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415"/>
  </p:notesMasterIdLst>
  <p:handoutMasterIdLst>
    <p:handoutMasterId r:id="rId416"/>
  </p:handoutMasterIdLst>
  <p:sldIdLst>
    <p:sldId id="256" r:id="rId2"/>
    <p:sldId id="626" r:id="rId3"/>
    <p:sldId id="627" r:id="rId4"/>
    <p:sldId id="257" r:id="rId5"/>
    <p:sldId id="624" r:id="rId6"/>
    <p:sldId id="400" r:id="rId7"/>
    <p:sldId id="385" r:id="rId8"/>
    <p:sldId id="401" r:id="rId9"/>
    <p:sldId id="388" r:id="rId10"/>
    <p:sldId id="402" r:id="rId11"/>
    <p:sldId id="390" r:id="rId12"/>
    <p:sldId id="391" r:id="rId13"/>
    <p:sldId id="392" r:id="rId14"/>
    <p:sldId id="628" r:id="rId15"/>
    <p:sldId id="393" r:id="rId16"/>
    <p:sldId id="403" r:id="rId17"/>
    <p:sldId id="419" r:id="rId18"/>
    <p:sldId id="420" r:id="rId19"/>
    <p:sldId id="824" r:id="rId20"/>
    <p:sldId id="414" r:id="rId21"/>
    <p:sldId id="415" r:id="rId22"/>
    <p:sldId id="421" r:id="rId23"/>
    <p:sldId id="422" r:id="rId24"/>
    <p:sldId id="825" r:id="rId25"/>
    <p:sldId id="826" r:id="rId26"/>
    <p:sldId id="827" r:id="rId27"/>
    <p:sldId id="397" r:id="rId28"/>
    <p:sldId id="620" r:id="rId29"/>
    <p:sldId id="426" r:id="rId30"/>
    <p:sldId id="629" r:id="rId31"/>
    <p:sldId id="427" r:id="rId32"/>
    <p:sldId id="405" r:id="rId33"/>
    <p:sldId id="406" r:id="rId34"/>
    <p:sldId id="630" r:id="rId35"/>
    <p:sldId id="407" r:id="rId36"/>
    <p:sldId id="423" r:id="rId37"/>
    <p:sldId id="787" r:id="rId38"/>
    <p:sldId id="788" r:id="rId39"/>
    <p:sldId id="789" r:id="rId40"/>
    <p:sldId id="790" r:id="rId41"/>
    <p:sldId id="791" r:id="rId42"/>
    <p:sldId id="792" r:id="rId43"/>
    <p:sldId id="793" r:id="rId44"/>
    <p:sldId id="794" r:id="rId45"/>
    <p:sldId id="795" r:id="rId46"/>
    <p:sldId id="796" r:id="rId47"/>
    <p:sldId id="797" r:id="rId48"/>
    <p:sldId id="798" r:id="rId49"/>
    <p:sldId id="428" r:id="rId50"/>
    <p:sldId id="433" r:id="rId51"/>
    <p:sldId id="436" r:id="rId52"/>
    <p:sldId id="454" r:id="rId53"/>
    <p:sldId id="437" r:id="rId54"/>
    <p:sldId id="799" r:id="rId55"/>
    <p:sldId id="431" r:id="rId56"/>
    <p:sldId id="631" r:id="rId57"/>
    <p:sldId id="430" r:id="rId58"/>
    <p:sldId id="632" r:id="rId59"/>
    <p:sldId id="456" r:id="rId60"/>
    <p:sldId id="429" r:id="rId61"/>
    <p:sldId id="633" r:id="rId62"/>
    <p:sldId id="438" r:id="rId63"/>
    <p:sldId id="457" r:id="rId64"/>
    <p:sldId id="634" r:id="rId65"/>
    <p:sldId id="635" r:id="rId66"/>
    <p:sldId id="806" r:id="rId67"/>
    <p:sldId id="441" r:id="rId68"/>
    <p:sldId id="805" r:id="rId69"/>
    <p:sldId id="439" r:id="rId70"/>
    <p:sldId id="636" r:id="rId71"/>
    <p:sldId id="800" r:id="rId72"/>
    <p:sldId id="801" r:id="rId73"/>
    <p:sldId id="638" r:id="rId74"/>
    <p:sldId id="802" r:id="rId75"/>
    <p:sldId id="637" r:id="rId76"/>
    <p:sldId id="803" r:id="rId77"/>
    <p:sldId id="804" r:id="rId78"/>
    <p:sldId id="440" r:id="rId79"/>
    <p:sldId id="807" r:id="rId80"/>
    <p:sldId id="468" r:id="rId81"/>
    <p:sldId id="639" r:id="rId82"/>
    <p:sldId id="469" r:id="rId83"/>
    <p:sldId id="444" r:id="rId84"/>
    <p:sldId id="445" r:id="rId85"/>
    <p:sldId id="562" r:id="rId86"/>
    <p:sldId id="640" r:id="rId87"/>
    <p:sldId id="442" r:id="rId88"/>
    <p:sldId id="641" r:id="rId89"/>
    <p:sldId id="563" r:id="rId90"/>
    <p:sldId id="642" r:id="rId91"/>
    <p:sldId id="450" r:id="rId92"/>
    <p:sldId id="644" r:id="rId93"/>
    <p:sldId id="645" r:id="rId94"/>
    <p:sldId id="452" r:id="rId95"/>
    <p:sldId id="643" r:id="rId96"/>
    <p:sldId id="453" r:id="rId97"/>
    <p:sldId id="646" r:id="rId98"/>
    <p:sldId id="458" r:id="rId99"/>
    <p:sldId id="409" r:id="rId100"/>
    <p:sldId id="648" r:id="rId101"/>
    <p:sldId id="472" r:id="rId102"/>
    <p:sldId id="652" r:id="rId103"/>
    <p:sldId id="483" r:id="rId104"/>
    <p:sldId id="474" r:id="rId105"/>
    <p:sldId id="653" r:id="rId106"/>
    <p:sldId id="475" r:id="rId107"/>
    <p:sldId id="654" r:id="rId108"/>
    <p:sldId id="476" r:id="rId109"/>
    <p:sldId id="649" r:id="rId110"/>
    <p:sldId id="484" r:id="rId111"/>
    <p:sldId id="478" r:id="rId112"/>
    <p:sldId id="656" r:id="rId113"/>
    <p:sldId id="485" r:id="rId114"/>
    <p:sldId id="655" r:id="rId115"/>
    <p:sldId id="482" r:id="rId116"/>
    <p:sldId id="486" r:id="rId117"/>
    <p:sldId id="650" r:id="rId118"/>
    <p:sldId id="651" r:id="rId119"/>
    <p:sldId id="496" r:id="rId120"/>
    <p:sldId id="481" r:id="rId121"/>
    <p:sldId id="459" r:id="rId122"/>
    <p:sldId id="460" r:id="rId123"/>
    <p:sldId id="808" r:id="rId124"/>
    <p:sldId id="815" r:id="rId125"/>
    <p:sldId id="810" r:id="rId126"/>
    <p:sldId id="557" r:id="rId127"/>
    <p:sldId id="811" r:id="rId128"/>
    <p:sldId id="461" r:id="rId129"/>
    <p:sldId id="658" r:id="rId130"/>
    <p:sldId id="816" r:id="rId131"/>
    <p:sldId id="817" r:id="rId132"/>
    <p:sldId id="659" r:id="rId133"/>
    <p:sldId id="558" r:id="rId134"/>
    <p:sldId id="660" r:id="rId135"/>
    <p:sldId id="664" r:id="rId136"/>
    <p:sldId id="559" r:id="rId137"/>
    <p:sldId id="812" r:id="rId138"/>
    <p:sldId id="818" r:id="rId139"/>
    <p:sldId id="561" r:id="rId140"/>
    <p:sldId id="813" r:id="rId141"/>
    <p:sldId id="661" r:id="rId142"/>
    <p:sldId id="560" r:id="rId143"/>
    <p:sldId id="814" r:id="rId144"/>
    <p:sldId id="462" r:id="rId145"/>
    <p:sldId id="464" r:id="rId146"/>
    <p:sldId id="819" r:id="rId147"/>
    <p:sldId id="465" r:id="rId148"/>
    <p:sldId id="662" r:id="rId149"/>
    <p:sldId id="663" r:id="rId150"/>
    <p:sldId id="466" r:id="rId151"/>
    <p:sldId id="488" r:id="rId152"/>
    <p:sldId id="668" r:id="rId153"/>
    <p:sldId id="669" r:id="rId154"/>
    <p:sldId id="493" r:id="rId155"/>
    <p:sldId id="670" r:id="rId156"/>
    <p:sldId id="820" r:id="rId157"/>
    <p:sldId id="821" r:id="rId158"/>
    <p:sldId id="489" r:id="rId159"/>
    <p:sldId id="671" r:id="rId160"/>
    <p:sldId id="667" r:id="rId161"/>
    <p:sldId id="665" r:id="rId162"/>
    <p:sldId id="492" r:id="rId163"/>
    <p:sldId id="666" r:id="rId164"/>
    <p:sldId id="491" r:id="rId165"/>
    <p:sldId id="494" r:id="rId166"/>
    <p:sldId id="672" r:id="rId167"/>
    <p:sldId id="495" r:id="rId168"/>
    <p:sldId id="673" r:id="rId169"/>
    <p:sldId id="679" r:id="rId170"/>
    <p:sldId id="564" r:id="rId171"/>
    <p:sldId id="678" r:id="rId172"/>
    <p:sldId id="677" r:id="rId173"/>
    <p:sldId id="675" r:id="rId174"/>
    <p:sldId id="680" r:id="rId175"/>
    <p:sldId id="573" r:id="rId176"/>
    <p:sldId id="578" r:id="rId177"/>
    <p:sldId id="682" r:id="rId178"/>
    <p:sldId id="574" r:id="rId179"/>
    <p:sldId id="694" r:id="rId180"/>
    <p:sldId id="575" r:id="rId181"/>
    <p:sldId id="681" r:id="rId182"/>
    <p:sldId id="695" r:id="rId183"/>
    <p:sldId id="508" r:id="rId184"/>
    <p:sldId id="683" r:id="rId185"/>
    <p:sldId id="696" r:id="rId186"/>
    <p:sldId id="698" r:id="rId187"/>
    <p:sldId id="697" r:id="rId188"/>
    <p:sldId id="699" r:id="rId189"/>
    <p:sldId id="511" r:id="rId190"/>
    <p:sldId id="700" r:id="rId191"/>
    <p:sldId id="513" r:id="rId192"/>
    <p:sldId id="701" r:id="rId193"/>
    <p:sldId id="514" r:id="rId194"/>
    <p:sldId id="515" r:id="rId195"/>
    <p:sldId id="693" r:id="rId196"/>
    <p:sldId id="702" r:id="rId197"/>
    <p:sldId id="517" r:id="rId198"/>
    <p:sldId id="518" r:id="rId199"/>
    <p:sldId id="703" r:id="rId200"/>
    <p:sldId id="519" r:id="rId201"/>
    <p:sldId id="704" r:id="rId202"/>
    <p:sldId id="530" r:id="rId203"/>
    <p:sldId id="520" r:id="rId204"/>
    <p:sldId id="531" r:id="rId205"/>
    <p:sldId id="692" r:id="rId206"/>
    <p:sldId id="522" r:id="rId207"/>
    <p:sldId id="705" r:id="rId208"/>
    <p:sldId id="684" r:id="rId209"/>
    <p:sldId id="706" r:id="rId210"/>
    <p:sldId id="523" r:id="rId211"/>
    <p:sldId id="707" r:id="rId212"/>
    <p:sldId id="685" r:id="rId213"/>
    <p:sldId id="529" r:id="rId214"/>
    <p:sldId id="708" r:id="rId215"/>
    <p:sldId id="524" r:id="rId216"/>
    <p:sldId id="532" r:id="rId217"/>
    <p:sldId id="736" r:id="rId218"/>
    <p:sldId id="740" r:id="rId219"/>
    <p:sldId id="735" r:id="rId220"/>
    <p:sldId id="729" r:id="rId221"/>
    <p:sldId id="730" r:id="rId222"/>
    <p:sldId id="733" r:id="rId223"/>
    <p:sldId id="734" r:id="rId224"/>
    <p:sldId id="741" r:id="rId225"/>
    <p:sldId id="737" r:id="rId226"/>
    <p:sldId id="738" r:id="rId227"/>
    <p:sldId id="739" r:id="rId228"/>
    <p:sldId id="742" r:id="rId229"/>
    <p:sldId id="743" r:id="rId230"/>
    <p:sldId id="527" r:id="rId231"/>
    <p:sldId id="690" r:id="rId232"/>
    <p:sldId id="744" r:id="rId233"/>
    <p:sldId id="528" r:id="rId234"/>
    <p:sldId id="691" r:id="rId235"/>
    <p:sldId id="746" r:id="rId236"/>
    <p:sldId id="745" r:id="rId237"/>
    <p:sldId id="399" r:id="rId238"/>
    <p:sldId id="711" r:id="rId239"/>
    <p:sldId id="717" r:id="rId240"/>
    <p:sldId id="275" r:id="rId241"/>
    <p:sldId id="712" r:id="rId242"/>
    <p:sldId id="259" r:id="rId243"/>
    <p:sldId id="718" r:id="rId244"/>
    <p:sldId id="713" r:id="rId245"/>
    <p:sldId id="320" r:id="rId246"/>
    <p:sldId id="719" r:id="rId247"/>
    <p:sldId id="747" r:id="rId248"/>
    <p:sldId id="334" r:id="rId249"/>
    <p:sldId id="375" r:id="rId250"/>
    <p:sldId id="321" r:id="rId251"/>
    <p:sldId id="714" r:id="rId252"/>
    <p:sldId id="261" r:id="rId253"/>
    <p:sldId id="715" r:id="rId254"/>
    <p:sldId id="716" r:id="rId255"/>
    <p:sldId id="339" r:id="rId256"/>
    <p:sldId id="340" r:id="rId257"/>
    <p:sldId id="335" r:id="rId258"/>
    <p:sldId id="337" r:id="rId259"/>
    <p:sldId id="262" r:id="rId260"/>
    <p:sldId id="748" r:id="rId261"/>
    <p:sldId id="341" r:id="rId262"/>
    <p:sldId id="749" r:id="rId263"/>
    <p:sldId id="720" r:id="rId264"/>
    <p:sldId id="336" r:id="rId265"/>
    <p:sldId id="721" r:id="rId266"/>
    <p:sldId id="750" r:id="rId267"/>
    <p:sldId id="322" r:id="rId268"/>
    <p:sldId id="722" r:id="rId269"/>
    <p:sldId id="723" r:id="rId270"/>
    <p:sldId id="263" r:id="rId271"/>
    <p:sldId id="724" r:id="rId272"/>
    <p:sldId id="536" r:id="rId273"/>
    <p:sldId id="725" r:id="rId274"/>
    <p:sldId id="537" r:id="rId275"/>
    <p:sldId id="727" r:id="rId276"/>
    <p:sldId id="579" r:id="rId277"/>
    <p:sldId id="726" r:id="rId278"/>
    <p:sldId id="329" r:id="rId279"/>
    <p:sldId id="330" r:id="rId280"/>
    <p:sldId id="331" r:id="rId281"/>
    <p:sldId id="332" r:id="rId282"/>
    <p:sldId id="333" r:id="rId283"/>
    <p:sldId id="822" r:id="rId284"/>
    <p:sldId id="342" r:id="rId285"/>
    <p:sldId id="343" r:id="rId286"/>
    <p:sldId id="757" r:id="rId287"/>
    <p:sldId id="758" r:id="rId288"/>
    <p:sldId id="759" r:id="rId289"/>
    <p:sldId id="264" r:id="rId290"/>
    <p:sldId id="265" r:id="rId291"/>
    <p:sldId id="323" r:id="rId292"/>
    <p:sldId id="761" r:id="rId293"/>
    <p:sldId id="751" r:id="rId294"/>
    <p:sldId id="266" r:id="rId295"/>
    <p:sldId id="752" r:id="rId296"/>
    <p:sldId id="590" r:id="rId297"/>
    <p:sldId id="324" r:id="rId298"/>
    <p:sldId id="753" r:id="rId299"/>
    <p:sldId id="267" r:id="rId300"/>
    <p:sldId id="754" r:id="rId301"/>
    <p:sldId id="268" r:id="rId302"/>
    <p:sldId id="755" r:id="rId303"/>
    <p:sldId id="760" r:id="rId304"/>
    <p:sldId id="348" r:id="rId305"/>
    <p:sldId id="362" r:id="rId306"/>
    <p:sldId id="269" r:id="rId307"/>
    <p:sldId id="762" r:id="rId308"/>
    <p:sldId id="756" r:id="rId309"/>
    <p:sldId id="623" r:id="rId310"/>
    <p:sldId id="763" r:id="rId311"/>
    <p:sldId id="349" r:id="rId312"/>
    <p:sldId id="363" r:id="rId313"/>
    <p:sldId id="765" r:id="rId314"/>
    <p:sldId id="764" r:id="rId315"/>
    <p:sldId id="271" r:id="rId316"/>
    <p:sldId id="766" r:id="rId317"/>
    <p:sldId id="591" r:id="rId318"/>
    <p:sldId id="325" r:id="rId319"/>
    <p:sldId id="767" r:id="rId320"/>
    <p:sldId id="768" r:id="rId321"/>
    <p:sldId id="376" r:id="rId322"/>
    <p:sldId id="622" r:id="rId323"/>
    <p:sldId id="769" r:id="rId324"/>
    <p:sldId id="770" r:id="rId325"/>
    <p:sldId id="377" r:id="rId326"/>
    <p:sldId id="771" r:id="rId327"/>
    <p:sldId id="378" r:id="rId328"/>
    <p:sldId id="272" r:id="rId329"/>
    <p:sldId id="350" r:id="rId330"/>
    <p:sldId id="772" r:id="rId331"/>
    <p:sldId id="273" r:id="rId332"/>
    <p:sldId id="773" r:id="rId333"/>
    <p:sldId id="593" r:id="rId334"/>
    <p:sldId id="594" r:id="rId335"/>
    <p:sldId id="595" r:id="rId336"/>
    <p:sldId id="274" r:id="rId337"/>
    <p:sldId id="774" r:id="rId338"/>
    <p:sldId id="260" r:id="rId339"/>
    <p:sldId id="775" r:id="rId340"/>
    <p:sldId id="776" r:id="rId341"/>
    <p:sldId id="286" r:id="rId342"/>
    <p:sldId id="353" r:id="rId343"/>
    <p:sldId id="354" r:id="rId344"/>
    <p:sldId id="290" r:id="rId345"/>
    <p:sldId id="291" r:id="rId346"/>
    <p:sldId id="777" r:id="rId347"/>
    <p:sldId id="292" r:id="rId348"/>
    <p:sldId id="778" r:id="rId349"/>
    <p:sldId id="287" r:id="rId350"/>
    <p:sldId id="298" r:id="rId351"/>
    <p:sldId id="304" r:id="rId352"/>
    <p:sldId id="598" r:id="rId353"/>
    <p:sldId id="597" r:id="rId354"/>
    <p:sldId id="379" r:id="rId355"/>
    <p:sldId id="383" r:id="rId356"/>
    <p:sldId id="780" r:id="rId357"/>
    <p:sldId id="781" r:id="rId358"/>
    <p:sldId id="786" r:id="rId359"/>
    <p:sldId id="315" r:id="rId360"/>
    <p:sldId id="782" r:id="rId361"/>
    <p:sldId id="316" r:id="rId362"/>
    <p:sldId id="317" r:id="rId363"/>
    <p:sldId id="318" r:id="rId364"/>
    <p:sldId id="783" r:id="rId365"/>
    <p:sldId id="581" r:id="rId366"/>
    <p:sldId id="784" r:id="rId367"/>
    <p:sldId id="582" r:id="rId368"/>
    <p:sldId id="583" r:id="rId369"/>
    <p:sldId id="599" r:id="rId370"/>
    <p:sldId id="600" r:id="rId371"/>
    <p:sldId id="785" r:id="rId372"/>
    <p:sldId id="585" r:id="rId373"/>
    <p:sldId id="586" r:id="rId374"/>
    <p:sldId id="587" r:id="rId375"/>
    <p:sldId id="552" r:id="rId376"/>
    <p:sldId id="553" r:id="rId377"/>
    <p:sldId id="554" r:id="rId378"/>
    <p:sldId id="555" r:id="rId379"/>
    <p:sldId id="556" r:id="rId380"/>
    <p:sldId id="602" r:id="rId381"/>
    <p:sldId id="603" r:id="rId382"/>
    <p:sldId id="289" r:id="rId383"/>
    <p:sldId id="607" r:id="rId384"/>
    <p:sldId id="606" r:id="rId385"/>
    <p:sldId id="284" r:id="rId386"/>
    <p:sldId id="384" r:id="rId387"/>
    <p:sldId id="367" r:id="rId388"/>
    <p:sldId id="609" r:id="rId389"/>
    <p:sldId id="610" r:id="rId390"/>
    <p:sldId id="611" r:id="rId391"/>
    <p:sldId id="366" r:id="rId392"/>
    <p:sldId id="608" r:id="rId393"/>
    <p:sldId id="282" r:id="rId394"/>
    <p:sldId id="617" r:id="rId395"/>
    <p:sldId id="612" r:id="rId396"/>
    <p:sldId id="619" r:id="rId397"/>
    <p:sldId id="618" r:id="rId398"/>
    <p:sldId id="614" r:id="rId399"/>
    <p:sldId id="615" r:id="rId400"/>
    <p:sldId id="616" r:id="rId401"/>
    <p:sldId id="676" r:id="rId402"/>
    <p:sldId id="674" r:id="rId403"/>
    <p:sldId id="503" r:id="rId404"/>
    <p:sldId id="507" r:id="rId405"/>
    <p:sldId id="686" r:id="rId406"/>
    <p:sldId id="689" r:id="rId407"/>
    <p:sldId id="709" r:id="rId408"/>
    <p:sldId id="710" r:id="rId409"/>
    <p:sldId id="688" r:id="rId410"/>
    <p:sldId id="533" r:id="rId411"/>
    <p:sldId id="687" r:id="rId412"/>
    <p:sldId id="357" r:id="rId413"/>
    <p:sldId id="596" r:id="rId414"/>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157" autoAdjust="0"/>
  </p:normalViewPr>
  <p:slideViewPr>
    <p:cSldViewPr>
      <p:cViewPr varScale="1">
        <p:scale>
          <a:sx n="68" d="100"/>
          <a:sy n="68" d="100"/>
        </p:scale>
        <p:origin x="816"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notesMaster" Target="notesMasters/notesMaster1.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handoutMaster" Target="handoutMasters/handoutMaster1.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presProps" Target="presProps.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viewProps" Target="viewProp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theme" Target="theme/theme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Dr%20Lemba\Documents\BASIC%20CINCEPTS%20AND%20MEAS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r%20Lemba\Documents\BASIC%20CINCEPTS%20AND%20MEASURE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latin typeface="Georgia Pro Black" panose="02040A02050405020203" pitchFamily="18" charset="0"/>
              </a:rPr>
              <a:t>Age Pyramid</a:t>
            </a:r>
            <a:r>
              <a:rPr lang="en-US" b="1" baseline="0" dirty="0">
                <a:latin typeface="Georgia Pro Black" panose="02040A02050405020203" pitchFamily="18" charset="0"/>
              </a:rPr>
              <a:t> for Zambia 2022</a:t>
            </a:r>
            <a:endParaRPr lang="en-US" b="1" dirty="0">
              <a:latin typeface="Georgia Pro Black" panose="02040A020504050202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Sheet2!$J$1</c:f>
              <c:strCache>
                <c:ptCount val="1"/>
                <c:pt idx="0">
                  <c:v>Male(%)</c:v>
                </c:pt>
              </c:strCache>
            </c:strRef>
          </c:tx>
          <c:spPr>
            <a:solidFill>
              <a:schemeClr val="accent1"/>
            </a:solidFill>
            <a:ln>
              <a:noFill/>
            </a:ln>
            <a:effectLst/>
          </c:spPr>
          <c:invertIfNegative val="0"/>
          <c:cat>
            <c:strRef>
              <c:f>Sheet2!$I$2:$I$18</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Sheet2!$J$2:$J$18</c:f>
              <c:numCache>
                <c:formatCode>0.0</c:formatCode>
                <c:ptCount val="17"/>
                <c:pt idx="0">
                  <c:v>-17.228088319263399</c:v>
                </c:pt>
                <c:pt idx="1">
                  <c:v>-14.893312600060099</c:v>
                </c:pt>
                <c:pt idx="2">
                  <c:v>-13.049382030495201</c:v>
                </c:pt>
                <c:pt idx="3">
                  <c:v>-10.776994224521401</c:v>
                </c:pt>
                <c:pt idx="4">
                  <c:v>-9.2450454893374907</c:v>
                </c:pt>
                <c:pt idx="5">
                  <c:v>-8.0069613667813808</c:v>
                </c:pt>
                <c:pt idx="6">
                  <c:v>-6.2169756307252699</c:v>
                </c:pt>
                <c:pt idx="7">
                  <c:v>-5.0587097843511701</c:v>
                </c:pt>
                <c:pt idx="8">
                  <c:v>-4.1404271194468096</c:v>
                </c:pt>
                <c:pt idx="9">
                  <c:v>-3.2860910088967801</c:v>
                </c:pt>
                <c:pt idx="10">
                  <c:v>-2.3933647749113498</c:v>
                </c:pt>
                <c:pt idx="11">
                  <c:v>-1.7437548552331501</c:v>
                </c:pt>
                <c:pt idx="12">
                  <c:v>-1.3490593706481899</c:v>
                </c:pt>
                <c:pt idx="13">
                  <c:v>-0.89674699973471395</c:v>
                </c:pt>
                <c:pt idx="14">
                  <c:v>-0.646149208028027</c:v>
                </c:pt>
                <c:pt idx="15">
                  <c:v>-0.45903830363206199</c:v>
                </c:pt>
                <c:pt idx="16">
                  <c:v>-0.60989891393358098</c:v>
                </c:pt>
              </c:numCache>
            </c:numRef>
          </c:val>
          <c:extLst>
            <c:ext xmlns:c16="http://schemas.microsoft.com/office/drawing/2014/chart" uri="{C3380CC4-5D6E-409C-BE32-E72D297353CC}">
              <c16:uniqueId val="{00000000-F65D-4B84-85CC-E41F5BF2B211}"/>
            </c:ext>
          </c:extLst>
        </c:ser>
        <c:ser>
          <c:idx val="1"/>
          <c:order val="1"/>
          <c:tx>
            <c:strRef>
              <c:f>Sheet2!$K$1</c:f>
              <c:strCache>
                <c:ptCount val="1"/>
                <c:pt idx="0">
                  <c:v>Female(%)</c:v>
                </c:pt>
              </c:strCache>
            </c:strRef>
          </c:tx>
          <c:spPr>
            <a:solidFill>
              <a:schemeClr val="accent2"/>
            </a:solidFill>
            <a:ln>
              <a:noFill/>
            </a:ln>
            <a:effectLst/>
          </c:spPr>
          <c:invertIfNegative val="0"/>
          <c:cat>
            <c:strRef>
              <c:f>Sheet2!$I$2:$I$18</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Sheet2!$K$2:$K$18</c:f>
              <c:numCache>
                <c:formatCode>0.0</c:formatCode>
                <c:ptCount val="17"/>
                <c:pt idx="0">
                  <c:v>17.691549403099362</c:v>
                </c:pt>
                <c:pt idx="1">
                  <c:v>15.226198143824913</c:v>
                </c:pt>
                <c:pt idx="2">
                  <c:v>13.181563947083003</c:v>
                </c:pt>
                <c:pt idx="3">
                  <c:v>10.855646515537774</c:v>
                </c:pt>
                <c:pt idx="4">
                  <c:v>9.3538039774929498</c:v>
                </c:pt>
                <c:pt idx="5">
                  <c:v>7.9177310770651061</c:v>
                </c:pt>
                <c:pt idx="6">
                  <c:v>5.7275472448890179</c:v>
                </c:pt>
                <c:pt idx="7">
                  <c:v>4.7998769372122849</c:v>
                </c:pt>
                <c:pt idx="8">
                  <c:v>4.0616100099851264</c:v>
                </c:pt>
                <c:pt idx="9">
                  <c:v>3.3839851042201712</c:v>
                </c:pt>
                <c:pt idx="10">
                  <c:v>2.3984506913278287</c:v>
                </c:pt>
                <c:pt idx="11">
                  <c:v>1.7422256225771464</c:v>
                </c:pt>
                <c:pt idx="12">
                  <c:v>1.259790507783326</c:v>
                </c:pt>
                <c:pt idx="13">
                  <c:v>0.83403366834490877</c:v>
                </c:pt>
                <c:pt idx="14">
                  <c:v>0.60459755020726769</c:v>
                </c:pt>
                <c:pt idx="15">
                  <c:v>0.39803257650304485</c:v>
                </c:pt>
                <c:pt idx="16">
                  <c:v>0.56335702284676903</c:v>
                </c:pt>
              </c:numCache>
            </c:numRef>
          </c:val>
          <c:extLst>
            <c:ext xmlns:c16="http://schemas.microsoft.com/office/drawing/2014/chart" uri="{C3380CC4-5D6E-409C-BE32-E72D297353CC}">
              <c16:uniqueId val="{00000001-F65D-4B84-85CC-E41F5BF2B211}"/>
            </c:ext>
          </c:extLst>
        </c:ser>
        <c:dLbls>
          <c:showLegendKey val="0"/>
          <c:showVal val="0"/>
          <c:showCatName val="0"/>
          <c:showSerName val="0"/>
          <c:showPercent val="0"/>
          <c:showBubbleSize val="0"/>
        </c:dLbls>
        <c:gapWidth val="182"/>
        <c:axId val="728543135"/>
        <c:axId val="728528159"/>
      </c:barChart>
      <c:catAx>
        <c:axId val="728543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528159"/>
        <c:crosses val="autoZero"/>
        <c:auto val="1"/>
        <c:lblAlgn val="ctr"/>
        <c:lblOffset val="100"/>
        <c:noMultiLvlLbl val="0"/>
      </c:catAx>
      <c:valAx>
        <c:axId val="728528159"/>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543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cked"/>
        <c:varyColors val="0"/>
        <c:ser>
          <c:idx val="0"/>
          <c:order val="0"/>
          <c:tx>
            <c:strRef>
              <c:f>Sheet2!$B$11</c:f>
              <c:strCache>
                <c:ptCount val="1"/>
                <c:pt idx="0">
                  <c:v>Parity</c:v>
                </c:pt>
              </c:strCache>
            </c:strRef>
          </c:tx>
          <c:cat>
            <c:strRef>
              <c:f>Sheet2!$A$12:$A$18</c:f>
              <c:strCache>
                <c:ptCount val="7"/>
                <c:pt idx="0">
                  <c:v>15-19</c:v>
                </c:pt>
                <c:pt idx="1">
                  <c:v>20-24</c:v>
                </c:pt>
                <c:pt idx="2">
                  <c:v>25-29</c:v>
                </c:pt>
                <c:pt idx="3">
                  <c:v>30-34</c:v>
                </c:pt>
                <c:pt idx="4">
                  <c:v>35-39</c:v>
                </c:pt>
                <c:pt idx="5">
                  <c:v>40-44</c:v>
                </c:pt>
                <c:pt idx="6">
                  <c:v>45-49</c:v>
                </c:pt>
              </c:strCache>
            </c:strRef>
          </c:cat>
          <c:val>
            <c:numRef>
              <c:f>Sheet2!$B$12:$B$18</c:f>
              <c:numCache>
                <c:formatCode>0.0</c:formatCode>
                <c:ptCount val="7"/>
                <c:pt idx="0">
                  <c:v>0.21296022942937887</c:v>
                </c:pt>
                <c:pt idx="1">
                  <c:v>1.2335523647278341</c:v>
                </c:pt>
                <c:pt idx="2">
                  <c:v>2.7922352769466552</c:v>
                </c:pt>
                <c:pt idx="3">
                  <c:v>4.5372520908004814</c:v>
                </c:pt>
                <c:pt idx="4">
                  <c:v>5.8661854926019465</c:v>
                </c:pt>
                <c:pt idx="5">
                  <c:v>6.7985538796454641</c:v>
                </c:pt>
                <c:pt idx="6">
                  <c:v>7.1772067886602828</c:v>
                </c:pt>
              </c:numCache>
            </c:numRef>
          </c:val>
          <c:smooth val="0"/>
          <c:extLst>
            <c:ext xmlns:c16="http://schemas.microsoft.com/office/drawing/2014/chart" uri="{C3380CC4-5D6E-409C-BE32-E72D297353CC}">
              <c16:uniqueId val="{00000000-0F9B-42CC-9460-796FEF1C3B65}"/>
            </c:ext>
          </c:extLst>
        </c:ser>
        <c:dLbls>
          <c:showLegendKey val="0"/>
          <c:showVal val="0"/>
          <c:showCatName val="0"/>
          <c:showSerName val="0"/>
          <c:showPercent val="0"/>
          <c:showBubbleSize val="0"/>
        </c:dLbls>
        <c:marker val="1"/>
        <c:smooth val="0"/>
        <c:axId val="384565368"/>
        <c:axId val="384565760"/>
      </c:lineChart>
      <c:catAx>
        <c:axId val="384565368"/>
        <c:scaling>
          <c:orientation val="minMax"/>
        </c:scaling>
        <c:delete val="0"/>
        <c:axPos val="b"/>
        <c:numFmt formatCode="General" sourceLinked="0"/>
        <c:majorTickMark val="out"/>
        <c:minorTickMark val="none"/>
        <c:tickLblPos val="nextTo"/>
        <c:crossAx val="384565760"/>
        <c:crosses val="autoZero"/>
        <c:auto val="1"/>
        <c:lblAlgn val="ctr"/>
        <c:lblOffset val="100"/>
        <c:noMultiLvlLbl val="0"/>
      </c:catAx>
      <c:valAx>
        <c:axId val="384565760"/>
        <c:scaling>
          <c:orientation val="minMax"/>
        </c:scaling>
        <c:delete val="0"/>
        <c:axPos val="l"/>
        <c:majorGridlines/>
        <c:numFmt formatCode="0.0" sourceLinked="1"/>
        <c:majorTickMark val="out"/>
        <c:minorTickMark val="none"/>
        <c:tickLblPos val="nextTo"/>
        <c:crossAx val="384565368"/>
        <c:crosses val="autoZero"/>
        <c:crossBetween val="between"/>
      </c:valAx>
    </c:plotArea>
    <c:legend>
      <c:legendPos val="r"/>
      <c:overlay val="0"/>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ASFR</a:t>
            </a:r>
          </a:p>
        </c:rich>
      </c:tx>
      <c:overlay val="0"/>
    </c:title>
    <c:autoTitleDeleted val="0"/>
    <c:plotArea>
      <c:layout/>
      <c:lineChart>
        <c:grouping val="stacked"/>
        <c:varyColors val="0"/>
        <c:ser>
          <c:idx val="0"/>
          <c:order val="0"/>
          <c:tx>
            <c:strRef>
              <c:f>Sheet3!$B$13</c:f>
              <c:strCache>
                <c:ptCount val="1"/>
                <c:pt idx="0">
                  <c:v>ASFR</c:v>
                </c:pt>
              </c:strCache>
            </c:strRef>
          </c:tx>
          <c:cat>
            <c:strRef>
              <c:f>Sheet3!$A$14:$A$20</c:f>
              <c:strCache>
                <c:ptCount val="7"/>
                <c:pt idx="0">
                  <c:v>15-19</c:v>
                </c:pt>
                <c:pt idx="1">
                  <c:v>20-24</c:v>
                </c:pt>
                <c:pt idx="2">
                  <c:v>25-29</c:v>
                </c:pt>
                <c:pt idx="3">
                  <c:v>30-34</c:v>
                </c:pt>
                <c:pt idx="4">
                  <c:v>35-39</c:v>
                </c:pt>
                <c:pt idx="5">
                  <c:v>40-44</c:v>
                </c:pt>
                <c:pt idx="6">
                  <c:v>45-49</c:v>
                </c:pt>
              </c:strCache>
            </c:strRef>
          </c:cat>
          <c:val>
            <c:numRef>
              <c:f>Sheet3!$B$14:$B$20</c:f>
              <c:numCache>
                <c:formatCode>0.000</c:formatCode>
                <c:ptCount val="7"/>
                <c:pt idx="0">
                  <c:v>9.2931550757032688E-2</c:v>
                </c:pt>
                <c:pt idx="1">
                  <c:v>0.24980395338146633</c:v>
                </c:pt>
                <c:pt idx="2">
                  <c:v>0.26870028460920981</c:v>
                </c:pt>
                <c:pt idx="3">
                  <c:v>0.25902031063321385</c:v>
                </c:pt>
                <c:pt idx="4">
                  <c:v>0.21667268134247575</c:v>
                </c:pt>
                <c:pt idx="5">
                  <c:v>0.13061732234489193</c:v>
                </c:pt>
                <c:pt idx="6">
                  <c:v>6.2197781359628439E-2</c:v>
                </c:pt>
              </c:numCache>
            </c:numRef>
          </c:val>
          <c:smooth val="0"/>
          <c:extLst>
            <c:ext xmlns:c16="http://schemas.microsoft.com/office/drawing/2014/chart" uri="{C3380CC4-5D6E-409C-BE32-E72D297353CC}">
              <c16:uniqueId val="{00000000-FB53-48E2-8BFA-E983B88372E3}"/>
            </c:ext>
          </c:extLst>
        </c:ser>
        <c:dLbls>
          <c:showLegendKey val="0"/>
          <c:showVal val="0"/>
          <c:showCatName val="0"/>
          <c:showSerName val="0"/>
          <c:showPercent val="0"/>
          <c:showBubbleSize val="0"/>
        </c:dLbls>
        <c:marker val="1"/>
        <c:smooth val="0"/>
        <c:axId val="457232720"/>
        <c:axId val="457227624"/>
      </c:lineChart>
      <c:catAx>
        <c:axId val="457232720"/>
        <c:scaling>
          <c:orientation val="minMax"/>
        </c:scaling>
        <c:delete val="0"/>
        <c:axPos val="b"/>
        <c:numFmt formatCode="General" sourceLinked="0"/>
        <c:majorTickMark val="out"/>
        <c:minorTickMark val="none"/>
        <c:tickLblPos val="nextTo"/>
        <c:crossAx val="457227624"/>
        <c:crosses val="autoZero"/>
        <c:auto val="1"/>
        <c:lblAlgn val="ctr"/>
        <c:lblOffset val="100"/>
        <c:noMultiLvlLbl val="0"/>
      </c:catAx>
      <c:valAx>
        <c:axId val="457227624"/>
        <c:scaling>
          <c:orientation val="minMax"/>
        </c:scaling>
        <c:delete val="0"/>
        <c:axPos val="l"/>
        <c:majorGridlines/>
        <c:numFmt formatCode="0.000" sourceLinked="1"/>
        <c:majorTickMark val="out"/>
        <c:minorTickMark val="none"/>
        <c:tickLblPos val="nextTo"/>
        <c:crossAx val="457232720"/>
        <c:crosses val="autoZero"/>
        <c:crossBetween val="between"/>
      </c:valAx>
    </c:plotArea>
    <c:legend>
      <c:legendPos val="r"/>
      <c:overlay val="0"/>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Sheet2!$B$15</c:f>
              <c:strCache>
                <c:ptCount val="1"/>
                <c:pt idx="0">
                  <c:v>ASDR</c:v>
                </c:pt>
              </c:strCache>
            </c:strRef>
          </c:tx>
          <c:spPr>
            <a:ln w="28575" cap="rnd">
              <a:solidFill>
                <a:schemeClr val="accent1"/>
              </a:solidFill>
              <a:round/>
            </a:ln>
            <a:effectLst/>
          </c:spPr>
          <c:marker>
            <c:symbol val="none"/>
          </c:marker>
          <c:cat>
            <c:strRef>
              <c:f>Sheet2!$A$16:$A$25</c:f>
              <c:strCache>
                <c:ptCount val="10"/>
                <c:pt idx="0">
                  <c:v>&lt;1</c:v>
                </c:pt>
                <c:pt idx="1">
                  <c:v>1-4</c:v>
                </c:pt>
                <c:pt idx="2">
                  <c:v>5-14</c:v>
                </c:pt>
                <c:pt idx="3">
                  <c:v>15-24</c:v>
                </c:pt>
                <c:pt idx="4">
                  <c:v>25-34</c:v>
                </c:pt>
                <c:pt idx="5">
                  <c:v>35-44</c:v>
                </c:pt>
                <c:pt idx="6">
                  <c:v>45-54</c:v>
                </c:pt>
                <c:pt idx="7">
                  <c:v>55-64</c:v>
                </c:pt>
                <c:pt idx="8">
                  <c:v>65-74</c:v>
                </c:pt>
                <c:pt idx="9">
                  <c:v>75+</c:v>
                </c:pt>
              </c:strCache>
            </c:strRef>
          </c:cat>
          <c:val>
            <c:numRef>
              <c:f>Sheet2!$B$16:$B$25</c:f>
              <c:numCache>
                <c:formatCode>0.00</c:formatCode>
                <c:ptCount val="10"/>
                <c:pt idx="0">
                  <c:v>4.6146261298274442</c:v>
                </c:pt>
                <c:pt idx="1">
                  <c:v>0.447194407708294</c:v>
                </c:pt>
                <c:pt idx="2">
                  <c:v>0.16330984598116854</c:v>
                </c:pt>
                <c:pt idx="3">
                  <c:v>0.48515061518879932</c:v>
                </c:pt>
                <c:pt idx="4">
                  <c:v>0.58581221306836051</c:v>
                </c:pt>
                <c:pt idx="5">
                  <c:v>1.2104088465050218</c:v>
                </c:pt>
                <c:pt idx="6">
                  <c:v>3.0310769051367266</c:v>
                </c:pt>
                <c:pt idx="7">
                  <c:v>7.6005652054039148</c:v>
                </c:pt>
                <c:pt idx="8">
                  <c:v>17.856472166331322</c:v>
                </c:pt>
                <c:pt idx="9">
                  <c:v>74.291200534312907</c:v>
                </c:pt>
              </c:numCache>
            </c:numRef>
          </c:val>
          <c:smooth val="0"/>
          <c:extLst>
            <c:ext xmlns:c16="http://schemas.microsoft.com/office/drawing/2014/chart" uri="{C3380CC4-5D6E-409C-BE32-E72D297353CC}">
              <c16:uniqueId val="{00000000-34A0-47E6-9A13-4874B94ABA3C}"/>
            </c:ext>
          </c:extLst>
        </c:ser>
        <c:dLbls>
          <c:showLegendKey val="0"/>
          <c:showVal val="0"/>
          <c:showCatName val="0"/>
          <c:showSerName val="0"/>
          <c:showPercent val="0"/>
          <c:showBubbleSize val="0"/>
        </c:dLbls>
        <c:smooth val="0"/>
        <c:axId val="1402330223"/>
        <c:axId val="1402331471"/>
      </c:lineChart>
      <c:catAx>
        <c:axId val="140233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31471"/>
        <c:crosses val="autoZero"/>
        <c:auto val="1"/>
        <c:lblAlgn val="ctr"/>
        <c:lblOffset val="100"/>
        <c:noMultiLvlLbl val="0"/>
      </c:catAx>
      <c:valAx>
        <c:axId val="14023314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3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latin typeface="Georgia Pro Black" panose="02040A02050405020203" pitchFamily="18" charset="0"/>
              </a:rPr>
              <a:t>ASDR</a:t>
            </a:r>
            <a:endParaRPr lang="en-US" dirty="0">
              <a:latin typeface="Georgia Pro Black" panose="02040A020504050202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Sheet3!$F$1</c:f>
              <c:strCache>
                <c:ptCount val="1"/>
                <c:pt idx="0">
                  <c:v>USA</c:v>
                </c:pt>
              </c:strCache>
            </c:strRef>
          </c:tx>
          <c:spPr>
            <a:ln w="28575" cap="rnd">
              <a:solidFill>
                <a:schemeClr val="accent1"/>
              </a:solidFill>
              <a:round/>
            </a:ln>
            <a:effectLst/>
          </c:spPr>
          <c:marker>
            <c:symbol val="none"/>
          </c:marker>
          <c:cat>
            <c:strRef>
              <c:f>Sheet3!$E$2:$E$24</c:f>
              <c:strCache>
                <c:ptCount val="23"/>
                <c:pt idx="0">
                  <c:v>Age group</c:v>
                </c:pt>
                <c:pt idx="1">
                  <c:v>&lt;1</c:v>
                </c:pt>
                <c:pt idx="2">
                  <c:v>1-4</c:v>
                </c:pt>
                <c:pt idx="3">
                  <c:v>5-9</c:v>
                </c:pt>
                <c:pt idx="4">
                  <c:v>10-14</c:v>
                </c:pt>
                <c:pt idx="5">
                  <c:v>15-19</c:v>
                </c:pt>
                <c:pt idx="6">
                  <c:v>20-24</c:v>
                </c:pt>
                <c:pt idx="7">
                  <c:v>25-29</c:v>
                </c:pt>
                <c:pt idx="8">
                  <c:v>30-34</c:v>
                </c:pt>
                <c:pt idx="9">
                  <c:v>35-39</c:v>
                </c:pt>
                <c:pt idx="10">
                  <c:v>40-44</c:v>
                </c:pt>
                <c:pt idx="11">
                  <c:v>45-49</c:v>
                </c:pt>
                <c:pt idx="12">
                  <c:v>50-54</c:v>
                </c:pt>
                <c:pt idx="13">
                  <c:v>55-59</c:v>
                </c:pt>
                <c:pt idx="14">
                  <c:v>60-64</c:v>
                </c:pt>
                <c:pt idx="15">
                  <c:v>65-69</c:v>
                </c:pt>
                <c:pt idx="16">
                  <c:v>70-74</c:v>
                </c:pt>
                <c:pt idx="17">
                  <c:v>75-79</c:v>
                </c:pt>
                <c:pt idx="18">
                  <c:v>80-84</c:v>
                </c:pt>
                <c:pt idx="19">
                  <c:v>85-89</c:v>
                </c:pt>
                <c:pt idx="20">
                  <c:v>90-94</c:v>
                </c:pt>
                <c:pt idx="21">
                  <c:v>95-99</c:v>
                </c:pt>
                <c:pt idx="22">
                  <c:v>100+</c:v>
                </c:pt>
              </c:strCache>
            </c:strRef>
          </c:cat>
          <c:val>
            <c:numRef>
              <c:f>Sheet3!$F$2:$F$24</c:f>
              <c:numCache>
                <c:formatCode>General</c:formatCode>
                <c:ptCount val="23"/>
                <c:pt idx="0">
                  <c:v>0</c:v>
                </c:pt>
                <c:pt idx="1">
                  <c:v>6.54</c:v>
                </c:pt>
                <c:pt idx="2">
                  <c:v>0.28999999999999998</c:v>
                </c:pt>
                <c:pt idx="3">
                  <c:v>0.13999999999999999</c:v>
                </c:pt>
                <c:pt idx="4">
                  <c:v>0.18000000000000002</c:v>
                </c:pt>
                <c:pt idx="5">
                  <c:v>0.64</c:v>
                </c:pt>
                <c:pt idx="6">
                  <c:v>0.91</c:v>
                </c:pt>
                <c:pt idx="7">
                  <c:v>0.9</c:v>
                </c:pt>
                <c:pt idx="8">
                  <c:v>1.06</c:v>
                </c:pt>
                <c:pt idx="9">
                  <c:v>1.5299999999999998</c:v>
                </c:pt>
                <c:pt idx="10">
                  <c:v>2.31</c:v>
                </c:pt>
                <c:pt idx="11">
                  <c:v>3.4099999999999997</c:v>
                </c:pt>
                <c:pt idx="12">
                  <c:v>4.9300000000000006</c:v>
                </c:pt>
                <c:pt idx="13">
                  <c:v>7.4200000000000008</c:v>
                </c:pt>
                <c:pt idx="14">
                  <c:v>11.5</c:v>
                </c:pt>
                <c:pt idx="15">
                  <c:v>17.8</c:v>
                </c:pt>
                <c:pt idx="16">
                  <c:v>27.709999999999997</c:v>
                </c:pt>
                <c:pt idx="17">
                  <c:v>43.5</c:v>
                </c:pt>
                <c:pt idx="18">
                  <c:v>69.58</c:v>
                </c:pt>
                <c:pt idx="19">
                  <c:v>110.56</c:v>
                </c:pt>
                <c:pt idx="20">
                  <c:v>174.77</c:v>
                </c:pt>
                <c:pt idx="21">
                  <c:v>276.55999999999995</c:v>
                </c:pt>
                <c:pt idx="22">
                  <c:v>438.91999999999996</c:v>
                </c:pt>
              </c:numCache>
            </c:numRef>
          </c:val>
          <c:smooth val="0"/>
          <c:extLst>
            <c:ext xmlns:c16="http://schemas.microsoft.com/office/drawing/2014/chart" uri="{C3380CC4-5D6E-409C-BE32-E72D297353CC}">
              <c16:uniqueId val="{00000000-15FB-4D92-BA4F-EC4BBB39D0E5}"/>
            </c:ext>
          </c:extLst>
        </c:ser>
        <c:ser>
          <c:idx val="1"/>
          <c:order val="1"/>
          <c:tx>
            <c:strRef>
              <c:f>Sheet3!$G$1</c:f>
              <c:strCache>
                <c:ptCount val="1"/>
                <c:pt idx="0">
                  <c:v>Venezuela</c:v>
                </c:pt>
              </c:strCache>
            </c:strRef>
          </c:tx>
          <c:spPr>
            <a:ln w="28575" cap="rnd">
              <a:solidFill>
                <a:schemeClr val="accent2"/>
              </a:solidFill>
              <a:round/>
            </a:ln>
            <a:effectLst/>
          </c:spPr>
          <c:marker>
            <c:symbol val="none"/>
          </c:marker>
          <c:cat>
            <c:strRef>
              <c:f>Sheet3!$E$2:$E$24</c:f>
              <c:strCache>
                <c:ptCount val="23"/>
                <c:pt idx="0">
                  <c:v>Age group</c:v>
                </c:pt>
                <c:pt idx="1">
                  <c:v>&lt;1</c:v>
                </c:pt>
                <c:pt idx="2">
                  <c:v>1-4</c:v>
                </c:pt>
                <c:pt idx="3">
                  <c:v>5-9</c:v>
                </c:pt>
                <c:pt idx="4">
                  <c:v>10-14</c:v>
                </c:pt>
                <c:pt idx="5">
                  <c:v>15-19</c:v>
                </c:pt>
                <c:pt idx="6">
                  <c:v>20-24</c:v>
                </c:pt>
                <c:pt idx="7">
                  <c:v>25-29</c:v>
                </c:pt>
                <c:pt idx="8">
                  <c:v>30-34</c:v>
                </c:pt>
                <c:pt idx="9">
                  <c:v>35-39</c:v>
                </c:pt>
                <c:pt idx="10">
                  <c:v>40-44</c:v>
                </c:pt>
                <c:pt idx="11">
                  <c:v>45-49</c:v>
                </c:pt>
                <c:pt idx="12">
                  <c:v>50-54</c:v>
                </c:pt>
                <c:pt idx="13">
                  <c:v>55-59</c:v>
                </c:pt>
                <c:pt idx="14">
                  <c:v>60-64</c:v>
                </c:pt>
                <c:pt idx="15">
                  <c:v>65-69</c:v>
                </c:pt>
                <c:pt idx="16">
                  <c:v>70-74</c:v>
                </c:pt>
                <c:pt idx="17">
                  <c:v>75-79</c:v>
                </c:pt>
                <c:pt idx="18">
                  <c:v>80-84</c:v>
                </c:pt>
                <c:pt idx="19">
                  <c:v>85-89</c:v>
                </c:pt>
                <c:pt idx="20">
                  <c:v>90-94</c:v>
                </c:pt>
                <c:pt idx="21">
                  <c:v>95-99</c:v>
                </c:pt>
                <c:pt idx="22">
                  <c:v>100+</c:v>
                </c:pt>
              </c:strCache>
            </c:strRef>
          </c:cat>
          <c:val>
            <c:numRef>
              <c:f>Sheet3!$G$2:$G$24</c:f>
              <c:numCache>
                <c:formatCode>General</c:formatCode>
                <c:ptCount val="23"/>
                <c:pt idx="0">
                  <c:v>0</c:v>
                </c:pt>
                <c:pt idx="1">
                  <c:v>16.23</c:v>
                </c:pt>
                <c:pt idx="2">
                  <c:v>0.64</c:v>
                </c:pt>
                <c:pt idx="3">
                  <c:v>0.32</c:v>
                </c:pt>
                <c:pt idx="4">
                  <c:v>0.41</c:v>
                </c:pt>
                <c:pt idx="5">
                  <c:v>1.46</c:v>
                </c:pt>
                <c:pt idx="6">
                  <c:v>2.3800000000000003</c:v>
                </c:pt>
                <c:pt idx="7">
                  <c:v>2.21</c:v>
                </c:pt>
                <c:pt idx="8">
                  <c:v>2.0300000000000002</c:v>
                </c:pt>
                <c:pt idx="9">
                  <c:v>2.15</c:v>
                </c:pt>
                <c:pt idx="10">
                  <c:v>2.89</c:v>
                </c:pt>
                <c:pt idx="11">
                  <c:v>4.1100000000000003</c:v>
                </c:pt>
                <c:pt idx="12">
                  <c:v>5.68</c:v>
                </c:pt>
                <c:pt idx="13">
                  <c:v>7.75</c:v>
                </c:pt>
                <c:pt idx="14">
                  <c:v>11.73</c:v>
                </c:pt>
                <c:pt idx="15">
                  <c:v>19.77</c:v>
                </c:pt>
                <c:pt idx="16">
                  <c:v>28.38</c:v>
                </c:pt>
                <c:pt idx="17">
                  <c:v>42.7</c:v>
                </c:pt>
                <c:pt idx="18">
                  <c:v>75.31</c:v>
                </c:pt>
                <c:pt idx="19">
                  <c:v>127.69</c:v>
                </c:pt>
                <c:pt idx="20">
                  <c:v>208.2</c:v>
                </c:pt>
                <c:pt idx="21">
                  <c:v>325.76</c:v>
                </c:pt>
                <c:pt idx="22">
                  <c:v>489.75</c:v>
                </c:pt>
              </c:numCache>
            </c:numRef>
          </c:val>
          <c:smooth val="0"/>
          <c:extLst>
            <c:ext xmlns:c16="http://schemas.microsoft.com/office/drawing/2014/chart" uri="{C3380CC4-5D6E-409C-BE32-E72D297353CC}">
              <c16:uniqueId val="{00000001-15FB-4D92-BA4F-EC4BBB39D0E5}"/>
            </c:ext>
          </c:extLst>
        </c:ser>
        <c:dLbls>
          <c:showLegendKey val="0"/>
          <c:showVal val="0"/>
          <c:showCatName val="0"/>
          <c:showSerName val="0"/>
          <c:showPercent val="0"/>
          <c:showBubbleSize val="0"/>
        </c:dLbls>
        <c:smooth val="0"/>
        <c:axId val="1291173567"/>
        <c:axId val="1291178143"/>
      </c:lineChart>
      <c:catAx>
        <c:axId val="129117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1178143"/>
        <c:crosses val="autoZero"/>
        <c:auto val="1"/>
        <c:lblAlgn val="ctr"/>
        <c:lblOffset val="100"/>
        <c:noMultiLvlLbl val="0"/>
      </c:catAx>
      <c:valAx>
        <c:axId val="1291178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11735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dirty="0">
              <a:latin typeface="Georgia Pro Black" panose="02040A02050405020203" pitchFamily="18" charset="0"/>
            </a:endParaRPr>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4B7EE3F6-4D72-4EAD-969A-D20E5BF56866}" type="datetimeFigureOut">
              <a:rPr lang="en-US" smtClean="0">
                <a:latin typeface="Georgia Pro Black" panose="02040A02050405020203" pitchFamily="18" charset="0"/>
              </a:rPr>
              <a:t>4/9/2024</a:t>
            </a:fld>
            <a:endParaRPr lang="en-US" dirty="0">
              <a:latin typeface="Georgia Pro Black" panose="02040A02050405020203" pitchFamily="18" charset="0"/>
            </a:endParaRPr>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dirty="0">
              <a:latin typeface="Georgia Pro Black" panose="02040A02050405020203" pitchFamily="18" charset="0"/>
            </a:endParaRPr>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14CAD963-7901-43E4-A00B-2F91BB057893}" type="slidenum">
              <a:rPr lang="en-US" smtClean="0">
                <a:latin typeface="Georgia Pro Black" panose="02040A02050405020203" pitchFamily="18" charset="0"/>
              </a:rPr>
              <a:t>‹#›</a:t>
            </a:fld>
            <a:endParaRPr lang="en-US" dirty="0">
              <a:latin typeface="Georgia Pro Black" panose="02040A02050405020203" pitchFamily="18" charset="0"/>
            </a:endParaRPr>
          </a:p>
        </p:txBody>
      </p:sp>
    </p:spTree>
    <p:extLst>
      <p:ext uri="{BB962C8B-B14F-4D97-AF65-F5344CB8AC3E}">
        <p14:creationId xmlns:p14="http://schemas.microsoft.com/office/powerpoint/2010/main" val="1823889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atin typeface="Georgia Pro Black" panose="02040A02050405020203" pitchFamily="18" charset="0"/>
              </a:defRPr>
            </a:lvl1pPr>
          </a:lstStyle>
          <a:p>
            <a:endParaRPr lang="en-GB" dirty="0"/>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atin typeface="Georgia Pro Black" panose="02040A02050405020203" pitchFamily="18" charset="0"/>
              </a:defRPr>
            </a:lvl1pPr>
          </a:lstStyle>
          <a:p>
            <a:fld id="{7C6C8052-ECA6-4611-BE44-923375650403}" type="datetimeFigureOut">
              <a:rPr lang="en-GB" smtClean="0"/>
              <a:pPr/>
              <a:t>09/04/2024</a:t>
            </a:fld>
            <a:endParaRPr lang="en-GB" dirty="0"/>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atin typeface="Georgia Pro Black" panose="02040A02050405020203" pitchFamily="18" charset="0"/>
              </a:defRPr>
            </a:lvl1pPr>
          </a:lstStyle>
          <a:p>
            <a:endParaRPr lang="en-GB" dirty="0"/>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atin typeface="Georgia Pro Black" panose="02040A02050405020203" pitchFamily="18" charset="0"/>
              </a:defRPr>
            </a:lvl1pPr>
          </a:lstStyle>
          <a:p>
            <a:fld id="{087D132D-4604-466E-9F6D-719526BB2D77}" type="slidenum">
              <a:rPr lang="en-GB" smtClean="0"/>
              <a:pPr/>
              <a:t>‹#›</a:t>
            </a:fld>
            <a:endParaRPr lang="en-GB" dirty="0"/>
          </a:p>
        </p:txBody>
      </p:sp>
    </p:spTree>
    <p:extLst>
      <p:ext uri="{BB962C8B-B14F-4D97-AF65-F5344CB8AC3E}">
        <p14:creationId xmlns:p14="http://schemas.microsoft.com/office/powerpoint/2010/main" val="378567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ro Black" panose="02040A02050405020203" pitchFamily="18" charset="0"/>
        <a:ea typeface="+mn-ea"/>
        <a:cs typeface="+mn-cs"/>
      </a:defRPr>
    </a:lvl1pPr>
    <a:lvl2pPr marL="457200" algn="l" defTabSz="914400" rtl="0" eaLnBrk="1" latinLnBrk="0" hangingPunct="1">
      <a:defRPr sz="1200" kern="1200">
        <a:solidFill>
          <a:schemeClr val="tx1"/>
        </a:solidFill>
        <a:latin typeface="Georgia Pro Black" panose="02040A02050405020203" pitchFamily="18" charset="0"/>
        <a:ea typeface="+mn-ea"/>
        <a:cs typeface="+mn-cs"/>
      </a:defRPr>
    </a:lvl2pPr>
    <a:lvl3pPr marL="914400" algn="l" defTabSz="914400" rtl="0" eaLnBrk="1" latinLnBrk="0" hangingPunct="1">
      <a:defRPr sz="1200" kern="1200">
        <a:solidFill>
          <a:schemeClr val="tx1"/>
        </a:solidFill>
        <a:latin typeface="Georgia Pro Black" panose="02040A02050405020203" pitchFamily="18" charset="0"/>
        <a:ea typeface="+mn-ea"/>
        <a:cs typeface="+mn-cs"/>
      </a:defRPr>
    </a:lvl3pPr>
    <a:lvl4pPr marL="1371600" algn="l" defTabSz="914400" rtl="0" eaLnBrk="1" latinLnBrk="0" hangingPunct="1">
      <a:defRPr sz="1200" kern="1200">
        <a:solidFill>
          <a:schemeClr val="tx1"/>
        </a:solidFill>
        <a:latin typeface="Georgia Pro Black" panose="02040A02050405020203" pitchFamily="18" charset="0"/>
        <a:ea typeface="+mn-ea"/>
        <a:cs typeface="+mn-cs"/>
      </a:defRPr>
    </a:lvl4pPr>
    <a:lvl5pPr marL="1828800" algn="l" defTabSz="914400" rtl="0" eaLnBrk="1" latinLnBrk="0" hangingPunct="1">
      <a:defRPr sz="1200" kern="1200">
        <a:solidFill>
          <a:schemeClr val="tx1"/>
        </a:solidFill>
        <a:latin typeface="Georgia Pro Black" panose="02040A020504050202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Capitalism – ownership of the means of production in the hands of the private sector.  Prices of goods and services determined by the laws of supply and demand.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Socialism - ownership of the means of production in the hands of the state .  Prices of goods and services regulated and determined by the state.</a:t>
            </a:r>
            <a:endParaRPr lang="en-GB" dirty="0"/>
          </a:p>
        </p:txBody>
      </p:sp>
      <p:sp>
        <p:nvSpPr>
          <p:cNvPr id="4" name="Slide Number Placeholder 3"/>
          <p:cNvSpPr>
            <a:spLocks noGrp="1"/>
          </p:cNvSpPr>
          <p:nvPr>
            <p:ph type="sldNum" sz="quarter" idx="10"/>
          </p:nvPr>
        </p:nvSpPr>
        <p:spPr/>
        <p:txBody>
          <a:bodyPr/>
          <a:lstStyle/>
          <a:p>
            <a:fld id="{087D132D-4604-466E-9F6D-719526BB2D77}" type="slidenum">
              <a:rPr lang="en-GB" smtClean="0"/>
              <a:t>78</a:t>
            </a:fld>
            <a:endParaRPr lang="en-GB"/>
          </a:p>
        </p:txBody>
      </p:sp>
    </p:spTree>
    <p:extLst>
      <p:ext uri="{BB962C8B-B14F-4D97-AF65-F5344CB8AC3E}">
        <p14:creationId xmlns:p14="http://schemas.microsoft.com/office/powerpoint/2010/main" val="426035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087D132D-4604-466E-9F6D-719526BB2D77}" type="slidenum">
              <a:rPr lang="en-GB" smtClean="0"/>
              <a:t>99</a:t>
            </a:fld>
            <a:endParaRPr lang="en-GB"/>
          </a:p>
        </p:txBody>
      </p:sp>
    </p:spTree>
    <p:extLst>
      <p:ext uri="{BB962C8B-B14F-4D97-AF65-F5344CB8AC3E}">
        <p14:creationId xmlns:p14="http://schemas.microsoft.com/office/powerpoint/2010/main" val="57530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An </a:t>
            </a:r>
            <a:r>
              <a:rPr lang="en-GB" sz="1200" i="1" kern="1200" dirty="0">
                <a:solidFill>
                  <a:schemeClr val="tx1"/>
                </a:solidFill>
                <a:effectLst/>
                <a:ea typeface="+mn-ea"/>
                <a:cs typeface="+mn-cs"/>
              </a:rPr>
              <a:t>ecosystem</a:t>
            </a:r>
            <a:r>
              <a:rPr lang="en-GB" sz="1200" kern="1200" dirty="0">
                <a:solidFill>
                  <a:schemeClr val="tx1"/>
                </a:solidFill>
                <a:effectLst/>
                <a:ea typeface="+mn-ea"/>
                <a:cs typeface="+mn-cs"/>
              </a:rPr>
              <a:t> includes all of the living things (plants, animals and organisms) in a given area, interacting with each other, and also with their non-living environments (weather, earth, sun, soil, climate, atmosphere). In an </a:t>
            </a:r>
            <a:r>
              <a:rPr lang="en-GB" sz="1200" i="1" kern="1200" dirty="0">
                <a:solidFill>
                  <a:schemeClr val="tx1"/>
                </a:solidFill>
                <a:effectLst/>
                <a:ea typeface="+mn-ea"/>
                <a:cs typeface="+mn-cs"/>
              </a:rPr>
              <a:t>ecosystem</a:t>
            </a:r>
            <a:r>
              <a:rPr lang="en-GB" sz="1200" kern="1200" dirty="0">
                <a:solidFill>
                  <a:schemeClr val="tx1"/>
                </a:solidFill>
                <a:effectLst/>
                <a:ea typeface="+mn-ea"/>
                <a:cs typeface="+mn-cs"/>
              </a:rPr>
              <a:t>, each organism has its' own niche or role to play.</a:t>
            </a:r>
          </a:p>
          <a:p>
            <a:endParaRPr lang="en-GB" dirty="0"/>
          </a:p>
        </p:txBody>
      </p:sp>
      <p:sp>
        <p:nvSpPr>
          <p:cNvPr id="4" name="Slide Number Placeholder 3"/>
          <p:cNvSpPr>
            <a:spLocks noGrp="1"/>
          </p:cNvSpPr>
          <p:nvPr>
            <p:ph type="sldNum" sz="quarter" idx="10"/>
          </p:nvPr>
        </p:nvSpPr>
        <p:spPr/>
        <p:txBody>
          <a:bodyPr/>
          <a:lstStyle/>
          <a:p>
            <a:fld id="{087D132D-4604-466E-9F6D-719526BB2D77}" type="slidenum">
              <a:rPr lang="en-GB" smtClean="0"/>
              <a:t>103</a:t>
            </a:fld>
            <a:endParaRPr lang="en-GB"/>
          </a:p>
        </p:txBody>
      </p:sp>
    </p:spTree>
    <p:extLst>
      <p:ext uri="{BB962C8B-B14F-4D97-AF65-F5344CB8AC3E}">
        <p14:creationId xmlns:p14="http://schemas.microsoft.com/office/powerpoint/2010/main" val="286951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6540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D94F48-E7B0-4BCE-BC1B-3771789E0EBE}" type="slidenum">
              <a:rPr lang="en-US" altLang="en-US">
                <a:latin typeface="Georgia Pro Black" panose="02040A02050405020203" pitchFamily="18" charset="0"/>
              </a:rPr>
              <a:pPr>
                <a:spcBef>
                  <a:spcPct val="0"/>
                </a:spcBef>
              </a:pPr>
              <a:t>378</a:t>
            </a:fld>
            <a:endParaRPr lang="en-US" altLang="en-US" dirty="0">
              <a:latin typeface="Georgia Pro Black" panose="02040A02050405020203" pitchFamily="18" charset="0"/>
            </a:endParaRPr>
          </a:p>
        </p:txBody>
      </p:sp>
    </p:spTree>
    <p:extLst>
      <p:ext uri="{BB962C8B-B14F-4D97-AF65-F5344CB8AC3E}">
        <p14:creationId xmlns:p14="http://schemas.microsoft.com/office/powerpoint/2010/main" val="1759526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087D132D-4604-466E-9F6D-719526BB2D77}" type="slidenum">
              <a:rPr lang="en-GB" smtClean="0"/>
              <a:t>397</a:t>
            </a:fld>
            <a:endParaRPr lang="en-GB"/>
          </a:p>
        </p:txBody>
      </p:sp>
    </p:spTree>
    <p:extLst>
      <p:ext uri="{BB962C8B-B14F-4D97-AF65-F5344CB8AC3E}">
        <p14:creationId xmlns:p14="http://schemas.microsoft.com/office/powerpoint/2010/main" val="1976954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E4BF91D6-9E71-4CF0-85AE-F183B0146789}"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76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BF91D6-9E71-4CF0-85AE-F183B0146789}" type="slidenum">
              <a:rPr lang="en-US" smtClean="0"/>
              <a:pPr/>
              <a:t>‹#›</a:t>
            </a:fld>
            <a:endParaRPr lang="en-US" dirty="0"/>
          </a:p>
        </p:txBody>
      </p:sp>
    </p:spTree>
    <p:extLst>
      <p:ext uri="{BB962C8B-B14F-4D97-AF65-F5344CB8AC3E}">
        <p14:creationId xmlns:p14="http://schemas.microsoft.com/office/powerpoint/2010/main" val="215279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91D6-9E71-4CF0-85AE-F183B0146789}"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058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91D6-9E71-4CF0-85AE-F183B0146789}"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latin typeface="Georgia Pro Black" panose="02040A02050405020203" pitchFamily="18" charset="0"/>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latin typeface="Georgia Pro Black" panose="02040A02050405020203" pitchFamily="18" charset="0"/>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929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91D6-9E71-4CF0-85AE-F183B0146789}" type="slidenum">
              <a:rPr lang="en-US" smtClean="0"/>
              <a:pPr/>
              <a:t>‹#›</a:t>
            </a:fld>
            <a:endParaRPr lang="en-US" dirty="0"/>
          </a:p>
        </p:txBody>
      </p:sp>
    </p:spTree>
    <p:extLst>
      <p:ext uri="{BB962C8B-B14F-4D97-AF65-F5344CB8AC3E}">
        <p14:creationId xmlns:p14="http://schemas.microsoft.com/office/powerpoint/2010/main" val="2682391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91D6-9E71-4CF0-85AE-F183B0146789}"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latin typeface="Georgia Pro Black" panose="02040A02050405020203" pitchFamily="18" charset="0"/>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latin typeface="Georgia Pro Black" panose="02040A02050405020203" pitchFamily="18" charset="0"/>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471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91D6-9E71-4CF0-85AE-F183B0146789}"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3158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91D6-9E71-4CF0-85AE-F183B0146789}"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994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91D6-9E71-4CF0-85AE-F183B0146789}"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756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91D6-9E71-4CF0-85AE-F183B0146789}" type="slidenum">
              <a:rPr lang="en-US" smtClean="0"/>
              <a:pPr/>
              <a:t>‹#›</a:t>
            </a:fld>
            <a:endParaRPr lang="en-US" dirty="0"/>
          </a:p>
        </p:txBody>
      </p:sp>
    </p:spTree>
    <p:extLst>
      <p:ext uri="{BB962C8B-B14F-4D97-AF65-F5344CB8AC3E}">
        <p14:creationId xmlns:p14="http://schemas.microsoft.com/office/powerpoint/2010/main" val="123126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BF91D6-9E71-4CF0-85AE-F183B0146789}"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86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BF91D6-9E71-4CF0-85AE-F183B0146789}" type="slidenum">
              <a:rPr lang="en-US" smtClean="0"/>
              <a:pPr/>
              <a:t>‹#›</a:t>
            </a:fld>
            <a:endParaRPr lang="en-US" dirty="0"/>
          </a:p>
        </p:txBody>
      </p:sp>
    </p:spTree>
    <p:extLst>
      <p:ext uri="{BB962C8B-B14F-4D97-AF65-F5344CB8AC3E}">
        <p14:creationId xmlns:p14="http://schemas.microsoft.com/office/powerpoint/2010/main" val="375453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BF91D6-9E71-4CF0-85AE-F183B0146789}"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176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BF91D6-9E71-4CF0-85AE-F183B0146789}"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73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BF91D6-9E71-4CF0-85AE-F183B0146789}" type="slidenum">
              <a:rPr lang="en-US" smtClean="0"/>
              <a:pPr/>
              <a:t>‹#›</a:t>
            </a:fld>
            <a:endParaRPr lang="en-US" dirty="0"/>
          </a:p>
        </p:txBody>
      </p:sp>
    </p:spTree>
    <p:extLst>
      <p:ext uri="{BB962C8B-B14F-4D97-AF65-F5344CB8AC3E}">
        <p14:creationId xmlns:p14="http://schemas.microsoft.com/office/powerpoint/2010/main" val="69377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BF91D6-9E71-4CF0-85AE-F183B0146789}"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87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073D33-AE1F-43F0-9376-C98D519187FF}" type="datetimeFigureOut">
              <a:rPr lang="en-US" smtClean="0"/>
              <a:pPr/>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BF91D6-9E71-4CF0-85AE-F183B0146789}" type="slidenum">
              <a:rPr lang="en-US" smtClean="0"/>
              <a:pPr/>
              <a:t>‹#›</a:t>
            </a:fld>
            <a:endParaRPr lang="en-US" dirty="0"/>
          </a:p>
        </p:txBody>
      </p:sp>
    </p:spTree>
    <p:extLst>
      <p:ext uri="{BB962C8B-B14F-4D97-AF65-F5344CB8AC3E}">
        <p14:creationId xmlns:p14="http://schemas.microsoft.com/office/powerpoint/2010/main" val="349280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Georgia Pro Black" panose="02040A02050405020203" pitchFamily="18" charset="0"/>
              </a:defRPr>
            </a:lvl1pPr>
          </a:lstStyle>
          <a:p>
            <a:fld id="{0F073D33-AE1F-43F0-9376-C98D519187FF}" type="datetimeFigureOut">
              <a:rPr lang="en-US" smtClean="0"/>
              <a:pPr/>
              <a:t>4/9/2024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Georgia Pro Black" panose="02040A02050405020203" pitchFamily="18" charset="0"/>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Georgia Pro Black" panose="02040A02050405020203" pitchFamily="18" charset="0"/>
              </a:defRPr>
            </a:lvl1pPr>
          </a:lstStyle>
          <a:p>
            <a:fld id="{E4BF91D6-9E71-4CF0-85AE-F183B0146789}" type="slidenum">
              <a:rPr lang="en-US" smtClean="0"/>
              <a:pPr/>
              <a:t>‹#›</a:t>
            </a:fld>
            <a:endParaRPr lang="en-US" dirty="0"/>
          </a:p>
        </p:txBody>
      </p:sp>
    </p:spTree>
    <p:extLst>
      <p:ext uri="{BB962C8B-B14F-4D97-AF65-F5344CB8AC3E}">
        <p14:creationId xmlns:p14="http://schemas.microsoft.com/office/powerpoint/2010/main" val="51806814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Georgia Pro Black" panose="02040A02050405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Georgia Pro Black" panose="02040A02050405020203" pitchFamily="18" charset="0"/>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Georgia Pro Black" panose="02040A02050405020203" pitchFamily="18" charset="0"/>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Georgia Pro Black" panose="02040A02050405020203" pitchFamily="18" charset="0"/>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Georgia Pro Black" panose="02040A02050405020203" pitchFamily="18" charset="0"/>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Georgia Pro Black" panose="02040A02050405020203" pitchFamily="18" charset="0"/>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1.docx"/><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4.xlsx"/><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5.xlsx"/><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6.xlsx"/><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7.xlsx"/><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hyperlink" Target="https://en.wikipedia.org/wiki/Demographic_dividend#cite_note-3" TargetMode="Externa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a:t>INTRODUCTION TO DEMOGRAPHY</a:t>
            </a:r>
          </a:p>
        </p:txBody>
      </p:sp>
      <p:sp>
        <p:nvSpPr>
          <p:cNvPr id="3" name="Subtitle 2"/>
          <p:cNvSpPr>
            <a:spLocks noGrp="1"/>
          </p:cNvSpPr>
          <p:nvPr>
            <p:ph type="subTitle" idx="1"/>
          </p:nvPr>
        </p:nvSpPr>
        <p:spPr/>
        <p:txBody>
          <a:bodyPr>
            <a:normAutofit/>
          </a:bodyPr>
          <a:lstStyle/>
          <a:p>
            <a:pPr algn="ctr"/>
            <a:endParaRPr lang="en-US" sz="4000" b="1" dirty="0"/>
          </a:p>
          <a:p>
            <a:pPr algn="ct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DEMOGRAPHY IS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972118"/>
              </p:ext>
            </p:extLst>
          </p:nvPr>
        </p:nvGraphicFramePr>
        <p:xfrm>
          <a:off x="1447800" y="2438400"/>
          <a:ext cx="9144000" cy="3581400"/>
        </p:xfrm>
        <a:graphic>
          <a:graphicData uri="http://schemas.openxmlformats.org/drawingml/2006/table">
            <a:tbl>
              <a:tblPr firstRow="1" firstCol="1" bandRow="1">
                <a:tableStyleId>{5940675A-B579-460E-94D1-54222C63F5DA}</a:tableStyleId>
              </a:tblPr>
              <a:tblGrid>
                <a:gridCol w="3616140">
                  <a:extLst>
                    <a:ext uri="{9D8B030D-6E8A-4147-A177-3AD203B41FA5}">
                      <a16:colId xmlns:a16="http://schemas.microsoft.com/office/drawing/2014/main" val="3847304840"/>
                    </a:ext>
                  </a:extLst>
                </a:gridCol>
                <a:gridCol w="2763930">
                  <a:extLst>
                    <a:ext uri="{9D8B030D-6E8A-4147-A177-3AD203B41FA5}">
                      <a16:colId xmlns:a16="http://schemas.microsoft.com/office/drawing/2014/main" val="2086990457"/>
                    </a:ext>
                  </a:extLst>
                </a:gridCol>
                <a:gridCol w="2763930">
                  <a:extLst>
                    <a:ext uri="{9D8B030D-6E8A-4147-A177-3AD203B41FA5}">
                      <a16:colId xmlns:a16="http://schemas.microsoft.com/office/drawing/2014/main" val="3147157387"/>
                    </a:ext>
                  </a:extLst>
                </a:gridCol>
              </a:tblGrid>
              <a:tr h="358140">
                <a:tc>
                  <a:txBody>
                    <a:bodyPr/>
                    <a:lstStyle/>
                    <a:p>
                      <a:pPr>
                        <a:spcAft>
                          <a:spcPts val="0"/>
                        </a:spcAft>
                      </a:pPr>
                      <a:r>
                        <a:rPr lang="en-US" sz="1800" b="1" dirty="0">
                          <a:effectLst/>
                          <a:latin typeface="Georgia Pro Black" panose="02040A02050405020203" pitchFamily="18" charset="0"/>
                        </a:rPr>
                        <a:t>Central</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1,012,257</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10.2</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18124907"/>
                  </a:ext>
                </a:extLst>
              </a:tr>
              <a:tr h="358140">
                <a:tc>
                  <a:txBody>
                    <a:bodyPr/>
                    <a:lstStyle/>
                    <a:p>
                      <a:pPr>
                        <a:spcAft>
                          <a:spcPts val="0"/>
                        </a:spcAft>
                      </a:pPr>
                      <a:r>
                        <a:rPr lang="en-US" sz="1800" b="1" dirty="0" err="1">
                          <a:effectLst/>
                          <a:latin typeface="Georgia Pro Black" panose="02040A02050405020203" pitchFamily="18" charset="0"/>
                        </a:rPr>
                        <a:t>Copperbelt</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1,581,221</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16.0</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3888864"/>
                  </a:ext>
                </a:extLst>
              </a:tr>
              <a:tr h="358140">
                <a:tc>
                  <a:txBody>
                    <a:bodyPr/>
                    <a:lstStyle/>
                    <a:p>
                      <a:pPr>
                        <a:spcAft>
                          <a:spcPts val="0"/>
                        </a:spcAft>
                      </a:pPr>
                      <a:r>
                        <a:rPr lang="en-US" sz="1800" b="1" dirty="0">
                          <a:effectLst/>
                          <a:latin typeface="Georgia Pro Black" panose="02040A02050405020203" pitchFamily="18" charset="0"/>
                        </a:rPr>
                        <a:t>Eastern</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1,306,173</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13.2</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07938303"/>
                  </a:ext>
                </a:extLst>
              </a:tr>
              <a:tr h="358140">
                <a:tc>
                  <a:txBody>
                    <a:bodyPr/>
                    <a:lstStyle/>
                    <a:p>
                      <a:pPr>
                        <a:spcAft>
                          <a:spcPts val="0"/>
                        </a:spcAft>
                      </a:pPr>
                      <a:r>
                        <a:rPr lang="en-US" sz="1800" b="1" dirty="0" err="1">
                          <a:effectLst/>
                          <a:latin typeface="Georgia Pro Black" panose="02040A02050405020203" pitchFamily="18" charset="0"/>
                        </a:rPr>
                        <a:t>Luapula</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775,353</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7.8</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5676815"/>
                  </a:ext>
                </a:extLst>
              </a:tr>
              <a:tr h="358140">
                <a:tc>
                  <a:txBody>
                    <a:bodyPr/>
                    <a:lstStyle/>
                    <a:p>
                      <a:pPr>
                        <a:spcAft>
                          <a:spcPts val="0"/>
                        </a:spcAft>
                      </a:pPr>
                      <a:r>
                        <a:rPr lang="en-US" sz="1800" b="1" dirty="0">
                          <a:effectLst/>
                          <a:latin typeface="Georgia Pro Black" panose="02040A02050405020203" pitchFamily="18" charset="0"/>
                        </a:rPr>
                        <a:t>Lusaka</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1,391,329</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14.1</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00684192"/>
                  </a:ext>
                </a:extLst>
              </a:tr>
              <a:tr h="358140">
                <a:tc>
                  <a:txBody>
                    <a:bodyPr/>
                    <a:lstStyle/>
                    <a:p>
                      <a:pPr>
                        <a:spcAft>
                          <a:spcPts val="0"/>
                        </a:spcAft>
                      </a:pPr>
                      <a:r>
                        <a:rPr lang="en-US" sz="1800" b="1" dirty="0">
                          <a:effectLst/>
                          <a:latin typeface="Georgia Pro Black" panose="02040A02050405020203" pitchFamily="18" charset="0"/>
                        </a:rPr>
                        <a:t>Northern</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1,258,696</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12.7</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70137322"/>
                  </a:ext>
                </a:extLst>
              </a:tr>
              <a:tr h="358140">
                <a:tc>
                  <a:txBody>
                    <a:bodyPr/>
                    <a:lstStyle/>
                    <a:p>
                      <a:pPr>
                        <a:spcAft>
                          <a:spcPts val="0"/>
                        </a:spcAft>
                      </a:pPr>
                      <a:r>
                        <a:rPr lang="en-US" sz="1800" b="1" dirty="0">
                          <a:effectLst/>
                          <a:latin typeface="Georgia Pro Black" panose="02040A02050405020203" pitchFamily="18" charset="0"/>
                        </a:rPr>
                        <a:t>Northwestern</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583,350</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5.9</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47464172"/>
                  </a:ext>
                </a:extLst>
              </a:tr>
              <a:tr h="358140">
                <a:tc>
                  <a:txBody>
                    <a:bodyPr/>
                    <a:lstStyle/>
                    <a:p>
                      <a:pPr>
                        <a:spcAft>
                          <a:spcPts val="0"/>
                        </a:spcAft>
                      </a:pPr>
                      <a:r>
                        <a:rPr lang="en-US" sz="1800" b="1" dirty="0">
                          <a:effectLst/>
                          <a:latin typeface="Georgia Pro Black" panose="02040A02050405020203" pitchFamily="18" charset="0"/>
                        </a:rPr>
                        <a:t>Southern</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1,212,124</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12.3</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53928749"/>
                  </a:ext>
                </a:extLst>
              </a:tr>
              <a:tr h="358140">
                <a:tc>
                  <a:txBody>
                    <a:bodyPr/>
                    <a:lstStyle/>
                    <a:p>
                      <a:pPr>
                        <a:spcAft>
                          <a:spcPts val="0"/>
                        </a:spcAft>
                      </a:pPr>
                      <a:r>
                        <a:rPr lang="en-US" sz="1800" b="1" dirty="0">
                          <a:effectLst/>
                          <a:latin typeface="Georgia Pro Black" panose="02040A02050405020203" pitchFamily="18" charset="0"/>
                        </a:rPr>
                        <a:t>Western</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765,088</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7.7</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22332374"/>
                  </a:ext>
                </a:extLst>
              </a:tr>
              <a:tr h="358140">
                <a:tc>
                  <a:txBody>
                    <a:bodyPr/>
                    <a:lstStyle/>
                    <a:p>
                      <a:pPr>
                        <a:spcAft>
                          <a:spcPts val="0"/>
                        </a:spcAft>
                      </a:pPr>
                      <a:r>
                        <a:rPr lang="en-US" sz="1800" b="1" dirty="0">
                          <a:effectLst/>
                          <a:latin typeface="Georgia Pro Black" panose="02040A02050405020203" pitchFamily="18" charset="0"/>
                        </a:rPr>
                        <a:t>Total</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9,885,591</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b="1" dirty="0">
                          <a:effectLst/>
                          <a:latin typeface="Georgia Pro Black" panose="02040A02050405020203" pitchFamily="18" charset="0"/>
                        </a:rPr>
                        <a:t>100.0</a:t>
                      </a:r>
                      <a:endParaRPr lang="en-GB" sz="18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24706523"/>
                  </a:ext>
                </a:extLst>
              </a:tr>
            </a:tbl>
          </a:graphicData>
        </a:graphic>
      </p:graphicFrame>
    </p:spTree>
    <p:extLst>
      <p:ext uri="{BB962C8B-B14F-4D97-AF65-F5344CB8AC3E}">
        <p14:creationId xmlns:p14="http://schemas.microsoft.com/office/powerpoint/2010/main" val="12125314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2724-8323-46D4-9C5B-DC40217D6A57}"/>
              </a:ext>
            </a:extLst>
          </p:cNvPr>
          <p:cNvSpPr>
            <a:spLocks noGrp="1"/>
          </p:cNvSpPr>
          <p:nvPr>
            <p:ph type="title"/>
          </p:nvPr>
        </p:nvSpPr>
        <p:spPr/>
        <p:txBody>
          <a:bodyPr>
            <a:normAutofit/>
          </a:bodyPr>
          <a:lstStyle/>
          <a:p>
            <a:r>
              <a:rPr lang="en-US" sz="2000" b="1" dirty="0"/>
              <a:t>POPULATION AND CONTEMPORARY PROBLEMS AND ISSUES</a:t>
            </a:r>
            <a:br>
              <a:rPr lang="en-GB" sz="2000" b="1" dirty="0"/>
            </a:br>
            <a:endParaRPr lang="en-ZM" sz="2000" dirty="0"/>
          </a:p>
        </p:txBody>
      </p:sp>
      <p:sp>
        <p:nvSpPr>
          <p:cNvPr id="3" name="Content Placeholder 2">
            <a:extLst>
              <a:ext uri="{FF2B5EF4-FFF2-40B4-BE49-F238E27FC236}">
                <a16:creationId xmlns:a16="http://schemas.microsoft.com/office/drawing/2014/main" id="{EFD5996A-DD51-4D9B-8E49-D075226B5737}"/>
              </a:ext>
            </a:extLst>
          </p:cNvPr>
          <p:cNvSpPr>
            <a:spLocks noGrp="1"/>
          </p:cNvSpPr>
          <p:nvPr>
            <p:ph idx="1"/>
          </p:nvPr>
        </p:nvSpPr>
        <p:spPr/>
        <p:txBody>
          <a:bodyPr>
            <a:normAutofit fontScale="77500" lnSpcReduction="20000"/>
          </a:bodyPr>
          <a:lstStyle/>
          <a:p>
            <a:pPr algn="just"/>
            <a:r>
              <a:rPr lang="en-US" b="1" dirty="0"/>
              <a:t>According to Brown, population influences our social, political, and economic situation in our countries as population affects all these aspects.</a:t>
            </a:r>
          </a:p>
          <a:p>
            <a:pPr marL="0" indent="0" algn="just">
              <a:buNone/>
            </a:pPr>
            <a:endParaRPr lang="en-US" b="1" dirty="0"/>
          </a:p>
          <a:p>
            <a:pPr algn="just"/>
            <a:r>
              <a:rPr lang="en-US" b="1" dirty="0"/>
              <a:t>In his view,  population growth can compound and magnify, if not, create a wide variety of social, economic, and political problems. </a:t>
            </a:r>
            <a:endParaRPr lang="en-GB" b="1" dirty="0"/>
          </a:p>
          <a:p>
            <a:pPr marL="0" indent="0" algn="just">
              <a:buNone/>
            </a:pPr>
            <a:endParaRPr lang="en-GB" b="1" dirty="0"/>
          </a:p>
          <a:p>
            <a:pPr algn="just"/>
            <a:r>
              <a:rPr lang="en-US" b="1" dirty="0"/>
              <a:t>This is more so because of its interdisciplinary nature, demography/population studies deals with diverse issues from other fields. </a:t>
            </a:r>
            <a:endParaRPr lang="en-GB" b="1" dirty="0"/>
          </a:p>
          <a:p>
            <a:endParaRPr lang="en-ZM" dirty="0"/>
          </a:p>
        </p:txBody>
      </p:sp>
    </p:spTree>
    <p:extLst>
      <p:ext uri="{BB962C8B-B14F-4D97-AF65-F5344CB8AC3E}">
        <p14:creationId xmlns:p14="http://schemas.microsoft.com/office/powerpoint/2010/main" val="13700844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br>
              <a:rPr lang="en-GB" sz="2000" b="1" dirty="0"/>
            </a:br>
            <a:endParaRPr lang="en-GB" sz="2000" dirty="0"/>
          </a:p>
        </p:txBody>
      </p:sp>
      <p:sp>
        <p:nvSpPr>
          <p:cNvPr id="3" name="Content Placeholder 2"/>
          <p:cNvSpPr>
            <a:spLocks noGrp="1"/>
          </p:cNvSpPr>
          <p:nvPr>
            <p:ph idx="1"/>
          </p:nvPr>
        </p:nvSpPr>
        <p:spPr/>
        <p:txBody>
          <a:bodyPr>
            <a:normAutofit fontScale="25000" lnSpcReduction="20000"/>
          </a:bodyPr>
          <a:lstStyle/>
          <a:p>
            <a:pPr marL="0" indent="0" algn="just" eaLnBrk="0" fontAlgn="base" hangingPunct="0">
              <a:spcBef>
                <a:spcPct val="0"/>
              </a:spcBef>
              <a:spcAft>
                <a:spcPct val="0"/>
              </a:spcAft>
              <a:buClrTx/>
              <a:buSzTx/>
              <a:buNone/>
            </a:pPr>
            <a:r>
              <a:rPr lang="en-US" altLang="en-US" sz="9600" b="1" dirty="0">
                <a:cs typeface="Times New Roman" panose="02020603050405020304" pitchFamily="18" charset="0"/>
              </a:rPr>
              <a:t>FOOD SECURITY</a:t>
            </a:r>
          </a:p>
          <a:p>
            <a:pPr marL="0" indent="0" algn="just" eaLnBrk="0" fontAlgn="base" hangingPunct="0">
              <a:spcBef>
                <a:spcPct val="0"/>
              </a:spcBef>
              <a:spcAft>
                <a:spcPct val="0"/>
              </a:spcAft>
              <a:buClrTx/>
              <a:buSzTx/>
              <a:buNone/>
            </a:pPr>
            <a:r>
              <a:rPr lang="en-US" altLang="en-US" sz="9600" dirty="0">
                <a:ea typeface="Times New Roman" panose="02020603050405020304" pitchFamily="18" charset="0"/>
                <a:cs typeface="Tahoma" panose="020B0604030504040204" pitchFamily="34" charset="0"/>
              </a:rPr>
              <a:t> </a:t>
            </a:r>
            <a:endParaRPr lang="en-GB" altLang="en-US" sz="9600" dirty="0"/>
          </a:p>
          <a:p>
            <a:pPr marL="0" indent="0" algn="just" eaLnBrk="0" fontAlgn="base" hangingPunct="0">
              <a:spcBef>
                <a:spcPct val="0"/>
              </a:spcBef>
              <a:spcAft>
                <a:spcPct val="0"/>
              </a:spcAft>
              <a:buClrTx/>
              <a:buSzTx/>
              <a:buNone/>
            </a:pPr>
            <a:endParaRPr lang="en-US" altLang="en-US" sz="9600"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sz="9600" b="1" dirty="0">
                <a:ea typeface="Times New Roman" panose="02020603050405020304" pitchFamily="18" charset="0"/>
                <a:cs typeface="Tahoma" panose="020B0604030504040204" pitchFamily="34" charset="0"/>
              </a:rPr>
              <a:t>Food insecurity results from a situation where population growth exceeds food supply.</a:t>
            </a:r>
          </a:p>
          <a:p>
            <a:pPr algn="just" eaLnBrk="0" fontAlgn="base" hangingPunct="0">
              <a:spcBef>
                <a:spcPct val="0"/>
              </a:spcBef>
              <a:spcAft>
                <a:spcPct val="0"/>
              </a:spcAft>
              <a:buClrTx/>
              <a:buSzTx/>
            </a:pPr>
            <a:endParaRPr lang="en-US" altLang="en-US" sz="9600"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sz="9600" b="1" dirty="0">
                <a:ea typeface="Times New Roman" panose="02020603050405020304" pitchFamily="18" charset="0"/>
                <a:cs typeface="Tahoma" panose="020B0604030504040204" pitchFamily="34" charset="0"/>
              </a:rPr>
              <a:t>This may result in a situation where a country falls into the Malthusian trap.</a:t>
            </a:r>
          </a:p>
          <a:p>
            <a:pPr algn="just" eaLnBrk="0" fontAlgn="base" hangingPunct="0">
              <a:spcBef>
                <a:spcPct val="0"/>
              </a:spcBef>
              <a:spcAft>
                <a:spcPct val="0"/>
              </a:spcAft>
              <a:buClrTx/>
              <a:buSzTx/>
            </a:pPr>
            <a:endParaRPr lang="en-US" altLang="en-US" sz="9600"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sz="9600" b="1" dirty="0">
                <a:ea typeface="Times New Roman" panose="02020603050405020304" pitchFamily="18" charset="0"/>
                <a:cs typeface="Tahoma" panose="020B0604030504040204" pitchFamily="34" charset="0"/>
              </a:rPr>
              <a:t>There are more mouths to feed with limited food supplies.</a:t>
            </a:r>
          </a:p>
          <a:p>
            <a:pPr algn="just" eaLnBrk="0" fontAlgn="base" hangingPunct="0">
              <a:spcBef>
                <a:spcPct val="0"/>
              </a:spcBef>
              <a:spcAft>
                <a:spcPct val="0"/>
              </a:spcAft>
              <a:buClrTx/>
              <a:buSzTx/>
            </a:pPr>
            <a:endParaRPr lang="en-GB" altLang="en-US" sz="9600" b="1" dirty="0"/>
          </a:p>
          <a:p>
            <a:pPr algn="just" eaLnBrk="0" fontAlgn="base" hangingPunct="0">
              <a:spcBef>
                <a:spcPct val="0"/>
              </a:spcBef>
              <a:spcAft>
                <a:spcPct val="0"/>
              </a:spcAft>
              <a:buClrTx/>
              <a:buSzTx/>
            </a:pPr>
            <a:endParaRPr lang="en-US" altLang="en-US" sz="7400"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r>
              <a:rPr lang="en-US" altLang="en-US" sz="7400" b="1" dirty="0">
                <a:ea typeface="Times New Roman" panose="02020603050405020304" pitchFamily="18" charset="0"/>
                <a:cs typeface="Tahoma" panose="020B0604030504040204" pitchFamily="34" charset="0"/>
              </a:rPr>
              <a:t> </a:t>
            </a:r>
            <a:endParaRPr lang="en-US" altLang="en-US" sz="7400" b="1" dirty="0">
              <a:cs typeface="Times New Roman" panose="02020603050405020304" pitchFamily="18" charset="0"/>
            </a:endParaRPr>
          </a:p>
          <a:p>
            <a:endParaRPr lang="en-GB" dirty="0"/>
          </a:p>
        </p:txBody>
      </p:sp>
    </p:spTree>
    <p:extLst>
      <p:ext uri="{BB962C8B-B14F-4D97-AF65-F5344CB8AC3E}">
        <p14:creationId xmlns:p14="http://schemas.microsoft.com/office/powerpoint/2010/main" val="21112642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2551-E8C2-4096-87EE-55BA764C15D3}"/>
              </a:ext>
            </a:extLst>
          </p:cNvPr>
          <p:cNvSpPr>
            <a:spLocks noGrp="1"/>
          </p:cNvSpPr>
          <p:nvPr>
            <p:ph type="title"/>
          </p:nvPr>
        </p:nvSpPr>
        <p:spPr/>
        <p:txBody>
          <a:bodyPr>
            <a:normAutofit/>
          </a:bodyPr>
          <a:lstStyle/>
          <a:p>
            <a:r>
              <a:rPr lang="en-US" sz="2000" b="1" dirty="0"/>
              <a:t>POPULATION AND CONTEMPORARY PROBLEMS AND ISSUES</a:t>
            </a:r>
            <a:endParaRPr lang="en-ZM" sz="2000" dirty="0"/>
          </a:p>
        </p:txBody>
      </p:sp>
      <p:sp>
        <p:nvSpPr>
          <p:cNvPr id="3" name="Content Placeholder 2">
            <a:extLst>
              <a:ext uri="{FF2B5EF4-FFF2-40B4-BE49-F238E27FC236}">
                <a16:creationId xmlns:a16="http://schemas.microsoft.com/office/drawing/2014/main" id="{A4D1F922-E8D0-4441-A002-3D2DC1BD307A}"/>
              </a:ext>
            </a:extLst>
          </p:cNvPr>
          <p:cNvSpPr>
            <a:spLocks noGrp="1"/>
          </p:cNvSpPr>
          <p:nvPr>
            <p:ph idx="1"/>
          </p:nvPr>
        </p:nvSpPr>
        <p:spPr/>
        <p:txBody>
          <a:bodyPr/>
          <a:lstStyle/>
          <a:p>
            <a:pPr algn="just" eaLnBrk="0" fontAlgn="base" hangingPunct="0">
              <a:spcBef>
                <a:spcPct val="0"/>
              </a:spcBef>
              <a:spcAft>
                <a:spcPct val="0"/>
              </a:spcAft>
              <a:buClrTx/>
              <a:buSzTx/>
            </a:pPr>
            <a:r>
              <a:rPr lang="en-US" altLang="en-US" b="1" dirty="0">
                <a:cs typeface="Times New Roman" panose="02020603050405020304" pitchFamily="18" charset="0"/>
              </a:rPr>
              <a:t>FOOD SECURITY</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Such a situation can get even worse if a country lacks the requisites to expand food output such as  adequate arable land, water, energy, fertilizer, ideal  climatic  conditions, management skills, etc.</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Such a scenario may culminate famine and starvation.</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endParaRPr lang="en-ZM" dirty="0"/>
          </a:p>
        </p:txBody>
      </p:sp>
    </p:spTree>
    <p:extLst>
      <p:ext uri="{BB962C8B-B14F-4D97-AF65-F5344CB8AC3E}">
        <p14:creationId xmlns:p14="http://schemas.microsoft.com/office/powerpoint/2010/main" val="26899493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br>
              <a:rPr lang="en-GB" sz="2000" b="1" dirty="0"/>
            </a:br>
            <a:endParaRPr lang="en-GB" sz="2000" dirty="0"/>
          </a:p>
        </p:txBody>
      </p:sp>
      <p:sp>
        <p:nvSpPr>
          <p:cNvPr id="3" name="Content Placeholder 2"/>
          <p:cNvSpPr>
            <a:spLocks noGrp="1"/>
          </p:cNvSpPr>
          <p:nvPr>
            <p:ph idx="1"/>
          </p:nvPr>
        </p:nvSpPr>
        <p:spPr/>
        <p:txBody>
          <a:bodyPr>
            <a:normAutofit fontScale="25000" lnSpcReduction="20000"/>
          </a:bodyPr>
          <a:lstStyle/>
          <a:p>
            <a:pPr marL="0" indent="0" algn="just" eaLnBrk="0" fontAlgn="base" hangingPunct="0">
              <a:spcBef>
                <a:spcPct val="0"/>
              </a:spcBef>
              <a:spcAft>
                <a:spcPct val="0"/>
              </a:spcAft>
              <a:buClrTx/>
              <a:buSzTx/>
              <a:buNone/>
            </a:pPr>
            <a:r>
              <a:rPr lang="en-US" altLang="en-US" sz="6400" b="1" dirty="0">
                <a:cs typeface="Times New Roman" panose="02020603050405020304" pitchFamily="18" charset="0"/>
              </a:rPr>
              <a:t>POLLUTION</a:t>
            </a:r>
          </a:p>
          <a:p>
            <a:pPr marL="0" indent="0" algn="just" eaLnBrk="0" fontAlgn="base" hangingPunct="0">
              <a:spcBef>
                <a:spcPct val="0"/>
              </a:spcBef>
              <a:spcAft>
                <a:spcPct val="0"/>
              </a:spcAft>
              <a:buClrTx/>
              <a:buSzTx/>
              <a:buNone/>
            </a:pPr>
            <a:endParaRPr lang="en-US" altLang="en-US" sz="3300" b="1" dirty="0">
              <a:cs typeface="Times New Roman" panose="02020603050405020304" pitchFamily="18" charset="0"/>
            </a:endParaRPr>
          </a:p>
          <a:p>
            <a:pPr marL="0" indent="0" algn="just" eaLnBrk="0" fontAlgn="base" hangingPunct="0">
              <a:spcBef>
                <a:spcPct val="0"/>
              </a:spcBef>
              <a:spcAft>
                <a:spcPct val="0"/>
              </a:spcAft>
              <a:buClrTx/>
              <a:buSzTx/>
              <a:buNone/>
            </a:pPr>
            <a:r>
              <a:rPr lang="en-US" altLang="en-US" sz="3300" b="1" dirty="0">
                <a:cs typeface="Times New Roman" panose="02020603050405020304" pitchFamily="18" charset="0"/>
              </a:rPr>
              <a:t> </a:t>
            </a:r>
          </a:p>
          <a:p>
            <a:pPr algn="just" eaLnBrk="0" fontAlgn="base" hangingPunct="0">
              <a:spcBef>
                <a:spcPct val="0"/>
              </a:spcBef>
              <a:spcAft>
                <a:spcPct val="0"/>
              </a:spcAft>
              <a:buClrTx/>
              <a:buSzTx/>
            </a:pPr>
            <a:r>
              <a:rPr lang="en-US" altLang="en-US" sz="8000" b="1" dirty="0">
                <a:ea typeface="Times New Roman" panose="02020603050405020304" pitchFamily="18" charset="0"/>
                <a:cs typeface="Tahoma" panose="020B0604030504040204" pitchFamily="34" charset="0"/>
              </a:rPr>
              <a:t>Pollution results from the inexorable increase in population size. </a:t>
            </a:r>
          </a:p>
          <a:p>
            <a:pPr marL="0" indent="0" algn="just" eaLnBrk="0" fontAlgn="base" hangingPunct="0">
              <a:spcBef>
                <a:spcPct val="0"/>
              </a:spcBef>
              <a:spcAft>
                <a:spcPct val="0"/>
              </a:spcAft>
              <a:buClrTx/>
              <a:buSzTx/>
              <a:buNone/>
            </a:pPr>
            <a:endParaRPr lang="en-US" altLang="en-US" sz="8000"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sz="8000" b="1" dirty="0">
                <a:ea typeface="Times New Roman" panose="02020603050405020304" pitchFamily="18" charset="0"/>
                <a:cs typeface="Tahoma" panose="020B0604030504040204" pitchFamily="34" charset="0"/>
              </a:rPr>
              <a:t>As population increases, there is a corresponding increase human activities such as industrialization,  habitation,  mining and deforestation.</a:t>
            </a:r>
          </a:p>
          <a:p>
            <a:pPr algn="just" eaLnBrk="0" fontAlgn="base" hangingPunct="0">
              <a:spcBef>
                <a:spcPct val="0"/>
              </a:spcBef>
              <a:spcAft>
                <a:spcPct val="0"/>
              </a:spcAft>
              <a:buClrTx/>
              <a:buSzTx/>
            </a:pPr>
            <a:endParaRPr lang="en-US" altLang="en-US" sz="8000"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sz="8000" b="1" dirty="0">
                <a:ea typeface="Times New Roman" panose="02020603050405020304" pitchFamily="18" charset="0"/>
                <a:cs typeface="Tahoma" panose="020B0604030504040204" pitchFamily="34" charset="0"/>
              </a:rPr>
              <a:t>These activities inevitably increase air , water, and even noise pollution. </a:t>
            </a:r>
          </a:p>
          <a:p>
            <a:pPr marL="0" indent="0" algn="just" eaLnBrk="0" fontAlgn="base" hangingPunct="0">
              <a:spcBef>
                <a:spcPct val="0"/>
              </a:spcBef>
              <a:spcAft>
                <a:spcPct val="0"/>
              </a:spcAft>
              <a:buClrTx/>
              <a:buSzTx/>
              <a:buNone/>
            </a:pPr>
            <a:endParaRPr lang="en-GB" altLang="en-US" sz="8000" b="1" dirty="0"/>
          </a:p>
          <a:p>
            <a:pPr marL="0" indent="0" algn="just" eaLnBrk="0" fontAlgn="base" hangingPunct="0">
              <a:spcBef>
                <a:spcPct val="0"/>
              </a:spcBef>
              <a:spcAft>
                <a:spcPct val="0"/>
              </a:spcAft>
              <a:buClrTx/>
              <a:buSzTx/>
              <a:buNone/>
            </a:pPr>
            <a:r>
              <a:rPr lang="en-US" altLang="en-US" sz="8000" b="1" dirty="0">
                <a:ea typeface="Times New Roman" panose="02020603050405020304" pitchFamily="18" charset="0"/>
                <a:cs typeface="Tahoma" panose="020B0604030504040204" pitchFamily="34" charset="0"/>
              </a:rPr>
              <a:t> </a:t>
            </a:r>
            <a:endParaRPr lang="en-US" altLang="en-US" sz="8000" b="1" dirty="0"/>
          </a:p>
          <a:p>
            <a:pPr marL="0" indent="0">
              <a:buNone/>
            </a:pPr>
            <a:endParaRPr lang="en-GB" dirty="0"/>
          </a:p>
        </p:txBody>
      </p:sp>
    </p:spTree>
    <p:extLst>
      <p:ext uri="{BB962C8B-B14F-4D97-AF65-F5344CB8AC3E}">
        <p14:creationId xmlns:p14="http://schemas.microsoft.com/office/powerpoint/2010/main" val="14520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br>
              <a:rPr lang="en-GB" sz="2000" b="1" dirty="0"/>
            </a:br>
            <a:endParaRPr lang="en-GB" sz="2000" dirty="0"/>
          </a:p>
        </p:txBody>
      </p:sp>
      <p:sp>
        <p:nvSpPr>
          <p:cNvPr id="3" name="Content Placeholder 2"/>
          <p:cNvSpPr>
            <a:spLocks noGrp="1"/>
          </p:cNvSpPr>
          <p:nvPr>
            <p:ph idx="1"/>
          </p:nvPr>
        </p:nvSpPr>
        <p:spPr/>
        <p:txBody>
          <a:bodyPr>
            <a:normAutofit/>
          </a:bodyPr>
          <a:lstStyle/>
          <a:p>
            <a:pPr marL="0" indent="0" algn="just" eaLnBrk="0" fontAlgn="base" hangingPunct="0">
              <a:spcBef>
                <a:spcPct val="0"/>
              </a:spcBef>
              <a:spcAft>
                <a:spcPct val="0"/>
              </a:spcAft>
              <a:buClrTx/>
              <a:buSzTx/>
              <a:buNone/>
            </a:pPr>
            <a:r>
              <a:rPr lang="en-US" altLang="en-US" b="1" dirty="0">
                <a:cs typeface="Times New Roman" panose="02020603050405020304" pitchFamily="18" charset="0"/>
              </a:rPr>
              <a:t>INFLATION </a:t>
            </a:r>
            <a:endParaRPr lang="en-US" altLang="en-US" sz="2800" b="1" dirty="0">
              <a:cs typeface="Times New Roman" panose="02020603050405020304" pitchFamily="18" charset="0"/>
            </a:endParaRPr>
          </a:p>
          <a:p>
            <a:pPr marL="0" indent="0" algn="just" eaLnBrk="0" fontAlgn="base" hangingPunct="0">
              <a:spcBef>
                <a:spcPct val="0"/>
              </a:spcBef>
              <a:spcAft>
                <a:spcPct val="0"/>
              </a:spcAft>
              <a:buClrTx/>
              <a:buSzTx/>
              <a:buNone/>
            </a:pPr>
            <a:r>
              <a:rPr lang="en-US" altLang="en-US" dirty="0">
                <a:ea typeface="Times New Roman" panose="02020603050405020304" pitchFamily="18" charset="0"/>
              </a:rPr>
              <a:t> </a:t>
            </a:r>
            <a:endParaRPr lang="en-GB" altLang="en-US" sz="1400"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Scarcity induced inflation when population increases without corresponding increases in production. </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This happens when population increases without a corresponding increase in the production of goods and services.</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endParaRPr lang="en-GB" dirty="0"/>
          </a:p>
        </p:txBody>
      </p:sp>
    </p:spTree>
    <p:extLst>
      <p:ext uri="{BB962C8B-B14F-4D97-AF65-F5344CB8AC3E}">
        <p14:creationId xmlns:p14="http://schemas.microsoft.com/office/powerpoint/2010/main" val="28462698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0643-33E7-4968-9EA9-DF55D50A3800}"/>
              </a:ext>
            </a:extLst>
          </p:cNvPr>
          <p:cNvSpPr>
            <a:spLocks noGrp="1"/>
          </p:cNvSpPr>
          <p:nvPr>
            <p:ph type="title"/>
          </p:nvPr>
        </p:nvSpPr>
        <p:spPr/>
        <p:txBody>
          <a:bodyPr>
            <a:normAutofit/>
          </a:bodyPr>
          <a:lstStyle/>
          <a:p>
            <a:r>
              <a:rPr lang="en-US" sz="2000" b="1" dirty="0"/>
              <a:t>POPULATION AND CONTEMPORARY PROBLEMS AND ISSUES</a:t>
            </a:r>
            <a:br>
              <a:rPr lang="en-GB" sz="2000" b="1" dirty="0"/>
            </a:br>
            <a:endParaRPr lang="en-ZM" sz="2000" dirty="0"/>
          </a:p>
        </p:txBody>
      </p:sp>
      <p:sp>
        <p:nvSpPr>
          <p:cNvPr id="3" name="Content Placeholder 2">
            <a:extLst>
              <a:ext uri="{FF2B5EF4-FFF2-40B4-BE49-F238E27FC236}">
                <a16:creationId xmlns:a16="http://schemas.microsoft.com/office/drawing/2014/main" id="{2DE855A7-DE0E-4A25-8E22-3895DE85E38C}"/>
              </a:ext>
            </a:extLst>
          </p:cNvPr>
          <p:cNvSpPr>
            <a:spLocks noGrp="1"/>
          </p:cNvSpPr>
          <p:nvPr>
            <p:ph idx="1"/>
          </p:nvPr>
        </p:nvSpPr>
        <p:spPr/>
        <p:txBody>
          <a:bodyPr>
            <a:normAutofit fontScale="92500" lnSpcReduction="10000"/>
          </a:bodyPr>
          <a:lstStyle/>
          <a:p>
            <a:pPr algn="just" eaLnBrk="0" fontAlgn="base" hangingPunct="0">
              <a:spcBef>
                <a:spcPct val="0"/>
              </a:spcBef>
              <a:spcAft>
                <a:spcPct val="0"/>
              </a:spcAft>
              <a:buClrTx/>
              <a:buSzTx/>
            </a:pPr>
            <a:r>
              <a:rPr lang="en-US" altLang="en-US" sz="2800" b="1" dirty="0">
                <a:cs typeface="Times New Roman" panose="02020603050405020304" pitchFamily="18" charset="0"/>
              </a:rPr>
              <a:t>INFLATION </a:t>
            </a:r>
          </a:p>
          <a:p>
            <a:pPr algn="just" eaLnBrk="0" fontAlgn="base" hangingPunct="0">
              <a:spcBef>
                <a:spcPct val="0"/>
              </a:spcBef>
              <a:spcAft>
                <a:spcPct val="0"/>
              </a:spcAft>
              <a:buClrTx/>
              <a:buSzTx/>
            </a:pPr>
            <a:endParaRPr lang="en-US" altLang="en-US" sz="2800" b="1" dirty="0">
              <a:ea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ClrTx/>
              <a:buSzTx/>
            </a:pPr>
            <a:r>
              <a:rPr lang="en-US" altLang="en-US" sz="2800" b="1" dirty="0">
                <a:ea typeface="Times New Roman" panose="02020603050405020304" pitchFamily="18" charset="0"/>
                <a:cs typeface="Tahoma" panose="020B0604030504040204" pitchFamily="34" charset="0"/>
              </a:rPr>
              <a:t>If you have more people looking for transport and you have a shortage of buses, taxi and bus fares may go up.</a:t>
            </a:r>
          </a:p>
          <a:p>
            <a:pPr algn="just" eaLnBrk="0" fontAlgn="base" hangingPunct="0">
              <a:spcBef>
                <a:spcPct val="0"/>
              </a:spcBef>
              <a:spcAft>
                <a:spcPct val="0"/>
              </a:spcAft>
              <a:buClrTx/>
              <a:buSzTx/>
            </a:pPr>
            <a:endParaRPr lang="en-US" altLang="en-US" sz="2800"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sz="2800" b="1" dirty="0">
                <a:ea typeface="Times New Roman" panose="02020603050405020304" pitchFamily="18" charset="0"/>
                <a:cs typeface="Tahoma" panose="020B0604030504040204" pitchFamily="34" charset="0"/>
              </a:rPr>
              <a:t>If student accommodation is in short supply in relation to the increase demand, the boarding house rentals will go up.</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endParaRPr lang="en-ZM" dirty="0"/>
          </a:p>
        </p:txBody>
      </p:sp>
    </p:spTree>
    <p:extLst>
      <p:ext uri="{BB962C8B-B14F-4D97-AF65-F5344CB8AC3E}">
        <p14:creationId xmlns:p14="http://schemas.microsoft.com/office/powerpoint/2010/main" val="7070098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br>
              <a:rPr lang="en-GB" sz="2000" b="1" dirty="0"/>
            </a:br>
            <a:endParaRPr lang="en-GB" sz="2000" dirty="0"/>
          </a:p>
        </p:txBody>
      </p:sp>
      <p:sp>
        <p:nvSpPr>
          <p:cNvPr id="3" name="Content Placeholder 2"/>
          <p:cNvSpPr>
            <a:spLocks noGrp="1"/>
          </p:cNvSpPr>
          <p:nvPr>
            <p:ph idx="1"/>
          </p:nvPr>
        </p:nvSpPr>
        <p:spPr/>
        <p:txBody>
          <a:bodyPr>
            <a:normAutofit fontScale="92500"/>
          </a:bodyPr>
          <a:lstStyle/>
          <a:p>
            <a:pPr marL="0" indent="0">
              <a:buNone/>
            </a:pPr>
            <a:r>
              <a:rPr lang="en-US" b="1" dirty="0"/>
              <a:t> INCOME</a:t>
            </a:r>
            <a:endParaRPr lang="en-GB" b="1" dirty="0"/>
          </a:p>
          <a:p>
            <a:pPr marL="0" indent="0">
              <a:buNone/>
            </a:pPr>
            <a:endParaRPr lang="en-GB" b="1" dirty="0"/>
          </a:p>
          <a:p>
            <a:pPr algn="just"/>
            <a:r>
              <a:rPr lang="en-US" b="1" dirty="0"/>
              <a:t>Rapid population growth tends to offset economic growth. </a:t>
            </a:r>
          </a:p>
          <a:p>
            <a:pPr algn="just"/>
            <a:endParaRPr lang="en-US" b="1" dirty="0"/>
          </a:p>
          <a:p>
            <a:pPr algn="just"/>
            <a:r>
              <a:rPr lang="en-US" b="1" dirty="0"/>
              <a:t>If the rate of population growth exceeds the rate of economic growth, it will reduce the amount of goods and services available to the population.</a:t>
            </a:r>
          </a:p>
          <a:p>
            <a:endParaRPr lang="en-GB" dirty="0"/>
          </a:p>
        </p:txBody>
      </p:sp>
    </p:spTree>
    <p:extLst>
      <p:ext uri="{BB962C8B-B14F-4D97-AF65-F5344CB8AC3E}">
        <p14:creationId xmlns:p14="http://schemas.microsoft.com/office/powerpoint/2010/main" val="24122317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6A71-383C-46AB-AAEC-6D35B3EA016F}"/>
              </a:ext>
            </a:extLst>
          </p:cNvPr>
          <p:cNvSpPr>
            <a:spLocks noGrp="1"/>
          </p:cNvSpPr>
          <p:nvPr>
            <p:ph type="title"/>
          </p:nvPr>
        </p:nvSpPr>
        <p:spPr/>
        <p:txBody>
          <a:bodyPr>
            <a:normAutofit/>
          </a:bodyPr>
          <a:lstStyle/>
          <a:p>
            <a:r>
              <a:rPr lang="en-US" sz="2000" b="1" dirty="0"/>
              <a:t>POPULATION AND CONTEMPORARY PROBLEMS AND ISSUES</a:t>
            </a:r>
            <a:endParaRPr lang="en-ZM" sz="2000" dirty="0"/>
          </a:p>
        </p:txBody>
      </p:sp>
      <p:sp>
        <p:nvSpPr>
          <p:cNvPr id="3" name="Content Placeholder 2">
            <a:extLst>
              <a:ext uri="{FF2B5EF4-FFF2-40B4-BE49-F238E27FC236}">
                <a16:creationId xmlns:a16="http://schemas.microsoft.com/office/drawing/2014/main" id="{4D7008A4-E8A2-4E61-9BD3-B0AF374F36C5}"/>
              </a:ext>
            </a:extLst>
          </p:cNvPr>
          <p:cNvSpPr>
            <a:spLocks noGrp="1"/>
          </p:cNvSpPr>
          <p:nvPr>
            <p:ph idx="1"/>
          </p:nvPr>
        </p:nvSpPr>
        <p:spPr/>
        <p:txBody>
          <a:bodyPr>
            <a:normAutofit fontScale="92500" lnSpcReduction="10000"/>
          </a:bodyPr>
          <a:lstStyle/>
          <a:p>
            <a:pPr algn="just"/>
            <a:r>
              <a:rPr lang="en-US" b="1" dirty="0"/>
              <a:t>INCOME</a:t>
            </a:r>
            <a:endParaRPr lang="en-GB" b="1" dirty="0"/>
          </a:p>
          <a:p>
            <a:pPr algn="just"/>
            <a:r>
              <a:rPr lang="en-US" b="1" dirty="0"/>
              <a:t>If there are more people  in relation to the wealth generated in the economy the gross domestic product (GDP), the average amount of money each person is expected to have will go down.</a:t>
            </a:r>
          </a:p>
          <a:p>
            <a:pPr algn="just"/>
            <a:endParaRPr lang="en-US" b="1" dirty="0"/>
          </a:p>
          <a:p>
            <a:pPr algn="just"/>
            <a:r>
              <a:rPr lang="en-US" b="1" dirty="0"/>
              <a:t>Such a scenario may result in declining living standards because people have limited money to spend in meeting their needs.</a:t>
            </a:r>
          </a:p>
          <a:p>
            <a:endParaRPr lang="en-ZM" dirty="0"/>
          </a:p>
        </p:txBody>
      </p:sp>
    </p:spTree>
    <p:extLst>
      <p:ext uri="{BB962C8B-B14F-4D97-AF65-F5344CB8AC3E}">
        <p14:creationId xmlns:p14="http://schemas.microsoft.com/office/powerpoint/2010/main" val="6483130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 </a:t>
            </a:r>
            <a:br>
              <a:rPr lang="en-GB" sz="2000" b="1" dirty="0"/>
            </a:br>
            <a:endParaRPr lang="en-GB" sz="2000" dirty="0"/>
          </a:p>
        </p:txBody>
      </p:sp>
      <p:sp>
        <p:nvSpPr>
          <p:cNvPr id="3" name="Content Placeholder 2"/>
          <p:cNvSpPr>
            <a:spLocks noGrp="1"/>
          </p:cNvSpPr>
          <p:nvPr>
            <p:ph idx="1"/>
          </p:nvPr>
        </p:nvSpPr>
        <p:spPr/>
        <p:txBody>
          <a:bodyPr>
            <a:normAutofit fontScale="25000" lnSpcReduction="20000"/>
          </a:bodyPr>
          <a:lstStyle/>
          <a:p>
            <a:pPr lvl="0" algn="just"/>
            <a:r>
              <a:rPr lang="en-US" sz="8000" b="1" dirty="0"/>
              <a:t>UNEMPLOYMENT</a:t>
            </a:r>
            <a:endParaRPr lang="en-GB" sz="8000" b="1" dirty="0"/>
          </a:p>
          <a:p>
            <a:pPr algn="just"/>
            <a:r>
              <a:rPr lang="en-US" sz="8000" b="1" dirty="0"/>
              <a:t>Increase in population size accelerates growth of the size of the </a:t>
            </a:r>
            <a:r>
              <a:rPr lang="en-US" sz="8000" b="1" dirty="0" err="1"/>
              <a:t>labour</a:t>
            </a:r>
            <a:r>
              <a:rPr lang="en-US" sz="8000" b="1" dirty="0"/>
              <a:t> force.</a:t>
            </a:r>
          </a:p>
          <a:p>
            <a:pPr algn="just"/>
            <a:endParaRPr lang="en-US" sz="8000" b="1" dirty="0"/>
          </a:p>
          <a:p>
            <a:pPr algn="just"/>
            <a:r>
              <a:rPr lang="en-US" sz="8000" b="1" dirty="0"/>
              <a:t>This increases the  number of people eligible for employment available to work and looking for jobs. </a:t>
            </a:r>
            <a:endParaRPr lang="en-GB" sz="8000" b="1" dirty="0"/>
          </a:p>
          <a:p>
            <a:pPr marL="0" indent="0" algn="just">
              <a:buNone/>
            </a:pPr>
            <a:endParaRPr lang="en-GB" sz="8000" b="1" dirty="0"/>
          </a:p>
          <a:p>
            <a:pPr algn="just"/>
            <a:r>
              <a:rPr lang="en-US" sz="8000" b="1" dirty="0"/>
              <a:t>If the increase in the size of the </a:t>
            </a:r>
            <a:r>
              <a:rPr lang="en-US" sz="8000" b="1" dirty="0" err="1"/>
              <a:t>labour</a:t>
            </a:r>
            <a:r>
              <a:rPr lang="en-US" sz="8000" b="1" dirty="0"/>
              <a:t> force exceeds the economy’s capacity to create jobs, the level of unemployment will rise. </a:t>
            </a:r>
          </a:p>
          <a:p>
            <a:pPr algn="just"/>
            <a:endParaRPr lang="en-US" b="1" dirty="0"/>
          </a:p>
        </p:txBody>
      </p:sp>
    </p:spTree>
    <p:extLst>
      <p:ext uri="{BB962C8B-B14F-4D97-AF65-F5344CB8AC3E}">
        <p14:creationId xmlns:p14="http://schemas.microsoft.com/office/powerpoint/2010/main" val="22514534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1E4C-7D14-49EB-A598-18FD3BC5A7A3}"/>
              </a:ext>
            </a:extLst>
          </p:cNvPr>
          <p:cNvSpPr>
            <a:spLocks noGrp="1"/>
          </p:cNvSpPr>
          <p:nvPr>
            <p:ph type="title"/>
          </p:nvPr>
        </p:nvSpPr>
        <p:spPr/>
        <p:txBody>
          <a:bodyPr>
            <a:normAutofit/>
          </a:bodyPr>
          <a:lstStyle/>
          <a:p>
            <a:r>
              <a:rPr lang="en-US" sz="2000" b="1" dirty="0"/>
              <a:t>POPULATION AND CONTEMPORARY PROBLEMS AND ISSUES</a:t>
            </a:r>
            <a:endParaRPr lang="en-ZM" sz="2000" dirty="0"/>
          </a:p>
        </p:txBody>
      </p:sp>
      <p:sp>
        <p:nvSpPr>
          <p:cNvPr id="3" name="Content Placeholder 2">
            <a:extLst>
              <a:ext uri="{FF2B5EF4-FFF2-40B4-BE49-F238E27FC236}">
                <a16:creationId xmlns:a16="http://schemas.microsoft.com/office/drawing/2014/main" id="{29F989A0-BA81-4788-971E-A5EFA58A7EAD}"/>
              </a:ext>
            </a:extLst>
          </p:cNvPr>
          <p:cNvSpPr>
            <a:spLocks noGrp="1"/>
          </p:cNvSpPr>
          <p:nvPr>
            <p:ph idx="1"/>
          </p:nvPr>
        </p:nvSpPr>
        <p:spPr/>
        <p:txBody>
          <a:bodyPr>
            <a:normAutofit/>
          </a:bodyPr>
          <a:lstStyle/>
          <a:p>
            <a:pPr algn="just"/>
            <a:r>
              <a:rPr lang="en-US" b="1" dirty="0"/>
              <a:t>UNEMPLOYMENT</a:t>
            </a:r>
            <a:endParaRPr lang="en-GB" b="1" dirty="0"/>
          </a:p>
          <a:p>
            <a:pPr algn="just"/>
            <a:r>
              <a:rPr lang="en-US" b="1" dirty="0"/>
              <a:t>In some developed countries with slow population growth rates, the opposite scenario is possible.</a:t>
            </a:r>
          </a:p>
          <a:p>
            <a:pPr algn="just"/>
            <a:r>
              <a:rPr lang="en-US" b="1" dirty="0"/>
              <a:t>Countries like Germany have more jobs than be filled by their own citizens. </a:t>
            </a:r>
          </a:p>
          <a:p>
            <a:pPr algn="just"/>
            <a:r>
              <a:rPr lang="en-US" b="1" dirty="0"/>
              <a:t>Thus, Germany has resorted to encouraging immigration of foreigners.</a:t>
            </a:r>
          </a:p>
          <a:p>
            <a:endParaRPr lang="en-ZM" dirty="0"/>
          </a:p>
        </p:txBody>
      </p:sp>
    </p:spTree>
    <p:extLst>
      <p:ext uri="{BB962C8B-B14F-4D97-AF65-F5344CB8AC3E}">
        <p14:creationId xmlns:p14="http://schemas.microsoft.com/office/powerpoint/2010/main" val="303267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COMPOSITION</a:t>
            </a:r>
            <a:br>
              <a:rPr lang="en-GB" dirty="0"/>
            </a:br>
            <a:r>
              <a:rPr lang="en-US" dirty="0"/>
              <a:t> </a:t>
            </a:r>
            <a:endParaRPr lang="en-GB" dirty="0"/>
          </a:p>
        </p:txBody>
      </p:sp>
      <p:sp>
        <p:nvSpPr>
          <p:cNvPr id="3" name="Content Placeholder 2"/>
          <p:cNvSpPr>
            <a:spLocks noGrp="1"/>
          </p:cNvSpPr>
          <p:nvPr>
            <p:ph idx="1"/>
          </p:nvPr>
        </p:nvSpPr>
        <p:spPr/>
        <p:txBody>
          <a:bodyPr>
            <a:normAutofit fontScale="62500" lnSpcReduction="20000"/>
          </a:bodyPr>
          <a:lstStyle/>
          <a:p>
            <a:pPr algn="just"/>
            <a:r>
              <a:rPr lang="en-US" b="1" dirty="0"/>
              <a:t>This refers to the constituent elements (parts, fractions or segments) that make up a population. These are expressed in absolute or relative terms.</a:t>
            </a:r>
            <a:endParaRPr lang="en-GB" b="1" dirty="0"/>
          </a:p>
          <a:p>
            <a:pPr algn="just"/>
            <a:r>
              <a:rPr lang="en-US" b="1" dirty="0"/>
              <a:t> </a:t>
            </a:r>
            <a:endParaRPr lang="en-GB" b="1" dirty="0"/>
          </a:p>
          <a:p>
            <a:pPr algn="just"/>
            <a:r>
              <a:rPr lang="en-US" b="1" dirty="0"/>
              <a:t>The major elements of a population are:</a:t>
            </a:r>
          </a:p>
          <a:p>
            <a:pPr algn="just"/>
            <a:endParaRPr lang="en-GB" b="1" dirty="0"/>
          </a:p>
          <a:p>
            <a:pPr algn="just"/>
            <a:r>
              <a:rPr lang="en-US" b="1" dirty="0"/>
              <a:t>Age</a:t>
            </a:r>
            <a:endParaRPr lang="en-GB" b="1" dirty="0"/>
          </a:p>
          <a:p>
            <a:pPr algn="just"/>
            <a:r>
              <a:rPr lang="en-US" b="1" dirty="0"/>
              <a:t>Sex</a:t>
            </a:r>
            <a:endParaRPr lang="en-GB" b="1" dirty="0"/>
          </a:p>
          <a:p>
            <a:pPr algn="just"/>
            <a:r>
              <a:rPr lang="en-US" b="1" dirty="0"/>
              <a:t>Marital status</a:t>
            </a:r>
            <a:endParaRPr lang="en-GB" b="1" dirty="0"/>
          </a:p>
          <a:p>
            <a:pPr algn="just"/>
            <a:r>
              <a:rPr lang="en-US" b="1" dirty="0"/>
              <a:t>Education</a:t>
            </a:r>
            <a:endParaRPr lang="en-GB" b="1" dirty="0"/>
          </a:p>
          <a:p>
            <a:pPr algn="just"/>
            <a:r>
              <a:rPr lang="en-US" b="1" dirty="0"/>
              <a:t>Employment status</a:t>
            </a:r>
            <a:endParaRPr lang="en-GB" b="1" dirty="0"/>
          </a:p>
          <a:p>
            <a:pPr algn="just"/>
            <a:r>
              <a:rPr lang="en-US" b="1" dirty="0"/>
              <a:t> </a:t>
            </a:r>
            <a:endParaRPr lang="en-GB" b="1" dirty="0"/>
          </a:p>
          <a:p>
            <a:endParaRPr lang="en-GB" dirty="0"/>
          </a:p>
        </p:txBody>
      </p:sp>
    </p:spTree>
    <p:extLst>
      <p:ext uri="{BB962C8B-B14F-4D97-AF65-F5344CB8AC3E}">
        <p14:creationId xmlns:p14="http://schemas.microsoft.com/office/powerpoint/2010/main" val="105645867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br>
              <a:rPr lang="en-GB" sz="2000" b="1" dirty="0"/>
            </a:br>
            <a:endParaRPr lang="en-GB" sz="2000" dirty="0"/>
          </a:p>
        </p:txBody>
      </p:sp>
      <p:sp>
        <p:nvSpPr>
          <p:cNvPr id="3" name="Content Placeholder 2"/>
          <p:cNvSpPr>
            <a:spLocks noGrp="1"/>
          </p:cNvSpPr>
          <p:nvPr>
            <p:ph idx="1"/>
          </p:nvPr>
        </p:nvSpPr>
        <p:spPr/>
        <p:txBody>
          <a:bodyPr>
            <a:normAutofit fontScale="92500" lnSpcReduction="10000"/>
          </a:bodyPr>
          <a:lstStyle/>
          <a:p>
            <a:pPr lvl="0" algn="just"/>
            <a:r>
              <a:rPr lang="en-US" b="1" dirty="0"/>
              <a:t>SOCIAL  PROBLEMS</a:t>
            </a:r>
          </a:p>
          <a:p>
            <a:pPr lvl="0" algn="just"/>
            <a:r>
              <a:rPr lang="en-US" b="1" dirty="0"/>
              <a:t>Most social problems like crime, prostitution, street children, street vending are directly or indirectly a result of population increase.</a:t>
            </a:r>
          </a:p>
          <a:p>
            <a:pPr lvl="0" algn="just"/>
            <a:endParaRPr lang="en-US" b="1" dirty="0"/>
          </a:p>
          <a:p>
            <a:pPr lvl="0" algn="just"/>
            <a:r>
              <a:rPr lang="en-US" b="1" dirty="0"/>
              <a:t>For example, increase unemployment due to rapid population growth may force people to resort to alternative means of survival such as prostitution, crime, street vending, etc.</a:t>
            </a:r>
            <a:endParaRPr lang="en-GB" b="1" dirty="0"/>
          </a:p>
          <a:p>
            <a:endParaRPr lang="en-GB" dirty="0"/>
          </a:p>
        </p:txBody>
      </p:sp>
    </p:spTree>
    <p:extLst>
      <p:ext uri="{BB962C8B-B14F-4D97-AF65-F5344CB8AC3E}">
        <p14:creationId xmlns:p14="http://schemas.microsoft.com/office/powerpoint/2010/main" val="14536784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endParaRPr lang="en-GB" sz="2000" dirty="0"/>
          </a:p>
        </p:txBody>
      </p:sp>
      <p:sp>
        <p:nvSpPr>
          <p:cNvPr id="3" name="Content Placeholder 2"/>
          <p:cNvSpPr>
            <a:spLocks noGrp="1"/>
          </p:cNvSpPr>
          <p:nvPr>
            <p:ph idx="1"/>
          </p:nvPr>
        </p:nvSpPr>
        <p:spPr/>
        <p:txBody>
          <a:bodyPr>
            <a:normAutofit fontScale="32500" lnSpcReduction="20000"/>
          </a:bodyPr>
          <a:lstStyle/>
          <a:p>
            <a:pPr marL="0" indent="0" algn="just" eaLnBrk="0" fontAlgn="base" hangingPunct="0">
              <a:spcBef>
                <a:spcPct val="0"/>
              </a:spcBef>
              <a:spcAft>
                <a:spcPct val="0"/>
              </a:spcAft>
              <a:buClrTx/>
              <a:buSzTx/>
              <a:buNone/>
            </a:pPr>
            <a:r>
              <a:rPr lang="en-US" altLang="en-US" sz="6000" b="1" dirty="0">
                <a:cs typeface="Times New Roman" panose="02020603050405020304" pitchFamily="18" charset="0"/>
              </a:rPr>
              <a:t>LITERACY AND EDUCATION</a:t>
            </a:r>
          </a:p>
          <a:p>
            <a:pPr marL="0" indent="0" algn="just" eaLnBrk="0" fontAlgn="base" hangingPunct="0">
              <a:spcBef>
                <a:spcPct val="0"/>
              </a:spcBef>
              <a:spcAft>
                <a:spcPct val="0"/>
              </a:spcAft>
              <a:buClrTx/>
              <a:buSzTx/>
              <a:buNone/>
            </a:pPr>
            <a:endParaRPr lang="en-US" altLang="en-US" sz="6000" dirty="0">
              <a:cs typeface="Times New Roman" panose="02020603050405020304" pitchFamily="18" charset="0"/>
            </a:endParaRPr>
          </a:p>
          <a:p>
            <a:pPr marL="0" indent="0" algn="just" eaLnBrk="0" fontAlgn="base" hangingPunct="0">
              <a:spcBef>
                <a:spcPct val="0"/>
              </a:spcBef>
              <a:spcAft>
                <a:spcPct val="0"/>
              </a:spcAft>
              <a:buClrTx/>
              <a:buSzTx/>
              <a:buNone/>
            </a:pPr>
            <a:r>
              <a:rPr lang="en-US" altLang="en-US" dirty="0">
                <a:cs typeface="Times New Roman" panose="02020603050405020304" pitchFamily="18" charset="0"/>
              </a:rPr>
              <a:t> </a:t>
            </a:r>
            <a:endParaRPr lang="en-US" altLang="en-US" sz="2800" dirty="0">
              <a:cs typeface="Times New Roman" panose="02020603050405020304" pitchFamily="18" charset="0"/>
            </a:endParaRPr>
          </a:p>
          <a:p>
            <a:pPr marL="0" indent="0" algn="just" eaLnBrk="0" fontAlgn="base" hangingPunct="0">
              <a:spcBef>
                <a:spcPct val="0"/>
              </a:spcBef>
              <a:spcAft>
                <a:spcPct val="0"/>
              </a:spcAft>
              <a:buClrTx/>
              <a:buSzTx/>
              <a:buNone/>
            </a:pPr>
            <a:r>
              <a:rPr lang="en-US" altLang="en-US" sz="5100" b="1" dirty="0">
                <a:ea typeface="Times New Roman" panose="02020603050405020304" pitchFamily="18" charset="0"/>
                <a:cs typeface="Tahoma" panose="020B0604030504040204" pitchFamily="34" charset="0"/>
              </a:rPr>
              <a:t>If population grows faster than the ability of the government to construct schools and provide adequate educational facilities, fewer people are likely to enter the school system. </a:t>
            </a:r>
          </a:p>
          <a:p>
            <a:pPr marL="0" indent="0" algn="just" eaLnBrk="0" fontAlgn="base" hangingPunct="0">
              <a:spcBef>
                <a:spcPct val="0"/>
              </a:spcBef>
              <a:spcAft>
                <a:spcPct val="0"/>
              </a:spcAft>
              <a:buClrTx/>
              <a:buSzTx/>
              <a:buNone/>
            </a:pPr>
            <a:endParaRPr lang="en-US" altLang="en-US" sz="5100"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r>
              <a:rPr lang="en-US" altLang="en-US" sz="5100" b="1" dirty="0">
                <a:ea typeface="Times New Roman" panose="02020603050405020304" pitchFamily="18" charset="0"/>
                <a:cs typeface="Tahoma" panose="020B0604030504040204" pitchFamily="34" charset="0"/>
              </a:rPr>
              <a:t>This will push up the levels of illiteracy and a decline in educational standards. </a:t>
            </a:r>
            <a:endParaRPr lang="en-GB" altLang="en-US" sz="5100" b="1" dirty="0"/>
          </a:p>
          <a:p>
            <a:pPr marL="0" indent="0" algn="just" eaLnBrk="0" fontAlgn="base" hangingPunct="0">
              <a:spcBef>
                <a:spcPct val="0"/>
              </a:spcBef>
              <a:spcAft>
                <a:spcPct val="0"/>
              </a:spcAft>
              <a:buClrTx/>
              <a:buSzTx/>
              <a:buNone/>
            </a:pPr>
            <a:r>
              <a:rPr lang="en-US" altLang="en-US" sz="5100" b="1" dirty="0">
                <a:ea typeface="Times New Roman" panose="02020603050405020304" pitchFamily="18" charset="0"/>
                <a:cs typeface="Tahoma" panose="020B0604030504040204" pitchFamily="34" charset="0"/>
              </a:rPr>
              <a:t> </a:t>
            </a:r>
            <a:endParaRPr lang="en-GB" altLang="en-US" sz="5100" b="1" dirty="0"/>
          </a:p>
          <a:p>
            <a:pPr marL="0" indent="0" algn="just" eaLnBrk="0" fontAlgn="base" hangingPunct="0">
              <a:spcBef>
                <a:spcPct val="0"/>
              </a:spcBef>
              <a:spcAft>
                <a:spcPct val="0"/>
              </a:spcAft>
              <a:buClrTx/>
              <a:buSzTx/>
              <a:buNone/>
            </a:pPr>
            <a:r>
              <a:rPr lang="en-US" altLang="en-US" sz="5100" b="1" dirty="0">
                <a:ea typeface="Times New Roman" panose="02020603050405020304" pitchFamily="18" charset="0"/>
                <a:cs typeface="Tahoma" panose="020B0604030504040204" pitchFamily="34" charset="0"/>
              </a:rPr>
              <a:t>In developing countries, this has been aggravated by the tidal waves of youths competing for the limited places in the school system.</a:t>
            </a:r>
            <a:endParaRPr lang="en-GB" altLang="en-US" sz="51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endParaRPr lang="en-GB" dirty="0"/>
          </a:p>
        </p:txBody>
      </p:sp>
    </p:spTree>
    <p:extLst>
      <p:ext uri="{BB962C8B-B14F-4D97-AF65-F5344CB8AC3E}">
        <p14:creationId xmlns:p14="http://schemas.microsoft.com/office/powerpoint/2010/main" val="20725109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73121-0406-49A4-8125-DFDA41D02CF4}"/>
              </a:ext>
            </a:extLst>
          </p:cNvPr>
          <p:cNvSpPr>
            <a:spLocks noGrp="1"/>
          </p:cNvSpPr>
          <p:nvPr>
            <p:ph type="title"/>
          </p:nvPr>
        </p:nvSpPr>
        <p:spPr/>
        <p:txBody>
          <a:bodyPr>
            <a:normAutofit/>
          </a:bodyPr>
          <a:lstStyle/>
          <a:p>
            <a:r>
              <a:rPr lang="en-US" sz="2000" b="1" dirty="0"/>
              <a:t>POPULATION AND CONTEMPORARY PROBLEMS AND ISSUES</a:t>
            </a:r>
            <a:br>
              <a:rPr lang="en-GB" sz="2000" b="1" dirty="0"/>
            </a:br>
            <a:endParaRPr lang="en-ZM" sz="2000" dirty="0"/>
          </a:p>
        </p:txBody>
      </p:sp>
      <p:sp>
        <p:nvSpPr>
          <p:cNvPr id="3" name="Content Placeholder 2">
            <a:extLst>
              <a:ext uri="{FF2B5EF4-FFF2-40B4-BE49-F238E27FC236}">
                <a16:creationId xmlns:a16="http://schemas.microsoft.com/office/drawing/2014/main" id="{F7AFB188-6A51-4A43-AB52-05519D9B399F}"/>
              </a:ext>
            </a:extLst>
          </p:cNvPr>
          <p:cNvSpPr>
            <a:spLocks noGrp="1"/>
          </p:cNvSpPr>
          <p:nvPr>
            <p:ph idx="1"/>
          </p:nvPr>
        </p:nvSpPr>
        <p:spPr/>
        <p:txBody>
          <a:bodyPr/>
          <a:lstStyle/>
          <a:p>
            <a:r>
              <a:rPr lang="en-US" altLang="en-US" b="1" dirty="0">
                <a:cs typeface="Times New Roman" panose="02020603050405020304" pitchFamily="18" charset="0"/>
              </a:rPr>
              <a:t>LITERACY AND EDUCATION</a:t>
            </a:r>
          </a:p>
          <a:p>
            <a:r>
              <a:rPr lang="en-US" b="1" dirty="0"/>
              <a:t>Examples in Zambia</a:t>
            </a:r>
          </a:p>
          <a:p>
            <a:r>
              <a:rPr lang="en-US" b="1" dirty="0"/>
              <a:t>Free education dilemma</a:t>
            </a:r>
          </a:p>
          <a:p>
            <a:r>
              <a:rPr lang="en-US" b="1" dirty="0"/>
              <a:t>Direct entry crisis at </a:t>
            </a:r>
            <a:r>
              <a:rPr lang="en-US" b="1" dirty="0" err="1"/>
              <a:t>UNZA</a:t>
            </a:r>
            <a:endParaRPr lang="en-ZM" b="1" dirty="0"/>
          </a:p>
        </p:txBody>
      </p:sp>
    </p:spTree>
    <p:extLst>
      <p:ext uri="{BB962C8B-B14F-4D97-AF65-F5344CB8AC3E}">
        <p14:creationId xmlns:p14="http://schemas.microsoft.com/office/powerpoint/2010/main" val="17460777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endParaRPr lang="en-GB" sz="2000" dirty="0"/>
          </a:p>
        </p:txBody>
      </p:sp>
      <p:sp>
        <p:nvSpPr>
          <p:cNvPr id="3" name="Content Placeholder 2"/>
          <p:cNvSpPr>
            <a:spLocks noGrp="1"/>
          </p:cNvSpPr>
          <p:nvPr>
            <p:ph idx="1"/>
          </p:nvPr>
        </p:nvSpPr>
        <p:spPr/>
        <p:txBody>
          <a:bodyPr>
            <a:normAutofit lnSpcReduction="10000"/>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INDIVIDUAL FREEDOM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Increase in population size increases demand for land/space. </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Land invasions and encroachments are clear manifestation of this phenomenon as squatters invade on other people’s land their quest for additional for space.</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endParaRPr lang="en-GB" dirty="0"/>
          </a:p>
        </p:txBody>
      </p:sp>
    </p:spTree>
    <p:extLst>
      <p:ext uri="{BB962C8B-B14F-4D97-AF65-F5344CB8AC3E}">
        <p14:creationId xmlns:p14="http://schemas.microsoft.com/office/powerpoint/2010/main" val="33661974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DAA4-A3C1-478A-BF2B-D996ADB91B8F}"/>
              </a:ext>
            </a:extLst>
          </p:cNvPr>
          <p:cNvSpPr>
            <a:spLocks noGrp="1"/>
          </p:cNvSpPr>
          <p:nvPr>
            <p:ph type="title"/>
          </p:nvPr>
        </p:nvSpPr>
        <p:spPr/>
        <p:txBody>
          <a:bodyPr>
            <a:normAutofit/>
          </a:bodyPr>
          <a:lstStyle/>
          <a:p>
            <a:r>
              <a:rPr lang="en-US" sz="2000" b="1" dirty="0"/>
              <a:t>POPULATION AND CONTEMPORARY PROBLEMS AND ISSUES</a:t>
            </a:r>
            <a:endParaRPr lang="en-ZM" sz="2000" dirty="0"/>
          </a:p>
        </p:txBody>
      </p:sp>
      <p:sp>
        <p:nvSpPr>
          <p:cNvPr id="3" name="Content Placeholder 2">
            <a:extLst>
              <a:ext uri="{FF2B5EF4-FFF2-40B4-BE49-F238E27FC236}">
                <a16:creationId xmlns:a16="http://schemas.microsoft.com/office/drawing/2014/main" id="{E9A72F6D-A5DA-40F0-929B-45F47946780B}"/>
              </a:ext>
            </a:extLst>
          </p:cNvPr>
          <p:cNvSpPr>
            <a:spLocks noGrp="1"/>
          </p:cNvSpPr>
          <p:nvPr>
            <p:ph idx="1"/>
          </p:nvPr>
        </p:nvSpPr>
        <p:spPr/>
        <p:txBody>
          <a:bodyPr>
            <a:normAutofit fontScale="92500" lnSpcReduction="10000"/>
          </a:bodyPr>
          <a:lstStyle/>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INDIVIDUAL FREEDOM</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Land invasions and encroachments represent a violation of the individual freedoms of those whose land has been invaded.</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To mitigate this, more rules and regulations are required to supervise individual use of the earth’s resources and space for the common good.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endParaRPr lang="en-ZM" dirty="0"/>
          </a:p>
        </p:txBody>
      </p:sp>
    </p:spTree>
    <p:extLst>
      <p:ext uri="{BB962C8B-B14F-4D97-AF65-F5344CB8AC3E}">
        <p14:creationId xmlns:p14="http://schemas.microsoft.com/office/powerpoint/2010/main" val="28875843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endParaRPr lang="en-GB" sz="2000" dirty="0"/>
          </a:p>
        </p:txBody>
      </p:sp>
      <p:sp>
        <p:nvSpPr>
          <p:cNvPr id="3" name="Content Placeholder 2"/>
          <p:cNvSpPr>
            <a:spLocks noGrp="1"/>
          </p:cNvSpPr>
          <p:nvPr>
            <p:ph idx="1"/>
          </p:nvPr>
        </p:nvSpPr>
        <p:spPr/>
        <p:txBody>
          <a:bodyPr>
            <a:normAutofit fontScale="85000" lnSpcReduction="20000"/>
          </a:bodyPr>
          <a:lstStyle/>
          <a:p>
            <a:pPr marL="0" indent="0" algn="just" eaLnBrk="0" fontAlgn="base" hangingPunct="0">
              <a:spcBef>
                <a:spcPct val="0"/>
              </a:spcBef>
              <a:spcAft>
                <a:spcPct val="0"/>
              </a:spcAft>
              <a:buClrTx/>
              <a:buSzTx/>
              <a:buFontTx/>
              <a:buChar char="•"/>
            </a:pPr>
            <a:r>
              <a:rPr lang="en-US" altLang="en-US" b="1" dirty="0">
                <a:cs typeface="Times New Roman" panose="02020603050405020304" pitchFamily="18" charset="0"/>
              </a:rPr>
              <a:t>HOUSING AND PROPERTY</a:t>
            </a:r>
            <a:endParaRPr lang="en-US" altLang="en-US" sz="2800" b="1" dirty="0">
              <a:cs typeface="Times New Roman" panose="02020603050405020304" pitchFamily="18" charset="0"/>
            </a:endParaRPr>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Increase in population induces demand for housing.</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Consequently, costs of land (property rates), timber, cement and fuel go up beyond the financial capacities of the majority of the population.</a:t>
            </a:r>
            <a:endParaRPr lang="en-GB" altLang="en-US" sz="1400" b="1" dirty="0"/>
          </a:p>
          <a:p>
            <a:pPr marL="0" indent="0" algn="just" eaLnBrk="0" fontAlgn="base" hangingPunct="0">
              <a:spcBef>
                <a:spcPct val="0"/>
              </a:spcBef>
              <a:spcAft>
                <a:spcPct val="0"/>
              </a:spcAft>
              <a:buClrTx/>
              <a:buSzTx/>
              <a:buNone/>
            </a:pPr>
            <a:endParaRPr lang="en-GB" altLang="en-US" sz="1400"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This has resulted in the construction of substandard houses and the rapid increase in the growth of uncontrolled urban settlements.</a:t>
            </a:r>
            <a:endParaRPr lang="en-GB" altLang="en-US" sz="1400" b="1" dirty="0"/>
          </a:p>
          <a:p>
            <a:pPr marL="0" indent="0" algn="just" eaLnBrk="0" fontAlgn="base" hangingPunct="0">
              <a:spcBef>
                <a:spcPct val="0"/>
              </a:spcBef>
              <a:spcAft>
                <a:spcPct val="0"/>
              </a:spcAft>
              <a:buClrTx/>
              <a:buSzTx/>
              <a:buNone/>
            </a:pPr>
            <a:endParaRPr lang="en-GB" altLang="en-US" sz="1400"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 Lusaka, it is estimated that more than half of the population lives in these settlements. </a:t>
            </a:r>
            <a:endParaRPr lang="en-GB" altLang="en-US" sz="1400" b="1" dirty="0"/>
          </a:p>
          <a:p>
            <a:endParaRPr lang="en-GB" dirty="0"/>
          </a:p>
        </p:txBody>
      </p:sp>
    </p:spTree>
    <p:extLst>
      <p:ext uri="{BB962C8B-B14F-4D97-AF65-F5344CB8AC3E}">
        <p14:creationId xmlns:p14="http://schemas.microsoft.com/office/powerpoint/2010/main" val="26570329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br>
              <a:rPr lang="en-GB" sz="2000" b="1" dirty="0"/>
            </a:br>
            <a:endParaRPr lang="en-GB" sz="2000" dirty="0"/>
          </a:p>
        </p:txBody>
      </p:sp>
      <p:sp>
        <p:nvSpPr>
          <p:cNvPr id="3" name="Content Placeholder 2"/>
          <p:cNvSpPr>
            <a:spLocks noGrp="1"/>
          </p:cNvSpPr>
          <p:nvPr>
            <p:ph idx="1"/>
          </p:nvPr>
        </p:nvSpPr>
        <p:spPr/>
        <p:txBody>
          <a:bodyPr>
            <a:normAutofit fontScale="85000" lnSpcReduction="10000"/>
          </a:bodyPr>
          <a:lstStyle/>
          <a:p>
            <a:pPr marL="0" indent="22860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WATER AND SANITATION ISSUES</a:t>
            </a:r>
          </a:p>
          <a:p>
            <a:pPr marL="0" indent="22860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Population increase , if not matched by expansion of water and sanitation projects, results in persistent  water shortages.</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These problems have been worsened in the light of increased growth of uncontrolled, and unplanned growth of illegal townships.</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Councils in various towns and cities have been attempting to mitigate these problems in the light of increasing population.</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pPr marL="0" indent="228600" algn="just" eaLnBrk="0" fontAlgn="base" hangingPunct="0">
              <a:spcBef>
                <a:spcPct val="0"/>
              </a:spcBef>
              <a:spcAft>
                <a:spcPct val="0"/>
              </a:spcAft>
              <a:buClrTx/>
              <a:buSzTx/>
              <a:buNone/>
            </a:pPr>
            <a:endParaRPr lang="en-US" altLang="en-US" sz="1400" b="1" dirty="0">
              <a:cs typeface="Tahoma" panose="020B0604030504040204" pitchFamily="34" charset="0"/>
            </a:endParaRPr>
          </a:p>
          <a:p>
            <a:pPr marL="0" indent="228600" algn="just" eaLnBrk="0" fontAlgn="base" hangingPunct="0">
              <a:spcBef>
                <a:spcPct val="0"/>
              </a:spcBef>
              <a:spcAft>
                <a:spcPct val="0"/>
              </a:spcAft>
              <a:buClrTx/>
              <a:buSzTx/>
              <a:buNone/>
            </a:pPr>
            <a:endParaRPr lang="en-GB" altLang="en-US" sz="1400" b="1" dirty="0"/>
          </a:p>
          <a:p>
            <a:endParaRPr lang="en-GB" dirty="0"/>
          </a:p>
        </p:txBody>
      </p:sp>
    </p:spTree>
    <p:extLst>
      <p:ext uri="{BB962C8B-B14F-4D97-AF65-F5344CB8AC3E}">
        <p14:creationId xmlns:p14="http://schemas.microsoft.com/office/powerpoint/2010/main" val="1922477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077D-D864-4358-9577-0E9C6F11C345}"/>
              </a:ext>
            </a:extLst>
          </p:cNvPr>
          <p:cNvSpPr>
            <a:spLocks noGrp="1"/>
          </p:cNvSpPr>
          <p:nvPr>
            <p:ph type="title"/>
          </p:nvPr>
        </p:nvSpPr>
        <p:spPr/>
        <p:txBody>
          <a:bodyPr>
            <a:normAutofit/>
          </a:bodyPr>
          <a:lstStyle/>
          <a:p>
            <a:r>
              <a:rPr lang="en-US" sz="2000" b="1" dirty="0"/>
              <a:t>POPULATION AND CONTEMPORARY PROBLEMS AND ISSUES</a:t>
            </a:r>
            <a:endParaRPr lang="en-ZM" sz="2000" dirty="0"/>
          </a:p>
        </p:txBody>
      </p:sp>
      <p:sp>
        <p:nvSpPr>
          <p:cNvPr id="3" name="Content Placeholder 2">
            <a:extLst>
              <a:ext uri="{FF2B5EF4-FFF2-40B4-BE49-F238E27FC236}">
                <a16:creationId xmlns:a16="http://schemas.microsoft.com/office/drawing/2014/main" id="{3847039D-F3A1-4E6D-B9F8-BDD29DAA7D57}"/>
              </a:ext>
            </a:extLst>
          </p:cNvPr>
          <p:cNvSpPr>
            <a:spLocks noGrp="1"/>
          </p:cNvSpPr>
          <p:nvPr>
            <p:ph idx="1"/>
          </p:nvPr>
        </p:nvSpPr>
        <p:spPr/>
        <p:txBody>
          <a:bodyPr>
            <a:normAutofit lnSpcReduction="10000"/>
          </a:bodyPr>
          <a:lstStyle/>
          <a:p>
            <a:pPr marL="0" indent="22860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TRANSPORT</a:t>
            </a:r>
          </a:p>
          <a:p>
            <a:pPr marL="0" indent="22860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If population increases in the context of economic prosperity and the quantitative and qualitative improvements in the education system, it is likely to result in the emergence of the middle class.</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The improved purchasing power of the middle class  may trigger the purchase of vehicles . </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endParaRPr lang="en-ZM" dirty="0"/>
          </a:p>
        </p:txBody>
      </p:sp>
    </p:spTree>
    <p:extLst>
      <p:ext uri="{BB962C8B-B14F-4D97-AF65-F5344CB8AC3E}">
        <p14:creationId xmlns:p14="http://schemas.microsoft.com/office/powerpoint/2010/main" val="28842937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3819-E83F-432E-AA53-BDA78CE5A42A}"/>
              </a:ext>
            </a:extLst>
          </p:cNvPr>
          <p:cNvSpPr>
            <a:spLocks noGrp="1"/>
          </p:cNvSpPr>
          <p:nvPr>
            <p:ph type="title"/>
          </p:nvPr>
        </p:nvSpPr>
        <p:spPr/>
        <p:txBody>
          <a:bodyPr>
            <a:normAutofit/>
          </a:bodyPr>
          <a:lstStyle/>
          <a:p>
            <a:r>
              <a:rPr lang="en-US" sz="2000" b="1" dirty="0"/>
              <a:t>POPULATION AND CONTEMPORARY PROBLEMS AND ISSUES</a:t>
            </a:r>
            <a:endParaRPr lang="en-ZM" sz="2000" dirty="0"/>
          </a:p>
        </p:txBody>
      </p:sp>
      <p:sp>
        <p:nvSpPr>
          <p:cNvPr id="3" name="Content Placeholder 2">
            <a:extLst>
              <a:ext uri="{FF2B5EF4-FFF2-40B4-BE49-F238E27FC236}">
                <a16:creationId xmlns:a16="http://schemas.microsoft.com/office/drawing/2014/main" id="{D3563860-0BED-4EB8-A293-8EEC34560642}"/>
              </a:ext>
            </a:extLst>
          </p:cNvPr>
          <p:cNvSpPr>
            <a:spLocks noGrp="1"/>
          </p:cNvSpPr>
          <p:nvPr>
            <p:ph idx="1"/>
          </p:nvPr>
        </p:nvSpPr>
        <p:spPr/>
        <p:txBody>
          <a:bodyPr>
            <a:normAutofit fontScale="92500"/>
          </a:bodyPr>
          <a:lstStyle/>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Increase in vehicular traffic may result in congestion on the congestion on roads. </a:t>
            </a:r>
          </a:p>
          <a:p>
            <a:pPr marL="0" indent="22860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This may require large scale mass transportation systems, road expansion, flyover roads/overpass, subway systems, etc. to cope with increasing demand for transport.</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r>
              <a:rPr lang="en-US" altLang="en-US" b="1" dirty="0">
                <a:ea typeface="Times New Roman" panose="02020603050405020304" pitchFamily="18" charset="0"/>
                <a:cs typeface="Tahoma" panose="020B0604030504040204" pitchFamily="34" charset="0"/>
              </a:rPr>
              <a:t>Other responses may include decentralization of CBDs and suburbanization of large cities .</a:t>
            </a:r>
          </a:p>
          <a:p>
            <a:endParaRPr lang="en-ZM" dirty="0"/>
          </a:p>
        </p:txBody>
      </p:sp>
    </p:spTree>
    <p:extLst>
      <p:ext uri="{BB962C8B-B14F-4D97-AF65-F5344CB8AC3E}">
        <p14:creationId xmlns:p14="http://schemas.microsoft.com/office/powerpoint/2010/main" val="40083114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endParaRPr lang="en-GB"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435" y="2490789"/>
            <a:ext cx="5637068" cy="3444875"/>
          </a:xfrm>
        </p:spPr>
      </p:pic>
    </p:spTree>
    <p:extLst>
      <p:ext uri="{BB962C8B-B14F-4D97-AF65-F5344CB8AC3E}">
        <p14:creationId xmlns:p14="http://schemas.microsoft.com/office/powerpoint/2010/main" val="51690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COMPOSITION</a:t>
            </a:r>
            <a:br>
              <a:rPr lang="en-GB" dirty="0"/>
            </a:br>
            <a:r>
              <a:rPr lang="en-US" dirty="0"/>
              <a:t> </a:t>
            </a:r>
            <a:endParaRPr lang="en-GB" dirty="0"/>
          </a:p>
        </p:txBody>
      </p:sp>
      <p:sp>
        <p:nvSpPr>
          <p:cNvPr id="3" name="Content Placeholder 2"/>
          <p:cNvSpPr>
            <a:spLocks noGrp="1"/>
          </p:cNvSpPr>
          <p:nvPr>
            <p:ph idx="1"/>
          </p:nvPr>
        </p:nvSpPr>
        <p:spPr/>
        <p:txBody>
          <a:bodyPr/>
          <a:lstStyle/>
          <a:p>
            <a:r>
              <a:rPr lang="en-US" dirty="0"/>
              <a:t> </a:t>
            </a:r>
            <a:endParaRPr lang="en-GB" dirty="0"/>
          </a:p>
          <a:p>
            <a:pPr algn="just"/>
            <a:r>
              <a:rPr lang="en-US" b="1" dirty="0"/>
              <a:t>According to the 2000 census, 51 percent of the population was female while 49 percent was male.</a:t>
            </a:r>
            <a:endParaRPr lang="en-GB" b="1" dirty="0"/>
          </a:p>
          <a:p>
            <a:pPr algn="just"/>
            <a:r>
              <a:rPr lang="en-US" b="1" dirty="0"/>
              <a:t> </a:t>
            </a:r>
            <a:endParaRPr lang="en-GB" b="1" dirty="0"/>
          </a:p>
          <a:p>
            <a:pPr algn="just"/>
            <a:r>
              <a:rPr lang="en-US" b="1" dirty="0"/>
              <a:t>In 2000, 45.3 percent of the population was under 15 years (</a:t>
            </a:r>
            <a:r>
              <a:rPr lang="en-US" b="1" dirty="0" err="1"/>
              <a:t>ie</a:t>
            </a:r>
            <a:r>
              <a:rPr lang="en-US" b="1" dirty="0"/>
              <a:t>, between(0-14 years)</a:t>
            </a:r>
            <a:endParaRPr lang="en-GB" b="1" dirty="0"/>
          </a:p>
          <a:p>
            <a:endParaRPr lang="en-GB" dirty="0"/>
          </a:p>
        </p:txBody>
      </p:sp>
    </p:spTree>
    <p:extLst>
      <p:ext uri="{BB962C8B-B14F-4D97-AF65-F5344CB8AC3E}">
        <p14:creationId xmlns:p14="http://schemas.microsoft.com/office/powerpoint/2010/main" val="34438748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POPULATION AND CONTEMPORARY PROBLEMS AND ISSUES</a:t>
            </a:r>
            <a:endParaRPr lang="en-GB" sz="2000" dirty="0"/>
          </a:p>
        </p:txBody>
      </p:sp>
      <p:sp>
        <p:nvSpPr>
          <p:cNvPr id="3" name="Content Placeholder 2"/>
          <p:cNvSpPr>
            <a:spLocks noGrp="1"/>
          </p:cNvSpPr>
          <p:nvPr>
            <p:ph idx="1"/>
          </p:nvPr>
        </p:nvSpPr>
        <p:spPr/>
        <p:txBody>
          <a:bodyPr>
            <a:normAutofit fontScale="70000" lnSpcReduction="20000"/>
          </a:bodyPr>
          <a:lstStyle/>
          <a:p>
            <a:pPr marL="0" indent="0" algn="just" eaLnBrk="0" fontAlgn="base" hangingPunct="0">
              <a:spcBef>
                <a:spcPct val="0"/>
              </a:spcBef>
              <a:spcAft>
                <a:spcPct val="0"/>
              </a:spcAft>
              <a:buClrTx/>
              <a:buSzTx/>
              <a:buFontTx/>
              <a:buChar char="•"/>
            </a:pPr>
            <a:r>
              <a:rPr lang="en-US" altLang="en-US" b="1" dirty="0">
                <a:cs typeface="Times New Roman" panose="02020603050405020304" pitchFamily="18" charset="0"/>
              </a:rPr>
              <a:t>ENERGY </a:t>
            </a:r>
          </a:p>
          <a:p>
            <a:pPr marL="0" indent="0" algn="just" eaLnBrk="0" fontAlgn="base" hangingPunct="0">
              <a:spcBef>
                <a:spcPct val="0"/>
              </a:spcBef>
              <a:spcAft>
                <a:spcPct val="0"/>
              </a:spcAft>
              <a:buClrTx/>
              <a:buSzTx/>
              <a:buNone/>
            </a:pPr>
            <a:endParaRPr lang="en-US" altLang="en-US" sz="2800" b="1" dirty="0">
              <a:cs typeface="Times New Roman" panose="02020603050405020304" pitchFamily="18"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Increase in population results in demand for energy to prepare food, clothing, and shelter. </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According to many scholars, every person added to the world’s population requires energy to prepare food, to provide clothing and shelter and to fuel economic life.</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 turn, each increment in demand may lead to shrinkage in energy reserves forcing global adjustments in the use of energy.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                                                                                                                                                                                   Julian Simon’s argument on man’s ingenuity as the ultimate resource. </a:t>
            </a:r>
            <a:endParaRPr lang="en-US" altLang="en-US" sz="4000" b="1" dirty="0"/>
          </a:p>
          <a:p>
            <a:endParaRPr lang="en-GB" dirty="0"/>
          </a:p>
        </p:txBody>
      </p:sp>
    </p:spTree>
    <p:extLst>
      <p:ext uri="{BB962C8B-B14F-4D97-AF65-F5344CB8AC3E}">
        <p14:creationId xmlns:p14="http://schemas.microsoft.com/office/powerpoint/2010/main" val="92400454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DEMOGRAPHY AND OTHER DISCIPLINES</a:t>
            </a:r>
            <a:br>
              <a:rPr lang="en-GB" sz="2800" b="1" dirty="0"/>
            </a:br>
            <a:r>
              <a:rPr lang="en-US" sz="2800" b="1" dirty="0"/>
              <a:t> </a:t>
            </a:r>
            <a:br>
              <a:rPr lang="en-GB" sz="2800" b="1" dirty="0"/>
            </a:br>
            <a:endParaRPr lang="en-GB" sz="2800" dirty="0"/>
          </a:p>
        </p:txBody>
      </p:sp>
      <p:sp>
        <p:nvSpPr>
          <p:cNvPr id="3" name="Content Placeholder 2"/>
          <p:cNvSpPr>
            <a:spLocks noGrp="1"/>
          </p:cNvSpPr>
          <p:nvPr>
            <p:ph idx="1"/>
          </p:nvPr>
        </p:nvSpPr>
        <p:spPr/>
        <p:txBody>
          <a:bodyPr/>
          <a:lstStyle/>
          <a:p>
            <a:pPr algn="just"/>
            <a:r>
              <a:rPr lang="en-US" b="1" dirty="0"/>
              <a:t> Demography is a highly interdisciplinary social science.</a:t>
            </a:r>
          </a:p>
          <a:p>
            <a:pPr marL="0" indent="0" algn="just">
              <a:buNone/>
            </a:pPr>
            <a:endParaRPr lang="en-GB" b="1" dirty="0"/>
          </a:p>
          <a:p>
            <a:pPr algn="just"/>
            <a:r>
              <a:rPr lang="en-US" b="1" dirty="0"/>
              <a:t>In other words, it has  strong relationship with other disciplines such as economics, sociology, mathematics, geography and many others.</a:t>
            </a:r>
          </a:p>
        </p:txBody>
      </p:sp>
    </p:spTree>
    <p:extLst>
      <p:ext uri="{BB962C8B-B14F-4D97-AF65-F5344CB8AC3E}">
        <p14:creationId xmlns:p14="http://schemas.microsoft.com/office/powerpoint/2010/main" val="37276231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DEMOGRAPHY AND OTHER DISCIPLINES</a:t>
            </a:r>
            <a:br>
              <a:rPr lang="en-GB" sz="3100" b="1" dirty="0"/>
            </a:br>
            <a:r>
              <a:rPr lang="en-US" sz="3100" b="1" dirty="0"/>
              <a:t> </a:t>
            </a:r>
            <a:br>
              <a:rPr lang="en-GB" sz="2000" b="1" dirty="0"/>
            </a:br>
            <a:r>
              <a:rPr lang="en-US" sz="2000" b="1" dirty="0"/>
              <a:t> </a:t>
            </a:r>
            <a:br>
              <a:rPr lang="en-GB" sz="2000" b="1" dirty="0"/>
            </a:br>
            <a:endParaRPr lang="en-GB" sz="2000" dirty="0"/>
          </a:p>
        </p:txBody>
      </p:sp>
      <p:sp>
        <p:nvSpPr>
          <p:cNvPr id="3" name="Content Placeholder 2"/>
          <p:cNvSpPr>
            <a:spLocks noGrp="1"/>
          </p:cNvSpPr>
          <p:nvPr>
            <p:ph idx="1"/>
          </p:nvPr>
        </p:nvSpPr>
        <p:spPr/>
        <p:txBody>
          <a:bodyPr>
            <a:normAutofit lnSpcReduction="10000"/>
          </a:bodyPr>
          <a:lstStyle/>
          <a:p>
            <a:pPr algn="just"/>
            <a:r>
              <a:rPr lang="en-US" sz="3200" b="1" dirty="0"/>
              <a:t>ECONOMICS</a:t>
            </a:r>
            <a:endParaRPr lang="en-GB" sz="3200" b="1" dirty="0"/>
          </a:p>
          <a:p>
            <a:pPr algn="just"/>
            <a:endParaRPr lang="en-GB" sz="3200" b="1" dirty="0"/>
          </a:p>
          <a:p>
            <a:pPr lvl="0" algn="just"/>
            <a:r>
              <a:rPr lang="en-US" sz="3200" b="1" dirty="0"/>
              <a:t>This is a social science concerned with description and analysis of the production distribution, and consumption of goods and services.</a:t>
            </a:r>
          </a:p>
          <a:p>
            <a:pPr lvl="0" algn="just"/>
            <a:endParaRPr lang="en-GB" sz="3200" b="1" dirty="0"/>
          </a:p>
          <a:p>
            <a:pPr lvl="0" algn="just"/>
            <a:endParaRPr lang="en-US" b="1" dirty="0"/>
          </a:p>
          <a:p>
            <a:pPr algn="just"/>
            <a:endParaRPr lang="en-GB" b="1" dirty="0"/>
          </a:p>
          <a:p>
            <a:pPr algn="just"/>
            <a:endParaRPr lang="en-GB" b="1" dirty="0"/>
          </a:p>
        </p:txBody>
      </p:sp>
    </p:spTree>
    <p:extLst>
      <p:ext uri="{BB962C8B-B14F-4D97-AF65-F5344CB8AC3E}">
        <p14:creationId xmlns:p14="http://schemas.microsoft.com/office/powerpoint/2010/main" val="26376189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E938-C0CA-4195-F1DC-758ED7EC9B8E}"/>
              </a:ext>
            </a:extLst>
          </p:cNvPr>
          <p:cNvSpPr>
            <a:spLocks noGrp="1"/>
          </p:cNvSpPr>
          <p:nvPr>
            <p:ph type="title"/>
          </p:nvPr>
        </p:nvSpPr>
        <p:spPr/>
        <p:txBody>
          <a:bodyPr>
            <a:normAutofit fontScale="90000"/>
          </a:bodyPr>
          <a:lstStyle/>
          <a:p>
            <a:r>
              <a:rPr lang="en-US" b="1" dirty="0"/>
              <a:t>ECONOMICS</a:t>
            </a:r>
            <a:br>
              <a:rPr lang="en-GB" b="1" dirty="0"/>
            </a:br>
            <a:endParaRPr lang="en-ZM" dirty="0"/>
          </a:p>
        </p:txBody>
      </p:sp>
      <p:sp>
        <p:nvSpPr>
          <p:cNvPr id="3" name="Content Placeholder 2">
            <a:extLst>
              <a:ext uri="{FF2B5EF4-FFF2-40B4-BE49-F238E27FC236}">
                <a16:creationId xmlns:a16="http://schemas.microsoft.com/office/drawing/2014/main" id="{3CA4E138-694B-9DAA-F880-B488EC201ABC}"/>
              </a:ext>
            </a:extLst>
          </p:cNvPr>
          <p:cNvSpPr>
            <a:spLocks noGrp="1"/>
          </p:cNvSpPr>
          <p:nvPr>
            <p:ph idx="1"/>
          </p:nvPr>
        </p:nvSpPr>
        <p:spPr/>
        <p:txBody>
          <a:bodyPr/>
          <a:lstStyle/>
          <a:p>
            <a:pPr lvl="0" algn="just"/>
            <a:r>
              <a:rPr lang="en-US" sz="3200" b="1" dirty="0"/>
              <a:t>Economics is related to demography in a number of ways.</a:t>
            </a:r>
            <a:endParaRPr lang="en-GB" sz="3200" b="1" dirty="0"/>
          </a:p>
          <a:p>
            <a:endParaRPr lang="en-ZM" dirty="0"/>
          </a:p>
        </p:txBody>
      </p:sp>
    </p:spTree>
    <p:extLst>
      <p:ext uri="{BB962C8B-B14F-4D97-AF65-F5344CB8AC3E}">
        <p14:creationId xmlns:p14="http://schemas.microsoft.com/office/powerpoint/2010/main" val="51861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0FB3-BF48-F139-835A-3E0D1AC4FF27}"/>
              </a:ext>
            </a:extLst>
          </p:cNvPr>
          <p:cNvSpPr>
            <a:spLocks noGrp="1"/>
          </p:cNvSpPr>
          <p:nvPr>
            <p:ph type="title"/>
          </p:nvPr>
        </p:nvSpPr>
        <p:spPr/>
        <p:txBody>
          <a:bodyPr>
            <a:noAutofit/>
          </a:bodyPr>
          <a:lstStyle/>
          <a:p>
            <a:r>
              <a:rPr lang="en-GB" sz="3200" b="1" dirty="0"/>
              <a:t>IMPACT OF ECONOMIC FACTORS ON DEMOGRAPHIC PHENOMENA</a:t>
            </a:r>
            <a:br>
              <a:rPr lang="en-GB" sz="3200" b="1" dirty="0"/>
            </a:br>
            <a:endParaRPr lang="en-ZM" sz="3200" dirty="0"/>
          </a:p>
        </p:txBody>
      </p:sp>
      <p:sp>
        <p:nvSpPr>
          <p:cNvPr id="3" name="Content Placeholder 2">
            <a:extLst>
              <a:ext uri="{FF2B5EF4-FFF2-40B4-BE49-F238E27FC236}">
                <a16:creationId xmlns:a16="http://schemas.microsoft.com/office/drawing/2014/main" id="{97E97AC3-128D-8604-8A16-86D6CFB978B6}"/>
              </a:ext>
            </a:extLst>
          </p:cNvPr>
          <p:cNvSpPr>
            <a:spLocks noGrp="1"/>
          </p:cNvSpPr>
          <p:nvPr>
            <p:ph idx="1"/>
          </p:nvPr>
        </p:nvSpPr>
        <p:spPr/>
        <p:txBody>
          <a:bodyPr>
            <a:normAutofit lnSpcReduction="10000"/>
          </a:bodyPr>
          <a:lstStyle/>
          <a:p>
            <a:pPr lvl="0" algn="just"/>
            <a:r>
              <a:rPr lang="en-US" sz="3200" b="1" dirty="0"/>
              <a:t>Economic conditions can influence trends in mortality and fertility.</a:t>
            </a:r>
          </a:p>
          <a:p>
            <a:pPr lvl="0" algn="just"/>
            <a:endParaRPr lang="en-US" sz="3200" b="1" dirty="0"/>
          </a:p>
          <a:p>
            <a:pPr lvl="0" algn="just"/>
            <a:r>
              <a:rPr lang="en-US" sz="3200" b="1" dirty="0"/>
              <a:t>For example, improvements in income may reduce mortality and fertility levels. </a:t>
            </a:r>
            <a:endParaRPr lang="en-GB" sz="3200" b="1" dirty="0"/>
          </a:p>
          <a:p>
            <a:pPr marL="0" indent="0" algn="just">
              <a:buNone/>
            </a:pPr>
            <a:endParaRPr lang="en-US" sz="3200" b="1" dirty="0"/>
          </a:p>
          <a:p>
            <a:pPr lvl="0" algn="just"/>
            <a:endParaRPr lang="en-US" b="1" dirty="0"/>
          </a:p>
          <a:p>
            <a:endParaRPr lang="en-ZM" dirty="0"/>
          </a:p>
        </p:txBody>
      </p:sp>
    </p:spTree>
    <p:extLst>
      <p:ext uri="{BB962C8B-B14F-4D97-AF65-F5344CB8AC3E}">
        <p14:creationId xmlns:p14="http://schemas.microsoft.com/office/powerpoint/2010/main" val="17699804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03023-56E8-7C38-4CC9-F6DD39C1F221}"/>
              </a:ext>
            </a:extLst>
          </p:cNvPr>
          <p:cNvSpPr>
            <a:spLocks noGrp="1"/>
          </p:cNvSpPr>
          <p:nvPr>
            <p:ph type="title"/>
          </p:nvPr>
        </p:nvSpPr>
        <p:spPr/>
        <p:txBody>
          <a:bodyPr>
            <a:noAutofit/>
          </a:bodyPr>
          <a:lstStyle/>
          <a:p>
            <a:r>
              <a:rPr lang="en-GB" sz="3200" b="1" dirty="0"/>
              <a:t>IMPACT OF DEMOGRAPHIC PHENOMENA ON THE ECONOMY</a:t>
            </a:r>
            <a:br>
              <a:rPr lang="en-GB" sz="3600" b="1" dirty="0"/>
            </a:br>
            <a:endParaRPr lang="en-ZM" sz="3600" dirty="0"/>
          </a:p>
        </p:txBody>
      </p:sp>
      <p:sp>
        <p:nvSpPr>
          <p:cNvPr id="3" name="Content Placeholder 2">
            <a:extLst>
              <a:ext uri="{FF2B5EF4-FFF2-40B4-BE49-F238E27FC236}">
                <a16:creationId xmlns:a16="http://schemas.microsoft.com/office/drawing/2014/main" id="{906EFE61-B845-1558-0062-B333E2A1593D}"/>
              </a:ext>
            </a:extLst>
          </p:cNvPr>
          <p:cNvSpPr>
            <a:spLocks noGrp="1"/>
          </p:cNvSpPr>
          <p:nvPr>
            <p:ph idx="1"/>
          </p:nvPr>
        </p:nvSpPr>
        <p:spPr/>
        <p:txBody>
          <a:bodyPr>
            <a:normAutofit fontScale="77500" lnSpcReduction="20000"/>
          </a:bodyPr>
          <a:lstStyle/>
          <a:p>
            <a:pPr algn="just"/>
            <a:r>
              <a:rPr lang="en-GB" sz="3200" b="1" dirty="0"/>
              <a:t>In turn, demographic conditions can influence economic trends.</a:t>
            </a:r>
          </a:p>
          <a:p>
            <a:pPr algn="just"/>
            <a:endParaRPr lang="en-GB" sz="3200" b="1" dirty="0"/>
          </a:p>
          <a:p>
            <a:pPr algn="just"/>
            <a:r>
              <a:rPr lang="en-GB" sz="3200" b="1" dirty="0"/>
              <a:t>For example, increase  in fertility and reduction mortality may result in younger population.</a:t>
            </a:r>
          </a:p>
          <a:p>
            <a:pPr algn="just"/>
            <a:endParaRPr lang="en-GB" sz="3200" b="1" dirty="0"/>
          </a:p>
          <a:p>
            <a:pPr algn="just"/>
            <a:r>
              <a:rPr lang="en-GB" sz="3200" b="1" dirty="0"/>
              <a:t>This may influence changes in the demand for goods and services.</a:t>
            </a:r>
          </a:p>
          <a:p>
            <a:endParaRPr lang="en-ZM" dirty="0"/>
          </a:p>
        </p:txBody>
      </p:sp>
    </p:spTree>
    <p:extLst>
      <p:ext uri="{BB962C8B-B14F-4D97-AF65-F5344CB8AC3E}">
        <p14:creationId xmlns:p14="http://schemas.microsoft.com/office/powerpoint/2010/main" val="42359069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br>
              <a:rPr lang="en-US" sz="3600" b="1" dirty="0"/>
            </a:br>
            <a:br>
              <a:rPr lang="en-US" sz="3600" b="1" dirty="0"/>
            </a:br>
            <a:br>
              <a:rPr lang="en-US" sz="3600" b="1" dirty="0"/>
            </a:br>
            <a:r>
              <a:rPr lang="en-US" sz="3600" b="1" dirty="0"/>
              <a:t>APPLICATION OF ECONOMIC THEORY IN UNDERSTANDING DEMOGRAPHIC PHENOMENA</a:t>
            </a:r>
            <a:br>
              <a:rPr lang="en-US" sz="3600" b="1" dirty="0"/>
            </a:br>
            <a:br>
              <a:rPr lang="en-US" sz="3600" b="1" dirty="0"/>
            </a:br>
            <a:br>
              <a:rPr lang="en-GB" sz="2800" b="1" dirty="0"/>
            </a:br>
            <a:endParaRPr lang="en-US" sz="2800" dirty="0"/>
          </a:p>
        </p:txBody>
      </p:sp>
      <p:sp>
        <p:nvSpPr>
          <p:cNvPr id="3" name="Content Placeholder 2"/>
          <p:cNvSpPr>
            <a:spLocks noGrp="1"/>
          </p:cNvSpPr>
          <p:nvPr>
            <p:ph idx="1"/>
          </p:nvPr>
        </p:nvSpPr>
        <p:spPr/>
        <p:txBody>
          <a:bodyPr>
            <a:normAutofit fontScale="92500"/>
          </a:bodyPr>
          <a:lstStyle/>
          <a:p>
            <a:pPr algn="just"/>
            <a:r>
              <a:rPr lang="en-US" sz="2800" b="1" dirty="0"/>
              <a:t>Economic models of cost – benefit analysis and the law of supply and demand can be used to explain fertility trends.</a:t>
            </a:r>
          </a:p>
          <a:p>
            <a:pPr algn="just"/>
            <a:endParaRPr lang="en-US" sz="2800" b="1" dirty="0"/>
          </a:p>
          <a:p>
            <a:pPr algn="just"/>
            <a:r>
              <a:rPr lang="en-US" sz="2800" b="1" dirty="0"/>
              <a:t>For example, at household level, a family decides to have an additional children will look at the costs and benefits of having another child. </a:t>
            </a:r>
            <a:endParaRPr lang="en-GB" sz="2800" b="1" dirty="0"/>
          </a:p>
          <a:p>
            <a:endParaRPr lang="en-US" dirty="0"/>
          </a:p>
        </p:txBody>
      </p:sp>
    </p:spTree>
    <p:extLst>
      <p:ext uri="{BB962C8B-B14F-4D97-AF65-F5344CB8AC3E}">
        <p14:creationId xmlns:p14="http://schemas.microsoft.com/office/powerpoint/2010/main" val="55010774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DAE8-DB35-6F4C-45D6-A68766FC3CD4}"/>
              </a:ext>
            </a:extLst>
          </p:cNvPr>
          <p:cNvSpPr>
            <a:spLocks noGrp="1"/>
          </p:cNvSpPr>
          <p:nvPr>
            <p:ph type="title"/>
          </p:nvPr>
        </p:nvSpPr>
        <p:spPr/>
        <p:txBody>
          <a:bodyPr>
            <a:normAutofit fontScale="90000"/>
          </a:bodyPr>
          <a:lstStyle/>
          <a:p>
            <a:pPr algn="just"/>
            <a:br>
              <a:rPr lang="en-US" b="1" dirty="0"/>
            </a:br>
            <a:r>
              <a:rPr lang="en-US" b="1" dirty="0"/>
              <a:t> DEVELOPMENT PLANNING </a:t>
            </a:r>
            <a:br>
              <a:rPr lang="en-US" b="1" dirty="0"/>
            </a:br>
            <a:br>
              <a:rPr lang="en-US" b="1" dirty="0"/>
            </a:br>
            <a:endParaRPr lang="en-ZM" dirty="0"/>
          </a:p>
        </p:txBody>
      </p:sp>
      <p:sp>
        <p:nvSpPr>
          <p:cNvPr id="3" name="Content Placeholder 2">
            <a:extLst>
              <a:ext uri="{FF2B5EF4-FFF2-40B4-BE49-F238E27FC236}">
                <a16:creationId xmlns:a16="http://schemas.microsoft.com/office/drawing/2014/main" id="{FDBD28DF-E629-3C31-A5D5-BDBAF1D55D3F}"/>
              </a:ext>
            </a:extLst>
          </p:cNvPr>
          <p:cNvSpPr>
            <a:spLocks noGrp="1"/>
          </p:cNvSpPr>
          <p:nvPr>
            <p:ph idx="1"/>
          </p:nvPr>
        </p:nvSpPr>
        <p:spPr/>
        <p:txBody>
          <a:bodyPr/>
          <a:lstStyle/>
          <a:p>
            <a:pPr algn="just"/>
            <a:r>
              <a:rPr lang="en-US" b="1" dirty="0"/>
              <a:t>In development planning, population is a critical variable in planning for education, housing development, employment creation, and in constructing quality of life indicator like per capita income.</a:t>
            </a:r>
            <a:endParaRPr lang="en-GB" b="1" dirty="0"/>
          </a:p>
          <a:p>
            <a:endParaRPr lang="en-GB" dirty="0"/>
          </a:p>
          <a:p>
            <a:endParaRPr lang="en-ZM" dirty="0"/>
          </a:p>
        </p:txBody>
      </p:sp>
    </p:spTree>
    <p:extLst>
      <p:ext uri="{BB962C8B-B14F-4D97-AF65-F5344CB8AC3E}">
        <p14:creationId xmlns:p14="http://schemas.microsoft.com/office/powerpoint/2010/main" val="78609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SOCIOLOGY	</a:t>
            </a:r>
            <a:br>
              <a:rPr lang="en-GB" sz="3200" b="1" dirty="0"/>
            </a:br>
            <a:br>
              <a:rPr lang="en-GB" sz="2400" b="1" dirty="0"/>
            </a:br>
            <a:endParaRPr lang="en-GB" sz="2400" dirty="0"/>
          </a:p>
        </p:txBody>
      </p:sp>
      <p:sp>
        <p:nvSpPr>
          <p:cNvPr id="3" name="Content Placeholder 2"/>
          <p:cNvSpPr>
            <a:spLocks noGrp="1"/>
          </p:cNvSpPr>
          <p:nvPr>
            <p:ph idx="1"/>
          </p:nvPr>
        </p:nvSpPr>
        <p:spPr>
          <a:xfrm>
            <a:off x="2700866" y="2497667"/>
            <a:ext cx="6798736" cy="3444997"/>
          </a:xfrm>
        </p:spPr>
        <p:txBody>
          <a:bodyPr>
            <a:noAutofit/>
          </a:bodyPr>
          <a:lstStyle/>
          <a:p>
            <a:pPr lvl="0" algn="just"/>
            <a:r>
              <a:rPr lang="en-US" sz="3200" b="1" dirty="0"/>
              <a:t>Sociology is concerned study of society, social institutions, culture, and social relationships.</a:t>
            </a:r>
            <a:endParaRPr lang="en-GB" sz="3200" b="1" dirty="0"/>
          </a:p>
          <a:p>
            <a:pPr marL="0" indent="0" algn="just">
              <a:buNone/>
            </a:pPr>
            <a:endParaRPr lang="en-GB" sz="3200" b="1" dirty="0"/>
          </a:p>
          <a:p>
            <a:pPr lvl="0" algn="just"/>
            <a:r>
              <a:rPr lang="en-US" sz="3200" b="1" dirty="0"/>
              <a:t>Sociology is related to demography in the following ways:</a:t>
            </a:r>
            <a:endParaRPr lang="en-GB" sz="3200" b="1" dirty="0"/>
          </a:p>
          <a:p>
            <a:pPr marL="0" indent="0" algn="just">
              <a:buNone/>
            </a:pPr>
            <a:endParaRPr lang="en-GB" sz="3200" b="1" dirty="0"/>
          </a:p>
          <a:p>
            <a:pPr marL="0" indent="0" algn="just">
              <a:buNone/>
            </a:pPr>
            <a:r>
              <a:rPr lang="en-US" sz="3200" b="1" dirty="0"/>
              <a:t> </a:t>
            </a:r>
          </a:p>
        </p:txBody>
      </p:sp>
    </p:spTree>
    <p:extLst>
      <p:ext uri="{BB962C8B-B14F-4D97-AF65-F5344CB8AC3E}">
        <p14:creationId xmlns:p14="http://schemas.microsoft.com/office/powerpoint/2010/main" val="34415084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0629-C3D2-4033-8894-9CEBBE05F9A5}"/>
              </a:ext>
            </a:extLst>
          </p:cNvPr>
          <p:cNvSpPr>
            <a:spLocks noGrp="1"/>
          </p:cNvSpPr>
          <p:nvPr>
            <p:ph type="title"/>
          </p:nvPr>
        </p:nvSpPr>
        <p:spPr/>
        <p:txBody>
          <a:bodyPr>
            <a:normAutofit fontScale="90000"/>
          </a:bodyPr>
          <a:lstStyle/>
          <a:p>
            <a:br>
              <a:rPr lang="en-US" sz="3600" b="1" dirty="0"/>
            </a:br>
            <a:br>
              <a:rPr lang="en-US" sz="3600" b="1" dirty="0"/>
            </a:br>
            <a:r>
              <a:rPr lang="en-US" sz="3100" b="1" dirty="0"/>
              <a:t>THE IMPACT OF SOCIAL AND CULTURAL FACTORS ON DEMOGRAPHIC PHENOMENA</a:t>
            </a:r>
            <a:br>
              <a:rPr lang="en-US" sz="3600" b="1" dirty="0"/>
            </a:br>
            <a:br>
              <a:rPr lang="en-GB" sz="2800" b="1" dirty="0"/>
            </a:br>
            <a:endParaRPr lang="en-ZM" sz="2800" dirty="0"/>
          </a:p>
        </p:txBody>
      </p:sp>
      <p:sp>
        <p:nvSpPr>
          <p:cNvPr id="3" name="Content Placeholder 2">
            <a:extLst>
              <a:ext uri="{FF2B5EF4-FFF2-40B4-BE49-F238E27FC236}">
                <a16:creationId xmlns:a16="http://schemas.microsoft.com/office/drawing/2014/main" id="{7DE1A24A-9159-4DD7-AA4A-FDC6999CA2EC}"/>
              </a:ext>
            </a:extLst>
          </p:cNvPr>
          <p:cNvSpPr>
            <a:spLocks noGrp="1"/>
          </p:cNvSpPr>
          <p:nvPr>
            <p:ph idx="1"/>
          </p:nvPr>
        </p:nvSpPr>
        <p:spPr/>
        <p:txBody>
          <a:bodyPr>
            <a:normAutofit fontScale="85000" lnSpcReduction="10000"/>
          </a:bodyPr>
          <a:lstStyle/>
          <a:p>
            <a:pPr lvl="0" algn="just"/>
            <a:endParaRPr lang="en-US" sz="3200" b="1" dirty="0"/>
          </a:p>
          <a:p>
            <a:pPr lvl="0" algn="just"/>
            <a:r>
              <a:rPr lang="en-US" sz="3200" b="1" dirty="0"/>
              <a:t>Social and cultural conditions can influence trends in fertility, mortality, and migration.</a:t>
            </a:r>
          </a:p>
          <a:p>
            <a:pPr lvl="0" algn="just"/>
            <a:endParaRPr lang="en-US" sz="3200" b="1" dirty="0"/>
          </a:p>
          <a:p>
            <a:pPr lvl="0" algn="just"/>
            <a:r>
              <a:rPr lang="en-US" sz="3200" b="1" dirty="0"/>
              <a:t>For example, cultural values such as the prestige of having a large family may influence increases in fertility.</a:t>
            </a:r>
          </a:p>
          <a:p>
            <a:pPr lvl="0" algn="just"/>
            <a:endParaRPr lang="en-US" b="1" dirty="0"/>
          </a:p>
          <a:p>
            <a:endParaRPr lang="en-ZM" dirty="0"/>
          </a:p>
        </p:txBody>
      </p:sp>
    </p:spTree>
    <p:extLst>
      <p:ext uri="{BB962C8B-B14F-4D97-AF65-F5344CB8AC3E}">
        <p14:creationId xmlns:p14="http://schemas.microsoft.com/office/powerpoint/2010/main" val="3306458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POPULATION GROWTH (OR CHANGE)</a:t>
            </a:r>
            <a:br>
              <a:rPr lang="en-GB" sz="2800" dirty="0"/>
            </a:br>
            <a:endParaRPr lang="en-GB" sz="2800" dirty="0"/>
          </a:p>
        </p:txBody>
      </p:sp>
      <p:sp>
        <p:nvSpPr>
          <p:cNvPr id="3" name="Content Placeholder 2"/>
          <p:cNvSpPr>
            <a:spLocks noGrp="1"/>
          </p:cNvSpPr>
          <p:nvPr>
            <p:ph idx="1"/>
          </p:nvPr>
        </p:nvSpPr>
        <p:spPr/>
        <p:txBody>
          <a:bodyPr>
            <a:normAutofit/>
          </a:bodyPr>
          <a:lstStyle/>
          <a:p>
            <a:r>
              <a:rPr lang="en-US" b="1" dirty="0"/>
              <a:t>POPULATION GROWTH (OR CHANGE)</a:t>
            </a:r>
            <a:endParaRPr lang="en-GB" dirty="0"/>
          </a:p>
          <a:p>
            <a:pPr algn="just"/>
            <a:r>
              <a:rPr lang="en-US" dirty="0"/>
              <a:t> </a:t>
            </a:r>
            <a:endParaRPr lang="en-GB" b="1" dirty="0"/>
          </a:p>
          <a:p>
            <a:pPr algn="just"/>
            <a:r>
              <a:rPr lang="en-US" b="1" dirty="0"/>
              <a:t>This refers to increase or decrease in absolute or relative terms of the population.</a:t>
            </a:r>
            <a:endParaRPr lang="en-GB" b="1" dirty="0"/>
          </a:p>
          <a:p>
            <a:pPr algn="just"/>
            <a:r>
              <a:rPr lang="en-US" b="1" dirty="0"/>
              <a:t> </a:t>
            </a:r>
            <a:endParaRPr lang="en-GB" dirty="0"/>
          </a:p>
        </p:txBody>
      </p:sp>
    </p:spTree>
    <p:extLst>
      <p:ext uri="{BB962C8B-B14F-4D97-AF65-F5344CB8AC3E}">
        <p14:creationId xmlns:p14="http://schemas.microsoft.com/office/powerpoint/2010/main" val="25979759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7AA2-54A7-DEBD-F6B7-0588DB1F4C4A}"/>
              </a:ext>
            </a:extLst>
          </p:cNvPr>
          <p:cNvSpPr>
            <a:spLocks noGrp="1"/>
          </p:cNvSpPr>
          <p:nvPr>
            <p:ph type="title"/>
          </p:nvPr>
        </p:nvSpPr>
        <p:spPr/>
        <p:txBody>
          <a:bodyPr>
            <a:normAutofit fontScale="90000"/>
          </a:bodyPr>
          <a:lstStyle/>
          <a:p>
            <a:br>
              <a:rPr lang="en-US" b="1" dirty="0"/>
            </a:br>
            <a:r>
              <a:rPr lang="en-US" b="1" dirty="0"/>
              <a:t>SOCIOLOGY	</a:t>
            </a:r>
            <a:br>
              <a:rPr lang="en-GB" b="1" dirty="0"/>
            </a:br>
            <a:br>
              <a:rPr lang="en-GB" sz="3200" b="1" dirty="0"/>
            </a:br>
            <a:endParaRPr lang="en-ZM" dirty="0"/>
          </a:p>
        </p:txBody>
      </p:sp>
      <p:sp>
        <p:nvSpPr>
          <p:cNvPr id="3" name="Content Placeholder 2">
            <a:extLst>
              <a:ext uri="{FF2B5EF4-FFF2-40B4-BE49-F238E27FC236}">
                <a16:creationId xmlns:a16="http://schemas.microsoft.com/office/drawing/2014/main" id="{04B20348-6AFF-ECD5-64A6-C3B395F55BB3}"/>
              </a:ext>
            </a:extLst>
          </p:cNvPr>
          <p:cNvSpPr>
            <a:spLocks noGrp="1"/>
          </p:cNvSpPr>
          <p:nvPr>
            <p:ph idx="1"/>
          </p:nvPr>
        </p:nvSpPr>
        <p:spPr/>
        <p:txBody>
          <a:bodyPr>
            <a:normAutofit fontScale="85000" lnSpcReduction="20000"/>
          </a:bodyPr>
          <a:lstStyle/>
          <a:p>
            <a:r>
              <a:rPr lang="en-US" b="1" dirty="0"/>
              <a:t>Culture can be broken down in terms of:</a:t>
            </a:r>
          </a:p>
          <a:p>
            <a:r>
              <a:rPr lang="en-US" b="1" dirty="0"/>
              <a:t>Material and nonmaterial culture</a:t>
            </a:r>
          </a:p>
          <a:p>
            <a:endParaRPr lang="en-US" b="1" dirty="0"/>
          </a:p>
          <a:p>
            <a:r>
              <a:rPr lang="en-US" b="1"/>
              <a:t>MATERIAL CULTURE -  Aspects </a:t>
            </a:r>
            <a:r>
              <a:rPr lang="en-US" b="1" dirty="0"/>
              <a:t>of culture that are tangible.</a:t>
            </a:r>
          </a:p>
          <a:p>
            <a:endParaRPr lang="en-US" b="1" dirty="0"/>
          </a:p>
          <a:p>
            <a:r>
              <a:rPr lang="en-US" b="1" dirty="0"/>
              <a:t>Technology</a:t>
            </a:r>
          </a:p>
          <a:p>
            <a:r>
              <a:rPr lang="en-US" b="1" dirty="0"/>
              <a:t>Food</a:t>
            </a:r>
          </a:p>
          <a:p>
            <a:r>
              <a:rPr lang="en-US" b="1" dirty="0"/>
              <a:t>Dress</a:t>
            </a:r>
          </a:p>
          <a:p>
            <a:endParaRPr lang="en-ZM" dirty="0"/>
          </a:p>
        </p:txBody>
      </p:sp>
    </p:spTree>
    <p:extLst>
      <p:ext uri="{BB962C8B-B14F-4D97-AF65-F5344CB8AC3E}">
        <p14:creationId xmlns:p14="http://schemas.microsoft.com/office/powerpoint/2010/main" val="22676712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5CF3-900C-C27B-6CE6-2FC2DEEC9681}"/>
              </a:ext>
            </a:extLst>
          </p:cNvPr>
          <p:cNvSpPr>
            <a:spLocks noGrp="1"/>
          </p:cNvSpPr>
          <p:nvPr>
            <p:ph type="title"/>
          </p:nvPr>
        </p:nvSpPr>
        <p:spPr/>
        <p:txBody>
          <a:bodyPr>
            <a:normAutofit fontScale="90000"/>
          </a:bodyPr>
          <a:lstStyle/>
          <a:p>
            <a:r>
              <a:rPr lang="en-US" b="1" dirty="0"/>
              <a:t>SOCIOLOGY	</a:t>
            </a:r>
            <a:br>
              <a:rPr lang="en-GB" b="1" dirty="0"/>
            </a:br>
            <a:endParaRPr lang="en-ZM" dirty="0"/>
          </a:p>
        </p:txBody>
      </p:sp>
      <p:sp>
        <p:nvSpPr>
          <p:cNvPr id="3" name="Content Placeholder 2">
            <a:extLst>
              <a:ext uri="{FF2B5EF4-FFF2-40B4-BE49-F238E27FC236}">
                <a16:creationId xmlns:a16="http://schemas.microsoft.com/office/drawing/2014/main" id="{C4A7FC1D-23EE-19C5-41ED-EA36D89F887A}"/>
              </a:ext>
            </a:extLst>
          </p:cNvPr>
          <p:cNvSpPr>
            <a:spLocks noGrp="1"/>
          </p:cNvSpPr>
          <p:nvPr>
            <p:ph idx="1"/>
          </p:nvPr>
        </p:nvSpPr>
        <p:spPr/>
        <p:txBody>
          <a:bodyPr/>
          <a:lstStyle/>
          <a:p>
            <a:r>
              <a:rPr lang="en-US" b="1" dirty="0"/>
              <a:t>NONMATERIAL CULTURE -  Aspects of culture that are not tangible.</a:t>
            </a:r>
          </a:p>
          <a:p>
            <a:pPr marL="0" indent="0">
              <a:buNone/>
            </a:pPr>
            <a:endParaRPr lang="en-US" b="1" dirty="0"/>
          </a:p>
          <a:p>
            <a:r>
              <a:rPr lang="en-US" b="1" dirty="0"/>
              <a:t>Language</a:t>
            </a:r>
          </a:p>
          <a:p>
            <a:r>
              <a:rPr lang="en-US" b="1" dirty="0"/>
              <a:t>Religion</a:t>
            </a:r>
          </a:p>
          <a:p>
            <a:r>
              <a:rPr lang="en-US" b="1" dirty="0"/>
              <a:t>Education</a:t>
            </a:r>
          </a:p>
          <a:p>
            <a:endParaRPr lang="en-ZM" dirty="0"/>
          </a:p>
        </p:txBody>
      </p:sp>
    </p:spTree>
    <p:extLst>
      <p:ext uri="{BB962C8B-B14F-4D97-AF65-F5344CB8AC3E}">
        <p14:creationId xmlns:p14="http://schemas.microsoft.com/office/powerpoint/2010/main" val="119657919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D02E-2D19-4A12-B71E-0C31445AD40B}"/>
              </a:ext>
            </a:extLst>
          </p:cNvPr>
          <p:cNvSpPr>
            <a:spLocks noGrp="1"/>
          </p:cNvSpPr>
          <p:nvPr>
            <p:ph type="title"/>
          </p:nvPr>
        </p:nvSpPr>
        <p:spPr/>
        <p:txBody>
          <a:bodyPr>
            <a:noAutofit/>
          </a:bodyPr>
          <a:lstStyle/>
          <a:p>
            <a:r>
              <a:rPr lang="en-US" sz="2800" b="1" dirty="0"/>
              <a:t>THE IMPACT OF SOCIAL AND CULTURAL FACTORS ON DEMOGRAPHIC PHENOMENA</a:t>
            </a:r>
            <a:br>
              <a:rPr lang="en-GB" sz="2400" b="1" dirty="0"/>
            </a:br>
            <a:endParaRPr lang="en-ZM" sz="3200" dirty="0"/>
          </a:p>
        </p:txBody>
      </p:sp>
      <p:sp>
        <p:nvSpPr>
          <p:cNvPr id="3" name="Content Placeholder 2">
            <a:extLst>
              <a:ext uri="{FF2B5EF4-FFF2-40B4-BE49-F238E27FC236}">
                <a16:creationId xmlns:a16="http://schemas.microsoft.com/office/drawing/2014/main" id="{4A1DA3BA-12D3-47EA-9FB4-27C96956CB04}"/>
              </a:ext>
            </a:extLst>
          </p:cNvPr>
          <p:cNvSpPr>
            <a:spLocks noGrp="1"/>
          </p:cNvSpPr>
          <p:nvPr>
            <p:ph idx="1"/>
          </p:nvPr>
        </p:nvSpPr>
        <p:spPr/>
        <p:txBody>
          <a:bodyPr>
            <a:normAutofit fontScale="92500" lnSpcReduction="20000"/>
          </a:bodyPr>
          <a:lstStyle/>
          <a:p>
            <a:pPr lvl="0" algn="just"/>
            <a:r>
              <a:rPr lang="en-US" sz="3200" b="1" dirty="0"/>
              <a:t>Cultural practices such as sexual cleansing may increase the likelihood of HIV and thus mortality.</a:t>
            </a:r>
          </a:p>
          <a:p>
            <a:pPr lvl="0" algn="just"/>
            <a:endParaRPr lang="en-US" sz="3200" b="1" dirty="0"/>
          </a:p>
          <a:p>
            <a:pPr lvl="0" algn="just"/>
            <a:r>
              <a:rPr lang="en-US" sz="3200" b="1" dirty="0"/>
              <a:t>Cultural practices like circumcision may reduce HIV incidence and reduce mortality.</a:t>
            </a:r>
          </a:p>
          <a:p>
            <a:endParaRPr lang="en-ZM" dirty="0"/>
          </a:p>
        </p:txBody>
      </p:sp>
    </p:spTree>
    <p:extLst>
      <p:ext uri="{BB962C8B-B14F-4D97-AF65-F5344CB8AC3E}">
        <p14:creationId xmlns:p14="http://schemas.microsoft.com/office/powerpoint/2010/main" val="1146374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2800" b="1" dirty="0"/>
            </a:br>
            <a:r>
              <a:rPr lang="en-GB" sz="2800" b="1" dirty="0"/>
              <a:t>THE IMPACT OF DEMOGRAPHIC FACTORS ON SOCIAL AND CULTURAL CHANGE</a:t>
            </a:r>
            <a:br>
              <a:rPr lang="en-GB" sz="2800" b="1" dirty="0"/>
            </a:br>
            <a:br>
              <a:rPr lang="en-GB" sz="2800" b="1" dirty="0"/>
            </a:br>
            <a:br>
              <a:rPr lang="en-GB" sz="1800" b="1" dirty="0"/>
            </a:br>
            <a:endParaRPr lang="en-US" sz="1800" dirty="0"/>
          </a:p>
        </p:txBody>
      </p:sp>
      <p:sp>
        <p:nvSpPr>
          <p:cNvPr id="3" name="Content Placeholder 2"/>
          <p:cNvSpPr>
            <a:spLocks noGrp="1"/>
          </p:cNvSpPr>
          <p:nvPr>
            <p:ph idx="1"/>
          </p:nvPr>
        </p:nvSpPr>
        <p:spPr/>
        <p:txBody>
          <a:bodyPr>
            <a:normAutofit/>
          </a:bodyPr>
          <a:lstStyle/>
          <a:p>
            <a:pPr lvl="0" algn="just"/>
            <a:r>
              <a:rPr lang="en-GB" sz="3200" b="1" dirty="0"/>
              <a:t>In turn, demographic factors can influence social and cultural conditions.</a:t>
            </a:r>
          </a:p>
          <a:p>
            <a:pPr lvl="0" algn="just"/>
            <a:endParaRPr lang="en-GB" sz="3200" b="1" dirty="0"/>
          </a:p>
          <a:p>
            <a:pPr lvl="0" algn="just"/>
            <a:r>
              <a:rPr lang="en-GB" sz="3200" b="1" dirty="0"/>
              <a:t>For example, migration may influence social and cultural change.</a:t>
            </a:r>
          </a:p>
          <a:p>
            <a:pPr lvl="0" algn="just"/>
            <a:endParaRPr lang="en-GB" sz="3200" b="1" dirty="0"/>
          </a:p>
          <a:p>
            <a:endParaRPr lang="en-US" dirty="0"/>
          </a:p>
        </p:txBody>
      </p:sp>
    </p:spTree>
    <p:extLst>
      <p:ext uri="{BB962C8B-B14F-4D97-AF65-F5344CB8AC3E}">
        <p14:creationId xmlns:p14="http://schemas.microsoft.com/office/powerpoint/2010/main" val="13206308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D1BB-ABC0-443A-84E3-CF4FF64E236B}"/>
              </a:ext>
            </a:extLst>
          </p:cNvPr>
          <p:cNvSpPr>
            <a:spLocks noGrp="1"/>
          </p:cNvSpPr>
          <p:nvPr>
            <p:ph type="title"/>
          </p:nvPr>
        </p:nvSpPr>
        <p:spPr/>
        <p:txBody>
          <a:bodyPr>
            <a:noAutofit/>
          </a:bodyPr>
          <a:lstStyle/>
          <a:p>
            <a:br>
              <a:rPr lang="en-GB" sz="3200" b="1" dirty="0"/>
            </a:br>
            <a:br>
              <a:rPr lang="en-GB" sz="3200" b="1" dirty="0"/>
            </a:br>
            <a:r>
              <a:rPr lang="en-GB" sz="2800" b="1" dirty="0"/>
              <a:t>THE IMPACT OF DEMOGRAPHIC FACTORS ON SOCIAL AND CULTURAL CHANGE</a:t>
            </a:r>
            <a:br>
              <a:rPr lang="en-GB" sz="3200" b="1" dirty="0"/>
            </a:br>
            <a:br>
              <a:rPr lang="en-GB" sz="2400" b="1" dirty="0"/>
            </a:br>
            <a:endParaRPr lang="en-ZM" sz="3200" dirty="0"/>
          </a:p>
        </p:txBody>
      </p:sp>
      <p:sp>
        <p:nvSpPr>
          <p:cNvPr id="3" name="Content Placeholder 2">
            <a:extLst>
              <a:ext uri="{FF2B5EF4-FFF2-40B4-BE49-F238E27FC236}">
                <a16:creationId xmlns:a16="http://schemas.microsoft.com/office/drawing/2014/main" id="{3E22B9D4-3509-4F19-9F23-9F8907F1239C}"/>
              </a:ext>
            </a:extLst>
          </p:cNvPr>
          <p:cNvSpPr>
            <a:spLocks noGrp="1"/>
          </p:cNvSpPr>
          <p:nvPr>
            <p:ph idx="1"/>
          </p:nvPr>
        </p:nvSpPr>
        <p:spPr/>
        <p:txBody>
          <a:bodyPr>
            <a:normAutofit/>
          </a:bodyPr>
          <a:lstStyle/>
          <a:p>
            <a:pPr lvl="0" algn="just"/>
            <a:r>
              <a:rPr lang="en-GB" b="1" dirty="0"/>
              <a:t>For example, movement of population from Eastern and Northern parts of Zambia resulted in language change in Lusaka and the Copperbelt.</a:t>
            </a:r>
          </a:p>
          <a:p>
            <a:pPr lvl="0" algn="just"/>
            <a:endParaRPr lang="en-GB" b="1" dirty="0"/>
          </a:p>
          <a:p>
            <a:pPr lvl="0" algn="just"/>
            <a:r>
              <a:rPr lang="en-GB" b="1" dirty="0"/>
              <a:t>Colonization also changed cultural values in Zambia.</a:t>
            </a:r>
          </a:p>
          <a:p>
            <a:pPr lvl="0" algn="just"/>
            <a:endParaRPr lang="en-GB" b="1" dirty="0"/>
          </a:p>
          <a:p>
            <a:endParaRPr lang="en-GB" dirty="0"/>
          </a:p>
          <a:p>
            <a:endParaRPr lang="en-ZM" dirty="0"/>
          </a:p>
        </p:txBody>
      </p:sp>
    </p:spTree>
    <p:extLst>
      <p:ext uri="{BB962C8B-B14F-4D97-AF65-F5344CB8AC3E}">
        <p14:creationId xmlns:p14="http://schemas.microsoft.com/office/powerpoint/2010/main" val="15245760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92DF-F0F2-4F38-A38C-AED0E3E920BE}"/>
              </a:ext>
            </a:extLst>
          </p:cNvPr>
          <p:cNvSpPr>
            <a:spLocks noGrp="1"/>
          </p:cNvSpPr>
          <p:nvPr>
            <p:ph type="title"/>
          </p:nvPr>
        </p:nvSpPr>
        <p:spPr/>
        <p:txBody>
          <a:bodyPr>
            <a:noAutofit/>
          </a:bodyPr>
          <a:lstStyle/>
          <a:p>
            <a:pPr lvl="0" algn="just"/>
            <a:r>
              <a:rPr lang="en-GB" sz="2800" b="1" dirty="0"/>
              <a:t>THE IMPACT OF DEMOGRAPHIC FACTORS ON SOCIAL AND CULTURAL CHANGE</a:t>
            </a:r>
          </a:p>
        </p:txBody>
      </p:sp>
      <p:sp>
        <p:nvSpPr>
          <p:cNvPr id="3" name="Content Placeholder 2">
            <a:extLst>
              <a:ext uri="{FF2B5EF4-FFF2-40B4-BE49-F238E27FC236}">
                <a16:creationId xmlns:a16="http://schemas.microsoft.com/office/drawing/2014/main" id="{35DF91BB-91FA-41F5-8DB7-5C0651DD9121}"/>
              </a:ext>
            </a:extLst>
          </p:cNvPr>
          <p:cNvSpPr>
            <a:spLocks noGrp="1"/>
          </p:cNvSpPr>
          <p:nvPr>
            <p:ph idx="1"/>
          </p:nvPr>
        </p:nvSpPr>
        <p:spPr/>
        <p:txBody>
          <a:bodyPr>
            <a:normAutofit lnSpcReduction="10000"/>
          </a:bodyPr>
          <a:lstStyle/>
          <a:p>
            <a:pPr lvl="0" algn="just"/>
            <a:r>
              <a:rPr lang="en-US" sz="3200" b="1" dirty="0"/>
              <a:t>Population change such as change in the age profile can influence social change.</a:t>
            </a:r>
          </a:p>
          <a:p>
            <a:pPr lvl="0" algn="just"/>
            <a:endParaRPr lang="en-GB" sz="3200" b="1" dirty="0"/>
          </a:p>
          <a:p>
            <a:pPr algn="just"/>
            <a:r>
              <a:rPr lang="en-US" sz="3200" b="1" dirty="0"/>
              <a:t>For example, adoption of technological changes may be faster if population is young.</a:t>
            </a:r>
            <a:endParaRPr lang="en-GB" sz="3200" b="1" dirty="0"/>
          </a:p>
          <a:p>
            <a:endParaRPr lang="en-ZM" dirty="0"/>
          </a:p>
        </p:txBody>
      </p:sp>
    </p:spTree>
    <p:extLst>
      <p:ext uri="{BB962C8B-B14F-4D97-AF65-F5344CB8AC3E}">
        <p14:creationId xmlns:p14="http://schemas.microsoft.com/office/powerpoint/2010/main" val="13539582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b="1" dirty="0"/>
            </a:br>
            <a:r>
              <a:rPr lang="en-US" sz="3600" b="1" dirty="0"/>
              <a:t>MEDICINE</a:t>
            </a:r>
            <a:br>
              <a:rPr lang="en-GB" sz="3600" dirty="0"/>
            </a:br>
            <a:br>
              <a:rPr lang="en-GB" sz="3200" b="1" dirty="0"/>
            </a:br>
            <a:br>
              <a:rPr lang="en-GB" sz="2000" b="1" dirty="0"/>
            </a:br>
            <a:r>
              <a:rPr lang="en-US" sz="2000" b="1" dirty="0"/>
              <a:t> </a:t>
            </a:r>
            <a:br>
              <a:rPr lang="en-GB" sz="2000" b="1" dirty="0"/>
            </a:br>
            <a:endParaRPr lang="en-GB" sz="2000" dirty="0"/>
          </a:p>
        </p:txBody>
      </p:sp>
      <p:sp>
        <p:nvSpPr>
          <p:cNvPr id="3" name="Content Placeholder 2"/>
          <p:cNvSpPr>
            <a:spLocks noGrp="1"/>
          </p:cNvSpPr>
          <p:nvPr>
            <p:ph idx="1"/>
          </p:nvPr>
        </p:nvSpPr>
        <p:spPr/>
        <p:txBody>
          <a:bodyPr>
            <a:normAutofit/>
          </a:bodyPr>
          <a:lstStyle/>
          <a:p>
            <a:pPr lvl="0" algn="just"/>
            <a:r>
              <a:rPr lang="en-US" sz="3200" b="1" dirty="0"/>
              <a:t>The medical field has  improved our understanding of how biological factors influence human reproduction.</a:t>
            </a:r>
          </a:p>
          <a:p>
            <a:pPr lvl="0" algn="just"/>
            <a:endParaRPr lang="en-US" sz="3200" b="1" dirty="0"/>
          </a:p>
          <a:p>
            <a:pPr lvl="0" algn="just"/>
            <a:endParaRPr lang="en-US" b="1" dirty="0"/>
          </a:p>
        </p:txBody>
      </p:sp>
    </p:spTree>
    <p:extLst>
      <p:ext uri="{BB962C8B-B14F-4D97-AF65-F5344CB8AC3E}">
        <p14:creationId xmlns:p14="http://schemas.microsoft.com/office/powerpoint/2010/main" val="39318619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3CB89-051F-96F2-53AD-2331CFD14ED4}"/>
              </a:ext>
            </a:extLst>
          </p:cNvPr>
          <p:cNvSpPr>
            <a:spLocks noGrp="1"/>
          </p:cNvSpPr>
          <p:nvPr>
            <p:ph type="title"/>
          </p:nvPr>
        </p:nvSpPr>
        <p:spPr/>
        <p:txBody>
          <a:bodyPr>
            <a:normAutofit fontScale="90000"/>
          </a:bodyPr>
          <a:lstStyle/>
          <a:p>
            <a:r>
              <a:rPr lang="en-US" sz="3600" b="1" dirty="0"/>
              <a:t>MEDICINE</a:t>
            </a:r>
            <a:br>
              <a:rPr lang="en-GB" sz="3600" dirty="0"/>
            </a:br>
            <a:br>
              <a:rPr lang="en-GB" sz="2800" b="1" dirty="0"/>
            </a:br>
            <a:endParaRPr lang="en-ZM" sz="3200" dirty="0"/>
          </a:p>
        </p:txBody>
      </p:sp>
      <p:sp>
        <p:nvSpPr>
          <p:cNvPr id="3" name="Content Placeholder 2">
            <a:extLst>
              <a:ext uri="{FF2B5EF4-FFF2-40B4-BE49-F238E27FC236}">
                <a16:creationId xmlns:a16="http://schemas.microsoft.com/office/drawing/2014/main" id="{70DBF825-58F5-03CA-FA3E-A997FD6021A2}"/>
              </a:ext>
            </a:extLst>
          </p:cNvPr>
          <p:cNvSpPr>
            <a:spLocks noGrp="1"/>
          </p:cNvSpPr>
          <p:nvPr>
            <p:ph idx="1"/>
          </p:nvPr>
        </p:nvSpPr>
        <p:spPr/>
        <p:txBody>
          <a:bodyPr>
            <a:normAutofit fontScale="77500" lnSpcReduction="20000"/>
          </a:bodyPr>
          <a:lstStyle/>
          <a:p>
            <a:pPr lvl="0" algn="just"/>
            <a:r>
              <a:rPr lang="en-US" sz="2800" b="1" dirty="0"/>
              <a:t>IMPACT ON FERTILITY</a:t>
            </a:r>
          </a:p>
          <a:p>
            <a:pPr lvl="0" algn="just"/>
            <a:r>
              <a:rPr lang="en-US" sz="2800" b="1" dirty="0"/>
              <a:t>Reproductive physiology, a branch of medicine, has enhanced our understanding of how biological processes may influence the number of children a woman can have.</a:t>
            </a:r>
          </a:p>
          <a:p>
            <a:pPr marL="0" indent="0" algn="just">
              <a:buNone/>
            </a:pPr>
            <a:endParaRPr lang="en-US" sz="2800" b="1" dirty="0"/>
          </a:p>
          <a:p>
            <a:pPr lvl="0" algn="just"/>
            <a:r>
              <a:rPr lang="en-US" sz="2800" b="1" dirty="0"/>
              <a:t>Research in this area has, for example, demonstrated how breastfeeding may impact on birth intervals. </a:t>
            </a:r>
          </a:p>
          <a:p>
            <a:pPr lvl="0" algn="just"/>
            <a:r>
              <a:rPr lang="en-US" sz="2800" b="1" dirty="0"/>
              <a:t>This, in turn, may influence the number of births a woman can have.</a:t>
            </a:r>
          </a:p>
          <a:p>
            <a:pPr marL="0" indent="0" algn="just">
              <a:buNone/>
            </a:pPr>
            <a:endParaRPr lang="en-GB" sz="2800" b="1" dirty="0"/>
          </a:p>
          <a:p>
            <a:endParaRPr lang="en-ZM" dirty="0"/>
          </a:p>
        </p:txBody>
      </p:sp>
    </p:spTree>
    <p:extLst>
      <p:ext uri="{BB962C8B-B14F-4D97-AF65-F5344CB8AC3E}">
        <p14:creationId xmlns:p14="http://schemas.microsoft.com/office/powerpoint/2010/main" val="631956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C337E-82FF-BD83-6E26-96726FD468A9}"/>
              </a:ext>
            </a:extLst>
          </p:cNvPr>
          <p:cNvSpPr>
            <a:spLocks noGrp="1"/>
          </p:cNvSpPr>
          <p:nvPr>
            <p:ph type="title"/>
          </p:nvPr>
        </p:nvSpPr>
        <p:spPr/>
        <p:txBody>
          <a:bodyPr>
            <a:normAutofit fontScale="90000"/>
          </a:bodyPr>
          <a:lstStyle/>
          <a:p>
            <a:r>
              <a:rPr lang="en-US" b="1" dirty="0"/>
              <a:t>MEDICINE</a:t>
            </a:r>
            <a:br>
              <a:rPr lang="en-GB" dirty="0"/>
            </a:br>
            <a:endParaRPr lang="en-ZM" dirty="0"/>
          </a:p>
        </p:txBody>
      </p:sp>
      <p:sp>
        <p:nvSpPr>
          <p:cNvPr id="3" name="Content Placeholder 2">
            <a:extLst>
              <a:ext uri="{FF2B5EF4-FFF2-40B4-BE49-F238E27FC236}">
                <a16:creationId xmlns:a16="http://schemas.microsoft.com/office/drawing/2014/main" id="{803C94FA-F36C-12CC-5F8C-98096224BB6C}"/>
              </a:ext>
            </a:extLst>
          </p:cNvPr>
          <p:cNvSpPr>
            <a:spLocks noGrp="1"/>
          </p:cNvSpPr>
          <p:nvPr>
            <p:ph idx="1"/>
          </p:nvPr>
        </p:nvSpPr>
        <p:spPr/>
        <p:txBody>
          <a:bodyPr>
            <a:normAutofit fontScale="92500" lnSpcReduction="10000"/>
          </a:bodyPr>
          <a:lstStyle/>
          <a:p>
            <a:pPr algn="just"/>
            <a:r>
              <a:rPr lang="en-US" b="1" dirty="0"/>
              <a:t>FERTILITY REGULATION</a:t>
            </a:r>
          </a:p>
          <a:p>
            <a:pPr algn="just"/>
            <a:endParaRPr lang="en-US" b="1" dirty="0"/>
          </a:p>
          <a:p>
            <a:pPr algn="just"/>
            <a:r>
              <a:rPr lang="en-US" b="1" dirty="0"/>
              <a:t>The medical field is responsible for the development of contraceptives technology which has led to a better and more rational way of regulating fertility. </a:t>
            </a:r>
          </a:p>
          <a:p>
            <a:pPr algn="just"/>
            <a:endParaRPr lang="en-US" b="1" dirty="0"/>
          </a:p>
          <a:p>
            <a:pPr algn="just"/>
            <a:r>
              <a:rPr lang="en-US" b="1" dirty="0"/>
              <a:t>Most modern contraceptives such as the pill and condom are a result of medical research.</a:t>
            </a:r>
          </a:p>
          <a:p>
            <a:endParaRPr lang="en-ZM" dirty="0"/>
          </a:p>
        </p:txBody>
      </p:sp>
    </p:spTree>
    <p:extLst>
      <p:ext uri="{BB962C8B-B14F-4D97-AF65-F5344CB8AC3E}">
        <p14:creationId xmlns:p14="http://schemas.microsoft.com/office/powerpoint/2010/main" val="23209208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MEDICINE</a:t>
            </a:r>
            <a:br>
              <a:rPr lang="en-GB" sz="3200" dirty="0"/>
            </a:br>
            <a:br>
              <a:rPr lang="en-GB" sz="2800" b="1" dirty="0"/>
            </a:br>
            <a:endParaRPr lang="en-US" sz="2800" dirty="0"/>
          </a:p>
        </p:txBody>
      </p:sp>
      <p:sp>
        <p:nvSpPr>
          <p:cNvPr id="3" name="Content Placeholder 2"/>
          <p:cNvSpPr>
            <a:spLocks noGrp="1"/>
          </p:cNvSpPr>
          <p:nvPr>
            <p:ph idx="1"/>
          </p:nvPr>
        </p:nvSpPr>
        <p:spPr/>
        <p:txBody>
          <a:bodyPr>
            <a:normAutofit fontScale="92500" lnSpcReduction="20000"/>
          </a:bodyPr>
          <a:lstStyle/>
          <a:p>
            <a:pPr algn="just"/>
            <a:r>
              <a:rPr lang="en-GB" sz="3200" b="1" dirty="0"/>
              <a:t>MORBIDITY</a:t>
            </a:r>
          </a:p>
          <a:p>
            <a:pPr algn="just"/>
            <a:r>
              <a:rPr lang="en-GB" sz="3200" b="1" dirty="0"/>
              <a:t>This is the study of disease incidence in the population.</a:t>
            </a:r>
          </a:p>
          <a:p>
            <a:pPr marL="0" indent="0" algn="just">
              <a:buNone/>
            </a:pPr>
            <a:endParaRPr lang="en-GB" sz="3200" b="1" dirty="0"/>
          </a:p>
          <a:p>
            <a:pPr algn="just"/>
            <a:r>
              <a:rPr lang="en-GB" sz="3200" b="1" dirty="0"/>
              <a:t>Demographers just like medical researchers have an interest in the analysis of the impact of disease on mortality.</a:t>
            </a:r>
          </a:p>
          <a:p>
            <a:pPr algn="just"/>
            <a:endParaRPr lang="en-GB" sz="3200" b="1" dirty="0"/>
          </a:p>
          <a:p>
            <a:endParaRPr lang="en-US" dirty="0"/>
          </a:p>
        </p:txBody>
      </p:sp>
    </p:spTree>
    <p:extLst>
      <p:ext uri="{BB962C8B-B14F-4D97-AF65-F5344CB8AC3E}">
        <p14:creationId xmlns:p14="http://schemas.microsoft.com/office/powerpoint/2010/main" val="191303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5DC1-FEE3-4D24-B0AC-2AEE1AC1365F}"/>
              </a:ext>
            </a:extLst>
          </p:cNvPr>
          <p:cNvSpPr>
            <a:spLocks noGrp="1"/>
          </p:cNvSpPr>
          <p:nvPr>
            <p:ph type="title"/>
          </p:nvPr>
        </p:nvSpPr>
        <p:spPr/>
        <p:txBody>
          <a:bodyPr>
            <a:normAutofit/>
          </a:bodyPr>
          <a:lstStyle/>
          <a:p>
            <a:r>
              <a:rPr lang="en-US" sz="2800" b="1" dirty="0"/>
              <a:t>POPULATION GROWTH (OR CHANGE)</a:t>
            </a:r>
            <a:br>
              <a:rPr lang="en-GB" sz="2800" dirty="0"/>
            </a:br>
            <a:endParaRPr lang="en-ZM" sz="2800" dirty="0"/>
          </a:p>
        </p:txBody>
      </p:sp>
      <p:sp>
        <p:nvSpPr>
          <p:cNvPr id="3" name="Content Placeholder 2">
            <a:extLst>
              <a:ext uri="{FF2B5EF4-FFF2-40B4-BE49-F238E27FC236}">
                <a16:creationId xmlns:a16="http://schemas.microsoft.com/office/drawing/2014/main" id="{81CDCB28-3AE8-4EBF-890E-0EFDC6011F10}"/>
              </a:ext>
            </a:extLst>
          </p:cNvPr>
          <p:cNvSpPr>
            <a:spLocks noGrp="1"/>
          </p:cNvSpPr>
          <p:nvPr>
            <p:ph idx="1"/>
          </p:nvPr>
        </p:nvSpPr>
        <p:spPr/>
        <p:txBody>
          <a:bodyPr>
            <a:normAutofit lnSpcReduction="10000"/>
          </a:bodyPr>
          <a:lstStyle/>
          <a:p>
            <a:pPr algn="just"/>
            <a:endParaRPr lang="en-GB" b="1" dirty="0"/>
          </a:p>
          <a:p>
            <a:pPr algn="just"/>
            <a:r>
              <a:rPr lang="en-US" b="1" dirty="0"/>
              <a:t>This is expressed as percent change or the annual population growth rate of growth.</a:t>
            </a:r>
            <a:endParaRPr lang="en-GB" b="1" dirty="0"/>
          </a:p>
          <a:p>
            <a:pPr algn="just"/>
            <a:r>
              <a:rPr lang="en-US" b="1" dirty="0"/>
              <a:t> </a:t>
            </a:r>
            <a:endParaRPr lang="en-GB" b="1" dirty="0"/>
          </a:p>
          <a:p>
            <a:pPr algn="just"/>
            <a:r>
              <a:rPr lang="en-US" b="1" dirty="0"/>
              <a:t>Population growth can be geometric</a:t>
            </a:r>
            <a:endParaRPr lang="en-GB" b="1" dirty="0"/>
          </a:p>
          <a:p>
            <a:pPr algn="just"/>
            <a:r>
              <a:rPr lang="en-US" b="1" dirty="0"/>
              <a:t>  </a:t>
            </a:r>
            <a:endParaRPr lang="en-GB" b="1" dirty="0"/>
          </a:p>
          <a:p>
            <a:pPr algn="just"/>
            <a:r>
              <a:rPr lang="en-US" b="1" dirty="0"/>
              <a:t>It can also be exponential.</a:t>
            </a:r>
            <a:endParaRPr lang="en-GB" b="1" dirty="0"/>
          </a:p>
          <a:p>
            <a:endParaRPr lang="en-ZM" dirty="0"/>
          </a:p>
        </p:txBody>
      </p:sp>
    </p:spTree>
    <p:extLst>
      <p:ext uri="{BB962C8B-B14F-4D97-AF65-F5344CB8AC3E}">
        <p14:creationId xmlns:p14="http://schemas.microsoft.com/office/powerpoint/2010/main" val="12407567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6316-860C-72D6-3F2A-3273104FE1FB}"/>
              </a:ext>
            </a:extLst>
          </p:cNvPr>
          <p:cNvSpPr>
            <a:spLocks noGrp="1"/>
          </p:cNvSpPr>
          <p:nvPr>
            <p:ph type="title"/>
          </p:nvPr>
        </p:nvSpPr>
        <p:spPr/>
        <p:txBody>
          <a:bodyPr>
            <a:normAutofit/>
          </a:bodyPr>
          <a:lstStyle/>
          <a:p>
            <a:r>
              <a:rPr lang="en-US" sz="3200" b="1" dirty="0"/>
              <a:t>MEDICINE</a:t>
            </a:r>
            <a:br>
              <a:rPr lang="en-GB" sz="3200" dirty="0"/>
            </a:br>
            <a:endParaRPr lang="en-ZM" sz="3200" dirty="0"/>
          </a:p>
        </p:txBody>
      </p:sp>
      <p:sp>
        <p:nvSpPr>
          <p:cNvPr id="3" name="Content Placeholder 2">
            <a:extLst>
              <a:ext uri="{FF2B5EF4-FFF2-40B4-BE49-F238E27FC236}">
                <a16:creationId xmlns:a16="http://schemas.microsoft.com/office/drawing/2014/main" id="{A161F17E-764E-ED8C-4195-589648B3B51B}"/>
              </a:ext>
            </a:extLst>
          </p:cNvPr>
          <p:cNvSpPr>
            <a:spLocks noGrp="1"/>
          </p:cNvSpPr>
          <p:nvPr>
            <p:ph idx="1"/>
          </p:nvPr>
        </p:nvSpPr>
        <p:spPr/>
        <p:txBody>
          <a:bodyPr>
            <a:normAutofit fontScale="77500" lnSpcReduction="20000"/>
          </a:bodyPr>
          <a:lstStyle/>
          <a:p>
            <a:pPr algn="just"/>
            <a:r>
              <a:rPr lang="en-US" sz="3200" b="1" dirty="0"/>
              <a:t>EPIDEMIOLOGY</a:t>
            </a:r>
          </a:p>
          <a:p>
            <a:pPr algn="just"/>
            <a:endParaRPr lang="en-US" sz="3200" b="1" dirty="0"/>
          </a:p>
          <a:p>
            <a:pPr algn="just"/>
            <a:r>
              <a:rPr lang="en-US" sz="3200" b="1" dirty="0"/>
              <a:t>This is the branch of medicine which deals with the incidence, distribution, and possible control of diseases and other factors relating to health.</a:t>
            </a:r>
          </a:p>
          <a:p>
            <a:pPr algn="just"/>
            <a:endParaRPr lang="en-US" sz="3200" b="1" dirty="0"/>
          </a:p>
          <a:p>
            <a:pPr algn="just"/>
            <a:r>
              <a:rPr lang="en-GB" sz="3200" b="1" dirty="0"/>
              <a:t>For example, analysis of the prevalence of malaria and how this influences death rates.</a:t>
            </a:r>
          </a:p>
          <a:p>
            <a:pPr algn="just"/>
            <a:endParaRPr lang="en-US" sz="3200" b="1" dirty="0"/>
          </a:p>
          <a:p>
            <a:endParaRPr lang="en-ZM" dirty="0"/>
          </a:p>
        </p:txBody>
      </p:sp>
    </p:spTree>
    <p:extLst>
      <p:ext uri="{BB962C8B-B14F-4D97-AF65-F5344CB8AC3E}">
        <p14:creationId xmlns:p14="http://schemas.microsoft.com/office/powerpoint/2010/main" val="20727340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83186-7E6D-411E-A32E-C73B97045C7F}"/>
              </a:ext>
            </a:extLst>
          </p:cNvPr>
          <p:cNvSpPr>
            <a:spLocks noGrp="1"/>
          </p:cNvSpPr>
          <p:nvPr>
            <p:ph type="title"/>
          </p:nvPr>
        </p:nvSpPr>
        <p:spPr/>
        <p:txBody>
          <a:bodyPr>
            <a:noAutofit/>
          </a:bodyPr>
          <a:lstStyle/>
          <a:p>
            <a:r>
              <a:rPr lang="en-US" sz="3200" b="1" dirty="0"/>
              <a:t>MEDICINE</a:t>
            </a:r>
            <a:endParaRPr lang="en-GB" sz="3200" dirty="0"/>
          </a:p>
        </p:txBody>
      </p:sp>
      <p:sp>
        <p:nvSpPr>
          <p:cNvPr id="3" name="Content Placeholder 2">
            <a:extLst>
              <a:ext uri="{FF2B5EF4-FFF2-40B4-BE49-F238E27FC236}">
                <a16:creationId xmlns:a16="http://schemas.microsoft.com/office/drawing/2014/main" id="{19A46B76-4648-424B-A8D7-7EEF31E5F71C}"/>
              </a:ext>
            </a:extLst>
          </p:cNvPr>
          <p:cNvSpPr>
            <a:spLocks noGrp="1"/>
          </p:cNvSpPr>
          <p:nvPr>
            <p:ph idx="1"/>
          </p:nvPr>
        </p:nvSpPr>
        <p:spPr/>
        <p:txBody>
          <a:bodyPr>
            <a:normAutofit fontScale="92500" lnSpcReduction="10000"/>
          </a:bodyPr>
          <a:lstStyle/>
          <a:p>
            <a:pPr algn="just"/>
            <a:r>
              <a:rPr lang="en-GB" b="1" dirty="0"/>
              <a:t>BIOSTATISTICS</a:t>
            </a:r>
          </a:p>
          <a:p>
            <a:pPr algn="just"/>
            <a:endParaRPr lang="en-GB" b="1" dirty="0"/>
          </a:p>
          <a:p>
            <a:pPr algn="just"/>
            <a:r>
              <a:rPr lang="en-GB" b="1" dirty="0"/>
              <a:t>This is  the use of the statistical tools in biological, medical, and public health research. </a:t>
            </a:r>
          </a:p>
          <a:p>
            <a:pPr algn="just"/>
            <a:endParaRPr lang="en-GB" b="1" dirty="0"/>
          </a:p>
          <a:p>
            <a:pPr algn="just"/>
            <a:r>
              <a:rPr lang="en-GB" b="1" dirty="0"/>
              <a:t>This may, for example, involve the analysis of survival rates/death rates of people suffering from cancer declining over time.</a:t>
            </a:r>
          </a:p>
          <a:p>
            <a:pPr marL="0" indent="0" algn="just">
              <a:buNone/>
            </a:pPr>
            <a:endParaRPr lang="en-GB" b="1" dirty="0"/>
          </a:p>
          <a:p>
            <a:endParaRPr lang="en-ZM" dirty="0"/>
          </a:p>
        </p:txBody>
      </p:sp>
    </p:spTree>
    <p:extLst>
      <p:ext uri="{BB962C8B-B14F-4D97-AF65-F5344CB8AC3E}">
        <p14:creationId xmlns:p14="http://schemas.microsoft.com/office/powerpoint/2010/main" val="7065213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b="1" dirty="0"/>
            </a:br>
            <a:br>
              <a:rPr lang="en-US" sz="3200" b="1" dirty="0"/>
            </a:br>
            <a:r>
              <a:rPr lang="en-US" sz="3200" b="1" dirty="0"/>
              <a:t>MATHEMATICS</a:t>
            </a:r>
            <a:br>
              <a:rPr lang="en-GB" sz="3200" b="1" dirty="0"/>
            </a:br>
            <a:br>
              <a:rPr lang="en-GB" sz="3200" b="1" dirty="0"/>
            </a:br>
            <a:r>
              <a:rPr lang="en-US" sz="3200" b="1" dirty="0"/>
              <a:t> </a:t>
            </a:r>
            <a:br>
              <a:rPr lang="en-GB" sz="3200" b="1" dirty="0"/>
            </a:br>
            <a:endParaRPr lang="en-GB" sz="3200" dirty="0"/>
          </a:p>
        </p:txBody>
      </p:sp>
      <p:sp>
        <p:nvSpPr>
          <p:cNvPr id="3" name="Content Placeholder 2"/>
          <p:cNvSpPr>
            <a:spLocks noGrp="1"/>
          </p:cNvSpPr>
          <p:nvPr>
            <p:ph idx="1"/>
          </p:nvPr>
        </p:nvSpPr>
        <p:spPr/>
        <p:txBody>
          <a:bodyPr>
            <a:normAutofit fontScale="92500"/>
          </a:bodyPr>
          <a:lstStyle/>
          <a:p>
            <a:pPr lvl="0" algn="just"/>
            <a:r>
              <a:rPr lang="en-US" sz="3200" b="1" dirty="0"/>
              <a:t>Mathematics and statistics are important tools of analysis of population.</a:t>
            </a:r>
          </a:p>
          <a:p>
            <a:pPr lvl="0" algn="just"/>
            <a:endParaRPr lang="en-US" sz="3200" b="1" dirty="0"/>
          </a:p>
          <a:p>
            <a:pPr lvl="0" algn="just"/>
            <a:r>
              <a:rPr lang="en-US" sz="3200" b="1" dirty="0"/>
              <a:t>For example, the computation of mortality, fertility, and migration rates relies on the use of basic statistics.</a:t>
            </a:r>
          </a:p>
          <a:p>
            <a:pPr lvl="0" algn="just"/>
            <a:endParaRPr lang="en-US" b="1" dirty="0"/>
          </a:p>
          <a:p>
            <a:endParaRPr lang="en-GB" dirty="0"/>
          </a:p>
        </p:txBody>
      </p:sp>
    </p:spTree>
    <p:extLst>
      <p:ext uri="{BB962C8B-B14F-4D97-AF65-F5344CB8AC3E}">
        <p14:creationId xmlns:p14="http://schemas.microsoft.com/office/powerpoint/2010/main" val="38480713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9A6D-85F1-08BB-9C3E-E4A08F2C76CD}"/>
              </a:ext>
            </a:extLst>
          </p:cNvPr>
          <p:cNvSpPr>
            <a:spLocks noGrp="1"/>
          </p:cNvSpPr>
          <p:nvPr>
            <p:ph type="title"/>
          </p:nvPr>
        </p:nvSpPr>
        <p:spPr/>
        <p:txBody>
          <a:bodyPr>
            <a:normAutofit fontScale="90000"/>
          </a:bodyPr>
          <a:lstStyle/>
          <a:p>
            <a:r>
              <a:rPr lang="en-US" b="1" dirty="0"/>
              <a:t>MATHEMATICS</a:t>
            </a:r>
            <a:br>
              <a:rPr lang="en-GB" b="1" dirty="0"/>
            </a:br>
            <a:endParaRPr lang="en-ZM" dirty="0"/>
          </a:p>
        </p:txBody>
      </p:sp>
      <p:sp>
        <p:nvSpPr>
          <p:cNvPr id="3" name="Content Placeholder 2">
            <a:extLst>
              <a:ext uri="{FF2B5EF4-FFF2-40B4-BE49-F238E27FC236}">
                <a16:creationId xmlns:a16="http://schemas.microsoft.com/office/drawing/2014/main" id="{879E3226-7EE8-7E1A-D2E0-01BA0C9D9200}"/>
              </a:ext>
            </a:extLst>
          </p:cNvPr>
          <p:cNvSpPr>
            <a:spLocks noGrp="1"/>
          </p:cNvSpPr>
          <p:nvPr>
            <p:ph idx="1"/>
          </p:nvPr>
        </p:nvSpPr>
        <p:spPr/>
        <p:txBody>
          <a:bodyPr>
            <a:normAutofit fontScale="92500" lnSpcReduction="20000"/>
          </a:bodyPr>
          <a:lstStyle/>
          <a:p>
            <a:pPr algn="just"/>
            <a:r>
              <a:rPr lang="en-US" sz="3200" b="1" dirty="0"/>
              <a:t>More advanced demographic models using mathematical and statistical </a:t>
            </a:r>
            <a:r>
              <a:rPr lang="en-US" sz="3200" b="1"/>
              <a:t>tools include:</a:t>
            </a:r>
            <a:endParaRPr lang="en-US" sz="3200" b="1" dirty="0"/>
          </a:p>
          <a:p>
            <a:pPr lvl="0" algn="just"/>
            <a:r>
              <a:rPr lang="en-US" sz="3200" b="1" dirty="0"/>
              <a:t>Life tables or actuarial tables in pension planning. </a:t>
            </a:r>
          </a:p>
          <a:p>
            <a:pPr lvl="0" algn="just"/>
            <a:r>
              <a:rPr lang="en-US" sz="3200" b="1" dirty="0"/>
              <a:t>Computer simulations of demographic and economic relationships.</a:t>
            </a:r>
          </a:p>
          <a:p>
            <a:pPr lvl="0" algn="just"/>
            <a:r>
              <a:rPr lang="en-US" sz="3200" b="1" dirty="0"/>
              <a:t>Population projections.</a:t>
            </a:r>
            <a:endParaRPr lang="en-US" b="1" dirty="0"/>
          </a:p>
          <a:p>
            <a:endParaRPr lang="en-ZM" dirty="0"/>
          </a:p>
        </p:txBody>
      </p:sp>
    </p:spTree>
    <p:extLst>
      <p:ext uri="{BB962C8B-B14F-4D97-AF65-F5344CB8AC3E}">
        <p14:creationId xmlns:p14="http://schemas.microsoft.com/office/powerpoint/2010/main" val="6541906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PSYCHOLOGY</a:t>
            </a:r>
            <a:endParaRPr lang="en-GB" sz="3200" b="1" dirty="0"/>
          </a:p>
        </p:txBody>
      </p:sp>
      <p:sp>
        <p:nvSpPr>
          <p:cNvPr id="3" name="Content Placeholder 2"/>
          <p:cNvSpPr>
            <a:spLocks noGrp="1"/>
          </p:cNvSpPr>
          <p:nvPr>
            <p:ph idx="1"/>
          </p:nvPr>
        </p:nvSpPr>
        <p:spPr/>
        <p:txBody>
          <a:bodyPr>
            <a:normAutofit fontScale="62500" lnSpcReduction="20000"/>
          </a:bodyPr>
          <a:lstStyle/>
          <a:p>
            <a:pPr algn="just"/>
            <a:r>
              <a:rPr lang="en-US" sz="3300" b="1" dirty="0"/>
              <a:t>Psychology is concerned with the mind and human </a:t>
            </a:r>
            <a:r>
              <a:rPr lang="en-US" sz="3300" b="1" dirty="0" err="1"/>
              <a:t>behaviour</a:t>
            </a:r>
            <a:r>
              <a:rPr lang="en-US" sz="3300" b="1" dirty="0"/>
              <a:t>.</a:t>
            </a:r>
            <a:endParaRPr lang="en-GB" sz="3300" b="1" dirty="0"/>
          </a:p>
          <a:p>
            <a:pPr marL="0" indent="0" algn="just">
              <a:buNone/>
            </a:pPr>
            <a:endParaRPr lang="en-GB" sz="3300" b="1" dirty="0"/>
          </a:p>
          <a:p>
            <a:pPr lvl="0" algn="just"/>
            <a:r>
              <a:rPr lang="en-US" sz="3300" b="1" dirty="0"/>
              <a:t>Human </a:t>
            </a:r>
            <a:r>
              <a:rPr lang="en-US" sz="3300" b="1" dirty="0" err="1"/>
              <a:t>behaviour</a:t>
            </a:r>
            <a:r>
              <a:rPr lang="en-US" sz="3300" b="1" dirty="0"/>
              <a:t> can influence attitudes towards demographic phenomena like adoption of contraceptives.</a:t>
            </a:r>
          </a:p>
          <a:p>
            <a:pPr lvl="0" algn="just"/>
            <a:endParaRPr lang="en-US" sz="3300" b="1" dirty="0"/>
          </a:p>
          <a:p>
            <a:pPr lvl="0" algn="just"/>
            <a:r>
              <a:rPr lang="en-US" sz="3300" b="1" dirty="0"/>
              <a:t>For example, emotional inclinations or feelings may influence attitudes towards family planning.</a:t>
            </a:r>
            <a:endParaRPr lang="en-GB" sz="3300" b="1" dirty="0"/>
          </a:p>
          <a:p>
            <a:pPr algn="just"/>
            <a:r>
              <a:rPr lang="en-US" b="1" dirty="0"/>
              <a:t> </a:t>
            </a:r>
            <a:endParaRPr lang="en-GB" b="1" dirty="0"/>
          </a:p>
          <a:p>
            <a:endParaRPr lang="en-GB" dirty="0"/>
          </a:p>
        </p:txBody>
      </p:sp>
    </p:spTree>
    <p:extLst>
      <p:ext uri="{BB962C8B-B14F-4D97-AF65-F5344CB8AC3E}">
        <p14:creationId xmlns:p14="http://schemas.microsoft.com/office/powerpoint/2010/main" val="5787807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866" y="915338"/>
            <a:ext cx="6798734" cy="1303867"/>
          </a:xfrm>
        </p:spPr>
        <p:txBody>
          <a:bodyPr>
            <a:noAutofit/>
          </a:bodyPr>
          <a:lstStyle/>
          <a:p>
            <a:r>
              <a:rPr lang="en-US" sz="3200" b="1" dirty="0"/>
              <a:t>GEOGRAPHY</a:t>
            </a:r>
            <a:endParaRPr lang="en-GB" sz="3200" b="1" dirty="0"/>
          </a:p>
        </p:txBody>
      </p:sp>
      <p:sp>
        <p:nvSpPr>
          <p:cNvPr id="3" name="Content Placeholder 2"/>
          <p:cNvSpPr>
            <a:spLocks noGrp="1"/>
          </p:cNvSpPr>
          <p:nvPr>
            <p:ph idx="1"/>
          </p:nvPr>
        </p:nvSpPr>
        <p:spPr/>
        <p:txBody>
          <a:bodyPr>
            <a:normAutofit fontScale="92500"/>
          </a:bodyPr>
          <a:lstStyle/>
          <a:p>
            <a:pPr algn="just"/>
            <a:r>
              <a:rPr lang="en-US" sz="3200" b="1" dirty="0"/>
              <a:t>The focus on the study of the geographical distribution of the population important to geography and city and regional planners is also interest to demographers.</a:t>
            </a:r>
          </a:p>
          <a:p>
            <a:pPr lvl="0" algn="just"/>
            <a:endParaRPr lang="en-US" sz="3200" b="1" dirty="0"/>
          </a:p>
          <a:p>
            <a:pPr lvl="0" algn="just"/>
            <a:r>
              <a:rPr lang="en-US" sz="3200" b="1" dirty="0"/>
              <a:t>.</a:t>
            </a:r>
          </a:p>
          <a:p>
            <a:pPr lvl="0" algn="just"/>
            <a:endParaRPr lang="en-US" sz="3200" b="1" dirty="0"/>
          </a:p>
          <a:p>
            <a:endParaRPr lang="en-GB" dirty="0"/>
          </a:p>
        </p:txBody>
      </p:sp>
    </p:spTree>
    <p:extLst>
      <p:ext uri="{BB962C8B-B14F-4D97-AF65-F5344CB8AC3E}">
        <p14:creationId xmlns:p14="http://schemas.microsoft.com/office/powerpoint/2010/main" val="35923833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4A39-808A-C2D3-46CC-65AF573B5127}"/>
              </a:ext>
            </a:extLst>
          </p:cNvPr>
          <p:cNvSpPr>
            <a:spLocks noGrp="1"/>
          </p:cNvSpPr>
          <p:nvPr>
            <p:ph type="title"/>
          </p:nvPr>
        </p:nvSpPr>
        <p:spPr/>
        <p:txBody>
          <a:bodyPr/>
          <a:lstStyle/>
          <a:p>
            <a:r>
              <a:rPr lang="en-US" b="1" dirty="0"/>
              <a:t>GEOGRAPHY</a:t>
            </a:r>
            <a:endParaRPr lang="en-ZM" dirty="0"/>
          </a:p>
        </p:txBody>
      </p:sp>
      <p:sp>
        <p:nvSpPr>
          <p:cNvPr id="3" name="Content Placeholder 2">
            <a:extLst>
              <a:ext uri="{FF2B5EF4-FFF2-40B4-BE49-F238E27FC236}">
                <a16:creationId xmlns:a16="http://schemas.microsoft.com/office/drawing/2014/main" id="{D5F1A84E-0649-0A78-74EE-EDEBFD12DB24}"/>
              </a:ext>
            </a:extLst>
          </p:cNvPr>
          <p:cNvSpPr>
            <a:spLocks noGrp="1"/>
          </p:cNvSpPr>
          <p:nvPr>
            <p:ph idx="1"/>
          </p:nvPr>
        </p:nvSpPr>
        <p:spPr/>
        <p:txBody>
          <a:bodyPr>
            <a:normAutofit/>
          </a:bodyPr>
          <a:lstStyle/>
          <a:p>
            <a:pPr algn="just"/>
            <a:r>
              <a:rPr lang="en-US" sz="2800" b="1" dirty="0"/>
              <a:t>The use of GIS (Geographical Information Systems) to visually display the relationship between population distribution and resource allocation spatially on maps is of common interest to both demographers and geographers</a:t>
            </a:r>
            <a:endParaRPr lang="en-ZM" sz="2800" dirty="0"/>
          </a:p>
        </p:txBody>
      </p:sp>
    </p:spTree>
    <p:extLst>
      <p:ext uri="{BB962C8B-B14F-4D97-AF65-F5344CB8AC3E}">
        <p14:creationId xmlns:p14="http://schemas.microsoft.com/office/powerpoint/2010/main" val="11113197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POPULATION ECOLOGY.</a:t>
            </a:r>
            <a:br>
              <a:rPr lang="en-US" sz="3200" b="1" dirty="0"/>
            </a:br>
            <a:br>
              <a:rPr lang="en-GB" sz="2800" b="1" dirty="0"/>
            </a:br>
            <a:endParaRPr lang="en-GB" sz="2800" dirty="0"/>
          </a:p>
        </p:txBody>
      </p:sp>
      <p:sp>
        <p:nvSpPr>
          <p:cNvPr id="3" name="Content Placeholder 2"/>
          <p:cNvSpPr>
            <a:spLocks noGrp="1"/>
          </p:cNvSpPr>
          <p:nvPr>
            <p:ph idx="1"/>
          </p:nvPr>
        </p:nvSpPr>
        <p:spPr/>
        <p:txBody>
          <a:bodyPr>
            <a:normAutofit fontScale="77500" lnSpcReduction="20000"/>
          </a:bodyPr>
          <a:lstStyle/>
          <a:p>
            <a:pPr lvl="0" algn="just"/>
            <a:r>
              <a:rPr lang="en-US" b="1" dirty="0"/>
              <a:t>This field of study is concerned with populations and how they interact with their environment. </a:t>
            </a:r>
          </a:p>
          <a:p>
            <a:pPr lvl="0" algn="just"/>
            <a:endParaRPr lang="en-US" b="1" dirty="0"/>
          </a:p>
          <a:p>
            <a:pPr lvl="0" algn="just"/>
            <a:r>
              <a:rPr lang="en-US" b="1" dirty="0"/>
              <a:t>For example, the impact of population increase may lead to environmental degradation.</a:t>
            </a:r>
          </a:p>
          <a:p>
            <a:pPr lvl="0" algn="just"/>
            <a:endParaRPr lang="en-US" b="1" dirty="0"/>
          </a:p>
          <a:p>
            <a:pPr lvl="0" algn="just"/>
            <a:r>
              <a:rPr lang="en-US" b="1" dirty="0"/>
              <a:t>This may disturb the ecological balance through human settlements and industrialization leading to deforestation and pollution.</a:t>
            </a:r>
          </a:p>
          <a:p>
            <a:pPr lvl="0" algn="just"/>
            <a:endParaRPr lang="en-US" b="1" dirty="0"/>
          </a:p>
          <a:p>
            <a:pPr lvl="0" algn="just"/>
            <a:r>
              <a:rPr lang="en-US" b="1" dirty="0"/>
              <a:t>Climate change is a result of human pollution  and deforestation.</a:t>
            </a:r>
            <a:endParaRPr lang="en-GB" b="1" dirty="0"/>
          </a:p>
          <a:p>
            <a:pPr algn="just"/>
            <a:endParaRPr lang="en-GB" dirty="0"/>
          </a:p>
          <a:p>
            <a:endParaRPr lang="en-GB" dirty="0"/>
          </a:p>
        </p:txBody>
      </p:sp>
    </p:spTree>
    <p:extLst>
      <p:ext uri="{BB962C8B-B14F-4D97-AF65-F5344CB8AC3E}">
        <p14:creationId xmlns:p14="http://schemas.microsoft.com/office/powerpoint/2010/main" val="280755595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EF69F-31C4-4904-B9A3-DBD48A1FD3DD}"/>
              </a:ext>
            </a:extLst>
          </p:cNvPr>
          <p:cNvSpPr>
            <a:spLocks noGrp="1"/>
          </p:cNvSpPr>
          <p:nvPr>
            <p:ph type="title"/>
          </p:nvPr>
        </p:nvSpPr>
        <p:spPr/>
        <p:txBody>
          <a:bodyPr>
            <a:normAutofit/>
          </a:bodyPr>
          <a:lstStyle/>
          <a:p>
            <a:r>
              <a:rPr lang="en-US" sz="2800" b="1" dirty="0"/>
              <a:t>DEMOGRAPHY AND OTHER DISCIPLINES</a:t>
            </a:r>
            <a:br>
              <a:rPr lang="en-GB" sz="2800" b="1" dirty="0"/>
            </a:br>
            <a:r>
              <a:rPr lang="en-US" sz="2800" b="1" dirty="0"/>
              <a:t> </a:t>
            </a:r>
            <a:endParaRPr lang="en-ZM" sz="2800" dirty="0"/>
          </a:p>
        </p:txBody>
      </p:sp>
      <p:sp>
        <p:nvSpPr>
          <p:cNvPr id="3" name="Content Placeholder 2">
            <a:extLst>
              <a:ext uri="{FF2B5EF4-FFF2-40B4-BE49-F238E27FC236}">
                <a16:creationId xmlns:a16="http://schemas.microsoft.com/office/drawing/2014/main" id="{61C2205E-01A0-47D7-B6E8-49D146021683}"/>
              </a:ext>
            </a:extLst>
          </p:cNvPr>
          <p:cNvSpPr>
            <a:spLocks noGrp="1"/>
          </p:cNvSpPr>
          <p:nvPr>
            <p:ph idx="1"/>
          </p:nvPr>
        </p:nvSpPr>
        <p:spPr/>
        <p:txBody>
          <a:bodyPr>
            <a:normAutofit lnSpcReduction="10000"/>
          </a:bodyPr>
          <a:lstStyle/>
          <a:p>
            <a:pPr algn="just"/>
            <a:r>
              <a:rPr lang="en-US" b="1" dirty="0"/>
              <a:t>POLITICAL SCIENCE</a:t>
            </a:r>
          </a:p>
          <a:p>
            <a:pPr marL="0" indent="0" algn="just">
              <a:buNone/>
            </a:pPr>
            <a:endParaRPr lang="en-GB" b="1" dirty="0"/>
          </a:p>
          <a:p>
            <a:pPr lvl="0" algn="just"/>
            <a:r>
              <a:rPr lang="en-US" b="1" dirty="0"/>
              <a:t>Social science concerned with the description and analysis of political and especially government institutions and processes.</a:t>
            </a:r>
          </a:p>
          <a:p>
            <a:pPr lvl="0" algn="just"/>
            <a:endParaRPr lang="en-GB" b="1" dirty="0"/>
          </a:p>
          <a:p>
            <a:pPr lvl="0" algn="just"/>
            <a:r>
              <a:rPr lang="en-US" b="1" dirty="0"/>
              <a:t>It is concerned with distribution of power in society.</a:t>
            </a:r>
            <a:endParaRPr lang="en-GB" b="1" dirty="0"/>
          </a:p>
          <a:p>
            <a:pPr algn="just"/>
            <a:endParaRPr lang="en-GB" b="1" dirty="0"/>
          </a:p>
          <a:p>
            <a:endParaRPr lang="en-ZM" dirty="0"/>
          </a:p>
        </p:txBody>
      </p:sp>
    </p:spTree>
    <p:extLst>
      <p:ext uri="{BB962C8B-B14F-4D97-AF65-F5344CB8AC3E}">
        <p14:creationId xmlns:p14="http://schemas.microsoft.com/office/powerpoint/2010/main" val="6844560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5DF9-749C-45FA-8C3A-20373D6E7EA1}"/>
              </a:ext>
            </a:extLst>
          </p:cNvPr>
          <p:cNvSpPr>
            <a:spLocks noGrp="1"/>
          </p:cNvSpPr>
          <p:nvPr>
            <p:ph type="title"/>
          </p:nvPr>
        </p:nvSpPr>
        <p:spPr/>
        <p:txBody>
          <a:bodyPr>
            <a:normAutofit/>
          </a:bodyPr>
          <a:lstStyle/>
          <a:p>
            <a:r>
              <a:rPr lang="en-US" sz="2800" b="1" dirty="0"/>
              <a:t>DEMOGRAPHY AND OTHER DISCIPLINES</a:t>
            </a:r>
            <a:br>
              <a:rPr lang="en-GB" sz="2800" b="1" dirty="0"/>
            </a:br>
            <a:r>
              <a:rPr lang="en-US" sz="2800" b="1" dirty="0"/>
              <a:t> </a:t>
            </a:r>
            <a:endParaRPr lang="en-ZM" sz="2800" dirty="0"/>
          </a:p>
        </p:txBody>
      </p:sp>
      <p:sp>
        <p:nvSpPr>
          <p:cNvPr id="3" name="Content Placeholder 2">
            <a:extLst>
              <a:ext uri="{FF2B5EF4-FFF2-40B4-BE49-F238E27FC236}">
                <a16:creationId xmlns:a16="http://schemas.microsoft.com/office/drawing/2014/main" id="{8C13D8BD-1778-41E8-8912-5FF36B82076B}"/>
              </a:ext>
            </a:extLst>
          </p:cNvPr>
          <p:cNvSpPr>
            <a:spLocks noGrp="1"/>
          </p:cNvSpPr>
          <p:nvPr>
            <p:ph idx="1"/>
          </p:nvPr>
        </p:nvSpPr>
        <p:spPr/>
        <p:txBody>
          <a:bodyPr>
            <a:normAutofit fontScale="92500" lnSpcReduction="20000"/>
          </a:bodyPr>
          <a:lstStyle/>
          <a:p>
            <a:pPr lvl="0" algn="just"/>
            <a:r>
              <a:rPr lang="en-US" b="1" dirty="0"/>
              <a:t>Distribution of power through the electoral process through constituency creation  is dependent on population distribution and size.</a:t>
            </a:r>
          </a:p>
          <a:p>
            <a:pPr lvl="0" algn="just"/>
            <a:endParaRPr lang="en-US" b="1" dirty="0"/>
          </a:p>
          <a:p>
            <a:pPr lvl="0" algn="just"/>
            <a:r>
              <a:rPr lang="en-US" b="1" dirty="0"/>
              <a:t>Determination of voting age population relies on demographic information.</a:t>
            </a:r>
          </a:p>
          <a:p>
            <a:pPr lvl="0" algn="just"/>
            <a:endParaRPr lang="en-US" b="1" dirty="0"/>
          </a:p>
          <a:p>
            <a:pPr lvl="0" algn="just"/>
            <a:r>
              <a:rPr lang="en-US" b="1" dirty="0"/>
              <a:t>Effective campaign strategy is influenced by demographics.</a:t>
            </a:r>
          </a:p>
          <a:p>
            <a:endParaRPr lang="en-ZM" dirty="0"/>
          </a:p>
        </p:txBody>
      </p:sp>
    </p:spTree>
    <p:extLst>
      <p:ext uri="{BB962C8B-B14F-4D97-AF65-F5344CB8AC3E}">
        <p14:creationId xmlns:p14="http://schemas.microsoft.com/office/powerpoint/2010/main" val="10264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GROWTH (OR CHANGE)</a:t>
            </a:r>
            <a:endParaRPr lang="en-GB" dirty="0"/>
          </a:p>
        </p:txBody>
      </p:sp>
      <p:sp>
        <p:nvSpPr>
          <p:cNvPr id="3" name="Content Placeholder 2"/>
          <p:cNvSpPr>
            <a:spLocks noGrp="1"/>
          </p:cNvSpPr>
          <p:nvPr>
            <p:ph idx="1"/>
          </p:nvPr>
        </p:nvSpPr>
        <p:spPr/>
        <p:txBody>
          <a:bodyPr>
            <a:normAutofit fontScale="55000" lnSpcReduction="20000"/>
          </a:bodyPr>
          <a:lstStyle/>
          <a:p>
            <a:r>
              <a:rPr lang="en-US" b="1" dirty="0"/>
              <a:t>EXAMPLE</a:t>
            </a:r>
            <a:endParaRPr lang="en-GB" dirty="0"/>
          </a:p>
          <a:p>
            <a:r>
              <a:rPr lang="en-US" dirty="0"/>
              <a:t> </a:t>
            </a:r>
            <a:endParaRPr lang="en-GB" dirty="0"/>
          </a:p>
          <a:p>
            <a:pPr algn="just"/>
            <a:r>
              <a:rPr lang="en-US" b="1" dirty="0"/>
              <a:t>The Zambian population</a:t>
            </a:r>
            <a:endParaRPr lang="en-GB" b="1" dirty="0"/>
          </a:p>
          <a:p>
            <a:pPr algn="just"/>
            <a:r>
              <a:rPr lang="en-US" b="1" dirty="0"/>
              <a:t> </a:t>
            </a:r>
            <a:endParaRPr lang="en-GB" b="1" dirty="0"/>
          </a:p>
          <a:p>
            <a:pPr algn="just"/>
            <a:r>
              <a:rPr lang="en-US" b="1" dirty="0"/>
              <a:t>1995 – 9,112m</a:t>
            </a:r>
            <a:endParaRPr lang="en-GB" b="1" dirty="0"/>
          </a:p>
          <a:p>
            <a:pPr algn="just"/>
            <a:r>
              <a:rPr lang="en-US" b="1" dirty="0"/>
              <a:t>2000- 10,722m</a:t>
            </a:r>
            <a:endParaRPr lang="en-GB" b="1" dirty="0"/>
          </a:p>
          <a:p>
            <a:pPr algn="just"/>
            <a:r>
              <a:rPr lang="en-US" b="1" dirty="0"/>
              <a:t> </a:t>
            </a:r>
            <a:endParaRPr lang="en-GB" b="1" dirty="0"/>
          </a:p>
          <a:p>
            <a:pPr algn="just"/>
            <a:r>
              <a:rPr lang="en-US" b="1" dirty="0"/>
              <a:t>Percent change = 10,722-9,112/9112</a:t>
            </a:r>
            <a:endParaRPr lang="en-GB" b="1" dirty="0"/>
          </a:p>
          <a:p>
            <a:pPr algn="just"/>
            <a:r>
              <a:rPr lang="en-US" b="1" dirty="0"/>
              <a:t>18 percent </a:t>
            </a:r>
            <a:endParaRPr lang="en-GB" b="1" dirty="0"/>
          </a:p>
          <a:p>
            <a:pPr algn="just"/>
            <a:r>
              <a:rPr lang="en-US" b="1" dirty="0"/>
              <a:t> </a:t>
            </a:r>
            <a:endParaRPr lang="en-GB" b="1" dirty="0"/>
          </a:p>
          <a:p>
            <a:pPr algn="just"/>
            <a:r>
              <a:rPr lang="en-US" b="1" dirty="0"/>
              <a:t>The population increased by 1,610 or 17.7 percent.</a:t>
            </a:r>
            <a:endParaRPr lang="en-GB" b="1" dirty="0"/>
          </a:p>
          <a:p>
            <a:endParaRPr lang="en-GB" dirty="0"/>
          </a:p>
        </p:txBody>
      </p:sp>
    </p:spTree>
    <p:extLst>
      <p:ext uri="{BB962C8B-B14F-4D97-AF65-F5344CB8AC3E}">
        <p14:creationId xmlns:p14="http://schemas.microsoft.com/office/powerpoint/2010/main" val="12900816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600" dirty="0"/>
              <a:t> </a:t>
            </a:r>
            <a:r>
              <a:rPr lang="en-US" sz="3200" b="1" dirty="0"/>
              <a:t>GENDER STUDIES</a:t>
            </a:r>
            <a:endParaRPr lang="en-GB" sz="3200" b="1" dirty="0"/>
          </a:p>
        </p:txBody>
      </p:sp>
      <p:sp>
        <p:nvSpPr>
          <p:cNvPr id="3" name="Content Placeholder 2"/>
          <p:cNvSpPr>
            <a:spLocks noGrp="1"/>
          </p:cNvSpPr>
          <p:nvPr>
            <p:ph idx="1"/>
          </p:nvPr>
        </p:nvSpPr>
        <p:spPr/>
        <p:txBody>
          <a:bodyPr>
            <a:normAutofit/>
          </a:bodyPr>
          <a:lstStyle/>
          <a:p>
            <a:pPr lvl="0" algn="just"/>
            <a:r>
              <a:rPr lang="en-US" b="1" dirty="0"/>
              <a:t>The effect of women empowerment and human rights for women in fertility regulation.</a:t>
            </a:r>
            <a:endParaRPr lang="en-GB" b="1" dirty="0"/>
          </a:p>
          <a:p>
            <a:pPr marL="0" indent="0" algn="just">
              <a:buNone/>
            </a:pPr>
            <a:endParaRPr lang="en-GB" b="1" dirty="0"/>
          </a:p>
          <a:p>
            <a:pPr lvl="0" algn="just"/>
            <a:endParaRPr lang="en-US" b="1" dirty="0"/>
          </a:p>
          <a:p>
            <a:endParaRPr lang="en-GB" dirty="0"/>
          </a:p>
        </p:txBody>
      </p:sp>
    </p:spTree>
    <p:extLst>
      <p:ext uri="{BB962C8B-B14F-4D97-AF65-F5344CB8AC3E}">
        <p14:creationId xmlns:p14="http://schemas.microsoft.com/office/powerpoint/2010/main" val="35225539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APPLIED DEMOGRAPHY</a:t>
            </a:r>
          </a:p>
        </p:txBody>
      </p:sp>
      <p:sp>
        <p:nvSpPr>
          <p:cNvPr id="3" name="Content Placeholder 2"/>
          <p:cNvSpPr>
            <a:spLocks noGrp="1"/>
          </p:cNvSpPr>
          <p:nvPr>
            <p:ph idx="1"/>
          </p:nvPr>
        </p:nvSpPr>
        <p:spPr/>
        <p:txBody>
          <a:bodyPr>
            <a:normAutofit/>
          </a:bodyPr>
          <a:lstStyle/>
          <a:p>
            <a:pPr marL="0" indent="0">
              <a:buNone/>
            </a:pPr>
            <a:endParaRPr lang="en-GB" dirty="0"/>
          </a:p>
          <a:p>
            <a:pPr lvl="0" algn="just"/>
            <a:r>
              <a:rPr lang="en-US" b="1" dirty="0"/>
              <a:t>This involves the applications of demographic information and methods in business and public administration.</a:t>
            </a:r>
            <a:endParaRPr lang="en-GB" b="1" dirty="0"/>
          </a:p>
          <a:p>
            <a:pPr marL="0" indent="0" algn="just">
              <a:buNone/>
            </a:pPr>
            <a:endParaRPr lang="en-GB" b="1" dirty="0"/>
          </a:p>
          <a:p>
            <a:pPr marL="0" indent="0" algn="just">
              <a:buNone/>
            </a:pPr>
            <a:endParaRPr lang="en-GB" b="1" dirty="0"/>
          </a:p>
        </p:txBody>
      </p:sp>
    </p:spTree>
    <p:extLst>
      <p:ext uri="{BB962C8B-B14F-4D97-AF65-F5344CB8AC3E}">
        <p14:creationId xmlns:p14="http://schemas.microsoft.com/office/powerpoint/2010/main" val="34369975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0976E-4812-4C28-8286-BBE808FC3C4A}"/>
              </a:ext>
            </a:extLst>
          </p:cNvPr>
          <p:cNvSpPr>
            <a:spLocks noGrp="1"/>
          </p:cNvSpPr>
          <p:nvPr>
            <p:ph type="title"/>
          </p:nvPr>
        </p:nvSpPr>
        <p:spPr/>
        <p:txBody>
          <a:bodyPr/>
          <a:lstStyle/>
          <a:p>
            <a:r>
              <a:rPr lang="en-US" b="1" dirty="0"/>
              <a:t>APPLIED DEMOGRAPHY</a:t>
            </a:r>
            <a:endParaRPr lang="en-ZM" b="1" dirty="0"/>
          </a:p>
        </p:txBody>
      </p:sp>
      <p:sp>
        <p:nvSpPr>
          <p:cNvPr id="3" name="Content Placeholder 2">
            <a:extLst>
              <a:ext uri="{FF2B5EF4-FFF2-40B4-BE49-F238E27FC236}">
                <a16:creationId xmlns:a16="http://schemas.microsoft.com/office/drawing/2014/main" id="{926EB1D1-38E3-4146-93CF-870214FAAEBA}"/>
              </a:ext>
            </a:extLst>
          </p:cNvPr>
          <p:cNvSpPr>
            <a:spLocks noGrp="1"/>
          </p:cNvSpPr>
          <p:nvPr>
            <p:ph idx="1"/>
          </p:nvPr>
        </p:nvSpPr>
        <p:spPr/>
        <p:txBody>
          <a:bodyPr>
            <a:normAutofit fontScale="92500" lnSpcReduction="10000"/>
          </a:bodyPr>
          <a:lstStyle/>
          <a:p>
            <a:pPr lvl="0" algn="just"/>
            <a:r>
              <a:rPr lang="en-US" b="1" dirty="0"/>
              <a:t>The involvement is in the following fields.</a:t>
            </a:r>
            <a:endParaRPr lang="en-GB" b="1" dirty="0"/>
          </a:p>
          <a:p>
            <a:pPr marL="0" indent="0" algn="just">
              <a:buNone/>
            </a:pPr>
            <a:endParaRPr lang="en-GB" b="1" dirty="0"/>
          </a:p>
          <a:p>
            <a:pPr lvl="0" algn="just"/>
            <a:r>
              <a:rPr lang="en-US" b="1" dirty="0"/>
              <a:t>Business planning</a:t>
            </a:r>
            <a:endParaRPr lang="en-GB" b="1" dirty="0"/>
          </a:p>
          <a:p>
            <a:pPr algn="just"/>
            <a:r>
              <a:rPr lang="en-US" b="1" dirty="0"/>
              <a:t>- Human resource management</a:t>
            </a:r>
            <a:endParaRPr lang="en-GB" b="1" dirty="0"/>
          </a:p>
          <a:p>
            <a:pPr lvl="0" algn="just"/>
            <a:r>
              <a:rPr lang="en-US" b="1" dirty="0"/>
              <a:t>- Marketing</a:t>
            </a:r>
            <a:endParaRPr lang="en-GB" b="1" dirty="0"/>
          </a:p>
          <a:p>
            <a:pPr lvl="0" algn="just"/>
            <a:r>
              <a:rPr lang="en-US" b="1" dirty="0"/>
              <a:t>- Investment</a:t>
            </a:r>
            <a:endParaRPr lang="en-GB" b="1" dirty="0"/>
          </a:p>
          <a:p>
            <a:pPr lvl="0" algn="just"/>
            <a:r>
              <a:rPr lang="en-US" b="1" dirty="0"/>
              <a:t>- Insurance</a:t>
            </a:r>
            <a:endParaRPr lang="en-GB" b="1" dirty="0"/>
          </a:p>
          <a:p>
            <a:endParaRPr lang="en-ZM" dirty="0"/>
          </a:p>
        </p:txBody>
      </p:sp>
    </p:spTree>
    <p:extLst>
      <p:ext uri="{BB962C8B-B14F-4D97-AF65-F5344CB8AC3E}">
        <p14:creationId xmlns:p14="http://schemas.microsoft.com/office/powerpoint/2010/main" val="22490306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F11B-A200-4C2B-AD22-FA999F8D524D}"/>
              </a:ext>
            </a:extLst>
          </p:cNvPr>
          <p:cNvSpPr>
            <a:spLocks noGrp="1"/>
          </p:cNvSpPr>
          <p:nvPr>
            <p:ph type="title"/>
          </p:nvPr>
        </p:nvSpPr>
        <p:spPr/>
        <p:txBody>
          <a:bodyPr/>
          <a:lstStyle/>
          <a:p>
            <a:r>
              <a:rPr lang="en-GB" dirty="0"/>
              <a:t>APPLIED DEMOGRAPHY</a:t>
            </a:r>
            <a:endParaRPr lang="en-ZM" dirty="0"/>
          </a:p>
        </p:txBody>
      </p:sp>
      <p:sp>
        <p:nvSpPr>
          <p:cNvPr id="3" name="Content Placeholder 2">
            <a:extLst>
              <a:ext uri="{FF2B5EF4-FFF2-40B4-BE49-F238E27FC236}">
                <a16:creationId xmlns:a16="http://schemas.microsoft.com/office/drawing/2014/main" id="{D1EB97E1-ED05-4C86-8412-CFA502424CAA}"/>
              </a:ext>
            </a:extLst>
          </p:cNvPr>
          <p:cNvSpPr>
            <a:spLocks noGrp="1"/>
          </p:cNvSpPr>
          <p:nvPr>
            <p:ph idx="1"/>
          </p:nvPr>
        </p:nvSpPr>
        <p:spPr/>
        <p:txBody>
          <a:bodyPr>
            <a:normAutofit fontScale="92500" lnSpcReduction="20000"/>
          </a:bodyPr>
          <a:lstStyle/>
          <a:p>
            <a:pPr lvl="0" algn="just"/>
            <a:r>
              <a:rPr lang="en-US" b="1" dirty="0"/>
              <a:t>The involvement is in the following fields.</a:t>
            </a:r>
            <a:endParaRPr lang="en-GB" b="1" dirty="0"/>
          </a:p>
          <a:p>
            <a:pPr marL="0" indent="0" algn="just">
              <a:buNone/>
            </a:pPr>
            <a:endParaRPr lang="en-GB" b="1" dirty="0"/>
          </a:p>
          <a:p>
            <a:pPr lvl="0" algn="just"/>
            <a:r>
              <a:rPr lang="en-US" b="1" dirty="0"/>
              <a:t>BUSINESS PLANNING</a:t>
            </a:r>
          </a:p>
          <a:p>
            <a:pPr marL="0" indent="0" algn="just">
              <a:buNone/>
            </a:pPr>
            <a:endParaRPr lang="en-GB" b="1" dirty="0"/>
          </a:p>
          <a:p>
            <a:pPr algn="just"/>
            <a:r>
              <a:rPr lang="en-US" b="1" dirty="0"/>
              <a:t>Human resource management</a:t>
            </a:r>
            <a:endParaRPr lang="en-GB" b="1" dirty="0"/>
          </a:p>
          <a:p>
            <a:pPr lvl="0" algn="just"/>
            <a:r>
              <a:rPr lang="en-US" b="1" dirty="0"/>
              <a:t>Investment planning</a:t>
            </a:r>
          </a:p>
          <a:p>
            <a:pPr algn="just"/>
            <a:r>
              <a:rPr lang="en-US" b="1" dirty="0"/>
              <a:t>Marketing</a:t>
            </a:r>
            <a:endParaRPr lang="en-GB" b="1" dirty="0"/>
          </a:p>
          <a:p>
            <a:pPr lvl="0" algn="just"/>
            <a:r>
              <a:rPr lang="en-US" b="1" dirty="0"/>
              <a:t>Insurance</a:t>
            </a:r>
            <a:endParaRPr lang="en-GB" b="1" dirty="0"/>
          </a:p>
          <a:p>
            <a:endParaRPr lang="en-ZM" dirty="0"/>
          </a:p>
        </p:txBody>
      </p:sp>
    </p:spTree>
    <p:extLst>
      <p:ext uri="{BB962C8B-B14F-4D97-AF65-F5344CB8AC3E}">
        <p14:creationId xmlns:p14="http://schemas.microsoft.com/office/powerpoint/2010/main" val="52736889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APPLIED DEMOGRAPHY</a:t>
            </a:r>
          </a:p>
        </p:txBody>
      </p:sp>
      <p:sp>
        <p:nvSpPr>
          <p:cNvPr id="3" name="Content Placeholder 2"/>
          <p:cNvSpPr>
            <a:spLocks noGrp="1"/>
          </p:cNvSpPr>
          <p:nvPr>
            <p:ph idx="1"/>
          </p:nvPr>
        </p:nvSpPr>
        <p:spPr/>
        <p:txBody>
          <a:bodyPr>
            <a:normAutofit/>
          </a:bodyPr>
          <a:lstStyle/>
          <a:p>
            <a:pPr lvl="0" algn="just"/>
            <a:r>
              <a:rPr lang="en-US" b="1" dirty="0"/>
              <a:t>SOCIAL PLANNING  </a:t>
            </a:r>
            <a:endParaRPr lang="en-GB" b="1" dirty="0"/>
          </a:p>
          <a:p>
            <a:pPr algn="just"/>
            <a:r>
              <a:rPr lang="en-US" b="1" dirty="0"/>
              <a:t> </a:t>
            </a:r>
            <a:endParaRPr lang="en-GB" b="1" dirty="0"/>
          </a:p>
          <a:p>
            <a:pPr lvl="0" algn="just"/>
            <a:r>
              <a:rPr lang="en-US" b="1" dirty="0"/>
              <a:t>- Education</a:t>
            </a:r>
            <a:endParaRPr lang="en-GB" b="1" dirty="0"/>
          </a:p>
          <a:p>
            <a:pPr lvl="0" algn="just"/>
            <a:r>
              <a:rPr lang="en-US" b="1" dirty="0"/>
              <a:t>- Public services</a:t>
            </a:r>
            <a:endParaRPr lang="en-GB" b="1" dirty="0"/>
          </a:p>
          <a:p>
            <a:pPr lvl="0" algn="just"/>
            <a:r>
              <a:rPr lang="en-US" b="1" dirty="0"/>
              <a:t>- Health services</a:t>
            </a:r>
            <a:endParaRPr lang="en-GB" b="1" dirty="0"/>
          </a:p>
          <a:p>
            <a:pPr marL="0" indent="0" algn="just">
              <a:buNone/>
            </a:pPr>
            <a:endParaRPr lang="en-GB" b="1" dirty="0"/>
          </a:p>
          <a:p>
            <a:endParaRPr lang="en-GB" dirty="0"/>
          </a:p>
        </p:txBody>
      </p:sp>
    </p:spTree>
    <p:extLst>
      <p:ext uri="{BB962C8B-B14F-4D97-AF65-F5344CB8AC3E}">
        <p14:creationId xmlns:p14="http://schemas.microsoft.com/office/powerpoint/2010/main" val="8010462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5EAB-2AE6-447C-A64C-347997426383}"/>
              </a:ext>
            </a:extLst>
          </p:cNvPr>
          <p:cNvSpPr>
            <a:spLocks noGrp="1"/>
          </p:cNvSpPr>
          <p:nvPr>
            <p:ph type="title"/>
          </p:nvPr>
        </p:nvSpPr>
        <p:spPr/>
        <p:txBody>
          <a:bodyPr/>
          <a:lstStyle/>
          <a:p>
            <a:r>
              <a:rPr lang="en-GB" dirty="0"/>
              <a:t>APPLIED DEMOGRAPHY</a:t>
            </a:r>
            <a:endParaRPr lang="en-ZM" dirty="0"/>
          </a:p>
        </p:txBody>
      </p:sp>
      <p:sp>
        <p:nvSpPr>
          <p:cNvPr id="3" name="Content Placeholder 2">
            <a:extLst>
              <a:ext uri="{FF2B5EF4-FFF2-40B4-BE49-F238E27FC236}">
                <a16:creationId xmlns:a16="http://schemas.microsoft.com/office/drawing/2014/main" id="{AE849D61-AA93-48EB-A81C-CFF79FE647C0}"/>
              </a:ext>
            </a:extLst>
          </p:cNvPr>
          <p:cNvSpPr>
            <a:spLocks noGrp="1"/>
          </p:cNvSpPr>
          <p:nvPr>
            <p:ph idx="1"/>
          </p:nvPr>
        </p:nvSpPr>
        <p:spPr/>
        <p:txBody>
          <a:bodyPr/>
          <a:lstStyle/>
          <a:p>
            <a:pPr lvl="0" algn="just"/>
            <a:r>
              <a:rPr lang="en-US" b="1" dirty="0"/>
              <a:t>POLITICAL PLANNING</a:t>
            </a:r>
          </a:p>
          <a:p>
            <a:pPr lvl="0" algn="just"/>
            <a:endParaRPr lang="en-US" b="1" dirty="0"/>
          </a:p>
          <a:p>
            <a:pPr lvl="0" algn="just"/>
            <a:r>
              <a:rPr lang="en-US" b="1" dirty="0"/>
              <a:t>- Legislative analysis</a:t>
            </a:r>
          </a:p>
          <a:p>
            <a:pPr lvl="0" algn="just"/>
            <a:r>
              <a:rPr lang="en-US" b="1" dirty="0"/>
              <a:t>- Campaign strategizing</a:t>
            </a:r>
            <a:endParaRPr lang="en-GB" b="1" dirty="0"/>
          </a:p>
          <a:p>
            <a:endParaRPr lang="en-ZM" dirty="0"/>
          </a:p>
        </p:txBody>
      </p:sp>
    </p:spTree>
    <p:extLst>
      <p:ext uri="{BB962C8B-B14F-4D97-AF65-F5344CB8AC3E}">
        <p14:creationId xmlns:p14="http://schemas.microsoft.com/office/powerpoint/2010/main" val="21054855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72BC-3ADB-8B5E-9F17-1D1905BADE31}"/>
              </a:ext>
            </a:extLst>
          </p:cNvPr>
          <p:cNvSpPr>
            <a:spLocks noGrp="1"/>
          </p:cNvSpPr>
          <p:nvPr>
            <p:ph type="title"/>
          </p:nvPr>
        </p:nvSpPr>
        <p:spPr/>
        <p:txBody>
          <a:bodyPr>
            <a:normAutofit fontScale="90000"/>
          </a:bodyPr>
          <a:lstStyle/>
          <a:p>
            <a:r>
              <a:rPr lang="en-US" sz="3600" b="1" dirty="0"/>
              <a:t>HUMAN RESOURCE MANAGEMENT</a:t>
            </a:r>
            <a:br>
              <a:rPr lang="en-GB" b="1" dirty="0"/>
            </a:br>
            <a:endParaRPr lang="en-ZM" dirty="0"/>
          </a:p>
        </p:txBody>
      </p:sp>
      <p:sp>
        <p:nvSpPr>
          <p:cNvPr id="3" name="Content Placeholder 2">
            <a:extLst>
              <a:ext uri="{FF2B5EF4-FFF2-40B4-BE49-F238E27FC236}">
                <a16:creationId xmlns:a16="http://schemas.microsoft.com/office/drawing/2014/main" id="{DADDD9C6-6D9F-B71F-E661-4FE53F246F4A}"/>
              </a:ext>
            </a:extLst>
          </p:cNvPr>
          <p:cNvSpPr>
            <a:spLocks noGrp="1"/>
          </p:cNvSpPr>
          <p:nvPr>
            <p:ph idx="1"/>
          </p:nvPr>
        </p:nvSpPr>
        <p:spPr/>
        <p:txBody>
          <a:bodyPr>
            <a:normAutofit/>
          </a:bodyPr>
          <a:lstStyle/>
          <a:p>
            <a:pPr algn="just"/>
            <a:r>
              <a:rPr lang="en-US" b="1" dirty="0"/>
              <a:t>Each organization, firm, or institution has its own population size sometimes referred to as the work or </a:t>
            </a:r>
            <a:r>
              <a:rPr lang="en-US" b="1" dirty="0" err="1"/>
              <a:t>labour</a:t>
            </a:r>
            <a:r>
              <a:rPr lang="en-US" b="1" dirty="0"/>
              <a:t> force.</a:t>
            </a:r>
          </a:p>
          <a:p>
            <a:pPr algn="just"/>
            <a:endParaRPr lang="en-US" b="1" dirty="0"/>
          </a:p>
          <a:p>
            <a:pPr algn="just"/>
            <a:r>
              <a:rPr lang="en-US" b="1" dirty="0"/>
              <a:t>Depending on the complexity and scope of its operation, the population size of its workers may vary. </a:t>
            </a:r>
          </a:p>
          <a:p>
            <a:pPr algn="just"/>
            <a:endParaRPr lang="en-US" b="1" dirty="0"/>
          </a:p>
          <a:p>
            <a:endParaRPr lang="en-ZM" dirty="0"/>
          </a:p>
        </p:txBody>
      </p:sp>
    </p:spTree>
    <p:extLst>
      <p:ext uri="{BB962C8B-B14F-4D97-AF65-F5344CB8AC3E}">
        <p14:creationId xmlns:p14="http://schemas.microsoft.com/office/powerpoint/2010/main" val="205552096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34F9-C112-A7D8-5416-5B634B92B482}"/>
              </a:ext>
            </a:extLst>
          </p:cNvPr>
          <p:cNvSpPr>
            <a:spLocks noGrp="1"/>
          </p:cNvSpPr>
          <p:nvPr>
            <p:ph type="title"/>
          </p:nvPr>
        </p:nvSpPr>
        <p:spPr/>
        <p:txBody>
          <a:bodyPr>
            <a:normAutofit/>
          </a:bodyPr>
          <a:lstStyle/>
          <a:p>
            <a:r>
              <a:rPr lang="en-US" sz="3200" b="1" dirty="0"/>
              <a:t>HUMAN RESOURCE MANAGEMENT</a:t>
            </a:r>
            <a:endParaRPr lang="en-ZM" sz="3200" dirty="0"/>
          </a:p>
        </p:txBody>
      </p:sp>
      <p:sp>
        <p:nvSpPr>
          <p:cNvPr id="3" name="Content Placeholder 2">
            <a:extLst>
              <a:ext uri="{FF2B5EF4-FFF2-40B4-BE49-F238E27FC236}">
                <a16:creationId xmlns:a16="http://schemas.microsoft.com/office/drawing/2014/main" id="{DC0D9689-BB8F-9CA1-EF9D-AECECBD07931}"/>
              </a:ext>
            </a:extLst>
          </p:cNvPr>
          <p:cNvSpPr>
            <a:spLocks noGrp="1"/>
          </p:cNvSpPr>
          <p:nvPr>
            <p:ph idx="1"/>
          </p:nvPr>
        </p:nvSpPr>
        <p:spPr/>
        <p:txBody>
          <a:bodyPr>
            <a:normAutofit lnSpcReduction="10000"/>
          </a:bodyPr>
          <a:lstStyle/>
          <a:p>
            <a:pPr algn="just"/>
            <a:r>
              <a:rPr lang="en-US" b="1" dirty="0"/>
              <a:t>It also has a population composition whereby workers can be broken down in terms of sociodemographic characteristics such as age, sex/gender, marital status, education, etc.</a:t>
            </a:r>
          </a:p>
          <a:p>
            <a:pPr marL="0" indent="0" algn="just">
              <a:buNone/>
            </a:pPr>
            <a:endParaRPr lang="en-US" b="1" dirty="0"/>
          </a:p>
          <a:p>
            <a:pPr algn="just"/>
            <a:r>
              <a:rPr lang="en-US" b="1" dirty="0"/>
              <a:t>The role of the human resource manager in an organization involves recruitment, maintenance of these workers, dismissal, and retirement of workers.</a:t>
            </a:r>
          </a:p>
          <a:p>
            <a:endParaRPr lang="en-ZM" dirty="0"/>
          </a:p>
        </p:txBody>
      </p:sp>
    </p:spTree>
    <p:extLst>
      <p:ext uri="{BB962C8B-B14F-4D97-AF65-F5344CB8AC3E}">
        <p14:creationId xmlns:p14="http://schemas.microsoft.com/office/powerpoint/2010/main" val="26287214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HUMAN RESOURCE MANAGEMENT</a:t>
            </a:r>
            <a:br>
              <a:rPr lang="en-GB" b="1" dirty="0"/>
            </a:br>
            <a:endParaRPr lang="en-GB" dirty="0"/>
          </a:p>
        </p:txBody>
      </p:sp>
      <p:sp>
        <p:nvSpPr>
          <p:cNvPr id="3" name="Content Placeholder 2"/>
          <p:cNvSpPr>
            <a:spLocks noGrp="1"/>
          </p:cNvSpPr>
          <p:nvPr>
            <p:ph idx="1"/>
          </p:nvPr>
        </p:nvSpPr>
        <p:spPr/>
        <p:txBody>
          <a:bodyPr>
            <a:normAutofit/>
          </a:bodyPr>
          <a:lstStyle/>
          <a:p>
            <a:pPr algn="just"/>
            <a:r>
              <a:rPr lang="en-US" b="1" dirty="0"/>
              <a:t>Human resource management (</a:t>
            </a:r>
            <a:r>
              <a:rPr lang="en-US" b="1" dirty="0" err="1"/>
              <a:t>HRM</a:t>
            </a:r>
            <a:r>
              <a:rPr lang="en-US" b="1" dirty="0"/>
              <a:t>) requires an understanding of INTERNAL and EXTERNAL DEMOGRAPHICS of the firm, organization, or company in order to promote productivity, profitability, and operations of their organization.</a:t>
            </a:r>
          </a:p>
          <a:p>
            <a:pPr algn="just"/>
            <a:endParaRPr lang="en-US" b="1" dirty="0"/>
          </a:p>
        </p:txBody>
      </p:sp>
    </p:spTree>
    <p:extLst>
      <p:ext uri="{BB962C8B-B14F-4D97-AF65-F5344CB8AC3E}">
        <p14:creationId xmlns:p14="http://schemas.microsoft.com/office/powerpoint/2010/main" val="8864467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23C2-53CC-49A3-94D5-CB9C687902E1}"/>
              </a:ext>
            </a:extLst>
          </p:cNvPr>
          <p:cNvSpPr>
            <a:spLocks noGrp="1"/>
          </p:cNvSpPr>
          <p:nvPr>
            <p:ph type="title"/>
          </p:nvPr>
        </p:nvSpPr>
        <p:spPr/>
        <p:txBody>
          <a:bodyPr>
            <a:normAutofit/>
          </a:bodyPr>
          <a:lstStyle/>
          <a:p>
            <a:r>
              <a:rPr lang="en-US" sz="3600" b="1" dirty="0"/>
              <a:t>HUMAN RESOURCE MANAGEMENT</a:t>
            </a:r>
            <a:endParaRPr lang="en-ZM" sz="3600" dirty="0"/>
          </a:p>
        </p:txBody>
      </p:sp>
      <p:sp>
        <p:nvSpPr>
          <p:cNvPr id="3" name="Content Placeholder 2">
            <a:extLst>
              <a:ext uri="{FF2B5EF4-FFF2-40B4-BE49-F238E27FC236}">
                <a16:creationId xmlns:a16="http://schemas.microsoft.com/office/drawing/2014/main" id="{7B0ACCC0-93EB-4E9D-BFA4-95DC4E97A631}"/>
              </a:ext>
            </a:extLst>
          </p:cNvPr>
          <p:cNvSpPr>
            <a:spLocks noGrp="1"/>
          </p:cNvSpPr>
          <p:nvPr>
            <p:ph idx="1"/>
          </p:nvPr>
        </p:nvSpPr>
        <p:spPr/>
        <p:txBody>
          <a:bodyPr>
            <a:normAutofit fontScale="92500" lnSpcReduction="10000"/>
          </a:bodyPr>
          <a:lstStyle/>
          <a:p>
            <a:pPr algn="just"/>
            <a:r>
              <a:rPr lang="en-US" b="1" dirty="0"/>
              <a:t>INTERNAL DEMOGRAPHICS</a:t>
            </a:r>
            <a:endParaRPr lang="en-GB" dirty="0"/>
          </a:p>
          <a:p>
            <a:pPr marL="0" indent="0" algn="just">
              <a:buNone/>
            </a:pPr>
            <a:endParaRPr lang="en-GB" b="1" dirty="0"/>
          </a:p>
          <a:p>
            <a:pPr lvl="0" algn="just"/>
            <a:r>
              <a:rPr lang="en-US" b="1" dirty="0"/>
              <a:t>This involves analysis of the demographic characteristics of their work force within or inside an organization like </a:t>
            </a:r>
            <a:r>
              <a:rPr lang="en-US" b="1" dirty="0" err="1"/>
              <a:t>UNZA</a:t>
            </a:r>
            <a:r>
              <a:rPr lang="en-US" b="1" dirty="0"/>
              <a:t>.</a:t>
            </a:r>
          </a:p>
          <a:p>
            <a:pPr marL="0" indent="0" algn="just">
              <a:buNone/>
            </a:pPr>
            <a:endParaRPr lang="en-US" b="1" dirty="0"/>
          </a:p>
          <a:p>
            <a:pPr lvl="0" algn="just"/>
            <a:r>
              <a:rPr lang="en-US" b="1" dirty="0"/>
              <a:t>Such analysis can a more positive response to the workers needs based on their demographic and non-demographic</a:t>
            </a:r>
            <a:endParaRPr lang="en-GB" dirty="0"/>
          </a:p>
          <a:p>
            <a:endParaRPr lang="en-ZM" dirty="0"/>
          </a:p>
        </p:txBody>
      </p:sp>
    </p:spTree>
    <p:extLst>
      <p:ext uri="{BB962C8B-B14F-4D97-AF65-F5344CB8AC3E}">
        <p14:creationId xmlns:p14="http://schemas.microsoft.com/office/powerpoint/2010/main" val="993756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GROWTH (OR CHANGE)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500700"/>
              </p:ext>
            </p:extLst>
          </p:nvPr>
        </p:nvGraphicFramePr>
        <p:xfrm>
          <a:off x="1447800" y="2819400"/>
          <a:ext cx="9448799" cy="3026228"/>
        </p:xfrm>
        <a:graphic>
          <a:graphicData uri="http://schemas.openxmlformats.org/drawingml/2006/table">
            <a:tbl>
              <a:tblPr firstRow="1" firstCol="1" bandRow="1">
                <a:tableStyleId>{5940675A-B579-460E-94D1-54222C63F5DA}</a:tableStyleId>
              </a:tblPr>
              <a:tblGrid>
                <a:gridCol w="1337884">
                  <a:extLst>
                    <a:ext uri="{9D8B030D-6E8A-4147-A177-3AD203B41FA5}">
                      <a16:colId xmlns:a16="http://schemas.microsoft.com/office/drawing/2014/main" val="2220156308"/>
                    </a:ext>
                  </a:extLst>
                </a:gridCol>
                <a:gridCol w="1337884">
                  <a:extLst>
                    <a:ext uri="{9D8B030D-6E8A-4147-A177-3AD203B41FA5}">
                      <a16:colId xmlns:a16="http://schemas.microsoft.com/office/drawing/2014/main" val="2047337455"/>
                    </a:ext>
                  </a:extLst>
                </a:gridCol>
                <a:gridCol w="1337884">
                  <a:extLst>
                    <a:ext uri="{9D8B030D-6E8A-4147-A177-3AD203B41FA5}">
                      <a16:colId xmlns:a16="http://schemas.microsoft.com/office/drawing/2014/main" val="3431941969"/>
                    </a:ext>
                  </a:extLst>
                </a:gridCol>
                <a:gridCol w="1498145">
                  <a:extLst>
                    <a:ext uri="{9D8B030D-6E8A-4147-A177-3AD203B41FA5}">
                      <a16:colId xmlns:a16="http://schemas.microsoft.com/office/drawing/2014/main" val="778024820"/>
                    </a:ext>
                  </a:extLst>
                </a:gridCol>
                <a:gridCol w="1219427">
                  <a:extLst>
                    <a:ext uri="{9D8B030D-6E8A-4147-A177-3AD203B41FA5}">
                      <a16:colId xmlns:a16="http://schemas.microsoft.com/office/drawing/2014/main" val="1941297396"/>
                    </a:ext>
                  </a:extLst>
                </a:gridCol>
                <a:gridCol w="1337884">
                  <a:extLst>
                    <a:ext uri="{9D8B030D-6E8A-4147-A177-3AD203B41FA5}">
                      <a16:colId xmlns:a16="http://schemas.microsoft.com/office/drawing/2014/main" val="2826788611"/>
                    </a:ext>
                  </a:extLst>
                </a:gridCol>
                <a:gridCol w="1379691">
                  <a:extLst>
                    <a:ext uri="{9D8B030D-6E8A-4147-A177-3AD203B41FA5}">
                      <a16:colId xmlns:a16="http://schemas.microsoft.com/office/drawing/2014/main" val="2747627494"/>
                    </a:ext>
                  </a:extLst>
                </a:gridCol>
              </a:tblGrid>
              <a:tr h="1371600">
                <a:tc>
                  <a:txBody>
                    <a:bodyPr/>
                    <a:lstStyle/>
                    <a:p>
                      <a:endParaRPr lang="en-GB" sz="1600" b="1" dirty="0">
                        <a:effectLst/>
                        <a:latin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Population size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Annual growth rate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Population size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Annual growth rate </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Population size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Annual growth rate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84681385"/>
                  </a:ext>
                </a:extLst>
              </a:tr>
              <a:tr h="827314">
                <a:tc>
                  <a:txBody>
                    <a:bodyPr/>
                    <a:lstStyle/>
                    <a:p>
                      <a:endParaRPr lang="en-GB" sz="1600" b="1" dirty="0">
                        <a:effectLst/>
                        <a:latin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1980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1969-1980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1990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1980-1990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2000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1990-2000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91412927"/>
                  </a:ext>
                </a:extLst>
              </a:tr>
              <a:tr h="827314">
                <a:tc>
                  <a:txBody>
                    <a:bodyPr/>
                    <a:lstStyle/>
                    <a:p>
                      <a:pPr>
                        <a:spcAft>
                          <a:spcPts val="0"/>
                        </a:spcAft>
                      </a:pPr>
                      <a:r>
                        <a:rPr lang="en-US" sz="1600" b="1" dirty="0">
                          <a:effectLst/>
                          <a:latin typeface="Georgia Pro Black" panose="02040A02050405020203" pitchFamily="18" charset="0"/>
                        </a:rPr>
                        <a:t>Zambia</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5,661,801</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3.1</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7,383,097</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2.7</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9,885,591</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b="1" dirty="0">
                          <a:effectLst/>
                          <a:latin typeface="Georgia Pro Black" panose="02040A02050405020203" pitchFamily="18" charset="0"/>
                        </a:rPr>
                        <a:t>2.4</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71117369"/>
                  </a:ext>
                </a:extLst>
              </a:tr>
            </a:tbl>
          </a:graphicData>
        </a:graphic>
      </p:graphicFrame>
    </p:spTree>
    <p:extLst>
      <p:ext uri="{BB962C8B-B14F-4D97-AF65-F5344CB8AC3E}">
        <p14:creationId xmlns:p14="http://schemas.microsoft.com/office/powerpoint/2010/main" val="102901133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2B48-E506-4127-B4F1-622EBC15D851}"/>
              </a:ext>
            </a:extLst>
          </p:cNvPr>
          <p:cNvSpPr>
            <a:spLocks noGrp="1"/>
          </p:cNvSpPr>
          <p:nvPr>
            <p:ph type="title"/>
          </p:nvPr>
        </p:nvSpPr>
        <p:spPr/>
        <p:txBody>
          <a:bodyPr>
            <a:normAutofit/>
          </a:bodyPr>
          <a:lstStyle/>
          <a:p>
            <a:r>
              <a:rPr lang="en-US" sz="3200" b="1" dirty="0"/>
              <a:t>HUMAN RESOURCE MANAGEMENT</a:t>
            </a:r>
            <a:endParaRPr lang="en-ZM" sz="3200" dirty="0"/>
          </a:p>
        </p:txBody>
      </p:sp>
      <p:sp>
        <p:nvSpPr>
          <p:cNvPr id="3" name="Content Placeholder 2">
            <a:extLst>
              <a:ext uri="{FF2B5EF4-FFF2-40B4-BE49-F238E27FC236}">
                <a16:creationId xmlns:a16="http://schemas.microsoft.com/office/drawing/2014/main" id="{E3CFB990-D479-4C1A-AE1F-8B9A80E30157}"/>
              </a:ext>
            </a:extLst>
          </p:cNvPr>
          <p:cNvSpPr>
            <a:spLocks noGrp="1"/>
          </p:cNvSpPr>
          <p:nvPr>
            <p:ph idx="1"/>
          </p:nvPr>
        </p:nvSpPr>
        <p:spPr/>
        <p:txBody>
          <a:bodyPr>
            <a:normAutofit/>
          </a:bodyPr>
          <a:lstStyle/>
          <a:p>
            <a:pPr lvl="0" algn="just"/>
            <a:r>
              <a:rPr lang="en-US" b="1" dirty="0"/>
              <a:t>In this way, the company can find a way of boosting worker morale and motivation.</a:t>
            </a:r>
          </a:p>
          <a:p>
            <a:pPr lvl="0" algn="just"/>
            <a:r>
              <a:rPr lang="en-US" b="1" dirty="0"/>
              <a:t>In turn, this may result in the maximization of the productivity and thus  profitability of the company.</a:t>
            </a:r>
          </a:p>
          <a:p>
            <a:pPr lvl="0" algn="just"/>
            <a:r>
              <a:rPr lang="en-US" b="1" dirty="0"/>
              <a:t>As the saying goes: “ Happy worker is a productive worker.”</a:t>
            </a:r>
          </a:p>
          <a:p>
            <a:endParaRPr lang="en-ZM" dirty="0"/>
          </a:p>
        </p:txBody>
      </p:sp>
    </p:spTree>
    <p:extLst>
      <p:ext uri="{BB962C8B-B14F-4D97-AF65-F5344CB8AC3E}">
        <p14:creationId xmlns:p14="http://schemas.microsoft.com/office/powerpoint/2010/main" val="364322235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EB98-A07C-4185-A06D-D4DC60B4D86A}"/>
              </a:ext>
            </a:extLst>
          </p:cNvPr>
          <p:cNvSpPr>
            <a:spLocks noGrp="1"/>
          </p:cNvSpPr>
          <p:nvPr>
            <p:ph type="title"/>
          </p:nvPr>
        </p:nvSpPr>
        <p:spPr/>
        <p:txBody>
          <a:bodyPr>
            <a:normAutofit/>
          </a:bodyPr>
          <a:lstStyle/>
          <a:p>
            <a:r>
              <a:rPr lang="en-US" sz="3200" b="1" dirty="0"/>
              <a:t>HUMAN RESOURCE MANAGEMENT</a:t>
            </a:r>
            <a:br>
              <a:rPr lang="en-GB" sz="3200" b="1" dirty="0"/>
            </a:br>
            <a:endParaRPr lang="en-ZM" sz="3200" dirty="0"/>
          </a:p>
        </p:txBody>
      </p:sp>
      <p:sp>
        <p:nvSpPr>
          <p:cNvPr id="3" name="Content Placeholder 2">
            <a:extLst>
              <a:ext uri="{FF2B5EF4-FFF2-40B4-BE49-F238E27FC236}">
                <a16:creationId xmlns:a16="http://schemas.microsoft.com/office/drawing/2014/main" id="{6A1AC436-A2D7-4A77-806B-029245BD080B}"/>
              </a:ext>
            </a:extLst>
          </p:cNvPr>
          <p:cNvSpPr>
            <a:spLocks noGrp="1"/>
          </p:cNvSpPr>
          <p:nvPr>
            <p:ph idx="1"/>
          </p:nvPr>
        </p:nvSpPr>
        <p:spPr/>
        <p:txBody>
          <a:bodyPr>
            <a:normAutofit fontScale="92500" lnSpcReduction="20000"/>
          </a:bodyPr>
          <a:lstStyle/>
          <a:p>
            <a:pPr marL="0" indent="0" algn="just">
              <a:buNone/>
            </a:pPr>
            <a:r>
              <a:rPr lang="en-US" b="1" dirty="0"/>
              <a:t> </a:t>
            </a:r>
            <a:endParaRPr lang="en-GB" b="1" dirty="0"/>
          </a:p>
          <a:p>
            <a:pPr lvl="0" algn="just"/>
            <a:r>
              <a:rPr lang="en-US" b="1" dirty="0"/>
              <a:t>Thus </a:t>
            </a:r>
            <a:r>
              <a:rPr lang="en-US" b="1" dirty="0" err="1"/>
              <a:t>HRM</a:t>
            </a:r>
            <a:r>
              <a:rPr lang="en-US" b="1" dirty="0"/>
              <a:t>  must break down the organization’s work force by demographic and non-demographic variables such:</a:t>
            </a:r>
          </a:p>
          <a:p>
            <a:pPr marL="0" indent="0" algn="just">
              <a:buNone/>
            </a:pPr>
            <a:endParaRPr lang="en-US" b="1" dirty="0"/>
          </a:p>
          <a:p>
            <a:pPr lvl="0" algn="just"/>
            <a:r>
              <a:rPr lang="en-US" b="1" dirty="0"/>
              <a:t>Age;</a:t>
            </a:r>
          </a:p>
          <a:p>
            <a:pPr lvl="0" algn="just"/>
            <a:r>
              <a:rPr lang="en-US" b="1" dirty="0"/>
              <a:t> Sex; </a:t>
            </a:r>
          </a:p>
          <a:p>
            <a:pPr lvl="0" algn="just"/>
            <a:r>
              <a:rPr lang="en-US" b="1" dirty="0"/>
              <a:t>Marital status;</a:t>
            </a:r>
          </a:p>
          <a:p>
            <a:pPr algn="just"/>
            <a:r>
              <a:rPr lang="en-US" b="1" dirty="0"/>
              <a:t>Education, skills level, and training.</a:t>
            </a:r>
            <a:endParaRPr lang="en-GB" b="1" dirty="0"/>
          </a:p>
          <a:p>
            <a:pPr algn="just"/>
            <a:endParaRPr lang="en-GB" b="1" dirty="0"/>
          </a:p>
          <a:p>
            <a:endParaRPr lang="en-ZM" dirty="0"/>
          </a:p>
        </p:txBody>
      </p:sp>
    </p:spTree>
    <p:extLst>
      <p:ext uri="{BB962C8B-B14F-4D97-AF65-F5344CB8AC3E}">
        <p14:creationId xmlns:p14="http://schemas.microsoft.com/office/powerpoint/2010/main" val="407741364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HUMAN RESOURCE MANAGEMENT</a:t>
            </a:r>
            <a:br>
              <a:rPr lang="en-GB" b="1" dirty="0"/>
            </a:br>
            <a:endParaRPr lang="en-GB" dirty="0"/>
          </a:p>
        </p:txBody>
      </p:sp>
      <p:sp>
        <p:nvSpPr>
          <p:cNvPr id="3" name="Content Placeholder 2"/>
          <p:cNvSpPr>
            <a:spLocks noGrp="1"/>
          </p:cNvSpPr>
          <p:nvPr>
            <p:ph idx="1"/>
          </p:nvPr>
        </p:nvSpPr>
        <p:spPr/>
        <p:txBody>
          <a:bodyPr>
            <a:normAutofit fontScale="92500" lnSpcReduction="10000"/>
          </a:bodyPr>
          <a:lstStyle/>
          <a:p>
            <a:pPr algn="just"/>
            <a:r>
              <a:rPr lang="en-US" b="1" dirty="0"/>
              <a:t>The demographic profile of a company will influence decision making in the following way:</a:t>
            </a:r>
            <a:endParaRPr lang="en-GB" b="1" dirty="0"/>
          </a:p>
          <a:p>
            <a:pPr algn="just"/>
            <a:endParaRPr lang="en-GB" b="1" dirty="0"/>
          </a:p>
          <a:p>
            <a:pPr algn="just"/>
            <a:r>
              <a:rPr lang="en-US" b="1" u="sng" dirty="0"/>
              <a:t>AGE</a:t>
            </a:r>
            <a:r>
              <a:rPr lang="en-US" u="sng" dirty="0"/>
              <a:t> </a:t>
            </a:r>
          </a:p>
          <a:p>
            <a:pPr marL="0" indent="0" algn="just">
              <a:buNone/>
            </a:pPr>
            <a:endParaRPr lang="en-US" dirty="0"/>
          </a:p>
          <a:p>
            <a:pPr algn="just"/>
            <a:r>
              <a:rPr lang="en-US" b="1" dirty="0"/>
              <a:t>Staff development, training, education, and retirement decisions depends on the distribution of the work force by age.</a:t>
            </a:r>
            <a:endParaRPr lang="en-GB" b="1" dirty="0"/>
          </a:p>
          <a:p>
            <a:pPr algn="just"/>
            <a:endParaRPr lang="en-GB" dirty="0"/>
          </a:p>
          <a:p>
            <a:endParaRPr lang="en-GB" dirty="0"/>
          </a:p>
        </p:txBody>
      </p:sp>
    </p:spTree>
    <p:extLst>
      <p:ext uri="{BB962C8B-B14F-4D97-AF65-F5344CB8AC3E}">
        <p14:creationId xmlns:p14="http://schemas.microsoft.com/office/powerpoint/2010/main" val="8165844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2A11-3299-46E8-97C0-BB08447EB459}"/>
              </a:ext>
            </a:extLst>
          </p:cNvPr>
          <p:cNvSpPr>
            <a:spLocks noGrp="1"/>
          </p:cNvSpPr>
          <p:nvPr>
            <p:ph type="title"/>
          </p:nvPr>
        </p:nvSpPr>
        <p:spPr/>
        <p:txBody>
          <a:bodyPr>
            <a:normAutofit/>
          </a:bodyPr>
          <a:lstStyle/>
          <a:p>
            <a:r>
              <a:rPr lang="en-US" sz="3200" b="1" dirty="0"/>
              <a:t>HUMAN RESOURCE MANAGEMENT</a:t>
            </a:r>
            <a:endParaRPr lang="en-ZM" sz="3200" dirty="0"/>
          </a:p>
        </p:txBody>
      </p:sp>
      <p:sp>
        <p:nvSpPr>
          <p:cNvPr id="3" name="Content Placeholder 2">
            <a:extLst>
              <a:ext uri="{FF2B5EF4-FFF2-40B4-BE49-F238E27FC236}">
                <a16:creationId xmlns:a16="http://schemas.microsoft.com/office/drawing/2014/main" id="{A786F17E-BE26-4899-B0BB-C2D7868E7353}"/>
              </a:ext>
            </a:extLst>
          </p:cNvPr>
          <p:cNvSpPr>
            <a:spLocks noGrp="1"/>
          </p:cNvSpPr>
          <p:nvPr>
            <p:ph idx="1"/>
          </p:nvPr>
        </p:nvSpPr>
        <p:spPr/>
        <p:txBody>
          <a:bodyPr>
            <a:normAutofit fontScale="85000" lnSpcReduction="20000"/>
          </a:bodyPr>
          <a:lstStyle/>
          <a:p>
            <a:pPr algn="just"/>
            <a:r>
              <a:rPr lang="en-US" b="1" u="sng" dirty="0"/>
              <a:t>SEX/GENDER</a:t>
            </a:r>
          </a:p>
          <a:p>
            <a:pPr marL="0" indent="0" algn="just">
              <a:buNone/>
            </a:pPr>
            <a:endParaRPr lang="en-US" b="1" dirty="0"/>
          </a:p>
          <a:p>
            <a:pPr algn="just"/>
            <a:r>
              <a:rPr lang="en-US" b="1" dirty="0"/>
              <a:t> Affirmative action policies and staff development of the disadvantaged sex category.</a:t>
            </a:r>
            <a:endParaRPr lang="en-GB" b="1" dirty="0"/>
          </a:p>
          <a:p>
            <a:pPr marL="0" indent="0" algn="just">
              <a:buNone/>
            </a:pPr>
            <a:endParaRPr lang="en-GB" dirty="0"/>
          </a:p>
          <a:p>
            <a:pPr algn="just"/>
            <a:r>
              <a:rPr lang="en-US" b="1" u="sng" dirty="0"/>
              <a:t>MARITAL STATUS </a:t>
            </a:r>
          </a:p>
          <a:p>
            <a:pPr algn="just"/>
            <a:endParaRPr lang="en-US" dirty="0"/>
          </a:p>
          <a:p>
            <a:pPr algn="just"/>
            <a:r>
              <a:rPr lang="en-US" b="1" dirty="0"/>
              <a:t>Childcare and maternity policies will dependent will dependent on the distribution of work force by marital status and sex.</a:t>
            </a:r>
            <a:endParaRPr lang="en-GB" b="1" dirty="0"/>
          </a:p>
          <a:p>
            <a:pPr algn="just"/>
            <a:endParaRPr lang="en-GB" b="1" dirty="0"/>
          </a:p>
          <a:p>
            <a:endParaRPr lang="en-ZM" dirty="0"/>
          </a:p>
        </p:txBody>
      </p:sp>
    </p:spTree>
    <p:extLst>
      <p:ext uri="{BB962C8B-B14F-4D97-AF65-F5344CB8AC3E}">
        <p14:creationId xmlns:p14="http://schemas.microsoft.com/office/powerpoint/2010/main" val="30720297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HUMAN RESOURCE MANAGEMENT</a:t>
            </a:r>
            <a:br>
              <a:rPr lang="en-GB" b="1" dirty="0"/>
            </a:br>
            <a:endParaRPr lang="en-GB" dirty="0"/>
          </a:p>
        </p:txBody>
      </p:sp>
      <p:sp>
        <p:nvSpPr>
          <p:cNvPr id="3" name="Content Placeholder 2"/>
          <p:cNvSpPr>
            <a:spLocks noGrp="1"/>
          </p:cNvSpPr>
          <p:nvPr>
            <p:ph idx="1"/>
          </p:nvPr>
        </p:nvSpPr>
        <p:spPr/>
        <p:txBody>
          <a:bodyPr>
            <a:normAutofit lnSpcReduction="10000"/>
          </a:bodyPr>
          <a:lstStyle/>
          <a:p>
            <a:pPr algn="just"/>
            <a:r>
              <a:rPr lang="en-US" b="1" dirty="0"/>
              <a:t>EXTERNAL DEMOGRAPHICS</a:t>
            </a:r>
          </a:p>
          <a:p>
            <a:pPr algn="just"/>
            <a:r>
              <a:rPr lang="en-US" b="1" dirty="0"/>
              <a:t>The </a:t>
            </a:r>
            <a:r>
              <a:rPr lang="en-US" b="1" dirty="0" err="1"/>
              <a:t>HRM</a:t>
            </a:r>
            <a:r>
              <a:rPr lang="en-US" b="1" dirty="0"/>
              <a:t>, must understand EXTERNAL DEMOGRAPHICS</a:t>
            </a:r>
            <a:endParaRPr lang="en-GB" b="1" dirty="0"/>
          </a:p>
          <a:p>
            <a:pPr algn="just"/>
            <a:r>
              <a:rPr lang="en-US" b="1" dirty="0"/>
              <a:t> </a:t>
            </a:r>
            <a:endParaRPr lang="en-GB" b="1" dirty="0"/>
          </a:p>
          <a:p>
            <a:pPr algn="just"/>
            <a:r>
              <a:rPr lang="en-US" b="1" dirty="0"/>
              <a:t>This refers to the influence of demographic influences outside the organization that may impact on the work force of a company and its operations internally</a:t>
            </a:r>
            <a:endParaRPr lang="en-GB" b="1" dirty="0"/>
          </a:p>
        </p:txBody>
      </p:sp>
    </p:spTree>
    <p:extLst>
      <p:ext uri="{BB962C8B-B14F-4D97-AF65-F5344CB8AC3E}">
        <p14:creationId xmlns:p14="http://schemas.microsoft.com/office/powerpoint/2010/main" val="5857610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HUMAN RESOURCE MANAGEMENT</a:t>
            </a:r>
            <a:br>
              <a:rPr lang="en-GB" b="1" dirty="0"/>
            </a:br>
            <a:endParaRPr lang="en-GB" dirty="0"/>
          </a:p>
        </p:txBody>
      </p:sp>
      <p:sp>
        <p:nvSpPr>
          <p:cNvPr id="3" name="Content Placeholder 2"/>
          <p:cNvSpPr>
            <a:spLocks noGrp="1"/>
          </p:cNvSpPr>
          <p:nvPr>
            <p:ph idx="1"/>
          </p:nvPr>
        </p:nvSpPr>
        <p:spPr/>
        <p:txBody>
          <a:bodyPr>
            <a:normAutofit fontScale="92500" lnSpcReduction="20000"/>
          </a:bodyPr>
          <a:lstStyle/>
          <a:p>
            <a:r>
              <a:rPr lang="en-US" dirty="0"/>
              <a:t> </a:t>
            </a:r>
            <a:r>
              <a:rPr lang="en-US" b="1" dirty="0"/>
              <a:t>Fertility, mortality, and migration in the general population outside the company will influence </a:t>
            </a:r>
            <a:r>
              <a:rPr lang="en-US" b="1" dirty="0" err="1"/>
              <a:t>labour</a:t>
            </a:r>
            <a:r>
              <a:rPr lang="en-US" b="1" dirty="0"/>
              <a:t> force size.</a:t>
            </a:r>
            <a:endParaRPr lang="en-GB" b="1" dirty="0"/>
          </a:p>
          <a:p>
            <a:pPr algn="just"/>
            <a:r>
              <a:rPr lang="en-US" b="1" dirty="0"/>
              <a:t> </a:t>
            </a:r>
            <a:endParaRPr lang="en-GB" b="1" dirty="0"/>
          </a:p>
          <a:p>
            <a:pPr lvl="0" algn="just"/>
            <a:r>
              <a:rPr lang="en-US" b="1" dirty="0"/>
              <a:t>This will influence the decline or increase in the size of the </a:t>
            </a:r>
            <a:r>
              <a:rPr lang="en-US" b="1" dirty="0" err="1"/>
              <a:t>labour</a:t>
            </a:r>
            <a:r>
              <a:rPr lang="en-US" b="1" dirty="0"/>
              <a:t>.</a:t>
            </a:r>
            <a:endParaRPr lang="en-GB" b="1" dirty="0"/>
          </a:p>
          <a:p>
            <a:pPr algn="just"/>
            <a:r>
              <a:rPr lang="en-US" b="1" dirty="0"/>
              <a:t> </a:t>
            </a:r>
            <a:endParaRPr lang="en-GB" b="1" dirty="0"/>
          </a:p>
          <a:p>
            <a:pPr lvl="0" algn="just"/>
            <a:r>
              <a:rPr lang="en-US" b="1" dirty="0"/>
              <a:t>In turn, these demographic processes outside the company may influence the internal policies of a company.</a:t>
            </a:r>
            <a:endParaRPr lang="en-GB" b="1" dirty="0"/>
          </a:p>
          <a:p>
            <a:pPr algn="just"/>
            <a:endParaRPr lang="en-GB" b="1" dirty="0"/>
          </a:p>
          <a:p>
            <a:pPr algn="just"/>
            <a:endParaRPr lang="en-GB" b="1" dirty="0"/>
          </a:p>
          <a:p>
            <a:endParaRPr lang="en-GB" dirty="0"/>
          </a:p>
        </p:txBody>
      </p:sp>
    </p:spTree>
    <p:extLst>
      <p:ext uri="{BB962C8B-B14F-4D97-AF65-F5344CB8AC3E}">
        <p14:creationId xmlns:p14="http://schemas.microsoft.com/office/powerpoint/2010/main" val="260789473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B7D49-CA56-46DC-BA78-77AE5ABA1D1E}"/>
              </a:ext>
            </a:extLst>
          </p:cNvPr>
          <p:cNvSpPr>
            <a:spLocks noGrp="1"/>
          </p:cNvSpPr>
          <p:nvPr>
            <p:ph type="title"/>
          </p:nvPr>
        </p:nvSpPr>
        <p:spPr/>
        <p:txBody>
          <a:bodyPr>
            <a:normAutofit/>
          </a:bodyPr>
          <a:lstStyle/>
          <a:p>
            <a:r>
              <a:rPr lang="en-US" sz="3600" b="1" dirty="0"/>
              <a:t>HUMAN RESOURCE MANAGEMENT</a:t>
            </a:r>
            <a:endParaRPr lang="en-ZM" sz="3600" dirty="0"/>
          </a:p>
        </p:txBody>
      </p:sp>
      <p:sp>
        <p:nvSpPr>
          <p:cNvPr id="3" name="Content Placeholder 2">
            <a:extLst>
              <a:ext uri="{FF2B5EF4-FFF2-40B4-BE49-F238E27FC236}">
                <a16:creationId xmlns:a16="http://schemas.microsoft.com/office/drawing/2014/main" id="{CF0D6147-BA34-471E-B052-9B2C23F3B34A}"/>
              </a:ext>
            </a:extLst>
          </p:cNvPr>
          <p:cNvSpPr>
            <a:spLocks noGrp="1"/>
          </p:cNvSpPr>
          <p:nvPr>
            <p:ph idx="1"/>
          </p:nvPr>
        </p:nvSpPr>
        <p:spPr/>
        <p:txBody>
          <a:bodyPr>
            <a:normAutofit/>
          </a:bodyPr>
          <a:lstStyle/>
          <a:p>
            <a:pPr algn="just"/>
            <a:r>
              <a:rPr lang="en-US" b="1" dirty="0"/>
              <a:t> For example, low fertility and low mortality will result in a decrease the number of young people joining the </a:t>
            </a:r>
            <a:r>
              <a:rPr lang="en-US" b="1" dirty="0" err="1"/>
              <a:t>labour</a:t>
            </a:r>
            <a:r>
              <a:rPr lang="en-US" b="1" dirty="0"/>
              <a:t> force from institutions of learning.</a:t>
            </a:r>
            <a:endParaRPr lang="en-GB" b="1" dirty="0"/>
          </a:p>
          <a:p>
            <a:pPr algn="just"/>
            <a:r>
              <a:rPr lang="en-US" b="1" dirty="0"/>
              <a:t> </a:t>
            </a:r>
            <a:endParaRPr lang="en-GB" b="1" dirty="0"/>
          </a:p>
          <a:p>
            <a:pPr lvl="0" algn="just"/>
            <a:r>
              <a:rPr lang="en-US" b="1" dirty="0"/>
              <a:t>This might result in a shortage of engineers, computers scientists and thus stiff competition for these by companies, resulting in better conditions.</a:t>
            </a:r>
            <a:endParaRPr lang="en-ZM" dirty="0"/>
          </a:p>
        </p:txBody>
      </p:sp>
    </p:spTree>
    <p:extLst>
      <p:ext uri="{BB962C8B-B14F-4D97-AF65-F5344CB8AC3E}">
        <p14:creationId xmlns:p14="http://schemas.microsoft.com/office/powerpoint/2010/main" val="244833984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HUMAN RESOURCE MANAGEMENT</a:t>
            </a:r>
            <a:br>
              <a:rPr lang="en-GB" sz="3200" b="1" dirty="0"/>
            </a:br>
            <a:endParaRPr lang="en-GB" sz="3200" dirty="0"/>
          </a:p>
        </p:txBody>
      </p:sp>
      <p:sp>
        <p:nvSpPr>
          <p:cNvPr id="3" name="Content Placeholder 2"/>
          <p:cNvSpPr>
            <a:spLocks noGrp="1"/>
          </p:cNvSpPr>
          <p:nvPr>
            <p:ph idx="1"/>
          </p:nvPr>
        </p:nvSpPr>
        <p:spPr/>
        <p:txBody>
          <a:bodyPr>
            <a:normAutofit fontScale="85000" lnSpcReduction="20000"/>
          </a:bodyPr>
          <a:lstStyle/>
          <a:p>
            <a:pPr lvl="0" algn="just"/>
            <a:r>
              <a:rPr lang="en-US" b="1" dirty="0"/>
              <a:t>The opposite scenario might result if fertility is high and mortality is low.</a:t>
            </a:r>
            <a:endParaRPr lang="en-GB" b="1" dirty="0"/>
          </a:p>
          <a:p>
            <a:pPr marL="0" indent="0" algn="just">
              <a:buNone/>
            </a:pPr>
            <a:endParaRPr lang="en-GB" b="1" dirty="0"/>
          </a:p>
          <a:p>
            <a:pPr lvl="0" algn="just"/>
            <a:r>
              <a:rPr lang="en-US" b="1" dirty="0"/>
              <a:t>This may also influence retirement policies; older people will be retired since there is a large reservoir of younger people with skills to replace them.</a:t>
            </a:r>
            <a:endParaRPr lang="en-GB" b="1" dirty="0"/>
          </a:p>
          <a:p>
            <a:pPr marL="0" indent="0" algn="just">
              <a:buNone/>
            </a:pPr>
            <a:endParaRPr lang="en-GB" b="1" dirty="0"/>
          </a:p>
          <a:p>
            <a:pPr lvl="0" algn="just"/>
            <a:r>
              <a:rPr lang="en-US" b="1" dirty="0"/>
              <a:t>Making personnel decisions like retirements or recruitment of new staff should take cognizance of the supply of </a:t>
            </a:r>
            <a:r>
              <a:rPr lang="en-US" b="1" dirty="0" err="1"/>
              <a:t>labour</a:t>
            </a:r>
            <a:r>
              <a:rPr lang="en-US" b="1" dirty="0"/>
              <a:t> outside the organization.</a:t>
            </a:r>
            <a:endParaRPr lang="en-GB" b="1" dirty="0"/>
          </a:p>
          <a:p>
            <a:pPr marL="0" indent="0" algn="just">
              <a:buNone/>
            </a:pPr>
            <a:endParaRPr lang="en-GB" b="1" dirty="0"/>
          </a:p>
        </p:txBody>
      </p:sp>
    </p:spTree>
    <p:extLst>
      <p:ext uri="{BB962C8B-B14F-4D97-AF65-F5344CB8AC3E}">
        <p14:creationId xmlns:p14="http://schemas.microsoft.com/office/powerpoint/2010/main" val="75058210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60DB-F718-4117-A603-BB6CD268B94A}"/>
              </a:ext>
            </a:extLst>
          </p:cNvPr>
          <p:cNvSpPr>
            <a:spLocks noGrp="1"/>
          </p:cNvSpPr>
          <p:nvPr>
            <p:ph type="title"/>
          </p:nvPr>
        </p:nvSpPr>
        <p:spPr/>
        <p:txBody>
          <a:bodyPr>
            <a:normAutofit/>
          </a:bodyPr>
          <a:lstStyle/>
          <a:p>
            <a:r>
              <a:rPr lang="en-US" sz="3600" b="1" dirty="0"/>
              <a:t>HUMAN RESOURCE MANAGEMENT</a:t>
            </a:r>
            <a:endParaRPr lang="en-ZM" sz="3600" dirty="0"/>
          </a:p>
        </p:txBody>
      </p:sp>
      <p:sp>
        <p:nvSpPr>
          <p:cNvPr id="3" name="Content Placeholder 2">
            <a:extLst>
              <a:ext uri="{FF2B5EF4-FFF2-40B4-BE49-F238E27FC236}">
                <a16:creationId xmlns:a16="http://schemas.microsoft.com/office/drawing/2014/main" id="{7847706F-0A2A-4067-AE09-0D07AB3C96DA}"/>
              </a:ext>
            </a:extLst>
          </p:cNvPr>
          <p:cNvSpPr>
            <a:spLocks noGrp="1"/>
          </p:cNvSpPr>
          <p:nvPr>
            <p:ph idx="1"/>
          </p:nvPr>
        </p:nvSpPr>
        <p:spPr/>
        <p:txBody>
          <a:bodyPr>
            <a:normAutofit fontScale="77500" lnSpcReduction="20000"/>
          </a:bodyPr>
          <a:lstStyle/>
          <a:p>
            <a:pPr lvl="0" algn="just"/>
            <a:r>
              <a:rPr lang="en-US" b="1" dirty="0"/>
              <a:t>If there is a shortfall of certain skill levels, it makes no sense to retire people when there are no replacements possible.</a:t>
            </a:r>
            <a:endParaRPr lang="en-GB" b="1" dirty="0"/>
          </a:p>
          <a:p>
            <a:pPr marL="0" indent="0" algn="just">
              <a:buNone/>
            </a:pPr>
            <a:endParaRPr lang="en-GB" b="1" dirty="0"/>
          </a:p>
          <a:p>
            <a:pPr lvl="0" algn="just"/>
            <a:r>
              <a:rPr lang="en-US" b="1" dirty="0"/>
              <a:t> Example of </a:t>
            </a:r>
            <a:r>
              <a:rPr lang="en-US" b="1" dirty="0" err="1"/>
              <a:t>UNZA</a:t>
            </a:r>
            <a:r>
              <a:rPr lang="en-US" b="1" dirty="0"/>
              <a:t> retirements.</a:t>
            </a:r>
            <a:endParaRPr lang="en-GB" b="1" dirty="0"/>
          </a:p>
          <a:p>
            <a:pPr marL="0" indent="0" algn="just">
              <a:buNone/>
            </a:pPr>
            <a:endParaRPr lang="en-GB" b="1" dirty="0"/>
          </a:p>
          <a:p>
            <a:pPr lvl="0" algn="just"/>
            <a:r>
              <a:rPr lang="en-US" b="1" dirty="0"/>
              <a:t>A surplus of skills external to the organization may, however, justify retirements.</a:t>
            </a:r>
            <a:endParaRPr lang="en-GB" b="1" dirty="0"/>
          </a:p>
          <a:p>
            <a:pPr marL="0" indent="0" algn="just">
              <a:buNone/>
            </a:pPr>
            <a:endParaRPr lang="en-GB" b="1" dirty="0"/>
          </a:p>
          <a:p>
            <a:pPr lvl="0" algn="just"/>
            <a:r>
              <a:rPr lang="en-US" b="1" dirty="0"/>
              <a:t>In some developed countries, the shortage of skills is compensated by migration policies to attract foreign labor.</a:t>
            </a:r>
            <a:endParaRPr lang="en-GB" b="1" dirty="0"/>
          </a:p>
          <a:p>
            <a:endParaRPr lang="en-ZM" dirty="0"/>
          </a:p>
        </p:txBody>
      </p:sp>
    </p:spTree>
    <p:extLst>
      <p:ext uri="{BB962C8B-B14F-4D97-AF65-F5344CB8AC3E}">
        <p14:creationId xmlns:p14="http://schemas.microsoft.com/office/powerpoint/2010/main" val="14956765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E5FC6-C2A4-4E0B-9C57-3225F9A3A2EE}"/>
              </a:ext>
            </a:extLst>
          </p:cNvPr>
          <p:cNvSpPr>
            <a:spLocks noGrp="1"/>
          </p:cNvSpPr>
          <p:nvPr>
            <p:ph type="title"/>
          </p:nvPr>
        </p:nvSpPr>
        <p:spPr/>
        <p:txBody>
          <a:bodyPr>
            <a:normAutofit/>
          </a:bodyPr>
          <a:lstStyle/>
          <a:p>
            <a:r>
              <a:rPr lang="en-US" sz="3600" b="1" dirty="0"/>
              <a:t>HUMAN RESOURCE MANAGEMENT</a:t>
            </a:r>
            <a:endParaRPr lang="en-ZM" sz="3600" dirty="0"/>
          </a:p>
        </p:txBody>
      </p:sp>
      <p:sp>
        <p:nvSpPr>
          <p:cNvPr id="3" name="Content Placeholder 2">
            <a:extLst>
              <a:ext uri="{FF2B5EF4-FFF2-40B4-BE49-F238E27FC236}">
                <a16:creationId xmlns:a16="http://schemas.microsoft.com/office/drawing/2014/main" id="{FB6956FC-56B8-4E9D-ABBF-11E8C0EB2C05}"/>
              </a:ext>
            </a:extLst>
          </p:cNvPr>
          <p:cNvSpPr>
            <a:spLocks noGrp="1"/>
          </p:cNvSpPr>
          <p:nvPr>
            <p:ph idx="1"/>
          </p:nvPr>
        </p:nvSpPr>
        <p:spPr/>
        <p:txBody>
          <a:bodyPr>
            <a:normAutofit/>
          </a:bodyPr>
          <a:lstStyle/>
          <a:p>
            <a:pPr algn="just"/>
            <a:r>
              <a:rPr lang="en-US" b="1" dirty="0"/>
              <a:t>TOOLS OF ANALYSIS IN </a:t>
            </a:r>
            <a:r>
              <a:rPr lang="en-US" b="1" dirty="0" err="1"/>
              <a:t>HRM</a:t>
            </a:r>
            <a:endParaRPr lang="en-US" b="1" dirty="0"/>
          </a:p>
          <a:p>
            <a:pPr algn="just"/>
            <a:r>
              <a:rPr lang="en-US" b="1" dirty="0"/>
              <a:t>Calculations of percentages of staff by age, sex, marital status, education, skills, etc.</a:t>
            </a:r>
          </a:p>
          <a:p>
            <a:pPr algn="just"/>
            <a:r>
              <a:rPr lang="en-US" b="1" dirty="0"/>
              <a:t>Tables of working life to estimate numbers of retirees </a:t>
            </a:r>
          </a:p>
          <a:p>
            <a:pPr algn="just"/>
            <a:r>
              <a:rPr lang="en-US" b="1" dirty="0"/>
              <a:t>Population projections to estimate changes in the </a:t>
            </a:r>
            <a:r>
              <a:rPr lang="en-US" b="1" dirty="0" err="1"/>
              <a:t>labour</a:t>
            </a:r>
            <a:r>
              <a:rPr lang="en-US" b="1" dirty="0"/>
              <a:t> force size.</a:t>
            </a:r>
            <a:endParaRPr lang="en-ZM" b="1" dirty="0"/>
          </a:p>
        </p:txBody>
      </p:sp>
    </p:spTree>
    <p:extLst>
      <p:ext uri="{BB962C8B-B14F-4D97-AF65-F5344CB8AC3E}">
        <p14:creationId xmlns:p14="http://schemas.microsoft.com/office/powerpoint/2010/main" val="2224323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POPULATION DISTRIBUTION</a:t>
            </a:r>
          </a:p>
        </p:txBody>
      </p:sp>
      <p:sp>
        <p:nvSpPr>
          <p:cNvPr id="3" name="Content Placeholder 2"/>
          <p:cNvSpPr>
            <a:spLocks noGrp="1"/>
          </p:cNvSpPr>
          <p:nvPr>
            <p:ph idx="1"/>
          </p:nvPr>
        </p:nvSpPr>
        <p:spPr/>
        <p:txBody>
          <a:bodyPr>
            <a:normAutofit fontScale="92500" lnSpcReduction="20000"/>
          </a:bodyPr>
          <a:lstStyle/>
          <a:p>
            <a:pPr algn="just"/>
            <a:r>
              <a:rPr lang="en-US" b="1" dirty="0"/>
              <a:t>This refers to the location of the population in space or settlement patterns and the dispersion or concentration of the population in specific areas.</a:t>
            </a:r>
            <a:endParaRPr lang="en-GB" b="1" dirty="0"/>
          </a:p>
          <a:p>
            <a:pPr algn="just"/>
            <a:r>
              <a:rPr lang="en-US" b="1" dirty="0"/>
              <a:t> </a:t>
            </a:r>
            <a:endParaRPr lang="en-GB" b="1" dirty="0"/>
          </a:p>
          <a:p>
            <a:pPr algn="just"/>
            <a:r>
              <a:rPr lang="en-US" b="1" dirty="0"/>
              <a:t>This often expressed in terms of residence such as rural and urban residence.</a:t>
            </a:r>
            <a:endParaRPr lang="en-GB" b="1" dirty="0"/>
          </a:p>
          <a:p>
            <a:pPr algn="just">
              <a:buNone/>
            </a:pPr>
            <a:endParaRPr lang="en-US" b="1" dirty="0"/>
          </a:p>
          <a:p>
            <a:pPr algn="just"/>
            <a:r>
              <a:rPr lang="en-US" b="1" dirty="0"/>
              <a:t>Population can also be distributed spatially within provinces and districts.</a:t>
            </a:r>
          </a:p>
          <a:p>
            <a:pPr marL="0" indent="0" algn="just">
              <a:buNone/>
            </a:pPr>
            <a:endParaRPr lang="en-US" dirty="0"/>
          </a:p>
        </p:txBody>
      </p:sp>
    </p:spTree>
    <p:extLst>
      <p:ext uri="{BB962C8B-B14F-4D97-AF65-F5344CB8AC3E}">
        <p14:creationId xmlns:p14="http://schemas.microsoft.com/office/powerpoint/2010/main" val="370835388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FOREIGN INVESTMENT PLANNING</a:t>
            </a:r>
            <a:br>
              <a:rPr lang="en-GB" sz="3200" b="1" dirty="0"/>
            </a:br>
            <a:endParaRPr lang="en-US" sz="3200" dirty="0"/>
          </a:p>
        </p:txBody>
      </p:sp>
      <p:sp>
        <p:nvSpPr>
          <p:cNvPr id="3" name="Content Placeholder 2"/>
          <p:cNvSpPr>
            <a:spLocks noGrp="1"/>
          </p:cNvSpPr>
          <p:nvPr>
            <p:ph idx="1"/>
          </p:nvPr>
        </p:nvSpPr>
        <p:spPr/>
        <p:txBody>
          <a:bodyPr>
            <a:normAutofit lnSpcReduction="10000"/>
          </a:bodyPr>
          <a:lstStyle/>
          <a:p>
            <a:pPr algn="just"/>
            <a:r>
              <a:rPr lang="en-US" b="1" dirty="0"/>
              <a:t>Both foreign and local investors when planning for investments, investors rely on demographic information to decide where to invest in order to maximize the returns on investment.</a:t>
            </a:r>
          </a:p>
          <a:p>
            <a:pPr algn="just"/>
            <a:r>
              <a:rPr lang="en-US" b="1" dirty="0"/>
              <a:t>FH Hutton, an investment company, has suggested that in investment planning, 20 percent of the decision is based on demographics; 30 percent on the economic situation, and; 50 percent on the individual characteristics of the individual company</a:t>
            </a:r>
            <a:endParaRPr lang="en-US" dirty="0"/>
          </a:p>
          <a:p>
            <a:pPr algn="just"/>
            <a:endParaRPr lang="en-US" b="1" dirty="0"/>
          </a:p>
        </p:txBody>
      </p:sp>
    </p:spTree>
    <p:extLst>
      <p:ext uri="{BB962C8B-B14F-4D97-AF65-F5344CB8AC3E}">
        <p14:creationId xmlns:p14="http://schemas.microsoft.com/office/powerpoint/2010/main" val="378329685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7280-F7BA-4A34-A556-8D7D2A08764E}"/>
              </a:ext>
            </a:extLst>
          </p:cNvPr>
          <p:cNvSpPr>
            <a:spLocks noGrp="1"/>
          </p:cNvSpPr>
          <p:nvPr>
            <p:ph type="title"/>
          </p:nvPr>
        </p:nvSpPr>
        <p:spPr/>
        <p:txBody>
          <a:bodyPr>
            <a:normAutofit/>
          </a:bodyPr>
          <a:lstStyle/>
          <a:p>
            <a:r>
              <a:rPr lang="en-US" sz="3200" b="1" dirty="0"/>
              <a:t>FOREIGN INVESTMENT PLANNING</a:t>
            </a:r>
            <a:endParaRPr lang="en-ZM" sz="3200" dirty="0"/>
          </a:p>
        </p:txBody>
      </p:sp>
      <p:sp>
        <p:nvSpPr>
          <p:cNvPr id="3" name="Content Placeholder 2">
            <a:extLst>
              <a:ext uri="{FF2B5EF4-FFF2-40B4-BE49-F238E27FC236}">
                <a16:creationId xmlns:a16="http://schemas.microsoft.com/office/drawing/2014/main" id="{029CFFD6-64A8-40F0-942E-78C0FBD8F065}"/>
              </a:ext>
            </a:extLst>
          </p:cNvPr>
          <p:cNvSpPr>
            <a:spLocks noGrp="1"/>
          </p:cNvSpPr>
          <p:nvPr>
            <p:ph idx="1"/>
          </p:nvPr>
        </p:nvSpPr>
        <p:spPr/>
        <p:txBody>
          <a:bodyPr>
            <a:normAutofit fontScale="92500" lnSpcReduction="10000"/>
          </a:bodyPr>
          <a:lstStyle/>
          <a:p>
            <a:pPr algn="just"/>
            <a:r>
              <a:rPr lang="en-US" b="1" dirty="0"/>
              <a:t>In deciding whether to expand or increase their investments, foreign investors often rely on  current and future demographic to look for investment possibilities and establish future demand for their goods and services.</a:t>
            </a:r>
          </a:p>
          <a:p>
            <a:pPr algn="just"/>
            <a:endParaRPr lang="en-US" b="1" dirty="0"/>
          </a:p>
          <a:p>
            <a:pPr algn="just"/>
            <a:r>
              <a:rPr lang="en-US" b="1" dirty="0"/>
              <a:t>In this, they rely on demographic information  such as current population situation and the use of population projections to forecast future population size and composition.</a:t>
            </a:r>
          </a:p>
          <a:p>
            <a:pPr algn="just" eaLnBrk="0" fontAlgn="base" hangingPunct="0">
              <a:spcBef>
                <a:spcPct val="0"/>
              </a:spcBef>
              <a:spcAft>
                <a:spcPct val="0"/>
              </a:spcAft>
              <a:buClrTx/>
              <a:buSzTx/>
            </a:pPr>
            <a:endParaRPr lang="en-US" altLang="en-US" b="1" dirty="0">
              <a:ea typeface="Times New Roman" panose="02020603050405020304" pitchFamily="18" charset="0"/>
              <a:cs typeface="Tahoma" panose="020B0604030504040204" pitchFamily="34" charset="0"/>
            </a:endParaRPr>
          </a:p>
          <a:p>
            <a:pPr algn="just"/>
            <a:endParaRPr lang="en-US" dirty="0"/>
          </a:p>
          <a:p>
            <a:endParaRPr lang="en-ZM" dirty="0"/>
          </a:p>
        </p:txBody>
      </p:sp>
    </p:spTree>
    <p:extLst>
      <p:ext uri="{BB962C8B-B14F-4D97-AF65-F5344CB8AC3E}">
        <p14:creationId xmlns:p14="http://schemas.microsoft.com/office/powerpoint/2010/main" val="589482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F809-A64D-417A-9073-F7AD07412365}"/>
              </a:ext>
            </a:extLst>
          </p:cNvPr>
          <p:cNvSpPr>
            <a:spLocks noGrp="1"/>
          </p:cNvSpPr>
          <p:nvPr>
            <p:ph type="title"/>
          </p:nvPr>
        </p:nvSpPr>
        <p:spPr/>
        <p:txBody>
          <a:bodyPr>
            <a:normAutofit/>
          </a:bodyPr>
          <a:lstStyle/>
          <a:p>
            <a:r>
              <a:rPr lang="en-US" sz="3200" b="1" dirty="0"/>
              <a:t>FOREIGN INVESTMENT PLANNING</a:t>
            </a:r>
            <a:endParaRPr lang="en-ZM" sz="3200" dirty="0"/>
          </a:p>
        </p:txBody>
      </p:sp>
      <p:sp>
        <p:nvSpPr>
          <p:cNvPr id="3" name="Content Placeholder 2">
            <a:extLst>
              <a:ext uri="{FF2B5EF4-FFF2-40B4-BE49-F238E27FC236}">
                <a16:creationId xmlns:a16="http://schemas.microsoft.com/office/drawing/2014/main" id="{CA112395-8713-497C-86DB-51F70726358B}"/>
              </a:ext>
            </a:extLst>
          </p:cNvPr>
          <p:cNvSpPr>
            <a:spLocks noGrp="1"/>
          </p:cNvSpPr>
          <p:nvPr>
            <p:ph idx="1"/>
          </p:nvPr>
        </p:nvSpPr>
        <p:spPr/>
        <p:txBody>
          <a:bodyPr>
            <a:normAutofit fontScale="62500" lnSpcReduction="20000"/>
          </a:bodyPr>
          <a:lstStyle/>
          <a:p>
            <a:pPr algn="just"/>
            <a:r>
              <a:rPr lang="en-US" sz="2800" b="1" dirty="0"/>
              <a:t>POPULATION SIZE</a:t>
            </a:r>
          </a:p>
          <a:p>
            <a:pPr algn="just"/>
            <a:r>
              <a:rPr lang="en-US" sz="2800" b="1" dirty="0"/>
              <a:t>Investors use  demographic data on population size because this determines the opportunities for market size and opportunities for demand for their goods and services.</a:t>
            </a:r>
          </a:p>
          <a:p>
            <a:pPr marL="0" indent="0" algn="just">
              <a:buNone/>
            </a:pPr>
            <a:endParaRPr lang="en-US" sz="2800" dirty="0"/>
          </a:p>
          <a:p>
            <a:pPr algn="just"/>
            <a:r>
              <a:rPr lang="en-US" sz="2800" b="1" dirty="0"/>
              <a:t>A large population for example means a large market for their goods and services.</a:t>
            </a:r>
            <a:r>
              <a:rPr lang="en-US" altLang="en-US" sz="2800" b="1" dirty="0">
                <a:ea typeface="Times New Roman" panose="02020603050405020304" pitchFamily="18" charset="0"/>
                <a:cs typeface="Tahoma" panose="020B0604030504040204" pitchFamily="34" charset="0"/>
              </a:rPr>
              <a:t> </a:t>
            </a:r>
          </a:p>
          <a:p>
            <a:pPr algn="just"/>
            <a:endParaRPr lang="en-US" altLang="en-US" sz="2800" b="1" dirty="0">
              <a:ea typeface="Times New Roman" panose="02020603050405020304" pitchFamily="18" charset="0"/>
              <a:cs typeface="Tahoma" panose="020B0604030504040204" pitchFamily="34" charset="0"/>
            </a:endParaRPr>
          </a:p>
          <a:p>
            <a:pPr algn="just"/>
            <a:r>
              <a:rPr lang="en-US" altLang="en-US" sz="2800" b="1" dirty="0">
                <a:ea typeface="Times New Roman" panose="02020603050405020304" pitchFamily="18" charset="0"/>
                <a:cs typeface="Tahoma" panose="020B0604030504040204" pitchFamily="34" charset="0"/>
              </a:rPr>
              <a:t>For example, the increase in investments by American companies in China is in response to the large market that such a large population represents.</a:t>
            </a:r>
            <a:endParaRPr lang="en-GB" altLang="en-US" sz="2800" b="1" dirty="0"/>
          </a:p>
          <a:p>
            <a:endParaRPr lang="en-ZM" dirty="0"/>
          </a:p>
        </p:txBody>
      </p:sp>
    </p:spTree>
    <p:extLst>
      <p:ext uri="{BB962C8B-B14F-4D97-AF65-F5344CB8AC3E}">
        <p14:creationId xmlns:p14="http://schemas.microsoft.com/office/powerpoint/2010/main" val="40776336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E236-538C-4DC4-84F0-214078AF0E4B}"/>
              </a:ext>
            </a:extLst>
          </p:cNvPr>
          <p:cNvSpPr>
            <a:spLocks noGrp="1"/>
          </p:cNvSpPr>
          <p:nvPr>
            <p:ph type="title"/>
          </p:nvPr>
        </p:nvSpPr>
        <p:spPr/>
        <p:txBody>
          <a:bodyPr>
            <a:normAutofit fontScale="90000"/>
          </a:bodyPr>
          <a:lstStyle/>
          <a:p>
            <a:r>
              <a:rPr lang="en-US" b="1" dirty="0"/>
              <a:t>FOREIGN INVESTMENT PLANNING</a:t>
            </a:r>
            <a:br>
              <a:rPr lang="en-GB" b="1" dirty="0"/>
            </a:br>
            <a:endParaRPr lang="en-ZM" dirty="0"/>
          </a:p>
        </p:txBody>
      </p:sp>
      <p:sp>
        <p:nvSpPr>
          <p:cNvPr id="3" name="Content Placeholder 2">
            <a:extLst>
              <a:ext uri="{FF2B5EF4-FFF2-40B4-BE49-F238E27FC236}">
                <a16:creationId xmlns:a16="http://schemas.microsoft.com/office/drawing/2014/main" id="{8D590E58-8C69-4090-AE9B-35BC011E7D3E}"/>
              </a:ext>
            </a:extLst>
          </p:cNvPr>
          <p:cNvSpPr>
            <a:spLocks noGrp="1"/>
          </p:cNvSpPr>
          <p:nvPr>
            <p:ph idx="1"/>
          </p:nvPr>
        </p:nvSpPr>
        <p:spPr/>
        <p:txBody>
          <a:bodyPr>
            <a:normAutofit/>
          </a:bodyPr>
          <a:lstStyle/>
          <a:p>
            <a:pPr algn="just"/>
            <a:r>
              <a:rPr lang="en-US" b="1" dirty="0"/>
              <a:t>POPULATION COMPOSITION</a:t>
            </a:r>
          </a:p>
          <a:p>
            <a:pPr algn="just"/>
            <a:r>
              <a:rPr lang="en-US" b="1" dirty="0"/>
              <a:t>Investors also look at population composition because it influences consumption patterns.</a:t>
            </a:r>
          </a:p>
          <a:p>
            <a:pPr algn="just"/>
            <a:endParaRPr lang="en-US" b="1" dirty="0"/>
          </a:p>
          <a:p>
            <a:pPr algn="just"/>
            <a:r>
              <a:rPr lang="en-US" b="1" dirty="0"/>
              <a:t>To do this requires breaking the population by age, gender, education, specialization, and skills level.</a:t>
            </a:r>
          </a:p>
          <a:p>
            <a:pPr marL="0" indent="0" algn="just">
              <a:buNone/>
            </a:pPr>
            <a:endParaRPr lang="en-US" b="1" dirty="0"/>
          </a:p>
          <a:p>
            <a:endParaRPr lang="en-ZM" dirty="0"/>
          </a:p>
        </p:txBody>
      </p:sp>
    </p:spTree>
    <p:extLst>
      <p:ext uri="{BB962C8B-B14F-4D97-AF65-F5344CB8AC3E}">
        <p14:creationId xmlns:p14="http://schemas.microsoft.com/office/powerpoint/2010/main" val="30097448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458C-092C-44EA-B71A-8C9C12EE51FA}"/>
              </a:ext>
            </a:extLst>
          </p:cNvPr>
          <p:cNvSpPr>
            <a:spLocks noGrp="1"/>
          </p:cNvSpPr>
          <p:nvPr>
            <p:ph type="title"/>
          </p:nvPr>
        </p:nvSpPr>
        <p:spPr/>
        <p:txBody>
          <a:bodyPr>
            <a:normAutofit/>
          </a:bodyPr>
          <a:lstStyle/>
          <a:p>
            <a:r>
              <a:rPr lang="en-US" sz="3600" b="1" dirty="0"/>
              <a:t>FOREIGN INVESTMENT PLANNING</a:t>
            </a:r>
            <a:endParaRPr lang="en-ZM" sz="3600" dirty="0"/>
          </a:p>
        </p:txBody>
      </p:sp>
      <p:sp>
        <p:nvSpPr>
          <p:cNvPr id="3" name="Content Placeholder 2">
            <a:extLst>
              <a:ext uri="{FF2B5EF4-FFF2-40B4-BE49-F238E27FC236}">
                <a16:creationId xmlns:a16="http://schemas.microsoft.com/office/drawing/2014/main" id="{212BBCCF-23FB-451D-B6A0-F6695E273E36}"/>
              </a:ext>
            </a:extLst>
          </p:cNvPr>
          <p:cNvSpPr>
            <a:spLocks noGrp="1"/>
          </p:cNvSpPr>
          <p:nvPr>
            <p:ph idx="1"/>
          </p:nvPr>
        </p:nvSpPr>
        <p:spPr/>
        <p:txBody>
          <a:bodyPr>
            <a:normAutofit fontScale="92500" lnSpcReduction="10000"/>
          </a:bodyPr>
          <a:lstStyle/>
          <a:p>
            <a:pPr algn="just"/>
            <a:r>
              <a:rPr lang="en-US" b="1" dirty="0"/>
              <a:t>For example, a large young upward mobile and educated population with high purchasing power presents opportunities for investments in goods and services required by younger people such as entertainment facilities, sports, fashions, etc.</a:t>
            </a:r>
          </a:p>
          <a:p>
            <a:pPr algn="just"/>
            <a:endParaRPr lang="en-US" b="1" dirty="0"/>
          </a:p>
          <a:p>
            <a:pPr algn="just"/>
            <a:r>
              <a:rPr lang="en-US" b="1" dirty="0"/>
              <a:t>A young highly educated and diligent population also offers opportunities for further investments like outsourcing as the case is in the </a:t>
            </a:r>
            <a:r>
              <a:rPr lang="en-US" b="1"/>
              <a:t>Pacific rim </a:t>
            </a:r>
            <a:r>
              <a:rPr lang="en-US" b="1" dirty="0"/>
              <a:t>countries.</a:t>
            </a:r>
            <a:endParaRPr lang="en-US" dirty="0"/>
          </a:p>
          <a:p>
            <a:endParaRPr lang="en-ZM" dirty="0"/>
          </a:p>
        </p:txBody>
      </p:sp>
    </p:spTree>
    <p:extLst>
      <p:ext uri="{BB962C8B-B14F-4D97-AF65-F5344CB8AC3E}">
        <p14:creationId xmlns:p14="http://schemas.microsoft.com/office/powerpoint/2010/main" val="34423911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DOMESTIC  INVESTMENT  PLANNING</a:t>
            </a:r>
            <a:endParaRPr lang="en-US" sz="3200" dirty="0"/>
          </a:p>
        </p:txBody>
      </p:sp>
      <p:sp>
        <p:nvSpPr>
          <p:cNvPr id="3" name="Content Placeholder 2"/>
          <p:cNvSpPr>
            <a:spLocks noGrp="1"/>
          </p:cNvSpPr>
          <p:nvPr>
            <p:ph idx="1"/>
          </p:nvPr>
        </p:nvSpPr>
        <p:spPr>
          <a:xfrm>
            <a:off x="1371600" y="2490136"/>
            <a:ext cx="9372600" cy="3444997"/>
          </a:xfrm>
        </p:spPr>
        <p:txBody>
          <a:bodyPr>
            <a:normAutofit/>
          </a:bodyPr>
          <a:lstStyle/>
          <a:p>
            <a:pPr lvl="0" algn="just"/>
            <a:r>
              <a:rPr lang="en-US" b="1" dirty="0"/>
              <a:t>Local investors also need to focus on the effect of demographic trends on investment planning in the local market within a country. </a:t>
            </a:r>
          </a:p>
          <a:p>
            <a:pPr marL="0" indent="0" algn="just">
              <a:buNone/>
            </a:pPr>
            <a:endParaRPr lang="en-US" b="1" dirty="0"/>
          </a:p>
          <a:p>
            <a:pPr lvl="0" algn="just"/>
            <a:r>
              <a:rPr lang="en-US" b="1" dirty="0"/>
              <a:t>Within a country, in provinces, towns and cities, demographic trends are critical in influencing investment patterns.</a:t>
            </a:r>
          </a:p>
          <a:p>
            <a:pPr lvl="0" algn="just"/>
            <a:endParaRPr lang="en-US" b="1" dirty="0"/>
          </a:p>
          <a:p>
            <a:pPr lvl="0" algn="just"/>
            <a:endParaRPr lang="en-US" dirty="0"/>
          </a:p>
          <a:p>
            <a:endParaRPr lang="en-US" dirty="0"/>
          </a:p>
        </p:txBody>
      </p:sp>
    </p:spTree>
    <p:extLst>
      <p:ext uri="{BB962C8B-B14F-4D97-AF65-F5344CB8AC3E}">
        <p14:creationId xmlns:p14="http://schemas.microsoft.com/office/powerpoint/2010/main" val="233055907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400" b="1" dirty="0"/>
              <a:t>DOMESTIC  INVESTMENT  PLANNING</a:t>
            </a:r>
            <a:br>
              <a:rPr lang="en-US" sz="2400" dirty="0"/>
            </a:br>
            <a:endParaRPr lang="en-US" sz="2400" dirty="0"/>
          </a:p>
        </p:txBody>
      </p:sp>
      <p:sp>
        <p:nvSpPr>
          <p:cNvPr id="3" name="Content Placeholder 2"/>
          <p:cNvSpPr>
            <a:spLocks noGrp="1"/>
          </p:cNvSpPr>
          <p:nvPr>
            <p:ph idx="1"/>
          </p:nvPr>
        </p:nvSpPr>
        <p:spPr/>
        <p:txBody>
          <a:bodyPr>
            <a:normAutofit fontScale="92500" lnSpcReduction="10000"/>
          </a:bodyPr>
          <a:lstStyle/>
          <a:p>
            <a:pPr lvl="0" algn="just"/>
            <a:r>
              <a:rPr lang="en-US" sz="2800" b="1" dirty="0"/>
              <a:t>These critical demographic trends include:</a:t>
            </a:r>
          </a:p>
          <a:p>
            <a:pPr marL="0" indent="0" algn="just">
              <a:buNone/>
            </a:pPr>
            <a:endParaRPr lang="en-US" sz="2800" b="1" dirty="0"/>
          </a:p>
          <a:p>
            <a:pPr lvl="0" algn="just"/>
            <a:r>
              <a:rPr lang="en-US" sz="2800" b="1" dirty="0"/>
              <a:t>Population size;</a:t>
            </a:r>
          </a:p>
          <a:p>
            <a:pPr lvl="0" algn="just"/>
            <a:r>
              <a:rPr lang="en-US" sz="2800" b="1" dirty="0"/>
              <a:t>Population composition;</a:t>
            </a:r>
          </a:p>
          <a:p>
            <a:pPr lvl="0" algn="just"/>
            <a:r>
              <a:rPr lang="en-US" sz="2800" b="1" dirty="0"/>
              <a:t>Population distribution; and</a:t>
            </a:r>
          </a:p>
          <a:p>
            <a:pPr lvl="0" algn="just"/>
            <a:r>
              <a:rPr lang="en-US" sz="2800" b="1" dirty="0"/>
              <a:t> Internal and international migratory patterns.</a:t>
            </a:r>
          </a:p>
          <a:p>
            <a:pPr lvl="0" algn="just"/>
            <a:endParaRPr lang="en-US" sz="2800" dirty="0"/>
          </a:p>
          <a:p>
            <a:endParaRPr lang="en-US" dirty="0"/>
          </a:p>
        </p:txBody>
      </p:sp>
    </p:spTree>
    <p:extLst>
      <p:ext uri="{BB962C8B-B14F-4D97-AF65-F5344CB8AC3E}">
        <p14:creationId xmlns:p14="http://schemas.microsoft.com/office/powerpoint/2010/main" val="300968450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F955-E1C3-4E9D-9A08-A1E3CDF4C150}"/>
              </a:ext>
            </a:extLst>
          </p:cNvPr>
          <p:cNvSpPr>
            <a:spLocks noGrp="1"/>
          </p:cNvSpPr>
          <p:nvPr>
            <p:ph type="title"/>
          </p:nvPr>
        </p:nvSpPr>
        <p:spPr/>
        <p:txBody>
          <a:bodyPr>
            <a:normAutofit/>
          </a:bodyPr>
          <a:lstStyle/>
          <a:p>
            <a:r>
              <a:rPr lang="en-US" sz="3200" b="1" dirty="0"/>
              <a:t>DOMESTIC  INVESTMENT  PLANNING</a:t>
            </a:r>
            <a:endParaRPr lang="en-ZM" sz="3200" dirty="0"/>
          </a:p>
        </p:txBody>
      </p:sp>
      <p:sp>
        <p:nvSpPr>
          <p:cNvPr id="3" name="Content Placeholder 2">
            <a:extLst>
              <a:ext uri="{FF2B5EF4-FFF2-40B4-BE49-F238E27FC236}">
                <a16:creationId xmlns:a16="http://schemas.microsoft.com/office/drawing/2014/main" id="{1820E59D-4BAD-4392-A701-262AAB27B030}"/>
              </a:ext>
            </a:extLst>
          </p:cNvPr>
          <p:cNvSpPr>
            <a:spLocks noGrp="1"/>
          </p:cNvSpPr>
          <p:nvPr>
            <p:ph idx="1"/>
          </p:nvPr>
        </p:nvSpPr>
        <p:spPr/>
        <p:txBody>
          <a:bodyPr>
            <a:normAutofit fontScale="77500" lnSpcReduction="20000"/>
          </a:bodyPr>
          <a:lstStyle/>
          <a:p>
            <a:pPr lvl="0" algn="just"/>
            <a:r>
              <a:rPr lang="en-US" b="1" dirty="0"/>
              <a:t>Demographic changes in the population size and composition of the population will influence:</a:t>
            </a:r>
          </a:p>
          <a:p>
            <a:pPr lvl="0" algn="just"/>
            <a:endParaRPr lang="en-US" dirty="0"/>
          </a:p>
          <a:p>
            <a:pPr algn="just">
              <a:buFont typeface="Wingdings" panose="05000000000000000000" pitchFamily="2" charset="2"/>
              <a:buChar char="§"/>
            </a:pPr>
            <a:r>
              <a:rPr lang="en-US" b="1" dirty="0"/>
              <a:t>The growth in the size of the </a:t>
            </a:r>
            <a:r>
              <a:rPr lang="en-US" b="1" dirty="0" err="1"/>
              <a:t>labour</a:t>
            </a:r>
            <a:r>
              <a:rPr lang="en-US" b="1" dirty="0"/>
              <a:t> force and levels of employment;</a:t>
            </a:r>
          </a:p>
          <a:p>
            <a:pPr algn="just">
              <a:buFont typeface="Wingdings" panose="05000000000000000000" pitchFamily="2" charset="2"/>
              <a:buChar char="§"/>
            </a:pPr>
            <a:r>
              <a:rPr lang="en-US" b="1" dirty="0"/>
              <a:t>The size of the market for goods and services.</a:t>
            </a:r>
          </a:p>
          <a:p>
            <a:pPr algn="just">
              <a:buFont typeface="Wingdings" panose="05000000000000000000" pitchFamily="2" charset="2"/>
              <a:buChar char="§"/>
            </a:pPr>
            <a:r>
              <a:rPr lang="en-US" b="1" dirty="0"/>
              <a:t> The number of people with more purchasing power</a:t>
            </a:r>
            <a:endParaRPr lang="en-US" dirty="0"/>
          </a:p>
          <a:p>
            <a:pPr algn="just"/>
            <a:r>
              <a:rPr lang="en-US" b="1" dirty="0"/>
              <a:t>The number of  professional/managerial or middle class </a:t>
            </a:r>
            <a:endParaRPr lang="en-US" dirty="0"/>
          </a:p>
          <a:p>
            <a:pPr lvl="0" algn="just"/>
            <a:r>
              <a:rPr lang="en-US" b="1" dirty="0"/>
              <a:t>The size of the expatriate population resulting from international migration</a:t>
            </a:r>
            <a:endParaRPr lang="en-US" dirty="0"/>
          </a:p>
          <a:p>
            <a:endParaRPr lang="en-ZM" dirty="0"/>
          </a:p>
        </p:txBody>
      </p:sp>
    </p:spTree>
    <p:extLst>
      <p:ext uri="{BB962C8B-B14F-4D97-AF65-F5344CB8AC3E}">
        <p14:creationId xmlns:p14="http://schemas.microsoft.com/office/powerpoint/2010/main" val="14384293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DOMESTIC  INVESTMENT  PLANNING</a:t>
            </a:r>
            <a:endParaRPr lang="en-US" sz="3200" dirty="0"/>
          </a:p>
        </p:txBody>
      </p:sp>
      <p:sp>
        <p:nvSpPr>
          <p:cNvPr id="3" name="Content Placeholder 2"/>
          <p:cNvSpPr>
            <a:spLocks noGrp="1"/>
          </p:cNvSpPr>
          <p:nvPr>
            <p:ph idx="1"/>
          </p:nvPr>
        </p:nvSpPr>
        <p:spPr/>
        <p:txBody>
          <a:bodyPr>
            <a:noAutofit/>
          </a:bodyPr>
          <a:lstStyle/>
          <a:p>
            <a:pPr lvl="0" algn="just"/>
            <a:r>
              <a:rPr lang="en-US" sz="2000" b="1" dirty="0"/>
              <a:t>In turn, these demographic changes and trends will also influence local or domestic investment planning:</a:t>
            </a:r>
          </a:p>
          <a:p>
            <a:pPr marL="0" indent="0" algn="just">
              <a:buNone/>
            </a:pPr>
            <a:endParaRPr lang="en-US" sz="2000" b="1" dirty="0"/>
          </a:p>
          <a:p>
            <a:pPr algn="just"/>
            <a:r>
              <a:rPr lang="en-US" sz="2000" b="1" dirty="0"/>
              <a:t>The size of the </a:t>
            </a:r>
            <a:r>
              <a:rPr lang="en-US" sz="2000" b="1" dirty="0" err="1"/>
              <a:t>labour</a:t>
            </a:r>
            <a:r>
              <a:rPr lang="en-US" sz="2000" b="1" dirty="0"/>
              <a:t> force, employment levels, the market size, education, skills level, size of the middle class, purchasing power, size of the expatriate population  etc. will guide decision makers and planners in the following ways:</a:t>
            </a:r>
          </a:p>
          <a:p>
            <a:pPr marL="0" indent="0" algn="just">
              <a:buNone/>
            </a:pPr>
            <a:endParaRPr lang="en-US" sz="2000" b="1" dirty="0"/>
          </a:p>
        </p:txBody>
      </p:sp>
    </p:spTree>
    <p:extLst>
      <p:ext uri="{BB962C8B-B14F-4D97-AF65-F5344CB8AC3E}">
        <p14:creationId xmlns:p14="http://schemas.microsoft.com/office/powerpoint/2010/main" val="326200810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EB0E-3391-4B85-BE31-F6A1902849C6}"/>
              </a:ext>
            </a:extLst>
          </p:cNvPr>
          <p:cNvSpPr>
            <a:spLocks noGrp="1"/>
          </p:cNvSpPr>
          <p:nvPr>
            <p:ph type="title"/>
          </p:nvPr>
        </p:nvSpPr>
        <p:spPr/>
        <p:txBody>
          <a:bodyPr>
            <a:normAutofit/>
          </a:bodyPr>
          <a:lstStyle/>
          <a:p>
            <a:r>
              <a:rPr lang="en-US" sz="3200" b="1" dirty="0"/>
              <a:t>DOMESTIC  INVESTMENT  PLANNING</a:t>
            </a:r>
            <a:endParaRPr lang="en-ZM" sz="3200" dirty="0"/>
          </a:p>
        </p:txBody>
      </p:sp>
      <p:sp>
        <p:nvSpPr>
          <p:cNvPr id="3" name="Content Placeholder 2">
            <a:extLst>
              <a:ext uri="{FF2B5EF4-FFF2-40B4-BE49-F238E27FC236}">
                <a16:creationId xmlns:a16="http://schemas.microsoft.com/office/drawing/2014/main" id="{6D21F140-5194-4A4F-89AF-742A01307C2A}"/>
              </a:ext>
            </a:extLst>
          </p:cNvPr>
          <p:cNvSpPr>
            <a:spLocks noGrp="1"/>
          </p:cNvSpPr>
          <p:nvPr>
            <p:ph idx="1"/>
          </p:nvPr>
        </p:nvSpPr>
        <p:spPr/>
        <p:txBody>
          <a:bodyPr/>
          <a:lstStyle/>
          <a:p>
            <a:pPr lvl="0" algn="just"/>
            <a:r>
              <a:rPr lang="en-US" b="1" dirty="0"/>
              <a:t>Making appropriate site selection and identifying market areas for the establishment of retail </a:t>
            </a:r>
            <a:r>
              <a:rPr lang="en-US" b="1" dirty="0" err="1"/>
              <a:t>centres</a:t>
            </a:r>
            <a:r>
              <a:rPr lang="en-US" b="1" dirty="0"/>
              <a:t> like malls, factories, hotels, and other facilities, etc.</a:t>
            </a:r>
          </a:p>
          <a:p>
            <a:pPr lvl="0" algn="just"/>
            <a:endParaRPr lang="en-US" dirty="0"/>
          </a:p>
          <a:p>
            <a:pPr lvl="0" algn="just"/>
            <a:r>
              <a:rPr lang="en-US" b="1" dirty="0"/>
              <a:t>Forecasting demand and sales for goods and services.</a:t>
            </a:r>
            <a:endParaRPr lang="en-US" dirty="0"/>
          </a:p>
          <a:p>
            <a:endParaRPr lang="en-ZM" dirty="0"/>
          </a:p>
        </p:txBody>
      </p:sp>
    </p:spTree>
    <p:extLst>
      <p:ext uri="{BB962C8B-B14F-4D97-AF65-F5344CB8AC3E}">
        <p14:creationId xmlns:p14="http://schemas.microsoft.com/office/powerpoint/2010/main" val="4151301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POPULATION DISTRIBUTION</a:t>
            </a:r>
            <a:endParaRPr lang="en-GB" dirty="0"/>
          </a:p>
        </p:txBody>
      </p:sp>
      <p:sp>
        <p:nvSpPr>
          <p:cNvPr id="3" name="Content Placeholder 2"/>
          <p:cNvSpPr>
            <a:spLocks noGrp="1"/>
          </p:cNvSpPr>
          <p:nvPr>
            <p:ph idx="1"/>
          </p:nvPr>
        </p:nvSpPr>
        <p:spPr/>
        <p:txBody>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Thirty eight percent of the population in Zambia is urban. Sixty percent is rural. </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Residence in a given space determines population density.</a:t>
            </a:r>
            <a:endParaRPr lang="en-GB" altLang="en-US"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US" altLang="en-US" b="1" dirty="0"/>
          </a:p>
          <a:p>
            <a:pPr marL="0" indent="0" algn="just" eaLnBrk="0" fontAlgn="base" hangingPunct="0">
              <a:spcBef>
                <a:spcPct val="0"/>
              </a:spcBef>
              <a:spcAft>
                <a:spcPct val="0"/>
              </a:spcAft>
              <a:buClrTx/>
              <a:buSzTx/>
              <a:buNone/>
            </a:pPr>
            <a:endParaRPr lang="en-GB" altLang="en-US" dirty="0"/>
          </a:p>
          <a:p>
            <a:pPr marL="0" indent="0" algn="just" eaLnBrk="0" fontAlgn="base" hangingPunct="0">
              <a:spcBef>
                <a:spcPct val="0"/>
              </a:spcBef>
              <a:spcAft>
                <a:spcPct val="0"/>
              </a:spcAft>
              <a:buClrTx/>
              <a:buSzTx/>
              <a:buNone/>
            </a:pPr>
            <a:r>
              <a:rPr lang="en-US" altLang="en-US" dirty="0">
                <a:latin typeface="Century" panose="02040604050505020304" pitchFamily="18" charset="0"/>
                <a:ea typeface="Times New Roman" panose="02020603050405020304" pitchFamily="18" charset="0"/>
                <a:cs typeface="Tahoma" panose="020B0604030504040204" pitchFamily="34" charset="0"/>
              </a:rPr>
              <a:t> </a:t>
            </a:r>
            <a:endParaRPr lang="en-GB" altLang="en-US" dirty="0"/>
          </a:p>
          <a:p>
            <a:endParaRPr lang="en-GB" dirty="0"/>
          </a:p>
        </p:txBody>
      </p:sp>
    </p:spTree>
    <p:extLst>
      <p:ext uri="{BB962C8B-B14F-4D97-AF65-F5344CB8AC3E}">
        <p14:creationId xmlns:p14="http://schemas.microsoft.com/office/powerpoint/2010/main" val="25695543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DOMESTIC  INVESTMENT  PLANNING</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b="1" dirty="0"/>
              <a:t>OTHER DOMESTIC INVESTMENT OPTIONS </a:t>
            </a:r>
          </a:p>
          <a:p>
            <a:pPr algn="just"/>
            <a:endParaRPr lang="en-US" b="1" dirty="0"/>
          </a:p>
          <a:p>
            <a:pPr algn="just"/>
            <a:r>
              <a:rPr lang="en-US" b="1" dirty="0"/>
              <a:t>Changes in the population composition have also been found to influence demand for alternative domestic investment options such as bonds, stocks, and treasury bills.</a:t>
            </a:r>
          </a:p>
          <a:p>
            <a:pPr algn="just"/>
            <a:endParaRPr lang="en-US" dirty="0"/>
          </a:p>
          <a:p>
            <a:pPr lvl="0" algn="just"/>
            <a:r>
              <a:rPr lang="en-US" b="1" dirty="0"/>
              <a:t>As one investment company has observed “the attraction of bonds and stocks is partly a matter of demographics.</a:t>
            </a:r>
          </a:p>
          <a:p>
            <a:pPr lvl="0" algn="just"/>
            <a:endParaRPr lang="en-US" dirty="0"/>
          </a:p>
          <a:p>
            <a:pPr marL="0" indent="0" algn="just">
              <a:buNone/>
            </a:pPr>
            <a:endParaRPr lang="en-US" dirty="0"/>
          </a:p>
          <a:p>
            <a:endParaRPr lang="en-US" dirty="0"/>
          </a:p>
        </p:txBody>
      </p:sp>
    </p:spTree>
    <p:extLst>
      <p:ext uri="{BB962C8B-B14F-4D97-AF65-F5344CB8AC3E}">
        <p14:creationId xmlns:p14="http://schemas.microsoft.com/office/powerpoint/2010/main" val="191283880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12B1-72F7-4FC3-A8E8-4DA140D835C8}"/>
              </a:ext>
            </a:extLst>
          </p:cNvPr>
          <p:cNvSpPr>
            <a:spLocks noGrp="1"/>
          </p:cNvSpPr>
          <p:nvPr>
            <p:ph type="title"/>
          </p:nvPr>
        </p:nvSpPr>
        <p:spPr/>
        <p:txBody>
          <a:bodyPr>
            <a:normAutofit/>
          </a:bodyPr>
          <a:lstStyle/>
          <a:p>
            <a:r>
              <a:rPr lang="en-US" sz="3200" b="1" dirty="0"/>
              <a:t>DOMESTIC  INVESTMENT  PLANNING</a:t>
            </a:r>
            <a:br>
              <a:rPr lang="en-US" sz="3200" dirty="0"/>
            </a:br>
            <a:endParaRPr lang="en-ZM" sz="3200" dirty="0"/>
          </a:p>
        </p:txBody>
      </p:sp>
      <p:sp>
        <p:nvSpPr>
          <p:cNvPr id="3" name="Content Placeholder 2">
            <a:extLst>
              <a:ext uri="{FF2B5EF4-FFF2-40B4-BE49-F238E27FC236}">
                <a16:creationId xmlns:a16="http://schemas.microsoft.com/office/drawing/2014/main" id="{5DD031BB-022C-4281-98D2-9C539D602614}"/>
              </a:ext>
            </a:extLst>
          </p:cNvPr>
          <p:cNvSpPr>
            <a:spLocks noGrp="1"/>
          </p:cNvSpPr>
          <p:nvPr>
            <p:ph idx="1"/>
          </p:nvPr>
        </p:nvSpPr>
        <p:spPr/>
        <p:txBody>
          <a:bodyPr/>
          <a:lstStyle/>
          <a:p>
            <a:pPr lvl="0" algn="just"/>
            <a:r>
              <a:rPr lang="en-US" b="1" dirty="0"/>
              <a:t>Young and upwardly mobile people are more likely to invest in stocks and shares because they provide long – term investments. </a:t>
            </a:r>
          </a:p>
          <a:p>
            <a:pPr lvl="0" algn="just"/>
            <a:endParaRPr lang="en-US" dirty="0"/>
          </a:p>
          <a:p>
            <a:pPr lvl="0" algn="just"/>
            <a:r>
              <a:rPr lang="en-US" b="1" dirty="0"/>
              <a:t>Older populations may invest in those that yield dividends in the short – term such as treasury bills.</a:t>
            </a:r>
            <a:endParaRPr lang="en-US" dirty="0"/>
          </a:p>
          <a:p>
            <a:endParaRPr lang="en-ZM" dirty="0"/>
          </a:p>
        </p:txBody>
      </p:sp>
    </p:spTree>
    <p:extLst>
      <p:ext uri="{BB962C8B-B14F-4D97-AF65-F5344CB8AC3E}">
        <p14:creationId xmlns:p14="http://schemas.microsoft.com/office/powerpoint/2010/main" val="305834571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AA2C-A901-41B2-B62B-08825C90E284}"/>
              </a:ext>
            </a:extLst>
          </p:cNvPr>
          <p:cNvSpPr>
            <a:spLocks noGrp="1"/>
          </p:cNvSpPr>
          <p:nvPr>
            <p:ph type="title"/>
          </p:nvPr>
        </p:nvSpPr>
        <p:spPr/>
        <p:txBody>
          <a:bodyPr/>
          <a:lstStyle/>
          <a:p>
            <a:r>
              <a:rPr lang="en-US" b="1" dirty="0"/>
              <a:t>MARKETING</a:t>
            </a:r>
            <a:endParaRPr lang="en-ZM" dirty="0"/>
          </a:p>
        </p:txBody>
      </p:sp>
      <p:sp>
        <p:nvSpPr>
          <p:cNvPr id="3" name="Content Placeholder 2">
            <a:extLst>
              <a:ext uri="{FF2B5EF4-FFF2-40B4-BE49-F238E27FC236}">
                <a16:creationId xmlns:a16="http://schemas.microsoft.com/office/drawing/2014/main" id="{AC7F7710-3F65-41ED-8E6D-CE88E03B97E7}"/>
              </a:ext>
            </a:extLst>
          </p:cNvPr>
          <p:cNvSpPr>
            <a:spLocks noGrp="1"/>
          </p:cNvSpPr>
          <p:nvPr>
            <p:ph idx="1"/>
          </p:nvPr>
        </p:nvSpPr>
        <p:spPr/>
        <p:txBody>
          <a:bodyPr>
            <a:normAutofit/>
          </a:bodyPr>
          <a:lstStyle/>
          <a:p>
            <a:pPr algn="just"/>
            <a:r>
              <a:rPr lang="en-US" b="1" dirty="0"/>
              <a:t>Marketing refers to activities a company undertakes in promoting and selling products or services to consumers.</a:t>
            </a:r>
          </a:p>
          <a:p>
            <a:pPr algn="just"/>
            <a:endParaRPr lang="en-US" b="1" dirty="0"/>
          </a:p>
          <a:p>
            <a:pPr algn="just"/>
            <a:r>
              <a:rPr lang="en-US" b="1" dirty="0"/>
              <a:t>Marketing includes advertising, selling, delivering products, and market research.</a:t>
            </a:r>
          </a:p>
        </p:txBody>
      </p:sp>
    </p:spTree>
    <p:extLst>
      <p:ext uri="{BB962C8B-B14F-4D97-AF65-F5344CB8AC3E}">
        <p14:creationId xmlns:p14="http://schemas.microsoft.com/office/powerpoint/2010/main" val="19007352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MARKETING</a:t>
            </a:r>
            <a:endParaRPr lang="en-GB" dirty="0"/>
          </a:p>
        </p:txBody>
      </p:sp>
      <p:sp>
        <p:nvSpPr>
          <p:cNvPr id="3" name="Content Placeholder 2"/>
          <p:cNvSpPr>
            <a:spLocks noGrp="1"/>
          </p:cNvSpPr>
          <p:nvPr>
            <p:ph idx="1"/>
          </p:nvPr>
        </p:nvSpPr>
        <p:spPr/>
        <p:txBody>
          <a:bodyPr>
            <a:normAutofit/>
          </a:bodyPr>
          <a:lstStyle/>
          <a:p>
            <a:pPr lvl="0" algn="just"/>
            <a:r>
              <a:rPr lang="en-US" sz="2800" b="1" dirty="0"/>
              <a:t>Market research is a key aspect of marketing.</a:t>
            </a:r>
          </a:p>
          <a:p>
            <a:pPr lvl="0" algn="just"/>
            <a:r>
              <a:rPr lang="en-US" sz="2800" b="1" dirty="0"/>
              <a:t>It involves collecting, analyzing,  and interpreting information about a market, about a product or service to be offered for sale in that market, and about the past, present and potential customers for the product or service.</a:t>
            </a:r>
            <a:endParaRPr lang="en-GB" sz="2800" b="1" dirty="0"/>
          </a:p>
          <a:p>
            <a:pPr algn="just"/>
            <a:endParaRPr lang="en-GB" b="1" dirty="0"/>
          </a:p>
          <a:p>
            <a:endParaRPr lang="en-GB" dirty="0"/>
          </a:p>
        </p:txBody>
      </p:sp>
    </p:spTree>
    <p:extLst>
      <p:ext uri="{BB962C8B-B14F-4D97-AF65-F5344CB8AC3E}">
        <p14:creationId xmlns:p14="http://schemas.microsoft.com/office/powerpoint/2010/main" val="247370660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2A7A-9D8C-478C-8BFE-251DC8A3682E}"/>
              </a:ext>
            </a:extLst>
          </p:cNvPr>
          <p:cNvSpPr>
            <a:spLocks noGrp="1"/>
          </p:cNvSpPr>
          <p:nvPr>
            <p:ph type="title"/>
          </p:nvPr>
        </p:nvSpPr>
        <p:spPr/>
        <p:txBody>
          <a:bodyPr/>
          <a:lstStyle/>
          <a:p>
            <a:r>
              <a:rPr lang="en-US" b="1" dirty="0"/>
              <a:t>MARKETING</a:t>
            </a:r>
            <a:endParaRPr lang="en-ZM" dirty="0"/>
          </a:p>
        </p:txBody>
      </p:sp>
      <p:sp>
        <p:nvSpPr>
          <p:cNvPr id="3" name="Content Placeholder 2">
            <a:extLst>
              <a:ext uri="{FF2B5EF4-FFF2-40B4-BE49-F238E27FC236}">
                <a16:creationId xmlns:a16="http://schemas.microsoft.com/office/drawing/2014/main" id="{382BCEE7-63A6-4C96-AD1B-A9507264210E}"/>
              </a:ext>
            </a:extLst>
          </p:cNvPr>
          <p:cNvSpPr>
            <a:spLocks noGrp="1"/>
          </p:cNvSpPr>
          <p:nvPr>
            <p:ph idx="1"/>
          </p:nvPr>
        </p:nvSpPr>
        <p:spPr/>
        <p:txBody>
          <a:bodyPr>
            <a:normAutofit/>
          </a:bodyPr>
          <a:lstStyle/>
          <a:p>
            <a:pPr lvl="0" algn="just"/>
            <a:r>
              <a:rPr lang="en-US" b="1" dirty="0"/>
              <a:t>It also involves research into </a:t>
            </a:r>
            <a:r>
              <a:rPr lang="en-US" b="1"/>
              <a:t>the demographic characteristics</a:t>
            </a:r>
            <a:r>
              <a:rPr lang="en-US" b="1" dirty="0"/>
              <a:t>, spending habits, location and needs of a business's target market, the industry as a whole, and the particular competitors faced. </a:t>
            </a:r>
            <a:endParaRPr lang="en-GB" b="1" dirty="0"/>
          </a:p>
          <a:p>
            <a:pPr marL="0" indent="0" algn="just">
              <a:buNone/>
            </a:pPr>
            <a:endParaRPr lang="en-GB" b="1" dirty="0"/>
          </a:p>
          <a:p>
            <a:pPr algn="just"/>
            <a:r>
              <a:rPr lang="en-US" b="1" dirty="0"/>
              <a:t>There are two important aspects of marketing namely segmentation and targeting involved in this process.</a:t>
            </a:r>
            <a:endParaRPr lang="en-GB" b="1" dirty="0"/>
          </a:p>
          <a:p>
            <a:pPr algn="just"/>
            <a:endParaRPr lang="en-GB" b="1" dirty="0"/>
          </a:p>
          <a:p>
            <a:endParaRPr lang="en-ZM" dirty="0"/>
          </a:p>
        </p:txBody>
      </p:sp>
    </p:spTree>
    <p:extLst>
      <p:ext uri="{BB962C8B-B14F-4D97-AF65-F5344CB8AC3E}">
        <p14:creationId xmlns:p14="http://schemas.microsoft.com/office/powerpoint/2010/main" val="121196192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5978-24F4-E113-C640-0AAAA195F480}"/>
              </a:ext>
            </a:extLst>
          </p:cNvPr>
          <p:cNvSpPr>
            <a:spLocks noGrp="1"/>
          </p:cNvSpPr>
          <p:nvPr>
            <p:ph type="title"/>
          </p:nvPr>
        </p:nvSpPr>
        <p:spPr/>
        <p:txBody>
          <a:bodyPr>
            <a:normAutofit fontScale="90000"/>
          </a:bodyPr>
          <a:lstStyle/>
          <a:p>
            <a:r>
              <a:rPr lang="en-US" b="1" dirty="0"/>
              <a:t>MARKETING</a:t>
            </a:r>
            <a:br>
              <a:rPr lang="en-US" b="1" dirty="0"/>
            </a:br>
            <a:endParaRPr lang="en-ZM" dirty="0"/>
          </a:p>
        </p:txBody>
      </p:sp>
      <p:sp>
        <p:nvSpPr>
          <p:cNvPr id="3" name="Content Placeholder 2">
            <a:extLst>
              <a:ext uri="{FF2B5EF4-FFF2-40B4-BE49-F238E27FC236}">
                <a16:creationId xmlns:a16="http://schemas.microsoft.com/office/drawing/2014/main" id="{B3FC9A26-0CAF-88A9-1274-47260AD44983}"/>
              </a:ext>
            </a:extLst>
          </p:cNvPr>
          <p:cNvSpPr>
            <a:spLocks noGrp="1"/>
          </p:cNvSpPr>
          <p:nvPr>
            <p:ph idx="1"/>
          </p:nvPr>
        </p:nvSpPr>
        <p:spPr/>
        <p:txBody>
          <a:bodyPr>
            <a:normAutofit/>
          </a:bodyPr>
          <a:lstStyle/>
          <a:p>
            <a:pPr marL="0" indent="0">
              <a:buNone/>
            </a:pPr>
            <a:r>
              <a:rPr lang="en-US" sz="3200" b="1" dirty="0"/>
              <a:t>SEGMENTATION</a:t>
            </a:r>
            <a:br>
              <a:rPr lang="en-GB" sz="3200" dirty="0"/>
            </a:br>
            <a:endParaRPr lang="en-GB" sz="3200" dirty="0"/>
          </a:p>
          <a:p>
            <a:pPr algn="just"/>
            <a:r>
              <a:rPr lang="en-US" b="1" dirty="0"/>
              <a:t>Segmentation involves producing and packaging of products or the provision of services that appeal to specific demographic segments groups within the population.</a:t>
            </a:r>
            <a:endParaRPr lang="en-GB" b="1" dirty="0"/>
          </a:p>
          <a:p>
            <a:pPr algn="just"/>
            <a:endParaRPr lang="en-GB" b="1" dirty="0"/>
          </a:p>
          <a:p>
            <a:endParaRPr lang="en-ZM" dirty="0"/>
          </a:p>
        </p:txBody>
      </p:sp>
    </p:spTree>
    <p:extLst>
      <p:ext uri="{BB962C8B-B14F-4D97-AF65-F5344CB8AC3E}">
        <p14:creationId xmlns:p14="http://schemas.microsoft.com/office/powerpoint/2010/main" val="37239581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79CA3-AF64-AF2D-8BEF-DC0AF47088DB}"/>
              </a:ext>
            </a:extLst>
          </p:cNvPr>
          <p:cNvSpPr>
            <a:spLocks noGrp="1"/>
          </p:cNvSpPr>
          <p:nvPr>
            <p:ph type="title"/>
          </p:nvPr>
        </p:nvSpPr>
        <p:spPr/>
        <p:txBody>
          <a:bodyPr>
            <a:normAutofit fontScale="90000"/>
          </a:bodyPr>
          <a:lstStyle/>
          <a:p>
            <a:br>
              <a:rPr lang="en-US" b="1" dirty="0"/>
            </a:br>
            <a:r>
              <a:rPr lang="en-US" b="1" dirty="0"/>
              <a:t>SEGMENTATION</a:t>
            </a:r>
            <a:br>
              <a:rPr lang="en-GB" dirty="0"/>
            </a:br>
            <a:br>
              <a:rPr lang="en-GB" dirty="0"/>
            </a:br>
            <a:endParaRPr lang="en-ZM" dirty="0"/>
          </a:p>
        </p:txBody>
      </p:sp>
      <p:sp>
        <p:nvSpPr>
          <p:cNvPr id="3" name="Content Placeholder 2">
            <a:extLst>
              <a:ext uri="{FF2B5EF4-FFF2-40B4-BE49-F238E27FC236}">
                <a16:creationId xmlns:a16="http://schemas.microsoft.com/office/drawing/2014/main" id="{4C72CDB3-8B4A-8826-1B9B-0D7A4E2DCA87}"/>
              </a:ext>
            </a:extLst>
          </p:cNvPr>
          <p:cNvSpPr>
            <a:spLocks noGrp="1"/>
          </p:cNvSpPr>
          <p:nvPr>
            <p:ph idx="1"/>
          </p:nvPr>
        </p:nvSpPr>
        <p:spPr/>
        <p:txBody>
          <a:bodyPr>
            <a:normAutofit/>
          </a:bodyPr>
          <a:lstStyle/>
          <a:p>
            <a:pPr algn="just"/>
            <a:r>
              <a:rPr lang="en-US" b="1" dirty="0"/>
              <a:t>The provider of these goods and services produces and packages them in a way that is attractive to segments of the population of a certain age, gender, social class, educational level, etc.</a:t>
            </a:r>
          </a:p>
          <a:p>
            <a:pPr algn="just"/>
            <a:endParaRPr lang="en-US" b="1" dirty="0"/>
          </a:p>
          <a:p>
            <a:pPr algn="just"/>
            <a:r>
              <a:rPr lang="en-US" b="1" dirty="0"/>
              <a:t>The goods and services provided are “tailor-made” to suit the needs and tastes of this segment.</a:t>
            </a:r>
          </a:p>
          <a:p>
            <a:endParaRPr lang="en-ZM" dirty="0"/>
          </a:p>
        </p:txBody>
      </p:sp>
    </p:spTree>
    <p:extLst>
      <p:ext uri="{BB962C8B-B14F-4D97-AF65-F5344CB8AC3E}">
        <p14:creationId xmlns:p14="http://schemas.microsoft.com/office/powerpoint/2010/main" val="311360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7B8D-0D13-6249-0567-38F0DF093688}"/>
              </a:ext>
            </a:extLst>
          </p:cNvPr>
          <p:cNvSpPr>
            <a:spLocks noGrp="1"/>
          </p:cNvSpPr>
          <p:nvPr>
            <p:ph type="title"/>
          </p:nvPr>
        </p:nvSpPr>
        <p:spPr/>
        <p:txBody>
          <a:bodyPr>
            <a:normAutofit fontScale="90000"/>
          </a:bodyPr>
          <a:lstStyle/>
          <a:p>
            <a:r>
              <a:rPr lang="en-US" b="1" dirty="0"/>
              <a:t>SEGMENTATION</a:t>
            </a:r>
            <a:br>
              <a:rPr lang="en-GB" dirty="0"/>
            </a:br>
            <a:endParaRPr lang="en-GB" dirty="0"/>
          </a:p>
        </p:txBody>
      </p:sp>
      <p:sp>
        <p:nvSpPr>
          <p:cNvPr id="3" name="Content Placeholder 2">
            <a:extLst>
              <a:ext uri="{FF2B5EF4-FFF2-40B4-BE49-F238E27FC236}">
                <a16:creationId xmlns:a16="http://schemas.microsoft.com/office/drawing/2014/main" id="{D6C7FD25-DD8A-FFED-38B9-6792F933C0CD}"/>
              </a:ext>
            </a:extLst>
          </p:cNvPr>
          <p:cNvSpPr>
            <a:spLocks noGrp="1"/>
          </p:cNvSpPr>
          <p:nvPr>
            <p:ph idx="1"/>
          </p:nvPr>
        </p:nvSpPr>
        <p:spPr/>
        <p:txBody>
          <a:bodyPr>
            <a:normAutofit/>
          </a:bodyPr>
          <a:lstStyle/>
          <a:p>
            <a:pPr algn="just"/>
            <a:r>
              <a:rPr lang="en-US" b="1" dirty="0"/>
              <a:t>The packaging of some services in the Zambian market conforms to this dictum.</a:t>
            </a:r>
          </a:p>
          <a:p>
            <a:pPr algn="just"/>
            <a:r>
              <a:rPr lang="en-US" b="1" dirty="0"/>
              <a:t>Cinemas like </a:t>
            </a:r>
            <a:r>
              <a:rPr lang="en-US" b="1" dirty="0" err="1"/>
              <a:t>NuMetro</a:t>
            </a:r>
            <a:r>
              <a:rPr lang="en-US" b="1" dirty="0"/>
              <a:t> and </a:t>
            </a:r>
            <a:r>
              <a:rPr lang="en-US" b="1" dirty="0" err="1"/>
              <a:t>Ster</a:t>
            </a:r>
            <a:r>
              <a:rPr lang="en-US" b="1" dirty="0"/>
              <a:t> – </a:t>
            </a:r>
            <a:r>
              <a:rPr lang="en-US" b="1" dirty="0" err="1"/>
              <a:t>Kinekor</a:t>
            </a:r>
            <a:r>
              <a:rPr lang="en-US" b="1" dirty="0"/>
              <a:t> may appeal to the young; </a:t>
            </a:r>
            <a:endParaRPr lang="en-GB" b="1" dirty="0"/>
          </a:p>
          <a:p>
            <a:pPr algn="just"/>
            <a:r>
              <a:rPr lang="en-US" b="1" dirty="0"/>
              <a:t>Upscale bars and restaurants, to the young and middle age and those with higher socioeconomic status;</a:t>
            </a:r>
            <a:endParaRPr lang="en-GB" b="1" dirty="0"/>
          </a:p>
          <a:p>
            <a:endParaRPr lang="en-ZM" dirty="0"/>
          </a:p>
        </p:txBody>
      </p:sp>
    </p:spTree>
    <p:extLst>
      <p:ext uri="{BB962C8B-B14F-4D97-AF65-F5344CB8AC3E}">
        <p14:creationId xmlns:p14="http://schemas.microsoft.com/office/powerpoint/2010/main" val="186697218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3836-3EF8-1211-202B-13560A447E53}"/>
              </a:ext>
            </a:extLst>
          </p:cNvPr>
          <p:cNvSpPr>
            <a:spLocks noGrp="1"/>
          </p:cNvSpPr>
          <p:nvPr>
            <p:ph type="title"/>
          </p:nvPr>
        </p:nvSpPr>
        <p:spPr/>
        <p:txBody>
          <a:bodyPr>
            <a:normAutofit fontScale="90000"/>
          </a:bodyPr>
          <a:lstStyle/>
          <a:p>
            <a:r>
              <a:rPr lang="en-US" b="1" dirty="0"/>
              <a:t>SEGMENTATION</a:t>
            </a:r>
            <a:br>
              <a:rPr lang="en-GB" dirty="0"/>
            </a:br>
            <a:endParaRPr lang="en-GB" dirty="0"/>
          </a:p>
        </p:txBody>
      </p:sp>
      <p:sp>
        <p:nvSpPr>
          <p:cNvPr id="3" name="Content Placeholder 2">
            <a:extLst>
              <a:ext uri="{FF2B5EF4-FFF2-40B4-BE49-F238E27FC236}">
                <a16:creationId xmlns:a16="http://schemas.microsoft.com/office/drawing/2014/main" id="{4B5EF181-3A07-C384-9057-4E7D083D7962}"/>
              </a:ext>
            </a:extLst>
          </p:cNvPr>
          <p:cNvSpPr>
            <a:spLocks noGrp="1"/>
          </p:cNvSpPr>
          <p:nvPr>
            <p:ph idx="1"/>
          </p:nvPr>
        </p:nvSpPr>
        <p:spPr/>
        <p:txBody>
          <a:bodyPr/>
          <a:lstStyle/>
          <a:p>
            <a:pPr algn="just"/>
            <a:r>
              <a:rPr lang="en-US" b="1" dirty="0"/>
              <a:t>Boutiques like </a:t>
            </a:r>
            <a:r>
              <a:rPr lang="en-US" b="1" dirty="0" err="1"/>
              <a:t>SBM</a:t>
            </a:r>
            <a:r>
              <a:rPr lang="en-US" b="1" dirty="0"/>
              <a:t> for trendy and fashionable well-to-do – young women</a:t>
            </a:r>
          </a:p>
          <a:p>
            <a:pPr algn="just"/>
            <a:r>
              <a:rPr lang="en-US" b="1" dirty="0" err="1"/>
              <a:t>Bookworld</a:t>
            </a:r>
            <a:r>
              <a:rPr lang="en-US" b="1" dirty="0"/>
              <a:t> and Grey Matter for students and academics; and </a:t>
            </a:r>
          </a:p>
          <a:p>
            <a:pPr algn="just"/>
            <a:r>
              <a:rPr lang="en-US" b="1" dirty="0"/>
              <a:t>Shops in </a:t>
            </a:r>
            <a:r>
              <a:rPr lang="en-US" b="1" dirty="0" err="1"/>
              <a:t>Kamwala</a:t>
            </a:r>
            <a:r>
              <a:rPr lang="en-US" b="1" dirty="0"/>
              <a:t> for the low-income segments of the </a:t>
            </a:r>
            <a:r>
              <a:rPr lang="en-US" b="1" dirty="0" err="1"/>
              <a:t>populationfrom</a:t>
            </a:r>
            <a:r>
              <a:rPr lang="en-US" b="1" dirty="0"/>
              <a:t> the townships like </a:t>
            </a:r>
            <a:r>
              <a:rPr lang="en-US" b="1" dirty="0" err="1"/>
              <a:t>nreaby</a:t>
            </a:r>
            <a:r>
              <a:rPr lang="en-US" b="1" dirty="0"/>
              <a:t> </a:t>
            </a:r>
            <a:r>
              <a:rPr lang="en-US" b="1" dirty="0" err="1"/>
              <a:t>Misisi</a:t>
            </a:r>
            <a:r>
              <a:rPr lang="en-US" b="1" dirty="0"/>
              <a:t>.</a:t>
            </a:r>
            <a:endParaRPr lang="en-GB" b="1" dirty="0"/>
          </a:p>
          <a:p>
            <a:pPr algn="just"/>
            <a:endParaRPr lang="en-GB" b="1" dirty="0"/>
          </a:p>
          <a:p>
            <a:endParaRPr lang="en-ZM" dirty="0"/>
          </a:p>
        </p:txBody>
      </p:sp>
    </p:spTree>
    <p:extLst>
      <p:ext uri="{BB962C8B-B14F-4D97-AF65-F5344CB8AC3E}">
        <p14:creationId xmlns:p14="http://schemas.microsoft.com/office/powerpoint/2010/main" val="17017030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b="1" dirty="0"/>
              <a:t>TARGETING</a:t>
            </a:r>
            <a:br>
              <a:rPr lang="en-GB" b="1" dirty="0"/>
            </a:br>
            <a:r>
              <a:rPr lang="en-US" b="1" dirty="0"/>
              <a:t> </a:t>
            </a:r>
            <a:br>
              <a:rPr lang="en-GB" b="1" dirty="0"/>
            </a:br>
            <a:endParaRPr lang="en-GB" dirty="0"/>
          </a:p>
        </p:txBody>
      </p:sp>
      <p:sp>
        <p:nvSpPr>
          <p:cNvPr id="3" name="Content Placeholder 2"/>
          <p:cNvSpPr>
            <a:spLocks noGrp="1"/>
          </p:cNvSpPr>
          <p:nvPr>
            <p:ph idx="1"/>
          </p:nvPr>
        </p:nvSpPr>
        <p:spPr/>
        <p:txBody>
          <a:bodyPr>
            <a:normAutofit fontScale="92500" lnSpcReduction="20000"/>
          </a:bodyPr>
          <a:lstStyle/>
          <a:p>
            <a:pPr algn="just"/>
            <a:r>
              <a:rPr lang="en-US" b="1" dirty="0"/>
              <a:t>Targeting involves identifying particular socio-demographic characteristics of people who might purchase the good or service  you have to offer.</a:t>
            </a:r>
            <a:endParaRPr lang="en-GB" b="1" dirty="0"/>
          </a:p>
          <a:p>
            <a:pPr algn="just"/>
            <a:r>
              <a:rPr lang="en-US" b="1" dirty="0"/>
              <a:t>Once you know who these potential customers are , then you appeal to their consumer tastes and </a:t>
            </a:r>
            <a:r>
              <a:rPr lang="en-US" b="1" dirty="0" err="1"/>
              <a:t>behaviour</a:t>
            </a:r>
            <a:r>
              <a:rPr lang="en-US" b="1" dirty="0"/>
              <a:t> reflected in those characteristics. </a:t>
            </a:r>
          </a:p>
          <a:p>
            <a:pPr algn="just"/>
            <a:r>
              <a:rPr lang="en-US" b="1" dirty="0"/>
              <a:t>You appeal to them through advertisements in the print and electronic media – radio, television, newspapers – and social media, based on your knowledge of their </a:t>
            </a:r>
            <a:r>
              <a:rPr lang="en-US" b="1" dirty="0" err="1"/>
              <a:t>socioedemographic</a:t>
            </a:r>
            <a:r>
              <a:rPr lang="en-US" b="1" dirty="0"/>
              <a:t> </a:t>
            </a:r>
            <a:r>
              <a:rPr lang="en-US" b="1" dirty="0" err="1"/>
              <a:t>acharacterstics</a:t>
            </a:r>
            <a:r>
              <a:rPr lang="en-US" b="1" dirty="0"/>
              <a:t>.</a:t>
            </a:r>
            <a:endParaRPr lang="en-GB" b="1" dirty="0"/>
          </a:p>
          <a:p>
            <a:pPr algn="just"/>
            <a:endParaRPr lang="en-US" b="1" dirty="0"/>
          </a:p>
          <a:p>
            <a:endParaRPr lang="en-GB" dirty="0"/>
          </a:p>
        </p:txBody>
      </p:sp>
    </p:spTree>
    <p:extLst>
      <p:ext uri="{BB962C8B-B14F-4D97-AF65-F5344CB8AC3E}">
        <p14:creationId xmlns:p14="http://schemas.microsoft.com/office/powerpoint/2010/main" val="288089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3814-5EEF-BD05-FA77-BF4A37C2C419}"/>
              </a:ext>
            </a:extLst>
          </p:cNvPr>
          <p:cNvSpPr>
            <a:spLocks noGrp="1"/>
          </p:cNvSpPr>
          <p:nvPr>
            <p:ph type="title"/>
          </p:nvPr>
        </p:nvSpPr>
        <p:spPr/>
        <p:txBody>
          <a:bodyPr/>
          <a:lstStyle/>
          <a:p>
            <a:r>
              <a:rPr lang="en-US" sz="4400" b="1" dirty="0"/>
              <a:t>POPULATION DISTRIBUTION</a:t>
            </a:r>
            <a:endParaRPr lang="en-ZM" dirty="0"/>
          </a:p>
        </p:txBody>
      </p:sp>
      <p:sp>
        <p:nvSpPr>
          <p:cNvPr id="3" name="Content Placeholder 2">
            <a:extLst>
              <a:ext uri="{FF2B5EF4-FFF2-40B4-BE49-F238E27FC236}">
                <a16:creationId xmlns:a16="http://schemas.microsoft.com/office/drawing/2014/main" id="{CDE4589D-0070-CD53-C5F4-15273DB7E387}"/>
              </a:ext>
            </a:extLst>
          </p:cNvPr>
          <p:cNvSpPr>
            <a:spLocks noGrp="1"/>
          </p:cNvSpPr>
          <p:nvPr>
            <p:ph idx="1"/>
          </p:nvPr>
        </p:nvSpPr>
        <p:spPr/>
        <p:txBody>
          <a:bodyPr/>
          <a:lstStyle/>
          <a:p>
            <a:r>
              <a:rPr lang="en-US" sz="2400" b="1"/>
              <a:t>RURAL URBAN POPULATION IN ZAMBIA (2000)</a:t>
            </a:r>
          </a:p>
          <a:p>
            <a:endParaRPr lang="en-US" sz="2400" b="1"/>
          </a:p>
          <a:p>
            <a:endParaRPr lang="en-US" b="1"/>
          </a:p>
          <a:p>
            <a:endParaRPr lang="en-US" sz="2400" b="1"/>
          </a:p>
          <a:p>
            <a:endParaRPr lang="en-ZM" dirty="0"/>
          </a:p>
        </p:txBody>
      </p:sp>
      <p:graphicFrame>
        <p:nvGraphicFramePr>
          <p:cNvPr id="5" name="Table 4">
            <a:extLst>
              <a:ext uri="{FF2B5EF4-FFF2-40B4-BE49-F238E27FC236}">
                <a16:creationId xmlns:a16="http://schemas.microsoft.com/office/drawing/2014/main" id="{76FDC136-E75E-12A1-3C6E-28F347A088DD}"/>
              </a:ext>
            </a:extLst>
          </p:cNvPr>
          <p:cNvGraphicFramePr>
            <a:graphicFrameLocks noGrp="1"/>
          </p:cNvGraphicFramePr>
          <p:nvPr>
            <p:extLst>
              <p:ext uri="{D42A27DB-BD31-4B8C-83A1-F6EECF244321}">
                <p14:modId xmlns:p14="http://schemas.microsoft.com/office/powerpoint/2010/main" val="744017038"/>
              </p:ext>
            </p:extLst>
          </p:nvPr>
        </p:nvGraphicFramePr>
        <p:xfrm>
          <a:off x="1828800" y="3200400"/>
          <a:ext cx="7467600" cy="2362200"/>
        </p:xfrm>
        <a:graphic>
          <a:graphicData uri="http://schemas.openxmlformats.org/drawingml/2006/table">
            <a:tbl>
              <a:tblPr>
                <a:tableStyleId>{5940675A-B579-460E-94D1-54222C63F5DA}</a:tableStyleId>
              </a:tblPr>
              <a:tblGrid>
                <a:gridCol w="2489200">
                  <a:extLst>
                    <a:ext uri="{9D8B030D-6E8A-4147-A177-3AD203B41FA5}">
                      <a16:colId xmlns:a16="http://schemas.microsoft.com/office/drawing/2014/main" val="2467588264"/>
                    </a:ext>
                  </a:extLst>
                </a:gridCol>
                <a:gridCol w="2489200">
                  <a:extLst>
                    <a:ext uri="{9D8B030D-6E8A-4147-A177-3AD203B41FA5}">
                      <a16:colId xmlns:a16="http://schemas.microsoft.com/office/drawing/2014/main" val="2220114110"/>
                    </a:ext>
                  </a:extLst>
                </a:gridCol>
                <a:gridCol w="2489200">
                  <a:extLst>
                    <a:ext uri="{9D8B030D-6E8A-4147-A177-3AD203B41FA5}">
                      <a16:colId xmlns:a16="http://schemas.microsoft.com/office/drawing/2014/main" val="3668138850"/>
                    </a:ext>
                  </a:extLst>
                </a:gridCol>
              </a:tblGrid>
              <a:tr h="787400">
                <a:tc>
                  <a:txBody>
                    <a:bodyPr/>
                    <a:lstStyle/>
                    <a:p>
                      <a:pPr algn="l" fontAlgn="ctr"/>
                      <a:r>
                        <a:rPr lang="en-US" sz="2000" b="1" u="none" strike="noStrike" dirty="0">
                          <a:effectLst/>
                          <a:latin typeface="Georgia Pro Black" panose="02040A02050405020203" pitchFamily="18" charset="0"/>
                        </a:rPr>
                        <a:t>Rural</a:t>
                      </a:r>
                      <a:endParaRPr lang="en-ZM" sz="2000" b="1" i="0" u="none" strike="noStrike" dirty="0">
                        <a:solidFill>
                          <a:srgbClr val="000000"/>
                        </a:solidFill>
                        <a:effectLst/>
                        <a:latin typeface="Georgia Pro Black" panose="02040A02050405020203" pitchFamily="18" charset="0"/>
                      </a:endParaRPr>
                    </a:p>
                  </a:txBody>
                  <a:tcPr marL="7620" marR="7620" marT="7620" marB="0" anchor="ctr"/>
                </a:tc>
                <a:tc>
                  <a:txBody>
                    <a:bodyPr/>
                    <a:lstStyle/>
                    <a:p>
                      <a:pPr algn="ctr" fontAlgn="ctr"/>
                      <a:r>
                        <a:rPr lang="en-US" sz="2000" b="1" u="none" strike="noStrike" dirty="0">
                          <a:effectLst/>
                          <a:latin typeface="Georgia Pro Black" panose="02040A02050405020203" pitchFamily="18" charset="0"/>
                        </a:rPr>
                        <a:t>5,990,356</a:t>
                      </a:r>
                      <a:endParaRPr lang="en-ZM" sz="2000" b="1" i="0" u="none" strike="noStrike" dirty="0">
                        <a:solidFill>
                          <a:srgbClr val="000000"/>
                        </a:solidFill>
                        <a:effectLst/>
                        <a:latin typeface="Georgia Pro Black" panose="02040A02050405020203" pitchFamily="18" charset="0"/>
                      </a:endParaRPr>
                    </a:p>
                  </a:txBody>
                  <a:tcPr marL="7620" marR="7620" marT="7620" marB="0" anchor="ctr"/>
                </a:tc>
                <a:tc>
                  <a:txBody>
                    <a:bodyPr/>
                    <a:lstStyle/>
                    <a:p>
                      <a:pPr algn="ctr" fontAlgn="ctr"/>
                      <a:r>
                        <a:rPr lang="en-US" sz="2000" b="1" u="none" strike="noStrike" dirty="0">
                          <a:effectLst/>
                          <a:latin typeface="Georgia Pro Black" panose="02040A02050405020203" pitchFamily="18" charset="0"/>
                        </a:rPr>
                        <a:t>60.6</a:t>
                      </a:r>
                      <a:endParaRPr lang="en-ZM" sz="2000" b="1" i="0" u="none" strike="noStrike" dirty="0">
                        <a:solidFill>
                          <a:srgbClr val="000000"/>
                        </a:solidFill>
                        <a:effectLst/>
                        <a:latin typeface="Georgia Pro Black" panose="02040A02050405020203" pitchFamily="18" charset="0"/>
                      </a:endParaRPr>
                    </a:p>
                  </a:txBody>
                  <a:tcPr marL="7620" marR="7620" marT="7620" marB="0" anchor="ctr"/>
                </a:tc>
                <a:extLst>
                  <a:ext uri="{0D108BD9-81ED-4DB2-BD59-A6C34878D82A}">
                    <a16:rowId xmlns:a16="http://schemas.microsoft.com/office/drawing/2014/main" val="361171958"/>
                  </a:ext>
                </a:extLst>
              </a:tr>
              <a:tr h="787400">
                <a:tc>
                  <a:txBody>
                    <a:bodyPr/>
                    <a:lstStyle/>
                    <a:p>
                      <a:pPr algn="l" fontAlgn="ctr"/>
                      <a:r>
                        <a:rPr lang="en-US" sz="2000" b="1" u="none" strike="noStrike" dirty="0">
                          <a:effectLst/>
                          <a:latin typeface="Georgia Pro Black" panose="02040A02050405020203" pitchFamily="18" charset="0"/>
                        </a:rPr>
                        <a:t>Urban</a:t>
                      </a:r>
                      <a:endParaRPr lang="en-ZM" sz="2000" b="1" i="0" u="none" strike="noStrike" dirty="0">
                        <a:solidFill>
                          <a:srgbClr val="000000"/>
                        </a:solidFill>
                        <a:effectLst/>
                        <a:latin typeface="Georgia Pro Black" panose="02040A02050405020203" pitchFamily="18" charset="0"/>
                      </a:endParaRPr>
                    </a:p>
                  </a:txBody>
                  <a:tcPr marL="7620" marR="7620" marT="7620" marB="0" anchor="ctr"/>
                </a:tc>
                <a:tc>
                  <a:txBody>
                    <a:bodyPr/>
                    <a:lstStyle/>
                    <a:p>
                      <a:pPr algn="ctr" fontAlgn="ctr"/>
                      <a:r>
                        <a:rPr lang="en-US" sz="2000" b="1" u="none" strike="noStrike" dirty="0">
                          <a:effectLst/>
                          <a:latin typeface="Georgia Pro Black" panose="02040A02050405020203" pitchFamily="18" charset="0"/>
                        </a:rPr>
                        <a:t>3,347,069</a:t>
                      </a:r>
                      <a:endParaRPr lang="en-ZM" sz="2000" b="1" i="0" u="none" strike="noStrike" dirty="0">
                        <a:solidFill>
                          <a:srgbClr val="000000"/>
                        </a:solidFill>
                        <a:effectLst/>
                        <a:latin typeface="Georgia Pro Black" panose="02040A02050405020203" pitchFamily="18" charset="0"/>
                      </a:endParaRPr>
                    </a:p>
                  </a:txBody>
                  <a:tcPr marL="7620" marR="7620" marT="7620" marB="0" anchor="ctr"/>
                </a:tc>
                <a:tc>
                  <a:txBody>
                    <a:bodyPr/>
                    <a:lstStyle/>
                    <a:p>
                      <a:pPr algn="ctr" fontAlgn="ctr"/>
                      <a:r>
                        <a:rPr lang="en-US" sz="2000" b="1" u="none" strike="noStrike" dirty="0">
                          <a:effectLst/>
                          <a:latin typeface="Georgia Pro Black" panose="02040A02050405020203" pitchFamily="18" charset="0"/>
                        </a:rPr>
                        <a:t>33.9</a:t>
                      </a:r>
                      <a:endParaRPr lang="en-ZM" sz="2000" b="1" i="0" u="none" strike="noStrike" dirty="0">
                        <a:solidFill>
                          <a:srgbClr val="000000"/>
                        </a:solidFill>
                        <a:effectLst/>
                        <a:latin typeface="Georgia Pro Black" panose="02040A02050405020203" pitchFamily="18" charset="0"/>
                      </a:endParaRPr>
                    </a:p>
                  </a:txBody>
                  <a:tcPr marL="7620" marR="7620" marT="7620" marB="0" anchor="ctr"/>
                </a:tc>
                <a:extLst>
                  <a:ext uri="{0D108BD9-81ED-4DB2-BD59-A6C34878D82A}">
                    <a16:rowId xmlns:a16="http://schemas.microsoft.com/office/drawing/2014/main" val="2327995235"/>
                  </a:ext>
                </a:extLst>
              </a:tr>
              <a:tr h="787400">
                <a:tc>
                  <a:txBody>
                    <a:bodyPr/>
                    <a:lstStyle/>
                    <a:p>
                      <a:pPr algn="l" fontAlgn="ctr"/>
                      <a:r>
                        <a:rPr lang="en-US" sz="2000" b="1" u="none" strike="noStrike" dirty="0">
                          <a:effectLst/>
                          <a:latin typeface="Georgia Pro Black" panose="02040A02050405020203" pitchFamily="18" charset="0"/>
                        </a:rPr>
                        <a:t>Total</a:t>
                      </a:r>
                      <a:endParaRPr lang="en-ZM" sz="2000" b="1" i="0" u="none" strike="noStrike" dirty="0">
                        <a:solidFill>
                          <a:srgbClr val="000000"/>
                        </a:solidFill>
                        <a:effectLst/>
                        <a:latin typeface="Georgia Pro Black" panose="02040A02050405020203" pitchFamily="18" charset="0"/>
                      </a:endParaRPr>
                    </a:p>
                  </a:txBody>
                  <a:tcPr marL="7620" marR="7620" marT="7620" marB="0" anchor="ctr"/>
                </a:tc>
                <a:tc>
                  <a:txBody>
                    <a:bodyPr/>
                    <a:lstStyle/>
                    <a:p>
                      <a:pPr algn="ctr" fontAlgn="ctr"/>
                      <a:r>
                        <a:rPr lang="en-US" sz="2000" b="1" u="none" strike="noStrike" dirty="0">
                          <a:effectLst/>
                          <a:latin typeface="Georgia Pro Black" panose="02040A02050405020203" pitchFamily="18" charset="0"/>
                        </a:rPr>
                        <a:t>9,337,425</a:t>
                      </a:r>
                      <a:endParaRPr lang="en-ZM" sz="2000" b="1" i="0" u="none" strike="noStrike" dirty="0">
                        <a:solidFill>
                          <a:srgbClr val="000000"/>
                        </a:solidFill>
                        <a:effectLst/>
                        <a:latin typeface="Georgia Pro Black" panose="02040A02050405020203" pitchFamily="18" charset="0"/>
                      </a:endParaRPr>
                    </a:p>
                  </a:txBody>
                  <a:tcPr marL="7620" marR="7620" marT="7620" marB="0" anchor="ctr"/>
                </a:tc>
                <a:tc>
                  <a:txBody>
                    <a:bodyPr/>
                    <a:lstStyle/>
                    <a:p>
                      <a:pPr algn="ctr" fontAlgn="ctr"/>
                      <a:r>
                        <a:rPr lang="en-US" sz="2000" b="1" u="none" strike="noStrike" dirty="0">
                          <a:effectLst/>
                          <a:latin typeface="Georgia Pro Black" panose="02040A02050405020203" pitchFamily="18" charset="0"/>
                        </a:rPr>
                        <a:t>94.5</a:t>
                      </a:r>
                      <a:endParaRPr lang="en-ZM" sz="2000" b="1" i="0" u="none" strike="noStrike" dirty="0">
                        <a:solidFill>
                          <a:srgbClr val="000000"/>
                        </a:solidFill>
                        <a:effectLst/>
                        <a:latin typeface="Georgia Pro Black" panose="02040A02050405020203" pitchFamily="18" charset="0"/>
                      </a:endParaRPr>
                    </a:p>
                  </a:txBody>
                  <a:tcPr marL="7620" marR="7620" marT="7620" marB="0" anchor="ctr"/>
                </a:tc>
                <a:extLst>
                  <a:ext uri="{0D108BD9-81ED-4DB2-BD59-A6C34878D82A}">
                    <a16:rowId xmlns:a16="http://schemas.microsoft.com/office/drawing/2014/main" val="351946463"/>
                  </a:ext>
                </a:extLst>
              </a:tr>
            </a:tbl>
          </a:graphicData>
        </a:graphic>
      </p:graphicFrame>
    </p:spTree>
    <p:extLst>
      <p:ext uri="{BB962C8B-B14F-4D97-AF65-F5344CB8AC3E}">
        <p14:creationId xmlns:p14="http://schemas.microsoft.com/office/powerpoint/2010/main" val="261189905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7E646-0A15-FF54-7A48-71A2AB40358F}"/>
              </a:ext>
            </a:extLst>
          </p:cNvPr>
          <p:cNvSpPr>
            <a:spLocks noGrp="1"/>
          </p:cNvSpPr>
          <p:nvPr>
            <p:ph type="title"/>
          </p:nvPr>
        </p:nvSpPr>
        <p:spPr/>
        <p:txBody>
          <a:bodyPr/>
          <a:lstStyle/>
          <a:p>
            <a:r>
              <a:rPr lang="en-US" b="1" dirty="0"/>
              <a:t>TARGETING</a:t>
            </a:r>
            <a:endParaRPr lang="en-ZM" dirty="0"/>
          </a:p>
        </p:txBody>
      </p:sp>
      <p:sp>
        <p:nvSpPr>
          <p:cNvPr id="3" name="Content Placeholder 2">
            <a:extLst>
              <a:ext uri="{FF2B5EF4-FFF2-40B4-BE49-F238E27FC236}">
                <a16:creationId xmlns:a16="http://schemas.microsoft.com/office/drawing/2014/main" id="{D2440058-7A10-C6D5-9AEE-4018E8CC5724}"/>
              </a:ext>
            </a:extLst>
          </p:cNvPr>
          <p:cNvSpPr>
            <a:spLocks noGrp="1"/>
          </p:cNvSpPr>
          <p:nvPr>
            <p:ph idx="1"/>
          </p:nvPr>
        </p:nvSpPr>
        <p:spPr/>
        <p:txBody>
          <a:bodyPr>
            <a:normAutofit lnSpcReduction="10000"/>
          </a:bodyPr>
          <a:lstStyle/>
          <a:p>
            <a:pPr algn="just"/>
            <a:r>
              <a:rPr lang="en-GB" b="1" dirty="0"/>
              <a:t>How do you know their socioeconomic and demographic characteristics.</a:t>
            </a:r>
          </a:p>
          <a:p>
            <a:pPr algn="just"/>
            <a:endParaRPr lang="en-GB" b="1" dirty="0"/>
          </a:p>
          <a:p>
            <a:pPr algn="just"/>
            <a:r>
              <a:rPr lang="en-GB" b="1" dirty="0"/>
              <a:t>Through market research which gives information </a:t>
            </a:r>
            <a:r>
              <a:rPr lang="en-US" b="1" dirty="0"/>
              <a:t>about the geographical location and socio-demographic characteristics of the actual and potential clientele, their tastes, preferences, and needs for goods and services</a:t>
            </a:r>
            <a:endParaRPr lang="en-GB" b="1" dirty="0"/>
          </a:p>
          <a:p>
            <a:pPr algn="just"/>
            <a:endParaRPr lang="en-GB" b="1" dirty="0"/>
          </a:p>
          <a:p>
            <a:pPr marL="0" indent="0" algn="just">
              <a:buNone/>
            </a:pPr>
            <a:endParaRPr lang="en-GB" b="1" dirty="0"/>
          </a:p>
          <a:p>
            <a:endParaRPr lang="en-ZM" dirty="0"/>
          </a:p>
        </p:txBody>
      </p:sp>
    </p:spTree>
    <p:extLst>
      <p:ext uri="{BB962C8B-B14F-4D97-AF65-F5344CB8AC3E}">
        <p14:creationId xmlns:p14="http://schemas.microsoft.com/office/powerpoint/2010/main" val="168092955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TARGETING</a:t>
            </a:r>
            <a:br>
              <a:rPr lang="en-GB" b="1" dirty="0"/>
            </a:br>
            <a:r>
              <a:rPr lang="en-US" b="1" dirty="0"/>
              <a:t> </a:t>
            </a:r>
            <a:endParaRPr lang="en-GB" dirty="0"/>
          </a:p>
        </p:txBody>
      </p:sp>
      <p:sp>
        <p:nvSpPr>
          <p:cNvPr id="3" name="Content Placeholder 2"/>
          <p:cNvSpPr>
            <a:spLocks noGrp="1"/>
          </p:cNvSpPr>
          <p:nvPr>
            <p:ph idx="1"/>
          </p:nvPr>
        </p:nvSpPr>
        <p:spPr/>
        <p:txBody>
          <a:bodyPr>
            <a:normAutofit fontScale="85000" lnSpcReduction="20000"/>
          </a:bodyPr>
          <a:lstStyle/>
          <a:p>
            <a:pPr algn="just"/>
            <a:r>
              <a:rPr lang="en-US" b="1" dirty="0"/>
              <a:t> This means examining in detail such socio- demographic and geographic characteristics such as:</a:t>
            </a:r>
          </a:p>
          <a:p>
            <a:pPr marL="0" indent="0" algn="just">
              <a:buNone/>
            </a:pPr>
            <a:endParaRPr lang="en-GB" b="1" dirty="0"/>
          </a:p>
          <a:p>
            <a:pPr lvl="0" algn="just"/>
            <a:r>
              <a:rPr lang="en-US" b="1" dirty="0"/>
              <a:t>Residence or community they stay in.</a:t>
            </a:r>
            <a:endParaRPr lang="en-GB" b="1" dirty="0"/>
          </a:p>
          <a:p>
            <a:pPr marL="0" indent="0" algn="just">
              <a:buNone/>
            </a:pPr>
            <a:endParaRPr lang="en-GB" b="1" dirty="0"/>
          </a:p>
          <a:p>
            <a:pPr lvl="0" algn="just"/>
            <a:r>
              <a:rPr lang="en-US" b="1" dirty="0"/>
              <a:t>Age – People at different ages have different needs and tastes for products.</a:t>
            </a:r>
            <a:endParaRPr lang="en-GB" b="1" dirty="0"/>
          </a:p>
          <a:p>
            <a:pPr marL="0" indent="0" algn="just">
              <a:buNone/>
            </a:pPr>
            <a:endParaRPr lang="en-GB" b="1" dirty="0"/>
          </a:p>
          <a:p>
            <a:pPr algn="just"/>
            <a:r>
              <a:rPr lang="en-US" b="1" dirty="0"/>
              <a:t>Radio Phoenix appeals to the young</a:t>
            </a:r>
            <a:endParaRPr lang="en-GB" b="1" dirty="0"/>
          </a:p>
          <a:p>
            <a:pPr marL="0" indent="0" algn="just">
              <a:buNone/>
            </a:pPr>
            <a:endParaRPr lang="en-GB" b="1" dirty="0"/>
          </a:p>
          <a:p>
            <a:endParaRPr lang="en-GB" dirty="0"/>
          </a:p>
        </p:txBody>
      </p:sp>
    </p:spTree>
    <p:extLst>
      <p:ext uri="{BB962C8B-B14F-4D97-AF65-F5344CB8AC3E}">
        <p14:creationId xmlns:p14="http://schemas.microsoft.com/office/powerpoint/2010/main" val="7508984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4C80-8E1F-3606-00B0-B3DA2B860F0F}"/>
              </a:ext>
            </a:extLst>
          </p:cNvPr>
          <p:cNvSpPr>
            <a:spLocks noGrp="1"/>
          </p:cNvSpPr>
          <p:nvPr>
            <p:ph type="title"/>
          </p:nvPr>
        </p:nvSpPr>
        <p:spPr/>
        <p:txBody>
          <a:bodyPr/>
          <a:lstStyle/>
          <a:p>
            <a:r>
              <a:rPr lang="en-US" b="1" dirty="0"/>
              <a:t>TARGETING</a:t>
            </a:r>
            <a:endParaRPr lang="en-ZM" dirty="0"/>
          </a:p>
        </p:txBody>
      </p:sp>
      <p:sp>
        <p:nvSpPr>
          <p:cNvPr id="3" name="Content Placeholder 2">
            <a:extLst>
              <a:ext uri="{FF2B5EF4-FFF2-40B4-BE49-F238E27FC236}">
                <a16:creationId xmlns:a16="http://schemas.microsoft.com/office/drawing/2014/main" id="{3699AC05-69F5-1621-57CE-D0CAE4C3C2A4}"/>
              </a:ext>
            </a:extLst>
          </p:cNvPr>
          <p:cNvSpPr>
            <a:spLocks noGrp="1"/>
          </p:cNvSpPr>
          <p:nvPr>
            <p:ph idx="1"/>
          </p:nvPr>
        </p:nvSpPr>
        <p:spPr/>
        <p:txBody>
          <a:bodyPr/>
          <a:lstStyle/>
          <a:p>
            <a:pPr lvl="0" algn="just"/>
            <a:r>
              <a:rPr lang="en-US" b="1" dirty="0"/>
              <a:t>Gender – Women represent a demographic category increasingly targeted by businesses, and advertisements.</a:t>
            </a:r>
            <a:endParaRPr lang="en-GB" b="1" dirty="0"/>
          </a:p>
          <a:p>
            <a:pPr marL="0" indent="0" algn="just">
              <a:buNone/>
            </a:pPr>
            <a:endParaRPr lang="en-GB" b="1" dirty="0"/>
          </a:p>
          <a:p>
            <a:pPr algn="just"/>
            <a:r>
              <a:rPr lang="en-US" b="1" dirty="0"/>
              <a:t>Perfumes and Delight products</a:t>
            </a:r>
          </a:p>
          <a:p>
            <a:pPr marL="0" indent="0" algn="just">
              <a:buNone/>
            </a:pPr>
            <a:endParaRPr lang="en-GB" b="1" dirty="0"/>
          </a:p>
          <a:p>
            <a:endParaRPr lang="en-ZM" dirty="0"/>
          </a:p>
        </p:txBody>
      </p:sp>
    </p:spTree>
    <p:extLst>
      <p:ext uri="{BB962C8B-B14F-4D97-AF65-F5344CB8AC3E}">
        <p14:creationId xmlns:p14="http://schemas.microsoft.com/office/powerpoint/2010/main" val="77722957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TARGETING</a:t>
            </a:r>
            <a:br>
              <a:rPr lang="en-GB" b="1" dirty="0"/>
            </a:br>
            <a:r>
              <a:rPr lang="en-US" b="1" dirty="0"/>
              <a:t> </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US" b="1" dirty="0"/>
              <a:t>Income – This represents purchasing power in terms of disposable income</a:t>
            </a:r>
            <a:endParaRPr lang="en-GB" b="1" dirty="0"/>
          </a:p>
          <a:p>
            <a:pPr lvl="0" algn="just"/>
            <a:r>
              <a:rPr lang="en-US" b="1" dirty="0"/>
              <a:t>Education - This an important sociodemographic variable and a good predictor of consumer tastes.</a:t>
            </a:r>
          </a:p>
          <a:p>
            <a:pPr marL="0" indent="0" algn="just">
              <a:buNone/>
            </a:pPr>
            <a:endParaRPr lang="en-GB" b="1" dirty="0"/>
          </a:p>
          <a:p>
            <a:pPr algn="just"/>
            <a:r>
              <a:rPr lang="en-US" b="1" dirty="0"/>
              <a:t>Wines to the educated and high incomes</a:t>
            </a:r>
            <a:endParaRPr lang="en-GB" b="1" dirty="0"/>
          </a:p>
          <a:p>
            <a:pPr marL="0" indent="0" algn="just">
              <a:buNone/>
            </a:pPr>
            <a:endParaRPr lang="en-GB" b="1" dirty="0"/>
          </a:p>
          <a:p>
            <a:pPr lvl="0" algn="just"/>
            <a:r>
              <a:rPr lang="en-US" b="1" dirty="0"/>
              <a:t>Ethnic groups, religious and racial groups provide identifiable targets for marketers. </a:t>
            </a:r>
          </a:p>
          <a:p>
            <a:pPr lvl="0" algn="just"/>
            <a:endParaRPr lang="en-GB" b="1" dirty="0"/>
          </a:p>
          <a:p>
            <a:pPr algn="just"/>
            <a:endParaRPr lang="en-GB" b="1" dirty="0"/>
          </a:p>
          <a:p>
            <a:endParaRPr lang="en-GB" dirty="0"/>
          </a:p>
        </p:txBody>
      </p:sp>
    </p:spTree>
    <p:extLst>
      <p:ext uri="{BB962C8B-B14F-4D97-AF65-F5344CB8AC3E}">
        <p14:creationId xmlns:p14="http://schemas.microsoft.com/office/powerpoint/2010/main" val="64476758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CLUSTER MARKETING</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US" sz="2800" b="1" dirty="0"/>
              <a:t>This involves targeting geographical areas such as neighborhoods with a set of shared socio-demographic characteristics.</a:t>
            </a:r>
            <a:endParaRPr lang="en-GB" sz="2800" b="1" dirty="0"/>
          </a:p>
          <a:p>
            <a:pPr algn="just"/>
            <a:endParaRPr lang="en-GB" sz="2800" b="1" dirty="0"/>
          </a:p>
          <a:p>
            <a:pPr algn="just"/>
            <a:r>
              <a:rPr lang="en-US" sz="2800" b="1" dirty="0"/>
              <a:t>It operates based on the adage that:	“Birds of a feather flock together”.</a:t>
            </a:r>
            <a:endParaRPr lang="en-GB" sz="2800" b="1" dirty="0"/>
          </a:p>
          <a:p>
            <a:pPr marL="0" indent="0" algn="just">
              <a:buNone/>
            </a:pPr>
            <a:r>
              <a:rPr lang="en-US" sz="2800" b="1" dirty="0"/>
              <a:t> </a:t>
            </a:r>
            <a:endParaRPr lang="en-GB" sz="2800" b="1" dirty="0"/>
          </a:p>
          <a:p>
            <a:pPr marL="0" indent="0" algn="just">
              <a:buNone/>
            </a:pPr>
            <a:endParaRPr lang="en-GB" sz="2500" b="1" dirty="0"/>
          </a:p>
        </p:txBody>
      </p:sp>
    </p:spTree>
    <p:extLst>
      <p:ext uri="{BB962C8B-B14F-4D97-AF65-F5344CB8AC3E}">
        <p14:creationId xmlns:p14="http://schemas.microsoft.com/office/powerpoint/2010/main" val="204152352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8DA0-41F7-4856-BF9C-519248AF3DAB}"/>
              </a:ext>
            </a:extLst>
          </p:cNvPr>
          <p:cNvSpPr>
            <a:spLocks noGrp="1"/>
          </p:cNvSpPr>
          <p:nvPr>
            <p:ph type="title"/>
          </p:nvPr>
        </p:nvSpPr>
        <p:spPr/>
        <p:txBody>
          <a:bodyPr/>
          <a:lstStyle/>
          <a:p>
            <a:r>
              <a:rPr lang="en-US" b="1" dirty="0"/>
              <a:t>CLUSTER MARKETING</a:t>
            </a:r>
            <a:endParaRPr lang="en-ZM" dirty="0"/>
          </a:p>
        </p:txBody>
      </p:sp>
      <p:sp>
        <p:nvSpPr>
          <p:cNvPr id="3" name="Content Placeholder 2">
            <a:extLst>
              <a:ext uri="{FF2B5EF4-FFF2-40B4-BE49-F238E27FC236}">
                <a16:creationId xmlns:a16="http://schemas.microsoft.com/office/drawing/2014/main" id="{39C93119-A96F-4A2E-81B4-690989B9EC10}"/>
              </a:ext>
            </a:extLst>
          </p:cNvPr>
          <p:cNvSpPr>
            <a:spLocks noGrp="1"/>
          </p:cNvSpPr>
          <p:nvPr>
            <p:ph idx="1"/>
          </p:nvPr>
        </p:nvSpPr>
        <p:spPr/>
        <p:txBody>
          <a:bodyPr>
            <a:normAutofit lnSpcReduction="10000"/>
          </a:bodyPr>
          <a:lstStyle/>
          <a:p>
            <a:pPr algn="just"/>
            <a:r>
              <a:rPr lang="en-US" b="1" dirty="0"/>
              <a:t>Neighborhoods can be identified based on shared sociodemographic attributes, tastes and demands for goods and services.</a:t>
            </a:r>
            <a:endParaRPr lang="en-GB" b="1" dirty="0"/>
          </a:p>
          <a:p>
            <a:pPr marL="0" indent="0" algn="just">
              <a:buNone/>
            </a:pPr>
            <a:r>
              <a:rPr lang="en-US" b="1" dirty="0"/>
              <a:t> </a:t>
            </a:r>
            <a:endParaRPr lang="en-GB" b="1" dirty="0"/>
          </a:p>
          <a:p>
            <a:pPr algn="just"/>
            <a:r>
              <a:rPr lang="en-US" b="1" dirty="0"/>
              <a:t>Life styles, tastes and demands for goods and services tend to coincide with sociodemographic characteristics of specific geographical areas.</a:t>
            </a:r>
            <a:endParaRPr lang="en-GB" b="1" dirty="0"/>
          </a:p>
          <a:p>
            <a:pPr marL="0" indent="0" algn="just">
              <a:buNone/>
            </a:pPr>
            <a:r>
              <a:rPr lang="en-US" b="1" dirty="0"/>
              <a:t> </a:t>
            </a:r>
            <a:endParaRPr lang="en-GB" b="1" dirty="0"/>
          </a:p>
          <a:p>
            <a:endParaRPr lang="en-ZM" dirty="0"/>
          </a:p>
        </p:txBody>
      </p:sp>
    </p:spTree>
    <p:extLst>
      <p:ext uri="{BB962C8B-B14F-4D97-AF65-F5344CB8AC3E}">
        <p14:creationId xmlns:p14="http://schemas.microsoft.com/office/powerpoint/2010/main" val="14657622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608A-30C3-6450-264E-3182176DFB4A}"/>
              </a:ext>
            </a:extLst>
          </p:cNvPr>
          <p:cNvSpPr>
            <a:spLocks noGrp="1"/>
          </p:cNvSpPr>
          <p:nvPr>
            <p:ph type="title"/>
          </p:nvPr>
        </p:nvSpPr>
        <p:spPr/>
        <p:txBody>
          <a:bodyPr/>
          <a:lstStyle/>
          <a:p>
            <a:r>
              <a:rPr lang="en-US" b="1" dirty="0"/>
              <a:t>CLUSTER MARKETING</a:t>
            </a:r>
            <a:endParaRPr lang="en-ZM" dirty="0"/>
          </a:p>
        </p:txBody>
      </p:sp>
      <p:sp>
        <p:nvSpPr>
          <p:cNvPr id="3" name="Content Placeholder 2">
            <a:extLst>
              <a:ext uri="{FF2B5EF4-FFF2-40B4-BE49-F238E27FC236}">
                <a16:creationId xmlns:a16="http://schemas.microsoft.com/office/drawing/2014/main" id="{75F5D3FE-300A-3EE9-F251-EC2169AC4C17}"/>
              </a:ext>
            </a:extLst>
          </p:cNvPr>
          <p:cNvSpPr>
            <a:spLocks noGrp="1"/>
          </p:cNvSpPr>
          <p:nvPr>
            <p:ph idx="1"/>
          </p:nvPr>
        </p:nvSpPr>
        <p:spPr/>
        <p:txBody>
          <a:bodyPr>
            <a:normAutofit fontScale="70000" lnSpcReduction="20000"/>
          </a:bodyPr>
          <a:lstStyle/>
          <a:p>
            <a:pPr algn="just"/>
            <a:r>
              <a:rPr lang="en-US" b="1" dirty="0"/>
              <a:t>This facilitates marketing to specific sociodemographic and geographic groups.</a:t>
            </a:r>
            <a:endParaRPr lang="en-GB" b="1" dirty="0"/>
          </a:p>
          <a:p>
            <a:pPr marL="0" indent="0" algn="just">
              <a:buNone/>
            </a:pPr>
            <a:r>
              <a:rPr lang="en-US" b="1" dirty="0"/>
              <a:t> </a:t>
            </a:r>
            <a:endParaRPr lang="en-GB" b="1" dirty="0"/>
          </a:p>
          <a:p>
            <a:pPr algn="just"/>
            <a:r>
              <a:rPr lang="en-US" b="1" dirty="0"/>
              <a:t>EXAMPLES</a:t>
            </a:r>
            <a:endParaRPr lang="en-GB" b="1" dirty="0"/>
          </a:p>
          <a:p>
            <a:pPr marL="0" indent="0" algn="just">
              <a:buNone/>
            </a:pPr>
            <a:r>
              <a:rPr lang="en-US" b="1" dirty="0"/>
              <a:t> </a:t>
            </a:r>
            <a:endParaRPr lang="en-GB" b="1" dirty="0"/>
          </a:p>
          <a:p>
            <a:pPr algn="just"/>
            <a:r>
              <a:rPr lang="en-US" b="1" dirty="0"/>
              <a:t>Establish </a:t>
            </a:r>
            <a:r>
              <a:rPr lang="en-US" b="1" dirty="0" err="1"/>
              <a:t>Nandos</a:t>
            </a:r>
            <a:r>
              <a:rPr lang="en-US" b="1" dirty="0"/>
              <a:t> in </a:t>
            </a:r>
            <a:r>
              <a:rPr lang="en-US" b="1" dirty="0" err="1"/>
              <a:t>Kabulonga</a:t>
            </a:r>
            <a:r>
              <a:rPr lang="en-US" b="1" dirty="0"/>
              <a:t> </a:t>
            </a:r>
            <a:endParaRPr lang="en-GB" b="1" dirty="0"/>
          </a:p>
          <a:p>
            <a:pPr marL="0" indent="0" algn="just">
              <a:buNone/>
            </a:pPr>
            <a:r>
              <a:rPr lang="en-US" b="1" dirty="0"/>
              <a:t> </a:t>
            </a:r>
            <a:endParaRPr lang="en-GB" b="1" dirty="0"/>
          </a:p>
          <a:p>
            <a:pPr marL="0" indent="0" algn="just">
              <a:buNone/>
            </a:pPr>
            <a:r>
              <a:rPr lang="en-US" b="1" dirty="0"/>
              <a:t> </a:t>
            </a:r>
            <a:endParaRPr lang="en-GB" b="1" dirty="0"/>
          </a:p>
          <a:p>
            <a:pPr algn="just"/>
            <a:r>
              <a:rPr lang="en-US" b="1" dirty="0"/>
              <a:t>Tastes/and Demographic – </a:t>
            </a:r>
            <a:r>
              <a:rPr lang="en-US" b="1" dirty="0" err="1"/>
              <a:t>Kabulonga</a:t>
            </a:r>
            <a:r>
              <a:rPr lang="en-US" b="1" dirty="0"/>
              <a:t> or </a:t>
            </a:r>
            <a:r>
              <a:rPr lang="en-US" b="1" dirty="0" err="1"/>
              <a:t>Chibuku</a:t>
            </a:r>
            <a:r>
              <a:rPr lang="en-US" b="1" dirty="0"/>
              <a:t> Tavern in </a:t>
            </a:r>
            <a:r>
              <a:rPr lang="en-US" b="1" dirty="0" err="1"/>
              <a:t>Bauleni</a:t>
            </a:r>
            <a:r>
              <a:rPr lang="en-US" b="1" dirty="0"/>
              <a:t>.</a:t>
            </a:r>
            <a:endParaRPr lang="en-GB" b="1" dirty="0"/>
          </a:p>
          <a:p>
            <a:endParaRPr lang="en-ZM" dirty="0"/>
          </a:p>
        </p:txBody>
      </p:sp>
    </p:spTree>
    <p:extLst>
      <p:ext uri="{BB962C8B-B14F-4D97-AF65-F5344CB8AC3E}">
        <p14:creationId xmlns:p14="http://schemas.microsoft.com/office/powerpoint/2010/main" val="17948860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a:t>PENSION PLANNING</a:t>
            </a:r>
            <a:br>
              <a:rPr lang="en-GB" b="1" dirty="0"/>
            </a:br>
            <a:r>
              <a:rPr lang="en-US" b="1" dirty="0"/>
              <a:t> </a:t>
            </a:r>
            <a:br>
              <a:rPr lang="en-GB" b="1" dirty="0"/>
            </a:br>
            <a:endParaRPr lang="en-GB" dirty="0"/>
          </a:p>
        </p:txBody>
      </p:sp>
      <p:sp>
        <p:nvSpPr>
          <p:cNvPr id="3" name="Content Placeholder 2"/>
          <p:cNvSpPr>
            <a:spLocks noGrp="1"/>
          </p:cNvSpPr>
          <p:nvPr>
            <p:ph idx="1"/>
          </p:nvPr>
        </p:nvSpPr>
        <p:spPr/>
        <p:txBody>
          <a:bodyPr>
            <a:normAutofit fontScale="92500" lnSpcReduction="10000"/>
          </a:bodyPr>
          <a:lstStyle/>
          <a:p>
            <a:r>
              <a:rPr lang="en-US" b="1" dirty="0"/>
              <a:t>Determination of life insurance premiums depends on demographic techniques and information.</a:t>
            </a:r>
          </a:p>
          <a:p>
            <a:endParaRPr lang="en-US" b="1" dirty="0"/>
          </a:p>
          <a:p>
            <a:r>
              <a:rPr lang="en-US" b="1" dirty="0"/>
              <a:t>The widespread use of the life table in insurance companies is a reflection of this.</a:t>
            </a:r>
          </a:p>
          <a:p>
            <a:endParaRPr lang="en-US" b="1" dirty="0"/>
          </a:p>
          <a:p>
            <a:r>
              <a:rPr lang="en-US" b="1" dirty="0"/>
              <a:t>Life expectancy is used to determine the insurance of human as well as non-human populations.</a:t>
            </a:r>
            <a:endParaRPr lang="en-GB" b="1" dirty="0"/>
          </a:p>
          <a:p>
            <a:endParaRPr lang="en-GB" dirty="0"/>
          </a:p>
          <a:p>
            <a:endParaRPr lang="en-GB" dirty="0"/>
          </a:p>
        </p:txBody>
      </p:sp>
    </p:spTree>
    <p:extLst>
      <p:ext uri="{BB962C8B-B14F-4D97-AF65-F5344CB8AC3E}">
        <p14:creationId xmlns:p14="http://schemas.microsoft.com/office/powerpoint/2010/main" val="208252278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PLANNING FOR SOCIAL SERVICES</a:t>
            </a:r>
            <a:br>
              <a:rPr lang="en-GB" sz="3200" dirty="0"/>
            </a:br>
            <a:endParaRPr lang="en-GB" sz="3200" dirty="0"/>
          </a:p>
        </p:txBody>
      </p:sp>
      <p:sp>
        <p:nvSpPr>
          <p:cNvPr id="3" name="Content Placeholder 2"/>
          <p:cNvSpPr>
            <a:spLocks noGrp="1"/>
          </p:cNvSpPr>
          <p:nvPr>
            <p:ph idx="1"/>
          </p:nvPr>
        </p:nvSpPr>
        <p:spPr/>
        <p:txBody>
          <a:bodyPr>
            <a:normAutofit/>
          </a:bodyPr>
          <a:lstStyle/>
          <a:p>
            <a:pPr marL="0" indent="0">
              <a:buNone/>
            </a:pPr>
            <a:endParaRPr lang="en-GB" dirty="0"/>
          </a:p>
          <a:p>
            <a:pPr lvl="0" algn="just"/>
            <a:r>
              <a:rPr lang="en-US" b="1" dirty="0"/>
              <a:t>CITY AND REGIONAL PLANNING</a:t>
            </a:r>
          </a:p>
          <a:p>
            <a:pPr lvl="0" algn="just"/>
            <a:endParaRPr lang="en-US" b="1" dirty="0"/>
          </a:p>
          <a:p>
            <a:pPr lvl="0" algn="just"/>
            <a:r>
              <a:rPr lang="en-US" b="1" dirty="0"/>
              <a:t>Local agencies (City and municipal councils) use demographics for the adequate provision of services for their communities.</a:t>
            </a:r>
            <a:endParaRPr lang="en-GB" b="1" dirty="0"/>
          </a:p>
          <a:p>
            <a:pPr marL="0" indent="0" algn="just">
              <a:buNone/>
            </a:pPr>
            <a:endParaRPr lang="en-GB" b="1" dirty="0"/>
          </a:p>
          <a:p>
            <a:endParaRPr lang="en-GB" dirty="0"/>
          </a:p>
        </p:txBody>
      </p:sp>
    </p:spTree>
    <p:extLst>
      <p:ext uri="{BB962C8B-B14F-4D97-AF65-F5344CB8AC3E}">
        <p14:creationId xmlns:p14="http://schemas.microsoft.com/office/powerpoint/2010/main" val="310352096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45647-1AFB-125E-47D6-6C78723BF88D}"/>
              </a:ext>
            </a:extLst>
          </p:cNvPr>
          <p:cNvSpPr>
            <a:spLocks noGrp="1"/>
          </p:cNvSpPr>
          <p:nvPr>
            <p:ph type="title"/>
          </p:nvPr>
        </p:nvSpPr>
        <p:spPr/>
        <p:txBody>
          <a:bodyPr>
            <a:normAutofit/>
          </a:bodyPr>
          <a:lstStyle/>
          <a:p>
            <a:r>
              <a:rPr lang="en-US" sz="3200" b="1" dirty="0"/>
              <a:t>PLANNING FOR SOCIAL SERVICES</a:t>
            </a:r>
            <a:br>
              <a:rPr lang="en-GB" sz="3200" dirty="0"/>
            </a:br>
            <a:endParaRPr lang="en-ZM" sz="3200" dirty="0"/>
          </a:p>
        </p:txBody>
      </p:sp>
      <p:sp>
        <p:nvSpPr>
          <p:cNvPr id="3" name="Content Placeholder 2">
            <a:extLst>
              <a:ext uri="{FF2B5EF4-FFF2-40B4-BE49-F238E27FC236}">
                <a16:creationId xmlns:a16="http://schemas.microsoft.com/office/drawing/2014/main" id="{0BB6B844-4FAD-1444-8874-20F09DF74AC5}"/>
              </a:ext>
            </a:extLst>
          </p:cNvPr>
          <p:cNvSpPr>
            <a:spLocks noGrp="1"/>
          </p:cNvSpPr>
          <p:nvPr>
            <p:ph idx="1"/>
          </p:nvPr>
        </p:nvSpPr>
        <p:spPr/>
        <p:txBody>
          <a:bodyPr>
            <a:normAutofit fontScale="92500" lnSpcReduction="20000"/>
          </a:bodyPr>
          <a:lstStyle/>
          <a:p>
            <a:pPr lvl="0" algn="just"/>
            <a:r>
              <a:rPr lang="en-US" b="1" dirty="0"/>
              <a:t>Local area estimates and projections for the level of townships especially in the compliance with the policy of decentralization:</a:t>
            </a:r>
            <a:endParaRPr lang="en-GB" b="1" dirty="0"/>
          </a:p>
          <a:p>
            <a:pPr marL="0" indent="0" algn="just">
              <a:buNone/>
            </a:pPr>
            <a:endParaRPr lang="en-GB" b="1" dirty="0"/>
          </a:p>
          <a:p>
            <a:pPr lvl="0" algn="just"/>
            <a:r>
              <a:rPr lang="en-US" b="1" dirty="0"/>
              <a:t>Where are the new roads to be built</a:t>
            </a:r>
            <a:endParaRPr lang="en-GB" b="1" dirty="0"/>
          </a:p>
          <a:p>
            <a:pPr lvl="0" algn="just"/>
            <a:r>
              <a:rPr lang="en-US" b="1" dirty="0"/>
              <a:t>How much water needs to be stored in reservoirs</a:t>
            </a:r>
            <a:endParaRPr lang="en-GB" b="1" dirty="0"/>
          </a:p>
          <a:p>
            <a:pPr lvl="0" algn="just"/>
            <a:r>
              <a:rPr lang="en-US" b="1" dirty="0"/>
              <a:t>Where new sewage pipes need to go</a:t>
            </a:r>
            <a:endParaRPr lang="en-GB" b="1" dirty="0"/>
          </a:p>
          <a:p>
            <a:pPr lvl="0" algn="just"/>
            <a:r>
              <a:rPr lang="en-US" b="1" dirty="0"/>
              <a:t>How many police officers and fire fighters must be recruited?</a:t>
            </a:r>
            <a:endParaRPr lang="en-GB" b="1" dirty="0"/>
          </a:p>
          <a:p>
            <a:pPr marL="0" indent="0" algn="just">
              <a:buNone/>
            </a:pPr>
            <a:endParaRPr lang="en-GB" b="1" dirty="0"/>
          </a:p>
          <a:p>
            <a:endParaRPr lang="en-ZM" dirty="0"/>
          </a:p>
        </p:txBody>
      </p:sp>
    </p:spTree>
    <p:extLst>
      <p:ext uri="{BB962C8B-B14F-4D97-AF65-F5344CB8AC3E}">
        <p14:creationId xmlns:p14="http://schemas.microsoft.com/office/powerpoint/2010/main" val="266274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1425-B3A8-4918-8660-AC6D87BA4DB4}"/>
              </a:ext>
            </a:extLst>
          </p:cNvPr>
          <p:cNvSpPr>
            <a:spLocks noGrp="1"/>
          </p:cNvSpPr>
          <p:nvPr>
            <p:ph type="title"/>
          </p:nvPr>
        </p:nvSpPr>
        <p:spPr/>
        <p:txBody>
          <a:bodyPr/>
          <a:lstStyle/>
          <a:p>
            <a:r>
              <a:rPr lang="en-US" dirty="0"/>
              <a:t>INTRODUCTION</a:t>
            </a:r>
            <a:endParaRPr lang="en-ZM" dirty="0"/>
          </a:p>
        </p:txBody>
      </p:sp>
      <p:graphicFrame>
        <p:nvGraphicFramePr>
          <p:cNvPr id="4" name="Content Placeholder 3">
            <a:extLst>
              <a:ext uri="{FF2B5EF4-FFF2-40B4-BE49-F238E27FC236}">
                <a16:creationId xmlns:a16="http://schemas.microsoft.com/office/drawing/2014/main" id="{3A23B2CE-EBB3-49A1-A6AC-E9D43BDF2469}"/>
              </a:ext>
            </a:extLst>
          </p:cNvPr>
          <p:cNvGraphicFramePr>
            <a:graphicFrameLocks noGrp="1"/>
          </p:cNvGraphicFramePr>
          <p:nvPr>
            <p:ph idx="1"/>
            <p:extLst>
              <p:ext uri="{D42A27DB-BD31-4B8C-83A1-F6EECF244321}">
                <p14:modId xmlns:p14="http://schemas.microsoft.com/office/powerpoint/2010/main" val="3920840095"/>
              </p:ext>
            </p:extLst>
          </p:nvPr>
        </p:nvGraphicFramePr>
        <p:xfrm>
          <a:off x="1447800" y="2438400"/>
          <a:ext cx="9448798" cy="3793500"/>
        </p:xfrm>
        <a:graphic>
          <a:graphicData uri="http://schemas.openxmlformats.org/drawingml/2006/table">
            <a:tbl>
              <a:tblPr firstRow="1" firstCol="1" bandRow="1">
                <a:tableStyleId>{5940675A-B579-460E-94D1-54222C63F5DA}</a:tableStyleId>
              </a:tblPr>
              <a:tblGrid>
                <a:gridCol w="2407544">
                  <a:extLst>
                    <a:ext uri="{9D8B030D-6E8A-4147-A177-3AD203B41FA5}">
                      <a16:colId xmlns:a16="http://schemas.microsoft.com/office/drawing/2014/main" val="1678055616"/>
                    </a:ext>
                  </a:extLst>
                </a:gridCol>
                <a:gridCol w="7041254">
                  <a:extLst>
                    <a:ext uri="{9D8B030D-6E8A-4147-A177-3AD203B41FA5}">
                      <a16:colId xmlns:a16="http://schemas.microsoft.com/office/drawing/2014/main" val="3121166702"/>
                    </a:ext>
                  </a:extLst>
                </a:gridCol>
              </a:tblGrid>
              <a:tr h="435964">
                <a:tc>
                  <a:txBody>
                    <a:bodyPr/>
                    <a:lstStyle/>
                    <a:p>
                      <a:pPr algn="just">
                        <a:lnSpc>
                          <a:spcPct val="115000"/>
                        </a:lnSpc>
                      </a:pPr>
                      <a:r>
                        <a:rPr lang="en-AU" sz="2000" b="1" dirty="0">
                          <a:effectLst/>
                          <a:latin typeface="Georgia Pro Black" panose="02040A02050405020203" pitchFamily="18" charset="0"/>
                          <a:cs typeface="Calibri" panose="020F0502020204030204" pitchFamily="34" charset="0"/>
                        </a:rPr>
                        <a:t>Course Name</a:t>
                      </a:r>
                      <a:endParaRPr lang="en-ZM" sz="2000" b="1" dirty="0">
                        <a:effectLst/>
                        <a:latin typeface="Georgia Pro Black" panose="02040A02050405020203" pitchFamily="18"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5000"/>
                        </a:lnSpc>
                      </a:pPr>
                      <a:r>
                        <a:rPr lang="en-AU" sz="2000" b="1" dirty="0">
                          <a:effectLst/>
                          <a:latin typeface="Georgia Pro Black" panose="02040A02050405020203" pitchFamily="18" charset="0"/>
                          <a:cs typeface="Calibri" panose="020F0502020204030204" pitchFamily="34" charset="0"/>
                        </a:rPr>
                        <a:t>INTRODUCTION TO DEMOGRAPHY</a:t>
                      </a:r>
                      <a:endParaRPr lang="en-ZM" sz="2000" b="1" dirty="0">
                        <a:effectLst/>
                        <a:latin typeface="Georgia Pro Black" panose="02040A02050405020203" pitchFamily="18"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282540061"/>
                  </a:ext>
                </a:extLst>
              </a:tr>
              <a:tr h="435964">
                <a:tc>
                  <a:txBody>
                    <a:bodyPr/>
                    <a:lstStyle/>
                    <a:p>
                      <a:pPr algn="just">
                        <a:lnSpc>
                          <a:spcPct val="115000"/>
                        </a:lnSpc>
                      </a:pPr>
                      <a:r>
                        <a:rPr lang="en-AU" sz="2000" b="1" dirty="0">
                          <a:effectLst/>
                          <a:latin typeface="Georgia Pro Black" panose="02040A02050405020203" pitchFamily="18" charset="0"/>
                          <a:cs typeface="Calibri" panose="020F0502020204030204" pitchFamily="34" charset="0"/>
                        </a:rPr>
                        <a:t>Course Code</a:t>
                      </a:r>
                      <a:endParaRPr lang="en-ZM" sz="2000" b="1" dirty="0">
                        <a:effectLst/>
                        <a:latin typeface="Georgia Pro Black" panose="02040A02050405020203" pitchFamily="18" charset="0"/>
                        <a:ea typeface="Times New Roman" panose="02020603050405020304" pitchFamily="18" charset="0"/>
                        <a:cs typeface="Calibri" panose="020F0502020204030204" pitchFamily="34" charset="0"/>
                      </a:endParaRPr>
                    </a:p>
                  </a:txBody>
                  <a:tcPr marL="68580" marR="68580" marT="0" marB="0"/>
                </a:tc>
                <a:tc>
                  <a:txBody>
                    <a:bodyPr/>
                    <a:lstStyle/>
                    <a:p>
                      <a:pPr>
                        <a:lnSpc>
                          <a:spcPct val="115000"/>
                        </a:lnSpc>
                      </a:pPr>
                      <a:r>
                        <a:rPr lang="en-AU" sz="2000" b="1" dirty="0">
                          <a:effectLst/>
                          <a:latin typeface="Georgia Pro Black" panose="02040A02050405020203" pitchFamily="18" charset="0"/>
                          <a:cs typeface="Calibri" panose="020F0502020204030204" pitchFamily="34" charset="0"/>
                        </a:rPr>
                        <a:t>DEM 1110</a:t>
                      </a:r>
                      <a:endParaRPr lang="en-ZM" sz="2000" b="1" dirty="0">
                        <a:effectLst/>
                        <a:latin typeface="Georgia Pro Black" panose="02040A02050405020203" pitchFamily="18"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8800528"/>
                  </a:ext>
                </a:extLst>
              </a:tr>
              <a:tr h="2556134">
                <a:tc>
                  <a:txBody>
                    <a:bodyPr/>
                    <a:lstStyle/>
                    <a:p>
                      <a:pPr algn="just">
                        <a:lnSpc>
                          <a:spcPct val="115000"/>
                        </a:lnSpc>
                      </a:pPr>
                      <a:r>
                        <a:rPr lang="en-AU" sz="2000" b="1" dirty="0">
                          <a:effectLst/>
                          <a:latin typeface="Georgia Pro Black" panose="02040A02050405020203" pitchFamily="18" charset="0"/>
                          <a:cs typeface="Calibri" panose="020F0502020204030204" pitchFamily="34" charset="0"/>
                        </a:rPr>
                        <a:t>AIM</a:t>
                      </a:r>
                      <a:endParaRPr lang="en-ZM" sz="2000" b="1" dirty="0">
                        <a:effectLst/>
                        <a:latin typeface="Georgia Pro Black" panose="02040A02050405020203" pitchFamily="18" charset="0"/>
                        <a:ea typeface="Times New Roman" panose="02020603050405020304" pitchFamily="18" charset="0"/>
                        <a:cs typeface="Calibri" panose="020F0502020204030204" pitchFamily="34" charset="0"/>
                      </a:endParaRPr>
                    </a:p>
                  </a:txBody>
                  <a:tcPr marL="68580" marR="68580" marT="0" marB="0"/>
                </a:tc>
                <a:tc>
                  <a:txBody>
                    <a:bodyPr/>
                    <a:lstStyle/>
                    <a:p>
                      <a:pPr marL="228600" algn="just">
                        <a:lnSpc>
                          <a:spcPct val="107000"/>
                        </a:lnSpc>
                      </a:pPr>
                      <a:r>
                        <a:rPr lang="en-AU" sz="2000" b="1" dirty="0">
                          <a:effectLst/>
                          <a:latin typeface="Georgia Pro Black" panose="02040A02050405020203" pitchFamily="18" charset="0"/>
                          <a:cs typeface="Calibri" panose="020F0502020204030204" pitchFamily="34" charset="0"/>
                        </a:rPr>
                        <a:t>To give you skills and knowledge to understand and make sense of population issues; to do some simple demographic calculations; to appreciate the relevance and importance of demography in society and the economy; to know where to get demographic data; and to appreciate how demographic data is used in planning.</a:t>
                      </a:r>
                      <a:endParaRPr lang="en-ZM" sz="2000" b="1" dirty="0">
                        <a:effectLst/>
                        <a:latin typeface="Georgia Pro Black" panose="02040A02050405020203" pitchFamily="18" charset="0"/>
                        <a:cs typeface="Calibri" panose="020F0502020204030204" pitchFamily="34" charset="0"/>
                      </a:endParaRPr>
                    </a:p>
                    <a:p>
                      <a:pPr marL="228600" algn="just">
                        <a:lnSpc>
                          <a:spcPct val="107000"/>
                        </a:lnSpc>
                      </a:pPr>
                      <a:r>
                        <a:rPr lang="en-AU" sz="2000" b="1" dirty="0">
                          <a:effectLst/>
                          <a:latin typeface="Georgia Pro Black" panose="02040A02050405020203" pitchFamily="18" charset="0"/>
                          <a:cs typeface="Calibri" panose="020F0502020204030204" pitchFamily="34" charset="0"/>
                        </a:rPr>
                        <a:t> </a:t>
                      </a:r>
                      <a:endParaRPr lang="en-ZM" sz="2000" b="1" dirty="0">
                        <a:effectLst/>
                        <a:latin typeface="Georgia Pro Black" panose="02040A02050405020203" pitchFamily="18"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70206004"/>
                  </a:ext>
                </a:extLst>
              </a:tr>
            </a:tbl>
          </a:graphicData>
        </a:graphic>
      </p:graphicFrame>
    </p:spTree>
    <p:extLst>
      <p:ext uri="{BB962C8B-B14F-4D97-AF65-F5344CB8AC3E}">
        <p14:creationId xmlns:p14="http://schemas.microsoft.com/office/powerpoint/2010/main" val="3833698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POPULATION DISTRIBUTION</a:t>
            </a:r>
            <a:endParaRPr lang="en-US" sz="3600" dirty="0"/>
          </a:p>
        </p:txBody>
      </p:sp>
      <p:sp>
        <p:nvSpPr>
          <p:cNvPr id="3" name="Content Placeholder 2"/>
          <p:cNvSpPr>
            <a:spLocks noGrp="1"/>
          </p:cNvSpPr>
          <p:nvPr>
            <p:ph idx="1"/>
          </p:nvPr>
        </p:nvSpPr>
        <p:spPr/>
        <p:txBody>
          <a:bodyPr/>
          <a:lstStyle/>
          <a:p>
            <a:pPr algn="just"/>
            <a:r>
              <a:rPr lang="en-US" b="1" dirty="0"/>
              <a:t>This show that thirty eight percent of the population in Zambia is urban whilst sixty percent is rural.</a:t>
            </a:r>
          </a:p>
          <a:p>
            <a:pPr algn="just">
              <a:buNone/>
            </a:pPr>
            <a:endParaRPr lang="en-US" b="1" dirty="0"/>
          </a:p>
        </p:txBody>
      </p:sp>
    </p:spTree>
    <p:extLst>
      <p:ext uri="{BB962C8B-B14F-4D97-AF65-F5344CB8AC3E}">
        <p14:creationId xmlns:p14="http://schemas.microsoft.com/office/powerpoint/2010/main" val="346095128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PLANNING FOR SOCIAL SERVICES</a:t>
            </a:r>
            <a:br>
              <a:rPr lang="en-GB" sz="3200" dirty="0"/>
            </a:br>
            <a:endParaRPr lang="en-GB" sz="3200" dirty="0"/>
          </a:p>
        </p:txBody>
      </p:sp>
      <p:sp>
        <p:nvSpPr>
          <p:cNvPr id="3" name="Content Placeholder 2"/>
          <p:cNvSpPr>
            <a:spLocks noGrp="1"/>
          </p:cNvSpPr>
          <p:nvPr>
            <p:ph idx="1"/>
          </p:nvPr>
        </p:nvSpPr>
        <p:spPr/>
        <p:txBody>
          <a:bodyPr>
            <a:normAutofit/>
          </a:bodyPr>
          <a:lstStyle/>
          <a:p>
            <a:pPr lvl="0"/>
            <a:r>
              <a:rPr lang="en-US" b="1" dirty="0"/>
              <a:t>EDUCATION</a:t>
            </a:r>
            <a:endParaRPr lang="en-GB" dirty="0"/>
          </a:p>
          <a:p>
            <a:pPr marL="0" indent="0">
              <a:buNone/>
            </a:pPr>
            <a:endParaRPr lang="en-GB" dirty="0"/>
          </a:p>
          <a:p>
            <a:pPr algn="just"/>
            <a:r>
              <a:rPr lang="en-US" b="1" dirty="0"/>
              <a:t>Demand for the provision of educational facilities is determined by demographic profile of the population. </a:t>
            </a:r>
            <a:endParaRPr lang="en-GB" b="1" dirty="0"/>
          </a:p>
          <a:p>
            <a:pPr algn="just"/>
            <a:endParaRPr lang="en-GB" b="1" dirty="0"/>
          </a:p>
          <a:p>
            <a:pPr lvl="0" algn="just"/>
            <a:endParaRPr lang="en-GB" b="1" dirty="0"/>
          </a:p>
          <a:p>
            <a:endParaRPr lang="en-GB" dirty="0"/>
          </a:p>
        </p:txBody>
      </p:sp>
    </p:spTree>
    <p:extLst>
      <p:ext uri="{BB962C8B-B14F-4D97-AF65-F5344CB8AC3E}">
        <p14:creationId xmlns:p14="http://schemas.microsoft.com/office/powerpoint/2010/main" val="69999486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62BB-8E42-806F-AE8B-33C905E325F7}"/>
              </a:ext>
            </a:extLst>
          </p:cNvPr>
          <p:cNvSpPr>
            <a:spLocks noGrp="1"/>
          </p:cNvSpPr>
          <p:nvPr>
            <p:ph type="title"/>
          </p:nvPr>
        </p:nvSpPr>
        <p:spPr/>
        <p:txBody>
          <a:bodyPr>
            <a:normAutofit fontScale="90000"/>
          </a:bodyPr>
          <a:lstStyle/>
          <a:p>
            <a:r>
              <a:rPr lang="en-US" sz="3600" b="1" dirty="0"/>
              <a:t>PLANNING FOR SOCIAL SERVICES</a:t>
            </a:r>
            <a:br>
              <a:rPr lang="en-GB" dirty="0"/>
            </a:br>
            <a:endParaRPr lang="en-ZM" dirty="0"/>
          </a:p>
        </p:txBody>
      </p:sp>
      <p:sp>
        <p:nvSpPr>
          <p:cNvPr id="3" name="Content Placeholder 2">
            <a:extLst>
              <a:ext uri="{FF2B5EF4-FFF2-40B4-BE49-F238E27FC236}">
                <a16:creationId xmlns:a16="http://schemas.microsoft.com/office/drawing/2014/main" id="{77DBE7AE-8AA4-608B-B1E5-5A437F277F31}"/>
              </a:ext>
            </a:extLst>
          </p:cNvPr>
          <p:cNvSpPr>
            <a:spLocks noGrp="1"/>
          </p:cNvSpPr>
          <p:nvPr>
            <p:ph idx="1"/>
          </p:nvPr>
        </p:nvSpPr>
        <p:spPr/>
        <p:txBody>
          <a:bodyPr>
            <a:normAutofit fontScale="92500" lnSpcReduction="20000"/>
          </a:bodyPr>
          <a:lstStyle/>
          <a:p>
            <a:pPr lvl="0" algn="just"/>
            <a:r>
              <a:rPr lang="en-US" b="1" dirty="0"/>
              <a:t>Schools' recruitment and enrollment rise and fall on demographic processes such as fertility, mortality, and migration.</a:t>
            </a:r>
          </a:p>
          <a:p>
            <a:pPr lvl="0" algn="just"/>
            <a:endParaRPr lang="en-US" b="1" dirty="0"/>
          </a:p>
          <a:p>
            <a:pPr lvl="0" algn="just"/>
            <a:r>
              <a:rPr lang="en-US" b="1" dirty="0"/>
              <a:t>Entry at primary level is directly dependent on fertility . </a:t>
            </a:r>
          </a:p>
          <a:p>
            <a:pPr lvl="0" algn="just"/>
            <a:endParaRPr lang="en-US" b="1" dirty="0"/>
          </a:p>
          <a:p>
            <a:pPr algn="just"/>
            <a:r>
              <a:rPr lang="en-US" b="1" dirty="0"/>
              <a:t>Subsequent progression from primary to secondary levels are influenced by mortality, migration, as well as dropout rates.</a:t>
            </a:r>
          </a:p>
          <a:p>
            <a:pPr lvl="0" algn="just"/>
            <a:endParaRPr lang="en-ZM" dirty="0"/>
          </a:p>
        </p:txBody>
      </p:sp>
    </p:spTree>
    <p:extLst>
      <p:ext uri="{BB962C8B-B14F-4D97-AF65-F5344CB8AC3E}">
        <p14:creationId xmlns:p14="http://schemas.microsoft.com/office/powerpoint/2010/main" val="9350262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PLANNING FOR SOCIAL SERVICES</a:t>
            </a:r>
            <a:endParaRPr lang="en-GB" sz="3600" dirty="0"/>
          </a:p>
        </p:txBody>
      </p:sp>
      <p:sp>
        <p:nvSpPr>
          <p:cNvPr id="3" name="Content Placeholder 2"/>
          <p:cNvSpPr>
            <a:spLocks noGrp="1"/>
          </p:cNvSpPr>
          <p:nvPr>
            <p:ph idx="1"/>
          </p:nvPr>
        </p:nvSpPr>
        <p:spPr/>
        <p:txBody>
          <a:bodyPr>
            <a:normAutofit fontScale="92500" lnSpcReduction="20000"/>
          </a:bodyPr>
          <a:lstStyle/>
          <a:p>
            <a:pPr lvl="0" algn="just"/>
            <a:r>
              <a:rPr lang="en-US" b="1" dirty="0"/>
              <a:t>University enrolment in turn relies on output from secondary school system.</a:t>
            </a:r>
          </a:p>
          <a:p>
            <a:pPr marL="0" indent="0" algn="just">
              <a:buNone/>
            </a:pPr>
            <a:endParaRPr lang="en-GB" b="1" dirty="0"/>
          </a:p>
          <a:p>
            <a:pPr lvl="0" algn="just"/>
            <a:r>
              <a:rPr lang="en-US" b="1" dirty="0"/>
              <a:t>Quality of education is determined by demographic trends – are facilities commensurate with the number of students?</a:t>
            </a:r>
          </a:p>
          <a:p>
            <a:pPr marL="0" indent="0" algn="just">
              <a:buNone/>
            </a:pPr>
            <a:endParaRPr lang="en-GB" b="1" dirty="0"/>
          </a:p>
          <a:p>
            <a:pPr lvl="0" algn="just"/>
            <a:r>
              <a:rPr lang="en-US" b="1" dirty="0"/>
              <a:t>Planning for future expansion of education system is also demographically determined.</a:t>
            </a:r>
            <a:endParaRPr lang="en-GB" b="1" dirty="0"/>
          </a:p>
          <a:p>
            <a:endParaRPr lang="en-GB" dirty="0"/>
          </a:p>
        </p:txBody>
      </p:sp>
    </p:spTree>
    <p:extLst>
      <p:ext uri="{BB962C8B-B14F-4D97-AF65-F5344CB8AC3E}">
        <p14:creationId xmlns:p14="http://schemas.microsoft.com/office/powerpoint/2010/main" val="224510612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PLANNING FOR SOCIAL SERVICES</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pPr lvl="0" algn="just"/>
            <a:r>
              <a:rPr lang="en-US" b="1" dirty="0"/>
              <a:t>HEALTH</a:t>
            </a:r>
            <a:endParaRPr lang="en-GB" b="1" dirty="0"/>
          </a:p>
          <a:p>
            <a:pPr marL="0" indent="0" algn="just">
              <a:buNone/>
            </a:pPr>
            <a:endParaRPr lang="en-GB" b="1" dirty="0"/>
          </a:p>
          <a:p>
            <a:pPr algn="just"/>
            <a:r>
              <a:rPr lang="en-US" b="1" dirty="0"/>
              <a:t>Demand for medical services and physicians is subject to demographic change.</a:t>
            </a:r>
            <a:endParaRPr lang="en-GB" b="1" dirty="0"/>
          </a:p>
          <a:p>
            <a:pPr marL="0" indent="0" algn="just">
              <a:buNone/>
            </a:pPr>
            <a:endParaRPr lang="en-GB" b="1" dirty="0"/>
          </a:p>
          <a:p>
            <a:pPr algn="just"/>
            <a:r>
              <a:rPr lang="en-US" b="1" dirty="0"/>
              <a:t>GENDER </a:t>
            </a:r>
            <a:endParaRPr lang="en-GB" b="1" dirty="0"/>
          </a:p>
          <a:p>
            <a:pPr marL="0" indent="0" algn="just">
              <a:buNone/>
            </a:pPr>
            <a:endParaRPr lang="en-GB" b="1" dirty="0"/>
          </a:p>
          <a:p>
            <a:pPr algn="just"/>
            <a:r>
              <a:rPr lang="en-US" b="1" dirty="0"/>
              <a:t>The size of the female population in the reproductive ages will determine demand for maternal wards and under five services</a:t>
            </a:r>
            <a:endParaRPr lang="en-GB" b="1" dirty="0"/>
          </a:p>
          <a:p>
            <a:pPr marL="0" indent="0" algn="just">
              <a:buNone/>
            </a:pPr>
            <a:endParaRPr lang="en-GB" b="1" dirty="0"/>
          </a:p>
          <a:p>
            <a:endParaRPr lang="en-GB" dirty="0"/>
          </a:p>
        </p:txBody>
      </p:sp>
    </p:spTree>
    <p:extLst>
      <p:ext uri="{BB962C8B-B14F-4D97-AF65-F5344CB8AC3E}">
        <p14:creationId xmlns:p14="http://schemas.microsoft.com/office/powerpoint/2010/main" val="171402994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PLANNING FOR SOCIAL SERVICES</a:t>
            </a:r>
            <a:endParaRPr lang="en-GB" sz="3600" dirty="0"/>
          </a:p>
        </p:txBody>
      </p:sp>
      <p:sp>
        <p:nvSpPr>
          <p:cNvPr id="3" name="Content Placeholder 2"/>
          <p:cNvSpPr>
            <a:spLocks noGrp="1"/>
          </p:cNvSpPr>
          <p:nvPr>
            <p:ph idx="1"/>
          </p:nvPr>
        </p:nvSpPr>
        <p:spPr>
          <a:xfrm>
            <a:off x="1295402" y="2490136"/>
            <a:ext cx="9448797" cy="3682065"/>
          </a:xfrm>
        </p:spPr>
        <p:txBody>
          <a:bodyPr>
            <a:normAutofit fontScale="47500" lnSpcReduction="20000"/>
          </a:bodyPr>
          <a:lstStyle/>
          <a:p>
            <a:pPr algn="just"/>
            <a:r>
              <a:rPr lang="en-US" sz="5600" b="1" dirty="0"/>
              <a:t>AGE</a:t>
            </a:r>
            <a:endParaRPr lang="en-GB" sz="5600" b="1" dirty="0"/>
          </a:p>
          <a:p>
            <a:pPr marL="0" indent="0" algn="just">
              <a:buNone/>
            </a:pPr>
            <a:endParaRPr lang="en-GB" sz="5600" b="1" dirty="0"/>
          </a:p>
          <a:p>
            <a:pPr algn="just"/>
            <a:r>
              <a:rPr lang="en-US" sz="5600" b="1" dirty="0"/>
              <a:t>Older and younger people also exert different demands on health facilities.</a:t>
            </a:r>
          </a:p>
          <a:p>
            <a:pPr marL="0" indent="0" algn="just">
              <a:buNone/>
            </a:pPr>
            <a:endParaRPr lang="en-US" sz="5600" b="1" dirty="0"/>
          </a:p>
          <a:p>
            <a:pPr algn="just"/>
            <a:r>
              <a:rPr lang="en-US" sz="5600" b="1" dirty="0"/>
              <a:t>The greater the number of infants in the population the greater is the demand for pediatric services.</a:t>
            </a:r>
          </a:p>
          <a:p>
            <a:pPr algn="just"/>
            <a:endParaRPr lang="en-GB" sz="5600" b="1" dirty="0"/>
          </a:p>
          <a:p>
            <a:endParaRPr lang="en-GB" dirty="0"/>
          </a:p>
        </p:txBody>
      </p:sp>
    </p:spTree>
    <p:extLst>
      <p:ext uri="{BB962C8B-B14F-4D97-AF65-F5344CB8AC3E}">
        <p14:creationId xmlns:p14="http://schemas.microsoft.com/office/powerpoint/2010/main" val="296106126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86AB-C066-48C7-AA54-9976275AAF3D}"/>
              </a:ext>
            </a:extLst>
          </p:cNvPr>
          <p:cNvSpPr>
            <a:spLocks noGrp="1"/>
          </p:cNvSpPr>
          <p:nvPr>
            <p:ph type="title"/>
          </p:nvPr>
        </p:nvSpPr>
        <p:spPr/>
        <p:txBody>
          <a:bodyPr>
            <a:normAutofit/>
          </a:bodyPr>
          <a:lstStyle/>
          <a:p>
            <a:r>
              <a:rPr lang="en-US" sz="3200" b="1" dirty="0"/>
              <a:t>PLANNING FOR SOCIAL SERVICES</a:t>
            </a:r>
            <a:endParaRPr lang="en-ZM" sz="3200" dirty="0"/>
          </a:p>
        </p:txBody>
      </p:sp>
      <p:sp>
        <p:nvSpPr>
          <p:cNvPr id="3" name="Content Placeholder 2">
            <a:extLst>
              <a:ext uri="{FF2B5EF4-FFF2-40B4-BE49-F238E27FC236}">
                <a16:creationId xmlns:a16="http://schemas.microsoft.com/office/drawing/2014/main" id="{F5C49DCB-BAB7-4A0D-9B07-C7092BEDEBB3}"/>
              </a:ext>
            </a:extLst>
          </p:cNvPr>
          <p:cNvSpPr>
            <a:spLocks noGrp="1"/>
          </p:cNvSpPr>
          <p:nvPr>
            <p:ph idx="1"/>
          </p:nvPr>
        </p:nvSpPr>
        <p:spPr/>
        <p:txBody>
          <a:bodyPr>
            <a:normAutofit fontScale="92500" lnSpcReduction="10000"/>
          </a:bodyPr>
          <a:lstStyle/>
          <a:p>
            <a:pPr algn="just"/>
            <a:r>
              <a:rPr lang="en-US" b="1" dirty="0"/>
              <a:t>The elderly utilize health services more frequently than younger people as they have greater medical needs.</a:t>
            </a:r>
            <a:endParaRPr lang="en-GB" b="1" dirty="0"/>
          </a:p>
          <a:p>
            <a:pPr marL="0" indent="0" algn="just">
              <a:buNone/>
            </a:pPr>
            <a:endParaRPr lang="en-GB" b="1" dirty="0"/>
          </a:p>
          <a:p>
            <a:pPr algn="just"/>
            <a:r>
              <a:rPr lang="en-US" b="1" dirty="0"/>
              <a:t>This may lead to greater demand for geriatric services.</a:t>
            </a:r>
            <a:endParaRPr lang="en-GB" b="1" dirty="0"/>
          </a:p>
          <a:p>
            <a:pPr marL="0" indent="0" algn="just">
              <a:buNone/>
            </a:pPr>
            <a:endParaRPr lang="en-GB" b="1" dirty="0"/>
          </a:p>
          <a:p>
            <a:pPr algn="just"/>
            <a:r>
              <a:rPr lang="en-US" b="1" dirty="0"/>
              <a:t>Younger people and the middle aged may rely more on self – care thus their demand for medical services may be more stable.</a:t>
            </a:r>
            <a:endParaRPr lang="en-GB" b="1" dirty="0"/>
          </a:p>
          <a:p>
            <a:endParaRPr lang="en-ZM" dirty="0"/>
          </a:p>
        </p:txBody>
      </p:sp>
    </p:spTree>
    <p:extLst>
      <p:ext uri="{BB962C8B-B14F-4D97-AF65-F5344CB8AC3E}">
        <p14:creationId xmlns:p14="http://schemas.microsoft.com/office/powerpoint/2010/main" val="130468512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fontAlgn="base" hangingPunct="0">
              <a:spcAft>
                <a:spcPct val="0"/>
              </a:spcAft>
              <a:tabLst>
                <a:tab pos="457200" algn="l"/>
              </a:tabLst>
            </a:pPr>
            <a:br>
              <a:rPr lang="en-US" altLang="en-US" b="1" dirty="0">
                <a:latin typeface="Century" panose="02040604050505020304" pitchFamily="18" charset="0"/>
                <a:ea typeface="Times New Roman" panose="02020603050405020304" pitchFamily="18" charset="0"/>
                <a:cs typeface="Tahoma" panose="020B0604030504040204" pitchFamily="34" charset="0"/>
              </a:rPr>
            </a:br>
            <a:r>
              <a:rPr lang="en-US" altLang="en-US" b="1" dirty="0">
                <a:ea typeface="Times New Roman" panose="02020603050405020304" pitchFamily="18" charset="0"/>
                <a:cs typeface="Tahoma" panose="020B0604030504040204" pitchFamily="34" charset="0"/>
              </a:rPr>
              <a:t>POLITICAL PLANNING</a:t>
            </a:r>
            <a:br>
              <a:rPr lang="en-GB" altLang="en-US" sz="2400" dirty="0"/>
            </a:br>
            <a:r>
              <a:rPr lang="en-US" altLang="en-US" dirty="0">
                <a:ea typeface="Times New Roman" panose="02020603050405020304" pitchFamily="18" charset="0"/>
                <a:cs typeface="Tahoma" panose="020B0604030504040204" pitchFamily="34" charset="0"/>
              </a:rPr>
              <a:t> </a:t>
            </a:r>
            <a:br>
              <a:rPr lang="en-GB" altLang="en-US" sz="2400" dirty="0"/>
            </a:br>
            <a:endParaRPr lang="en-GB" dirty="0"/>
          </a:p>
        </p:txBody>
      </p:sp>
      <p:sp>
        <p:nvSpPr>
          <p:cNvPr id="3" name="Content Placeholder 2"/>
          <p:cNvSpPr>
            <a:spLocks noGrp="1"/>
          </p:cNvSpPr>
          <p:nvPr>
            <p:ph idx="1"/>
          </p:nvPr>
        </p:nvSpPr>
        <p:spPr/>
        <p:txBody>
          <a:bodyPr>
            <a:normAutofit/>
          </a:bodyPr>
          <a:lstStyle/>
          <a:p>
            <a:pPr marL="0" indent="0" algn="just" eaLnBrk="0" fontAlgn="base" hangingPunct="0">
              <a:spcBef>
                <a:spcPct val="0"/>
              </a:spcBef>
              <a:spcAft>
                <a:spcPct val="0"/>
              </a:spcAft>
              <a:buClrTx/>
              <a:buSzTx/>
              <a:buNone/>
              <a:tabLst>
                <a:tab pos="457200" algn="l"/>
              </a:tabLst>
            </a:pPr>
            <a:r>
              <a:rPr lang="en-US" altLang="en-US" sz="3300" b="1" dirty="0">
                <a:ea typeface="Times New Roman" panose="02020603050405020304" pitchFamily="18" charset="0"/>
                <a:cs typeface="Tahoma" panose="020B0604030504040204" pitchFamily="34" charset="0"/>
              </a:rPr>
              <a:t>POLITICAL REPRESENTATION</a:t>
            </a:r>
            <a:endParaRPr lang="en-GB" altLang="en-US" sz="3300" b="1" dirty="0"/>
          </a:p>
          <a:p>
            <a:pPr marL="0" indent="0" algn="just" eaLnBrk="0" fontAlgn="base" hangingPunct="0">
              <a:spcBef>
                <a:spcPct val="0"/>
              </a:spcBef>
              <a:spcAft>
                <a:spcPct val="0"/>
              </a:spcAft>
              <a:buClrTx/>
              <a:buSzTx/>
              <a:buFontTx/>
              <a:buChar char="•"/>
              <a:tabLst>
                <a:tab pos="457200" algn="l"/>
              </a:tabLst>
            </a:pPr>
            <a:endParaRPr lang="en-US" altLang="en-US" sz="3300"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FontTx/>
              <a:buChar char="•"/>
              <a:tabLst>
                <a:tab pos="457200" algn="l"/>
              </a:tabLst>
            </a:pPr>
            <a:r>
              <a:rPr lang="en-US" altLang="en-US" sz="3300" b="1" dirty="0">
                <a:ea typeface="Times New Roman" panose="02020603050405020304" pitchFamily="18" charset="0"/>
                <a:cs typeface="Tahoma" panose="020B0604030504040204" pitchFamily="34" charset="0"/>
              </a:rPr>
              <a:t>This is influenced by population changes and affects distribution of power.</a:t>
            </a:r>
          </a:p>
          <a:p>
            <a:pPr marL="0" indent="0" algn="just" eaLnBrk="0" fontAlgn="base" hangingPunct="0">
              <a:spcBef>
                <a:spcPct val="0"/>
              </a:spcBef>
              <a:spcAft>
                <a:spcPct val="0"/>
              </a:spcAft>
              <a:buClrTx/>
              <a:buSzTx/>
              <a:buFontTx/>
              <a:buChar char="•"/>
              <a:tabLst>
                <a:tab pos="457200" algn="l"/>
              </a:tabLst>
            </a:pPr>
            <a:endParaRPr lang="en-US" altLang="en-US" sz="8000" b="1" dirty="0">
              <a:ea typeface="Times New Roman" panose="02020603050405020304" pitchFamily="18" charset="0"/>
              <a:cs typeface="Tahoma" panose="020B0604030504040204" pitchFamily="34" charset="0"/>
            </a:endParaRPr>
          </a:p>
          <a:p>
            <a:endParaRPr lang="en-GB" dirty="0"/>
          </a:p>
        </p:txBody>
      </p:sp>
    </p:spTree>
    <p:extLst>
      <p:ext uri="{BB962C8B-B14F-4D97-AF65-F5344CB8AC3E}">
        <p14:creationId xmlns:p14="http://schemas.microsoft.com/office/powerpoint/2010/main" val="311936198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44D7-2DFC-83CF-7E15-73BB89E7883E}"/>
              </a:ext>
            </a:extLst>
          </p:cNvPr>
          <p:cNvSpPr>
            <a:spLocks noGrp="1"/>
          </p:cNvSpPr>
          <p:nvPr>
            <p:ph type="title"/>
          </p:nvPr>
        </p:nvSpPr>
        <p:spPr/>
        <p:txBody>
          <a:bodyPr>
            <a:normAutofit fontScale="90000"/>
          </a:bodyPr>
          <a:lstStyle/>
          <a:p>
            <a:r>
              <a:rPr lang="en-US" altLang="en-US" b="1" dirty="0">
                <a:ea typeface="Times New Roman" panose="02020603050405020304" pitchFamily="18" charset="0"/>
                <a:cs typeface="Tahoma" panose="020B0604030504040204" pitchFamily="34" charset="0"/>
              </a:rPr>
              <a:t>POLITICAL PLANNING</a:t>
            </a:r>
            <a:br>
              <a:rPr lang="en-GB" altLang="en-US" sz="2400" dirty="0"/>
            </a:br>
            <a:r>
              <a:rPr lang="en-US" altLang="en-US" dirty="0">
                <a:ea typeface="Times New Roman" panose="02020603050405020304" pitchFamily="18" charset="0"/>
                <a:cs typeface="Tahoma" panose="020B0604030504040204" pitchFamily="34" charset="0"/>
              </a:rPr>
              <a:t> </a:t>
            </a:r>
            <a:endParaRPr lang="en-ZM" dirty="0"/>
          </a:p>
        </p:txBody>
      </p:sp>
      <p:sp>
        <p:nvSpPr>
          <p:cNvPr id="3" name="Content Placeholder 2">
            <a:extLst>
              <a:ext uri="{FF2B5EF4-FFF2-40B4-BE49-F238E27FC236}">
                <a16:creationId xmlns:a16="http://schemas.microsoft.com/office/drawing/2014/main" id="{EB2765AE-F724-D720-F1BC-BC62C8D04520}"/>
              </a:ext>
            </a:extLst>
          </p:cNvPr>
          <p:cNvSpPr>
            <a:spLocks noGrp="1"/>
          </p:cNvSpPr>
          <p:nvPr>
            <p:ph idx="1"/>
          </p:nvPr>
        </p:nvSpPr>
        <p:spPr/>
        <p:txBody>
          <a:bodyPr>
            <a:normAutofit fontScale="92500" lnSpcReduction="20000"/>
          </a:bodyPr>
          <a:lstStyle/>
          <a:p>
            <a:pPr marL="0" indent="0" algn="just" eaLnBrk="0" fontAlgn="base" hangingPunct="0">
              <a:spcBef>
                <a:spcPct val="0"/>
              </a:spcBef>
              <a:spcAft>
                <a:spcPct val="0"/>
              </a:spcAft>
              <a:buClrTx/>
              <a:buSzTx/>
              <a:buFontTx/>
              <a:buChar char="•"/>
              <a:tabLst>
                <a:tab pos="457200" algn="l"/>
              </a:tabLst>
            </a:pPr>
            <a:r>
              <a:rPr lang="en-US" altLang="en-US" b="1" dirty="0">
                <a:ea typeface="Times New Roman" panose="02020603050405020304" pitchFamily="18" charset="0"/>
                <a:cs typeface="Tahoma" panose="020B0604030504040204" pitchFamily="34" charset="0"/>
              </a:rPr>
              <a:t>CONSTITUENCY CREATION</a:t>
            </a:r>
          </a:p>
          <a:p>
            <a:pPr marL="0" indent="0" algn="just" eaLnBrk="0" fontAlgn="base" hangingPunct="0">
              <a:spcBef>
                <a:spcPct val="0"/>
              </a:spcBef>
              <a:spcAft>
                <a:spcPct val="0"/>
              </a:spcAft>
              <a:buClrTx/>
              <a:buSzTx/>
              <a:buFontTx/>
              <a:buChar char="•"/>
              <a:tabLst>
                <a:tab pos="457200" algn="l"/>
              </a:tabLst>
            </a:pPr>
            <a:endParaRPr lang="en-GB" altLang="en-US" b="1" dirty="0"/>
          </a:p>
          <a:p>
            <a:pPr algn="just" eaLnBrk="0" fontAlgn="base" hangingPunct="0">
              <a:spcBef>
                <a:spcPct val="0"/>
              </a:spcBef>
              <a:spcAft>
                <a:spcPct val="0"/>
              </a:spcAft>
              <a:buClrTx/>
              <a:buSzTx/>
              <a:tabLst>
                <a:tab pos="457200" algn="l"/>
              </a:tabLst>
            </a:pPr>
            <a:r>
              <a:rPr lang="en-US" altLang="en-US" sz="3200" b="1" dirty="0">
                <a:ea typeface="Times New Roman" panose="02020603050405020304" pitchFamily="18" charset="0"/>
                <a:cs typeface="Tahoma" panose="020B0604030504040204" pitchFamily="34" charset="0"/>
              </a:rPr>
              <a:t>Apportionment of districts into constituencies is influenced by population size and distribution.</a:t>
            </a:r>
          </a:p>
          <a:p>
            <a:pPr marL="0" indent="0" algn="just" eaLnBrk="0" fontAlgn="base" hangingPunct="0">
              <a:spcBef>
                <a:spcPct val="0"/>
              </a:spcBef>
              <a:spcAft>
                <a:spcPct val="0"/>
              </a:spcAft>
              <a:buClrTx/>
              <a:buSzTx/>
              <a:buNone/>
              <a:tabLst>
                <a:tab pos="457200" algn="l"/>
              </a:tabLst>
            </a:pPr>
            <a:endParaRPr lang="en-GB" altLang="en-US" sz="3200" b="1" dirty="0"/>
          </a:p>
          <a:p>
            <a:pPr algn="just" eaLnBrk="0" fontAlgn="base" hangingPunct="0">
              <a:spcBef>
                <a:spcPct val="0"/>
              </a:spcBef>
              <a:spcAft>
                <a:spcPct val="0"/>
              </a:spcAft>
              <a:buClrTx/>
              <a:buSzTx/>
              <a:tabLst>
                <a:tab pos="457200" algn="l"/>
              </a:tabLst>
            </a:pPr>
            <a:r>
              <a:rPr lang="en-US" altLang="en-US" sz="3200" b="1" dirty="0">
                <a:ea typeface="Times New Roman" panose="02020603050405020304" pitchFamily="18" charset="0"/>
                <a:cs typeface="Tahoma" panose="020B0604030504040204" pitchFamily="34" charset="0"/>
              </a:rPr>
              <a:t>Larger districts, towns, and cities must have greater representation more constituencies.</a:t>
            </a:r>
          </a:p>
          <a:p>
            <a:pPr marL="0" indent="0" algn="just" eaLnBrk="0" fontAlgn="base" hangingPunct="0">
              <a:spcBef>
                <a:spcPct val="0"/>
              </a:spcBef>
              <a:spcAft>
                <a:spcPct val="0"/>
              </a:spcAft>
              <a:buClrTx/>
              <a:buSzTx/>
              <a:buFontTx/>
              <a:buChar char="•"/>
              <a:tabLst>
                <a:tab pos="457200" algn="l"/>
              </a:tabLst>
            </a:pPr>
            <a:endParaRPr lang="en-GB" altLang="en-US" b="1" dirty="0"/>
          </a:p>
          <a:p>
            <a:endParaRPr lang="en-ZM" dirty="0"/>
          </a:p>
        </p:txBody>
      </p:sp>
    </p:spTree>
    <p:extLst>
      <p:ext uri="{BB962C8B-B14F-4D97-AF65-F5344CB8AC3E}">
        <p14:creationId xmlns:p14="http://schemas.microsoft.com/office/powerpoint/2010/main" val="225743456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49D0-2563-43D0-AC6A-1343488308C7}"/>
              </a:ext>
            </a:extLst>
          </p:cNvPr>
          <p:cNvSpPr>
            <a:spLocks noGrp="1"/>
          </p:cNvSpPr>
          <p:nvPr>
            <p:ph type="title"/>
          </p:nvPr>
        </p:nvSpPr>
        <p:spPr/>
        <p:txBody>
          <a:bodyPr>
            <a:normAutofit fontScale="90000"/>
          </a:bodyPr>
          <a:lstStyle/>
          <a:p>
            <a:br>
              <a:rPr lang="en-US" altLang="en-US" b="1" dirty="0">
                <a:ea typeface="Times New Roman" panose="02020603050405020304" pitchFamily="18" charset="0"/>
                <a:cs typeface="Tahoma" panose="020B0604030504040204" pitchFamily="34" charset="0"/>
              </a:rPr>
            </a:br>
            <a:r>
              <a:rPr lang="en-US" altLang="en-US" b="1" dirty="0">
                <a:ea typeface="Times New Roman" panose="02020603050405020304" pitchFamily="18" charset="0"/>
                <a:cs typeface="Tahoma" panose="020B0604030504040204" pitchFamily="34" charset="0"/>
              </a:rPr>
              <a:t>POLITICAL PLANNING</a:t>
            </a:r>
            <a:br>
              <a:rPr lang="en-GB" altLang="en-US" sz="2400" dirty="0"/>
            </a:br>
            <a:r>
              <a:rPr lang="en-US" altLang="en-US" dirty="0">
                <a:ea typeface="Times New Roman" panose="02020603050405020304" pitchFamily="18" charset="0"/>
                <a:cs typeface="Tahoma" panose="020B0604030504040204" pitchFamily="34" charset="0"/>
              </a:rPr>
              <a:t> </a:t>
            </a:r>
            <a:br>
              <a:rPr lang="en-GB" altLang="en-US" sz="2400" dirty="0"/>
            </a:br>
            <a:endParaRPr lang="en-ZM" dirty="0"/>
          </a:p>
        </p:txBody>
      </p:sp>
      <p:sp>
        <p:nvSpPr>
          <p:cNvPr id="3" name="Content Placeholder 2">
            <a:extLst>
              <a:ext uri="{FF2B5EF4-FFF2-40B4-BE49-F238E27FC236}">
                <a16:creationId xmlns:a16="http://schemas.microsoft.com/office/drawing/2014/main" id="{4682D25A-0106-4CD4-8D3D-B31EE4F8159A}"/>
              </a:ext>
            </a:extLst>
          </p:cNvPr>
          <p:cNvSpPr>
            <a:spLocks noGrp="1"/>
          </p:cNvSpPr>
          <p:nvPr>
            <p:ph idx="1"/>
          </p:nvPr>
        </p:nvSpPr>
        <p:spPr/>
        <p:txBody>
          <a:bodyPr>
            <a:normAutofit lnSpcReduction="10000"/>
          </a:bodyPr>
          <a:lstStyle/>
          <a:p>
            <a:pPr marL="0" indent="0" algn="just" eaLnBrk="0" fontAlgn="base" hangingPunct="0">
              <a:spcBef>
                <a:spcPct val="0"/>
              </a:spcBef>
              <a:spcAft>
                <a:spcPct val="0"/>
              </a:spcAft>
              <a:buClrTx/>
              <a:buSzTx/>
              <a:buFontTx/>
              <a:buChar char="•"/>
              <a:tabLst>
                <a:tab pos="457200" algn="l"/>
              </a:tabLst>
            </a:pPr>
            <a:r>
              <a:rPr lang="en-GB" altLang="en-US" sz="3200" b="1" dirty="0"/>
              <a:t>The electoral college system in the US operates on this principle.</a:t>
            </a:r>
          </a:p>
          <a:p>
            <a:pPr marL="0" indent="0" algn="just" eaLnBrk="0" fontAlgn="base" hangingPunct="0">
              <a:spcBef>
                <a:spcPct val="0"/>
              </a:spcBef>
              <a:spcAft>
                <a:spcPct val="0"/>
              </a:spcAft>
              <a:buClrTx/>
              <a:buSzTx/>
              <a:buFontTx/>
              <a:buChar char="•"/>
              <a:tabLst>
                <a:tab pos="457200" algn="l"/>
              </a:tabLst>
            </a:pPr>
            <a:endParaRPr lang="en-GB" altLang="en-US" sz="3200" b="1" dirty="0"/>
          </a:p>
          <a:p>
            <a:pPr marL="0" indent="0" algn="just" eaLnBrk="0" fontAlgn="base" hangingPunct="0">
              <a:spcBef>
                <a:spcPct val="0"/>
              </a:spcBef>
              <a:spcAft>
                <a:spcPct val="0"/>
              </a:spcAft>
              <a:buClrTx/>
              <a:buSzTx/>
              <a:buFontTx/>
              <a:buChar char="•"/>
              <a:tabLst>
                <a:tab pos="457200" algn="l"/>
              </a:tabLst>
            </a:pPr>
            <a:r>
              <a:rPr lang="en-GB" altLang="en-US" sz="3200" b="1" dirty="0"/>
              <a:t>Proportional representation  gives each political party a number of seats in parliament proportionate to the percentage of votes obtained.</a:t>
            </a:r>
            <a:r>
              <a:rPr lang="en-US" altLang="en-US" sz="3200" b="1" dirty="0">
                <a:cs typeface="Tahoma" panose="020B0604030504040204" pitchFamily="34" charset="0"/>
              </a:rPr>
              <a:t> </a:t>
            </a:r>
          </a:p>
          <a:p>
            <a:endParaRPr lang="en-ZM" dirty="0"/>
          </a:p>
        </p:txBody>
      </p:sp>
    </p:spTree>
    <p:extLst>
      <p:ext uri="{BB962C8B-B14F-4D97-AF65-F5344CB8AC3E}">
        <p14:creationId xmlns:p14="http://schemas.microsoft.com/office/powerpoint/2010/main" val="420020640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00FC-1E1B-170C-4A18-1E303CFD5C19}"/>
              </a:ext>
            </a:extLst>
          </p:cNvPr>
          <p:cNvSpPr>
            <a:spLocks noGrp="1"/>
          </p:cNvSpPr>
          <p:nvPr>
            <p:ph type="title"/>
          </p:nvPr>
        </p:nvSpPr>
        <p:spPr/>
        <p:txBody>
          <a:bodyPr/>
          <a:lstStyle/>
          <a:p>
            <a:r>
              <a:rPr lang="en-US" altLang="en-US" b="1" dirty="0">
                <a:ea typeface="Times New Roman" panose="02020603050405020304" pitchFamily="18" charset="0"/>
                <a:cs typeface="Tahoma" panose="020B0604030504040204" pitchFamily="34" charset="0"/>
              </a:rPr>
              <a:t>POLITICAL PLANNING</a:t>
            </a:r>
            <a:endParaRPr lang="en-ZM" dirty="0"/>
          </a:p>
        </p:txBody>
      </p:sp>
      <p:sp>
        <p:nvSpPr>
          <p:cNvPr id="3" name="Content Placeholder 2">
            <a:extLst>
              <a:ext uri="{FF2B5EF4-FFF2-40B4-BE49-F238E27FC236}">
                <a16:creationId xmlns:a16="http://schemas.microsoft.com/office/drawing/2014/main" id="{BCE6C022-BECB-0E19-EC50-DE0DDDD09F18}"/>
              </a:ext>
            </a:extLst>
          </p:cNvPr>
          <p:cNvSpPr>
            <a:spLocks noGrp="1"/>
          </p:cNvSpPr>
          <p:nvPr>
            <p:ph idx="1"/>
          </p:nvPr>
        </p:nvSpPr>
        <p:spPr/>
        <p:txBody>
          <a:bodyPr>
            <a:normAutofit fontScale="25000" lnSpcReduction="20000"/>
          </a:bodyPr>
          <a:lstStyle/>
          <a:p>
            <a:pPr marL="0" indent="0" algn="just" eaLnBrk="0" fontAlgn="base" hangingPunct="0">
              <a:spcBef>
                <a:spcPct val="0"/>
              </a:spcBef>
              <a:spcAft>
                <a:spcPct val="0"/>
              </a:spcAft>
              <a:buClrTx/>
              <a:buSzTx/>
              <a:buFontTx/>
              <a:buChar char="•"/>
              <a:tabLst>
                <a:tab pos="457200" algn="l"/>
              </a:tabLst>
            </a:pPr>
            <a:r>
              <a:rPr lang="en-US" altLang="en-US" sz="14400" b="1" dirty="0">
                <a:cs typeface="Tahoma" panose="020B0604030504040204" pitchFamily="34" charset="0"/>
              </a:rPr>
              <a:t>Eligibility to vote in the general election or referendum is demographically determined through one’s age.</a:t>
            </a:r>
          </a:p>
          <a:p>
            <a:pPr marL="0" indent="0" algn="just" eaLnBrk="0" fontAlgn="base" hangingPunct="0">
              <a:spcBef>
                <a:spcPct val="0"/>
              </a:spcBef>
              <a:spcAft>
                <a:spcPct val="0"/>
              </a:spcAft>
              <a:buClrTx/>
              <a:buSzTx/>
              <a:buNone/>
              <a:tabLst>
                <a:tab pos="457200" algn="l"/>
              </a:tabLst>
            </a:pPr>
            <a:endParaRPr lang="en-US" altLang="en-US" sz="14400" b="1" dirty="0">
              <a:cs typeface="Tahoma" panose="020B0604030504040204" pitchFamily="34" charset="0"/>
            </a:endParaRPr>
          </a:p>
          <a:p>
            <a:pPr marL="0" indent="0" algn="just" eaLnBrk="0" fontAlgn="base" hangingPunct="0">
              <a:spcBef>
                <a:spcPct val="0"/>
              </a:spcBef>
              <a:spcAft>
                <a:spcPct val="0"/>
              </a:spcAft>
              <a:buClrTx/>
              <a:buSzTx/>
              <a:buFontTx/>
              <a:buChar char="•"/>
              <a:tabLst>
                <a:tab pos="457200" algn="l"/>
              </a:tabLst>
            </a:pPr>
            <a:endParaRPr lang="en-US" altLang="en-US" sz="14400" b="1" dirty="0">
              <a:cs typeface="Tahoma" panose="020B0604030504040204" pitchFamily="34" charset="0"/>
            </a:endParaRPr>
          </a:p>
          <a:p>
            <a:pPr marL="0" indent="0" algn="just" eaLnBrk="0" fontAlgn="base" hangingPunct="0">
              <a:spcBef>
                <a:spcPct val="0"/>
              </a:spcBef>
              <a:spcAft>
                <a:spcPct val="0"/>
              </a:spcAft>
              <a:buClrTx/>
              <a:buSzTx/>
              <a:buFontTx/>
              <a:buChar char="•"/>
              <a:tabLst>
                <a:tab pos="457200" algn="l"/>
              </a:tabLst>
            </a:pPr>
            <a:r>
              <a:rPr lang="en-US" altLang="en-US" sz="14400" b="1" dirty="0">
                <a:cs typeface="Tahoma" panose="020B0604030504040204" pitchFamily="34" charset="0"/>
              </a:rPr>
              <a:t>Attainment of city status is in part influenced by population size.</a:t>
            </a:r>
            <a:endParaRPr lang="en-GB" altLang="en-US" sz="14400" b="1" dirty="0"/>
          </a:p>
          <a:p>
            <a:pPr marL="0" indent="0" algn="just" eaLnBrk="0" fontAlgn="base" hangingPunct="0">
              <a:spcBef>
                <a:spcPct val="0"/>
              </a:spcBef>
              <a:spcAft>
                <a:spcPct val="0"/>
              </a:spcAft>
              <a:buClrTx/>
              <a:buSzTx/>
              <a:buFontTx/>
              <a:buChar char="•"/>
              <a:tabLst>
                <a:tab pos="457200" algn="l"/>
              </a:tabLst>
            </a:pPr>
            <a:endParaRPr lang="en-GB" altLang="en-US" sz="14400" b="1" dirty="0"/>
          </a:p>
          <a:p>
            <a:pPr marL="0" indent="0" algn="just" eaLnBrk="0" fontAlgn="base" hangingPunct="0">
              <a:spcBef>
                <a:spcPct val="0"/>
              </a:spcBef>
              <a:spcAft>
                <a:spcPct val="0"/>
              </a:spcAft>
              <a:buClrTx/>
              <a:buSzTx/>
              <a:buNone/>
              <a:tabLst>
                <a:tab pos="457200" algn="l"/>
              </a:tabLst>
            </a:pPr>
            <a:r>
              <a:rPr lang="en-US" altLang="en-US" sz="14400" b="1" dirty="0">
                <a:ea typeface="Times New Roman" panose="02020603050405020304" pitchFamily="18" charset="0"/>
                <a:cs typeface="Tahoma" panose="020B0604030504040204" pitchFamily="34" charset="0"/>
              </a:rPr>
              <a:t> </a:t>
            </a:r>
            <a:endParaRPr lang="en-GB" altLang="en-US" sz="14400" b="1" dirty="0"/>
          </a:p>
          <a:p>
            <a:pPr marL="0" indent="0" algn="just" eaLnBrk="0" fontAlgn="base" hangingPunct="0">
              <a:spcBef>
                <a:spcPct val="0"/>
              </a:spcBef>
              <a:spcAft>
                <a:spcPct val="0"/>
              </a:spcAft>
              <a:buClrTx/>
              <a:buSzTx/>
              <a:buNone/>
              <a:tabLst>
                <a:tab pos="457200" algn="l"/>
              </a:tabLst>
            </a:pPr>
            <a:r>
              <a:rPr lang="en-US" altLang="en-US" sz="14400" b="1" dirty="0">
                <a:ea typeface="Times New Roman" panose="02020603050405020304" pitchFamily="18" charset="0"/>
                <a:cs typeface="Tahoma" panose="020B0604030504040204" pitchFamily="34" charset="0"/>
              </a:rPr>
              <a:t> </a:t>
            </a:r>
            <a:endParaRPr lang="en-US" altLang="en-US" sz="14400" b="1" dirty="0"/>
          </a:p>
          <a:p>
            <a:endParaRPr lang="en-ZM" dirty="0"/>
          </a:p>
        </p:txBody>
      </p:sp>
    </p:spTree>
    <p:extLst>
      <p:ext uri="{BB962C8B-B14F-4D97-AF65-F5344CB8AC3E}">
        <p14:creationId xmlns:p14="http://schemas.microsoft.com/office/powerpoint/2010/main" val="400264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POPULATION DISTRIBUTION</a:t>
            </a:r>
            <a:endParaRPr lang="en-US" sz="3600" dirty="0"/>
          </a:p>
        </p:txBody>
      </p:sp>
      <p:sp>
        <p:nvSpPr>
          <p:cNvPr id="3" name="Content Placeholder 2"/>
          <p:cNvSpPr>
            <a:spLocks noGrp="1"/>
          </p:cNvSpPr>
          <p:nvPr>
            <p:ph idx="1"/>
          </p:nvPr>
        </p:nvSpPr>
        <p:spPr/>
        <p:txBody>
          <a:bodyPr>
            <a:normAutofit fontScale="62500" lnSpcReduction="20000"/>
          </a:bodyPr>
          <a:lstStyle/>
          <a:p>
            <a:pPr algn="just"/>
            <a:r>
              <a:rPr lang="en-US" b="1" dirty="0"/>
              <a:t>Population distribution can also be expressed in terms of population density.</a:t>
            </a:r>
          </a:p>
          <a:p>
            <a:pPr algn="just"/>
            <a:endParaRPr lang="en-US" b="1" dirty="0"/>
          </a:p>
          <a:p>
            <a:pPr algn="just"/>
            <a:r>
              <a:rPr lang="en-US" b="1" dirty="0"/>
              <a:t>Residence in a given space determines population density</a:t>
            </a:r>
          </a:p>
          <a:p>
            <a:pPr algn="just"/>
            <a:endParaRPr lang="en-US" b="1" dirty="0"/>
          </a:p>
          <a:p>
            <a:pPr algn="just"/>
            <a:r>
              <a:rPr lang="en-US" b="1" dirty="0"/>
              <a:t>Population density is expressed as the number of people per unit of land area.</a:t>
            </a:r>
          </a:p>
          <a:p>
            <a:pPr algn="just"/>
            <a:endParaRPr lang="en-US" b="1" dirty="0"/>
          </a:p>
          <a:p>
            <a:pPr algn="just"/>
            <a:r>
              <a:rPr lang="en-US" b="1" dirty="0"/>
              <a:t>Density is reported in terms of number of people  per square kilometre.</a:t>
            </a:r>
          </a:p>
          <a:p>
            <a:pPr algn="just"/>
            <a:endParaRPr lang="en-US" b="1" dirty="0"/>
          </a:p>
          <a:p>
            <a:pPr algn="just"/>
            <a:r>
              <a:rPr lang="en-US" b="1" dirty="0"/>
              <a:t>PD = Population/Area</a:t>
            </a:r>
          </a:p>
        </p:txBody>
      </p:sp>
    </p:spTree>
    <p:extLst>
      <p:ext uri="{BB962C8B-B14F-4D97-AF65-F5344CB8AC3E}">
        <p14:creationId xmlns:p14="http://schemas.microsoft.com/office/powerpoint/2010/main" val="24634518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b="1" dirty="0">
                <a:ea typeface="Times New Roman" panose="02020603050405020304" pitchFamily="18" charset="0"/>
                <a:cs typeface="Tahoma" panose="020B0604030504040204" pitchFamily="34" charset="0"/>
              </a:rPr>
            </a:br>
            <a:r>
              <a:rPr lang="en-US" altLang="en-US" b="1" dirty="0">
                <a:ea typeface="Times New Roman" panose="02020603050405020304" pitchFamily="18" charset="0"/>
                <a:cs typeface="Tahoma" panose="020B0604030504040204" pitchFamily="34" charset="0"/>
              </a:rPr>
              <a:t>POLITICAL PLANNING</a:t>
            </a:r>
            <a:br>
              <a:rPr lang="en-GB" altLang="en-US" sz="2400" dirty="0"/>
            </a:br>
            <a:r>
              <a:rPr lang="en-US" altLang="en-US" dirty="0">
                <a:ea typeface="Times New Roman" panose="02020603050405020304" pitchFamily="18" charset="0"/>
                <a:cs typeface="Tahoma" panose="020B0604030504040204" pitchFamily="34" charset="0"/>
              </a:rPr>
              <a:t> </a:t>
            </a:r>
            <a:br>
              <a:rPr lang="en-GB" altLang="en-US" sz="2400" dirty="0"/>
            </a:br>
            <a:endParaRPr lang="en-GB" dirty="0"/>
          </a:p>
        </p:txBody>
      </p:sp>
      <p:sp>
        <p:nvSpPr>
          <p:cNvPr id="3" name="Content Placeholder 2"/>
          <p:cNvSpPr>
            <a:spLocks noGrp="1"/>
          </p:cNvSpPr>
          <p:nvPr>
            <p:ph idx="1"/>
          </p:nvPr>
        </p:nvSpPr>
        <p:spPr/>
        <p:txBody>
          <a:bodyPr>
            <a:normAutofit/>
          </a:bodyPr>
          <a:lstStyle/>
          <a:p>
            <a:pPr algn="just"/>
            <a:r>
              <a:rPr lang="en-US" sz="3200" b="1" dirty="0"/>
              <a:t>CAMPAIGN STRATEGY</a:t>
            </a:r>
            <a:endParaRPr lang="en-GB" sz="3200" b="1" dirty="0"/>
          </a:p>
          <a:p>
            <a:pPr marL="0" indent="0" algn="just">
              <a:buNone/>
            </a:pPr>
            <a:endParaRPr lang="en-GB" sz="3200" b="1" dirty="0"/>
          </a:p>
          <a:p>
            <a:pPr lvl="0" algn="just"/>
            <a:r>
              <a:rPr lang="en-US" sz="3200" b="1" dirty="0"/>
              <a:t>Demographic information and techniques also crucial in electoral campaign strategy.</a:t>
            </a:r>
            <a:endParaRPr lang="en-GB" sz="3200" b="1" dirty="0"/>
          </a:p>
          <a:p>
            <a:pPr marL="0" indent="0" algn="just">
              <a:buNone/>
            </a:pPr>
            <a:endParaRPr lang="en-GB" sz="3200" b="1" dirty="0"/>
          </a:p>
          <a:p>
            <a:pPr marL="0" indent="0" algn="just">
              <a:buNone/>
            </a:pPr>
            <a:endParaRPr lang="en-GB" b="1" dirty="0"/>
          </a:p>
          <a:p>
            <a:endParaRPr lang="en-GB" dirty="0"/>
          </a:p>
        </p:txBody>
      </p:sp>
    </p:spTree>
    <p:extLst>
      <p:ext uri="{BB962C8B-B14F-4D97-AF65-F5344CB8AC3E}">
        <p14:creationId xmlns:p14="http://schemas.microsoft.com/office/powerpoint/2010/main" val="42812279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BDFF-E36C-78C5-B67A-6D5A06CADCC4}"/>
              </a:ext>
            </a:extLst>
          </p:cNvPr>
          <p:cNvSpPr>
            <a:spLocks noGrp="1"/>
          </p:cNvSpPr>
          <p:nvPr>
            <p:ph type="title"/>
          </p:nvPr>
        </p:nvSpPr>
        <p:spPr/>
        <p:txBody>
          <a:bodyPr/>
          <a:lstStyle/>
          <a:p>
            <a:r>
              <a:rPr lang="en-US" altLang="en-US" b="1" dirty="0">
                <a:ea typeface="Times New Roman" panose="02020603050405020304" pitchFamily="18" charset="0"/>
                <a:cs typeface="Tahoma" panose="020B0604030504040204" pitchFamily="34" charset="0"/>
              </a:rPr>
              <a:t>POLITICAL PLANNING</a:t>
            </a:r>
            <a:endParaRPr lang="en-ZM" dirty="0"/>
          </a:p>
        </p:txBody>
      </p:sp>
      <p:sp>
        <p:nvSpPr>
          <p:cNvPr id="3" name="Content Placeholder 2">
            <a:extLst>
              <a:ext uri="{FF2B5EF4-FFF2-40B4-BE49-F238E27FC236}">
                <a16:creationId xmlns:a16="http://schemas.microsoft.com/office/drawing/2014/main" id="{556BF017-FBD1-CDFB-8863-96E917A0BDF8}"/>
              </a:ext>
            </a:extLst>
          </p:cNvPr>
          <p:cNvSpPr>
            <a:spLocks noGrp="1"/>
          </p:cNvSpPr>
          <p:nvPr>
            <p:ph idx="1"/>
          </p:nvPr>
        </p:nvSpPr>
        <p:spPr/>
        <p:txBody>
          <a:bodyPr>
            <a:normAutofit fontScale="92500" lnSpcReduction="10000"/>
          </a:bodyPr>
          <a:lstStyle/>
          <a:p>
            <a:pPr lvl="0" algn="just"/>
            <a:r>
              <a:rPr lang="en-US" sz="2800" b="1" dirty="0"/>
              <a:t>THE DEMOGRAPHY OF THE VOTING</a:t>
            </a:r>
          </a:p>
          <a:p>
            <a:pPr lvl="0" algn="just"/>
            <a:r>
              <a:rPr lang="en-US" sz="2800" b="1" dirty="0"/>
              <a:t> Demographic characteristics such as age, sex, ethnicity/race, and education are strongly related to the likelihood of voting.</a:t>
            </a:r>
          </a:p>
          <a:p>
            <a:pPr lvl="0" algn="just"/>
            <a:endParaRPr lang="en-US" sz="2800" b="1" dirty="0"/>
          </a:p>
          <a:p>
            <a:pPr lvl="0" algn="just"/>
            <a:r>
              <a:rPr lang="en-US" sz="2800" b="1" dirty="0"/>
              <a:t>These demographic characteristics are also likely to influence to political preferences.</a:t>
            </a:r>
          </a:p>
          <a:p>
            <a:pPr lvl="0" algn="just"/>
            <a:endParaRPr lang="en-GB" b="1" dirty="0"/>
          </a:p>
          <a:p>
            <a:endParaRPr lang="en-ZM" dirty="0"/>
          </a:p>
        </p:txBody>
      </p:sp>
    </p:spTree>
    <p:extLst>
      <p:ext uri="{BB962C8B-B14F-4D97-AF65-F5344CB8AC3E}">
        <p14:creationId xmlns:p14="http://schemas.microsoft.com/office/powerpoint/2010/main" val="327784374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5E59-0A74-45FC-ACCC-C71079C22AFB}"/>
              </a:ext>
            </a:extLst>
          </p:cNvPr>
          <p:cNvSpPr>
            <a:spLocks noGrp="1"/>
          </p:cNvSpPr>
          <p:nvPr>
            <p:ph type="title"/>
          </p:nvPr>
        </p:nvSpPr>
        <p:spPr/>
        <p:txBody>
          <a:bodyPr/>
          <a:lstStyle/>
          <a:p>
            <a:r>
              <a:rPr lang="en-US" altLang="en-US" b="1" dirty="0">
                <a:ea typeface="Times New Roman" panose="02020603050405020304" pitchFamily="18" charset="0"/>
                <a:cs typeface="Tahoma" panose="020B0604030504040204" pitchFamily="34" charset="0"/>
              </a:rPr>
              <a:t>POLITICAL PLANNING</a:t>
            </a:r>
            <a:endParaRPr lang="en-ZM" dirty="0"/>
          </a:p>
        </p:txBody>
      </p:sp>
      <p:sp>
        <p:nvSpPr>
          <p:cNvPr id="3" name="Content Placeholder 2">
            <a:extLst>
              <a:ext uri="{FF2B5EF4-FFF2-40B4-BE49-F238E27FC236}">
                <a16:creationId xmlns:a16="http://schemas.microsoft.com/office/drawing/2014/main" id="{AB1CD129-5320-4B1C-8235-65DDF7866F0A}"/>
              </a:ext>
            </a:extLst>
          </p:cNvPr>
          <p:cNvSpPr>
            <a:spLocks noGrp="1"/>
          </p:cNvSpPr>
          <p:nvPr>
            <p:ph idx="1"/>
          </p:nvPr>
        </p:nvSpPr>
        <p:spPr/>
        <p:txBody>
          <a:bodyPr>
            <a:normAutofit fontScale="85000" lnSpcReduction="20000"/>
          </a:bodyPr>
          <a:lstStyle/>
          <a:p>
            <a:pPr algn="just"/>
            <a:r>
              <a:rPr lang="en-US" b="1" dirty="0"/>
              <a:t>Thus, an effective campaign strategy must consider demographic factors such as:</a:t>
            </a:r>
          </a:p>
          <a:p>
            <a:pPr algn="just"/>
            <a:endParaRPr lang="en-US" b="1" dirty="0"/>
          </a:p>
          <a:p>
            <a:pPr algn="just"/>
            <a:r>
              <a:rPr lang="en-US" b="1" dirty="0"/>
              <a:t>Population size – how many voters are in a province, district, constituency:?</a:t>
            </a:r>
          </a:p>
          <a:p>
            <a:pPr algn="just"/>
            <a:endParaRPr lang="en-US" b="1" dirty="0"/>
          </a:p>
          <a:p>
            <a:pPr algn="just"/>
            <a:r>
              <a:rPr lang="en-US" b="1" dirty="0"/>
              <a:t>Population composition – how many youths, middle aged, old people; men or women; college educated, not educated; married or single; black or white or Hispanic, tribe A or tribe B, C, D, E, F?</a:t>
            </a:r>
          </a:p>
          <a:p>
            <a:pPr lvl="0" algn="just"/>
            <a:endParaRPr lang="en-GB" b="1" dirty="0"/>
          </a:p>
          <a:p>
            <a:endParaRPr lang="en-ZM" dirty="0"/>
          </a:p>
        </p:txBody>
      </p:sp>
    </p:spTree>
    <p:extLst>
      <p:ext uri="{BB962C8B-B14F-4D97-AF65-F5344CB8AC3E}">
        <p14:creationId xmlns:p14="http://schemas.microsoft.com/office/powerpoint/2010/main" val="204914386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ltLang="en-US" b="1" dirty="0">
                <a:ea typeface="Times New Roman" panose="02020603050405020304" pitchFamily="18" charset="0"/>
                <a:cs typeface="Tahoma" panose="020B0604030504040204" pitchFamily="34" charset="0"/>
              </a:rPr>
            </a:br>
            <a:r>
              <a:rPr lang="en-US" altLang="en-US" b="1" dirty="0">
                <a:ea typeface="Times New Roman" panose="02020603050405020304" pitchFamily="18" charset="0"/>
                <a:cs typeface="Tahoma" panose="020B0604030504040204" pitchFamily="34" charset="0"/>
              </a:rPr>
              <a:t>POLITICAL PLANNING</a:t>
            </a:r>
            <a:br>
              <a:rPr lang="en-GB" altLang="en-US" sz="2400" dirty="0"/>
            </a:br>
            <a:r>
              <a:rPr lang="en-US" altLang="en-US" dirty="0">
                <a:ea typeface="Times New Roman" panose="02020603050405020304" pitchFamily="18" charset="0"/>
                <a:cs typeface="Tahoma" panose="020B0604030504040204" pitchFamily="34" charset="0"/>
              </a:rPr>
              <a:t> </a:t>
            </a:r>
            <a:br>
              <a:rPr lang="en-GB" altLang="en-US" sz="2400" dirty="0"/>
            </a:br>
            <a:endParaRPr lang="en-GB" dirty="0"/>
          </a:p>
        </p:txBody>
      </p:sp>
      <p:sp>
        <p:nvSpPr>
          <p:cNvPr id="3" name="Content Placeholder 2"/>
          <p:cNvSpPr>
            <a:spLocks noGrp="1"/>
          </p:cNvSpPr>
          <p:nvPr>
            <p:ph idx="1"/>
          </p:nvPr>
        </p:nvSpPr>
        <p:spPr/>
        <p:txBody>
          <a:bodyPr>
            <a:normAutofit/>
          </a:bodyPr>
          <a:lstStyle/>
          <a:p>
            <a:pPr lvl="0" algn="just"/>
            <a:r>
              <a:rPr lang="en-US" b="1" dirty="0"/>
              <a:t>THE ROLE OF GEODEMOGRAPHICS OF THE POLITICAL CAMPAIGNS</a:t>
            </a:r>
          </a:p>
          <a:p>
            <a:pPr lvl="0" algn="just"/>
            <a:endParaRPr lang="en-US" b="1" dirty="0"/>
          </a:p>
          <a:p>
            <a:pPr lvl="0" algn="just"/>
            <a:r>
              <a:rPr lang="en-US" b="1" dirty="0"/>
              <a:t>In addition, a campaign strategy must consider the geodemographics in the campaign.</a:t>
            </a:r>
          </a:p>
          <a:p>
            <a:pPr algn="just"/>
            <a:r>
              <a:rPr lang="en-US" b="1" dirty="0"/>
              <a:t>Geodemographics is an integral part of an election campaign strategy in most countries.</a:t>
            </a:r>
            <a:endParaRPr lang="en-GB" b="1" dirty="0"/>
          </a:p>
          <a:p>
            <a:pPr lvl="0" algn="just"/>
            <a:endParaRPr lang="en-US" b="1" dirty="0"/>
          </a:p>
          <a:p>
            <a:pPr marL="0" indent="0" algn="just">
              <a:buNone/>
            </a:pPr>
            <a:endParaRPr lang="en-GB" b="1" dirty="0"/>
          </a:p>
          <a:p>
            <a:pPr marL="0" indent="0" algn="just">
              <a:buNone/>
            </a:pPr>
            <a:endParaRPr lang="en-GB" b="1" dirty="0"/>
          </a:p>
          <a:p>
            <a:endParaRPr lang="en-GB" dirty="0"/>
          </a:p>
        </p:txBody>
      </p:sp>
    </p:spTree>
    <p:extLst>
      <p:ext uri="{BB962C8B-B14F-4D97-AF65-F5344CB8AC3E}">
        <p14:creationId xmlns:p14="http://schemas.microsoft.com/office/powerpoint/2010/main" val="392371923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5866-3483-F92A-BA53-D7DE16476437}"/>
              </a:ext>
            </a:extLst>
          </p:cNvPr>
          <p:cNvSpPr>
            <a:spLocks noGrp="1"/>
          </p:cNvSpPr>
          <p:nvPr>
            <p:ph type="title"/>
          </p:nvPr>
        </p:nvSpPr>
        <p:spPr/>
        <p:txBody>
          <a:bodyPr/>
          <a:lstStyle/>
          <a:p>
            <a:r>
              <a:rPr lang="en-US" altLang="en-US" b="1" dirty="0">
                <a:ea typeface="Times New Roman" panose="02020603050405020304" pitchFamily="18" charset="0"/>
                <a:cs typeface="Tahoma" panose="020B0604030504040204" pitchFamily="34" charset="0"/>
              </a:rPr>
              <a:t>POLITICAL PLANNING</a:t>
            </a:r>
            <a:endParaRPr lang="en-ZM" dirty="0"/>
          </a:p>
        </p:txBody>
      </p:sp>
      <p:sp>
        <p:nvSpPr>
          <p:cNvPr id="3" name="Content Placeholder 2">
            <a:extLst>
              <a:ext uri="{FF2B5EF4-FFF2-40B4-BE49-F238E27FC236}">
                <a16:creationId xmlns:a16="http://schemas.microsoft.com/office/drawing/2014/main" id="{1158E39E-503B-2CA8-3ADC-046098113D0C}"/>
              </a:ext>
            </a:extLst>
          </p:cNvPr>
          <p:cNvSpPr>
            <a:spLocks noGrp="1"/>
          </p:cNvSpPr>
          <p:nvPr>
            <p:ph idx="1"/>
          </p:nvPr>
        </p:nvSpPr>
        <p:spPr/>
        <p:txBody>
          <a:bodyPr>
            <a:normAutofit fontScale="85000" lnSpcReduction="20000"/>
          </a:bodyPr>
          <a:lstStyle/>
          <a:p>
            <a:pPr lvl="0" algn="just"/>
            <a:r>
              <a:rPr lang="en-US" b="1" dirty="0"/>
              <a:t>This refers to the tendency of politicians appealing to potential voters in one’s district with whom they have shared sociodemographic characteristics. </a:t>
            </a:r>
          </a:p>
          <a:p>
            <a:pPr lvl="0" algn="just"/>
            <a:endParaRPr lang="en-US" b="1" dirty="0"/>
          </a:p>
          <a:p>
            <a:pPr lvl="0" algn="just"/>
            <a:r>
              <a:rPr lang="en-US" b="1" dirty="0"/>
              <a:t>The growing trend is to let the locals decide who their candidate is.</a:t>
            </a:r>
            <a:endParaRPr lang="en-GB" b="1" dirty="0"/>
          </a:p>
          <a:p>
            <a:pPr marL="0" indent="0" algn="just">
              <a:buNone/>
            </a:pPr>
            <a:endParaRPr lang="en-GB" b="1" dirty="0"/>
          </a:p>
          <a:p>
            <a:pPr lvl="0" algn="just"/>
            <a:r>
              <a:rPr lang="en-US" b="1" dirty="0"/>
              <a:t>On this basis, political planners therefore strategize “package and sell” a candidate like a product on sale – is he or she  one of us?</a:t>
            </a:r>
            <a:endParaRPr lang="en-GB" b="1" dirty="0"/>
          </a:p>
          <a:p>
            <a:endParaRPr lang="en-ZM" dirty="0"/>
          </a:p>
        </p:txBody>
      </p:sp>
    </p:spTree>
    <p:extLst>
      <p:ext uri="{BB962C8B-B14F-4D97-AF65-F5344CB8AC3E}">
        <p14:creationId xmlns:p14="http://schemas.microsoft.com/office/powerpoint/2010/main" val="338602920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ea typeface="Times New Roman" panose="02020603050405020304" pitchFamily="18" charset="0"/>
                <a:cs typeface="Tahoma" panose="020B0604030504040204" pitchFamily="34" charset="0"/>
              </a:rPr>
              <a:t>POLITICAL PLANNING</a:t>
            </a:r>
            <a:br>
              <a:rPr lang="en-GB" altLang="en-US" sz="2000" dirty="0"/>
            </a:br>
            <a:r>
              <a:rPr lang="en-US" altLang="en-US" sz="3600" dirty="0">
                <a:ea typeface="Times New Roman" panose="02020603050405020304" pitchFamily="18" charset="0"/>
                <a:cs typeface="Tahoma" panose="020B0604030504040204" pitchFamily="34" charset="0"/>
              </a:rPr>
              <a:t> </a:t>
            </a:r>
            <a:endParaRPr lang="en-GB" sz="3600" dirty="0"/>
          </a:p>
        </p:txBody>
      </p:sp>
      <p:sp>
        <p:nvSpPr>
          <p:cNvPr id="3" name="Content Placeholder 2"/>
          <p:cNvSpPr>
            <a:spLocks noGrp="1"/>
          </p:cNvSpPr>
          <p:nvPr>
            <p:ph idx="1"/>
          </p:nvPr>
        </p:nvSpPr>
        <p:spPr/>
        <p:txBody>
          <a:bodyPr>
            <a:normAutofit/>
          </a:bodyPr>
          <a:lstStyle/>
          <a:p>
            <a:pPr algn="just"/>
            <a:r>
              <a:rPr lang="en-US" b="1" dirty="0"/>
              <a:t>OPINION POLLS</a:t>
            </a:r>
          </a:p>
          <a:p>
            <a:pPr algn="just"/>
            <a:endParaRPr lang="en-US" b="1" dirty="0"/>
          </a:p>
          <a:p>
            <a:pPr algn="just"/>
            <a:r>
              <a:rPr lang="en-US" b="1" dirty="0"/>
              <a:t>These are used to determine voter preferences.</a:t>
            </a:r>
          </a:p>
          <a:p>
            <a:pPr algn="just"/>
            <a:endParaRPr lang="en-US" b="1" dirty="0"/>
          </a:p>
          <a:p>
            <a:pPr algn="just"/>
            <a:r>
              <a:rPr lang="en-US" b="1" dirty="0"/>
              <a:t>Ideally, they should use scientific sampling techniques to gauge voter preferences.</a:t>
            </a:r>
          </a:p>
          <a:p>
            <a:pPr algn="just"/>
            <a:endParaRPr lang="en-US" b="1" dirty="0"/>
          </a:p>
          <a:p>
            <a:pPr algn="just"/>
            <a:endParaRPr lang="en-US" b="1" dirty="0"/>
          </a:p>
        </p:txBody>
      </p:sp>
    </p:spTree>
    <p:extLst>
      <p:ext uri="{BB962C8B-B14F-4D97-AF65-F5344CB8AC3E}">
        <p14:creationId xmlns:p14="http://schemas.microsoft.com/office/powerpoint/2010/main" val="27294585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LEGISLATIVE ANALYSIS</a:t>
            </a:r>
            <a:br>
              <a:rPr lang="en-GB" b="1" dirty="0"/>
            </a:br>
            <a:endParaRPr lang="en-GB" dirty="0"/>
          </a:p>
        </p:txBody>
      </p:sp>
      <p:sp>
        <p:nvSpPr>
          <p:cNvPr id="3" name="Content Placeholder 2"/>
          <p:cNvSpPr>
            <a:spLocks noGrp="1"/>
          </p:cNvSpPr>
          <p:nvPr>
            <p:ph idx="1"/>
          </p:nvPr>
        </p:nvSpPr>
        <p:spPr/>
        <p:txBody>
          <a:bodyPr>
            <a:normAutofit fontScale="92500"/>
          </a:bodyPr>
          <a:lstStyle/>
          <a:p>
            <a:pPr lvl="0" algn="just"/>
            <a:r>
              <a:rPr lang="en-GB" sz="3200" b="1" dirty="0"/>
              <a:t>Legislative action is a process of making laws in parliament.</a:t>
            </a:r>
          </a:p>
          <a:p>
            <a:pPr lvl="0" algn="just"/>
            <a:r>
              <a:rPr lang="en-GB" sz="3200" b="1" dirty="0"/>
              <a:t>Some of the laws passed in parliament are in response to demographic situation. </a:t>
            </a:r>
          </a:p>
          <a:p>
            <a:pPr lvl="0" algn="just"/>
            <a:r>
              <a:rPr lang="en-US" sz="3200" b="1" dirty="0"/>
              <a:t>Other laws passed may influence demographic patterns and trends.</a:t>
            </a:r>
            <a:endParaRPr lang="en-GB" sz="3200" b="1" dirty="0"/>
          </a:p>
          <a:p>
            <a:pPr marL="0" indent="0" algn="just">
              <a:buNone/>
            </a:pPr>
            <a:endParaRPr lang="en-GB" sz="3200" b="1" dirty="0"/>
          </a:p>
          <a:p>
            <a:endParaRPr lang="en-GB" dirty="0"/>
          </a:p>
        </p:txBody>
      </p:sp>
    </p:spTree>
    <p:extLst>
      <p:ext uri="{BB962C8B-B14F-4D97-AF65-F5344CB8AC3E}">
        <p14:creationId xmlns:p14="http://schemas.microsoft.com/office/powerpoint/2010/main" val="179901099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0906-12CB-4244-45B5-C4A1B77A2120}"/>
              </a:ext>
            </a:extLst>
          </p:cNvPr>
          <p:cNvSpPr>
            <a:spLocks noGrp="1"/>
          </p:cNvSpPr>
          <p:nvPr>
            <p:ph type="title"/>
          </p:nvPr>
        </p:nvSpPr>
        <p:spPr>
          <a:xfrm>
            <a:off x="2495552" y="982133"/>
            <a:ext cx="7200897" cy="1303867"/>
          </a:xfrm>
        </p:spPr>
        <p:txBody>
          <a:bodyPr>
            <a:normAutofit fontScale="90000"/>
          </a:bodyPr>
          <a:lstStyle/>
          <a:p>
            <a:r>
              <a:rPr lang="en-US" b="1" dirty="0"/>
              <a:t>LEGISLATIVE ANALYSIS</a:t>
            </a:r>
            <a:endParaRPr lang="en-ZM" dirty="0">
              <a:solidFill>
                <a:srgbClr val="262626"/>
              </a:solidFill>
            </a:endParaRPr>
          </a:p>
        </p:txBody>
      </p:sp>
      <p:graphicFrame>
        <p:nvGraphicFramePr>
          <p:cNvPr id="4" name="Content Placeholder 3">
            <a:extLst>
              <a:ext uri="{FF2B5EF4-FFF2-40B4-BE49-F238E27FC236}">
                <a16:creationId xmlns:a16="http://schemas.microsoft.com/office/drawing/2014/main" id="{E4F805DE-0B5B-76B2-9A4B-921FB41F43F5}"/>
              </a:ext>
            </a:extLst>
          </p:cNvPr>
          <p:cNvGraphicFramePr>
            <a:graphicFrameLocks noGrp="1"/>
          </p:cNvGraphicFramePr>
          <p:nvPr>
            <p:ph idx="1"/>
            <p:extLst>
              <p:ext uri="{D42A27DB-BD31-4B8C-83A1-F6EECF244321}">
                <p14:modId xmlns:p14="http://schemas.microsoft.com/office/powerpoint/2010/main" val="775817019"/>
              </p:ext>
            </p:extLst>
          </p:nvPr>
        </p:nvGraphicFramePr>
        <p:xfrm>
          <a:off x="1524000" y="2494130"/>
          <a:ext cx="9220200" cy="4685384"/>
        </p:xfrm>
        <a:graphic>
          <a:graphicData uri="http://schemas.openxmlformats.org/drawingml/2006/table">
            <a:tbl>
              <a:tblPr firstRow="1" firstCol="1" bandRow="1"/>
              <a:tblGrid>
                <a:gridCol w="4848613">
                  <a:extLst>
                    <a:ext uri="{9D8B030D-6E8A-4147-A177-3AD203B41FA5}">
                      <a16:colId xmlns:a16="http://schemas.microsoft.com/office/drawing/2014/main" val="4200482331"/>
                    </a:ext>
                  </a:extLst>
                </a:gridCol>
                <a:gridCol w="4371587">
                  <a:extLst>
                    <a:ext uri="{9D8B030D-6E8A-4147-A177-3AD203B41FA5}">
                      <a16:colId xmlns:a16="http://schemas.microsoft.com/office/drawing/2014/main" val="540563111"/>
                    </a:ext>
                  </a:extLst>
                </a:gridCol>
              </a:tblGrid>
              <a:tr h="446232">
                <a:tc gridSpan="2">
                  <a:txBody>
                    <a:bodyPr/>
                    <a:lstStyle/>
                    <a:p>
                      <a:pPr algn="l"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THE INFLUENCE OF LEGISLATIVE ACTION ON DEMOGRAPHICS</a:t>
                      </a:r>
                      <a:endParaRPr lang="en-US" sz="2000" b="0" i="0" u="none" strike="noStrike" dirty="0">
                        <a:effectLst/>
                        <a:latin typeface="Georgia Pro Black" panose="02040A02050405020203" pitchFamily="18" charset="0"/>
                        <a:cs typeface="Calibri" panose="020F0502020204030204" pitchFamily="34" charset="0"/>
                      </a:endParaRPr>
                    </a:p>
                  </a:txBody>
                  <a:tcPr marL="126044" marR="126044" marT="63022" marB="630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M"/>
                    </a:p>
                  </a:txBody>
                  <a:tcPr/>
                </a:tc>
                <a:extLst>
                  <a:ext uri="{0D108BD9-81ED-4DB2-BD59-A6C34878D82A}">
                    <a16:rowId xmlns:a16="http://schemas.microsoft.com/office/drawing/2014/main" val="2104281741"/>
                  </a:ext>
                </a:extLst>
              </a:tr>
              <a:tr h="333318">
                <a:tc>
                  <a:txBody>
                    <a:bodyPr/>
                    <a:lstStyle/>
                    <a:p>
                      <a:pPr algn="l"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US" sz="2000" b="0"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ZM" sz="2000" b="1" i="0" u="none" strike="noStrike"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2000" b="0"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124081"/>
                  </a:ext>
                </a:extLst>
              </a:tr>
              <a:tr h="333318">
                <a:tc>
                  <a:txBody>
                    <a:bodyPr/>
                    <a:lstStyle/>
                    <a:p>
                      <a:pPr algn="l"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FERTILITY</a:t>
                      </a:r>
                      <a:endParaRPr lang="en-US" sz="2000" b="1"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ZM" sz="2000" b="1" i="0" u="none" strike="noStrike"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2000" b="1"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271269"/>
                  </a:ext>
                </a:extLst>
              </a:tr>
              <a:tr h="603088">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Legislation to increase the legal age at marriage</a:t>
                      </a:r>
                      <a:endParaRPr lang="en-US" sz="2000" b="1"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2000" b="1" i="0" u="none" strike="noStrike" dirty="0">
                          <a:effectLst/>
                          <a:latin typeface="Georgia Pro Black" panose="02040A02050405020203" pitchFamily="18" charset="0"/>
                          <a:ea typeface="Times New Roman" panose="02020603050405020304" pitchFamily="18" charset="0"/>
                          <a:cs typeface="Calibri" panose="020F0502020204030204" pitchFamily="34" charset="0"/>
                        </a:rPr>
                        <a:t>Long term – effect of reducing fertility</a:t>
                      </a:r>
                      <a:endParaRPr lang="en-US" sz="2000" b="1"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126323"/>
                  </a:ext>
                </a:extLst>
              </a:tr>
              <a:tr h="333318">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Legalization of same same-sex marriages</a:t>
                      </a:r>
                      <a:endParaRPr lang="en-US" sz="2000" b="1"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ZM" sz="2000" b="1" i="0" u="none" strike="noStrike"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2000" b="1"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364675"/>
                  </a:ext>
                </a:extLst>
              </a:tr>
              <a:tr h="333318">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Legislation in support of abortion</a:t>
                      </a:r>
                      <a:endParaRPr lang="en-US" sz="2000" b="1"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ZM" sz="2000" b="1" i="0" u="none" strike="noStrike"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2000" b="1"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53032"/>
                  </a:ext>
                </a:extLst>
              </a:tr>
              <a:tr h="603088">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Legislation in support of progressive tax laws</a:t>
                      </a:r>
                      <a:endParaRPr lang="en-US" sz="2000" b="1" i="0" u="none" strike="noStrike" dirty="0">
                        <a:effectLst/>
                        <a:latin typeface="Georgia Pro Black" panose="02040A02050405020203" pitchFamily="18" charset="0"/>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r>
                        <a:rPr lang="en-US" sz="2000" b="1" kern="1200" dirty="0">
                          <a:solidFill>
                            <a:schemeClr val="tx1"/>
                          </a:solidFill>
                          <a:effectLst/>
                          <a:latin typeface="Georgia Pro Black" panose="02040A02050405020203" pitchFamily="18" charset="0"/>
                          <a:ea typeface="+mn-ea"/>
                          <a:cs typeface="Calibri" panose="020F0502020204030204" pitchFamily="34" charset="0"/>
                        </a:rPr>
                        <a:t>Encouragement of  couples to have more children, resulting in the rise in fertility.</a:t>
                      </a:r>
                      <a:endParaRPr lang="en-ZM" sz="2000" kern="1200" dirty="0">
                        <a:solidFill>
                          <a:schemeClr val="tx1"/>
                        </a:solidFill>
                        <a:effectLst/>
                        <a:latin typeface="Georgia Pro Black" panose="02040A02050405020203" pitchFamily="18" charset="0"/>
                        <a:ea typeface="+mn-ea"/>
                        <a:cs typeface="Calibri" panose="020F0502020204030204" pitchFamily="34" charset="0"/>
                      </a:endParaRPr>
                    </a:p>
                  </a:txBody>
                  <a:tcPr marL="94533" marR="94533" marT="13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824593"/>
                  </a:ext>
                </a:extLst>
              </a:tr>
            </a:tbl>
          </a:graphicData>
        </a:graphic>
      </p:graphicFrame>
    </p:spTree>
    <p:extLst>
      <p:ext uri="{BB962C8B-B14F-4D97-AF65-F5344CB8AC3E}">
        <p14:creationId xmlns:p14="http://schemas.microsoft.com/office/powerpoint/2010/main" val="158456032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3D29-0C62-7385-9FD0-912B4E3B7B27}"/>
              </a:ext>
            </a:extLst>
          </p:cNvPr>
          <p:cNvSpPr>
            <a:spLocks noGrp="1"/>
          </p:cNvSpPr>
          <p:nvPr>
            <p:ph type="title"/>
          </p:nvPr>
        </p:nvSpPr>
        <p:spPr/>
        <p:txBody>
          <a:bodyPr/>
          <a:lstStyle/>
          <a:p>
            <a:r>
              <a:rPr lang="en-US" b="1" dirty="0"/>
              <a:t>LEGISLATIVE ANALYSIS</a:t>
            </a:r>
            <a:endParaRPr lang="en-ZM" dirty="0"/>
          </a:p>
        </p:txBody>
      </p:sp>
      <p:graphicFrame>
        <p:nvGraphicFramePr>
          <p:cNvPr id="4" name="Content Placeholder 3">
            <a:extLst>
              <a:ext uri="{FF2B5EF4-FFF2-40B4-BE49-F238E27FC236}">
                <a16:creationId xmlns:a16="http://schemas.microsoft.com/office/drawing/2014/main" id="{9F656A7B-F617-1EA5-5FDA-865AF9C7FA49}"/>
              </a:ext>
            </a:extLst>
          </p:cNvPr>
          <p:cNvGraphicFramePr>
            <a:graphicFrameLocks noGrp="1"/>
          </p:cNvGraphicFramePr>
          <p:nvPr>
            <p:ph idx="1"/>
            <p:extLst>
              <p:ext uri="{D42A27DB-BD31-4B8C-83A1-F6EECF244321}">
                <p14:modId xmlns:p14="http://schemas.microsoft.com/office/powerpoint/2010/main" val="465392411"/>
              </p:ext>
            </p:extLst>
          </p:nvPr>
        </p:nvGraphicFramePr>
        <p:xfrm>
          <a:off x="1143000" y="3124200"/>
          <a:ext cx="8991600" cy="1650746"/>
        </p:xfrm>
        <a:graphic>
          <a:graphicData uri="http://schemas.openxmlformats.org/drawingml/2006/table">
            <a:tbl>
              <a:tblPr firstRow="1" firstCol="1" bandRow="1">
                <a:tableStyleId>{5940675A-B579-460E-94D1-54222C63F5DA}</a:tableStyleId>
              </a:tblPr>
              <a:tblGrid>
                <a:gridCol w="4738129">
                  <a:extLst>
                    <a:ext uri="{9D8B030D-6E8A-4147-A177-3AD203B41FA5}">
                      <a16:colId xmlns:a16="http://schemas.microsoft.com/office/drawing/2014/main" val="3276689285"/>
                    </a:ext>
                  </a:extLst>
                </a:gridCol>
                <a:gridCol w="4253471">
                  <a:extLst>
                    <a:ext uri="{9D8B030D-6E8A-4147-A177-3AD203B41FA5}">
                      <a16:colId xmlns:a16="http://schemas.microsoft.com/office/drawing/2014/main" val="2464068701"/>
                    </a:ext>
                  </a:extLst>
                </a:gridCol>
              </a:tblGrid>
              <a:tr h="1523999">
                <a:tc>
                  <a:txBody>
                    <a:bodyPr/>
                    <a:lstStyle/>
                    <a:p>
                      <a:pPr>
                        <a:lnSpc>
                          <a:spcPct val="107000"/>
                        </a:lnSpc>
                        <a:spcAft>
                          <a:spcPts val="800"/>
                        </a:spcAft>
                      </a:pPr>
                      <a:r>
                        <a:rPr lang="en-US" sz="2400" b="1" dirty="0">
                          <a:effectLst/>
                          <a:latin typeface="Georgia Pro Black" panose="02040A02050405020203" pitchFamily="18" charset="0"/>
                          <a:cs typeface="Calibri" panose="020F0502020204030204" pitchFamily="34" charset="0"/>
                        </a:rPr>
                        <a:t>One child policy in China during the Mao </a:t>
                      </a:r>
                      <a:r>
                        <a:rPr lang="en-US" sz="2400" b="1" dirty="0" err="1">
                          <a:effectLst/>
                          <a:latin typeface="Georgia Pro Black" panose="02040A02050405020203" pitchFamily="18" charset="0"/>
                          <a:cs typeface="Calibri" panose="020F0502020204030204" pitchFamily="34" charset="0"/>
                        </a:rPr>
                        <a:t>Tse</a:t>
                      </a:r>
                      <a:r>
                        <a:rPr lang="en-US" sz="2400" b="1" dirty="0">
                          <a:effectLst/>
                          <a:latin typeface="Georgia Pro Black" panose="02040A02050405020203" pitchFamily="18" charset="0"/>
                          <a:cs typeface="Calibri" panose="020F0502020204030204" pitchFamily="34" charset="0"/>
                        </a:rPr>
                        <a:t>-Tung era</a:t>
                      </a:r>
                      <a:endParaRPr lang="en-ZM" sz="2400" b="1" dirty="0">
                        <a:effectLst/>
                        <a:latin typeface="Georgia Pro Black" panose="02040A02050405020203" pitchFamily="18" charset="0"/>
                        <a:cs typeface="Calibri" panose="020F0502020204030204" pitchFamily="34" charset="0"/>
                      </a:endParaRPr>
                    </a:p>
                    <a:p>
                      <a:pPr>
                        <a:lnSpc>
                          <a:spcPct val="107000"/>
                        </a:lnSpc>
                        <a:spcAft>
                          <a:spcPts val="800"/>
                        </a:spcAft>
                      </a:pPr>
                      <a:r>
                        <a:rPr lang="en-US" sz="2400" b="1" dirty="0">
                          <a:effectLst/>
                          <a:latin typeface="Georgia Pro Black" panose="02040A02050405020203" pitchFamily="18" charset="0"/>
                          <a:cs typeface="Calibri" panose="020F0502020204030204" pitchFamily="34" charset="0"/>
                        </a:rPr>
                        <a:t> </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nSpc>
                          <a:spcPct val="107000"/>
                        </a:lnSpc>
                        <a:spcAft>
                          <a:spcPts val="800"/>
                        </a:spcAft>
                      </a:pPr>
                      <a:r>
                        <a:rPr lang="en-ZM" sz="2400" b="1" dirty="0">
                          <a:effectLst/>
                          <a:latin typeface="Georgia Pro Black" panose="02040A02050405020203" pitchFamily="18" charset="0"/>
                          <a:cs typeface="Calibri" panose="020F0502020204030204" pitchFamily="34" charset="0"/>
                        </a:rPr>
                        <a:t> </a:t>
                      </a:r>
                      <a:r>
                        <a:rPr lang="en-US" sz="2400" b="1" dirty="0">
                          <a:effectLst/>
                          <a:latin typeface="Georgia Pro Black" panose="02040A02050405020203" pitchFamily="18" charset="0"/>
                          <a:cs typeface="Calibri" panose="020F0502020204030204" pitchFamily="34" charset="0"/>
                        </a:rPr>
                        <a:t>The policy resulted in drastic decline in chinar.  </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7334818"/>
                  </a:ext>
                </a:extLst>
              </a:tr>
            </a:tbl>
          </a:graphicData>
        </a:graphic>
      </p:graphicFrame>
    </p:spTree>
    <p:extLst>
      <p:ext uri="{BB962C8B-B14F-4D97-AF65-F5344CB8AC3E}">
        <p14:creationId xmlns:p14="http://schemas.microsoft.com/office/powerpoint/2010/main" val="107804399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7A7D-C65F-58A1-AAB4-2EA505E439AD}"/>
              </a:ext>
            </a:extLst>
          </p:cNvPr>
          <p:cNvSpPr>
            <a:spLocks noGrp="1"/>
          </p:cNvSpPr>
          <p:nvPr>
            <p:ph type="title"/>
          </p:nvPr>
        </p:nvSpPr>
        <p:spPr/>
        <p:txBody>
          <a:bodyPr/>
          <a:lstStyle/>
          <a:p>
            <a:r>
              <a:rPr lang="en-US" b="1" dirty="0"/>
              <a:t>LEGISLATIVE ANALYSIS</a:t>
            </a:r>
            <a:endParaRPr lang="en-ZM" dirty="0"/>
          </a:p>
        </p:txBody>
      </p:sp>
      <p:graphicFrame>
        <p:nvGraphicFramePr>
          <p:cNvPr id="4" name="Content Placeholder 3">
            <a:extLst>
              <a:ext uri="{FF2B5EF4-FFF2-40B4-BE49-F238E27FC236}">
                <a16:creationId xmlns:a16="http://schemas.microsoft.com/office/drawing/2014/main" id="{F8EA2A0A-8278-0EE3-F225-78BB3C82FC95}"/>
              </a:ext>
            </a:extLst>
          </p:cNvPr>
          <p:cNvGraphicFramePr>
            <a:graphicFrameLocks noGrp="1"/>
          </p:cNvGraphicFramePr>
          <p:nvPr>
            <p:ph idx="1"/>
            <p:extLst>
              <p:ext uri="{D42A27DB-BD31-4B8C-83A1-F6EECF244321}">
                <p14:modId xmlns:p14="http://schemas.microsoft.com/office/powerpoint/2010/main" val="1587637941"/>
              </p:ext>
            </p:extLst>
          </p:nvPr>
        </p:nvGraphicFramePr>
        <p:xfrm>
          <a:off x="1295402" y="2438401"/>
          <a:ext cx="9524998" cy="3864991"/>
        </p:xfrm>
        <a:graphic>
          <a:graphicData uri="http://schemas.openxmlformats.org/drawingml/2006/table">
            <a:tbl>
              <a:tblPr firstRow="1" firstCol="1" bandRow="1">
                <a:tableStyleId>{5940675A-B579-460E-94D1-54222C63F5DA}</a:tableStyleId>
              </a:tblPr>
              <a:tblGrid>
                <a:gridCol w="5648546">
                  <a:extLst>
                    <a:ext uri="{9D8B030D-6E8A-4147-A177-3AD203B41FA5}">
                      <a16:colId xmlns:a16="http://schemas.microsoft.com/office/drawing/2014/main" val="1363478565"/>
                    </a:ext>
                  </a:extLst>
                </a:gridCol>
                <a:gridCol w="3876452">
                  <a:extLst>
                    <a:ext uri="{9D8B030D-6E8A-4147-A177-3AD203B41FA5}">
                      <a16:colId xmlns:a16="http://schemas.microsoft.com/office/drawing/2014/main" val="1587830040"/>
                    </a:ext>
                  </a:extLst>
                </a:gridCol>
              </a:tblGrid>
              <a:tr h="476993">
                <a:tc>
                  <a:txBody>
                    <a:bodyPr/>
                    <a:lstStyle/>
                    <a:p>
                      <a:pPr algn="just">
                        <a:lnSpc>
                          <a:spcPct val="107000"/>
                        </a:lnSpc>
                        <a:spcAft>
                          <a:spcPts val="800"/>
                        </a:spcAft>
                      </a:pPr>
                      <a:r>
                        <a:rPr lang="en-US" sz="2400" b="1" dirty="0">
                          <a:effectLst/>
                          <a:latin typeface="Georgia Pro Black" panose="02040A02050405020203" pitchFamily="18" charset="0"/>
                          <a:cs typeface="Calibri" panose="020F0502020204030204" pitchFamily="34" charset="0"/>
                        </a:rPr>
                        <a:t>INTERNAL MIGRATION</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b="1" dirty="0">
                          <a:effectLst/>
                          <a:latin typeface="Georgia Pro Black" panose="02040A02050405020203" pitchFamily="18" charset="0"/>
                          <a:cs typeface="Calibri" panose="020F0502020204030204" pitchFamily="34" charset="0"/>
                        </a:rPr>
                        <a:t> </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46813343"/>
                  </a:ext>
                </a:extLst>
              </a:tr>
              <a:tr h="970807">
                <a:tc>
                  <a:txBody>
                    <a:bodyPr/>
                    <a:lstStyle/>
                    <a:p>
                      <a:pPr algn="just">
                        <a:lnSpc>
                          <a:spcPct val="107000"/>
                        </a:lnSpc>
                        <a:spcAft>
                          <a:spcPts val="800"/>
                        </a:spcAft>
                      </a:pPr>
                      <a:r>
                        <a:rPr lang="en-US" sz="2400" b="1" dirty="0">
                          <a:effectLst/>
                          <a:latin typeface="Georgia Pro Black" panose="02040A02050405020203" pitchFamily="18" charset="0"/>
                          <a:cs typeface="Calibri" panose="020F0502020204030204" pitchFamily="34" charset="0"/>
                        </a:rPr>
                        <a:t>Influx and hut and poll tax laws  in Zambia</a:t>
                      </a:r>
                    </a:p>
                    <a:p>
                      <a:pPr algn="just">
                        <a:lnSpc>
                          <a:spcPct val="107000"/>
                        </a:lnSpc>
                        <a:spcAft>
                          <a:spcPts val="800"/>
                        </a:spcAft>
                      </a:pPr>
                      <a:r>
                        <a:rPr lang="en-US" sz="2400" b="1" dirty="0">
                          <a:effectLst/>
                          <a:latin typeface="Georgia Pro Black" panose="02040A02050405020203" pitchFamily="18" charset="0"/>
                          <a:cs typeface="Calibri" panose="020F0502020204030204" pitchFamily="34" charset="0"/>
                        </a:rPr>
                        <a:t>The Bantustan policy in Apartheid South Africa </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b="1" dirty="0">
                          <a:effectLst/>
                          <a:latin typeface="Georgia Pro Black" panose="02040A02050405020203" pitchFamily="18" charset="0"/>
                          <a:cs typeface="Calibri" panose="020F0502020204030204" pitchFamily="34" charset="0"/>
                        </a:rPr>
                        <a:t>Long term effect of regulating migration and overurbanization</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27295601"/>
                  </a:ext>
                </a:extLst>
              </a:tr>
              <a:tr h="970807">
                <a:tc>
                  <a:txBody>
                    <a:bodyPr/>
                    <a:lstStyle/>
                    <a:p>
                      <a:pPr algn="l">
                        <a:lnSpc>
                          <a:spcPct val="107000"/>
                        </a:lnSpc>
                        <a:spcAft>
                          <a:spcPts val="800"/>
                        </a:spcAft>
                      </a:pPr>
                      <a:r>
                        <a:rPr lang="en-US" sz="2400" b="1" dirty="0">
                          <a:effectLst/>
                          <a:latin typeface="Georgia Pro Black" panose="02040A02050405020203" pitchFamily="18" charset="0"/>
                          <a:cs typeface="Calibri" panose="020F0502020204030204" pitchFamily="34" charset="0"/>
                        </a:rPr>
                        <a:t>Village regrouping and Ujamaa in Ethiopia and Tanzania</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ZM" sz="2400" b="1" dirty="0">
                          <a:effectLst/>
                          <a:latin typeface="Georgia Pro Black" panose="02040A02050405020203" pitchFamily="18" charset="0"/>
                          <a:cs typeface="Calibri" panose="020F0502020204030204" pitchFamily="34" charset="0"/>
                        </a:rPr>
                        <a:t> </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640369476"/>
                  </a:ext>
                </a:extLst>
              </a:tr>
              <a:tr h="476993">
                <a:tc>
                  <a:txBody>
                    <a:bodyPr/>
                    <a:lstStyle/>
                    <a:p>
                      <a:pPr algn="l">
                        <a:lnSpc>
                          <a:spcPct val="107000"/>
                        </a:lnSpc>
                        <a:spcAft>
                          <a:spcPts val="800"/>
                        </a:spcAft>
                      </a:pPr>
                      <a:r>
                        <a:rPr lang="en-US" sz="2400" b="1" dirty="0">
                          <a:effectLst/>
                          <a:latin typeface="Georgia Pro Black" panose="02040A02050405020203" pitchFamily="18" charset="0"/>
                          <a:cs typeface="Calibri" panose="020F0502020204030204" pitchFamily="34" charset="0"/>
                        </a:rPr>
                        <a:t>Enactment of decentralization laws</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400" b="1" dirty="0">
                          <a:effectLst/>
                          <a:latin typeface="Georgia Pro Black" panose="02040A02050405020203" pitchFamily="18" charset="0"/>
                          <a:cs typeface="Calibri" panose="020F0502020204030204" pitchFamily="34" charset="0"/>
                        </a:rPr>
                        <a:t>Redistribution of the population </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579626589"/>
                  </a:ext>
                </a:extLst>
              </a:tr>
            </a:tbl>
          </a:graphicData>
        </a:graphic>
      </p:graphicFrame>
    </p:spTree>
    <p:extLst>
      <p:ext uri="{BB962C8B-B14F-4D97-AF65-F5344CB8AC3E}">
        <p14:creationId xmlns:p14="http://schemas.microsoft.com/office/powerpoint/2010/main" val="395881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POPULATION BY PROVINCE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4272552"/>
              </p:ext>
            </p:extLst>
          </p:nvPr>
        </p:nvGraphicFramePr>
        <p:xfrm>
          <a:off x="1371600" y="2514600"/>
          <a:ext cx="9372600" cy="3657600"/>
        </p:xfrm>
        <a:graphic>
          <a:graphicData uri="http://schemas.openxmlformats.org/drawingml/2006/table">
            <a:tbl>
              <a:tblPr firstRow="1" firstCol="1" bandRow="1">
                <a:tableStyleId>{5940675A-B579-460E-94D1-54222C63F5DA}</a:tableStyleId>
              </a:tblPr>
              <a:tblGrid>
                <a:gridCol w="4919576">
                  <a:extLst>
                    <a:ext uri="{9D8B030D-6E8A-4147-A177-3AD203B41FA5}">
                      <a16:colId xmlns:a16="http://schemas.microsoft.com/office/drawing/2014/main" val="2821080360"/>
                    </a:ext>
                  </a:extLst>
                </a:gridCol>
                <a:gridCol w="4027412">
                  <a:extLst>
                    <a:ext uri="{9D8B030D-6E8A-4147-A177-3AD203B41FA5}">
                      <a16:colId xmlns:a16="http://schemas.microsoft.com/office/drawing/2014/main" val="1960907154"/>
                    </a:ext>
                  </a:extLst>
                </a:gridCol>
                <a:gridCol w="425612">
                  <a:extLst>
                    <a:ext uri="{9D8B030D-6E8A-4147-A177-3AD203B41FA5}">
                      <a16:colId xmlns:a16="http://schemas.microsoft.com/office/drawing/2014/main" val="2832749347"/>
                    </a:ext>
                  </a:extLst>
                </a:gridCol>
              </a:tblGrid>
              <a:tr h="304800">
                <a:tc>
                  <a:txBody>
                    <a:bodyPr/>
                    <a:lstStyle/>
                    <a:p>
                      <a:pPr>
                        <a:lnSpc>
                          <a:spcPct val="107000"/>
                        </a:lnSpc>
                        <a:spcAft>
                          <a:spcPts val="0"/>
                        </a:spcAft>
                      </a:pPr>
                      <a:r>
                        <a:rPr lang="en-GB" sz="1800" b="1" dirty="0">
                          <a:effectLst/>
                          <a:latin typeface="Georgia Pro Black" panose="02040A02050405020203" pitchFamily="18" charset="0"/>
                        </a:rPr>
                        <a:t>PROVINCE</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b="1" dirty="0">
                          <a:effectLst/>
                          <a:latin typeface="Georgia Pro Black" panose="02040A02050405020203" pitchFamily="18" charset="0"/>
                        </a:rPr>
                        <a:t>POPULATION (2010)</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latin typeface="Georgia Pro Black" panose="02040A02050405020203" pitchFamily="18" charset="0"/>
                        </a:rPr>
                        <a:t> </a:t>
                      </a:r>
                      <a:endParaRPr lang="en-GB" sz="1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0830557"/>
                  </a:ext>
                </a:extLst>
              </a:tr>
              <a:tr h="304800">
                <a:tc>
                  <a:txBody>
                    <a:bodyPr/>
                    <a:lstStyle/>
                    <a:p>
                      <a:pPr>
                        <a:lnSpc>
                          <a:spcPct val="107000"/>
                        </a:lnSpc>
                        <a:spcAft>
                          <a:spcPts val="0"/>
                        </a:spcAft>
                      </a:pPr>
                      <a:r>
                        <a:rPr lang="en-GB" sz="1800" b="1" dirty="0">
                          <a:effectLst/>
                          <a:latin typeface="Georgia Pro Black" panose="02040A02050405020203" pitchFamily="18" charset="0"/>
                        </a:rPr>
                        <a:t>CENTRAL</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1,267,803</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861834483"/>
                  </a:ext>
                </a:extLst>
              </a:tr>
              <a:tr h="304800">
                <a:tc>
                  <a:txBody>
                    <a:bodyPr/>
                    <a:lstStyle/>
                    <a:p>
                      <a:pPr>
                        <a:lnSpc>
                          <a:spcPct val="107000"/>
                        </a:lnSpc>
                        <a:spcAft>
                          <a:spcPts val="0"/>
                        </a:spcAft>
                      </a:pPr>
                      <a:r>
                        <a:rPr lang="en-GB" sz="1800" b="1" dirty="0" err="1">
                          <a:effectLst/>
                          <a:latin typeface="Georgia Pro Black" panose="02040A02050405020203" pitchFamily="18" charset="0"/>
                        </a:rPr>
                        <a:t>COPPERBELT</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1,958,623</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186051317"/>
                  </a:ext>
                </a:extLst>
              </a:tr>
              <a:tr h="304800">
                <a:tc>
                  <a:txBody>
                    <a:bodyPr/>
                    <a:lstStyle/>
                    <a:p>
                      <a:pPr>
                        <a:lnSpc>
                          <a:spcPct val="107000"/>
                        </a:lnSpc>
                        <a:spcAft>
                          <a:spcPts val="0"/>
                        </a:spcAft>
                      </a:pPr>
                      <a:r>
                        <a:rPr lang="en-GB" sz="1800" b="1" dirty="0">
                          <a:effectLst/>
                          <a:latin typeface="Georgia Pro Black" panose="02040A02050405020203" pitchFamily="18" charset="0"/>
                        </a:rPr>
                        <a:t>EASTERN</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1,606,319</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591561446"/>
                  </a:ext>
                </a:extLst>
              </a:tr>
              <a:tr h="304800">
                <a:tc>
                  <a:txBody>
                    <a:bodyPr/>
                    <a:lstStyle/>
                    <a:p>
                      <a:pPr>
                        <a:lnSpc>
                          <a:spcPct val="107000"/>
                        </a:lnSpc>
                        <a:spcAft>
                          <a:spcPts val="0"/>
                        </a:spcAft>
                      </a:pPr>
                      <a:r>
                        <a:rPr lang="en-GB" sz="1800" b="1" dirty="0" err="1">
                          <a:effectLst/>
                          <a:latin typeface="Georgia Pro Black" panose="02040A02050405020203" pitchFamily="18" charset="0"/>
                        </a:rPr>
                        <a:t>LUAPULA</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958,976</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701524997"/>
                  </a:ext>
                </a:extLst>
              </a:tr>
              <a:tr h="304800">
                <a:tc>
                  <a:txBody>
                    <a:bodyPr/>
                    <a:lstStyle/>
                    <a:p>
                      <a:pPr>
                        <a:lnSpc>
                          <a:spcPct val="107000"/>
                        </a:lnSpc>
                        <a:spcAft>
                          <a:spcPts val="0"/>
                        </a:spcAft>
                      </a:pPr>
                      <a:r>
                        <a:rPr lang="en-GB" sz="1800" b="1" dirty="0">
                          <a:effectLst/>
                          <a:latin typeface="Georgia Pro Black" panose="02040A02050405020203" pitchFamily="18" charset="0"/>
                        </a:rPr>
                        <a:t>LUSAKA</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2,198,996</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272962145"/>
                  </a:ext>
                </a:extLst>
              </a:tr>
              <a:tr h="304800">
                <a:tc>
                  <a:txBody>
                    <a:bodyPr/>
                    <a:lstStyle/>
                    <a:p>
                      <a:pPr>
                        <a:lnSpc>
                          <a:spcPct val="107000"/>
                        </a:lnSpc>
                        <a:spcAft>
                          <a:spcPts val="0"/>
                        </a:spcAft>
                      </a:pPr>
                      <a:r>
                        <a:rPr lang="en-GB" sz="1800" b="1" dirty="0" err="1">
                          <a:effectLst/>
                          <a:latin typeface="Georgia Pro Black" panose="02040A02050405020203" pitchFamily="18" charset="0"/>
                        </a:rPr>
                        <a:t>MUCHINGA</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743,109</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201520064"/>
                  </a:ext>
                </a:extLst>
              </a:tr>
              <a:tr h="304800">
                <a:tc>
                  <a:txBody>
                    <a:bodyPr/>
                    <a:lstStyle/>
                    <a:p>
                      <a:pPr>
                        <a:lnSpc>
                          <a:spcPct val="107000"/>
                        </a:lnSpc>
                        <a:spcAft>
                          <a:spcPts val="0"/>
                        </a:spcAft>
                      </a:pPr>
                      <a:r>
                        <a:rPr lang="en-GB" sz="1800" b="1" dirty="0">
                          <a:effectLst/>
                          <a:latin typeface="Georgia Pro Black" panose="02040A02050405020203" pitchFamily="18" charset="0"/>
                        </a:rPr>
                        <a:t>NORTHERN</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1,117,903</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721267810"/>
                  </a:ext>
                </a:extLst>
              </a:tr>
              <a:tr h="304800">
                <a:tc>
                  <a:txBody>
                    <a:bodyPr/>
                    <a:lstStyle/>
                    <a:p>
                      <a:pPr>
                        <a:lnSpc>
                          <a:spcPct val="107000"/>
                        </a:lnSpc>
                        <a:spcAft>
                          <a:spcPts val="0"/>
                        </a:spcAft>
                      </a:pPr>
                      <a:r>
                        <a:rPr lang="en-GB" sz="1800" b="1" dirty="0" err="1">
                          <a:effectLst/>
                          <a:latin typeface="Georgia Pro Black" panose="02040A02050405020203" pitchFamily="18" charset="0"/>
                        </a:rPr>
                        <a:t>NORTHWESTERN</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706,462</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025365622"/>
                  </a:ext>
                </a:extLst>
              </a:tr>
              <a:tr h="304800">
                <a:tc>
                  <a:txBody>
                    <a:bodyPr/>
                    <a:lstStyle/>
                    <a:p>
                      <a:pPr>
                        <a:lnSpc>
                          <a:spcPct val="107000"/>
                        </a:lnSpc>
                        <a:spcAft>
                          <a:spcPts val="0"/>
                        </a:spcAft>
                      </a:pPr>
                      <a:r>
                        <a:rPr lang="en-GB" sz="1800" b="1" dirty="0">
                          <a:effectLst/>
                          <a:latin typeface="Georgia Pro Black" panose="02040A02050405020203" pitchFamily="18" charset="0"/>
                        </a:rPr>
                        <a:t>SOUTHERN</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1,606,793</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368632560"/>
                  </a:ext>
                </a:extLst>
              </a:tr>
              <a:tr h="304800">
                <a:tc>
                  <a:txBody>
                    <a:bodyPr/>
                    <a:lstStyle/>
                    <a:p>
                      <a:pPr>
                        <a:lnSpc>
                          <a:spcPct val="107000"/>
                        </a:lnSpc>
                        <a:spcAft>
                          <a:spcPts val="0"/>
                        </a:spcAft>
                      </a:pPr>
                      <a:r>
                        <a:rPr lang="en-GB" sz="1800" b="1" dirty="0">
                          <a:effectLst/>
                          <a:latin typeface="Georgia Pro Black" panose="02040A02050405020203" pitchFamily="18" charset="0"/>
                        </a:rPr>
                        <a:t>WESTERN</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881,524</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828968430"/>
                  </a:ext>
                </a:extLst>
              </a:tr>
              <a:tr h="304800">
                <a:tc>
                  <a:txBody>
                    <a:bodyPr/>
                    <a:lstStyle/>
                    <a:p>
                      <a:pPr>
                        <a:lnSpc>
                          <a:spcPct val="107000"/>
                        </a:lnSpc>
                        <a:spcAft>
                          <a:spcPts val="0"/>
                        </a:spcAft>
                      </a:pPr>
                      <a:r>
                        <a:rPr lang="en-GB" sz="1800" b="1" dirty="0">
                          <a:effectLst/>
                          <a:latin typeface="Georgia Pro Black" panose="02040A02050405020203" pitchFamily="18" charset="0"/>
                        </a:rPr>
                        <a:t>TOTAL</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b="1" dirty="0">
                          <a:effectLst/>
                          <a:latin typeface="Georgia Pro Black" panose="02040A02050405020203" pitchFamily="18" charset="0"/>
                        </a:rPr>
                        <a:t>13,046,508</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4200244162"/>
                  </a:ext>
                </a:extLst>
              </a:tr>
            </a:tbl>
          </a:graphicData>
        </a:graphic>
      </p:graphicFrame>
    </p:spTree>
    <p:extLst>
      <p:ext uri="{BB962C8B-B14F-4D97-AF65-F5344CB8AC3E}">
        <p14:creationId xmlns:p14="http://schemas.microsoft.com/office/powerpoint/2010/main" val="277883440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1C5B-7AC1-C1F1-1304-C81E5EFE1252}"/>
              </a:ext>
            </a:extLst>
          </p:cNvPr>
          <p:cNvSpPr>
            <a:spLocks noGrp="1"/>
          </p:cNvSpPr>
          <p:nvPr>
            <p:ph type="title"/>
          </p:nvPr>
        </p:nvSpPr>
        <p:spPr>
          <a:xfrm>
            <a:off x="2495552" y="982133"/>
            <a:ext cx="7200897" cy="1303867"/>
          </a:xfrm>
        </p:spPr>
        <p:txBody>
          <a:bodyPr>
            <a:normAutofit fontScale="90000"/>
          </a:bodyPr>
          <a:lstStyle/>
          <a:p>
            <a:r>
              <a:rPr lang="en-US" b="1" dirty="0"/>
              <a:t>LEGISLATIVE ANALYSIS</a:t>
            </a:r>
            <a:endParaRPr lang="en-ZM" dirty="0">
              <a:solidFill>
                <a:srgbClr val="262626"/>
              </a:solidFill>
            </a:endParaRPr>
          </a:p>
        </p:txBody>
      </p:sp>
      <p:graphicFrame>
        <p:nvGraphicFramePr>
          <p:cNvPr id="4" name="Content Placeholder 3">
            <a:extLst>
              <a:ext uri="{FF2B5EF4-FFF2-40B4-BE49-F238E27FC236}">
                <a16:creationId xmlns:a16="http://schemas.microsoft.com/office/drawing/2014/main" id="{DDB44BCD-5966-B77D-EC57-6D899CED645A}"/>
              </a:ext>
            </a:extLst>
          </p:cNvPr>
          <p:cNvGraphicFramePr>
            <a:graphicFrameLocks noGrp="1"/>
          </p:cNvGraphicFramePr>
          <p:nvPr>
            <p:ph idx="1"/>
            <p:extLst>
              <p:ext uri="{D42A27DB-BD31-4B8C-83A1-F6EECF244321}">
                <p14:modId xmlns:p14="http://schemas.microsoft.com/office/powerpoint/2010/main" val="168884485"/>
              </p:ext>
            </p:extLst>
          </p:nvPr>
        </p:nvGraphicFramePr>
        <p:xfrm>
          <a:off x="1371600" y="2743201"/>
          <a:ext cx="9296398" cy="3199893"/>
        </p:xfrm>
        <a:graphic>
          <a:graphicData uri="http://schemas.openxmlformats.org/drawingml/2006/table">
            <a:tbl>
              <a:tblPr firstRow="1" firstCol="1" bandRow="1">
                <a:tableStyleId>{5940675A-B579-460E-94D1-54222C63F5DA}</a:tableStyleId>
              </a:tblPr>
              <a:tblGrid>
                <a:gridCol w="3663072">
                  <a:extLst>
                    <a:ext uri="{9D8B030D-6E8A-4147-A177-3AD203B41FA5}">
                      <a16:colId xmlns:a16="http://schemas.microsoft.com/office/drawing/2014/main" val="3968096294"/>
                    </a:ext>
                  </a:extLst>
                </a:gridCol>
                <a:gridCol w="1897879">
                  <a:extLst>
                    <a:ext uri="{9D8B030D-6E8A-4147-A177-3AD203B41FA5}">
                      <a16:colId xmlns:a16="http://schemas.microsoft.com/office/drawing/2014/main" val="3017907624"/>
                    </a:ext>
                  </a:extLst>
                </a:gridCol>
                <a:gridCol w="1897879">
                  <a:extLst>
                    <a:ext uri="{9D8B030D-6E8A-4147-A177-3AD203B41FA5}">
                      <a16:colId xmlns:a16="http://schemas.microsoft.com/office/drawing/2014/main" val="360082702"/>
                    </a:ext>
                  </a:extLst>
                </a:gridCol>
                <a:gridCol w="1837568">
                  <a:extLst>
                    <a:ext uri="{9D8B030D-6E8A-4147-A177-3AD203B41FA5}">
                      <a16:colId xmlns:a16="http://schemas.microsoft.com/office/drawing/2014/main" val="3946812192"/>
                    </a:ext>
                  </a:extLst>
                </a:gridCol>
              </a:tblGrid>
              <a:tr h="322740">
                <a:tc>
                  <a:txBody>
                    <a:bodyPr/>
                    <a:lstStyle/>
                    <a:p>
                      <a:pPr>
                        <a:lnSpc>
                          <a:spcPct val="107000"/>
                        </a:lnSpc>
                        <a:spcAft>
                          <a:spcPts val="800"/>
                        </a:spcAft>
                      </a:pPr>
                      <a:r>
                        <a:rPr lang="en-US" sz="2400" b="1" dirty="0">
                          <a:effectLst/>
                          <a:latin typeface="Georgia Pro Black" panose="02040A02050405020203" pitchFamily="18" charset="0"/>
                          <a:cs typeface="Calibri" panose="020F0502020204030204" pitchFamily="34" charset="0"/>
                        </a:rPr>
                        <a:t>MORTALITY</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203" marR="70203" marT="0" marB="0"/>
                </a:tc>
                <a:tc>
                  <a:txBody>
                    <a:bodyPr/>
                    <a:lstStyle/>
                    <a:p>
                      <a:pPr>
                        <a:lnSpc>
                          <a:spcPct val="107000"/>
                        </a:lnSpc>
                        <a:spcAft>
                          <a:spcPts val="800"/>
                        </a:spcAft>
                      </a:pPr>
                      <a:r>
                        <a:rPr lang="en-ZM" sz="2400" b="1" dirty="0">
                          <a:effectLst/>
                          <a:latin typeface="Georgia Pro Black" panose="02040A02050405020203" pitchFamily="18" charset="0"/>
                          <a:cs typeface="Calibri" panose="020F0502020204030204" pitchFamily="34" charset="0"/>
                        </a:rPr>
                        <a:t> </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203" marR="70203" marT="0" marB="0"/>
                </a:tc>
                <a:tc>
                  <a:txBody>
                    <a:bodyPr/>
                    <a:lstStyle/>
                    <a:p>
                      <a:pPr>
                        <a:lnSpc>
                          <a:spcPct val="107000"/>
                        </a:lnSpc>
                        <a:spcAft>
                          <a:spcPts val="800"/>
                        </a:spcAft>
                      </a:pPr>
                      <a:r>
                        <a:rPr lang="en-ZM" sz="2400" b="1" dirty="0">
                          <a:effectLst/>
                          <a:latin typeface="Georgia Pro Black" panose="02040A02050405020203" pitchFamily="18" charset="0"/>
                          <a:cs typeface="Calibri" panose="020F0502020204030204" pitchFamily="34" charset="0"/>
                        </a:rPr>
                        <a:t> </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203" marR="70203" marT="0" marB="0"/>
                </a:tc>
                <a:tc>
                  <a:txBody>
                    <a:bodyPr/>
                    <a:lstStyle/>
                    <a:p>
                      <a:pPr>
                        <a:lnSpc>
                          <a:spcPct val="107000"/>
                        </a:lnSpc>
                        <a:spcAft>
                          <a:spcPts val="800"/>
                        </a:spcAft>
                      </a:pPr>
                      <a:r>
                        <a:rPr lang="en-ZM" sz="2400" dirty="0">
                          <a:effectLst/>
                          <a:latin typeface="Georgia Pro Black" panose="02040A02050405020203" pitchFamily="18" charset="0"/>
                          <a:cs typeface="Calibri" panose="020F0502020204030204" pitchFamily="34" charset="0"/>
                        </a:rPr>
                        <a:t> </a:t>
                      </a:r>
                      <a:endParaRPr lang="en-ZM" sz="2400" dirty="0">
                        <a:effectLst/>
                        <a:latin typeface="Georgia Pro Black" panose="02040A02050405020203" pitchFamily="18" charset="0"/>
                        <a:ea typeface="Calibri" panose="020F0502020204030204" pitchFamily="34" charset="0"/>
                        <a:cs typeface="Calibri" panose="020F0502020204030204" pitchFamily="34" charset="0"/>
                      </a:endParaRPr>
                    </a:p>
                  </a:txBody>
                  <a:tcPr marL="70203" marR="70203" marT="0" marB="0"/>
                </a:tc>
                <a:extLst>
                  <a:ext uri="{0D108BD9-81ED-4DB2-BD59-A6C34878D82A}">
                    <a16:rowId xmlns:a16="http://schemas.microsoft.com/office/drawing/2014/main" val="296067051"/>
                  </a:ext>
                </a:extLst>
              </a:tr>
              <a:tr h="2229404">
                <a:tc>
                  <a:txBody>
                    <a:bodyPr/>
                    <a:lstStyle/>
                    <a:p>
                      <a:pPr>
                        <a:lnSpc>
                          <a:spcPct val="107000"/>
                        </a:lnSpc>
                        <a:spcAft>
                          <a:spcPts val="800"/>
                        </a:spcAft>
                      </a:pPr>
                      <a:r>
                        <a:rPr lang="en-US" sz="2400" b="1" dirty="0">
                          <a:effectLst/>
                          <a:latin typeface="Georgia Pro Black" panose="02040A02050405020203" pitchFamily="18" charset="0"/>
                          <a:cs typeface="Calibri" panose="020F0502020204030204" pitchFamily="34" charset="0"/>
                        </a:rPr>
                        <a:t>Introduction of a National Health Insurance Act may have the long-term effect of reducing mortality</a:t>
                      </a:r>
                      <a:endParaRPr lang="en-ZM" sz="2400" b="1" dirty="0">
                        <a:effectLst/>
                        <a:latin typeface="Georgia Pro Black" panose="02040A02050405020203" pitchFamily="18" charset="0"/>
                        <a:cs typeface="Calibri" panose="020F0502020204030204" pitchFamily="34" charset="0"/>
                      </a:endParaRPr>
                    </a:p>
                    <a:p>
                      <a:pPr>
                        <a:lnSpc>
                          <a:spcPct val="107000"/>
                        </a:lnSpc>
                        <a:spcAft>
                          <a:spcPts val="800"/>
                        </a:spcAft>
                      </a:pPr>
                      <a:r>
                        <a:rPr lang="en-US" sz="2400" b="1" dirty="0">
                          <a:effectLst/>
                          <a:latin typeface="Georgia Pro Black" panose="02040A02050405020203" pitchFamily="18" charset="0"/>
                          <a:cs typeface="Calibri" panose="020F0502020204030204" pitchFamily="34" charset="0"/>
                        </a:rPr>
                        <a:t> </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203" marR="70203" marT="0" marB="0"/>
                </a:tc>
                <a:tc gridSpan="3">
                  <a:txBody>
                    <a:bodyPr/>
                    <a:lstStyle/>
                    <a:p>
                      <a:pPr>
                        <a:lnSpc>
                          <a:spcPct val="107000"/>
                        </a:lnSpc>
                        <a:spcAft>
                          <a:spcPts val="800"/>
                        </a:spcAft>
                      </a:pPr>
                      <a:r>
                        <a:rPr lang="en-US" sz="2400" b="1" dirty="0">
                          <a:effectLst/>
                          <a:latin typeface="Georgia Pro Black" panose="02040A02050405020203" pitchFamily="18" charset="0"/>
                          <a:cs typeface="Calibri" panose="020F0502020204030204" pitchFamily="34" charset="0"/>
                        </a:rPr>
                        <a:t>Long term – effect of reducing mortality</a:t>
                      </a:r>
                      <a:endParaRPr lang="en-ZM" sz="24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203" marR="70203" marT="0" marB="0"/>
                </a:tc>
                <a:tc hMerge="1">
                  <a:txBody>
                    <a:bodyPr/>
                    <a:lstStyle/>
                    <a:p>
                      <a:endParaRPr lang="en-ZM"/>
                    </a:p>
                  </a:txBody>
                  <a:tcPr/>
                </a:tc>
                <a:tc hMerge="1">
                  <a:txBody>
                    <a:bodyPr/>
                    <a:lstStyle/>
                    <a:p>
                      <a:endParaRPr lang="en-ZM"/>
                    </a:p>
                  </a:txBody>
                  <a:tcPr/>
                </a:tc>
                <a:extLst>
                  <a:ext uri="{0D108BD9-81ED-4DB2-BD59-A6C34878D82A}">
                    <a16:rowId xmlns:a16="http://schemas.microsoft.com/office/drawing/2014/main" val="376992787"/>
                  </a:ext>
                </a:extLst>
              </a:tr>
            </a:tbl>
          </a:graphicData>
        </a:graphic>
      </p:graphicFrame>
    </p:spTree>
    <p:extLst>
      <p:ext uri="{BB962C8B-B14F-4D97-AF65-F5344CB8AC3E}">
        <p14:creationId xmlns:p14="http://schemas.microsoft.com/office/powerpoint/2010/main" val="26899614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B3B3-414C-242A-0A79-543C818455BE}"/>
              </a:ext>
            </a:extLst>
          </p:cNvPr>
          <p:cNvSpPr>
            <a:spLocks noGrp="1"/>
          </p:cNvSpPr>
          <p:nvPr>
            <p:ph type="title"/>
          </p:nvPr>
        </p:nvSpPr>
        <p:spPr>
          <a:xfrm>
            <a:off x="2495552" y="982133"/>
            <a:ext cx="7200897" cy="1303867"/>
          </a:xfrm>
        </p:spPr>
        <p:txBody>
          <a:bodyPr>
            <a:normAutofit fontScale="90000"/>
          </a:bodyPr>
          <a:lstStyle/>
          <a:p>
            <a:r>
              <a:rPr lang="en-US" dirty="0">
                <a:solidFill>
                  <a:srgbClr val="262626"/>
                </a:solidFill>
              </a:rPr>
              <a:t>.</a:t>
            </a:r>
            <a:r>
              <a:rPr lang="en-US" b="1" dirty="0"/>
              <a:t> LEGISLATIVE ANALYSIS</a:t>
            </a:r>
            <a:endParaRPr lang="en-ZM" dirty="0">
              <a:solidFill>
                <a:srgbClr val="262626"/>
              </a:solidFill>
            </a:endParaRPr>
          </a:p>
        </p:txBody>
      </p:sp>
      <p:graphicFrame>
        <p:nvGraphicFramePr>
          <p:cNvPr id="4" name="Content Placeholder 3">
            <a:extLst>
              <a:ext uri="{FF2B5EF4-FFF2-40B4-BE49-F238E27FC236}">
                <a16:creationId xmlns:a16="http://schemas.microsoft.com/office/drawing/2014/main" id="{A9CB044F-FB80-947D-E31D-7608E4517C31}"/>
              </a:ext>
            </a:extLst>
          </p:cNvPr>
          <p:cNvGraphicFramePr>
            <a:graphicFrameLocks noGrp="1"/>
          </p:cNvGraphicFramePr>
          <p:nvPr>
            <p:ph idx="1"/>
            <p:extLst>
              <p:ext uri="{D42A27DB-BD31-4B8C-83A1-F6EECF244321}">
                <p14:modId xmlns:p14="http://schemas.microsoft.com/office/powerpoint/2010/main" val="1706925247"/>
              </p:ext>
            </p:extLst>
          </p:nvPr>
        </p:nvGraphicFramePr>
        <p:xfrm>
          <a:off x="1447800" y="2772384"/>
          <a:ext cx="9372600" cy="2874884"/>
        </p:xfrm>
        <a:graphic>
          <a:graphicData uri="http://schemas.openxmlformats.org/drawingml/2006/table">
            <a:tbl>
              <a:tblPr firstRow="1" firstCol="1" bandRow="1">
                <a:tableStyleId>{5940675A-B579-460E-94D1-54222C63F5DA}</a:tableStyleId>
              </a:tblPr>
              <a:tblGrid>
                <a:gridCol w="4891738">
                  <a:extLst>
                    <a:ext uri="{9D8B030D-6E8A-4147-A177-3AD203B41FA5}">
                      <a16:colId xmlns:a16="http://schemas.microsoft.com/office/drawing/2014/main" val="1531824555"/>
                    </a:ext>
                  </a:extLst>
                </a:gridCol>
                <a:gridCol w="4480862">
                  <a:extLst>
                    <a:ext uri="{9D8B030D-6E8A-4147-A177-3AD203B41FA5}">
                      <a16:colId xmlns:a16="http://schemas.microsoft.com/office/drawing/2014/main" val="1605700877"/>
                    </a:ext>
                  </a:extLst>
                </a:gridCol>
              </a:tblGrid>
              <a:tr h="420644">
                <a:tc>
                  <a:txBody>
                    <a:bodyPr/>
                    <a:lstStyle/>
                    <a:p>
                      <a:pPr>
                        <a:lnSpc>
                          <a:spcPct val="107000"/>
                        </a:lnSpc>
                        <a:spcAft>
                          <a:spcPts val="800"/>
                        </a:spcAft>
                      </a:pPr>
                      <a:r>
                        <a:rPr lang="en-US" sz="2500" b="1" dirty="0">
                          <a:effectLst/>
                          <a:latin typeface="Georgia Pro Black" panose="02040A02050405020203" pitchFamily="18" charset="0"/>
                          <a:cs typeface="Calibri" panose="020F0502020204030204" pitchFamily="34" charset="0"/>
                        </a:rPr>
                        <a:t>INTERNAL MIGRATION</a:t>
                      </a:r>
                      <a:endParaRPr lang="en-ZM" sz="25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663" marR="70663" marT="0" marB="0"/>
                </a:tc>
                <a:tc>
                  <a:txBody>
                    <a:bodyPr/>
                    <a:lstStyle/>
                    <a:p>
                      <a:pPr>
                        <a:lnSpc>
                          <a:spcPct val="107000"/>
                        </a:lnSpc>
                        <a:spcAft>
                          <a:spcPts val="800"/>
                        </a:spcAft>
                      </a:pPr>
                      <a:r>
                        <a:rPr lang="en-US" sz="2500" b="1" dirty="0">
                          <a:effectLst/>
                          <a:latin typeface="Georgia Pro Black" panose="02040A02050405020203" pitchFamily="18" charset="0"/>
                          <a:cs typeface="Calibri" panose="020F0502020204030204" pitchFamily="34" charset="0"/>
                        </a:rPr>
                        <a:t> </a:t>
                      </a:r>
                      <a:endParaRPr lang="en-ZM" sz="25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663" marR="70663" marT="0" marB="0"/>
                </a:tc>
                <a:extLst>
                  <a:ext uri="{0D108BD9-81ED-4DB2-BD59-A6C34878D82A}">
                    <a16:rowId xmlns:a16="http://schemas.microsoft.com/office/drawing/2014/main" val="86508964"/>
                  </a:ext>
                </a:extLst>
              </a:tr>
              <a:tr h="1227120">
                <a:tc>
                  <a:txBody>
                    <a:bodyPr/>
                    <a:lstStyle/>
                    <a:p>
                      <a:pPr>
                        <a:lnSpc>
                          <a:spcPct val="107000"/>
                        </a:lnSpc>
                        <a:spcAft>
                          <a:spcPts val="800"/>
                        </a:spcAft>
                      </a:pPr>
                      <a:r>
                        <a:rPr lang="en-US" sz="2500" b="1" dirty="0">
                          <a:effectLst/>
                          <a:latin typeface="Georgia Pro Black" panose="02040A02050405020203" pitchFamily="18" charset="0"/>
                          <a:cs typeface="Calibri" panose="020F0502020204030204" pitchFamily="34" charset="0"/>
                        </a:rPr>
                        <a:t>Influx and hut tax laws – creation of Bantustans </a:t>
                      </a:r>
                      <a:endParaRPr lang="en-ZM" sz="25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663" marR="70663" marT="0" marB="0"/>
                </a:tc>
                <a:tc>
                  <a:txBody>
                    <a:bodyPr/>
                    <a:lstStyle/>
                    <a:p>
                      <a:pPr algn="just">
                        <a:lnSpc>
                          <a:spcPct val="107000"/>
                        </a:lnSpc>
                        <a:spcAft>
                          <a:spcPts val="800"/>
                        </a:spcAft>
                      </a:pPr>
                      <a:r>
                        <a:rPr lang="en-US" sz="2500" b="1" dirty="0">
                          <a:effectLst/>
                          <a:latin typeface="Georgia Pro Black" panose="02040A02050405020203" pitchFamily="18" charset="0"/>
                          <a:cs typeface="Calibri" panose="020F0502020204030204" pitchFamily="34" charset="0"/>
                        </a:rPr>
                        <a:t>Long term effect of regulating migration and overurbanization</a:t>
                      </a:r>
                      <a:endParaRPr lang="en-ZM" sz="25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663" marR="70663" marT="0" marB="0"/>
                </a:tc>
                <a:extLst>
                  <a:ext uri="{0D108BD9-81ED-4DB2-BD59-A6C34878D82A}">
                    <a16:rowId xmlns:a16="http://schemas.microsoft.com/office/drawing/2014/main" val="4175775245"/>
                  </a:ext>
                </a:extLst>
              </a:tr>
              <a:tr h="1227120">
                <a:tc>
                  <a:txBody>
                    <a:bodyPr/>
                    <a:lstStyle/>
                    <a:p>
                      <a:pPr>
                        <a:lnSpc>
                          <a:spcPct val="107000"/>
                        </a:lnSpc>
                        <a:spcAft>
                          <a:spcPts val="800"/>
                        </a:spcAft>
                      </a:pPr>
                      <a:r>
                        <a:rPr lang="en-US" sz="2500" b="1" dirty="0">
                          <a:effectLst/>
                          <a:latin typeface="Georgia Pro Black" panose="02040A02050405020203" pitchFamily="18" charset="0"/>
                          <a:cs typeface="Calibri" panose="020F0502020204030204" pitchFamily="34" charset="0"/>
                        </a:rPr>
                        <a:t>Village regrouping and Ujamaa and  Bantustan policies</a:t>
                      </a:r>
                      <a:endParaRPr lang="en-ZM" sz="25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663" marR="70663" marT="0" marB="0"/>
                </a:tc>
                <a:tc>
                  <a:txBody>
                    <a:bodyPr/>
                    <a:lstStyle/>
                    <a:p>
                      <a:pPr>
                        <a:lnSpc>
                          <a:spcPct val="107000"/>
                        </a:lnSpc>
                        <a:spcAft>
                          <a:spcPts val="800"/>
                        </a:spcAft>
                      </a:pPr>
                      <a:r>
                        <a:rPr lang="en-ZM" sz="2500" b="1" dirty="0">
                          <a:effectLst/>
                          <a:latin typeface="Georgia Pro Black" panose="02040A02050405020203" pitchFamily="18" charset="0"/>
                          <a:cs typeface="Calibri" panose="020F0502020204030204" pitchFamily="34" charset="0"/>
                        </a:rPr>
                        <a:t> </a:t>
                      </a:r>
                      <a:r>
                        <a:rPr lang="en-US" sz="2500" b="1" dirty="0">
                          <a:effectLst/>
                          <a:latin typeface="Georgia Pro Black" panose="02040A02050405020203" pitchFamily="18" charset="0"/>
                          <a:cs typeface="Calibri" panose="020F0502020204030204" pitchFamily="34" charset="0"/>
                        </a:rPr>
                        <a:t>Redistribution of population </a:t>
                      </a:r>
                      <a:endParaRPr lang="en-ZM" sz="25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70663" marR="70663" marT="0" marB="0"/>
                </a:tc>
                <a:extLst>
                  <a:ext uri="{0D108BD9-81ED-4DB2-BD59-A6C34878D82A}">
                    <a16:rowId xmlns:a16="http://schemas.microsoft.com/office/drawing/2014/main" val="169498997"/>
                  </a:ext>
                </a:extLst>
              </a:tr>
            </a:tbl>
          </a:graphicData>
        </a:graphic>
      </p:graphicFrame>
    </p:spTree>
    <p:extLst>
      <p:ext uri="{BB962C8B-B14F-4D97-AF65-F5344CB8AC3E}">
        <p14:creationId xmlns:p14="http://schemas.microsoft.com/office/powerpoint/2010/main" val="333918828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0A90-6BC6-A0F8-AD7F-2BDD76732358}"/>
              </a:ext>
            </a:extLst>
          </p:cNvPr>
          <p:cNvSpPr>
            <a:spLocks noGrp="1"/>
          </p:cNvSpPr>
          <p:nvPr>
            <p:ph type="title"/>
          </p:nvPr>
        </p:nvSpPr>
        <p:spPr>
          <a:xfrm>
            <a:off x="2495552" y="982133"/>
            <a:ext cx="7200897" cy="1303867"/>
          </a:xfrm>
        </p:spPr>
        <p:txBody>
          <a:bodyPr>
            <a:normAutofit fontScale="90000"/>
          </a:bodyPr>
          <a:lstStyle/>
          <a:p>
            <a:r>
              <a:rPr lang="en-US" b="1" dirty="0"/>
              <a:t>LEGISLATIVE ANALYSIS</a:t>
            </a:r>
            <a:endParaRPr lang="en-ZM" dirty="0">
              <a:solidFill>
                <a:srgbClr val="262626"/>
              </a:solidFill>
            </a:endParaRPr>
          </a:p>
        </p:txBody>
      </p:sp>
      <p:graphicFrame>
        <p:nvGraphicFramePr>
          <p:cNvPr id="4" name="Content Placeholder 3">
            <a:extLst>
              <a:ext uri="{FF2B5EF4-FFF2-40B4-BE49-F238E27FC236}">
                <a16:creationId xmlns:a16="http://schemas.microsoft.com/office/drawing/2014/main" id="{5FE81038-ECEF-00FA-AB20-C2AB6F105FCC}"/>
              </a:ext>
            </a:extLst>
          </p:cNvPr>
          <p:cNvGraphicFramePr>
            <a:graphicFrameLocks noGrp="1"/>
          </p:cNvGraphicFramePr>
          <p:nvPr>
            <p:ph idx="1"/>
            <p:extLst>
              <p:ext uri="{D42A27DB-BD31-4B8C-83A1-F6EECF244321}">
                <p14:modId xmlns:p14="http://schemas.microsoft.com/office/powerpoint/2010/main" val="1277264121"/>
              </p:ext>
            </p:extLst>
          </p:nvPr>
        </p:nvGraphicFramePr>
        <p:xfrm>
          <a:off x="1447800" y="2965060"/>
          <a:ext cx="9677400" cy="3346041"/>
        </p:xfrm>
        <a:graphic>
          <a:graphicData uri="http://schemas.openxmlformats.org/drawingml/2006/table">
            <a:tbl>
              <a:tblPr firstRow="1" firstCol="1" bandRow="1"/>
              <a:tblGrid>
                <a:gridCol w="5083966">
                  <a:extLst>
                    <a:ext uri="{9D8B030D-6E8A-4147-A177-3AD203B41FA5}">
                      <a16:colId xmlns:a16="http://schemas.microsoft.com/office/drawing/2014/main" val="2543953326"/>
                    </a:ext>
                  </a:extLst>
                </a:gridCol>
                <a:gridCol w="4593434">
                  <a:extLst>
                    <a:ext uri="{9D8B030D-6E8A-4147-A177-3AD203B41FA5}">
                      <a16:colId xmlns:a16="http://schemas.microsoft.com/office/drawing/2014/main" val="2891332570"/>
                    </a:ext>
                  </a:extLst>
                </a:gridCol>
              </a:tblGrid>
              <a:tr h="451757">
                <a:tc gridSpan="2">
                  <a:txBody>
                    <a:bodyPr/>
                    <a:lstStyle/>
                    <a:p>
                      <a:pPr algn="l" fontAlgn="t">
                        <a:lnSpc>
                          <a:spcPct val="107000"/>
                        </a:lnSpc>
                        <a:spcBef>
                          <a:spcPts val="0"/>
                        </a:spcBef>
                        <a:spcAft>
                          <a:spcPts val="800"/>
                        </a:spcAft>
                      </a:pPr>
                      <a:r>
                        <a:rPr lang="en-US" sz="24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THE INFLUENCE OF CHANGING DEMOGRAPHICS ON LEGISLATIVE ACTION</a:t>
                      </a:r>
                      <a:endParaRPr lang="en-US" sz="2400" b="0" i="0" u="none" strike="noStrike" dirty="0">
                        <a:effectLst/>
                        <a:latin typeface="Arial" panose="020B0604020202020204" pitchFamily="34" charset="0"/>
                      </a:endParaRPr>
                    </a:p>
                  </a:txBody>
                  <a:tcPr marL="127605" marR="127605" marT="63802" marB="638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M"/>
                    </a:p>
                  </a:txBody>
                  <a:tcPr/>
                </a:tc>
                <a:extLst>
                  <a:ext uri="{0D108BD9-81ED-4DB2-BD59-A6C34878D82A}">
                    <a16:rowId xmlns:a16="http://schemas.microsoft.com/office/drawing/2014/main" val="3568311292"/>
                  </a:ext>
                </a:extLst>
              </a:tr>
              <a:tr h="337444">
                <a:tc>
                  <a:txBody>
                    <a:bodyPr/>
                    <a:lstStyle/>
                    <a:p>
                      <a:pPr algn="l" fontAlgn="t">
                        <a:lnSpc>
                          <a:spcPct val="107000"/>
                        </a:lnSpc>
                        <a:spcBef>
                          <a:spcPts val="0"/>
                        </a:spcBef>
                        <a:spcAft>
                          <a:spcPts val="800"/>
                        </a:spcAft>
                      </a:pPr>
                      <a:r>
                        <a:rPr lang="en-US" sz="17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US" sz="2500" b="1" i="0" u="none" strike="noStrike" dirty="0">
                        <a:effectLst/>
                        <a:latin typeface="Arial" panose="020B0604020202020204" pitchFamily="34" charset="0"/>
                      </a:endParaRPr>
                    </a:p>
                  </a:txBody>
                  <a:tcPr marL="95704" marR="95704" marT="13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ZM" sz="1700" b="1" i="0" u="none" strike="noStrike"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2500" b="1" i="0" u="none" strike="noStrike" dirty="0">
                        <a:effectLst/>
                        <a:latin typeface="Arial" panose="020B0604020202020204" pitchFamily="34" charset="0"/>
                      </a:endParaRPr>
                    </a:p>
                  </a:txBody>
                  <a:tcPr marL="95704" marR="95704" marT="13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10673"/>
                  </a:ext>
                </a:extLst>
              </a:tr>
              <a:tr h="337444">
                <a:tc>
                  <a:txBody>
                    <a:bodyPr/>
                    <a:lstStyle/>
                    <a:p>
                      <a:pPr algn="l"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FERTILITY</a:t>
                      </a:r>
                      <a:endParaRPr lang="en-US" sz="2000" b="1" i="0" u="none" strike="noStrike" dirty="0">
                        <a:effectLst/>
                        <a:latin typeface="Arial" panose="020B0604020202020204" pitchFamily="34" charset="0"/>
                      </a:endParaRPr>
                    </a:p>
                  </a:txBody>
                  <a:tcPr marL="95704" marR="95704" marT="13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ZM" sz="2000" b="1" i="0" u="none" strike="noStrike"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2000" b="1" i="0" u="none" strike="noStrike" dirty="0">
                        <a:effectLst/>
                        <a:latin typeface="Arial" panose="020B0604020202020204" pitchFamily="34" charset="0"/>
                      </a:endParaRPr>
                    </a:p>
                  </a:txBody>
                  <a:tcPr marL="95704" marR="95704" marT="13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65889"/>
                  </a:ext>
                </a:extLst>
              </a:tr>
              <a:tr h="1025447">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Increases in fertility resulting in a younger population.</a:t>
                      </a:r>
                      <a:endParaRPr lang="en-US" sz="2000" b="1" i="0" u="none" strike="noStrike" dirty="0">
                        <a:effectLst/>
                        <a:latin typeface="Arial" panose="020B0604020202020204" pitchFamily="34" charset="0"/>
                      </a:endParaRPr>
                    </a:p>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US" sz="2000" b="1" i="0" u="none" strike="noStrike" dirty="0">
                        <a:effectLst/>
                        <a:latin typeface="Arial" panose="020B0604020202020204" pitchFamily="34" charset="0"/>
                      </a:endParaRPr>
                    </a:p>
                  </a:txBody>
                  <a:tcPr marL="95704" marR="95704" marT="13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2000" b="1" i="0" u="none" strike="noStrike" dirty="0">
                          <a:effectLst/>
                          <a:latin typeface="Georgia Pro Black" panose="02040A02050405020203" pitchFamily="18" charset="0"/>
                          <a:ea typeface="Times New Roman" panose="02020603050405020304" pitchFamily="18" charset="0"/>
                          <a:cs typeface="Calibri" panose="020F0502020204030204" pitchFamily="34" charset="0"/>
                        </a:rPr>
                        <a:t>Legislation to reduce the voting age</a:t>
                      </a:r>
                      <a:endParaRPr lang="en-US" sz="2000" b="1" i="0" u="none" strike="noStrike" dirty="0">
                        <a:effectLst/>
                        <a:latin typeface="Arial" panose="020B0604020202020204" pitchFamily="34" charset="0"/>
                      </a:endParaRPr>
                    </a:p>
                  </a:txBody>
                  <a:tcPr marL="95704" marR="95704" marT="13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869659"/>
                  </a:ext>
                </a:extLst>
              </a:tr>
              <a:tr h="337444">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US" sz="2000" b="1" i="0" u="none" strike="noStrike" dirty="0">
                        <a:effectLst/>
                        <a:latin typeface="Arial" panose="020B0604020202020204" pitchFamily="34" charset="0"/>
                      </a:endParaRPr>
                    </a:p>
                  </a:txBody>
                  <a:tcPr marL="95704" marR="95704" marT="13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2000" b="1" i="0" u="none" strike="noStrike" dirty="0">
                          <a:effectLst/>
                          <a:latin typeface="Georgia Pro Black" panose="02040A02050405020203" pitchFamily="18" charset="0"/>
                          <a:ea typeface="Times New Roman" panose="02020603050405020304" pitchFamily="18" charset="0"/>
                          <a:cs typeface="Calibri" panose="020F0502020204030204" pitchFamily="34" charset="0"/>
                        </a:rPr>
                        <a:t>Legislation to reduce retirement age</a:t>
                      </a:r>
                      <a:endParaRPr lang="en-US" sz="2000" b="1" i="0" u="none" strike="noStrike" dirty="0">
                        <a:effectLst/>
                        <a:latin typeface="Arial" panose="020B0604020202020204" pitchFamily="34" charset="0"/>
                      </a:endParaRPr>
                    </a:p>
                  </a:txBody>
                  <a:tcPr marL="95704" marR="95704" marT="132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836207"/>
                  </a:ext>
                </a:extLst>
              </a:tr>
            </a:tbl>
          </a:graphicData>
        </a:graphic>
      </p:graphicFrame>
    </p:spTree>
    <p:extLst>
      <p:ext uri="{BB962C8B-B14F-4D97-AF65-F5344CB8AC3E}">
        <p14:creationId xmlns:p14="http://schemas.microsoft.com/office/powerpoint/2010/main" val="96742089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2CAC-4DFF-3E58-B2E8-C6AE43BF87B4}"/>
              </a:ext>
            </a:extLst>
          </p:cNvPr>
          <p:cNvSpPr>
            <a:spLocks noGrp="1"/>
          </p:cNvSpPr>
          <p:nvPr>
            <p:ph type="title"/>
          </p:nvPr>
        </p:nvSpPr>
        <p:spPr/>
        <p:txBody>
          <a:bodyPr/>
          <a:lstStyle/>
          <a:p>
            <a:r>
              <a:rPr lang="en-US" b="1" dirty="0"/>
              <a:t>LEGISLATIVE ANALYSIS</a:t>
            </a:r>
            <a:endParaRPr lang="en-ZM" dirty="0"/>
          </a:p>
        </p:txBody>
      </p:sp>
      <p:graphicFrame>
        <p:nvGraphicFramePr>
          <p:cNvPr id="4" name="Content Placeholder 3">
            <a:extLst>
              <a:ext uri="{FF2B5EF4-FFF2-40B4-BE49-F238E27FC236}">
                <a16:creationId xmlns:a16="http://schemas.microsoft.com/office/drawing/2014/main" id="{6128C640-1F5A-191B-7857-6E326511934E}"/>
              </a:ext>
            </a:extLst>
          </p:cNvPr>
          <p:cNvGraphicFramePr>
            <a:graphicFrameLocks noGrp="1"/>
          </p:cNvGraphicFramePr>
          <p:nvPr>
            <p:ph idx="1"/>
            <p:extLst>
              <p:ext uri="{D42A27DB-BD31-4B8C-83A1-F6EECF244321}">
                <p14:modId xmlns:p14="http://schemas.microsoft.com/office/powerpoint/2010/main" val="137686147"/>
              </p:ext>
            </p:extLst>
          </p:nvPr>
        </p:nvGraphicFramePr>
        <p:xfrm>
          <a:off x="1371600" y="2677341"/>
          <a:ext cx="9448800" cy="2690918"/>
        </p:xfrm>
        <a:graphic>
          <a:graphicData uri="http://schemas.openxmlformats.org/drawingml/2006/table">
            <a:tbl>
              <a:tblPr firstRow="1" firstCol="1" bandRow="1">
                <a:tableStyleId>{5940675A-B579-460E-94D1-54222C63F5DA}</a:tableStyleId>
              </a:tblPr>
              <a:tblGrid>
                <a:gridCol w="4979051">
                  <a:extLst>
                    <a:ext uri="{9D8B030D-6E8A-4147-A177-3AD203B41FA5}">
                      <a16:colId xmlns:a16="http://schemas.microsoft.com/office/drawing/2014/main" val="3749892531"/>
                    </a:ext>
                  </a:extLst>
                </a:gridCol>
                <a:gridCol w="4469749">
                  <a:extLst>
                    <a:ext uri="{9D8B030D-6E8A-4147-A177-3AD203B41FA5}">
                      <a16:colId xmlns:a16="http://schemas.microsoft.com/office/drawing/2014/main" val="2470926242"/>
                    </a:ext>
                  </a:extLst>
                </a:gridCol>
              </a:tblGrid>
              <a:tr h="625326">
                <a:tc>
                  <a:txBody>
                    <a:bodyPr/>
                    <a:lstStyle/>
                    <a:p>
                      <a:pPr algn="just">
                        <a:lnSpc>
                          <a:spcPct val="107000"/>
                        </a:lnSpc>
                        <a:spcAft>
                          <a:spcPts val="800"/>
                        </a:spcAft>
                      </a:pPr>
                      <a:r>
                        <a:rPr lang="en-US" sz="3200" b="1" dirty="0">
                          <a:effectLst/>
                          <a:latin typeface="Georgia Pro Black" panose="02040A02050405020203" pitchFamily="18" charset="0"/>
                          <a:cs typeface="Calibri" panose="020F0502020204030204" pitchFamily="34" charset="0"/>
                        </a:rPr>
                        <a:t>MORTALITY</a:t>
                      </a:r>
                      <a:endParaRPr lang="en-ZM" sz="32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ZM" sz="1800" b="1" dirty="0">
                          <a:effectLst/>
                          <a:latin typeface="Georgia Pro Black" panose="02040A02050405020203" pitchFamily="18" charset="0"/>
                          <a:cs typeface="Calibri" panose="020F0502020204030204" pitchFamily="34" charset="0"/>
                        </a:rPr>
                        <a:t> </a:t>
                      </a:r>
                      <a:endParaRPr lang="en-ZM" sz="18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3076266"/>
                  </a:ext>
                </a:extLst>
              </a:tr>
              <a:tr h="719912">
                <a:tc>
                  <a:txBody>
                    <a:bodyPr/>
                    <a:lstStyle/>
                    <a:p>
                      <a:pPr algn="l">
                        <a:lnSpc>
                          <a:spcPct val="107000"/>
                        </a:lnSpc>
                        <a:spcAft>
                          <a:spcPts val="800"/>
                        </a:spcAft>
                      </a:pPr>
                      <a:r>
                        <a:rPr lang="en-US" sz="3200" b="1" dirty="0">
                          <a:effectLst/>
                          <a:latin typeface="Georgia Pro Black" panose="02040A02050405020203" pitchFamily="18" charset="0"/>
                          <a:cs typeface="Calibri" panose="020F0502020204030204" pitchFamily="34" charset="0"/>
                        </a:rPr>
                        <a:t>Reduction in mortality resulting higher life expectancy.</a:t>
                      </a:r>
                      <a:endParaRPr lang="en-ZM" sz="32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gn="l">
                        <a:lnSpc>
                          <a:spcPct val="107000"/>
                        </a:lnSpc>
                        <a:spcAft>
                          <a:spcPts val="800"/>
                        </a:spcAft>
                      </a:pPr>
                      <a:r>
                        <a:rPr lang="en-US" sz="3200" b="1" dirty="0">
                          <a:effectLst/>
                          <a:latin typeface="Georgia Pro Black" panose="02040A02050405020203" pitchFamily="18" charset="0"/>
                          <a:cs typeface="Calibri" panose="020F0502020204030204" pitchFamily="34" charset="0"/>
                        </a:rPr>
                        <a:t>Legislation to change the retirement age</a:t>
                      </a:r>
                      <a:endParaRPr lang="en-ZM" sz="32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49308739"/>
                  </a:ext>
                </a:extLst>
              </a:tr>
            </a:tbl>
          </a:graphicData>
        </a:graphic>
      </p:graphicFrame>
      <p:sp>
        <p:nvSpPr>
          <p:cNvPr id="5" name="Rectangle 1">
            <a:extLst>
              <a:ext uri="{FF2B5EF4-FFF2-40B4-BE49-F238E27FC236}">
                <a16:creationId xmlns:a16="http://schemas.microsoft.com/office/drawing/2014/main" id="{57E06B8B-B004-D3E8-E879-A9AA9120E83E}"/>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dirty="0">
              <a:latin typeface="Georgia Pro Black" panose="02040A02050405020203" pitchFamily="18" charset="0"/>
            </a:endParaRPr>
          </a:p>
        </p:txBody>
      </p:sp>
    </p:spTree>
    <p:extLst>
      <p:ext uri="{BB962C8B-B14F-4D97-AF65-F5344CB8AC3E}">
        <p14:creationId xmlns:p14="http://schemas.microsoft.com/office/powerpoint/2010/main" val="173850326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33B7-3291-34EE-AE4D-C0D33B3BBAA4}"/>
              </a:ext>
            </a:extLst>
          </p:cNvPr>
          <p:cNvSpPr>
            <a:spLocks noGrp="1"/>
          </p:cNvSpPr>
          <p:nvPr>
            <p:ph type="title"/>
          </p:nvPr>
        </p:nvSpPr>
        <p:spPr>
          <a:xfrm>
            <a:off x="1447802" y="982133"/>
            <a:ext cx="9296398" cy="1303867"/>
          </a:xfrm>
        </p:spPr>
        <p:txBody>
          <a:bodyPr>
            <a:normAutofit/>
          </a:bodyPr>
          <a:lstStyle/>
          <a:p>
            <a:r>
              <a:rPr lang="en-US" b="1" dirty="0"/>
              <a:t>LEGISLATIVE ANALYSIS</a:t>
            </a:r>
            <a:endParaRPr lang="en-ZM" dirty="0">
              <a:solidFill>
                <a:srgbClr val="262626"/>
              </a:solidFill>
            </a:endParaRPr>
          </a:p>
        </p:txBody>
      </p:sp>
      <p:graphicFrame>
        <p:nvGraphicFramePr>
          <p:cNvPr id="4" name="Content Placeholder 3">
            <a:extLst>
              <a:ext uri="{FF2B5EF4-FFF2-40B4-BE49-F238E27FC236}">
                <a16:creationId xmlns:a16="http://schemas.microsoft.com/office/drawing/2014/main" id="{9A25D9C9-9CB4-D026-3396-F0158F82F2FC}"/>
              </a:ext>
            </a:extLst>
          </p:cNvPr>
          <p:cNvGraphicFramePr>
            <a:graphicFrameLocks noGrp="1"/>
          </p:cNvGraphicFramePr>
          <p:nvPr>
            <p:ph idx="1"/>
            <p:extLst>
              <p:ext uri="{D42A27DB-BD31-4B8C-83A1-F6EECF244321}">
                <p14:modId xmlns:p14="http://schemas.microsoft.com/office/powerpoint/2010/main" val="3029407332"/>
              </p:ext>
            </p:extLst>
          </p:nvPr>
        </p:nvGraphicFramePr>
        <p:xfrm>
          <a:off x="1447801" y="2684389"/>
          <a:ext cx="9448800" cy="2968543"/>
        </p:xfrm>
        <a:graphic>
          <a:graphicData uri="http://schemas.openxmlformats.org/drawingml/2006/table">
            <a:tbl>
              <a:tblPr firstRow="1" firstCol="1" bandRow="1"/>
              <a:tblGrid>
                <a:gridCol w="4876402">
                  <a:extLst>
                    <a:ext uri="{9D8B030D-6E8A-4147-A177-3AD203B41FA5}">
                      <a16:colId xmlns:a16="http://schemas.microsoft.com/office/drawing/2014/main" val="480797493"/>
                    </a:ext>
                  </a:extLst>
                </a:gridCol>
                <a:gridCol w="4572398">
                  <a:extLst>
                    <a:ext uri="{9D8B030D-6E8A-4147-A177-3AD203B41FA5}">
                      <a16:colId xmlns:a16="http://schemas.microsoft.com/office/drawing/2014/main" val="1640556496"/>
                    </a:ext>
                  </a:extLst>
                </a:gridCol>
              </a:tblGrid>
              <a:tr h="2968543">
                <a:tc>
                  <a:txBody>
                    <a:bodyPr/>
                    <a:lstStyle/>
                    <a:p>
                      <a:pPr algn="l" fontAlgn="t">
                        <a:lnSpc>
                          <a:spcPct val="107000"/>
                        </a:lnSpc>
                        <a:spcBef>
                          <a:spcPts val="0"/>
                        </a:spcBef>
                        <a:spcAft>
                          <a:spcPts val="800"/>
                        </a:spcAft>
                      </a:pPr>
                      <a:r>
                        <a:rPr lang="en-US" sz="2500" b="1" i="0" u="none" strike="noStrike" dirty="0">
                          <a:effectLst/>
                          <a:latin typeface="Georgia Pro Black" panose="02040A02050405020203" pitchFamily="18" charset="0"/>
                          <a:ea typeface="Calibri" panose="020F0502020204030204" pitchFamily="34" charset="0"/>
                          <a:cs typeface="Calibri" panose="020F0502020204030204" pitchFamily="34" charset="0"/>
                        </a:rPr>
                        <a:t>Reduction in mortality coupled with decline in fertility results in the aging of the population </a:t>
                      </a:r>
                      <a:endParaRPr lang="en-US" sz="4100" b="0" i="0" u="none" strike="noStrike" dirty="0">
                        <a:effectLst/>
                        <a:latin typeface="Arial" panose="020B0604020202020204" pitchFamily="34" charset="0"/>
                      </a:endParaRPr>
                    </a:p>
                  </a:txBody>
                  <a:tcPr marL="156384" marR="156384" marT="217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n-US" sz="2500" b="1" i="0" u="none" strike="noStrike" dirty="0">
                          <a:effectLst/>
                          <a:latin typeface="Georgia Pro Black" panose="02040A02050405020203" pitchFamily="18" charset="0"/>
                          <a:ea typeface="Calibri" panose="020F0502020204030204" pitchFamily="34" charset="0"/>
                          <a:cs typeface="Calibri" panose="020F0502020204030204" pitchFamily="34" charset="0"/>
                        </a:rPr>
                        <a:t>Legislation to increase taxation rates on the economically active population to fund social security schemes for increased numbers of retirees</a:t>
                      </a:r>
                      <a:endParaRPr lang="en-US" sz="4100" b="0" i="0" u="none" strike="noStrike" dirty="0">
                        <a:effectLst/>
                        <a:latin typeface="Arial" panose="020B0604020202020204" pitchFamily="34" charset="0"/>
                      </a:endParaRPr>
                    </a:p>
                  </a:txBody>
                  <a:tcPr marL="156384" marR="156384" marT="217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899106"/>
                  </a:ext>
                </a:extLst>
              </a:tr>
            </a:tbl>
          </a:graphicData>
        </a:graphic>
      </p:graphicFrame>
    </p:spTree>
    <p:extLst>
      <p:ext uri="{BB962C8B-B14F-4D97-AF65-F5344CB8AC3E}">
        <p14:creationId xmlns:p14="http://schemas.microsoft.com/office/powerpoint/2010/main" val="61839861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FB0A9-4D0F-194A-4333-6179AF51DC29}"/>
              </a:ext>
            </a:extLst>
          </p:cNvPr>
          <p:cNvSpPr>
            <a:spLocks noGrp="1"/>
          </p:cNvSpPr>
          <p:nvPr>
            <p:ph type="title"/>
          </p:nvPr>
        </p:nvSpPr>
        <p:spPr/>
        <p:txBody>
          <a:bodyPr/>
          <a:lstStyle/>
          <a:p>
            <a:r>
              <a:rPr lang="en-US" b="1" dirty="0"/>
              <a:t>LEGISLATIVE ANALYSIS</a:t>
            </a:r>
            <a:endParaRPr lang="en-ZM" dirty="0"/>
          </a:p>
        </p:txBody>
      </p:sp>
      <p:graphicFrame>
        <p:nvGraphicFramePr>
          <p:cNvPr id="4" name="Content Placeholder 3">
            <a:extLst>
              <a:ext uri="{FF2B5EF4-FFF2-40B4-BE49-F238E27FC236}">
                <a16:creationId xmlns:a16="http://schemas.microsoft.com/office/drawing/2014/main" id="{EB0A23D5-1A56-8612-7D3F-92EB4ADDC10F}"/>
              </a:ext>
            </a:extLst>
          </p:cNvPr>
          <p:cNvGraphicFramePr>
            <a:graphicFrameLocks noGrp="1"/>
          </p:cNvGraphicFramePr>
          <p:nvPr>
            <p:ph idx="1"/>
            <p:extLst>
              <p:ext uri="{D42A27DB-BD31-4B8C-83A1-F6EECF244321}">
                <p14:modId xmlns:p14="http://schemas.microsoft.com/office/powerpoint/2010/main" val="3333413058"/>
              </p:ext>
            </p:extLst>
          </p:nvPr>
        </p:nvGraphicFramePr>
        <p:xfrm>
          <a:off x="1447800" y="2667000"/>
          <a:ext cx="9144000" cy="2682240"/>
        </p:xfrm>
        <a:graphic>
          <a:graphicData uri="http://schemas.openxmlformats.org/drawingml/2006/table">
            <a:tbl>
              <a:tblPr firstRow="1" firstCol="1" bandRow="1">
                <a:tableStyleId>{5940675A-B579-460E-94D1-54222C63F5DA}</a:tableStyleId>
              </a:tblPr>
              <a:tblGrid>
                <a:gridCol w="4978400">
                  <a:extLst>
                    <a:ext uri="{9D8B030D-6E8A-4147-A177-3AD203B41FA5}">
                      <a16:colId xmlns:a16="http://schemas.microsoft.com/office/drawing/2014/main" val="3918073664"/>
                    </a:ext>
                  </a:extLst>
                </a:gridCol>
                <a:gridCol w="4165600">
                  <a:extLst>
                    <a:ext uri="{9D8B030D-6E8A-4147-A177-3AD203B41FA5}">
                      <a16:colId xmlns:a16="http://schemas.microsoft.com/office/drawing/2014/main" val="3659057367"/>
                    </a:ext>
                  </a:extLst>
                </a:gridCol>
              </a:tblGrid>
              <a:tr h="182880">
                <a:tc>
                  <a:txBody>
                    <a:bodyPr/>
                    <a:lstStyle/>
                    <a:p>
                      <a:pPr algn="just">
                        <a:lnSpc>
                          <a:spcPct val="107000"/>
                        </a:lnSpc>
                        <a:spcAft>
                          <a:spcPts val="800"/>
                        </a:spcAft>
                      </a:pPr>
                      <a:r>
                        <a:rPr lang="en-US" sz="2800" b="1" dirty="0">
                          <a:effectLst/>
                          <a:latin typeface="Georgia Pro Black" panose="02040A02050405020203" pitchFamily="18" charset="0"/>
                          <a:cs typeface="Calibri" panose="020F0502020204030204" pitchFamily="34" charset="0"/>
                        </a:rPr>
                        <a:t>POPULATION SIZE</a:t>
                      </a:r>
                      <a:endParaRPr lang="en-ZM" sz="28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800" b="1" dirty="0">
                          <a:effectLst/>
                          <a:latin typeface="Georgia Pro Black" panose="02040A02050405020203" pitchFamily="18" charset="0"/>
                          <a:cs typeface="Calibri" panose="020F0502020204030204" pitchFamily="34" charset="0"/>
                        </a:rPr>
                        <a:t> </a:t>
                      </a:r>
                      <a:endParaRPr lang="en-ZM" sz="28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695815025"/>
                  </a:ext>
                </a:extLst>
              </a:tr>
              <a:tr h="182880">
                <a:tc>
                  <a:txBody>
                    <a:bodyPr/>
                    <a:lstStyle/>
                    <a:p>
                      <a:pPr algn="just">
                        <a:lnSpc>
                          <a:spcPct val="107000"/>
                        </a:lnSpc>
                        <a:spcAft>
                          <a:spcPts val="800"/>
                        </a:spcAft>
                      </a:pPr>
                      <a:r>
                        <a:rPr lang="en-US" sz="2800" b="1" dirty="0">
                          <a:effectLst/>
                          <a:latin typeface="Georgia Pro Black" panose="02040A02050405020203" pitchFamily="18" charset="0"/>
                          <a:cs typeface="Calibri" panose="020F0502020204030204" pitchFamily="34" charset="0"/>
                        </a:rPr>
                        <a:t> </a:t>
                      </a:r>
                      <a:endParaRPr lang="en-ZM" sz="28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800" b="1" dirty="0">
                          <a:effectLst/>
                          <a:latin typeface="Georgia Pro Black" panose="02040A02050405020203" pitchFamily="18" charset="0"/>
                          <a:cs typeface="Calibri" panose="020F0502020204030204" pitchFamily="34" charset="0"/>
                        </a:rPr>
                        <a:t> </a:t>
                      </a:r>
                      <a:endParaRPr lang="en-ZM" sz="28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083101239"/>
                  </a:ext>
                </a:extLst>
              </a:tr>
              <a:tr h="182880">
                <a:tc>
                  <a:txBody>
                    <a:bodyPr/>
                    <a:lstStyle/>
                    <a:p>
                      <a:pPr algn="l">
                        <a:lnSpc>
                          <a:spcPct val="107000"/>
                        </a:lnSpc>
                        <a:spcAft>
                          <a:spcPts val="800"/>
                        </a:spcAft>
                      </a:pPr>
                      <a:r>
                        <a:rPr lang="en-US" sz="2800" b="1" dirty="0">
                          <a:effectLst/>
                          <a:latin typeface="Georgia Pro Black" panose="02040A02050405020203" pitchFamily="18" charset="0"/>
                          <a:cs typeface="Calibri" panose="020F0502020204030204" pitchFamily="34" charset="0"/>
                        </a:rPr>
                        <a:t>Increase in population size</a:t>
                      </a:r>
                      <a:endParaRPr lang="en-ZM" sz="28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tc>
                  <a:txBody>
                    <a:bodyPr/>
                    <a:lstStyle/>
                    <a:p>
                      <a:pPr algn="just">
                        <a:lnSpc>
                          <a:spcPct val="107000"/>
                        </a:lnSpc>
                        <a:spcAft>
                          <a:spcPts val="800"/>
                        </a:spcAft>
                      </a:pPr>
                      <a:r>
                        <a:rPr lang="en-US" sz="2800" b="1" dirty="0">
                          <a:effectLst/>
                          <a:latin typeface="Georgia Pro Black" panose="02040A02050405020203" pitchFamily="18" charset="0"/>
                          <a:cs typeface="Calibri" panose="020F0502020204030204" pitchFamily="34" charset="0"/>
                        </a:rPr>
                        <a:t>Legislation to reduce family size through family planning.</a:t>
                      </a:r>
                      <a:endParaRPr lang="en-ZM" sz="28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206918491"/>
                  </a:ext>
                </a:extLst>
              </a:tr>
            </a:tbl>
          </a:graphicData>
        </a:graphic>
      </p:graphicFrame>
    </p:spTree>
    <p:extLst>
      <p:ext uri="{BB962C8B-B14F-4D97-AF65-F5344CB8AC3E}">
        <p14:creationId xmlns:p14="http://schemas.microsoft.com/office/powerpoint/2010/main" val="194041297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8586-B1EF-BE4E-25AE-BCD1B2D03C54}"/>
              </a:ext>
            </a:extLst>
          </p:cNvPr>
          <p:cNvSpPr>
            <a:spLocks noGrp="1"/>
          </p:cNvSpPr>
          <p:nvPr>
            <p:ph type="title"/>
          </p:nvPr>
        </p:nvSpPr>
        <p:spPr>
          <a:xfrm>
            <a:off x="1219200" y="982133"/>
            <a:ext cx="9601200" cy="1303867"/>
          </a:xfrm>
        </p:spPr>
        <p:txBody>
          <a:bodyPr>
            <a:normAutofit/>
          </a:bodyPr>
          <a:lstStyle/>
          <a:p>
            <a:r>
              <a:rPr lang="en-US" b="1" dirty="0"/>
              <a:t>LEGISLATIVE ANALYSIS</a:t>
            </a:r>
            <a:endParaRPr lang="en-ZM" dirty="0">
              <a:solidFill>
                <a:srgbClr val="262626"/>
              </a:solidFill>
            </a:endParaRPr>
          </a:p>
        </p:txBody>
      </p:sp>
      <p:graphicFrame>
        <p:nvGraphicFramePr>
          <p:cNvPr id="4" name="Content Placeholder 3">
            <a:extLst>
              <a:ext uri="{FF2B5EF4-FFF2-40B4-BE49-F238E27FC236}">
                <a16:creationId xmlns:a16="http://schemas.microsoft.com/office/drawing/2014/main" id="{B9FE0E9E-8FC6-6280-FABE-B9B312F79286}"/>
              </a:ext>
            </a:extLst>
          </p:cNvPr>
          <p:cNvGraphicFramePr>
            <a:graphicFrameLocks noGrp="1"/>
          </p:cNvGraphicFramePr>
          <p:nvPr>
            <p:ph idx="1"/>
            <p:extLst>
              <p:ext uri="{D42A27DB-BD31-4B8C-83A1-F6EECF244321}">
                <p14:modId xmlns:p14="http://schemas.microsoft.com/office/powerpoint/2010/main" val="1369125194"/>
              </p:ext>
            </p:extLst>
          </p:nvPr>
        </p:nvGraphicFramePr>
        <p:xfrm>
          <a:off x="1219200" y="2841253"/>
          <a:ext cx="9677400" cy="3049092"/>
        </p:xfrm>
        <a:graphic>
          <a:graphicData uri="http://schemas.openxmlformats.org/drawingml/2006/table">
            <a:tbl>
              <a:tblPr firstRow="1" firstCol="1" bandRow="1"/>
              <a:tblGrid>
                <a:gridCol w="5077281">
                  <a:extLst>
                    <a:ext uri="{9D8B030D-6E8A-4147-A177-3AD203B41FA5}">
                      <a16:colId xmlns:a16="http://schemas.microsoft.com/office/drawing/2014/main" val="2897597034"/>
                    </a:ext>
                  </a:extLst>
                </a:gridCol>
                <a:gridCol w="4600119">
                  <a:extLst>
                    <a:ext uri="{9D8B030D-6E8A-4147-A177-3AD203B41FA5}">
                      <a16:colId xmlns:a16="http://schemas.microsoft.com/office/drawing/2014/main" val="212058284"/>
                    </a:ext>
                  </a:extLst>
                </a:gridCol>
              </a:tblGrid>
              <a:tr h="378195">
                <a:tc>
                  <a:txBody>
                    <a:bodyPr/>
                    <a:lstStyle/>
                    <a:p>
                      <a:pPr algn="just" fontAlgn="t">
                        <a:lnSpc>
                          <a:spcPct val="107000"/>
                        </a:lnSpc>
                        <a:spcBef>
                          <a:spcPts val="0"/>
                        </a:spcBef>
                        <a:spcAft>
                          <a:spcPts val="800"/>
                        </a:spcAft>
                      </a:pPr>
                      <a:r>
                        <a:rPr lang="en-US" sz="19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POPULATION COMPOSITION</a:t>
                      </a:r>
                      <a:endParaRPr lang="en-US" sz="2800" b="0" i="0" u="none" strike="noStrike" dirty="0">
                        <a:effectLst/>
                        <a:latin typeface="Arial" panose="020B0604020202020204" pitchFamily="34" charset="0"/>
                      </a:endParaRPr>
                    </a:p>
                  </a:txBody>
                  <a:tcPr marL="107261" marR="107261" marT="14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19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US" sz="2800" b="0" i="0" u="none" strike="noStrike" dirty="0">
                        <a:effectLst/>
                        <a:latin typeface="Arial" panose="020B0604020202020204" pitchFamily="34" charset="0"/>
                      </a:endParaRPr>
                    </a:p>
                  </a:txBody>
                  <a:tcPr marL="107261" marR="107261" marT="14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082008"/>
                  </a:ext>
                </a:extLst>
              </a:tr>
              <a:tr h="684287">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Increase in the number of youths relative </a:t>
                      </a:r>
                      <a:endParaRPr lang="en-US" sz="2000" b="1" i="0" u="none" strike="noStrike" dirty="0">
                        <a:effectLst/>
                        <a:latin typeface="Arial" panose="020B0604020202020204" pitchFamily="34" charset="0"/>
                      </a:endParaRPr>
                    </a:p>
                  </a:txBody>
                  <a:tcPr marL="107261" marR="107261" marT="14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Legislation for introduction of Youth Empowerment Schemes</a:t>
                      </a:r>
                      <a:endParaRPr lang="en-US" sz="2000" b="1" i="0" u="none" strike="noStrike" dirty="0">
                        <a:effectLst/>
                        <a:latin typeface="Arial" panose="020B0604020202020204" pitchFamily="34" charset="0"/>
                      </a:endParaRPr>
                    </a:p>
                  </a:txBody>
                  <a:tcPr marL="107261" marR="107261" marT="14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228543"/>
                  </a:ext>
                </a:extLst>
              </a:tr>
              <a:tr h="684287">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High levels of the vulnerable single – headed or aged dependents</a:t>
                      </a:r>
                      <a:endParaRPr lang="en-US" sz="2000" b="1" i="0" u="none" strike="noStrike" dirty="0">
                        <a:effectLst/>
                        <a:latin typeface="Arial" panose="020B0604020202020204" pitchFamily="34" charset="0"/>
                      </a:endParaRPr>
                    </a:p>
                  </a:txBody>
                  <a:tcPr marL="107261" marR="107261" marT="14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Legislation to expand Social Cash Transfer Schemes</a:t>
                      </a:r>
                      <a:endParaRPr lang="en-US" sz="2000" b="1" i="0" u="none" strike="noStrike" dirty="0">
                        <a:effectLst/>
                        <a:latin typeface="Arial" panose="020B0604020202020204" pitchFamily="34" charset="0"/>
                      </a:endParaRPr>
                    </a:p>
                  </a:txBody>
                  <a:tcPr marL="107261" marR="107261" marT="14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782225"/>
                  </a:ext>
                </a:extLst>
              </a:tr>
              <a:tr h="990378">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Under-enrolment of females in the educational system</a:t>
                      </a:r>
                      <a:endParaRPr lang="en-US" sz="2000" b="1" i="0" u="none" strike="noStrike" dirty="0">
                        <a:effectLst/>
                        <a:latin typeface="Arial" panose="020B0604020202020204" pitchFamily="34" charset="0"/>
                      </a:endParaRPr>
                    </a:p>
                  </a:txBody>
                  <a:tcPr marL="107261" marR="107261" marT="14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Introduction of affirmative action legislation to increase enrolments</a:t>
                      </a:r>
                      <a:endParaRPr lang="en-US" sz="2000" b="1" i="0" u="none" strike="noStrike" dirty="0">
                        <a:effectLst/>
                        <a:latin typeface="Arial" panose="020B0604020202020204" pitchFamily="34" charset="0"/>
                      </a:endParaRPr>
                    </a:p>
                  </a:txBody>
                  <a:tcPr marL="107261" marR="107261" marT="1489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959047"/>
                  </a:ext>
                </a:extLst>
              </a:tr>
            </a:tbl>
          </a:graphicData>
        </a:graphic>
      </p:graphicFrame>
    </p:spTree>
    <p:extLst>
      <p:ext uri="{BB962C8B-B14F-4D97-AF65-F5344CB8AC3E}">
        <p14:creationId xmlns:p14="http://schemas.microsoft.com/office/powerpoint/2010/main" val="134057171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47BC-540E-9B60-8369-669A65EDA963}"/>
              </a:ext>
            </a:extLst>
          </p:cNvPr>
          <p:cNvSpPr>
            <a:spLocks noGrp="1"/>
          </p:cNvSpPr>
          <p:nvPr>
            <p:ph type="title"/>
          </p:nvPr>
        </p:nvSpPr>
        <p:spPr>
          <a:xfrm>
            <a:off x="1371600" y="982133"/>
            <a:ext cx="9372600" cy="1303867"/>
          </a:xfrm>
        </p:spPr>
        <p:txBody>
          <a:bodyPr>
            <a:normAutofit/>
          </a:bodyPr>
          <a:lstStyle/>
          <a:p>
            <a:r>
              <a:rPr lang="en-US" b="1" dirty="0"/>
              <a:t>LEGISLATIVE ANALYSIS</a:t>
            </a:r>
            <a:endParaRPr lang="en-ZM" dirty="0">
              <a:solidFill>
                <a:srgbClr val="262626"/>
              </a:solidFill>
            </a:endParaRPr>
          </a:p>
        </p:txBody>
      </p:sp>
      <p:graphicFrame>
        <p:nvGraphicFramePr>
          <p:cNvPr id="4" name="Content Placeholder 3">
            <a:extLst>
              <a:ext uri="{FF2B5EF4-FFF2-40B4-BE49-F238E27FC236}">
                <a16:creationId xmlns:a16="http://schemas.microsoft.com/office/drawing/2014/main" id="{522C1104-E309-1F6D-19BF-20909A2625AF}"/>
              </a:ext>
            </a:extLst>
          </p:cNvPr>
          <p:cNvGraphicFramePr>
            <a:graphicFrameLocks noGrp="1"/>
          </p:cNvGraphicFramePr>
          <p:nvPr>
            <p:ph idx="1"/>
            <p:extLst>
              <p:ext uri="{D42A27DB-BD31-4B8C-83A1-F6EECF244321}">
                <p14:modId xmlns:p14="http://schemas.microsoft.com/office/powerpoint/2010/main" val="46745925"/>
              </p:ext>
            </p:extLst>
          </p:nvPr>
        </p:nvGraphicFramePr>
        <p:xfrm>
          <a:off x="1219200" y="3095185"/>
          <a:ext cx="9601200" cy="2586992"/>
        </p:xfrm>
        <a:graphic>
          <a:graphicData uri="http://schemas.openxmlformats.org/drawingml/2006/table">
            <a:tbl>
              <a:tblPr firstRow="1" firstCol="1" bandRow="1"/>
              <a:tblGrid>
                <a:gridCol w="5013598">
                  <a:extLst>
                    <a:ext uri="{9D8B030D-6E8A-4147-A177-3AD203B41FA5}">
                      <a16:colId xmlns:a16="http://schemas.microsoft.com/office/drawing/2014/main" val="1826301496"/>
                    </a:ext>
                  </a:extLst>
                </a:gridCol>
                <a:gridCol w="4587602">
                  <a:extLst>
                    <a:ext uri="{9D8B030D-6E8A-4147-A177-3AD203B41FA5}">
                      <a16:colId xmlns:a16="http://schemas.microsoft.com/office/drawing/2014/main" val="3433288538"/>
                    </a:ext>
                  </a:extLst>
                </a:gridCol>
              </a:tblGrid>
              <a:tr h="442418">
                <a:tc>
                  <a:txBody>
                    <a:bodyPr/>
                    <a:lstStyle/>
                    <a:p>
                      <a:pPr algn="just" fontAlgn="t">
                        <a:lnSpc>
                          <a:spcPct val="107000"/>
                        </a:lnSpc>
                        <a:spcBef>
                          <a:spcPts val="0"/>
                        </a:spcBef>
                        <a:spcAft>
                          <a:spcPts val="800"/>
                        </a:spcAft>
                      </a:pPr>
                      <a:r>
                        <a:rPr lang="en-US" sz="24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INTERNATIONAL MIGRATION</a:t>
                      </a:r>
                      <a:endParaRPr lang="en-US" sz="2400" b="1" i="0" u="none" strike="noStrike" dirty="0">
                        <a:effectLst/>
                        <a:latin typeface="Arial" panose="020B0604020202020204" pitchFamily="34" charset="0"/>
                      </a:endParaRPr>
                    </a:p>
                  </a:txBody>
                  <a:tcPr marL="125475" marR="125475" marT="174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24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US" sz="2400" b="1" i="0" u="none" strike="noStrike" dirty="0">
                        <a:effectLst/>
                        <a:latin typeface="Arial" panose="020B0604020202020204" pitchFamily="34" charset="0"/>
                      </a:endParaRPr>
                    </a:p>
                  </a:txBody>
                  <a:tcPr marL="125475" marR="125475" marT="174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5641697"/>
                  </a:ext>
                </a:extLst>
              </a:tr>
              <a:tr h="442418">
                <a:tc>
                  <a:txBody>
                    <a:bodyPr/>
                    <a:lstStyle/>
                    <a:p>
                      <a:pPr algn="just" fontAlgn="t">
                        <a:lnSpc>
                          <a:spcPct val="107000"/>
                        </a:lnSpc>
                        <a:spcBef>
                          <a:spcPts val="0"/>
                        </a:spcBef>
                        <a:spcAft>
                          <a:spcPts val="800"/>
                        </a:spcAft>
                      </a:pPr>
                      <a:r>
                        <a:rPr lang="en-US" sz="24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US" sz="2400" b="1" i="0" u="none" strike="noStrike" dirty="0">
                        <a:effectLst/>
                        <a:latin typeface="Arial" panose="020B0604020202020204" pitchFamily="34" charset="0"/>
                      </a:endParaRPr>
                    </a:p>
                  </a:txBody>
                  <a:tcPr marL="125475" marR="125475" marT="174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24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US" sz="2400" b="1" i="0" u="none" strike="noStrike" dirty="0">
                        <a:effectLst/>
                        <a:latin typeface="Arial" panose="020B0604020202020204" pitchFamily="34" charset="0"/>
                      </a:endParaRPr>
                    </a:p>
                  </a:txBody>
                  <a:tcPr marL="125475" marR="125475" marT="174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48477"/>
                  </a:ext>
                </a:extLst>
              </a:tr>
              <a:tr h="1344446">
                <a:tc>
                  <a:txBody>
                    <a:bodyPr/>
                    <a:lstStyle/>
                    <a:p>
                      <a:pPr algn="just" fontAlgn="t">
                        <a:lnSpc>
                          <a:spcPct val="107000"/>
                        </a:lnSpc>
                        <a:spcBef>
                          <a:spcPts val="0"/>
                        </a:spcBef>
                        <a:spcAft>
                          <a:spcPts val="800"/>
                        </a:spcAft>
                      </a:pPr>
                      <a:r>
                        <a:rPr lang="en-US" sz="24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Skilled </a:t>
                      </a:r>
                      <a:r>
                        <a:rPr lang="en-US" sz="2400" b="1" i="0" u="none" strike="noStrike" dirty="0" err="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labour</a:t>
                      </a:r>
                      <a:r>
                        <a:rPr lang="en-US" sz="24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shortages in a population</a:t>
                      </a:r>
                      <a:endParaRPr lang="en-US" sz="2400" b="1" i="0" u="none" strike="noStrike" dirty="0">
                        <a:effectLst/>
                        <a:latin typeface="Arial" panose="020B0604020202020204" pitchFamily="34" charset="0"/>
                      </a:endParaRPr>
                    </a:p>
                    <a:p>
                      <a:pPr algn="just" fontAlgn="t">
                        <a:lnSpc>
                          <a:spcPct val="107000"/>
                        </a:lnSpc>
                        <a:spcBef>
                          <a:spcPts val="0"/>
                        </a:spcBef>
                        <a:spcAft>
                          <a:spcPts val="800"/>
                        </a:spcAft>
                      </a:pPr>
                      <a:r>
                        <a:rPr lang="en-US" sz="24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US" sz="2400" b="1" i="0" u="none" strike="noStrike" dirty="0">
                        <a:effectLst/>
                        <a:latin typeface="Arial" panose="020B0604020202020204" pitchFamily="34" charset="0"/>
                      </a:endParaRPr>
                    </a:p>
                  </a:txBody>
                  <a:tcPr marL="125475" marR="125475" marT="174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800"/>
                        </a:spcAft>
                      </a:pPr>
                      <a:r>
                        <a:rPr lang="en-US" sz="24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Laws on citizenship and naturalization influence migration patterns</a:t>
                      </a:r>
                      <a:endParaRPr lang="en-US" sz="2400" b="1" i="0" u="none" strike="noStrike" dirty="0">
                        <a:effectLst/>
                        <a:latin typeface="Arial" panose="020B0604020202020204" pitchFamily="34" charset="0"/>
                      </a:endParaRPr>
                    </a:p>
                  </a:txBody>
                  <a:tcPr marL="125475" marR="125475" marT="1742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953376"/>
                  </a:ext>
                </a:extLst>
              </a:tr>
            </a:tbl>
          </a:graphicData>
        </a:graphic>
      </p:graphicFrame>
    </p:spTree>
    <p:extLst>
      <p:ext uri="{BB962C8B-B14F-4D97-AF65-F5344CB8AC3E}">
        <p14:creationId xmlns:p14="http://schemas.microsoft.com/office/powerpoint/2010/main" val="395918411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407A-DDC6-6F1F-D34C-7F90BDB99E7C}"/>
              </a:ext>
            </a:extLst>
          </p:cNvPr>
          <p:cNvSpPr>
            <a:spLocks noGrp="1"/>
          </p:cNvSpPr>
          <p:nvPr>
            <p:ph type="title"/>
          </p:nvPr>
        </p:nvSpPr>
        <p:spPr/>
        <p:txBody>
          <a:bodyPr>
            <a:normAutofit fontScale="90000"/>
          </a:bodyPr>
          <a:lstStyle/>
          <a:p>
            <a:r>
              <a:rPr lang="en-US" b="1" dirty="0"/>
              <a:t>CAREERS IN DEMOGRAPHY</a:t>
            </a:r>
            <a:br>
              <a:rPr lang="en-GB" b="1" dirty="0"/>
            </a:br>
            <a:endParaRPr lang="en-ZM" dirty="0"/>
          </a:p>
        </p:txBody>
      </p:sp>
      <p:sp>
        <p:nvSpPr>
          <p:cNvPr id="3" name="Content Placeholder 2">
            <a:extLst>
              <a:ext uri="{FF2B5EF4-FFF2-40B4-BE49-F238E27FC236}">
                <a16:creationId xmlns:a16="http://schemas.microsoft.com/office/drawing/2014/main" id="{9A30F91D-A8E7-0B41-5DE1-1D93B2FE0AE3}"/>
              </a:ext>
            </a:extLst>
          </p:cNvPr>
          <p:cNvSpPr>
            <a:spLocks noGrp="1"/>
          </p:cNvSpPr>
          <p:nvPr>
            <p:ph idx="1"/>
          </p:nvPr>
        </p:nvSpPr>
        <p:spPr/>
        <p:txBody>
          <a:bodyPr>
            <a:normAutofit fontScale="92500"/>
          </a:bodyPr>
          <a:lstStyle/>
          <a:p>
            <a:pPr algn="just"/>
            <a:r>
              <a:rPr lang="en-US" b="1" dirty="0"/>
              <a:t>Demographers or population scientists are trained to handle large data sets such as census data.</a:t>
            </a:r>
          </a:p>
          <a:p>
            <a:pPr marL="0" indent="0" algn="just">
              <a:buNone/>
            </a:pPr>
            <a:endParaRPr lang="en-US" b="1" dirty="0"/>
          </a:p>
          <a:p>
            <a:pPr algn="just"/>
            <a:r>
              <a:rPr lang="en-US" b="1" dirty="0"/>
              <a:t>For this reason, they are specialized in data analytics -  a combination of skills that involves knowledge of various computer application packages such as EXCEL, SPSS, STATA, etc. and computer programming languages  that includes languages like R and Python.</a:t>
            </a:r>
          </a:p>
        </p:txBody>
      </p:sp>
    </p:spTree>
    <p:extLst>
      <p:ext uri="{BB962C8B-B14F-4D97-AF65-F5344CB8AC3E}">
        <p14:creationId xmlns:p14="http://schemas.microsoft.com/office/powerpoint/2010/main" val="7913538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C849-606A-47D9-0B2A-910C41E2B571}"/>
              </a:ext>
            </a:extLst>
          </p:cNvPr>
          <p:cNvSpPr>
            <a:spLocks noGrp="1"/>
          </p:cNvSpPr>
          <p:nvPr>
            <p:ph type="title"/>
          </p:nvPr>
        </p:nvSpPr>
        <p:spPr/>
        <p:txBody>
          <a:bodyPr>
            <a:normAutofit fontScale="90000"/>
          </a:bodyPr>
          <a:lstStyle/>
          <a:p>
            <a:r>
              <a:rPr lang="en-US" b="1" dirty="0"/>
              <a:t>CAREERS IN DEMOGRAPHY</a:t>
            </a:r>
            <a:br>
              <a:rPr lang="en-GB" b="1" dirty="0"/>
            </a:br>
            <a:endParaRPr lang="en-ZM" dirty="0"/>
          </a:p>
        </p:txBody>
      </p:sp>
      <p:sp>
        <p:nvSpPr>
          <p:cNvPr id="3" name="Content Placeholder 2">
            <a:extLst>
              <a:ext uri="{FF2B5EF4-FFF2-40B4-BE49-F238E27FC236}">
                <a16:creationId xmlns:a16="http://schemas.microsoft.com/office/drawing/2014/main" id="{E17406A4-4D9E-8618-EB73-5907B5B8FE9C}"/>
              </a:ext>
            </a:extLst>
          </p:cNvPr>
          <p:cNvSpPr>
            <a:spLocks noGrp="1"/>
          </p:cNvSpPr>
          <p:nvPr>
            <p:ph idx="1"/>
          </p:nvPr>
        </p:nvSpPr>
        <p:spPr/>
        <p:txBody>
          <a:bodyPr/>
          <a:lstStyle/>
          <a:p>
            <a:pPr algn="just"/>
            <a:r>
              <a:rPr lang="en-US" b="1" dirty="0"/>
              <a:t>These skills are crosscutting and highly in demand across different fields and sectors.</a:t>
            </a:r>
          </a:p>
          <a:p>
            <a:pPr algn="just"/>
            <a:endParaRPr lang="en-US" b="1" dirty="0"/>
          </a:p>
          <a:p>
            <a:pPr algn="just"/>
            <a:r>
              <a:rPr lang="en-US" b="1" dirty="0"/>
              <a:t>Demographers are therefore highly versatile and can easily adapt in any working environment that that requires someone with the ability to analyze data.  </a:t>
            </a:r>
          </a:p>
          <a:p>
            <a:pPr algn="just"/>
            <a:endParaRPr lang="en-US" dirty="0"/>
          </a:p>
          <a:p>
            <a:endParaRPr lang="en-ZM" dirty="0"/>
          </a:p>
        </p:txBody>
      </p:sp>
    </p:spTree>
    <p:extLst>
      <p:ext uri="{BB962C8B-B14F-4D97-AF65-F5344CB8AC3E}">
        <p14:creationId xmlns:p14="http://schemas.microsoft.com/office/powerpoint/2010/main" val="1544231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POPULATION BY DISTRICT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1523254"/>
              </p:ext>
            </p:extLst>
          </p:nvPr>
        </p:nvGraphicFramePr>
        <p:xfrm>
          <a:off x="1524000" y="2438400"/>
          <a:ext cx="9296400" cy="3886202"/>
        </p:xfrm>
        <a:graphic>
          <a:graphicData uri="http://schemas.openxmlformats.org/drawingml/2006/table">
            <a:tbl>
              <a:tblPr firstRow="1" firstCol="1" bandRow="1">
                <a:tableStyleId>{5940675A-B579-460E-94D1-54222C63F5DA}</a:tableStyleId>
              </a:tblPr>
              <a:tblGrid>
                <a:gridCol w="5023674">
                  <a:extLst>
                    <a:ext uri="{9D8B030D-6E8A-4147-A177-3AD203B41FA5}">
                      <a16:colId xmlns:a16="http://schemas.microsoft.com/office/drawing/2014/main" val="1923076376"/>
                    </a:ext>
                  </a:extLst>
                </a:gridCol>
                <a:gridCol w="4272726">
                  <a:extLst>
                    <a:ext uri="{9D8B030D-6E8A-4147-A177-3AD203B41FA5}">
                      <a16:colId xmlns:a16="http://schemas.microsoft.com/office/drawing/2014/main" val="935401993"/>
                    </a:ext>
                  </a:extLst>
                </a:gridCol>
              </a:tblGrid>
              <a:tr h="411100">
                <a:tc>
                  <a:txBody>
                    <a:bodyPr/>
                    <a:lstStyle/>
                    <a:p>
                      <a:pPr>
                        <a:lnSpc>
                          <a:spcPct val="107000"/>
                        </a:lnSpc>
                        <a:spcAft>
                          <a:spcPts val="0"/>
                        </a:spcAft>
                      </a:pPr>
                      <a:r>
                        <a:rPr lang="en-US" sz="1800" b="1" dirty="0">
                          <a:effectLst/>
                          <a:latin typeface="Georgia Pro Black" panose="02040A02050405020203" pitchFamily="18" charset="0"/>
                        </a:rPr>
                        <a:t>DISTRICT</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POPULATION (2010) </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0331905"/>
                  </a:ext>
                </a:extLst>
              </a:tr>
              <a:tr h="411100">
                <a:tc>
                  <a:txBody>
                    <a:bodyPr/>
                    <a:lstStyle/>
                    <a:p>
                      <a:pPr>
                        <a:lnSpc>
                          <a:spcPct val="107000"/>
                        </a:lnSpc>
                        <a:spcAft>
                          <a:spcPts val="0"/>
                        </a:spcAft>
                      </a:pPr>
                      <a:r>
                        <a:rPr lang="en-US" sz="1800" b="1" dirty="0">
                          <a:effectLst/>
                          <a:latin typeface="Georgia Pro Black" panose="02040A02050405020203" pitchFamily="18" charset="0"/>
                        </a:rPr>
                        <a:t>LUSAKA</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1,742,979</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1791556"/>
                  </a:ext>
                </a:extLst>
              </a:tr>
              <a:tr h="323337">
                <a:tc>
                  <a:txBody>
                    <a:bodyPr/>
                    <a:lstStyle/>
                    <a:p>
                      <a:pPr>
                        <a:lnSpc>
                          <a:spcPct val="107000"/>
                        </a:lnSpc>
                        <a:spcAft>
                          <a:spcPts val="0"/>
                        </a:spcAft>
                      </a:pPr>
                      <a:r>
                        <a:rPr lang="en-US" sz="1800" b="1" dirty="0">
                          <a:effectLst/>
                          <a:latin typeface="Georgia Pro Black" panose="02040A02050405020203" pitchFamily="18" charset="0"/>
                        </a:rPr>
                        <a:t>KITWE</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522,092</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3683478"/>
                  </a:ext>
                </a:extLst>
              </a:tr>
              <a:tr h="323337">
                <a:tc>
                  <a:txBody>
                    <a:bodyPr/>
                    <a:lstStyle/>
                    <a:p>
                      <a:pPr>
                        <a:lnSpc>
                          <a:spcPct val="107000"/>
                        </a:lnSpc>
                        <a:spcAft>
                          <a:spcPts val="0"/>
                        </a:spcAft>
                      </a:pPr>
                      <a:r>
                        <a:rPr lang="en-US" sz="1800" b="1" dirty="0">
                          <a:effectLst/>
                          <a:latin typeface="Georgia Pro Black" panose="02040A02050405020203" pitchFamily="18" charset="0"/>
                        </a:rPr>
                        <a:t>NDOLA</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455,194</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9713451"/>
                  </a:ext>
                </a:extLst>
              </a:tr>
              <a:tr h="323337">
                <a:tc>
                  <a:txBody>
                    <a:bodyPr/>
                    <a:lstStyle/>
                    <a:p>
                      <a:pPr>
                        <a:lnSpc>
                          <a:spcPct val="107000"/>
                        </a:lnSpc>
                        <a:spcAft>
                          <a:spcPts val="0"/>
                        </a:spcAft>
                      </a:pPr>
                      <a:r>
                        <a:rPr lang="en-US" sz="1800" b="1" dirty="0" err="1">
                          <a:effectLst/>
                          <a:latin typeface="Georgia Pro Black" panose="02040A02050405020203" pitchFamily="18" charset="0"/>
                        </a:rPr>
                        <a:t>MAZABUKA</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261,268</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9604975"/>
                  </a:ext>
                </a:extLst>
              </a:tr>
              <a:tr h="477306">
                <a:tc>
                  <a:txBody>
                    <a:bodyPr/>
                    <a:lstStyle/>
                    <a:p>
                      <a:pPr>
                        <a:lnSpc>
                          <a:spcPct val="107000"/>
                        </a:lnSpc>
                        <a:spcAft>
                          <a:spcPts val="0"/>
                        </a:spcAft>
                      </a:pPr>
                      <a:r>
                        <a:rPr lang="en-US" sz="1800" b="1" dirty="0" err="1">
                          <a:effectLst/>
                          <a:latin typeface="Georgia Pro Black" panose="02040A02050405020203" pitchFamily="18" charset="0"/>
                        </a:rPr>
                        <a:t>KAPIRI-MPOSHI</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240,841</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8221716"/>
                  </a:ext>
                </a:extLst>
              </a:tr>
              <a:tr h="323337">
                <a:tc>
                  <a:txBody>
                    <a:bodyPr/>
                    <a:lstStyle/>
                    <a:p>
                      <a:pPr>
                        <a:lnSpc>
                          <a:spcPct val="107000"/>
                        </a:lnSpc>
                        <a:spcAft>
                          <a:spcPts val="0"/>
                        </a:spcAft>
                      </a:pPr>
                      <a:r>
                        <a:rPr lang="en-US" sz="1800" b="1" dirty="0" err="1">
                          <a:effectLst/>
                          <a:latin typeface="Georgia Pro Black" panose="02040A02050405020203" pitchFamily="18" charset="0"/>
                        </a:rPr>
                        <a:t>CHINGOLA</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210,073</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2395362"/>
                  </a:ext>
                </a:extLst>
              </a:tr>
              <a:tr h="323337">
                <a:tc>
                  <a:txBody>
                    <a:bodyPr/>
                    <a:lstStyle/>
                    <a:p>
                      <a:pPr>
                        <a:lnSpc>
                          <a:spcPct val="107000"/>
                        </a:lnSpc>
                        <a:spcAft>
                          <a:spcPts val="0"/>
                        </a:spcAft>
                      </a:pPr>
                      <a:r>
                        <a:rPr lang="en-US" sz="1800" b="1" dirty="0" err="1">
                          <a:effectLst/>
                          <a:latin typeface="Georgia Pro Black" panose="02040A02050405020203" pitchFamily="18" charset="0"/>
                        </a:rPr>
                        <a:t>KABWE</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202,914</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6309122"/>
                  </a:ext>
                </a:extLst>
              </a:tr>
              <a:tr h="323337">
                <a:tc>
                  <a:txBody>
                    <a:bodyPr/>
                    <a:lstStyle/>
                    <a:p>
                      <a:pPr>
                        <a:lnSpc>
                          <a:spcPct val="107000"/>
                        </a:lnSpc>
                        <a:spcAft>
                          <a:spcPts val="0"/>
                        </a:spcAft>
                      </a:pPr>
                      <a:r>
                        <a:rPr lang="en-US" sz="1800" b="1" dirty="0">
                          <a:effectLst/>
                          <a:latin typeface="Georgia Pro Black" panose="02040A02050405020203" pitchFamily="18" charset="0"/>
                        </a:rPr>
                        <a:t>MUFULIRA</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161,601</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3561884"/>
                  </a:ext>
                </a:extLst>
              </a:tr>
              <a:tr h="323337">
                <a:tc>
                  <a:txBody>
                    <a:bodyPr/>
                    <a:lstStyle/>
                    <a:p>
                      <a:pPr>
                        <a:lnSpc>
                          <a:spcPct val="107000"/>
                        </a:lnSpc>
                        <a:spcAft>
                          <a:spcPts val="0"/>
                        </a:spcAft>
                      </a:pPr>
                      <a:r>
                        <a:rPr lang="en-US" sz="1800" b="1" dirty="0" err="1">
                          <a:effectLst/>
                          <a:latin typeface="Georgia Pro Black" panose="02040A02050405020203" pitchFamily="18" charset="0"/>
                        </a:rPr>
                        <a:t>LUANSHYA</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153,117</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1245960"/>
                  </a:ext>
                </a:extLst>
              </a:tr>
              <a:tr h="323337">
                <a:tc>
                  <a:txBody>
                    <a:bodyPr/>
                    <a:lstStyle/>
                    <a:p>
                      <a:pPr>
                        <a:lnSpc>
                          <a:spcPct val="107000"/>
                        </a:lnSpc>
                        <a:spcAft>
                          <a:spcPts val="0"/>
                        </a:spcAft>
                      </a:pPr>
                      <a:r>
                        <a:rPr lang="en-US" sz="1800" b="1" dirty="0">
                          <a:effectLst/>
                          <a:latin typeface="Georgia Pro Black" panose="02040A02050405020203" pitchFamily="18" charset="0"/>
                        </a:rPr>
                        <a:t>LIVINGSTONE</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408305" algn="ctr">
                        <a:lnSpc>
                          <a:spcPct val="107000"/>
                        </a:lnSpc>
                        <a:spcAft>
                          <a:spcPts val="0"/>
                        </a:spcAft>
                      </a:pPr>
                      <a:r>
                        <a:rPr lang="en-US" sz="1800" b="1" dirty="0">
                          <a:effectLst/>
                          <a:latin typeface="Georgia Pro Black" panose="02040A02050405020203" pitchFamily="18" charset="0"/>
                        </a:rPr>
                        <a:t>142,034</a:t>
                      </a:r>
                      <a:endParaRPr lang="en-GB" sz="18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6251020"/>
                  </a:ext>
                </a:extLst>
              </a:tr>
            </a:tbl>
          </a:graphicData>
        </a:graphic>
      </p:graphicFrame>
    </p:spTree>
    <p:extLst>
      <p:ext uri="{BB962C8B-B14F-4D97-AF65-F5344CB8AC3E}">
        <p14:creationId xmlns:p14="http://schemas.microsoft.com/office/powerpoint/2010/main" val="12604091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CAREERS IN DEMOGRAPHY</a:t>
            </a:r>
            <a:br>
              <a:rPr lang="en-GB" b="1" dirty="0"/>
            </a:br>
            <a:endParaRPr lang="en-GB" dirty="0"/>
          </a:p>
        </p:txBody>
      </p:sp>
      <p:sp>
        <p:nvSpPr>
          <p:cNvPr id="3" name="Content Placeholder 2"/>
          <p:cNvSpPr>
            <a:spLocks noGrp="1"/>
          </p:cNvSpPr>
          <p:nvPr>
            <p:ph idx="1"/>
          </p:nvPr>
        </p:nvSpPr>
        <p:spPr/>
        <p:txBody>
          <a:bodyPr>
            <a:normAutofit/>
          </a:bodyPr>
          <a:lstStyle/>
          <a:p>
            <a:r>
              <a:rPr lang="en-US" sz="4000" b="1" dirty="0"/>
              <a:t> UNIVERSITIES</a:t>
            </a:r>
            <a:endParaRPr lang="en-GB" sz="4000" b="1" dirty="0"/>
          </a:p>
          <a:p>
            <a:r>
              <a:rPr lang="en-US" sz="4000" b="1" dirty="0"/>
              <a:t>Teaching</a:t>
            </a:r>
            <a:endParaRPr lang="en-GB" sz="4000" b="1" dirty="0"/>
          </a:p>
          <a:p>
            <a:endParaRPr lang="en-US" sz="4000" b="1" dirty="0"/>
          </a:p>
          <a:p>
            <a:r>
              <a:rPr lang="en-US" sz="4000" b="1" dirty="0"/>
              <a:t>Research</a:t>
            </a:r>
            <a:endParaRPr lang="en-GB" sz="4000" b="1" dirty="0"/>
          </a:p>
          <a:p>
            <a:pPr marL="0" indent="0">
              <a:buNone/>
            </a:pPr>
            <a:endParaRPr lang="en-GB" b="1" dirty="0"/>
          </a:p>
          <a:p>
            <a:endParaRPr lang="en-GB" b="1" dirty="0"/>
          </a:p>
          <a:p>
            <a:pPr marL="0" indent="0">
              <a:buNone/>
            </a:pPr>
            <a:endParaRPr lang="en-GB" b="1" dirty="0"/>
          </a:p>
        </p:txBody>
      </p:sp>
    </p:spTree>
    <p:extLst>
      <p:ext uri="{BB962C8B-B14F-4D97-AF65-F5344CB8AC3E}">
        <p14:creationId xmlns:p14="http://schemas.microsoft.com/office/powerpoint/2010/main" val="123960692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6391-3F3F-4ED9-B65C-D9AF0BFEABC2}"/>
              </a:ext>
            </a:extLst>
          </p:cNvPr>
          <p:cNvSpPr>
            <a:spLocks noGrp="1"/>
          </p:cNvSpPr>
          <p:nvPr>
            <p:ph type="title"/>
          </p:nvPr>
        </p:nvSpPr>
        <p:spPr/>
        <p:txBody>
          <a:bodyPr>
            <a:normAutofit fontScale="90000"/>
          </a:bodyPr>
          <a:lstStyle/>
          <a:p>
            <a:r>
              <a:rPr lang="en-US" b="1" dirty="0"/>
              <a:t>CAREERS IN DEMOGRAPHY</a:t>
            </a:r>
            <a:br>
              <a:rPr lang="en-GB" b="1" dirty="0"/>
            </a:br>
            <a:endParaRPr lang="en-ZM" dirty="0"/>
          </a:p>
        </p:txBody>
      </p:sp>
      <p:sp>
        <p:nvSpPr>
          <p:cNvPr id="3" name="Content Placeholder 2">
            <a:extLst>
              <a:ext uri="{FF2B5EF4-FFF2-40B4-BE49-F238E27FC236}">
                <a16:creationId xmlns:a16="http://schemas.microsoft.com/office/drawing/2014/main" id="{23D857EF-B337-4F21-99D5-D4884D8FC764}"/>
              </a:ext>
            </a:extLst>
          </p:cNvPr>
          <p:cNvSpPr>
            <a:spLocks noGrp="1"/>
          </p:cNvSpPr>
          <p:nvPr>
            <p:ph idx="1"/>
          </p:nvPr>
        </p:nvSpPr>
        <p:spPr/>
        <p:txBody>
          <a:bodyPr>
            <a:normAutofit lnSpcReduction="10000"/>
          </a:bodyPr>
          <a:lstStyle/>
          <a:p>
            <a:pPr lvl="0"/>
            <a:r>
              <a:rPr lang="en-US" b="1" dirty="0"/>
              <a:t>GOVERNMENT/PUBLIC SECTOR</a:t>
            </a:r>
            <a:endParaRPr lang="en-GB" b="1" dirty="0"/>
          </a:p>
          <a:p>
            <a:r>
              <a:rPr lang="en-US" b="1" dirty="0"/>
              <a:t> </a:t>
            </a:r>
            <a:endParaRPr lang="en-GB" b="1" dirty="0"/>
          </a:p>
          <a:p>
            <a:r>
              <a:rPr lang="en-US" b="1" dirty="0"/>
              <a:t>MINISTRY OF HEALTH  - Health Information Systems/SMART CARE Project </a:t>
            </a:r>
          </a:p>
          <a:p>
            <a:pPr marL="0" indent="0">
              <a:buNone/>
            </a:pPr>
            <a:endParaRPr lang="en-GB" b="1" dirty="0"/>
          </a:p>
          <a:p>
            <a:r>
              <a:rPr lang="en-US" b="1" dirty="0"/>
              <a:t>MINISTRY OF FINANCE AND NATIONAL PLANNING – </a:t>
            </a:r>
            <a:r>
              <a:rPr lang="en-US" b="1" dirty="0" err="1"/>
              <a:t>ZAMSTATS</a:t>
            </a:r>
            <a:r>
              <a:rPr lang="en-US" b="1" dirty="0"/>
              <a:t> and the Census/LCMS/</a:t>
            </a:r>
            <a:r>
              <a:rPr lang="en-US" b="1" dirty="0" err="1"/>
              <a:t>ZDHS</a:t>
            </a:r>
            <a:r>
              <a:rPr lang="en-US" b="1" dirty="0"/>
              <a:t>.</a:t>
            </a:r>
          </a:p>
          <a:p>
            <a:endParaRPr lang="en-GB" b="1" dirty="0"/>
          </a:p>
          <a:p>
            <a:endParaRPr lang="en-ZM" dirty="0"/>
          </a:p>
        </p:txBody>
      </p:sp>
    </p:spTree>
    <p:extLst>
      <p:ext uri="{BB962C8B-B14F-4D97-AF65-F5344CB8AC3E}">
        <p14:creationId xmlns:p14="http://schemas.microsoft.com/office/powerpoint/2010/main" val="397884341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8A54D-1127-1C8E-31E1-79091C2E4048}"/>
              </a:ext>
            </a:extLst>
          </p:cNvPr>
          <p:cNvSpPr>
            <a:spLocks noGrp="1"/>
          </p:cNvSpPr>
          <p:nvPr>
            <p:ph type="title"/>
          </p:nvPr>
        </p:nvSpPr>
        <p:spPr/>
        <p:txBody>
          <a:bodyPr/>
          <a:lstStyle/>
          <a:p>
            <a:r>
              <a:rPr lang="en-US" b="1"/>
              <a:t>CAREERS IN DEMOGRAPHY</a:t>
            </a:r>
            <a:endParaRPr lang="en-ZM"/>
          </a:p>
        </p:txBody>
      </p:sp>
      <p:sp>
        <p:nvSpPr>
          <p:cNvPr id="3" name="Content Placeholder 2">
            <a:extLst>
              <a:ext uri="{FF2B5EF4-FFF2-40B4-BE49-F238E27FC236}">
                <a16:creationId xmlns:a16="http://schemas.microsoft.com/office/drawing/2014/main" id="{F3348F73-A599-492B-7826-D0A3978ADE97}"/>
              </a:ext>
            </a:extLst>
          </p:cNvPr>
          <p:cNvSpPr>
            <a:spLocks noGrp="1"/>
          </p:cNvSpPr>
          <p:nvPr>
            <p:ph idx="1"/>
          </p:nvPr>
        </p:nvSpPr>
        <p:spPr/>
        <p:txBody>
          <a:bodyPr/>
          <a:lstStyle/>
          <a:p>
            <a:r>
              <a:rPr lang="en-US" b="1" dirty="0"/>
              <a:t>MINISTRY OF EDUCATION – Educational planning</a:t>
            </a:r>
          </a:p>
          <a:p>
            <a:pPr marL="0" indent="0">
              <a:buNone/>
            </a:pPr>
            <a:endParaRPr lang="en-US" b="1" dirty="0"/>
          </a:p>
          <a:p>
            <a:r>
              <a:rPr lang="en-US" b="1" dirty="0"/>
              <a:t>MINISTRY OF HOME AFFAIRS – Department of National Registration/Registration Of Births And Deaths/Passport Office</a:t>
            </a:r>
            <a:endParaRPr lang="en-GB" b="1" dirty="0"/>
          </a:p>
          <a:p>
            <a:endParaRPr lang="en-ZM" dirty="0"/>
          </a:p>
        </p:txBody>
      </p:sp>
    </p:spTree>
    <p:extLst>
      <p:ext uri="{BB962C8B-B14F-4D97-AF65-F5344CB8AC3E}">
        <p14:creationId xmlns:p14="http://schemas.microsoft.com/office/powerpoint/2010/main" val="216139685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CAREERS IN DEMOGRAPHY</a:t>
            </a:r>
            <a:br>
              <a:rPr lang="en-GB" b="1" dirty="0"/>
            </a:br>
            <a:endParaRPr lang="en-GB" dirty="0"/>
          </a:p>
        </p:txBody>
      </p:sp>
      <p:sp>
        <p:nvSpPr>
          <p:cNvPr id="3" name="Content Placeholder 2"/>
          <p:cNvSpPr>
            <a:spLocks noGrp="1"/>
          </p:cNvSpPr>
          <p:nvPr>
            <p:ph idx="1"/>
          </p:nvPr>
        </p:nvSpPr>
        <p:spPr/>
        <p:txBody>
          <a:bodyPr>
            <a:normAutofit fontScale="55000" lnSpcReduction="20000"/>
          </a:bodyPr>
          <a:lstStyle/>
          <a:p>
            <a:r>
              <a:rPr lang="en-US" sz="5600" b="1" dirty="0"/>
              <a:t>CITY AND MUNICIPAL GOVERNMENT PLANNING </a:t>
            </a:r>
          </a:p>
          <a:p>
            <a:pPr algn="just"/>
            <a:endParaRPr lang="en-GB" sz="5600" b="1" dirty="0"/>
          </a:p>
          <a:p>
            <a:pPr algn="just"/>
            <a:r>
              <a:rPr lang="en-US" sz="5600" b="1" dirty="0"/>
              <a:t>Planning for provision of social services – housing, markets, recreation, sports facilities, design of transportation networks, water and sewerage , etc.</a:t>
            </a:r>
            <a:endParaRPr lang="en-GB" sz="5600" b="1" dirty="0"/>
          </a:p>
          <a:p>
            <a:pPr marL="0" indent="0" algn="just">
              <a:buNone/>
            </a:pPr>
            <a:endParaRPr lang="en-GB" sz="5600" b="1" dirty="0"/>
          </a:p>
          <a:p>
            <a:pPr marL="0" indent="0">
              <a:buNone/>
            </a:pPr>
            <a:endParaRPr lang="en-GB" dirty="0"/>
          </a:p>
        </p:txBody>
      </p:sp>
    </p:spTree>
    <p:extLst>
      <p:ext uri="{BB962C8B-B14F-4D97-AF65-F5344CB8AC3E}">
        <p14:creationId xmlns:p14="http://schemas.microsoft.com/office/powerpoint/2010/main" val="331672982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BE6-F4C5-482E-A248-C644240323EC}"/>
              </a:ext>
            </a:extLst>
          </p:cNvPr>
          <p:cNvSpPr>
            <a:spLocks noGrp="1"/>
          </p:cNvSpPr>
          <p:nvPr>
            <p:ph type="title"/>
          </p:nvPr>
        </p:nvSpPr>
        <p:spPr/>
        <p:txBody>
          <a:bodyPr>
            <a:normAutofit fontScale="90000"/>
          </a:bodyPr>
          <a:lstStyle/>
          <a:p>
            <a:r>
              <a:rPr lang="en-US" b="1" dirty="0"/>
              <a:t>CAREERS IN DEMOGRAPHY</a:t>
            </a:r>
            <a:br>
              <a:rPr lang="en-GB" b="1" dirty="0"/>
            </a:br>
            <a:endParaRPr lang="en-ZM" dirty="0"/>
          </a:p>
        </p:txBody>
      </p:sp>
      <p:sp>
        <p:nvSpPr>
          <p:cNvPr id="3" name="Content Placeholder 2">
            <a:extLst>
              <a:ext uri="{FF2B5EF4-FFF2-40B4-BE49-F238E27FC236}">
                <a16:creationId xmlns:a16="http://schemas.microsoft.com/office/drawing/2014/main" id="{6A82F9A8-A1A2-494C-A797-C11DC07C9E77}"/>
              </a:ext>
            </a:extLst>
          </p:cNvPr>
          <p:cNvSpPr>
            <a:spLocks noGrp="1"/>
          </p:cNvSpPr>
          <p:nvPr>
            <p:ph idx="1"/>
          </p:nvPr>
        </p:nvSpPr>
        <p:spPr/>
        <p:txBody>
          <a:bodyPr>
            <a:normAutofit fontScale="32500" lnSpcReduction="20000"/>
          </a:bodyPr>
          <a:lstStyle/>
          <a:p>
            <a:pPr lvl="0" algn="just"/>
            <a:r>
              <a:rPr lang="en-US" sz="7200" b="1" dirty="0"/>
              <a:t>INTERNATIONAL ORGANIZATIONS</a:t>
            </a:r>
            <a:endParaRPr lang="en-GB" sz="7200" b="1" dirty="0"/>
          </a:p>
          <a:p>
            <a:pPr algn="just"/>
            <a:endParaRPr lang="en-GB" sz="7200" b="1" dirty="0"/>
          </a:p>
          <a:p>
            <a:pPr algn="just"/>
            <a:r>
              <a:rPr lang="en-US" sz="7200" b="1" dirty="0" err="1"/>
              <a:t>UNFPA</a:t>
            </a:r>
            <a:r>
              <a:rPr lang="en-US" sz="7200" b="1" dirty="0"/>
              <a:t>/UNICEF</a:t>
            </a:r>
          </a:p>
          <a:p>
            <a:pPr algn="just"/>
            <a:r>
              <a:rPr lang="en-US" sz="7200" b="1" dirty="0"/>
              <a:t>Population Council</a:t>
            </a:r>
          </a:p>
          <a:p>
            <a:pPr algn="just"/>
            <a:r>
              <a:rPr lang="en-US" sz="7200" b="1" dirty="0"/>
              <a:t>USAID</a:t>
            </a:r>
          </a:p>
          <a:p>
            <a:pPr algn="just"/>
            <a:r>
              <a:rPr lang="en-US" sz="7200" b="1" dirty="0"/>
              <a:t>GTZ</a:t>
            </a:r>
          </a:p>
          <a:p>
            <a:pPr algn="just"/>
            <a:endParaRPr lang="en-GB" sz="7200" b="1" dirty="0"/>
          </a:p>
          <a:p>
            <a:pPr marL="0" indent="0">
              <a:buNone/>
            </a:pPr>
            <a:r>
              <a:rPr lang="en-US" dirty="0"/>
              <a:t> </a:t>
            </a:r>
            <a:endParaRPr lang="en-GB" dirty="0"/>
          </a:p>
        </p:txBody>
      </p:sp>
    </p:spTree>
    <p:extLst>
      <p:ext uri="{BB962C8B-B14F-4D97-AF65-F5344CB8AC3E}">
        <p14:creationId xmlns:p14="http://schemas.microsoft.com/office/powerpoint/2010/main" val="394513600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08B8-7AA7-0F2E-9EF6-8177544C9783}"/>
              </a:ext>
            </a:extLst>
          </p:cNvPr>
          <p:cNvSpPr>
            <a:spLocks noGrp="1"/>
          </p:cNvSpPr>
          <p:nvPr>
            <p:ph type="title"/>
          </p:nvPr>
        </p:nvSpPr>
        <p:spPr/>
        <p:txBody>
          <a:bodyPr>
            <a:normAutofit fontScale="90000"/>
          </a:bodyPr>
          <a:lstStyle/>
          <a:p>
            <a:r>
              <a:rPr lang="en-US" b="1" dirty="0"/>
              <a:t>CAREERS IN DEMOGRAPHY</a:t>
            </a:r>
            <a:br>
              <a:rPr lang="en-GB" b="1" dirty="0"/>
            </a:br>
            <a:endParaRPr lang="en-ZM" dirty="0"/>
          </a:p>
        </p:txBody>
      </p:sp>
      <p:sp>
        <p:nvSpPr>
          <p:cNvPr id="3" name="Content Placeholder 2">
            <a:extLst>
              <a:ext uri="{FF2B5EF4-FFF2-40B4-BE49-F238E27FC236}">
                <a16:creationId xmlns:a16="http://schemas.microsoft.com/office/drawing/2014/main" id="{E054D960-730D-7B56-903C-8C4D2B244D48}"/>
              </a:ext>
            </a:extLst>
          </p:cNvPr>
          <p:cNvSpPr>
            <a:spLocks noGrp="1"/>
          </p:cNvSpPr>
          <p:nvPr>
            <p:ph idx="1"/>
          </p:nvPr>
        </p:nvSpPr>
        <p:spPr/>
        <p:txBody>
          <a:bodyPr/>
          <a:lstStyle/>
          <a:p>
            <a:pPr lvl="0" algn="just"/>
            <a:r>
              <a:rPr lang="en-US" b="1" dirty="0"/>
              <a:t>PRIVATE ORGANIZATIONS/NGOs </a:t>
            </a:r>
          </a:p>
          <a:p>
            <a:pPr marL="0" indent="0" algn="just">
              <a:buNone/>
            </a:pPr>
            <a:endParaRPr lang="en-GB" b="1" dirty="0"/>
          </a:p>
          <a:p>
            <a:pPr algn="just"/>
            <a:r>
              <a:rPr lang="en-US" b="1" dirty="0"/>
              <a:t>Data collection and analysis consultancies</a:t>
            </a:r>
          </a:p>
          <a:p>
            <a:pPr algn="just"/>
            <a:endParaRPr lang="en-GB" b="1" dirty="0"/>
          </a:p>
          <a:p>
            <a:pPr marL="0" indent="0" algn="just">
              <a:buNone/>
            </a:pPr>
            <a:r>
              <a:rPr lang="en-US" sz="800" b="1" dirty="0"/>
              <a:t> </a:t>
            </a:r>
            <a:endParaRPr lang="en-GB" sz="800" b="1" dirty="0"/>
          </a:p>
          <a:p>
            <a:endParaRPr lang="en-ZM" dirty="0"/>
          </a:p>
        </p:txBody>
      </p:sp>
    </p:spTree>
    <p:extLst>
      <p:ext uri="{BB962C8B-B14F-4D97-AF65-F5344CB8AC3E}">
        <p14:creationId xmlns:p14="http://schemas.microsoft.com/office/powerpoint/2010/main" val="165690914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0A1B-8B09-5671-1A06-FADEC144331B}"/>
              </a:ext>
            </a:extLst>
          </p:cNvPr>
          <p:cNvSpPr>
            <a:spLocks noGrp="1"/>
          </p:cNvSpPr>
          <p:nvPr>
            <p:ph type="title"/>
          </p:nvPr>
        </p:nvSpPr>
        <p:spPr/>
        <p:txBody>
          <a:bodyPr>
            <a:normAutofit fontScale="90000"/>
          </a:bodyPr>
          <a:lstStyle/>
          <a:p>
            <a:r>
              <a:rPr lang="en-US" b="1" dirty="0"/>
              <a:t>CAREERS IN DEMOGRAPHY</a:t>
            </a:r>
            <a:br>
              <a:rPr lang="en-GB" b="1" dirty="0"/>
            </a:br>
            <a:endParaRPr lang="en-ZM" dirty="0"/>
          </a:p>
        </p:txBody>
      </p:sp>
      <p:sp>
        <p:nvSpPr>
          <p:cNvPr id="3" name="Content Placeholder 2">
            <a:extLst>
              <a:ext uri="{FF2B5EF4-FFF2-40B4-BE49-F238E27FC236}">
                <a16:creationId xmlns:a16="http://schemas.microsoft.com/office/drawing/2014/main" id="{A3908ED9-BAEE-A543-B84B-EF11AE54B93E}"/>
              </a:ext>
            </a:extLst>
          </p:cNvPr>
          <p:cNvSpPr>
            <a:spLocks noGrp="1"/>
          </p:cNvSpPr>
          <p:nvPr>
            <p:ph idx="1"/>
          </p:nvPr>
        </p:nvSpPr>
        <p:spPr/>
        <p:txBody>
          <a:bodyPr/>
          <a:lstStyle/>
          <a:p>
            <a:pPr algn="just"/>
            <a:r>
              <a:rPr lang="en-US" b="1" dirty="0"/>
              <a:t> </a:t>
            </a:r>
            <a:r>
              <a:rPr lang="en-US" sz="3200" b="1" dirty="0"/>
              <a:t>BUSINESS AND INDUSTRY</a:t>
            </a:r>
          </a:p>
          <a:p>
            <a:pPr lvl="0" algn="just"/>
            <a:endParaRPr lang="en-GB" sz="3200" b="1" dirty="0"/>
          </a:p>
          <a:p>
            <a:pPr algn="just"/>
            <a:r>
              <a:rPr lang="en-US" sz="3200" b="1" dirty="0"/>
              <a:t>Marketing</a:t>
            </a:r>
          </a:p>
          <a:p>
            <a:pPr marL="0" indent="0" algn="just">
              <a:buNone/>
            </a:pPr>
            <a:endParaRPr lang="en-GB" sz="3200" b="1" dirty="0"/>
          </a:p>
          <a:p>
            <a:pPr algn="just"/>
            <a:r>
              <a:rPr lang="en-US" sz="3200" b="1" dirty="0"/>
              <a:t>Insurance </a:t>
            </a:r>
            <a:endParaRPr lang="en-GB" sz="3200" b="1" dirty="0"/>
          </a:p>
          <a:p>
            <a:endParaRPr lang="en-ZM" dirty="0"/>
          </a:p>
        </p:txBody>
      </p:sp>
    </p:spTree>
    <p:extLst>
      <p:ext uri="{BB962C8B-B14F-4D97-AF65-F5344CB8AC3E}">
        <p14:creationId xmlns:p14="http://schemas.microsoft.com/office/powerpoint/2010/main" val="150136098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BASIC TOOLS OF DEMOGRAPHY</a:t>
            </a:r>
          </a:p>
        </p:txBody>
      </p:sp>
      <p:sp>
        <p:nvSpPr>
          <p:cNvPr id="3" name="Content Placeholder 2"/>
          <p:cNvSpPr>
            <a:spLocks noGrp="1"/>
          </p:cNvSpPr>
          <p:nvPr>
            <p:ph idx="1"/>
          </p:nvPr>
        </p:nvSpPr>
        <p:spPr/>
        <p:txBody>
          <a:bodyPr>
            <a:normAutofit lnSpcReduction="10000"/>
          </a:bodyPr>
          <a:lstStyle/>
          <a:p>
            <a:r>
              <a:rPr lang="en-US" b="1" dirty="0"/>
              <a:t>COUNT</a:t>
            </a:r>
            <a:endParaRPr lang="en-US" dirty="0"/>
          </a:p>
          <a:p>
            <a:pPr>
              <a:buNone/>
            </a:pPr>
            <a:r>
              <a:rPr lang="en-US" b="1" dirty="0"/>
              <a:t> </a:t>
            </a:r>
            <a:endParaRPr lang="en-US" dirty="0"/>
          </a:p>
          <a:p>
            <a:pPr algn="just"/>
            <a:r>
              <a:rPr lang="en-US" b="1" dirty="0"/>
              <a:t>The absolute number of a population or any demographic event occurring in a specified area in a specified time period.</a:t>
            </a:r>
          </a:p>
          <a:p>
            <a:pPr algn="just"/>
            <a:endParaRPr lang="en-US" b="1" dirty="0"/>
          </a:p>
          <a:p>
            <a:pPr algn="just"/>
            <a:r>
              <a:rPr lang="en-US" b="1" dirty="0"/>
              <a:t>An example is the Zambia's population of 18,000,000.</a:t>
            </a:r>
          </a:p>
          <a:p>
            <a:endParaRPr lang="en-US" dirty="0"/>
          </a:p>
          <a:p>
            <a:endParaRPr lang="en-US" dirty="0"/>
          </a:p>
          <a:p>
            <a:endParaRPr lang="en-US" dirty="0"/>
          </a:p>
        </p:txBody>
      </p:sp>
    </p:spTree>
    <p:extLst>
      <p:ext uri="{BB962C8B-B14F-4D97-AF65-F5344CB8AC3E}">
        <p14:creationId xmlns:p14="http://schemas.microsoft.com/office/powerpoint/2010/main" val="331487315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9446-C069-147A-557B-3FA85B01D847}"/>
              </a:ext>
            </a:extLst>
          </p:cNvPr>
          <p:cNvSpPr>
            <a:spLocks noGrp="1"/>
          </p:cNvSpPr>
          <p:nvPr>
            <p:ph type="title"/>
          </p:nvPr>
        </p:nvSpPr>
        <p:spPr/>
        <p:txBody>
          <a:bodyPr>
            <a:normAutofit fontScale="90000"/>
          </a:bodyPr>
          <a:lstStyle/>
          <a:p>
            <a:r>
              <a:rPr lang="en-US" b="1" dirty="0"/>
              <a:t>BASIC TOOLS OF DEMOGRAPHY</a:t>
            </a:r>
            <a:endParaRPr lang="en-ZM" dirty="0"/>
          </a:p>
        </p:txBody>
      </p:sp>
      <p:sp>
        <p:nvSpPr>
          <p:cNvPr id="3" name="Content Placeholder 2">
            <a:extLst>
              <a:ext uri="{FF2B5EF4-FFF2-40B4-BE49-F238E27FC236}">
                <a16:creationId xmlns:a16="http://schemas.microsoft.com/office/drawing/2014/main" id="{7285368F-801A-6B56-975C-7BC9263215AF}"/>
              </a:ext>
            </a:extLst>
          </p:cNvPr>
          <p:cNvSpPr>
            <a:spLocks noGrp="1"/>
          </p:cNvSpPr>
          <p:nvPr>
            <p:ph idx="1"/>
          </p:nvPr>
        </p:nvSpPr>
        <p:spPr/>
        <p:txBody>
          <a:bodyPr>
            <a:normAutofit lnSpcReduction="10000"/>
          </a:bodyPr>
          <a:lstStyle/>
          <a:p>
            <a:r>
              <a:rPr lang="en-US" b="1" dirty="0"/>
              <a:t>RATES</a:t>
            </a:r>
            <a:endParaRPr lang="en-US" dirty="0"/>
          </a:p>
          <a:p>
            <a:pPr algn="just">
              <a:buNone/>
            </a:pPr>
            <a:r>
              <a:rPr lang="en-US" b="1" dirty="0"/>
              <a:t> </a:t>
            </a:r>
          </a:p>
          <a:p>
            <a:pPr algn="just"/>
            <a:r>
              <a:rPr lang="en-US" b="1" dirty="0"/>
              <a:t>The frequency of demographic events in a population in a specified time period.</a:t>
            </a:r>
          </a:p>
          <a:p>
            <a:pPr algn="just">
              <a:buNone/>
            </a:pPr>
            <a:endParaRPr lang="en-US" b="1" dirty="0"/>
          </a:p>
          <a:p>
            <a:pPr algn="just"/>
            <a:r>
              <a:rPr lang="en-US" b="1" dirty="0"/>
              <a:t>Rates tell how frequently an event is occurring or how common it is.</a:t>
            </a:r>
          </a:p>
          <a:p>
            <a:pPr algn="just">
              <a:buNone/>
            </a:pPr>
            <a:endParaRPr lang="en-US" b="1" dirty="0"/>
          </a:p>
          <a:p>
            <a:endParaRPr lang="en-ZM" dirty="0"/>
          </a:p>
        </p:txBody>
      </p:sp>
    </p:spTree>
    <p:extLst>
      <p:ext uri="{BB962C8B-B14F-4D97-AF65-F5344CB8AC3E}">
        <p14:creationId xmlns:p14="http://schemas.microsoft.com/office/powerpoint/2010/main" val="88091765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F27D-E678-E1C5-0030-A1E86FC96C1E}"/>
              </a:ext>
            </a:extLst>
          </p:cNvPr>
          <p:cNvSpPr>
            <a:spLocks noGrp="1"/>
          </p:cNvSpPr>
          <p:nvPr>
            <p:ph type="title"/>
          </p:nvPr>
        </p:nvSpPr>
        <p:spPr/>
        <p:txBody>
          <a:bodyPr>
            <a:normAutofit fontScale="90000"/>
          </a:bodyPr>
          <a:lstStyle/>
          <a:p>
            <a:r>
              <a:rPr lang="en-US" b="1" dirty="0"/>
              <a:t>BASIC TOOLS OF DEMOGRAPHY</a:t>
            </a:r>
            <a:endParaRPr lang="en-ZM" dirty="0"/>
          </a:p>
        </p:txBody>
      </p:sp>
      <p:sp>
        <p:nvSpPr>
          <p:cNvPr id="3" name="Content Placeholder 2">
            <a:extLst>
              <a:ext uri="{FF2B5EF4-FFF2-40B4-BE49-F238E27FC236}">
                <a16:creationId xmlns:a16="http://schemas.microsoft.com/office/drawing/2014/main" id="{D908DCE9-9AAA-B217-E17B-F91A7C2BE828}"/>
              </a:ext>
            </a:extLst>
          </p:cNvPr>
          <p:cNvSpPr>
            <a:spLocks noGrp="1"/>
          </p:cNvSpPr>
          <p:nvPr>
            <p:ph idx="1"/>
          </p:nvPr>
        </p:nvSpPr>
        <p:spPr/>
        <p:txBody>
          <a:bodyPr/>
          <a:lstStyle/>
          <a:p>
            <a:r>
              <a:rPr lang="en-US" b="1" dirty="0"/>
              <a:t>Crude rate are rates computed for an entire population.</a:t>
            </a:r>
          </a:p>
          <a:p>
            <a:pPr>
              <a:buNone/>
            </a:pPr>
            <a:endParaRPr lang="en-US" b="1" dirty="0"/>
          </a:p>
          <a:p>
            <a:r>
              <a:rPr lang="en-US" b="1" dirty="0"/>
              <a:t>Specific rates are rates computed for a specific subgroup – usually the population at risk of having the event occur.</a:t>
            </a:r>
          </a:p>
          <a:p>
            <a:pPr>
              <a:buNone/>
            </a:pPr>
            <a:endParaRPr lang="en-US" dirty="0"/>
          </a:p>
          <a:p>
            <a:endParaRPr lang="en-ZM" dirty="0"/>
          </a:p>
        </p:txBody>
      </p:sp>
    </p:spTree>
    <p:extLst>
      <p:ext uri="{BB962C8B-B14F-4D97-AF65-F5344CB8AC3E}">
        <p14:creationId xmlns:p14="http://schemas.microsoft.com/office/powerpoint/2010/main" val="1241925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3FE5-17B5-A8A6-D03A-EED6F8A64E02}"/>
              </a:ext>
            </a:extLst>
          </p:cNvPr>
          <p:cNvSpPr>
            <a:spLocks noGrp="1"/>
          </p:cNvSpPr>
          <p:nvPr>
            <p:ph type="title"/>
          </p:nvPr>
        </p:nvSpPr>
        <p:spPr>
          <a:xfrm>
            <a:off x="1295402" y="982132"/>
            <a:ext cx="9601196" cy="1303867"/>
          </a:xfrm>
        </p:spPr>
        <p:txBody>
          <a:bodyPr>
            <a:normAutofit/>
          </a:bodyPr>
          <a:lstStyle/>
          <a:p>
            <a:r>
              <a:rPr lang="en-US" sz="3600" b="1" dirty="0"/>
              <a:t>POPULATION DISTRIBUTION</a:t>
            </a:r>
            <a:endParaRPr lang="en-ZM" sz="3600" dirty="0">
              <a:solidFill>
                <a:srgbClr val="262626"/>
              </a:solidFill>
            </a:endParaRPr>
          </a:p>
        </p:txBody>
      </p:sp>
      <p:graphicFrame>
        <p:nvGraphicFramePr>
          <p:cNvPr id="4" name="Content Placeholder 3">
            <a:extLst>
              <a:ext uri="{FF2B5EF4-FFF2-40B4-BE49-F238E27FC236}">
                <a16:creationId xmlns:a16="http://schemas.microsoft.com/office/drawing/2014/main" id="{2A52536C-E71D-F35D-02B0-ACD69CBB0980}"/>
              </a:ext>
            </a:extLst>
          </p:cNvPr>
          <p:cNvGraphicFramePr>
            <a:graphicFrameLocks noGrp="1"/>
          </p:cNvGraphicFramePr>
          <p:nvPr>
            <p:ph idx="1"/>
            <p:extLst>
              <p:ext uri="{D42A27DB-BD31-4B8C-83A1-F6EECF244321}">
                <p14:modId xmlns:p14="http://schemas.microsoft.com/office/powerpoint/2010/main" val="2402807625"/>
              </p:ext>
            </p:extLst>
          </p:nvPr>
        </p:nvGraphicFramePr>
        <p:xfrm>
          <a:off x="1447800" y="2438400"/>
          <a:ext cx="9372600" cy="3796962"/>
        </p:xfrm>
        <a:graphic>
          <a:graphicData uri="http://schemas.openxmlformats.org/drawingml/2006/table">
            <a:tbl>
              <a:tblPr firstRow="1" firstCol="1" bandRow="1"/>
              <a:tblGrid>
                <a:gridCol w="5703843">
                  <a:extLst>
                    <a:ext uri="{9D8B030D-6E8A-4147-A177-3AD203B41FA5}">
                      <a16:colId xmlns:a16="http://schemas.microsoft.com/office/drawing/2014/main" val="3078472216"/>
                    </a:ext>
                  </a:extLst>
                </a:gridCol>
                <a:gridCol w="3668757">
                  <a:extLst>
                    <a:ext uri="{9D8B030D-6E8A-4147-A177-3AD203B41FA5}">
                      <a16:colId xmlns:a16="http://schemas.microsoft.com/office/drawing/2014/main" val="199673442"/>
                    </a:ext>
                  </a:extLst>
                </a:gridCol>
              </a:tblGrid>
              <a:tr h="344906">
                <a:tc gridSpan="2">
                  <a:txBody>
                    <a:bodyPr/>
                    <a:lstStyle/>
                    <a:p>
                      <a:pPr algn="ctr"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Population density (2010) </a:t>
                      </a:r>
                      <a:endParaRPr lang="en-US" sz="2000" b="1" i="0" u="none" strike="noStrike" dirty="0">
                        <a:effectLst/>
                        <a:latin typeface="Arial" panose="020B0604020202020204" pitchFamily="34" charset="0"/>
                      </a:endParaRPr>
                    </a:p>
                  </a:txBody>
                  <a:tcPr marL="102595" marR="102595" marT="51298" marB="512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M"/>
                    </a:p>
                  </a:txBody>
                  <a:tcPr/>
                </a:tc>
                <a:extLst>
                  <a:ext uri="{0D108BD9-81ED-4DB2-BD59-A6C34878D82A}">
                    <a16:rowId xmlns:a16="http://schemas.microsoft.com/office/drawing/2014/main" val="67509089"/>
                  </a:ext>
                </a:extLst>
              </a:tr>
              <a:tr h="252998">
                <a:tc>
                  <a:txBody>
                    <a:bodyPr/>
                    <a:lstStyle/>
                    <a:p>
                      <a:pPr algn="l"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Province</a:t>
                      </a:r>
                      <a:endParaRPr lang="en-US"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Density</a:t>
                      </a:r>
                      <a:endParaRPr lang="en-US"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745531"/>
                  </a:ext>
                </a:extLst>
              </a:tr>
              <a:tr h="252998">
                <a:tc>
                  <a:txBody>
                    <a:bodyPr/>
                    <a:lstStyle/>
                    <a:p>
                      <a:pPr algn="l"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Lusaka</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100.4</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104260"/>
                  </a:ext>
                </a:extLst>
              </a:tr>
              <a:tr h="252998">
                <a:tc>
                  <a:txBody>
                    <a:bodyPr/>
                    <a:lstStyle/>
                    <a:p>
                      <a:pPr algn="l"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Copperbelt</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62.5</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530492"/>
                  </a:ext>
                </a:extLst>
              </a:tr>
              <a:tr h="252998">
                <a:tc>
                  <a:txBody>
                    <a:bodyPr/>
                    <a:lstStyle/>
                    <a:p>
                      <a:pPr algn="l"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Eastern</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24.6</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954636"/>
                  </a:ext>
                </a:extLst>
              </a:tr>
              <a:tr h="252998">
                <a:tc>
                  <a:txBody>
                    <a:bodyPr/>
                    <a:lstStyle/>
                    <a:p>
                      <a:pPr algn="l" fontAlgn="t">
                        <a:lnSpc>
                          <a:spcPct val="107000"/>
                        </a:lnSpc>
                        <a:spcBef>
                          <a:spcPts val="0"/>
                        </a:spcBef>
                        <a:spcAft>
                          <a:spcPts val="800"/>
                        </a:spcAft>
                      </a:pPr>
                      <a:r>
                        <a:rPr lang="en-ZM" sz="2000" b="1" i="0" u="none" strike="noStrike" dirty="0" err="1">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Luapula</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19</a:t>
                      </a: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.0</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520625"/>
                  </a:ext>
                </a:extLst>
              </a:tr>
              <a:tr h="252998">
                <a:tc>
                  <a:txBody>
                    <a:bodyPr/>
                    <a:lstStyle/>
                    <a:p>
                      <a:pPr algn="l"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Southern</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18.8</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237139"/>
                  </a:ext>
                </a:extLst>
              </a:tr>
              <a:tr h="252998">
                <a:tc>
                  <a:txBody>
                    <a:bodyPr/>
                    <a:lstStyle/>
                    <a:p>
                      <a:pPr algn="l"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Central</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13.4</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482414"/>
                  </a:ext>
                </a:extLst>
              </a:tr>
              <a:tr h="252998">
                <a:tc>
                  <a:txBody>
                    <a:bodyPr/>
                    <a:lstStyle/>
                    <a:p>
                      <a:pPr algn="l"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Northern</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11.9</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480353"/>
                  </a:ext>
                </a:extLst>
              </a:tr>
              <a:tr h="252998">
                <a:tc>
                  <a:txBody>
                    <a:bodyPr/>
                    <a:lstStyle/>
                    <a:p>
                      <a:pPr algn="l"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Western</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7</a:t>
                      </a:r>
                      <a:r>
                        <a:rPr lang="en-US"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.0</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153562"/>
                  </a:ext>
                </a:extLst>
              </a:tr>
              <a:tr h="252998">
                <a:tc>
                  <a:txBody>
                    <a:bodyPr/>
                    <a:lstStyle/>
                    <a:p>
                      <a:pPr algn="l"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North-western</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ZM" sz="2000" b="1" i="0" u="none" strike="noStrike"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5.6</a:t>
                      </a:r>
                      <a:endParaRPr lang="en-ZM" sz="2000" b="1" i="0" u="none" strike="noStrike" dirty="0">
                        <a:effectLst/>
                        <a:latin typeface="Arial" panose="020B0604020202020204" pitchFamily="34" charset="0"/>
                      </a:endParaRPr>
                    </a:p>
                  </a:txBody>
                  <a:tcPr marL="76946" marR="76946" marT="1068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982078"/>
                  </a:ext>
                </a:extLst>
              </a:tr>
            </a:tbl>
          </a:graphicData>
        </a:graphic>
      </p:graphicFrame>
    </p:spTree>
    <p:extLst>
      <p:ext uri="{BB962C8B-B14F-4D97-AF65-F5344CB8AC3E}">
        <p14:creationId xmlns:p14="http://schemas.microsoft.com/office/powerpoint/2010/main" val="249912352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BASIC TOOLS OF DEMOGRAPHY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RATIO</a:t>
            </a:r>
            <a:endParaRPr lang="en-US" dirty="0"/>
          </a:p>
          <a:p>
            <a:pPr>
              <a:buNone/>
            </a:pPr>
            <a:endParaRPr lang="en-US" dirty="0"/>
          </a:p>
          <a:p>
            <a:r>
              <a:rPr lang="en-US" b="1" dirty="0"/>
              <a:t>The relation of one population subgroup to another in the same population; that is, one subgroup divided by another.</a:t>
            </a:r>
          </a:p>
          <a:p>
            <a:endParaRPr lang="en-US" b="1" dirty="0"/>
          </a:p>
          <a:p>
            <a:r>
              <a:rPr lang="en-US" b="1" dirty="0"/>
              <a:t>The number of men divided by the number of women to men in the population.</a:t>
            </a:r>
          </a:p>
          <a:p>
            <a:pPr>
              <a:buNone/>
            </a:pPr>
            <a:r>
              <a:rPr lang="en-US" b="1" dirty="0"/>
              <a:t> </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AB2DC-07EB-01ED-02D1-C99FA86ECC3C}"/>
              </a:ext>
            </a:extLst>
          </p:cNvPr>
          <p:cNvSpPr>
            <a:spLocks noGrp="1"/>
          </p:cNvSpPr>
          <p:nvPr>
            <p:ph type="title"/>
          </p:nvPr>
        </p:nvSpPr>
        <p:spPr/>
        <p:txBody>
          <a:bodyPr>
            <a:normAutofit fontScale="90000"/>
          </a:bodyPr>
          <a:lstStyle/>
          <a:p>
            <a:r>
              <a:rPr lang="en-US" b="1" dirty="0"/>
              <a:t>BASIC TOOLS OF DEMOGRAPHY</a:t>
            </a:r>
            <a:endParaRPr lang="en-ZM" dirty="0"/>
          </a:p>
        </p:txBody>
      </p:sp>
      <p:sp>
        <p:nvSpPr>
          <p:cNvPr id="3" name="Content Placeholder 2">
            <a:extLst>
              <a:ext uri="{FF2B5EF4-FFF2-40B4-BE49-F238E27FC236}">
                <a16:creationId xmlns:a16="http://schemas.microsoft.com/office/drawing/2014/main" id="{9234F9CB-0089-3F60-DF6B-C24999FBD64D}"/>
              </a:ext>
            </a:extLst>
          </p:cNvPr>
          <p:cNvSpPr>
            <a:spLocks noGrp="1"/>
          </p:cNvSpPr>
          <p:nvPr>
            <p:ph idx="1"/>
          </p:nvPr>
        </p:nvSpPr>
        <p:spPr/>
        <p:txBody>
          <a:bodyPr>
            <a:normAutofit fontScale="25000" lnSpcReduction="20000"/>
          </a:bodyPr>
          <a:lstStyle/>
          <a:p>
            <a:pPr algn="just"/>
            <a:r>
              <a:rPr lang="en-US" sz="7200" b="1" dirty="0"/>
              <a:t>PROPORTION</a:t>
            </a:r>
            <a:endParaRPr lang="en-US" sz="7200" dirty="0"/>
          </a:p>
          <a:p>
            <a:pPr algn="just">
              <a:buNone/>
            </a:pPr>
            <a:r>
              <a:rPr lang="en-US" sz="7200" b="1" dirty="0"/>
              <a:t> </a:t>
            </a:r>
            <a:endParaRPr lang="en-US" sz="7200" dirty="0"/>
          </a:p>
          <a:p>
            <a:pPr algn="just"/>
            <a:r>
              <a:rPr lang="en-US" sz="7200" b="1" dirty="0"/>
              <a:t>The relation of a population subgroup to the entire population; that is, a population subgroup divided by the entire population.</a:t>
            </a:r>
          </a:p>
          <a:p>
            <a:pPr algn="just"/>
            <a:endParaRPr lang="en-US" sz="7200" b="1" dirty="0"/>
          </a:p>
          <a:p>
            <a:pPr algn="just"/>
            <a:r>
              <a:rPr lang="en-US" sz="7200" b="1" dirty="0"/>
              <a:t>The number of people who can read and write divided by the total population gives the proportion literate.</a:t>
            </a:r>
          </a:p>
          <a:p>
            <a:pPr marL="0" indent="0" algn="just">
              <a:buNone/>
            </a:pPr>
            <a:endParaRPr lang="en-US" sz="7200" b="1" dirty="0"/>
          </a:p>
          <a:p>
            <a:pPr algn="just"/>
            <a:r>
              <a:rPr lang="en-US" sz="7200" b="1" dirty="0"/>
              <a:t>PERCENTAGE</a:t>
            </a:r>
          </a:p>
          <a:p>
            <a:pPr algn="just"/>
            <a:endParaRPr lang="en-US" sz="7200" b="1" dirty="0"/>
          </a:p>
          <a:p>
            <a:pPr algn="just"/>
            <a:r>
              <a:rPr lang="en-US" sz="7200" b="1" dirty="0"/>
              <a:t>This is a proportion multiplied by 100.</a:t>
            </a:r>
          </a:p>
          <a:p>
            <a:pPr algn="just">
              <a:buNone/>
            </a:pPr>
            <a:r>
              <a:rPr lang="en-US" sz="7200" b="1" dirty="0"/>
              <a:t> </a:t>
            </a:r>
            <a:endParaRPr lang="en-US" sz="7200" dirty="0"/>
          </a:p>
          <a:p>
            <a:endParaRPr lang="en-ZM" dirty="0"/>
          </a:p>
        </p:txBody>
      </p:sp>
    </p:spTree>
    <p:extLst>
      <p:ext uri="{BB962C8B-B14F-4D97-AF65-F5344CB8AC3E}">
        <p14:creationId xmlns:p14="http://schemas.microsoft.com/office/powerpoint/2010/main" val="179691712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BASIC TOOLS OF DEMOGRAPHY</a:t>
            </a:r>
            <a:endParaRPr lang="en-US" dirty="0"/>
          </a:p>
        </p:txBody>
      </p:sp>
      <p:sp>
        <p:nvSpPr>
          <p:cNvPr id="3" name="Content Placeholder 2"/>
          <p:cNvSpPr>
            <a:spLocks noGrp="1"/>
          </p:cNvSpPr>
          <p:nvPr>
            <p:ph idx="1"/>
          </p:nvPr>
        </p:nvSpPr>
        <p:spPr/>
        <p:txBody>
          <a:bodyPr>
            <a:normAutofit fontScale="25000" lnSpcReduction="20000"/>
          </a:bodyPr>
          <a:lstStyle/>
          <a:p>
            <a:r>
              <a:rPr lang="en-US" sz="12800" b="1" dirty="0"/>
              <a:t>CONSTANT</a:t>
            </a:r>
            <a:endParaRPr lang="en-US" sz="12800" dirty="0"/>
          </a:p>
          <a:p>
            <a:pPr algn="just">
              <a:buNone/>
            </a:pPr>
            <a:r>
              <a:rPr lang="en-US" sz="5000" b="1" dirty="0"/>
              <a:t> </a:t>
            </a:r>
            <a:endParaRPr lang="en-US" sz="14400" dirty="0"/>
          </a:p>
          <a:p>
            <a:pPr algn="just"/>
            <a:r>
              <a:rPr lang="en-US" sz="14400" b="1" dirty="0"/>
              <a:t>An unchanging arbitrary number by which rates, ratios, or proportions can be multiplied to express these measures in more understandable fashion.</a:t>
            </a:r>
          </a:p>
          <a:p>
            <a:pPr algn="just">
              <a:buNone/>
            </a:pPr>
            <a:r>
              <a:rPr lang="en-US" sz="14400" b="1" dirty="0"/>
              <a:t> </a:t>
            </a:r>
          </a:p>
          <a:p>
            <a:pPr algn="just">
              <a:buNone/>
            </a:pPr>
            <a:endParaRPr lang="en-US" sz="14400" b="1" dirty="0"/>
          </a:p>
          <a:p>
            <a:endParaRPr lang="en-US" b="1"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66395-3129-32BC-04D4-DE88BE317550}"/>
              </a:ext>
            </a:extLst>
          </p:cNvPr>
          <p:cNvSpPr>
            <a:spLocks noGrp="1"/>
          </p:cNvSpPr>
          <p:nvPr>
            <p:ph type="title"/>
          </p:nvPr>
        </p:nvSpPr>
        <p:spPr/>
        <p:txBody>
          <a:bodyPr>
            <a:normAutofit fontScale="90000"/>
          </a:bodyPr>
          <a:lstStyle/>
          <a:p>
            <a:r>
              <a:rPr lang="en-US" b="1" dirty="0"/>
              <a:t>BASIC TOOLS OF DEMOGRAPHY</a:t>
            </a:r>
            <a:endParaRPr lang="en-ZM" dirty="0"/>
          </a:p>
        </p:txBody>
      </p:sp>
      <p:sp>
        <p:nvSpPr>
          <p:cNvPr id="3" name="Content Placeholder 2">
            <a:extLst>
              <a:ext uri="{FF2B5EF4-FFF2-40B4-BE49-F238E27FC236}">
                <a16:creationId xmlns:a16="http://schemas.microsoft.com/office/drawing/2014/main" id="{8BD21FBE-DF06-C98C-11E0-516C636931AE}"/>
              </a:ext>
            </a:extLst>
          </p:cNvPr>
          <p:cNvSpPr>
            <a:spLocks noGrp="1"/>
          </p:cNvSpPr>
          <p:nvPr>
            <p:ph idx="1"/>
          </p:nvPr>
        </p:nvSpPr>
        <p:spPr/>
        <p:txBody>
          <a:bodyPr>
            <a:normAutofit/>
          </a:bodyPr>
          <a:lstStyle/>
          <a:p>
            <a:pPr algn="just"/>
            <a:r>
              <a:rPr lang="en-US" sz="2800" b="1" dirty="0"/>
              <a:t>The choice of a constant depends on how frequently an event occurs in the population.</a:t>
            </a:r>
          </a:p>
          <a:p>
            <a:pPr algn="just"/>
            <a:endParaRPr lang="en-US" sz="2800" b="1" dirty="0"/>
          </a:p>
          <a:p>
            <a:pPr algn="just"/>
            <a:r>
              <a:rPr lang="en-US" sz="2800" b="1" dirty="0"/>
              <a:t>To explain rare events more meaningfully, use a large constant; for not so rare events use a smaller constant.</a:t>
            </a:r>
          </a:p>
          <a:p>
            <a:endParaRPr lang="en-ZM" dirty="0"/>
          </a:p>
        </p:txBody>
      </p:sp>
    </p:spTree>
    <p:extLst>
      <p:ext uri="{BB962C8B-B14F-4D97-AF65-F5344CB8AC3E}">
        <p14:creationId xmlns:p14="http://schemas.microsoft.com/office/powerpoint/2010/main" val="101242074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6970-08E1-0CAD-2B87-F5F424961281}"/>
              </a:ext>
            </a:extLst>
          </p:cNvPr>
          <p:cNvSpPr>
            <a:spLocks noGrp="1"/>
          </p:cNvSpPr>
          <p:nvPr>
            <p:ph type="title"/>
          </p:nvPr>
        </p:nvSpPr>
        <p:spPr/>
        <p:txBody>
          <a:bodyPr>
            <a:normAutofit fontScale="90000"/>
          </a:bodyPr>
          <a:lstStyle/>
          <a:p>
            <a:r>
              <a:rPr lang="en-US" b="1" dirty="0"/>
              <a:t>BASIC TOOLS OF DEMOGRAPHY</a:t>
            </a:r>
            <a:endParaRPr lang="en-ZM" dirty="0"/>
          </a:p>
        </p:txBody>
      </p:sp>
      <p:sp>
        <p:nvSpPr>
          <p:cNvPr id="3" name="Content Placeholder 2">
            <a:extLst>
              <a:ext uri="{FF2B5EF4-FFF2-40B4-BE49-F238E27FC236}">
                <a16:creationId xmlns:a16="http://schemas.microsoft.com/office/drawing/2014/main" id="{DFB266C2-6D67-8BE9-F4FA-603C0E04F4CF}"/>
              </a:ext>
            </a:extLst>
          </p:cNvPr>
          <p:cNvSpPr>
            <a:spLocks noGrp="1"/>
          </p:cNvSpPr>
          <p:nvPr>
            <p:ph idx="1"/>
          </p:nvPr>
        </p:nvSpPr>
        <p:spPr/>
        <p:txBody>
          <a:bodyPr>
            <a:normAutofit/>
          </a:bodyPr>
          <a:lstStyle/>
          <a:p>
            <a:r>
              <a:rPr lang="en-US" sz="2800" b="1" dirty="0"/>
              <a:t>PROBABILITY</a:t>
            </a:r>
          </a:p>
          <a:p>
            <a:pPr>
              <a:buNone/>
            </a:pPr>
            <a:endParaRPr lang="en-US" sz="2800" b="1" dirty="0"/>
          </a:p>
          <a:p>
            <a:pPr algn="just"/>
            <a:r>
              <a:rPr lang="en-US" sz="2800" b="1" dirty="0"/>
              <a:t>The likelihood of occurrence  of an event.</a:t>
            </a:r>
          </a:p>
          <a:p>
            <a:pPr algn="just"/>
            <a:r>
              <a:rPr lang="en-US" sz="2800" b="1" dirty="0"/>
              <a:t>An example of this is the probability of dying – </a:t>
            </a:r>
            <a:r>
              <a:rPr lang="en-US" sz="2800" b="1" dirty="0" err="1"/>
              <a:t>qx</a:t>
            </a:r>
            <a:r>
              <a:rPr lang="en-US" sz="2800" b="1" dirty="0"/>
              <a:t> value in a life table complemented by the probability of surviving - </a:t>
            </a:r>
            <a:r>
              <a:rPr lang="en-US" sz="2800" b="1" dirty="0" err="1"/>
              <a:t>px</a:t>
            </a:r>
            <a:r>
              <a:rPr lang="en-US" sz="2800" b="1" dirty="0"/>
              <a:t>.</a:t>
            </a:r>
          </a:p>
          <a:p>
            <a:pPr algn="just"/>
            <a:endParaRPr lang="en-US" sz="2800" b="1" dirty="0"/>
          </a:p>
          <a:p>
            <a:endParaRPr lang="en-ZM" dirty="0"/>
          </a:p>
        </p:txBody>
      </p:sp>
    </p:spTree>
    <p:extLst>
      <p:ext uri="{BB962C8B-B14F-4D97-AF65-F5344CB8AC3E}">
        <p14:creationId xmlns:p14="http://schemas.microsoft.com/office/powerpoint/2010/main" val="118632874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MEASURES OF POPULATION SIZE</a:t>
            </a:r>
            <a:br>
              <a:rPr lang="en-US" dirty="0"/>
            </a:br>
            <a:endParaRPr lang="en-US" dirty="0"/>
          </a:p>
        </p:txBody>
      </p:sp>
      <p:sp>
        <p:nvSpPr>
          <p:cNvPr id="3" name="Content Placeholder 2"/>
          <p:cNvSpPr>
            <a:spLocks noGrp="1"/>
          </p:cNvSpPr>
          <p:nvPr>
            <p:ph idx="1"/>
          </p:nvPr>
        </p:nvSpPr>
        <p:spPr/>
        <p:txBody>
          <a:bodyPr>
            <a:normAutofit/>
          </a:bodyPr>
          <a:lstStyle/>
          <a:p>
            <a:pPr algn="just"/>
            <a:r>
              <a:rPr lang="en-US" sz="3600" b="1" dirty="0"/>
              <a:t>This is the total  number of people in absolute terms within a defined territory or space.</a:t>
            </a:r>
          </a:p>
          <a:p>
            <a:pPr algn="just">
              <a:buNone/>
            </a:pPr>
            <a:endParaRPr lang="en-US" sz="3600" dirty="0"/>
          </a:p>
          <a:p>
            <a:endParaRPr 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6CD6-F3E7-3666-5DA2-4FA6CA40BD23}"/>
              </a:ext>
            </a:extLst>
          </p:cNvPr>
          <p:cNvSpPr>
            <a:spLocks noGrp="1"/>
          </p:cNvSpPr>
          <p:nvPr>
            <p:ph type="title"/>
          </p:nvPr>
        </p:nvSpPr>
        <p:spPr/>
        <p:txBody>
          <a:bodyPr>
            <a:normAutofit fontScale="90000"/>
          </a:bodyPr>
          <a:lstStyle/>
          <a:p>
            <a:r>
              <a:rPr lang="en-US" b="1" dirty="0"/>
              <a:t>MEASURES OF POPULATION SIZE</a:t>
            </a:r>
            <a:br>
              <a:rPr lang="en-US" dirty="0"/>
            </a:br>
            <a:endParaRPr lang="en-ZM" dirty="0"/>
          </a:p>
        </p:txBody>
      </p:sp>
      <p:sp>
        <p:nvSpPr>
          <p:cNvPr id="3" name="Content Placeholder 2">
            <a:extLst>
              <a:ext uri="{FF2B5EF4-FFF2-40B4-BE49-F238E27FC236}">
                <a16:creationId xmlns:a16="http://schemas.microsoft.com/office/drawing/2014/main" id="{AF461C80-18E1-53DC-E608-575EB1CCD36F}"/>
              </a:ext>
            </a:extLst>
          </p:cNvPr>
          <p:cNvSpPr>
            <a:spLocks noGrp="1"/>
          </p:cNvSpPr>
          <p:nvPr>
            <p:ph idx="1"/>
          </p:nvPr>
        </p:nvSpPr>
        <p:spPr/>
        <p:txBody>
          <a:bodyPr>
            <a:normAutofit lnSpcReduction="10000"/>
          </a:bodyPr>
          <a:lstStyle/>
          <a:p>
            <a:pPr algn="just"/>
            <a:r>
              <a:rPr lang="en-US" b="1" dirty="0"/>
              <a:t>The population of a province, district, city, or township or country is often given in terms of an absolute count. </a:t>
            </a:r>
          </a:p>
          <a:p>
            <a:pPr algn="just"/>
            <a:endParaRPr lang="en-US" b="1" dirty="0"/>
          </a:p>
          <a:p>
            <a:pPr algn="just"/>
            <a:r>
              <a:rPr lang="en-US" b="1" dirty="0"/>
              <a:t>Population size can be expressed in relative terms as a percentage of the total especially when making comparisons between different regions like provinces.</a:t>
            </a:r>
          </a:p>
          <a:p>
            <a:endParaRPr lang="en-ZM" dirty="0"/>
          </a:p>
        </p:txBody>
      </p:sp>
    </p:spTree>
    <p:extLst>
      <p:ext uri="{BB962C8B-B14F-4D97-AF65-F5344CB8AC3E}">
        <p14:creationId xmlns:p14="http://schemas.microsoft.com/office/powerpoint/2010/main" val="57566276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4ED4-589C-FF2A-8B28-C67235CEC145}"/>
              </a:ext>
            </a:extLst>
          </p:cNvPr>
          <p:cNvSpPr>
            <a:spLocks noGrp="1"/>
          </p:cNvSpPr>
          <p:nvPr>
            <p:ph type="title"/>
          </p:nvPr>
        </p:nvSpPr>
        <p:spPr/>
        <p:txBody>
          <a:bodyPr/>
          <a:lstStyle/>
          <a:p>
            <a:r>
              <a:rPr lang="en-US" sz="2800" dirty="0"/>
              <a:t>ZAMBIAN POPULATION TOTAL 2022</a:t>
            </a:r>
            <a:endParaRPr lang="en-ZM" sz="2800" dirty="0"/>
          </a:p>
        </p:txBody>
      </p:sp>
      <p:graphicFrame>
        <p:nvGraphicFramePr>
          <p:cNvPr id="4" name="Content Placeholder 3">
            <a:extLst>
              <a:ext uri="{FF2B5EF4-FFF2-40B4-BE49-F238E27FC236}">
                <a16:creationId xmlns:a16="http://schemas.microsoft.com/office/drawing/2014/main" id="{7250A030-FC98-7051-CB4E-FDB8C69C81F3}"/>
              </a:ext>
            </a:extLst>
          </p:cNvPr>
          <p:cNvGraphicFramePr>
            <a:graphicFrameLocks noGrp="1"/>
          </p:cNvGraphicFramePr>
          <p:nvPr>
            <p:ph idx="1"/>
            <p:extLst>
              <p:ext uri="{D42A27DB-BD31-4B8C-83A1-F6EECF244321}">
                <p14:modId xmlns:p14="http://schemas.microsoft.com/office/powerpoint/2010/main" val="4016660830"/>
              </p:ext>
            </p:extLst>
          </p:nvPr>
        </p:nvGraphicFramePr>
        <p:xfrm>
          <a:off x="2514600" y="2424270"/>
          <a:ext cx="7010398" cy="4295464"/>
        </p:xfrm>
        <a:graphic>
          <a:graphicData uri="http://schemas.openxmlformats.org/drawingml/2006/table">
            <a:tbl>
              <a:tblPr>
                <a:tableStyleId>{5940675A-B579-460E-94D1-54222C63F5DA}</a:tableStyleId>
              </a:tblPr>
              <a:tblGrid>
                <a:gridCol w="1132994">
                  <a:extLst>
                    <a:ext uri="{9D8B030D-6E8A-4147-A177-3AD203B41FA5}">
                      <a16:colId xmlns:a16="http://schemas.microsoft.com/office/drawing/2014/main" val="506560227"/>
                    </a:ext>
                  </a:extLst>
                </a:gridCol>
                <a:gridCol w="1298222">
                  <a:extLst>
                    <a:ext uri="{9D8B030D-6E8A-4147-A177-3AD203B41FA5}">
                      <a16:colId xmlns:a16="http://schemas.microsoft.com/office/drawing/2014/main" val="2223827440"/>
                    </a:ext>
                  </a:extLst>
                </a:gridCol>
                <a:gridCol w="1150183">
                  <a:extLst>
                    <a:ext uri="{9D8B030D-6E8A-4147-A177-3AD203B41FA5}">
                      <a16:colId xmlns:a16="http://schemas.microsoft.com/office/drawing/2014/main" val="1022339751"/>
                    </a:ext>
                  </a:extLst>
                </a:gridCol>
                <a:gridCol w="1163011">
                  <a:extLst>
                    <a:ext uri="{9D8B030D-6E8A-4147-A177-3AD203B41FA5}">
                      <a16:colId xmlns:a16="http://schemas.microsoft.com/office/drawing/2014/main" val="2396479910"/>
                    </a:ext>
                  </a:extLst>
                </a:gridCol>
                <a:gridCol w="1132994">
                  <a:extLst>
                    <a:ext uri="{9D8B030D-6E8A-4147-A177-3AD203B41FA5}">
                      <a16:colId xmlns:a16="http://schemas.microsoft.com/office/drawing/2014/main" val="3496395700"/>
                    </a:ext>
                  </a:extLst>
                </a:gridCol>
                <a:gridCol w="1132994">
                  <a:extLst>
                    <a:ext uri="{9D8B030D-6E8A-4147-A177-3AD203B41FA5}">
                      <a16:colId xmlns:a16="http://schemas.microsoft.com/office/drawing/2014/main" val="3439735825"/>
                    </a:ext>
                  </a:extLst>
                </a:gridCol>
              </a:tblGrid>
              <a:tr h="324988">
                <a:tc>
                  <a:txBody>
                    <a:bodyPr/>
                    <a:lstStyle/>
                    <a:p>
                      <a:pPr algn="l" fontAlgn="b"/>
                      <a:r>
                        <a:rPr lang="en-US" sz="1400" b="1" u="none" strike="noStrike" dirty="0">
                          <a:effectLst/>
                          <a:latin typeface="Georgia Pro Black" panose="02040A02050405020203" pitchFamily="18" charset="0"/>
                        </a:rPr>
                        <a:t>Age</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Total</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Male</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Female</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Male(%)</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Female(%)</a:t>
                      </a:r>
                      <a:endParaRPr lang="en-US"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1157316826"/>
                  </a:ext>
                </a:extLst>
              </a:tr>
              <a:tr h="173327">
                <a:tc>
                  <a:txBody>
                    <a:bodyPr/>
                    <a:lstStyle/>
                    <a:p>
                      <a:pPr algn="l" fontAlgn="b"/>
                      <a:r>
                        <a:rPr lang="en-US" sz="1400" b="1" u="none" strike="noStrike" dirty="0">
                          <a:effectLst/>
                          <a:latin typeface="Georgia Pro Black" panose="02040A02050405020203" pitchFamily="18" charset="0"/>
                        </a:rPr>
                        <a:t>0-4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3,260,716</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1,611,266</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1,585,894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17.2</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17.7</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1554941030"/>
                  </a:ext>
                </a:extLst>
              </a:tr>
              <a:tr h="173327">
                <a:tc>
                  <a:txBody>
                    <a:bodyPr/>
                    <a:lstStyle/>
                    <a:p>
                      <a:pPr algn="l" fontAlgn="b"/>
                      <a:r>
                        <a:rPr lang="en-US" sz="1400" b="1" u="none" strike="noStrike" dirty="0">
                          <a:effectLst/>
                          <a:latin typeface="Georgia Pro Black" panose="02040A02050405020203" pitchFamily="18" charset="0"/>
                        </a:rPr>
                        <a:t>5-9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2,818,819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1,386,733</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1,372,498</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14.9</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15.2</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3646828593"/>
                  </a:ext>
                </a:extLst>
              </a:tr>
              <a:tr h="173327">
                <a:tc>
                  <a:txBody>
                    <a:bodyPr/>
                    <a:lstStyle/>
                    <a:p>
                      <a:pPr algn="l" fontAlgn="b"/>
                      <a:r>
                        <a:rPr lang="en-US" sz="1400" b="1" u="none" strike="noStrike" dirty="0">
                          <a:effectLst/>
                          <a:latin typeface="Georgia Pro Black" panose="02040A02050405020203" pitchFamily="18" charset="0"/>
                        </a:rPr>
                        <a:t>10-14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2,469,823</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1,200,517</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1,194,457</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13.0</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13.2</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1522620966"/>
                  </a:ext>
                </a:extLst>
              </a:tr>
              <a:tr h="173327">
                <a:tc>
                  <a:txBody>
                    <a:bodyPr/>
                    <a:lstStyle/>
                    <a:p>
                      <a:pPr algn="l" fontAlgn="b"/>
                      <a:r>
                        <a:rPr lang="en-US" sz="1400" b="1" u="none" strike="noStrike" dirty="0">
                          <a:effectLst/>
                          <a:latin typeface="Georgia Pro Black" panose="02040A02050405020203" pitchFamily="18" charset="0"/>
                        </a:rPr>
                        <a:t>15-19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2,039,734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988,683</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983,185</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10.8</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10.9</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3997284113"/>
                  </a:ext>
                </a:extLst>
              </a:tr>
              <a:tr h="173327">
                <a:tc>
                  <a:txBody>
                    <a:bodyPr/>
                    <a:lstStyle/>
                    <a:p>
                      <a:pPr algn="l" fontAlgn="b"/>
                      <a:r>
                        <a:rPr lang="en-US" sz="1400" b="1" u="none" strike="noStrike" dirty="0">
                          <a:effectLst/>
                          <a:latin typeface="Georgia Pro Black" panose="02040A02050405020203" pitchFamily="18" charset="0"/>
                        </a:rPr>
                        <a:t>20-24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1,749,786</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851,902</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866,159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9.2</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9.4</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2447632077"/>
                  </a:ext>
                </a:extLst>
              </a:tr>
              <a:tr h="173327">
                <a:tc>
                  <a:txBody>
                    <a:bodyPr/>
                    <a:lstStyle/>
                    <a:p>
                      <a:pPr algn="l" fontAlgn="b"/>
                      <a:r>
                        <a:rPr lang="en-US" sz="1400" b="1" u="none" strike="noStrike" dirty="0">
                          <a:effectLst/>
                          <a:latin typeface="Georgia Pro Black" panose="02040A02050405020203" pitchFamily="18" charset="0"/>
                        </a:rPr>
                        <a:t>25-29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1,515,457</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721,111</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749,357</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8.0</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7.9</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3776001836"/>
                  </a:ext>
                </a:extLst>
              </a:tr>
              <a:tr h="173327">
                <a:tc>
                  <a:txBody>
                    <a:bodyPr/>
                    <a:lstStyle/>
                    <a:p>
                      <a:pPr algn="l" fontAlgn="b"/>
                      <a:r>
                        <a:rPr lang="en-US" sz="1400" b="1" u="none" strike="noStrike" dirty="0">
                          <a:effectLst/>
                          <a:latin typeface="Georgia Pro Black" panose="02040A02050405020203" pitchFamily="18" charset="0"/>
                        </a:rPr>
                        <a:t>30-34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1,176,671</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521,639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599,104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6.2</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5.7</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3156295706"/>
                  </a:ext>
                </a:extLst>
              </a:tr>
              <a:tr h="173327">
                <a:tc>
                  <a:txBody>
                    <a:bodyPr/>
                    <a:lstStyle/>
                    <a:p>
                      <a:pPr algn="l" fontAlgn="b"/>
                      <a:r>
                        <a:rPr lang="en-US" sz="1400" b="1" u="none" strike="noStrike" dirty="0">
                          <a:effectLst/>
                          <a:latin typeface="Georgia Pro Black" panose="02040A02050405020203" pitchFamily="18" charset="0"/>
                        </a:rPr>
                        <a:t>35-39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957,449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437,151</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507,649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5.1</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4.8</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2923012107"/>
                  </a:ext>
                </a:extLst>
              </a:tr>
              <a:tr h="173327">
                <a:tc>
                  <a:txBody>
                    <a:bodyPr/>
                    <a:lstStyle/>
                    <a:p>
                      <a:pPr algn="l" fontAlgn="b"/>
                      <a:r>
                        <a:rPr lang="en-US" sz="1400" b="1" u="none" strike="noStrike" dirty="0">
                          <a:effectLst/>
                          <a:latin typeface="Georgia Pro Black" panose="02040A02050405020203" pitchFamily="18" charset="0"/>
                        </a:rPr>
                        <a:t>40-44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783,648</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369,913</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381,493</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4.1</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4.1</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3435048174"/>
                  </a:ext>
                </a:extLst>
              </a:tr>
              <a:tr h="173327">
                <a:tc>
                  <a:txBody>
                    <a:bodyPr/>
                    <a:lstStyle/>
                    <a:p>
                      <a:pPr algn="l" fontAlgn="b"/>
                      <a:r>
                        <a:rPr lang="en-US" sz="1400" b="1" u="none" strike="noStrike" dirty="0">
                          <a:effectLst/>
                          <a:latin typeface="Georgia Pro Black" panose="02040A02050405020203" pitchFamily="18" charset="0"/>
                        </a:rPr>
                        <a:t>45-49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621,950</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308,198</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295,741</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3.3</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3.4</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749110888"/>
                  </a:ext>
                </a:extLst>
              </a:tr>
              <a:tr h="173327">
                <a:tc>
                  <a:txBody>
                    <a:bodyPr/>
                    <a:lstStyle/>
                    <a:p>
                      <a:pPr algn="l" fontAlgn="b"/>
                      <a:r>
                        <a:rPr lang="en-US" sz="1400" b="1" u="none" strike="noStrike" dirty="0">
                          <a:effectLst/>
                          <a:latin typeface="Georgia Pro Black" panose="02040A02050405020203" pitchFamily="18" charset="0"/>
                        </a:rPr>
                        <a:t>50-54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452,986</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218,440</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205,053</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2.4</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2.4</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336217746"/>
                  </a:ext>
                </a:extLst>
              </a:tr>
              <a:tr h="173327">
                <a:tc>
                  <a:txBody>
                    <a:bodyPr/>
                    <a:lstStyle/>
                    <a:p>
                      <a:pPr algn="l" fontAlgn="b"/>
                      <a:r>
                        <a:rPr lang="en-US" sz="1400" b="1" u="none" strike="noStrike" dirty="0">
                          <a:effectLst/>
                          <a:latin typeface="Georgia Pro Black" panose="02040A02050405020203" pitchFamily="18" charset="0"/>
                        </a:rPr>
                        <a:t>55-59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330,036</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158,674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163,770</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1.7</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1.7</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776002266"/>
                  </a:ext>
                </a:extLst>
              </a:tr>
              <a:tr h="173327">
                <a:tc>
                  <a:txBody>
                    <a:bodyPr/>
                    <a:lstStyle/>
                    <a:p>
                      <a:pPr algn="l" fontAlgn="b"/>
                      <a:r>
                        <a:rPr lang="en-US" sz="1400" b="1" u="none" strike="noStrike" dirty="0">
                          <a:effectLst/>
                          <a:latin typeface="Georgia Pro Black" panose="02040A02050405020203" pitchFamily="18" charset="0"/>
                        </a:rPr>
                        <a:t>60-64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255,333</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114,736</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129,462</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1.3</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1.3</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2523445971"/>
                  </a:ext>
                </a:extLst>
              </a:tr>
              <a:tr h="173327">
                <a:tc>
                  <a:txBody>
                    <a:bodyPr/>
                    <a:lstStyle/>
                    <a:p>
                      <a:pPr algn="l" fontAlgn="b"/>
                      <a:r>
                        <a:rPr lang="en-US" sz="1400" b="1" u="none" strike="noStrike" dirty="0">
                          <a:effectLst/>
                          <a:latin typeface="Georgia Pro Black" panose="02040A02050405020203" pitchFamily="18" charset="0"/>
                        </a:rPr>
                        <a:t>65-69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169,725</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75,960</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83,432</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0.9</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0.8</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1286212736"/>
                  </a:ext>
                </a:extLst>
              </a:tr>
              <a:tr h="173327">
                <a:tc>
                  <a:txBody>
                    <a:bodyPr/>
                    <a:lstStyle/>
                    <a:p>
                      <a:pPr algn="l" fontAlgn="b"/>
                      <a:r>
                        <a:rPr lang="en-US" sz="1400" b="1" u="none" strike="noStrike" dirty="0">
                          <a:effectLst/>
                          <a:latin typeface="Georgia Pro Black" panose="02040A02050405020203" pitchFamily="18" charset="0"/>
                        </a:rPr>
                        <a:t>70-74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122,295</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55,064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67,824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0.6</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0.6</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1848159060"/>
                  </a:ext>
                </a:extLst>
              </a:tr>
              <a:tr h="173327">
                <a:tc>
                  <a:txBody>
                    <a:bodyPr/>
                    <a:lstStyle/>
                    <a:p>
                      <a:pPr algn="l" fontAlgn="b"/>
                      <a:r>
                        <a:rPr lang="en-US" sz="1400" b="1" u="none" strike="noStrike" dirty="0">
                          <a:effectLst/>
                          <a:latin typeface="Georgia Pro Black" panose="02040A02050405020203" pitchFamily="18" charset="0"/>
                        </a:rPr>
                        <a:t>75-79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86,881</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36,251</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46,739</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0.5</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0.4</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4216083303"/>
                  </a:ext>
                </a:extLst>
              </a:tr>
              <a:tr h="173327">
                <a:tc>
                  <a:txBody>
                    <a:bodyPr/>
                    <a:lstStyle/>
                    <a:p>
                      <a:pPr algn="l" fontAlgn="b"/>
                      <a:r>
                        <a:rPr lang="en-US" sz="1400" b="1" u="none" strike="noStrike" dirty="0">
                          <a:effectLst/>
                          <a:latin typeface="Georgia Pro Black" panose="02040A02050405020203" pitchFamily="18" charset="0"/>
                        </a:rPr>
                        <a:t>80+</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115,434</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51,308</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61,193</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0.6</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0.6</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3307894958"/>
                  </a:ext>
                </a:extLst>
              </a:tr>
              <a:tr h="173327">
                <a:tc>
                  <a:txBody>
                    <a:bodyPr/>
                    <a:lstStyle/>
                    <a:p>
                      <a:pPr algn="l" fontAlgn="b"/>
                      <a:r>
                        <a:rPr lang="en-US" sz="1400" b="1" u="none" strike="noStrike" dirty="0">
                          <a:effectLst/>
                          <a:latin typeface="Georgia Pro Black" panose="02040A02050405020203" pitchFamily="18" charset="0"/>
                        </a:rPr>
                        <a:t>Total</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18,926,743</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9,107,546</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US" sz="1400" b="1" u="none" strike="noStrike" dirty="0">
                          <a:effectLst/>
                          <a:latin typeface="Georgia Pro Black" panose="02040A02050405020203" pitchFamily="18" charset="0"/>
                        </a:rPr>
                        <a:t>9,293,010</a:t>
                      </a:r>
                      <a:endParaRPr lang="en-US"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100.0</a:t>
                      </a:r>
                      <a:endParaRPr lang="en-ZM" sz="1400" b="1" i="0" u="none" strike="noStrike" dirty="0">
                        <a:solidFill>
                          <a:srgbClr val="000000"/>
                        </a:solidFill>
                        <a:effectLst/>
                        <a:latin typeface="Georgia Pro Black" panose="02040A02050405020203" pitchFamily="18" charset="0"/>
                      </a:endParaRPr>
                    </a:p>
                  </a:txBody>
                  <a:tcPr marL="7222" marR="7222" marT="7222" marB="0" anchor="b"/>
                </a:tc>
                <a:tc>
                  <a:txBody>
                    <a:bodyPr/>
                    <a:lstStyle/>
                    <a:p>
                      <a:pPr algn="ctr" fontAlgn="b"/>
                      <a:r>
                        <a:rPr lang="en-ZM" sz="1400" b="1" u="none" strike="noStrike" dirty="0">
                          <a:effectLst/>
                          <a:latin typeface="Georgia Pro Black" panose="02040A02050405020203" pitchFamily="18" charset="0"/>
                        </a:rPr>
                        <a:t>100.0</a:t>
                      </a:r>
                      <a:endParaRPr lang="en-ZM" sz="1400" b="1" i="0" u="none" strike="noStrike" dirty="0">
                        <a:solidFill>
                          <a:srgbClr val="000000"/>
                        </a:solidFill>
                        <a:effectLst/>
                        <a:latin typeface="Georgia Pro Black" panose="02040A02050405020203" pitchFamily="18" charset="0"/>
                      </a:endParaRPr>
                    </a:p>
                  </a:txBody>
                  <a:tcPr marL="7222" marR="7222" marT="7222" marB="0" anchor="b"/>
                </a:tc>
                <a:extLst>
                  <a:ext uri="{0D108BD9-81ED-4DB2-BD59-A6C34878D82A}">
                    <a16:rowId xmlns:a16="http://schemas.microsoft.com/office/drawing/2014/main" val="940699985"/>
                  </a:ext>
                </a:extLst>
              </a:tr>
            </a:tbl>
          </a:graphicData>
        </a:graphic>
      </p:graphicFrame>
    </p:spTree>
    <p:extLst>
      <p:ext uri="{BB962C8B-B14F-4D97-AF65-F5344CB8AC3E}">
        <p14:creationId xmlns:p14="http://schemas.microsoft.com/office/powerpoint/2010/main" val="296027064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MEASURES OF POPULATION SIZE</a:t>
            </a:r>
            <a:br>
              <a:rPr lang="en-US" dirty="0"/>
            </a:br>
            <a:endParaRPr lang="en-US" dirty="0"/>
          </a:p>
        </p:txBody>
      </p:sp>
      <p:sp>
        <p:nvSpPr>
          <p:cNvPr id="3" name="Content Placeholder 2"/>
          <p:cNvSpPr>
            <a:spLocks noGrp="1"/>
          </p:cNvSpPr>
          <p:nvPr>
            <p:ph idx="1"/>
          </p:nvPr>
        </p:nvSpPr>
        <p:spPr/>
        <p:txBody>
          <a:bodyPr/>
          <a:lstStyle/>
          <a:p>
            <a:r>
              <a:rPr lang="en-US" b="1" dirty="0"/>
              <a:t>ZAMBIA 2000</a:t>
            </a:r>
          </a:p>
        </p:txBody>
      </p:sp>
      <p:graphicFrame>
        <p:nvGraphicFramePr>
          <p:cNvPr id="27650" name="Object 2"/>
          <p:cNvGraphicFramePr>
            <a:graphicFrameLocks noChangeAspect="1"/>
          </p:cNvGraphicFramePr>
          <p:nvPr>
            <p:extLst>
              <p:ext uri="{D42A27DB-BD31-4B8C-83A1-F6EECF244321}">
                <p14:modId xmlns:p14="http://schemas.microsoft.com/office/powerpoint/2010/main" val="948820750"/>
              </p:ext>
            </p:extLst>
          </p:nvPr>
        </p:nvGraphicFramePr>
        <p:xfrm>
          <a:off x="5181600" y="3000497"/>
          <a:ext cx="6934200" cy="3276600"/>
        </p:xfrm>
        <a:graphic>
          <a:graphicData uri="http://schemas.openxmlformats.org/presentationml/2006/ole">
            <mc:AlternateContent xmlns:mc="http://schemas.openxmlformats.org/markup-compatibility/2006">
              <mc:Choice xmlns:v="urn:schemas-microsoft-com:vml" Requires="v">
                <p:oleObj name="Document" r:id="rId2" imgW="5626655" imgH="2152270" progId="Word.Document.12">
                  <p:embed/>
                </p:oleObj>
              </mc:Choice>
              <mc:Fallback>
                <p:oleObj name="Document" r:id="rId2" imgW="5626655" imgH="2152270" progId="Word.Document.12">
                  <p:embed/>
                  <p:pic>
                    <p:nvPicPr>
                      <p:cNvPr id="27650" name="Object 2"/>
                      <p:cNvPicPr>
                        <a:picLocks noChangeAspect="1" noChangeArrowheads="1"/>
                      </p:cNvPicPr>
                      <p:nvPr/>
                    </p:nvPicPr>
                    <p:blipFill>
                      <a:blip r:embed="rId3"/>
                      <a:srcRect/>
                      <a:stretch>
                        <a:fillRect/>
                      </a:stretch>
                    </p:blipFill>
                    <p:spPr bwMode="auto">
                      <a:xfrm>
                        <a:off x="5181600" y="3000497"/>
                        <a:ext cx="6934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MEASURES OF POPULATION SIZE</a:t>
            </a:r>
            <a:br>
              <a:rPr lang="en-US" dirty="0"/>
            </a:br>
            <a:endParaRPr lang="en-US" dirty="0"/>
          </a:p>
        </p:txBody>
      </p:sp>
      <p:sp>
        <p:nvSpPr>
          <p:cNvPr id="3" name="Content Placeholder 2"/>
          <p:cNvSpPr>
            <a:spLocks noGrp="1"/>
          </p:cNvSpPr>
          <p:nvPr>
            <p:ph idx="1"/>
          </p:nvPr>
        </p:nvSpPr>
        <p:spPr/>
        <p:txBody>
          <a:bodyPr/>
          <a:lstStyle/>
          <a:p>
            <a:r>
              <a:rPr lang="en-US" b="1" dirty="0"/>
              <a:t>ZAMBIA 2010</a:t>
            </a:r>
          </a:p>
        </p:txBody>
      </p:sp>
      <p:graphicFrame>
        <p:nvGraphicFramePr>
          <p:cNvPr id="8" name="Object 7"/>
          <p:cNvGraphicFramePr>
            <a:graphicFrameLocks noChangeAspect="1"/>
          </p:cNvGraphicFramePr>
          <p:nvPr>
            <p:extLst>
              <p:ext uri="{D42A27DB-BD31-4B8C-83A1-F6EECF244321}">
                <p14:modId xmlns:p14="http://schemas.microsoft.com/office/powerpoint/2010/main" val="1957249909"/>
              </p:ext>
            </p:extLst>
          </p:nvPr>
        </p:nvGraphicFramePr>
        <p:xfrm>
          <a:off x="5257800" y="2733797"/>
          <a:ext cx="7772400" cy="3810000"/>
        </p:xfrm>
        <a:graphic>
          <a:graphicData uri="http://schemas.openxmlformats.org/presentationml/2006/ole">
            <mc:AlternateContent xmlns:mc="http://schemas.openxmlformats.org/markup-compatibility/2006">
              <mc:Choice xmlns:v="urn:schemas-microsoft-com:vml" Requires="v">
                <p:oleObj name="Document" r:id="rId2" imgW="6083580" imgH="2496346" progId="Word.Document.12">
                  <p:embed/>
                </p:oleObj>
              </mc:Choice>
              <mc:Fallback>
                <p:oleObj name="Document" r:id="rId2" imgW="6083580" imgH="2496346" progId="Word.Document.12">
                  <p:embed/>
                  <p:pic>
                    <p:nvPicPr>
                      <p:cNvPr id="8" name="Object 7"/>
                      <p:cNvPicPr/>
                      <p:nvPr/>
                    </p:nvPicPr>
                    <p:blipFill>
                      <a:blip r:embed="rId3"/>
                      <a:stretch>
                        <a:fillRect/>
                      </a:stretch>
                    </p:blipFill>
                    <p:spPr>
                      <a:xfrm>
                        <a:off x="5257800" y="2733797"/>
                        <a:ext cx="7772400" cy="3810000"/>
                      </a:xfrm>
                      <a:prstGeom prst="rect">
                        <a:avLst/>
                      </a:prstGeom>
                    </p:spPr>
                  </p:pic>
                </p:oleObj>
              </mc:Fallback>
            </mc:AlternateContent>
          </a:graphicData>
        </a:graphic>
      </p:graphicFrame>
    </p:spTree>
    <p:extLst>
      <p:ext uri="{BB962C8B-B14F-4D97-AF65-F5344CB8AC3E}">
        <p14:creationId xmlns:p14="http://schemas.microsoft.com/office/powerpoint/2010/main" val="123016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8E9B-B193-947C-CA68-86E83C1FC4C5}"/>
              </a:ext>
            </a:extLst>
          </p:cNvPr>
          <p:cNvSpPr>
            <a:spLocks noGrp="1"/>
          </p:cNvSpPr>
          <p:nvPr>
            <p:ph type="title"/>
          </p:nvPr>
        </p:nvSpPr>
        <p:spPr/>
        <p:txBody>
          <a:bodyPr>
            <a:normAutofit/>
          </a:bodyPr>
          <a:lstStyle/>
          <a:p>
            <a:r>
              <a:rPr lang="en-US" sz="3600" b="1" dirty="0"/>
              <a:t>POPULATION DISTRIBUTION</a:t>
            </a:r>
            <a:endParaRPr lang="en-ZM" sz="3600" dirty="0"/>
          </a:p>
        </p:txBody>
      </p:sp>
      <p:graphicFrame>
        <p:nvGraphicFramePr>
          <p:cNvPr id="5" name="Content Placeholder 4">
            <a:extLst>
              <a:ext uri="{FF2B5EF4-FFF2-40B4-BE49-F238E27FC236}">
                <a16:creationId xmlns:a16="http://schemas.microsoft.com/office/drawing/2014/main" id="{6E4D05D9-A5C9-579A-5DB7-FAA6081620AD}"/>
              </a:ext>
            </a:extLst>
          </p:cNvPr>
          <p:cNvGraphicFramePr>
            <a:graphicFrameLocks noGrp="1"/>
          </p:cNvGraphicFramePr>
          <p:nvPr>
            <p:ph idx="1"/>
            <p:extLst>
              <p:ext uri="{D42A27DB-BD31-4B8C-83A1-F6EECF244321}">
                <p14:modId xmlns:p14="http://schemas.microsoft.com/office/powerpoint/2010/main" val="3197500809"/>
              </p:ext>
            </p:extLst>
          </p:nvPr>
        </p:nvGraphicFramePr>
        <p:xfrm>
          <a:off x="1295402" y="2438400"/>
          <a:ext cx="8991600" cy="3749040"/>
        </p:xfrm>
        <a:graphic>
          <a:graphicData uri="http://schemas.openxmlformats.org/drawingml/2006/table">
            <a:tbl>
              <a:tblPr>
                <a:tableStyleId>{5940675A-B579-460E-94D1-54222C63F5DA}</a:tableStyleId>
              </a:tblPr>
              <a:tblGrid>
                <a:gridCol w="3352800">
                  <a:extLst>
                    <a:ext uri="{9D8B030D-6E8A-4147-A177-3AD203B41FA5}">
                      <a16:colId xmlns:a16="http://schemas.microsoft.com/office/drawing/2014/main" val="954705187"/>
                    </a:ext>
                  </a:extLst>
                </a:gridCol>
                <a:gridCol w="5638800">
                  <a:extLst>
                    <a:ext uri="{9D8B030D-6E8A-4147-A177-3AD203B41FA5}">
                      <a16:colId xmlns:a16="http://schemas.microsoft.com/office/drawing/2014/main" val="2091204724"/>
                    </a:ext>
                  </a:extLst>
                </a:gridCol>
              </a:tblGrid>
              <a:tr h="243064">
                <a:tc gridSpan="2">
                  <a:txBody>
                    <a:bodyPr/>
                    <a:lstStyle/>
                    <a:p>
                      <a:pPr algn="l" fontAlgn="b"/>
                      <a:r>
                        <a:rPr lang="en-US" sz="2000" b="1" i="0" u="none" strike="noStrike" dirty="0">
                          <a:solidFill>
                            <a:srgbClr val="000000"/>
                          </a:solidFill>
                          <a:effectLst/>
                          <a:latin typeface="Georgia Pro Black" panose="02040A02050405020203" pitchFamily="18" charset="0"/>
                        </a:rPr>
                        <a:t>The most densely populated cities and towns 2010 </a:t>
                      </a:r>
                    </a:p>
                  </a:txBody>
                  <a:tcPr marL="7620" marR="7620" marT="7620" marB="0" anchor="b"/>
                </a:tc>
                <a:tc hMerge="1">
                  <a:txBody>
                    <a:bodyPr/>
                    <a:lstStyle/>
                    <a:p>
                      <a:endParaRPr lang="en-ZM"/>
                    </a:p>
                  </a:txBody>
                  <a:tcPr/>
                </a:tc>
                <a:extLst>
                  <a:ext uri="{0D108BD9-81ED-4DB2-BD59-A6C34878D82A}">
                    <a16:rowId xmlns:a16="http://schemas.microsoft.com/office/drawing/2014/main" val="3288838648"/>
                  </a:ext>
                </a:extLst>
              </a:tr>
              <a:tr h="243064">
                <a:tc>
                  <a:txBody>
                    <a:bodyPr/>
                    <a:lstStyle/>
                    <a:p>
                      <a:pPr algn="l" fontAlgn="b"/>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l" fontAlgn="b"/>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644971016"/>
                  </a:ext>
                </a:extLst>
              </a:tr>
              <a:tr h="243064">
                <a:tc>
                  <a:txBody>
                    <a:bodyPr/>
                    <a:lstStyle/>
                    <a:p>
                      <a:pPr algn="l" fontAlgn="b"/>
                      <a:r>
                        <a:rPr lang="en-US" sz="2000" b="1" u="none" strike="noStrike" dirty="0">
                          <a:effectLst/>
                          <a:latin typeface="Georgia Pro Black" panose="02040A02050405020203" pitchFamily="18" charset="0"/>
                        </a:rPr>
                        <a:t>Lusaka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4,841.6</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572348475"/>
                  </a:ext>
                </a:extLst>
              </a:tr>
              <a:tr h="243064">
                <a:tc>
                  <a:txBody>
                    <a:bodyPr/>
                    <a:lstStyle/>
                    <a:p>
                      <a:pPr algn="l" fontAlgn="b"/>
                      <a:r>
                        <a:rPr lang="en-US" sz="2000" b="1" u="none" strike="noStrike" dirty="0">
                          <a:effectLst/>
                          <a:latin typeface="Georgia Pro Black" panose="02040A02050405020203" pitchFamily="18" charset="0"/>
                        </a:rPr>
                        <a:t>Kitwe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671.9</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307888383"/>
                  </a:ext>
                </a:extLst>
              </a:tr>
              <a:tr h="243064">
                <a:tc>
                  <a:txBody>
                    <a:bodyPr/>
                    <a:lstStyle/>
                    <a:p>
                      <a:pPr algn="l" fontAlgn="b"/>
                      <a:r>
                        <a:rPr lang="en-US" sz="2000" b="1" u="none" strike="noStrike" dirty="0">
                          <a:effectLst/>
                          <a:latin typeface="Georgia Pro Black" panose="02040A02050405020203" pitchFamily="18" charset="0"/>
                        </a:rPr>
                        <a:t>Ndola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412.7</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171853042"/>
                  </a:ext>
                </a:extLst>
              </a:tr>
              <a:tr h="243064">
                <a:tc>
                  <a:txBody>
                    <a:bodyPr/>
                    <a:lstStyle/>
                    <a:p>
                      <a:pPr algn="l" fontAlgn="b"/>
                      <a:r>
                        <a:rPr lang="en-US" sz="2000" b="1" u="none" strike="noStrike" dirty="0">
                          <a:effectLst/>
                          <a:latin typeface="Georgia Pro Black" panose="02040A02050405020203" pitchFamily="18" charset="0"/>
                        </a:rPr>
                        <a:t>Livingstone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204.4</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983177116"/>
                  </a:ext>
                </a:extLst>
              </a:tr>
              <a:tr h="243064">
                <a:tc>
                  <a:txBody>
                    <a:bodyPr/>
                    <a:lstStyle/>
                    <a:p>
                      <a:pPr algn="l" fontAlgn="b"/>
                      <a:r>
                        <a:rPr lang="en-US" sz="2000" b="1" u="none" strike="noStrike" dirty="0" err="1">
                          <a:effectLst/>
                          <a:latin typeface="Georgia Pro Black" panose="02040A02050405020203" pitchFamily="18" charset="0"/>
                        </a:rPr>
                        <a:t>Luanshya</a:t>
                      </a:r>
                      <a:r>
                        <a:rPr lang="en-US" sz="2000" b="1" u="none" strike="noStrike" dirty="0">
                          <a:effectLst/>
                          <a:latin typeface="Georgia Pro Black" panose="02040A02050405020203" pitchFamily="18" charset="0"/>
                        </a:rPr>
                        <a:t>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188.8</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266406322"/>
                  </a:ext>
                </a:extLst>
              </a:tr>
              <a:tr h="243064">
                <a:tc>
                  <a:txBody>
                    <a:bodyPr/>
                    <a:lstStyle/>
                    <a:p>
                      <a:pPr algn="l" fontAlgn="b"/>
                      <a:r>
                        <a:rPr lang="en-US" sz="2000" b="1" u="none" strike="noStrike" dirty="0" err="1">
                          <a:effectLst/>
                          <a:latin typeface="Georgia Pro Black" panose="02040A02050405020203" pitchFamily="18" charset="0"/>
                        </a:rPr>
                        <a:t>Kalulushi</a:t>
                      </a:r>
                      <a:r>
                        <a:rPr lang="en-US" sz="2000" b="1" u="none" strike="noStrike" dirty="0">
                          <a:effectLst/>
                          <a:latin typeface="Georgia Pro Black" panose="02040A02050405020203" pitchFamily="18" charset="0"/>
                        </a:rPr>
                        <a:t>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132.7</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455247920"/>
                  </a:ext>
                </a:extLst>
              </a:tr>
              <a:tr h="243064">
                <a:tc>
                  <a:txBody>
                    <a:bodyPr/>
                    <a:lstStyle/>
                    <a:p>
                      <a:pPr algn="l" fontAlgn="b"/>
                      <a:r>
                        <a:rPr lang="en-US" sz="2000" b="1" u="none" strike="noStrike" dirty="0" err="1">
                          <a:effectLst/>
                          <a:latin typeface="Georgia Pro Black" panose="02040A02050405020203" pitchFamily="18" charset="0"/>
                        </a:rPr>
                        <a:t>Kabwe</a:t>
                      </a:r>
                      <a:r>
                        <a:rPr lang="en-US" sz="2000" b="1" u="none" strike="noStrike" dirty="0">
                          <a:effectLst/>
                          <a:latin typeface="Georgia Pro Black" panose="02040A02050405020203" pitchFamily="18" charset="0"/>
                        </a:rPr>
                        <a:t>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129.1</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441466697"/>
                  </a:ext>
                </a:extLst>
              </a:tr>
              <a:tr h="243064">
                <a:tc>
                  <a:txBody>
                    <a:bodyPr/>
                    <a:lstStyle/>
                    <a:p>
                      <a:pPr algn="l" fontAlgn="b"/>
                      <a:r>
                        <a:rPr lang="en-US" sz="2000" b="1" u="none" strike="noStrike" dirty="0" err="1">
                          <a:effectLst/>
                          <a:latin typeface="Georgia Pro Black" panose="02040A02050405020203" pitchFamily="18" charset="0"/>
                        </a:rPr>
                        <a:t>Chingola</a:t>
                      </a:r>
                      <a:r>
                        <a:rPr lang="en-US" sz="2000" b="1" u="none" strike="noStrike" dirty="0">
                          <a:effectLst/>
                          <a:latin typeface="Georgia Pro Black" panose="02040A02050405020203" pitchFamily="18" charset="0"/>
                        </a:rPr>
                        <a:t>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125.2</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339256102"/>
                  </a:ext>
                </a:extLst>
              </a:tr>
              <a:tr h="243064">
                <a:tc>
                  <a:txBody>
                    <a:bodyPr/>
                    <a:lstStyle/>
                    <a:p>
                      <a:pPr algn="l" fontAlgn="b"/>
                      <a:r>
                        <a:rPr lang="en-US" sz="2000" b="1" u="none" strike="noStrike" dirty="0">
                          <a:effectLst/>
                          <a:latin typeface="Georgia Pro Black" panose="02040A02050405020203" pitchFamily="18" charset="0"/>
                        </a:rPr>
                        <a:t>Mufulira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98.7</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992786329"/>
                  </a:ext>
                </a:extLst>
              </a:tr>
              <a:tr h="243064">
                <a:tc>
                  <a:txBody>
                    <a:bodyPr/>
                    <a:lstStyle/>
                    <a:p>
                      <a:pPr algn="l" fontAlgn="b"/>
                      <a:r>
                        <a:rPr lang="en-US" sz="2000" b="1" u="none" strike="noStrike" dirty="0" err="1">
                          <a:effectLst/>
                          <a:latin typeface="Georgia Pro Black" panose="02040A02050405020203" pitchFamily="18" charset="0"/>
                        </a:rPr>
                        <a:t>Chililabombwe</a:t>
                      </a:r>
                      <a:r>
                        <a:rPr lang="en-US" sz="2000" b="1" u="none" strike="noStrike" dirty="0">
                          <a:effectLst/>
                          <a:latin typeface="Georgia Pro Black" panose="02040A02050405020203" pitchFamily="18" charset="0"/>
                        </a:rPr>
                        <a:t> </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88.2</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4210414595"/>
                  </a:ext>
                </a:extLst>
              </a:tr>
            </a:tbl>
          </a:graphicData>
        </a:graphic>
      </p:graphicFrame>
    </p:spTree>
    <p:extLst>
      <p:ext uri="{BB962C8B-B14F-4D97-AF65-F5344CB8AC3E}">
        <p14:creationId xmlns:p14="http://schemas.microsoft.com/office/powerpoint/2010/main" val="18265111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b="1" dirty="0"/>
            </a:br>
            <a:br>
              <a:rPr lang="en-US" sz="3600" b="1" dirty="0"/>
            </a:br>
            <a:r>
              <a:rPr lang="en-US" sz="2700" b="1" dirty="0"/>
              <a:t>MEASURES OF THE POPULATION COMPOSITION</a:t>
            </a:r>
            <a:br>
              <a:rPr lang="en-US" sz="3100" dirty="0"/>
            </a:br>
            <a:r>
              <a:rPr lang="en-US" sz="3100" dirty="0"/>
              <a:t> </a:t>
            </a:r>
            <a:br>
              <a:rPr lang="en-US" sz="3100" dirty="0"/>
            </a:br>
            <a:br>
              <a:rPr lang="en-US" dirty="0"/>
            </a:br>
            <a:r>
              <a:rPr lang="en-US" dirty="0"/>
              <a:t> </a:t>
            </a:r>
          </a:p>
        </p:txBody>
      </p:sp>
      <p:sp>
        <p:nvSpPr>
          <p:cNvPr id="3" name="Content Placeholder 2"/>
          <p:cNvSpPr>
            <a:spLocks noGrp="1"/>
          </p:cNvSpPr>
          <p:nvPr>
            <p:ph idx="1"/>
          </p:nvPr>
        </p:nvSpPr>
        <p:spPr/>
        <p:txBody>
          <a:bodyPr>
            <a:normAutofit/>
          </a:bodyPr>
          <a:lstStyle/>
          <a:p>
            <a:r>
              <a:rPr lang="en-US" b="1" dirty="0"/>
              <a:t>This refers to the constituent elements (parts, fractions or segments) that make up a population. </a:t>
            </a:r>
          </a:p>
          <a:p>
            <a:endParaRPr lang="en-US" b="1" dirty="0"/>
          </a:p>
          <a:p>
            <a:r>
              <a:rPr lang="en-US" b="1" dirty="0"/>
              <a:t>This is the profile or complexion of the population.</a:t>
            </a:r>
          </a:p>
          <a:p>
            <a:endParaRPr lang="en-US" b="1" dirty="0"/>
          </a:p>
          <a:p>
            <a:endParaRPr 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3352-E390-4018-AEF2-60F66CED3F35}"/>
              </a:ext>
            </a:extLst>
          </p:cNvPr>
          <p:cNvSpPr>
            <a:spLocks noGrp="1"/>
          </p:cNvSpPr>
          <p:nvPr>
            <p:ph type="title"/>
          </p:nvPr>
        </p:nvSpPr>
        <p:spPr/>
        <p:txBody>
          <a:bodyPr>
            <a:normAutofit/>
          </a:bodyPr>
          <a:lstStyle/>
          <a:p>
            <a:r>
              <a:rPr lang="en-US" sz="2400" b="1" dirty="0"/>
              <a:t>MEASURES OF THE POPULATION COMPOSITION</a:t>
            </a:r>
            <a:br>
              <a:rPr lang="en-US" sz="2800" dirty="0"/>
            </a:br>
            <a:r>
              <a:rPr lang="en-US" sz="2800" dirty="0"/>
              <a:t> </a:t>
            </a:r>
            <a:br>
              <a:rPr lang="en-US" sz="2800" dirty="0"/>
            </a:br>
            <a:endParaRPr lang="en-ZM" sz="2400" dirty="0"/>
          </a:p>
        </p:txBody>
      </p:sp>
      <p:sp>
        <p:nvSpPr>
          <p:cNvPr id="3" name="Content Placeholder 2">
            <a:extLst>
              <a:ext uri="{FF2B5EF4-FFF2-40B4-BE49-F238E27FC236}">
                <a16:creationId xmlns:a16="http://schemas.microsoft.com/office/drawing/2014/main" id="{A895D828-59B1-E1A8-1E85-4F86D1D441E5}"/>
              </a:ext>
            </a:extLst>
          </p:cNvPr>
          <p:cNvSpPr>
            <a:spLocks noGrp="1"/>
          </p:cNvSpPr>
          <p:nvPr>
            <p:ph idx="1"/>
          </p:nvPr>
        </p:nvSpPr>
        <p:spPr/>
        <p:txBody>
          <a:bodyPr>
            <a:normAutofit fontScale="25000" lnSpcReduction="20000"/>
          </a:bodyPr>
          <a:lstStyle/>
          <a:p>
            <a:r>
              <a:rPr lang="en-US" sz="9200" b="1" dirty="0"/>
              <a:t>The major elements of a population include:</a:t>
            </a:r>
          </a:p>
          <a:p>
            <a:pPr>
              <a:buNone/>
            </a:pPr>
            <a:endParaRPr lang="en-US" sz="9200" b="1" dirty="0"/>
          </a:p>
          <a:p>
            <a:r>
              <a:rPr lang="en-US" sz="9200" b="1" dirty="0"/>
              <a:t>Age</a:t>
            </a:r>
          </a:p>
          <a:p>
            <a:r>
              <a:rPr lang="en-US" sz="9200" b="1" dirty="0"/>
              <a:t>Sex</a:t>
            </a:r>
          </a:p>
          <a:p>
            <a:r>
              <a:rPr lang="en-US" sz="9200" b="1" dirty="0"/>
              <a:t>Marital status</a:t>
            </a:r>
          </a:p>
          <a:p>
            <a:r>
              <a:rPr lang="en-US" sz="9200" b="1" dirty="0"/>
              <a:t>Education</a:t>
            </a:r>
          </a:p>
          <a:p>
            <a:r>
              <a:rPr lang="en-US" sz="9200" b="1" dirty="0"/>
              <a:t>Employment status</a:t>
            </a:r>
          </a:p>
          <a:p>
            <a:pPr>
              <a:buNone/>
            </a:pPr>
            <a:r>
              <a:rPr lang="en-US" b="1" dirty="0"/>
              <a:t> </a:t>
            </a:r>
          </a:p>
          <a:p>
            <a:pPr>
              <a:buNone/>
            </a:pPr>
            <a:r>
              <a:rPr lang="en-US" b="1" dirty="0"/>
              <a:t> </a:t>
            </a:r>
          </a:p>
          <a:p>
            <a:endParaRPr lang="en-ZM" dirty="0"/>
          </a:p>
        </p:txBody>
      </p:sp>
    </p:spTree>
    <p:extLst>
      <p:ext uri="{BB962C8B-B14F-4D97-AF65-F5344CB8AC3E}">
        <p14:creationId xmlns:p14="http://schemas.microsoft.com/office/powerpoint/2010/main" val="66598932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txBody>
          <a:bodyPr>
            <a:normAutofit fontScale="90000"/>
          </a:bodyPr>
          <a:lstStyle/>
          <a:p>
            <a:br>
              <a:rPr lang="en-US" sz="2700" b="1" dirty="0"/>
            </a:br>
            <a:br>
              <a:rPr lang="en-US" sz="2700" b="1" dirty="0"/>
            </a:br>
            <a:br>
              <a:rPr lang="en-US" sz="2700" b="1" dirty="0"/>
            </a:br>
            <a:r>
              <a:rPr lang="en-US" sz="3100" b="1" dirty="0"/>
              <a:t>MEASURES OF THE POPULATION COMPOSITION</a:t>
            </a:r>
            <a:br>
              <a:rPr lang="en-US" sz="3100" dirty="0"/>
            </a:br>
            <a:r>
              <a:rPr lang="en-US" sz="3100" dirty="0"/>
              <a:t> </a:t>
            </a:r>
            <a:br>
              <a:rPr lang="en-US" sz="3100" dirty="0"/>
            </a:br>
            <a:endParaRPr lang="en-US" sz="3100" dirty="0"/>
          </a:p>
        </p:txBody>
      </p:sp>
      <p:sp>
        <p:nvSpPr>
          <p:cNvPr id="3" name="Content Placeholder 2"/>
          <p:cNvSpPr>
            <a:spLocks noGrp="1"/>
          </p:cNvSpPr>
          <p:nvPr>
            <p:ph idx="1"/>
          </p:nvPr>
        </p:nvSpPr>
        <p:spPr/>
        <p:txBody>
          <a:bodyPr>
            <a:normAutofit fontScale="25000" lnSpcReduction="20000"/>
          </a:bodyPr>
          <a:lstStyle/>
          <a:p>
            <a:pPr algn="just"/>
            <a:r>
              <a:rPr lang="en-US" sz="9600" b="1" dirty="0"/>
              <a:t>In the analysis of population, one must be able to understand  and measure some of the following concepts:</a:t>
            </a:r>
          </a:p>
          <a:p>
            <a:pPr algn="just">
              <a:buNone/>
            </a:pPr>
            <a:endParaRPr lang="en-US" sz="9600" b="1" dirty="0"/>
          </a:p>
          <a:p>
            <a:pPr algn="just"/>
            <a:r>
              <a:rPr lang="en-US" sz="9600" b="1" dirty="0"/>
              <a:t>PERCENTAGE DISTRIBUTION </a:t>
            </a:r>
          </a:p>
          <a:p>
            <a:pPr algn="just">
              <a:buNone/>
            </a:pPr>
            <a:endParaRPr lang="en-US" sz="9600" b="1" dirty="0"/>
          </a:p>
          <a:p>
            <a:pPr algn="just"/>
            <a:r>
              <a:rPr lang="en-US" sz="9600" b="1" dirty="0"/>
              <a:t>This refers to the proportion (or percentage) of the population in age groups, sex groups etc. </a:t>
            </a:r>
          </a:p>
          <a:p>
            <a:endParaRPr lang="en-US" sz="8000"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FF2A-5295-62DC-37EE-9EC4D8B24149}"/>
              </a:ext>
            </a:extLst>
          </p:cNvPr>
          <p:cNvSpPr>
            <a:spLocks noGrp="1"/>
          </p:cNvSpPr>
          <p:nvPr>
            <p:ph type="title"/>
          </p:nvPr>
        </p:nvSpPr>
        <p:spPr/>
        <p:txBody>
          <a:bodyPr>
            <a:normAutofit/>
          </a:bodyPr>
          <a:lstStyle/>
          <a:p>
            <a:r>
              <a:rPr lang="en-US" sz="2400" b="1" dirty="0"/>
              <a:t>MEASURES OF THE POPULATION COMPOSITION</a:t>
            </a:r>
            <a:br>
              <a:rPr lang="en-US" sz="2800" dirty="0"/>
            </a:br>
            <a:r>
              <a:rPr lang="en-US" sz="2800" dirty="0"/>
              <a:t> </a:t>
            </a:r>
            <a:br>
              <a:rPr lang="en-US" sz="2800" dirty="0"/>
            </a:br>
            <a:endParaRPr lang="en-ZM" sz="2400" dirty="0"/>
          </a:p>
        </p:txBody>
      </p:sp>
      <p:sp>
        <p:nvSpPr>
          <p:cNvPr id="3" name="Content Placeholder 2">
            <a:extLst>
              <a:ext uri="{FF2B5EF4-FFF2-40B4-BE49-F238E27FC236}">
                <a16:creationId xmlns:a16="http://schemas.microsoft.com/office/drawing/2014/main" id="{09F66CCC-744F-E723-78FA-319FBC85E8A1}"/>
              </a:ext>
            </a:extLst>
          </p:cNvPr>
          <p:cNvSpPr>
            <a:spLocks noGrp="1"/>
          </p:cNvSpPr>
          <p:nvPr>
            <p:ph idx="1"/>
          </p:nvPr>
        </p:nvSpPr>
        <p:spPr/>
        <p:txBody>
          <a:bodyPr>
            <a:normAutofit/>
          </a:bodyPr>
          <a:lstStyle/>
          <a:p>
            <a:r>
              <a:rPr lang="en-US" b="1" dirty="0"/>
              <a:t>A simple formula for this is:</a:t>
            </a:r>
          </a:p>
          <a:p>
            <a:endParaRPr lang="en-US" b="1" dirty="0"/>
          </a:p>
          <a:p>
            <a:r>
              <a:rPr lang="en-US" b="1" dirty="0"/>
              <a:t>(X/N)*100</a:t>
            </a:r>
          </a:p>
          <a:p>
            <a:endParaRPr lang="en-US" b="1" dirty="0"/>
          </a:p>
          <a:p>
            <a:r>
              <a:rPr lang="en-US" b="1" dirty="0"/>
              <a:t>Where X is the population in a particular age group or sex and N is the total population.</a:t>
            </a:r>
          </a:p>
          <a:p>
            <a:endParaRPr lang="en-US" sz="3200" b="1" dirty="0"/>
          </a:p>
          <a:p>
            <a:endParaRPr lang="en-ZM" dirty="0"/>
          </a:p>
        </p:txBody>
      </p:sp>
    </p:spTree>
    <p:extLst>
      <p:ext uri="{BB962C8B-B14F-4D97-AF65-F5344CB8AC3E}">
        <p14:creationId xmlns:p14="http://schemas.microsoft.com/office/powerpoint/2010/main" val="91479470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D8AC-F8A4-BC9D-25CD-938F52F41735}"/>
              </a:ext>
            </a:extLst>
          </p:cNvPr>
          <p:cNvSpPr>
            <a:spLocks noGrp="1"/>
          </p:cNvSpPr>
          <p:nvPr>
            <p:ph type="title"/>
          </p:nvPr>
        </p:nvSpPr>
        <p:spPr/>
        <p:txBody>
          <a:bodyPr>
            <a:normAutofit/>
          </a:bodyPr>
          <a:lstStyle/>
          <a:p>
            <a:r>
              <a:rPr lang="en-US" sz="2400" b="1" dirty="0"/>
              <a:t>MEASURES OF THE POPULATION COMPOSITION</a:t>
            </a:r>
            <a:br>
              <a:rPr lang="en-US" sz="2800" dirty="0"/>
            </a:br>
            <a:r>
              <a:rPr lang="en-US" sz="2800" dirty="0"/>
              <a:t> </a:t>
            </a:r>
            <a:br>
              <a:rPr lang="en-US" sz="2800" dirty="0"/>
            </a:br>
            <a:endParaRPr lang="en-ZM" sz="2400" dirty="0"/>
          </a:p>
        </p:txBody>
      </p:sp>
      <p:sp>
        <p:nvSpPr>
          <p:cNvPr id="3" name="Content Placeholder 2">
            <a:extLst>
              <a:ext uri="{FF2B5EF4-FFF2-40B4-BE49-F238E27FC236}">
                <a16:creationId xmlns:a16="http://schemas.microsoft.com/office/drawing/2014/main" id="{2E76C8CB-8345-69D1-BBC0-6C9B8016CDEA}"/>
              </a:ext>
            </a:extLst>
          </p:cNvPr>
          <p:cNvSpPr>
            <a:spLocks noGrp="1"/>
          </p:cNvSpPr>
          <p:nvPr>
            <p:ph idx="1"/>
          </p:nvPr>
        </p:nvSpPr>
        <p:spPr/>
        <p:txBody>
          <a:bodyPr/>
          <a:lstStyle/>
          <a:p>
            <a:r>
              <a:rPr lang="en-US" b="1" dirty="0"/>
              <a:t> According to the 2000 census, 51 percent of the population was female while 49 percent was male.</a:t>
            </a:r>
          </a:p>
          <a:p>
            <a:pPr>
              <a:buNone/>
            </a:pPr>
            <a:r>
              <a:rPr lang="en-US" b="1" dirty="0"/>
              <a:t> </a:t>
            </a:r>
          </a:p>
          <a:p>
            <a:r>
              <a:rPr lang="en-US" b="1" dirty="0"/>
              <a:t>In 2000, 45.3 percent t of the population was under 15 years (i.e., between(0-14 years)</a:t>
            </a:r>
          </a:p>
          <a:p>
            <a:endParaRPr lang="en-ZM" dirty="0"/>
          </a:p>
        </p:txBody>
      </p:sp>
    </p:spTree>
    <p:extLst>
      <p:ext uri="{BB962C8B-B14F-4D97-AF65-F5344CB8AC3E}">
        <p14:creationId xmlns:p14="http://schemas.microsoft.com/office/powerpoint/2010/main" val="218390186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b="1" dirty="0"/>
            </a:br>
            <a:br>
              <a:rPr lang="en-US" sz="3200" b="1" dirty="0"/>
            </a:br>
            <a:r>
              <a:rPr lang="en-US" sz="2700" b="1" dirty="0"/>
              <a:t>MEASURES OF THE POPULATION COMPOSITION</a:t>
            </a:r>
            <a:br>
              <a:rPr lang="en-US" sz="2700" dirty="0"/>
            </a:br>
            <a:r>
              <a:rPr lang="en-US" sz="2700" dirty="0"/>
              <a:t> </a:t>
            </a:r>
            <a:br>
              <a:rPr lang="en-US" sz="2700" dirty="0"/>
            </a:br>
            <a:endParaRPr lang="en-US" sz="2700" dirty="0"/>
          </a:p>
        </p:txBody>
      </p:sp>
      <p:sp>
        <p:nvSpPr>
          <p:cNvPr id="3" name="Content Placeholder 2"/>
          <p:cNvSpPr>
            <a:spLocks noGrp="1"/>
          </p:cNvSpPr>
          <p:nvPr>
            <p:ph idx="1"/>
          </p:nvPr>
        </p:nvSpPr>
        <p:spPr/>
        <p:txBody>
          <a:bodyPr/>
          <a:lstStyle/>
          <a:p>
            <a:r>
              <a:rPr lang="en-US" b="1" dirty="0"/>
              <a:t>EXAMPLE 1</a:t>
            </a:r>
          </a:p>
          <a:p>
            <a:r>
              <a:rPr lang="en-US" b="1" dirty="0"/>
              <a:t>ZAMBIA 2000</a:t>
            </a:r>
          </a:p>
        </p:txBody>
      </p:sp>
      <p:graphicFrame>
        <p:nvGraphicFramePr>
          <p:cNvPr id="29698" name="Object 2"/>
          <p:cNvGraphicFramePr>
            <a:graphicFrameLocks noChangeAspect="1"/>
          </p:cNvGraphicFramePr>
          <p:nvPr>
            <p:extLst>
              <p:ext uri="{D42A27DB-BD31-4B8C-83A1-F6EECF244321}">
                <p14:modId xmlns:p14="http://schemas.microsoft.com/office/powerpoint/2010/main" val="858885027"/>
              </p:ext>
            </p:extLst>
          </p:nvPr>
        </p:nvGraphicFramePr>
        <p:xfrm>
          <a:off x="3505201" y="3581400"/>
          <a:ext cx="4160837" cy="1985962"/>
        </p:xfrm>
        <a:graphic>
          <a:graphicData uri="http://schemas.openxmlformats.org/presentationml/2006/ole">
            <mc:AlternateContent xmlns:mc="http://schemas.openxmlformats.org/markup-compatibility/2006">
              <mc:Choice xmlns:v="urn:schemas-microsoft-com:vml" Requires="v">
                <p:oleObj name="Worksheet" r:id="rId2" imgW="2133613" imgH="771470" progId="Excel.Sheet.12">
                  <p:embed/>
                </p:oleObj>
              </mc:Choice>
              <mc:Fallback>
                <p:oleObj name="Worksheet" r:id="rId2" imgW="2133613" imgH="771470" progId="Excel.Sheet.12">
                  <p:embed/>
                  <p:pic>
                    <p:nvPicPr>
                      <p:cNvPr id="29698" name="Object 2"/>
                      <p:cNvPicPr>
                        <a:picLocks noChangeAspect="1" noChangeArrowheads="1"/>
                      </p:cNvPicPr>
                      <p:nvPr/>
                    </p:nvPicPr>
                    <p:blipFill>
                      <a:blip r:embed="rId3"/>
                      <a:srcRect/>
                      <a:stretch>
                        <a:fillRect/>
                      </a:stretch>
                    </p:blipFill>
                    <p:spPr bwMode="auto">
                      <a:xfrm>
                        <a:off x="3505201" y="3581400"/>
                        <a:ext cx="4160837" cy="19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100" b="1" dirty="0"/>
            </a:br>
            <a:r>
              <a:rPr lang="en-US" sz="2700" b="1" dirty="0"/>
              <a:t>MEASURES OF THE POPULATION COMPOSITION</a:t>
            </a:r>
            <a:br>
              <a:rPr lang="en-US" sz="3200" dirty="0"/>
            </a:br>
            <a:r>
              <a:rPr lang="en-US" sz="3200" dirty="0"/>
              <a:t> </a:t>
            </a:r>
            <a:br>
              <a:rPr lang="en-US" sz="3200" dirty="0"/>
            </a:br>
            <a:endParaRPr lang="en-US" sz="3200" dirty="0"/>
          </a:p>
        </p:txBody>
      </p:sp>
      <p:sp>
        <p:nvSpPr>
          <p:cNvPr id="3" name="Content Placeholder 2"/>
          <p:cNvSpPr>
            <a:spLocks noGrp="1"/>
          </p:cNvSpPr>
          <p:nvPr>
            <p:ph idx="1"/>
          </p:nvPr>
        </p:nvSpPr>
        <p:spPr/>
        <p:txBody>
          <a:bodyPr/>
          <a:lstStyle/>
          <a:p>
            <a:r>
              <a:rPr lang="en-US" b="1" dirty="0"/>
              <a:t>EXAMPLE 2</a:t>
            </a:r>
          </a:p>
          <a:p>
            <a:r>
              <a:rPr lang="en-US" b="1" dirty="0"/>
              <a:t>ZAMBIA 2000</a:t>
            </a:r>
          </a:p>
        </p:txBody>
      </p:sp>
      <p:graphicFrame>
        <p:nvGraphicFramePr>
          <p:cNvPr id="30722" name="Object 2"/>
          <p:cNvGraphicFramePr>
            <a:graphicFrameLocks noChangeAspect="1"/>
          </p:cNvGraphicFramePr>
          <p:nvPr>
            <p:extLst>
              <p:ext uri="{D42A27DB-BD31-4B8C-83A1-F6EECF244321}">
                <p14:modId xmlns:p14="http://schemas.microsoft.com/office/powerpoint/2010/main" val="3743116074"/>
              </p:ext>
            </p:extLst>
          </p:nvPr>
        </p:nvGraphicFramePr>
        <p:xfrm>
          <a:off x="3200400" y="3396720"/>
          <a:ext cx="6115050" cy="2538412"/>
        </p:xfrm>
        <a:graphic>
          <a:graphicData uri="http://schemas.openxmlformats.org/presentationml/2006/ole">
            <mc:AlternateContent xmlns:mc="http://schemas.openxmlformats.org/markup-compatibility/2006">
              <mc:Choice xmlns:v="urn:schemas-microsoft-com:vml" Requires="v">
                <p:oleObj name="Worksheet" r:id="rId2" imgW="2447857" imgH="962115" progId="Excel.Sheet.12">
                  <p:embed/>
                </p:oleObj>
              </mc:Choice>
              <mc:Fallback>
                <p:oleObj name="Worksheet" r:id="rId2" imgW="2447857" imgH="962115" progId="Excel.Sheet.12">
                  <p:embed/>
                  <p:pic>
                    <p:nvPicPr>
                      <p:cNvPr id="30722" name="Object 2"/>
                      <p:cNvPicPr>
                        <a:picLocks noChangeAspect="1" noChangeArrowheads="1"/>
                      </p:cNvPicPr>
                      <p:nvPr/>
                    </p:nvPicPr>
                    <p:blipFill>
                      <a:blip r:embed="rId3"/>
                      <a:srcRect/>
                      <a:stretch>
                        <a:fillRect/>
                      </a:stretch>
                    </p:blipFill>
                    <p:spPr bwMode="auto">
                      <a:xfrm>
                        <a:off x="3200400" y="3396720"/>
                        <a:ext cx="6115050" cy="253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MEASURES OF THE POPULATION COMPOSITION</a:t>
            </a:r>
            <a:br>
              <a:rPr lang="en-US" sz="2800" dirty="0"/>
            </a:br>
            <a:r>
              <a:rPr lang="en-US" sz="2800" dirty="0"/>
              <a:t> </a:t>
            </a:r>
            <a:br>
              <a:rPr lang="en-US" sz="2800" dirty="0"/>
            </a:br>
            <a:endParaRPr lang="en-US" sz="2800" dirty="0"/>
          </a:p>
        </p:txBody>
      </p:sp>
      <p:sp>
        <p:nvSpPr>
          <p:cNvPr id="3" name="Content Placeholder 2"/>
          <p:cNvSpPr>
            <a:spLocks noGrp="1"/>
          </p:cNvSpPr>
          <p:nvPr>
            <p:ph idx="1"/>
          </p:nvPr>
        </p:nvSpPr>
        <p:spPr/>
        <p:txBody>
          <a:bodyPr>
            <a:normAutofit/>
          </a:bodyPr>
          <a:lstStyle/>
          <a:p>
            <a:r>
              <a:rPr lang="en-US" b="1" dirty="0"/>
              <a:t>SEX RATIO </a:t>
            </a:r>
          </a:p>
          <a:p>
            <a:pPr>
              <a:buNone/>
            </a:pPr>
            <a:r>
              <a:rPr lang="en-US" b="1" dirty="0"/>
              <a:t> </a:t>
            </a:r>
          </a:p>
          <a:p>
            <a:r>
              <a:rPr lang="en-US" b="1" dirty="0"/>
              <a:t>This refers to the number of males per 100 females. </a:t>
            </a:r>
          </a:p>
          <a:p>
            <a:endParaRPr lang="en-US" b="1" dirty="0"/>
          </a:p>
          <a:p>
            <a:r>
              <a:rPr lang="en-US" b="1" dirty="0"/>
              <a:t>Sex ratio = (M/F)*100</a:t>
            </a:r>
          </a:p>
          <a:p>
            <a:pPr>
              <a:buNone/>
            </a:pPr>
            <a:endParaRPr 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MEASURES OF THE POPULATION COMPOSITION</a:t>
            </a:r>
            <a:br>
              <a:rPr lang="en-US" sz="2800" dirty="0"/>
            </a:br>
            <a:r>
              <a:rPr lang="en-US" sz="2800" dirty="0"/>
              <a:t> </a:t>
            </a:r>
            <a:br>
              <a:rPr lang="en-US" sz="2800" dirty="0"/>
            </a:br>
            <a:endParaRPr lang="en-US" sz="2800" dirty="0"/>
          </a:p>
        </p:txBody>
      </p:sp>
      <p:sp>
        <p:nvSpPr>
          <p:cNvPr id="3" name="Content Placeholder 2"/>
          <p:cNvSpPr>
            <a:spLocks noGrp="1"/>
          </p:cNvSpPr>
          <p:nvPr>
            <p:ph idx="1"/>
          </p:nvPr>
        </p:nvSpPr>
        <p:spPr/>
        <p:txBody>
          <a:bodyPr/>
          <a:lstStyle/>
          <a:p>
            <a:r>
              <a:rPr lang="en-US" b="1" dirty="0"/>
              <a:t>SR = (4,591,731 /4,745,678 )*100</a:t>
            </a:r>
          </a:p>
          <a:p>
            <a:pPr>
              <a:buNone/>
            </a:pPr>
            <a:endParaRPr lang="en-US" b="1" dirty="0"/>
          </a:p>
          <a:p>
            <a:r>
              <a:rPr lang="en-US" b="1" dirty="0"/>
              <a:t>= 96.8</a:t>
            </a:r>
            <a:r>
              <a:rPr lang="en-US" dirty="0"/>
              <a:t> </a:t>
            </a:r>
            <a:endParaRPr lang="en-US" b="1" dirty="0"/>
          </a:p>
          <a:p>
            <a:endParaRPr lang="en-US" b="1" dirty="0"/>
          </a:p>
          <a:p>
            <a:r>
              <a:rPr lang="en-US" b="1" dirty="0"/>
              <a:t>There were 97 men for every 100 women in Zambia in 2000.</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MEASURES OF THE POPULATION COMPOSITION</a:t>
            </a:r>
            <a:endParaRPr lang="en-US" sz="2400" dirty="0"/>
          </a:p>
        </p:txBody>
      </p:sp>
      <p:sp>
        <p:nvSpPr>
          <p:cNvPr id="3" name="Content Placeholder 2"/>
          <p:cNvSpPr>
            <a:spLocks noGrp="1"/>
          </p:cNvSpPr>
          <p:nvPr>
            <p:ph idx="1"/>
          </p:nvPr>
        </p:nvSpPr>
        <p:spPr/>
        <p:txBody>
          <a:bodyPr>
            <a:normAutofit/>
          </a:bodyPr>
          <a:lstStyle/>
          <a:p>
            <a:r>
              <a:rPr lang="en-US" b="1" dirty="0"/>
              <a:t>THE POPULATION PYRAMID </a:t>
            </a:r>
          </a:p>
          <a:p>
            <a:pPr>
              <a:buNone/>
            </a:pPr>
            <a:br>
              <a:rPr lang="en-US" b="1" dirty="0"/>
            </a:br>
            <a:r>
              <a:rPr lang="en-US" b="1" dirty="0"/>
              <a:t>This is a special type of bar graph representing the distribution of the population by age and sex.</a:t>
            </a:r>
          </a:p>
          <a:p>
            <a:endParaRPr lang="en-US" b="1" dirty="0"/>
          </a:p>
          <a:p>
            <a:pPr>
              <a:buNone/>
            </a:pPr>
            <a:br>
              <a:rPr lang="en-US" b="1" dirty="0"/>
            </a:br>
            <a:endParaRPr lang="en-US" b="1"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2F0BF-BED6-D814-3F53-1C9AD33CB7C7}"/>
              </a:ext>
            </a:extLst>
          </p:cNvPr>
          <p:cNvSpPr>
            <a:spLocks noGrp="1"/>
          </p:cNvSpPr>
          <p:nvPr>
            <p:ph type="title"/>
          </p:nvPr>
        </p:nvSpPr>
        <p:spPr/>
        <p:txBody>
          <a:bodyPr>
            <a:normAutofit/>
          </a:bodyPr>
          <a:lstStyle/>
          <a:p>
            <a:r>
              <a:rPr lang="en-US" sz="3600" b="1" dirty="0"/>
              <a:t>POPULATION DISTRIBUTION</a:t>
            </a:r>
            <a:endParaRPr lang="en-ZM" sz="3600" dirty="0"/>
          </a:p>
        </p:txBody>
      </p:sp>
      <p:graphicFrame>
        <p:nvGraphicFramePr>
          <p:cNvPr id="4" name="Content Placeholder 3">
            <a:extLst>
              <a:ext uri="{FF2B5EF4-FFF2-40B4-BE49-F238E27FC236}">
                <a16:creationId xmlns:a16="http://schemas.microsoft.com/office/drawing/2014/main" id="{642EC1E3-1333-0E3B-5141-04C337176BAF}"/>
              </a:ext>
            </a:extLst>
          </p:cNvPr>
          <p:cNvGraphicFramePr>
            <a:graphicFrameLocks noGrp="1"/>
          </p:cNvGraphicFramePr>
          <p:nvPr>
            <p:ph idx="1"/>
            <p:extLst>
              <p:ext uri="{D42A27DB-BD31-4B8C-83A1-F6EECF244321}">
                <p14:modId xmlns:p14="http://schemas.microsoft.com/office/powerpoint/2010/main" val="3101842223"/>
              </p:ext>
            </p:extLst>
          </p:nvPr>
        </p:nvGraphicFramePr>
        <p:xfrm>
          <a:off x="1295402" y="2522222"/>
          <a:ext cx="9524998" cy="3512820"/>
        </p:xfrm>
        <a:graphic>
          <a:graphicData uri="http://schemas.openxmlformats.org/drawingml/2006/table">
            <a:tbl>
              <a:tblPr>
                <a:tableStyleId>{5940675A-B579-460E-94D1-54222C63F5DA}</a:tableStyleId>
              </a:tblPr>
              <a:tblGrid>
                <a:gridCol w="5549347">
                  <a:extLst>
                    <a:ext uri="{9D8B030D-6E8A-4147-A177-3AD203B41FA5}">
                      <a16:colId xmlns:a16="http://schemas.microsoft.com/office/drawing/2014/main" val="45122169"/>
                    </a:ext>
                  </a:extLst>
                </a:gridCol>
                <a:gridCol w="3975651">
                  <a:extLst>
                    <a:ext uri="{9D8B030D-6E8A-4147-A177-3AD203B41FA5}">
                      <a16:colId xmlns:a16="http://schemas.microsoft.com/office/drawing/2014/main" val="518811127"/>
                    </a:ext>
                  </a:extLst>
                </a:gridCol>
              </a:tblGrid>
              <a:tr h="86360">
                <a:tc gridSpan="2">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Georgia Pro Black" panose="02040A02050405020203" pitchFamily="18" charset="0"/>
                        </a:rPr>
                        <a:t>The most densely populated cities and towns 2010 </a:t>
                      </a:r>
                    </a:p>
                    <a:p>
                      <a:pPr algn="l" fontAlgn="b"/>
                      <a:endParaRPr lang="en-ZM" sz="16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ZM"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89291136"/>
                  </a:ext>
                </a:extLst>
              </a:tr>
              <a:tr h="182880">
                <a:tc>
                  <a:txBody>
                    <a:bodyPr/>
                    <a:lstStyle/>
                    <a:p>
                      <a:pPr algn="l" fontAlgn="b"/>
                      <a:endParaRPr lang="en-ZM"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ZM"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30581768"/>
                  </a:ext>
                </a:extLst>
              </a:tr>
              <a:tr h="182880">
                <a:tc>
                  <a:txBody>
                    <a:bodyPr/>
                    <a:lstStyle/>
                    <a:p>
                      <a:pPr algn="l" fontAlgn="b"/>
                      <a:r>
                        <a:rPr lang="en-US" sz="1600" u="none" strike="noStrike" dirty="0">
                          <a:effectLst/>
                          <a:latin typeface="Georgia Pro Black" panose="02040A02050405020203" pitchFamily="18" charset="0"/>
                        </a:rPr>
                        <a:t>Town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latin typeface="Georgia Pro Black" panose="02040A02050405020203" pitchFamily="18" charset="0"/>
                        </a:rPr>
                        <a:t>Density </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06064927"/>
                  </a:ext>
                </a:extLst>
              </a:tr>
              <a:tr h="182880">
                <a:tc>
                  <a:txBody>
                    <a:bodyPr/>
                    <a:lstStyle/>
                    <a:p>
                      <a:pPr algn="l" fontAlgn="b"/>
                      <a:r>
                        <a:rPr lang="en-US" sz="1600" u="none" strike="noStrike">
                          <a:effectLst/>
                          <a:latin typeface="Georgia Pro Black" panose="02040A02050405020203" pitchFamily="18" charset="0"/>
                        </a:rPr>
                        <a:t>Mufumbwe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a:effectLst/>
                          <a:latin typeface="Georgia Pro Black" panose="02040A02050405020203" pitchFamily="18" charset="0"/>
                        </a:rPr>
                        <a:t>2.7</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2572520"/>
                  </a:ext>
                </a:extLst>
              </a:tr>
              <a:tr h="182880">
                <a:tc>
                  <a:txBody>
                    <a:bodyPr/>
                    <a:lstStyle/>
                    <a:p>
                      <a:pPr algn="l" fontAlgn="b"/>
                      <a:r>
                        <a:rPr lang="en-US" sz="1600" u="none" strike="noStrike" dirty="0">
                          <a:effectLst/>
                          <a:latin typeface="Georgia Pro Black" panose="02040A02050405020203" pitchFamily="18" charset="0"/>
                        </a:rPr>
                        <a:t>Kasempa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a:effectLst/>
                          <a:latin typeface="Georgia Pro Black" panose="02040A02050405020203" pitchFamily="18" charset="0"/>
                        </a:rPr>
                        <a:t>3.2</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7725923"/>
                  </a:ext>
                </a:extLst>
              </a:tr>
              <a:tr h="182880">
                <a:tc>
                  <a:txBody>
                    <a:bodyPr/>
                    <a:lstStyle/>
                    <a:p>
                      <a:pPr algn="l" fontAlgn="b"/>
                      <a:r>
                        <a:rPr lang="en-US" sz="1600" u="none" strike="noStrike" dirty="0" err="1">
                          <a:effectLst/>
                          <a:latin typeface="Georgia Pro Black" panose="02040A02050405020203" pitchFamily="18" charset="0"/>
                        </a:rPr>
                        <a:t>Sesheke</a:t>
                      </a:r>
                      <a:r>
                        <a:rPr lang="en-US" sz="1600" u="none" strike="noStrike" dirty="0">
                          <a:effectLst/>
                          <a:latin typeface="Georgia Pro Black" panose="02040A02050405020203" pitchFamily="18" charset="0"/>
                        </a:rPr>
                        <a:t>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a:effectLst/>
                          <a:latin typeface="Georgia Pro Black" panose="02040A02050405020203" pitchFamily="18" charset="0"/>
                        </a:rPr>
                        <a:t>3.2</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49709635"/>
                  </a:ext>
                </a:extLst>
              </a:tr>
              <a:tr h="182880">
                <a:tc>
                  <a:txBody>
                    <a:bodyPr/>
                    <a:lstStyle/>
                    <a:p>
                      <a:pPr algn="l" fontAlgn="b"/>
                      <a:r>
                        <a:rPr lang="en-US" sz="1600" u="none" strike="noStrike" dirty="0" err="1">
                          <a:effectLst/>
                          <a:latin typeface="Georgia Pro Black" panose="02040A02050405020203" pitchFamily="18" charset="0"/>
                        </a:rPr>
                        <a:t>Itezhi-tezhi</a:t>
                      </a:r>
                      <a:r>
                        <a:rPr lang="en-US" sz="1600" u="none" strike="noStrike" dirty="0">
                          <a:effectLst/>
                          <a:latin typeface="Georgia Pro Black" panose="02040A02050405020203" pitchFamily="18" charset="0"/>
                        </a:rPr>
                        <a:t>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a:effectLst/>
                          <a:latin typeface="Georgia Pro Black" panose="02040A02050405020203" pitchFamily="18" charset="0"/>
                        </a:rPr>
                        <a:t>4.0</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15074682"/>
                  </a:ext>
                </a:extLst>
              </a:tr>
              <a:tr h="182880">
                <a:tc>
                  <a:txBody>
                    <a:bodyPr/>
                    <a:lstStyle/>
                    <a:p>
                      <a:pPr algn="l" fontAlgn="b"/>
                      <a:r>
                        <a:rPr lang="en-US" sz="1600" u="none" strike="noStrike">
                          <a:effectLst/>
                          <a:latin typeface="Georgia Pro Black" panose="02040A02050405020203" pitchFamily="18" charset="0"/>
                        </a:rPr>
                        <a:t>Mpika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a:effectLst/>
                          <a:latin typeface="Georgia Pro Black" panose="02040A02050405020203" pitchFamily="18" charset="0"/>
                        </a:rPr>
                        <a:t>5.2</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40777726"/>
                  </a:ext>
                </a:extLst>
              </a:tr>
              <a:tr h="182880">
                <a:tc>
                  <a:txBody>
                    <a:bodyPr/>
                    <a:lstStyle/>
                    <a:p>
                      <a:pPr algn="l" fontAlgn="b"/>
                      <a:r>
                        <a:rPr lang="en-US" sz="1600" u="none" strike="noStrike" dirty="0" err="1">
                          <a:effectLst/>
                          <a:latin typeface="Georgia Pro Black" panose="02040A02050405020203" pitchFamily="18" charset="0"/>
                        </a:rPr>
                        <a:t>Lukulu</a:t>
                      </a:r>
                      <a:r>
                        <a:rPr lang="en-US" sz="1600" u="none" strike="noStrike" dirty="0">
                          <a:effectLst/>
                          <a:latin typeface="Georgia Pro Black" panose="02040A02050405020203" pitchFamily="18" charset="0"/>
                        </a:rPr>
                        <a:t>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a:effectLst/>
                          <a:latin typeface="Georgia Pro Black" panose="02040A02050405020203" pitchFamily="18" charset="0"/>
                        </a:rPr>
                        <a:t>5.2</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73341125"/>
                  </a:ext>
                </a:extLst>
              </a:tr>
              <a:tr h="182880">
                <a:tc>
                  <a:txBody>
                    <a:bodyPr/>
                    <a:lstStyle/>
                    <a:p>
                      <a:pPr algn="l" fontAlgn="b"/>
                      <a:r>
                        <a:rPr lang="en-US" sz="1600" u="none" strike="noStrike" dirty="0">
                          <a:effectLst/>
                          <a:latin typeface="Georgia Pro Black" panose="02040A02050405020203" pitchFamily="18" charset="0"/>
                        </a:rPr>
                        <a:t>Chama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a:effectLst/>
                          <a:latin typeface="Georgia Pro Black" panose="02040A02050405020203" pitchFamily="18" charset="0"/>
                        </a:rPr>
                        <a:t>5.8</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48648323"/>
                  </a:ext>
                </a:extLst>
              </a:tr>
              <a:tr h="182880">
                <a:tc>
                  <a:txBody>
                    <a:bodyPr/>
                    <a:lstStyle/>
                    <a:p>
                      <a:pPr algn="l" fontAlgn="b"/>
                      <a:r>
                        <a:rPr lang="en-US" sz="1600" u="none" strike="noStrike" dirty="0">
                          <a:effectLst/>
                          <a:latin typeface="Georgia Pro Black" panose="02040A02050405020203" pitchFamily="18" charset="0"/>
                        </a:rPr>
                        <a:t>Kazungula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a:effectLst/>
                          <a:latin typeface="Georgia Pro Black" panose="02040A02050405020203" pitchFamily="18" charset="0"/>
                        </a:rPr>
                        <a:t>5.8</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59330655"/>
                  </a:ext>
                </a:extLst>
              </a:tr>
              <a:tr h="182880">
                <a:tc>
                  <a:txBody>
                    <a:bodyPr/>
                    <a:lstStyle/>
                    <a:p>
                      <a:pPr algn="l" fontAlgn="b"/>
                      <a:r>
                        <a:rPr lang="en-US" sz="1600" u="none" strike="noStrike">
                          <a:effectLst/>
                          <a:latin typeface="Georgia Pro Black" panose="02040A02050405020203" pitchFamily="18" charset="0"/>
                        </a:rPr>
                        <a:t>Shang'ombo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dirty="0">
                          <a:effectLst/>
                          <a:latin typeface="Georgia Pro Black" panose="02040A02050405020203" pitchFamily="18" charset="0"/>
                        </a:rPr>
                        <a:t>5.9</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74681964"/>
                  </a:ext>
                </a:extLst>
              </a:tr>
              <a:tr h="182880">
                <a:tc>
                  <a:txBody>
                    <a:bodyPr/>
                    <a:lstStyle/>
                    <a:p>
                      <a:pPr algn="l" fontAlgn="b"/>
                      <a:r>
                        <a:rPr lang="en-US" sz="1600" u="none" strike="noStrike">
                          <a:effectLst/>
                          <a:latin typeface="Georgia Pro Black" panose="02040A02050405020203" pitchFamily="18" charset="0"/>
                        </a:rPr>
                        <a:t>Zambezi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ZM" sz="1600" u="none" strike="noStrike" dirty="0">
                          <a:effectLst/>
                          <a:latin typeface="Georgia Pro Black" panose="02040A02050405020203" pitchFamily="18" charset="0"/>
                        </a:rPr>
                        <a:t>6.3</a:t>
                      </a:r>
                      <a:endParaRPr lang="en-ZM"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9816342"/>
                  </a:ext>
                </a:extLst>
              </a:tr>
            </a:tbl>
          </a:graphicData>
        </a:graphic>
      </p:graphicFrame>
    </p:spTree>
    <p:extLst>
      <p:ext uri="{BB962C8B-B14F-4D97-AF65-F5344CB8AC3E}">
        <p14:creationId xmlns:p14="http://schemas.microsoft.com/office/powerpoint/2010/main" val="8349972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684A-232F-980E-81C5-8EF90FACDBA8}"/>
              </a:ext>
            </a:extLst>
          </p:cNvPr>
          <p:cNvSpPr>
            <a:spLocks noGrp="1"/>
          </p:cNvSpPr>
          <p:nvPr>
            <p:ph type="title"/>
          </p:nvPr>
        </p:nvSpPr>
        <p:spPr>
          <a:xfrm>
            <a:off x="2495552" y="982133"/>
            <a:ext cx="7200897" cy="1303867"/>
          </a:xfrm>
        </p:spPr>
        <p:txBody>
          <a:bodyPr>
            <a:normAutofit/>
          </a:bodyPr>
          <a:lstStyle/>
          <a:p>
            <a:r>
              <a:rPr lang="en-US" sz="2400" b="1" dirty="0"/>
              <a:t>MEASURES OF THE POPULATION COMPOSITION</a:t>
            </a:r>
            <a:endParaRPr lang="en-ZM" sz="2400" dirty="0">
              <a:solidFill>
                <a:srgbClr val="262626"/>
              </a:solidFill>
            </a:endParaRPr>
          </a:p>
        </p:txBody>
      </p:sp>
      <p:graphicFrame>
        <p:nvGraphicFramePr>
          <p:cNvPr id="4" name="Content Placeholder 3">
            <a:extLst>
              <a:ext uri="{FF2B5EF4-FFF2-40B4-BE49-F238E27FC236}">
                <a16:creationId xmlns:a16="http://schemas.microsoft.com/office/drawing/2014/main" id="{D1BEC118-F712-F2FB-D95C-2CA30B1DA27F}"/>
              </a:ext>
            </a:extLst>
          </p:cNvPr>
          <p:cNvGraphicFramePr>
            <a:graphicFrameLocks noGrp="1"/>
          </p:cNvGraphicFramePr>
          <p:nvPr>
            <p:ph idx="1"/>
            <p:extLst>
              <p:ext uri="{D42A27DB-BD31-4B8C-83A1-F6EECF244321}">
                <p14:modId xmlns:p14="http://schemas.microsoft.com/office/powerpoint/2010/main" val="1028323619"/>
              </p:ext>
            </p:extLst>
          </p:nvPr>
        </p:nvGraphicFramePr>
        <p:xfrm>
          <a:off x="2209800" y="2438400"/>
          <a:ext cx="76962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910108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MEASURES OF THE POPULATION COMPOSITION</a:t>
            </a:r>
            <a:endParaRPr lang="en-US" sz="2400" dirty="0"/>
          </a:p>
        </p:txBody>
      </p:sp>
      <p:sp>
        <p:nvSpPr>
          <p:cNvPr id="3" name="Content Placeholder 2"/>
          <p:cNvSpPr>
            <a:spLocks noGrp="1"/>
          </p:cNvSpPr>
          <p:nvPr>
            <p:ph idx="1"/>
          </p:nvPr>
        </p:nvSpPr>
        <p:spPr/>
        <p:txBody>
          <a:bodyPr>
            <a:normAutofit/>
          </a:bodyPr>
          <a:lstStyle/>
          <a:p>
            <a:r>
              <a:rPr lang="en-US" b="1" dirty="0"/>
              <a:t>THE DEPENDENCY RATIO</a:t>
            </a:r>
          </a:p>
          <a:p>
            <a:r>
              <a:rPr lang="en-US" b="1" dirty="0"/>
              <a:t> </a:t>
            </a:r>
          </a:p>
          <a:p>
            <a:r>
              <a:rPr lang="en-US" b="1" dirty="0"/>
              <a:t>This refers to the ratio of the young (those aged under 15years) and the old (those aged above 65 years) to economically active population (those aged between 15 and 64 years). </a:t>
            </a:r>
          </a:p>
          <a:p>
            <a:endParaRPr lang="en-US" b="1" dirty="0"/>
          </a:p>
          <a:p>
            <a:pPr>
              <a:buNone/>
            </a:pPr>
            <a:endParaRPr lang="en-US" b="1" dirty="0"/>
          </a:p>
          <a:p>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FF88-6297-49E9-0957-60B6FD0BF217}"/>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70288DBD-4058-E60D-72B9-3813776399BD}"/>
              </a:ext>
            </a:extLst>
          </p:cNvPr>
          <p:cNvSpPr>
            <a:spLocks noGrp="1"/>
          </p:cNvSpPr>
          <p:nvPr>
            <p:ph idx="1"/>
          </p:nvPr>
        </p:nvSpPr>
        <p:spPr/>
        <p:txBody>
          <a:bodyPr/>
          <a:lstStyle/>
          <a:p>
            <a:endParaRPr lang="en-ZM" dirty="0"/>
          </a:p>
        </p:txBody>
      </p:sp>
    </p:spTree>
    <p:extLst>
      <p:ext uri="{BB962C8B-B14F-4D97-AF65-F5344CB8AC3E}">
        <p14:creationId xmlns:p14="http://schemas.microsoft.com/office/powerpoint/2010/main" val="1919068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F483-E9B1-9F0F-4C20-5CB5E52C8FE1}"/>
              </a:ext>
            </a:extLst>
          </p:cNvPr>
          <p:cNvSpPr>
            <a:spLocks noGrp="1"/>
          </p:cNvSpPr>
          <p:nvPr>
            <p:ph type="title"/>
          </p:nvPr>
        </p:nvSpPr>
        <p:spPr/>
        <p:txBody>
          <a:bodyPr>
            <a:normAutofit/>
          </a:bodyPr>
          <a:lstStyle/>
          <a:p>
            <a:r>
              <a:rPr lang="en-US" sz="2400" b="1" dirty="0"/>
              <a:t>MEASURES OF THE POPULATION COMPOSITION</a:t>
            </a:r>
            <a:endParaRPr lang="en-ZM" sz="2400" dirty="0"/>
          </a:p>
        </p:txBody>
      </p:sp>
      <p:sp>
        <p:nvSpPr>
          <p:cNvPr id="3" name="Content Placeholder 2">
            <a:extLst>
              <a:ext uri="{FF2B5EF4-FFF2-40B4-BE49-F238E27FC236}">
                <a16:creationId xmlns:a16="http://schemas.microsoft.com/office/drawing/2014/main" id="{4C6E3BAB-25B9-7708-0CA3-5A7A8841217A}"/>
              </a:ext>
            </a:extLst>
          </p:cNvPr>
          <p:cNvSpPr>
            <a:spLocks noGrp="1"/>
          </p:cNvSpPr>
          <p:nvPr>
            <p:ph idx="1"/>
          </p:nvPr>
        </p:nvSpPr>
        <p:spPr/>
        <p:txBody>
          <a:bodyPr>
            <a:normAutofit fontScale="85000" lnSpcReduction="20000"/>
          </a:bodyPr>
          <a:lstStyle/>
          <a:p>
            <a:pPr algn="just"/>
            <a:r>
              <a:rPr lang="en-US" sz="2800" b="1" dirty="0"/>
              <a:t>DR = (Population &lt;15+ population &gt;65/Population 15-64) *100</a:t>
            </a:r>
          </a:p>
          <a:p>
            <a:pPr marL="0" indent="0" algn="just">
              <a:buNone/>
            </a:pPr>
            <a:endParaRPr lang="en-US" sz="2800" b="1" dirty="0"/>
          </a:p>
          <a:p>
            <a:pPr algn="just"/>
            <a:r>
              <a:rPr lang="en-US" sz="2800" b="1" dirty="0"/>
              <a:t>DR(2000) = (4,578,728 )/4,758,697)*100</a:t>
            </a:r>
          </a:p>
          <a:p>
            <a:pPr algn="just"/>
            <a:r>
              <a:rPr lang="en-US" sz="2800" b="1" dirty="0"/>
              <a:t>= 96.2</a:t>
            </a:r>
          </a:p>
          <a:p>
            <a:pPr algn="just"/>
            <a:endParaRPr lang="en-US" sz="2800" b="1" dirty="0"/>
          </a:p>
          <a:p>
            <a:pPr algn="just"/>
            <a:r>
              <a:rPr lang="en-US" sz="2800" b="1" dirty="0"/>
              <a:t>In 2000, there were 96 dependents per 100 economically active persons in the population. </a:t>
            </a:r>
          </a:p>
          <a:p>
            <a:pPr algn="just">
              <a:buNone/>
            </a:pPr>
            <a:endParaRPr lang="en-US" sz="2800" b="1" dirty="0"/>
          </a:p>
          <a:p>
            <a:endParaRPr lang="en-ZM" dirty="0"/>
          </a:p>
        </p:txBody>
      </p:sp>
    </p:spTree>
    <p:extLst>
      <p:ext uri="{BB962C8B-B14F-4D97-AF65-F5344CB8AC3E}">
        <p14:creationId xmlns:p14="http://schemas.microsoft.com/office/powerpoint/2010/main" val="36740614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THE POPULATION COMPOSITION</a:t>
            </a:r>
            <a:endParaRPr lang="en-US" sz="2800" dirty="0"/>
          </a:p>
        </p:txBody>
      </p:sp>
      <p:sp>
        <p:nvSpPr>
          <p:cNvPr id="3" name="Content Placeholder 2"/>
          <p:cNvSpPr>
            <a:spLocks noGrp="1"/>
          </p:cNvSpPr>
          <p:nvPr>
            <p:ph idx="1"/>
          </p:nvPr>
        </p:nvSpPr>
        <p:spPr/>
        <p:txBody>
          <a:bodyPr>
            <a:normAutofit lnSpcReduction="10000"/>
          </a:bodyPr>
          <a:lstStyle/>
          <a:p>
            <a:r>
              <a:rPr lang="en-US" b="1" dirty="0"/>
              <a:t>CHILD DEPENDENCY RATIO</a:t>
            </a:r>
          </a:p>
          <a:p>
            <a:pPr>
              <a:buNone/>
            </a:pPr>
            <a:endParaRPr lang="en-US" dirty="0"/>
          </a:p>
          <a:p>
            <a:r>
              <a:rPr lang="en-US" b="1" dirty="0"/>
              <a:t>CDR(2000) = (4,323,448)/4,758,697)*100</a:t>
            </a:r>
          </a:p>
          <a:p>
            <a:r>
              <a:rPr lang="en-US" b="1" dirty="0"/>
              <a:t>= 90.9</a:t>
            </a:r>
          </a:p>
          <a:p>
            <a:pPr>
              <a:buNone/>
            </a:pPr>
            <a:endParaRPr lang="en-US" b="1" dirty="0"/>
          </a:p>
          <a:p>
            <a:r>
              <a:rPr lang="en-US" b="1" dirty="0"/>
              <a:t>In 2000, there were 91 child dependents per 100 economically active persons in the population. </a:t>
            </a:r>
          </a:p>
          <a:p>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672D-964C-D72E-E913-10D3F88FDB68}"/>
              </a:ext>
            </a:extLst>
          </p:cNvPr>
          <p:cNvSpPr>
            <a:spLocks noGrp="1"/>
          </p:cNvSpPr>
          <p:nvPr>
            <p:ph type="title"/>
          </p:nvPr>
        </p:nvSpPr>
        <p:spPr/>
        <p:txBody>
          <a:bodyPr>
            <a:normAutofit/>
          </a:bodyPr>
          <a:lstStyle/>
          <a:p>
            <a:r>
              <a:rPr lang="en-US" sz="2400" b="1" dirty="0"/>
              <a:t>MEASURES OF THE POPULATION COMPOSITION</a:t>
            </a:r>
            <a:endParaRPr lang="en-ZM" sz="2400" dirty="0"/>
          </a:p>
        </p:txBody>
      </p:sp>
      <p:sp>
        <p:nvSpPr>
          <p:cNvPr id="3" name="Content Placeholder 2">
            <a:extLst>
              <a:ext uri="{FF2B5EF4-FFF2-40B4-BE49-F238E27FC236}">
                <a16:creationId xmlns:a16="http://schemas.microsoft.com/office/drawing/2014/main" id="{D72404D2-70F7-704F-D3CC-ECFFB71080CC}"/>
              </a:ext>
            </a:extLst>
          </p:cNvPr>
          <p:cNvSpPr>
            <a:spLocks noGrp="1"/>
          </p:cNvSpPr>
          <p:nvPr>
            <p:ph idx="1"/>
          </p:nvPr>
        </p:nvSpPr>
        <p:spPr/>
        <p:txBody>
          <a:bodyPr>
            <a:normAutofit fontScale="92500" lnSpcReduction="20000"/>
          </a:bodyPr>
          <a:lstStyle/>
          <a:p>
            <a:endParaRPr lang="en-US" b="1" dirty="0"/>
          </a:p>
          <a:p>
            <a:r>
              <a:rPr lang="en-US" b="1" dirty="0"/>
              <a:t>AGED DEPENDENCY RATIO</a:t>
            </a:r>
          </a:p>
          <a:p>
            <a:endParaRPr lang="en-US" dirty="0"/>
          </a:p>
          <a:p>
            <a:r>
              <a:rPr lang="en-US" b="1" dirty="0"/>
              <a:t>ADR(2000) = (255,280)/4,758,697)*100</a:t>
            </a:r>
          </a:p>
          <a:p>
            <a:r>
              <a:rPr lang="en-US" b="1" dirty="0"/>
              <a:t>= 5.4</a:t>
            </a:r>
          </a:p>
          <a:p>
            <a:pPr>
              <a:buNone/>
            </a:pPr>
            <a:endParaRPr lang="en-US" b="1" dirty="0"/>
          </a:p>
          <a:p>
            <a:r>
              <a:rPr lang="en-US" b="1" dirty="0"/>
              <a:t>In 2000, there were 5 aged dependents per 100 economically active persons in the population. </a:t>
            </a:r>
          </a:p>
          <a:p>
            <a:endParaRPr lang="en-US" b="1" dirty="0"/>
          </a:p>
          <a:p>
            <a:endParaRPr lang="en-ZM" dirty="0"/>
          </a:p>
        </p:txBody>
      </p:sp>
    </p:spTree>
    <p:extLst>
      <p:ext uri="{BB962C8B-B14F-4D97-AF65-F5344CB8AC3E}">
        <p14:creationId xmlns:p14="http://schemas.microsoft.com/office/powerpoint/2010/main" val="107759991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65243-62F7-96EE-6699-3652BE8FE40D}"/>
              </a:ext>
            </a:extLst>
          </p:cNvPr>
          <p:cNvSpPr>
            <a:spLocks noGrp="1"/>
          </p:cNvSpPr>
          <p:nvPr>
            <p:ph type="title"/>
          </p:nvPr>
        </p:nvSpPr>
        <p:spPr/>
        <p:txBody>
          <a:bodyPr/>
          <a:lstStyle/>
          <a:p>
            <a:r>
              <a:rPr lang="en-US" dirty="0"/>
              <a:t>DEPENDENCY RATIOS: 2022</a:t>
            </a:r>
            <a:endParaRPr lang="en-ZM" dirty="0"/>
          </a:p>
        </p:txBody>
      </p:sp>
      <p:graphicFrame>
        <p:nvGraphicFramePr>
          <p:cNvPr id="4" name="Content Placeholder 3">
            <a:extLst>
              <a:ext uri="{FF2B5EF4-FFF2-40B4-BE49-F238E27FC236}">
                <a16:creationId xmlns:a16="http://schemas.microsoft.com/office/drawing/2014/main" id="{A2922AA7-FBF3-DE91-094E-2FBDAA457081}"/>
              </a:ext>
            </a:extLst>
          </p:cNvPr>
          <p:cNvGraphicFramePr>
            <a:graphicFrameLocks noGrp="1"/>
          </p:cNvGraphicFramePr>
          <p:nvPr>
            <p:ph idx="1"/>
            <p:extLst>
              <p:ext uri="{D42A27DB-BD31-4B8C-83A1-F6EECF244321}">
                <p14:modId xmlns:p14="http://schemas.microsoft.com/office/powerpoint/2010/main" val="2015240641"/>
              </p:ext>
            </p:extLst>
          </p:nvPr>
        </p:nvGraphicFramePr>
        <p:xfrm>
          <a:off x="3048000" y="3124200"/>
          <a:ext cx="6858000" cy="2610908"/>
        </p:xfrm>
        <a:graphic>
          <a:graphicData uri="http://schemas.openxmlformats.org/drawingml/2006/table">
            <a:tbl>
              <a:tblPr>
                <a:tableStyleId>{5940675A-B579-460E-94D1-54222C63F5DA}</a:tableStyleId>
              </a:tblPr>
              <a:tblGrid>
                <a:gridCol w="4876800">
                  <a:extLst>
                    <a:ext uri="{9D8B030D-6E8A-4147-A177-3AD203B41FA5}">
                      <a16:colId xmlns:a16="http://schemas.microsoft.com/office/drawing/2014/main" val="2338139761"/>
                    </a:ext>
                  </a:extLst>
                </a:gridCol>
                <a:gridCol w="1981200">
                  <a:extLst>
                    <a:ext uri="{9D8B030D-6E8A-4147-A177-3AD203B41FA5}">
                      <a16:colId xmlns:a16="http://schemas.microsoft.com/office/drawing/2014/main" val="752968119"/>
                    </a:ext>
                  </a:extLst>
                </a:gridCol>
              </a:tblGrid>
              <a:tr h="644948">
                <a:tc>
                  <a:txBody>
                    <a:bodyPr/>
                    <a:lstStyle/>
                    <a:p>
                      <a:pPr algn="l" fontAlgn="b"/>
                      <a:r>
                        <a:rPr lang="en-US" sz="3200" b="1" u="none" strike="noStrike" dirty="0">
                          <a:effectLst/>
                          <a:latin typeface="Georgia Pro Black" panose="02040A02050405020203" pitchFamily="18" charset="0"/>
                        </a:rPr>
                        <a:t>Dependency Ratio</a:t>
                      </a:r>
                      <a:endParaRPr lang="en-US" sz="32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3200" b="1" u="none" strike="noStrike" dirty="0">
                          <a:effectLst/>
                          <a:latin typeface="Georgia Pro Black" panose="02040A02050405020203" pitchFamily="18" charset="0"/>
                        </a:rPr>
                        <a:t>92</a:t>
                      </a:r>
                      <a:endParaRPr lang="en-ZM" sz="32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443894647"/>
                  </a:ext>
                </a:extLst>
              </a:tr>
              <a:tr h="644948">
                <a:tc>
                  <a:txBody>
                    <a:bodyPr/>
                    <a:lstStyle/>
                    <a:p>
                      <a:pPr algn="l" fontAlgn="b"/>
                      <a:r>
                        <a:rPr lang="en-US" sz="3200" b="1" u="none" strike="noStrike" dirty="0">
                          <a:effectLst/>
                          <a:latin typeface="Georgia Pro Black" panose="02040A02050405020203" pitchFamily="18" charset="0"/>
                        </a:rPr>
                        <a:t>Child Dependency Ratio</a:t>
                      </a:r>
                      <a:endParaRPr lang="en-US" sz="32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3200" b="1" u="none" strike="noStrike" dirty="0">
                          <a:effectLst/>
                          <a:latin typeface="Georgia Pro Black" panose="02040A02050405020203" pitchFamily="18" charset="0"/>
                        </a:rPr>
                        <a:t>87</a:t>
                      </a:r>
                      <a:endParaRPr lang="en-ZM" sz="32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514960973"/>
                  </a:ext>
                </a:extLst>
              </a:tr>
              <a:tr h="644948">
                <a:tc>
                  <a:txBody>
                    <a:bodyPr/>
                    <a:lstStyle/>
                    <a:p>
                      <a:pPr algn="l" fontAlgn="b"/>
                      <a:r>
                        <a:rPr lang="en-US" sz="3200" b="1" u="none" strike="noStrike" dirty="0">
                          <a:effectLst/>
                          <a:latin typeface="Georgia Pro Black" panose="02040A02050405020203" pitchFamily="18" charset="0"/>
                        </a:rPr>
                        <a:t>Aged Dependency Ratio</a:t>
                      </a:r>
                      <a:endParaRPr lang="en-US" sz="32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3200" b="1" u="none" strike="noStrike" dirty="0">
                          <a:effectLst/>
                          <a:latin typeface="Georgia Pro Black" panose="02040A02050405020203" pitchFamily="18" charset="0"/>
                        </a:rPr>
                        <a:t>5</a:t>
                      </a:r>
                      <a:endParaRPr lang="en-ZM" sz="32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091963794"/>
                  </a:ext>
                </a:extLst>
              </a:tr>
            </a:tbl>
          </a:graphicData>
        </a:graphic>
      </p:graphicFrame>
    </p:spTree>
    <p:extLst>
      <p:ext uri="{BB962C8B-B14F-4D97-AF65-F5344CB8AC3E}">
        <p14:creationId xmlns:p14="http://schemas.microsoft.com/office/powerpoint/2010/main" val="335465472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MEASURES OF THE POPULATION COMPOSITION</a:t>
            </a:r>
            <a:endParaRPr lang="en-US" sz="2400" dirty="0"/>
          </a:p>
        </p:txBody>
      </p:sp>
      <p:sp>
        <p:nvSpPr>
          <p:cNvPr id="3" name="Content Placeholder 2"/>
          <p:cNvSpPr>
            <a:spLocks noGrp="1"/>
          </p:cNvSpPr>
          <p:nvPr>
            <p:ph idx="1"/>
          </p:nvPr>
        </p:nvSpPr>
        <p:spPr/>
        <p:txBody>
          <a:bodyPr>
            <a:noAutofit/>
          </a:bodyPr>
          <a:lstStyle/>
          <a:p>
            <a:pPr algn="just"/>
            <a:r>
              <a:rPr lang="en-US" sz="2800" b="1" dirty="0"/>
              <a:t>THE MEDIAN AGE</a:t>
            </a:r>
          </a:p>
          <a:p>
            <a:pPr algn="just"/>
            <a:r>
              <a:rPr lang="en-US" sz="2800" b="1" dirty="0"/>
              <a:t>This is the age which divides the population into two equal parts. </a:t>
            </a:r>
          </a:p>
          <a:p>
            <a:pPr algn="just"/>
            <a:endParaRPr lang="en-US" sz="2800" b="1" dirty="0"/>
          </a:p>
          <a:p>
            <a:pPr algn="just"/>
            <a:r>
              <a:rPr lang="en-US" sz="2800" b="1" dirty="0"/>
              <a:t>It is often used a measure of aging of population. </a:t>
            </a:r>
          </a:p>
          <a:p>
            <a:endParaRPr lang="en-US" sz="1600" b="1"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DB-25C0-7DF9-EFB9-CDCD1D5D3D8E}"/>
              </a:ext>
            </a:extLst>
          </p:cNvPr>
          <p:cNvSpPr>
            <a:spLocks noGrp="1"/>
          </p:cNvSpPr>
          <p:nvPr>
            <p:ph type="title"/>
          </p:nvPr>
        </p:nvSpPr>
        <p:spPr/>
        <p:txBody>
          <a:bodyPr>
            <a:normAutofit/>
          </a:bodyPr>
          <a:lstStyle/>
          <a:p>
            <a:r>
              <a:rPr lang="en-US" sz="2400" b="1" dirty="0"/>
              <a:t>MEASURES OF THE POPULATION COMPOSITION</a:t>
            </a:r>
            <a:endParaRPr lang="en-ZM" sz="2400" dirty="0"/>
          </a:p>
        </p:txBody>
      </p:sp>
      <p:sp>
        <p:nvSpPr>
          <p:cNvPr id="3" name="Content Placeholder 2">
            <a:extLst>
              <a:ext uri="{FF2B5EF4-FFF2-40B4-BE49-F238E27FC236}">
                <a16:creationId xmlns:a16="http://schemas.microsoft.com/office/drawing/2014/main" id="{A744AAF9-F3E7-52EF-CDFA-E6024799BDE8}"/>
              </a:ext>
            </a:extLst>
          </p:cNvPr>
          <p:cNvSpPr>
            <a:spLocks noGrp="1"/>
          </p:cNvSpPr>
          <p:nvPr>
            <p:ph idx="1"/>
          </p:nvPr>
        </p:nvSpPr>
        <p:spPr/>
        <p:txBody>
          <a:bodyPr>
            <a:normAutofit lnSpcReduction="10000"/>
          </a:bodyPr>
          <a:lstStyle/>
          <a:p>
            <a:r>
              <a:rPr lang="en-US" b="1" dirty="0"/>
              <a:t>Populations with medians under 20 may be considered as "young“;</a:t>
            </a:r>
          </a:p>
          <a:p>
            <a:endParaRPr lang="en-US" b="1" dirty="0"/>
          </a:p>
          <a:p>
            <a:r>
              <a:rPr lang="en-US" b="1" dirty="0"/>
              <a:t>Populations with medians between 20 to 29 as "intermediate“; and </a:t>
            </a:r>
          </a:p>
          <a:p>
            <a:endParaRPr lang="en-US" b="1" dirty="0"/>
          </a:p>
          <a:p>
            <a:r>
              <a:rPr lang="en-US" b="1" dirty="0"/>
              <a:t>Populations with medians 30 or over as "old“.</a:t>
            </a:r>
          </a:p>
          <a:p>
            <a:endParaRPr lang="en-US" b="1" dirty="0"/>
          </a:p>
          <a:p>
            <a:endParaRPr lang="en-ZM" dirty="0"/>
          </a:p>
        </p:txBody>
      </p:sp>
    </p:spTree>
    <p:extLst>
      <p:ext uri="{BB962C8B-B14F-4D97-AF65-F5344CB8AC3E}">
        <p14:creationId xmlns:p14="http://schemas.microsoft.com/office/powerpoint/2010/main" val="233526556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2480-4C63-DBEE-94E2-1F0302DC57EE}"/>
              </a:ext>
            </a:extLst>
          </p:cNvPr>
          <p:cNvSpPr>
            <a:spLocks noGrp="1"/>
          </p:cNvSpPr>
          <p:nvPr>
            <p:ph type="title"/>
          </p:nvPr>
        </p:nvSpPr>
        <p:spPr/>
        <p:txBody>
          <a:bodyPr>
            <a:normAutofit/>
          </a:bodyPr>
          <a:lstStyle/>
          <a:p>
            <a:r>
              <a:rPr lang="en-US" sz="2400" b="1" dirty="0"/>
              <a:t>MEASURES OF THE POPULATION COMPOSITION</a:t>
            </a:r>
            <a:endParaRPr lang="en-ZM" sz="2400" dirty="0"/>
          </a:p>
        </p:txBody>
      </p:sp>
      <p:sp>
        <p:nvSpPr>
          <p:cNvPr id="3" name="Content Placeholder 2">
            <a:extLst>
              <a:ext uri="{FF2B5EF4-FFF2-40B4-BE49-F238E27FC236}">
                <a16:creationId xmlns:a16="http://schemas.microsoft.com/office/drawing/2014/main" id="{388646B5-A348-9ED1-EDC6-3B8563B87609}"/>
              </a:ext>
            </a:extLst>
          </p:cNvPr>
          <p:cNvSpPr>
            <a:spLocks noGrp="1"/>
          </p:cNvSpPr>
          <p:nvPr>
            <p:ph idx="1"/>
          </p:nvPr>
        </p:nvSpPr>
        <p:spPr/>
        <p:txBody>
          <a:bodyPr>
            <a:normAutofit fontScale="92500" lnSpcReduction="20000"/>
          </a:bodyPr>
          <a:lstStyle/>
          <a:p>
            <a:r>
              <a:rPr lang="en-US" b="1" dirty="0"/>
              <a:t>The median age according to the 2000 Census was 17.7 years. </a:t>
            </a:r>
          </a:p>
          <a:p>
            <a:endParaRPr lang="en-US" b="1" dirty="0"/>
          </a:p>
          <a:p>
            <a:r>
              <a:rPr lang="en-US" b="1" dirty="0"/>
              <a:t> Half the population in Zambia is below 18 years. </a:t>
            </a:r>
          </a:p>
          <a:p>
            <a:endParaRPr lang="en-US" b="1" dirty="0"/>
          </a:p>
          <a:p>
            <a:r>
              <a:rPr lang="en-US" b="1" dirty="0"/>
              <a:t>The median age in 2022 is 16.7 years.</a:t>
            </a:r>
          </a:p>
          <a:p>
            <a:endParaRPr lang="en-US" b="1" dirty="0"/>
          </a:p>
          <a:p>
            <a:r>
              <a:rPr lang="en-US" b="1" dirty="0"/>
              <a:t>This puts Zambia in the young category.</a:t>
            </a:r>
          </a:p>
          <a:p>
            <a:endParaRPr lang="en-ZM" dirty="0"/>
          </a:p>
        </p:txBody>
      </p:sp>
    </p:spTree>
    <p:extLst>
      <p:ext uri="{BB962C8B-B14F-4D97-AF65-F5344CB8AC3E}">
        <p14:creationId xmlns:p14="http://schemas.microsoft.com/office/powerpoint/2010/main" val="193426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POPULATION CHANGE</a:t>
            </a:r>
          </a:p>
        </p:txBody>
      </p:sp>
      <p:sp>
        <p:nvSpPr>
          <p:cNvPr id="3" name="Content Placeholder 2"/>
          <p:cNvSpPr>
            <a:spLocks noGrp="1"/>
          </p:cNvSpPr>
          <p:nvPr>
            <p:ph idx="1"/>
          </p:nvPr>
        </p:nvSpPr>
        <p:spPr/>
        <p:txBody>
          <a:bodyPr>
            <a:normAutofit/>
          </a:bodyPr>
          <a:lstStyle/>
          <a:p>
            <a:pPr algn="just"/>
            <a:r>
              <a:rPr lang="en-US" sz="3200" b="1" dirty="0"/>
              <a:t>Change in the size, composition, and distribution of the population results from the interaction of three important demographic variables – fertility, mortality, and migration.</a:t>
            </a:r>
          </a:p>
          <a:p>
            <a:pPr algn="just"/>
            <a:endParaRPr lang="en-US" sz="3200" b="1" dirty="0"/>
          </a:p>
          <a:p>
            <a:pPr algn="just"/>
            <a:endParaRPr lang="en-US" sz="3200" b="1" dirty="0"/>
          </a:p>
          <a:p>
            <a:pPr algn="just"/>
            <a:endParaRPr lang="en-GB" sz="3200" b="1" dirty="0"/>
          </a:p>
          <a:p>
            <a:endParaRPr lang="en-GB" dirty="0"/>
          </a:p>
        </p:txBody>
      </p:sp>
    </p:spTree>
    <p:extLst>
      <p:ext uri="{BB962C8B-B14F-4D97-AF65-F5344CB8AC3E}">
        <p14:creationId xmlns:p14="http://schemas.microsoft.com/office/powerpoint/2010/main" val="205992807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THE POPULATION COMPOSITION</a:t>
            </a:r>
            <a:endParaRPr lang="en-US" sz="2800" dirty="0"/>
          </a:p>
        </p:txBody>
      </p:sp>
      <p:sp>
        <p:nvSpPr>
          <p:cNvPr id="3" name="Content Placeholder 2"/>
          <p:cNvSpPr>
            <a:spLocks noGrp="1"/>
          </p:cNvSpPr>
          <p:nvPr>
            <p:ph idx="1"/>
          </p:nvPr>
        </p:nvSpPr>
        <p:spPr/>
        <p:txBody>
          <a:bodyPr>
            <a:normAutofit fontScale="92500" lnSpcReduction="10000"/>
          </a:bodyPr>
          <a:lstStyle/>
          <a:p>
            <a:r>
              <a:rPr lang="en-US" b="1" dirty="0"/>
              <a:t>AGE CLASSIFICATIONS</a:t>
            </a:r>
            <a:endParaRPr lang="en-GB" dirty="0"/>
          </a:p>
          <a:p>
            <a:r>
              <a:rPr lang="en-US" b="1" dirty="0"/>
              <a:t> </a:t>
            </a:r>
            <a:endParaRPr lang="en-GB" dirty="0"/>
          </a:p>
          <a:p>
            <a:pPr lvl="0"/>
            <a:r>
              <a:rPr lang="en-US" b="1" dirty="0"/>
              <a:t>Childhood: Infancy (age 0) to about age 9.</a:t>
            </a:r>
            <a:endParaRPr lang="en-GB" dirty="0"/>
          </a:p>
          <a:p>
            <a:pPr lvl="0"/>
            <a:r>
              <a:rPr lang="en-US" b="1" dirty="0"/>
              <a:t>Adolescence:10-19 years, with the following subdivisions:</a:t>
            </a:r>
            <a:endParaRPr lang="en-GB" dirty="0"/>
          </a:p>
          <a:p>
            <a:r>
              <a:rPr lang="en-US" b="1" dirty="0"/>
              <a:t> </a:t>
            </a:r>
            <a:endParaRPr lang="en-GB" dirty="0"/>
          </a:p>
          <a:p>
            <a:pPr lvl="1"/>
            <a:r>
              <a:rPr lang="en-US" sz="2400" b="1" dirty="0"/>
              <a:t>Early adolescence: 10 – 14 years</a:t>
            </a:r>
            <a:endParaRPr lang="en-GB" sz="2400" dirty="0"/>
          </a:p>
          <a:p>
            <a:pPr lvl="1"/>
            <a:r>
              <a:rPr lang="en-US" sz="2400" b="1" dirty="0"/>
              <a:t>Late adolescence: 15 – 19 years</a:t>
            </a:r>
            <a:endParaRPr lang="en-GB" sz="2400" dirty="0"/>
          </a:p>
          <a:p>
            <a:pPr lvl="0">
              <a:buNone/>
            </a:pPr>
            <a:endParaRPr lang="en-US" b="1" dirty="0"/>
          </a:p>
          <a:p>
            <a:endParaRPr lang="en-US"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131E-BFE8-8F60-0862-9E24A8280CA7}"/>
              </a:ext>
            </a:extLst>
          </p:cNvPr>
          <p:cNvSpPr>
            <a:spLocks noGrp="1"/>
          </p:cNvSpPr>
          <p:nvPr>
            <p:ph type="title"/>
          </p:nvPr>
        </p:nvSpPr>
        <p:spPr/>
        <p:txBody>
          <a:bodyPr>
            <a:normAutofit/>
          </a:bodyPr>
          <a:lstStyle/>
          <a:p>
            <a:r>
              <a:rPr lang="en-US" sz="2400" b="1" dirty="0"/>
              <a:t>MEASURES OF THE POPULATION COMPOSITION</a:t>
            </a:r>
            <a:endParaRPr lang="en-ZM" sz="2400" dirty="0"/>
          </a:p>
        </p:txBody>
      </p:sp>
      <p:sp>
        <p:nvSpPr>
          <p:cNvPr id="3" name="Content Placeholder 2">
            <a:extLst>
              <a:ext uri="{FF2B5EF4-FFF2-40B4-BE49-F238E27FC236}">
                <a16:creationId xmlns:a16="http://schemas.microsoft.com/office/drawing/2014/main" id="{DD4FF4CF-EB39-2F17-8919-17DF93BF8443}"/>
              </a:ext>
            </a:extLst>
          </p:cNvPr>
          <p:cNvSpPr>
            <a:spLocks noGrp="1"/>
          </p:cNvSpPr>
          <p:nvPr>
            <p:ph idx="1"/>
          </p:nvPr>
        </p:nvSpPr>
        <p:spPr/>
        <p:txBody>
          <a:bodyPr>
            <a:normAutofit/>
          </a:bodyPr>
          <a:lstStyle/>
          <a:p>
            <a:r>
              <a:rPr lang="en-US" b="1" dirty="0"/>
              <a:t> Youth</a:t>
            </a:r>
            <a:endParaRPr lang="en-GB" dirty="0"/>
          </a:p>
          <a:p>
            <a:pPr lvl="0"/>
            <a:r>
              <a:rPr lang="en-US" b="1" dirty="0"/>
              <a:t> </a:t>
            </a:r>
            <a:endParaRPr lang="en-GB" dirty="0"/>
          </a:p>
          <a:p>
            <a:pPr lvl="0"/>
            <a:r>
              <a:rPr lang="en-US" b="1" dirty="0"/>
              <a:t>15 – 34 yeas (WHO)</a:t>
            </a:r>
            <a:endParaRPr lang="en-GB" dirty="0"/>
          </a:p>
          <a:p>
            <a:r>
              <a:rPr lang="en-US" b="1" dirty="0"/>
              <a:t> </a:t>
            </a:r>
            <a:endParaRPr lang="en-GB" dirty="0"/>
          </a:p>
          <a:p>
            <a:pPr lvl="0"/>
            <a:r>
              <a:rPr lang="en-US" b="1" dirty="0"/>
              <a:t>Early youth:  15 – 24 years (UNICEF)</a:t>
            </a:r>
            <a:endParaRPr lang="en-GB" dirty="0"/>
          </a:p>
          <a:p>
            <a:pPr lvl="0"/>
            <a:r>
              <a:rPr lang="en-US" b="1" dirty="0"/>
              <a:t>Mature youth:25 – 34 years</a:t>
            </a:r>
            <a:endParaRPr lang="en-GB" dirty="0"/>
          </a:p>
          <a:p>
            <a:pPr marL="0" indent="0">
              <a:buNone/>
            </a:pPr>
            <a:endParaRPr lang="en-GB" dirty="0"/>
          </a:p>
          <a:p>
            <a:endParaRPr lang="en-ZM" dirty="0"/>
          </a:p>
        </p:txBody>
      </p:sp>
    </p:spTree>
    <p:extLst>
      <p:ext uri="{BB962C8B-B14F-4D97-AF65-F5344CB8AC3E}">
        <p14:creationId xmlns:p14="http://schemas.microsoft.com/office/powerpoint/2010/main" val="190653464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THE POPULATION COMPOSITION</a:t>
            </a:r>
            <a:endParaRPr lang="en-GB" sz="2800" dirty="0"/>
          </a:p>
        </p:txBody>
      </p:sp>
      <p:sp>
        <p:nvSpPr>
          <p:cNvPr id="3" name="Content Placeholder 2"/>
          <p:cNvSpPr>
            <a:spLocks noGrp="1"/>
          </p:cNvSpPr>
          <p:nvPr>
            <p:ph idx="1"/>
          </p:nvPr>
        </p:nvSpPr>
        <p:spPr/>
        <p:txBody>
          <a:bodyPr>
            <a:normAutofit fontScale="25000" lnSpcReduction="20000"/>
          </a:bodyPr>
          <a:lstStyle/>
          <a:p>
            <a:pPr algn="just"/>
            <a:r>
              <a:rPr lang="en-US" sz="11200" b="1" dirty="0"/>
              <a:t>Middle age: 35 – 64</a:t>
            </a:r>
          </a:p>
          <a:p>
            <a:pPr algn="just"/>
            <a:endParaRPr lang="en-GB" sz="11200" dirty="0"/>
          </a:p>
          <a:p>
            <a:pPr algn="just"/>
            <a:r>
              <a:rPr lang="en-GB" sz="11200" b="1" dirty="0"/>
              <a:t>There are variations to this.</a:t>
            </a:r>
          </a:p>
          <a:p>
            <a:pPr algn="just"/>
            <a:endParaRPr lang="en-GB" sz="11200" b="1" dirty="0"/>
          </a:p>
          <a:p>
            <a:pPr lvl="0" algn="just"/>
            <a:r>
              <a:rPr lang="en-US" sz="11200" b="1" dirty="0"/>
              <a:t>Some put this between  40 – 65 years (others, this between 35 and 65 years; others, between 40 and 60 years; and in some cases, even 25 – 75 years).  </a:t>
            </a:r>
          </a:p>
          <a:p>
            <a:pPr algn="just"/>
            <a:endParaRPr lang="en-US" sz="11200" b="1" dirty="0"/>
          </a:p>
          <a:p>
            <a:endParaRPr lang="en-GB" dirty="0"/>
          </a:p>
        </p:txBody>
      </p:sp>
    </p:spTree>
    <p:extLst>
      <p:ext uri="{BB962C8B-B14F-4D97-AF65-F5344CB8AC3E}">
        <p14:creationId xmlns:p14="http://schemas.microsoft.com/office/powerpoint/2010/main" val="214360424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0790-A743-7597-E848-22FF5CA9C748}"/>
              </a:ext>
            </a:extLst>
          </p:cNvPr>
          <p:cNvSpPr>
            <a:spLocks noGrp="1"/>
          </p:cNvSpPr>
          <p:nvPr>
            <p:ph type="title"/>
          </p:nvPr>
        </p:nvSpPr>
        <p:spPr/>
        <p:txBody>
          <a:bodyPr>
            <a:normAutofit/>
          </a:bodyPr>
          <a:lstStyle/>
          <a:p>
            <a:r>
              <a:rPr lang="en-US" sz="2400" b="1" dirty="0"/>
              <a:t>MEASURES OF THE POPULATION COMPOSITION</a:t>
            </a:r>
            <a:endParaRPr lang="en-ZM" sz="2400" dirty="0"/>
          </a:p>
        </p:txBody>
      </p:sp>
      <p:sp>
        <p:nvSpPr>
          <p:cNvPr id="3" name="Content Placeholder 2">
            <a:extLst>
              <a:ext uri="{FF2B5EF4-FFF2-40B4-BE49-F238E27FC236}">
                <a16:creationId xmlns:a16="http://schemas.microsoft.com/office/drawing/2014/main" id="{583751BA-70EA-0557-C849-8700A0491607}"/>
              </a:ext>
            </a:extLst>
          </p:cNvPr>
          <p:cNvSpPr>
            <a:spLocks noGrp="1"/>
          </p:cNvSpPr>
          <p:nvPr>
            <p:ph idx="1"/>
          </p:nvPr>
        </p:nvSpPr>
        <p:spPr/>
        <p:txBody>
          <a:bodyPr>
            <a:normAutofit fontScale="25000" lnSpcReduction="20000"/>
          </a:bodyPr>
          <a:lstStyle/>
          <a:p>
            <a:pPr algn="just"/>
            <a:r>
              <a:rPr lang="en-US" sz="11200" b="1" dirty="0"/>
              <a:t>Prominent  psychologist, Erik Erikson, sees it ending a little later and defines middle adulthood as between 40 and 65.</a:t>
            </a:r>
          </a:p>
          <a:p>
            <a:pPr lvl="0" algn="just"/>
            <a:endParaRPr lang="en-US" sz="11200" b="1" dirty="0"/>
          </a:p>
          <a:p>
            <a:pPr algn="just"/>
            <a:r>
              <a:rPr lang="en-US" sz="11200" b="1" dirty="0"/>
              <a:t>This is a period in one’s life, according to one definition, “when you are no longer young, but not yet old”. </a:t>
            </a:r>
          </a:p>
          <a:p>
            <a:pPr lvl="0" algn="just">
              <a:buNone/>
            </a:pPr>
            <a:endParaRPr lang="en-US" sz="11200" b="1" dirty="0"/>
          </a:p>
          <a:p>
            <a:endParaRPr lang="en-GB" sz="2000" dirty="0"/>
          </a:p>
          <a:p>
            <a:r>
              <a:rPr lang="en-US" sz="2000" b="1" dirty="0"/>
              <a:t> </a:t>
            </a:r>
            <a:endParaRPr lang="en-GB" sz="2000" dirty="0"/>
          </a:p>
          <a:p>
            <a:endParaRPr lang="en-ZM" dirty="0"/>
          </a:p>
        </p:txBody>
      </p:sp>
    </p:spTree>
    <p:extLst>
      <p:ext uri="{BB962C8B-B14F-4D97-AF65-F5344CB8AC3E}">
        <p14:creationId xmlns:p14="http://schemas.microsoft.com/office/powerpoint/2010/main" val="398364110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MEASURES OF THE POPULATION COMPOSITION</a:t>
            </a:r>
            <a:endParaRPr lang="en-GB" sz="2400" dirty="0"/>
          </a:p>
        </p:txBody>
      </p:sp>
      <p:sp>
        <p:nvSpPr>
          <p:cNvPr id="3" name="Content Placeholder 2"/>
          <p:cNvSpPr>
            <a:spLocks noGrp="1"/>
          </p:cNvSpPr>
          <p:nvPr>
            <p:ph idx="1"/>
          </p:nvPr>
        </p:nvSpPr>
        <p:spPr/>
        <p:txBody>
          <a:bodyPr>
            <a:normAutofit/>
          </a:bodyPr>
          <a:lstStyle/>
          <a:p>
            <a:r>
              <a:rPr lang="en-US" b="1" dirty="0"/>
              <a:t>Old age:</a:t>
            </a:r>
            <a:endParaRPr lang="en-GB" dirty="0"/>
          </a:p>
          <a:p>
            <a:endParaRPr lang="en-GB" dirty="0"/>
          </a:p>
          <a:p>
            <a:r>
              <a:rPr lang="en-US" b="1" dirty="0"/>
              <a:t> Over 65 years (ILO/UN)</a:t>
            </a:r>
            <a:endParaRPr lang="en-GB" dirty="0"/>
          </a:p>
          <a:p>
            <a:endParaRPr lang="en-GB" dirty="0"/>
          </a:p>
          <a:p>
            <a:r>
              <a:rPr lang="en-US" b="1" dirty="0"/>
              <a:t>(This is the reason incidentally why most Western society use age 65 as retirement age)</a:t>
            </a:r>
            <a:endParaRPr lang="en-GB" dirty="0"/>
          </a:p>
          <a:p>
            <a:pPr marL="0" indent="0">
              <a:buNone/>
            </a:pPr>
            <a:endParaRPr lang="en-GB" dirty="0"/>
          </a:p>
          <a:p>
            <a:endParaRPr lang="en-GB" dirty="0"/>
          </a:p>
        </p:txBody>
      </p:sp>
    </p:spTree>
    <p:extLst>
      <p:ext uri="{BB962C8B-B14F-4D97-AF65-F5344CB8AC3E}">
        <p14:creationId xmlns:p14="http://schemas.microsoft.com/office/powerpoint/2010/main" val="145521780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D811-5118-8747-CD26-82D364864580}"/>
              </a:ext>
            </a:extLst>
          </p:cNvPr>
          <p:cNvSpPr>
            <a:spLocks noGrp="1"/>
          </p:cNvSpPr>
          <p:nvPr>
            <p:ph type="title"/>
          </p:nvPr>
        </p:nvSpPr>
        <p:spPr/>
        <p:txBody>
          <a:bodyPr>
            <a:normAutofit/>
          </a:bodyPr>
          <a:lstStyle/>
          <a:p>
            <a:r>
              <a:rPr lang="en-US" sz="2400" b="1" dirty="0"/>
              <a:t>MEASURES OF THE POPULATION COMPOSITION</a:t>
            </a:r>
            <a:endParaRPr lang="en-ZM" sz="2400" dirty="0"/>
          </a:p>
        </p:txBody>
      </p:sp>
      <p:sp>
        <p:nvSpPr>
          <p:cNvPr id="3" name="Content Placeholder 2">
            <a:extLst>
              <a:ext uri="{FF2B5EF4-FFF2-40B4-BE49-F238E27FC236}">
                <a16:creationId xmlns:a16="http://schemas.microsoft.com/office/drawing/2014/main" id="{592BF163-C46F-44AC-EADE-E7BC0009D9CA}"/>
              </a:ext>
            </a:extLst>
          </p:cNvPr>
          <p:cNvSpPr>
            <a:spLocks noGrp="1"/>
          </p:cNvSpPr>
          <p:nvPr>
            <p:ph idx="1"/>
          </p:nvPr>
        </p:nvSpPr>
        <p:spPr/>
        <p:txBody>
          <a:bodyPr>
            <a:normAutofit fontScale="85000" lnSpcReduction="10000"/>
          </a:bodyPr>
          <a:lstStyle/>
          <a:p>
            <a:r>
              <a:rPr lang="en-US" b="1" dirty="0"/>
              <a:t>Some argue that delineating sub-groups in the 65+ population enables a more accurate portrayal of significant life changes.</a:t>
            </a:r>
            <a:endParaRPr lang="en-GB" dirty="0"/>
          </a:p>
          <a:p>
            <a:r>
              <a:rPr lang="en-GB" b="1" dirty="0"/>
              <a:t> </a:t>
            </a:r>
            <a:endParaRPr lang="en-GB" dirty="0"/>
          </a:p>
          <a:p>
            <a:pPr lvl="0"/>
            <a:r>
              <a:rPr lang="en-US" b="1" dirty="0"/>
              <a:t>Young old :65-74) years</a:t>
            </a:r>
            <a:endParaRPr lang="en-GB" dirty="0"/>
          </a:p>
          <a:p>
            <a:r>
              <a:rPr lang="en-GB" b="1" dirty="0"/>
              <a:t> </a:t>
            </a:r>
            <a:endParaRPr lang="en-GB" dirty="0"/>
          </a:p>
          <a:p>
            <a:pPr lvl="0"/>
            <a:r>
              <a:rPr lang="en-US" b="1" dirty="0"/>
              <a:t>Old : 74-84 years</a:t>
            </a:r>
            <a:endParaRPr lang="en-GB" dirty="0"/>
          </a:p>
          <a:p>
            <a:r>
              <a:rPr lang="en-GB" b="1" dirty="0"/>
              <a:t> </a:t>
            </a:r>
            <a:endParaRPr lang="en-GB" dirty="0"/>
          </a:p>
          <a:p>
            <a:pPr lvl="0"/>
            <a:r>
              <a:rPr lang="en-US" b="1" dirty="0"/>
              <a:t>Very old: 85+ </a:t>
            </a:r>
            <a:endParaRPr lang="en-GB" dirty="0"/>
          </a:p>
          <a:p>
            <a:endParaRPr lang="en-ZM" dirty="0"/>
          </a:p>
        </p:txBody>
      </p:sp>
    </p:spTree>
    <p:extLst>
      <p:ext uri="{BB962C8B-B14F-4D97-AF65-F5344CB8AC3E}">
        <p14:creationId xmlns:p14="http://schemas.microsoft.com/office/powerpoint/2010/main" val="120977973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MEASURES OF THE POPULATION COMPOSITION</a:t>
            </a:r>
            <a:endParaRPr lang="en-US" sz="2400" dirty="0"/>
          </a:p>
        </p:txBody>
      </p:sp>
      <p:sp>
        <p:nvSpPr>
          <p:cNvPr id="3" name="Content Placeholder 2"/>
          <p:cNvSpPr>
            <a:spLocks noGrp="1"/>
          </p:cNvSpPr>
          <p:nvPr>
            <p:ph idx="1"/>
          </p:nvPr>
        </p:nvSpPr>
        <p:spPr/>
        <p:txBody>
          <a:bodyPr>
            <a:normAutofit/>
          </a:bodyPr>
          <a:lstStyle/>
          <a:p>
            <a:pPr algn="just"/>
            <a:r>
              <a:rPr lang="en-US" b="1" dirty="0"/>
              <a:t>NEW PERSPECTIVES FROM WHO (2017)</a:t>
            </a:r>
          </a:p>
          <a:p>
            <a:pPr algn="just"/>
            <a:endParaRPr lang="en-US" b="1" dirty="0"/>
          </a:p>
          <a:p>
            <a:pPr algn="just"/>
            <a:r>
              <a:rPr lang="en-US" b="1" dirty="0"/>
              <a:t>World Health Organization (WHO) had done a new research recently, according to average health quality and life expectancy, and defined a new criterion that divides human age as follows:</a:t>
            </a:r>
          </a:p>
          <a:p>
            <a:endParaRPr lang="en-US" dirty="0"/>
          </a:p>
        </p:txBody>
      </p:sp>
    </p:spTree>
    <p:extLst>
      <p:ext uri="{BB962C8B-B14F-4D97-AF65-F5344CB8AC3E}">
        <p14:creationId xmlns:p14="http://schemas.microsoft.com/office/powerpoint/2010/main" val="189423781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5EBD-BFD0-8E59-C37A-A80CEA39534A}"/>
              </a:ext>
            </a:extLst>
          </p:cNvPr>
          <p:cNvSpPr>
            <a:spLocks noGrp="1"/>
          </p:cNvSpPr>
          <p:nvPr>
            <p:ph type="title"/>
          </p:nvPr>
        </p:nvSpPr>
        <p:spPr/>
        <p:txBody>
          <a:bodyPr>
            <a:normAutofit/>
          </a:bodyPr>
          <a:lstStyle/>
          <a:p>
            <a:r>
              <a:rPr lang="en-US" sz="2400" b="1" dirty="0"/>
              <a:t>MEASURES OF THE POPULATION COMPOSITION</a:t>
            </a:r>
            <a:endParaRPr lang="en-ZM" sz="2400" dirty="0"/>
          </a:p>
        </p:txBody>
      </p:sp>
      <p:sp>
        <p:nvSpPr>
          <p:cNvPr id="3" name="Content Placeholder 2">
            <a:extLst>
              <a:ext uri="{FF2B5EF4-FFF2-40B4-BE49-F238E27FC236}">
                <a16:creationId xmlns:a16="http://schemas.microsoft.com/office/drawing/2014/main" id="{A88307CE-B718-041B-1B01-DEC0137E9044}"/>
              </a:ext>
            </a:extLst>
          </p:cNvPr>
          <p:cNvSpPr>
            <a:spLocks noGrp="1"/>
          </p:cNvSpPr>
          <p:nvPr>
            <p:ph idx="1"/>
          </p:nvPr>
        </p:nvSpPr>
        <p:spPr/>
        <p:txBody>
          <a:bodyPr/>
          <a:lstStyle/>
          <a:p>
            <a:endParaRPr lang="en-US" dirty="0"/>
          </a:p>
          <a:p>
            <a:r>
              <a:rPr lang="en-US" dirty="0"/>
              <a:t>• </a:t>
            </a:r>
            <a:r>
              <a:rPr lang="en-US" b="1" dirty="0"/>
              <a:t>0-17 years old: underage</a:t>
            </a:r>
            <a:br>
              <a:rPr lang="en-US" b="1" dirty="0"/>
            </a:br>
            <a:r>
              <a:rPr lang="en-US" b="1" dirty="0"/>
              <a:t>• 18-65 years old: youth/young people</a:t>
            </a:r>
            <a:br>
              <a:rPr lang="en-US" b="1" dirty="0"/>
            </a:br>
            <a:r>
              <a:rPr lang="en-US" b="1" dirty="0"/>
              <a:t>• 66-79 years old: middle-aged</a:t>
            </a:r>
            <a:br>
              <a:rPr lang="en-US" b="1" dirty="0"/>
            </a:br>
            <a:r>
              <a:rPr lang="en-US" b="1" dirty="0"/>
              <a:t>• 80-99 years old: elderly/senior</a:t>
            </a:r>
            <a:br>
              <a:rPr lang="en-US" b="1" dirty="0"/>
            </a:br>
            <a:r>
              <a:rPr lang="en-US" b="1" dirty="0"/>
              <a:t>• 100+ years old: long-lived elderly</a:t>
            </a:r>
          </a:p>
          <a:p>
            <a:endParaRPr lang="en-ZM" dirty="0"/>
          </a:p>
        </p:txBody>
      </p:sp>
    </p:spTree>
    <p:extLst>
      <p:ext uri="{BB962C8B-B14F-4D97-AF65-F5344CB8AC3E}">
        <p14:creationId xmlns:p14="http://schemas.microsoft.com/office/powerpoint/2010/main" val="129235444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POPULATION DISTRIBUTION</a:t>
            </a:r>
          </a:p>
        </p:txBody>
      </p:sp>
      <p:sp>
        <p:nvSpPr>
          <p:cNvPr id="3" name="Content Placeholder 2"/>
          <p:cNvSpPr>
            <a:spLocks noGrp="1"/>
          </p:cNvSpPr>
          <p:nvPr>
            <p:ph idx="1"/>
          </p:nvPr>
        </p:nvSpPr>
        <p:spPr/>
        <p:txBody>
          <a:bodyPr>
            <a:normAutofit/>
          </a:bodyPr>
          <a:lstStyle/>
          <a:p>
            <a:pPr algn="just"/>
            <a:r>
              <a:rPr lang="en-US" b="1" dirty="0"/>
              <a:t>This refers to the location of the population in space or the settlement patterns and dispersal of the population within specific areas.</a:t>
            </a:r>
          </a:p>
          <a:p>
            <a:pPr algn="just">
              <a:buNone/>
            </a:pPr>
            <a:endParaRPr lang="en-US" b="1" dirty="0"/>
          </a:p>
          <a:p>
            <a:pPr algn="just"/>
            <a:r>
              <a:rPr lang="en-US" b="1" dirty="0"/>
              <a:t>Population can be distributed spatially within provinces and districts or by rural and urban residence.</a:t>
            </a:r>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POPULATION DISTRIBUTION</a:t>
            </a:r>
            <a:endParaRPr lang="en-US" sz="2800" dirty="0"/>
          </a:p>
        </p:txBody>
      </p:sp>
      <p:sp>
        <p:nvSpPr>
          <p:cNvPr id="3" name="Content Placeholder 2"/>
          <p:cNvSpPr>
            <a:spLocks noGrp="1"/>
          </p:cNvSpPr>
          <p:nvPr>
            <p:ph idx="1"/>
          </p:nvPr>
        </p:nvSpPr>
        <p:spPr/>
        <p:txBody>
          <a:bodyPr>
            <a:normAutofit/>
          </a:bodyPr>
          <a:lstStyle/>
          <a:p>
            <a:r>
              <a:rPr lang="en-US" sz="2000" b="1" dirty="0"/>
              <a:t>RURAL URBAN POPULATION IN ZAMBIA (2000)</a:t>
            </a:r>
          </a:p>
        </p:txBody>
      </p:sp>
      <p:graphicFrame>
        <p:nvGraphicFramePr>
          <p:cNvPr id="1026" name="Object 2"/>
          <p:cNvGraphicFramePr>
            <a:graphicFrameLocks noChangeAspect="1"/>
          </p:cNvGraphicFramePr>
          <p:nvPr>
            <p:extLst>
              <p:ext uri="{D42A27DB-BD31-4B8C-83A1-F6EECF244321}">
                <p14:modId xmlns:p14="http://schemas.microsoft.com/office/powerpoint/2010/main" val="1133346556"/>
              </p:ext>
            </p:extLst>
          </p:nvPr>
        </p:nvGraphicFramePr>
        <p:xfrm>
          <a:off x="5410200" y="2438400"/>
          <a:ext cx="6388100" cy="2895600"/>
        </p:xfrm>
        <a:graphic>
          <a:graphicData uri="http://schemas.openxmlformats.org/presentationml/2006/ole">
            <mc:AlternateContent xmlns:mc="http://schemas.openxmlformats.org/markup-compatibility/2006">
              <mc:Choice xmlns:v="urn:schemas-microsoft-com:vml" Requires="v">
                <p:oleObj name="Document" r:id="rId2" imgW="5626655" imgH="939729" progId="Word.Document.12">
                  <p:embed/>
                </p:oleObj>
              </mc:Choice>
              <mc:Fallback>
                <p:oleObj name="Document" r:id="rId2" imgW="5626655" imgH="939729" progId="Word.Document.12">
                  <p:embed/>
                  <p:pic>
                    <p:nvPicPr>
                      <p:cNvPr id="1026" name="Object 2"/>
                      <p:cNvPicPr>
                        <a:picLocks noChangeAspect="1" noChangeArrowheads="1"/>
                      </p:cNvPicPr>
                      <p:nvPr/>
                    </p:nvPicPr>
                    <p:blipFill>
                      <a:blip r:embed="rId3"/>
                      <a:srcRect/>
                      <a:stretch>
                        <a:fillRect/>
                      </a:stretch>
                    </p:blipFill>
                    <p:spPr bwMode="auto">
                      <a:xfrm>
                        <a:off x="5410200" y="2438400"/>
                        <a:ext cx="6388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BAC1-506A-49AD-88CC-4B7F896D0793}"/>
              </a:ext>
            </a:extLst>
          </p:cNvPr>
          <p:cNvSpPr>
            <a:spLocks noGrp="1"/>
          </p:cNvSpPr>
          <p:nvPr>
            <p:ph type="title"/>
          </p:nvPr>
        </p:nvSpPr>
        <p:spPr/>
        <p:txBody>
          <a:bodyPr/>
          <a:lstStyle/>
          <a:p>
            <a:r>
              <a:rPr lang="en-GB" dirty="0"/>
              <a:t>POPULATION CHANGE</a:t>
            </a:r>
            <a:endParaRPr lang="en-ZM" dirty="0"/>
          </a:p>
        </p:txBody>
      </p:sp>
      <p:sp>
        <p:nvSpPr>
          <p:cNvPr id="3" name="Content Placeholder 2">
            <a:extLst>
              <a:ext uri="{FF2B5EF4-FFF2-40B4-BE49-F238E27FC236}">
                <a16:creationId xmlns:a16="http://schemas.microsoft.com/office/drawing/2014/main" id="{3427A630-18EA-4885-8FC5-5D49FC948639}"/>
              </a:ext>
            </a:extLst>
          </p:cNvPr>
          <p:cNvSpPr>
            <a:spLocks noGrp="1"/>
          </p:cNvSpPr>
          <p:nvPr>
            <p:ph idx="1"/>
          </p:nvPr>
        </p:nvSpPr>
        <p:spPr/>
        <p:txBody>
          <a:bodyPr>
            <a:normAutofit fontScale="55000" lnSpcReduction="20000"/>
          </a:bodyPr>
          <a:lstStyle/>
          <a:p>
            <a:pPr algn="just"/>
            <a:r>
              <a:rPr lang="en-US" b="1" dirty="0"/>
              <a:t>FERTILITY</a:t>
            </a:r>
            <a:endParaRPr lang="en-GB" b="1" dirty="0"/>
          </a:p>
          <a:p>
            <a:pPr algn="just"/>
            <a:r>
              <a:rPr lang="en-US" b="1" dirty="0"/>
              <a:t> </a:t>
            </a:r>
            <a:endParaRPr lang="en-GB" b="1" dirty="0"/>
          </a:p>
          <a:p>
            <a:pPr algn="just"/>
            <a:r>
              <a:rPr lang="en-US" b="1" dirty="0"/>
              <a:t>This refers to the number of births occurring in a population.</a:t>
            </a:r>
            <a:endParaRPr lang="en-GB" b="1" dirty="0"/>
          </a:p>
          <a:p>
            <a:pPr algn="just"/>
            <a:r>
              <a:rPr lang="en-US" b="1" dirty="0"/>
              <a:t> </a:t>
            </a:r>
            <a:endParaRPr lang="en-GB" b="1" dirty="0"/>
          </a:p>
          <a:p>
            <a:pPr algn="just"/>
            <a:r>
              <a:rPr lang="en-US" b="1" dirty="0"/>
              <a:t>MORTALITY</a:t>
            </a:r>
            <a:endParaRPr lang="en-GB" b="1" dirty="0"/>
          </a:p>
          <a:p>
            <a:pPr algn="just"/>
            <a:r>
              <a:rPr lang="en-US" b="1" dirty="0"/>
              <a:t> </a:t>
            </a:r>
            <a:endParaRPr lang="en-GB" b="1" dirty="0"/>
          </a:p>
          <a:p>
            <a:pPr algn="just"/>
            <a:r>
              <a:rPr lang="en-US" b="1" dirty="0"/>
              <a:t>This refers to the number of deaths occurring in a population.</a:t>
            </a:r>
            <a:endParaRPr lang="en-GB" b="1" dirty="0"/>
          </a:p>
          <a:p>
            <a:pPr algn="just"/>
            <a:r>
              <a:rPr lang="en-US" b="1" dirty="0"/>
              <a:t> </a:t>
            </a:r>
            <a:endParaRPr lang="en-GB" b="1" dirty="0"/>
          </a:p>
          <a:p>
            <a:pPr algn="just"/>
            <a:r>
              <a:rPr lang="en-US" b="1" dirty="0"/>
              <a:t>MIGRATION</a:t>
            </a:r>
            <a:endParaRPr lang="en-GB" b="1" dirty="0"/>
          </a:p>
          <a:p>
            <a:pPr algn="just"/>
            <a:r>
              <a:rPr lang="en-US" b="1" dirty="0"/>
              <a:t> </a:t>
            </a:r>
            <a:endParaRPr lang="en-GB" b="1" dirty="0"/>
          </a:p>
          <a:p>
            <a:pPr algn="just"/>
            <a:r>
              <a:rPr lang="en-US" b="1" dirty="0"/>
              <a:t>This refers to the number of people moving in and out of the population.</a:t>
            </a:r>
          </a:p>
          <a:p>
            <a:endParaRPr lang="en-ZM" dirty="0"/>
          </a:p>
        </p:txBody>
      </p:sp>
    </p:spTree>
    <p:extLst>
      <p:ext uri="{BB962C8B-B14F-4D97-AF65-F5344CB8AC3E}">
        <p14:creationId xmlns:p14="http://schemas.microsoft.com/office/powerpoint/2010/main" val="233441812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POPULATION DISTRIBUTION</a:t>
            </a:r>
            <a:endParaRPr lang="en-US" sz="2800" dirty="0"/>
          </a:p>
        </p:txBody>
      </p:sp>
      <p:sp>
        <p:nvSpPr>
          <p:cNvPr id="3" name="Content Placeholder 2"/>
          <p:cNvSpPr>
            <a:spLocks noGrp="1"/>
          </p:cNvSpPr>
          <p:nvPr>
            <p:ph idx="1"/>
          </p:nvPr>
        </p:nvSpPr>
        <p:spPr/>
        <p:txBody>
          <a:bodyPr/>
          <a:lstStyle/>
          <a:p>
            <a:pPr algn="just"/>
            <a:r>
              <a:rPr lang="en-US" b="1" dirty="0"/>
              <a:t>This show that thirty eight percent of the population in Zambia is urban whilst sixty two percent is rural.</a:t>
            </a:r>
          </a:p>
          <a:p>
            <a:pPr algn="just">
              <a:buNone/>
            </a:pPr>
            <a:endParaRPr lang="en-US" b="1" dirty="0"/>
          </a:p>
          <a:p>
            <a:pPr algn="just"/>
            <a:r>
              <a:rPr lang="en-US" b="1" dirty="0"/>
              <a:t>Residence in a given space determines population density</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POPULATION DISTRIBUTION</a:t>
            </a:r>
            <a:endParaRPr lang="en-US" sz="2800" dirty="0"/>
          </a:p>
        </p:txBody>
      </p:sp>
      <p:sp>
        <p:nvSpPr>
          <p:cNvPr id="3" name="Content Placeholder 2"/>
          <p:cNvSpPr>
            <a:spLocks noGrp="1"/>
          </p:cNvSpPr>
          <p:nvPr>
            <p:ph idx="1"/>
          </p:nvPr>
        </p:nvSpPr>
        <p:spPr/>
        <p:txBody>
          <a:bodyPr>
            <a:normAutofit fontScale="77500" lnSpcReduction="20000"/>
          </a:bodyPr>
          <a:lstStyle/>
          <a:p>
            <a:pPr algn="just"/>
            <a:r>
              <a:rPr lang="en-US" b="1" dirty="0"/>
              <a:t>Population distribution can also be expressed in terms of population density.</a:t>
            </a:r>
          </a:p>
          <a:p>
            <a:pPr algn="just"/>
            <a:endParaRPr lang="en-US" b="1" dirty="0"/>
          </a:p>
          <a:p>
            <a:pPr algn="just"/>
            <a:r>
              <a:rPr lang="en-US" b="1" dirty="0"/>
              <a:t>Population density is expressed as the number of people per unit of land area.</a:t>
            </a:r>
          </a:p>
          <a:p>
            <a:pPr algn="just"/>
            <a:endParaRPr lang="en-US" b="1" dirty="0"/>
          </a:p>
          <a:p>
            <a:pPr algn="just"/>
            <a:r>
              <a:rPr lang="en-US" b="1" dirty="0"/>
              <a:t>Density is reported in terms of number of people  per square kilometre.</a:t>
            </a:r>
          </a:p>
          <a:p>
            <a:pPr algn="just"/>
            <a:endParaRPr lang="en-US" b="1" dirty="0"/>
          </a:p>
          <a:p>
            <a:pPr algn="just"/>
            <a:r>
              <a:rPr lang="en-US" b="1" dirty="0"/>
              <a:t>PD = Population/Area</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POPULATION DISTRIBUTION</a:t>
            </a:r>
            <a:endParaRPr lang="en-US" sz="2800" dirty="0"/>
          </a:p>
        </p:txBody>
      </p:sp>
      <p:sp>
        <p:nvSpPr>
          <p:cNvPr id="3" name="Content Placeholder 2"/>
          <p:cNvSpPr>
            <a:spLocks noGrp="1"/>
          </p:cNvSpPr>
          <p:nvPr>
            <p:ph idx="1"/>
          </p:nvPr>
        </p:nvSpPr>
        <p:spPr/>
        <p:txBody>
          <a:bodyPr>
            <a:normAutofit/>
          </a:bodyPr>
          <a:lstStyle/>
          <a:p>
            <a:r>
              <a:rPr lang="en-US" sz="1400" b="1" dirty="0"/>
              <a:t>POPULATION DENSITY BY PROVINCE 2010</a:t>
            </a:r>
          </a:p>
        </p:txBody>
      </p:sp>
      <p:graphicFrame>
        <p:nvGraphicFramePr>
          <p:cNvPr id="31746" name="Object 2"/>
          <p:cNvGraphicFramePr>
            <a:graphicFrameLocks noChangeAspect="1"/>
          </p:cNvGraphicFramePr>
          <p:nvPr>
            <p:extLst>
              <p:ext uri="{D42A27DB-BD31-4B8C-83A1-F6EECF244321}">
                <p14:modId xmlns:p14="http://schemas.microsoft.com/office/powerpoint/2010/main" val="256598825"/>
              </p:ext>
            </p:extLst>
          </p:nvPr>
        </p:nvGraphicFramePr>
        <p:xfrm>
          <a:off x="4191000" y="2895600"/>
          <a:ext cx="5584825" cy="2705100"/>
        </p:xfrm>
        <a:graphic>
          <a:graphicData uri="http://schemas.openxmlformats.org/presentationml/2006/ole">
            <mc:AlternateContent xmlns:mc="http://schemas.openxmlformats.org/markup-compatibility/2006">
              <mc:Choice xmlns:v="urn:schemas-microsoft-com:vml" Requires="v">
                <p:oleObj name="Worksheet" r:id="rId2" imgW="2171594" imgH="1836389" progId="Excel.Sheet.12">
                  <p:embed/>
                </p:oleObj>
              </mc:Choice>
              <mc:Fallback>
                <p:oleObj name="Worksheet" r:id="rId2" imgW="2171594" imgH="1836389" progId="Excel.Sheet.12">
                  <p:embed/>
                  <p:pic>
                    <p:nvPicPr>
                      <p:cNvPr id="31746" name="Object 2"/>
                      <p:cNvPicPr>
                        <a:picLocks noChangeAspect="1" noChangeArrowheads="1"/>
                      </p:cNvPicPr>
                      <p:nvPr/>
                    </p:nvPicPr>
                    <p:blipFill>
                      <a:blip r:embed="rId3"/>
                      <a:srcRect/>
                      <a:stretch>
                        <a:fillRect/>
                      </a:stretch>
                    </p:blipFill>
                    <p:spPr bwMode="auto">
                      <a:xfrm>
                        <a:off x="4191000" y="2895600"/>
                        <a:ext cx="5584825" cy="2705100"/>
                      </a:xfrm>
                      <a:prstGeom prst="rect">
                        <a:avLst/>
                      </a:prstGeom>
                      <a:noFill/>
                      <a:ln>
                        <a:noFill/>
                      </a:ln>
                      <a:effectLst/>
                    </p:spPr>
                  </p:pic>
                </p:oleObj>
              </mc:Fallback>
            </mc:AlternateContent>
          </a:graphicData>
        </a:graphic>
      </p:graphicFrame>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51F85-A7CA-33C7-63D6-D431DDBC062F}"/>
              </a:ext>
            </a:extLst>
          </p:cNvPr>
          <p:cNvSpPr>
            <a:spLocks noGrp="1"/>
          </p:cNvSpPr>
          <p:nvPr>
            <p:ph type="title"/>
          </p:nvPr>
        </p:nvSpPr>
        <p:spPr/>
        <p:txBody>
          <a:bodyPr/>
          <a:lstStyle/>
          <a:p>
            <a:endParaRPr lang="en-ZM"/>
          </a:p>
        </p:txBody>
      </p:sp>
      <p:graphicFrame>
        <p:nvGraphicFramePr>
          <p:cNvPr id="4" name="Content Placeholder 3">
            <a:extLst>
              <a:ext uri="{FF2B5EF4-FFF2-40B4-BE49-F238E27FC236}">
                <a16:creationId xmlns:a16="http://schemas.microsoft.com/office/drawing/2014/main" id="{BCC0FF52-94B9-CFC6-65D3-2A3F9B58BE8D}"/>
              </a:ext>
            </a:extLst>
          </p:cNvPr>
          <p:cNvGraphicFramePr>
            <a:graphicFrameLocks noGrp="1"/>
          </p:cNvGraphicFramePr>
          <p:nvPr>
            <p:ph idx="1"/>
          </p:nvPr>
        </p:nvGraphicFramePr>
        <p:xfrm>
          <a:off x="3035300" y="2986405"/>
          <a:ext cx="6121400" cy="3638042"/>
        </p:xfrm>
        <a:graphic>
          <a:graphicData uri="http://schemas.openxmlformats.org/drawingml/2006/table">
            <a:tbl>
              <a:tblPr firstRow="1" firstCol="1" lastRow="1" lastCol="1" bandRow="1" bandCol="1">
                <a:tableStyleId>{5C22544A-7EE6-4342-B048-85BDC9FD1C3A}</a:tableStyleId>
              </a:tblPr>
              <a:tblGrid>
                <a:gridCol w="1224280">
                  <a:extLst>
                    <a:ext uri="{9D8B030D-6E8A-4147-A177-3AD203B41FA5}">
                      <a16:colId xmlns:a16="http://schemas.microsoft.com/office/drawing/2014/main" val="3108254896"/>
                    </a:ext>
                  </a:extLst>
                </a:gridCol>
                <a:gridCol w="1224280">
                  <a:extLst>
                    <a:ext uri="{9D8B030D-6E8A-4147-A177-3AD203B41FA5}">
                      <a16:colId xmlns:a16="http://schemas.microsoft.com/office/drawing/2014/main" val="477644215"/>
                    </a:ext>
                  </a:extLst>
                </a:gridCol>
                <a:gridCol w="1224280">
                  <a:extLst>
                    <a:ext uri="{9D8B030D-6E8A-4147-A177-3AD203B41FA5}">
                      <a16:colId xmlns:a16="http://schemas.microsoft.com/office/drawing/2014/main" val="2171270678"/>
                    </a:ext>
                  </a:extLst>
                </a:gridCol>
                <a:gridCol w="1224280">
                  <a:extLst>
                    <a:ext uri="{9D8B030D-6E8A-4147-A177-3AD203B41FA5}">
                      <a16:colId xmlns:a16="http://schemas.microsoft.com/office/drawing/2014/main" val="1448738417"/>
                    </a:ext>
                  </a:extLst>
                </a:gridCol>
                <a:gridCol w="1224280">
                  <a:extLst>
                    <a:ext uri="{9D8B030D-6E8A-4147-A177-3AD203B41FA5}">
                      <a16:colId xmlns:a16="http://schemas.microsoft.com/office/drawing/2014/main" val="1244441617"/>
                    </a:ext>
                  </a:extLst>
                </a:gridCol>
              </a:tblGrid>
              <a:tr h="189230">
                <a:tc rowSpan="2">
                  <a:txBody>
                    <a:bodyPr/>
                    <a:lstStyle/>
                    <a:p>
                      <a:pPr>
                        <a:lnSpc>
                          <a:spcPts val="900"/>
                        </a:lnSpc>
                        <a:spcBef>
                          <a:spcPts val="30"/>
                        </a:spcBef>
                        <a:spcAft>
                          <a:spcPts val="800"/>
                        </a:spcAft>
                      </a:pPr>
                      <a:r>
                        <a:rPr lang="en-ZM" sz="950" kern="100" dirty="0">
                          <a:effectLst/>
                          <a:latin typeface="Georgia Pro Black" panose="02040A02050405020203" pitchFamily="18" charset="0"/>
                        </a:rPr>
                        <a:t> </a:t>
                      </a:r>
                      <a:endParaRPr lang="en-ZM" sz="1100" kern="100" dirty="0">
                        <a:effectLst/>
                        <a:latin typeface="Georgia Pro Black" panose="02040A02050405020203" pitchFamily="18" charset="0"/>
                      </a:endParaRPr>
                    </a:p>
                    <a:p>
                      <a:pPr marL="402590">
                        <a:lnSpc>
                          <a:spcPct val="107000"/>
                        </a:lnSpc>
                        <a:spcAft>
                          <a:spcPts val="800"/>
                        </a:spcAft>
                      </a:pPr>
                      <a:r>
                        <a:rPr lang="en-ZM" sz="900" kern="100" dirty="0">
                          <a:effectLst/>
                          <a:latin typeface="Georgia Pro Black" panose="02040A02050405020203" pitchFamily="18" charset="0"/>
                        </a:rPr>
                        <a:t>P</a:t>
                      </a:r>
                      <a:r>
                        <a:rPr lang="en-ZM" sz="900" kern="100" spc="-30" dirty="0">
                          <a:effectLst/>
                        </a:rPr>
                        <a:t>r</a:t>
                      </a:r>
                      <a:r>
                        <a:rPr lang="en-ZM" sz="900" kern="100" spc="-10" dirty="0">
                          <a:effectLst/>
                        </a:rPr>
                        <a:t>o</a:t>
                      </a:r>
                      <a:r>
                        <a:rPr lang="en-ZM" sz="900" kern="100" dirty="0">
                          <a:effectLst/>
                        </a:rPr>
                        <a:t>vin</a:t>
                      </a:r>
                      <a:r>
                        <a:rPr lang="en-ZM" sz="900" kern="100" spc="-15" dirty="0">
                          <a:effectLst/>
                        </a:rPr>
                        <a:t>c</a:t>
                      </a:r>
                      <a:r>
                        <a:rPr lang="en-ZM" sz="900" kern="100" dirty="0">
                          <a:effectLst/>
                        </a:rPr>
                        <a:t>e</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gridSpan="4">
                  <a:txBody>
                    <a:bodyPr/>
                    <a:lstStyle/>
                    <a:p>
                      <a:pPr marL="1030605">
                        <a:lnSpc>
                          <a:spcPct val="107000"/>
                        </a:lnSpc>
                        <a:spcBef>
                          <a:spcPts val="235"/>
                        </a:spcBef>
                        <a:spcAft>
                          <a:spcPts val="800"/>
                        </a:spcAft>
                      </a:pPr>
                      <a:r>
                        <a:rPr lang="en-ZM" sz="900" kern="100" spc="-10" dirty="0">
                          <a:effectLst/>
                          <a:latin typeface="Georgia Pro Black" panose="02040A02050405020203" pitchFamily="18" charset="0"/>
                        </a:rPr>
                        <a:t>P</a:t>
                      </a:r>
                      <a:r>
                        <a:rPr lang="en-ZM" sz="900" kern="100" dirty="0">
                          <a:effectLst/>
                          <a:latin typeface="Georgia Pro Black" panose="02040A02050405020203" pitchFamily="18" charset="0"/>
                        </a:rPr>
                        <a:t>opulation</a:t>
                      </a:r>
                      <a:r>
                        <a:rPr lang="en-ZM" sz="900" kern="100" spc="-25" dirty="0">
                          <a:effectLst/>
                          <a:latin typeface="Georgia Pro Black" panose="02040A02050405020203" pitchFamily="18" charset="0"/>
                        </a:rPr>
                        <a:t> </a:t>
                      </a:r>
                      <a:r>
                        <a:rPr lang="en-ZM" sz="900" kern="100" dirty="0">
                          <a:effectLst/>
                        </a:rPr>
                        <a:t>Density/Census</a:t>
                      </a:r>
                      <a:r>
                        <a:rPr lang="en-ZM" sz="900" kern="100" spc="20" dirty="0">
                          <a:effectLst/>
                        </a:rPr>
                        <a:t> </a:t>
                      </a:r>
                      <a:r>
                        <a:rPr lang="en-ZM" sz="900" kern="100" spc="-70" dirty="0">
                          <a:effectLst/>
                        </a:rPr>
                        <a:t>Y</a:t>
                      </a:r>
                      <a:r>
                        <a:rPr lang="en-ZM" sz="900" kern="100" dirty="0">
                          <a:effectLst/>
                        </a:rPr>
                        <a:t>ear</a:t>
                      </a:r>
                      <a:r>
                        <a:rPr lang="en-ZM" sz="900" kern="100" spc="-10" dirty="0">
                          <a:effectLst/>
                        </a:rPr>
                        <a:t> </a:t>
                      </a:r>
                      <a:r>
                        <a:rPr lang="en-ZM" sz="900" kern="100" dirty="0">
                          <a:effectLst/>
                        </a:rPr>
                        <a:t>(</a:t>
                      </a:r>
                      <a:r>
                        <a:rPr lang="en-ZM" sz="900" kern="100" spc="-10" dirty="0">
                          <a:effectLst/>
                        </a:rPr>
                        <a:t>P</a:t>
                      </a:r>
                      <a:r>
                        <a:rPr lang="en-ZM" sz="900" kern="100" dirty="0">
                          <a:effectLst/>
                        </a:rPr>
                        <a:t>opulation</a:t>
                      </a:r>
                      <a:r>
                        <a:rPr lang="en-ZM" sz="900" kern="100" spc="-30" dirty="0">
                          <a:effectLst/>
                        </a:rPr>
                        <a:t> </a:t>
                      </a:r>
                      <a:r>
                        <a:rPr lang="en-ZM" sz="900" kern="100" dirty="0">
                          <a:effectLst/>
                        </a:rPr>
                        <a:t>per</a:t>
                      </a:r>
                      <a:r>
                        <a:rPr lang="en-ZM" sz="900" kern="100" spc="210" dirty="0">
                          <a:effectLst/>
                        </a:rPr>
                        <a:t> </a:t>
                      </a:r>
                      <a:r>
                        <a:rPr lang="en-ZM" sz="900" kern="100" dirty="0">
                          <a:effectLst/>
                        </a:rPr>
                        <a:t>sq.km)</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ZM"/>
                    </a:p>
                  </a:txBody>
                  <a:tcPr/>
                </a:tc>
                <a:tc hMerge="1">
                  <a:txBody>
                    <a:bodyPr/>
                    <a:lstStyle/>
                    <a:p>
                      <a:endParaRPr lang="en-ZM"/>
                    </a:p>
                  </a:txBody>
                  <a:tcPr/>
                </a:tc>
                <a:tc hMerge="1">
                  <a:txBody>
                    <a:bodyPr/>
                    <a:lstStyle/>
                    <a:p>
                      <a:endParaRPr lang="en-ZM"/>
                    </a:p>
                  </a:txBody>
                  <a:tcPr/>
                </a:tc>
                <a:extLst>
                  <a:ext uri="{0D108BD9-81ED-4DB2-BD59-A6C34878D82A}">
                    <a16:rowId xmlns:a16="http://schemas.microsoft.com/office/drawing/2014/main" val="4173282607"/>
                  </a:ext>
                </a:extLst>
              </a:tr>
              <a:tr h="189230">
                <a:tc vMerge="1">
                  <a:txBody>
                    <a:bodyPr/>
                    <a:lstStyle/>
                    <a:p>
                      <a:endParaRPr lang="en-ZM"/>
                    </a:p>
                  </a:txBody>
                  <a:tcPr/>
                </a:tc>
                <a:tc>
                  <a:txBody>
                    <a:bodyPr/>
                    <a:lstStyle/>
                    <a:p>
                      <a:pPr marL="319405">
                        <a:lnSpc>
                          <a:spcPct val="107000"/>
                        </a:lnSpc>
                        <a:spcBef>
                          <a:spcPts val="235"/>
                        </a:spcBef>
                        <a:spcAft>
                          <a:spcPts val="800"/>
                        </a:spcAft>
                      </a:pPr>
                      <a:r>
                        <a:rPr lang="en-ZM" sz="900" kern="100" dirty="0">
                          <a:effectLst/>
                          <a:latin typeface="Georgia Pro Black" panose="02040A02050405020203" pitchFamily="18" charset="0"/>
                        </a:rPr>
                        <a:t>A</a:t>
                      </a:r>
                      <a:r>
                        <a:rPr lang="en-ZM" sz="900" kern="100" spc="-30" dirty="0">
                          <a:effectLst/>
                          <a:latin typeface="Georgia Pro Black" panose="02040A02050405020203" pitchFamily="18" charset="0"/>
                        </a:rPr>
                        <a:t>r</a:t>
                      </a:r>
                      <a:r>
                        <a:rPr lang="en-ZM" sz="900" kern="100" dirty="0">
                          <a:effectLst/>
                          <a:latin typeface="Georgia Pro Black" panose="02040A02050405020203" pitchFamily="18" charset="0"/>
                        </a:rPr>
                        <a:t>ea</a:t>
                      </a:r>
                      <a:r>
                        <a:rPr lang="en-ZM" sz="900" kern="100" spc="150" dirty="0">
                          <a:effectLst/>
                        </a:rPr>
                        <a:t> </a:t>
                      </a:r>
                      <a:r>
                        <a:rPr lang="en-ZM" sz="900" kern="100" dirty="0">
                          <a:effectLst/>
                        </a:rPr>
                        <a:t>sq.km</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467360" marR="467360" algn="ctr">
                        <a:lnSpc>
                          <a:spcPct val="107000"/>
                        </a:lnSpc>
                        <a:spcBef>
                          <a:spcPts val="235"/>
                        </a:spcBef>
                        <a:spcAft>
                          <a:spcPts val="800"/>
                        </a:spcAft>
                      </a:pPr>
                      <a:r>
                        <a:rPr lang="en-ZM" sz="900" kern="100" dirty="0">
                          <a:effectLst/>
                          <a:latin typeface="Georgia Pro Black" panose="02040A02050405020203" pitchFamily="18" charset="0"/>
                        </a:rPr>
                        <a:t>2000</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467360" marR="467360" algn="ctr">
                        <a:lnSpc>
                          <a:spcPct val="107000"/>
                        </a:lnSpc>
                        <a:spcBef>
                          <a:spcPts val="235"/>
                        </a:spcBef>
                        <a:spcAft>
                          <a:spcPts val="800"/>
                        </a:spcAft>
                      </a:pPr>
                      <a:r>
                        <a:rPr lang="en-ZM" sz="900" kern="100" dirty="0">
                          <a:effectLst/>
                          <a:latin typeface="Georgia Pro Black" panose="02040A02050405020203" pitchFamily="18" charset="0"/>
                        </a:rPr>
                        <a:t>2010</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467360" marR="467360" algn="ctr">
                        <a:lnSpc>
                          <a:spcPct val="107000"/>
                        </a:lnSpc>
                        <a:spcBef>
                          <a:spcPts val="235"/>
                        </a:spcBef>
                        <a:spcAft>
                          <a:spcPts val="800"/>
                        </a:spcAft>
                      </a:pPr>
                      <a:r>
                        <a:rPr lang="en-ZM" sz="900" kern="100" dirty="0">
                          <a:effectLst/>
                          <a:latin typeface="Georgia Pro Black" panose="02040A02050405020203" pitchFamily="18" charset="0"/>
                        </a:rPr>
                        <a:t>2022</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08689335"/>
                  </a:ext>
                </a:extLst>
              </a:tr>
              <a:tr h="189230">
                <a:tc>
                  <a:txBody>
                    <a:bodyPr/>
                    <a:lstStyle/>
                    <a:p>
                      <a:pPr marL="49530">
                        <a:lnSpc>
                          <a:spcPct val="107000"/>
                        </a:lnSpc>
                        <a:spcBef>
                          <a:spcPts val="235"/>
                        </a:spcBef>
                        <a:spcAft>
                          <a:spcPts val="800"/>
                        </a:spcAft>
                      </a:pPr>
                      <a:r>
                        <a:rPr lang="en-ZM" sz="900" kern="100" dirty="0">
                          <a:effectLst/>
                          <a:latin typeface="Georgia Pro Black" panose="02040A02050405020203" pitchFamily="18" charset="0"/>
                        </a:rPr>
                        <a:t>Zambia</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466090">
                        <a:lnSpc>
                          <a:spcPct val="107000"/>
                        </a:lnSpc>
                        <a:spcBef>
                          <a:spcPts val="235"/>
                        </a:spcBef>
                        <a:spcAft>
                          <a:spcPts val="800"/>
                        </a:spcAft>
                      </a:pPr>
                      <a:r>
                        <a:rPr lang="en-ZM" sz="900" kern="100" dirty="0">
                          <a:effectLst/>
                          <a:latin typeface="Georgia Pro Black" panose="02040A02050405020203" pitchFamily="18" charset="0"/>
                        </a:rPr>
                        <a:t>752,612</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18795" marR="445135" algn="ctr">
                        <a:lnSpc>
                          <a:spcPct val="107000"/>
                        </a:lnSpc>
                        <a:spcBef>
                          <a:spcPts val="235"/>
                        </a:spcBef>
                        <a:spcAft>
                          <a:spcPts val="800"/>
                        </a:spcAft>
                      </a:pPr>
                      <a:r>
                        <a:rPr lang="en-ZM" sz="900" kern="100" dirty="0">
                          <a:effectLst/>
                          <a:latin typeface="Georgia Pro Black" panose="02040A02050405020203" pitchFamily="18" charset="0"/>
                        </a:rPr>
                        <a:t>13.1</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18795" marR="445135" algn="ctr">
                        <a:lnSpc>
                          <a:spcPct val="107000"/>
                        </a:lnSpc>
                        <a:spcBef>
                          <a:spcPts val="235"/>
                        </a:spcBef>
                        <a:spcAft>
                          <a:spcPts val="800"/>
                        </a:spcAft>
                      </a:pPr>
                      <a:r>
                        <a:rPr lang="en-ZM" sz="900" kern="100" dirty="0">
                          <a:effectLst/>
                          <a:latin typeface="Georgia Pro Black" panose="02040A02050405020203" pitchFamily="18" charset="0"/>
                        </a:rPr>
                        <a:t>17.4</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18795" marR="445135" algn="ctr">
                        <a:lnSpc>
                          <a:spcPct val="107000"/>
                        </a:lnSpc>
                        <a:spcBef>
                          <a:spcPts val="235"/>
                        </a:spcBef>
                        <a:spcAft>
                          <a:spcPts val="800"/>
                        </a:spcAft>
                      </a:pPr>
                      <a:r>
                        <a:rPr lang="en-ZM" sz="900" kern="100" dirty="0">
                          <a:effectLst/>
                          <a:latin typeface="Georgia Pro Black" panose="02040A02050405020203" pitchFamily="18" charset="0"/>
                        </a:rPr>
                        <a:t>26.1</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17489777"/>
                  </a:ext>
                </a:extLst>
              </a:tr>
              <a:tr h="189230">
                <a:tc>
                  <a:txBody>
                    <a:bodyPr/>
                    <a:lstStyle/>
                    <a:p>
                      <a:pPr marL="49530">
                        <a:lnSpc>
                          <a:spcPct val="107000"/>
                        </a:lnSpc>
                        <a:spcBef>
                          <a:spcPts val="235"/>
                        </a:spcBef>
                        <a:spcAft>
                          <a:spcPts val="800"/>
                        </a:spcAft>
                      </a:pPr>
                      <a:r>
                        <a:rPr lang="en-ZM" sz="900" kern="100" dirty="0">
                          <a:effectLst/>
                          <a:latin typeface="Georgia Pro Black" panose="02040A02050405020203" pitchFamily="18" charset="0"/>
                        </a:rPr>
                        <a:t>Cent</a:t>
                      </a:r>
                      <a:r>
                        <a:rPr lang="en-ZM" sz="900" kern="100" spc="-10" dirty="0">
                          <a:effectLst/>
                          <a:latin typeface="Georgia Pro Black" panose="02040A02050405020203" pitchFamily="18" charset="0"/>
                        </a:rPr>
                        <a:t>r</a:t>
                      </a:r>
                      <a:r>
                        <a:rPr lang="en-ZM" sz="900" kern="100" dirty="0">
                          <a:effectLst/>
                          <a:latin typeface="Georgia Pro Black" panose="02040A02050405020203" pitchFamily="18" charset="0"/>
                        </a:rPr>
                        <a:t>al</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34035">
                        <a:lnSpc>
                          <a:spcPct val="107000"/>
                        </a:lnSpc>
                        <a:spcBef>
                          <a:spcPts val="235"/>
                        </a:spcBef>
                        <a:spcAft>
                          <a:spcPts val="800"/>
                        </a:spcAft>
                      </a:pPr>
                      <a:r>
                        <a:rPr lang="en-ZM" sz="900" kern="100" dirty="0">
                          <a:effectLst/>
                          <a:latin typeface="Georgia Pro Black" panose="02040A02050405020203" pitchFamily="18" charset="0"/>
                        </a:rPr>
                        <a:t>94,394</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10.7</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13.8</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23.9</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66292192"/>
                  </a:ext>
                </a:extLst>
              </a:tr>
              <a:tr h="189230">
                <a:tc>
                  <a:txBody>
                    <a:bodyPr/>
                    <a:lstStyle/>
                    <a:p>
                      <a:pPr marL="49530">
                        <a:lnSpc>
                          <a:spcPct val="107000"/>
                        </a:lnSpc>
                        <a:spcBef>
                          <a:spcPts val="235"/>
                        </a:spcBef>
                        <a:spcAft>
                          <a:spcPts val="800"/>
                        </a:spcAft>
                      </a:pPr>
                      <a:r>
                        <a:rPr lang="en-ZM" sz="900" kern="100" dirty="0">
                          <a:effectLst/>
                          <a:latin typeface="Georgia Pro Black" panose="02040A02050405020203" pitchFamily="18" charset="0"/>
                        </a:rPr>
                        <a:t>Copperbelt</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34035">
                        <a:lnSpc>
                          <a:spcPct val="107000"/>
                        </a:lnSpc>
                        <a:spcBef>
                          <a:spcPts val="235"/>
                        </a:spcBef>
                        <a:spcAft>
                          <a:spcPts val="800"/>
                        </a:spcAft>
                      </a:pPr>
                      <a:r>
                        <a:rPr lang="en-ZM" sz="900" kern="100" dirty="0">
                          <a:effectLst/>
                          <a:latin typeface="Georgia Pro Black" panose="02040A02050405020203" pitchFamily="18" charset="0"/>
                        </a:rPr>
                        <a:t>31,328</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50.5</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63.0</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88.0</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17391811"/>
                  </a:ext>
                </a:extLst>
              </a:tr>
              <a:tr h="189230">
                <a:tc>
                  <a:txBody>
                    <a:bodyPr/>
                    <a:lstStyle/>
                    <a:p>
                      <a:pPr marL="49530">
                        <a:lnSpc>
                          <a:spcPct val="107000"/>
                        </a:lnSpc>
                        <a:spcBef>
                          <a:spcPts val="235"/>
                        </a:spcBef>
                        <a:spcAft>
                          <a:spcPts val="800"/>
                        </a:spcAft>
                      </a:pPr>
                      <a:r>
                        <a:rPr lang="en-ZM" sz="900" kern="100" dirty="0">
                          <a:effectLst/>
                          <a:latin typeface="Georgia Pro Black" panose="02040A02050405020203" pitchFamily="18" charset="0"/>
                        </a:rPr>
                        <a:t>Ea</a:t>
                      </a:r>
                      <a:r>
                        <a:rPr lang="en-ZM" sz="900" kern="100" spc="-10" dirty="0">
                          <a:effectLst/>
                          <a:latin typeface="Georgia Pro Black" panose="02040A02050405020203" pitchFamily="18" charset="0"/>
                        </a:rPr>
                        <a:t>s</a:t>
                      </a:r>
                      <a:r>
                        <a:rPr lang="en-ZM" sz="900" kern="100" spc="-5" dirty="0">
                          <a:effectLst/>
                          <a:latin typeface="Georgia Pro Black" panose="02040A02050405020203" pitchFamily="18" charset="0"/>
                        </a:rPr>
                        <a:t>t</a:t>
                      </a:r>
                      <a:r>
                        <a:rPr lang="en-ZM" sz="900" kern="100" dirty="0">
                          <a:effectLst/>
                        </a:rPr>
                        <a:t>ern</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34035">
                        <a:lnSpc>
                          <a:spcPct val="107000"/>
                        </a:lnSpc>
                        <a:spcBef>
                          <a:spcPts val="235"/>
                        </a:spcBef>
                        <a:spcAft>
                          <a:spcPts val="800"/>
                        </a:spcAft>
                      </a:pPr>
                      <a:r>
                        <a:rPr lang="en-ZM" sz="900" kern="100" dirty="0">
                          <a:effectLst/>
                          <a:latin typeface="Georgia Pro Black" panose="02040A02050405020203" pitchFamily="18" charset="0"/>
                        </a:rPr>
                        <a:t>51,476</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17.8</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30.9</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35.6</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86690496"/>
                  </a:ext>
                </a:extLst>
              </a:tr>
              <a:tr h="189230">
                <a:tc>
                  <a:txBody>
                    <a:bodyPr/>
                    <a:lstStyle/>
                    <a:p>
                      <a:pPr marL="49530">
                        <a:lnSpc>
                          <a:spcPct val="107000"/>
                        </a:lnSpc>
                        <a:spcBef>
                          <a:spcPts val="235"/>
                        </a:spcBef>
                        <a:spcAft>
                          <a:spcPts val="800"/>
                        </a:spcAft>
                      </a:pPr>
                      <a:r>
                        <a:rPr lang="en-ZM" sz="900" kern="100" dirty="0" err="1">
                          <a:effectLst/>
                          <a:latin typeface="Georgia Pro Black" panose="02040A02050405020203" pitchFamily="18" charset="0"/>
                        </a:rPr>
                        <a:t>Luapula</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34035">
                        <a:lnSpc>
                          <a:spcPct val="107000"/>
                        </a:lnSpc>
                        <a:spcBef>
                          <a:spcPts val="235"/>
                        </a:spcBef>
                        <a:spcAft>
                          <a:spcPts val="800"/>
                        </a:spcAft>
                      </a:pPr>
                      <a:r>
                        <a:rPr lang="en-ZM" sz="900" kern="100" dirty="0">
                          <a:effectLst/>
                          <a:latin typeface="Georgia Pro Black" panose="02040A02050405020203" pitchFamily="18" charset="0"/>
                        </a:rPr>
                        <a:t>50,567</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15.3</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19.6</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29.9</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8783479"/>
                  </a:ext>
                </a:extLst>
              </a:tr>
              <a:tr h="189230">
                <a:tc>
                  <a:txBody>
                    <a:bodyPr/>
                    <a:lstStyle/>
                    <a:p>
                      <a:pPr marL="49530">
                        <a:lnSpc>
                          <a:spcPct val="107000"/>
                        </a:lnSpc>
                        <a:spcBef>
                          <a:spcPts val="235"/>
                        </a:spcBef>
                        <a:spcAft>
                          <a:spcPts val="800"/>
                        </a:spcAft>
                      </a:pPr>
                      <a:r>
                        <a:rPr lang="en-ZM" sz="900" kern="100" dirty="0">
                          <a:effectLst/>
                          <a:latin typeface="Georgia Pro Black" panose="02040A02050405020203" pitchFamily="18" charset="0"/>
                        </a:rPr>
                        <a:t>Lusaka</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34035">
                        <a:lnSpc>
                          <a:spcPct val="107000"/>
                        </a:lnSpc>
                        <a:spcBef>
                          <a:spcPts val="235"/>
                        </a:spcBef>
                        <a:spcAft>
                          <a:spcPts val="800"/>
                        </a:spcAft>
                      </a:pPr>
                      <a:r>
                        <a:rPr lang="en-ZM" sz="900" kern="100" dirty="0">
                          <a:effectLst/>
                          <a:latin typeface="Georgia Pro Black" panose="02040A02050405020203" pitchFamily="18" charset="0"/>
                        </a:rPr>
                        <a:t>21,896</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63.5</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463550" marR="445135" algn="ctr">
                        <a:lnSpc>
                          <a:spcPct val="107000"/>
                        </a:lnSpc>
                        <a:spcBef>
                          <a:spcPts val="235"/>
                        </a:spcBef>
                        <a:spcAft>
                          <a:spcPts val="800"/>
                        </a:spcAft>
                      </a:pPr>
                      <a:r>
                        <a:rPr lang="en-ZM" sz="900" kern="100" dirty="0">
                          <a:effectLst/>
                          <a:latin typeface="Georgia Pro Black" panose="02040A02050405020203" pitchFamily="18" charset="0"/>
                        </a:rPr>
                        <a:t>100.1</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463550" marR="445135" algn="ctr">
                        <a:lnSpc>
                          <a:spcPct val="107000"/>
                        </a:lnSpc>
                        <a:spcBef>
                          <a:spcPts val="235"/>
                        </a:spcBef>
                        <a:spcAft>
                          <a:spcPts val="800"/>
                        </a:spcAft>
                      </a:pPr>
                      <a:r>
                        <a:rPr lang="en-ZM" sz="900" kern="100" dirty="0">
                          <a:effectLst/>
                          <a:latin typeface="Georgia Pro Black" panose="02040A02050405020203" pitchFamily="18" charset="0"/>
                        </a:rPr>
                        <a:t>140.1</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27307333"/>
                  </a:ext>
                </a:extLst>
              </a:tr>
              <a:tr h="189230">
                <a:tc>
                  <a:txBody>
                    <a:bodyPr/>
                    <a:lstStyle/>
                    <a:p>
                      <a:pPr marL="49530">
                        <a:lnSpc>
                          <a:spcPct val="107000"/>
                        </a:lnSpc>
                        <a:spcBef>
                          <a:spcPts val="235"/>
                        </a:spcBef>
                        <a:spcAft>
                          <a:spcPts val="800"/>
                        </a:spcAft>
                      </a:pPr>
                      <a:r>
                        <a:rPr lang="en-ZM" sz="900" kern="100" dirty="0" err="1">
                          <a:effectLst/>
                          <a:latin typeface="Georgia Pro Black" panose="02040A02050405020203" pitchFamily="18" charset="0"/>
                        </a:rPr>
                        <a:t>Muchinga</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34035">
                        <a:lnSpc>
                          <a:spcPct val="107000"/>
                        </a:lnSpc>
                        <a:spcBef>
                          <a:spcPts val="235"/>
                        </a:spcBef>
                        <a:spcAft>
                          <a:spcPts val="800"/>
                        </a:spcAft>
                      </a:pPr>
                      <a:r>
                        <a:rPr lang="en-ZM" sz="900" kern="100" dirty="0">
                          <a:effectLst/>
                          <a:latin typeface="Georgia Pro Black" panose="02040A02050405020203" pitchFamily="18" charset="0"/>
                        </a:rPr>
                        <a:t>87,806</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82930" marR="445135" algn="ctr">
                        <a:lnSpc>
                          <a:spcPct val="107000"/>
                        </a:lnSpc>
                        <a:spcBef>
                          <a:spcPts val="235"/>
                        </a:spcBef>
                        <a:spcAft>
                          <a:spcPts val="800"/>
                        </a:spcAft>
                      </a:pPr>
                      <a:r>
                        <a:rPr lang="en-ZM" sz="900" kern="100" dirty="0">
                          <a:effectLst/>
                          <a:latin typeface="Georgia Pro Black" panose="02040A02050405020203" pitchFamily="18" charset="0"/>
                        </a:rPr>
                        <a:t>6.0</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82930" marR="445135" algn="ctr">
                        <a:lnSpc>
                          <a:spcPct val="107000"/>
                        </a:lnSpc>
                        <a:spcBef>
                          <a:spcPts val="235"/>
                        </a:spcBef>
                        <a:spcAft>
                          <a:spcPts val="800"/>
                        </a:spcAft>
                      </a:pPr>
                      <a:r>
                        <a:rPr lang="en-ZM" sz="900" kern="100" dirty="0">
                          <a:effectLst/>
                          <a:latin typeface="Georgia Pro Black" panose="02040A02050405020203" pitchFamily="18" charset="0"/>
                        </a:rPr>
                        <a:t>8.1</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13.1</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53815468"/>
                  </a:ext>
                </a:extLst>
              </a:tr>
              <a:tr h="189230">
                <a:tc>
                  <a:txBody>
                    <a:bodyPr/>
                    <a:lstStyle/>
                    <a:p>
                      <a:pPr marL="49530">
                        <a:lnSpc>
                          <a:spcPct val="107000"/>
                        </a:lnSpc>
                        <a:spcBef>
                          <a:spcPts val="235"/>
                        </a:spcBef>
                        <a:spcAft>
                          <a:spcPts val="800"/>
                        </a:spcAft>
                      </a:pPr>
                      <a:r>
                        <a:rPr lang="en-ZM" sz="900" kern="100" dirty="0">
                          <a:effectLst/>
                          <a:latin typeface="Georgia Pro Black" panose="02040A02050405020203" pitchFamily="18" charset="0"/>
                        </a:rPr>
                        <a:t>Northern</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34035">
                        <a:lnSpc>
                          <a:spcPct val="107000"/>
                        </a:lnSpc>
                        <a:spcBef>
                          <a:spcPts val="235"/>
                        </a:spcBef>
                        <a:spcAft>
                          <a:spcPts val="800"/>
                        </a:spcAft>
                      </a:pPr>
                      <a:r>
                        <a:rPr lang="en-ZM" sz="900" kern="100" dirty="0">
                          <a:effectLst/>
                          <a:latin typeface="Georgia Pro Black" panose="02040A02050405020203" pitchFamily="18" charset="0"/>
                        </a:rPr>
                        <a:t>77,650</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10.5</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14.2</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20.8</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7899644"/>
                  </a:ext>
                </a:extLst>
              </a:tr>
              <a:tr h="189230">
                <a:tc>
                  <a:txBody>
                    <a:bodyPr/>
                    <a:lstStyle/>
                    <a:p>
                      <a:pPr marL="49530">
                        <a:lnSpc>
                          <a:spcPct val="107000"/>
                        </a:lnSpc>
                        <a:spcBef>
                          <a:spcPts val="235"/>
                        </a:spcBef>
                        <a:spcAft>
                          <a:spcPts val="800"/>
                        </a:spcAft>
                      </a:pPr>
                      <a:r>
                        <a:rPr lang="en-ZM" sz="900" kern="100" dirty="0">
                          <a:effectLst/>
                          <a:latin typeface="Georgia Pro Black" panose="02040A02050405020203" pitchFamily="18" charset="0"/>
                        </a:rPr>
                        <a:t>North</a:t>
                      </a:r>
                      <a:r>
                        <a:rPr lang="en-ZM" sz="900" kern="100" spc="210" dirty="0">
                          <a:effectLst/>
                          <a:latin typeface="Georgia Pro Black" panose="02040A02050405020203" pitchFamily="18" charset="0"/>
                        </a:rPr>
                        <a:t> </a:t>
                      </a:r>
                      <a:r>
                        <a:rPr lang="en-ZM" sz="900" kern="100" spc="-35" dirty="0">
                          <a:effectLst/>
                          <a:latin typeface="Georgia Pro Black" panose="02040A02050405020203" pitchFamily="18" charset="0"/>
                        </a:rPr>
                        <a:t>W</a:t>
                      </a:r>
                      <a:r>
                        <a:rPr lang="en-ZM" sz="900" kern="100" dirty="0">
                          <a:effectLst/>
                        </a:rPr>
                        <a:t>e</a:t>
                      </a:r>
                      <a:r>
                        <a:rPr lang="en-ZM" sz="900" kern="100" spc="-10" dirty="0">
                          <a:effectLst/>
                        </a:rPr>
                        <a:t>s</a:t>
                      </a:r>
                      <a:r>
                        <a:rPr lang="en-ZM" sz="900" kern="100" spc="-5" dirty="0">
                          <a:effectLst/>
                        </a:rPr>
                        <a:t>t</a:t>
                      </a:r>
                      <a:r>
                        <a:rPr lang="en-ZM" sz="900" kern="100" dirty="0">
                          <a:effectLst/>
                        </a:rPr>
                        <a:t>ern</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474345">
                        <a:lnSpc>
                          <a:spcPct val="107000"/>
                        </a:lnSpc>
                        <a:spcBef>
                          <a:spcPts val="235"/>
                        </a:spcBef>
                        <a:spcAft>
                          <a:spcPts val="800"/>
                        </a:spcAft>
                      </a:pPr>
                      <a:r>
                        <a:rPr lang="en-ZM" sz="900" kern="100" dirty="0">
                          <a:effectLst/>
                          <a:latin typeface="Georgia Pro Black" panose="02040A02050405020203" pitchFamily="18" charset="0"/>
                        </a:rPr>
                        <a:t>125,826</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82930" marR="445135" algn="ctr">
                        <a:lnSpc>
                          <a:spcPct val="107000"/>
                        </a:lnSpc>
                        <a:spcBef>
                          <a:spcPts val="235"/>
                        </a:spcBef>
                        <a:spcAft>
                          <a:spcPts val="800"/>
                        </a:spcAft>
                      </a:pPr>
                      <a:r>
                        <a:rPr lang="en-ZM" sz="900" kern="100" dirty="0">
                          <a:effectLst/>
                          <a:latin typeface="Georgia Pro Black" panose="02040A02050405020203" pitchFamily="18" charset="0"/>
                        </a:rPr>
                        <a:t>4.6</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82930" marR="445135" algn="ctr">
                        <a:lnSpc>
                          <a:spcPct val="107000"/>
                        </a:lnSpc>
                        <a:spcBef>
                          <a:spcPts val="235"/>
                        </a:spcBef>
                        <a:spcAft>
                          <a:spcPts val="800"/>
                        </a:spcAft>
                      </a:pPr>
                      <a:r>
                        <a:rPr lang="en-ZM" sz="900" kern="100" dirty="0">
                          <a:effectLst/>
                          <a:latin typeface="Georgia Pro Black" panose="02040A02050405020203" pitchFamily="18" charset="0"/>
                        </a:rPr>
                        <a:t>5.8</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10.1</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3981114"/>
                  </a:ext>
                </a:extLst>
              </a:tr>
              <a:tr h="189230">
                <a:tc>
                  <a:txBody>
                    <a:bodyPr/>
                    <a:lstStyle/>
                    <a:p>
                      <a:pPr marL="49530">
                        <a:lnSpc>
                          <a:spcPct val="107000"/>
                        </a:lnSpc>
                        <a:spcBef>
                          <a:spcPts val="235"/>
                        </a:spcBef>
                        <a:spcAft>
                          <a:spcPts val="800"/>
                        </a:spcAft>
                      </a:pPr>
                      <a:r>
                        <a:rPr lang="en-ZM" sz="900" kern="100" dirty="0">
                          <a:effectLst/>
                          <a:latin typeface="Georgia Pro Black" panose="02040A02050405020203" pitchFamily="18" charset="0"/>
                        </a:rPr>
                        <a:t>Southern</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34035">
                        <a:lnSpc>
                          <a:spcPct val="107000"/>
                        </a:lnSpc>
                        <a:spcBef>
                          <a:spcPts val="235"/>
                        </a:spcBef>
                        <a:spcAft>
                          <a:spcPts val="800"/>
                        </a:spcAft>
                      </a:pPr>
                      <a:r>
                        <a:rPr lang="en-ZM" sz="900" kern="100" dirty="0">
                          <a:effectLst/>
                          <a:latin typeface="Georgia Pro Black" panose="02040A02050405020203" pitchFamily="18" charset="0"/>
                        </a:rPr>
                        <a:t>85,283</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14.2</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18.6</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27.7</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12690537"/>
                  </a:ext>
                </a:extLst>
              </a:tr>
              <a:tr h="189230">
                <a:tc>
                  <a:txBody>
                    <a:bodyPr/>
                    <a:lstStyle/>
                    <a:p>
                      <a:pPr marL="49530">
                        <a:lnSpc>
                          <a:spcPct val="107000"/>
                        </a:lnSpc>
                        <a:spcBef>
                          <a:spcPts val="235"/>
                        </a:spcBef>
                        <a:spcAft>
                          <a:spcPts val="800"/>
                        </a:spcAft>
                      </a:pPr>
                      <a:r>
                        <a:rPr lang="en-ZM" sz="900" kern="100" spc="-35" dirty="0">
                          <a:effectLst/>
                          <a:latin typeface="Georgia Pro Black" panose="02040A02050405020203" pitchFamily="18" charset="0"/>
                        </a:rPr>
                        <a:t>W</a:t>
                      </a:r>
                      <a:r>
                        <a:rPr lang="en-ZM" sz="900" kern="100" dirty="0">
                          <a:effectLst/>
                          <a:latin typeface="Georgia Pro Black" panose="02040A02050405020203" pitchFamily="18" charset="0"/>
                        </a:rPr>
                        <a:t>e</a:t>
                      </a:r>
                      <a:r>
                        <a:rPr lang="en-ZM" sz="900" kern="100" spc="-10" dirty="0">
                          <a:effectLst/>
                          <a:latin typeface="Georgia Pro Black" panose="02040A02050405020203" pitchFamily="18" charset="0"/>
                        </a:rPr>
                        <a:t>s</a:t>
                      </a:r>
                      <a:r>
                        <a:rPr lang="en-ZM" sz="900" kern="100" spc="-5" dirty="0">
                          <a:effectLst/>
                        </a:rPr>
                        <a:t>t</a:t>
                      </a:r>
                      <a:r>
                        <a:rPr lang="en-ZM" sz="900" kern="100" dirty="0">
                          <a:effectLst/>
                        </a:rPr>
                        <a:t>ern</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474345">
                        <a:lnSpc>
                          <a:spcPct val="107000"/>
                        </a:lnSpc>
                        <a:spcBef>
                          <a:spcPts val="235"/>
                        </a:spcBef>
                        <a:spcAft>
                          <a:spcPts val="800"/>
                        </a:spcAft>
                      </a:pPr>
                      <a:r>
                        <a:rPr lang="en-ZM" sz="900" kern="100" dirty="0">
                          <a:effectLst/>
                          <a:latin typeface="Georgia Pro Black" panose="02040A02050405020203" pitchFamily="18" charset="0"/>
                        </a:rPr>
                        <a:t>126,386</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82930" marR="445135" algn="ctr">
                        <a:lnSpc>
                          <a:spcPct val="107000"/>
                        </a:lnSpc>
                        <a:spcBef>
                          <a:spcPts val="235"/>
                        </a:spcBef>
                        <a:spcAft>
                          <a:spcPts val="800"/>
                        </a:spcAft>
                      </a:pPr>
                      <a:r>
                        <a:rPr lang="en-ZM" sz="900" kern="100" dirty="0">
                          <a:effectLst/>
                          <a:latin typeface="Georgia Pro Black" panose="02040A02050405020203" pitchFamily="18" charset="0"/>
                        </a:rPr>
                        <a:t>6.1</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82930" marR="445135" algn="ctr">
                        <a:lnSpc>
                          <a:spcPct val="107000"/>
                        </a:lnSpc>
                        <a:spcBef>
                          <a:spcPts val="235"/>
                        </a:spcBef>
                        <a:spcAft>
                          <a:spcPts val="800"/>
                        </a:spcAft>
                      </a:pPr>
                      <a:r>
                        <a:rPr lang="en-ZM" sz="900" kern="100" dirty="0">
                          <a:effectLst/>
                          <a:latin typeface="Georgia Pro Black" panose="02040A02050405020203" pitchFamily="18" charset="0"/>
                        </a:rPr>
                        <a:t>7.1</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tc>
                  <a:txBody>
                    <a:bodyPr/>
                    <a:lstStyle/>
                    <a:p>
                      <a:pPr marL="523240" marR="445135" algn="ctr">
                        <a:lnSpc>
                          <a:spcPct val="107000"/>
                        </a:lnSpc>
                        <a:spcBef>
                          <a:spcPts val="235"/>
                        </a:spcBef>
                        <a:spcAft>
                          <a:spcPts val="800"/>
                        </a:spcAft>
                      </a:pPr>
                      <a:r>
                        <a:rPr lang="en-ZM" sz="900" kern="100" dirty="0">
                          <a:effectLst/>
                          <a:latin typeface="Georgia Pro Black" panose="02040A02050405020203" pitchFamily="18" charset="0"/>
                        </a:rPr>
                        <a:t>10.8</a:t>
                      </a:r>
                      <a:endParaRPr lang="en-ZM" sz="1100" kern="1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00589629"/>
                  </a:ext>
                </a:extLst>
              </a:tr>
            </a:tbl>
          </a:graphicData>
        </a:graphic>
      </p:graphicFrame>
      <p:sp>
        <p:nvSpPr>
          <p:cNvPr id="5" name="Rectangle 1">
            <a:extLst>
              <a:ext uri="{FF2B5EF4-FFF2-40B4-BE49-F238E27FC236}">
                <a16:creationId xmlns:a16="http://schemas.microsoft.com/office/drawing/2014/main" id="{BA87A2F7-0651-32AD-9F62-5424DD26F294}"/>
              </a:ext>
            </a:extLst>
          </p:cNvPr>
          <p:cNvSpPr>
            <a:spLocks noChangeArrowheads="1"/>
          </p:cNvSpPr>
          <p:nvPr/>
        </p:nvSpPr>
        <p:spPr bwMode="auto">
          <a:xfrm>
            <a:off x="0" y="-33010"/>
            <a:ext cx="7063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M" altLang="en-ZM" sz="1000" b="1" i="0" u="none" strike="noStrike" cap="none" normalizeH="0" baseline="0" dirty="0">
                <a:ln>
                  <a:noFill/>
                </a:ln>
                <a:solidFill>
                  <a:srgbClr val="447560"/>
                </a:solidFill>
                <a:effectLst/>
                <a:latin typeface="Georgia Pro Black" panose="02040A02050405020203" pitchFamily="18" charset="0"/>
                <a:ea typeface="Times New Roman" panose="02020603050405020304" pitchFamily="18" charset="0"/>
                <a:cs typeface="Times New Roman" panose="02020603050405020304" pitchFamily="18" charset="0"/>
              </a:rPr>
              <a:t>Table 4.1: Population Density (Population per sq.km) by Census Year and Province, Zambia 2022</a:t>
            </a:r>
            <a:endParaRPr kumimoji="0" lang="en-ZM" altLang="en-ZM" sz="800" b="0" i="0" u="none" strike="noStrike" cap="none" normalizeH="0" baseline="0" dirty="0">
              <a:ln>
                <a:noFill/>
              </a:ln>
              <a:solidFill>
                <a:schemeClr val="tx1"/>
              </a:solidFill>
              <a:effectLst/>
              <a:latin typeface="Georgia Pro Black" panose="02040A020504050202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M" altLang="en-ZM"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409574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POPULATION DISTRIBUTION</a:t>
            </a:r>
            <a:endParaRPr lang="en-US" sz="2800" dirty="0"/>
          </a:p>
        </p:txBody>
      </p:sp>
      <p:sp>
        <p:nvSpPr>
          <p:cNvPr id="3" name="Content Placeholder 2"/>
          <p:cNvSpPr>
            <a:spLocks noGrp="1"/>
          </p:cNvSpPr>
          <p:nvPr>
            <p:ph idx="1"/>
          </p:nvPr>
        </p:nvSpPr>
        <p:spPr/>
        <p:txBody>
          <a:bodyPr/>
          <a:lstStyle/>
          <a:p>
            <a:r>
              <a:rPr lang="en-US" sz="1400" b="1" dirty="0"/>
              <a:t>TEN MOST DENSELY POPULATED TOWNS AND CITIES IN ZAMBIA 2010</a:t>
            </a:r>
          </a:p>
          <a:p>
            <a:endParaRPr lang="en-US" dirty="0"/>
          </a:p>
        </p:txBody>
      </p:sp>
      <p:graphicFrame>
        <p:nvGraphicFramePr>
          <p:cNvPr id="32771" name="Object 3"/>
          <p:cNvGraphicFramePr>
            <a:graphicFrameLocks noChangeAspect="1"/>
          </p:cNvGraphicFramePr>
          <p:nvPr>
            <p:extLst>
              <p:ext uri="{D42A27DB-BD31-4B8C-83A1-F6EECF244321}">
                <p14:modId xmlns:p14="http://schemas.microsoft.com/office/powerpoint/2010/main" val="3738767034"/>
              </p:ext>
            </p:extLst>
          </p:nvPr>
        </p:nvGraphicFramePr>
        <p:xfrm>
          <a:off x="4343400" y="2819400"/>
          <a:ext cx="4876800" cy="3276600"/>
        </p:xfrm>
        <a:graphic>
          <a:graphicData uri="http://schemas.openxmlformats.org/presentationml/2006/ole">
            <mc:AlternateContent xmlns:mc="http://schemas.openxmlformats.org/markup-compatibility/2006">
              <mc:Choice xmlns:v="urn:schemas-microsoft-com:vml" Requires="v">
                <p:oleObj name="Worksheet" r:id="rId2" imgW="1638271" imgH="1914639" progId="Excel.Sheet.12">
                  <p:embed/>
                </p:oleObj>
              </mc:Choice>
              <mc:Fallback>
                <p:oleObj name="Worksheet" r:id="rId2" imgW="1638271" imgH="1914639" progId="Excel.Sheet.12">
                  <p:embed/>
                  <p:pic>
                    <p:nvPicPr>
                      <p:cNvPr id="32771" name="Object 3"/>
                      <p:cNvPicPr>
                        <a:picLocks noChangeAspect="1" noChangeArrowheads="1"/>
                      </p:cNvPicPr>
                      <p:nvPr/>
                    </p:nvPicPr>
                    <p:blipFill>
                      <a:blip r:embed="rId3"/>
                      <a:srcRect/>
                      <a:stretch>
                        <a:fillRect/>
                      </a:stretch>
                    </p:blipFill>
                    <p:spPr bwMode="auto">
                      <a:xfrm>
                        <a:off x="4343400" y="2819400"/>
                        <a:ext cx="4876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MEASURES OF POPULATION DISTRIBUTION</a:t>
            </a:r>
            <a:endParaRPr lang="en-US" sz="2800" dirty="0"/>
          </a:p>
        </p:txBody>
      </p:sp>
      <p:sp>
        <p:nvSpPr>
          <p:cNvPr id="3" name="Content Placeholder 2"/>
          <p:cNvSpPr>
            <a:spLocks noGrp="1"/>
          </p:cNvSpPr>
          <p:nvPr>
            <p:ph idx="1"/>
          </p:nvPr>
        </p:nvSpPr>
        <p:spPr/>
        <p:txBody>
          <a:bodyPr/>
          <a:lstStyle/>
          <a:p>
            <a:r>
              <a:rPr lang="en-US" sz="1400" b="1" dirty="0"/>
              <a:t>TEN LEAST DENSELY POPULATED TOWNS AND CITIES IN ZAMBIA 2010</a:t>
            </a:r>
          </a:p>
          <a:p>
            <a:endParaRPr lang="en-US" dirty="0"/>
          </a:p>
        </p:txBody>
      </p:sp>
      <p:graphicFrame>
        <p:nvGraphicFramePr>
          <p:cNvPr id="33795" name="Object 3"/>
          <p:cNvGraphicFramePr>
            <a:graphicFrameLocks noChangeAspect="1"/>
          </p:cNvGraphicFramePr>
          <p:nvPr>
            <p:extLst>
              <p:ext uri="{D42A27DB-BD31-4B8C-83A1-F6EECF244321}">
                <p14:modId xmlns:p14="http://schemas.microsoft.com/office/powerpoint/2010/main" val="1840954101"/>
              </p:ext>
            </p:extLst>
          </p:nvPr>
        </p:nvGraphicFramePr>
        <p:xfrm>
          <a:off x="3657600" y="2590800"/>
          <a:ext cx="5638800" cy="4343400"/>
        </p:xfrm>
        <a:graphic>
          <a:graphicData uri="http://schemas.openxmlformats.org/presentationml/2006/ole">
            <mc:AlternateContent xmlns:mc="http://schemas.openxmlformats.org/markup-compatibility/2006">
              <mc:Choice xmlns:v="urn:schemas-microsoft-com:vml" Requires="v">
                <p:oleObj name="Worksheet" r:id="rId2" imgW="1438245" imgH="1914639" progId="Excel.Sheet.12">
                  <p:embed/>
                </p:oleObj>
              </mc:Choice>
              <mc:Fallback>
                <p:oleObj name="Worksheet" r:id="rId2" imgW="1438245" imgH="1914639" progId="Excel.Sheet.12">
                  <p:embed/>
                  <p:pic>
                    <p:nvPicPr>
                      <p:cNvPr id="33795" name="Object 3"/>
                      <p:cNvPicPr>
                        <a:picLocks noChangeAspect="1" noChangeArrowheads="1"/>
                      </p:cNvPicPr>
                      <p:nvPr/>
                    </p:nvPicPr>
                    <p:blipFill>
                      <a:blip r:embed="rId3"/>
                      <a:srcRect/>
                      <a:stretch>
                        <a:fillRect/>
                      </a:stretch>
                    </p:blipFill>
                    <p:spPr bwMode="auto">
                      <a:xfrm>
                        <a:off x="3657600" y="2590800"/>
                        <a:ext cx="5638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36D2-4A3B-9B73-141F-59A664F8B156}"/>
              </a:ext>
            </a:extLst>
          </p:cNvPr>
          <p:cNvSpPr>
            <a:spLocks noGrp="1"/>
          </p:cNvSpPr>
          <p:nvPr>
            <p:ph type="title"/>
          </p:nvPr>
        </p:nvSpPr>
        <p:spPr/>
        <p:txBody>
          <a:bodyPr>
            <a:normAutofit/>
          </a:bodyPr>
          <a:lstStyle/>
          <a:p>
            <a:r>
              <a:rPr lang="en-US" sz="2400" b="1" dirty="0"/>
              <a:t>USES OF INFORMATION ON POPULATION SIZE</a:t>
            </a:r>
            <a:endParaRPr lang="en-ZM" sz="2400" b="1" dirty="0"/>
          </a:p>
        </p:txBody>
      </p:sp>
      <p:sp>
        <p:nvSpPr>
          <p:cNvPr id="3" name="Content Placeholder 2">
            <a:extLst>
              <a:ext uri="{FF2B5EF4-FFF2-40B4-BE49-F238E27FC236}">
                <a16:creationId xmlns:a16="http://schemas.microsoft.com/office/drawing/2014/main" id="{7F1FB03F-35D5-3194-D4E1-7D33C8C1C94A}"/>
              </a:ext>
            </a:extLst>
          </p:cNvPr>
          <p:cNvSpPr>
            <a:spLocks noGrp="1"/>
          </p:cNvSpPr>
          <p:nvPr>
            <p:ph idx="1"/>
          </p:nvPr>
        </p:nvSpPr>
        <p:spPr/>
        <p:txBody>
          <a:bodyPr>
            <a:normAutofit/>
          </a:bodyPr>
          <a:lstStyle/>
          <a:p>
            <a:pPr algn="just"/>
            <a:r>
              <a:rPr lang="en-US" sz="2800" b="1" dirty="0"/>
              <a:t>Computation of economic indicators like per capita income, poverty levels, disease incidence like HIV.</a:t>
            </a:r>
          </a:p>
          <a:p>
            <a:pPr marL="0" indent="0" algn="just">
              <a:buNone/>
            </a:pPr>
            <a:endParaRPr lang="en-US" sz="2800" b="1" dirty="0"/>
          </a:p>
          <a:p>
            <a:pPr algn="just"/>
            <a:r>
              <a:rPr lang="en-US" sz="2800" b="1" dirty="0"/>
              <a:t>Determination of the market size for goods and services.</a:t>
            </a:r>
            <a:endParaRPr lang="en-ZM" sz="2800" b="1" dirty="0"/>
          </a:p>
        </p:txBody>
      </p:sp>
    </p:spTree>
    <p:extLst>
      <p:ext uri="{BB962C8B-B14F-4D97-AF65-F5344CB8AC3E}">
        <p14:creationId xmlns:p14="http://schemas.microsoft.com/office/powerpoint/2010/main" val="2127045288"/>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5F24-F495-D97D-9CAF-CF7576A05008}"/>
              </a:ext>
            </a:extLst>
          </p:cNvPr>
          <p:cNvSpPr>
            <a:spLocks noGrp="1"/>
          </p:cNvSpPr>
          <p:nvPr>
            <p:ph type="title"/>
          </p:nvPr>
        </p:nvSpPr>
        <p:spPr/>
        <p:txBody>
          <a:bodyPr>
            <a:normAutofit/>
          </a:bodyPr>
          <a:lstStyle/>
          <a:p>
            <a:r>
              <a:rPr lang="en-US" sz="2400" b="1" dirty="0"/>
              <a:t>USES OF INFORMATION ON POPULATION COMPOSITION</a:t>
            </a:r>
            <a:endParaRPr lang="en-ZM" sz="2400" dirty="0"/>
          </a:p>
        </p:txBody>
      </p:sp>
      <p:sp>
        <p:nvSpPr>
          <p:cNvPr id="3" name="Content Placeholder 2">
            <a:extLst>
              <a:ext uri="{FF2B5EF4-FFF2-40B4-BE49-F238E27FC236}">
                <a16:creationId xmlns:a16="http://schemas.microsoft.com/office/drawing/2014/main" id="{DBA0787C-B685-9CFD-B1EA-E08235C6A79E}"/>
              </a:ext>
            </a:extLst>
          </p:cNvPr>
          <p:cNvSpPr>
            <a:spLocks noGrp="1"/>
          </p:cNvSpPr>
          <p:nvPr>
            <p:ph idx="1"/>
          </p:nvPr>
        </p:nvSpPr>
        <p:spPr/>
        <p:txBody>
          <a:bodyPr>
            <a:normAutofit fontScale="92500" lnSpcReduction="10000"/>
          </a:bodyPr>
          <a:lstStyle/>
          <a:p>
            <a:pPr algn="just"/>
            <a:r>
              <a:rPr lang="en-US" sz="3200" b="1" dirty="0"/>
              <a:t>Determination of </a:t>
            </a:r>
            <a:r>
              <a:rPr lang="en-US" sz="3200" b="1" dirty="0" err="1"/>
              <a:t>labour</a:t>
            </a:r>
            <a:r>
              <a:rPr lang="en-US" sz="3200" b="1" dirty="0"/>
              <a:t> force size</a:t>
            </a:r>
          </a:p>
          <a:p>
            <a:pPr marL="0" indent="0" algn="just">
              <a:buNone/>
            </a:pPr>
            <a:endParaRPr lang="en-US" sz="3200" b="1" dirty="0"/>
          </a:p>
          <a:p>
            <a:pPr algn="just"/>
            <a:r>
              <a:rPr lang="en-US" sz="3200" b="1" dirty="0"/>
              <a:t>Application in affirmative action policies</a:t>
            </a:r>
          </a:p>
          <a:p>
            <a:pPr marL="0" indent="0" algn="just">
              <a:buNone/>
            </a:pPr>
            <a:endParaRPr lang="en-US" sz="3200" b="1" dirty="0"/>
          </a:p>
          <a:p>
            <a:pPr algn="just"/>
            <a:r>
              <a:rPr lang="en-US" sz="3200" b="1" dirty="0"/>
              <a:t>Determination of voting population in general elections and referenda</a:t>
            </a:r>
            <a:endParaRPr lang="en-ZM" sz="3200" b="1" dirty="0"/>
          </a:p>
        </p:txBody>
      </p:sp>
    </p:spTree>
    <p:extLst>
      <p:ext uri="{BB962C8B-B14F-4D97-AF65-F5344CB8AC3E}">
        <p14:creationId xmlns:p14="http://schemas.microsoft.com/office/powerpoint/2010/main" val="193733610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1E808-204A-AFB7-E00B-5CF2E1867595}"/>
              </a:ext>
            </a:extLst>
          </p:cNvPr>
          <p:cNvSpPr>
            <a:spLocks noGrp="1"/>
          </p:cNvSpPr>
          <p:nvPr>
            <p:ph type="title"/>
          </p:nvPr>
        </p:nvSpPr>
        <p:spPr/>
        <p:txBody>
          <a:bodyPr>
            <a:normAutofit/>
          </a:bodyPr>
          <a:lstStyle/>
          <a:p>
            <a:r>
              <a:rPr lang="en-US" sz="2400" b="1" dirty="0"/>
              <a:t>USES OF INFORMATION ON POPULATION DISTRIBUTION</a:t>
            </a:r>
            <a:endParaRPr lang="en-ZM" sz="2400" dirty="0"/>
          </a:p>
        </p:txBody>
      </p:sp>
      <p:sp>
        <p:nvSpPr>
          <p:cNvPr id="3" name="Content Placeholder 2">
            <a:extLst>
              <a:ext uri="{FF2B5EF4-FFF2-40B4-BE49-F238E27FC236}">
                <a16:creationId xmlns:a16="http://schemas.microsoft.com/office/drawing/2014/main" id="{D43D0FD4-F8ED-68E3-3626-56C6146D189B}"/>
              </a:ext>
            </a:extLst>
          </p:cNvPr>
          <p:cNvSpPr>
            <a:spLocks noGrp="1"/>
          </p:cNvSpPr>
          <p:nvPr>
            <p:ph idx="1"/>
          </p:nvPr>
        </p:nvSpPr>
        <p:spPr/>
        <p:txBody>
          <a:bodyPr>
            <a:normAutofit fontScale="92500" lnSpcReduction="20000"/>
          </a:bodyPr>
          <a:lstStyle/>
          <a:p>
            <a:pPr algn="just"/>
            <a:r>
              <a:rPr lang="en-US" sz="2800" b="1" dirty="0"/>
              <a:t>Site location for investments based on regional distribution of the population.</a:t>
            </a:r>
          </a:p>
          <a:p>
            <a:pPr marL="0" indent="0" algn="just">
              <a:buNone/>
            </a:pPr>
            <a:endParaRPr lang="en-US" sz="2800" b="1" dirty="0"/>
          </a:p>
          <a:p>
            <a:pPr algn="just"/>
            <a:r>
              <a:rPr lang="en-US" sz="2800" b="1" dirty="0"/>
              <a:t>Use in development of housing development housing schemes options – vertical or horizontal.</a:t>
            </a:r>
          </a:p>
          <a:p>
            <a:pPr marL="0" indent="0" algn="just">
              <a:buNone/>
            </a:pPr>
            <a:endParaRPr lang="en-US" sz="2800" b="1" dirty="0"/>
          </a:p>
          <a:p>
            <a:pPr algn="just"/>
            <a:r>
              <a:rPr lang="en-US" sz="2800" b="1" dirty="0"/>
              <a:t>Design of equitable regional development schemes</a:t>
            </a:r>
            <a:r>
              <a:rPr lang="en-US" sz="2800" dirty="0"/>
              <a:t>.</a:t>
            </a:r>
            <a:endParaRPr lang="en-ZM" sz="2800" dirty="0"/>
          </a:p>
        </p:txBody>
      </p:sp>
    </p:spTree>
    <p:extLst>
      <p:ext uri="{BB962C8B-B14F-4D97-AF65-F5344CB8AC3E}">
        <p14:creationId xmlns:p14="http://schemas.microsoft.com/office/powerpoint/2010/main" val="47330776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3100" b="1" dirty="0"/>
              <a:t>MEASURES OF DEMOGRAPHIC VARIABLES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a:t>The major demographic variables demographers are interested in are:</a:t>
            </a:r>
          </a:p>
          <a:p>
            <a:pPr algn="just"/>
            <a:endParaRPr lang="en-US" b="1" dirty="0"/>
          </a:p>
          <a:p>
            <a:pPr algn="just"/>
            <a:r>
              <a:rPr lang="en-US" b="1" dirty="0"/>
              <a:t>Fertility</a:t>
            </a:r>
          </a:p>
          <a:p>
            <a:pPr algn="just"/>
            <a:r>
              <a:rPr lang="en-US" b="1" dirty="0"/>
              <a:t>Mortality</a:t>
            </a:r>
          </a:p>
          <a:p>
            <a:pPr algn="just"/>
            <a:r>
              <a:rPr lang="en-US" b="1" dirty="0"/>
              <a:t>Migration</a:t>
            </a:r>
          </a:p>
          <a:p>
            <a:pPr algn="just"/>
            <a:endParaRPr lang="en-US" b="1" dirty="0"/>
          </a:p>
          <a:p>
            <a:pPr algn="just"/>
            <a:r>
              <a:rPr lang="en-US" b="1" dirty="0"/>
              <a:t>The interaction of these three variables is important in understanding population change.</a:t>
            </a:r>
          </a:p>
          <a:p>
            <a:endParaRPr lang="en-US" b="1"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POPULATION CHANGE</a:t>
            </a:r>
          </a:p>
        </p:txBody>
      </p:sp>
      <p:sp>
        <p:nvSpPr>
          <p:cNvPr id="3" name="Content Placeholder 2"/>
          <p:cNvSpPr>
            <a:spLocks noGrp="1"/>
          </p:cNvSpPr>
          <p:nvPr>
            <p:ph idx="1"/>
          </p:nvPr>
        </p:nvSpPr>
        <p:spPr/>
        <p:txBody>
          <a:bodyPr>
            <a:normAutofit fontScale="92500"/>
          </a:bodyPr>
          <a:lstStyle/>
          <a:p>
            <a:pPr algn="just"/>
            <a:r>
              <a:rPr lang="en-US" b="1" dirty="0"/>
              <a:t>This process of population change is often depicted through the balancing equation. </a:t>
            </a:r>
          </a:p>
          <a:p>
            <a:pPr algn="just"/>
            <a:endParaRPr lang="en-US" b="1" dirty="0"/>
          </a:p>
          <a:p>
            <a:pPr algn="just"/>
            <a:r>
              <a:rPr lang="en-US" b="1" dirty="0"/>
              <a:t>This presents population change as a function of the initial population and the interaction of fertility (births), mortality (deaths), and migration (movements in and out of the population) in the intervening period.</a:t>
            </a:r>
          </a:p>
          <a:p>
            <a:pPr algn="just"/>
            <a:r>
              <a:rPr lang="en-US" b="1" dirty="0"/>
              <a:t> </a:t>
            </a:r>
          </a:p>
          <a:p>
            <a:endParaRPr lang="en-US" dirty="0"/>
          </a:p>
        </p:txBody>
      </p:sp>
    </p:spTree>
    <p:extLst>
      <p:ext uri="{BB962C8B-B14F-4D97-AF65-F5344CB8AC3E}">
        <p14:creationId xmlns:p14="http://schemas.microsoft.com/office/powerpoint/2010/main" val="275245121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CONCEPTS AND MEASURES ASSOCIATED WITH FERTILITY</a:t>
            </a:r>
            <a:endParaRPr lang="en-US" sz="2400" dirty="0"/>
          </a:p>
        </p:txBody>
      </p:sp>
      <p:sp>
        <p:nvSpPr>
          <p:cNvPr id="3" name="Content Placeholder 2"/>
          <p:cNvSpPr>
            <a:spLocks noGrp="1"/>
          </p:cNvSpPr>
          <p:nvPr>
            <p:ph idx="1"/>
          </p:nvPr>
        </p:nvSpPr>
        <p:spPr/>
        <p:txBody>
          <a:bodyPr>
            <a:normAutofit fontScale="32500" lnSpcReduction="20000"/>
          </a:bodyPr>
          <a:lstStyle/>
          <a:p>
            <a:pPr algn="just"/>
            <a:r>
              <a:rPr lang="en-US" sz="3800" b="1" dirty="0"/>
              <a:t>Fertility refers to the actual level of reproductive performance in a population based on the number of live births that occur.</a:t>
            </a:r>
          </a:p>
          <a:p>
            <a:pPr algn="just"/>
            <a:endParaRPr lang="en-US" sz="3800" b="1" dirty="0"/>
          </a:p>
          <a:p>
            <a:pPr algn="just"/>
            <a:r>
              <a:rPr lang="en-US" sz="3800" b="1" dirty="0"/>
              <a:t>Fertility can also be viewed as the number of live births in a population.</a:t>
            </a:r>
          </a:p>
          <a:p>
            <a:pPr algn="just">
              <a:buNone/>
            </a:pPr>
            <a:endParaRPr lang="en-US" sz="3800" b="1" dirty="0"/>
          </a:p>
          <a:p>
            <a:pPr algn="just"/>
            <a:r>
              <a:rPr lang="en-US" sz="3800" b="1" dirty="0"/>
              <a:t>A live birth occurs when a fetus, whatever its gestational age,  exits the maternal body and subsequently shows any sign of life, such as voluntary movement, heartbeat, or pulsation of the umbilical cord, for however brief a time and regardless of whether the umbilical cord or  placenta are intact.</a:t>
            </a:r>
          </a:p>
          <a:p>
            <a:pPr algn="just">
              <a:buNone/>
            </a:pPr>
            <a:r>
              <a:rPr lang="en-US" sz="3800" b="1" dirty="0"/>
              <a:t> </a:t>
            </a:r>
          </a:p>
          <a:p>
            <a:pPr algn="just"/>
            <a:r>
              <a:rPr lang="en-US" sz="3800" b="1" dirty="0"/>
              <a:t>Fertility differs from fecundity which is the physiological capability of couples to reproduce. </a:t>
            </a:r>
          </a:p>
          <a:p>
            <a:pPr algn="just">
              <a:buNone/>
            </a:pPr>
            <a:r>
              <a:rPr lang="en-US" sz="3800" b="1" dirty="0"/>
              <a:t> </a:t>
            </a:r>
          </a:p>
          <a:p>
            <a:endParaRPr 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CONCEPTS AND MEASURES ASSOCIATED WITH FERTILITY</a:t>
            </a:r>
            <a:endParaRPr lang="en-US" sz="2400" dirty="0"/>
          </a:p>
        </p:txBody>
      </p:sp>
      <p:sp>
        <p:nvSpPr>
          <p:cNvPr id="3" name="Content Placeholder 2"/>
          <p:cNvSpPr>
            <a:spLocks noGrp="1"/>
          </p:cNvSpPr>
          <p:nvPr>
            <p:ph idx="1"/>
          </p:nvPr>
        </p:nvSpPr>
        <p:spPr/>
        <p:txBody>
          <a:bodyPr>
            <a:normAutofit fontScale="92500" lnSpcReduction="10000"/>
          </a:bodyPr>
          <a:lstStyle/>
          <a:p>
            <a:r>
              <a:rPr lang="en-US" b="1" dirty="0"/>
              <a:t>Fertility is affected by the following factors:</a:t>
            </a:r>
          </a:p>
          <a:p>
            <a:pPr>
              <a:buNone/>
            </a:pPr>
            <a:endParaRPr lang="en-US" b="1" dirty="0"/>
          </a:p>
          <a:p>
            <a:r>
              <a:rPr lang="en-US" b="1" dirty="0"/>
              <a:t>Fecundity</a:t>
            </a:r>
          </a:p>
          <a:p>
            <a:pPr>
              <a:buNone/>
            </a:pPr>
            <a:endParaRPr lang="en-US" b="1" dirty="0"/>
          </a:p>
          <a:p>
            <a:r>
              <a:rPr lang="en-US" b="1" dirty="0"/>
              <a:t>Age at marriage or cohabitation</a:t>
            </a:r>
          </a:p>
          <a:p>
            <a:pPr>
              <a:buNone/>
            </a:pPr>
            <a:endParaRPr lang="en-US" b="1" dirty="0"/>
          </a:p>
          <a:p>
            <a:r>
              <a:rPr lang="en-US" b="1" dirty="0"/>
              <a:t>The availability and use of family planning</a:t>
            </a:r>
          </a:p>
          <a:p>
            <a:endParaRPr 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06EF-F1D7-E744-EFD7-9D0A5FA4CF94}"/>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BAD5CB87-DB77-D113-62A9-6120DFE11682}"/>
              </a:ext>
            </a:extLst>
          </p:cNvPr>
          <p:cNvSpPr>
            <a:spLocks noGrp="1"/>
          </p:cNvSpPr>
          <p:nvPr>
            <p:ph idx="1"/>
          </p:nvPr>
        </p:nvSpPr>
        <p:spPr/>
        <p:txBody>
          <a:bodyPr>
            <a:normAutofit/>
          </a:bodyPr>
          <a:lstStyle/>
          <a:p>
            <a:r>
              <a:rPr lang="en-US" sz="3600" b="1" dirty="0"/>
              <a:t>DEM 1110 TEST</a:t>
            </a:r>
          </a:p>
          <a:p>
            <a:r>
              <a:rPr lang="en-US" sz="3600" b="1" dirty="0"/>
              <a:t>DAY/TIME: 15:00 HOURS</a:t>
            </a:r>
          </a:p>
          <a:p>
            <a:r>
              <a:rPr lang="en-US" sz="3600" b="1" dirty="0"/>
              <a:t>VENUE: ONLINE</a:t>
            </a:r>
          </a:p>
          <a:p>
            <a:r>
              <a:rPr lang="en-US" sz="3600" b="1" dirty="0"/>
              <a:t>MODE: MOODLE</a:t>
            </a:r>
            <a:endParaRPr lang="en-ZM" sz="3600" b="1" dirty="0"/>
          </a:p>
        </p:txBody>
      </p:sp>
    </p:spTree>
    <p:extLst>
      <p:ext uri="{BB962C8B-B14F-4D97-AF65-F5344CB8AC3E}">
        <p14:creationId xmlns:p14="http://schemas.microsoft.com/office/powerpoint/2010/main" val="311590676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0C4A1-7FEF-0EAB-4825-C3113D8CABDC}"/>
              </a:ext>
            </a:extLst>
          </p:cNvPr>
          <p:cNvSpPr>
            <a:spLocks noGrp="1"/>
          </p:cNvSpPr>
          <p:nvPr>
            <p:ph type="title"/>
          </p:nvPr>
        </p:nvSpPr>
        <p:spPr/>
        <p:txBody>
          <a:bodyPr>
            <a:normAutofit/>
          </a:bodyPr>
          <a:lstStyle/>
          <a:p>
            <a:r>
              <a:rPr lang="en-US" sz="2400" b="1" dirty="0"/>
              <a:t>CONCEPTS AND MEASURES ASSOCIATED WITH FERTILITY</a:t>
            </a:r>
            <a:endParaRPr lang="en-ZM" sz="2400" dirty="0"/>
          </a:p>
        </p:txBody>
      </p:sp>
      <p:sp>
        <p:nvSpPr>
          <p:cNvPr id="3" name="Content Placeholder 2">
            <a:extLst>
              <a:ext uri="{FF2B5EF4-FFF2-40B4-BE49-F238E27FC236}">
                <a16:creationId xmlns:a16="http://schemas.microsoft.com/office/drawing/2014/main" id="{C91AE561-9788-25A2-AE45-DA9F0A6D0C28}"/>
              </a:ext>
            </a:extLst>
          </p:cNvPr>
          <p:cNvSpPr>
            <a:spLocks noGrp="1"/>
          </p:cNvSpPr>
          <p:nvPr>
            <p:ph idx="1"/>
          </p:nvPr>
        </p:nvSpPr>
        <p:spPr/>
        <p:txBody>
          <a:bodyPr/>
          <a:lstStyle/>
          <a:p>
            <a:r>
              <a:rPr lang="en-US" b="1" dirty="0"/>
              <a:t>Economic development</a:t>
            </a:r>
          </a:p>
          <a:p>
            <a:pPr>
              <a:buNone/>
            </a:pPr>
            <a:endParaRPr lang="en-US" b="1" dirty="0"/>
          </a:p>
          <a:p>
            <a:r>
              <a:rPr lang="en-US" b="1" dirty="0"/>
              <a:t>Status of women</a:t>
            </a:r>
          </a:p>
          <a:p>
            <a:pPr>
              <a:buNone/>
            </a:pPr>
            <a:endParaRPr lang="en-US" b="1" dirty="0"/>
          </a:p>
          <a:p>
            <a:r>
              <a:rPr lang="en-US" b="1" dirty="0"/>
              <a:t>The age-sex structure</a:t>
            </a:r>
          </a:p>
          <a:p>
            <a:endParaRPr lang="en-ZM" dirty="0"/>
          </a:p>
        </p:txBody>
      </p:sp>
    </p:spTree>
    <p:extLst>
      <p:ext uri="{BB962C8B-B14F-4D97-AF65-F5344CB8AC3E}">
        <p14:creationId xmlns:p14="http://schemas.microsoft.com/office/powerpoint/2010/main" val="184126170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CRUDE BIRTH RATE</a:t>
            </a:r>
            <a:endParaRPr lang="en-US" dirty="0"/>
          </a:p>
        </p:txBody>
      </p:sp>
      <p:sp>
        <p:nvSpPr>
          <p:cNvPr id="3" name="Content Placeholder 2"/>
          <p:cNvSpPr>
            <a:spLocks noGrp="1"/>
          </p:cNvSpPr>
          <p:nvPr>
            <p:ph idx="1"/>
          </p:nvPr>
        </p:nvSpPr>
        <p:spPr/>
        <p:txBody>
          <a:bodyPr>
            <a:normAutofit lnSpcReduction="10000"/>
          </a:bodyPr>
          <a:lstStyle/>
          <a:p>
            <a:r>
              <a:rPr lang="en-US" b="1" dirty="0"/>
              <a:t>This is basic measure of fertility referring to the number of births per 1000 population in a given year. </a:t>
            </a:r>
          </a:p>
          <a:p>
            <a:endParaRPr lang="en-US" b="1" dirty="0"/>
          </a:p>
          <a:p>
            <a:r>
              <a:rPr lang="en-US" b="1" dirty="0"/>
              <a:t>The formula used is:</a:t>
            </a:r>
          </a:p>
          <a:p>
            <a:pPr>
              <a:buNone/>
            </a:pPr>
            <a:endParaRPr lang="en-US" b="1" dirty="0"/>
          </a:p>
          <a:p>
            <a:r>
              <a:rPr lang="en-US" b="1" u="sng" dirty="0"/>
              <a:t>Number of births</a:t>
            </a:r>
            <a:r>
              <a:rPr lang="en-US" b="1" dirty="0"/>
              <a:t>    x1000</a:t>
            </a:r>
          </a:p>
          <a:p>
            <a:r>
              <a:rPr lang="en-US" b="1" dirty="0"/>
              <a:t>Mid - year population</a:t>
            </a:r>
          </a:p>
          <a:p>
            <a:endParaRPr lang="en-US" b="1" dirty="0"/>
          </a:p>
          <a:p>
            <a:pPr>
              <a:buNone/>
            </a:pPr>
            <a:endParaRPr lang="en-US" b="1" dirty="0"/>
          </a:p>
          <a:p>
            <a:pPr lvl="0"/>
            <a:endParaRPr lang="en-US" dirty="0"/>
          </a:p>
          <a:p>
            <a:pPr>
              <a:buNone/>
            </a:pPr>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4207-35B5-4F79-B930-A1411FFB7582}"/>
              </a:ext>
            </a:extLst>
          </p:cNvPr>
          <p:cNvSpPr>
            <a:spLocks noGrp="1"/>
          </p:cNvSpPr>
          <p:nvPr>
            <p:ph type="title"/>
          </p:nvPr>
        </p:nvSpPr>
        <p:spPr/>
        <p:txBody>
          <a:bodyPr/>
          <a:lstStyle/>
          <a:p>
            <a:r>
              <a:rPr lang="en-US" b="1" dirty="0"/>
              <a:t>CRUDE BIRTH RATE</a:t>
            </a:r>
            <a:endParaRPr lang="en-ZM" dirty="0"/>
          </a:p>
        </p:txBody>
      </p:sp>
      <p:sp>
        <p:nvSpPr>
          <p:cNvPr id="3" name="Content Placeholder 2">
            <a:extLst>
              <a:ext uri="{FF2B5EF4-FFF2-40B4-BE49-F238E27FC236}">
                <a16:creationId xmlns:a16="http://schemas.microsoft.com/office/drawing/2014/main" id="{83FA0118-6058-2FD9-1574-74FF238DAF4F}"/>
              </a:ext>
            </a:extLst>
          </p:cNvPr>
          <p:cNvSpPr>
            <a:spLocks noGrp="1"/>
          </p:cNvSpPr>
          <p:nvPr>
            <p:ph idx="1"/>
          </p:nvPr>
        </p:nvSpPr>
        <p:spPr/>
        <p:txBody>
          <a:bodyPr>
            <a:normAutofit fontScale="77500" lnSpcReduction="20000"/>
          </a:bodyPr>
          <a:lstStyle/>
          <a:p>
            <a:r>
              <a:rPr lang="en-US" b="1" dirty="0"/>
              <a:t>India (1983)</a:t>
            </a:r>
          </a:p>
          <a:p>
            <a:endParaRPr lang="en-US" b="1" dirty="0"/>
          </a:p>
          <a:p>
            <a:r>
              <a:rPr lang="en-US" b="1" dirty="0" err="1"/>
              <a:t>CBR</a:t>
            </a:r>
            <a:r>
              <a:rPr lang="en-US" b="1" dirty="0"/>
              <a:t> = (25,745,000/735,596,000)*1000</a:t>
            </a:r>
          </a:p>
          <a:p>
            <a:r>
              <a:rPr lang="en-US" b="1" dirty="0"/>
              <a:t>= 35</a:t>
            </a:r>
          </a:p>
          <a:p>
            <a:endParaRPr lang="en-US" b="1" dirty="0"/>
          </a:p>
          <a:p>
            <a:r>
              <a:rPr lang="en-US" b="1" dirty="0"/>
              <a:t>In India in 1983, there were 35 live births per 1,000 population.</a:t>
            </a:r>
          </a:p>
          <a:p>
            <a:pPr>
              <a:buNone/>
            </a:pPr>
            <a:endParaRPr lang="en-US" b="1" dirty="0"/>
          </a:p>
          <a:p>
            <a:r>
              <a:rPr lang="en-US" b="1" dirty="0"/>
              <a:t>In Zambia, in 2000,  the </a:t>
            </a:r>
            <a:r>
              <a:rPr lang="en-US" b="1" dirty="0" err="1"/>
              <a:t>CBR</a:t>
            </a:r>
            <a:r>
              <a:rPr lang="en-US" b="1" dirty="0"/>
              <a:t> was estimated to be 36 live births per 1000 population.</a:t>
            </a:r>
          </a:p>
          <a:p>
            <a:endParaRPr lang="en-ZM" dirty="0"/>
          </a:p>
        </p:txBody>
      </p:sp>
    </p:spTree>
    <p:extLst>
      <p:ext uri="{BB962C8B-B14F-4D97-AF65-F5344CB8AC3E}">
        <p14:creationId xmlns:p14="http://schemas.microsoft.com/office/powerpoint/2010/main" val="330304905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6BD-D9AB-40AA-A886-1524416CF1CA}"/>
              </a:ext>
            </a:extLst>
          </p:cNvPr>
          <p:cNvSpPr>
            <a:spLocks noGrp="1"/>
          </p:cNvSpPr>
          <p:nvPr>
            <p:ph type="title"/>
          </p:nvPr>
        </p:nvSpPr>
        <p:spPr/>
        <p:txBody>
          <a:bodyPr>
            <a:normAutofit/>
          </a:bodyPr>
          <a:lstStyle/>
          <a:p>
            <a:r>
              <a:rPr lang="en-US" sz="3200" b="1" dirty="0"/>
              <a:t>USE OF THE MID-YEAR POPULATION</a:t>
            </a:r>
            <a:endParaRPr lang="en-ZM" sz="3200" b="1" dirty="0"/>
          </a:p>
        </p:txBody>
      </p:sp>
      <p:graphicFrame>
        <p:nvGraphicFramePr>
          <p:cNvPr id="4" name="Content Placeholder 3">
            <a:extLst>
              <a:ext uri="{FF2B5EF4-FFF2-40B4-BE49-F238E27FC236}">
                <a16:creationId xmlns:a16="http://schemas.microsoft.com/office/drawing/2014/main" id="{A83929EA-01C5-495D-8C51-C1164F2CDD61}"/>
              </a:ext>
            </a:extLst>
          </p:cNvPr>
          <p:cNvGraphicFramePr>
            <a:graphicFrameLocks noGrp="1"/>
          </p:cNvGraphicFramePr>
          <p:nvPr>
            <p:ph idx="1"/>
          </p:nvPr>
        </p:nvGraphicFramePr>
        <p:xfrm>
          <a:off x="2438400" y="2895600"/>
          <a:ext cx="6705600" cy="3048002"/>
        </p:xfrm>
        <a:graphic>
          <a:graphicData uri="http://schemas.openxmlformats.org/drawingml/2006/table">
            <a:tbl>
              <a:tblPr>
                <a:tableStyleId>{5940675A-B579-460E-94D1-54222C63F5DA}</a:tableStyleId>
              </a:tblPr>
              <a:tblGrid>
                <a:gridCol w="1828800">
                  <a:extLst>
                    <a:ext uri="{9D8B030D-6E8A-4147-A177-3AD203B41FA5}">
                      <a16:colId xmlns:a16="http://schemas.microsoft.com/office/drawing/2014/main" val="314873253"/>
                    </a:ext>
                  </a:extLst>
                </a:gridCol>
                <a:gridCol w="1697849">
                  <a:extLst>
                    <a:ext uri="{9D8B030D-6E8A-4147-A177-3AD203B41FA5}">
                      <a16:colId xmlns:a16="http://schemas.microsoft.com/office/drawing/2014/main" val="4033909609"/>
                    </a:ext>
                  </a:extLst>
                </a:gridCol>
                <a:gridCol w="1862667">
                  <a:extLst>
                    <a:ext uri="{9D8B030D-6E8A-4147-A177-3AD203B41FA5}">
                      <a16:colId xmlns:a16="http://schemas.microsoft.com/office/drawing/2014/main" val="4178458221"/>
                    </a:ext>
                  </a:extLst>
                </a:gridCol>
                <a:gridCol w="1316284">
                  <a:extLst>
                    <a:ext uri="{9D8B030D-6E8A-4147-A177-3AD203B41FA5}">
                      <a16:colId xmlns:a16="http://schemas.microsoft.com/office/drawing/2014/main" val="3862453577"/>
                    </a:ext>
                  </a:extLst>
                </a:gridCol>
              </a:tblGrid>
              <a:tr h="393291">
                <a:tc>
                  <a:txBody>
                    <a:bodyPr/>
                    <a:lstStyle/>
                    <a:p>
                      <a:pPr algn="l" fontAlgn="b"/>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l" fontAlgn="b"/>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l" fontAlgn="b"/>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l" fontAlgn="b"/>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712346465"/>
                  </a:ext>
                </a:extLst>
              </a:tr>
              <a:tr h="737419">
                <a:tc>
                  <a:txBody>
                    <a:bodyPr/>
                    <a:lstStyle/>
                    <a:p>
                      <a:pPr algn="l" fontAlgn="b"/>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2000" b="1" u="none" strike="noStrike" dirty="0">
                          <a:effectLst/>
                          <a:latin typeface="Georgia Pro Black" panose="02040A02050405020203" pitchFamily="18" charset="0"/>
                        </a:rPr>
                        <a:t>JANUARY 2020</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2000" b="1" u="none" strike="noStrike" dirty="0">
                          <a:effectLst/>
                          <a:latin typeface="Georgia Pro Black" panose="02040A02050405020203" pitchFamily="18" charset="0"/>
                        </a:rPr>
                        <a:t>DECEMBER 2020</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2000" b="1" u="none" strike="noStrike" dirty="0">
                          <a:effectLst/>
                          <a:latin typeface="Georgia Pro Black" panose="02040A02050405020203" pitchFamily="18" charset="0"/>
                        </a:rPr>
                        <a:t>JUNE 2020</a:t>
                      </a:r>
                      <a:endParaRPr lang="en-US"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050511867"/>
                  </a:ext>
                </a:extLst>
              </a:tr>
              <a:tr h="393291">
                <a:tc>
                  <a:txBody>
                    <a:bodyPr/>
                    <a:lstStyle/>
                    <a:p>
                      <a:pPr algn="l" fontAlgn="b"/>
                      <a:r>
                        <a:rPr lang="en-US" sz="2000" b="1" u="none" strike="noStrike" dirty="0">
                          <a:effectLst/>
                          <a:latin typeface="Georgia Pro Black" panose="02040A02050405020203" pitchFamily="18" charset="0"/>
                        </a:rPr>
                        <a:t>BIRTHS</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650,000</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650,000</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650,000</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544587138"/>
                  </a:ext>
                </a:extLst>
              </a:tr>
              <a:tr h="737419">
                <a:tc>
                  <a:txBody>
                    <a:bodyPr/>
                    <a:lstStyle/>
                    <a:p>
                      <a:pPr algn="l" fontAlgn="b"/>
                      <a:r>
                        <a:rPr lang="en-US" sz="2000" b="1" u="none" strike="noStrike" dirty="0">
                          <a:effectLst/>
                          <a:latin typeface="Georgia Pro Black" panose="02040A02050405020203" pitchFamily="18" charset="0"/>
                        </a:rPr>
                        <a:t>POPULATION</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18,000,000</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18,500,000</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18,250,000</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549651070"/>
                  </a:ext>
                </a:extLst>
              </a:tr>
              <a:tr h="393291">
                <a:tc>
                  <a:txBody>
                    <a:bodyPr/>
                    <a:lstStyle/>
                    <a:p>
                      <a:pPr algn="l" fontAlgn="b"/>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0.036</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0.035</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0.036</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012390590"/>
                  </a:ext>
                </a:extLst>
              </a:tr>
              <a:tr h="393291">
                <a:tc>
                  <a:txBody>
                    <a:bodyPr/>
                    <a:lstStyle/>
                    <a:p>
                      <a:pPr algn="l" fontAlgn="b"/>
                      <a:r>
                        <a:rPr lang="en-US" sz="2000" b="1" u="none" strike="noStrike" dirty="0" err="1">
                          <a:effectLst/>
                          <a:latin typeface="Georgia Pro Black" panose="02040A02050405020203" pitchFamily="18" charset="0"/>
                        </a:rPr>
                        <a:t>CBR</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36.1</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35.1</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effectLst/>
                          <a:latin typeface="Georgia Pro Black" panose="02040A02050405020203" pitchFamily="18" charset="0"/>
                        </a:rPr>
                        <a:t>35.6</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4028963264"/>
                  </a:ext>
                </a:extLst>
              </a:tr>
            </a:tbl>
          </a:graphicData>
        </a:graphic>
      </p:graphicFrame>
    </p:spTree>
    <p:extLst>
      <p:ext uri="{BB962C8B-B14F-4D97-AF65-F5344CB8AC3E}">
        <p14:creationId xmlns:p14="http://schemas.microsoft.com/office/powerpoint/2010/main" val="227673703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CHILD – WOMAN RATIO</a:t>
            </a:r>
            <a:endParaRPr lang="en-US" dirty="0"/>
          </a:p>
        </p:txBody>
      </p:sp>
      <p:sp>
        <p:nvSpPr>
          <p:cNvPr id="3" name="Content Placeholder 2"/>
          <p:cNvSpPr>
            <a:spLocks noGrp="1"/>
          </p:cNvSpPr>
          <p:nvPr>
            <p:ph idx="1"/>
          </p:nvPr>
        </p:nvSpPr>
        <p:spPr/>
        <p:txBody>
          <a:bodyPr>
            <a:normAutofit/>
          </a:bodyPr>
          <a:lstStyle/>
          <a:p>
            <a:pPr>
              <a:buNone/>
            </a:pPr>
            <a:endParaRPr lang="en-US" dirty="0"/>
          </a:p>
          <a:p>
            <a:r>
              <a:rPr lang="en-US" b="1" dirty="0"/>
              <a:t>This is the ratio of all children aged 0-4 to women aged 15-49 in a population.</a:t>
            </a:r>
          </a:p>
          <a:p>
            <a:pPr>
              <a:buNone/>
            </a:pPr>
            <a:endParaRPr lang="en-US" b="1" dirty="0"/>
          </a:p>
          <a:p>
            <a:r>
              <a:rPr lang="en-US" b="1" u="sng" dirty="0"/>
              <a:t>Children aged 0-4</a:t>
            </a:r>
            <a:r>
              <a:rPr lang="en-US" b="1" dirty="0"/>
              <a:t>    x 1000</a:t>
            </a:r>
          </a:p>
          <a:p>
            <a:pPr>
              <a:buNone/>
            </a:pPr>
            <a:r>
              <a:rPr lang="en-US" b="1" dirty="0"/>
              <a:t>   Women aged 15-49 </a:t>
            </a:r>
          </a:p>
          <a:p>
            <a:pPr>
              <a:buNone/>
            </a:pPr>
            <a:endParaRPr lang="en-US" b="1" dirty="0"/>
          </a:p>
          <a:p>
            <a:endParaRPr lang="en-US" b="1"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AAF44-EEF5-6282-192F-B6E338E5CC0B}"/>
              </a:ext>
            </a:extLst>
          </p:cNvPr>
          <p:cNvSpPr>
            <a:spLocks noGrp="1"/>
          </p:cNvSpPr>
          <p:nvPr>
            <p:ph type="title"/>
          </p:nvPr>
        </p:nvSpPr>
        <p:spPr/>
        <p:txBody>
          <a:bodyPr/>
          <a:lstStyle/>
          <a:p>
            <a:r>
              <a:rPr lang="en-US" b="1" dirty="0"/>
              <a:t>CHILD – WOMAN RATIO</a:t>
            </a:r>
            <a:endParaRPr lang="en-ZM" dirty="0"/>
          </a:p>
        </p:txBody>
      </p:sp>
      <p:sp>
        <p:nvSpPr>
          <p:cNvPr id="3" name="Content Placeholder 2">
            <a:extLst>
              <a:ext uri="{FF2B5EF4-FFF2-40B4-BE49-F238E27FC236}">
                <a16:creationId xmlns:a16="http://schemas.microsoft.com/office/drawing/2014/main" id="{F78D3142-40E0-0841-E692-78E787587663}"/>
              </a:ext>
            </a:extLst>
          </p:cNvPr>
          <p:cNvSpPr>
            <a:spLocks noGrp="1"/>
          </p:cNvSpPr>
          <p:nvPr>
            <p:ph idx="1"/>
          </p:nvPr>
        </p:nvSpPr>
        <p:spPr/>
        <p:txBody>
          <a:bodyPr>
            <a:normAutofit fontScale="92500" lnSpcReduction="20000"/>
          </a:bodyPr>
          <a:lstStyle/>
          <a:p>
            <a:pPr>
              <a:buNone/>
            </a:pPr>
            <a:r>
              <a:rPr lang="en-US" b="1" dirty="0"/>
              <a:t>Zambia 2000</a:t>
            </a:r>
          </a:p>
          <a:p>
            <a:pPr>
              <a:buNone/>
            </a:pPr>
            <a:endParaRPr lang="en-US" b="1" dirty="0"/>
          </a:p>
          <a:p>
            <a:pPr>
              <a:buNone/>
            </a:pPr>
            <a:r>
              <a:rPr lang="en-US" b="1" dirty="0"/>
              <a:t>CWR = (1,656,720  /2,210,008)*1,000 </a:t>
            </a:r>
          </a:p>
          <a:p>
            <a:pPr>
              <a:buNone/>
            </a:pPr>
            <a:endParaRPr lang="en-US" b="1" dirty="0"/>
          </a:p>
          <a:p>
            <a:pPr>
              <a:buNone/>
            </a:pPr>
            <a:r>
              <a:rPr lang="en-US" b="1" dirty="0"/>
              <a:t>		= 750</a:t>
            </a:r>
            <a:r>
              <a:rPr lang="en-US" dirty="0"/>
              <a:t> </a:t>
            </a:r>
          </a:p>
          <a:p>
            <a:pPr>
              <a:buNone/>
            </a:pPr>
            <a:endParaRPr lang="en-US" b="1" dirty="0"/>
          </a:p>
          <a:p>
            <a:r>
              <a:rPr lang="en-US" b="1" dirty="0"/>
              <a:t>For every 1,000 women in reproductive ages (15-49) there 750 children in age group 0-4.</a:t>
            </a:r>
          </a:p>
          <a:p>
            <a:endParaRPr lang="en-ZM" dirty="0"/>
          </a:p>
        </p:txBody>
      </p:sp>
    </p:spTree>
    <p:extLst>
      <p:ext uri="{BB962C8B-B14F-4D97-AF65-F5344CB8AC3E}">
        <p14:creationId xmlns:p14="http://schemas.microsoft.com/office/powerpoint/2010/main" val="44312841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800" b="1" dirty="0"/>
              <a:t>GENERAL FERTILITY RATE</a:t>
            </a:r>
          </a:p>
        </p:txBody>
      </p:sp>
      <p:sp>
        <p:nvSpPr>
          <p:cNvPr id="3" name="Content Placeholder 2"/>
          <p:cNvSpPr>
            <a:spLocks noGrp="1"/>
          </p:cNvSpPr>
          <p:nvPr>
            <p:ph idx="1"/>
          </p:nvPr>
        </p:nvSpPr>
        <p:spPr/>
        <p:txBody>
          <a:bodyPr>
            <a:normAutofit fontScale="92500" lnSpcReduction="10000"/>
          </a:bodyPr>
          <a:lstStyle/>
          <a:p>
            <a:pPr>
              <a:buNone/>
            </a:pPr>
            <a:endParaRPr lang="en-US" b="1" dirty="0"/>
          </a:p>
          <a:p>
            <a:r>
              <a:rPr lang="en-US" b="1" dirty="0"/>
              <a:t>This is a more refined measured of fertility as it attempts to relate the number of births to women in their reproductive ages.</a:t>
            </a:r>
          </a:p>
          <a:p>
            <a:pPr>
              <a:buNone/>
            </a:pPr>
            <a:endParaRPr lang="en-US" b="1" dirty="0"/>
          </a:p>
          <a:p>
            <a:pPr>
              <a:buNone/>
            </a:pPr>
            <a:r>
              <a:rPr lang="en-US" b="1" dirty="0"/>
              <a:t> </a:t>
            </a:r>
          </a:p>
          <a:p>
            <a:r>
              <a:rPr lang="en-US" b="1" dirty="0"/>
              <a:t>     </a:t>
            </a:r>
            <a:r>
              <a:rPr lang="en-US" b="1" u="sng" dirty="0"/>
              <a:t>The number of births</a:t>
            </a:r>
            <a:r>
              <a:rPr lang="en-US" b="1" dirty="0"/>
              <a:t>                     x 1000</a:t>
            </a:r>
          </a:p>
          <a:p>
            <a:r>
              <a:rPr lang="en-US" b="1" dirty="0"/>
              <a:t>The number of women aged 15-49</a:t>
            </a:r>
          </a:p>
          <a:p>
            <a:endParaRPr lang="en-US" b="1"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3C27-A4CA-4D7D-8F07-EE962B798A6A}"/>
              </a:ext>
            </a:extLst>
          </p:cNvPr>
          <p:cNvSpPr>
            <a:spLocks noGrp="1"/>
          </p:cNvSpPr>
          <p:nvPr>
            <p:ph type="title"/>
          </p:nvPr>
        </p:nvSpPr>
        <p:spPr/>
        <p:txBody>
          <a:bodyPr/>
          <a:lstStyle/>
          <a:p>
            <a:r>
              <a:rPr lang="en-US" dirty="0"/>
              <a:t>INTRODUCTION</a:t>
            </a:r>
            <a:endParaRPr lang="en-ZM" dirty="0"/>
          </a:p>
        </p:txBody>
      </p:sp>
      <p:graphicFrame>
        <p:nvGraphicFramePr>
          <p:cNvPr id="4" name="Content Placeholder 3">
            <a:extLst>
              <a:ext uri="{FF2B5EF4-FFF2-40B4-BE49-F238E27FC236}">
                <a16:creationId xmlns:a16="http://schemas.microsoft.com/office/drawing/2014/main" id="{8B8C9579-A038-4C64-A0E9-0131907A3891}"/>
              </a:ext>
            </a:extLst>
          </p:cNvPr>
          <p:cNvGraphicFramePr>
            <a:graphicFrameLocks noGrp="1"/>
          </p:cNvGraphicFramePr>
          <p:nvPr>
            <p:ph idx="1"/>
            <p:extLst>
              <p:ext uri="{D42A27DB-BD31-4B8C-83A1-F6EECF244321}">
                <p14:modId xmlns:p14="http://schemas.microsoft.com/office/powerpoint/2010/main" val="2738966225"/>
              </p:ext>
            </p:extLst>
          </p:nvPr>
        </p:nvGraphicFramePr>
        <p:xfrm>
          <a:off x="1447800" y="2438401"/>
          <a:ext cx="9601196" cy="4216210"/>
        </p:xfrm>
        <a:graphic>
          <a:graphicData uri="http://schemas.openxmlformats.org/drawingml/2006/table">
            <a:tbl>
              <a:tblPr firstRow="1" firstCol="1" bandRow="1">
                <a:tableStyleId>{5940675A-B579-460E-94D1-54222C63F5DA}</a:tableStyleId>
              </a:tblPr>
              <a:tblGrid>
                <a:gridCol w="1266092">
                  <a:extLst>
                    <a:ext uri="{9D8B030D-6E8A-4147-A177-3AD203B41FA5}">
                      <a16:colId xmlns:a16="http://schemas.microsoft.com/office/drawing/2014/main" val="735176027"/>
                    </a:ext>
                  </a:extLst>
                </a:gridCol>
                <a:gridCol w="8335104">
                  <a:extLst>
                    <a:ext uri="{9D8B030D-6E8A-4147-A177-3AD203B41FA5}">
                      <a16:colId xmlns:a16="http://schemas.microsoft.com/office/drawing/2014/main" val="2708632244"/>
                    </a:ext>
                  </a:extLst>
                </a:gridCol>
              </a:tblGrid>
              <a:tr h="3504263">
                <a:tc>
                  <a:txBody>
                    <a:bodyPr/>
                    <a:lstStyle/>
                    <a:p>
                      <a:pPr algn="just">
                        <a:lnSpc>
                          <a:spcPct val="115000"/>
                        </a:lnSpc>
                      </a:pPr>
                      <a:r>
                        <a:rPr lang="en-AU" sz="1200" b="1" dirty="0">
                          <a:effectLst/>
                          <a:latin typeface="Georgia Pro Black" panose="02040A02050405020203" pitchFamily="18" charset="0"/>
                          <a:cs typeface="Calibri" panose="020F0502020204030204" pitchFamily="34" charset="0"/>
                        </a:rPr>
                        <a:t>OBJECTIVES</a:t>
                      </a:r>
                      <a:endParaRPr lang="en-ZM" sz="1200" b="1" dirty="0">
                        <a:effectLst/>
                        <a:latin typeface="Georgia Pro Black" panose="02040A02050405020203" pitchFamily="18" charset="0"/>
                        <a:ea typeface="Times New Roman" panose="02020603050405020304" pitchFamily="18" charset="0"/>
                        <a:cs typeface="Calibri" panose="020F0502020204030204" pitchFamily="34" charset="0"/>
                      </a:endParaRPr>
                    </a:p>
                  </a:txBody>
                  <a:tcPr marL="68580" marR="68580" marT="0" marB="0"/>
                </a:tc>
                <a:tc>
                  <a:txBody>
                    <a:bodyPr/>
                    <a:lstStyle/>
                    <a:p>
                      <a:pPr algn="just">
                        <a:lnSpc>
                          <a:spcPct val="107000"/>
                        </a:lnSpc>
                      </a:pPr>
                      <a:r>
                        <a:rPr lang="en-AU" sz="1600" b="1" dirty="0">
                          <a:effectLst/>
                          <a:latin typeface="Georgia Pro Black" panose="02040A02050405020203" pitchFamily="18" charset="0"/>
                          <a:cs typeface="Calibri" panose="020F0502020204030204" pitchFamily="34" charset="0"/>
                        </a:rPr>
                        <a:t>By the end of the course, we expect that:</a:t>
                      </a:r>
                      <a:endParaRPr lang="en-ZM" sz="1600" b="1" dirty="0">
                        <a:effectLst/>
                        <a:latin typeface="Georgia Pro Black" panose="02040A02050405020203" pitchFamily="18" charset="0"/>
                        <a:cs typeface="Calibri" panose="020F0502020204030204" pitchFamily="34" charset="0"/>
                      </a:endParaRPr>
                    </a:p>
                    <a:p>
                      <a:pPr algn="just">
                        <a:lnSpc>
                          <a:spcPct val="107000"/>
                        </a:lnSpc>
                      </a:pPr>
                      <a:r>
                        <a:rPr lang="en-AU" sz="1600" b="1" dirty="0">
                          <a:effectLst/>
                          <a:latin typeface="Georgia Pro Black" panose="02040A02050405020203" pitchFamily="18" charset="0"/>
                          <a:cs typeface="Calibri" panose="020F0502020204030204" pitchFamily="34" charset="0"/>
                        </a:rPr>
                        <a:t> </a:t>
                      </a:r>
                    </a:p>
                    <a:p>
                      <a:pPr algn="just">
                        <a:lnSpc>
                          <a:spcPct val="107000"/>
                        </a:lnSpc>
                      </a:pPr>
                      <a:r>
                        <a:rPr lang="en-AU" sz="1600" b="1" dirty="0">
                          <a:effectLst/>
                          <a:latin typeface="Georgia Pro Black" panose="02040A02050405020203" pitchFamily="18" charset="0"/>
                          <a:cs typeface="Calibri" panose="020F0502020204030204" pitchFamily="34" charset="0"/>
                        </a:rPr>
                        <a:t>You will know what demography is and how it is related to population studies, and other disciplines;</a:t>
                      </a:r>
                      <a:endParaRPr lang="en-ZM" sz="1600" b="1" dirty="0">
                        <a:effectLst/>
                        <a:latin typeface="Georgia Pro Black" panose="02040A02050405020203" pitchFamily="18" charset="0"/>
                        <a:cs typeface="Calibri" panose="020F0502020204030204" pitchFamily="34" charset="0"/>
                      </a:endParaRPr>
                    </a:p>
                    <a:p>
                      <a:pPr marL="342900" lvl="0" indent="-342900" algn="just">
                        <a:lnSpc>
                          <a:spcPct val="150000"/>
                        </a:lnSpc>
                        <a:buFont typeface="Times New Roman" panose="02020603050405020304" pitchFamily="18" charset="0"/>
                        <a:buChar char="-"/>
                      </a:pPr>
                      <a:r>
                        <a:rPr lang="en-AU" sz="1600" b="1" dirty="0">
                          <a:effectLst/>
                          <a:latin typeface="Georgia Pro Black" panose="02040A02050405020203" pitchFamily="18" charset="0"/>
                          <a:cs typeface="Calibri" panose="020F0502020204030204" pitchFamily="34" charset="0"/>
                        </a:rPr>
                        <a:t>You will learn and understand some important ideas about population;</a:t>
                      </a:r>
                      <a:endParaRPr lang="en-ZM" sz="1600" b="1" dirty="0">
                        <a:effectLst/>
                        <a:latin typeface="Georgia Pro Black" panose="02040A02050405020203" pitchFamily="18" charset="0"/>
                        <a:cs typeface="Calibri" panose="020F0502020204030204" pitchFamily="34" charset="0"/>
                      </a:endParaRPr>
                    </a:p>
                    <a:p>
                      <a:pPr marL="342900" lvl="0" indent="-342900" algn="just">
                        <a:lnSpc>
                          <a:spcPct val="150000"/>
                        </a:lnSpc>
                        <a:buFont typeface="Times New Roman" panose="02020603050405020304" pitchFamily="18" charset="0"/>
                        <a:buChar char="-"/>
                      </a:pPr>
                      <a:r>
                        <a:rPr lang="en-AU" sz="1600" b="1" dirty="0">
                          <a:effectLst/>
                          <a:latin typeface="Georgia Pro Black" panose="02040A02050405020203" pitchFamily="18" charset="0"/>
                          <a:cs typeface="Calibri" panose="020F0502020204030204" pitchFamily="34" charset="0"/>
                        </a:rPr>
                        <a:t>You will appreciate why population affects your entire life and everything in the world;</a:t>
                      </a:r>
                      <a:endParaRPr lang="en-ZM" sz="1600" b="1" dirty="0">
                        <a:effectLst/>
                        <a:latin typeface="Georgia Pro Black" panose="02040A02050405020203" pitchFamily="18" charset="0"/>
                        <a:cs typeface="Calibri" panose="020F0502020204030204" pitchFamily="34" charset="0"/>
                      </a:endParaRPr>
                    </a:p>
                    <a:p>
                      <a:pPr marL="342900" lvl="0" indent="-342900" algn="just">
                        <a:lnSpc>
                          <a:spcPct val="150000"/>
                        </a:lnSpc>
                        <a:buFont typeface="Times New Roman" panose="02020603050405020304" pitchFamily="18" charset="0"/>
                        <a:buChar char="-"/>
                      </a:pPr>
                      <a:r>
                        <a:rPr lang="en-AU" sz="1600" b="1" dirty="0">
                          <a:effectLst/>
                          <a:latin typeface="Georgia Pro Black" panose="02040A02050405020203" pitchFamily="18" charset="0"/>
                          <a:cs typeface="Calibri" panose="020F0502020204030204" pitchFamily="34" charset="0"/>
                        </a:rPr>
                        <a:t>You will know where and how planners in government or outside get the data used in planning.</a:t>
                      </a:r>
                      <a:endParaRPr lang="en-ZM" sz="1600" b="1" dirty="0">
                        <a:effectLst/>
                        <a:latin typeface="Georgia Pro Black" panose="02040A02050405020203" pitchFamily="18" charset="0"/>
                        <a:cs typeface="Calibri" panose="020F0502020204030204" pitchFamily="34" charset="0"/>
                      </a:endParaRPr>
                    </a:p>
                    <a:p>
                      <a:pPr marL="342900" lvl="0" indent="-342900" algn="just">
                        <a:lnSpc>
                          <a:spcPct val="150000"/>
                        </a:lnSpc>
                        <a:buFont typeface="Times New Roman" panose="02020603050405020304" pitchFamily="18" charset="0"/>
                        <a:buChar char="-"/>
                      </a:pPr>
                      <a:r>
                        <a:rPr lang="en-AU" sz="1600" b="1" dirty="0">
                          <a:effectLst/>
                          <a:latin typeface="Georgia Pro Black" panose="02040A02050405020203" pitchFamily="18" charset="0"/>
                          <a:cs typeface="Calibri" panose="020F0502020204030204" pitchFamily="34" charset="0"/>
                        </a:rPr>
                        <a:t>You will learn how perform simple demographic calculations that planners within and outside government require.</a:t>
                      </a:r>
                      <a:endParaRPr lang="en-ZM" sz="1600" b="1" dirty="0">
                        <a:effectLst/>
                        <a:latin typeface="Georgia Pro Black" panose="02040A02050405020203" pitchFamily="18" charset="0"/>
                        <a:cs typeface="Calibri" panose="020F0502020204030204" pitchFamily="34" charset="0"/>
                      </a:endParaRPr>
                    </a:p>
                    <a:p>
                      <a:pPr algn="just">
                        <a:lnSpc>
                          <a:spcPct val="150000"/>
                        </a:lnSpc>
                      </a:pPr>
                      <a:r>
                        <a:rPr lang="en-AU" sz="1200" b="1" dirty="0">
                          <a:effectLst/>
                          <a:latin typeface="Georgia Pro Black" panose="02040A02050405020203" pitchFamily="18" charset="0"/>
                          <a:cs typeface="Calibri" panose="020F0502020204030204" pitchFamily="34" charset="0"/>
                        </a:rPr>
                        <a:t> </a:t>
                      </a:r>
                      <a:endParaRPr lang="en-ZM" sz="1200" b="1" dirty="0">
                        <a:effectLst/>
                        <a:latin typeface="Georgia Pro Black" panose="02040A02050405020203" pitchFamily="18"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026919346"/>
                  </a:ext>
                </a:extLst>
              </a:tr>
            </a:tbl>
          </a:graphicData>
        </a:graphic>
      </p:graphicFrame>
    </p:spTree>
    <p:extLst>
      <p:ext uri="{BB962C8B-B14F-4D97-AF65-F5344CB8AC3E}">
        <p14:creationId xmlns:p14="http://schemas.microsoft.com/office/powerpoint/2010/main" val="4094415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B219C-D6F7-4524-9C5D-3C0B3A6E9B25}"/>
              </a:ext>
            </a:extLst>
          </p:cNvPr>
          <p:cNvSpPr>
            <a:spLocks noGrp="1"/>
          </p:cNvSpPr>
          <p:nvPr>
            <p:ph type="title"/>
          </p:nvPr>
        </p:nvSpPr>
        <p:spPr/>
        <p:txBody>
          <a:bodyPr/>
          <a:lstStyle/>
          <a:p>
            <a:r>
              <a:rPr lang="en-US" b="1" dirty="0"/>
              <a:t>POPULATION CHANGE</a:t>
            </a:r>
            <a:endParaRPr lang="en-ZM" dirty="0"/>
          </a:p>
        </p:txBody>
      </p:sp>
      <p:sp>
        <p:nvSpPr>
          <p:cNvPr id="3" name="Content Placeholder 2">
            <a:extLst>
              <a:ext uri="{FF2B5EF4-FFF2-40B4-BE49-F238E27FC236}">
                <a16:creationId xmlns:a16="http://schemas.microsoft.com/office/drawing/2014/main" id="{5D6DA191-6F2B-4901-8D6D-AD6CE03B2DB6}"/>
              </a:ext>
            </a:extLst>
          </p:cNvPr>
          <p:cNvSpPr>
            <a:spLocks noGrp="1"/>
          </p:cNvSpPr>
          <p:nvPr>
            <p:ph idx="1"/>
          </p:nvPr>
        </p:nvSpPr>
        <p:spPr/>
        <p:txBody>
          <a:bodyPr>
            <a:normAutofit fontScale="85000" lnSpcReduction="20000"/>
          </a:bodyPr>
          <a:lstStyle/>
          <a:p>
            <a:pPr algn="just"/>
            <a:r>
              <a:rPr lang="en-US" b="1" dirty="0"/>
              <a:t>Pt = Po + B - D + I - O</a:t>
            </a:r>
          </a:p>
          <a:p>
            <a:pPr algn="just"/>
            <a:r>
              <a:rPr lang="en-US" b="1" dirty="0"/>
              <a:t> </a:t>
            </a:r>
          </a:p>
          <a:p>
            <a:pPr algn="just"/>
            <a:r>
              <a:rPr lang="en-US" b="1" dirty="0"/>
              <a:t>where Pt= Current population</a:t>
            </a:r>
          </a:p>
          <a:p>
            <a:pPr algn="just"/>
            <a:r>
              <a:rPr lang="en-US" b="1" dirty="0"/>
              <a:t>      Po= Previous population</a:t>
            </a:r>
          </a:p>
          <a:p>
            <a:pPr algn="just"/>
            <a:r>
              <a:rPr lang="en-US" b="1" dirty="0"/>
              <a:t>      D= Deaths between current and previous population</a:t>
            </a:r>
          </a:p>
          <a:p>
            <a:pPr algn="just"/>
            <a:r>
              <a:rPr lang="en-US" b="1" dirty="0"/>
              <a:t>      B= Births between current and previous population</a:t>
            </a:r>
          </a:p>
          <a:p>
            <a:pPr algn="just"/>
            <a:r>
              <a:rPr lang="en-US" b="1" dirty="0"/>
              <a:t>      I= In-migrants between current and previous 	population</a:t>
            </a:r>
          </a:p>
          <a:p>
            <a:pPr algn="just"/>
            <a:r>
              <a:rPr lang="en-US" b="1" dirty="0"/>
              <a:t>      O= Out-migrants between current and previous 	population</a:t>
            </a:r>
          </a:p>
          <a:p>
            <a:endParaRPr lang="en-ZM" dirty="0"/>
          </a:p>
        </p:txBody>
      </p:sp>
    </p:spTree>
    <p:extLst>
      <p:ext uri="{BB962C8B-B14F-4D97-AF65-F5344CB8AC3E}">
        <p14:creationId xmlns:p14="http://schemas.microsoft.com/office/powerpoint/2010/main" val="1984621701"/>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61EB-FE84-33D2-1F36-9A38811FD635}"/>
              </a:ext>
            </a:extLst>
          </p:cNvPr>
          <p:cNvSpPr>
            <a:spLocks noGrp="1"/>
          </p:cNvSpPr>
          <p:nvPr>
            <p:ph type="title"/>
          </p:nvPr>
        </p:nvSpPr>
        <p:spPr/>
        <p:txBody>
          <a:bodyPr>
            <a:normAutofit/>
          </a:bodyPr>
          <a:lstStyle/>
          <a:p>
            <a:r>
              <a:rPr lang="en-US" b="1" dirty="0"/>
              <a:t>GENERAL FERTILITY RATE</a:t>
            </a:r>
            <a:endParaRPr lang="en-ZM" dirty="0"/>
          </a:p>
        </p:txBody>
      </p:sp>
      <p:sp>
        <p:nvSpPr>
          <p:cNvPr id="3" name="Content Placeholder 2">
            <a:extLst>
              <a:ext uri="{FF2B5EF4-FFF2-40B4-BE49-F238E27FC236}">
                <a16:creationId xmlns:a16="http://schemas.microsoft.com/office/drawing/2014/main" id="{0B9C22F0-A6C3-D7E2-DB6A-EB977A6190D0}"/>
              </a:ext>
            </a:extLst>
          </p:cNvPr>
          <p:cNvSpPr>
            <a:spLocks noGrp="1"/>
          </p:cNvSpPr>
          <p:nvPr>
            <p:ph idx="1"/>
          </p:nvPr>
        </p:nvSpPr>
        <p:spPr/>
        <p:txBody>
          <a:bodyPr>
            <a:normAutofit fontScale="70000" lnSpcReduction="20000"/>
          </a:bodyPr>
          <a:lstStyle/>
          <a:p>
            <a:r>
              <a:rPr lang="en-US" b="1" dirty="0"/>
              <a:t>Puerto Rico (1980)</a:t>
            </a:r>
          </a:p>
          <a:p>
            <a:endParaRPr lang="en-US" b="1" dirty="0"/>
          </a:p>
          <a:p>
            <a:r>
              <a:rPr lang="en-US" b="1" dirty="0" err="1"/>
              <a:t>GFR</a:t>
            </a:r>
            <a:r>
              <a:rPr lang="en-US" b="1" dirty="0"/>
              <a:t> =(73,060/826,690)*1,000</a:t>
            </a:r>
          </a:p>
          <a:p>
            <a:endParaRPr lang="en-US" b="1" dirty="0"/>
          </a:p>
          <a:p>
            <a:r>
              <a:rPr lang="en-US" b="1" dirty="0"/>
              <a:t>= 88.4</a:t>
            </a:r>
          </a:p>
          <a:p>
            <a:pPr>
              <a:buNone/>
            </a:pPr>
            <a:r>
              <a:rPr lang="en-US" b="1" dirty="0"/>
              <a:t>     </a:t>
            </a:r>
          </a:p>
          <a:p>
            <a:r>
              <a:rPr lang="en-US" b="1" dirty="0"/>
              <a:t>There were 88 births per 1,000 women aged 15-49 years in Puerto Rico in 1980. </a:t>
            </a:r>
          </a:p>
          <a:p>
            <a:pPr>
              <a:buNone/>
            </a:pPr>
            <a:r>
              <a:rPr lang="en-US" b="1" dirty="0"/>
              <a:t> </a:t>
            </a:r>
          </a:p>
          <a:p>
            <a:r>
              <a:rPr lang="en-US" b="1" dirty="0"/>
              <a:t>For Zambia, the general fertility rate in 2000 was 152.  </a:t>
            </a:r>
          </a:p>
          <a:p>
            <a:endParaRPr lang="en-US" dirty="0"/>
          </a:p>
          <a:p>
            <a:endParaRPr lang="en-ZM" dirty="0"/>
          </a:p>
        </p:txBody>
      </p:sp>
    </p:spTree>
    <p:extLst>
      <p:ext uri="{BB962C8B-B14F-4D97-AF65-F5344CB8AC3E}">
        <p14:creationId xmlns:p14="http://schemas.microsoft.com/office/powerpoint/2010/main" val="417675513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PARITY</a:t>
            </a:r>
            <a:endParaRPr lang="en-US" dirty="0"/>
          </a:p>
        </p:txBody>
      </p:sp>
      <p:sp>
        <p:nvSpPr>
          <p:cNvPr id="3" name="Content Placeholder 2"/>
          <p:cNvSpPr>
            <a:spLocks noGrp="1"/>
          </p:cNvSpPr>
          <p:nvPr>
            <p:ph idx="1"/>
          </p:nvPr>
        </p:nvSpPr>
        <p:spPr/>
        <p:txBody>
          <a:bodyPr>
            <a:normAutofit fontScale="62500" lnSpcReduction="20000"/>
          </a:bodyPr>
          <a:lstStyle/>
          <a:p>
            <a:pPr lvl="0"/>
            <a:r>
              <a:rPr lang="en-US" sz="4000" b="1" dirty="0"/>
              <a:t>PARITY </a:t>
            </a:r>
            <a:endParaRPr lang="en-US" sz="4000" dirty="0"/>
          </a:p>
          <a:p>
            <a:pPr algn="just"/>
            <a:r>
              <a:rPr lang="en-US" sz="4000" b="1" dirty="0"/>
              <a:t>This refers to the average number of children born alive to women in a particular age group. </a:t>
            </a:r>
          </a:p>
          <a:p>
            <a:pPr algn="just"/>
            <a:endParaRPr lang="en-US" sz="4000" b="1" dirty="0"/>
          </a:p>
          <a:p>
            <a:pPr algn="just"/>
            <a:r>
              <a:rPr lang="en-US" sz="4000" b="1" dirty="0"/>
              <a:t>Parity is calculated for each age group of women in reproductive age based on a census question:</a:t>
            </a:r>
          </a:p>
          <a:p>
            <a:pPr algn="just"/>
            <a:r>
              <a:rPr lang="en-US" sz="4000" b="1" dirty="0"/>
              <a:t>“ Have you ever had any live birth ? How many?</a:t>
            </a:r>
          </a:p>
          <a:p>
            <a:pPr algn="just"/>
            <a:endParaRPr lang="en-US" sz="4000" b="1" dirty="0"/>
          </a:p>
          <a:p>
            <a:pPr algn="just">
              <a:buNone/>
            </a:pPr>
            <a:endParaRPr lang="en-US" sz="4000" b="1" dirty="0"/>
          </a:p>
          <a:p>
            <a:endParaRPr 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87F7-FEF7-E719-EF9C-8052AB7606D3}"/>
              </a:ext>
            </a:extLst>
          </p:cNvPr>
          <p:cNvSpPr>
            <a:spLocks noGrp="1"/>
          </p:cNvSpPr>
          <p:nvPr>
            <p:ph type="title"/>
          </p:nvPr>
        </p:nvSpPr>
        <p:spPr/>
        <p:txBody>
          <a:bodyPr/>
          <a:lstStyle/>
          <a:p>
            <a:r>
              <a:rPr lang="en-US" b="1" dirty="0"/>
              <a:t>PARITY</a:t>
            </a:r>
            <a:endParaRPr lang="en-ZM" b="1" dirty="0"/>
          </a:p>
        </p:txBody>
      </p:sp>
      <p:sp>
        <p:nvSpPr>
          <p:cNvPr id="3" name="Content Placeholder 2">
            <a:extLst>
              <a:ext uri="{FF2B5EF4-FFF2-40B4-BE49-F238E27FC236}">
                <a16:creationId xmlns:a16="http://schemas.microsoft.com/office/drawing/2014/main" id="{6699F5B1-1A58-D3CB-16A4-7962B2B7D013}"/>
              </a:ext>
            </a:extLst>
          </p:cNvPr>
          <p:cNvSpPr>
            <a:spLocks noGrp="1"/>
          </p:cNvSpPr>
          <p:nvPr>
            <p:ph idx="1"/>
          </p:nvPr>
        </p:nvSpPr>
        <p:spPr/>
        <p:txBody>
          <a:bodyPr>
            <a:normAutofit/>
          </a:bodyPr>
          <a:lstStyle/>
          <a:p>
            <a:pPr algn="just"/>
            <a:r>
              <a:rPr lang="en-US" sz="2800" b="1" dirty="0"/>
              <a:t>Based on the response, the "number of children ever born" at various ages is calculated.</a:t>
            </a:r>
          </a:p>
          <a:p>
            <a:pPr algn="just"/>
            <a:endParaRPr lang="en-US" sz="2800" b="1" dirty="0"/>
          </a:p>
          <a:p>
            <a:pPr algn="just"/>
            <a:r>
              <a:rPr lang="en-US" sz="2800" b="1" dirty="0"/>
              <a:t>This provides one measure of a population's fertility. </a:t>
            </a:r>
          </a:p>
          <a:p>
            <a:pPr algn="just">
              <a:buNone/>
            </a:pPr>
            <a:endParaRPr lang="en-US" sz="2800" b="1" dirty="0"/>
          </a:p>
          <a:p>
            <a:endParaRPr lang="en-ZM" dirty="0"/>
          </a:p>
        </p:txBody>
      </p:sp>
    </p:spTree>
    <p:extLst>
      <p:ext uri="{BB962C8B-B14F-4D97-AF65-F5344CB8AC3E}">
        <p14:creationId xmlns:p14="http://schemas.microsoft.com/office/powerpoint/2010/main" val="354060709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498B-5830-F96C-33CB-4210DA0C9117}"/>
              </a:ext>
            </a:extLst>
          </p:cNvPr>
          <p:cNvSpPr>
            <a:spLocks noGrp="1"/>
          </p:cNvSpPr>
          <p:nvPr>
            <p:ph type="title"/>
          </p:nvPr>
        </p:nvSpPr>
        <p:spPr/>
        <p:txBody>
          <a:bodyPr/>
          <a:lstStyle/>
          <a:p>
            <a:r>
              <a:rPr lang="en-US" b="1" dirty="0"/>
              <a:t>COMPLETED FAMILY SIZE</a:t>
            </a:r>
            <a:endParaRPr lang="en-ZM" b="1" dirty="0"/>
          </a:p>
        </p:txBody>
      </p:sp>
      <p:sp>
        <p:nvSpPr>
          <p:cNvPr id="3" name="Content Placeholder 2">
            <a:extLst>
              <a:ext uri="{FF2B5EF4-FFF2-40B4-BE49-F238E27FC236}">
                <a16:creationId xmlns:a16="http://schemas.microsoft.com/office/drawing/2014/main" id="{56B71A58-A98A-5673-4490-AF4C1C46D9DE}"/>
              </a:ext>
            </a:extLst>
          </p:cNvPr>
          <p:cNvSpPr>
            <a:spLocks noGrp="1"/>
          </p:cNvSpPr>
          <p:nvPr>
            <p:ph idx="1"/>
          </p:nvPr>
        </p:nvSpPr>
        <p:spPr/>
        <p:txBody>
          <a:bodyPr>
            <a:normAutofit/>
          </a:bodyPr>
          <a:lstStyle/>
          <a:p>
            <a:pPr algn="just"/>
            <a:r>
              <a:rPr lang="en-US" sz="2800" b="1" dirty="0"/>
              <a:t>Completed family size is the parity based on the number of children ever born to women 45-49 who have completed reproduction. </a:t>
            </a:r>
          </a:p>
          <a:p>
            <a:pPr algn="just">
              <a:buNone/>
            </a:pPr>
            <a:endParaRPr lang="en-US" sz="2800" b="1" dirty="0"/>
          </a:p>
          <a:p>
            <a:pPr algn="just"/>
            <a:r>
              <a:rPr lang="en-US" sz="2800" b="1" dirty="0"/>
              <a:t>Completed family size was 6.8 in 2000; in 1990, it was 7.2.</a:t>
            </a:r>
          </a:p>
          <a:p>
            <a:endParaRPr lang="en-ZM" dirty="0"/>
          </a:p>
        </p:txBody>
      </p:sp>
    </p:spTree>
    <p:extLst>
      <p:ext uri="{BB962C8B-B14F-4D97-AF65-F5344CB8AC3E}">
        <p14:creationId xmlns:p14="http://schemas.microsoft.com/office/powerpoint/2010/main" val="250313980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PARITY AND COMPLETED FAMILY SIZE</a:t>
            </a:r>
            <a:endParaRPr lang="en-US" sz="2400" dirty="0"/>
          </a:p>
        </p:txBody>
      </p:sp>
      <p:sp>
        <p:nvSpPr>
          <p:cNvPr id="3" name="Content Placeholder 2"/>
          <p:cNvSpPr>
            <a:spLocks noGrp="1"/>
          </p:cNvSpPr>
          <p:nvPr>
            <p:ph idx="1"/>
          </p:nvPr>
        </p:nvSpPr>
        <p:spPr/>
        <p:txBody>
          <a:bodyPr>
            <a:normAutofit/>
          </a:bodyPr>
          <a:lstStyle/>
          <a:p>
            <a:r>
              <a:rPr lang="en-US" sz="1800" b="1" dirty="0"/>
              <a:t>COMPLETED FAMILY SIZE AND PARITY: ZAMBIA (1990)</a:t>
            </a:r>
          </a:p>
        </p:txBody>
      </p:sp>
      <p:graphicFrame>
        <p:nvGraphicFramePr>
          <p:cNvPr id="69635" name="Object 3"/>
          <p:cNvGraphicFramePr>
            <a:graphicFrameLocks noChangeAspect="1"/>
          </p:cNvGraphicFramePr>
          <p:nvPr>
            <p:extLst>
              <p:ext uri="{D42A27DB-BD31-4B8C-83A1-F6EECF244321}">
                <p14:modId xmlns:p14="http://schemas.microsoft.com/office/powerpoint/2010/main" val="3002215099"/>
              </p:ext>
            </p:extLst>
          </p:nvPr>
        </p:nvGraphicFramePr>
        <p:xfrm>
          <a:off x="3276600" y="3048000"/>
          <a:ext cx="5486400" cy="2671762"/>
        </p:xfrm>
        <a:graphic>
          <a:graphicData uri="http://schemas.openxmlformats.org/presentationml/2006/ole">
            <mc:AlternateContent xmlns:mc="http://schemas.openxmlformats.org/markup-compatibility/2006">
              <mc:Choice xmlns:v="urn:schemas-microsoft-com:vml" Requires="v">
                <p:oleObj name="Worksheet" r:id="rId2" imgW="3305156" imgH="1533493" progId="Excel.Sheet.12">
                  <p:embed/>
                </p:oleObj>
              </mc:Choice>
              <mc:Fallback>
                <p:oleObj name="Worksheet" r:id="rId2" imgW="3305156" imgH="1533493" progId="Excel.Sheet.12">
                  <p:embed/>
                  <p:pic>
                    <p:nvPicPr>
                      <p:cNvPr id="69635" name="Object 3"/>
                      <p:cNvPicPr>
                        <a:picLocks noChangeAspect="1" noChangeArrowheads="1"/>
                      </p:cNvPicPr>
                      <p:nvPr/>
                    </p:nvPicPr>
                    <p:blipFill>
                      <a:blip r:embed="rId3"/>
                      <a:srcRect/>
                      <a:stretch>
                        <a:fillRect/>
                      </a:stretch>
                    </p:blipFill>
                    <p:spPr bwMode="auto">
                      <a:xfrm>
                        <a:off x="3276600" y="3048000"/>
                        <a:ext cx="5486400" cy="26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PARITY AND COMPLETED FAMILY SIZE</a:t>
            </a:r>
            <a:endParaRPr lang="en-US" sz="2400" dirty="0"/>
          </a:p>
        </p:txBody>
      </p:sp>
      <p:graphicFrame>
        <p:nvGraphicFramePr>
          <p:cNvPr id="4" name="Content Placeholder 3"/>
          <p:cNvGraphicFramePr>
            <a:graphicFrameLocks noGrp="1"/>
          </p:cNvGraphicFramePr>
          <p:nvPr>
            <p:ph idx="1"/>
          </p:nvPr>
        </p:nvGraphicFramePr>
        <p:xfrm>
          <a:off x="2700338" y="2490789"/>
          <a:ext cx="6799262" cy="3444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AGE SPECIFIC FERTILITY RATE</a:t>
            </a:r>
            <a:br>
              <a:rPr lang="en-US" sz="3200" b="1" dirty="0"/>
            </a:br>
            <a:endParaRPr lang="en-US" sz="3200" dirty="0"/>
          </a:p>
        </p:txBody>
      </p:sp>
      <p:sp>
        <p:nvSpPr>
          <p:cNvPr id="3" name="Content Placeholder 2"/>
          <p:cNvSpPr>
            <a:spLocks noGrp="1"/>
          </p:cNvSpPr>
          <p:nvPr>
            <p:ph idx="1"/>
          </p:nvPr>
        </p:nvSpPr>
        <p:spPr/>
        <p:txBody>
          <a:bodyPr>
            <a:noAutofit/>
          </a:bodyPr>
          <a:lstStyle/>
          <a:p>
            <a:pPr algn="just"/>
            <a:r>
              <a:rPr lang="en-US" sz="3600" b="1" dirty="0"/>
              <a:t>This is the fertility measured at each age or age group for women in the reproductive age group between 15 and 49 years.</a:t>
            </a:r>
          </a:p>
          <a:p>
            <a:pPr algn="just"/>
            <a:endParaRPr lang="en-US" sz="3600" b="1" dirty="0"/>
          </a:p>
          <a:p>
            <a:pPr algn="just"/>
            <a:endParaRPr lang="en-US" sz="2800" b="1" dirty="0"/>
          </a:p>
          <a:p>
            <a:pPr algn="just"/>
            <a:endParaRPr lang="en-US" sz="2800" b="1" dirty="0"/>
          </a:p>
          <a:p>
            <a:pPr>
              <a:buNone/>
            </a:pPr>
            <a:endParaRPr lang="en-US" sz="1400" b="1"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2159-F23E-B460-7F22-06DA3D3B2673}"/>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4B6EE1EE-B123-8E8C-F3BF-784E6E0D9D9A}"/>
              </a:ext>
            </a:extLst>
          </p:cNvPr>
          <p:cNvSpPr>
            <a:spLocks noGrp="1"/>
          </p:cNvSpPr>
          <p:nvPr>
            <p:ph idx="1"/>
          </p:nvPr>
        </p:nvSpPr>
        <p:spPr/>
        <p:txBody>
          <a:bodyPr/>
          <a:lstStyle/>
          <a:p>
            <a:pPr algn="just"/>
            <a:r>
              <a:rPr lang="en-US" sz="3200" b="1" dirty="0"/>
              <a:t>The age specific fertility rate is calculated for each age group of women in reproductive age based on a census question:</a:t>
            </a:r>
          </a:p>
          <a:p>
            <a:pPr algn="just"/>
            <a:r>
              <a:rPr lang="en-US" sz="3200" b="1" dirty="0"/>
              <a:t>“ Did you have any live births in the last twelve months?</a:t>
            </a:r>
          </a:p>
          <a:p>
            <a:endParaRPr lang="en-ZM" dirty="0"/>
          </a:p>
        </p:txBody>
      </p:sp>
    </p:spTree>
    <p:extLst>
      <p:ext uri="{BB962C8B-B14F-4D97-AF65-F5344CB8AC3E}">
        <p14:creationId xmlns:p14="http://schemas.microsoft.com/office/powerpoint/2010/main" val="2766833623"/>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FCFD-9184-223E-C4E9-CBD46122CA8D}"/>
              </a:ext>
            </a:extLst>
          </p:cNvPr>
          <p:cNvSpPr>
            <a:spLocks noGrp="1"/>
          </p:cNvSpPr>
          <p:nvPr>
            <p:ph type="title"/>
          </p:nvPr>
        </p:nvSpPr>
        <p:spPr/>
        <p:txBody>
          <a:bodyPr>
            <a:normAutofit/>
          </a:bodyPr>
          <a:lstStyle/>
          <a:p>
            <a:r>
              <a:rPr lang="en-US" sz="3200" b="1" dirty="0"/>
              <a:t>AGE SPECIFIC FERTILITY RATE</a:t>
            </a:r>
            <a:br>
              <a:rPr lang="en-US" sz="3200" b="1" dirty="0"/>
            </a:br>
            <a:endParaRPr lang="en-ZM" sz="3200" dirty="0"/>
          </a:p>
        </p:txBody>
      </p:sp>
      <p:sp>
        <p:nvSpPr>
          <p:cNvPr id="3" name="Content Placeholder 2">
            <a:extLst>
              <a:ext uri="{FF2B5EF4-FFF2-40B4-BE49-F238E27FC236}">
                <a16:creationId xmlns:a16="http://schemas.microsoft.com/office/drawing/2014/main" id="{B9FF29F1-0B61-D473-A8DD-DD93B3DE570E}"/>
              </a:ext>
            </a:extLst>
          </p:cNvPr>
          <p:cNvSpPr>
            <a:spLocks noGrp="1"/>
          </p:cNvSpPr>
          <p:nvPr>
            <p:ph idx="1"/>
          </p:nvPr>
        </p:nvSpPr>
        <p:spPr/>
        <p:txBody>
          <a:bodyPr/>
          <a:lstStyle/>
          <a:p>
            <a:pPr algn="just"/>
            <a:r>
              <a:rPr lang="en-US" sz="3200" b="1" dirty="0"/>
              <a:t>Fertility rates can also be obtained for specific age groups for comparison over time or to see differences in fertility </a:t>
            </a:r>
            <a:r>
              <a:rPr lang="en-US" sz="3200" b="1" dirty="0" err="1"/>
              <a:t>behaviour</a:t>
            </a:r>
            <a:r>
              <a:rPr lang="en-US" sz="3200" b="1" dirty="0"/>
              <a:t> at different ages.</a:t>
            </a:r>
          </a:p>
          <a:p>
            <a:endParaRPr lang="en-ZM" dirty="0"/>
          </a:p>
        </p:txBody>
      </p:sp>
    </p:spTree>
    <p:extLst>
      <p:ext uri="{BB962C8B-B14F-4D97-AF65-F5344CB8AC3E}">
        <p14:creationId xmlns:p14="http://schemas.microsoft.com/office/powerpoint/2010/main" val="2885773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F2E6-E415-4141-9119-C19D7E377C90}"/>
              </a:ext>
            </a:extLst>
          </p:cNvPr>
          <p:cNvSpPr>
            <a:spLocks noGrp="1"/>
          </p:cNvSpPr>
          <p:nvPr>
            <p:ph type="title"/>
          </p:nvPr>
        </p:nvSpPr>
        <p:spPr/>
        <p:txBody>
          <a:bodyPr>
            <a:normAutofit fontScale="90000"/>
          </a:bodyPr>
          <a:lstStyle/>
          <a:p>
            <a:r>
              <a:rPr lang="en-US" b="1" dirty="0"/>
              <a:t>AGE SPECIFIC FERTILITY RATE</a:t>
            </a:r>
            <a:br>
              <a:rPr lang="en-US" b="1" dirty="0"/>
            </a:br>
            <a:endParaRPr lang="en-ZM" dirty="0"/>
          </a:p>
        </p:txBody>
      </p:sp>
      <p:sp>
        <p:nvSpPr>
          <p:cNvPr id="3" name="Content Placeholder 2">
            <a:extLst>
              <a:ext uri="{FF2B5EF4-FFF2-40B4-BE49-F238E27FC236}">
                <a16:creationId xmlns:a16="http://schemas.microsoft.com/office/drawing/2014/main" id="{92A48750-6FD5-4F54-922E-4B2AD9C5CAA0}"/>
              </a:ext>
            </a:extLst>
          </p:cNvPr>
          <p:cNvSpPr>
            <a:spLocks noGrp="1"/>
          </p:cNvSpPr>
          <p:nvPr>
            <p:ph idx="1"/>
          </p:nvPr>
        </p:nvSpPr>
        <p:spPr/>
        <p:txBody>
          <a:bodyPr>
            <a:normAutofit/>
          </a:bodyPr>
          <a:lstStyle/>
          <a:p>
            <a:r>
              <a:rPr lang="en-US" b="1" dirty="0"/>
              <a:t>For example, the age specific fertility rate for women in the age group 20-24 is simply,</a:t>
            </a:r>
          </a:p>
          <a:p>
            <a:pPr>
              <a:buNone/>
            </a:pPr>
            <a:r>
              <a:rPr lang="en-US" b="1" dirty="0"/>
              <a:t> </a:t>
            </a:r>
          </a:p>
          <a:p>
            <a:r>
              <a:rPr lang="en-US" b="1" u="sng" dirty="0"/>
              <a:t>Number of births to women aged 20-24</a:t>
            </a:r>
            <a:r>
              <a:rPr lang="en-US" b="1" dirty="0"/>
              <a:t>  x 1000</a:t>
            </a:r>
          </a:p>
          <a:p>
            <a:r>
              <a:rPr lang="en-US" b="1" dirty="0"/>
              <a:t>Number of women aged 20-24</a:t>
            </a:r>
          </a:p>
          <a:p>
            <a:endParaRPr lang="en-US" b="1" dirty="0"/>
          </a:p>
          <a:p>
            <a:endParaRPr lang="en-ZM" dirty="0"/>
          </a:p>
        </p:txBody>
      </p:sp>
    </p:spTree>
    <p:extLst>
      <p:ext uri="{BB962C8B-B14F-4D97-AF65-F5344CB8AC3E}">
        <p14:creationId xmlns:p14="http://schemas.microsoft.com/office/powerpoint/2010/main" val="2338515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POPULATION CHANGE</a:t>
            </a:r>
            <a:endParaRPr lang="en-GB" dirty="0"/>
          </a:p>
        </p:txBody>
      </p:sp>
      <p:sp>
        <p:nvSpPr>
          <p:cNvPr id="3" name="Content Placeholder 2"/>
          <p:cNvSpPr>
            <a:spLocks noGrp="1"/>
          </p:cNvSpPr>
          <p:nvPr>
            <p:ph idx="1"/>
          </p:nvPr>
        </p:nvSpPr>
        <p:spPr/>
        <p:txBody>
          <a:bodyPr/>
          <a:lstStyle/>
          <a:p>
            <a:pPr lvl="0" algn="just"/>
            <a:r>
              <a:rPr lang="en-US" b="1" dirty="0"/>
              <a:t>For example, the population of 2020 can be expressed as a function of the population of 2010 and the demographic events between 2010 and 2020.</a:t>
            </a:r>
          </a:p>
          <a:p>
            <a:pPr lvl="0"/>
            <a:endParaRPr lang="en-US" b="1" dirty="0"/>
          </a:p>
          <a:p>
            <a:pPr lvl="0"/>
            <a:r>
              <a:rPr lang="en-US" b="1" dirty="0"/>
              <a:t>P</a:t>
            </a:r>
            <a:r>
              <a:rPr lang="en-US" b="1" baseline="-25000" dirty="0"/>
              <a:t>2020 </a:t>
            </a:r>
            <a:r>
              <a:rPr lang="en-US" b="1" dirty="0"/>
              <a:t>= P</a:t>
            </a:r>
            <a:r>
              <a:rPr lang="en-US" b="1" baseline="-25000" dirty="0"/>
              <a:t>2010</a:t>
            </a:r>
            <a:r>
              <a:rPr lang="en-US" b="1" dirty="0"/>
              <a:t> + B</a:t>
            </a:r>
            <a:r>
              <a:rPr lang="en-US" b="1" baseline="-25000" dirty="0"/>
              <a:t>2010-2010</a:t>
            </a:r>
            <a:r>
              <a:rPr lang="en-US" b="1" dirty="0"/>
              <a:t> – D</a:t>
            </a:r>
            <a:r>
              <a:rPr lang="en-US" b="1" baseline="-25000" dirty="0"/>
              <a:t>2010-2020</a:t>
            </a:r>
            <a:r>
              <a:rPr lang="en-US" b="1" dirty="0"/>
              <a:t> + I</a:t>
            </a:r>
            <a:r>
              <a:rPr lang="en-US" b="1" baseline="-25000" dirty="0"/>
              <a:t>2010-2020</a:t>
            </a:r>
            <a:r>
              <a:rPr lang="en-US" b="1" dirty="0"/>
              <a:t> – O</a:t>
            </a:r>
            <a:r>
              <a:rPr lang="en-US" b="1" baseline="-25000" dirty="0"/>
              <a:t>2010-2020</a:t>
            </a:r>
            <a:endParaRPr lang="en-GB" dirty="0"/>
          </a:p>
          <a:p>
            <a:endParaRPr lang="en-GB" dirty="0"/>
          </a:p>
        </p:txBody>
      </p:sp>
    </p:spTree>
    <p:extLst>
      <p:ext uri="{BB962C8B-B14F-4D97-AF65-F5344CB8AC3E}">
        <p14:creationId xmlns:p14="http://schemas.microsoft.com/office/powerpoint/2010/main" val="3627593048"/>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1ACC-0ADD-49BC-ABC0-EEF5C17D2A03}"/>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AC95811F-083A-5FD4-22D0-4331852164C2}"/>
              </a:ext>
            </a:extLst>
          </p:cNvPr>
          <p:cNvSpPr>
            <a:spLocks noGrp="1"/>
          </p:cNvSpPr>
          <p:nvPr>
            <p:ph idx="1"/>
          </p:nvPr>
        </p:nvSpPr>
        <p:spPr/>
        <p:txBody>
          <a:bodyPr>
            <a:normAutofit fontScale="92500" lnSpcReduction="10000"/>
          </a:bodyPr>
          <a:lstStyle/>
          <a:p>
            <a:r>
              <a:rPr lang="en-US" b="1" dirty="0"/>
              <a:t>Zambia (1990)</a:t>
            </a:r>
          </a:p>
          <a:p>
            <a:endParaRPr lang="en-US" b="1" dirty="0"/>
          </a:p>
          <a:p>
            <a:r>
              <a:rPr lang="en-US" b="1" dirty="0" err="1"/>
              <a:t>ASFR</a:t>
            </a:r>
            <a:r>
              <a:rPr lang="en-US" b="1" dirty="0"/>
              <a:t> (20-24)= (9,238/36,981)</a:t>
            </a:r>
          </a:p>
          <a:p>
            <a:r>
              <a:rPr lang="en-US" b="1" dirty="0"/>
              <a:t>=   0.250</a:t>
            </a:r>
          </a:p>
          <a:p>
            <a:endParaRPr lang="en-US" b="1" dirty="0"/>
          </a:p>
          <a:p>
            <a:r>
              <a:rPr lang="en-US" b="1" dirty="0"/>
              <a:t> If we apply a constant of 1,000, this is means that for every 1,000 women in the age group 20-24, 250 births took place.</a:t>
            </a:r>
          </a:p>
          <a:p>
            <a:endParaRPr lang="en-ZM" dirty="0"/>
          </a:p>
        </p:txBody>
      </p:sp>
    </p:spTree>
    <p:extLst>
      <p:ext uri="{BB962C8B-B14F-4D97-AF65-F5344CB8AC3E}">
        <p14:creationId xmlns:p14="http://schemas.microsoft.com/office/powerpoint/2010/main" val="239218891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AGE SPECIFIC FERTILITY RATE</a:t>
            </a:r>
            <a:endParaRPr lang="en-US" sz="2400" dirty="0"/>
          </a:p>
        </p:txBody>
      </p:sp>
      <p:sp>
        <p:nvSpPr>
          <p:cNvPr id="3" name="Content Placeholder 2"/>
          <p:cNvSpPr>
            <a:spLocks noGrp="1"/>
          </p:cNvSpPr>
          <p:nvPr>
            <p:ph idx="1"/>
          </p:nvPr>
        </p:nvSpPr>
        <p:spPr/>
        <p:txBody>
          <a:bodyPr>
            <a:normAutofit/>
          </a:bodyPr>
          <a:lstStyle/>
          <a:p>
            <a:r>
              <a:rPr lang="en-US" sz="2000" b="1" dirty="0"/>
              <a:t>AGE SPECIFIC FERTILITY RATE: ZAMBIA (1990)</a:t>
            </a:r>
          </a:p>
        </p:txBody>
      </p:sp>
      <p:graphicFrame>
        <p:nvGraphicFramePr>
          <p:cNvPr id="70659" name="Object 3"/>
          <p:cNvGraphicFramePr>
            <a:graphicFrameLocks noChangeAspect="1"/>
          </p:cNvGraphicFramePr>
          <p:nvPr>
            <p:extLst>
              <p:ext uri="{D42A27DB-BD31-4B8C-83A1-F6EECF244321}">
                <p14:modId xmlns:p14="http://schemas.microsoft.com/office/powerpoint/2010/main" val="585536722"/>
              </p:ext>
            </p:extLst>
          </p:nvPr>
        </p:nvGraphicFramePr>
        <p:xfrm>
          <a:off x="3276601" y="3048001"/>
          <a:ext cx="5318125" cy="2998787"/>
        </p:xfrm>
        <a:graphic>
          <a:graphicData uri="http://schemas.openxmlformats.org/presentationml/2006/ole">
            <mc:AlternateContent xmlns:mc="http://schemas.openxmlformats.org/markup-compatibility/2006">
              <mc:Choice xmlns:v="urn:schemas-microsoft-com:vml" Requires="v">
                <p:oleObj name="Worksheet" r:id="rId2" imgW="3139582" imgH="1470723" progId="Excel.Sheet.12">
                  <p:embed/>
                </p:oleObj>
              </mc:Choice>
              <mc:Fallback>
                <p:oleObj name="Worksheet" r:id="rId2" imgW="3139582" imgH="1470723" progId="Excel.Sheet.12">
                  <p:embed/>
                  <p:pic>
                    <p:nvPicPr>
                      <p:cNvPr id="70659" name="Object 3"/>
                      <p:cNvPicPr>
                        <a:picLocks noChangeAspect="1" noChangeArrowheads="1"/>
                      </p:cNvPicPr>
                      <p:nvPr/>
                    </p:nvPicPr>
                    <p:blipFill>
                      <a:blip r:embed="rId3"/>
                      <a:srcRect/>
                      <a:stretch>
                        <a:fillRect/>
                      </a:stretch>
                    </p:blipFill>
                    <p:spPr bwMode="auto">
                      <a:xfrm>
                        <a:off x="3276601" y="3048001"/>
                        <a:ext cx="5318125"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AGE SPECIFIC FERTILITY RATE</a:t>
            </a:r>
            <a:endParaRPr lang="en-US" sz="2400" dirty="0"/>
          </a:p>
        </p:txBody>
      </p:sp>
      <p:graphicFrame>
        <p:nvGraphicFramePr>
          <p:cNvPr id="4" name="Content Placeholder 3"/>
          <p:cNvGraphicFramePr>
            <a:graphicFrameLocks noGrp="1"/>
          </p:cNvGraphicFramePr>
          <p:nvPr>
            <p:ph idx="1"/>
          </p:nvPr>
        </p:nvGraphicFramePr>
        <p:xfrm>
          <a:off x="2700338" y="2490789"/>
          <a:ext cx="6799262" cy="3444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9264-41D2-FBD9-7A47-4F9C26F160A4}"/>
              </a:ext>
            </a:extLst>
          </p:cNvPr>
          <p:cNvSpPr>
            <a:spLocks noGrp="1"/>
          </p:cNvSpPr>
          <p:nvPr>
            <p:ph type="title"/>
          </p:nvPr>
        </p:nvSpPr>
        <p:spPr/>
        <p:txBody>
          <a:bodyPr>
            <a:normAutofit fontScale="90000"/>
          </a:bodyPr>
          <a:lstStyle/>
          <a:p>
            <a:br>
              <a:rPr lang="en-US" b="1" dirty="0"/>
            </a:br>
            <a:r>
              <a:rPr lang="en-US" b="1" dirty="0"/>
              <a:t>TOTAL FERTILITY RATE</a:t>
            </a:r>
            <a:br>
              <a:rPr lang="en-US" b="1" dirty="0"/>
            </a:br>
            <a:br>
              <a:rPr lang="en-US" b="1" dirty="0"/>
            </a:br>
            <a:endParaRPr lang="en-ZM" dirty="0"/>
          </a:p>
        </p:txBody>
      </p:sp>
      <p:sp>
        <p:nvSpPr>
          <p:cNvPr id="3" name="Content Placeholder 2">
            <a:extLst>
              <a:ext uri="{FF2B5EF4-FFF2-40B4-BE49-F238E27FC236}">
                <a16:creationId xmlns:a16="http://schemas.microsoft.com/office/drawing/2014/main" id="{54DA726F-241E-FCAD-5880-6E480AA6C0F6}"/>
              </a:ext>
            </a:extLst>
          </p:cNvPr>
          <p:cNvSpPr>
            <a:spLocks noGrp="1"/>
          </p:cNvSpPr>
          <p:nvPr>
            <p:ph idx="1"/>
          </p:nvPr>
        </p:nvSpPr>
        <p:spPr/>
        <p:txBody>
          <a:bodyPr>
            <a:normAutofit/>
          </a:bodyPr>
          <a:lstStyle/>
          <a:p>
            <a:pPr lvl="0" algn="just"/>
            <a:r>
              <a:rPr lang="en-US" b="1" dirty="0"/>
              <a:t>The total fertility rate (</a:t>
            </a:r>
            <a:r>
              <a:rPr lang="en-US" b="1" dirty="0" err="1"/>
              <a:t>TFR</a:t>
            </a:r>
            <a:r>
              <a:rPr lang="en-US" b="1" dirty="0"/>
              <a:t>) is the average number of children that would be born alive to a woman if she were to pass through her childbearing years and experienced the age-specific rates of a given year.</a:t>
            </a:r>
          </a:p>
          <a:p>
            <a:pPr algn="just">
              <a:buNone/>
            </a:pPr>
            <a:endParaRPr lang="en-US" b="1" dirty="0"/>
          </a:p>
          <a:p>
            <a:pPr algn="just"/>
            <a:r>
              <a:rPr lang="en-US" b="1" dirty="0"/>
              <a:t>The </a:t>
            </a:r>
            <a:r>
              <a:rPr lang="en-US" b="1" dirty="0" err="1"/>
              <a:t>TFR</a:t>
            </a:r>
            <a:r>
              <a:rPr lang="en-US" b="1" dirty="0"/>
              <a:t> sums up in single number the fertility of all women at a given point in time. </a:t>
            </a:r>
          </a:p>
          <a:p>
            <a:pPr algn="just"/>
            <a:endParaRPr lang="en-US" b="1" dirty="0"/>
          </a:p>
          <a:p>
            <a:endParaRPr lang="en-ZM" dirty="0"/>
          </a:p>
        </p:txBody>
      </p:sp>
    </p:spTree>
    <p:extLst>
      <p:ext uri="{BB962C8B-B14F-4D97-AF65-F5344CB8AC3E}">
        <p14:creationId xmlns:p14="http://schemas.microsoft.com/office/powerpoint/2010/main" val="291057147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7045-D80D-82A7-3BCD-1D3B49181095}"/>
              </a:ext>
            </a:extLst>
          </p:cNvPr>
          <p:cNvSpPr>
            <a:spLocks noGrp="1"/>
          </p:cNvSpPr>
          <p:nvPr>
            <p:ph type="title"/>
          </p:nvPr>
        </p:nvSpPr>
        <p:spPr/>
        <p:txBody>
          <a:bodyPr>
            <a:normAutofit fontScale="90000"/>
          </a:bodyPr>
          <a:lstStyle/>
          <a:p>
            <a:br>
              <a:rPr lang="en-US" b="1" dirty="0"/>
            </a:br>
            <a:r>
              <a:rPr lang="en-US" b="1" dirty="0"/>
              <a:t>TOTAL FERTILITY RATE</a:t>
            </a:r>
            <a:br>
              <a:rPr lang="en-US" b="1" dirty="0"/>
            </a:br>
            <a:br>
              <a:rPr lang="en-US" b="1" dirty="0"/>
            </a:br>
            <a:endParaRPr lang="en-ZM" dirty="0"/>
          </a:p>
        </p:txBody>
      </p:sp>
      <p:sp>
        <p:nvSpPr>
          <p:cNvPr id="3" name="Content Placeholder 2">
            <a:extLst>
              <a:ext uri="{FF2B5EF4-FFF2-40B4-BE49-F238E27FC236}">
                <a16:creationId xmlns:a16="http://schemas.microsoft.com/office/drawing/2014/main" id="{12E2B280-DF15-B662-8AF4-4FA7394F4EAF}"/>
              </a:ext>
            </a:extLst>
          </p:cNvPr>
          <p:cNvSpPr>
            <a:spLocks noGrp="1"/>
          </p:cNvSpPr>
          <p:nvPr>
            <p:ph idx="1"/>
          </p:nvPr>
        </p:nvSpPr>
        <p:spPr/>
        <p:txBody>
          <a:bodyPr>
            <a:normAutofit fontScale="77500" lnSpcReduction="20000"/>
          </a:bodyPr>
          <a:lstStyle/>
          <a:p>
            <a:pPr algn="just"/>
            <a:r>
              <a:rPr lang="en-US" b="1" dirty="0"/>
              <a:t>In effect, it says: This is the total number of children a woman would have at age 15-19 as all women that age in given year; at age 20-24 as all women that age in given year ... and so on up to age 49. </a:t>
            </a:r>
          </a:p>
          <a:p>
            <a:pPr algn="just"/>
            <a:endParaRPr lang="en-US" b="1" dirty="0"/>
          </a:p>
          <a:p>
            <a:pPr algn="just"/>
            <a:r>
              <a:rPr lang="en-US" b="1" dirty="0" err="1"/>
              <a:t>TFR</a:t>
            </a:r>
            <a:r>
              <a:rPr lang="en-US" b="1" dirty="0"/>
              <a:t> in 1990 was:  </a:t>
            </a:r>
          </a:p>
          <a:p>
            <a:pPr algn="just"/>
            <a:r>
              <a:rPr lang="en-US" b="1" dirty="0"/>
              <a:t>Sum = 1.280 x 5</a:t>
            </a:r>
          </a:p>
          <a:p>
            <a:pPr algn="just"/>
            <a:r>
              <a:rPr lang="en-US" b="1" dirty="0"/>
              <a:t>= 6.4</a:t>
            </a:r>
          </a:p>
          <a:p>
            <a:pPr algn="just"/>
            <a:endParaRPr lang="en-US" b="1" dirty="0"/>
          </a:p>
          <a:p>
            <a:pPr algn="just"/>
            <a:r>
              <a:rPr lang="en-US" b="1" dirty="0"/>
              <a:t>In 1990, </a:t>
            </a:r>
            <a:r>
              <a:rPr lang="en-US" b="1" dirty="0" err="1"/>
              <a:t>TFR</a:t>
            </a:r>
            <a:r>
              <a:rPr lang="en-US" b="1" dirty="0"/>
              <a:t> was 6</a:t>
            </a:r>
          </a:p>
          <a:p>
            <a:endParaRPr lang="en-ZM" dirty="0"/>
          </a:p>
        </p:txBody>
      </p:sp>
    </p:spTree>
    <p:extLst>
      <p:ext uri="{BB962C8B-B14F-4D97-AF65-F5344CB8AC3E}">
        <p14:creationId xmlns:p14="http://schemas.microsoft.com/office/powerpoint/2010/main" val="366127427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just"/>
            <a:r>
              <a:rPr lang="en-US" sz="3200" b="1" dirty="0"/>
              <a:t>GROSS REPRODUCTION RATE</a:t>
            </a:r>
            <a:endParaRPr lang="en-US" sz="3200" dirty="0"/>
          </a:p>
        </p:txBody>
      </p:sp>
      <p:sp>
        <p:nvSpPr>
          <p:cNvPr id="3" name="Content Placeholder 2"/>
          <p:cNvSpPr>
            <a:spLocks noGrp="1"/>
          </p:cNvSpPr>
          <p:nvPr>
            <p:ph idx="1"/>
          </p:nvPr>
        </p:nvSpPr>
        <p:spPr/>
        <p:txBody>
          <a:bodyPr>
            <a:normAutofit/>
          </a:bodyPr>
          <a:lstStyle/>
          <a:p>
            <a:pPr algn="just"/>
            <a:r>
              <a:rPr lang="en-US" sz="3200" b="1" dirty="0"/>
              <a:t>The gross reproduction rate (GRR) is the average number of daughters that would be born to a woman if she passed through her childbearing years and experienced the age specific fertility rates of a given year. </a:t>
            </a:r>
          </a:p>
          <a:p>
            <a:pPr algn="just"/>
            <a:endParaRPr lang="en-US" sz="3200" b="1" dirty="0"/>
          </a:p>
          <a:p>
            <a:endParaRPr lang="en-US"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33BE-0AA2-2650-DF67-DE183A45C60E}"/>
              </a:ext>
            </a:extLst>
          </p:cNvPr>
          <p:cNvSpPr>
            <a:spLocks noGrp="1"/>
          </p:cNvSpPr>
          <p:nvPr>
            <p:ph type="title"/>
          </p:nvPr>
        </p:nvSpPr>
        <p:spPr/>
        <p:txBody>
          <a:bodyPr>
            <a:normAutofit fontScale="90000"/>
          </a:bodyPr>
          <a:lstStyle/>
          <a:p>
            <a:r>
              <a:rPr lang="en-US" b="1" dirty="0"/>
              <a:t>GROSS REPRODUCTION RATE</a:t>
            </a:r>
            <a:endParaRPr lang="en-ZM" dirty="0"/>
          </a:p>
        </p:txBody>
      </p:sp>
      <p:sp>
        <p:nvSpPr>
          <p:cNvPr id="3" name="Content Placeholder 2">
            <a:extLst>
              <a:ext uri="{FF2B5EF4-FFF2-40B4-BE49-F238E27FC236}">
                <a16:creationId xmlns:a16="http://schemas.microsoft.com/office/drawing/2014/main" id="{02A5220B-5595-1F16-1A53-29D1A31063BF}"/>
              </a:ext>
            </a:extLst>
          </p:cNvPr>
          <p:cNvSpPr>
            <a:spLocks noGrp="1"/>
          </p:cNvSpPr>
          <p:nvPr>
            <p:ph idx="1"/>
          </p:nvPr>
        </p:nvSpPr>
        <p:spPr/>
        <p:txBody>
          <a:bodyPr>
            <a:normAutofit fontScale="85000" lnSpcReduction="20000"/>
          </a:bodyPr>
          <a:lstStyle/>
          <a:p>
            <a:pPr algn="just"/>
            <a:r>
              <a:rPr lang="en-US" sz="3200" b="1" dirty="0"/>
              <a:t>The GRR is like the </a:t>
            </a:r>
            <a:r>
              <a:rPr lang="en-US" sz="3200" b="1" dirty="0" err="1"/>
              <a:t>TFR</a:t>
            </a:r>
            <a:r>
              <a:rPr lang="en-US" sz="3200" b="1" dirty="0"/>
              <a:t> except it counts only daughters and literally measures "reproduction" - a woman reproducing herself by having a daughter.</a:t>
            </a:r>
          </a:p>
          <a:p>
            <a:pPr marL="0" indent="0" algn="just">
              <a:buNone/>
            </a:pPr>
            <a:endParaRPr lang="en-US" sz="3200" b="1" dirty="0"/>
          </a:p>
          <a:p>
            <a:pPr algn="just"/>
            <a:r>
              <a:rPr lang="en-US" sz="3200" b="1" dirty="0"/>
              <a:t>Calculation of GRR involves multiplying the </a:t>
            </a:r>
            <a:r>
              <a:rPr lang="en-US" sz="3200" b="1" dirty="0" err="1"/>
              <a:t>TFR</a:t>
            </a:r>
            <a:r>
              <a:rPr lang="en-US" sz="3200" b="1" dirty="0"/>
              <a:t> by the proportion of females in the population.</a:t>
            </a:r>
          </a:p>
          <a:p>
            <a:pPr algn="just"/>
            <a:endParaRPr lang="en-US" sz="3200" b="1" dirty="0"/>
          </a:p>
          <a:p>
            <a:pPr algn="just"/>
            <a:endParaRPr lang="en-US" sz="3200" b="1" dirty="0"/>
          </a:p>
          <a:p>
            <a:endParaRPr lang="en-ZM" dirty="0"/>
          </a:p>
        </p:txBody>
      </p:sp>
    </p:spTree>
    <p:extLst>
      <p:ext uri="{BB962C8B-B14F-4D97-AF65-F5344CB8AC3E}">
        <p14:creationId xmlns:p14="http://schemas.microsoft.com/office/powerpoint/2010/main" val="840031454"/>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E62-48C2-44D6-A2F6-203816D04BE4}"/>
              </a:ext>
            </a:extLst>
          </p:cNvPr>
          <p:cNvSpPr>
            <a:spLocks noGrp="1"/>
          </p:cNvSpPr>
          <p:nvPr>
            <p:ph type="title"/>
          </p:nvPr>
        </p:nvSpPr>
        <p:spPr/>
        <p:txBody>
          <a:bodyPr>
            <a:noAutofit/>
          </a:bodyPr>
          <a:lstStyle/>
          <a:p>
            <a:pPr lvl="0" algn="just"/>
            <a:r>
              <a:rPr lang="en-US" sz="3200" b="1" dirty="0"/>
              <a:t>GROSS REPRODUCTION RATE</a:t>
            </a:r>
            <a:endParaRPr lang="en-US" sz="3200" dirty="0"/>
          </a:p>
        </p:txBody>
      </p:sp>
      <p:sp>
        <p:nvSpPr>
          <p:cNvPr id="3" name="Content Placeholder 2">
            <a:extLst>
              <a:ext uri="{FF2B5EF4-FFF2-40B4-BE49-F238E27FC236}">
                <a16:creationId xmlns:a16="http://schemas.microsoft.com/office/drawing/2014/main" id="{48BA87AA-DBE0-42BE-AA90-3DB71EF2B7AD}"/>
              </a:ext>
            </a:extLst>
          </p:cNvPr>
          <p:cNvSpPr>
            <a:spLocks noGrp="1"/>
          </p:cNvSpPr>
          <p:nvPr>
            <p:ph idx="1"/>
          </p:nvPr>
        </p:nvSpPr>
        <p:spPr/>
        <p:txBody>
          <a:bodyPr>
            <a:normAutofit fontScale="85000" lnSpcReduction="10000"/>
          </a:bodyPr>
          <a:lstStyle/>
          <a:p>
            <a:pPr algn="just"/>
            <a:r>
              <a:rPr lang="en-US" sz="2600" b="1" dirty="0"/>
              <a:t>In 1990 in Zambia, GRR was 3.3</a:t>
            </a:r>
          </a:p>
          <a:p>
            <a:pPr algn="just"/>
            <a:endParaRPr lang="en-US" sz="2600" b="1" dirty="0"/>
          </a:p>
          <a:p>
            <a:pPr algn="just"/>
            <a:r>
              <a:rPr lang="en-US" sz="2600" b="1" dirty="0"/>
              <a:t>This means a woman would reproduce herself three times</a:t>
            </a:r>
          </a:p>
          <a:p>
            <a:pPr algn="just"/>
            <a:endParaRPr lang="en-US" sz="2600" b="1" dirty="0"/>
          </a:p>
          <a:p>
            <a:pPr algn="just"/>
            <a:r>
              <a:rPr lang="en-US" sz="2600" b="1" dirty="0"/>
              <a:t>GRR declined to 2.3 in 2000.</a:t>
            </a:r>
          </a:p>
          <a:p>
            <a:pPr algn="just"/>
            <a:endParaRPr lang="en-US" sz="2600" dirty="0"/>
          </a:p>
          <a:p>
            <a:pPr algn="just"/>
            <a:r>
              <a:rPr lang="en-US" sz="2600" b="1" dirty="0"/>
              <a:t>This means a woman would reproduce herself two times.</a:t>
            </a:r>
          </a:p>
          <a:p>
            <a:pPr algn="just"/>
            <a:endParaRPr lang="en-US" b="1" dirty="0"/>
          </a:p>
          <a:p>
            <a:endParaRPr lang="en-ZM" dirty="0"/>
          </a:p>
        </p:txBody>
      </p:sp>
    </p:spTree>
    <p:extLst>
      <p:ext uri="{BB962C8B-B14F-4D97-AF65-F5344CB8AC3E}">
        <p14:creationId xmlns:p14="http://schemas.microsoft.com/office/powerpoint/2010/main" val="73647191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b="1" dirty="0"/>
              <a:t>NET REPRODUCTION RATE</a:t>
            </a:r>
            <a:br>
              <a:rPr lang="en-US" sz="3200" b="1" dirty="0"/>
            </a:br>
            <a:r>
              <a:rPr lang="en-US" sz="3200" b="1" dirty="0"/>
              <a:t> </a:t>
            </a:r>
          </a:p>
        </p:txBody>
      </p:sp>
      <p:sp>
        <p:nvSpPr>
          <p:cNvPr id="3" name="Content Placeholder 2"/>
          <p:cNvSpPr>
            <a:spLocks noGrp="1"/>
          </p:cNvSpPr>
          <p:nvPr>
            <p:ph idx="1"/>
          </p:nvPr>
        </p:nvSpPr>
        <p:spPr/>
        <p:txBody>
          <a:bodyPr>
            <a:normAutofit/>
          </a:bodyPr>
          <a:lstStyle/>
          <a:p>
            <a:pPr algn="just"/>
            <a:r>
              <a:rPr lang="en-US" sz="2800" b="1" dirty="0"/>
              <a:t>The net reproduction rate (NRR) is the average number of daughters that would be born to a woman </a:t>
            </a:r>
            <a:r>
              <a:rPr lang="en-US" sz="2800" b="1" dirty="0" err="1"/>
              <a:t>woman</a:t>
            </a:r>
            <a:r>
              <a:rPr lang="en-US" sz="2800" b="1" dirty="0"/>
              <a:t> if she passed through her childbearing years and experienced the age-specific fertility and mortality rates of a given year. </a:t>
            </a:r>
          </a:p>
          <a:p>
            <a:pPr algn="just"/>
            <a:endParaRPr lang="en-US" b="1" dirty="0"/>
          </a:p>
          <a:p>
            <a:endParaRPr lang="en-US" dirty="0"/>
          </a:p>
          <a:p>
            <a:endParaRPr lang="en-US"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9341-0C54-E4DB-B1B7-01C14397F631}"/>
              </a:ext>
            </a:extLst>
          </p:cNvPr>
          <p:cNvSpPr>
            <a:spLocks noGrp="1"/>
          </p:cNvSpPr>
          <p:nvPr>
            <p:ph type="title"/>
          </p:nvPr>
        </p:nvSpPr>
        <p:spPr/>
        <p:txBody>
          <a:bodyPr>
            <a:normAutofit fontScale="90000"/>
          </a:bodyPr>
          <a:lstStyle/>
          <a:p>
            <a:r>
              <a:rPr lang="en-US" b="1" dirty="0"/>
              <a:t>NET REPRODUCTION RATE</a:t>
            </a:r>
            <a:br>
              <a:rPr lang="en-US" b="1" dirty="0"/>
            </a:br>
            <a:r>
              <a:rPr lang="en-US" b="1" dirty="0"/>
              <a:t> </a:t>
            </a:r>
            <a:endParaRPr lang="en-ZM" dirty="0"/>
          </a:p>
        </p:txBody>
      </p:sp>
      <p:sp>
        <p:nvSpPr>
          <p:cNvPr id="3" name="Content Placeholder 2">
            <a:extLst>
              <a:ext uri="{FF2B5EF4-FFF2-40B4-BE49-F238E27FC236}">
                <a16:creationId xmlns:a16="http://schemas.microsoft.com/office/drawing/2014/main" id="{D8161E07-07CA-329E-DE3D-B644BFBB15FE}"/>
              </a:ext>
            </a:extLst>
          </p:cNvPr>
          <p:cNvSpPr>
            <a:spLocks noGrp="1"/>
          </p:cNvSpPr>
          <p:nvPr>
            <p:ph idx="1"/>
          </p:nvPr>
        </p:nvSpPr>
        <p:spPr/>
        <p:txBody>
          <a:bodyPr/>
          <a:lstStyle/>
          <a:p>
            <a:pPr algn="just"/>
            <a:r>
              <a:rPr lang="en-US" sz="3200" b="1" dirty="0"/>
              <a:t>This rate is similar to the GRR but is always lower than the GRR because it considers the fact that some women will die before completing their childbearing years.</a:t>
            </a:r>
          </a:p>
          <a:p>
            <a:pPr>
              <a:buNone/>
            </a:pPr>
            <a:endParaRPr lang="en-US" sz="3200" b="1" dirty="0"/>
          </a:p>
          <a:p>
            <a:endParaRPr lang="en-ZM" dirty="0"/>
          </a:p>
        </p:txBody>
      </p:sp>
    </p:spTree>
    <p:extLst>
      <p:ext uri="{BB962C8B-B14F-4D97-AF65-F5344CB8AC3E}">
        <p14:creationId xmlns:p14="http://schemas.microsoft.com/office/powerpoint/2010/main" val="2858418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FORMAL DEMOGRAPHY</a:t>
            </a:r>
            <a:br>
              <a:rPr lang="en-GB" dirty="0"/>
            </a:br>
            <a:endParaRPr lang="en-GB" dirty="0"/>
          </a:p>
        </p:txBody>
      </p:sp>
      <p:sp>
        <p:nvSpPr>
          <p:cNvPr id="3" name="Content Placeholder 2"/>
          <p:cNvSpPr>
            <a:spLocks noGrp="1"/>
          </p:cNvSpPr>
          <p:nvPr>
            <p:ph idx="1"/>
          </p:nvPr>
        </p:nvSpPr>
        <p:spPr/>
        <p:txBody>
          <a:bodyPr>
            <a:normAutofit fontScale="62500" lnSpcReduction="20000"/>
          </a:bodyPr>
          <a:lstStyle/>
          <a:p>
            <a:pPr algn="just"/>
            <a:r>
              <a:rPr lang="en-US" b="1" dirty="0"/>
              <a:t>This is the more technical side of demography.</a:t>
            </a:r>
          </a:p>
          <a:p>
            <a:pPr algn="just"/>
            <a:endParaRPr lang="en-US" b="1" dirty="0"/>
          </a:p>
          <a:p>
            <a:pPr algn="just"/>
            <a:r>
              <a:rPr lang="en-US" b="1" dirty="0"/>
              <a:t>It involves  the use mathematics and a lot of computations.</a:t>
            </a:r>
            <a:endParaRPr lang="en-GB" b="1" dirty="0"/>
          </a:p>
          <a:p>
            <a:pPr marL="0" indent="0" algn="just">
              <a:buNone/>
            </a:pPr>
            <a:endParaRPr lang="en-GB" b="1" dirty="0"/>
          </a:p>
          <a:p>
            <a:pPr algn="just"/>
            <a:r>
              <a:rPr lang="en-US" b="1" dirty="0"/>
              <a:t>It involves analysis of demographic variables mathematically and statistically .</a:t>
            </a:r>
            <a:endParaRPr lang="en-GB" b="1" dirty="0"/>
          </a:p>
          <a:p>
            <a:pPr marL="0" indent="0" algn="just">
              <a:buNone/>
            </a:pPr>
            <a:r>
              <a:rPr lang="en-US" b="1" dirty="0"/>
              <a:t> </a:t>
            </a:r>
          </a:p>
          <a:p>
            <a:pPr algn="just"/>
            <a:r>
              <a:rPr lang="en-US" b="1" dirty="0"/>
              <a:t>It is more concerned with relationships among demographic variables themselves.</a:t>
            </a:r>
          </a:p>
          <a:p>
            <a:pPr marL="0" indent="0" algn="just">
              <a:buNone/>
            </a:pPr>
            <a:endParaRPr lang="en-GB" b="1" dirty="0"/>
          </a:p>
          <a:p>
            <a:pPr algn="just"/>
            <a:r>
              <a:rPr lang="en-US" b="1" dirty="0"/>
              <a:t> The collection and statistical analysis of demographic data is one example. </a:t>
            </a:r>
            <a:endParaRPr lang="en-GB" b="1" dirty="0"/>
          </a:p>
          <a:p>
            <a:endParaRPr lang="en-GB" dirty="0"/>
          </a:p>
        </p:txBody>
      </p:sp>
    </p:spTree>
    <p:extLst>
      <p:ext uri="{BB962C8B-B14F-4D97-AF65-F5344CB8AC3E}">
        <p14:creationId xmlns:p14="http://schemas.microsoft.com/office/powerpoint/2010/main" val="223028125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D67A-C78D-29DD-8103-6F4EA5DAC685}"/>
              </a:ext>
            </a:extLst>
          </p:cNvPr>
          <p:cNvSpPr>
            <a:spLocks noGrp="1"/>
          </p:cNvSpPr>
          <p:nvPr>
            <p:ph type="title"/>
          </p:nvPr>
        </p:nvSpPr>
        <p:spPr/>
        <p:txBody>
          <a:bodyPr/>
          <a:lstStyle/>
          <a:p>
            <a:r>
              <a:rPr lang="en-US" b="1" dirty="0"/>
              <a:t>NET REPRODUCTION RATE</a:t>
            </a:r>
            <a:endParaRPr lang="en-ZM" dirty="0"/>
          </a:p>
        </p:txBody>
      </p:sp>
      <p:sp>
        <p:nvSpPr>
          <p:cNvPr id="3" name="Content Placeholder 2">
            <a:extLst>
              <a:ext uri="{FF2B5EF4-FFF2-40B4-BE49-F238E27FC236}">
                <a16:creationId xmlns:a16="http://schemas.microsoft.com/office/drawing/2014/main" id="{B7ACD25C-65B2-D762-F661-97E54CBC9D7F}"/>
              </a:ext>
            </a:extLst>
          </p:cNvPr>
          <p:cNvSpPr>
            <a:spLocks noGrp="1"/>
          </p:cNvSpPr>
          <p:nvPr>
            <p:ph idx="1"/>
          </p:nvPr>
        </p:nvSpPr>
        <p:spPr/>
        <p:txBody>
          <a:bodyPr>
            <a:normAutofit fontScale="62500" lnSpcReduction="20000"/>
          </a:bodyPr>
          <a:lstStyle/>
          <a:p>
            <a:r>
              <a:rPr lang="en-US" sz="2900" b="1" dirty="0"/>
              <a:t>In Zambia, the GRR in 1990 was 3.3 while the </a:t>
            </a:r>
            <a:r>
              <a:rPr lang="en-US" sz="2900" b="1" dirty="0" err="1"/>
              <a:t>NRR</a:t>
            </a:r>
            <a:r>
              <a:rPr lang="en-US" sz="2900" b="1" dirty="0"/>
              <a:t> was about 2. </a:t>
            </a:r>
          </a:p>
          <a:p>
            <a:endParaRPr lang="en-US" sz="2900" b="1" dirty="0"/>
          </a:p>
          <a:p>
            <a:r>
              <a:rPr lang="en-US" sz="2900" b="1" dirty="0"/>
              <a:t>This means that if the 1990 fertility levels were to continue, a woman in Zambia would produce 3 daughters on average during her lifetime. </a:t>
            </a:r>
          </a:p>
          <a:p>
            <a:endParaRPr lang="en-US" sz="2900" b="1" dirty="0"/>
          </a:p>
          <a:p>
            <a:r>
              <a:rPr lang="en-US" sz="2900" b="1" dirty="0"/>
              <a:t>Since the </a:t>
            </a:r>
            <a:r>
              <a:rPr lang="en-US" sz="2900" b="1" dirty="0" err="1"/>
              <a:t>NRR</a:t>
            </a:r>
            <a:r>
              <a:rPr lang="en-US" sz="2900" b="1" dirty="0"/>
              <a:t> is 2, this means only two daughters would survive through the childbearing years.</a:t>
            </a:r>
          </a:p>
          <a:p>
            <a:pPr>
              <a:buNone/>
            </a:pPr>
            <a:endParaRPr lang="en-US" sz="2900" b="1" dirty="0"/>
          </a:p>
          <a:p>
            <a:r>
              <a:rPr lang="en-US" sz="2900" b="1" dirty="0" err="1"/>
              <a:t>NRR</a:t>
            </a:r>
            <a:r>
              <a:rPr lang="en-US" sz="2900" b="1" dirty="0"/>
              <a:t> in 2000 was 1.7</a:t>
            </a:r>
          </a:p>
          <a:p>
            <a:endParaRPr lang="en-ZM" dirty="0"/>
          </a:p>
        </p:txBody>
      </p:sp>
    </p:spTree>
    <p:extLst>
      <p:ext uri="{BB962C8B-B14F-4D97-AF65-F5344CB8AC3E}">
        <p14:creationId xmlns:p14="http://schemas.microsoft.com/office/powerpoint/2010/main" val="213103037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REPLACEMENT LEVEL FERTILITY</a:t>
            </a:r>
            <a:endParaRPr lang="en-US" sz="3600" dirty="0"/>
          </a:p>
        </p:txBody>
      </p:sp>
      <p:sp>
        <p:nvSpPr>
          <p:cNvPr id="3" name="Content Placeholder 2"/>
          <p:cNvSpPr>
            <a:spLocks noGrp="1"/>
          </p:cNvSpPr>
          <p:nvPr>
            <p:ph idx="1"/>
          </p:nvPr>
        </p:nvSpPr>
        <p:spPr/>
        <p:txBody>
          <a:bodyPr>
            <a:normAutofit fontScale="70000" lnSpcReduction="20000"/>
          </a:bodyPr>
          <a:lstStyle/>
          <a:p>
            <a:pPr algn="just"/>
            <a:r>
              <a:rPr lang="en-US" sz="3800" b="1" dirty="0"/>
              <a:t>This is the level of fertility at which a cohort of women, on average, have only enough daughters to replace themselves in a population.</a:t>
            </a:r>
          </a:p>
          <a:p>
            <a:pPr algn="just"/>
            <a:r>
              <a:rPr lang="en-US" sz="3800" b="1" dirty="0"/>
              <a:t> </a:t>
            </a:r>
          </a:p>
          <a:p>
            <a:pPr algn="just"/>
            <a:r>
              <a:rPr lang="en-US" sz="3800" b="1" dirty="0"/>
              <a:t>An </a:t>
            </a:r>
            <a:r>
              <a:rPr lang="en-US" sz="3800" b="1" dirty="0" err="1"/>
              <a:t>NRR</a:t>
            </a:r>
            <a:r>
              <a:rPr lang="en-US" sz="3800" b="1" dirty="0"/>
              <a:t> of 1.00 is equal to replacement level.</a:t>
            </a:r>
          </a:p>
          <a:p>
            <a:pPr algn="just"/>
            <a:r>
              <a:rPr lang="en-US" sz="3200" b="1" dirty="0"/>
              <a:t> </a:t>
            </a:r>
          </a:p>
        </p:txBody>
      </p:sp>
    </p:spTree>
    <p:extLst>
      <p:ext uri="{BB962C8B-B14F-4D97-AF65-F5344CB8AC3E}">
        <p14:creationId xmlns:p14="http://schemas.microsoft.com/office/powerpoint/2010/main" val="352638198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E6AE-CF75-4677-8755-7C56DFD5F7E6}"/>
              </a:ext>
            </a:extLst>
          </p:cNvPr>
          <p:cNvSpPr>
            <a:spLocks noGrp="1"/>
          </p:cNvSpPr>
          <p:nvPr>
            <p:ph type="title"/>
          </p:nvPr>
        </p:nvSpPr>
        <p:spPr/>
        <p:txBody>
          <a:bodyPr>
            <a:normAutofit fontScale="90000"/>
          </a:bodyPr>
          <a:lstStyle/>
          <a:p>
            <a:r>
              <a:rPr lang="en-US" b="1" dirty="0"/>
              <a:t>REPLACEMENT LEVEL FERTILITY</a:t>
            </a:r>
            <a:br>
              <a:rPr lang="en-US" dirty="0"/>
            </a:br>
            <a:endParaRPr lang="en-ZM" dirty="0"/>
          </a:p>
        </p:txBody>
      </p:sp>
      <p:sp>
        <p:nvSpPr>
          <p:cNvPr id="3" name="Content Placeholder 2">
            <a:extLst>
              <a:ext uri="{FF2B5EF4-FFF2-40B4-BE49-F238E27FC236}">
                <a16:creationId xmlns:a16="http://schemas.microsoft.com/office/drawing/2014/main" id="{2C65E0E9-3282-457F-A237-994EEC04FD27}"/>
              </a:ext>
            </a:extLst>
          </p:cNvPr>
          <p:cNvSpPr>
            <a:spLocks noGrp="1"/>
          </p:cNvSpPr>
          <p:nvPr>
            <p:ph idx="1"/>
          </p:nvPr>
        </p:nvSpPr>
        <p:spPr/>
        <p:txBody>
          <a:bodyPr>
            <a:normAutofit fontScale="92500" lnSpcReduction="20000"/>
          </a:bodyPr>
          <a:lstStyle/>
          <a:p>
            <a:pPr algn="just"/>
            <a:r>
              <a:rPr lang="en-US" sz="2800" b="1" dirty="0"/>
              <a:t>Once replacement level fertility has been reached, births will gradually reach equilibrium with deaths.</a:t>
            </a:r>
          </a:p>
          <a:p>
            <a:pPr algn="just"/>
            <a:endParaRPr lang="en-US" sz="2800" b="1" dirty="0"/>
          </a:p>
          <a:p>
            <a:pPr algn="just"/>
            <a:r>
              <a:rPr lang="en-US" sz="2800" b="1" dirty="0"/>
              <a:t>In the absence of immigration and emigration, such a population will ultimately stop growing, and become stationary.</a:t>
            </a:r>
          </a:p>
          <a:p>
            <a:pPr algn="just"/>
            <a:r>
              <a:rPr lang="en-US" b="1" dirty="0"/>
              <a:t> </a:t>
            </a:r>
          </a:p>
          <a:p>
            <a:endParaRPr lang="en-ZM" dirty="0"/>
          </a:p>
        </p:txBody>
      </p:sp>
    </p:spTree>
    <p:extLst>
      <p:ext uri="{BB962C8B-B14F-4D97-AF65-F5344CB8AC3E}">
        <p14:creationId xmlns:p14="http://schemas.microsoft.com/office/powerpoint/2010/main" val="33592581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AA0F-9297-09BD-FF8A-0EBF548B4F35}"/>
              </a:ext>
            </a:extLst>
          </p:cNvPr>
          <p:cNvSpPr>
            <a:spLocks noGrp="1"/>
          </p:cNvSpPr>
          <p:nvPr>
            <p:ph type="title"/>
          </p:nvPr>
        </p:nvSpPr>
        <p:spPr/>
        <p:txBody>
          <a:bodyPr>
            <a:normAutofit/>
          </a:bodyPr>
          <a:lstStyle/>
          <a:p>
            <a:r>
              <a:rPr lang="en-US" sz="3600" b="1" dirty="0"/>
              <a:t>REPLACEMENT LEVEL FERTILITY</a:t>
            </a:r>
            <a:endParaRPr lang="en-ZM" sz="3600" dirty="0"/>
          </a:p>
        </p:txBody>
      </p:sp>
      <p:sp>
        <p:nvSpPr>
          <p:cNvPr id="3" name="Content Placeholder 2">
            <a:extLst>
              <a:ext uri="{FF2B5EF4-FFF2-40B4-BE49-F238E27FC236}">
                <a16:creationId xmlns:a16="http://schemas.microsoft.com/office/drawing/2014/main" id="{11BE9E75-10AC-0D8F-0978-D44FC9FCD62F}"/>
              </a:ext>
            </a:extLst>
          </p:cNvPr>
          <p:cNvSpPr>
            <a:spLocks noGrp="1"/>
          </p:cNvSpPr>
          <p:nvPr>
            <p:ph idx="1"/>
          </p:nvPr>
        </p:nvSpPr>
        <p:spPr/>
        <p:txBody>
          <a:bodyPr>
            <a:normAutofit/>
          </a:bodyPr>
          <a:lstStyle/>
          <a:p>
            <a:pPr algn="just"/>
            <a:r>
              <a:rPr lang="en-US" b="1" dirty="0"/>
              <a:t>A population which has achieved replacement level or below replacement level fertility  may still continue to grow for some decades, since past high fertility may have led to a high concentration of women in childbearing ages and hence total births continue to exceed total deaths. </a:t>
            </a:r>
          </a:p>
          <a:p>
            <a:endParaRPr lang="en-ZM" dirty="0"/>
          </a:p>
        </p:txBody>
      </p:sp>
    </p:spTree>
    <p:extLst>
      <p:ext uri="{BB962C8B-B14F-4D97-AF65-F5344CB8AC3E}">
        <p14:creationId xmlns:p14="http://schemas.microsoft.com/office/powerpoint/2010/main" val="202832731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E884-D38D-CC6B-055F-ECCDAC8880DB}"/>
              </a:ext>
            </a:extLst>
          </p:cNvPr>
          <p:cNvSpPr>
            <a:spLocks noGrp="1"/>
          </p:cNvSpPr>
          <p:nvPr>
            <p:ph type="title"/>
          </p:nvPr>
        </p:nvSpPr>
        <p:spPr/>
        <p:txBody>
          <a:bodyPr>
            <a:normAutofit/>
          </a:bodyPr>
          <a:lstStyle/>
          <a:p>
            <a:r>
              <a:rPr lang="en-US" sz="3600" b="1" dirty="0"/>
              <a:t>REPLACEMENT LEVEL FERTILITY</a:t>
            </a:r>
            <a:endParaRPr lang="en-ZM" sz="3600" dirty="0"/>
          </a:p>
        </p:txBody>
      </p:sp>
      <p:sp>
        <p:nvSpPr>
          <p:cNvPr id="3" name="Content Placeholder 2">
            <a:extLst>
              <a:ext uri="{FF2B5EF4-FFF2-40B4-BE49-F238E27FC236}">
                <a16:creationId xmlns:a16="http://schemas.microsoft.com/office/drawing/2014/main" id="{3D6096D3-EAF0-ABFC-6691-433C8451C36F}"/>
              </a:ext>
            </a:extLst>
          </p:cNvPr>
          <p:cNvSpPr>
            <a:spLocks noGrp="1"/>
          </p:cNvSpPr>
          <p:nvPr>
            <p:ph idx="1"/>
          </p:nvPr>
        </p:nvSpPr>
        <p:spPr/>
        <p:txBody>
          <a:bodyPr>
            <a:normAutofit/>
          </a:bodyPr>
          <a:lstStyle/>
          <a:p>
            <a:pPr algn="just"/>
            <a:r>
              <a:rPr lang="en-US" sz="2800" b="1" dirty="0"/>
              <a:t> Finland with NNR of 0.83 has below replacement level fertility.</a:t>
            </a:r>
          </a:p>
          <a:p>
            <a:pPr marL="0" indent="0" algn="just">
              <a:buNone/>
            </a:pPr>
            <a:endParaRPr lang="en-US" sz="2800" b="1" dirty="0"/>
          </a:p>
          <a:p>
            <a:pPr algn="just"/>
            <a:r>
              <a:rPr lang="en-US" sz="2800" b="1" dirty="0"/>
              <a:t>Thus, it may take two or three generations (50 to 70 years before each new birth is offset by a death in a population.</a:t>
            </a:r>
          </a:p>
          <a:p>
            <a:pPr marL="0" indent="0" algn="just">
              <a:buNone/>
            </a:pPr>
            <a:endParaRPr lang="en-US" b="1" dirty="0"/>
          </a:p>
          <a:p>
            <a:endParaRPr lang="en-ZM" dirty="0"/>
          </a:p>
        </p:txBody>
      </p:sp>
    </p:spTree>
    <p:extLst>
      <p:ext uri="{BB962C8B-B14F-4D97-AF65-F5344CB8AC3E}">
        <p14:creationId xmlns:p14="http://schemas.microsoft.com/office/powerpoint/2010/main" val="27352006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600" b="1" dirty="0"/>
              <a:t>POPULATION MOMENTUM</a:t>
            </a:r>
          </a:p>
        </p:txBody>
      </p:sp>
      <p:sp>
        <p:nvSpPr>
          <p:cNvPr id="3" name="Content Placeholder 2"/>
          <p:cNvSpPr>
            <a:spLocks noGrp="1"/>
          </p:cNvSpPr>
          <p:nvPr>
            <p:ph idx="1"/>
          </p:nvPr>
        </p:nvSpPr>
        <p:spPr/>
        <p:txBody>
          <a:bodyPr>
            <a:normAutofit/>
          </a:bodyPr>
          <a:lstStyle/>
          <a:p>
            <a:pPr algn="just"/>
            <a:r>
              <a:rPr lang="en-US" sz="3200" b="1" dirty="0"/>
              <a:t>The tendency for a population to grow even after replacement fertility has been achieved is </a:t>
            </a:r>
            <a:r>
              <a:rPr lang="en-US" sz="3200" b="1" dirty="0" err="1"/>
              <a:t>is</a:t>
            </a:r>
            <a:r>
              <a:rPr lang="en-US" sz="3200" b="1" dirty="0"/>
              <a:t> known as population momentum.</a:t>
            </a:r>
          </a:p>
          <a:p>
            <a:pPr marL="0" indent="0" algn="just">
              <a:buNone/>
            </a:pPr>
            <a:endParaRPr lang="en-US" sz="3200" b="1" dirty="0"/>
          </a:p>
          <a:p>
            <a:endParaRPr lang="en-US" dirty="0"/>
          </a:p>
        </p:txBody>
      </p:sp>
    </p:spTree>
    <p:extLst>
      <p:ext uri="{BB962C8B-B14F-4D97-AF65-F5344CB8AC3E}">
        <p14:creationId xmlns:p14="http://schemas.microsoft.com/office/powerpoint/2010/main" val="303738261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B192-F314-BCCA-756C-C7FE1E02D8AF}"/>
              </a:ext>
            </a:extLst>
          </p:cNvPr>
          <p:cNvSpPr>
            <a:spLocks noGrp="1"/>
          </p:cNvSpPr>
          <p:nvPr>
            <p:ph type="title"/>
          </p:nvPr>
        </p:nvSpPr>
        <p:spPr/>
        <p:txBody>
          <a:bodyPr>
            <a:normAutofit fontScale="90000"/>
          </a:bodyPr>
          <a:lstStyle/>
          <a:p>
            <a:r>
              <a:rPr lang="en-US" sz="3600" b="1" dirty="0"/>
              <a:t>CONTRACEPTIVE PREVALENCE RA</a:t>
            </a:r>
            <a:r>
              <a:rPr lang="en-US" b="1" dirty="0"/>
              <a:t>TE</a:t>
            </a:r>
            <a:br>
              <a:rPr lang="en-US" b="1" dirty="0"/>
            </a:br>
            <a:endParaRPr lang="en-ZM" dirty="0"/>
          </a:p>
        </p:txBody>
      </p:sp>
      <p:sp>
        <p:nvSpPr>
          <p:cNvPr id="3" name="Content Placeholder 2">
            <a:extLst>
              <a:ext uri="{FF2B5EF4-FFF2-40B4-BE49-F238E27FC236}">
                <a16:creationId xmlns:a16="http://schemas.microsoft.com/office/drawing/2014/main" id="{E2BE6DDB-2BA7-0D1C-E52C-A6C47105CFD6}"/>
              </a:ext>
            </a:extLst>
          </p:cNvPr>
          <p:cNvSpPr>
            <a:spLocks noGrp="1"/>
          </p:cNvSpPr>
          <p:nvPr>
            <p:ph idx="1"/>
          </p:nvPr>
        </p:nvSpPr>
        <p:spPr/>
        <p:txBody>
          <a:bodyPr/>
          <a:lstStyle/>
          <a:p>
            <a:pPr algn="just"/>
            <a:r>
              <a:rPr lang="en-US" sz="3200" b="1" dirty="0"/>
              <a:t>This is the percentage of women currently using specific family planning methods.</a:t>
            </a:r>
          </a:p>
          <a:p>
            <a:pPr algn="just"/>
            <a:endParaRPr lang="en-US" sz="3200" b="1" dirty="0"/>
          </a:p>
          <a:p>
            <a:endParaRPr lang="en-ZM" dirty="0"/>
          </a:p>
        </p:txBody>
      </p:sp>
    </p:spTree>
    <p:extLst>
      <p:ext uri="{BB962C8B-B14F-4D97-AF65-F5344CB8AC3E}">
        <p14:creationId xmlns:p14="http://schemas.microsoft.com/office/powerpoint/2010/main" val="2740841053"/>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UNMET NEED FOR FAMILY PLANNING</a:t>
            </a:r>
            <a:br>
              <a:rPr lang="en-US" sz="3200" b="1" dirty="0"/>
            </a:br>
            <a:endParaRPr lang="en-US" sz="3200" dirty="0"/>
          </a:p>
        </p:txBody>
      </p:sp>
      <p:sp>
        <p:nvSpPr>
          <p:cNvPr id="3" name="Content Placeholder 2"/>
          <p:cNvSpPr>
            <a:spLocks noGrp="1"/>
          </p:cNvSpPr>
          <p:nvPr>
            <p:ph idx="1"/>
          </p:nvPr>
        </p:nvSpPr>
        <p:spPr/>
        <p:txBody>
          <a:bodyPr>
            <a:normAutofit fontScale="77500" lnSpcReduction="20000"/>
          </a:bodyPr>
          <a:lstStyle/>
          <a:p>
            <a:pPr algn="just"/>
            <a:r>
              <a:rPr lang="en-US" b="1" dirty="0"/>
              <a:t>Percentage of women either do not want children want to wait for two or moiré years before having another child but are not using contraception.</a:t>
            </a:r>
          </a:p>
          <a:p>
            <a:pPr algn="just"/>
            <a:endParaRPr lang="en-US" b="1" dirty="0"/>
          </a:p>
          <a:p>
            <a:pPr algn="just"/>
            <a:r>
              <a:rPr lang="en-US" b="1" dirty="0"/>
              <a:t>Women with unmet need and met need together constitute total demand for family planning.</a:t>
            </a:r>
          </a:p>
          <a:p>
            <a:endParaRPr lang="en-US" dirty="0"/>
          </a:p>
          <a:p>
            <a:pPr algn="just"/>
            <a:r>
              <a:rPr lang="en-US" b="1" dirty="0"/>
              <a:t>2001 – 2002 unmet need</a:t>
            </a:r>
          </a:p>
          <a:p>
            <a:pPr algn="just"/>
            <a:endParaRPr lang="en-US" b="1" dirty="0"/>
          </a:p>
          <a:p>
            <a:pPr algn="just"/>
            <a:r>
              <a:rPr lang="en-US" b="1" dirty="0"/>
              <a:t>27 percent of married women had unmet need</a:t>
            </a:r>
          </a:p>
          <a:p>
            <a:endParaRPr lang="en-US" dirty="0"/>
          </a:p>
        </p:txBody>
      </p:sp>
    </p:spTree>
    <p:extLst>
      <p:ext uri="{BB962C8B-B14F-4D97-AF65-F5344CB8AC3E}">
        <p14:creationId xmlns:p14="http://schemas.microsoft.com/office/powerpoint/2010/main" val="300124103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CONCEPTS AND MEASURES ASSOCIATED WITH MORTALITY</a:t>
            </a:r>
            <a:br>
              <a:rPr lang="en-US" sz="2400" dirty="0"/>
            </a:br>
            <a:endParaRPr lang="en-US" sz="2400" dirty="0"/>
          </a:p>
        </p:txBody>
      </p:sp>
      <p:sp>
        <p:nvSpPr>
          <p:cNvPr id="3" name="Content Placeholder 2"/>
          <p:cNvSpPr>
            <a:spLocks noGrp="1"/>
          </p:cNvSpPr>
          <p:nvPr>
            <p:ph idx="1"/>
          </p:nvPr>
        </p:nvSpPr>
        <p:spPr/>
        <p:txBody>
          <a:bodyPr>
            <a:normAutofit fontScale="77500" lnSpcReduction="20000"/>
          </a:bodyPr>
          <a:lstStyle/>
          <a:p>
            <a:pPr algn="just"/>
            <a:r>
              <a:rPr lang="en-US" b="1" dirty="0"/>
              <a:t>This refers to the effect of death on the population.</a:t>
            </a:r>
          </a:p>
          <a:p>
            <a:pPr algn="just">
              <a:buNone/>
            </a:pPr>
            <a:endParaRPr lang="en-US" b="1" dirty="0"/>
          </a:p>
          <a:p>
            <a:pPr algn="just"/>
            <a:r>
              <a:rPr lang="en-US" b="1" dirty="0"/>
              <a:t>Mortality also refers to deaths as a component of population change.</a:t>
            </a:r>
          </a:p>
          <a:p>
            <a:pPr algn="just"/>
            <a:endParaRPr lang="en-US" b="1" dirty="0"/>
          </a:p>
          <a:p>
            <a:pPr algn="just"/>
            <a:r>
              <a:rPr lang="en-US" b="1" dirty="0"/>
              <a:t>The rate at which mortality occurs is linked to many factors such as age, sex , race, occupation, , social class, education, etc</a:t>
            </a:r>
          </a:p>
          <a:p>
            <a:pPr algn="just"/>
            <a:endParaRPr lang="en-US" b="1" dirty="0"/>
          </a:p>
          <a:p>
            <a:pPr algn="just"/>
            <a:r>
              <a:rPr lang="en-US" b="1" dirty="0"/>
              <a:t>The incidence of death in the population can reveal much about a population’s standard of living and health care.</a:t>
            </a:r>
          </a:p>
          <a:p>
            <a:endParaRPr lang="en-US" b="1" dirty="0"/>
          </a:p>
          <a:p>
            <a:endParaRPr lang="en-US" dirty="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 </a:t>
            </a:r>
            <a:r>
              <a:rPr lang="en-US" sz="2800" b="1" dirty="0"/>
              <a:t>CRUDE DEATH RATE</a:t>
            </a:r>
            <a:endParaRPr lang="en-US" sz="2800" dirty="0"/>
          </a:p>
        </p:txBody>
      </p:sp>
      <p:sp>
        <p:nvSpPr>
          <p:cNvPr id="3" name="Content Placeholder 2"/>
          <p:cNvSpPr>
            <a:spLocks noGrp="1"/>
          </p:cNvSpPr>
          <p:nvPr>
            <p:ph idx="1"/>
          </p:nvPr>
        </p:nvSpPr>
        <p:spPr/>
        <p:txBody>
          <a:bodyPr>
            <a:normAutofit fontScale="40000" lnSpcReduction="20000"/>
          </a:bodyPr>
          <a:lstStyle/>
          <a:p>
            <a:r>
              <a:rPr lang="en-US" sz="4500" b="1" dirty="0"/>
              <a:t>The crude death rate (CDR) is conceptually similar to crude birth rate. </a:t>
            </a:r>
          </a:p>
          <a:p>
            <a:endParaRPr lang="en-US" sz="4500" b="1" dirty="0"/>
          </a:p>
          <a:p>
            <a:r>
              <a:rPr lang="en-US" sz="4500" b="1" dirty="0"/>
              <a:t>It refers to the number of deaths per 1000 population in a given year. The formula used is: </a:t>
            </a:r>
          </a:p>
          <a:p>
            <a:pPr>
              <a:buNone/>
            </a:pPr>
            <a:endParaRPr lang="en-US" sz="4500" b="1" dirty="0"/>
          </a:p>
          <a:p>
            <a:r>
              <a:rPr lang="en-US" sz="4500" b="1" u="sng" dirty="0"/>
              <a:t>Number of deaths  </a:t>
            </a:r>
            <a:r>
              <a:rPr lang="en-US" sz="4500" b="1" dirty="0"/>
              <a:t>x 1000</a:t>
            </a:r>
          </a:p>
          <a:p>
            <a:r>
              <a:rPr lang="en-US" sz="4500" b="1" dirty="0"/>
              <a:t>Total population</a:t>
            </a:r>
          </a:p>
          <a:p>
            <a:pPr>
              <a:buNone/>
            </a:pPr>
            <a:endParaRPr lang="en-US" b="1" dirty="0"/>
          </a:p>
          <a:p>
            <a:pPr>
              <a:buNone/>
            </a:pPr>
            <a:r>
              <a:rPr lang="en-US" b="1"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FORMAL DEMOGRAPHY</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r>
              <a:rPr lang="en-US" b="1" dirty="0"/>
              <a:t>EXAMPLES OF FORMAL DEMOGRAPHY</a:t>
            </a:r>
            <a:endParaRPr lang="en-GB" dirty="0"/>
          </a:p>
          <a:p>
            <a:r>
              <a:rPr lang="en-US" b="1" dirty="0"/>
              <a:t>Estimation of mortality and fertility using incomplete data.</a:t>
            </a:r>
            <a:endParaRPr lang="en-GB" b="1" dirty="0"/>
          </a:p>
          <a:p>
            <a:pPr marL="0" indent="0">
              <a:buNone/>
            </a:pPr>
            <a:endParaRPr lang="en-GB" dirty="0"/>
          </a:p>
          <a:p>
            <a:pPr lvl="0" algn="just"/>
            <a:r>
              <a:rPr lang="en-US" b="1" dirty="0"/>
              <a:t>Execution and administration of censuses</a:t>
            </a:r>
          </a:p>
          <a:p>
            <a:pPr marL="0" indent="0" algn="just">
              <a:buNone/>
            </a:pPr>
            <a:endParaRPr lang="en-GB" b="1" dirty="0"/>
          </a:p>
          <a:p>
            <a:pPr lvl="0" algn="just"/>
            <a:r>
              <a:rPr lang="en-US" b="1" dirty="0"/>
              <a:t>Computation of life expectancy using life tables</a:t>
            </a:r>
          </a:p>
          <a:p>
            <a:pPr marL="0" indent="0" algn="just">
              <a:buNone/>
            </a:pPr>
            <a:endParaRPr lang="en-GB" b="1" dirty="0"/>
          </a:p>
          <a:p>
            <a:pPr lvl="0" algn="just"/>
            <a:r>
              <a:rPr lang="en-US" b="1" dirty="0"/>
              <a:t>Projection of the population</a:t>
            </a:r>
          </a:p>
          <a:p>
            <a:pPr lvl="0" algn="just"/>
            <a:endParaRPr lang="en-US" b="1" dirty="0"/>
          </a:p>
          <a:p>
            <a:pPr marL="0" indent="0" algn="just">
              <a:buNone/>
            </a:pPr>
            <a:endParaRPr lang="en-GB" b="1" dirty="0"/>
          </a:p>
          <a:p>
            <a:endParaRPr lang="en-GB" dirty="0"/>
          </a:p>
        </p:txBody>
      </p:sp>
    </p:spTree>
    <p:extLst>
      <p:ext uri="{BB962C8B-B14F-4D97-AF65-F5344CB8AC3E}">
        <p14:creationId xmlns:p14="http://schemas.microsoft.com/office/powerpoint/2010/main" val="272183608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20B0-9899-824D-531E-5D9740A61207}"/>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FAE422CB-3D42-55D1-39DD-6D9622E6B089}"/>
              </a:ext>
            </a:extLst>
          </p:cNvPr>
          <p:cNvSpPr>
            <a:spLocks noGrp="1"/>
          </p:cNvSpPr>
          <p:nvPr>
            <p:ph idx="1"/>
          </p:nvPr>
        </p:nvSpPr>
        <p:spPr/>
        <p:txBody>
          <a:bodyPr>
            <a:normAutofit fontScale="25000" lnSpcReduction="20000"/>
          </a:bodyPr>
          <a:lstStyle/>
          <a:p>
            <a:pPr>
              <a:buNone/>
            </a:pPr>
            <a:r>
              <a:rPr lang="en-US" sz="8000" b="1" dirty="0"/>
              <a:t>Israel (1983)</a:t>
            </a:r>
          </a:p>
          <a:p>
            <a:pPr>
              <a:buNone/>
            </a:pPr>
            <a:endParaRPr lang="en-US" sz="8000" b="1" dirty="0"/>
          </a:p>
          <a:p>
            <a:r>
              <a:rPr lang="en-US" sz="8000" b="1" dirty="0" err="1"/>
              <a:t>CDR</a:t>
            </a:r>
            <a:r>
              <a:rPr lang="en-US" sz="8000" b="1" dirty="0"/>
              <a:t> = (27,818/4,037,620)*1,000</a:t>
            </a:r>
          </a:p>
          <a:p>
            <a:r>
              <a:rPr lang="en-US" sz="8000" b="1" dirty="0"/>
              <a:t>=6.9</a:t>
            </a:r>
          </a:p>
          <a:p>
            <a:pPr>
              <a:buNone/>
            </a:pPr>
            <a:endParaRPr lang="en-US" sz="8000" b="1" dirty="0"/>
          </a:p>
          <a:p>
            <a:r>
              <a:rPr lang="en-US" sz="8000" b="1" dirty="0"/>
              <a:t>In Israel, there were 7 deaths  per 1,000 of the population. In 1983</a:t>
            </a:r>
          </a:p>
          <a:p>
            <a:pPr>
              <a:buNone/>
            </a:pPr>
            <a:r>
              <a:rPr lang="en-US" sz="8000" b="1" dirty="0"/>
              <a:t> </a:t>
            </a:r>
          </a:p>
          <a:p>
            <a:r>
              <a:rPr lang="en-US" sz="8000" b="1" dirty="0"/>
              <a:t>In 1990, the </a:t>
            </a:r>
            <a:r>
              <a:rPr lang="en-US" sz="8000" b="1" dirty="0" err="1"/>
              <a:t>CDR</a:t>
            </a:r>
            <a:r>
              <a:rPr lang="en-US" sz="8000" b="1" dirty="0"/>
              <a:t> in Zambia was 19.6, i.e.,  there were 19.6 deaths per 1,000 population in Zambia.</a:t>
            </a:r>
          </a:p>
          <a:p>
            <a:r>
              <a:rPr lang="en-US" sz="8000" b="1" dirty="0"/>
              <a:t> </a:t>
            </a:r>
          </a:p>
          <a:p>
            <a:pPr marL="0" indent="0">
              <a:buNone/>
            </a:pPr>
            <a:endParaRPr lang="en-ZM" dirty="0"/>
          </a:p>
        </p:txBody>
      </p:sp>
    </p:spTree>
    <p:extLst>
      <p:ext uri="{BB962C8B-B14F-4D97-AF65-F5344CB8AC3E}">
        <p14:creationId xmlns:p14="http://schemas.microsoft.com/office/powerpoint/2010/main" val="1526061406"/>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AGE SPECIFIC DEATH RATE</a:t>
            </a:r>
            <a:endParaRPr lang="en-US" sz="2800" dirty="0"/>
          </a:p>
        </p:txBody>
      </p:sp>
      <p:sp>
        <p:nvSpPr>
          <p:cNvPr id="3" name="Content Placeholder 2"/>
          <p:cNvSpPr>
            <a:spLocks noGrp="1"/>
          </p:cNvSpPr>
          <p:nvPr>
            <p:ph idx="1"/>
          </p:nvPr>
        </p:nvSpPr>
        <p:spPr/>
        <p:txBody>
          <a:bodyPr>
            <a:normAutofit fontScale="77500" lnSpcReduction="20000"/>
          </a:bodyPr>
          <a:lstStyle/>
          <a:p>
            <a:pPr>
              <a:buNone/>
            </a:pPr>
            <a:endParaRPr lang="en-US" dirty="0"/>
          </a:p>
          <a:p>
            <a:r>
              <a:rPr lang="en-US" b="1" dirty="0"/>
              <a:t>Death rates can be obtained for specific age groups for comparison of mortality at different ages or a change in mortality at the same age over time. </a:t>
            </a:r>
          </a:p>
          <a:p>
            <a:endParaRPr lang="en-US" b="1" dirty="0"/>
          </a:p>
          <a:p>
            <a:r>
              <a:rPr lang="en-US" b="1" dirty="0"/>
              <a:t>Comparisons can also be made between countries or areas.</a:t>
            </a:r>
          </a:p>
          <a:p>
            <a:pPr>
              <a:buNone/>
            </a:pPr>
            <a:endParaRPr lang="en-US" b="1" dirty="0"/>
          </a:p>
          <a:p>
            <a:r>
              <a:rPr lang="en-US" b="1" dirty="0"/>
              <a:t>Since mortality varies greatly by sex, age specific rates are often given separately for males and females.</a:t>
            </a:r>
          </a:p>
          <a:p>
            <a:pPr>
              <a:buNone/>
            </a:pPr>
            <a:r>
              <a:rPr lang="en-US" b="1" dirty="0"/>
              <a:t> </a:t>
            </a:r>
          </a:p>
          <a:p>
            <a:endParaRPr lang="en-US"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9439D-EBEE-FB94-7A99-69F30CD31B06}"/>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EAD07CAD-B0D1-78B7-99E6-5D92E1478A04}"/>
              </a:ext>
            </a:extLst>
          </p:cNvPr>
          <p:cNvSpPr>
            <a:spLocks noGrp="1"/>
          </p:cNvSpPr>
          <p:nvPr>
            <p:ph idx="1"/>
          </p:nvPr>
        </p:nvSpPr>
        <p:spPr/>
        <p:txBody>
          <a:bodyPr>
            <a:normAutofit fontScale="77500" lnSpcReduction="20000"/>
          </a:bodyPr>
          <a:lstStyle/>
          <a:p>
            <a:r>
              <a:rPr lang="en-US" b="1" u="sng" dirty="0"/>
              <a:t>Deaths of people aged (15-24)</a:t>
            </a:r>
            <a:r>
              <a:rPr lang="en-US" b="1" dirty="0"/>
              <a:t>  x 1000</a:t>
            </a:r>
          </a:p>
          <a:p>
            <a:r>
              <a:rPr lang="en-US" b="1" dirty="0"/>
              <a:t>Total population aged (15-24)</a:t>
            </a:r>
          </a:p>
          <a:p>
            <a:r>
              <a:rPr lang="en-US" b="1" dirty="0"/>
              <a:t> </a:t>
            </a:r>
          </a:p>
          <a:p>
            <a:r>
              <a:rPr lang="en-US" b="1" dirty="0" err="1"/>
              <a:t>ASDR</a:t>
            </a:r>
            <a:r>
              <a:rPr lang="en-US" b="1" dirty="0"/>
              <a:t>= (</a:t>
            </a:r>
            <a:r>
              <a:rPr lang="en-GB" b="1" dirty="0"/>
              <a:t>2,084 /1,267,400)*1,000</a:t>
            </a:r>
          </a:p>
          <a:p>
            <a:endParaRPr lang="en-GB" b="1" dirty="0"/>
          </a:p>
          <a:p>
            <a:r>
              <a:rPr lang="en-GB" b="1" dirty="0"/>
              <a:t>=  1.6</a:t>
            </a:r>
          </a:p>
          <a:p>
            <a:endParaRPr lang="en-GB" b="1" dirty="0"/>
          </a:p>
          <a:p>
            <a:r>
              <a:rPr lang="en-GB" b="1" dirty="0"/>
              <a:t>There about 2 deaths for every 1,000 persons in the age group 15-24. </a:t>
            </a:r>
            <a:r>
              <a:rPr lang="en-US" b="1" dirty="0"/>
              <a:t> </a:t>
            </a:r>
          </a:p>
          <a:p>
            <a:endParaRPr lang="en-US" dirty="0"/>
          </a:p>
          <a:p>
            <a:endParaRPr lang="en-ZM" dirty="0"/>
          </a:p>
        </p:txBody>
      </p:sp>
    </p:spTree>
    <p:extLst>
      <p:ext uri="{BB962C8B-B14F-4D97-AF65-F5344CB8AC3E}">
        <p14:creationId xmlns:p14="http://schemas.microsoft.com/office/powerpoint/2010/main" val="2919104263"/>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71E-C8F5-400E-A162-C4050BB0647D}"/>
              </a:ext>
            </a:extLst>
          </p:cNvPr>
          <p:cNvSpPr>
            <a:spLocks noGrp="1"/>
          </p:cNvSpPr>
          <p:nvPr>
            <p:ph type="title"/>
          </p:nvPr>
        </p:nvSpPr>
        <p:spPr>
          <a:xfrm>
            <a:off x="2696633" y="601134"/>
            <a:ext cx="6798734" cy="1303867"/>
          </a:xfrm>
        </p:spPr>
        <p:txBody>
          <a:bodyPr>
            <a:normAutofit/>
          </a:bodyPr>
          <a:lstStyle/>
          <a:p>
            <a:r>
              <a:rPr lang="en-US" sz="2800" b="1" dirty="0"/>
              <a:t>AGE SPECIFIC DEATH RATE</a:t>
            </a:r>
            <a:endParaRPr lang="en-US" sz="2800" dirty="0"/>
          </a:p>
        </p:txBody>
      </p:sp>
      <p:graphicFrame>
        <p:nvGraphicFramePr>
          <p:cNvPr id="4" name="Content Placeholder 3">
            <a:extLst>
              <a:ext uri="{FF2B5EF4-FFF2-40B4-BE49-F238E27FC236}">
                <a16:creationId xmlns:a16="http://schemas.microsoft.com/office/drawing/2014/main" id="{15859E86-8EDB-455A-811A-40CB084DBE5D}"/>
              </a:ext>
            </a:extLst>
          </p:cNvPr>
          <p:cNvGraphicFramePr>
            <a:graphicFrameLocks noGrp="1"/>
          </p:cNvGraphicFramePr>
          <p:nvPr>
            <p:ph idx="1"/>
            <p:extLst>
              <p:ext uri="{D42A27DB-BD31-4B8C-83A1-F6EECF244321}">
                <p14:modId xmlns:p14="http://schemas.microsoft.com/office/powerpoint/2010/main" val="3959275855"/>
              </p:ext>
            </p:extLst>
          </p:nvPr>
        </p:nvGraphicFramePr>
        <p:xfrm>
          <a:off x="2438401" y="1905000"/>
          <a:ext cx="7772399" cy="4053840"/>
        </p:xfrm>
        <a:graphic>
          <a:graphicData uri="http://schemas.openxmlformats.org/drawingml/2006/table">
            <a:tbl>
              <a:tblPr>
                <a:tableStyleId>{5940675A-B579-460E-94D1-54222C63F5DA}</a:tableStyleId>
              </a:tblPr>
              <a:tblGrid>
                <a:gridCol w="1445954">
                  <a:extLst>
                    <a:ext uri="{9D8B030D-6E8A-4147-A177-3AD203B41FA5}">
                      <a16:colId xmlns:a16="http://schemas.microsoft.com/office/drawing/2014/main" val="2204684448"/>
                    </a:ext>
                  </a:extLst>
                </a:gridCol>
                <a:gridCol w="2164311">
                  <a:extLst>
                    <a:ext uri="{9D8B030D-6E8A-4147-A177-3AD203B41FA5}">
                      <a16:colId xmlns:a16="http://schemas.microsoft.com/office/drawing/2014/main" val="4269280056"/>
                    </a:ext>
                  </a:extLst>
                </a:gridCol>
                <a:gridCol w="2259444">
                  <a:extLst>
                    <a:ext uri="{9D8B030D-6E8A-4147-A177-3AD203B41FA5}">
                      <a16:colId xmlns:a16="http://schemas.microsoft.com/office/drawing/2014/main" val="1676133049"/>
                    </a:ext>
                  </a:extLst>
                </a:gridCol>
                <a:gridCol w="1902690">
                  <a:extLst>
                    <a:ext uri="{9D8B030D-6E8A-4147-A177-3AD203B41FA5}">
                      <a16:colId xmlns:a16="http://schemas.microsoft.com/office/drawing/2014/main" val="3134051621"/>
                    </a:ext>
                  </a:extLst>
                </a:gridCol>
              </a:tblGrid>
              <a:tr h="182880">
                <a:tc gridSpan="2">
                  <a:txBody>
                    <a:bodyPr/>
                    <a:lstStyle/>
                    <a:p>
                      <a:pPr algn="l" fontAlgn="b"/>
                      <a:r>
                        <a:rPr lang="en-US" sz="2000" b="1" u="none" strike="noStrike" dirty="0">
                          <a:solidFill>
                            <a:srgbClr val="000000"/>
                          </a:solidFill>
                          <a:effectLst/>
                          <a:latin typeface="Georgia Pro Black" panose="02040A02050405020203" pitchFamily="18" charset="0"/>
                        </a:rPr>
                        <a:t>Japan 1990</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hMerge="1">
                  <a:txBody>
                    <a:bodyPr/>
                    <a:lstStyle/>
                    <a:p>
                      <a:endParaRPr lang="en-ZM"/>
                    </a:p>
                  </a:txBody>
                  <a:tcPr/>
                </a:tc>
                <a:tc>
                  <a:txBody>
                    <a:bodyPr/>
                    <a:lstStyle/>
                    <a:p>
                      <a:pPr algn="ctr" fontAlgn="b"/>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2000" b="0"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768138650"/>
                  </a:ext>
                </a:extLst>
              </a:tr>
              <a:tr h="182880">
                <a:tc>
                  <a:txBody>
                    <a:bodyPr/>
                    <a:lstStyle/>
                    <a:p>
                      <a:pPr algn="ctr" fontAlgn="b"/>
                      <a:r>
                        <a:rPr lang="en-US" sz="2000" b="1" u="none" strike="noStrike" dirty="0">
                          <a:solidFill>
                            <a:srgbClr val="000000"/>
                          </a:solidFill>
                          <a:effectLst/>
                          <a:latin typeface="Georgia Pro Black" panose="02040A02050405020203" pitchFamily="18" charset="0"/>
                        </a:rPr>
                        <a:t>Age group</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2000" b="1" u="none" strike="noStrike" dirty="0">
                          <a:solidFill>
                            <a:srgbClr val="000000"/>
                          </a:solidFill>
                          <a:effectLst/>
                          <a:latin typeface="Georgia Pro Black" panose="02040A02050405020203" pitchFamily="18" charset="0"/>
                        </a:rPr>
                        <a:t>Population (thousands)</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2000" b="1" u="none" strike="noStrike" dirty="0">
                          <a:solidFill>
                            <a:srgbClr val="000000"/>
                          </a:solidFill>
                          <a:effectLst/>
                          <a:latin typeface="Georgia Pro Black" panose="02040A02050405020203" pitchFamily="18" charset="0"/>
                        </a:rPr>
                        <a:t>Deaths</a:t>
                      </a:r>
                      <a:endParaRPr lang="en-US"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2000" b="1" u="none" strike="noStrike" dirty="0" err="1">
                          <a:solidFill>
                            <a:srgbClr val="000000"/>
                          </a:solidFill>
                          <a:effectLst/>
                          <a:latin typeface="Georgia Pro Black" panose="02040A02050405020203" pitchFamily="18" charset="0"/>
                        </a:rPr>
                        <a:t>ASDR</a:t>
                      </a:r>
                      <a:endParaRPr lang="en-US"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330341126"/>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&lt;1</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1,217</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5,616</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4.61</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597129927"/>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1-4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5,293</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2,367</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0.45</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683904413"/>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5-14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16,037</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2,619</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0.16</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663658550"/>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15-24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18,856</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9,148</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0.49</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4231313942"/>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25-34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15,901</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9,315</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0.59</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031305856"/>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35-44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19,714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23,862</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1.21</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447773001"/>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45-54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17,151</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51,986</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3.03</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860989941"/>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55-64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14,508</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110,269</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7.60</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468568078"/>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65-74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8,946</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159,744</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17.86</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459852529"/>
                  </a:ext>
                </a:extLst>
              </a:tr>
              <a:tr h="182880">
                <a:tc>
                  <a:txBody>
                    <a:bodyPr/>
                    <a:lstStyle/>
                    <a:p>
                      <a:pPr algn="ctr" fontAlgn="b"/>
                      <a:r>
                        <a:rPr lang="en-ZM" sz="2000" b="1" u="none" strike="noStrike" dirty="0">
                          <a:solidFill>
                            <a:srgbClr val="000000"/>
                          </a:solidFill>
                          <a:effectLst/>
                          <a:latin typeface="Georgia Pro Black" panose="02040A02050405020203" pitchFamily="18" charset="0"/>
                        </a:rPr>
                        <a:t>75+</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5,989</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444,930</a:t>
                      </a:r>
                      <a:endParaRPr lang="en-ZM" sz="20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2000" b="1" u="none" strike="noStrike" dirty="0">
                          <a:solidFill>
                            <a:srgbClr val="000000"/>
                          </a:solidFill>
                          <a:effectLst/>
                          <a:latin typeface="Georgia Pro Black" panose="02040A02050405020203" pitchFamily="18" charset="0"/>
                        </a:rPr>
                        <a:t>74.29</a:t>
                      </a:r>
                      <a:endParaRPr lang="en-ZM" sz="20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2147605"/>
                  </a:ext>
                </a:extLst>
              </a:tr>
            </a:tbl>
          </a:graphicData>
        </a:graphic>
      </p:graphicFrame>
    </p:spTree>
    <p:extLst>
      <p:ext uri="{BB962C8B-B14F-4D97-AF65-F5344CB8AC3E}">
        <p14:creationId xmlns:p14="http://schemas.microsoft.com/office/powerpoint/2010/main" val="331938700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F263-6526-42F5-803C-74F0C4992F9B}"/>
              </a:ext>
            </a:extLst>
          </p:cNvPr>
          <p:cNvSpPr>
            <a:spLocks noGrp="1"/>
          </p:cNvSpPr>
          <p:nvPr>
            <p:ph type="title"/>
          </p:nvPr>
        </p:nvSpPr>
        <p:spPr/>
        <p:txBody>
          <a:bodyPr>
            <a:normAutofit/>
          </a:bodyPr>
          <a:lstStyle/>
          <a:p>
            <a:r>
              <a:rPr lang="en-US" sz="2400" b="1" dirty="0"/>
              <a:t>CONCEPTS AND MEASURES ASSOCIATED WITH MORTALITY</a:t>
            </a:r>
            <a:br>
              <a:rPr lang="en-US" sz="2400" dirty="0"/>
            </a:br>
            <a:endParaRPr lang="en-ZM" sz="2400" dirty="0"/>
          </a:p>
        </p:txBody>
      </p:sp>
      <p:graphicFrame>
        <p:nvGraphicFramePr>
          <p:cNvPr id="4" name="Content Placeholder 3">
            <a:extLst>
              <a:ext uri="{FF2B5EF4-FFF2-40B4-BE49-F238E27FC236}">
                <a16:creationId xmlns:a16="http://schemas.microsoft.com/office/drawing/2014/main" id="{B7B1802A-5633-422E-B4C0-8C0F60808C66}"/>
              </a:ext>
            </a:extLst>
          </p:cNvPr>
          <p:cNvGraphicFramePr>
            <a:graphicFrameLocks noGrp="1"/>
          </p:cNvGraphicFramePr>
          <p:nvPr>
            <p:ph idx="1"/>
          </p:nvPr>
        </p:nvGraphicFramePr>
        <p:xfrm>
          <a:off x="2700338" y="2490789"/>
          <a:ext cx="6799262" cy="3444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146817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DC50-4DD6-4CB4-BC64-73B35E7A1ADA}"/>
              </a:ext>
            </a:extLst>
          </p:cNvPr>
          <p:cNvSpPr>
            <a:spLocks noGrp="1"/>
          </p:cNvSpPr>
          <p:nvPr>
            <p:ph type="title"/>
          </p:nvPr>
        </p:nvSpPr>
        <p:spPr/>
        <p:txBody>
          <a:bodyPr>
            <a:noAutofit/>
          </a:bodyPr>
          <a:lstStyle/>
          <a:p>
            <a:r>
              <a:rPr lang="en-US" sz="2800" b="1" dirty="0"/>
              <a:t>AGE SPECIFIC DEATH RATE</a:t>
            </a:r>
            <a:endParaRPr lang="en-US" sz="2800" dirty="0"/>
          </a:p>
        </p:txBody>
      </p:sp>
      <p:graphicFrame>
        <p:nvGraphicFramePr>
          <p:cNvPr id="5" name="Content Placeholder 4">
            <a:extLst>
              <a:ext uri="{FF2B5EF4-FFF2-40B4-BE49-F238E27FC236}">
                <a16:creationId xmlns:a16="http://schemas.microsoft.com/office/drawing/2014/main" id="{640031E2-89DE-4EB9-A973-330C3A99B0B5}"/>
              </a:ext>
            </a:extLst>
          </p:cNvPr>
          <p:cNvGraphicFramePr>
            <a:graphicFrameLocks noGrp="1"/>
          </p:cNvGraphicFramePr>
          <p:nvPr>
            <p:ph idx="1"/>
          </p:nvPr>
        </p:nvGraphicFramePr>
        <p:xfrm>
          <a:off x="2700338" y="2490789"/>
          <a:ext cx="6799262" cy="3444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8492280"/>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INFANT MORTALITY RATE</a:t>
            </a:r>
            <a:br>
              <a:rPr lang="en-US" sz="2400" b="1" dirty="0"/>
            </a:br>
            <a:r>
              <a:rPr lang="en-US" sz="2400" b="1" dirty="0"/>
              <a:t> </a:t>
            </a:r>
          </a:p>
        </p:txBody>
      </p:sp>
      <p:sp>
        <p:nvSpPr>
          <p:cNvPr id="3" name="Content Placeholder 2"/>
          <p:cNvSpPr>
            <a:spLocks noGrp="1"/>
          </p:cNvSpPr>
          <p:nvPr>
            <p:ph idx="1"/>
          </p:nvPr>
        </p:nvSpPr>
        <p:spPr/>
        <p:txBody>
          <a:bodyPr>
            <a:noAutofit/>
          </a:bodyPr>
          <a:lstStyle/>
          <a:p>
            <a:r>
              <a:rPr lang="en-US" sz="2800" b="1" dirty="0"/>
              <a:t>The infant mortality rate is the number of deaths to infants under 1 year of age per 1000 live births in a given year.</a:t>
            </a:r>
          </a:p>
          <a:p>
            <a:pPr>
              <a:buNone/>
            </a:pPr>
            <a:r>
              <a:rPr lang="en-US" sz="2800" b="1" dirty="0"/>
              <a:t> </a:t>
            </a:r>
          </a:p>
          <a:p>
            <a:r>
              <a:rPr lang="en-US" b="1" u="sng" dirty="0"/>
              <a:t>Number of deaths to infants under age </a:t>
            </a:r>
            <a:r>
              <a:rPr lang="en-US" b="1" dirty="0"/>
              <a:t>1 x 1000</a:t>
            </a:r>
          </a:p>
          <a:p>
            <a:r>
              <a:rPr lang="en-US" b="1" dirty="0"/>
              <a:t>Total live births</a:t>
            </a:r>
          </a:p>
          <a:p>
            <a:endParaRPr lang="en-US" sz="2800" b="1" dirty="0"/>
          </a:p>
          <a:p>
            <a:pPr>
              <a:buNone/>
            </a:pPr>
            <a:endParaRPr lang="en-US" sz="1100" dirty="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F586-188E-C120-F945-EE9087C1F6B6}"/>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87E320EB-681B-3DB5-7829-709E0F62EED1}"/>
              </a:ext>
            </a:extLst>
          </p:cNvPr>
          <p:cNvSpPr>
            <a:spLocks noGrp="1"/>
          </p:cNvSpPr>
          <p:nvPr>
            <p:ph idx="1"/>
          </p:nvPr>
        </p:nvSpPr>
        <p:spPr/>
        <p:txBody>
          <a:bodyPr>
            <a:normAutofit fontScale="70000" lnSpcReduction="20000"/>
          </a:bodyPr>
          <a:lstStyle/>
          <a:p>
            <a:r>
              <a:rPr lang="en-US" b="1" dirty="0"/>
              <a:t>Sweden 1984</a:t>
            </a:r>
          </a:p>
          <a:p>
            <a:endParaRPr lang="en-US" b="1" dirty="0"/>
          </a:p>
          <a:p>
            <a:r>
              <a:rPr lang="en-US" b="1" dirty="0" err="1"/>
              <a:t>IMR</a:t>
            </a:r>
            <a:r>
              <a:rPr lang="en-US" b="1" dirty="0"/>
              <a:t> = (594/93,792)*1,000</a:t>
            </a:r>
          </a:p>
          <a:p>
            <a:endParaRPr lang="en-US" b="1" dirty="0"/>
          </a:p>
          <a:p>
            <a:r>
              <a:rPr lang="en-US" b="1" dirty="0"/>
              <a:t>=6.3</a:t>
            </a:r>
          </a:p>
          <a:p>
            <a:r>
              <a:rPr lang="en-US" b="1" dirty="0"/>
              <a:t>There were 6 deaths to infants under age 1 per 1,000 live births in Sweden in 1984.</a:t>
            </a:r>
          </a:p>
          <a:p>
            <a:endParaRPr lang="en-US" b="1" dirty="0"/>
          </a:p>
          <a:p>
            <a:r>
              <a:rPr lang="en-US" b="1" dirty="0"/>
              <a:t>According to the 2000 census , there were 110 deaths to infants per 1000 live births in Zambia .</a:t>
            </a:r>
          </a:p>
          <a:p>
            <a:endParaRPr lang="en-ZM" dirty="0"/>
          </a:p>
        </p:txBody>
      </p:sp>
    </p:spTree>
    <p:extLst>
      <p:ext uri="{BB962C8B-B14F-4D97-AF65-F5344CB8AC3E}">
        <p14:creationId xmlns:p14="http://schemas.microsoft.com/office/powerpoint/2010/main" val="226328651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MATERNAL MORTALITY RATE</a:t>
            </a:r>
            <a:endParaRPr lang="en-US" sz="2400" dirty="0"/>
          </a:p>
        </p:txBody>
      </p:sp>
      <p:sp>
        <p:nvSpPr>
          <p:cNvPr id="3" name="Content Placeholder 2"/>
          <p:cNvSpPr>
            <a:spLocks noGrp="1"/>
          </p:cNvSpPr>
          <p:nvPr>
            <p:ph idx="1"/>
          </p:nvPr>
        </p:nvSpPr>
        <p:spPr/>
        <p:txBody>
          <a:bodyPr>
            <a:normAutofit fontScale="40000" lnSpcReduction="20000"/>
          </a:bodyPr>
          <a:lstStyle/>
          <a:p>
            <a:r>
              <a:rPr lang="en-US" sz="6400" b="1" dirty="0"/>
              <a:t>The maternal mortality rate is the number of women who die as result of childbearing in a given year per 100,000 births in that year. Maternal deaths are those caused by complications of pregnancy and childbirth.</a:t>
            </a:r>
          </a:p>
          <a:p>
            <a:endParaRPr lang="en-US" sz="6400" b="1" u="sng" dirty="0"/>
          </a:p>
          <a:p>
            <a:r>
              <a:rPr lang="en-US" sz="6400" b="1" u="sng" dirty="0"/>
              <a:t>Number of maternal deaths  </a:t>
            </a:r>
            <a:r>
              <a:rPr lang="en-US" sz="6400" b="1" dirty="0"/>
              <a:t>x 100,000</a:t>
            </a:r>
          </a:p>
          <a:p>
            <a:r>
              <a:rPr lang="en-US" sz="6400" b="1" dirty="0"/>
              <a:t>Total live births</a:t>
            </a:r>
          </a:p>
          <a:p>
            <a:endParaRPr lang="en-US" sz="6400" b="1" dirty="0"/>
          </a:p>
          <a:p>
            <a:endParaRPr lang="en-US" sz="6400" b="1" dirty="0"/>
          </a:p>
          <a:p>
            <a:endParaRPr lang="en-US" sz="5600"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60FB-75D6-6569-BD1A-8AFDC6274A18}"/>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EFA1CAD1-FFC7-09B0-3C6F-BC686DA5DFAE}"/>
              </a:ext>
            </a:extLst>
          </p:cNvPr>
          <p:cNvSpPr>
            <a:spLocks noGrp="1"/>
          </p:cNvSpPr>
          <p:nvPr>
            <p:ph idx="1"/>
          </p:nvPr>
        </p:nvSpPr>
        <p:spPr/>
        <p:txBody>
          <a:bodyPr>
            <a:normAutofit fontScale="77500" lnSpcReduction="20000"/>
          </a:bodyPr>
          <a:lstStyle/>
          <a:p>
            <a:r>
              <a:rPr lang="en-US" b="1" dirty="0"/>
              <a:t>US (1983)</a:t>
            </a:r>
          </a:p>
          <a:p>
            <a:endParaRPr lang="en-US" b="1" dirty="0"/>
          </a:p>
          <a:p>
            <a:r>
              <a:rPr lang="en-US" b="1" dirty="0"/>
              <a:t>MMR= (290/3,614,000)*100,000</a:t>
            </a:r>
          </a:p>
          <a:p>
            <a:endParaRPr lang="en-US" b="1" dirty="0"/>
          </a:p>
          <a:p>
            <a:r>
              <a:rPr lang="en-US" b="1" dirty="0"/>
              <a:t>= 8.0</a:t>
            </a:r>
          </a:p>
          <a:p>
            <a:endParaRPr lang="en-US" b="1" dirty="0"/>
          </a:p>
          <a:p>
            <a:r>
              <a:rPr lang="en-US" b="1" dirty="0"/>
              <a:t>There were 8 maternal deaths per 100,000 live births in the US in 1983.</a:t>
            </a:r>
          </a:p>
          <a:p>
            <a:pPr>
              <a:buNone/>
            </a:pPr>
            <a:r>
              <a:rPr lang="en-US" b="1" dirty="0"/>
              <a:t> </a:t>
            </a:r>
          </a:p>
          <a:p>
            <a:endParaRPr lang="en-ZM" dirty="0"/>
          </a:p>
        </p:txBody>
      </p:sp>
    </p:spTree>
    <p:extLst>
      <p:ext uri="{BB962C8B-B14F-4D97-AF65-F5344CB8AC3E}">
        <p14:creationId xmlns:p14="http://schemas.microsoft.com/office/powerpoint/2010/main" val="1052573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C50D-A55A-4BD0-94DA-CE6C06E0FE7B}"/>
              </a:ext>
            </a:extLst>
          </p:cNvPr>
          <p:cNvSpPr>
            <a:spLocks noGrp="1"/>
          </p:cNvSpPr>
          <p:nvPr>
            <p:ph type="title"/>
          </p:nvPr>
        </p:nvSpPr>
        <p:spPr/>
        <p:txBody>
          <a:bodyPr/>
          <a:lstStyle/>
          <a:p>
            <a:r>
              <a:rPr lang="en-US" b="1"/>
              <a:t>FORMAL DEMOGRAPHY</a:t>
            </a:r>
            <a:endParaRPr lang="en-ZM" dirty="0"/>
          </a:p>
        </p:txBody>
      </p:sp>
      <p:sp>
        <p:nvSpPr>
          <p:cNvPr id="3" name="Content Placeholder 2">
            <a:extLst>
              <a:ext uri="{FF2B5EF4-FFF2-40B4-BE49-F238E27FC236}">
                <a16:creationId xmlns:a16="http://schemas.microsoft.com/office/drawing/2014/main" id="{CBFAF164-DC7B-4647-B1FB-DD220A7D5357}"/>
              </a:ext>
            </a:extLst>
          </p:cNvPr>
          <p:cNvSpPr>
            <a:spLocks noGrp="1"/>
          </p:cNvSpPr>
          <p:nvPr>
            <p:ph idx="1"/>
          </p:nvPr>
        </p:nvSpPr>
        <p:spPr/>
        <p:txBody>
          <a:bodyPr/>
          <a:lstStyle/>
          <a:p>
            <a:pPr algn="just"/>
            <a:r>
              <a:rPr lang="en-US" sz="1600" b="1" dirty="0"/>
              <a:t>THE IMPACT OF DEMOGRAPHIC VARIABLES ON NON DEMOGRAPHIC VARIABLES</a:t>
            </a:r>
          </a:p>
          <a:p>
            <a:pPr marL="0" indent="0" algn="just">
              <a:buNone/>
            </a:pPr>
            <a:endParaRPr lang="en-US" sz="1600" b="1" dirty="0"/>
          </a:p>
          <a:p>
            <a:pPr algn="just"/>
            <a:r>
              <a:rPr lang="en-US" sz="1600" b="1" dirty="0"/>
              <a:t> The effect of changes in fertility and mortality on the age structure of the population. </a:t>
            </a:r>
          </a:p>
          <a:p>
            <a:pPr algn="just"/>
            <a:r>
              <a:rPr lang="en-US" sz="1600" b="1" dirty="0"/>
              <a:t>The effect of marital status on fertility </a:t>
            </a:r>
          </a:p>
          <a:p>
            <a:pPr algn="just"/>
            <a:r>
              <a:rPr lang="en-US" sz="1600" b="1" dirty="0"/>
              <a:t>The effects of maternal status on fertility</a:t>
            </a:r>
          </a:p>
          <a:p>
            <a:pPr algn="just"/>
            <a:r>
              <a:rPr lang="en-US" sz="1600" b="1" dirty="0"/>
              <a:t>The analysis of sexual differentials in mortality  </a:t>
            </a:r>
            <a:endParaRPr lang="en-GB" sz="1600" b="1" dirty="0"/>
          </a:p>
          <a:p>
            <a:pPr lvl="0" algn="just"/>
            <a:endParaRPr lang="en-US" sz="1600" b="1" dirty="0"/>
          </a:p>
          <a:p>
            <a:endParaRPr lang="en-ZM" dirty="0"/>
          </a:p>
        </p:txBody>
      </p:sp>
    </p:spTree>
    <p:extLst>
      <p:ext uri="{BB962C8B-B14F-4D97-AF65-F5344CB8AC3E}">
        <p14:creationId xmlns:p14="http://schemas.microsoft.com/office/powerpoint/2010/main" val="398922085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F9E7-14C1-138A-030A-6C6D4D3F7890}"/>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F21ED91A-4E05-8D2A-9EDA-3F4BDC53BDFA}"/>
              </a:ext>
            </a:extLst>
          </p:cNvPr>
          <p:cNvSpPr>
            <a:spLocks noGrp="1"/>
          </p:cNvSpPr>
          <p:nvPr>
            <p:ph idx="1"/>
          </p:nvPr>
        </p:nvSpPr>
        <p:spPr/>
        <p:txBody>
          <a:bodyPr/>
          <a:lstStyle/>
          <a:p>
            <a:r>
              <a:rPr lang="en-US" b="1" dirty="0"/>
              <a:t>According to the 1996 </a:t>
            </a:r>
            <a:r>
              <a:rPr lang="en-US" b="1" dirty="0" err="1"/>
              <a:t>ZDHS</a:t>
            </a:r>
            <a:r>
              <a:rPr lang="en-US" b="1" dirty="0"/>
              <a:t>, there were 649 maternal deaths per 100,000 live births in Zambia.</a:t>
            </a:r>
          </a:p>
          <a:p>
            <a:pPr>
              <a:buNone/>
            </a:pPr>
            <a:endParaRPr lang="en-US" b="1" dirty="0"/>
          </a:p>
          <a:p>
            <a:r>
              <a:rPr lang="en-US" b="1" dirty="0"/>
              <a:t>The </a:t>
            </a:r>
            <a:r>
              <a:rPr lang="en-US" b="1" dirty="0" err="1"/>
              <a:t>ZDHS</a:t>
            </a:r>
            <a:r>
              <a:rPr lang="en-US" b="1" dirty="0"/>
              <a:t> 2007 maternal mortality rate for Zambia was 591 per 100,000 live births.</a:t>
            </a:r>
          </a:p>
          <a:p>
            <a:endParaRPr lang="en-ZM" dirty="0"/>
          </a:p>
        </p:txBody>
      </p:sp>
    </p:spTree>
    <p:extLst>
      <p:ext uri="{BB962C8B-B14F-4D97-AF65-F5344CB8AC3E}">
        <p14:creationId xmlns:p14="http://schemas.microsoft.com/office/powerpoint/2010/main" val="379489288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LIFE EXPECTANCY</a:t>
            </a:r>
            <a:r>
              <a:rPr lang="en-US" sz="2800" dirty="0"/>
              <a:t> </a:t>
            </a:r>
          </a:p>
        </p:txBody>
      </p:sp>
      <p:sp>
        <p:nvSpPr>
          <p:cNvPr id="3" name="Content Placeholder 2"/>
          <p:cNvSpPr>
            <a:spLocks noGrp="1"/>
          </p:cNvSpPr>
          <p:nvPr>
            <p:ph idx="1"/>
          </p:nvPr>
        </p:nvSpPr>
        <p:spPr/>
        <p:txBody>
          <a:bodyPr>
            <a:normAutofit lnSpcReduction="10000"/>
          </a:bodyPr>
          <a:lstStyle/>
          <a:p>
            <a:pPr>
              <a:buNone/>
            </a:pPr>
            <a:endParaRPr lang="en-US" dirty="0"/>
          </a:p>
          <a:p>
            <a:pPr algn="just"/>
            <a:r>
              <a:rPr lang="en-US" b="1" dirty="0"/>
              <a:t>This is an estimate of the average number of additional years a person can expect to live if the current age specific death rates continued. </a:t>
            </a:r>
          </a:p>
          <a:p>
            <a:pPr algn="just"/>
            <a:endParaRPr lang="en-US" b="1" dirty="0"/>
          </a:p>
          <a:p>
            <a:pPr algn="just"/>
            <a:r>
              <a:rPr lang="en-US" b="1" dirty="0"/>
              <a:t>Although life expectancy can be calculated at each age, the most commonly cited life expectancy is the one at birth.</a:t>
            </a:r>
          </a:p>
          <a:p>
            <a:endParaRPr lang="en-US" dirty="0"/>
          </a:p>
          <a:p>
            <a:pPr>
              <a:buNone/>
            </a:pPr>
            <a:endParaRPr lang="en-US" dirty="0"/>
          </a:p>
          <a:p>
            <a:endParaRPr lang="en-US"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LIFE EXPECTANCY</a:t>
            </a:r>
            <a:r>
              <a:rPr lang="en-US" sz="2800" dirty="0"/>
              <a:t> </a:t>
            </a:r>
          </a:p>
        </p:txBody>
      </p:sp>
      <p:sp>
        <p:nvSpPr>
          <p:cNvPr id="3" name="Content Placeholder 2"/>
          <p:cNvSpPr>
            <a:spLocks noGrp="1"/>
          </p:cNvSpPr>
          <p:nvPr>
            <p:ph idx="1"/>
          </p:nvPr>
        </p:nvSpPr>
        <p:spPr/>
        <p:txBody>
          <a:bodyPr>
            <a:normAutofit fontScale="55000" lnSpcReduction="20000"/>
          </a:bodyPr>
          <a:lstStyle/>
          <a:p>
            <a:endParaRPr lang="en-US" dirty="0"/>
          </a:p>
          <a:p>
            <a:r>
              <a:rPr lang="en-US" b="1" dirty="0"/>
              <a:t>Life expectancy is derived from a life table.</a:t>
            </a:r>
          </a:p>
          <a:p>
            <a:pPr>
              <a:buNone/>
            </a:pPr>
            <a:endParaRPr lang="en-US" b="1" dirty="0"/>
          </a:p>
          <a:p>
            <a:r>
              <a:rPr lang="en-US" b="1" dirty="0"/>
              <a:t>A life table (also called a mortality table or actuarial table) is a table which shows, for each age, what the probability is that a person of that age will die before his or her next birthday.</a:t>
            </a:r>
          </a:p>
          <a:p>
            <a:endParaRPr lang="en-US" b="1" dirty="0"/>
          </a:p>
          <a:p>
            <a:r>
              <a:rPr lang="en-US" b="1" dirty="0"/>
              <a:t>A life table can be used in the determination of the following:</a:t>
            </a:r>
          </a:p>
          <a:p>
            <a:pPr>
              <a:buNone/>
            </a:pPr>
            <a:endParaRPr lang="en-US" b="1" dirty="0"/>
          </a:p>
          <a:p>
            <a:pPr lvl="0"/>
            <a:r>
              <a:rPr lang="en-US" b="1" dirty="0"/>
              <a:t>The probability of surviving any particular year of age</a:t>
            </a:r>
          </a:p>
          <a:p>
            <a:pPr lvl="0">
              <a:buNone/>
            </a:pPr>
            <a:endParaRPr lang="en-US" b="1" dirty="0"/>
          </a:p>
          <a:p>
            <a:pPr lvl="0"/>
            <a:r>
              <a:rPr lang="en-US" b="1" dirty="0"/>
              <a:t>The remaining life expectancy for people at different ages</a:t>
            </a:r>
          </a:p>
          <a:p>
            <a:endParaRPr lang="en-US" dirty="0"/>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LIFE TABLE</a:t>
            </a:r>
          </a:p>
        </p:txBody>
      </p:sp>
      <p:graphicFrame>
        <p:nvGraphicFramePr>
          <p:cNvPr id="4" name="Content Placeholder 3">
            <a:extLst>
              <a:ext uri="{FF2B5EF4-FFF2-40B4-BE49-F238E27FC236}">
                <a16:creationId xmlns:a16="http://schemas.microsoft.com/office/drawing/2014/main" id="{EE81D7B0-F862-4ECF-E24D-0B6F9240B0D4}"/>
              </a:ext>
            </a:extLst>
          </p:cNvPr>
          <p:cNvGraphicFramePr>
            <a:graphicFrameLocks noGrp="1"/>
          </p:cNvGraphicFramePr>
          <p:nvPr>
            <p:ph idx="1"/>
            <p:extLst>
              <p:ext uri="{D42A27DB-BD31-4B8C-83A1-F6EECF244321}">
                <p14:modId xmlns:p14="http://schemas.microsoft.com/office/powerpoint/2010/main" val="742542423"/>
              </p:ext>
            </p:extLst>
          </p:nvPr>
        </p:nvGraphicFramePr>
        <p:xfrm>
          <a:off x="2569632" y="1905000"/>
          <a:ext cx="7052736" cy="7818760"/>
        </p:xfrm>
        <a:graphic>
          <a:graphicData uri="http://schemas.openxmlformats.org/drawingml/2006/table">
            <a:tbl>
              <a:tblPr>
                <a:tableStyleId>{5C22544A-7EE6-4342-B048-85BDC9FD1C3A}</a:tableStyleId>
              </a:tblPr>
              <a:tblGrid>
                <a:gridCol w="758839">
                  <a:extLst>
                    <a:ext uri="{9D8B030D-6E8A-4147-A177-3AD203B41FA5}">
                      <a16:colId xmlns:a16="http://schemas.microsoft.com/office/drawing/2014/main" val="403463837"/>
                    </a:ext>
                  </a:extLst>
                </a:gridCol>
                <a:gridCol w="922510">
                  <a:extLst>
                    <a:ext uri="{9D8B030D-6E8A-4147-A177-3AD203B41FA5}">
                      <a16:colId xmlns:a16="http://schemas.microsoft.com/office/drawing/2014/main" val="3960012681"/>
                    </a:ext>
                  </a:extLst>
                </a:gridCol>
                <a:gridCol w="952268">
                  <a:extLst>
                    <a:ext uri="{9D8B030D-6E8A-4147-A177-3AD203B41FA5}">
                      <a16:colId xmlns:a16="http://schemas.microsoft.com/office/drawing/2014/main" val="2348470412"/>
                    </a:ext>
                  </a:extLst>
                </a:gridCol>
                <a:gridCol w="952268">
                  <a:extLst>
                    <a:ext uri="{9D8B030D-6E8A-4147-A177-3AD203B41FA5}">
                      <a16:colId xmlns:a16="http://schemas.microsoft.com/office/drawing/2014/main" val="149606385"/>
                    </a:ext>
                  </a:extLst>
                </a:gridCol>
                <a:gridCol w="833234">
                  <a:extLst>
                    <a:ext uri="{9D8B030D-6E8A-4147-A177-3AD203B41FA5}">
                      <a16:colId xmlns:a16="http://schemas.microsoft.com/office/drawing/2014/main" val="2588672335"/>
                    </a:ext>
                  </a:extLst>
                </a:gridCol>
                <a:gridCol w="952268">
                  <a:extLst>
                    <a:ext uri="{9D8B030D-6E8A-4147-A177-3AD203B41FA5}">
                      <a16:colId xmlns:a16="http://schemas.microsoft.com/office/drawing/2014/main" val="1441557273"/>
                    </a:ext>
                  </a:extLst>
                </a:gridCol>
                <a:gridCol w="922510">
                  <a:extLst>
                    <a:ext uri="{9D8B030D-6E8A-4147-A177-3AD203B41FA5}">
                      <a16:colId xmlns:a16="http://schemas.microsoft.com/office/drawing/2014/main" val="223455397"/>
                    </a:ext>
                  </a:extLst>
                </a:gridCol>
                <a:gridCol w="758839">
                  <a:extLst>
                    <a:ext uri="{9D8B030D-6E8A-4147-A177-3AD203B41FA5}">
                      <a16:colId xmlns:a16="http://schemas.microsoft.com/office/drawing/2014/main" val="1510777323"/>
                    </a:ext>
                  </a:extLst>
                </a:gridCol>
              </a:tblGrid>
              <a:tr h="172244">
                <a:tc>
                  <a:txBody>
                    <a:bodyPr/>
                    <a:lstStyle/>
                    <a:p>
                      <a:pPr algn="ctr" fontAlgn="t"/>
                      <a:r>
                        <a:rPr lang="en-US" sz="1400" b="1" u="none" strike="noStrike" dirty="0">
                          <a:effectLst/>
                          <a:latin typeface="Georgia Pro Black" panose="02040A02050405020203" pitchFamily="18" charset="0"/>
                        </a:rPr>
                        <a:t>Age</a:t>
                      </a:r>
                      <a:endParaRPr lang="en-US" sz="1400" b="1" i="1"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US" sz="1400" b="1" u="none" strike="noStrike" dirty="0">
                          <a:effectLst/>
                          <a:latin typeface="Georgia Pro Black" panose="02040A02050405020203" pitchFamily="18" charset="0"/>
                        </a:rPr>
                        <a:t>lx</a:t>
                      </a:r>
                      <a:endParaRPr lang="en-US" sz="1400" b="1" i="1"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US" sz="1400" b="1" u="none" strike="noStrike" dirty="0" err="1">
                          <a:effectLst/>
                          <a:latin typeface="Georgia Pro Black" panose="02040A02050405020203" pitchFamily="18" charset="0"/>
                        </a:rPr>
                        <a:t>nqx</a:t>
                      </a:r>
                      <a:endParaRPr lang="en-US"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US" sz="1400" b="1" u="none" strike="noStrike" dirty="0" err="1">
                          <a:effectLst/>
                          <a:latin typeface="Georgia Pro Black" panose="02040A02050405020203" pitchFamily="18" charset="0"/>
                        </a:rPr>
                        <a:t>npx</a:t>
                      </a:r>
                      <a:endParaRPr lang="en-US" sz="1400" b="1" i="1"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US" sz="1400" b="1" u="none" strike="noStrike" dirty="0" err="1">
                          <a:effectLst/>
                          <a:latin typeface="Georgia Pro Black" panose="02040A02050405020203" pitchFamily="18" charset="0"/>
                        </a:rPr>
                        <a:t>ndx</a:t>
                      </a:r>
                      <a:endParaRPr lang="en-US" sz="1400" b="1" i="1"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US" sz="1400" b="1" u="none" strike="noStrike" dirty="0" err="1">
                          <a:effectLst/>
                          <a:latin typeface="Georgia Pro Black" panose="02040A02050405020203" pitchFamily="18" charset="0"/>
                        </a:rPr>
                        <a:t>nLx</a:t>
                      </a:r>
                      <a:endParaRPr lang="en-US" sz="1400" b="1" i="1"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US" sz="1400" b="1" u="none" strike="noStrike" dirty="0">
                          <a:effectLst/>
                          <a:latin typeface="Georgia Pro Black" panose="02040A02050405020203" pitchFamily="18" charset="0"/>
                        </a:rPr>
                        <a:t>Tx</a:t>
                      </a:r>
                      <a:endParaRPr lang="en-US" sz="1400" b="1" i="1"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US" sz="1400" b="1" u="none" strike="noStrike" dirty="0">
                          <a:effectLst/>
                          <a:latin typeface="Georgia Pro Black" panose="02040A02050405020203" pitchFamily="18" charset="0"/>
                        </a:rPr>
                        <a:t>ex</a:t>
                      </a:r>
                      <a:endParaRPr lang="en-US" sz="1400" b="1" i="1"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694781255"/>
                  </a:ext>
                </a:extLst>
              </a:tr>
              <a:tr h="172244">
                <a:tc>
                  <a:txBody>
                    <a:bodyPr/>
                    <a:lstStyle/>
                    <a:p>
                      <a:pPr algn="ctr" fontAlgn="t"/>
                      <a:r>
                        <a:rPr lang="en-ZM" sz="1400" b="1" u="none" strike="noStrike" dirty="0">
                          <a:effectLst/>
                          <a:latin typeface="Georgia Pro Black" panose="02040A02050405020203" pitchFamily="18" charset="0"/>
                        </a:rPr>
                        <a:t>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100,000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0.00825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0.99175 </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825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99,257</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7,757,864</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77.6</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1773436324"/>
                  </a:ext>
                </a:extLst>
              </a:tr>
              <a:tr h="172244">
                <a:tc>
                  <a:txBody>
                    <a:bodyPr/>
                    <a:lstStyle/>
                    <a:p>
                      <a:pPr algn="ctr" fontAlgn="t"/>
                      <a:r>
                        <a:rPr lang="en-ZM" sz="1400" b="1" u="none" strike="noStrike" dirty="0">
                          <a:effectLst/>
                          <a:latin typeface="Georgia Pro Black" panose="02040A02050405020203" pitchFamily="18" charset="0"/>
                        </a:rPr>
                        <a:t>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99,175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0.00163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0.99837 </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162</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396,311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7,658,607</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77.2</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2093501013"/>
                  </a:ext>
                </a:extLst>
              </a:tr>
              <a:tr h="172244">
                <a:tc>
                  <a:txBody>
                    <a:bodyPr/>
                    <a:lstStyle/>
                    <a:p>
                      <a:pPr algn="ctr" fontAlgn="t"/>
                      <a:r>
                        <a:rPr lang="en-ZM" sz="1400" b="1" u="none" strike="noStrike" dirty="0">
                          <a:effectLst/>
                          <a:latin typeface="Georgia Pro Black" panose="02040A02050405020203" pitchFamily="18" charset="0"/>
                        </a:rPr>
                        <a:t>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99,013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0.00091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0.99909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494,840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7,262,296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73.4</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2646691923"/>
                  </a:ext>
                </a:extLst>
              </a:tr>
              <a:tr h="172244">
                <a:tc>
                  <a:txBody>
                    <a:bodyPr/>
                    <a:lstStyle/>
                    <a:p>
                      <a:pPr algn="ctr" fontAlgn="t"/>
                      <a:r>
                        <a:rPr lang="en-ZM" sz="1400" b="1" u="none" strike="noStrike" dirty="0">
                          <a:effectLst/>
                          <a:latin typeface="Georgia Pro Black" panose="02040A02050405020203" pitchFamily="18" charset="0"/>
                        </a:rPr>
                        <a:t>10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98,923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0.00094</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0.99906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494,382</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6,767,456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68.4</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2802474552"/>
                  </a:ext>
                </a:extLst>
              </a:tr>
              <a:tr h="172244">
                <a:tc>
                  <a:txBody>
                    <a:bodyPr/>
                    <a:lstStyle/>
                    <a:p>
                      <a:pPr algn="ctr" fontAlgn="t"/>
                      <a:r>
                        <a:rPr lang="en-ZM" sz="1400" b="1" u="none" strike="noStrike" dirty="0">
                          <a:effectLst/>
                          <a:latin typeface="Georgia Pro Black" panose="02040A02050405020203" pitchFamily="18" charset="0"/>
                        </a:rPr>
                        <a:t>15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98,830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0.00141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0.99859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139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493,801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6,273,074</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63.5</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1241472792"/>
                  </a:ext>
                </a:extLst>
              </a:tr>
              <a:tr h="172244">
                <a:tc>
                  <a:txBody>
                    <a:bodyPr/>
                    <a:lstStyle/>
                    <a:p>
                      <a:pPr algn="ctr" fontAlgn="t"/>
                      <a:r>
                        <a:rPr lang="en-ZM" sz="1400" b="1" u="none" strike="noStrike" dirty="0">
                          <a:effectLst/>
                          <a:latin typeface="Georgia Pro Black" panose="02040A02050405020203" pitchFamily="18" charset="0"/>
                        </a:rPr>
                        <a:t>20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98,691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0.00153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0.99847</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151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493,075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5,779,273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58.6</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1686273520"/>
                  </a:ext>
                </a:extLst>
              </a:tr>
              <a:tr h="172244">
                <a:tc>
                  <a:txBody>
                    <a:bodyPr/>
                    <a:lstStyle/>
                    <a:p>
                      <a:pPr algn="ctr" fontAlgn="t"/>
                      <a:r>
                        <a:rPr lang="en-ZM" sz="1400" b="1" u="none" strike="noStrike" dirty="0">
                          <a:effectLst/>
                          <a:latin typeface="Georgia Pro Black" panose="02040A02050405020203" pitchFamily="18" charset="0"/>
                        </a:rPr>
                        <a:t>25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98,540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0.00182</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0.99818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179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492,249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5,286,198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53.7</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3593908773"/>
                  </a:ext>
                </a:extLst>
              </a:tr>
              <a:tr h="172244">
                <a:tc>
                  <a:txBody>
                    <a:bodyPr/>
                    <a:lstStyle/>
                    <a:p>
                      <a:pPr algn="ctr" fontAlgn="t"/>
                      <a:r>
                        <a:rPr lang="en-ZM" sz="1400" b="1" u="none" strike="noStrike" dirty="0">
                          <a:effectLst/>
                          <a:latin typeface="Georgia Pro Black" panose="02040A02050405020203" pitchFamily="18" charset="0"/>
                        </a:rPr>
                        <a:t>30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98,360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0.00283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0.99717</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278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491,105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4,793,948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48.7</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3675875971"/>
                  </a:ext>
                </a:extLst>
              </a:tr>
              <a:tr h="172244">
                <a:tc>
                  <a:txBody>
                    <a:bodyPr/>
                    <a:lstStyle/>
                    <a:p>
                      <a:pPr algn="ctr" fontAlgn="t"/>
                      <a:r>
                        <a:rPr lang="en-ZM" sz="1400" b="1" u="none" strike="noStrike" dirty="0">
                          <a:effectLst/>
                          <a:latin typeface="Georgia Pro Black" panose="02040A02050405020203" pitchFamily="18" charset="0"/>
                        </a:rPr>
                        <a:t>35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98,082</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0.00441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0.99559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433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489,328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4,302,843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43.9</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969880255"/>
                  </a:ext>
                </a:extLst>
              </a:tr>
              <a:tr h="172244">
                <a:tc>
                  <a:txBody>
                    <a:bodyPr/>
                    <a:lstStyle/>
                    <a:p>
                      <a:pPr algn="ctr" fontAlgn="t"/>
                      <a:r>
                        <a:rPr lang="en-ZM" sz="1400" b="1" u="none" strike="noStrike" dirty="0">
                          <a:effectLst/>
                          <a:latin typeface="Georgia Pro Black" panose="02040A02050405020203" pitchFamily="18" charset="0"/>
                        </a:rPr>
                        <a:t>40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97,649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0.00720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0.99280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703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486,489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3,813,515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39.1</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4080899977"/>
                  </a:ext>
                </a:extLst>
              </a:tr>
              <a:tr h="172244">
                <a:tc>
                  <a:txBody>
                    <a:bodyPr/>
                    <a:lstStyle/>
                    <a:p>
                      <a:pPr algn="ctr" fontAlgn="t"/>
                      <a:r>
                        <a:rPr lang="en-ZM" sz="1400" b="1" u="none" strike="noStrike" dirty="0">
                          <a:effectLst/>
                          <a:latin typeface="Georgia Pro Black" panose="02040A02050405020203" pitchFamily="18" charset="0"/>
                        </a:rPr>
                        <a:t>45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96,946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0.01235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0.98765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1,197</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481,738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3,327,026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34.3</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881096927"/>
                  </a:ext>
                </a:extLst>
              </a:tr>
              <a:tr h="172244">
                <a:tc>
                  <a:txBody>
                    <a:bodyPr/>
                    <a:lstStyle/>
                    <a:p>
                      <a:pPr algn="ctr" fontAlgn="t"/>
                      <a:r>
                        <a:rPr lang="en-ZM" sz="1400" b="1" u="none" strike="noStrike" dirty="0">
                          <a:effectLst/>
                          <a:latin typeface="Georgia Pro Black" panose="02040A02050405020203" pitchFamily="18" charset="0"/>
                        </a:rPr>
                        <a:t>50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95,749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0.02083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0.97917</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1,994</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473,759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2,845,288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29.7</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3511371664"/>
                  </a:ext>
                </a:extLst>
              </a:tr>
              <a:tr h="172244">
                <a:tc>
                  <a:txBody>
                    <a:bodyPr/>
                    <a:lstStyle/>
                    <a:p>
                      <a:pPr algn="ctr" fontAlgn="t"/>
                      <a:r>
                        <a:rPr lang="en-ZM" sz="1400" b="1" u="none" strike="noStrike" dirty="0">
                          <a:effectLst/>
                          <a:latin typeface="Georgia Pro Black" panose="02040A02050405020203" pitchFamily="18" charset="0"/>
                        </a:rPr>
                        <a:t>55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93,755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0.03456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0.96544</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3,240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460,672</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2,371,529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25.3</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74694960"/>
                  </a:ext>
                </a:extLst>
              </a:tr>
              <a:tr h="172244">
                <a:tc>
                  <a:txBody>
                    <a:bodyPr/>
                    <a:lstStyle/>
                    <a:p>
                      <a:pPr algn="ctr" fontAlgn="t"/>
                      <a:r>
                        <a:rPr lang="en-ZM" sz="1400" b="1" u="none" strike="noStrike" dirty="0">
                          <a:effectLst/>
                          <a:latin typeface="Georgia Pro Black" panose="02040A02050405020203" pitchFamily="18" charset="0"/>
                        </a:rPr>
                        <a:t>60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90,514</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0.05851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0.94149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5,296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439,332</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1,910,857</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21.1</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2294843794"/>
                  </a:ext>
                </a:extLst>
              </a:tr>
              <a:tr h="172244">
                <a:tc>
                  <a:txBody>
                    <a:bodyPr/>
                    <a:lstStyle/>
                    <a:p>
                      <a:pPr algn="ctr" fontAlgn="t"/>
                      <a:r>
                        <a:rPr lang="en-ZM" sz="1400" b="1" u="none" strike="noStrike" dirty="0">
                          <a:effectLst/>
                          <a:latin typeface="Georgia Pro Black" panose="02040A02050405020203" pitchFamily="18" charset="0"/>
                        </a:rPr>
                        <a:t>65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85,218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0.08731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0.91269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7,440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407,491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1,471,526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17.3</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549044405"/>
                  </a:ext>
                </a:extLst>
              </a:tr>
              <a:tr h="172244">
                <a:tc>
                  <a:txBody>
                    <a:bodyPr/>
                    <a:lstStyle/>
                    <a:p>
                      <a:pPr algn="ctr" fontAlgn="t"/>
                      <a:r>
                        <a:rPr lang="en-ZM" sz="1400" b="1" u="none" strike="noStrike" dirty="0">
                          <a:effectLst/>
                          <a:latin typeface="Georgia Pro Black" panose="02040A02050405020203" pitchFamily="18" charset="0"/>
                        </a:rPr>
                        <a:t>70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77,778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0.13919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0.86081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10,826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361,825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1,064,035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13.7</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820397612"/>
                  </a:ext>
                </a:extLst>
              </a:tr>
              <a:tr h="172244">
                <a:tc>
                  <a:txBody>
                    <a:bodyPr/>
                    <a:lstStyle/>
                    <a:p>
                      <a:pPr algn="ctr" fontAlgn="t"/>
                      <a:r>
                        <a:rPr lang="en-ZM" sz="1400" b="1" u="none" strike="noStrike" dirty="0">
                          <a:effectLst/>
                          <a:latin typeface="Georgia Pro Black" panose="02040A02050405020203" pitchFamily="18" charset="0"/>
                        </a:rPr>
                        <a:t>75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66,952</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0.22099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0.77901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14,796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297,771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702,210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10.5</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2575058474"/>
                  </a:ext>
                </a:extLst>
              </a:tr>
              <a:tr h="172244">
                <a:tc>
                  <a:txBody>
                    <a:bodyPr/>
                    <a:lstStyle/>
                    <a:p>
                      <a:pPr algn="ctr" fontAlgn="t"/>
                      <a:r>
                        <a:rPr lang="en-ZM" sz="1400" b="1" u="none" strike="noStrike" dirty="0">
                          <a:effectLst/>
                          <a:latin typeface="Georgia Pro Black" panose="02040A02050405020203" pitchFamily="18" charset="0"/>
                        </a:rPr>
                        <a:t>80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52,156</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0.35237</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0.64763</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18,378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214,835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404,439</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7.8</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3397371732"/>
                  </a:ext>
                </a:extLst>
              </a:tr>
              <a:tr h="172244">
                <a:tc>
                  <a:txBody>
                    <a:bodyPr/>
                    <a:lstStyle/>
                    <a:p>
                      <a:pPr algn="ctr" fontAlgn="t"/>
                      <a:r>
                        <a:rPr lang="en-ZM" sz="1400" b="1" u="none" strike="noStrike" dirty="0">
                          <a:effectLst/>
                          <a:latin typeface="Georgia Pro Black" panose="02040A02050405020203" pitchFamily="18" charset="0"/>
                        </a:rPr>
                        <a:t>85</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33,778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0</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33,778</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189,604</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189,604</a:t>
                      </a:r>
                      <a:endParaRPr lang="en-ZM" sz="1400" b="1" i="0" u="none" strike="noStrike" dirty="0">
                        <a:solidFill>
                          <a:srgbClr val="000000"/>
                        </a:solidFill>
                        <a:effectLst/>
                        <a:latin typeface="Century" panose="02040604050505020304" pitchFamily="18" charset="0"/>
                      </a:endParaRPr>
                    </a:p>
                  </a:txBody>
                  <a:tcPr marL="6890" marR="6890" marT="6890" marB="0"/>
                </a:tc>
                <a:tc>
                  <a:txBody>
                    <a:bodyPr/>
                    <a:lstStyle/>
                    <a:p>
                      <a:pPr algn="ctr" fontAlgn="t"/>
                      <a:r>
                        <a:rPr lang="en-ZM" sz="1400" b="1" u="none" strike="noStrike" dirty="0">
                          <a:effectLst/>
                          <a:latin typeface="Georgia Pro Black" panose="02040A02050405020203" pitchFamily="18" charset="0"/>
                        </a:rPr>
                        <a:t>5.6</a:t>
                      </a:r>
                      <a:endParaRPr lang="en-ZM" sz="1400" b="1" i="0" u="none" strike="noStrike" dirty="0">
                        <a:solidFill>
                          <a:srgbClr val="000000"/>
                        </a:solidFill>
                        <a:effectLst/>
                        <a:latin typeface="Century" panose="02040604050505020304" pitchFamily="18" charset="0"/>
                      </a:endParaRPr>
                    </a:p>
                  </a:txBody>
                  <a:tcPr marL="6890" marR="6890" marT="6890" marB="0"/>
                </a:tc>
                <a:extLst>
                  <a:ext uri="{0D108BD9-81ED-4DB2-BD59-A6C34878D82A}">
                    <a16:rowId xmlns:a16="http://schemas.microsoft.com/office/drawing/2014/main" val="3443044981"/>
                  </a:ext>
                </a:extLst>
              </a:tr>
            </a:tbl>
          </a:graphicData>
        </a:graphic>
      </p:graphicFrame>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6800"/>
            <a:ext cx="8229600" cy="1143000"/>
          </a:xfrm>
        </p:spPr>
        <p:txBody>
          <a:bodyPr>
            <a:normAutofit fontScale="90000"/>
          </a:bodyPr>
          <a:lstStyle/>
          <a:p>
            <a:r>
              <a:rPr lang="en-US" sz="2700" b="1" dirty="0"/>
              <a:t>CONCEPTS AND MEASURES ASSOCIATED WITH MORBIDITY</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r>
              <a:rPr lang="en-US" b="1" dirty="0"/>
              <a:t>MORBIDITY</a:t>
            </a:r>
            <a:endParaRPr lang="en-US" dirty="0"/>
          </a:p>
          <a:p>
            <a:pPr>
              <a:buNone/>
            </a:pPr>
            <a:endParaRPr lang="en-US" dirty="0"/>
          </a:p>
          <a:p>
            <a:pPr algn="just"/>
            <a:r>
              <a:rPr lang="en-US" b="1" dirty="0"/>
              <a:t>This refers to disease and illness in a population.</a:t>
            </a:r>
          </a:p>
          <a:p>
            <a:pPr algn="just">
              <a:buNone/>
            </a:pPr>
            <a:endParaRPr lang="en-US" b="1" dirty="0"/>
          </a:p>
          <a:p>
            <a:pPr algn="just"/>
            <a:r>
              <a:rPr lang="en-US" b="1" dirty="0"/>
              <a:t>It also refers to the incidence of disease and illness in a population.</a:t>
            </a:r>
          </a:p>
          <a:p>
            <a:pPr algn="just">
              <a:buNone/>
            </a:pPr>
            <a:endParaRPr lang="en-US" b="1" dirty="0"/>
          </a:p>
          <a:p>
            <a:pPr algn="just"/>
            <a:r>
              <a:rPr lang="en-US" b="1" dirty="0"/>
              <a:t>Demographers study morbidity because the outbreak of disease (or illness) impacts on mortality.</a:t>
            </a:r>
          </a:p>
          <a:p>
            <a:pPr algn="just">
              <a:buNone/>
            </a:pPr>
            <a:endParaRPr lang="en-US" b="1" dirty="0"/>
          </a:p>
          <a:p>
            <a:pPr algn="just"/>
            <a:r>
              <a:rPr lang="en-US" b="1" dirty="0"/>
              <a:t>Data about the frequency and distribution of a disease can aid in controlling its spread and in some cases lead to identification of its cause.</a:t>
            </a:r>
          </a:p>
          <a:p>
            <a:endParaRPr lang="en-US" dirty="0"/>
          </a:p>
          <a:p>
            <a:endParaRPr lang="en-US" dirty="0"/>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INCIDENCE RATE</a:t>
            </a:r>
          </a:p>
        </p:txBody>
      </p:sp>
      <p:sp>
        <p:nvSpPr>
          <p:cNvPr id="3" name="Content Placeholder 2"/>
          <p:cNvSpPr>
            <a:spLocks noGrp="1"/>
          </p:cNvSpPr>
          <p:nvPr>
            <p:ph idx="1"/>
          </p:nvPr>
        </p:nvSpPr>
        <p:spPr/>
        <p:txBody>
          <a:bodyPr>
            <a:noAutofit/>
          </a:bodyPr>
          <a:lstStyle/>
          <a:p>
            <a:r>
              <a:rPr lang="en-US" sz="1600" b="1" dirty="0"/>
              <a:t>This is the number of persons contracting a disease during a given time period per 1,000 population at risk.</a:t>
            </a:r>
          </a:p>
          <a:p>
            <a:endParaRPr lang="en-US" sz="1600" b="1" dirty="0"/>
          </a:p>
          <a:p>
            <a:r>
              <a:rPr lang="en-US" sz="1600" b="1" dirty="0"/>
              <a:t>Other constants such as per 100,000 may also be used depending on the occurrence level.</a:t>
            </a:r>
          </a:p>
          <a:p>
            <a:pPr>
              <a:buNone/>
            </a:pPr>
            <a:endParaRPr lang="en-US" sz="1600" b="1" dirty="0"/>
          </a:p>
          <a:p>
            <a:endParaRPr lang="en-US" sz="1100" dirty="0"/>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D5D0-46BF-1389-59B2-21639E9A7E63}"/>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62DAECD5-B091-5EFF-DD88-CB2C909FD843}"/>
              </a:ext>
            </a:extLst>
          </p:cNvPr>
          <p:cNvSpPr>
            <a:spLocks noGrp="1"/>
          </p:cNvSpPr>
          <p:nvPr>
            <p:ph idx="1"/>
          </p:nvPr>
        </p:nvSpPr>
        <p:spPr/>
        <p:txBody>
          <a:bodyPr>
            <a:normAutofit fontScale="92500" lnSpcReduction="20000"/>
          </a:bodyPr>
          <a:lstStyle/>
          <a:p>
            <a:r>
              <a:rPr lang="en-US" sz="1600" b="1" dirty="0"/>
              <a:t>	IR = Number of persons</a:t>
            </a:r>
          </a:p>
          <a:p>
            <a:r>
              <a:rPr lang="en-US" sz="1600" b="1" dirty="0"/>
              <a:t>	         Developing a disease		x 100,000</a:t>
            </a:r>
          </a:p>
          <a:p>
            <a:r>
              <a:rPr lang="en-US" sz="1600" b="1" dirty="0"/>
              <a:t>	         </a:t>
            </a:r>
            <a:r>
              <a:rPr lang="en-US" sz="1600" b="1" u="sng" dirty="0"/>
              <a:t>During a given time period</a:t>
            </a:r>
            <a:endParaRPr lang="en-US" sz="1600" b="1" dirty="0"/>
          </a:p>
          <a:p>
            <a:r>
              <a:rPr lang="en-US" sz="1600" b="1" dirty="0"/>
              <a:t>	         Total population at risk</a:t>
            </a:r>
          </a:p>
          <a:p>
            <a:endParaRPr lang="en-US" sz="1600" b="1" dirty="0"/>
          </a:p>
          <a:p>
            <a:pPr>
              <a:buNone/>
            </a:pPr>
            <a:r>
              <a:rPr lang="en-US" sz="1600" b="1" dirty="0"/>
              <a:t>	 Canada (1985)</a:t>
            </a:r>
          </a:p>
          <a:p>
            <a:r>
              <a:rPr lang="en-US" sz="1600" b="1" dirty="0"/>
              <a:t>	     = (2,280/25,358,500)*100,000 </a:t>
            </a:r>
          </a:p>
          <a:p>
            <a:pPr lvl="4"/>
            <a:r>
              <a:rPr lang="en-US" b="1" dirty="0"/>
              <a:t>=9.0</a:t>
            </a:r>
          </a:p>
          <a:p>
            <a:pPr lvl="3"/>
            <a:endParaRPr lang="en-US" sz="400" b="1" dirty="0"/>
          </a:p>
          <a:p>
            <a:r>
              <a:rPr lang="en-US" sz="1600" b="1" dirty="0"/>
              <a:t>The incidence of German measles in Canada in 1985 was 9 persons developing the disease per 100,000 population.</a:t>
            </a:r>
          </a:p>
          <a:p>
            <a:r>
              <a:rPr lang="en-US" sz="1100" b="1" dirty="0"/>
              <a:t> </a:t>
            </a:r>
          </a:p>
          <a:p>
            <a:endParaRPr lang="en-ZM" dirty="0"/>
          </a:p>
        </p:txBody>
      </p:sp>
    </p:spTree>
    <p:extLst>
      <p:ext uri="{BB962C8B-B14F-4D97-AF65-F5344CB8AC3E}">
        <p14:creationId xmlns:p14="http://schemas.microsoft.com/office/powerpoint/2010/main" val="2673658939"/>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PREVALENCE RATE</a:t>
            </a:r>
            <a:br>
              <a:rPr lang="en-US" sz="2400" b="1" dirty="0"/>
            </a:br>
            <a:br>
              <a:rPr lang="en-US" sz="2400" dirty="0"/>
            </a:br>
            <a:endParaRPr lang="en-US" sz="2400" dirty="0"/>
          </a:p>
        </p:txBody>
      </p:sp>
      <p:sp>
        <p:nvSpPr>
          <p:cNvPr id="3" name="Content Placeholder 2"/>
          <p:cNvSpPr>
            <a:spLocks noGrp="1"/>
          </p:cNvSpPr>
          <p:nvPr>
            <p:ph idx="1"/>
          </p:nvPr>
        </p:nvSpPr>
        <p:spPr/>
        <p:txBody>
          <a:bodyPr>
            <a:noAutofit/>
          </a:bodyPr>
          <a:lstStyle/>
          <a:p>
            <a:pPr>
              <a:buNone/>
            </a:pPr>
            <a:endParaRPr lang="en-US" sz="1400" b="1" dirty="0"/>
          </a:p>
          <a:p>
            <a:pPr lvl="0"/>
            <a:r>
              <a:rPr lang="en-US" sz="1400" b="1" dirty="0"/>
              <a:t>This is the number of persons having a particular disease at a given point in time per 1,000 population. The rate includes all previously existing cases or well as new cases developing during the specified period .</a:t>
            </a:r>
          </a:p>
          <a:p>
            <a:pPr>
              <a:buNone/>
            </a:pPr>
            <a:r>
              <a:rPr lang="en-US" sz="1400" b="1" dirty="0"/>
              <a:t> </a:t>
            </a:r>
          </a:p>
          <a:p>
            <a:pPr lvl="0"/>
            <a:r>
              <a:rPr lang="en-US" sz="1400" b="1" dirty="0"/>
              <a:t>The prevalence rate is a “SNAPSHOT” of an existing health situation.</a:t>
            </a:r>
          </a:p>
          <a:p>
            <a:pPr>
              <a:buNone/>
            </a:pPr>
            <a:endParaRPr lang="en-US" sz="1400" b="1" dirty="0"/>
          </a:p>
          <a:p>
            <a:pPr lvl="0"/>
            <a:r>
              <a:rPr lang="en-US" sz="1400" b="1" dirty="0"/>
              <a:t>It describes the health status of a population.</a:t>
            </a:r>
          </a:p>
          <a:p>
            <a:r>
              <a:rPr lang="en-US" sz="1400" b="1" dirty="0"/>
              <a:t> </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BA2C-238B-D70B-00F3-1F821B7F4D5C}"/>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A6FAF5D9-B5E2-0A93-AC6E-6E04AF40EC1C}"/>
              </a:ext>
            </a:extLst>
          </p:cNvPr>
          <p:cNvSpPr>
            <a:spLocks noGrp="1"/>
          </p:cNvSpPr>
          <p:nvPr>
            <p:ph idx="1"/>
          </p:nvPr>
        </p:nvSpPr>
        <p:spPr/>
        <p:txBody>
          <a:bodyPr>
            <a:normAutofit fontScale="62500" lnSpcReduction="20000"/>
          </a:bodyPr>
          <a:lstStyle/>
          <a:p>
            <a:endParaRPr lang="en-US" b="1" dirty="0"/>
          </a:p>
          <a:p>
            <a:r>
              <a:rPr lang="en-US" b="1" dirty="0"/>
              <a:t>PR = Number of persons</a:t>
            </a:r>
          </a:p>
          <a:p>
            <a:r>
              <a:rPr lang="en-US" b="1" dirty="0"/>
              <a:t>         w</a:t>
            </a:r>
            <a:r>
              <a:rPr lang="en-US" b="1" u="sng" dirty="0"/>
              <a:t>ith a specific disease </a:t>
            </a:r>
            <a:r>
              <a:rPr lang="en-US" b="1" dirty="0"/>
              <a:t>x 1,000</a:t>
            </a:r>
          </a:p>
          <a:p>
            <a:r>
              <a:rPr lang="en-US" b="1" dirty="0"/>
              <a:t>         Total population</a:t>
            </a:r>
          </a:p>
          <a:p>
            <a:pPr>
              <a:buNone/>
            </a:pPr>
            <a:endParaRPr lang="en-US" b="1" dirty="0"/>
          </a:p>
          <a:p>
            <a:r>
              <a:rPr lang="en-US" b="1" dirty="0"/>
              <a:t>      = (</a:t>
            </a:r>
            <a:r>
              <a:rPr lang="en-US" b="1" u="sng" dirty="0"/>
              <a:t>4,740,000 /</a:t>
            </a:r>
            <a:r>
              <a:rPr lang="en-US" b="1" dirty="0"/>
              <a:t>233,981,000)*1,000</a:t>
            </a:r>
          </a:p>
          <a:p>
            <a:r>
              <a:rPr lang="en-US" b="1" dirty="0"/>
              <a:t>                  = 20.3</a:t>
            </a:r>
          </a:p>
          <a:p>
            <a:r>
              <a:rPr lang="en-US" b="1" dirty="0"/>
              <a:t>The prevalence of coronary heart disease in the US in 1983 was 20 persons per 1,000 population.</a:t>
            </a:r>
          </a:p>
          <a:p>
            <a:pPr marL="0" indent="0">
              <a:buNone/>
            </a:pPr>
            <a:endParaRPr lang="en-US" b="1" dirty="0"/>
          </a:p>
          <a:p>
            <a:r>
              <a:rPr lang="en-US" b="1" dirty="0"/>
              <a:t>The HIV prevalence rate in Zambia according to </a:t>
            </a:r>
            <a:r>
              <a:rPr lang="en-US" b="1" dirty="0" err="1"/>
              <a:t>ZDHS</a:t>
            </a:r>
            <a:r>
              <a:rPr lang="en-US" b="1" dirty="0"/>
              <a:t> 2007 was 14.3%</a:t>
            </a:r>
          </a:p>
          <a:p>
            <a:endParaRPr lang="en-US" b="1" dirty="0"/>
          </a:p>
          <a:p>
            <a:endParaRPr lang="en-ZM" dirty="0"/>
          </a:p>
        </p:txBody>
      </p:sp>
    </p:spTree>
    <p:extLst>
      <p:ext uri="{BB962C8B-B14F-4D97-AF65-F5344CB8AC3E}">
        <p14:creationId xmlns:p14="http://schemas.microsoft.com/office/powerpoint/2010/main" val="188391820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717280" cy="1143000"/>
          </a:xfrm>
        </p:spPr>
        <p:txBody>
          <a:bodyPr>
            <a:normAutofit fontScale="90000"/>
          </a:bodyPr>
          <a:lstStyle/>
          <a:p>
            <a:br>
              <a:rPr lang="en-US" b="1" dirty="0"/>
            </a:br>
            <a:br>
              <a:rPr lang="en-US" b="1" dirty="0"/>
            </a:br>
            <a:r>
              <a:rPr lang="en-US" b="1" dirty="0"/>
              <a:t>MIGRATION</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a:bodyPr>
          <a:lstStyle/>
          <a:p>
            <a:pPr algn="just"/>
            <a:r>
              <a:rPr lang="en-US" b="1" dirty="0"/>
              <a:t>This refers to the permanent movement of persons or groups over a significant distance. </a:t>
            </a:r>
          </a:p>
          <a:p>
            <a:pPr algn="just"/>
            <a:endParaRPr lang="en-US" b="1" dirty="0"/>
          </a:p>
          <a:p>
            <a:pPr algn="just"/>
            <a:r>
              <a:rPr lang="en-US" b="1" dirty="0"/>
              <a:t>It often involves permanent change of address.</a:t>
            </a:r>
          </a:p>
          <a:p>
            <a:pPr algn="just"/>
            <a:endParaRPr lang="en-US" b="1" dirty="0"/>
          </a:p>
          <a:p>
            <a:pPr algn="just">
              <a:buNone/>
            </a:pPr>
            <a:endParaRPr lang="en-US" b="1"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POPULATION STUDIES </a:t>
            </a:r>
            <a:endParaRPr lang="en-GB" b="1" dirty="0"/>
          </a:p>
        </p:txBody>
      </p:sp>
      <p:sp>
        <p:nvSpPr>
          <p:cNvPr id="3" name="Content Placeholder 2"/>
          <p:cNvSpPr>
            <a:spLocks noGrp="1"/>
          </p:cNvSpPr>
          <p:nvPr>
            <p:ph idx="1"/>
          </p:nvPr>
        </p:nvSpPr>
        <p:spPr/>
        <p:txBody>
          <a:bodyPr>
            <a:normAutofit fontScale="85000" lnSpcReduction="20000"/>
          </a:bodyPr>
          <a:lstStyle/>
          <a:p>
            <a:r>
              <a:rPr lang="en-US" dirty="0"/>
              <a:t> </a:t>
            </a:r>
            <a:endParaRPr lang="en-GB" dirty="0"/>
          </a:p>
          <a:p>
            <a:pPr algn="just"/>
            <a:r>
              <a:rPr lang="en-US" b="1" dirty="0"/>
              <a:t>The interdisciplinary approach to demography involving biological and social sciences. </a:t>
            </a:r>
            <a:endParaRPr lang="en-GB" b="1" dirty="0"/>
          </a:p>
          <a:p>
            <a:pPr algn="just"/>
            <a:r>
              <a:rPr lang="en-US" b="1" dirty="0"/>
              <a:t> </a:t>
            </a:r>
            <a:endParaRPr lang="en-GB" b="1" dirty="0"/>
          </a:p>
          <a:p>
            <a:pPr algn="just"/>
            <a:r>
              <a:rPr lang="en-US" b="1" dirty="0"/>
              <a:t>EXAMPLES OF POPULATION STUDIES</a:t>
            </a:r>
            <a:endParaRPr lang="en-GB" b="1" dirty="0"/>
          </a:p>
          <a:p>
            <a:pPr algn="just"/>
            <a:r>
              <a:rPr lang="en-US" b="1" dirty="0"/>
              <a:t> </a:t>
            </a:r>
            <a:endParaRPr lang="en-GB" b="1" dirty="0"/>
          </a:p>
          <a:p>
            <a:pPr algn="just"/>
            <a:r>
              <a:rPr lang="en-US" b="1" dirty="0"/>
              <a:t>Studies of the relationship between demographic and non- demographic variables</a:t>
            </a:r>
            <a:endParaRPr lang="en-GB" b="1" dirty="0"/>
          </a:p>
          <a:p>
            <a:pPr algn="just"/>
            <a:r>
              <a:rPr lang="en-US" b="1" dirty="0"/>
              <a:t> </a:t>
            </a:r>
            <a:endParaRPr lang="en-GB" b="1" dirty="0"/>
          </a:p>
          <a:p>
            <a:endParaRPr lang="en-GB" dirty="0"/>
          </a:p>
        </p:txBody>
      </p:sp>
    </p:spTree>
    <p:extLst>
      <p:ext uri="{BB962C8B-B14F-4D97-AF65-F5344CB8AC3E}">
        <p14:creationId xmlns:p14="http://schemas.microsoft.com/office/powerpoint/2010/main" val="417366961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MIGRATION IS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b="1" dirty="0"/>
              <a:t>Internal migration – change of residence across boundaries of administrative areas within a country.</a:t>
            </a:r>
          </a:p>
          <a:p>
            <a:pPr algn="just"/>
            <a:endParaRPr lang="en-US" b="1" dirty="0"/>
          </a:p>
          <a:p>
            <a:pPr algn="just"/>
            <a:r>
              <a:rPr lang="en-US" b="1" dirty="0"/>
              <a:t>Internal migrants are classified into out-migrants and in-migrants.</a:t>
            </a:r>
          </a:p>
          <a:p>
            <a:pPr algn="just">
              <a:buNone/>
            </a:pPr>
            <a:endParaRPr lang="en-US" b="1" dirty="0"/>
          </a:p>
          <a:p>
            <a:pPr algn="just"/>
            <a:r>
              <a:rPr lang="en-US" b="1" dirty="0"/>
              <a:t>International migration – change of residence involving the crossing of international boundaries</a:t>
            </a:r>
          </a:p>
          <a:p>
            <a:pPr algn="just">
              <a:buNone/>
            </a:pPr>
            <a:endParaRPr lang="en-US" b="1" dirty="0"/>
          </a:p>
          <a:p>
            <a:pPr algn="just"/>
            <a:r>
              <a:rPr lang="en-US" b="1" dirty="0"/>
              <a:t>International migrants are often classified in terms of immigrants and emigrants. </a:t>
            </a:r>
          </a:p>
          <a:p>
            <a:pPr algn="just"/>
            <a:endParaRPr lang="en-US" b="1" dirty="0"/>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DEFINITIONS AND CONCEPTS</a:t>
            </a:r>
            <a:br>
              <a:rPr lang="en-US" b="1" dirty="0"/>
            </a:br>
            <a:endParaRPr lang="en-US" b="1" dirty="0"/>
          </a:p>
        </p:txBody>
      </p:sp>
      <p:sp>
        <p:nvSpPr>
          <p:cNvPr id="3" name="Content Placeholder 2"/>
          <p:cNvSpPr>
            <a:spLocks noGrp="1"/>
          </p:cNvSpPr>
          <p:nvPr>
            <p:ph idx="1"/>
          </p:nvPr>
        </p:nvSpPr>
        <p:spPr/>
        <p:txBody>
          <a:bodyPr>
            <a:normAutofit fontScale="77500" lnSpcReduction="20000"/>
          </a:bodyPr>
          <a:lstStyle/>
          <a:p>
            <a:r>
              <a:rPr lang="en-US" sz="3200" b="1" dirty="0"/>
              <a:t>AREA OF ORIGIN(DEPARTURE)</a:t>
            </a:r>
          </a:p>
          <a:p>
            <a:endParaRPr lang="en-US" sz="3200" dirty="0"/>
          </a:p>
          <a:p>
            <a:r>
              <a:rPr lang="en-US" sz="3200" b="1" dirty="0"/>
              <a:t>The area from which a migrant moves.</a:t>
            </a:r>
          </a:p>
          <a:p>
            <a:endParaRPr lang="en-US" sz="3200" b="1" dirty="0"/>
          </a:p>
          <a:p>
            <a:r>
              <a:rPr lang="en-US" sz="3200" b="1" dirty="0"/>
              <a:t>AREA OF DESTINATION (ARRIVAL)</a:t>
            </a:r>
          </a:p>
          <a:p>
            <a:endParaRPr lang="en-US" sz="3200" b="1" dirty="0"/>
          </a:p>
          <a:p>
            <a:r>
              <a:rPr lang="en-US" sz="3200" b="1" dirty="0"/>
              <a:t>The area to which a migrant moves. </a:t>
            </a:r>
          </a:p>
          <a:p>
            <a:pPr marL="0" indent="0">
              <a:buNone/>
            </a:pPr>
            <a:endParaRPr lang="en-US" sz="3200" b="1" dirty="0"/>
          </a:p>
          <a:p>
            <a:endParaRPr lang="en-US" dirty="0"/>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8A9B-B4AF-41C4-8A6A-0D3511C6AD73}"/>
              </a:ext>
            </a:extLst>
          </p:cNvPr>
          <p:cNvSpPr>
            <a:spLocks noGrp="1"/>
          </p:cNvSpPr>
          <p:nvPr>
            <p:ph type="title"/>
          </p:nvPr>
        </p:nvSpPr>
        <p:spPr/>
        <p:txBody>
          <a:bodyPr>
            <a:normAutofit fontScale="90000"/>
          </a:bodyPr>
          <a:lstStyle/>
          <a:p>
            <a:r>
              <a:rPr lang="en-US" b="1" dirty="0"/>
              <a:t>INTERNAL MIGRATION</a:t>
            </a:r>
            <a:br>
              <a:rPr lang="en-US" b="1" dirty="0"/>
            </a:br>
            <a:endParaRPr lang="en-ZM" dirty="0"/>
          </a:p>
        </p:txBody>
      </p:sp>
      <p:sp>
        <p:nvSpPr>
          <p:cNvPr id="3" name="Content Placeholder 2">
            <a:extLst>
              <a:ext uri="{FF2B5EF4-FFF2-40B4-BE49-F238E27FC236}">
                <a16:creationId xmlns:a16="http://schemas.microsoft.com/office/drawing/2014/main" id="{42DBF6F6-E8E2-4655-802C-E657E0960275}"/>
              </a:ext>
            </a:extLst>
          </p:cNvPr>
          <p:cNvSpPr>
            <a:spLocks noGrp="1"/>
          </p:cNvSpPr>
          <p:nvPr>
            <p:ph idx="1"/>
          </p:nvPr>
        </p:nvSpPr>
        <p:spPr/>
        <p:txBody>
          <a:bodyPr>
            <a:normAutofit fontScale="85000" lnSpcReduction="20000"/>
          </a:bodyPr>
          <a:lstStyle/>
          <a:p>
            <a:endParaRPr lang="en-US" sz="2800" b="1" dirty="0"/>
          </a:p>
          <a:p>
            <a:r>
              <a:rPr lang="en-US" sz="2800" b="1" dirty="0"/>
              <a:t>One could, for instance, move from Lusaka (Origin) to Kitwe (Destination). </a:t>
            </a:r>
          </a:p>
          <a:p>
            <a:pPr marL="0" indent="0">
              <a:buNone/>
            </a:pPr>
            <a:endParaRPr lang="en-US" sz="2800" b="1" dirty="0"/>
          </a:p>
          <a:p>
            <a:r>
              <a:rPr lang="en-US" sz="2800" b="1" dirty="0"/>
              <a:t>Those who move from Lusaka to Kitwe are out-migrants.</a:t>
            </a:r>
          </a:p>
          <a:p>
            <a:pPr marL="0" indent="0">
              <a:buNone/>
            </a:pPr>
            <a:endParaRPr lang="en-US" sz="2800" b="1" dirty="0"/>
          </a:p>
          <a:p>
            <a:r>
              <a:rPr lang="en-US" sz="2800" b="1" dirty="0"/>
              <a:t>In Kitwe, these are considered in-migrants.</a:t>
            </a:r>
          </a:p>
          <a:p>
            <a:endParaRPr lang="en-ZM" dirty="0"/>
          </a:p>
        </p:txBody>
      </p:sp>
    </p:spTree>
    <p:extLst>
      <p:ext uri="{BB962C8B-B14F-4D97-AF65-F5344CB8AC3E}">
        <p14:creationId xmlns:p14="http://schemas.microsoft.com/office/powerpoint/2010/main" val="1648826991"/>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2ED-4607-4D46-B709-C344066621DB}"/>
              </a:ext>
            </a:extLst>
          </p:cNvPr>
          <p:cNvSpPr>
            <a:spLocks noGrp="1"/>
          </p:cNvSpPr>
          <p:nvPr>
            <p:ph type="title"/>
          </p:nvPr>
        </p:nvSpPr>
        <p:spPr/>
        <p:txBody>
          <a:bodyPr>
            <a:normAutofit fontScale="90000"/>
          </a:bodyPr>
          <a:lstStyle/>
          <a:p>
            <a:r>
              <a:rPr lang="en-US" b="1" dirty="0"/>
              <a:t>INTERNATIONAL MIGRATION</a:t>
            </a:r>
            <a:br>
              <a:rPr lang="en-US" b="1" dirty="0"/>
            </a:br>
            <a:endParaRPr lang="en-ZM" dirty="0"/>
          </a:p>
        </p:txBody>
      </p:sp>
      <p:sp>
        <p:nvSpPr>
          <p:cNvPr id="3" name="Content Placeholder 2">
            <a:extLst>
              <a:ext uri="{FF2B5EF4-FFF2-40B4-BE49-F238E27FC236}">
                <a16:creationId xmlns:a16="http://schemas.microsoft.com/office/drawing/2014/main" id="{CF30DD6F-81EF-42FE-8619-6D6182EFF894}"/>
              </a:ext>
            </a:extLst>
          </p:cNvPr>
          <p:cNvSpPr>
            <a:spLocks noGrp="1"/>
          </p:cNvSpPr>
          <p:nvPr>
            <p:ph idx="1"/>
          </p:nvPr>
        </p:nvSpPr>
        <p:spPr/>
        <p:txBody>
          <a:bodyPr>
            <a:normAutofit fontScale="85000" lnSpcReduction="20000"/>
          </a:bodyPr>
          <a:lstStyle/>
          <a:p>
            <a:pPr marL="0" indent="0">
              <a:buNone/>
            </a:pPr>
            <a:endParaRPr lang="en-US" sz="2800" b="1" dirty="0"/>
          </a:p>
          <a:p>
            <a:r>
              <a:rPr lang="en-US" sz="2800" b="1" dirty="0"/>
              <a:t>One could, for instance, move from Zambia to (Origin) Namibia (Destination) . </a:t>
            </a:r>
          </a:p>
          <a:p>
            <a:endParaRPr lang="en-US" sz="2800" b="1" dirty="0"/>
          </a:p>
          <a:p>
            <a:r>
              <a:rPr lang="en-US" sz="2800" b="1" dirty="0"/>
              <a:t>Those who move from Zambia to Namibia are emigrants.</a:t>
            </a:r>
          </a:p>
          <a:p>
            <a:endParaRPr lang="en-US" sz="2800" b="1" dirty="0"/>
          </a:p>
          <a:p>
            <a:r>
              <a:rPr lang="en-US" sz="2800" b="1" dirty="0"/>
              <a:t>In Namibia, these are considered immigrants.</a:t>
            </a:r>
          </a:p>
          <a:p>
            <a:endParaRPr lang="en-US" sz="2800" b="1" dirty="0"/>
          </a:p>
          <a:p>
            <a:endParaRPr lang="en-US" b="1" dirty="0"/>
          </a:p>
          <a:p>
            <a:endParaRPr lang="en-ZM" dirty="0"/>
          </a:p>
        </p:txBody>
      </p:sp>
    </p:spTree>
    <p:extLst>
      <p:ext uri="{BB962C8B-B14F-4D97-AF65-F5344CB8AC3E}">
        <p14:creationId xmlns:p14="http://schemas.microsoft.com/office/powerpoint/2010/main" val="195408706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MIGRATION IS</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a:t>Certain categories of the population are not included from this definition of migration.</a:t>
            </a:r>
          </a:p>
          <a:p>
            <a:pPr marL="0" indent="0" algn="just">
              <a:buNone/>
            </a:pPr>
            <a:endParaRPr lang="en-US" b="1" dirty="0"/>
          </a:p>
          <a:p>
            <a:pPr algn="just"/>
            <a:r>
              <a:rPr lang="en-US" b="1" dirty="0"/>
              <a:t>These include the following:</a:t>
            </a:r>
          </a:p>
          <a:p>
            <a:pPr algn="just">
              <a:buNone/>
            </a:pPr>
            <a:endParaRPr lang="en-US" b="1" dirty="0"/>
          </a:p>
          <a:p>
            <a:pPr algn="just"/>
            <a:r>
              <a:rPr lang="en-US" b="1" dirty="0"/>
              <a:t>	Nomadic populations</a:t>
            </a:r>
          </a:p>
          <a:p>
            <a:pPr algn="just"/>
            <a:r>
              <a:rPr lang="en-US" b="1" dirty="0"/>
              <a:t>	 Seasonal workers</a:t>
            </a:r>
          </a:p>
          <a:p>
            <a:pPr algn="just"/>
            <a:r>
              <a:rPr lang="en-US" b="1" dirty="0"/>
              <a:t>	Persons with more than one 	residence	</a:t>
            </a:r>
          </a:p>
          <a:p>
            <a:pPr algn="just"/>
            <a:r>
              <a:rPr lang="en-US" b="1" dirty="0"/>
              <a:t>	Tourists</a:t>
            </a:r>
          </a:p>
          <a:p>
            <a:pPr algn="just"/>
            <a:r>
              <a:rPr lang="en-US" b="1" dirty="0"/>
              <a:t>	Commuters.</a:t>
            </a:r>
          </a:p>
        </p:txBody>
      </p:sp>
    </p:spTree>
    <p:extLst>
      <p:ext uri="{BB962C8B-B14F-4D97-AF65-F5344CB8AC3E}">
        <p14:creationId xmlns:p14="http://schemas.microsoft.com/office/powerpoint/2010/main" val="113411724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2400" b="1" dirty="0"/>
              <a:t>TYPES OF INTERNAL MIGRATION</a:t>
            </a:r>
          </a:p>
        </p:txBody>
      </p:sp>
      <p:sp>
        <p:nvSpPr>
          <p:cNvPr id="10243" name="Rectangle 3"/>
          <p:cNvSpPr>
            <a:spLocks noGrp="1" noChangeArrowheads="1"/>
          </p:cNvSpPr>
          <p:nvPr>
            <p:ph idx="1"/>
          </p:nvPr>
        </p:nvSpPr>
        <p:spPr/>
        <p:txBody>
          <a:bodyPr>
            <a:normAutofit fontScale="62500" lnSpcReduction="20000"/>
          </a:bodyPr>
          <a:lstStyle/>
          <a:p>
            <a:pPr eaLnBrk="1" hangingPunct="1">
              <a:lnSpc>
                <a:spcPct val="80000"/>
              </a:lnSpc>
            </a:pPr>
            <a:r>
              <a:rPr lang="en-US" sz="1800" b="1" dirty="0"/>
              <a:t>RURAL – RURAL MIGRATION</a:t>
            </a:r>
          </a:p>
          <a:p>
            <a:pPr eaLnBrk="1" hangingPunct="1">
              <a:lnSpc>
                <a:spcPct val="80000"/>
              </a:lnSpc>
            </a:pPr>
            <a:endParaRPr lang="en-US" sz="1800" b="1" dirty="0"/>
          </a:p>
          <a:p>
            <a:pPr eaLnBrk="1" hangingPunct="1">
              <a:lnSpc>
                <a:spcPct val="80000"/>
              </a:lnSpc>
            </a:pPr>
            <a:r>
              <a:rPr lang="en-US" sz="1800" b="1" dirty="0"/>
              <a:t>This involves movement from one rural area to another, e.g., Shangombo to Kaputa</a:t>
            </a:r>
          </a:p>
          <a:p>
            <a:pPr eaLnBrk="1" hangingPunct="1">
              <a:lnSpc>
                <a:spcPct val="80000"/>
              </a:lnSpc>
            </a:pPr>
            <a:endParaRPr lang="en-US" sz="1800" b="1" dirty="0"/>
          </a:p>
          <a:p>
            <a:pPr eaLnBrk="1" hangingPunct="1">
              <a:lnSpc>
                <a:spcPct val="80000"/>
              </a:lnSpc>
            </a:pPr>
            <a:r>
              <a:rPr lang="en-US" sz="1800" b="1" dirty="0"/>
              <a:t>RURAL – URBAN MIGRATION</a:t>
            </a:r>
          </a:p>
          <a:p>
            <a:pPr eaLnBrk="1" hangingPunct="1">
              <a:lnSpc>
                <a:spcPct val="80000"/>
              </a:lnSpc>
            </a:pPr>
            <a:endParaRPr lang="en-US" sz="1800" b="1" dirty="0"/>
          </a:p>
          <a:p>
            <a:pPr eaLnBrk="1" hangingPunct="1">
              <a:lnSpc>
                <a:spcPct val="80000"/>
              </a:lnSpc>
            </a:pPr>
            <a:r>
              <a:rPr lang="en-US" sz="1800" b="1" dirty="0"/>
              <a:t>This involves movement from rural areas to urban areas, e.g., Kaputa to Kitwe</a:t>
            </a:r>
          </a:p>
          <a:p>
            <a:pPr eaLnBrk="1" hangingPunct="1">
              <a:lnSpc>
                <a:spcPct val="80000"/>
              </a:lnSpc>
            </a:pPr>
            <a:endParaRPr lang="en-US" sz="1800" b="1" dirty="0"/>
          </a:p>
          <a:p>
            <a:pPr eaLnBrk="1" hangingPunct="1">
              <a:lnSpc>
                <a:spcPct val="80000"/>
              </a:lnSpc>
            </a:pPr>
            <a:r>
              <a:rPr lang="en-US" sz="1800" b="1" dirty="0"/>
              <a:t>URBAN – RURAL MIGRATION</a:t>
            </a:r>
          </a:p>
          <a:p>
            <a:pPr eaLnBrk="1" hangingPunct="1">
              <a:lnSpc>
                <a:spcPct val="80000"/>
              </a:lnSpc>
            </a:pPr>
            <a:endParaRPr lang="en-US" sz="1800" b="1" dirty="0"/>
          </a:p>
          <a:p>
            <a:pPr eaLnBrk="1" hangingPunct="1">
              <a:lnSpc>
                <a:spcPct val="80000"/>
              </a:lnSpc>
            </a:pPr>
            <a:r>
              <a:rPr lang="en-US" sz="1800" b="1" dirty="0"/>
              <a:t>This involves movement from urban to rural area, e.g., Kitwe to Gwembe Valley. </a:t>
            </a:r>
          </a:p>
          <a:p>
            <a:pPr eaLnBrk="1" hangingPunct="1">
              <a:lnSpc>
                <a:spcPct val="80000"/>
              </a:lnSpc>
            </a:pPr>
            <a:endParaRPr lang="en-US" sz="1800" b="1" dirty="0"/>
          </a:p>
          <a:p>
            <a:pPr eaLnBrk="1" hangingPunct="1">
              <a:lnSpc>
                <a:spcPct val="80000"/>
              </a:lnSpc>
            </a:pPr>
            <a:r>
              <a:rPr lang="en-US" sz="1800" b="1" dirty="0"/>
              <a:t>URBAN – URBAN MIGRATION</a:t>
            </a:r>
          </a:p>
          <a:p>
            <a:pPr eaLnBrk="1" hangingPunct="1">
              <a:lnSpc>
                <a:spcPct val="80000"/>
              </a:lnSpc>
            </a:pPr>
            <a:r>
              <a:rPr lang="en-US" sz="1800" b="1" dirty="0"/>
              <a:t>This involves movement from urban to urban areas, e.g., Kitwe to Lusaka</a:t>
            </a:r>
          </a:p>
          <a:p>
            <a:pPr eaLnBrk="1" hangingPunct="1">
              <a:lnSpc>
                <a:spcPct val="80000"/>
              </a:lnSpc>
            </a:pPr>
            <a:endParaRPr lang="en-US" sz="1500" dirty="0"/>
          </a:p>
        </p:txBody>
      </p:sp>
    </p:spTree>
    <p:extLst>
      <p:ext uri="{BB962C8B-B14F-4D97-AF65-F5344CB8AC3E}">
        <p14:creationId xmlns:p14="http://schemas.microsoft.com/office/powerpoint/2010/main" val="2006107564"/>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24DB-17B9-18B5-E277-AE47AA9A7530}"/>
              </a:ext>
            </a:extLst>
          </p:cNvPr>
          <p:cNvSpPr>
            <a:spLocks noGrp="1"/>
          </p:cNvSpPr>
          <p:nvPr>
            <p:ph type="title"/>
          </p:nvPr>
        </p:nvSpPr>
        <p:spPr>
          <a:xfrm>
            <a:off x="2495552" y="982133"/>
            <a:ext cx="7200897" cy="1303867"/>
          </a:xfrm>
        </p:spPr>
        <p:txBody>
          <a:bodyPr>
            <a:normAutofit fontScale="90000"/>
          </a:bodyPr>
          <a:lstStyle/>
          <a:p>
            <a:r>
              <a:rPr lang="en-US" dirty="0"/>
              <a:t>CAUSES OF MIGRATION</a:t>
            </a:r>
            <a:endParaRPr lang="en-ZM" dirty="0">
              <a:solidFill>
                <a:srgbClr val="262626"/>
              </a:solidFill>
            </a:endParaRPr>
          </a:p>
        </p:txBody>
      </p:sp>
      <p:graphicFrame>
        <p:nvGraphicFramePr>
          <p:cNvPr id="4" name="Content Placeholder 3">
            <a:extLst>
              <a:ext uri="{FF2B5EF4-FFF2-40B4-BE49-F238E27FC236}">
                <a16:creationId xmlns:a16="http://schemas.microsoft.com/office/drawing/2014/main" id="{F4CC53A4-0894-3601-130C-97D7DE06C4A1}"/>
              </a:ext>
            </a:extLst>
          </p:cNvPr>
          <p:cNvGraphicFramePr>
            <a:graphicFrameLocks noGrp="1"/>
          </p:cNvGraphicFramePr>
          <p:nvPr>
            <p:ph idx="1"/>
            <p:extLst>
              <p:ext uri="{D42A27DB-BD31-4B8C-83A1-F6EECF244321}">
                <p14:modId xmlns:p14="http://schemas.microsoft.com/office/powerpoint/2010/main" val="1203688674"/>
              </p:ext>
            </p:extLst>
          </p:nvPr>
        </p:nvGraphicFramePr>
        <p:xfrm>
          <a:off x="2250333" y="2285999"/>
          <a:ext cx="7696200" cy="4313092"/>
        </p:xfrm>
        <a:graphic>
          <a:graphicData uri="http://schemas.openxmlformats.org/drawingml/2006/table">
            <a:tbl>
              <a:tblPr firstRow="1" firstCol="1" bandRow="1">
                <a:tableStyleId>{5C22544A-7EE6-4342-B048-85BDC9FD1C3A}</a:tableStyleId>
              </a:tblPr>
              <a:tblGrid>
                <a:gridCol w="1940667">
                  <a:extLst>
                    <a:ext uri="{9D8B030D-6E8A-4147-A177-3AD203B41FA5}">
                      <a16:colId xmlns:a16="http://schemas.microsoft.com/office/drawing/2014/main" val="3867188144"/>
                    </a:ext>
                  </a:extLst>
                </a:gridCol>
                <a:gridCol w="3382800">
                  <a:extLst>
                    <a:ext uri="{9D8B030D-6E8A-4147-A177-3AD203B41FA5}">
                      <a16:colId xmlns:a16="http://schemas.microsoft.com/office/drawing/2014/main" val="3902681911"/>
                    </a:ext>
                  </a:extLst>
                </a:gridCol>
                <a:gridCol w="2372733">
                  <a:extLst>
                    <a:ext uri="{9D8B030D-6E8A-4147-A177-3AD203B41FA5}">
                      <a16:colId xmlns:a16="http://schemas.microsoft.com/office/drawing/2014/main" val="705658492"/>
                    </a:ext>
                  </a:extLst>
                </a:gridCol>
              </a:tblGrid>
              <a:tr h="225580">
                <a:tc rowSpan="4">
                  <a:txBody>
                    <a:bodyPr/>
                    <a:lstStyle/>
                    <a:p>
                      <a:pPr algn="l" fontAlgn="t"/>
                      <a:r>
                        <a:rPr lang="en-ZM" sz="1600" u="none" strike="noStrike" dirty="0">
                          <a:effectLst/>
                          <a:latin typeface="Georgia Pro Black" panose="02040A02050405020203" pitchFamily="18" charset="0"/>
                        </a:rPr>
                        <a:t> </a:t>
                      </a:r>
                      <a:endParaRPr lang="en-ZM" sz="1600" b="0" i="0" u="none" strike="noStrike" dirty="0">
                        <a:solidFill>
                          <a:srgbClr val="000000"/>
                        </a:solidFill>
                        <a:effectLst/>
                        <a:latin typeface="Arial" panose="020B0604020202020204" pitchFamily="34" charset="0"/>
                      </a:endParaRPr>
                    </a:p>
                  </a:txBody>
                  <a:tcPr marL="5822" marR="5822" marT="5822" marB="0"/>
                </a:tc>
                <a:tc>
                  <a:txBody>
                    <a:bodyPr/>
                    <a:lstStyle/>
                    <a:p>
                      <a:pPr algn="l" rtl="0" fontAlgn="ctr"/>
                      <a:r>
                        <a:rPr lang="en-US" sz="1300" u="none" strike="noStrike" dirty="0">
                          <a:effectLst/>
                          <a:latin typeface="Georgia Pro Black" panose="02040A02050405020203" pitchFamily="18" charset="0"/>
                        </a:rPr>
                        <a:t>PUSH FACTORS: </a:t>
                      </a:r>
                      <a:endParaRPr lang="en-US" sz="1300" b="1" i="0" u="none" strike="noStrike" dirty="0">
                        <a:solidFill>
                          <a:srgbClr val="000000"/>
                        </a:solidFill>
                        <a:effectLst/>
                        <a:latin typeface="Georgia Pro Black" panose="02040A02050405020203" pitchFamily="18" charset="0"/>
                      </a:endParaRPr>
                    </a:p>
                  </a:txBody>
                  <a:tcPr marL="5822" marR="5822" marT="5822" marB="0" anchor="ctr"/>
                </a:tc>
                <a:tc>
                  <a:txBody>
                    <a:bodyPr/>
                    <a:lstStyle/>
                    <a:p>
                      <a:pPr algn="l" rtl="0" fontAlgn="ctr"/>
                      <a:r>
                        <a:rPr lang="en-US" sz="1300" u="none" strike="noStrike" dirty="0">
                          <a:effectLst/>
                          <a:latin typeface="Georgia Pro Black" panose="02040A02050405020203" pitchFamily="18" charset="0"/>
                        </a:rPr>
                        <a:t>PULL: FACTORS: </a:t>
                      </a:r>
                      <a:endParaRPr lang="en-US" sz="1300" b="1" i="0" u="none" strike="noStrike" dirty="0">
                        <a:solidFill>
                          <a:srgbClr val="000000"/>
                        </a:solidFill>
                        <a:effectLst/>
                        <a:latin typeface="Georgia Pro Black" panose="02040A02050405020203" pitchFamily="18" charset="0"/>
                      </a:endParaRPr>
                    </a:p>
                  </a:txBody>
                  <a:tcPr marL="5822" marR="5822" marT="5822" marB="0" anchor="ctr"/>
                </a:tc>
                <a:extLst>
                  <a:ext uri="{0D108BD9-81ED-4DB2-BD59-A6C34878D82A}">
                    <a16:rowId xmlns:a16="http://schemas.microsoft.com/office/drawing/2014/main" val="1995973915"/>
                  </a:ext>
                </a:extLst>
              </a:tr>
              <a:tr h="231956">
                <a:tc vMerge="1">
                  <a:txBody>
                    <a:bodyPr/>
                    <a:lstStyle/>
                    <a:p>
                      <a:endParaRPr lang="en-ZM"/>
                    </a:p>
                  </a:txBody>
                  <a:tcPr/>
                </a:tc>
                <a:tc>
                  <a:txBody>
                    <a:bodyPr/>
                    <a:lstStyle/>
                    <a:p>
                      <a:pPr algn="l" rtl="0" fontAlgn="ctr"/>
                      <a:r>
                        <a:rPr lang="en-ZM" sz="1600" u="none" strike="noStrike" dirty="0">
                          <a:effectLst/>
                          <a:latin typeface="Georgia Pro Black" panose="02040A02050405020203" pitchFamily="18" charset="0"/>
                        </a:rPr>
                        <a:t> </a:t>
                      </a:r>
                      <a:endParaRPr lang="en-ZM" sz="1600" b="1" i="0" u="none" strike="noStrike" dirty="0">
                        <a:solidFill>
                          <a:srgbClr val="000000"/>
                        </a:solidFill>
                        <a:effectLst/>
                        <a:latin typeface="Georgia Pro Black" panose="02040A02050405020203" pitchFamily="18" charset="0"/>
                      </a:endParaRPr>
                    </a:p>
                  </a:txBody>
                  <a:tcPr marL="5822" marR="5822" marT="5822" marB="0" anchor="ctr"/>
                </a:tc>
                <a:tc>
                  <a:txBody>
                    <a:bodyPr/>
                    <a:lstStyle/>
                    <a:p>
                      <a:pPr algn="l" rtl="0" fontAlgn="ctr"/>
                      <a:r>
                        <a:rPr lang="en-ZM" sz="1600" u="none" strike="noStrike" dirty="0">
                          <a:effectLst/>
                          <a:latin typeface="Georgia Pro Black" panose="02040A02050405020203" pitchFamily="18" charset="0"/>
                        </a:rPr>
                        <a:t> </a:t>
                      </a:r>
                      <a:endParaRPr lang="en-ZM" sz="1600" b="1" i="0" u="none" strike="noStrike" dirty="0">
                        <a:solidFill>
                          <a:srgbClr val="000000"/>
                        </a:solidFill>
                        <a:effectLst/>
                        <a:latin typeface="Georgia Pro Black" panose="02040A02050405020203" pitchFamily="18" charset="0"/>
                      </a:endParaRPr>
                    </a:p>
                  </a:txBody>
                  <a:tcPr marL="5822" marR="5822" marT="5822" marB="0" anchor="ctr"/>
                </a:tc>
                <a:extLst>
                  <a:ext uri="{0D108BD9-81ED-4DB2-BD59-A6C34878D82A}">
                    <a16:rowId xmlns:a16="http://schemas.microsoft.com/office/drawing/2014/main" val="1349686270"/>
                  </a:ext>
                </a:extLst>
              </a:tr>
              <a:tr h="458503">
                <a:tc vMerge="1">
                  <a:txBody>
                    <a:bodyPr/>
                    <a:lstStyle/>
                    <a:p>
                      <a:endParaRPr lang="en-ZM"/>
                    </a:p>
                  </a:txBody>
                  <a:tcPr/>
                </a:tc>
                <a:tc>
                  <a:txBody>
                    <a:bodyPr/>
                    <a:lstStyle/>
                    <a:p>
                      <a:pPr algn="l" rtl="0" fontAlgn="ctr"/>
                      <a:r>
                        <a:rPr lang="en-US" sz="1600" b="1" u="none" strike="noStrike" dirty="0">
                          <a:effectLst/>
                          <a:latin typeface="Georgia Pro Black" panose="02040A02050405020203" pitchFamily="18" charset="0"/>
                        </a:rPr>
                        <a:t>Negative factors in area of origin</a:t>
                      </a:r>
                      <a:endParaRPr lang="en-US" sz="1600" b="1" i="0" u="none" strike="noStrike" dirty="0">
                        <a:solidFill>
                          <a:srgbClr val="000000"/>
                        </a:solidFill>
                        <a:effectLst/>
                        <a:latin typeface="Georgia Pro Black" panose="02040A02050405020203" pitchFamily="18" charset="0"/>
                      </a:endParaRPr>
                    </a:p>
                  </a:txBody>
                  <a:tcPr marL="5822" marR="5822" marT="5822" marB="0" anchor="ctr"/>
                </a:tc>
                <a:tc>
                  <a:txBody>
                    <a:bodyPr/>
                    <a:lstStyle/>
                    <a:p>
                      <a:pPr algn="l" rtl="0" fontAlgn="ctr"/>
                      <a:r>
                        <a:rPr lang="en-US" sz="1600" b="1" u="none" strike="noStrike" dirty="0">
                          <a:effectLst/>
                          <a:latin typeface="Georgia Pro Black" panose="02040A02050405020203" pitchFamily="18" charset="0"/>
                        </a:rPr>
                        <a:t>Positive factors in  area of destination</a:t>
                      </a:r>
                      <a:endParaRPr lang="en-US" sz="1600" b="1" i="0" u="none" strike="noStrike" dirty="0">
                        <a:solidFill>
                          <a:srgbClr val="000000"/>
                        </a:solidFill>
                        <a:effectLst/>
                        <a:latin typeface="Georgia Pro Black" panose="02040A02050405020203" pitchFamily="18" charset="0"/>
                      </a:endParaRPr>
                    </a:p>
                  </a:txBody>
                  <a:tcPr marL="5822" marR="5822" marT="5822" marB="0" anchor="ctr"/>
                </a:tc>
                <a:extLst>
                  <a:ext uri="{0D108BD9-81ED-4DB2-BD59-A6C34878D82A}">
                    <a16:rowId xmlns:a16="http://schemas.microsoft.com/office/drawing/2014/main" val="4007041307"/>
                  </a:ext>
                </a:extLst>
              </a:tr>
              <a:tr h="231956">
                <a:tc vMerge="1">
                  <a:txBody>
                    <a:bodyPr/>
                    <a:lstStyle/>
                    <a:p>
                      <a:endParaRPr lang="en-ZM"/>
                    </a:p>
                  </a:txBody>
                  <a:tcPr/>
                </a:tc>
                <a:tc>
                  <a:txBody>
                    <a:bodyPr/>
                    <a:lstStyle/>
                    <a:p>
                      <a:pPr algn="l" fontAlgn="t"/>
                      <a:r>
                        <a:rPr lang="en-ZM" sz="1600" b="1" u="none" strike="noStrike" dirty="0">
                          <a:effectLst/>
                          <a:latin typeface="Georgia Pro Black" panose="02040A02050405020203" pitchFamily="18" charset="0"/>
                        </a:rPr>
                        <a:t> </a:t>
                      </a:r>
                      <a:endParaRPr lang="en-ZM" sz="1600" b="1" i="0" u="none" strike="noStrike" dirty="0">
                        <a:solidFill>
                          <a:srgbClr val="000000"/>
                        </a:solidFill>
                        <a:effectLst/>
                        <a:latin typeface="Georgia Pro Black" panose="02040A02050405020203" pitchFamily="18" charset="0"/>
                      </a:endParaRPr>
                    </a:p>
                  </a:txBody>
                  <a:tcPr marL="5822" marR="5822" marT="5822" marB="0"/>
                </a:tc>
                <a:tc>
                  <a:txBody>
                    <a:bodyPr/>
                    <a:lstStyle/>
                    <a:p>
                      <a:pPr algn="l" rtl="0" fontAlgn="ctr"/>
                      <a:r>
                        <a:rPr lang="en-ZM" sz="1600" b="1" u="none" strike="noStrike" dirty="0">
                          <a:effectLst/>
                          <a:latin typeface="Georgia Pro Black" panose="02040A02050405020203" pitchFamily="18" charset="0"/>
                        </a:rPr>
                        <a:t> </a:t>
                      </a:r>
                      <a:endParaRPr lang="en-ZM" sz="1600" b="1" i="0" u="none" strike="noStrike" dirty="0">
                        <a:solidFill>
                          <a:srgbClr val="000000"/>
                        </a:solidFill>
                        <a:effectLst/>
                        <a:latin typeface="Georgia Pro Black" panose="02040A02050405020203" pitchFamily="18" charset="0"/>
                      </a:endParaRPr>
                    </a:p>
                  </a:txBody>
                  <a:tcPr marL="5822" marR="5822" marT="5822" marB="0" anchor="ctr"/>
                </a:tc>
                <a:extLst>
                  <a:ext uri="{0D108BD9-81ED-4DB2-BD59-A6C34878D82A}">
                    <a16:rowId xmlns:a16="http://schemas.microsoft.com/office/drawing/2014/main" val="4256706007"/>
                  </a:ext>
                </a:extLst>
              </a:tr>
              <a:tr h="1138144">
                <a:tc>
                  <a:txBody>
                    <a:bodyPr/>
                    <a:lstStyle/>
                    <a:p>
                      <a:pPr algn="l" rtl="0" fontAlgn="ctr"/>
                      <a:r>
                        <a:rPr lang="en-US" sz="1600" u="none" strike="noStrike" dirty="0">
                          <a:effectLst/>
                          <a:latin typeface="Georgia Pro Black" panose="02040A02050405020203" pitchFamily="18" charset="0"/>
                        </a:rPr>
                        <a:t>ENVIRONMENTAL</a:t>
                      </a:r>
                      <a:endParaRPr lang="en-US" sz="1600" b="1" i="0" u="none" strike="noStrike" dirty="0">
                        <a:solidFill>
                          <a:srgbClr val="000000"/>
                        </a:solidFill>
                        <a:effectLst/>
                        <a:latin typeface="Georgia Pro Black" panose="02040A02050405020203" pitchFamily="18" charset="0"/>
                      </a:endParaRPr>
                    </a:p>
                  </a:txBody>
                  <a:tcPr marL="5822" marR="5822" marT="5822" marB="0" anchor="ctr"/>
                </a:tc>
                <a:tc>
                  <a:txBody>
                    <a:bodyPr/>
                    <a:lstStyle/>
                    <a:p>
                      <a:pPr algn="l" rtl="0" fontAlgn="ctr"/>
                      <a:r>
                        <a:rPr lang="en-US" sz="1600" b="1" u="none" strike="noStrike" dirty="0">
                          <a:effectLst/>
                          <a:latin typeface="Georgia Pro Black" panose="02040A02050405020203" pitchFamily="18" charset="0"/>
                        </a:rPr>
                        <a:t>Poor Climatic conditions; droughts; famines; poor soil fertility; land shortages; pressure on land</a:t>
                      </a:r>
                      <a:endParaRPr lang="en-US" sz="1600" b="1" i="0" u="none" strike="noStrike" dirty="0">
                        <a:solidFill>
                          <a:srgbClr val="000000"/>
                        </a:solidFill>
                        <a:effectLst/>
                        <a:latin typeface="Georgia Pro Black" panose="02040A02050405020203" pitchFamily="18" charset="0"/>
                      </a:endParaRPr>
                    </a:p>
                  </a:txBody>
                  <a:tcPr marL="5822" marR="5822" marT="5822" marB="0" anchor="ctr"/>
                </a:tc>
                <a:tc>
                  <a:txBody>
                    <a:bodyPr/>
                    <a:lstStyle/>
                    <a:p>
                      <a:pPr algn="l" rtl="0" fontAlgn="ctr"/>
                      <a:r>
                        <a:rPr lang="en-US" sz="1600" b="1" u="none" strike="noStrike" dirty="0">
                          <a:effectLst/>
                          <a:latin typeface="Georgia Pro Black" panose="02040A02050405020203" pitchFamily="18" charset="0"/>
                        </a:rPr>
                        <a:t>Attractive climatic conditions; adequate arable fertile soils.</a:t>
                      </a:r>
                      <a:endParaRPr lang="en-US" sz="1600" b="1" i="0" u="none" strike="noStrike" dirty="0">
                        <a:solidFill>
                          <a:srgbClr val="000000"/>
                        </a:solidFill>
                        <a:effectLst/>
                        <a:latin typeface="Georgia Pro Black" panose="02040A02050405020203" pitchFamily="18" charset="0"/>
                      </a:endParaRPr>
                    </a:p>
                  </a:txBody>
                  <a:tcPr marL="5822" marR="5822" marT="5822" marB="0" anchor="ctr"/>
                </a:tc>
                <a:extLst>
                  <a:ext uri="{0D108BD9-81ED-4DB2-BD59-A6C34878D82A}">
                    <a16:rowId xmlns:a16="http://schemas.microsoft.com/office/drawing/2014/main" val="3225154079"/>
                  </a:ext>
                </a:extLst>
              </a:tr>
              <a:tr h="1591238">
                <a:tc>
                  <a:txBody>
                    <a:bodyPr/>
                    <a:lstStyle/>
                    <a:p>
                      <a:pPr algn="l" rtl="0" fontAlgn="ctr"/>
                      <a:r>
                        <a:rPr lang="en-US" sz="1600" u="none" strike="noStrike" dirty="0">
                          <a:effectLst/>
                          <a:latin typeface="Georgia Pro Black" panose="02040A02050405020203" pitchFamily="18" charset="0"/>
                        </a:rPr>
                        <a:t>SOCIAL</a:t>
                      </a:r>
                      <a:endParaRPr lang="en-US" sz="1600" b="1" i="0" u="none" strike="noStrike" dirty="0">
                        <a:solidFill>
                          <a:srgbClr val="000000"/>
                        </a:solidFill>
                        <a:effectLst/>
                        <a:latin typeface="Georgia Pro Black" panose="02040A02050405020203" pitchFamily="18" charset="0"/>
                      </a:endParaRPr>
                    </a:p>
                  </a:txBody>
                  <a:tcPr marL="5822" marR="5822" marT="5822" marB="0" anchor="ctr"/>
                </a:tc>
                <a:tc>
                  <a:txBody>
                    <a:bodyPr/>
                    <a:lstStyle/>
                    <a:p>
                      <a:pPr algn="l" rtl="0" fontAlgn="ctr"/>
                      <a:r>
                        <a:rPr lang="en-US" sz="1600" b="1" u="none" strike="noStrike" dirty="0">
                          <a:effectLst/>
                          <a:latin typeface="Georgia Pro Black" panose="02040A02050405020203" pitchFamily="18" charset="0"/>
                        </a:rPr>
                        <a:t>High crime rates; absence social amenities; cultural differences; ethnic tensions</a:t>
                      </a:r>
                      <a:endParaRPr lang="en-US" sz="1600" b="1" i="0" u="none" strike="noStrike" dirty="0">
                        <a:solidFill>
                          <a:srgbClr val="000000"/>
                        </a:solidFill>
                        <a:effectLst/>
                        <a:latin typeface="Georgia Pro Black" panose="02040A02050405020203" pitchFamily="18" charset="0"/>
                      </a:endParaRPr>
                    </a:p>
                  </a:txBody>
                  <a:tcPr marL="5822" marR="5822" marT="5822" marB="0" anchor="ctr"/>
                </a:tc>
                <a:tc>
                  <a:txBody>
                    <a:bodyPr/>
                    <a:lstStyle/>
                    <a:p>
                      <a:pPr algn="l" rtl="0" fontAlgn="ctr"/>
                      <a:r>
                        <a:rPr lang="en-US" sz="1600" b="1" u="none" strike="noStrike" dirty="0">
                          <a:effectLst/>
                          <a:latin typeface="Georgia Pro Black" panose="02040A02050405020203" pitchFamily="18" charset="0"/>
                        </a:rPr>
                        <a:t>Low crime rates; “bright lights” of the city; presence of social amenities; cultural similarities; ethnic harmony; similarities in language</a:t>
                      </a:r>
                      <a:endParaRPr lang="en-US" sz="1600" b="1" i="0" u="none" strike="noStrike" dirty="0">
                        <a:solidFill>
                          <a:srgbClr val="000000"/>
                        </a:solidFill>
                        <a:effectLst/>
                        <a:latin typeface="Georgia Pro Black" panose="02040A02050405020203" pitchFamily="18" charset="0"/>
                      </a:endParaRPr>
                    </a:p>
                  </a:txBody>
                  <a:tcPr marL="5822" marR="5822" marT="5822" marB="0" anchor="ctr"/>
                </a:tc>
                <a:extLst>
                  <a:ext uri="{0D108BD9-81ED-4DB2-BD59-A6C34878D82A}">
                    <a16:rowId xmlns:a16="http://schemas.microsoft.com/office/drawing/2014/main" val="3894983224"/>
                  </a:ext>
                </a:extLst>
              </a:tr>
            </a:tbl>
          </a:graphicData>
        </a:graphic>
      </p:graphicFrame>
    </p:spTree>
    <p:extLst>
      <p:ext uri="{BB962C8B-B14F-4D97-AF65-F5344CB8AC3E}">
        <p14:creationId xmlns:p14="http://schemas.microsoft.com/office/powerpoint/2010/main" val="40288177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B868-7393-A47E-8287-E6892A509EEC}"/>
              </a:ext>
            </a:extLst>
          </p:cNvPr>
          <p:cNvSpPr>
            <a:spLocks noGrp="1"/>
          </p:cNvSpPr>
          <p:nvPr>
            <p:ph type="title"/>
          </p:nvPr>
        </p:nvSpPr>
        <p:spPr>
          <a:xfrm>
            <a:off x="2495552" y="982133"/>
            <a:ext cx="7200897" cy="1303867"/>
          </a:xfrm>
        </p:spPr>
        <p:txBody>
          <a:bodyPr>
            <a:normAutofit/>
          </a:bodyPr>
          <a:lstStyle/>
          <a:p>
            <a:endParaRPr lang="en-ZM">
              <a:solidFill>
                <a:srgbClr val="262626"/>
              </a:solidFill>
            </a:endParaRPr>
          </a:p>
        </p:txBody>
      </p:sp>
      <p:graphicFrame>
        <p:nvGraphicFramePr>
          <p:cNvPr id="4" name="Content Placeholder 3">
            <a:extLst>
              <a:ext uri="{FF2B5EF4-FFF2-40B4-BE49-F238E27FC236}">
                <a16:creationId xmlns:a16="http://schemas.microsoft.com/office/drawing/2014/main" id="{A839529E-228C-341D-720D-2A4E64C770EC}"/>
              </a:ext>
            </a:extLst>
          </p:cNvPr>
          <p:cNvGraphicFramePr>
            <a:graphicFrameLocks noGrp="1"/>
          </p:cNvGraphicFramePr>
          <p:nvPr>
            <p:ph idx="1"/>
            <p:extLst>
              <p:ext uri="{D42A27DB-BD31-4B8C-83A1-F6EECF244321}">
                <p14:modId xmlns:p14="http://schemas.microsoft.com/office/powerpoint/2010/main" val="3026392886"/>
              </p:ext>
            </p:extLst>
          </p:nvPr>
        </p:nvGraphicFramePr>
        <p:xfrm>
          <a:off x="2551137" y="2543343"/>
          <a:ext cx="7200900" cy="3712821"/>
        </p:xfrm>
        <a:graphic>
          <a:graphicData uri="http://schemas.openxmlformats.org/drawingml/2006/table">
            <a:tbl>
              <a:tblPr firstRow="1" firstCol="1" bandRow="1">
                <a:tableStyleId>{5C22544A-7EE6-4342-B048-85BDC9FD1C3A}</a:tableStyleId>
              </a:tblPr>
              <a:tblGrid>
                <a:gridCol w="1238250">
                  <a:extLst>
                    <a:ext uri="{9D8B030D-6E8A-4147-A177-3AD203B41FA5}">
                      <a16:colId xmlns:a16="http://schemas.microsoft.com/office/drawing/2014/main" val="1294508656"/>
                    </a:ext>
                  </a:extLst>
                </a:gridCol>
                <a:gridCol w="2822227">
                  <a:extLst>
                    <a:ext uri="{9D8B030D-6E8A-4147-A177-3AD203B41FA5}">
                      <a16:colId xmlns:a16="http://schemas.microsoft.com/office/drawing/2014/main" val="2732166583"/>
                    </a:ext>
                  </a:extLst>
                </a:gridCol>
                <a:gridCol w="3140423">
                  <a:extLst>
                    <a:ext uri="{9D8B030D-6E8A-4147-A177-3AD203B41FA5}">
                      <a16:colId xmlns:a16="http://schemas.microsoft.com/office/drawing/2014/main" val="2951701418"/>
                    </a:ext>
                  </a:extLst>
                </a:gridCol>
              </a:tblGrid>
              <a:tr h="245944">
                <a:tc rowSpan="4">
                  <a:txBody>
                    <a:bodyPr/>
                    <a:lstStyle/>
                    <a:p>
                      <a:pPr algn="l" fontAlgn="t"/>
                      <a:r>
                        <a:rPr lang="en-ZM" sz="1600" b="1" u="none" strike="noStrike" dirty="0">
                          <a:effectLst/>
                          <a:latin typeface="Georgia Pro Black" panose="02040A02050405020203" pitchFamily="18" charset="0"/>
                        </a:rPr>
                        <a:t> </a:t>
                      </a:r>
                      <a:endParaRPr lang="en-ZM" sz="1600" b="1" i="0" u="none" strike="noStrike" dirty="0">
                        <a:solidFill>
                          <a:srgbClr val="000000"/>
                        </a:solidFill>
                        <a:effectLst/>
                        <a:latin typeface="Arial" panose="020B0604020202020204" pitchFamily="34" charset="0"/>
                      </a:endParaRPr>
                    </a:p>
                  </a:txBody>
                  <a:tcPr marL="5659" marR="5659" marT="5659" marB="0"/>
                </a:tc>
                <a:tc>
                  <a:txBody>
                    <a:bodyPr/>
                    <a:lstStyle/>
                    <a:p>
                      <a:pPr algn="l" rtl="0" fontAlgn="ctr"/>
                      <a:r>
                        <a:rPr lang="en-US" sz="1600" b="1" u="none" strike="noStrike" dirty="0">
                          <a:effectLst/>
                          <a:latin typeface="Georgia Pro Black" panose="02040A02050405020203" pitchFamily="18" charset="0"/>
                        </a:rPr>
                        <a:t>PUSH FACTORS: </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tc>
                  <a:txBody>
                    <a:bodyPr/>
                    <a:lstStyle/>
                    <a:p>
                      <a:pPr algn="l" rtl="0" fontAlgn="ctr"/>
                      <a:r>
                        <a:rPr lang="en-US" sz="1600" b="1" u="none" strike="noStrike" dirty="0">
                          <a:effectLst/>
                          <a:latin typeface="Georgia Pro Black" panose="02040A02050405020203" pitchFamily="18" charset="0"/>
                        </a:rPr>
                        <a:t>PULL: FACTORS: </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extLst>
                  <a:ext uri="{0D108BD9-81ED-4DB2-BD59-A6C34878D82A}">
                    <a16:rowId xmlns:a16="http://schemas.microsoft.com/office/drawing/2014/main" val="2920473434"/>
                  </a:ext>
                </a:extLst>
              </a:tr>
              <a:tr h="245944">
                <a:tc vMerge="1">
                  <a:txBody>
                    <a:bodyPr/>
                    <a:lstStyle/>
                    <a:p>
                      <a:endParaRPr lang="en-ZM"/>
                    </a:p>
                  </a:txBody>
                  <a:tcPr/>
                </a:tc>
                <a:tc>
                  <a:txBody>
                    <a:bodyPr/>
                    <a:lstStyle/>
                    <a:p>
                      <a:pPr algn="l" rtl="0" fontAlgn="ctr"/>
                      <a:r>
                        <a:rPr lang="en-ZM" sz="1600" b="1" u="none" strike="noStrike" dirty="0">
                          <a:effectLst/>
                          <a:latin typeface="Georgia Pro Black" panose="02040A02050405020203" pitchFamily="18" charset="0"/>
                        </a:rPr>
                        <a:t> </a:t>
                      </a:r>
                      <a:endParaRPr lang="en-ZM" sz="1600" b="1" i="0" u="none" strike="noStrike" dirty="0">
                        <a:solidFill>
                          <a:srgbClr val="000000"/>
                        </a:solidFill>
                        <a:effectLst/>
                        <a:latin typeface="Georgia Pro Black" panose="02040A02050405020203" pitchFamily="18" charset="0"/>
                      </a:endParaRPr>
                    </a:p>
                  </a:txBody>
                  <a:tcPr marL="5659" marR="5659" marT="5659" marB="0" anchor="ctr"/>
                </a:tc>
                <a:tc>
                  <a:txBody>
                    <a:bodyPr/>
                    <a:lstStyle/>
                    <a:p>
                      <a:pPr algn="l" rtl="0" fontAlgn="ctr"/>
                      <a:r>
                        <a:rPr lang="en-ZM" sz="1600" b="1" u="none" strike="noStrike" dirty="0">
                          <a:effectLst/>
                          <a:latin typeface="Georgia Pro Black" panose="02040A02050405020203" pitchFamily="18" charset="0"/>
                        </a:rPr>
                        <a:t> </a:t>
                      </a:r>
                      <a:endParaRPr lang="en-ZM" sz="1600" b="1" i="0" u="none" strike="noStrike" dirty="0">
                        <a:solidFill>
                          <a:srgbClr val="000000"/>
                        </a:solidFill>
                        <a:effectLst/>
                        <a:latin typeface="Georgia Pro Black" panose="02040A02050405020203" pitchFamily="18" charset="0"/>
                      </a:endParaRPr>
                    </a:p>
                  </a:txBody>
                  <a:tcPr marL="5659" marR="5659" marT="5659" marB="0" anchor="ctr"/>
                </a:tc>
                <a:extLst>
                  <a:ext uri="{0D108BD9-81ED-4DB2-BD59-A6C34878D82A}">
                    <a16:rowId xmlns:a16="http://schemas.microsoft.com/office/drawing/2014/main" val="4080917708"/>
                  </a:ext>
                </a:extLst>
              </a:tr>
              <a:tr h="245944">
                <a:tc vMerge="1">
                  <a:txBody>
                    <a:bodyPr/>
                    <a:lstStyle/>
                    <a:p>
                      <a:endParaRPr lang="en-ZM"/>
                    </a:p>
                  </a:txBody>
                  <a:tcPr/>
                </a:tc>
                <a:tc>
                  <a:txBody>
                    <a:bodyPr/>
                    <a:lstStyle/>
                    <a:p>
                      <a:pPr algn="l" rtl="0" fontAlgn="ctr"/>
                      <a:r>
                        <a:rPr lang="en-US" sz="1600" b="1" u="none" strike="noStrike" dirty="0">
                          <a:effectLst/>
                          <a:latin typeface="Georgia Pro Black" panose="02040A02050405020203" pitchFamily="18" charset="0"/>
                        </a:rPr>
                        <a:t>Negative factors in area of origin</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tc>
                  <a:txBody>
                    <a:bodyPr/>
                    <a:lstStyle/>
                    <a:p>
                      <a:pPr algn="l" rtl="0" fontAlgn="ctr"/>
                      <a:r>
                        <a:rPr lang="en-US" sz="1600" b="1" u="none" strike="noStrike" dirty="0">
                          <a:effectLst/>
                          <a:latin typeface="Georgia Pro Black" panose="02040A02050405020203" pitchFamily="18" charset="0"/>
                        </a:rPr>
                        <a:t>Positive factors in  area of destination</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extLst>
                  <a:ext uri="{0D108BD9-81ED-4DB2-BD59-A6C34878D82A}">
                    <a16:rowId xmlns:a16="http://schemas.microsoft.com/office/drawing/2014/main" val="2787809091"/>
                  </a:ext>
                </a:extLst>
              </a:tr>
              <a:tr h="270766">
                <a:tc vMerge="1">
                  <a:txBody>
                    <a:bodyPr/>
                    <a:lstStyle/>
                    <a:p>
                      <a:endParaRPr lang="en-ZM"/>
                    </a:p>
                  </a:txBody>
                  <a:tcPr/>
                </a:tc>
                <a:tc>
                  <a:txBody>
                    <a:bodyPr/>
                    <a:lstStyle/>
                    <a:p>
                      <a:pPr algn="l" fontAlgn="t"/>
                      <a:r>
                        <a:rPr lang="en-ZM" sz="1600" b="1" u="none" strike="noStrike" dirty="0">
                          <a:effectLst/>
                          <a:latin typeface="Georgia Pro Black" panose="02040A02050405020203" pitchFamily="18" charset="0"/>
                        </a:rPr>
                        <a:t> </a:t>
                      </a:r>
                      <a:endParaRPr lang="en-ZM" sz="1600" b="1" i="0" u="none" strike="noStrike" dirty="0">
                        <a:solidFill>
                          <a:srgbClr val="000000"/>
                        </a:solidFill>
                        <a:effectLst/>
                        <a:latin typeface="Georgia Pro Black" panose="02040A02050405020203" pitchFamily="18" charset="0"/>
                      </a:endParaRPr>
                    </a:p>
                  </a:txBody>
                  <a:tcPr marL="5659" marR="5659" marT="5659" marB="0"/>
                </a:tc>
                <a:tc>
                  <a:txBody>
                    <a:bodyPr/>
                    <a:lstStyle/>
                    <a:p>
                      <a:pPr algn="l" rtl="0" fontAlgn="ctr"/>
                      <a:r>
                        <a:rPr lang="en-ZM" sz="1600" b="1" u="none" strike="noStrike" dirty="0">
                          <a:effectLst/>
                          <a:latin typeface="Georgia Pro Black" panose="02040A02050405020203" pitchFamily="18" charset="0"/>
                        </a:rPr>
                        <a:t> </a:t>
                      </a:r>
                      <a:endParaRPr lang="en-ZM" sz="1600" b="1" i="0" u="none" strike="noStrike" dirty="0">
                        <a:solidFill>
                          <a:srgbClr val="000000"/>
                        </a:solidFill>
                        <a:effectLst/>
                        <a:latin typeface="Georgia Pro Black" panose="02040A02050405020203" pitchFamily="18" charset="0"/>
                      </a:endParaRPr>
                    </a:p>
                  </a:txBody>
                  <a:tcPr marL="5659" marR="5659" marT="5659" marB="0" anchor="ctr"/>
                </a:tc>
                <a:extLst>
                  <a:ext uri="{0D108BD9-81ED-4DB2-BD59-A6C34878D82A}">
                    <a16:rowId xmlns:a16="http://schemas.microsoft.com/office/drawing/2014/main" val="4100835571"/>
                  </a:ext>
                </a:extLst>
              </a:tr>
              <a:tr h="439722">
                <a:tc>
                  <a:txBody>
                    <a:bodyPr/>
                    <a:lstStyle/>
                    <a:p>
                      <a:pPr algn="l" rtl="0" fontAlgn="ctr"/>
                      <a:r>
                        <a:rPr lang="en-US" sz="1600" b="1" u="none" strike="noStrike" dirty="0">
                          <a:effectLst/>
                          <a:latin typeface="Georgia Pro Black" panose="02040A02050405020203" pitchFamily="18" charset="0"/>
                        </a:rPr>
                        <a:t>POLITICAL</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tc>
                  <a:txBody>
                    <a:bodyPr/>
                    <a:lstStyle/>
                    <a:p>
                      <a:pPr algn="l" rtl="0" fontAlgn="ctr"/>
                      <a:r>
                        <a:rPr lang="en-US" sz="1600" b="1" u="none" strike="noStrike" dirty="0">
                          <a:effectLst/>
                          <a:latin typeface="Georgia Pro Black" panose="02040A02050405020203" pitchFamily="18" charset="0"/>
                        </a:rPr>
                        <a:t>Political repression and instability; dictatorship; one-party system.</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tc>
                  <a:txBody>
                    <a:bodyPr/>
                    <a:lstStyle/>
                    <a:p>
                      <a:pPr algn="l" rtl="0" fontAlgn="ctr"/>
                      <a:r>
                        <a:rPr lang="en-US" sz="1600" b="1" u="none" strike="noStrike" dirty="0">
                          <a:effectLst/>
                          <a:latin typeface="Georgia Pro Black" panose="02040A02050405020203" pitchFamily="18" charset="0"/>
                        </a:rPr>
                        <a:t>Political freedom; democratic institutions; multiparty democracy.</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extLst>
                  <a:ext uri="{0D108BD9-81ED-4DB2-BD59-A6C34878D82A}">
                    <a16:rowId xmlns:a16="http://schemas.microsoft.com/office/drawing/2014/main" val="2178628926"/>
                  </a:ext>
                </a:extLst>
              </a:tr>
              <a:tr h="827276">
                <a:tc>
                  <a:txBody>
                    <a:bodyPr/>
                    <a:lstStyle/>
                    <a:p>
                      <a:pPr algn="l" rtl="0" fontAlgn="ctr"/>
                      <a:r>
                        <a:rPr lang="en-US" sz="1600" b="1" u="none" strike="noStrike" dirty="0">
                          <a:effectLst/>
                          <a:latin typeface="Georgia Pro Black" panose="02040A02050405020203" pitchFamily="18" charset="0"/>
                        </a:rPr>
                        <a:t>ECONOMIC</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tc>
                  <a:txBody>
                    <a:bodyPr/>
                    <a:lstStyle/>
                    <a:p>
                      <a:pPr algn="l" rtl="0" fontAlgn="ctr"/>
                      <a:r>
                        <a:rPr lang="en-US" sz="1600" b="1" u="none" strike="noStrike" dirty="0">
                          <a:effectLst/>
                          <a:latin typeface="Georgia Pro Black" panose="02040A02050405020203" pitchFamily="18" charset="0"/>
                        </a:rPr>
                        <a:t>Low levels of economic development; absence of economic opportunity; high unemployment levels; low incomes; poor working conditions.</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tc>
                  <a:txBody>
                    <a:bodyPr/>
                    <a:lstStyle/>
                    <a:p>
                      <a:pPr algn="l" rtl="0" fontAlgn="ctr"/>
                      <a:r>
                        <a:rPr lang="en-US" sz="1600" b="1" u="none" strike="noStrike" dirty="0">
                          <a:effectLst/>
                          <a:latin typeface="Georgia Pro Black" panose="02040A02050405020203" pitchFamily="18" charset="0"/>
                        </a:rPr>
                        <a:t>High levels of economic development; economic opportunities; greener pastures; employment opportunities; business opportunities; high incomes</a:t>
                      </a:r>
                      <a:endParaRPr lang="en-US" sz="1600" b="1" i="0" u="none" strike="noStrike" dirty="0">
                        <a:solidFill>
                          <a:srgbClr val="000000"/>
                        </a:solidFill>
                        <a:effectLst/>
                        <a:latin typeface="Georgia Pro Black" panose="02040A02050405020203" pitchFamily="18" charset="0"/>
                      </a:endParaRPr>
                    </a:p>
                  </a:txBody>
                  <a:tcPr marL="5659" marR="5659" marT="5659" marB="0" anchor="ctr"/>
                </a:tc>
                <a:extLst>
                  <a:ext uri="{0D108BD9-81ED-4DB2-BD59-A6C34878D82A}">
                    <a16:rowId xmlns:a16="http://schemas.microsoft.com/office/drawing/2014/main" val="2397018050"/>
                  </a:ext>
                </a:extLst>
              </a:tr>
            </a:tbl>
          </a:graphicData>
        </a:graphic>
      </p:graphicFrame>
    </p:spTree>
    <p:extLst>
      <p:ext uri="{BB962C8B-B14F-4D97-AF65-F5344CB8AC3E}">
        <p14:creationId xmlns:p14="http://schemas.microsoft.com/office/powerpoint/2010/main" val="2597985482"/>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FA4C-E4A4-B98D-E70F-BCB3096BA7BB}"/>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00C49A72-8340-9E0D-0B8F-939AB96317ED}"/>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85724237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eaLnBrk="1" hangingPunct="1"/>
            <a:r>
              <a:rPr lang="en-US" sz="3200" b="1" dirty="0"/>
              <a:t>MEASUREMENT OF INTERNAL MIGRATION</a:t>
            </a:r>
          </a:p>
        </p:txBody>
      </p:sp>
      <p:sp>
        <p:nvSpPr>
          <p:cNvPr id="3" name="Content Placeholder 2"/>
          <p:cNvSpPr>
            <a:spLocks noGrp="1"/>
          </p:cNvSpPr>
          <p:nvPr>
            <p:ph idx="1"/>
          </p:nvPr>
        </p:nvSpPr>
        <p:spPr/>
        <p:txBody>
          <a:bodyPr>
            <a:normAutofit fontScale="70000" lnSpcReduction="20000"/>
          </a:bodyPr>
          <a:lstStyle/>
          <a:p>
            <a:r>
              <a:rPr lang="en-US" sz="2800" b="1" dirty="0"/>
              <a:t>The examples used here are based on data for selected districts in Gabon using place of birth and place of enumeration between 1960 and 1961</a:t>
            </a:r>
          </a:p>
          <a:p>
            <a:endParaRPr lang="en-US" sz="2800" b="1" dirty="0"/>
          </a:p>
          <a:p>
            <a:pPr>
              <a:buNone/>
            </a:pPr>
            <a:r>
              <a:rPr lang="en-US" sz="2800" b="1" dirty="0"/>
              <a:t>  IN – MIGRATION RATE </a:t>
            </a:r>
          </a:p>
          <a:p>
            <a:pPr>
              <a:buNone/>
            </a:pPr>
            <a:endParaRPr lang="en-US" sz="2800" b="1" dirty="0"/>
          </a:p>
          <a:p>
            <a:r>
              <a:rPr lang="en-US" sz="2800" b="1" dirty="0"/>
              <a:t>EXAMPLE </a:t>
            </a:r>
          </a:p>
          <a:p>
            <a:r>
              <a:rPr lang="en-US" sz="2800" b="1" u="sng" dirty="0"/>
              <a:t>Number of in-migrants </a:t>
            </a:r>
            <a:r>
              <a:rPr lang="en-US" sz="2800" b="1" dirty="0"/>
              <a:t>x 100</a:t>
            </a:r>
          </a:p>
          <a:p>
            <a:r>
              <a:rPr lang="en-US" sz="2800" b="1" dirty="0"/>
              <a:t>Total population in area</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STUDIES </a:t>
            </a:r>
            <a:br>
              <a:rPr lang="en-GB" b="1" dirty="0"/>
            </a:br>
            <a:endParaRPr lang="en-GB" dirty="0"/>
          </a:p>
        </p:txBody>
      </p:sp>
      <p:sp>
        <p:nvSpPr>
          <p:cNvPr id="3" name="Content Placeholder 2"/>
          <p:cNvSpPr>
            <a:spLocks noGrp="1"/>
          </p:cNvSpPr>
          <p:nvPr>
            <p:ph idx="1"/>
          </p:nvPr>
        </p:nvSpPr>
        <p:spPr/>
        <p:txBody>
          <a:bodyPr>
            <a:normAutofit fontScale="62500" lnSpcReduction="20000"/>
          </a:bodyPr>
          <a:lstStyle/>
          <a:p>
            <a:pPr algn="just"/>
            <a:r>
              <a:rPr lang="en-US" b="1" dirty="0"/>
              <a:t>1.	IMPACT OF NON- DEMOGRAPHIC VARIABLES ON DEMOGRAPHIC VARIABLES </a:t>
            </a:r>
          </a:p>
          <a:p>
            <a:pPr algn="just"/>
            <a:endParaRPr lang="en-GB" b="1" dirty="0"/>
          </a:p>
          <a:p>
            <a:pPr lvl="0" algn="just"/>
            <a:r>
              <a:rPr lang="en-US" b="1" dirty="0"/>
              <a:t>Changes in income – fertility or mortality </a:t>
            </a:r>
            <a:endParaRPr lang="en-GB" b="1" dirty="0"/>
          </a:p>
          <a:p>
            <a:pPr lvl="0" algn="just"/>
            <a:r>
              <a:rPr lang="en-US" b="1" dirty="0"/>
              <a:t>Changes in education – fertility or mortality </a:t>
            </a:r>
            <a:endParaRPr lang="en-GB" b="1" dirty="0"/>
          </a:p>
          <a:p>
            <a:pPr algn="just"/>
            <a:r>
              <a:rPr lang="en-US" b="1" dirty="0"/>
              <a:t> </a:t>
            </a:r>
            <a:endParaRPr lang="en-GB" b="1" dirty="0"/>
          </a:p>
          <a:p>
            <a:pPr algn="just"/>
            <a:r>
              <a:rPr lang="en-US" b="1" dirty="0"/>
              <a:t>2.	IMPACT OF DEMOGRAPHIC VARIABLES ON NON- DEMOGRAPHIC VARIABLES </a:t>
            </a:r>
          </a:p>
          <a:p>
            <a:pPr algn="just"/>
            <a:endParaRPr lang="en-GB" b="1" dirty="0"/>
          </a:p>
          <a:p>
            <a:pPr lvl="0" algn="just"/>
            <a:r>
              <a:rPr lang="en-US" b="1" dirty="0"/>
              <a:t>Fertility – change in consumption patterns </a:t>
            </a:r>
            <a:endParaRPr lang="en-GB" b="1" dirty="0"/>
          </a:p>
          <a:p>
            <a:pPr lvl="0" algn="just"/>
            <a:r>
              <a:rPr lang="en-US" b="1" dirty="0"/>
              <a:t>Aging of population – change in voting patterns. </a:t>
            </a:r>
            <a:endParaRPr lang="en-GB" b="1" dirty="0"/>
          </a:p>
          <a:p>
            <a:pPr algn="just"/>
            <a:r>
              <a:rPr lang="en-US" b="1" dirty="0"/>
              <a:t> </a:t>
            </a:r>
            <a:endParaRPr lang="en-GB" b="1" dirty="0"/>
          </a:p>
          <a:p>
            <a:endParaRPr lang="en-GB" dirty="0"/>
          </a:p>
        </p:txBody>
      </p:sp>
    </p:spTree>
    <p:extLst>
      <p:ext uri="{BB962C8B-B14F-4D97-AF65-F5344CB8AC3E}">
        <p14:creationId xmlns:p14="http://schemas.microsoft.com/office/powerpoint/2010/main" val="2187089291"/>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873E-FCF2-025F-DE7C-8B7B3BC687C6}"/>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356DD390-259A-6C68-9B46-95758460A8D3}"/>
              </a:ext>
            </a:extLst>
          </p:cNvPr>
          <p:cNvSpPr>
            <a:spLocks noGrp="1"/>
          </p:cNvSpPr>
          <p:nvPr>
            <p:ph idx="1"/>
          </p:nvPr>
        </p:nvSpPr>
        <p:spPr/>
        <p:txBody>
          <a:bodyPr>
            <a:normAutofit fontScale="77500" lnSpcReduction="20000"/>
          </a:bodyPr>
          <a:lstStyle/>
          <a:p>
            <a:pPr>
              <a:buNone/>
            </a:pPr>
            <a:endParaRPr lang="en-US" b="1" dirty="0"/>
          </a:p>
          <a:p>
            <a:r>
              <a:rPr lang="en-US" b="1" dirty="0"/>
              <a:t>In - migrants</a:t>
            </a:r>
            <a:r>
              <a:rPr lang="en-US" b="1" baseline="-25000" dirty="0"/>
              <a:t> </a:t>
            </a:r>
            <a:r>
              <a:rPr lang="en-US" b="1" dirty="0"/>
              <a:t>=1,491</a:t>
            </a:r>
            <a:endParaRPr lang="en-US" dirty="0"/>
          </a:p>
          <a:p>
            <a:r>
              <a:rPr lang="en-US" b="1" dirty="0"/>
              <a:t>Native or local population</a:t>
            </a:r>
            <a:r>
              <a:rPr lang="en-US" b="1" baseline="-25000" dirty="0"/>
              <a:t>  </a:t>
            </a:r>
            <a:r>
              <a:rPr lang="en-US" b="1" dirty="0"/>
              <a:t>=</a:t>
            </a:r>
            <a:r>
              <a:rPr lang="en-US" b="1" baseline="-25000" dirty="0"/>
              <a:t> </a:t>
            </a:r>
            <a:r>
              <a:rPr lang="en-US" b="1" dirty="0"/>
              <a:t>76,100</a:t>
            </a:r>
          </a:p>
          <a:p>
            <a:pPr>
              <a:buNone/>
            </a:pPr>
            <a:endParaRPr lang="en-US" dirty="0"/>
          </a:p>
          <a:p>
            <a:r>
              <a:rPr lang="en-US" b="1" dirty="0"/>
              <a:t>IM = (1,491/76,100)*100</a:t>
            </a:r>
          </a:p>
          <a:p>
            <a:r>
              <a:rPr lang="en-US" dirty="0"/>
              <a:t>	 </a:t>
            </a:r>
            <a:r>
              <a:rPr lang="en-US" b="1" dirty="0"/>
              <a:t>= 2.0</a:t>
            </a:r>
          </a:p>
          <a:p>
            <a:pPr>
              <a:buNone/>
            </a:pPr>
            <a:endParaRPr lang="en-US" b="1" dirty="0"/>
          </a:p>
          <a:p>
            <a:r>
              <a:rPr lang="en-US" b="1" dirty="0"/>
              <a:t>Interpretation:  For every 100 local or native residents of  the area, 2 newcomers moved in.</a:t>
            </a:r>
          </a:p>
          <a:p>
            <a:endParaRPr lang="en-ZM" dirty="0"/>
          </a:p>
        </p:txBody>
      </p:sp>
    </p:spTree>
    <p:extLst>
      <p:ext uri="{BB962C8B-B14F-4D97-AF65-F5344CB8AC3E}">
        <p14:creationId xmlns:p14="http://schemas.microsoft.com/office/powerpoint/2010/main" val="1798856665"/>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sz="3200" b="1" dirty="0"/>
              <a:t>MEASUREMENT OF INTERNAL MIGRATION</a:t>
            </a:r>
            <a:endParaRPr lang="en-US" sz="3200" dirty="0"/>
          </a:p>
        </p:txBody>
      </p:sp>
      <p:sp>
        <p:nvSpPr>
          <p:cNvPr id="3" name="Content Placeholder 2"/>
          <p:cNvSpPr>
            <a:spLocks noGrp="1"/>
          </p:cNvSpPr>
          <p:nvPr>
            <p:ph idx="1"/>
          </p:nvPr>
        </p:nvSpPr>
        <p:spPr/>
        <p:txBody>
          <a:bodyPr>
            <a:normAutofit fontScale="77500" lnSpcReduction="20000"/>
          </a:bodyPr>
          <a:lstStyle/>
          <a:p>
            <a:r>
              <a:rPr lang="en-US" b="1" dirty="0"/>
              <a:t>OUT-MIGRATION RATE</a:t>
            </a:r>
          </a:p>
          <a:p>
            <a:endParaRPr lang="en-US" b="1" dirty="0"/>
          </a:p>
          <a:p>
            <a:r>
              <a:rPr lang="en-US" b="1" u="sng" dirty="0"/>
              <a:t>Number of out-migrants </a:t>
            </a:r>
            <a:r>
              <a:rPr lang="en-US" b="1" dirty="0"/>
              <a:t>x 100</a:t>
            </a:r>
          </a:p>
          <a:p>
            <a:r>
              <a:rPr lang="en-US" b="1" dirty="0"/>
              <a:t>Total population in area</a:t>
            </a:r>
          </a:p>
          <a:p>
            <a:endParaRPr lang="en-US" dirty="0"/>
          </a:p>
          <a:p>
            <a:r>
              <a:rPr lang="en-US" b="1" dirty="0"/>
              <a:t>Out - migrants=Number of people in area who are now living outside the area.</a:t>
            </a:r>
          </a:p>
          <a:p>
            <a:pPr>
              <a:buNone/>
            </a:pPr>
            <a:endParaRPr lang="en-US" b="1" dirty="0"/>
          </a:p>
          <a:p>
            <a:r>
              <a:rPr lang="en-US" b="1" dirty="0"/>
              <a:t>Total population=  Native  or local population enumerated in  area. </a:t>
            </a:r>
          </a:p>
          <a:p>
            <a:endParaRPr lang="en-US" b="1" dirty="0"/>
          </a:p>
          <a:p>
            <a:pPr>
              <a:buNone/>
            </a:pPr>
            <a:endParaRPr lang="en-US" dirty="0"/>
          </a:p>
          <a:p>
            <a:endParaRPr lang="en-US" dirty="0"/>
          </a:p>
          <a:p>
            <a:endParaRPr lang="en-US" dirty="0"/>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sz="3200" b="1" dirty="0"/>
              <a:t>MEASUREMENT OF INTERNAL MIGRATION</a:t>
            </a:r>
            <a:endParaRPr lang="en-US" sz="3200" dirty="0"/>
          </a:p>
        </p:txBody>
      </p:sp>
      <p:sp>
        <p:nvSpPr>
          <p:cNvPr id="3" name="Content Placeholder 2"/>
          <p:cNvSpPr>
            <a:spLocks noGrp="1"/>
          </p:cNvSpPr>
          <p:nvPr>
            <p:ph idx="1"/>
          </p:nvPr>
        </p:nvSpPr>
        <p:spPr/>
        <p:txBody>
          <a:bodyPr>
            <a:normAutofit fontScale="47500" lnSpcReduction="20000"/>
          </a:bodyPr>
          <a:lstStyle/>
          <a:p>
            <a:r>
              <a:rPr lang="en-US" sz="2900" b="1" dirty="0"/>
              <a:t>EXAMPLE </a:t>
            </a:r>
            <a:endParaRPr lang="en-US" sz="2900" dirty="0"/>
          </a:p>
          <a:p>
            <a:pPr>
              <a:buNone/>
            </a:pPr>
            <a:endParaRPr lang="en-US" sz="2900" dirty="0"/>
          </a:p>
          <a:p>
            <a:pPr algn="just"/>
            <a:r>
              <a:rPr lang="en-US" sz="2900" b="1" dirty="0"/>
              <a:t>Out- migrants=5,386</a:t>
            </a:r>
          </a:p>
          <a:p>
            <a:pPr algn="just">
              <a:buNone/>
            </a:pPr>
            <a:endParaRPr lang="en-US" sz="2900" b="1" dirty="0"/>
          </a:p>
          <a:p>
            <a:pPr algn="just"/>
            <a:r>
              <a:rPr lang="en-US" sz="2900" b="1" dirty="0"/>
              <a:t>Native or local population</a:t>
            </a:r>
            <a:r>
              <a:rPr lang="en-US" sz="2900" b="1" baseline="-25000" dirty="0"/>
              <a:t> = </a:t>
            </a:r>
            <a:r>
              <a:rPr lang="en-US" sz="2900" b="1" dirty="0"/>
              <a:t>76,100</a:t>
            </a:r>
          </a:p>
          <a:p>
            <a:pPr algn="just">
              <a:buNone/>
            </a:pPr>
            <a:endParaRPr lang="en-US" sz="2900" b="1" dirty="0"/>
          </a:p>
          <a:p>
            <a:pPr algn="just"/>
            <a:r>
              <a:rPr lang="en-US" sz="2900" b="1" dirty="0"/>
              <a:t>OM = (5,386/76,100)*100</a:t>
            </a:r>
          </a:p>
          <a:p>
            <a:pPr algn="just">
              <a:buNone/>
            </a:pPr>
            <a:endParaRPr lang="en-US" sz="2900" b="1" dirty="0"/>
          </a:p>
          <a:p>
            <a:pPr algn="just">
              <a:buNone/>
            </a:pPr>
            <a:r>
              <a:rPr lang="en-US" sz="2900" b="1" dirty="0"/>
              <a:t>	 = 7.1</a:t>
            </a:r>
          </a:p>
          <a:p>
            <a:pPr algn="just">
              <a:buNone/>
            </a:pPr>
            <a:endParaRPr lang="en-US" sz="2900" b="1" dirty="0"/>
          </a:p>
          <a:p>
            <a:pPr algn="just"/>
            <a:r>
              <a:rPr lang="en-US" sz="2900" b="1" dirty="0"/>
              <a:t>Interpretation:  For every 100 local or native residents of the area , 7 left the area.</a:t>
            </a:r>
          </a:p>
          <a:p>
            <a:pPr>
              <a:buNone/>
            </a:pPr>
            <a:endParaRPr lang="en-US" sz="2900" dirty="0"/>
          </a:p>
          <a:p>
            <a:endParaRPr lang="en-US" dirty="0"/>
          </a:p>
          <a:p>
            <a:endParaRPr lang="en-US" dirty="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sz="3200" b="1" dirty="0"/>
              <a:t>MEASUREMENT OF INTERNAL MIGRATION</a:t>
            </a:r>
            <a:endParaRPr lang="en-US" sz="3200" dirty="0"/>
          </a:p>
        </p:txBody>
      </p:sp>
      <p:sp>
        <p:nvSpPr>
          <p:cNvPr id="3" name="Content Placeholder 2"/>
          <p:cNvSpPr>
            <a:spLocks noGrp="1"/>
          </p:cNvSpPr>
          <p:nvPr>
            <p:ph idx="1"/>
          </p:nvPr>
        </p:nvSpPr>
        <p:spPr/>
        <p:txBody>
          <a:bodyPr>
            <a:normAutofit fontScale="92500" lnSpcReduction="10000"/>
          </a:bodyPr>
          <a:lstStyle/>
          <a:p>
            <a:r>
              <a:rPr lang="en-US" b="1" dirty="0"/>
              <a:t>NET MIGRATION</a:t>
            </a:r>
          </a:p>
          <a:p>
            <a:pPr>
              <a:buNone/>
            </a:pPr>
            <a:endParaRPr lang="en-US" dirty="0"/>
          </a:p>
          <a:p>
            <a:r>
              <a:rPr lang="en-US" b="1" dirty="0"/>
              <a:t>This is the difference between people coming into an area minus those leaving an area.</a:t>
            </a:r>
          </a:p>
          <a:p>
            <a:pPr>
              <a:buNone/>
            </a:pPr>
            <a:endParaRPr lang="en-US" b="1" dirty="0"/>
          </a:p>
          <a:p>
            <a:r>
              <a:rPr lang="en-US" b="1" dirty="0"/>
              <a:t>NM = (</a:t>
            </a:r>
            <a:r>
              <a:rPr lang="en-US" b="1" u="sng" dirty="0"/>
              <a:t>Number of in-migrants – Number of out-migrants</a:t>
            </a:r>
            <a:r>
              <a:rPr lang="en-US" b="1" dirty="0"/>
              <a:t>) x 100</a:t>
            </a:r>
          </a:p>
          <a:p>
            <a:pPr>
              <a:buNone/>
            </a:pPr>
            <a:r>
              <a:rPr lang="en-US" b="1" dirty="0"/>
              <a:t>          		 Native or local population</a:t>
            </a:r>
          </a:p>
          <a:p>
            <a:endParaRPr lang="en-US" dirty="0"/>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916C-B262-0C52-0E62-954C3D5CA087}"/>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91B6D4F1-C1C0-6C02-0D03-0B74216CC480}"/>
              </a:ext>
            </a:extLst>
          </p:cNvPr>
          <p:cNvSpPr>
            <a:spLocks noGrp="1"/>
          </p:cNvSpPr>
          <p:nvPr>
            <p:ph idx="1"/>
          </p:nvPr>
        </p:nvSpPr>
        <p:spPr/>
        <p:txBody>
          <a:bodyPr>
            <a:normAutofit fontScale="85000" lnSpcReduction="20000"/>
          </a:bodyPr>
          <a:lstStyle/>
          <a:p>
            <a:pPr>
              <a:buNone/>
            </a:pPr>
            <a:endParaRPr lang="en-US" b="1" dirty="0"/>
          </a:p>
          <a:p>
            <a:r>
              <a:rPr lang="en-US" b="1" dirty="0"/>
              <a:t>       = (1,491- 5,386)/76,100)*100</a:t>
            </a:r>
          </a:p>
          <a:p>
            <a:r>
              <a:rPr lang="en-US" b="1" dirty="0"/>
              <a:t>       =  - 5.1</a:t>
            </a:r>
          </a:p>
          <a:p>
            <a:endParaRPr lang="en-US" b="1" dirty="0"/>
          </a:p>
          <a:p>
            <a:r>
              <a:rPr lang="en-US" b="1" dirty="0"/>
              <a:t>Interpretation:  The area  experienced a net decrease of 5 people per 100 population through migration</a:t>
            </a:r>
          </a:p>
          <a:p>
            <a:pPr>
              <a:buNone/>
            </a:pPr>
            <a:endParaRPr lang="en-US" b="1" dirty="0"/>
          </a:p>
          <a:p>
            <a:r>
              <a:rPr lang="en-US" b="1" dirty="0"/>
              <a:t>In net migration a negative means a loss in numbers; a positive value, a gain.</a:t>
            </a:r>
          </a:p>
          <a:p>
            <a:endParaRPr lang="en-US" dirty="0"/>
          </a:p>
          <a:p>
            <a:endParaRPr lang="en-ZM" dirty="0"/>
          </a:p>
        </p:txBody>
      </p:sp>
    </p:spTree>
    <p:extLst>
      <p:ext uri="{BB962C8B-B14F-4D97-AF65-F5344CB8AC3E}">
        <p14:creationId xmlns:p14="http://schemas.microsoft.com/office/powerpoint/2010/main" val="3376928600"/>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2000" b="1" dirty="0">
                <a:solidFill>
                  <a:schemeClr val="tx2">
                    <a:satMod val="130000"/>
                  </a:schemeClr>
                </a:solidFill>
              </a:rPr>
              <a:t>INTERNATIONAL MIGRATION – CONCEPTS AND DEFINITIONS</a:t>
            </a:r>
            <a:endParaRPr lang="en-US" sz="2000" dirty="0">
              <a:solidFill>
                <a:schemeClr val="tx2">
                  <a:satMod val="130000"/>
                </a:schemeClr>
              </a:solidFill>
            </a:endParaRPr>
          </a:p>
        </p:txBody>
      </p:sp>
      <p:sp>
        <p:nvSpPr>
          <p:cNvPr id="3" name="Content Placeholder 2"/>
          <p:cNvSpPr>
            <a:spLocks noGrp="1"/>
          </p:cNvSpPr>
          <p:nvPr>
            <p:ph idx="1"/>
          </p:nvPr>
        </p:nvSpPr>
        <p:spPr/>
        <p:txBody>
          <a:bodyPr rtlCol="0">
            <a:normAutofit/>
          </a:bodyPr>
          <a:lstStyle/>
          <a:p>
            <a:pPr marL="274320" indent="-212598">
              <a:buFont typeface="Wingdings 2"/>
              <a:buChar char=""/>
              <a:defRPr/>
            </a:pPr>
            <a:endParaRPr lang="en-US" dirty="0"/>
          </a:p>
          <a:p>
            <a:pPr marL="274320" indent="-212598" algn="just">
              <a:buFont typeface="Wingdings 2"/>
              <a:buChar char=""/>
              <a:defRPr/>
            </a:pPr>
            <a:r>
              <a:rPr lang="en-US" b="1" dirty="0"/>
              <a:t>International migration represents the permanent or long – term movement across internationally defined boundaries.</a:t>
            </a:r>
          </a:p>
          <a:p>
            <a:pPr marL="274320" indent="-212598" algn="just">
              <a:buNone/>
              <a:defRPr/>
            </a:pPr>
            <a:endParaRPr lang="en-US" b="1" dirty="0"/>
          </a:p>
          <a:p>
            <a:pPr algn="just"/>
            <a:endParaRPr lang="en-US" b="1" dirty="0"/>
          </a:p>
          <a:p>
            <a:pPr marL="274320" indent="-212598">
              <a:buNone/>
              <a:defRPr/>
            </a:pPr>
            <a:endParaRPr lang="en-US" dirty="0"/>
          </a:p>
        </p:txBody>
      </p:sp>
    </p:spTree>
    <p:extLst>
      <p:ext uri="{BB962C8B-B14F-4D97-AF65-F5344CB8AC3E}">
        <p14:creationId xmlns:p14="http://schemas.microsoft.com/office/powerpoint/2010/main" val="2071194051"/>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5C79-A98F-497F-C4E4-CFD460523742}"/>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CC236B7E-F13B-7DB1-3339-6667C5DB2C87}"/>
              </a:ext>
            </a:extLst>
          </p:cNvPr>
          <p:cNvSpPr>
            <a:spLocks noGrp="1"/>
          </p:cNvSpPr>
          <p:nvPr>
            <p:ph idx="1"/>
          </p:nvPr>
        </p:nvSpPr>
        <p:spPr/>
        <p:txBody>
          <a:bodyPr>
            <a:normAutofit fontScale="70000" lnSpcReduction="20000"/>
          </a:bodyPr>
          <a:lstStyle/>
          <a:p>
            <a:pPr algn="just"/>
            <a:r>
              <a:rPr lang="en-US" b="1" dirty="0"/>
              <a:t>IMMIGRANT</a:t>
            </a:r>
          </a:p>
          <a:p>
            <a:pPr algn="just"/>
            <a:endParaRPr lang="en-US" b="1" dirty="0"/>
          </a:p>
          <a:p>
            <a:pPr marL="274320" indent="-212598" algn="just">
              <a:buFont typeface="Wingdings 2"/>
              <a:buChar char=""/>
              <a:defRPr/>
            </a:pPr>
            <a:r>
              <a:rPr lang="en-US" b="1" dirty="0"/>
              <a:t>Immigration is moving into a country; an immigrant is one who arrives.</a:t>
            </a:r>
          </a:p>
          <a:p>
            <a:pPr marL="274320" indent="-212598" algn="just">
              <a:buFont typeface="Wingdings 2"/>
              <a:buChar char=""/>
              <a:defRPr/>
            </a:pPr>
            <a:endParaRPr lang="en-US" b="1" dirty="0"/>
          </a:p>
          <a:p>
            <a:pPr algn="just">
              <a:buNone/>
            </a:pPr>
            <a:endParaRPr lang="en-US" b="1" dirty="0"/>
          </a:p>
          <a:p>
            <a:pPr algn="just"/>
            <a:r>
              <a:rPr lang="en-US" b="1" dirty="0"/>
              <a:t>A migrant to the area from a place outside the country.</a:t>
            </a:r>
          </a:p>
          <a:p>
            <a:pPr algn="just">
              <a:buNone/>
            </a:pPr>
            <a:endParaRPr lang="en-US" b="1" dirty="0"/>
          </a:p>
          <a:p>
            <a:pPr algn="just"/>
            <a:r>
              <a:rPr lang="en-US" b="1" dirty="0"/>
              <a:t>An “immigrant” is also referred to as a MOVER FROM ABROAD from outside the country into the country.</a:t>
            </a:r>
          </a:p>
          <a:p>
            <a:pPr algn="just"/>
            <a:endParaRPr lang="en-US" b="1" dirty="0"/>
          </a:p>
          <a:p>
            <a:pPr marL="274320" indent="-212598" algn="just">
              <a:buFont typeface="Wingdings 2"/>
              <a:buChar char=""/>
              <a:defRPr/>
            </a:pPr>
            <a:endParaRPr lang="en-US" b="1" dirty="0"/>
          </a:p>
          <a:p>
            <a:endParaRPr lang="en-ZM" dirty="0"/>
          </a:p>
        </p:txBody>
      </p:sp>
    </p:spTree>
    <p:extLst>
      <p:ext uri="{BB962C8B-B14F-4D97-AF65-F5344CB8AC3E}">
        <p14:creationId xmlns:p14="http://schemas.microsoft.com/office/powerpoint/2010/main" val="49966669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2000" b="1" dirty="0">
                <a:solidFill>
                  <a:schemeClr val="tx2">
                    <a:satMod val="130000"/>
                  </a:schemeClr>
                </a:solidFill>
              </a:rPr>
              <a:t>INTERNATIONAL MIGRATION – CONCEPTS AND DEFINITIONS</a:t>
            </a:r>
            <a:endParaRPr lang="en-US" sz="2000" dirty="0">
              <a:solidFill>
                <a:schemeClr val="tx2">
                  <a:satMod val="130000"/>
                </a:schemeClr>
              </a:solidFill>
            </a:endParaRPr>
          </a:p>
        </p:txBody>
      </p:sp>
      <p:sp>
        <p:nvSpPr>
          <p:cNvPr id="12291" name="Content Placeholder 2"/>
          <p:cNvSpPr>
            <a:spLocks noGrp="1"/>
          </p:cNvSpPr>
          <p:nvPr>
            <p:ph idx="1"/>
          </p:nvPr>
        </p:nvSpPr>
        <p:spPr/>
        <p:txBody>
          <a:bodyPr>
            <a:normAutofit lnSpcReduction="10000"/>
          </a:bodyPr>
          <a:lstStyle/>
          <a:p>
            <a:pPr algn="just"/>
            <a:r>
              <a:rPr lang="en-US" sz="2000" b="1" dirty="0"/>
              <a:t>EMIGRANT</a:t>
            </a:r>
          </a:p>
          <a:p>
            <a:pPr marL="0" indent="0" algn="just">
              <a:buNone/>
            </a:pPr>
            <a:endParaRPr lang="en-US" sz="2000" b="1" dirty="0"/>
          </a:p>
          <a:p>
            <a:pPr algn="just"/>
            <a:r>
              <a:rPr lang="en-US" sz="2000" b="1" dirty="0"/>
              <a:t>Emigration is moving out of a country; </a:t>
            </a:r>
          </a:p>
          <a:p>
            <a:pPr algn="just">
              <a:buNone/>
            </a:pPr>
            <a:endParaRPr lang="en-US" sz="2000" b="1" dirty="0"/>
          </a:p>
          <a:p>
            <a:pPr algn="just"/>
            <a:r>
              <a:rPr lang="en-US" sz="2000" b="1" dirty="0"/>
              <a:t>A migrant from the area to a place in another country.</a:t>
            </a:r>
          </a:p>
          <a:p>
            <a:pPr algn="just"/>
            <a:endParaRPr lang="en-US" sz="2000" b="1" dirty="0"/>
          </a:p>
          <a:p>
            <a:pPr marL="274320" indent="-212598" algn="just">
              <a:buFont typeface="Wingdings 2"/>
              <a:buChar char=""/>
              <a:defRPr/>
            </a:pPr>
            <a:r>
              <a:rPr lang="en-US" sz="2000" b="1" dirty="0"/>
              <a:t>Emigration is moving out of a country. An émigré is one who has left the country. </a:t>
            </a:r>
          </a:p>
          <a:p>
            <a:pPr marL="274320" indent="-212598" algn="just">
              <a:buFont typeface="Wingdings 2"/>
              <a:buChar char=""/>
              <a:defRPr/>
            </a:pPr>
            <a:endParaRPr lang="en-US" sz="2000" b="1" dirty="0"/>
          </a:p>
          <a:p>
            <a:pPr algn="just" eaLnBrk="1" hangingPunct="1"/>
            <a:endParaRPr lang="en-US" altLang="en-US" sz="2000" dirty="0"/>
          </a:p>
        </p:txBody>
      </p:sp>
    </p:spTree>
    <p:extLst>
      <p:ext uri="{BB962C8B-B14F-4D97-AF65-F5344CB8AC3E}">
        <p14:creationId xmlns:p14="http://schemas.microsoft.com/office/powerpoint/2010/main" val="274605831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solidFill>
                  <a:schemeClr val="tx2">
                    <a:satMod val="130000"/>
                  </a:schemeClr>
                </a:solidFill>
              </a:rPr>
              <a:t>INTERNATIONAL MIGRATION – CONCEPTS AND DEFINITIONS</a:t>
            </a:r>
            <a:endParaRPr lang="en-US" sz="2000" dirty="0"/>
          </a:p>
        </p:txBody>
      </p:sp>
      <p:sp>
        <p:nvSpPr>
          <p:cNvPr id="3" name="Content Placeholder 2"/>
          <p:cNvSpPr>
            <a:spLocks noGrp="1"/>
          </p:cNvSpPr>
          <p:nvPr>
            <p:ph idx="1"/>
          </p:nvPr>
        </p:nvSpPr>
        <p:spPr/>
        <p:txBody>
          <a:bodyPr>
            <a:normAutofit fontScale="85000" lnSpcReduction="20000"/>
          </a:bodyPr>
          <a:lstStyle/>
          <a:p>
            <a:pPr marL="274320" indent="-212598" algn="just">
              <a:buFont typeface="Wingdings 2"/>
              <a:buChar char=""/>
              <a:defRPr/>
            </a:pPr>
            <a:r>
              <a:rPr lang="en-US" b="1" dirty="0"/>
              <a:t>INTERNATIONAL MIGRANT</a:t>
            </a:r>
          </a:p>
          <a:p>
            <a:pPr marL="274320" indent="-212598" algn="just">
              <a:buFont typeface="Wingdings 2"/>
              <a:buChar char=""/>
              <a:defRPr/>
            </a:pPr>
            <a:endParaRPr lang="en-US" b="1" dirty="0"/>
          </a:p>
          <a:p>
            <a:pPr marL="274320" indent="-212598" algn="just">
              <a:buFont typeface="Wingdings 2"/>
              <a:buChar char=""/>
              <a:defRPr/>
            </a:pPr>
            <a:r>
              <a:rPr lang="en-US" b="1" dirty="0"/>
              <a:t>This is an emigrant or immigrant or any a person who changes his or her country of abode.</a:t>
            </a:r>
          </a:p>
          <a:p>
            <a:pPr marL="274320" indent="-212598" algn="just">
              <a:buNone/>
              <a:defRPr/>
            </a:pPr>
            <a:endParaRPr lang="en-US" b="1" dirty="0"/>
          </a:p>
          <a:p>
            <a:pPr marL="274320" indent="-212598" algn="just">
              <a:buFont typeface="Wingdings 2"/>
              <a:buChar char=""/>
              <a:defRPr/>
            </a:pPr>
            <a:r>
              <a:rPr lang="en-US" b="1" dirty="0"/>
              <a:t>The UN ‘s definition of abode:</a:t>
            </a:r>
          </a:p>
          <a:p>
            <a:pPr marL="274320" indent="-212598" algn="just">
              <a:buFont typeface="Wingdings 2"/>
              <a:buChar char=""/>
              <a:defRPr/>
            </a:pPr>
            <a:endParaRPr lang="en-US" b="1" dirty="0"/>
          </a:p>
          <a:p>
            <a:pPr marL="274320" indent="-212598" algn="just">
              <a:buFont typeface="Wingdings 2"/>
              <a:buChar char=""/>
              <a:defRPr/>
            </a:pPr>
            <a:r>
              <a:rPr lang="en-US" b="1" dirty="0"/>
              <a:t> “A person’s abode is the country where that person spends most of his/ her daily night rest over a period of a year.”</a:t>
            </a:r>
          </a:p>
          <a:p>
            <a:pPr marL="274320" indent="-212598">
              <a:buFont typeface="Wingdings 2"/>
              <a:buChar char=""/>
              <a:defRPr/>
            </a:pPr>
            <a:endParaRPr lang="en-US" dirty="0"/>
          </a:p>
          <a:p>
            <a:pPr algn="just"/>
            <a:endParaRPr lang="en-US" b="1" dirty="0"/>
          </a:p>
        </p:txBody>
      </p:sp>
    </p:spTree>
    <p:extLst>
      <p:ext uri="{BB962C8B-B14F-4D97-AF65-F5344CB8AC3E}">
        <p14:creationId xmlns:p14="http://schemas.microsoft.com/office/powerpoint/2010/main" val="1916869116"/>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5004-1018-490B-8202-9240FAC5B189}"/>
              </a:ext>
            </a:extLst>
          </p:cNvPr>
          <p:cNvSpPr>
            <a:spLocks noGrp="1"/>
          </p:cNvSpPr>
          <p:nvPr>
            <p:ph type="title"/>
          </p:nvPr>
        </p:nvSpPr>
        <p:spPr/>
        <p:txBody>
          <a:bodyPr>
            <a:normAutofit fontScale="90000"/>
          </a:bodyPr>
          <a:lstStyle/>
          <a:p>
            <a:br>
              <a:rPr lang="en-US" b="1" dirty="0"/>
            </a:br>
            <a:r>
              <a:rPr lang="en-US" b="1" dirty="0"/>
              <a:t>STAGES IN IMMIGRANT STATUS</a:t>
            </a:r>
            <a:br>
              <a:rPr lang="en-US" b="1" dirty="0"/>
            </a:br>
            <a:r>
              <a:rPr lang="en-US" b="1" dirty="0"/>
              <a:t> </a:t>
            </a:r>
            <a:br>
              <a:rPr lang="en-US" b="1" dirty="0"/>
            </a:br>
            <a:endParaRPr lang="en-ZM" dirty="0"/>
          </a:p>
        </p:txBody>
      </p:sp>
      <p:sp>
        <p:nvSpPr>
          <p:cNvPr id="3" name="Content Placeholder 2">
            <a:extLst>
              <a:ext uri="{FF2B5EF4-FFF2-40B4-BE49-F238E27FC236}">
                <a16:creationId xmlns:a16="http://schemas.microsoft.com/office/drawing/2014/main" id="{9D2DCFE0-4F11-42FA-9404-2C152A158D59}"/>
              </a:ext>
            </a:extLst>
          </p:cNvPr>
          <p:cNvSpPr>
            <a:spLocks noGrp="1"/>
          </p:cNvSpPr>
          <p:nvPr>
            <p:ph idx="1"/>
          </p:nvPr>
        </p:nvSpPr>
        <p:spPr/>
        <p:txBody>
          <a:bodyPr>
            <a:normAutofit fontScale="70000" lnSpcReduction="20000"/>
          </a:bodyPr>
          <a:lstStyle/>
          <a:p>
            <a:pPr algn="just" eaLnBrk="1" hangingPunct="1"/>
            <a:r>
              <a:rPr lang="en-US" altLang="en-US" b="1" dirty="0"/>
              <a:t>EXPATRIATE STATUS</a:t>
            </a:r>
          </a:p>
          <a:p>
            <a:pPr algn="just" eaLnBrk="1" hangingPunct="1"/>
            <a:endParaRPr lang="en-US" altLang="en-US" b="1" dirty="0"/>
          </a:p>
          <a:p>
            <a:pPr algn="just" eaLnBrk="1" hangingPunct="1"/>
            <a:r>
              <a:rPr lang="en-US" altLang="en-US" b="1" dirty="0"/>
              <a:t>An immigrant may start as a temporary migrant.</a:t>
            </a:r>
          </a:p>
          <a:p>
            <a:pPr algn="just"/>
            <a:r>
              <a:rPr lang="en-US" b="1" dirty="0"/>
              <a:t>Upon arrival in the country of destination, he is given expatriate status.</a:t>
            </a:r>
          </a:p>
          <a:p>
            <a:pPr algn="just"/>
            <a:endParaRPr lang="en-US" b="1" dirty="0"/>
          </a:p>
          <a:p>
            <a:pPr algn="just" eaLnBrk="1" hangingPunct="1"/>
            <a:r>
              <a:rPr lang="en-US" altLang="en-US" b="1" dirty="0"/>
              <a:t>PERMANENT RESIDENCE</a:t>
            </a:r>
          </a:p>
          <a:p>
            <a:pPr algn="just" eaLnBrk="1" hangingPunct="1"/>
            <a:endParaRPr lang="en-US" altLang="en-US" b="1" dirty="0"/>
          </a:p>
          <a:p>
            <a:pPr algn="just" eaLnBrk="1" hangingPunct="1"/>
            <a:r>
              <a:rPr lang="en-US" altLang="en-US" b="1" dirty="0"/>
              <a:t>After some years of residence, he/she may later change status to permanent  migrant or resident.</a:t>
            </a:r>
          </a:p>
          <a:p>
            <a:pPr algn="just" eaLnBrk="1" hangingPunct="1"/>
            <a:endParaRPr lang="en-US" altLang="en-US" b="1" dirty="0"/>
          </a:p>
          <a:p>
            <a:endParaRPr lang="en-ZM" dirty="0"/>
          </a:p>
        </p:txBody>
      </p:sp>
    </p:spTree>
    <p:extLst>
      <p:ext uri="{BB962C8B-B14F-4D97-AF65-F5344CB8AC3E}">
        <p14:creationId xmlns:p14="http://schemas.microsoft.com/office/powerpoint/2010/main" val="111762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FF5D-C890-4451-BF89-5D1DD83B07E0}"/>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855A55B4-BDC5-4A53-B95D-364E193A32FA}"/>
              </a:ext>
            </a:extLst>
          </p:cNvPr>
          <p:cNvSpPr>
            <a:spLocks noGrp="1"/>
          </p:cNvSpPr>
          <p:nvPr>
            <p:ph idx="1"/>
          </p:nvPr>
        </p:nvSpPr>
        <p:spPr/>
        <p:txBody>
          <a:bodyPr>
            <a:normAutofit/>
          </a:bodyPr>
          <a:lstStyle/>
          <a:p>
            <a:pPr algn="just"/>
            <a:r>
              <a:rPr lang="en-US" b="1" dirty="0"/>
              <a:t>We study demography/population studies in order to:</a:t>
            </a:r>
          </a:p>
          <a:p>
            <a:pPr algn="just"/>
            <a:endParaRPr lang="en-US" b="1" dirty="0"/>
          </a:p>
          <a:p>
            <a:pPr marL="385763" indent="-385763" algn="just">
              <a:buFont typeface="+mj-lt"/>
              <a:buAutoNum type="arabicPeriod"/>
            </a:pPr>
            <a:r>
              <a:rPr lang="en-US" b="1" dirty="0"/>
              <a:t>To know the total number and distribution of people in a country, province or town by the following characteristics:</a:t>
            </a:r>
          </a:p>
          <a:p>
            <a:pPr marL="342900" lvl="1" indent="0" algn="just">
              <a:buNone/>
            </a:pPr>
            <a:endParaRPr lang="en-US" sz="2400" b="1" dirty="0"/>
          </a:p>
          <a:p>
            <a:endParaRPr lang="en-ZM" dirty="0"/>
          </a:p>
        </p:txBody>
      </p:sp>
    </p:spTree>
    <p:extLst>
      <p:ext uri="{BB962C8B-B14F-4D97-AF65-F5344CB8AC3E}">
        <p14:creationId xmlns:p14="http://schemas.microsoft.com/office/powerpoint/2010/main" val="3369470295"/>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9EB3-872B-46C8-A911-4B2D85477DE8}"/>
              </a:ext>
            </a:extLst>
          </p:cNvPr>
          <p:cNvSpPr>
            <a:spLocks noGrp="1"/>
          </p:cNvSpPr>
          <p:nvPr>
            <p:ph type="title"/>
          </p:nvPr>
        </p:nvSpPr>
        <p:spPr/>
        <p:txBody>
          <a:bodyPr>
            <a:normAutofit fontScale="90000"/>
          </a:bodyPr>
          <a:lstStyle/>
          <a:p>
            <a:r>
              <a:rPr lang="en-US" b="1" dirty="0"/>
              <a:t>STAGES IN IMMIGRANT STATUS</a:t>
            </a:r>
            <a:br>
              <a:rPr lang="en-US" b="1" dirty="0"/>
            </a:br>
            <a:endParaRPr lang="en-ZM" dirty="0"/>
          </a:p>
        </p:txBody>
      </p:sp>
      <p:sp>
        <p:nvSpPr>
          <p:cNvPr id="3" name="Content Placeholder 2">
            <a:extLst>
              <a:ext uri="{FF2B5EF4-FFF2-40B4-BE49-F238E27FC236}">
                <a16:creationId xmlns:a16="http://schemas.microsoft.com/office/drawing/2014/main" id="{1D22A91F-EF79-4F74-8E30-A23541E4A319}"/>
              </a:ext>
            </a:extLst>
          </p:cNvPr>
          <p:cNvSpPr>
            <a:spLocks noGrp="1"/>
          </p:cNvSpPr>
          <p:nvPr>
            <p:ph idx="1"/>
          </p:nvPr>
        </p:nvSpPr>
        <p:spPr/>
        <p:txBody>
          <a:bodyPr>
            <a:normAutofit/>
          </a:bodyPr>
          <a:lstStyle/>
          <a:p>
            <a:pPr algn="just" eaLnBrk="1" hangingPunct="1"/>
            <a:r>
              <a:rPr lang="en-US" altLang="en-US" b="1" dirty="0"/>
              <a:t>NATURALIZED CITIZENSHIP</a:t>
            </a:r>
          </a:p>
          <a:p>
            <a:pPr algn="just" eaLnBrk="1" hangingPunct="1"/>
            <a:endParaRPr lang="en-US" altLang="en-US" b="1" dirty="0"/>
          </a:p>
          <a:p>
            <a:pPr algn="just" eaLnBrk="1" hangingPunct="1"/>
            <a:r>
              <a:rPr lang="en-US" altLang="en-US" b="1" dirty="0"/>
              <a:t>Depending on the prevailing laws of the country, the immigrant may apply for citizenship and become a naturalized citizen.</a:t>
            </a:r>
          </a:p>
          <a:p>
            <a:pPr algn="just" eaLnBrk="1" hangingPunct="1"/>
            <a:endParaRPr lang="en-US" altLang="en-US" b="1" dirty="0"/>
          </a:p>
          <a:p>
            <a:endParaRPr lang="en-ZM" dirty="0"/>
          </a:p>
        </p:txBody>
      </p:sp>
    </p:spTree>
    <p:extLst>
      <p:ext uri="{BB962C8B-B14F-4D97-AF65-F5344CB8AC3E}">
        <p14:creationId xmlns:p14="http://schemas.microsoft.com/office/powerpoint/2010/main" val="2077307476"/>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2C7D-D318-4BD8-9D8A-F47EDF661E8E}"/>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BD27D7EF-9F08-86B7-B8EF-173AED442BED}"/>
              </a:ext>
            </a:extLst>
          </p:cNvPr>
          <p:cNvSpPr>
            <a:spLocks noGrp="1"/>
          </p:cNvSpPr>
          <p:nvPr>
            <p:ph idx="1"/>
          </p:nvPr>
        </p:nvSpPr>
        <p:spPr/>
        <p:txBody>
          <a:bodyPr>
            <a:normAutofit fontScale="77500" lnSpcReduction="20000"/>
          </a:bodyPr>
          <a:lstStyle/>
          <a:p>
            <a:pPr algn="just" eaLnBrk="1" hangingPunct="1"/>
            <a:r>
              <a:rPr lang="en-US" altLang="en-US" b="1" dirty="0"/>
              <a:t>INTERGENERATIONAL IMMIGRATION STATUS</a:t>
            </a:r>
          </a:p>
          <a:p>
            <a:pPr algn="just" eaLnBrk="1" hangingPunct="1"/>
            <a:endParaRPr lang="en-US" altLang="en-US" b="1" dirty="0"/>
          </a:p>
          <a:p>
            <a:pPr algn="just" eaLnBrk="1" hangingPunct="1"/>
            <a:r>
              <a:rPr lang="en-US" altLang="en-US" b="1" dirty="0"/>
              <a:t>First generation immigrants are those who have made a permanent movement  to another country from their country of origin.</a:t>
            </a:r>
          </a:p>
          <a:p>
            <a:pPr algn="just" eaLnBrk="1" hangingPunct="1"/>
            <a:endParaRPr lang="en-US" altLang="en-US" b="1" dirty="0"/>
          </a:p>
          <a:p>
            <a:pPr algn="just" eaLnBrk="1" hangingPunct="1"/>
            <a:r>
              <a:rPr lang="en-US" altLang="en-US" b="1" dirty="0"/>
              <a:t>Second generation immigrants comprise their offspring.</a:t>
            </a:r>
          </a:p>
          <a:p>
            <a:pPr algn="just" eaLnBrk="1" hangingPunct="1">
              <a:buFont typeface="Arial" panose="020B0604020202020204" pitchFamily="34" charset="0"/>
              <a:buNone/>
            </a:pPr>
            <a:endParaRPr lang="en-US" altLang="en-US" b="1" dirty="0"/>
          </a:p>
          <a:p>
            <a:pPr algn="just" eaLnBrk="1" hangingPunct="1"/>
            <a:r>
              <a:rPr lang="en-US" altLang="en-US" b="1" dirty="0"/>
              <a:t>Third, fourth and later generations may result from future offspring</a:t>
            </a:r>
            <a:r>
              <a:rPr lang="en-US" altLang="en-US" dirty="0"/>
              <a:t>.</a:t>
            </a:r>
          </a:p>
          <a:p>
            <a:endParaRPr lang="en-ZM" dirty="0"/>
          </a:p>
        </p:txBody>
      </p:sp>
    </p:spTree>
    <p:extLst>
      <p:ext uri="{BB962C8B-B14F-4D97-AF65-F5344CB8AC3E}">
        <p14:creationId xmlns:p14="http://schemas.microsoft.com/office/powerpoint/2010/main" val="250962311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satMod val="130000"/>
                  </a:schemeClr>
                </a:solidFill>
              </a:rPr>
              <a:t>INTERNATIONAL MIGRATION</a:t>
            </a:r>
            <a:endParaRPr lang="en-US" dirty="0"/>
          </a:p>
        </p:txBody>
      </p:sp>
      <p:sp>
        <p:nvSpPr>
          <p:cNvPr id="3" name="Content Placeholder 2"/>
          <p:cNvSpPr>
            <a:spLocks noGrp="1"/>
          </p:cNvSpPr>
          <p:nvPr>
            <p:ph idx="1"/>
          </p:nvPr>
        </p:nvSpPr>
        <p:spPr/>
        <p:txBody>
          <a:bodyPr>
            <a:normAutofit fontScale="92500"/>
          </a:bodyPr>
          <a:lstStyle/>
          <a:p>
            <a:pPr algn="just"/>
            <a:r>
              <a:rPr lang="en-US" b="1" dirty="0"/>
              <a:t>Children of citizens of Zambia 6. (1) Any person who- Persons entitled to apply to be registered as citizens (a) has attained the age of twenty-one years; and (b) has been ordinarily resident in Zambia for a continuous period of not less than ten years immediately preceding that person's application for registration; shall be entitled to apply to the Citizenship Board, in such manner as may be prescribed by or under an Act of Parliament, to be registered as a citizen of Zambia. </a:t>
            </a:r>
            <a:endParaRPr lang="en-US" dirty="0"/>
          </a:p>
        </p:txBody>
      </p:sp>
    </p:spTree>
    <p:extLst>
      <p:ext uri="{BB962C8B-B14F-4D97-AF65-F5344CB8AC3E}">
        <p14:creationId xmlns:p14="http://schemas.microsoft.com/office/powerpoint/2010/main" val="308917139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b="1" dirty="0">
                <a:solidFill>
                  <a:schemeClr val="tx2">
                    <a:satMod val="130000"/>
                  </a:schemeClr>
                </a:solidFill>
              </a:rPr>
              <a:t>INTERNATIONAL MIGRATION</a:t>
            </a:r>
            <a:endParaRPr lang="en-US" dirty="0">
              <a:solidFill>
                <a:schemeClr val="tx2">
                  <a:satMod val="130000"/>
                </a:schemeClr>
              </a:solidFill>
            </a:endParaRPr>
          </a:p>
        </p:txBody>
      </p:sp>
      <p:sp>
        <p:nvSpPr>
          <p:cNvPr id="13315" name="Content Placeholder 2"/>
          <p:cNvSpPr>
            <a:spLocks noGrp="1"/>
          </p:cNvSpPr>
          <p:nvPr>
            <p:ph idx="1"/>
          </p:nvPr>
        </p:nvSpPr>
        <p:spPr/>
        <p:txBody>
          <a:bodyPr>
            <a:normAutofit fontScale="92500" lnSpcReduction="10000"/>
          </a:bodyPr>
          <a:lstStyle/>
          <a:p>
            <a:pPr algn="just" eaLnBrk="1" hangingPunct="1"/>
            <a:r>
              <a:rPr lang="en-US" altLang="en-US" sz="2000" b="1" dirty="0"/>
              <a:t>Refugees represent a special class of immigrants who are admitted under a special dispensation of the host country because of political persecution in the home country.</a:t>
            </a:r>
          </a:p>
          <a:p>
            <a:pPr algn="just" eaLnBrk="1" hangingPunct="1">
              <a:buFont typeface="Arial" panose="020B0604020202020204" pitchFamily="34" charset="0"/>
              <a:buNone/>
            </a:pPr>
            <a:endParaRPr lang="en-US" altLang="en-US" sz="2000" b="1" dirty="0"/>
          </a:p>
          <a:p>
            <a:pPr algn="just" eaLnBrk="1" hangingPunct="1"/>
            <a:r>
              <a:rPr lang="en-US" altLang="en-US" sz="2000" b="1" dirty="0"/>
              <a:t>Illegal immigrants are also called illegal aliens or undocumented immigrants who enter a country illegally in search of economic opportunity.</a:t>
            </a:r>
          </a:p>
          <a:p>
            <a:pPr algn="just" eaLnBrk="1" hangingPunct="1"/>
            <a:endParaRPr lang="en-US" altLang="en-US" sz="2000" b="1" dirty="0"/>
          </a:p>
          <a:p>
            <a:pPr algn="just" eaLnBrk="1" hangingPunct="1"/>
            <a:r>
              <a:rPr lang="en-US" altLang="en-US" sz="2000" b="1" dirty="0"/>
              <a:t>In the US, overstayers are those who enter the country legally as students or tourists but decide to stay on.</a:t>
            </a:r>
          </a:p>
          <a:p>
            <a:pPr algn="just" eaLnBrk="1" hangingPunct="1"/>
            <a:endParaRPr lang="en-US" altLang="en-US" sz="2000" b="1" dirty="0"/>
          </a:p>
          <a:p>
            <a:pPr algn="just" eaLnBrk="1" hangingPunct="1">
              <a:buFont typeface="Arial" panose="020B0604020202020204" pitchFamily="34" charset="0"/>
              <a:buNone/>
            </a:pPr>
            <a:endParaRPr lang="en-US" altLang="en-US" b="1" dirty="0"/>
          </a:p>
        </p:txBody>
      </p:sp>
    </p:spTree>
    <p:extLst>
      <p:ext uri="{BB962C8B-B14F-4D97-AF65-F5344CB8AC3E}">
        <p14:creationId xmlns:p14="http://schemas.microsoft.com/office/powerpoint/2010/main" val="2073760172"/>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br>
              <a:rPr lang="en-US" b="1" dirty="0">
                <a:solidFill>
                  <a:schemeClr val="tx2">
                    <a:satMod val="130000"/>
                  </a:schemeClr>
                </a:solidFill>
              </a:rPr>
            </a:br>
            <a:r>
              <a:rPr lang="en-US" sz="3100" b="1" dirty="0">
                <a:solidFill>
                  <a:schemeClr val="tx2">
                    <a:satMod val="130000"/>
                  </a:schemeClr>
                </a:solidFill>
              </a:rPr>
              <a:t>MAJOR TYPES OF INTERNATIONAL MIGRATION</a:t>
            </a:r>
            <a:br>
              <a:rPr lang="en-US" sz="3100" dirty="0">
                <a:solidFill>
                  <a:schemeClr val="tx2">
                    <a:satMod val="130000"/>
                  </a:schemeClr>
                </a:solidFill>
              </a:rPr>
            </a:br>
            <a:endParaRPr lang="en-US" sz="3100" dirty="0">
              <a:solidFill>
                <a:schemeClr val="tx2">
                  <a:satMod val="130000"/>
                </a:schemeClr>
              </a:solidFill>
            </a:endParaRPr>
          </a:p>
        </p:txBody>
      </p:sp>
      <p:sp>
        <p:nvSpPr>
          <p:cNvPr id="3" name="Content Placeholder 2"/>
          <p:cNvSpPr>
            <a:spLocks noGrp="1"/>
          </p:cNvSpPr>
          <p:nvPr>
            <p:ph idx="1"/>
          </p:nvPr>
        </p:nvSpPr>
        <p:spPr/>
        <p:txBody>
          <a:bodyPr rtlCol="0">
            <a:normAutofit fontScale="32500" lnSpcReduction="20000"/>
          </a:bodyPr>
          <a:lstStyle/>
          <a:p>
            <a:pPr marL="274320" indent="-212598">
              <a:buNone/>
              <a:defRPr/>
            </a:pPr>
            <a:endParaRPr lang="en-US" dirty="0"/>
          </a:p>
          <a:p>
            <a:pPr marL="274320" indent="-212598" algn="just">
              <a:buFont typeface="Wingdings 2"/>
              <a:buChar char=""/>
              <a:defRPr/>
            </a:pPr>
            <a:r>
              <a:rPr lang="en-US" b="1" dirty="0"/>
              <a:t>These include the following:</a:t>
            </a:r>
          </a:p>
          <a:p>
            <a:pPr marL="274320" indent="-212598" algn="just">
              <a:buNone/>
              <a:defRPr/>
            </a:pPr>
            <a:r>
              <a:rPr lang="en-US" b="1" dirty="0"/>
              <a:t> </a:t>
            </a:r>
          </a:p>
          <a:p>
            <a:pPr marL="274320" indent="-212598" algn="just">
              <a:buFont typeface="Wingdings 2"/>
              <a:buChar char=""/>
              <a:defRPr/>
            </a:pPr>
            <a:r>
              <a:rPr lang="en-US" b="1" dirty="0"/>
              <a:t>Temporary movements</a:t>
            </a:r>
          </a:p>
          <a:p>
            <a:pPr marL="274320" indent="-212598" algn="just">
              <a:buFont typeface="Wingdings 2"/>
              <a:buChar char=""/>
              <a:defRPr/>
            </a:pPr>
            <a:r>
              <a:rPr lang="en-US" b="1" dirty="0"/>
              <a:t>Permanent movements</a:t>
            </a:r>
          </a:p>
          <a:p>
            <a:pPr marL="274320" indent="-212598" algn="just">
              <a:buFont typeface="Wingdings 2"/>
              <a:buChar char=""/>
              <a:defRPr/>
            </a:pPr>
            <a:r>
              <a:rPr lang="en-US" b="1" dirty="0"/>
              <a:t>Movements of individuals and families</a:t>
            </a:r>
          </a:p>
          <a:p>
            <a:pPr marL="274320" indent="-212598" algn="just">
              <a:buFont typeface="Wingdings 2"/>
              <a:buChar char=""/>
              <a:defRPr/>
            </a:pPr>
            <a:r>
              <a:rPr lang="en-US" b="1" dirty="0"/>
              <a:t>Movements of whole nations or tribes</a:t>
            </a:r>
          </a:p>
          <a:p>
            <a:pPr marL="274320" indent="-212598" algn="just">
              <a:buFont typeface="Wingdings 2"/>
              <a:buChar char=""/>
              <a:defRPr/>
            </a:pPr>
            <a:r>
              <a:rPr lang="en-US" b="1" dirty="0"/>
              <a:t>Movements of citizens or aliens</a:t>
            </a:r>
          </a:p>
          <a:p>
            <a:pPr marL="274320" indent="-212598" algn="just">
              <a:buFont typeface="Wingdings 2"/>
              <a:buChar char=""/>
              <a:defRPr/>
            </a:pPr>
            <a:r>
              <a:rPr lang="en-US" b="1" dirty="0"/>
              <a:t>Voluntary or forced movements</a:t>
            </a:r>
          </a:p>
          <a:p>
            <a:pPr marL="274320" indent="-212598" algn="just">
              <a:buFont typeface="Wingdings 2"/>
              <a:buChar char=""/>
              <a:defRPr/>
            </a:pPr>
            <a:r>
              <a:rPr lang="en-US" b="1" dirty="0"/>
              <a:t>Movements of civilians or military personnel</a:t>
            </a:r>
          </a:p>
          <a:p>
            <a:pPr marL="274320" indent="-212598" algn="just">
              <a:buFont typeface="Wingdings 2"/>
              <a:buChar char=""/>
              <a:defRPr/>
            </a:pPr>
            <a:r>
              <a:rPr lang="en-US" b="1" dirty="0"/>
              <a:t>Movements for work</a:t>
            </a:r>
          </a:p>
          <a:p>
            <a:pPr marL="274320" indent="-212598" algn="just">
              <a:buFont typeface="Wingdings 2"/>
              <a:buChar char=""/>
              <a:defRPr/>
            </a:pPr>
            <a:r>
              <a:rPr lang="en-US" b="1" dirty="0"/>
              <a:t>Movements for study or other purposes</a:t>
            </a:r>
          </a:p>
          <a:p>
            <a:pPr marL="274320" indent="-212598" algn="just">
              <a:buNone/>
              <a:defRPr/>
            </a:pPr>
            <a:r>
              <a:rPr lang="en-US" b="1" dirty="0"/>
              <a:t> </a:t>
            </a:r>
          </a:p>
          <a:p>
            <a:pPr marL="274320" indent="-212598" algn="just">
              <a:buNone/>
              <a:defRPr/>
            </a:pPr>
            <a:r>
              <a:rPr lang="en-US" b="1" dirty="0"/>
              <a:t> </a:t>
            </a:r>
          </a:p>
          <a:p>
            <a:pPr marL="274320" indent="-212598">
              <a:buNone/>
              <a:defRPr/>
            </a:pPr>
            <a:r>
              <a:rPr lang="en-US" dirty="0"/>
              <a:t> </a:t>
            </a:r>
          </a:p>
          <a:p>
            <a:pPr marL="274320" indent="-212598">
              <a:buFont typeface="Wingdings 2"/>
              <a:buChar char=""/>
              <a:defRPr/>
            </a:pPr>
            <a:endParaRPr lang="en-US" dirty="0"/>
          </a:p>
          <a:p>
            <a:pPr marL="274320" indent="-212598">
              <a:buFont typeface="Wingdings 2"/>
              <a:buChar char=""/>
              <a:defRPr/>
            </a:pPr>
            <a:endParaRPr lang="en-US" dirty="0"/>
          </a:p>
        </p:txBody>
      </p:sp>
    </p:spTree>
    <p:extLst>
      <p:ext uri="{BB962C8B-B14F-4D97-AF65-F5344CB8AC3E}">
        <p14:creationId xmlns:p14="http://schemas.microsoft.com/office/powerpoint/2010/main" val="282006060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sz="2800" b="1">
                <a:solidFill>
                  <a:schemeClr val="tx2">
                    <a:satMod val="130000"/>
                  </a:schemeClr>
                </a:solidFill>
              </a:rPr>
              <a:t>MEASUREMENT OF INTERNATIONAL MIGRATION</a:t>
            </a:r>
          </a:p>
        </p:txBody>
      </p:sp>
      <p:sp>
        <p:nvSpPr>
          <p:cNvPr id="24579" name="Rectangle 3"/>
          <p:cNvSpPr>
            <a:spLocks noGrp="1" noChangeArrowheads="1"/>
          </p:cNvSpPr>
          <p:nvPr>
            <p:ph idx="1"/>
          </p:nvPr>
        </p:nvSpPr>
        <p:spPr/>
        <p:txBody>
          <a:bodyPr>
            <a:normAutofit fontScale="85000" lnSpcReduction="20000"/>
          </a:bodyPr>
          <a:lstStyle/>
          <a:p>
            <a:pPr algn="just" eaLnBrk="1" hangingPunct="1">
              <a:lnSpc>
                <a:spcPct val="90000"/>
              </a:lnSpc>
            </a:pPr>
            <a:r>
              <a:rPr lang="en-US" altLang="en-US" b="1"/>
              <a:t>Measures of international migration data are often based on census or border and airport data.</a:t>
            </a:r>
          </a:p>
          <a:p>
            <a:pPr algn="just" eaLnBrk="1" hangingPunct="1">
              <a:lnSpc>
                <a:spcPct val="90000"/>
              </a:lnSpc>
              <a:buFont typeface="Arial" panose="020B0604020202020204" pitchFamily="34" charset="0"/>
              <a:buNone/>
            </a:pPr>
            <a:endParaRPr lang="en-US" altLang="en-US" b="1"/>
          </a:p>
          <a:p>
            <a:pPr algn="just" eaLnBrk="1" hangingPunct="1">
              <a:lnSpc>
                <a:spcPct val="90000"/>
              </a:lnSpc>
            </a:pPr>
            <a:r>
              <a:rPr lang="en-US" altLang="en-US" b="1"/>
              <a:t>THE IMMIGRATION RATE</a:t>
            </a:r>
            <a:endParaRPr lang="en-US" altLang="en-US"/>
          </a:p>
          <a:p>
            <a:pPr algn="just" eaLnBrk="1" hangingPunct="1">
              <a:lnSpc>
                <a:spcPct val="90000"/>
              </a:lnSpc>
            </a:pPr>
            <a:endParaRPr lang="en-US" altLang="en-US"/>
          </a:p>
          <a:p>
            <a:pPr algn="just" eaLnBrk="1" hangingPunct="1">
              <a:lnSpc>
                <a:spcPct val="90000"/>
              </a:lnSpc>
            </a:pPr>
            <a:r>
              <a:rPr lang="en-US" altLang="en-US" b="1"/>
              <a:t>This is the number of immigrants arriving at a destination per 1,000 population at that destination in a given year.</a:t>
            </a:r>
          </a:p>
          <a:p>
            <a:pPr algn="just" eaLnBrk="1" hangingPunct="1">
              <a:lnSpc>
                <a:spcPct val="90000"/>
              </a:lnSpc>
              <a:buFont typeface="Arial" panose="020B0604020202020204" pitchFamily="34" charset="0"/>
              <a:buNone/>
            </a:pPr>
            <a:endParaRPr lang="en-US" altLang="en-US" b="1"/>
          </a:p>
          <a:p>
            <a:pPr algn="just" eaLnBrk="1" hangingPunct="1">
              <a:lnSpc>
                <a:spcPct val="90000"/>
              </a:lnSpc>
            </a:pPr>
            <a:r>
              <a:rPr lang="en-US" altLang="en-US" b="1" u="sng"/>
              <a:t>Number of of immigrants</a:t>
            </a:r>
            <a:r>
              <a:rPr lang="en-US" altLang="en-US" b="1"/>
              <a:t>         * k</a:t>
            </a:r>
          </a:p>
          <a:p>
            <a:pPr algn="just" eaLnBrk="1" hangingPunct="1">
              <a:lnSpc>
                <a:spcPct val="90000"/>
              </a:lnSpc>
            </a:pPr>
            <a:r>
              <a:rPr lang="en-US" altLang="en-US" b="1"/>
              <a:t>Total population at destination</a:t>
            </a:r>
          </a:p>
        </p:txBody>
      </p:sp>
    </p:spTree>
    <p:extLst>
      <p:ext uri="{BB962C8B-B14F-4D97-AF65-F5344CB8AC3E}">
        <p14:creationId xmlns:p14="http://schemas.microsoft.com/office/powerpoint/2010/main" val="15653987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sz="2800" b="1">
                <a:solidFill>
                  <a:schemeClr val="tx2">
                    <a:satMod val="130000"/>
                  </a:schemeClr>
                </a:solidFill>
              </a:rPr>
              <a:t>MEASUREMENT OF INTERNATIONAL MIGRATION</a:t>
            </a:r>
            <a:endParaRPr lang="en-US" sz="2800">
              <a:solidFill>
                <a:schemeClr val="tx2">
                  <a:satMod val="130000"/>
                </a:schemeClr>
              </a:solidFill>
            </a:endParaRPr>
          </a:p>
        </p:txBody>
      </p:sp>
      <p:sp>
        <p:nvSpPr>
          <p:cNvPr id="25603" name="Rectangle 3"/>
          <p:cNvSpPr>
            <a:spLocks noGrp="1" noChangeArrowheads="1"/>
          </p:cNvSpPr>
          <p:nvPr>
            <p:ph idx="1"/>
          </p:nvPr>
        </p:nvSpPr>
        <p:spPr/>
        <p:txBody>
          <a:bodyPr>
            <a:normAutofit fontScale="70000" lnSpcReduction="20000"/>
          </a:bodyPr>
          <a:lstStyle/>
          <a:p>
            <a:pPr eaLnBrk="1" hangingPunct="1">
              <a:lnSpc>
                <a:spcPct val="90000"/>
              </a:lnSpc>
            </a:pPr>
            <a:r>
              <a:rPr lang="en-US" altLang="en-US" sz="2100" b="1" dirty="0"/>
              <a:t>EXAMPLE OF SWEDEN</a:t>
            </a:r>
          </a:p>
          <a:p>
            <a:pPr eaLnBrk="1" hangingPunct="1">
              <a:lnSpc>
                <a:spcPct val="90000"/>
              </a:lnSpc>
            </a:pPr>
            <a:endParaRPr lang="en-US" altLang="en-US" sz="2100" b="1" dirty="0"/>
          </a:p>
          <a:p>
            <a:pPr eaLnBrk="1" hangingPunct="1">
              <a:lnSpc>
                <a:spcPct val="90000"/>
              </a:lnSpc>
            </a:pPr>
            <a:r>
              <a:rPr lang="en-US" altLang="en-US" sz="2100" b="1" dirty="0"/>
              <a:t>IMMIGRATION RATE</a:t>
            </a:r>
            <a:endParaRPr lang="en-US" altLang="en-US" sz="2100" dirty="0"/>
          </a:p>
          <a:p>
            <a:pPr eaLnBrk="1" hangingPunct="1">
              <a:lnSpc>
                <a:spcPct val="90000"/>
              </a:lnSpc>
            </a:pPr>
            <a:endParaRPr lang="en-US" altLang="en-US" sz="2100" dirty="0"/>
          </a:p>
          <a:p>
            <a:pPr algn="just" eaLnBrk="1" hangingPunct="1">
              <a:lnSpc>
                <a:spcPct val="90000"/>
              </a:lnSpc>
            </a:pPr>
            <a:r>
              <a:rPr lang="en-US" altLang="en-US" sz="2000" b="1" dirty="0"/>
              <a:t>Number of immigrants – people moving into Sweden in 1984 as recorded at points of entry= 31,486</a:t>
            </a:r>
          </a:p>
          <a:p>
            <a:pPr algn="just" eaLnBrk="1" hangingPunct="1">
              <a:lnSpc>
                <a:spcPct val="90000"/>
              </a:lnSpc>
            </a:pPr>
            <a:r>
              <a:rPr lang="en-US" altLang="en-US" sz="2000" b="1" dirty="0"/>
              <a:t>The total population of Sweden in 1984= 8,336,597</a:t>
            </a:r>
          </a:p>
          <a:p>
            <a:pPr algn="just" eaLnBrk="1" hangingPunct="1">
              <a:lnSpc>
                <a:spcPct val="90000"/>
              </a:lnSpc>
            </a:pPr>
            <a:endParaRPr lang="en-US" altLang="en-US" sz="2000" b="1" dirty="0"/>
          </a:p>
          <a:p>
            <a:pPr algn="just" eaLnBrk="1" hangingPunct="1">
              <a:lnSpc>
                <a:spcPct val="90000"/>
              </a:lnSpc>
            </a:pPr>
            <a:r>
              <a:rPr lang="en-US" altLang="en-US" sz="2000" b="1" dirty="0"/>
              <a:t>Immigration rate =  </a:t>
            </a:r>
            <a:r>
              <a:rPr lang="en-US" altLang="en-US" sz="2000" b="1" u="sng" dirty="0"/>
              <a:t>31,486</a:t>
            </a:r>
            <a:r>
              <a:rPr lang="en-US" altLang="en-US" sz="2000" b="1" dirty="0"/>
              <a:t>     x 1,000</a:t>
            </a:r>
          </a:p>
          <a:p>
            <a:pPr algn="just" eaLnBrk="1" hangingPunct="1">
              <a:lnSpc>
                <a:spcPct val="90000"/>
              </a:lnSpc>
            </a:pPr>
            <a:r>
              <a:rPr lang="en-US" altLang="en-US" sz="2000" b="1" dirty="0"/>
              <a:t>                               8,336,597</a:t>
            </a:r>
          </a:p>
          <a:p>
            <a:pPr algn="just" eaLnBrk="1" hangingPunct="1">
              <a:lnSpc>
                <a:spcPct val="90000"/>
              </a:lnSpc>
            </a:pPr>
            <a:r>
              <a:rPr lang="en-US" altLang="en-US" sz="2000" b="1" dirty="0"/>
              <a:t>                           = 3.8 </a:t>
            </a:r>
          </a:p>
          <a:p>
            <a:pPr algn="just" eaLnBrk="1" hangingPunct="1">
              <a:lnSpc>
                <a:spcPct val="90000"/>
              </a:lnSpc>
            </a:pPr>
            <a:r>
              <a:rPr lang="en-US" altLang="en-US" sz="2000" b="1" dirty="0"/>
              <a:t>Interpretation: in 1984, the Swedish immigration rate was 3.8 immigrants new immigrants for every 1,000 residents</a:t>
            </a:r>
            <a:r>
              <a:rPr lang="en-US" altLang="en-US" sz="2100" dirty="0"/>
              <a:t>.</a:t>
            </a:r>
          </a:p>
        </p:txBody>
      </p:sp>
    </p:spTree>
    <p:extLst>
      <p:ext uri="{BB962C8B-B14F-4D97-AF65-F5344CB8AC3E}">
        <p14:creationId xmlns:p14="http://schemas.microsoft.com/office/powerpoint/2010/main" val="205727520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sz="2800" b="1">
                <a:solidFill>
                  <a:schemeClr val="tx2">
                    <a:satMod val="130000"/>
                  </a:schemeClr>
                </a:solidFill>
              </a:rPr>
              <a:t>MEASUREMENT OF INTERNATIONAL MIGRATION</a:t>
            </a:r>
          </a:p>
        </p:txBody>
      </p:sp>
      <p:sp>
        <p:nvSpPr>
          <p:cNvPr id="26627" name="Rectangle 3"/>
          <p:cNvSpPr>
            <a:spLocks noGrp="1" noChangeArrowheads="1"/>
          </p:cNvSpPr>
          <p:nvPr>
            <p:ph idx="1"/>
          </p:nvPr>
        </p:nvSpPr>
        <p:spPr/>
        <p:txBody>
          <a:bodyPr>
            <a:normAutofit fontScale="85000" lnSpcReduction="20000"/>
          </a:bodyPr>
          <a:lstStyle/>
          <a:p>
            <a:pPr algn="just" eaLnBrk="1" hangingPunct="1"/>
            <a:r>
              <a:rPr lang="en-US" altLang="en-US" sz="2800" b="1"/>
              <a:t>THE EMIGRATION RATE</a:t>
            </a:r>
          </a:p>
          <a:p>
            <a:pPr algn="just" eaLnBrk="1" hangingPunct="1">
              <a:buFont typeface="Arial" panose="020B0604020202020204" pitchFamily="34" charset="0"/>
              <a:buNone/>
            </a:pPr>
            <a:endParaRPr lang="en-US" altLang="en-US" sz="2800" b="1"/>
          </a:p>
          <a:p>
            <a:pPr algn="just" eaLnBrk="1" hangingPunct="1"/>
            <a:r>
              <a:rPr lang="en-US" altLang="en-US" sz="2800" b="1"/>
              <a:t>This is the number of emigrants departing an area of origin per 1,000 population at that area of origin in a given year.</a:t>
            </a:r>
          </a:p>
          <a:p>
            <a:pPr algn="just" eaLnBrk="1" hangingPunct="1"/>
            <a:endParaRPr lang="en-US" altLang="en-US" sz="2800" b="1" u="sng"/>
          </a:p>
          <a:p>
            <a:pPr algn="just" eaLnBrk="1" hangingPunct="1">
              <a:buFont typeface="Wingdings" panose="05000000000000000000" pitchFamily="2" charset="2"/>
              <a:buNone/>
            </a:pPr>
            <a:r>
              <a:rPr lang="en-US" altLang="en-US" sz="2800" b="1"/>
              <a:t>	</a:t>
            </a:r>
            <a:r>
              <a:rPr lang="en-US" altLang="en-US" sz="2800" b="1" u="sng"/>
              <a:t>Number of emigrants  </a:t>
            </a:r>
            <a:r>
              <a:rPr lang="en-US" altLang="en-US" sz="2800" b="1"/>
              <a:t>             * k</a:t>
            </a:r>
          </a:p>
          <a:p>
            <a:pPr algn="just" eaLnBrk="1" hangingPunct="1">
              <a:buFont typeface="Wingdings" panose="05000000000000000000" pitchFamily="2" charset="2"/>
              <a:buNone/>
            </a:pPr>
            <a:r>
              <a:rPr lang="en-US" altLang="en-US" sz="2800" b="1"/>
              <a:t>	Total population at area of origin</a:t>
            </a:r>
          </a:p>
        </p:txBody>
      </p:sp>
    </p:spTree>
    <p:extLst>
      <p:ext uri="{BB962C8B-B14F-4D97-AF65-F5344CB8AC3E}">
        <p14:creationId xmlns:p14="http://schemas.microsoft.com/office/powerpoint/2010/main" val="3331185828"/>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z="2800" b="1">
                <a:solidFill>
                  <a:schemeClr val="tx2">
                    <a:satMod val="130000"/>
                  </a:schemeClr>
                </a:solidFill>
              </a:rPr>
              <a:t>MEASUREMENT OF INTERNATIONAL MIGRATION</a:t>
            </a:r>
          </a:p>
        </p:txBody>
      </p:sp>
      <p:sp>
        <p:nvSpPr>
          <p:cNvPr id="27651" name="Rectangle 3"/>
          <p:cNvSpPr>
            <a:spLocks noGrp="1" noChangeArrowheads="1"/>
          </p:cNvSpPr>
          <p:nvPr>
            <p:ph idx="1"/>
          </p:nvPr>
        </p:nvSpPr>
        <p:spPr/>
        <p:txBody>
          <a:bodyPr>
            <a:normAutofit fontScale="77500" lnSpcReduction="20000"/>
          </a:bodyPr>
          <a:lstStyle/>
          <a:p>
            <a:pPr eaLnBrk="1" hangingPunct="1">
              <a:lnSpc>
                <a:spcPct val="90000"/>
              </a:lnSpc>
            </a:pPr>
            <a:r>
              <a:rPr lang="en-US" altLang="en-US" sz="2100" b="1"/>
              <a:t>EXAMPLE OF SWEDEN</a:t>
            </a:r>
          </a:p>
          <a:p>
            <a:pPr eaLnBrk="1" hangingPunct="1">
              <a:lnSpc>
                <a:spcPct val="90000"/>
              </a:lnSpc>
              <a:buFont typeface="Arial" panose="020B0604020202020204" pitchFamily="34" charset="0"/>
              <a:buNone/>
            </a:pPr>
            <a:endParaRPr lang="en-US" altLang="en-US" sz="2100"/>
          </a:p>
          <a:p>
            <a:pPr algn="just" eaLnBrk="1" hangingPunct="1">
              <a:lnSpc>
                <a:spcPct val="90000"/>
              </a:lnSpc>
            </a:pPr>
            <a:r>
              <a:rPr lang="en-US" altLang="en-US" sz="2100" b="1"/>
              <a:t>Number of emigrants – people moving out of  Sweden in 1984 as recorded at points of exit= 22,825</a:t>
            </a:r>
          </a:p>
          <a:p>
            <a:pPr algn="just" eaLnBrk="1" hangingPunct="1">
              <a:lnSpc>
                <a:spcPct val="90000"/>
              </a:lnSpc>
              <a:buFont typeface="Arial" panose="020B0604020202020204" pitchFamily="34" charset="0"/>
              <a:buNone/>
            </a:pPr>
            <a:endParaRPr lang="en-US" altLang="en-US" sz="2100" b="1"/>
          </a:p>
          <a:p>
            <a:pPr algn="just" eaLnBrk="1" hangingPunct="1">
              <a:lnSpc>
                <a:spcPct val="90000"/>
              </a:lnSpc>
            </a:pPr>
            <a:r>
              <a:rPr lang="en-US" altLang="en-US" sz="2100" b="1"/>
              <a:t>The total population of Sweden in 1984= 8,336,597</a:t>
            </a:r>
          </a:p>
          <a:p>
            <a:pPr algn="just" eaLnBrk="1" hangingPunct="1">
              <a:lnSpc>
                <a:spcPct val="90000"/>
              </a:lnSpc>
            </a:pPr>
            <a:endParaRPr lang="en-US" altLang="en-US" sz="2100" b="1"/>
          </a:p>
          <a:p>
            <a:pPr algn="just" eaLnBrk="1" hangingPunct="1">
              <a:lnSpc>
                <a:spcPct val="90000"/>
              </a:lnSpc>
            </a:pPr>
            <a:r>
              <a:rPr lang="en-US" altLang="en-US" sz="2100" b="1"/>
              <a:t>Emigration rate =  </a:t>
            </a:r>
            <a:r>
              <a:rPr lang="en-US" altLang="en-US" sz="2100" b="1" u="sng"/>
              <a:t>22,825</a:t>
            </a:r>
            <a:r>
              <a:rPr lang="en-US" altLang="en-US" sz="2100" b="1"/>
              <a:t>     x 1,000</a:t>
            </a:r>
          </a:p>
          <a:p>
            <a:pPr algn="just" eaLnBrk="1" hangingPunct="1">
              <a:lnSpc>
                <a:spcPct val="90000"/>
              </a:lnSpc>
            </a:pPr>
            <a:r>
              <a:rPr lang="en-US" altLang="en-US" sz="2100" b="1"/>
              <a:t>                               8,336,597</a:t>
            </a:r>
          </a:p>
          <a:p>
            <a:pPr algn="just" eaLnBrk="1" hangingPunct="1">
              <a:lnSpc>
                <a:spcPct val="90000"/>
              </a:lnSpc>
            </a:pPr>
            <a:r>
              <a:rPr lang="en-US" altLang="en-US" sz="2100" b="1"/>
              <a:t>                           = 2.7 </a:t>
            </a:r>
          </a:p>
          <a:p>
            <a:pPr algn="just" eaLnBrk="1" hangingPunct="1">
              <a:lnSpc>
                <a:spcPct val="90000"/>
              </a:lnSpc>
            </a:pPr>
            <a:r>
              <a:rPr lang="en-US" altLang="en-US" sz="2100" b="1"/>
              <a:t>Interpretation: In 1984, the Swedish emigration rate was 2.7 emigrants for every 1,000 residents.</a:t>
            </a:r>
          </a:p>
        </p:txBody>
      </p:sp>
    </p:spTree>
    <p:extLst>
      <p:ext uri="{BB962C8B-B14F-4D97-AF65-F5344CB8AC3E}">
        <p14:creationId xmlns:p14="http://schemas.microsoft.com/office/powerpoint/2010/main" val="265193780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sz="2800" b="1">
                <a:solidFill>
                  <a:schemeClr val="tx2">
                    <a:satMod val="130000"/>
                  </a:schemeClr>
                </a:solidFill>
              </a:rPr>
              <a:t>MEASUREMENT OF INTERNATIONAL MIGRATION</a:t>
            </a:r>
          </a:p>
        </p:txBody>
      </p:sp>
      <p:sp>
        <p:nvSpPr>
          <p:cNvPr id="7171" name="Rectangle 3"/>
          <p:cNvSpPr>
            <a:spLocks noGrp="1" noChangeArrowheads="1"/>
          </p:cNvSpPr>
          <p:nvPr>
            <p:ph idx="1"/>
          </p:nvPr>
        </p:nvSpPr>
        <p:spPr/>
        <p:txBody>
          <a:bodyPr rtlCol="0">
            <a:normAutofit fontScale="70000" lnSpcReduction="20000"/>
          </a:bodyPr>
          <a:lstStyle/>
          <a:p>
            <a:pPr marL="365760" indent="-283464">
              <a:lnSpc>
                <a:spcPct val="80000"/>
              </a:lnSpc>
              <a:spcAft>
                <a:spcPts val="0"/>
              </a:spcAft>
              <a:buFont typeface="Wingdings 2"/>
              <a:buChar char=""/>
              <a:defRPr/>
            </a:pPr>
            <a:r>
              <a:rPr lang="en-US" sz="2100" b="1" dirty="0"/>
              <a:t>THE NET MIGRATION RATE</a:t>
            </a:r>
          </a:p>
          <a:p>
            <a:pPr marL="365760" indent="-283464">
              <a:lnSpc>
                <a:spcPct val="80000"/>
              </a:lnSpc>
              <a:spcAft>
                <a:spcPts val="0"/>
              </a:spcAft>
              <a:buNone/>
              <a:defRPr/>
            </a:pPr>
            <a:endParaRPr lang="en-US" sz="2100" dirty="0"/>
          </a:p>
          <a:p>
            <a:pPr marL="365760" indent="-283464" algn="just">
              <a:lnSpc>
                <a:spcPct val="80000"/>
              </a:lnSpc>
              <a:spcAft>
                <a:spcPts val="0"/>
              </a:spcAft>
              <a:buFont typeface="Wingdings 2"/>
              <a:buChar char=""/>
              <a:defRPr/>
            </a:pPr>
            <a:r>
              <a:rPr lang="en-US" sz="2100" b="1" dirty="0"/>
              <a:t>This shows the net effect of immigration and emigration on an area’s population.</a:t>
            </a:r>
          </a:p>
          <a:p>
            <a:pPr marL="365760" indent="-283464" algn="just">
              <a:lnSpc>
                <a:spcPct val="80000"/>
              </a:lnSpc>
              <a:spcAft>
                <a:spcPts val="0"/>
              </a:spcAft>
              <a:buNone/>
              <a:defRPr/>
            </a:pPr>
            <a:endParaRPr lang="en-US" sz="2100" b="1" dirty="0"/>
          </a:p>
          <a:p>
            <a:pPr marL="365760" indent="-283464" algn="just">
              <a:lnSpc>
                <a:spcPct val="80000"/>
              </a:lnSpc>
              <a:spcAft>
                <a:spcPts val="0"/>
              </a:spcAft>
              <a:buFont typeface="Wingdings 2"/>
              <a:buChar char=""/>
              <a:defRPr/>
            </a:pPr>
            <a:r>
              <a:rPr lang="en-US" sz="2100" b="1" dirty="0"/>
              <a:t>It is expressed as increase or decrease per 1,000 population of he area in a given year.</a:t>
            </a:r>
          </a:p>
          <a:p>
            <a:pPr marL="365760" indent="-283464" algn="just">
              <a:lnSpc>
                <a:spcPct val="80000"/>
              </a:lnSpc>
              <a:spcAft>
                <a:spcPts val="0"/>
              </a:spcAft>
              <a:buNone/>
              <a:defRPr/>
            </a:pPr>
            <a:endParaRPr lang="en-US" sz="2100" dirty="0"/>
          </a:p>
          <a:p>
            <a:pPr marL="365760" indent="-283464" algn="just">
              <a:lnSpc>
                <a:spcPct val="80000"/>
              </a:lnSpc>
              <a:spcAft>
                <a:spcPts val="0"/>
              </a:spcAft>
              <a:buFont typeface="Wingdings 2"/>
              <a:buChar char=""/>
              <a:defRPr/>
            </a:pPr>
            <a:r>
              <a:rPr lang="en-US" sz="2100" b="1" u="sng" dirty="0"/>
              <a:t>Number of immigrants </a:t>
            </a:r>
            <a:r>
              <a:rPr lang="en-US" sz="2100" u="sng" dirty="0"/>
              <a:t>– </a:t>
            </a:r>
            <a:r>
              <a:rPr lang="en-US" sz="2100" b="1" u="sng" dirty="0"/>
              <a:t>Number of emigrants </a:t>
            </a:r>
            <a:r>
              <a:rPr lang="en-US" sz="2100" b="1" dirty="0"/>
              <a:t>*</a:t>
            </a:r>
            <a:r>
              <a:rPr lang="en-US" sz="2100" dirty="0"/>
              <a:t> k</a:t>
            </a:r>
          </a:p>
          <a:p>
            <a:pPr marL="365760" indent="-283464" algn="just">
              <a:lnSpc>
                <a:spcPct val="80000"/>
              </a:lnSpc>
              <a:spcAft>
                <a:spcPts val="0"/>
              </a:spcAft>
              <a:buFont typeface="Wingdings 2"/>
              <a:buChar char=""/>
              <a:defRPr/>
            </a:pPr>
            <a:r>
              <a:rPr lang="en-US" sz="2100" dirty="0"/>
              <a:t>              </a:t>
            </a:r>
            <a:r>
              <a:rPr lang="en-US" sz="2100" b="1" dirty="0"/>
              <a:t>Total population of area</a:t>
            </a:r>
            <a:endParaRPr lang="en-US" sz="2100" b="1" u="sng" dirty="0"/>
          </a:p>
          <a:p>
            <a:pPr marL="365760" indent="-283464" algn="just">
              <a:lnSpc>
                <a:spcPct val="80000"/>
              </a:lnSpc>
              <a:spcAft>
                <a:spcPts val="0"/>
              </a:spcAft>
              <a:buFont typeface="Wingdings 2"/>
              <a:buChar char=""/>
              <a:defRPr/>
            </a:pPr>
            <a:endParaRPr lang="en-US" sz="2100" b="1" u="sng" dirty="0"/>
          </a:p>
          <a:p>
            <a:pPr marL="365760" indent="-283464" algn="just">
              <a:lnSpc>
                <a:spcPct val="80000"/>
              </a:lnSpc>
              <a:spcAft>
                <a:spcPts val="0"/>
              </a:spcAft>
              <a:buFont typeface="Wingdings 2"/>
              <a:buChar char=""/>
              <a:defRPr/>
            </a:pPr>
            <a:r>
              <a:rPr lang="en-US" sz="2100" b="1" u="sng" dirty="0"/>
              <a:t>31,486  -  22,8</a:t>
            </a:r>
            <a:r>
              <a:rPr lang="en-US" sz="2100" b="1" dirty="0"/>
              <a:t>25  x 1,000    </a:t>
            </a:r>
          </a:p>
          <a:p>
            <a:pPr marL="365760" indent="-283464" algn="just">
              <a:lnSpc>
                <a:spcPct val="80000"/>
              </a:lnSpc>
              <a:spcAft>
                <a:spcPts val="0"/>
              </a:spcAft>
              <a:buFont typeface="Wingdings 2"/>
              <a:buChar char=""/>
              <a:defRPr/>
            </a:pPr>
            <a:r>
              <a:rPr lang="en-US" sz="2100" b="1" dirty="0"/>
              <a:t>     8,336,597</a:t>
            </a:r>
          </a:p>
          <a:p>
            <a:pPr marL="365760" indent="-283464" algn="just">
              <a:lnSpc>
                <a:spcPct val="80000"/>
              </a:lnSpc>
              <a:spcAft>
                <a:spcPts val="0"/>
              </a:spcAft>
              <a:buNone/>
              <a:defRPr/>
            </a:pPr>
            <a:endParaRPr lang="en-US" sz="2100" b="1" dirty="0"/>
          </a:p>
          <a:p>
            <a:pPr marL="365760" indent="-283464" algn="just">
              <a:lnSpc>
                <a:spcPct val="80000"/>
              </a:lnSpc>
              <a:spcAft>
                <a:spcPts val="0"/>
              </a:spcAft>
              <a:buFont typeface="Wingdings 2"/>
              <a:buChar char=""/>
              <a:defRPr/>
            </a:pPr>
            <a:r>
              <a:rPr lang="en-US" sz="2100" dirty="0"/>
              <a:t>= </a:t>
            </a:r>
            <a:r>
              <a:rPr lang="en-US" sz="2100" b="1" dirty="0"/>
              <a:t>+1.0</a:t>
            </a:r>
          </a:p>
          <a:p>
            <a:pPr marL="365760" indent="-283464" algn="just">
              <a:lnSpc>
                <a:spcPct val="80000"/>
              </a:lnSpc>
              <a:spcAft>
                <a:spcPts val="0"/>
              </a:spcAft>
              <a:buFont typeface="Wingdings 2"/>
              <a:buChar char=""/>
              <a:defRPr/>
            </a:pPr>
            <a:endParaRPr lang="en-US" sz="2100" b="1" dirty="0"/>
          </a:p>
          <a:p>
            <a:pPr marL="365760" indent="-283464" algn="just">
              <a:lnSpc>
                <a:spcPct val="80000"/>
              </a:lnSpc>
              <a:spcAft>
                <a:spcPts val="0"/>
              </a:spcAft>
              <a:buFont typeface="Wingdings 2"/>
              <a:buChar char=""/>
              <a:defRPr/>
            </a:pPr>
            <a:r>
              <a:rPr lang="en-US" sz="2100" b="1" dirty="0"/>
              <a:t>Interpretation: In 1984 ,Sweden experienced a net increase of 1 .0 persons per 1,000 population through migration.</a:t>
            </a:r>
          </a:p>
        </p:txBody>
      </p:sp>
    </p:spTree>
    <p:extLst>
      <p:ext uri="{BB962C8B-B14F-4D97-AF65-F5344CB8AC3E}">
        <p14:creationId xmlns:p14="http://schemas.microsoft.com/office/powerpoint/2010/main" val="715850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F273-1589-B67C-BCA2-C550D6E7340D}"/>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2E73AA78-FEBB-475D-2F7D-A821E402BF28}"/>
              </a:ext>
            </a:extLst>
          </p:cNvPr>
          <p:cNvSpPr>
            <a:spLocks noGrp="1"/>
          </p:cNvSpPr>
          <p:nvPr>
            <p:ph idx="1"/>
          </p:nvPr>
        </p:nvSpPr>
        <p:spPr/>
        <p:txBody>
          <a:bodyPr/>
          <a:lstStyle/>
          <a:p>
            <a:pPr marL="342900" lvl="1" indent="0" algn="just">
              <a:buNone/>
            </a:pPr>
            <a:r>
              <a:rPr lang="en-US" sz="2400" b="1" dirty="0"/>
              <a:t>SIZE – How many people reside in Lusaka?</a:t>
            </a:r>
          </a:p>
          <a:p>
            <a:pPr marL="342900" lvl="1" indent="0" algn="just">
              <a:buNone/>
            </a:pPr>
            <a:r>
              <a:rPr lang="en-US" sz="2400" b="1" dirty="0"/>
              <a:t>AGE – How many infants, youths/adolescents, middle aged, and old people are there in Lusaka?</a:t>
            </a:r>
          </a:p>
          <a:p>
            <a:pPr marL="342900" lvl="1" indent="0" algn="just">
              <a:buNone/>
            </a:pPr>
            <a:r>
              <a:rPr lang="en-US" sz="2400" b="1" dirty="0"/>
              <a:t>SEX  - how many of the residents in Lusaka are men? How many are women?</a:t>
            </a:r>
          </a:p>
          <a:p>
            <a:endParaRPr lang="en-ZM" dirty="0"/>
          </a:p>
        </p:txBody>
      </p:sp>
    </p:spTree>
    <p:extLst>
      <p:ext uri="{BB962C8B-B14F-4D97-AF65-F5344CB8AC3E}">
        <p14:creationId xmlns:p14="http://schemas.microsoft.com/office/powerpoint/2010/main" val="1594139613"/>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CF86-771A-47BE-AD5D-6CB6B9F486F2}"/>
              </a:ext>
            </a:extLst>
          </p:cNvPr>
          <p:cNvSpPr>
            <a:spLocks noGrp="1"/>
          </p:cNvSpPr>
          <p:nvPr>
            <p:ph type="title"/>
          </p:nvPr>
        </p:nvSpPr>
        <p:spPr/>
        <p:txBody>
          <a:bodyPr/>
          <a:lstStyle/>
          <a:p>
            <a:r>
              <a:rPr lang="en-US" dirty="0"/>
              <a:t>IMPACT OF MIGRATION</a:t>
            </a:r>
            <a:endParaRPr lang="en-ZM" dirty="0"/>
          </a:p>
        </p:txBody>
      </p:sp>
      <p:graphicFrame>
        <p:nvGraphicFramePr>
          <p:cNvPr id="4" name="Content Placeholder 3">
            <a:extLst>
              <a:ext uri="{FF2B5EF4-FFF2-40B4-BE49-F238E27FC236}">
                <a16:creationId xmlns:a16="http://schemas.microsoft.com/office/drawing/2014/main" id="{A1885C76-4FE7-42F0-AC63-B00A70DE0C15}"/>
              </a:ext>
            </a:extLst>
          </p:cNvPr>
          <p:cNvGraphicFramePr>
            <a:graphicFrameLocks noGrp="1"/>
          </p:cNvGraphicFramePr>
          <p:nvPr>
            <p:ph idx="1"/>
            <p:extLst>
              <p:ext uri="{D42A27DB-BD31-4B8C-83A1-F6EECF244321}">
                <p14:modId xmlns:p14="http://schemas.microsoft.com/office/powerpoint/2010/main" val="4192563129"/>
              </p:ext>
            </p:extLst>
          </p:nvPr>
        </p:nvGraphicFramePr>
        <p:xfrm>
          <a:off x="2362201" y="1678423"/>
          <a:ext cx="7924799" cy="4914076"/>
        </p:xfrm>
        <a:graphic>
          <a:graphicData uri="http://schemas.openxmlformats.org/drawingml/2006/table">
            <a:tbl>
              <a:tblPr firstRow="1" firstCol="1" bandRow="1"/>
              <a:tblGrid>
                <a:gridCol w="1441017">
                  <a:extLst>
                    <a:ext uri="{9D8B030D-6E8A-4147-A177-3AD203B41FA5}">
                      <a16:colId xmlns:a16="http://schemas.microsoft.com/office/drawing/2014/main" val="2860647817"/>
                    </a:ext>
                  </a:extLst>
                </a:gridCol>
                <a:gridCol w="1589240">
                  <a:extLst>
                    <a:ext uri="{9D8B030D-6E8A-4147-A177-3AD203B41FA5}">
                      <a16:colId xmlns:a16="http://schemas.microsoft.com/office/drawing/2014/main" val="3058364002"/>
                    </a:ext>
                  </a:extLst>
                </a:gridCol>
                <a:gridCol w="1313143">
                  <a:extLst>
                    <a:ext uri="{9D8B030D-6E8A-4147-A177-3AD203B41FA5}">
                      <a16:colId xmlns:a16="http://schemas.microsoft.com/office/drawing/2014/main" val="528247016"/>
                    </a:ext>
                  </a:extLst>
                </a:gridCol>
                <a:gridCol w="1529258">
                  <a:extLst>
                    <a:ext uri="{9D8B030D-6E8A-4147-A177-3AD203B41FA5}">
                      <a16:colId xmlns:a16="http://schemas.microsoft.com/office/drawing/2014/main" val="1700367853"/>
                    </a:ext>
                  </a:extLst>
                </a:gridCol>
                <a:gridCol w="2052141">
                  <a:extLst>
                    <a:ext uri="{9D8B030D-6E8A-4147-A177-3AD203B41FA5}">
                      <a16:colId xmlns:a16="http://schemas.microsoft.com/office/drawing/2014/main" val="2913440825"/>
                    </a:ext>
                  </a:extLst>
                </a:gridCol>
              </a:tblGrid>
              <a:tr h="0">
                <a:tc>
                  <a:txBody>
                    <a:bodyPr/>
                    <a:lstStyle/>
                    <a:p>
                      <a:endParaRPr lang="en-ZM" sz="1600" dirty="0">
                        <a:effectLst/>
                        <a:latin typeface="Georgia Pro Black" panose="02040A020504050202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AREA OF ORIGIN</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M"/>
                    </a:p>
                  </a:txBody>
                  <a:tcPr/>
                </a:tc>
                <a:tc gridSpan="2">
                  <a:txBody>
                    <a:bodyPr/>
                    <a:lstStyle/>
                    <a:p>
                      <a:pPr algn="ct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AREA OF DESTINATION</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M"/>
                    </a:p>
                  </a:txBody>
                  <a:tcPr/>
                </a:tc>
                <a:extLst>
                  <a:ext uri="{0D108BD9-81ED-4DB2-BD59-A6C34878D82A}">
                    <a16:rowId xmlns:a16="http://schemas.microsoft.com/office/drawing/2014/main" val="2522352558"/>
                  </a:ext>
                </a:extLst>
              </a:tr>
              <a:tr h="182880">
                <a:tc>
                  <a:txBody>
                    <a:bodyPr/>
                    <a:lstStyle/>
                    <a:p>
                      <a:pPr>
                        <a:lnSpc>
                          <a:spcPct val="107000"/>
                        </a:lnSpc>
                        <a:spcAft>
                          <a:spcPts val="800"/>
                        </a:spcAft>
                      </a:pPr>
                      <a:r>
                        <a:rPr lang="en-ZM" sz="1600"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POSITIVE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NEGATIVE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POSITIVE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NEGATIVE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641986"/>
                  </a:ext>
                </a:extLst>
              </a:tr>
              <a:tr h="182880">
                <a:tc>
                  <a:txBody>
                    <a:bodyPr/>
                    <a:lstStyle/>
                    <a:p>
                      <a:pP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SOCIAL</a:t>
                      </a:r>
                      <a:endParaRPr lang="en-ZM" sz="16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Poverty; low living standards</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Urbanism; melting pot</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Crime; prostitution; street children phenomenon; uncontrolled vending</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10180"/>
                  </a:ext>
                </a:extLst>
              </a:tr>
              <a:tr h="182880">
                <a:tc>
                  <a:txBody>
                    <a:bodyPr/>
                    <a:lstStyle/>
                    <a:p>
                      <a:pP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ECONOMIC</a:t>
                      </a:r>
                      <a:endParaRPr lang="en-ZM" sz="16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Remittances may boost rural economies</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Reduced productivity; loss of productive workers; brain drain;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Brain gain; Expansion of the informal sector by enterprising migrants resulting in employment creation;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Pressure on resources; unemployment; low wage rates because of increase in </a:t>
                      </a:r>
                      <a:r>
                        <a:rPr lang="en-US" sz="1600" b="1" dirty="0" err="1">
                          <a:effectLst/>
                          <a:latin typeface="Georgia Pro Black" panose="02040A02050405020203" pitchFamily="18" charset="0"/>
                          <a:ea typeface="Times New Roman" panose="02020603050405020304" pitchFamily="18" charset="0"/>
                          <a:cs typeface="Calibri" panose="020F0502020204030204" pitchFamily="34" charset="0"/>
                        </a:rPr>
                        <a:t>labour</a:t>
                      </a: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 supply</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016493"/>
                  </a:ext>
                </a:extLst>
              </a:tr>
            </a:tbl>
          </a:graphicData>
        </a:graphic>
      </p:graphicFrame>
    </p:spTree>
    <p:extLst>
      <p:ext uri="{BB962C8B-B14F-4D97-AF65-F5344CB8AC3E}">
        <p14:creationId xmlns:p14="http://schemas.microsoft.com/office/powerpoint/2010/main" val="2898678806"/>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C93B9-2152-4961-97A4-32C635EBB8D5}"/>
              </a:ext>
            </a:extLst>
          </p:cNvPr>
          <p:cNvSpPr>
            <a:spLocks noGrp="1"/>
          </p:cNvSpPr>
          <p:nvPr>
            <p:ph type="title"/>
          </p:nvPr>
        </p:nvSpPr>
        <p:spPr/>
        <p:txBody>
          <a:bodyPr/>
          <a:lstStyle/>
          <a:p>
            <a:r>
              <a:rPr lang="en-US" dirty="0"/>
              <a:t>IMPACT OF MIGRATION</a:t>
            </a:r>
            <a:endParaRPr lang="en-ZM" dirty="0"/>
          </a:p>
        </p:txBody>
      </p:sp>
      <p:graphicFrame>
        <p:nvGraphicFramePr>
          <p:cNvPr id="4" name="Content Placeholder 3">
            <a:extLst>
              <a:ext uri="{FF2B5EF4-FFF2-40B4-BE49-F238E27FC236}">
                <a16:creationId xmlns:a16="http://schemas.microsoft.com/office/drawing/2014/main" id="{4961A594-42E6-4201-ADA3-8482A822BC7C}"/>
              </a:ext>
            </a:extLst>
          </p:cNvPr>
          <p:cNvGraphicFramePr>
            <a:graphicFrameLocks noGrp="1"/>
          </p:cNvGraphicFramePr>
          <p:nvPr>
            <p:ph idx="1"/>
          </p:nvPr>
        </p:nvGraphicFramePr>
        <p:xfrm>
          <a:off x="2133601" y="1828801"/>
          <a:ext cx="7924799" cy="5164139"/>
        </p:xfrm>
        <a:graphic>
          <a:graphicData uri="http://schemas.openxmlformats.org/drawingml/2006/table">
            <a:tbl>
              <a:tblPr firstRow="1" firstCol="1" bandRow="1"/>
              <a:tblGrid>
                <a:gridCol w="1828800">
                  <a:extLst>
                    <a:ext uri="{9D8B030D-6E8A-4147-A177-3AD203B41FA5}">
                      <a16:colId xmlns:a16="http://schemas.microsoft.com/office/drawing/2014/main" val="3926129113"/>
                    </a:ext>
                  </a:extLst>
                </a:gridCol>
                <a:gridCol w="1702052">
                  <a:extLst>
                    <a:ext uri="{9D8B030D-6E8A-4147-A177-3AD203B41FA5}">
                      <a16:colId xmlns:a16="http://schemas.microsoft.com/office/drawing/2014/main" val="2838298795"/>
                    </a:ext>
                  </a:extLst>
                </a:gridCol>
                <a:gridCol w="1490804">
                  <a:extLst>
                    <a:ext uri="{9D8B030D-6E8A-4147-A177-3AD203B41FA5}">
                      <a16:colId xmlns:a16="http://schemas.microsoft.com/office/drawing/2014/main" val="3090747164"/>
                    </a:ext>
                  </a:extLst>
                </a:gridCol>
                <a:gridCol w="1176950">
                  <a:extLst>
                    <a:ext uri="{9D8B030D-6E8A-4147-A177-3AD203B41FA5}">
                      <a16:colId xmlns:a16="http://schemas.microsoft.com/office/drawing/2014/main" val="3144234207"/>
                    </a:ext>
                  </a:extLst>
                </a:gridCol>
                <a:gridCol w="1726193">
                  <a:extLst>
                    <a:ext uri="{9D8B030D-6E8A-4147-A177-3AD203B41FA5}">
                      <a16:colId xmlns:a16="http://schemas.microsoft.com/office/drawing/2014/main" val="3990895991"/>
                    </a:ext>
                  </a:extLst>
                </a:gridCol>
              </a:tblGrid>
              <a:tr h="182880">
                <a:tc>
                  <a:txBody>
                    <a:bodyPr/>
                    <a:lstStyle/>
                    <a:p>
                      <a:endParaRPr lang="en-ZM" sz="1100" dirty="0">
                        <a:effectLst/>
                        <a:latin typeface="Georgia Pro Black" panose="02040A020504050202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AREA OF ORIGIN</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M"/>
                    </a:p>
                  </a:txBody>
                  <a:tcPr/>
                </a:tc>
                <a:tc gridSpan="2">
                  <a:txBody>
                    <a:bodyPr/>
                    <a:lstStyle/>
                    <a:p>
                      <a:pPr algn="ct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AREA OF DESTINATION</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M"/>
                    </a:p>
                  </a:txBody>
                  <a:tcPr/>
                </a:tc>
                <a:extLst>
                  <a:ext uri="{0D108BD9-81ED-4DB2-BD59-A6C34878D82A}">
                    <a16:rowId xmlns:a16="http://schemas.microsoft.com/office/drawing/2014/main" val="1149753478"/>
                  </a:ext>
                </a:extLst>
              </a:tr>
              <a:tr h="182880">
                <a:tc>
                  <a:txBody>
                    <a:bodyPr/>
                    <a:lstStyle/>
                    <a:p>
                      <a:pPr>
                        <a:lnSpc>
                          <a:spcPct val="107000"/>
                        </a:lnSpc>
                        <a:spcAft>
                          <a:spcPts val="800"/>
                        </a:spcAft>
                      </a:pPr>
                      <a:r>
                        <a:rPr lang="en-ZM" sz="1600"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POSITIVE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NEGATIVE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POSITIVE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NEGATIVE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539435"/>
                  </a:ext>
                </a:extLst>
              </a:tr>
              <a:tr h="182880">
                <a:tc>
                  <a:txBody>
                    <a:bodyPr/>
                    <a:lstStyle/>
                    <a:p>
                      <a:pP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ENVIRONMENTAL</a:t>
                      </a:r>
                      <a:endParaRPr lang="en-ZM" sz="16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M" sz="1600" b="1" dirty="0">
                        <a:effectLst/>
                        <a:latin typeface="Georgia Pro Black" panose="02040A020504050202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High population density; unplanned settlements; lack of access to clean water supply</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961238"/>
                  </a:ext>
                </a:extLst>
              </a:tr>
              <a:tr h="182880">
                <a:tc>
                  <a:txBody>
                    <a:bodyPr/>
                    <a:lstStyle/>
                    <a:p>
                      <a:pP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TECHNOLOGICAL</a:t>
                      </a:r>
                      <a:endParaRPr lang="en-ZM" sz="16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Transfer of skills</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M" sz="1600" b="1" dirty="0">
                        <a:effectLst/>
                        <a:latin typeface="Georgia Pro Black" panose="02040A020504050202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400424"/>
                  </a:ext>
                </a:extLst>
              </a:tr>
              <a:tr h="182880">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DEMOGRAPHIC</a:t>
                      </a:r>
                      <a:endParaRPr lang="en-ZM" sz="16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Low sex ratios; old population; depopulation; female headed households</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Times New Roman" panose="02020603050405020304" pitchFamily="18" charset="0"/>
                          <a:cs typeface="Calibri" panose="020F0502020204030204" pitchFamily="34" charset="0"/>
                        </a:rPr>
                        <a:t> </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398187"/>
                  </a:ext>
                </a:extLst>
              </a:tr>
            </a:tbl>
          </a:graphicData>
        </a:graphic>
      </p:graphicFrame>
    </p:spTree>
    <p:extLst>
      <p:ext uri="{BB962C8B-B14F-4D97-AF65-F5344CB8AC3E}">
        <p14:creationId xmlns:p14="http://schemas.microsoft.com/office/powerpoint/2010/main" val="306649441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POPULATION CHANGE</a:t>
            </a:r>
          </a:p>
        </p:txBody>
      </p:sp>
      <p:sp>
        <p:nvSpPr>
          <p:cNvPr id="3" name="Content Placeholder 2"/>
          <p:cNvSpPr>
            <a:spLocks noGrp="1"/>
          </p:cNvSpPr>
          <p:nvPr>
            <p:ph idx="1"/>
          </p:nvPr>
        </p:nvSpPr>
        <p:spPr/>
        <p:txBody>
          <a:bodyPr>
            <a:normAutofit fontScale="92500" lnSpcReduction="20000"/>
          </a:bodyPr>
          <a:lstStyle/>
          <a:p>
            <a:r>
              <a:rPr lang="en-US" b="1" dirty="0"/>
              <a:t>THE BALANCING EQUATION</a:t>
            </a:r>
          </a:p>
          <a:p>
            <a:endParaRPr lang="en-US" b="1" dirty="0"/>
          </a:p>
          <a:p>
            <a:r>
              <a:rPr lang="en-US" b="1" dirty="0"/>
              <a:t>This process of population change is often depicted through the balancing equation. </a:t>
            </a:r>
          </a:p>
          <a:p>
            <a:endParaRPr lang="en-US" b="1" dirty="0"/>
          </a:p>
          <a:p>
            <a:r>
              <a:rPr lang="en-US" b="1" dirty="0"/>
              <a:t>This presents population change as a function of the initial population and the interaction of births, deaths, and migration in the intervening period.</a:t>
            </a:r>
          </a:p>
          <a:p>
            <a:r>
              <a:rPr lang="en-US" b="1" dirty="0"/>
              <a:t> </a:t>
            </a:r>
          </a:p>
          <a:p>
            <a:endParaRPr lang="en-US" dirty="0"/>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2772C-DF28-48A8-B420-55CA5B69CDB5}"/>
              </a:ext>
            </a:extLst>
          </p:cNvPr>
          <p:cNvSpPr>
            <a:spLocks noGrp="1"/>
          </p:cNvSpPr>
          <p:nvPr>
            <p:ph type="title"/>
          </p:nvPr>
        </p:nvSpPr>
        <p:spPr/>
        <p:txBody>
          <a:bodyPr/>
          <a:lstStyle/>
          <a:p>
            <a:r>
              <a:rPr lang="en-US" b="1" dirty="0"/>
              <a:t>POPULATION CHANGE</a:t>
            </a:r>
            <a:endParaRPr lang="en-ZM" dirty="0"/>
          </a:p>
        </p:txBody>
      </p:sp>
      <p:sp>
        <p:nvSpPr>
          <p:cNvPr id="3" name="Content Placeholder 2">
            <a:extLst>
              <a:ext uri="{FF2B5EF4-FFF2-40B4-BE49-F238E27FC236}">
                <a16:creationId xmlns:a16="http://schemas.microsoft.com/office/drawing/2014/main" id="{179A2BFC-1BE6-4914-A13C-B5BED2A1D4A0}"/>
              </a:ext>
            </a:extLst>
          </p:cNvPr>
          <p:cNvSpPr>
            <a:spLocks noGrp="1"/>
          </p:cNvSpPr>
          <p:nvPr>
            <p:ph idx="1"/>
          </p:nvPr>
        </p:nvSpPr>
        <p:spPr/>
        <p:txBody>
          <a:bodyPr>
            <a:normAutofit fontScale="85000" lnSpcReduction="20000"/>
          </a:bodyPr>
          <a:lstStyle/>
          <a:p>
            <a:r>
              <a:rPr lang="en-US" b="1" dirty="0"/>
              <a:t>Pt = Po + B - D + I - O,</a:t>
            </a:r>
          </a:p>
          <a:p>
            <a:r>
              <a:rPr lang="en-US" b="1" dirty="0"/>
              <a:t> </a:t>
            </a:r>
          </a:p>
          <a:p>
            <a:r>
              <a:rPr lang="en-US" b="1" dirty="0"/>
              <a:t>where Pt= Current population</a:t>
            </a:r>
          </a:p>
          <a:p>
            <a:r>
              <a:rPr lang="en-US" b="1" dirty="0"/>
              <a:t>      Po= Previous population</a:t>
            </a:r>
          </a:p>
          <a:p>
            <a:r>
              <a:rPr lang="en-US" b="1" dirty="0"/>
              <a:t>      D= Deaths between current and previous population</a:t>
            </a:r>
          </a:p>
          <a:p>
            <a:r>
              <a:rPr lang="en-US" b="1" dirty="0"/>
              <a:t>      B= Births between current and previous population</a:t>
            </a:r>
          </a:p>
          <a:p>
            <a:r>
              <a:rPr lang="en-US" b="1" dirty="0"/>
              <a:t>      I= In-migrants between current and previous 	population</a:t>
            </a:r>
          </a:p>
          <a:p>
            <a:r>
              <a:rPr lang="en-US" b="1" dirty="0"/>
              <a:t>      O= Out-migrants between current and previous 	population</a:t>
            </a:r>
          </a:p>
          <a:p>
            <a:endParaRPr lang="en-ZM" dirty="0"/>
          </a:p>
        </p:txBody>
      </p:sp>
    </p:spTree>
    <p:extLst>
      <p:ext uri="{BB962C8B-B14F-4D97-AF65-F5344CB8AC3E}">
        <p14:creationId xmlns:p14="http://schemas.microsoft.com/office/powerpoint/2010/main" val="3859368266"/>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338D-ED6D-4097-81E3-7A30DE8B6FC3}"/>
              </a:ext>
            </a:extLst>
          </p:cNvPr>
          <p:cNvSpPr>
            <a:spLocks noGrp="1"/>
          </p:cNvSpPr>
          <p:nvPr>
            <p:ph type="title"/>
          </p:nvPr>
        </p:nvSpPr>
        <p:spPr/>
        <p:txBody>
          <a:bodyPr>
            <a:normAutofit fontScale="90000"/>
          </a:bodyPr>
          <a:lstStyle/>
          <a:p>
            <a:r>
              <a:rPr lang="en-US" b="1" dirty="0"/>
              <a:t>POPULATION CHANGE - AUSTRALIA</a:t>
            </a:r>
            <a:endParaRPr lang="en-ZM" dirty="0"/>
          </a:p>
        </p:txBody>
      </p:sp>
      <p:graphicFrame>
        <p:nvGraphicFramePr>
          <p:cNvPr id="4" name="Content Placeholder 3">
            <a:extLst>
              <a:ext uri="{FF2B5EF4-FFF2-40B4-BE49-F238E27FC236}">
                <a16:creationId xmlns:a16="http://schemas.microsoft.com/office/drawing/2014/main" id="{BF77F960-6DCC-4BF4-BB32-5395222CCB83}"/>
              </a:ext>
            </a:extLst>
          </p:cNvPr>
          <p:cNvGraphicFramePr>
            <a:graphicFrameLocks noGrp="1"/>
          </p:cNvGraphicFramePr>
          <p:nvPr>
            <p:ph idx="1"/>
            <p:extLst>
              <p:ext uri="{D42A27DB-BD31-4B8C-83A1-F6EECF244321}">
                <p14:modId xmlns:p14="http://schemas.microsoft.com/office/powerpoint/2010/main" val="4267878715"/>
              </p:ext>
            </p:extLst>
          </p:nvPr>
        </p:nvGraphicFramePr>
        <p:xfrm>
          <a:off x="1295400" y="2286000"/>
          <a:ext cx="9372600" cy="3124200"/>
        </p:xfrm>
        <a:graphic>
          <a:graphicData uri="http://schemas.openxmlformats.org/drawingml/2006/table">
            <a:tbl>
              <a:tblPr>
                <a:tableStyleId>{5940675A-B579-460E-94D1-54222C63F5DA}</a:tableStyleId>
              </a:tblPr>
              <a:tblGrid>
                <a:gridCol w="1248833">
                  <a:extLst>
                    <a:ext uri="{9D8B030D-6E8A-4147-A177-3AD203B41FA5}">
                      <a16:colId xmlns:a16="http://schemas.microsoft.com/office/drawing/2014/main" val="3418863496"/>
                    </a:ext>
                  </a:extLst>
                </a:gridCol>
                <a:gridCol w="351367">
                  <a:extLst>
                    <a:ext uri="{9D8B030D-6E8A-4147-A177-3AD203B41FA5}">
                      <a16:colId xmlns:a16="http://schemas.microsoft.com/office/drawing/2014/main" val="1745065185"/>
                    </a:ext>
                  </a:extLst>
                </a:gridCol>
                <a:gridCol w="1371600">
                  <a:extLst>
                    <a:ext uri="{9D8B030D-6E8A-4147-A177-3AD203B41FA5}">
                      <a16:colId xmlns:a16="http://schemas.microsoft.com/office/drawing/2014/main" val="2443152717"/>
                    </a:ext>
                  </a:extLst>
                </a:gridCol>
                <a:gridCol w="381000">
                  <a:extLst>
                    <a:ext uri="{9D8B030D-6E8A-4147-A177-3AD203B41FA5}">
                      <a16:colId xmlns:a16="http://schemas.microsoft.com/office/drawing/2014/main" val="3973281154"/>
                    </a:ext>
                  </a:extLst>
                </a:gridCol>
                <a:gridCol w="990600">
                  <a:extLst>
                    <a:ext uri="{9D8B030D-6E8A-4147-A177-3AD203B41FA5}">
                      <a16:colId xmlns:a16="http://schemas.microsoft.com/office/drawing/2014/main" val="2988728947"/>
                    </a:ext>
                  </a:extLst>
                </a:gridCol>
                <a:gridCol w="457200">
                  <a:extLst>
                    <a:ext uri="{9D8B030D-6E8A-4147-A177-3AD203B41FA5}">
                      <a16:colId xmlns:a16="http://schemas.microsoft.com/office/drawing/2014/main" val="1516977063"/>
                    </a:ext>
                  </a:extLst>
                </a:gridCol>
                <a:gridCol w="1143000">
                  <a:extLst>
                    <a:ext uri="{9D8B030D-6E8A-4147-A177-3AD203B41FA5}">
                      <a16:colId xmlns:a16="http://schemas.microsoft.com/office/drawing/2014/main" val="2263494150"/>
                    </a:ext>
                  </a:extLst>
                </a:gridCol>
                <a:gridCol w="381000">
                  <a:extLst>
                    <a:ext uri="{9D8B030D-6E8A-4147-A177-3AD203B41FA5}">
                      <a16:colId xmlns:a16="http://schemas.microsoft.com/office/drawing/2014/main" val="1232154273"/>
                    </a:ext>
                  </a:extLst>
                </a:gridCol>
                <a:gridCol w="1447800">
                  <a:extLst>
                    <a:ext uri="{9D8B030D-6E8A-4147-A177-3AD203B41FA5}">
                      <a16:colId xmlns:a16="http://schemas.microsoft.com/office/drawing/2014/main" val="78413316"/>
                    </a:ext>
                  </a:extLst>
                </a:gridCol>
                <a:gridCol w="304800">
                  <a:extLst>
                    <a:ext uri="{9D8B030D-6E8A-4147-A177-3AD203B41FA5}">
                      <a16:colId xmlns:a16="http://schemas.microsoft.com/office/drawing/2014/main" val="2167707357"/>
                    </a:ext>
                  </a:extLst>
                </a:gridCol>
                <a:gridCol w="1295400">
                  <a:extLst>
                    <a:ext uri="{9D8B030D-6E8A-4147-A177-3AD203B41FA5}">
                      <a16:colId xmlns:a16="http://schemas.microsoft.com/office/drawing/2014/main" val="44537375"/>
                    </a:ext>
                  </a:extLst>
                </a:gridCol>
              </a:tblGrid>
              <a:tr h="628650">
                <a:tc>
                  <a:txBody>
                    <a:bodyPr/>
                    <a:lstStyle/>
                    <a:p>
                      <a:pPr algn="l" fontAlgn="b"/>
                      <a:endParaRPr lang="en-ZM" sz="1600" b="0"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l" fontAlgn="b"/>
                      <a:endParaRPr lang="en-ZM" sz="1600" b="0"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l" fontAlgn="b"/>
                      <a:endParaRPr lang="en-ZM" sz="1600" b="0"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l" fontAlgn="b"/>
                      <a:endParaRPr lang="en-ZM" sz="1600" b="0" i="0" u="none" strike="noStrike" dirty="0">
                        <a:solidFill>
                          <a:srgbClr val="000000"/>
                        </a:solidFill>
                        <a:effectLst/>
                        <a:latin typeface="Georgia Pro Black" panose="02040A02050405020203" pitchFamily="18" charset="0"/>
                      </a:endParaRPr>
                    </a:p>
                  </a:txBody>
                  <a:tcPr marL="7620" marR="7620" marT="7620" marB="0" anchor="b"/>
                </a:tc>
                <a:tc gridSpan="3">
                  <a:txBody>
                    <a:bodyPr/>
                    <a:lstStyle/>
                    <a:p>
                      <a:pPr algn="ctr" fontAlgn="b"/>
                      <a:r>
                        <a:rPr lang="en-US" sz="1600" b="1" u="sng" strike="noStrike" dirty="0">
                          <a:solidFill>
                            <a:srgbClr val="000000"/>
                          </a:solidFill>
                          <a:effectLst/>
                          <a:latin typeface="Georgia Pro Black" panose="02040A02050405020203" pitchFamily="18" charset="0"/>
                        </a:rPr>
                        <a:t>Natural increase</a:t>
                      </a:r>
                      <a:endParaRPr lang="en-US" sz="1600" b="1" i="0" u="sng" strike="noStrike" dirty="0">
                        <a:solidFill>
                          <a:srgbClr val="000000"/>
                        </a:solidFill>
                        <a:effectLst/>
                        <a:latin typeface="Georgia Pro Black" panose="02040A02050405020203" pitchFamily="18" charset="0"/>
                      </a:endParaRPr>
                    </a:p>
                  </a:txBody>
                  <a:tcPr marL="7620" marR="7620" marT="7620" marB="0" anchor="b"/>
                </a:tc>
                <a:tc hMerge="1">
                  <a:txBody>
                    <a:bodyPr/>
                    <a:lstStyle/>
                    <a:p>
                      <a:pPr algn="ctr" fontAlgn="b"/>
                      <a:r>
                        <a:rPr lang="en-US" sz="1100" b="1" u="sng" strike="noStrike" dirty="0">
                          <a:solidFill>
                            <a:srgbClr val="000000"/>
                          </a:solidFill>
                          <a:effectLst/>
                        </a:rPr>
                        <a:t>Natural increase</a:t>
                      </a:r>
                      <a:endParaRPr lang="en-US" sz="1100" b="1" i="0" u="sng"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ZM"/>
                    </a:p>
                  </a:txBody>
                  <a:tcPr/>
                </a:tc>
                <a:tc>
                  <a:txBody>
                    <a:bodyPr/>
                    <a:lstStyle/>
                    <a:p>
                      <a:pPr algn="l" fontAlgn="b"/>
                      <a:endParaRPr lang="en-ZM" sz="1600" b="0" i="0" u="none" strike="noStrike" dirty="0">
                        <a:solidFill>
                          <a:srgbClr val="000000"/>
                        </a:solidFill>
                        <a:effectLst/>
                        <a:latin typeface="Georgia Pro Black" panose="02040A02050405020203" pitchFamily="18" charset="0"/>
                      </a:endParaRPr>
                    </a:p>
                  </a:txBody>
                  <a:tcPr marL="7620" marR="7620" marT="7620" marB="0" anchor="b"/>
                </a:tc>
                <a:tc gridSpan="3">
                  <a:txBody>
                    <a:bodyPr/>
                    <a:lstStyle/>
                    <a:p>
                      <a:pPr algn="ctr" fontAlgn="b"/>
                      <a:r>
                        <a:rPr lang="en-US" sz="1600" b="1" u="sng" strike="noStrike" dirty="0">
                          <a:solidFill>
                            <a:srgbClr val="000000"/>
                          </a:solidFill>
                          <a:effectLst/>
                          <a:latin typeface="Georgia Pro Black" panose="02040A02050405020203" pitchFamily="18" charset="0"/>
                        </a:rPr>
                        <a:t>Net migration</a:t>
                      </a:r>
                      <a:endParaRPr lang="en-US" sz="1600" b="1" i="0" u="sng" strike="noStrike" dirty="0">
                        <a:solidFill>
                          <a:srgbClr val="000000"/>
                        </a:solidFill>
                        <a:effectLst/>
                        <a:latin typeface="Georgia Pro Black" panose="02040A02050405020203" pitchFamily="18" charset="0"/>
                      </a:endParaRPr>
                    </a:p>
                  </a:txBody>
                  <a:tcPr marL="7620" marR="7620" marT="7620" marB="0" anchor="b"/>
                </a:tc>
                <a:tc hMerge="1">
                  <a:txBody>
                    <a:bodyPr/>
                    <a:lstStyle/>
                    <a:p>
                      <a:pPr algn="ctr" fontAlgn="b"/>
                      <a:r>
                        <a:rPr lang="en-US" sz="1100" b="1" u="sng" strike="noStrike" dirty="0">
                          <a:solidFill>
                            <a:srgbClr val="000000"/>
                          </a:solidFill>
                          <a:effectLst/>
                        </a:rPr>
                        <a:t>Net migration</a:t>
                      </a:r>
                      <a:endParaRPr lang="en-US" sz="1100" b="1" i="0" u="sng"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ZM"/>
                    </a:p>
                  </a:txBody>
                  <a:tcPr/>
                </a:tc>
                <a:extLst>
                  <a:ext uri="{0D108BD9-81ED-4DB2-BD59-A6C34878D82A}">
                    <a16:rowId xmlns:a16="http://schemas.microsoft.com/office/drawing/2014/main" val="4224079884"/>
                  </a:ext>
                </a:extLst>
              </a:tr>
              <a:tr h="628650">
                <a:tc>
                  <a:txBody>
                    <a:bodyPr/>
                    <a:lstStyle/>
                    <a:p>
                      <a:pPr algn="ctr" fontAlgn="t"/>
                      <a:r>
                        <a:rPr lang="en-ZM" sz="1600" b="1" u="none" strike="noStrike" dirty="0">
                          <a:solidFill>
                            <a:srgbClr val="000000"/>
                          </a:solidFill>
                          <a:effectLst/>
                          <a:latin typeface="Georgia Pro Black" panose="02040A02050405020203" pitchFamily="18" charset="0"/>
                        </a:rPr>
                        <a:t>15,382,000</a:t>
                      </a:r>
                      <a:endParaRPr lang="en-ZM" sz="1600" b="1" i="0" u="none" strike="noStrike" dirty="0">
                        <a:solidFill>
                          <a:srgbClr val="000000"/>
                        </a:solidFill>
                        <a:effectLst/>
                        <a:latin typeface="Century" panose="02040604050505020304" pitchFamily="18" charset="0"/>
                      </a:endParaRPr>
                    </a:p>
                  </a:txBody>
                  <a:tcPr marL="7620" marR="7620" marT="7620" marB="0"/>
                </a:tc>
                <a:tc>
                  <a:txBody>
                    <a:bodyPr/>
                    <a:lstStyle/>
                    <a:p>
                      <a:pPr algn="ctr" fontAlgn="b"/>
                      <a:r>
                        <a:rPr lang="en-ZM" sz="1600" b="1" u="none" strike="noStrike" dirty="0">
                          <a:solidFill>
                            <a:srgbClr val="000000"/>
                          </a:solidFill>
                          <a:effectLst/>
                          <a:latin typeface="Georgia Pro Black" panose="02040A02050405020203" pitchFamily="18" charset="0"/>
                        </a:rPr>
                        <a:t>=</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15,178,000</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242,000</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113,000</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93,000</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18,000</a:t>
                      </a:r>
                      <a:endParaRPr lang="en-ZM" sz="16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312320450"/>
                  </a:ext>
                </a:extLst>
              </a:tr>
              <a:tr h="628650">
                <a:tc>
                  <a:txBody>
                    <a:bodyPr/>
                    <a:lstStyle/>
                    <a:p>
                      <a:pPr algn="ctr" fontAlgn="b"/>
                      <a:r>
                        <a:rPr lang="en-US" sz="1600" b="1" u="none" strike="noStrike" dirty="0">
                          <a:solidFill>
                            <a:srgbClr val="000000"/>
                          </a:solidFill>
                          <a:effectLst/>
                          <a:latin typeface="Georgia Pro Black" panose="02040A02050405020203" pitchFamily="18" charset="0"/>
                        </a:rPr>
                        <a:t>Population</a:t>
                      </a:r>
                      <a:endParaRPr lang="en-US"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1600" b="1" u="none" strike="noStrike" dirty="0">
                          <a:solidFill>
                            <a:srgbClr val="000000"/>
                          </a:solidFill>
                          <a:effectLst/>
                          <a:latin typeface="Georgia Pro Black" panose="02040A02050405020203" pitchFamily="18" charset="0"/>
                        </a:rPr>
                        <a:t>Population</a:t>
                      </a:r>
                      <a:endParaRPr lang="en-US"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1600" b="1" u="none" strike="noStrike" dirty="0">
                          <a:solidFill>
                            <a:srgbClr val="000000"/>
                          </a:solidFill>
                          <a:effectLst/>
                          <a:latin typeface="Georgia Pro Black" panose="02040A02050405020203" pitchFamily="18" charset="0"/>
                        </a:rPr>
                        <a:t>Births</a:t>
                      </a:r>
                      <a:endParaRPr lang="en-US"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1600" b="1" u="none" strike="noStrike" dirty="0">
                          <a:solidFill>
                            <a:srgbClr val="000000"/>
                          </a:solidFill>
                          <a:effectLst/>
                          <a:latin typeface="Georgia Pro Black" panose="02040A02050405020203" pitchFamily="18" charset="0"/>
                        </a:rPr>
                        <a:t>Deaths</a:t>
                      </a:r>
                      <a:endParaRPr lang="en-US"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1600" b="1" u="none" strike="noStrike" dirty="0">
                          <a:solidFill>
                            <a:srgbClr val="000000"/>
                          </a:solidFill>
                          <a:effectLst/>
                          <a:latin typeface="Georgia Pro Black" panose="02040A02050405020203" pitchFamily="18" charset="0"/>
                        </a:rPr>
                        <a:t>Immigration</a:t>
                      </a:r>
                      <a:endParaRPr lang="en-US"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US" sz="1600" b="1" u="none" strike="noStrike" dirty="0">
                          <a:solidFill>
                            <a:srgbClr val="000000"/>
                          </a:solidFill>
                          <a:effectLst/>
                          <a:latin typeface="Georgia Pro Black" panose="02040A02050405020203" pitchFamily="18" charset="0"/>
                        </a:rPr>
                        <a:t>Emigration</a:t>
                      </a:r>
                      <a:endParaRPr lang="en-US" sz="16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1610240851"/>
                  </a:ext>
                </a:extLst>
              </a:tr>
              <a:tr h="1238250">
                <a:tc>
                  <a:txBody>
                    <a:bodyPr/>
                    <a:lstStyle/>
                    <a:p>
                      <a:pPr algn="ctr" fontAlgn="b"/>
                      <a:r>
                        <a:rPr lang="en-ZM" sz="1600" b="1" u="none" strike="noStrike" dirty="0">
                          <a:solidFill>
                            <a:srgbClr val="000000"/>
                          </a:solidFill>
                          <a:effectLst/>
                          <a:latin typeface="Georgia Pro Black" panose="02040A02050405020203" pitchFamily="18" charset="0"/>
                        </a:rPr>
                        <a:t>1983</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1982</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1982-1983</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1982-1983</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1982-1983</a:t>
                      </a:r>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endParaRPr lang="en-ZM" sz="1600" b="1"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ctr" fontAlgn="b"/>
                      <a:r>
                        <a:rPr lang="en-ZM" sz="1600" b="1" u="none" strike="noStrike" dirty="0">
                          <a:solidFill>
                            <a:srgbClr val="000000"/>
                          </a:solidFill>
                          <a:effectLst/>
                          <a:latin typeface="Georgia Pro Black" panose="02040A02050405020203" pitchFamily="18" charset="0"/>
                        </a:rPr>
                        <a:t>1982-1983</a:t>
                      </a:r>
                      <a:endParaRPr lang="en-ZM" sz="1600" b="1"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3514922978"/>
                  </a:ext>
                </a:extLst>
              </a:tr>
            </a:tbl>
          </a:graphicData>
        </a:graphic>
      </p:graphicFrame>
    </p:spTree>
    <p:extLst>
      <p:ext uri="{BB962C8B-B14F-4D97-AF65-F5344CB8AC3E}">
        <p14:creationId xmlns:p14="http://schemas.microsoft.com/office/powerpoint/2010/main" val="2088849325"/>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CHANGE - AUSTRALIA</a:t>
            </a:r>
            <a:endParaRPr lang="en-US" dirty="0"/>
          </a:p>
        </p:txBody>
      </p:sp>
      <p:sp>
        <p:nvSpPr>
          <p:cNvPr id="3" name="Content Placeholder 2"/>
          <p:cNvSpPr>
            <a:spLocks noGrp="1"/>
          </p:cNvSpPr>
          <p:nvPr>
            <p:ph idx="1"/>
          </p:nvPr>
        </p:nvSpPr>
        <p:spPr/>
        <p:txBody>
          <a:bodyPr>
            <a:noAutofit/>
          </a:bodyPr>
          <a:lstStyle/>
          <a:p>
            <a:pPr algn="just"/>
            <a:r>
              <a:rPr lang="en-US" b="1" dirty="0"/>
              <a:t>NATURAL INCREASE</a:t>
            </a:r>
          </a:p>
          <a:p>
            <a:pPr algn="just"/>
            <a:r>
              <a:rPr lang="en-US" b="1" dirty="0"/>
              <a:t>The population can sometimes change only through the process of natural increase. </a:t>
            </a:r>
          </a:p>
          <a:p>
            <a:pPr algn="just"/>
            <a:endParaRPr lang="en-US" b="1" dirty="0"/>
          </a:p>
          <a:p>
            <a:pPr algn="just"/>
            <a:r>
              <a:rPr lang="en-US" b="1" dirty="0"/>
              <a:t>This refers to surplus (or deficit ) of births in a population in a given time period.</a:t>
            </a:r>
          </a:p>
          <a:p>
            <a:pPr algn="just">
              <a:buNone/>
            </a:pPr>
            <a:endParaRPr lang="en-US" b="1" dirty="0"/>
          </a:p>
          <a:p>
            <a:pPr algn="just"/>
            <a:r>
              <a:rPr lang="en-US" b="1" dirty="0"/>
              <a:t>Natural increase = Births- Deaths or B-D</a:t>
            </a:r>
          </a:p>
          <a:p>
            <a:pPr algn="just"/>
            <a:endParaRPr lang="en-US" b="1" dirty="0"/>
          </a:p>
          <a:p>
            <a:pPr algn="just"/>
            <a:r>
              <a:rPr lang="en-US" b="1" dirty="0"/>
              <a:t>= 242,000 - 113,000</a:t>
            </a:r>
          </a:p>
          <a:p>
            <a:pPr algn="just"/>
            <a:r>
              <a:rPr lang="en-US" b="1" dirty="0"/>
              <a:t>= 129,000 </a:t>
            </a:r>
          </a:p>
          <a:p>
            <a:pPr>
              <a:buNone/>
            </a:pPr>
            <a:r>
              <a:rPr lang="en-US" b="1" dirty="0"/>
              <a:t> </a:t>
            </a:r>
          </a:p>
          <a:p>
            <a:endParaRPr lang="en-US" b="1" dirty="0"/>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CHANGE - AUSTRALIA</a:t>
            </a:r>
            <a:endParaRPr lang="en-US" dirty="0"/>
          </a:p>
        </p:txBody>
      </p:sp>
      <p:sp>
        <p:nvSpPr>
          <p:cNvPr id="3" name="Content Placeholder 2"/>
          <p:cNvSpPr>
            <a:spLocks noGrp="1"/>
          </p:cNvSpPr>
          <p:nvPr>
            <p:ph idx="1"/>
          </p:nvPr>
        </p:nvSpPr>
        <p:spPr/>
        <p:txBody>
          <a:bodyPr>
            <a:noAutofit/>
          </a:bodyPr>
          <a:lstStyle/>
          <a:p>
            <a:r>
              <a:rPr lang="en-US" sz="2000" b="1" dirty="0"/>
              <a:t>NET MIGRATION </a:t>
            </a:r>
          </a:p>
          <a:p>
            <a:pPr>
              <a:buNone/>
            </a:pPr>
            <a:endParaRPr lang="en-US" sz="2000" b="1" dirty="0"/>
          </a:p>
          <a:p>
            <a:r>
              <a:rPr lang="en-US" sz="2000" b="1" dirty="0"/>
              <a:t>Net migration shows the net effect immigration and emigration on an area's population, expressed as an increase or decrease in a given period.</a:t>
            </a:r>
          </a:p>
          <a:p>
            <a:pPr>
              <a:buNone/>
            </a:pPr>
            <a:endParaRPr lang="en-US" sz="2000" b="1" dirty="0"/>
          </a:p>
          <a:p>
            <a:r>
              <a:rPr lang="en-US" sz="2000" b="1" dirty="0"/>
              <a:t>Net migration=Number of immigrants - Number of emigrants or (I-O)</a:t>
            </a:r>
          </a:p>
          <a:p>
            <a:pPr>
              <a:buNone/>
            </a:pPr>
            <a:r>
              <a:rPr lang="en-US" sz="2000" b="1" dirty="0"/>
              <a:t> </a:t>
            </a:r>
          </a:p>
          <a:p>
            <a:pPr>
              <a:buNone/>
            </a:pPr>
            <a:r>
              <a:rPr lang="en-US" sz="2000" b="1" dirty="0"/>
              <a:t>= 93,000 18,000</a:t>
            </a:r>
          </a:p>
          <a:p>
            <a:pPr>
              <a:buNone/>
            </a:pPr>
            <a:r>
              <a:rPr lang="en-US" sz="2000" b="1" dirty="0"/>
              <a:t>=  75,000 </a:t>
            </a:r>
          </a:p>
          <a:p>
            <a:pPr>
              <a:buNone/>
            </a:pPr>
            <a:endParaRPr lang="en-US" sz="2000" b="1" dirty="0"/>
          </a:p>
          <a:p>
            <a:r>
              <a:rPr lang="en-US" sz="2000" b="1" dirty="0"/>
              <a:t>The contribution of migration to Zambia's total population is negligible.</a:t>
            </a:r>
          </a:p>
          <a:p>
            <a:pPr>
              <a:buNone/>
            </a:pPr>
            <a:r>
              <a:rPr lang="en-US" sz="2000" b="1" dirty="0"/>
              <a:t> </a:t>
            </a:r>
          </a:p>
          <a:p>
            <a:pPr>
              <a:buNone/>
            </a:pPr>
            <a:r>
              <a:rPr lang="en-US" sz="2000" b="1" dirty="0"/>
              <a:t> </a:t>
            </a:r>
          </a:p>
          <a:p>
            <a:endParaRPr lang="en-US" sz="1100" b="1" dirty="0"/>
          </a:p>
          <a:p>
            <a:endParaRPr lang="en-US" sz="1100" b="1" dirty="0"/>
          </a:p>
        </p:txBody>
      </p:sp>
    </p:spTree>
    <p:extLst>
      <p:ext uri="{BB962C8B-B14F-4D97-AF65-F5344CB8AC3E}">
        <p14:creationId xmlns:p14="http://schemas.microsoft.com/office/powerpoint/2010/main" val="3753857961"/>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POPULATION CHANGE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MEASUREMENT OF THE POPULATION GROWTH RATE </a:t>
            </a:r>
          </a:p>
          <a:p>
            <a:pPr>
              <a:buNone/>
            </a:pPr>
            <a:endParaRPr lang="en-US" b="1" dirty="0"/>
          </a:p>
          <a:p>
            <a:r>
              <a:rPr lang="en-US" b="1" dirty="0"/>
              <a:t>The population growth rate is the rate at which a population increases  or decreases in a given year due to natural increase and net migration.</a:t>
            </a:r>
          </a:p>
          <a:p>
            <a:endParaRPr lang="en-US" b="1" dirty="0"/>
          </a:p>
          <a:p>
            <a:r>
              <a:rPr lang="en-US" b="1" dirty="0"/>
              <a:t>This is expressed as a percentage of the base population.</a:t>
            </a:r>
          </a:p>
          <a:p>
            <a:endParaRPr lang="en-US" b="1" dirty="0"/>
          </a:p>
          <a:p>
            <a:r>
              <a:rPr lang="en-US" b="1" dirty="0"/>
              <a:t>Thus, the population growth rate considers all components of population growth rate: births, deaths, and migration. </a:t>
            </a:r>
          </a:p>
          <a:p>
            <a:endParaRPr lang="en-US" b="1" dirty="0"/>
          </a:p>
          <a:p>
            <a:r>
              <a:rPr lang="en-US" b="1" dirty="0"/>
              <a:t>Zambia's population growth rate between 1980 and 1990 was 3.2 percent. </a:t>
            </a:r>
          </a:p>
          <a:p>
            <a:endParaRPr lang="en-US" b="1" dirty="0"/>
          </a:p>
          <a:p>
            <a:endParaRPr lang="en-US" dirty="0"/>
          </a:p>
        </p:txBody>
      </p:sp>
    </p:spTree>
    <p:extLst>
      <p:ext uri="{BB962C8B-B14F-4D97-AF65-F5344CB8AC3E}">
        <p14:creationId xmlns:p14="http://schemas.microsoft.com/office/powerpoint/2010/main" val="337877370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51D1-68E7-4BA3-8EB8-0F7129651DD7}"/>
              </a:ext>
            </a:extLst>
          </p:cNvPr>
          <p:cNvSpPr>
            <a:spLocks noGrp="1"/>
          </p:cNvSpPr>
          <p:nvPr>
            <p:ph type="title"/>
          </p:nvPr>
        </p:nvSpPr>
        <p:spPr/>
        <p:txBody>
          <a:bodyPr/>
          <a:lstStyle/>
          <a:p>
            <a:r>
              <a:rPr lang="en-US" b="1" dirty="0"/>
              <a:t>POPULATION CHANGE</a:t>
            </a:r>
            <a:endParaRPr lang="en-ZM" dirty="0"/>
          </a:p>
        </p:txBody>
      </p:sp>
      <p:sp>
        <p:nvSpPr>
          <p:cNvPr id="3" name="Content Placeholder 2">
            <a:extLst>
              <a:ext uri="{FF2B5EF4-FFF2-40B4-BE49-F238E27FC236}">
                <a16:creationId xmlns:a16="http://schemas.microsoft.com/office/drawing/2014/main" id="{484A6D16-407B-437B-8142-2241DC6677DB}"/>
              </a:ext>
            </a:extLst>
          </p:cNvPr>
          <p:cNvSpPr>
            <a:spLocks noGrp="1"/>
          </p:cNvSpPr>
          <p:nvPr>
            <p:ph idx="1"/>
          </p:nvPr>
        </p:nvSpPr>
        <p:spPr/>
        <p:txBody>
          <a:bodyPr>
            <a:noAutofit/>
          </a:bodyPr>
          <a:lstStyle/>
          <a:p>
            <a:r>
              <a:rPr lang="en-US" b="1" dirty="0"/>
              <a:t>The exponential growth formula is used to measure population growth.</a:t>
            </a:r>
          </a:p>
          <a:p>
            <a:endParaRPr lang="en-US" b="1" dirty="0"/>
          </a:p>
          <a:p>
            <a:pPr>
              <a:lnSpc>
                <a:spcPct val="107000"/>
              </a:lnSpc>
              <a:spcAft>
                <a:spcPts val="800"/>
              </a:spcAft>
            </a:pPr>
            <a:r>
              <a:rPr lang="en-US" b="1" dirty="0">
                <a:effectLst/>
                <a:ea typeface="Calibri" panose="020F0502020204030204" pitchFamily="34" charset="0"/>
                <a:cs typeface="Times New Roman" panose="02020603050405020304" pitchFamily="18" charset="0"/>
              </a:rPr>
              <a:t>P</a:t>
            </a:r>
            <a:r>
              <a:rPr lang="en-US" b="1" baseline="-25000" dirty="0">
                <a:effectLst/>
                <a:ea typeface="Calibri" panose="020F0502020204030204" pitchFamily="34" charset="0"/>
                <a:cs typeface="Times New Roman" panose="02020603050405020304" pitchFamily="18" charset="0"/>
              </a:rPr>
              <a:t>t</a:t>
            </a:r>
            <a:r>
              <a:rPr lang="en-US" b="1" dirty="0">
                <a:effectLst/>
                <a:ea typeface="Calibri" panose="020F0502020204030204" pitchFamily="34" charset="0"/>
                <a:cs typeface="Times New Roman" panose="02020603050405020304" pitchFamily="18" charset="0"/>
              </a:rPr>
              <a:t>=P</a:t>
            </a:r>
            <a:r>
              <a:rPr lang="en-US" b="1" baseline="-25000" dirty="0">
                <a:effectLst/>
                <a:ea typeface="Calibri" panose="020F0502020204030204" pitchFamily="34" charset="0"/>
                <a:cs typeface="Times New Roman" panose="02020603050405020304" pitchFamily="18" charset="0"/>
              </a:rPr>
              <a:t>0</a:t>
            </a:r>
            <a:r>
              <a:rPr lang="en-US" b="1" dirty="0">
                <a:effectLst/>
                <a:ea typeface="Calibri" panose="020F0502020204030204" pitchFamily="34" charset="0"/>
                <a:cs typeface="Times New Roman" panose="02020603050405020304" pitchFamily="18" charset="0"/>
              </a:rPr>
              <a:t>e</a:t>
            </a:r>
            <a:r>
              <a:rPr lang="en-US" b="1" baseline="30000" dirty="0">
                <a:effectLst/>
                <a:ea typeface="Calibri" panose="020F0502020204030204" pitchFamily="34" charset="0"/>
                <a:cs typeface="Times New Roman" panose="02020603050405020304" pitchFamily="18" charset="0"/>
              </a:rPr>
              <a:t>rt</a:t>
            </a:r>
            <a:endParaRPr lang="en-ZM" dirty="0">
              <a:effectLst/>
              <a:ea typeface="Calibri" panose="020F0502020204030204" pitchFamily="34" charset="0"/>
              <a:cs typeface="Times New Roman" panose="02020603050405020304" pitchFamily="18" charset="0"/>
            </a:endParaRPr>
          </a:p>
          <a:p>
            <a:pPr>
              <a:lnSpc>
                <a:spcPct val="107000"/>
              </a:lnSpc>
              <a:spcAft>
                <a:spcPts val="800"/>
              </a:spcAft>
            </a:pPr>
            <a:r>
              <a:rPr lang="en-US" b="1" dirty="0">
                <a:effectLst/>
                <a:ea typeface="Calibri" panose="020F0502020204030204" pitchFamily="34" charset="0"/>
                <a:cs typeface="Times New Roman" panose="02020603050405020304" pitchFamily="18" charset="0"/>
              </a:rPr>
              <a:t>Where</a:t>
            </a:r>
            <a:r>
              <a:rPr lang="en-US" b="1" dirty="0">
                <a:ea typeface="Calibri" panose="020F0502020204030204" pitchFamily="34" charset="0"/>
                <a:cs typeface="Times New Roman" panose="02020603050405020304" pitchFamily="18" charset="0"/>
              </a:rPr>
              <a:t>, </a:t>
            </a:r>
            <a:r>
              <a:rPr lang="en-US" b="1" dirty="0">
                <a:effectLst/>
                <a:ea typeface="Calibri" panose="020F0502020204030204" pitchFamily="34" charset="0"/>
                <a:cs typeface="Times New Roman" panose="02020603050405020304" pitchFamily="18" charset="0"/>
              </a:rPr>
              <a:t> </a:t>
            </a:r>
            <a:endParaRPr lang="en-ZM" b="1" dirty="0">
              <a:effectLst/>
              <a:ea typeface="Calibri" panose="020F0502020204030204" pitchFamily="34" charset="0"/>
              <a:cs typeface="Times New Roman" panose="02020603050405020304" pitchFamily="18" charset="0"/>
            </a:endParaRPr>
          </a:p>
          <a:p>
            <a:pPr>
              <a:lnSpc>
                <a:spcPct val="107000"/>
              </a:lnSpc>
              <a:spcAft>
                <a:spcPts val="800"/>
              </a:spcAft>
            </a:pPr>
            <a:r>
              <a:rPr lang="en-US" b="1" dirty="0">
                <a:effectLst/>
                <a:ea typeface="Calibri" panose="020F0502020204030204" pitchFamily="34" charset="0"/>
                <a:cs typeface="Times New Roman" panose="02020603050405020304" pitchFamily="18" charset="0"/>
              </a:rPr>
              <a:t>P</a:t>
            </a:r>
            <a:r>
              <a:rPr lang="en-US" b="1" baseline="-25000" dirty="0">
                <a:effectLst/>
                <a:ea typeface="Calibri" panose="020F0502020204030204" pitchFamily="34" charset="0"/>
                <a:cs typeface="Times New Roman" panose="02020603050405020304" pitchFamily="18" charset="0"/>
              </a:rPr>
              <a:t>t</a:t>
            </a:r>
            <a:r>
              <a:rPr lang="en-US" b="1" dirty="0">
                <a:effectLst/>
                <a:ea typeface="Calibri" panose="020F0502020204030204" pitchFamily="34" charset="0"/>
                <a:cs typeface="Times New Roman" panose="02020603050405020304" pitchFamily="18" charset="0"/>
              </a:rPr>
              <a:t>  =is current population</a:t>
            </a:r>
            <a:endParaRPr lang="en-ZM" dirty="0">
              <a:effectLst/>
              <a:ea typeface="Calibri" panose="020F0502020204030204" pitchFamily="34" charset="0"/>
              <a:cs typeface="Times New Roman" panose="02020603050405020304" pitchFamily="18" charset="0"/>
            </a:endParaRPr>
          </a:p>
          <a:p>
            <a:pPr>
              <a:lnSpc>
                <a:spcPct val="107000"/>
              </a:lnSpc>
              <a:spcAft>
                <a:spcPts val="800"/>
              </a:spcAft>
            </a:pPr>
            <a:r>
              <a:rPr lang="en-US" b="1" dirty="0">
                <a:effectLst/>
                <a:ea typeface="Calibri" panose="020F0502020204030204" pitchFamily="34" charset="0"/>
                <a:cs typeface="Times New Roman" panose="02020603050405020304" pitchFamily="18" charset="0"/>
              </a:rPr>
              <a:t>P</a:t>
            </a:r>
            <a:r>
              <a:rPr lang="en-US" b="1" baseline="-25000" dirty="0">
                <a:effectLst/>
                <a:ea typeface="Calibri" panose="020F0502020204030204" pitchFamily="34" charset="0"/>
                <a:cs typeface="Times New Roman" panose="02020603050405020304" pitchFamily="18" charset="0"/>
              </a:rPr>
              <a:t>0 </a:t>
            </a:r>
            <a:r>
              <a:rPr lang="en-US" b="1" dirty="0">
                <a:effectLst/>
                <a:ea typeface="Calibri" panose="020F0502020204030204" pitchFamily="34" charset="0"/>
                <a:cs typeface="Times New Roman" panose="02020603050405020304" pitchFamily="18" charset="0"/>
              </a:rPr>
              <a:t>= previous population </a:t>
            </a:r>
            <a:endParaRPr lang="en-ZM" dirty="0">
              <a:effectLst/>
              <a:ea typeface="Calibri" panose="020F0502020204030204" pitchFamily="34" charset="0"/>
              <a:cs typeface="Times New Roman" panose="02020603050405020304" pitchFamily="18" charset="0"/>
            </a:endParaRPr>
          </a:p>
          <a:p>
            <a:pPr>
              <a:lnSpc>
                <a:spcPct val="107000"/>
              </a:lnSpc>
              <a:spcAft>
                <a:spcPts val="800"/>
              </a:spcAft>
            </a:pPr>
            <a:r>
              <a:rPr lang="en-US" b="1" dirty="0">
                <a:effectLst/>
                <a:ea typeface="Calibri" panose="020F0502020204030204" pitchFamily="34" charset="0"/>
                <a:cs typeface="Times New Roman" panose="02020603050405020304" pitchFamily="18" charset="0"/>
              </a:rPr>
              <a:t>e= exponent </a:t>
            </a:r>
            <a:endParaRPr lang="en-ZM" dirty="0">
              <a:effectLst/>
              <a:ea typeface="Calibri" panose="020F0502020204030204" pitchFamily="34" charset="0"/>
              <a:cs typeface="Times New Roman" panose="02020603050405020304" pitchFamily="18" charset="0"/>
            </a:endParaRPr>
          </a:p>
          <a:p>
            <a:pPr>
              <a:lnSpc>
                <a:spcPct val="107000"/>
              </a:lnSpc>
              <a:spcAft>
                <a:spcPts val="800"/>
              </a:spcAft>
            </a:pPr>
            <a:r>
              <a:rPr lang="en-US" b="1" dirty="0">
                <a:effectLst/>
                <a:ea typeface="Calibri" panose="020F0502020204030204" pitchFamily="34" charset="0"/>
                <a:cs typeface="Times New Roman" panose="02020603050405020304" pitchFamily="18" charset="0"/>
              </a:rPr>
              <a:t>r= population growth rate</a:t>
            </a:r>
            <a:endParaRPr lang="en-ZM" dirty="0">
              <a:effectLst/>
              <a:ea typeface="Calibri" panose="020F0502020204030204" pitchFamily="34" charset="0"/>
              <a:cs typeface="Times New Roman" panose="02020603050405020304" pitchFamily="18" charset="0"/>
            </a:endParaRPr>
          </a:p>
          <a:p>
            <a:pPr>
              <a:lnSpc>
                <a:spcPct val="107000"/>
              </a:lnSpc>
              <a:spcAft>
                <a:spcPts val="800"/>
              </a:spcAft>
            </a:pPr>
            <a:r>
              <a:rPr lang="en-US" b="1" dirty="0">
                <a:effectLst/>
                <a:ea typeface="Calibri" panose="020F0502020204030204" pitchFamily="34" charset="0"/>
                <a:cs typeface="Times New Roman" panose="02020603050405020304" pitchFamily="18" charset="0"/>
              </a:rPr>
              <a:t>t= time between or the number of years between  P</a:t>
            </a:r>
            <a:r>
              <a:rPr lang="en-US" b="1" baseline="-25000" dirty="0">
                <a:effectLst/>
                <a:ea typeface="Calibri" panose="020F0502020204030204" pitchFamily="34" charset="0"/>
                <a:cs typeface="Times New Roman" panose="02020603050405020304" pitchFamily="18" charset="0"/>
              </a:rPr>
              <a:t>0 </a:t>
            </a:r>
            <a:r>
              <a:rPr lang="en-US" b="1" dirty="0">
                <a:effectLst/>
                <a:ea typeface="Calibri" panose="020F0502020204030204" pitchFamily="34" charset="0"/>
                <a:cs typeface="Times New Roman" panose="02020603050405020304" pitchFamily="18" charset="0"/>
              </a:rPr>
              <a:t>and</a:t>
            </a:r>
            <a:r>
              <a:rPr lang="en-US" b="1" baseline="-25000" dirty="0">
                <a:effectLst/>
                <a:ea typeface="Calibri" panose="020F0502020204030204" pitchFamily="34" charset="0"/>
                <a:cs typeface="Times New Roman" panose="02020603050405020304" pitchFamily="18" charset="0"/>
              </a:rPr>
              <a:t> </a:t>
            </a:r>
            <a:r>
              <a:rPr lang="en-US" b="1" dirty="0">
                <a:effectLst/>
                <a:ea typeface="Calibri" panose="020F0502020204030204" pitchFamily="34" charset="0"/>
                <a:cs typeface="Times New Roman" panose="02020603050405020304" pitchFamily="18" charset="0"/>
              </a:rPr>
              <a:t>P</a:t>
            </a:r>
            <a:r>
              <a:rPr lang="en-US" b="1" baseline="-25000" dirty="0">
                <a:effectLst/>
                <a:ea typeface="Calibri" panose="020F0502020204030204" pitchFamily="34" charset="0"/>
                <a:cs typeface="Times New Roman" panose="02020603050405020304" pitchFamily="18" charset="0"/>
              </a:rPr>
              <a:t>t</a:t>
            </a:r>
            <a:endParaRPr lang="en-ZM"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9843572"/>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433CD-E509-48A5-AD8A-63C0B33F0CD9}"/>
              </a:ext>
            </a:extLst>
          </p:cNvPr>
          <p:cNvSpPr>
            <a:spLocks noGrp="1"/>
          </p:cNvSpPr>
          <p:nvPr>
            <p:ph type="title"/>
          </p:nvPr>
        </p:nvSpPr>
        <p:spPr/>
        <p:txBody>
          <a:bodyPr/>
          <a:lstStyle/>
          <a:p>
            <a:r>
              <a:rPr lang="en-US" b="1" dirty="0"/>
              <a:t>POPULATION CHANGE</a:t>
            </a:r>
            <a:endParaRPr lang="en-ZM" dirty="0"/>
          </a:p>
        </p:txBody>
      </p:sp>
      <p:sp>
        <p:nvSpPr>
          <p:cNvPr id="3" name="Content Placeholder 2">
            <a:extLst>
              <a:ext uri="{FF2B5EF4-FFF2-40B4-BE49-F238E27FC236}">
                <a16:creationId xmlns:a16="http://schemas.microsoft.com/office/drawing/2014/main" id="{0BCA50DC-6A0B-4E80-B347-3729D816A7E8}"/>
              </a:ext>
            </a:extLst>
          </p:cNvPr>
          <p:cNvSpPr>
            <a:spLocks noGrp="1"/>
          </p:cNvSpPr>
          <p:nvPr>
            <p:ph idx="1"/>
          </p:nvPr>
        </p:nvSpPr>
        <p:spPr/>
        <p:txBody>
          <a:bodyPr>
            <a:normAutofit fontScale="92500" lnSpcReduction="10000"/>
          </a:bodyPr>
          <a:lstStyle/>
          <a:p>
            <a:pPr algn="just"/>
            <a:r>
              <a:rPr lang="en-US" sz="4000" b="1" dirty="0"/>
              <a:t>Solving for r, gives the population growth rate between two points in time:</a:t>
            </a:r>
          </a:p>
          <a:p>
            <a:pPr algn="just"/>
            <a:endParaRPr lang="en-US" sz="4000" b="1" dirty="0"/>
          </a:p>
          <a:p>
            <a:pPr algn="just">
              <a:lnSpc>
                <a:spcPct val="107000"/>
              </a:lnSpc>
              <a:spcAft>
                <a:spcPts val="800"/>
              </a:spcAft>
            </a:pPr>
            <a:r>
              <a:rPr lang="en-US" sz="4000" b="1" dirty="0">
                <a:ea typeface="Calibri" panose="020F0502020204030204" pitchFamily="34" charset="0"/>
                <a:cs typeface="Times New Roman" panose="02020603050405020304" pitchFamily="18" charset="0"/>
              </a:rPr>
              <a:t>r = ((ln(P</a:t>
            </a:r>
            <a:r>
              <a:rPr lang="en-US" sz="4000" b="1" baseline="-25000" dirty="0">
                <a:ea typeface="Calibri" panose="020F0502020204030204" pitchFamily="34" charset="0"/>
                <a:cs typeface="Times New Roman" panose="02020603050405020304" pitchFamily="18" charset="0"/>
              </a:rPr>
              <a:t>t/</a:t>
            </a:r>
            <a:r>
              <a:rPr lang="en-US" sz="4000" b="1" dirty="0">
                <a:ea typeface="Calibri" panose="020F0502020204030204" pitchFamily="34" charset="0"/>
                <a:cs typeface="Times New Roman" panose="02020603050405020304" pitchFamily="18" charset="0"/>
              </a:rPr>
              <a:t> P</a:t>
            </a:r>
            <a:r>
              <a:rPr lang="en-US" sz="4000" b="1" baseline="-25000" dirty="0">
                <a:ea typeface="Calibri" panose="020F0502020204030204" pitchFamily="34" charset="0"/>
                <a:cs typeface="Times New Roman" panose="02020603050405020304" pitchFamily="18" charset="0"/>
              </a:rPr>
              <a:t>0</a:t>
            </a:r>
            <a:r>
              <a:rPr lang="en-US" sz="4000" b="1" dirty="0">
                <a:ea typeface="Calibri" panose="020F0502020204030204" pitchFamily="34" charset="0"/>
                <a:cs typeface="Times New Roman" panose="02020603050405020304" pitchFamily="18" charset="0"/>
              </a:rPr>
              <a:t>)/t)* 100</a:t>
            </a:r>
            <a:endParaRPr lang="en-ZM" sz="4000" b="1" dirty="0">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396CE4F6-1E6F-4881-97C5-683658247327}"/>
              </a:ext>
            </a:extLst>
          </p:cNvPr>
          <p:cNvGraphicFramePr>
            <a:graphicFrameLocks noGrp="1"/>
          </p:cNvGraphicFramePr>
          <p:nvPr/>
        </p:nvGraphicFramePr>
        <p:xfrm>
          <a:off x="1524000" y="0"/>
          <a:ext cx="1219200" cy="6858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464395903"/>
                    </a:ext>
                  </a:extLst>
                </a:gridCol>
                <a:gridCol w="609600">
                  <a:extLst>
                    <a:ext uri="{9D8B030D-6E8A-4147-A177-3AD203B41FA5}">
                      <a16:colId xmlns:a16="http://schemas.microsoft.com/office/drawing/2014/main" val="4104011285"/>
                    </a:ext>
                  </a:extLst>
                </a:gridCol>
              </a:tblGrid>
              <a:tr h="182880">
                <a:tc>
                  <a:txBody>
                    <a:bodyPr/>
                    <a:lstStyle/>
                    <a:p>
                      <a:pPr algn="r" fontAlgn="b"/>
                      <a:r>
                        <a:rPr lang="en-ZM" sz="1100" u="none" strike="noStrike" dirty="0">
                          <a:effectLst/>
                          <a:latin typeface="Georgia Pro Black" panose="02040A02050405020203" pitchFamily="18" charset="0"/>
                        </a:rPr>
                        <a:t>1980</a:t>
                      </a:r>
                      <a:endParaRPr lang="en-ZM" sz="1100" b="0"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r" fontAlgn="b"/>
                      <a:r>
                        <a:rPr lang="en-ZM" sz="1100" u="none" strike="noStrike" dirty="0">
                          <a:effectLst/>
                          <a:latin typeface="Georgia Pro Black" panose="02040A02050405020203" pitchFamily="18" charset="0"/>
                        </a:rPr>
                        <a:t>5661801</a:t>
                      </a:r>
                      <a:endParaRPr lang="en-ZM" sz="1100" b="0"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811269999"/>
                  </a:ext>
                </a:extLst>
              </a:tr>
              <a:tr h="182880">
                <a:tc>
                  <a:txBody>
                    <a:bodyPr/>
                    <a:lstStyle/>
                    <a:p>
                      <a:pPr algn="r" fontAlgn="b"/>
                      <a:r>
                        <a:rPr lang="en-ZM" sz="1100" u="none" strike="noStrike" dirty="0">
                          <a:effectLst/>
                          <a:latin typeface="Georgia Pro Black" panose="02040A02050405020203" pitchFamily="18" charset="0"/>
                        </a:rPr>
                        <a:t>1990</a:t>
                      </a:r>
                      <a:endParaRPr lang="en-ZM" sz="1100" b="0"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r" fontAlgn="b"/>
                      <a:r>
                        <a:rPr lang="en-ZM" sz="1100" u="none" strike="noStrike" dirty="0">
                          <a:effectLst/>
                          <a:latin typeface="Georgia Pro Black" panose="02040A02050405020203" pitchFamily="18" charset="0"/>
                        </a:rPr>
                        <a:t>7759161</a:t>
                      </a:r>
                      <a:endParaRPr lang="en-ZM" sz="1100" b="0"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62213209"/>
                  </a:ext>
                </a:extLst>
              </a:tr>
            </a:tbl>
          </a:graphicData>
        </a:graphic>
      </p:graphicFrame>
      <p:graphicFrame>
        <p:nvGraphicFramePr>
          <p:cNvPr id="5" name="Table 4">
            <a:extLst>
              <a:ext uri="{FF2B5EF4-FFF2-40B4-BE49-F238E27FC236}">
                <a16:creationId xmlns:a16="http://schemas.microsoft.com/office/drawing/2014/main" id="{4F4151D8-D46C-4A68-AA48-A83E07F35061}"/>
              </a:ext>
            </a:extLst>
          </p:cNvPr>
          <p:cNvGraphicFramePr>
            <a:graphicFrameLocks noGrp="1"/>
          </p:cNvGraphicFramePr>
          <p:nvPr/>
        </p:nvGraphicFramePr>
        <p:xfrm>
          <a:off x="1524000" y="0"/>
          <a:ext cx="1219200" cy="6858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525475707"/>
                    </a:ext>
                  </a:extLst>
                </a:gridCol>
                <a:gridCol w="609600">
                  <a:extLst>
                    <a:ext uri="{9D8B030D-6E8A-4147-A177-3AD203B41FA5}">
                      <a16:colId xmlns:a16="http://schemas.microsoft.com/office/drawing/2014/main" val="3394485894"/>
                    </a:ext>
                  </a:extLst>
                </a:gridCol>
              </a:tblGrid>
              <a:tr h="182880">
                <a:tc>
                  <a:txBody>
                    <a:bodyPr/>
                    <a:lstStyle/>
                    <a:p>
                      <a:pPr algn="r" fontAlgn="b"/>
                      <a:r>
                        <a:rPr lang="en-ZM" sz="1100" u="none" strike="noStrike" dirty="0">
                          <a:effectLst/>
                          <a:latin typeface="Georgia Pro Black" panose="02040A02050405020203" pitchFamily="18" charset="0"/>
                        </a:rPr>
                        <a:t>1980</a:t>
                      </a:r>
                      <a:endParaRPr lang="en-ZM" sz="1100" b="0"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r" fontAlgn="b"/>
                      <a:r>
                        <a:rPr lang="en-ZM" sz="1100" u="none" strike="noStrike" dirty="0">
                          <a:effectLst/>
                          <a:latin typeface="Georgia Pro Black" panose="02040A02050405020203" pitchFamily="18" charset="0"/>
                        </a:rPr>
                        <a:t>5661801</a:t>
                      </a:r>
                      <a:endParaRPr lang="en-ZM" sz="1100" b="0"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937854742"/>
                  </a:ext>
                </a:extLst>
              </a:tr>
              <a:tr h="182880">
                <a:tc>
                  <a:txBody>
                    <a:bodyPr/>
                    <a:lstStyle/>
                    <a:p>
                      <a:pPr algn="r" fontAlgn="b"/>
                      <a:r>
                        <a:rPr lang="en-ZM" sz="1100" u="none" strike="noStrike" dirty="0">
                          <a:effectLst/>
                          <a:latin typeface="Georgia Pro Black" panose="02040A02050405020203" pitchFamily="18" charset="0"/>
                        </a:rPr>
                        <a:t>1990</a:t>
                      </a:r>
                      <a:endParaRPr lang="en-ZM" sz="1100" b="0" i="0" u="none" strike="noStrike" dirty="0">
                        <a:solidFill>
                          <a:srgbClr val="000000"/>
                        </a:solidFill>
                        <a:effectLst/>
                        <a:latin typeface="Georgia Pro Black" panose="02040A02050405020203" pitchFamily="18" charset="0"/>
                      </a:endParaRPr>
                    </a:p>
                  </a:txBody>
                  <a:tcPr marL="7620" marR="7620" marT="7620" marB="0" anchor="b"/>
                </a:tc>
                <a:tc>
                  <a:txBody>
                    <a:bodyPr/>
                    <a:lstStyle/>
                    <a:p>
                      <a:pPr algn="r" fontAlgn="b"/>
                      <a:r>
                        <a:rPr lang="en-ZM" sz="1100" u="none" strike="noStrike" dirty="0">
                          <a:effectLst/>
                          <a:latin typeface="Georgia Pro Black" panose="02040A02050405020203" pitchFamily="18" charset="0"/>
                        </a:rPr>
                        <a:t>7759161</a:t>
                      </a:r>
                      <a:endParaRPr lang="en-ZM" sz="1100" b="0" i="0" u="none" strike="noStrike" dirty="0">
                        <a:solidFill>
                          <a:srgbClr val="000000"/>
                        </a:solidFill>
                        <a:effectLst/>
                        <a:latin typeface="Georgia Pro Black" panose="02040A02050405020203" pitchFamily="18" charset="0"/>
                      </a:endParaRPr>
                    </a:p>
                  </a:txBody>
                  <a:tcPr marL="7620" marR="7620" marT="7620" marB="0" anchor="b"/>
                </a:tc>
                <a:extLst>
                  <a:ext uri="{0D108BD9-81ED-4DB2-BD59-A6C34878D82A}">
                    <a16:rowId xmlns:a16="http://schemas.microsoft.com/office/drawing/2014/main" val="2399067836"/>
                  </a:ext>
                </a:extLst>
              </a:tr>
            </a:tbl>
          </a:graphicData>
        </a:graphic>
      </p:graphicFrame>
    </p:spTree>
    <p:extLst>
      <p:ext uri="{BB962C8B-B14F-4D97-AF65-F5344CB8AC3E}">
        <p14:creationId xmlns:p14="http://schemas.microsoft.com/office/powerpoint/2010/main" val="589131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1E49E-7986-DE77-39A0-78F5035776A2}"/>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2558F2A2-9E80-2223-EFEF-07A73381FF2A}"/>
              </a:ext>
            </a:extLst>
          </p:cNvPr>
          <p:cNvSpPr>
            <a:spLocks noGrp="1"/>
          </p:cNvSpPr>
          <p:nvPr>
            <p:ph idx="1"/>
          </p:nvPr>
        </p:nvSpPr>
        <p:spPr/>
        <p:txBody>
          <a:bodyPr>
            <a:normAutofit/>
          </a:bodyPr>
          <a:lstStyle/>
          <a:p>
            <a:pPr marL="342900" lvl="1" indent="0" algn="just">
              <a:buNone/>
            </a:pPr>
            <a:r>
              <a:rPr lang="en-US" sz="2400" b="1" dirty="0"/>
              <a:t>MARITAL STATUS – How many are married, single, divorced, separated, or widowed?</a:t>
            </a:r>
          </a:p>
          <a:p>
            <a:pPr marL="342900" lvl="1" indent="0" algn="just">
              <a:buNone/>
            </a:pPr>
            <a:endParaRPr lang="en-US" sz="2400" b="1" dirty="0"/>
          </a:p>
          <a:p>
            <a:pPr marL="342900" lvl="1" indent="0" algn="just">
              <a:buNone/>
            </a:pPr>
            <a:r>
              <a:rPr lang="en-US" sz="2400" b="1" dirty="0"/>
              <a:t>EMPLOYMENT STATUS – How manty are self- employed, how many are employed, how many are employers?</a:t>
            </a:r>
          </a:p>
          <a:p>
            <a:endParaRPr lang="en-ZM" dirty="0"/>
          </a:p>
        </p:txBody>
      </p:sp>
    </p:spTree>
    <p:extLst>
      <p:ext uri="{BB962C8B-B14F-4D97-AF65-F5344CB8AC3E}">
        <p14:creationId xmlns:p14="http://schemas.microsoft.com/office/powerpoint/2010/main" val="197654654"/>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3562-5063-49ED-B42C-E5629DD34BE9}"/>
              </a:ext>
            </a:extLst>
          </p:cNvPr>
          <p:cNvSpPr>
            <a:spLocks noGrp="1"/>
          </p:cNvSpPr>
          <p:nvPr>
            <p:ph type="title"/>
          </p:nvPr>
        </p:nvSpPr>
        <p:spPr/>
        <p:txBody>
          <a:bodyPr/>
          <a:lstStyle/>
          <a:p>
            <a:r>
              <a:rPr lang="en-US" b="1" dirty="0"/>
              <a:t>POPULATION CHANGE</a:t>
            </a:r>
            <a:endParaRPr lang="en-ZM" dirty="0"/>
          </a:p>
        </p:txBody>
      </p:sp>
      <p:sp>
        <p:nvSpPr>
          <p:cNvPr id="3" name="Content Placeholder 2">
            <a:extLst>
              <a:ext uri="{FF2B5EF4-FFF2-40B4-BE49-F238E27FC236}">
                <a16:creationId xmlns:a16="http://schemas.microsoft.com/office/drawing/2014/main" id="{59E5D447-32B5-458B-ADA4-6150382F57CD}"/>
              </a:ext>
            </a:extLst>
          </p:cNvPr>
          <p:cNvSpPr>
            <a:spLocks noGrp="1"/>
          </p:cNvSpPr>
          <p:nvPr>
            <p:ph idx="1"/>
          </p:nvPr>
        </p:nvSpPr>
        <p:spPr/>
        <p:txBody>
          <a:bodyPr>
            <a:noAutofit/>
          </a:bodyPr>
          <a:lstStyle/>
          <a:p>
            <a:pPr algn="just"/>
            <a:r>
              <a:rPr lang="en-US" b="1" dirty="0"/>
              <a:t>In the case of Zambia, the following populations in 1980 and 1990:</a:t>
            </a:r>
          </a:p>
          <a:p>
            <a:pPr algn="just"/>
            <a:endParaRPr lang="en-US" b="1" dirty="0"/>
          </a:p>
          <a:p>
            <a:pPr algn="just"/>
            <a:r>
              <a:rPr lang="en-US" b="1" dirty="0"/>
              <a:t>1980 = </a:t>
            </a:r>
            <a:r>
              <a:rPr lang="en-ZM" b="1" i="0" u="none" strike="noStrike" dirty="0">
                <a:solidFill>
                  <a:srgbClr val="000000"/>
                </a:solidFill>
                <a:effectLst/>
              </a:rPr>
              <a:t>5,661,801</a:t>
            </a:r>
            <a:r>
              <a:rPr lang="en-ZM" b="1" dirty="0"/>
              <a:t> </a:t>
            </a:r>
            <a:endParaRPr lang="en-US" b="1" u="none" strike="noStrike" dirty="0">
              <a:effectLst/>
            </a:endParaRPr>
          </a:p>
          <a:p>
            <a:pPr algn="just"/>
            <a:r>
              <a:rPr lang="en-US" b="1" dirty="0"/>
              <a:t>1990= </a:t>
            </a:r>
            <a:r>
              <a:rPr lang="en-ZM" b="1" i="0" u="none" strike="noStrike" dirty="0">
                <a:solidFill>
                  <a:srgbClr val="000000"/>
                </a:solidFill>
                <a:effectLst/>
              </a:rPr>
              <a:t>7</a:t>
            </a:r>
            <a:r>
              <a:rPr lang="en-US" b="1" i="0" u="none" strike="noStrike" dirty="0">
                <a:solidFill>
                  <a:srgbClr val="000000"/>
                </a:solidFill>
                <a:effectLst/>
              </a:rPr>
              <a:t>,</a:t>
            </a:r>
            <a:r>
              <a:rPr lang="en-ZM" b="1" i="0" u="none" strike="noStrike" dirty="0">
                <a:solidFill>
                  <a:srgbClr val="000000"/>
                </a:solidFill>
                <a:effectLst/>
              </a:rPr>
              <a:t>759</a:t>
            </a:r>
            <a:r>
              <a:rPr lang="en-US" b="1" i="0" u="none" strike="noStrike" dirty="0">
                <a:solidFill>
                  <a:srgbClr val="000000"/>
                </a:solidFill>
                <a:effectLst/>
              </a:rPr>
              <a:t>,</a:t>
            </a:r>
            <a:r>
              <a:rPr lang="en-ZM" b="1" i="0" u="none" strike="noStrike" dirty="0">
                <a:solidFill>
                  <a:srgbClr val="000000"/>
                </a:solidFill>
                <a:effectLst/>
              </a:rPr>
              <a:t>161</a:t>
            </a:r>
            <a:r>
              <a:rPr lang="en-ZM" b="1" dirty="0"/>
              <a:t> </a:t>
            </a:r>
          </a:p>
          <a:p>
            <a:pPr algn="just"/>
            <a:endParaRPr lang="en-US" b="1" dirty="0"/>
          </a:p>
          <a:p>
            <a:pPr algn="just"/>
            <a:r>
              <a:rPr lang="en-US" b="1" dirty="0"/>
              <a:t>Therefore, the population growth rate was:</a:t>
            </a:r>
          </a:p>
          <a:p>
            <a:pPr algn="just"/>
            <a:endParaRPr lang="en-US" b="1" dirty="0"/>
          </a:p>
          <a:p>
            <a:pPr algn="just"/>
            <a:r>
              <a:rPr lang="en-US" b="1" dirty="0"/>
              <a:t>r= (ln(</a:t>
            </a:r>
            <a:r>
              <a:rPr lang="en-ZM" b="1" i="0" u="none" strike="noStrike" dirty="0">
                <a:solidFill>
                  <a:srgbClr val="000000"/>
                </a:solidFill>
                <a:effectLst/>
              </a:rPr>
              <a:t>7</a:t>
            </a:r>
            <a:r>
              <a:rPr lang="en-US" b="1" i="0" u="none" strike="noStrike" dirty="0">
                <a:solidFill>
                  <a:srgbClr val="000000"/>
                </a:solidFill>
                <a:effectLst/>
              </a:rPr>
              <a:t>,</a:t>
            </a:r>
            <a:r>
              <a:rPr lang="en-ZM" b="1" i="0" u="none" strike="noStrike" dirty="0">
                <a:solidFill>
                  <a:srgbClr val="000000"/>
                </a:solidFill>
                <a:effectLst/>
              </a:rPr>
              <a:t>759</a:t>
            </a:r>
            <a:r>
              <a:rPr lang="en-US" b="1" i="0" u="none" strike="noStrike" dirty="0">
                <a:solidFill>
                  <a:srgbClr val="000000"/>
                </a:solidFill>
                <a:effectLst/>
              </a:rPr>
              <a:t>,</a:t>
            </a:r>
            <a:r>
              <a:rPr lang="en-ZM" b="1" i="0" u="none" strike="noStrike" dirty="0">
                <a:solidFill>
                  <a:srgbClr val="000000"/>
                </a:solidFill>
                <a:effectLst/>
              </a:rPr>
              <a:t>161</a:t>
            </a:r>
            <a:r>
              <a:rPr lang="en-ZM" b="1" dirty="0"/>
              <a:t> </a:t>
            </a:r>
            <a:r>
              <a:rPr lang="en-US" b="1" dirty="0"/>
              <a:t>/</a:t>
            </a:r>
            <a:r>
              <a:rPr lang="en-ZM" b="1" u="none" strike="noStrike" dirty="0">
                <a:effectLst/>
              </a:rPr>
              <a:t> 5</a:t>
            </a:r>
            <a:r>
              <a:rPr lang="en-US" b="1" u="none" strike="noStrike" dirty="0">
                <a:effectLst/>
              </a:rPr>
              <a:t>,</a:t>
            </a:r>
            <a:r>
              <a:rPr lang="en-ZM" b="1" u="none" strike="noStrike" dirty="0">
                <a:effectLst/>
              </a:rPr>
              <a:t>66180</a:t>
            </a:r>
            <a:r>
              <a:rPr lang="en-US" b="1" u="none" strike="noStrike" dirty="0">
                <a:effectLst/>
              </a:rPr>
              <a:t>)/10)*100</a:t>
            </a:r>
          </a:p>
          <a:p>
            <a:pPr algn="just"/>
            <a:endParaRPr lang="en-US" b="1" u="none" strike="noStrike" dirty="0">
              <a:effectLst/>
            </a:endParaRPr>
          </a:p>
          <a:p>
            <a:pPr algn="just"/>
            <a:r>
              <a:rPr lang="en-US" b="1" dirty="0"/>
              <a:t>= </a:t>
            </a:r>
            <a:r>
              <a:rPr lang="en-ZM" b="1" i="0" u="none" strike="noStrike" dirty="0">
                <a:solidFill>
                  <a:srgbClr val="000000"/>
                </a:solidFill>
                <a:effectLst/>
              </a:rPr>
              <a:t>3.</a:t>
            </a:r>
            <a:r>
              <a:rPr lang="en-US" b="1" i="0" u="none" strike="noStrike" dirty="0">
                <a:solidFill>
                  <a:srgbClr val="000000"/>
                </a:solidFill>
                <a:effectLst/>
              </a:rPr>
              <a:t>15</a:t>
            </a:r>
            <a:r>
              <a:rPr lang="en-ZM" b="1" dirty="0"/>
              <a:t> </a:t>
            </a:r>
            <a:r>
              <a:rPr lang="en-US" b="1" dirty="0"/>
              <a:t>%</a:t>
            </a:r>
            <a:endParaRPr lang="en-ZM" b="1" dirty="0"/>
          </a:p>
        </p:txBody>
      </p:sp>
    </p:spTree>
    <p:extLst>
      <p:ext uri="{BB962C8B-B14F-4D97-AF65-F5344CB8AC3E}">
        <p14:creationId xmlns:p14="http://schemas.microsoft.com/office/powerpoint/2010/main" val="2890654082"/>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POPULATION CHANGE</a:t>
            </a:r>
            <a:endParaRPr lang="en-US" dirty="0"/>
          </a:p>
        </p:txBody>
      </p:sp>
      <p:sp>
        <p:nvSpPr>
          <p:cNvPr id="3" name="Content Placeholder 2"/>
          <p:cNvSpPr>
            <a:spLocks noGrp="1"/>
          </p:cNvSpPr>
          <p:nvPr>
            <p:ph idx="1"/>
          </p:nvPr>
        </p:nvSpPr>
        <p:spPr/>
        <p:txBody>
          <a:bodyPr>
            <a:normAutofit fontScale="55000" lnSpcReduction="20000"/>
          </a:bodyPr>
          <a:lstStyle/>
          <a:p>
            <a:r>
              <a:rPr lang="en-US" sz="1800" b="1" dirty="0"/>
              <a:t>THE RATE OF NATURAL INCREASE</a:t>
            </a:r>
          </a:p>
          <a:p>
            <a:r>
              <a:rPr lang="en-US" sz="1800" b="1" dirty="0"/>
              <a:t> </a:t>
            </a:r>
          </a:p>
          <a:p>
            <a:r>
              <a:rPr lang="en-US" sz="1800" b="1" dirty="0"/>
              <a:t>The  rate of natural increase can be calculated as difference between birth rate (CBR) and the death rate (CDR)  divided by the number of years in the intercensal period. </a:t>
            </a:r>
          </a:p>
          <a:p>
            <a:endParaRPr lang="en-US" sz="1800" b="1" dirty="0"/>
          </a:p>
          <a:p>
            <a:r>
              <a:rPr lang="en-US" sz="1800" b="1" dirty="0"/>
              <a:t> Between 1980 and 1990 , Zambia's CBR  was 49.9 and the CDR is 19.6</a:t>
            </a:r>
          </a:p>
          <a:p>
            <a:endParaRPr lang="en-US" sz="1800" b="1" dirty="0"/>
          </a:p>
          <a:p>
            <a:r>
              <a:rPr lang="en-US" sz="1800" b="1" dirty="0"/>
              <a:t>Rate of natural increase = (</a:t>
            </a:r>
            <a:r>
              <a:rPr lang="en-US" sz="1800" b="1" u="sng" dirty="0"/>
              <a:t>Birth rate -Death rate)</a:t>
            </a:r>
          </a:p>
          <a:p>
            <a:pPr lvl="1"/>
            <a:r>
              <a:rPr lang="en-US" sz="1800" b="1" dirty="0"/>
              <a:t>                                       Number of years in interval</a:t>
            </a:r>
          </a:p>
          <a:p>
            <a:pPr lvl="1"/>
            <a:r>
              <a:rPr lang="en-US" sz="1800" b="1" dirty="0"/>
              <a:t>= ( 49.9 - 19.6)/10</a:t>
            </a:r>
          </a:p>
          <a:p>
            <a:pPr lvl="1"/>
            <a:endParaRPr lang="en-US" sz="1800" b="1" dirty="0"/>
          </a:p>
          <a:p>
            <a:pPr lvl="1"/>
            <a:r>
              <a:rPr lang="en-US" sz="1800" b="1" dirty="0"/>
              <a:t> = 3.03</a:t>
            </a:r>
          </a:p>
          <a:p>
            <a:pPr marL="274320" lvl="1" indent="0">
              <a:buNone/>
            </a:pPr>
            <a:endParaRPr lang="en-US" sz="1800" b="1" dirty="0"/>
          </a:p>
          <a:p>
            <a:r>
              <a:rPr lang="en-US" sz="1800" b="1" dirty="0"/>
              <a:t>This means that in 1990, Zambian rate of natural increase was 3.03 percent.</a:t>
            </a:r>
          </a:p>
          <a:p>
            <a:endParaRPr lang="en-US" sz="1800" b="1" dirty="0"/>
          </a:p>
          <a:p>
            <a:endParaRPr lang="en-US" dirty="0"/>
          </a:p>
        </p:txBody>
      </p:sp>
    </p:spTree>
    <p:extLst>
      <p:ext uri="{BB962C8B-B14F-4D97-AF65-F5344CB8AC3E}">
        <p14:creationId xmlns:p14="http://schemas.microsoft.com/office/powerpoint/2010/main" val="2537316728"/>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25D5-7930-480F-BE57-7AE9599877AB}"/>
              </a:ext>
            </a:extLst>
          </p:cNvPr>
          <p:cNvSpPr>
            <a:spLocks noGrp="1"/>
          </p:cNvSpPr>
          <p:nvPr>
            <p:ph type="title"/>
          </p:nvPr>
        </p:nvSpPr>
        <p:spPr/>
        <p:txBody>
          <a:bodyPr/>
          <a:lstStyle/>
          <a:p>
            <a:r>
              <a:rPr lang="en-US" b="1" dirty="0"/>
              <a:t>POPULATION CHANGE</a:t>
            </a:r>
            <a:endParaRPr lang="en-ZM" dirty="0"/>
          </a:p>
        </p:txBody>
      </p:sp>
      <p:sp>
        <p:nvSpPr>
          <p:cNvPr id="3" name="Content Placeholder 2">
            <a:extLst>
              <a:ext uri="{FF2B5EF4-FFF2-40B4-BE49-F238E27FC236}">
                <a16:creationId xmlns:a16="http://schemas.microsoft.com/office/drawing/2014/main" id="{FDFBD24A-FD88-43B7-A2B0-FC9A2EBC3EF4}"/>
              </a:ext>
            </a:extLst>
          </p:cNvPr>
          <p:cNvSpPr>
            <a:spLocks noGrp="1"/>
          </p:cNvSpPr>
          <p:nvPr>
            <p:ph idx="1"/>
          </p:nvPr>
        </p:nvSpPr>
        <p:spPr/>
        <p:txBody>
          <a:bodyPr>
            <a:normAutofit fontScale="70000" lnSpcReduction="20000"/>
          </a:bodyPr>
          <a:lstStyle/>
          <a:p>
            <a:pPr algn="just"/>
            <a:r>
              <a:rPr lang="en-US" b="1" dirty="0"/>
              <a:t>Since the overall annual population growth rate was 3.2, population change due to net migration is calculated as follows:</a:t>
            </a:r>
          </a:p>
          <a:p>
            <a:pPr algn="just"/>
            <a:endParaRPr lang="en-US" b="1" dirty="0"/>
          </a:p>
          <a:p>
            <a:pPr algn="just"/>
            <a:r>
              <a:rPr lang="en-US" b="1" dirty="0"/>
              <a:t>This is simply calculated as follows:</a:t>
            </a:r>
          </a:p>
          <a:p>
            <a:pPr marL="0" indent="0" algn="just">
              <a:buNone/>
            </a:pPr>
            <a:endParaRPr lang="en-US" b="1" dirty="0"/>
          </a:p>
          <a:p>
            <a:pPr algn="just"/>
            <a:r>
              <a:rPr lang="en-US" b="1" dirty="0"/>
              <a:t>Net migration=Population Growth Rate – Rate Of Natural Increase.</a:t>
            </a:r>
          </a:p>
          <a:p>
            <a:pPr algn="just"/>
            <a:r>
              <a:rPr lang="en-US" b="1" dirty="0"/>
              <a:t>                       =3.15 – 3.03</a:t>
            </a:r>
          </a:p>
          <a:p>
            <a:pPr algn="just"/>
            <a:r>
              <a:rPr lang="en-US" b="1" dirty="0"/>
              <a:t>                       =0.12</a:t>
            </a:r>
          </a:p>
          <a:p>
            <a:pPr algn="just"/>
            <a:r>
              <a:rPr lang="en-US" b="1" dirty="0"/>
              <a:t>About  0.12 percent of this growth was due to migration; and 3.03 percent due to natural increase.</a:t>
            </a:r>
          </a:p>
          <a:p>
            <a:endParaRPr lang="en-ZM" dirty="0"/>
          </a:p>
        </p:txBody>
      </p:sp>
    </p:spTree>
    <p:extLst>
      <p:ext uri="{BB962C8B-B14F-4D97-AF65-F5344CB8AC3E}">
        <p14:creationId xmlns:p14="http://schemas.microsoft.com/office/powerpoint/2010/main" val="812670221"/>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POPULATION CHANGE</a:t>
            </a:r>
            <a:endParaRPr lang="en-US" dirty="0"/>
          </a:p>
        </p:txBody>
      </p:sp>
      <p:sp>
        <p:nvSpPr>
          <p:cNvPr id="3" name="Content Placeholder 2"/>
          <p:cNvSpPr>
            <a:spLocks noGrp="1"/>
          </p:cNvSpPr>
          <p:nvPr>
            <p:ph idx="1"/>
          </p:nvPr>
        </p:nvSpPr>
        <p:spPr/>
        <p:txBody>
          <a:bodyPr>
            <a:normAutofit fontScale="25000" lnSpcReduction="20000"/>
          </a:bodyPr>
          <a:lstStyle/>
          <a:p>
            <a:r>
              <a:rPr lang="en-US" sz="3400" b="1" dirty="0"/>
              <a:t>DOUBLING TIME OF THE POPULATION</a:t>
            </a:r>
            <a:endParaRPr lang="en-US" sz="3400" dirty="0"/>
          </a:p>
          <a:p>
            <a:pPr>
              <a:buNone/>
            </a:pPr>
            <a:r>
              <a:rPr lang="en-US" sz="3400" dirty="0"/>
              <a:t> </a:t>
            </a:r>
          </a:p>
          <a:p>
            <a:r>
              <a:rPr lang="en-US" sz="3400" b="1" dirty="0"/>
              <a:t>One of Malthus famous hypotheses was that the population would be doubling every 25 years.</a:t>
            </a:r>
          </a:p>
          <a:p>
            <a:endParaRPr lang="en-US" sz="3400" b="1" dirty="0"/>
          </a:p>
          <a:p>
            <a:r>
              <a:rPr lang="en-US" sz="3400" b="1" dirty="0"/>
              <a:t>Just how can this be calculated?</a:t>
            </a:r>
          </a:p>
          <a:p>
            <a:endParaRPr lang="en-US" sz="3400" b="1" dirty="0"/>
          </a:p>
          <a:p>
            <a:r>
              <a:rPr lang="en-US" sz="3400" b="1" dirty="0"/>
              <a:t>If we know the growth rate, we can estimate the doubling time of any population can be found by simply transforming of the exponential formula for population growth.</a:t>
            </a:r>
          </a:p>
          <a:p>
            <a:pPr>
              <a:buNone/>
            </a:pPr>
            <a:endParaRPr lang="en-US" sz="3400" b="1" dirty="0"/>
          </a:p>
          <a:p>
            <a:r>
              <a:rPr lang="en-US" sz="3400" b="1" dirty="0"/>
              <a:t> 2P</a:t>
            </a:r>
            <a:r>
              <a:rPr lang="en-US" sz="3400" b="1" baseline="-25000" dirty="0"/>
              <a:t>0</a:t>
            </a:r>
            <a:r>
              <a:rPr lang="en-US" sz="3400" b="1" dirty="0"/>
              <a:t>=P</a:t>
            </a:r>
            <a:r>
              <a:rPr lang="en-US" sz="3400" b="1" baseline="-25000" dirty="0"/>
              <a:t>0</a:t>
            </a:r>
            <a:r>
              <a:rPr lang="en-US" sz="3400" b="1" dirty="0"/>
              <a:t>e</a:t>
            </a:r>
            <a:r>
              <a:rPr lang="en-US" sz="3400" b="1" baseline="30000" dirty="0"/>
              <a:t>rt</a:t>
            </a:r>
          </a:p>
          <a:p>
            <a:pPr>
              <a:buNone/>
            </a:pPr>
            <a:endParaRPr lang="en-US" sz="3400" b="1" dirty="0"/>
          </a:p>
          <a:p>
            <a:r>
              <a:rPr lang="en-US" sz="3400" b="1" dirty="0"/>
              <a:t>t = ln(2P</a:t>
            </a:r>
            <a:r>
              <a:rPr lang="en-US" sz="3400" b="1" baseline="-25000" dirty="0"/>
              <a:t>0</a:t>
            </a:r>
            <a:r>
              <a:rPr lang="en-US" sz="3400" b="1" dirty="0"/>
              <a:t>/P</a:t>
            </a:r>
            <a:r>
              <a:rPr lang="en-US" sz="3400" b="1" baseline="-25000" dirty="0"/>
              <a:t>0</a:t>
            </a:r>
            <a:r>
              <a:rPr lang="en-US" sz="3400" b="1" dirty="0"/>
              <a:t>)/r</a:t>
            </a:r>
          </a:p>
          <a:p>
            <a:pPr>
              <a:buNone/>
            </a:pPr>
            <a:endParaRPr lang="en-US" sz="3400" b="1" dirty="0"/>
          </a:p>
          <a:p>
            <a:r>
              <a:rPr lang="en-US" sz="3400" b="1" dirty="0"/>
              <a:t>Or more simply, this can be estimated by dividing the rate of growth into 70. </a:t>
            </a:r>
          </a:p>
          <a:p>
            <a:endParaRPr lang="en-US" sz="3400" b="1" dirty="0"/>
          </a:p>
          <a:p>
            <a:r>
              <a:rPr lang="en-US" sz="3400" b="1" dirty="0"/>
              <a:t>For example, since Zambia's rate of growth is 3.1, then the doubling time is: 70/3.1= 23 years.</a:t>
            </a:r>
          </a:p>
          <a:p>
            <a:endParaRPr lang="en-US" dirty="0"/>
          </a:p>
          <a:p>
            <a:endParaRPr lang="en-US" dirty="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E0D9-7A08-4656-BAB2-67EFD06F08C9}"/>
              </a:ext>
            </a:extLst>
          </p:cNvPr>
          <p:cNvSpPr>
            <a:spLocks noGrp="1"/>
          </p:cNvSpPr>
          <p:nvPr>
            <p:ph type="title"/>
          </p:nvPr>
        </p:nvSpPr>
        <p:spPr/>
        <p:txBody>
          <a:bodyPr>
            <a:normAutofit/>
          </a:bodyPr>
          <a:lstStyle/>
          <a:p>
            <a:r>
              <a:rPr lang="en-US" sz="2800" b="1" dirty="0"/>
              <a:t>SOCIAL AND ECONOMIC CONSEQUENCES OF POPULATION CHANGE</a:t>
            </a:r>
            <a:endParaRPr lang="en-ZM" sz="2800" dirty="0"/>
          </a:p>
        </p:txBody>
      </p:sp>
      <p:sp>
        <p:nvSpPr>
          <p:cNvPr id="3" name="Content Placeholder 2">
            <a:extLst>
              <a:ext uri="{FF2B5EF4-FFF2-40B4-BE49-F238E27FC236}">
                <a16:creationId xmlns:a16="http://schemas.microsoft.com/office/drawing/2014/main" id="{CA2AAF1F-C9CA-47E0-858B-7E5626CDD51A}"/>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831077578"/>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E98C8-1B35-486D-BE04-99ED02EF4560}"/>
              </a:ext>
            </a:extLst>
          </p:cNvPr>
          <p:cNvSpPr>
            <a:spLocks noGrp="1"/>
          </p:cNvSpPr>
          <p:nvPr>
            <p:ph type="title"/>
          </p:nvPr>
        </p:nvSpPr>
        <p:spPr/>
        <p:txBody>
          <a:bodyPr>
            <a:noAutofit/>
          </a:bodyPr>
          <a:lstStyle/>
          <a:p>
            <a:r>
              <a:rPr lang="en-US" b="1" dirty="0">
                <a:effectLst/>
                <a:ea typeface="Calibri" panose="020F0502020204030204" pitchFamily="34" charset="0"/>
                <a:cs typeface="Calibri" panose="020F0502020204030204" pitchFamily="34" charset="0"/>
              </a:rPr>
              <a:t>HIGH FERTILITY AND LOW MORTALITY</a:t>
            </a:r>
            <a:br>
              <a:rPr lang="en-ZM" dirty="0">
                <a:effectLst/>
                <a:ea typeface="Calibri" panose="020F0502020204030204" pitchFamily="34" charset="0"/>
                <a:cs typeface="Times New Roman" panose="02020603050405020304" pitchFamily="18" charset="0"/>
              </a:rPr>
            </a:br>
            <a:endParaRPr lang="en-ZM" dirty="0"/>
          </a:p>
        </p:txBody>
      </p:sp>
      <p:graphicFrame>
        <p:nvGraphicFramePr>
          <p:cNvPr id="5" name="Content Placeholder 4">
            <a:extLst>
              <a:ext uri="{FF2B5EF4-FFF2-40B4-BE49-F238E27FC236}">
                <a16:creationId xmlns:a16="http://schemas.microsoft.com/office/drawing/2014/main" id="{3C32867C-35FE-476B-8FF7-49F96F70039C}"/>
              </a:ext>
            </a:extLst>
          </p:cNvPr>
          <p:cNvGraphicFramePr>
            <a:graphicFrameLocks noGrp="1"/>
          </p:cNvGraphicFramePr>
          <p:nvPr>
            <p:ph idx="1"/>
            <p:extLst>
              <p:ext uri="{D42A27DB-BD31-4B8C-83A1-F6EECF244321}">
                <p14:modId xmlns:p14="http://schemas.microsoft.com/office/powerpoint/2010/main" val="1413296201"/>
              </p:ext>
            </p:extLst>
          </p:nvPr>
        </p:nvGraphicFramePr>
        <p:xfrm>
          <a:off x="2438400" y="2209801"/>
          <a:ext cx="7239000" cy="3047999"/>
        </p:xfrm>
        <a:graphic>
          <a:graphicData uri="http://schemas.openxmlformats.org/drawingml/2006/table">
            <a:tbl>
              <a:tblPr firstRow="1" firstCol="1" bandRow="1"/>
              <a:tblGrid>
                <a:gridCol w="3048000">
                  <a:extLst>
                    <a:ext uri="{9D8B030D-6E8A-4147-A177-3AD203B41FA5}">
                      <a16:colId xmlns:a16="http://schemas.microsoft.com/office/drawing/2014/main" val="1550299039"/>
                    </a:ext>
                  </a:extLst>
                </a:gridCol>
                <a:gridCol w="4191000">
                  <a:extLst>
                    <a:ext uri="{9D8B030D-6E8A-4147-A177-3AD203B41FA5}">
                      <a16:colId xmlns:a16="http://schemas.microsoft.com/office/drawing/2014/main" val="1125686854"/>
                    </a:ext>
                  </a:extLst>
                </a:gridCol>
              </a:tblGrid>
              <a:tr h="598547">
                <a:tc>
                  <a:txBody>
                    <a:bodyPr/>
                    <a:lstStyle/>
                    <a:p>
                      <a:pPr>
                        <a:lnSpc>
                          <a:spcPct val="107000"/>
                        </a:lnSpc>
                        <a:spcAft>
                          <a:spcPts val="800"/>
                        </a:spcAft>
                      </a:pPr>
                      <a:r>
                        <a:rPr lang="en-US" sz="2000" b="1" dirty="0">
                          <a:effectLst/>
                          <a:latin typeface="Georgia Pro Black" panose="02040A02050405020203" pitchFamily="18" charset="0"/>
                          <a:ea typeface="Times New Roman" panose="02020603050405020304" pitchFamily="18" charset="0"/>
                          <a:cs typeface="Calibri" panose="020F0502020204030204" pitchFamily="34" charset="0"/>
                        </a:rPr>
                        <a:t>Population size</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Large population size</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815771"/>
                  </a:ext>
                </a:extLst>
              </a:tr>
              <a:tr h="1224726">
                <a:tc>
                  <a:txBody>
                    <a:bodyPr/>
                    <a:lstStyle/>
                    <a:p>
                      <a:pPr>
                        <a:lnSpc>
                          <a:spcPct val="107000"/>
                        </a:lnSpc>
                        <a:spcAft>
                          <a:spcPts val="800"/>
                        </a:spcAft>
                      </a:pPr>
                      <a:r>
                        <a:rPr lang="en-US" sz="2000" b="1" dirty="0">
                          <a:effectLst/>
                          <a:latin typeface="Georgia Pro Black" panose="02040A02050405020203" pitchFamily="18" charset="0"/>
                          <a:ea typeface="Times New Roman" panose="02020603050405020304" pitchFamily="18" charset="0"/>
                          <a:cs typeface="Calibri" panose="020F0502020204030204" pitchFamily="34" charset="0"/>
                        </a:rPr>
                        <a:t>Population composition</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Calibri" panose="020F0502020204030204" pitchFamily="34" charset="0"/>
                        </a:rPr>
                        <a:t>Increase in the size of the younger population; median age below 20 </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246014"/>
                  </a:ext>
                </a:extLst>
              </a:tr>
              <a:tr h="1224726">
                <a:tc>
                  <a:txBody>
                    <a:bodyPr/>
                    <a:lstStyle/>
                    <a:p>
                      <a:pPr>
                        <a:lnSpc>
                          <a:spcPct val="107000"/>
                        </a:lnSpc>
                        <a:spcAft>
                          <a:spcPts val="800"/>
                        </a:spcAft>
                      </a:pPr>
                      <a:r>
                        <a:rPr lang="en-US" sz="2000" b="1" dirty="0">
                          <a:effectLst/>
                          <a:latin typeface="Georgia Pro Black" panose="02040A02050405020203" pitchFamily="18" charset="0"/>
                          <a:ea typeface="Times New Roman" panose="02020603050405020304" pitchFamily="18" charset="0"/>
                          <a:cs typeface="Calibri" panose="020F0502020204030204" pitchFamily="34" charset="0"/>
                        </a:rPr>
                        <a:t>Population change</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Calibri" panose="020F0502020204030204" pitchFamily="34" charset="0"/>
                        </a:rPr>
                        <a:t>Faster and rapid population growth rate; population growth above one.</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329584"/>
                  </a:ext>
                </a:extLst>
              </a:tr>
            </a:tbl>
          </a:graphicData>
        </a:graphic>
      </p:graphicFrame>
    </p:spTree>
    <p:extLst>
      <p:ext uri="{BB962C8B-B14F-4D97-AF65-F5344CB8AC3E}">
        <p14:creationId xmlns:p14="http://schemas.microsoft.com/office/powerpoint/2010/main" val="373948511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1C39B-8D43-4CEF-9AE4-037375F9FD7A}"/>
              </a:ext>
            </a:extLst>
          </p:cNvPr>
          <p:cNvSpPr>
            <a:spLocks noGrp="1"/>
          </p:cNvSpPr>
          <p:nvPr>
            <p:ph type="title"/>
          </p:nvPr>
        </p:nvSpPr>
        <p:spPr/>
        <p:txBody>
          <a:bodyPr>
            <a:normAutofit fontScale="90000"/>
          </a:bodyPr>
          <a:lstStyle/>
          <a:p>
            <a:r>
              <a:rPr lang="en-US" b="1" dirty="0">
                <a:effectLst/>
                <a:ea typeface="Calibri" panose="020F0502020204030204" pitchFamily="34" charset="0"/>
                <a:cs typeface="Calibri" panose="020F0502020204030204" pitchFamily="34" charset="0"/>
              </a:rPr>
              <a:t>HIGH FERTILITY AND LOW MORTALITY</a:t>
            </a:r>
            <a:br>
              <a:rPr lang="en-ZM" dirty="0">
                <a:effectLst/>
                <a:ea typeface="Calibri" panose="020F0502020204030204" pitchFamily="34" charset="0"/>
                <a:cs typeface="Times New Roman" panose="02020603050405020304" pitchFamily="18" charset="0"/>
              </a:rPr>
            </a:br>
            <a:endParaRPr lang="en-ZM" dirty="0"/>
          </a:p>
        </p:txBody>
      </p:sp>
      <p:graphicFrame>
        <p:nvGraphicFramePr>
          <p:cNvPr id="4" name="Content Placeholder 3">
            <a:extLst>
              <a:ext uri="{FF2B5EF4-FFF2-40B4-BE49-F238E27FC236}">
                <a16:creationId xmlns:a16="http://schemas.microsoft.com/office/drawing/2014/main" id="{0B430920-B93F-46D2-900E-470704B4189C}"/>
              </a:ext>
            </a:extLst>
          </p:cNvPr>
          <p:cNvGraphicFramePr>
            <a:graphicFrameLocks noGrp="1"/>
          </p:cNvGraphicFramePr>
          <p:nvPr>
            <p:ph idx="1"/>
            <p:extLst>
              <p:ext uri="{D42A27DB-BD31-4B8C-83A1-F6EECF244321}">
                <p14:modId xmlns:p14="http://schemas.microsoft.com/office/powerpoint/2010/main" val="3386473093"/>
              </p:ext>
            </p:extLst>
          </p:nvPr>
        </p:nvGraphicFramePr>
        <p:xfrm>
          <a:off x="1981200" y="2045677"/>
          <a:ext cx="8229600" cy="6637883"/>
        </p:xfrm>
        <a:graphic>
          <a:graphicData uri="http://schemas.openxmlformats.org/drawingml/2006/table">
            <a:tbl>
              <a:tblPr firstRow="1" firstCol="1" bandRow="1"/>
              <a:tblGrid>
                <a:gridCol w="2286000">
                  <a:extLst>
                    <a:ext uri="{9D8B030D-6E8A-4147-A177-3AD203B41FA5}">
                      <a16:colId xmlns:a16="http://schemas.microsoft.com/office/drawing/2014/main" val="1224872502"/>
                    </a:ext>
                  </a:extLst>
                </a:gridCol>
                <a:gridCol w="2514600">
                  <a:extLst>
                    <a:ext uri="{9D8B030D-6E8A-4147-A177-3AD203B41FA5}">
                      <a16:colId xmlns:a16="http://schemas.microsoft.com/office/drawing/2014/main" val="1763048445"/>
                    </a:ext>
                  </a:extLst>
                </a:gridCol>
                <a:gridCol w="3429000">
                  <a:extLst>
                    <a:ext uri="{9D8B030D-6E8A-4147-A177-3AD203B41FA5}">
                      <a16:colId xmlns:a16="http://schemas.microsoft.com/office/drawing/2014/main" val="2280976118"/>
                    </a:ext>
                  </a:extLst>
                </a:gridCol>
              </a:tblGrid>
              <a:tr h="1563745">
                <a:tc>
                  <a:txBody>
                    <a:bodyPr/>
                    <a:lstStyle/>
                    <a:p>
                      <a:pPr>
                        <a:lnSpc>
                          <a:spcPct val="107000"/>
                        </a:lnSpc>
                        <a:spcAft>
                          <a:spcPts val="800"/>
                        </a:spcAft>
                      </a:pPr>
                      <a:r>
                        <a:rPr lang="en-ZM" sz="2400" b="1" dirty="0">
                          <a:effectLst/>
                          <a:latin typeface="Georgia Pro Black" panose="02040A02050405020203" pitchFamily="18" charset="0"/>
                          <a:ea typeface="Calibri" panose="020F0502020204030204" pitchFamily="34" charset="0"/>
                          <a:cs typeface="Times New Roman" panose="02020603050405020304" pitchFamily="18" charset="0"/>
                        </a:rPr>
                        <a:t>TECHNOLOGICAL</a:t>
                      </a:r>
                      <a:endParaRPr lang="en-ZM" sz="24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Georgia Pro Black" panose="02040A02050405020203" pitchFamily="18" charset="0"/>
                          <a:ea typeface="Calibri" panose="020F0502020204030204" pitchFamily="34" charset="0"/>
                          <a:cs typeface="Times New Roman" panose="02020603050405020304" pitchFamily="18" charset="0"/>
                        </a:rPr>
                        <a:t>Young more dynamic population is more adaptable to new technological trends; it may serve vanguard for development</a:t>
                      </a:r>
                      <a:endParaRPr lang="en-ZM" sz="24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Georgia Pro Black" panose="02040A02050405020203" pitchFamily="18" charset="0"/>
                          <a:ea typeface="Calibri" panose="020F0502020204030204" pitchFamily="34" charset="0"/>
                          <a:cs typeface="Times New Roman" panose="02020603050405020304" pitchFamily="18" charset="0"/>
                        </a:rPr>
                        <a:t>Abuse of technology such as cybercrime may increase, resulting in increase conflicts and tensions</a:t>
                      </a:r>
                      <a:endParaRPr lang="en-ZM" sz="24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174434"/>
                  </a:ext>
                </a:extLst>
              </a:tr>
              <a:tr h="1108776">
                <a:tc>
                  <a:txBody>
                    <a:bodyPr/>
                    <a:lstStyle/>
                    <a:p>
                      <a:pPr>
                        <a:lnSpc>
                          <a:spcPct val="107000"/>
                        </a:lnSpc>
                        <a:spcAft>
                          <a:spcPts val="800"/>
                        </a:spcAft>
                      </a:pPr>
                      <a:r>
                        <a:rPr lang="en-ZM" sz="2400" b="1" dirty="0">
                          <a:effectLst/>
                          <a:latin typeface="Georgia Pro Black" panose="02040A02050405020203" pitchFamily="18" charset="0"/>
                          <a:ea typeface="Calibri" panose="020F0502020204030204" pitchFamily="34" charset="0"/>
                          <a:cs typeface="Times New Roman" panose="02020603050405020304" pitchFamily="18" charset="0"/>
                        </a:rPr>
                        <a:t>POLITICAL</a:t>
                      </a:r>
                      <a:endParaRPr lang="en-ZM" sz="24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Georgia Pro Black" panose="02040A02050405020203" pitchFamily="18" charset="0"/>
                          <a:ea typeface="Calibri" panose="020F0502020204030204" pitchFamily="34" charset="0"/>
                          <a:cs typeface="Times New Roman" panose="02020603050405020304" pitchFamily="18" charset="0"/>
                        </a:rPr>
                        <a:t>A more open and democratic society</a:t>
                      </a:r>
                      <a:endParaRPr lang="en-ZM" sz="24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b="1" dirty="0">
                          <a:effectLst/>
                          <a:latin typeface="Georgia Pro Black" panose="02040A02050405020203" pitchFamily="18" charset="0"/>
                          <a:ea typeface="Calibri" panose="020F0502020204030204" pitchFamily="34" charset="0"/>
                          <a:cs typeface="Times New Roman" panose="02020603050405020304" pitchFamily="18" charset="0"/>
                        </a:rPr>
                        <a:t>If levels of education and knowledge are low, benefits of an open society not realizable.</a:t>
                      </a:r>
                      <a:endParaRPr lang="en-ZM" sz="24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374566"/>
                  </a:ext>
                </a:extLst>
              </a:tr>
            </a:tbl>
          </a:graphicData>
        </a:graphic>
      </p:graphicFrame>
      <p:sp>
        <p:nvSpPr>
          <p:cNvPr id="5" name="Rectangle 1">
            <a:extLst>
              <a:ext uri="{FF2B5EF4-FFF2-40B4-BE49-F238E27FC236}">
                <a16:creationId xmlns:a16="http://schemas.microsoft.com/office/drawing/2014/main" id="{F59FC7B5-FF9E-4687-AD32-ACA510AF8158}"/>
              </a:ext>
            </a:extLst>
          </p:cNvPr>
          <p:cNvSpPr>
            <a:spLocks noChangeArrowheads="1"/>
          </p:cNvSpPr>
          <p:nvPr/>
        </p:nvSpPr>
        <p:spPr bwMode="auto">
          <a:xfrm>
            <a:off x="1524001" y="3221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dirty="0">
              <a:latin typeface="Georgia Pro Black" panose="02040A02050405020203" pitchFamily="18" charset="0"/>
            </a:endParaRPr>
          </a:p>
        </p:txBody>
      </p:sp>
    </p:spTree>
    <p:extLst>
      <p:ext uri="{BB962C8B-B14F-4D97-AF65-F5344CB8AC3E}">
        <p14:creationId xmlns:p14="http://schemas.microsoft.com/office/powerpoint/2010/main" val="3313991491"/>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2F14-21A5-4283-A088-183E9827CDB0}"/>
              </a:ext>
            </a:extLst>
          </p:cNvPr>
          <p:cNvSpPr>
            <a:spLocks noGrp="1"/>
          </p:cNvSpPr>
          <p:nvPr>
            <p:ph type="title"/>
          </p:nvPr>
        </p:nvSpPr>
        <p:spPr/>
        <p:txBody>
          <a:bodyPr>
            <a:normAutofit fontScale="90000"/>
          </a:bodyPr>
          <a:lstStyle/>
          <a:p>
            <a:r>
              <a:rPr lang="en-US" b="1" dirty="0">
                <a:effectLst/>
                <a:ea typeface="Calibri" panose="020F0502020204030204" pitchFamily="34" charset="0"/>
                <a:cs typeface="Calibri" panose="020F0502020204030204" pitchFamily="34" charset="0"/>
              </a:rPr>
              <a:t>HIGH FERTILITY AND LOW MORTALITY</a:t>
            </a:r>
            <a:br>
              <a:rPr lang="en-ZM" dirty="0">
                <a:effectLst/>
                <a:ea typeface="Calibri" panose="020F0502020204030204" pitchFamily="34" charset="0"/>
                <a:cs typeface="Times New Roman" panose="02020603050405020304" pitchFamily="18" charset="0"/>
              </a:rPr>
            </a:br>
            <a:endParaRPr lang="en-ZM" dirty="0"/>
          </a:p>
        </p:txBody>
      </p:sp>
      <p:graphicFrame>
        <p:nvGraphicFramePr>
          <p:cNvPr id="4" name="Content Placeholder 3">
            <a:extLst>
              <a:ext uri="{FF2B5EF4-FFF2-40B4-BE49-F238E27FC236}">
                <a16:creationId xmlns:a16="http://schemas.microsoft.com/office/drawing/2014/main" id="{D98DD4ED-E298-4566-AF54-513A5889158C}"/>
              </a:ext>
            </a:extLst>
          </p:cNvPr>
          <p:cNvGraphicFramePr>
            <a:graphicFrameLocks noGrp="1"/>
          </p:cNvGraphicFramePr>
          <p:nvPr>
            <p:ph idx="1"/>
            <p:extLst>
              <p:ext uri="{D42A27DB-BD31-4B8C-83A1-F6EECF244321}">
                <p14:modId xmlns:p14="http://schemas.microsoft.com/office/powerpoint/2010/main" val="2571880170"/>
              </p:ext>
            </p:extLst>
          </p:nvPr>
        </p:nvGraphicFramePr>
        <p:xfrm>
          <a:off x="1973664" y="1569218"/>
          <a:ext cx="8541936" cy="10950886"/>
        </p:xfrm>
        <a:graphic>
          <a:graphicData uri="http://schemas.openxmlformats.org/drawingml/2006/table">
            <a:tbl>
              <a:tblPr firstRow="1" firstCol="1" bandRow="1"/>
              <a:tblGrid>
                <a:gridCol w="1882121">
                  <a:extLst>
                    <a:ext uri="{9D8B030D-6E8A-4147-A177-3AD203B41FA5}">
                      <a16:colId xmlns:a16="http://schemas.microsoft.com/office/drawing/2014/main" val="2768468670"/>
                    </a:ext>
                  </a:extLst>
                </a:gridCol>
                <a:gridCol w="3100675">
                  <a:extLst>
                    <a:ext uri="{9D8B030D-6E8A-4147-A177-3AD203B41FA5}">
                      <a16:colId xmlns:a16="http://schemas.microsoft.com/office/drawing/2014/main" val="1604787736"/>
                    </a:ext>
                  </a:extLst>
                </a:gridCol>
                <a:gridCol w="3559140">
                  <a:extLst>
                    <a:ext uri="{9D8B030D-6E8A-4147-A177-3AD203B41FA5}">
                      <a16:colId xmlns:a16="http://schemas.microsoft.com/office/drawing/2014/main" val="1770419317"/>
                    </a:ext>
                  </a:extLst>
                </a:gridCol>
              </a:tblGrid>
              <a:tr h="195279">
                <a:tc>
                  <a:txBody>
                    <a:bodyPr/>
                    <a:lstStyle/>
                    <a:p>
                      <a:pPr>
                        <a:lnSpc>
                          <a:spcPct val="107000"/>
                        </a:lnSpc>
                      </a:pPr>
                      <a:endParaRPr lang="en-ZM" sz="2000" dirty="0">
                        <a:effectLst/>
                        <a:latin typeface="Georgia Pro Black" panose="02040A02050405020203" pitchFamily="18"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M" sz="2000" b="1" dirty="0">
                          <a:effectLst/>
                          <a:latin typeface="Georgia Pro Black" panose="02040A02050405020203" pitchFamily="18" charset="0"/>
                          <a:ea typeface="Calibri" panose="020F0502020204030204" pitchFamily="34" charset="0"/>
                          <a:cs typeface="Times New Roman" panose="02020603050405020304" pitchFamily="18" charset="0"/>
                        </a:rPr>
                        <a:t>POSITIVE</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M" sz="2000" b="1" dirty="0">
                          <a:effectLst/>
                          <a:latin typeface="Georgia Pro Black" panose="02040A02050405020203" pitchFamily="18" charset="0"/>
                          <a:ea typeface="Calibri" panose="020F0502020204030204" pitchFamily="34" charset="0"/>
                          <a:cs typeface="Times New Roman" panose="02020603050405020304" pitchFamily="18" charset="0"/>
                        </a:rPr>
                        <a:t>NEGATIVE</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841229"/>
                  </a:ext>
                </a:extLst>
              </a:tr>
              <a:tr h="1013589">
                <a:tc>
                  <a:txBody>
                    <a:bodyPr/>
                    <a:lstStyle/>
                    <a:p>
                      <a:pPr>
                        <a:lnSpc>
                          <a:spcPct val="107000"/>
                        </a:lnSpc>
                        <a:spcAft>
                          <a:spcPts val="800"/>
                        </a:spcAft>
                      </a:pPr>
                      <a:r>
                        <a:rPr lang="en-ZM" sz="2000" b="1" dirty="0">
                          <a:effectLst/>
                          <a:latin typeface="Georgia Pro Black" panose="02040A02050405020203" pitchFamily="18" charset="0"/>
                          <a:ea typeface="Calibri" panose="020F0502020204030204" pitchFamily="34" charset="0"/>
                          <a:cs typeface="Times New Roman" panose="02020603050405020304" pitchFamily="18" charset="0"/>
                        </a:rPr>
                        <a:t>SOCIAL</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Times New Roman" panose="02020603050405020304" pitchFamily="18" charset="0"/>
                        </a:rPr>
                        <a:t>Demographic dividend: Younger, highly educated skilled and healthy population.</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Times New Roman" panose="02020603050405020304" pitchFamily="18" charset="0"/>
                        </a:rPr>
                        <a:t>Mismatch between large younger population and employment opportunities leads to high </a:t>
                      </a:r>
                      <a:r>
                        <a:rPr lang="en-US" sz="2000" b="1" dirty="0" err="1">
                          <a:effectLst/>
                          <a:latin typeface="Georgia Pro Black" panose="02040A02050405020203" pitchFamily="18" charset="0"/>
                          <a:ea typeface="Calibri" panose="020F0502020204030204" pitchFamily="34" charset="0"/>
                          <a:cs typeface="Times New Roman" panose="02020603050405020304" pitchFamily="18" charset="0"/>
                        </a:rPr>
                        <a:t>yiuth</a:t>
                      </a:r>
                      <a:r>
                        <a:rPr lang="en-US" sz="2000" b="1" dirty="0">
                          <a:effectLst/>
                          <a:latin typeface="Georgia Pro Black" panose="02040A02050405020203" pitchFamily="18" charset="0"/>
                          <a:ea typeface="Calibri" panose="020F0502020204030204" pitchFamily="34" charset="0"/>
                          <a:cs typeface="Times New Roman" panose="02020603050405020304" pitchFamily="18" charset="0"/>
                        </a:rPr>
                        <a:t> unemployment: if not matched with economic growth may lead to social tensions</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201251"/>
                  </a:ext>
                </a:extLst>
              </a:tr>
              <a:tr h="2399719">
                <a:tc>
                  <a:txBody>
                    <a:bodyPr/>
                    <a:lstStyle/>
                    <a:p>
                      <a:pPr>
                        <a:lnSpc>
                          <a:spcPct val="107000"/>
                        </a:lnSpc>
                        <a:spcAft>
                          <a:spcPts val="800"/>
                        </a:spcAft>
                      </a:pPr>
                      <a:r>
                        <a:rPr lang="en-ZM" sz="2000" b="1" dirty="0">
                          <a:effectLst/>
                          <a:latin typeface="Georgia Pro Black" panose="02040A02050405020203" pitchFamily="18" charset="0"/>
                          <a:ea typeface="Calibri" panose="020F0502020204030204" pitchFamily="34" charset="0"/>
                          <a:cs typeface="Times New Roman" panose="02020603050405020304" pitchFamily="18" charset="0"/>
                        </a:rPr>
                        <a:t>ECONOMIC</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Times New Roman" panose="02020603050405020304" pitchFamily="18" charset="0"/>
                        </a:rPr>
                        <a:t>Large market size and economies of scale; </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Times New Roman" panose="02020603050405020304" pitchFamily="18" charset="0"/>
                        </a:rPr>
                        <a:t>Demographic dividend mat translate into rapid economic development.</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Times New Roman" panose="02020603050405020304" pitchFamily="18" charset="0"/>
                        </a:rPr>
                        <a:t>The increase in population size reduces the GDP per capita, particularly if the population growth rate exceeds the economic growth rate.</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Times New Roman" panose="02020603050405020304" pitchFamily="18" charset="0"/>
                        </a:rPr>
                        <a:t>If not productive, a large and dependent population may lead to more consumption and less savings. </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effectLst/>
                          <a:latin typeface="Georgia Pro Black" panose="02040A02050405020203" pitchFamily="18" charset="0"/>
                          <a:ea typeface="Calibri" panose="020F0502020204030204" pitchFamily="34" charset="0"/>
                          <a:cs typeface="Times New Roman" panose="02020603050405020304" pitchFamily="18" charset="0"/>
                        </a:rPr>
                        <a:t>It increases population density as a result of overpopulation; it leads to diminishing returns in production. If the population size increases beyond its carrying capacity, the result could be a general decline in living standards</a:t>
                      </a:r>
                      <a:endParaRPr lang="en-ZM" sz="20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2768" marR="62768" marT="87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684966"/>
                  </a:ext>
                </a:extLst>
              </a:tr>
            </a:tbl>
          </a:graphicData>
        </a:graphic>
      </p:graphicFrame>
      <p:sp>
        <p:nvSpPr>
          <p:cNvPr id="5" name="Rectangle 1">
            <a:extLst>
              <a:ext uri="{FF2B5EF4-FFF2-40B4-BE49-F238E27FC236}">
                <a16:creationId xmlns:a16="http://schemas.microsoft.com/office/drawing/2014/main" id="{7F2242EE-5037-4C77-BBA5-B19F9DE3B4E6}"/>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dirty="0">
              <a:latin typeface="Georgia Pro Black" panose="02040A02050405020203" pitchFamily="18" charset="0"/>
            </a:endParaRPr>
          </a:p>
        </p:txBody>
      </p:sp>
    </p:spTree>
    <p:extLst>
      <p:ext uri="{BB962C8B-B14F-4D97-AF65-F5344CB8AC3E}">
        <p14:creationId xmlns:p14="http://schemas.microsoft.com/office/powerpoint/2010/main" val="3983313207"/>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1871-B086-46B7-8005-D2816F770670}"/>
              </a:ext>
            </a:extLst>
          </p:cNvPr>
          <p:cNvSpPr>
            <a:spLocks noGrp="1"/>
          </p:cNvSpPr>
          <p:nvPr>
            <p:ph type="title"/>
          </p:nvPr>
        </p:nvSpPr>
        <p:spPr/>
        <p:txBody>
          <a:bodyPr>
            <a:normAutofit fontScale="90000"/>
          </a:bodyPr>
          <a:lstStyle/>
          <a:p>
            <a:r>
              <a:rPr lang="en-US" b="1" dirty="0">
                <a:ea typeface="Calibri" panose="020F0502020204030204" pitchFamily="34" charset="0"/>
                <a:cs typeface="Calibri" panose="020F0502020204030204" pitchFamily="34" charset="0"/>
              </a:rPr>
              <a:t>LOW FERTILITY AND LOW MORTALITY</a:t>
            </a:r>
            <a:endParaRPr lang="en-ZM" dirty="0"/>
          </a:p>
        </p:txBody>
      </p:sp>
      <p:graphicFrame>
        <p:nvGraphicFramePr>
          <p:cNvPr id="4" name="Content Placeholder 3">
            <a:extLst>
              <a:ext uri="{FF2B5EF4-FFF2-40B4-BE49-F238E27FC236}">
                <a16:creationId xmlns:a16="http://schemas.microsoft.com/office/drawing/2014/main" id="{A5332CCB-6111-42BD-B5DF-7623695EAE6D}"/>
              </a:ext>
            </a:extLst>
          </p:cNvPr>
          <p:cNvGraphicFramePr>
            <a:graphicFrameLocks noGrp="1"/>
          </p:cNvGraphicFramePr>
          <p:nvPr>
            <p:ph idx="1"/>
            <p:extLst>
              <p:ext uri="{D42A27DB-BD31-4B8C-83A1-F6EECF244321}">
                <p14:modId xmlns:p14="http://schemas.microsoft.com/office/powerpoint/2010/main" val="1170124829"/>
              </p:ext>
            </p:extLst>
          </p:nvPr>
        </p:nvGraphicFramePr>
        <p:xfrm>
          <a:off x="2805112" y="2209801"/>
          <a:ext cx="6719888" cy="3505199"/>
        </p:xfrm>
        <a:graphic>
          <a:graphicData uri="http://schemas.openxmlformats.org/drawingml/2006/table">
            <a:tbl>
              <a:tblPr firstRow="1" firstCol="1" bandRow="1"/>
              <a:tblGrid>
                <a:gridCol w="2138587">
                  <a:extLst>
                    <a:ext uri="{9D8B030D-6E8A-4147-A177-3AD203B41FA5}">
                      <a16:colId xmlns:a16="http://schemas.microsoft.com/office/drawing/2014/main" val="1804347705"/>
                    </a:ext>
                  </a:extLst>
                </a:gridCol>
                <a:gridCol w="4581301">
                  <a:extLst>
                    <a:ext uri="{9D8B030D-6E8A-4147-A177-3AD203B41FA5}">
                      <a16:colId xmlns:a16="http://schemas.microsoft.com/office/drawing/2014/main" val="743678796"/>
                    </a:ext>
                  </a:extLst>
                </a:gridCol>
              </a:tblGrid>
              <a:tr h="570951">
                <a:tc>
                  <a:txBody>
                    <a:bodyPr/>
                    <a:lstStyle/>
                    <a:p>
                      <a:pPr>
                        <a:lnSpc>
                          <a:spcPct val="107000"/>
                        </a:lnSpc>
                        <a:spcAft>
                          <a:spcPts val="800"/>
                        </a:spcAft>
                      </a:pPr>
                      <a:r>
                        <a:rPr lang="en-US" sz="1800" b="1" dirty="0">
                          <a:effectLst/>
                          <a:latin typeface="Georgia Pro Black" panose="02040A02050405020203" pitchFamily="18" charset="0"/>
                          <a:ea typeface="Times New Roman" panose="02020603050405020304" pitchFamily="18" charset="0"/>
                          <a:cs typeface="Calibri" panose="020F0502020204030204" pitchFamily="34" charset="0"/>
                        </a:rPr>
                        <a:t>Population size</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Small  population size</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55667"/>
                  </a:ext>
                </a:extLst>
              </a:tr>
              <a:tr h="1765848">
                <a:tc>
                  <a:txBody>
                    <a:bodyPr/>
                    <a:lstStyle/>
                    <a:p>
                      <a:pPr>
                        <a:lnSpc>
                          <a:spcPct val="107000"/>
                        </a:lnSpc>
                        <a:spcAft>
                          <a:spcPts val="800"/>
                        </a:spcAft>
                      </a:pPr>
                      <a:r>
                        <a:rPr lang="en-US" sz="1800" b="1" dirty="0">
                          <a:effectLst/>
                          <a:latin typeface="Georgia Pro Black" panose="02040A02050405020203" pitchFamily="18" charset="0"/>
                          <a:ea typeface="Times New Roman" panose="02020603050405020304" pitchFamily="18" charset="0"/>
                          <a:cs typeface="Calibri" panose="020F0502020204030204" pitchFamily="34" charset="0"/>
                        </a:rPr>
                        <a:t>Population composition</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effectLst/>
                          <a:latin typeface="Georgia Pro Black" panose="02040A02050405020203" pitchFamily="18" charset="0"/>
                          <a:ea typeface="Calibri" panose="020F0502020204030204" pitchFamily="34" charset="0"/>
                          <a:cs typeface="Calibri" panose="020F0502020204030204" pitchFamily="34" charset="0"/>
                        </a:rPr>
                        <a:t>Decrease in the size of the younger population; aging of the population;  median age above 20</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442708"/>
                  </a:ext>
                </a:extLst>
              </a:tr>
              <a:tr h="1168400">
                <a:tc>
                  <a:txBody>
                    <a:bodyPr/>
                    <a:lstStyle/>
                    <a:p>
                      <a:pPr>
                        <a:lnSpc>
                          <a:spcPct val="107000"/>
                        </a:lnSpc>
                        <a:spcAft>
                          <a:spcPts val="800"/>
                        </a:spcAft>
                      </a:pPr>
                      <a:r>
                        <a:rPr lang="en-US" sz="1800" b="1" dirty="0">
                          <a:effectLst/>
                          <a:latin typeface="Georgia Pro Black" panose="02040A02050405020203" pitchFamily="18" charset="0"/>
                          <a:ea typeface="Times New Roman" panose="02020603050405020304" pitchFamily="18" charset="0"/>
                          <a:cs typeface="Calibri" panose="020F0502020204030204" pitchFamily="34" charset="0"/>
                        </a:rPr>
                        <a:t>Population change</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effectLst/>
                          <a:latin typeface="Georgia Pro Black" panose="02040A02050405020203" pitchFamily="18" charset="0"/>
                          <a:ea typeface="Calibri" panose="020F0502020204030204" pitchFamily="34" charset="0"/>
                          <a:cs typeface="Calibri" panose="020F0502020204030204" pitchFamily="34" charset="0"/>
                        </a:rPr>
                        <a:t>Slow and less rapid population growth rate; zero population growth</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233492"/>
                  </a:ext>
                </a:extLst>
              </a:tr>
            </a:tbl>
          </a:graphicData>
        </a:graphic>
      </p:graphicFrame>
    </p:spTree>
    <p:extLst>
      <p:ext uri="{BB962C8B-B14F-4D97-AF65-F5344CB8AC3E}">
        <p14:creationId xmlns:p14="http://schemas.microsoft.com/office/powerpoint/2010/main" val="3123428562"/>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C161-D879-4C40-90E5-10FD1FE42704}"/>
              </a:ext>
            </a:extLst>
          </p:cNvPr>
          <p:cNvSpPr>
            <a:spLocks noGrp="1"/>
          </p:cNvSpPr>
          <p:nvPr>
            <p:ph type="title"/>
          </p:nvPr>
        </p:nvSpPr>
        <p:spPr/>
        <p:txBody>
          <a:bodyPr>
            <a:noAutofit/>
          </a:bodyPr>
          <a:lstStyle/>
          <a:p>
            <a:r>
              <a:rPr lang="en-US" b="1" dirty="0">
                <a:effectLst/>
                <a:ea typeface="Calibri" panose="020F0502020204030204" pitchFamily="34" charset="0"/>
                <a:cs typeface="Calibri" panose="020F0502020204030204" pitchFamily="34" charset="0"/>
              </a:rPr>
              <a:t>LOW FERTILITY AND LOW MORTALITY</a:t>
            </a:r>
            <a:br>
              <a:rPr lang="en-ZM" dirty="0">
                <a:effectLst/>
                <a:ea typeface="Calibri" panose="020F0502020204030204" pitchFamily="34" charset="0"/>
                <a:cs typeface="Times New Roman" panose="02020603050405020304" pitchFamily="18" charset="0"/>
              </a:rPr>
            </a:br>
            <a:endParaRPr lang="en-ZM" dirty="0"/>
          </a:p>
        </p:txBody>
      </p:sp>
      <p:graphicFrame>
        <p:nvGraphicFramePr>
          <p:cNvPr id="4" name="Content Placeholder 3">
            <a:extLst>
              <a:ext uri="{FF2B5EF4-FFF2-40B4-BE49-F238E27FC236}">
                <a16:creationId xmlns:a16="http://schemas.microsoft.com/office/drawing/2014/main" id="{49550D21-E608-49C6-A655-BD15E89977AE}"/>
              </a:ext>
            </a:extLst>
          </p:cNvPr>
          <p:cNvGraphicFramePr>
            <a:graphicFrameLocks noGrp="1"/>
          </p:cNvGraphicFramePr>
          <p:nvPr>
            <p:ph idx="1"/>
            <p:extLst>
              <p:ext uri="{D42A27DB-BD31-4B8C-83A1-F6EECF244321}">
                <p14:modId xmlns:p14="http://schemas.microsoft.com/office/powerpoint/2010/main" val="284302528"/>
              </p:ext>
            </p:extLst>
          </p:nvPr>
        </p:nvGraphicFramePr>
        <p:xfrm>
          <a:off x="1143000" y="1371602"/>
          <a:ext cx="9334500" cy="7618061"/>
        </p:xfrm>
        <a:graphic>
          <a:graphicData uri="http://schemas.openxmlformats.org/drawingml/2006/table">
            <a:tbl>
              <a:tblPr firstRow="1" firstCol="1" bandRow="1"/>
              <a:tblGrid>
                <a:gridCol w="1876711">
                  <a:extLst>
                    <a:ext uri="{9D8B030D-6E8A-4147-A177-3AD203B41FA5}">
                      <a16:colId xmlns:a16="http://schemas.microsoft.com/office/drawing/2014/main" val="3357233314"/>
                    </a:ext>
                  </a:extLst>
                </a:gridCol>
                <a:gridCol w="3063688">
                  <a:extLst>
                    <a:ext uri="{9D8B030D-6E8A-4147-A177-3AD203B41FA5}">
                      <a16:colId xmlns:a16="http://schemas.microsoft.com/office/drawing/2014/main" val="2300930449"/>
                    </a:ext>
                  </a:extLst>
                </a:gridCol>
                <a:gridCol w="4394101">
                  <a:extLst>
                    <a:ext uri="{9D8B030D-6E8A-4147-A177-3AD203B41FA5}">
                      <a16:colId xmlns:a16="http://schemas.microsoft.com/office/drawing/2014/main" val="2267492912"/>
                    </a:ext>
                  </a:extLst>
                </a:gridCol>
              </a:tblGrid>
              <a:tr h="302861">
                <a:tc>
                  <a:txBody>
                    <a:bodyPr/>
                    <a:lstStyle/>
                    <a:p>
                      <a:endParaRPr lang="en-ZM" sz="1600" b="1" dirty="0">
                        <a:effectLst/>
                        <a:latin typeface="Georgia Pro Black" panose="02040A02050405020203"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POSITIVE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NEGATIVE</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241737"/>
                  </a:ext>
                </a:extLst>
              </a:tr>
              <a:tr h="1943827">
                <a:tc>
                  <a:txBody>
                    <a:bodyPr/>
                    <a:lstStyle/>
                    <a:p>
                      <a:pP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SOCIAL</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b="1" dirty="0">
                          <a:effectLst/>
                          <a:latin typeface="Georgia Pro Black" panose="02040A02050405020203" pitchFamily="18" charset="0"/>
                          <a:ea typeface="Calibri" panose="020F0502020204030204" pitchFamily="34" charset="0"/>
                          <a:cs typeface="Calibri" panose="020F0502020204030204" pitchFamily="34" charset="0"/>
                        </a:rPr>
                        <a:t>More worldly wisdom and institutional memory available?</a:t>
                      </a:r>
                      <a:endParaRPr lang="en-ZM" sz="16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b="1" dirty="0">
                          <a:latin typeface="Georgia Pro Black" panose="02040A02050405020203" pitchFamily="18" charset="0"/>
                          <a:cs typeface="Calibri" panose="020F0502020204030204" pitchFamily="34" charset="0"/>
                        </a:rPr>
                        <a:t>This may retard development. In some cases, this may lead to increase in the tax rates for working population who may have to subsidize social security benefits for the older population. </a:t>
                      </a:r>
                    </a:p>
                    <a:p>
                      <a:pPr algn="just"/>
                      <a:endParaRPr lang="en-US" sz="1600" b="1" dirty="0">
                        <a:latin typeface="Georgia Pro Black" panose="02040A02050405020203" pitchFamily="18" charset="0"/>
                        <a:cs typeface="Calibri" panose="020F0502020204030204" pitchFamily="34" charset="0"/>
                      </a:endParaRPr>
                    </a:p>
                    <a:p>
                      <a:pPr algn="just"/>
                      <a:r>
                        <a:rPr lang="en-US" sz="1600" b="1" dirty="0">
                          <a:latin typeface="Georgia Pro Black" panose="02040A02050405020203" pitchFamily="18" charset="0"/>
                          <a:cs typeface="Calibri" panose="020F0502020204030204" pitchFamily="34" charset="0"/>
                        </a:rPr>
                        <a:t>Problems of old age dependency may increase. </a:t>
                      </a:r>
                    </a:p>
                    <a:p>
                      <a:pPr algn="just"/>
                      <a:endParaRPr lang="en-US" sz="1600" b="1" dirty="0">
                        <a:latin typeface="Georgia Pro Black" panose="02040A02050405020203" pitchFamily="18" charset="0"/>
                        <a:cs typeface="Calibri" panose="020F0502020204030204" pitchFamily="34" charset="0"/>
                      </a:endParaRPr>
                    </a:p>
                    <a:p>
                      <a:pPr algn="just"/>
                      <a:r>
                        <a:rPr lang="en-US" sz="1600" b="1" dirty="0">
                          <a:latin typeface="Georgia Pro Black" panose="02040A02050405020203" pitchFamily="18" charset="0"/>
                          <a:cs typeface="Calibri" panose="020F0502020204030204" pitchFamily="34" charset="0"/>
                        </a:rPr>
                        <a:t>An older population may also retard the social mobility prospects of the younger generation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479704"/>
                  </a:ext>
                </a:extLst>
              </a:tr>
              <a:tr h="3239712">
                <a:tc>
                  <a:txBody>
                    <a:bodyPr/>
                    <a:lstStyle/>
                    <a:p>
                      <a:pPr>
                        <a:lnSpc>
                          <a:spcPct val="107000"/>
                        </a:lnSpc>
                        <a:spcAft>
                          <a:spcPts val="800"/>
                        </a:spcAft>
                      </a:pPr>
                      <a:r>
                        <a:rPr lang="en-ZM" sz="1600" b="1" dirty="0">
                          <a:solidFill>
                            <a:srgbClr val="000000"/>
                          </a:solidFill>
                          <a:effectLst/>
                          <a:latin typeface="Georgia Pro Black" panose="02040A02050405020203" pitchFamily="18" charset="0"/>
                          <a:ea typeface="Times New Roman" panose="02020603050405020304" pitchFamily="18" charset="0"/>
                          <a:cs typeface="Calibri" panose="020F0502020204030204" pitchFamily="34" charset="0"/>
                        </a:rPr>
                        <a:t>ECONOMIC</a:t>
                      </a:r>
                      <a:endParaRPr lang="en-ZM" sz="1600" b="1"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b="1" dirty="0">
                          <a:latin typeface="Georgia Pro Black" panose="02040A02050405020203" pitchFamily="18" charset="0"/>
                          <a:cs typeface="Calibri" panose="020F0502020204030204" pitchFamily="34" charset="0"/>
                        </a:rPr>
                        <a:t>The increase in size of the population is negligible. It makes it easy to achieve development goals. </a:t>
                      </a:r>
                    </a:p>
                    <a:p>
                      <a:pPr algn="just"/>
                      <a:r>
                        <a:rPr lang="en-US" sz="1600" b="1" dirty="0">
                          <a:latin typeface="Georgia Pro Black" panose="02040A02050405020203" pitchFamily="18" charset="0"/>
                          <a:cs typeface="Calibri" panose="020F0502020204030204" pitchFamily="34" charset="0"/>
                        </a:rPr>
                        <a:t>The GDP per capita is higher; the level of savings is higher, and there are enough investable surpluses to further boost production; there is less population density, and more space. Living standards are likely to improve. </a:t>
                      </a:r>
                    </a:p>
                    <a:p>
                      <a:pPr algn="just">
                        <a:buNone/>
                      </a:pPr>
                      <a:endParaRPr lang="en-US" sz="1600" b="1" dirty="0">
                        <a:latin typeface="Georgia Pro Black" panose="02040A02050405020203" pitchFamily="18" charset="0"/>
                        <a:cs typeface="Calibri" panose="020F0502020204030204" pitchFamily="34" charset="0"/>
                      </a:endParaRPr>
                    </a:p>
                    <a:p>
                      <a:pPr algn="just"/>
                      <a:endParaRPr lang="en-US" sz="1600" b="1" dirty="0">
                        <a:latin typeface="Georgia Pro Black" panose="02040A02050405020203" pitchFamily="18" charset="0"/>
                        <a:cs typeface="Calibri" panose="020F0502020204030204" pitchFamily="34" charset="0"/>
                      </a:endParaRPr>
                    </a:p>
                    <a:p>
                      <a:pPr algn="just"/>
                      <a:endParaRPr lang="en-US" sz="1600" b="1" dirty="0">
                        <a:latin typeface="Georgia Pro Black" panose="02040A02050405020203"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600" b="1" dirty="0">
                          <a:latin typeface="Georgia Pro Black" panose="02040A02050405020203" pitchFamily="18" charset="0"/>
                          <a:cs typeface="Calibri" panose="020F0502020204030204" pitchFamily="34" charset="0"/>
                        </a:rPr>
                        <a:t>This may reduce the productive capacity of the population because of the smaller size of the economically active population; it may result in the importation of </a:t>
                      </a:r>
                      <a:r>
                        <a:rPr lang="en-US" sz="1600" b="1" dirty="0" err="1">
                          <a:latin typeface="Georgia Pro Black" panose="02040A02050405020203" pitchFamily="18" charset="0"/>
                          <a:cs typeface="Calibri" panose="020F0502020204030204" pitchFamily="34" charset="0"/>
                        </a:rPr>
                        <a:t>labour</a:t>
                      </a:r>
                      <a:r>
                        <a:rPr lang="en-US" sz="1600" b="1" dirty="0">
                          <a:latin typeface="Georgia Pro Black" panose="02040A02050405020203" pitchFamily="18" charset="0"/>
                          <a:cs typeface="Calibri" panose="020F0502020204030204" pitchFamily="34" charset="0"/>
                        </a:rPr>
                        <a:t>; the market size reduces; the economies of scale diminish.</a:t>
                      </a:r>
                    </a:p>
                    <a:p>
                      <a:pPr>
                        <a:lnSpc>
                          <a:spcPct val="107000"/>
                        </a:lnSpc>
                        <a:spcAft>
                          <a:spcPts val="800"/>
                        </a:spcAft>
                      </a:pPr>
                      <a:endParaRPr lang="en-ZM" sz="1600" b="1" dirty="0">
                        <a:effectLst/>
                        <a:latin typeface="Georgia Pro Black" panose="02040A02050405020203" pitchFamily="18"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82187"/>
                  </a:ext>
                </a:extLst>
              </a:tr>
            </a:tbl>
          </a:graphicData>
        </a:graphic>
      </p:graphicFrame>
      <p:sp>
        <p:nvSpPr>
          <p:cNvPr id="5" name="Rectangle 1">
            <a:extLst>
              <a:ext uri="{FF2B5EF4-FFF2-40B4-BE49-F238E27FC236}">
                <a16:creationId xmlns:a16="http://schemas.microsoft.com/office/drawing/2014/main" id="{72C2A1BB-BEA7-46D4-B879-50CE0DCF99F3}"/>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dirty="0">
              <a:latin typeface="Georgia Pro Black" panose="02040A02050405020203" pitchFamily="18" charset="0"/>
            </a:endParaRPr>
          </a:p>
        </p:txBody>
      </p:sp>
    </p:spTree>
    <p:extLst>
      <p:ext uri="{BB962C8B-B14F-4D97-AF65-F5344CB8AC3E}">
        <p14:creationId xmlns:p14="http://schemas.microsoft.com/office/powerpoint/2010/main" val="275591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DEMOGRAPHY IS </a:t>
            </a:r>
          </a:p>
        </p:txBody>
      </p:sp>
      <p:sp>
        <p:nvSpPr>
          <p:cNvPr id="3" name="Content Placeholder 2"/>
          <p:cNvSpPr>
            <a:spLocks noGrp="1"/>
          </p:cNvSpPr>
          <p:nvPr>
            <p:ph idx="1"/>
          </p:nvPr>
        </p:nvSpPr>
        <p:spPr/>
        <p:txBody>
          <a:bodyPr>
            <a:normAutofit/>
          </a:bodyPr>
          <a:lstStyle/>
          <a:p>
            <a:pPr algn="just"/>
            <a:r>
              <a:rPr lang="en-US" b="1" dirty="0"/>
              <a:t>Scientific study of the size, composition (or structure) of and distribution of the human population through the interaction of fertility, mortality and migration. </a:t>
            </a:r>
            <a:endParaRPr lang="en-GB" b="1" dirty="0"/>
          </a:p>
          <a:p>
            <a:pPr algn="just"/>
            <a:r>
              <a:rPr lang="en-US" b="1" dirty="0"/>
              <a:t>Because it involves the analysis and manipulation of numbers, demography makes considerable use of mathematical and statistical tools.</a:t>
            </a:r>
            <a:endParaRPr lang="en-GB" b="1" dirty="0"/>
          </a:p>
          <a:p>
            <a:pPr algn="just"/>
            <a:r>
              <a:rPr lang="en-US" b="1" dirty="0"/>
              <a:t> </a:t>
            </a:r>
            <a:endParaRPr lang="en-GB"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B96A-7F06-FBBC-F18D-35FED419C48C}"/>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D15EDA16-088F-7C79-D4F7-2E29E3C96BD1}"/>
              </a:ext>
            </a:extLst>
          </p:cNvPr>
          <p:cNvSpPr>
            <a:spLocks noGrp="1"/>
          </p:cNvSpPr>
          <p:nvPr>
            <p:ph idx="1"/>
          </p:nvPr>
        </p:nvSpPr>
        <p:spPr/>
        <p:txBody>
          <a:bodyPr>
            <a:normAutofit/>
          </a:bodyPr>
          <a:lstStyle/>
          <a:p>
            <a:pPr marL="342900" lvl="1" indent="0" algn="just">
              <a:buNone/>
            </a:pPr>
            <a:r>
              <a:rPr lang="en-US" sz="2400" b="1" dirty="0"/>
              <a:t>EDUCATION – How many have never been to school, how many have attained primary, secondary, college or university education?</a:t>
            </a:r>
          </a:p>
          <a:p>
            <a:pPr marL="342900" lvl="1" indent="0" algn="just">
              <a:buNone/>
            </a:pPr>
            <a:endParaRPr lang="en-US" sz="2400" b="1" dirty="0"/>
          </a:p>
          <a:p>
            <a:pPr marL="342900" lvl="1" indent="0" algn="just">
              <a:buNone/>
            </a:pPr>
            <a:r>
              <a:rPr lang="en-US" sz="2400" b="1" dirty="0"/>
              <a:t>SPECIALIZATION – How many have medical, engineering, accounting, or business qualifications?</a:t>
            </a:r>
          </a:p>
          <a:p>
            <a:pPr algn="just"/>
            <a:endParaRPr lang="en-GB" b="1" dirty="0"/>
          </a:p>
          <a:p>
            <a:endParaRPr lang="en-ZM" dirty="0"/>
          </a:p>
        </p:txBody>
      </p:sp>
    </p:spTree>
    <p:extLst>
      <p:ext uri="{BB962C8B-B14F-4D97-AF65-F5344CB8AC3E}">
        <p14:creationId xmlns:p14="http://schemas.microsoft.com/office/powerpoint/2010/main" val="3617292797"/>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EA5F-F070-4108-AAD2-3ECAA8D7CE17}"/>
              </a:ext>
            </a:extLst>
          </p:cNvPr>
          <p:cNvSpPr>
            <a:spLocks noGrp="1"/>
          </p:cNvSpPr>
          <p:nvPr>
            <p:ph type="title"/>
          </p:nvPr>
        </p:nvSpPr>
        <p:spPr/>
        <p:txBody>
          <a:bodyPr>
            <a:normAutofit fontScale="90000"/>
          </a:bodyPr>
          <a:lstStyle/>
          <a:p>
            <a:r>
              <a:rPr lang="en-US" b="1" dirty="0">
                <a:ea typeface="Calibri" panose="020F0502020204030204" pitchFamily="34" charset="0"/>
                <a:cs typeface="Calibri" panose="020F0502020204030204" pitchFamily="34" charset="0"/>
              </a:rPr>
              <a:t>LOW FERTILITY AND LOW MORTALITY</a:t>
            </a:r>
            <a:endParaRPr lang="en-ZM" dirty="0"/>
          </a:p>
        </p:txBody>
      </p:sp>
      <p:graphicFrame>
        <p:nvGraphicFramePr>
          <p:cNvPr id="4" name="Content Placeholder 3">
            <a:extLst>
              <a:ext uri="{FF2B5EF4-FFF2-40B4-BE49-F238E27FC236}">
                <a16:creationId xmlns:a16="http://schemas.microsoft.com/office/drawing/2014/main" id="{029BBD28-0DAA-4D48-9168-ECA0656655B0}"/>
              </a:ext>
            </a:extLst>
          </p:cNvPr>
          <p:cNvGraphicFramePr>
            <a:graphicFrameLocks noGrp="1"/>
          </p:cNvGraphicFramePr>
          <p:nvPr>
            <p:ph idx="1"/>
            <p:extLst>
              <p:ext uri="{D42A27DB-BD31-4B8C-83A1-F6EECF244321}">
                <p14:modId xmlns:p14="http://schemas.microsoft.com/office/powerpoint/2010/main" val="2841356225"/>
              </p:ext>
            </p:extLst>
          </p:nvPr>
        </p:nvGraphicFramePr>
        <p:xfrm>
          <a:off x="1981200" y="2286001"/>
          <a:ext cx="8229600" cy="3900596"/>
        </p:xfrm>
        <a:graphic>
          <a:graphicData uri="http://schemas.openxmlformats.org/drawingml/2006/table">
            <a:tbl>
              <a:tblPr firstRow="1" firstCol="1" bandRow="1"/>
              <a:tblGrid>
                <a:gridCol w="1828800">
                  <a:extLst>
                    <a:ext uri="{9D8B030D-6E8A-4147-A177-3AD203B41FA5}">
                      <a16:colId xmlns:a16="http://schemas.microsoft.com/office/drawing/2014/main" val="2463108192"/>
                    </a:ext>
                  </a:extLst>
                </a:gridCol>
                <a:gridCol w="2524539">
                  <a:extLst>
                    <a:ext uri="{9D8B030D-6E8A-4147-A177-3AD203B41FA5}">
                      <a16:colId xmlns:a16="http://schemas.microsoft.com/office/drawing/2014/main" val="176923762"/>
                    </a:ext>
                  </a:extLst>
                </a:gridCol>
                <a:gridCol w="3876261">
                  <a:extLst>
                    <a:ext uri="{9D8B030D-6E8A-4147-A177-3AD203B41FA5}">
                      <a16:colId xmlns:a16="http://schemas.microsoft.com/office/drawing/2014/main" val="2594570809"/>
                    </a:ext>
                  </a:extLst>
                </a:gridCol>
              </a:tblGrid>
              <a:tr h="2729918">
                <a:tc>
                  <a:txBody>
                    <a:bodyPr/>
                    <a:lstStyle/>
                    <a:p>
                      <a:pPr>
                        <a:lnSpc>
                          <a:spcPct val="107000"/>
                        </a:lnSpc>
                        <a:spcAft>
                          <a:spcPts val="800"/>
                        </a:spcAft>
                      </a:pPr>
                      <a:r>
                        <a:rPr lang="en-ZM" sz="1800" b="1" dirty="0">
                          <a:effectLst/>
                          <a:latin typeface="Georgia Pro Black" panose="02040A02050405020203" pitchFamily="18" charset="0"/>
                          <a:ea typeface="Calibri" panose="020F0502020204030204" pitchFamily="34" charset="0"/>
                          <a:cs typeface="Times New Roman" panose="02020603050405020304" pitchFamily="18" charset="0"/>
                        </a:rPr>
                        <a:t>TECHNOLOGICAL</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4406" marR="64406" marT="8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effectLst/>
                          <a:latin typeface="Georgia Pro Black" panose="02040A02050405020203" pitchFamily="18" charset="0"/>
                          <a:ea typeface="Calibri" panose="020F0502020204030204" pitchFamily="34" charset="0"/>
                          <a:cs typeface="Times New Roman" panose="02020603050405020304" pitchFamily="18" charset="0"/>
                        </a:rPr>
                        <a:t>The population is older and not easily adaptable to new technology, resulting in technological lag. </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4406" marR="64406" marT="8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M" sz="1800" dirty="0">
                        <a:effectLst/>
                        <a:latin typeface="Georgia Pro Black" panose="02040A02050405020203" pitchFamily="18" charset="0"/>
                        <a:cs typeface="Times New Roman" panose="02020603050405020304" pitchFamily="18" charset="0"/>
                      </a:endParaRPr>
                    </a:p>
                  </a:txBody>
                  <a:tcPr marL="64406" marR="64406" marT="8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071651"/>
                  </a:ext>
                </a:extLst>
              </a:tr>
              <a:tr h="927682">
                <a:tc>
                  <a:txBody>
                    <a:bodyPr/>
                    <a:lstStyle/>
                    <a:p>
                      <a:pPr>
                        <a:lnSpc>
                          <a:spcPct val="107000"/>
                        </a:lnSpc>
                        <a:spcAft>
                          <a:spcPts val="800"/>
                        </a:spcAft>
                      </a:pPr>
                      <a:r>
                        <a:rPr lang="en-ZM" sz="1800" b="1" dirty="0">
                          <a:effectLst/>
                          <a:latin typeface="Georgia Pro Black" panose="02040A02050405020203" pitchFamily="18" charset="0"/>
                          <a:ea typeface="Calibri" panose="020F0502020204030204" pitchFamily="34" charset="0"/>
                          <a:cs typeface="Times New Roman" panose="02020603050405020304" pitchFamily="18" charset="0"/>
                        </a:rPr>
                        <a:t>POLITICAL</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4406" marR="64406" marT="8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ZM" sz="1800" dirty="0">
                        <a:effectLst/>
                        <a:latin typeface="Georgia Pro Black" panose="02040A02050405020203" pitchFamily="18" charset="0"/>
                        <a:cs typeface="Times New Roman" panose="02020603050405020304" pitchFamily="18" charset="0"/>
                      </a:endParaRPr>
                    </a:p>
                  </a:txBody>
                  <a:tcPr marL="64406" marR="64406" marT="8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effectLst/>
                          <a:latin typeface="Georgia Pro Black" panose="02040A02050405020203" pitchFamily="18" charset="0"/>
                          <a:ea typeface="Calibri" panose="020F0502020204030204" pitchFamily="34" charset="0"/>
                          <a:cs typeface="Times New Roman" panose="02020603050405020304" pitchFamily="18" charset="0"/>
                        </a:rPr>
                        <a:t>A less open and less democratic dispensation may result with the possibility of an emerging gerontocracy?</a:t>
                      </a:r>
                      <a:endParaRPr lang="en-ZM" sz="1800" dirty="0">
                        <a:effectLst/>
                        <a:latin typeface="Georgia Pro Black" panose="02040A02050405020203" pitchFamily="18" charset="0"/>
                        <a:ea typeface="Calibri" panose="020F0502020204030204" pitchFamily="34" charset="0"/>
                        <a:cs typeface="Times New Roman" panose="02020603050405020304" pitchFamily="18" charset="0"/>
                      </a:endParaRPr>
                    </a:p>
                  </a:txBody>
                  <a:tcPr marL="64406" marR="64406" marT="8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519191"/>
                  </a:ext>
                </a:extLst>
              </a:tr>
            </a:tbl>
          </a:graphicData>
        </a:graphic>
      </p:graphicFrame>
      <p:sp>
        <p:nvSpPr>
          <p:cNvPr id="5" name="Rectangle 1">
            <a:extLst>
              <a:ext uri="{FF2B5EF4-FFF2-40B4-BE49-F238E27FC236}">
                <a16:creationId xmlns:a16="http://schemas.microsoft.com/office/drawing/2014/main" id="{29BA6C84-EFFA-489C-80B5-26ABDD35C051}"/>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dirty="0">
              <a:latin typeface="Georgia Pro Black" panose="02040A02050405020203" pitchFamily="18" charset="0"/>
            </a:endParaRPr>
          </a:p>
        </p:txBody>
      </p:sp>
    </p:spTree>
    <p:extLst>
      <p:ext uri="{BB962C8B-B14F-4D97-AF65-F5344CB8AC3E}">
        <p14:creationId xmlns:p14="http://schemas.microsoft.com/office/powerpoint/2010/main" val="265153384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6A5EA-65CF-4A23-BC37-97674A109A3B}"/>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D2E4E0DC-6F5D-4896-9482-88D100CA9FA2}"/>
              </a:ext>
            </a:extLst>
          </p:cNvPr>
          <p:cNvSpPr>
            <a:spLocks noGrp="1"/>
          </p:cNvSpPr>
          <p:nvPr>
            <p:ph idx="1"/>
          </p:nvPr>
        </p:nvSpPr>
        <p:spPr/>
        <p:txBody>
          <a:bodyPr/>
          <a:lstStyle/>
          <a:p>
            <a:endParaRPr lang="en-ZM"/>
          </a:p>
        </p:txBody>
      </p:sp>
    </p:spTree>
    <p:extLst>
      <p:ext uri="{BB962C8B-B14F-4D97-AF65-F5344CB8AC3E}">
        <p14:creationId xmlns:p14="http://schemas.microsoft.com/office/powerpoint/2010/main" val="2880122299"/>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1DB2-1102-4EC3-AC3C-C87B8F8CD1E4}"/>
              </a:ext>
            </a:extLst>
          </p:cNvPr>
          <p:cNvSpPr>
            <a:spLocks noGrp="1"/>
          </p:cNvSpPr>
          <p:nvPr>
            <p:ph type="title"/>
          </p:nvPr>
        </p:nvSpPr>
        <p:spPr/>
        <p:txBody>
          <a:bodyPr>
            <a:normAutofit fontScale="90000"/>
          </a:bodyPr>
          <a:lstStyle/>
          <a:p>
            <a:r>
              <a:rPr lang="en-US" b="1" dirty="0"/>
              <a:t>INVESTMENT PLANNING</a:t>
            </a:r>
            <a:br>
              <a:rPr lang="en-GB" b="1" dirty="0"/>
            </a:br>
            <a:endParaRPr lang="en-ZM" dirty="0"/>
          </a:p>
        </p:txBody>
      </p:sp>
      <p:sp>
        <p:nvSpPr>
          <p:cNvPr id="3" name="Content Placeholder 2">
            <a:extLst>
              <a:ext uri="{FF2B5EF4-FFF2-40B4-BE49-F238E27FC236}">
                <a16:creationId xmlns:a16="http://schemas.microsoft.com/office/drawing/2014/main" id="{31011A7D-0104-4C4E-94E2-2D576B43AE60}"/>
              </a:ext>
            </a:extLst>
          </p:cNvPr>
          <p:cNvSpPr>
            <a:spLocks noGrp="1"/>
          </p:cNvSpPr>
          <p:nvPr>
            <p:ph idx="1"/>
          </p:nvPr>
        </p:nvSpPr>
        <p:spPr/>
        <p:txBody>
          <a:bodyPr>
            <a:normAutofit fontScale="92500" lnSpcReduction="10000"/>
          </a:bodyPr>
          <a:lstStyle/>
          <a:p>
            <a:pPr algn="just" eaLnBrk="0" fontAlgn="base" hangingPunct="0">
              <a:spcBef>
                <a:spcPct val="0"/>
              </a:spcBef>
              <a:spcAft>
                <a:spcPct val="0"/>
              </a:spcAft>
              <a:buClrTx/>
              <a:buSzTx/>
            </a:pP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Investments of the Chinese in Zambia in the copper industry is a response of the huge population to raw materials from a developing country.</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Although some investors shy away from developing countries because of the risks inherent potential economic and political instability, others are willing to take a risk because of the huge demographic potential that may translate into enormous profits.</a:t>
            </a:r>
            <a:endParaRPr lang="en-GB" b="1" dirty="0"/>
          </a:p>
          <a:p>
            <a:endParaRPr lang="en-ZM" dirty="0"/>
          </a:p>
        </p:txBody>
      </p:sp>
    </p:spTree>
    <p:extLst>
      <p:ext uri="{BB962C8B-B14F-4D97-AF65-F5344CB8AC3E}">
        <p14:creationId xmlns:p14="http://schemas.microsoft.com/office/powerpoint/2010/main" val="2989713619"/>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INTERNATIONAL DEMOGRAPHICS</a:t>
            </a:r>
            <a:br>
              <a:rPr lang="en-GB" dirty="0"/>
            </a:br>
            <a:endParaRPr lang="en-GB" dirty="0"/>
          </a:p>
        </p:txBody>
      </p:sp>
      <p:sp>
        <p:nvSpPr>
          <p:cNvPr id="3" name="Content Placeholder 2"/>
          <p:cNvSpPr>
            <a:spLocks noGrp="1"/>
          </p:cNvSpPr>
          <p:nvPr>
            <p:ph idx="1"/>
          </p:nvPr>
        </p:nvSpPr>
        <p:spPr/>
        <p:txBody>
          <a:bodyPr>
            <a:normAutofit fontScale="62500" lnSpcReduction="20000"/>
          </a:bodyPr>
          <a:lstStyle/>
          <a:p>
            <a:pPr marL="0" indent="0">
              <a:buNone/>
            </a:pPr>
            <a:endParaRPr lang="en-GB"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Investors often act in response to global demographic trends.</a:t>
            </a:r>
          </a:p>
          <a:p>
            <a:pPr marL="0" indent="0" algn="just" eaLnBrk="0" fontAlgn="base" hangingPunct="0">
              <a:spcBef>
                <a:spcPct val="0"/>
              </a:spcBef>
              <a:spcAft>
                <a:spcPct val="0"/>
              </a:spcAft>
              <a:buClrTx/>
              <a:buSzTx/>
              <a:buNone/>
            </a:pPr>
            <a:endParaRPr lang="en-GB" altLang="en-US" sz="1400" b="1"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Many companies look around the world for investment possibilities using global demographic trends as a yardstick.</a:t>
            </a:r>
          </a:p>
          <a:p>
            <a:pPr algn="just" eaLnBrk="0" fontAlgn="base" hangingPunct="0">
              <a:spcBef>
                <a:spcPct val="0"/>
              </a:spcBef>
              <a:spcAft>
                <a:spcPct val="0"/>
              </a:spcAft>
              <a:buClrTx/>
              <a:buSzTx/>
            </a:pPr>
            <a:endParaRPr lang="en-GB" altLang="en-US" sz="1400" b="1"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For example, the increase in investments by American companies in China is in response to the large market that such a large population represents.</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Investments of the Chinese in Zambia in the copper industry is a response of the huge population to raw materials from a developing country.</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algn="just" eaLnBrk="0" fontAlgn="base" hangingPunct="0">
              <a:spcBef>
                <a:spcPct val="0"/>
              </a:spcBef>
              <a:spcAft>
                <a:spcPct val="0"/>
              </a:spcAft>
              <a:buClrTx/>
              <a:buSzTx/>
            </a:pPr>
            <a:r>
              <a:rPr lang="en-US" altLang="en-US" b="1" dirty="0">
                <a:ea typeface="Times New Roman" panose="02020603050405020304" pitchFamily="18" charset="0"/>
                <a:cs typeface="Tahoma" panose="020B0604030504040204" pitchFamily="34" charset="0"/>
              </a:rPr>
              <a:t>Although some investors shy away from developing countries because of the risks inherent potential economic and political instability, others are willing to take a risk because of the huge demographic potential that may translate into enormous profits.</a:t>
            </a:r>
            <a:endParaRPr lang="en-GB" b="1" dirty="0"/>
          </a:p>
        </p:txBody>
      </p:sp>
    </p:spTree>
    <p:extLst>
      <p:ext uri="{BB962C8B-B14F-4D97-AF65-F5344CB8AC3E}">
        <p14:creationId xmlns:p14="http://schemas.microsoft.com/office/powerpoint/2010/main" val="1735021137"/>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100" b="1" dirty="0">
                <a:ea typeface="Times New Roman" panose="02020603050405020304" pitchFamily="18" charset="0"/>
                <a:cs typeface="Tahoma" panose="020B0604030504040204" pitchFamily="34" charset="0"/>
              </a:rPr>
              <a:t>THE DEMOGRAPHIC DIVIDEND ADVANTAGE</a:t>
            </a:r>
            <a:br>
              <a:rPr lang="en-US" altLang="en-US" sz="6000" dirty="0">
                <a:ea typeface="Times New Roman" panose="02020603050405020304" pitchFamily="18" charset="0"/>
              </a:rPr>
            </a:br>
            <a:endParaRPr lang="en-GB" dirty="0"/>
          </a:p>
        </p:txBody>
      </p:sp>
      <p:sp>
        <p:nvSpPr>
          <p:cNvPr id="3" name="Content Placeholder 2"/>
          <p:cNvSpPr>
            <a:spLocks noGrp="1"/>
          </p:cNvSpPr>
          <p:nvPr>
            <p:ph idx="1"/>
          </p:nvPr>
        </p:nvSpPr>
        <p:spPr/>
        <p:txBody>
          <a:bodyPr>
            <a:normAutofit fontScale="92500" lnSpcReduction="20000"/>
          </a:bodyPr>
          <a:lstStyle/>
          <a:p>
            <a:pPr marL="0" indent="0" algn="just" eaLnBrk="0" fontAlgn="base" hangingPunct="0">
              <a:spcBef>
                <a:spcPct val="0"/>
              </a:spcBef>
              <a:spcAft>
                <a:spcPct val="0"/>
              </a:spcAft>
              <a:buClrTx/>
              <a:buSzTx/>
              <a:buFontTx/>
              <a:buChar char="•"/>
              <a:tabLst>
                <a:tab pos="457200" algn="l"/>
              </a:tabLst>
            </a:pPr>
            <a:r>
              <a:rPr lang="en-US" altLang="en-US" b="1" dirty="0" err="1">
                <a:ea typeface="Times New Roman" panose="02020603050405020304" pitchFamily="18" charset="0"/>
              </a:rPr>
              <a:t>UNFPA</a:t>
            </a:r>
            <a:r>
              <a:rPr lang="en-US" altLang="en-US" b="1" dirty="0">
                <a:ea typeface="Times New Roman" panose="02020603050405020304" pitchFamily="18" charset="0"/>
              </a:rPr>
              <a:t> stated that, “A country with both increasing numbers of young people and declining fertility has the potential to reap a demographic dividend. </a:t>
            </a:r>
            <a:r>
              <a:rPr lang="en-US" altLang="en-US" b="1" baseline="30000" dirty="0">
                <a:ea typeface="Times New Roman" panose="02020603050405020304" pitchFamily="18" charset="0"/>
                <a:hlinkClick r:id="rId2"/>
              </a:rPr>
              <a:t>[3]</a:t>
            </a:r>
            <a:endParaRPr lang="en-US" altLang="en-US" sz="2800" b="1" dirty="0">
              <a:ea typeface="Times New Roman" panose="02020603050405020304" pitchFamily="18" charset="0"/>
            </a:endParaRPr>
          </a:p>
          <a:p>
            <a:pPr marL="0" indent="0" algn="just" eaLnBrk="0" fontAlgn="base" hangingPunct="0">
              <a:spcBef>
                <a:spcPct val="0"/>
              </a:spcBef>
              <a:spcAft>
                <a:spcPct val="0"/>
              </a:spcAft>
              <a:buClrTx/>
              <a:buSzTx/>
              <a:buNone/>
              <a:tabLst>
                <a:tab pos="457200" algn="l"/>
              </a:tabLst>
            </a:pPr>
            <a:r>
              <a:rPr lang="en-US" altLang="en-US" b="1" dirty="0">
                <a:ea typeface="Times New Roman" panose="02020603050405020304" pitchFamily="18" charset="0"/>
              </a:rPr>
              <a:t> </a:t>
            </a:r>
            <a:endParaRPr lang="en-US" altLang="en-US" sz="2800" b="1" dirty="0">
              <a:ea typeface="Times New Roman" panose="02020603050405020304" pitchFamily="18" charset="0"/>
            </a:endParaRPr>
          </a:p>
          <a:p>
            <a:pPr marL="0" indent="0" algn="just" eaLnBrk="0" fontAlgn="base" hangingPunct="0">
              <a:spcBef>
                <a:spcPct val="0"/>
              </a:spcBef>
              <a:spcAft>
                <a:spcPct val="0"/>
              </a:spcAft>
              <a:buClrTx/>
              <a:buSzTx/>
              <a:buFontTx/>
              <a:buChar char="•"/>
              <a:tabLst>
                <a:tab pos="457200" algn="l"/>
              </a:tabLst>
            </a:pPr>
            <a:r>
              <a:rPr lang="en-US" altLang="en-US" b="1" dirty="0">
                <a:ea typeface="Times New Roman" panose="02020603050405020304" pitchFamily="18" charset="0"/>
              </a:rPr>
              <a:t>Due to the dividend between young and old, many argue that there is a great potential for economic gains.</a:t>
            </a:r>
          </a:p>
          <a:p>
            <a:pPr marL="0" indent="0" algn="just" eaLnBrk="0" fontAlgn="base" hangingPunct="0">
              <a:spcBef>
                <a:spcPct val="0"/>
              </a:spcBef>
              <a:spcAft>
                <a:spcPct val="0"/>
              </a:spcAft>
              <a:buClrTx/>
              <a:buSzTx/>
              <a:buFontTx/>
              <a:buChar char="•"/>
              <a:tabLst>
                <a:tab pos="457200" algn="l"/>
              </a:tabLst>
            </a:pPr>
            <a:endParaRPr lang="en-US" altLang="en-US" b="1" dirty="0">
              <a:ea typeface="Times New Roman" panose="02020603050405020304" pitchFamily="18" charset="0"/>
            </a:endParaRPr>
          </a:p>
          <a:p>
            <a:pPr marL="0" indent="0" algn="just" eaLnBrk="0" fontAlgn="base" hangingPunct="0">
              <a:spcBef>
                <a:spcPct val="0"/>
              </a:spcBef>
              <a:spcAft>
                <a:spcPct val="0"/>
              </a:spcAft>
              <a:buClrTx/>
              <a:buSzTx/>
              <a:buFontTx/>
              <a:buChar char="•"/>
              <a:tabLst>
                <a:tab pos="457200" algn="l"/>
              </a:tabLst>
            </a:pPr>
            <a:r>
              <a:rPr lang="en-US" altLang="en-US" b="1" dirty="0">
                <a:ea typeface="Times New Roman" panose="02020603050405020304" pitchFamily="18" charset="0"/>
              </a:rPr>
              <a:t>In order for economic growth to occur the younger population must have access to quality education, adequate nutrition and health including access to sexual and reproductive health.</a:t>
            </a:r>
            <a:endParaRPr lang="en-US" altLang="en-US" sz="2800" b="1" dirty="0">
              <a:ea typeface="Times New Roman" panose="02020603050405020304" pitchFamily="18" charset="0"/>
            </a:endParaRPr>
          </a:p>
          <a:p>
            <a:endParaRPr lang="en-GB" dirty="0"/>
          </a:p>
        </p:txBody>
      </p:sp>
    </p:spTree>
    <p:extLst>
      <p:ext uri="{BB962C8B-B14F-4D97-AF65-F5344CB8AC3E}">
        <p14:creationId xmlns:p14="http://schemas.microsoft.com/office/powerpoint/2010/main" val="1127252659"/>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5A69-6875-4767-A1CD-97E2495E864D}"/>
              </a:ext>
            </a:extLst>
          </p:cNvPr>
          <p:cNvSpPr>
            <a:spLocks noGrp="1"/>
          </p:cNvSpPr>
          <p:nvPr>
            <p:ph type="title"/>
          </p:nvPr>
        </p:nvSpPr>
        <p:spPr/>
        <p:txBody>
          <a:bodyPr>
            <a:normAutofit fontScale="90000"/>
          </a:bodyPr>
          <a:lstStyle/>
          <a:p>
            <a:r>
              <a:rPr lang="en-US" b="1" dirty="0"/>
              <a:t>LEGISLATIVE ANALYSIS</a:t>
            </a:r>
            <a:br>
              <a:rPr lang="en-GB" b="1" dirty="0"/>
            </a:br>
            <a:endParaRPr lang="en-ZM" dirty="0"/>
          </a:p>
        </p:txBody>
      </p:sp>
      <p:sp>
        <p:nvSpPr>
          <p:cNvPr id="3" name="Content Placeholder 2">
            <a:extLst>
              <a:ext uri="{FF2B5EF4-FFF2-40B4-BE49-F238E27FC236}">
                <a16:creationId xmlns:a16="http://schemas.microsoft.com/office/drawing/2014/main" id="{84B7805E-B4F3-4CFF-8E54-CD080A64A49A}"/>
              </a:ext>
            </a:extLst>
          </p:cNvPr>
          <p:cNvSpPr>
            <a:spLocks noGrp="1"/>
          </p:cNvSpPr>
          <p:nvPr>
            <p:ph idx="1"/>
          </p:nvPr>
        </p:nvSpPr>
        <p:spPr/>
        <p:txBody>
          <a:bodyPr>
            <a:normAutofit fontScale="85000" lnSpcReduction="10000"/>
          </a:bodyPr>
          <a:lstStyle/>
          <a:p>
            <a:pPr algn="just"/>
            <a:r>
              <a:rPr lang="en-US" b="1" dirty="0"/>
              <a:t>FERTILITY</a:t>
            </a:r>
            <a:endParaRPr lang="en-GB" b="1" dirty="0"/>
          </a:p>
          <a:p>
            <a:pPr marL="0" indent="0" algn="just">
              <a:buNone/>
            </a:pPr>
            <a:endParaRPr lang="en-GB" b="1" dirty="0"/>
          </a:p>
          <a:p>
            <a:pPr lvl="0" algn="just"/>
            <a:r>
              <a:rPr lang="en-US" b="1" dirty="0"/>
              <a:t>Laws pertaining to marriage may impact on fertility.</a:t>
            </a:r>
          </a:p>
          <a:p>
            <a:pPr lvl="0" algn="just"/>
            <a:endParaRPr lang="en-US" b="1" dirty="0"/>
          </a:p>
          <a:p>
            <a:pPr lvl="0" algn="just"/>
            <a:r>
              <a:rPr lang="en-US" b="1" dirty="0"/>
              <a:t>Legislation to outlaw underage marriages may have long-term impact of reducing fertility.</a:t>
            </a:r>
          </a:p>
          <a:p>
            <a:pPr lvl="0" algn="just"/>
            <a:endParaRPr lang="en-US" b="1" dirty="0"/>
          </a:p>
          <a:p>
            <a:pPr lvl="0" algn="just"/>
            <a:r>
              <a:rPr lang="en-US" b="1" dirty="0"/>
              <a:t>Same sex marriages laws may have a similar impact on fertility.</a:t>
            </a:r>
          </a:p>
          <a:p>
            <a:pPr lvl="0"/>
            <a:endParaRPr lang="en-GB" b="1" dirty="0"/>
          </a:p>
          <a:p>
            <a:endParaRPr lang="en-ZM" dirty="0"/>
          </a:p>
        </p:txBody>
      </p:sp>
    </p:spTree>
    <p:extLst>
      <p:ext uri="{BB962C8B-B14F-4D97-AF65-F5344CB8AC3E}">
        <p14:creationId xmlns:p14="http://schemas.microsoft.com/office/powerpoint/2010/main" val="2376679674"/>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7CD36-75C9-49FB-8398-8252E998A383}"/>
              </a:ext>
            </a:extLst>
          </p:cNvPr>
          <p:cNvSpPr>
            <a:spLocks noGrp="1"/>
          </p:cNvSpPr>
          <p:nvPr>
            <p:ph type="title"/>
          </p:nvPr>
        </p:nvSpPr>
        <p:spPr/>
        <p:txBody>
          <a:bodyPr>
            <a:normAutofit fontScale="90000"/>
          </a:bodyPr>
          <a:lstStyle/>
          <a:p>
            <a:r>
              <a:rPr lang="en-US" b="1" dirty="0"/>
              <a:t>LEGISLATIVE ANALYSIS</a:t>
            </a:r>
            <a:br>
              <a:rPr lang="en-GB" b="1" dirty="0"/>
            </a:br>
            <a:endParaRPr lang="en-ZM" dirty="0"/>
          </a:p>
        </p:txBody>
      </p:sp>
      <p:sp>
        <p:nvSpPr>
          <p:cNvPr id="3" name="Content Placeholder 2">
            <a:extLst>
              <a:ext uri="{FF2B5EF4-FFF2-40B4-BE49-F238E27FC236}">
                <a16:creationId xmlns:a16="http://schemas.microsoft.com/office/drawing/2014/main" id="{EF3F6A2B-685D-451A-A24A-2DBA164B85C1}"/>
              </a:ext>
            </a:extLst>
          </p:cNvPr>
          <p:cNvSpPr>
            <a:spLocks noGrp="1"/>
          </p:cNvSpPr>
          <p:nvPr>
            <p:ph idx="1"/>
          </p:nvPr>
        </p:nvSpPr>
        <p:spPr/>
        <p:txBody>
          <a:bodyPr>
            <a:normAutofit lnSpcReduction="10000"/>
          </a:bodyPr>
          <a:lstStyle/>
          <a:p>
            <a:pPr lvl="0" algn="just"/>
            <a:r>
              <a:rPr lang="en-US" sz="3200" b="1" dirty="0"/>
              <a:t>Abortion laws may reduce fertility.</a:t>
            </a:r>
          </a:p>
          <a:p>
            <a:pPr lvl="0" algn="just"/>
            <a:endParaRPr lang="en-US" sz="3200" b="1" dirty="0"/>
          </a:p>
          <a:p>
            <a:pPr lvl="0" algn="just"/>
            <a:r>
              <a:rPr lang="en-US" sz="3200" b="1" dirty="0"/>
              <a:t>In contrast, progressive tax reduction laws may encourage couples having more children, resulting in the rise in fertility.</a:t>
            </a:r>
          </a:p>
          <a:p>
            <a:pPr lvl="0" algn="just"/>
            <a:endParaRPr lang="en-US" sz="3200" b="1" dirty="0"/>
          </a:p>
          <a:p>
            <a:endParaRPr lang="en-ZM" dirty="0"/>
          </a:p>
        </p:txBody>
      </p:sp>
    </p:spTree>
    <p:extLst>
      <p:ext uri="{BB962C8B-B14F-4D97-AF65-F5344CB8AC3E}">
        <p14:creationId xmlns:p14="http://schemas.microsoft.com/office/powerpoint/2010/main" val="3605347701"/>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DF83-DE54-B046-1E64-D26BDEC3303B}"/>
              </a:ext>
            </a:extLst>
          </p:cNvPr>
          <p:cNvSpPr>
            <a:spLocks noGrp="1"/>
          </p:cNvSpPr>
          <p:nvPr>
            <p:ph type="title"/>
          </p:nvPr>
        </p:nvSpPr>
        <p:spPr/>
        <p:txBody>
          <a:bodyPr>
            <a:normAutofit fontScale="90000"/>
          </a:bodyPr>
          <a:lstStyle/>
          <a:p>
            <a:r>
              <a:rPr lang="en-US" b="1" dirty="0"/>
              <a:t>LEGISLATIVE ANALYSIS</a:t>
            </a:r>
            <a:br>
              <a:rPr lang="en-GB" b="1" dirty="0"/>
            </a:br>
            <a:endParaRPr lang="en-ZM" dirty="0"/>
          </a:p>
        </p:txBody>
      </p:sp>
      <p:sp>
        <p:nvSpPr>
          <p:cNvPr id="3" name="Content Placeholder 2">
            <a:extLst>
              <a:ext uri="{FF2B5EF4-FFF2-40B4-BE49-F238E27FC236}">
                <a16:creationId xmlns:a16="http://schemas.microsoft.com/office/drawing/2014/main" id="{6F1EEC31-8F73-640A-D7FD-F9BEE2EAE051}"/>
              </a:ext>
            </a:extLst>
          </p:cNvPr>
          <p:cNvSpPr>
            <a:spLocks noGrp="1"/>
          </p:cNvSpPr>
          <p:nvPr>
            <p:ph idx="1"/>
          </p:nvPr>
        </p:nvSpPr>
        <p:spPr/>
        <p:txBody>
          <a:bodyPr>
            <a:normAutofit fontScale="92500" lnSpcReduction="20000"/>
          </a:bodyPr>
          <a:lstStyle/>
          <a:p>
            <a:pPr lvl="0" algn="just"/>
            <a:r>
              <a:rPr lang="en-US" sz="3200" b="1" dirty="0"/>
              <a:t>Increase in population size due to high fertility may influence enactment of family planning laws.</a:t>
            </a:r>
            <a:endParaRPr lang="en-GB" sz="3200" b="1" dirty="0"/>
          </a:p>
          <a:p>
            <a:pPr marL="0" indent="0" algn="just">
              <a:buNone/>
            </a:pPr>
            <a:endParaRPr lang="en-GB" sz="3200" b="1" dirty="0"/>
          </a:p>
          <a:p>
            <a:pPr lvl="0" algn="just"/>
            <a:r>
              <a:rPr lang="en-US" sz="3200" b="1" dirty="0"/>
              <a:t>Progressive tax in the past gave a rebate for each additional child could have pushed fertility up.</a:t>
            </a:r>
            <a:endParaRPr lang="en-GB" sz="3200" b="1" dirty="0"/>
          </a:p>
          <a:p>
            <a:endParaRPr lang="en-ZM" dirty="0"/>
          </a:p>
        </p:txBody>
      </p:sp>
    </p:spTree>
    <p:extLst>
      <p:ext uri="{BB962C8B-B14F-4D97-AF65-F5344CB8AC3E}">
        <p14:creationId xmlns:p14="http://schemas.microsoft.com/office/powerpoint/2010/main" val="114843796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3C994-E502-EFE6-FF7B-FE805C07F7DB}"/>
              </a:ext>
            </a:extLst>
          </p:cNvPr>
          <p:cNvSpPr>
            <a:spLocks noGrp="1"/>
          </p:cNvSpPr>
          <p:nvPr>
            <p:ph type="title"/>
          </p:nvPr>
        </p:nvSpPr>
        <p:spPr/>
        <p:txBody>
          <a:bodyPr/>
          <a:lstStyle/>
          <a:p>
            <a:r>
              <a:rPr lang="en-US" b="1" dirty="0"/>
              <a:t>LEGISLATIVE ANALYSIS</a:t>
            </a:r>
            <a:endParaRPr lang="en-ZM" dirty="0"/>
          </a:p>
        </p:txBody>
      </p:sp>
      <p:sp>
        <p:nvSpPr>
          <p:cNvPr id="3" name="Content Placeholder 2">
            <a:extLst>
              <a:ext uri="{FF2B5EF4-FFF2-40B4-BE49-F238E27FC236}">
                <a16:creationId xmlns:a16="http://schemas.microsoft.com/office/drawing/2014/main" id="{6906305B-76F3-4CE4-9F8F-94EC8F70230F}"/>
              </a:ext>
            </a:extLst>
          </p:cNvPr>
          <p:cNvSpPr>
            <a:spLocks noGrp="1"/>
          </p:cNvSpPr>
          <p:nvPr>
            <p:ph idx="1"/>
          </p:nvPr>
        </p:nvSpPr>
        <p:spPr/>
        <p:txBody>
          <a:bodyPr>
            <a:normAutofit fontScale="25000" lnSpcReduction="20000"/>
          </a:bodyPr>
          <a:lstStyle/>
          <a:p>
            <a:pPr algn="just"/>
            <a:r>
              <a:rPr lang="en-US" sz="8600" b="1" dirty="0"/>
              <a:t>MORTALITY</a:t>
            </a:r>
            <a:endParaRPr lang="en-GB" sz="8600" b="1" dirty="0"/>
          </a:p>
          <a:p>
            <a:pPr marL="0" indent="0" algn="just">
              <a:buNone/>
            </a:pPr>
            <a:endParaRPr lang="en-GB" sz="8600" b="1" dirty="0"/>
          </a:p>
          <a:p>
            <a:pPr lvl="0" algn="just"/>
            <a:r>
              <a:rPr lang="en-US" sz="8600" b="1" dirty="0"/>
              <a:t>Expansion of medical facilities through enactment of laws that result in the introduction of a National Health Insurance Act may have the long-term effect of reducing mortality</a:t>
            </a:r>
            <a:endParaRPr lang="en-GB" sz="8600" b="1" dirty="0"/>
          </a:p>
          <a:p>
            <a:pPr marL="0" indent="0" algn="just">
              <a:buNone/>
            </a:pPr>
            <a:r>
              <a:rPr lang="en-US" sz="8600" b="1" dirty="0"/>
              <a:t> </a:t>
            </a:r>
            <a:endParaRPr lang="en-GB" sz="8600" b="1" dirty="0"/>
          </a:p>
          <a:p>
            <a:pPr lvl="0" algn="just"/>
            <a:r>
              <a:rPr lang="en-US" sz="8600" b="1" dirty="0"/>
              <a:t>In the US, Obamacare versus Trumpcare</a:t>
            </a:r>
            <a:endParaRPr lang="en-GB" sz="8600" b="1" dirty="0"/>
          </a:p>
          <a:p>
            <a:pPr marL="0" indent="0" algn="just">
              <a:buNone/>
            </a:pPr>
            <a:r>
              <a:rPr lang="en-US" sz="8600" b="1" dirty="0"/>
              <a:t> </a:t>
            </a:r>
            <a:endParaRPr lang="en-GB" sz="8600" b="1" dirty="0"/>
          </a:p>
          <a:p>
            <a:endParaRPr lang="en-ZM" dirty="0"/>
          </a:p>
        </p:txBody>
      </p:sp>
    </p:spTree>
    <p:extLst>
      <p:ext uri="{BB962C8B-B14F-4D97-AF65-F5344CB8AC3E}">
        <p14:creationId xmlns:p14="http://schemas.microsoft.com/office/powerpoint/2010/main" val="589546199"/>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229F-10B5-404B-B1C6-CEBA2B8664A1}"/>
              </a:ext>
            </a:extLst>
          </p:cNvPr>
          <p:cNvSpPr>
            <a:spLocks noGrp="1"/>
          </p:cNvSpPr>
          <p:nvPr>
            <p:ph type="title"/>
          </p:nvPr>
        </p:nvSpPr>
        <p:spPr/>
        <p:txBody>
          <a:bodyPr>
            <a:normAutofit fontScale="90000"/>
          </a:bodyPr>
          <a:lstStyle/>
          <a:p>
            <a:r>
              <a:rPr lang="en-US" b="1" dirty="0"/>
              <a:t>LEGISLATIVE ANALYSIS</a:t>
            </a:r>
            <a:br>
              <a:rPr lang="en-GB" b="1" dirty="0"/>
            </a:br>
            <a:endParaRPr lang="en-ZM" dirty="0"/>
          </a:p>
        </p:txBody>
      </p:sp>
      <p:sp>
        <p:nvSpPr>
          <p:cNvPr id="3" name="Content Placeholder 2">
            <a:extLst>
              <a:ext uri="{FF2B5EF4-FFF2-40B4-BE49-F238E27FC236}">
                <a16:creationId xmlns:a16="http://schemas.microsoft.com/office/drawing/2014/main" id="{2538A0B0-93DA-4C50-9DBD-92D8E5DBA29C}"/>
              </a:ext>
            </a:extLst>
          </p:cNvPr>
          <p:cNvSpPr>
            <a:spLocks noGrp="1"/>
          </p:cNvSpPr>
          <p:nvPr>
            <p:ph idx="1"/>
          </p:nvPr>
        </p:nvSpPr>
        <p:spPr/>
        <p:txBody>
          <a:bodyPr>
            <a:normAutofit fontScale="92500" lnSpcReduction="10000"/>
          </a:bodyPr>
          <a:lstStyle/>
          <a:p>
            <a:pPr algn="just"/>
            <a:r>
              <a:rPr lang="en-US" b="1" dirty="0"/>
              <a:t>LEGISLATION ON RETIREMENT</a:t>
            </a:r>
            <a:endParaRPr lang="en-GB" b="1" dirty="0"/>
          </a:p>
          <a:p>
            <a:pPr marL="0" indent="0" algn="just">
              <a:buNone/>
            </a:pPr>
            <a:r>
              <a:rPr lang="en-US" b="1" dirty="0"/>
              <a:t> </a:t>
            </a:r>
            <a:endParaRPr lang="en-GB" b="1" dirty="0"/>
          </a:p>
          <a:p>
            <a:pPr lvl="0" algn="just"/>
            <a:r>
              <a:rPr lang="en-US" b="1" dirty="0"/>
              <a:t>Changes in life expectancy can result it in legislative decision by parliament to change the age of retirement.</a:t>
            </a:r>
            <a:endParaRPr lang="en-GB" b="1" dirty="0"/>
          </a:p>
          <a:p>
            <a:pPr algn="just"/>
            <a:r>
              <a:rPr lang="en-US" b="1" dirty="0"/>
              <a:t> </a:t>
            </a:r>
            <a:endParaRPr lang="en-GB" b="1" dirty="0"/>
          </a:p>
          <a:p>
            <a:pPr lvl="0" algn="just"/>
            <a:r>
              <a:rPr lang="en-US" b="1" dirty="0"/>
              <a:t>The aging of the population in US has led to social security policies meant to change taxation laws on the young and working population to sustain the social security scheme.</a:t>
            </a:r>
            <a:endParaRPr lang="en-GB" b="1" dirty="0"/>
          </a:p>
          <a:p>
            <a:endParaRPr lang="en-ZM" dirty="0"/>
          </a:p>
        </p:txBody>
      </p:sp>
    </p:spTree>
    <p:extLst>
      <p:ext uri="{BB962C8B-B14F-4D97-AF65-F5344CB8AC3E}">
        <p14:creationId xmlns:p14="http://schemas.microsoft.com/office/powerpoint/2010/main" val="1965054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39B8-EB6D-4A43-B4E7-E9D3B5659A8F}"/>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D6FF50F1-350E-452A-B77F-E7E78F0D452F}"/>
              </a:ext>
            </a:extLst>
          </p:cNvPr>
          <p:cNvSpPr>
            <a:spLocks noGrp="1"/>
          </p:cNvSpPr>
          <p:nvPr>
            <p:ph idx="1"/>
          </p:nvPr>
        </p:nvSpPr>
        <p:spPr/>
        <p:txBody>
          <a:bodyPr>
            <a:normAutofit/>
          </a:bodyPr>
          <a:lstStyle/>
          <a:p>
            <a:pPr marL="0" indent="0" algn="just">
              <a:buNone/>
            </a:pPr>
            <a:r>
              <a:rPr lang="en-US" b="1" dirty="0"/>
              <a:t>2.	In order understand how population change acting demographic 	factors – fertility, mortality, and migration – can influence social and 	economic change. </a:t>
            </a:r>
          </a:p>
          <a:p>
            <a:pPr marL="0" indent="0" algn="just">
              <a:buNone/>
            </a:pPr>
            <a:endParaRPr lang="en-US" b="1" dirty="0"/>
          </a:p>
          <a:p>
            <a:pPr lvl="1" algn="just"/>
            <a:r>
              <a:rPr lang="en-GB" b="1" dirty="0"/>
              <a:t>What happens to life styles, consumption of goods and services when fertility increases the number of young people in a population?</a:t>
            </a:r>
          </a:p>
          <a:p>
            <a:pPr marL="342900" lvl="1" indent="0" algn="just">
              <a:buNone/>
            </a:pPr>
            <a:endParaRPr lang="en-GB" b="1" dirty="0"/>
          </a:p>
          <a:p>
            <a:endParaRPr lang="en-ZM" dirty="0"/>
          </a:p>
        </p:txBody>
      </p:sp>
    </p:spTree>
    <p:extLst>
      <p:ext uri="{BB962C8B-B14F-4D97-AF65-F5344CB8AC3E}">
        <p14:creationId xmlns:p14="http://schemas.microsoft.com/office/powerpoint/2010/main" val="3124264492"/>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LEGISLATIVE ANALYSIS</a:t>
            </a:r>
            <a:br>
              <a:rPr lang="en-GB" b="1" dirty="0"/>
            </a:br>
            <a:endParaRPr lang="en-GB" dirty="0"/>
          </a:p>
        </p:txBody>
      </p:sp>
      <p:sp>
        <p:nvSpPr>
          <p:cNvPr id="3" name="Content Placeholder 2"/>
          <p:cNvSpPr>
            <a:spLocks noGrp="1"/>
          </p:cNvSpPr>
          <p:nvPr>
            <p:ph idx="1"/>
          </p:nvPr>
        </p:nvSpPr>
        <p:spPr>
          <a:xfrm>
            <a:off x="2700865" y="2490136"/>
            <a:ext cx="6798736" cy="3605865"/>
          </a:xfrm>
        </p:spPr>
        <p:txBody>
          <a:bodyPr>
            <a:normAutofit fontScale="62500" lnSpcReduction="20000"/>
          </a:bodyPr>
          <a:lstStyle/>
          <a:p>
            <a:pPr algn="just"/>
            <a:r>
              <a:rPr lang="en-US" sz="2900" b="1" dirty="0"/>
              <a:t>MIGRATION </a:t>
            </a:r>
            <a:endParaRPr lang="en-GB" sz="2900" b="1" dirty="0"/>
          </a:p>
          <a:p>
            <a:pPr algn="just"/>
            <a:r>
              <a:rPr lang="en-US" sz="2900" b="1" dirty="0"/>
              <a:t> </a:t>
            </a:r>
            <a:endParaRPr lang="en-GB" sz="2900" b="1" dirty="0"/>
          </a:p>
          <a:p>
            <a:pPr algn="just"/>
            <a:r>
              <a:rPr lang="en-US" sz="2900" b="1" dirty="0"/>
              <a:t>INTERNATIONAL MIGRATION</a:t>
            </a:r>
            <a:endParaRPr lang="en-GB" sz="2900" b="1" dirty="0"/>
          </a:p>
          <a:p>
            <a:pPr algn="just"/>
            <a:r>
              <a:rPr lang="en-US" sz="2900" b="1" dirty="0"/>
              <a:t> </a:t>
            </a:r>
            <a:endParaRPr lang="en-GB" sz="2900" b="1" dirty="0"/>
          </a:p>
          <a:p>
            <a:pPr lvl="0" algn="just"/>
            <a:r>
              <a:rPr lang="en-US" sz="2900" b="1" dirty="0"/>
              <a:t>Laws on citizenship and naturalization influence migration patterns.</a:t>
            </a:r>
          </a:p>
          <a:p>
            <a:pPr marL="0" indent="0" algn="just">
              <a:buNone/>
            </a:pPr>
            <a:endParaRPr lang="en-GB" sz="2900" b="1" dirty="0"/>
          </a:p>
          <a:p>
            <a:pPr lvl="0" algn="just"/>
            <a:r>
              <a:rPr lang="en-US" sz="2900" b="1" dirty="0"/>
              <a:t>Trump’s executive order for the construction of a wall on the Mexican Border may curtail migration from Central and South America.. </a:t>
            </a:r>
            <a:endParaRPr lang="en-GB" sz="2900" b="1" dirty="0"/>
          </a:p>
          <a:p>
            <a:pPr algn="just"/>
            <a:r>
              <a:rPr lang="en-US" sz="2900" b="1" dirty="0"/>
              <a:t> </a:t>
            </a:r>
            <a:endParaRPr lang="en-GB" sz="2900" b="1" dirty="0"/>
          </a:p>
          <a:p>
            <a:endParaRPr lang="en-GB" dirty="0"/>
          </a:p>
        </p:txBody>
      </p:sp>
    </p:spTree>
    <p:extLst>
      <p:ext uri="{BB962C8B-B14F-4D97-AF65-F5344CB8AC3E}">
        <p14:creationId xmlns:p14="http://schemas.microsoft.com/office/powerpoint/2010/main" val="158975761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2597-8DCC-4382-BC7C-6D6DD705269C}"/>
              </a:ext>
            </a:extLst>
          </p:cNvPr>
          <p:cNvSpPr>
            <a:spLocks noGrp="1"/>
          </p:cNvSpPr>
          <p:nvPr>
            <p:ph type="title"/>
          </p:nvPr>
        </p:nvSpPr>
        <p:spPr/>
        <p:txBody>
          <a:bodyPr>
            <a:normAutofit fontScale="90000"/>
          </a:bodyPr>
          <a:lstStyle/>
          <a:p>
            <a:r>
              <a:rPr lang="en-US" b="1" dirty="0"/>
              <a:t>LEGISLATIVE ANALYSIS</a:t>
            </a:r>
            <a:br>
              <a:rPr lang="en-GB" b="1" dirty="0"/>
            </a:br>
            <a:endParaRPr lang="en-ZM" dirty="0"/>
          </a:p>
        </p:txBody>
      </p:sp>
      <p:sp>
        <p:nvSpPr>
          <p:cNvPr id="3" name="Content Placeholder 2">
            <a:extLst>
              <a:ext uri="{FF2B5EF4-FFF2-40B4-BE49-F238E27FC236}">
                <a16:creationId xmlns:a16="http://schemas.microsoft.com/office/drawing/2014/main" id="{DBDD3AF3-89B9-4D62-9E09-ABB3E6C347D9}"/>
              </a:ext>
            </a:extLst>
          </p:cNvPr>
          <p:cNvSpPr>
            <a:spLocks noGrp="1"/>
          </p:cNvSpPr>
          <p:nvPr>
            <p:ph idx="1"/>
          </p:nvPr>
        </p:nvSpPr>
        <p:spPr>
          <a:xfrm>
            <a:off x="2700865" y="2490136"/>
            <a:ext cx="7052735" cy="3682065"/>
          </a:xfrm>
        </p:spPr>
        <p:txBody>
          <a:bodyPr>
            <a:normAutofit fontScale="62500" lnSpcReduction="20000"/>
          </a:bodyPr>
          <a:lstStyle/>
          <a:p>
            <a:pPr algn="just"/>
            <a:r>
              <a:rPr lang="en-US" b="1" dirty="0"/>
              <a:t>INTERNAL MIGRATION</a:t>
            </a:r>
            <a:endParaRPr lang="en-GB" b="1" dirty="0"/>
          </a:p>
          <a:p>
            <a:pPr algn="just"/>
            <a:r>
              <a:rPr lang="en-US" b="1" dirty="0"/>
              <a:t> </a:t>
            </a:r>
            <a:endParaRPr lang="en-GB" b="1" dirty="0"/>
          </a:p>
          <a:p>
            <a:pPr algn="just"/>
            <a:r>
              <a:rPr lang="en-US" b="1" dirty="0"/>
              <a:t>Laws to regulate population movements</a:t>
            </a:r>
            <a:endParaRPr lang="en-GB" b="1" dirty="0"/>
          </a:p>
          <a:p>
            <a:pPr algn="just"/>
            <a:r>
              <a:rPr lang="en-US" b="1" dirty="0"/>
              <a:t> </a:t>
            </a:r>
            <a:endParaRPr lang="en-GB" b="1" dirty="0"/>
          </a:p>
          <a:p>
            <a:pPr algn="just"/>
            <a:r>
              <a:rPr lang="en-US" b="1" dirty="0"/>
              <a:t>SOUTH AFRICA </a:t>
            </a:r>
            <a:endParaRPr lang="en-GB" b="1" dirty="0"/>
          </a:p>
          <a:p>
            <a:pPr algn="just"/>
            <a:r>
              <a:rPr lang="en-US" b="1" dirty="0"/>
              <a:t> </a:t>
            </a:r>
            <a:endParaRPr lang="en-GB" b="1" dirty="0"/>
          </a:p>
          <a:p>
            <a:pPr algn="just"/>
            <a:r>
              <a:rPr lang="en-US" b="1" dirty="0"/>
              <a:t>Bantustan policy and influx laws </a:t>
            </a:r>
            <a:endParaRPr lang="en-GB" b="1" dirty="0"/>
          </a:p>
          <a:p>
            <a:pPr algn="just"/>
            <a:r>
              <a:rPr lang="en-US" b="1" dirty="0"/>
              <a:t> </a:t>
            </a:r>
            <a:endParaRPr lang="en-GB" b="1" dirty="0"/>
          </a:p>
          <a:p>
            <a:pPr algn="just"/>
            <a:r>
              <a:rPr lang="en-US" b="1" dirty="0"/>
              <a:t>ZAMBIA</a:t>
            </a:r>
            <a:endParaRPr lang="en-GB" b="1" dirty="0"/>
          </a:p>
          <a:p>
            <a:pPr algn="just"/>
            <a:r>
              <a:rPr lang="en-US" b="1" dirty="0"/>
              <a:t> </a:t>
            </a:r>
            <a:endParaRPr lang="en-GB" b="1" dirty="0"/>
          </a:p>
          <a:p>
            <a:pPr algn="just"/>
            <a:r>
              <a:rPr lang="en-US" b="1" dirty="0"/>
              <a:t>Poll and hut tax and the repatriation through the </a:t>
            </a:r>
            <a:r>
              <a:rPr lang="en-US" b="1" dirty="0" err="1"/>
              <a:t>chibalo</a:t>
            </a:r>
            <a:r>
              <a:rPr lang="en-US" b="1" dirty="0"/>
              <a:t> system.</a:t>
            </a:r>
            <a:endParaRPr lang="en-GB" b="1" dirty="0"/>
          </a:p>
          <a:p>
            <a:endParaRPr lang="en-ZM" dirty="0"/>
          </a:p>
        </p:txBody>
      </p:sp>
    </p:spTree>
    <p:extLst>
      <p:ext uri="{BB962C8B-B14F-4D97-AF65-F5344CB8AC3E}">
        <p14:creationId xmlns:p14="http://schemas.microsoft.com/office/powerpoint/2010/main" val="2849764448"/>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MEASURES OF THE POPULATION COMPOSITION</a:t>
            </a:r>
            <a:endParaRPr lang="en-US" sz="2400" dirty="0"/>
          </a:p>
        </p:txBody>
      </p:sp>
      <p:pic>
        <p:nvPicPr>
          <p:cNvPr id="4" name="Content Placeholder 3" descr="C:\Users\Dr Lemba\AppData\Local\Microsoft\Windows\Temporary Internet Files\Low\Content.IE5\BSM4HI89\PYRAMID[1].tif"/>
          <p:cNvPicPr>
            <a:picLocks noGrp="1"/>
          </p:cNvPicPr>
          <p:nvPr>
            <p:ph idx="1"/>
          </p:nvPr>
        </p:nvPicPr>
        <p:blipFill>
          <a:blip r:embed="rId2" cstate="print"/>
          <a:stretch>
            <a:fillRect/>
          </a:stretch>
        </p:blipFill>
        <p:spPr bwMode="auto">
          <a:xfrm>
            <a:off x="4253215" y="2557463"/>
            <a:ext cx="3685570" cy="3317875"/>
          </a:xfrm>
          <a:prstGeom prst="rect">
            <a:avLst/>
          </a:prstGeom>
          <a:noFill/>
          <a:ln w="9525">
            <a:noFill/>
            <a:miter lim="800000"/>
            <a:headEnd/>
            <a:tailEnd/>
          </a:ln>
        </p:spPr>
      </p:pic>
    </p:spTree>
    <p:extLst>
      <p:ext uri="{BB962C8B-B14F-4D97-AF65-F5344CB8AC3E}">
        <p14:creationId xmlns:p14="http://schemas.microsoft.com/office/powerpoint/2010/main" val="2975822378"/>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D235-C72C-4267-9498-C71060BDEB24}"/>
              </a:ext>
            </a:extLst>
          </p:cNvPr>
          <p:cNvSpPr>
            <a:spLocks noGrp="1"/>
          </p:cNvSpPr>
          <p:nvPr>
            <p:ph type="title"/>
          </p:nvPr>
        </p:nvSpPr>
        <p:spPr/>
        <p:txBody>
          <a:bodyPr>
            <a:normAutofit/>
          </a:bodyPr>
          <a:lstStyle/>
          <a:p>
            <a:r>
              <a:rPr lang="en-US" sz="2400" b="1" dirty="0"/>
              <a:t>LIFE TABLE</a:t>
            </a:r>
          </a:p>
        </p:txBody>
      </p:sp>
      <p:graphicFrame>
        <p:nvGraphicFramePr>
          <p:cNvPr id="4" name="Content Placeholder 3">
            <a:extLst>
              <a:ext uri="{FF2B5EF4-FFF2-40B4-BE49-F238E27FC236}">
                <a16:creationId xmlns:a16="http://schemas.microsoft.com/office/drawing/2014/main" id="{6BA66BCE-4067-4094-9AEE-C1F40EB34E92}"/>
              </a:ext>
            </a:extLst>
          </p:cNvPr>
          <p:cNvGraphicFramePr>
            <a:graphicFrameLocks noGrp="1"/>
          </p:cNvGraphicFramePr>
          <p:nvPr>
            <p:ph idx="1"/>
          </p:nvPr>
        </p:nvGraphicFramePr>
        <p:xfrm>
          <a:off x="2362200" y="2057400"/>
          <a:ext cx="7772400" cy="5638800"/>
        </p:xfrm>
        <a:graphic>
          <a:graphicData uri="http://schemas.openxmlformats.org/drawingml/2006/table">
            <a:tbl>
              <a:tblPr/>
              <a:tblGrid>
                <a:gridCol w="3886200">
                  <a:extLst>
                    <a:ext uri="{9D8B030D-6E8A-4147-A177-3AD203B41FA5}">
                      <a16:colId xmlns:a16="http://schemas.microsoft.com/office/drawing/2014/main" val="2052511210"/>
                    </a:ext>
                  </a:extLst>
                </a:gridCol>
                <a:gridCol w="3886200">
                  <a:extLst>
                    <a:ext uri="{9D8B030D-6E8A-4147-A177-3AD203B41FA5}">
                      <a16:colId xmlns:a16="http://schemas.microsoft.com/office/drawing/2014/main" val="18492429"/>
                    </a:ext>
                  </a:extLst>
                </a:gridCol>
              </a:tblGrid>
              <a:tr h="190500">
                <a:tc>
                  <a:txBody>
                    <a:bodyPr/>
                    <a:lstStyle/>
                    <a:p>
                      <a:pPr algn="ctr" fontAlgn="t"/>
                      <a:r>
                        <a:rPr lang="en-US" sz="1800" b="1" i="1" u="none" strike="noStrike" dirty="0">
                          <a:solidFill>
                            <a:srgbClr val="000000"/>
                          </a:solidFill>
                          <a:effectLst/>
                          <a:latin typeface="Century" panose="02040604050505020304" pitchFamily="18" charset="0"/>
                        </a:rPr>
                        <a:t>Age</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800" b="1" i="1" u="none" strike="noStrike">
                          <a:solidFill>
                            <a:srgbClr val="000000"/>
                          </a:solidFill>
                          <a:effectLst/>
                          <a:latin typeface="Century" panose="02040604050505020304" pitchFamily="18" charset="0"/>
                        </a:rPr>
                        <a:t>ex</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169129"/>
                  </a:ext>
                </a:extLst>
              </a:tr>
              <a:tr h="190500">
                <a:tc>
                  <a:txBody>
                    <a:bodyPr/>
                    <a:lstStyle/>
                    <a:p>
                      <a:pPr algn="ctr" fontAlgn="t"/>
                      <a:r>
                        <a:rPr lang="en-ZM" sz="1800" b="1" i="0" u="none" strike="noStrike" dirty="0">
                          <a:solidFill>
                            <a:srgbClr val="000000"/>
                          </a:solidFill>
                          <a:effectLst/>
                          <a:latin typeface="Century" panose="02040604050505020304" pitchFamily="18" charset="0"/>
                        </a:rPr>
                        <a:t>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a:solidFill>
                            <a:srgbClr val="000000"/>
                          </a:solidFill>
                          <a:effectLst/>
                          <a:latin typeface="Century" panose="02040604050505020304" pitchFamily="18" charset="0"/>
                        </a:rPr>
                        <a:t>77.6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106541"/>
                  </a:ext>
                </a:extLst>
              </a:tr>
              <a:tr h="190500">
                <a:tc>
                  <a:txBody>
                    <a:bodyPr/>
                    <a:lstStyle/>
                    <a:p>
                      <a:pPr algn="ctr" fontAlgn="t"/>
                      <a:r>
                        <a:rPr lang="en-ZM" sz="1800" b="1" i="0" u="none" strike="noStrike">
                          <a:solidFill>
                            <a:srgbClr val="000000"/>
                          </a:solidFill>
                          <a:effectLst/>
                          <a:latin typeface="Century" panose="02040604050505020304" pitchFamily="18" charset="0"/>
                        </a:rPr>
                        <a:t>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a:solidFill>
                            <a:srgbClr val="000000"/>
                          </a:solidFill>
                          <a:effectLst/>
                          <a:latin typeface="Century" panose="02040604050505020304" pitchFamily="18" charset="0"/>
                        </a:rPr>
                        <a:t>77.2</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244999"/>
                  </a:ext>
                </a:extLst>
              </a:tr>
              <a:tr h="190500">
                <a:tc>
                  <a:txBody>
                    <a:bodyPr/>
                    <a:lstStyle/>
                    <a:p>
                      <a:pPr algn="ctr" fontAlgn="t"/>
                      <a:r>
                        <a:rPr lang="en-ZM" sz="1800" b="1" i="0" u="none" strike="noStrike" dirty="0">
                          <a:solidFill>
                            <a:srgbClr val="000000"/>
                          </a:solidFill>
                          <a:effectLst/>
                          <a:latin typeface="Century" panose="02040604050505020304" pitchFamily="18" charset="0"/>
                        </a:rPr>
                        <a:t>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a:solidFill>
                            <a:srgbClr val="000000"/>
                          </a:solidFill>
                          <a:effectLst/>
                          <a:latin typeface="Century" panose="02040604050505020304" pitchFamily="18" charset="0"/>
                        </a:rPr>
                        <a:t>73.4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4429105"/>
                  </a:ext>
                </a:extLst>
              </a:tr>
              <a:tr h="190500">
                <a:tc>
                  <a:txBody>
                    <a:bodyPr/>
                    <a:lstStyle/>
                    <a:p>
                      <a:pPr algn="ctr" fontAlgn="t"/>
                      <a:r>
                        <a:rPr lang="en-ZM" sz="1800" b="1" i="0" u="none" strike="noStrike">
                          <a:solidFill>
                            <a:srgbClr val="000000"/>
                          </a:solidFill>
                          <a:effectLst/>
                          <a:latin typeface="Century" panose="02040604050505020304" pitchFamily="18" charset="0"/>
                        </a:rPr>
                        <a:t>10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a:solidFill>
                            <a:srgbClr val="000000"/>
                          </a:solidFill>
                          <a:effectLst/>
                          <a:latin typeface="Century" panose="02040604050505020304" pitchFamily="18" charset="0"/>
                        </a:rPr>
                        <a:t>68.4</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045386"/>
                  </a:ext>
                </a:extLst>
              </a:tr>
              <a:tr h="190500">
                <a:tc>
                  <a:txBody>
                    <a:bodyPr/>
                    <a:lstStyle/>
                    <a:p>
                      <a:pPr algn="ctr" fontAlgn="t"/>
                      <a:r>
                        <a:rPr lang="en-ZM" sz="1800" b="1" i="0" u="none" strike="noStrike" dirty="0">
                          <a:solidFill>
                            <a:srgbClr val="000000"/>
                          </a:solidFill>
                          <a:effectLst/>
                          <a:latin typeface="Century" panose="02040604050505020304" pitchFamily="18" charset="0"/>
                        </a:rPr>
                        <a:t>15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a:solidFill>
                            <a:srgbClr val="000000"/>
                          </a:solidFill>
                          <a:effectLst/>
                          <a:latin typeface="Century" panose="02040604050505020304" pitchFamily="18" charset="0"/>
                        </a:rPr>
                        <a:t>63.5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930932"/>
                  </a:ext>
                </a:extLst>
              </a:tr>
              <a:tr h="190500">
                <a:tc>
                  <a:txBody>
                    <a:bodyPr/>
                    <a:lstStyle/>
                    <a:p>
                      <a:pPr algn="ctr" fontAlgn="t"/>
                      <a:r>
                        <a:rPr lang="en-ZM" sz="1800" b="1" i="0" u="none" strike="noStrike">
                          <a:solidFill>
                            <a:srgbClr val="000000"/>
                          </a:solidFill>
                          <a:effectLst/>
                          <a:latin typeface="Century" panose="02040604050505020304" pitchFamily="18" charset="0"/>
                        </a:rPr>
                        <a:t>20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a:solidFill>
                            <a:srgbClr val="000000"/>
                          </a:solidFill>
                          <a:effectLst/>
                          <a:latin typeface="Century" panose="02040604050505020304" pitchFamily="18" charset="0"/>
                        </a:rPr>
                        <a:t>58.6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92485"/>
                  </a:ext>
                </a:extLst>
              </a:tr>
              <a:tr h="190500">
                <a:tc>
                  <a:txBody>
                    <a:bodyPr/>
                    <a:lstStyle/>
                    <a:p>
                      <a:pPr algn="ctr" fontAlgn="t"/>
                      <a:r>
                        <a:rPr lang="en-ZM" sz="1800" b="1" i="0" u="none" strike="noStrike">
                          <a:solidFill>
                            <a:srgbClr val="000000"/>
                          </a:solidFill>
                          <a:effectLst/>
                          <a:latin typeface="Century" panose="02040604050505020304" pitchFamily="18" charset="0"/>
                        </a:rPr>
                        <a:t>25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a:solidFill>
                            <a:srgbClr val="000000"/>
                          </a:solidFill>
                          <a:effectLst/>
                          <a:latin typeface="Century" panose="02040604050505020304" pitchFamily="18" charset="0"/>
                        </a:rPr>
                        <a:t>53.7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1623175"/>
                  </a:ext>
                </a:extLst>
              </a:tr>
              <a:tr h="190500">
                <a:tc>
                  <a:txBody>
                    <a:bodyPr/>
                    <a:lstStyle/>
                    <a:p>
                      <a:pPr algn="ctr" fontAlgn="t"/>
                      <a:r>
                        <a:rPr lang="en-ZM" sz="1800" b="1" i="0" u="none" strike="noStrike">
                          <a:solidFill>
                            <a:srgbClr val="000000"/>
                          </a:solidFill>
                          <a:effectLst/>
                          <a:latin typeface="Century" panose="02040604050505020304" pitchFamily="18" charset="0"/>
                        </a:rPr>
                        <a:t>30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48.7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225640"/>
                  </a:ext>
                </a:extLst>
              </a:tr>
              <a:tr h="190500">
                <a:tc>
                  <a:txBody>
                    <a:bodyPr/>
                    <a:lstStyle/>
                    <a:p>
                      <a:pPr algn="ctr" fontAlgn="t"/>
                      <a:r>
                        <a:rPr lang="en-ZM" sz="1800" b="1" i="0" u="none" strike="noStrike">
                          <a:solidFill>
                            <a:srgbClr val="000000"/>
                          </a:solidFill>
                          <a:effectLst/>
                          <a:latin typeface="Century" panose="02040604050505020304" pitchFamily="18" charset="0"/>
                        </a:rPr>
                        <a:t>35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a:solidFill>
                            <a:srgbClr val="000000"/>
                          </a:solidFill>
                          <a:effectLst/>
                          <a:latin typeface="Century" panose="02040604050505020304" pitchFamily="18" charset="0"/>
                        </a:rPr>
                        <a:t>43.9</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9616616"/>
                  </a:ext>
                </a:extLst>
              </a:tr>
              <a:tr h="190500">
                <a:tc>
                  <a:txBody>
                    <a:bodyPr/>
                    <a:lstStyle/>
                    <a:p>
                      <a:pPr algn="ctr" fontAlgn="t"/>
                      <a:r>
                        <a:rPr lang="en-ZM" sz="1800" b="1" i="0" u="none" strike="noStrike">
                          <a:solidFill>
                            <a:srgbClr val="000000"/>
                          </a:solidFill>
                          <a:effectLst/>
                          <a:latin typeface="Century" panose="02040604050505020304" pitchFamily="18" charset="0"/>
                        </a:rPr>
                        <a:t>40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39.1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566587"/>
                  </a:ext>
                </a:extLst>
              </a:tr>
              <a:tr h="190500">
                <a:tc>
                  <a:txBody>
                    <a:bodyPr/>
                    <a:lstStyle/>
                    <a:p>
                      <a:pPr algn="ctr" fontAlgn="t"/>
                      <a:r>
                        <a:rPr lang="en-ZM" sz="1800" b="1" i="0" u="none" strike="noStrike">
                          <a:solidFill>
                            <a:srgbClr val="000000"/>
                          </a:solidFill>
                          <a:effectLst/>
                          <a:latin typeface="Century" panose="02040604050505020304" pitchFamily="18" charset="0"/>
                        </a:rPr>
                        <a:t>45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34.3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588373"/>
                  </a:ext>
                </a:extLst>
              </a:tr>
              <a:tr h="190500">
                <a:tc>
                  <a:txBody>
                    <a:bodyPr/>
                    <a:lstStyle/>
                    <a:p>
                      <a:pPr algn="ctr" fontAlgn="t"/>
                      <a:r>
                        <a:rPr lang="en-ZM" sz="1800" b="1" i="0" u="none" strike="noStrike">
                          <a:solidFill>
                            <a:srgbClr val="000000"/>
                          </a:solidFill>
                          <a:effectLst/>
                          <a:latin typeface="Century" panose="02040604050505020304" pitchFamily="18" charset="0"/>
                        </a:rPr>
                        <a:t>50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29.7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812739"/>
                  </a:ext>
                </a:extLst>
              </a:tr>
              <a:tr h="190500">
                <a:tc>
                  <a:txBody>
                    <a:bodyPr/>
                    <a:lstStyle/>
                    <a:p>
                      <a:pPr algn="ctr" fontAlgn="t"/>
                      <a:r>
                        <a:rPr lang="en-ZM" sz="1800" b="1" i="0" u="none" strike="noStrike">
                          <a:solidFill>
                            <a:srgbClr val="000000"/>
                          </a:solidFill>
                          <a:effectLst/>
                          <a:latin typeface="Century" panose="02040604050505020304" pitchFamily="18" charset="0"/>
                        </a:rPr>
                        <a:t>55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25.3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644726"/>
                  </a:ext>
                </a:extLst>
              </a:tr>
              <a:tr h="190500">
                <a:tc>
                  <a:txBody>
                    <a:bodyPr/>
                    <a:lstStyle/>
                    <a:p>
                      <a:pPr algn="ctr" fontAlgn="t"/>
                      <a:r>
                        <a:rPr lang="en-ZM" sz="1800" b="1" i="0" u="none" strike="noStrike">
                          <a:solidFill>
                            <a:srgbClr val="000000"/>
                          </a:solidFill>
                          <a:effectLst/>
                          <a:latin typeface="Century" panose="02040604050505020304" pitchFamily="18" charset="0"/>
                        </a:rPr>
                        <a:t>60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21.1</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313204"/>
                  </a:ext>
                </a:extLst>
              </a:tr>
              <a:tr h="190500">
                <a:tc>
                  <a:txBody>
                    <a:bodyPr/>
                    <a:lstStyle/>
                    <a:p>
                      <a:pPr algn="ctr" fontAlgn="t"/>
                      <a:r>
                        <a:rPr lang="en-ZM" sz="1800" b="1" i="0" u="none" strike="noStrike">
                          <a:solidFill>
                            <a:srgbClr val="000000"/>
                          </a:solidFill>
                          <a:effectLst/>
                          <a:latin typeface="Century" panose="02040604050505020304" pitchFamily="18" charset="0"/>
                        </a:rPr>
                        <a:t>65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17.3</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195652"/>
                  </a:ext>
                </a:extLst>
              </a:tr>
              <a:tr h="190500">
                <a:tc>
                  <a:txBody>
                    <a:bodyPr/>
                    <a:lstStyle/>
                    <a:p>
                      <a:pPr algn="ctr" fontAlgn="t"/>
                      <a:r>
                        <a:rPr lang="en-ZM" sz="1800" b="1" i="0" u="none" strike="noStrike">
                          <a:solidFill>
                            <a:srgbClr val="000000"/>
                          </a:solidFill>
                          <a:effectLst/>
                          <a:latin typeface="Century" panose="02040604050505020304" pitchFamily="18" charset="0"/>
                        </a:rPr>
                        <a:t>70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13.7</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429005"/>
                  </a:ext>
                </a:extLst>
              </a:tr>
              <a:tr h="190500">
                <a:tc>
                  <a:txBody>
                    <a:bodyPr/>
                    <a:lstStyle/>
                    <a:p>
                      <a:pPr algn="ctr" fontAlgn="t"/>
                      <a:r>
                        <a:rPr lang="en-ZM" sz="1800" b="1" i="0" u="none" strike="noStrike">
                          <a:solidFill>
                            <a:srgbClr val="000000"/>
                          </a:solidFill>
                          <a:effectLst/>
                          <a:latin typeface="Century" panose="02040604050505020304" pitchFamily="18" charset="0"/>
                        </a:rPr>
                        <a:t>75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10.5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976348"/>
                  </a:ext>
                </a:extLst>
              </a:tr>
              <a:tr h="190500">
                <a:tc>
                  <a:txBody>
                    <a:bodyPr/>
                    <a:lstStyle/>
                    <a:p>
                      <a:pPr algn="ctr" fontAlgn="t"/>
                      <a:r>
                        <a:rPr lang="en-ZM" sz="1800" b="1" i="0" u="none" strike="noStrike">
                          <a:solidFill>
                            <a:srgbClr val="000000"/>
                          </a:solidFill>
                          <a:effectLst/>
                          <a:latin typeface="Century" panose="02040604050505020304" pitchFamily="18" charset="0"/>
                        </a:rPr>
                        <a:t>80</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7.8</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590178"/>
                  </a:ext>
                </a:extLst>
              </a:tr>
              <a:tr h="190500">
                <a:tc>
                  <a:txBody>
                    <a:bodyPr/>
                    <a:lstStyle/>
                    <a:p>
                      <a:pPr algn="ctr" fontAlgn="t"/>
                      <a:r>
                        <a:rPr lang="en-ZM" sz="1800" b="1" i="0" u="none" strike="noStrike">
                          <a:solidFill>
                            <a:srgbClr val="000000"/>
                          </a:solidFill>
                          <a:effectLst/>
                          <a:latin typeface="Century" panose="02040604050505020304" pitchFamily="18" charset="0"/>
                        </a:rPr>
                        <a:t>85</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M" sz="1800" b="1" i="0" u="none" strike="noStrike" dirty="0">
                          <a:solidFill>
                            <a:srgbClr val="000000"/>
                          </a:solidFill>
                          <a:effectLst/>
                          <a:latin typeface="Century" panose="02040604050505020304" pitchFamily="18" charset="0"/>
                        </a:rPr>
                        <a:t>5.6</a:t>
                      </a: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161033"/>
                  </a:ext>
                </a:extLst>
              </a:tr>
            </a:tbl>
          </a:graphicData>
        </a:graphic>
      </p:graphicFrame>
    </p:spTree>
    <p:extLst>
      <p:ext uri="{BB962C8B-B14F-4D97-AF65-F5344CB8AC3E}">
        <p14:creationId xmlns:p14="http://schemas.microsoft.com/office/powerpoint/2010/main" val="2997578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555B-1FCA-1D79-F267-64E3FB71F734}"/>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C31FA4EF-F094-0FAE-2FF6-91D1119B0E85}"/>
              </a:ext>
            </a:extLst>
          </p:cNvPr>
          <p:cNvSpPr>
            <a:spLocks noGrp="1"/>
          </p:cNvSpPr>
          <p:nvPr>
            <p:ph idx="1"/>
          </p:nvPr>
        </p:nvSpPr>
        <p:spPr/>
        <p:txBody>
          <a:bodyPr>
            <a:normAutofit/>
          </a:bodyPr>
          <a:lstStyle/>
          <a:p>
            <a:pPr lvl="1" algn="just"/>
            <a:r>
              <a:rPr lang="en-GB" sz="2400" b="1" dirty="0"/>
              <a:t>What happens to unemployment levels when large numbers of people move from rural areas?</a:t>
            </a:r>
          </a:p>
          <a:p>
            <a:pPr marL="342900" lvl="1" indent="0" algn="just">
              <a:buNone/>
            </a:pPr>
            <a:endParaRPr lang="en-GB" sz="2400" b="1" dirty="0"/>
          </a:p>
          <a:p>
            <a:pPr lvl="1" algn="just"/>
            <a:r>
              <a:rPr lang="en-GB" sz="2400" b="1" dirty="0"/>
              <a:t>What happens to provision of health services when there is an increase in number of deaths due to HIV and Covid – 19?</a:t>
            </a:r>
          </a:p>
          <a:p>
            <a:endParaRPr lang="en-ZM" dirty="0"/>
          </a:p>
        </p:txBody>
      </p:sp>
    </p:spTree>
    <p:extLst>
      <p:ext uri="{BB962C8B-B14F-4D97-AF65-F5344CB8AC3E}">
        <p14:creationId xmlns:p14="http://schemas.microsoft.com/office/powerpoint/2010/main" val="1585884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492C-59BC-4D5D-8AE3-2324E56FEE84}"/>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b="1" dirty="0"/>
          </a:p>
        </p:txBody>
      </p:sp>
      <p:sp>
        <p:nvSpPr>
          <p:cNvPr id="3" name="Content Placeholder 2">
            <a:extLst>
              <a:ext uri="{FF2B5EF4-FFF2-40B4-BE49-F238E27FC236}">
                <a16:creationId xmlns:a16="http://schemas.microsoft.com/office/drawing/2014/main" id="{E87E580D-A044-4ED0-A4B5-84AE7838448D}"/>
              </a:ext>
            </a:extLst>
          </p:cNvPr>
          <p:cNvSpPr>
            <a:spLocks noGrp="1"/>
          </p:cNvSpPr>
          <p:nvPr>
            <p:ph idx="1"/>
          </p:nvPr>
        </p:nvSpPr>
        <p:spPr/>
        <p:txBody>
          <a:bodyPr>
            <a:normAutofit fontScale="85000" lnSpcReduction="20000"/>
          </a:bodyPr>
          <a:lstStyle/>
          <a:p>
            <a:pPr marL="0" indent="0">
              <a:buNone/>
            </a:pPr>
            <a:r>
              <a:rPr lang="en-US" b="1" dirty="0"/>
              <a:t>3.	To understand the effect of social and economic change can 	influence population change. </a:t>
            </a:r>
          </a:p>
          <a:p>
            <a:pPr marL="0" indent="0">
              <a:buNone/>
            </a:pPr>
            <a:endParaRPr lang="en-US" b="1" dirty="0"/>
          </a:p>
          <a:p>
            <a:pPr lvl="1"/>
            <a:r>
              <a:rPr lang="en-US" b="1" dirty="0"/>
              <a:t>This is the reverse way of looking at the previous slide.</a:t>
            </a:r>
          </a:p>
          <a:p>
            <a:pPr lvl="1"/>
            <a:endParaRPr lang="en-US" b="1" dirty="0"/>
          </a:p>
          <a:p>
            <a:pPr lvl="1"/>
            <a:r>
              <a:rPr lang="en-US" b="1" dirty="0"/>
              <a:t>Do increases in income result in decreases or increases in fertility or mortality or migration?</a:t>
            </a:r>
          </a:p>
          <a:p>
            <a:pPr marL="342900" lvl="1" indent="0">
              <a:buNone/>
            </a:pPr>
            <a:endParaRPr lang="en-US" b="1" dirty="0"/>
          </a:p>
          <a:p>
            <a:pPr lvl="1"/>
            <a:r>
              <a:rPr lang="en-US" b="1" dirty="0"/>
              <a:t>What is the effect of social media on risky adolescent </a:t>
            </a:r>
            <a:r>
              <a:rPr lang="en-US" b="1" dirty="0" err="1"/>
              <a:t>behaviour</a:t>
            </a:r>
            <a:r>
              <a:rPr lang="en-US" b="1" dirty="0"/>
              <a:t> among adolescents?</a:t>
            </a:r>
          </a:p>
          <a:p>
            <a:endParaRPr lang="en-ZM" dirty="0"/>
          </a:p>
        </p:txBody>
      </p:sp>
    </p:spTree>
    <p:extLst>
      <p:ext uri="{BB962C8B-B14F-4D97-AF65-F5344CB8AC3E}">
        <p14:creationId xmlns:p14="http://schemas.microsoft.com/office/powerpoint/2010/main" val="2083015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WHY DO WE HAVE TO BOTHER STUDYING POPULATION ?</a:t>
            </a:r>
            <a:br>
              <a:rPr lang="en-GB" sz="2400" b="1" dirty="0"/>
            </a:br>
            <a:endParaRPr lang="en-GB" sz="2400" dirty="0"/>
          </a:p>
        </p:txBody>
      </p:sp>
      <p:sp>
        <p:nvSpPr>
          <p:cNvPr id="3" name="Content Placeholder 2"/>
          <p:cNvSpPr>
            <a:spLocks noGrp="1"/>
          </p:cNvSpPr>
          <p:nvPr>
            <p:ph idx="1"/>
          </p:nvPr>
        </p:nvSpPr>
        <p:spPr/>
        <p:txBody>
          <a:bodyPr>
            <a:normAutofit/>
          </a:bodyPr>
          <a:lstStyle/>
          <a:p>
            <a:pPr marL="0" indent="0" algn="just">
              <a:buNone/>
            </a:pPr>
            <a:r>
              <a:rPr lang="en-US" b="1" dirty="0"/>
              <a:t>4.	To predict population changes and their consequences. </a:t>
            </a:r>
          </a:p>
          <a:p>
            <a:pPr marL="0" indent="0" algn="just">
              <a:buNone/>
            </a:pPr>
            <a:endParaRPr lang="en-US" b="1" dirty="0"/>
          </a:p>
          <a:p>
            <a:pPr lvl="1" algn="just"/>
            <a:r>
              <a:rPr lang="en-US" sz="2400" b="1" dirty="0"/>
              <a:t>Using mathematical projection models and relying on past trends in fertility, mortality, migration, demographers can forecast future population trends. </a:t>
            </a:r>
          </a:p>
          <a:p>
            <a:endParaRPr lang="en-GB" dirty="0"/>
          </a:p>
        </p:txBody>
      </p:sp>
    </p:spTree>
    <p:extLst>
      <p:ext uri="{BB962C8B-B14F-4D97-AF65-F5344CB8AC3E}">
        <p14:creationId xmlns:p14="http://schemas.microsoft.com/office/powerpoint/2010/main" val="680132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C57F-A173-7BDF-B4D8-9F689BEFB064}"/>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24A49D9F-2C1F-96B8-D0C2-219E042B8287}"/>
              </a:ext>
            </a:extLst>
          </p:cNvPr>
          <p:cNvSpPr>
            <a:spLocks noGrp="1"/>
          </p:cNvSpPr>
          <p:nvPr>
            <p:ph idx="1"/>
          </p:nvPr>
        </p:nvSpPr>
        <p:spPr/>
        <p:txBody>
          <a:bodyPr/>
          <a:lstStyle/>
          <a:p>
            <a:pPr lvl="1" algn="just"/>
            <a:r>
              <a:rPr lang="en-US" sz="2700" b="1" dirty="0"/>
              <a:t>These population projections are indispensable in planning for future developments in the economy.</a:t>
            </a:r>
          </a:p>
          <a:p>
            <a:pPr marL="0" indent="0" algn="just">
              <a:buNone/>
            </a:pPr>
            <a:endParaRPr lang="en-US" sz="2700" b="1" dirty="0"/>
          </a:p>
          <a:p>
            <a:endParaRPr lang="en-ZM" dirty="0"/>
          </a:p>
        </p:txBody>
      </p:sp>
    </p:spTree>
    <p:extLst>
      <p:ext uri="{BB962C8B-B14F-4D97-AF65-F5344CB8AC3E}">
        <p14:creationId xmlns:p14="http://schemas.microsoft.com/office/powerpoint/2010/main" val="1781320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E843-3E24-4DCB-B689-EFE9DE6CFDFF}"/>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3671E8A0-8E8A-422D-B9E0-2D1FB21FA61B}"/>
              </a:ext>
            </a:extLst>
          </p:cNvPr>
          <p:cNvSpPr>
            <a:spLocks noGrp="1"/>
          </p:cNvSpPr>
          <p:nvPr>
            <p:ph idx="1"/>
          </p:nvPr>
        </p:nvSpPr>
        <p:spPr/>
        <p:txBody>
          <a:bodyPr>
            <a:normAutofit/>
          </a:bodyPr>
          <a:lstStyle/>
          <a:p>
            <a:pPr marL="0" indent="0" algn="just">
              <a:buNone/>
            </a:pPr>
            <a:r>
              <a:rPr lang="en-US" b="1" dirty="0"/>
              <a:t>5.	</a:t>
            </a:r>
            <a:r>
              <a:rPr lang="en-US" sz="2175" b="1" dirty="0"/>
              <a:t>To plan and make policies aimed at improving the welfare of the entire 	population by  	both private and 	public organizations in some 	of the following areas:</a:t>
            </a:r>
          </a:p>
          <a:p>
            <a:pPr marL="0" indent="0" algn="just">
              <a:buNone/>
            </a:pPr>
            <a:endParaRPr lang="en-GB" sz="2175" b="1" dirty="0"/>
          </a:p>
          <a:p>
            <a:pPr lvl="1" algn="just"/>
            <a:r>
              <a:rPr lang="en-US" sz="1875" b="1" dirty="0"/>
              <a:t>PLANNING FOR THE PROVISION OF EDUCATION – use information on the age distribution to know how many schools have to be built; how many teachers are required; how many training colleges have be built.</a:t>
            </a:r>
          </a:p>
          <a:p>
            <a:pPr lvl="1" algn="just"/>
            <a:endParaRPr lang="en-GB" sz="1875" b="1" dirty="0"/>
          </a:p>
          <a:p>
            <a:endParaRPr lang="en-ZM" dirty="0"/>
          </a:p>
        </p:txBody>
      </p:sp>
    </p:spTree>
    <p:extLst>
      <p:ext uri="{BB962C8B-B14F-4D97-AF65-F5344CB8AC3E}">
        <p14:creationId xmlns:p14="http://schemas.microsoft.com/office/powerpoint/2010/main" val="220575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781A-1512-6638-DAB1-F35D28108978}"/>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5204E228-3A23-58F4-3EB2-39D761A3EDA9}"/>
              </a:ext>
            </a:extLst>
          </p:cNvPr>
          <p:cNvSpPr>
            <a:spLocks noGrp="1"/>
          </p:cNvSpPr>
          <p:nvPr>
            <p:ph idx="1"/>
          </p:nvPr>
        </p:nvSpPr>
        <p:spPr/>
        <p:txBody>
          <a:bodyPr>
            <a:normAutofit/>
          </a:bodyPr>
          <a:lstStyle/>
          <a:p>
            <a:pPr lvl="1" algn="just"/>
            <a:r>
              <a:rPr lang="en-US" sz="2400" b="1" dirty="0"/>
              <a:t>PLANNING FOR PROVISION OF HEALTH FACILITIES – use information on age and sex to know how many health facilities have to be set up to cater for the needs of different age groups and gender: how many maternal health /under five clinics, geriatric clinics for older people?</a:t>
            </a:r>
          </a:p>
          <a:p>
            <a:pPr marL="342900" lvl="1" indent="0" algn="just">
              <a:buNone/>
            </a:pPr>
            <a:endParaRPr lang="en-US" sz="2400" b="1" dirty="0"/>
          </a:p>
          <a:p>
            <a:endParaRPr lang="en-ZM" dirty="0"/>
          </a:p>
        </p:txBody>
      </p:sp>
    </p:spTree>
    <p:extLst>
      <p:ext uri="{BB962C8B-B14F-4D97-AF65-F5344CB8AC3E}">
        <p14:creationId xmlns:p14="http://schemas.microsoft.com/office/powerpoint/2010/main" val="2619246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AB70-E009-4672-AC89-0B59BFFB1983}"/>
              </a:ext>
            </a:extLst>
          </p:cNvPr>
          <p:cNvSpPr>
            <a:spLocks noGrp="1"/>
          </p:cNvSpPr>
          <p:nvPr>
            <p:ph type="title"/>
          </p:nvPr>
        </p:nvSpPr>
        <p:spPr/>
        <p:txBody>
          <a:bodyPr>
            <a:normAutofit/>
          </a:bodyPr>
          <a:lstStyle/>
          <a:p>
            <a:r>
              <a:rPr lang="en-US" sz="2400" b="1" dirty="0"/>
              <a:t>WHY DO WE HAVE TO BOTHER STUDYING POPULATION ?</a:t>
            </a:r>
            <a:br>
              <a:rPr lang="en-GB" sz="2400" b="1" dirty="0"/>
            </a:br>
            <a:endParaRPr lang="en-ZM" sz="2400" dirty="0"/>
          </a:p>
        </p:txBody>
      </p:sp>
      <p:sp>
        <p:nvSpPr>
          <p:cNvPr id="3" name="Content Placeholder 2">
            <a:extLst>
              <a:ext uri="{FF2B5EF4-FFF2-40B4-BE49-F238E27FC236}">
                <a16:creationId xmlns:a16="http://schemas.microsoft.com/office/drawing/2014/main" id="{4A21B448-098A-4788-B771-97E4CEF14CBB}"/>
              </a:ext>
            </a:extLst>
          </p:cNvPr>
          <p:cNvSpPr>
            <a:spLocks noGrp="1"/>
          </p:cNvSpPr>
          <p:nvPr>
            <p:ph idx="1"/>
          </p:nvPr>
        </p:nvSpPr>
        <p:spPr/>
        <p:txBody>
          <a:bodyPr/>
          <a:lstStyle/>
          <a:p>
            <a:pPr algn="just"/>
            <a:r>
              <a:rPr lang="en-US" sz="2700" b="1" dirty="0"/>
              <a:t>PLANNING FOR PROVISION HOUSING UNITS – use information on population changes in population size and migration flows to ascertain demand for housing.</a:t>
            </a:r>
          </a:p>
          <a:p>
            <a:endParaRPr lang="en-ZM" dirty="0"/>
          </a:p>
        </p:txBody>
      </p:sp>
    </p:spTree>
    <p:extLst>
      <p:ext uri="{BB962C8B-B14F-4D97-AF65-F5344CB8AC3E}">
        <p14:creationId xmlns:p14="http://schemas.microsoft.com/office/powerpoint/2010/main" val="3870169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HISTORY AND DEVELOPMENT OF DEMOGRAPHY </a:t>
            </a:r>
            <a:br>
              <a:rPr lang="en-GB" sz="2000" b="1" dirty="0"/>
            </a:br>
            <a:endParaRPr lang="en-GB" sz="2000" dirty="0"/>
          </a:p>
        </p:txBody>
      </p:sp>
      <p:sp>
        <p:nvSpPr>
          <p:cNvPr id="3" name="Content Placeholder 2"/>
          <p:cNvSpPr>
            <a:spLocks noGrp="1"/>
          </p:cNvSpPr>
          <p:nvPr>
            <p:ph idx="1"/>
          </p:nvPr>
        </p:nvSpPr>
        <p:spPr/>
        <p:txBody>
          <a:bodyPr>
            <a:normAutofit fontScale="25000" lnSpcReduction="20000"/>
          </a:bodyPr>
          <a:lstStyle/>
          <a:p>
            <a:pPr algn="just"/>
            <a:r>
              <a:rPr lang="en-US" sz="7400" b="1" dirty="0"/>
              <a:t>John </a:t>
            </a:r>
            <a:r>
              <a:rPr lang="en-US" sz="7400" b="1" dirty="0" err="1"/>
              <a:t>Graunt</a:t>
            </a:r>
            <a:r>
              <a:rPr lang="en-US" sz="7400" b="1" dirty="0"/>
              <a:t>  is generally  regarded as FATHER of DEMOGRAPHY. </a:t>
            </a:r>
            <a:endParaRPr lang="en-GB" sz="7400" b="1" dirty="0"/>
          </a:p>
          <a:p>
            <a:pPr algn="just"/>
            <a:endParaRPr lang="en-GB" sz="7400" b="1" dirty="0"/>
          </a:p>
          <a:p>
            <a:pPr algn="just"/>
            <a:r>
              <a:rPr lang="en-US" sz="7400" b="1" dirty="0"/>
              <a:t>Other claimants to this accolade include Ibn Khaldun (1332-1406) a Muslim Scholar.</a:t>
            </a:r>
          </a:p>
          <a:p>
            <a:pPr algn="just"/>
            <a:endParaRPr lang="en-US" sz="7400" b="1" dirty="0"/>
          </a:p>
          <a:p>
            <a:pPr algn="just"/>
            <a:r>
              <a:rPr lang="en-US" sz="7400" b="1" dirty="0"/>
              <a:t>But although Khaldun  is said to have produced the first scientific and theoretical work on population, development, and group dynamics, he was primarily a religious figure. </a:t>
            </a:r>
          </a:p>
          <a:p>
            <a:pPr marL="0" indent="0" algn="just">
              <a:buNone/>
            </a:pPr>
            <a:endParaRPr lang="en-GB" sz="7400" b="1" dirty="0"/>
          </a:p>
          <a:p>
            <a:pPr algn="just"/>
            <a:r>
              <a:rPr lang="en-US" sz="7400" b="1" dirty="0"/>
              <a:t>In contrast, </a:t>
            </a:r>
            <a:r>
              <a:rPr lang="en-US" sz="7400" b="1" dirty="0" err="1"/>
              <a:t>Graunt</a:t>
            </a:r>
            <a:r>
              <a:rPr lang="en-US" sz="7400" b="1" dirty="0"/>
              <a:t> did more of what can be considered serious demographic work.</a:t>
            </a:r>
            <a:endParaRPr lang="en-GB" sz="7400" b="1" dirty="0"/>
          </a:p>
          <a:p>
            <a:pPr marL="0" indent="0" algn="just">
              <a:buNone/>
            </a:pPr>
            <a:r>
              <a:rPr lang="en-US" sz="7400" b="1" dirty="0"/>
              <a:t> </a:t>
            </a:r>
            <a:endParaRPr lang="en-GB" sz="7400" b="1" dirty="0"/>
          </a:p>
          <a:p>
            <a:pPr marL="0" indent="0">
              <a:buNone/>
            </a:pPr>
            <a:endParaRPr lang="en-GB" dirty="0"/>
          </a:p>
          <a:p>
            <a:endParaRPr lang="en-GB" dirty="0"/>
          </a:p>
        </p:txBody>
      </p:sp>
    </p:spTree>
    <p:extLst>
      <p:ext uri="{BB962C8B-B14F-4D97-AF65-F5344CB8AC3E}">
        <p14:creationId xmlns:p14="http://schemas.microsoft.com/office/powerpoint/2010/main" val="1429087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74438-A6AB-4871-A67A-38B11FC64252}"/>
              </a:ext>
            </a:extLst>
          </p:cNvPr>
          <p:cNvSpPr>
            <a:spLocks noGrp="1"/>
          </p:cNvSpPr>
          <p:nvPr>
            <p:ph type="title"/>
          </p:nvPr>
        </p:nvSpPr>
        <p:spPr/>
        <p:txBody>
          <a:bodyPr/>
          <a:lstStyle/>
          <a:p>
            <a:r>
              <a:rPr lang="en-US"/>
              <a:t>WHAT DEMOGRAPHY IS </a:t>
            </a:r>
            <a:endParaRPr lang="en-ZM"/>
          </a:p>
        </p:txBody>
      </p:sp>
      <p:sp>
        <p:nvSpPr>
          <p:cNvPr id="3" name="Content Placeholder 2">
            <a:extLst>
              <a:ext uri="{FF2B5EF4-FFF2-40B4-BE49-F238E27FC236}">
                <a16:creationId xmlns:a16="http://schemas.microsoft.com/office/drawing/2014/main" id="{2D682B83-8CF9-4EA9-A892-601FEF1A2DF9}"/>
              </a:ext>
            </a:extLst>
          </p:cNvPr>
          <p:cNvSpPr>
            <a:spLocks noGrp="1"/>
          </p:cNvSpPr>
          <p:nvPr>
            <p:ph idx="1"/>
          </p:nvPr>
        </p:nvSpPr>
        <p:spPr/>
        <p:txBody>
          <a:bodyPr/>
          <a:lstStyle/>
          <a:p>
            <a:pPr algn="just"/>
            <a:r>
              <a:rPr lang="en-US" b="1" dirty="0"/>
              <a:t>Demographic is not static but dynamic for it also studies population change in terms of determinants and consequences. </a:t>
            </a:r>
            <a:endParaRPr lang="en-GB" b="1" dirty="0"/>
          </a:p>
          <a:p>
            <a:pPr algn="just"/>
            <a:r>
              <a:rPr lang="en-US" b="1" dirty="0"/>
              <a:t> </a:t>
            </a:r>
            <a:endParaRPr lang="en-GB" b="1" dirty="0"/>
          </a:p>
          <a:p>
            <a:pPr algn="just"/>
            <a:r>
              <a:rPr lang="en-US" b="1" dirty="0"/>
              <a:t>It is also concerned with the spatial distribution of the population.</a:t>
            </a:r>
            <a:endParaRPr lang="en-GB" b="1" dirty="0"/>
          </a:p>
          <a:p>
            <a:pPr algn="just"/>
            <a:r>
              <a:rPr lang="en-US" b="1" dirty="0"/>
              <a:t> </a:t>
            </a:r>
          </a:p>
          <a:p>
            <a:endParaRPr lang="en-ZM" dirty="0"/>
          </a:p>
        </p:txBody>
      </p:sp>
    </p:spTree>
    <p:extLst>
      <p:ext uri="{BB962C8B-B14F-4D97-AF65-F5344CB8AC3E}">
        <p14:creationId xmlns:p14="http://schemas.microsoft.com/office/powerpoint/2010/main" val="2893367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JOHN </a:t>
            </a:r>
            <a:r>
              <a:rPr lang="en-US" b="1" dirty="0" err="1"/>
              <a:t>GRAUNT</a:t>
            </a:r>
            <a:r>
              <a:rPr lang="en-US" b="1" dirty="0"/>
              <a:t> (1620 – 1674)</a:t>
            </a:r>
            <a:endParaRPr lang="en-GB" b="1" dirty="0"/>
          </a:p>
        </p:txBody>
      </p:sp>
      <p:sp>
        <p:nvSpPr>
          <p:cNvPr id="3" name="Content Placeholder 2"/>
          <p:cNvSpPr>
            <a:spLocks noGrp="1"/>
          </p:cNvSpPr>
          <p:nvPr>
            <p:ph idx="1"/>
          </p:nvPr>
        </p:nvSpPr>
        <p:spPr/>
        <p:txBody>
          <a:bodyPr>
            <a:normAutofit fontScale="25000" lnSpcReduction="20000"/>
          </a:bodyPr>
          <a:lstStyle/>
          <a:p>
            <a:pPr algn="just"/>
            <a:r>
              <a:rPr lang="en-US" sz="6400" b="1" dirty="0"/>
              <a:t>HIS GROUNDBREAKING ACHIEVEMENTS</a:t>
            </a:r>
          </a:p>
          <a:p>
            <a:pPr algn="just"/>
            <a:endParaRPr lang="en-US" sz="6400" b="1" dirty="0"/>
          </a:p>
          <a:p>
            <a:pPr algn="just"/>
            <a:r>
              <a:rPr lang="en-US" sz="6400" b="1" dirty="0"/>
              <a:t>He pioneered the NUMERICAL ANALYSIS of BIRTHS and DEATHS using DATA from BILLS of MORTALITY – information on burials and christenings compiled by parish clerks initiated during the great plagues of the 16</a:t>
            </a:r>
            <a:r>
              <a:rPr lang="en-US" sz="6400" b="1" baseline="30000" dirty="0"/>
              <a:t>th</a:t>
            </a:r>
            <a:r>
              <a:rPr lang="en-US" sz="6400" b="1" dirty="0"/>
              <a:t> and 17</a:t>
            </a:r>
            <a:r>
              <a:rPr lang="en-US" sz="6400" b="1" baseline="30000" dirty="0"/>
              <a:t>th</a:t>
            </a:r>
            <a:r>
              <a:rPr lang="en-US" sz="6400" b="1" dirty="0"/>
              <a:t> centuries. </a:t>
            </a:r>
            <a:endParaRPr lang="en-GB" sz="6400" b="1" dirty="0"/>
          </a:p>
          <a:p>
            <a:pPr marL="0" indent="0" algn="just">
              <a:buNone/>
            </a:pPr>
            <a:endParaRPr lang="en-GB" sz="6400" b="1" dirty="0"/>
          </a:p>
          <a:p>
            <a:pPr algn="just"/>
            <a:r>
              <a:rPr lang="en-US" sz="6400" b="1" dirty="0"/>
              <a:t>He used this data to attempt a discovery of COMMON PATTERNS in VITAL EVENTS (</a:t>
            </a:r>
            <a:r>
              <a:rPr lang="en-US" sz="6400" b="1" dirty="0" err="1"/>
              <a:t>ie</a:t>
            </a:r>
            <a:r>
              <a:rPr lang="en-US" sz="6400" b="1" dirty="0"/>
              <a:t>, deaths , births, marriages, </a:t>
            </a:r>
            <a:r>
              <a:rPr lang="en-US" sz="6400" b="1" dirty="0" err="1"/>
              <a:t>etc</a:t>
            </a:r>
            <a:r>
              <a:rPr lang="en-US" sz="6400" b="1" dirty="0"/>
              <a:t>).</a:t>
            </a:r>
          </a:p>
          <a:p>
            <a:pPr marL="0" indent="0" algn="just">
              <a:buNone/>
            </a:pPr>
            <a:endParaRPr lang="en-GB" sz="6400" b="1" dirty="0"/>
          </a:p>
          <a:p>
            <a:pPr algn="just"/>
            <a:r>
              <a:rPr lang="en-US" sz="6400" b="1" dirty="0"/>
              <a:t>Based on this, he attempted to formulate the laws of population growth in a book entitled NATURAL AND POLITICAL OBSERVATIONS …made upon the Bills of Mortality (1662). </a:t>
            </a:r>
            <a:endParaRPr lang="en-GB" sz="6400" b="1" dirty="0"/>
          </a:p>
          <a:p>
            <a:endParaRPr lang="en-GB" dirty="0"/>
          </a:p>
        </p:txBody>
      </p:sp>
    </p:spTree>
    <p:extLst>
      <p:ext uri="{BB962C8B-B14F-4D97-AF65-F5344CB8AC3E}">
        <p14:creationId xmlns:p14="http://schemas.microsoft.com/office/powerpoint/2010/main" val="3219016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JOHN </a:t>
            </a:r>
            <a:r>
              <a:rPr lang="en-US" b="1" dirty="0" err="1"/>
              <a:t>GRAUNT</a:t>
            </a:r>
            <a:r>
              <a:rPr lang="en-US" b="1" dirty="0"/>
              <a:t> (1620 – 1674)</a:t>
            </a:r>
            <a:br>
              <a:rPr lang="en-GB" b="1" dirty="0"/>
            </a:br>
            <a:endParaRPr lang="en-GB" dirty="0"/>
          </a:p>
        </p:txBody>
      </p:sp>
      <p:sp>
        <p:nvSpPr>
          <p:cNvPr id="3" name="Content Placeholder 2"/>
          <p:cNvSpPr>
            <a:spLocks noGrp="1"/>
          </p:cNvSpPr>
          <p:nvPr>
            <p:ph idx="1"/>
          </p:nvPr>
        </p:nvSpPr>
        <p:spPr/>
        <p:txBody>
          <a:bodyPr>
            <a:normAutofit lnSpcReduction="10000"/>
          </a:bodyPr>
          <a:lstStyle/>
          <a:p>
            <a:pPr marL="0" indent="0" algn="just" eaLnBrk="0" fontAlgn="base" hangingPunct="0">
              <a:spcBef>
                <a:spcPct val="0"/>
              </a:spcBef>
              <a:spcAft>
                <a:spcPct val="0"/>
              </a:spcAft>
              <a:buClrTx/>
              <a:buSzTx/>
              <a:buFontTx/>
              <a:buChar char="•"/>
              <a:tabLst>
                <a:tab pos="914400" algn="l"/>
              </a:tabLst>
            </a:pPr>
            <a:r>
              <a:rPr lang="en-US" altLang="en-US" b="1" dirty="0">
                <a:ea typeface="Times New Roman" panose="02020603050405020304" pitchFamily="18" charset="0"/>
                <a:cs typeface="Tahoma" panose="020B0604030504040204" pitchFamily="34" charset="0"/>
              </a:rPr>
              <a:t>In London, deaths, exceeded births – lack of growth. </a:t>
            </a:r>
          </a:p>
          <a:p>
            <a:pPr marL="0" indent="0" algn="just" eaLnBrk="0" fontAlgn="base" hangingPunct="0">
              <a:spcBef>
                <a:spcPct val="0"/>
              </a:spcBef>
              <a:spcAft>
                <a:spcPct val="0"/>
              </a:spcAft>
              <a:buClrTx/>
              <a:buSzTx/>
              <a:buNone/>
              <a:tabLst>
                <a:tab pos="914400" algn="l"/>
              </a:tabLst>
            </a:pPr>
            <a:endParaRPr lang="en-GB" altLang="en-US" b="1" dirty="0"/>
          </a:p>
          <a:p>
            <a:pPr marL="0" indent="0" algn="just" eaLnBrk="0" fontAlgn="base" hangingPunct="0">
              <a:spcBef>
                <a:spcPct val="0"/>
              </a:spcBef>
              <a:spcAft>
                <a:spcPct val="0"/>
              </a:spcAft>
              <a:buClrTx/>
              <a:buSzTx/>
              <a:buFontTx/>
              <a:buChar char="•"/>
              <a:tabLst>
                <a:tab pos="914400" algn="l"/>
              </a:tabLst>
            </a:pPr>
            <a:r>
              <a:rPr lang="en-US" altLang="en-US" b="1" dirty="0">
                <a:ea typeface="Times New Roman" panose="02020603050405020304" pitchFamily="18" charset="0"/>
                <a:cs typeface="Tahoma" panose="020B0604030504040204" pitchFamily="34" charset="0"/>
              </a:rPr>
              <a:t>In rural areas, births exceeded deaths – high growth – migration. </a:t>
            </a:r>
          </a:p>
          <a:p>
            <a:pPr marL="0" indent="0" algn="just" eaLnBrk="0" fontAlgn="base" hangingPunct="0">
              <a:spcBef>
                <a:spcPct val="0"/>
              </a:spcBef>
              <a:spcAft>
                <a:spcPct val="0"/>
              </a:spcAft>
              <a:buClrTx/>
              <a:buSzTx/>
              <a:buNone/>
              <a:tabLst>
                <a:tab pos="914400" algn="l"/>
              </a:tabLst>
            </a:pPr>
            <a:endParaRPr lang="en-GB" altLang="en-US" b="1" dirty="0"/>
          </a:p>
          <a:p>
            <a:pPr marL="0" indent="0" algn="just" eaLnBrk="0" fontAlgn="base" hangingPunct="0">
              <a:spcBef>
                <a:spcPct val="0"/>
              </a:spcBef>
              <a:spcAft>
                <a:spcPct val="0"/>
              </a:spcAft>
              <a:buClrTx/>
              <a:buSzTx/>
              <a:buFontTx/>
              <a:buChar char="•"/>
              <a:tabLst>
                <a:tab pos="914400" algn="l"/>
              </a:tabLst>
            </a:pPr>
            <a:r>
              <a:rPr lang="en-US" altLang="en-US" b="1" dirty="0">
                <a:ea typeface="Times New Roman" panose="02020603050405020304" pitchFamily="18" charset="0"/>
                <a:cs typeface="Tahoma" panose="020B0604030504040204" pitchFamily="34" charset="0"/>
              </a:rPr>
              <a:t>At birth, number of male infants exceeded female infants. </a:t>
            </a:r>
          </a:p>
          <a:p>
            <a:pPr marL="0" indent="0" algn="just" eaLnBrk="0" fontAlgn="base" hangingPunct="0">
              <a:spcBef>
                <a:spcPct val="0"/>
              </a:spcBef>
              <a:spcAft>
                <a:spcPct val="0"/>
              </a:spcAft>
              <a:buClrTx/>
              <a:buSzTx/>
              <a:buNone/>
              <a:tabLst>
                <a:tab pos="914400" algn="l"/>
              </a:tabLst>
            </a:pPr>
            <a:endParaRPr lang="en-GB" altLang="en-US" b="1" dirty="0"/>
          </a:p>
          <a:p>
            <a:pPr marL="0" indent="0" algn="just" eaLnBrk="0" fontAlgn="base" hangingPunct="0">
              <a:spcBef>
                <a:spcPct val="0"/>
              </a:spcBef>
              <a:spcAft>
                <a:spcPct val="0"/>
              </a:spcAft>
              <a:buClrTx/>
              <a:buSzTx/>
              <a:buFontTx/>
              <a:buChar char="•"/>
              <a:tabLst>
                <a:tab pos="914400" algn="l"/>
              </a:tabLst>
            </a:pPr>
            <a:r>
              <a:rPr lang="en-US" altLang="en-US" b="1" dirty="0">
                <a:ea typeface="Times New Roman" panose="02020603050405020304" pitchFamily="18" charset="0"/>
                <a:cs typeface="Tahoma" panose="020B0604030504040204" pitchFamily="34" charset="0"/>
              </a:rPr>
              <a:t>Established a distributive age pattern to deaths. </a:t>
            </a:r>
          </a:p>
          <a:p>
            <a:pPr marL="0" indent="0" algn="just" eaLnBrk="0" fontAlgn="base" hangingPunct="0">
              <a:spcBef>
                <a:spcPct val="0"/>
              </a:spcBef>
              <a:spcAft>
                <a:spcPct val="0"/>
              </a:spcAft>
              <a:buClrTx/>
              <a:buSzTx/>
              <a:buNone/>
              <a:tabLst>
                <a:tab pos="914400" algn="l"/>
              </a:tabLst>
            </a:pPr>
            <a:endParaRPr lang="en-US" altLang="en-US" b="1" dirty="0">
              <a:ea typeface="Times New Roman" panose="02020603050405020304" pitchFamily="18" charset="0"/>
              <a:cs typeface="Tahoma" panose="020B0604030504040204" pitchFamily="34" charset="0"/>
            </a:endParaRPr>
          </a:p>
          <a:p>
            <a:pPr marL="0" indent="0">
              <a:buNone/>
            </a:pPr>
            <a:endParaRPr lang="en-GB" dirty="0"/>
          </a:p>
        </p:txBody>
      </p:sp>
    </p:spTree>
    <p:extLst>
      <p:ext uri="{BB962C8B-B14F-4D97-AF65-F5344CB8AC3E}">
        <p14:creationId xmlns:p14="http://schemas.microsoft.com/office/powerpoint/2010/main" val="3893066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JOHN </a:t>
            </a:r>
            <a:r>
              <a:rPr lang="en-US" b="1" dirty="0" err="1"/>
              <a:t>GRAUNT</a:t>
            </a:r>
            <a:r>
              <a:rPr lang="en-US" b="1" dirty="0"/>
              <a:t> (1620 – 1674)</a:t>
            </a:r>
            <a:br>
              <a:rPr lang="en-GB" b="1" dirty="0"/>
            </a:br>
            <a:endParaRPr lang="en-GB" dirty="0"/>
          </a:p>
        </p:txBody>
      </p:sp>
      <p:sp>
        <p:nvSpPr>
          <p:cNvPr id="3" name="Content Placeholder 2"/>
          <p:cNvSpPr>
            <a:spLocks noGrp="1"/>
          </p:cNvSpPr>
          <p:nvPr>
            <p:ph idx="1"/>
          </p:nvPr>
        </p:nvSpPr>
        <p:spPr/>
        <p:txBody>
          <a:bodyPr>
            <a:normAutofit fontScale="92500" lnSpcReduction="20000"/>
          </a:bodyPr>
          <a:lstStyle/>
          <a:p>
            <a:pPr marL="0" indent="0" algn="just" eaLnBrk="0" fontAlgn="base" hangingPunct="0">
              <a:spcBef>
                <a:spcPct val="0"/>
              </a:spcBef>
              <a:spcAft>
                <a:spcPct val="0"/>
              </a:spcAft>
              <a:buClrTx/>
              <a:buSzTx/>
              <a:buFontTx/>
              <a:buChar char="•"/>
              <a:tabLst>
                <a:tab pos="914400" algn="l"/>
              </a:tabLst>
            </a:pPr>
            <a:r>
              <a:rPr lang="en-US" altLang="en-US" b="1" dirty="0">
                <a:ea typeface="Times New Roman" panose="02020603050405020304" pitchFamily="18" charset="0"/>
                <a:cs typeface="Tahoma" panose="020B0604030504040204" pitchFamily="34" charset="0"/>
              </a:rPr>
              <a:t>Classified deaths by a cause and geographical variation of causes and by year. </a:t>
            </a:r>
            <a:endParaRPr lang="en-GB" altLang="en-US" b="1" dirty="0"/>
          </a:p>
          <a:p>
            <a:pPr marL="0" indent="0" algn="just" eaLnBrk="0" fontAlgn="base" hangingPunct="0">
              <a:spcBef>
                <a:spcPct val="0"/>
              </a:spcBef>
              <a:spcAft>
                <a:spcPct val="0"/>
              </a:spcAft>
              <a:buClrTx/>
              <a:buSzTx/>
              <a:buNone/>
              <a:tabLst>
                <a:tab pos="914400" algn="l"/>
              </a:tabLst>
            </a:pPr>
            <a:r>
              <a:rPr lang="en-US" altLang="en-US" b="1" dirty="0">
                <a:ea typeface="Times New Roman" panose="02020603050405020304" pitchFamily="18" charset="0"/>
                <a:cs typeface="Tahoma" panose="020B0604030504040204" pitchFamily="34" charset="0"/>
              </a:rPr>
              <a:t> </a:t>
            </a:r>
            <a:endParaRPr lang="en-GB" altLang="en-US" b="1" dirty="0"/>
          </a:p>
          <a:p>
            <a:pPr marL="0" indent="0" algn="just" eaLnBrk="0" fontAlgn="base" hangingPunct="0">
              <a:spcBef>
                <a:spcPct val="0"/>
              </a:spcBef>
              <a:spcAft>
                <a:spcPct val="0"/>
              </a:spcAft>
              <a:buClrTx/>
              <a:buSzTx/>
              <a:buFontTx/>
              <a:buChar char="•"/>
              <a:tabLst>
                <a:tab pos="914400" algn="l"/>
              </a:tabLst>
            </a:pPr>
            <a:r>
              <a:rPr lang="en-US" altLang="en-US" b="1" dirty="0">
                <a:ea typeface="Times New Roman" panose="02020603050405020304" pitchFamily="18" charset="0"/>
                <a:cs typeface="Tahoma" panose="020B0604030504040204" pitchFamily="34" charset="0"/>
              </a:rPr>
              <a:t>Constructed a primitive and crude form of a life table. </a:t>
            </a:r>
            <a:endParaRPr lang="en-GB" altLang="en-US" b="1" dirty="0"/>
          </a:p>
          <a:p>
            <a:pPr marL="0" indent="0" algn="just" eaLnBrk="0" fontAlgn="base" hangingPunct="0">
              <a:spcBef>
                <a:spcPct val="0"/>
              </a:spcBef>
              <a:spcAft>
                <a:spcPct val="0"/>
              </a:spcAft>
              <a:buClrTx/>
              <a:buSzTx/>
              <a:buNone/>
              <a:tabLst>
                <a:tab pos="914400" algn="l"/>
              </a:tabLst>
            </a:pPr>
            <a:r>
              <a:rPr lang="en-US" altLang="en-US" b="1" dirty="0">
                <a:ea typeface="Times New Roman" panose="02020603050405020304" pitchFamily="18" charset="0"/>
                <a:cs typeface="Tahoma" panose="020B0604030504040204" pitchFamily="34" charset="0"/>
              </a:rPr>
              <a:t> </a:t>
            </a:r>
            <a:endParaRPr lang="en-GB" altLang="en-US" b="1" dirty="0"/>
          </a:p>
          <a:p>
            <a:pPr marL="0" indent="0" algn="just" eaLnBrk="0" fontAlgn="base" hangingPunct="0">
              <a:spcBef>
                <a:spcPct val="0"/>
              </a:spcBef>
              <a:spcAft>
                <a:spcPct val="0"/>
              </a:spcAft>
              <a:buClrTx/>
              <a:buSzTx/>
              <a:buFontTx/>
              <a:buChar char="•"/>
              <a:tabLst>
                <a:tab pos="914400" algn="l"/>
              </a:tabLst>
            </a:pPr>
            <a:r>
              <a:rPr lang="en-US" altLang="en-US" b="1" dirty="0">
                <a:ea typeface="Times New Roman" panose="02020603050405020304" pitchFamily="18" charset="0"/>
                <a:cs typeface="Tahoma" panose="020B0604030504040204" pitchFamily="34" charset="0"/>
              </a:rPr>
              <a:t>Estimated of London’s population. </a:t>
            </a:r>
          </a:p>
          <a:p>
            <a:pPr marL="0" indent="0" algn="just" eaLnBrk="0" fontAlgn="base" hangingPunct="0">
              <a:spcBef>
                <a:spcPct val="0"/>
              </a:spcBef>
              <a:spcAft>
                <a:spcPct val="0"/>
              </a:spcAft>
              <a:buClrTx/>
              <a:buSzTx/>
              <a:buNone/>
              <a:tabLst>
                <a:tab pos="914400" algn="l"/>
              </a:tabLst>
            </a:pPr>
            <a:endParaRPr lang="en-GB" altLang="en-US" b="1" dirty="0"/>
          </a:p>
          <a:p>
            <a:pPr marL="0" indent="0" algn="just" eaLnBrk="0" fontAlgn="base" hangingPunct="0">
              <a:spcBef>
                <a:spcPct val="0"/>
              </a:spcBef>
              <a:spcAft>
                <a:spcPct val="0"/>
              </a:spcAft>
              <a:buClrTx/>
              <a:buSzTx/>
              <a:buFontTx/>
              <a:buChar char="•"/>
              <a:tabLst>
                <a:tab pos="914400" algn="l"/>
              </a:tabLst>
            </a:pPr>
            <a:r>
              <a:rPr lang="en-US" altLang="en-US" b="1" dirty="0">
                <a:ea typeface="Times New Roman" panose="02020603050405020304" pitchFamily="18" charset="0"/>
                <a:cs typeface="Tahoma" panose="020B0604030504040204" pitchFamily="34" charset="0"/>
              </a:rPr>
              <a:t>Identified correctly migration, fertility, and mortality as components of population growth. </a:t>
            </a:r>
          </a:p>
          <a:p>
            <a:pPr marL="0" indent="0" algn="just" eaLnBrk="0" fontAlgn="base" hangingPunct="0">
              <a:spcBef>
                <a:spcPct val="0"/>
              </a:spcBef>
              <a:spcAft>
                <a:spcPct val="0"/>
              </a:spcAft>
              <a:buClrTx/>
              <a:buSzTx/>
              <a:buNone/>
              <a:tabLst>
                <a:tab pos="914400" algn="l"/>
              </a:tabLst>
            </a:pPr>
            <a:endParaRPr lang="en-GB" altLang="en-US" b="1" dirty="0"/>
          </a:p>
          <a:p>
            <a:pPr marL="0" indent="0" algn="just" eaLnBrk="0" fontAlgn="base" hangingPunct="0">
              <a:spcBef>
                <a:spcPct val="0"/>
              </a:spcBef>
              <a:spcAft>
                <a:spcPct val="0"/>
              </a:spcAft>
              <a:buClrTx/>
              <a:buSzTx/>
              <a:buFontTx/>
              <a:buChar char="•"/>
              <a:tabLst>
                <a:tab pos="914400" algn="l"/>
              </a:tabLst>
            </a:pPr>
            <a:r>
              <a:rPr lang="en-US" altLang="en-US" b="1" dirty="0">
                <a:ea typeface="Times New Roman" panose="02020603050405020304" pitchFamily="18" charset="0"/>
                <a:cs typeface="Tahoma" panose="020B0604030504040204" pitchFamily="34" charset="0"/>
              </a:rPr>
              <a:t>Pioneered the use of statistical methods in evaluating demographic data</a:t>
            </a:r>
            <a:endParaRPr lang="en-GB" altLang="en-US" b="1" dirty="0"/>
          </a:p>
          <a:p>
            <a:endParaRPr lang="en-GB" dirty="0"/>
          </a:p>
        </p:txBody>
      </p:sp>
    </p:spTree>
    <p:extLst>
      <p:ext uri="{BB962C8B-B14F-4D97-AF65-F5344CB8AC3E}">
        <p14:creationId xmlns:p14="http://schemas.microsoft.com/office/powerpoint/2010/main" val="2414296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EDMOND HALLEY </a:t>
            </a:r>
            <a:br>
              <a:rPr lang="en-US" b="1" dirty="0"/>
            </a:br>
            <a:endParaRPr lang="en-GB" dirty="0"/>
          </a:p>
        </p:txBody>
      </p:sp>
      <p:sp>
        <p:nvSpPr>
          <p:cNvPr id="3" name="Content Placeholder 2"/>
          <p:cNvSpPr>
            <a:spLocks noGrp="1"/>
          </p:cNvSpPr>
          <p:nvPr>
            <p:ph idx="1"/>
          </p:nvPr>
        </p:nvSpPr>
        <p:spPr/>
        <p:txBody>
          <a:bodyPr>
            <a:normAutofit/>
          </a:bodyPr>
          <a:lstStyle/>
          <a:p>
            <a:pPr algn="just"/>
            <a:r>
              <a:rPr lang="en-US" sz="3200" b="1" dirty="0"/>
              <a:t>He was a mathematician who improved on the work of </a:t>
            </a:r>
            <a:r>
              <a:rPr lang="en-US" sz="3200" b="1" dirty="0" err="1"/>
              <a:t>Graunt</a:t>
            </a:r>
            <a:r>
              <a:rPr lang="en-US" sz="3200" b="1" dirty="0"/>
              <a:t> and developed the life table as the basis for life insurance mathematics in 1693.  </a:t>
            </a:r>
          </a:p>
          <a:p>
            <a:pPr algn="just"/>
            <a:endParaRPr lang="en-US" sz="3200" b="1" dirty="0"/>
          </a:p>
          <a:p>
            <a:endParaRPr lang="en-GB" dirty="0"/>
          </a:p>
        </p:txBody>
      </p:sp>
    </p:spTree>
    <p:extLst>
      <p:ext uri="{BB962C8B-B14F-4D97-AF65-F5344CB8AC3E}">
        <p14:creationId xmlns:p14="http://schemas.microsoft.com/office/powerpoint/2010/main" val="3405878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AAAA-01B5-419B-F97D-03DF5D257910}"/>
              </a:ext>
            </a:extLst>
          </p:cNvPr>
          <p:cNvSpPr>
            <a:spLocks noGrp="1"/>
          </p:cNvSpPr>
          <p:nvPr>
            <p:ph type="title"/>
          </p:nvPr>
        </p:nvSpPr>
        <p:spPr/>
        <p:txBody>
          <a:bodyPr/>
          <a:lstStyle/>
          <a:p>
            <a:r>
              <a:rPr lang="en-US" b="1" dirty="0"/>
              <a:t>EDMOND HALLEY</a:t>
            </a:r>
            <a:endParaRPr lang="en-ZM" dirty="0"/>
          </a:p>
        </p:txBody>
      </p:sp>
      <p:sp>
        <p:nvSpPr>
          <p:cNvPr id="3" name="Content Placeholder 2">
            <a:extLst>
              <a:ext uri="{FF2B5EF4-FFF2-40B4-BE49-F238E27FC236}">
                <a16:creationId xmlns:a16="http://schemas.microsoft.com/office/drawing/2014/main" id="{BEE8EA29-9EDC-C260-374F-6DB82C7526B4}"/>
              </a:ext>
            </a:extLst>
          </p:cNvPr>
          <p:cNvSpPr>
            <a:spLocks noGrp="1"/>
          </p:cNvSpPr>
          <p:nvPr>
            <p:ph idx="1"/>
          </p:nvPr>
        </p:nvSpPr>
        <p:spPr/>
        <p:txBody>
          <a:bodyPr>
            <a:normAutofit fontScale="92500" lnSpcReduction="20000"/>
          </a:bodyPr>
          <a:lstStyle/>
          <a:p>
            <a:pPr algn="just"/>
            <a:r>
              <a:rPr lang="en-US" b="1" dirty="0"/>
              <a:t>The work of Halley generated a lot of interest in the importance of life tables, particularly in in insurance.</a:t>
            </a:r>
          </a:p>
          <a:p>
            <a:pPr algn="just"/>
            <a:endParaRPr lang="en-US" b="1" dirty="0"/>
          </a:p>
          <a:p>
            <a:pPr algn="just"/>
            <a:r>
              <a:rPr lang="en-US" b="1" dirty="0"/>
              <a:t>This inspired Richard Price to write the first textbook on life contingencies in 1771 focusing on the extensive use of life tables.</a:t>
            </a:r>
          </a:p>
          <a:p>
            <a:pPr algn="just"/>
            <a:endParaRPr lang="en-US" b="1" dirty="0"/>
          </a:p>
          <a:p>
            <a:pPr algn="just"/>
            <a:r>
              <a:rPr lang="en-US" b="1"/>
              <a:t>Price was </a:t>
            </a:r>
            <a:r>
              <a:rPr lang="en-US" b="1" dirty="0"/>
              <a:t>followed later by Augustus de Morgan, ‘On the Application of Probabilities to Life Contingencies’, (</a:t>
            </a:r>
            <a:r>
              <a:rPr lang="en-US" b="1"/>
              <a:t>1838).</a:t>
            </a:r>
            <a:endParaRPr lang="en-GB" b="1" dirty="0"/>
          </a:p>
          <a:p>
            <a:endParaRPr lang="en-ZM" dirty="0"/>
          </a:p>
        </p:txBody>
      </p:sp>
    </p:spTree>
    <p:extLst>
      <p:ext uri="{BB962C8B-B14F-4D97-AF65-F5344CB8AC3E}">
        <p14:creationId xmlns:p14="http://schemas.microsoft.com/office/powerpoint/2010/main" val="3364810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THOMAS MALTHUS (1766 – 1834) </a:t>
            </a:r>
            <a:br>
              <a:rPr lang="en-GB" dirty="0"/>
            </a:br>
            <a:endParaRPr lang="en-GB" dirty="0"/>
          </a:p>
        </p:txBody>
      </p:sp>
      <p:sp>
        <p:nvSpPr>
          <p:cNvPr id="3" name="Content Placeholder 2"/>
          <p:cNvSpPr>
            <a:spLocks noGrp="1"/>
          </p:cNvSpPr>
          <p:nvPr>
            <p:ph idx="1"/>
          </p:nvPr>
        </p:nvSpPr>
        <p:spPr/>
        <p:txBody>
          <a:bodyPr>
            <a:normAutofit fontScale="55000" lnSpcReduction="20000"/>
          </a:bodyPr>
          <a:lstStyle/>
          <a:p>
            <a:pPr algn="just"/>
            <a:r>
              <a:rPr lang="en-US" sz="6200" b="1" dirty="0"/>
              <a:t>British clergyman and economist and one of the pioneers of demography. </a:t>
            </a:r>
            <a:endParaRPr lang="en-GB" sz="6200" b="1" dirty="0"/>
          </a:p>
          <a:p>
            <a:pPr marL="0" indent="0" algn="just">
              <a:buNone/>
            </a:pPr>
            <a:endParaRPr lang="en-GB" sz="6200" b="1" dirty="0"/>
          </a:p>
          <a:p>
            <a:pPr algn="just"/>
            <a:r>
              <a:rPr lang="en-US" sz="6200" b="1" dirty="0"/>
              <a:t>He wrote a book an ESSAY ON POPULATION in 1798. </a:t>
            </a:r>
            <a:endParaRPr lang="en-GB" sz="6200" b="1" dirty="0"/>
          </a:p>
          <a:p>
            <a:pPr marL="0" indent="0" algn="just">
              <a:buNone/>
            </a:pPr>
            <a:endParaRPr lang="en-GB" sz="6200" b="1" dirty="0"/>
          </a:p>
          <a:p>
            <a:pPr marL="0" indent="0" algn="just">
              <a:buNone/>
            </a:pPr>
            <a:endParaRPr lang="en-GB" sz="6200" b="1" dirty="0"/>
          </a:p>
          <a:p>
            <a:endParaRPr lang="en-GB" dirty="0"/>
          </a:p>
        </p:txBody>
      </p:sp>
    </p:spTree>
    <p:extLst>
      <p:ext uri="{BB962C8B-B14F-4D97-AF65-F5344CB8AC3E}">
        <p14:creationId xmlns:p14="http://schemas.microsoft.com/office/powerpoint/2010/main" val="1937694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BCECD-29BD-4034-9EEA-B9C54EA079EC}"/>
              </a:ext>
            </a:extLst>
          </p:cNvPr>
          <p:cNvSpPr>
            <a:spLocks noGrp="1"/>
          </p:cNvSpPr>
          <p:nvPr>
            <p:ph type="title"/>
          </p:nvPr>
        </p:nvSpPr>
        <p:spPr/>
        <p:txBody>
          <a:bodyPr>
            <a:normAutofit fontScale="90000"/>
          </a:bodyPr>
          <a:lstStyle/>
          <a:p>
            <a:r>
              <a:rPr lang="en-US" b="1" dirty="0"/>
              <a:t>THOMAS MALTHUS (1766 – 1834</a:t>
            </a:r>
            <a:endParaRPr lang="en-ZM" dirty="0"/>
          </a:p>
        </p:txBody>
      </p:sp>
      <p:sp>
        <p:nvSpPr>
          <p:cNvPr id="3" name="Content Placeholder 2">
            <a:extLst>
              <a:ext uri="{FF2B5EF4-FFF2-40B4-BE49-F238E27FC236}">
                <a16:creationId xmlns:a16="http://schemas.microsoft.com/office/drawing/2014/main" id="{FE2C20CE-D5CC-4E5C-A340-5CBFA7004B59}"/>
              </a:ext>
            </a:extLst>
          </p:cNvPr>
          <p:cNvSpPr>
            <a:spLocks noGrp="1"/>
          </p:cNvSpPr>
          <p:nvPr>
            <p:ph idx="1"/>
          </p:nvPr>
        </p:nvSpPr>
        <p:spPr/>
        <p:txBody>
          <a:bodyPr>
            <a:normAutofit fontScale="77500" lnSpcReduction="20000"/>
          </a:bodyPr>
          <a:lstStyle/>
          <a:p>
            <a:pPr algn="just"/>
            <a:r>
              <a:rPr lang="en-US" b="1" dirty="0"/>
              <a:t>The book </a:t>
            </a:r>
            <a:r>
              <a:rPr lang="en-US" b="1"/>
              <a:t>was influenced </a:t>
            </a:r>
            <a:r>
              <a:rPr lang="en-US" b="1" dirty="0"/>
              <a:t>by the following events in Europe: </a:t>
            </a:r>
          </a:p>
          <a:p>
            <a:pPr marL="0" indent="0" algn="just">
              <a:buNone/>
            </a:pPr>
            <a:endParaRPr lang="en-GB" b="1" dirty="0"/>
          </a:p>
          <a:p>
            <a:pPr lvl="0" algn="just"/>
            <a:r>
              <a:rPr lang="en-US" b="1" dirty="0"/>
              <a:t>The outbreak of the French Revolution which scared the upper classes in other European countries. </a:t>
            </a:r>
            <a:endParaRPr lang="en-GB" b="1" dirty="0"/>
          </a:p>
          <a:p>
            <a:pPr marL="0" indent="0" algn="just">
              <a:buNone/>
            </a:pPr>
            <a:endParaRPr lang="en-GB" b="1" dirty="0"/>
          </a:p>
          <a:p>
            <a:pPr lvl="0" algn="just"/>
            <a:r>
              <a:rPr lang="en-US" b="1" dirty="0"/>
              <a:t>The British discussion on the improvements of social security for the poor. </a:t>
            </a:r>
            <a:endParaRPr lang="en-GB" b="1" dirty="0"/>
          </a:p>
          <a:p>
            <a:pPr marL="0" indent="0" algn="just">
              <a:buNone/>
            </a:pPr>
            <a:endParaRPr lang="en-GB" b="1" dirty="0"/>
          </a:p>
          <a:p>
            <a:pPr algn="just"/>
            <a:r>
              <a:rPr lang="en-US" b="1" dirty="0"/>
              <a:t>Thus, the book stressed the need to curb the population of the poor. </a:t>
            </a:r>
            <a:endParaRPr lang="en-GB" b="1" dirty="0"/>
          </a:p>
          <a:p>
            <a:endParaRPr lang="en-ZM" dirty="0"/>
          </a:p>
        </p:txBody>
      </p:sp>
    </p:spTree>
    <p:extLst>
      <p:ext uri="{BB962C8B-B14F-4D97-AF65-F5344CB8AC3E}">
        <p14:creationId xmlns:p14="http://schemas.microsoft.com/office/powerpoint/2010/main" val="988723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THOMAS MALTHUS (1766 – 1834) </a:t>
            </a:r>
            <a:br>
              <a:rPr lang="en-GB" dirty="0"/>
            </a:br>
            <a:endParaRPr lang="en-GB" dirty="0"/>
          </a:p>
        </p:txBody>
      </p:sp>
      <p:sp>
        <p:nvSpPr>
          <p:cNvPr id="3" name="Content Placeholder 2"/>
          <p:cNvSpPr>
            <a:spLocks noGrp="1"/>
          </p:cNvSpPr>
          <p:nvPr>
            <p:ph idx="1"/>
          </p:nvPr>
        </p:nvSpPr>
        <p:spPr>
          <a:xfrm>
            <a:off x="1295402" y="2490136"/>
            <a:ext cx="9524998" cy="3758265"/>
          </a:xfrm>
        </p:spPr>
        <p:txBody>
          <a:bodyPr>
            <a:normAutofit fontScale="92500" lnSpcReduction="20000"/>
          </a:bodyPr>
          <a:lstStyle/>
          <a:p>
            <a:r>
              <a:rPr lang="en-US" b="1" dirty="0"/>
              <a:t>MALTHUS’ BASIC ARGUMENT </a:t>
            </a:r>
            <a:endParaRPr lang="en-GB" sz="2800" b="1" dirty="0"/>
          </a:p>
          <a:p>
            <a:pPr marL="0" indent="0" algn="just">
              <a:buNone/>
            </a:pPr>
            <a:endParaRPr lang="en-GB" sz="2800" b="1" dirty="0"/>
          </a:p>
          <a:p>
            <a:pPr algn="just"/>
            <a:r>
              <a:rPr lang="en-US" b="1" dirty="0"/>
              <a:t>His basic argument was that food production increased by arithmetic progression (very slowly) – 1, 2, 3, 4, 5, 6</a:t>
            </a:r>
            <a:endParaRPr lang="en-GB" sz="2800" b="1" dirty="0"/>
          </a:p>
          <a:p>
            <a:pPr algn="just"/>
            <a:endParaRPr lang="en-GB" sz="2800" b="1" dirty="0"/>
          </a:p>
          <a:p>
            <a:pPr algn="just"/>
            <a:r>
              <a:rPr lang="en-US" b="1" dirty="0"/>
              <a:t>Population on the other hand increased by geometric progression (very fast) 1, 2, 4, 8, 16, 32. </a:t>
            </a:r>
            <a:endParaRPr lang="en-GB" sz="2800" b="1" dirty="0"/>
          </a:p>
          <a:p>
            <a:pPr algn="just"/>
            <a:endParaRPr lang="en-US" b="1" dirty="0"/>
          </a:p>
          <a:p>
            <a:pPr algn="just"/>
            <a:r>
              <a:rPr lang="en-US" b="1" dirty="0"/>
              <a:t>Thus, population was doubling every 25 years. </a:t>
            </a:r>
            <a:endParaRPr lang="en-GB" sz="2800" b="1" dirty="0"/>
          </a:p>
          <a:p>
            <a:endParaRPr lang="en-GB" dirty="0"/>
          </a:p>
        </p:txBody>
      </p:sp>
    </p:spTree>
    <p:extLst>
      <p:ext uri="{BB962C8B-B14F-4D97-AF65-F5344CB8AC3E}">
        <p14:creationId xmlns:p14="http://schemas.microsoft.com/office/powerpoint/2010/main" val="2243028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32CA-82FF-46FC-B9FA-847248B95385}"/>
              </a:ext>
            </a:extLst>
          </p:cNvPr>
          <p:cNvSpPr>
            <a:spLocks noGrp="1"/>
          </p:cNvSpPr>
          <p:nvPr>
            <p:ph type="title"/>
          </p:nvPr>
        </p:nvSpPr>
        <p:spPr/>
        <p:txBody>
          <a:bodyPr>
            <a:normAutofit fontScale="90000"/>
          </a:bodyPr>
          <a:lstStyle/>
          <a:p>
            <a:r>
              <a:rPr lang="en-US" b="1" dirty="0"/>
              <a:t>THOMAS MALTHUS (1766 – 1834)</a:t>
            </a:r>
            <a:endParaRPr lang="en-ZM" dirty="0"/>
          </a:p>
        </p:txBody>
      </p:sp>
      <p:sp>
        <p:nvSpPr>
          <p:cNvPr id="3" name="Content Placeholder 2">
            <a:extLst>
              <a:ext uri="{FF2B5EF4-FFF2-40B4-BE49-F238E27FC236}">
                <a16:creationId xmlns:a16="http://schemas.microsoft.com/office/drawing/2014/main" id="{88DFE6B4-9435-4D21-90AB-93B713BACC30}"/>
              </a:ext>
            </a:extLst>
          </p:cNvPr>
          <p:cNvSpPr>
            <a:spLocks noGrp="1"/>
          </p:cNvSpPr>
          <p:nvPr>
            <p:ph idx="1"/>
          </p:nvPr>
        </p:nvSpPr>
        <p:spPr/>
        <p:txBody>
          <a:bodyPr>
            <a:normAutofit/>
          </a:bodyPr>
          <a:lstStyle/>
          <a:p>
            <a:pPr algn="just"/>
            <a:r>
              <a:rPr lang="en-US" b="1" dirty="0"/>
              <a:t>The rapid increase in population was according to him was attributable to the reproductive habits of the poor who “bred like animals.”</a:t>
            </a:r>
            <a:endParaRPr lang="en-GB" sz="2800" b="1" dirty="0"/>
          </a:p>
          <a:p>
            <a:pPr algn="just"/>
            <a:endParaRPr lang="en-GB" sz="2800" b="1" dirty="0"/>
          </a:p>
          <a:p>
            <a:pPr algn="just"/>
            <a:r>
              <a:rPr lang="en-US" b="1" dirty="0"/>
              <a:t>Since this endangered the food supply, he suggested the need to curb the population growth of the poor. </a:t>
            </a:r>
            <a:endParaRPr lang="en-GB" sz="2800" b="1" dirty="0"/>
          </a:p>
          <a:p>
            <a:endParaRPr lang="en-ZM" dirty="0"/>
          </a:p>
        </p:txBody>
      </p:sp>
    </p:spTree>
    <p:extLst>
      <p:ext uri="{BB962C8B-B14F-4D97-AF65-F5344CB8AC3E}">
        <p14:creationId xmlns:p14="http://schemas.microsoft.com/office/powerpoint/2010/main" val="741826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THOMAS MALTHUS (1766 – 1834)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pPr algn="just"/>
            <a:r>
              <a:rPr lang="en-US" b="1" dirty="0"/>
              <a:t>Malthusian solution to the problem of rapid population growth. </a:t>
            </a:r>
            <a:endParaRPr lang="en-GB" b="1" dirty="0"/>
          </a:p>
          <a:p>
            <a:pPr algn="just"/>
            <a:endParaRPr lang="en-GB" b="1" dirty="0"/>
          </a:p>
          <a:p>
            <a:pPr lvl="0" algn="just"/>
            <a:r>
              <a:rPr lang="en-US" b="1" dirty="0"/>
              <a:t>His moral solution was that the poor should restrain their sexual life by late marriages and abstinence. </a:t>
            </a:r>
          </a:p>
          <a:p>
            <a:pPr lvl="0" algn="just"/>
            <a:endParaRPr lang="en-GB" b="1" dirty="0"/>
          </a:p>
          <a:p>
            <a:pPr lvl="0" algn="just"/>
            <a:r>
              <a:rPr lang="en-US" b="1" dirty="0"/>
              <a:t>He further identified two checks on population growth. </a:t>
            </a:r>
            <a:endParaRPr lang="en-GB" b="1" dirty="0"/>
          </a:p>
          <a:p>
            <a:pPr algn="just"/>
            <a:r>
              <a:rPr lang="en-US" b="1" dirty="0"/>
              <a:t> </a:t>
            </a:r>
            <a:endParaRPr lang="en-GB" b="1" dirty="0"/>
          </a:p>
          <a:p>
            <a:pPr lvl="1" algn="just"/>
            <a:r>
              <a:rPr lang="en-US" sz="2400" b="1" dirty="0"/>
              <a:t>Preventive checks</a:t>
            </a:r>
            <a:endParaRPr lang="en-GB" sz="2400" b="1" dirty="0"/>
          </a:p>
          <a:p>
            <a:pPr lvl="1" algn="just"/>
            <a:r>
              <a:rPr lang="en-US" sz="2400" b="1" dirty="0"/>
              <a:t>Positive checks </a:t>
            </a:r>
            <a:endParaRPr lang="en-GB" sz="2400" b="1" dirty="0"/>
          </a:p>
          <a:p>
            <a:endParaRPr lang="en-GB" dirty="0"/>
          </a:p>
        </p:txBody>
      </p:sp>
    </p:spTree>
    <p:extLst>
      <p:ext uri="{BB962C8B-B14F-4D97-AF65-F5344CB8AC3E}">
        <p14:creationId xmlns:p14="http://schemas.microsoft.com/office/powerpoint/2010/main" val="212439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DEMOGRAPHY IS </a:t>
            </a:r>
          </a:p>
        </p:txBody>
      </p:sp>
      <p:sp>
        <p:nvSpPr>
          <p:cNvPr id="3" name="Content Placeholder 2"/>
          <p:cNvSpPr>
            <a:spLocks noGrp="1"/>
          </p:cNvSpPr>
          <p:nvPr>
            <p:ph idx="1"/>
          </p:nvPr>
        </p:nvSpPr>
        <p:spPr/>
        <p:txBody>
          <a:bodyPr>
            <a:normAutofit fontScale="77500" lnSpcReduction="20000"/>
          </a:bodyPr>
          <a:lstStyle/>
          <a:p>
            <a:pPr algn="just"/>
            <a:r>
              <a:rPr lang="en-US" b="1" dirty="0"/>
              <a:t>Demography therefore concerns itself with :</a:t>
            </a:r>
          </a:p>
          <a:p>
            <a:pPr algn="just">
              <a:buNone/>
            </a:pPr>
            <a:endParaRPr lang="en-US" b="1" dirty="0"/>
          </a:p>
          <a:p>
            <a:pPr algn="just"/>
            <a:r>
              <a:rPr lang="en-US" b="1" dirty="0"/>
              <a:t>Population size</a:t>
            </a:r>
          </a:p>
          <a:p>
            <a:pPr algn="just">
              <a:buNone/>
            </a:pPr>
            <a:endParaRPr lang="en-US" b="1" dirty="0"/>
          </a:p>
          <a:p>
            <a:pPr algn="just"/>
            <a:r>
              <a:rPr lang="en-US" b="1" dirty="0"/>
              <a:t>Population composition</a:t>
            </a:r>
          </a:p>
          <a:p>
            <a:pPr algn="just">
              <a:buNone/>
            </a:pPr>
            <a:endParaRPr lang="en-US" b="1" dirty="0"/>
          </a:p>
          <a:p>
            <a:pPr algn="just"/>
            <a:r>
              <a:rPr lang="en-US" b="1" dirty="0"/>
              <a:t>Population distribution</a:t>
            </a:r>
          </a:p>
          <a:p>
            <a:pPr algn="just">
              <a:buNone/>
            </a:pPr>
            <a:endParaRPr lang="en-US" b="1" dirty="0"/>
          </a:p>
          <a:p>
            <a:pPr algn="just"/>
            <a:r>
              <a:rPr lang="en-US" b="1" dirty="0"/>
              <a:t>Population change due to births, deaths, movements.</a:t>
            </a:r>
          </a:p>
        </p:txBody>
      </p:sp>
    </p:spTree>
    <p:extLst>
      <p:ext uri="{BB962C8B-B14F-4D97-AF65-F5344CB8AC3E}">
        <p14:creationId xmlns:p14="http://schemas.microsoft.com/office/powerpoint/2010/main" val="4752454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THOMAS MALTHUS (1766 – 1834) </a:t>
            </a:r>
            <a:br>
              <a:rPr lang="en-GB" dirty="0"/>
            </a:br>
            <a:endParaRPr lang="en-GB" dirty="0"/>
          </a:p>
        </p:txBody>
      </p:sp>
      <p:sp>
        <p:nvSpPr>
          <p:cNvPr id="3" name="Content Placeholder 2"/>
          <p:cNvSpPr>
            <a:spLocks noGrp="1"/>
          </p:cNvSpPr>
          <p:nvPr>
            <p:ph idx="1"/>
          </p:nvPr>
        </p:nvSpPr>
        <p:spPr/>
        <p:txBody>
          <a:bodyPr>
            <a:normAutofit lnSpcReduction="10000"/>
          </a:bodyPr>
          <a:lstStyle/>
          <a:p>
            <a:pPr algn="just"/>
            <a:r>
              <a:rPr lang="en-US" b="1" dirty="0"/>
              <a:t>PREVENTIVE CHECKS </a:t>
            </a:r>
            <a:endParaRPr lang="en-GB" b="1" dirty="0"/>
          </a:p>
          <a:p>
            <a:pPr algn="just"/>
            <a:endParaRPr lang="en-GB" b="1" dirty="0"/>
          </a:p>
          <a:p>
            <a:pPr algn="just"/>
            <a:r>
              <a:rPr lang="en-US" b="1" dirty="0"/>
              <a:t>These are more voluntary mechanisms (or means) of controlling births.   These include the following:-</a:t>
            </a:r>
            <a:endParaRPr lang="en-GB" b="1" dirty="0"/>
          </a:p>
          <a:p>
            <a:pPr algn="just"/>
            <a:endParaRPr lang="en-GB" b="1" dirty="0"/>
          </a:p>
          <a:p>
            <a:pPr algn="just"/>
            <a:r>
              <a:rPr lang="en-US" b="1" dirty="0"/>
              <a:t>PROLONGED CELIBACY – Abstention from marriage. </a:t>
            </a:r>
            <a:endParaRPr lang="en-GB" b="1" dirty="0"/>
          </a:p>
          <a:p>
            <a:pPr algn="just"/>
            <a:r>
              <a:rPr lang="en-US" b="1" dirty="0"/>
              <a:t>CHASTITY – Abstention from all sexual intercourse. </a:t>
            </a:r>
            <a:endParaRPr lang="en-GB" b="1" dirty="0"/>
          </a:p>
          <a:p>
            <a:pPr algn="just"/>
            <a:endParaRPr lang="en-GB" b="1" dirty="0"/>
          </a:p>
          <a:p>
            <a:endParaRPr lang="en-GB" dirty="0"/>
          </a:p>
        </p:txBody>
      </p:sp>
    </p:spTree>
    <p:extLst>
      <p:ext uri="{BB962C8B-B14F-4D97-AF65-F5344CB8AC3E}">
        <p14:creationId xmlns:p14="http://schemas.microsoft.com/office/powerpoint/2010/main" val="366623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F4A4-BC73-4B67-80C3-2F1F60765DCE}"/>
              </a:ext>
            </a:extLst>
          </p:cNvPr>
          <p:cNvSpPr>
            <a:spLocks noGrp="1"/>
          </p:cNvSpPr>
          <p:nvPr>
            <p:ph type="title"/>
          </p:nvPr>
        </p:nvSpPr>
        <p:spPr/>
        <p:txBody>
          <a:bodyPr>
            <a:normAutofit fontScale="90000"/>
          </a:bodyPr>
          <a:lstStyle/>
          <a:p>
            <a:r>
              <a:rPr lang="en-US" b="1" dirty="0"/>
              <a:t>THOMAS MALTHUS (1766 – 1834) </a:t>
            </a:r>
            <a:br>
              <a:rPr lang="en-GB" dirty="0"/>
            </a:br>
            <a:endParaRPr lang="en-ZM" dirty="0"/>
          </a:p>
        </p:txBody>
      </p:sp>
      <p:sp>
        <p:nvSpPr>
          <p:cNvPr id="3" name="Content Placeholder 2">
            <a:extLst>
              <a:ext uri="{FF2B5EF4-FFF2-40B4-BE49-F238E27FC236}">
                <a16:creationId xmlns:a16="http://schemas.microsoft.com/office/drawing/2014/main" id="{A8391799-3747-489F-80A1-A91D4A5550AB}"/>
              </a:ext>
            </a:extLst>
          </p:cNvPr>
          <p:cNvSpPr>
            <a:spLocks noGrp="1"/>
          </p:cNvSpPr>
          <p:nvPr>
            <p:ph idx="1"/>
          </p:nvPr>
        </p:nvSpPr>
        <p:spPr/>
        <p:txBody>
          <a:bodyPr>
            <a:normAutofit fontScale="92500" lnSpcReduction="20000"/>
          </a:bodyPr>
          <a:lstStyle/>
          <a:p>
            <a:pPr algn="just"/>
            <a:r>
              <a:rPr lang="en-US" b="1" dirty="0"/>
              <a:t>Excluded from these were: </a:t>
            </a:r>
            <a:endParaRPr lang="en-GB" b="1" dirty="0"/>
          </a:p>
          <a:p>
            <a:pPr algn="just"/>
            <a:endParaRPr lang="en-GB" b="1" dirty="0"/>
          </a:p>
          <a:p>
            <a:pPr algn="just"/>
            <a:r>
              <a:rPr lang="en-US" b="1" dirty="0"/>
              <a:t>Adultery </a:t>
            </a:r>
            <a:endParaRPr lang="en-GB" b="1" dirty="0"/>
          </a:p>
          <a:p>
            <a:pPr algn="just"/>
            <a:r>
              <a:rPr lang="en-US" b="1" dirty="0"/>
              <a:t>Prostitution </a:t>
            </a:r>
            <a:endParaRPr lang="en-GB" b="1" dirty="0"/>
          </a:p>
          <a:p>
            <a:pPr algn="just"/>
            <a:r>
              <a:rPr lang="en-US" b="1" dirty="0"/>
              <a:t>Sexual deviations (lesbianism/homosexuality – christened vicious. </a:t>
            </a:r>
            <a:endParaRPr lang="en-GB" b="1" dirty="0"/>
          </a:p>
          <a:p>
            <a:pPr algn="just"/>
            <a:r>
              <a:rPr lang="en-US" b="1" dirty="0"/>
              <a:t>Birth control </a:t>
            </a:r>
            <a:endParaRPr lang="en-GB" b="1" dirty="0"/>
          </a:p>
          <a:p>
            <a:pPr algn="just"/>
            <a:r>
              <a:rPr lang="en-US" b="1" dirty="0"/>
              <a:t>Abortion </a:t>
            </a:r>
            <a:endParaRPr lang="en-GB" b="1" dirty="0"/>
          </a:p>
          <a:p>
            <a:endParaRPr lang="en-ZM" dirty="0"/>
          </a:p>
        </p:txBody>
      </p:sp>
    </p:spTree>
    <p:extLst>
      <p:ext uri="{BB962C8B-B14F-4D97-AF65-F5344CB8AC3E}">
        <p14:creationId xmlns:p14="http://schemas.microsoft.com/office/powerpoint/2010/main" val="3963130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THOMAS MALTHUS (1766 – 1834) </a:t>
            </a:r>
            <a:br>
              <a:rPr lang="en-GB" dirty="0"/>
            </a:br>
            <a:endParaRPr lang="en-GB" dirty="0"/>
          </a:p>
        </p:txBody>
      </p:sp>
      <p:sp>
        <p:nvSpPr>
          <p:cNvPr id="3" name="Content Placeholder 2"/>
          <p:cNvSpPr>
            <a:spLocks noGrp="1"/>
          </p:cNvSpPr>
          <p:nvPr>
            <p:ph idx="1"/>
          </p:nvPr>
        </p:nvSpPr>
        <p:spPr/>
        <p:txBody>
          <a:bodyPr>
            <a:normAutofit fontScale="32500" lnSpcReduction="20000"/>
          </a:bodyPr>
          <a:lstStyle/>
          <a:p>
            <a:pPr algn="just"/>
            <a:r>
              <a:rPr lang="en-US" sz="5600" b="1" dirty="0"/>
              <a:t>POSITIVE CHECKS </a:t>
            </a:r>
            <a:endParaRPr lang="en-GB" sz="5600" b="1" dirty="0"/>
          </a:p>
          <a:p>
            <a:pPr algn="just"/>
            <a:r>
              <a:rPr lang="en-US" sz="5600" b="1" dirty="0"/>
              <a:t> </a:t>
            </a:r>
            <a:endParaRPr lang="en-GB" sz="5600" b="1" dirty="0"/>
          </a:p>
          <a:p>
            <a:pPr algn="just"/>
            <a:r>
              <a:rPr lang="en-US" sz="5600" b="1" dirty="0"/>
              <a:t>These included involuntary checks on population growth. These included events such as:</a:t>
            </a:r>
            <a:endParaRPr lang="en-GB" sz="5600" b="1" dirty="0"/>
          </a:p>
          <a:p>
            <a:pPr algn="just"/>
            <a:r>
              <a:rPr lang="en-US" sz="5600" b="1" dirty="0"/>
              <a:t> </a:t>
            </a:r>
            <a:endParaRPr lang="en-GB" sz="5600" b="1" dirty="0"/>
          </a:p>
          <a:p>
            <a:pPr lvl="0" algn="just"/>
            <a:r>
              <a:rPr lang="en-US" sz="5600" b="1" dirty="0"/>
              <a:t>Wars</a:t>
            </a:r>
            <a:endParaRPr lang="en-GB" sz="5600" b="1" dirty="0"/>
          </a:p>
          <a:p>
            <a:pPr lvl="0" algn="just"/>
            <a:r>
              <a:rPr lang="en-US" sz="5600" b="1" dirty="0"/>
              <a:t>Epidemics – AIDS, COVID, </a:t>
            </a:r>
            <a:r>
              <a:rPr lang="en-US" sz="5600" b="1" dirty="0" err="1"/>
              <a:t>etc</a:t>
            </a:r>
            <a:endParaRPr lang="en-GB" sz="5600" b="1" dirty="0"/>
          </a:p>
          <a:p>
            <a:pPr lvl="0" algn="just"/>
            <a:r>
              <a:rPr lang="en-US" sz="5600" b="1" dirty="0"/>
              <a:t>Famines </a:t>
            </a:r>
            <a:endParaRPr lang="en-GB" sz="5600" b="1" dirty="0"/>
          </a:p>
          <a:p>
            <a:pPr lvl="0" algn="just"/>
            <a:r>
              <a:rPr lang="en-US" sz="5600" b="1" dirty="0"/>
              <a:t>Food shortage – the ultimate positive check. </a:t>
            </a:r>
            <a:endParaRPr lang="en-GB" sz="5600" b="1" dirty="0"/>
          </a:p>
          <a:p>
            <a:endParaRPr lang="en-GB" dirty="0"/>
          </a:p>
        </p:txBody>
      </p:sp>
    </p:spTree>
    <p:extLst>
      <p:ext uri="{BB962C8B-B14F-4D97-AF65-F5344CB8AC3E}">
        <p14:creationId xmlns:p14="http://schemas.microsoft.com/office/powerpoint/2010/main" val="541505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THOMAS MALTHUS (1766 – 1834) </a:t>
            </a:r>
            <a:br>
              <a:rPr lang="en-GB" dirty="0"/>
            </a:br>
            <a:endParaRPr lang="en-GB" dirty="0"/>
          </a:p>
        </p:txBody>
      </p:sp>
      <p:sp>
        <p:nvSpPr>
          <p:cNvPr id="3" name="Content Placeholder 2"/>
          <p:cNvSpPr>
            <a:spLocks noGrp="1"/>
          </p:cNvSpPr>
          <p:nvPr>
            <p:ph idx="1"/>
          </p:nvPr>
        </p:nvSpPr>
        <p:spPr/>
        <p:txBody>
          <a:bodyPr>
            <a:normAutofit fontScale="70000" lnSpcReduction="20000"/>
          </a:bodyPr>
          <a:lstStyle/>
          <a:p>
            <a:pPr algn="just"/>
            <a:r>
              <a:rPr lang="en-US" b="1"/>
              <a:t>MALTHUS’ SOLUTION </a:t>
            </a:r>
            <a:endParaRPr lang="en-US" b="1" dirty="0"/>
          </a:p>
          <a:p>
            <a:pPr algn="just"/>
            <a:r>
              <a:rPr lang="en-US" b="1" dirty="0"/>
              <a:t> </a:t>
            </a:r>
            <a:endParaRPr lang="en-GB" b="1" dirty="0"/>
          </a:p>
          <a:p>
            <a:pPr algn="just"/>
            <a:r>
              <a:rPr lang="en-US" b="1" dirty="0"/>
              <a:t>His argument was that if fertility could not be controlled through preventive checks, positive checks were inevitable leading to high mortality thus curbing population growth. </a:t>
            </a:r>
            <a:endParaRPr lang="en-GB" b="1" dirty="0"/>
          </a:p>
          <a:p>
            <a:pPr algn="just"/>
            <a:r>
              <a:rPr lang="en-US" b="1" dirty="0"/>
              <a:t> </a:t>
            </a:r>
            <a:endParaRPr lang="en-GB" b="1" dirty="0"/>
          </a:p>
          <a:p>
            <a:pPr algn="just"/>
            <a:r>
              <a:rPr lang="en-US" b="1" dirty="0"/>
              <a:t>Based on his observations, he discouraged improvement of the social conditions of the poor as this would encourage them to have more children. </a:t>
            </a:r>
            <a:endParaRPr lang="en-GB" b="1" dirty="0"/>
          </a:p>
          <a:p>
            <a:pPr algn="just"/>
            <a:r>
              <a:rPr lang="en-US" b="1" dirty="0"/>
              <a:t> </a:t>
            </a:r>
            <a:endParaRPr lang="en-GB" b="1" dirty="0"/>
          </a:p>
          <a:p>
            <a:pPr algn="just"/>
            <a:r>
              <a:rPr lang="en-US" b="1" dirty="0"/>
              <a:t>Thus, he advocated for the reduction of the population of the poor trough preventive checks. </a:t>
            </a:r>
            <a:endParaRPr lang="en-GB" b="1" dirty="0"/>
          </a:p>
          <a:p>
            <a:endParaRPr lang="en-GB" dirty="0"/>
          </a:p>
        </p:txBody>
      </p:sp>
    </p:spTree>
    <p:extLst>
      <p:ext uri="{BB962C8B-B14F-4D97-AF65-F5344CB8AC3E}">
        <p14:creationId xmlns:p14="http://schemas.microsoft.com/office/powerpoint/2010/main" val="3144172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478B5-87DA-4C86-AE09-6DD4D6D9EE73}"/>
              </a:ext>
            </a:extLst>
          </p:cNvPr>
          <p:cNvSpPr>
            <a:spLocks noGrp="1"/>
          </p:cNvSpPr>
          <p:nvPr>
            <p:ph type="title"/>
          </p:nvPr>
        </p:nvSpPr>
        <p:spPr/>
        <p:txBody>
          <a:bodyPr>
            <a:normAutofit fontScale="90000"/>
          </a:bodyPr>
          <a:lstStyle/>
          <a:p>
            <a:r>
              <a:rPr lang="en-US" b="1" dirty="0"/>
              <a:t>THOMAS MALTHUS (1766 – 1834</a:t>
            </a:r>
            <a:endParaRPr lang="en-ZM" dirty="0"/>
          </a:p>
        </p:txBody>
      </p:sp>
      <p:sp>
        <p:nvSpPr>
          <p:cNvPr id="3" name="Content Placeholder 2">
            <a:extLst>
              <a:ext uri="{FF2B5EF4-FFF2-40B4-BE49-F238E27FC236}">
                <a16:creationId xmlns:a16="http://schemas.microsoft.com/office/drawing/2014/main" id="{498CE90A-7A10-4995-87EE-62A64392EFA8}"/>
              </a:ext>
            </a:extLst>
          </p:cNvPr>
          <p:cNvSpPr>
            <a:spLocks noGrp="1"/>
          </p:cNvSpPr>
          <p:nvPr>
            <p:ph idx="1"/>
          </p:nvPr>
        </p:nvSpPr>
        <p:spPr/>
        <p:txBody>
          <a:bodyPr>
            <a:normAutofit fontScale="62500" lnSpcReduction="20000"/>
          </a:bodyPr>
          <a:lstStyle/>
          <a:p>
            <a:pPr algn="just"/>
            <a:r>
              <a:rPr lang="en-US" b="1" dirty="0"/>
              <a:t> </a:t>
            </a:r>
            <a:endParaRPr lang="en-GB" b="1" dirty="0"/>
          </a:p>
          <a:p>
            <a:pPr algn="just"/>
            <a:r>
              <a:rPr lang="en-US" b="1" dirty="0"/>
              <a:t>On the other hand, he argued that the demand for food, was on important incentive for the economy. </a:t>
            </a:r>
            <a:endParaRPr lang="en-GB" b="1" dirty="0"/>
          </a:p>
          <a:p>
            <a:pPr algn="just"/>
            <a:r>
              <a:rPr lang="en-US" b="1" dirty="0"/>
              <a:t> </a:t>
            </a:r>
            <a:endParaRPr lang="en-GB" b="1" dirty="0"/>
          </a:p>
          <a:p>
            <a:pPr algn="just"/>
            <a:r>
              <a:rPr lang="en-US" b="1" dirty="0"/>
              <a:t>He, therefore, advocated that the upper classes should expand their consumption in order to create this incentive. </a:t>
            </a:r>
            <a:endParaRPr lang="en-GB" b="1" dirty="0"/>
          </a:p>
          <a:p>
            <a:pPr algn="just"/>
            <a:r>
              <a:rPr lang="en-US" b="1" dirty="0"/>
              <a:t> </a:t>
            </a:r>
            <a:endParaRPr lang="en-GB" b="1" dirty="0"/>
          </a:p>
          <a:p>
            <a:pPr algn="just"/>
            <a:r>
              <a:rPr lang="en-US" b="1" dirty="0"/>
              <a:t>Malthus is seen as the intellectual father of ideas of overpopulation and the limits to growth. </a:t>
            </a:r>
          </a:p>
          <a:p>
            <a:pPr algn="just"/>
            <a:endParaRPr lang="en-US" b="1" dirty="0"/>
          </a:p>
          <a:p>
            <a:pPr algn="just"/>
            <a:r>
              <a:rPr lang="en-US" b="1" dirty="0"/>
              <a:t>Later more sophisticated and realistic models were presented by e.g. Benjamin </a:t>
            </a:r>
            <a:r>
              <a:rPr lang="en-US" b="1" dirty="0" err="1"/>
              <a:t>Gompertz</a:t>
            </a:r>
            <a:r>
              <a:rPr lang="en-US" b="1" dirty="0"/>
              <a:t>.</a:t>
            </a:r>
            <a:endParaRPr lang="en-GB" b="1" dirty="0"/>
          </a:p>
          <a:p>
            <a:endParaRPr lang="en-ZM" dirty="0"/>
          </a:p>
        </p:txBody>
      </p:sp>
    </p:spTree>
    <p:extLst>
      <p:ext uri="{BB962C8B-B14F-4D97-AF65-F5344CB8AC3E}">
        <p14:creationId xmlns:p14="http://schemas.microsoft.com/office/powerpoint/2010/main" val="2951020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5AE4-EE9B-45ED-BE14-097DB273F673}"/>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0254E2EF-258D-4991-A6D5-559286F97CEC}"/>
              </a:ext>
            </a:extLst>
          </p:cNvPr>
          <p:cNvSpPr>
            <a:spLocks noGrp="1"/>
          </p:cNvSpPr>
          <p:nvPr>
            <p:ph idx="1"/>
          </p:nvPr>
        </p:nvSpPr>
        <p:spPr/>
        <p:txBody>
          <a:bodyPr>
            <a:normAutofit/>
          </a:bodyPr>
          <a:lstStyle/>
          <a:p>
            <a:pPr algn="just"/>
            <a:r>
              <a:rPr lang="en-US" b="1" dirty="0"/>
              <a:t>Karl Heinrich Marx was a German philosopher, critic of political economy, economist, historian, sociologist, political theorist, journalist and socialist revolutionary. </a:t>
            </a:r>
          </a:p>
          <a:p>
            <a:pPr algn="just"/>
            <a:endParaRPr lang="en-US" b="1" dirty="0"/>
          </a:p>
          <a:p>
            <a:pPr algn="just"/>
            <a:r>
              <a:rPr lang="en-US" b="1" dirty="0"/>
              <a:t>His best-known titles are the 1848 pamphlet The Communist Manifesto and the three-volume Das Kapital.</a:t>
            </a:r>
          </a:p>
        </p:txBody>
      </p:sp>
    </p:spTree>
    <p:extLst>
      <p:ext uri="{BB962C8B-B14F-4D97-AF65-F5344CB8AC3E}">
        <p14:creationId xmlns:p14="http://schemas.microsoft.com/office/powerpoint/2010/main" val="383974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3DE3-337F-26C1-5397-4B7CF3F1B724}"/>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5C4A4B2E-C8B8-84F8-F1DA-03936E717327}"/>
              </a:ext>
            </a:extLst>
          </p:cNvPr>
          <p:cNvSpPr>
            <a:spLocks noGrp="1"/>
          </p:cNvSpPr>
          <p:nvPr>
            <p:ph idx="1"/>
          </p:nvPr>
        </p:nvSpPr>
        <p:spPr/>
        <p:txBody>
          <a:bodyPr/>
          <a:lstStyle/>
          <a:p>
            <a:pPr algn="just"/>
            <a:r>
              <a:rPr lang="en-US" b="1" dirty="0"/>
              <a:t> </a:t>
            </a:r>
            <a:r>
              <a:rPr lang="en-US" sz="3200" b="1" dirty="0"/>
              <a:t>Friedrich Engels, sometimes anglicized as Frederick Engels, was a German philosopher, critic of political economy, historian, political theorist and revolutionary socialist</a:t>
            </a:r>
            <a:endParaRPr lang="en-ZM" sz="3200" b="1" dirty="0"/>
          </a:p>
          <a:p>
            <a:endParaRPr lang="en-ZM" dirty="0"/>
          </a:p>
        </p:txBody>
      </p:sp>
    </p:spTree>
    <p:extLst>
      <p:ext uri="{BB962C8B-B14F-4D97-AF65-F5344CB8AC3E}">
        <p14:creationId xmlns:p14="http://schemas.microsoft.com/office/powerpoint/2010/main" val="2785169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KARL MARX (1818-1883) AND FRIEDRICH ENGELS (1820-1895) </a:t>
            </a:r>
            <a:br>
              <a:rPr lang="en-GB" sz="2000" dirty="0"/>
            </a:br>
            <a:endParaRPr lang="en-GB" sz="2000" dirty="0"/>
          </a:p>
        </p:txBody>
      </p:sp>
      <p:sp>
        <p:nvSpPr>
          <p:cNvPr id="3" name="Content Placeholder 2"/>
          <p:cNvSpPr>
            <a:spLocks noGrp="1"/>
          </p:cNvSpPr>
          <p:nvPr>
            <p:ph idx="1"/>
          </p:nvPr>
        </p:nvSpPr>
        <p:spPr/>
        <p:txBody>
          <a:bodyPr>
            <a:normAutofit lnSpcReduction="10000"/>
          </a:bodyPr>
          <a:lstStyle/>
          <a:p>
            <a:pPr algn="just"/>
            <a:r>
              <a:rPr lang="en-US" sz="3200" b="1" dirty="0"/>
              <a:t>Marx and Engels did not view population pressure as constraint to economic growth. </a:t>
            </a:r>
            <a:endParaRPr lang="en-GB" sz="3200" b="1" dirty="0"/>
          </a:p>
          <a:p>
            <a:pPr marL="0" indent="0" algn="just">
              <a:buNone/>
            </a:pPr>
            <a:endParaRPr lang="en-GB" sz="3200" b="1" dirty="0"/>
          </a:p>
          <a:p>
            <a:pPr algn="just"/>
            <a:r>
              <a:rPr lang="en-US" sz="3200" b="1" dirty="0"/>
              <a:t>They thus rejected the Malthusian perspective. </a:t>
            </a:r>
            <a:endParaRPr lang="en-GB" sz="3200" b="1" dirty="0"/>
          </a:p>
          <a:p>
            <a:pPr marL="0" indent="0" algn="just">
              <a:buNone/>
            </a:pPr>
            <a:endParaRPr lang="en-GB" sz="3200" b="1" dirty="0"/>
          </a:p>
          <a:p>
            <a:endParaRPr lang="en-GB" dirty="0"/>
          </a:p>
        </p:txBody>
      </p:sp>
    </p:spTree>
    <p:extLst>
      <p:ext uri="{BB962C8B-B14F-4D97-AF65-F5344CB8AC3E}">
        <p14:creationId xmlns:p14="http://schemas.microsoft.com/office/powerpoint/2010/main" val="37028268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11D7-A1FC-023B-9092-A79D985EBFE1}"/>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D0CD1138-1F83-D0B0-59FD-6F5AD662F0DE}"/>
              </a:ext>
            </a:extLst>
          </p:cNvPr>
          <p:cNvSpPr>
            <a:spLocks noGrp="1"/>
          </p:cNvSpPr>
          <p:nvPr>
            <p:ph idx="1"/>
          </p:nvPr>
        </p:nvSpPr>
        <p:spPr/>
        <p:txBody>
          <a:bodyPr/>
          <a:lstStyle/>
          <a:p>
            <a:pPr algn="just"/>
            <a:r>
              <a:rPr lang="en-US" b="1" dirty="0"/>
              <a:t>Marx and Engels believed that each economic system has its own laws of population. </a:t>
            </a:r>
            <a:endParaRPr lang="en-GB" b="1" dirty="0"/>
          </a:p>
          <a:p>
            <a:pPr marL="0" indent="0" algn="just">
              <a:buNone/>
            </a:pPr>
            <a:endParaRPr lang="en-GB" b="1" dirty="0"/>
          </a:p>
          <a:p>
            <a:pPr algn="just"/>
            <a:r>
              <a:rPr lang="en-US" b="1" dirty="0"/>
              <a:t>In the capitalist mode of production, he argued that there was a segment of the population that could be converted into a surplus population or an industrial reserve army. </a:t>
            </a:r>
            <a:endParaRPr lang="en-GB" b="1" dirty="0"/>
          </a:p>
          <a:p>
            <a:endParaRPr lang="en-ZM" dirty="0"/>
          </a:p>
        </p:txBody>
      </p:sp>
    </p:spTree>
    <p:extLst>
      <p:ext uri="{BB962C8B-B14F-4D97-AF65-F5344CB8AC3E}">
        <p14:creationId xmlns:p14="http://schemas.microsoft.com/office/powerpoint/2010/main" val="4108942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KARL MARX (1818-1883) AND FRIEDRICH ENGELS (1820-1895) </a:t>
            </a:r>
            <a:br>
              <a:rPr lang="en-GB" sz="2000" dirty="0"/>
            </a:br>
            <a:endParaRPr lang="en-GB" sz="2000" dirty="0"/>
          </a:p>
        </p:txBody>
      </p:sp>
      <p:sp>
        <p:nvSpPr>
          <p:cNvPr id="3" name="Content Placeholder 2"/>
          <p:cNvSpPr>
            <a:spLocks noGrp="1"/>
          </p:cNvSpPr>
          <p:nvPr>
            <p:ph idx="1"/>
          </p:nvPr>
        </p:nvSpPr>
        <p:spPr/>
        <p:txBody>
          <a:bodyPr>
            <a:normAutofit fontScale="92500" lnSpcReduction="20000"/>
          </a:bodyPr>
          <a:lstStyle/>
          <a:p>
            <a:pPr algn="just"/>
            <a:r>
              <a:rPr lang="en-US" sz="3200" b="1" dirty="0"/>
              <a:t>According to them, there were three forms of surplus population in the capitalist system.</a:t>
            </a:r>
          </a:p>
          <a:p>
            <a:pPr marL="0" indent="0" algn="just">
              <a:buNone/>
            </a:pPr>
            <a:endParaRPr lang="en-US" sz="3200" b="1" dirty="0"/>
          </a:p>
          <a:p>
            <a:pPr algn="just"/>
            <a:r>
              <a:rPr lang="en-US" sz="3200" b="1" dirty="0"/>
              <a:t>These were the floating population, the latent population, and the stagnant population.</a:t>
            </a:r>
          </a:p>
          <a:p>
            <a:pPr algn="just"/>
            <a:endParaRPr lang="en-GB" sz="3200" b="1" dirty="0"/>
          </a:p>
          <a:p>
            <a:pPr marL="0" indent="0" algn="just">
              <a:buNone/>
            </a:pPr>
            <a:endParaRPr lang="en-GB" b="1" dirty="0"/>
          </a:p>
          <a:p>
            <a:pPr marL="0" indent="0" algn="just">
              <a:buNone/>
            </a:pPr>
            <a:endParaRPr lang="en-GB" b="1" dirty="0"/>
          </a:p>
          <a:p>
            <a:endParaRPr lang="en-GB" dirty="0"/>
          </a:p>
        </p:txBody>
      </p:sp>
    </p:spTree>
    <p:extLst>
      <p:ext uri="{BB962C8B-B14F-4D97-AF65-F5344CB8AC3E}">
        <p14:creationId xmlns:p14="http://schemas.microsoft.com/office/powerpoint/2010/main" val="292839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SIZE</a:t>
            </a:r>
            <a:br>
              <a:rPr lang="en-GB" dirty="0"/>
            </a:br>
            <a:r>
              <a:rPr lang="en-US" dirty="0"/>
              <a:t> </a:t>
            </a:r>
            <a:endParaRPr lang="en-GB" dirty="0"/>
          </a:p>
        </p:txBody>
      </p:sp>
      <p:sp>
        <p:nvSpPr>
          <p:cNvPr id="3" name="Content Placeholder 2"/>
          <p:cNvSpPr>
            <a:spLocks noGrp="1"/>
          </p:cNvSpPr>
          <p:nvPr>
            <p:ph idx="1"/>
          </p:nvPr>
        </p:nvSpPr>
        <p:spPr/>
        <p:txBody>
          <a:bodyPr>
            <a:normAutofit/>
          </a:bodyPr>
          <a:lstStyle/>
          <a:p>
            <a:pPr algn="just"/>
            <a:r>
              <a:rPr lang="en-US" b="1" dirty="0"/>
              <a:t>This is the number in absolute terms of people within a defined territory or space.</a:t>
            </a:r>
            <a:endParaRPr lang="en-GB" b="1" dirty="0"/>
          </a:p>
          <a:p>
            <a:endParaRPr lang="en-GB" dirty="0"/>
          </a:p>
        </p:txBody>
      </p:sp>
    </p:spTree>
    <p:extLst>
      <p:ext uri="{BB962C8B-B14F-4D97-AF65-F5344CB8AC3E}">
        <p14:creationId xmlns:p14="http://schemas.microsoft.com/office/powerpoint/2010/main" val="644399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E7FF-D9B3-4A96-9737-381581781F67}"/>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2C905065-D6BC-49E8-AF4A-F579A1376664}"/>
              </a:ext>
            </a:extLst>
          </p:cNvPr>
          <p:cNvSpPr>
            <a:spLocks noGrp="1"/>
          </p:cNvSpPr>
          <p:nvPr>
            <p:ph idx="1"/>
          </p:nvPr>
        </p:nvSpPr>
        <p:spPr/>
        <p:txBody>
          <a:bodyPr>
            <a:normAutofit fontScale="92500" lnSpcReduction="10000"/>
          </a:bodyPr>
          <a:lstStyle/>
          <a:p>
            <a:pPr lvl="0" algn="just"/>
            <a:r>
              <a:rPr lang="en-US" sz="4200" b="1" dirty="0"/>
              <a:t>FLOATING POPULATION</a:t>
            </a:r>
          </a:p>
          <a:p>
            <a:pPr lvl="0" algn="just"/>
            <a:endParaRPr lang="en-US" sz="4200" b="1" dirty="0"/>
          </a:p>
          <a:p>
            <a:pPr lvl="0" algn="just"/>
            <a:r>
              <a:rPr lang="en-US" sz="4200" b="1" dirty="0"/>
              <a:t>This is population displaced by machinery during the process of industrialization. </a:t>
            </a:r>
          </a:p>
          <a:p>
            <a:pPr marL="0" indent="0" algn="just">
              <a:buNone/>
            </a:pPr>
            <a:endParaRPr lang="en-US" sz="4200" b="1" dirty="0"/>
          </a:p>
          <a:p>
            <a:pPr lvl="0" algn="just"/>
            <a:endParaRPr lang="en-GB" sz="4200" b="1" dirty="0"/>
          </a:p>
          <a:p>
            <a:pPr algn="just"/>
            <a:endParaRPr lang="en-GB" sz="4200" b="1" dirty="0"/>
          </a:p>
          <a:p>
            <a:endParaRPr lang="en-ZM" dirty="0"/>
          </a:p>
        </p:txBody>
      </p:sp>
    </p:spTree>
    <p:extLst>
      <p:ext uri="{BB962C8B-B14F-4D97-AF65-F5344CB8AC3E}">
        <p14:creationId xmlns:p14="http://schemas.microsoft.com/office/powerpoint/2010/main" val="36167207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A868-EBE1-4A0A-E89A-E8FF0D6B38CB}"/>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4C4F91DE-0620-7017-B2DC-4711B8D849A7}"/>
              </a:ext>
            </a:extLst>
          </p:cNvPr>
          <p:cNvSpPr>
            <a:spLocks noGrp="1"/>
          </p:cNvSpPr>
          <p:nvPr>
            <p:ph idx="1"/>
          </p:nvPr>
        </p:nvSpPr>
        <p:spPr/>
        <p:txBody>
          <a:bodyPr>
            <a:normAutofit lnSpcReduction="10000"/>
          </a:bodyPr>
          <a:lstStyle/>
          <a:p>
            <a:pPr algn="just"/>
            <a:r>
              <a:rPr lang="en-US" sz="2800" b="1" dirty="0"/>
              <a:t>FLOATING POPULATION</a:t>
            </a:r>
          </a:p>
          <a:p>
            <a:pPr marL="0" indent="0" algn="just">
              <a:buNone/>
            </a:pPr>
            <a:endParaRPr lang="en-US" sz="2800" b="1" dirty="0"/>
          </a:p>
          <a:p>
            <a:pPr lvl="0" algn="just"/>
            <a:r>
              <a:rPr lang="en-US" sz="2800" b="1" dirty="0"/>
              <a:t>Examples of such populations are those that may be rendered unemployed by computerization and automation of production processes using robotics band Artificial Intelligence (AI)</a:t>
            </a:r>
          </a:p>
          <a:p>
            <a:pPr lvl="0" algn="just"/>
            <a:endParaRPr lang="en-US" sz="2800" b="1" dirty="0"/>
          </a:p>
          <a:p>
            <a:endParaRPr lang="en-ZM" dirty="0"/>
          </a:p>
        </p:txBody>
      </p:sp>
    </p:spTree>
    <p:extLst>
      <p:ext uri="{BB962C8B-B14F-4D97-AF65-F5344CB8AC3E}">
        <p14:creationId xmlns:p14="http://schemas.microsoft.com/office/powerpoint/2010/main" val="32352365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9003-CB84-C75B-346F-11FAAF283C19}"/>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CBA2F7B8-0D8A-1B1E-D2E1-CAE29223582D}"/>
              </a:ext>
            </a:extLst>
          </p:cNvPr>
          <p:cNvSpPr>
            <a:spLocks noGrp="1"/>
          </p:cNvSpPr>
          <p:nvPr>
            <p:ph idx="1"/>
          </p:nvPr>
        </p:nvSpPr>
        <p:spPr/>
        <p:txBody>
          <a:bodyPr/>
          <a:lstStyle/>
          <a:p>
            <a:pPr algn="just"/>
            <a:r>
              <a:rPr lang="en-US" sz="3200" b="1" dirty="0"/>
              <a:t>FLOATING POPULATION</a:t>
            </a:r>
          </a:p>
          <a:p>
            <a:pPr algn="just"/>
            <a:endParaRPr lang="en-US" sz="3200" b="1" dirty="0"/>
          </a:p>
          <a:p>
            <a:pPr lvl="0" algn="just"/>
            <a:r>
              <a:rPr lang="en-US" sz="3200" b="1" dirty="0"/>
              <a:t>This may result in the emergence of the so-called super lumpen proletariat – highly educated people without jobs.</a:t>
            </a:r>
          </a:p>
          <a:p>
            <a:pPr lvl="0" algn="just"/>
            <a:endParaRPr lang="en-US" sz="3200" b="1" dirty="0"/>
          </a:p>
          <a:p>
            <a:endParaRPr lang="en-ZM" dirty="0"/>
          </a:p>
        </p:txBody>
      </p:sp>
    </p:spTree>
    <p:extLst>
      <p:ext uri="{BB962C8B-B14F-4D97-AF65-F5344CB8AC3E}">
        <p14:creationId xmlns:p14="http://schemas.microsoft.com/office/powerpoint/2010/main" val="3343734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0BF1-1487-47B8-A4F3-E2CB41821892}"/>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82CF7FDA-1307-4069-86E6-7633530ABA05}"/>
              </a:ext>
            </a:extLst>
          </p:cNvPr>
          <p:cNvSpPr>
            <a:spLocks noGrp="1"/>
          </p:cNvSpPr>
          <p:nvPr>
            <p:ph idx="1"/>
          </p:nvPr>
        </p:nvSpPr>
        <p:spPr/>
        <p:txBody>
          <a:bodyPr>
            <a:normAutofit/>
          </a:bodyPr>
          <a:lstStyle/>
          <a:p>
            <a:pPr lvl="0" algn="just"/>
            <a:r>
              <a:rPr lang="en-US" sz="3200" b="1" dirty="0"/>
              <a:t>LATENT POPULATION</a:t>
            </a:r>
          </a:p>
          <a:p>
            <a:pPr lvl="0" algn="just"/>
            <a:endParaRPr lang="en-US" sz="3200" b="1" dirty="0"/>
          </a:p>
          <a:p>
            <a:pPr lvl="0" algn="just"/>
            <a:r>
              <a:rPr lang="en-US" sz="3200" b="1" dirty="0"/>
              <a:t>This is agricultural population displaced by commercialization and mechanization. </a:t>
            </a:r>
          </a:p>
          <a:p>
            <a:pPr lvl="0" algn="just"/>
            <a:endParaRPr lang="en-US" sz="3200" b="1" dirty="0"/>
          </a:p>
          <a:p>
            <a:endParaRPr lang="en-ZM" dirty="0"/>
          </a:p>
        </p:txBody>
      </p:sp>
    </p:spTree>
    <p:extLst>
      <p:ext uri="{BB962C8B-B14F-4D97-AF65-F5344CB8AC3E}">
        <p14:creationId xmlns:p14="http://schemas.microsoft.com/office/powerpoint/2010/main" val="3295329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DD49-CEDC-9955-F856-67F14302FB5B}"/>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B7C071B4-A6EB-69A4-AEAB-F98B1D3FD927}"/>
              </a:ext>
            </a:extLst>
          </p:cNvPr>
          <p:cNvSpPr>
            <a:spLocks noGrp="1"/>
          </p:cNvSpPr>
          <p:nvPr>
            <p:ph idx="1"/>
          </p:nvPr>
        </p:nvSpPr>
        <p:spPr/>
        <p:txBody>
          <a:bodyPr>
            <a:normAutofit fontScale="92500" lnSpcReduction="10000"/>
          </a:bodyPr>
          <a:lstStyle/>
          <a:p>
            <a:pPr algn="just"/>
            <a:r>
              <a:rPr lang="en-US" sz="2600" b="1" dirty="0"/>
              <a:t>LATENT POPULATION</a:t>
            </a:r>
          </a:p>
          <a:p>
            <a:pPr marL="0" indent="0" algn="just">
              <a:buNone/>
            </a:pPr>
            <a:endParaRPr lang="en-US" sz="2600" b="1" dirty="0"/>
          </a:p>
          <a:p>
            <a:pPr lvl="0" algn="just"/>
            <a:r>
              <a:rPr lang="en-US" sz="2600" b="1" dirty="0"/>
              <a:t>Examples of this is the large-scale use of combine harvesters to do the work previously done manually.</a:t>
            </a:r>
          </a:p>
          <a:p>
            <a:pPr lvl="0" algn="just"/>
            <a:endParaRPr lang="en-US" sz="2600" b="1" dirty="0"/>
          </a:p>
          <a:p>
            <a:pPr lvl="0" algn="just"/>
            <a:r>
              <a:rPr lang="en-US" sz="2600" b="1" dirty="0"/>
              <a:t>Due to their displacement, they represent potential migrants from the rural areas into the urban areas.</a:t>
            </a:r>
          </a:p>
          <a:p>
            <a:pPr lvl="0" algn="just"/>
            <a:endParaRPr lang="en-GB" sz="2600" b="1" dirty="0"/>
          </a:p>
          <a:p>
            <a:endParaRPr lang="en-ZM" dirty="0"/>
          </a:p>
        </p:txBody>
      </p:sp>
    </p:spTree>
    <p:extLst>
      <p:ext uri="{BB962C8B-B14F-4D97-AF65-F5344CB8AC3E}">
        <p14:creationId xmlns:p14="http://schemas.microsoft.com/office/powerpoint/2010/main" val="12098967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A3275-1F08-4436-B890-CDD1235AF29A}"/>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3A4B0256-E891-478D-A8F2-CD3DD992AD30}"/>
              </a:ext>
            </a:extLst>
          </p:cNvPr>
          <p:cNvSpPr>
            <a:spLocks noGrp="1"/>
          </p:cNvSpPr>
          <p:nvPr>
            <p:ph idx="1"/>
          </p:nvPr>
        </p:nvSpPr>
        <p:spPr/>
        <p:txBody>
          <a:bodyPr>
            <a:normAutofit lnSpcReduction="10000"/>
          </a:bodyPr>
          <a:lstStyle/>
          <a:p>
            <a:pPr lvl="0" algn="just"/>
            <a:r>
              <a:rPr lang="en-US" sz="3200" b="1" dirty="0"/>
              <a:t>STAGNANT POPULATION</a:t>
            </a:r>
          </a:p>
          <a:p>
            <a:pPr lvl="0" algn="just"/>
            <a:endParaRPr lang="en-US" sz="3200" b="1" dirty="0"/>
          </a:p>
          <a:p>
            <a:pPr lvl="0" algn="just"/>
            <a:r>
              <a:rPr lang="en-US" sz="3200" b="1" dirty="0"/>
              <a:t>This is that part of the population which is mostly urban characterized by highly irregular employment and the lowest living standards. </a:t>
            </a:r>
          </a:p>
          <a:p>
            <a:pPr lvl="0" algn="just"/>
            <a:endParaRPr lang="en-US" sz="3200" b="1" dirty="0"/>
          </a:p>
          <a:p>
            <a:endParaRPr lang="en-ZM" dirty="0"/>
          </a:p>
        </p:txBody>
      </p:sp>
    </p:spTree>
    <p:extLst>
      <p:ext uri="{BB962C8B-B14F-4D97-AF65-F5344CB8AC3E}">
        <p14:creationId xmlns:p14="http://schemas.microsoft.com/office/powerpoint/2010/main" val="276689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AF4F-A2B9-756A-355D-6F990C63C887}"/>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F9B37919-02DD-AA9C-6631-3BADC6BED65F}"/>
              </a:ext>
            </a:extLst>
          </p:cNvPr>
          <p:cNvSpPr>
            <a:spLocks noGrp="1"/>
          </p:cNvSpPr>
          <p:nvPr>
            <p:ph idx="1"/>
          </p:nvPr>
        </p:nvSpPr>
        <p:spPr/>
        <p:txBody>
          <a:bodyPr>
            <a:normAutofit lnSpcReduction="10000"/>
          </a:bodyPr>
          <a:lstStyle/>
          <a:p>
            <a:pPr algn="just"/>
            <a:r>
              <a:rPr lang="en-US" sz="3200" b="1" dirty="0"/>
              <a:t>STAGNANT POPULATION</a:t>
            </a:r>
          </a:p>
          <a:p>
            <a:pPr algn="just"/>
            <a:endParaRPr lang="en-US" sz="3200" b="1" dirty="0"/>
          </a:p>
          <a:p>
            <a:pPr lvl="0" algn="just"/>
            <a:r>
              <a:rPr lang="en-US" sz="3200" b="1" dirty="0"/>
              <a:t>At some point, this population would increase due to the arrival of those displaced by machinery in factories and in the agricultural sector.</a:t>
            </a:r>
          </a:p>
          <a:p>
            <a:pPr lvl="0" algn="just"/>
            <a:endParaRPr lang="en-US" sz="3200" b="1" dirty="0"/>
          </a:p>
          <a:p>
            <a:endParaRPr lang="en-ZM" dirty="0"/>
          </a:p>
        </p:txBody>
      </p:sp>
    </p:spTree>
    <p:extLst>
      <p:ext uri="{BB962C8B-B14F-4D97-AF65-F5344CB8AC3E}">
        <p14:creationId xmlns:p14="http://schemas.microsoft.com/office/powerpoint/2010/main" val="2066574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1EEB3-A70C-A7EE-D1B2-52EB53508037}"/>
              </a:ext>
            </a:extLst>
          </p:cNvPr>
          <p:cNvSpPr>
            <a:spLocks noGrp="1"/>
          </p:cNvSpPr>
          <p:nvPr>
            <p:ph type="title"/>
          </p:nvPr>
        </p:nvSpPr>
        <p:spPr/>
        <p:txBody>
          <a:bodyPr>
            <a:normAutofit/>
          </a:bodyPr>
          <a:lstStyle/>
          <a:p>
            <a:r>
              <a:rPr lang="en-US" sz="2000" b="1" dirty="0"/>
              <a:t>KARL MARX (1818-1883) AND FRIEDRICH ENGELS (1820-1895) </a:t>
            </a:r>
            <a:br>
              <a:rPr lang="en-GB" sz="2000" dirty="0"/>
            </a:br>
            <a:endParaRPr lang="en-ZM" sz="2000" dirty="0"/>
          </a:p>
        </p:txBody>
      </p:sp>
      <p:sp>
        <p:nvSpPr>
          <p:cNvPr id="3" name="Content Placeholder 2">
            <a:extLst>
              <a:ext uri="{FF2B5EF4-FFF2-40B4-BE49-F238E27FC236}">
                <a16:creationId xmlns:a16="http://schemas.microsoft.com/office/drawing/2014/main" id="{13DADEF7-8146-84A2-EBB8-2B3D67020BD5}"/>
              </a:ext>
            </a:extLst>
          </p:cNvPr>
          <p:cNvSpPr>
            <a:spLocks noGrp="1"/>
          </p:cNvSpPr>
          <p:nvPr>
            <p:ph idx="1"/>
          </p:nvPr>
        </p:nvSpPr>
        <p:spPr/>
        <p:txBody>
          <a:bodyPr>
            <a:normAutofit fontScale="92500"/>
          </a:bodyPr>
          <a:lstStyle/>
          <a:p>
            <a:pPr algn="just"/>
            <a:r>
              <a:rPr lang="en-US" sz="3200" b="1" dirty="0"/>
              <a:t>STAGNANT POPULATION</a:t>
            </a:r>
          </a:p>
          <a:p>
            <a:pPr algn="just"/>
            <a:endParaRPr lang="en-US" sz="3200" b="1" dirty="0"/>
          </a:p>
          <a:p>
            <a:pPr algn="just"/>
            <a:r>
              <a:rPr lang="en-US" sz="3200" b="1" dirty="0"/>
              <a:t>This may result in increase in the population of piece workers or casual workers such Examples of this may include wheelbarrow drivers, </a:t>
            </a:r>
            <a:r>
              <a:rPr lang="en-US" sz="3200" b="1" dirty="0" err="1"/>
              <a:t>kaponyas</a:t>
            </a:r>
            <a:r>
              <a:rPr lang="en-US" sz="3200" b="1" dirty="0"/>
              <a:t>, </a:t>
            </a:r>
            <a:r>
              <a:rPr lang="en-US" sz="3200" b="1" dirty="0" err="1"/>
              <a:t>etc</a:t>
            </a:r>
            <a:endParaRPr lang="en-GB" sz="3200" b="1" dirty="0"/>
          </a:p>
          <a:p>
            <a:endParaRPr lang="en-ZM" dirty="0"/>
          </a:p>
        </p:txBody>
      </p:sp>
    </p:spTree>
    <p:extLst>
      <p:ext uri="{BB962C8B-B14F-4D97-AF65-F5344CB8AC3E}">
        <p14:creationId xmlns:p14="http://schemas.microsoft.com/office/powerpoint/2010/main" val="17271724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KARL MARX (1818-1883) AND FRIEDRICH ENGELS (1820-1895) </a:t>
            </a:r>
            <a:endParaRPr lang="en-GB" sz="2000" dirty="0"/>
          </a:p>
        </p:txBody>
      </p:sp>
      <p:sp>
        <p:nvSpPr>
          <p:cNvPr id="3" name="Content Placeholder 2"/>
          <p:cNvSpPr>
            <a:spLocks noGrp="1"/>
          </p:cNvSpPr>
          <p:nvPr>
            <p:ph idx="1"/>
          </p:nvPr>
        </p:nvSpPr>
        <p:spPr/>
        <p:txBody>
          <a:bodyPr>
            <a:normAutofit fontScale="47500" lnSpcReduction="20000"/>
          </a:bodyPr>
          <a:lstStyle/>
          <a:p>
            <a:pPr algn="just"/>
            <a:r>
              <a:rPr lang="en-US" sz="5100" b="1" dirty="0"/>
              <a:t>According to Marx and Engels, in the capitalist system, this surplus population constituted a highly vulnerable and poor population.</a:t>
            </a:r>
          </a:p>
          <a:p>
            <a:pPr algn="just"/>
            <a:endParaRPr lang="en-US" sz="5100" b="1" dirty="0"/>
          </a:p>
          <a:p>
            <a:pPr algn="just"/>
            <a:r>
              <a:rPr lang="en-US" sz="5100" b="1" dirty="0"/>
              <a:t>This population of the poor was susceptible to manipulation by the capitalists  who could  create artificial unemployment of </a:t>
            </a:r>
            <a:r>
              <a:rPr lang="en-US" sz="5100" b="1" dirty="0" err="1"/>
              <a:t>labour</a:t>
            </a:r>
            <a:r>
              <a:rPr lang="en-US" sz="5100" b="1" dirty="0"/>
              <a:t> and pushing down wages. </a:t>
            </a:r>
            <a:endParaRPr lang="en-GB" sz="5100" b="1" dirty="0"/>
          </a:p>
          <a:p>
            <a:pPr marL="0" indent="0" algn="just">
              <a:buNone/>
            </a:pPr>
            <a:r>
              <a:rPr lang="en-US" sz="5100" b="1" dirty="0"/>
              <a:t> </a:t>
            </a:r>
            <a:endParaRPr lang="en-GB" sz="5100" b="1" dirty="0"/>
          </a:p>
          <a:p>
            <a:endParaRPr lang="en-GB" dirty="0"/>
          </a:p>
        </p:txBody>
      </p:sp>
    </p:spTree>
    <p:extLst>
      <p:ext uri="{BB962C8B-B14F-4D97-AF65-F5344CB8AC3E}">
        <p14:creationId xmlns:p14="http://schemas.microsoft.com/office/powerpoint/2010/main" val="6351868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3C85-67D8-0DED-6322-9EFE5EAA3202}"/>
              </a:ext>
            </a:extLst>
          </p:cNvPr>
          <p:cNvSpPr>
            <a:spLocks noGrp="1"/>
          </p:cNvSpPr>
          <p:nvPr>
            <p:ph type="title"/>
          </p:nvPr>
        </p:nvSpPr>
        <p:spPr/>
        <p:txBody>
          <a:bodyPr>
            <a:normAutofit/>
          </a:bodyPr>
          <a:lstStyle/>
          <a:p>
            <a:r>
              <a:rPr lang="en-US" sz="2000" b="1" dirty="0"/>
              <a:t>KARL MARX (1818-1883) AND FRIEDRICH ENGELS (1820-1895) </a:t>
            </a:r>
            <a:endParaRPr lang="en-ZM" sz="2000" dirty="0"/>
          </a:p>
        </p:txBody>
      </p:sp>
      <p:sp>
        <p:nvSpPr>
          <p:cNvPr id="3" name="Content Placeholder 2">
            <a:extLst>
              <a:ext uri="{FF2B5EF4-FFF2-40B4-BE49-F238E27FC236}">
                <a16:creationId xmlns:a16="http://schemas.microsoft.com/office/drawing/2014/main" id="{9687C99B-1B38-5B74-393E-0ACEEF58834F}"/>
              </a:ext>
            </a:extLst>
          </p:cNvPr>
          <p:cNvSpPr>
            <a:spLocks noGrp="1"/>
          </p:cNvSpPr>
          <p:nvPr>
            <p:ph idx="1"/>
          </p:nvPr>
        </p:nvSpPr>
        <p:spPr/>
        <p:txBody>
          <a:bodyPr>
            <a:normAutofit fontScale="92500"/>
          </a:bodyPr>
          <a:lstStyle/>
          <a:p>
            <a:pPr algn="just"/>
            <a:r>
              <a:rPr lang="en-US" b="1" dirty="0"/>
              <a:t>In contrast, in the socialist mode of production, however, the surplus population could be fully utilized through </a:t>
            </a:r>
            <a:r>
              <a:rPr lang="en-US" b="1" dirty="0" err="1"/>
              <a:t>labour</a:t>
            </a:r>
            <a:r>
              <a:rPr lang="en-US" b="1" dirty="0"/>
              <a:t> intensive methods of production. </a:t>
            </a:r>
            <a:endParaRPr lang="en-GB" b="1" dirty="0"/>
          </a:p>
          <a:p>
            <a:pPr algn="just"/>
            <a:endParaRPr lang="en-GB" b="1" dirty="0"/>
          </a:p>
          <a:p>
            <a:pPr algn="just"/>
            <a:r>
              <a:rPr lang="en-US" b="1" dirty="0"/>
              <a:t>Moreover, in the socialist system, increasing numbers in the population are not a burden to the economy but are potential producers of a future </a:t>
            </a:r>
            <a:r>
              <a:rPr lang="en-US" b="1" dirty="0" err="1"/>
              <a:t>labour</a:t>
            </a:r>
            <a:r>
              <a:rPr lang="en-US" b="1" dirty="0"/>
              <a:t> force and thus assets. </a:t>
            </a:r>
            <a:endParaRPr lang="en-GB" b="1" dirty="0"/>
          </a:p>
          <a:p>
            <a:endParaRPr lang="en-ZM" dirty="0"/>
          </a:p>
        </p:txBody>
      </p:sp>
    </p:spTree>
    <p:extLst>
      <p:ext uri="{BB962C8B-B14F-4D97-AF65-F5344CB8AC3E}">
        <p14:creationId xmlns:p14="http://schemas.microsoft.com/office/powerpoint/2010/main" val="254207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SIZE</a:t>
            </a:r>
            <a:br>
              <a:rPr lang="en-GB" dirty="0"/>
            </a:br>
            <a:r>
              <a:rPr lang="en-US" dirty="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1663820"/>
              </p:ext>
            </p:extLst>
          </p:nvPr>
        </p:nvGraphicFramePr>
        <p:xfrm>
          <a:off x="2362200" y="2590800"/>
          <a:ext cx="7848600" cy="2933700"/>
        </p:xfrm>
        <a:graphic>
          <a:graphicData uri="http://schemas.openxmlformats.org/drawingml/2006/table">
            <a:tbl>
              <a:tblPr firstRow="1" firstCol="1" bandRow="1">
                <a:tableStyleId>{5940675A-B579-460E-94D1-54222C63F5DA}</a:tableStyleId>
              </a:tblPr>
              <a:tblGrid>
                <a:gridCol w="1111306">
                  <a:extLst>
                    <a:ext uri="{9D8B030D-6E8A-4147-A177-3AD203B41FA5}">
                      <a16:colId xmlns:a16="http://schemas.microsoft.com/office/drawing/2014/main" val="192129797"/>
                    </a:ext>
                  </a:extLst>
                </a:gridCol>
                <a:gridCol w="1111306">
                  <a:extLst>
                    <a:ext uri="{9D8B030D-6E8A-4147-A177-3AD203B41FA5}">
                      <a16:colId xmlns:a16="http://schemas.microsoft.com/office/drawing/2014/main" val="1578475349"/>
                    </a:ext>
                  </a:extLst>
                </a:gridCol>
                <a:gridCol w="1111306">
                  <a:extLst>
                    <a:ext uri="{9D8B030D-6E8A-4147-A177-3AD203B41FA5}">
                      <a16:colId xmlns:a16="http://schemas.microsoft.com/office/drawing/2014/main" val="682485577"/>
                    </a:ext>
                  </a:extLst>
                </a:gridCol>
                <a:gridCol w="1111306">
                  <a:extLst>
                    <a:ext uri="{9D8B030D-6E8A-4147-A177-3AD203B41FA5}">
                      <a16:colId xmlns:a16="http://schemas.microsoft.com/office/drawing/2014/main" val="3747315608"/>
                    </a:ext>
                  </a:extLst>
                </a:gridCol>
                <a:gridCol w="1146035">
                  <a:extLst>
                    <a:ext uri="{9D8B030D-6E8A-4147-A177-3AD203B41FA5}">
                      <a16:colId xmlns:a16="http://schemas.microsoft.com/office/drawing/2014/main" val="3099228608"/>
                    </a:ext>
                  </a:extLst>
                </a:gridCol>
                <a:gridCol w="1111306">
                  <a:extLst>
                    <a:ext uri="{9D8B030D-6E8A-4147-A177-3AD203B41FA5}">
                      <a16:colId xmlns:a16="http://schemas.microsoft.com/office/drawing/2014/main" val="2641565254"/>
                    </a:ext>
                  </a:extLst>
                </a:gridCol>
                <a:gridCol w="1146035">
                  <a:extLst>
                    <a:ext uri="{9D8B030D-6E8A-4147-A177-3AD203B41FA5}">
                      <a16:colId xmlns:a16="http://schemas.microsoft.com/office/drawing/2014/main" val="1578831894"/>
                    </a:ext>
                  </a:extLst>
                </a:gridCol>
              </a:tblGrid>
              <a:tr h="1143000">
                <a:tc>
                  <a:txBody>
                    <a:bodyPr/>
                    <a:lstStyle/>
                    <a:p>
                      <a:endParaRPr lang="en-GB" sz="1600" b="1" dirty="0">
                        <a:effectLst/>
                        <a:latin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Population size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Annual growth rate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Population size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Annual growth rate </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Population size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Annual growth rate</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96149803"/>
                  </a:ext>
                </a:extLst>
              </a:tr>
              <a:tr h="895350">
                <a:tc>
                  <a:txBody>
                    <a:bodyPr/>
                    <a:lstStyle/>
                    <a:p>
                      <a:endParaRPr lang="en-GB" sz="1600" b="1">
                        <a:effectLst/>
                        <a:latin typeface="Times New Roman" panose="02020603050405020304" pitchFamily="18" charset="0"/>
                      </a:endParaRPr>
                    </a:p>
                  </a:txBody>
                  <a:tcPr marL="68580" marR="68580" marT="0" marB="0"/>
                </a:tc>
                <a:tc>
                  <a:txBody>
                    <a:bodyPr/>
                    <a:lstStyle/>
                    <a:p>
                      <a:pPr algn="r">
                        <a:spcAft>
                          <a:spcPts val="0"/>
                        </a:spcAft>
                      </a:pPr>
                      <a:r>
                        <a:rPr lang="en-US" sz="1600" b="1" dirty="0">
                          <a:effectLst/>
                          <a:latin typeface="Georgia Pro Black" panose="02040A02050405020203" pitchFamily="18" charset="0"/>
                        </a:rPr>
                        <a:t>1980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1969-1980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b="1" dirty="0">
                          <a:effectLst/>
                          <a:latin typeface="Georgia Pro Black" panose="02040A02050405020203" pitchFamily="18" charset="0"/>
                        </a:rPr>
                        <a:t>1990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1980-1990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b="1" dirty="0">
                          <a:effectLst/>
                          <a:latin typeface="Georgia Pro Black" panose="02040A02050405020203" pitchFamily="18" charset="0"/>
                        </a:rPr>
                        <a:t>2000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b="1" dirty="0">
                          <a:effectLst/>
                          <a:latin typeface="Georgia Pro Black" panose="02040A02050405020203" pitchFamily="18" charset="0"/>
                        </a:rPr>
                        <a:t>1990-2000</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04841072"/>
                  </a:ext>
                </a:extLst>
              </a:tr>
              <a:tr h="895350">
                <a:tc>
                  <a:txBody>
                    <a:bodyPr/>
                    <a:lstStyle/>
                    <a:p>
                      <a:pPr>
                        <a:spcAft>
                          <a:spcPts val="0"/>
                        </a:spcAft>
                      </a:pPr>
                      <a:r>
                        <a:rPr lang="en-US" sz="1600" b="1" dirty="0">
                          <a:effectLst/>
                          <a:latin typeface="Georgia Pro Black" panose="02040A02050405020203" pitchFamily="18" charset="0"/>
                        </a:rPr>
                        <a:t>Zambia</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b="1" dirty="0">
                          <a:effectLst/>
                          <a:latin typeface="Georgia Pro Black" panose="02040A02050405020203" pitchFamily="18" charset="0"/>
                        </a:rPr>
                        <a:t>5,661,801</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b="1" dirty="0">
                          <a:effectLst/>
                          <a:latin typeface="Georgia Pro Black" panose="02040A02050405020203" pitchFamily="18" charset="0"/>
                        </a:rPr>
                        <a:t>3.1</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b="1" dirty="0">
                          <a:effectLst/>
                          <a:latin typeface="Georgia Pro Black" panose="02040A02050405020203" pitchFamily="18" charset="0"/>
                        </a:rPr>
                        <a:t>7,383,097</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b="1" dirty="0">
                          <a:effectLst/>
                          <a:latin typeface="Georgia Pro Black" panose="02040A02050405020203" pitchFamily="18" charset="0"/>
                        </a:rPr>
                        <a:t>2.7</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b="1" dirty="0">
                          <a:effectLst/>
                          <a:latin typeface="Georgia Pro Black" panose="02040A02050405020203" pitchFamily="18" charset="0"/>
                        </a:rPr>
                        <a:t>9,885,591</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b="1" dirty="0">
                          <a:effectLst/>
                          <a:latin typeface="Georgia Pro Black" panose="02040A02050405020203" pitchFamily="18" charset="0"/>
                        </a:rPr>
                        <a:t>2.4</a:t>
                      </a:r>
                      <a:endParaRPr lang="en-GB"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83923976"/>
                  </a:ext>
                </a:extLst>
              </a:tr>
            </a:tbl>
          </a:graphicData>
        </a:graphic>
      </p:graphicFrame>
    </p:spTree>
    <p:extLst>
      <p:ext uri="{BB962C8B-B14F-4D97-AF65-F5344CB8AC3E}">
        <p14:creationId xmlns:p14="http://schemas.microsoft.com/office/powerpoint/2010/main" val="2690931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982132"/>
            <a:ext cx="8229600" cy="990600"/>
          </a:xfrm>
        </p:spPr>
        <p:txBody>
          <a:bodyPr>
            <a:noAutofit/>
          </a:bodyPr>
          <a:lstStyle/>
          <a:p>
            <a:r>
              <a:rPr lang="en-US" sz="3200" b="1" dirty="0"/>
              <a:t>WILLIAM PETTY (1623 -1687)</a:t>
            </a:r>
            <a:br>
              <a:rPr lang="en-GB" sz="3200" dirty="0"/>
            </a:br>
            <a:endParaRPr lang="en-GB" sz="3200" dirty="0"/>
          </a:p>
        </p:txBody>
      </p:sp>
      <p:sp>
        <p:nvSpPr>
          <p:cNvPr id="3" name="Content Placeholder 2"/>
          <p:cNvSpPr>
            <a:spLocks noGrp="1"/>
          </p:cNvSpPr>
          <p:nvPr>
            <p:ph idx="1"/>
          </p:nvPr>
        </p:nvSpPr>
        <p:spPr/>
        <p:txBody>
          <a:bodyPr>
            <a:normAutofit fontScale="85000" lnSpcReduction="20000"/>
          </a:bodyPr>
          <a:lstStyle/>
          <a:p>
            <a:pPr marL="0" indent="0">
              <a:buNone/>
            </a:pPr>
            <a:endParaRPr lang="en-GB" dirty="0"/>
          </a:p>
          <a:p>
            <a:pPr algn="just"/>
            <a:r>
              <a:rPr lang="en-US" b="1" dirty="0"/>
              <a:t>Sir William Petty (1623 -1687) was a close and life-long friend of John </a:t>
            </a:r>
            <a:r>
              <a:rPr lang="en-US" b="1" dirty="0" err="1"/>
              <a:t>Graunt’s</a:t>
            </a:r>
            <a:r>
              <a:rPr lang="en-US" b="1" dirty="0"/>
              <a:t>.</a:t>
            </a:r>
          </a:p>
          <a:p>
            <a:pPr marL="0" indent="0" algn="just">
              <a:buNone/>
            </a:pPr>
            <a:endParaRPr lang="en-US" b="1" dirty="0"/>
          </a:p>
          <a:p>
            <a:pPr algn="just"/>
            <a:r>
              <a:rPr lang="en-US" dirty="0"/>
              <a:t> </a:t>
            </a:r>
            <a:r>
              <a:rPr lang="en-US" b="1" dirty="0"/>
              <a:t>While </a:t>
            </a:r>
            <a:r>
              <a:rPr lang="en-US" b="1" dirty="0" err="1"/>
              <a:t>Graunt</a:t>
            </a:r>
            <a:r>
              <a:rPr lang="en-US" b="1" dirty="0"/>
              <a:t> is recognized as the founding father of population studies, Petty stands recognized as the founder of political science.</a:t>
            </a:r>
            <a:r>
              <a:rPr lang="en-US" dirty="0"/>
              <a:t> </a:t>
            </a:r>
          </a:p>
          <a:p>
            <a:pPr algn="just"/>
            <a:endParaRPr lang="en-US" b="1" dirty="0"/>
          </a:p>
          <a:p>
            <a:pPr algn="just"/>
            <a:r>
              <a:rPr lang="en-US" b="1" dirty="0"/>
              <a:t>Petty coined the expression “Political </a:t>
            </a:r>
            <a:r>
              <a:rPr lang="en-US" b="1" dirty="0" err="1"/>
              <a:t>Arithmetick</a:t>
            </a:r>
            <a:r>
              <a:rPr lang="en-US" b="1" dirty="0"/>
              <a:t>” for population and economic studies.</a:t>
            </a:r>
            <a:r>
              <a:rPr lang="en-US" dirty="0"/>
              <a:t> </a:t>
            </a:r>
            <a:endParaRPr lang="en-GB" dirty="0"/>
          </a:p>
          <a:p>
            <a:pPr marL="0" indent="0" algn="just">
              <a:buNone/>
            </a:pPr>
            <a:endParaRPr lang="en-GB" dirty="0"/>
          </a:p>
          <a:p>
            <a:endParaRPr lang="en-GB" dirty="0"/>
          </a:p>
        </p:txBody>
      </p:sp>
    </p:spTree>
    <p:extLst>
      <p:ext uri="{BB962C8B-B14F-4D97-AF65-F5344CB8AC3E}">
        <p14:creationId xmlns:p14="http://schemas.microsoft.com/office/powerpoint/2010/main" val="34363435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B125-DAFF-47C1-AA76-73DD5A9724B3}"/>
              </a:ext>
            </a:extLst>
          </p:cNvPr>
          <p:cNvSpPr>
            <a:spLocks noGrp="1"/>
          </p:cNvSpPr>
          <p:nvPr>
            <p:ph type="title"/>
          </p:nvPr>
        </p:nvSpPr>
        <p:spPr/>
        <p:txBody>
          <a:bodyPr>
            <a:normAutofit fontScale="90000"/>
          </a:bodyPr>
          <a:lstStyle/>
          <a:p>
            <a:r>
              <a:rPr lang="en-US" b="1" dirty="0"/>
              <a:t>WILLIAM PETTY (1623 -1687)</a:t>
            </a:r>
            <a:br>
              <a:rPr lang="en-GB" dirty="0"/>
            </a:br>
            <a:endParaRPr lang="en-ZM" dirty="0"/>
          </a:p>
        </p:txBody>
      </p:sp>
      <p:sp>
        <p:nvSpPr>
          <p:cNvPr id="3" name="Content Placeholder 2">
            <a:extLst>
              <a:ext uri="{FF2B5EF4-FFF2-40B4-BE49-F238E27FC236}">
                <a16:creationId xmlns:a16="http://schemas.microsoft.com/office/drawing/2014/main" id="{24FED2A8-7530-46E6-84AF-C823B34923C3}"/>
              </a:ext>
            </a:extLst>
          </p:cNvPr>
          <p:cNvSpPr>
            <a:spLocks noGrp="1"/>
          </p:cNvSpPr>
          <p:nvPr>
            <p:ph idx="1"/>
          </p:nvPr>
        </p:nvSpPr>
        <p:spPr/>
        <p:txBody>
          <a:bodyPr>
            <a:normAutofit fontScale="85000" lnSpcReduction="20000"/>
          </a:bodyPr>
          <a:lstStyle/>
          <a:p>
            <a:pPr algn="just"/>
            <a:r>
              <a:rPr lang="en-US" b="1" dirty="0"/>
              <a:t>It was not until 1855 that the Frenchman </a:t>
            </a:r>
            <a:r>
              <a:rPr lang="en-US" b="1" dirty="0" err="1"/>
              <a:t>Guillard</a:t>
            </a:r>
            <a:r>
              <a:rPr lang="en-US" b="1" dirty="0"/>
              <a:t> introduced the designation </a:t>
            </a:r>
            <a:r>
              <a:rPr lang="en-US" b="1" dirty="0" err="1"/>
              <a:t>Demographie</a:t>
            </a:r>
            <a:r>
              <a:rPr lang="en-US" b="1" dirty="0"/>
              <a:t>.</a:t>
            </a:r>
          </a:p>
          <a:p>
            <a:pPr algn="just"/>
            <a:endParaRPr lang="en-US" b="1" dirty="0"/>
          </a:p>
          <a:p>
            <a:pPr algn="just"/>
            <a:r>
              <a:rPr lang="en-US" b="1" dirty="0"/>
              <a:t>Petty recommended that every nation should have a statistical office providing government with data for intelligent governance</a:t>
            </a:r>
            <a:r>
              <a:rPr lang="en-US" dirty="0"/>
              <a:t>. </a:t>
            </a:r>
          </a:p>
          <a:p>
            <a:pPr algn="just"/>
            <a:endParaRPr lang="en-US" b="1" dirty="0"/>
          </a:p>
          <a:p>
            <a:pPr algn="just"/>
            <a:r>
              <a:rPr lang="en-US" b="1" dirty="0"/>
              <a:t>Although the beginning of demography is 17th century England, Sweden was the first country to implement systematic collection of population data. </a:t>
            </a:r>
            <a:endParaRPr lang="en-GB" dirty="0"/>
          </a:p>
          <a:p>
            <a:pPr marL="0" indent="0">
              <a:buNone/>
            </a:pPr>
            <a:endParaRPr lang="en-GB" dirty="0"/>
          </a:p>
          <a:p>
            <a:endParaRPr lang="en-ZM" dirty="0"/>
          </a:p>
        </p:txBody>
      </p:sp>
    </p:spTree>
    <p:extLst>
      <p:ext uri="{BB962C8B-B14F-4D97-AF65-F5344CB8AC3E}">
        <p14:creationId xmlns:p14="http://schemas.microsoft.com/office/powerpoint/2010/main" val="36871019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WILLIAM PETTY (1623 -1687)</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pPr algn="just"/>
            <a:r>
              <a:rPr lang="en-US" b="1" dirty="0"/>
              <a:t>This was accomplished by a royal decree in 1748 which led to the creation of a statistical office in Stockholm in 1749.</a:t>
            </a:r>
            <a:r>
              <a:rPr lang="en-US" dirty="0"/>
              <a:t> </a:t>
            </a:r>
            <a:endParaRPr lang="en-GB" dirty="0"/>
          </a:p>
          <a:p>
            <a:pPr marL="0" indent="0" algn="just">
              <a:buNone/>
            </a:pPr>
            <a:endParaRPr lang="en-GB" dirty="0"/>
          </a:p>
          <a:p>
            <a:pPr algn="just"/>
            <a:r>
              <a:rPr lang="en-US" b="1" dirty="0"/>
              <a:t>Petty tackled, with which demographers and statisticians are still wrestling today, particularly in studies of the problems of underdeveloped countries. </a:t>
            </a:r>
            <a:endParaRPr lang="en-GB" dirty="0"/>
          </a:p>
          <a:p>
            <a:pPr marL="0" indent="0" algn="just">
              <a:buNone/>
            </a:pPr>
            <a:endParaRPr lang="en-GB" dirty="0"/>
          </a:p>
          <a:p>
            <a:pPr algn="just"/>
            <a:r>
              <a:rPr lang="en-US" b="1" dirty="0"/>
              <a:t>Among other things, he was concerned with population projections, the economics of urbanization, population structure and the labor force, unemployment and under employment, and the measure of national income.”</a:t>
            </a:r>
            <a:endParaRPr lang="en-GB" dirty="0"/>
          </a:p>
          <a:p>
            <a:endParaRPr lang="en-GB" dirty="0"/>
          </a:p>
        </p:txBody>
      </p:sp>
    </p:spTree>
    <p:extLst>
      <p:ext uri="{BB962C8B-B14F-4D97-AF65-F5344CB8AC3E}">
        <p14:creationId xmlns:p14="http://schemas.microsoft.com/office/powerpoint/2010/main" val="42620619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000" b="1" dirty="0">
                <a:ea typeface="Times New Roman" panose="02020603050405020304" pitchFamily="18" charset="0"/>
                <a:cs typeface="Tahoma" panose="020B0604030504040204" pitchFamily="34" charset="0"/>
              </a:rPr>
              <a:t>OTHER DEVELOPMENTS OF DEMOGRAPHY IN THE 19</a:t>
            </a:r>
            <a:r>
              <a:rPr lang="en-US" altLang="en-US" sz="2000" b="1" baseline="30000" dirty="0">
                <a:ea typeface="Times New Roman" panose="02020603050405020304" pitchFamily="18" charset="0"/>
                <a:cs typeface="Tahoma" panose="020B0604030504040204" pitchFamily="34" charset="0"/>
              </a:rPr>
              <a:t>TH</a:t>
            </a:r>
            <a:r>
              <a:rPr lang="en-US" altLang="en-US" sz="2000" b="1" dirty="0">
                <a:ea typeface="Times New Roman" panose="02020603050405020304" pitchFamily="18" charset="0"/>
                <a:cs typeface="Tahoma" panose="020B0604030504040204" pitchFamily="34" charset="0"/>
              </a:rPr>
              <a:t> CENTURY </a:t>
            </a:r>
            <a:br>
              <a:rPr lang="en-US" altLang="en-US" sz="2000" b="1" dirty="0">
                <a:ea typeface="Times New Roman" panose="02020603050405020304" pitchFamily="18" charset="0"/>
                <a:cs typeface="Tahoma" panose="020B0604030504040204" pitchFamily="34" charset="0"/>
              </a:rPr>
            </a:br>
            <a:endParaRPr lang="en-GB" sz="2000" dirty="0"/>
          </a:p>
        </p:txBody>
      </p:sp>
      <p:sp>
        <p:nvSpPr>
          <p:cNvPr id="3" name="Content Placeholder 2"/>
          <p:cNvSpPr>
            <a:spLocks noGrp="1"/>
          </p:cNvSpPr>
          <p:nvPr>
            <p:ph idx="1"/>
          </p:nvPr>
        </p:nvSpPr>
        <p:spPr/>
        <p:txBody>
          <a:bodyPr>
            <a:normAutofit fontScale="92500" lnSpcReduction="10000"/>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During the 19</a:t>
            </a:r>
            <a:r>
              <a:rPr lang="en-US" altLang="en-US" b="1" baseline="30000" dirty="0">
                <a:ea typeface="Times New Roman" panose="02020603050405020304" pitchFamily="18" charset="0"/>
                <a:cs typeface="Tahoma" panose="020B0604030504040204" pitchFamily="34" charset="0"/>
              </a:rPr>
              <a:t>th</a:t>
            </a:r>
            <a:r>
              <a:rPr lang="en-US" altLang="en-US" b="1" dirty="0">
                <a:ea typeface="Times New Roman" panose="02020603050405020304" pitchFamily="18" charset="0"/>
                <a:cs typeface="Tahoma" panose="020B0604030504040204" pitchFamily="34" charset="0"/>
              </a:rPr>
              <a:t> century, there was growing interest in demography and concern with population problems.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In 1882, demography received explicit international recognition at the 4</a:t>
            </a:r>
            <a:r>
              <a:rPr lang="en-US" altLang="en-US" b="1" baseline="30000" dirty="0">
                <a:ea typeface="Times New Roman" panose="02020603050405020304" pitchFamily="18" charset="0"/>
                <a:cs typeface="Tahoma" panose="020B0604030504040204" pitchFamily="34" charset="0"/>
              </a:rPr>
              <a:t>th</a:t>
            </a:r>
            <a:r>
              <a:rPr lang="en-US" altLang="en-US" b="1" dirty="0">
                <a:ea typeface="Times New Roman" panose="02020603050405020304" pitchFamily="18" charset="0"/>
                <a:cs typeface="Tahoma" panose="020B0604030504040204" pitchFamily="34" charset="0"/>
              </a:rPr>
              <a:t> International Conference in Hygiene held in Geneva, Switzerland.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In 1885, the International Statistical Institute accorded demography the status of a discipline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US" altLang="en-US" sz="4000" b="1" dirty="0"/>
          </a:p>
          <a:p>
            <a:endParaRPr lang="en-GB" dirty="0"/>
          </a:p>
        </p:txBody>
      </p:sp>
    </p:spTree>
    <p:extLst>
      <p:ext uri="{BB962C8B-B14F-4D97-AF65-F5344CB8AC3E}">
        <p14:creationId xmlns:p14="http://schemas.microsoft.com/office/powerpoint/2010/main" val="28650738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000" b="1" dirty="0">
                <a:ea typeface="Times New Roman" panose="02020603050405020304" pitchFamily="18" charset="0"/>
                <a:cs typeface="Tahoma" panose="020B0604030504040204" pitchFamily="34" charset="0"/>
              </a:rPr>
              <a:t>OTHER DEVELOPMENTS OF DEMOGRAPHY IN THE 19</a:t>
            </a:r>
            <a:r>
              <a:rPr lang="en-US" altLang="en-US" sz="2000" b="1" baseline="30000" dirty="0">
                <a:ea typeface="Times New Roman" panose="02020603050405020304" pitchFamily="18" charset="0"/>
                <a:cs typeface="Tahoma" panose="020B0604030504040204" pitchFamily="34" charset="0"/>
              </a:rPr>
              <a:t>TH</a:t>
            </a:r>
            <a:r>
              <a:rPr lang="en-US" altLang="en-US" sz="2000" b="1" dirty="0">
                <a:ea typeface="Times New Roman" panose="02020603050405020304" pitchFamily="18" charset="0"/>
                <a:cs typeface="Tahoma" panose="020B0604030504040204" pitchFamily="34" charset="0"/>
              </a:rPr>
              <a:t> CENTURY </a:t>
            </a:r>
            <a:br>
              <a:rPr lang="en-US" altLang="en-US" sz="2000" b="1" dirty="0">
                <a:ea typeface="Times New Roman" panose="02020603050405020304" pitchFamily="18" charset="0"/>
                <a:cs typeface="Tahoma" panose="020B0604030504040204" pitchFamily="34" charset="0"/>
              </a:rPr>
            </a:br>
            <a:endParaRPr lang="en-GB" sz="2000" dirty="0"/>
          </a:p>
        </p:txBody>
      </p:sp>
      <p:sp>
        <p:nvSpPr>
          <p:cNvPr id="3" name="Content Placeholder 2"/>
          <p:cNvSpPr>
            <a:spLocks noGrp="1"/>
          </p:cNvSpPr>
          <p:nvPr>
            <p:ph idx="1"/>
          </p:nvPr>
        </p:nvSpPr>
        <p:spPr/>
        <p:txBody>
          <a:bodyPr>
            <a:normAutofit fontScale="62500" lnSpcReduction="20000"/>
          </a:bodyPr>
          <a:lstStyle/>
          <a:p>
            <a:pPr algn="just"/>
            <a:r>
              <a:rPr lang="en-US" sz="2900" b="1" dirty="0"/>
              <a:t>The period 1860-1910 was a period of transition when  demography emerged from statistics as a separate field of interest. </a:t>
            </a:r>
          </a:p>
          <a:p>
            <a:pPr algn="just"/>
            <a:endParaRPr lang="en-US" sz="2900" b="1" dirty="0"/>
          </a:p>
          <a:p>
            <a:pPr algn="just"/>
            <a:r>
              <a:rPr lang="en-US" sz="2900" b="1" dirty="0"/>
              <a:t>The key figures during this transition included the so-called international ‘great demographers.</a:t>
            </a:r>
          </a:p>
          <a:p>
            <a:pPr algn="just"/>
            <a:endParaRPr lang="en-US" sz="2900" b="1" dirty="0"/>
          </a:p>
          <a:p>
            <a:pPr algn="just"/>
            <a:r>
              <a:rPr lang="en-US" sz="2900" b="1" dirty="0"/>
              <a:t>Among these were:</a:t>
            </a:r>
          </a:p>
          <a:p>
            <a:pPr algn="just"/>
            <a:endParaRPr lang="en-US" sz="2900" b="1" dirty="0"/>
          </a:p>
          <a:p>
            <a:pPr algn="just"/>
            <a:r>
              <a:rPr lang="en-US" sz="2900" b="1" dirty="0"/>
              <a:t>Adolphe </a:t>
            </a:r>
            <a:r>
              <a:rPr lang="en-US" sz="2900" b="1" dirty="0" err="1"/>
              <a:t>Quetelet</a:t>
            </a:r>
            <a:r>
              <a:rPr lang="en-US" sz="2900" b="1" dirty="0"/>
              <a:t> (1796-1874), William Farr (1807-1883) British epidemiologist regarded as one of the founders of medical statistics.</a:t>
            </a:r>
          </a:p>
          <a:p>
            <a:pPr algn="just"/>
            <a:endParaRPr lang="en-US" sz="2900" b="1" dirty="0"/>
          </a:p>
          <a:p>
            <a:pPr algn="just"/>
            <a:endParaRPr lang="en-US" b="1" dirty="0"/>
          </a:p>
        </p:txBody>
      </p:sp>
    </p:spTree>
    <p:extLst>
      <p:ext uri="{BB962C8B-B14F-4D97-AF65-F5344CB8AC3E}">
        <p14:creationId xmlns:p14="http://schemas.microsoft.com/office/powerpoint/2010/main" val="38710602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000" b="1" dirty="0">
                <a:ea typeface="Times New Roman" panose="02020603050405020304" pitchFamily="18" charset="0"/>
                <a:cs typeface="Tahoma" panose="020B0604030504040204" pitchFamily="34" charset="0"/>
              </a:rPr>
              <a:t>OTHER DEVELOPMENTS OF DEMOGRAPHY IN THE 19</a:t>
            </a:r>
            <a:r>
              <a:rPr lang="en-US" altLang="en-US" sz="2000" b="1" baseline="30000" dirty="0">
                <a:ea typeface="Times New Roman" panose="02020603050405020304" pitchFamily="18" charset="0"/>
                <a:cs typeface="Tahoma" panose="020B0604030504040204" pitchFamily="34" charset="0"/>
              </a:rPr>
              <a:t>TH</a:t>
            </a:r>
            <a:r>
              <a:rPr lang="en-US" altLang="en-US" sz="2000" b="1" dirty="0">
                <a:ea typeface="Times New Roman" panose="02020603050405020304" pitchFamily="18" charset="0"/>
                <a:cs typeface="Tahoma" panose="020B0604030504040204" pitchFamily="34" charset="0"/>
              </a:rPr>
              <a:t> CENTURY</a:t>
            </a:r>
            <a:endParaRPr lang="en-US" sz="2000" dirty="0"/>
          </a:p>
        </p:txBody>
      </p:sp>
      <p:sp>
        <p:nvSpPr>
          <p:cNvPr id="3" name="Content Placeholder 2"/>
          <p:cNvSpPr>
            <a:spLocks noGrp="1"/>
          </p:cNvSpPr>
          <p:nvPr>
            <p:ph idx="1"/>
          </p:nvPr>
        </p:nvSpPr>
        <p:spPr/>
        <p:txBody>
          <a:bodyPr>
            <a:normAutofit fontScale="85000" lnSpcReduction="20000"/>
          </a:bodyPr>
          <a:lstStyle/>
          <a:p>
            <a:pPr algn="just"/>
            <a:r>
              <a:rPr lang="en-US" b="1" dirty="0"/>
              <a:t>Louis-Adolphe Bertillon (1821-1883) – medical doctor and statistician ; and his son Jacques Bertillon(1851-1922) statistician and demographer.</a:t>
            </a:r>
          </a:p>
          <a:p>
            <a:pPr marL="0" indent="0" algn="just">
              <a:buNone/>
            </a:pPr>
            <a:endParaRPr lang="en-US" b="1" dirty="0"/>
          </a:p>
          <a:p>
            <a:pPr algn="just"/>
            <a:r>
              <a:rPr lang="en-US" b="1" dirty="0"/>
              <a:t>Other key figures during this time included:</a:t>
            </a:r>
          </a:p>
          <a:p>
            <a:pPr marL="0" indent="0" algn="just">
              <a:buNone/>
            </a:pPr>
            <a:endParaRPr lang="en-US" b="1" dirty="0"/>
          </a:p>
          <a:p>
            <a:pPr algn="just"/>
            <a:r>
              <a:rPr lang="en-US" b="1" dirty="0"/>
              <a:t>Joseph </a:t>
            </a:r>
            <a:r>
              <a:rPr lang="en-US" b="1" dirty="0" err="1"/>
              <a:t>Korosi</a:t>
            </a:r>
            <a:r>
              <a:rPr lang="en-US" b="1" dirty="0"/>
              <a:t> (1844-1906) (Hungarian statistician);</a:t>
            </a:r>
          </a:p>
          <a:p>
            <a:pPr algn="just"/>
            <a:endParaRPr lang="en-US" b="1" dirty="0"/>
          </a:p>
          <a:p>
            <a:pPr algn="just"/>
            <a:r>
              <a:rPr lang="en-US" b="1" dirty="0"/>
              <a:t>Richard </a:t>
            </a:r>
            <a:r>
              <a:rPr lang="en-US" b="1" dirty="0" err="1"/>
              <a:t>Bockh</a:t>
            </a:r>
            <a:r>
              <a:rPr lang="en-US" b="1" dirty="0"/>
              <a:t> (1824-1907) (German statistician);</a:t>
            </a:r>
          </a:p>
          <a:p>
            <a:endParaRPr lang="en-US" dirty="0"/>
          </a:p>
        </p:txBody>
      </p:sp>
    </p:spTree>
    <p:extLst>
      <p:ext uri="{BB962C8B-B14F-4D97-AF65-F5344CB8AC3E}">
        <p14:creationId xmlns:p14="http://schemas.microsoft.com/office/powerpoint/2010/main" val="40770729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837C-B90E-4CE6-BD59-FE68DBB169A9}"/>
              </a:ext>
            </a:extLst>
          </p:cNvPr>
          <p:cNvSpPr>
            <a:spLocks noGrp="1"/>
          </p:cNvSpPr>
          <p:nvPr>
            <p:ph type="title"/>
          </p:nvPr>
        </p:nvSpPr>
        <p:spPr/>
        <p:txBody>
          <a:bodyPr>
            <a:normAutofit/>
          </a:bodyPr>
          <a:lstStyle/>
          <a:p>
            <a:r>
              <a:rPr lang="en-US" altLang="en-US" sz="2000" b="1" dirty="0">
                <a:ea typeface="Times New Roman" panose="02020603050405020304" pitchFamily="18" charset="0"/>
                <a:cs typeface="Tahoma" panose="020B0604030504040204" pitchFamily="34" charset="0"/>
              </a:rPr>
              <a:t>OTHER DEVELOPMENTS OF DEMOGRAPHY IN THE 19</a:t>
            </a:r>
            <a:r>
              <a:rPr lang="en-US" altLang="en-US" sz="2000" b="1" baseline="30000" dirty="0">
                <a:ea typeface="Times New Roman" panose="02020603050405020304" pitchFamily="18" charset="0"/>
                <a:cs typeface="Tahoma" panose="020B0604030504040204" pitchFamily="34" charset="0"/>
              </a:rPr>
              <a:t>TH</a:t>
            </a:r>
            <a:r>
              <a:rPr lang="en-US" altLang="en-US" sz="2000" b="1" dirty="0">
                <a:ea typeface="Times New Roman" panose="02020603050405020304" pitchFamily="18" charset="0"/>
                <a:cs typeface="Tahoma" panose="020B0604030504040204" pitchFamily="34" charset="0"/>
              </a:rPr>
              <a:t> CENTURY</a:t>
            </a:r>
            <a:endParaRPr lang="en-ZM" sz="2000" dirty="0"/>
          </a:p>
        </p:txBody>
      </p:sp>
      <p:sp>
        <p:nvSpPr>
          <p:cNvPr id="3" name="Content Placeholder 2">
            <a:extLst>
              <a:ext uri="{FF2B5EF4-FFF2-40B4-BE49-F238E27FC236}">
                <a16:creationId xmlns:a16="http://schemas.microsoft.com/office/drawing/2014/main" id="{71C625ED-B470-4048-AB96-E8E2027BBC45}"/>
              </a:ext>
            </a:extLst>
          </p:cNvPr>
          <p:cNvSpPr>
            <a:spLocks noGrp="1"/>
          </p:cNvSpPr>
          <p:nvPr>
            <p:ph idx="1"/>
          </p:nvPr>
        </p:nvSpPr>
        <p:spPr/>
        <p:txBody>
          <a:bodyPr>
            <a:normAutofit fontScale="92500" lnSpcReduction="20000"/>
          </a:bodyPr>
          <a:lstStyle/>
          <a:p>
            <a:pPr algn="just"/>
            <a:r>
              <a:rPr lang="en-US" b="1" dirty="0"/>
              <a:t> Wilhelm Lexis (1837-1914) German statistician, economist, and social scientist;</a:t>
            </a:r>
          </a:p>
          <a:p>
            <a:pPr algn="just"/>
            <a:endParaRPr lang="en-US" b="1" dirty="0"/>
          </a:p>
          <a:p>
            <a:pPr algn="just"/>
            <a:r>
              <a:rPr lang="en-US" b="1" dirty="0"/>
              <a:t>Luigi </a:t>
            </a:r>
            <a:r>
              <a:rPr lang="en-US" b="1" dirty="0" err="1"/>
              <a:t>Bodio</a:t>
            </a:r>
            <a:r>
              <a:rPr lang="en-US" b="1" dirty="0"/>
              <a:t> (1840-1920) an Italian economist and statistician.</a:t>
            </a:r>
          </a:p>
          <a:p>
            <a:pPr algn="just"/>
            <a:endParaRPr lang="en-US" b="1" dirty="0"/>
          </a:p>
          <a:p>
            <a:pPr algn="just"/>
            <a:r>
              <a:rPr lang="en-US" b="1" dirty="0"/>
              <a:t>These demographers contributed to the development of demography and methods and techniques of demographic analysis. </a:t>
            </a:r>
            <a:endParaRPr lang="en-GB" b="1" dirty="0"/>
          </a:p>
          <a:p>
            <a:endParaRPr lang="en-GB" dirty="0"/>
          </a:p>
          <a:p>
            <a:endParaRPr lang="en-ZM" dirty="0"/>
          </a:p>
        </p:txBody>
      </p:sp>
    </p:spTree>
    <p:extLst>
      <p:ext uri="{BB962C8B-B14F-4D97-AF65-F5344CB8AC3E}">
        <p14:creationId xmlns:p14="http://schemas.microsoft.com/office/powerpoint/2010/main" val="13331318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 </a:t>
            </a:r>
            <a:br>
              <a:rPr lang="en-GB" b="1" dirty="0"/>
            </a:br>
            <a:endParaRPr lang="en-GB" dirty="0"/>
          </a:p>
        </p:txBody>
      </p:sp>
      <p:sp>
        <p:nvSpPr>
          <p:cNvPr id="3" name="Content Placeholder 2"/>
          <p:cNvSpPr>
            <a:spLocks noGrp="1"/>
          </p:cNvSpPr>
          <p:nvPr>
            <p:ph idx="1"/>
          </p:nvPr>
        </p:nvSpPr>
        <p:spPr/>
        <p:txBody>
          <a:bodyPr>
            <a:normAutofit/>
          </a:bodyPr>
          <a:lstStyle/>
          <a:p>
            <a:pPr algn="just"/>
            <a:r>
              <a:rPr lang="en-US" b="1" dirty="0"/>
              <a:t>During the 20</a:t>
            </a:r>
            <a:r>
              <a:rPr lang="en-US" b="1" baseline="30000" dirty="0"/>
              <a:t>th</a:t>
            </a:r>
            <a:r>
              <a:rPr lang="en-US" b="1" dirty="0"/>
              <a:t> century, much of ground – breaking work in demography was done by the following:</a:t>
            </a:r>
          </a:p>
          <a:p>
            <a:pPr algn="just"/>
            <a:endParaRPr lang="en-US" b="1" dirty="0"/>
          </a:p>
          <a:p>
            <a:pPr algn="just"/>
            <a:r>
              <a:rPr lang="en-US" b="1" dirty="0"/>
              <a:t>Raymond Pearl (3 June 1879 – 17 November 1940) an American biologist, regarded as one of the founders of </a:t>
            </a:r>
            <a:r>
              <a:rPr lang="en-US" b="1" dirty="0" err="1"/>
              <a:t>biogerontology</a:t>
            </a:r>
            <a:r>
              <a:rPr lang="en-US" b="1" dirty="0"/>
              <a:t>;</a:t>
            </a:r>
          </a:p>
          <a:p>
            <a:pPr algn="just"/>
            <a:endParaRPr lang="en-US" b="1" dirty="0"/>
          </a:p>
        </p:txBody>
      </p:sp>
    </p:spTree>
    <p:extLst>
      <p:ext uri="{BB962C8B-B14F-4D97-AF65-F5344CB8AC3E}">
        <p14:creationId xmlns:p14="http://schemas.microsoft.com/office/powerpoint/2010/main" val="38731246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456C-BB2D-44F2-81E2-EE1B2FFB0606}"/>
              </a:ext>
            </a:extLst>
          </p:cNvPr>
          <p:cNvSpPr>
            <a:spLocks noGrp="1"/>
          </p:cNvSpPr>
          <p:nvPr>
            <p:ph type="title"/>
          </p:nvPr>
        </p:nvSpPr>
        <p:spPr/>
        <p:txBody>
          <a:bodyPr>
            <a:normAutofit/>
          </a:bodyPr>
          <a:lstStyle/>
          <a:p>
            <a:r>
              <a:rPr lang="en-US" sz="2400" b="1" dirty="0"/>
              <a:t>DEVELOPMENTS IN THE 20</a:t>
            </a:r>
            <a:r>
              <a:rPr lang="en-US" sz="2400" b="1" baseline="30000" dirty="0"/>
              <a:t>TH</a:t>
            </a:r>
            <a:r>
              <a:rPr lang="en-US" sz="2400" b="1" dirty="0"/>
              <a:t> CENTURY</a:t>
            </a:r>
            <a:endParaRPr lang="en-ZM" sz="2400" dirty="0"/>
          </a:p>
        </p:txBody>
      </p:sp>
      <p:sp>
        <p:nvSpPr>
          <p:cNvPr id="3" name="Content Placeholder 2">
            <a:extLst>
              <a:ext uri="{FF2B5EF4-FFF2-40B4-BE49-F238E27FC236}">
                <a16:creationId xmlns:a16="http://schemas.microsoft.com/office/drawing/2014/main" id="{501F45F6-0C73-4FAB-93D1-A6A929489D53}"/>
              </a:ext>
            </a:extLst>
          </p:cNvPr>
          <p:cNvSpPr>
            <a:spLocks noGrp="1"/>
          </p:cNvSpPr>
          <p:nvPr>
            <p:ph idx="1"/>
          </p:nvPr>
        </p:nvSpPr>
        <p:spPr/>
        <p:txBody>
          <a:bodyPr>
            <a:normAutofit fontScale="47500" lnSpcReduction="20000"/>
          </a:bodyPr>
          <a:lstStyle/>
          <a:p>
            <a:pPr algn="just"/>
            <a:r>
              <a:rPr lang="en-US" sz="3800" b="1" dirty="0"/>
              <a:t>Lowell Reed (January 8, 1886 – April 29, 1966) was 7th president of the Johns Hopkins University research scientist in biostatistics and public health </a:t>
            </a:r>
          </a:p>
          <a:p>
            <a:pPr marL="0" indent="0" algn="just">
              <a:buNone/>
            </a:pPr>
            <a:endParaRPr lang="en-US" sz="3800" b="1" dirty="0"/>
          </a:p>
          <a:p>
            <a:pPr algn="just"/>
            <a:r>
              <a:rPr lang="en-US" sz="3800" b="1" dirty="0"/>
              <a:t>These two refined the application of the logistic curve to human population growth. </a:t>
            </a:r>
            <a:endParaRPr lang="en-GB" sz="3800" b="1" dirty="0"/>
          </a:p>
          <a:p>
            <a:pPr marL="0" indent="0" algn="just">
              <a:buNone/>
            </a:pPr>
            <a:endParaRPr lang="en-GB" sz="3800" b="1" dirty="0"/>
          </a:p>
          <a:p>
            <a:pPr algn="just"/>
            <a:r>
              <a:rPr lang="en-US" sz="3800" b="1" dirty="0"/>
              <a:t>According to this view, population approaches on upper limit as it approaches the full utilization of its resources. </a:t>
            </a:r>
            <a:endParaRPr lang="en-GB" sz="3800" b="1" dirty="0"/>
          </a:p>
          <a:p>
            <a:pPr marL="0" indent="0" algn="just">
              <a:buNone/>
            </a:pPr>
            <a:r>
              <a:rPr lang="en-US" sz="3800" b="1" dirty="0"/>
              <a:t> </a:t>
            </a:r>
            <a:endParaRPr lang="en-GB" sz="3800" b="1" dirty="0"/>
          </a:p>
          <a:p>
            <a:endParaRPr lang="en-ZM" dirty="0"/>
          </a:p>
        </p:txBody>
      </p:sp>
    </p:spTree>
    <p:extLst>
      <p:ext uri="{BB962C8B-B14F-4D97-AF65-F5344CB8AC3E}">
        <p14:creationId xmlns:p14="http://schemas.microsoft.com/office/powerpoint/2010/main" val="23835855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a:t>
            </a:r>
            <a:endParaRPr lang="en-US" sz="2800" dirty="0"/>
          </a:p>
        </p:txBody>
      </p:sp>
      <p:sp>
        <p:nvSpPr>
          <p:cNvPr id="3" name="Content Placeholder 2"/>
          <p:cNvSpPr>
            <a:spLocks noGrp="1"/>
          </p:cNvSpPr>
          <p:nvPr>
            <p:ph idx="1"/>
          </p:nvPr>
        </p:nvSpPr>
        <p:spPr/>
        <p:txBody>
          <a:bodyPr>
            <a:normAutofit/>
          </a:bodyPr>
          <a:lstStyle/>
          <a:p>
            <a:pPr algn="just"/>
            <a:r>
              <a:rPr lang="en-US" b="1" dirty="0"/>
              <a:t>Further improvements on the logistic curve were made by the following:</a:t>
            </a:r>
          </a:p>
          <a:p>
            <a:pPr algn="just"/>
            <a:endParaRPr lang="en-US" b="1" dirty="0"/>
          </a:p>
          <a:p>
            <a:pPr algn="just"/>
            <a:r>
              <a:rPr lang="en-US" b="1" dirty="0"/>
              <a:t>Alfred </a:t>
            </a:r>
            <a:r>
              <a:rPr lang="en-US" b="1" dirty="0" err="1"/>
              <a:t>Lotka</a:t>
            </a:r>
            <a:r>
              <a:rPr lang="en-US" b="1" dirty="0"/>
              <a:t> (March 2, 1880 – December 5, 1949) an American mathematician, physical chemist, and statistician, famous for his work in population dynamics and energetics;</a:t>
            </a:r>
          </a:p>
          <a:p>
            <a:pPr algn="just"/>
            <a:endParaRPr lang="en-US" b="1" dirty="0"/>
          </a:p>
          <a:p>
            <a:endParaRPr lang="en-US" dirty="0"/>
          </a:p>
        </p:txBody>
      </p:sp>
    </p:spTree>
    <p:extLst>
      <p:ext uri="{BB962C8B-B14F-4D97-AF65-F5344CB8AC3E}">
        <p14:creationId xmlns:p14="http://schemas.microsoft.com/office/powerpoint/2010/main" val="134832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POPULATION SIZE</a:t>
            </a:r>
            <a:br>
              <a:rPr lang="en-GB" dirty="0"/>
            </a:br>
            <a:r>
              <a:rPr lang="en-US" dirty="0"/>
              <a:t> </a:t>
            </a:r>
            <a:endParaRPr lang="en-GB" dirty="0"/>
          </a:p>
        </p:txBody>
      </p:sp>
      <p:sp>
        <p:nvSpPr>
          <p:cNvPr id="3" name="Content Placeholder 2"/>
          <p:cNvSpPr>
            <a:spLocks noGrp="1"/>
          </p:cNvSpPr>
          <p:nvPr>
            <p:ph idx="1"/>
          </p:nvPr>
        </p:nvSpPr>
        <p:spPr/>
        <p:txBody>
          <a:bodyPr/>
          <a:lstStyle/>
          <a:p>
            <a:pPr algn="just"/>
            <a:r>
              <a:rPr lang="en-US" b="1" dirty="0"/>
              <a:t>The population of a province, district, city, or township or country is often given in terms of an absolute count. Population size can be expressed in relative terms as percentage.</a:t>
            </a:r>
            <a:endParaRPr lang="en-GB" b="1" dirty="0"/>
          </a:p>
          <a:p>
            <a:endParaRPr lang="en-GB" dirty="0"/>
          </a:p>
        </p:txBody>
      </p:sp>
    </p:spTree>
    <p:extLst>
      <p:ext uri="{BB962C8B-B14F-4D97-AF65-F5344CB8AC3E}">
        <p14:creationId xmlns:p14="http://schemas.microsoft.com/office/powerpoint/2010/main" val="19541484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0925-BF6B-42F7-A7CA-72A1A4AFE246}"/>
              </a:ext>
            </a:extLst>
          </p:cNvPr>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a:t>
            </a:r>
            <a:endParaRPr lang="en-ZM" sz="2800" dirty="0"/>
          </a:p>
        </p:txBody>
      </p:sp>
      <p:sp>
        <p:nvSpPr>
          <p:cNvPr id="3" name="Content Placeholder 2">
            <a:extLst>
              <a:ext uri="{FF2B5EF4-FFF2-40B4-BE49-F238E27FC236}">
                <a16:creationId xmlns:a16="http://schemas.microsoft.com/office/drawing/2014/main" id="{24D41781-F487-4936-9C34-AB4670D520B4}"/>
              </a:ext>
            </a:extLst>
          </p:cNvPr>
          <p:cNvSpPr>
            <a:spLocks noGrp="1"/>
          </p:cNvSpPr>
          <p:nvPr>
            <p:ph idx="1"/>
          </p:nvPr>
        </p:nvSpPr>
        <p:spPr/>
        <p:txBody>
          <a:bodyPr/>
          <a:lstStyle/>
          <a:p>
            <a:pPr algn="just"/>
            <a:r>
              <a:rPr lang="en-US" sz="2800" b="1" dirty="0"/>
              <a:t>George </a:t>
            </a:r>
            <a:r>
              <a:rPr lang="en-US" sz="2800" b="1" dirty="0" err="1"/>
              <a:t>Udny</a:t>
            </a:r>
            <a:r>
              <a:rPr lang="en-US" sz="2800" b="1" dirty="0"/>
              <a:t> Yule FRS (18 February 1871 – 26 June 1951), a British statistician.</a:t>
            </a:r>
          </a:p>
          <a:p>
            <a:pPr algn="just"/>
            <a:endParaRPr lang="en-US" sz="2800" b="1" dirty="0"/>
          </a:p>
          <a:p>
            <a:pPr algn="just"/>
            <a:r>
              <a:rPr lang="en-US" sz="2800" b="1" dirty="0"/>
              <a:t>Other demographers and statisticians made further improvements to the logistic curve. </a:t>
            </a:r>
            <a:endParaRPr lang="en-GB" sz="2800" b="1" dirty="0"/>
          </a:p>
          <a:p>
            <a:endParaRPr lang="en-GB" sz="2800" b="1" dirty="0"/>
          </a:p>
          <a:p>
            <a:endParaRPr lang="en-ZM" dirty="0"/>
          </a:p>
        </p:txBody>
      </p:sp>
    </p:spTree>
    <p:extLst>
      <p:ext uri="{BB962C8B-B14F-4D97-AF65-F5344CB8AC3E}">
        <p14:creationId xmlns:p14="http://schemas.microsoft.com/office/powerpoint/2010/main" val="25353633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 </a:t>
            </a:r>
            <a:br>
              <a:rPr lang="en-GB" sz="2800" b="1" dirty="0"/>
            </a:br>
            <a:endParaRPr lang="en-GB" sz="2800" dirty="0"/>
          </a:p>
        </p:txBody>
      </p:sp>
      <p:sp>
        <p:nvSpPr>
          <p:cNvPr id="3" name="Content Placeholder 2"/>
          <p:cNvSpPr>
            <a:spLocks noGrp="1"/>
          </p:cNvSpPr>
          <p:nvPr>
            <p:ph idx="1"/>
          </p:nvPr>
        </p:nvSpPr>
        <p:spPr/>
        <p:txBody>
          <a:bodyPr>
            <a:normAutofit fontScale="40000" lnSpcReduction="20000"/>
          </a:bodyPr>
          <a:lstStyle/>
          <a:p>
            <a:pPr marL="0" indent="0" algn="just" eaLnBrk="0" fontAlgn="base" hangingPunct="0">
              <a:spcBef>
                <a:spcPct val="0"/>
              </a:spcBef>
              <a:spcAft>
                <a:spcPct val="0"/>
              </a:spcAft>
              <a:buClrTx/>
              <a:buSzTx/>
              <a:buNone/>
            </a:pPr>
            <a:r>
              <a:rPr lang="en-US" altLang="en-US" sz="5100" b="1" dirty="0">
                <a:cs typeface="Tahoma" panose="020B0604030504040204" pitchFamily="34" charset="0"/>
              </a:rPr>
              <a:t>INSTITUTIONALIZATION OF DEMOGRAPHY </a:t>
            </a:r>
            <a:endParaRPr lang="en-US" altLang="en-US" sz="5100" b="1" dirty="0">
              <a:cs typeface="Times New Roman" panose="02020603050405020304" pitchFamily="18" charset="0"/>
            </a:endParaRPr>
          </a:p>
          <a:p>
            <a:pPr marL="0" indent="0" algn="just" eaLnBrk="0" fontAlgn="base" hangingPunct="0">
              <a:spcBef>
                <a:spcPct val="0"/>
              </a:spcBef>
              <a:spcAft>
                <a:spcPct val="0"/>
              </a:spcAft>
              <a:buClrTx/>
              <a:buSzTx/>
              <a:buNone/>
            </a:pPr>
            <a:r>
              <a:rPr lang="en-US" altLang="en-US" sz="5100" b="1" dirty="0">
                <a:ea typeface="Times New Roman" panose="02020603050405020304" pitchFamily="18" charset="0"/>
                <a:cs typeface="Tahoma" panose="020B0604030504040204" pitchFamily="34" charset="0"/>
              </a:rPr>
              <a:t> </a:t>
            </a:r>
            <a:endParaRPr lang="en-GB" altLang="en-US" sz="5100" b="1" dirty="0"/>
          </a:p>
          <a:p>
            <a:pPr marL="0" indent="0" algn="just" eaLnBrk="0" fontAlgn="base" hangingPunct="0">
              <a:spcBef>
                <a:spcPct val="0"/>
              </a:spcBef>
              <a:spcAft>
                <a:spcPct val="0"/>
              </a:spcAft>
              <a:buClrTx/>
              <a:buSzTx/>
              <a:buNone/>
            </a:pPr>
            <a:r>
              <a:rPr lang="en-US" altLang="en-US" sz="5100" b="1" dirty="0">
                <a:ea typeface="Times New Roman" panose="02020603050405020304" pitchFamily="18" charset="0"/>
                <a:cs typeface="Tahoma" panose="020B0604030504040204" pitchFamily="34" charset="0"/>
              </a:rPr>
              <a:t>Institutionalization of demography as a separate discipline was pioneered in the USA in the early part of the 20th century.</a:t>
            </a:r>
          </a:p>
          <a:p>
            <a:pPr marL="0" indent="0" algn="just" eaLnBrk="0" fontAlgn="base" hangingPunct="0">
              <a:spcBef>
                <a:spcPct val="0"/>
              </a:spcBef>
              <a:spcAft>
                <a:spcPct val="0"/>
              </a:spcAft>
              <a:buClrTx/>
              <a:buSzTx/>
              <a:buNone/>
            </a:pPr>
            <a:endParaRPr lang="en-US" altLang="en-US" sz="5100"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r>
              <a:rPr lang="en-US" altLang="en-US" sz="5100" b="1" dirty="0">
                <a:ea typeface="Times New Roman" panose="02020603050405020304" pitchFamily="18" charset="0"/>
                <a:cs typeface="Tahoma" panose="020B0604030504040204" pitchFamily="34" charset="0"/>
              </a:rPr>
              <a:t> </a:t>
            </a:r>
            <a:endParaRPr lang="en-GB" altLang="en-US" sz="5100" b="1" dirty="0"/>
          </a:p>
          <a:p>
            <a:pPr marL="0" indent="0" algn="just" eaLnBrk="0" fontAlgn="base" hangingPunct="0">
              <a:spcBef>
                <a:spcPct val="0"/>
              </a:spcBef>
              <a:spcAft>
                <a:spcPct val="0"/>
              </a:spcAft>
              <a:buClrTx/>
              <a:buSzTx/>
              <a:buNone/>
            </a:pPr>
            <a:r>
              <a:rPr lang="en-US" altLang="en-US" sz="5100" b="1" dirty="0">
                <a:ea typeface="Times New Roman" panose="02020603050405020304" pitchFamily="18" charset="0"/>
                <a:cs typeface="Tahoma" panose="020B0604030504040204" pitchFamily="34" charset="0"/>
              </a:rPr>
              <a:t>During the first quarter of the 20</a:t>
            </a:r>
            <a:r>
              <a:rPr lang="en-US" altLang="en-US" sz="5100" b="1" baseline="30000" dirty="0">
                <a:ea typeface="Times New Roman" panose="02020603050405020304" pitchFamily="18" charset="0"/>
                <a:cs typeface="Tahoma" panose="020B0604030504040204" pitchFamily="34" charset="0"/>
              </a:rPr>
              <a:t>th</a:t>
            </a:r>
            <a:r>
              <a:rPr lang="en-US" altLang="en-US" sz="5100" b="1" dirty="0">
                <a:ea typeface="Times New Roman" panose="02020603050405020304" pitchFamily="18" charset="0"/>
                <a:cs typeface="Tahoma" panose="020B0604030504040204" pitchFamily="34" charset="0"/>
              </a:rPr>
              <a:t> century, a majority of the most competent students of population studies emerged.</a:t>
            </a:r>
          </a:p>
          <a:p>
            <a:pPr marL="0" indent="0" algn="just" eaLnBrk="0" fontAlgn="base" hangingPunct="0">
              <a:spcBef>
                <a:spcPct val="0"/>
              </a:spcBef>
              <a:spcAft>
                <a:spcPct val="0"/>
              </a:spcAft>
              <a:buClrTx/>
              <a:buSzTx/>
              <a:buNone/>
            </a:pPr>
            <a:endParaRPr lang="en-US" altLang="en-US" sz="5100"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endParaRPr lang="en-US" altLang="en-US" b="1" dirty="0">
              <a:cs typeface="Tahoma" panose="020B0604030504040204" pitchFamily="34" charset="0"/>
            </a:endParaRPr>
          </a:p>
          <a:p>
            <a:pPr marL="0" indent="0" algn="just" eaLnBrk="0" fontAlgn="base" hangingPunct="0">
              <a:spcBef>
                <a:spcPct val="0"/>
              </a:spcBef>
              <a:spcAft>
                <a:spcPct val="0"/>
              </a:spcAft>
              <a:buClrTx/>
              <a:buSzTx/>
              <a:buNone/>
            </a:pPr>
            <a:endParaRPr lang="en-GB" altLang="en-US" b="1" dirty="0"/>
          </a:p>
          <a:p>
            <a:pPr marL="0" indent="0" algn="just" eaLnBrk="0" fontAlgn="base" hangingPunct="0">
              <a:spcBef>
                <a:spcPct val="0"/>
              </a:spcBef>
              <a:spcAft>
                <a:spcPct val="0"/>
              </a:spcAft>
              <a:buClrTx/>
              <a:buSzTx/>
              <a:buNone/>
            </a:pPr>
            <a:r>
              <a:rPr lang="en-US" altLang="en-US" dirty="0">
                <a:latin typeface="Century" panose="02040604050505020304" pitchFamily="18" charset="0"/>
                <a:ea typeface="Times New Roman" panose="02020603050405020304" pitchFamily="18" charset="0"/>
                <a:cs typeface="Tahoma" panose="020B0604030504040204" pitchFamily="34" charset="0"/>
              </a:rPr>
              <a:t> </a:t>
            </a:r>
            <a:endParaRPr lang="en-US" altLang="en-US" dirty="0">
              <a:latin typeface="Arial" panose="020B0604020202020204" pitchFamily="34" charset="0"/>
            </a:endParaRPr>
          </a:p>
          <a:p>
            <a:endParaRPr lang="en-GB" dirty="0"/>
          </a:p>
        </p:txBody>
      </p:sp>
    </p:spTree>
    <p:extLst>
      <p:ext uri="{BB962C8B-B14F-4D97-AF65-F5344CB8AC3E}">
        <p14:creationId xmlns:p14="http://schemas.microsoft.com/office/powerpoint/2010/main" val="38418934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8F3A-9E29-45BC-860B-011116781840}"/>
              </a:ext>
            </a:extLst>
          </p:cNvPr>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a:t>
            </a:r>
            <a:endParaRPr lang="en-ZM" sz="2800" dirty="0"/>
          </a:p>
        </p:txBody>
      </p:sp>
      <p:sp>
        <p:nvSpPr>
          <p:cNvPr id="3" name="Content Placeholder 2">
            <a:extLst>
              <a:ext uri="{FF2B5EF4-FFF2-40B4-BE49-F238E27FC236}">
                <a16:creationId xmlns:a16="http://schemas.microsoft.com/office/drawing/2014/main" id="{D14285D4-964B-4BB6-862A-66282DE90E93}"/>
              </a:ext>
            </a:extLst>
          </p:cNvPr>
          <p:cNvSpPr>
            <a:spLocks noGrp="1"/>
          </p:cNvSpPr>
          <p:nvPr>
            <p:ph idx="1"/>
          </p:nvPr>
        </p:nvSpPr>
        <p:spPr/>
        <p:txBody>
          <a:bodyPr>
            <a:normAutofit lnSpcReduction="10000"/>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These included the following:</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Louis Dublin</a:t>
            </a:r>
            <a:r>
              <a:rPr lang="en-US" b="1" dirty="0"/>
              <a:t> (November 1, 1882 – March 7, 1969) a Jewish American statistician and vice president and statistician of the Metropolitan Life Insurance Company;</a:t>
            </a:r>
          </a:p>
          <a:p>
            <a:pPr marL="0" indent="0" algn="just" eaLnBrk="0" fontAlgn="base" hangingPunct="0">
              <a:spcBef>
                <a:spcPct val="0"/>
              </a:spcBef>
              <a:spcAft>
                <a:spcPct val="0"/>
              </a:spcAft>
              <a:buClrTx/>
              <a:buSzTx/>
              <a:buNone/>
            </a:pPr>
            <a:endParaRPr lang="en-US" b="1" dirty="0"/>
          </a:p>
          <a:p>
            <a:pPr marL="0" indent="0" algn="just" eaLnBrk="0" fontAlgn="base" hangingPunct="0">
              <a:spcBef>
                <a:spcPct val="0"/>
              </a:spcBef>
              <a:spcAft>
                <a:spcPct val="0"/>
              </a:spcAft>
              <a:buClrTx/>
              <a:buSzTx/>
              <a:buNone/>
            </a:pPr>
            <a:endParaRPr lang="en-GB" altLang="en-US"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p>
          <a:p>
            <a:endParaRPr lang="en-ZM" dirty="0"/>
          </a:p>
        </p:txBody>
      </p:sp>
    </p:spTree>
    <p:extLst>
      <p:ext uri="{BB962C8B-B14F-4D97-AF65-F5344CB8AC3E}">
        <p14:creationId xmlns:p14="http://schemas.microsoft.com/office/powerpoint/2010/main" val="20450262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4D6B-1320-448F-A1B9-A73BF7058F0F}"/>
              </a:ext>
            </a:extLst>
          </p:cNvPr>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a:t>
            </a:r>
            <a:endParaRPr lang="en-ZM" sz="2800" dirty="0"/>
          </a:p>
        </p:txBody>
      </p:sp>
      <p:sp>
        <p:nvSpPr>
          <p:cNvPr id="3" name="Content Placeholder 2">
            <a:extLst>
              <a:ext uri="{FF2B5EF4-FFF2-40B4-BE49-F238E27FC236}">
                <a16:creationId xmlns:a16="http://schemas.microsoft.com/office/drawing/2014/main" id="{882BAC8A-53B8-4FD9-9BC4-15329850CE64}"/>
              </a:ext>
            </a:extLst>
          </p:cNvPr>
          <p:cNvSpPr>
            <a:spLocks noGrp="1"/>
          </p:cNvSpPr>
          <p:nvPr>
            <p:ph idx="1"/>
          </p:nvPr>
        </p:nvSpPr>
        <p:spPr/>
        <p:txBody>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Others who played significant roles in these developments included Alfred </a:t>
            </a:r>
            <a:r>
              <a:rPr lang="en-US" altLang="en-US" b="1" dirty="0" err="1">
                <a:ea typeface="Times New Roman" panose="02020603050405020304" pitchFamily="18" charset="0"/>
                <a:cs typeface="Tahoma" panose="020B0604030504040204" pitchFamily="34" charset="0"/>
              </a:rPr>
              <a:t>Lotka</a:t>
            </a:r>
            <a:r>
              <a:rPr lang="en-US" altLang="en-US" b="1" dirty="0">
                <a:ea typeface="Times New Roman" panose="02020603050405020304" pitchFamily="18" charset="0"/>
                <a:cs typeface="Tahoma" panose="020B0604030504040204" pitchFamily="34" charset="0"/>
              </a:rPr>
              <a:t>, Lowell Reed and Raymond Pearl.</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All these demographers were concerned primarily with health, actuarial studies, biological sciences or were these fields.</a:t>
            </a:r>
            <a:endParaRPr lang="en-ZM" dirty="0"/>
          </a:p>
        </p:txBody>
      </p:sp>
    </p:spTree>
    <p:extLst>
      <p:ext uri="{BB962C8B-B14F-4D97-AF65-F5344CB8AC3E}">
        <p14:creationId xmlns:p14="http://schemas.microsoft.com/office/powerpoint/2010/main" val="5498570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 </a:t>
            </a:r>
            <a:br>
              <a:rPr lang="en-GB" sz="2800" b="1" dirty="0"/>
            </a:br>
            <a:endParaRPr lang="en-GB" sz="2800" dirty="0"/>
          </a:p>
        </p:txBody>
      </p:sp>
      <p:sp>
        <p:nvSpPr>
          <p:cNvPr id="3" name="Content Placeholder 2"/>
          <p:cNvSpPr>
            <a:spLocks noGrp="1"/>
          </p:cNvSpPr>
          <p:nvPr>
            <p:ph idx="1"/>
          </p:nvPr>
        </p:nvSpPr>
        <p:spPr/>
        <p:txBody>
          <a:bodyPr>
            <a:normAutofit fontScale="92500" lnSpcReduction="20000"/>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The scope and orientation of population studies was significantly affected by the entrance of scholars with different backgrounds. </a:t>
            </a:r>
          </a:p>
          <a:p>
            <a:pPr marL="0" indent="0" algn="just" eaLnBrk="0" fontAlgn="base" hangingPunct="0">
              <a:spcBef>
                <a:spcPct val="0"/>
              </a:spcBef>
              <a:spcAft>
                <a:spcPct val="0"/>
              </a:spcAft>
              <a:buClrTx/>
              <a:buSzTx/>
              <a:buNone/>
            </a:pPr>
            <a:endParaRPr lang="en-GB" altLang="en-US"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These scholars included others like:</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P. K. </a:t>
            </a:r>
            <a:r>
              <a:rPr lang="en-US" altLang="en-US" b="1" dirty="0" err="1">
                <a:ea typeface="Times New Roman" panose="02020603050405020304" pitchFamily="18" charset="0"/>
                <a:cs typeface="Tahoma" panose="020B0604030504040204" pitchFamily="34" charset="0"/>
              </a:rPr>
              <a:t>Whelpton</a:t>
            </a:r>
            <a:r>
              <a:rPr lang="en-US" altLang="en-US" b="1" dirty="0">
                <a:ea typeface="Times New Roman" panose="02020603050405020304" pitchFamily="18" charset="0"/>
                <a:cs typeface="Tahoma" panose="020B0604030504040204" pitchFamily="34" charset="0"/>
              </a:rPr>
              <a:t> (agricultural economist) and;</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Frank </a:t>
            </a:r>
            <a:r>
              <a:rPr lang="en-US" altLang="en-US" b="1" dirty="0" err="1">
                <a:ea typeface="Times New Roman" panose="02020603050405020304" pitchFamily="18" charset="0"/>
                <a:cs typeface="Tahoma" panose="020B0604030504040204" pitchFamily="34" charset="0"/>
              </a:rPr>
              <a:t>Notestein</a:t>
            </a:r>
            <a:r>
              <a:rPr lang="en-US" b="1" dirty="0"/>
              <a:t> (August 16, 1902 - February 19, 1983) was an America (</a:t>
            </a:r>
            <a:r>
              <a:rPr lang="en-US" altLang="en-US" b="1" dirty="0">
                <a:ea typeface="Times New Roman" panose="02020603050405020304" pitchFamily="18" charset="0"/>
                <a:cs typeface="Tahoma" panose="020B0604030504040204" pitchFamily="34" charset="0"/>
              </a:rPr>
              <a:t> Economist and Statistician).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US" altLang="en-US" sz="4000" b="1" dirty="0"/>
          </a:p>
          <a:p>
            <a:endParaRPr lang="en-GB" dirty="0"/>
          </a:p>
        </p:txBody>
      </p:sp>
    </p:spTree>
    <p:extLst>
      <p:ext uri="{BB962C8B-B14F-4D97-AF65-F5344CB8AC3E}">
        <p14:creationId xmlns:p14="http://schemas.microsoft.com/office/powerpoint/2010/main" val="42655959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CC24-9F9A-4385-8623-F996578EC3E1}"/>
              </a:ext>
            </a:extLst>
          </p:cNvPr>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a:t>
            </a:r>
            <a:endParaRPr lang="en-ZM" sz="2800" dirty="0"/>
          </a:p>
        </p:txBody>
      </p:sp>
      <p:sp>
        <p:nvSpPr>
          <p:cNvPr id="3" name="Content Placeholder 2">
            <a:extLst>
              <a:ext uri="{FF2B5EF4-FFF2-40B4-BE49-F238E27FC236}">
                <a16:creationId xmlns:a16="http://schemas.microsoft.com/office/drawing/2014/main" id="{E1E12E6E-2F1F-4E20-96F3-41146C2570F9}"/>
              </a:ext>
            </a:extLst>
          </p:cNvPr>
          <p:cNvSpPr>
            <a:spLocks noGrp="1"/>
          </p:cNvSpPr>
          <p:nvPr>
            <p:ph idx="1"/>
          </p:nvPr>
        </p:nvSpPr>
        <p:spPr/>
        <p:txBody>
          <a:bodyPr>
            <a:normAutofit fontScale="92500" lnSpcReduction="20000"/>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This diversity in backgrounds laid the foundation for the interdisciplinary orientation of population studies.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Since the early 1920s, population studies or demography as a field of interrelated interests has grown rapidly.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By 1927, the First World Population Conference was held in Geneva.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Since then, the cooperation between demographers and international organizations had grown.</a:t>
            </a:r>
            <a:endParaRPr lang="en-ZM" dirty="0"/>
          </a:p>
        </p:txBody>
      </p:sp>
    </p:spTree>
    <p:extLst>
      <p:ext uri="{BB962C8B-B14F-4D97-AF65-F5344CB8AC3E}">
        <p14:creationId xmlns:p14="http://schemas.microsoft.com/office/powerpoint/2010/main" val="36467783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 </a:t>
            </a:r>
            <a:br>
              <a:rPr lang="en-GB" sz="2800" b="1" dirty="0"/>
            </a:br>
            <a:endParaRPr lang="en-GB" sz="2800" dirty="0"/>
          </a:p>
        </p:txBody>
      </p:sp>
      <p:sp>
        <p:nvSpPr>
          <p:cNvPr id="3" name="Content Placeholder 2"/>
          <p:cNvSpPr>
            <a:spLocks noGrp="1"/>
          </p:cNvSpPr>
          <p:nvPr>
            <p:ph idx="1"/>
          </p:nvPr>
        </p:nvSpPr>
        <p:spPr/>
        <p:txBody>
          <a:bodyPr>
            <a:normAutofit/>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The first major development in this relationship was the sponsorship by the League of Nations of a series of population studies.</a:t>
            </a:r>
          </a:p>
          <a:p>
            <a:pPr marL="0" indent="0" algn="just" eaLnBrk="0" fontAlgn="base" hangingPunct="0">
              <a:spcBef>
                <a:spcPct val="0"/>
              </a:spcBef>
              <a:spcAft>
                <a:spcPct val="0"/>
              </a:spcAft>
              <a:buClrTx/>
              <a:buSzTx/>
              <a:buNone/>
            </a:pPr>
            <a:endParaRPr lang="en-US" altLang="en-US" b="1" dirty="0">
              <a:ea typeface="Times New Roman" panose="02020603050405020304" pitchFamily="18" charset="0"/>
              <a:cs typeface="Tahoma" panose="020B0604030504040204" pitchFamily="34" charset="0"/>
            </a:endParaRPr>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These were conducted under the direction of Frank W. </a:t>
            </a:r>
            <a:r>
              <a:rPr lang="en-US" altLang="en-US" b="1" dirty="0" err="1">
                <a:ea typeface="Times New Roman" panose="02020603050405020304" pitchFamily="18" charset="0"/>
                <a:cs typeface="Tahoma" panose="020B0604030504040204" pitchFamily="34" charset="0"/>
              </a:rPr>
              <a:t>Notestein</a:t>
            </a:r>
            <a:r>
              <a:rPr lang="en-US" altLang="en-US" b="1" dirty="0">
                <a:ea typeface="Times New Roman" panose="02020603050405020304" pitchFamily="18" charset="0"/>
                <a:cs typeface="Tahoma" panose="020B0604030504040204" pitchFamily="34" charset="0"/>
              </a:rPr>
              <a:t> at the Office of Population Research at Princeton University (established in 1936).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endParaRPr lang="en-GB" dirty="0"/>
          </a:p>
        </p:txBody>
      </p:sp>
    </p:spTree>
    <p:extLst>
      <p:ext uri="{BB962C8B-B14F-4D97-AF65-F5344CB8AC3E}">
        <p14:creationId xmlns:p14="http://schemas.microsoft.com/office/powerpoint/2010/main" val="41602350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7D52-2726-4DCF-9677-2FAE569B15E7}"/>
              </a:ext>
            </a:extLst>
          </p:cNvPr>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 </a:t>
            </a:r>
            <a:br>
              <a:rPr lang="en-GB" sz="2800" b="1" dirty="0"/>
            </a:br>
            <a:endParaRPr lang="en-ZM" sz="2800" dirty="0"/>
          </a:p>
        </p:txBody>
      </p:sp>
      <p:sp>
        <p:nvSpPr>
          <p:cNvPr id="3" name="Content Placeholder 2">
            <a:extLst>
              <a:ext uri="{FF2B5EF4-FFF2-40B4-BE49-F238E27FC236}">
                <a16:creationId xmlns:a16="http://schemas.microsoft.com/office/drawing/2014/main" id="{4E598EFF-A8F7-4197-99CC-6DD0DB2B8340}"/>
              </a:ext>
            </a:extLst>
          </p:cNvPr>
          <p:cNvSpPr>
            <a:spLocks noGrp="1"/>
          </p:cNvSpPr>
          <p:nvPr>
            <p:ph idx="1"/>
          </p:nvPr>
        </p:nvSpPr>
        <p:spPr/>
        <p:txBody>
          <a:bodyPr>
            <a:normAutofit fontScale="85000" lnSpcReduction="10000"/>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In subsequent years, several research and training programs in population studies were established at many universities in the US.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These developments spread to European universities like LSE.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In the early 1950s, the Population Council was established by John D. Rockefeller III.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The Population Council is a foundation devoted to the study and research in the field of population.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endParaRPr lang="en-ZM" dirty="0"/>
          </a:p>
        </p:txBody>
      </p:sp>
    </p:spTree>
    <p:extLst>
      <p:ext uri="{BB962C8B-B14F-4D97-AF65-F5344CB8AC3E}">
        <p14:creationId xmlns:p14="http://schemas.microsoft.com/office/powerpoint/2010/main" val="4852800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DEVELOPMENTS IN THE 20</a:t>
            </a:r>
            <a:r>
              <a:rPr lang="en-US" sz="2800" b="1" baseline="30000" dirty="0"/>
              <a:t>TH</a:t>
            </a:r>
            <a:r>
              <a:rPr lang="en-US" sz="2800" b="1" dirty="0"/>
              <a:t> CENTURY </a:t>
            </a:r>
            <a:br>
              <a:rPr lang="en-GB" sz="2000" b="1" dirty="0"/>
            </a:br>
            <a:endParaRPr lang="en-GB" sz="2000" dirty="0"/>
          </a:p>
        </p:txBody>
      </p:sp>
      <p:sp>
        <p:nvSpPr>
          <p:cNvPr id="3" name="Content Placeholder 2"/>
          <p:cNvSpPr>
            <a:spLocks noGrp="1"/>
          </p:cNvSpPr>
          <p:nvPr>
            <p:ph idx="1"/>
          </p:nvPr>
        </p:nvSpPr>
        <p:spPr/>
        <p:txBody>
          <a:bodyPr>
            <a:normAutofit fontScale="85000" lnSpcReduction="10000"/>
          </a:bodyPr>
          <a:lstStyle/>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The UN through the </a:t>
            </a:r>
            <a:r>
              <a:rPr lang="en-US" altLang="en-US" b="1" dirty="0" err="1">
                <a:ea typeface="Times New Roman" panose="02020603050405020304" pitchFamily="18" charset="0"/>
                <a:cs typeface="Tahoma" panose="020B0604030504040204" pitchFamily="34" charset="0"/>
              </a:rPr>
              <a:t>UNFPA</a:t>
            </a:r>
            <a:r>
              <a:rPr lang="en-US" altLang="en-US" b="1" dirty="0">
                <a:ea typeface="Times New Roman" panose="02020603050405020304" pitchFamily="18" charset="0"/>
                <a:cs typeface="Tahoma" panose="020B0604030504040204" pitchFamily="34" charset="0"/>
              </a:rPr>
              <a:t> has also contributed significantly to the establishment of research and training institutes.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It has set up several regional training centers in Africa (RIPS), Asia (Bombay), and Latin American (Santiago).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err="1">
                <a:ea typeface="Times New Roman" panose="02020603050405020304" pitchFamily="18" charset="0"/>
                <a:cs typeface="Tahoma" panose="020B0604030504040204" pitchFamily="34" charset="0"/>
              </a:rPr>
              <a:t>UNFPA</a:t>
            </a:r>
            <a:r>
              <a:rPr lang="en-US" altLang="en-US" b="1" dirty="0">
                <a:ea typeface="Times New Roman" panose="02020603050405020304" pitchFamily="18" charset="0"/>
                <a:cs typeface="Tahoma" panose="020B0604030504040204" pitchFamily="34" charset="0"/>
              </a:rPr>
              <a:t> has also funded specific training programs at universities such as </a:t>
            </a:r>
            <a:r>
              <a:rPr lang="en-US" altLang="en-US" b="1" dirty="0" err="1">
                <a:ea typeface="Times New Roman" panose="02020603050405020304" pitchFamily="18" charset="0"/>
                <a:cs typeface="Tahoma" panose="020B0604030504040204" pitchFamily="34" charset="0"/>
              </a:rPr>
              <a:t>UNZA</a:t>
            </a: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 </a:t>
            </a:r>
            <a:endParaRPr lang="en-GB" altLang="en-US" sz="1400" b="1" dirty="0"/>
          </a:p>
          <a:p>
            <a:pPr marL="0" indent="0" algn="just" eaLnBrk="0" fontAlgn="base" hangingPunct="0">
              <a:spcBef>
                <a:spcPct val="0"/>
              </a:spcBef>
              <a:spcAft>
                <a:spcPct val="0"/>
              </a:spcAft>
              <a:buClrTx/>
              <a:buSzTx/>
              <a:buNone/>
            </a:pPr>
            <a:r>
              <a:rPr lang="en-US" altLang="en-US" b="1" dirty="0">
                <a:ea typeface="Times New Roman" panose="02020603050405020304" pitchFamily="18" charset="0"/>
                <a:cs typeface="Tahoma" panose="020B0604030504040204" pitchFamily="34" charset="0"/>
              </a:rPr>
              <a:t>The program at </a:t>
            </a:r>
            <a:r>
              <a:rPr lang="en-US" altLang="en-US" b="1" dirty="0" err="1">
                <a:ea typeface="Times New Roman" panose="02020603050405020304" pitchFamily="18" charset="0"/>
                <a:cs typeface="Tahoma" panose="020B0604030504040204" pitchFamily="34" charset="0"/>
              </a:rPr>
              <a:t>UNZA</a:t>
            </a:r>
            <a:r>
              <a:rPr lang="en-US" altLang="en-US" b="1" dirty="0">
                <a:ea typeface="Times New Roman" panose="02020603050405020304" pitchFamily="18" charset="0"/>
                <a:cs typeface="Tahoma" panose="020B0604030504040204" pitchFamily="34" charset="0"/>
              </a:rPr>
              <a:t> was incepted in 1986 and has since produced over 500 graduates with hundred others minoring. </a:t>
            </a:r>
            <a:endParaRPr lang="en-US" altLang="en-US" sz="4000" b="1" dirty="0"/>
          </a:p>
          <a:p>
            <a:endParaRPr lang="en-GB" dirty="0"/>
          </a:p>
        </p:txBody>
      </p:sp>
    </p:spTree>
    <p:extLst>
      <p:ext uri="{BB962C8B-B14F-4D97-AF65-F5344CB8AC3E}">
        <p14:creationId xmlns:p14="http://schemas.microsoft.com/office/powerpoint/2010/main" val="35295606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t>POPULATION AND CONTEMPORARY PROBLEMS AND ISSUES</a:t>
            </a:r>
            <a:endParaRPr lang="en-GB" sz="2000" dirty="0"/>
          </a:p>
        </p:txBody>
      </p:sp>
      <p:sp>
        <p:nvSpPr>
          <p:cNvPr id="3" name="Content Placeholder 2"/>
          <p:cNvSpPr>
            <a:spLocks noGrp="1"/>
          </p:cNvSpPr>
          <p:nvPr>
            <p:ph idx="1"/>
          </p:nvPr>
        </p:nvSpPr>
        <p:spPr/>
        <p:txBody>
          <a:bodyPr>
            <a:normAutofit fontScale="77500" lnSpcReduction="20000"/>
          </a:bodyPr>
          <a:lstStyle/>
          <a:p>
            <a:pPr algn="just"/>
            <a:r>
              <a:rPr lang="en-US" sz="2800" b="1" dirty="0"/>
              <a:t>The influence of population on every issue on the planet is pervasive.</a:t>
            </a:r>
          </a:p>
          <a:p>
            <a:pPr algn="just"/>
            <a:endParaRPr lang="en-US" sz="2800" b="1" dirty="0"/>
          </a:p>
          <a:p>
            <a:pPr algn="just"/>
            <a:r>
              <a:rPr lang="en-US" sz="2800" b="1" dirty="0"/>
              <a:t>Knowledge of demography/population studies not only improves our understanding of the make up of our communities, societies, and nations in terms of population size, composition and distribution.</a:t>
            </a:r>
          </a:p>
          <a:p>
            <a:pPr algn="just"/>
            <a:r>
              <a:rPr lang="en-GB" sz="2800" b="1" dirty="0"/>
              <a:t>As </a:t>
            </a:r>
            <a:r>
              <a:rPr lang="en-US" sz="2800" b="1" dirty="0"/>
              <a:t>Lester Brown and his associates at the </a:t>
            </a:r>
            <a:r>
              <a:rPr lang="en-US" sz="2800" b="1" dirty="0" err="1"/>
              <a:t>Worldwatch</a:t>
            </a:r>
            <a:r>
              <a:rPr lang="en-US" sz="2800" b="1" dirty="0"/>
              <a:t> Institute have observed population affects just every aspect of our lives.</a:t>
            </a:r>
          </a:p>
          <a:p>
            <a:pPr algn="just"/>
            <a:endParaRPr lang="en-US" sz="2800" b="1" dirty="0"/>
          </a:p>
          <a:p>
            <a:pPr lvl="0" algn="just"/>
            <a:endParaRPr lang="en-GB" b="1" dirty="0"/>
          </a:p>
          <a:p>
            <a:endParaRPr lang="en-GB" dirty="0"/>
          </a:p>
        </p:txBody>
      </p:sp>
    </p:spTree>
    <p:extLst>
      <p:ext uri="{BB962C8B-B14F-4D97-AF65-F5344CB8AC3E}">
        <p14:creationId xmlns:p14="http://schemas.microsoft.com/office/powerpoint/2010/main" val="157706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10775</TotalTime>
  <Words>18945</Words>
  <Application>Microsoft Office PowerPoint</Application>
  <PresentationFormat>Widescreen</PresentationFormat>
  <Paragraphs>3170</Paragraphs>
  <Slides>413</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413</vt:i4>
      </vt:variant>
    </vt:vector>
  </HeadingPairs>
  <TitlesOfParts>
    <vt:vector size="424" baseType="lpstr">
      <vt:lpstr>Arial</vt:lpstr>
      <vt:lpstr>Calibri</vt:lpstr>
      <vt:lpstr>Century</vt:lpstr>
      <vt:lpstr>Georgia Pro Black</vt:lpstr>
      <vt:lpstr>Tahoma</vt:lpstr>
      <vt:lpstr>Times New Roman</vt:lpstr>
      <vt:lpstr>Wingdings</vt:lpstr>
      <vt:lpstr>Wingdings 2</vt:lpstr>
      <vt:lpstr>Organic</vt:lpstr>
      <vt:lpstr>Document</vt:lpstr>
      <vt:lpstr>Worksheet</vt:lpstr>
      <vt:lpstr>INTRODUCTION TO DEMOGRAPHY</vt:lpstr>
      <vt:lpstr>INTRODUCTION</vt:lpstr>
      <vt:lpstr>INTRODUCTION</vt:lpstr>
      <vt:lpstr>WHAT DEMOGRAPHY IS </vt:lpstr>
      <vt:lpstr>WHAT DEMOGRAPHY IS </vt:lpstr>
      <vt:lpstr>WHAT DEMOGRAPHY IS </vt:lpstr>
      <vt:lpstr>POPULATION SIZE  </vt:lpstr>
      <vt:lpstr>POPULATION SIZE  </vt:lpstr>
      <vt:lpstr>POPULATION SIZE  </vt:lpstr>
      <vt:lpstr>WHAT DEMOGRAPHY IS </vt:lpstr>
      <vt:lpstr>POPULATION COMPOSITION  </vt:lpstr>
      <vt:lpstr>POPULATION COMPOSITION  </vt:lpstr>
      <vt:lpstr>POPULATION GROWTH (OR CHANGE) </vt:lpstr>
      <vt:lpstr>POPULATION GROWTH (OR CHANGE) </vt:lpstr>
      <vt:lpstr>POPULATION GROWTH (OR CHANGE)</vt:lpstr>
      <vt:lpstr>POPULATION GROWTH (OR CHANGE)</vt:lpstr>
      <vt:lpstr>POPULATION DISTRIBUTION</vt:lpstr>
      <vt:lpstr>POPULATION DISTRIBUTION</vt:lpstr>
      <vt:lpstr>POPULATION DISTRIBUTION</vt:lpstr>
      <vt:lpstr>POPULATION DISTRIBUTION</vt:lpstr>
      <vt:lpstr>POPULATION DISTRIBUTION</vt:lpstr>
      <vt:lpstr>POPULATION BY PROVINCE</vt:lpstr>
      <vt:lpstr>POPULATION BY DISTRICT</vt:lpstr>
      <vt:lpstr>POPULATION DISTRIBUTION</vt:lpstr>
      <vt:lpstr>POPULATION DISTRIBUTION</vt:lpstr>
      <vt:lpstr>POPULATION DISTRIBUTION</vt:lpstr>
      <vt:lpstr>POPULATION CHANGE</vt:lpstr>
      <vt:lpstr>POPULATION CHANGE</vt:lpstr>
      <vt:lpstr>POPULATION CHANGE</vt:lpstr>
      <vt:lpstr>POPULATION CHANGE</vt:lpstr>
      <vt:lpstr>POPULATION CHANGE</vt:lpstr>
      <vt:lpstr>FORMAL DEMOGRAPHY </vt:lpstr>
      <vt:lpstr>FORMAL DEMOGRAPHY </vt:lpstr>
      <vt:lpstr>FORMAL DEMOGRAPHY</vt:lpstr>
      <vt:lpstr>POPULATION STUDIES </vt:lpstr>
      <vt:lpstr>POPULATION STUDIES  </vt:lpstr>
      <vt:lpstr>WHY DO WE HAVE TO BOTHER STUDYING POPULATION ? </vt:lpstr>
      <vt:lpstr>WHY DO WE HAVE TO BOTHER STUDYING POPULATION ? </vt:lpstr>
      <vt:lpstr>WHY DO WE HAVE TO BOTHER STUDYING POPULATION ? </vt:lpstr>
      <vt:lpstr>WHY DO WE HAVE TO BOTHER STUDYING POPULATION ? </vt:lpstr>
      <vt:lpstr>WHY DO WE HAVE TO BOTHER STUDYING POPULATION ? </vt:lpstr>
      <vt:lpstr>WHY DO WE HAVE TO BOTHER STUDYING POPULATION ? </vt:lpstr>
      <vt:lpstr>WHY DO WE HAVE TO BOTHER STUDYING POPULATION ? </vt:lpstr>
      <vt:lpstr>WHY DO WE HAVE TO BOTHER STUDYING POPULATION ? </vt:lpstr>
      <vt:lpstr>WHY DO WE HAVE TO BOTHER STUDYING POPULATION ? </vt:lpstr>
      <vt:lpstr>WHY DO WE HAVE TO BOTHER STUDYING POPULATION ? </vt:lpstr>
      <vt:lpstr>WHY DO WE HAVE TO BOTHER STUDYING POPULATION ? </vt:lpstr>
      <vt:lpstr>WHY DO WE HAVE TO BOTHER STUDYING POPULATION ? </vt:lpstr>
      <vt:lpstr>HISTORY AND DEVELOPMENT OF DEMOGRAPHY  </vt:lpstr>
      <vt:lpstr>JOHN GRAUNT (1620 – 1674)</vt:lpstr>
      <vt:lpstr>JOHN GRAUNT (1620 – 1674) </vt:lpstr>
      <vt:lpstr>JOHN GRAUNT (1620 – 1674) </vt:lpstr>
      <vt:lpstr>EDMOND HALLEY  </vt:lpstr>
      <vt:lpstr>EDMOND HALLEY</vt:lpstr>
      <vt:lpstr>THOMAS MALTHUS (1766 – 1834)  </vt:lpstr>
      <vt:lpstr>THOMAS MALTHUS (1766 – 1834</vt:lpstr>
      <vt:lpstr>THOMAS MALTHUS (1766 – 1834)  </vt:lpstr>
      <vt:lpstr>THOMAS MALTHUS (1766 – 1834)</vt:lpstr>
      <vt:lpstr>THOMAS MALTHUS (1766 – 1834)  </vt:lpstr>
      <vt:lpstr>THOMAS MALTHUS (1766 – 1834)  </vt:lpstr>
      <vt:lpstr>THOMAS MALTHUS (1766 – 1834)  </vt:lpstr>
      <vt:lpstr>THOMAS MALTHUS (1766 – 1834)  </vt:lpstr>
      <vt:lpstr>THOMAS MALTHUS (1766 – 1834)  </vt:lpstr>
      <vt:lpstr>THOMAS MALTHUS (1766 – 1834</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KARL MARX (1818-1883) AND FRIEDRICH ENGELS (1820-1895) </vt:lpstr>
      <vt:lpstr>WILLIAM PETTY (1623 -1687) </vt:lpstr>
      <vt:lpstr>WILLIAM PETTY (1623 -1687) </vt:lpstr>
      <vt:lpstr>WILLIAM PETTY (1623 -1687) </vt:lpstr>
      <vt:lpstr>OTHER DEVELOPMENTS OF DEMOGRAPHY IN THE 19TH CENTURY  </vt:lpstr>
      <vt:lpstr>OTHER DEVELOPMENTS OF DEMOGRAPHY IN THE 19TH CENTURY  </vt:lpstr>
      <vt:lpstr>OTHER DEVELOPMENTS OF DEMOGRAPHY IN THE 19TH CENTURY</vt:lpstr>
      <vt:lpstr>OTHER DEVELOPMENTS OF DEMOGRAPHY IN THE 19TH CENTURY</vt:lpstr>
      <vt:lpstr>DEVELOPMENTS IN THE 20TH CENTURY  </vt:lpstr>
      <vt:lpstr>DEVELOPMENTS IN THE 20TH CENTURY</vt:lpstr>
      <vt:lpstr>DEVELOPMENTS IN THE 20TH CENTURY</vt:lpstr>
      <vt:lpstr>DEVELOPMENTS IN THE 20TH CENTURY</vt:lpstr>
      <vt:lpstr>DEVELOPMENTS IN THE 20TH CENTURY  </vt:lpstr>
      <vt:lpstr>DEVELOPMENTS IN THE 20TH CENTURY</vt:lpstr>
      <vt:lpstr>DEVELOPMENTS IN THE 20TH CENTURY</vt:lpstr>
      <vt:lpstr>DEVELOPMENTS IN THE 20TH CENTURY  </vt:lpstr>
      <vt:lpstr>DEVELOPMENTS IN THE 20TH CENTURY</vt:lpstr>
      <vt:lpstr>DEVELOPMENTS IN THE 20TH CENTURY  </vt:lpstr>
      <vt:lpstr>DEVELOPMENTS IN THE 20TH CENTURY  </vt:lpstr>
      <vt:lpstr>DEVELOPMENTS IN THE 20TH CENTURY  </vt:lpstr>
      <vt:lpstr>POPULATION AND CONTEMPORARY PROBLEMS AND ISSUES</vt:lpstr>
      <vt:lpstr>POPULATION AND CONTEMPORARY PROBLEMS AND ISSUES </vt:lpstr>
      <vt:lpstr>POPULATION AND CONTEMPORARY PROBLEMS AND ISSUES </vt:lpstr>
      <vt:lpstr>POPULATION AND CONTEMPORARY PROBLEMS AND ISSUES</vt:lpstr>
      <vt:lpstr>POPULATION AND CONTEMPORARY PROBLEMS AND ISSUES </vt:lpstr>
      <vt:lpstr>POPULATION AND CONTEMPORARY PROBLEMS AND ISSUES </vt:lpstr>
      <vt:lpstr>POPULATION AND CONTEMPORARY PROBLEMS AND ISSUES </vt:lpstr>
      <vt:lpstr>POPULATION AND CONTEMPORARY PROBLEMS AND ISSUES </vt:lpstr>
      <vt:lpstr>POPULATION AND CONTEMPORARY PROBLEMS AND ISSUES</vt:lpstr>
      <vt:lpstr>POPULATION AND CONTEMPORARY PROBLEMS AND ISSUES  </vt:lpstr>
      <vt:lpstr>POPULATION AND CONTEMPORARY PROBLEMS AND ISSUES</vt:lpstr>
      <vt:lpstr>POPULATION AND CONTEMPORARY PROBLEMS AND ISSUES </vt:lpstr>
      <vt:lpstr>POPULATION AND CONTEMPORARY PROBLEMS AND ISSUES</vt:lpstr>
      <vt:lpstr>POPULATION AND CONTEMPORARY PROBLEMS AND ISSUES </vt:lpstr>
      <vt:lpstr>POPULATION AND CONTEMPORARY PROBLEMS AND ISSUES</vt:lpstr>
      <vt:lpstr>POPULATION AND CONTEMPORARY PROBLEMS AND ISSUES</vt:lpstr>
      <vt:lpstr>POPULATION AND CONTEMPORARY PROBLEMS AND ISSUES</vt:lpstr>
      <vt:lpstr>POPULATION AND CONTEMPORARY PROBLEMS AND ISSUES </vt:lpstr>
      <vt:lpstr>POPULATION AND CONTEMPORARY PROBLEMS AND ISSUES</vt:lpstr>
      <vt:lpstr>POPULATION AND CONTEMPORARY PROBLEMS AND ISSUES</vt:lpstr>
      <vt:lpstr>POPULATION AND CONTEMPORARY PROBLEMS AND ISSUES</vt:lpstr>
      <vt:lpstr>POPULATION AND CONTEMPORARY PROBLEMS AND ISSUES</vt:lpstr>
      <vt:lpstr>DEMOGRAPHY AND OTHER DISCIPLINES   </vt:lpstr>
      <vt:lpstr>DEMOGRAPHY AND OTHER DISCIPLINES     </vt:lpstr>
      <vt:lpstr>ECONOMICS </vt:lpstr>
      <vt:lpstr>IMPACT OF ECONOMIC FACTORS ON DEMOGRAPHIC PHENOMENA </vt:lpstr>
      <vt:lpstr>IMPACT OF DEMOGRAPHIC PHENOMENA ON THE ECONOMY </vt:lpstr>
      <vt:lpstr>   APPLICATION OF ECONOMIC THEORY IN UNDERSTANDING DEMOGRAPHIC PHENOMENA   </vt:lpstr>
      <vt:lpstr>  DEVELOPMENT PLANNING   </vt:lpstr>
      <vt:lpstr>SOCIOLOGY   </vt:lpstr>
      <vt:lpstr>  THE IMPACT OF SOCIAL AND CULTURAL FACTORS ON DEMOGRAPHIC PHENOMENA  </vt:lpstr>
      <vt:lpstr> SOCIOLOGY   </vt:lpstr>
      <vt:lpstr>SOCIOLOGY  </vt:lpstr>
      <vt:lpstr>THE IMPACT OF SOCIAL AND CULTURAL FACTORS ON DEMOGRAPHIC PHENOMENA </vt:lpstr>
      <vt:lpstr> THE IMPACT OF DEMOGRAPHIC FACTORS ON SOCIAL AND CULTURAL CHANGE   </vt:lpstr>
      <vt:lpstr>  THE IMPACT OF DEMOGRAPHIC FACTORS ON SOCIAL AND CULTURAL CHANGE  </vt:lpstr>
      <vt:lpstr>THE IMPACT OF DEMOGRAPHIC FACTORS ON SOCIAL AND CULTURAL CHANGE</vt:lpstr>
      <vt:lpstr> MEDICINE     </vt:lpstr>
      <vt:lpstr>MEDICINE  </vt:lpstr>
      <vt:lpstr>MEDICINE </vt:lpstr>
      <vt:lpstr>MEDICINE  </vt:lpstr>
      <vt:lpstr>MEDICINE </vt:lpstr>
      <vt:lpstr>MEDICINE</vt:lpstr>
      <vt:lpstr>  MATHEMATICS    </vt:lpstr>
      <vt:lpstr>MATHEMATICS </vt:lpstr>
      <vt:lpstr>PSYCHOLOGY</vt:lpstr>
      <vt:lpstr>GEOGRAPHY</vt:lpstr>
      <vt:lpstr>GEOGRAPHY</vt:lpstr>
      <vt:lpstr>POPULATION ECOLOGY.  </vt:lpstr>
      <vt:lpstr>DEMOGRAPHY AND OTHER DISCIPLINES  </vt:lpstr>
      <vt:lpstr>DEMOGRAPHY AND OTHER DISCIPLINES  </vt:lpstr>
      <vt:lpstr> GENDER STUDIES</vt:lpstr>
      <vt:lpstr>APPLIED DEMOGRAPHY</vt:lpstr>
      <vt:lpstr>APPLIED DEMOGRAPHY</vt:lpstr>
      <vt:lpstr>APPLIED DEMOGRAPHY</vt:lpstr>
      <vt:lpstr>APPLIED DEMOGRAPHY</vt:lpstr>
      <vt:lpstr>APPLIED DEMOGRAPHY</vt:lpstr>
      <vt:lpstr>HUMAN RESOURCE MANAGEMENT </vt:lpstr>
      <vt:lpstr>HUMAN RESOURCE MANAGEMENT</vt:lpstr>
      <vt:lpstr>HUMAN RESOURCE MANAGEMENT </vt:lpstr>
      <vt:lpstr>HUMAN RESOURCE MANAGEMENT</vt:lpstr>
      <vt:lpstr>HUMAN RESOURCE MANAGEMENT</vt:lpstr>
      <vt:lpstr>HUMAN RESOURCE MANAGEMENT </vt:lpstr>
      <vt:lpstr>HUMAN RESOURCE MANAGEMENT </vt:lpstr>
      <vt:lpstr>HUMAN RESOURCE MANAGEMENT</vt:lpstr>
      <vt:lpstr>HUMAN RESOURCE MANAGEMENT </vt:lpstr>
      <vt:lpstr>HUMAN RESOURCE MANAGEMENT </vt:lpstr>
      <vt:lpstr>HUMAN RESOURCE MANAGEMENT</vt:lpstr>
      <vt:lpstr>HUMAN RESOURCE MANAGEMENT </vt:lpstr>
      <vt:lpstr>HUMAN RESOURCE MANAGEMENT</vt:lpstr>
      <vt:lpstr>HUMAN RESOURCE MANAGEMENT</vt:lpstr>
      <vt:lpstr>FOREIGN INVESTMENT PLANNING </vt:lpstr>
      <vt:lpstr>FOREIGN INVESTMENT PLANNING</vt:lpstr>
      <vt:lpstr>FOREIGN INVESTMENT PLANNING</vt:lpstr>
      <vt:lpstr>FOREIGN INVESTMENT PLANNING </vt:lpstr>
      <vt:lpstr>FOREIGN INVESTMENT PLANNING</vt:lpstr>
      <vt:lpstr>DOMESTIC  INVESTMENT  PLANNING</vt:lpstr>
      <vt:lpstr>DOMESTIC  INVESTMENT  PLANNING </vt:lpstr>
      <vt:lpstr>DOMESTIC  INVESTMENT  PLANNING</vt:lpstr>
      <vt:lpstr>DOMESTIC  INVESTMENT  PLANNING</vt:lpstr>
      <vt:lpstr>DOMESTIC  INVESTMENT  PLANNING</vt:lpstr>
      <vt:lpstr>DOMESTIC  INVESTMENT  PLANNING </vt:lpstr>
      <vt:lpstr>DOMESTIC  INVESTMENT  PLANNING </vt:lpstr>
      <vt:lpstr>MARKETING</vt:lpstr>
      <vt:lpstr>MARKETING</vt:lpstr>
      <vt:lpstr>MARKETING</vt:lpstr>
      <vt:lpstr>MARKETING </vt:lpstr>
      <vt:lpstr> SEGMENTATION  </vt:lpstr>
      <vt:lpstr>SEGMENTATION </vt:lpstr>
      <vt:lpstr>SEGMENTATION </vt:lpstr>
      <vt:lpstr>  TARGETING   </vt:lpstr>
      <vt:lpstr>TARGETING</vt:lpstr>
      <vt:lpstr>TARGETING  </vt:lpstr>
      <vt:lpstr>TARGETING</vt:lpstr>
      <vt:lpstr>TARGETING  </vt:lpstr>
      <vt:lpstr>CLUSTER MARKETING</vt:lpstr>
      <vt:lpstr>CLUSTER MARKETING</vt:lpstr>
      <vt:lpstr>CLUSTER MARKETING</vt:lpstr>
      <vt:lpstr> PENSION PLANNING   </vt:lpstr>
      <vt:lpstr>PLANNING FOR SOCIAL SERVICES </vt:lpstr>
      <vt:lpstr>PLANNING FOR SOCIAL SERVICES </vt:lpstr>
      <vt:lpstr>PLANNING FOR SOCIAL SERVICES </vt:lpstr>
      <vt:lpstr>PLANNING FOR SOCIAL SERVICES </vt:lpstr>
      <vt:lpstr>PLANNING FOR SOCIAL SERVICES</vt:lpstr>
      <vt:lpstr>PLANNING FOR SOCIAL SERVICES </vt:lpstr>
      <vt:lpstr>PLANNING FOR SOCIAL SERVICES</vt:lpstr>
      <vt:lpstr>PLANNING FOR SOCIAL SERVICES</vt:lpstr>
      <vt:lpstr> POLITICAL PLANNING   </vt:lpstr>
      <vt:lpstr>POLITICAL PLANNING  </vt:lpstr>
      <vt:lpstr> POLITICAL PLANNING   </vt:lpstr>
      <vt:lpstr>POLITICAL PLANNING</vt:lpstr>
      <vt:lpstr> POLITICAL PLANNING   </vt:lpstr>
      <vt:lpstr>POLITICAL PLANNING</vt:lpstr>
      <vt:lpstr>POLITICAL PLANNING</vt:lpstr>
      <vt:lpstr> POLITICAL PLANNING   </vt:lpstr>
      <vt:lpstr>POLITICAL PLANNING</vt:lpstr>
      <vt:lpstr>POLITICAL PLANNING  </vt:lpstr>
      <vt:lpstr>LEGISLATIVE ANALYSIS </vt:lpstr>
      <vt:lpstr>LEGISLATIVE ANALYSIS</vt:lpstr>
      <vt:lpstr>LEGISLATIVE ANALYSIS</vt:lpstr>
      <vt:lpstr>LEGISLATIVE ANALYSIS</vt:lpstr>
      <vt:lpstr>LEGISLATIVE ANALYSIS</vt:lpstr>
      <vt:lpstr>. LEGISLATIVE ANALYSIS</vt:lpstr>
      <vt:lpstr>LEGISLATIVE ANALYSIS</vt:lpstr>
      <vt:lpstr>LEGISLATIVE ANALYSIS</vt:lpstr>
      <vt:lpstr>LEGISLATIVE ANALYSIS</vt:lpstr>
      <vt:lpstr>LEGISLATIVE ANALYSIS</vt:lpstr>
      <vt:lpstr>LEGISLATIVE ANALYSIS</vt:lpstr>
      <vt:lpstr>LEGISLATIVE ANALYSIS</vt:lpstr>
      <vt:lpstr>CAREERS IN DEMOGRAPHY </vt:lpstr>
      <vt:lpstr>CAREERS IN DEMOGRAPHY </vt:lpstr>
      <vt:lpstr>CAREERS IN DEMOGRAPHY </vt:lpstr>
      <vt:lpstr>CAREERS IN DEMOGRAPHY </vt:lpstr>
      <vt:lpstr>CAREERS IN DEMOGRAPHY</vt:lpstr>
      <vt:lpstr>CAREERS IN DEMOGRAPHY </vt:lpstr>
      <vt:lpstr>CAREERS IN DEMOGRAPHY </vt:lpstr>
      <vt:lpstr>CAREERS IN DEMOGRAPHY </vt:lpstr>
      <vt:lpstr>CAREERS IN DEMOGRAPHY </vt:lpstr>
      <vt:lpstr>BASIC TOOLS OF DEMOGRAPHY</vt:lpstr>
      <vt:lpstr>BASIC TOOLS OF DEMOGRAPHY</vt:lpstr>
      <vt:lpstr>BASIC TOOLS OF DEMOGRAPHY</vt:lpstr>
      <vt:lpstr>BASIC TOOLS OF DEMOGRAPHY</vt:lpstr>
      <vt:lpstr>BASIC TOOLS OF DEMOGRAPHY</vt:lpstr>
      <vt:lpstr>BASIC TOOLS OF DEMOGRAPHY</vt:lpstr>
      <vt:lpstr>BASIC TOOLS OF DEMOGRAPHY</vt:lpstr>
      <vt:lpstr>BASIC TOOLS OF DEMOGRAPHY</vt:lpstr>
      <vt:lpstr>MEASURES OF POPULATION SIZE </vt:lpstr>
      <vt:lpstr>MEASURES OF POPULATION SIZE </vt:lpstr>
      <vt:lpstr>ZAMBIAN POPULATION TOTAL 2022</vt:lpstr>
      <vt:lpstr>MEASURES OF POPULATION SIZE </vt:lpstr>
      <vt:lpstr>MEASURES OF POPULATION SIZE </vt:lpstr>
      <vt:lpstr>  MEASURES OF THE POPULATION COMPOSITION     </vt:lpstr>
      <vt:lpstr>MEASURES OF THE POPULATION COMPOSITION   </vt:lpstr>
      <vt:lpstr>   MEASURES OF THE POPULATION COMPOSITION   </vt:lpstr>
      <vt:lpstr>MEASURES OF THE POPULATION COMPOSITION   </vt:lpstr>
      <vt:lpstr>MEASURES OF THE POPULATION COMPOSITION   </vt:lpstr>
      <vt:lpstr>  MEASURES OF THE POPULATION COMPOSITION   </vt:lpstr>
      <vt:lpstr> MEASURES OF THE POPULATION COMPOSITION   </vt:lpstr>
      <vt:lpstr>MEASURES OF THE POPULATION COMPOSITION   </vt:lpstr>
      <vt:lpstr>MEASURES OF THE POPULATION COMPOSITION   </vt:lpstr>
      <vt:lpstr>MEASURES OF THE POPULATION COMPOSITION</vt:lpstr>
      <vt:lpstr>MEASURES OF THE POPULATION COMPOSITION</vt:lpstr>
      <vt:lpstr>MEASURES OF THE POPULATION COMPOSITION</vt:lpstr>
      <vt:lpstr>PowerPoint Presentation</vt:lpstr>
      <vt:lpstr>MEASURES OF THE POPULATION COMPOSITION</vt:lpstr>
      <vt:lpstr>MEASURES OF THE POPULATION COMPOSITION</vt:lpstr>
      <vt:lpstr>MEASURES OF THE POPULATION COMPOSITION</vt:lpstr>
      <vt:lpstr>DEPENDENCY RATIOS: 2022</vt:lpstr>
      <vt:lpstr>MEASURES OF THE POPULATION COMPOSITION</vt:lpstr>
      <vt:lpstr>MEASURES OF THE POPULATION COMPOSITION</vt:lpstr>
      <vt:lpstr>MEASURES OF THE POPULATION COMPOSITION</vt:lpstr>
      <vt:lpstr>MEASURES OF THE POPULATION COMPOSITION</vt:lpstr>
      <vt:lpstr>MEASURES OF THE POPULATION COMPOSITION</vt:lpstr>
      <vt:lpstr>MEASURES OF THE POPULATION COMPOSITION</vt:lpstr>
      <vt:lpstr>MEASURES OF THE POPULATION COMPOSITION</vt:lpstr>
      <vt:lpstr>MEASURES OF THE POPULATION COMPOSITION</vt:lpstr>
      <vt:lpstr>MEASURES OF THE POPULATION COMPOSITION</vt:lpstr>
      <vt:lpstr>MEASURES OF THE POPULATION COMPOSITION</vt:lpstr>
      <vt:lpstr>MEASURES OF THE POPULATION COMPOSITION</vt:lpstr>
      <vt:lpstr>MEASURES OF POPULATION DISTRIBUTION</vt:lpstr>
      <vt:lpstr>MEASURES OF POPULATION DISTRIBUTION</vt:lpstr>
      <vt:lpstr>MEASURES OF POPULATION DISTRIBUTION</vt:lpstr>
      <vt:lpstr>MEASURES OF POPULATION DISTRIBUTION</vt:lpstr>
      <vt:lpstr>MEASURES OF POPULATION DISTRIBUTION</vt:lpstr>
      <vt:lpstr>PowerPoint Presentation</vt:lpstr>
      <vt:lpstr>MEASURES OF POPULATION DISTRIBUTION</vt:lpstr>
      <vt:lpstr>MEASURES OF POPULATION DISTRIBUTION</vt:lpstr>
      <vt:lpstr>USES OF INFORMATION ON POPULATION SIZE</vt:lpstr>
      <vt:lpstr>USES OF INFORMATION ON POPULATION COMPOSITION</vt:lpstr>
      <vt:lpstr>USES OF INFORMATION ON POPULATION DISTRIBUTION</vt:lpstr>
      <vt:lpstr> MEASURES OF DEMOGRAPHIC VARIABLES  </vt:lpstr>
      <vt:lpstr>CONCEPTS AND MEASURES ASSOCIATED WITH FERTILITY</vt:lpstr>
      <vt:lpstr>CONCEPTS AND MEASURES ASSOCIATED WITH FERTILITY</vt:lpstr>
      <vt:lpstr>PowerPoint Presentation</vt:lpstr>
      <vt:lpstr>CONCEPTS AND MEASURES ASSOCIATED WITH FERTILITY</vt:lpstr>
      <vt:lpstr>CRUDE BIRTH RATE</vt:lpstr>
      <vt:lpstr>CRUDE BIRTH RATE</vt:lpstr>
      <vt:lpstr>USE OF THE MID-YEAR POPULATION</vt:lpstr>
      <vt:lpstr>CHILD – WOMAN RATIO</vt:lpstr>
      <vt:lpstr>CHILD – WOMAN RATIO</vt:lpstr>
      <vt:lpstr>GENERAL FERTILITY RATE</vt:lpstr>
      <vt:lpstr>GENERAL FERTILITY RATE</vt:lpstr>
      <vt:lpstr>PARITY</vt:lpstr>
      <vt:lpstr>PARITY</vt:lpstr>
      <vt:lpstr>COMPLETED FAMILY SIZE</vt:lpstr>
      <vt:lpstr>PARITY AND COMPLETED FAMILY SIZE</vt:lpstr>
      <vt:lpstr>PARITY AND COMPLETED FAMILY SIZE</vt:lpstr>
      <vt:lpstr>AGE SPECIFIC FERTILITY RATE </vt:lpstr>
      <vt:lpstr>PowerPoint Presentation</vt:lpstr>
      <vt:lpstr>AGE SPECIFIC FERTILITY RATE </vt:lpstr>
      <vt:lpstr>AGE SPECIFIC FERTILITY RATE </vt:lpstr>
      <vt:lpstr>PowerPoint Presentation</vt:lpstr>
      <vt:lpstr>AGE SPECIFIC FERTILITY RATE</vt:lpstr>
      <vt:lpstr>AGE SPECIFIC FERTILITY RATE</vt:lpstr>
      <vt:lpstr> TOTAL FERTILITY RATE  </vt:lpstr>
      <vt:lpstr> TOTAL FERTILITY RATE  </vt:lpstr>
      <vt:lpstr>GROSS REPRODUCTION RATE</vt:lpstr>
      <vt:lpstr>GROSS REPRODUCTION RATE</vt:lpstr>
      <vt:lpstr>GROSS REPRODUCTION RATE</vt:lpstr>
      <vt:lpstr>NET REPRODUCTION RATE  </vt:lpstr>
      <vt:lpstr>NET REPRODUCTION RATE  </vt:lpstr>
      <vt:lpstr>NET REPRODUCTION RATE</vt:lpstr>
      <vt:lpstr>REPLACEMENT LEVEL FERTILITY</vt:lpstr>
      <vt:lpstr>REPLACEMENT LEVEL FERTILITY </vt:lpstr>
      <vt:lpstr>REPLACEMENT LEVEL FERTILITY</vt:lpstr>
      <vt:lpstr>REPLACEMENT LEVEL FERTILITY</vt:lpstr>
      <vt:lpstr>POPULATION MOMENTUM</vt:lpstr>
      <vt:lpstr>CONTRACEPTIVE PREVALENCE RATE </vt:lpstr>
      <vt:lpstr>UNMET NEED FOR FAMILY PLANNING </vt:lpstr>
      <vt:lpstr>CONCEPTS AND MEASURES ASSOCIATED WITH MORTALITY </vt:lpstr>
      <vt:lpstr> CRUDE DEATH RATE</vt:lpstr>
      <vt:lpstr>PowerPoint Presentation</vt:lpstr>
      <vt:lpstr>AGE SPECIFIC DEATH RATE</vt:lpstr>
      <vt:lpstr>PowerPoint Presentation</vt:lpstr>
      <vt:lpstr>AGE SPECIFIC DEATH RATE</vt:lpstr>
      <vt:lpstr>CONCEPTS AND MEASURES ASSOCIATED WITH MORTALITY </vt:lpstr>
      <vt:lpstr>AGE SPECIFIC DEATH RATE</vt:lpstr>
      <vt:lpstr>INFANT MORTALITY RATE  </vt:lpstr>
      <vt:lpstr>PowerPoint Presentation</vt:lpstr>
      <vt:lpstr>MATERNAL MORTALITY RATE</vt:lpstr>
      <vt:lpstr>PowerPoint Presentation</vt:lpstr>
      <vt:lpstr>PowerPoint Presentation</vt:lpstr>
      <vt:lpstr>LIFE EXPECTANCY </vt:lpstr>
      <vt:lpstr>LIFE EXPECTANCY </vt:lpstr>
      <vt:lpstr>LIFE TABLE</vt:lpstr>
      <vt:lpstr>CONCEPTS AND MEASURES ASSOCIATED WITH MORBIDITY </vt:lpstr>
      <vt:lpstr>INCIDENCE RATE</vt:lpstr>
      <vt:lpstr>PowerPoint Presentation</vt:lpstr>
      <vt:lpstr>PREVALENCE RATE  </vt:lpstr>
      <vt:lpstr>PowerPoint Presentation</vt:lpstr>
      <vt:lpstr>  MIGRATION   </vt:lpstr>
      <vt:lpstr>WHAT MIGRATION IS </vt:lpstr>
      <vt:lpstr>DEFINITIONS AND CONCEPTS </vt:lpstr>
      <vt:lpstr>INTERNAL MIGRATION </vt:lpstr>
      <vt:lpstr>INTERNATIONAL MIGRATION </vt:lpstr>
      <vt:lpstr>WHAT MIGRATION IS </vt:lpstr>
      <vt:lpstr>TYPES OF INTERNAL MIGRATION</vt:lpstr>
      <vt:lpstr>CAUSES OF MIGRATION</vt:lpstr>
      <vt:lpstr>PowerPoint Presentation</vt:lpstr>
      <vt:lpstr>PowerPoint Presentation</vt:lpstr>
      <vt:lpstr>MEASUREMENT OF INTERNAL MIGRATION</vt:lpstr>
      <vt:lpstr>PowerPoint Presentation</vt:lpstr>
      <vt:lpstr>MEASUREMENT OF INTERNAL MIGRATION</vt:lpstr>
      <vt:lpstr>MEASUREMENT OF INTERNAL MIGRATION</vt:lpstr>
      <vt:lpstr>MEASUREMENT OF INTERNAL MIGRATION</vt:lpstr>
      <vt:lpstr>PowerPoint Presentation</vt:lpstr>
      <vt:lpstr>INTERNATIONAL MIGRATION – CONCEPTS AND DEFINITIONS</vt:lpstr>
      <vt:lpstr>PowerPoint Presentation</vt:lpstr>
      <vt:lpstr>INTERNATIONAL MIGRATION – CONCEPTS AND DEFINITIONS</vt:lpstr>
      <vt:lpstr>INTERNATIONAL MIGRATION – CONCEPTS AND DEFINITIONS</vt:lpstr>
      <vt:lpstr> STAGES IN IMMIGRANT STATUS   </vt:lpstr>
      <vt:lpstr>STAGES IN IMMIGRANT STATUS </vt:lpstr>
      <vt:lpstr>PowerPoint Presentation</vt:lpstr>
      <vt:lpstr>INTERNATIONAL MIGRATION</vt:lpstr>
      <vt:lpstr>INTERNATIONAL MIGRATION</vt:lpstr>
      <vt:lpstr> MAJOR TYPES OF INTERNATIONAL MIGRATION </vt:lpstr>
      <vt:lpstr>MEASUREMENT OF INTERNATIONAL MIGRATION</vt:lpstr>
      <vt:lpstr>MEASUREMENT OF INTERNATIONAL MIGRATION</vt:lpstr>
      <vt:lpstr>MEASUREMENT OF INTERNATIONAL MIGRATION</vt:lpstr>
      <vt:lpstr>MEASUREMENT OF INTERNATIONAL MIGRATION</vt:lpstr>
      <vt:lpstr>MEASUREMENT OF INTERNATIONAL MIGRATION</vt:lpstr>
      <vt:lpstr>IMPACT OF MIGRATION</vt:lpstr>
      <vt:lpstr>IMPACT OF MIGRATION</vt:lpstr>
      <vt:lpstr>POPULATION CHANGE</vt:lpstr>
      <vt:lpstr>POPULATION CHANGE</vt:lpstr>
      <vt:lpstr>POPULATION CHANGE - AUSTRALIA</vt:lpstr>
      <vt:lpstr>POPULATION CHANGE - AUSTRALIA</vt:lpstr>
      <vt:lpstr>POPULATION CHANGE - AUSTRALIA</vt:lpstr>
      <vt:lpstr>POPULATION CHANGE</vt:lpstr>
      <vt:lpstr>POPULATION CHANGE</vt:lpstr>
      <vt:lpstr>POPULATION CHANGE</vt:lpstr>
      <vt:lpstr>POPULATION CHANGE</vt:lpstr>
      <vt:lpstr>POPULATION CHANGE</vt:lpstr>
      <vt:lpstr>POPULATION CHANGE</vt:lpstr>
      <vt:lpstr>POPULATION CHANGE</vt:lpstr>
      <vt:lpstr>SOCIAL AND ECONOMIC CONSEQUENCES OF POPULATION CHANGE</vt:lpstr>
      <vt:lpstr>HIGH FERTILITY AND LOW MORTALITY </vt:lpstr>
      <vt:lpstr>HIGH FERTILITY AND LOW MORTALITY </vt:lpstr>
      <vt:lpstr>HIGH FERTILITY AND LOW MORTALITY </vt:lpstr>
      <vt:lpstr>LOW FERTILITY AND LOW MORTALITY</vt:lpstr>
      <vt:lpstr>LOW FERTILITY AND LOW MORTALITY </vt:lpstr>
      <vt:lpstr>LOW FERTILITY AND LOW MORTALITY</vt:lpstr>
      <vt:lpstr>PowerPoint Presentation</vt:lpstr>
      <vt:lpstr>INVESTMENT PLANNING </vt:lpstr>
      <vt:lpstr>INTERNATIONAL DEMOGRAPHICS </vt:lpstr>
      <vt:lpstr>THE DEMOGRAPHIC DIVIDEND ADVANTAGE </vt:lpstr>
      <vt:lpstr>LEGISLATIVE ANALYSIS </vt:lpstr>
      <vt:lpstr>LEGISLATIVE ANALYSIS </vt:lpstr>
      <vt:lpstr>LEGISLATIVE ANALYSIS </vt:lpstr>
      <vt:lpstr>LEGISLATIVE ANALYSIS</vt:lpstr>
      <vt:lpstr>LEGISLATIVE ANALYSIS </vt:lpstr>
      <vt:lpstr>LEGISLATIVE ANALYSIS </vt:lpstr>
      <vt:lpstr>LEGISLATIVE ANALYSIS </vt:lpstr>
      <vt:lpstr>MEASURES OF THE POPULATION COMPOSITION</vt:lpstr>
      <vt:lpstr>LIFE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CONCEPTS AND MEASURES</dc:title>
  <dc:creator>Dr Lemba</dc:creator>
  <cp:lastModifiedBy>Robert 200</cp:lastModifiedBy>
  <cp:revision>555</cp:revision>
  <cp:lastPrinted>2022-05-12T07:34:21Z</cp:lastPrinted>
  <dcterms:created xsi:type="dcterms:W3CDTF">2011-08-24T14:05:11Z</dcterms:created>
  <dcterms:modified xsi:type="dcterms:W3CDTF">2024-04-09T10:47:52Z</dcterms:modified>
</cp:coreProperties>
</file>