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772" r:id="rId3"/>
    <p:sldId id="774" r:id="rId4"/>
    <p:sldId id="916" r:id="rId5"/>
    <p:sldId id="888" r:id="rId6"/>
    <p:sldId id="785" r:id="rId7"/>
    <p:sldId id="773" r:id="rId8"/>
    <p:sldId id="759" r:id="rId9"/>
    <p:sldId id="927" r:id="rId10"/>
    <p:sldId id="7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9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00098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99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155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544966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35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070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539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99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48403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8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54077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6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5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67500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85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48308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6E1B35-F019-412F-87AF-6332C147785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27765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83E9-BD34-4950-A1C2-B5E64F3A6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10</a:t>
            </a:r>
            <a:endParaRPr lang="en-Z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3A9F5-1DBF-4F4A-A8AA-3048DE6BF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CORRELATION ANALYSIS</a:t>
            </a:r>
            <a:endParaRPr lang="en-ZM" b="1" dirty="0"/>
          </a:p>
        </p:txBody>
      </p:sp>
    </p:spTree>
    <p:extLst>
      <p:ext uri="{BB962C8B-B14F-4D97-AF65-F5344CB8AC3E}">
        <p14:creationId xmlns:p14="http://schemas.microsoft.com/office/powerpoint/2010/main" val="251684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COMPUTATION PROCEDURES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700" b="1" dirty="0"/>
              <a:t>r =         	  ___	</a:t>
            </a:r>
            <a:r>
              <a:rPr lang="en-US" sz="2700" b="1" u="sng" dirty="0"/>
              <a:t>     10*12,675 – 45*2,530_______</a:t>
            </a:r>
            <a:endParaRPr lang="en-US" sz="2700" b="1" dirty="0"/>
          </a:p>
          <a:p>
            <a:pPr marL="0" indent="0">
              <a:buNone/>
            </a:pPr>
            <a:r>
              <a:rPr lang="en-US" sz="2700" b="1" dirty="0"/>
              <a:t> 		√[10*271 – 45</a:t>
            </a:r>
            <a:r>
              <a:rPr lang="en-US" sz="2700" b="1" baseline="30000" dirty="0"/>
              <a:t>2</a:t>
            </a:r>
            <a:r>
              <a:rPr lang="en-US" sz="2700" b="1" dirty="0"/>
              <a:t>]* [10*672,900- 2,530</a:t>
            </a:r>
            <a:r>
              <a:rPr lang="en-US" sz="2700" b="1" baseline="30000" dirty="0"/>
              <a:t>2</a:t>
            </a:r>
            <a:r>
              <a:rPr lang="en-US" sz="2700" b="1" dirty="0"/>
              <a:t>]</a:t>
            </a:r>
          </a:p>
          <a:p>
            <a:pPr marL="0" indent="0">
              <a:buNone/>
            </a:pPr>
            <a:endParaRPr lang="en-US" sz="2700" b="1" dirty="0"/>
          </a:p>
          <a:p>
            <a:pPr lvl="0"/>
            <a:r>
              <a:rPr lang="en-US" sz="2700" b="1" dirty="0"/>
              <a:t>	   = 	</a:t>
            </a:r>
            <a:r>
              <a:rPr lang="en-US" sz="2700" b="1" u="sng" dirty="0"/>
              <a:t>0.86</a:t>
            </a:r>
            <a:endParaRPr lang="en-US" sz="2700" b="1" dirty="0"/>
          </a:p>
          <a:p>
            <a:pPr marL="0" indent="0">
              <a:buNone/>
            </a:pPr>
            <a:r>
              <a:rPr lang="en-US" sz="2700" b="1" dirty="0"/>
              <a:t> </a:t>
            </a:r>
          </a:p>
          <a:p>
            <a:r>
              <a:rPr lang="en-US" sz="2700" b="1" dirty="0"/>
              <a:t>Interpretation: There is a strong positive correlation between salary and experience.</a:t>
            </a:r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endParaRPr lang="en-US" sz="2700" dirty="0"/>
          </a:p>
          <a:p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336889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dirty="0">
                <a:latin typeface="+mn-lt"/>
              </a:rPr>
              <a:t>CORRELATION ANALYSIS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GB" b="1" dirty="0"/>
              <a:t>Correlation refers to the existence of a relationship between two variables such that a change in one of the variables is accompanied by a change in the other variable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80000"/>
              </a:lnSpc>
            </a:pPr>
            <a:r>
              <a:rPr lang="en-GB" b="1" dirty="0"/>
              <a:t>If the changes in the variables are moving in the same direction, we have a positive correlation.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80000"/>
              </a:lnSpc>
            </a:pPr>
            <a:r>
              <a:rPr lang="en-GB" b="1" dirty="0"/>
              <a:t>If the changes are moving in opposite directions, we have a negative correlation.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267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CORRELATION ANALYSIS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GB" sz="3000" b="1" dirty="0"/>
              <a:t>The Pearson product moment correlation coefficient, r, is used to measure the strength of the relationship between two variables.</a:t>
            </a:r>
          </a:p>
          <a:p>
            <a:pPr algn="just">
              <a:lnSpc>
                <a:spcPct val="80000"/>
              </a:lnSpc>
              <a:buNone/>
            </a:pPr>
            <a:endParaRPr lang="en-US" sz="3000" b="1" dirty="0"/>
          </a:p>
          <a:p>
            <a:pPr algn="just">
              <a:lnSpc>
                <a:spcPct val="80000"/>
              </a:lnSpc>
            </a:pPr>
            <a:r>
              <a:rPr lang="en-GB" sz="3000" b="1" dirty="0"/>
              <a:t>It also measures how well the data fit a straight line.</a:t>
            </a:r>
            <a:endParaRPr lang="en-US" sz="3000" b="1" dirty="0"/>
          </a:p>
          <a:p>
            <a:pPr marL="0" indent="0">
              <a:buNone/>
            </a:pPr>
            <a:endParaRPr lang="en-US" sz="3000" b="1" dirty="0"/>
          </a:p>
          <a:p>
            <a:endParaRPr lang="en-US" sz="30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138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CORRELATION ANALYSIS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/>
              <a:t>PROPERTIES OF THE CORRELATION COEFFICIENT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lvl="0" algn="just"/>
            <a:r>
              <a:rPr lang="en-GB" b="1" dirty="0"/>
              <a:t>A correlation coefficient lies between -1 and +1.</a:t>
            </a:r>
            <a:endParaRPr lang="en-US" b="1" dirty="0"/>
          </a:p>
          <a:p>
            <a:pPr lvl="0" algn="just"/>
            <a:r>
              <a:rPr lang="en-GB" b="1" dirty="0"/>
              <a:t>A value of +1 indicates a perfect positive correlation.</a:t>
            </a:r>
            <a:endParaRPr lang="en-US" b="1" dirty="0"/>
          </a:p>
          <a:p>
            <a:pPr lvl="0" algn="just"/>
            <a:r>
              <a:rPr lang="en-GB" b="1" dirty="0"/>
              <a:t>A value of -1 indicates a perfect negative correlation</a:t>
            </a:r>
            <a:endParaRPr lang="en-US" b="1" dirty="0"/>
          </a:p>
          <a:p>
            <a:pPr lvl="0" algn="just"/>
            <a:r>
              <a:rPr lang="en-GB" b="1" dirty="0"/>
              <a:t>A value of zero indicates the non-existence of a relationship.</a:t>
            </a:r>
            <a:endParaRPr lang="en-US" b="1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0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CORRELATION ANALYSIS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7" y="3216275"/>
            <a:ext cx="5457825" cy="2000250"/>
          </a:xfrm>
        </p:spPr>
      </p:pic>
    </p:spTree>
    <p:extLst>
      <p:ext uri="{BB962C8B-B14F-4D97-AF65-F5344CB8AC3E}">
        <p14:creationId xmlns:p14="http://schemas.microsoft.com/office/powerpoint/2010/main" val="384340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CORRELATION ANALYSIS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CORRELATION AND CAUSALITY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GB" b="1" dirty="0"/>
              <a:t>Strong relationships should not be mistaken for causality.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GB" b="1" dirty="0"/>
              <a:t>Sometimes you can have spurious relationships.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GB" b="1" dirty="0"/>
              <a:t>For example, a strong relationship may exist between size of feet and performance in DEM 2414.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1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INTERPRETATION OF THE SIZE OF 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94710" y="2483575"/>
          <a:ext cx="6864534" cy="27467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63165">
                  <a:extLst>
                    <a:ext uri="{9D8B030D-6E8A-4147-A177-3AD203B41FA5}">
                      <a16:colId xmlns:a16="http://schemas.microsoft.com/office/drawing/2014/main" val="1485359775"/>
                    </a:ext>
                  </a:extLst>
                </a:gridCol>
                <a:gridCol w="1205480">
                  <a:extLst>
                    <a:ext uri="{9D8B030D-6E8A-4147-A177-3AD203B41FA5}">
                      <a16:colId xmlns:a16="http://schemas.microsoft.com/office/drawing/2014/main" val="1466706863"/>
                    </a:ext>
                  </a:extLst>
                </a:gridCol>
                <a:gridCol w="1008583">
                  <a:extLst>
                    <a:ext uri="{9D8B030D-6E8A-4147-A177-3AD203B41FA5}">
                      <a16:colId xmlns:a16="http://schemas.microsoft.com/office/drawing/2014/main" val="2557444838"/>
                    </a:ext>
                  </a:extLst>
                </a:gridCol>
                <a:gridCol w="1161279">
                  <a:extLst>
                    <a:ext uri="{9D8B030D-6E8A-4147-A177-3AD203B41FA5}">
                      <a16:colId xmlns:a16="http://schemas.microsoft.com/office/drawing/2014/main" val="2228631854"/>
                    </a:ext>
                  </a:extLst>
                </a:gridCol>
                <a:gridCol w="1326027">
                  <a:extLst>
                    <a:ext uri="{9D8B030D-6E8A-4147-A177-3AD203B41FA5}">
                      <a16:colId xmlns:a16="http://schemas.microsoft.com/office/drawing/2014/main" val="3828716436"/>
                    </a:ext>
                  </a:extLst>
                </a:gridCol>
              </a:tblGrid>
              <a:tr h="457785">
                <a:tc>
                  <a:txBody>
                    <a:bodyPr/>
                    <a:lstStyle/>
                    <a:p>
                      <a:endParaRPr lang="en-US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POSITIVE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NEGATIVE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183579"/>
                  </a:ext>
                </a:extLst>
              </a:tr>
              <a:tr h="457785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CORRELATION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From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To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From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To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02417152"/>
                  </a:ext>
                </a:extLst>
              </a:tr>
              <a:tr h="457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Perfect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-0.9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-1.0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76720653"/>
                  </a:ext>
                </a:extLst>
              </a:tr>
              <a:tr h="457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Strong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-0.5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-0.9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654422968"/>
                  </a:ext>
                </a:extLst>
              </a:tr>
              <a:tr h="457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Weak/low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-0.1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-0.5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9902659"/>
                  </a:ext>
                </a:extLst>
              </a:tr>
              <a:tr h="457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No correlation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0.0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-0.1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63746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71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COMPUTATION PROCEDURES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600" dirty="0"/>
          </a:p>
          <a:p>
            <a:pPr marL="0" indent="0">
              <a:buNone/>
            </a:pPr>
            <a:r>
              <a:rPr lang="en-GB" sz="3600" b="1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en-GB" sz="3600" b="1" dirty="0"/>
              <a:t>r     = 		  __</a:t>
            </a:r>
            <a:r>
              <a:rPr lang="en-GB" sz="3600" b="1" u="sng" dirty="0"/>
              <a:t>	n</a:t>
            </a:r>
            <a:r>
              <a:rPr lang="en-US" sz="3600" b="1" u="sng" dirty="0"/>
              <a:t>Σ</a:t>
            </a:r>
            <a:r>
              <a:rPr lang="en-GB" sz="3600" b="1" u="sng" dirty="0"/>
              <a:t> </a:t>
            </a:r>
            <a:r>
              <a:rPr lang="en-GB" sz="3600" b="1" u="sng" dirty="0" err="1"/>
              <a:t>XY</a:t>
            </a:r>
            <a:r>
              <a:rPr lang="en-GB" sz="3600" b="1" u="sng" dirty="0"/>
              <a:t> – (</a:t>
            </a:r>
            <a:r>
              <a:rPr lang="en-US" sz="3600" b="1" u="sng" dirty="0"/>
              <a:t>Σ</a:t>
            </a:r>
            <a:r>
              <a:rPr lang="en-GB" sz="3600" b="1" u="sng" dirty="0"/>
              <a:t>X) (</a:t>
            </a:r>
            <a:r>
              <a:rPr lang="en-US" sz="3600" b="1" u="sng" dirty="0"/>
              <a:t>Σ</a:t>
            </a:r>
            <a:r>
              <a:rPr lang="en-GB" sz="3600" b="1" u="sng" dirty="0"/>
              <a:t>Y)_____</a:t>
            </a:r>
            <a:endParaRPr lang="en-US" sz="3600" dirty="0"/>
          </a:p>
          <a:p>
            <a:pPr marL="0" indent="0">
              <a:buNone/>
            </a:pPr>
            <a:r>
              <a:rPr lang="en-GB" sz="3600" b="1" dirty="0"/>
              <a:t>		     √[n</a:t>
            </a:r>
            <a:r>
              <a:rPr lang="en-US" sz="3600" b="1" dirty="0"/>
              <a:t>Σ</a:t>
            </a:r>
            <a:r>
              <a:rPr lang="en-GB" sz="3600" b="1" dirty="0"/>
              <a:t>X</a:t>
            </a:r>
            <a:r>
              <a:rPr lang="en-GB" sz="3600" b="1" baseline="30000" dirty="0"/>
              <a:t>2</a:t>
            </a:r>
            <a:r>
              <a:rPr lang="en-GB" sz="3600" b="1" dirty="0"/>
              <a:t> – (</a:t>
            </a:r>
            <a:r>
              <a:rPr lang="en-US" sz="3600" b="1" dirty="0"/>
              <a:t>Σ</a:t>
            </a:r>
            <a:r>
              <a:rPr lang="en-GB" sz="3600" b="1" dirty="0"/>
              <a:t>X)</a:t>
            </a:r>
            <a:r>
              <a:rPr lang="en-GB" sz="3600" b="1" baseline="30000" dirty="0"/>
              <a:t>2</a:t>
            </a:r>
            <a:r>
              <a:rPr lang="en-GB" sz="3600" b="1" dirty="0"/>
              <a:t>][ n</a:t>
            </a:r>
            <a:r>
              <a:rPr lang="en-US" sz="3600" b="1" dirty="0"/>
              <a:t>Σ</a:t>
            </a:r>
            <a:r>
              <a:rPr lang="en-GB" sz="3600" b="1" dirty="0"/>
              <a:t>Y</a:t>
            </a:r>
            <a:r>
              <a:rPr lang="en-GB" sz="3600" b="1" baseline="30000" dirty="0"/>
              <a:t>2</a:t>
            </a:r>
            <a:r>
              <a:rPr lang="en-GB" sz="3600" b="1" dirty="0"/>
              <a:t> – (</a:t>
            </a:r>
            <a:r>
              <a:rPr lang="en-US" sz="3600" b="1" dirty="0"/>
              <a:t>Σ</a:t>
            </a:r>
            <a:r>
              <a:rPr lang="en-GB" sz="3600" b="1" dirty="0"/>
              <a:t>Y)</a:t>
            </a:r>
            <a:r>
              <a:rPr lang="en-GB" sz="3600" b="1" baseline="30000" dirty="0"/>
              <a:t>2</a:t>
            </a:r>
            <a:r>
              <a:rPr lang="en-GB" sz="3600" b="1" dirty="0"/>
              <a:t>]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479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08666" y="2556183"/>
          <a:ext cx="6727371" cy="30640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35300">
                  <a:extLst>
                    <a:ext uri="{9D8B030D-6E8A-4147-A177-3AD203B41FA5}">
                      <a16:colId xmlns:a16="http://schemas.microsoft.com/office/drawing/2014/main" val="119174898"/>
                    </a:ext>
                  </a:extLst>
                </a:gridCol>
                <a:gridCol w="1335300">
                  <a:extLst>
                    <a:ext uri="{9D8B030D-6E8A-4147-A177-3AD203B41FA5}">
                      <a16:colId xmlns:a16="http://schemas.microsoft.com/office/drawing/2014/main" val="1263961975"/>
                    </a:ext>
                  </a:extLst>
                </a:gridCol>
                <a:gridCol w="1254788">
                  <a:extLst>
                    <a:ext uri="{9D8B030D-6E8A-4147-A177-3AD203B41FA5}">
                      <a16:colId xmlns:a16="http://schemas.microsoft.com/office/drawing/2014/main" val="2418078502"/>
                    </a:ext>
                  </a:extLst>
                </a:gridCol>
                <a:gridCol w="703652">
                  <a:extLst>
                    <a:ext uri="{9D8B030D-6E8A-4147-A177-3AD203B41FA5}">
                      <a16:colId xmlns:a16="http://schemas.microsoft.com/office/drawing/2014/main" val="3631051340"/>
                    </a:ext>
                  </a:extLst>
                </a:gridCol>
                <a:gridCol w="1144544">
                  <a:extLst>
                    <a:ext uri="{9D8B030D-6E8A-4147-A177-3AD203B41FA5}">
                      <a16:colId xmlns:a16="http://schemas.microsoft.com/office/drawing/2014/main" val="2378063064"/>
                    </a:ext>
                  </a:extLst>
                </a:gridCol>
                <a:gridCol w="953787">
                  <a:extLst>
                    <a:ext uri="{9D8B030D-6E8A-4147-A177-3AD203B41FA5}">
                      <a16:colId xmlns:a16="http://schemas.microsoft.com/office/drawing/2014/main" val="4118669767"/>
                    </a:ext>
                  </a:extLst>
                </a:gridCol>
              </a:tblGrid>
              <a:tr h="479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Y (Salary)</a:t>
                      </a:r>
                      <a:r>
                        <a:rPr lang="en-GB" sz="1500" b="1" baseline="0" dirty="0">
                          <a:effectLst/>
                        </a:rPr>
                        <a:t> 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X (Years of experience 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XY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Y</a:t>
                      </a:r>
                      <a:r>
                        <a:rPr lang="en-GB" sz="1500" b="1" baseline="30000" dirty="0">
                          <a:effectLst/>
                        </a:rPr>
                        <a:t>2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baseline="0" dirty="0">
                          <a:effectLst/>
                        </a:rPr>
                        <a:t>X</a:t>
                      </a:r>
                      <a:r>
                        <a:rPr lang="en-GB" sz="1500" b="1" baseline="30000" dirty="0">
                          <a:effectLst/>
                        </a:rPr>
                        <a:t>2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74730105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230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2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460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52,900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4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17684922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200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3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600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40,000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9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03495748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170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170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28,900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70558986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315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1,575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99,225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25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43396260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185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185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34,225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1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82078821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330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7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2,310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108,900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49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18073532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250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4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1,000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62,500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16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09349823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300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7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2,100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90,000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49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06983014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225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6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1,350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50,625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36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59168797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325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9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2,925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105,625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81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17564903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∑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2,530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45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12,675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672,900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271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5606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039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424</Words>
  <Application>Microsoft Office PowerPoint</Application>
  <PresentationFormat>Widescreen</PresentationFormat>
  <Paragraphs>143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Wingdings</vt:lpstr>
      <vt:lpstr>Organic</vt:lpstr>
      <vt:lpstr>TOPIC 10</vt:lpstr>
      <vt:lpstr>CORRELATION ANALYSIS </vt:lpstr>
      <vt:lpstr>CORRELATION ANALYSIS </vt:lpstr>
      <vt:lpstr>CORRELATION ANALYSIS </vt:lpstr>
      <vt:lpstr>CORRELATION ANALYSIS </vt:lpstr>
      <vt:lpstr>CORRELATION ANALYSIS </vt:lpstr>
      <vt:lpstr>INTERPRETATION OF THE SIZE OF r</vt:lpstr>
      <vt:lpstr>COMPUTATION PROCEDURES </vt:lpstr>
      <vt:lpstr>THE METHOD OF LEAST SQUARES</vt:lpstr>
      <vt:lpstr>COMPUTATION PROCEDURES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10</dc:title>
  <dc:creator>Musonda Lemba</dc:creator>
  <cp:lastModifiedBy>Musonda Lemba</cp:lastModifiedBy>
  <cp:revision>2</cp:revision>
  <dcterms:created xsi:type="dcterms:W3CDTF">2020-09-08T06:58:39Z</dcterms:created>
  <dcterms:modified xsi:type="dcterms:W3CDTF">2020-09-08T06:59:57Z</dcterms:modified>
</cp:coreProperties>
</file>