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499" r:id="rId4"/>
    <p:sldId id="843" r:id="rId5"/>
    <p:sldId id="270" r:id="rId6"/>
    <p:sldId id="617" r:id="rId7"/>
    <p:sldId id="831" r:id="rId8"/>
    <p:sldId id="508" r:id="rId9"/>
    <p:sldId id="603" r:id="rId10"/>
    <p:sldId id="515" r:id="rId11"/>
    <p:sldId id="502" r:id="rId12"/>
    <p:sldId id="621" r:id="rId13"/>
    <p:sldId id="624" r:id="rId14"/>
    <p:sldId id="622" r:id="rId15"/>
    <p:sldId id="623" r:id="rId16"/>
    <p:sldId id="630" r:id="rId17"/>
    <p:sldId id="510" r:id="rId18"/>
    <p:sldId id="833" r:id="rId19"/>
    <p:sldId id="637" r:id="rId20"/>
    <p:sldId id="636" r:id="rId21"/>
    <p:sldId id="512" r:id="rId22"/>
    <p:sldId id="272" r:id="rId23"/>
    <p:sldId id="626" r:id="rId24"/>
    <p:sldId id="844" r:id="rId25"/>
    <p:sldId id="644" r:id="rId26"/>
    <p:sldId id="639" r:id="rId27"/>
    <p:sldId id="513" r:id="rId28"/>
    <p:sldId id="503" r:id="rId29"/>
    <p:sldId id="627" r:id="rId30"/>
    <p:sldId id="629" r:id="rId31"/>
    <p:sldId id="834" r:id="rId32"/>
    <p:sldId id="838" r:id="rId33"/>
    <p:sldId id="839" r:id="rId34"/>
    <p:sldId id="835" r:id="rId35"/>
    <p:sldId id="840" r:id="rId36"/>
    <p:sldId id="836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41C58DC-81AB-41F4-AA35-290549B8D16E}" type="datetimeFigureOut">
              <a:rPr lang="en-ZM" smtClean="0"/>
              <a:t>18/09/2020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17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18/09/2020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14717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18/09/2020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959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18/09/2020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371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18/09/2020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794056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18/09/2020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249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18/09/2020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84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18/09/2020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152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18/09/2020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45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18/09/2020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77397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18/09/2020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76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18/09/2020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98783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18/09/2020</a:t>
            </a:fld>
            <a:endParaRPr lang="en-Z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51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18/09/2020</a:t>
            </a:fld>
            <a:endParaRPr lang="en-Z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45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18/09/2020</a:t>
            </a:fld>
            <a:endParaRPr lang="en-Z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63027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18/09/2020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71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58DC-81AB-41F4-AA35-290549B8D16E}" type="datetimeFigureOut">
              <a:rPr lang="en-ZM" smtClean="0"/>
              <a:t>18/09/2020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92967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1C58DC-81AB-41F4-AA35-290549B8D16E}" type="datetimeFigureOut">
              <a:rPr lang="en-ZM" smtClean="0"/>
              <a:t>18/09/2020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D0D2D7-FA3A-4127-A160-CE2BFF164EFC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68999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25AF6-0588-4070-B156-1A9236D753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3 </a:t>
            </a:r>
            <a:endParaRPr lang="en-ZM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71EDD-08C4-4DC2-848D-520395C97C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MEASURES OF CENTRAL TENDENCY</a:t>
            </a: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3060578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MEASURES OF CENTRAL TENDENCY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Mean =33,290.5/549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b="1" dirty="0"/>
              <a:t>60.6</a:t>
            </a:r>
            <a:r>
              <a:rPr lang="en-US" dirty="0"/>
              <a:t>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Interpretation : Each student is to have obtained 60.6 marks  in DEM 1110.</a:t>
            </a:r>
          </a:p>
          <a:p>
            <a:pPr marL="0" indent="0">
              <a:buNone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MEASURES OF CENTRAL TENDENCY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GB" b="1" dirty="0"/>
              <a:t>THE MEDIAN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GB" b="1" dirty="0"/>
              <a:t>The median of a set of measurements is the middle value when the measurements are arranged in order of magnitude.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GB" b="1" dirty="0"/>
              <a:t>ODD NUMBER OF MEASUREMENTS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GB" b="1" dirty="0"/>
              <a:t>In this case the median is simply the mid-point value.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5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b="1" dirty="0"/>
              <a:t>EVEN NUMBER OF MEASUREMENTS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GB" b="1" dirty="0"/>
              <a:t>In this case the median is the average of the two mid-point values when the measurements are arranged in order of magnitude.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88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MEDIAN – EVEN NUMBER OF OBSERVATIONS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97186" y="2360291"/>
          <a:ext cx="6679367" cy="364045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68449">
                  <a:extLst>
                    <a:ext uri="{9D8B030D-6E8A-4147-A177-3AD203B41FA5}">
                      <a16:colId xmlns:a16="http://schemas.microsoft.com/office/drawing/2014/main" val="3702480048"/>
                    </a:ext>
                  </a:extLst>
                </a:gridCol>
                <a:gridCol w="2542469">
                  <a:extLst>
                    <a:ext uri="{9D8B030D-6E8A-4147-A177-3AD203B41FA5}">
                      <a16:colId xmlns:a16="http://schemas.microsoft.com/office/drawing/2014/main" val="2770576517"/>
                    </a:ext>
                  </a:extLst>
                </a:gridCol>
                <a:gridCol w="2068449">
                  <a:extLst>
                    <a:ext uri="{9D8B030D-6E8A-4147-A177-3AD203B41FA5}">
                      <a16:colId xmlns:a16="http://schemas.microsoft.com/office/drawing/2014/main" val="921109530"/>
                    </a:ext>
                  </a:extLst>
                </a:gridCol>
              </a:tblGrid>
              <a:tr h="173355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Computer #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Final grade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583363791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2016133639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45.0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044646762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2016132919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53.4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50260578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2016141769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53.4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880328744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2016134512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53.7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405767434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2016144300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57.5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009961627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2016140398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58.4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553642667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2016139922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60.1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67070608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2016136333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60.5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326119927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2016136959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60.7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627322182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2016144693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61.1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855201221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2016138265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61.7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846738894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2016141104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61.8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784860263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2016142501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62.1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599140098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2016141488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63.1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752373569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2016136369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64.3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32310444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2016134521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67.6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887713908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2016136114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69.6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483570829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2016141269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69.8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906739363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2016131691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71.7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286364108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2016144930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73.1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090588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133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b="1" dirty="0"/>
              <a:t>ODD NUMBER OF MEASUREMENTS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GB" b="1" dirty="0"/>
              <a:t>In this case the median is simply the mid-point value.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87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MEDIAN – ODD NUMBER OF OBSERVATIONS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700868" y="2502517"/>
          <a:ext cx="5492933" cy="38138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01037">
                  <a:extLst>
                    <a:ext uri="{9D8B030D-6E8A-4147-A177-3AD203B41FA5}">
                      <a16:colId xmlns:a16="http://schemas.microsoft.com/office/drawing/2014/main" val="3951997912"/>
                    </a:ext>
                  </a:extLst>
                </a:gridCol>
                <a:gridCol w="2090859">
                  <a:extLst>
                    <a:ext uri="{9D8B030D-6E8A-4147-A177-3AD203B41FA5}">
                      <a16:colId xmlns:a16="http://schemas.microsoft.com/office/drawing/2014/main" val="3460179603"/>
                    </a:ext>
                  </a:extLst>
                </a:gridCol>
                <a:gridCol w="1701037">
                  <a:extLst>
                    <a:ext uri="{9D8B030D-6E8A-4147-A177-3AD203B41FA5}">
                      <a16:colId xmlns:a16="http://schemas.microsoft.com/office/drawing/2014/main" val="1644322673"/>
                    </a:ext>
                  </a:extLst>
                </a:gridCol>
              </a:tblGrid>
              <a:tr h="173355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Computer #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Final grade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215171576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2016133639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45.0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797761539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2016132919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53.4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164853659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2016141769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53.4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14944823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2016134512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53.7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821616285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2016144300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57.5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10390787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2016140398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58.4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118775018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2016139922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60.1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806847319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2016136333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60.5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766145798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2016136959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60.7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773555730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2016144693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61.1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931667222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2016138265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61.7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92928210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2016141104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61.8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187574745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2016142501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62.1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278650454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2016141488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63.1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461924405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2016136369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64.3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598043224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2016134521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67.6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364835225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2016136114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69.6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131605795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2016141269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69.8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30681868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2016131691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71.7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236417689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2016144930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73.1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867791945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2016131604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75.2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348666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36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MEASURES OF CENTRAL TENDENCY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93575" y="2490111"/>
          <a:ext cx="5545183" cy="30236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72591">
                  <a:extLst>
                    <a:ext uri="{9D8B030D-6E8A-4147-A177-3AD203B41FA5}">
                      <a16:colId xmlns:a16="http://schemas.microsoft.com/office/drawing/2014/main" val="1608981158"/>
                    </a:ext>
                  </a:extLst>
                </a:gridCol>
                <a:gridCol w="1386296">
                  <a:extLst>
                    <a:ext uri="{9D8B030D-6E8A-4147-A177-3AD203B41FA5}">
                      <a16:colId xmlns:a16="http://schemas.microsoft.com/office/drawing/2014/main" val="2112434850"/>
                    </a:ext>
                  </a:extLst>
                </a:gridCol>
                <a:gridCol w="1386296">
                  <a:extLst>
                    <a:ext uri="{9D8B030D-6E8A-4147-A177-3AD203B41FA5}">
                      <a16:colId xmlns:a16="http://schemas.microsoft.com/office/drawing/2014/main" val="3886467392"/>
                    </a:ext>
                  </a:extLst>
                </a:gridCol>
              </a:tblGrid>
              <a:tr h="37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Range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f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F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82424098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80 - 89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3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87841280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70 -79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81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84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56747922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60 - 69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239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323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96677969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50 - 59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174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497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130458702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45 - 49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526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78549878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40 - 44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13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539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27037761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0 - 39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549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01375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156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MEASURES OF CENTRAL TENDENCY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MEDIAN FOR GROUPED DATA</a:t>
                </a:r>
              </a:p>
              <a:p>
                <a:endParaRPr lang="en-US" b="1" dirty="0"/>
              </a:p>
              <a:p>
                <a:r>
                  <a:rPr lang="en-US" b="1" dirty="0"/>
                  <a:t>For grouped data the formula is:</a:t>
                </a:r>
              </a:p>
              <a:p>
                <a:endParaRPr lang="en-US" b="1" dirty="0"/>
              </a:p>
              <a:p>
                <a:r>
                  <a:rPr lang="en-US" b="1" dirty="0"/>
                  <a:t>The formula for the median is:-</a:t>
                </a:r>
              </a:p>
              <a:p>
                <a:endParaRPr lang="en-US" b="1" dirty="0"/>
              </a:p>
              <a:p>
                <a:r>
                  <a:rPr lang="en-US" b="1" dirty="0"/>
                  <a:t> 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ⅇ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𝒂𝒏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d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ⅈ</m:t>
                    </m:r>
                  </m:oMath>
                </a14:m>
                <a:endParaRPr lang="en-US" sz="2400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3" t="-4037"/>
                </a:stretch>
              </a:blipFill>
            </p:spPr>
            <p:txBody>
              <a:bodyPr/>
              <a:lstStyle/>
              <a:p>
                <a:r>
                  <a:rPr lang="en-ZM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615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MEASURES OF CENTRAL TENDENCY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ⅇ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ⅈ</m:t>
                    </m:r>
                  </m:oMath>
                </a14:m>
                <a:endParaRPr lang="en-US" sz="2400" b="1" dirty="0"/>
              </a:p>
              <a:p>
                <a:endParaRPr lang="en-US" sz="2400" b="1" dirty="0"/>
              </a:p>
              <a:p>
                <a:r>
                  <a:rPr lang="en-US" b="1" dirty="0"/>
                  <a:t>n/2 = The middle item or value.</a:t>
                </a:r>
              </a:p>
              <a:p>
                <a:r>
                  <a:rPr lang="en-US" b="1" dirty="0"/>
                  <a:t> </a:t>
                </a:r>
              </a:p>
              <a:p>
                <a:r>
                  <a:rPr lang="en-US" b="1" dirty="0"/>
                  <a:t>L = True lower limit of the class interval in which the median item is located.</a:t>
                </a:r>
              </a:p>
              <a:p>
                <a:r>
                  <a:rPr lang="en-US" b="1" dirty="0"/>
                  <a:t> </a:t>
                </a:r>
              </a:p>
              <a:p>
                <a:r>
                  <a:rPr lang="en-US" b="1" dirty="0"/>
                  <a:t>F = the cumulative frequency of the class interval preceding the one containing the median item. </a:t>
                </a:r>
              </a:p>
              <a:p>
                <a:r>
                  <a:rPr lang="en-US" b="1" dirty="0"/>
                  <a:t> </a:t>
                </a:r>
              </a:p>
              <a:p>
                <a:r>
                  <a:rPr lang="en-US" b="1" dirty="0"/>
                  <a:t>f = the frequency of the class interval containing the median item.</a:t>
                </a:r>
              </a:p>
              <a:p>
                <a:r>
                  <a:rPr lang="en-US" b="1" dirty="0"/>
                  <a:t> </a:t>
                </a:r>
              </a:p>
              <a:p>
                <a:r>
                  <a:rPr lang="en-US" b="1" dirty="0" err="1"/>
                  <a:t>i</a:t>
                </a:r>
                <a:r>
                  <a:rPr lang="en-US" b="1" dirty="0"/>
                  <a:t>= the size of the class interval.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1"/>
                </a:stretch>
              </a:blipFill>
            </p:spPr>
            <p:txBody>
              <a:bodyPr/>
              <a:lstStyle/>
              <a:p>
                <a:r>
                  <a:rPr lang="en-ZM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255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MEASURES OF CENTRAL TENDENCY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68783" y="2587041"/>
          <a:ext cx="4630782" cy="3337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55351">
                  <a:extLst>
                    <a:ext uri="{9D8B030D-6E8A-4147-A177-3AD203B41FA5}">
                      <a16:colId xmlns:a16="http://schemas.microsoft.com/office/drawing/2014/main" val="173996243"/>
                    </a:ext>
                  </a:extLst>
                </a:gridCol>
                <a:gridCol w="1355351">
                  <a:extLst>
                    <a:ext uri="{9D8B030D-6E8A-4147-A177-3AD203B41FA5}">
                      <a16:colId xmlns:a16="http://schemas.microsoft.com/office/drawing/2014/main" val="655810239"/>
                    </a:ext>
                  </a:extLst>
                </a:gridCol>
                <a:gridCol w="1920080">
                  <a:extLst>
                    <a:ext uri="{9D8B030D-6E8A-4147-A177-3AD203B41FA5}">
                      <a16:colId xmlns:a16="http://schemas.microsoft.com/office/drawing/2014/main" val="3425974746"/>
                    </a:ext>
                  </a:extLst>
                </a:gridCol>
              </a:tblGrid>
              <a:tr h="73723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</a:t>
                      </a:r>
                      <a:r>
                        <a:rPr lang="en-US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interval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f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F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72021137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0 - 39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40459375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40 - 44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6674717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45 - 49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29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52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26294303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50 - 59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174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226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53512948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60 - 69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239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465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2627492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70 -79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81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546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9759278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80 - 89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549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185170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27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/>
              <a:t>MEASURES OF CENTRAL TENDENCY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 eaLnBrk="1" hangingPunct="1">
              <a:lnSpc>
                <a:spcPct val="90000"/>
              </a:lnSpc>
            </a:pPr>
            <a:endParaRPr lang="en-US" sz="1500" b="1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500" b="1" dirty="0"/>
              <a:t>	</a:t>
            </a:r>
            <a:r>
              <a:rPr lang="en-US" b="1" dirty="0"/>
              <a:t>These measures show the tendency of observations (data) to cluster or to converge about the </a:t>
            </a:r>
            <a:r>
              <a:rPr lang="en-US" b="1" dirty="0" err="1"/>
              <a:t>centre</a:t>
            </a:r>
            <a:r>
              <a:rPr lang="en-US" b="1" dirty="0"/>
              <a:t>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	The common measures of central tendency are: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dirty="0"/>
          </a:p>
          <a:p>
            <a:pPr lvl="1" algn="just" eaLnBrk="1" hangingPunct="1">
              <a:lnSpc>
                <a:spcPct val="90000"/>
              </a:lnSpc>
            </a:pPr>
            <a:r>
              <a:rPr lang="en-US" b="1" dirty="0"/>
              <a:t>Mean</a:t>
            </a:r>
          </a:p>
          <a:p>
            <a:pPr lvl="1" algn="just" eaLnBrk="1" hangingPunct="1">
              <a:lnSpc>
                <a:spcPct val="90000"/>
              </a:lnSpc>
            </a:pPr>
            <a:endParaRPr lang="en-US" b="1" dirty="0"/>
          </a:p>
          <a:p>
            <a:pPr lvl="1" algn="just" eaLnBrk="1" hangingPunct="1">
              <a:lnSpc>
                <a:spcPct val="90000"/>
              </a:lnSpc>
            </a:pPr>
            <a:r>
              <a:rPr lang="en-US" b="1" dirty="0"/>
              <a:t>Median</a:t>
            </a:r>
          </a:p>
          <a:p>
            <a:pPr lvl="1" algn="just" eaLnBrk="1" hangingPunct="1">
              <a:lnSpc>
                <a:spcPct val="90000"/>
              </a:lnSpc>
            </a:pPr>
            <a:endParaRPr lang="en-US" b="1" dirty="0"/>
          </a:p>
          <a:p>
            <a:pPr lvl="1" algn="just" eaLnBrk="1" hangingPunct="1">
              <a:lnSpc>
                <a:spcPct val="90000"/>
              </a:lnSpc>
            </a:pPr>
            <a:r>
              <a:rPr lang="en-US" b="1" dirty="0"/>
              <a:t>Mode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4232631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MEASURES OF CENTRAL TENDENCY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89957" y="2708281"/>
          <a:ext cx="4317274" cy="18897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58637">
                  <a:extLst>
                    <a:ext uri="{9D8B030D-6E8A-4147-A177-3AD203B41FA5}">
                      <a16:colId xmlns:a16="http://schemas.microsoft.com/office/drawing/2014/main" val="1296367344"/>
                    </a:ext>
                  </a:extLst>
                </a:gridCol>
                <a:gridCol w="2158637">
                  <a:extLst>
                    <a:ext uri="{9D8B030D-6E8A-4147-A177-3AD203B41FA5}">
                      <a16:colId xmlns:a16="http://schemas.microsoft.com/office/drawing/2014/main" val="2742941880"/>
                    </a:ext>
                  </a:extLst>
                </a:gridCol>
              </a:tblGrid>
              <a:tr h="37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n/2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274.5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123520227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L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59.5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73799030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F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226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10412894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i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30944890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f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239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841519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195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MEASURES OF CENTRAL TENDENCY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ⅇ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ⅈ</m:t>
                    </m:r>
                  </m:oMath>
                </a14:m>
                <a:endParaRPr lang="en-US" sz="2400" b="1" dirty="0"/>
              </a:p>
              <a:p>
                <a:endParaRPr lang="en-US" b="1" dirty="0"/>
              </a:p>
              <a:p>
                <a:pPr lvl="2"/>
                <a:r>
                  <a:rPr lang="en-US" sz="2100" b="1" dirty="0"/>
                  <a:t>= 59.5 + </a:t>
                </a:r>
                <a:r>
                  <a:rPr lang="en-US" sz="2100" b="1" u="sng" dirty="0"/>
                  <a:t>(274.5 – 226) </a:t>
                </a:r>
                <a:r>
                  <a:rPr lang="en-US" sz="2100" b="1" dirty="0"/>
                  <a:t>* 10</a:t>
                </a:r>
              </a:p>
              <a:p>
                <a:pPr lvl="2"/>
                <a:r>
                  <a:rPr lang="en-US" sz="2100" b="1" dirty="0"/>
                  <a:t>                     239</a:t>
                </a:r>
              </a:p>
              <a:p>
                <a:pPr lvl="2"/>
                <a:endParaRPr lang="en-US" sz="2100" b="1" dirty="0"/>
              </a:p>
              <a:p>
                <a:pPr lvl="2"/>
                <a:r>
                  <a:rPr lang="en-US" sz="2100" b="1" dirty="0"/>
                  <a:t>= 61.53</a:t>
                </a:r>
                <a:r>
                  <a:rPr lang="en-US" sz="2100" dirty="0"/>
                  <a:t>  </a:t>
                </a:r>
                <a:endParaRPr lang="en-US" sz="2100" b="1" dirty="0"/>
              </a:p>
              <a:p>
                <a:pPr lvl="2"/>
                <a:r>
                  <a:rPr lang="en-US" sz="2100" b="1" dirty="0"/>
                  <a:t>Interpretation: Half  of the class scored below 61.53 marks.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M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888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MEASURES OF CENTRAL TENDENCY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MODE</a:t>
            </a:r>
          </a:p>
          <a:p>
            <a:pPr>
              <a:defRPr/>
            </a:pPr>
            <a:endParaRPr lang="en-US" dirty="0"/>
          </a:p>
          <a:p>
            <a:pPr algn="just">
              <a:defRPr/>
            </a:pPr>
            <a:r>
              <a:rPr lang="en-US" b="1" dirty="0"/>
              <a:t>Most frequently appearing value in the distribution.</a:t>
            </a:r>
          </a:p>
          <a:p>
            <a:pPr algn="just">
              <a:defRPr/>
            </a:pPr>
            <a:endParaRPr lang="en-US" b="1" dirty="0"/>
          </a:p>
          <a:p>
            <a:pPr algn="just">
              <a:defRPr/>
            </a:pPr>
            <a:r>
              <a:rPr lang="en-US" b="1" dirty="0"/>
              <a:t>Measurement, value or observation with the highest frequency</a:t>
            </a:r>
          </a:p>
          <a:p>
            <a:pPr algn="just"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158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MODE – UNGROUPED DATA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71950" y="2358034"/>
          <a:ext cx="4454437" cy="364045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79439">
                  <a:extLst>
                    <a:ext uri="{9D8B030D-6E8A-4147-A177-3AD203B41FA5}">
                      <a16:colId xmlns:a16="http://schemas.microsoft.com/office/drawing/2014/main" val="2964725380"/>
                    </a:ext>
                  </a:extLst>
                </a:gridCol>
                <a:gridCol w="1695559">
                  <a:extLst>
                    <a:ext uri="{9D8B030D-6E8A-4147-A177-3AD203B41FA5}">
                      <a16:colId xmlns:a16="http://schemas.microsoft.com/office/drawing/2014/main" val="960137896"/>
                    </a:ext>
                  </a:extLst>
                </a:gridCol>
                <a:gridCol w="1379439">
                  <a:extLst>
                    <a:ext uri="{9D8B030D-6E8A-4147-A177-3AD203B41FA5}">
                      <a16:colId xmlns:a16="http://schemas.microsoft.com/office/drawing/2014/main" val="4263165883"/>
                    </a:ext>
                  </a:extLst>
                </a:gridCol>
              </a:tblGrid>
              <a:tr h="173355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Computer #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Final grade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685407848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2016133639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45.0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213297769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2016132919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53.4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626291274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2016141769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53.4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894327490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2016134512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53.7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884046530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2016144300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57.5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282499516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2016140398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58.4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412515856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2016139922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60.1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456815832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2016136333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60.5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64081877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2016136959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60.7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07671261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2016144693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61.1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283513916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2016138265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61.7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74987471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2016141104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61.8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114000546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2016142501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62.1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105950666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2016141488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63.1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63052817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2016136369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64.3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224886753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2016134521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67.6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33327037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2016136114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69.6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071116209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2016141269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69.8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754669531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2016131691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71.7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802739055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2016144930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73.1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195359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119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71111-B8B6-4D14-8B1E-4C1ADA1F9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M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033404-3EAD-4011-A8D8-B9FB1638D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a:fld id="{825F15A7-03F4-43D7-82C5-3E23DA2F108C}" type="mathplaceholder">
                      <a:rPr lang="en-ZM" i="1" smtClean="0">
                        <a:latin typeface="Cambria Math" panose="02040503050406030204" pitchFamily="18" charset="0"/>
                      </a:rPr>
                      <a:t>Type equation here.</a:t>
                    </a:fld>
                  </m:oMath>
                </a14:m>
                <a:endParaRPr lang="en-ZM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033404-3EAD-4011-A8D8-B9FB1638D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ZM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124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For grouped data the formula is:</a:t>
            </a:r>
          </a:p>
          <a:p>
            <a:r>
              <a:rPr lang="en-US" b="1" dirty="0"/>
              <a:t>THE MODE</a:t>
            </a:r>
          </a:p>
          <a:p>
            <a:r>
              <a:rPr lang="en-US" b="1" dirty="0"/>
              <a:t>Mode = L +    </a:t>
            </a:r>
            <a:r>
              <a:rPr lang="en-US" b="1" u="sng" dirty="0"/>
              <a:t>(D</a:t>
            </a:r>
            <a:r>
              <a:rPr lang="en-US" b="1" u="sng" baseline="-25000" dirty="0"/>
              <a:t>1</a:t>
            </a:r>
            <a:r>
              <a:rPr lang="en-US" b="1" u="sng" dirty="0"/>
              <a:t>)</a:t>
            </a:r>
            <a:r>
              <a:rPr lang="en-US" b="1" dirty="0" err="1"/>
              <a:t>i</a:t>
            </a:r>
            <a:r>
              <a:rPr lang="en-US" b="1" dirty="0"/>
              <a:t> </a:t>
            </a:r>
          </a:p>
          <a:p>
            <a:r>
              <a:rPr lang="en-US" b="1" dirty="0"/>
              <a:t>                   (D</a:t>
            </a:r>
            <a:r>
              <a:rPr lang="en-US" b="1" baseline="-25000" dirty="0"/>
              <a:t>1</a:t>
            </a:r>
            <a:r>
              <a:rPr lang="en-US" b="1" dirty="0"/>
              <a:t> + D</a:t>
            </a:r>
            <a:r>
              <a:rPr lang="en-US" b="1" baseline="-25000" dirty="0"/>
              <a:t>2</a:t>
            </a:r>
            <a:r>
              <a:rPr lang="en-US" b="1" dirty="0"/>
              <a:t>) </a:t>
            </a:r>
          </a:p>
          <a:p>
            <a:r>
              <a:rPr lang="en-US" b="1" dirty="0"/>
              <a:t> </a:t>
            </a:r>
          </a:p>
          <a:p>
            <a:r>
              <a:rPr lang="en-US" b="1" dirty="0"/>
              <a:t>L = True lower limit of the class interval where the mode item is = 29.5.</a:t>
            </a:r>
          </a:p>
          <a:p>
            <a:pPr lvl="0"/>
            <a:r>
              <a:rPr lang="en-US" b="1" dirty="0"/>
              <a:t>D</a:t>
            </a:r>
            <a:r>
              <a:rPr lang="en-US" b="1" baseline="-25000" dirty="0"/>
              <a:t>1</a:t>
            </a:r>
            <a:r>
              <a:rPr lang="en-US" b="1" dirty="0"/>
              <a:t>  = f</a:t>
            </a:r>
            <a:r>
              <a:rPr lang="en-US" b="1" baseline="-25000" dirty="0"/>
              <a:t>0</a:t>
            </a:r>
            <a:r>
              <a:rPr lang="en-US" b="1" dirty="0"/>
              <a:t>-f</a:t>
            </a:r>
            <a:r>
              <a:rPr lang="en-US" b="1" baseline="-25000" dirty="0"/>
              <a:t>1 = </a:t>
            </a:r>
            <a:r>
              <a:rPr lang="en-US" b="1" dirty="0"/>
              <a:t>239-174=158</a:t>
            </a:r>
          </a:p>
          <a:p>
            <a:pPr lvl="0"/>
            <a:r>
              <a:rPr lang="en-US" b="1" dirty="0"/>
              <a:t>D</a:t>
            </a:r>
            <a:r>
              <a:rPr lang="en-US" b="1" baseline="-25000" dirty="0"/>
              <a:t>1</a:t>
            </a:r>
            <a:r>
              <a:rPr lang="en-US" b="1" dirty="0"/>
              <a:t>  </a:t>
            </a:r>
            <a:r>
              <a:rPr lang="en-US" b="1"/>
              <a:t>= f</a:t>
            </a:r>
            <a:r>
              <a:rPr lang="en-US" b="1" baseline="-25000"/>
              <a:t>0</a:t>
            </a:r>
            <a:r>
              <a:rPr lang="en-US" b="1"/>
              <a:t>-f</a:t>
            </a:r>
            <a:r>
              <a:rPr lang="en-US" b="1" baseline="-25000"/>
              <a:t>2 </a:t>
            </a:r>
            <a:r>
              <a:rPr lang="en-US" b="1" baseline="-25000" dirty="0"/>
              <a:t>= </a:t>
            </a:r>
            <a:r>
              <a:rPr lang="en-US" b="1" dirty="0"/>
              <a:t>239-81=65</a:t>
            </a:r>
          </a:p>
          <a:p>
            <a:r>
              <a:rPr lang="en-US" b="1" dirty="0" err="1"/>
              <a:t>i</a:t>
            </a:r>
            <a:r>
              <a:rPr lang="en-US" b="1" dirty="0"/>
              <a:t> = size of the class interval</a:t>
            </a:r>
            <a:r>
              <a:rPr lang="en-US" b="1" baseline="-25000" dirty="0"/>
              <a:t> =</a:t>
            </a:r>
            <a:r>
              <a:rPr lang="en-US" b="1" dirty="0"/>
              <a:t>10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30287" y="1131093"/>
            <a:ext cx="66228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/>
              <a:t>MODE – GROUPED DATA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817790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MODE – UNGROUPED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68783" y="2587041"/>
          <a:ext cx="4630782" cy="3337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55351">
                  <a:extLst>
                    <a:ext uri="{9D8B030D-6E8A-4147-A177-3AD203B41FA5}">
                      <a16:colId xmlns:a16="http://schemas.microsoft.com/office/drawing/2014/main" val="173996243"/>
                    </a:ext>
                  </a:extLst>
                </a:gridCol>
                <a:gridCol w="1355351">
                  <a:extLst>
                    <a:ext uri="{9D8B030D-6E8A-4147-A177-3AD203B41FA5}">
                      <a16:colId xmlns:a16="http://schemas.microsoft.com/office/drawing/2014/main" val="655810239"/>
                    </a:ext>
                  </a:extLst>
                </a:gridCol>
                <a:gridCol w="1920080">
                  <a:extLst>
                    <a:ext uri="{9D8B030D-6E8A-4147-A177-3AD203B41FA5}">
                      <a16:colId xmlns:a16="http://schemas.microsoft.com/office/drawing/2014/main" val="3425974746"/>
                    </a:ext>
                  </a:extLst>
                </a:gridCol>
              </a:tblGrid>
              <a:tr h="73723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</a:t>
                      </a:r>
                      <a:r>
                        <a:rPr lang="en-US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interval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f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F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72021137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0 - 39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40459375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40 - 44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6674717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45 - 49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29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52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26294303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50 - 59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174 (f1)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226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53512948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60 - 69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239 (f0)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465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2627492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70 -79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81 (f2)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546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9759278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80 - 89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549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185170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754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MEASURES OF CENTRAL TENDENCY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Mode = L +    </a:t>
            </a:r>
            <a:r>
              <a:rPr lang="en-US" b="1" u="sng" dirty="0"/>
              <a:t>(D</a:t>
            </a:r>
            <a:r>
              <a:rPr lang="en-US" b="1" u="sng" baseline="-25000" dirty="0"/>
              <a:t>1</a:t>
            </a:r>
            <a:r>
              <a:rPr lang="en-US" b="1" u="sng" dirty="0"/>
              <a:t>)</a:t>
            </a:r>
            <a:r>
              <a:rPr lang="en-US" b="1" dirty="0" err="1"/>
              <a:t>i</a:t>
            </a:r>
            <a:r>
              <a:rPr lang="en-US" b="1" dirty="0"/>
              <a:t> </a:t>
            </a:r>
          </a:p>
          <a:p>
            <a:r>
              <a:rPr lang="en-US" b="1" dirty="0"/>
              <a:t>                   (D</a:t>
            </a:r>
            <a:r>
              <a:rPr lang="en-US" b="1" baseline="-25000" dirty="0"/>
              <a:t>1</a:t>
            </a:r>
            <a:r>
              <a:rPr lang="en-US" b="1" dirty="0"/>
              <a:t> + D</a:t>
            </a:r>
            <a:r>
              <a:rPr lang="en-US" b="1" baseline="-25000" dirty="0"/>
              <a:t>2</a:t>
            </a:r>
            <a:r>
              <a:rPr lang="en-US" b="1" dirty="0"/>
              <a:t>) </a:t>
            </a:r>
          </a:p>
          <a:p>
            <a:r>
              <a:rPr lang="en-US" b="1" dirty="0"/>
              <a:t> </a:t>
            </a:r>
          </a:p>
          <a:p>
            <a:pPr lvl="3"/>
            <a:r>
              <a:rPr lang="en-US" sz="2100" b="1" dirty="0"/>
              <a:t>=59.5 +   </a:t>
            </a:r>
            <a:r>
              <a:rPr lang="en-US" sz="2100" b="1" u="sng" dirty="0"/>
              <a:t>(65)</a:t>
            </a:r>
            <a:r>
              <a:rPr lang="en-US" sz="2100" b="1" dirty="0"/>
              <a:t>  * 10</a:t>
            </a:r>
          </a:p>
          <a:p>
            <a:r>
              <a:rPr lang="en-US" b="1" dirty="0"/>
              <a:t>             	          (65 +158)</a:t>
            </a:r>
          </a:p>
          <a:p>
            <a:r>
              <a:rPr lang="en-US" b="1" dirty="0"/>
              <a:t>                = 62.41</a:t>
            </a:r>
            <a:r>
              <a:rPr lang="en-US" dirty="0"/>
              <a:t> </a:t>
            </a:r>
            <a:endParaRPr lang="en-US" b="1" dirty="0"/>
          </a:p>
          <a:p>
            <a:r>
              <a:rPr lang="en-US" b="1" dirty="0"/>
              <a:t>Interpretation: Most of the students had 62.4 marks.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THE WEIGHTED MEAN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GB" sz="2625" b="1" dirty="0"/>
              <a:t>These involve assigning a weight to an observation based on its importance in the distribution. </a:t>
            </a:r>
          </a:p>
          <a:p>
            <a:pPr algn="just"/>
            <a:endParaRPr lang="en-GB" sz="2625" b="1" dirty="0"/>
          </a:p>
          <a:p>
            <a:pPr algn="just"/>
            <a:r>
              <a:rPr lang="en-US" sz="2625" b="1" dirty="0"/>
              <a:t>Weighted mean =</a:t>
            </a:r>
            <a:r>
              <a:rPr lang="el-GR" sz="2625" b="1" dirty="0"/>
              <a:t> Σ</a:t>
            </a:r>
            <a:r>
              <a:rPr lang="en-US" sz="2625" b="1" u="sng" dirty="0" err="1"/>
              <a:t>wx</a:t>
            </a:r>
            <a:r>
              <a:rPr lang="en-US" sz="2625" b="1" u="sng" dirty="0"/>
              <a:t> </a:t>
            </a:r>
          </a:p>
          <a:p>
            <a:pPr marL="0" indent="0" algn="just">
              <a:buNone/>
            </a:pPr>
            <a:r>
              <a:rPr lang="en-US" sz="2625" b="1" dirty="0"/>
              <a:t> 	                             </a:t>
            </a:r>
            <a:r>
              <a:rPr lang="el-GR" sz="2625" b="1" dirty="0"/>
              <a:t>Σ</a:t>
            </a:r>
            <a:r>
              <a:rPr lang="en-US" sz="2625" b="1" dirty="0"/>
              <a:t>w</a:t>
            </a:r>
          </a:p>
          <a:p>
            <a:pPr algn="just"/>
            <a:endParaRPr lang="en-US" sz="2625" b="1" dirty="0"/>
          </a:p>
          <a:p>
            <a:pPr algn="just"/>
            <a:r>
              <a:rPr lang="en-US" sz="2625" b="1" dirty="0"/>
              <a:t>Where w=weight;  </a:t>
            </a:r>
            <a:r>
              <a:rPr lang="en-US" sz="2625" b="1" dirty="0" err="1"/>
              <a:t>wx</a:t>
            </a:r>
            <a:r>
              <a:rPr lang="en-US" sz="2625" b="1" dirty="0"/>
              <a:t>= product of the weight and observation;</a:t>
            </a:r>
            <a:r>
              <a:rPr lang="el-GR" sz="2625" b="1" dirty="0"/>
              <a:t> Σ</a:t>
            </a:r>
            <a:r>
              <a:rPr lang="en-US" sz="2625" b="1" dirty="0" err="1"/>
              <a:t>wx</a:t>
            </a:r>
            <a:r>
              <a:rPr lang="en-US" sz="2625" b="1" dirty="0"/>
              <a:t> = the sum of the products and weights; and </a:t>
            </a:r>
            <a:r>
              <a:rPr lang="el-GR" sz="2625" b="1" dirty="0"/>
              <a:t>Σ</a:t>
            </a:r>
            <a:r>
              <a:rPr lang="en-US" sz="2625" b="1" dirty="0"/>
              <a:t>w, the sum of weights. 			</a:t>
            </a:r>
          </a:p>
          <a:p>
            <a:pPr marL="0" indent="0" algn="just">
              <a:buNone/>
            </a:pPr>
            <a:r>
              <a:rPr lang="en-GB" sz="2625" b="1" dirty="0"/>
              <a:t> </a:t>
            </a:r>
            <a:endParaRPr lang="en-US" sz="2625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1155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THE WEIGHTED MEAN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68784" y="2529298"/>
          <a:ext cx="4741822" cy="22598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04891">
                  <a:extLst>
                    <a:ext uri="{9D8B030D-6E8A-4147-A177-3AD203B41FA5}">
                      <a16:colId xmlns:a16="http://schemas.microsoft.com/office/drawing/2014/main" val="3505580376"/>
                    </a:ext>
                  </a:extLst>
                </a:gridCol>
                <a:gridCol w="1427149">
                  <a:extLst>
                    <a:ext uri="{9D8B030D-6E8A-4147-A177-3AD203B41FA5}">
                      <a16:colId xmlns:a16="http://schemas.microsoft.com/office/drawing/2014/main" val="1458712655"/>
                    </a:ext>
                  </a:extLst>
                </a:gridCol>
                <a:gridCol w="1104891">
                  <a:extLst>
                    <a:ext uri="{9D8B030D-6E8A-4147-A177-3AD203B41FA5}">
                      <a16:colId xmlns:a16="http://schemas.microsoft.com/office/drawing/2014/main" val="1524111445"/>
                    </a:ext>
                  </a:extLst>
                </a:gridCol>
                <a:gridCol w="1104891">
                  <a:extLst>
                    <a:ext uri="{9D8B030D-6E8A-4147-A177-3AD203B41FA5}">
                      <a16:colId xmlns:a16="http://schemas.microsoft.com/office/drawing/2014/main" val="1844740117"/>
                    </a:ext>
                  </a:extLst>
                </a:gridCol>
              </a:tblGrid>
              <a:tr h="451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 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Alice 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 w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Leonard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406430156"/>
                  </a:ext>
                </a:extLst>
              </a:tr>
              <a:tr h="451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Test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78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0.15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60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85451097"/>
                  </a:ext>
                </a:extLst>
              </a:tr>
              <a:tr h="451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Project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40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0.40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40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222032100"/>
                  </a:ext>
                </a:extLst>
              </a:tr>
              <a:tr h="451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Exam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0.45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78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550765719"/>
                  </a:ext>
                </a:extLst>
              </a:tr>
              <a:tr h="451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Final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59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1.00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59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858639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86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MEASURES OF CENTRAL TENDENCY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en-US" b="1" dirty="0"/>
                  <a:t>POPULATION MEAN FOR UNGROUPED DATA</a:t>
                </a:r>
              </a:p>
              <a:p>
                <a:pPr algn="just"/>
                <a:endParaRPr lang="en-GB" b="1" dirty="0"/>
              </a:p>
              <a:p>
                <a:pPr algn="just"/>
                <a:r>
                  <a:rPr lang="en-GB" b="1" dirty="0"/>
                  <a:t>The population mean is done by the Greek letter, µ, pronounced as mu.</a:t>
                </a:r>
              </a:p>
              <a:p>
                <a:pPr marL="0" indent="0" algn="just">
                  <a:buNone/>
                </a:pPr>
                <a:endParaRPr lang="en-GB" b="1" dirty="0"/>
              </a:p>
              <a:p>
                <a:pPr algn="just"/>
                <a:r>
                  <a:rPr lang="en-US" b="1" dirty="0"/>
                  <a:t>Population mean</a:t>
                </a:r>
              </a:p>
              <a:p>
                <a:pPr marL="0" indent="0" algn="just">
                  <a:buNone/>
                </a:pPr>
                <a:endParaRPr lang="en-US" b="1" dirty="0"/>
              </a:p>
              <a:p>
                <a:pPr algn="just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f>
                          <m:fPr>
                            <m:ctrlPr>
                              <a:rPr lang="en-US" b="1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dirty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b>
                    </m:sSub>
                  </m:oMath>
                </a14:m>
                <a:endParaRPr lang="en-US" b="1" dirty="0"/>
              </a:p>
              <a:p>
                <a:pPr marL="0" indent="0" algn="just">
                  <a:buNone/>
                </a:pPr>
                <a:endParaRPr lang="en-US" b="1" dirty="0"/>
              </a:p>
              <a:p>
                <a:pPr marL="0" indent="0" algn="just">
                  <a:buNone/>
                </a:pPr>
                <a:r>
                  <a:rPr lang="en-US" b="1" dirty="0"/>
                  <a:t>where </a:t>
                </a:r>
                <a:r>
                  <a:rPr lang="en-US" b="1" dirty="0" err="1"/>
                  <a:t>Σx</a:t>
                </a:r>
                <a:r>
                  <a:rPr lang="en-US" b="1" baseline="-25000" dirty="0" err="1"/>
                  <a:t>i</a:t>
                </a:r>
                <a:r>
                  <a:rPr lang="en-US" b="1" dirty="0"/>
                  <a:t> is the sum of all the population observations, N is the number of population observations</a:t>
                </a:r>
              </a:p>
              <a:p>
                <a:pPr marL="0" indent="0" algn="just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algn="just"/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2" t="-2752"/>
                </a:stretch>
              </a:blipFill>
            </p:spPr>
            <p:txBody>
              <a:bodyPr/>
              <a:lstStyle/>
              <a:p>
                <a:r>
                  <a:rPr lang="en-ZM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298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THE WEIGHTED MEAN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090857" y="2993030"/>
          <a:ext cx="4258493" cy="21967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04755">
                  <a:extLst>
                    <a:ext uri="{9D8B030D-6E8A-4147-A177-3AD203B41FA5}">
                      <a16:colId xmlns:a16="http://schemas.microsoft.com/office/drawing/2014/main" val="515632695"/>
                    </a:ext>
                  </a:extLst>
                </a:gridCol>
                <a:gridCol w="1039475">
                  <a:extLst>
                    <a:ext uri="{9D8B030D-6E8A-4147-A177-3AD203B41FA5}">
                      <a16:colId xmlns:a16="http://schemas.microsoft.com/office/drawing/2014/main" val="3426518565"/>
                    </a:ext>
                  </a:extLst>
                </a:gridCol>
                <a:gridCol w="804755">
                  <a:extLst>
                    <a:ext uri="{9D8B030D-6E8A-4147-A177-3AD203B41FA5}">
                      <a16:colId xmlns:a16="http://schemas.microsoft.com/office/drawing/2014/main" val="2051702671"/>
                    </a:ext>
                  </a:extLst>
                </a:gridCol>
                <a:gridCol w="997219">
                  <a:extLst>
                    <a:ext uri="{9D8B030D-6E8A-4147-A177-3AD203B41FA5}">
                      <a16:colId xmlns:a16="http://schemas.microsoft.com/office/drawing/2014/main" val="2160669694"/>
                    </a:ext>
                  </a:extLst>
                </a:gridCol>
                <a:gridCol w="612289">
                  <a:extLst>
                    <a:ext uri="{9D8B030D-6E8A-4147-A177-3AD203B41FA5}">
                      <a16:colId xmlns:a16="http://schemas.microsoft.com/office/drawing/2014/main" val="115542215"/>
                    </a:ext>
                  </a:extLst>
                </a:gridCol>
              </a:tblGrid>
              <a:tr h="727265">
                <a:tc>
                  <a:txBody>
                    <a:bodyPr/>
                    <a:lstStyle/>
                    <a:p>
                      <a:pPr algn="l" fontAlgn="b"/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Alice 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Leonard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821496084"/>
                  </a:ext>
                </a:extLst>
              </a:tr>
              <a:tr h="367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 dirty="0">
                          <a:effectLst/>
                        </a:rPr>
                        <a:t>Test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11.7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9.0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926395217"/>
                  </a:ext>
                </a:extLst>
              </a:tr>
              <a:tr h="367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>
                          <a:effectLst/>
                        </a:rPr>
                        <a:t>Project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16.0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16.0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548982814"/>
                  </a:ext>
                </a:extLst>
              </a:tr>
              <a:tr h="367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>
                          <a:effectLst/>
                        </a:rPr>
                        <a:t>Exam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27.0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35.1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0750725"/>
                  </a:ext>
                </a:extLst>
              </a:tr>
              <a:tr h="367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>
                          <a:effectLst/>
                        </a:rPr>
                        <a:t>Final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54.7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C+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60.1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B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8355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335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USES OF MEASURES OF CENTRAL TENDENCY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THE MEAN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It is the most commonly used measure of central tendency.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It has the advantage that it takes into account all the values in a distribution.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Thus, it can be used for further mathematic calculations.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This is why it is also used in inferential statistics.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9306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USES OF MEASURES OF CENTRAL TENDENCY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EXAMPLES OF COMMON USES OF THE MEAN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In calculating per capita income, economists use the mean.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In evaluating academic performance, universities use the weighted mean or Grade Point Average (GPA).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In buying soccer players, football teams may look at the average number of goals scored by a player.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 </a:t>
            </a:r>
            <a:r>
              <a:rPr lang="en-US" b="1" dirty="0">
                <a:cs typeface="Arial" charset="0"/>
              </a:rPr>
              <a:t>to measure overcrowding in residential areas, demographers use mean size of the household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21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USES OF MEASURES OF CENTRAL TENDENCY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DOWNSIDE OF THE MEAN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It is affected by the presence of extreme values in the distribution.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For example, per capita income conceals inequalities in income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It gives unrealistic values like the average number of household of 3.2 persons.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52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USES OF MEASURES OF CENTRAL TENDENCY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1951" b="1" dirty="0"/>
              <a:t>THE  MEDIAN </a:t>
            </a:r>
          </a:p>
          <a:p>
            <a:pPr marL="0" indent="0" algn="just">
              <a:buNone/>
            </a:pPr>
            <a:endParaRPr lang="en-US" sz="1951" b="1" dirty="0"/>
          </a:p>
          <a:p>
            <a:pPr algn="just"/>
            <a:r>
              <a:rPr lang="en-US" sz="1951" b="1" dirty="0"/>
              <a:t>In contrast, the median is more stable than the mean.</a:t>
            </a:r>
          </a:p>
          <a:p>
            <a:pPr marL="0" indent="0" algn="just">
              <a:buNone/>
            </a:pPr>
            <a:endParaRPr lang="en-US" sz="1951" b="1" dirty="0"/>
          </a:p>
          <a:p>
            <a:pPr algn="just"/>
            <a:r>
              <a:rPr lang="en-US" sz="1951" b="1" dirty="0"/>
              <a:t>In cases, where there are extreme values, the median may be a better alternative to the mean.</a:t>
            </a:r>
          </a:p>
          <a:p>
            <a:pPr marL="0" indent="0" algn="just">
              <a:buNone/>
            </a:pPr>
            <a:endParaRPr lang="en-US" sz="1951" b="1" dirty="0"/>
          </a:p>
          <a:p>
            <a:pPr algn="just"/>
            <a:r>
              <a:rPr lang="en-US" sz="1951" b="1" dirty="0"/>
              <a:t>It does not take into account all the values in a distribution. </a:t>
            </a:r>
          </a:p>
          <a:p>
            <a:pPr marL="0" indent="0" algn="just">
              <a:buNone/>
            </a:pPr>
            <a:endParaRPr lang="en-US" sz="1951" b="1" dirty="0"/>
          </a:p>
          <a:p>
            <a:pPr algn="just"/>
            <a:r>
              <a:rPr lang="en-US" sz="1951" b="1" dirty="0"/>
              <a:t>So it cannot be used for further mathematical calculations.</a:t>
            </a:r>
          </a:p>
          <a:p>
            <a:pPr marL="0" indent="0" algn="just">
              <a:buNone/>
            </a:pPr>
            <a:endParaRPr lang="en-US" b="1" dirty="0"/>
          </a:p>
          <a:p>
            <a:pPr algn="just"/>
            <a:endParaRPr lang="en-US" b="1" dirty="0"/>
          </a:p>
          <a:p>
            <a:pPr marL="0" indent="0" algn="just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5447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USES OF MEASURES OF CENTRAL TENDENCY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b="1" dirty="0"/>
              <a:t>EXAMPLES OF COMMON USES OF THE MEDIAN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The median income is used in place of per capita income where income inequalities are pronounced.</a:t>
            </a:r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US" b="1" dirty="0"/>
              <a:t>In study of aging of population, the median is more often used.</a:t>
            </a:r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US" b="1" dirty="0">
                <a:cs typeface="Arial" charset="0"/>
              </a:rPr>
              <a:t>In measures of educational achievement in a country, the median years of school completed is used.</a:t>
            </a:r>
          </a:p>
          <a:p>
            <a:pPr marL="0" indent="0" algn="just">
              <a:buNone/>
            </a:pPr>
            <a:endParaRPr lang="en-US" b="1" dirty="0">
              <a:cs typeface="Arial" charset="0"/>
            </a:endParaRPr>
          </a:p>
          <a:p>
            <a:pPr algn="just"/>
            <a:r>
              <a:rPr lang="en-US" b="1" dirty="0">
                <a:cs typeface="Arial" charset="0"/>
              </a:rPr>
              <a:t>Median size of the household is used in development of housing schemes </a:t>
            </a:r>
          </a:p>
          <a:p>
            <a:pPr algn="just"/>
            <a:endParaRPr lang="en-US" b="1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70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USES OF MEASURES OF CENTRAL TENDENCY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2500" b="1" dirty="0"/>
              <a:t>THE MODE</a:t>
            </a:r>
          </a:p>
          <a:p>
            <a:pPr marL="0" indent="0">
              <a:buNone/>
            </a:pPr>
            <a:endParaRPr lang="en-US" sz="2500" b="1" dirty="0"/>
          </a:p>
          <a:p>
            <a:r>
              <a:rPr lang="en-US" sz="2500" b="1" dirty="0"/>
              <a:t>It measures the most commonly occurring value – the so called typical value.</a:t>
            </a:r>
          </a:p>
          <a:p>
            <a:r>
              <a:rPr lang="en-US" sz="2500" b="1" dirty="0"/>
              <a:t> The mode measures the majority of observations.</a:t>
            </a:r>
          </a:p>
          <a:p>
            <a:pPr marL="0" indent="0">
              <a:buNone/>
            </a:pPr>
            <a:endParaRPr lang="en-US" sz="2500" b="1" dirty="0"/>
          </a:p>
          <a:p>
            <a:r>
              <a:rPr lang="en-US" sz="2500" b="1" dirty="0"/>
              <a:t>At </a:t>
            </a:r>
            <a:r>
              <a:rPr lang="en-US" sz="2500" b="1" dirty="0" err="1"/>
              <a:t>UNZA</a:t>
            </a:r>
            <a:r>
              <a:rPr lang="en-US" sz="2500" b="1" dirty="0"/>
              <a:t>, in the past , the typical student was a young male because these were the majority.</a:t>
            </a:r>
          </a:p>
          <a:p>
            <a:endParaRPr lang="en-US" sz="2500" b="1" dirty="0"/>
          </a:p>
          <a:p>
            <a:r>
              <a:rPr lang="en-US" sz="2500" b="1" dirty="0"/>
              <a:t>EXAMPLE OF COMMON USES</a:t>
            </a:r>
          </a:p>
          <a:p>
            <a:pPr marL="0" indent="0">
              <a:buNone/>
            </a:pPr>
            <a:endParaRPr lang="en-US" sz="2500" b="1" dirty="0"/>
          </a:p>
          <a:p>
            <a:r>
              <a:rPr lang="en-US" sz="2500" b="1" dirty="0"/>
              <a:t>In education and employment, affirmative action policies rely on the mode </a:t>
            </a:r>
          </a:p>
          <a:p>
            <a:r>
              <a:rPr lang="en-US" sz="2500" b="1" dirty="0"/>
              <a:t>The introduction of separate cut-off points for male and female applicants .</a:t>
            </a:r>
          </a:p>
          <a:p>
            <a:r>
              <a:rPr lang="en-US" sz="2500" b="1" dirty="0"/>
              <a:t>In manufacturing or retail trade, to measure the </a:t>
            </a:r>
            <a:r>
              <a:rPr lang="en-US" sz="2500" b="1" dirty="0" err="1"/>
              <a:t>the</a:t>
            </a:r>
            <a:r>
              <a:rPr lang="en-US" sz="2500" b="1" dirty="0"/>
              <a:t> popularity of a product or the size of shoes.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7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B9487-9A9E-4543-8FAE-1D1425128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MEASURES OF CENTRAL TENDENCY</a:t>
            </a:r>
            <a:endParaRPr lang="en-ZM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2598C7-2154-4F73-8F23-F98AE0702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en-US" b="1" dirty="0"/>
                  <a:t>SAMPLE MEAN FOR UNGROUPED DATA</a:t>
                </a:r>
              </a:p>
              <a:p>
                <a:pPr algn="just"/>
                <a:endParaRPr lang="en-GB" b="1" dirty="0"/>
              </a:p>
              <a:p>
                <a:pPr algn="just"/>
                <a:r>
                  <a:rPr lang="en-GB" b="1" dirty="0"/>
                  <a:t>The sample mean is represented by x, pronounced as x bar.</a:t>
                </a:r>
              </a:p>
              <a:p>
                <a:pPr marL="0" indent="0" algn="just">
                  <a:buNone/>
                </a:pPr>
                <a:endParaRPr lang="en-US" b="1" dirty="0"/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f>
                          <m:fPr>
                            <m:ctrlPr>
                              <a:rPr lang="en-US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b>
                    </m:sSub>
                  </m:oMath>
                </a14:m>
                <a:endParaRPr lang="en-US" b="1" dirty="0"/>
              </a:p>
              <a:p>
                <a:pPr marL="0" indent="0" algn="just">
                  <a:buNone/>
                </a:pPr>
                <a:endParaRPr lang="en-US" b="1" dirty="0"/>
              </a:p>
              <a:p>
                <a:pPr marL="0" indent="0" algn="just">
                  <a:buNone/>
                </a:pPr>
                <a:r>
                  <a:rPr lang="en-US" b="1" dirty="0"/>
                  <a:t>where </a:t>
                </a:r>
                <a:r>
                  <a:rPr lang="en-US" b="1" dirty="0" err="1"/>
                  <a:t>Σx</a:t>
                </a:r>
                <a:r>
                  <a:rPr lang="en-US" b="1" baseline="-25000" dirty="0" err="1"/>
                  <a:t>i</a:t>
                </a:r>
                <a:r>
                  <a:rPr lang="en-US" b="1" dirty="0"/>
                  <a:t> is the sum of all the sample observations, and n is the number of sample observations. 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b="1" dirty="0"/>
              </a:p>
              <a:p>
                <a:endParaRPr lang="en-ZM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2598C7-2154-4F73-8F23-F98AE0702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62" t="-3486" r="-699"/>
                </a:stretch>
              </a:blipFill>
            </p:spPr>
            <p:txBody>
              <a:bodyPr/>
              <a:lstStyle/>
              <a:p>
                <a:r>
                  <a:rPr lang="en-ZM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32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b="1" dirty="0"/>
              <a:t>MEASURES OF CENTRAL TENDENCY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MEAN FOR UNGROUPED DATA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  <a:p>
            <a:pPr algn="just" eaLnBrk="1" hangingPunct="1">
              <a:lnSpc>
                <a:spcPct val="80000"/>
              </a:lnSpc>
            </a:pPr>
            <a:r>
              <a:rPr lang="en-US" b="1" dirty="0"/>
              <a:t>In simple layman’s term, the mean is the sum of observations divided by the total number of observations.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/>
          </a:p>
          <a:p>
            <a:pPr algn="just" eaLnBrk="1" hangingPunct="1">
              <a:lnSpc>
                <a:spcPct val="80000"/>
              </a:lnSpc>
            </a:pPr>
            <a:r>
              <a:rPr lang="en-US" b="1" dirty="0"/>
              <a:t>Mean = 	</a:t>
            </a:r>
            <a:r>
              <a:rPr lang="en-US" b="1" u="sng" dirty="0"/>
              <a:t>Sum of observations</a:t>
            </a:r>
            <a:endParaRPr lang="en-US" b="1" dirty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/>
              <a:t>      		Total number of observations. </a:t>
            </a:r>
          </a:p>
        </p:txBody>
      </p:sp>
    </p:spTree>
    <p:extLst>
      <p:ext uri="{BB962C8B-B14F-4D97-AF65-F5344CB8AC3E}">
        <p14:creationId xmlns:p14="http://schemas.microsoft.com/office/powerpoint/2010/main" val="242630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MEASURES OF CENTRAL TENDENCY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306391" y="2358033"/>
          <a:ext cx="3285311" cy="28803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17387">
                  <a:extLst>
                    <a:ext uri="{9D8B030D-6E8A-4147-A177-3AD203B41FA5}">
                      <a16:colId xmlns:a16="http://schemas.microsoft.com/office/drawing/2014/main" val="1173344432"/>
                    </a:ext>
                  </a:extLst>
                </a:gridCol>
                <a:gridCol w="1250537">
                  <a:extLst>
                    <a:ext uri="{9D8B030D-6E8A-4147-A177-3AD203B41FA5}">
                      <a16:colId xmlns:a16="http://schemas.microsoft.com/office/drawing/2014/main" val="3753388448"/>
                    </a:ext>
                  </a:extLst>
                </a:gridCol>
                <a:gridCol w="1017387">
                  <a:extLst>
                    <a:ext uri="{9D8B030D-6E8A-4147-A177-3AD203B41FA5}">
                      <a16:colId xmlns:a16="http://schemas.microsoft.com/office/drawing/2014/main" val="243817813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Computer #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Final grade (X)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73392145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2016133639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45.0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87207655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2016132919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53.4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77972936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2016141488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63.1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5216497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2016136114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69.6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78954303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2016140398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58.4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2851238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2016141104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61.8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41255764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2016136369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64.3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87232499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2016144693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61.1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67174715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2016142501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62.1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97104572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2016139922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60.1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06764455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2016144930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73.1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86971708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2016134521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67.6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05483374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2016138265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61.7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53511017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2016141769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53.4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86196955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2016141269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69.8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91559123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2016136333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60.5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37079341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2016131691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71.7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66391305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2016134512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53.7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38430688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2016144300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57.5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84752946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2016136959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60.7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848065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86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MEASURES OF CENTRAL TENDENCY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75315" y="2418041"/>
          <a:ext cx="4310742" cy="28803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34939">
                  <a:extLst>
                    <a:ext uri="{9D8B030D-6E8A-4147-A177-3AD203B41FA5}">
                      <a16:colId xmlns:a16="http://schemas.microsoft.com/office/drawing/2014/main" val="2778409552"/>
                    </a:ext>
                  </a:extLst>
                </a:gridCol>
                <a:gridCol w="1640864">
                  <a:extLst>
                    <a:ext uri="{9D8B030D-6E8A-4147-A177-3AD203B41FA5}">
                      <a16:colId xmlns:a16="http://schemas.microsoft.com/office/drawing/2014/main" val="3789395308"/>
                    </a:ext>
                  </a:extLst>
                </a:gridCol>
                <a:gridCol w="1334939">
                  <a:extLst>
                    <a:ext uri="{9D8B030D-6E8A-4147-A177-3AD203B41FA5}">
                      <a16:colId xmlns:a16="http://schemas.microsoft.com/office/drawing/2014/main" val="1125365254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#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Computer #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Final Grade (X)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28736525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2017009489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57.9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79307267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2017011022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54.8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69020056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2017007249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53.5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32484432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2017004652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61.6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98791436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2016139789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41.1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14271206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2017005876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54.4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5648392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2017003277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48.3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16279805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2017001122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65.6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83068479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2016135099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58.3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95444787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2016140340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61.7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04259347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2017010206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50.9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08671085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2017012473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49.1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76913268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2017005030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59.7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97124732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2017006341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47.8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10499015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2016140551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46.8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09872767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2017004729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56.6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26987357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2017007946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32.0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7905077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2017003867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60.9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2174012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19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2017004725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63.1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81595014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2017003853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55.0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152194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127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MEASURES OF CENTRAL TENDENCY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MEAN FOR GROUPED DATA</a:t>
            </a:r>
          </a:p>
          <a:p>
            <a:endParaRPr lang="en-US" b="1" dirty="0"/>
          </a:p>
          <a:p>
            <a:r>
              <a:rPr lang="en-US" b="1" dirty="0"/>
              <a:t>The formula for grouped data is: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X = </a:t>
            </a:r>
            <a:r>
              <a:rPr lang="en-US" b="1" u="sng" dirty="0"/>
              <a:t>∑</a:t>
            </a:r>
            <a:r>
              <a:rPr lang="en-US" b="1" dirty="0" err="1"/>
              <a:t>f</a:t>
            </a:r>
            <a:r>
              <a:rPr lang="en-US" b="1" baseline="-25000" dirty="0" err="1"/>
              <a:t>i</a:t>
            </a:r>
            <a:r>
              <a:rPr lang="en-US" b="1" dirty="0" err="1"/>
              <a:t>x</a:t>
            </a:r>
            <a:r>
              <a:rPr lang="en-US" b="1" baseline="-25000" dirty="0" err="1"/>
              <a:t>i</a:t>
            </a:r>
            <a:r>
              <a:rPr lang="en-US" b="1" baseline="-25000" dirty="0"/>
              <a:t>/</a:t>
            </a:r>
            <a:r>
              <a:rPr lang="en-US" b="1" dirty="0"/>
              <a:t> n</a:t>
            </a:r>
          </a:p>
          <a:p>
            <a:endParaRPr lang="en-US" b="1" dirty="0"/>
          </a:p>
          <a:p>
            <a:pPr algn="just"/>
            <a:r>
              <a:rPr lang="en-US" b="1" dirty="0"/>
              <a:t>where </a:t>
            </a:r>
            <a:r>
              <a:rPr lang="en-US" b="1" dirty="0" err="1"/>
              <a:t>Σf</a:t>
            </a:r>
            <a:r>
              <a:rPr lang="en-US" b="1" baseline="-25000" dirty="0" err="1"/>
              <a:t>i</a:t>
            </a:r>
            <a:r>
              <a:rPr lang="en-US" b="1" dirty="0" err="1"/>
              <a:t>x</a:t>
            </a:r>
            <a:r>
              <a:rPr lang="en-US" b="1" baseline="-25000" dirty="0" err="1"/>
              <a:t>i</a:t>
            </a:r>
            <a:r>
              <a:rPr lang="en-US" b="1" baseline="-25000" dirty="0"/>
              <a:t>/</a:t>
            </a:r>
            <a:r>
              <a:rPr lang="en-US" b="1" dirty="0"/>
              <a:t>, is the sum of the products of the frequencies and the mid-points the groups, and n is the number of sample observations.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854429" y="776461"/>
            <a:ext cx="483145" cy="16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 i="1">
                <a:latin typeface="MathJax_Math"/>
              </a:rPr>
              <a:t>X</a:t>
            </a:r>
            <a:r>
              <a:rPr lang="en-US" altLang="en-US" sz="600">
                <a:latin typeface="MathJax_Main"/>
              </a:rPr>
              <a:t>¯=</a:t>
            </a:r>
            <a:r>
              <a:rPr lang="en-US" altLang="en-US" sz="600">
                <a:latin typeface="MathJax_Size1"/>
              </a:rPr>
              <a:t>∑</a:t>
            </a:r>
            <a:r>
              <a:rPr lang="en-US" altLang="en-US" sz="451" i="1">
                <a:latin typeface="MathJax_Math"/>
              </a:rPr>
              <a:t>ni</a:t>
            </a:r>
            <a:r>
              <a:rPr lang="en-US" altLang="en-US" sz="451">
                <a:latin typeface="MathJax_Main"/>
              </a:rPr>
              <a:t>=1</a:t>
            </a:r>
            <a:r>
              <a:rPr lang="en-US" altLang="en-US" sz="600" i="1">
                <a:latin typeface="MathJax_Math"/>
              </a:rPr>
              <a:t>X</a:t>
            </a:r>
            <a:r>
              <a:rPr lang="en-US" altLang="en-US" sz="451" i="1">
                <a:latin typeface="MathJax_Math"/>
              </a:rPr>
              <a:t>i</a:t>
            </a:r>
            <a:r>
              <a:rPr lang="en-US" altLang="en-US" sz="600" i="1">
                <a:latin typeface="MathJax_Math"/>
              </a:rPr>
              <a:t>n</a:t>
            </a:r>
            <a:endParaRPr lang="en-US" altLang="en-US" sz="1351"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968729" y="890761"/>
            <a:ext cx="483145" cy="16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 i="1">
                <a:latin typeface="MathJax_Math"/>
              </a:rPr>
              <a:t>X</a:t>
            </a:r>
            <a:r>
              <a:rPr lang="en-US" altLang="en-US" sz="600">
                <a:latin typeface="MathJax_Main"/>
              </a:rPr>
              <a:t>¯=</a:t>
            </a:r>
            <a:r>
              <a:rPr lang="en-US" altLang="en-US" sz="600">
                <a:latin typeface="MathJax_Size1"/>
              </a:rPr>
              <a:t>∑</a:t>
            </a:r>
            <a:r>
              <a:rPr lang="en-US" altLang="en-US" sz="451" i="1">
                <a:latin typeface="MathJax_Math"/>
              </a:rPr>
              <a:t>ni</a:t>
            </a:r>
            <a:r>
              <a:rPr lang="en-US" altLang="en-US" sz="451">
                <a:latin typeface="MathJax_Main"/>
              </a:rPr>
              <a:t>=1</a:t>
            </a:r>
            <a:r>
              <a:rPr lang="en-US" altLang="en-US" sz="600" i="1">
                <a:latin typeface="MathJax_Math"/>
              </a:rPr>
              <a:t>X</a:t>
            </a:r>
            <a:r>
              <a:rPr lang="en-US" altLang="en-US" sz="451" i="1">
                <a:latin typeface="MathJax_Math"/>
              </a:rPr>
              <a:t>i</a:t>
            </a:r>
            <a:r>
              <a:rPr lang="en-US" altLang="en-US" sz="600" i="1">
                <a:latin typeface="MathJax_Math"/>
              </a:rPr>
              <a:t>n</a:t>
            </a:r>
            <a:endParaRPr lang="en-US" altLang="en-US" sz="135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48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MEASURES OF CENTRAL TENDENCY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34789" y="2346418"/>
          <a:ext cx="5754188" cy="33432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38547">
                  <a:extLst>
                    <a:ext uri="{9D8B030D-6E8A-4147-A177-3AD203B41FA5}">
                      <a16:colId xmlns:a16="http://schemas.microsoft.com/office/drawing/2014/main" val="1289022279"/>
                    </a:ext>
                  </a:extLst>
                </a:gridCol>
                <a:gridCol w="1438547">
                  <a:extLst>
                    <a:ext uri="{9D8B030D-6E8A-4147-A177-3AD203B41FA5}">
                      <a16:colId xmlns:a16="http://schemas.microsoft.com/office/drawing/2014/main" val="320403515"/>
                    </a:ext>
                  </a:extLst>
                </a:gridCol>
                <a:gridCol w="1438547">
                  <a:extLst>
                    <a:ext uri="{9D8B030D-6E8A-4147-A177-3AD203B41FA5}">
                      <a16:colId xmlns:a16="http://schemas.microsoft.com/office/drawing/2014/main" val="3393196035"/>
                    </a:ext>
                  </a:extLst>
                </a:gridCol>
                <a:gridCol w="1438547">
                  <a:extLst>
                    <a:ext uri="{9D8B030D-6E8A-4147-A177-3AD203B41FA5}">
                      <a16:colId xmlns:a16="http://schemas.microsoft.com/office/drawing/2014/main" val="1881387715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Range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x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f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fx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1212872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80 - 89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</a:rPr>
                        <a:t>84.5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253.5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76719972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70 -79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</a:rPr>
                        <a:t>74.5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81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6,034.5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16309522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60 - 69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</a:rPr>
                        <a:t>64.5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239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15,415.5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70687882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50 - 59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</a:rPr>
                        <a:t>54.5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174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9,483.0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54707086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45 - 49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</a:rPr>
                        <a:t>47.0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29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1,363.0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71512525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40 - 44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</a:rPr>
                        <a:t>42.0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546.0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61637881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0 - 39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</a:rPr>
                        <a:t>19.5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195.0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05189112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33,290.5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532893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5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323</TotalTime>
  <Words>1732</Words>
  <Application>Microsoft Office PowerPoint</Application>
  <PresentationFormat>Widescreen</PresentationFormat>
  <Paragraphs>676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Cambria Math</vt:lpstr>
      <vt:lpstr>Garamond</vt:lpstr>
      <vt:lpstr>MathJax_Main</vt:lpstr>
      <vt:lpstr>MathJax_Math</vt:lpstr>
      <vt:lpstr>MathJax_Size1</vt:lpstr>
      <vt:lpstr>Wingdings</vt:lpstr>
      <vt:lpstr>Organic</vt:lpstr>
      <vt:lpstr>TOPIC 3 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MEDIAN</vt:lpstr>
      <vt:lpstr>MEDIAN – EVEN NUMBER OF OBSERVATIONS</vt:lpstr>
      <vt:lpstr>MEDIAN</vt:lpstr>
      <vt:lpstr>MEDIAN – ODD NUMBER OF OBSERVATIONS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MODE – UNGROUPED DATA </vt:lpstr>
      <vt:lpstr>PowerPoint Presentation</vt:lpstr>
      <vt:lpstr> </vt:lpstr>
      <vt:lpstr>MODE – UNGROUPED DATA</vt:lpstr>
      <vt:lpstr>MEASURES OF CENTRAL TENDENCY </vt:lpstr>
      <vt:lpstr> THE WEIGHTED MEAN </vt:lpstr>
      <vt:lpstr>THE WEIGHTED MEAN </vt:lpstr>
      <vt:lpstr>THE WEIGHTED MEAN </vt:lpstr>
      <vt:lpstr>USES OF MEASURES OF CENTRAL TENDENCY</vt:lpstr>
      <vt:lpstr>USES OF MEASURES OF CENTRAL TENDENCY</vt:lpstr>
      <vt:lpstr>USES OF MEASURES OF CENTRAL TENDENCY</vt:lpstr>
      <vt:lpstr>USES OF MEASURES OF CENTRAL TENDENCY</vt:lpstr>
      <vt:lpstr>USES OF MEASURES OF CENTRAL TENDENCY</vt:lpstr>
      <vt:lpstr>USES OF MEASURES OF CENTRAL TENDENCY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3 </dc:title>
  <dc:creator>Musonda Lemba</dc:creator>
  <cp:lastModifiedBy>Musonda Lemba</cp:lastModifiedBy>
  <cp:revision>13</cp:revision>
  <dcterms:created xsi:type="dcterms:W3CDTF">2020-09-08T06:36:09Z</dcterms:created>
  <dcterms:modified xsi:type="dcterms:W3CDTF">2020-09-18T15:29:37Z</dcterms:modified>
</cp:coreProperties>
</file>