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9" r:id="rId3"/>
    <p:sldId id="364" r:id="rId4"/>
    <p:sldId id="360" r:id="rId5"/>
    <p:sldId id="659" r:id="rId6"/>
    <p:sldId id="661" r:id="rId7"/>
    <p:sldId id="362" r:id="rId8"/>
    <p:sldId id="391" r:id="rId9"/>
    <p:sldId id="363" r:id="rId10"/>
    <p:sldId id="365" r:id="rId11"/>
    <p:sldId id="371" r:id="rId12"/>
    <p:sldId id="366" r:id="rId13"/>
    <p:sldId id="367" r:id="rId14"/>
    <p:sldId id="372" r:id="rId15"/>
    <p:sldId id="368" r:id="rId16"/>
    <p:sldId id="859" r:id="rId17"/>
    <p:sldId id="369" r:id="rId18"/>
    <p:sldId id="373" r:id="rId19"/>
    <p:sldId id="370" r:id="rId20"/>
    <p:sldId id="374" r:id="rId21"/>
    <p:sldId id="392" r:id="rId22"/>
    <p:sldId id="375" r:id="rId23"/>
    <p:sldId id="860" r:id="rId24"/>
    <p:sldId id="376" r:id="rId25"/>
    <p:sldId id="863" r:id="rId26"/>
    <p:sldId id="393" r:id="rId27"/>
    <p:sldId id="394" r:id="rId28"/>
    <p:sldId id="407" r:id="rId29"/>
    <p:sldId id="862" r:id="rId30"/>
    <p:sldId id="378" r:id="rId31"/>
    <p:sldId id="381" r:id="rId32"/>
    <p:sldId id="395" r:id="rId33"/>
    <p:sldId id="396" r:id="rId34"/>
    <p:sldId id="398" r:id="rId35"/>
    <p:sldId id="399" r:id="rId36"/>
    <p:sldId id="400" r:id="rId37"/>
    <p:sldId id="387" r:id="rId38"/>
    <p:sldId id="401" r:id="rId39"/>
    <p:sldId id="40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7763C05-51C0-4337-B681-C9250B41A4A7}" type="datetimeFigureOut">
              <a:rPr lang="en-ZM" smtClean="0"/>
              <a:t>08/09/2020</a:t>
            </a:fld>
            <a:endParaRPr lang="en-ZM"/>
          </a:p>
        </p:txBody>
      </p:sp>
      <p:sp>
        <p:nvSpPr>
          <p:cNvPr id="5" name="Footer Placeholder 4"/>
          <p:cNvSpPr>
            <a:spLocks noGrp="1"/>
          </p:cNvSpPr>
          <p:nvPr>
            <p:ph type="ftr" sz="quarter" idx="11"/>
          </p:nvPr>
        </p:nvSpPr>
        <p:spPr>
          <a:xfrm>
            <a:off x="2692397" y="5037663"/>
            <a:ext cx="5214635" cy="279400"/>
          </a:xfrm>
        </p:spPr>
        <p:txBody>
          <a:bodyPr/>
          <a:lstStyle/>
          <a:p>
            <a:endParaRPr lang="en-ZM"/>
          </a:p>
        </p:txBody>
      </p:sp>
      <p:sp>
        <p:nvSpPr>
          <p:cNvPr id="6" name="Slide Number Placeholder 5"/>
          <p:cNvSpPr>
            <a:spLocks noGrp="1"/>
          </p:cNvSpPr>
          <p:nvPr>
            <p:ph type="sldNum" sz="quarter" idx="12"/>
          </p:nvPr>
        </p:nvSpPr>
        <p:spPr>
          <a:xfrm>
            <a:off x="8956900" y="5037663"/>
            <a:ext cx="551167" cy="279400"/>
          </a:xfrm>
        </p:spPr>
        <p:txBody>
          <a:bodyPr/>
          <a:lstStyle/>
          <a:p>
            <a:fld id="{233BE38B-4EF9-4298-BC66-AD73AF7B9AAC}" type="slidenum">
              <a:rPr lang="en-ZM" smtClean="0"/>
              <a:t>‹#›</a:t>
            </a:fld>
            <a:endParaRPr lang="en-Z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09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63C05-51C0-4337-B681-C9250B41A4A7}"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33BE38B-4EF9-4298-BC66-AD73AF7B9AAC}" type="slidenum">
              <a:rPr lang="en-ZM" smtClean="0"/>
              <a:t>‹#›</a:t>
            </a:fld>
            <a:endParaRPr lang="en-ZM"/>
          </a:p>
        </p:txBody>
      </p:sp>
    </p:spTree>
    <p:extLst>
      <p:ext uri="{BB962C8B-B14F-4D97-AF65-F5344CB8AC3E}">
        <p14:creationId xmlns:p14="http://schemas.microsoft.com/office/powerpoint/2010/main" val="340830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63C05-51C0-4337-B681-C9250B41A4A7}"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33BE38B-4EF9-4298-BC66-AD73AF7B9AAC}" type="slidenum">
              <a:rPr lang="en-ZM" smtClean="0"/>
              <a:t>‹#›</a:t>
            </a:fld>
            <a:endParaRPr lang="en-Z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299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63C05-51C0-4337-B681-C9250B41A4A7}"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33BE38B-4EF9-4298-BC66-AD73AF7B9AAC}" type="slidenum">
              <a:rPr lang="en-ZM" smtClean="0"/>
              <a:t>‹#›</a:t>
            </a:fld>
            <a:endParaRPr lang="en-Z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439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63C05-51C0-4337-B681-C9250B41A4A7}"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33BE38B-4EF9-4298-BC66-AD73AF7B9AAC}" type="slidenum">
              <a:rPr lang="en-ZM" smtClean="0"/>
              <a:t>‹#›</a:t>
            </a:fld>
            <a:endParaRPr lang="en-ZM"/>
          </a:p>
        </p:txBody>
      </p:sp>
    </p:spTree>
    <p:extLst>
      <p:ext uri="{BB962C8B-B14F-4D97-AF65-F5344CB8AC3E}">
        <p14:creationId xmlns:p14="http://schemas.microsoft.com/office/powerpoint/2010/main" val="1397556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63C05-51C0-4337-B681-C9250B41A4A7}"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33BE38B-4EF9-4298-BC66-AD73AF7B9AAC}" type="slidenum">
              <a:rPr lang="en-ZM" smtClean="0"/>
              <a:t>‹#›</a:t>
            </a:fld>
            <a:endParaRPr lang="en-Z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215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63C05-51C0-4337-B681-C9250B41A4A7}"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33BE38B-4EF9-4298-BC66-AD73AF7B9AAC}" type="slidenum">
              <a:rPr lang="en-ZM" smtClean="0"/>
              <a:t>‹#›</a:t>
            </a:fld>
            <a:endParaRPr lang="en-Z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861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63C05-51C0-4337-B681-C9250B41A4A7}"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33BE38B-4EF9-4298-BC66-AD73AF7B9AAC}"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276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63C05-51C0-4337-B681-C9250B41A4A7}"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33BE38B-4EF9-4298-BC66-AD73AF7B9AAC}" type="slidenum">
              <a:rPr lang="en-ZM" smtClean="0"/>
              <a:t>‹#›</a:t>
            </a:fld>
            <a:endParaRPr lang="en-Z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46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63C05-51C0-4337-B681-C9250B41A4A7}"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33BE38B-4EF9-4298-BC66-AD73AF7B9AAC}" type="slidenum">
              <a:rPr lang="en-ZM" smtClean="0"/>
              <a:t>‹#›</a:t>
            </a:fld>
            <a:endParaRPr lang="en-ZM"/>
          </a:p>
        </p:txBody>
      </p:sp>
    </p:spTree>
    <p:extLst>
      <p:ext uri="{BB962C8B-B14F-4D97-AF65-F5344CB8AC3E}">
        <p14:creationId xmlns:p14="http://schemas.microsoft.com/office/powerpoint/2010/main" val="223446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63C05-51C0-4337-B681-C9250B41A4A7}"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233BE38B-4EF9-4298-BC66-AD73AF7B9AAC}" type="slidenum">
              <a:rPr lang="en-ZM" smtClean="0"/>
              <a:t>‹#›</a:t>
            </a:fld>
            <a:endParaRPr lang="en-Z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710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63C05-51C0-4337-B681-C9250B41A4A7}"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33BE38B-4EF9-4298-BC66-AD73AF7B9AAC}" type="slidenum">
              <a:rPr lang="en-ZM" smtClean="0"/>
              <a:t>‹#›</a:t>
            </a:fld>
            <a:endParaRPr lang="en-ZM"/>
          </a:p>
        </p:txBody>
      </p:sp>
    </p:spTree>
    <p:extLst>
      <p:ext uri="{BB962C8B-B14F-4D97-AF65-F5344CB8AC3E}">
        <p14:creationId xmlns:p14="http://schemas.microsoft.com/office/powerpoint/2010/main" val="187839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63C05-51C0-4337-B681-C9250B41A4A7}" type="datetimeFigureOut">
              <a:rPr lang="en-ZM" smtClean="0"/>
              <a:t>08/09/2020</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233BE38B-4EF9-4298-BC66-AD73AF7B9AAC}" type="slidenum">
              <a:rPr lang="en-ZM" smtClean="0"/>
              <a:t>‹#›</a:t>
            </a:fld>
            <a:endParaRPr lang="en-Z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96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63C05-51C0-4337-B681-C9250B41A4A7}" type="datetimeFigureOut">
              <a:rPr lang="en-ZM" smtClean="0"/>
              <a:t>08/09/2020</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233BE38B-4EF9-4298-BC66-AD73AF7B9AAC}"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65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63C05-51C0-4337-B681-C9250B41A4A7}" type="datetimeFigureOut">
              <a:rPr lang="en-ZM" smtClean="0"/>
              <a:t>08/09/2020</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233BE38B-4EF9-4298-BC66-AD73AF7B9AAC}" type="slidenum">
              <a:rPr lang="en-ZM" smtClean="0"/>
              <a:t>‹#›</a:t>
            </a:fld>
            <a:endParaRPr lang="en-ZM"/>
          </a:p>
        </p:txBody>
      </p:sp>
    </p:spTree>
    <p:extLst>
      <p:ext uri="{BB962C8B-B14F-4D97-AF65-F5344CB8AC3E}">
        <p14:creationId xmlns:p14="http://schemas.microsoft.com/office/powerpoint/2010/main" val="240366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63C05-51C0-4337-B681-C9250B41A4A7}"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33BE38B-4EF9-4298-BC66-AD73AF7B9AAC}" type="slidenum">
              <a:rPr lang="en-ZM" smtClean="0"/>
              <a:t>‹#›</a:t>
            </a:fld>
            <a:endParaRPr lang="en-Z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76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63C05-51C0-4337-B681-C9250B41A4A7}"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233BE38B-4EF9-4298-BC66-AD73AF7B9AAC}" type="slidenum">
              <a:rPr lang="en-ZM" smtClean="0"/>
              <a:t>‹#›</a:t>
            </a:fld>
            <a:endParaRPr lang="en-ZM"/>
          </a:p>
        </p:txBody>
      </p:sp>
    </p:spTree>
    <p:extLst>
      <p:ext uri="{BB962C8B-B14F-4D97-AF65-F5344CB8AC3E}">
        <p14:creationId xmlns:p14="http://schemas.microsoft.com/office/powerpoint/2010/main" val="52014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763C05-51C0-4337-B681-C9250B41A4A7}" type="datetimeFigureOut">
              <a:rPr lang="en-ZM" smtClean="0"/>
              <a:t>08/09/2020</a:t>
            </a:fld>
            <a:endParaRPr lang="en-ZM"/>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M"/>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3BE38B-4EF9-4298-BC66-AD73AF7B9AAC}" type="slidenum">
              <a:rPr lang="en-ZM" smtClean="0"/>
              <a:t>‹#›</a:t>
            </a:fld>
            <a:endParaRPr lang="en-ZM"/>
          </a:p>
        </p:txBody>
      </p:sp>
    </p:spTree>
    <p:extLst>
      <p:ext uri="{BB962C8B-B14F-4D97-AF65-F5344CB8AC3E}">
        <p14:creationId xmlns:p14="http://schemas.microsoft.com/office/powerpoint/2010/main" val="2130746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A408-EDA6-4B04-B1EC-B6BEFE262596}"/>
              </a:ext>
            </a:extLst>
          </p:cNvPr>
          <p:cNvSpPr>
            <a:spLocks noGrp="1"/>
          </p:cNvSpPr>
          <p:nvPr>
            <p:ph type="ctrTitle"/>
          </p:nvPr>
        </p:nvSpPr>
        <p:spPr/>
        <p:txBody>
          <a:bodyPr/>
          <a:lstStyle/>
          <a:p>
            <a:r>
              <a:rPr lang="en-US" dirty="0"/>
              <a:t>TOPIC 6 </a:t>
            </a:r>
            <a:endParaRPr lang="en-ZM" dirty="0"/>
          </a:p>
        </p:txBody>
      </p:sp>
      <p:sp>
        <p:nvSpPr>
          <p:cNvPr id="3" name="Subtitle 2">
            <a:extLst>
              <a:ext uri="{FF2B5EF4-FFF2-40B4-BE49-F238E27FC236}">
                <a16:creationId xmlns:a16="http://schemas.microsoft.com/office/drawing/2014/main" id="{127A9FB2-BCC0-44CF-A775-BE6C3B1E1648}"/>
              </a:ext>
            </a:extLst>
          </p:cNvPr>
          <p:cNvSpPr>
            <a:spLocks noGrp="1"/>
          </p:cNvSpPr>
          <p:nvPr>
            <p:ph type="subTitle" idx="1"/>
          </p:nvPr>
        </p:nvSpPr>
        <p:spPr/>
        <p:txBody>
          <a:bodyPr/>
          <a:lstStyle/>
          <a:p>
            <a:r>
              <a:rPr lang="en-US" b="1" dirty="0"/>
              <a:t>BASIC PROBABILITY THEORY</a:t>
            </a:r>
            <a:endParaRPr lang="en-ZM" b="1" dirty="0"/>
          </a:p>
        </p:txBody>
      </p:sp>
    </p:spTree>
    <p:extLst>
      <p:ext uri="{BB962C8B-B14F-4D97-AF65-F5344CB8AC3E}">
        <p14:creationId xmlns:p14="http://schemas.microsoft.com/office/powerpoint/2010/main" val="248481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a:t>A PRIORI PROBABILITY </a:t>
            </a:r>
          </a:p>
          <a:p>
            <a:pPr marL="0" indent="0" algn="just">
              <a:buNone/>
            </a:pPr>
            <a:endParaRPr lang="en-US" b="1" dirty="0"/>
          </a:p>
          <a:p>
            <a:pPr algn="just"/>
            <a:r>
              <a:rPr lang="en-US" b="1" dirty="0"/>
              <a:t>A priori means “before the event.” </a:t>
            </a:r>
          </a:p>
          <a:p>
            <a:pPr marL="0" indent="0" algn="just">
              <a:buNone/>
            </a:pPr>
            <a:endParaRPr lang="en-US" b="1" dirty="0"/>
          </a:p>
          <a:p>
            <a:pPr algn="just"/>
            <a:r>
              <a:rPr lang="en-US" b="1" dirty="0"/>
              <a:t>This assumes that all possible events, E</a:t>
            </a:r>
            <a:r>
              <a:rPr lang="en-US" b="1" baseline="-25000" dirty="0"/>
              <a:t>1</a:t>
            </a:r>
            <a:r>
              <a:rPr lang="en-US" b="1" dirty="0"/>
              <a:t>, are known and have equal likelihood of occurrence.</a:t>
            </a:r>
          </a:p>
          <a:p>
            <a:pPr marL="0" indent="0" algn="just">
              <a:buNone/>
            </a:pPr>
            <a:endParaRPr lang="en-US" b="1" dirty="0"/>
          </a:p>
          <a:p>
            <a:pPr algn="just"/>
            <a:r>
              <a:rPr lang="en-US" b="1" dirty="0"/>
              <a:t>Given that all possible outcomes of a given event are equally likely, the probability of any specified outcome is equal to the ratio of the number of ways that outcome could be achieved to the total number of ways that all possible outcomes can be achieved. </a:t>
            </a:r>
          </a:p>
          <a:p>
            <a:pPr marL="0" indent="0" algn="just">
              <a:buNone/>
            </a:pPr>
            <a:endParaRPr lang="en-US" b="1" dirty="0"/>
          </a:p>
          <a:p>
            <a:pPr algn="just"/>
            <a:r>
              <a:rPr lang="en-US" b="1" dirty="0"/>
              <a:t>This means therefore that to compute a probability, you follow these steps:</a:t>
            </a:r>
          </a:p>
          <a:p>
            <a:pPr marL="0" indent="0" algn="just">
              <a:buNone/>
            </a:pPr>
            <a:endParaRPr lang="en-US" b="1" dirty="0"/>
          </a:p>
        </p:txBody>
      </p:sp>
    </p:spTree>
    <p:extLst>
      <p:ext uri="{BB962C8B-B14F-4D97-AF65-F5344CB8AC3E}">
        <p14:creationId xmlns:p14="http://schemas.microsoft.com/office/powerpoint/2010/main" val="170869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a:t>Step 1: Determine the number of possible ways that the outcome you are interested in can occur. (Interested in number of heads in one coin toss or flip)</a:t>
            </a:r>
          </a:p>
          <a:p>
            <a:pPr algn="just"/>
            <a:r>
              <a:rPr lang="en-US" b="1" dirty="0"/>
              <a:t> </a:t>
            </a:r>
          </a:p>
          <a:p>
            <a:pPr algn="just"/>
            <a:r>
              <a:rPr lang="en-US" b="1" dirty="0"/>
              <a:t>Step 2: Determine the number of possible ways that every possible outcome can occur (The number of all possible outcomes in a coin toss or flip is heads, tails)</a:t>
            </a:r>
          </a:p>
          <a:p>
            <a:pPr marL="0" indent="0" algn="just">
              <a:buNone/>
            </a:pPr>
            <a:endParaRPr lang="en-US" b="1" dirty="0"/>
          </a:p>
          <a:p>
            <a:pPr algn="just"/>
            <a:r>
              <a:rPr lang="en-US" b="1" dirty="0"/>
              <a:t> Step 3: Divide the first number by the second.</a:t>
            </a:r>
          </a:p>
          <a:p>
            <a:pPr marL="0" indent="0" algn="just">
              <a:buNone/>
            </a:pPr>
            <a:endParaRPr lang="en-US" b="1" dirty="0"/>
          </a:p>
          <a:p>
            <a:pPr algn="just"/>
            <a:r>
              <a:rPr lang="en-US" b="1" dirty="0"/>
              <a:t>The answer you get gives the probability that the event in question will occur. </a:t>
            </a:r>
          </a:p>
          <a:p>
            <a:pPr marL="0" indent="0" algn="just">
              <a:buNone/>
            </a:pPr>
            <a:r>
              <a:rPr lang="en-US" b="1" dirty="0"/>
              <a:t> </a:t>
            </a:r>
          </a:p>
          <a:p>
            <a:pPr marL="0" indent="0">
              <a:buNone/>
            </a:pPr>
            <a:endParaRPr lang="en-US" dirty="0"/>
          </a:p>
          <a:p>
            <a:endParaRPr lang="en-US" dirty="0"/>
          </a:p>
        </p:txBody>
      </p:sp>
    </p:spTree>
    <p:extLst>
      <p:ext uri="{BB962C8B-B14F-4D97-AF65-F5344CB8AC3E}">
        <p14:creationId xmlns:p14="http://schemas.microsoft.com/office/powerpoint/2010/main" val="81418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EXAMPLE OF COIN FLIP</a:t>
            </a:r>
          </a:p>
          <a:p>
            <a:pPr marL="0" indent="0">
              <a:buNone/>
            </a:pPr>
            <a:endParaRPr lang="en-US" b="1" dirty="0"/>
          </a:p>
          <a:p>
            <a:r>
              <a:rPr lang="en-US" b="1" dirty="0"/>
              <a:t>P (HEADS) = 	</a:t>
            </a:r>
            <a:r>
              <a:rPr lang="en-US" b="1" u="sng" dirty="0"/>
              <a:t># OF TIMES HEADS CAN RESULT (H</a:t>
            </a:r>
            <a:r>
              <a:rPr lang="en-US" b="1" dirty="0"/>
              <a:t>) </a:t>
            </a:r>
          </a:p>
          <a:p>
            <a:pPr marL="0" indent="0">
              <a:buNone/>
            </a:pPr>
            <a:r>
              <a:rPr lang="en-US" b="1" dirty="0"/>
              <a:t>	            # OF POSSIBLE OUTCOMES FROM ONE TOSS (</a:t>
            </a:r>
            <a:r>
              <a:rPr lang="en-US" b="1" dirty="0" err="1"/>
              <a:t>H,T</a:t>
            </a:r>
            <a:r>
              <a:rPr lang="en-US" b="1" dirty="0"/>
              <a:t>) </a:t>
            </a:r>
          </a:p>
          <a:p>
            <a:pPr marL="0" indent="0">
              <a:buNone/>
            </a:pPr>
            <a:r>
              <a:rPr lang="en-US" b="1" dirty="0"/>
              <a:t> </a:t>
            </a:r>
          </a:p>
          <a:p>
            <a:r>
              <a:rPr lang="en-US" b="1" dirty="0"/>
              <a:t>= ½ (H)/(</a:t>
            </a:r>
            <a:r>
              <a:rPr lang="en-US" b="1" dirty="0" err="1"/>
              <a:t>H,T</a:t>
            </a:r>
            <a:r>
              <a:rPr lang="en-US" b="1" dirty="0"/>
              <a:t>)</a:t>
            </a:r>
          </a:p>
          <a:p>
            <a:pPr marL="0" indent="0">
              <a:buNone/>
            </a:pPr>
            <a:r>
              <a:rPr lang="en-US" b="1" dirty="0"/>
              <a:t> </a:t>
            </a:r>
          </a:p>
          <a:p>
            <a:r>
              <a:rPr lang="en-US" b="1" dirty="0"/>
              <a:t>= 0.50</a:t>
            </a:r>
          </a:p>
          <a:p>
            <a:endParaRPr lang="en-US" b="1" dirty="0"/>
          </a:p>
          <a:p>
            <a:endParaRPr lang="en-US" b="1" dirty="0"/>
          </a:p>
        </p:txBody>
      </p:sp>
    </p:spTree>
    <p:extLst>
      <p:ext uri="{BB962C8B-B14F-4D97-AF65-F5344CB8AC3E}">
        <p14:creationId xmlns:p14="http://schemas.microsoft.com/office/powerpoint/2010/main" val="178223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AXIOMS OF PROBABILITY </a:t>
            </a:r>
            <a:endParaRPr lang="en-US" dirty="0"/>
          </a:p>
          <a:p>
            <a:pPr marL="0" indent="0">
              <a:buNone/>
            </a:pPr>
            <a:endParaRPr lang="en-US" dirty="0"/>
          </a:p>
          <a:p>
            <a:r>
              <a:rPr lang="en-US" b="1" dirty="0"/>
              <a:t>The probability of an event occurring is always between 0 and 1.</a:t>
            </a:r>
          </a:p>
          <a:p>
            <a:pPr marL="0" indent="0">
              <a:buNone/>
            </a:pPr>
            <a:endParaRPr lang="en-US" b="1" dirty="0"/>
          </a:p>
          <a:p>
            <a:r>
              <a:rPr lang="en-US" b="1" dirty="0"/>
              <a:t>0 ≤ P(E) ≤ 1 </a:t>
            </a:r>
          </a:p>
          <a:p>
            <a:pPr marL="0" indent="0">
              <a:buNone/>
            </a:pPr>
            <a:endParaRPr lang="en-US" b="1" dirty="0"/>
          </a:p>
          <a:p>
            <a:r>
              <a:rPr lang="en-US" b="1" dirty="0"/>
              <a:t>Impossibility	= 0 </a:t>
            </a:r>
          </a:p>
          <a:p>
            <a:r>
              <a:rPr lang="en-US" b="1" dirty="0"/>
              <a:t>Absolute certainty 	= 1</a:t>
            </a:r>
          </a:p>
          <a:p>
            <a:pPr marL="0" indent="0">
              <a:buNone/>
            </a:pPr>
            <a:endParaRPr lang="en-US" b="1" dirty="0"/>
          </a:p>
        </p:txBody>
      </p:sp>
    </p:spTree>
    <p:extLst>
      <p:ext uri="{BB962C8B-B14F-4D97-AF65-F5344CB8AC3E}">
        <p14:creationId xmlns:p14="http://schemas.microsoft.com/office/powerpoint/2010/main" val="214753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Sum of probabilities of mutually exclusive events is equal to 1. </a:t>
            </a:r>
          </a:p>
          <a:p>
            <a:endParaRPr lang="en-US" b="1" dirty="0"/>
          </a:p>
          <a:p>
            <a:pPr marL="0" indent="0">
              <a:buNone/>
            </a:pPr>
            <a:r>
              <a:rPr lang="en-US" b="1" dirty="0"/>
              <a:t> </a:t>
            </a:r>
          </a:p>
          <a:p>
            <a:r>
              <a:rPr lang="en-US" b="1" dirty="0"/>
              <a:t>P(E1) + P(E2) + ….P(</a:t>
            </a:r>
            <a:r>
              <a:rPr lang="en-US" b="1" dirty="0" err="1"/>
              <a:t>En</a:t>
            </a:r>
            <a:r>
              <a:rPr lang="en-US" b="1" dirty="0"/>
              <a:t>) = 1</a:t>
            </a:r>
          </a:p>
          <a:p>
            <a:pPr marL="0" indent="0">
              <a:buNone/>
            </a:pPr>
            <a:endParaRPr lang="en-US" b="1" dirty="0"/>
          </a:p>
          <a:p>
            <a:r>
              <a:rPr lang="en-US" b="1" dirty="0"/>
              <a:t>The probability that event E will not occur is 1 minus the probability that it will occur. </a:t>
            </a:r>
          </a:p>
          <a:p>
            <a:pPr marL="0" indent="0">
              <a:buNone/>
            </a:pPr>
            <a:endParaRPr lang="en-US" b="1" dirty="0"/>
          </a:p>
          <a:p>
            <a:r>
              <a:rPr lang="en-US" b="1" dirty="0"/>
              <a:t> P(E1) = 1 – P(E) </a:t>
            </a:r>
          </a:p>
          <a:p>
            <a:endParaRPr lang="en-US" dirty="0"/>
          </a:p>
          <a:p>
            <a:endParaRPr lang="en-US" dirty="0"/>
          </a:p>
        </p:txBody>
      </p:sp>
    </p:spTree>
    <p:extLst>
      <p:ext uri="{BB962C8B-B14F-4D97-AF65-F5344CB8AC3E}">
        <p14:creationId xmlns:p14="http://schemas.microsoft.com/office/powerpoint/2010/main" val="177335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25000" lnSpcReduction="20000"/>
          </a:bodyPr>
          <a:lstStyle/>
          <a:p>
            <a:pPr algn="just"/>
            <a:r>
              <a:rPr lang="en-US" sz="7200" b="1" dirty="0"/>
              <a:t>POSTERIOR PROBABILITY</a:t>
            </a:r>
          </a:p>
          <a:p>
            <a:pPr marL="0" indent="0" algn="just">
              <a:buNone/>
            </a:pPr>
            <a:endParaRPr lang="en-US" sz="7200" b="1" dirty="0"/>
          </a:p>
          <a:p>
            <a:pPr algn="just"/>
            <a:r>
              <a:rPr lang="en-US" sz="7200" b="1" dirty="0"/>
              <a:t>This is also known as EXPERIMENTAL (RELATIVE) PROBABILITY </a:t>
            </a:r>
          </a:p>
          <a:p>
            <a:pPr marL="0" indent="0" algn="just">
              <a:buNone/>
            </a:pPr>
            <a:endParaRPr lang="en-US" sz="7200" b="1" dirty="0"/>
          </a:p>
          <a:p>
            <a:pPr lvl="0" algn="just"/>
            <a:r>
              <a:rPr lang="en-US" sz="7200" b="1" dirty="0"/>
              <a:t>This is based on actual observations and data obtained through sample surveys, records, experiments, and other sources of data.</a:t>
            </a:r>
          </a:p>
          <a:p>
            <a:pPr marL="0" indent="0" algn="just">
              <a:buNone/>
            </a:pPr>
            <a:r>
              <a:rPr lang="en-US" sz="7200" b="1" dirty="0"/>
              <a:t> </a:t>
            </a:r>
          </a:p>
          <a:p>
            <a:pPr lvl="0" algn="just"/>
            <a:r>
              <a:rPr lang="en-US" sz="7200" b="1" dirty="0"/>
              <a:t>This is based on a limited number of observations, based on say, probability sampling on the basis of which relative frequencies can be computed.</a:t>
            </a:r>
          </a:p>
          <a:p>
            <a:pPr marL="0" indent="0" algn="just">
              <a:buNone/>
            </a:pPr>
            <a:r>
              <a:rPr lang="en-US" sz="7200" b="1" dirty="0"/>
              <a:t> </a:t>
            </a:r>
          </a:p>
          <a:p>
            <a:pPr algn="just"/>
            <a:r>
              <a:rPr lang="en-US" sz="7200" b="1" dirty="0"/>
              <a:t>Posterior probabilities are also known as long – run probabilities. </a:t>
            </a:r>
          </a:p>
          <a:p>
            <a:pPr marL="0" indent="0" algn="just">
              <a:buNone/>
            </a:pPr>
            <a:r>
              <a:rPr lang="en-US" sz="7200" b="1" dirty="0"/>
              <a:t> </a:t>
            </a:r>
          </a:p>
          <a:p>
            <a:pPr marL="0" indent="0" algn="just">
              <a:buNone/>
            </a:pPr>
            <a:r>
              <a:rPr lang="en-US" sz="7200" b="1" dirty="0"/>
              <a:t> </a:t>
            </a:r>
          </a:p>
          <a:p>
            <a:pPr marL="0" indent="0">
              <a:buNone/>
            </a:pPr>
            <a:r>
              <a:rPr lang="en-US" sz="4651" b="1"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endParaRPr lang="en-US" dirty="0"/>
          </a:p>
        </p:txBody>
      </p:sp>
    </p:spTree>
    <p:extLst>
      <p:ext uri="{BB962C8B-B14F-4D97-AF65-F5344CB8AC3E}">
        <p14:creationId xmlns:p14="http://schemas.microsoft.com/office/powerpoint/2010/main" val="204586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FREQUENCY DISTRIBUTION</a:t>
            </a:r>
          </a:p>
        </p:txBody>
      </p:sp>
      <p:graphicFrame>
        <p:nvGraphicFramePr>
          <p:cNvPr id="4" name="Content Placeholder 3"/>
          <p:cNvGraphicFramePr>
            <a:graphicFrameLocks noGrp="1"/>
          </p:cNvGraphicFramePr>
          <p:nvPr>
            <p:ph idx="1"/>
          </p:nvPr>
        </p:nvGraphicFramePr>
        <p:xfrm>
          <a:off x="2366555" y="2470514"/>
          <a:ext cx="5225148" cy="3389816"/>
        </p:xfrm>
        <a:graphic>
          <a:graphicData uri="http://schemas.openxmlformats.org/drawingml/2006/table">
            <a:tbl>
              <a:tblPr>
                <a:tableStyleId>{5940675A-B579-460E-94D1-54222C63F5DA}</a:tableStyleId>
              </a:tblPr>
              <a:tblGrid>
                <a:gridCol w="1306287">
                  <a:extLst>
                    <a:ext uri="{9D8B030D-6E8A-4147-A177-3AD203B41FA5}">
                      <a16:colId xmlns:a16="http://schemas.microsoft.com/office/drawing/2014/main" val="2716259393"/>
                    </a:ext>
                  </a:extLst>
                </a:gridCol>
                <a:gridCol w="1306287">
                  <a:extLst>
                    <a:ext uri="{9D8B030D-6E8A-4147-A177-3AD203B41FA5}">
                      <a16:colId xmlns:a16="http://schemas.microsoft.com/office/drawing/2014/main" val="2961461023"/>
                    </a:ext>
                  </a:extLst>
                </a:gridCol>
                <a:gridCol w="1306287">
                  <a:extLst>
                    <a:ext uri="{9D8B030D-6E8A-4147-A177-3AD203B41FA5}">
                      <a16:colId xmlns:a16="http://schemas.microsoft.com/office/drawing/2014/main" val="1748725193"/>
                    </a:ext>
                  </a:extLst>
                </a:gridCol>
                <a:gridCol w="1306287">
                  <a:extLst>
                    <a:ext uri="{9D8B030D-6E8A-4147-A177-3AD203B41FA5}">
                      <a16:colId xmlns:a16="http://schemas.microsoft.com/office/drawing/2014/main" val="3553282630"/>
                    </a:ext>
                  </a:extLst>
                </a:gridCol>
              </a:tblGrid>
              <a:tr h="423727">
                <a:tc>
                  <a:txBody>
                    <a:bodyPr/>
                    <a:lstStyle/>
                    <a:p>
                      <a:pPr algn="ctr" rtl="0" fontAlgn="ctr"/>
                      <a:r>
                        <a:rPr lang="en-US" sz="1500" b="1" u="none" strike="noStrike" dirty="0">
                          <a:effectLst/>
                        </a:rPr>
                        <a:t>Range </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b"/>
                      <a:r>
                        <a:rPr lang="en-US" sz="1500" b="1" u="none" strike="noStrike" dirty="0">
                          <a:effectLst/>
                        </a:rPr>
                        <a:t>x</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f</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a:effectLst/>
                        </a:rPr>
                        <a:t>%</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467541934"/>
                  </a:ext>
                </a:extLst>
              </a:tr>
              <a:tr h="423727">
                <a:tc>
                  <a:txBody>
                    <a:bodyPr/>
                    <a:lstStyle/>
                    <a:p>
                      <a:pPr algn="ctr" rtl="0" fontAlgn="ctr"/>
                      <a:r>
                        <a:rPr lang="en-US" sz="1500" b="1" u="none" strike="noStrike" dirty="0">
                          <a:effectLst/>
                        </a:rPr>
                        <a:t>0 - 39</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19.5</a:t>
                      </a:r>
                      <a:endParaRPr lang="en-US" sz="1500" b="1" i="0"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6.3</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495192372"/>
                  </a:ext>
                </a:extLst>
              </a:tr>
              <a:tr h="423727">
                <a:tc>
                  <a:txBody>
                    <a:bodyPr/>
                    <a:lstStyle/>
                    <a:p>
                      <a:pPr algn="ctr" rtl="0" fontAlgn="ctr"/>
                      <a:r>
                        <a:rPr lang="en-US" sz="1500" b="1" u="none" strike="noStrike">
                          <a:effectLst/>
                        </a:rPr>
                        <a:t>40 - 44</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42.0</a:t>
                      </a:r>
                      <a:endParaRPr lang="en-US" sz="1500" b="1" i="0"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10</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4.9</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04098366"/>
                  </a:ext>
                </a:extLst>
              </a:tr>
              <a:tr h="423727">
                <a:tc>
                  <a:txBody>
                    <a:bodyPr/>
                    <a:lstStyle/>
                    <a:p>
                      <a:pPr algn="ctr" rtl="0" fontAlgn="ctr"/>
                      <a:r>
                        <a:rPr lang="en-US" sz="1500" b="1" u="none" strike="noStrike">
                          <a:effectLst/>
                        </a:rPr>
                        <a:t>45 - 49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47.0</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29</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14.1</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921575577"/>
                  </a:ext>
                </a:extLst>
              </a:tr>
              <a:tr h="423727">
                <a:tc>
                  <a:txBody>
                    <a:bodyPr/>
                    <a:lstStyle/>
                    <a:p>
                      <a:pPr algn="ctr" rtl="0" fontAlgn="ctr"/>
                      <a:r>
                        <a:rPr lang="en-US" sz="1500" b="1" u="none" strike="noStrike">
                          <a:effectLst/>
                        </a:rPr>
                        <a:t>50 - 59</a:t>
                      </a:r>
                      <a:endParaRPr lang="en-US" sz="1500" b="1" i="1"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54.5</a:t>
                      </a:r>
                      <a:endParaRPr lang="en-US" sz="1500" b="1" i="1"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101</a:t>
                      </a:r>
                      <a:endParaRPr lang="en-US" sz="1500" b="1" i="1"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49.0</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012678018"/>
                  </a:ext>
                </a:extLst>
              </a:tr>
              <a:tr h="423727">
                <a:tc>
                  <a:txBody>
                    <a:bodyPr/>
                    <a:lstStyle/>
                    <a:p>
                      <a:pPr algn="ctr" rtl="0" fontAlgn="ctr"/>
                      <a:r>
                        <a:rPr lang="en-US" sz="1500" b="1" u="none" strike="noStrike">
                          <a:effectLst/>
                        </a:rPr>
                        <a:t>60 - 69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64.5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52</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25.2</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921025500"/>
                  </a:ext>
                </a:extLst>
              </a:tr>
              <a:tr h="423727">
                <a:tc>
                  <a:txBody>
                    <a:bodyPr/>
                    <a:lstStyle/>
                    <a:p>
                      <a:pPr algn="ctr" rtl="0" fontAlgn="ctr"/>
                      <a:r>
                        <a:rPr lang="en-US" sz="1500" b="1" u="none" strike="noStrike">
                          <a:effectLst/>
                        </a:rPr>
                        <a:t>70 -79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74.5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0.5</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191781153"/>
                  </a:ext>
                </a:extLst>
              </a:tr>
              <a:tr h="423727">
                <a:tc>
                  <a:txBody>
                    <a:bodyPr/>
                    <a:lstStyle/>
                    <a:p>
                      <a:pPr algn="ctr" rtl="0" fontAlgn="ctr"/>
                      <a:r>
                        <a:rPr lang="en-US" sz="1500" b="1" u="none" strike="noStrike">
                          <a:effectLst/>
                        </a:rPr>
                        <a:t>TOTAL</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b"/>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a:effectLst/>
                        </a:rPr>
                        <a:t>206</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100</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13101251"/>
                  </a:ext>
                </a:extLst>
              </a:tr>
            </a:tbl>
          </a:graphicData>
        </a:graphic>
      </p:graphicFrame>
    </p:spTree>
    <p:extLst>
      <p:ext uri="{BB962C8B-B14F-4D97-AF65-F5344CB8AC3E}">
        <p14:creationId xmlns:p14="http://schemas.microsoft.com/office/powerpoint/2010/main" val="1753504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a:t>SUBJECTIVE PROBABILITY </a:t>
            </a:r>
          </a:p>
          <a:p>
            <a:pPr marL="0" indent="0" algn="just">
              <a:buNone/>
            </a:pPr>
            <a:endParaRPr lang="en-US" b="1" dirty="0"/>
          </a:p>
          <a:p>
            <a:pPr algn="just"/>
            <a:r>
              <a:rPr lang="en-US" b="1" dirty="0"/>
              <a:t>Most rational decision making is based on experience or posterior probability. In the absence of posterior probability or past experience, one resorts to make a subjective probability assessment of a situation.</a:t>
            </a:r>
          </a:p>
          <a:p>
            <a:pPr marL="0" indent="0" algn="just">
              <a:buNone/>
            </a:pPr>
            <a:endParaRPr lang="en-US" b="1" dirty="0"/>
          </a:p>
          <a:p>
            <a:pPr lvl="0" algn="just"/>
            <a:r>
              <a:rPr lang="en-US" b="1" dirty="0"/>
              <a:t>This is not based on actual observation </a:t>
            </a:r>
          </a:p>
          <a:p>
            <a:pPr lvl="0" algn="just"/>
            <a:r>
              <a:rPr lang="en-US" b="1" dirty="0"/>
              <a:t>Rather it is based on personal conviction that an event will occur.</a:t>
            </a:r>
          </a:p>
          <a:p>
            <a:pPr lvl="0" algn="just"/>
            <a:r>
              <a:rPr lang="en-US" b="1" dirty="0"/>
              <a:t>It is based on a person’s mind and not with or physical event.</a:t>
            </a:r>
          </a:p>
          <a:p>
            <a:pPr lvl="0" algn="just"/>
            <a:r>
              <a:rPr lang="en-US" b="1" dirty="0"/>
              <a:t>Intuition is therefore key in this type of probability. </a:t>
            </a:r>
          </a:p>
          <a:p>
            <a:pPr algn="just"/>
            <a:r>
              <a:rPr lang="en-US" b="1" dirty="0"/>
              <a:t> </a:t>
            </a:r>
          </a:p>
          <a:p>
            <a:pPr algn="just"/>
            <a:r>
              <a:rPr lang="en-US" b="1" dirty="0"/>
              <a:t>Subjective probability is also like an EDUCATED GUESS.</a:t>
            </a:r>
          </a:p>
          <a:p>
            <a:pPr algn="just"/>
            <a:endParaRPr lang="en-US" b="1" dirty="0"/>
          </a:p>
        </p:txBody>
      </p:sp>
    </p:spTree>
    <p:extLst>
      <p:ext uri="{BB962C8B-B14F-4D97-AF65-F5344CB8AC3E}">
        <p14:creationId xmlns:p14="http://schemas.microsoft.com/office/powerpoint/2010/main" val="3264441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25000" lnSpcReduction="20000"/>
          </a:bodyPr>
          <a:lstStyle/>
          <a:p>
            <a:pPr algn="just"/>
            <a:r>
              <a:rPr lang="en-US" sz="8400" b="1" dirty="0"/>
              <a:t>A taxi driver at Manda Hill once told me that he managed to outperform his colleagues because he reasoned as follows:</a:t>
            </a:r>
          </a:p>
          <a:p>
            <a:pPr marL="0" indent="0" algn="just">
              <a:buNone/>
            </a:pPr>
            <a:r>
              <a:rPr lang="en-US" sz="8400" b="1" dirty="0"/>
              <a:t> </a:t>
            </a:r>
          </a:p>
          <a:p>
            <a:pPr lvl="0" algn="just"/>
            <a:r>
              <a:rPr lang="en-US" sz="8400" b="1" dirty="0"/>
              <a:t>If he reduced his fares to any fares by 5,000 kwacha to any destination, he was likely to reach his cashing –in target by 14 hours.</a:t>
            </a:r>
          </a:p>
          <a:p>
            <a:pPr marL="0" indent="0" algn="just">
              <a:buNone/>
            </a:pPr>
            <a:r>
              <a:rPr lang="en-US" sz="8400" b="1" dirty="0"/>
              <a:t> </a:t>
            </a:r>
          </a:p>
          <a:p>
            <a:pPr lvl="0" algn="just"/>
            <a:r>
              <a:rPr lang="en-US" sz="8400" b="1" dirty="0"/>
              <a:t>Then, the rest of the money he made would be his.</a:t>
            </a:r>
          </a:p>
          <a:p>
            <a:pPr marL="0" indent="0" algn="just">
              <a:buNone/>
            </a:pPr>
            <a:r>
              <a:rPr lang="en-US" sz="8400" b="1" dirty="0"/>
              <a:t> </a:t>
            </a:r>
          </a:p>
          <a:p>
            <a:pPr algn="just"/>
            <a:r>
              <a:rPr lang="en-US" sz="8400" b="1" dirty="0"/>
              <a:t>He incorporated this in decision making , but became unpopular with his competitors who accused him of using witchcraft because he was making a lot of money. </a:t>
            </a:r>
          </a:p>
          <a:p>
            <a:pPr marL="0" indent="0" algn="just">
              <a:buNone/>
            </a:pPr>
            <a:r>
              <a:rPr lang="en-US" sz="8400" b="1" dirty="0"/>
              <a:t> </a:t>
            </a:r>
          </a:p>
          <a:p>
            <a:pPr marL="0" indent="0" algn="just">
              <a:buNone/>
            </a:pPr>
            <a:r>
              <a:rPr lang="en-US" sz="8400" b="1" dirty="0"/>
              <a:t> </a:t>
            </a:r>
          </a:p>
          <a:p>
            <a:endParaRPr lang="en-US" b="1" dirty="0"/>
          </a:p>
        </p:txBody>
      </p:sp>
    </p:spTree>
    <p:extLst>
      <p:ext uri="{BB962C8B-B14F-4D97-AF65-F5344CB8AC3E}">
        <p14:creationId xmlns:p14="http://schemas.microsoft.com/office/powerpoint/2010/main" val="159648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GENERAL RULES OF PROBABILITY</a:t>
            </a:r>
          </a:p>
          <a:p>
            <a:pPr marL="0" indent="0">
              <a:buNone/>
            </a:pPr>
            <a:endParaRPr lang="en-US" b="1" dirty="0"/>
          </a:p>
          <a:p>
            <a:r>
              <a:rPr lang="en-US" b="1" dirty="0"/>
              <a:t>Statisticians refer to the probability of one event or another as the union of two probabilities.</a:t>
            </a:r>
          </a:p>
          <a:p>
            <a:pPr marL="0" indent="0">
              <a:buNone/>
            </a:pPr>
            <a:endParaRPr lang="en-US" b="1" dirty="0"/>
          </a:p>
          <a:p>
            <a:r>
              <a:rPr lang="en-US" b="1" dirty="0"/>
              <a:t>This can be expressed symbolically as:</a:t>
            </a:r>
          </a:p>
          <a:p>
            <a:pPr marL="0" indent="0">
              <a:buNone/>
            </a:pPr>
            <a:r>
              <a:rPr lang="en-US" b="1" dirty="0"/>
              <a:t> </a:t>
            </a:r>
          </a:p>
          <a:p>
            <a:pPr marL="0" indent="0">
              <a:buNone/>
            </a:pPr>
            <a:endParaRPr lang="en-US" b="1" dirty="0"/>
          </a:p>
          <a:p>
            <a:r>
              <a:rPr lang="en-US" b="1" dirty="0"/>
              <a:t>P(A U B)</a:t>
            </a:r>
          </a:p>
          <a:p>
            <a:pPr marL="0" indent="0">
              <a:buNone/>
            </a:pPr>
            <a:r>
              <a:rPr lang="en-US" b="1" dirty="0"/>
              <a:t> </a:t>
            </a:r>
          </a:p>
          <a:p>
            <a:r>
              <a:rPr lang="en-US" b="1" dirty="0"/>
              <a:t>This can also be expressed as P of A union B.</a:t>
            </a:r>
          </a:p>
          <a:p>
            <a:pPr marL="0" indent="0">
              <a:buNone/>
            </a:pPr>
            <a:r>
              <a:rPr lang="en-US" b="1" dirty="0"/>
              <a:t> </a:t>
            </a:r>
          </a:p>
        </p:txBody>
      </p:sp>
    </p:spTree>
    <p:extLst>
      <p:ext uri="{BB962C8B-B14F-4D97-AF65-F5344CB8AC3E}">
        <p14:creationId xmlns:p14="http://schemas.microsoft.com/office/powerpoint/2010/main" val="360500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p>
        </p:txBody>
      </p:sp>
      <p:sp>
        <p:nvSpPr>
          <p:cNvPr id="3" name="Content Placeholder 2"/>
          <p:cNvSpPr>
            <a:spLocks noGrp="1"/>
          </p:cNvSpPr>
          <p:nvPr>
            <p:ph idx="1"/>
          </p:nvPr>
        </p:nvSpPr>
        <p:spPr>
          <a:xfrm>
            <a:off x="2152651" y="2361697"/>
            <a:ext cx="7886700" cy="3263504"/>
          </a:xfrm>
        </p:spPr>
        <p:txBody>
          <a:bodyPr>
            <a:normAutofit fontScale="47500" lnSpcReduction="20000"/>
          </a:bodyPr>
          <a:lstStyle/>
          <a:p>
            <a:r>
              <a:rPr lang="en-US" b="1" dirty="0"/>
              <a:t>DEFINITION OF PROBABILITY</a:t>
            </a:r>
          </a:p>
          <a:p>
            <a:pPr marL="0" indent="0">
              <a:buNone/>
            </a:pPr>
            <a:endParaRPr lang="en-US" b="1" dirty="0"/>
          </a:p>
          <a:p>
            <a:r>
              <a:rPr lang="en-US" b="1" dirty="0"/>
              <a:t>Probability refers to the numerical evaluation of likelihood of occurrence of an event. </a:t>
            </a:r>
          </a:p>
          <a:p>
            <a:pPr marL="0" indent="0">
              <a:buNone/>
            </a:pPr>
            <a:endParaRPr lang="en-US" b="1" dirty="0"/>
          </a:p>
          <a:p>
            <a:pPr marL="0" indent="0">
              <a:buNone/>
            </a:pPr>
            <a:r>
              <a:rPr lang="en-US" b="1" dirty="0"/>
              <a:t> </a:t>
            </a:r>
          </a:p>
          <a:p>
            <a:r>
              <a:rPr lang="en-US" b="1" dirty="0"/>
              <a:t>TYPES OF EVENTS IN PROBABILITY</a:t>
            </a:r>
          </a:p>
          <a:p>
            <a:pPr marL="0" indent="0">
              <a:buNone/>
            </a:pPr>
            <a:r>
              <a:rPr lang="en-US" b="1" dirty="0"/>
              <a:t> </a:t>
            </a:r>
          </a:p>
          <a:p>
            <a:r>
              <a:rPr lang="en-US" b="1" dirty="0"/>
              <a:t>EVENTS </a:t>
            </a:r>
          </a:p>
          <a:p>
            <a:pPr marL="0" indent="0">
              <a:buNone/>
            </a:pPr>
            <a:r>
              <a:rPr lang="en-US" b="1" dirty="0"/>
              <a:t> </a:t>
            </a:r>
          </a:p>
          <a:p>
            <a:r>
              <a:rPr lang="en-US" b="1" dirty="0"/>
              <a:t>This is a set of one or more outcome of an action or experiment. </a:t>
            </a:r>
          </a:p>
          <a:p>
            <a:pPr marL="0" indent="0">
              <a:buNone/>
            </a:pPr>
            <a:r>
              <a:rPr lang="en-US" b="1" dirty="0"/>
              <a:t> </a:t>
            </a:r>
          </a:p>
          <a:p>
            <a:r>
              <a:rPr lang="en-US" b="1" dirty="0"/>
              <a:t>In a football match, a win is an event.</a:t>
            </a:r>
          </a:p>
          <a:p>
            <a:pPr marL="0" indent="0">
              <a:buNone/>
            </a:pPr>
            <a:r>
              <a:rPr lang="en-US" b="1" dirty="0"/>
              <a:t> </a:t>
            </a:r>
          </a:p>
        </p:txBody>
      </p:sp>
    </p:spTree>
    <p:extLst>
      <p:ext uri="{BB962C8B-B14F-4D97-AF65-F5344CB8AC3E}">
        <p14:creationId xmlns:p14="http://schemas.microsoft.com/office/powerpoint/2010/main" val="2338909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Statisticians refer to the probability of two events occurring simultaneously as a joint probability.</a:t>
            </a:r>
          </a:p>
          <a:p>
            <a:pPr marL="0" indent="0">
              <a:buNone/>
            </a:pPr>
            <a:endParaRPr lang="en-US" b="1" dirty="0"/>
          </a:p>
          <a:p>
            <a:r>
              <a:rPr lang="en-US" b="1" dirty="0"/>
              <a:t>This expressed symbolically as:</a:t>
            </a:r>
          </a:p>
          <a:p>
            <a:pPr marL="0" indent="0">
              <a:buNone/>
            </a:pPr>
            <a:endParaRPr lang="en-US" b="1" dirty="0"/>
          </a:p>
          <a:p>
            <a:r>
              <a:rPr lang="en-US" b="1" dirty="0"/>
              <a:t>P(A ∩ B).</a:t>
            </a:r>
          </a:p>
          <a:p>
            <a:pPr marL="0" indent="0">
              <a:buNone/>
            </a:pPr>
            <a:endParaRPr lang="en-US" b="1" dirty="0"/>
          </a:p>
          <a:p>
            <a:r>
              <a:rPr lang="en-US" b="1" dirty="0"/>
              <a:t>This can also be expressed as P of A intersection B.</a:t>
            </a:r>
          </a:p>
          <a:p>
            <a:pPr marL="0" indent="0">
              <a:buNone/>
            </a:pPr>
            <a:endParaRPr lang="en-US" b="1" dirty="0"/>
          </a:p>
        </p:txBody>
      </p:sp>
    </p:spTree>
    <p:extLst>
      <p:ext uri="{BB962C8B-B14F-4D97-AF65-F5344CB8AC3E}">
        <p14:creationId xmlns:p14="http://schemas.microsoft.com/office/powerpoint/2010/main" val="270972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92500" lnSpcReduction="20000"/>
          </a:bodyPr>
          <a:lstStyle/>
          <a:p>
            <a:r>
              <a:rPr lang="en-US" b="1"/>
              <a:t>A conditional </a:t>
            </a:r>
            <a:r>
              <a:rPr lang="en-US" b="1" dirty="0"/>
              <a:t>probability is probability of one event given that another has occurred.</a:t>
            </a:r>
          </a:p>
          <a:p>
            <a:pPr marL="0" indent="0">
              <a:buNone/>
            </a:pPr>
            <a:endParaRPr lang="en-US" b="1" dirty="0"/>
          </a:p>
          <a:p>
            <a:r>
              <a:rPr lang="en-US" b="1" dirty="0"/>
              <a:t>This expressed symbolically as:</a:t>
            </a:r>
          </a:p>
          <a:p>
            <a:pPr marL="0" indent="0">
              <a:buNone/>
            </a:pPr>
            <a:endParaRPr lang="en-US" b="1" dirty="0"/>
          </a:p>
          <a:p>
            <a:r>
              <a:rPr lang="en-US" b="1" dirty="0"/>
              <a:t>P(A/B) </a:t>
            </a:r>
          </a:p>
          <a:p>
            <a:pPr marL="0" indent="0">
              <a:buNone/>
            </a:pPr>
            <a:endParaRPr lang="en-US" b="1" dirty="0"/>
          </a:p>
          <a:p>
            <a:r>
              <a:rPr lang="en-US" b="1" dirty="0"/>
              <a:t>This can also be expressed as the probability of A given B or P of A given B.</a:t>
            </a:r>
          </a:p>
          <a:p>
            <a:endParaRPr lang="en-US" dirty="0"/>
          </a:p>
          <a:p>
            <a:endParaRPr lang="en-US" dirty="0"/>
          </a:p>
        </p:txBody>
      </p:sp>
    </p:spTree>
    <p:extLst>
      <p:ext uri="{BB962C8B-B14F-4D97-AF65-F5344CB8AC3E}">
        <p14:creationId xmlns:p14="http://schemas.microsoft.com/office/powerpoint/2010/main" val="69231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a:t>THE GENERAL RULE OF ADDITION FOR ANY TWO EVENTS</a:t>
            </a:r>
          </a:p>
          <a:p>
            <a:pPr marL="0" indent="0" algn="just">
              <a:buNone/>
            </a:pPr>
            <a:endParaRPr lang="en-US" b="1" dirty="0"/>
          </a:p>
          <a:p>
            <a:pPr algn="just"/>
            <a:r>
              <a:rPr lang="en-US" b="1" dirty="0"/>
              <a:t>This applies whenever we want to know the probability that either of two events occurred.</a:t>
            </a:r>
          </a:p>
          <a:p>
            <a:pPr marL="0" indent="0" algn="just">
              <a:buNone/>
            </a:pPr>
            <a:endParaRPr lang="en-US" b="1" dirty="0"/>
          </a:p>
          <a:p>
            <a:pPr algn="just"/>
            <a:r>
              <a:rPr lang="en-US" b="1" dirty="0"/>
              <a:t>The general rule for any two events is expressed symbolically as:</a:t>
            </a:r>
          </a:p>
          <a:p>
            <a:pPr marL="0" indent="0" algn="just">
              <a:buNone/>
            </a:pPr>
            <a:endParaRPr lang="en-US" b="1" dirty="0"/>
          </a:p>
          <a:p>
            <a:pPr algn="just"/>
            <a:r>
              <a:rPr lang="en-US" b="1" dirty="0"/>
              <a:t> P(A U B) = P(A) + P(B) – P(A ∩ B)</a:t>
            </a:r>
          </a:p>
          <a:p>
            <a:pPr marL="0" indent="0" algn="just">
              <a:buNone/>
            </a:pPr>
            <a:endParaRPr lang="en-US" b="1" dirty="0"/>
          </a:p>
          <a:p>
            <a:pPr algn="just"/>
            <a:r>
              <a:rPr lang="en-US" b="1" dirty="0"/>
              <a:t>In other words, the probability of either of two events [P(A U B)] is equal to the probability that one event will occur [P(A)] plus the probability that the other event [P(B)] will occur minus the probability that both events will occur simultaneously [P(A ∩ B)].</a:t>
            </a:r>
          </a:p>
        </p:txBody>
      </p:sp>
    </p:spTree>
    <p:extLst>
      <p:ext uri="{BB962C8B-B14F-4D97-AF65-F5344CB8AC3E}">
        <p14:creationId xmlns:p14="http://schemas.microsoft.com/office/powerpoint/2010/main" val="33683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a:bodyPr>
          <a:lstStyle/>
          <a:p>
            <a:r>
              <a:rPr lang="en-US" b="1" dirty="0"/>
              <a:t>EVENTS NOT MUTUALLY EXCLUSIVE EVENTS </a:t>
            </a:r>
          </a:p>
          <a:p>
            <a:pPr marL="0" indent="0">
              <a:buNone/>
            </a:pPr>
            <a:endParaRPr lang="en-US" b="1" dirty="0"/>
          </a:p>
        </p:txBody>
      </p:sp>
      <p:sp>
        <p:nvSpPr>
          <p:cNvPr id="4" name="Oval 3"/>
          <p:cNvSpPr/>
          <p:nvPr/>
        </p:nvSpPr>
        <p:spPr>
          <a:xfrm>
            <a:off x="3600998" y="2921184"/>
            <a:ext cx="1750423" cy="12799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A</a:t>
            </a:r>
          </a:p>
        </p:txBody>
      </p:sp>
      <p:sp>
        <p:nvSpPr>
          <p:cNvPr id="5" name="Oval 4"/>
          <p:cNvSpPr/>
          <p:nvPr/>
        </p:nvSpPr>
        <p:spPr>
          <a:xfrm>
            <a:off x="4779919" y="2921182"/>
            <a:ext cx="1675311" cy="1279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B</a:t>
            </a:r>
          </a:p>
        </p:txBody>
      </p:sp>
    </p:spTree>
    <p:extLst>
      <p:ext uri="{BB962C8B-B14F-4D97-AF65-F5344CB8AC3E}">
        <p14:creationId xmlns:p14="http://schemas.microsoft.com/office/powerpoint/2010/main" val="743029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lstStyle/>
          <a:p>
            <a:r>
              <a:rPr lang="en-US" b="1" dirty="0"/>
              <a:t>THE ADDITION RULE FOR MUTUALLY EXCLUSIVE EVENTS</a:t>
            </a:r>
          </a:p>
          <a:p>
            <a:pPr marL="0" indent="0">
              <a:buNone/>
            </a:pPr>
            <a:endParaRPr lang="en-US" b="1" dirty="0"/>
          </a:p>
          <a:p>
            <a:r>
              <a:rPr lang="en-US" b="1" dirty="0"/>
              <a:t>If the events are mutually exclusive then rule is:</a:t>
            </a:r>
          </a:p>
          <a:p>
            <a:pPr marL="0" indent="0">
              <a:buNone/>
            </a:pPr>
            <a:endParaRPr lang="en-US" b="1" dirty="0"/>
          </a:p>
          <a:p>
            <a:r>
              <a:rPr lang="en-US" b="1" dirty="0"/>
              <a:t>P(A U B) = P(A) + P(B)</a:t>
            </a:r>
          </a:p>
          <a:p>
            <a:pPr marL="0" indent="0">
              <a:buNone/>
            </a:pPr>
            <a:endParaRPr lang="en-US" b="1" dirty="0"/>
          </a:p>
          <a:p>
            <a:endParaRPr lang="en-US" b="1" dirty="0"/>
          </a:p>
        </p:txBody>
      </p:sp>
    </p:spTree>
    <p:extLst>
      <p:ext uri="{BB962C8B-B14F-4D97-AF65-F5344CB8AC3E}">
        <p14:creationId xmlns:p14="http://schemas.microsoft.com/office/powerpoint/2010/main" val="2027700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lstStyle/>
          <a:p>
            <a:r>
              <a:rPr lang="en-US" b="1" dirty="0"/>
              <a:t>MUTUALLY EXCLUSIVE EVENTS </a:t>
            </a:r>
          </a:p>
          <a:p>
            <a:pPr marL="0" indent="0">
              <a:buNone/>
            </a:pPr>
            <a:endParaRPr lang="en-US" b="1" dirty="0"/>
          </a:p>
          <a:p>
            <a:endParaRPr lang="en-US" dirty="0"/>
          </a:p>
        </p:txBody>
      </p:sp>
      <p:sp>
        <p:nvSpPr>
          <p:cNvPr id="4" name="Oval 3"/>
          <p:cNvSpPr/>
          <p:nvPr/>
        </p:nvSpPr>
        <p:spPr>
          <a:xfrm>
            <a:off x="3600998" y="2921184"/>
            <a:ext cx="1750423" cy="12799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A</a:t>
            </a:r>
          </a:p>
        </p:txBody>
      </p:sp>
      <p:sp>
        <p:nvSpPr>
          <p:cNvPr id="5" name="Oval 4"/>
          <p:cNvSpPr/>
          <p:nvPr/>
        </p:nvSpPr>
        <p:spPr>
          <a:xfrm>
            <a:off x="5851075" y="2921184"/>
            <a:ext cx="1675311" cy="1279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B</a:t>
            </a:r>
          </a:p>
        </p:txBody>
      </p:sp>
    </p:spTree>
    <p:extLst>
      <p:ext uri="{BB962C8B-B14F-4D97-AF65-F5344CB8AC3E}">
        <p14:creationId xmlns:p14="http://schemas.microsoft.com/office/powerpoint/2010/main" val="278567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pic>
        <p:nvPicPr>
          <p:cNvPr id="8" name="Content Placeholder 7"/>
          <p:cNvPicPr>
            <a:picLocks noGrp="1" noChangeAspect="1"/>
          </p:cNvPicPr>
          <p:nvPr>
            <p:ph idx="1"/>
          </p:nvPr>
        </p:nvPicPr>
        <p:blipFill>
          <a:blip r:embed="rId2"/>
          <a:stretch>
            <a:fillRect/>
          </a:stretch>
        </p:blipFill>
        <p:spPr>
          <a:xfrm>
            <a:off x="2818329" y="2454415"/>
            <a:ext cx="6548907" cy="3023316"/>
          </a:xfrm>
          <a:prstGeom prst="rect">
            <a:avLst/>
          </a:prstGeom>
        </p:spPr>
      </p:pic>
    </p:spTree>
    <p:extLst>
      <p:ext uri="{BB962C8B-B14F-4D97-AF65-F5344CB8AC3E}">
        <p14:creationId xmlns:p14="http://schemas.microsoft.com/office/powerpoint/2010/main" val="4101593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EXAMPLE</a:t>
            </a:r>
          </a:p>
          <a:p>
            <a:endParaRPr lang="en-US" b="1" dirty="0"/>
          </a:p>
          <a:p>
            <a:r>
              <a:rPr lang="en-US" b="1" dirty="0"/>
              <a:t>ADDITION RULE FOR ANY TWO EVENTS WHICH ARE NOT NECESSARILY MUTUALLY EXCLUSIVE</a:t>
            </a:r>
            <a:endParaRPr lang="en-US" dirty="0"/>
          </a:p>
          <a:p>
            <a:pPr marL="0" indent="0">
              <a:buNone/>
            </a:pPr>
            <a:endParaRPr lang="en-US" dirty="0"/>
          </a:p>
          <a:p>
            <a:r>
              <a:rPr lang="en-US" b="1" dirty="0"/>
              <a:t>The probability of preferring the female condom or being female:</a:t>
            </a:r>
          </a:p>
          <a:p>
            <a:pPr marL="0" indent="0">
              <a:buNone/>
            </a:pPr>
            <a:r>
              <a:rPr lang="en-US" b="1" dirty="0"/>
              <a:t> </a:t>
            </a:r>
          </a:p>
          <a:p>
            <a:r>
              <a:rPr lang="de-DE" b="1" dirty="0"/>
              <a:t>P(E</a:t>
            </a:r>
            <a:r>
              <a:rPr lang="de-DE" b="1" baseline="-25000" dirty="0"/>
              <a:t>1</a:t>
            </a:r>
            <a:r>
              <a:rPr lang="de-DE" b="1" dirty="0"/>
              <a:t> U E</a:t>
            </a:r>
            <a:r>
              <a:rPr lang="de-DE" b="1" baseline="-25000" dirty="0"/>
              <a:t>4</a:t>
            </a:r>
            <a:r>
              <a:rPr lang="de-DE" b="1" dirty="0"/>
              <a:t>) = P(E</a:t>
            </a:r>
            <a:r>
              <a:rPr lang="de-DE" b="1" baseline="-25000" dirty="0"/>
              <a:t>1</a:t>
            </a:r>
            <a:r>
              <a:rPr lang="de-DE" b="1" dirty="0"/>
              <a:t>) + P(E</a:t>
            </a:r>
            <a:r>
              <a:rPr lang="de-DE" b="1" baseline="-25000" dirty="0"/>
              <a:t>4</a:t>
            </a:r>
            <a:r>
              <a:rPr lang="de-DE" b="1" dirty="0"/>
              <a:t>) – P(E</a:t>
            </a:r>
            <a:r>
              <a:rPr lang="de-DE" b="1" baseline="-25000" dirty="0"/>
              <a:t>1</a:t>
            </a:r>
            <a:r>
              <a:rPr lang="de-DE" b="1" dirty="0"/>
              <a:t>, ∩ E</a:t>
            </a:r>
            <a:r>
              <a:rPr lang="de-DE" b="1" baseline="-25000" dirty="0"/>
              <a:t>4</a:t>
            </a:r>
            <a:r>
              <a:rPr lang="de-DE" b="1" dirty="0"/>
              <a:t>) 	</a:t>
            </a:r>
            <a:endParaRPr lang="en-US" b="1" dirty="0"/>
          </a:p>
          <a:p>
            <a:pPr marL="0" indent="0">
              <a:buNone/>
            </a:pPr>
            <a:r>
              <a:rPr lang="de-DE" b="1" dirty="0"/>
              <a:t> </a:t>
            </a:r>
            <a:endParaRPr lang="en-US" b="1" dirty="0"/>
          </a:p>
          <a:p>
            <a:r>
              <a:rPr lang="en-US" b="1" dirty="0"/>
              <a:t>Joint of occurrence must be subtracted to avoid double calculating P(E</a:t>
            </a:r>
            <a:r>
              <a:rPr lang="en-US" b="1" baseline="-25000" dirty="0"/>
              <a:t>1</a:t>
            </a:r>
            <a:r>
              <a:rPr lang="en-US" b="1" dirty="0"/>
              <a:t>) OR P(E</a:t>
            </a:r>
            <a:r>
              <a:rPr lang="en-US" b="1" baseline="-25000" dirty="0"/>
              <a:t>4</a:t>
            </a:r>
            <a:r>
              <a:rPr lang="en-US" b="1" dirty="0"/>
              <a:t>)</a:t>
            </a:r>
          </a:p>
          <a:p>
            <a:pPr marL="0" indent="0">
              <a:buNone/>
            </a:pPr>
            <a:r>
              <a:rPr lang="en-US" b="1" dirty="0"/>
              <a:t> </a:t>
            </a:r>
          </a:p>
          <a:p>
            <a:pPr marL="0" indent="0">
              <a:buNone/>
            </a:pPr>
            <a:r>
              <a:rPr lang="en-US" b="1" dirty="0"/>
              <a:t> </a:t>
            </a:r>
          </a:p>
          <a:p>
            <a:r>
              <a:rPr lang="en-US" b="1" dirty="0"/>
              <a:t>P(E</a:t>
            </a:r>
            <a:r>
              <a:rPr lang="en-US" b="1" baseline="-25000" dirty="0"/>
              <a:t>1</a:t>
            </a:r>
            <a:r>
              <a:rPr lang="en-US" b="1" dirty="0"/>
              <a:t> U E</a:t>
            </a:r>
            <a:r>
              <a:rPr lang="en-US" b="1" baseline="-25000" dirty="0"/>
              <a:t>4</a:t>
            </a:r>
            <a:r>
              <a:rPr lang="en-US" b="1" dirty="0"/>
              <a:t>) 	=  0.38 + 0.34 – 0.18</a:t>
            </a:r>
          </a:p>
          <a:p>
            <a:pPr marL="0" indent="0">
              <a:buNone/>
            </a:pPr>
            <a:r>
              <a:rPr lang="en-US" b="1" dirty="0"/>
              <a:t>		= </a:t>
            </a:r>
            <a:r>
              <a:rPr lang="en-US" b="1" u="sng" dirty="0"/>
              <a:t>0.54</a:t>
            </a:r>
            <a:endParaRPr lang="en-US" b="1" dirty="0"/>
          </a:p>
          <a:p>
            <a:endParaRPr lang="en-US" dirty="0"/>
          </a:p>
        </p:txBody>
      </p:sp>
    </p:spTree>
    <p:extLst>
      <p:ext uri="{BB962C8B-B14F-4D97-AF65-F5344CB8AC3E}">
        <p14:creationId xmlns:p14="http://schemas.microsoft.com/office/powerpoint/2010/main" val="2483149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EXAMPLE</a:t>
            </a:r>
          </a:p>
          <a:p>
            <a:endParaRPr lang="en-US" b="1" dirty="0"/>
          </a:p>
          <a:p>
            <a:r>
              <a:rPr lang="en-US" b="1" dirty="0"/>
              <a:t>ADDITION RULE FOR MUTUALLY EXCLUSIVE EVENTS </a:t>
            </a:r>
          </a:p>
          <a:p>
            <a:r>
              <a:rPr lang="en-US" b="1" dirty="0"/>
              <a:t> </a:t>
            </a:r>
          </a:p>
          <a:p>
            <a:r>
              <a:rPr lang="en-US" b="1" dirty="0"/>
              <a:t>The probability of being male or female </a:t>
            </a:r>
          </a:p>
          <a:p>
            <a:r>
              <a:rPr lang="en-US" b="1" dirty="0"/>
              <a:t> </a:t>
            </a:r>
          </a:p>
          <a:p>
            <a:r>
              <a:rPr lang="en-US" b="1" dirty="0"/>
              <a:t>P(E or E) 	=  0.34 + 0.66</a:t>
            </a:r>
          </a:p>
          <a:p>
            <a:r>
              <a:rPr lang="en-US" b="1" dirty="0"/>
              <a:t>= </a:t>
            </a:r>
            <a:r>
              <a:rPr lang="en-US" b="1" u="sng" dirty="0"/>
              <a:t>1.0</a:t>
            </a:r>
            <a:endParaRPr lang="en-US" b="1" dirty="0"/>
          </a:p>
          <a:p>
            <a:r>
              <a:rPr lang="en-US" b="1" dirty="0"/>
              <a:t> </a:t>
            </a:r>
          </a:p>
          <a:p>
            <a:r>
              <a:rPr lang="en-US" b="1" dirty="0"/>
              <a:t>	</a:t>
            </a:r>
          </a:p>
          <a:p>
            <a:endParaRPr lang="en-US" dirty="0"/>
          </a:p>
        </p:txBody>
      </p:sp>
    </p:spTree>
    <p:extLst>
      <p:ext uri="{BB962C8B-B14F-4D97-AF65-F5344CB8AC3E}">
        <p14:creationId xmlns:p14="http://schemas.microsoft.com/office/powerpoint/2010/main" val="76737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The probability of being male is = </a:t>
            </a:r>
          </a:p>
          <a:p>
            <a:r>
              <a:rPr lang="en-US" b="1" dirty="0"/>
              <a:t> </a:t>
            </a:r>
          </a:p>
          <a:p>
            <a:r>
              <a:rPr lang="en-US" b="1" dirty="0"/>
              <a:t>P(E</a:t>
            </a:r>
            <a:r>
              <a:rPr lang="en-US" b="1" baseline="-25000" dirty="0"/>
              <a:t>5</a:t>
            </a:r>
            <a:r>
              <a:rPr lang="en-US" b="1" dirty="0"/>
              <a:t>) = 1 – P(E</a:t>
            </a:r>
            <a:r>
              <a:rPr lang="en-US" b="1" baseline="-25000" dirty="0"/>
              <a:t>4</a:t>
            </a:r>
            <a:r>
              <a:rPr lang="en-US" b="1" dirty="0"/>
              <a:t>) = 1 – 0.34 = </a:t>
            </a:r>
            <a:r>
              <a:rPr lang="en-US" b="1" u="sng" dirty="0"/>
              <a:t>0.66</a:t>
            </a:r>
            <a:endParaRPr lang="en-US" b="1" dirty="0"/>
          </a:p>
          <a:p>
            <a:r>
              <a:rPr lang="en-US" b="1" dirty="0"/>
              <a:t> </a:t>
            </a:r>
          </a:p>
          <a:p>
            <a:r>
              <a:rPr lang="en-US" b="1" dirty="0"/>
              <a:t>Probability being female is </a:t>
            </a:r>
          </a:p>
          <a:p>
            <a:r>
              <a:rPr lang="en-US" b="1" dirty="0"/>
              <a:t> </a:t>
            </a:r>
          </a:p>
          <a:p>
            <a:r>
              <a:rPr lang="en-US" b="1" dirty="0"/>
              <a:t>P(E</a:t>
            </a:r>
            <a:r>
              <a:rPr lang="en-US" b="1" baseline="-25000" dirty="0"/>
              <a:t>4</a:t>
            </a:r>
            <a:r>
              <a:rPr lang="en-US" b="1" dirty="0"/>
              <a:t>) = 1 – P(E</a:t>
            </a:r>
            <a:r>
              <a:rPr lang="en-US" b="1" baseline="-25000" dirty="0"/>
              <a:t>5</a:t>
            </a:r>
            <a:r>
              <a:rPr lang="en-US" b="1" dirty="0"/>
              <a:t>) = 1 – 0.88 = </a:t>
            </a:r>
            <a:r>
              <a:rPr lang="en-US" b="1" u="sng" dirty="0"/>
              <a:t>0.34</a:t>
            </a:r>
            <a:endParaRPr lang="en-US" b="1" dirty="0"/>
          </a:p>
          <a:p>
            <a:endParaRPr lang="en-US" dirty="0"/>
          </a:p>
        </p:txBody>
      </p:sp>
    </p:spTree>
    <p:extLst>
      <p:ext uri="{BB962C8B-B14F-4D97-AF65-F5344CB8AC3E}">
        <p14:creationId xmlns:p14="http://schemas.microsoft.com/office/powerpoint/2010/main" val="2771616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SIMPLE EVENT </a:t>
            </a:r>
          </a:p>
          <a:p>
            <a:pPr marL="0" indent="0">
              <a:buNone/>
            </a:pPr>
            <a:endParaRPr lang="en-US" b="1" dirty="0"/>
          </a:p>
          <a:p>
            <a:r>
              <a:rPr lang="en-US" b="1" dirty="0"/>
              <a:t>This is where only one of two outcomes is possible.</a:t>
            </a:r>
          </a:p>
          <a:p>
            <a:pPr marL="0" indent="0">
              <a:buNone/>
            </a:pPr>
            <a:r>
              <a:rPr lang="en-US" b="1" dirty="0"/>
              <a:t> </a:t>
            </a:r>
          </a:p>
          <a:p>
            <a:r>
              <a:rPr lang="en-US" b="1" dirty="0"/>
              <a:t>COMPOUND EVENT</a:t>
            </a:r>
          </a:p>
          <a:p>
            <a:pPr marL="0" indent="0">
              <a:buNone/>
            </a:pPr>
            <a:endParaRPr lang="en-US" b="1" dirty="0"/>
          </a:p>
          <a:p>
            <a:r>
              <a:rPr lang="en-US" b="1" dirty="0"/>
              <a:t>This refers to any event that can be decomposed into two or more events. </a:t>
            </a:r>
          </a:p>
          <a:p>
            <a:pPr marL="0" indent="0">
              <a:buNone/>
            </a:pPr>
            <a:endParaRPr lang="en-US" b="1" dirty="0"/>
          </a:p>
          <a:p>
            <a:r>
              <a:rPr lang="en-US" b="1" dirty="0"/>
              <a:t>A car accident is an event.</a:t>
            </a:r>
          </a:p>
          <a:p>
            <a:pPr marL="0" indent="0">
              <a:buNone/>
            </a:pPr>
            <a:endParaRPr lang="en-US" b="1" dirty="0"/>
          </a:p>
          <a:p>
            <a:r>
              <a:rPr lang="en-US" b="1" dirty="0"/>
              <a:t>In this event, there are three other possible outcomes – survival, death, and injury.</a:t>
            </a:r>
          </a:p>
          <a:p>
            <a:pPr marL="0" indent="0">
              <a:buNone/>
            </a:pPr>
            <a:endParaRPr lang="en-US" b="1" dirty="0"/>
          </a:p>
          <a:p>
            <a:endParaRPr lang="en-US" dirty="0"/>
          </a:p>
        </p:txBody>
      </p:sp>
    </p:spTree>
    <p:extLst>
      <p:ext uri="{BB962C8B-B14F-4D97-AF65-F5344CB8AC3E}">
        <p14:creationId xmlns:p14="http://schemas.microsoft.com/office/powerpoint/2010/main" val="2978622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THE GENERAL OF MULTIPLICATION FOR ANY TWO EVENTS</a:t>
            </a:r>
            <a:endParaRPr lang="en-US" dirty="0"/>
          </a:p>
          <a:p>
            <a:r>
              <a:rPr lang="en-US" dirty="0"/>
              <a:t> </a:t>
            </a:r>
          </a:p>
          <a:p>
            <a:r>
              <a:rPr lang="en-US" b="1" dirty="0"/>
              <a:t>The general of multiplication is applied when you want to know the joint probability of two events (i.e. the probability that both events will occur). </a:t>
            </a:r>
          </a:p>
          <a:p>
            <a:r>
              <a:rPr lang="en-US" b="1" dirty="0"/>
              <a:t> </a:t>
            </a:r>
          </a:p>
          <a:p>
            <a:r>
              <a:rPr lang="en-US" b="1" dirty="0"/>
              <a:t>The general rule for any two events that are not necessarily independent is expressed symbolically as:</a:t>
            </a:r>
          </a:p>
          <a:p>
            <a:r>
              <a:rPr lang="en-US" b="1" dirty="0"/>
              <a:t> </a:t>
            </a:r>
          </a:p>
          <a:p>
            <a:r>
              <a:rPr lang="en-US" b="1" dirty="0"/>
              <a:t>P(A ∩ B) = P(A). P(B/A)</a:t>
            </a:r>
            <a:endParaRPr lang="en-US" dirty="0"/>
          </a:p>
          <a:p>
            <a:r>
              <a:rPr lang="en-US" dirty="0"/>
              <a:t> </a:t>
            </a:r>
          </a:p>
          <a:p>
            <a:r>
              <a:rPr lang="en-US" dirty="0"/>
              <a:t>This is the same thing as:</a:t>
            </a:r>
          </a:p>
          <a:p>
            <a:r>
              <a:rPr lang="en-US" dirty="0"/>
              <a:t> </a:t>
            </a:r>
          </a:p>
          <a:p>
            <a:r>
              <a:rPr lang="en-US" b="1" dirty="0"/>
              <a:t>P(A ∩ B) = P(A). P(A/B)</a:t>
            </a:r>
            <a:endParaRPr lang="en-US" dirty="0"/>
          </a:p>
          <a:p>
            <a:endParaRPr lang="en-US" dirty="0"/>
          </a:p>
        </p:txBody>
      </p:sp>
    </p:spTree>
    <p:extLst>
      <p:ext uri="{BB962C8B-B14F-4D97-AF65-F5344CB8AC3E}">
        <p14:creationId xmlns:p14="http://schemas.microsoft.com/office/powerpoint/2010/main" val="2713067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p>
        </p:txBody>
      </p:sp>
      <p:sp>
        <p:nvSpPr>
          <p:cNvPr id="3" name="Content Placeholder 2"/>
          <p:cNvSpPr>
            <a:spLocks noGrp="1"/>
          </p:cNvSpPr>
          <p:nvPr>
            <p:ph idx="1"/>
          </p:nvPr>
        </p:nvSpPr>
        <p:spPr/>
        <p:txBody>
          <a:bodyPr>
            <a:normAutofit fontScale="32500" lnSpcReduction="20000"/>
          </a:bodyPr>
          <a:lstStyle/>
          <a:p>
            <a:r>
              <a:rPr lang="en-US" b="1" dirty="0"/>
              <a:t>EXAMPLE</a:t>
            </a:r>
          </a:p>
          <a:p>
            <a:endParaRPr lang="en-US" b="1" dirty="0"/>
          </a:p>
          <a:p>
            <a:r>
              <a:rPr lang="en-US" b="1" dirty="0"/>
              <a:t>MULTIPLICATION FOR ANY TWO EVENTS </a:t>
            </a:r>
          </a:p>
          <a:p>
            <a:pPr marL="0" indent="0">
              <a:buNone/>
            </a:pPr>
            <a:endParaRPr lang="en-US" b="1" dirty="0"/>
          </a:p>
          <a:p>
            <a:r>
              <a:rPr lang="en-US" b="1" dirty="0"/>
              <a:t>The joint probability of being female and preferring abstinence. </a:t>
            </a:r>
          </a:p>
          <a:p>
            <a:pPr marL="0" indent="0">
              <a:buNone/>
            </a:pPr>
            <a:endParaRPr lang="en-US" b="1" dirty="0"/>
          </a:p>
          <a:p>
            <a:r>
              <a:rPr lang="en-US" b="1" dirty="0"/>
              <a:t>P(E</a:t>
            </a:r>
            <a:r>
              <a:rPr lang="en-US" b="1" baseline="-25000" dirty="0"/>
              <a:t>4</a:t>
            </a:r>
            <a:r>
              <a:rPr lang="en-US" b="1" dirty="0"/>
              <a:t> ∩ E</a:t>
            </a:r>
            <a:r>
              <a:rPr lang="en-US" b="1" baseline="-25000" dirty="0"/>
              <a:t>3</a:t>
            </a:r>
            <a:r>
              <a:rPr lang="en-US" b="1" dirty="0"/>
              <a:t>) = P(E</a:t>
            </a:r>
            <a:r>
              <a:rPr lang="en-US" b="1" baseline="-25000" dirty="0"/>
              <a:t>4</a:t>
            </a:r>
            <a:r>
              <a:rPr lang="en-US" b="1" dirty="0"/>
              <a:t>). P(E</a:t>
            </a:r>
            <a:r>
              <a:rPr lang="en-US" b="1" baseline="-25000" dirty="0"/>
              <a:t>3</a:t>
            </a:r>
            <a:r>
              <a:rPr lang="en-US" b="1" dirty="0"/>
              <a:t>/E</a:t>
            </a:r>
            <a:r>
              <a:rPr lang="en-US" b="1" baseline="-25000" dirty="0"/>
              <a:t>4</a:t>
            </a:r>
            <a:r>
              <a:rPr lang="en-US" b="1" dirty="0"/>
              <a:t>)</a:t>
            </a:r>
          </a:p>
          <a:p>
            <a:pPr marL="0" indent="0">
              <a:buNone/>
            </a:pPr>
            <a:endParaRPr lang="en-US" b="1" dirty="0"/>
          </a:p>
          <a:p>
            <a:r>
              <a:rPr lang="en-US" b="1" dirty="0"/>
              <a:t>  = </a:t>
            </a:r>
            <a:r>
              <a:rPr lang="en-US" b="1" u="sng" dirty="0"/>
              <a:t>850</a:t>
            </a:r>
            <a:r>
              <a:rPr lang="en-US" b="1" dirty="0"/>
              <a:t> * </a:t>
            </a:r>
            <a:r>
              <a:rPr lang="en-US" b="1" u="sng" dirty="0"/>
              <a:t>100</a:t>
            </a:r>
            <a:endParaRPr lang="en-US" b="1" dirty="0"/>
          </a:p>
          <a:p>
            <a:r>
              <a:rPr lang="en-US" b="1" dirty="0"/>
              <a:t>    2500   850</a:t>
            </a:r>
          </a:p>
          <a:p>
            <a:pPr marL="0" indent="0">
              <a:buNone/>
            </a:pPr>
            <a:endParaRPr lang="en-US" b="1" dirty="0"/>
          </a:p>
          <a:p>
            <a:r>
              <a:rPr lang="en-US" b="1" dirty="0"/>
              <a:t> =  </a:t>
            </a:r>
            <a:r>
              <a:rPr lang="en-US" b="1" u="sng" dirty="0"/>
              <a:t>100</a:t>
            </a:r>
          </a:p>
          <a:p>
            <a:r>
              <a:rPr lang="en-US" b="1" dirty="0"/>
              <a:t>     2500</a:t>
            </a:r>
          </a:p>
          <a:p>
            <a:pPr marL="0" indent="0">
              <a:buNone/>
            </a:pPr>
            <a:endParaRPr lang="en-US" b="1" dirty="0"/>
          </a:p>
          <a:p>
            <a:r>
              <a:rPr lang="en-US" b="1" dirty="0"/>
              <a:t>=  </a:t>
            </a:r>
            <a:r>
              <a:rPr lang="en-US" b="1" u="sng" dirty="0"/>
              <a:t>0.04</a:t>
            </a:r>
            <a:endParaRPr lang="en-US" b="1" dirty="0"/>
          </a:p>
          <a:p>
            <a:endParaRPr lang="en-US" b="1" dirty="0"/>
          </a:p>
        </p:txBody>
      </p:sp>
    </p:spTree>
    <p:extLst>
      <p:ext uri="{BB962C8B-B14F-4D97-AF65-F5344CB8AC3E}">
        <p14:creationId xmlns:p14="http://schemas.microsoft.com/office/powerpoint/2010/main" val="2920078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pic>
        <p:nvPicPr>
          <p:cNvPr id="8" name="Content Placeholder 7"/>
          <p:cNvPicPr>
            <a:picLocks noGrp="1" noChangeAspect="1"/>
          </p:cNvPicPr>
          <p:nvPr>
            <p:ph idx="1"/>
          </p:nvPr>
        </p:nvPicPr>
        <p:blipFill>
          <a:blip r:embed="rId2"/>
          <a:stretch>
            <a:fillRect/>
          </a:stretch>
        </p:blipFill>
        <p:spPr>
          <a:xfrm>
            <a:off x="2818329" y="2441351"/>
            <a:ext cx="6548907" cy="3023316"/>
          </a:xfrm>
          <a:prstGeom prst="rect">
            <a:avLst/>
          </a:prstGeom>
        </p:spPr>
      </p:pic>
    </p:spTree>
    <p:extLst>
      <p:ext uri="{BB962C8B-B14F-4D97-AF65-F5344CB8AC3E}">
        <p14:creationId xmlns:p14="http://schemas.microsoft.com/office/powerpoint/2010/main" val="1369466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THE MULTIPLICATION RULE FOR INDEPENDENT EVENTS</a:t>
            </a:r>
            <a:endParaRPr lang="en-US" dirty="0"/>
          </a:p>
          <a:p>
            <a:r>
              <a:rPr lang="en-US" dirty="0"/>
              <a:t> </a:t>
            </a:r>
          </a:p>
          <a:p>
            <a:r>
              <a:rPr lang="en-US" dirty="0"/>
              <a:t>In the case of two independent events, a special rule of multiplication applies. </a:t>
            </a:r>
          </a:p>
          <a:p>
            <a:r>
              <a:rPr lang="en-US" dirty="0"/>
              <a:t> </a:t>
            </a:r>
          </a:p>
          <a:p>
            <a:r>
              <a:rPr lang="en-US" dirty="0"/>
              <a:t>Two events are independent if the probability of one event is not affected by whether or not the other event occurs. </a:t>
            </a:r>
          </a:p>
          <a:p>
            <a:r>
              <a:rPr lang="en-US" dirty="0"/>
              <a:t> </a:t>
            </a:r>
          </a:p>
          <a:p>
            <a:r>
              <a:rPr lang="en-US" b="1" dirty="0"/>
              <a:t>P(</a:t>
            </a:r>
            <a:r>
              <a:rPr lang="en-US" b="1" dirty="0" err="1"/>
              <a:t>A∩B</a:t>
            </a:r>
            <a:r>
              <a:rPr lang="en-US" b="1" dirty="0"/>
              <a:t>) = </a:t>
            </a:r>
            <a:r>
              <a:rPr lang="en-US" b="1" i="1" dirty="0"/>
              <a:t>P(A). P(B</a:t>
            </a:r>
            <a:r>
              <a:rPr lang="en-US" b="1" dirty="0"/>
              <a:t>) </a:t>
            </a:r>
          </a:p>
          <a:p>
            <a:pPr marL="0" indent="0">
              <a:buNone/>
            </a:pPr>
            <a:endParaRPr lang="en-US" dirty="0"/>
          </a:p>
          <a:p>
            <a:r>
              <a:rPr lang="en-US" dirty="0"/>
              <a:t>Therefore, </a:t>
            </a:r>
            <a:r>
              <a:rPr lang="en-US" b="1" i="1" dirty="0"/>
              <a:t>P(A). P(B/A</a:t>
            </a:r>
            <a:r>
              <a:rPr lang="en-US" b="1" dirty="0"/>
              <a:t>) = P(A).P(B)</a:t>
            </a:r>
            <a:r>
              <a:rPr lang="en-US" dirty="0"/>
              <a:t> </a:t>
            </a:r>
          </a:p>
          <a:p>
            <a:pPr marL="0" indent="0">
              <a:buNone/>
            </a:pPr>
            <a:endParaRPr lang="en-US" dirty="0"/>
          </a:p>
          <a:p>
            <a:r>
              <a:rPr lang="en-US" dirty="0"/>
              <a:t>The probability of P(B) remains the same regardless of whether P(A) has occurred. </a:t>
            </a:r>
          </a:p>
          <a:p>
            <a:r>
              <a:rPr lang="en-US" dirty="0"/>
              <a:t> </a:t>
            </a:r>
          </a:p>
          <a:p>
            <a:endParaRPr lang="en-US" dirty="0"/>
          </a:p>
        </p:txBody>
      </p:sp>
    </p:spTree>
    <p:extLst>
      <p:ext uri="{BB962C8B-B14F-4D97-AF65-F5344CB8AC3E}">
        <p14:creationId xmlns:p14="http://schemas.microsoft.com/office/powerpoint/2010/main" val="3075056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pic>
        <p:nvPicPr>
          <p:cNvPr id="4" name="Content Placeholder 3"/>
          <p:cNvPicPr>
            <a:picLocks noGrp="1" noChangeAspect="1"/>
          </p:cNvPicPr>
          <p:nvPr>
            <p:ph idx="1"/>
          </p:nvPr>
        </p:nvPicPr>
        <p:blipFill>
          <a:blip r:embed="rId2"/>
          <a:stretch>
            <a:fillRect/>
          </a:stretch>
        </p:blipFill>
        <p:spPr>
          <a:xfrm>
            <a:off x="3343656" y="3622040"/>
            <a:ext cx="5504688" cy="1188720"/>
          </a:xfrm>
          <a:prstGeom prst="rect">
            <a:avLst/>
          </a:prstGeom>
        </p:spPr>
      </p:pic>
    </p:spTree>
    <p:extLst>
      <p:ext uri="{BB962C8B-B14F-4D97-AF65-F5344CB8AC3E}">
        <p14:creationId xmlns:p14="http://schemas.microsoft.com/office/powerpoint/2010/main" val="2609060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Probability of being male and preferring abstinence.</a:t>
            </a:r>
          </a:p>
          <a:p>
            <a:pPr marL="0" indent="0">
              <a:buNone/>
            </a:pPr>
            <a:r>
              <a:rPr lang="en-US" b="1" dirty="0"/>
              <a:t> </a:t>
            </a:r>
          </a:p>
          <a:p>
            <a:r>
              <a:rPr lang="de-DE" b="1" dirty="0"/>
              <a:t>P(E</a:t>
            </a:r>
            <a:r>
              <a:rPr lang="de-DE" b="1" baseline="-25000" dirty="0"/>
              <a:t>5 </a:t>
            </a:r>
            <a:r>
              <a:rPr lang="de-DE" b="1" dirty="0"/>
              <a:t>∩E</a:t>
            </a:r>
            <a:r>
              <a:rPr lang="de-DE" b="1" baseline="-25000" dirty="0"/>
              <a:t>3</a:t>
            </a:r>
            <a:r>
              <a:rPr lang="de-DE" b="1" dirty="0"/>
              <a:t> = P(E</a:t>
            </a:r>
            <a:r>
              <a:rPr lang="de-DE" b="1" baseline="-25000" dirty="0"/>
              <a:t>5</a:t>
            </a:r>
            <a:r>
              <a:rPr lang="de-DE" b="1" dirty="0"/>
              <a:t>) P(E</a:t>
            </a:r>
            <a:r>
              <a:rPr lang="de-DE" b="1" baseline="-25000" dirty="0"/>
              <a:t>3</a:t>
            </a:r>
            <a:r>
              <a:rPr lang="de-DE" b="1" dirty="0"/>
              <a:t>)</a:t>
            </a:r>
            <a:endParaRPr lang="en-US" b="1" dirty="0"/>
          </a:p>
          <a:p>
            <a:r>
              <a:rPr lang="de-DE" b="1" dirty="0"/>
              <a:t>= 1000/2500 * 450/2500</a:t>
            </a:r>
            <a:endParaRPr lang="en-US" b="1" dirty="0"/>
          </a:p>
          <a:p>
            <a:r>
              <a:rPr lang="de-DE" b="1" dirty="0"/>
              <a:t>= </a:t>
            </a:r>
            <a:r>
              <a:rPr lang="en-US" b="1" dirty="0"/>
              <a:t>0.40 * 0.18</a:t>
            </a:r>
          </a:p>
          <a:p>
            <a:r>
              <a:rPr lang="en-US" b="1" dirty="0"/>
              <a:t>=  </a:t>
            </a:r>
            <a:r>
              <a:rPr lang="de-DE" b="1" u="sng" dirty="0"/>
              <a:t>0.07</a:t>
            </a:r>
          </a:p>
          <a:p>
            <a:pPr marL="0" indent="0">
              <a:buNone/>
            </a:pPr>
            <a:endParaRPr lang="en-US" b="1" dirty="0"/>
          </a:p>
          <a:p>
            <a:r>
              <a:rPr lang="de-DE" b="1" dirty="0"/>
              <a:t>= P(E</a:t>
            </a:r>
            <a:r>
              <a:rPr lang="de-DE" b="1" baseline="-25000" dirty="0"/>
              <a:t>5 </a:t>
            </a:r>
            <a:r>
              <a:rPr lang="de-DE" b="1" dirty="0"/>
              <a:t>∩E</a:t>
            </a:r>
            <a:r>
              <a:rPr lang="de-DE" b="1" baseline="-25000" dirty="0"/>
              <a:t>3) </a:t>
            </a:r>
            <a:r>
              <a:rPr lang="de-DE" b="1" dirty="0"/>
              <a:t> = P(E</a:t>
            </a:r>
            <a:r>
              <a:rPr lang="de-DE" b="1" baseline="-25000" dirty="0"/>
              <a:t>3</a:t>
            </a:r>
            <a:r>
              <a:rPr lang="de-DE" b="1" dirty="0"/>
              <a:t>) P(E</a:t>
            </a:r>
            <a:r>
              <a:rPr lang="de-DE" b="1" baseline="-25000" dirty="0"/>
              <a:t>3</a:t>
            </a:r>
            <a:r>
              <a:rPr lang="de-DE" b="1" dirty="0"/>
              <a:t>/E</a:t>
            </a:r>
            <a:r>
              <a:rPr lang="de-DE" b="1" baseline="-25000" dirty="0"/>
              <a:t>5</a:t>
            </a:r>
            <a:r>
              <a:rPr lang="de-DE" b="1" dirty="0"/>
              <a:t>)</a:t>
            </a:r>
            <a:endParaRPr lang="en-US" b="1" dirty="0"/>
          </a:p>
          <a:p>
            <a:r>
              <a:rPr lang="de-DE" b="1" dirty="0"/>
              <a:t>= 1000/2500 * 180/1000</a:t>
            </a:r>
            <a:endParaRPr lang="en-US" b="1" dirty="0"/>
          </a:p>
          <a:p>
            <a:r>
              <a:rPr lang="de-DE" b="1" dirty="0"/>
              <a:t>= </a:t>
            </a:r>
            <a:r>
              <a:rPr lang="en-US" b="1" dirty="0"/>
              <a:t>0.40 * 0.18</a:t>
            </a:r>
          </a:p>
          <a:p>
            <a:r>
              <a:rPr lang="en-US" b="1" dirty="0"/>
              <a:t>=  </a:t>
            </a:r>
            <a:r>
              <a:rPr lang="de-DE" b="1" u="sng" dirty="0"/>
              <a:t>0.07</a:t>
            </a:r>
          </a:p>
          <a:p>
            <a:pPr marL="0" indent="0">
              <a:buNone/>
            </a:pPr>
            <a:endParaRPr lang="en-US" b="1" dirty="0"/>
          </a:p>
          <a:p>
            <a:r>
              <a:rPr lang="en-US" b="1" dirty="0"/>
              <a:t>The probability of P(E</a:t>
            </a:r>
            <a:r>
              <a:rPr lang="en-US" b="1" baseline="-25000" dirty="0"/>
              <a:t>5</a:t>
            </a:r>
            <a:r>
              <a:rPr lang="en-US" b="1" dirty="0"/>
              <a:t>) remains the same regardless of whether P(E</a:t>
            </a:r>
            <a:r>
              <a:rPr lang="en-US" b="1" baseline="-25000" dirty="0"/>
              <a:t>3</a:t>
            </a:r>
            <a:r>
              <a:rPr lang="en-US" b="1" dirty="0"/>
              <a:t>) has occurred.  </a:t>
            </a:r>
          </a:p>
          <a:p>
            <a:endParaRPr lang="en-US" b="1" dirty="0"/>
          </a:p>
        </p:txBody>
      </p:sp>
    </p:spTree>
    <p:extLst>
      <p:ext uri="{BB962C8B-B14F-4D97-AF65-F5344CB8AC3E}">
        <p14:creationId xmlns:p14="http://schemas.microsoft.com/office/powerpoint/2010/main" val="2304135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p>
        </p:txBody>
      </p:sp>
      <p:sp>
        <p:nvSpPr>
          <p:cNvPr id="3" name="Content Placeholder 2"/>
          <p:cNvSpPr>
            <a:spLocks noGrp="1"/>
          </p:cNvSpPr>
          <p:nvPr>
            <p:ph idx="1"/>
          </p:nvPr>
        </p:nvSpPr>
        <p:spPr/>
        <p:txBody>
          <a:bodyPr>
            <a:normAutofit fontScale="47500" lnSpcReduction="20000"/>
          </a:bodyPr>
          <a:lstStyle/>
          <a:p>
            <a:r>
              <a:rPr lang="en-US" b="1" dirty="0"/>
              <a:t> CONDITIONAL PROBABILITY</a:t>
            </a:r>
          </a:p>
          <a:p>
            <a:endParaRPr lang="en-US" b="1" dirty="0"/>
          </a:p>
          <a:p>
            <a:r>
              <a:rPr lang="en-US" b="1" dirty="0"/>
              <a:t>The probability of preferring the female condom given that one is female:</a:t>
            </a:r>
          </a:p>
          <a:p>
            <a:pPr marL="0" indent="0">
              <a:buNone/>
            </a:pPr>
            <a:endParaRPr lang="en-US" b="1" dirty="0"/>
          </a:p>
          <a:p>
            <a:r>
              <a:rPr lang="en-US" b="1" dirty="0"/>
              <a:t>P(E1/E4) = </a:t>
            </a:r>
            <a:r>
              <a:rPr lang="en-US" b="1" u="sng" dirty="0"/>
              <a:t>P(E1) * P(E4/E1</a:t>
            </a:r>
            <a:r>
              <a:rPr lang="en-US" b="1" dirty="0"/>
              <a:t>)</a:t>
            </a:r>
          </a:p>
          <a:p>
            <a:r>
              <a:rPr lang="en-US" b="1" dirty="0"/>
              <a:t>                          P(E4)</a:t>
            </a:r>
          </a:p>
          <a:p>
            <a:pPr marL="0" indent="0">
              <a:buNone/>
            </a:pPr>
            <a:endParaRPr lang="en-US" b="1" dirty="0"/>
          </a:p>
          <a:p>
            <a:r>
              <a:rPr lang="en-US" b="1" dirty="0"/>
              <a:t>	= (</a:t>
            </a:r>
            <a:r>
              <a:rPr lang="en-US" b="1" u="sng" dirty="0"/>
              <a:t>950/2500) * (450/850)</a:t>
            </a:r>
            <a:endParaRPr lang="en-US" b="1" dirty="0"/>
          </a:p>
          <a:p>
            <a:r>
              <a:rPr lang="en-US" b="1" dirty="0"/>
              <a:t>                       (850//2500)</a:t>
            </a:r>
          </a:p>
          <a:p>
            <a:pPr marL="0" indent="0">
              <a:buNone/>
            </a:pPr>
            <a:endParaRPr lang="en-US" b="1" dirty="0"/>
          </a:p>
          <a:p>
            <a:r>
              <a:rPr lang="en-US" b="1" dirty="0"/>
              <a:t>              = 450/850</a:t>
            </a:r>
          </a:p>
          <a:p>
            <a:pPr marL="0" indent="0">
              <a:buNone/>
            </a:pPr>
            <a:endParaRPr lang="en-US" b="1" dirty="0"/>
          </a:p>
          <a:p>
            <a:r>
              <a:rPr lang="en-US" b="1" dirty="0"/>
              <a:t>              = 0.53</a:t>
            </a:r>
          </a:p>
          <a:p>
            <a:pPr marL="0" indent="0">
              <a:buNone/>
            </a:pPr>
            <a:endParaRPr lang="en-US" dirty="0"/>
          </a:p>
        </p:txBody>
      </p:sp>
    </p:spTree>
    <p:extLst>
      <p:ext uri="{BB962C8B-B14F-4D97-AF65-F5344CB8AC3E}">
        <p14:creationId xmlns:p14="http://schemas.microsoft.com/office/powerpoint/2010/main" val="1014099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TYPES OF DISTRIBUTIONS </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r>
              <a:rPr lang="en-US" b="1" dirty="0"/>
              <a:t>OBSERVED OR EMPIRICAL DISTRIBUTION </a:t>
            </a:r>
          </a:p>
          <a:p>
            <a:pPr marL="0" indent="0">
              <a:buNone/>
            </a:pPr>
            <a:endParaRPr lang="en-US" b="1" dirty="0"/>
          </a:p>
          <a:p>
            <a:pPr lvl="0"/>
            <a:r>
              <a:rPr lang="en-US" b="1" dirty="0"/>
              <a:t>Based on actual observations </a:t>
            </a:r>
          </a:p>
          <a:p>
            <a:pPr marL="0" indent="0">
              <a:buNone/>
            </a:pPr>
            <a:endParaRPr lang="en-US" b="1" dirty="0"/>
          </a:p>
          <a:p>
            <a:pPr lvl="0"/>
            <a:r>
              <a:rPr lang="en-US" b="1" dirty="0"/>
              <a:t>Example</a:t>
            </a:r>
          </a:p>
          <a:p>
            <a:r>
              <a:rPr lang="en-US" b="1" dirty="0"/>
              <a:t>Frequency distribution </a:t>
            </a:r>
          </a:p>
          <a:p>
            <a:pPr marL="0" indent="0">
              <a:buNone/>
            </a:pPr>
            <a:endParaRPr lang="en-US" b="1" dirty="0"/>
          </a:p>
          <a:p>
            <a:r>
              <a:rPr lang="en-US" b="1" dirty="0"/>
              <a:t>PROBABILITY DISTRIBUTION </a:t>
            </a:r>
          </a:p>
          <a:p>
            <a:pPr marL="0" indent="0">
              <a:buNone/>
            </a:pPr>
            <a:endParaRPr lang="en-US" b="1" dirty="0"/>
          </a:p>
          <a:p>
            <a:pPr lvl="0"/>
            <a:r>
              <a:rPr lang="en-US" b="1" dirty="0"/>
              <a:t>Theoretical distribution of all possible events and the probabilities of occurrence of each event (classical probability). </a:t>
            </a:r>
          </a:p>
          <a:p>
            <a:pPr marL="0" indent="0">
              <a:buNone/>
            </a:pPr>
            <a:endParaRPr lang="en-US" b="1" dirty="0"/>
          </a:p>
          <a:p>
            <a:r>
              <a:rPr lang="en-US" b="1" dirty="0"/>
              <a:t>EXPECTED DISTRIBUTION </a:t>
            </a:r>
          </a:p>
          <a:p>
            <a:pPr marL="0" indent="0">
              <a:buNone/>
            </a:pPr>
            <a:endParaRPr lang="en-US" b="1" dirty="0"/>
          </a:p>
          <a:p>
            <a:pPr lvl="0"/>
            <a:r>
              <a:rPr lang="en-US" b="1" dirty="0"/>
              <a:t>Product of the probabilities of the occurrence of each event and its total number of events. </a:t>
            </a:r>
          </a:p>
          <a:p>
            <a:endParaRPr lang="en-US" b="1" dirty="0"/>
          </a:p>
        </p:txBody>
      </p:sp>
    </p:spTree>
    <p:extLst>
      <p:ext uri="{BB962C8B-B14F-4D97-AF65-F5344CB8AC3E}">
        <p14:creationId xmlns:p14="http://schemas.microsoft.com/office/powerpoint/2010/main" val="3543559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pic>
        <p:nvPicPr>
          <p:cNvPr id="4" name="Content Placeholder 3"/>
          <p:cNvPicPr>
            <a:picLocks noGrp="1" noChangeAspect="1"/>
          </p:cNvPicPr>
          <p:nvPr>
            <p:ph idx="1"/>
          </p:nvPr>
        </p:nvPicPr>
        <p:blipFill>
          <a:blip r:embed="rId2"/>
          <a:stretch>
            <a:fillRect/>
          </a:stretch>
        </p:blipFill>
        <p:spPr>
          <a:xfrm>
            <a:off x="3343656" y="3622802"/>
            <a:ext cx="5504688" cy="1187196"/>
          </a:xfrm>
          <a:prstGeom prst="rect">
            <a:avLst/>
          </a:prstGeom>
        </p:spPr>
      </p:pic>
    </p:spTree>
    <p:extLst>
      <p:ext uri="{BB962C8B-B14F-4D97-AF65-F5344CB8AC3E}">
        <p14:creationId xmlns:p14="http://schemas.microsoft.com/office/powerpoint/2010/main" val="1440444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700" b="1" dirty="0">
                <a:latin typeface="Century" panose="02040604050505020304" pitchFamily="18" charset="0"/>
                <a:ea typeface="Times New Roman" panose="02020603050405020304" pitchFamily="18" charset="0"/>
                <a:cs typeface="Tahoma" panose="020B0604030504040204" pitchFamily="34" charset="0"/>
              </a:rPr>
              <a:t>COMMON PROBABILITY DISTRIBUTION</a:t>
            </a:r>
            <a:br>
              <a:rPr lang="en-US" altLang="en-US" sz="2700" b="1" dirty="0"/>
            </a:br>
            <a:endParaRPr lang="en-US" sz="2700" b="1" dirty="0"/>
          </a:p>
        </p:txBody>
      </p:sp>
      <p:sp>
        <p:nvSpPr>
          <p:cNvPr id="3" name="Content Placeholder 2"/>
          <p:cNvSpPr>
            <a:spLocks noGrp="1"/>
          </p:cNvSpPr>
          <p:nvPr>
            <p:ph idx="1"/>
          </p:nvPr>
        </p:nvSpPr>
        <p:spPr/>
        <p:txBody>
          <a:bodyPr>
            <a:normAutofit fontScale="92500" lnSpcReduction="20000"/>
          </a:bodyPr>
          <a:lstStyle/>
          <a:p>
            <a:r>
              <a:rPr lang="en-US" sz="4051" b="1" dirty="0"/>
              <a:t>BINOMIAL</a:t>
            </a:r>
          </a:p>
          <a:p>
            <a:pPr marL="0" indent="0">
              <a:buNone/>
            </a:pPr>
            <a:endParaRPr lang="en-US" sz="4051" b="1" dirty="0"/>
          </a:p>
          <a:p>
            <a:r>
              <a:rPr lang="en-US" sz="4051" b="1" dirty="0"/>
              <a:t>POISSON</a:t>
            </a:r>
          </a:p>
          <a:p>
            <a:pPr marL="0" indent="0">
              <a:buNone/>
            </a:pPr>
            <a:endParaRPr lang="en-US" sz="4051" b="1" dirty="0"/>
          </a:p>
          <a:p>
            <a:r>
              <a:rPr lang="en-US" sz="4051" b="1" dirty="0"/>
              <a:t>NORMAL</a:t>
            </a:r>
          </a:p>
          <a:p>
            <a:endParaRPr lang="en-US" sz="4051" b="1" dirty="0"/>
          </a:p>
        </p:txBody>
      </p:sp>
    </p:spTree>
    <p:extLst>
      <p:ext uri="{BB962C8B-B14F-4D97-AF65-F5344CB8AC3E}">
        <p14:creationId xmlns:p14="http://schemas.microsoft.com/office/powerpoint/2010/main" val="188456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25000" lnSpcReduction="20000"/>
          </a:bodyPr>
          <a:lstStyle/>
          <a:p>
            <a:r>
              <a:rPr lang="en-US" sz="8400" b="1" dirty="0"/>
              <a:t>MUTUALLY EXCLUSIVE EVENTS </a:t>
            </a:r>
          </a:p>
          <a:p>
            <a:pPr marL="0" indent="0">
              <a:buNone/>
            </a:pPr>
            <a:endParaRPr lang="en-US" sz="8400" b="1" dirty="0"/>
          </a:p>
          <a:p>
            <a:r>
              <a:rPr lang="en-US" sz="8400" b="1" dirty="0"/>
              <a:t>In this, the occurrence of one event precludes the occurrence of any other. </a:t>
            </a:r>
          </a:p>
          <a:p>
            <a:pPr marL="0" indent="0">
              <a:buNone/>
            </a:pPr>
            <a:r>
              <a:rPr lang="en-US" sz="8400" b="1" dirty="0"/>
              <a:t> </a:t>
            </a:r>
          </a:p>
          <a:p>
            <a:r>
              <a:rPr lang="en-US" sz="8400" b="1" dirty="0"/>
              <a:t>EXAMPLE </a:t>
            </a:r>
          </a:p>
          <a:p>
            <a:pPr marL="0" indent="0">
              <a:buNone/>
            </a:pPr>
            <a:endParaRPr lang="en-US" sz="8400" b="1" dirty="0"/>
          </a:p>
          <a:p>
            <a:r>
              <a:rPr lang="en-US" sz="8400" b="1" dirty="0"/>
              <a:t>In a football match, win and lose are mutually exclusive events.</a:t>
            </a:r>
          </a:p>
          <a:p>
            <a:r>
              <a:rPr lang="en-US" sz="8400" b="1" dirty="0"/>
              <a:t>Death and life are mutually exclusive. </a:t>
            </a:r>
          </a:p>
          <a:p>
            <a:pPr marL="0" indent="0">
              <a:buNone/>
            </a:pPr>
            <a:endParaRPr lang="en-US" sz="8400" b="1" dirty="0"/>
          </a:p>
          <a:p>
            <a:pPr marL="0" indent="0">
              <a:buNone/>
            </a:pPr>
            <a:endParaRPr lang="en-US" sz="6000" b="1" dirty="0"/>
          </a:p>
          <a:p>
            <a:pPr marL="0" indent="0">
              <a:buNone/>
            </a:pPr>
            <a:r>
              <a:rPr lang="en-US" sz="6000" b="1" dirty="0"/>
              <a:t> </a:t>
            </a:r>
          </a:p>
          <a:p>
            <a:pPr marL="0" indent="0">
              <a:buNone/>
            </a:pPr>
            <a:r>
              <a:rPr lang="en-US" sz="6000" b="1" dirty="0"/>
              <a:t> </a:t>
            </a:r>
          </a:p>
          <a:p>
            <a:r>
              <a:rPr lang="en-US" b="1" dirty="0"/>
              <a:t>			</a:t>
            </a:r>
          </a:p>
        </p:txBody>
      </p:sp>
    </p:spTree>
    <p:extLst>
      <p:ext uri="{BB962C8B-B14F-4D97-AF65-F5344CB8AC3E}">
        <p14:creationId xmlns:p14="http://schemas.microsoft.com/office/powerpoint/2010/main" val="103208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lstStyle/>
          <a:p>
            <a:r>
              <a:rPr lang="en-US" b="1" dirty="0"/>
              <a:t>MUTUALLY EXCLUSIVE EVENTS </a:t>
            </a:r>
          </a:p>
          <a:p>
            <a:pPr marL="0" indent="0">
              <a:buNone/>
            </a:pPr>
            <a:endParaRPr lang="en-US" b="1" dirty="0"/>
          </a:p>
          <a:p>
            <a:endParaRPr lang="en-US" dirty="0"/>
          </a:p>
        </p:txBody>
      </p:sp>
      <p:sp>
        <p:nvSpPr>
          <p:cNvPr id="4" name="Oval 3"/>
          <p:cNvSpPr/>
          <p:nvPr/>
        </p:nvSpPr>
        <p:spPr>
          <a:xfrm>
            <a:off x="3600998" y="2921184"/>
            <a:ext cx="1750423" cy="12799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A</a:t>
            </a:r>
          </a:p>
        </p:txBody>
      </p:sp>
      <p:sp>
        <p:nvSpPr>
          <p:cNvPr id="5" name="Oval 4"/>
          <p:cNvSpPr/>
          <p:nvPr/>
        </p:nvSpPr>
        <p:spPr>
          <a:xfrm>
            <a:off x="5851075" y="2921184"/>
            <a:ext cx="1675311" cy="1279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B</a:t>
            </a:r>
          </a:p>
        </p:txBody>
      </p:sp>
    </p:spTree>
    <p:extLst>
      <p:ext uri="{BB962C8B-B14F-4D97-AF65-F5344CB8AC3E}">
        <p14:creationId xmlns:p14="http://schemas.microsoft.com/office/powerpoint/2010/main" val="105579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a:bodyPr>
          <a:lstStyle/>
          <a:p>
            <a:r>
              <a:rPr lang="en-US" b="1" dirty="0"/>
              <a:t>EVENTS NOT MUTUALLY EXCLUSIVE EVENTS </a:t>
            </a:r>
          </a:p>
          <a:p>
            <a:pPr marL="0" indent="0">
              <a:buNone/>
            </a:pPr>
            <a:endParaRPr lang="en-US" b="1" dirty="0"/>
          </a:p>
        </p:txBody>
      </p:sp>
      <p:sp>
        <p:nvSpPr>
          <p:cNvPr id="4" name="Oval 3"/>
          <p:cNvSpPr/>
          <p:nvPr/>
        </p:nvSpPr>
        <p:spPr>
          <a:xfrm>
            <a:off x="3600998" y="2921184"/>
            <a:ext cx="1750423" cy="12799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A</a:t>
            </a:r>
          </a:p>
        </p:txBody>
      </p:sp>
      <p:sp>
        <p:nvSpPr>
          <p:cNvPr id="5" name="Oval 4"/>
          <p:cNvSpPr/>
          <p:nvPr/>
        </p:nvSpPr>
        <p:spPr>
          <a:xfrm>
            <a:off x="4779919" y="2921182"/>
            <a:ext cx="1675311" cy="1279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B</a:t>
            </a:r>
          </a:p>
        </p:txBody>
      </p:sp>
    </p:spTree>
    <p:extLst>
      <p:ext uri="{BB962C8B-B14F-4D97-AF65-F5344CB8AC3E}">
        <p14:creationId xmlns:p14="http://schemas.microsoft.com/office/powerpoint/2010/main" val="173076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INDEPENDENT EVENTS</a:t>
            </a:r>
          </a:p>
          <a:p>
            <a:pPr marL="0" indent="0">
              <a:buNone/>
            </a:pPr>
            <a:endParaRPr lang="en-US" b="1" dirty="0"/>
          </a:p>
          <a:p>
            <a:r>
              <a:rPr lang="en-US" b="1" dirty="0"/>
              <a:t>This happens when the occurrence of one event in no way influences the likelihood of occurrence of the other event.</a:t>
            </a:r>
          </a:p>
          <a:p>
            <a:pPr marL="0" indent="0">
              <a:buNone/>
            </a:pPr>
            <a:endParaRPr lang="en-US" b="1" dirty="0"/>
          </a:p>
          <a:p>
            <a:r>
              <a:rPr lang="en-US" b="1" dirty="0"/>
              <a:t>EXAMPLE </a:t>
            </a:r>
          </a:p>
          <a:p>
            <a:pPr marL="0" indent="0">
              <a:buNone/>
            </a:pPr>
            <a:endParaRPr lang="en-US" b="1" dirty="0"/>
          </a:p>
          <a:p>
            <a:r>
              <a:rPr lang="en-US" b="1" dirty="0"/>
              <a:t>Weight and intelligence</a:t>
            </a:r>
          </a:p>
          <a:p>
            <a:r>
              <a:rPr lang="en-US" b="1" dirty="0"/>
              <a:t>Being fat as an event is not likely to influence one’s IQ.</a:t>
            </a:r>
          </a:p>
          <a:p>
            <a:pPr marL="0" indent="0">
              <a:buNone/>
            </a:pPr>
            <a:endParaRPr lang="en-US" b="1" dirty="0"/>
          </a:p>
          <a:p>
            <a:endParaRPr lang="en-US" b="1" dirty="0"/>
          </a:p>
        </p:txBody>
      </p:sp>
    </p:spTree>
    <p:extLst>
      <p:ext uri="{BB962C8B-B14F-4D97-AF65-F5344CB8AC3E}">
        <p14:creationId xmlns:p14="http://schemas.microsoft.com/office/powerpoint/2010/main" val="281709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DEPENDENT EVENTS</a:t>
            </a:r>
          </a:p>
          <a:p>
            <a:pPr marL="0" indent="0">
              <a:buNone/>
            </a:pPr>
            <a:endParaRPr lang="en-US" b="1" dirty="0"/>
          </a:p>
          <a:p>
            <a:r>
              <a:rPr lang="en-US" b="1" dirty="0"/>
              <a:t>This happens when the occurrence of one event influences the likelihood of occurrence of another event. </a:t>
            </a:r>
          </a:p>
          <a:p>
            <a:pPr marL="0" indent="0">
              <a:buNone/>
            </a:pPr>
            <a:r>
              <a:rPr lang="en-US" b="1" dirty="0"/>
              <a:t> </a:t>
            </a:r>
          </a:p>
          <a:p>
            <a:r>
              <a:rPr lang="en-US" b="1" dirty="0"/>
              <a:t>EXAMPLE</a:t>
            </a:r>
          </a:p>
          <a:p>
            <a:pPr marL="0" indent="0">
              <a:buNone/>
            </a:pPr>
            <a:endParaRPr lang="en-US" b="1" dirty="0"/>
          </a:p>
          <a:p>
            <a:r>
              <a:rPr lang="en-US" b="1" dirty="0"/>
              <a:t>Studying and exam success.</a:t>
            </a:r>
          </a:p>
          <a:p>
            <a:r>
              <a:rPr lang="en-US" b="1" dirty="0"/>
              <a:t>Studying hard as an event is likely to result in a pass. </a:t>
            </a:r>
          </a:p>
          <a:p>
            <a:endParaRPr lang="en-US" b="1" dirty="0"/>
          </a:p>
          <a:p>
            <a:endParaRPr lang="en-US" b="1" dirty="0"/>
          </a:p>
          <a:p>
            <a:endParaRPr lang="en-US" b="1" dirty="0"/>
          </a:p>
        </p:txBody>
      </p:sp>
    </p:spTree>
    <p:extLst>
      <p:ext uri="{BB962C8B-B14F-4D97-AF65-F5344CB8AC3E}">
        <p14:creationId xmlns:p14="http://schemas.microsoft.com/office/powerpoint/2010/main" val="142191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PROBABILITY</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KINDS (TYPES) OF PROBABILITY</a:t>
            </a:r>
          </a:p>
          <a:p>
            <a:pPr marL="0" indent="0">
              <a:buNone/>
            </a:pPr>
            <a:endParaRPr lang="en-US" b="1" dirty="0"/>
          </a:p>
          <a:p>
            <a:r>
              <a:rPr lang="en-US" b="1" dirty="0"/>
              <a:t> Probability has in many applications in many areas. Businessmen will always weigh chances of success just as opinion </a:t>
            </a:r>
            <a:r>
              <a:rPr lang="en-US" b="1" dirty="0" err="1"/>
              <a:t>pollers</a:t>
            </a:r>
            <a:r>
              <a:rPr lang="en-US" b="1" dirty="0"/>
              <a:t> think in terms of probabilities.</a:t>
            </a:r>
          </a:p>
          <a:p>
            <a:pPr marL="0" indent="0">
              <a:buNone/>
            </a:pPr>
            <a:endParaRPr lang="en-US" b="1" dirty="0"/>
          </a:p>
          <a:p>
            <a:pPr marL="0" indent="0">
              <a:buNone/>
            </a:pPr>
            <a:r>
              <a:rPr lang="en-US" b="1" dirty="0"/>
              <a:t> </a:t>
            </a:r>
          </a:p>
          <a:p>
            <a:r>
              <a:rPr lang="en-US" b="1" dirty="0"/>
              <a:t>There are three types of probability</a:t>
            </a:r>
          </a:p>
          <a:p>
            <a:pPr marL="0" indent="0">
              <a:buNone/>
            </a:pPr>
            <a:r>
              <a:rPr lang="en-US" b="1" dirty="0"/>
              <a:t> </a:t>
            </a:r>
          </a:p>
          <a:p>
            <a:r>
              <a:rPr lang="en-US" b="1" dirty="0"/>
              <a:t>A priori</a:t>
            </a:r>
          </a:p>
          <a:p>
            <a:r>
              <a:rPr lang="en-US" b="1" dirty="0"/>
              <a:t>Posterior </a:t>
            </a:r>
          </a:p>
          <a:p>
            <a:r>
              <a:rPr lang="en-US" b="1" dirty="0"/>
              <a:t>Subjective</a:t>
            </a:r>
          </a:p>
          <a:p>
            <a:endParaRPr lang="en-US" dirty="0"/>
          </a:p>
        </p:txBody>
      </p:sp>
    </p:spTree>
    <p:extLst>
      <p:ext uri="{BB962C8B-B14F-4D97-AF65-F5344CB8AC3E}">
        <p14:creationId xmlns:p14="http://schemas.microsoft.com/office/powerpoint/2010/main" val="33813715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1926</Words>
  <Application>Microsoft Office PowerPoint</Application>
  <PresentationFormat>Widescreen</PresentationFormat>
  <Paragraphs>375</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Century</vt:lpstr>
      <vt:lpstr>Garamond</vt:lpstr>
      <vt:lpstr>Organic</vt:lpstr>
      <vt:lpstr>TOPIC 6 </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FREQUENCY DISTRIBUTION</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BASIC PROBABILITY</vt:lpstr>
      <vt:lpstr>TYPES OF DISTRIBUTIONS  </vt:lpstr>
      <vt:lpstr>BASIC PROBABILITY</vt:lpstr>
      <vt:lpstr>COMMON PROBABILITY DISTRIBUTION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6 </dc:title>
  <dc:creator>Musonda Lemba</dc:creator>
  <cp:lastModifiedBy>Musonda Lemba</cp:lastModifiedBy>
  <cp:revision>2</cp:revision>
  <dcterms:created xsi:type="dcterms:W3CDTF">2020-09-08T06:48:42Z</dcterms:created>
  <dcterms:modified xsi:type="dcterms:W3CDTF">2020-09-08T06:50:05Z</dcterms:modified>
</cp:coreProperties>
</file>