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918" r:id="rId3"/>
    <p:sldId id="893" r:id="rId4"/>
    <p:sldId id="894" r:id="rId5"/>
    <p:sldId id="895" r:id="rId6"/>
    <p:sldId id="896" r:id="rId7"/>
    <p:sldId id="914" r:id="rId8"/>
    <p:sldId id="897" r:id="rId9"/>
    <p:sldId id="898" r:id="rId10"/>
    <p:sldId id="899" r:id="rId11"/>
    <p:sldId id="919" r:id="rId12"/>
    <p:sldId id="915" r:id="rId13"/>
    <p:sldId id="900" r:id="rId14"/>
    <p:sldId id="926" r:id="rId15"/>
    <p:sldId id="923" r:id="rId16"/>
    <p:sldId id="925" r:id="rId17"/>
    <p:sldId id="924" r:id="rId18"/>
    <p:sldId id="777" r:id="rId19"/>
    <p:sldId id="771" r:id="rId20"/>
    <p:sldId id="921" r:id="rId21"/>
    <p:sldId id="928" r:id="rId22"/>
    <p:sldId id="929" r:id="rId23"/>
    <p:sldId id="930" r:id="rId24"/>
    <p:sldId id="931" r:id="rId25"/>
    <p:sldId id="889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cuments\recovery\MANCOSA%20PROBABILITY_12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Salary and experience)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ZM"/>
        </a:p>
      </c:txPr>
    </c:title>
    <c:autoTitleDeleted val="0"/>
    <c:plotArea>
      <c:layout>
        <c:manualLayout>
          <c:layoutTarget val="inner"/>
          <c:xMode val="edge"/>
          <c:yMode val="edge"/>
          <c:x val="0.15227937996763929"/>
          <c:y val="0.17379371057023119"/>
          <c:w val="0.81834098099498032"/>
          <c:h val="0.618144399427824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Sheet3!$C$1</c:f>
              <c:strCache>
                <c:ptCount val="1"/>
                <c:pt idx="0">
                  <c:v>Y (Salary)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ysClr val="windowText" lastClr="000000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Sheet3!$B$2:$B$11</c:f>
              <c:numCache>
                <c:formatCode>General</c:formatCode>
                <c:ptCount val="10"/>
                <c:pt idx="0">
                  <c:v>2</c:v>
                </c:pt>
                <c:pt idx="1">
                  <c:v>3</c:v>
                </c:pt>
                <c:pt idx="2">
                  <c:v>1</c:v>
                </c:pt>
                <c:pt idx="3">
                  <c:v>5</c:v>
                </c:pt>
                <c:pt idx="4">
                  <c:v>1</c:v>
                </c:pt>
                <c:pt idx="5">
                  <c:v>7</c:v>
                </c:pt>
                <c:pt idx="6">
                  <c:v>4</c:v>
                </c:pt>
                <c:pt idx="7">
                  <c:v>7</c:v>
                </c:pt>
                <c:pt idx="8">
                  <c:v>6</c:v>
                </c:pt>
                <c:pt idx="9">
                  <c:v>9</c:v>
                </c:pt>
              </c:numCache>
            </c:numRef>
          </c:xVal>
          <c:yVal>
            <c:numRef>
              <c:f>Sheet3!$C$2:$C$11</c:f>
              <c:numCache>
                <c:formatCode>General</c:formatCode>
                <c:ptCount val="10"/>
                <c:pt idx="0">
                  <c:v>230</c:v>
                </c:pt>
                <c:pt idx="1">
                  <c:v>200</c:v>
                </c:pt>
                <c:pt idx="2">
                  <c:v>170</c:v>
                </c:pt>
                <c:pt idx="3">
                  <c:v>315</c:v>
                </c:pt>
                <c:pt idx="4">
                  <c:v>185</c:v>
                </c:pt>
                <c:pt idx="5">
                  <c:v>330</c:v>
                </c:pt>
                <c:pt idx="6">
                  <c:v>250</c:v>
                </c:pt>
                <c:pt idx="7">
                  <c:v>300</c:v>
                </c:pt>
                <c:pt idx="8">
                  <c:v>225</c:v>
                </c:pt>
                <c:pt idx="9">
                  <c:v>325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D47-4BB3-87FB-83B24E90B6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17129608"/>
        <c:axId val="817124688"/>
      </c:scatterChart>
      <c:valAx>
        <c:axId val="817129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Years of experience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ZM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ZM"/>
          </a:p>
        </c:txPr>
        <c:crossAx val="817124688"/>
        <c:crosses val="autoZero"/>
        <c:crossBetween val="midCat"/>
      </c:valAx>
      <c:valAx>
        <c:axId val="817124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Salary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ZM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ZM"/>
          </a:p>
        </c:txPr>
        <c:crossAx val="817129608"/>
        <c:crosses val="autoZero"/>
        <c:crossBetween val="midCat"/>
      </c:valAx>
      <c:spPr>
        <a:noFill/>
        <a:ln>
          <a:solidFill>
            <a:sysClr val="windowText" lastClr="000000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ZM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39D86D6-77A5-4391-B789-85702A4B82F1}" type="datetimeFigureOut">
              <a:rPr lang="en-ZM" smtClean="0"/>
              <a:t>08/09/2020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32ACF22-2CA0-4C71-960F-61317C5BF696}" type="slidenum">
              <a:rPr lang="en-ZM" smtClean="0"/>
              <a:t>‹#›</a:t>
            </a:fld>
            <a:endParaRPr lang="en-ZM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1497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86D6-77A5-4391-B789-85702A4B82F1}" type="datetimeFigureOut">
              <a:rPr lang="en-ZM" smtClean="0"/>
              <a:t>08/09/2020</a:t>
            </a:fld>
            <a:endParaRPr lang="en-Z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ACF22-2CA0-4C71-960F-61317C5BF696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3366850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86D6-77A5-4391-B789-85702A4B82F1}" type="datetimeFigureOut">
              <a:rPr lang="en-ZM" smtClean="0"/>
              <a:t>08/09/2020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ACF22-2CA0-4C71-960F-61317C5BF696}" type="slidenum">
              <a:rPr lang="en-ZM" smtClean="0"/>
              <a:t>‹#›</a:t>
            </a:fld>
            <a:endParaRPr lang="en-ZM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8037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86D6-77A5-4391-B789-85702A4B82F1}" type="datetimeFigureOut">
              <a:rPr lang="en-ZM" smtClean="0"/>
              <a:t>08/09/2020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ACF22-2CA0-4C71-960F-61317C5BF696}" type="slidenum">
              <a:rPr lang="en-ZM" smtClean="0"/>
              <a:t>‹#›</a:t>
            </a:fld>
            <a:endParaRPr lang="en-ZM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7295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86D6-77A5-4391-B789-85702A4B82F1}" type="datetimeFigureOut">
              <a:rPr lang="en-ZM" smtClean="0"/>
              <a:t>08/09/2020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ACF22-2CA0-4C71-960F-61317C5BF696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2909977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86D6-77A5-4391-B789-85702A4B82F1}" type="datetimeFigureOut">
              <a:rPr lang="en-ZM" smtClean="0"/>
              <a:t>08/09/2020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ACF22-2CA0-4C71-960F-61317C5BF696}" type="slidenum">
              <a:rPr lang="en-ZM" smtClean="0"/>
              <a:t>‹#›</a:t>
            </a:fld>
            <a:endParaRPr lang="en-ZM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15415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86D6-77A5-4391-B789-85702A4B82F1}" type="datetimeFigureOut">
              <a:rPr lang="en-ZM" smtClean="0"/>
              <a:t>08/09/2020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ACF22-2CA0-4C71-960F-61317C5BF696}" type="slidenum">
              <a:rPr lang="en-ZM" smtClean="0"/>
              <a:t>‹#›</a:t>
            </a:fld>
            <a:endParaRPr lang="en-ZM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6300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86D6-77A5-4391-B789-85702A4B82F1}" type="datetimeFigureOut">
              <a:rPr lang="en-ZM" smtClean="0"/>
              <a:t>08/09/2020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ACF22-2CA0-4C71-960F-61317C5BF696}" type="slidenum">
              <a:rPr lang="en-ZM" smtClean="0"/>
              <a:t>‹#›</a:t>
            </a:fld>
            <a:endParaRPr lang="en-ZM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14414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86D6-77A5-4391-B789-85702A4B82F1}" type="datetimeFigureOut">
              <a:rPr lang="en-ZM" smtClean="0"/>
              <a:t>08/09/2020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ACF22-2CA0-4C71-960F-61317C5BF696}" type="slidenum">
              <a:rPr lang="en-ZM" smtClean="0"/>
              <a:t>‹#›</a:t>
            </a:fld>
            <a:endParaRPr lang="en-ZM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8162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86D6-77A5-4391-B789-85702A4B82F1}" type="datetimeFigureOut">
              <a:rPr lang="en-ZM" smtClean="0"/>
              <a:t>08/09/2020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ACF22-2CA0-4C71-960F-61317C5BF696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1178252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86D6-77A5-4391-B789-85702A4B82F1}" type="datetimeFigureOut">
              <a:rPr lang="en-ZM" smtClean="0"/>
              <a:t>08/09/2020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ACF22-2CA0-4C71-960F-61317C5BF696}" type="slidenum">
              <a:rPr lang="en-ZM" smtClean="0"/>
              <a:t>‹#›</a:t>
            </a:fld>
            <a:endParaRPr lang="en-ZM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8496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86D6-77A5-4391-B789-85702A4B82F1}" type="datetimeFigureOut">
              <a:rPr lang="en-ZM" smtClean="0"/>
              <a:t>08/09/2020</a:t>
            </a:fld>
            <a:endParaRPr lang="en-Z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ACF22-2CA0-4C71-960F-61317C5BF696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4107880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86D6-77A5-4391-B789-85702A4B82F1}" type="datetimeFigureOut">
              <a:rPr lang="en-ZM" smtClean="0"/>
              <a:t>08/09/2020</a:t>
            </a:fld>
            <a:endParaRPr lang="en-ZM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ACF22-2CA0-4C71-960F-61317C5BF696}" type="slidenum">
              <a:rPr lang="en-ZM" smtClean="0"/>
              <a:t>‹#›</a:t>
            </a:fld>
            <a:endParaRPr lang="en-ZM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995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86D6-77A5-4391-B789-85702A4B82F1}" type="datetimeFigureOut">
              <a:rPr lang="en-ZM" smtClean="0"/>
              <a:t>08/09/2020</a:t>
            </a:fld>
            <a:endParaRPr lang="en-ZM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ACF22-2CA0-4C71-960F-61317C5BF696}" type="slidenum">
              <a:rPr lang="en-ZM" smtClean="0"/>
              <a:t>‹#›</a:t>
            </a:fld>
            <a:endParaRPr lang="en-ZM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9132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86D6-77A5-4391-B789-85702A4B82F1}" type="datetimeFigureOut">
              <a:rPr lang="en-ZM" smtClean="0"/>
              <a:t>08/09/2020</a:t>
            </a:fld>
            <a:endParaRPr lang="en-ZM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ACF22-2CA0-4C71-960F-61317C5BF696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3757956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86D6-77A5-4391-B789-85702A4B82F1}" type="datetimeFigureOut">
              <a:rPr lang="en-ZM" smtClean="0"/>
              <a:t>08/09/2020</a:t>
            </a:fld>
            <a:endParaRPr lang="en-Z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ACF22-2CA0-4C71-960F-61317C5BF696}" type="slidenum">
              <a:rPr lang="en-ZM" smtClean="0"/>
              <a:t>‹#›</a:t>
            </a:fld>
            <a:endParaRPr lang="en-ZM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6400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D86D6-77A5-4391-B789-85702A4B82F1}" type="datetimeFigureOut">
              <a:rPr lang="en-ZM" smtClean="0"/>
              <a:t>08/09/2020</a:t>
            </a:fld>
            <a:endParaRPr lang="en-Z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ACF22-2CA0-4C71-960F-61317C5BF696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3769497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39D86D6-77A5-4391-B789-85702A4B82F1}" type="datetimeFigureOut">
              <a:rPr lang="en-ZM" smtClean="0"/>
              <a:t>08/09/2020</a:t>
            </a:fld>
            <a:endParaRPr lang="en-Z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Z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32ACF22-2CA0-4C71-960F-61317C5BF696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407690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63B52-7B49-4E43-AAD9-C0F29A6CA0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TOPIC 11</a:t>
            </a:r>
            <a:endParaRPr lang="en-ZM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FC4BC6-4ADC-4A6D-9D5B-F543206997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REGRESSION ANALYSIS</a:t>
            </a:r>
            <a:endParaRPr lang="en-ZM" b="1" dirty="0"/>
          </a:p>
        </p:txBody>
      </p:sp>
    </p:spTree>
    <p:extLst>
      <p:ext uri="{BB962C8B-B14F-4D97-AF65-F5344CB8AC3E}">
        <p14:creationId xmlns:p14="http://schemas.microsoft.com/office/powerpoint/2010/main" val="1279440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latin typeface="+mn-lt"/>
              </a:rPr>
              <a:t>THE METHOD OF LEAST SQUARES</a:t>
            </a:r>
            <a:br>
              <a:rPr lang="en-US" b="1" dirty="0">
                <a:latin typeface="+mn-lt"/>
              </a:rPr>
            </a:b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lnSpc>
                <a:spcPct val="80000"/>
              </a:lnSpc>
            </a:pPr>
            <a:r>
              <a:rPr lang="en-GB" b="1" dirty="0"/>
              <a:t>The method of least squares attempts to minimize the sum of squared residuals (Y – Y’)</a:t>
            </a:r>
            <a:r>
              <a:rPr lang="en-GB" b="1" baseline="30000" dirty="0"/>
              <a:t>2</a:t>
            </a:r>
            <a:r>
              <a:rPr lang="en-GB" b="1" dirty="0"/>
              <a:t> for all sample points.</a:t>
            </a:r>
          </a:p>
          <a:p>
            <a:pPr algn="just">
              <a:lnSpc>
                <a:spcPct val="80000"/>
              </a:lnSpc>
              <a:buNone/>
            </a:pPr>
            <a:endParaRPr lang="en-US" b="1" dirty="0"/>
          </a:p>
          <a:p>
            <a:pPr algn="just">
              <a:lnSpc>
                <a:spcPct val="80000"/>
              </a:lnSpc>
            </a:pPr>
            <a:r>
              <a:rPr lang="en-GB" b="1" dirty="0"/>
              <a:t>To do this, it uses the best prediction equation:</a:t>
            </a:r>
          </a:p>
          <a:p>
            <a:pPr algn="just">
              <a:lnSpc>
                <a:spcPct val="80000"/>
              </a:lnSpc>
              <a:buNone/>
            </a:pPr>
            <a:endParaRPr lang="en-US" b="1" dirty="0"/>
          </a:p>
          <a:p>
            <a:pPr algn="just">
              <a:lnSpc>
                <a:spcPct val="80000"/>
              </a:lnSpc>
            </a:pPr>
            <a:r>
              <a:rPr lang="en-GB" b="1" dirty="0"/>
              <a:t> Y ‘ = A + BX</a:t>
            </a:r>
          </a:p>
          <a:p>
            <a:pPr algn="just">
              <a:lnSpc>
                <a:spcPct val="80000"/>
              </a:lnSpc>
              <a:buNone/>
            </a:pPr>
            <a:endParaRPr lang="en-US" b="1" dirty="0"/>
          </a:p>
          <a:p>
            <a:pPr algn="just">
              <a:lnSpc>
                <a:spcPct val="80000"/>
              </a:lnSpc>
            </a:pPr>
            <a:r>
              <a:rPr lang="en-GB" b="1" dirty="0"/>
              <a:t>The predicted values, Y’, fall along the regression line.</a:t>
            </a:r>
          </a:p>
          <a:p>
            <a:pPr algn="just">
              <a:lnSpc>
                <a:spcPct val="80000"/>
              </a:lnSpc>
              <a:buNone/>
            </a:pPr>
            <a:endParaRPr lang="en-US" b="1" dirty="0"/>
          </a:p>
          <a:p>
            <a:pPr algn="just">
              <a:lnSpc>
                <a:spcPct val="80000"/>
              </a:lnSpc>
            </a:pPr>
            <a:r>
              <a:rPr lang="en-GB" b="1" dirty="0"/>
              <a:t>The vertical distances, Y – Y’, from the regression line represent the residuals (errors of prediction).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363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latin typeface="+mn-lt"/>
              </a:rPr>
              <a:t>THE METHOD OF LEAST SQUARES</a:t>
            </a:r>
            <a:endParaRPr lang="en-US" b="1" dirty="0">
              <a:latin typeface="+mn-lt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351" dirty="0"/>
          </a:p>
          <a:p>
            <a:pPr>
              <a:lnSpc>
                <a:spcPct val="80000"/>
              </a:lnSpc>
            </a:pPr>
            <a:r>
              <a:rPr lang="en-US" b="1" dirty="0"/>
              <a:t>STANDARD ERROR OF THE ESTIMATE</a:t>
            </a:r>
          </a:p>
          <a:p>
            <a:pPr>
              <a:lnSpc>
                <a:spcPct val="80000"/>
              </a:lnSpc>
            </a:pPr>
            <a:endParaRPr lang="en-US" b="1" dirty="0"/>
          </a:p>
          <a:p>
            <a:pPr>
              <a:lnSpc>
                <a:spcPct val="80000"/>
              </a:lnSpc>
            </a:pPr>
            <a:r>
              <a:rPr lang="en-US" b="1" dirty="0"/>
              <a:t>On this basis, it is possible to compute the standard error of the regression estimates.</a:t>
            </a:r>
          </a:p>
          <a:p>
            <a:pPr eaLnBrk="1" hangingPunct="1">
              <a:lnSpc>
                <a:spcPct val="80000"/>
              </a:lnSpc>
            </a:pPr>
            <a:endParaRPr lang="en-US" b="1" dirty="0"/>
          </a:p>
          <a:p>
            <a:pPr eaLnBrk="1" hangingPunct="1">
              <a:lnSpc>
                <a:spcPct val="80000"/>
              </a:lnSpc>
            </a:pPr>
            <a:r>
              <a:rPr lang="en-US" b="1" dirty="0"/>
              <a:t>This is also known as the residual variation or the variance of the estimate.</a:t>
            </a:r>
          </a:p>
          <a:p>
            <a:pPr marL="0" indent="0">
              <a:lnSpc>
                <a:spcPct val="80000"/>
              </a:lnSpc>
              <a:buNone/>
            </a:pPr>
            <a:endParaRPr lang="en-US" b="1" dirty="0"/>
          </a:p>
          <a:p>
            <a:pPr eaLnBrk="1" hangingPunct="1">
              <a:lnSpc>
                <a:spcPct val="80000"/>
              </a:lnSpc>
            </a:pPr>
            <a:r>
              <a:rPr lang="en-US" b="1" dirty="0"/>
              <a:t>This is equal to the sum of squared errors or residuals divided by n-2.</a:t>
            </a:r>
          </a:p>
          <a:p>
            <a:pPr marL="0" indent="0">
              <a:lnSpc>
                <a:spcPct val="80000"/>
              </a:lnSpc>
              <a:buNone/>
            </a:pPr>
            <a:endParaRPr lang="en-US" b="1" dirty="0"/>
          </a:p>
          <a:p>
            <a:pPr eaLnBrk="1" hangingPunct="1">
              <a:lnSpc>
                <a:spcPct val="80000"/>
              </a:lnSpc>
            </a:pPr>
            <a:r>
              <a:rPr lang="en-US" b="1" dirty="0"/>
              <a:t>This represents the average squared error of the regression estimates.</a:t>
            </a:r>
          </a:p>
          <a:p>
            <a:pPr marL="0" indent="0">
              <a:lnSpc>
                <a:spcPct val="80000"/>
              </a:lnSpc>
              <a:buNone/>
            </a:pPr>
            <a:endParaRPr lang="en-US" b="1" dirty="0"/>
          </a:p>
          <a:p>
            <a:pPr>
              <a:lnSpc>
                <a:spcPct val="80000"/>
              </a:lnSpc>
              <a:buNone/>
            </a:pPr>
            <a:r>
              <a:rPr lang="en-GB" b="1" dirty="0"/>
              <a:t>				</a:t>
            </a:r>
            <a:r>
              <a:rPr lang="en-GB" b="1" u="sng" dirty="0"/>
              <a:t>(Y – Y’)</a:t>
            </a:r>
            <a:r>
              <a:rPr lang="en-GB" b="1" u="sng" baseline="30000" dirty="0"/>
              <a:t>2</a:t>
            </a:r>
            <a:endParaRPr lang="en-US" b="1" u="sng" dirty="0"/>
          </a:p>
          <a:p>
            <a:pPr>
              <a:lnSpc>
                <a:spcPct val="80000"/>
              </a:lnSpc>
              <a:buNone/>
            </a:pPr>
            <a:r>
              <a:rPr lang="en-US" b="1" dirty="0"/>
              <a:t> 				   n-2</a:t>
            </a:r>
          </a:p>
        </p:txBody>
      </p:sp>
    </p:spTree>
    <p:extLst>
      <p:ext uri="{BB962C8B-B14F-4D97-AF65-F5344CB8AC3E}">
        <p14:creationId xmlns:p14="http://schemas.microsoft.com/office/powerpoint/2010/main" val="1074282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latin typeface="+mn-lt"/>
              </a:rPr>
              <a:t>THE METHOD OF LEAST SQUARES</a:t>
            </a:r>
            <a:endParaRPr lang="en-US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656" y="2971569"/>
            <a:ext cx="3420687" cy="2489662"/>
          </a:xfrm>
        </p:spPr>
      </p:pic>
    </p:spTree>
    <p:extLst>
      <p:ext uri="{BB962C8B-B14F-4D97-AF65-F5344CB8AC3E}">
        <p14:creationId xmlns:p14="http://schemas.microsoft.com/office/powerpoint/2010/main" val="1415793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b="1" dirty="0">
                <a:latin typeface="+mn-lt"/>
              </a:rPr>
              <a:t>THE METHOD OF LEAST SQUARES</a:t>
            </a:r>
            <a:br>
              <a:rPr lang="en-US" b="1" dirty="0">
                <a:latin typeface="+mn-lt"/>
              </a:rPr>
            </a:br>
            <a:endParaRPr lang="en-US" b="1" dirty="0">
              <a:latin typeface="+mn-lt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en-GB" b="1" dirty="0"/>
              <a:t>On the basis of the prediction equation, the following are the interpretations of the constants: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b="1" dirty="0"/>
          </a:p>
          <a:p>
            <a:pPr algn="just" eaLnBrk="1" hangingPunct="1">
              <a:lnSpc>
                <a:spcPct val="80000"/>
              </a:lnSpc>
            </a:pPr>
            <a:r>
              <a:rPr lang="en-GB" b="1" dirty="0"/>
              <a:t>The constant A (the Y intercept) is the point at which the regression line crosses the Y – axis and represents the value of Y when X is X=0.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b="1" dirty="0"/>
          </a:p>
          <a:p>
            <a:pPr algn="just" eaLnBrk="1" hangingPunct="1">
              <a:lnSpc>
                <a:spcPct val="80000"/>
              </a:lnSpc>
            </a:pPr>
            <a:r>
              <a:rPr lang="en-GB" b="1" dirty="0"/>
              <a:t>Example –If examining the relationship between income and education, this would be the income level when education is zero.</a:t>
            </a:r>
          </a:p>
          <a:p>
            <a:pPr marL="0" indent="0" algn="just">
              <a:lnSpc>
                <a:spcPct val="80000"/>
              </a:lnSpc>
              <a:buNone/>
            </a:pPr>
            <a:endParaRPr lang="en-GB" b="1" dirty="0"/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68940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latin typeface="+mn-lt"/>
              </a:rPr>
              <a:t>THE METHOD OF LEAST SQUARES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GB" sz="3000" b="1" dirty="0"/>
              <a:t>FORMULA FOR THE INTERCEPT</a:t>
            </a:r>
          </a:p>
          <a:p>
            <a:pPr>
              <a:lnSpc>
                <a:spcPct val="80000"/>
              </a:lnSpc>
            </a:pPr>
            <a:r>
              <a:rPr lang="en-US" sz="3000" b="1" dirty="0"/>
              <a:t>A = Y -  BX</a:t>
            </a:r>
            <a:endParaRPr lang="en-US" sz="3000" dirty="0"/>
          </a:p>
          <a:p>
            <a:pPr>
              <a:lnSpc>
                <a:spcPct val="80000"/>
              </a:lnSpc>
            </a:pPr>
            <a:endParaRPr lang="en-GB" sz="3000" b="1" dirty="0"/>
          </a:p>
          <a:p>
            <a:pPr>
              <a:lnSpc>
                <a:spcPct val="80000"/>
              </a:lnSpc>
            </a:pPr>
            <a:r>
              <a:rPr lang="en-GB" sz="3000" b="1" dirty="0"/>
              <a:t>Y = Mean of the values of the dependent variable</a:t>
            </a:r>
          </a:p>
          <a:p>
            <a:pPr>
              <a:lnSpc>
                <a:spcPct val="80000"/>
              </a:lnSpc>
            </a:pPr>
            <a:r>
              <a:rPr lang="en-GB" sz="3000" b="1" dirty="0"/>
              <a:t>X = Mean of the values for the independent variable</a:t>
            </a: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471886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latin typeface="+mn-lt"/>
              </a:rPr>
              <a:t>THE METHOD OF LEAST SQUARES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80000"/>
              </a:lnSpc>
            </a:pPr>
            <a:r>
              <a:rPr lang="en-GB" sz="2700" b="1" dirty="0"/>
              <a:t>The constant B (the regression coefficient) is the slope of the regression line and indicates the expected change in Y with a change of one unit in X. </a:t>
            </a:r>
          </a:p>
          <a:p>
            <a:pPr algn="just">
              <a:lnSpc>
                <a:spcPct val="80000"/>
              </a:lnSpc>
              <a:buNone/>
            </a:pPr>
            <a:endParaRPr lang="en-US" sz="2700" b="1" dirty="0"/>
          </a:p>
          <a:p>
            <a:pPr algn="just">
              <a:lnSpc>
                <a:spcPct val="80000"/>
              </a:lnSpc>
            </a:pPr>
            <a:r>
              <a:rPr lang="en-GB" sz="2700" b="1" dirty="0"/>
              <a:t>Example – If examining the relationship between income and education, this would be expected increase in income for each additional year spent in school. </a:t>
            </a:r>
          </a:p>
          <a:p>
            <a:pPr algn="just">
              <a:lnSpc>
                <a:spcPct val="80000"/>
              </a:lnSpc>
            </a:pPr>
            <a:endParaRPr lang="en-GB" sz="2700" b="1" dirty="0"/>
          </a:p>
          <a:p>
            <a:pPr algn="just">
              <a:lnSpc>
                <a:spcPct val="80000"/>
              </a:lnSpc>
            </a:pPr>
            <a:endParaRPr lang="en-US" sz="27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5933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latin typeface="+mn-lt"/>
              </a:rPr>
              <a:t>THE METHOD OF LEAST SQUARES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GB" sz="3300" b="1" dirty="0"/>
              <a:t>FORMULA FOR THE FORMULA OF THE REGRESSION COEFFICIENT</a:t>
            </a:r>
          </a:p>
          <a:p>
            <a:pPr marL="0" indent="0">
              <a:lnSpc>
                <a:spcPct val="80000"/>
              </a:lnSpc>
              <a:buNone/>
            </a:pPr>
            <a:endParaRPr lang="en-US" sz="3300" b="1" dirty="0"/>
          </a:p>
          <a:p>
            <a:pPr lvl="0"/>
            <a:r>
              <a:rPr lang="en-US" sz="3300" b="1" dirty="0"/>
              <a:t>B =          </a:t>
            </a:r>
            <a:r>
              <a:rPr lang="en-US" sz="3300" b="1" dirty="0" err="1"/>
              <a:t>n</a:t>
            </a:r>
            <a:r>
              <a:rPr lang="en-US" sz="3300" b="1" u="sng" dirty="0" err="1"/>
              <a:t>Σ</a:t>
            </a:r>
            <a:r>
              <a:rPr lang="en-US" sz="3300" b="1" u="sng" dirty="0"/>
              <a:t> </a:t>
            </a:r>
            <a:r>
              <a:rPr lang="en-US" sz="3300" b="1" u="sng" dirty="0" err="1"/>
              <a:t>XY</a:t>
            </a:r>
            <a:r>
              <a:rPr lang="en-US" sz="3300" b="1" u="sng" dirty="0"/>
              <a:t> – (</a:t>
            </a:r>
            <a:r>
              <a:rPr lang="en-US" sz="3300" b="1" u="sng" dirty="0" err="1"/>
              <a:t>ΣX</a:t>
            </a:r>
            <a:r>
              <a:rPr lang="en-US" sz="3300" b="1" u="sng" dirty="0"/>
              <a:t>) (</a:t>
            </a:r>
            <a:r>
              <a:rPr lang="en-US" sz="3300" b="1" u="sng" dirty="0" err="1"/>
              <a:t>ΣY</a:t>
            </a:r>
            <a:r>
              <a:rPr lang="en-US" sz="3300" b="1" u="sng" dirty="0"/>
              <a:t>)</a:t>
            </a:r>
            <a:endParaRPr lang="en-US" sz="3300" dirty="0"/>
          </a:p>
          <a:p>
            <a:r>
              <a:rPr lang="en-US" sz="3300" b="1" dirty="0"/>
              <a:t>	            nΣX</a:t>
            </a:r>
            <a:r>
              <a:rPr lang="en-US" sz="3300" b="1" baseline="30000" dirty="0"/>
              <a:t>2</a:t>
            </a:r>
            <a:r>
              <a:rPr lang="en-US" sz="3300" b="1" dirty="0"/>
              <a:t> – (</a:t>
            </a:r>
            <a:r>
              <a:rPr lang="en-US" sz="3300" b="1" dirty="0" err="1"/>
              <a:t>ΣX</a:t>
            </a:r>
            <a:r>
              <a:rPr lang="en-US" sz="3300" b="1" dirty="0"/>
              <a:t>)</a:t>
            </a:r>
            <a:r>
              <a:rPr lang="en-US" sz="3300" b="1" baseline="30000" dirty="0"/>
              <a:t>2</a:t>
            </a:r>
            <a:endParaRPr lang="en-US" sz="3300" dirty="0"/>
          </a:p>
          <a:p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13406299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/>
              <a:t>B =          </a:t>
            </a:r>
            <a:r>
              <a:rPr lang="en-US" b="1" dirty="0" err="1"/>
              <a:t>n</a:t>
            </a:r>
            <a:r>
              <a:rPr lang="en-US" b="1" u="sng" dirty="0" err="1"/>
              <a:t>Σ</a:t>
            </a:r>
            <a:r>
              <a:rPr lang="en-US" b="1" u="sng" dirty="0"/>
              <a:t> </a:t>
            </a:r>
            <a:r>
              <a:rPr lang="en-US" b="1" u="sng" dirty="0" err="1"/>
              <a:t>XY</a:t>
            </a:r>
            <a:r>
              <a:rPr lang="en-US" b="1" u="sng" dirty="0"/>
              <a:t> – (</a:t>
            </a:r>
            <a:r>
              <a:rPr lang="en-US" b="1" u="sng" dirty="0" err="1"/>
              <a:t>ΣX</a:t>
            </a:r>
            <a:r>
              <a:rPr lang="en-US" b="1" u="sng" dirty="0"/>
              <a:t>) (</a:t>
            </a:r>
            <a:r>
              <a:rPr lang="en-US" b="1" u="sng" dirty="0" err="1"/>
              <a:t>ΣY</a:t>
            </a:r>
            <a:r>
              <a:rPr lang="en-US" b="1" u="sng" dirty="0"/>
              <a:t>)</a:t>
            </a:r>
            <a:endParaRPr lang="en-US" dirty="0"/>
          </a:p>
          <a:p>
            <a:r>
              <a:rPr lang="en-US" b="1" dirty="0"/>
              <a:t>		nΣX</a:t>
            </a:r>
            <a:r>
              <a:rPr lang="en-US" b="1" baseline="30000" dirty="0"/>
              <a:t>2</a:t>
            </a:r>
            <a:r>
              <a:rPr lang="en-US" b="1" dirty="0"/>
              <a:t> – (</a:t>
            </a:r>
            <a:r>
              <a:rPr lang="en-US" b="1" dirty="0" err="1"/>
              <a:t>ΣX</a:t>
            </a:r>
            <a:r>
              <a:rPr lang="en-US" b="1" dirty="0"/>
              <a:t>)</a:t>
            </a:r>
            <a:r>
              <a:rPr lang="en-US" b="1" baseline="30000" dirty="0"/>
              <a:t>2</a:t>
            </a:r>
            <a:endParaRPr lang="en-US" dirty="0"/>
          </a:p>
          <a:p>
            <a:r>
              <a:rPr lang="en-US" b="1" dirty="0"/>
              <a:t> </a:t>
            </a:r>
            <a:endParaRPr lang="en-US" dirty="0"/>
          </a:p>
          <a:p>
            <a:pPr lvl="0"/>
            <a:r>
              <a:rPr lang="en-US" b="1" dirty="0"/>
              <a:t>A = Y -  BX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860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latin typeface="+mn-lt"/>
              </a:rPr>
              <a:t>THE METHOD OF LEAST SQUARES</a:t>
            </a:r>
            <a:endParaRPr lang="en-US" dirty="0"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908666" y="2556183"/>
          <a:ext cx="6727371" cy="2790063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35300">
                  <a:extLst>
                    <a:ext uri="{9D8B030D-6E8A-4147-A177-3AD203B41FA5}">
                      <a16:colId xmlns:a16="http://schemas.microsoft.com/office/drawing/2014/main" val="119174898"/>
                    </a:ext>
                  </a:extLst>
                </a:gridCol>
                <a:gridCol w="1335300">
                  <a:extLst>
                    <a:ext uri="{9D8B030D-6E8A-4147-A177-3AD203B41FA5}">
                      <a16:colId xmlns:a16="http://schemas.microsoft.com/office/drawing/2014/main" val="1263961975"/>
                    </a:ext>
                  </a:extLst>
                </a:gridCol>
                <a:gridCol w="1004655">
                  <a:extLst>
                    <a:ext uri="{9D8B030D-6E8A-4147-A177-3AD203B41FA5}">
                      <a16:colId xmlns:a16="http://schemas.microsoft.com/office/drawing/2014/main" val="2418078502"/>
                    </a:ext>
                  </a:extLst>
                </a:gridCol>
                <a:gridCol w="953787">
                  <a:extLst>
                    <a:ext uri="{9D8B030D-6E8A-4147-A177-3AD203B41FA5}">
                      <a16:colId xmlns:a16="http://schemas.microsoft.com/office/drawing/2014/main" val="3631051340"/>
                    </a:ext>
                  </a:extLst>
                </a:gridCol>
                <a:gridCol w="1144544">
                  <a:extLst>
                    <a:ext uri="{9D8B030D-6E8A-4147-A177-3AD203B41FA5}">
                      <a16:colId xmlns:a16="http://schemas.microsoft.com/office/drawing/2014/main" val="2378063064"/>
                    </a:ext>
                  </a:extLst>
                </a:gridCol>
                <a:gridCol w="953787">
                  <a:extLst>
                    <a:ext uri="{9D8B030D-6E8A-4147-A177-3AD203B41FA5}">
                      <a16:colId xmlns:a16="http://schemas.microsoft.com/office/drawing/2014/main" val="4118669767"/>
                    </a:ext>
                  </a:extLst>
                </a:gridCol>
              </a:tblGrid>
              <a:tr h="2349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</a:rPr>
                        <a:t> 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</a:rPr>
                        <a:t>Y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</a:rPr>
                        <a:t>X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>
                          <a:effectLst/>
                        </a:rPr>
                        <a:t>XY</a:t>
                      </a:r>
                      <a:endParaRPr lang="en-US" sz="15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</a:rPr>
                        <a:t>Y</a:t>
                      </a:r>
                      <a:r>
                        <a:rPr lang="en-GB" sz="1500" b="1" baseline="30000" dirty="0">
                          <a:effectLst/>
                        </a:rPr>
                        <a:t>2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baseline="0" dirty="0">
                          <a:effectLst/>
                        </a:rPr>
                        <a:t>X</a:t>
                      </a:r>
                      <a:r>
                        <a:rPr lang="en-GB" sz="1500" b="1" baseline="30000" dirty="0">
                          <a:effectLst/>
                        </a:rPr>
                        <a:t>2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874730105"/>
                  </a:ext>
                </a:extLst>
              </a:tr>
              <a:tr h="2349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</a:rPr>
                        <a:t> 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</a:rPr>
                        <a:t>230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>
                          <a:effectLst/>
                        </a:rPr>
                        <a:t>2</a:t>
                      </a:r>
                      <a:endParaRPr lang="en-US" sz="15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>
                          <a:effectLst/>
                        </a:rPr>
                        <a:t>460</a:t>
                      </a:r>
                      <a:endParaRPr lang="en-US" sz="15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>
                          <a:effectLst/>
                        </a:rPr>
                        <a:t>52,900</a:t>
                      </a:r>
                      <a:endParaRPr lang="en-US" sz="15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>
                          <a:effectLst/>
                        </a:rPr>
                        <a:t>4</a:t>
                      </a:r>
                      <a:endParaRPr lang="en-US" sz="15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417684922"/>
                  </a:ext>
                </a:extLst>
              </a:tr>
              <a:tr h="2349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>
                          <a:effectLst/>
                        </a:rPr>
                        <a:t> </a:t>
                      </a:r>
                      <a:endParaRPr lang="en-US" sz="15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</a:rPr>
                        <a:t>200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</a:rPr>
                        <a:t>3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>
                          <a:effectLst/>
                        </a:rPr>
                        <a:t>600</a:t>
                      </a:r>
                      <a:endParaRPr lang="en-US" sz="15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>
                          <a:effectLst/>
                        </a:rPr>
                        <a:t>40,000</a:t>
                      </a:r>
                      <a:endParaRPr lang="en-US" sz="15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>
                          <a:effectLst/>
                        </a:rPr>
                        <a:t>9</a:t>
                      </a:r>
                      <a:endParaRPr lang="en-US" sz="15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703495748"/>
                  </a:ext>
                </a:extLst>
              </a:tr>
              <a:tr h="2349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</a:rPr>
                        <a:t> 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</a:rPr>
                        <a:t>170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</a:rPr>
                        <a:t>1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</a:rPr>
                        <a:t>170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>
                          <a:effectLst/>
                        </a:rPr>
                        <a:t>28,900</a:t>
                      </a:r>
                      <a:endParaRPr lang="en-US" sz="15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>
                          <a:effectLst/>
                        </a:rPr>
                        <a:t>1</a:t>
                      </a:r>
                      <a:endParaRPr lang="en-US" sz="15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170558986"/>
                  </a:ext>
                </a:extLst>
              </a:tr>
              <a:tr h="2349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>
                          <a:effectLst/>
                        </a:rPr>
                        <a:t> </a:t>
                      </a:r>
                      <a:endParaRPr lang="en-US" sz="15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</a:rPr>
                        <a:t>315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</a:rPr>
                        <a:t>5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</a:rPr>
                        <a:t>1,575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>
                          <a:effectLst/>
                        </a:rPr>
                        <a:t>99,225</a:t>
                      </a:r>
                      <a:endParaRPr lang="en-US" sz="15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>
                          <a:effectLst/>
                        </a:rPr>
                        <a:t>25</a:t>
                      </a:r>
                      <a:endParaRPr lang="en-US" sz="15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443396260"/>
                  </a:ext>
                </a:extLst>
              </a:tr>
              <a:tr h="2349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>
                          <a:effectLst/>
                        </a:rPr>
                        <a:t> </a:t>
                      </a:r>
                      <a:endParaRPr lang="en-US" sz="15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</a:rPr>
                        <a:t>185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</a:rPr>
                        <a:t>1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</a:rPr>
                        <a:t>185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>
                          <a:effectLst/>
                        </a:rPr>
                        <a:t>34,225</a:t>
                      </a:r>
                      <a:endParaRPr lang="en-US" sz="15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>
                          <a:effectLst/>
                        </a:rPr>
                        <a:t>1</a:t>
                      </a:r>
                      <a:endParaRPr lang="en-US" sz="15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882078821"/>
                  </a:ext>
                </a:extLst>
              </a:tr>
              <a:tr h="2349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>
                          <a:effectLst/>
                        </a:rPr>
                        <a:t> </a:t>
                      </a:r>
                      <a:endParaRPr lang="en-US" sz="15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</a:rPr>
                        <a:t>330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</a:rPr>
                        <a:t>7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</a:rPr>
                        <a:t>2,310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</a:rPr>
                        <a:t>108,900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>
                          <a:effectLst/>
                        </a:rPr>
                        <a:t>49</a:t>
                      </a:r>
                      <a:endParaRPr lang="en-US" sz="15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118073532"/>
                  </a:ext>
                </a:extLst>
              </a:tr>
              <a:tr h="2349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>
                          <a:effectLst/>
                        </a:rPr>
                        <a:t> </a:t>
                      </a:r>
                      <a:endParaRPr lang="en-US" sz="15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</a:rPr>
                        <a:t>250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</a:rPr>
                        <a:t>4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</a:rPr>
                        <a:t>1,000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</a:rPr>
                        <a:t>62,500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>
                          <a:effectLst/>
                        </a:rPr>
                        <a:t>16</a:t>
                      </a:r>
                      <a:endParaRPr lang="en-US" sz="15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509349823"/>
                  </a:ext>
                </a:extLst>
              </a:tr>
              <a:tr h="2349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>
                          <a:effectLst/>
                        </a:rPr>
                        <a:t> </a:t>
                      </a:r>
                      <a:endParaRPr lang="en-US" sz="15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</a:rPr>
                        <a:t>300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</a:rPr>
                        <a:t>7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>
                          <a:effectLst/>
                        </a:rPr>
                        <a:t>2,100</a:t>
                      </a:r>
                      <a:endParaRPr lang="en-US" sz="15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</a:rPr>
                        <a:t>90,000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</a:rPr>
                        <a:t>49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206983014"/>
                  </a:ext>
                </a:extLst>
              </a:tr>
              <a:tr h="2349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>
                          <a:effectLst/>
                        </a:rPr>
                        <a:t> </a:t>
                      </a:r>
                      <a:endParaRPr lang="en-US" sz="15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</a:rPr>
                        <a:t>225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</a:rPr>
                        <a:t>6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</a:rPr>
                        <a:t>1,350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</a:rPr>
                        <a:t>50,625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</a:rPr>
                        <a:t>36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859168797"/>
                  </a:ext>
                </a:extLst>
              </a:tr>
              <a:tr h="2349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>
                          <a:effectLst/>
                        </a:rPr>
                        <a:t> </a:t>
                      </a:r>
                      <a:endParaRPr lang="en-US" sz="15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>
                          <a:effectLst/>
                        </a:rPr>
                        <a:t>325</a:t>
                      </a:r>
                      <a:endParaRPr lang="en-US" sz="15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</a:rPr>
                        <a:t>9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</a:rPr>
                        <a:t>2,925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</a:rPr>
                        <a:t>105,625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</a:rPr>
                        <a:t>81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4017564903"/>
                  </a:ext>
                </a:extLst>
              </a:tr>
              <a:tr h="2349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>
                          <a:effectLst/>
                        </a:rPr>
                        <a:t>∑</a:t>
                      </a:r>
                      <a:endParaRPr lang="en-US" sz="15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>
                          <a:effectLst/>
                        </a:rPr>
                        <a:t>2,530</a:t>
                      </a:r>
                      <a:endParaRPr lang="en-US" sz="15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</a:rPr>
                        <a:t>45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</a:rPr>
                        <a:t>12,675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</a:rPr>
                        <a:t>672,900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</a:rPr>
                        <a:t>271</a:t>
                      </a:r>
                      <a:endParaRPr lang="en-US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3560680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99742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latin typeface="+mn-lt"/>
              </a:rPr>
              <a:t>THE METHOD OF LEAST SQUARES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n-US" b="1" dirty="0"/>
              <a:t>COMPUTATION OF THE REGRESSION COEFFICIENT</a:t>
            </a:r>
          </a:p>
          <a:p>
            <a:pPr lvl="0"/>
            <a:endParaRPr lang="en-US" b="1" dirty="0"/>
          </a:p>
          <a:p>
            <a:pPr lvl="0"/>
            <a:r>
              <a:rPr lang="en-US" b="1" dirty="0"/>
              <a:t>B= </a:t>
            </a:r>
            <a:r>
              <a:rPr lang="en-US" b="1" u="sng" dirty="0"/>
              <a:t>10*12,675 – 45*2,530</a:t>
            </a:r>
            <a:endParaRPr lang="en-US" b="1" dirty="0"/>
          </a:p>
          <a:p>
            <a:r>
              <a:rPr lang="en-US" b="1" dirty="0"/>
              <a:t>         10*271 – 45^2</a:t>
            </a:r>
          </a:p>
          <a:p>
            <a:r>
              <a:rPr lang="en-US" b="1" dirty="0"/>
              <a:t> </a:t>
            </a:r>
          </a:p>
          <a:p>
            <a:r>
              <a:rPr lang="en-US" b="1" dirty="0"/>
              <a:t>	    = </a:t>
            </a:r>
            <a:r>
              <a:rPr lang="en-US" b="1" u="sng" dirty="0"/>
              <a:t>18.83</a:t>
            </a:r>
            <a:r>
              <a:rPr lang="en-US" b="1" dirty="0"/>
              <a:t> </a:t>
            </a:r>
          </a:p>
          <a:p>
            <a:endParaRPr lang="en-US" dirty="0"/>
          </a:p>
          <a:p>
            <a:r>
              <a:rPr lang="en-US" b="1" dirty="0"/>
              <a:t>Interpretation: For every increase by one year the weekly salary rises by K18.83. </a:t>
            </a:r>
            <a:endParaRPr lang="en-US" dirty="0"/>
          </a:p>
          <a:p>
            <a:r>
              <a:rPr lang="en-US" dirty="0"/>
              <a:t>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472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REGRESSION ANALYSIS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189" indent="-457189">
              <a:lnSpc>
                <a:spcPct val="80000"/>
              </a:lnSpc>
            </a:pPr>
            <a:r>
              <a:rPr lang="en-GB" b="1" dirty="0"/>
              <a:t>The most important aspects of the regression technique include:</a:t>
            </a:r>
          </a:p>
          <a:p>
            <a:pPr marL="457189" indent="-457189">
              <a:lnSpc>
                <a:spcPct val="80000"/>
              </a:lnSpc>
              <a:buNone/>
            </a:pPr>
            <a:endParaRPr lang="en-US" b="1" dirty="0"/>
          </a:p>
          <a:p>
            <a:pPr lvl="1" indent="-400041">
              <a:lnSpc>
                <a:spcPct val="80000"/>
              </a:lnSpc>
            </a:pPr>
            <a:r>
              <a:rPr lang="en-GB" b="1" dirty="0"/>
              <a:t>Finding the best linear prediction equation</a:t>
            </a:r>
          </a:p>
          <a:p>
            <a:pPr lvl="1" indent="-400041">
              <a:lnSpc>
                <a:spcPct val="80000"/>
              </a:lnSpc>
            </a:pPr>
            <a:r>
              <a:rPr lang="en-GB" b="1" dirty="0"/>
              <a:t>Evaluating its prediction accuracy or </a:t>
            </a:r>
          </a:p>
          <a:p>
            <a:pPr lvl="1" indent="-400041">
              <a:lnSpc>
                <a:spcPct val="80000"/>
              </a:lnSpc>
            </a:pPr>
            <a:r>
              <a:rPr lang="en-GB" b="1" dirty="0"/>
              <a:t>In multiple regression, controlling for confounding factors in order to evaluate the specific contribution of a variable or set of variables.</a:t>
            </a:r>
          </a:p>
          <a:p>
            <a:pPr lvl="1" indent="-400041">
              <a:lnSpc>
                <a:spcPct val="80000"/>
              </a:lnSpc>
              <a:buNone/>
            </a:pP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0287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latin typeface="+mn-lt"/>
              </a:rPr>
              <a:t>THE METHOD OF LEAST SQUARES</a:t>
            </a:r>
            <a:endParaRPr lang="en-US" dirty="0"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810690" y="2350186"/>
          <a:ext cx="6387739" cy="3650567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193869">
                  <a:extLst>
                    <a:ext uri="{9D8B030D-6E8A-4147-A177-3AD203B41FA5}">
                      <a16:colId xmlns:a16="http://schemas.microsoft.com/office/drawing/2014/main" val="1635657211"/>
                    </a:ext>
                  </a:extLst>
                </a:gridCol>
                <a:gridCol w="3193869">
                  <a:extLst>
                    <a:ext uri="{9D8B030D-6E8A-4147-A177-3AD203B41FA5}">
                      <a16:colId xmlns:a16="http://schemas.microsoft.com/office/drawing/2014/main" val="3129936666"/>
                    </a:ext>
                  </a:extLst>
                </a:gridCol>
              </a:tblGrid>
              <a:tr h="828675"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b="1" u="none" strike="noStrike" dirty="0">
                          <a:effectLst/>
                        </a:rPr>
                        <a:t>                                 Y=</a:t>
                      </a:r>
                      <a:endParaRPr lang="en-US" sz="2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b="1" u="sng" strike="noStrike" dirty="0">
                          <a:effectLst/>
                        </a:rPr>
                        <a:t>2,530</a:t>
                      </a:r>
                      <a:endParaRPr lang="en-US" sz="27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563671946"/>
                  </a:ext>
                </a:extLst>
              </a:tr>
              <a:tr h="417195">
                <a:tc>
                  <a:txBody>
                    <a:bodyPr/>
                    <a:lstStyle/>
                    <a:p>
                      <a:pPr algn="l" fontAlgn="b"/>
                      <a:endParaRPr lang="en-US" sz="2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b="1" u="none" strike="noStrike" dirty="0">
                          <a:effectLst/>
                        </a:rPr>
                        <a:t>  10</a:t>
                      </a:r>
                      <a:endParaRPr lang="en-US" sz="2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809908401"/>
                  </a:ext>
                </a:extLst>
              </a:tr>
              <a:tr h="573699">
                <a:tc>
                  <a:txBody>
                    <a:bodyPr/>
                    <a:lstStyle/>
                    <a:p>
                      <a:pPr algn="l" fontAlgn="b"/>
                      <a:endParaRPr lang="en-US" sz="2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b="1" u="sng" strike="noStrike" dirty="0">
                          <a:effectLst/>
                        </a:rPr>
                        <a:t>253</a:t>
                      </a:r>
                      <a:endParaRPr lang="en-US" sz="27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4002525115"/>
                  </a:ext>
                </a:extLst>
              </a:tr>
              <a:tr h="417195">
                <a:tc>
                  <a:txBody>
                    <a:bodyPr/>
                    <a:lstStyle/>
                    <a:p>
                      <a:pPr algn="l" fontAlgn="b"/>
                      <a:endParaRPr lang="en-US" sz="2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3363046783"/>
                  </a:ext>
                </a:extLst>
              </a:tr>
              <a:tr h="417195">
                <a:tc>
                  <a:txBody>
                    <a:bodyPr/>
                    <a:lstStyle/>
                    <a:p>
                      <a:pPr algn="l" fontAlgn="b"/>
                      <a:endParaRPr lang="en-US" sz="2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2354396959"/>
                  </a:ext>
                </a:extLst>
              </a:tr>
              <a:tr h="828675"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b="1" u="none" strike="noStrike" dirty="0">
                          <a:effectLst/>
                        </a:rPr>
                        <a:t>                                 X=</a:t>
                      </a:r>
                      <a:endParaRPr lang="en-US" sz="2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b="1" u="sng" strike="noStrike" dirty="0">
                          <a:effectLst/>
                        </a:rPr>
                        <a:t>45</a:t>
                      </a:r>
                      <a:endParaRPr lang="en-US" sz="27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2020185288"/>
                  </a:ext>
                </a:extLst>
              </a:tr>
              <a:tr h="417195">
                <a:tc>
                  <a:txBody>
                    <a:bodyPr/>
                    <a:lstStyle/>
                    <a:p>
                      <a:pPr algn="l" fontAlgn="b"/>
                      <a:endParaRPr lang="en-US" sz="2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b="1" u="none" strike="noStrike" dirty="0">
                          <a:effectLst/>
                        </a:rPr>
                        <a:t>10</a:t>
                      </a:r>
                      <a:endParaRPr lang="en-US" sz="2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950809432"/>
                  </a:ext>
                </a:extLst>
              </a:tr>
              <a:tr h="417195">
                <a:tc>
                  <a:txBody>
                    <a:bodyPr/>
                    <a:lstStyle/>
                    <a:p>
                      <a:pPr algn="l" fontAlgn="b"/>
                      <a:endParaRPr lang="en-US" sz="2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700" b="1" u="sng" strike="noStrike" dirty="0">
                          <a:effectLst/>
                        </a:rPr>
                        <a:t>4.5</a:t>
                      </a:r>
                      <a:endParaRPr lang="en-US" sz="27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29060243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57753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EXCEL REGRESSION OUTPUT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61606" y="2238427"/>
          <a:ext cx="7974876" cy="357759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581929">
                  <a:extLst>
                    <a:ext uri="{9D8B030D-6E8A-4147-A177-3AD203B41FA5}">
                      <a16:colId xmlns:a16="http://schemas.microsoft.com/office/drawing/2014/main" val="852002059"/>
                    </a:ext>
                  </a:extLst>
                </a:gridCol>
                <a:gridCol w="918171">
                  <a:extLst>
                    <a:ext uri="{9D8B030D-6E8A-4147-A177-3AD203B41FA5}">
                      <a16:colId xmlns:a16="http://schemas.microsoft.com/office/drawing/2014/main" val="3709859817"/>
                    </a:ext>
                  </a:extLst>
                </a:gridCol>
                <a:gridCol w="680067">
                  <a:extLst>
                    <a:ext uri="{9D8B030D-6E8A-4147-A177-3AD203B41FA5}">
                      <a16:colId xmlns:a16="http://schemas.microsoft.com/office/drawing/2014/main" val="3795620203"/>
                    </a:ext>
                  </a:extLst>
                </a:gridCol>
                <a:gridCol w="799119">
                  <a:extLst>
                    <a:ext uri="{9D8B030D-6E8A-4147-A177-3AD203B41FA5}">
                      <a16:colId xmlns:a16="http://schemas.microsoft.com/office/drawing/2014/main" val="2596835659"/>
                    </a:ext>
                  </a:extLst>
                </a:gridCol>
                <a:gridCol w="799119">
                  <a:extLst>
                    <a:ext uri="{9D8B030D-6E8A-4147-A177-3AD203B41FA5}">
                      <a16:colId xmlns:a16="http://schemas.microsoft.com/office/drawing/2014/main" val="3646081760"/>
                    </a:ext>
                  </a:extLst>
                </a:gridCol>
                <a:gridCol w="920033">
                  <a:extLst>
                    <a:ext uri="{9D8B030D-6E8A-4147-A177-3AD203B41FA5}">
                      <a16:colId xmlns:a16="http://schemas.microsoft.com/office/drawing/2014/main" val="3463896868"/>
                    </a:ext>
                  </a:extLst>
                </a:gridCol>
                <a:gridCol w="678203">
                  <a:extLst>
                    <a:ext uri="{9D8B030D-6E8A-4147-A177-3AD203B41FA5}">
                      <a16:colId xmlns:a16="http://schemas.microsoft.com/office/drawing/2014/main" val="1438242537"/>
                    </a:ext>
                  </a:extLst>
                </a:gridCol>
                <a:gridCol w="799119">
                  <a:extLst>
                    <a:ext uri="{9D8B030D-6E8A-4147-A177-3AD203B41FA5}">
                      <a16:colId xmlns:a16="http://schemas.microsoft.com/office/drawing/2014/main" val="2091692249"/>
                    </a:ext>
                  </a:extLst>
                </a:gridCol>
                <a:gridCol w="799119">
                  <a:extLst>
                    <a:ext uri="{9D8B030D-6E8A-4147-A177-3AD203B41FA5}">
                      <a16:colId xmlns:a16="http://schemas.microsoft.com/office/drawing/2014/main" val="1222926457"/>
                    </a:ext>
                  </a:extLst>
                </a:gridCol>
              </a:tblGrid>
              <a:tr h="18859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SUMMARY OUTPUT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68225277"/>
                  </a:ext>
                </a:extLst>
              </a:tr>
              <a:tr h="188595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4243713047"/>
                  </a:ext>
                </a:extLst>
              </a:tr>
              <a:tr h="18859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Regression Statistics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2624418879"/>
                  </a:ext>
                </a:extLst>
              </a:tr>
              <a:tr h="18859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Multiple 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0.86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073300549"/>
                  </a:ext>
                </a:extLst>
              </a:tr>
              <a:tr h="18859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R Square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0.74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607692341"/>
                  </a:ext>
                </a:extLst>
              </a:tr>
              <a:tr h="18859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Adjusted R Square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0.71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414939207"/>
                  </a:ext>
                </a:extLst>
              </a:tr>
              <a:tr h="18859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Standard Error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32.63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2946661011"/>
                  </a:ext>
                </a:extLst>
              </a:tr>
              <a:tr h="18859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Observations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10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2219533878"/>
                  </a:ext>
                </a:extLst>
              </a:tr>
              <a:tr h="188595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396721104"/>
                  </a:ext>
                </a:extLst>
              </a:tr>
              <a:tr h="18859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ANOVA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061892387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 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err="1">
                          <a:effectLst/>
                        </a:rPr>
                        <a:t>df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SS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MS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F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Significance F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2263218351"/>
                  </a:ext>
                </a:extLst>
              </a:tr>
              <a:tr h="18859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Regression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1.00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24,293.43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24,293.43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22.82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0.00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599164739"/>
                  </a:ext>
                </a:extLst>
              </a:tr>
              <a:tr h="18859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Residual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8.00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8,516.57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1,064.57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937821226"/>
                  </a:ext>
                </a:extLst>
              </a:tr>
              <a:tr h="18859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Total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9.00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32,810.00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2979093704"/>
                  </a:ext>
                </a:extLst>
              </a:tr>
              <a:tr h="188595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124010159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Coefficients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Standard Error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t Stat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P-value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Lower 95%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Upper 95%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Lower 95.0%</a:t>
                      </a:r>
                      <a:endParaRPr lang="en-US" sz="12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Upper 95.0%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2888262310"/>
                  </a:ext>
                </a:extLst>
              </a:tr>
              <a:tr h="18859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Intercept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168.26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20.52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8.20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0.00004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120.93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215.58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120.93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215.58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2352217580"/>
                  </a:ext>
                </a:extLst>
              </a:tr>
              <a:tr h="18859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Years of experience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18.83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3.94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4.78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0.00140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9.74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27.92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9.74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27.92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/>
                </a:tc>
                <a:extLst>
                  <a:ext uri="{0D108BD9-81ED-4DB2-BD59-A6C34878D82A}">
                    <a16:rowId xmlns:a16="http://schemas.microsoft.com/office/drawing/2014/main" val="4245506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44228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SPSS REGRESSION OUTPUT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152653" y="2235171"/>
          <a:ext cx="7496449" cy="366447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070921">
                  <a:extLst>
                    <a:ext uri="{9D8B030D-6E8A-4147-A177-3AD203B41FA5}">
                      <a16:colId xmlns:a16="http://schemas.microsoft.com/office/drawing/2014/main" val="670668532"/>
                    </a:ext>
                  </a:extLst>
                </a:gridCol>
                <a:gridCol w="1070921">
                  <a:extLst>
                    <a:ext uri="{9D8B030D-6E8A-4147-A177-3AD203B41FA5}">
                      <a16:colId xmlns:a16="http://schemas.microsoft.com/office/drawing/2014/main" val="3610738402"/>
                    </a:ext>
                  </a:extLst>
                </a:gridCol>
                <a:gridCol w="1070921">
                  <a:extLst>
                    <a:ext uri="{9D8B030D-6E8A-4147-A177-3AD203B41FA5}">
                      <a16:colId xmlns:a16="http://schemas.microsoft.com/office/drawing/2014/main" val="190356869"/>
                    </a:ext>
                  </a:extLst>
                </a:gridCol>
                <a:gridCol w="1070921">
                  <a:extLst>
                    <a:ext uri="{9D8B030D-6E8A-4147-A177-3AD203B41FA5}">
                      <a16:colId xmlns:a16="http://schemas.microsoft.com/office/drawing/2014/main" val="3331232729"/>
                    </a:ext>
                  </a:extLst>
                </a:gridCol>
                <a:gridCol w="1070921">
                  <a:extLst>
                    <a:ext uri="{9D8B030D-6E8A-4147-A177-3AD203B41FA5}">
                      <a16:colId xmlns:a16="http://schemas.microsoft.com/office/drawing/2014/main" val="17459162"/>
                    </a:ext>
                  </a:extLst>
                </a:gridCol>
                <a:gridCol w="1070921">
                  <a:extLst>
                    <a:ext uri="{9D8B030D-6E8A-4147-A177-3AD203B41FA5}">
                      <a16:colId xmlns:a16="http://schemas.microsoft.com/office/drawing/2014/main" val="3981201557"/>
                    </a:ext>
                  </a:extLst>
                </a:gridCol>
                <a:gridCol w="1070921">
                  <a:extLst>
                    <a:ext uri="{9D8B030D-6E8A-4147-A177-3AD203B41FA5}">
                      <a16:colId xmlns:a16="http://schemas.microsoft.com/office/drawing/2014/main" val="4172139040"/>
                    </a:ext>
                  </a:extLst>
                </a:gridCol>
              </a:tblGrid>
              <a:tr h="172929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Model Summary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 Bold" panose="020B0704020202020204" pitchFamily="34" charset="0"/>
                      </a:endParaRPr>
                    </a:p>
                  </a:txBody>
                  <a:tcPr marL="5289" marR="5289" marT="5289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9" marR="5289" marT="52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9" marR="5289" marT="5289" marB="0" anchor="b"/>
                </a:tc>
                <a:extLst>
                  <a:ext uri="{0D108BD9-81ED-4DB2-BD59-A6C34878D82A}">
                    <a16:rowId xmlns:a16="http://schemas.microsoft.com/office/drawing/2014/main" val="2453805479"/>
                  </a:ext>
                </a:extLst>
              </a:tr>
              <a:tr h="34056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Model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9" marR="5289" marT="5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9" marR="5289" marT="5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R Square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9" marR="5289" marT="5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Adjusted R Square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9" marR="5289" marT="5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Std. Error of the Estimate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9" marR="5289" marT="52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9" marR="5289" marT="52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9" marR="5289" marT="5289" marB="0" anchor="b"/>
                </a:tc>
                <a:extLst>
                  <a:ext uri="{0D108BD9-81ED-4DB2-BD59-A6C34878D82A}">
                    <a16:rowId xmlns:a16="http://schemas.microsoft.com/office/drawing/2014/main" val="1965450106"/>
                  </a:ext>
                </a:extLst>
              </a:tr>
              <a:tr h="172929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u="none" strike="noStrike" dirty="0">
                          <a:effectLst/>
                        </a:rPr>
                        <a:t>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9" marR="5289" marT="5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.860</a:t>
                      </a:r>
                      <a:r>
                        <a:rPr lang="en-US" sz="1100" b="1" u="none" strike="noStrike" baseline="30000" dirty="0">
                          <a:effectLst/>
                        </a:rPr>
                        <a:t>a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.740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.708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32.62777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9" marR="5289" marT="52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9" marR="5289" marT="5289" marB="0" anchor="b"/>
                </a:tc>
                <a:extLst>
                  <a:ext uri="{0D108BD9-81ED-4DB2-BD59-A6C34878D82A}">
                    <a16:rowId xmlns:a16="http://schemas.microsoft.com/office/drawing/2014/main" val="2661908987"/>
                  </a:ext>
                </a:extLst>
              </a:tr>
              <a:tr h="172929">
                <a:tc gridSpan="5">
                  <a:txBody>
                    <a:bodyPr/>
                    <a:lstStyle/>
                    <a:p>
                      <a:pPr algn="l" fontAlgn="t"/>
                      <a:r>
                        <a:rPr lang="en-US" sz="1100" b="1" u="none" strike="noStrike" dirty="0">
                          <a:effectLst/>
                        </a:rPr>
                        <a:t>a. Predictors: (Constant), YEARS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9" marR="5289" marT="5289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9" marR="5289" marT="52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9" marR="5289" marT="5289" marB="0" anchor="b"/>
                </a:tc>
                <a:extLst>
                  <a:ext uri="{0D108BD9-81ED-4DB2-BD59-A6C34878D82A}">
                    <a16:rowId xmlns:a16="http://schemas.microsoft.com/office/drawing/2014/main" val="1940940897"/>
                  </a:ext>
                </a:extLst>
              </a:tr>
              <a:tr h="172929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9" marR="5289" marT="52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9" marR="5289" marT="52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9" marR="5289" marT="52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9" marR="5289" marT="52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9" marR="5289" marT="52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9" marR="5289" marT="52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9" marR="5289" marT="5289" marB="0" anchor="b"/>
                </a:tc>
                <a:extLst>
                  <a:ext uri="{0D108BD9-81ED-4DB2-BD59-A6C34878D82A}">
                    <a16:rowId xmlns:a16="http://schemas.microsoft.com/office/drawing/2014/main" val="2845520539"/>
                  </a:ext>
                </a:extLst>
              </a:tr>
              <a:tr h="172929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 err="1">
                          <a:effectLst/>
                        </a:rPr>
                        <a:t>ANOVA</a:t>
                      </a:r>
                      <a:r>
                        <a:rPr lang="en-US" sz="1100" b="1" u="none" strike="noStrike" baseline="30000" dirty="0" err="1">
                          <a:effectLst/>
                        </a:rPr>
                        <a:t>a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 Bold" panose="020B0704020202020204" pitchFamily="34" charset="0"/>
                      </a:endParaRPr>
                    </a:p>
                  </a:txBody>
                  <a:tcPr marL="5289" marR="5289" marT="5289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5288651"/>
                  </a:ext>
                </a:extLst>
              </a:tr>
              <a:tr h="19113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Model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9" marR="5289" marT="528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Sum of Squares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9" marR="5289" marT="5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 err="1">
                          <a:effectLst/>
                        </a:rPr>
                        <a:t>df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9" marR="5289" marT="5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Mean Square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9" marR="5289" marT="5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F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9" marR="5289" marT="5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Sig.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9" marR="5289" marT="5289" marB="0" anchor="b"/>
                </a:tc>
                <a:extLst>
                  <a:ext uri="{0D108BD9-81ED-4DB2-BD59-A6C34878D82A}">
                    <a16:rowId xmlns:a16="http://schemas.microsoft.com/office/drawing/2014/main" val="2643898063"/>
                  </a:ext>
                </a:extLst>
              </a:tr>
              <a:tr h="182245">
                <a:tc rowSpan="3">
                  <a:txBody>
                    <a:bodyPr/>
                    <a:lstStyle/>
                    <a:p>
                      <a:pPr algn="l" fontAlgn="t"/>
                      <a:r>
                        <a:rPr lang="en-US" sz="1100" b="1" u="none" strike="noStrike">
                          <a:effectLst/>
                        </a:rPr>
                        <a:t>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9" marR="5289" marT="528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u="none" strike="noStrike">
                          <a:effectLst/>
                        </a:rPr>
                        <a:t>Regression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9" marR="5289" marT="5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24293.431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24293.431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22.820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.001</a:t>
                      </a:r>
                      <a:r>
                        <a:rPr lang="en-US" sz="1100" b="1" u="none" strike="noStrike" baseline="30000" dirty="0">
                          <a:effectLst/>
                        </a:rPr>
                        <a:t>b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9" marR="5289" marT="5289" marB="0" anchor="ctr"/>
                </a:tc>
                <a:extLst>
                  <a:ext uri="{0D108BD9-81ED-4DB2-BD59-A6C34878D82A}">
                    <a16:rowId xmlns:a16="http://schemas.microsoft.com/office/drawing/2014/main" val="3939827307"/>
                  </a:ext>
                </a:extLst>
              </a:tr>
              <a:tr h="1729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u="none" strike="noStrike">
                          <a:effectLst/>
                        </a:rPr>
                        <a:t>Residual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9" marR="5289" marT="5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8516.569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8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1064.571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9" marR="5289" marT="5289" marB="0" anchor="ctr"/>
                </a:tc>
                <a:extLst>
                  <a:ext uri="{0D108BD9-81ED-4DB2-BD59-A6C34878D82A}">
                    <a16:rowId xmlns:a16="http://schemas.microsoft.com/office/drawing/2014/main" val="893123541"/>
                  </a:ext>
                </a:extLst>
              </a:tr>
              <a:tr h="1729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u="none" strike="noStrike">
                          <a:effectLst/>
                        </a:rPr>
                        <a:t>Total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9" marR="5289" marT="5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32810.000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9" marR="5289" marT="5289" marB="0" anchor="ctr"/>
                </a:tc>
                <a:extLst>
                  <a:ext uri="{0D108BD9-81ED-4DB2-BD59-A6C34878D82A}">
                    <a16:rowId xmlns:a16="http://schemas.microsoft.com/office/drawing/2014/main" val="1576778968"/>
                  </a:ext>
                </a:extLst>
              </a:tr>
              <a:tr h="172929">
                <a:tc gridSpan="7">
                  <a:txBody>
                    <a:bodyPr/>
                    <a:lstStyle/>
                    <a:p>
                      <a:pPr algn="l" fontAlgn="t"/>
                      <a:r>
                        <a:rPr lang="en-US" sz="1100" b="1" u="none" strike="noStrike" dirty="0">
                          <a:effectLst/>
                        </a:rPr>
                        <a:t>a. Dependent Variable: SALARY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9" marR="5289" marT="5289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084353"/>
                  </a:ext>
                </a:extLst>
              </a:tr>
              <a:tr h="172929">
                <a:tc gridSpan="7">
                  <a:txBody>
                    <a:bodyPr/>
                    <a:lstStyle/>
                    <a:p>
                      <a:pPr algn="l" fontAlgn="t"/>
                      <a:r>
                        <a:rPr lang="en-US" sz="1100" b="1" u="none" strike="noStrike" dirty="0">
                          <a:effectLst/>
                        </a:rPr>
                        <a:t>b. Predictors: (Constant), YEARS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9" marR="5289" marT="5289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4460785"/>
                  </a:ext>
                </a:extLst>
              </a:tr>
              <a:tr h="172929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9" marR="5289" marT="52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9" marR="5289" marT="52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9" marR="5289" marT="52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9" marR="5289" marT="52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9" marR="5289" marT="52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9" marR="5289" marT="528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9" marR="5289" marT="5289" marB="0" anchor="b"/>
                </a:tc>
                <a:extLst>
                  <a:ext uri="{0D108BD9-81ED-4DB2-BD59-A6C34878D82A}">
                    <a16:rowId xmlns:a16="http://schemas.microsoft.com/office/drawing/2014/main" val="2092142673"/>
                  </a:ext>
                </a:extLst>
              </a:tr>
              <a:tr h="172929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 err="1">
                          <a:effectLst/>
                        </a:rPr>
                        <a:t>Coefficients</a:t>
                      </a:r>
                      <a:r>
                        <a:rPr lang="en-US" sz="1100" b="1" u="none" strike="noStrike" baseline="30000" dirty="0" err="1">
                          <a:effectLst/>
                        </a:rPr>
                        <a:t>a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 Bold" panose="020B0704020202020204" pitchFamily="34" charset="0"/>
                      </a:endParaRPr>
                    </a:p>
                  </a:txBody>
                  <a:tcPr marL="5289" marR="5289" marT="5289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9378880"/>
                  </a:ext>
                </a:extLst>
              </a:tr>
              <a:tr h="364491">
                <a:tc rowSpan="2" gridSpan="2"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Model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9" marR="5289" marT="5289" marB="0" anchor="b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Unstandardized Coefficients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9" marR="5289" marT="528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Standardized Coefficients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9" marR="5289" marT="5289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9" marR="5289" marT="5289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Sig.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9" marR="5289" marT="5289" marB="0" anchor="b"/>
                </a:tc>
                <a:extLst>
                  <a:ext uri="{0D108BD9-81ED-4DB2-BD59-A6C34878D82A}">
                    <a16:rowId xmlns:a16="http://schemas.microsoft.com/office/drawing/2014/main" val="4156687490"/>
                  </a:ext>
                </a:extLst>
              </a:tr>
              <a:tr h="172929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B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9" marR="5289" marT="5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Std. Error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9" marR="5289" marT="5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Beta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9" marR="5289" marT="5289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0909533"/>
                  </a:ext>
                </a:extLst>
              </a:tr>
              <a:tr h="182245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1100" b="1" u="none" strike="noStrike">
                          <a:effectLst/>
                        </a:rPr>
                        <a:t>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9" marR="5289" marT="528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u="none" strike="noStrike">
                          <a:effectLst/>
                        </a:rPr>
                        <a:t>(Constant)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9" marR="5289" marT="5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168.255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20.522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8.199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.000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9" marR="5289" marT="5289" marB="0" anchor="ctr"/>
                </a:tc>
                <a:extLst>
                  <a:ext uri="{0D108BD9-81ED-4DB2-BD59-A6C34878D82A}">
                    <a16:rowId xmlns:a16="http://schemas.microsoft.com/office/drawing/2014/main" val="428321613"/>
                  </a:ext>
                </a:extLst>
              </a:tr>
              <a:tr h="1729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u="none" strike="noStrike">
                          <a:effectLst/>
                        </a:rPr>
                        <a:t>YEARS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9" marR="5289" marT="5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18.832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3.942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.860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4.777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9" marR="5289" marT="5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.001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9" marR="5289" marT="5289" marB="0" anchor="ctr"/>
                </a:tc>
                <a:extLst>
                  <a:ext uri="{0D108BD9-81ED-4DB2-BD59-A6C34878D82A}">
                    <a16:rowId xmlns:a16="http://schemas.microsoft.com/office/drawing/2014/main" val="1947875359"/>
                  </a:ext>
                </a:extLst>
              </a:tr>
              <a:tr h="172929">
                <a:tc gridSpan="7">
                  <a:txBody>
                    <a:bodyPr/>
                    <a:lstStyle/>
                    <a:p>
                      <a:pPr algn="l" fontAlgn="t"/>
                      <a:r>
                        <a:rPr lang="en-US" sz="1100" b="1" u="none" strike="noStrike" dirty="0">
                          <a:effectLst/>
                        </a:rPr>
                        <a:t>a. Dependent Variable: SALARY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89" marR="5289" marT="5289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43326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74012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latin typeface="+mn-lt"/>
              </a:rPr>
              <a:t>THE METHOD OF LEAST SQUARES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n-US" sz="4051" b="1" dirty="0"/>
              <a:t>The least squares regression equation or the best linear prediction equation is therefore:</a:t>
            </a:r>
          </a:p>
          <a:p>
            <a:pPr marL="0" indent="0" algn="just">
              <a:buNone/>
            </a:pPr>
            <a:endParaRPr lang="en-US" sz="4051" b="1" dirty="0"/>
          </a:p>
          <a:p>
            <a:pPr marL="0" indent="0">
              <a:buNone/>
            </a:pPr>
            <a:r>
              <a:rPr lang="en-US" sz="4051" b="1" dirty="0"/>
              <a:t>Y = </a:t>
            </a:r>
            <a:r>
              <a:rPr lang="en-US" sz="4051" b="1" u="sng" dirty="0"/>
              <a:t>168.26 + 18.83X</a:t>
            </a:r>
            <a:endParaRPr lang="en-US" sz="4051" b="1" dirty="0"/>
          </a:p>
          <a:p>
            <a:pPr marL="0" indent="0">
              <a:buNone/>
            </a:pPr>
            <a:endParaRPr lang="en-US" sz="4051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5481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latin typeface="+mn-lt"/>
              </a:rPr>
              <a:t>THE METHOD OF LEAST SQUARES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The preceding least squares equation can be used to predict values of Y for any values of x.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A =  253 – 18.83(4.5)</a:t>
            </a:r>
          </a:p>
          <a:p>
            <a:pPr marL="0" indent="0">
              <a:buNone/>
            </a:pPr>
            <a:r>
              <a:rPr lang="en-US" b="1" dirty="0"/>
              <a:t> </a:t>
            </a:r>
          </a:p>
          <a:p>
            <a:pPr marL="0" indent="0">
              <a:buNone/>
            </a:pPr>
            <a:r>
              <a:rPr lang="en-US" b="1" dirty="0"/>
              <a:t>	            = </a:t>
            </a:r>
            <a:r>
              <a:rPr lang="en-US" b="1" u="sng" dirty="0"/>
              <a:t>168.26</a:t>
            </a:r>
            <a:r>
              <a:rPr lang="en-US" b="1" dirty="0"/>
              <a:t> </a:t>
            </a:r>
          </a:p>
          <a:p>
            <a:endParaRPr lang="en-US" b="1" dirty="0"/>
          </a:p>
          <a:p>
            <a:pPr marL="0" indent="0">
              <a:buNone/>
            </a:pPr>
            <a:r>
              <a:rPr lang="en-US" b="1" dirty="0"/>
              <a:t>Interpretation: This is the salary of an employee with 0 years of experience.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3587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latin typeface="+mn-lt"/>
              </a:rPr>
              <a:t>THE METHOD OF LEAST SQUARES</a:t>
            </a:r>
            <a:endParaRPr lang="en-US" dirty="0"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495551" y="2775350"/>
          <a:ext cx="7200900" cy="2488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68574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REGRESSION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457189" indent="-457189" algn="just">
              <a:lnSpc>
                <a:spcPct val="80000"/>
              </a:lnSpc>
            </a:pPr>
            <a:r>
              <a:rPr lang="en-GB" b="1" dirty="0"/>
              <a:t>In simple regression analysis, values of a dependent variable are predicted from the equation:</a:t>
            </a:r>
          </a:p>
          <a:p>
            <a:pPr marL="457189" indent="-457189" algn="just">
              <a:lnSpc>
                <a:spcPct val="80000"/>
              </a:lnSpc>
              <a:buNone/>
            </a:pPr>
            <a:endParaRPr lang="en-US" b="1" dirty="0"/>
          </a:p>
          <a:p>
            <a:pPr marL="457189" indent="-457189" algn="just">
              <a:lnSpc>
                <a:spcPct val="80000"/>
              </a:lnSpc>
            </a:pPr>
            <a:r>
              <a:rPr lang="en-GB" b="1" dirty="0"/>
              <a:t>Y = A +BX</a:t>
            </a:r>
          </a:p>
          <a:p>
            <a:pPr marL="0" indent="0" algn="just">
              <a:lnSpc>
                <a:spcPct val="80000"/>
              </a:lnSpc>
              <a:buNone/>
            </a:pPr>
            <a:endParaRPr lang="en-US" b="1" dirty="0"/>
          </a:p>
          <a:p>
            <a:pPr marL="457189" indent="-457189" algn="just">
              <a:lnSpc>
                <a:spcPct val="80000"/>
              </a:lnSpc>
            </a:pPr>
            <a:r>
              <a:rPr lang="en-GB" b="1" dirty="0"/>
              <a:t>Y = Dependent variable </a:t>
            </a:r>
          </a:p>
          <a:p>
            <a:pPr marL="457189" indent="-457189" algn="just">
              <a:lnSpc>
                <a:spcPct val="80000"/>
              </a:lnSpc>
            </a:pPr>
            <a:r>
              <a:rPr lang="en-GB" b="1" dirty="0"/>
              <a:t>X = Independent variable</a:t>
            </a:r>
          </a:p>
          <a:p>
            <a:pPr marL="457189" indent="-457189" algn="just">
              <a:lnSpc>
                <a:spcPct val="80000"/>
              </a:lnSpc>
            </a:pPr>
            <a:r>
              <a:rPr lang="en-GB" b="1" dirty="0"/>
              <a:t>B = Constant by which X is multiplied</a:t>
            </a:r>
          </a:p>
          <a:p>
            <a:pPr marL="457189" indent="-457189" algn="just">
              <a:lnSpc>
                <a:spcPct val="80000"/>
              </a:lnSpc>
            </a:pPr>
            <a:r>
              <a:rPr lang="en-GB" b="1" dirty="0"/>
              <a:t>A = Constant added to each case</a:t>
            </a:r>
          </a:p>
          <a:p>
            <a:pPr marL="0" indent="0" algn="just">
              <a:lnSpc>
                <a:spcPct val="80000"/>
              </a:lnSpc>
              <a:buNone/>
            </a:pPr>
            <a:endParaRPr lang="en-US" b="1" dirty="0"/>
          </a:p>
          <a:p>
            <a:pPr marL="457189" indent="-457189" algn="just">
              <a:lnSpc>
                <a:spcPct val="80000"/>
              </a:lnSpc>
            </a:pPr>
            <a:r>
              <a:rPr lang="en-GB" b="1" dirty="0"/>
              <a:t>In multiple regression analysis the prediction equation is:</a:t>
            </a:r>
          </a:p>
          <a:p>
            <a:pPr marL="0" indent="0" algn="just">
              <a:lnSpc>
                <a:spcPct val="80000"/>
              </a:lnSpc>
              <a:buNone/>
            </a:pPr>
            <a:endParaRPr lang="en-US" b="1" dirty="0"/>
          </a:p>
          <a:p>
            <a:pPr marL="342891" lvl="1" indent="0">
              <a:buNone/>
            </a:pPr>
            <a:r>
              <a:rPr lang="en-GB" b="1" dirty="0"/>
              <a:t>Y = A + B</a:t>
            </a:r>
            <a:r>
              <a:rPr lang="en-GB" b="1" baseline="-25000" dirty="0"/>
              <a:t>1</a:t>
            </a:r>
            <a:r>
              <a:rPr lang="en-GB" b="1" dirty="0"/>
              <a:t>X</a:t>
            </a:r>
            <a:r>
              <a:rPr lang="en-GB" b="1" baseline="-25000" dirty="0"/>
              <a:t>1</a:t>
            </a:r>
            <a:r>
              <a:rPr lang="en-GB" b="1" dirty="0"/>
              <a:t> + B</a:t>
            </a:r>
            <a:r>
              <a:rPr lang="en-GB" b="1" baseline="-25000" dirty="0"/>
              <a:t>2</a:t>
            </a:r>
            <a:r>
              <a:rPr lang="en-GB" b="1" dirty="0"/>
              <a:t>X</a:t>
            </a:r>
            <a:r>
              <a:rPr lang="en-GB" b="1" baseline="-25000" dirty="0"/>
              <a:t>2</a:t>
            </a:r>
            <a:r>
              <a:rPr lang="en-GB" b="1" dirty="0"/>
              <a:t> ………</a:t>
            </a:r>
            <a:r>
              <a:rPr lang="en-GB" b="1" dirty="0" err="1"/>
              <a:t>B</a:t>
            </a:r>
            <a:r>
              <a:rPr lang="en-GB" b="1" baseline="-25000" dirty="0" err="1"/>
              <a:t>n</a:t>
            </a:r>
            <a:r>
              <a:rPr lang="en-GB" b="1" dirty="0" err="1"/>
              <a:t>X</a:t>
            </a:r>
            <a:r>
              <a:rPr lang="en-GB" b="1" baseline="-25000" dirty="0" err="1"/>
              <a:t>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865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sz="2400" b="1" dirty="0">
                <a:latin typeface="+mn-lt"/>
              </a:rPr>
              <a:t>THE GRAPHICAL  APPROACH TO REGRESSION ANALYSIS</a:t>
            </a:r>
            <a:endParaRPr lang="en-US" sz="2400" b="1" dirty="0">
              <a:latin typeface="+mn-lt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GB" b="1" dirty="0"/>
              <a:t>In simple regression analysis, the values of the dependent variable can be predicted by using the eyeball fitting technique.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b="1" dirty="0"/>
          </a:p>
          <a:p>
            <a:pPr eaLnBrk="1" hangingPunct="1">
              <a:lnSpc>
                <a:spcPct val="80000"/>
              </a:lnSpc>
            </a:pPr>
            <a:r>
              <a:rPr lang="en-GB" b="1" dirty="0"/>
              <a:t>This is done by plotting data for X and Y on a scatter gram.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b="1" dirty="0"/>
          </a:p>
          <a:p>
            <a:pPr eaLnBrk="1" hangingPunct="1">
              <a:lnSpc>
                <a:spcPct val="80000"/>
              </a:lnSpc>
            </a:pPr>
            <a:r>
              <a:rPr lang="en-GB" b="1" dirty="0"/>
              <a:t>The dependent variable is located on the vertical axis whilst the independent variable is on the horizontal axis.</a:t>
            </a:r>
            <a:endParaRPr lang="en-US" b="1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48538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b="1" dirty="0">
                <a:latin typeface="+mn-lt"/>
              </a:rPr>
              <a:t>THE GRAPHICAL  APPROACH TO REGRESSION ANALYSIS</a:t>
            </a:r>
            <a:endParaRPr lang="en-US" sz="2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GB" b="1" dirty="0"/>
              <a:t>A ruler can then be used to draw a straight line that most accurately displays the linear trend of the data.</a:t>
            </a:r>
          </a:p>
          <a:p>
            <a:pPr>
              <a:lnSpc>
                <a:spcPct val="80000"/>
              </a:lnSpc>
              <a:buNone/>
            </a:pPr>
            <a:endParaRPr lang="en-US" b="1" dirty="0"/>
          </a:p>
          <a:p>
            <a:pPr>
              <a:lnSpc>
                <a:spcPct val="80000"/>
              </a:lnSpc>
            </a:pPr>
            <a:r>
              <a:rPr lang="en-GB" b="1" dirty="0"/>
              <a:t>The values of Y can then be predicted on the basis of X values on the scatter gram.</a:t>
            </a:r>
          </a:p>
          <a:p>
            <a:pPr>
              <a:lnSpc>
                <a:spcPct val="80000"/>
              </a:lnSpc>
              <a:buNone/>
            </a:pPr>
            <a:endParaRPr lang="en-US" b="1" dirty="0"/>
          </a:p>
          <a:p>
            <a:pPr>
              <a:lnSpc>
                <a:spcPct val="80000"/>
              </a:lnSpc>
            </a:pPr>
            <a:r>
              <a:rPr lang="en-GB" b="1" dirty="0"/>
              <a:t>The possibility of making incorrect readings is quite high as this depends largely on one’s visual acuity.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22936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i="1" dirty="0"/>
              <a:t>RAINFALL (X) IN </a:t>
            </a:r>
            <a:r>
              <a:rPr lang="en-US" sz="2400" b="1" i="1" dirty="0" err="1"/>
              <a:t>MILLILITRES</a:t>
            </a:r>
            <a:r>
              <a:rPr lang="en-US" sz="2400" b="1" i="1" dirty="0"/>
              <a:t> AND MAIZE GROWTH IN INCHES (Y)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745" y="2651379"/>
            <a:ext cx="3868133" cy="2962085"/>
          </a:xfrm>
        </p:spPr>
      </p:pic>
    </p:spTree>
    <p:extLst>
      <p:ext uri="{BB962C8B-B14F-4D97-AF65-F5344CB8AC3E}">
        <p14:creationId xmlns:p14="http://schemas.microsoft.com/office/powerpoint/2010/main" val="982825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b="1" dirty="0">
                <a:latin typeface="+mn-lt"/>
              </a:rPr>
              <a:t>THE GRAPHICAL  APPROACH TO REGRESSION ANALYSIS</a:t>
            </a:r>
            <a:endParaRPr lang="en-US" sz="2400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991" y="2973648"/>
            <a:ext cx="1808018" cy="2485505"/>
          </a:xfrm>
        </p:spPr>
      </p:pic>
    </p:spTree>
    <p:extLst>
      <p:ext uri="{BB962C8B-B14F-4D97-AF65-F5344CB8AC3E}">
        <p14:creationId xmlns:p14="http://schemas.microsoft.com/office/powerpoint/2010/main" val="951324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Grp="1" noChangeArrowheads="1"/>
          </p:cNvSpPr>
          <p:nvPr>
            <p:ph type="title"/>
          </p:nvPr>
        </p:nvSpPr>
        <p:spPr>
          <a:xfrm>
            <a:off x="2152651" y="1111502"/>
            <a:ext cx="7886700" cy="99417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b="1" dirty="0">
                <a:latin typeface="+mn-lt"/>
              </a:rPr>
              <a:t>THE METHOD OF LEAST SQUARES</a:t>
            </a:r>
            <a:br>
              <a:rPr lang="en-US" b="1" dirty="0">
                <a:latin typeface="+mn-lt"/>
              </a:rPr>
            </a:br>
            <a:endParaRPr lang="en-US" b="1" dirty="0">
              <a:latin typeface="+mn-lt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en-GB" sz="3000" b="1" dirty="0"/>
              <a:t>A better and preferred method of making predictions is the method of least squares.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3000" b="1" dirty="0"/>
          </a:p>
          <a:p>
            <a:pPr algn="just" eaLnBrk="1" hangingPunct="1">
              <a:lnSpc>
                <a:spcPct val="80000"/>
              </a:lnSpc>
            </a:pPr>
            <a:r>
              <a:rPr lang="en-GB" sz="3000" b="1" dirty="0"/>
              <a:t>This involves minimization or reduction of the sum of squared residuals along the regression line.</a:t>
            </a:r>
          </a:p>
          <a:p>
            <a:pPr marL="61721" indent="0" algn="just">
              <a:lnSpc>
                <a:spcPct val="80000"/>
              </a:lnSpc>
              <a:buNone/>
            </a:pPr>
            <a:endParaRPr lang="en-US" sz="3000" b="1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3935592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latin typeface="+mn-lt"/>
              </a:rPr>
              <a:t>THE METHOD OF LEAST SQUARES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80000"/>
              </a:lnSpc>
            </a:pPr>
            <a:r>
              <a:rPr lang="en-GB" b="1" dirty="0"/>
              <a:t>If Y’ is the predicted value for a given value of X, then the error of prediction is represented by the residual:</a:t>
            </a:r>
          </a:p>
          <a:p>
            <a:pPr algn="just">
              <a:lnSpc>
                <a:spcPct val="80000"/>
              </a:lnSpc>
              <a:buNone/>
            </a:pPr>
            <a:endParaRPr lang="en-US" b="1" dirty="0"/>
          </a:p>
          <a:p>
            <a:pPr algn="just">
              <a:lnSpc>
                <a:spcPct val="80000"/>
              </a:lnSpc>
            </a:pPr>
            <a:r>
              <a:rPr lang="en-GB" b="1" dirty="0"/>
              <a:t>Residual = Y – Y’ </a:t>
            </a:r>
          </a:p>
          <a:p>
            <a:pPr algn="just">
              <a:lnSpc>
                <a:spcPct val="80000"/>
              </a:lnSpc>
              <a:buNone/>
            </a:pPr>
            <a:r>
              <a:rPr lang="en-US" b="1" dirty="0"/>
              <a:t>                   =Observed value – Predicted value</a:t>
            </a:r>
          </a:p>
          <a:p>
            <a:pPr algn="just">
              <a:lnSpc>
                <a:spcPct val="80000"/>
              </a:lnSpc>
              <a:buNone/>
            </a:pPr>
            <a:endParaRPr lang="en-US" b="1" dirty="0"/>
          </a:p>
          <a:p>
            <a:pPr algn="just">
              <a:lnSpc>
                <a:spcPct val="80000"/>
              </a:lnSpc>
            </a:pPr>
            <a:r>
              <a:rPr lang="en-GB" b="1" dirty="0"/>
              <a:t> In other words, the residual is simply the difference between the actual or observed value, Y, and what we predict or expect it to be, Y’.</a:t>
            </a:r>
          </a:p>
          <a:p>
            <a:pPr algn="just">
              <a:lnSpc>
                <a:spcPct val="80000"/>
              </a:lnSpc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799410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1199</Words>
  <Application>Microsoft Office PowerPoint</Application>
  <PresentationFormat>Widescreen</PresentationFormat>
  <Paragraphs>332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Arial Bold</vt:lpstr>
      <vt:lpstr>Calibri</vt:lpstr>
      <vt:lpstr>Garamond</vt:lpstr>
      <vt:lpstr>Times New Roman</vt:lpstr>
      <vt:lpstr>Wingdings</vt:lpstr>
      <vt:lpstr>Organic</vt:lpstr>
      <vt:lpstr>TOPIC 11</vt:lpstr>
      <vt:lpstr>REGRESSION ANALYSIS</vt:lpstr>
      <vt:lpstr>REGRESSION ANALYSIS</vt:lpstr>
      <vt:lpstr>THE GRAPHICAL  APPROACH TO REGRESSION ANALYSIS</vt:lpstr>
      <vt:lpstr>THE GRAPHICAL  APPROACH TO REGRESSION ANALYSIS</vt:lpstr>
      <vt:lpstr>RAINFALL (X) IN MILLILITRES AND MAIZE GROWTH IN INCHES (Y)</vt:lpstr>
      <vt:lpstr>THE GRAPHICAL  APPROACH TO REGRESSION ANALYSIS</vt:lpstr>
      <vt:lpstr>THE METHOD OF LEAST SQUARES </vt:lpstr>
      <vt:lpstr>THE METHOD OF LEAST SQUARES </vt:lpstr>
      <vt:lpstr>THE METHOD OF LEAST SQUARES </vt:lpstr>
      <vt:lpstr>THE METHOD OF LEAST SQUARES</vt:lpstr>
      <vt:lpstr>THE METHOD OF LEAST SQUARES</vt:lpstr>
      <vt:lpstr>THE METHOD OF LEAST SQUARES </vt:lpstr>
      <vt:lpstr>THE METHOD OF LEAST SQUARES</vt:lpstr>
      <vt:lpstr>THE METHOD OF LEAST SQUARES</vt:lpstr>
      <vt:lpstr>THE METHOD OF LEAST SQUARES</vt:lpstr>
      <vt:lpstr>PowerPoint Presentation</vt:lpstr>
      <vt:lpstr>THE METHOD OF LEAST SQUARES</vt:lpstr>
      <vt:lpstr>THE METHOD OF LEAST SQUARES</vt:lpstr>
      <vt:lpstr>THE METHOD OF LEAST SQUARES</vt:lpstr>
      <vt:lpstr>EXCEL REGRESSION OUTPUT</vt:lpstr>
      <vt:lpstr>SPSS REGRESSION OUTPUT</vt:lpstr>
      <vt:lpstr>THE METHOD OF LEAST SQUARES</vt:lpstr>
      <vt:lpstr>THE METHOD OF LEAST SQUARES</vt:lpstr>
      <vt:lpstr>THE METHOD OF LEAST SQUARES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11</dc:title>
  <dc:creator>Musonda Lemba</dc:creator>
  <cp:lastModifiedBy>Musonda Lemba</cp:lastModifiedBy>
  <cp:revision>1</cp:revision>
  <dcterms:created xsi:type="dcterms:W3CDTF">2020-09-08T07:01:09Z</dcterms:created>
  <dcterms:modified xsi:type="dcterms:W3CDTF">2020-09-08T07:02:04Z</dcterms:modified>
</cp:coreProperties>
</file>