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4" r:id="rId3"/>
    <p:sldId id="552" r:id="rId4"/>
    <p:sldId id="275" r:id="rId5"/>
    <p:sldId id="531" r:id="rId6"/>
    <p:sldId id="640" r:id="rId7"/>
    <p:sldId id="641" r:id="rId8"/>
    <p:sldId id="615" r:id="rId9"/>
    <p:sldId id="642" r:id="rId10"/>
    <p:sldId id="643" r:id="rId11"/>
    <p:sldId id="538" r:id="rId12"/>
    <p:sldId id="553" r:id="rId13"/>
    <p:sldId id="520" r:id="rId14"/>
    <p:sldId id="277" r:id="rId15"/>
    <p:sldId id="501" r:id="rId16"/>
    <p:sldId id="645" r:id="rId17"/>
    <p:sldId id="646" r:id="rId18"/>
    <p:sldId id="525" r:id="rId19"/>
    <p:sldId id="648" r:id="rId20"/>
    <p:sldId id="540" r:id="rId21"/>
    <p:sldId id="541" r:id="rId22"/>
    <p:sldId id="542" r:id="rId23"/>
    <p:sldId id="527" r:id="rId24"/>
    <p:sldId id="543" r:id="rId25"/>
    <p:sldId id="549" r:id="rId26"/>
    <p:sldId id="841" r:id="rId27"/>
    <p:sldId id="85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1689D-5350-4AC6-85D1-A82FA2667CD0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6053B-F350-4D4D-912F-EB1527F6C01F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5021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7A6-B0B7-45FC-A913-5EE46E3A3C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8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62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5579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91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9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38103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91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8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0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78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65248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54002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8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78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26948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4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02676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43477E-57F7-4CEC-8348-A5C0C50681A3}" type="datetimeFigureOut">
              <a:rPr lang="en-ZM" smtClean="0"/>
              <a:t>07/13/2023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68698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57AE-AB80-4169-989A-BFC4C4992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4 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85E89-11B4-4745-A684-0C2C303DD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MEASURES OF DISPERSION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80857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85461" y="2718080"/>
          <a:ext cx="4728753" cy="2646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6251">
                  <a:extLst>
                    <a:ext uri="{9D8B030D-6E8A-4147-A177-3AD203B41FA5}">
                      <a16:colId xmlns:a16="http://schemas.microsoft.com/office/drawing/2014/main" val="2643577167"/>
                    </a:ext>
                  </a:extLst>
                </a:gridCol>
                <a:gridCol w="1576251">
                  <a:extLst>
                    <a:ext uri="{9D8B030D-6E8A-4147-A177-3AD203B41FA5}">
                      <a16:colId xmlns:a16="http://schemas.microsoft.com/office/drawing/2014/main" val="1584720434"/>
                    </a:ext>
                  </a:extLst>
                </a:gridCol>
                <a:gridCol w="1576251">
                  <a:extLst>
                    <a:ext uri="{9D8B030D-6E8A-4147-A177-3AD203B41FA5}">
                      <a16:colId xmlns:a16="http://schemas.microsoft.com/office/drawing/2014/main" val="325613848"/>
                    </a:ext>
                  </a:extLst>
                </a:gridCol>
              </a:tblGrid>
              <a:tr h="8591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 dirty="0">
                          <a:effectLst/>
                        </a:rPr>
                        <a:t>City/town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Deviation from mean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/>
                        <a:t>Absolute Deviation </a:t>
                      </a:r>
                    </a:p>
                    <a:p>
                      <a:pPr algn="l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84948035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 dirty="0">
                          <a:effectLst/>
                        </a:rPr>
                        <a:t>Lusaka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68 - 65.2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>
                          <a:effectLst/>
                        </a:rPr>
                        <a:t>2.8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72877305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Kitwe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67 - 65.2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>
                          <a:effectLst/>
                        </a:rPr>
                        <a:t>1.8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777030076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Ndola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66 - 65.2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>
                          <a:effectLst/>
                        </a:rPr>
                        <a:t>0.8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0590423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Chingola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63 - 65.2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>
                          <a:effectLst/>
                        </a:rPr>
                        <a:t>2.2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35998157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Kabwe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62 - 65.2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>
                          <a:effectLst/>
                        </a:rPr>
                        <a:t>3.2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31794180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Total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>
                          <a:effectLst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>
                          <a:effectLst/>
                        </a:rPr>
                        <a:t>10.8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40061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42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700" b="1" dirty="0"/>
              <a:t>ABSOLUTE MEAN DEVIATION</a:t>
            </a:r>
            <a:endParaRPr lang="en-US" sz="2700" b="1" dirty="0"/>
          </a:p>
          <a:p>
            <a:r>
              <a:rPr lang="en-GB" sz="2700" b="1" dirty="0"/>
              <a:t>     =  ( </a:t>
            </a:r>
            <a:r>
              <a:rPr lang="en-GB" sz="2700" b="1" u="sng" dirty="0"/>
              <a:t>x – Mean)</a:t>
            </a:r>
            <a:r>
              <a:rPr lang="en-GB" sz="2700" b="1" dirty="0"/>
              <a:t>    </a:t>
            </a:r>
            <a:endParaRPr lang="en-US" sz="2700" b="1" dirty="0"/>
          </a:p>
          <a:p>
            <a:pPr marL="0" indent="0">
              <a:buNone/>
            </a:pPr>
            <a:r>
              <a:rPr lang="en-GB" sz="2700" b="1" dirty="0"/>
              <a:t>                    n</a:t>
            </a:r>
            <a:endParaRPr lang="en-US" sz="2700" b="1" dirty="0"/>
          </a:p>
          <a:p>
            <a:r>
              <a:rPr lang="en-GB" sz="2700" b="1" dirty="0"/>
              <a:t>  = 	10.8/5</a:t>
            </a:r>
          </a:p>
          <a:p>
            <a:r>
              <a:rPr lang="en-GB" sz="2700" b="1" dirty="0"/>
              <a:t>  =	</a:t>
            </a:r>
            <a:r>
              <a:rPr lang="en-US" sz="2700" b="1" dirty="0"/>
              <a:t>2.16 </a:t>
            </a:r>
            <a:endParaRPr lang="en-GB" sz="2700" b="1" dirty="0"/>
          </a:p>
          <a:p>
            <a:r>
              <a:rPr lang="en-GB" sz="2700" b="1" dirty="0"/>
              <a:t>DISADVANTAGES</a:t>
            </a:r>
            <a:endParaRPr lang="en-US" sz="2700" b="1" dirty="0"/>
          </a:p>
          <a:p>
            <a:pPr marL="0" indent="0">
              <a:buNone/>
            </a:pPr>
            <a:endParaRPr lang="en-US" sz="2700" b="1" dirty="0"/>
          </a:p>
          <a:p>
            <a:r>
              <a:rPr lang="en-GB" sz="2700" b="1" dirty="0"/>
              <a:t>It produces values that are not easy to interpret</a:t>
            </a:r>
            <a:endParaRPr lang="en-US" sz="2700" b="1" dirty="0"/>
          </a:p>
          <a:p>
            <a:endParaRPr lang="en-US" sz="27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4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b="1" dirty="0"/>
              <a:t>THE VARIANCE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b="1" dirty="0"/>
              <a:t>This is a better way at measuring dispersion or variability.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b="1" dirty="0"/>
              <a:t>This is average</a:t>
            </a:r>
            <a:r>
              <a:rPr lang="en-US" b="1" dirty="0"/>
              <a:t> squared deviation from the mean. </a:t>
            </a:r>
          </a:p>
          <a:p>
            <a:pPr marL="0" indent="0" algn="just">
              <a:buNone/>
            </a:pPr>
            <a:endParaRPr lang="en-US" b="1" dirty="0"/>
          </a:p>
          <a:p>
            <a:pPr algn="just" eaLnBrk="1" hangingPunct="1">
              <a:lnSpc>
                <a:spcPct val="90000"/>
              </a:lnSpc>
            </a:pPr>
            <a:r>
              <a:rPr lang="en-US" b="1" dirty="0"/>
              <a:t>POPULATION VARIANCE</a:t>
            </a:r>
          </a:p>
          <a:p>
            <a:pPr algn="just"/>
            <a:r>
              <a:rPr lang="en-US" b="1" dirty="0"/>
              <a:t>σ</a:t>
            </a:r>
            <a:r>
              <a:rPr lang="en-US" b="1" baseline="30000" dirty="0"/>
              <a:t>2</a:t>
            </a:r>
            <a:r>
              <a:rPr lang="en-US" b="1" dirty="0"/>
              <a:t> = Σ ( X</a:t>
            </a:r>
            <a:r>
              <a:rPr lang="en-US" b="1" baseline="-25000" dirty="0"/>
              <a:t>i</a:t>
            </a:r>
            <a:r>
              <a:rPr lang="en-US" b="1" dirty="0"/>
              <a:t> - μ )</a:t>
            </a:r>
            <a:r>
              <a:rPr lang="en-US" b="1" baseline="30000" dirty="0"/>
              <a:t>2</a:t>
            </a:r>
            <a:r>
              <a:rPr lang="en-US" b="1" dirty="0"/>
              <a:t> / N </a:t>
            </a:r>
          </a:p>
          <a:p>
            <a:pPr marL="0" indent="0" algn="just">
              <a:buNone/>
            </a:pPr>
            <a:r>
              <a:rPr lang="en-US" b="1" dirty="0"/>
              <a:t>where σ</a:t>
            </a:r>
            <a:r>
              <a:rPr lang="en-US" b="1" baseline="30000" dirty="0"/>
              <a:t>2</a:t>
            </a:r>
            <a:r>
              <a:rPr lang="en-US" b="1" dirty="0"/>
              <a:t> is the population variance, μ is the population mean, X</a:t>
            </a:r>
            <a:r>
              <a:rPr lang="en-US" b="1" baseline="-25000" dirty="0"/>
              <a:t>i</a:t>
            </a:r>
            <a:r>
              <a:rPr lang="en-US" b="1" dirty="0"/>
              <a:t> is the </a:t>
            </a:r>
            <a:r>
              <a:rPr lang="en-US" b="1" i="1" dirty="0" err="1"/>
              <a:t>i</a:t>
            </a:r>
            <a:r>
              <a:rPr lang="en-US" b="1" dirty="0" err="1"/>
              <a:t>th</a:t>
            </a:r>
            <a:r>
              <a:rPr lang="en-US" b="1" dirty="0"/>
              <a:t> element from the population, and N is the number of elements in the population.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2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/>
              <a:t>THE VARIANCE</a:t>
            </a:r>
          </a:p>
          <a:p>
            <a:pPr algn="just"/>
            <a:r>
              <a:rPr lang="en-GB" b="1" dirty="0"/>
              <a:t>This is a better way at measuring dispersion or variability.</a:t>
            </a:r>
            <a:endParaRPr lang="en-US" b="1" dirty="0"/>
          </a:p>
          <a:p>
            <a:pPr algn="just"/>
            <a:r>
              <a:rPr lang="en-US" b="1" dirty="0"/>
              <a:t>The variance of a set of measurements is the sum of squared observations from the mean divided by the number of observations minus 1.</a:t>
            </a:r>
          </a:p>
          <a:p>
            <a:pPr algn="just"/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 = Σ ( x</a:t>
            </a:r>
            <a:r>
              <a:rPr lang="en-US" b="1" baseline="-25000" dirty="0"/>
              <a:t>i</a:t>
            </a:r>
            <a:r>
              <a:rPr lang="en-US" b="1" dirty="0"/>
              <a:t> - x )</a:t>
            </a:r>
            <a:r>
              <a:rPr lang="en-US" b="1" baseline="30000" dirty="0"/>
              <a:t>2</a:t>
            </a:r>
            <a:r>
              <a:rPr lang="en-US" b="1" dirty="0"/>
              <a:t> / ( n - 1 ) </a:t>
            </a:r>
          </a:p>
          <a:p>
            <a:pPr algn="just"/>
            <a:r>
              <a:rPr lang="en-US" b="1" dirty="0"/>
              <a:t>where 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 is the sample variance, x is the sample mean, x</a:t>
            </a:r>
            <a:r>
              <a:rPr lang="en-US" b="1" baseline="-25000" dirty="0"/>
              <a:t>i</a:t>
            </a:r>
            <a:r>
              <a:rPr lang="en-US" b="1" dirty="0"/>
              <a:t> is the </a:t>
            </a:r>
            <a:r>
              <a:rPr lang="en-US" b="1" i="1" dirty="0" err="1"/>
              <a:t>i</a:t>
            </a:r>
            <a:r>
              <a:rPr lang="en-US" b="1" dirty="0" err="1"/>
              <a:t>th</a:t>
            </a:r>
            <a:r>
              <a:rPr lang="en-US" b="1" dirty="0"/>
              <a:t> element from the sample, and n is the number of elements in the sample. </a:t>
            </a:r>
          </a:p>
          <a:p>
            <a:pPr algn="just"/>
            <a:endParaRPr lang="en-US" b="1" dirty="0"/>
          </a:p>
          <a:p>
            <a:pPr algn="just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36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MEASURES OF DISPERSION</a:t>
            </a:r>
            <a:br>
              <a:rPr lang="en-US" sz="2700" b="1" dirty="0"/>
            </a:br>
            <a:endParaRPr lang="en-US" sz="2700" b="1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STANDARD DEVIATION</a:t>
            </a:r>
            <a:br>
              <a:rPr lang="en-US" b="1" dirty="0"/>
            </a:br>
            <a:endParaRPr lang="en-US" b="1" dirty="0"/>
          </a:p>
          <a:p>
            <a:pPr algn="just" eaLnBrk="1" hangingPunct="1">
              <a:lnSpc>
                <a:spcPct val="90000"/>
              </a:lnSpc>
            </a:pPr>
            <a:r>
              <a:rPr lang="en-US" b="1" dirty="0"/>
              <a:t>The standard deviation is simply the square root of the variance</a:t>
            </a:r>
            <a:endParaRPr lang="en-GB" dirty="0"/>
          </a:p>
          <a:p>
            <a:pPr algn="just">
              <a:buNone/>
            </a:pPr>
            <a:r>
              <a:rPr lang="en-GB" dirty="0"/>
              <a:t>	s = √</a:t>
            </a:r>
            <a:r>
              <a:rPr lang="en-GB" b="1" dirty="0"/>
              <a:t> s</a:t>
            </a:r>
            <a:r>
              <a:rPr lang="en-GB" b="1" baseline="30000" dirty="0"/>
              <a:t>2</a:t>
            </a:r>
            <a:endParaRPr lang="en-US" b="1" dirty="0"/>
          </a:p>
          <a:p>
            <a:pPr algn="just" eaLnBrk="1" hangingPunct="1">
              <a:lnSpc>
                <a:spcPct val="90000"/>
              </a:lnSpc>
            </a:pPr>
            <a:r>
              <a:rPr lang="en-US" b="1" dirty="0"/>
              <a:t>This is the average amount of deviation of each observation from the mean.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b="1" dirty="0"/>
              <a:t>The larger the standard deviation, the greater is the variation of individual observations from the mean and vice versa. </a:t>
            </a:r>
          </a:p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045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For grouped data, the formula for variance is:</a:t>
            </a:r>
          </a:p>
          <a:p>
            <a:r>
              <a:rPr lang="en-GB" b="1" dirty="0"/>
              <a:t>s</a:t>
            </a:r>
            <a:r>
              <a:rPr lang="en-GB" b="1" baseline="30000" dirty="0"/>
              <a:t>2 </a:t>
            </a:r>
            <a:r>
              <a:rPr lang="en-GB" b="1" dirty="0"/>
              <a:t>= </a:t>
            </a:r>
            <a:r>
              <a:rPr lang="en-US" b="1" u="sng" dirty="0"/>
              <a:t>∑ </a:t>
            </a:r>
            <a:r>
              <a:rPr lang="en-GB" b="1" u="sng" dirty="0"/>
              <a:t>f(x-X)</a:t>
            </a:r>
            <a:r>
              <a:rPr lang="en-GB" b="1" u="sng" baseline="30000" dirty="0"/>
              <a:t>2</a:t>
            </a:r>
            <a:endParaRPr lang="en-US" dirty="0"/>
          </a:p>
          <a:p>
            <a:r>
              <a:rPr lang="en-GB" b="1" dirty="0"/>
              <a:t>             n-1 </a:t>
            </a:r>
            <a:endParaRPr lang="en-US" dirty="0"/>
          </a:p>
          <a:p>
            <a:r>
              <a:rPr lang="en-US" b="1" dirty="0"/>
              <a:t>The standard deviation is the square root of the variance.</a:t>
            </a:r>
          </a:p>
          <a:p>
            <a:r>
              <a:rPr lang="en-GB" b="1" dirty="0"/>
              <a:t>s = √ s</a:t>
            </a:r>
            <a:r>
              <a:rPr lang="en-GB" b="1" baseline="30000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393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347101"/>
              </p:ext>
            </p:extLst>
          </p:nvPr>
        </p:nvGraphicFramePr>
        <p:xfrm>
          <a:off x="2598419" y="2706110"/>
          <a:ext cx="6995161" cy="2947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50632738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8901989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83109583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65566009"/>
                    </a:ext>
                  </a:extLst>
                </a:gridCol>
                <a:gridCol w="1310641">
                  <a:extLst>
                    <a:ext uri="{9D8B030D-6E8A-4147-A177-3AD203B41FA5}">
                      <a16:colId xmlns:a16="http://schemas.microsoft.com/office/drawing/2014/main" val="3195236290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540821542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effectLst/>
                        </a:rPr>
                        <a:t>Class interval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x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f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effectLst/>
                        </a:rPr>
                        <a:t>(x – mean)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>
                          <a:effectLst/>
                        </a:rPr>
                        <a:t>(x – mean)</a:t>
                      </a:r>
                      <a:r>
                        <a:rPr lang="en-US" sz="1900" b="1" u="none" strike="noStrike" baseline="30000">
                          <a:effectLst/>
                        </a:rPr>
                        <a:t>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effectLst/>
                        </a:rPr>
                        <a:t>f(x – mean)</a:t>
                      </a:r>
                      <a:r>
                        <a:rPr lang="en-US" sz="1900" b="1" u="none" strike="noStrike" baseline="30000" dirty="0">
                          <a:effectLst/>
                        </a:rPr>
                        <a:t>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790844080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0 - 39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 dirty="0">
                          <a:effectLst/>
                        </a:rPr>
                        <a:t>19.5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10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-41.1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1,692.4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16,923.7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98297639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40 - 44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 dirty="0">
                          <a:effectLst/>
                        </a:rPr>
                        <a:t>42.0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13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-18.6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347.4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4,516.1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1214979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45 - 49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 dirty="0">
                          <a:effectLst/>
                        </a:rPr>
                        <a:t>47.0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29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-13.6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186.0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5,394.2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930190788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50 - 59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>
                          <a:effectLst/>
                        </a:rPr>
                        <a:t>54.5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174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-6.1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37.7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6,556.4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5044439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60 - 69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>
                          <a:effectLst/>
                        </a:rPr>
                        <a:t>64.5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239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3.9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14.9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3,563.9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19794726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70 -79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>
                          <a:effectLst/>
                        </a:rPr>
                        <a:t>74.5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81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13.9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192.1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15,563.6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22806060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80 - 89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>
                          <a:effectLst/>
                        </a:rPr>
                        <a:t>84.5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23.9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569.4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1,708.1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39461893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Total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54,226.0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8791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72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2"/>
            <a:r>
              <a:rPr lang="en-US" sz="2400" b="1" dirty="0"/>
              <a:t>Variance= 54,226.0/549-1</a:t>
            </a:r>
          </a:p>
          <a:p>
            <a:pPr marL="1028674" lvl="3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= 54,226/548</a:t>
            </a:r>
          </a:p>
          <a:p>
            <a:pPr marL="1028674" lvl="3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=98.95</a:t>
            </a:r>
          </a:p>
          <a:p>
            <a:pPr marL="1028674" lvl="3" indent="0">
              <a:buNone/>
            </a:pP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3"/>
            <a:r>
              <a:rPr lang="en-US" sz="2400" b="1" dirty="0"/>
              <a:t>Standard deviation = </a:t>
            </a:r>
            <a:r>
              <a:rPr lang="en-GB" sz="2400" b="1" dirty="0"/>
              <a:t>√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98.95</a:t>
            </a:r>
          </a:p>
          <a:p>
            <a:pPr marL="1028674" lvl="3" indent="0">
              <a:buNone/>
            </a:pP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3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= 9.9</a:t>
            </a:r>
          </a:p>
          <a:p>
            <a:pPr lvl="3"/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3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Interpretation: Each student’s mark was 9. 9 marks below or above the mean mark of 60.6.</a:t>
            </a:r>
          </a:p>
          <a:p>
            <a:pPr marL="1028674" lvl="3" indent="0">
              <a:buNone/>
            </a:pP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8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INTERQUARTILE RANGE</a:t>
            </a:r>
            <a:endParaRPr lang="en-US" dirty="0"/>
          </a:p>
          <a:p>
            <a:pPr lvl="0"/>
            <a:r>
              <a:rPr lang="en-US" b="1" dirty="0"/>
              <a:t>This is a measure of dispersion around the median which is based on the interquartile range.</a:t>
            </a:r>
          </a:p>
          <a:p>
            <a:pPr lvl="0"/>
            <a:r>
              <a:rPr lang="en-US" b="1" dirty="0"/>
              <a:t>The interquartile range is the distance between 1</a:t>
            </a:r>
            <a:r>
              <a:rPr lang="en-US" b="1" baseline="30000" dirty="0"/>
              <a:t>st</a:t>
            </a:r>
            <a:r>
              <a:rPr lang="en-US" b="1" dirty="0"/>
              <a:t> and 3</a:t>
            </a:r>
            <a:r>
              <a:rPr lang="en-US" b="1" baseline="30000" dirty="0"/>
              <a:t>rd</a:t>
            </a:r>
            <a:r>
              <a:rPr lang="en-US" b="1" dirty="0"/>
              <a:t> quartiles in a distribution. </a:t>
            </a:r>
          </a:p>
          <a:p>
            <a:pPr lvl="0"/>
            <a:r>
              <a:rPr lang="en-US" b="1" dirty="0"/>
              <a:t>The first quartile has ¼ of the frequencies smaller and ¾ larger. </a:t>
            </a:r>
          </a:p>
          <a:p>
            <a:pPr lvl="0"/>
            <a:r>
              <a:rPr lang="en-US" b="1" dirty="0"/>
              <a:t>The 3</a:t>
            </a:r>
            <a:r>
              <a:rPr lang="en-US" b="1" baseline="30000" dirty="0"/>
              <a:t>rd</a:t>
            </a:r>
            <a:r>
              <a:rPr lang="en-US" b="1" dirty="0"/>
              <a:t> quartile has ¾ of the frequencies smaller and ¼ larger.</a:t>
            </a:r>
          </a:p>
          <a:p>
            <a:pPr lvl="0"/>
            <a:r>
              <a:rPr lang="en-US" b="1" dirty="0"/>
              <a:t>The quartile deviation is therefore: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1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68785" y="2587041"/>
          <a:ext cx="4630782" cy="3337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55351">
                  <a:extLst>
                    <a:ext uri="{9D8B030D-6E8A-4147-A177-3AD203B41FA5}">
                      <a16:colId xmlns:a16="http://schemas.microsoft.com/office/drawing/2014/main" val="173996243"/>
                    </a:ext>
                  </a:extLst>
                </a:gridCol>
                <a:gridCol w="1355351">
                  <a:extLst>
                    <a:ext uri="{9D8B030D-6E8A-4147-A177-3AD203B41FA5}">
                      <a16:colId xmlns:a16="http://schemas.microsoft.com/office/drawing/2014/main" val="655810239"/>
                    </a:ext>
                  </a:extLst>
                </a:gridCol>
                <a:gridCol w="1920080">
                  <a:extLst>
                    <a:ext uri="{9D8B030D-6E8A-4147-A177-3AD203B41FA5}">
                      <a16:colId xmlns:a16="http://schemas.microsoft.com/office/drawing/2014/main" val="3425974746"/>
                    </a:ext>
                  </a:extLst>
                </a:gridCol>
              </a:tblGrid>
              <a:tr h="7372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interval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F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72021137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0 - 39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0459375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40 - 44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67471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45 - 49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29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6294303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50 - 59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174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53512948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60 - 69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239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465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627492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70 -79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759278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80 - 89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85170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3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/>
              <a:t>These show the tendency of observations (data) to spread out from the center.</a:t>
            </a:r>
          </a:p>
          <a:p>
            <a:pPr algn="just"/>
            <a:r>
              <a:rPr lang="en-GB" b="1" dirty="0"/>
              <a:t>These are measures to show the degree of spread  around the central values.</a:t>
            </a:r>
          </a:p>
          <a:p>
            <a:pPr algn="just"/>
            <a:r>
              <a:rPr lang="en-GB" b="1" dirty="0"/>
              <a:t>Different distribution may have the same mean but with a different spread, or variability (or dispersion) about the mean</a:t>
            </a:r>
            <a:endParaRPr lang="en-US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342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Ist</a:t>
            </a:r>
            <a:r>
              <a:rPr lang="en-US" b="1" dirty="0"/>
              <a:t> quartile</a:t>
            </a:r>
          </a:p>
          <a:p>
            <a:endParaRPr lang="en-US" b="1" dirty="0"/>
          </a:p>
          <a:p>
            <a:pPr lvl="1"/>
            <a:r>
              <a:rPr lang="en-US" sz="2100" b="1" dirty="0"/>
              <a:t>Q1 = L + </a:t>
            </a:r>
            <a:r>
              <a:rPr lang="en-US" sz="2100" b="1" u="sng" dirty="0"/>
              <a:t>(1/4n) – F).</a:t>
            </a:r>
            <a:r>
              <a:rPr lang="en-US" sz="2100" b="1" u="sng" dirty="0" err="1"/>
              <a:t>i</a:t>
            </a:r>
            <a:endParaRPr lang="en-US" sz="2100" b="1" dirty="0"/>
          </a:p>
          <a:p>
            <a:r>
              <a:rPr lang="en-US" b="1" dirty="0"/>
              <a:t>                             f</a:t>
            </a:r>
          </a:p>
          <a:p>
            <a:pPr marL="0" indent="0">
              <a:buNone/>
            </a:pPr>
            <a:endParaRPr lang="en-US" b="1" dirty="0"/>
          </a:p>
          <a:p>
            <a:pPr lvl="2"/>
            <a:r>
              <a:rPr lang="en-US" sz="2100" b="1" dirty="0"/>
              <a:t>= 49.5 + (</a:t>
            </a:r>
            <a:r>
              <a:rPr lang="en-US" sz="2100" b="1" u="sng" dirty="0"/>
              <a:t>137.25 – 52</a:t>
            </a:r>
            <a:r>
              <a:rPr lang="en-US" sz="2100" b="1" dirty="0"/>
              <a:t>) * 10</a:t>
            </a:r>
          </a:p>
          <a:p>
            <a:pPr marL="685783" lvl="2" indent="0">
              <a:buNone/>
            </a:pPr>
            <a:r>
              <a:rPr lang="en-US" sz="2100" b="1" dirty="0"/>
              <a:t>                        174</a:t>
            </a:r>
          </a:p>
          <a:p>
            <a:r>
              <a:rPr lang="en-US" b="1" dirty="0"/>
              <a:t>= 54.40 </a:t>
            </a:r>
          </a:p>
        </p:txBody>
      </p:sp>
    </p:spTree>
    <p:extLst>
      <p:ext uri="{BB962C8B-B14F-4D97-AF65-F5344CB8AC3E}">
        <p14:creationId xmlns:p14="http://schemas.microsoft.com/office/powerpoint/2010/main" val="170566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Q3  = L + </a:t>
            </a:r>
            <a:r>
              <a:rPr lang="en-US" b="1" u="sng" dirty="0"/>
              <a:t>(3/4n – F).</a:t>
            </a:r>
            <a:r>
              <a:rPr lang="en-US" b="1" u="sng" dirty="0" err="1"/>
              <a:t>i</a:t>
            </a:r>
            <a:endParaRPr lang="en-US" b="1" dirty="0"/>
          </a:p>
          <a:p>
            <a:r>
              <a:rPr lang="en-US" b="1" dirty="0"/>
              <a:t>                           f</a:t>
            </a:r>
          </a:p>
          <a:p>
            <a:pPr marL="0" indent="0">
              <a:buNone/>
            </a:pPr>
            <a:endParaRPr lang="en-US" b="1" dirty="0"/>
          </a:p>
          <a:p>
            <a:pPr lvl="2"/>
            <a:r>
              <a:rPr lang="en-US" sz="2100" b="1" dirty="0"/>
              <a:t>= 59.5 + (</a:t>
            </a:r>
            <a:r>
              <a:rPr lang="en-US" sz="2100" b="1" u="sng" dirty="0"/>
              <a:t>411.75 – 226</a:t>
            </a:r>
            <a:r>
              <a:rPr lang="en-US" sz="2100" b="1" dirty="0"/>
              <a:t>) * 10</a:t>
            </a:r>
          </a:p>
          <a:p>
            <a:pPr lvl="2"/>
            <a:r>
              <a:rPr lang="en-US" sz="2100" b="1" dirty="0"/>
              <a:t>                     239</a:t>
            </a:r>
          </a:p>
          <a:p>
            <a:pPr lvl="2"/>
            <a:endParaRPr lang="en-US" sz="2100" b="1" dirty="0"/>
          </a:p>
          <a:p>
            <a:r>
              <a:rPr lang="en-US" b="1" dirty="0"/>
              <a:t> = </a:t>
            </a:r>
            <a:r>
              <a:rPr lang="en-US" b="1" u="sng" dirty="0"/>
              <a:t>67.27</a:t>
            </a:r>
          </a:p>
        </p:txBody>
      </p:sp>
    </p:spTree>
    <p:extLst>
      <p:ext uri="{BB962C8B-B14F-4D97-AF65-F5344CB8AC3E}">
        <p14:creationId xmlns:p14="http://schemas.microsoft.com/office/powerpoint/2010/main" val="2227528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IQR = (Q3 – Q1)/2</a:t>
            </a:r>
          </a:p>
          <a:p>
            <a:r>
              <a:rPr lang="en-US" b="1" dirty="0"/>
              <a:t> = 67.27 – 54.40</a:t>
            </a:r>
          </a:p>
          <a:p>
            <a:r>
              <a:rPr lang="en-US" b="1" dirty="0"/>
              <a:t> = 12.87/2</a:t>
            </a:r>
          </a:p>
          <a:p>
            <a:r>
              <a:rPr lang="en-US" b="1" dirty="0"/>
              <a:t>= </a:t>
            </a:r>
            <a:r>
              <a:rPr lang="en-US" b="1" u="sng" dirty="0"/>
              <a:t>6.44</a:t>
            </a:r>
          </a:p>
        </p:txBody>
      </p:sp>
    </p:spTree>
    <p:extLst>
      <p:ext uri="{BB962C8B-B14F-4D97-AF65-F5344CB8AC3E}">
        <p14:creationId xmlns:p14="http://schemas.microsoft.com/office/powerpoint/2010/main" val="302886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b="1" dirty="0"/>
              <a:t>The smaller the distance, the greater is the concentration of the middle half of the distribution.</a:t>
            </a:r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US" b="1" dirty="0"/>
              <a:t>One weakness of the quartile deviation is that it does not take into account values below and above the middle half into account.</a:t>
            </a:r>
          </a:p>
          <a:p>
            <a:pPr marL="0" indent="0" algn="just">
              <a:buNone/>
            </a:pPr>
            <a:r>
              <a:rPr lang="en-US" b="1" dirty="0"/>
              <a:t> 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82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SKEWNESS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lvl="0"/>
            <a:r>
              <a:rPr lang="en-US" b="1" dirty="0"/>
              <a:t>This allows for the computation of a measure of skewness to show the direction of the dispersion around the center.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This is a better measure than other measures of dispersion which show the amount of scatter around the mean but not the direction.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Measures of skewness also show absence or presence of symmetry in distribution.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4084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MEASURES OF SKEWNESS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The coefficient of skewness can be calculated from the values of the mean, median, mode and standard deviation.</a:t>
            </a:r>
          </a:p>
          <a:p>
            <a:r>
              <a:rPr lang="en-US" b="1" dirty="0"/>
              <a:t>It is more common to use the mean and median, thus:</a:t>
            </a:r>
          </a:p>
          <a:p>
            <a:r>
              <a:rPr lang="en-US" b="1" dirty="0"/>
              <a:t>Skewness = 3(Mean – Median)/s</a:t>
            </a:r>
          </a:p>
          <a:p>
            <a:pPr marL="0" indent="0">
              <a:buNone/>
            </a:pPr>
            <a:r>
              <a:rPr lang="en-US" b="1" dirty="0"/>
              <a:t>  = 3(61.2– 61.5)/9.1</a:t>
            </a:r>
          </a:p>
          <a:p>
            <a:pPr marL="0" indent="0">
              <a:buNone/>
            </a:pPr>
            <a:r>
              <a:rPr lang="en-US" b="1" dirty="0"/>
              <a:t>   = -0.08</a:t>
            </a:r>
            <a:r>
              <a:rPr lang="en-US" dirty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Interpretation: there is a very slight negative skewness, showing near normal distribution.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54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MEASURES OF SKEWNESS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825" y="2226471"/>
            <a:ext cx="5937069" cy="34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18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USES AND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coefficient of skewness is a good indicator of the normality of a distribution of measurements.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Knowledge of normality of distribution is important in inferential statistics.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439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The common measures of dispersion are:</a:t>
            </a:r>
          </a:p>
          <a:p>
            <a:pPr lvl="1"/>
            <a:r>
              <a:rPr lang="en-US" sz="2100" b="1" dirty="0"/>
              <a:t>Range</a:t>
            </a:r>
          </a:p>
          <a:p>
            <a:pPr lvl="1"/>
            <a:r>
              <a:rPr lang="en-US" sz="2100" b="1" dirty="0"/>
              <a:t>Variance</a:t>
            </a:r>
          </a:p>
          <a:p>
            <a:pPr lvl="1"/>
            <a:r>
              <a:rPr lang="en-US" sz="2100" b="1" dirty="0"/>
              <a:t>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395980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b="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51" b="1" dirty="0"/>
              <a:t>	</a:t>
            </a:r>
            <a:r>
              <a:rPr lang="en-US" sz="3300" b="1" dirty="0"/>
              <a:t>RANGE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300" b="1" dirty="0"/>
          </a:p>
          <a:p>
            <a:pPr algn="just"/>
            <a:r>
              <a:rPr lang="en-GB" sz="3375" b="1" dirty="0"/>
              <a:t>This is the simplest measure of dispersion</a:t>
            </a:r>
            <a:endParaRPr lang="en-US" sz="3375" b="1" dirty="0"/>
          </a:p>
          <a:p>
            <a:pPr algn="just"/>
            <a:r>
              <a:rPr lang="en-GB" sz="3375" b="1" dirty="0"/>
              <a:t>The range of a set of measurements is the difference between the largest and the smallest measurements in a distribution.</a:t>
            </a:r>
            <a:endParaRPr lang="en-US" sz="3375" b="1" dirty="0"/>
          </a:p>
          <a:p>
            <a:pPr algn="just"/>
            <a:r>
              <a:rPr lang="en-GB" sz="3375" b="1" dirty="0"/>
              <a:t>The problem with the Range is that it gives very little information about the variability or dispersion about the mean.</a:t>
            </a:r>
            <a:endParaRPr lang="en-US" sz="3375" b="1" dirty="0"/>
          </a:p>
          <a:p>
            <a:pPr algn="just"/>
            <a:r>
              <a:rPr lang="en-GB" sz="3375" b="1" dirty="0"/>
              <a:t>The advantage is that it is easy to compute and interpret.</a:t>
            </a:r>
            <a:endParaRPr lang="en-US" sz="3375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71766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u="sng" dirty="0"/>
              <a:t>DEVIATION FROM THE MEAN</a:t>
            </a:r>
            <a:endParaRPr lang="en-US" b="1" dirty="0"/>
          </a:p>
          <a:p>
            <a:pPr algn="just"/>
            <a:r>
              <a:rPr lang="en-GB" b="1" dirty="0"/>
              <a:t>A measure that is sensitive to variations from the mean is a better then the range.</a:t>
            </a:r>
            <a:endParaRPr lang="en-US" b="1" dirty="0"/>
          </a:p>
          <a:p>
            <a:pPr algn="just"/>
            <a:r>
              <a:rPr lang="en-GB" b="1" dirty="0"/>
              <a:t>This is better achieved calculating the deviation X - X of a measurement, X, from its mean, X.</a:t>
            </a:r>
          </a:p>
          <a:p>
            <a:pPr algn="just"/>
            <a:r>
              <a:rPr lang="en-GB" b="1" dirty="0"/>
              <a:t>A data set with very little variability will have most of the measurements near the centre of the distribution.</a:t>
            </a:r>
            <a:endParaRPr lang="en-US" b="1" dirty="0"/>
          </a:p>
          <a:p>
            <a:pPr algn="just"/>
            <a:r>
              <a:rPr lang="en-GB" b="1" dirty="0"/>
              <a:t>Deviations from the mean of a more variable set of measurements would be relatively large.</a:t>
            </a:r>
            <a:endParaRPr lang="en-US" b="1" dirty="0"/>
          </a:p>
          <a:p>
            <a:pPr algn="just"/>
            <a:endParaRPr lang="en-US" dirty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319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Given n = 5 cities and towns below, is with the following voting percentages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0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99414" y="2921182"/>
          <a:ext cx="4376057" cy="2416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064">
                  <a:extLst>
                    <a:ext uri="{9D8B030D-6E8A-4147-A177-3AD203B41FA5}">
                      <a16:colId xmlns:a16="http://schemas.microsoft.com/office/drawing/2014/main" val="3746988309"/>
                    </a:ext>
                  </a:extLst>
                </a:gridCol>
                <a:gridCol w="2984993">
                  <a:extLst>
                    <a:ext uri="{9D8B030D-6E8A-4147-A177-3AD203B41FA5}">
                      <a16:colId xmlns:a16="http://schemas.microsoft.com/office/drawing/2014/main" val="4254385477"/>
                    </a:ext>
                  </a:extLst>
                </a:gridCol>
              </a:tblGrid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 dirty="0">
                          <a:effectLst/>
                        </a:rPr>
                        <a:t>City/town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x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4158035333"/>
                  </a:ext>
                </a:extLst>
              </a:tr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 dirty="0">
                          <a:effectLst/>
                        </a:rPr>
                        <a:t>Lusaka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843881241"/>
                  </a:ext>
                </a:extLst>
              </a:tr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Kitwe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67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886263668"/>
                  </a:ext>
                </a:extLst>
              </a:tr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Ndola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293484245"/>
                  </a:ext>
                </a:extLst>
              </a:tr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Chingola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63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577531223"/>
                  </a:ext>
                </a:extLst>
              </a:tr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Kabwe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007974300"/>
                  </a:ext>
                </a:extLst>
              </a:tr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Total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 dirty="0">
                          <a:effectLst/>
                        </a:rPr>
                        <a:t>326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3811870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46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Mean = 326/5 </a:t>
            </a:r>
          </a:p>
          <a:p>
            <a:pPr lvl="2"/>
            <a:r>
              <a:rPr lang="en-GB" altLang="en-US" sz="2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65.2 </a:t>
            </a:r>
          </a:p>
          <a:p>
            <a:pPr marL="685783" lvl="2" indent="0">
              <a:buNone/>
            </a:pPr>
            <a:endParaRPr lang="en-US" altLang="en-US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/>
              <a:t>Interpretation: Sixty five percent (65%) of the electorate in each city/town is expected to participate in the elections.</a:t>
            </a:r>
          </a:p>
        </p:txBody>
      </p:sp>
    </p:spTree>
    <p:extLst>
      <p:ext uri="{BB962C8B-B14F-4D97-AF65-F5344CB8AC3E}">
        <p14:creationId xmlns:p14="http://schemas.microsoft.com/office/powerpoint/2010/main" val="117853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20146" y="2623375"/>
          <a:ext cx="5114111" cy="2066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901">
                  <a:extLst>
                    <a:ext uri="{9D8B030D-6E8A-4147-A177-3AD203B41FA5}">
                      <a16:colId xmlns:a16="http://schemas.microsoft.com/office/drawing/2014/main" val="306909528"/>
                    </a:ext>
                  </a:extLst>
                </a:gridCol>
                <a:gridCol w="2405267">
                  <a:extLst>
                    <a:ext uri="{9D8B030D-6E8A-4147-A177-3AD203B41FA5}">
                      <a16:colId xmlns:a16="http://schemas.microsoft.com/office/drawing/2014/main" val="528206586"/>
                    </a:ext>
                  </a:extLst>
                </a:gridCol>
                <a:gridCol w="1587943">
                  <a:extLst>
                    <a:ext uri="{9D8B030D-6E8A-4147-A177-3AD203B41FA5}">
                      <a16:colId xmlns:a16="http://schemas.microsoft.com/office/drawing/2014/main" val="2333537018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 dirty="0">
                          <a:effectLst/>
                        </a:rPr>
                        <a:t>City/town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Deviation from mean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Deviation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64441903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Lusaka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68 - 65.2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2.8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60884909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Kitwe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67 - 65.2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1.8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5185716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Ndola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66 - 65.2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0.8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57515211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Chingola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63 - 65.2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-2.2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062266364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Kabwe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62 - 65.2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-3.2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748073132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Total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>
                          <a:effectLst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0.00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749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592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395</TotalTime>
  <Words>1175</Words>
  <Application>Microsoft Office PowerPoint</Application>
  <PresentationFormat>Widescreen</PresentationFormat>
  <Paragraphs>266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Garamond</vt:lpstr>
      <vt:lpstr>Wingdings</vt:lpstr>
      <vt:lpstr>Organic</vt:lpstr>
      <vt:lpstr>TOPIC 4 </vt:lpstr>
      <vt:lpstr>MEASURES OF DISPERSION</vt:lpstr>
      <vt:lpstr>MEASURES OF DISPERSION</vt:lpstr>
      <vt:lpstr>MEASURES OF DISPERSION</vt:lpstr>
      <vt:lpstr>MEASURES OF DISPERSION</vt:lpstr>
      <vt:lpstr>MEASURES OF DISPERSION</vt:lpstr>
      <vt:lpstr>PowerPoint Presentation</vt:lpstr>
      <vt:lpstr>PowerPoint Presentation</vt:lpstr>
      <vt:lpstr>PowerPoint Presentation</vt:lpstr>
      <vt:lpstr>PowerPoint Presentation</vt:lpstr>
      <vt:lpstr>MEASURES OF DISPERSION</vt:lpstr>
      <vt:lpstr>MEASURES OF DISPERSION</vt:lpstr>
      <vt:lpstr>MEASURES OF DISPERSION</vt:lpstr>
      <vt:lpstr>MEASURES OF DISPERSION </vt:lpstr>
      <vt:lpstr>MEASURES OF DISPERSION</vt:lpstr>
      <vt:lpstr>   </vt:lpstr>
      <vt:lpstr>PowerPoint Presentation</vt:lpstr>
      <vt:lpstr>MEASURES OF DISPERSION</vt:lpstr>
      <vt:lpstr>PowerPoint Presentation</vt:lpstr>
      <vt:lpstr>MEASURES OF DISPERSION</vt:lpstr>
      <vt:lpstr>MEASURES OF DISPERSION</vt:lpstr>
      <vt:lpstr>MEASURES OF DISPERSION</vt:lpstr>
      <vt:lpstr>MEASURES OF DISPERSION</vt:lpstr>
      <vt:lpstr>MEASURES OF DISPERSION</vt:lpstr>
      <vt:lpstr>MEASURES OF SKEWNESS</vt:lpstr>
      <vt:lpstr>MEASURES OF SKEWNESS</vt:lpstr>
      <vt:lpstr>USES AND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 </dc:title>
  <dc:creator>Musonda Lemba</dc:creator>
  <cp:lastModifiedBy>USER</cp:lastModifiedBy>
  <cp:revision>8</cp:revision>
  <dcterms:created xsi:type="dcterms:W3CDTF">2020-09-08T06:41:51Z</dcterms:created>
  <dcterms:modified xsi:type="dcterms:W3CDTF">2023-07-13T15:55:14Z</dcterms:modified>
</cp:coreProperties>
</file>