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782" r:id="rId3"/>
    <p:sldId id="813" r:id="rId4"/>
    <p:sldId id="812" r:id="rId5"/>
    <p:sldId id="814" r:id="rId6"/>
    <p:sldId id="790" r:id="rId7"/>
    <p:sldId id="816" r:id="rId8"/>
    <p:sldId id="791" r:id="rId9"/>
    <p:sldId id="817" r:id="rId10"/>
    <p:sldId id="818" r:id="rId11"/>
    <p:sldId id="795" r:id="rId12"/>
    <p:sldId id="802" r:id="rId13"/>
    <p:sldId id="797" r:id="rId14"/>
    <p:sldId id="798" r:id="rId15"/>
    <p:sldId id="799" r:id="rId16"/>
    <p:sldId id="801" r:id="rId17"/>
    <p:sldId id="819" r:id="rId18"/>
    <p:sldId id="800" r:id="rId19"/>
    <p:sldId id="821" r:id="rId20"/>
    <p:sldId id="803" r:id="rId21"/>
    <p:sldId id="804" r:id="rId22"/>
    <p:sldId id="806" r:id="rId23"/>
    <p:sldId id="805" r:id="rId24"/>
    <p:sldId id="807" r:id="rId25"/>
    <p:sldId id="809" r:id="rId26"/>
    <p:sldId id="826" r:id="rId27"/>
    <p:sldId id="822" r:id="rId28"/>
    <p:sldId id="808" r:id="rId29"/>
    <p:sldId id="820" r:id="rId30"/>
    <p:sldId id="810" r:id="rId31"/>
    <p:sldId id="81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D08ADB9-B5FF-4F36-A1C7-B62950DA7C8C}" type="datetimeFigureOut">
              <a:rPr lang="en-ZM" smtClean="0"/>
              <a:t>08/09/2020</a:t>
            </a:fld>
            <a:endParaRPr lang="en-ZM"/>
          </a:p>
        </p:txBody>
      </p:sp>
      <p:sp>
        <p:nvSpPr>
          <p:cNvPr id="5" name="Footer Placeholder 4"/>
          <p:cNvSpPr>
            <a:spLocks noGrp="1"/>
          </p:cNvSpPr>
          <p:nvPr>
            <p:ph type="ftr" sz="quarter" idx="11"/>
          </p:nvPr>
        </p:nvSpPr>
        <p:spPr>
          <a:xfrm>
            <a:off x="2692397" y="5037663"/>
            <a:ext cx="5214635" cy="279400"/>
          </a:xfrm>
        </p:spPr>
        <p:txBody>
          <a:bodyPr/>
          <a:lstStyle/>
          <a:p>
            <a:endParaRPr lang="en-ZM"/>
          </a:p>
        </p:txBody>
      </p:sp>
      <p:sp>
        <p:nvSpPr>
          <p:cNvPr id="6" name="Slide Number Placeholder 5"/>
          <p:cNvSpPr>
            <a:spLocks noGrp="1"/>
          </p:cNvSpPr>
          <p:nvPr>
            <p:ph type="sldNum" sz="quarter" idx="12"/>
          </p:nvPr>
        </p:nvSpPr>
        <p:spPr>
          <a:xfrm>
            <a:off x="8956900" y="5037663"/>
            <a:ext cx="551167" cy="279400"/>
          </a:xfrm>
        </p:spPr>
        <p:txBody>
          <a:bodyPr/>
          <a:lstStyle/>
          <a:p>
            <a:fld id="{D3020733-B32B-492D-A51F-7B1B9577373A}" type="slidenum">
              <a:rPr lang="en-ZM" smtClean="0"/>
              <a:t>‹#›</a:t>
            </a:fld>
            <a:endParaRPr lang="en-ZM"/>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142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08ADB9-B5FF-4F36-A1C7-B62950DA7C8C}" type="datetimeFigureOut">
              <a:rPr lang="en-ZM" smtClean="0"/>
              <a:t>08/09/2020</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3020733-B32B-492D-A51F-7B1B9577373A}" type="slidenum">
              <a:rPr lang="en-ZM" smtClean="0"/>
              <a:t>‹#›</a:t>
            </a:fld>
            <a:endParaRPr lang="en-ZM"/>
          </a:p>
        </p:txBody>
      </p:sp>
    </p:spTree>
    <p:extLst>
      <p:ext uri="{BB962C8B-B14F-4D97-AF65-F5344CB8AC3E}">
        <p14:creationId xmlns:p14="http://schemas.microsoft.com/office/powerpoint/2010/main" val="112577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8ADB9-B5FF-4F36-A1C7-B62950DA7C8C}"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9223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8ADB9-B5FF-4F36-A1C7-B62950DA7C8C}"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5633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8ADB9-B5FF-4F36-A1C7-B62950DA7C8C}"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spTree>
    <p:extLst>
      <p:ext uri="{BB962C8B-B14F-4D97-AF65-F5344CB8AC3E}">
        <p14:creationId xmlns:p14="http://schemas.microsoft.com/office/powerpoint/2010/main" val="1720394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8ADB9-B5FF-4F36-A1C7-B62950DA7C8C}"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0371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8ADB9-B5FF-4F36-A1C7-B62950DA7C8C}"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5162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8ADB9-B5FF-4F36-A1C7-B62950DA7C8C}"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6980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8ADB9-B5FF-4F36-A1C7-B62950DA7C8C}"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16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8ADB9-B5FF-4F36-A1C7-B62950DA7C8C}"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spTree>
    <p:extLst>
      <p:ext uri="{BB962C8B-B14F-4D97-AF65-F5344CB8AC3E}">
        <p14:creationId xmlns:p14="http://schemas.microsoft.com/office/powerpoint/2010/main" val="30256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8ADB9-B5FF-4F36-A1C7-B62950DA7C8C}"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197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08ADB9-B5FF-4F36-A1C7-B62950DA7C8C}" type="datetimeFigureOut">
              <a:rPr lang="en-ZM" smtClean="0"/>
              <a:t>08/09/2020</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3020733-B32B-492D-A51F-7B1B9577373A}" type="slidenum">
              <a:rPr lang="en-ZM" smtClean="0"/>
              <a:t>‹#›</a:t>
            </a:fld>
            <a:endParaRPr lang="en-ZM"/>
          </a:p>
        </p:txBody>
      </p:sp>
    </p:spTree>
    <p:extLst>
      <p:ext uri="{BB962C8B-B14F-4D97-AF65-F5344CB8AC3E}">
        <p14:creationId xmlns:p14="http://schemas.microsoft.com/office/powerpoint/2010/main" val="2535699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08ADB9-B5FF-4F36-A1C7-B62950DA7C8C}" type="datetimeFigureOut">
              <a:rPr lang="en-ZM" smtClean="0"/>
              <a:t>08/09/2020</a:t>
            </a:fld>
            <a:endParaRPr lang="en-ZM"/>
          </a:p>
        </p:txBody>
      </p:sp>
      <p:sp>
        <p:nvSpPr>
          <p:cNvPr id="8" name="Footer Placeholder 7"/>
          <p:cNvSpPr>
            <a:spLocks noGrp="1"/>
          </p:cNvSpPr>
          <p:nvPr>
            <p:ph type="ftr" sz="quarter" idx="11"/>
          </p:nvPr>
        </p:nvSpPr>
        <p:spPr/>
        <p:txBody>
          <a:bodyPr/>
          <a:lstStyle/>
          <a:p>
            <a:endParaRPr lang="en-ZM"/>
          </a:p>
        </p:txBody>
      </p:sp>
      <p:sp>
        <p:nvSpPr>
          <p:cNvPr id="9" name="Slide Number Placeholder 8"/>
          <p:cNvSpPr>
            <a:spLocks noGrp="1"/>
          </p:cNvSpPr>
          <p:nvPr>
            <p:ph type="sldNum" sz="quarter" idx="12"/>
          </p:nvPr>
        </p:nvSpPr>
        <p:spPr/>
        <p:txBody>
          <a:bodyPr/>
          <a:lstStyle/>
          <a:p>
            <a:fld id="{D3020733-B32B-492D-A51F-7B1B9577373A}" type="slidenum">
              <a:rPr lang="en-ZM" smtClean="0"/>
              <a:t>‹#›</a:t>
            </a:fld>
            <a:endParaRPr lang="en-ZM"/>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298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08ADB9-B5FF-4F36-A1C7-B62950DA7C8C}" type="datetimeFigureOut">
              <a:rPr lang="en-ZM" smtClean="0"/>
              <a:t>08/09/2020</a:t>
            </a:fld>
            <a:endParaRPr lang="en-ZM"/>
          </a:p>
        </p:txBody>
      </p:sp>
      <p:sp>
        <p:nvSpPr>
          <p:cNvPr id="4" name="Footer Placeholder 3"/>
          <p:cNvSpPr>
            <a:spLocks noGrp="1"/>
          </p:cNvSpPr>
          <p:nvPr>
            <p:ph type="ftr" sz="quarter" idx="11"/>
          </p:nvPr>
        </p:nvSpPr>
        <p:spPr/>
        <p:txBody>
          <a:bodyPr/>
          <a:lstStyle/>
          <a:p>
            <a:endParaRPr lang="en-ZM"/>
          </a:p>
        </p:txBody>
      </p:sp>
      <p:sp>
        <p:nvSpPr>
          <p:cNvPr id="5" name="Slide Number Placeholder 4"/>
          <p:cNvSpPr>
            <a:spLocks noGrp="1"/>
          </p:cNvSpPr>
          <p:nvPr>
            <p:ph type="sldNum" sz="quarter" idx="12"/>
          </p:nvPr>
        </p:nvSpPr>
        <p:spPr/>
        <p:txBody>
          <a:bodyPr/>
          <a:lstStyle/>
          <a:p>
            <a:fld id="{D3020733-B32B-492D-A51F-7B1B9577373A}"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79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8ADB9-B5FF-4F36-A1C7-B62950DA7C8C}" type="datetimeFigureOut">
              <a:rPr lang="en-ZM" smtClean="0"/>
              <a:t>08/09/2020</a:t>
            </a:fld>
            <a:endParaRPr lang="en-ZM"/>
          </a:p>
        </p:txBody>
      </p:sp>
      <p:sp>
        <p:nvSpPr>
          <p:cNvPr id="3" name="Footer Placeholder 2"/>
          <p:cNvSpPr>
            <a:spLocks noGrp="1"/>
          </p:cNvSpPr>
          <p:nvPr>
            <p:ph type="ftr" sz="quarter" idx="11"/>
          </p:nvPr>
        </p:nvSpPr>
        <p:spPr/>
        <p:txBody>
          <a:bodyPr/>
          <a:lstStyle/>
          <a:p>
            <a:endParaRPr lang="en-ZM"/>
          </a:p>
        </p:txBody>
      </p:sp>
      <p:sp>
        <p:nvSpPr>
          <p:cNvPr id="4" name="Slide Number Placeholder 3"/>
          <p:cNvSpPr>
            <a:spLocks noGrp="1"/>
          </p:cNvSpPr>
          <p:nvPr>
            <p:ph type="sldNum" sz="quarter" idx="12"/>
          </p:nvPr>
        </p:nvSpPr>
        <p:spPr/>
        <p:txBody>
          <a:bodyPr/>
          <a:lstStyle/>
          <a:p>
            <a:fld id="{D3020733-B32B-492D-A51F-7B1B9577373A}" type="slidenum">
              <a:rPr lang="en-ZM" smtClean="0"/>
              <a:t>‹#›</a:t>
            </a:fld>
            <a:endParaRPr lang="en-ZM"/>
          </a:p>
        </p:txBody>
      </p:sp>
    </p:spTree>
    <p:extLst>
      <p:ext uri="{BB962C8B-B14F-4D97-AF65-F5344CB8AC3E}">
        <p14:creationId xmlns:p14="http://schemas.microsoft.com/office/powerpoint/2010/main" val="227203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08ADB9-B5FF-4F36-A1C7-B62950DA7C8C}" type="datetimeFigureOut">
              <a:rPr lang="en-ZM" smtClean="0"/>
              <a:t>08/09/2020</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3020733-B32B-492D-A51F-7B1B9577373A}" type="slidenum">
              <a:rPr lang="en-ZM" smtClean="0"/>
              <a:t>‹#›</a:t>
            </a:fld>
            <a:endParaRPr lang="en-ZM"/>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557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08ADB9-B5FF-4F36-A1C7-B62950DA7C8C}" type="datetimeFigureOut">
              <a:rPr lang="en-ZM" smtClean="0"/>
              <a:t>08/09/2020</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3020733-B32B-492D-A51F-7B1B9577373A}" type="slidenum">
              <a:rPr lang="en-ZM" smtClean="0"/>
              <a:t>‹#›</a:t>
            </a:fld>
            <a:endParaRPr lang="en-ZM"/>
          </a:p>
        </p:txBody>
      </p:sp>
    </p:spTree>
    <p:extLst>
      <p:ext uri="{BB962C8B-B14F-4D97-AF65-F5344CB8AC3E}">
        <p14:creationId xmlns:p14="http://schemas.microsoft.com/office/powerpoint/2010/main" val="80709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08ADB9-B5FF-4F36-A1C7-B62950DA7C8C}" type="datetimeFigureOut">
              <a:rPr lang="en-ZM" smtClean="0"/>
              <a:t>08/09/2020</a:t>
            </a:fld>
            <a:endParaRPr lang="en-ZM"/>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M"/>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020733-B32B-492D-A51F-7B1B9577373A}" type="slidenum">
              <a:rPr lang="en-ZM" smtClean="0"/>
              <a:t>‹#›</a:t>
            </a:fld>
            <a:endParaRPr lang="en-ZM"/>
          </a:p>
        </p:txBody>
      </p:sp>
    </p:spTree>
    <p:extLst>
      <p:ext uri="{BB962C8B-B14F-4D97-AF65-F5344CB8AC3E}">
        <p14:creationId xmlns:p14="http://schemas.microsoft.com/office/powerpoint/2010/main" val="2456864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FE38E-6C22-4721-8991-1A7C1B9D3853}"/>
              </a:ext>
            </a:extLst>
          </p:cNvPr>
          <p:cNvSpPr>
            <a:spLocks noGrp="1"/>
          </p:cNvSpPr>
          <p:nvPr>
            <p:ph type="ctrTitle"/>
          </p:nvPr>
        </p:nvSpPr>
        <p:spPr/>
        <p:txBody>
          <a:bodyPr/>
          <a:lstStyle/>
          <a:p>
            <a:r>
              <a:rPr lang="en-US" dirty="0"/>
              <a:t>TOPIC 12</a:t>
            </a:r>
            <a:endParaRPr lang="en-ZM" dirty="0"/>
          </a:p>
        </p:txBody>
      </p:sp>
      <p:sp>
        <p:nvSpPr>
          <p:cNvPr id="3" name="Subtitle 2">
            <a:extLst>
              <a:ext uri="{FF2B5EF4-FFF2-40B4-BE49-F238E27FC236}">
                <a16:creationId xmlns:a16="http://schemas.microsoft.com/office/drawing/2014/main" id="{B76DA876-82F2-4465-B3AE-04A6F1337EBB}"/>
              </a:ext>
            </a:extLst>
          </p:cNvPr>
          <p:cNvSpPr>
            <a:spLocks noGrp="1"/>
          </p:cNvSpPr>
          <p:nvPr>
            <p:ph type="subTitle" idx="1"/>
          </p:nvPr>
        </p:nvSpPr>
        <p:spPr/>
        <p:txBody>
          <a:bodyPr/>
          <a:lstStyle/>
          <a:p>
            <a:r>
              <a:rPr lang="en-US" dirty="0"/>
              <a:t>NONPARAMETRIC TESTS</a:t>
            </a:r>
            <a:endParaRPr lang="en-ZM" dirty="0"/>
          </a:p>
        </p:txBody>
      </p:sp>
    </p:spTree>
    <p:extLst>
      <p:ext uri="{BB962C8B-B14F-4D97-AF65-F5344CB8AC3E}">
        <p14:creationId xmlns:p14="http://schemas.microsoft.com/office/powerpoint/2010/main" val="4260615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SPEARMAN’S RANK ORDER CORRELATION</a:t>
            </a:r>
            <a:br>
              <a:rPr lang="en-US" dirty="0"/>
            </a:br>
            <a:endParaRPr lang="en-US" dirty="0"/>
          </a:p>
        </p:txBody>
      </p:sp>
      <p:sp>
        <p:nvSpPr>
          <p:cNvPr id="3" name="Content Placeholder 2"/>
          <p:cNvSpPr>
            <a:spLocks noGrp="1"/>
          </p:cNvSpPr>
          <p:nvPr>
            <p:ph idx="1"/>
          </p:nvPr>
        </p:nvSpPr>
        <p:spPr/>
        <p:txBody>
          <a:bodyPr>
            <a:normAutofit fontScale="47500" lnSpcReduction="20000"/>
          </a:bodyPr>
          <a:lstStyle/>
          <a:p>
            <a:r>
              <a:rPr lang="en-US" b="1" dirty="0"/>
              <a:t>r =1 –   </a:t>
            </a:r>
            <a:r>
              <a:rPr lang="en-US" b="1" u="sng" dirty="0"/>
              <a:t>6*22</a:t>
            </a:r>
            <a:endParaRPr lang="en-US" dirty="0"/>
          </a:p>
          <a:p>
            <a:r>
              <a:rPr lang="en-US" b="1" dirty="0"/>
              <a:t>           10(10</a:t>
            </a:r>
            <a:r>
              <a:rPr lang="en-US" b="1" baseline="30000" dirty="0"/>
              <a:t>2</a:t>
            </a:r>
            <a:r>
              <a:rPr lang="en-US" b="1" dirty="0"/>
              <a:t>-1)</a:t>
            </a:r>
            <a:endParaRPr lang="en-US" dirty="0"/>
          </a:p>
          <a:p>
            <a:r>
              <a:rPr lang="en-US" b="1" dirty="0"/>
              <a:t> </a:t>
            </a:r>
            <a:endParaRPr lang="en-US" dirty="0"/>
          </a:p>
          <a:p>
            <a:r>
              <a:rPr lang="en-US" b="1" dirty="0"/>
              <a:t>    = 1 - 	  </a:t>
            </a:r>
            <a:r>
              <a:rPr lang="en-US" b="1" u="sng" dirty="0"/>
              <a:t>132</a:t>
            </a:r>
            <a:endParaRPr lang="en-US" dirty="0"/>
          </a:p>
          <a:p>
            <a:r>
              <a:rPr lang="en-US" b="1" dirty="0"/>
              <a:t>                          10*99</a:t>
            </a:r>
            <a:endParaRPr lang="en-US" dirty="0"/>
          </a:p>
          <a:p>
            <a:r>
              <a:rPr lang="en-US" b="1" dirty="0"/>
              <a:t> </a:t>
            </a:r>
            <a:endParaRPr lang="en-US" dirty="0"/>
          </a:p>
          <a:p>
            <a:r>
              <a:rPr lang="en-US" b="1" dirty="0"/>
              <a:t>    = 1 - 	  </a:t>
            </a:r>
            <a:r>
              <a:rPr lang="en-US" b="1" u="sng" dirty="0"/>
              <a:t>132</a:t>
            </a:r>
            <a:endParaRPr lang="en-US" dirty="0"/>
          </a:p>
          <a:p>
            <a:r>
              <a:rPr lang="en-US" b="1" dirty="0"/>
              <a:t>                            990</a:t>
            </a:r>
            <a:endParaRPr lang="en-US" dirty="0"/>
          </a:p>
          <a:p>
            <a:r>
              <a:rPr lang="en-US" b="1" dirty="0"/>
              <a:t> </a:t>
            </a:r>
            <a:endParaRPr lang="en-US" dirty="0"/>
          </a:p>
          <a:p>
            <a:r>
              <a:rPr lang="en-US" b="1" dirty="0"/>
              <a:t>    	     = 1 -   </a:t>
            </a:r>
            <a:r>
              <a:rPr lang="en-US" dirty="0"/>
              <a:t>0.13</a:t>
            </a:r>
          </a:p>
          <a:p>
            <a:r>
              <a:rPr lang="en-US" b="1" dirty="0"/>
              <a:t> </a:t>
            </a:r>
            <a:endParaRPr lang="en-US" dirty="0"/>
          </a:p>
          <a:p>
            <a:r>
              <a:rPr lang="en-US" b="1" dirty="0"/>
              <a:t>     = </a:t>
            </a:r>
            <a:r>
              <a:rPr lang="en-US" b="1" u="sng" dirty="0"/>
              <a:t>0.87</a:t>
            </a:r>
            <a:endParaRPr lang="en-US" dirty="0"/>
          </a:p>
          <a:p>
            <a:endParaRPr lang="en-US" dirty="0"/>
          </a:p>
        </p:txBody>
      </p:sp>
    </p:spTree>
    <p:extLst>
      <p:ext uri="{BB962C8B-B14F-4D97-AF65-F5344CB8AC3E}">
        <p14:creationId xmlns:p14="http://schemas.microsoft.com/office/powerpoint/2010/main" val="185837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CONTINGENCY TABLE ANALYSIS</a:t>
            </a:r>
            <a:br>
              <a:rPr lang="en-US" dirty="0"/>
            </a:br>
            <a:r>
              <a:rPr lang="en-US" b="1" dirty="0"/>
              <a:t>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b="1" dirty="0"/>
              <a:t>CHI – SQUARE TEST OF INDEPENDENCE</a:t>
            </a:r>
            <a:endParaRPr lang="en-US" dirty="0"/>
          </a:p>
          <a:p>
            <a:pPr marL="0" indent="0" algn="just">
              <a:buNone/>
            </a:pPr>
            <a:endParaRPr lang="en-US" b="1" dirty="0"/>
          </a:p>
          <a:p>
            <a:pPr lvl="0" algn="just"/>
            <a:r>
              <a:rPr lang="en-US" b="1" dirty="0"/>
              <a:t>Research problems in the social sciences frequently involve more than one variable.</a:t>
            </a:r>
          </a:p>
          <a:p>
            <a:pPr marL="0" indent="0" algn="just">
              <a:buNone/>
            </a:pPr>
            <a:endParaRPr lang="en-US" b="1" dirty="0"/>
          </a:p>
          <a:p>
            <a:pPr lvl="0" algn="just"/>
            <a:r>
              <a:rPr lang="en-US" b="1" dirty="0"/>
              <a:t>If measurements (or observations) are taken on two or more variables, we say that we have bivariate ( or multivariate) data.</a:t>
            </a:r>
          </a:p>
          <a:p>
            <a:pPr marL="0" indent="0" algn="just">
              <a:buNone/>
            </a:pPr>
            <a:endParaRPr lang="en-US" b="1" dirty="0"/>
          </a:p>
          <a:p>
            <a:pPr lvl="0" algn="just"/>
            <a:r>
              <a:rPr lang="en-US" b="1" dirty="0"/>
              <a:t>Bivariate data is often arranged in a two way table – with one variable along the columns and another variable down  the rows.</a:t>
            </a:r>
          </a:p>
          <a:p>
            <a:pPr algn="just"/>
            <a:endParaRPr lang="en-US" b="1" dirty="0"/>
          </a:p>
        </p:txBody>
      </p:sp>
    </p:spTree>
    <p:extLst>
      <p:ext uri="{BB962C8B-B14F-4D97-AF65-F5344CB8AC3E}">
        <p14:creationId xmlns:p14="http://schemas.microsoft.com/office/powerpoint/2010/main" val="118183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CONTINGENCY TABLE ANALYSIS</a:t>
            </a:r>
            <a:br>
              <a:rPr lang="en-US" dirty="0"/>
            </a:br>
            <a:r>
              <a:rPr lang="en-US" b="1" dirty="0"/>
              <a:t> </a:t>
            </a:r>
            <a:endParaRPr lang="en-US" dirty="0"/>
          </a:p>
        </p:txBody>
      </p:sp>
      <p:sp>
        <p:nvSpPr>
          <p:cNvPr id="3" name="Content Placeholder 2"/>
          <p:cNvSpPr>
            <a:spLocks noGrp="1"/>
          </p:cNvSpPr>
          <p:nvPr>
            <p:ph idx="1"/>
          </p:nvPr>
        </p:nvSpPr>
        <p:spPr/>
        <p:txBody>
          <a:bodyPr>
            <a:normAutofit/>
          </a:bodyPr>
          <a:lstStyle/>
          <a:p>
            <a:pPr lvl="0" algn="just"/>
            <a:r>
              <a:rPr lang="en-US" b="1" dirty="0"/>
              <a:t>The objective of this arrangement is to determine whether the two variables are related (or dependent on one another) or to predict one variable on the basis of knowledge of the other variable.</a:t>
            </a:r>
          </a:p>
          <a:p>
            <a:pPr marL="0" indent="0" algn="just">
              <a:buNone/>
            </a:pPr>
            <a:endParaRPr lang="en-US" b="1" dirty="0"/>
          </a:p>
          <a:p>
            <a:pPr lvl="0" algn="just"/>
            <a:r>
              <a:rPr lang="en-US" b="1" dirty="0"/>
              <a:t>The two way tables are sometimes called contingency tables because the alternative (or research ) hypothesis that the two variables are dependent; that is there is contingency between the two variables. </a:t>
            </a:r>
          </a:p>
          <a:p>
            <a:pPr marL="0" indent="0" algn="just">
              <a:buNone/>
            </a:pPr>
            <a:endParaRPr lang="en-US" b="1" dirty="0"/>
          </a:p>
          <a:p>
            <a:endParaRPr lang="en-US" dirty="0"/>
          </a:p>
        </p:txBody>
      </p:sp>
    </p:spTree>
    <p:extLst>
      <p:ext uri="{BB962C8B-B14F-4D97-AF65-F5344CB8AC3E}">
        <p14:creationId xmlns:p14="http://schemas.microsoft.com/office/powerpoint/2010/main" val="3198144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CONTINGENCY TABLE ANALYSIS</a:t>
            </a:r>
            <a:br>
              <a:rPr lang="en-US" dirty="0"/>
            </a:br>
            <a:r>
              <a:rPr lang="en-US" b="1" dirty="0"/>
              <a:t> </a:t>
            </a:r>
            <a:endParaRPr lang="en-US" dirty="0"/>
          </a:p>
        </p:txBody>
      </p:sp>
      <p:graphicFrame>
        <p:nvGraphicFramePr>
          <p:cNvPr id="4" name="Content Placeholder 3"/>
          <p:cNvGraphicFramePr>
            <a:graphicFrameLocks noGrp="1"/>
          </p:cNvGraphicFramePr>
          <p:nvPr>
            <p:ph idx="1"/>
          </p:nvPr>
        </p:nvGraphicFramePr>
        <p:xfrm>
          <a:off x="4066701" y="3458171"/>
          <a:ext cx="4058603" cy="1600200"/>
        </p:xfrm>
        <a:graphic>
          <a:graphicData uri="http://schemas.openxmlformats.org/drawingml/2006/table">
            <a:tbl>
              <a:tblPr firstRow="1" firstCol="1" lastRow="1" lastCol="1" bandRow="1" bandCol="1">
                <a:tableStyleId>{5940675A-B579-460E-94D1-54222C63F5DA}</a:tableStyleId>
              </a:tblPr>
              <a:tblGrid>
                <a:gridCol w="1014413">
                  <a:extLst>
                    <a:ext uri="{9D8B030D-6E8A-4147-A177-3AD203B41FA5}">
                      <a16:colId xmlns:a16="http://schemas.microsoft.com/office/drawing/2014/main" val="2853634191"/>
                    </a:ext>
                  </a:extLst>
                </a:gridCol>
                <a:gridCol w="1014413">
                  <a:extLst>
                    <a:ext uri="{9D8B030D-6E8A-4147-A177-3AD203B41FA5}">
                      <a16:colId xmlns:a16="http://schemas.microsoft.com/office/drawing/2014/main" val="3257780752"/>
                    </a:ext>
                  </a:extLst>
                </a:gridCol>
                <a:gridCol w="1014889">
                  <a:extLst>
                    <a:ext uri="{9D8B030D-6E8A-4147-A177-3AD203B41FA5}">
                      <a16:colId xmlns:a16="http://schemas.microsoft.com/office/drawing/2014/main" val="872276518"/>
                    </a:ext>
                  </a:extLst>
                </a:gridCol>
                <a:gridCol w="1014889">
                  <a:extLst>
                    <a:ext uri="{9D8B030D-6E8A-4147-A177-3AD203B41FA5}">
                      <a16:colId xmlns:a16="http://schemas.microsoft.com/office/drawing/2014/main" val="1877066651"/>
                    </a:ext>
                  </a:extLst>
                </a:gridCol>
              </a:tblGrid>
              <a:tr h="228600">
                <a:tc>
                  <a:txBody>
                    <a:bodyPr/>
                    <a:lstStyle/>
                    <a:p>
                      <a:pPr marL="0" marR="0">
                        <a:spcBef>
                          <a:spcPts val="0"/>
                        </a:spcBef>
                        <a:spcAft>
                          <a:spcPts val="0"/>
                        </a:spcAft>
                      </a:pPr>
                      <a:r>
                        <a:rPr lang="en-US" sz="1500" b="1" dirty="0">
                          <a:effectLst/>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a:effectLst/>
                        </a:rPr>
                        <a:t>Male</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a:effectLst/>
                        </a:rPr>
                        <a:t>Female</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a:effectLst/>
                        </a:rPr>
                        <a:t>Total</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858831121"/>
                  </a:ext>
                </a:extLst>
              </a:tr>
              <a:tr h="228600">
                <a:tc>
                  <a:txBody>
                    <a:bodyPr/>
                    <a:lstStyle/>
                    <a:p>
                      <a:pPr marL="0" marR="0">
                        <a:spcBef>
                          <a:spcPts val="0"/>
                        </a:spcBef>
                        <a:spcAft>
                          <a:spcPts val="0"/>
                        </a:spcAft>
                      </a:pPr>
                      <a:r>
                        <a:rPr lang="en-US" sz="1500" b="1" dirty="0">
                          <a:effectLst/>
                        </a:rPr>
                        <a:t>MMD</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423513451"/>
                  </a:ext>
                </a:extLst>
              </a:tr>
              <a:tr h="228600">
                <a:tc>
                  <a:txBody>
                    <a:bodyPr/>
                    <a:lstStyle/>
                    <a:p>
                      <a:pPr marL="0" marR="0">
                        <a:spcBef>
                          <a:spcPts val="0"/>
                        </a:spcBef>
                        <a:spcAft>
                          <a:spcPts val="0"/>
                        </a:spcAft>
                      </a:pPr>
                      <a:r>
                        <a:rPr lang="en-US" sz="1500" b="1" dirty="0" err="1">
                          <a:effectLst/>
                        </a:rPr>
                        <a:t>UPND</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795800819"/>
                  </a:ext>
                </a:extLst>
              </a:tr>
              <a:tr h="228600">
                <a:tc>
                  <a:txBody>
                    <a:bodyPr/>
                    <a:lstStyle/>
                    <a:p>
                      <a:pPr marL="0" marR="0">
                        <a:spcBef>
                          <a:spcPts val="0"/>
                        </a:spcBef>
                        <a:spcAft>
                          <a:spcPts val="0"/>
                        </a:spcAft>
                      </a:pPr>
                      <a:r>
                        <a:rPr lang="en-US" sz="1500" b="1">
                          <a:effectLst/>
                        </a:rPr>
                        <a:t>UNIP</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dirty="0">
                          <a:effectLst/>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201559554"/>
                  </a:ext>
                </a:extLst>
              </a:tr>
              <a:tr h="228600">
                <a:tc>
                  <a:txBody>
                    <a:bodyPr/>
                    <a:lstStyle/>
                    <a:p>
                      <a:pPr marL="0" marR="0">
                        <a:spcBef>
                          <a:spcPts val="0"/>
                        </a:spcBef>
                        <a:spcAft>
                          <a:spcPts val="0"/>
                        </a:spcAft>
                      </a:pPr>
                      <a:r>
                        <a:rPr lang="en-US" sz="1500" b="1">
                          <a:effectLst/>
                        </a:rPr>
                        <a:t>FDD</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dirty="0">
                          <a:effectLst/>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603151790"/>
                  </a:ext>
                </a:extLst>
              </a:tr>
              <a:tr h="228600">
                <a:tc>
                  <a:txBody>
                    <a:bodyPr/>
                    <a:lstStyle/>
                    <a:p>
                      <a:pPr marL="0" marR="0">
                        <a:spcBef>
                          <a:spcPts val="0"/>
                        </a:spcBef>
                        <a:spcAft>
                          <a:spcPts val="0"/>
                        </a:spcAft>
                      </a:pPr>
                      <a:r>
                        <a:rPr lang="en-US" sz="1500" b="1">
                          <a:effectLst/>
                        </a:rPr>
                        <a:t>PF</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dirty="0">
                          <a:effectLst/>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dirty="0">
                          <a:effectLst/>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957537880"/>
                  </a:ext>
                </a:extLst>
              </a:tr>
              <a:tr h="228600">
                <a:tc>
                  <a:txBody>
                    <a:bodyPr/>
                    <a:lstStyle/>
                    <a:p>
                      <a:pPr marL="0" marR="0">
                        <a:spcBef>
                          <a:spcPts val="0"/>
                        </a:spcBef>
                        <a:spcAft>
                          <a:spcPts val="0"/>
                        </a:spcAft>
                      </a:pPr>
                      <a:r>
                        <a:rPr lang="en-US" sz="1500" b="1">
                          <a:effectLst/>
                        </a:rPr>
                        <a:t>Total</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dirty="0">
                          <a:effectLst/>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500" b="1" dirty="0">
                          <a:effectLst/>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4236983570"/>
                  </a:ext>
                </a:extLst>
              </a:tr>
            </a:tbl>
          </a:graphicData>
        </a:graphic>
      </p:graphicFrame>
    </p:spTree>
    <p:extLst>
      <p:ext uri="{BB962C8B-B14F-4D97-AF65-F5344CB8AC3E}">
        <p14:creationId xmlns:p14="http://schemas.microsoft.com/office/powerpoint/2010/main" val="2660433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CHI – SQUARE TEST OF INDEPENDENCE</a:t>
            </a:r>
            <a:br>
              <a:rPr lang="en-US" dirty="0"/>
            </a:br>
            <a:endParaRPr lang="en-US" dirty="0"/>
          </a:p>
        </p:txBody>
      </p:sp>
      <p:sp>
        <p:nvSpPr>
          <p:cNvPr id="3" name="Content Placeholder 2"/>
          <p:cNvSpPr>
            <a:spLocks noGrp="1"/>
          </p:cNvSpPr>
          <p:nvPr>
            <p:ph idx="1"/>
          </p:nvPr>
        </p:nvSpPr>
        <p:spPr/>
        <p:txBody>
          <a:bodyPr/>
          <a:lstStyle/>
          <a:p>
            <a:r>
              <a:rPr lang="en-US" b="1" dirty="0"/>
              <a:t>EXAMPLE</a:t>
            </a:r>
            <a:endParaRPr lang="en-US" dirty="0"/>
          </a:p>
          <a:p>
            <a:pPr marL="0" indent="0">
              <a:buNone/>
            </a:pPr>
            <a:r>
              <a:rPr lang="en-US" dirty="0"/>
              <a:t> </a:t>
            </a:r>
          </a:p>
          <a:p>
            <a:r>
              <a:rPr lang="en-US" b="1" dirty="0"/>
              <a:t>To what extent does religious affiliation influence attitudes towards abortion?</a:t>
            </a:r>
          </a:p>
          <a:p>
            <a:endParaRPr lang="en-US" b="1" dirty="0"/>
          </a:p>
        </p:txBody>
      </p:sp>
    </p:spTree>
    <p:extLst>
      <p:ext uri="{BB962C8B-B14F-4D97-AF65-F5344CB8AC3E}">
        <p14:creationId xmlns:p14="http://schemas.microsoft.com/office/powerpoint/2010/main" val="2040026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CHI – SQUARE TEST OF INDEPENDENCE</a:t>
            </a:r>
            <a:endParaRPr lang="en-US" dirty="0"/>
          </a:p>
        </p:txBody>
      </p:sp>
      <p:graphicFrame>
        <p:nvGraphicFramePr>
          <p:cNvPr id="4" name="Content Placeholder 3"/>
          <p:cNvGraphicFramePr>
            <a:graphicFrameLocks noGrp="1"/>
          </p:cNvGraphicFramePr>
          <p:nvPr>
            <p:ph idx="1"/>
          </p:nvPr>
        </p:nvGraphicFramePr>
        <p:xfrm>
          <a:off x="3790407" y="2679520"/>
          <a:ext cx="5362303" cy="2690949"/>
        </p:xfrm>
        <a:graphic>
          <a:graphicData uri="http://schemas.openxmlformats.org/drawingml/2006/table">
            <a:tbl>
              <a:tblPr>
                <a:tableStyleId>{5940675A-B579-460E-94D1-54222C63F5DA}</a:tableStyleId>
              </a:tblPr>
              <a:tblGrid>
                <a:gridCol w="1340576">
                  <a:extLst>
                    <a:ext uri="{9D8B030D-6E8A-4147-A177-3AD203B41FA5}">
                      <a16:colId xmlns:a16="http://schemas.microsoft.com/office/drawing/2014/main" val="3923629347"/>
                    </a:ext>
                  </a:extLst>
                </a:gridCol>
                <a:gridCol w="1340576">
                  <a:extLst>
                    <a:ext uri="{9D8B030D-6E8A-4147-A177-3AD203B41FA5}">
                      <a16:colId xmlns:a16="http://schemas.microsoft.com/office/drawing/2014/main" val="1922347968"/>
                    </a:ext>
                  </a:extLst>
                </a:gridCol>
                <a:gridCol w="1340576">
                  <a:extLst>
                    <a:ext uri="{9D8B030D-6E8A-4147-A177-3AD203B41FA5}">
                      <a16:colId xmlns:a16="http://schemas.microsoft.com/office/drawing/2014/main" val="1574916925"/>
                    </a:ext>
                  </a:extLst>
                </a:gridCol>
                <a:gridCol w="1340576">
                  <a:extLst>
                    <a:ext uri="{9D8B030D-6E8A-4147-A177-3AD203B41FA5}">
                      <a16:colId xmlns:a16="http://schemas.microsoft.com/office/drawing/2014/main" val="958488946"/>
                    </a:ext>
                  </a:extLst>
                </a:gridCol>
              </a:tblGrid>
              <a:tr h="672737">
                <a:tc>
                  <a:txBody>
                    <a:bodyPr/>
                    <a:lstStyle/>
                    <a:p>
                      <a:pPr marL="0" marR="0">
                        <a:spcBef>
                          <a:spcPts val="0"/>
                        </a:spcBef>
                        <a:spcAft>
                          <a:spcPts val="0"/>
                        </a:spcAft>
                      </a:pPr>
                      <a:r>
                        <a:rPr lang="en-US" sz="1900" b="1" dirty="0">
                          <a:effectLst/>
                        </a:rPr>
                        <a:t>Attitude</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Protestant</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a:effectLst/>
                        </a:rPr>
                        <a:t>Catholic</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a:effectLst/>
                        </a:rPr>
                        <a:t>Total</a:t>
                      </a:r>
                      <a:endParaRPr lang="en-US" sz="19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42101679"/>
                  </a:ext>
                </a:extLst>
              </a:tr>
              <a:tr h="672737">
                <a:tc>
                  <a:txBody>
                    <a:bodyPr/>
                    <a:lstStyle/>
                    <a:p>
                      <a:pPr marL="0" marR="0">
                        <a:spcBef>
                          <a:spcPts val="0"/>
                        </a:spcBef>
                        <a:spcAft>
                          <a:spcPts val="0"/>
                        </a:spcAft>
                      </a:pPr>
                      <a:r>
                        <a:rPr lang="en-US" sz="1900" b="1" dirty="0">
                          <a:effectLst/>
                        </a:rPr>
                        <a:t>For</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126</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99</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a:effectLst/>
                        </a:rPr>
                        <a:t>225</a:t>
                      </a:r>
                      <a:endParaRPr lang="en-US" sz="19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840242854"/>
                  </a:ext>
                </a:extLst>
              </a:tr>
              <a:tr h="672737">
                <a:tc>
                  <a:txBody>
                    <a:bodyPr/>
                    <a:lstStyle/>
                    <a:p>
                      <a:pPr marL="0" marR="0">
                        <a:spcBef>
                          <a:spcPts val="0"/>
                        </a:spcBef>
                        <a:spcAft>
                          <a:spcPts val="0"/>
                        </a:spcAft>
                      </a:pPr>
                      <a:r>
                        <a:rPr lang="en-US" sz="1900" b="1">
                          <a:effectLst/>
                        </a:rPr>
                        <a:t>Against</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71</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162</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a:effectLst/>
                        </a:rPr>
                        <a:t>233</a:t>
                      </a:r>
                      <a:endParaRPr lang="en-US" sz="19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813024237"/>
                  </a:ext>
                </a:extLst>
              </a:tr>
              <a:tr h="672737">
                <a:tc>
                  <a:txBody>
                    <a:bodyPr/>
                    <a:lstStyle/>
                    <a:p>
                      <a:pPr marL="0" marR="0">
                        <a:spcBef>
                          <a:spcPts val="0"/>
                        </a:spcBef>
                        <a:spcAft>
                          <a:spcPts val="0"/>
                        </a:spcAft>
                      </a:pPr>
                      <a:r>
                        <a:rPr lang="en-US" sz="1900" b="1">
                          <a:effectLst/>
                        </a:rPr>
                        <a:t>Total</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197</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261</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458</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67230208"/>
                  </a:ext>
                </a:extLst>
              </a:tr>
            </a:tbl>
          </a:graphicData>
        </a:graphic>
      </p:graphicFrame>
    </p:spTree>
    <p:extLst>
      <p:ext uri="{BB962C8B-B14F-4D97-AF65-F5344CB8AC3E}">
        <p14:creationId xmlns:p14="http://schemas.microsoft.com/office/powerpoint/2010/main" val="308093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CHI – SQUARE TEST OF INDEPENDENCE</a:t>
            </a:r>
            <a:br>
              <a:rPr lang="en-US" dirty="0"/>
            </a:br>
            <a:endParaRPr lang="en-US" dirty="0"/>
          </a:p>
        </p:txBody>
      </p:sp>
      <p:sp>
        <p:nvSpPr>
          <p:cNvPr id="3" name="Content Placeholder 2"/>
          <p:cNvSpPr>
            <a:spLocks noGrp="1"/>
          </p:cNvSpPr>
          <p:nvPr>
            <p:ph idx="1"/>
          </p:nvPr>
        </p:nvSpPr>
        <p:spPr/>
        <p:txBody>
          <a:bodyPr>
            <a:normAutofit fontScale="47500" lnSpcReduction="20000"/>
          </a:bodyPr>
          <a:lstStyle/>
          <a:p>
            <a:pPr algn="just"/>
            <a:r>
              <a:rPr lang="en-US" b="1" dirty="0"/>
              <a:t>HYPOTHESES</a:t>
            </a:r>
          </a:p>
          <a:p>
            <a:pPr marL="0" indent="0" algn="just">
              <a:buNone/>
            </a:pPr>
            <a:endParaRPr lang="en-US" b="1" dirty="0"/>
          </a:p>
          <a:p>
            <a:pPr algn="just"/>
            <a:r>
              <a:rPr lang="en-US" b="1" dirty="0"/>
              <a:t>H</a:t>
            </a:r>
            <a:r>
              <a:rPr lang="en-US" b="1" baseline="-25000" dirty="0"/>
              <a:t>o</a:t>
            </a:r>
            <a:r>
              <a:rPr lang="en-US" b="1" dirty="0"/>
              <a:t>: There is no relationship between religious affiliation and attitudes towards abortion</a:t>
            </a:r>
          </a:p>
          <a:p>
            <a:pPr algn="just"/>
            <a:r>
              <a:rPr lang="en-US" b="1" dirty="0"/>
              <a:t>H</a:t>
            </a:r>
            <a:r>
              <a:rPr lang="en-US" b="1" baseline="-25000" dirty="0"/>
              <a:t>1</a:t>
            </a:r>
            <a:r>
              <a:rPr lang="en-US" b="1" dirty="0"/>
              <a:t>: There is a relationship between religious affiliation and attitudes towards abortion</a:t>
            </a:r>
          </a:p>
          <a:p>
            <a:pPr marL="0" indent="0" algn="just">
              <a:buNone/>
            </a:pPr>
            <a:endParaRPr lang="en-US" b="1" dirty="0"/>
          </a:p>
          <a:p>
            <a:pPr algn="just"/>
            <a:r>
              <a:rPr lang="en-US" b="1" dirty="0"/>
              <a:t>ASSUMPTIONS OF CHI-SQUARE</a:t>
            </a:r>
          </a:p>
          <a:p>
            <a:pPr algn="just"/>
            <a:r>
              <a:rPr lang="en-US" b="1" dirty="0"/>
              <a:t> </a:t>
            </a:r>
          </a:p>
          <a:p>
            <a:pPr lvl="0" algn="just"/>
            <a:r>
              <a:rPr lang="en-US" b="1" dirty="0"/>
              <a:t>The subjects for each group are randomly and independently selected </a:t>
            </a:r>
          </a:p>
          <a:p>
            <a:pPr lvl="0" algn="just"/>
            <a:r>
              <a:rPr lang="en-US" b="1" dirty="0"/>
              <a:t>The groups are independent</a:t>
            </a:r>
          </a:p>
          <a:p>
            <a:pPr lvl="0" algn="just"/>
            <a:r>
              <a:rPr lang="en-US" b="1" dirty="0"/>
              <a:t>Each observation qualifies for one and only one category</a:t>
            </a:r>
          </a:p>
          <a:p>
            <a:pPr lvl="0" algn="just"/>
            <a:r>
              <a:rPr lang="en-US" b="1" dirty="0"/>
              <a:t>The sample size must be fairly large such that no expected frequency is less than 5 for r and c greater than 2 or less than 10 if r=c=2</a:t>
            </a:r>
          </a:p>
          <a:p>
            <a:pPr algn="just"/>
            <a:r>
              <a:rPr lang="en-US" b="1" dirty="0"/>
              <a:t> The scale of measurement is nominal or ordinal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42785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CHI – SQUARE TEST OF INDEPENDENCE</a:t>
            </a:r>
            <a:endParaRPr lang="en-US" dirty="0"/>
          </a:p>
        </p:txBody>
      </p:sp>
      <p:sp>
        <p:nvSpPr>
          <p:cNvPr id="3" name="Content Placeholder 2"/>
          <p:cNvSpPr>
            <a:spLocks noGrp="1"/>
          </p:cNvSpPr>
          <p:nvPr>
            <p:ph idx="1"/>
          </p:nvPr>
        </p:nvSpPr>
        <p:spPr/>
        <p:txBody>
          <a:bodyPr>
            <a:normAutofit/>
          </a:bodyPr>
          <a:lstStyle/>
          <a:p>
            <a:r>
              <a:rPr lang="en-US" b="1" dirty="0"/>
              <a:t>DECISION RULES</a:t>
            </a:r>
          </a:p>
          <a:p>
            <a:pPr marL="0" indent="0">
              <a:buNone/>
            </a:pPr>
            <a:endParaRPr lang="en-US" b="1" dirty="0"/>
          </a:p>
          <a:p>
            <a:r>
              <a:rPr lang="en-US" b="1" dirty="0"/>
              <a:t>Given 5% level of significance with </a:t>
            </a:r>
            <a:r>
              <a:rPr lang="en-US" b="1" dirty="0" err="1"/>
              <a:t>df</a:t>
            </a:r>
            <a:r>
              <a:rPr lang="en-US" b="1" dirty="0"/>
              <a:t>=(r-1)(c-1) = (2-1(2-1)= 1 </a:t>
            </a:r>
            <a:r>
              <a:rPr lang="en-US" b="1" dirty="0" err="1"/>
              <a:t>df</a:t>
            </a:r>
            <a:r>
              <a:rPr lang="en-US" b="1" dirty="0"/>
              <a:t>. </a:t>
            </a:r>
          </a:p>
          <a:p>
            <a:pPr marL="0" indent="0">
              <a:buNone/>
            </a:pPr>
            <a:endParaRPr lang="en-US" b="1" dirty="0"/>
          </a:p>
          <a:p>
            <a:pPr lvl="0"/>
            <a:r>
              <a:rPr lang="en-US" b="1" dirty="0"/>
              <a:t>If X</a:t>
            </a:r>
            <a:r>
              <a:rPr lang="en-US" b="1" baseline="30000" dirty="0"/>
              <a:t>2</a:t>
            </a:r>
            <a:r>
              <a:rPr lang="en-US" b="1" dirty="0"/>
              <a:t>obs&lt; X</a:t>
            </a:r>
            <a:r>
              <a:rPr lang="en-US" b="1" baseline="30000" dirty="0"/>
              <a:t>2</a:t>
            </a:r>
            <a:r>
              <a:rPr lang="en-US" b="1" dirty="0"/>
              <a:t>critical, accept Ho</a:t>
            </a:r>
          </a:p>
          <a:p>
            <a:pPr lvl="0"/>
            <a:r>
              <a:rPr lang="en-US" b="1" dirty="0"/>
              <a:t>If X</a:t>
            </a:r>
            <a:r>
              <a:rPr lang="en-US" b="1" baseline="30000" dirty="0"/>
              <a:t>2</a:t>
            </a:r>
            <a:r>
              <a:rPr lang="en-US" b="1" dirty="0"/>
              <a:t>obs ≥ X</a:t>
            </a:r>
            <a:r>
              <a:rPr lang="en-US" b="1" baseline="30000" dirty="0"/>
              <a:t>2</a:t>
            </a:r>
            <a:r>
              <a:rPr lang="en-US" b="1" dirty="0"/>
              <a:t>critical, reject Ho</a:t>
            </a:r>
          </a:p>
          <a:p>
            <a:pPr marL="0" indent="0">
              <a:buNone/>
            </a:pPr>
            <a:endParaRPr lang="en-US" b="1" dirty="0"/>
          </a:p>
          <a:p>
            <a:endParaRPr lang="en-US" b="1" dirty="0"/>
          </a:p>
          <a:p>
            <a:endParaRPr lang="en-US" dirty="0"/>
          </a:p>
        </p:txBody>
      </p:sp>
    </p:spTree>
    <p:extLst>
      <p:ext uri="{BB962C8B-B14F-4D97-AF65-F5344CB8AC3E}">
        <p14:creationId xmlns:p14="http://schemas.microsoft.com/office/powerpoint/2010/main" val="542687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COMPUTATION</a:t>
            </a:r>
          </a:p>
        </p:txBody>
      </p:sp>
      <p:sp>
        <p:nvSpPr>
          <p:cNvPr id="3" name="Content Placeholder 2"/>
          <p:cNvSpPr>
            <a:spLocks noGrp="1"/>
          </p:cNvSpPr>
          <p:nvPr>
            <p:ph idx="1"/>
          </p:nvPr>
        </p:nvSpPr>
        <p:spPr/>
        <p:txBody>
          <a:bodyPr>
            <a:noAutofit/>
          </a:bodyPr>
          <a:lstStyle/>
          <a:p>
            <a:pPr algn="just"/>
            <a:r>
              <a:rPr lang="en-US" b="1" dirty="0"/>
              <a:t>A test of independence of two variables arranged in the two way table makes use of  the statistic:</a:t>
            </a:r>
          </a:p>
          <a:p>
            <a:pPr algn="just"/>
            <a:r>
              <a:rPr lang="en-GB" b="1" dirty="0"/>
              <a:t> </a:t>
            </a:r>
            <a:endParaRPr lang="en-US" b="1" dirty="0"/>
          </a:p>
          <a:p>
            <a:pPr algn="just"/>
            <a:r>
              <a:rPr lang="en-US" b="1" dirty="0"/>
              <a:t>X</a:t>
            </a:r>
            <a:r>
              <a:rPr lang="en-US" b="1" baseline="30000" dirty="0"/>
              <a:t>2 </a:t>
            </a:r>
            <a:r>
              <a:rPr lang="en-US" b="1" dirty="0"/>
              <a:t>=∑ ∑</a:t>
            </a:r>
            <a:r>
              <a:rPr lang="en-US" b="1" u="sng" dirty="0"/>
              <a:t>(</a:t>
            </a:r>
            <a:r>
              <a:rPr lang="en-US" b="1" u="sng" dirty="0" err="1"/>
              <a:t>O</a:t>
            </a:r>
            <a:r>
              <a:rPr lang="en-US" b="1" u="sng" baseline="-25000" dirty="0" err="1"/>
              <a:t>ij</a:t>
            </a:r>
            <a:r>
              <a:rPr lang="en-US" b="1" u="sng" dirty="0" err="1"/>
              <a:t>-E</a:t>
            </a:r>
            <a:r>
              <a:rPr lang="en-US" b="1" u="sng" baseline="-25000" dirty="0" err="1"/>
              <a:t>ij</a:t>
            </a:r>
            <a:r>
              <a:rPr lang="en-US" b="1" u="sng" dirty="0"/>
              <a:t>)</a:t>
            </a:r>
            <a:r>
              <a:rPr lang="en-US" b="1" u="sng" baseline="30000" dirty="0"/>
              <a:t>2</a:t>
            </a:r>
            <a:endParaRPr lang="en-US" b="1" u="sng" dirty="0"/>
          </a:p>
          <a:p>
            <a:pPr algn="just"/>
            <a:r>
              <a:rPr lang="en-US" b="1" dirty="0"/>
              <a:t>                </a:t>
            </a:r>
            <a:r>
              <a:rPr lang="en-US" b="1" dirty="0" err="1"/>
              <a:t>E</a:t>
            </a:r>
            <a:r>
              <a:rPr lang="en-US" b="1" baseline="-25000" dirty="0" err="1"/>
              <a:t>ij</a:t>
            </a:r>
            <a:endParaRPr lang="en-US" b="1" dirty="0"/>
          </a:p>
          <a:p>
            <a:pPr algn="just"/>
            <a:r>
              <a:rPr lang="en-US" b="1" dirty="0"/>
              <a:t> In this equation, </a:t>
            </a:r>
            <a:r>
              <a:rPr lang="en-US" b="1" dirty="0" err="1"/>
              <a:t>E</a:t>
            </a:r>
            <a:r>
              <a:rPr lang="en-US" b="1" baseline="-25000" dirty="0" err="1"/>
              <a:t>ij</a:t>
            </a:r>
            <a:r>
              <a:rPr lang="en-US" b="1" dirty="0"/>
              <a:t>, is the expected number of measurements falling into the </a:t>
            </a:r>
            <a:r>
              <a:rPr lang="en-US" b="1" dirty="0" err="1"/>
              <a:t>ij</a:t>
            </a:r>
            <a:r>
              <a:rPr lang="en-US" b="1" dirty="0"/>
              <a:t> cell  (the cell of the </a:t>
            </a:r>
            <a:r>
              <a:rPr lang="en-US" b="1" dirty="0" err="1"/>
              <a:t>ith</a:t>
            </a:r>
            <a:r>
              <a:rPr lang="en-US" b="1" dirty="0"/>
              <a:t> row and the </a:t>
            </a:r>
            <a:r>
              <a:rPr lang="en-US" b="1" dirty="0" err="1"/>
              <a:t>jth</a:t>
            </a:r>
            <a:r>
              <a:rPr lang="en-US" b="1" dirty="0"/>
              <a:t> column).</a:t>
            </a:r>
          </a:p>
          <a:p>
            <a:pPr marL="0" indent="0" algn="just">
              <a:buNone/>
            </a:pPr>
            <a:r>
              <a:rPr lang="en-US" b="1" dirty="0"/>
              <a:t> </a:t>
            </a:r>
          </a:p>
        </p:txBody>
      </p:sp>
    </p:spTree>
    <p:extLst>
      <p:ext uri="{BB962C8B-B14F-4D97-AF65-F5344CB8AC3E}">
        <p14:creationId xmlns:p14="http://schemas.microsoft.com/office/powerpoint/2010/main" val="2720574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CONTINGENCY TABLE ANALYSIS</a:t>
            </a:r>
            <a:br>
              <a:rPr lang="en-US" dirty="0"/>
            </a:br>
            <a:r>
              <a:rPr lang="en-US" b="1" dirty="0"/>
              <a:t> </a:t>
            </a:r>
            <a:endParaRPr lang="en-US" dirty="0"/>
          </a:p>
        </p:txBody>
      </p:sp>
      <p:sp>
        <p:nvSpPr>
          <p:cNvPr id="3" name="Content Placeholder 2"/>
          <p:cNvSpPr>
            <a:spLocks noGrp="1"/>
          </p:cNvSpPr>
          <p:nvPr>
            <p:ph idx="1"/>
          </p:nvPr>
        </p:nvSpPr>
        <p:spPr/>
        <p:txBody>
          <a:bodyPr>
            <a:normAutofit lnSpcReduction="10000"/>
          </a:bodyPr>
          <a:lstStyle/>
          <a:p>
            <a:r>
              <a:rPr lang="en-US" sz="2700" b="1" dirty="0"/>
              <a:t>The formula for </a:t>
            </a:r>
            <a:r>
              <a:rPr lang="en-US" sz="2700" b="1" dirty="0" err="1"/>
              <a:t>E</a:t>
            </a:r>
            <a:r>
              <a:rPr lang="en-US" sz="2700" b="1" baseline="-25000" dirty="0" err="1"/>
              <a:t>ij</a:t>
            </a:r>
            <a:r>
              <a:rPr lang="en-US" sz="2700" b="1" baseline="-25000" dirty="0"/>
              <a:t> </a:t>
            </a:r>
            <a:r>
              <a:rPr lang="en-US" sz="2700" b="1" dirty="0"/>
              <a:t>is:</a:t>
            </a:r>
          </a:p>
          <a:p>
            <a:r>
              <a:rPr lang="en-US" sz="2700" b="1" dirty="0"/>
              <a:t> </a:t>
            </a:r>
          </a:p>
          <a:p>
            <a:r>
              <a:rPr lang="en-US" sz="2700" b="1" dirty="0" err="1"/>
              <a:t>E</a:t>
            </a:r>
            <a:r>
              <a:rPr lang="en-US" sz="2700" b="1" baseline="-25000" dirty="0" err="1"/>
              <a:t>ij</a:t>
            </a:r>
            <a:r>
              <a:rPr lang="en-US" sz="2700" b="1" dirty="0"/>
              <a:t> = </a:t>
            </a:r>
            <a:r>
              <a:rPr lang="en-US" sz="2700" b="1" u="sng" dirty="0"/>
              <a:t>(row total*column total)</a:t>
            </a:r>
            <a:endParaRPr lang="en-US" sz="2700" b="1" dirty="0"/>
          </a:p>
          <a:p>
            <a:r>
              <a:rPr lang="en-US" sz="2700" b="1" dirty="0"/>
              <a:t>                                   N </a:t>
            </a:r>
          </a:p>
          <a:p>
            <a:pPr marL="0" indent="0">
              <a:buNone/>
            </a:pPr>
            <a:endParaRPr lang="en-US" sz="2700" b="1" dirty="0"/>
          </a:p>
          <a:p>
            <a:r>
              <a:rPr lang="de-DE" sz="2700" b="1" dirty="0"/>
              <a:t>Based on this here is the computation in the table:</a:t>
            </a:r>
            <a:endParaRPr lang="en-US" sz="2700" b="1" dirty="0"/>
          </a:p>
          <a:p>
            <a:endParaRPr lang="en-US" sz="2700" b="1" dirty="0"/>
          </a:p>
          <a:p>
            <a:endParaRPr lang="en-US" sz="2700" dirty="0"/>
          </a:p>
        </p:txBody>
      </p:sp>
    </p:spTree>
    <p:extLst>
      <p:ext uri="{BB962C8B-B14F-4D97-AF65-F5344CB8AC3E}">
        <p14:creationId xmlns:p14="http://schemas.microsoft.com/office/powerpoint/2010/main" val="424457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NONPARAMETRIC TESTS</a:t>
            </a:r>
          </a:p>
        </p:txBody>
      </p:sp>
      <p:sp>
        <p:nvSpPr>
          <p:cNvPr id="3" name="Content Placeholder 2"/>
          <p:cNvSpPr>
            <a:spLocks noGrp="1"/>
          </p:cNvSpPr>
          <p:nvPr>
            <p:ph idx="1"/>
          </p:nvPr>
        </p:nvSpPr>
        <p:spPr/>
        <p:txBody>
          <a:bodyPr>
            <a:normAutofit fontScale="85000" lnSpcReduction="20000"/>
          </a:bodyPr>
          <a:lstStyle/>
          <a:p>
            <a:pPr algn="just"/>
            <a:r>
              <a:rPr lang="en-US" b="1" dirty="0"/>
              <a:t>PARAMETRIC TESTS</a:t>
            </a:r>
          </a:p>
          <a:p>
            <a:pPr algn="just"/>
            <a:r>
              <a:rPr lang="en-US" b="1" dirty="0"/>
              <a:t>Parameters are </a:t>
            </a:r>
            <a:r>
              <a:rPr lang="en-US" b="1" i="1" dirty="0"/>
              <a:t>descriptive measures of population data</a:t>
            </a:r>
            <a:r>
              <a:rPr lang="en-US" b="1" dirty="0"/>
              <a:t>, such as the population mean or population standard deviation.</a:t>
            </a:r>
          </a:p>
          <a:p>
            <a:pPr marL="0" indent="0" algn="just">
              <a:buNone/>
            </a:pPr>
            <a:r>
              <a:rPr lang="en-US" b="1" dirty="0"/>
              <a:t> </a:t>
            </a:r>
          </a:p>
          <a:p>
            <a:pPr algn="just"/>
            <a:r>
              <a:rPr lang="en-US" b="1" dirty="0"/>
              <a:t>Parametric methods involve making inferences from sample values (statistics) to population values (parameters).</a:t>
            </a:r>
          </a:p>
          <a:p>
            <a:pPr marL="0" indent="0" algn="just">
              <a:buNone/>
            </a:pPr>
            <a:endParaRPr lang="en-US" b="1" dirty="0"/>
          </a:p>
          <a:p>
            <a:pPr algn="just"/>
            <a:r>
              <a:rPr lang="en-US" b="1" dirty="0"/>
              <a:t>Parametric methods are also used when the variable we are considering is approximately (or completely) normally distributed, or the sample size is large</a:t>
            </a:r>
          </a:p>
          <a:p>
            <a:pPr marL="0" indent="0">
              <a:buNone/>
            </a:pPr>
            <a:endParaRPr lang="en-US" dirty="0"/>
          </a:p>
        </p:txBody>
      </p:sp>
    </p:spTree>
    <p:extLst>
      <p:ext uri="{BB962C8B-B14F-4D97-AF65-F5344CB8AC3E}">
        <p14:creationId xmlns:p14="http://schemas.microsoft.com/office/powerpoint/2010/main" val="2805472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CHI – SQUARE TEST OF INDEPENDENCE</a:t>
            </a:r>
            <a:br>
              <a:rPr lang="en-US" dirty="0"/>
            </a:br>
            <a:endParaRPr lang="en-US" dirty="0"/>
          </a:p>
        </p:txBody>
      </p:sp>
      <p:graphicFrame>
        <p:nvGraphicFramePr>
          <p:cNvPr id="4" name="Content Placeholder 3"/>
          <p:cNvGraphicFramePr>
            <a:graphicFrameLocks noGrp="1"/>
          </p:cNvGraphicFramePr>
          <p:nvPr>
            <p:ph idx="1"/>
          </p:nvPr>
        </p:nvGraphicFramePr>
        <p:xfrm>
          <a:off x="3777343" y="2499787"/>
          <a:ext cx="4787540" cy="2498391"/>
        </p:xfrm>
        <a:graphic>
          <a:graphicData uri="http://schemas.openxmlformats.org/drawingml/2006/table">
            <a:tbl>
              <a:tblPr>
                <a:tableStyleId>{5940675A-B579-460E-94D1-54222C63F5DA}</a:tableStyleId>
              </a:tblPr>
              <a:tblGrid>
                <a:gridCol w="737964">
                  <a:extLst>
                    <a:ext uri="{9D8B030D-6E8A-4147-A177-3AD203B41FA5}">
                      <a16:colId xmlns:a16="http://schemas.microsoft.com/office/drawing/2014/main" val="1498624012"/>
                    </a:ext>
                  </a:extLst>
                </a:gridCol>
                <a:gridCol w="737964">
                  <a:extLst>
                    <a:ext uri="{9D8B030D-6E8A-4147-A177-3AD203B41FA5}">
                      <a16:colId xmlns:a16="http://schemas.microsoft.com/office/drawing/2014/main" val="1398802019"/>
                    </a:ext>
                  </a:extLst>
                </a:gridCol>
                <a:gridCol w="737964">
                  <a:extLst>
                    <a:ext uri="{9D8B030D-6E8A-4147-A177-3AD203B41FA5}">
                      <a16:colId xmlns:a16="http://schemas.microsoft.com/office/drawing/2014/main" val="3524404927"/>
                    </a:ext>
                  </a:extLst>
                </a:gridCol>
                <a:gridCol w="737964">
                  <a:extLst>
                    <a:ext uri="{9D8B030D-6E8A-4147-A177-3AD203B41FA5}">
                      <a16:colId xmlns:a16="http://schemas.microsoft.com/office/drawing/2014/main" val="2638739521"/>
                    </a:ext>
                  </a:extLst>
                </a:gridCol>
                <a:gridCol w="768712">
                  <a:extLst>
                    <a:ext uri="{9D8B030D-6E8A-4147-A177-3AD203B41FA5}">
                      <a16:colId xmlns:a16="http://schemas.microsoft.com/office/drawing/2014/main" val="1103262173"/>
                    </a:ext>
                  </a:extLst>
                </a:gridCol>
                <a:gridCol w="1066972">
                  <a:extLst>
                    <a:ext uri="{9D8B030D-6E8A-4147-A177-3AD203B41FA5}">
                      <a16:colId xmlns:a16="http://schemas.microsoft.com/office/drawing/2014/main" val="397604928"/>
                    </a:ext>
                  </a:extLst>
                </a:gridCol>
              </a:tblGrid>
              <a:tr h="713827">
                <a:tc>
                  <a:txBody>
                    <a:bodyPr/>
                    <a:lstStyle/>
                    <a:p>
                      <a:pPr marL="0" marR="0" algn="ctr">
                        <a:spcBef>
                          <a:spcPts val="0"/>
                        </a:spcBef>
                        <a:spcAft>
                          <a:spcPts val="0"/>
                        </a:spcAft>
                      </a:pPr>
                      <a:r>
                        <a:rPr lang="de-DE" sz="1500" b="1" dirty="0">
                          <a:effectLst/>
                        </a:rPr>
                        <a:t>Cell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dirty="0">
                          <a:effectLst/>
                        </a:rPr>
                        <a:t>O</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dirty="0">
                          <a:effectLst/>
                        </a:rPr>
                        <a:t>E</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dirty="0">
                          <a:effectLst/>
                        </a:rPr>
                        <a:t>O-E</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a:effectLst/>
                        </a:rPr>
                        <a:t>(O-E)</a:t>
                      </a:r>
                      <a:r>
                        <a:rPr lang="de-DE" sz="1500" b="1" baseline="30000">
                          <a:effectLst/>
                        </a:rPr>
                        <a:t>2</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u="sng">
                          <a:effectLst/>
                        </a:rPr>
                        <a:t>(O-E)</a:t>
                      </a:r>
                      <a:r>
                        <a:rPr lang="de-DE" sz="1500" b="1" u="sng" baseline="30000">
                          <a:effectLst/>
                        </a:rPr>
                        <a:t>2</a:t>
                      </a:r>
                      <a:endParaRPr lang="en-US" sz="1500" b="1">
                        <a:effectLst/>
                      </a:endParaRPr>
                    </a:p>
                    <a:p>
                      <a:pPr marL="0" marR="0" algn="ctr">
                        <a:spcBef>
                          <a:spcPts val="0"/>
                        </a:spcBef>
                        <a:spcAft>
                          <a:spcPts val="0"/>
                        </a:spcAft>
                      </a:pPr>
                      <a:r>
                        <a:rPr lang="de-DE" sz="1500" b="1">
                          <a:effectLst/>
                        </a:rPr>
                        <a:t>   E</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678143209"/>
                  </a:ext>
                </a:extLst>
              </a:tr>
              <a:tr h="356913">
                <a:tc>
                  <a:txBody>
                    <a:bodyPr/>
                    <a:lstStyle/>
                    <a:p>
                      <a:pPr marL="0" marR="0" algn="ctr">
                        <a:spcBef>
                          <a:spcPts val="0"/>
                        </a:spcBef>
                        <a:spcAft>
                          <a:spcPts val="0"/>
                        </a:spcAft>
                      </a:pPr>
                      <a:r>
                        <a:rPr lang="de-DE" sz="1500" b="1">
                          <a:effectLst/>
                        </a:rPr>
                        <a:t>11</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dirty="0">
                          <a:effectLst/>
                        </a:rPr>
                        <a:t>126</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dirty="0">
                          <a:effectLst/>
                        </a:rPr>
                        <a:t>96.78</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dirty="0">
                          <a:effectLst/>
                        </a:rPr>
                        <a:t>29.22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a:effectLst/>
                        </a:rPr>
                        <a:t>853.84</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a:effectLst/>
                        </a:rPr>
                        <a:t>8.82</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749722987"/>
                  </a:ext>
                </a:extLst>
              </a:tr>
              <a:tr h="356913">
                <a:tc>
                  <a:txBody>
                    <a:bodyPr/>
                    <a:lstStyle/>
                    <a:p>
                      <a:pPr marL="0" marR="0" algn="ctr">
                        <a:spcBef>
                          <a:spcPts val="0"/>
                        </a:spcBef>
                        <a:spcAft>
                          <a:spcPts val="0"/>
                        </a:spcAft>
                      </a:pPr>
                      <a:r>
                        <a:rPr lang="de-DE" sz="1500" b="1">
                          <a:effectLst/>
                        </a:rPr>
                        <a:t>12</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dirty="0">
                          <a:effectLst/>
                        </a:rPr>
                        <a:t>99</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dirty="0">
                          <a:effectLst/>
                        </a:rPr>
                        <a:t>128.22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dirty="0">
                          <a:effectLst/>
                        </a:rPr>
                        <a:t>-29.22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dirty="0">
                          <a:effectLst/>
                        </a:rPr>
                        <a:t>853.84</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a:effectLst/>
                        </a:rPr>
                        <a:t>6.66</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97967527"/>
                  </a:ext>
                </a:extLst>
              </a:tr>
              <a:tr h="356913">
                <a:tc>
                  <a:txBody>
                    <a:bodyPr/>
                    <a:lstStyle/>
                    <a:p>
                      <a:pPr marL="0" marR="0" algn="ctr">
                        <a:spcBef>
                          <a:spcPts val="0"/>
                        </a:spcBef>
                        <a:spcAft>
                          <a:spcPts val="0"/>
                        </a:spcAft>
                      </a:pPr>
                      <a:r>
                        <a:rPr lang="de-DE" sz="1500" b="1">
                          <a:effectLst/>
                        </a:rPr>
                        <a:t>21</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a:effectLst/>
                        </a:rPr>
                        <a:t>71</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dirty="0">
                          <a:effectLst/>
                        </a:rPr>
                        <a:t>100.22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de-DE" sz="1500" b="1" dirty="0">
                          <a:effectLst/>
                        </a:rPr>
                        <a:t>-29.2</a:t>
                      </a:r>
                      <a:r>
                        <a:rPr lang="en-US" sz="1500" b="1" dirty="0">
                          <a:effectLst/>
                        </a:rPr>
                        <a:t>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853.84</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8.52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662563144"/>
                  </a:ext>
                </a:extLst>
              </a:tr>
              <a:tr h="356913">
                <a:tc>
                  <a:txBody>
                    <a:bodyPr/>
                    <a:lstStyle/>
                    <a:p>
                      <a:pPr marL="0" marR="0" algn="ctr">
                        <a:spcBef>
                          <a:spcPts val="0"/>
                        </a:spcBef>
                        <a:spcAft>
                          <a:spcPts val="0"/>
                        </a:spcAft>
                      </a:pPr>
                      <a:r>
                        <a:rPr lang="en-US" sz="1500" b="1">
                          <a:effectLst/>
                        </a:rPr>
                        <a:t>22</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162</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132.78</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29.22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853.84</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6.43</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602377944"/>
                  </a:ext>
                </a:extLst>
              </a:tr>
              <a:tr h="356913">
                <a:tc>
                  <a:txBody>
                    <a:bodyPr/>
                    <a:lstStyle/>
                    <a:p>
                      <a:pPr marL="0" marR="0" algn="ctr">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30.43</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530143008"/>
                  </a:ext>
                </a:extLst>
              </a:tr>
            </a:tbl>
          </a:graphicData>
        </a:graphic>
      </p:graphicFrame>
    </p:spTree>
    <p:extLst>
      <p:ext uri="{BB962C8B-B14F-4D97-AF65-F5344CB8AC3E}">
        <p14:creationId xmlns:p14="http://schemas.microsoft.com/office/powerpoint/2010/main" val="1767070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DECISION AND CONCLUSION</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DECISION</a:t>
            </a:r>
          </a:p>
          <a:p>
            <a:r>
              <a:rPr lang="en-US" b="1" dirty="0"/>
              <a:t>Reject Ho</a:t>
            </a:r>
          </a:p>
          <a:p>
            <a:r>
              <a:rPr lang="en-US" b="1" dirty="0"/>
              <a:t> </a:t>
            </a:r>
          </a:p>
          <a:p>
            <a:r>
              <a:rPr lang="en-US" b="1" dirty="0"/>
              <a:t>CONCLUSION</a:t>
            </a:r>
          </a:p>
          <a:p>
            <a:r>
              <a:rPr lang="en-US" b="1" dirty="0"/>
              <a:t> </a:t>
            </a:r>
          </a:p>
          <a:p>
            <a:r>
              <a:rPr lang="en-US" b="1" dirty="0"/>
              <a:t>There is a relationship between religious affiliation and attitudes towards abortion</a:t>
            </a:r>
          </a:p>
          <a:p>
            <a:r>
              <a:rPr lang="en-US" b="1" dirty="0"/>
              <a:t> </a:t>
            </a:r>
          </a:p>
          <a:p>
            <a:endParaRPr lang="en-US" dirty="0"/>
          </a:p>
        </p:txBody>
      </p:sp>
    </p:spTree>
    <p:extLst>
      <p:ext uri="{BB962C8B-B14F-4D97-AF65-F5344CB8AC3E}">
        <p14:creationId xmlns:p14="http://schemas.microsoft.com/office/powerpoint/2010/main" val="4224724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CHI – SQUARE TEST OF INDEPENDENCE</a:t>
            </a:r>
            <a:br>
              <a:rPr lang="en-US" dirty="0"/>
            </a:br>
            <a:endParaRPr lang="en-US" dirty="0"/>
          </a:p>
        </p:txBody>
      </p:sp>
      <p:sp>
        <p:nvSpPr>
          <p:cNvPr id="3" name="Content Placeholder 2"/>
          <p:cNvSpPr>
            <a:spLocks noGrp="1"/>
          </p:cNvSpPr>
          <p:nvPr>
            <p:ph idx="1"/>
          </p:nvPr>
        </p:nvSpPr>
        <p:spPr/>
        <p:txBody>
          <a:bodyPr>
            <a:normAutofit/>
          </a:bodyPr>
          <a:lstStyle/>
          <a:p>
            <a:r>
              <a:rPr lang="en-US" b="1" dirty="0"/>
              <a:t>PRINCIPLES OF TABLE READING</a:t>
            </a:r>
            <a:endParaRPr lang="en-US" dirty="0"/>
          </a:p>
          <a:p>
            <a:pPr marL="0" indent="0" algn="just">
              <a:buNone/>
            </a:pPr>
            <a:endParaRPr lang="en-US" b="1" dirty="0"/>
          </a:p>
          <a:p>
            <a:pPr lvl="0" algn="just"/>
            <a:r>
              <a:rPr lang="en-US" b="1" dirty="0"/>
              <a:t>Decide on the independent variable and dependent variable.</a:t>
            </a:r>
          </a:p>
          <a:p>
            <a:pPr lvl="0" algn="just"/>
            <a:r>
              <a:rPr lang="en-US" b="1" dirty="0"/>
              <a:t>Percentage in terms of the independent variable (down the columns)</a:t>
            </a:r>
          </a:p>
          <a:p>
            <a:pPr lvl="0" algn="just"/>
            <a:r>
              <a:rPr lang="en-US" b="1" dirty="0"/>
              <a:t>Compare the percentages in terms of the categories of the </a:t>
            </a:r>
            <a:r>
              <a:rPr lang="en-US" b="1" dirty="0" err="1"/>
              <a:t>depenent</a:t>
            </a:r>
            <a:r>
              <a:rPr lang="en-US" b="1" dirty="0"/>
              <a:t> variable (across the rows) </a:t>
            </a:r>
          </a:p>
          <a:p>
            <a:pPr algn="just"/>
            <a:endParaRPr lang="en-US" b="1" dirty="0"/>
          </a:p>
        </p:txBody>
      </p:sp>
    </p:spTree>
    <p:extLst>
      <p:ext uri="{BB962C8B-B14F-4D97-AF65-F5344CB8AC3E}">
        <p14:creationId xmlns:p14="http://schemas.microsoft.com/office/powerpoint/2010/main" val="2073852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CHI – SQUARE TEST OF INDEPENDENCE</a:t>
            </a:r>
            <a:br>
              <a:rPr lang="en-US" dirty="0"/>
            </a:br>
            <a:endParaRPr lang="en-US" dirty="0"/>
          </a:p>
        </p:txBody>
      </p:sp>
      <p:graphicFrame>
        <p:nvGraphicFramePr>
          <p:cNvPr id="4" name="Content Placeholder 3"/>
          <p:cNvGraphicFramePr>
            <a:graphicFrameLocks noGrp="1"/>
          </p:cNvGraphicFramePr>
          <p:nvPr>
            <p:ph idx="1"/>
          </p:nvPr>
        </p:nvGraphicFramePr>
        <p:xfrm>
          <a:off x="4602006" y="2777492"/>
          <a:ext cx="3884499" cy="2209443"/>
        </p:xfrm>
        <a:graphic>
          <a:graphicData uri="http://schemas.openxmlformats.org/drawingml/2006/table">
            <a:tbl>
              <a:tblPr>
                <a:tableStyleId>{5940675A-B579-460E-94D1-54222C63F5DA}</a:tableStyleId>
              </a:tblPr>
              <a:tblGrid>
                <a:gridCol w="594377">
                  <a:extLst>
                    <a:ext uri="{9D8B030D-6E8A-4147-A177-3AD203B41FA5}">
                      <a16:colId xmlns:a16="http://schemas.microsoft.com/office/drawing/2014/main" val="277621531"/>
                    </a:ext>
                  </a:extLst>
                </a:gridCol>
                <a:gridCol w="1198040">
                  <a:extLst>
                    <a:ext uri="{9D8B030D-6E8A-4147-A177-3AD203B41FA5}">
                      <a16:colId xmlns:a16="http://schemas.microsoft.com/office/drawing/2014/main" val="40656371"/>
                    </a:ext>
                  </a:extLst>
                </a:gridCol>
                <a:gridCol w="1337348">
                  <a:extLst>
                    <a:ext uri="{9D8B030D-6E8A-4147-A177-3AD203B41FA5}">
                      <a16:colId xmlns:a16="http://schemas.microsoft.com/office/drawing/2014/main" val="2381347760"/>
                    </a:ext>
                  </a:extLst>
                </a:gridCol>
                <a:gridCol w="754735">
                  <a:extLst>
                    <a:ext uri="{9D8B030D-6E8A-4147-A177-3AD203B41FA5}">
                      <a16:colId xmlns:a16="http://schemas.microsoft.com/office/drawing/2014/main" val="4058725860"/>
                    </a:ext>
                  </a:extLst>
                </a:gridCol>
              </a:tblGrid>
              <a:tr h="368240">
                <a:tc>
                  <a:txBody>
                    <a:bodyPr/>
                    <a:lstStyle/>
                    <a:p>
                      <a:pPr marL="0" marR="0">
                        <a:spcBef>
                          <a:spcPts val="0"/>
                        </a:spcBef>
                        <a:spcAft>
                          <a:spcPts val="0"/>
                        </a:spcAft>
                      </a:pPr>
                      <a:r>
                        <a:rPr lang="en-US" sz="1500" b="1" dirty="0">
                          <a:effectLst/>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Protestant</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Catholic</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Total</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41029959"/>
                  </a:ext>
                </a:extLst>
              </a:tr>
              <a:tr h="736481">
                <a:tc>
                  <a:txBody>
                    <a:bodyPr/>
                    <a:lstStyle/>
                    <a:p>
                      <a:pPr marL="0" marR="0">
                        <a:spcBef>
                          <a:spcPts val="0"/>
                        </a:spcBef>
                        <a:spcAft>
                          <a:spcPts val="0"/>
                        </a:spcAft>
                      </a:pPr>
                      <a:r>
                        <a:rPr lang="en-US" sz="1500" b="1">
                          <a:effectLst/>
                        </a:rPr>
                        <a:t>For</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126   (63.96%)</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99   </a:t>
                      </a:r>
                    </a:p>
                    <a:p>
                      <a:pPr marL="0" marR="0" algn="ctr">
                        <a:spcBef>
                          <a:spcPts val="0"/>
                        </a:spcBef>
                        <a:spcAft>
                          <a:spcPts val="0"/>
                        </a:spcAft>
                      </a:pPr>
                      <a:r>
                        <a:rPr lang="en-US" sz="1500" b="1" dirty="0">
                          <a:effectLst/>
                        </a:rPr>
                        <a:t>(37.93%)</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225</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548724636"/>
                  </a:ext>
                </a:extLst>
              </a:tr>
              <a:tr h="736481">
                <a:tc>
                  <a:txBody>
                    <a:bodyPr/>
                    <a:lstStyle/>
                    <a:p>
                      <a:pPr marL="0" marR="0">
                        <a:spcBef>
                          <a:spcPts val="0"/>
                        </a:spcBef>
                        <a:spcAft>
                          <a:spcPts val="0"/>
                        </a:spcAft>
                      </a:pPr>
                      <a:r>
                        <a:rPr lang="en-US" sz="1500" b="1">
                          <a:effectLst/>
                        </a:rPr>
                        <a:t>Against</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71   </a:t>
                      </a:r>
                    </a:p>
                    <a:p>
                      <a:pPr marL="0" marR="0" algn="ctr">
                        <a:spcBef>
                          <a:spcPts val="0"/>
                        </a:spcBef>
                        <a:spcAft>
                          <a:spcPts val="0"/>
                        </a:spcAft>
                      </a:pPr>
                      <a:r>
                        <a:rPr lang="en-US" sz="1500" b="1" dirty="0">
                          <a:effectLst/>
                        </a:rPr>
                        <a:t>(36.04%)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162  </a:t>
                      </a:r>
                    </a:p>
                    <a:p>
                      <a:pPr marL="0" marR="0" algn="ctr">
                        <a:spcBef>
                          <a:spcPts val="0"/>
                        </a:spcBef>
                        <a:spcAft>
                          <a:spcPts val="0"/>
                        </a:spcAft>
                      </a:pPr>
                      <a:r>
                        <a:rPr lang="en-US" sz="1500" b="1" dirty="0">
                          <a:effectLst/>
                        </a:rPr>
                        <a:t> (62.07%)</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233</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268762954"/>
                  </a:ext>
                </a:extLst>
              </a:tr>
              <a:tr h="368240">
                <a:tc>
                  <a:txBody>
                    <a:bodyPr/>
                    <a:lstStyle/>
                    <a:p>
                      <a:pPr marL="0" marR="0">
                        <a:spcBef>
                          <a:spcPts val="0"/>
                        </a:spcBef>
                        <a:spcAft>
                          <a:spcPts val="0"/>
                        </a:spcAft>
                      </a:pPr>
                      <a:r>
                        <a:rPr lang="en-US" sz="1500" b="1">
                          <a:effectLst/>
                        </a:rPr>
                        <a:t>Total</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197</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261</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458</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435480163"/>
                  </a:ext>
                </a:extLst>
              </a:tr>
            </a:tbl>
          </a:graphicData>
        </a:graphic>
      </p:graphicFrame>
    </p:spTree>
    <p:extLst>
      <p:ext uri="{BB962C8B-B14F-4D97-AF65-F5344CB8AC3E}">
        <p14:creationId xmlns:p14="http://schemas.microsoft.com/office/powerpoint/2010/main" val="3768487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CHI – SQUARE TEST OF INDEPENDENCE</a:t>
            </a:r>
            <a:br>
              <a:rPr lang="en-US" dirty="0"/>
            </a:br>
            <a:endParaRPr lang="en-US" dirty="0"/>
          </a:p>
        </p:txBody>
      </p:sp>
      <p:graphicFrame>
        <p:nvGraphicFramePr>
          <p:cNvPr id="4" name="Content Placeholder 3"/>
          <p:cNvGraphicFramePr>
            <a:graphicFrameLocks noGrp="1"/>
          </p:cNvGraphicFramePr>
          <p:nvPr>
            <p:ph idx="1"/>
          </p:nvPr>
        </p:nvGraphicFramePr>
        <p:xfrm>
          <a:off x="4005946" y="2764427"/>
          <a:ext cx="4376057" cy="2168928"/>
        </p:xfrm>
        <a:graphic>
          <a:graphicData uri="http://schemas.openxmlformats.org/drawingml/2006/table">
            <a:tbl>
              <a:tblPr>
                <a:tableStyleId>{5940675A-B579-460E-94D1-54222C63F5DA}</a:tableStyleId>
              </a:tblPr>
              <a:tblGrid>
                <a:gridCol w="790303">
                  <a:extLst>
                    <a:ext uri="{9D8B030D-6E8A-4147-A177-3AD203B41FA5}">
                      <a16:colId xmlns:a16="http://schemas.microsoft.com/office/drawing/2014/main" val="619423209"/>
                    </a:ext>
                  </a:extLst>
                </a:gridCol>
                <a:gridCol w="1228935">
                  <a:extLst>
                    <a:ext uri="{9D8B030D-6E8A-4147-A177-3AD203B41FA5}">
                      <a16:colId xmlns:a16="http://schemas.microsoft.com/office/drawing/2014/main" val="3367737656"/>
                    </a:ext>
                  </a:extLst>
                </a:gridCol>
                <a:gridCol w="1506580">
                  <a:extLst>
                    <a:ext uri="{9D8B030D-6E8A-4147-A177-3AD203B41FA5}">
                      <a16:colId xmlns:a16="http://schemas.microsoft.com/office/drawing/2014/main" val="1212397808"/>
                    </a:ext>
                  </a:extLst>
                </a:gridCol>
                <a:gridCol w="850241">
                  <a:extLst>
                    <a:ext uri="{9D8B030D-6E8A-4147-A177-3AD203B41FA5}">
                      <a16:colId xmlns:a16="http://schemas.microsoft.com/office/drawing/2014/main" val="4142251963"/>
                    </a:ext>
                  </a:extLst>
                </a:gridCol>
              </a:tblGrid>
              <a:tr h="722976">
                <a:tc>
                  <a:txBody>
                    <a:bodyPr/>
                    <a:lstStyle/>
                    <a:p>
                      <a:pPr marL="0" marR="0" algn="ctr">
                        <a:spcBef>
                          <a:spcPts val="0"/>
                        </a:spcBef>
                        <a:spcAft>
                          <a:spcPts val="0"/>
                        </a:spcAft>
                      </a:pPr>
                      <a:r>
                        <a:rPr lang="en-US" sz="1500" b="1" dirty="0">
                          <a:effectLst/>
                        </a:rPr>
                        <a:t>Attitude</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Protestant</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Catholic</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Total</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27651615"/>
                  </a:ext>
                </a:extLst>
              </a:tr>
              <a:tr h="361488">
                <a:tc>
                  <a:txBody>
                    <a:bodyPr/>
                    <a:lstStyle/>
                    <a:p>
                      <a:pPr marL="0" marR="0" algn="ctr">
                        <a:spcBef>
                          <a:spcPts val="0"/>
                        </a:spcBef>
                        <a:spcAft>
                          <a:spcPts val="0"/>
                        </a:spcAft>
                      </a:pPr>
                      <a:r>
                        <a:rPr lang="en-US" sz="1500" b="1" dirty="0">
                          <a:effectLst/>
                        </a:rPr>
                        <a:t>For</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63.96%</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37.93%</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225</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374139288"/>
                  </a:ext>
                </a:extLst>
              </a:tr>
              <a:tr h="722976">
                <a:tc>
                  <a:txBody>
                    <a:bodyPr/>
                    <a:lstStyle/>
                    <a:p>
                      <a:pPr marL="0" marR="0" algn="ctr">
                        <a:spcBef>
                          <a:spcPts val="0"/>
                        </a:spcBef>
                        <a:spcAft>
                          <a:spcPts val="0"/>
                        </a:spcAft>
                      </a:pPr>
                      <a:r>
                        <a:rPr lang="en-US" sz="1500" b="1">
                          <a:effectLst/>
                        </a:rPr>
                        <a:t>Against</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36.04%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62.07%</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233</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391065361"/>
                  </a:ext>
                </a:extLst>
              </a:tr>
              <a:tr h="361488">
                <a:tc>
                  <a:txBody>
                    <a:bodyPr/>
                    <a:lstStyle/>
                    <a:p>
                      <a:pPr marL="0" marR="0" algn="ctr">
                        <a:spcBef>
                          <a:spcPts val="0"/>
                        </a:spcBef>
                        <a:spcAft>
                          <a:spcPts val="0"/>
                        </a:spcAft>
                      </a:pPr>
                      <a:r>
                        <a:rPr lang="en-US" sz="1500" b="1">
                          <a:effectLst/>
                        </a:rPr>
                        <a:t>Total</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100%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458</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702338853"/>
                  </a:ext>
                </a:extLst>
              </a:tr>
            </a:tbl>
          </a:graphicData>
        </a:graphic>
      </p:graphicFrame>
    </p:spTree>
    <p:extLst>
      <p:ext uri="{BB962C8B-B14F-4D97-AF65-F5344CB8AC3E}">
        <p14:creationId xmlns:p14="http://schemas.microsoft.com/office/powerpoint/2010/main" val="3611137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CHI – SQUARE GOODNESS OF FIT TEST</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a:p>
          <a:p>
            <a:r>
              <a:rPr lang="en-US" dirty="0"/>
              <a:t> </a:t>
            </a:r>
            <a:r>
              <a:rPr lang="en-US" b="1" dirty="0"/>
              <a:t>This is used to determine the extent to which our expectations match with reality. </a:t>
            </a:r>
          </a:p>
          <a:p>
            <a:endParaRPr lang="en-US" b="1" dirty="0"/>
          </a:p>
          <a:p>
            <a:r>
              <a:rPr lang="en-US" b="1" dirty="0"/>
              <a:t>It is meant how well our observed data fit or agree with our expectations.</a:t>
            </a:r>
          </a:p>
          <a:p>
            <a:pPr marL="0" indent="0">
              <a:buNone/>
            </a:pPr>
            <a:endParaRPr lang="en-US" b="1" dirty="0"/>
          </a:p>
          <a:p>
            <a:r>
              <a:rPr lang="en-US" b="1" dirty="0"/>
              <a:t>It is seeks to answer the question: is observed distribution in line with the expected distribution?</a:t>
            </a:r>
          </a:p>
          <a:p>
            <a:pPr marL="0" indent="0">
              <a:buNone/>
            </a:pPr>
            <a:endParaRPr lang="en-US" b="1" dirty="0"/>
          </a:p>
          <a:p>
            <a:pPr lvl="0"/>
            <a:r>
              <a:rPr lang="en-US" b="1" dirty="0"/>
              <a:t>For example, operating on the assumption that the expected number of customers is same from Monday to Saturday, Shoprite management assigns the same number of 15 till operators on all days from Monday to Sunday.  </a:t>
            </a:r>
          </a:p>
          <a:p>
            <a:pPr marL="0" indent="0">
              <a:buNone/>
            </a:pPr>
            <a:endParaRPr lang="en-US" b="1" dirty="0"/>
          </a:p>
          <a:p>
            <a:pPr lvl="0"/>
            <a:r>
              <a:rPr lang="en-US" b="1" dirty="0"/>
              <a:t>Complaints are however heard from many customers that service is very slow.</a:t>
            </a:r>
          </a:p>
          <a:p>
            <a:pPr marL="0" indent="0">
              <a:buNone/>
            </a:pPr>
            <a:endParaRPr lang="en-US" b="1" dirty="0"/>
          </a:p>
        </p:txBody>
      </p:sp>
    </p:spTree>
    <p:extLst>
      <p:ext uri="{BB962C8B-B14F-4D97-AF65-F5344CB8AC3E}">
        <p14:creationId xmlns:p14="http://schemas.microsoft.com/office/powerpoint/2010/main" val="2200075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CHI – SQUARE GOODNESS OF FIT TEST</a:t>
            </a: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a:t>To deal with this problem management hires a consultant to investigate this.</a:t>
            </a:r>
          </a:p>
          <a:p>
            <a:pPr marL="0" indent="0">
              <a:buNone/>
            </a:pPr>
            <a:endParaRPr lang="en-US" b="1" dirty="0"/>
          </a:p>
          <a:p>
            <a:pPr lvl="0"/>
            <a:r>
              <a:rPr lang="en-US" b="1" dirty="0"/>
              <a:t>The consultant collects data over a 24-week period observing the number of customers on each day. The total number of customers observed over the period is 9,792. </a:t>
            </a:r>
          </a:p>
          <a:p>
            <a:pPr lvl="0"/>
            <a:endParaRPr lang="en-US" b="1" dirty="0"/>
          </a:p>
          <a:p>
            <a:pPr lvl="0"/>
            <a:r>
              <a:rPr lang="en-US" b="1" dirty="0"/>
              <a:t>If management is right, we would expect 1,632 on each day.</a:t>
            </a:r>
          </a:p>
          <a:p>
            <a:pPr marL="0" indent="0">
              <a:buNone/>
            </a:pPr>
            <a:endParaRPr lang="en-US" b="1" dirty="0"/>
          </a:p>
          <a:p>
            <a:pPr lvl="0"/>
            <a:r>
              <a:rPr lang="en-US" b="1" dirty="0"/>
              <a:t>Is management justified in assigning only 15 till operators in the shop?</a:t>
            </a:r>
          </a:p>
          <a:p>
            <a:endParaRPr lang="en-US" dirty="0"/>
          </a:p>
          <a:p>
            <a:endParaRPr lang="en-US" dirty="0"/>
          </a:p>
        </p:txBody>
      </p:sp>
    </p:spTree>
    <p:extLst>
      <p:ext uri="{BB962C8B-B14F-4D97-AF65-F5344CB8AC3E}">
        <p14:creationId xmlns:p14="http://schemas.microsoft.com/office/powerpoint/2010/main" val="3920351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CHI – SQUARE GOODNESS OF FIT TEST</a:t>
            </a:r>
            <a:endParaRPr lang="en-US" dirty="0"/>
          </a:p>
        </p:txBody>
      </p:sp>
      <p:graphicFrame>
        <p:nvGraphicFramePr>
          <p:cNvPr id="4" name="Content Placeholder 3"/>
          <p:cNvGraphicFramePr>
            <a:graphicFrameLocks noGrp="1"/>
          </p:cNvGraphicFramePr>
          <p:nvPr>
            <p:ph idx="1"/>
          </p:nvPr>
        </p:nvGraphicFramePr>
        <p:xfrm>
          <a:off x="3718559" y="2320289"/>
          <a:ext cx="4095208" cy="2834645"/>
        </p:xfrm>
        <a:graphic>
          <a:graphicData uri="http://schemas.openxmlformats.org/drawingml/2006/table">
            <a:tbl>
              <a:tblPr>
                <a:tableStyleId>{5940675A-B579-460E-94D1-54222C63F5DA}</a:tableStyleId>
              </a:tblPr>
              <a:tblGrid>
                <a:gridCol w="1783083">
                  <a:extLst>
                    <a:ext uri="{9D8B030D-6E8A-4147-A177-3AD203B41FA5}">
                      <a16:colId xmlns:a16="http://schemas.microsoft.com/office/drawing/2014/main" val="235499402"/>
                    </a:ext>
                  </a:extLst>
                </a:gridCol>
                <a:gridCol w="2312127">
                  <a:extLst>
                    <a:ext uri="{9D8B030D-6E8A-4147-A177-3AD203B41FA5}">
                      <a16:colId xmlns:a16="http://schemas.microsoft.com/office/drawing/2014/main" val="2476225284"/>
                    </a:ext>
                  </a:extLst>
                </a:gridCol>
              </a:tblGrid>
              <a:tr h="529991">
                <a:tc>
                  <a:txBody>
                    <a:bodyPr/>
                    <a:lstStyle/>
                    <a:p>
                      <a:pPr algn="l" rtl="0" fontAlgn="ctr"/>
                      <a:r>
                        <a:rPr lang="en-US" sz="1500" b="1" u="none" strike="noStrike" dirty="0">
                          <a:effectLst/>
                        </a:rPr>
                        <a:t>Day</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i="0" u="none" strike="noStrike" dirty="0">
                          <a:solidFill>
                            <a:schemeClr val="tx1"/>
                          </a:solidFill>
                          <a:effectLst/>
                          <a:latin typeface="+mn-lt"/>
                        </a:rPr>
                        <a:t>Number</a:t>
                      </a:r>
                      <a:r>
                        <a:rPr lang="en-US" sz="1500" b="1" i="0" u="none" strike="noStrike" baseline="0" dirty="0">
                          <a:solidFill>
                            <a:schemeClr val="tx1"/>
                          </a:solidFill>
                          <a:effectLst/>
                          <a:latin typeface="+mn-lt"/>
                        </a:rPr>
                        <a:t> of customers</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063039632"/>
                  </a:ext>
                </a:extLst>
              </a:tr>
              <a:tr h="329237">
                <a:tc>
                  <a:txBody>
                    <a:bodyPr/>
                    <a:lstStyle/>
                    <a:p>
                      <a:pPr algn="l" rtl="0" fontAlgn="ctr"/>
                      <a:r>
                        <a:rPr lang="en-US" sz="1500" b="1" u="none" strike="noStrike" dirty="0">
                          <a:effectLst/>
                        </a:rPr>
                        <a:t>Monday</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rPr>
                        <a:t>1525</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461604540"/>
                  </a:ext>
                </a:extLst>
              </a:tr>
              <a:tr h="329237">
                <a:tc>
                  <a:txBody>
                    <a:bodyPr/>
                    <a:lstStyle/>
                    <a:p>
                      <a:pPr algn="l" rtl="0" fontAlgn="ctr"/>
                      <a:r>
                        <a:rPr lang="en-US" sz="1500" b="1" u="none" strike="noStrike">
                          <a:effectLst/>
                        </a:rPr>
                        <a:t>Tuesday</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rPr>
                        <a:t>1711</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036782300"/>
                  </a:ext>
                </a:extLst>
              </a:tr>
              <a:tr h="329237">
                <a:tc>
                  <a:txBody>
                    <a:bodyPr/>
                    <a:lstStyle/>
                    <a:p>
                      <a:pPr algn="l" rtl="0" fontAlgn="ctr"/>
                      <a:r>
                        <a:rPr lang="en-US" sz="1500" b="1" u="none" strike="noStrike">
                          <a:effectLst/>
                        </a:rPr>
                        <a:t>Wednesday</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rPr>
                        <a:t>1655</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772255063"/>
                  </a:ext>
                </a:extLst>
              </a:tr>
              <a:tr h="329237">
                <a:tc>
                  <a:txBody>
                    <a:bodyPr/>
                    <a:lstStyle/>
                    <a:p>
                      <a:pPr algn="l" rtl="0" fontAlgn="ctr"/>
                      <a:r>
                        <a:rPr lang="en-US" sz="1500" b="1" u="none" strike="noStrike">
                          <a:effectLst/>
                        </a:rPr>
                        <a:t>Thursday</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rPr>
                        <a:t>1497</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117591661"/>
                  </a:ext>
                </a:extLst>
              </a:tr>
              <a:tr h="329237">
                <a:tc>
                  <a:txBody>
                    <a:bodyPr/>
                    <a:lstStyle/>
                    <a:p>
                      <a:pPr algn="l" rtl="0" fontAlgn="ctr"/>
                      <a:r>
                        <a:rPr lang="en-US" sz="1500" b="1" u="none" strike="noStrike">
                          <a:effectLst/>
                        </a:rPr>
                        <a:t>Friday</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rPr>
                        <a:t>1603</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508530467"/>
                  </a:ext>
                </a:extLst>
              </a:tr>
              <a:tr h="329237">
                <a:tc>
                  <a:txBody>
                    <a:bodyPr/>
                    <a:lstStyle/>
                    <a:p>
                      <a:pPr algn="l" rtl="0" fontAlgn="ctr"/>
                      <a:r>
                        <a:rPr lang="en-US" sz="1500" b="1" u="none" strike="noStrike">
                          <a:effectLst/>
                        </a:rPr>
                        <a:t>Saturday</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rPr>
                        <a:t>1801</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717802914"/>
                  </a:ext>
                </a:extLst>
              </a:tr>
              <a:tr h="329237">
                <a:tc>
                  <a:txBody>
                    <a:bodyPr/>
                    <a:lstStyle/>
                    <a:p>
                      <a:pPr algn="l" rtl="0" fontAlgn="ctr"/>
                      <a:r>
                        <a:rPr lang="en-US" sz="1500" b="1" u="none" strike="noStrike">
                          <a:effectLst/>
                        </a:rPr>
                        <a:t>Total</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rPr>
                        <a:t>9792</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650282369"/>
                  </a:ext>
                </a:extLst>
              </a:tr>
            </a:tbl>
          </a:graphicData>
        </a:graphic>
      </p:graphicFrame>
    </p:spTree>
    <p:extLst>
      <p:ext uri="{BB962C8B-B14F-4D97-AF65-F5344CB8AC3E}">
        <p14:creationId xmlns:p14="http://schemas.microsoft.com/office/powerpoint/2010/main" val="3692734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CHI – SQUARE GOODNESS OF FIT TEST</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b="1" dirty="0"/>
              <a:t>HYPOTHESES</a:t>
            </a:r>
          </a:p>
          <a:p>
            <a:pPr marL="0" indent="0" algn="just">
              <a:buNone/>
            </a:pPr>
            <a:r>
              <a:rPr lang="en-US" b="1" dirty="0"/>
              <a:t> </a:t>
            </a:r>
          </a:p>
          <a:p>
            <a:pPr algn="just"/>
            <a:r>
              <a:rPr lang="en-US" b="1" dirty="0"/>
              <a:t>Ho:	The number of customers is the same each day from Monday to Sunday.</a:t>
            </a:r>
          </a:p>
          <a:p>
            <a:pPr algn="just"/>
            <a:r>
              <a:rPr lang="en-US" b="1" dirty="0"/>
              <a:t>Hi:	The number of customers is not the same each day from Monday to Sunday.</a:t>
            </a:r>
          </a:p>
          <a:p>
            <a:pPr marL="0" indent="0" algn="just">
              <a:buNone/>
            </a:pPr>
            <a:r>
              <a:rPr lang="en-US" b="1" dirty="0"/>
              <a:t> </a:t>
            </a:r>
          </a:p>
          <a:p>
            <a:pPr algn="just"/>
            <a:r>
              <a:rPr lang="en-US" b="1" dirty="0"/>
              <a:t>ASSUMPTIONS</a:t>
            </a:r>
          </a:p>
          <a:p>
            <a:pPr marL="0" indent="0" algn="just">
              <a:buNone/>
            </a:pPr>
            <a:r>
              <a:rPr lang="en-US" b="1" dirty="0"/>
              <a:t> </a:t>
            </a:r>
          </a:p>
          <a:p>
            <a:pPr lvl="0" algn="just"/>
            <a:r>
              <a:rPr lang="en-US" b="1" dirty="0"/>
              <a:t>Nominal scale</a:t>
            </a:r>
          </a:p>
          <a:p>
            <a:pPr lvl="0" algn="just"/>
            <a:r>
              <a:rPr lang="en-US" b="1" dirty="0"/>
              <a:t>No random sampling</a:t>
            </a:r>
          </a:p>
          <a:p>
            <a:pPr lvl="0" algn="just"/>
            <a:r>
              <a:rPr lang="en-US" b="1" dirty="0"/>
              <a:t>Sample is large</a:t>
            </a:r>
          </a:p>
          <a:p>
            <a:pPr algn="just"/>
            <a:r>
              <a:rPr lang="en-US" b="1" dirty="0"/>
              <a:t> </a:t>
            </a:r>
          </a:p>
          <a:p>
            <a:pPr algn="just"/>
            <a:endParaRPr lang="en-US" b="1" dirty="0"/>
          </a:p>
        </p:txBody>
      </p:sp>
    </p:spTree>
    <p:extLst>
      <p:ext uri="{BB962C8B-B14F-4D97-AF65-F5344CB8AC3E}">
        <p14:creationId xmlns:p14="http://schemas.microsoft.com/office/powerpoint/2010/main" val="1941277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CHI – SQUARE GOODNESS OF FIT TEST</a:t>
            </a:r>
            <a:endParaRPr lang="en-US" dirty="0"/>
          </a:p>
        </p:txBody>
      </p:sp>
      <p:sp>
        <p:nvSpPr>
          <p:cNvPr id="3" name="Content Placeholder 2"/>
          <p:cNvSpPr>
            <a:spLocks noGrp="1"/>
          </p:cNvSpPr>
          <p:nvPr>
            <p:ph idx="1"/>
          </p:nvPr>
        </p:nvSpPr>
        <p:spPr/>
        <p:txBody>
          <a:bodyPr>
            <a:normAutofit/>
          </a:bodyPr>
          <a:lstStyle/>
          <a:p>
            <a:pPr algn="just"/>
            <a:r>
              <a:rPr lang="en-US" b="1" dirty="0"/>
              <a:t>DECISION RULES</a:t>
            </a:r>
          </a:p>
          <a:p>
            <a:pPr algn="just"/>
            <a:r>
              <a:rPr lang="en-US" b="1" dirty="0"/>
              <a:t> </a:t>
            </a:r>
          </a:p>
          <a:p>
            <a:pPr algn="just"/>
            <a:r>
              <a:rPr lang="en-US" b="1" dirty="0"/>
              <a:t>For k-1 degrees of freedom at 5% level of significance,</a:t>
            </a:r>
          </a:p>
          <a:p>
            <a:pPr algn="just"/>
            <a:r>
              <a:rPr lang="en-US" b="1" dirty="0"/>
              <a:t> </a:t>
            </a:r>
          </a:p>
          <a:p>
            <a:pPr lvl="0"/>
            <a:r>
              <a:rPr lang="en-US" b="1" dirty="0"/>
              <a:t>If   X</a:t>
            </a:r>
            <a:r>
              <a:rPr lang="en-US" b="1" baseline="30000" dirty="0"/>
              <a:t>2</a:t>
            </a:r>
            <a:r>
              <a:rPr lang="en-US" b="1" dirty="0"/>
              <a:t> less than 11.07, accept Ho</a:t>
            </a:r>
            <a:endParaRPr lang="en-US" dirty="0"/>
          </a:p>
          <a:p>
            <a:pPr lvl="0"/>
            <a:r>
              <a:rPr lang="en-US" b="1" dirty="0"/>
              <a:t>If X</a:t>
            </a:r>
            <a:r>
              <a:rPr lang="en-US" b="1" baseline="30000" dirty="0"/>
              <a:t>2</a:t>
            </a:r>
            <a:r>
              <a:rPr lang="en-US" b="1" dirty="0"/>
              <a:t> greater than or equal to  11.07, reject Ho</a:t>
            </a:r>
            <a:endParaRPr lang="en-US" dirty="0"/>
          </a:p>
          <a:p>
            <a:pPr algn="just"/>
            <a:endParaRPr lang="en-US" b="1" dirty="0"/>
          </a:p>
        </p:txBody>
      </p:sp>
    </p:spTree>
    <p:extLst>
      <p:ext uri="{BB962C8B-B14F-4D97-AF65-F5344CB8AC3E}">
        <p14:creationId xmlns:p14="http://schemas.microsoft.com/office/powerpoint/2010/main" val="867087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NON PARAMETRIC TESTS </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dirty="0"/>
              <a:t>In contrast , non parametric tests do not make inferences from the statistics to parameters.</a:t>
            </a:r>
          </a:p>
          <a:p>
            <a:pPr marL="0" indent="0" algn="just">
              <a:buNone/>
            </a:pPr>
            <a:endParaRPr lang="en-US" b="1" dirty="0"/>
          </a:p>
          <a:p>
            <a:pPr algn="just"/>
            <a:r>
              <a:rPr lang="en-US" b="1" dirty="0"/>
              <a:t>They can be used even when the normality assumption is not fulfilled and when the sample size is small.</a:t>
            </a:r>
          </a:p>
          <a:p>
            <a:pPr marL="0" indent="0" algn="just">
              <a:buNone/>
            </a:pPr>
            <a:endParaRPr lang="en-US" b="1" dirty="0"/>
          </a:p>
          <a:p>
            <a:pPr algn="just"/>
            <a:r>
              <a:rPr lang="en-US" b="1" dirty="0"/>
              <a:t>These are tests that apply to data when assumptions of normality do not apply.</a:t>
            </a:r>
          </a:p>
          <a:p>
            <a:pPr marL="0" indent="0">
              <a:buNone/>
            </a:pPr>
            <a:endParaRPr lang="en-US" dirty="0"/>
          </a:p>
        </p:txBody>
      </p:sp>
    </p:spTree>
    <p:extLst>
      <p:ext uri="{BB962C8B-B14F-4D97-AF65-F5344CB8AC3E}">
        <p14:creationId xmlns:p14="http://schemas.microsoft.com/office/powerpoint/2010/main" val="806799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t>
            </a:r>
          </a:p>
        </p:txBody>
      </p:sp>
      <p:graphicFrame>
        <p:nvGraphicFramePr>
          <p:cNvPr id="4" name="Content Placeholder 3"/>
          <p:cNvGraphicFramePr>
            <a:graphicFrameLocks noGrp="1"/>
          </p:cNvGraphicFramePr>
          <p:nvPr>
            <p:ph idx="1"/>
          </p:nvPr>
        </p:nvGraphicFramePr>
        <p:xfrm>
          <a:off x="2882538" y="2653394"/>
          <a:ext cx="5688875" cy="2749735"/>
        </p:xfrm>
        <a:graphic>
          <a:graphicData uri="http://schemas.openxmlformats.org/drawingml/2006/table">
            <a:tbl>
              <a:tblPr>
                <a:tableStyleId>{5940675A-B579-460E-94D1-54222C63F5DA}</a:tableStyleId>
              </a:tblPr>
              <a:tblGrid>
                <a:gridCol w="1043329">
                  <a:extLst>
                    <a:ext uri="{9D8B030D-6E8A-4147-A177-3AD203B41FA5}">
                      <a16:colId xmlns:a16="http://schemas.microsoft.com/office/drawing/2014/main" val="2996915623"/>
                    </a:ext>
                  </a:extLst>
                </a:gridCol>
                <a:gridCol w="921431">
                  <a:extLst>
                    <a:ext uri="{9D8B030D-6E8A-4147-A177-3AD203B41FA5}">
                      <a16:colId xmlns:a16="http://schemas.microsoft.com/office/drawing/2014/main" val="63269874"/>
                    </a:ext>
                  </a:extLst>
                </a:gridCol>
                <a:gridCol w="921431">
                  <a:extLst>
                    <a:ext uri="{9D8B030D-6E8A-4147-A177-3AD203B41FA5}">
                      <a16:colId xmlns:a16="http://schemas.microsoft.com/office/drawing/2014/main" val="365462803"/>
                    </a:ext>
                  </a:extLst>
                </a:gridCol>
                <a:gridCol w="921431">
                  <a:extLst>
                    <a:ext uri="{9D8B030D-6E8A-4147-A177-3AD203B41FA5}">
                      <a16:colId xmlns:a16="http://schemas.microsoft.com/office/drawing/2014/main" val="1539920576"/>
                    </a:ext>
                  </a:extLst>
                </a:gridCol>
                <a:gridCol w="959824">
                  <a:extLst>
                    <a:ext uri="{9D8B030D-6E8A-4147-A177-3AD203B41FA5}">
                      <a16:colId xmlns:a16="http://schemas.microsoft.com/office/drawing/2014/main" val="1631497847"/>
                    </a:ext>
                  </a:extLst>
                </a:gridCol>
                <a:gridCol w="921431">
                  <a:extLst>
                    <a:ext uri="{9D8B030D-6E8A-4147-A177-3AD203B41FA5}">
                      <a16:colId xmlns:a16="http://schemas.microsoft.com/office/drawing/2014/main" val="2291168638"/>
                    </a:ext>
                  </a:extLst>
                </a:gridCol>
              </a:tblGrid>
              <a:tr h="611052">
                <a:tc>
                  <a:txBody>
                    <a:bodyPr/>
                    <a:lstStyle/>
                    <a:p>
                      <a:pPr marL="0" marR="0">
                        <a:spcBef>
                          <a:spcPts val="0"/>
                        </a:spcBef>
                        <a:spcAft>
                          <a:spcPts val="0"/>
                        </a:spcAft>
                      </a:pPr>
                      <a:r>
                        <a:rPr lang="en-US" sz="1500" b="1" dirty="0">
                          <a:effectLst/>
                        </a:rPr>
                        <a:t>Day</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O</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E</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O-E</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(O-E)</a:t>
                      </a:r>
                      <a:r>
                        <a:rPr lang="en-US" sz="1500" b="1" baseline="30000" dirty="0">
                          <a:effectLst/>
                        </a:rPr>
                        <a:t>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u="sng">
                          <a:effectLst/>
                        </a:rPr>
                        <a:t>(O-E)</a:t>
                      </a:r>
                      <a:r>
                        <a:rPr lang="en-US" sz="1500" b="1" u="sng" baseline="30000">
                          <a:effectLst/>
                        </a:rPr>
                        <a:t>2</a:t>
                      </a:r>
                      <a:endParaRPr lang="en-US" sz="1500" b="1">
                        <a:effectLst/>
                      </a:endParaRPr>
                    </a:p>
                    <a:p>
                      <a:pPr marL="0" marR="0" algn="ctr">
                        <a:spcBef>
                          <a:spcPts val="0"/>
                        </a:spcBef>
                        <a:spcAft>
                          <a:spcPts val="0"/>
                        </a:spcAft>
                      </a:pPr>
                      <a:r>
                        <a:rPr lang="en-US" sz="1500" b="1">
                          <a:effectLst/>
                        </a:rPr>
                        <a:t>     E</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093881386"/>
                  </a:ext>
                </a:extLst>
              </a:tr>
              <a:tr h="305527">
                <a:tc>
                  <a:txBody>
                    <a:bodyPr/>
                    <a:lstStyle/>
                    <a:p>
                      <a:pPr marL="0" marR="0">
                        <a:spcBef>
                          <a:spcPts val="0"/>
                        </a:spcBef>
                        <a:spcAft>
                          <a:spcPts val="0"/>
                        </a:spcAft>
                      </a:pPr>
                      <a:r>
                        <a:rPr lang="en-US" sz="1500" b="1">
                          <a:effectLst/>
                        </a:rPr>
                        <a:t>Monday</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1525</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1632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-107.00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11449.00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7.02</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334225542"/>
                  </a:ext>
                </a:extLst>
              </a:tr>
              <a:tr h="305527">
                <a:tc>
                  <a:txBody>
                    <a:bodyPr/>
                    <a:lstStyle/>
                    <a:p>
                      <a:pPr marL="0" marR="0">
                        <a:spcBef>
                          <a:spcPts val="0"/>
                        </a:spcBef>
                        <a:spcAft>
                          <a:spcPts val="0"/>
                        </a:spcAft>
                      </a:pPr>
                      <a:r>
                        <a:rPr lang="en-US" sz="1500" b="1">
                          <a:effectLst/>
                        </a:rPr>
                        <a:t>Tuesday</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1711</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1632</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79.00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6241.00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3.82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36229735"/>
                  </a:ext>
                </a:extLst>
              </a:tr>
              <a:tr h="305527">
                <a:tc>
                  <a:txBody>
                    <a:bodyPr/>
                    <a:lstStyle/>
                    <a:p>
                      <a:pPr marL="0" marR="0">
                        <a:spcBef>
                          <a:spcPts val="0"/>
                        </a:spcBef>
                        <a:spcAft>
                          <a:spcPts val="0"/>
                        </a:spcAft>
                      </a:pPr>
                      <a:r>
                        <a:rPr lang="en-US" sz="1500" b="1">
                          <a:effectLst/>
                        </a:rPr>
                        <a:t>Wednesday</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1655</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1632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23.00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529.00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0.32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800312060"/>
                  </a:ext>
                </a:extLst>
              </a:tr>
              <a:tr h="305527">
                <a:tc>
                  <a:txBody>
                    <a:bodyPr/>
                    <a:lstStyle/>
                    <a:p>
                      <a:pPr marL="0" marR="0">
                        <a:spcBef>
                          <a:spcPts val="0"/>
                        </a:spcBef>
                        <a:spcAft>
                          <a:spcPts val="0"/>
                        </a:spcAft>
                      </a:pPr>
                      <a:r>
                        <a:rPr lang="en-US" sz="1500" b="1">
                          <a:effectLst/>
                        </a:rPr>
                        <a:t>Thursday</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1497</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1632</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-135.00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18225.00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11.17</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055148700"/>
                  </a:ext>
                </a:extLst>
              </a:tr>
              <a:tr h="305527">
                <a:tc>
                  <a:txBody>
                    <a:bodyPr/>
                    <a:lstStyle/>
                    <a:p>
                      <a:pPr marL="0" marR="0">
                        <a:spcBef>
                          <a:spcPts val="0"/>
                        </a:spcBef>
                        <a:spcAft>
                          <a:spcPts val="0"/>
                        </a:spcAft>
                      </a:pPr>
                      <a:r>
                        <a:rPr lang="en-US" sz="1500" b="1">
                          <a:effectLst/>
                        </a:rPr>
                        <a:t>Friday</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1603</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1632</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-29.00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841.00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0.52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782609058"/>
                  </a:ext>
                </a:extLst>
              </a:tr>
              <a:tr h="305527">
                <a:tc>
                  <a:txBody>
                    <a:bodyPr/>
                    <a:lstStyle/>
                    <a:p>
                      <a:pPr marL="0" marR="0">
                        <a:spcBef>
                          <a:spcPts val="0"/>
                        </a:spcBef>
                        <a:spcAft>
                          <a:spcPts val="0"/>
                        </a:spcAft>
                      </a:pPr>
                      <a:r>
                        <a:rPr lang="en-US" sz="1500" b="1">
                          <a:effectLst/>
                        </a:rPr>
                        <a:t>Saturday</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1801</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1632</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169.00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28561.00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17.50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171655871"/>
                  </a:ext>
                </a:extLst>
              </a:tr>
              <a:tr h="305527">
                <a:tc>
                  <a:txBody>
                    <a:bodyPr/>
                    <a:lstStyle/>
                    <a:p>
                      <a:pPr marL="0" marR="0">
                        <a:spcBef>
                          <a:spcPts val="0"/>
                        </a:spcBef>
                        <a:spcAft>
                          <a:spcPts val="0"/>
                        </a:spcAft>
                      </a:pPr>
                      <a:r>
                        <a:rPr lang="en-US" sz="1500" b="1" dirty="0">
                          <a:effectLst/>
                        </a:rPr>
                        <a:t> Total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 9792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40.35</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662082529"/>
                  </a:ext>
                </a:extLst>
              </a:tr>
            </a:tbl>
          </a:graphicData>
        </a:graphic>
      </p:graphicFrame>
    </p:spTree>
    <p:extLst>
      <p:ext uri="{BB962C8B-B14F-4D97-AF65-F5344CB8AC3E}">
        <p14:creationId xmlns:p14="http://schemas.microsoft.com/office/powerpoint/2010/main" val="3654803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DECISION AND CONCLUSION</a:t>
            </a:r>
          </a:p>
        </p:txBody>
      </p:sp>
      <p:sp>
        <p:nvSpPr>
          <p:cNvPr id="3" name="Content Placeholder 2"/>
          <p:cNvSpPr>
            <a:spLocks noGrp="1"/>
          </p:cNvSpPr>
          <p:nvPr>
            <p:ph idx="1"/>
          </p:nvPr>
        </p:nvSpPr>
        <p:spPr/>
        <p:txBody>
          <a:bodyPr>
            <a:normAutofit fontScale="92500" lnSpcReduction="10000"/>
          </a:bodyPr>
          <a:lstStyle/>
          <a:p>
            <a:r>
              <a:rPr lang="en-US" b="1" dirty="0"/>
              <a:t>DECISION</a:t>
            </a:r>
          </a:p>
          <a:p>
            <a:pPr marL="0" indent="0">
              <a:buNone/>
            </a:pPr>
            <a:endParaRPr lang="en-US" b="1" dirty="0"/>
          </a:p>
          <a:p>
            <a:r>
              <a:rPr lang="en-US" b="1" dirty="0"/>
              <a:t>Reject Ho</a:t>
            </a:r>
          </a:p>
          <a:p>
            <a:pPr marL="0" indent="0">
              <a:buNone/>
            </a:pPr>
            <a:endParaRPr lang="en-US" b="1" dirty="0"/>
          </a:p>
          <a:p>
            <a:r>
              <a:rPr lang="en-US" b="1" dirty="0"/>
              <a:t>CONCLUSION</a:t>
            </a:r>
          </a:p>
          <a:p>
            <a:pPr marL="0" indent="0">
              <a:buNone/>
            </a:pPr>
            <a:endParaRPr lang="en-US" b="1" dirty="0"/>
          </a:p>
          <a:p>
            <a:r>
              <a:rPr lang="en-US" b="1" dirty="0"/>
              <a:t>The customers are not evenly spread over six working days.</a:t>
            </a:r>
          </a:p>
          <a:p>
            <a:pPr marL="0" indent="0">
              <a:buNone/>
            </a:pPr>
            <a:endParaRPr lang="en-US" b="1" dirty="0"/>
          </a:p>
          <a:p>
            <a:endParaRPr lang="en-US" b="1" dirty="0"/>
          </a:p>
        </p:txBody>
      </p:sp>
    </p:spTree>
    <p:extLst>
      <p:ext uri="{BB962C8B-B14F-4D97-AF65-F5344CB8AC3E}">
        <p14:creationId xmlns:p14="http://schemas.microsoft.com/office/powerpoint/2010/main" val="226329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NON PARAMETRIC TESTS </a:t>
            </a:r>
            <a:br>
              <a:rPr lang="en-US" b="1" dirty="0"/>
            </a:br>
            <a:endParaRPr lang="en-US" dirty="0"/>
          </a:p>
        </p:txBody>
      </p:sp>
      <p:sp>
        <p:nvSpPr>
          <p:cNvPr id="3" name="Content Placeholder 2"/>
          <p:cNvSpPr>
            <a:spLocks noGrp="1"/>
          </p:cNvSpPr>
          <p:nvPr>
            <p:ph idx="1"/>
          </p:nvPr>
        </p:nvSpPr>
        <p:spPr/>
        <p:txBody>
          <a:bodyPr>
            <a:normAutofit fontScale="47500" lnSpcReduction="20000"/>
          </a:bodyPr>
          <a:lstStyle/>
          <a:p>
            <a:r>
              <a:rPr lang="en-US" b="1" dirty="0"/>
              <a:t>ADVANTAGES</a:t>
            </a:r>
            <a:endParaRPr lang="en-US" dirty="0"/>
          </a:p>
          <a:p>
            <a:pPr marL="0" indent="0">
              <a:buNone/>
            </a:pPr>
            <a:endParaRPr lang="en-US" dirty="0"/>
          </a:p>
          <a:p>
            <a:pPr algn="just"/>
            <a:r>
              <a:rPr lang="en-US" b="1" dirty="0"/>
              <a:t>Assumptions of normality can be relaxed.</a:t>
            </a:r>
          </a:p>
          <a:p>
            <a:pPr algn="just"/>
            <a:r>
              <a:rPr lang="en-US" b="1" dirty="0"/>
              <a:t> They are simpler to compute  and easy to apply.</a:t>
            </a:r>
          </a:p>
          <a:p>
            <a:pPr algn="just"/>
            <a:r>
              <a:rPr lang="en-US" b="1" dirty="0"/>
              <a:t>They are more resistant to extreme values when compared to parametric methods. </a:t>
            </a:r>
          </a:p>
          <a:p>
            <a:pPr algn="just"/>
            <a:r>
              <a:rPr lang="en-US" b="1" dirty="0"/>
              <a:t>Assumptions of normality can be relaxed.</a:t>
            </a:r>
          </a:p>
          <a:p>
            <a:pPr marL="0" indent="0" algn="just">
              <a:buNone/>
            </a:pPr>
            <a:endParaRPr lang="en-US" b="1" dirty="0"/>
          </a:p>
          <a:p>
            <a:pPr algn="just"/>
            <a:r>
              <a:rPr lang="en-US" b="1" dirty="0"/>
              <a:t>DISADVANTAGES</a:t>
            </a:r>
          </a:p>
          <a:p>
            <a:pPr algn="just"/>
            <a:endParaRPr lang="en-US" b="1" dirty="0"/>
          </a:p>
          <a:p>
            <a:pPr algn="just"/>
            <a:r>
              <a:rPr lang="en-US" b="1" dirty="0"/>
              <a:t>Methods do not have as much power as the z-test. </a:t>
            </a:r>
          </a:p>
          <a:p>
            <a:pPr algn="just"/>
            <a:r>
              <a:rPr lang="en-US" b="1" dirty="0"/>
              <a:t>In other words, they increase the likelihood of committing Type II error – accepting H</a:t>
            </a:r>
            <a:r>
              <a:rPr lang="en-US" b="1" baseline="-25000" dirty="0"/>
              <a:t>0.</a:t>
            </a:r>
          </a:p>
          <a:p>
            <a:pPr lvl="0" algn="just"/>
            <a:r>
              <a:rPr lang="en-US" b="1" dirty="0"/>
              <a:t>They cannot be used to make inferences from the sample to the population.</a:t>
            </a:r>
          </a:p>
          <a:p>
            <a:pPr marL="0" indent="0" algn="just">
              <a:buNone/>
            </a:pPr>
            <a:endParaRPr lang="en-US" b="1" dirty="0"/>
          </a:p>
          <a:p>
            <a:endParaRPr lang="en-US" dirty="0"/>
          </a:p>
          <a:p>
            <a:endParaRPr lang="en-US" dirty="0"/>
          </a:p>
        </p:txBody>
      </p:sp>
    </p:spTree>
    <p:extLst>
      <p:ext uri="{BB962C8B-B14F-4D97-AF65-F5344CB8AC3E}">
        <p14:creationId xmlns:p14="http://schemas.microsoft.com/office/powerpoint/2010/main" val="257221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NON PARAMETRIC TESTS </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r>
              <a:rPr lang="en-US" b="1" dirty="0"/>
              <a:t>EXAMPLES OF NONPARAMETRIC TESTS</a:t>
            </a:r>
          </a:p>
          <a:p>
            <a:pPr marL="0" indent="0">
              <a:buNone/>
            </a:pPr>
            <a:endParaRPr lang="en-US" dirty="0"/>
          </a:p>
          <a:p>
            <a:r>
              <a:rPr lang="en-US" b="1" dirty="0"/>
              <a:t>Rank order correlation</a:t>
            </a:r>
          </a:p>
          <a:p>
            <a:r>
              <a:rPr lang="en-US" b="1" dirty="0"/>
              <a:t>Chi-square test of independence</a:t>
            </a:r>
          </a:p>
          <a:p>
            <a:r>
              <a:rPr lang="en-US" b="1" dirty="0"/>
              <a:t>Chi-square goodness of fit test </a:t>
            </a:r>
          </a:p>
          <a:p>
            <a:r>
              <a:rPr lang="en-US" b="1" dirty="0"/>
              <a:t>Mann – Whitney “ U “ test</a:t>
            </a:r>
          </a:p>
          <a:p>
            <a:r>
              <a:rPr lang="en-US" b="1" dirty="0" err="1"/>
              <a:t>Kruskal</a:t>
            </a:r>
            <a:r>
              <a:rPr lang="en-US" b="1" dirty="0"/>
              <a:t> – Wallis “H” test</a:t>
            </a:r>
          </a:p>
          <a:p>
            <a:endParaRPr lang="en-US" b="1" dirty="0"/>
          </a:p>
        </p:txBody>
      </p:sp>
    </p:spTree>
    <p:extLst>
      <p:ext uri="{BB962C8B-B14F-4D97-AF65-F5344CB8AC3E}">
        <p14:creationId xmlns:p14="http://schemas.microsoft.com/office/powerpoint/2010/main" val="326967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SPEARMAN’S RANK ORDER CORRELATION</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b="1" dirty="0"/>
              <a:t>SPEARMAN’S RANK ORDER CORRELATION</a:t>
            </a:r>
            <a:endParaRPr lang="en-US" dirty="0"/>
          </a:p>
          <a:p>
            <a:pPr marL="0" indent="0">
              <a:buNone/>
            </a:pPr>
            <a:endParaRPr lang="en-US" dirty="0"/>
          </a:p>
          <a:p>
            <a:r>
              <a:rPr lang="en-US" b="1" dirty="0"/>
              <a:t>This is used when two pairs of scores are ranked or measured on the ordinal scale. </a:t>
            </a:r>
          </a:p>
          <a:p>
            <a:endParaRPr lang="en-US" b="1" dirty="0"/>
          </a:p>
          <a:p>
            <a:r>
              <a:rPr lang="en-US" b="1" dirty="0"/>
              <a:t>It does not require assumptions of linearity or normality.</a:t>
            </a:r>
          </a:p>
          <a:p>
            <a:endParaRPr lang="en-US" b="1" dirty="0"/>
          </a:p>
          <a:p>
            <a:r>
              <a:rPr lang="en-US" b="1" dirty="0"/>
              <a:t>EXAMPLE</a:t>
            </a:r>
            <a:endParaRPr lang="en-US" dirty="0"/>
          </a:p>
          <a:p>
            <a:pPr marL="0" indent="0">
              <a:buNone/>
            </a:pPr>
            <a:r>
              <a:rPr lang="en-US" dirty="0"/>
              <a:t> </a:t>
            </a:r>
          </a:p>
          <a:p>
            <a:r>
              <a:rPr lang="en-US" b="1" dirty="0"/>
              <a:t>Suppose we want to establish if there is a relationship between performance in MAT 110 and DEM 2414 and we have the following scores</a:t>
            </a:r>
          </a:p>
          <a:p>
            <a:endParaRPr lang="en-US" b="1" dirty="0"/>
          </a:p>
          <a:p>
            <a:pPr marL="0" indent="0">
              <a:buNone/>
            </a:pPr>
            <a:endParaRPr lang="en-US" b="1" dirty="0"/>
          </a:p>
          <a:p>
            <a:endParaRPr lang="en-US" dirty="0"/>
          </a:p>
        </p:txBody>
      </p:sp>
    </p:spTree>
    <p:extLst>
      <p:ext uri="{BB962C8B-B14F-4D97-AF65-F5344CB8AC3E}">
        <p14:creationId xmlns:p14="http://schemas.microsoft.com/office/powerpoint/2010/main" val="2908833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SPEARMAN’S RANK ORDER CORRELATION</a:t>
            </a:r>
            <a:br>
              <a:rPr lang="en-US" dirty="0"/>
            </a:br>
            <a:endParaRPr lang="en-US" dirty="0"/>
          </a:p>
        </p:txBody>
      </p:sp>
      <p:graphicFrame>
        <p:nvGraphicFramePr>
          <p:cNvPr id="4" name="Content Placeholder 3"/>
          <p:cNvGraphicFramePr>
            <a:graphicFrameLocks noGrp="1"/>
          </p:cNvGraphicFramePr>
          <p:nvPr>
            <p:ph idx="1"/>
          </p:nvPr>
        </p:nvGraphicFramePr>
        <p:xfrm>
          <a:off x="3966758" y="3009545"/>
          <a:ext cx="2778033" cy="2611755"/>
        </p:xfrm>
        <a:graphic>
          <a:graphicData uri="http://schemas.openxmlformats.org/drawingml/2006/table">
            <a:tbl>
              <a:tblPr>
                <a:tableStyleId>{5940675A-B579-460E-94D1-54222C63F5DA}</a:tableStyleId>
              </a:tblPr>
              <a:tblGrid>
                <a:gridCol w="1389017">
                  <a:extLst>
                    <a:ext uri="{9D8B030D-6E8A-4147-A177-3AD203B41FA5}">
                      <a16:colId xmlns:a16="http://schemas.microsoft.com/office/drawing/2014/main" val="3268761215"/>
                    </a:ext>
                  </a:extLst>
                </a:gridCol>
                <a:gridCol w="1389017">
                  <a:extLst>
                    <a:ext uri="{9D8B030D-6E8A-4147-A177-3AD203B41FA5}">
                      <a16:colId xmlns:a16="http://schemas.microsoft.com/office/drawing/2014/main" val="3438431020"/>
                    </a:ext>
                  </a:extLst>
                </a:gridCol>
              </a:tblGrid>
              <a:tr h="268605">
                <a:tc>
                  <a:txBody>
                    <a:bodyPr/>
                    <a:lstStyle/>
                    <a:p>
                      <a:pPr algn="ctr" rtl="0" fontAlgn="ctr"/>
                      <a:r>
                        <a:rPr lang="en-US" sz="1500" b="1" u="none" strike="noStrike" dirty="0">
                          <a:effectLst/>
                        </a:rPr>
                        <a:t>MAT 1110</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rPr>
                        <a:t>DEM 2414</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725738507"/>
                  </a:ext>
                </a:extLst>
              </a:tr>
              <a:tr h="234315">
                <a:tc>
                  <a:txBody>
                    <a:bodyPr/>
                    <a:lstStyle/>
                    <a:p>
                      <a:pPr algn="ctr" rtl="0" fontAlgn="ctr"/>
                      <a:r>
                        <a:rPr lang="en-US" sz="1500" b="1" u="none" strike="noStrike" dirty="0">
                          <a:effectLst/>
                        </a:rPr>
                        <a:t>64</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a:effectLst/>
                        </a:rPr>
                        <a:t>64</a:t>
                      </a:r>
                      <a:endParaRPr lang="en-US" sz="1500" b="1" i="0" u="none" strike="noStrike">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64057400"/>
                  </a:ext>
                </a:extLst>
              </a:tr>
              <a:tr h="234315">
                <a:tc>
                  <a:txBody>
                    <a:bodyPr/>
                    <a:lstStyle/>
                    <a:p>
                      <a:pPr algn="ctr" rtl="0" fontAlgn="ctr"/>
                      <a:r>
                        <a:rPr lang="en-US" sz="1500" b="1" u="none" strike="noStrike">
                          <a:effectLst/>
                        </a:rPr>
                        <a:t>68</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rPr>
                        <a:t>76</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436227365"/>
                  </a:ext>
                </a:extLst>
              </a:tr>
              <a:tr h="234315">
                <a:tc>
                  <a:txBody>
                    <a:bodyPr/>
                    <a:lstStyle/>
                    <a:p>
                      <a:pPr algn="ctr" rtl="0" fontAlgn="ctr"/>
                      <a:r>
                        <a:rPr lang="en-US" sz="1500" b="1" u="none" strike="noStrike">
                          <a:effectLst/>
                        </a:rPr>
                        <a:t>60</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rPr>
                        <a:t>56</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967837866"/>
                  </a:ext>
                </a:extLst>
              </a:tr>
              <a:tr h="234315">
                <a:tc>
                  <a:txBody>
                    <a:bodyPr/>
                    <a:lstStyle/>
                    <a:p>
                      <a:pPr algn="ctr" rtl="0" fontAlgn="ctr"/>
                      <a:r>
                        <a:rPr lang="en-US" sz="1500" b="1" u="none" strike="noStrike">
                          <a:effectLst/>
                        </a:rPr>
                        <a:t>76</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rPr>
                        <a:t>80</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521627899"/>
                  </a:ext>
                </a:extLst>
              </a:tr>
              <a:tr h="234315">
                <a:tc>
                  <a:txBody>
                    <a:bodyPr/>
                    <a:lstStyle/>
                    <a:p>
                      <a:pPr algn="ctr" rtl="0" fontAlgn="ctr"/>
                      <a:r>
                        <a:rPr lang="en-US" sz="1500" b="1" u="none" strike="noStrike">
                          <a:effectLst/>
                        </a:rPr>
                        <a:t>20</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rPr>
                        <a:t>28</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460392155"/>
                  </a:ext>
                </a:extLst>
              </a:tr>
              <a:tr h="234315">
                <a:tc>
                  <a:txBody>
                    <a:bodyPr/>
                    <a:lstStyle/>
                    <a:p>
                      <a:pPr algn="ctr" rtl="0" fontAlgn="ctr"/>
                      <a:r>
                        <a:rPr lang="en-US" sz="1500" b="1" u="none" strike="noStrike">
                          <a:effectLst/>
                        </a:rPr>
                        <a:t>24</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rPr>
                        <a:t>44</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274163485"/>
                  </a:ext>
                </a:extLst>
              </a:tr>
              <a:tr h="234315">
                <a:tc>
                  <a:txBody>
                    <a:bodyPr/>
                    <a:lstStyle/>
                    <a:p>
                      <a:pPr algn="ctr" rtl="0" fontAlgn="ctr"/>
                      <a:r>
                        <a:rPr lang="en-US" sz="1500" b="1" u="none" strike="noStrike">
                          <a:effectLst/>
                        </a:rPr>
                        <a:t>32</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rPr>
                        <a:t>52</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426220286"/>
                  </a:ext>
                </a:extLst>
              </a:tr>
              <a:tr h="234315">
                <a:tc>
                  <a:txBody>
                    <a:bodyPr/>
                    <a:lstStyle/>
                    <a:p>
                      <a:pPr algn="ctr" rtl="0" fontAlgn="ctr"/>
                      <a:r>
                        <a:rPr lang="en-US" sz="1500" b="1" u="none" strike="noStrike">
                          <a:effectLst/>
                        </a:rPr>
                        <a:t>40</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rPr>
                        <a:t>32</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359592796"/>
                  </a:ext>
                </a:extLst>
              </a:tr>
              <a:tr h="234315">
                <a:tc>
                  <a:txBody>
                    <a:bodyPr/>
                    <a:lstStyle/>
                    <a:p>
                      <a:pPr algn="ctr" rtl="0" fontAlgn="ctr"/>
                      <a:r>
                        <a:rPr lang="en-US" sz="1500" b="1" u="none" strike="noStrike">
                          <a:effectLst/>
                        </a:rPr>
                        <a:t>44</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rPr>
                        <a:t>40</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4005459128"/>
                  </a:ext>
                </a:extLst>
              </a:tr>
              <a:tr h="234315">
                <a:tc>
                  <a:txBody>
                    <a:bodyPr/>
                    <a:lstStyle/>
                    <a:p>
                      <a:pPr algn="ctr" rtl="0" fontAlgn="ctr"/>
                      <a:r>
                        <a:rPr lang="en-US" sz="1500" b="1" u="none" strike="noStrike">
                          <a:effectLst/>
                        </a:rPr>
                        <a:t>52</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rPr>
                        <a:t>48</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571978227"/>
                  </a:ext>
                </a:extLst>
              </a:tr>
            </a:tbl>
          </a:graphicData>
        </a:graphic>
      </p:graphicFrame>
    </p:spTree>
    <p:extLst>
      <p:ext uri="{BB962C8B-B14F-4D97-AF65-F5344CB8AC3E}">
        <p14:creationId xmlns:p14="http://schemas.microsoft.com/office/powerpoint/2010/main" val="2179298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SPEARMAN’S RANK ORDER CORRELATION</a:t>
            </a:r>
            <a:br>
              <a:rPr lang="en-US" dirty="0"/>
            </a:br>
            <a:endParaRPr lang="en-US" dirty="0"/>
          </a:p>
        </p:txBody>
      </p:sp>
      <p:sp>
        <p:nvSpPr>
          <p:cNvPr id="3" name="Content Placeholder 2"/>
          <p:cNvSpPr>
            <a:spLocks noGrp="1"/>
          </p:cNvSpPr>
          <p:nvPr>
            <p:ph idx="1"/>
          </p:nvPr>
        </p:nvSpPr>
        <p:spPr/>
        <p:txBody>
          <a:bodyPr>
            <a:normAutofit fontScale="55000" lnSpcReduction="20000"/>
          </a:bodyPr>
          <a:lstStyle/>
          <a:p>
            <a:pPr algn="just"/>
            <a:r>
              <a:rPr lang="en-US" b="1" dirty="0"/>
              <a:t>PROCEDURE</a:t>
            </a:r>
          </a:p>
          <a:p>
            <a:pPr marL="0" indent="0" algn="just">
              <a:buNone/>
            </a:pPr>
            <a:endParaRPr lang="en-US" b="1" dirty="0"/>
          </a:p>
          <a:p>
            <a:pPr lvl="0" algn="just"/>
            <a:r>
              <a:rPr lang="en-US" b="1" dirty="0"/>
              <a:t>Rank the marks in either an ascending or descending order.</a:t>
            </a:r>
          </a:p>
          <a:p>
            <a:pPr lvl="0" algn="just"/>
            <a:r>
              <a:rPr lang="en-US" b="1" dirty="0"/>
              <a:t>If the marks are tied give them the average of the ranks they would have had if they were not tied.</a:t>
            </a:r>
          </a:p>
          <a:p>
            <a:pPr lvl="0" algn="just"/>
            <a:r>
              <a:rPr lang="en-US" b="1" dirty="0"/>
              <a:t>Find the difference in ranks (D).</a:t>
            </a:r>
          </a:p>
          <a:p>
            <a:pPr lvl="0" algn="just"/>
            <a:r>
              <a:rPr lang="en-US" b="1" dirty="0"/>
              <a:t>Square the differences in ranks (D2)</a:t>
            </a:r>
          </a:p>
          <a:p>
            <a:pPr lvl="0" algn="just"/>
            <a:r>
              <a:rPr lang="en-US" b="1" dirty="0"/>
              <a:t>Sum the squared differences.</a:t>
            </a:r>
          </a:p>
          <a:p>
            <a:pPr lvl="0" algn="just"/>
            <a:r>
              <a:rPr lang="en-US" b="1" dirty="0"/>
              <a:t>Substitute them in the formula and solve for r using the formula below:</a:t>
            </a:r>
          </a:p>
          <a:p>
            <a:pPr algn="just"/>
            <a:r>
              <a:rPr lang="en-US" b="1" dirty="0"/>
              <a:t>.</a:t>
            </a:r>
          </a:p>
          <a:p>
            <a:r>
              <a:rPr lang="en-US" b="1" dirty="0"/>
              <a:t> r =1 - </a:t>
            </a:r>
            <a:r>
              <a:rPr lang="en-US" b="1" u="sng" dirty="0"/>
              <a:t>6∑ D</a:t>
            </a:r>
            <a:r>
              <a:rPr lang="en-US" b="1" u="sng" baseline="30000" dirty="0"/>
              <a:t>2</a:t>
            </a:r>
            <a:endParaRPr lang="en-US" dirty="0"/>
          </a:p>
          <a:p>
            <a:r>
              <a:rPr lang="en-US" b="1" dirty="0"/>
              <a:t>           N(N</a:t>
            </a:r>
            <a:r>
              <a:rPr lang="en-US" b="1" baseline="30000" dirty="0"/>
              <a:t>2</a:t>
            </a:r>
            <a:r>
              <a:rPr lang="en-US" b="1" dirty="0"/>
              <a:t>-1)</a:t>
            </a:r>
            <a:endParaRPr lang="en-US" dirty="0"/>
          </a:p>
          <a:p>
            <a:endParaRPr lang="en-US" dirty="0"/>
          </a:p>
        </p:txBody>
      </p:sp>
    </p:spTree>
    <p:extLst>
      <p:ext uri="{BB962C8B-B14F-4D97-AF65-F5344CB8AC3E}">
        <p14:creationId xmlns:p14="http://schemas.microsoft.com/office/powerpoint/2010/main" val="408999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SPEARMAN’S RANK ORDER CORRELATION</a:t>
            </a:r>
            <a:br>
              <a:rPr lang="en-US" dirty="0"/>
            </a:br>
            <a:endParaRPr lang="en-US" dirty="0"/>
          </a:p>
        </p:txBody>
      </p:sp>
      <p:graphicFrame>
        <p:nvGraphicFramePr>
          <p:cNvPr id="4" name="Content Placeholder 3"/>
          <p:cNvGraphicFramePr>
            <a:graphicFrameLocks noGrp="1"/>
          </p:cNvGraphicFramePr>
          <p:nvPr>
            <p:ph idx="1"/>
          </p:nvPr>
        </p:nvGraphicFramePr>
        <p:xfrm>
          <a:off x="2536371" y="2460188"/>
          <a:ext cx="6694719" cy="2743200"/>
        </p:xfrm>
        <a:graphic>
          <a:graphicData uri="http://schemas.openxmlformats.org/drawingml/2006/table">
            <a:tbl>
              <a:tblPr>
                <a:tableStyleId>{5940675A-B579-460E-94D1-54222C63F5DA}</a:tableStyleId>
              </a:tblPr>
              <a:tblGrid>
                <a:gridCol w="1115787">
                  <a:extLst>
                    <a:ext uri="{9D8B030D-6E8A-4147-A177-3AD203B41FA5}">
                      <a16:colId xmlns:a16="http://schemas.microsoft.com/office/drawing/2014/main" val="3552435426"/>
                    </a:ext>
                  </a:extLst>
                </a:gridCol>
                <a:gridCol w="1115787">
                  <a:extLst>
                    <a:ext uri="{9D8B030D-6E8A-4147-A177-3AD203B41FA5}">
                      <a16:colId xmlns:a16="http://schemas.microsoft.com/office/drawing/2014/main" val="2878441779"/>
                    </a:ext>
                  </a:extLst>
                </a:gridCol>
                <a:gridCol w="1115787">
                  <a:extLst>
                    <a:ext uri="{9D8B030D-6E8A-4147-A177-3AD203B41FA5}">
                      <a16:colId xmlns:a16="http://schemas.microsoft.com/office/drawing/2014/main" val="4250867498"/>
                    </a:ext>
                  </a:extLst>
                </a:gridCol>
                <a:gridCol w="1115787">
                  <a:extLst>
                    <a:ext uri="{9D8B030D-6E8A-4147-A177-3AD203B41FA5}">
                      <a16:colId xmlns:a16="http://schemas.microsoft.com/office/drawing/2014/main" val="214267994"/>
                    </a:ext>
                  </a:extLst>
                </a:gridCol>
                <a:gridCol w="1115787">
                  <a:extLst>
                    <a:ext uri="{9D8B030D-6E8A-4147-A177-3AD203B41FA5}">
                      <a16:colId xmlns:a16="http://schemas.microsoft.com/office/drawing/2014/main" val="313017214"/>
                    </a:ext>
                  </a:extLst>
                </a:gridCol>
                <a:gridCol w="1115787">
                  <a:extLst>
                    <a:ext uri="{9D8B030D-6E8A-4147-A177-3AD203B41FA5}">
                      <a16:colId xmlns:a16="http://schemas.microsoft.com/office/drawing/2014/main" val="686820550"/>
                    </a:ext>
                  </a:extLst>
                </a:gridCol>
              </a:tblGrid>
              <a:tr h="228600">
                <a:tc>
                  <a:txBody>
                    <a:bodyPr/>
                    <a:lstStyle/>
                    <a:p>
                      <a:pPr marL="0" marR="0" algn="ctr">
                        <a:spcBef>
                          <a:spcPts val="0"/>
                        </a:spcBef>
                        <a:spcAft>
                          <a:spcPts val="0"/>
                        </a:spcAft>
                      </a:pPr>
                      <a:r>
                        <a:rPr lang="en-US" sz="1500" b="1" dirty="0">
                          <a:effectLst/>
                        </a:rPr>
                        <a:t>MAT 1110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R</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DEM 2414</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R</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D</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D</a:t>
                      </a:r>
                      <a:r>
                        <a:rPr lang="en-US" sz="1500" b="1" baseline="30000">
                          <a:effectLst/>
                        </a:rPr>
                        <a:t>2</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61086025"/>
                  </a:ext>
                </a:extLst>
              </a:tr>
              <a:tr h="228600">
                <a:tc>
                  <a:txBody>
                    <a:bodyPr/>
                    <a:lstStyle/>
                    <a:p>
                      <a:pPr marL="0" marR="0" algn="ctr">
                        <a:spcBef>
                          <a:spcPts val="0"/>
                        </a:spcBef>
                        <a:spcAft>
                          <a:spcPts val="0"/>
                        </a:spcAft>
                      </a:pPr>
                      <a:r>
                        <a:rPr lang="en-US" sz="1500" b="1">
                          <a:effectLst/>
                        </a:rPr>
                        <a:t>64</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3</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64</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3</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0</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569249337"/>
                  </a:ext>
                </a:extLst>
              </a:tr>
              <a:tr h="228600">
                <a:tc>
                  <a:txBody>
                    <a:bodyPr/>
                    <a:lstStyle/>
                    <a:p>
                      <a:pPr marL="0" marR="0" algn="ctr">
                        <a:spcBef>
                          <a:spcPts val="0"/>
                        </a:spcBef>
                        <a:spcAft>
                          <a:spcPts val="0"/>
                        </a:spcAft>
                      </a:pPr>
                      <a:r>
                        <a:rPr lang="en-US" sz="1500" b="1">
                          <a:effectLst/>
                        </a:rPr>
                        <a:t>68</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76</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2</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0</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723963215"/>
                  </a:ext>
                </a:extLst>
              </a:tr>
              <a:tr h="228600">
                <a:tc>
                  <a:txBody>
                    <a:bodyPr/>
                    <a:lstStyle/>
                    <a:p>
                      <a:pPr marL="0" marR="0" algn="ctr">
                        <a:spcBef>
                          <a:spcPts val="0"/>
                        </a:spcBef>
                        <a:spcAft>
                          <a:spcPts val="0"/>
                        </a:spcAft>
                      </a:pPr>
                      <a:r>
                        <a:rPr lang="en-US" sz="1500" b="1">
                          <a:effectLst/>
                        </a:rPr>
                        <a:t>60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4</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56</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4</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0</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89196942"/>
                  </a:ext>
                </a:extLst>
              </a:tr>
              <a:tr h="228600">
                <a:tc>
                  <a:txBody>
                    <a:bodyPr/>
                    <a:lstStyle/>
                    <a:p>
                      <a:pPr marL="0" marR="0" algn="ctr">
                        <a:spcBef>
                          <a:spcPts val="0"/>
                        </a:spcBef>
                        <a:spcAft>
                          <a:spcPts val="0"/>
                        </a:spcAft>
                      </a:pPr>
                      <a:r>
                        <a:rPr lang="en-US" sz="1500" b="1">
                          <a:effectLst/>
                        </a:rPr>
                        <a:t>76</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80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0</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190181860"/>
                  </a:ext>
                </a:extLst>
              </a:tr>
              <a:tr h="228600">
                <a:tc>
                  <a:txBody>
                    <a:bodyPr/>
                    <a:lstStyle/>
                    <a:p>
                      <a:pPr marL="0" marR="0" algn="ctr">
                        <a:spcBef>
                          <a:spcPts val="0"/>
                        </a:spcBef>
                        <a:spcAft>
                          <a:spcPts val="0"/>
                        </a:spcAft>
                      </a:pPr>
                      <a:r>
                        <a:rPr lang="en-US" sz="1500" b="1">
                          <a:effectLst/>
                        </a:rPr>
                        <a:t>20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28</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0</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864721534"/>
                  </a:ext>
                </a:extLst>
              </a:tr>
              <a:tr h="228600">
                <a:tc>
                  <a:txBody>
                    <a:bodyPr/>
                    <a:lstStyle/>
                    <a:p>
                      <a:pPr marL="0" marR="0" algn="ctr">
                        <a:spcBef>
                          <a:spcPts val="0"/>
                        </a:spcBef>
                        <a:spcAft>
                          <a:spcPts val="0"/>
                        </a:spcAft>
                      </a:pPr>
                      <a:r>
                        <a:rPr lang="en-US" sz="1500" b="1">
                          <a:effectLst/>
                        </a:rPr>
                        <a:t>24</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9</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44</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7</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2</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4</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361922988"/>
                  </a:ext>
                </a:extLst>
              </a:tr>
              <a:tr h="228600">
                <a:tc>
                  <a:txBody>
                    <a:bodyPr/>
                    <a:lstStyle/>
                    <a:p>
                      <a:pPr marL="0" marR="0" algn="ctr">
                        <a:spcBef>
                          <a:spcPts val="0"/>
                        </a:spcBef>
                        <a:spcAft>
                          <a:spcPts val="0"/>
                        </a:spcAft>
                      </a:pPr>
                      <a:r>
                        <a:rPr lang="en-US" sz="1500" b="1">
                          <a:effectLst/>
                        </a:rPr>
                        <a:t>32</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8</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52</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5</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3</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9</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350556362"/>
                  </a:ext>
                </a:extLst>
              </a:tr>
              <a:tr h="228600">
                <a:tc>
                  <a:txBody>
                    <a:bodyPr/>
                    <a:lstStyle/>
                    <a:p>
                      <a:pPr marL="0" marR="0" algn="ctr">
                        <a:spcBef>
                          <a:spcPts val="0"/>
                        </a:spcBef>
                        <a:spcAft>
                          <a:spcPts val="0"/>
                        </a:spcAft>
                      </a:pPr>
                      <a:r>
                        <a:rPr lang="en-US" sz="1500" b="1">
                          <a:effectLst/>
                        </a:rPr>
                        <a:t>40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7</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32</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9</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4</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693937758"/>
                  </a:ext>
                </a:extLst>
              </a:tr>
              <a:tr h="228600">
                <a:tc>
                  <a:txBody>
                    <a:bodyPr/>
                    <a:lstStyle/>
                    <a:p>
                      <a:pPr marL="0" marR="0" algn="ctr">
                        <a:spcBef>
                          <a:spcPts val="0"/>
                        </a:spcBef>
                        <a:spcAft>
                          <a:spcPts val="0"/>
                        </a:spcAft>
                      </a:pPr>
                      <a:r>
                        <a:rPr lang="en-US" sz="1500" b="1">
                          <a:effectLst/>
                        </a:rPr>
                        <a:t>44</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6</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40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8</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4</a:t>
                      </a:r>
                      <a:endParaRPr lang="en-US" sz="15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231304277"/>
                  </a:ext>
                </a:extLst>
              </a:tr>
              <a:tr h="228600">
                <a:tc>
                  <a:txBody>
                    <a:bodyPr/>
                    <a:lstStyle/>
                    <a:p>
                      <a:pPr marL="0" marR="0" algn="ctr">
                        <a:spcBef>
                          <a:spcPts val="0"/>
                        </a:spcBef>
                        <a:spcAft>
                          <a:spcPts val="0"/>
                        </a:spcAft>
                      </a:pPr>
                      <a:r>
                        <a:rPr lang="en-US" sz="1500" b="1">
                          <a:effectLst/>
                        </a:rPr>
                        <a:t>52</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5</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48</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6</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1</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203066792"/>
                  </a:ext>
                </a:extLst>
              </a:tr>
              <a:tr h="228600">
                <a:tc>
                  <a:txBody>
                    <a:bodyPr/>
                    <a:lstStyle/>
                    <a:p>
                      <a:pPr marL="0" marR="0" algn="ctr">
                        <a:spcBef>
                          <a:spcPts val="0"/>
                        </a:spcBef>
                        <a:spcAft>
                          <a:spcPts val="0"/>
                        </a:spcAft>
                      </a:pPr>
                      <a:r>
                        <a:rPr lang="en-US" sz="1500" b="1" u="sng">
                          <a:effectLst/>
                        </a:rPr>
                        <a:t>∑</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22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335255729"/>
                  </a:ext>
                </a:extLst>
              </a:tr>
            </a:tbl>
          </a:graphicData>
        </a:graphic>
      </p:graphicFrame>
      <p:sp>
        <p:nvSpPr>
          <p:cNvPr id="5" name="Rectangle 1"/>
          <p:cNvSpPr>
            <a:spLocks noChangeArrowheads="1"/>
          </p:cNvSpPr>
          <p:nvPr/>
        </p:nvSpPr>
        <p:spPr bwMode="auto">
          <a:xfrm>
            <a:off x="1524002" y="890138"/>
            <a:ext cx="138564" cy="27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1" rIns="68580" bIns="34291" numCol="1" anchor="ctr" anchorCtr="0" compatLnSpc="1">
            <a:prstTxWarp prst="textNoShape">
              <a:avLst/>
            </a:prstTxWarp>
            <a:spAutoFit/>
          </a:bodyPr>
          <a:lstStyle/>
          <a:p>
            <a:endParaRPr lang="en-US" sz="1351"/>
          </a:p>
        </p:txBody>
      </p:sp>
    </p:spTree>
    <p:extLst>
      <p:ext uri="{BB962C8B-B14F-4D97-AF65-F5344CB8AC3E}">
        <p14:creationId xmlns:p14="http://schemas.microsoft.com/office/powerpoint/2010/main" val="7836558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1592</Words>
  <Application>Microsoft Office PowerPoint</Application>
  <PresentationFormat>Widescreen</PresentationFormat>
  <Paragraphs>468</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Garamond</vt:lpstr>
      <vt:lpstr>Times New Roman</vt:lpstr>
      <vt:lpstr>Organic</vt:lpstr>
      <vt:lpstr>TOPIC 12</vt:lpstr>
      <vt:lpstr>NONPARAMETRIC TESTS</vt:lpstr>
      <vt:lpstr>NON PARAMETRIC TESTS  </vt:lpstr>
      <vt:lpstr>NON PARAMETRIC TESTS  </vt:lpstr>
      <vt:lpstr>NON PARAMETRIC TESTS  </vt:lpstr>
      <vt:lpstr>SPEARMAN’S RANK ORDER CORRELATION </vt:lpstr>
      <vt:lpstr>SPEARMAN’S RANK ORDER CORRELATION </vt:lpstr>
      <vt:lpstr>SPEARMAN’S RANK ORDER CORRELATION </vt:lpstr>
      <vt:lpstr>SPEARMAN’S RANK ORDER CORRELATION </vt:lpstr>
      <vt:lpstr>SPEARMAN’S RANK ORDER CORRELATION </vt:lpstr>
      <vt:lpstr> CONTINGENCY TABLE ANALYSIS   </vt:lpstr>
      <vt:lpstr>CONTINGENCY TABLE ANALYSIS  </vt:lpstr>
      <vt:lpstr>CONTINGENCY TABLE ANALYSIS  </vt:lpstr>
      <vt:lpstr>CHI – SQUARE TEST OF INDEPENDENCE </vt:lpstr>
      <vt:lpstr>CHI – SQUARE TEST OF INDEPENDENCE</vt:lpstr>
      <vt:lpstr>CHI – SQUARE TEST OF INDEPENDENCE </vt:lpstr>
      <vt:lpstr>CHI – SQUARE TEST OF INDEPENDENCE</vt:lpstr>
      <vt:lpstr>COMPUTATION</vt:lpstr>
      <vt:lpstr>CONTINGENCY TABLE ANALYSIS  </vt:lpstr>
      <vt:lpstr>CHI – SQUARE TEST OF INDEPENDENCE </vt:lpstr>
      <vt:lpstr>DECISION AND CONCLUSION</vt:lpstr>
      <vt:lpstr>CHI – SQUARE TEST OF INDEPENDENCE </vt:lpstr>
      <vt:lpstr>CHI – SQUARE TEST OF INDEPENDENCE </vt:lpstr>
      <vt:lpstr>CHI – SQUARE TEST OF INDEPENDENCE </vt:lpstr>
      <vt:lpstr>CHI – SQUARE GOODNESS OF FIT TEST</vt:lpstr>
      <vt:lpstr>CHI – SQUARE GOODNESS OF FIT TEST</vt:lpstr>
      <vt:lpstr>CHI – SQUARE GOODNESS OF FIT TEST</vt:lpstr>
      <vt:lpstr>CHI – SQUARE GOODNESS OF FIT TEST</vt:lpstr>
      <vt:lpstr>CHI – SQUARE GOODNESS OF FIT TEST</vt:lpstr>
      <vt:lpstr>COMPUTATION</vt:lpstr>
      <vt:lpstr>DECISION AND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12</dc:title>
  <dc:creator>Musonda Lemba</dc:creator>
  <cp:lastModifiedBy>Musonda Lemba</cp:lastModifiedBy>
  <cp:revision>1</cp:revision>
  <dcterms:created xsi:type="dcterms:W3CDTF">2020-09-08T07:03:06Z</dcterms:created>
  <dcterms:modified xsi:type="dcterms:W3CDTF">2020-09-08T07:03:47Z</dcterms:modified>
</cp:coreProperties>
</file>