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833" r:id="rId3"/>
    <p:sldId id="258" r:id="rId4"/>
    <p:sldId id="498" r:id="rId5"/>
    <p:sldId id="834" r:id="rId6"/>
    <p:sldId id="835" r:id="rId7"/>
    <p:sldId id="836" r:id="rId8"/>
    <p:sldId id="844" r:id="rId9"/>
    <p:sldId id="837" r:id="rId10"/>
    <p:sldId id="852" r:id="rId11"/>
    <p:sldId id="851" r:id="rId12"/>
    <p:sldId id="845" r:id="rId13"/>
    <p:sldId id="838" r:id="rId14"/>
    <p:sldId id="839" r:id="rId15"/>
    <p:sldId id="846" r:id="rId16"/>
    <p:sldId id="840" r:id="rId17"/>
    <p:sldId id="853" r:id="rId18"/>
    <p:sldId id="841" r:id="rId19"/>
    <p:sldId id="843" r:id="rId20"/>
    <p:sldId id="849" r:id="rId21"/>
    <p:sldId id="848" r:id="rId22"/>
    <p:sldId id="85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80C88-3179-4460-BA0D-50CCCD69B6F9}" type="datetimeFigureOut">
              <a:rPr lang="en-ZM" smtClean="0"/>
              <a:t>25/10/2021</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AACB7-51EF-49C9-B75F-1C8B00B2C4C8}" type="slidenum">
              <a:rPr lang="en-ZM" smtClean="0"/>
              <a:t>‹#›</a:t>
            </a:fld>
            <a:endParaRPr lang="en-ZM"/>
          </a:p>
        </p:txBody>
      </p:sp>
    </p:spTree>
    <p:extLst>
      <p:ext uri="{BB962C8B-B14F-4D97-AF65-F5344CB8AC3E}">
        <p14:creationId xmlns:p14="http://schemas.microsoft.com/office/powerpoint/2010/main" val="216921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122" indent="-288893" eaLnBrk="0" hangingPunct="0">
              <a:spcBef>
                <a:spcPct val="30000"/>
              </a:spcBef>
              <a:defRPr sz="1200">
                <a:solidFill>
                  <a:schemeClr val="tx1"/>
                </a:solidFill>
                <a:latin typeface="Arial" pitchFamily="34" charset="0"/>
              </a:defRPr>
            </a:lvl2pPr>
            <a:lvl3pPr marL="1155573" indent="-231115" eaLnBrk="0" hangingPunct="0">
              <a:spcBef>
                <a:spcPct val="30000"/>
              </a:spcBef>
              <a:defRPr sz="1200">
                <a:solidFill>
                  <a:schemeClr val="tx1"/>
                </a:solidFill>
                <a:latin typeface="Arial" pitchFamily="34" charset="0"/>
              </a:defRPr>
            </a:lvl3pPr>
            <a:lvl4pPr marL="1617802" indent="-231115" eaLnBrk="0" hangingPunct="0">
              <a:spcBef>
                <a:spcPct val="30000"/>
              </a:spcBef>
              <a:defRPr sz="1200">
                <a:solidFill>
                  <a:schemeClr val="tx1"/>
                </a:solidFill>
                <a:latin typeface="Arial" pitchFamily="34" charset="0"/>
              </a:defRPr>
            </a:lvl4pPr>
            <a:lvl5pPr marL="2080031" indent="-231115" eaLnBrk="0" hangingPunct="0">
              <a:spcBef>
                <a:spcPct val="30000"/>
              </a:spcBef>
              <a:defRPr sz="1200">
                <a:solidFill>
                  <a:schemeClr val="tx1"/>
                </a:solidFill>
                <a:latin typeface="Arial" pitchFamily="34" charset="0"/>
              </a:defRPr>
            </a:lvl5pPr>
            <a:lvl6pPr marL="2542261" indent="-231115" eaLnBrk="0" fontAlgn="base" hangingPunct="0">
              <a:spcBef>
                <a:spcPct val="30000"/>
              </a:spcBef>
              <a:spcAft>
                <a:spcPct val="0"/>
              </a:spcAft>
              <a:defRPr sz="1200">
                <a:solidFill>
                  <a:schemeClr val="tx1"/>
                </a:solidFill>
                <a:latin typeface="Arial" pitchFamily="34" charset="0"/>
              </a:defRPr>
            </a:lvl6pPr>
            <a:lvl7pPr marL="3004490" indent="-231115" eaLnBrk="0" fontAlgn="base" hangingPunct="0">
              <a:spcBef>
                <a:spcPct val="30000"/>
              </a:spcBef>
              <a:spcAft>
                <a:spcPct val="0"/>
              </a:spcAft>
              <a:defRPr sz="1200">
                <a:solidFill>
                  <a:schemeClr val="tx1"/>
                </a:solidFill>
                <a:latin typeface="Arial" pitchFamily="34" charset="0"/>
              </a:defRPr>
            </a:lvl7pPr>
            <a:lvl8pPr marL="3466719" indent="-231115" eaLnBrk="0" fontAlgn="base" hangingPunct="0">
              <a:spcBef>
                <a:spcPct val="30000"/>
              </a:spcBef>
              <a:spcAft>
                <a:spcPct val="0"/>
              </a:spcAft>
              <a:defRPr sz="1200">
                <a:solidFill>
                  <a:schemeClr val="tx1"/>
                </a:solidFill>
                <a:latin typeface="Arial" pitchFamily="34" charset="0"/>
              </a:defRPr>
            </a:lvl8pPr>
            <a:lvl9pPr marL="3928948" indent="-23111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9C76AC4-A0D9-4D06-A0AF-F8CD8351A137}" type="slidenum">
              <a:rPr lang="en-US" altLang="en-US" smtClean="0"/>
              <a:pPr eaLnBrk="1" hangingPunct="1">
                <a:spcBef>
                  <a:spcPct val="0"/>
                </a:spcBef>
              </a:pPr>
              <a:t>3</a:t>
            </a:fld>
            <a:endParaRPr lang="en-US" altLang="en-US"/>
          </a:p>
        </p:txBody>
      </p:sp>
      <p:sp>
        <p:nvSpPr>
          <p:cNvPr id="100355" name="Rectangle 2"/>
          <p:cNvSpPr>
            <a:spLocks noGrp="1" noRot="1" noChangeAspect="1" noChangeArrowheads="1" noTextEdit="1"/>
          </p:cNvSpPr>
          <p:nvPr>
            <p:ph type="sldImg"/>
          </p:nvPr>
        </p:nvSpPr>
        <p:spPr>
          <a:xfrm>
            <a:off x="654050" y="1162050"/>
            <a:ext cx="5575300" cy="31369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itchFamily="34" charset="0"/>
            </a:endParaRPr>
          </a:p>
        </p:txBody>
      </p:sp>
    </p:spTree>
    <p:extLst>
      <p:ext uri="{BB962C8B-B14F-4D97-AF65-F5344CB8AC3E}">
        <p14:creationId xmlns:p14="http://schemas.microsoft.com/office/powerpoint/2010/main" val="3391282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24C5B937-593E-48EA-B2A5-8E595DF9BD32}"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33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AD310-054E-4EE0-B0AA-6D82614ABC2D}" type="datetimeFigureOut">
              <a:rPr lang="en-ZM" smtClean="0"/>
              <a:t>25/10/2021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333733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79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0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175902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20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69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7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74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39054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8AD310-054E-4EE0-B0AA-6D82614ABC2D}" type="datetimeFigureOut">
              <a:rPr lang="en-ZM" smtClean="0"/>
              <a:t>25/10/2021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4C5B937-593E-48EA-B2A5-8E595DF9BD32}"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33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AD310-054E-4EE0-B0AA-6D82614ABC2D}" type="datetimeFigureOut">
              <a:rPr lang="en-ZM" smtClean="0"/>
              <a:t>25/10/2021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29029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8AD310-054E-4EE0-B0AA-6D82614ABC2D}" type="datetimeFigureOut">
              <a:rPr lang="en-ZM" smtClean="0"/>
              <a:t>25/10/2021</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24C5B937-593E-48EA-B2A5-8E595DF9BD32}"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99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8AD310-054E-4EE0-B0AA-6D82614ABC2D}" type="datetimeFigureOut">
              <a:rPr lang="en-ZM" smtClean="0"/>
              <a:t>25/10/2021</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24C5B937-593E-48EA-B2A5-8E595DF9BD32}"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73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AD310-054E-4EE0-B0AA-6D82614ABC2D}" type="datetimeFigureOut">
              <a:rPr lang="en-ZM" smtClean="0"/>
              <a:t>25/10/2021</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266892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AD310-054E-4EE0-B0AA-6D82614ABC2D}" type="datetimeFigureOut">
              <a:rPr lang="en-ZM" smtClean="0"/>
              <a:t>25/10/2021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6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AD310-054E-4EE0-B0AA-6D82614ABC2D}" type="datetimeFigureOut">
              <a:rPr lang="en-ZM" smtClean="0"/>
              <a:t>25/10/2021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4C5B937-593E-48EA-B2A5-8E595DF9BD32}" type="slidenum">
              <a:rPr lang="en-ZM" smtClean="0"/>
              <a:t>‹#›</a:t>
            </a:fld>
            <a:endParaRPr lang="en-ZM"/>
          </a:p>
        </p:txBody>
      </p:sp>
    </p:spTree>
    <p:extLst>
      <p:ext uri="{BB962C8B-B14F-4D97-AF65-F5344CB8AC3E}">
        <p14:creationId xmlns:p14="http://schemas.microsoft.com/office/powerpoint/2010/main" val="24638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8AD310-054E-4EE0-B0AA-6D82614ABC2D}" type="datetimeFigureOut">
              <a:rPr lang="en-ZM" smtClean="0"/>
              <a:t>25/10/2021</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C5B937-593E-48EA-B2A5-8E595DF9BD32}" type="slidenum">
              <a:rPr lang="en-ZM" smtClean="0"/>
              <a:t>‹#›</a:t>
            </a:fld>
            <a:endParaRPr lang="en-ZM"/>
          </a:p>
        </p:txBody>
      </p:sp>
    </p:spTree>
    <p:extLst>
      <p:ext uri="{BB962C8B-B14F-4D97-AF65-F5344CB8AC3E}">
        <p14:creationId xmlns:p14="http://schemas.microsoft.com/office/powerpoint/2010/main" val="3292531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0958-3054-43AB-BFE3-CB5591D64231}"/>
              </a:ext>
            </a:extLst>
          </p:cNvPr>
          <p:cNvSpPr>
            <a:spLocks noGrp="1"/>
          </p:cNvSpPr>
          <p:nvPr>
            <p:ph type="ctrTitle"/>
          </p:nvPr>
        </p:nvSpPr>
        <p:spPr/>
        <p:txBody>
          <a:bodyPr/>
          <a:lstStyle/>
          <a:p>
            <a:r>
              <a:rPr lang="en-US" dirty="0"/>
              <a:t>TOPIC 1</a:t>
            </a:r>
            <a:endParaRPr lang="en-ZM" dirty="0"/>
          </a:p>
        </p:txBody>
      </p:sp>
      <p:sp>
        <p:nvSpPr>
          <p:cNvPr id="3" name="Subtitle 2">
            <a:extLst>
              <a:ext uri="{FF2B5EF4-FFF2-40B4-BE49-F238E27FC236}">
                <a16:creationId xmlns:a16="http://schemas.microsoft.com/office/drawing/2014/main" id="{89A1D810-68A1-4BBE-BD78-F2331898AF36}"/>
              </a:ext>
            </a:extLst>
          </p:cNvPr>
          <p:cNvSpPr>
            <a:spLocks noGrp="1"/>
          </p:cNvSpPr>
          <p:nvPr>
            <p:ph type="subTitle" idx="1"/>
          </p:nvPr>
        </p:nvSpPr>
        <p:spPr/>
        <p:txBody>
          <a:bodyPr/>
          <a:lstStyle/>
          <a:p>
            <a:r>
              <a:rPr lang="en-US" dirty="0"/>
              <a:t>INTRODUCTION TO STATISTICS</a:t>
            </a:r>
            <a:endParaRPr lang="en-ZM" dirty="0"/>
          </a:p>
        </p:txBody>
      </p:sp>
    </p:spTree>
    <p:extLst>
      <p:ext uri="{BB962C8B-B14F-4D97-AF65-F5344CB8AC3E}">
        <p14:creationId xmlns:p14="http://schemas.microsoft.com/office/powerpoint/2010/main" val="399860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A64B-F795-49D6-AB1F-2E601433A7ED}"/>
              </a:ext>
            </a:extLst>
          </p:cNvPr>
          <p:cNvSpPr>
            <a:spLocks noGrp="1"/>
          </p:cNvSpPr>
          <p:nvPr>
            <p:ph type="title"/>
          </p:nvPr>
        </p:nvSpPr>
        <p:spPr/>
        <p:txBody>
          <a:bodyPr>
            <a:normAutofit/>
          </a:bodyPr>
          <a:lstStyle/>
          <a:p>
            <a:r>
              <a:rPr lang="en-US" sz="3200" b="1" dirty="0">
                <a:effectLst/>
                <a:ea typeface="Times New Roman" panose="02020603050405020304" pitchFamily="18" charset="0"/>
              </a:rPr>
              <a:t>FUNCTIONS OF STATISTICS</a:t>
            </a:r>
            <a:endParaRPr lang="en-ZM" sz="3200" dirty="0"/>
          </a:p>
        </p:txBody>
      </p:sp>
      <p:sp>
        <p:nvSpPr>
          <p:cNvPr id="3" name="Content Placeholder 2">
            <a:extLst>
              <a:ext uri="{FF2B5EF4-FFF2-40B4-BE49-F238E27FC236}">
                <a16:creationId xmlns:a16="http://schemas.microsoft.com/office/drawing/2014/main" id="{107DC213-C69D-4015-BD6E-0C919F9956ED}"/>
              </a:ext>
            </a:extLst>
          </p:cNvPr>
          <p:cNvSpPr>
            <a:spLocks noGrp="1"/>
          </p:cNvSpPr>
          <p:nvPr>
            <p:ph idx="1"/>
          </p:nvPr>
        </p:nvSpPr>
        <p:spPr/>
        <p:txBody>
          <a:bodyPr/>
          <a:lstStyle/>
          <a:p>
            <a:r>
              <a:rPr lang="en-US" sz="2400" b="1" dirty="0">
                <a:effectLst/>
                <a:ea typeface="Times New Roman" panose="02020603050405020304" pitchFamily="18" charset="0"/>
              </a:rPr>
              <a:t>SIMPLIFICATION OF COMPLEXITY</a:t>
            </a:r>
          </a:p>
          <a:p>
            <a:pPr marL="457200" algn="just"/>
            <a:r>
              <a:rPr lang="en-US" sz="2400" b="1" dirty="0">
                <a:effectLst/>
                <a:ea typeface="Times New Roman" panose="02020603050405020304" pitchFamily="18" charset="0"/>
              </a:rPr>
              <a:t>Everyday, we are faced with large amounts generated by organizations and researchers.</a:t>
            </a:r>
          </a:p>
          <a:p>
            <a:pPr marL="457200" algn="just"/>
            <a:r>
              <a:rPr lang="en-US" b="1" dirty="0">
                <a:ea typeface="Times New Roman" panose="02020603050405020304" pitchFamily="18" charset="0"/>
              </a:rPr>
              <a:t>These can be very confusing to deal with, but if we have the statistical expertise, such c</a:t>
            </a:r>
            <a:r>
              <a:rPr lang="en-US" sz="2400" b="1" dirty="0">
                <a:effectLst/>
                <a:ea typeface="Times New Roman" panose="02020603050405020304" pitchFamily="18" charset="0"/>
                <a:cs typeface="Times New Roman" panose="02020603050405020304" pitchFamily="18" charset="0"/>
              </a:rPr>
              <a:t>omplex mass of data can be reduced to a few figures or number or graphs which can be easily understood.</a:t>
            </a: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19981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706D-7C6E-47E6-855E-AD5539676919}"/>
              </a:ext>
            </a:extLst>
          </p:cNvPr>
          <p:cNvSpPr>
            <a:spLocks noGrp="1"/>
          </p:cNvSpPr>
          <p:nvPr>
            <p:ph type="title"/>
          </p:nvPr>
        </p:nvSpPr>
        <p:spPr/>
        <p:txBody>
          <a:bodyPr>
            <a:normAutofit/>
          </a:bodyPr>
          <a:lstStyle/>
          <a:p>
            <a:r>
              <a:rPr lang="en-US" sz="3200" b="1" dirty="0">
                <a:effectLst/>
                <a:ea typeface="Times New Roman" panose="02020603050405020304" pitchFamily="18" charset="0"/>
              </a:rPr>
              <a:t>FUNCTIONS OF STATISTICS</a:t>
            </a:r>
            <a:br>
              <a:rPr lang="en-ZM" sz="3200" dirty="0">
                <a:effectLst/>
                <a:ea typeface="Times New Roman" panose="02020603050405020304" pitchFamily="18" charset="0"/>
              </a:rPr>
            </a:br>
            <a:endParaRPr lang="en-ZM" sz="3200" dirty="0"/>
          </a:p>
        </p:txBody>
      </p:sp>
      <p:sp>
        <p:nvSpPr>
          <p:cNvPr id="3" name="Content Placeholder 2">
            <a:extLst>
              <a:ext uri="{FF2B5EF4-FFF2-40B4-BE49-F238E27FC236}">
                <a16:creationId xmlns:a16="http://schemas.microsoft.com/office/drawing/2014/main" id="{8AA3236E-F9F9-4C29-BF7F-C56E02C404AE}"/>
              </a:ext>
            </a:extLst>
          </p:cNvPr>
          <p:cNvSpPr>
            <a:spLocks noGrp="1"/>
          </p:cNvSpPr>
          <p:nvPr>
            <p:ph idx="1"/>
          </p:nvPr>
        </p:nvSpPr>
        <p:spPr/>
        <p:txBody>
          <a:bodyPr>
            <a:normAutofit/>
          </a:bodyPr>
          <a:lstStyle/>
          <a:p>
            <a:r>
              <a:rPr lang="en-US" sz="2400" b="1" dirty="0">
                <a:effectLst/>
                <a:ea typeface="Times New Roman" panose="02020603050405020304" pitchFamily="18" charset="0"/>
              </a:rPr>
              <a:t>PRESENTATION OF FACTS IN A DEFINITE FORM</a:t>
            </a:r>
          </a:p>
          <a:p>
            <a:pPr marL="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Information presented numerically is more definite and convincing than qualitative statements like one is weaker or poorer.</a:t>
            </a: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Instead, it is more definite to report one earns K10,000 more than another person.</a:t>
            </a: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64375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A35F-D8CF-4E4B-8FEC-4245AEF3F1AA}"/>
              </a:ext>
            </a:extLst>
          </p:cNvPr>
          <p:cNvSpPr>
            <a:spLocks noGrp="1"/>
          </p:cNvSpPr>
          <p:nvPr>
            <p:ph type="title"/>
          </p:nvPr>
        </p:nvSpPr>
        <p:spPr/>
        <p:txBody>
          <a:bodyPr>
            <a:normAutofit/>
          </a:bodyPr>
          <a:lstStyle/>
          <a:p>
            <a:r>
              <a:rPr lang="en-US" sz="3200" b="1" dirty="0">
                <a:effectLst/>
                <a:ea typeface="Times New Roman" panose="02020603050405020304" pitchFamily="18" charset="0"/>
              </a:rPr>
              <a:t>FUNCTIONS OF STATISTICS</a:t>
            </a:r>
            <a:endParaRPr lang="en-ZM" sz="3200" dirty="0"/>
          </a:p>
        </p:txBody>
      </p:sp>
      <p:sp>
        <p:nvSpPr>
          <p:cNvPr id="3" name="Content Placeholder 2">
            <a:extLst>
              <a:ext uri="{FF2B5EF4-FFF2-40B4-BE49-F238E27FC236}">
                <a16:creationId xmlns:a16="http://schemas.microsoft.com/office/drawing/2014/main" id="{5FB8E2F5-64D8-479D-B902-C9EC17398246}"/>
              </a:ext>
            </a:extLst>
          </p:cNvPr>
          <p:cNvSpPr>
            <a:spLocks noGrp="1"/>
          </p:cNvSpPr>
          <p:nvPr>
            <p:ph idx="1"/>
          </p:nvPr>
        </p:nvSpPr>
        <p:spPr/>
        <p:txBody>
          <a:bodyPr>
            <a:normAutofit fontScale="77500" lnSpcReduction="20000"/>
          </a:bodyPr>
          <a:lstStyle/>
          <a:p>
            <a:r>
              <a:rPr lang="en-US" sz="2400" b="1" dirty="0">
                <a:effectLst/>
                <a:ea typeface="Times New Roman" panose="02020603050405020304" pitchFamily="18" charset="0"/>
              </a:rPr>
              <a:t>POLICY FORMULATION</a:t>
            </a:r>
          </a:p>
          <a:p>
            <a:pPr marL="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Statistics are the bedrock on the basis of which policies and program interventions are based.</a:t>
            </a:r>
          </a:p>
          <a:p>
            <a:pPr marL="0" lvl="0" indent="0">
              <a:buNone/>
              <a:tabLst>
                <a:tab pos="457200" algn="l"/>
              </a:tabLst>
            </a:pPr>
            <a:endParaRPr lang="en-ZM" sz="2400" b="1" dirty="0">
              <a:effectLst/>
              <a:ea typeface="Times New Roman" panose="02020603050405020304" pitchFamily="18" charset="0"/>
              <a:cs typeface="Times New Roman" panose="02020603050405020304" pitchFamily="18" charset="0"/>
            </a:endParaRPr>
          </a:p>
          <a:p>
            <a:pPr marL="457200"/>
            <a:r>
              <a:rPr lang="en-US" sz="2400" b="1" dirty="0">
                <a:effectLst/>
                <a:ea typeface="Times New Roman" panose="02020603050405020304" pitchFamily="18" charset="0"/>
                <a:cs typeface="Times New Roman" panose="02020603050405020304" pitchFamily="18" charset="0"/>
              </a:rPr>
              <a:t>The Zambia Statistical Agency undertakes studies such as the Census, </a:t>
            </a:r>
            <a:r>
              <a:rPr lang="en-US" sz="2400" b="1" dirty="0" err="1">
                <a:effectLst/>
                <a:ea typeface="Times New Roman" panose="02020603050405020304" pitchFamily="18" charset="0"/>
                <a:cs typeface="Times New Roman" panose="02020603050405020304" pitchFamily="18" charset="0"/>
              </a:rPr>
              <a:t>ZDHS</a:t>
            </a:r>
            <a:r>
              <a:rPr lang="en-US" sz="2400" b="1" dirty="0">
                <a:effectLst/>
                <a:ea typeface="Times New Roman" panose="02020603050405020304" pitchFamily="18" charset="0"/>
                <a:cs typeface="Times New Roman" panose="02020603050405020304" pitchFamily="18" charset="0"/>
              </a:rPr>
              <a:t> and the LCMS for the purpose of collected data.</a:t>
            </a:r>
          </a:p>
          <a:p>
            <a:pPr marL="171450" indent="0">
              <a:buNone/>
            </a:pPr>
            <a:endParaRPr lang="en-US" sz="2400" b="1" dirty="0">
              <a:effectLst/>
              <a:ea typeface="Times New Roman" panose="02020603050405020304" pitchFamily="18" charset="0"/>
              <a:cs typeface="Times New Roman" panose="02020603050405020304" pitchFamily="18" charset="0"/>
            </a:endParaRPr>
          </a:p>
          <a:p>
            <a:pPr marL="457200"/>
            <a:r>
              <a:rPr lang="en-US" sz="2400" b="1" dirty="0">
                <a:effectLst/>
                <a:ea typeface="Times New Roman" panose="02020603050405020304" pitchFamily="18" charset="0"/>
                <a:cs typeface="Times New Roman" panose="02020603050405020304" pitchFamily="18" charset="0"/>
              </a:rPr>
              <a:t>The government and other nongovernmental organizations use these data for decision – making and policy formulation.</a:t>
            </a:r>
          </a:p>
          <a:p>
            <a:pPr marL="171450" indent="0">
              <a:buNone/>
            </a:pP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13861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C274-117F-4A96-A51E-F9B91463DD9F}"/>
              </a:ext>
            </a:extLst>
          </p:cNvPr>
          <p:cNvSpPr>
            <a:spLocks noGrp="1"/>
          </p:cNvSpPr>
          <p:nvPr>
            <p:ph type="title"/>
          </p:nvPr>
        </p:nvSpPr>
        <p:spPr/>
        <p:txBody>
          <a:bodyPr>
            <a:normAutofit/>
          </a:bodyPr>
          <a:lstStyle/>
          <a:p>
            <a:r>
              <a:rPr lang="en-US" sz="3200" b="1" kern="0" dirty="0">
                <a:effectLst/>
              </a:rPr>
              <a:t>COMMON USES OF STATISTICS</a:t>
            </a:r>
            <a:br>
              <a:rPr lang="en-ZM" sz="3200" b="1" kern="0" dirty="0">
                <a:effectLst/>
              </a:rPr>
            </a:br>
            <a:endParaRPr lang="en-ZM" sz="3200" dirty="0"/>
          </a:p>
        </p:txBody>
      </p:sp>
      <p:sp>
        <p:nvSpPr>
          <p:cNvPr id="3" name="Content Placeholder 2">
            <a:extLst>
              <a:ext uri="{FF2B5EF4-FFF2-40B4-BE49-F238E27FC236}">
                <a16:creationId xmlns:a16="http://schemas.microsoft.com/office/drawing/2014/main" id="{A76CDC50-E0F9-472A-B0E6-A337F4574523}"/>
              </a:ext>
            </a:extLst>
          </p:cNvPr>
          <p:cNvSpPr>
            <a:spLocks noGrp="1"/>
          </p:cNvSpPr>
          <p:nvPr>
            <p:ph idx="1"/>
          </p:nvPr>
        </p:nvSpPr>
        <p:spPr/>
        <p:txBody>
          <a:bodyPr>
            <a:normAutofit fontScale="55000" lnSpcReduction="20000"/>
          </a:bodyPr>
          <a:lstStyle/>
          <a:p>
            <a:pPr marL="342900" lvl="0" indent="-342900" algn="just">
              <a:buFont typeface="Symbol" panose="05050102010706020507" pitchFamily="18" charset="2"/>
              <a:buChar char=""/>
              <a:tabLst>
                <a:tab pos="457200" algn="l"/>
              </a:tabLst>
            </a:pPr>
            <a:r>
              <a:rPr lang="en-US" sz="2800" b="1" dirty="0">
                <a:effectLst/>
                <a:latin typeface="Garamond" panose="02020404030301010803" pitchFamily="18" charset="0"/>
                <a:ea typeface="Times New Roman" panose="02020603050405020304" pitchFamily="18" charset="0"/>
              </a:rPr>
              <a:t>Statistics are used in solving most practical problems.</a:t>
            </a:r>
          </a:p>
          <a:p>
            <a:pPr algn="just"/>
            <a:endParaRPr lang="en-US" sz="2800" b="1" dirty="0">
              <a:effectLst/>
              <a:ea typeface="Times New Roman" panose="02020603050405020304" pitchFamily="18" charset="0"/>
            </a:endParaRPr>
          </a:p>
          <a:p>
            <a:pPr algn="just"/>
            <a:r>
              <a:rPr lang="en-US" sz="2800" b="1" dirty="0">
                <a:effectLst/>
                <a:ea typeface="Times New Roman" panose="02020603050405020304" pitchFamily="18" charset="0"/>
              </a:rPr>
              <a:t>Statistics has widespread applications not only in the social sciences but in several other areas including:</a:t>
            </a:r>
          </a:p>
          <a:p>
            <a:pPr marL="0" indent="0" algn="just">
              <a:buNone/>
            </a:pPr>
            <a:endParaRPr lang="en-US" sz="2800" b="1" dirty="0">
              <a:effectLst/>
              <a:ea typeface="Times New Roman" panose="02020603050405020304" pitchFamily="18" charset="0"/>
            </a:endParaRPr>
          </a:p>
          <a:p>
            <a:pPr algn="just"/>
            <a:r>
              <a:rPr lang="en-US" sz="2800" b="1" dirty="0">
                <a:effectLst/>
                <a:ea typeface="Times New Roman" panose="02020603050405020304" pitchFamily="18" charset="0"/>
              </a:rPr>
              <a:t>Manufacturing;</a:t>
            </a:r>
          </a:p>
          <a:p>
            <a:pPr algn="just"/>
            <a:r>
              <a:rPr lang="en-US" sz="2800" b="1" dirty="0">
                <a:effectLst/>
                <a:ea typeface="Times New Roman" panose="02020603050405020304" pitchFamily="18" charset="0"/>
              </a:rPr>
              <a:t>Engineering;</a:t>
            </a:r>
          </a:p>
          <a:p>
            <a:pPr algn="just"/>
            <a:r>
              <a:rPr lang="en-US" sz="2800" b="1" dirty="0">
                <a:effectLst/>
                <a:ea typeface="Times New Roman" panose="02020603050405020304" pitchFamily="18" charset="0"/>
              </a:rPr>
              <a:t>Medicine;</a:t>
            </a:r>
          </a:p>
          <a:p>
            <a:pPr algn="just"/>
            <a:r>
              <a:rPr lang="en-US" sz="2800" b="1" dirty="0">
                <a:effectLst/>
                <a:latin typeface="Garamond" panose="02020404030301010803" pitchFamily="18" charset="0"/>
                <a:ea typeface="Times New Roman" panose="02020603050405020304" pitchFamily="18" charset="0"/>
              </a:rPr>
              <a:t>Research;</a:t>
            </a:r>
          </a:p>
          <a:p>
            <a:pPr algn="just"/>
            <a:r>
              <a:rPr lang="en-US" sz="2800" b="1" dirty="0">
                <a:effectLst/>
                <a:latin typeface="Garamond" panose="02020404030301010803" pitchFamily="18" charset="0"/>
                <a:ea typeface="Times New Roman" panose="02020603050405020304" pitchFamily="18" charset="0"/>
              </a:rPr>
              <a:t>Management; and</a:t>
            </a:r>
          </a:p>
          <a:p>
            <a:pPr algn="just"/>
            <a:r>
              <a:rPr lang="en-US" sz="2800" b="1" dirty="0">
                <a:effectLst/>
                <a:latin typeface="Garamond" panose="02020404030301010803" pitchFamily="18" charset="0"/>
                <a:ea typeface="Times New Roman" panose="02020603050405020304" pitchFamily="18" charset="0"/>
              </a:rPr>
              <a:t>Consultancy, </a:t>
            </a:r>
            <a:r>
              <a:rPr lang="en-US" sz="2800" b="1" dirty="0">
                <a:latin typeface="Garamond" panose="02020404030301010803" pitchFamily="18" charset="0"/>
                <a:ea typeface="Times New Roman" panose="02020603050405020304" pitchFamily="18" charset="0"/>
              </a:rPr>
              <a:t>e</a:t>
            </a:r>
            <a:r>
              <a:rPr lang="en-US" sz="2800" b="1" dirty="0">
                <a:effectLst/>
                <a:ea typeface="Times New Roman" panose="02020603050405020304" pitchFamily="18" charset="0"/>
              </a:rPr>
              <a:t>tc.</a:t>
            </a:r>
            <a:endParaRPr lang="en-ZM" sz="2800" b="1" dirty="0">
              <a:effectLst/>
              <a:ea typeface="Times New Roman" panose="02020603050405020304" pitchFamily="18" charset="0"/>
            </a:endParaRPr>
          </a:p>
          <a:p>
            <a:pPr marL="0" indent="0">
              <a:buNone/>
            </a:pPr>
            <a:endParaRPr lang="en-ZM" b="1" dirty="0">
              <a:effectLst/>
              <a:latin typeface="Garamond" panose="02020404030301010803" pitchFamily="18" charset="0"/>
              <a:ea typeface="Times New Roman" panose="02020603050405020304" pitchFamily="18" charset="0"/>
            </a:endParaRPr>
          </a:p>
          <a:p>
            <a:pPr marL="0" indent="0">
              <a:buNone/>
            </a:pPr>
            <a:endParaRPr lang="en-ZM" b="1" dirty="0">
              <a:effectLst/>
              <a:latin typeface="Garamond" panose="02020404030301010803" pitchFamily="18" charset="0"/>
              <a:ea typeface="Times New Roman" panose="02020603050405020304" pitchFamily="18" charset="0"/>
            </a:endParaRPr>
          </a:p>
          <a:p>
            <a:endParaRPr lang="en-ZM" dirty="0"/>
          </a:p>
        </p:txBody>
      </p:sp>
    </p:spTree>
    <p:extLst>
      <p:ext uri="{BB962C8B-B14F-4D97-AF65-F5344CB8AC3E}">
        <p14:creationId xmlns:p14="http://schemas.microsoft.com/office/powerpoint/2010/main" val="42867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E237-89E6-40DE-9C61-3D5D115880BA}"/>
              </a:ext>
            </a:extLst>
          </p:cNvPr>
          <p:cNvSpPr>
            <a:spLocks noGrp="1"/>
          </p:cNvSpPr>
          <p:nvPr>
            <p:ph type="title"/>
          </p:nvPr>
        </p:nvSpPr>
        <p:spPr/>
        <p:txBody>
          <a:bodyPr>
            <a:normAutofit/>
          </a:bodyPr>
          <a:lstStyle/>
          <a:p>
            <a:r>
              <a:rPr lang="en-US" sz="2800" b="1" dirty="0">
                <a:effectLst/>
                <a:ea typeface="Times New Roman" panose="02020603050405020304" pitchFamily="18" charset="0"/>
              </a:rPr>
              <a:t>SOME EXAMPLES OF PRACTICAL APPLICATIONS</a:t>
            </a:r>
            <a:endParaRPr lang="en-ZM" sz="2800" dirty="0"/>
          </a:p>
        </p:txBody>
      </p:sp>
      <p:sp>
        <p:nvSpPr>
          <p:cNvPr id="3" name="Content Placeholder 2">
            <a:extLst>
              <a:ext uri="{FF2B5EF4-FFF2-40B4-BE49-F238E27FC236}">
                <a16:creationId xmlns:a16="http://schemas.microsoft.com/office/drawing/2014/main" id="{735050F1-438D-499B-8046-6760E00DB285}"/>
              </a:ext>
            </a:extLst>
          </p:cNvPr>
          <p:cNvSpPr>
            <a:spLocks noGrp="1"/>
          </p:cNvSpPr>
          <p:nvPr>
            <p:ph idx="1"/>
          </p:nvPr>
        </p:nvSpPr>
        <p:spPr/>
        <p:txBody>
          <a:bodyPr>
            <a:normAutofit fontScale="85000" lnSpcReduction="10000"/>
          </a:bodyPr>
          <a:lstStyle/>
          <a:p>
            <a:pPr marL="342900" lvl="0" indent="-342900" algn="just">
              <a:buFont typeface="Symbol" panose="05050102010706020507" pitchFamily="18" charset="2"/>
              <a:buChar char=""/>
              <a:tabLst>
                <a:tab pos="457200" algn="l"/>
              </a:tabLst>
            </a:pPr>
            <a:r>
              <a:rPr lang="en-US" sz="1800" b="1" dirty="0">
                <a:effectLst/>
                <a:ea typeface="Times New Roman" panose="02020603050405020304" pitchFamily="18" charset="0"/>
              </a:rPr>
              <a:t>QUALITY CONTROL</a:t>
            </a:r>
            <a:endParaRPr lang="en-ZM" sz="1800" dirty="0">
              <a:effectLst/>
              <a:ea typeface="Times New Roman" panose="02020603050405020304" pitchFamily="18" charset="0"/>
            </a:endParaRPr>
          </a:p>
          <a:p>
            <a:pPr marL="0" indent="0" algn="just">
              <a:buNone/>
            </a:pPr>
            <a:endParaRPr lang="en-ZM" sz="1800" dirty="0">
              <a:effectLst/>
              <a:ea typeface="Times New Roman" panose="02020603050405020304" pitchFamily="18" charset="0"/>
            </a:endParaRPr>
          </a:p>
          <a:p>
            <a:pPr marL="457200" algn="just"/>
            <a:r>
              <a:rPr lang="en-US" sz="1800" b="1" dirty="0">
                <a:effectLst/>
                <a:ea typeface="Times New Roman" panose="02020603050405020304" pitchFamily="18" charset="0"/>
              </a:rPr>
              <a:t>Quality assurance institutions like the Zambia Bureau of Standards  (ZBS) use statistics for quality assurance purposes </a:t>
            </a:r>
          </a:p>
          <a:p>
            <a:pPr marL="457200" algn="just"/>
            <a:r>
              <a:rPr lang="en-US" sz="1800" b="1" dirty="0">
                <a:effectLst/>
                <a:ea typeface="Times New Roman" panose="02020603050405020304" pitchFamily="18" charset="0"/>
              </a:rPr>
              <a:t>Their results are used to advise manufacturing companies on the suitability of their products for export in the SADC market.</a:t>
            </a:r>
          </a:p>
          <a:p>
            <a:pPr marL="171450" indent="0" algn="just">
              <a:buNone/>
            </a:pPr>
            <a:endParaRPr lang="en-ZM" sz="1800"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800" b="1" dirty="0">
                <a:effectLst/>
                <a:ea typeface="Times New Roman" panose="02020603050405020304" pitchFamily="18" charset="0"/>
              </a:rPr>
              <a:t>MARKETING RESEARCH</a:t>
            </a:r>
            <a:endParaRPr lang="en-ZM" sz="1800" dirty="0">
              <a:effectLst/>
              <a:ea typeface="Times New Roman" panose="02020603050405020304" pitchFamily="18" charset="0"/>
            </a:endParaRPr>
          </a:p>
          <a:p>
            <a:pPr marL="0" indent="0" algn="just">
              <a:buNone/>
            </a:pPr>
            <a:endParaRPr lang="en-ZM" sz="1800" dirty="0">
              <a:effectLst/>
              <a:ea typeface="Times New Roman" panose="02020603050405020304" pitchFamily="18" charset="0"/>
            </a:endParaRPr>
          </a:p>
          <a:p>
            <a:pPr marL="457200" algn="just"/>
            <a:r>
              <a:rPr lang="en-US" sz="1800" b="1" dirty="0">
                <a:effectLst/>
                <a:ea typeface="Times New Roman" panose="02020603050405020304" pitchFamily="18" charset="0"/>
              </a:rPr>
              <a:t>Local manufacturers, like Trade Kings, use statistics to evaluate the popularity of their new products on the market.</a:t>
            </a:r>
          </a:p>
          <a:p>
            <a:pPr marL="171450" indent="0">
              <a:buNone/>
            </a:pPr>
            <a:endParaRPr lang="en-ZM" sz="1800"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26636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26C0-2EBD-4E6A-9CD2-3AD5AC398781}"/>
              </a:ext>
            </a:extLst>
          </p:cNvPr>
          <p:cNvSpPr>
            <a:spLocks noGrp="1"/>
          </p:cNvSpPr>
          <p:nvPr>
            <p:ph type="title"/>
          </p:nvPr>
        </p:nvSpPr>
        <p:spPr/>
        <p:txBody>
          <a:bodyPr>
            <a:normAutofit/>
          </a:bodyPr>
          <a:lstStyle/>
          <a:p>
            <a:r>
              <a:rPr lang="en-US" sz="2800" b="1" dirty="0">
                <a:effectLst/>
                <a:ea typeface="Times New Roman" panose="02020603050405020304" pitchFamily="18" charset="0"/>
              </a:rPr>
              <a:t>SOME EXAMPLES OF PRACTICAL APPLICATIONS</a:t>
            </a:r>
            <a:endParaRPr lang="en-ZM" sz="2800" dirty="0"/>
          </a:p>
        </p:txBody>
      </p:sp>
      <p:sp>
        <p:nvSpPr>
          <p:cNvPr id="3" name="Content Placeholder 2">
            <a:extLst>
              <a:ext uri="{FF2B5EF4-FFF2-40B4-BE49-F238E27FC236}">
                <a16:creationId xmlns:a16="http://schemas.microsoft.com/office/drawing/2014/main" id="{855343E9-E2D3-43A2-8D50-AC0BEAE0C29B}"/>
              </a:ext>
            </a:extLst>
          </p:cNvPr>
          <p:cNvSpPr>
            <a:spLocks noGrp="1"/>
          </p:cNvSpPr>
          <p:nvPr>
            <p:ph idx="1"/>
          </p:nvPr>
        </p:nvSpPr>
        <p:spPr/>
        <p:txBody>
          <a:bodyPr>
            <a:normAutofit fontScale="55000" lnSpcReduction="20000"/>
          </a:bodyPr>
          <a:lstStyle/>
          <a:p>
            <a:pPr marL="342900" lvl="0" indent="-342900" algn="just">
              <a:buFont typeface="Symbol" panose="05050102010706020507" pitchFamily="18" charset="2"/>
              <a:buChar char=""/>
              <a:tabLst>
                <a:tab pos="457200" algn="l"/>
              </a:tabLst>
            </a:pPr>
            <a:r>
              <a:rPr lang="en-US" sz="2400" b="1" dirty="0">
                <a:effectLst/>
                <a:ea typeface="Times New Roman" panose="02020603050405020304" pitchFamily="18" charset="0"/>
              </a:rPr>
              <a:t>OPINION POLLING</a:t>
            </a:r>
          </a:p>
          <a:p>
            <a:pPr marL="0" lvl="0" indent="0" algn="just">
              <a:buNone/>
              <a:tabLst>
                <a:tab pos="457200" algn="l"/>
              </a:tabLst>
            </a:pPr>
            <a:endParaRPr lang="en-ZM" sz="2400" b="1" dirty="0">
              <a:effectLst/>
              <a:ea typeface="Times New Roman" panose="02020603050405020304" pitchFamily="18" charset="0"/>
            </a:endParaRPr>
          </a:p>
          <a:p>
            <a:pPr algn="just"/>
            <a:r>
              <a:rPr lang="en-US" sz="2400" b="1" dirty="0">
                <a:effectLst/>
                <a:ea typeface="Times New Roman" panose="02020603050405020304" pitchFamily="18" charset="0"/>
              </a:rPr>
              <a:t>In countries like the US, with the looming elections in November this year, opinion polling organizations are busy conducting opinion polls and analyzing statistics in an attempt to predict who between Joe Biden or Donald Trump will become the next US President.</a:t>
            </a:r>
          </a:p>
          <a:p>
            <a:pPr marL="0" indent="0" algn="just">
              <a:buNone/>
            </a:pPr>
            <a:endParaRPr lang="en-ZM" sz="24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400" b="1" dirty="0">
                <a:effectLst/>
                <a:ea typeface="Times New Roman" panose="02020603050405020304" pitchFamily="18" charset="0"/>
              </a:rPr>
              <a:t>MEDICAL RESEARCH</a:t>
            </a:r>
          </a:p>
          <a:p>
            <a:pPr marL="0" lvl="0" indent="0" algn="just">
              <a:buNone/>
              <a:tabLst>
                <a:tab pos="457200" algn="l"/>
              </a:tabLst>
            </a:pPr>
            <a:endParaRPr lang="en-ZM" sz="2400" b="1" dirty="0">
              <a:effectLst/>
              <a:ea typeface="Times New Roman" panose="02020603050405020304" pitchFamily="18" charset="0"/>
            </a:endParaRPr>
          </a:p>
          <a:p>
            <a:pPr algn="just"/>
            <a:r>
              <a:rPr lang="en-US" sz="2400" b="1" dirty="0">
                <a:effectLst/>
                <a:ea typeface="Times New Roman" panose="02020603050405020304" pitchFamily="18" charset="0"/>
              </a:rPr>
              <a:t>With the </a:t>
            </a:r>
            <a:r>
              <a:rPr lang="en-US" sz="2400" b="1" dirty="0" err="1">
                <a:effectLst/>
                <a:ea typeface="Times New Roman" panose="02020603050405020304" pitchFamily="18" charset="0"/>
              </a:rPr>
              <a:t>Covid</a:t>
            </a:r>
            <a:r>
              <a:rPr lang="en-US" sz="2400" b="1" dirty="0">
                <a:effectLst/>
                <a:ea typeface="Times New Roman" panose="02020603050405020304" pitchFamily="18" charset="0"/>
              </a:rPr>
              <a:t> 19 pandemic, researchers are busy testing the efficacy of a potential </a:t>
            </a:r>
            <a:r>
              <a:rPr lang="en-US" sz="2400" b="1" dirty="0" err="1">
                <a:effectLst/>
                <a:ea typeface="Times New Roman" panose="02020603050405020304" pitchFamily="18" charset="0"/>
              </a:rPr>
              <a:t>Covid</a:t>
            </a:r>
            <a:r>
              <a:rPr lang="en-US" sz="2400" b="1" dirty="0">
                <a:effectLst/>
                <a:ea typeface="Times New Roman" panose="02020603050405020304" pitchFamily="18" charset="0"/>
              </a:rPr>
              <a:t> 19 vaccine. </a:t>
            </a:r>
          </a:p>
          <a:p>
            <a:pPr algn="just"/>
            <a:r>
              <a:rPr lang="en-US" sz="2400" b="1" dirty="0">
                <a:effectLst/>
                <a:ea typeface="Times New Roman" panose="02020603050405020304" pitchFamily="18" charset="0"/>
              </a:rPr>
              <a:t>They are using experimental designs and testing the effects placebo on control groups and the real vaccine on the experimental groups. </a:t>
            </a:r>
          </a:p>
          <a:p>
            <a:pPr algn="just"/>
            <a:endParaRPr lang="en-US" sz="2400" b="1" dirty="0">
              <a:effectLst/>
              <a:ea typeface="Times New Roman" panose="02020603050405020304" pitchFamily="18" charset="0"/>
            </a:endParaRPr>
          </a:p>
          <a:p>
            <a:pPr algn="just"/>
            <a:r>
              <a:rPr lang="en-US" sz="2400" b="1" dirty="0">
                <a:effectLst/>
                <a:ea typeface="Times New Roman" panose="02020603050405020304" pitchFamily="18" charset="0"/>
              </a:rPr>
              <a:t>Using statistics, they will then know whether the real vaccine is effective in curing those with </a:t>
            </a:r>
            <a:r>
              <a:rPr lang="en-US" sz="2400" b="1" dirty="0" err="1">
                <a:effectLst/>
                <a:ea typeface="Times New Roman" panose="02020603050405020304" pitchFamily="18" charset="0"/>
              </a:rPr>
              <a:t>Covid</a:t>
            </a:r>
            <a:r>
              <a:rPr lang="en-US" sz="2400" b="1" dirty="0">
                <a:effectLst/>
                <a:ea typeface="Times New Roman" panose="02020603050405020304" pitchFamily="18" charset="0"/>
              </a:rPr>
              <a:t> 19.</a:t>
            </a:r>
          </a:p>
          <a:p>
            <a:pPr marL="0" indent="0" algn="just">
              <a:buNone/>
            </a:pPr>
            <a:endParaRPr lang="en-ZM" sz="24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89509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A5EC-575C-4DD6-9AE0-14D33302ED35}"/>
              </a:ext>
            </a:extLst>
          </p:cNvPr>
          <p:cNvSpPr>
            <a:spLocks noGrp="1"/>
          </p:cNvSpPr>
          <p:nvPr>
            <p:ph type="title"/>
          </p:nvPr>
        </p:nvSpPr>
        <p:spPr/>
        <p:txBody>
          <a:bodyPr>
            <a:normAutofit fontScale="90000"/>
          </a:bodyPr>
          <a:lstStyle/>
          <a:p>
            <a:r>
              <a:rPr lang="en-US" sz="4400" b="1" kern="0" dirty="0">
                <a:effectLst/>
              </a:rPr>
              <a:t>LIMITATIONS OF STATISTICS</a:t>
            </a:r>
            <a:br>
              <a:rPr lang="en-ZM" sz="4400" b="1" kern="0" dirty="0">
                <a:effectLst/>
              </a:rPr>
            </a:br>
            <a:endParaRPr lang="en-ZM" dirty="0"/>
          </a:p>
        </p:txBody>
      </p:sp>
      <p:sp>
        <p:nvSpPr>
          <p:cNvPr id="3" name="Content Placeholder 2">
            <a:extLst>
              <a:ext uri="{FF2B5EF4-FFF2-40B4-BE49-F238E27FC236}">
                <a16:creationId xmlns:a16="http://schemas.microsoft.com/office/drawing/2014/main" id="{980BE099-5D77-473B-B97B-2EC9439673C9}"/>
              </a:ext>
            </a:extLst>
          </p:cNvPr>
          <p:cNvSpPr>
            <a:spLocks noGrp="1"/>
          </p:cNvSpPr>
          <p:nvPr>
            <p:ph idx="1"/>
          </p:nvPr>
        </p:nvSpPr>
        <p:spPr/>
        <p:txBody>
          <a:bodyPr>
            <a:normAutofit lnSpcReduction="10000"/>
          </a:bodyPr>
          <a:lstStyle/>
          <a:p>
            <a:pPr algn="just"/>
            <a:r>
              <a:rPr lang="en-US" sz="1600" b="1" dirty="0">
                <a:effectLst/>
                <a:ea typeface="Times New Roman" panose="02020603050405020304" pitchFamily="18" charset="0"/>
              </a:rPr>
              <a:t>Although statistics has such widespread uses, it is not necessarily a panacea or cure- all for problems facing us.</a:t>
            </a:r>
          </a:p>
          <a:p>
            <a:pPr marL="0" indent="0" algn="just">
              <a:buNone/>
            </a:pPr>
            <a:endParaRPr lang="en-US" sz="16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600" b="1" dirty="0">
                <a:effectLst/>
                <a:ea typeface="Times New Roman" panose="02020603050405020304" pitchFamily="18" charset="0"/>
              </a:rPr>
              <a:t>Statistics is simply a tool that can be used to deal with problems that are expressed with figures or numbers.</a:t>
            </a:r>
          </a:p>
          <a:p>
            <a:pPr marL="0" lvl="0" indent="0" algn="just">
              <a:buNone/>
              <a:tabLst>
                <a:tab pos="457200" algn="l"/>
              </a:tabLst>
            </a:pPr>
            <a:endParaRPr lang="en-ZM" sz="16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1600" b="1" dirty="0">
                <a:effectLst/>
                <a:ea typeface="Times New Roman" panose="02020603050405020304" pitchFamily="18" charset="0"/>
              </a:rPr>
              <a:t>But statistics cannot deal with phenomena, events, or situations that cannot be expressed with numbers or figures.</a:t>
            </a:r>
          </a:p>
          <a:p>
            <a:pPr marL="0" lvl="0" indent="0" algn="just">
              <a:buNone/>
              <a:tabLst>
                <a:tab pos="457200" algn="l"/>
              </a:tabLst>
            </a:pPr>
            <a:endParaRPr lang="en-US" sz="1600" b="1" dirty="0">
              <a:effectLst/>
              <a:ea typeface="Times New Roman" panose="02020603050405020304" pitchFamily="18" charset="0"/>
            </a:endParaRPr>
          </a:p>
          <a:p>
            <a:pPr algn="just"/>
            <a:r>
              <a:rPr lang="en-US" sz="1600" b="1" dirty="0"/>
              <a:t>For example, it is difficult for one to analyze a mental state like a feeling of joy or sadness by using statistics </a:t>
            </a:r>
            <a:endParaRPr lang="en-ZM" sz="1600" b="1" dirty="0"/>
          </a:p>
        </p:txBody>
      </p:sp>
    </p:spTree>
    <p:extLst>
      <p:ext uri="{BB962C8B-B14F-4D97-AF65-F5344CB8AC3E}">
        <p14:creationId xmlns:p14="http://schemas.microsoft.com/office/powerpoint/2010/main" val="170428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1416-EC2F-4311-BF17-4E69B760BCF5}"/>
              </a:ext>
            </a:extLst>
          </p:cNvPr>
          <p:cNvSpPr>
            <a:spLocks noGrp="1"/>
          </p:cNvSpPr>
          <p:nvPr>
            <p:ph type="title"/>
          </p:nvPr>
        </p:nvSpPr>
        <p:spPr/>
        <p:txBody>
          <a:bodyPr>
            <a:normAutofit fontScale="90000"/>
          </a:bodyPr>
          <a:lstStyle/>
          <a:p>
            <a:br>
              <a:rPr lang="en-US" sz="4400" b="1" dirty="0">
                <a:effectLst/>
                <a:ea typeface="Times New Roman" panose="02020603050405020304" pitchFamily="18" charset="0"/>
              </a:rPr>
            </a:br>
            <a:r>
              <a:rPr lang="en-US" sz="3100" b="1" dirty="0">
                <a:effectLst/>
                <a:ea typeface="Times New Roman" panose="02020603050405020304" pitchFamily="18" charset="0"/>
              </a:rPr>
              <a:t>ESSENTIAL STEPS IN STATISTICAL ANALYSIS</a:t>
            </a:r>
            <a:br>
              <a:rPr lang="en-ZM" sz="3100" dirty="0">
                <a:effectLst/>
                <a:ea typeface="Times New Roman" panose="02020603050405020304" pitchFamily="18" charset="0"/>
              </a:rPr>
            </a:br>
            <a:r>
              <a:rPr lang="en-US" sz="3100" dirty="0">
                <a:effectLst/>
                <a:ea typeface="Times New Roman" panose="02020603050405020304" pitchFamily="18" charset="0"/>
              </a:rPr>
              <a:t> </a:t>
            </a:r>
            <a:br>
              <a:rPr lang="en-ZM" sz="3100" dirty="0">
                <a:effectLst/>
                <a:latin typeface="Times New Roman" panose="02020603050405020304" pitchFamily="18" charset="0"/>
                <a:ea typeface="Times New Roman" panose="02020603050405020304" pitchFamily="18" charset="0"/>
              </a:rPr>
            </a:br>
            <a:endParaRPr lang="en-ZM" sz="3100" dirty="0"/>
          </a:p>
        </p:txBody>
      </p:sp>
      <p:sp>
        <p:nvSpPr>
          <p:cNvPr id="3" name="Content Placeholder 2">
            <a:extLst>
              <a:ext uri="{FF2B5EF4-FFF2-40B4-BE49-F238E27FC236}">
                <a16:creationId xmlns:a16="http://schemas.microsoft.com/office/drawing/2014/main" id="{1C3FA71D-9DE9-41D3-8BA9-6876335A0614}"/>
              </a:ext>
            </a:extLst>
          </p:cNvPr>
          <p:cNvSpPr>
            <a:spLocks noGrp="1"/>
          </p:cNvSpPr>
          <p:nvPr>
            <p:ph idx="1"/>
          </p:nvPr>
        </p:nvSpPr>
        <p:spPr/>
        <p:txBody>
          <a:bodyPr>
            <a:normAutofit fontScale="92500" lnSpcReduction="10000"/>
          </a:bodyPr>
          <a:lstStyle/>
          <a:p>
            <a:r>
              <a:rPr lang="en-US" b="1" dirty="0">
                <a:effectLst/>
                <a:ea typeface="Times New Roman" panose="02020603050405020304" pitchFamily="18" charset="0"/>
                <a:cs typeface="Tahoma" panose="020B0604030504040204" pitchFamily="34" charset="0"/>
              </a:rPr>
              <a:t>In statistical analysis, one often goes through the following stages:</a:t>
            </a:r>
          </a:p>
          <a:p>
            <a:endParaRPr lang="en-US" b="1" dirty="0">
              <a:effectLst/>
              <a:ea typeface="Times New Roman" panose="02020603050405020304" pitchFamily="18" charset="0"/>
              <a:cs typeface="Tahoma" panose="020B0604030504040204" pitchFamily="34" charset="0"/>
            </a:endParaRPr>
          </a:p>
          <a:p>
            <a:r>
              <a:rPr lang="en-US" b="1" dirty="0">
                <a:effectLst/>
                <a:ea typeface="Times New Roman" panose="02020603050405020304" pitchFamily="18" charset="0"/>
                <a:cs typeface="Tahoma" panose="020B0604030504040204" pitchFamily="34" charset="0"/>
              </a:rPr>
              <a:t>COLLECTION OR ACQUISITION OF DATA</a:t>
            </a:r>
          </a:p>
          <a:p>
            <a:r>
              <a:rPr lang="en-US" sz="2400" b="1" dirty="0">
                <a:effectLst/>
                <a:ea typeface="Times New Roman" panose="02020603050405020304" pitchFamily="18" charset="0"/>
                <a:cs typeface="Times New Roman" panose="02020603050405020304" pitchFamily="18" charset="0"/>
              </a:rPr>
              <a:t>PRESENTATION OF DATA</a:t>
            </a:r>
            <a:endParaRPr lang="en-ZM" sz="2400" b="1" dirty="0">
              <a:effectLst/>
              <a:ea typeface="Times New Roman" panose="02020603050405020304" pitchFamily="18" charset="0"/>
              <a:cs typeface="Times New Roman" panose="02020603050405020304" pitchFamily="18" charset="0"/>
            </a:endParaRPr>
          </a:p>
          <a:p>
            <a:r>
              <a:rPr lang="en-US" sz="2400" b="1" dirty="0">
                <a:effectLst/>
                <a:ea typeface="Times New Roman" panose="02020603050405020304" pitchFamily="18" charset="0"/>
                <a:cs typeface="Times New Roman" panose="02020603050405020304" pitchFamily="18" charset="0"/>
              </a:rPr>
              <a:t>ANALYSIS OF DATA</a:t>
            </a:r>
            <a:endParaRPr lang="en-ZM" sz="2400" b="1" dirty="0">
              <a:effectLst/>
              <a:ea typeface="Times New Roman" panose="02020603050405020304" pitchFamily="18" charset="0"/>
              <a:cs typeface="Times New Roman" panose="02020603050405020304" pitchFamily="18" charset="0"/>
            </a:endParaRPr>
          </a:p>
          <a:p>
            <a:r>
              <a:rPr lang="en-US" sz="2400" b="1" dirty="0">
                <a:effectLst/>
                <a:ea typeface="Times New Roman" panose="02020603050405020304" pitchFamily="18" charset="0"/>
                <a:cs typeface="Times New Roman" panose="02020603050405020304" pitchFamily="18" charset="0"/>
              </a:rPr>
              <a:t>INTERPRETATION OF DATA</a:t>
            </a:r>
          </a:p>
          <a:p>
            <a:r>
              <a:rPr lang="en-US" b="1" dirty="0">
                <a:ea typeface="Times New Roman" panose="02020603050405020304" pitchFamily="18" charset="0"/>
                <a:cs typeface="Times New Roman" panose="02020603050405020304" pitchFamily="18" charset="0"/>
              </a:rPr>
              <a:t>DISSEMINATION OF RESULTS</a:t>
            </a:r>
            <a:endParaRPr lang="en-ZM" sz="2400" b="1" dirty="0">
              <a:effectLst/>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63335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917-ACD8-4032-BC9D-95A4DA8C3E70}"/>
              </a:ext>
            </a:extLst>
          </p:cNvPr>
          <p:cNvSpPr>
            <a:spLocks noGrp="1"/>
          </p:cNvSpPr>
          <p:nvPr>
            <p:ph type="title"/>
          </p:nvPr>
        </p:nvSpPr>
        <p:spPr/>
        <p:txBody>
          <a:bodyPr>
            <a:normAutofit fontScale="90000"/>
          </a:bodyPr>
          <a:lstStyle/>
          <a:p>
            <a:br>
              <a:rPr lang="en-US" sz="4400" b="1" dirty="0">
                <a:effectLst/>
                <a:latin typeface="Century" panose="02040604050505020304" pitchFamily="18" charset="0"/>
                <a:ea typeface="Times New Roman" panose="02020603050405020304" pitchFamily="18" charset="0"/>
              </a:rPr>
            </a:br>
            <a:r>
              <a:rPr lang="en-US" sz="3100" b="1" dirty="0">
                <a:effectLst/>
                <a:ea typeface="Times New Roman" panose="02020603050405020304" pitchFamily="18" charset="0"/>
              </a:rPr>
              <a:t>ESSENTIAL STEPS IN STATISTICAL ANALYSIS</a:t>
            </a:r>
            <a:br>
              <a:rPr lang="en-ZM" sz="3100" dirty="0">
                <a:effectLst/>
                <a:ea typeface="Times New Roman" panose="02020603050405020304" pitchFamily="18" charset="0"/>
              </a:rPr>
            </a:br>
            <a:r>
              <a:rPr lang="en-US" sz="4400" dirty="0">
                <a:effectLst/>
                <a:ea typeface="Times New Roman" panose="02020603050405020304" pitchFamily="18" charset="0"/>
              </a:rPr>
              <a:t> </a:t>
            </a:r>
            <a:br>
              <a:rPr lang="en-ZM" sz="4400" dirty="0">
                <a:effectLst/>
                <a:latin typeface="Times New Roman" panose="02020603050405020304" pitchFamily="18" charset="0"/>
                <a:ea typeface="Times New Roman" panose="02020603050405020304" pitchFamily="18" charset="0"/>
              </a:rPr>
            </a:br>
            <a:endParaRPr lang="en-ZM" dirty="0"/>
          </a:p>
        </p:txBody>
      </p:sp>
      <p:sp>
        <p:nvSpPr>
          <p:cNvPr id="3" name="Content Placeholder 2">
            <a:extLst>
              <a:ext uri="{FF2B5EF4-FFF2-40B4-BE49-F238E27FC236}">
                <a16:creationId xmlns:a16="http://schemas.microsoft.com/office/drawing/2014/main" id="{3A549EC5-F599-483E-98EC-2CF750B62D4B}"/>
              </a:ext>
            </a:extLst>
          </p:cNvPr>
          <p:cNvSpPr>
            <a:spLocks noGrp="1"/>
          </p:cNvSpPr>
          <p:nvPr>
            <p:ph idx="1"/>
          </p:nvPr>
        </p:nvSpPr>
        <p:spPr/>
        <p:txBody>
          <a:bodyPr>
            <a:normAutofit fontScale="55000" lnSpcReduction="20000"/>
          </a:bodyPr>
          <a:lstStyle/>
          <a:p>
            <a:r>
              <a:rPr lang="en-US" b="1" dirty="0">
                <a:effectLst/>
                <a:ea typeface="Times New Roman" panose="02020603050405020304" pitchFamily="18" charset="0"/>
                <a:cs typeface="Tahoma" panose="020B0604030504040204" pitchFamily="34" charset="0"/>
              </a:rPr>
              <a:t>COLLECTION OR ACQUISITION OF DATA</a:t>
            </a:r>
          </a:p>
          <a:p>
            <a:pPr marL="457200"/>
            <a:r>
              <a:rPr lang="en-US" b="1" dirty="0">
                <a:effectLst/>
                <a:ea typeface="Times New Roman" panose="02020603050405020304" pitchFamily="18" charset="0"/>
                <a:cs typeface="Tahoma" panose="020B0604030504040204" pitchFamily="34" charset="0"/>
              </a:rPr>
              <a:t> </a:t>
            </a:r>
            <a:r>
              <a:rPr lang="en-US" b="1" dirty="0">
                <a:effectLst/>
                <a:ea typeface="Times New Roman" panose="02020603050405020304" pitchFamily="18" charset="0"/>
                <a:cs typeface="Times New Roman" panose="02020603050405020304" pitchFamily="18" charset="0"/>
              </a:rPr>
              <a:t>This often involves either complete enumeration or a sample survey or experiments and the use of a data collection instrument like a questionnaire.</a:t>
            </a:r>
          </a:p>
          <a:p>
            <a:pPr marL="171450" indent="0">
              <a:buNone/>
            </a:pPr>
            <a:endParaRPr lang="en-ZM" b="1" dirty="0">
              <a:effectLst/>
              <a:ea typeface="Times New Roman" panose="02020603050405020304" pitchFamily="18" charset="0"/>
              <a:cs typeface="Times New Roman" panose="02020603050405020304" pitchFamily="18" charset="0"/>
            </a:endParaRPr>
          </a:p>
          <a:p>
            <a:pPr marL="457200"/>
            <a:r>
              <a:rPr lang="en-US" sz="2400" b="1" dirty="0">
                <a:latin typeface="Garamond" panose="02020404030301010803" pitchFamily="18" charset="0"/>
                <a:ea typeface="Times New Roman" panose="02020603050405020304" pitchFamily="18" charset="0"/>
                <a:cs typeface="Tahoma" panose="020B0604030504040204" pitchFamily="34" charset="0"/>
              </a:rPr>
              <a:t>At this stage, the statistician makes decisions on the following:</a:t>
            </a:r>
          </a:p>
          <a:p>
            <a:pPr marL="171450" indent="0">
              <a:buNone/>
            </a:pPr>
            <a:endParaRPr lang="en-ZM" sz="2400" b="1" dirty="0">
              <a:effectLst/>
              <a:latin typeface="Garamond" panose="02020404030301010803" pitchFamily="18" charset="0"/>
              <a:ea typeface="Times New Roman" panose="02020603050405020304" pitchFamily="18" charset="0"/>
            </a:endParaRPr>
          </a:p>
          <a:p>
            <a:pPr marL="457200"/>
            <a:r>
              <a:rPr lang="en-US" sz="2400" b="1" dirty="0">
                <a:effectLst/>
                <a:latin typeface="Garamond" panose="02020404030301010803" pitchFamily="18" charset="0"/>
                <a:ea typeface="Times New Roman" panose="02020603050405020304" pitchFamily="18" charset="0"/>
                <a:cs typeface="Tahoma" panose="020B0604030504040204" pitchFamily="34" charset="0"/>
              </a:rPr>
              <a:t>The method of data collection; whether to use to use primary data or secondary data; and whether to use interviews or questionnaires</a:t>
            </a:r>
            <a:endParaRPr lang="en-ZM" sz="2400" b="1" dirty="0">
              <a:effectLst/>
              <a:latin typeface="Garamond" panose="02020404030301010803" pitchFamily="18" charset="0"/>
              <a:ea typeface="Times New Roman" panose="02020603050405020304" pitchFamily="18" charset="0"/>
            </a:endParaRPr>
          </a:p>
          <a:p>
            <a:pPr marL="171450" indent="0">
              <a:buNone/>
            </a:pPr>
            <a:endParaRPr lang="en-ZM" sz="2400" b="1" dirty="0">
              <a:effectLst/>
              <a:latin typeface="Garamond" panose="02020404030301010803" pitchFamily="18" charset="0"/>
              <a:ea typeface="Times New Roman" panose="02020603050405020304" pitchFamily="18" charset="0"/>
            </a:endParaRPr>
          </a:p>
          <a:p>
            <a:pPr marL="457200"/>
            <a:r>
              <a:rPr lang="en-US" sz="2400" b="1" dirty="0">
                <a:effectLst/>
                <a:latin typeface="Garamond" panose="02020404030301010803" pitchFamily="18" charset="0"/>
                <a:ea typeface="Times New Roman" panose="02020603050405020304" pitchFamily="18" charset="0"/>
                <a:cs typeface="Tahoma" panose="020B0604030504040204" pitchFamily="34" charset="0"/>
              </a:rPr>
              <a:t>The sample size; how many people or subjects should be selected for the research? </a:t>
            </a:r>
            <a:endParaRPr lang="en-ZM" sz="2400" b="1" dirty="0">
              <a:effectLst/>
              <a:latin typeface="Garamond" panose="02020404030301010803" pitchFamily="18" charset="0"/>
              <a:ea typeface="Times New Roman" panose="02020603050405020304" pitchFamily="18" charset="0"/>
            </a:endParaRPr>
          </a:p>
          <a:p>
            <a:pPr marL="171450" indent="0">
              <a:buNone/>
            </a:pPr>
            <a:endParaRPr lang="en-ZM" sz="2400" b="1" dirty="0">
              <a:effectLst/>
              <a:latin typeface="Garamond" panose="02020404030301010803" pitchFamily="18" charset="0"/>
              <a:ea typeface="Times New Roman" panose="02020603050405020304" pitchFamily="18" charset="0"/>
            </a:endParaRPr>
          </a:p>
          <a:p>
            <a:pPr marL="457200"/>
            <a:r>
              <a:rPr lang="en-US" sz="2400" b="1" dirty="0">
                <a:effectLst/>
                <a:latin typeface="Garamond" panose="02020404030301010803" pitchFamily="18" charset="0"/>
                <a:ea typeface="Times New Roman" panose="02020603050405020304" pitchFamily="18" charset="0"/>
                <a:cs typeface="Tahoma" panose="020B0604030504040204" pitchFamily="34" charset="0"/>
              </a:rPr>
              <a:t>The sample design; how will these people or subjects be selected ? By using probability or non – probability sampling?</a:t>
            </a:r>
            <a:endParaRPr lang="en-ZM" sz="2400" b="1" dirty="0">
              <a:effectLst/>
              <a:latin typeface="Garamond" panose="02020404030301010803" pitchFamily="18" charset="0"/>
              <a:ea typeface="Times New Roman" panose="02020603050405020304" pitchFamily="18" charset="0"/>
            </a:endParaRPr>
          </a:p>
          <a:p>
            <a:pPr marL="171450" indent="0">
              <a:buNone/>
            </a:pPr>
            <a:endParaRPr lang="en-ZM" sz="2400" b="1" dirty="0">
              <a:effectLst/>
              <a:latin typeface="Garamond" panose="02020404030301010803" pitchFamily="18" charset="0"/>
              <a:ea typeface="Times New Roman" panose="02020603050405020304" pitchFamily="18" charset="0"/>
            </a:endParaRPr>
          </a:p>
          <a:p>
            <a:pPr marL="171450" indent="0">
              <a:buNone/>
            </a:pPr>
            <a:endParaRPr lang="en-ZM"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400503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AF5D-8E6B-4482-AC1A-2C11E67D66C0}"/>
              </a:ext>
            </a:extLst>
          </p:cNvPr>
          <p:cNvSpPr>
            <a:spLocks noGrp="1"/>
          </p:cNvSpPr>
          <p:nvPr>
            <p:ph type="title"/>
          </p:nvPr>
        </p:nvSpPr>
        <p:spPr/>
        <p:txBody>
          <a:bodyPr>
            <a:normAutofit/>
          </a:bodyPr>
          <a:lstStyle/>
          <a:p>
            <a:r>
              <a:rPr lang="en-US" sz="2800" b="1" dirty="0">
                <a:effectLst/>
                <a:ea typeface="Times New Roman" panose="02020603050405020304" pitchFamily="18" charset="0"/>
              </a:rPr>
              <a:t>ESSENTIAL STEPS IN STATISTICAL ANALYSIS</a:t>
            </a:r>
            <a:br>
              <a:rPr lang="en-ZM" sz="2800" dirty="0">
                <a:effectLst/>
                <a:latin typeface="Times New Roman" panose="02020603050405020304" pitchFamily="18" charset="0"/>
                <a:ea typeface="Times New Roman" panose="02020603050405020304" pitchFamily="18" charset="0"/>
              </a:rPr>
            </a:br>
            <a:endParaRPr lang="en-ZM" sz="2800" dirty="0"/>
          </a:p>
        </p:txBody>
      </p:sp>
      <p:sp>
        <p:nvSpPr>
          <p:cNvPr id="3" name="Content Placeholder 2">
            <a:extLst>
              <a:ext uri="{FF2B5EF4-FFF2-40B4-BE49-F238E27FC236}">
                <a16:creationId xmlns:a16="http://schemas.microsoft.com/office/drawing/2014/main" id="{53520345-FACD-49C6-9490-818FF1EFF251}"/>
              </a:ext>
            </a:extLst>
          </p:cNvPr>
          <p:cNvSpPr>
            <a:spLocks noGrp="1"/>
          </p:cNvSpPr>
          <p:nvPr>
            <p:ph idx="1"/>
          </p:nvPr>
        </p:nvSpPr>
        <p:spPr/>
        <p:txBody>
          <a:bodyPr>
            <a:normAutofit/>
          </a:bodyPr>
          <a:lstStyle/>
          <a:p>
            <a:pPr marL="342900" lvl="0" indent="-342900">
              <a:buFont typeface="Arial" panose="020B0604020202020204" pitchFamily="34" charset="0"/>
              <a:buChar char="•"/>
              <a:tabLst>
                <a:tab pos="457200" algn="l"/>
              </a:tabLst>
            </a:pPr>
            <a:r>
              <a:rPr lang="en-US" sz="1800" b="1" dirty="0">
                <a:effectLst/>
                <a:ea typeface="Times New Roman" panose="02020603050405020304" pitchFamily="18" charset="0"/>
                <a:cs typeface="Times New Roman" panose="02020603050405020304" pitchFamily="18" charset="0"/>
              </a:rPr>
              <a:t>PRESENTATION OF DATA</a:t>
            </a:r>
            <a:endParaRPr lang="en-ZM" sz="1800" b="1" dirty="0">
              <a:effectLst/>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2000" b="1" dirty="0">
                <a:effectLst/>
                <a:ea typeface="Times New Roman" panose="02020603050405020304" pitchFamily="18" charset="0"/>
                <a:cs typeface="Times New Roman" panose="02020603050405020304" pitchFamily="18" charset="0"/>
              </a:rPr>
              <a:t>Once the data has been collected, the statistician has to process these using a computer.</a:t>
            </a:r>
          </a:p>
          <a:p>
            <a:pPr marL="342900" lvl="0" indent="-342900" algn="just">
              <a:buFont typeface="Arial" panose="020B0604020202020204" pitchFamily="34" charset="0"/>
              <a:buChar char="•"/>
              <a:tabLst>
                <a:tab pos="457200" algn="l"/>
              </a:tabLst>
            </a:pPr>
            <a:r>
              <a:rPr lang="en-US" sz="2000" b="1" dirty="0">
                <a:ea typeface="Times New Roman" panose="02020603050405020304" pitchFamily="18" charset="0"/>
                <a:cs typeface="Times New Roman" panose="02020603050405020304" pitchFamily="18" charset="0"/>
              </a:rPr>
              <a:t>As a first step, the statistician must then organize the data in the form of </a:t>
            </a:r>
            <a:r>
              <a:rPr lang="en-US" sz="2000" b="1" dirty="0">
                <a:effectLst/>
                <a:ea typeface="Times New Roman" panose="02020603050405020304" pitchFamily="18" charset="0"/>
                <a:cs typeface="Times New Roman" panose="02020603050405020304" pitchFamily="18" charset="0"/>
              </a:rPr>
              <a:t>in the form of frequency tables, diagrams and graphs.</a:t>
            </a:r>
          </a:p>
          <a:p>
            <a:pPr marL="342900" lvl="0" indent="-342900" algn="just">
              <a:buFont typeface="Arial" panose="020B0604020202020204" pitchFamily="34" charset="0"/>
              <a:buChar char="•"/>
              <a:tabLst>
                <a:tab pos="457200" algn="l"/>
              </a:tabLst>
            </a:pPr>
            <a:r>
              <a:rPr lang="en-US" sz="2000" b="1" dirty="0">
                <a:ea typeface="Times New Roman" panose="02020603050405020304" pitchFamily="18" charset="0"/>
                <a:cs typeface="Times New Roman" panose="02020603050405020304" pitchFamily="18" charset="0"/>
              </a:rPr>
              <a:t>In this way, the statistician will examine the patterns emerging from the data.</a:t>
            </a:r>
          </a:p>
          <a:p>
            <a:pPr marL="342900" lvl="0" indent="-342900" algn="just">
              <a:buFont typeface="Arial" panose="020B0604020202020204" pitchFamily="34" charset="0"/>
              <a:buChar char="•"/>
              <a:tabLst>
                <a:tab pos="457200" algn="l"/>
              </a:tabLst>
            </a:pPr>
            <a:r>
              <a:rPr lang="en-US" sz="2000" b="1" dirty="0">
                <a:effectLst/>
                <a:ea typeface="Times New Roman" panose="02020603050405020304" pitchFamily="18" charset="0"/>
                <a:cs typeface="Times New Roman" panose="02020603050405020304" pitchFamily="18" charset="0"/>
              </a:rPr>
              <a:t>At this stage, it will also be possible to detect and correct errors in the data.</a:t>
            </a:r>
            <a:endParaRPr lang="en-ZM" sz="2000" b="1" dirty="0">
              <a:effectLst/>
              <a:ea typeface="Times New Roman" panose="02020603050405020304" pitchFamily="18" charset="0"/>
              <a:cs typeface="Times New Roman" panose="02020603050405020304" pitchFamily="18" charset="0"/>
            </a:endParaRPr>
          </a:p>
          <a:p>
            <a:pPr marL="171450" indent="0" algn="just">
              <a:buNone/>
            </a:pPr>
            <a:endParaRPr lang="en-ZM" sz="2000" b="1" dirty="0">
              <a:effectLst/>
              <a:ea typeface="Times New Roman" panose="02020603050405020304" pitchFamily="18" charset="0"/>
            </a:endParaRPr>
          </a:p>
          <a:p>
            <a:pPr marL="171450" indent="0" algn="just">
              <a:buNone/>
            </a:pPr>
            <a:endParaRPr lang="en-ZM" sz="18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06249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348E-399D-47F2-A15D-B4FC44589645}"/>
              </a:ext>
            </a:extLst>
          </p:cNvPr>
          <p:cNvSpPr>
            <a:spLocks noGrp="1"/>
          </p:cNvSpPr>
          <p:nvPr>
            <p:ph type="title"/>
          </p:nvPr>
        </p:nvSpPr>
        <p:spPr/>
        <p:txBody>
          <a:bodyPr/>
          <a:lstStyle/>
          <a:p>
            <a:r>
              <a:rPr lang="en-GB" altLang="en-US" sz="4400" b="1" dirty="0">
                <a:solidFill>
                  <a:schemeClr val="tx2">
                    <a:satMod val="130000"/>
                  </a:schemeClr>
                </a:solidFill>
              </a:rPr>
              <a:t>INTRODUCTION TO STATISTICS</a:t>
            </a:r>
            <a:endParaRPr lang="en-ZM" dirty="0"/>
          </a:p>
        </p:txBody>
      </p:sp>
      <p:sp>
        <p:nvSpPr>
          <p:cNvPr id="3" name="Content Placeholder 2">
            <a:extLst>
              <a:ext uri="{FF2B5EF4-FFF2-40B4-BE49-F238E27FC236}">
                <a16:creationId xmlns:a16="http://schemas.microsoft.com/office/drawing/2014/main" id="{F242DAD5-5248-498B-B55D-78CAB552D800}"/>
              </a:ext>
            </a:extLst>
          </p:cNvPr>
          <p:cNvSpPr>
            <a:spLocks noGrp="1"/>
          </p:cNvSpPr>
          <p:nvPr>
            <p:ph idx="1"/>
          </p:nvPr>
        </p:nvSpPr>
        <p:spPr/>
        <p:txBody>
          <a:bodyPr>
            <a:normAutofit fontScale="85000" lnSpcReduction="20000"/>
          </a:bodyPr>
          <a:lstStyle/>
          <a:p>
            <a:pPr algn="just"/>
            <a:r>
              <a:rPr lang="en-US" b="1" dirty="0"/>
              <a:t>Statistics is the science of collecting, organizing, analyzing, interpreting, and presenting data.</a:t>
            </a:r>
          </a:p>
          <a:p>
            <a:pPr marL="0" indent="0" algn="just">
              <a:buNone/>
            </a:pPr>
            <a:endParaRPr lang="en-US" b="1" dirty="0"/>
          </a:p>
          <a:p>
            <a:pPr algn="just"/>
            <a:r>
              <a:rPr lang="en-US" b="1" dirty="0"/>
              <a:t>A statistician is an expert with a degree in mathematics or statistics.</a:t>
            </a:r>
          </a:p>
          <a:p>
            <a:pPr marL="0" indent="0" algn="just">
              <a:buNone/>
            </a:pPr>
            <a:endParaRPr lang="en-US" b="1" dirty="0"/>
          </a:p>
          <a:p>
            <a:pPr algn="just"/>
            <a:r>
              <a:rPr lang="en-US" b="1" dirty="0"/>
              <a:t>A data analyst  is anyone who works with data.</a:t>
            </a:r>
          </a:p>
          <a:p>
            <a:pPr marL="0" indent="0" algn="just">
              <a:buNone/>
            </a:pPr>
            <a:endParaRPr lang="en-US" b="1" dirty="0"/>
          </a:p>
          <a:p>
            <a:pPr algn="just"/>
            <a:r>
              <a:rPr lang="en-US" b="1" dirty="0"/>
              <a:t>Because they </a:t>
            </a:r>
            <a:r>
              <a:rPr lang="en-US" b="1"/>
              <a:t>always work </a:t>
            </a:r>
            <a:r>
              <a:rPr lang="en-US" b="1" dirty="0"/>
              <a:t>with data, most demographers and economists are data analysts.</a:t>
            </a:r>
          </a:p>
          <a:p>
            <a:endParaRPr lang="en-ZM" dirty="0"/>
          </a:p>
        </p:txBody>
      </p:sp>
    </p:spTree>
    <p:extLst>
      <p:ext uri="{BB962C8B-B14F-4D97-AF65-F5344CB8AC3E}">
        <p14:creationId xmlns:p14="http://schemas.microsoft.com/office/powerpoint/2010/main" val="210868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D3B8-B301-4F9E-A160-88ADD7BC5D15}"/>
              </a:ext>
            </a:extLst>
          </p:cNvPr>
          <p:cNvSpPr>
            <a:spLocks noGrp="1"/>
          </p:cNvSpPr>
          <p:nvPr>
            <p:ph type="title"/>
          </p:nvPr>
        </p:nvSpPr>
        <p:spPr/>
        <p:txBody>
          <a:bodyPr>
            <a:normAutofit/>
          </a:bodyPr>
          <a:lstStyle/>
          <a:p>
            <a:r>
              <a:rPr lang="en-US" sz="2800" b="1" dirty="0">
                <a:effectLst/>
                <a:ea typeface="Times New Roman" panose="02020603050405020304" pitchFamily="18" charset="0"/>
              </a:rPr>
              <a:t>ESSENTIAL STEPS IN STATISTICAL ANALYSIS</a:t>
            </a:r>
            <a:br>
              <a:rPr lang="en-ZM" sz="2800" dirty="0">
                <a:effectLst/>
                <a:ea typeface="Times New Roman" panose="02020603050405020304" pitchFamily="18" charset="0"/>
              </a:rPr>
            </a:br>
            <a:endParaRPr lang="en-ZM" sz="2800" dirty="0"/>
          </a:p>
        </p:txBody>
      </p:sp>
      <p:sp>
        <p:nvSpPr>
          <p:cNvPr id="3" name="Content Placeholder 2">
            <a:extLst>
              <a:ext uri="{FF2B5EF4-FFF2-40B4-BE49-F238E27FC236}">
                <a16:creationId xmlns:a16="http://schemas.microsoft.com/office/drawing/2014/main" id="{00418FF5-D09B-4519-BD6B-EFF4F6CFB1D9}"/>
              </a:ext>
            </a:extLst>
          </p:cNvPr>
          <p:cNvSpPr>
            <a:spLocks noGrp="1"/>
          </p:cNvSpPr>
          <p:nvPr>
            <p:ph idx="1"/>
          </p:nvPr>
        </p:nvSpPr>
        <p:spPr/>
        <p:txBody>
          <a:bodyPr>
            <a:normAutofit fontScale="62500" lnSpcReduction="20000"/>
          </a:bodyPr>
          <a:lstStyle/>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ANALYSIS OF DATA</a:t>
            </a:r>
            <a:endParaRPr lang="en-ZM" sz="2400" b="1" dirty="0">
              <a:effectLst/>
              <a:ea typeface="Times New Roman" panose="02020603050405020304" pitchFamily="18" charset="0"/>
              <a:cs typeface="Times New Roman" panose="02020603050405020304" pitchFamily="18" charset="0"/>
            </a:endParaRPr>
          </a:p>
          <a:p>
            <a:pPr marL="17145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This involves both elementary analysis using descriptive statistics or sophisticated ones using inferential statistics.</a:t>
            </a:r>
            <a:endParaRPr lang="en-ZM" sz="2400" b="1" dirty="0">
              <a:effectLst/>
              <a:ea typeface="Times New Roman" panose="02020603050405020304" pitchFamily="18" charset="0"/>
              <a:cs typeface="Times New Roman" panose="02020603050405020304" pitchFamily="18" charset="0"/>
            </a:endParaRPr>
          </a:p>
          <a:p>
            <a:pPr marL="171450" indent="0">
              <a:buNone/>
            </a:pPr>
            <a:endParaRPr lang="en-ZM" sz="2400" b="1" dirty="0">
              <a:effectLst/>
              <a:ea typeface="Times New Roman" panose="02020603050405020304" pitchFamily="18" charset="0"/>
            </a:endParaRPr>
          </a:p>
          <a:p>
            <a:pPr marL="457200"/>
            <a:r>
              <a:rPr lang="en-US" b="1" dirty="0">
                <a:ea typeface="Times New Roman" panose="02020603050405020304" pitchFamily="18" charset="0"/>
                <a:cs typeface="Tahoma" panose="020B0604030504040204" pitchFamily="34" charset="0"/>
              </a:rPr>
              <a:t>The first task here will involve generating graphs and measures of central tendency and dispersion.</a:t>
            </a:r>
          </a:p>
          <a:p>
            <a:pPr marL="171450" indent="0">
              <a:buNone/>
            </a:pPr>
            <a:endParaRPr lang="en-US" b="1" dirty="0">
              <a:ea typeface="Times New Roman" panose="02020603050405020304" pitchFamily="18" charset="0"/>
              <a:cs typeface="Tahoma" panose="020B0604030504040204" pitchFamily="34" charset="0"/>
            </a:endParaRPr>
          </a:p>
          <a:p>
            <a:pPr marL="457200"/>
            <a:r>
              <a:rPr lang="en-US" sz="2400" b="1" dirty="0">
                <a:effectLst/>
                <a:ea typeface="Times New Roman" panose="02020603050405020304" pitchFamily="18" charset="0"/>
                <a:cs typeface="Tahoma" panose="020B0604030504040204" pitchFamily="34" charset="0"/>
              </a:rPr>
              <a:t>Thereafter, the statistician may then engage inferential statistics which will require that he selects the best method of making inferences from the sample to the population.</a:t>
            </a:r>
          </a:p>
          <a:p>
            <a:pPr marL="171450" indent="0">
              <a:buNone/>
            </a:pPr>
            <a:endParaRPr lang="en-US" sz="2400" b="1" dirty="0">
              <a:effectLst/>
              <a:ea typeface="Times New Roman" panose="02020603050405020304" pitchFamily="18" charset="0"/>
              <a:cs typeface="Tahoma" panose="020B0604030504040204" pitchFamily="34" charset="0"/>
            </a:endParaRPr>
          </a:p>
          <a:p>
            <a:pPr marL="457200"/>
            <a:r>
              <a:rPr lang="en-US" b="1" dirty="0">
                <a:ea typeface="Times New Roman" panose="02020603050405020304" pitchFamily="18" charset="0"/>
                <a:cs typeface="Tahoma" panose="020B0604030504040204" pitchFamily="34" charset="0"/>
              </a:rPr>
              <a:t>This stage might also involve more advanced activities like hypothesis testing and the use of more advanced statistical techniques.</a:t>
            </a:r>
          </a:p>
        </p:txBody>
      </p:sp>
    </p:spTree>
    <p:extLst>
      <p:ext uri="{BB962C8B-B14F-4D97-AF65-F5344CB8AC3E}">
        <p14:creationId xmlns:p14="http://schemas.microsoft.com/office/powerpoint/2010/main" val="138030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C9D2-8F2B-4087-90E7-BD699FFDAEDB}"/>
              </a:ext>
            </a:extLst>
          </p:cNvPr>
          <p:cNvSpPr>
            <a:spLocks noGrp="1"/>
          </p:cNvSpPr>
          <p:nvPr>
            <p:ph type="title"/>
          </p:nvPr>
        </p:nvSpPr>
        <p:spPr/>
        <p:txBody>
          <a:bodyPr>
            <a:normAutofit/>
          </a:bodyPr>
          <a:lstStyle/>
          <a:p>
            <a:r>
              <a:rPr lang="en-US" sz="2800" b="1" dirty="0">
                <a:effectLst/>
                <a:ea typeface="Times New Roman" panose="02020603050405020304" pitchFamily="18" charset="0"/>
              </a:rPr>
              <a:t>ESSENTIAL STEPS IN STATISTICAL ANALYSIS</a:t>
            </a:r>
            <a:br>
              <a:rPr lang="en-ZM" sz="2800" dirty="0">
                <a:effectLst/>
                <a:ea typeface="Times New Roman" panose="02020603050405020304" pitchFamily="18" charset="0"/>
              </a:rPr>
            </a:br>
            <a:endParaRPr lang="en-ZM" sz="2800" dirty="0"/>
          </a:p>
        </p:txBody>
      </p:sp>
      <p:sp>
        <p:nvSpPr>
          <p:cNvPr id="3" name="Content Placeholder 2">
            <a:extLst>
              <a:ext uri="{FF2B5EF4-FFF2-40B4-BE49-F238E27FC236}">
                <a16:creationId xmlns:a16="http://schemas.microsoft.com/office/drawing/2014/main" id="{B42CDE93-74CA-4521-8040-0E5CDD54773E}"/>
              </a:ext>
            </a:extLst>
          </p:cNvPr>
          <p:cNvSpPr>
            <a:spLocks noGrp="1"/>
          </p:cNvSpPr>
          <p:nvPr>
            <p:ph idx="1"/>
          </p:nvPr>
        </p:nvSpPr>
        <p:spPr/>
        <p:txBody>
          <a:bodyPr>
            <a:normAutofit fontScale="85000" lnSpcReduction="20000"/>
          </a:bodyPr>
          <a:lstStyle/>
          <a:p>
            <a:pPr marL="457200"/>
            <a:r>
              <a:rPr lang="en-US" sz="2400" b="1" dirty="0">
                <a:effectLst/>
                <a:ea typeface="Times New Roman" panose="02020603050405020304" pitchFamily="18" charset="0"/>
                <a:cs typeface="Tahoma" panose="020B0604030504040204" pitchFamily="34" charset="0"/>
              </a:rPr>
              <a:t> </a:t>
            </a:r>
            <a:r>
              <a:rPr lang="en-US" sz="2400" b="1" dirty="0">
                <a:effectLst/>
                <a:ea typeface="Times New Roman" panose="02020603050405020304" pitchFamily="18" charset="0"/>
                <a:cs typeface="Times New Roman" panose="02020603050405020304" pitchFamily="18" charset="0"/>
              </a:rPr>
              <a:t>INTERPRETATION OF DATA</a:t>
            </a:r>
            <a:endParaRPr lang="en-ZM" sz="2400" b="1" dirty="0">
              <a:effectLst/>
              <a:ea typeface="Times New Roman" panose="02020603050405020304" pitchFamily="18" charset="0"/>
              <a:cs typeface="Times New Roman" panose="02020603050405020304" pitchFamily="18" charset="0"/>
            </a:endParaRPr>
          </a:p>
          <a:p>
            <a:pPr marL="17145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imes New Roman" panose="02020603050405020304" pitchFamily="18" charset="0"/>
              </a:rPr>
              <a:t>This involves drawing conclusions  from the data that has been collected and analyzed. </a:t>
            </a:r>
            <a:endParaRPr lang="en-ZM" sz="2400" b="1" dirty="0">
              <a:effectLst/>
              <a:ea typeface="Times New Roman" panose="02020603050405020304" pitchFamily="18" charset="0"/>
              <a:cs typeface="Times New Roman" panose="02020603050405020304" pitchFamily="18" charset="0"/>
            </a:endParaRPr>
          </a:p>
          <a:p>
            <a:pPr marL="0" indent="0">
              <a:buNone/>
            </a:pPr>
            <a:endParaRPr lang="en-ZM" sz="2400" b="1" dirty="0">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ahoma" panose="020B0604030504040204" pitchFamily="34" charset="0"/>
              </a:rPr>
              <a:t>To do this requires determination (evaluation) of the goodness of the inference.</a:t>
            </a:r>
          </a:p>
          <a:p>
            <a:pPr marL="342900" lvl="0" indent="-342900">
              <a:buFont typeface="Arial" panose="020B0604020202020204" pitchFamily="34" charset="0"/>
              <a:buChar char="•"/>
              <a:tabLst>
                <a:tab pos="457200" algn="l"/>
              </a:tabLst>
            </a:pPr>
            <a:endParaRPr lang="en-US" sz="2400" b="1" dirty="0">
              <a:effectLst/>
              <a:ea typeface="Times New Roman" panose="02020603050405020304" pitchFamily="18" charset="0"/>
              <a:cs typeface="Tahoma" panose="020B0604030504040204" pitchFamily="34" charset="0"/>
            </a:endParaRPr>
          </a:p>
          <a:p>
            <a:pPr marL="342900" lvl="0" indent="-342900">
              <a:buFont typeface="Arial" panose="020B0604020202020204" pitchFamily="34" charset="0"/>
              <a:buChar char="•"/>
              <a:tabLst>
                <a:tab pos="457200" algn="l"/>
              </a:tabLst>
            </a:pPr>
            <a:r>
              <a:rPr lang="en-US" sz="2400" b="1" dirty="0">
                <a:effectLst/>
                <a:ea typeface="Times New Roman" panose="02020603050405020304" pitchFamily="18" charset="0"/>
                <a:cs typeface="Tahoma" panose="020B0604030504040204" pitchFamily="34" charset="0"/>
              </a:rPr>
              <a:t>In other words, one must know just how good or accurate the findings are before jumping to conclusions and making generalizations.</a:t>
            </a:r>
            <a:endParaRPr lang="en-ZM" sz="2400" b="1" dirty="0">
              <a:effectLst/>
              <a:ea typeface="Times New Roman" panose="02020603050405020304" pitchFamily="18" charset="0"/>
            </a:endParaRPr>
          </a:p>
          <a:p>
            <a:pPr marL="0" indent="0">
              <a:buNone/>
            </a:pPr>
            <a:endParaRPr lang="en-ZM" sz="24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355571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A8EB-A2F9-49D8-8DCB-618D20073038}"/>
              </a:ext>
            </a:extLst>
          </p:cNvPr>
          <p:cNvSpPr>
            <a:spLocks noGrp="1"/>
          </p:cNvSpPr>
          <p:nvPr>
            <p:ph type="title"/>
          </p:nvPr>
        </p:nvSpPr>
        <p:spPr/>
        <p:txBody>
          <a:bodyPr>
            <a:normAutofit/>
          </a:bodyPr>
          <a:lstStyle/>
          <a:p>
            <a:r>
              <a:rPr lang="en-US" sz="2800" b="1" dirty="0"/>
              <a:t>DISSEMINATION OF RESULTS</a:t>
            </a:r>
            <a:endParaRPr lang="en-ZM" sz="2800" b="1" dirty="0"/>
          </a:p>
        </p:txBody>
      </p:sp>
      <p:sp>
        <p:nvSpPr>
          <p:cNvPr id="3" name="Content Placeholder 2">
            <a:extLst>
              <a:ext uri="{FF2B5EF4-FFF2-40B4-BE49-F238E27FC236}">
                <a16:creationId xmlns:a16="http://schemas.microsoft.com/office/drawing/2014/main" id="{01BB9C64-636E-421A-B4AD-61532B0DE893}"/>
              </a:ext>
            </a:extLst>
          </p:cNvPr>
          <p:cNvSpPr>
            <a:spLocks noGrp="1"/>
          </p:cNvSpPr>
          <p:nvPr>
            <p:ph idx="1"/>
          </p:nvPr>
        </p:nvSpPr>
        <p:spPr/>
        <p:txBody>
          <a:bodyPr/>
          <a:lstStyle/>
          <a:p>
            <a:pPr algn="just"/>
            <a:r>
              <a:rPr lang="en-US" b="1" dirty="0"/>
              <a:t>Once the statistician feels content with that has been done, the final step is dissemination of results.</a:t>
            </a:r>
          </a:p>
          <a:p>
            <a:pPr marL="0" indent="0" algn="just">
              <a:buNone/>
            </a:pPr>
            <a:endParaRPr lang="en-US" b="1" dirty="0"/>
          </a:p>
          <a:p>
            <a:pPr algn="just"/>
            <a:r>
              <a:rPr lang="en-US" b="1" dirty="0"/>
              <a:t>Dissemination is often done through seminars and conferences.</a:t>
            </a:r>
          </a:p>
          <a:p>
            <a:pPr marL="0" indent="0" algn="just">
              <a:buNone/>
            </a:pPr>
            <a:endParaRPr lang="en-US" b="1" dirty="0"/>
          </a:p>
          <a:p>
            <a:pPr algn="just"/>
            <a:r>
              <a:rPr lang="en-US" b="1" dirty="0"/>
              <a:t>This is also done through the publication of reports or articles.</a:t>
            </a:r>
          </a:p>
          <a:p>
            <a:endParaRPr lang="en-ZM" dirty="0"/>
          </a:p>
        </p:txBody>
      </p:sp>
    </p:spTree>
    <p:extLst>
      <p:ext uri="{BB962C8B-B14F-4D97-AF65-F5344CB8AC3E}">
        <p14:creationId xmlns:p14="http://schemas.microsoft.com/office/powerpoint/2010/main" val="381626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GB" altLang="en-US" sz="2800" b="1" dirty="0"/>
              <a:t>WHAT ARE STATISTICS?</a:t>
            </a:r>
            <a:br>
              <a:rPr lang="en-GB" altLang="en-US" sz="1200" b="1" dirty="0"/>
            </a:br>
            <a:endParaRPr lang="en-US" altLang="en-US" sz="2400" b="1" dirty="0">
              <a:solidFill>
                <a:schemeClr val="tx2">
                  <a:satMod val="130000"/>
                </a:schemeClr>
              </a:solidFill>
            </a:endParaRPr>
          </a:p>
        </p:txBody>
      </p:sp>
      <p:sp>
        <p:nvSpPr>
          <p:cNvPr id="31747" name="Rectangle 3"/>
          <p:cNvSpPr>
            <a:spLocks noGrp="1" noChangeArrowheads="1"/>
          </p:cNvSpPr>
          <p:nvPr>
            <p:ph idx="1"/>
          </p:nvPr>
        </p:nvSpPr>
        <p:spPr/>
        <p:txBody>
          <a:bodyPr>
            <a:normAutofit/>
          </a:bodyPr>
          <a:lstStyle/>
          <a:p>
            <a:pPr marL="0" indent="0">
              <a:buNone/>
            </a:pPr>
            <a:endParaRPr lang="en-GB" altLang="en-US" dirty="0"/>
          </a:p>
          <a:p>
            <a:pPr algn="just" eaLnBrk="1" hangingPunct="1">
              <a:lnSpc>
                <a:spcPct val="90000"/>
              </a:lnSpc>
            </a:pPr>
            <a:r>
              <a:rPr lang="en-GB" altLang="en-US" b="1" dirty="0"/>
              <a:t>In the presentation and analysis of data, we always make a distinction between different understandings of what statistics are:</a:t>
            </a:r>
          </a:p>
          <a:p>
            <a:pPr algn="just" eaLnBrk="1" hangingPunct="1">
              <a:lnSpc>
                <a:spcPct val="90000"/>
              </a:lnSpc>
            </a:pPr>
            <a:endParaRPr lang="en-GB" altLang="en-US" b="1" dirty="0"/>
          </a:p>
          <a:p>
            <a:pPr algn="just" eaLnBrk="1" hangingPunct="1">
              <a:lnSpc>
                <a:spcPct val="90000"/>
              </a:lnSpc>
            </a:pPr>
            <a:r>
              <a:rPr lang="en-GB" altLang="en-US" b="1" dirty="0"/>
              <a:t>In the plural sense, statistics are just numbers and figures collectively referred to as data.</a:t>
            </a:r>
          </a:p>
          <a:p>
            <a:pPr algn="just" eaLnBrk="1" hangingPunct="1">
              <a:lnSpc>
                <a:spcPct val="90000"/>
              </a:lnSpc>
              <a:buFont typeface="Arial" pitchFamily="34" charset="0"/>
              <a:buNone/>
            </a:pPr>
            <a:endParaRPr lang="en-GB" altLang="en-US" b="1" dirty="0"/>
          </a:p>
        </p:txBody>
      </p:sp>
    </p:spTree>
    <p:extLst>
      <p:ext uri="{BB962C8B-B14F-4D97-AF65-F5344CB8AC3E}">
        <p14:creationId xmlns:p14="http://schemas.microsoft.com/office/powerpoint/2010/main" val="176516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GB" altLang="en-US" sz="3200" b="1" dirty="0"/>
              <a:t>WHAT ARE STATISTICS?</a:t>
            </a:r>
          </a:p>
        </p:txBody>
      </p:sp>
      <p:sp>
        <p:nvSpPr>
          <p:cNvPr id="32771" name="Content Placeholder 2"/>
          <p:cNvSpPr>
            <a:spLocks noGrp="1"/>
          </p:cNvSpPr>
          <p:nvPr>
            <p:ph idx="1"/>
          </p:nvPr>
        </p:nvSpPr>
        <p:spPr/>
        <p:txBody>
          <a:bodyPr>
            <a:normAutofit/>
          </a:bodyPr>
          <a:lstStyle/>
          <a:p>
            <a:pPr algn="just" eaLnBrk="1" hangingPunct="1">
              <a:lnSpc>
                <a:spcPct val="90000"/>
              </a:lnSpc>
            </a:pPr>
            <a:r>
              <a:rPr lang="en-GB" altLang="en-US" b="1" dirty="0"/>
              <a:t>In the singular sense, statistics are techniques and methods of data analysis.</a:t>
            </a:r>
          </a:p>
          <a:p>
            <a:pPr algn="just" eaLnBrk="1" hangingPunct="1">
              <a:lnSpc>
                <a:spcPct val="90000"/>
              </a:lnSpc>
              <a:buFont typeface="Arial" pitchFamily="34" charset="0"/>
              <a:buNone/>
            </a:pPr>
            <a:endParaRPr lang="en-GB" altLang="en-US" b="1" dirty="0"/>
          </a:p>
          <a:p>
            <a:pPr algn="just" eaLnBrk="1" hangingPunct="1">
              <a:lnSpc>
                <a:spcPct val="90000"/>
              </a:lnSpc>
            </a:pPr>
            <a:r>
              <a:rPr lang="en-GB" altLang="en-US" b="1" dirty="0"/>
              <a:t>There are two aspects to the methods and techniques, namely:</a:t>
            </a:r>
          </a:p>
          <a:p>
            <a:pPr algn="just" eaLnBrk="1" hangingPunct="1">
              <a:lnSpc>
                <a:spcPct val="90000"/>
              </a:lnSpc>
              <a:buFont typeface="Wingdings" pitchFamily="2" charset="2"/>
              <a:buNone/>
            </a:pPr>
            <a:endParaRPr lang="en-GB" altLang="en-US" b="1" dirty="0"/>
          </a:p>
          <a:p>
            <a:pPr algn="just" eaLnBrk="1" hangingPunct="1">
              <a:lnSpc>
                <a:spcPct val="90000"/>
              </a:lnSpc>
            </a:pPr>
            <a:r>
              <a:rPr lang="en-GB" altLang="en-US" b="1" dirty="0"/>
              <a:t>Descriptive statistics</a:t>
            </a:r>
          </a:p>
          <a:p>
            <a:pPr algn="just" eaLnBrk="1" hangingPunct="1">
              <a:lnSpc>
                <a:spcPct val="90000"/>
              </a:lnSpc>
            </a:pPr>
            <a:r>
              <a:rPr lang="en-GB" altLang="en-US" b="1" dirty="0"/>
              <a:t>Inferential statistics</a:t>
            </a:r>
            <a:endParaRPr lang="en-US" altLang="en-US" b="1" dirty="0"/>
          </a:p>
          <a:p>
            <a:pPr algn="just" eaLnBrk="1" hangingPunct="1"/>
            <a:endParaRPr lang="en-US" altLang="en-US" b="1" dirty="0"/>
          </a:p>
        </p:txBody>
      </p:sp>
    </p:spTree>
    <p:extLst>
      <p:ext uri="{BB962C8B-B14F-4D97-AF65-F5344CB8AC3E}">
        <p14:creationId xmlns:p14="http://schemas.microsoft.com/office/powerpoint/2010/main" val="411028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5D8B-4CCD-4718-BC15-5E4871BB4B97}"/>
              </a:ext>
            </a:extLst>
          </p:cNvPr>
          <p:cNvSpPr>
            <a:spLocks noGrp="1"/>
          </p:cNvSpPr>
          <p:nvPr>
            <p:ph type="title"/>
          </p:nvPr>
        </p:nvSpPr>
        <p:spPr/>
        <p:txBody>
          <a:bodyPr>
            <a:normAutofit/>
          </a:bodyPr>
          <a:lstStyle/>
          <a:p>
            <a:r>
              <a:rPr lang="en-GB" altLang="en-US" sz="3200" b="1" dirty="0"/>
              <a:t>WHAT ARE STATISTICS?</a:t>
            </a:r>
            <a:endParaRPr lang="en-ZM" sz="3200" dirty="0"/>
          </a:p>
        </p:txBody>
      </p:sp>
      <p:sp>
        <p:nvSpPr>
          <p:cNvPr id="3" name="Content Placeholder 2">
            <a:extLst>
              <a:ext uri="{FF2B5EF4-FFF2-40B4-BE49-F238E27FC236}">
                <a16:creationId xmlns:a16="http://schemas.microsoft.com/office/drawing/2014/main" id="{9C493E08-2922-4553-B3C8-F3CB140D8BEA}"/>
              </a:ext>
            </a:extLst>
          </p:cNvPr>
          <p:cNvSpPr>
            <a:spLocks noGrp="1"/>
          </p:cNvSpPr>
          <p:nvPr>
            <p:ph idx="1"/>
          </p:nvPr>
        </p:nvSpPr>
        <p:spPr/>
        <p:txBody>
          <a:bodyPr>
            <a:normAutofit fontScale="85000" lnSpcReduction="10000"/>
          </a:bodyPr>
          <a:lstStyle/>
          <a:p>
            <a:pPr marL="342900" lvl="0" indent="-342900" algn="just">
              <a:buFont typeface="Symbol" panose="05050102010706020507" pitchFamily="18" charset="2"/>
              <a:buChar char=""/>
              <a:tabLst>
                <a:tab pos="457200" algn="l"/>
              </a:tabLst>
            </a:pPr>
            <a:r>
              <a:rPr lang="en-US" b="1" dirty="0">
                <a:effectLst/>
                <a:latin typeface="Garamond" panose="02020404030301010803" pitchFamily="18" charset="0"/>
                <a:ea typeface="Times New Roman" panose="02020603050405020304" pitchFamily="18" charset="0"/>
              </a:rPr>
              <a:t>DESCRIPTIVE STATISTICS</a:t>
            </a:r>
          </a:p>
          <a:p>
            <a:pPr marL="342900" lvl="0" indent="-342900" algn="just">
              <a:buFont typeface="Symbol" panose="05050102010706020507" pitchFamily="18" charset="2"/>
              <a:buChar char=""/>
              <a:tabLst>
                <a:tab pos="457200" algn="l"/>
              </a:tabLst>
            </a:pPr>
            <a:r>
              <a:rPr lang="en-US" b="1" dirty="0">
                <a:effectLst/>
                <a:latin typeface="Garamond" panose="02020404030301010803" pitchFamily="18" charset="0"/>
                <a:ea typeface="Times New Roman" panose="02020603050405020304" pitchFamily="18" charset="0"/>
              </a:rPr>
              <a:t>This involves organizing, summarizing, and describing quantitative data and;</a:t>
            </a:r>
          </a:p>
          <a:p>
            <a:pPr marL="0" lvl="0" indent="0" algn="just">
              <a:buNone/>
              <a:tabLst>
                <a:tab pos="457200" algn="l"/>
              </a:tabLst>
            </a:pPr>
            <a:endParaRPr lang="en-ZM" b="1" dirty="0">
              <a:effectLst/>
              <a:latin typeface="Garamond" panose="02020404030301010803" pitchFamily="18" charset="0"/>
              <a:ea typeface="Times New Roman" panose="02020603050405020304" pitchFamily="18" charset="0"/>
            </a:endParaRPr>
          </a:p>
          <a:p>
            <a:pPr algn="just"/>
            <a:r>
              <a:rPr lang="en-US" b="1" dirty="0">
                <a:effectLst/>
                <a:latin typeface="Garamond" panose="02020404030301010803" pitchFamily="18" charset="0"/>
                <a:ea typeface="Times New Roman" panose="02020603050405020304" pitchFamily="18" charset="0"/>
              </a:rPr>
              <a:t> INFERENTIAL STATISTICS</a:t>
            </a:r>
            <a:endParaRPr lang="en-ZM" b="1" dirty="0">
              <a:effectLst/>
              <a:latin typeface="Garamond" panose="02020404030301010803"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b="1" dirty="0">
                <a:latin typeface="Garamond" panose="02020404030301010803" pitchFamily="18" charset="0"/>
                <a:ea typeface="Times New Roman" panose="02020603050405020304" pitchFamily="18" charset="0"/>
              </a:rPr>
              <a:t>This involves </a:t>
            </a:r>
            <a:r>
              <a:rPr lang="en-US" b="1" dirty="0">
                <a:effectLst/>
                <a:latin typeface="Garamond" panose="02020404030301010803" pitchFamily="18" charset="0"/>
                <a:ea typeface="Times New Roman" panose="02020603050405020304" pitchFamily="18" charset="0"/>
              </a:rPr>
              <a:t>drawing inferences and making generalizations from the sample to the population</a:t>
            </a:r>
            <a:endParaRPr lang="en-ZM" b="1" dirty="0">
              <a:effectLst/>
              <a:latin typeface="Garamond" panose="02020404030301010803" pitchFamily="18" charset="0"/>
              <a:ea typeface="Times New Roman" panose="02020603050405020304" pitchFamily="18" charset="0"/>
            </a:endParaRPr>
          </a:p>
          <a:p>
            <a:pPr marL="0" indent="0" algn="just">
              <a:buNone/>
            </a:pPr>
            <a:endParaRPr lang="en-ZM" b="1" dirty="0">
              <a:effectLst/>
              <a:latin typeface="Garamond" panose="02020404030301010803" pitchFamily="18" charset="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b="1" dirty="0">
                <a:effectLst/>
                <a:latin typeface="Garamond" panose="02020404030301010803" pitchFamily="18" charset="0"/>
                <a:ea typeface="Times New Roman" panose="02020603050405020304" pitchFamily="18" charset="0"/>
              </a:rPr>
              <a:t>The field of statistics deals with both types described.</a:t>
            </a:r>
            <a:endParaRPr lang="en-ZM" b="1" dirty="0">
              <a:effectLst/>
              <a:latin typeface="Garamond" panose="02020404030301010803" pitchFamily="18" charset="0"/>
              <a:ea typeface="Times New Roman" panose="02020603050405020304" pitchFamily="18" charset="0"/>
            </a:endParaRPr>
          </a:p>
          <a:p>
            <a:pPr marL="0" indent="0">
              <a:buNone/>
            </a:pPr>
            <a:endParaRPr lang="en-ZM" dirty="0"/>
          </a:p>
        </p:txBody>
      </p:sp>
    </p:spTree>
    <p:extLst>
      <p:ext uri="{BB962C8B-B14F-4D97-AF65-F5344CB8AC3E}">
        <p14:creationId xmlns:p14="http://schemas.microsoft.com/office/powerpoint/2010/main" val="70721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4124-01D6-4352-A025-608051BE2C91}"/>
              </a:ext>
            </a:extLst>
          </p:cNvPr>
          <p:cNvSpPr>
            <a:spLocks noGrp="1"/>
          </p:cNvSpPr>
          <p:nvPr>
            <p:ph type="title"/>
          </p:nvPr>
        </p:nvSpPr>
        <p:spPr/>
        <p:txBody>
          <a:bodyPr>
            <a:normAutofit fontScale="90000"/>
          </a:bodyPr>
          <a:lstStyle/>
          <a:p>
            <a:r>
              <a:rPr lang="en-US" sz="4400" b="1" kern="0" dirty="0">
                <a:effectLst/>
                <a:latin typeface="Garamond" panose="02020404030301010803" pitchFamily="18" charset="0"/>
              </a:rPr>
              <a:t>PURPOSE OF STATISTICS</a:t>
            </a:r>
            <a:br>
              <a:rPr lang="en-ZM" sz="4400" b="1" kern="0" dirty="0">
                <a:effectLst/>
                <a:latin typeface="Garamond" panose="02020404030301010803" pitchFamily="18" charset="0"/>
              </a:rPr>
            </a:br>
            <a:endParaRPr lang="en-ZM" dirty="0"/>
          </a:p>
        </p:txBody>
      </p:sp>
      <p:sp>
        <p:nvSpPr>
          <p:cNvPr id="3" name="Content Placeholder 2">
            <a:extLst>
              <a:ext uri="{FF2B5EF4-FFF2-40B4-BE49-F238E27FC236}">
                <a16:creationId xmlns:a16="http://schemas.microsoft.com/office/drawing/2014/main" id="{6B457791-8710-4B03-A849-C39FBAC0B92A}"/>
              </a:ext>
            </a:extLst>
          </p:cNvPr>
          <p:cNvSpPr>
            <a:spLocks noGrp="1"/>
          </p:cNvSpPr>
          <p:nvPr>
            <p:ph idx="1"/>
          </p:nvPr>
        </p:nvSpPr>
        <p:spPr/>
        <p:txBody>
          <a:bodyPr>
            <a:normAutofit lnSpcReduction="10000"/>
          </a:bodyPr>
          <a:lstStyle/>
          <a:p>
            <a:r>
              <a:rPr lang="en-US" b="1" dirty="0">
                <a:effectLst/>
                <a:latin typeface="Garamond" panose="02020404030301010803" pitchFamily="18" charset="0"/>
                <a:ea typeface="Times New Roman" panose="02020603050405020304" pitchFamily="18" charset="0"/>
                <a:cs typeface="Times New Roman" panose="02020603050405020304" pitchFamily="18" charset="0"/>
              </a:rPr>
              <a:t>Statistics are used to make sense of large amounts generated by on a daily basis</a:t>
            </a:r>
          </a:p>
          <a:p>
            <a:pPr marL="0" indent="0">
              <a:buNone/>
            </a:pPr>
            <a:endParaRPr lang="en-ZM" b="1"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b="1" dirty="0">
                <a:effectLst/>
                <a:latin typeface="Garamond" panose="02020404030301010803" pitchFamily="18" charset="0"/>
                <a:ea typeface="Times New Roman" panose="02020603050405020304" pitchFamily="18" charset="0"/>
                <a:cs typeface="Times New Roman" panose="02020603050405020304" pitchFamily="18" charset="0"/>
              </a:rPr>
              <a:t>DATA ANALYSIS</a:t>
            </a:r>
            <a:endParaRPr lang="en-ZM" b="1" dirty="0">
              <a:effectLst/>
              <a:latin typeface="Garamond" panose="02020404030301010803" pitchFamily="18" charset="0"/>
              <a:ea typeface="Times New Roman" panose="02020603050405020304" pitchFamily="18" charset="0"/>
              <a:cs typeface="Times New Roman" panose="02020603050405020304" pitchFamily="18" charset="0"/>
            </a:endParaRPr>
          </a:p>
          <a:p>
            <a:pPr marL="171450" indent="0">
              <a:buNone/>
            </a:pPr>
            <a:endParaRPr lang="en-ZM" b="1" dirty="0">
              <a:effectLst/>
              <a:latin typeface="Garamond" panose="02020404030301010803"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US" b="1" dirty="0">
                <a:effectLst/>
                <a:latin typeface="Garamond" panose="02020404030301010803" pitchFamily="18" charset="0"/>
                <a:ea typeface="Times New Roman" panose="02020603050405020304" pitchFamily="18" charset="0"/>
                <a:cs typeface="Times New Roman" panose="02020603050405020304" pitchFamily="18" charset="0"/>
              </a:rPr>
              <a:t>This involves conversion of raw data into meaningful information so that it can be summarized, then manipulated, and interpreted.</a:t>
            </a:r>
            <a:endParaRPr lang="en-ZM" b="1"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ZM" dirty="0"/>
          </a:p>
        </p:txBody>
      </p:sp>
    </p:spTree>
    <p:extLst>
      <p:ext uri="{BB962C8B-B14F-4D97-AF65-F5344CB8AC3E}">
        <p14:creationId xmlns:p14="http://schemas.microsoft.com/office/powerpoint/2010/main" val="42514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705F-A134-42B9-A12F-6CDE1DA22172}"/>
              </a:ext>
            </a:extLst>
          </p:cNvPr>
          <p:cNvSpPr>
            <a:spLocks noGrp="1"/>
          </p:cNvSpPr>
          <p:nvPr>
            <p:ph type="title"/>
          </p:nvPr>
        </p:nvSpPr>
        <p:spPr/>
        <p:txBody>
          <a:bodyPr>
            <a:normAutofit/>
          </a:bodyPr>
          <a:lstStyle/>
          <a:p>
            <a:r>
              <a:rPr lang="en-US" sz="3200" b="1" kern="0" dirty="0">
                <a:effectLst/>
                <a:latin typeface="Garamond" panose="02020404030301010803" pitchFamily="18" charset="0"/>
              </a:rPr>
              <a:t>WHY STATISTICS ARE NECESSARY</a:t>
            </a:r>
            <a:br>
              <a:rPr lang="en-ZM" sz="3200" b="1" kern="0" dirty="0">
                <a:effectLst/>
                <a:latin typeface="Times New Roman" panose="02020603050405020304" pitchFamily="18" charset="0"/>
              </a:rPr>
            </a:br>
            <a:endParaRPr lang="en-ZM" sz="3200" dirty="0"/>
          </a:p>
        </p:txBody>
      </p:sp>
      <p:sp>
        <p:nvSpPr>
          <p:cNvPr id="3" name="Content Placeholder 2">
            <a:extLst>
              <a:ext uri="{FF2B5EF4-FFF2-40B4-BE49-F238E27FC236}">
                <a16:creationId xmlns:a16="http://schemas.microsoft.com/office/drawing/2014/main" id="{65C05A16-0740-4A15-A00E-191ADE8E91EF}"/>
              </a:ext>
            </a:extLst>
          </p:cNvPr>
          <p:cNvSpPr>
            <a:spLocks noGrp="1"/>
          </p:cNvSpPr>
          <p:nvPr>
            <p:ph idx="1"/>
          </p:nvPr>
        </p:nvSpPr>
        <p:spPr/>
        <p:txBody>
          <a:bodyPr>
            <a:normAutofit fontScale="85000" lnSpcReduction="10000"/>
          </a:bodyPr>
          <a:lstStyle/>
          <a:p>
            <a:pPr marL="342900" lvl="0" indent="-342900" algn="just">
              <a:buFont typeface="Symbol" panose="05050102010706020507" pitchFamily="18" charset="2"/>
              <a:buChar char=""/>
              <a:tabLst>
                <a:tab pos="457200" algn="l"/>
              </a:tabLst>
            </a:pPr>
            <a:r>
              <a:rPr lang="en-US" sz="2000" b="1" dirty="0">
                <a:effectLst/>
                <a:ea typeface="Times New Roman" panose="02020603050405020304" pitchFamily="18" charset="0"/>
              </a:rPr>
              <a:t>It is important to acquire statistical literacy in order for one to be able to make sense of data.</a:t>
            </a:r>
          </a:p>
          <a:p>
            <a:pPr marL="0" lvl="0" indent="0" algn="just">
              <a:buNone/>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000" b="1" dirty="0">
                <a:effectLst/>
                <a:ea typeface="Times New Roman" panose="02020603050405020304" pitchFamily="18" charset="0"/>
              </a:rPr>
              <a:t>When we have the required statistical literacy, we can be able to read, understand , and evaluate research findings critically and intelligently.</a:t>
            </a:r>
          </a:p>
          <a:p>
            <a:pPr marL="0" lvl="0" indent="0" algn="just">
              <a:buNone/>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000" b="1" dirty="0">
                <a:effectLst/>
                <a:ea typeface="Times New Roman" panose="02020603050405020304" pitchFamily="18" charset="0"/>
              </a:rPr>
              <a:t>Thus when presented with data, we will interpret it correctly and make correct decisions and even policies.</a:t>
            </a:r>
          </a:p>
          <a:p>
            <a:pPr marL="0" lvl="0" indent="0" algn="just">
              <a:buNone/>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en-US" sz="2000" b="1" dirty="0">
                <a:ea typeface="Times New Roman" panose="02020603050405020304" pitchFamily="18" charset="0"/>
              </a:rPr>
              <a:t>A person without statistical literacy and limited understanding of data will just be confused by the numbers and figures he is confronted with.</a:t>
            </a:r>
          </a:p>
          <a:p>
            <a:pPr marL="342900" lvl="0" indent="-342900" algn="just">
              <a:buFont typeface="Symbol" panose="05050102010706020507" pitchFamily="18" charset="2"/>
              <a:buChar char=""/>
              <a:tabLst>
                <a:tab pos="457200" algn="l"/>
              </a:tabLst>
            </a:pPr>
            <a:endParaRPr lang="en-US" sz="2000" b="1" dirty="0">
              <a:effectLst/>
              <a:ea typeface="Times New Roman" panose="02020603050405020304" pitchFamily="18" charset="0"/>
            </a:endParaRPr>
          </a:p>
          <a:p>
            <a:pPr marL="342900" lvl="0" indent="-342900" algn="just">
              <a:buFont typeface="Symbol" panose="05050102010706020507" pitchFamily="18" charset="2"/>
              <a:buChar char=""/>
              <a:tabLst>
                <a:tab pos="457200" algn="l"/>
              </a:tabLst>
            </a:pPr>
            <a:endParaRPr lang="en-ZM" sz="2000" b="1" dirty="0">
              <a:effectLst/>
              <a:ea typeface="Times New Roman" panose="02020603050405020304" pitchFamily="18" charset="0"/>
            </a:endParaRPr>
          </a:p>
          <a:p>
            <a:pPr marL="0" indent="0" algn="just">
              <a:buNone/>
            </a:pPr>
            <a:endParaRPr lang="en-ZM" sz="2000" b="1" dirty="0">
              <a:effectLst/>
              <a:ea typeface="Times New Roman" panose="02020603050405020304" pitchFamily="18" charset="0"/>
            </a:endParaRPr>
          </a:p>
          <a:p>
            <a:pPr marL="0" indent="0" algn="just">
              <a:buNone/>
            </a:pPr>
            <a:endParaRPr lang="en-ZM" sz="2000" b="1" dirty="0">
              <a:effectLst/>
              <a:ea typeface="Times New Roman" panose="02020603050405020304" pitchFamily="18" charset="0"/>
            </a:endParaRPr>
          </a:p>
        </p:txBody>
      </p:sp>
    </p:spTree>
    <p:extLst>
      <p:ext uri="{BB962C8B-B14F-4D97-AF65-F5344CB8AC3E}">
        <p14:creationId xmlns:p14="http://schemas.microsoft.com/office/powerpoint/2010/main" val="90814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0302-DA9A-49EE-BECA-20D5D3D44B60}"/>
              </a:ext>
            </a:extLst>
          </p:cNvPr>
          <p:cNvSpPr>
            <a:spLocks noGrp="1"/>
          </p:cNvSpPr>
          <p:nvPr>
            <p:ph type="title"/>
          </p:nvPr>
        </p:nvSpPr>
        <p:spPr/>
        <p:txBody>
          <a:bodyPr>
            <a:normAutofit/>
          </a:bodyPr>
          <a:lstStyle/>
          <a:p>
            <a:r>
              <a:rPr lang="en-US" sz="3200" b="1" kern="0" dirty="0">
                <a:effectLst/>
              </a:rPr>
              <a:t>WHY STATISTICS ARE NECESSARY</a:t>
            </a:r>
            <a:br>
              <a:rPr lang="en-ZM" sz="3200" b="1" kern="0" dirty="0">
                <a:effectLst/>
                <a:latin typeface="Times New Roman" panose="02020603050405020304" pitchFamily="18" charset="0"/>
              </a:rPr>
            </a:br>
            <a:endParaRPr lang="en-ZM" sz="3200" dirty="0"/>
          </a:p>
        </p:txBody>
      </p:sp>
      <p:sp>
        <p:nvSpPr>
          <p:cNvPr id="3" name="Content Placeholder 2">
            <a:extLst>
              <a:ext uri="{FF2B5EF4-FFF2-40B4-BE49-F238E27FC236}">
                <a16:creationId xmlns:a16="http://schemas.microsoft.com/office/drawing/2014/main" id="{41B009CB-22C1-407B-93AF-E87192E1388F}"/>
              </a:ext>
            </a:extLst>
          </p:cNvPr>
          <p:cNvSpPr>
            <a:spLocks noGrp="1"/>
          </p:cNvSpPr>
          <p:nvPr>
            <p:ph idx="1"/>
          </p:nvPr>
        </p:nvSpPr>
        <p:spPr/>
        <p:txBody>
          <a:bodyPr>
            <a:normAutofit/>
          </a:bodyPr>
          <a:lstStyle/>
          <a:p>
            <a:pPr algn="just"/>
            <a:r>
              <a:rPr lang="en-US" sz="2400" b="1" dirty="0">
                <a:effectLst/>
                <a:ea typeface="Times New Roman" panose="02020603050405020304" pitchFamily="18" charset="0"/>
                <a:cs typeface="Times New Roman" panose="02020603050405020304" pitchFamily="18" charset="0"/>
              </a:rPr>
              <a:t>Once you have a good grasp or understanding of statistics, even the process of conducting research becomes easier.</a:t>
            </a:r>
          </a:p>
          <a:p>
            <a:pPr marL="0" indent="0" algn="just">
              <a:buNone/>
            </a:pPr>
            <a:endParaRPr lang="en-US" sz="2400" b="1" dirty="0">
              <a:effectLst/>
              <a:ea typeface="Times New Roman" panose="02020603050405020304" pitchFamily="18" charset="0"/>
              <a:cs typeface="Times New Roman" panose="02020603050405020304" pitchFamily="18" charset="0"/>
            </a:endParaRPr>
          </a:p>
          <a:p>
            <a:pPr algn="just"/>
            <a:r>
              <a:rPr lang="en-US" sz="2400" b="1" dirty="0">
                <a:effectLst/>
                <a:ea typeface="Times New Roman" panose="02020603050405020304" pitchFamily="18" charset="0"/>
                <a:cs typeface="Times New Roman" panose="02020603050405020304" pitchFamily="18" charset="0"/>
              </a:rPr>
              <a:t>You will conduct research, interpret and present your research findings, and write your reports with confidence.</a:t>
            </a:r>
          </a:p>
          <a:p>
            <a:endParaRPr lang="en-ZM" dirty="0"/>
          </a:p>
        </p:txBody>
      </p:sp>
    </p:spTree>
    <p:extLst>
      <p:ext uri="{BB962C8B-B14F-4D97-AF65-F5344CB8AC3E}">
        <p14:creationId xmlns:p14="http://schemas.microsoft.com/office/powerpoint/2010/main" val="187303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5BDE-F68D-4DA3-9288-870FA8CC4C73}"/>
              </a:ext>
            </a:extLst>
          </p:cNvPr>
          <p:cNvSpPr>
            <a:spLocks noGrp="1"/>
          </p:cNvSpPr>
          <p:nvPr>
            <p:ph type="title"/>
          </p:nvPr>
        </p:nvSpPr>
        <p:spPr/>
        <p:txBody>
          <a:bodyPr>
            <a:normAutofit fontScale="90000"/>
          </a:bodyPr>
          <a:lstStyle/>
          <a:p>
            <a:r>
              <a:rPr lang="en-US" sz="3600" b="1" dirty="0">
                <a:effectLst/>
                <a:ea typeface="Times New Roman" panose="02020603050405020304" pitchFamily="18" charset="0"/>
              </a:rPr>
              <a:t>FUNCTIONS OF STATISTICS</a:t>
            </a:r>
            <a:br>
              <a:rPr lang="en-ZM" sz="4400" dirty="0">
                <a:effectLst/>
                <a:latin typeface="Times New Roman" panose="02020603050405020304" pitchFamily="18" charset="0"/>
                <a:ea typeface="Times New Roman" panose="02020603050405020304" pitchFamily="18" charset="0"/>
              </a:rPr>
            </a:br>
            <a:endParaRPr lang="en-ZM" dirty="0"/>
          </a:p>
        </p:txBody>
      </p:sp>
      <p:sp>
        <p:nvSpPr>
          <p:cNvPr id="3" name="Content Placeholder 2">
            <a:extLst>
              <a:ext uri="{FF2B5EF4-FFF2-40B4-BE49-F238E27FC236}">
                <a16:creationId xmlns:a16="http://schemas.microsoft.com/office/drawing/2014/main" id="{320B4882-D57B-47A8-88BC-21DA4C13CCB3}"/>
              </a:ext>
            </a:extLst>
          </p:cNvPr>
          <p:cNvSpPr>
            <a:spLocks noGrp="1"/>
          </p:cNvSpPr>
          <p:nvPr>
            <p:ph idx="1"/>
          </p:nvPr>
        </p:nvSpPr>
        <p:spPr/>
        <p:txBody>
          <a:bodyPr>
            <a:normAutofit/>
          </a:bodyPr>
          <a:lstStyle/>
          <a:p>
            <a:r>
              <a:rPr lang="en-US" sz="2000" b="1" dirty="0">
                <a:effectLst/>
                <a:ea typeface="Times New Roman" panose="02020603050405020304" pitchFamily="18" charset="0"/>
              </a:rPr>
              <a:t>Among some of the key functions that statistics play include the following:</a:t>
            </a:r>
          </a:p>
          <a:p>
            <a:pPr marL="0" indent="0">
              <a:buNone/>
            </a:pPr>
            <a:endParaRPr lang="en-US" sz="2000" b="1" dirty="0">
              <a:effectLst/>
              <a:ea typeface="Times New Roman" panose="02020603050405020304" pitchFamily="18" charset="0"/>
            </a:endParaRPr>
          </a:p>
          <a:p>
            <a:r>
              <a:rPr lang="en-US" sz="2000" b="1" dirty="0">
                <a:ea typeface="Times New Roman" panose="02020603050405020304" pitchFamily="18" charset="0"/>
              </a:rPr>
              <a:t>SIMPLIFICATION OF COMPLEXITY</a:t>
            </a:r>
          </a:p>
          <a:p>
            <a:r>
              <a:rPr lang="en-US" sz="2000" b="1" dirty="0">
                <a:effectLst/>
                <a:ea typeface="Times New Roman" panose="02020603050405020304" pitchFamily="18" charset="0"/>
              </a:rPr>
              <a:t> PRESENTATION OF FACTS IN A DEFINITE FORM</a:t>
            </a:r>
          </a:p>
          <a:p>
            <a:r>
              <a:rPr lang="en-US" sz="2000" b="1" dirty="0">
                <a:effectLst/>
                <a:ea typeface="Times New Roman" panose="02020603050405020304" pitchFamily="18" charset="0"/>
              </a:rPr>
              <a:t>POLICY FORMULATION</a:t>
            </a:r>
            <a:endParaRPr lang="en-ZM" sz="2000" b="1" dirty="0">
              <a:effectLst/>
              <a:ea typeface="Times New Roman" panose="02020603050405020304" pitchFamily="18" charset="0"/>
            </a:endParaRPr>
          </a:p>
          <a:p>
            <a:pPr marL="0" indent="0">
              <a:buNone/>
            </a:pPr>
            <a:endParaRPr lang="en-ZM" sz="2000" b="1" dirty="0">
              <a:effectLst/>
              <a:ea typeface="Times New Roman" panose="02020603050405020304" pitchFamily="18" charset="0"/>
            </a:endParaRPr>
          </a:p>
          <a:p>
            <a:endParaRPr lang="en-US" sz="2000" b="1" dirty="0">
              <a:effectLst/>
              <a:ea typeface="Times New Roman" panose="02020603050405020304" pitchFamily="18" charset="0"/>
            </a:endParaRPr>
          </a:p>
          <a:p>
            <a:pPr marL="171450" indent="0">
              <a:buNone/>
            </a:pPr>
            <a:endParaRPr lang="en-ZM" sz="2000" b="1" dirty="0">
              <a:effectLst/>
              <a:ea typeface="Times New Roman" panose="02020603050405020304" pitchFamily="18" charset="0"/>
            </a:endParaRPr>
          </a:p>
          <a:p>
            <a:endParaRPr lang="en-ZM" dirty="0"/>
          </a:p>
        </p:txBody>
      </p:sp>
    </p:spTree>
    <p:extLst>
      <p:ext uri="{BB962C8B-B14F-4D97-AF65-F5344CB8AC3E}">
        <p14:creationId xmlns:p14="http://schemas.microsoft.com/office/powerpoint/2010/main" val="20904128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686</TotalTime>
  <Words>1308</Words>
  <Application>Microsoft Office PowerPoint</Application>
  <PresentationFormat>Widescreen</PresentationFormat>
  <Paragraphs>167</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vt:lpstr>
      <vt:lpstr>Garamond</vt:lpstr>
      <vt:lpstr>Symbol</vt:lpstr>
      <vt:lpstr>Times New Roman</vt:lpstr>
      <vt:lpstr>Wingdings</vt:lpstr>
      <vt:lpstr>Organic</vt:lpstr>
      <vt:lpstr>TOPIC 1</vt:lpstr>
      <vt:lpstr>INTRODUCTION TO STATISTICS</vt:lpstr>
      <vt:lpstr>WHAT ARE STATISTICS? </vt:lpstr>
      <vt:lpstr>WHAT ARE STATISTICS?</vt:lpstr>
      <vt:lpstr>WHAT ARE STATISTICS?</vt:lpstr>
      <vt:lpstr>PURPOSE OF STATISTICS </vt:lpstr>
      <vt:lpstr>WHY STATISTICS ARE NECESSARY </vt:lpstr>
      <vt:lpstr>WHY STATISTICS ARE NECESSARY </vt:lpstr>
      <vt:lpstr>FUNCTIONS OF STATISTICS </vt:lpstr>
      <vt:lpstr>FUNCTIONS OF STATISTICS</vt:lpstr>
      <vt:lpstr>FUNCTIONS OF STATISTICS </vt:lpstr>
      <vt:lpstr>FUNCTIONS OF STATISTICS</vt:lpstr>
      <vt:lpstr>COMMON USES OF STATISTICS </vt:lpstr>
      <vt:lpstr>SOME EXAMPLES OF PRACTICAL APPLICATIONS</vt:lpstr>
      <vt:lpstr>SOME EXAMPLES OF PRACTICAL APPLICATIONS</vt:lpstr>
      <vt:lpstr>LIMITATIONS OF STATISTICS </vt:lpstr>
      <vt:lpstr> ESSENTIAL STEPS IN STATISTICAL ANALYSIS   </vt:lpstr>
      <vt:lpstr> ESSENTIAL STEPS IN STATISTICAL ANALYSIS   </vt:lpstr>
      <vt:lpstr>ESSENTIAL STEPS IN STATISTICAL ANALYSIS </vt:lpstr>
      <vt:lpstr>ESSENTIAL STEPS IN STATISTICAL ANALYSIS </vt:lpstr>
      <vt:lpstr>ESSENTIAL STEPS IN STATISTICAL ANALYSIS </vt:lpstr>
      <vt:lpstr>DISSEMINATION OF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dc:title>
  <dc:creator>Musonda Lemba</dc:creator>
  <cp:lastModifiedBy>Chibanda Chiwaya</cp:lastModifiedBy>
  <cp:revision>26</cp:revision>
  <dcterms:created xsi:type="dcterms:W3CDTF">2020-09-08T06:28:18Z</dcterms:created>
  <dcterms:modified xsi:type="dcterms:W3CDTF">2021-10-25T14:08:51Z</dcterms:modified>
</cp:coreProperties>
</file>