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56" r:id="rId3"/>
    <p:sldId id="357" r:id="rId4"/>
    <p:sldId id="358" r:id="rId5"/>
    <p:sldId id="359" r:id="rId6"/>
    <p:sldId id="360" r:id="rId7"/>
    <p:sldId id="504" r:id="rId8"/>
    <p:sldId id="505" r:id="rId9"/>
    <p:sldId id="361" r:id="rId10"/>
    <p:sldId id="362" r:id="rId11"/>
    <p:sldId id="363" r:id="rId12"/>
    <p:sldId id="507" r:id="rId13"/>
    <p:sldId id="508" r:id="rId14"/>
    <p:sldId id="511" r:id="rId15"/>
    <p:sldId id="509" r:id="rId16"/>
    <p:sldId id="366" r:id="rId17"/>
    <p:sldId id="367" r:id="rId18"/>
    <p:sldId id="368" r:id="rId19"/>
    <p:sldId id="369" r:id="rId20"/>
    <p:sldId id="370" r:id="rId21"/>
    <p:sldId id="371" r:id="rId22"/>
    <p:sldId id="372" r:id="rId23"/>
    <p:sldId id="373" r:id="rId24"/>
    <p:sldId id="374" r:id="rId25"/>
    <p:sldId id="375" r:id="rId26"/>
    <p:sldId id="376" r:id="rId27"/>
    <p:sldId id="51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5C5640C-7F8C-45E5-8975-B060F1DCFD6B}" type="datetimeFigureOut">
              <a:rPr lang="en-ZM" smtClean="0"/>
              <a:t>24/11/2021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3F1F7C2-3572-4D51-AF5F-61E42C095080}" type="slidenum">
              <a:rPr lang="en-ZM" smtClean="0"/>
              <a:t>‹#›</a:t>
            </a:fld>
            <a:endParaRPr lang="en-ZM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126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640C-7F8C-45E5-8975-B060F1DCFD6B}" type="datetimeFigureOut">
              <a:rPr lang="en-ZM" smtClean="0"/>
              <a:t>24/11/2021</a:t>
            </a:fld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F7C2-3572-4D51-AF5F-61E42C095080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208850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640C-7F8C-45E5-8975-B060F1DCFD6B}" type="datetimeFigureOut">
              <a:rPr lang="en-ZM" smtClean="0"/>
              <a:t>24/11/2021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F7C2-3572-4D51-AF5F-61E42C095080}" type="slidenum">
              <a:rPr lang="en-ZM" smtClean="0"/>
              <a:t>‹#›</a:t>
            </a:fld>
            <a:endParaRPr lang="en-ZM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697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640C-7F8C-45E5-8975-B060F1DCFD6B}" type="datetimeFigureOut">
              <a:rPr lang="en-ZM" smtClean="0"/>
              <a:t>24/11/2021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F7C2-3572-4D51-AF5F-61E42C095080}" type="slidenum">
              <a:rPr lang="en-ZM" smtClean="0"/>
              <a:t>‹#›</a:t>
            </a:fld>
            <a:endParaRPr lang="en-ZM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480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640C-7F8C-45E5-8975-B060F1DCFD6B}" type="datetimeFigureOut">
              <a:rPr lang="en-ZM" smtClean="0"/>
              <a:t>24/11/2021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F7C2-3572-4D51-AF5F-61E42C095080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825748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640C-7F8C-45E5-8975-B060F1DCFD6B}" type="datetimeFigureOut">
              <a:rPr lang="en-ZM" smtClean="0"/>
              <a:t>24/11/2021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F7C2-3572-4D51-AF5F-61E42C095080}" type="slidenum">
              <a:rPr lang="en-ZM" smtClean="0"/>
              <a:t>‹#›</a:t>
            </a:fld>
            <a:endParaRPr lang="en-ZM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509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640C-7F8C-45E5-8975-B060F1DCFD6B}" type="datetimeFigureOut">
              <a:rPr lang="en-ZM" smtClean="0"/>
              <a:t>24/11/2021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F7C2-3572-4D51-AF5F-61E42C095080}" type="slidenum">
              <a:rPr lang="en-ZM" smtClean="0"/>
              <a:t>‹#›</a:t>
            </a:fld>
            <a:endParaRPr lang="en-ZM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047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640C-7F8C-45E5-8975-B060F1DCFD6B}" type="datetimeFigureOut">
              <a:rPr lang="en-ZM" smtClean="0"/>
              <a:t>24/11/2021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F7C2-3572-4D51-AF5F-61E42C095080}" type="slidenum">
              <a:rPr lang="en-ZM" smtClean="0"/>
              <a:t>‹#›</a:t>
            </a:fld>
            <a:endParaRPr lang="en-ZM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832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640C-7F8C-45E5-8975-B060F1DCFD6B}" type="datetimeFigureOut">
              <a:rPr lang="en-ZM" smtClean="0"/>
              <a:t>24/11/2021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F7C2-3572-4D51-AF5F-61E42C095080}" type="slidenum">
              <a:rPr lang="en-ZM" smtClean="0"/>
              <a:t>‹#›</a:t>
            </a:fld>
            <a:endParaRPr lang="en-ZM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404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640C-7F8C-45E5-8975-B060F1DCFD6B}" type="datetimeFigureOut">
              <a:rPr lang="en-ZM" smtClean="0"/>
              <a:t>24/11/2021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F7C2-3572-4D51-AF5F-61E42C095080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1639142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640C-7F8C-45E5-8975-B060F1DCFD6B}" type="datetimeFigureOut">
              <a:rPr lang="en-ZM" smtClean="0"/>
              <a:t>24/11/2021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F7C2-3572-4D51-AF5F-61E42C095080}" type="slidenum">
              <a:rPr lang="en-ZM" smtClean="0"/>
              <a:t>‹#›</a:t>
            </a:fld>
            <a:endParaRPr lang="en-ZM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0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640C-7F8C-45E5-8975-B060F1DCFD6B}" type="datetimeFigureOut">
              <a:rPr lang="en-ZM" smtClean="0"/>
              <a:t>24/11/2021</a:t>
            </a:fld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F7C2-3572-4D51-AF5F-61E42C095080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481248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640C-7F8C-45E5-8975-B060F1DCFD6B}" type="datetimeFigureOut">
              <a:rPr lang="en-ZM" smtClean="0"/>
              <a:t>24/11/2021</a:t>
            </a:fld>
            <a:endParaRPr lang="en-ZM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F7C2-3572-4D51-AF5F-61E42C095080}" type="slidenum">
              <a:rPr lang="en-ZM" smtClean="0"/>
              <a:t>‹#›</a:t>
            </a:fld>
            <a:endParaRPr lang="en-ZM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637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640C-7F8C-45E5-8975-B060F1DCFD6B}" type="datetimeFigureOut">
              <a:rPr lang="en-ZM" smtClean="0"/>
              <a:t>24/11/2021</a:t>
            </a:fld>
            <a:endParaRPr lang="en-Z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F7C2-3572-4D51-AF5F-61E42C095080}" type="slidenum">
              <a:rPr lang="en-ZM" smtClean="0"/>
              <a:t>‹#›</a:t>
            </a:fld>
            <a:endParaRPr lang="en-ZM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565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640C-7F8C-45E5-8975-B060F1DCFD6B}" type="datetimeFigureOut">
              <a:rPr lang="en-ZM" smtClean="0"/>
              <a:t>24/11/2021</a:t>
            </a:fld>
            <a:endParaRPr lang="en-ZM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F7C2-3572-4D51-AF5F-61E42C095080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1422641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640C-7F8C-45E5-8975-B060F1DCFD6B}" type="datetimeFigureOut">
              <a:rPr lang="en-ZM" smtClean="0"/>
              <a:t>24/11/2021</a:t>
            </a:fld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F7C2-3572-4D51-AF5F-61E42C095080}" type="slidenum">
              <a:rPr lang="en-ZM" smtClean="0"/>
              <a:t>‹#›</a:t>
            </a:fld>
            <a:endParaRPr lang="en-ZM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167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640C-7F8C-45E5-8975-B060F1DCFD6B}" type="datetimeFigureOut">
              <a:rPr lang="en-ZM" smtClean="0"/>
              <a:t>24/11/2021</a:t>
            </a:fld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F7C2-3572-4D51-AF5F-61E42C095080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44471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C5640C-7F8C-45E5-8975-B060F1DCFD6B}" type="datetimeFigureOut">
              <a:rPr lang="en-ZM" smtClean="0"/>
              <a:t>24/11/2021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F1F7C2-3572-4D51-AF5F-61E42C095080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06914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547B4-7487-470D-9327-FC415468C9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TOPIC 5</a:t>
            </a:r>
            <a:endParaRPr lang="en-ZM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468FF8-C854-4EA6-9A3F-D0B7A47E45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MEASUREMENT</a:t>
            </a:r>
            <a:endParaRPr lang="en-ZM" b="1" dirty="0"/>
          </a:p>
        </p:txBody>
      </p:sp>
    </p:spTree>
    <p:extLst>
      <p:ext uri="{BB962C8B-B14F-4D97-AF65-F5344CB8AC3E}">
        <p14:creationId xmlns:p14="http://schemas.microsoft.com/office/powerpoint/2010/main" val="426557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NUMERIC INDICATORS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b="1" dirty="0"/>
              <a:t>Numeric indicators are expressed as counts, percentages, ratios, proportions, rates or averages.</a:t>
            </a:r>
          </a:p>
          <a:p>
            <a:pPr algn="just">
              <a:buNone/>
            </a:pPr>
            <a:endParaRPr lang="en-US" b="1" dirty="0"/>
          </a:p>
          <a:p>
            <a:pPr algn="just"/>
            <a:r>
              <a:rPr lang="en-US" b="1" dirty="0"/>
              <a:t>EXAMPLES</a:t>
            </a:r>
          </a:p>
          <a:p>
            <a:pPr algn="just">
              <a:buNone/>
            </a:pPr>
            <a:r>
              <a:rPr lang="en-US" b="1" dirty="0"/>
              <a:t> </a:t>
            </a:r>
          </a:p>
          <a:p>
            <a:pPr algn="just"/>
            <a:r>
              <a:rPr lang="en-US" b="1" dirty="0"/>
              <a:t>Number/percentage of students reading biographies.</a:t>
            </a:r>
          </a:p>
          <a:p>
            <a:pPr algn="just">
              <a:buNone/>
            </a:pPr>
            <a:endParaRPr lang="en-US" b="1" dirty="0"/>
          </a:p>
          <a:p>
            <a:pPr algn="just"/>
            <a:r>
              <a:rPr lang="en-US" b="1" dirty="0"/>
              <a:t>Number /percentage of students whose parents have tertiary education.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34034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/>
              <a:t>NON – NUMERIC INDICATORS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algn="just"/>
            <a:r>
              <a:rPr lang="en-US" sz="4800" b="1" dirty="0"/>
              <a:t>These usually denote the presence or absence of an event .</a:t>
            </a:r>
          </a:p>
          <a:p>
            <a:pPr algn="just"/>
            <a:r>
              <a:rPr lang="en-US" sz="4800" b="1" dirty="0"/>
              <a:t>Have you read Mandela’s autobiography?</a:t>
            </a:r>
          </a:p>
          <a:p>
            <a:pPr algn="just"/>
            <a:r>
              <a:rPr lang="en-US" sz="4800" b="1" dirty="0"/>
              <a:t>They are also referred to as qualitative or categorical indicators.</a:t>
            </a:r>
          </a:p>
          <a:p>
            <a:pPr algn="just">
              <a:buNone/>
            </a:pPr>
            <a:r>
              <a:rPr lang="en-US" sz="4800" b="1" dirty="0"/>
              <a:t> </a:t>
            </a:r>
          </a:p>
          <a:p>
            <a:pPr algn="just"/>
            <a:r>
              <a:rPr lang="en-US" sz="4800" b="1" dirty="0"/>
              <a:t>EXAMPLES</a:t>
            </a:r>
          </a:p>
          <a:p>
            <a:pPr algn="just"/>
            <a:r>
              <a:rPr lang="en-US" sz="4800" b="1" dirty="0"/>
              <a:t>Reading of nonfiction books can be observed through a series of questions.</a:t>
            </a:r>
          </a:p>
          <a:p>
            <a:pPr algn="just"/>
            <a:r>
              <a:rPr lang="en-US" sz="4800" b="1" dirty="0"/>
              <a:t>The responses to these questions will then give us indicators of reading culture</a:t>
            </a:r>
            <a:r>
              <a:rPr lang="en-US" b="1" dirty="0"/>
              <a:t>.</a:t>
            </a:r>
          </a:p>
          <a:p>
            <a:pPr algn="just">
              <a:buNone/>
            </a:pPr>
            <a:r>
              <a:rPr lang="en-US" b="1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731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 dirty="0"/>
              <a:t>MEASUREMENT OF CONCEPTS AND VARIABLES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359785" y="1752601"/>
          <a:ext cx="6697980" cy="403859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49600">
                  <a:extLst>
                    <a:ext uri="{9D8B030D-6E8A-4147-A177-3AD203B41FA5}">
                      <a16:colId xmlns:a16="http://schemas.microsoft.com/office/drawing/2014/main" val="4126020634"/>
                    </a:ext>
                  </a:extLst>
                </a:gridCol>
                <a:gridCol w="3548380">
                  <a:extLst>
                    <a:ext uri="{9D8B030D-6E8A-4147-A177-3AD203B41FA5}">
                      <a16:colId xmlns:a16="http://schemas.microsoft.com/office/drawing/2014/main" val="3295807850"/>
                    </a:ext>
                  </a:extLst>
                </a:gridCol>
              </a:tblGrid>
              <a:tr h="5940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CONCEPTUAL LEVEL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CONCEPTUAL LEVEL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2025628"/>
                  </a:ext>
                </a:extLst>
              </a:tr>
              <a:tr h="6889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Parental educational status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Reading culture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6938932"/>
                  </a:ext>
                </a:extLst>
              </a:tr>
              <a:tr h="688906">
                <a:tc>
                  <a:txBody>
                    <a:bodyPr/>
                    <a:lstStyle/>
                    <a:p>
                      <a:endParaRPr lang="en-US" sz="2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1778948"/>
                  </a:ext>
                </a:extLst>
              </a:tr>
              <a:tr h="6889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CONCEPTUAL DEFINITION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CONCEPTUAL DEFINITION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2470024"/>
                  </a:ext>
                </a:extLst>
              </a:tr>
              <a:tr h="6889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Father/mothers educational attainment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Reading habits/preferences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8512192"/>
                  </a:ext>
                </a:extLst>
              </a:tr>
              <a:tr h="6889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414877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24003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9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82054"/>
            <a:ext cx="9601196" cy="926430"/>
          </a:xfrm>
        </p:spPr>
        <p:txBody>
          <a:bodyPr>
            <a:normAutofit/>
          </a:bodyPr>
          <a:lstStyle/>
          <a:p>
            <a:r>
              <a:rPr lang="en-GB" sz="2000" b="1" dirty="0"/>
              <a:t>MEASUREMENT OF CONCEPTS AND VARIABLES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1307828"/>
              </p:ext>
            </p:extLst>
          </p:nvPr>
        </p:nvGraphicFramePr>
        <p:xfrm>
          <a:off x="3335722" y="1795112"/>
          <a:ext cx="6697980" cy="478542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49600">
                  <a:extLst>
                    <a:ext uri="{9D8B030D-6E8A-4147-A177-3AD203B41FA5}">
                      <a16:colId xmlns:a16="http://schemas.microsoft.com/office/drawing/2014/main" val="1423058369"/>
                    </a:ext>
                  </a:extLst>
                </a:gridCol>
                <a:gridCol w="3548380">
                  <a:extLst>
                    <a:ext uri="{9D8B030D-6E8A-4147-A177-3AD203B41FA5}">
                      <a16:colId xmlns:a16="http://schemas.microsoft.com/office/drawing/2014/main" val="353149719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OPERATIONAL DEFINITION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OPERATIONAL DEFINITION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04030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What is your father’s highest qualification?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Do you read any books apart from those in your course?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58261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What is your mother’s highest qualification?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What type of books are these?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                                                        Yes No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Motivation books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Biographies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Novels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religious books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0444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What is your father’s specialization?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How often do you read these books?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                                                    Yes      No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Every week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Every month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Once per year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46888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What is your mother’s specialization?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Where do you get these books?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                                                     Yes      No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Buy from bookstore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Borrow from friends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From my parents bookshelf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From the library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8031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6805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 dirty="0"/>
              <a:t>MEASUREMENT OF CONCEPTS AND VARIABLES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359785" y="1828803"/>
          <a:ext cx="6697980" cy="27523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49600">
                  <a:extLst>
                    <a:ext uri="{9D8B030D-6E8A-4147-A177-3AD203B41FA5}">
                      <a16:colId xmlns:a16="http://schemas.microsoft.com/office/drawing/2014/main" val="3903729708"/>
                    </a:ext>
                  </a:extLst>
                </a:gridCol>
                <a:gridCol w="3548380">
                  <a:extLst>
                    <a:ext uri="{9D8B030D-6E8A-4147-A177-3AD203B41FA5}">
                      <a16:colId xmlns:a16="http://schemas.microsoft.com/office/drawing/2014/main" val="3217930979"/>
                    </a:ext>
                  </a:extLst>
                </a:gridCol>
              </a:tblGrid>
              <a:tr h="4507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OPERATIONAL DEFINITION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OPERATIONAL DEFINITION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6736112"/>
                  </a:ext>
                </a:extLst>
              </a:tr>
              <a:tr h="8293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Where did your father obtain his highest qualification?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3624154"/>
                  </a:ext>
                </a:extLst>
              </a:tr>
              <a:tr h="8293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Where did your mother obtain his highest qualification?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3928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1504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 dirty="0"/>
              <a:t>MEASUREMENT OF CONCEPTS AND VARIABLES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359785" y="1752600"/>
          <a:ext cx="6697980" cy="445312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49600">
                  <a:extLst>
                    <a:ext uri="{9D8B030D-6E8A-4147-A177-3AD203B41FA5}">
                      <a16:colId xmlns:a16="http://schemas.microsoft.com/office/drawing/2014/main" val="507679718"/>
                    </a:ext>
                  </a:extLst>
                </a:gridCol>
                <a:gridCol w="3548380">
                  <a:extLst>
                    <a:ext uri="{9D8B030D-6E8A-4147-A177-3AD203B41FA5}">
                      <a16:colId xmlns:a16="http://schemas.microsoft.com/office/drawing/2014/main" val="1365088642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OBSERVATIONAL LEVEL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OBSERVATIONAL LEVEL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4278407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RESPONSES FOR CREATION OF INDICATORS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RESPONSES FOR CREATION OF INDICATORS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9253204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Percent of fathers with doctorates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Percent of students who read outside their course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9460317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Percent of fathers with specialized in engineering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Percent of students who read motivation books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7834681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Percent of fathers who attended Harvard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Percent of students who read books every month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526471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Percent of students who buy their own books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206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6975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b="1" dirty="0"/>
              <a:t>SCALES (LEVELS) OF MEASUREMENT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dirty="0"/>
          </a:p>
          <a:p>
            <a:pPr algn="just"/>
            <a:r>
              <a:rPr lang="en-US" b="1" dirty="0"/>
              <a:t>To undertake statistical analysis, it is important to know the scale of measurement of the variables. </a:t>
            </a:r>
          </a:p>
          <a:p>
            <a:pPr algn="just"/>
            <a:r>
              <a:rPr lang="en-US" b="1" dirty="0"/>
              <a:t>The scale of measurement determines the sort of statistical analysis that can be performed on a set of variables.</a:t>
            </a:r>
          </a:p>
          <a:p>
            <a:pPr marL="0" indent="0" algn="just">
              <a:buNone/>
            </a:pPr>
            <a:endParaRPr lang="en-US" b="1" dirty="0"/>
          </a:p>
          <a:p>
            <a:pPr algn="just"/>
            <a:r>
              <a:rPr lang="en-US" b="1" dirty="0"/>
              <a:t>There are four scales of measurement.</a:t>
            </a:r>
          </a:p>
          <a:p>
            <a:pPr algn="just"/>
            <a:r>
              <a:rPr lang="en-US" b="1" dirty="0"/>
              <a:t>	Nominal</a:t>
            </a:r>
          </a:p>
          <a:p>
            <a:pPr algn="just"/>
            <a:r>
              <a:rPr lang="en-US" b="1" dirty="0"/>
              <a:t>	Ordinal</a:t>
            </a:r>
          </a:p>
          <a:p>
            <a:pPr algn="just"/>
            <a:r>
              <a:rPr lang="en-US" b="1" dirty="0"/>
              <a:t>	Interval </a:t>
            </a:r>
          </a:p>
          <a:p>
            <a:pPr algn="just"/>
            <a:r>
              <a:rPr lang="en-US" b="1" dirty="0"/>
              <a:t>	Ratio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407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PROPERTIES OF SCALES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Each scale may or may not possess any of the following properties.</a:t>
            </a:r>
          </a:p>
          <a:p>
            <a:pPr>
              <a:buNone/>
            </a:pPr>
            <a:endParaRPr lang="en-US" b="1" dirty="0"/>
          </a:p>
          <a:p>
            <a:r>
              <a:rPr lang="en-US" b="1" dirty="0"/>
              <a:t>	Magnitude</a:t>
            </a:r>
          </a:p>
          <a:p>
            <a:pPr>
              <a:buNone/>
            </a:pPr>
            <a:endParaRPr lang="en-US" b="1" dirty="0"/>
          </a:p>
          <a:p>
            <a:r>
              <a:rPr lang="en-US" b="1" dirty="0"/>
              <a:t>	Equal intervals</a:t>
            </a:r>
          </a:p>
          <a:p>
            <a:pPr>
              <a:buNone/>
            </a:pPr>
            <a:endParaRPr lang="en-US" b="1" dirty="0"/>
          </a:p>
          <a:p>
            <a:r>
              <a:rPr lang="en-US" b="1" dirty="0"/>
              <a:t>	Absolute (natural) zero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903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/>
              <a:t>PROPERTIES OF SCALES</a:t>
            </a:r>
            <a:br>
              <a:rPr lang="en-US" sz="40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b="1" dirty="0"/>
              <a:t>MAGNITUDE</a:t>
            </a:r>
          </a:p>
          <a:p>
            <a:pPr marL="82296" indent="0" algn="just">
              <a:buNone/>
            </a:pPr>
            <a:endParaRPr lang="en-US" b="1" dirty="0"/>
          </a:p>
          <a:p>
            <a:pPr algn="just"/>
            <a:r>
              <a:rPr lang="en-US" b="1" dirty="0"/>
              <a:t>This makes it possible to compare observations in terms of whether it is greater than, less than, or equal to another observation.</a:t>
            </a:r>
          </a:p>
          <a:p>
            <a:pPr marL="82296" indent="0" algn="just">
              <a:buNone/>
            </a:pPr>
            <a:endParaRPr lang="en-US" b="1" dirty="0"/>
          </a:p>
          <a:p>
            <a:pPr algn="just"/>
            <a:r>
              <a:rPr lang="en-US" b="1" dirty="0"/>
              <a:t>EXAMPLE</a:t>
            </a:r>
          </a:p>
          <a:p>
            <a:pPr marL="82296" indent="0" algn="just">
              <a:buNone/>
            </a:pPr>
            <a:endParaRPr lang="en-US" b="1" dirty="0"/>
          </a:p>
          <a:p>
            <a:pPr algn="just"/>
            <a:r>
              <a:rPr lang="en-US" b="1" dirty="0"/>
              <a:t>One person can earn more, less, or equal income in relation to another person.</a:t>
            </a:r>
          </a:p>
          <a:p>
            <a:pPr marL="82296" indent="0" algn="just">
              <a:buNone/>
            </a:pPr>
            <a:r>
              <a:rPr lang="en-US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99784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/>
              <a:t>PROPERTIES OF SCALES</a:t>
            </a:r>
            <a:br>
              <a:rPr lang="en-US" sz="40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b="1" dirty="0"/>
              <a:t>EQUAL INTERVALS</a:t>
            </a:r>
          </a:p>
          <a:p>
            <a:pPr marL="82296" indent="0" algn="just">
              <a:buNone/>
            </a:pPr>
            <a:endParaRPr lang="en-US" b="1" dirty="0"/>
          </a:p>
          <a:p>
            <a:pPr algn="just"/>
            <a:r>
              <a:rPr lang="en-US" b="1" dirty="0"/>
              <a:t>This refers to existence of constant units of measurement which are equal by definition and, in some cases, have universality.</a:t>
            </a:r>
          </a:p>
          <a:p>
            <a:pPr marL="82296" indent="0" algn="just">
              <a:buNone/>
            </a:pPr>
            <a:r>
              <a:rPr lang="en-US" b="1" dirty="0"/>
              <a:t> </a:t>
            </a:r>
          </a:p>
          <a:p>
            <a:pPr algn="just"/>
            <a:r>
              <a:rPr lang="en-US" b="1" dirty="0"/>
              <a:t>EXAMPLE</a:t>
            </a:r>
          </a:p>
          <a:p>
            <a:pPr marL="82296" indent="0" algn="just">
              <a:buNone/>
            </a:pPr>
            <a:endParaRPr lang="en-US" b="1" dirty="0"/>
          </a:p>
          <a:p>
            <a:pPr algn="just"/>
            <a:r>
              <a:rPr lang="en-US" b="1" dirty="0"/>
              <a:t>Income measured in constant units like ngwee in kwacha or cents in dollars.</a:t>
            </a:r>
          </a:p>
          <a:p>
            <a:pPr algn="just"/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86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00050" indent="-400050">
              <a:lnSpc>
                <a:spcPct val="80000"/>
              </a:lnSpc>
            </a:pPr>
            <a:r>
              <a:rPr lang="en-GB" sz="3200" b="1" dirty="0"/>
              <a:t>MEASUREMENT OF CONCEPTS AND VARIABLES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00050" indent="-400050">
              <a:lnSpc>
                <a:spcPct val="80000"/>
              </a:lnSpc>
              <a:buFont typeface="Wingdings" pitchFamily="2" charset="2"/>
              <a:buAutoNum type="arabicPeriod" startAt="3"/>
            </a:pPr>
            <a:endParaRPr lang="en-GB" sz="1700" b="1" dirty="0"/>
          </a:p>
          <a:p>
            <a:pPr marL="400050" indent="-400050" algn="just">
              <a:lnSpc>
                <a:spcPct val="80000"/>
              </a:lnSpc>
            </a:pPr>
            <a:r>
              <a:rPr lang="en-GB" sz="2000" b="1" dirty="0"/>
              <a:t>Measurement is a process assigning numerals and numbers to properties of concepts according to rules.</a:t>
            </a:r>
          </a:p>
          <a:p>
            <a:pPr marL="400050" indent="-400050" algn="just">
              <a:lnSpc>
                <a:spcPct val="80000"/>
              </a:lnSpc>
            </a:pPr>
            <a:endParaRPr lang="en-GB" sz="2000" b="1" dirty="0"/>
          </a:p>
          <a:p>
            <a:pPr marL="400050" indent="-400050" algn="just">
              <a:lnSpc>
                <a:spcPct val="80000"/>
              </a:lnSpc>
            </a:pPr>
            <a:r>
              <a:rPr lang="en-GB" sz="2000" b="1" dirty="0"/>
              <a:t>This facilitates mathematical manipulation of relationships among variables</a:t>
            </a:r>
          </a:p>
          <a:p>
            <a:pPr marL="400050" indent="-400050" algn="just">
              <a:lnSpc>
                <a:spcPct val="80000"/>
              </a:lnSpc>
            </a:pPr>
            <a:endParaRPr lang="en-GB" sz="2000" b="1" dirty="0"/>
          </a:p>
          <a:p>
            <a:pPr marL="400050" indent="-400050" algn="just">
              <a:lnSpc>
                <a:spcPct val="80000"/>
              </a:lnSpc>
            </a:pPr>
            <a:r>
              <a:rPr lang="en-GB" sz="2000" b="1" dirty="0"/>
              <a:t>This gives relevant indicators necessary for analysis.</a:t>
            </a:r>
          </a:p>
          <a:p>
            <a:pPr marL="400050" indent="-400050" algn="just">
              <a:lnSpc>
                <a:spcPct val="80000"/>
              </a:lnSpc>
            </a:pPr>
            <a:endParaRPr lang="en-GB" sz="2000" b="1" dirty="0"/>
          </a:p>
          <a:p>
            <a:pPr marL="400050" indent="-400050" algn="just">
              <a:lnSpc>
                <a:spcPct val="80000"/>
              </a:lnSpc>
            </a:pPr>
            <a:r>
              <a:rPr lang="en-GB" sz="2000" b="1" dirty="0"/>
              <a:t>Indicators of paternal educational status: highest education of father/mother.</a:t>
            </a:r>
          </a:p>
          <a:p>
            <a:pPr marL="400050" indent="-400050" algn="just">
              <a:lnSpc>
                <a:spcPct val="80000"/>
              </a:lnSpc>
            </a:pPr>
            <a:endParaRPr lang="en-GB" sz="2000" b="1" dirty="0"/>
          </a:p>
          <a:p>
            <a:pPr marL="400050" indent="-400050" algn="just">
              <a:lnSpc>
                <a:spcPct val="80000"/>
              </a:lnSpc>
            </a:pPr>
            <a:r>
              <a:rPr lang="en-GB" sz="2000" b="1" dirty="0"/>
              <a:t>Indicators of reading culture: responses to questions on what types of books read; frequency of reading books.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86563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/>
              <a:t>PROPERTIES OF SCALES</a:t>
            </a:r>
            <a:br>
              <a:rPr lang="en-US" sz="40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b="1" dirty="0"/>
              <a:t>ABSOLUTE (NATURAL) ZERO</a:t>
            </a:r>
          </a:p>
          <a:p>
            <a:pPr marL="82296" indent="0" algn="just">
              <a:buNone/>
            </a:pPr>
            <a:endParaRPr lang="en-US" b="1" dirty="0"/>
          </a:p>
          <a:p>
            <a:pPr algn="just"/>
            <a:r>
              <a:rPr lang="en-US" b="1" dirty="0"/>
              <a:t>This is a value indicates that nothing at all of an attribute being </a:t>
            </a:r>
            <a:r>
              <a:rPr lang="en-US" b="1"/>
              <a:t>measured exists</a:t>
            </a:r>
            <a:endParaRPr lang="en-US" b="1" dirty="0"/>
          </a:p>
          <a:p>
            <a:pPr algn="just"/>
            <a:r>
              <a:rPr lang="en-US" b="1" dirty="0"/>
              <a:t>EXAMPLE</a:t>
            </a:r>
          </a:p>
          <a:p>
            <a:pPr marL="82296" indent="0" algn="just">
              <a:buNone/>
            </a:pPr>
            <a:endParaRPr lang="en-US" b="1" dirty="0"/>
          </a:p>
          <a:p>
            <a:pPr algn="just"/>
            <a:r>
              <a:rPr lang="en-US" b="1" dirty="0"/>
              <a:t>In terms of speed, a parked car represents zero speed.</a:t>
            </a:r>
          </a:p>
          <a:p>
            <a:pPr marL="82296" indent="0" algn="just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310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SCALES (LEVELS) OR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en-US" b="1" dirty="0"/>
              <a:t>NOMINAL SCALE</a:t>
            </a:r>
          </a:p>
          <a:p>
            <a:pPr marL="82296" indent="0" algn="just">
              <a:buNone/>
            </a:pPr>
            <a:r>
              <a:rPr lang="en-US" b="1" dirty="0"/>
              <a:t> </a:t>
            </a:r>
          </a:p>
          <a:p>
            <a:pPr algn="just"/>
            <a:r>
              <a:rPr lang="en-US" b="1" dirty="0"/>
              <a:t>This involves the classification of items into discrete groups (or categories) which can not be ranked.</a:t>
            </a:r>
          </a:p>
          <a:p>
            <a:pPr marL="82296" indent="0" algn="just">
              <a:buNone/>
            </a:pPr>
            <a:r>
              <a:rPr lang="en-US" b="1" dirty="0"/>
              <a:t> </a:t>
            </a:r>
          </a:p>
          <a:p>
            <a:pPr algn="just"/>
            <a:r>
              <a:rPr lang="en-US" b="1" dirty="0"/>
              <a:t>Categories (groups) must be exhaustive and mutually exclusive.</a:t>
            </a:r>
          </a:p>
          <a:p>
            <a:pPr marL="82296" indent="0" algn="just">
              <a:buNone/>
            </a:pPr>
            <a:r>
              <a:rPr lang="en-US" b="1" dirty="0"/>
              <a:t> </a:t>
            </a:r>
          </a:p>
          <a:p>
            <a:pPr algn="just"/>
            <a:r>
              <a:rPr lang="en-US" b="1" dirty="0"/>
              <a:t>It does not have any of the three properties – magnitude, equal intervals, and absolute zero.</a:t>
            </a:r>
          </a:p>
          <a:p>
            <a:pPr marL="82296" indent="0" algn="just">
              <a:buNone/>
            </a:pPr>
            <a:r>
              <a:rPr lang="en-US" b="1" dirty="0"/>
              <a:t> </a:t>
            </a:r>
          </a:p>
          <a:p>
            <a:pPr algn="just"/>
            <a:r>
              <a:rPr lang="en-US" b="1" dirty="0"/>
              <a:t>EXAMPLES</a:t>
            </a:r>
          </a:p>
          <a:p>
            <a:pPr marL="82296" indent="0" algn="just">
              <a:buNone/>
            </a:pPr>
            <a:r>
              <a:rPr lang="en-US" b="1" dirty="0"/>
              <a:t> </a:t>
            </a:r>
          </a:p>
          <a:p>
            <a:pPr algn="just"/>
            <a:r>
              <a:rPr lang="en-US" b="1" dirty="0"/>
              <a:t>Sex, marital status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344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SCALES (LEVELS) OR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en-US" b="1" dirty="0"/>
              <a:t>ORDINAL SCALE</a:t>
            </a:r>
          </a:p>
          <a:p>
            <a:pPr algn="just"/>
            <a:r>
              <a:rPr lang="en-US" b="1" dirty="0"/>
              <a:t>This involves rank-ordering of categories (groups) of a variable in an ascending or</a:t>
            </a:r>
          </a:p>
          <a:p>
            <a:pPr algn="just"/>
            <a:r>
              <a:rPr lang="en-US" b="1" dirty="0"/>
              <a:t>descending order.</a:t>
            </a:r>
          </a:p>
          <a:p>
            <a:pPr algn="just"/>
            <a:r>
              <a:rPr lang="en-US" b="1" dirty="0"/>
              <a:t>Categories (or groups) must also ideally be exhaustive and mutually exclusive</a:t>
            </a:r>
          </a:p>
          <a:p>
            <a:pPr algn="just"/>
            <a:r>
              <a:rPr lang="en-US" b="1" dirty="0"/>
              <a:t>It has only one property of scales, namely, magnitude.</a:t>
            </a:r>
          </a:p>
          <a:p>
            <a:pPr marL="82296" indent="0" algn="just">
              <a:buNone/>
            </a:pPr>
            <a:r>
              <a:rPr lang="en-US" b="1" dirty="0"/>
              <a:t> </a:t>
            </a:r>
          </a:p>
          <a:p>
            <a:pPr algn="just"/>
            <a:r>
              <a:rPr lang="en-US" b="1" dirty="0"/>
              <a:t>EXAMPLE</a:t>
            </a:r>
          </a:p>
          <a:p>
            <a:pPr algn="just"/>
            <a:r>
              <a:rPr lang="en-US" b="1" dirty="0"/>
              <a:t>Attitudes towards corruption in the civil service.</a:t>
            </a:r>
          </a:p>
          <a:p>
            <a:pPr algn="just"/>
            <a:r>
              <a:rPr lang="en-US" b="1" dirty="0"/>
              <a:t>Highly favorable</a:t>
            </a:r>
          </a:p>
          <a:p>
            <a:pPr algn="just"/>
            <a:r>
              <a:rPr lang="en-US" b="1" dirty="0"/>
              <a:t>Favorable</a:t>
            </a:r>
          </a:p>
          <a:p>
            <a:pPr algn="just"/>
            <a:r>
              <a:rPr lang="en-US" b="1" dirty="0"/>
              <a:t>Unfavorable </a:t>
            </a:r>
          </a:p>
          <a:p>
            <a:pPr algn="just"/>
            <a:r>
              <a:rPr lang="en-US" b="1" dirty="0"/>
              <a:t>Highly unfavorable</a:t>
            </a:r>
          </a:p>
        </p:txBody>
      </p:sp>
    </p:spTree>
    <p:extLst>
      <p:ext uri="{BB962C8B-B14F-4D97-AF65-F5344CB8AC3E}">
        <p14:creationId xmlns:p14="http://schemas.microsoft.com/office/powerpoint/2010/main" val="18984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SCALES (LEVELS) OR MEASUREMENT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CONTINUOUS SCALES</a:t>
            </a:r>
            <a:endParaRPr lang="en-US" dirty="0"/>
          </a:p>
          <a:p>
            <a:pPr>
              <a:buNone/>
            </a:pPr>
            <a:endParaRPr lang="en-US" dirty="0"/>
          </a:p>
          <a:p>
            <a:pPr algn="just"/>
            <a:r>
              <a:rPr lang="en-US" b="1" dirty="0"/>
              <a:t>These consist of a continuum of measurements which have no minimal size unit and can be ranked.</a:t>
            </a:r>
          </a:p>
          <a:p>
            <a:pPr algn="just">
              <a:buNone/>
            </a:pPr>
            <a:r>
              <a:rPr lang="en-US" b="1" dirty="0"/>
              <a:t> </a:t>
            </a:r>
          </a:p>
          <a:p>
            <a:pPr algn="just"/>
            <a:r>
              <a:rPr lang="en-US" b="1" dirty="0"/>
              <a:t>They are characterized by a common and constant unit of measurement.</a:t>
            </a:r>
          </a:p>
          <a:p>
            <a:pPr algn="just">
              <a:buNone/>
            </a:pPr>
            <a:endParaRPr lang="en-US" b="1" dirty="0"/>
          </a:p>
          <a:p>
            <a:pPr algn="just"/>
            <a:r>
              <a:rPr lang="en-US" b="1" dirty="0"/>
              <a:t>Some have an absolute zero while others do not.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7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SCALES (LEVELS) OR MEASUREMENT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/>
              <a:t>INTERVAL SCALES</a:t>
            </a:r>
          </a:p>
          <a:p>
            <a:endParaRPr lang="en-US" b="1" dirty="0"/>
          </a:p>
          <a:p>
            <a:pPr algn="just"/>
            <a:r>
              <a:rPr lang="en-US" b="1" dirty="0"/>
              <a:t>This has two of the properties – magnitude and equal intervals. </a:t>
            </a:r>
          </a:p>
          <a:p>
            <a:pPr algn="just"/>
            <a:endParaRPr lang="en-US" b="1" dirty="0"/>
          </a:p>
          <a:p>
            <a:pPr algn="just"/>
            <a:r>
              <a:rPr lang="en-US" b="1" dirty="0"/>
              <a:t>The property of absolute or natural zero is not there because it is possible to get a negative value.</a:t>
            </a:r>
          </a:p>
          <a:p>
            <a:pPr algn="just">
              <a:buNone/>
            </a:pPr>
            <a:r>
              <a:rPr lang="en-US" b="1" dirty="0"/>
              <a:t> </a:t>
            </a:r>
          </a:p>
          <a:p>
            <a:pPr algn="just"/>
            <a:r>
              <a:rPr lang="en-US" b="1" dirty="0"/>
              <a:t>EXAMPLE</a:t>
            </a:r>
          </a:p>
          <a:p>
            <a:pPr algn="just">
              <a:buNone/>
            </a:pPr>
            <a:endParaRPr lang="en-US" b="1" dirty="0"/>
          </a:p>
          <a:p>
            <a:pPr algn="just"/>
            <a:r>
              <a:rPr lang="en-US" b="1" dirty="0"/>
              <a:t>Income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718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SCALES (LEVELS) OR MEASUREMENT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None/>
            </a:pPr>
            <a:endParaRPr lang="en-US" b="1" dirty="0"/>
          </a:p>
          <a:p>
            <a:pPr algn="just">
              <a:buNone/>
            </a:pPr>
            <a:r>
              <a:rPr lang="en-US" b="1" dirty="0"/>
              <a:t>RATIO SCALES</a:t>
            </a:r>
          </a:p>
          <a:p>
            <a:pPr algn="just">
              <a:buNone/>
            </a:pPr>
            <a:r>
              <a:rPr lang="en-US" b="1" dirty="0"/>
              <a:t> </a:t>
            </a:r>
          </a:p>
          <a:p>
            <a:pPr algn="just"/>
            <a:r>
              <a:rPr lang="en-US" b="1" dirty="0"/>
              <a:t>This possesses the attributes of magnitude equal intervals and absolute zero.</a:t>
            </a:r>
          </a:p>
          <a:p>
            <a:pPr algn="just"/>
            <a:r>
              <a:rPr lang="en-US" b="1" dirty="0"/>
              <a:t> </a:t>
            </a:r>
          </a:p>
          <a:p>
            <a:pPr algn="just"/>
            <a:r>
              <a:rPr lang="en-US" b="1" dirty="0"/>
              <a:t>EXAMPLE</a:t>
            </a:r>
          </a:p>
          <a:p>
            <a:pPr algn="just"/>
            <a:r>
              <a:rPr lang="en-US" b="1" dirty="0"/>
              <a:t> </a:t>
            </a:r>
          </a:p>
          <a:p>
            <a:pPr algn="just"/>
            <a:r>
              <a:rPr lang="en-US" b="1" dirty="0"/>
              <a:t>Age</a:t>
            </a:r>
          </a:p>
          <a:p>
            <a:pPr algn="just"/>
            <a:r>
              <a:rPr lang="en-US" b="1" dirty="0"/>
              <a:t>Weight</a:t>
            </a:r>
          </a:p>
          <a:p>
            <a:pPr algn="just"/>
            <a:r>
              <a:rPr lang="en-US" b="1" dirty="0"/>
              <a:t>Speed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4955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SCALES (LEVELS) OR MEASUREMENT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LEVELS (SCALES) OR MEASUREMENT AND THEIR PROPERTIES</a:t>
            </a:r>
            <a:endParaRPr lang="en-US" sz="20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124200" y="2819400"/>
          <a:ext cx="75438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3" imgW="5648601" imgH="1456922" progId="Word.Document.12">
                  <p:embed/>
                </p:oleObj>
              </mc:Choice>
              <mc:Fallback>
                <p:oleObj name="Document" r:id="rId3" imgW="5648601" imgH="1456922" progId="Word.Document.12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819400"/>
                        <a:ext cx="7543800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9353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SCALES (LEVELS) OR MEASUREMENT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959611" y="1828800"/>
          <a:ext cx="7498079" cy="4343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89176">
                  <a:extLst>
                    <a:ext uri="{9D8B030D-6E8A-4147-A177-3AD203B41FA5}">
                      <a16:colId xmlns:a16="http://schemas.microsoft.com/office/drawing/2014/main" val="4222201412"/>
                    </a:ext>
                  </a:extLst>
                </a:gridCol>
                <a:gridCol w="1533016">
                  <a:extLst>
                    <a:ext uri="{9D8B030D-6E8A-4147-A177-3AD203B41FA5}">
                      <a16:colId xmlns:a16="http://schemas.microsoft.com/office/drawing/2014/main" val="2006964975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917690142"/>
                    </a:ext>
                  </a:extLst>
                </a:gridCol>
                <a:gridCol w="1694687">
                  <a:extLst>
                    <a:ext uri="{9D8B030D-6E8A-4147-A177-3AD203B41FA5}">
                      <a16:colId xmlns:a16="http://schemas.microsoft.com/office/drawing/2014/main" val="1758342199"/>
                    </a:ext>
                  </a:extLst>
                </a:gridCol>
              </a:tblGrid>
              <a:tr h="44415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1" u="none" strike="noStrike" dirty="0">
                          <a:effectLst/>
                        </a:rPr>
                        <a:t>VARIABLE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effectLst/>
                        </a:rPr>
                        <a:t>SCALE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1" u="none" strike="noStrike" dirty="0">
                          <a:effectLst/>
                        </a:rPr>
                        <a:t>VARIABLE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effectLst/>
                        </a:rPr>
                        <a:t>SCALE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227094"/>
                  </a:ext>
                </a:extLst>
              </a:tr>
              <a:tr h="13084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1" u="none" strike="noStrike" dirty="0">
                          <a:effectLst/>
                        </a:rPr>
                        <a:t>Year of study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1" u="none" strike="noStrike" dirty="0">
                          <a:effectLst/>
                        </a:rPr>
                        <a:t>Interval/ratio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1" u="none" strike="noStrike" dirty="0">
                          <a:effectLst/>
                        </a:rPr>
                        <a:t>Number of hours of reading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1" u="none" strike="noStrike" dirty="0">
                          <a:effectLst/>
                        </a:rPr>
                        <a:t>Interval/ratio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62987965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1" u="none" strike="noStrike" dirty="0">
                          <a:effectLst/>
                        </a:rPr>
                        <a:t>Sex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effectLst/>
                        </a:rPr>
                        <a:t>Nominal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1" u="none" strike="noStrike" dirty="0">
                          <a:effectLst/>
                        </a:rPr>
                        <a:t>Types of books read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effectLst/>
                        </a:rPr>
                        <a:t>Nominal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09920465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1" u="none" strike="noStrike" dirty="0">
                          <a:effectLst/>
                        </a:rPr>
                        <a:t>Father' s highest qualification (level)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1" u="none" strike="noStrike" dirty="0">
                          <a:effectLst/>
                        </a:rPr>
                        <a:t>Ordinal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75491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0412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CONCEPTS AND VARIABLES</a:t>
            </a:r>
            <a:br>
              <a:rPr lang="en-US" dirty="0"/>
            </a:br>
            <a:r>
              <a:rPr lang="en-US" b="1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b="1" dirty="0"/>
              <a:t>A concept is an abstraction, representing an object, a property of an object, or a certain phenomenon or event. </a:t>
            </a:r>
          </a:p>
          <a:p>
            <a:pPr algn="just"/>
            <a:endParaRPr lang="en-US" b="1" dirty="0"/>
          </a:p>
          <a:p>
            <a:pPr algn="just"/>
            <a:r>
              <a:rPr lang="en-US" b="1" dirty="0"/>
              <a:t>It is like an idea and therefore intangible.</a:t>
            </a:r>
          </a:p>
          <a:p>
            <a:pPr algn="just">
              <a:buNone/>
            </a:pPr>
            <a:endParaRPr lang="en-US" b="1" dirty="0"/>
          </a:p>
          <a:p>
            <a:pPr algn="just"/>
            <a:r>
              <a:rPr lang="en-US" b="1" dirty="0"/>
              <a:t>A variable is a concept of a characteristic of a person, object or phenomenon that can take on different values. 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069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CONCEPTUAL DEFINITION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/>
              <a:t>Definition that describes concepts using other concepts</a:t>
            </a:r>
          </a:p>
          <a:p>
            <a:pPr algn="just">
              <a:buNone/>
            </a:pPr>
            <a:r>
              <a:rPr lang="en-US" b="1" dirty="0"/>
              <a:t> </a:t>
            </a:r>
          </a:p>
          <a:p>
            <a:pPr algn="just"/>
            <a:r>
              <a:rPr lang="en-US" b="1" dirty="0"/>
              <a:t>This involves the definition of a concept by other concepts. Reading culture in terms of reading habits.</a:t>
            </a:r>
          </a:p>
          <a:p>
            <a:pPr algn="just">
              <a:buNone/>
            </a:pPr>
            <a:r>
              <a:rPr lang="en-US" b="1" dirty="0"/>
              <a:t> </a:t>
            </a:r>
          </a:p>
          <a:p>
            <a:pPr algn="just"/>
            <a:r>
              <a:rPr lang="en-US" b="1" dirty="0"/>
              <a:t>For example, paternal educational status in terms of educational attainment.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464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OPERATIONAL DEFINITION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/>
              <a:t>This is a set of rules and procedures that describe the activities to be performed in order to empirically establish the existence of a phenomenon described by a concept. </a:t>
            </a:r>
          </a:p>
          <a:p>
            <a:pPr algn="just">
              <a:buNone/>
            </a:pPr>
            <a:endParaRPr lang="en-US" b="1" dirty="0"/>
          </a:p>
          <a:p>
            <a:pPr algn="just"/>
            <a:r>
              <a:rPr lang="en-US" b="1" dirty="0"/>
              <a:t>Scientists require operational definitions when phenomenon cannot be observed directly.</a:t>
            </a:r>
          </a:p>
          <a:p>
            <a:pPr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43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OPERATIONAL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b="1" dirty="0"/>
              <a:t>To collect information on a concept like reading culture, it must be operationally defined. </a:t>
            </a:r>
          </a:p>
          <a:p>
            <a:pPr algn="just">
              <a:buNone/>
            </a:pPr>
            <a:endParaRPr lang="en-US" b="1" dirty="0"/>
          </a:p>
          <a:p>
            <a:pPr algn="just"/>
            <a:r>
              <a:rPr lang="en-US" b="1" dirty="0"/>
              <a:t>This can be done by simply asking relevant questions.</a:t>
            </a:r>
          </a:p>
          <a:p>
            <a:pPr algn="just">
              <a:buNone/>
            </a:pPr>
            <a:endParaRPr lang="en-US" b="1" dirty="0"/>
          </a:p>
          <a:p>
            <a:pPr algn="just"/>
            <a:r>
              <a:rPr lang="en-US" b="1" dirty="0"/>
              <a:t> The responses to these questions can then serve as indicators of the variables/concepts.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457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OPERATIONAL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US" b="1" dirty="0"/>
              <a:t>Reading culture can be operationally defined in the form of questions like:</a:t>
            </a:r>
          </a:p>
          <a:p>
            <a:pPr algn="just"/>
            <a:endParaRPr lang="en-US" b="1" dirty="0"/>
          </a:p>
          <a:p>
            <a:pPr algn="just"/>
            <a:r>
              <a:rPr lang="en-US" b="1" dirty="0"/>
              <a:t>How often do you read books?</a:t>
            </a:r>
          </a:p>
          <a:p>
            <a:pPr marL="82296" indent="0" algn="just">
              <a:buNone/>
            </a:pPr>
            <a:endParaRPr lang="en-US" b="1" dirty="0"/>
          </a:p>
          <a:p>
            <a:pPr algn="just"/>
            <a:r>
              <a:rPr lang="en-US" b="1" dirty="0"/>
              <a:t>What type of books do you read?</a:t>
            </a:r>
          </a:p>
          <a:p>
            <a:pPr marL="82296" indent="0" algn="just">
              <a:buNone/>
            </a:pPr>
            <a:endParaRPr lang="en-US" b="1" dirty="0"/>
          </a:p>
          <a:p>
            <a:pPr algn="just"/>
            <a:r>
              <a:rPr lang="en-US" b="1" dirty="0"/>
              <a:t>Do you read books outside your area of specialization?</a:t>
            </a:r>
          </a:p>
          <a:p>
            <a:pPr marL="82296" indent="0" algn="just">
              <a:buNone/>
            </a:pPr>
            <a:endParaRPr lang="en-US" b="1" dirty="0"/>
          </a:p>
          <a:p>
            <a:pPr algn="just"/>
            <a:r>
              <a:rPr lang="en-US" b="1" dirty="0"/>
              <a:t>How often do you read these books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146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OPERATIONAL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b="1" dirty="0"/>
              <a:t>Paternal educational status can be operationally defined in terms of questions like:</a:t>
            </a:r>
          </a:p>
          <a:p>
            <a:pPr marL="82296" indent="0" algn="just">
              <a:buNone/>
            </a:pPr>
            <a:endParaRPr lang="en-US" b="1" dirty="0"/>
          </a:p>
          <a:p>
            <a:pPr algn="just"/>
            <a:r>
              <a:rPr lang="en-US" b="1" dirty="0"/>
              <a:t>What is the highest qualification of your mother?</a:t>
            </a:r>
          </a:p>
          <a:p>
            <a:pPr marL="82296" indent="0" algn="just">
              <a:buNone/>
            </a:pPr>
            <a:endParaRPr lang="en-US" b="1" dirty="0"/>
          </a:p>
          <a:p>
            <a:pPr algn="just"/>
            <a:r>
              <a:rPr lang="en-US" b="1" dirty="0"/>
              <a:t>Did your father/mother attend college/university?</a:t>
            </a:r>
          </a:p>
          <a:p>
            <a:pPr marL="82296" indent="0" algn="just">
              <a:buNone/>
            </a:pPr>
            <a:endParaRPr lang="en-US" b="1" dirty="0"/>
          </a:p>
          <a:p>
            <a:pPr algn="just"/>
            <a:r>
              <a:rPr lang="en-US" b="1" dirty="0"/>
              <a:t>Which college/university did your father/mother attend?</a:t>
            </a:r>
          </a:p>
        </p:txBody>
      </p:sp>
    </p:spTree>
    <p:extLst>
      <p:ext uri="{BB962C8B-B14F-4D97-AF65-F5344CB8AC3E}">
        <p14:creationId xmlns:p14="http://schemas.microsoft.com/office/powerpoint/2010/main" val="1135188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INDICATORS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b="1" dirty="0"/>
              <a:t>An indicator is a way to measure a variable with more or less exactness.</a:t>
            </a:r>
          </a:p>
          <a:p>
            <a:pPr algn="just">
              <a:buNone/>
            </a:pPr>
            <a:endParaRPr lang="en-US" b="1" dirty="0"/>
          </a:p>
          <a:p>
            <a:pPr algn="just"/>
            <a:r>
              <a:rPr lang="en-US" b="1" dirty="0"/>
              <a:t>It is a way of saying “how much” or “how many” or “to what extent” or “what size”.</a:t>
            </a:r>
          </a:p>
          <a:p>
            <a:pPr algn="just">
              <a:buNone/>
            </a:pPr>
            <a:endParaRPr lang="en-US" dirty="0"/>
          </a:p>
          <a:p>
            <a:pPr algn="just">
              <a:buNone/>
            </a:pPr>
            <a:r>
              <a:rPr lang="en-US" b="1" dirty="0"/>
              <a:t>TYPES OF INDICATORS</a:t>
            </a:r>
            <a:endParaRPr lang="en-US" dirty="0"/>
          </a:p>
          <a:p>
            <a:pPr algn="just">
              <a:buNone/>
            </a:pPr>
            <a:endParaRPr lang="en-US" dirty="0"/>
          </a:p>
          <a:p>
            <a:pPr algn="just"/>
            <a:r>
              <a:rPr lang="en-US" b="1" dirty="0"/>
              <a:t>Numeric</a:t>
            </a:r>
          </a:p>
          <a:p>
            <a:pPr algn="just"/>
            <a:r>
              <a:rPr lang="en-US" b="1" dirty="0"/>
              <a:t>Non – numeric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4104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113</TotalTime>
  <Words>1276</Words>
  <Application>Microsoft Office PowerPoint</Application>
  <PresentationFormat>Widescreen</PresentationFormat>
  <Paragraphs>254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Garamond</vt:lpstr>
      <vt:lpstr>Gill Sans MT</vt:lpstr>
      <vt:lpstr>Wingdings</vt:lpstr>
      <vt:lpstr>Organic</vt:lpstr>
      <vt:lpstr>Document</vt:lpstr>
      <vt:lpstr>TOPIC 5</vt:lpstr>
      <vt:lpstr>MEASUREMENT OF CONCEPTS AND VARIABLES</vt:lpstr>
      <vt:lpstr> CONCEPTS AND VARIABLES   </vt:lpstr>
      <vt:lpstr>CONCEPTUAL DEFINITION </vt:lpstr>
      <vt:lpstr>OPERATIONAL DEFINITION  </vt:lpstr>
      <vt:lpstr>OPERATIONAL DEFINITION</vt:lpstr>
      <vt:lpstr>OPERATIONAL DEFINITION</vt:lpstr>
      <vt:lpstr>OPERATIONAL DEFINITION</vt:lpstr>
      <vt:lpstr>INDICATORS </vt:lpstr>
      <vt:lpstr>NUMERIC INDICATORS </vt:lpstr>
      <vt:lpstr>NON – NUMERIC INDICATORS </vt:lpstr>
      <vt:lpstr>MEASUREMENT OF CONCEPTS AND VARIABLES</vt:lpstr>
      <vt:lpstr>MEASUREMENT OF CONCEPTS AND VARIABLES</vt:lpstr>
      <vt:lpstr>MEASUREMENT OF CONCEPTS AND VARIABLES</vt:lpstr>
      <vt:lpstr>MEASUREMENT OF CONCEPTS AND VARIABLES</vt:lpstr>
      <vt:lpstr>SCALES (LEVELS) OF MEASUREMENT </vt:lpstr>
      <vt:lpstr>PROPERTIES OF SCALES </vt:lpstr>
      <vt:lpstr>PROPERTIES OF SCALES </vt:lpstr>
      <vt:lpstr>PROPERTIES OF SCALES </vt:lpstr>
      <vt:lpstr>PROPERTIES OF SCALES </vt:lpstr>
      <vt:lpstr>SCALES (LEVELS) OR MEASUREMENT</vt:lpstr>
      <vt:lpstr>SCALES (LEVELS) OR MEASUREMENT</vt:lpstr>
      <vt:lpstr>SCALES (LEVELS) OR MEASUREMENT</vt:lpstr>
      <vt:lpstr>SCALES (LEVELS) OR MEASUREMENT</vt:lpstr>
      <vt:lpstr>SCALES (LEVELS) OR MEASUREMENT</vt:lpstr>
      <vt:lpstr>SCALES (LEVELS) OR MEASUREMENT</vt:lpstr>
      <vt:lpstr>SCALES (LEVELS) OR MEASUREMENT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5</dc:title>
  <dc:creator>Musonda Lemba</dc:creator>
  <cp:lastModifiedBy>Chibanda Chiwaya</cp:lastModifiedBy>
  <cp:revision>7</cp:revision>
  <dcterms:created xsi:type="dcterms:W3CDTF">2020-09-08T07:09:19Z</dcterms:created>
  <dcterms:modified xsi:type="dcterms:W3CDTF">2021-11-24T07:53:57Z</dcterms:modified>
</cp:coreProperties>
</file>