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6" r:id="rId3"/>
    <p:sldId id="337" r:id="rId4"/>
    <p:sldId id="488" r:id="rId5"/>
    <p:sldId id="489" r:id="rId6"/>
    <p:sldId id="339" r:id="rId7"/>
    <p:sldId id="513" r:id="rId8"/>
    <p:sldId id="518" r:id="rId9"/>
    <p:sldId id="517" r:id="rId10"/>
    <p:sldId id="515" r:id="rId11"/>
    <p:sldId id="514" r:id="rId12"/>
    <p:sldId id="340" r:id="rId13"/>
    <p:sldId id="507" r:id="rId14"/>
    <p:sldId id="510" r:id="rId15"/>
    <p:sldId id="509" r:id="rId16"/>
    <p:sldId id="508" r:id="rId17"/>
    <p:sldId id="341" r:id="rId18"/>
    <p:sldId id="490" r:id="rId19"/>
    <p:sldId id="511" r:id="rId20"/>
    <p:sldId id="521" r:id="rId21"/>
    <p:sldId id="519" r:id="rId22"/>
    <p:sldId id="520" r:id="rId23"/>
    <p:sldId id="491" r:id="rId24"/>
    <p:sldId id="512" r:id="rId25"/>
    <p:sldId id="492" r:id="rId26"/>
    <p:sldId id="493" r:id="rId27"/>
    <p:sldId id="494" r:id="rId28"/>
    <p:sldId id="495" r:id="rId29"/>
    <p:sldId id="496" r:id="rId30"/>
    <p:sldId id="497" r:id="rId31"/>
    <p:sldId id="498" r:id="rId32"/>
    <p:sldId id="499" r:id="rId33"/>
    <p:sldId id="500" r:id="rId34"/>
    <p:sldId id="502" r:id="rId35"/>
    <p:sldId id="343" r:id="rId36"/>
    <p:sldId id="344" r:id="rId37"/>
    <p:sldId id="345" r:id="rId38"/>
    <p:sldId id="346" r:id="rId39"/>
    <p:sldId id="347" r:id="rId40"/>
    <p:sldId id="348" r:id="rId41"/>
    <p:sldId id="501" r:id="rId42"/>
    <p:sldId id="349" r:id="rId43"/>
    <p:sldId id="350" r:id="rId44"/>
    <p:sldId id="351" r:id="rId45"/>
    <p:sldId id="352" r:id="rId46"/>
    <p:sldId id="353" r:id="rId47"/>
    <p:sldId id="354" r:id="rId48"/>
    <p:sldId id="503" r:id="rId49"/>
    <p:sldId id="506" r:id="rId50"/>
    <p:sldId id="35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32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F06F1DD-0479-454D-8B99-1DF70765D700}" type="datetimeFigureOut">
              <a:rPr lang="en-ZM" smtClean="0"/>
              <a:t>08/09/2023</a:t>
            </a:fld>
            <a:endParaRPr lang="en-ZM"/>
          </a:p>
        </p:txBody>
      </p:sp>
      <p:sp>
        <p:nvSpPr>
          <p:cNvPr id="5" name="Footer Placeholder 4"/>
          <p:cNvSpPr>
            <a:spLocks noGrp="1"/>
          </p:cNvSpPr>
          <p:nvPr>
            <p:ph type="ftr" sz="quarter" idx="11"/>
          </p:nvPr>
        </p:nvSpPr>
        <p:spPr>
          <a:xfrm>
            <a:off x="2692397" y="5037663"/>
            <a:ext cx="5214635" cy="279400"/>
          </a:xfrm>
        </p:spPr>
        <p:txBody>
          <a:bodyPr/>
          <a:lstStyle/>
          <a:p>
            <a:endParaRPr lang="en-ZM"/>
          </a:p>
        </p:txBody>
      </p:sp>
      <p:sp>
        <p:nvSpPr>
          <p:cNvPr id="6" name="Slide Number Placeholder 5"/>
          <p:cNvSpPr>
            <a:spLocks noGrp="1"/>
          </p:cNvSpPr>
          <p:nvPr>
            <p:ph type="sldNum" sz="quarter" idx="12"/>
          </p:nvPr>
        </p:nvSpPr>
        <p:spPr>
          <a:xfrm>
            <a:off x="8956900" y="5037663"/>
            <a:ext cx="551167" cy="279400"/>
          </a:xfrm>
        </p:spPr>
        <p:txBody>
          <a:bodyPr/>
          <a:lstStyle/>
          <a:p>
            <a:fld id="{FAAF467F-EA11-4BB8-AFC6-B976B7F8C973}" type="slidenum">
              <a:rPr lang="en-ZM" smtClean="0"/>
              <a:t>‹#›</a:t>
            </a:fld>
            <a:endParaRPr lang="en-ZM"/>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67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06F1DD-0479-454D-8B99-1DF70765D700}" type="datetimeFigureOut">
              <a:rPr lang="en-ZM" smtClean="0"/>
              <a:t>08/09/2023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FAAF467F-EA11-4BB8-AFC6-B976B7F8C973}" type="slidenum">
              <a:rPr lang="en-ZM" smtClean="0"/>
              <a:t>‹#›</a:t>
            </a:fld>
            <a:endParaRPr lang="en-ZM"/>
          </a:p>
        </p:txBody>
      </p:sp>
    </p:spTree>
    <p:extLst>
      <p:ext uri="{BB962C8B-B14F-4D97-AF65-F5344CB8AC3E}">
        <p14:creationId xmlns:p14="http://schemas.microsoft.com/office/powerpoint/2010/main" val="249861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6F1DD-0479-454D-8B99-1DF70765D700}" type="datetimeFigureOut">
              <a:rPr lang="en-ZM" smtClean="0"/>
              <a:t>08/09/2023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FAAF467F-EA11-4BB8-AFC6-B976B7F8C973}" type="slidenum">
              <a:rPr lang="en-ZM" smtClean="0"/>
              <a:t>‹#›</a:t>
            </a:fld>
            <a:endParaRPr lang="en-ZM"/>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6363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6F1DD-0479-454D-8B99-1DF70765D700}" type="datetimeFigureOut">
              <a:rPr lang="en-ZM" smtClean="0"/>
              <a:t>08/09/2023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FAAF467F-EA11-4BB8-AFC6-B976B7F8C973}" type="slidenum">
              <a:rPr lang="en-ZM" smtClean="0"/>
              <a:t>‹#›</a:t>
            </a:fld>
            <a:endParaRPr lang="en-ZM"/>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12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6F1DD-0479-454D-8B99-1DF70765D700}" type="datetimeFigureOut">
              <a:rPr lang="en-ZM" smtClean="0"/>
              <a:t>08/09/2023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FAAF467F-EA11-4BB8-AFC6-B976B7F8C973}" type="slidenum">
              <a:rPr lang="en-ZM" smtClean="0"/>
              <a:t>‹#›</a:t>
            </a:fld>
            <a:endParaRPr lang="en-ZM"/>
          </a:p>
        </p:txBody>
      </p:sp>
    </p:spTree>
    <p:extLst>
      <p:ext uri="{BB962C8B-B14F-4D97-AF65-F5344CB8AC3E}">
        <p14:creationId xmlns:p14="http://schemas.microsoft.com/office/powerpoint/2010/main" val="996167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6F1DD-0479-454D-8B99-1DF70765D700}" type="datetimeFigureOut">
              <a:rPr lang="en-ZM" smtClean="0"/>
              <a:t>08/09/2023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FAAF467F-EA11-4BB8-AFC6-B976B7F8C973}" type="slidenum">
              <a:rPr lang="en-ZM" smtClean="0"/>
              <a:t>‹#›</a:t>
            </a:fld>
            <a:endParaRPr lang="en-ZM"/>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5030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6F1DD-0479-454D-8B99-1DF70765D700}" type="datetimeFigureOut">
              <a:rPr lang="en-ZM" smtClean="0"/>
              <a:t>08/09/2023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FAAF467F-EA11-4BB8-AFC6-B976B7F8C973}" type="slidenum">
              <a:rPr lang="en-ZM" smtClean="0"/>
              <a:t>‹#›</a:t>
            </a:fld>
            <a:endParaRPr lang="en-ZM"/>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302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6F1DD-0479-454D-8B99-1DF70765D700}" type="datetimeFigureOut">
              <a:rPr lang="en-ZM" smtClean="0"/>
              <a:t>08/09/2023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FAAF467F-EA11-4BB8-AFC6-B976B7F8C973}"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65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6F1DD-0479-454D-8B99-1DF70765D700}" type="datetimeFigureOut">
              <a:rPr lang="en-ZM" smtClean="0"/>
              <a:t>08/09/2023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FAAF467F-EA11-4BB8-AFC6-B976B7F8C973}" type="slidenum">
              <a:rPr lang="en-ZM" smtClean="0"/>
              <a:t>‹#›</a:t>
            </a:fld>
            <a:endParaRPr lang="en-ZM"/>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173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6F1DD-0479-454D-8B99-1DF70765D700}" type="datetimeFigureOut">
              <a:rPr lang="en-ZM" smtClean="0"/>
              <a:t>08/09/2023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FAAF467F-EA11-4BB8-AFC6-B976B7F8C973}" type="slidenum">
              <a:rPr lang="en-ZM" smtClean="0"/>
              <a:t>‹#›</a:t>
            </a:fld>
            <a:endParaRPr lang="en-ZM"/>
          </a:p>
        </p:txBody>
      </p:sp>
    </p:spTree>
    <p:extLst>
      <p:ext uri="{BB962C8B-B14F-4D97-AF65-F5344CB8AC3E}">
        <p14:creationId xmlns:p14="http://schemas.microsoft.com/office/powerpoint/2010/main" val="54205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6F1DD-0479-454D-8B99-1DF70765D700}" type="datetimeFigureOut">
              <a:rPr lang="en-ZM" smtClean="0"/>
              <a:t>08/09/2023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FAAF467F-EA11-4BB8-AFC6-B976B7F8C973}" type="slidenum">
              <a:rPr lang="en-ZM" smtClean="0"/>
              <a:t>‹#›</a:t>
            </a:fld>
            <a:endParaRPr lang="en-ZM"/>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06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06F1DD-0479-454D-8B99-1DF70765D700}" type="datetimeFigureOut">
              <a:rPr lang="en-ZM" smtClean="0"/>
              <a:t>08/09/2023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FAAF467F-EA11-4BB8-AFC6-B976B7F8C973}" type="slidenum">
              <a:rPr lang="en-ZM" smtClean="0"/>
              <a:t>‹#›</a:t>
            </a:fld>
            <a:endParaRPr lang="en-ZM"/>
          </a:p>
        </p:txBody>
      </p:sp>
    </p:spTree>
    <p:extLst>
      <p:ext uri="{BB962C8B-B14F-4D97-AF65-F5344CB8AC3E}">
        <p14:creationId xmlns:p14="http://schemas.microsoft.com/office/powerpoint/2010/main" val="225711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06F1DD-0479-454D-8B99-1DF70765D700}" type="datetimeFigureOut">
              <a:rPr lang="en-ZM" smtClean="0"/>
              <a:t>08/09/2023</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FAAF467F-EA11-4BB8-AFC6-B976B7F8C973}" type="slidenum">
              <a:rPr lang="en-ZM" smtClean="0"/>
              <a:t>‹#›</a:t>
            </a:fld>
            <a:endParaRPr lang="en-ZM"/>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27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06F1DD-0479-454D-8B99-1DF70765D700}" type="datetimeFigureOut">
              <a:rPr lang="en-ZM" smtClean="0"/>
              <a:t>08/09/2023</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FAAF467F-EA11-4BB8-AFC6-B976B7F8C973}"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92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6F1DD-0479-454D-8B99-1DF70765D700}" type="datetimeFigureOut">
              <a:rPr lang="en-ZM" smtClean="0"/>
              <a:t>08/09/2023</a:t>
            </a:fld>
            <a:endParaRPr lang="en-ZM"/>
          </a:p>
        </p:txBody>
      </p:sp>
      <p:sp>
        <p:nvSpPr>
          <p:cNvPr id="3" name="Footer Placeholder 2"/>
          <p:cNvSpPr>
            <a:spLocks noGrp="1"/>
          </p:cNvSpPr>
          <p:nvPr>
            <p:ph type="ftr" sz="quarter" idx="11"/>
          </p:nvPr>
        </p:nvSpPr>
        <p:spPr/>
        <p:txBody>
          <a:bodyPr/>
          <a:lstStyle/>
          <a:p>
            <a:endParaRPr lang="en-ZM"/>
          </a:p>
        </p:txBody>
      </p:sp>
      <p:sp>
        <p:nvSpPr>
          <p:cNvPr id="4" name="Slide Number Placeholder 3"/>
          <p:cNvSpPr>
            <a:spLocks noGrp="1"/>
          </p:cNvSpPr>
          <p:nvPr>
            <p:ph type="sldNum" sz="quarter" idx="12"/>
          </p:nvPr>
        </p:nvSpPr>
        <p:spPr/>
        <p:txBody>
          <a:bodyPr/>
          <a:lstStyle/>
          <a:p>
            <a:fld id="{FAAF467F-EA11-4BB8-AFC6-B976B7F8C973}" type="slidenum">
              <a:rPr lang="en-ZM" smtClean="0"/>
              <a:t>‹#›</a:t>
            </a:fld>
            <a:endParaRPr lang="en-ZM"/>
          </a:p>
        </p:txBody>
      </p:sp>
    </p:spTree>
    <p:extLst>
      <p:ext uri="{BB962C8B-B14F-4D97-AF65-F5344CB8AC3E}">
        <p14:creationId xmlns:p14="http://schemas.microsoft.com/office/powerpoint/2010/main" val="278313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06F1DD-0479-454D-8B99-1DF70765D700}" type="datetimeFigureOut">
              <a:rPr lang="en-ZM" smtClean="0"/>
              <a:t>08/09/2023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FAAF467F-EA11-4BB8-AFC6-B976B7F8C973}" type="slidenum">
              <a:rPr lang="en-ZM" smtClean="0"/>
              <a:t>‹#›</a:t>
            </a:fld>
            <a:endParaRPr lang="en-ZM"/>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27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06F1DD-0479-454D-8B99-1DF70765D700}" type="datetimeFigureOut">
              <a:rPr lang="en-ZM" smtClean="0"/>
              <a:t>08/09/2023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FAAF467F-EA11-4BB8-AFC6-B976B7F8C973}" type="slidenum">
              <a:rPr lang="en-ZM" smtClean="0"/>
              <a:t>‹#›</a:t>
            </a:fld>
            <a:endParaRPr lang="en-ZM"/>
          </a:p>
        </p:txBody>
      </p:sp>
    </p:spTree>
    <p:extLst>
      <p:ext uri="{BB962C8B-B14F-4D97-AF65-F5344CB8AC3E}">
        <p14:creationId xmlns:p14="http://schemas.microsoft.com/office/powerpoint/2010/main" val="49269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06F1DD-0479-454D-8B99-1DF70765D700}" type="datetimeFigureOut">
              <a:rPr lang="en-ZM" smtClean="0"/>
              <a:t>08/09/2023</a:t>
            </a:fld>
            <a:endParaRPr lang="en-ZM"/>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M"/>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AF467F-EA11-4BB8-AFC6-B976B7F8C973}" type="slidenum">
              <a:rPr lang="en-ZM" smtClean="0"/>
              <a:t>‹#›</a:t>
            </a:fld>
            <a:endParaRPr lang="en-ZM"/>
          </a:p>
        </p:txBody>
      </p:sp>
    </p:spTree>
    <p:extLst>
      <p:ext uri="{BB962C8B-B14F-4D97-AF65-F5344CB8AC3E}">
        <p14:creationId xmlns:p14="http://schemas.microsoft.com/office/powerpoint/2010/main" val="1633856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1.docx"/><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035F3-454F-4705-BC27-A703EAA1D77C}"/>
              </a:ext>
            </a:extLst>
          </p:cNvPr>
          <p:cNvSpPr>
            <a:spLocks noGrp="1"/>
          </p:cNvSpPr>
          <p:nvPr>
            <p:ph type="ctrTitle"/>
          </p:nvPr>
        </p:nvSpPr>
        <p:spPr/>
        <p:txBody>
          <a:bodyPr/>
          <a:lstStyle/>
          <a:p>
            <a:r>
              <a:rPr lang="en-US" dirty="0"/>
              <a:t>TOPIC 4 </a:t>
            </a:r>
            <a:endParaRPr lang="en-ZM" dirty="0"/>
          </a:p>
        </p:txBody>
      </p:sp>
      <p:sp>
        <p:nvSpPr>
          <p:cNvPr id="3" name="Subtitle 2">
            <a:extLst>
              <a:ext uri="{FF2B5EF4-FFF2-40B4-BE49-F238E27FC236}">
                <a16:creationId xmlns:a16="http://schemas.microsoft.com/office/drawing/2014/main" id="{665D8EF3-D131-452B-9118-7F3A600A8BED}"/>
              </a:ext>
            </a:extLst>
          </p:cNvPr>
          <p:cNvSpPr>
            <a:spLocks noGrp="1"/>
          </p:cNvSpPr>
          <p:nvPr>
            <p:ph type="subTitle" idx="1"/>
          </p:nvPr>
        </p:nvSpPr>
        <p:spPr>
          <a:xfrm>
            <a:off x="2692398" y="3687093"/>
            <a:ext cx="6815669" cy="1320802"/>
          </a:xfrm>
        </p:spPr>
        <p:txBody>
          <a:bodyPr/>
          <a:lstStyle/>
          <a:p>
            <a:r>
              <a:rPr lang="en-US" b="1" dirty="0"/>
              <a:t>STATEMENT OF OBJECTIVES AND HYPOTHESES</a:t>
            </a:r>
            <a:endParaRPr lang="en-ZM" b="1" dirty="0"/>
          </a:p>
        </p:txBody>
      </p:sp>
    </p:spTree>
    <p:extLst>
      <p:ext uri="{BB962C8B-B14F-4D97-AF65-F5344CB8AC3E}">
        <p14:creationId xmlns:p14="http://schemas.microsoft.com/office/powerpoint/2010/main" val="62697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784A-5DB8-4D4E-95D8-909384455C09}"/>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0AA4D265-C4FC-43A6-98CB-E9A048F605F0}"/>
              </a:ext>
            </a:extLst>
          </p:cNvPr>
          <p:cNvSpPr>
            <a:spLocks noGrp="1"/>
          </p:cNvSpPr>
          <p:nvPr>
            <p:ph idx="1"/>
          </p:nvPr>
        </p:nvSpPr>
        <p:spPr/>
        <p:txBody>
          <a:bodyPr>
            <a:normAutofit fontScale="47500" lnSpcReduction="20000"/>
          </a:bodyPr>
          <a:lstStyle/>
          <a:p>
            <a:pPr algn="just"/>
            <a:r>
              <a:rPr lang="en-US" b="1" dirty="0"/>
              <a:t>For example, in the </a:t>
            </a:r>
            <a:r>
              <a:rPr lang="en-US" sz="2400" b="1" dirty="0"/>
              <a:t>collection, analysis, interpretation and utilization of data, you can the following sections:</a:t>
            </a:r>
          </a:p>
          <a:p>
            <a:pPr algn="just"/>
            <a:endParaRPr lang="en-US" sz="2400" b="1" i="1" dirty="0">
              <a:latin typeface="Calibri" panose="020F0502020204030204" pitchFamily="34" charset="0"/>
              <a:cs typeface="Calibri" panose="020F0502020204030204" pitchFamily="34" charset="0"/>
            </a:endParaRPr>
          </a:p>
          <a:p>
            <a:pPr algn="just"/>
            <a:r>
              <a:rPr lang="en-US" sz="2400" b="1" i="1" dirty="0">
                <a:latin typeface="Calibri" panose="020F0502020204030204" pitchFamily="34" charset="0"/>
                <a:cs typeface="Calibri" panose="020F0502020204030204" pitchFamily="34" charset="0"/>
              </a:rPr>
              <a:t> SECTION A – SOCIOECONOMIC AND DEMOGRAPHIC CHARACTERISTICS OF RASTAFARIANS</a:t>
            </a:r>
          </a:p>
          <a:p>
            <a:pPr algn="just"/>
            <a:r>
              <a:rPr lang="en-US" sz="2400" b="1" i="1" dirty="0">
                <a:latin typeface="Calibri" panose="020F0502020204030204" pitchFamily="34" charset="0"/>
                <a:cs typeface="Calibri" panose="020F0502020204030204" pitchFamily="34" charset="0"/>
              </a:rPr>
              <a:t>In data collection questionnaire, you as questions on these characteristics; in </a:t>
            </a:r>
            <a:r>
              <a:rPr lang="en-US" sz="2400" b="1" i="1" dirty="0" err="1">
                <a:latin typeface="Calibri" panose="020F0502020204030204" pitchFamily="34" charset="0"/>
                <a:cs typeface="Calibri" panose="020F0502020204030204" pitchFamily="34" charset="0"/>
              </a:rPr>
              <a:t>thebreport</a:t>
            </a:r>
            <a:r>
              <a:rPr lang="en-US" sz="2400" b="1" i="1" dirty="0">
                <a:latin typeface="Calibri" panose="020F0502020204030204" pitchFamily="34" charset="0"/>
                <a:cs typeface="Calibri" panose="020F0502020204030204" pitchFamily="34" charset="0"/>
              </a:rPr>
              <a:t>, you </a:t>
            </a:r>
            <a:r>
              <a:rPr lang="en-US" sz="2400" b="1" i="1" dirty="0" err="1">
                <a:latin typeface="Calibri" panose="020F0502020204030204" pitchFamily="34" charset="0"/>
                <a:cs typeface="Calibri" panose="020F0502020204030204" pitchFamily="34" charset="0"/>
              </a:rPr>
              <a:t>nalyze</a:t>
            </a:r>
            <a:r>
              <a:rPr lang="en-US" sz="2400" b="1" i="1" dirty="0">
                <a:latin typeface="Calibri" panose="020F0502020204030204" pitchFamily="34" charset="0"/>
                <a:cs typeface="Calibri" panose="020F0502020204030204" pitchFamily="34" charset="0"/>
              </a:rPr>
              <a:t>, interpret, the findings regarding these </a:t>
            </a:r>
            <a:r>
              <a:rPr lang="en-US" sz="2400" b="1" i="1" dirty="0" err="1">
                <a:latin typeface="Calibri" panose="020F0502020204030204" pitchFamily="34" charset="0"/>
                <a:cs typeface="Calibri" panose="020F0502020204030204" pitchFamily="34" charset="0"/>
              </a:rPr>
              <a:t>charactiritics</a:t>
            </a:r>
            <a:r>
              <a:rPr lang="en-US" sz="2400" b="1" i="1" dirty="0">
                <a:latin typeface="Calibri" panose="020F0502020204030204" pitchFamily="34" charset="0"/>
                <a:cs typeface="Calibri" panose="020F0502020204030204" pitchFamily="34" charset="0"/>
              </a:rPr>
              <a:t>.</a:t>
            </a:r>
          </a:p>
          <a:p>
            <a:pPr algn="just"/>
            <a:endParaRPr lang="en-US" sz="2400" b="1" i="1" dirty="0">
              <a:latin typeface="Calibri" panose="020F0502020204030204" pitchFamily="34" charset="0"/>
              <a:cs typeface="Calibri" panose="020F0502020204030204" pitchFamily="34" charset="0"/>
            </a:endParaRPr>
          </a:p>
          <a:p>
            <a:pPr algn="just"/>
            <a:r>
              <a:rPr lang="en-US" b="1" i="1" dirty="0">
                <a:latin typeface="Calibri" panose="020F0502020204030204" pitchFamily="34" charset="0"/>
                <a:cs typeface="Calibri" panose="020F0502020204030204" pitchFamily="34" charset="0"/>
              </a:rPr>
              <a:t>SECTION B – LEGAL ASPECTS OF RASTAFARIAN LIFE</a:t>
            </a:r>
          </a:p>
          <a:p>
            <a:pPr algn="just"/>
            <a:r>
              <a:rPr lang="en-US" sz="2400" b="1" i="1" dirty="0">
                <a:latin typeface="Calibri" panose="020F0502020204030204" pitchFamily="34" charset="0"/>
                <a:cs typeface="Calibri" panose="020F0502020204030204" pitchFamily="34" charset="0"/>
              </a:rPr>
              <a:t>In data collection questionnaire, you as questions on these characteristics; in </a:t>
            </a:r>
            <a:r>
              <a:rPr lang="en-US" sz="2400" b="1" i="1" dirty="0" err="1">
                <a:latin typeface="Calibri" panose="020F0502020204030204" pitchFamily="34" charset="0"/>
                <a:cs typeface="Calibri" panose="020F0502020204030204" pitchFamily="34" charset="0"/>
              </a:rPr>
              <a:t>thebreport</a:t>
            </a:r>
            <a:r>
              <a:rPr lang="en-US" sz="2400" b="1" i="1" dirty="0">
                <a:latin typeface="Calibri" panose="020F0502020204030204" pitchFamily="34" charset="0"/>
                <a:cs typeface="Calibri" panose="020F0502020204030204" pitchFamily="34" charset="0"/>
              </a:rPr>
              <a:t>, you </a:t>
            </a:r>
            <a:r>
              <a:rPr lang="en-US" sz="2400" b="1" i="1" dirty="0" err="1">
                <a:latin typeface="Calibri" panose="020F0502020204030204" pitchFamily="34" charset="0"/>
                <a:cs typeface="Calibri" panose="020F0502020204030204" pitchFamily="34" charset="0"/>
              </a:rPr>
              <a:t>nalyze</a:t>
            </a:r>
            <a:r>
              <a:rPr lang="en-US" sz="2400" b="1" i="1" dirty="0">
                <a:latin typeface="Calibri" panose="020F0502020204030204" pitchFamily="34" charset="0"/>
                <a:cs typeface="Calibri" panose="020F0502020204030204" pitchFamily="34" charset="0"/>
              </a:rPr>
              <a:t>, interpret, the findings regarding these </a:t>
            </a:r>
            <a:r>
              <a:rPr lang="en-US" sz="2400" b="1" i="1" dirty="0" err="1">
                <a:latin typeface="Calibri" panose="020F0502020204030204" pitchFamily="34" charset="0"/>
                <a:cs typeface="Calibri" panose="020F0502020204030204" pitchFamily="34" charset="0"/>
              </a:rPr>
              <a:t>charactiritics</a:t>
            </a:r>
            <a:r>
              <a:rPr lang="en-US" sz="2400" b="1" i="1" dirty="0">
                <a:latin typeface="Calibri" panose="020F0502020204030204" pitchFamily="34" charset="0"/>
                <a:cs typeface="Calibri" panose="020F0502020204030204" pitchFamily="34" charset="0"/>
              </a:rPr>
              <a:t>.</a:t>
            </a:r>
          </a:p>
          <a:p>
            <a:pPr algn="just"/>
            <a:endParaRPr lang="en-US" b="1" i="1" dirty="0">
              <a:latin typeface="Calibri" panose="020F0502020204030204" pitchFamily="34" charset="0"/>
              <a:cs typeface="Calibri" panose="020F0502020204030204" pitchFamily="34" charset="0"/>
            </a:endParaRPr>
          </a:p>
          <a:p>
            <a:pPr algn="just"/>
            <a:r>
              <a:rPr lang="en-US" sz="2400" b="1" i="1" dirty="0">
                <a:latin typeface="Calibri" panose="020F0502020204030204" pitchFamily="34" charset="0"/>
                <a:cs typeface="Calibri" panose="020F0502020204030204" pitchFamily="34" charset="0"/>
              </a:rPr>
              <a:t>SECTION C – ENVIRONMENTAL NEEDS OF RASTAFARIAN LIFE</a:t>
            </a:r>
          </a:p>
          <a:p>
            <a:pPr algn="just"/>
            <a:r>
              <a:rPr lang="en-US" sz="2400" b="1" i="1" dirty="0">
                <a:latin typeface="Calibri" panose="020F0502020204030204" pitchFamily="34" charset="0"/>
                <a:cs typeface="Calibri" panose="020F0502020204030204" pitchFamily="34" charset="0"/>
              </a:rPr>
              <a:t>In data collection questionnaire, you as questions on these characteristics; in </a:t>
            </a:r>
            <a:r>
              <a:rPr lang="en-US" sz="2400" b="1" i="1" dirty="0" err="1">
                <a:latin typeface="Calibri" panose="020F0502020204030204" pitchFamily="34" charset="0"/>
                <a:cs typeface="Calibri" panose="020F0502020204030204" pitchFamily="34" charset="0"/>
              </a:rPr>
              <a:t>thebreport</a:t>
            </a:r>
            <a:r>
              <a:rPr lang="en-US" sz="2400" b="1" i="1" dirty="0">
                <a:latin typeface="Calibri" panose="020F0502020204030204" pitchFamily="34" charset="0"/>
                <a:cs typeface="Calibri" panose="020F0502020204030204" pitchFamily="34" charset="0"/>
              </a:rPr>
              <a:t>, you </a:t>
            </a:r>
            <a:r>
              <a:rPr lang="en-US" sz="2400" b="1" i="1" dirty="0" err="1">
                <a:latin typeface="Calibri" panose="020F0502020204030204" pitchFamily="34" charset="0"/>
                <a:cs typeface="Calibri" panose="020F0502020204030204" pitchFamily="34" charset="0"/>
              </a:rPr>
              <a:t>nalyze</a:t>
            </a:r>
            <a:r>
              <a:rPr lang="en-US" sz="2400" b="1" i="1" dirty="0">
                <a:latin typeface="Calibri" panose="020F0502020204030204" pitchFamily="34" charset="0"/>
                <a:cs typeface="Calibri" panose="020F0502020204030204" pitchFamily="34" charset="0"/>
              </a:rPr>
              <a:t>, interpret, the findings regarding these </a:t>
            </a:r>
            <a:r>
              <a:rPr lang="en-US" sz="2400" b="1" i="1" dirty="0" err="1">
                <a:latin typeface="Calibri" panose="020F0502020204030204" pitchFamily="34" charset="0"/>
                <a:cs typeface="Calibri" panose="020F0502020204030204" pitchFamily="34" charset="0"/>
              </a:rPr>
              <a:t>charactiritics</a:t>
            </a:r>
            <a:r>
              <a:rPr lang="en-US" sz="2400" b="1" i="1" dirty="0">
                <a:latin typeface="Calibri" panose="020F0502020204030204" pitchFamily="34" charset="0"/>
                <a:cs typeface="Calibri" panose="020F0502020204030204" pitchFamily="34" charset="0"/>
              </a:rPr>
              <a:t>.</a:t>
            </a:r>
          </a:p>
          <a:p>
            <a:pPr algn="just"/>
            <a:endParaRPr lang="en-US" sz="2400" b="1" i="1" dirty="0">
              <a:latin typeface="Calibri" panose="020F0502020204030204" pitchFamily="34" charset="0"/>
              <a:cs typeface="Calibri" panose="020F0502020204030204" pitchFamily="34" charset="0"/>
            </a:endParaRPr>
          </a:p>
          <a:p>
            <a:pPr algn="just"/>
            <a:r>
              <a:rPr lang="en-US" sz="2400" b="1" i="1" dirty="0">
                <a:effectLst/>
                <a:latin typeface="Calibri" panose="020F0502020204030204" pitchFamily="34" charset="0"/>
                <a:ea typeface="Calibri" panose="020F0502020204030204" pitchFamily="34" charset="0"/>
                <a:cs typeface="Calibri" panose="020F0502020204030204" pitchFamily="34" charset="0"/>
              </a:rPr>
              <a:t>.</a:t>
            </a:r>
            <a:endParaRPr lang="en-ZM" sz="2400" i="1" dirty="0">
              <a:effectLst/>
              <a:latin typeface="Calibri" panose="020F0502020204030204" pitchFamily="34" charset="0"/>
              <a:ea typeface="Calibri" panose="020F0502020204030204" pitchFamily="34" charset="0"/>
              <a:cs typeface="Calibri" panose="020F0502020204030204" pitchFamily="34" charset="0"/>
            </a:endParaRPr>
          </a:p>
          <a:p>
            <a:endParaRPr lang="en-ZM" dirty="0"/>
          </a:p>
        </p:txBody>
      </p:sp>
    </p:spTree>
    <p:extLst>
      <p:ext uri="{BB962C8B-B14F-4D97-AF65-F5344CB8AC3E}">
        <p14:creationId xmlns:p14="http://schemas.microsoft.com/office/powerpoint/2010/main" val="53033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7FA6-D370-4C59-A5DC-02AF03BAE83F}"/>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B6DD6CA7-6B68-4219-B971-EAD94DB0EFA3}"/>
              </a:ext>
            </a:extLst>
          </p:cNvPr>
          <p:cNvSpPr>
            <a:spLocks noGrp="1"/>
          </p:cNvSpPr>
          <p:nvPr>
            <p:ph idx="1"/>
          </p:nvPr>
        </p:nvSpPr>
        <p:spPr/>
        <p:txBody>
          <a:bodyPr>
            <a:normAutofit fontScale="47500" lnSpcReduction="20000"/>
          </a:bodyPr>
          <a:lstStyle/>
          <a:p>
            <a:pPr algn="just"/>
            <a:r>
              <a:rPr lang="en-US" sz="2400" b="1" i="1" dirty="0">
                <a:latin typeface="Calibri" panose="020F0502020204030204" pitchFamily="34" charset="0"/>
                <a:cs typeface="Calibri" panose="020F0502020204030204" pitchFamily="34" charset="0"/>
              </a:rPr>
              <a:t>SECTION D – ACADEMIC NEEDS AND ASPIRATIONS OF RASTAFARIANS</a:t>
            </a:r>
          </a:p>
          <a:p>
            <a:pPr algn="just"/>
            <a:r>
              <a:rPr lang="en-US" sz="2400" b="1" i="1" dirty="0">
                <a:latin typeface="Calibri" panose="020F0502020204030204" pitchFamily="34" charset="0"/>
                <a:cs typeface="Calibri" panose="020F0502020204030204" pitchFamily="34" charset="0"/>
              </a:rPr>
              <a:t>In data collection questionnaire, you as questions on these characteristics; in </a:t>
            </a:r>
            <a:r>
              <a:rPr lang="en-US" sz="2400" b="1" i="1" dirty="0" err="1">
                <a:latin typeface="Calibri" panose="020F0502020204030204" pitchFamily="34" charset="0"/>
                <a:cs typeface="Calibri" panose="020F0502020204030204" pitchFamily="34" charset="0"/>
              </a:rPr>
              <a:t>thebreport</a:t>
            </a:r>
            <a:r>
              <a:rPr lang="en-US" sz="2400" b="1" i="1" dirty="0">
                <a:latin typeface="Calibri" panose="020F0502020204030204" pitchFamily="34" charset="0"/>
                <a:cs typeface="Calibri" panose="020F0502020204030204" pitchFamily="34" charset="0"/>
              </a:rPr>
              <a:t>, you </a:t>
            </a:r>
            <a:r>
              <a:rPr lang="en-US" sz="2400" b="1" i="1" dirty="0" err="1">
                <a:latin typeface="Calibri" panose="020F0502020204030204" pitchFamily="34" charset="0"/>
                <a:cs typeface="Calibri" panose="020F0502020204030204" pitchFamily="34" charset="0"/>
              </a:rPr>
              <a:t>nalyze</a:t>
            </a:r>
            <a:r>
              <a:rPr lang="en-US" sz="2400" b="1" i="1" dirty="0">
                <a:latin typeface="Calibri" panose="020F0502020204030204" pitchFamily="34" charset="0"/>
                <a:cs typeface="Calibri" panose="020F0502020204030204" pitchFamily="34" charset="0"/>
              </a:rPr>
              <a:t>, interpret, the findings regarding these </a:t>
            </a:r>
            <a:r>
              <a:rPr lang="en-US" sz="2400" b="1" i="1" dirty="0" err="1">
                <a:latin typeface="Calibri" panose="020F0502020204030204" pitchFamily="34" charset="0"/>
                <a:cs typeface="Calibri" panose="020F0502020204030204" pitchFamily="34" charset="0"/>
              </a:rPr>
              <a:t>charactiritics</a:t>
            </a:r>
            <a:r>
              <a:rPr lang="en-US" sz="2400" b="1" i="1" dirty="0">
                <a:latin typeface="Calibri" panose="020F0502020204030204" pitchFamily="34" charset="0"/>
                <a:cs typeface="Calibri" panose="020F0502020204030204" pitchFamily="34" charset="0"/>
              </a:rPr>
              <a:t>.</a:t>
            </a:r>
          </a:p>
          <a:p>
            <a:pPr marL="0" indent="0" algn="just">
              <a:buNone/>
            </a:pPr>
            <a:endParaRPr lang="en-US" sz="2400" b="1" i="1" dirty="0">
              <a:latin typeface="Calibri" panose="020F0502020204030204" pitchFamily="34" charset="0"/>
              <a:cs typeface="Calibri" panose="020F0502020204030204" pitchFamily="34" charset="0"/>
            </a:endParaRPr>
          </a:p>
          <a:p>
            <a:pPr algn="just"/>
            <a:r>
              <a:rPr lang="en-US" sz="2400" b="1" i="1" dirty="0">
                <a:latin typeface="Calibri" panose="020F0502020204030204" pitchFamily="34" charset="0"/>
                <a:cs typeface="Calibri" panose="020F0502020204030204" pitchFamily="34" charset="0"/>
              </a:rPr>
              <a:t>SECTION D- PSYCHOLOGICAL NEEDS OF RASTA</a:t>
            </a:r>
          </a:p>
          <a:p>
            <a:pPr algn="just"/>
            <a:r>
              <a:rPr lang="en-US" sz="2400" b="1" i="1" dirty="0">
                <a:latin typeface="Calibri" panose="020F0502020204030204" pitchFamily="34" charset="0"/>
                <a:cs typeface="Calibri" panose="020F0502020204030204" pitchFamily="34" charset="0"/>
              </a:rPr>
              <a:t>In data collection questionnaire, you as questions on these characteristics; in </a:t>
            </a:r>
            <a:r>
              <a:rPr lang="en-US" sz="2400" b="1" i="1" dirty="0" err="1">
                <a:latin typeface="Calibri" panose="020F0502020204030204" pitchFamily="34" charset="0"/>
                <a:cs typeface="Calibri" panose="020F0502020204030204" pitchFamily="34" charset="0"/>
              </a:rPr>
              <a:t>thebreport</a:t>
            </a:r>
            <a:r>
              <a:rPr lang="en-US" sz="2400" b="1" i="1" dirty="0">
                <a:latin typeface="Calibri" panose="020F0502020204030204" pitchFamily="34" charset="0"/>
                <a:cs typeface="Calibri" panose="020F0502020204030204" pitchFamily="34" charset="0"/>
              </a:rPr>
              <a:t>, you </a:t>
            </a:r>
            <a:r>
              <a:rPr lang="en-US" sz="2400" b="1" i="1" dirty="0" err="1">
                <a:latin typeface="Calibri" panose="020F0502020204030204" pitchFamily="34" charset="0"/>
                <a:cs typeface="Calibri" panose="020F0502020204030204" pitchFamily="34" charset="0"/>
              </a:rPr>
              <a:t>nalyze</a:t>
            </a:r>
            <a:r>
              <a:rPr lang="en-US" sz="2400" b="1" i="1" dirty="0">
                <a:latin typeface="Calibri" panose="020F0502020204030204" pitchFamily="34" charset="0"/>
                <a:cs typeface="Calibri" panose="020F0502020204030204" pitchFamily="34" charset="0"/>
              </a:rPr>
              <a:t>, interpret, the findings regarding these </a:t>
            </a:r>
            <a:r>
              <a:rPr lang="en-US" sz="2400" b="1" i="1" dirty="0" err="1">
                <a:latin typeface="Calibri" panose="020F0502020204030204" pitchFamily="34" charset="0"/>
                <a:cs typeface="Calibri" panose="020F0502020204030204" pitchFamily="34" charset="0"/>
              </a:rPr>
              <a:t>charactiritics</a:t>
            </a:r>
            <a:r>
              <a:rPr lang="en-US" sz="2400" b="1" i="1" dirty="0">
                <a:latin typeface="Calibri" panose="020F0502020204030204" pitchFamily="34" charset="0"/>
                <a:cs typeface="Calibri" panose="020F0502020204030204" pitchFamily="34" charset="0"/>
              </a:rPr>
              <a:t>.</a:t>
            </a:r>
          </a:p>
          <a:p>
            <a:pPr algn="just"/>
            <a:endParaRPr lang="en-US" sz="2400" b="1" i="1" dirty="0">
              <a:latin typeface="Calibri" panose="020F0502020204030204" pitchFamily="34" charset="0"/>
              <a:cs typeface="Calibri" panose="020F0502020204030204" pitchFamily="34" charset="0"/>
            </a:endParaRPr>
          </a:p>
          <a:p>
            <a:pPr algn="just"/>
            <a:r>
              <a:rPr lang="en-US" b="1" i="1" dirty="0">
                <a:latin typeface="Calibri" panose="020F0502020204030204" pitchFamily="34" charset="0"/>
                <a:cs typeface="Calibri" panose="020F0502020204030204" pitchFamily="34" charset="0"/>
              </a:rPr>
              <a:t>SECTION E- SOCIAL NEEDS OF </a:t>
            </a:r>
            <a:r>
              <a:rPr lang="en-US" sz="2400" b="1" i="1" dirty="0">
                <a:latin typeface="Calibri" panose="020F0502020204030204" pitchFamily="34" charset="0"/>
                <a:cs typeface="Calibri" panose="020F0502020204030204" pitchFamily="34" charset="0"/>
              </a:rPr>
              <a:t>RASTAFARIANS</a:t>
            </a:r>
          </a:p>
          <a:p>
            <a:pPr algn="just"/>
            <a:r>
              <a:rPr lang="en-US" sz="2400" b="1" i="1" dirty="0">
                <a:latin typeface="Calibri" panose="020F0502020204030204" pitchFamily="34" charset="0"/>
                <a:cs typeface="Calibri" panose="020F0502020204030204" pitchFamily="34" charset="0"/>
              </a:rPr>
              <a:t>In data collection questionnaire, you as questions on these characteristics; in </a:t>
            </a:r>
            <a:r>
              <a:rPr lang="en-US" sz="2400" b="1" i="1" dirty="0" err="1">
                <a:latin typeface="Calibri" panose="020F0502020204030204" pitchFamily="34" charset="0"/>
                <a:cs typeface="Calibri" panose="020F0502020204030204" pitchFamily="34" charset="0"/>
              </a:rPr>
              <a:t>thebreport</a:t>
            </a:r>
            <a:r>
              <a:rPr lang="en-US" sz="2400" b="1" i="1" dirty="0">
                <a:latin typeface="Calibri" panose="020F0502020204030204" pitchFamily="34" charset="0"/>
                <a:cs typeface="Calibri" panose="020F0502020204030204" pitchFamily="34" charset="0"/>
              </a:rPr>
              <a:t>, you </a:t>
            </a:r>
            <a:r>
              <a:rPr lang="en-US" sz="2400" b="1" i="1" dirty="0" err="1">
                <a:latin typeface="Calibri" panose="020F0502020204030204" pitchFamily="34" charset="0"/>
                <a:cs typeface="Calibri" panose="020F0502020204030204" pitchFamily="34" charset="0"/>
              </a:rPr>
              <a:t>nalyze</a:t>
            </a:r>
            <a:r>
              <a:rPr lang="en-US" sz="2400" b="1" i="1" dirty="0">
                <a:latin typeface="Calibri" panose="020F0502020204030204" pitchFamily="34" charset="0"/>
                <a:cs typeface="Calibri" panose="020F0502020204030204" pitchFamily="34" charset="0"/>
              </a:rPr>
              <a:t>, interpret, the findings regarding these </a:t>
            </a:r>
            <a:r>
              <a:rPr lang="en-US" sz="2400" b="1" i="1" dirty="0" err="1">
                <a:latin typeface="Calibri" panose="020F0502020204030204" pitchFamily="34" charset="0"/>
                <a:cs typeface="Calibri" panose="020F0502020204030204" pitchFamily="34" charset="0"/>
              </a:rPr>
              <a:t>charactiritics</a:t>
            </a:r>
            <a:r>
              <a:rPr lang="en-US" sz="2400" b="1" i="1" dirty="0">
                <a:latin typeface="Calibri" panose="020F0502020204030204" pitchFamily="34" charset="0"/>
                <a:cs typeface="Calibri" panose="020F0502020204030204" pitchFamily="34" charset="0"/>
              </a:rPr>
              <a:t>.</a:t>
            </a:r>
          </a:p>
          <a:p>
            <a:pPr algn="just"/>
            <a:endParaRPr lang="en-US" b="1" i="1" dirty="0">
              <a:latin typeface="Calibri" panose="020F0502020204030204" pitchFamily="34" charset="0"/>
              <a:cs typeface="Calibri" panose="020F0502020204030204" pitchFamily="34" charset="0"/>
            </a:endParaRPr>
          </a:p>
          <a:p>
            <a:pPr algn="just"/>
            <a:r>
              <a:rPr lang="en-US" sz="2400" b="1" i="1" dirty="0">
                <a:latin typeface="Calibri" panose="020F0502020204030204" pitchFamily="34" charset="0"/>
                <a:cs typeface="Calibri" panose="020F0502020204030204" pitchFamily="34" charset="0"/>
              </a:rPr>
              <a:t>SECTION F – ECONOMIC ASPIRATIONS OF RASTAFARIANS</a:t>
            </a:r>
          </a:p>
          <a:p>
            <a:pPr algn="just"/>
            <a:r>
              <a:rPr lang="en-US" sz="2400" b="1" i="1" dirty="0">
                <a:latin typeface="Calibri" panose="020F0502020204030204" pitchFamily="34" charset="0"/>
                <a:cs typeface="Calibri" panose="020F0502020204030204" pitchFamily="34" charset="0"/>
              </a:rPr>
              <a:t>In data collection questionnaire, you as questions on these characteristics; in </a:t>
            </a:r>
            <a:r>
              <a:rPr lang="en-US" sz="2400" b="1" i="1" dirty="0" err="1">
                <a:latin typeface="Calibri" panose="020F0502020204030204" pitchFamily="34" charset="0"/>
                <a:cs typeface="Calibri" panose="020F0502020204030204" pitchFamily="34" charset="0"/>
              </a:rPr>
              <a:t>thebreport</a:t>
            </a:r>
            <a:r>
              <a:rPr lang="en-US" sz="2400" b="1" i="1" dirty="0">
                <a:latin typeface="Calibri" panose="020F0502020204030204" pitchFamily="34" charset="0"/>
                <a:cs typeface="Calibri" panose="020F0502020204030204" pitchFamily="34" charset="0"/>
              </a:rPr>
              <a:t>, you </a:t>
            </a:r>
            <a:r>
              <a:rPr lang="en-US" sz="2400" b="1" i="1" dirty="0" err="1">
                <a:latin typeface="Calibri" panose="020F0502020204030204" pitchFamily="34" charset="0"/>
                <a:cs typeface="Calibri" panose="020F0502020204030204" pitchFamily="34" charset="0"/>
              </a:rPr>
              <a:t>nalyze</a:t>
            </a:r>
            <a:r>
              <a:rPr lang="en-US" sz="2400" b="1" i="1" dirty="0">
                <a:latin typeface="Calibri" panose="020F0502020204030204" pitchFamily="34" charset="0"/>
                <a:cs typeface="Calibri" panose="020F0502020204030204" pitchFamily="34" charset="0"/>
              </a:rPr>
              <a:t>, interpret, the findings regarding these </a:t>
            </a:r>
            <a:r>
              <a:rPr lang="en-US" sz="2400" b="1" i="1" dirty="0" err="1">
                <a:latin typeface="Calibri" panose="020F0502020204030204" pitchFamily="34" charset="0"/>
                <a:cs typeface="Calibri" panose="020F0502020204030204" pitchFamily="34" charset="0"/>
              </a:rPr>
              <a:t>charactiritics</a:t>
            </a:r>
            <a:r>
              <a:rPr lang="en-US" sz="2400" b="1" i="1" dirty="0">
                <a:latin typeface="Calibri" panose="020F0502020204030204" pitchFamily="34" charset="0"/>
                <a:cs typeface="Calibri" panose="020F0502020204030204" pitchFamily="34" charset="0"/>
              </a:rPr>
              <a:t>.</a:t>
            </a:r>
          </a:p>
          <a:p>
            <a:pPr algn="just"/>
            <a:endParaRPr lang="en-US" sz="2400" b="1" i="1" dirty="0">
              <a:latin typeface="Calibri" panose="020F0502020204030204" pitchFamily="34" charset="0"/>
              <a:cs typeface="Calibri" panose="020F0502020204030204" pitchFamily="34" charset="0"/>
            </a:endParaRPr>
          </a:p>
          <a:p>
            <a:endParaRPr lang="en-ZM" dirty="0"/>
          </a:p>
        </p:txBody>
      </p:sp>
    </p:spTree>
    <p:extLst>
      <p:ext uri="{BB962C8B-B14F-4D97-AF65-F5344CB8AC3E}">
        <p14:creationId xmlns:p14="http://schemas.microsoft.com/office/powerpoint/2010/main" val="241651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p:txBody>
          <a:bodyPr>
            <a:normAutofit/>
          </a:bodyPr>
          <a:lstStyle/>
          <a:p>
            <a:r>
              <a:rPr lang="en-US" sz="3200" b="1" dirty="0"/>
              <a:t>HOW SHOULD YOU STATE YOUR OBJECTIVES?</a:t>
            </a:r>
            <a:br>
              <a:rPr lang="en-US" sz="3200" b="1" i="1" dirty="0"/>
            </a:br>
            <a:endParaRPr lang="en-US" sz="3200" b="1" i="1" dirty="0"/>
          </a:p>
        </p:txBody>
      </p:sp>
      <p:sp>
        <p:nvSpPr>
          <p:cNvPr id="56323" name="Rectangle 3"/>
          <p:cNvSpPr>
            <a:spLocks noGrp="1" noChangeArrowheads="1"/>
          </p:cNvSpPr>
          <p:nvPr>
            <p:ph idx="1"/>
          </p:nvPr>
        </p:nvSpPr>
        <p:spPr/>
        <p:txBody>
          <a:bodyPr>
            <a:normAutofit fontScale="85000" lnSpcReduction="20000"/>
          </a:bodyPr>
          <a:lstStyle/>
          <a:p>
            <a:pPr algn="just">
              <a:lnSpc>
                <a:spcPct val="80000"/>
              </a:lnSpc>
              <a:buFont typeface="Wingdings" pitchFamily="2" charset="2"/>
              <a:buNone/>
            </a:pPr>
            <a:r>
              <a:rPr lang="en-US" sz="2400" b="1" dirty="0"/>
              <a:t>Ensure that  the objectives:</a:t>
            </a:r>
          </a:p>
          <a:p>
            <a:pPr algn="just">
              <a:lnSpc>
                <a:spcPct val="80000"/>
              </a:lnSpc>
              <a:buFont typeface="Wingdings" pitchFamily="2" charset="2"/>
              <a:buNone/>
            </a:pPr>
            <a:endParaRPr lang="en-US" sz="2400" b="1" dirty="0"/>
          </a:p>
          <a:p>
            <a:pPr algn="just">
              <a:lnSpc>
                <a:spcPct val="80000"/>
              </a:lnSpc>
            </a:pPr>
            <a:r>
              <a:rPr lang="en-US" sz="2400" b="1" dirty="0"/>
              <a:t>Cover the different aspects of the problem and its contributing factors in a coherent way and in a logical sequence;</a:t>
            </a:r>
          </a:p>
          <a:p>
            <a:pPr algn="just">
              <a:lnSpc>
                <a:spcPct val="80000"/>
              </a:lnSpc>
              <a:buFont typeface="Wingdings" pitchFamily="2" charset="2"/>
              <a:buNone/>
            </a:pPr>
            <a:r>
              <a:rPr lang="en-US" sz="2400" b="1" dirty="0"/>
              <a:t> </a:t>
            </a:r>
          </a:p>
          <a:p>
            <a:pPr algn="just">
              <a:lnSpc>
                <a:spcPct val="80000"/>
              </a:lnSpc>
            </a:pPr>
            <a:r>
              <a:rPr lang="en-US" sz="2400" b="1" dirty="0"/>
              <a:t>Are clearly phrased in operational terms, specifying exactly what you are going to do, where, and for what purpose; </a:t>
            </a:r>
          </a:p>
          <a:p>
            <a:pPr algn="just">
              <a:lnSpc>
                <a:spcPct val="80000"/>
              </a:lnSpc>
              <a:buFont typeface="Wingdings" pitchFamily="2" charset="2"/>
              <a:buNone/>
            </a:pPr>
            <a:endParaRPr lang="en-US" sz="2400" b="1" dirty="0"/>
          </a:p>
          <a:p>
            <a:pPr algn="just">
              <a:lnSpc>
                <a:spcPct val="80000"/>
              </a:lnSpc>
            </a:pPr>
            <a:r>
              <a:rPr lang="en-US" sz="2400" b="1" dirty="0"/>
              <a:t>Are realistic considering local conditions; and </a:t>
            </a:r>
          </a:p>
          <a:p>
            <a:pPr algn="just">
              <a:lnSpc>
                <a:spcPct val="80000"/>
              </a:lnSpc>
              <a:buFont typeface="Wingdings" pitchFamily="2" charset="2"/>
              <a:buNone/>
            </a:pPr>
            <a:endParaRPr lang="en-US" sz="2400" b="1" dirty="0"/>
          </a:p>
          <a:p>
            <a:pPr algn="just">
              <a:lnSpc>
                <a:spcPct val="80000"/>
              </a:lnSpc>
            </a:pPr>
            <a:r>
              <a:rPr lang="en-US" sz="2400" b="1" dirty="0"/>
              <a:t>Use action verbs that are specific enough to be evaluated. </a:t>
            </a:r>
          </a:p>
          <a:p>
            <a:pPr>
              <a:lnSpc>
                <a:spcPct val="80000"/>
              </a:lnSpc>
              <a:buFont typeface="Wingdings" pitchFamily="2" charset="2"/>
              <a:buNone/>
            </a:pPr>
            <a:endParaRPr lang="en-US" sz="2400" dirty="0"/>
          </a:p>
        </p:txBody>
      </p:sp>
    </p:spTree>
    <p:extLst>
      <p:ext uri="{BB962C8B-B14F-4D97-AF65-F5344CB8AC3E}">
        <p14:creationId xmlns:p14="http://schemas.microsoft.com/office/powerpoint/2010/main" val="145056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2086-462C-4190-BF42-6246054C5D81}"/>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0939E1EF-E64F-4B47-89C4-C17CE4344256}"/>
              </a:ext>
            </a:extLst>
          </p:cNvPr>
          <p:cNvSpPr>
            <a:spLocks noGrp="1"/>
          </p:cNvSpPr>
          <p:nvPr>
            <p:ph idx="1"/>
          </p:nvPr>
        </p:nvSpPr>
        <p:spPr/>
        <p:txBody>
          <a:bodyPr/>
          <a:lstStyle/>
          <a:p>
            <a:pPr algn="just">
              <a:lnSpc>
                <a:spcPct val="80000"/>
              </a:lnSpc>
            </a:pPr>
            <a:r>
              <a:rPr lang="en-US" sz="2400" b="1" dirty="0"/>
              <a:t>Cover the different aspects of the problem and its contributing factors in a coherent way and in a logical sequence;</a:t>
            </a:r>
          </a:p>
          <a:p>
            <a:pPr algn="just">
              <a:lnSpc>
                <a:spcPct val="80000"/>
              </a:lnSpc>
            </a:pPr>
            <a:r>
              <a:rPr lang="en-US" b="1" dirty="0"/>
              <a:t>Ensure all those factors taken to be contributing to the increase in the numbers of Rastas are all taken care of </a:t>
            </a:r>
            <a:endParaRPr lang="en-US" sz="2400" b="1" dirty="0"/>
          </a:p>
          <a:p>
            <a:pPr algn="just">
              <a:lnSpc>
                <a:spcPct val="80000"/>
              </a:lnSpc>
              <a:buFont typeface="Wingdings" pitchFamily="2" charset="2"/>
              <a:buNone/>
            </a:pPr>
            <a:r>
              <a:rPr lang="en-US" sz="2400" b="1" dirty="0"/>
              <a:t> </a:t>
            </a:r>
          </a:p>
          <a:p>
            <a:endParaRPr lang="en-ZM" dirty="0"/>
          </a:p>
        </p:txBody>
      </p:sp>
    </p:spTree>
    <p:extLst>
      <p:ext uri="{BB962C8B-B14F-4D97-AF65-F5344CB8AC3E}">
        <p14:creationId xmlns:p14="http://schemas.microsoft.com/office/powerpoint/2010/main" val="33737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A02F2-771E-4D45-ADD5-07859B152000}"/>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5189A1FE-66A6-4837-BAAA-0B5F22CA95EB}"/>
              </a:ext>
            </a:extLst>
          </p:cNvPr>
          <p:cNvSpPr>
            <a:spLocks noGrp="1"/>
          </p:cNvSpPr>
          <p:nvPr>
            <p:ph idx="1"/>
          </p:nvPr>
        </p:nvSpPr>
        <p:spPr/>
        <p:txBody>
          <a:bodyPr/>
          <a:lstStyle/>
          <a:p>
            <a:pPr algn="just">
              <a:lnSpc>
                <a:spcPct val="80000"/>
              </a:lnSpc>
            </a:pPr>
            <a:r>
              <a:rPr lang="en-US" sz="2400" b="1" dirty="0"/>
              <a:t>Are clearly phrased in operational terms, specifying exactly what you are going to do, where, and for what purpose; </a:t>
            </a:r>
          </a:p>
          <a:p>
            <a:pPr algn="just">
              <a:lnSpc>
                <a:spcPct val="80000"/>
              </a:lnSpc>
            </a:pPr>
            <a:r>
              <a:rPr lang="en-US" b="1" dirty="0"/>
              <a:t>Ensure that objectives specify what you want or expect to achieve in a very concrete way. </a:t>
            </a:r>
          </a:p>
          <a:p>
            <a:pPr algn="just">
              <a:lnSpc>
                <a:spcPct val="80000"/>
              </a:lnSpc>
            </a:pPr>
            <a:r>
              <a:rPr lang="en-US" sz="2400" b="1" dirty="0"/>
              <a:t>For example, you want to know who these Rastas are, whether mostly men, where they come from, and what they are doing in the library?</a:t>
            </a:r>
          </a:p>
          <a:p>
            <a:pPr algn="just">
              <a:lnSpc>
                <a:spcPct val="80000"/>
              </a:lnSpc>
              <a:buFont typeface="Wingdings" pitchFamily="2" charset="2"/>
              <a:buNone/>
            </a:pPr>
            <a:endParaRPr lang="en-US" sz="2400" b="1" dirty="0"/>
          </a:p>
          <a:p>
            <a:endParaRPr lang="en-ZM" dirty="0"/>
          </a:p>
        </p:txBody>
      </p:sp>
    </p:spTree>
    <p:extLst>
      <p:ext uri="{BB962C8B-B14F-4D97-AF65-F5344CB8AC3E}">
        <p14:creationId xmlns:p14="http://schemas.microsoft.com/office/powerpoint/2010/main" val="2980685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73EC-664A-4099-9922-DD58A87AA77A}"/>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F0A5963A-5ED6-44E7-AAFA-E8B33A075A18}"/>
              </a:ext>
            </a:extLst>
          </p:cNvPr>
          <p:cNvSpPr>
            <a:spLocks noGrp="1"/>
          </p:cNvSpPr>
          <p:nvPr>
            <p:ph idx="1"/>
          </p:nvPr>
        </p:nvSpPr>
        <p:spPr/>
        <p:txBody>
          <a:bodyPr/>
          <a:lstStyle/>
          <a:p>
            <a:r>
              <a:rPr lang="en-US" sz="2400" b="1" dirty="0"/>
              <a:t>Are realistic considering local conditions; and</a:t>
            </a:r>
          </a:p>
          <a:p>
            <a:r>
              <a:rPr lang="en-US" b="1" dirty="0"/>
              <a:t>You also want to collect the appropriate information on them rather than what is not possible in the current context.</a:t>
            </a:r>
          </a:p>
          <a:p>
            <a:r>
              <a:rPr lang="en-US" sz="2400" b="1" dirty="0"/>
              <a:t>For example, you cannot collect information on whether they smoke marijuana or cocaine. </a:t>
            </a:r>
          </a:p>
          <a:p>
            <a:endParaRPr lang="en-ZM" dirty="0"/>
          </a:p>
        </p:txBody>
      </p:sp>
    </p:spTree>
    <p:extLst>
      <p:ext uri="{BB962C8B-B14F-4D97-AF65-F5344CB8AC3E}">
        <p14:creationId xmlns:p14="http://schemas.microsoft.com/office/powerpoint/2010/main" val="307322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72A3-A72A-406B-B14F-1F0CAB245B3B}"/>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89AD619B-902D-43CA-9BD1-46DFEFCDB02B}"/>
              </a:ext>
            </a:extLst>
          </p:cNvPr>
          <p:cNvSpPr>
            <a:spLocks noGrp="1"/>
          </p:cNvSpPr>
          <p:nvPr>
            <p:ph idx="1"/>
          </p:nvPr>
        </p:nvSpPr>
        <p:spPr/>
        <p:txBody>
          <a:bodyPr>
            <a:normAutofit fontScale="92500" lnSpcReduction="10000"/>
          </a:bodyPr>
          <a:lstStyle/>
          <a:p>
            <a:r>
              <a:rPr lang="en-US" sz="2400" b="1" dirty="0"/>
              <a:t>Use action verbs that are specific enough to be evaluated. </a:t>
            </a:r>
          </a:p>
          <a:p>
            <a:endParaRPr lang="en-US" b="1" dirty="0"/>
          </a:p>
          <a:p>
            <a:r>
              <a:rPr lang="en-US" sz="2400" b="1" dirty="0"/>
              <a:t>The use of specific action verbs like “ To establish is better than “To </a:t>
            </a:r>
            <a:r>
              <a:rPr lang="en-US" b="1" dirty="0"/>
              <a:t>understand, because the former can give you more specific information than the latter.</a:t>
            </a:r>
          </a:p>
          <a:p>
            <a:endParaRPr lang="en-US" sz="2400" b="1" dirty="0"/>
          </a:p>
          <a:p>
            <a:r>
              <a:rPr lang="en-US" sz="2400" b="1" dirty="0"/>
              <a:t>Specific information is easier to measure and evaluate than vague and general  information.</a:t>
            </a:r>
          </a:p>
          <a:p>
            <a:endParaRPr lang="en-ZM" dirty="0"/>
          </a:p>
        </p:txBody>
      </p:sp>
    </p:spTree>
    <p:extLst>
      <p:ext uri="{BB962C8B-B14F-4D97-AF65-F5344CB8AC3E}">
        <p14:creationId xmlns:p14="http://schemas.microsoft.com/office/powerpoint/2010/main" val="293358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p:cNvSpPr>
            <a:spLocks noGrp="1" noChangeArrowheads="1"/>
          </p:cNvSpPr>
          <p:nvPr>
            <p:ph type="title"/>
          </p:nvPr>
        </p:nvSpPr>
        <p:spPr/>
        <p:txBody>
          <a:bodyPr>
            <a:normAutofit/>
          </a:bodyPr>
          <a:lstStyle/>
          <a:p>
            <a:r>
              <a:rPr lang="en-US" sz="3200" b="1" dirty="0"/>
              <a:t>HOW SHOULD YOU STATE YOUR OBJECTIVES?</a:t>
            </a:r>
            <a:br>
              <a:rPr lang="en-US" sz="3200" b="1" i="1" dirty="0"/>
            </a:br>
            <a:endParaRPr lang="en-US" sz="3200" b="1" i="1" dirty="0"/>
          </a:p>
        </p:txBody>
      </p:sp>
      <p:sp>
        <p:nvSpPr>
          <p:cNvPr id="122883" name="Rectangle 3"/>
          <p:cNvSpPr>
            <a:spLocks noGrp="1" noChangeArrowheads="1"/>
          </p:cNvSpPr>
          <p:nvPr>
            <p:ph idx="1"/>
          </p:nvPr>
        </p:nvSpPr>
        <p:spPr/>
        <p:txBody>
          <a:bodyPr>
            <a:normAutofit fontScale="92500" lnSpcReduction="20000"/>
          </a:bodyPr>
          <a:lstStyle/>
          <a:p>
            <a:pPr algn="just">
              <a:lnSpc>
                <a:spcPct val="90000"/>
              </a:lnSpc>
            </a:pPr>
            <a:r>
              <a:rPr lang="en-US" sz="2100" b="1" dirty="0"/>
              <a:t>Examples of action verbs are: </a:t>
            </a:r>
          </a:p>
          <a:p>
            <a:pPr algn="just">
              <a:lnSpc>
                <a:spcPct val="90000"/>
              </a:lnSpc>
            </a:pPr>
            <a:endParaRPr lang="en-US" sz="2100" b="1" dirty="0"/>
          </a:p>
          <a:p>
            <a:pPr algn="just">
              <a:lnSpc>
                <a:spcPct val="90000"/>
              </a:lnSpc>
            </a:pPr>
            <a:r>
              <a:rPr lang="en-US" sz="2100" b="1" dirty="0"/>
              <a:t>To determine, to compare, to verify, to calculate, to describe, and to establish.</a:t>
            </a:r>
            <a:br>
              <a:rPr lang="en-US" sz="2100" b="1" dirty="0"/>
            </a:br>
            <a:endParaRPr lang="en-US" sz="2100" b="1" dirty="0"/>
          </a:p>
          <a:p>
            <a:pPr algn="just">
              <a:lnSpc>
                <a:spcPct val="90000"/>
              </a:lnSpc>
            </a:pPr>
            <a:r>
              <a:rPr lang="en-US" sz="2100" b="1" dirty="0"/>
              <a:t>Avoid the use of vague non-action verbs such as: to appreciate, to understand, or to study.</a:t>
            </a:r>
          </a:p>
          <a:p>
            <a:pPr algn="just">
              <a:lnSpc>
                <a:spcPct val="90000"/>
              </a:lnSpc>
              <a:buFont typeface="Wingdings" pitchFamily="2" charset="2"/>
              <a:buNone/>
            </a:pPr>
            <a:endParaRPr lang="en-US" sz="2100" b="1" dirty="0"/>
          </a:p>
          <a:p>
            <a:pPr algn="just">
              <a:lnSpc>
                <a:spcPct val="90000"/>
              </a:lnSpc>
            </a:pPr>
            <a:r>
              <a:rPr lang="en-US" sz="2000" b="1" dirty="0"/>
              <a:t>In project evaluation, the results of the research have to be compared to the objectives. </a:t>
            </a:r>
          </a:p>
          <a:p>
            <a:pPr algn="just">
              <a:lnSpc>
                <a:spcPct val="90000"/>
              </a:lnSpc>
            </a:pPr>
            <a:endParaRPr lang="en-US" sz="2000" b="1" dirty="0"/>
          </a:p>
          <a:p>
            <a:pPr algn="just">
              <a:lnSpc>
                <a:spcPct val="90000"/>
              </a:lnSpc>
            </a:pPr>
            <a:r>
              <a:rPr lang="en-US" sz="2000" b="1" dirty="0"/>
              <a:t>For this reason, ensure that the objectives are clearly spelled out.</a:t>
            </a:r>
          </a:p>
          <a:p>
            <a:pPr>
              <a:lnSpc>
                <a:spcPct val="90000"/>
              </a:lnSpc>
            </a:pPr>
            <a:endParaRPr lang="en-US" sz="2000" dirty="0"/>
          </a:p>
        </p:txBody>
      </p:sp>
    </p:spTree>
    <p:extLst>
      <p:ext uri="{BB962C8B-B14F-4D97-AF65-F5344CB8AC3E}">
        <p14:creationId xmlns:p14="http://schemas.microsoft.com/office/powerpoint/2010/main" val="256970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PARADIGM</a:t>
            </a:r>
            <a:br>
              <a:rPr lang="en-US" b="1" dirty="0"/>
            </a:br>
            <a:endParaRPr lang="en-US" dirty="0"/>
          </a:p>
        </p:txBody>
      </p:sp>
      <p:sp>
        <p:nvSpPr>
          <p:cNvPr id="3" name="Content Placeholder 2"/>
          <p:cNvSpPr>
            <a:spLocks noGrp="1"/>
          </p:cNvSpPr>
          <p:nvPr>
            <p:ph idx="1"/>
          </p:nvPr>
        </p:nvSpPr>
        <p:spPr/>
        <p:txBody>
          <a:bodyPr>
            <a:normAutofit fontScale="62500" lnSpcReduction="20000"/>
          </a:bodyPr>
          <a:lstStyle/>
          <a:p>
            <a:pPr algn="just"/>
            <a:r>
              <a:rPr lang="en-US" b="1" dirty="0"/>
              <a:t>In research paradigms refer to a set of beliefs and ideas and assumptions  on what appropriate research goals and methods that are appropriate in the conduct of research.</a:t>
            </a:r>
          </a:p>
          <a:p>
            <a:pPr marL="0" indent="0" algn="just">
              <a:buNone/>
            </a:pPr>
            <a:endParaRPr lang="en-US" b="1" dirty="0"/>
          </a:p>
          <a:p>
            <a:pPr algn="just"/>
            <a:r>
              <a:rPr lang="en-US" b="1" dirty="0"/>
              <a:t>It is research perspective or school of thought about what research goals and methods are appropriate in the conduct of research.</a:t>
            </a:r>
          </a:p>
          <a:p>
            <a:pPr marL="0" indent="0" algn="just">
              <a:buNone/>
            </a:pPr>
            <a:endParaRPr lang="en-US" b="1" dirty="0"/>
          </a:p>
          <a:p>
            <a:pPr algn="just"/>
            <a:r>
              <a:rPr lang="en-US" b="1" dirty="0"/>
              <a:t>It is model for further research and problem solving which specifies how research should be conducted.</a:t>
            </a:r>
          </a:p>
          <a:p>
            <a:pPr marL="0" indent="0" algn="just">
              <a:buNone/>
            </a:pPr>
            <a:endParaRPr lang="en-US" b="1" dirty="0"/>
          </a:p>
          <a:p>
            <a:pPr algn="just"/>
            <a:r>
              <a:rPr lang="en-US" b="1" dirty="0"/>
              <a:t>Thomas Kuhn (The Structure of Scientific Revolutions) refers to paradigms as an accepted example of actual scientific practice including law, theory, application, and instrumentation serving as models for further research and problem solving.</a:t>
            </a:r>
          </a:p>
          <a:p>
            <a:pPr marL="0" indent="0" algn="just">
              <a:buNone/>
            </a:pPr>
            <a:endParaRPr lang="en-US" b="1" dirty="0"/>
          </a:p>
          <a:p>
            <a:endParaRPr lang="en-US" dirty="0"/>
          </a:p>
        </p:txBody>
      </p:sp>
    </p:spTree>
    <p:extLst>
      <p:ext uri="{BB962C8B-B14F-4D97-AF65-F5344CB8AC3E}">
        <p14:creationId xmlns:p14="http://schemas.microsoft.com/office/powerpoint/2010/main" val="2532097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296A8-D30B-4A4C-9FEC-056514A4735F}"/>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D29DC58A-E182-482D-A43B-1E2E645599A5}"/>
              </a:ext>
            </a:extLst>
          </p:cNvPr>
          <p:cNvSpPr>
            <a:spLocks noGrp="1"/>
          </p:cNvSpPr>
          <p:nvPr>
            <p:ph idx="1"/>
          </p:nvPr>
        </p:nvSpPr>
        <p:spPr/>
        <p:txBody>
          <a:bodyPr>
            <a:normAutofit fontScale="55000" lnSpcReduction="20000"/>
          </a:bodyPr>
          <a:lstStyle/>
          <a:p>
            <a:pPr algn="just"/>
            <a:r>
              <a:rPr lang="en-US" b="1" dirty="0"/>
              <a:t>EXAMPLE</a:t>
            </a:r>
          </a:p>
          <a:p>
            <a:pPr algn="just"/>
            <a:r>
              <a:rPr lang="en-US" b="1" dirty="0"/>
              <a:t>The social sciences have two dominant and competing paradigm which specify how research should be conducted. The two paradigms are:</a:t>
            </a:r>
          </a:p>
          <a:p>
            <a:pPr algn="just"/>
            <a:endParaRPr lang="en-US" b="1" dirty="0"/>
          </a:p>
          <a:p>
            <a:pPr algn="just"/>
            <a:r>
              <a:rPr lang="en-US" b="1" dirty="0"/>
              <a:t>Positivism</a:t>
            </a:r>
          </a:p>
          <a:p>
            <a:pPr algn="just"/>
            <a:r>
              <a:rPr lang="en-US" b="1" dirty="0"/>
              <a:t>Phenomenology</a:t>
            </a:r>
          </a:p>
          <a:p>
            <a:pPr algn="just"/>
            <a:endParaRPr lang="en-US" b="1" dirty="0"/>
          </a:p>
          <a:p>
            <a:pPr algn="just"/>
            <a:r>
              <a:rPr lang="en-US" b="1" dirty="0"/>
              <a:t>Each of these two paradigms has its pioneers and adherents or disciples.</a:t>
            </a:r>
          </a:p>
          <a:p>
            <a:pPr algn="just"/>
            <a:r>
              <a:rPr lang="en-US" b="1" dirty="0"/>
              <a:t>If we go back to our earlier discussion on the aims and goals of the social sciences, you will remember that Emile Durkheim was the pioneer of the positivist paradigm; Weber, the phenomenological tradition.</a:t>
            </a:r>
          </a:p>
          <a:p>
            <a:pPr algn="just"/>
            <a:endParaRPr lang="en-US" b="1" dirty="0"/>
          </a:p>
          <a:p>
            <a:pPr algn="just"/>
            <a:r>
              <a:rPr lang="en-US" b="1" dirty="0"/>
              <a:t>In our school, HSS, different disciplines can be aligned to either or both these paradigms in their methodological orientations.</a:t>
            </a:r>
          </a:p>
          <a:p>
            <a:pPr algn="just"/>
            <a:endParaRPr lang="en-US" b="1" dirty="0"/>
          </a:p>
          <a:p>
            <a:endParaRPr lang="en-ZM" dirty="0"/>
          </a:p>
        </p:txBody>
      </p:sp>
    </p:spTree>
    <p:extLst>
      <p:ext uri="{BB962C8B-B14F-4D97-AF65-F5344CB8AC3E}">
        <p14:creationId xmlns:p14="http://schemas.microsoft.com/office/powerpoint/2010/main" val="221509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r>
              <a:rPr lang="en-US" sz="3200" b="1" dirty="0"/>
              <a:t>FORMULATION OF RESEARCH OBJECTIVES</a:t>
            </a:r>
          </a:p>
        </p:txBody>
      </p:sp>
      <p:sp>
        <p:nvSpPr>
          <p:cNvPr id="52227" name="Rectangle 3"/>
          <p:cNvSpPr>
            <a:spLocks noGrp="1" noChangeArrowheads="1"/>
          </p:cNvSpPr>
          <p:nvPr>
            <p:ph idx="1"/>
          </p:nvPr>
        </p:nvSpPr>
        <p:spPr/>
        <p:txBody>
          <a:bodyPr>
            <a:normAutofit fontScale="92500" lnSpcReduction="10000"/>
          </a:bodyPr>
          <a:lstStyle/>
          <a:p>
            <a:pPr>
              <a:lnSpc>
                <a:spcPct val="90000"/>
              </a:lnSpc>
            </a:pPr>
            <a:endParaRPr lang="en-US" sz="2400" dirty="0"/>
          </a:p>
          <a:p>
            <a:pPr algn="just">
              <a:lnSpc>
                <a:spcPct val="90000"/>
              </a:lnSpc>
            </a:pPr>
            <a:r>
              <a:rPr lang="en-US" sz="2400" b="1" dirty="0"/>
              <a:t>The OBJECTIVES of a research project summarize what is to be achieved by the study.</a:t>
            </a:r>
          </a:p>
          <a:p>
            <a:pPr algn="just">
              <a:lnSpc>
                <a:spcPct val="90000"/>
              </a:lnSpc>
              <a:buFont typeface="Wingdings" pitchFamily="2" charset="2"/>
              <a:buNone/>
            </a:pPr>
            <a:endParaRPr lang="en-US" sz="2400" b="1" dirty="0"/>
          </a:p>
          <a:p>
            <a:pPr algn="just">
              <a:lnSpc>
                <a:spcPct val="90000"/>
              </a:lnSpc>
            </a:pPr>
            <a:r>
              <a:rPr lang="en-US" sz="2400" b="1" dirty="0"/>
              <a:t>Objectives should be closely related to the statement of the problem. </a:t>
            </a:r>
          </a:p>
          <a:p>
            <a:pPr algn="just">
              <a:lnSpc>
                <a:spcPct val="90000"/>
              </a:lnSpc>
            </a:pPr>
            <a:endParaRPr lang="en-US" sz="2400" b="1" dirty="0"/>
          </a:p>
          <a:p>
            <a:pPr algn="just">
              <a:lnSpc>
                <a:spcPct val="90000"/>
              </a:lnSpc>
            </a:pPr>
            <a:r>
              <a:rPr lang="en-US" sz="2400" b="1" dirty="0"/>
              <a:t>For example, if the problem identified is Rasta issue, the general objective of the study could focus on investigating Rastas activities in the university and the underlying reasons for this.</a:t>
            </a:r>
          </a:p>
        </p:txBody>
      </p:sp>
    </p:spTree>
    <p:extLst>
      <p:ext uri="{BB962C8B-B14F-4D97-AF65-F5344CB8AC3E}">
        <p14:creationId xmlns:p14="http://schemas.microsoft.com/office/powerpoint/2010/main" val="3871468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B0FE-E827-4CF7-B27B-535F1B1BEDD9}"/>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9BA0053B-706B-4498-B305-6AC1EC898A9D}"/>
              </a:ext>
            </a:extLst>
          </p:cNvPr>
          <p:cNvSpPr>
            <a:spLocks noGrp="1"/>
          </p:cNvSpPr>
          <p:nvPr>
            <p:ph idx="1"/>
          </p:nvPr>
        </p:nvSpPr>
        <p:spPr/>
        <p:txBody>
          <a:bodyPr>
            <a:normAutofit lnSpcReduction="10000"/>
          </a:bodyPr>
          <a:lstStyle/>
          <a:p>
            <a:r>
              <a:rPr lang="en-US" dirty="0"/>
              <a:t>POSITIVISM</a:t>
            </a:r>
          </a:p>
          <a:p>
            <a:r>
              <a:rPr lang="en-US" dirty="0"/>
              <a:t>The social world exists externally and can be observed or viewed objectively.</a:t>
            </a:r>
          </a:p>
          <a:p>
            <a:r>
              <a:rPr lang="en-US" dirty="0"/>
              <a:t>Research is value and cannot be influenced by one’s views or opinions.</a:t>
            </a:r>
          </a:p>
          <a:p>
            <a:r>
              <a:rPr lang="en-US" dirty="0"/>
              <a:t>The researcher is independent and takes the role of an objective analyst.</a:t>
            </a:r>
          </a:p>
          <a:p>
            <a:endParaRPr lang="en-US" dirty="0"/>
          </a:p>
          <a:p>
            <a:r>
              <a:rPr lang="en-US" dirty="0"/>
              <a:t>Assumptions</a:t>
            </a:r>
          </a:p>
          <a:p>
            <a:r>
              <a:rPr lang="en-US" dirty="0"/>
              <a:t>The social </a:t>
            </a:r>
            <a:endParaRPr lang="en-ZM" dirty="0"/>
          </a:p>
        </p:txBody>
      </p:sp>
    </p:spTree>
    <p:extLst>
      <p:ext uri="{BB962C8B-B14F-4D97-AF65-F5344CB8AC3E}">
        <p14:creationId xmlns:p14="http://schemas.microsoft.com/office/powerpoint/2010/main" val="348477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6191-526B-44EC-B360-D6A7D7424E34}"/>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E64D134A-DB8B-4A6D-BAB5-FA9FDC9B6CE0}"/>
              </a:ext>
            </a:extLst>
          </p:cNvPr>
          <p:cNvSpPr>
            <a:spLocks noGrp="1"/>
          </p:cNvSpPr>
          <p:nvPr>
            <p:ph idx="1"/>
          </p:nvPr>
        </p:nvSpPr>
        <p:spPr/>
        <p:txBody>
          <a:bodyPr>
            <a:normAutofit/>
          </a:bodyPr>
          <a:lstStyle/>
          <a:p>
            <a:r>
              <a:rPr lang="en-US" b="1" dirty="0"/>
              <a:t>POSITIVISM</a:t>
            </a:r>
          </a:p>
          <a:p>
            <a:r>
              <a:rPr lang="en-US" b="1" dirty="0"/>
              <a:t>Disciplines which belong this include:</a:t>
            </a:r>
          </a:p>
          <a:p>
            <a:r>
              <a:rPr lang="en-US" b="1" dirty="0"/>
              <a:t>Economics</a:t>
            </a:r>
          </a:p>
          <a:p>
            <a:r>
              <a:rPr lang="en-US" b="1" dirty="0"/>
              <a:t>Business Studies</a:t>
            </a:r>
          </a:p>
          <a:p>
            <a:r>
              <a:rPr lang="en-US" b="1" dirty="0"/>
              <a:t>Demography </a:t>
            </a:r>
          </a:p>
          <a:p>
            <a:r>
              <a:rPr lang="en-US" b="1" dirty="0"/>
              <a:t>Development Studies</a:t>
            </a:r>
          </a:p>
          <a:p>
            <a:endParaRPr lang="en-US" dirty="0"/>
          </a:p>
          <a:p>
            <a:endParaRPr lang="en-US" dirty="0"/>
          </a:p>
          <a:p>
            <a:endParaRPr lang="en-ZM" dirty="0"/>
          </a:p>
        </p:txBody>
      </p:sp>
    </p:spTree>
    <p:extLst>
      <p:ext uri="{BB962C8B-B14F-4D97-AF65-F5344CB8AC3E}">
        <p14:creationId xmlns:p14="http://schemas.microsoft.com/office/powerpoint/2010/main" val="1077528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C520-C074-4E9C-8FD7-97741C7A0F53}"/>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316173C8-1CC7-44FC-B87B-40E0C0DCBE09}"/>
              </a:ext>
            </a:extLst>
          </p:cNvPr>
          <p:cNvSpPr>
            <a:spLocks noGrp="1"/>
          </p:cNvSpPr>
          <p:nvPr>
            <p:ph idx="1"/>
          </p:nvPr>
        </p:nvSpPr>
        <p:spPr/>
        <p:txBody>
          <a:bodyPr>
            <a:normAutofit fontScale="55000" lnSpcReduction="20000"/>
          </a:bodyPr>
          <a:lstStyle/>
          <a:p>
            <a:r>
              <a:rPr lang="en-US" b="1" dirty="0"/>
              <a:t>PHENOMENOLOGY</a:t>
            </a:r>
          </a:p>
          <a:p>
            <a:pPr marL="0" indent="0">
              <a:buNone/>
            </a:pPr>
            <a:endParaRPr lang="en-US" b="1" dirty="0"/>
          </a:p>
          <a:p>
            <a:r>
              <a:rPr lang="en-US" b="1" dirty="0"/>
              <a:t>Social Work</a:t>
            </a:r>
          </a:p>
          <a:p>
            <a:r>
              <a:rPr lang="en-US" b="1" dirty="0"/>
              <a:t>Anthropology</a:t>
            </a:r>
          </a:p>
          <a:p>
            <a:endParaRPr lang="en-US" b="1" dirty="0"/>
          </a:p>
          <a:p>
            <a:r>
              <a:rPr lang="en-US" b="1" dirty="0"/>
              <a:t>ACROSS PARADIGMS</a:t>
            </a:r>
          </a:p>
          <a:p>
            <a:pPr marL="0" indent="0">
              <a:buNone/>
            </a:pPr>
            <a:endParaRPr lang="en-US" b="1" dirty="0"/>
          </a:p>
          <a:p>
            <a:r>
              <a:rPr lang="en-US" b="1" dirty="0"/>
              <a:t>Sociology</a:t>
            </a:r>
          </a:p>
          <a:p>
            <a:r>
              <a:rPr lang="en-US" b="1" dirty="0"/>
              <a:t>Political science</a:t>
            </a:r>
          </a:p>
          <a:p>
            <a:r>
              <a:rPr lang="en-US" b="1" dirty="0"/>
              <a:t>Public administration</a:t>
            </a:r>
          </a:p>
          <a:p>
            <a:r>
              <a:rPr lang="en-US" b="1" dirty="0"/>
              <a:t>Gender studies</a:t>
            </a:r>
          </a:p>
          <a:p>
            <a:pPr marL="0" indent="0">
              <a:buNone/>
            </a:pPr>
            <a:endParaRPr lang="en-ZM" dirty="0"/>
          </a:p>
        </p:txBody>
      </p:sp>
    </p:spTree>
    <p:extLst>
      <p:ext uri="{BB962C8B-B14F-4D97-AF65-F5344CB8AC3E}">
        <p14:creationId xmlns:p14="http://schemas.microsoft.com/office/powerpoint/2010/main" val="137985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THEORY</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endParaRPr lang="en-US" b="1" dirty="0"/>
          </a:p>
          <a:p>
            <a:pPr algn="just"/>
            <a:r>
              <a:rPr lang="en-US" b="1" dirty="0"/>
              <a:t>This is a proposition or set of propositions that purports to explain a given social phenomenon or event.</a:t>
            </a:r>
          </a:p>
          <a:p>
            <a:pPr marL="0" indent="0" algn="just">
              <a:buNone/>
            </a:pPr>
            <a:endParaRPr lang="en-US" b="1" dirty="0"/>
          </a:p>
          <a:p>
            <a:pPr algn="just"/>
            <a:r>
              <a:rPr lang="en-US" b="1" dirty="0"/>
              <a:t>Theorizing is a process of providing explanations and predictions of social phenomena or events.</a:t>
            </a:r>
          </a:p>
          <a:p>
            <a:pPr marL="0" indent="0" algn="just">
              <a:buNone/>
            </a:pPr>
            <a:endParaRPr lang="en-US" b="1" dirty="0"/>
          </a:p>
          <a:p>
            <a:pPr algn="just"/>
            <a:r>
              <a:rPr lang="en-US" b="1" dirty="0"/>
              <a:t>This is done by relating the subject of interest to some other phenomenon or event.</a:t>
            </a:r>
          </a:p>
          <a:p>
            <a:pPr marL="0" indent="0" algn="just">
              <a:buNone/>
            </a:pPr>
            <a:endParaRPr lang="en-US" b="1" dirty="0"/>
          </a:p>
          <a:p>
            <a:endParaRPr lang="en-US" dirty="0"/>
          </a:p>
        </p:txBody>
      </p:sp>
    </p:spTree>
    <p:extLst>
      <p:ext uri="{BB962C8B-B14F-4D97-AF65-F5344CB8AC3E}">
        <p14:creationId xmlns:p14="http://schemas.microsoft.com/office/powerpoint/2010/main" val="2026573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9961-7E2F-4FBF-8EE5-B99355A3DB82}"/>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90FA6255-C3AD-4E3D-962D-9AF30917FD23}"/>
              </a:ext>
            </a:extLst>
          </p:cNvPr>
          <p:cNvSpPr>
            <a:spLocks noGrp="1"/>
          </p:cNvSpPr>
          <p:nvPr>
            <p:ph idx="1"/>
          </p:nvPr>
        </p:nvSpPr>
        <p:spPr/>
        <p:txBody>
          <a:bodyPr>
            <a:normAutofit fontScale="70000" lnSpcReduction="20000"/>
          </a:bodyPr>
          <a:lstStyle/>
          <a:p>
            <a:pPr algn="just"/>
            <a:r>
              <a:rPr lang="en-US" b="1" dirty="0"/>
              <a:t>Theories attempt to answer how and why questions.</a:t>
            </a:r>
          </a:p>
          <a:p>
            <a:pPr marL="0" indent="0" algn="just">
              <a:buNone/>
            </a:pPr>
            <a:endParaRPr lang="en-US" b="1" dirty="0"/>
          </a:p>
          <a:p>
            <a:pPr algn="just"/>
            <a:r>
              <a:rPr lang="en-US" b="1" dirty="0"/>
              <a:t>A theory is a way of constructing a model of reality.</a:t>
            </a:r>
          </a:p>
          <a:p>
            <a:pPr marL="0" indent="0" algn="just">
              <a:buNone/>
            </a:pPr>
            <a:endParaRPr lang="en-US" b="1" dirty="0"/>
          </a:p>
          <a:p>
            <a:pPr algn="just"/>
            <a:r>
              <a:rPr lang="en-US" b="1" dirty="0"/>
              <a:t>It is a generalization abstracted from social reality.</a:t>
            </a:r>
          </a:p>
          <a:p>
            <a:pPr marL="0" indent="0" algn="just">
              <a:buNone/>
            </a:pPr>
            <a:endParaRPr lang="en-US" b="1" dirty="0"/>
          </a:p>
          <a:p>
            <a:pPr algn="just"/>
            <a:r>
              <a:rPr lang="en-US" b="1" dirty="0"/>
              <a:t>EXAMPLE</a:t>
            </a:r>
          </a:p>
          <a:p>
            <a:pPr algn="just"/>
            <a:endParaRPr lang="en-US" b="1" dirty="0"/>
          </a:p>
          <a:p>
            <a:pPr algn="just"/>
            <a:r>
              <a:rPr lang="en-US" b="1" i="1" dirty="0"/>
              <a:t>The law of supply and demand.</a:t>
            </a:r>
            <a:endParaRPr lang="en-US" b="1" dirty="0"/>
          </a:p>
          <a:p>
            <a:endParaRPr lang="en-ZM" dirty="0"/>
          </a:p>
        </p:txBody>
      </p:sp>
    </p:spTree>
    <p:extLst>
      <p:ext uri="{BB962C8B-B14F-4D97-AF65-F5344CB8AC3E}">
        <p14:creationId xmlns:p14="http://schemas.microsoft.com/office/powerpoint/2010/main" val="57775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THEORETICAL FRAMEWORK</a:t>
            </a:r>
          </a:p>
          <a:p>
            <a:pPr marL="0" indent="0">
              <a:buNone/>
            </a:pPr>
            <a:endParaRPr lang="en-US" dirty="0"/>
          </a:p>
          <a:p>
            <a:pPr algn="just"/>
            <a:r>
              <a:rPr lang="en-US" b="1" dirty="0"/>
              <a:t>This is a theory which explains why the problem under study exists.</a:t>
            </a:r>
          </a:p>
          <a:p>
            <a:pPr marL="0" indent="0" algn="just">
              <a:buNone/>
            </a:pPr>
            <a:endParaRPr lang="en-US" b="1" dirty="0"/>
          </a:p>
          <a:p>
            <a:pPr algn="just"/>
            <a:r>
              <a:rPr lang="en-US" b="1" dirty="0"/>
              <a:t>It is a theory that serves as a basis for conducting research.</a:t>
            </a:r>
          </a:p>
          <a:p>
            <a:endParaRPr lang="en-US" dirty="0"/>
          </a:p>
        </p:txBody>
      </p:sp>
    </p:spTree>
    <p:extLst>
      <p:ext uri="{BB962C8B-B14F-4D97-AF65-F5344CB8AC3E}">
        <p14:creationId xmlns:p14="http://schemas.microsoft.com/office/powerpoint/2010/main" val="2436848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FORMULATING THE THEORETICAL FRAMEWORK</a:t>
            </a:r>
            <a:br>
              <a:rPr lang="en-US" sz="3200" b="1" dirty="0"/>
            </a:br>
            <a:endParaRPr lang="en-US" sz="3200" dirty="0"/>
          </a:p>
        </p:txBody>
      </p:sp>
      <p:sp>
        <p:nvSpPr>
          <p:cNvPr id="3" name="Content Placeholder 2"/>
          <p:cNvSpPr>
            <a:spLocks noGrp="1"/>
          </p:cNvSpPr>
          <p:nvPr>
            <p:ph idx="1"/>
          </p:nvPr>
        </p:nvSpPr>
        <p:spPr/>
        <p:txBody>
          <a:bodyPr>
            <a:normAutofit fontScale="47500" lnSpcReduction="20000"/>
          </a:bodyPr>
          <a:lstStyle/>
          <a:p>
            <a:pPr marL="0" indent="0">
              <a:buNone/>
            </a:pPr>
            <a:endParaRPr lang="en-US" b="1" dirty="0"/>
          </a:p>
          <a:p>
            <a:r>
              <a:rPr lang="en-US" b="1" dirty="0"/>
              <a:t>Based on the foregoing example, how should the theoretical framework formulated?</a:t>
            </a:r>
          </a:p>
          <a:p>
            <a:pPr marL="0" indent="0">
              <a:buNone/>
            </a:pPr>
            <a:endParaRPr lang="en-US" b="1" dirty="0"/>
          </a:p>
          <a:p>
            <a:pPr marL="0" indent="0">
              <a:buNone/>
            </a:pPr>
            <a:r>
              <a:rPr lang="en-US" b="1" dirty="0"/>
              <a:t>1. Specify the theory used as basis for the study</a:t>
            </a:r>
          </a:p>
          <a:p>
            <a:pPr marL="0" indent="0">
              <a:buNone/>
            </a:pPr>
            <a:endParaRPr lang="en-US" b="1" dirty="0"/>
          </a:p>
          <a:p>
            <a:r>
              <a:rPr lang="en-US" b="1" i="1" dirty="0"/>
              <a:t>Protestant ethic (the ethic of hard work) and the spirit of capitalism.</a:t>
            </a:r>
            <a:endParaRPr lang="en-US" b="1" dirty="0"/>
          </a:p>
          <a:p>
            <a:pPr marL="0" indent="0">
              <a:buNone/>
            </a:pPr>
            <a:endParaRPr lang="en-US" b="1" dirty="0"/>
          </a:p>
          <a:p>
            <a:pPr marL="0" indent="0">
              <a:buNone/>
            </a:pPr>
            <a:r>
              <a:rPr lang="en-US" b="1" dirty="0"/>
              <a:t>2. Mention the proponents of the theory</a:t>
            </a:r>
          </a:p>
          <a:p>
            <a:pPr marL="0" indent="0">
              <a:buNone/>
            </a:pPr>
            <a:endParaRPr lang="en-US" b="1" dirty="0"/>
          </a:p>
          <a:p>
            <a:r>
              <a:rPr lang="en-US" b="1" dirty="0"/>
              <a:t>Max Weber</a:t>
            </a:r>
          </a:p>
          <a:p>
            <a:pPr marL="0" indent="0">
              <a:buNone/>
            </a:pPr>
            <a:endParaRPr lang="en-US" b="1" dirty="0"/>
          </a:p>
          <a:p>
            <a:pPr marL="0" indent="0">
              <a:buNone/>
            </a:pPr>
            <a:r>
              <a:rPr lang="en-US" b="1" dirty="0"/>
              <a:t>3. Cite work done on the influence of religion on entrepreneurship in </a:t>
            </a:r>
            <a:r>
              <a:rPr lang="en-US" b="1" dirty="0" err="1"/>
              <a:t>SerenJe</a:t>
            </a:r>
            <a:r>
              <a:rPr lang="en-US" b="1" dirty="0"/>
              <a:t> by Norman Long</a:t>
            </a:r>
          </a:p>
          <a:p>
            <a:r>
              <a:rPr lang="en-US" b="1" dirty="0"/>
              <a:t> </a:t>
            </a:r>
          </a:p>
          <a:p>
            <a:endParaRPr lang="en-US" dirty="0"/>
          </a:p>
        </p:txBody>
      </p:sp>
    </p:spTree>
    <p:extLst>
      <p:ext uri="{BB962C8B-B14F-4D97-AF65-F5344CB8AC3E}">
        <p14:creationId xmlns:p14="http://schemas.microsoft.com/office/powerpoint/2010/main" val="2661848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FORMULATING THE THEORETICAL FRAMEWORK</a:t>
            </a:r>
            <a:br>
              <a:rPr lang="en-US" sz="3200" b="1" dirty="0"/>
            </a:br>
            <a:endParaRPr lang="en-US" sz="3200" dirty="0"/>
          </a:p>
        </p:txBody>
      </p:sp>
      <p:sp>
        <p:nvSpPr>
          <p:cNvPr id="3" name="Content Placeholder 2"/>
          <p:cNvSpPr>
            <a:spLocks noGrp="1"/>
          </p:cNvSpPr>
          <p:nvPr>
            <p:ph idx="1"/>
          </p:nvPr>
        </p:nvSpPr>
        <p:spPr/>
        <p:txBody>
          <a:bodyPr>
            <a:normAutofit fontScale="55000" lnSpcReduction="20000"/>
          </a:bodyPr>
          <a:lstStyle/>
          <a:p>
            <a:pPr lvl="0"/>
            <a:r>
              <a:rPr lang="en-US" dirty="0"/>
              <a:t> 4. Cite  the main points emphasized in the theory</a:t>
            </a:r>
          </a:p>
          <a:p>
            <a:pPr marL="0" indent="0">
              <a:buNone/>
            </a:pPr>
            <a:endParaRPr lang="en-US" dirty="0"/>
          </a:p>
          <a:p>
            <a:pPr algn="just"/>
            <a:r>
              <a:rPr lang="en-US" b="1" i="1" dirty="0"/>
              <a:t>Central to the religious thought of John Calvin (1509- 1564) is the doctrine of predestination. This means that god has selected some people for salvation and others for damnation.</a:t>
            </a:r>
            <a:endParaRPr lang="en-US" dirty="0"/>
          </a:p>
          <a:p>
            <a:pPr algn="just"/>
            <a:r>
              <a:rPr lang="en-US" b="1" i="1" dirty="0"/>
              <a:t>Fearful of </a:t>
            </a:r>
            <a:r>
              <a:rPr lang="en-US" b="1" i="1" dirty="0" err="1"/>
              <a:t>of</a:t>
            </a:r>
            <a:r>
              <a:rPr lang="en-US" b="1" i="1" dirty="0"/>
              <a:t> salvation or </a:t>
            </a:r>
            <a:r>
              <a:rPr lang="en-US" b="1" i="1" dirty="0" err="1"/>
              <a:t>danation</a:t>
            </a:r>
            <a:r>
              <a:rPr lang="en-US" b="1" i="1" dirty="0"/>
              <a:t>, Calvinists sought signs of god’s </a:t>
            </a:r>
            <a:r>
              <a:rPr lang="en-US" b="1" i="1" dirty="0" err="1"/>
              <a:t>favour</a:t>
            </a:r>
            <a:r>
              <a:rPr lang="en-US" b="1" i="1" dirty="0"/>
              <a:t> in this world.</a:t>
            </a:r>
            <a:endParaRPr lang="en-US" dirty="0"/>
          </a:p>
          <a:p>
            <a:pPr algn="just"/>
            <a:r>
              <a:rPr lang="en-US" b="1" i="1" dirty="0"/>
              <a:t>They saw this in worldly prosperity. Thus they became absorbed in the pursuit of wealth. Calvinists reinvested their profits to reap even more profits. They practiced personal thrift and monetary discipline and had degree of personal discipline and motivation for success in the here and now. Their religious ideas fuelled social change and contributed to the growth of capitalism.</a:t>
            </a:r>
            <a:endParaRPr lang="en-US" dirty="0"/>
          </a:p>
          <a:p>
            <a:r>
              <a:rPr lang="en-US" dirty="0"/>
              <a:t> </a:t>
            </a:r>
          </a:p>
          <a:p>
            <a:pPr lvl="0"/>
            <a:r>
              <a:rPr lang="en-US" dirty="0"/>
              <a:t>5. Support  his exposition of the theory by ideas from other experts;</a:t>
            </a:r>
          </a:p>
          <a:p>
            <a:r>
              <a:rPr lang="en-US" b="1" i="1" dirty="0"/>
              <a:t> </a:t>
            </a:r>
            <a:endParaRPr lang="en-US" dirty="0"/>
          </a:p>
          <a:p>
            <a:r>
              <a:rPr lang="en-US" b="1" i="1" dirty="0"/>
              <a:t>Norman Long in Zambia attempted to apply this among </a:t>
            </a:r>
            <a:r>
              <a:rPr lang="en-US" b="1" i="1" dirty="0" err="1"/>
              <a:t>Jehova’s</a:t>
            </a:r>
            <a:r>
              <a:rPr lang="en-US" b="1" i="1" dirty="0"/>
              <a:t> Witnesses in </a:t>
            </a:r>
            <a:r>
              <a:rPr lang="en-US" b="1" i="1" dirty="0" err="1"/>
              <a:t>Serenje</a:t>
            </a:r>
            <a:r>
              <a:rPr lang="en-US" b="1" i="1" dirty="0"/>
              <a:t> in Social Change and the Individual.</a:t>
            </a:r>
            <a:endParaRPr lang="en-US" dirty="0"/>
          </a:p>
          <a:p>
            <a:endParaRPr lang="en-US" dirty="0"/>
          </a:p>
        </p:txBody>
      </p:sp>
    </p:spTree>
    <p:extLst>
      <p:ext uri="{BB962C8B-B14F-4D97-AF65-F5344CB8AC3E}">
        <p14:creationId xmlns:p14="http://schemas.microsoft.com/office/powerpoint/2010/main" val="1380494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FORMULATING THE THEORETICAL FRAMEWORK</a:t>
            </a:r>
            <a:br>
              <a:rPr lang="en-US" sz="3200" b="1" dirty="0"/>
            </a:br>
            <a:endParaRPr lang="en-US" sz="3200" dirty="0"/>
          </a:p>
        </p:txBody>
      </p:sp>
      <p:sp>
        <p:nvSpPr>
          <p:cNvPr id="3" name="Content Placeholder 2"/>
          <p:cNvSpPr>
            <a:spLocks noGrp="1"/>
          </p:cNvSpPr>
          <p:nvPr>
            <p:ph idx="1"/>
          </p:nvPr>
        </p:nvSpPr>
        <p:spPr/>
        <p:txBody>
          <a:bodyPr/>
          <a:lstStyle/>
          <a:p>
            <a:r>
              <a:rPr lang="en-US" dirty="0"/>
              <a:t>EXAMPLE</a:t>
            </a:r>
          </a:p>
        </p:txBody>
      </p:sp>
      <p:graphicFrame>
        <p:nvGraphicFramePr>
          <p:cNvPr id="9" name="Object 8"/>
          <p:cNvGraphicFramePr>
            <a:graphicFrameLocks noChangeAspect="1"/>
          </p:cNvGraphicFramePr>
          <p:nvPr/>
        </p:nvGraphicFramePr>
        <p:xfrm>
          <a:off x="3125791" y="2563816"/>
          <a:ext cx="5940425" cy="1728787"/>
        </p:xfrm>
        <a:graphic>
          <a:graphicData uri="http://schemas.openxmlformats.org/presentationml/2006/ole">
            <mc:AlternateContent xmlns:mc="http://schemas.openxmlformats.org/markup-compatibility/2006">
              <mc:Choice xmlns:v="urn:schemas-microsoft-com:vml" Requires="v">
                <p:oleObj name="Document" r:id="rId2" imgW="5940026" imgH="1728295" progId="Word.Document.12">
                  <p:embed/>
                </p:oleObj>
              </mc:Choice>
              <mc:Fallback>
                <p:oleObj name="Document" r:id="rId2" imgW="5940026" imgH="1728295" progId="Word.Document.12">
                  <p:embed/>
                  <p:pic>
                    <p:nvPicPr>
                      <p:cNvPr id="9" name="Object 8"/>
                      <p:cNvPicPr/>
                      <p:nvPr/>
                    </p:nvPicPr>
                    <p:blipFill>
                      <a:blip r:embed="rId3"/>
                      <a:stretch>
                        <a:fillRect/>
                      </a:stretch>
                    </p:blipFill>
                    <p:spPr>
                      <a:xfrm>
                        <a:off x="3125791" y="2563816"/>
                        <a:ext cx="5940425" cy="1728787"/>
                      </a:xfrm>
                      <a:prstGeom prst="rect">
                        <a:avLst/>
                      </a:prstGeom>
                    </p:spPr>
                  </p:pic>
                </p:oleObj>
              </mc:Fallback>
            </mc:AlternateContent>
          </a:graphicData>
        </a:graphic>
      </p:graphicFrame>
    </p:spTree>
    <p:extLst>
      <p:ext uri="{BB962C8B-B14F-4D97-AF65-F5344CB8AC3E}">
        <p14:creationId xmlns:p14="http://schemas.microsoft.com/office/powerpoint/2010/main" val="2123924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CONCEPTUAL FRAMEWORK</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pPr marL="0" indent="0" algn="just">
              <a:buNone/>
            </a:pPr>
            <a:endParaRPr lang="en-US" b="1" dirty="0"/>
          </a:p>
          <a:p>
            <a:pPr algn="just"/>
            <a:r>
              <a:rPr lang="en-US" b="1" dirty="0"/>
              <a:t>While the theoretical framework is the theory on which the study is based, the conceptual framework is the operationalization of the theory. </a:t>
            </a:r>
          </a:p>
          <a:p>
            <a:pPr marL="0" indent="0" algn="just">
              <a:buNone/>
            </a:pPr>
            <a:endParaRPr lang="en-US" b="1" dirty="0"/>
          </a:p>
          <a:p>
            <a:pPr algn="just"/>
            <a:r>
              <a:rPr lang="en-US" b="1" dirty="0"/>
              <a:t>It is the researcher’s own position on the problem and gives direction to the study.</a:t>
            </a:r>
          </a:p>
          <a:p>
            <a:pPr marL="0" indent="0" algn="just">
              <a:buNone/>
            </a:pPr>
            <a:endParaRPr lang="en-US" b="1" dirty="0"/>
          </a:p>
          <a:p>
            <a:pPr algn="just"/>
            <a:r>
              <a:rPr lang="en-US" b="1" dirty="0"/>
              <a:t>Through the conceptual framework, the researcher can be able to show the relationships of the different constructs or </a:t>
            </a:r>
            <a:r>
              <a:rPr lang="en-US" b="1" dirty="0" err="1"/>
              <a:t>conceptsthat</a:t>
            </a:r>
            <a:r>
              <a:rPr lang="en-US" b="1" dirty="0"/>
              <a:t> he wants to investigate. </a:t>
            </a:r>
          </a:p>
          <a:p>
            <a:pPr marL="0" indent="0" algn="just">
              <a:buNone/>
            </a:pPr>
            <a:endParaRPr lang="en-US" b="1" dirty="0"/>
          </a:p>
          <a:p>
            <a:endParaRPr lang="en-US" dirty="0"/>
          </a:p>
        </p:txBody>
      </p:sp>
    </p:spTree>
    <p:extLst>
      <p:ext uri="{BB962C8B-B14F-4D97-AF65-F5344CB8AC3E}">
        <p14:creationId xmlns:p14="http://schemas.microsoft.com/office/powerpoint/2010/main" val="1028879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2400" b="1" dirty="0"/>
              <a:t>FORMULATION OF RESEARCH OBJECTIVES AND HYPOTHESES</a:t>
            </a:r>
          </a:p>
        </p:txBody>
      </p:sp>
      <p:sp>
        <p:nvSpPr>
          <p:cNvPr id="27651" name="Rectangle 3"/>
          <p:cNvSpPr>
            <a:spLocks noGrp="1" noChangeArrowheads="1"/>
          </p:cNvSpPr>
          <p:nvPr>
            <p:ph idx="1"/>
          </p:nvPr>
        </p:nvSpPr>
        <p:spPr/>
        <p:txBody>
          <a:bodyPr>
            <a:normAutofit fontScale="70000" lnSpcReduction="20000"/>
          </a:bodyPr>
          <a:lstStyle/>
          <a:p>
            <a:pPr marL="598488" indent="-598488">
              <a:lnSpc>
                <a:spcPct val="80000"/>
              </a:lnSpc>
              <a:defRPr/>
            </a:pPr>
            <a:endParaRPr lang="en-GB" sz="1600" b="1" dirty="0"/>
          </a:p>
          <a:p>
            <a:pPr marL="598488" indent="-598488" algn="just">
              <a:lnSpc>
                <a:spcPct val="80000"/>
              </a:lnSpc>
              <a:defRPr/>
            </a:pPr>
            <a:r>
              <a:rPr lang="en-GB" sz="2400" b="1" dirty="0"/>
              <a:t>Objectives are formulated in response to the question:</a:t>
            </a:r>
          </a:p>
          <a:p>
            <a:pPr marL="598488" indent="-598488" algn="just">
              <a:lnSpc>
                <a:spcPct val="80000"/>
              </a:lnSpc>
              <a:defRPr/>
            </a:pPr>
            <a:endParaRPr lang="en-GB" sz="2400" b="1" dirty="0"/>
          </a:p>
          <a:p>
            <a:pPr marL="598488" indent="-598488" algn="just">
              <a:lnSpc>
                <a:spcPct val="80000"/>
              </a:lnSpc>
              <a:defRPr/>
            </a:pPr>
            <a:r>
              <a:rPr lang="en-GB" sz="2400" b="1" dirty="0"/>
              <a:t>Why do you want to carry out the research?</a:t>
            </a:r>
          </a:p>
          <a:p>
            <a:pPr marL="598488" indent="-598488" algn="just">
              <a:lnSpc>
                <a:spcPct val="80000"/>
              </a:lnSpc>
              <a:defRPr/>
            </a:pPr>
            <a:endParaRPr lang="en-GB" sz="2400" b="1" dirty="0"/>
          </a:p>
          <a:p>
            <a:pPr marL="598488" indent="-598488" algn="just">
              <a:lnSpc>
                <a:spcPct val="80000"/>
              </a:lnSpc>
              <a:buNone/>
              <a:defRPr/>
            </a:pPr>
            <a:r>
              <a:rPr lang="en-GB" sz="2400" b="1" dirty="0"/>
              <a:t>	GENERAL OBJECTIVES</a:t>
            </a:r>
          </a:p>
          <a:p>
            <a:pPr algn="just">
              <a:defRPr/>
            </a:pPr>
            <a:endParaRPr lang="en-US" sz="2400" dirty="0"/>
          </a:p>
          <a:p>
            <a:pPr algn="just">
              <a:defRPr/>
            </a:pPr>
            <a:r>
              <a:rPr lang="en-US" sz="2400" dirty="0"/>
              <a:t>The </a:t>
            </a:r>
            <a:r>
              <a:rPr lang="en-US" sz="2400" b="1" dirty="0"/>
              <a:t>general objective</a:t>
            </a:r>
            <a:r>
              <a:rPr lang="en-US" sz="2400" dirty="0"/>
              <a:t> of a study states what researchers expect to achieve by the study in general terms.</a:t>
            </a:r>
            <a:endParaRPr lang="en-GB" sz="2400" b="1" dirty="0"/>
          </a:p>
          <a:p>
            <a:pPr marL="598488" indent="-598488" algn="just">
              <a:lnSpc>
                <a:spcPct val="80000"/>
              </a:lnSpc>
              <a:defRPr/>
            </a:pPr>
            <a:endParaRPr lang="en-GB" sz="2400" dirty="0"/>
          </a:p>
          <a:p>
            <a:pPr marL="598488" indent="-598488" algn="just">
              <a:lnSpc>
                <a:spcPct val="80000"/>
              </a:lnSpc>
              <a:defRPr/>
            </a:pPr>
            <a:r>
              <a:rPr lang="en-GB" sz="2400" b="1" dirty="0"/>
              <a:t>To investigate factors underlying increased activities of </a:t>
            </a:r>
            <a:r>
              <a:rPr lang="en-GB" sz="2400" b="1" dirty="0" err="1"/>
              <a:t>Rssta</a:t>
            </a:r>
            <a:r>
              <a:rPr lang="en-GB" sz="2400" b="1" dirty="0"/>
              <a:t> in the university library.</a:t>
            </a:r>
          </a:p>
        </p:txBody>
      </p:sp>
    </p:spTree>
    <p:extLst>
      <p:ext uri="{BB962C8B-B14F-4D97-AF65-F5344CB8AC3E}">
        <p14:creationId xmlns:p14="http://schemas.microsoft.com/office/powerpoint/2010/main" val="83659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CONCEPTUAL FRAMEWORK</a:t>
            </a:r>
            <a:br>
              <a:rPr lang="en-US" b="1" dirty="0"/>
            </a:br>
            <a:endParaRPr lang="en-US" dirty="0"/>
          </a:p>
        </p:txBody>
      </p:sp>
      <p:sp>
        <p:nvSpPr>
          <p:cNvPr id="3" name="Content Placeholder 2"/>
          <p:cNvSpPr>
            <a:spLocks noGrp="1"/>
          </p:cNvSpPr>
          <p:nvPr>
            <p:ph idx="1"/>
          </p:nvPr>
        </p:nvSpPr>
        <p:spPr/>
        <p:txBody>
          <a:bodyPr>
            <a:normAutofit fontScale="62500" lnSpcReduction="20000"/>
          </a:bodyPr>
          <a:lstStyle/>
          <a:p>
            <a:pPr algn="just"/>
            <a:r>
              <a:rPr lang="en-US" b="1" dirty="0"/>
              <a:t>Based on the foregoing example, how should the conceptual framework formulated?</a:t>
            </a:r>
          </a:p>
          <a:p>
            <a:pPr marL="0" indent="0" algn="just">
              <a:buNone/>
            </a:pPr>
            <a:endParaRPr lang="en-US" b="1" dirty="0"/>
          </a:p>
          <a:p>
            <a:pPr lvl="0" algn="just"/>
            <a:r>
              <a:rPr lang="en-US" b="1" dirty="0"/>
              <a:t>Cite your conceptual framework or paradigm;</a:t>
            </a:r>
          </a:p>
          <a:p>
            <a:pPr lvl="0" algn="just"/>
            <a:r>
              <a:rPr lang="en-US" b="1" dirty="0"/>
              <a:t>Identify your variables;</a:t>
            </a:r>
          </a:p>
          <a:p>
            <a:pPr marL="0" indent="0" algn="just">
              <a:buNone/>
            </a:pPr>
            <a:endParaRPr lang="en-US" b="1" dirty="0"/>
          </a:p>
          <a:p>
            <a:pPr algn="just"/>
            <a:r>
              <a:rPr lang="en-US" b="1" i="1" dirty="0"/>
              <a:t>Personal attributes of individuals underlie the spirit of entrepreneurship</a:t>
            </a:r>
            <a:endParaRPr lang="en-US" b="1" dirty="0"/>
          </a:p>
          <a:p>
            <a:pPr marL="0" indent="0" algn="just">
              <a:buNone/>
            </a:pPr>
            <a:endParaRPr lang="en-US" b="1" dirty="0"/>
          </a:p>
          <a:p>
            <a:pPr lvl="0" algn="just"/>
            <a:r>
              <a:rPr lang="en-US" b="1" dirty="0"/>
              <a:t>Point out the dependent, independent, and other types of variables;</a:t>
            </a:r>
          </a:p>
          <a:p>
            <a:pPr lvl="0" algn="just"/>
            <a:endParaRPr lang="en-US" b="1" dirty="0"/>
          </a:p>
          <a:p>
            <a:pPr lvl="0" algn="just"/>
            <a:r>
              <a:rPr lang="en-US" b="1" dirty="0"/>
              <a:t>Show the direction of the study.</a:t>
            </a:r>
          </a:p>
          <a:p>
            <a:endParaRPr lang="en-US" dirty="0"/>
          </a:p>
        </p:txBody>
      </p:sp>
    </p:spTree>
    <p:extLst>
      <p:ext uri="{BB962C8B-B14F-4D97-AF65-F5344CB8AC3E}">
        <p14:creationId xmlns:p14="http://schemas.microsoft.com/office/powerpoint/2010/main" val="4136801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CONCEPTUAL FRAMEWORK</a:t>
            </a:r>
            <a:br>
              <a:rPr lang="en-US" b="1" dirty="0"/>
            </a:br>
            <a:endParaRPr lang="en-US" dirty="0"/>
          </a:p>
        </p:txBody>
      </p:sp>
      <p:sp>
        <p:nvSpPr>
          <p:cNvPr id="3" name="Content Placeholder 2"/>
          <p:cNvSpPr>
            <a:spLocks noGrp="1"/>
          </p:cNvSpPr>
          <p:nvPr>
            <p:ph idx="1"/>
          </p:nvPr>
        </p:nvSpPr>
        <p:spPr/>
        <p:txBody>
          <a:bodyPr/>
          <a:lstStyle/>
          <a:p>
            <a:r>
              <a:rPr lang="en-US" dirty="0"/>
              <a:t>EXAMPLE</a:t>
            </a:r>
          </a:p>
        </p:txBody>
      </p:sp>
      <p:graphicFrame>
        <p:nvGraphicFramePr>
          <p:cNvPr id="4" name="Object 3"/>
          <p:cNvGraphicFramePr>
            <a:graphicFrameLocks noChangeAspect="1"/>
          </p:cNvGraphicFramePr>
          <p:nvPr/>
        </p:nvGraphicFramePr>
        <p:xfrm>
          <a:off x="3048003" y="2490377"/>
          <a:ext cx="6702425" cy="3954463"/>
        </p:xfrm>
        <a:graphic>
          <a:graphicData uri="http://schemas.openxmlformats.org/presentationml/2006/ole">
            <mc:AlternateContent xmlns:mc="http://schemas.openxmlformats.org/markup-compatibility/2006">
              <mc:Choice xmlns:v="urn:schemas-microsoft-com:vml" Requires="v">
                <p:oleObj name="Document" r:id="rId2" imgW="6701688" imgH="3954347" progId="Word.Document.12">
                  <p:embed/>
                </p:oleObj>
              </mc:Choice>
              <mc:Fallback>
                <p:oleObj name="Document" r:id="rId2" imgW="6701688" imgH="3954347" progId="Word.Document.12">
                  <p:embed/>
                  <p:pic>
                    <p:nvPicPr>
                      <p:cNvPr id="4" name="Object 3"/>
                      <p:cNvPicPr/>
                      <p:nvPr/>
                    </p:nvPicPr>
                    <p:blipFill>
                      <a:blip r:embed="rId3"/>
                      <a:stretch>
                        <a:fillRect/>
                      </a:stretch>
                    </p:blipFill>
                    <p:spPr>
                      <a:xfrm>
                        <a:off x="3048003" y="2490377"/>
                        <a:ext cx="6702425" cy="3954463"/>
                      </a:xfrm>
                      <a:prstGeom prst="rect">
                        <a:avLst/>
                      </a:prstGeom>
                    </p:spPr>
                  </p:pic>
                </p:oleObj>
              </mc:Fallback>
            </mc:AlternateContent>
          </a:graphicData>
        </a:graphic>
      </p:graphicFrame>
    </p:spTree>
    <p:extLst>
      <p:ext uri="{BB962C8B-B14F-4D97-AF65-F5344CB8AC3E}">
        <p14:creationId xmlns:p14="http://schemas.microsoft.com/office/powerpoint/2010/main" val="2687007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r>
              <a:rPr lang="en-US" b="1" dirty="0"/>
              <a:t>RESEARCH QUESTIONS</a:t>
            </a:r>
          </a:p>
        </p:txBody>
      </p:sp>
      <p:sp>
        <p:nvSpPr>
          <p:cNvPr id="57347" name="Rectangle 3"/>
          <p:cNvSpPr>
            <a:spLocks noGrp="1" noChangeArrowheads="1"/>
          </p:cNvSpPr>
          <p:nvPr>
            <p:ph idx="1"/>
          </p:nvPr>
        </p:nvSpPr>
        <p:spPr/>
        <p:txBody>
          <a:bodyPr>
            <a:normAutofit fontScale="85000" lnSpcReduction="20000"/>
          </a:bodyPr>
          <a:lstStyle/>
          <a:p>
            <a:pPr>
              <a:lnSpc>
                <a:spcPct val="80000"/>
              </a:lnSpc>
            </a:pPr>
            <a:endParaRPr lang="en-US" sz="1500" dirty="0"/>
          </a:p>
          <a:p>
            <a:pPr>
              <a:lnSpc>
                <a:spcPct val="80000"/>
              </a:lnSpc>
            </a:pPr>
            <a:r>
              <a:rPr lang="en-US" sz="1500" b="1" dirty="0"/>
              <a:t>Using the example of reading culture, more specific research questions for the different objectives can be formulated such as:</a:t>
            </a:r>
          </a:p>
          <a:p>
            <a:pPr>
              <a:lnSpc>
                <a:spcPct val="80000"/>
              </a:lnSpc>
              <a:buFont typeface="Wingdings" pitchFamily="2" charset="2"/>
              <a:buNone/>
            </a:pPr>
            <a:endParaRPr lang="en-US" sz="1500" b="1" dirty="0"/>
          </a:p>
          <a:p>
            <a:pPr>
              <a:lnSpc>
                <a:spcPct val="80000"/>
              </a:lnSpc>
            </a:pPr>
            <a:r>
              <a:rPr lang="en-US" sz="1500" b="1" dirty="0"/>
              <a:t>Why do students discriminate against mature age students?</a:t>
            </a:r>
          </a:p>
          <a:p>
            <a:pPr>
              <a:lnSpc>
                <a:spcPct val="80000"/>
              </a:lnSpc>
            </a:pPr>
            <a:endParaRPr lang="en-US" sz="1500" b="1" dirty="0"/>
          </a:p>
          <a:p>
            <a:pPr>
              <a:lnSpc>
                <a:spcPct val="80000"/>
              </a:lnSpc>
            </a:pPr>
            <a:r>
              <a:rPr lang="en-US" sz="1500" b="1" dirty="0"/>
              <a:t>Who are the students who discriminate against mature age students?</a:t>
            </a:r>
          </a:p>
          <a:p>
            <a:pPr>
              <a:lnSpc>
                <a:spcPct val="80000"/>
              </a:lnSpc>
            </a:pPr>
            <a:endParaRPr lang="en-US" sz="1500" b="1" dirty="0"/>
          </a:p>
          <a:p>
            <a:pPr>
              <a:lnSpc>
                <a:spcPct val="80000"/>
              </a:lnSpc>
            </a:pPr>
            <a:r>
              <a:rPr lang="en-US" sz="1500" b="1" dirty="0"/>
              <a:t>What are their characteristics in terms of age, gender, education, marital status, </a:t>
            </a:r>
            <a:r>
              <a:rPr lang="en-US" sz="1500" b="1" dirty="0" err="1"/>
              <a:t>etc</a:t>
            </a:r>
            <a:r>
              <a:rPr lang="en-US" sz="1500" b="1" dirty="0"/>
              <a:t>?</a:t>
            </a:r>
          </a:p>
          <a:p>
            <a:pPr>
              <a:lnSpc>
                <a:spcPct val="80000"/>
              </a:lnSpc>
            </a:pPr>
            <a:endParaRPr lang="en-US" sz="1500" b="1" dirty="0"/>
          </a:p>
          <a:p>
            <a:pPr>
              <a:lnSpc>
                <a:spcPct val="80000"/>
              </a:lnSpc>
            </a:pPr>
            <a:r>
              <a:rPr lang="en-US" sz="1500" b="1" dirty="0"/>
              <a:t>What are the consequences of discrimination?</a:t>
            </a:r>
          </a:p>
          <a:p>
            <a:pPr>
              <a:lnSpc>
                <a:spcPct val="80000"/>
              </a:lnSpc>
            </a:pPr>
            <a:endParaRPr lang="en-US" sz="1500" b="1" dirty="0"/>
          </a:p>
          <a:p>
            <a:pPr>
              <a:lnSpc>
                <a:spcPct val="80000"/>
              </a:lnSpc>
            </a:pPr>
            <a:r>
              <a:rPr lang="en-US" sz="1500" b="1" dirty="0"/>
              <a:t>Have measures been attempted before to reduce age discrimination?</a:t>
            </a:r>
          </a:p>
          <a:p>
            <a:pPr>
              <a:lnSpc>
                <a:spcPct val="80000"/>
              </a:lnSpc>
            </a:pPr>
            <a:endParaRPr lang="en-US" sz="1500" b="1" dirty="0"/>
          </a:p>
          <a:p>
            <a:pPr>
              <a:lnSpc>
                <a:spcPct val="80000"/>
              </a:lnSpc>
            </a:pPr>
            <a:r>
              <a:rPr lang="en-US" sz="1500" b="1" dirty="0"/>
              <a:t>What are the economic and social costs of age discrimination?</a:t>
            </a:r>
          </a:p>
        </p:txBody>
      </p:sp>
    </p:spTree>
    <p:extLst>
      <p:ext uri="{BB962C8B-B14F-4D97-AF65-F5344CB8AC3E}">
        <p14:creationId xmlns:p14="http://schemas.microsoft.com/office/powerpoint/2010/main" val="1097008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FORMULATION OF HYPOTHESES</a:t>
            </a:r>
            <a:endParaRPr lang="en-US" sz="3200" dirty="0"/>
          </a:p>
        </p:txBody>
      </p:sp>
      <p:sp>
        <p:nvSpPr>
          <p:cNvPr id="3" name="Content Placeholder 2"/>
          <p:cNvSpPr>
            <a:spLocks noGrp="1"/>
          </p:cNvSpPr>
          <p:nvPr>
            <p:ph idx="1"/>
          </p:nvPr>
        </p:nvSpPr>
        <p:spPr/>
        <p:txBody>
          <a:bodyPr>
            <a:normAutofit fontScale="85000" lnSpcReduction="20000"/>
          </a:bodyPr>
          <a:lstStyle/>
          <a:p>
            <a:pPr algn="just"/>
            <a:r>
              <a:rPr lang="en-US" b="1" dirty="0"/>
              <a:t>Hypotheses can be derived from a theoretical or conceptual framework.</a:t>
            </a:r>
          </a:p>
          <a:p>
            <a:pPr marL="0" indent="0" algn="just">
              <a:buNone/>
            </a:pPr>
            <a:endParaRPr lang="en-US" b="1" dirty="0"/>
          </a:p>
          <a:p>
            <a:pPr algn="just"/>
            <a:r>
              <a:rPr lang="en-US" b="1" dirty="0"/>
              <a:t>Hypotheses can also be derived from research objectives through research questions.</a:t>
            </a:r>
          </a:p>
          <a:p>
            <a:pPr marL="0" indent="0" algn="just">
              <a:buNone/>
            </a:pPr>
            <a:endParaRPr lang="en-US" b="1" dirty="0"/>
          </a:p>
          <a:p>
            <a:pPr algn="just"/>
            <a:r>
              <a:rPr lang="en-US" b="1" dirty="0"/>
              <a:t>A hypothesis can therefore be thought of as a tentative or provisional answer to a research problem or question.</a:t>
            </a:r>
          </a:p>
          <a:p>
            <a:pPr marL="0" indent="0" algn="just">
              <a:buNone/>
            </a:pPr>
            <a:endParaRPr lang="en-US" b="1" dirty="0"/>
          </a:p>
          <a:p>
            <a:pPr algn="just"/>
            <a:r>
              <a:rPr lang="en-US" b="1" dirty="0"/>
              <a:t>A hypothesis is often expressed in the form of a prediction of a relationship between one or more factors and the problem under study that can be tested.</a:t>
            </a:r>
          </a:p>
          <a:p>
            <a:pPr marL="0" indent="0" algn="just">
              <a:buNone/>
            </a:pPr>
            <a:endParaRPr lang="en-US" b="1" dirty="0"/>
          </a:p>
        </p:txBody>
      </p:sp>
    </p:spTree>
    <p:extLst>
      <p:ext uri="{BB962C8B-B14F-4D97-AF65-F5344CB8AC3E}">
        <p14:creationId xmlns:p14="http://schemas.microsoft.com/office/powerpoint/2010/main" val="2985809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r>
              <a:rPr lang="en-US" b="1" dirty="0"/>
              <a:t>It is also possible to derive hypotheses from direct observations of events and phenomena.</a:t>
            </a:r>
          </a:p>
          <a:p>
            <a:pPr marL="82296" indent="0" algn="just">
              <a:buNone/>
            </a:pPr>
            <a:endParaRPr lang="en-US" b="1" dirty="0"/>
          </a:p>
          <a:p>
            <a:pPr algn="just">
              <a:lnSpc>
                <a:spcPct val="80000"/>
              </a:lnSpc>
            </a:pPr>
            <a:r>
              <a:rPr lang="en-US" b="1" dirty="0"/>
              <a:t>It can also be based on perceptions, observations, and experiences and one’s understanding of the problem identified.</a:t>
            </a:r>
          </a:p>
          <a:p>
            <a:pPr algn="just">
              <a:lnSpc>
                <a:spcPct val="80000"/>
              </a:lnSpc>
            </a:pPr>
            <a:endParaRPr lang="en-US" b="1" dirty="0"/>
          </a:p>
          <a:p>
            <a:pPr marL="82296" indent="0" algn="just">
              <a:lnSpc>
                <a:spcPct val="80000"/>
              </a:lnSpc>
              <a:buNone/>
            </a:pPr>
            <a:endParaRPr lang="en-US" b="1" dirty="0"/>
          </a:p>
          <a:p>
            <a:pPr marL="0" indent="0">
              <a:buNone/>
            </a:pPr>
            <a:endParaRPr lang="en-US" dirty="0"/>
          </a:p>
          <a:p>
            <a:r>
              <a:rPr lang="en-US" b="1" dirty="0"/>
              <a:t>EXAMPLE</a:t>
            </a:r>
            <a:endParaRPr lang="en-US" dirty="0"/>
          </a:p>
          <a:p>
            <a:r>
              <a:rPr lang="en-US" b="1" i="1" dirty="0"/>
              <a:t>The more educated a student’s parents are, the more widely read a student is.</a:t>
            </a:r>
            <a:endParaRPr lang="en-US" dirty="0"/>
          </a:p>
          <a:p>
            <a:endParaRPr lang="en-US" dirty="0"/>
          </a:p>
        </p:txBody>
      </p:sp>
    </p:spTree>
    <p:extLst>
      <p:ext uri="{BB962C8B-B14F-4D97-AF65-F5344CB8AC3E}">
        <p14:creationId xmlns:p14="http://schemas.microsoft.com/office/powerpoint/2010/main" val="3119028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3200" b="1"/>
              <a:t>OBJECTIVES AND HYPOTHESES</a:t>
            </a:r>
          </a:p>
        </p:txBody>
      </p:sp>
      <p:sp>
        <p:nvSpPr>
          <p:cNvPr id="29699" name="Content Placeholder 2"/>
          <p:cNvSpPr>
            <a:spLocks noGrp="1"/>
          </p:cNvSpPr>
          <p:nvPr>
            <p:ph idx="1"/>
          </p:nvPr>
        </p:nvSpPr>
        <p:spPr/>
        <p:txBody>
          <a:bodyPr>
            <a:normAutofit fontScale="70000" lnSpcReduction="20000"/>
          </a:bodyPr>
          <a:lstStyle/>
          <a:p>
            <a:r>
              <a:rPr lang="en-US" sz="1600" b="1" dirty="0"/>
              <a:t>Objective</a:t>
            </a:r>
          </a:p>
          <a:p>
            <a:pPr>
              <a:buNone/>
            </a:pPr>
            <a:endParaRPr lang="en-US" sz="1600" b="1" dirty="0"/>
          </a:p>
          <a:p>
            <a:pPr algn="just"/>
            <a:r>
              <a:rPr lang="en-US" sz="1600" b="1" dirty="0"/>
              <a:t>To identify the sociodemographic characteristics of students who are widely read.</a:t>
            </a:r>
          </a:p>
          <a:p>
            <a:endParaRPr lang="en-US" sz="1600" b="1" dirty="0"/>
          </a:p>
          <a:p>
            <a:r>
              <a:rPr lang="en-US" sz="1600" b="1" dirty="0"/>
              <a:t>Research question:</a:t>
            </a:r>
          </a:p>
          <a:p>
            <a:endParaRPr lang="en-US" sz="1600" b="1" dirty="0"/>
          </a:p>
          <a:p>
            <a:r>
              <a:rPr lang="en-US" sz="1600" b="1" dirty="0"/>
              <a:t>Which gender is more widely read?</a:t>
            </a:r>
          </a:p>
          <a:p>
            <a:endParaRPr lang="en-US" sz="1600" b="1" dirty="0"/>
          </a:p>
          <a:p>
            <a:r>
              <a:rPr lang="en-US" sz="1600" b="1" dirty="0"/>
              <a:t>Hypothesis:</a:t>
            </a:r>
          </a:p>
          <a:p>
            <a:endParaRPr lang="en-US" sz="1600" b="1" dirty="0"/>
          </a:p>
          <a:p>
            <a:r>
              <a:rPr lang="en-US" sz="1600" b="1" dirty="0"/>
              <a:t>Females tend to be more widely read than males.</a:t>
            </a:r>
          </a:p>
          <a:p>
            <a:endParaRPr lang="en-US" sz="1600" b="1" dirty="0"/>
          </a:p>
          <a:p>
            <a:r>
              <a:rPr lang="en-US" sz="1600" b="1" dirty="0"/>
              <a:t>Students in senior years are more widely read than those in junior years.</a:t>
            </a:r>
            <a:endParaRPr lang="en-US" sz="1400" dirty="0"/>
          </a:p>
        </p:txBody>
      </p:sp>
    </p:spTree>
    <p:extLst>
      <p:ext uri="{BB962C8B-B14F-4D97-AF65-F5344CB8AC3E}">
        <p14:creationId xmlns:p14="http://schemas.microsoft.com/office/powerpoint/2010/main" val="2650433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normAutofit/>
          </a:bodyPr>
          <a:lstStyle/>
          <a:p>
            <a:r>
              <a:rPr lang="en-US" sz="2000" b="1" dirty="0"/>
              <a:t>CHARACTERISTICS OF A GOOD HYPOTHESIS</a:t>
            </a:r>
            <a:endParaRPr lang="en-US" sz="2000" dirty="0"/>
          </a:p>
        </p:txBody>
      </p:sp>
      <p:sp>
        <p:nvSpPr>
          <p:cNvPr id="59395" name="Rectangle 3"/>
          <p:cNvSpPr>
            <a:spLocks noGrp="1" noChangeArrowheads="1"/>
          </p:cNvSpPr>
          <p:nvPr>
            <p:ph idx="1"/>
          </p:nvPr>
        </p:nvSpPr>
        <p:spPr/>
        <p:txBody>
          <a:bodyPr>
            <a:normAutofit fontScale="85000" lnSpcReduction="20000"/>
          </a:bodyPr>
          <a:lstStyle/>
          <a:p>
            <a:pPr marL="552450" indent="-552450">
              <a:lnSpc>
                <a:spcPct val="80000"/>
              </a:lnSpc>
              <a:buNone/>
              <a:defRPr/>
            </a:pPr>
            <a:r>
              <a:rPr lang="en-US" sz="2400" b="1" dirty="0"/>
              <a:t>A good hypothesis must have the following characteristics:</a:t>
            </a:r>
          </a:p>
          <a:p>
            <a:pPr marL="552450" indent="-552450">
              <a:lnSpc>
                <a:spcPct val="80000"/>
              </a:lnSpc>
              <a:buNone/>
              <a:defRPr/>
            </a:pPr>
            <a:endParaRPr lang="en-US" sz="2400" b="1" dirty="0"/>
          </a:p>
          <a:p>
            <a:pPr marL="552450" indent="-552450">
              <a:lnSpc>
                <a:spcPct val="80000"/>
              </a:lnSpc>
              <a:buNone/>
              <a:defRPr/>
            </a:pPr>
            <a:r>
              <a:rPr lang="en-US" sz="2400" b="1" dirty="0"/>
              <a:t>CLEAR</a:t>
            </a:r>
          </a:p>
          <a:p>
            <a:pPr marL="552450" indent="-552450">
              <a:lnSpc>
                <a:spcPct val="80000"/>
              </a:lnSpc>
              <a:buNone/>
              <a:defRPr/>
            </a:pPr>
            <a:r>
              <a:rPr lang="en-US" sz="2400" b="1" dirty="0"/>
              <a:t>	</a:t>
            </a:r>
          </a:p>
          <a:p>
            <a:pPr marL="552450" indent="-552450">
              <a:lnSpc>
                <a:spcPct val="80000"/>
              </a:lnSpc>
              <a:buNone/>
              <a:defRPr/>
            </a:pPr>
            <a:r>
              <a:rPr lang="en-US" sz="2400" b="1" dirty="0"/>
              <a:t>This requires that the operational definitions of </a:t>
            </a:r>
          </a:p>
          <a:p>
            <a:pPr marL="552450" indent="-552450">
              <a:lnSpc>
                <a:spcPct val="80000"/>
              </a:lnSpc>
              <a:buNone/>
              <a:defRPr/>
            </a:pPr>
            <a:r>
              <a:rPr lang="en-US" sz="2400" b="1" dirty="0"/>
              <a:t>variables or concepts  in a hypothesis are clear.</a:t>
            </a:r>
          </a:p>
          <a:p>
            <a:pPr marL="552450" indent="-552450">
              <a:lnSpc>
                <a:spcPct val="80000"/>
              </a:lnSpc>
              <a:buNone/>
              <a:defRPr/>
            </a:pPr>
            <a:endParaRPr lang="en-US" sz="2400" b="1" dirty="0"/>
          </a:p>
          <a:p>
            <a:pPr marL="552450" indent="-552450">
              <a:lnSpc>
                <a:spcPct val="80000"/>
              </a:lnSpc>
              <a:buNone/>
              <a:defRPr/>
            </a:pPr>
            <a:r>
              <a:rPr lang="en-US" sz="2400" b="1" dirty="0"/>
              <a:t>EXAMPLE</a:t>
            </a:r>
          </a:p>
          <a:p>
            <a:pPr>
              <a:buFont typeface="Wingdings" pitchFamily="2" charset="2"/>
              <a:buNone/>
              <a:defRPr/>
            </a:pPr>
            <a:r>
              <a:rPr lang="en-US" sz="2400" b="1" dirty="0"/>
              <a:t>	 </a:t>
            </a:r>
          </a:p>
          <a:p>
            <a:pPr>
              <a:defRPr/>
            </a:pPr>
            <a:r>
              <a:rPr lang="en-US" sz="2400" b="1" i="1" dirty="0"/>
              <a:t>Senior students are more widely read than junior students.</a:t>
            </a:r>
            <a:endParaRPr lang="en-US" sz="2400" i="1" dirty="0"/>
          </a:p>
        </p:txBody>
      </p:sp>
    </p:spTree>
    <p:extLst>
      <p:ext uri="{BB962C8B-B14F-4D97-AF65-F5344CB8AC3E}">
        <p14:creationId xmlns:p14="http://schemas.microsoft.com/office/powerpoint/2010/main" val="1828188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normAutofit/>
          </a:bodyPr>
          <a:lstStyle/>
          <a:p>
            <a:r>
              <a:rPr lang="en-US" sz="2000" b="1" dirty="0"/>
              <a:t>CHARACTERISTICS OF A GOOD HYPOTHESIS</a:t>
            </a:r>
          </a:p>
        </p:txBody>
      </p:sp>
      <p:sp>
        <p:nvSpPr>
          <p:cNvPr id="31747" name="Rectangle 3"/>
          <p:cNvSpPr>
            <a:spLocks noGrp="1" noChangeArrowheads="1"/>
          </p:cNvSpPr>
          <p:nvPr>
            <p:ph idx="1"/>
          </p:nvPr>
        </p:nvSpPr>
        <p:spPr/>
        <p:txBody>
          <a:bodyPr/>
          <a:lstStyle/>
          <a:p>
            <a:pPr>
              <a:lnSpc>
                <a:spcPct val="80000"/>
              </a:lnSpc>
              <a:buFont typeface="Wingdings" pitchFamily="2" charset="2"/>
              <a:buNone/>
            </a:pPr>
            <a:endParaRPr lang="en-US" sz="2000" dirty="0"/>
          </a:p>
          <a:p>
            <a:pPr>
              <a:lnSpc>
                <a:spcPct val="80000"/>
              </a:lnSpc>
              <a:buFont typeface="Wingdings" pitchFamily="2" charset="2"/>
              <a:buNone/>
            </a:pPr>
            <a:r>
              <a:rPr lang="en-US" b="1" dirty="0"/>
              <a:t>SPECIFIC</a:t>
            </a:r>
          </a:p>
          <a:p>
            <a:pPr>
              <a:lnSpc>
                <a:spcPct val="80000"/>
              </a:lnSpc>
            </a:pPr>
            <a:endParaRPr lang="en-US" b="1" dirty="0"/>
          </a:p>
          <a:p>
            <a:pPr algn="just">
              <a:lnSpc>
                <a:spcPct val="80000"/>
              </a:lnSpc>
              <a:buFont typeface="Wingdings" pitchFamily="2" charset="2"/>
              <a:buNone/>
            </a:pPr>
            <a:r>
              <a:rPr lang="en-US" dirty="0"/>
              <a:t>	</a:t>
            </a:r>
            <a:r>
              <a:rPr lang="en-US" b="1" dirty="0"/>
              <a:t>There must an indication of the direction of the relationship between the independent and dependent variable in the hypothesis</a:t>
            </a:r>
          </a:p>
          <a:p>
            <a:pPr algn="just">
              <a:lnSpc>
                <a:spcPct val="80000"/>
              </a:lnSpc>
              <a:buFont typeface="Wingdings" pitchFamily="2" charset="2"/>
              <a:buNone/>
            </a:pPr>
            <a:endParaRPr lang="en-US" b="1" dirty="0"/>
          </a:p>
          <a:p>
            <a:pPr algn="just">
              <a:lnSpc>
                <a:spcPct val="80000"/>
              </a:lnSpc>
              <a:buFont typeface="Wingdings" pitchFamily="2" charset="2"/>
              <a:buNone/>
            </a:pPr>
            <a:r>
              <a:rPr lang="en-US" b="1" i="1" dirty="0"/>
              <a:t>	The more senior a student is, the more widely read he/she is.</a:t>
            </a:r>
          </a:p>
        </p:txBody>
      </p:sp>
    </p:spTree>
    <p:extLst>
      <p:ext uri="{BB962C8B-B14F-4D97-AF65-F5344CB8AC3E}">
        <p14:creationId xmlns:p14="http://schemas.microsoft.com/office/powerpoint/2010/main" val="2129896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normAutofit/>
          </a:bodyPr>
          <a:lstStyle/>
          <a:p>
            <a:r>
              <a:rPr lang="en-US" sz="2000" b="1" dirty="0"/>
              <a:t>CHARACTERISTICS OF A GOOD HYPOTHESIS</a:t>
            </a:r>
          </a:p>
        </p:txBody>
      </p:sp>
      <p:sp>
        <p:nvSpPr>
          <p:cNvPr id="32771" name="Rectangle 3"/>
          <p:cNvSpPr>
            <a:spLocks noGrp="1" noChangeArrowheads="1"/>
          </p:cNvSpPr>
          <p:nvPr>
            <p:ph idx="1"/>
          </p:nvPr>
        </p:nvSpPr>
        <p:spPr/>
        <p:txBody>
          <a:bodyPr>
            <a:normAutofit/>
          </a:bodyPr>
          <a:lstStyle/>
          <a:p>
            <a:pPr>
              <a:lnSpc>
                <a:spcPct val="90000"/>
              </a:lnSpc>
              <a:buFont typeface="Wingdings" pitchFamily="2" charset="2"/>
              <a:buNone/>
            </a:pPr>
            <a:r>
              <a:rPr lang="en-US" b="1" dirty="0"/>
              <a:t>VALUE – FREE</a:t>
            </a:r>
          </a:p>
          <a:p>
            <a:pPr>
              <a:lnSpc>
                <a:spcPct val="90000"/>
              </a:lnSpc>
            </a:pPr>
            <a:endParaRPr lang="en-US" dirty="0"/>
          </a:p>
          <a:p>
            <a:pPr algn="just">
              <a:lnSpc>
                <a:spcPct val="55000"/>
              </a:lnSpc>
              <a:buFont typeface="Wingdings" pitchFamily="2" charset="2"/>
              <a:buNone/>
            </a:pPr>
            <a:r>
              <a:rPr lang="en-US" dirty="0"/>
              <a:t>	</a:t>
            </a:r>
            <a:r>
              <a:rPr lang="en-US" b="1" dirty="0"/>
              <a:t>The researcher’s values, biases, and subjective preferences must not influence his/her research.</a:t>
            </a:r>
          </a:p>
          <a:p>
            <a:pPr algn="just">
              <a:lnSpc>
                <a:spcPct val="55000"/>
              </a:lnSpc>
              <a:buFont typeface="Wingdings" pitchFamily="2" charset="2"/>
              <a:buNone/>
            </a:pPr>
            <a:endParaRPr lang="en-US" b="1" dirty="0"/>
          </a:p>
          <a:p>
            <a:pPr algn="just">
              <a:lnSpc>
                <a:spcPct val="90000"/>
              </a:lnSpc>
              <a:buFont typeface="Wingdings" pitchFamily="2" charset="2"/>
              <a:buNone/>
            </a:pPr>
            <a:r>
              <a:rPr lang="en-US" b="1" dirty="0"/>
              <a:t>	EXAMPLE OF VALUE –LADEN HYPOTHESIS</a:t>
            </a:r>
          </a:p>
          <a:p>
            <a:pPr algn="just">
              <a:lnSpc>
                <a:spcPct val="90000"/>
              </a:lnSpc>
              <a:buFont typeface="Wingdings" pitchFamily="2" charset="2"/>
              <a:buNone/>
            </a:pPr>
            <a:endParaRPr lang="en-US" b="1" dirty="0"/>
          </a:p>
          <a:p>
            <a:pPr algn="just">
              <a:lnSpc>
                <a:spcPct val="90000"/>
              </a:lnSpc>
              <a:buFont typeface="Wingdings" pitchFamily="2" charset="2"/>
              <a:buNone/>
            </a:pPr>
            <a:r>
              <a:rPr lang="en-US" b="1" i="1" dirty="0"/>
              <a:t>	Dull students have a poor reading culture.</a:t>
            </a:r>
          </a:p>
        </p:txBody>
      </p:sp>
    </p:spTree>
    <p:extLst>
      <p:ext uri="{BB962C8B-B14F-4D97-AF65-F5344CB8AC3E}">
        <p14:creationId xmlns:p14="http://schemas.microsoft.com/office/powerpoint/2010/main" val="2467582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normAutofit/>
          </a:bodyPr>
          <a:lstStyle/>
          <a:p>
            <a:r>
              <a:rPr lang="en-US" sz="2000" b="1" dirty="0"/>
              <a:t>CHARACTERISTICS OF A GOOD HYPOTHESIS</a:t>
            </a:r>
          </a:p>
        </p:txBody>
      </p:sp>
      <p:sp>
        <p:nvSpPr>
          <p:cNvPr id="33795" name="Rectangle 3"/>
          <p:cNvSpPr>
            <a:spLocks noGrp="1" noChangeArrowheads="1"/>
          </p:cNvSpPr>
          <p:nvPr>
            <p:ph idx="1"/>
          </p:nvPr>
        </p:nvSpPr>
        <p:spPr/>
        <p:txBody>
          <a:bodyPr>
            <a:normAutofit fontScale="92500"/>
          </a:bodyPr>
          <a:lstStyle/>
          <a:p>
            <a:pPr algn="just">
              <a:lnSpc>
                <a:spcPct val="90000"/>
              </a:lnSpc>
              <a:buFont typeface="Wingdings" pitchFamily="2" charset="2"/>
              <a:buNone/>
            </a:pPr>
            <a:r>
              <a:rPr lang="en-US" b="1" dirty="0"/>
              <a:t>	TESTABLE</a:t>
            </a:r>
          </a:p>
          <a:p>
            <a:pPr algn="just">
              <a:lnSpc>
                <a:spcPct val="90000"/>
              </a:lnSpc>
              <a:buFont typeface="Wingdings" pitchFamily="2" charset="2"/>
              <a:buNone/>
            </a:pPr>
            <a:r>
              <a:rPr lang="en-US" b="1" dirty="0"/>
              <a:t>	</a:t>
            </a:r>
          </a:p>
          <a:p>
            <a:pPr algn="just">
              <a:lnSpc>
                <a:spcPct val="90000"/>
              </a:lnSpc>
              <a:buFont typeface="Wingdings" pitchFamily="2" charset="2"/>
              <a:buNone/>
            </a:pPr>
            <a:r>
              <a:rPr lang="en-US" b="1" dirty="0"/>
              <a:t>	They must be testable with available methods. </a:t>
            </a:r>
          </a:p>
          <a:p>
            <a:pPr algn="just">
              <a:lnSpc>
                <a:spcPct val="90000"/>
              </a:lnSpc>
              <a:buFont typeface="Wingdings" pitchFamily="2" charset="2"/>
              <a:buNone/>
            </a:pPr>
            <a:endParaRPr lang="en-US" b="1" dirty="0"/>
          </a:p>
          <a:p>
            <a:pPr algn="just">
              <a:lnSpc>
                <a:spcPct val="90000"/>
              </a:lnSpc>
              <a:buFont typeface="Wingdings" pitchFamily="2" charset="2"/>
              <a:buNone/>
            </a:pPr>
            <a:r>
              <a:rPr lang="en-US" b="1" dirty="0"/>
              <a:t>	EXAMPLE</a:t>
            </a:r>
          </a:p>
          <a:p>
            <a:pPr algn="just">
              <a:lnSpc>
                <a:spcPct val="90000"/>
              </a:lnSpc>
              <a:buFont typeface="Wingdings" pitchFamily="2" charset="2"/>
              <a:buNone/>
            </a:pPr>
            <a:endParaRPr lang="en-US" b="1" dirty="0"/>
          </a:p>
          <a:p>
            <a:pPr algn="just">
              <a:lnSpc>
                <a:spcPct val="90000"/>
              </a:lnSpc>
              <a:buFont typeface="Wingdings" pitchFamily="2" charset="2"/>
              <a:buNone/>
            </a:pPr>
            <a:r>
              <a:rPr lang="en-US" b="1" dirty="0"/>
              <a:t>	</a:t>
            </a:r>
            <a:r>
              <a:rPr lang="en-US" b="1" i="1" dirty="0"/>
              <a:t>The more widely read one is, the better the chances of heavenly salvation.</a:t>
            </a:r>
          </a:p>
        </p:txBody>
      </p:sp>
    </p:spTree>
    <p:extLst>
      <p:ext uri="{BB962C8B-B14F-4D97-AF65-F5344CB8AC3E}">
        <p14:creationId xmlns:p14="http://schemas.microsoft.com/office/powerpoint/2010/main" val="116695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SPECIFIC OBJECTIVES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a:t>Specific objectives involve breaking down a general objective into smaller, logically connected parts. </a:t>
            </a:r>
          </a:p>
          <a:p>
            <a:pPr algn="just"/>
            <a:endParaRPr lang="en-US" b="1" dirty="0"/>
          </a:p>
          <a:p>
            <a:pPr algn="just"/>
            <a:r>
              <a:rPr lang="en-US" b="1" dirty="0"/>
              <a:t>Specific objectives should systematically address the various aspects of the problem as and the key factors that are assumed to influence or cause the problem. </a:t>
            </a:r>
          </a:p>
          <a:p>
            <a:pPr algn="just"/>
            <a:endParaRPr lang="en-US" b="1" dirty="0"/>
          </a:p>
          <a:p>
            <a:pPr algn="just"/>
            <a:r>
              <a:rPr lang="en-US" b="1" dirty="0"/>
              <a:t>They should specify what you will do in your study, where and for what purpose.</a:t>
            </a:r>
          </a:p>
          <a:p>
            <a:pPr algn="just"/>
            <a:endParaRPr lang="en-US" b="1" dirty="0"/>
          </a:p>
          <a:p>
            <a:pPr algn="just"/>
            <a:endParaRPr lang="en-US" dirty="0"/>
          </a:p>
        </p:txBody>
      </p:sp>
    </p:spTree>
    <p:extLst>
      <p:ext uri="{BB962C8B-B14F-4D97-AF65-F5344CB8AC3E}">
        <p14:creationId xmlns:p14="http://schemas.microsoft.com/office/powerpoint/2010/main" val="592442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normAutofit/>
          </a:bodyPr>
          <a:lstStyle/>
          <a:p>
            <a:r>
              <a:rPr lang="en-US" sz="2000" b="1" dirty="0"/>
              <a:t>IDENTIFICATION AND SELECTION OF VARIABLES</a:t>
            </a:r>
          </a:p>
        </p:txBody>
      </p:sp>
      <p:sp>
        <p:nvSpPr>
          <p:cNvPr id="34819" name="Rectangle 3"/>
          <p:cNvSpPr>
            <a:spLocks noGrp="1" noChangeArrowheads="1"/>
          </p:cNvSpPr>
          <p:nvPr>
            <p:ph idx="1"/>
          </p:nvPr>
        </p:nvSpPr>
        <p:spPr>
          <a:xfrm>
            <a:off x="1972733" y="2641600"/>
            <a:ext cx="8236483" cy="3302000"/>
          </a:xfrm>
        </p:spPr>
        <p:txBody>
          <a:bodyPr>
            <a:normAutofit/>
          </a:bodyPr>
          <a:lstStyle/>
          <a:p>
            <a:pPr algn="just">
              <a:lnSpc>
                <a:spcPct val="90000"/>
              </a:lnSpc>
            </a:pPr>
            <a:r>
              <a:rPr lang="en-GB" sz="3600" b="1" dirty="0"/>
              <a:t>For any given hypothesis, relevant variables have to be identified.</a:t>
            </a:r>
          </a:p>
          <a:p>
            <a:pPr algn="just">
              <a:lnSpc>
                <a:spcPct val="90000"/>
              </a:lnSpc>
            </a:pPr>
            <a:endParaRPr lang="en-US" sz="3600" b="1" dirty="0"/>
          </a:p>
          <a:p>
            <a:pPr algn="just">
              <a:lnSpc>
                <a:spcPct val="90000"/>
              </a:lnSpc>
            </a:pPr>
            <a:r>
              <a:rPr lang="en-US" sz="3600" b="1" dirty="0"/>
              <a:t>These variables that assumed to be related to each other.</a:t>
            </a:r>
          </a:p>
          <a:p>
            <a:pPr algn="just">
              <a:lnSpc>
                <a:spcPct val="90000"/>
              </a:lnSpc>
            </a:pPr>
            <a:endParaRPr lang="en-US" sz="3600" b="1" dirty="0"/>
          </a:p>
        </p:txBody>
      </p:sp>
    </p:spTree>
    <p:extLst>
      <p:ext uri="{BB962C8B-B14F-4D97-AF65-F5344CB8AC3E}">
        <p14:creationId xmlns:p14="http://schemas.microsoft.com/office/powerpoint/2010/main" val="1998080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TYPE OF VARIABLES</a:t>
            </a:r>
            <a:br>
              <a:rPr lang="en-US" b="1" dirty="0"/>
            </a:br>
            <a:endParaRPr lang="en-US" dirty="0"/>
          </a:p>
        </p:txBody>
      </p:sp>
      <p:sp>
        <p:nvSpPr>
          <p:cNvPr id="3" name="Content Placeholder 2"/>
          <p:cNvSpPr>
            <a:spLocks noGrp="1"/>
          </p:cNvSpPr>
          <p:nvPr>
            <p:ph idx="1"/>
          </p:nvPr>
        </p:nvSpPr>
        <p:spPr/>
        <p:txBody>
          <a:bodyPr>
            <a:normAutofit fontScale="55000" lnSpcReduction="20000"/>
          </a:bodyPr>
          <a:lstStyle/>
          <a:p>
            <a:pPr>
              <a:lnSpc>
                <a:spcPct val="90000"/>
              </a:lnSpc>
            </a:pPr>
            <a:endParaRPr lang="en-US" b="1" dirty="0"/>
          </a:p>
          <a:p>
            <a:pPr>
              <a:lnSpc>
                <a:spcPct val="90000"/>
              </a:lnSpc>
            </a:pPr>
            <a:r>
              <a:rPr lang="en-US" b="1" dirty="0"/>
              <a:t>DEPENDENT VARIABLE</a:t>
            </a:r>
          </a:p>
          <a:p>
            <a:pPr>
              <a:lnSpc>
                <a:spcPct val="90000"/>
              </a:lnSpc>
              <a:buFont typeface="Wingdings" pitchFamily="2" charset="2"/>
              <a:buNone/>
            </a:pPr>
            <a:endParaRPr lang="en-US" b="1" dirty="0"/>
          </a:p>
          <a:p>
            <a:pPr>
              <a:lnSpc>
                <a:spcPct val="90000"/>
              </a:lnSpc>
            </a:pPr>
            <a:r>
              <a:rPr lang="en-US" b="1" dirty="0"/>
              <a:t>The variable that the researcher wishes to explain is regarded as the dependent variable.</a:t>
            </a:r>
          </a:p>
          <a:p>
            <a:pPr>
              <a:lnSpc>
                <a:spcPct val="90000"/>
              </a:lnSpc>
            </a:pPr>
            <a:endParaRPr lang="en-US" b="1" dirty="0"/>
          </a:p>
          <a:p>
            <a:pPr>
              <a:lnSpc>
                <a:spcPct val="90000"/>
              </a:lnSpc>
            </a:pPr>
            <a:r>
              <a:rPr lang="en-US" b="1" dirty="0"/>
              <a:t>It is also the problem that a researcher has identified, e.g., POOR READING CULTURE.</a:t>
            </a:r>
          </a:p>
          <a:p>
            <a:pPr>
              <a:lnSpc>
                <a:spcPct val="90000"/>
              </a:lnSpc>
            </a:pPr>
            <a:endParaRPr lang="en-US" b="1" dirty="0"/>
          </a:p>
          <a:p>
            <a:pPr>
              <a:lnSpc>
                <a:spcPct val="90000"/>
              </a:lnSpc>
            </a:pPr>
            <a:r>
              <a:rPr lang="en-US" b="1" dirty="0"/>
              <a:t>INDEPENDENT VARIABLE</a:t>
            </a:r>
          </a:p>
          <a:p>
            <a:pPr>
              <a:lnSpc>
                <a:spcPct val="90000"/>
              </a:lnSpc>
            </a:pPr>
            <a:endParaRPr lang="en-US" b="1" dirty="0"/>
          </a:p>
          <a:p>
            <a:pPr>
              <a:lnSpc>
                <a:spcPct val="90000"/>
              </a:lnSpc>
            </a:pPr>
            <a:r>
              <a:rPr lang="en-GB" b="1" dirty="0"/>
              <a:t>Independent variables are those that influence dependent variables.</a:t>
            </a:r>
          </a:p>
          <a:p>
            <a:pPr marL="82296" indent="0">
              <a:buNone/>
            </a:pPr>
            <a:endParaRPr lang="en-GB" b="1" dirty="0"/>
          </a:p>
          <a:p>
            <a:pPr>
              <a:lnSpc>
                <a:spcPct val="90000"/>
              </a:lnSpc>
            </a:pPr>
            <a:r>
              <a:rPr lang="en-GB" b="1" dirty="0"/>
              <a:t>These could be one of the factors the researcher identifies as being responsible for the existence of the problem, e.g., SOCIOECONOMIC STATUS.</a:t>
            </a:r>
          </a:p>
          <a:p>
            <a:pPr>
              <a:lnSpc>
                <a:spcPct val="90000"/>
              </a:lnSpc>
            </a:pPr>
            <a:endParaRPr lang="en-US" b="1" dirty="0"/>
          </a:p>
          <a:p>
            <a:endParaRPr lang="en-US" dirty="0"/>
          </a:p>
        </p:txBody>
      </p:sp>
    </p:spTree>
    <p:extLst>
      <p:ext uri="{BB962C8B-B14F-4D97-AF65-F5344CB8AC3E}">
        <p14:creationId xmlns:p14="http://schemas.microsoft.com/office/powerpoint/2010/main" val="4027318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sz="2000" b="1" dirty="0"/>
              <a:t>IDENTIFICATION AND SELECTION OF VARIABLES</a:t>
            </a:r>
          </a:p>
        </p:txBody>
      </p:sp>
      <p:sp>
        <p:nvSpPr>
          <p:cNvPr id="3" name="Content Placeholder 2"/>
          <p:cNvSpPr>
            <a:spLocks noGrp="1"/>
          </p:cNvSpPr>
          <p:nvPr>
            <p:ph idx="1"/>
          </p:nvPr>
        </p:nvSpPr>
        <p:spPr/>
        <p:txBody>
          <a:bodyPr>
            <a:normAutofit fontScale="92500" lnSpcReduction="10000"/>
          </a:bodyPr>
          <a:lstStyle/>
          <a:p>
            <a:pPr>
              <a:lnSpc>
                <a:spcPct val="80000"/>
              </a:lnSpc>
              <a:buFont typeface="Wingdings" pitchFamily="2" charset="2"/>
              <a:buNone/>
              <a:defRPr/>
            </a:pPr>
            <a:endParaRPr lang="en-US" sz="2000" dirty="0"/>
          </a:p>
          <a:p>
            <a:pPr marL="361950" indent="-361950">
              <a:lnSpc>
                <a:spcPct val="80000"/>
              </a:lnSpc>
              <a:buNone/>
              <a:defRPr/>
            </a:pPr>
            <a:r>
              <a:rPr lang="en-US" sz="2000" dirty="0"/>
              <a:t>	</a:t>
            </a:r>
            <a:r>
              <a:rPr lang="en-GB" b="1" dirty="0"/>
              <a:t>EXAMPLE</a:t>
            </a:r>
          </a:p>
          <a:p>
            <a:pPr marL="361950" indent="-361950">
              <a:lnSpc>
                <a:spcPct val="80000"/>
              </a:lnSpc>
              <a:buNone/>
              <a:defRPr/>
            </a:pPr>
            <a:endParaRPr lang="en-GB" b="1" dirty="0"/>
          </a:p>
          <a:p>
            <a:pPr marL="361950" indent="-361950" algn="just">
              <a:lnSpc>
                <a:spcPct val="80000"/>
              </a:lnSpc>
              <a:defRPr/>
            </a:pPr>
            <a:r>
              <a:rPr lang="en-GB" b="1" dirty="0"/>
              <a:t>The higher one’s p</a:t>
            </a:r>
            <a:r>
              <a:rPr lang="en-US" b="1" dirty="0" err="1"/>
              <a:t>arental</a:t>
            </a:r>
            <a:r>
              <a:rPr lang="en-US" b="1" dirty="0"/>
              <a:t> educational status </a:t>
            </a:r>
            <a:r>
              <a:rPr lang="en-GB" b="1" dirty="0"/>
              <a:t>(independent) , better the reading culture (dependent)</a:t>
            </a:r>
          </a:p>
          <a:p>
            <a:pPr marL="361950" indent="-361950" algn="just">
              <a:lnSpc>
                <a:spcPct val="80000"/>
              </a:lnSpc>
              <a:defRPr/>
            </a:pPr>
            <a:endParaRPr lang="en-GB" b="1" dirty="0"/>
          </a:p>
          <a:p>
            <a:pPr marL="361950" indent="-361950" algn="just">
              <a:lnSpc>
                <a:spcPct val="80000"/>
              </a:lnSpc>
              <a:defRPr/>
            </a:pPr>
            <a:r>
              <a:rPr lang="en-US" b="1" dirty="0"/>
              <a:t>Independent variable: Parental educational status</a:t>
            </a:r>
          </a:p>
          <a:p>
            <a:pPr algn="just">
              <a:defRPr/>
            </a:pPr>
            <a:endParaRPr lang="en-US" b="1" dirty="0"/>
          </a:p>
          <a:p>
            <a:pPr algn="just">
              <a:defRPr/>
            </a:pPr>
            <a:r>
              <a:rPr lang="en-US" b="1" dirty="0"/>
              <a:t>Dependent variable: Reading culture</a:t>
            </a:r>
          </a:p>
        </p:txBody>
      </p:sp>
    </p:spTree>
    <p:extLst>
      <p:ext uri="{BB962C8B-B14F-4D97-AF65-F5344CB8AC3E}">
        <p14:creationId xmlns:p14="http://schemas.microsoft.com/office/powerpoint/2010/main" val="2742359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Grp="1" noChangeArrowheads="1"/>
          </p:cNvSpPr>
          <p:nvPr>
            <p:ph type="title"/>
          </p:nvPr>
        </p:nvSpPr>
        <p:spPr/>
        <p:txBody>
          <a:bodyPr>
            <a:normAutofit/>
          </a:bodyPr>
          <a:lstStyle/>
          <a:p>
            <a:r>
              <a:rPr lang="en-US" sz="2000" b="1" dirty="0"/>
              <a:t>IDENTIFICATION AND SELECTION OF VARIABLES</a:t>
            </a:r>
            <a:endParaRPr lang="en-US" sz="2000" dirty="0"/>
          </a:p>
        </p:txBody>
      </p:sp>
      <p:sp>
        <p:nvSpPr>
          <p:cNvPr id="79875" name="Rectangle 3"/>
          <p:cNvSpPr>
            <a:spLocks noGrp="1" noChangeArrowheads="1"/>
          </p:cNvSpPr>
          <p:nvPr>
            <p:ph idx="1"/>
          </p:nvPr>
        </p:nvSpPr>
        <p:spPr/>
        <p:txBody>
          <a:bodyPr>
            <a:normAutofit fontScale="85000" lnSpcReduction="20000"/>
          </a:bodyPr>
          <a:lstStyle/>
          <a:p>
            <a:pPr marL="533400" indent="-533400" algn="just">
              <a:lnSpc>
                <a:spcPct val="80000"/>
              </a:lnSpc>
            </a:pPr>
            <a:r>
              <a:rPr lang="en-US" sz="2400" b="1" dirty="0"/>
              <a:t>INTERVENING VARIABLES</a:t>
            </a:r>
          </a:p>
          <a:p>
            <a:pPr marL="342900" indent="-342900" algn="just">
              <a:lnSpc>
                <a:spcPct val="80000"/>
              </a:lnSpc>
            </a:pPr>
            <a:br>
              <a:rPr lang="en-US" sz="2400" dirty="0"/>
            </a:br>
            <a:r>
              <a:rPr lang="en-US" sz="2400" b="1" dirty="0"/>
              <a:t>This is a variable that is consequence of the independent variable and a determinant of the dependent variable. </a:t>
            </a:r>
          </a:p>
          <a:p>
            <a:pPr marL="533400" indent="-533400" algn="just">
              <a:lnSpc>
                <a:spcPct val="80000"/>
              </a:lnSpc>
            </a:pPr>
            <a:endParaRPr lang="en-US" sz="2400" b="1" dirty="0"/>
          </a:p>
          <a:p>
            <a:pPr marL="533400" indent="-533400" algn="just">
              <a:lnSpc>
                <a:spcPct val="80000"/>
              </a:lnSpc>
            </a:pPr>
            <a:r>
              <a:rPr lang="en-US" sz="2400" b="1" dirty="0"/>
              <a:t>It stands in between or intervenes or mediates the influence of the independent variable to the dependent variable.</a:t>
            </a:r>
          </a:p>
          <a:p>
            <a:pPr marL="0" indent="0" algn="just">
              <a:lnSpc>
                <a:spcPct val="80000"/>
              </a:lnSpc>
              <a:buNone/>
            </a:pPr>
            <a:endParaRPr lang="en-US" sz="2400" b="1" dirty="0"/>
          </a:p>
          <a:p>
            <a:pPr marL="533400" indent="-533400" algn="just">
              <a:lnSpc>
                <a:spcPct val="80000"/>
              </a:lnSpc>
            </a:pPr>
            <a:r>
              <a:rPr lang="en-US" sz="2400" b="1" dirty="0"/>
              <a:t>To establish a variable as intervening requires the presence of three asymmetrical relationships:</a:t>
            </a:r>
          </a:p>
          <a:p>
            <a:pPr marL="533400" indent="-533400" algn="just">
              <a:lnSpc>
                <a:spcPct val="80000"/>
              </a:lnSpc>
            </a:pPr>
            <a:endParaRPr lang="en-US" sz="2400" b="1" i="1" dirty="0"/>
          </a:p>
          <a:p>
            <a:pPr marL="533400" indent="-533400" algn="just">
              <a:lnSpc>
                <a:spcPct val="80000"/>
              </a:lnSpc>
            </a:pPr>
            <a:r>
              <a:rPr lang="en-US" sz="2400" b="1" i="1" dirty="0"/>
              <a:t>The higher the parental educational status, the better the reading culture.</a:t>
            </a:r>
            <a:endParaRPr lang="en-US" sz="2400" b="1" dirty="0"/>
          </a:p>
        </p:txBody>
      </p:sp>
    </p:spTree>
    <p:extLst>
      <p:ext uri="{BB962C8B-B14F-4D97-AF65-F5344CB8AC3E}">
        <p14:creationId xmlns:p14="http://schemas.microsoft.com/office/powerpoint/2010/main" val="2448584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Grp="1" noChangeArrowheads="1"/>
          </p:cNvSpPr>
          <p:nvPr>
            <p:ph type="title"/>
          </p:nvPr>
        </p:nvSpPr>
        <p:spPr/>
        <p:txBody>
          <a:bodyPr>
            <a:normAutofit/>
          </a:bodyPr>
          <a:lstStyle/>
          <a:p>
            <a:r>
              <a:rPr lang="en-US" sz="2000" b="1" dirty="0"/>
              <a:t>IDENTIFICATION AND SELECTION OF VARIABLES</a:t>
            </a:r>
            <a:endParaRPr lang="en-US" sz="2000" dirty="0"/>
          </a:p>
        </p:txBody>
      </p:sp>
      <p:sp>
        <p:nvSpPr>
          <p:cNvPr id="80899" name="Rectangle 3"/>
          <p:cNvSpPr>
            <a:spLocks noGrp="1" noChangeArrowheads="1"/>
          </p:cNvSpPr>
          <p:nvPr>
            <p:ph idx="1"/>
          </p:nvPr>
        </p:nvSpPr>
        <p:spPr/>
        <p:txBody>
          <a:bodyPr>
            <a:normAutofit fontScale="92500" lnSpcReduction="20000"/>
          </a:bodyPr>
          <a:lstStyle/>
          <a:p>
            <a:pPr algn="just">
              <a:lnSpc>
                <a:spcPct val="90000"/>
              </a:lnSpc>
            </a:pPr>
            <a:r>
              <a:rPr lang="en-US" sz="2000" b="1" dirty="0"/>
              <a:t>INTERVENING VARIABLES</a:t>
            </a:r>
          </a:p>
          <a:p>
            <a:pPr algn="just">
              <a:lnSpc>
                <a:spcPct val="90000"/>
              </a:lnSpc>
            </a:pPr>
            <a:endParaRPr lang="en-US" sz="2000" b="1" dirty="0"/>
          </a:p>
          <a:p>
            <a:pPr algn="just">
              <a:lnSpc>
                <a:spcPct val="90000"/>
              </a:lnSpc>
            </a:pPr>
            <a:r>
              <a:rPr lang="en-US" sz="2000" b="1" dirty="0"/>
              <a:t>Between X and Y – Parental educational status  &gt; Reading culture</a:t>
            </a:r>
          </a:p>
          <a:p>
            <a:pPr algn="just" eaLnBrk="1" hangingPunct="1">
              <a:lnSpc>
                <a:spcPct val="90000"/>
              </a:lnSpc>
              <a:buFont typeface="Wingdings" pitchFamily="2" charset="2"/>
              <a:buNone/>
            </a:pPr>
            <a:endParaRPr lang="en-US" sz="2000" b="1" dirty="0"/>
          </a:p>
          <a:p>
            <a:pPr algn="just">
              <a:lnSpc>
                <a:spcPct val="90000"/>
              </a:lnSpc>
            </a:pPr>
            <a:r>
              <a:rPr lang="en-US" sz="2000" b="1" dirty="0"/>
              <a:t>Between X and Z – Parental educational status &gt; Access to reading materials</a:t>
            </a:r>
          </a:p>
          <a:p>
            <a:pPr algn="just" eaLnBrk="1" hangingPunct="1">
              <a:lnSpc>
                <a:spcPct val="90000"/>
              </a:lnSpc>
              <a:buFont typeface="Wingdings" pitchFamily="2" charset="2"/>
              <a:buNone/>
            </a:pPr>
            <a:endParaRPr lang="en-US" sz="2000" b="1" dirty="0"/>
          </a:p>
          <a:p>
            <a:pPr algn="just">
              <a:lnSpc>
                <a:spcPct val="90000"/>
              </a:lnSpc>
            </a:pPr>
            <a:r>
              <a:rPr lang="en-US" sz="2000" b="1" dirty="0"/>
              <a:t>Between Z and Y – Access to reading materials &gt; Reading culture</a:t>
            </a:r>
          </a:p>
          <a:p>
            <a:pPr marL="82296" indent="0" algn="just">
              <a:buNone/>
            </a:pPr>
            <a:endParaRPr lang="en-US" sz="2000" b="1" dirty="0"/>
          </a:p>
          <a:p>
            <a:pPr algn="just" eaLnBrk="1" hangingPunct="1">
              <a:lnSpc>
                <a:spcPct val="90000"/>
              </a:lnSpc>
            </a:pPr>
            <a:r>
              <a:rPr lang="en-US" sz="2000" b="1" dirty="0"/>
              <a:t>The test for an intervening variable is that when it controlled for the original relationship should be reduced significantly or vanish.</a:t>
            </a:r>
          </a:p>
          <a:p>
            <a:pPr algn="just" eaLnBrk="1" hangingPunct="1">
              <a:lnSpc>
                <a:spcPct val="90000"/>
              </a:lnSpc>
            </a:pPr>
            <a:endParaRPr lang="en-US" sz="2000" b="1" dirty="0"/>
          </a:p>
        </p:txBody>
      </p:sp>
    </p:spTree>
    <p:extLst>
      <p:ext uri="{BB962C8B-B14F-4D97-AF65-F5344CB8AC3E}">
        <p14:creationId xmlns:p14="http://schemas.microsoft.com/office/powerpoint/2010/main" val="2496043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Grp="1" noChangeArrowheads="1"/>
          </p:cNvSpPr>
          <p:nvPr>
            <p:ph type="title"/>
          </p:nvPr>
        </p:nvSpPr>
        <p:spPr/>
        <p:txBody>
          <a:bodyPr/>
          <a:lstStyle/>
          <a:p>
            <a:pPr eaLnBrk="1" hangingPunct="1"/>
            <a:r>
              <a:rPr lang="en-US" sz="3200" dirty="0"/>
              <a:t>ANTECEDENT VARIABLES</a:t>
            </a:r>
            <a:br>
              <a:rPr lang="en-US" sz="3200" dirty="0"/>
            </a:br>
            <a:endParaRPr lang="en-US" sz="3200" dirty="0"/>
          </a:p>
        </p:txBody>
      </p:sp>
      <p:sp>
        <p:nvSpPr>
          <p:cNvPr id="81923" name="Rectangle 3"/>
          <p:cNvSpPr>
            <a:spLocks noGrp="1" noChangeArrowheads="1"/>
          </p:cNvSpPr>
          <p:nvPr>
            <p:ph idx="1"/>
          </p:nvPr>
        </p:nvSpPr>
        <p:spPr/>
        <p:txBody>
          <a:bodyPr>
            <a:normAutofit/>
          </a:bodyPr>
          <a:lstStyle/>
          <a:p>
            <a:pPr algn="just" eaLnBrk="1" hangingPunct="1"/>
            <a:r>
              <a:rPr lang="en-US" b="1" dirty="0"/>
              <a:t>The antecedent variable is the variable one which comes before the independent variable in the causal sequence.</a:t>
            </a:r>
          </a:p>
          <a:p>
            <a:pPr algn="just" eaLnBrk="1" hangingPunct="1">
              <a:buFont typeface="Wingdings" pitchFamily="2" charset="2"/>
              <a:buNone/>
            </a:pPr>
            <a:endParaRPr lang="en-US" b="1" dirty="0"/>
          </a:p>
          <a:p>
            <a:pPr algn="just" eaLnBrk="1" hangingPunct="1"/>
            <a:r>
              <a:rPr lang="en-US" b="1" dirty="0"/>
              <a:t>The antecedent variable clarifies the relationship which preceded the relationship between the independent and dependent variable.</a:t>
            </a:r>
          </a:p>
          <a:p>
            <a:pPr algn="just" eaLnBrk="1" hangingPunct="1">
              <a:buFont typeface="Wingdings" pitchFamily="2" charset="2"/>
              <a:buNone/>
            </a:pPr>
            <a:endParaRPr lang="en-US" b="1" dirty="0"/>
          </a:p>
          <a:p>
            <a:pPr algn="just" eaLnBrk="1" hangingPunct="1"/>
            <a:endParaRPr lang="en-US" b="1" dirty="0"/>
          </a:p>
        </p:txBody>
      </p:sp>
    </p:spTree>
    <p:extLst>
      <p:ext uri="{BB962C8B-B14F-4D97-AF65-F5344CB8AC3E}">
        <p14:creationId xmlns:p14="http://schemas.microsoft.com/office/powerpoint/2010/main" val="1198398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Grp="1" noChangeArrowheads="1"/>
          </p:cNvSpPr>
          <p:nvPr>
            <p:ph type="title"/>
          </p:nvPr>
        </p:nvSpPr>
        <p:spPr/>
        <p:txBody>
          <a:bodyPr/>
          <a:lstStyle/>
          <a:p>
            <a:pPr eaLnBrk="1" hangingPunct="1"/>
            <a:r>
              <a:rPr lang="en-US"/>
              <a:t>EXAMPLE</a:t>
            </a:r>
          </a:p>
        </p:txBody>
      </p:sp>
      <p:sp>
        <p:nvSpPr>
          <p:cNvPr id="82947" name="Rectangle 3"/>
          <p:cNvSpPr>
            <a:spLocks noGrp="1" noChangeArrowheads="1"/>
          </p:cNvSpPr>
          <p:nvPr>
            <p:ph idx="1"/>
          </p:nvPr>
        </p:nvSpPr>
        <p:spPr/>
        <p:txBody>
          <a:bodyPr>
            <a:normAutofit/>
          </a:bodyPr>
          <a:lstStyle/>
          <a:p>
            <a:pPr algn="just" eaLnBrk="1" hangingPunct="1">
              <a:lnSpc>
                <a:spcPct val="90000"/>
              </a:lnSpc>
            </a:pPr>
            <a:r>
              <a:rPr lang="fr-FR" b="1" dirty="0" err="1"/>
              <a:t>Between</a:t>
            </a:r>
            <a:r>
              <a:rPr lang="fr-FR" b="1" dirty="0"/>
              <a:t> X and Y – Parental </a:t>
            </a:r>
            <a:r>
              <a:rPr lang="fr-FR" b="1" dirty="0" err="1"/>
              <a:t>educational</a:t>
            </a:r>
            <a:r>
              <a:rPr lang="fr-FR" b="1" dirty="0"/>
              <a:t> </a:t>
            </a:r>
            <a:r>
              <a:rPr lang="fr-FR" b="1" dirty="0" err="1"/>
              <a:t>status</a:t>
            </a:r>
            <a:r>
              <a:rPr lang="fr-FR" b="1" dirty="0"/>
              <a:t>&gt; Reading culture.</a:t>
            </a:r>
          </a:p>
          <a:p>
            <a:pPr algn="just" eaLnBrk="1" hangingPunct="1">
              <a:lnSpc>
                <a:spcPct val="90000"/>
              </a:lnSpc>
              <a:buFont typeface="Wingdings" pitchFamily="2" charset="2"/>
              <a:buNone/>
            </a:pPr>
            <a:endParaRPr lang="en-US" b="1" dirty="0"/>
          </a:p>
          <a:p>
            <a:pPr algn="just">
              <a:lnSpc>
                <a:spcPct val="90000"/>
              </a:lnSpc>
            </a:pPr>
            <a:r>
              <a:rPr lang="en-US" b="1" dirty="0"/>
              <a:t>Between Z and X – Family socioeconomic status &gt;</a:t>
            </a:r>
            <a:r>
              <a:rPr lang="fr-FR" b="1" dirty="0"/>
              <a:t> Parental </a:t>
            </a:r>
            <a:r>
              <a:rPr lang="fr-FR" b="1" dirty="0" err="1"/>
              <a:t>educational</a:t>
            </a:r>
            <a:r>
              <a:rPr lang="fr-FR" b="1" dirty="0"/>
              <a:t> </a:t>
            </a:r>
            <a:r>
              <a:rPr lang="fr-FR" b="1" dirty="0" err="1"/>
              <a:t>status</a:t>
            </a:r>
            <a:endParaRPr lang="fr-FR" b="1" dirty="0"/>
          </a:p>
          <a:p>
            <a:pPr algn="just">
              <a:lnSpc>
                <a:spcPct val="90000"/>
              </a:lnSpc>
            </a:pPr>
            <a:endParaRPr lang="en-US" b="1" dirty="0"/>
          </a:p>
          <a:p>
            <a:pPr algn="just">
              <a:lnSpc>
                <a:spcPct val="90000"/>
              </a:lnSpc>
            </a:pPr>
            <a:r>
              <a:rPr lang="en-US" b="1" dirty="0"/>
              <a:t>Family socioeconomic status &gt;</a:t>
            </a:r>
            <a:r>
              <a:rPr lang="fr-FR" b="1" dirty="0"/>
              <a:t> Parental </a:t>
            </a:r>
            <a:r>
              <a:rPr lang="fr-FR" b="1" dirty="0" err="1"/>
              <a:t>educational</a:t>
            </a:r>
            <a:r>
              <a:rPr lang="fr-FR" b="1" dirty="0"/>
              <a:t> </a:t>
            </a:r>
            <a:r>
              <a:rPr lang="fr-FR" b="1" dirty="0" err="1"/>
              <a:t>status</a:t>
            </a:r>
            <a:r>
              <a:rPr lang="fr-FR" b="1" dirty="0"/>
              <a:t>&gt; </a:t>
            </a:r>
            <a:r>
              <a:rPr lang="en-US" b="1" dirty="0"/>
              <a:t>Access to reading materials &gt; Reading culture</a:t>
            </a:r>
          </a:p>
          <a:p>
            <a:pPr algn="just">
              <a:lnSpc>
                <a:spcPct val="90000"/>
              </a:lnSpc>
            </a:pPr>
            <a:endParaRPr lang="fr-FR" b="1" dirty="0"/>
          </a:p>
          <a:p>
            <a:pPr algn="just">
              <a:lnSpc>
                <a:spcPct val="90000"/>
              </a:lnSpc>
            </a:pPr>
            <a:endParaRPr lang="en-US" b="1" dirty="0"/>
          </a:p>
          <a:p>
            <a:pPr algn="just" eaLnBrk="1" hangingPunct="1">
              <a:lnSpc>
                <a:spcPct val="90000"/>
              </a:lnSpc>
            </a:pPr>
            <a:endParaRPr lang="en-US" b="1" dirty="0"/>
          </a:p>
        </p:txBody>
      </p:sp>
    </p:spTree>
    <p:extLst>
      <p:ext uri="{BB962C8B-B14F-4D97-AF65-F5344CB8AC3E}">
        <p14:creationId xmlns:p14="http://schemas.microsoft.com/office/powerpoint/2010/main" val="1664291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p:txBody>
          <a:bodyPr/>
          <a:lstStyle/>
          <a:p>
            <a:pPr eaLnBrk="1" hangingPunct="1"/>
            <a:r>
              <a:rPr lang="en-US" b="0" dirty="0"/>
              <a:t>CONFOUNDING VARIABLES</a:t>
            </a:r>
          </a:p>
        </p:txBody>
      </p:sp>
      <p:sp>
        <p:nvSpPr>
          <p:cNvPr id="83971" name="Rectangle 3"/>
          <p:cNvSpPr>
            <a:spLocks noGrp="1" noChangeArrowheads="1"/>
          </p:cNvSpPr>
          <p:nvPr>
            <p:ph idx="1"/>
          </p:nvPr>
        </p:nvSpPr>
        <p:spPr/>
        <p:txBody>
          <a:bodyPr>
            <a:normAutofit fontScale="92500" lnSpcReduction="20000"/>
          </a:bodyPr>
          <a:lstStyle/>
          <a:p>
            <a:pPr eaLnBrk="1" hangingPunct="1">
              <a:lnSpc>
                <a:spcPct val="80000"/>
              </a:lnSpc>
            </a:pPr>
            <a:endParaRPr lang="en-US" sz="1600" dirty="0"/>
          </a:p>
          <a:p>
            <a:pPr algn="just" eaLnBrk="1" hangingPunct="1">
              <a:lnSpc>
                <a:spcPct val="80000"/>
              </a:lnSpc>
            </a:pPr>
            <a:r>
              <a:rPr lang="en-US" b="1" dirty="0"/>
              <a:t>This is a variable associated with the problem and the cause of the problem.</a:t>
            </a:r>
          </a:p>
          <a:p>
            <a:pPr algn="just" eaLnBrk="1" hangingPunct="1">
              <a:lnSpc>
                <a:spcPct val="80000"/>
              </a:lnSpc>
              <a:buFont typeface="Wingdings" pitchFamily="2" charset="2"/>
              <a:buNone/>
            </a:pPr>
            <a:endParaRPr lang="en-US" b="1" dirty="0"/>
          </a:p>
          <a:p>
            <a:pPr algn="just" eaLnBrk="1" hangingPunct="1">
              <a:lnSpc>
                <a:spcPct val="80000"/>
              </a:lnSpc>
            </a:pPr>
            <a:r>
              <a:rPr lang="en-US" b="1" dirty="0"/>
              <a:t>A confounding variable may either strengthen or weaken an apparent relationship between a problem and a possible cause of the problem.</a:t>
            </a:r>
          </a:p>
          <a:p>
            <a:pPr algn="just" eaLnBrk="1" hangingPunct="1">
              <a:lnSpc>
                <a:spcPct val="80000"/>
              </a:lnSpc>
              <a:buFont typeface="Wingdings" pitchFamily="2" charset="2"/>
              <a:buNone/>
            </a:pPr>
            <a:endParaRPr lang="en-US" b="1" dirty="0"/>
          </a:p>
          <a:p>
            <a:pPr algn="just" eaLnBrk="1" hangingPunct="1">
              <a:lnSpc>
                <a:spcPct val="80000"/>
              </a:lnSpc>
              <a:buFont typeface="Wingdings" pitchFamily="2" charset="2"/>
              <a:buNone/>
            </a:pPr>
            <a:r>
              <a:rPr lang="en-US" b="1" dirty="0"/>
              <a:t>	EXAMPLE</a:t>
            </a:r>
          </a:p>
          <a:p>
            <a:pPr algn="just" eaLnBrk="1" hangingPunct="1">
              <a:lnSpc>
                <a:spcPct val="80000"/>
              </a:lnSpc>
            </a:pPr>
            <a:endParaRPr lang="en-US" b="1" dirty="0"/>
          </a:p>
          <a:p>
            <a:pPr algn="just" eaLnBrk="1" hangingPunct="1">
              <a:lnSpc>
                <a:spcPct val="80000"/>
              </a:lnSpc>
            </a:pPr>
            <a:r>
              <a:rPr lang="en-US" b="1" dirty="0"/>
              <a:t>The relationship between parental educational status and reading culture can be influenced by residence (rural or urban).</a:t>
            </a:r>
          </a:p>
        </p:txBody>
      </p:sp>
    </p:spTree>
    <p:extLst>
      <p:ext uri="{BB962C8B-B14F-4D97-AF65-F5344CB8AC3E}">
        <p14:creationId xmlns:p14="http://schemas.microsoft.com/office/powerpoint/2010/main" val="1837771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CONFOUNDING VARIABLES</a:t>
            </a:r>
          </a:p>
        </p:txBody>
      </p:sp>
      <p:sp>
        <p:nvSpPr>
          <p:cNvPr id="3" name="Content Placeholder 2"/>
          <p:cNvSpPr>
            <a:spLocks noGrp="1"/>
          </p:cNvSpPr>
          <p:nvPr>
            <p:ph idx="1"/>
          </p:nvPr>
        </p:nvSpPr>
        <p:spPr/>
        <p:txBody>
          <a:bodyPr>
            <a:normAutofit/>
          </a:bodyPr>
          <a:lstStyle/>
          <a:p>
            <a:r>
              <a:rPr lang="en-US" sz="2400" b="1" dirty="0"/>
              <a:t>Parental educational status &gt; Reading culture</a:t>
            </a:r>
          </a:p>
        </p:txBody>
      </p:sp>
      <p:sp>
        <p:nvSpPr>
          <p:cNvPr id="4" name="Rectangle 3"/>
          <p:cNvSpPr/>
          <p:nvPr/>
        </p:nvSpPr>
        <p:spPr>
          <a:xfrm>
            <a:off x="3371483" y="2581277"/>
            <a:ext cx="1295400" cy="1436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Parental educational status</a:t>
            </a:r>
          </a:p>
        </p:txBody>
      </p:sp>
      <p:sp>
        <p:nvSpPr>
          <p:cNvPr id="5" name="Rectangle 4"/>
          <p:cNvSpPr/>
          <p:nvPr/>
        </p:nvSpPr>
        <p:spPr>
          <a:xfrm>
            <a:off x="7824216" y="265437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Reading culture</a:t>
            </a:r>
          </a:p>
        </p:txBody>
      </p:sp>
      <p:sp>
        <p:nvSpPr>
          <p:cNvPr id="6" name="Rectangle 5"/>
          <p:cNvSpPr/>
          <p:nvPr/>
        </p:nvSpPr>
        <p:spPr>
          <a:xfrm>
            <a:off x="5531345" y="5101340"/>
            <a:ext cx="119344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Residence</a:t>
            </a:r>
          </a:p>
        </p:txBody>
      </p:sp>
      <p:sp>
        <p:nvSpPr>
          <p:cNvPr id="7" name="Right Arrow 6"/>
          <p:cNvSpPr/>
          <p:nvPr/>
        </p:nvSpPr>
        <p:spPr>
          <a:xfrm>
            <a:off x="4712208" y="3057233"/>
            <a:ext cx="3048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3467510">
            <a:off x="3811430" y="4663758"/>
            <a:ext cx="1676771" cy="428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8262566">
            <a:off x="6405856" y="4287468"/>
            <a:ext cx="225655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173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953000" y="2667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RURALX</a:t>
            </a:r>
            <a:r>
              <a:rPr lang="en-US" dirty="0"/>
              <a:t>  Y </a:t>
            </a:r>
          </a:p>
        </p:txBody>
      </p:sp>
      <p:sp>
        <p:nvSpPr>
          <p:cNvPr id="5" name="Rectangle 4"/>
          <p:cNvSpPr/>
          <p:nvPr/>
        </p:nvSpPr>
        <p:spPr>
          <a:xfrm>
            <a:off x="8229600" y="27432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URBAN X  Y</a:t>
            </a:r>
          </a:p>
        </p:txBody>
      </p:sp>
    </p:spTree>
    <p:extLst>
      <p:ext uri="{BB962C8B-B14F-4D97-AF65-F5344CB8AC3E}">
        <p14:creationId xmlns:p14="http://schemas.microsoft.com/office/powerpoint/2010/main" val="290521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b="1" dirty="0"/>
              <a:t>EXAMPLE</a:t>
            </a:r>
          </a:p>
          <a:p>
            <a:endParaRPr lang="en-US" b="1" dirty="0"/>
          </a:p>
          <a:p>
            <a:pPr algn="just"/>
            <a:r>
              <a:rPr lang="en-US" sz="1900" b="1" i="1" dirty="0">
                <a:latin typeface="Calibri" panose="020F0502020204030204" pitchFamily="34" charset="0"/>
                <a:cs typeface="Calibri" panose="020F0502020204030204" pitchFamily="34" charset="0"/>
              </a:rPr>
              <a:t>To establish the size and socioeconomic characteristics of Rastas involved in library activities.</a:t>
            </a:r>
            <a:r>
              <a:rPr lang="en-US" sz="1900" b="1" i="1" dirty="0">
                <a:effectLst/>
                <a:latin typeface="Calibri" panose="020F0502020204030204" pitchFamily="34" charset="0"/>
                <a:ea typeface="Calibri" panose="020F0502020204030204" pitchFamily="34" charset="0"/>
                <a:cs typeface="Calibri" panose="020F0502020204030204" pitchFamily="34" charset="0"/>
              </a:rPr>
              <a:t> </a:t>
            </a:r>
          </a:p>
          <a:p>
            <a:pPr algn="just"/>
            <a:r>
              <a:rPr lang="en-US" sz="1900" b="1" i="1" dirty="0">
                <a:latin typeface="Calibri" panose="020F0502020204030204" pitchFamily="34" charset="0"/>
                <a:ea typeface="Calibri" panose="020F0502020204030204" pitchFamily="34" charset="0"/>
                <a:cs typeface="Calibri" panose="020F0502020204030204" pitchFamily="34" charset="0"/>
              </a:rPr>
              <a:t>T</a:t>
            </a:r>
            <a:r>
              <a:rPr lang="en-US" sz="1900" b="1" i="1" dirty="0">
                <a:effectLst/>
                <a:latin typeface="Calibri" panose="020F0502020204030204" pitchFamily="34" charset="0"/>
                <a:ea typeface="Calibri" panose="020F0502020204030204" pitchFamily="34" charset="0"/>
                <a:cs typeface="Calibri" panose="020F0502020204030204" pitchFamily="34" charset="0"/>
              </a:rPr>
              <a:t>o establish the extent to which legal and criminal issues are precipitating factors in the Rasta presence on campus.</a:t>
            </a:r>
            <a:endParaRPr lang="en-ZM" sz="1900" i="1"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1900" b="1" i="1" dirty="0">
                <a:effectLst/>
                <a:latin typeface="Calibri" panose="020F0502020204030204" pitchFamily="34" charset="0"/>
                <a:ea typeface="Calibri" panose="020F0502020204030204" pitchFamily="34" charset="0"/>
                <a:cs typeface="Calibri" panose="020F0502020204030204" pitchFamily="34" charset="0"/>
              </a:rPr>
              <a:t>To establish the extent to which Rastas are attracted by the conducive environment prevailing on campus.</a:t>
            </a:r>
            <a:endParaRPr lang="en-ZM" sz="1900" i="1"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1900" b="1" i="1" dirty="0">
                <a:effectLst/>
                <a:latin typeface="Calibri" panose="020F0502020204030204" pitchFamily="34" charset="0"/>
                <a:ea typeface="Calibri" panose="020F0502020204030204" pitchFamily="34" charset="0"/>
                <a:cs typeface="Calibri" panose="020F0502020204030204" pitchFamily="34" charset="0"/>
              </a:rPr>
              <a:t>To establish the extent to which Rastas have been attracted to library for academic reasons.</a:t>
            </a:r>
            <a:endParaRPr lang="en-ZM" sz="1900" i="1"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1900" b="1" i="1" dirty="0">
                <a:effectLst/>
                <a:latin typeface="Calibri" panose="020F0502020204030204" pitchFamily="34" charset="0"/>
                <a:ea typeface="Calibri" panose="020F0502020204030204" pitchFamily="34" charset="0"/>
                <a:cs typeface="Calibri" panose="020F0502020204030204" pitchFamily="34" charset="0"/>
              </a:rPr>
              <a:t>To examine the Rastas attraction to campus as vehicle for relaxation and meditation.</a:t>
            </a:r>
            <a:endParaRPr lang="en-ZM" sz="1900" i="1" dirty="0">
              <a:effectLst/>
              <a:latin typeface="Calibri" panose="020F0502020204030204" pitchFamily="34" charset="0"/>
              <a:ea typeface="Calibri" panose="020F0502020204030204" pitchFamily="34" charset="0"/>
              <a:cs typeface="Calibri" panose="020F0502020204030204" pitchFamily="34" charset="0"/>
            </a:endParaRPr>
          </a:p>
          <a:p>
            <a:pPr algn="just"/>
            <a:r>
              <a:rPr lang="en-US" sz="1900" b="1" i="1" dirty="0">
                <a:effectLst/>
                <a:latin typeface="Calibri" panose="020F0502020204030204" pitchFamily="34" charset="0"/>
                <a:ea typeface="Calibri" panose="020F0502020204030204" pitchFamily="34" charset="0"/>
                <a:cs typeface="Calibri" panose="020F0502020204030204" pitchFamily="34" charset="0"/>
              </a:rPr>
              <a:t>To examine the extent to which Rastas are attracted to campus to enhance social interactions with students</a:t>
            </a:r>
            <a:r>
              <a:rPr lang="en-US" sz="1900" b="1" i="1" dirty="0">
                <a:effectLst/>
                <a:latin typeface="Calibri" panose="020F0502020204030204" pitchFamily="34" charset="0"/>
                <a:ea typeface="Calibri" panose="020F0502020204030204" pitchFamily="34" charset="0"/>
                <a:cs typeface="Times New Roman" panose="02020603050405020304" pitchFamily="18" charset="0"/>
              </a:rPr>
              <a:t>.</a:t>
            </a:r>
            <a:endParaRPr lang="en-ZM" sz="1900" i="1"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i="1" dirty="0"/>
              <a:t>To investigate the entrepreneurial acumen of Rastas</a:t>
            </a:r>
            <a:endParaRPr lang="en-ZM" sz="2000" b="1" i="1" dirty="0"/>
          </a:p>
          <a:p>
            <a:pPr algn="just"/>
            <a:endParaRPr lang="en-US" sz="1900" b="1" i="1" dirty="0"/>
          </a:p>
          <a:p>
            <a:pPr algn="just"/>
            <a:endParaRPr lang="en-US" dirty="0"/>
          </a:p>
        </p:txBody>
      </p:sp>
    </p:spTree>
    <p:extLst>
      <p:ext uri="{BB962C8B-B14F-4D97-AF65-F5344CB8AC3E}">
        <p14:creationId xmlns:p14="http://schemas.microsoft.com/office/powerpoint/2010/main" val="1515679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p:cNvSpPr>
            <a:spLocks noGrp="1" noChangeArrowheads="1"/>
          </p:cNvSpPr>
          <p:nvPr>
            <p:ph type="title"/>
          </p:nvPr>
        </p:nvSpPr>
        <p:spPr/>
        <p:txBody>
          <a:bodyPr>
            <a:normAutofit/>
          </a:bodyPr>
          <a:lstStyle/>
          <a:p>
            <a:pPr eaLnBrk="1" hangingPunct="1"/>
            <a:r>
              <a:rPr lang="en-US" b="0" dirty="0"/>
              <a:t>	BACKGROUND VARIABLES</a:t>
            </a:r>
          </a:p>
        </p:txBody>
      </p:sp>
      <p:sp>
        <p:nvSpPr>
          <p:cNvPr id="84995" name="Rectangle 3"/>
          <p:cNvSpPr>
            <a:spLocks noGrp="1" noChangeArrowheads="1"/>
          </p:cNvSpPr>
          <p:nvPr>
            <p:ph idx="1"/>
          </p:nvPr>
        </p:nvSpPr>
        <p:spPr/>
        <p:txBody>
          <a:bodyPr>
            <a:normAutofit fontScale="92500" lnSpcReduction="10000"/>
          </a:bodyPr>
          <a:lstStyle/>
          <a:p>
            <a:pPr eaLnBrk="1" hangingPunct="1"/>
            <a:endParaRPr lang="en-US" sz="2400" dirty="0"/>
          </a:p>
          <a:p>
            <a:pPr algn="just" eaLnBrk="1" hangingPunct="1"/>
            <a:r>
              <a:rPr lang="en-US" sz="2400" b="1" dirty="0"/>
              <a:t>These are variables like age, sex, education, marital status, socioeconomic status, etc.</a:t>
            </a:r>
          </a:p>
          <a:p>
            <a:pPr algn="just" eaLnBrk="1" hangingPunct="1">
              <a:buFont typeface="Wingdings" pitchFamily="2" charset="2"/>
              <a:buNone/>
            </a:pPr>
            <a:endParaRPr lang="en-US" sz="2400" b="1" dirty="0"/>
          </a:p>
          <a:p>
            <a:pPr algn="just" eaLnBrk="1" hangingPunct="1"/>
            <a:r>
              <a:rPr lang="en-US" sz="2400" b="1" dirty="0"/>
              <a:t>Background variables are often related to the independent variables and may influence the problem indirectly.</a:t>
            </a:r>
          </a:p>
          <a:p>
            <a:pPr algn="just" eaLnBrk="1" hangingPunct="1">
              <a:buFont typeface="Wingdings" pitchFamily="2" charset="2"/>
              <a:buNone/>
            </a:pPr>
            <a:endParaRPr lang="en-US" sz="2400" b="1" dirty="0"/>
          </a:p>
          <a:p>
            <a:pPr algn="just" eaLnBrk="1" hangingPunct="1"/>
            <a:r>
              <a:rPr lang="en-US" sz="2400" b="1" dirty="0"/>
              <a:t>Background variables are sometimes confounders. </a:t>
            </a:r>
          </a:p>
        </p:txBody>
      </p:sp>
    </p:spTree>
    <p:extLst>
      <p:ext uri="{BB962C8B-B14F-4D97-AF65-F5344CB8AC3E}">
        <p14:creationId xmlns:p14="http://schemas.microsoft.com/office/powerpoint/2010/main" val="3152377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p:txBody>
          <a:bodyPr>
            <a:normAutofit/>
          </a:bodyPr>
          <a:lstStyle/>
          <a:p>
            <a:r>
              <a:rPr lang="en-US" sz="2800" b="1" dirty="0"/>
              <a:t>WHY SHOULD RESEARCH OBJECTIVES BE DEVELOPED?</a:t>
            </a:r>
          </a:p>
        </p:txBody>
      </p:sp>
      <p:sp>
        <p:nvSpPr>
          <p:cNvPr id="55299" name="Rectangle 3"/>
          <p:cNvSpPr>
            <a:spLocks noGrp="1" noChangeArrowheads="1"/>
          </p:cNvSpPr>
          <p:nvPr>
            <p:ph idx="1"/>
          </p:nvPr>
        </p:nvSpPr>
        <p:spPr/>
        <p:txBody>
          <a:bodyPr>
            <a:normAutofit fontScale="70000" lnSpcReduction="20000"/>
          </a:bodyPr>
          <a:lstStyle/>
          <a:p>
            <a:pPr>
              <a:lnSpc>
                <a:spcPct val="80000"/>
              </a:lnSpc>
            </a:pPr>
            <a:endParaRPr lang="en-US" sz="1800" b="1" i="1" dirty="0"/>
          </a:p>
          <a:p>
            <a:pPr>
              <a:lnSpc>
                <a:spcPct val="80000"/>
              </a:lnSpc>
            </a:pPr>
            <a:r>
              <a:rPr lang="en-US" sz="1800" b="1" dirty="0"/>
              <a:t>The formulation of objectives will help you to:</a:t>
            </a:r>
          </a:p>
          <a:p>
            <a:pPr>
              <a:lnSpc>
                <a:spcPct val="80000"/>
              </a:lnSpc>
              <a:buFont typeface="Wingdings" pitchFamily="2" charset="2"/>
              <a:buNone/>
            </a:pPr>
            <a:endParaRPr lang="en-US" sz="1800" b="1" dirty="0"/>
          </a:p>
          <a:p>
            <a:pPr>
              <a:lnSpc>
                <a:spcPct val="80000"/>
              </a:lnSpc>
            </a:pPr>
            <a:r>
              <a:rPr lang="en-US" sz="1800" b="1" dirty="0"/>
              <a:t>Focus the study (narrowing it down to essentials); </a:t>
            </a:r>
          </a:p>
          <a:p>
            <a:pPr>
              <a:lnSpc>
                <a:spcPct val="80000"/>
              </a:lnSpc>
              <a:buFont typeface="Wingdings" pitchFamily="2" charset="2"/>
              <a:buNone/>
            </a:pPr>
            <a:endParaRPr lang="en-US" sz="1800" b="1" dirty="0"/>
          </a:p>
          <a:p>
            <a:pPr>
              <a:lnSpc>
                <a:spcPct val="80000"/>
              </a:lnSpc>
            </a:pPr>
            <a:r>
              <a:rPr lang="en-US" sz="1800" b="1" dirty="0"/>
              <a:t>Avoid the collection of data which are not strictly necessary for understanding and solving the problem you have identified; and</a:t>
            </a:r>
          </a:p>
          <a:p>
            <a:pPr>
              <a:lnSpc>
                <a:spcPct val="80000"/>
              </a:lnSpc>
              <a:buFont typeface="Wingdings" pitchFamily="2" charset="2"/>
              <a:buNone/>
            </a:pPr>
            <a:r>
              <a:rPr lang="en-US" sz="1800" b="1" dirty="0"/>
              <a:t> </a:t>
            </a:r>
          </a:p>
          <a:p>
            <a:pPr>
              <a:lnSpc>
                <a:spcPct val="80000"/>
              </a:lnSpc>
            </a:pPr>
            <a:r>
              <a:rPr lang="en-US" sz="1800" b="1" dirty="0"/>
              <a:t>Organize the study in clearly defined parts or phases.</a:t>
            </a:r>
          </a:p>
          <a:p>
            <a:pPr>
              <a:lnSpc>
                <a:spcPct val="80000"/>
              </a:lnSpc>
              <a:buFont typeface="Wingdings" pitchFamily="2" charset="2"/>
              <a:buNone/>
            </a:pPr>
            <a:r>
              <a:rPr lang="en-US" sz="1800" b="1" dirty="0"/>
              <a:t> </a:t>
            </a:r>
          </a:p>
          <a:p>
            <a:pPr>
              <a:lnSpc>
                <a:spcPct val="80000"/>
              </a:lnSpc>
            </a:pPr>
            <a:r>
              <a:rPr lang="en-US" sz="1800" b="1" dirty="0"/>
              <a:t>If properly formulated, specific objectives serve the following purposes:</a:t>
            </a:r>
          </a:p>
          <a:p>
            <a:pPr>
              <a:lnSpc>
                <a:spcPct val="80000"/>
              </a:lnSpc>
            </a:pPr>
            <a:endParaRPr lang="en-US" sz="1800" b="1" dirty="0"/>
          </a:p>
          <a:p>
            <a:pPr>
              <a:lnSpc>
                <a:spcPct val="80000"/>
              </a:lnSpc>
            </a:pPr>
            <a:r>
              <a:rPr lang="en-US" sz="1800" b="1" dirty="0"/>
              <a:t>They facilitate the development of your research methodology.</a:t>
            </a:r>
          </a:p>
          <a:p>
            <a:pPr>
              <a:lnSpc>
                <a:spcPct val="80000"/>
              </a:lnSpc>
            </a:pPr>
            <a:r>
              <a:rPr lang="en-US" sz="1800" b="1" dirty="0"/>
              <a:t>They help to orient the collection, analysis, interpretation and utilization of data.</a:t>
            </a:r>
          </a:p>
        </p:txBody>
      </p:sp>
    </p:spTree>
    <p:extLst>
      <p:ext uri="{BB962C8B-B14F-4D97-AF65-F5344CB8AC3E}">
        <p14:creationId xmlns:p14="http://schemas.microsoft.com/office/powerpoint/2010/main" val="61912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B640-2726-4E88-B2C1-D1137BB100FC}"/>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1569AC56-7B8E-469C-BEFC-080253876239}"/>
              </a:ext>
            </a:extLst>
          </p:cNvPr>
          <p:cNvSpPr>
            <a:spLocks noGrp="1"/>
          </p:cNvSpPr>
          <p:nvPr>
            <p:ph idx="1"/>
          </p:nvPr>
        </p:nvSpPr>
        <p:spPr/>
        <p:txBody>
          <a:bodyPr>
            <a:normAutofit lnSpcReduction="10000"/>
          </a:bodyPr>
          <a:lstStyle/>
          <a:p>
            <a:r>
              <a:rPr lang="en-US" sz="2400" b="1" dirty="0"/>
              <a:t>Focus the study (narrowing it down to essentials); </a:t>
            </a:r>
          </a:p>
          <a:p>
            <a:r>
              <a:rPr lang="en-US" dirty="0"/>
              <a:t>This means narrowing the research and concentrating only on aspects of the considered, essential, relevant and necessary.</a:t>
            </a:r>
          </a:p>
          <a:p>
            <a:r>
              <a:rPr lang="en-US" dirty="0"/>
              <a:t>For example, the first objective is asking you to contrate only on the numbers of the Rastas as well as their socioeconomic and demographic </a:t>
            </a:r>
            <a:r>
              <a:rPr lang="en-US" dirty="0" err="1"/>
              <a:t>charactristics</a:t>
            </a:r>
            <a:r>
              <a:rPr lang="en-US" dirty="0"/>
              <a:t> like age, sex, marital status, education, employment status.</a:t>
            </a:r>
          </a:p>
          <a:p>
            <a:r>
              <a:rPr lang="en-US" dirty="0"/>
              <a:t>You are not expected to concentrate on irrelevant stuff like their height, weight, hair style, </a:t>
            </a:r>
            <a:r>
              <a:rPr lang="en-US" dirty="0" err="1"/>
              <a:t>etc</a:t>
            </a:r>
            <a:endParaRPr lang="en-ZM" dirty="0"/>
          </a:p>
        </p:txBody>
      </p:sp>
    </p:spTree>
    <p:extLst>
      <p:ext uri="{BB962C8B-B14F-4D97-AF65-F5344CB8AC3E}">
        <p14:creationId xmlns:p14="http://schemas.microsoft.com/office/powerpoint/2010/main" val="230664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21E48-FB25-4BC3-80E4-27177D62C99F}"/>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51151F37-6A97-454C-99E2-4BCE81ABF3C3}"/>
              </a:ext>
            </a:extLst>
          </p:cNvPr>
          <p:cNvSpPr>
            <a:spLocks noGrp="1"/>
          </p:cNvSpPr>
          <p:nvPr>
            <p:ph idx="1"/>
          </p:nvPr>
        </p:nvSpPr>
        <p:spPr/>
        <p:txBody>
          <a:bodyPr/>
          <a:lstStyle/>
          <a:p>
            <a:r>
              <a:rPr lang="en-US" sz="2400" b="1" dirty="0"/>
              <a:t>Avoid the collection of data which are not strictly necessary for understanding and solving the problem you have identified; and</a:t>
            </a:r>
          </a:p>
          <a:p>
            <a:r>
              <a:rPr lang="en-US" dirty="0"/>
              <a:t>This is related to the previous aspect.</a:t>
            </a:r>
          </a:p>
          <a:p>
            <a:r>
              <a:rPr lang="en-US" dirty="0"/>
              <a:t>Once you know what focus on you also what appropriate data you must collect . </a:t>
            </a:r>
          </a:p>
          <a:p>
            <a:r>
              <a:rPr lang="en-US" dirty="0"/>
              <a:t>The objective is advising you to collect data on age, sex, marital status, education, employment status, not on height, weight, and har style.</a:t>
            </a:r>
            <a:endParaRPr lang="en-ZM" dirty="0"/>
          </a:p>
        </p:txBody>
      </p:sp>
    </p:spTree>
    <p:extLst>
      <p:ext uri="{BB962C8B-B14F-4D97-AF65-F5344CB8AC3E}">
        <p14:creationId xmlns:p14="http://schemas.microsoft.com/office/powerpoint/2010/main" val="99426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995D-BFA0-4184-9931-DAEB15C70631}"/>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CCAF68F2-470B-4131-B831-D3D4E7274076}"/>
              </a:ext>
            </a:extLst>
          </p:cNvPr>
          <p:cNvSpPr>
            <a:spLocks noGrp="1"/>
          </p:cNvSpPr>
          <p:nvPr>
            <p:ph idx="1"/>
          </p:nvPr>
        </p:nvSpPr>
        <p:spPr/>
        <p:txBody>
          <a:bodyPr>
            <a:normAutofit/>
          </a:bodyPr>
          <a:lstStyle/>
          <a:p>
            <a:pPr>
              <a:lnSpc>
                <a:spcPct val="80000"/>
              </a:lnSpc>
            </a:pPr>
            <a:r>
              <a:rPr lang="en-US" sz="2400" b="1" dirty="0"/>
              <a:t>Organize the study in clearly defined parts or phases.</a:t>
            </a:r>
          </a:p>
          <a:p>
            <a:pPr algn="just"/>
            <a:r>
              <a:rPr lang="en-US" b="1" dirty="0"/>
              <a:t>Each objective can serve as a section of a questionnaire, as a section of the report.</a:t>
            </a:r>
            <a:r>
              <a:rPr lang="en-US" sz="2400" b="1" i="1" dirty="0">
                <a:latin typeface="Calibri" panose="020F0502020204030204" pitchFamily="34" charset="0"/>
                <a:cs typeface="Calibri" panose="020F0502020204030204" pitchFamily="34" charset="0"/>
              </a:rPr>
              <a:t> </a:t>
            </a:r>
          </a:p>
          <a:p>
            <a:pPr>
              <a:lnSpc>
                <a:spcPct val="80000"/>
              </a:lnSpc>
            </a:pPr>
            <a:r>
              <a:rPr lang="en-US" sz="2400" b="1" dirty="0"/>
              <a:t>If properly formulated, specific objectives serve the following purposes:</a:t>
            </a:r>
          </a:p>
          <a:p>
            <a:pPr>
              <a:lnSpc>
                <a:spcPct val="80000"/>
              </a:lnSpc>
            </a:pPr>
            <a:r>
              <a:rPr lang="en-US" sz="2400" b="1" dirty="0"/>
              <a:t>They facilitate the development of your research methodology.</a:t>
            </a:r>
          </a:p>
          <a:p>
            <a:pPr>
              <a:lnSpc>
                <a:spcPct val="80000"/>
              </a:lnSpc>
            </a:pPr>
            <a:r>
              <a:rPr lang="en-US" sz="2400" b="1" dirty="0"/>
              <a:t>They help to orient the collection, analysis, interpretation and utilization of data.</a:t>
            </a:r>
          </a:p>
          <a:p>
            <a:pPr algn="just"/>
            <a:endParaRPr lang="en-US" sz="2400" b="1" i="1" dirty="0">
              <a:latin typeface="Calibri" panose="020F0502020204030204" pitchFamily="34" charset="0"/>
              <a:cs typeface="Calibri" panose="020F0502020204030204" pitchFamily="34" charset="0"/>
            </a:endParaRPr>
          </a:p>
          <a:p>
            <a:endParaRPr lang="en-ZM" dirty="0"/>
          </a:p>
        </p:txBody>
      </p:sp>
    </p:spTree>
    <p:extLst>
      <p:ext uri="{BB962C8B-B14F-4D97-AF65-F5344CB8AC3E}">
        <p14:creationId xmlns:p14="http://schemas.microsoft.com/office/powerpoint/2010/main" val="38993879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1000</TotalTime>
  <Words>2927</Words>
  <Application>Microsoft Office PowerPoint</Application>
  <PresentationFormat>Widescreen</PresentationFormat>
  <Paragraphs>386</Paragraphs>
  <Slides>50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6" baseType="lpstr">
      <vt:lpstr>Arial</vt:lpstr>
      <vt:lpstr>Calibri</vt:lpstr>
      <vt:lpstr>Garamond</vt:lpstr>
      <vt:lpstr>Wingdings</vt:lpstr>
      <vt:lpstr>Organic</vt:lpstr>
      <vt:lpstr>Document</vt:lpstr>
      <vt:lpstr>TOPIC 4 </vt:lpstr>
      <vt:lpstr>FORMULATION OF RESEARCH OBJECTIVES</vt:lpstr>
      <vt:lpstr>FORMULATION OF RESEARCH OBJECTIVES AND HYPOTHESES</vt:lpstr>
      <vt:lpstr>SPECIFIC OBJECTIVES</vt:lpstr>
      <vt:lpstr>PowerPoint Presentation</vt:lpstr>
      <vt:lpstr>WHY SHOULD RESEARCH OBJECTIVES BE DEVELOPED?</vt:lpstr>
      <vt:lpstr>PowerPoint Presentation</vt:lpstr>
      <vt:lpstr>PowerPoint Presentation</vt:lpstr>
      <vt:lpstr>PowerPoint Presentation</vt:lpstr>
      <vt:lpstr>PowerPoint Presentation</vt:lpstr>
      <vt:lpstr>PowerPoint Presentation</vt:lpstr>
      <vt:lpstr>HOW SHOULD YOU STATE YOUR OBJECTIVES? </vt:lpstr>
      <vt:lpstr>PowerPoint Presentation</vt:lpstr>
      <vt:lpstr>PowerPoint Presentation</vt:lpstr>
      <vt:lpstr>PowerPoint Presentation</vt:lpstr>
      <vt:lpstr>PowerPoint Presentation</vt:lpstr>
      <vt:lpstr>HOW SHOULD YOU STATE YOUR OBJECTIVES? </vt:lpstr>
      <vt:lpstr>PARADIGM </vt:lpstr>
      <vt:lpstr>PowerPoint Presentation</vt:lpstr>
      <vt:lpstr>PowerPoint Presentation</vt:lpstr>
      <vt:lpstr>PowerPoint Presentation</vt:lpstr>
      <vt:lpstr>PowerPoint Presentation</vt:lpstr>
      <vt:lpstr>THEORY </vt:lpstr>
      <vt:lpstr>PowerPoint Presentation</vt:lpstr>
      <vt:lpstr>PowerPoint Presentation</vt:lpstr>
      <vt:lpstr>FORMULATING THE THEORETICAL FRAMEWORK </vt:lpstr>
      <vt:lpstr>FORMULATING THE THEORETICAL FRAMEWORK </vt:lpstr>
      <vt:lpstr>FORMULATING THE THEORETICAL FRAMEWORK </vt:lpstr>
      <vt:lpstr>CONCEPTUAL FRAMEWORK </vt:lpstr>
      <vt:lpstr>CONCEPTUAL FRAMEWORK </vt:lpstr>
      <vt:lpstr>CONCEPTUAL FRAMEWORK </vt:lpstr>
      <vt:lpstr>RESEARCH QUESTIONS</vt:lpstr>
      <vt:lpstr>FORMULATION OF HYPOTHESES</vt:lpstr>
      <vt:lpstr>PowerPoint Presentation</vt:lpstr>
      <vt:lpstr>OBJECTIVES AND HYPOTHESES</vt:lpstr>
      <vt:lpstr>CHARACTERISTICS OF A GOOD HYPOTHESIS</vt:lpstr>
      <vt:lpstr>CHARACTERISTICS OF A GOOD HYPOTHESIS</vt:lpstr>
      <vt:lpstr>CHARACTERISTICS OF A GOOD HYPOTHESIS</vt:lpstr>
      <vt:lpstr>CHARACTERISTICS OF A GOOD HYPOTHESIS</vt:lpstr>
      <vt:lpstr>IDENTIFICATION AND SELECTION OF VARIABLES</vt:lpstr>
      <vt:lpstr>TYPE OF VARIABLES </vt:lpstr>
      <vt:lpstr>IDENTIFICATION AND SELECTION OF VARIABLES</vt:lpstr>
      <vt:lpstr>IDENTIFICATION AND SELECTION OF VARIABLES</vt:lpstr>
      <vt:lpstr>IDENTIFICATION AND SELECTION OF VARIABLES</vt:lpstr>
      <vt:lpstr>ANTECEDENT VARIABLES </vt:lpstr>
      <vt:lpstr>EXAMPLE</vt:lpstr>
      <vt:lpstr>CONFOUNDING VARIABLES</vt:lpstr>
      <vt:lpstr>CONFOUNDING VARIABLES</vt:lpstr>
      <vt:lpstr>PowerPoint Presentation</vt:lpstr>
      <vt:lpstr> BACKGROUND VARIABLES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4 </dc:title>
  <dc:creator>Musonda Lemba</dc:creator>
  <cp:lastModifiedBy>hp</cp:lastModifiedBy>
  <cp:revision>26</cp:revision>
  <dcterms:created xsi:type="dcterms:W3CDTF">2020-09-08T07:06:32Z</dcterms:created>
  <dcterms:modified xsi:type="dcterms:W3CDTF">2023-08-09T19:49:52Z</dcterms:modified>
</cp:coreProperties>
</file>