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slides/slide228.xml" ContentType="application/vnd.openxmlformats-officedocument.presentationml.slide+xml"/>
  <Override PartName="/ppt/slides/slide229.xml" ContentType="application/vnd.openxmlformats-officedocument.presentationml.slide+xml"/>
  <Override PartName="/ppt/slides/slide230.xml" ContentType="application/vnd.openxmlformats-officedocument.presentationml.slide+xml"/>
  <Override PartName="/ppt/slides/slide231.xml" ContentType="application/vnd.openxmlformats-officedocument.presentationml.slide+xml"/>
  <Override PartName="/ppt/slides/slide232.xml" ContentType="application/vnd.openxmlformats-officedocument.presentationml.slide+xml"/>
  <Override PartName="/ppt/slides/slide233.xml" ContentType="application/vnd.openxmlformats-officedocument.presentationml.slide+xml"/>
  <Override PartName="/ppt/slides/slide234.xml" ContentType="application/vnd.openxmlformats-officedocument.presentationml.slide+xml"/>
  <Override PartName="/ppt/slides/slide235.xml" ContentType="application/vnd.openxmlformats-officedocument.presentationml.slide+xml"/>
  <Override PartName="/ppt/slides/slide236.xml" ContentType="application/vnd.openxmlformats-officedocument.presentationml.slide+xml"/>
  <Override PartName="/ppt/slides/slide237.xml" ContentType="application/vnd.openxmlformats-officedocument.presentationml.slide+xml"/>
  <Override PartName="/ppt/slides/slide238.xml" ContentType="application/vnd.openxmlformats-officedocument.presentationml.slide+xml"/>
  <Override PartName="/ppt/slides/slide239.xml" ContentType="application/vnd.openxmlformats-officedocument.presentationml.slide+xml"/>
  <Override PartName="/ppt/slides/slide240.xml" ContentType="application/vnd.openxmlformats-officedocument.presentationml.slide+xml"/>
  <Override PartName="/ppt/slides/slide241.xml" ContentType="application/vnd.openxmlformats-officedocument.presentationml.slide+xml"/>
  <Override PartName="/ppt/slides/slide242.xml" ContentType="application/vnd.openxmlformats-officedocument.presentationml.slide+xml"/>
  <Override PartName="/ppt/slides/slide243.xml" ContentType="application/vnd.openxmlformats-officedocument.presentationml.slide+xml"/>
  <Override PartName="/ppt/slides/slide244.xml" ContentType="application/vnd.openxmlformats-officedocument.presentationml.slide+xml"/>
  <Override PartName="/ppt/slides/slide245.xml" ContentType="application/vnd.openxmlformats-officedocument.presentationml.slide+xml"/>
  <Override PartName="/ppt/slides/slide246.xml" ContentType="application/vnd.openxmlformats-officedocument.presentationml.slide+xml"/>
  <Override PartName="/ppt/slides/slide247.xml" ContentType="application/vnd.openxmlformats-officedocument.presentationml.slide+xml"/>
  <Override PartName="/ppt/slides/slide248.xml" ContentType="application/vnd.openxmlformats-officedocument.presentationml.slide+xml"/>
  <Override PartName="/ppt/slides/slide249.xml" ContentType="application/vnd.openxmlformats-officedocument.presentationml.slide+xml"/>
  <Override PartName="/ppt/slides/slide250.xml" ContentType="application/vnd.openxmlformats-officedocument.presentationml.slide+xml"/>
  <Override PartName="/ppt/slides/slide251.xml" ContentType="application/vnd.openxmlformats-officedocument.presentationml.slide+xml"/>
  <Override PartName="/ppt/slides/slide252.xml" ContentType="application/vnd.openxmlformats-officedocument.presentationml.slide+xml"/>
  <Override PartName="/ppt/slides/slide253.xml" ContentType="application/vnd.openxmlformats-officedocument.presentationml.slide+xml"/>
  <Override PartName="/ppt/slides/slide254.xml" ContentType="application/vnd.openxmlformats-officedocument.presentationml.slide+xml"/>
  <Override PartName="/ppt/slides/slide255.xml" ContentType="application/vnd.openxmlformats-officedocument.presentationml.slide+xml"/>
  <Override PartName="/ppt/slides/slide256.xml" ContentType="application/vnd.openxmlformats-officedocument.presentationml.slide+xml"/>
  <Override PartName="/ppt/slides/slide257.xml" ContentType="application/vnd.openxmlformats-officedocument.presentationml.slide+xml"/>
  <Override PartName="/ppt/slides/slide258.xml" ContentType="application/vnd.openxmlformats-officedocument.presentationml.slide+xml"/>
  <Override PartName="/ppt/slides/slide259.xml" ContentType="application/vnd.openxmlformats-officedocument.presentationml.slide+xml"/>
  <Override PartName="/ppt/slides/slide260.xml" ContentType="application/vnd.openxmlformats-officedocument.presentationml.slide+xml"/>
  <Override PartName="/ppt/slides/slide261.xml" ContentType="application/vnd.openxmlformats-officedocument.presentationml.slide+xml"/>
  <Override PartName="/ppt/slides/slide262.xml" ContentType="application/vnd.openxmlformats-officedocument.presentationml.slide+xml"/>
  <Override PartName="/ppt/slides/slide263.xml" ContentType="application/vnd.openxmlformats-officedocument.presentationml.slide+xml"/>
  <Override PartName="/ppt/slides/slide264.xml" ContentType="application/vnd.openxmlformats-officedocument.presentationml.slide+xml"/>
  <Override PartName="/ppt/slides/slide265.xml" ContentType="application/vnd.openxmlformats-officedocument.presentationml.slide+xml"/>
  <Override PartName="/ppt/slides/slide266.xml" ContentType="application/vnd.openxmlformats-officedocument.presentationml.slide+xml"/>
  <Override PartName="/ppt/slides/slide267.xml" ContentType="application/vnd.openxmlformats-officedocument.presentationml.slide+xml"/>
  <Override PartName="/ppt/slides/slide268.xml" ContentType="application/vnd.openxmlformats-officedocument.presentationml.slide+xml"/>
  <Override PartName="/ppt/slides/slide269.xml" ContentType="application/vnd.openxmlformats-officedocument.presentationml.slide+xml"/>
  <Override PartName="/ppt/slides/slide270.xml" ContentType="application/vnd.openxmlformats-officedocument.presentationml.slide+xml"/>
  <Override PartName="/ppt/slides/slide271.xml" ContentType="application/vnd.openxmlformats-officedocument.presentationml.slide+xml"/>
  <Override PartName="/ppt/slides/slide272.xml" ContentType="application/vnd.openxmlformats-officedocument.presentationml.slide+xml"/>
  <Override PartName="/ppt/slides/slide273.xml" ContentType="application/vnd.openxmlformats-officedocument.presentationml.slide+xml"/>
  <Override PartName="/ppt/slides/slide274.xml" ContentType="application/vnd.openxmlformats-officedocument.presentationml.slide+xml"/>
  <Override PartName="/ppt/slides/slide275.xml" ContentType="application/vnd.openxmlformats-officedocument.presentationml.slide+xml"/>
  <Override PartName="/ppt/slides/slide276.xml" ContentType="application/vnd.openxmlformats-officedocument.presentationml.slide+xml"/>
  <Override PartName="/ppt/slides/slide277.xml" ContentType="application/vnd.openxmlformats-officedocument.presentationml.slide+xml"/>
  <Override PartName="/ppt/slides/slide278.xml" ContentType="application/vnd.openxmlformats-officedocument.presentationml.slide+xml"/>
  <Override PartName="/ppt/slides/slide279.xml" ContentType="application/vnd.openxmlformats-officedocument.presentationml.slide+xml"/>
  <Override PartName="/ppt/slides/slide280.xml" ContentType="application/vnd.openxmlformats-officedocument.presentationml.slide+xml"/>
  <Override PartName="/ppt/slides/slide281.xml" ContentType="application/vnd.openxmlformats-officedocument.presentationml.slide+xml"/>
  <Override PartName="/ppt/slides/slide282.xml" ContentType="application/vnd.openxmlformats-officedocument.presentationml.slide+xml"/>
  <Override PartName="/ppt/slides/slide283.xml" ContentType="application/vnd.openxmlformats-officedocument.presentationml.slide+xml"/>
  <Override PartName="/ppt/slides/slide284.xml" ContentType="application/vnd.openxmlformats-officedocument.presentationml.slide+xml"/>
  <Override PartName="/ppt/slides/slide285.xml" ContentType="application/vnd.openxmlformats-officedocument.presentationml.slide+xml"/>
  <Override PartName="/ppt/slides/slide286.xml" ContentType="application/vnd.openxmlformats-officedocument.presentationml.slide+xml"/>
  <Override PartName="/ppt/slides/slide287.xml" ContentType="application/vnd.openxmlformats-officedocument.presentationml.slide+xml"/>
  <Override PartName="/ppt/slides/slide288.xml" ContentType="application/vnd.openxmlformats-officedocument.presentationml.slide+xml"/>
  <Override PartName="/ppt/slides/slide28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1"/>
  </p:notesMasterIdLst>
  <p:sldIdLst>
    <p:sldId id="256" r:id="rId2"/>
    <p:sldId id="269" r:id="rId3"/>
    <p:sldId id="273" r:id="rId4"/>
    <p:sldId id="272" r:id="rId5"/>
    <p:sldId id="271" r:id="rId6"/>
    <p:sldId id="270" r:id="rId7"/>
    <p:sldId id="274" r:id="rId8"/>
    <p:sldId id="275" r:id="rId9"/>
    <p:sldId id="279" r:id="rId10"/>
    <p:sldId id="280" r:id="rId11"/>
    <p:sldId id="257" r:id="rId12"/>
    <p:sldId id="258" r:id="rId13"/>
    <p:sldId id="262" r:id="rId14"/>
    <p:sldId id="261" r:id="rId15"/>
    <p:sldId id="282" r:id="rId16"/>
    <p:sldId id="263" r:id="rId17"/>
    <p:sldId id="281" r:id="rId18"/>
    <p:sldId id="260" r:id="rId19"/>
    <p:sldId id="259" r:id="rId20"/>
    <p:sldId id="264" r:id="rId21"/>
    <p:sldId id="265" r:id="rId22"/>
    <p:sldId id="293" r:id="rId23"/>
    <p:sldId id="297" r:id="rId24"/>
    <p:sldId id="294" r:id="rId25"/>
    <p:sldId id="298" r:id="rId26"/>
    <p:sldId id="299" r:id="rId27"/>
    <p:sldId id="295" r:id="rId28"/>
    <p:sldId id="300" r:id="rId29"/>
    <p:sldId id="296" r:id="rId30"/>
    <p:sldId id="479" r:id="rId31"/>
    <p:sldId id="283" r:id="rId32"/>
    <p:sldId id="285" r:id="rId33"/>
    <p:sldId id="286" r:id="rId34"/>
    <p:sldId id="480" r:id="rId35"/>
    <p:sldId id="288" r:id="rId36"/>
    <p:sldId id="289" r:id="rId37"/>
    <p:sldId id="481" r:id="rId38"/>
    <p:sldId id="482" r:id="rId39"/>
    <p:sldId id="484" r:id="rId40"/>
    <p:sldId id="483" r:id="rId41"/>
    <p:sldId id="485" r:id="rId42"/>
    <p:sldId id="301" r:id="rId43"/>
    <p:sldId id="302" r:id="rId44"/>
    <p:sldId id="303" r:id="rId45"/>
    <p:sldId id="304" r:id="rId46"/>
    <p:sldId id="305" r:id="rId47"/>
    <p:sldId id="306" r:id="rId48"/>
    <p:sldId id="307" r:id="rId49"/>
    <p:sldId id="308" r:id="rId50"/>
    <p:sldId id="309" r:id="rId51"/>
    <p:sldId id="310" r:id="rId52"/>
    <p:sldId id="311" r:id="rId53"/>
    <p:sldId id="312" r:id="rId54"/>
    <p:sldId id="313" r:id="rId55"/>
    <p:sldId id="315" r:id="rId56"/>
    <p:sldId id="316" r:id="rId57"/>
    <p:sldId id="317" r:id="rId58"/>
    <p:sldId id="318" r:id="rId59"/>
    <p:sldId id="319" r:id="rId60"/>
    <p:sldId id="320" r:id="rId61"/>
    <p:sldId id="321" r:id="rId62"/>
    <p:sldId id="486" r:id="rId63"/>
    <p:sldId id="322" r:id="rId64"/>
    <p:sldId id="323" r:id="rId65"/>
    <p:sldId id="478" r:id="rId66"/>
    <p:sldId id="324" r:id="rId67"/>
    <p:sldId id="325" r:id="rId68"/>
    <p:sldId id="326" r:id="rId69"/>
    <p:sldId id="327" r:id="rId70"/>
    <p:sldId id="328" r:id="rId71"/>
    <p:sldId id="329" r:id="rId72"/>
    <p:sldId id="330" r:id="rId73"/>
    <p:sldId id="331" r:id="rId74"/>
    <p:sldId id="332" r:id="rId75"/>
    <p:sldId id="333" r:id="rId76"/>
    <p:sldId id="334" r:id="rId77"/>
    <p:sldId id="335" r:id="rId78"/>
    <p:sldId id="336" r:id="rId79"/>
    <p:sldId id="337" r:id="rId80"/>
    <p:sldId id="488" r:id="rId81"/>
    <p:sldId id="489" r:id="rId82"/>
    <p:sldId id="339" r:id="rId83"/>
    <p:sldId id="340" r:id="rId84"/>
    <p:sldId id="341" r:id="rId85"/>
    <p:sldId id="490" r:id="rId86"/>
    <p:sldId id="491" r:id="rId87"/>
    <p:sldId id="492" r:id="rId88"/>
    <p:sldId id="493" r:id="rId89"/>
    <p:sldId id="494" r:id="rId90"/>
    <p:sldId id="495" r:id="rId91"/>
    <p:sldId id="496" r:id="rId92"/>
    <p:sldId id="497" r:id="rId93"/>
    <p:sldId id="498" r:id="rId94"/>
    <p:sldId id="499" r:id="rId95"/>
    <p:sldId id="500" r:id="rId96"/>
    <p:sldId id="502" r:id="rId97"/>
    <p:sldId id="343" r:id="rId98"/>
    <p:sldId id="344" r:id="rId99"/>
    <p:sldId id="345" r:id="rId100"/>
    <p:sldId id="346" r:id="rId101"/>
    <p:sldId id="347" r:id="rId102"/>
    <p:sldId id="348" r:id="rId103"/>
    <p:sldId id="501" r:id="rId104"/>
    <p:sldId id="349" r:id="rId105"/>
    <p:sldId id="350" r:id="rId106"/>
    <p:sldId id="351" r:id="rId107"/>
    <p:sldId id="352" r:id="rId108"/>
    <p:sldId id="353" r:id="rId109"/>
    <p:sldId id="354" r:id="rId110"/>
    <p:sldId id="503" r:id="rId111"/>
    <p:sldId id="506" r:id="rId112"/>
    <p:sldId id="355" r:id="rId113"/>
    <p:sldId id="356" r:id="rId114"/>
    <p:sldId id="357" r:id="rId115"/>
    <p:sldId id="358" r:id="rId116"/>
    <p:sldId id="359" r:id="rId117"/>
    <p:sldId id="360" r:id="rId118"/>
    <p:sldId id="504" r:id="rId119"/>
    <p:sldId id="505" r:id="rId120"/>
    <p:sldId id="361" r:id="rId121"/>
    <p:sldId id="362" r:id="rId122"/>
    <p:sldId id="363" r:id="rId123"/>
    <p:sldId id="507" r:id="rId124"/>
    <p:sldId id="508" r:id="rId125"/>
    <p:sldId id="511" r:id="rId126"/>
    <p:sldId id="509" r:id="rId127"/>
    <p:sldId id="366" r:id="rId128"/>
    <p:sldId id="367" r:id="rId129"/>
    <p:sldId id="368" r:id="rId130"/>
    <p:sldId id="369" r:id="rId131"/>
    <p:sldId id="370" r:id="rId132"/>
    <p:sldId id="371" r:id="rId133"/>
    <p:sldId id="372" r:id="rId134"/>
    <p:sldId id="373" r:id="rId135"/>
    <p:sldId id="374" r:id="rId136"/>
    <p:sldId id="375" r:id="rId137"/>
    <p:sldId id="376" r:id="rId138"/>
    <p:sldId id="512" r:id="rId139"/>
    <p:sldId id="513" r:id="rId140"/>
    <p:sldId id="514" r:id="rId141"/>
    <p:sldId id="515" r:id="rId142"/>
    <p:sldId id="516" r:id="rId143"/>
    <p:sldId id="517" r:id="rId144"/>
    <p:sldId id="518" r:id="rId145"/>
    <p:sldId id="519" r:id="rId146"/>
    <p:sldId id="520" r:id="rId147"/>
    <p:sldId id="536" r:id="rId148"/>
    <p:sldId id="522" r:id="rId149"/>
    <p:sldId id="523" r:id="rId150"/>
    <p:sldId id="524" r:id="rId151"/>
    <p:sldId id="525" r:id="rId152"/>
    <p:sldId id="526" r:id="rId153"/>
    <p:sldId id="527" r:id="rId154"/>
    <p:sldId id="528" r:id="rId155"/>
    <p:sldId id="529" r:id="rId156"/>
    <p:sldId id="530" r:id="rId157"/>
    <p:sldId id="531" r:id="rId158"/>
    <p:sldId id="532" r:id="rId159"/>
    <p:sldId id="533" r:id="rId160"/>
    <p:sldId id="537" r:id="rId161"/>
    <p:sldId id="534" r:id="rId162"/>
    <p:sldId id="535" r:id="rId163"/>
    <p:sldId id="377" r:id="rId164"/>
    <p:sldId id="378" r:id="rId165"/>
    <p:sldId id="379" r:id="rId166"/>
    <p:sldId id="380" r:id="rId167"/>
    <p:sldId id="381" r:id="rId168"/>
    <p:sldId id="382" r:id="rId169"/>
    <p:sldId id="383" r:id="rId170"/>
    <p:sldId id="384" r:id="rId171"/>
    <p:sldId id="385" r:id="rId172"/>
    <p:sldId id="386" r:id="rId173"/>
    <p:sldId id="387" r:id="rId174"/>
    <p:sldId id="388" r:id="rId175"/>
    <p:sldId id="538" r:id="rId176"/>
    <p:sldId id="389" r:id="rId177"/>
    <p:sldId id="390" r:id="rId178"/>
    <p:sldId id="391" r:id="rId179"/>
    <p:sldId id="392" r:id="rId180"/>
    <p:sldId id="393" r:id="rId181"/>
    <p:sldId id="394" r:id="rId182"/>
    <p:sldId id="395" r:id="rId183"/>
    <p:sldId id="396" r:id="rId184"/>
    <p:sldId id="397" r:id="rId185"/>
    <p:sldId id="398" r:id="rId186"/>
    <p:sldId id="399" r:id="rId187"/>
    <p:sldId id="400" r:id="rId188"/>
    <p:sldId id="401" r:id="rId189"/>
    <p:sldId id="402" r:id="rId190"/>
    <p:sldId id="403" r:id="rId191"/>
    <p:sldId id="404" r:id="rId192"/>
    <p:sldId id="405" r:id="rId193"/>
    <p:sldId id="406" r:id="rId194"/>
    <p:sldId id="408" r:id="rId195"/>
    <p:sldId id="409" r:id="rId196"/>
    <p:sldId id="410" r:id="rId197"/>
    <p:sldId id="411" r:id="rId198"/>
    <p:sldId id="412" r:id="rId199"/>
    <p:sldId id="413" r:id="rId200"/>
    <p:sldId id="414" r:id="rId201"/>
    <p:sldId id="415" r:id="rId202"/>
    <p:sldId id="416" r:id="rId203"/>
    <p:sldId id="417" r:id="rId204"/>
    <p:sldId id="418" r:id="rId205"/>
    <p:sldId id="419" r:id="rId206"/>
    <p:sldId id="420" r:id="rId207"/>
    <p:sldId id="421" r:id="rId208"/>
    <p:sldId id="422" r:id="rId209"/>
    <p:sldId id="423" r:id="rId210"/>
    <p:sldId id="424" r:id="rId211"/>
    <p:sldId id="425" r:id="rId212"/>
    <p:sldId id="539" r:id="rId213"/>
    <p:sldId id="426" r:id="rId214"/>
    <p:sldId id="540" r:id="rId215"/>
    <p:sldId id="427" r:id="rId216"/>
    <p:sldId id="428" r:id="rId217"/>
    <p:sldId id="429" r:id="rId218"/>
    <p:sldId id="430" r:id="rId219"/>
    <p:sldId id="431" r:id="rId220"/>
    <p:sldId id="432" r:id="rId221"/>
    <p:sldId id="433" r:id="rId222"/>
    <p:sldId id="434" r:id="rId223"/>
    <p:sldId id="435" r:id="rId224"/>
    <p:sldId id="436" r:id="rId225"/>
    <p:sldId id="437" r:id="rId226"/>
    <p:sldId id="438" r:id="rId227"/>
    <p:sldId id="439" r:id="rId228"/>
    <p:sldId id="541" r:id="rId229"/>
    <p:sldId id="542" r:id="rId230"/>
    <p:sldId id="543" r:id="rId231"/>
    <p:sldId id="544" r:id="rId232"/>
    <p:sldId id="545" r:id="rId233"/>
    <p:sldId id="546" r:id="rId234"/>
    <p:sldId id="547" r:id="rId235"/>
    <p:sldId id="548" r:id="rId236"/>
    <p:sldId id="549" r:id="rId237"/>
    <p:sldId id="550" r:id="rId238"/>
    <p:sldId id="572" r:id="rId239"/>
    <p:sldId id="573" r:id="rId240"/>
    <p:sldId id="574" r:id="rId241"/>
    <p:sldId id="575" r:id="rId242"/>
    <p:sldId id="576" r:id="rId243"/>
    <p:sldId id="577" r:id="rId244"/>
    <p:sldId id="578" r:id="rId245"/>
    <p:sldId id="579" r:id="rId246"/>
    <p:sldId id="580" r:id="rId247"/>
    <p:sldId id="581" r:id="rId248"/>
    <p:sldId id="582" r:id="rId249"/>
    <p:sldId id="583" r:id="rId250"/>
    <p:sldId id="584" r:id="rId251"/>
    <p:sldId id="552" r:id="rId252"/>
    <p:sldId id="553" r:id="rId253"/>
    <p:sldId id="554" r:id="rId254"/>
    <p:sldId id="555" r:id="rId255"/>
    <p:sldId id="556" r:id="rId256"/>
    <p:sldId id="557" r:id="rId257"/>
    <p:sldId id="558" r:id="rId258"/>
    <p:sldId id="559" r:id="rId259"/>
    <p:sldId id="560" r:id="rId260"/>
    <p:sldId id="561" r:id="rId261"/>
    <p:sldId id="562" r:id="rId262"/>
    <p:sldId id="563" r:id="rId263"/>
    <p:sldId id="564" r:id="rId264"/>
    <p:sldId id="565" r:id="rId265"/>
    <p:sldId id="566" r:id="rId266"/>
    <p:sldId id="567" r:id="rId267"/>
    <p:sldId id="568" r:id="rId268"/>
    <p:sldId id="569" r:id="rId269"/>
    <p:sldId id="570" r:id="rId270"/>
    <p:sldId id="571" r:id="rId271"/>
    <p:sldId id="551" r:id="rId272"/>
    <p:sldId id="440" r:id="rId273"/>
    <p:sldId id="441" r:id="rId274"/>
    <p:sldId id="442" r:id="rId275"/>
    <p:sldId id="443" r:id="rId276"/>
    <p:sldId id="444" r:id="rId277"/>
    <p:sldId id="445" r:id="rId278"/>
    <p:sldId id="446" r:id="rId279"/>
    <p:sldId id="447" r:id="rId280"/>
    <p:sldId id="448" r:id="rId281"/>
    <p:sldId id="449" r:id="rId282"/>
    <p:sldId id="450" r:id="rId283"/>
    <p:sldId id="451" r:id="rId284"/>
    <p:sldId id="452" r:id="rId285"/>
    <p:sldId id="453" r:id="rId286"/>
    <p:sldId id="454" r:id="rId287"/>
    <p:sldId id="455" r:id="rId288"/>
    <p:sldId id="456" r:id="rId289"/>
    <p:sldId id="457" r:id="rId29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p:cViewPr varScale="1">
        <p:scale>
          <a:sx n="88" d="100"/>
          <a:sy n="88" d="100"/>
        </p:scale>
        <p:origin x="1104" y="67"/>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247" Type="http://schemas.openxmlformats.org/officeDocument/2006/relationships/slide" Target="slides/slide246.xml"/><Relationship Id="rId107" Type="http://schemas.openxmlformats.org/officeDocument/2006/relationships/slide" Target="slides/slide106.xml"/><Relationship Id="rId268" Type="http://schemas.openxmlformats.org/officeDocument/2006/relationships/slide" Target="slides/slide267.xml"/><Relationship Id="rId289" Type="http://schemas.openxmlformats.org/officeDocument/2006/relationships/slide" Target="slides/slide288.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37" Type="http://schemas.openxmlformats.org/officeDocument/2006/relationships/slide" Target="slides/slide236.xml"/><Relationship Id="rId258" Type="http://schemas.openxmlformats.org/officeDocument/2006/relationships/slide" Target="slides/slide257.xml"/><Relationship Id="rId279" Type="http://schemas.openxmlformats.org/officeDocument/2006/relationships/slide" Target="slides/slide278.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290" Type="http://schemas.openxmlformats.org/officeDocument/2006/relationships/slide" Target="slides/slide289.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248" Type="http://schemas.openxmlformats.org/officeDocument/2006/relationships/slide" Target="slides/slide247.xml"/><Relationship Id="rId269" Type="http://schemas.openxmlformats.org/officeDocument/2006/relationships/slide" Target="slides/slide268.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280" Type="http://schemas.openxmlformats.org/officeDocument/2006/relationships/slide" Target="slides/slide279.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slide" Target="slides/slide216.xml"/><Relationship Id="rId6" Type="http://schemas.openxmlformats.org/officeDocument/2006/relationships/slide" Target="slides/slide5.xml"/><Relationship Id="rId238" Type="http://schemas.openxmlformats.org/officeDocument/2006/relationships/slide" Target="slides/slide237.xml"/><Relationship Id="rId259" Type="http://schemas.openxmlformats.org/officeDocument/2006/relationships/slide" Target="slides/slide258.xml"/><Relationship Id="rId23" Type="http://schemas.openxmlformats.org/officeDocument/2006/relationships/slide" Target="slides/slide22.xml"/><Relationship Id="rId119" Type="http://schemas.openxmlformats.org/officeDocument/2006/relationships/slide" Target="slides/slide118.xml"/><Relationship Id="rId270" Type="http://schemas.openxmlformats.org/officeDocument/2006/relationships/slide" Target="slides/slide269.xml"/><Relationship Id="rId291" Type="http://schemas.openxmlformats.org/officeDocument/2006/relationships/notesMaster" Target="notesMasters/notesMaster1.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207" Type="http://schemas.openxmlformats.org/officeDocument/2006/relationships/slide" Target="slides/slide206.xml"/><Relationship Id="rId228" Type="http://schemas.openxmlformats.org/officeDocument/2006/relationships/slide" Target="slides/slide227.xml"/><Relationship Id="rId249" Type="http://schemas.openxmlformats.org/officeDocument/2006/relationships/slide" Target="slides/slide248.xml"/><Relationship Id="rId13" Type="http://schemas.openxmlformats.org/officeDocument/2006/relationships/slide" Target="slides/slide12.xml"/><Relationship Id="rId109" Type="http://schemas.openxmlformats.org/officeDocument/2006/relationships/slide" Target="slides/slide108.xml"/><Relationship Id="rId260" Type="http://schemas.openxmlformats.org/officeDocument/2006/relationships/slide" Target="slides/slide259.xml"/><Relationship Id="rId281" Type="http://schemas.openxmlformats.org/officeDocument/2006/relationships/slide" Target="slides/slide280.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13" Type="http://schemas.openxmlformats.org/officeDocument/2006/relationships/slide" Target="slides/slide212.xml"/><Relationship Id="rId218" Type="http://schemas.openxmlformats.org/officeDocument/2006/relationships/slide" Target="slides/slide217.xml"/><Relationship Id="rId234" Type="http://schemas.openxmlformats.org/officeDocument/2006/relationships/slide" Target="slides/slide233.xml"/><Relationship Id="rId239" Type="http://schemas.openxmlformats.org/officeDocument/2006/relationships/slide" Target="slides/slide238.xml"/><Relationship Id="rId2" Type="http://schemas.openxmlformats.org/officeDocument/2006/relationships/slide" Target="slides/slide1.xml"/><Relationship Id="rId29" Type="http://schemas.openxmlformats.org/officeDocument/2006/relationships/slide" Target="slides/slide28.xml"/><Relationship Id="rId250" Type="http://schemas.openxmlformats.org/officeDocument/2006/relationships/slide" Target="slides/slide249.xml"/><Relationship Id="rId255" Type="http://schemas.openxmlformats.org/officeDocument/2006/relationships/slide" Target="slides/slide254.xml"/><Relationship Id="rId271" Type="http://schemas.openxmlformats.org/officeDocument/2006/relationships/slide" Target="slides/slide270.xml"/><Relationship Id="rId276" Type="http://schemas.openxmlformats.org/officeDocument/2006/relationships/slide" Target="slides/slide275.xml"/><Relationship Id="rId292" Type="http://schemas.openxmlformats.org/officeDocument/2006/relationships/presProps" Target="presProps.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199" Type="http://schemas.openxmlformats.org/officeDocument/2006/relationships/slide" Target="slides/slide198.xml"/><Relationship Id="rId203" Type="http://schemas.openxmlformats.org/officeDocument/2006/relationships/slide" Target="slides/slide202.xml"/><Relationship Id="rId208" Type="http://schemas.openxmlformats.org/officeDocument/2006/relationships/slide" Target="slides/slide207.xml"/><Relationship Id="rId229" Type="http://schemas.openxmlformats.org/officeDocument/2006/relationships/slide" Target="slides/slide228.xml"/><Relationship Id="rId19" Type="http://schemas.openxmlformats.org/officeDocument/2006/relationships/slide" Target="slides/slide18.xml"/><Relationship Id="rId224" Type="http://schemas.openxmlformats.org/officeDocument/2006/relationships/slide" Target="slides/slide223.xml"/><Relationship Id="rId240" Type="http://schemas.openxmlformats.org/officeDocument/2006/relationships/slide" Target="slides/slide239.xml"/><Relationship Id="rId245" Type="http://schemas.openxmlformats.org/officeDocument/2006/relationships/slide" Target="slides/slide244.xml"/><Relationship Id="rId261" Type="http://schemas.openxmlformats.org/officeDocument/2006/relationships/slide" Target="slides/slide260.xml"/><Relationship Id="rId266" Type="http://schemas.openxmlformats.org/officeDocument/2006/relationships/slide" Target="slides/slide265.xml"/><Relationship Id="rId287" Type="http://schemas.openxmlformats.org/officeDocument/2006/relationships/slide" Target="slides/slide286.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282" Type="http://schemas.openxmlformats.org/officeDocument/2006/relationships/slide" Target="slides/slide28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slide" Target="slides/slide188.xml"/><Relationship Id="rId219" Type="http://schemas.openxmlformats.org/officeDocument/2006/relationships/slide" Target="slides/slide218.xml"/><Relationship Id="rId3" Type="http://schemas.openxmlformats.org/officeDocument/2006/relationships/slide" Target="slides/slide2.xml"/><Relationship Id="rId214" Type="http://schemas.openxmlformats.org/officeDocument/2006/relationships/slide" Target="slides/slide213.xml"/><Relationship Id="rId230" Type="http://schemas.openxmlformats.org/officeDocument/2006/relationships/slide" Target="slides/slide229.xml"/><Relationship Id="rId235" Type="http://schemas.openxmlformats.org/officeDocument/2006/relationships/slide" Target="slides/slide234.xml"/><Relationship Id="rId251" Type="http://schemas.openxmlformats.org/officeDocument/2006/relationships/slide" Target="slides/slide250.xml"/><Relationship Id="rId256" Type="http://schemas.openxmlformats.org/officeDocument/2006/relationships/slide" Target="slides/slide255.xml"/><Relationship Id="rId277" Type="http://schemas.openxmlformats.org/officeDocument/2006/relationships/slide" Target="slides/slide276.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72" Type="http://schemas.openxmlformats.org/officeDocument/2006/relationships/slide" Target="slides/slide271.xml"/><Relationship Id="rId293"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241" Type="http://schemas.openxmlformats.org/officeDocument/2006/relationships/slide" Target="slides/slide240.xml"/><Relationship Id="rId246" Type="http://schemas.openxmlformats.org/officeDocument/2006/relationships/slide" Target="slides/slide245.xml"/><Relationship Id="rId267" Type="http://schemas.openxmlformats.org/officeDocument/2006/relationships/slide" Target="slides/slide266.xml"/><Relationship Id="rId288" Type="http://schemas.openxmlformats.org/officeDocument/2006/relationships/slide" Target="slides/slide287.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262" Type="http://schemas.openxmlformats.org/officeDocument/2006/relationships/slide" Target="slides/slide261.xml"/><Relationship Id="rId283" Type="http://schemas.openxmlformats.org/officeDocument/2006/relationships/slide" Target="slides/slide282.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36" Type="http://schemas.openxmlformats.org/officeDocument/2006/relationships/slide" Target="slides/slide235.xml"/><Relationship Id="rId257" Type="http://schemas.openxmlformats.org/officeDocument/2006/relationships/slide" Target="slides/slide256.xml"/><Relationship Id="rId278" Type="http://schemas.openxmlformats.org/officeDocument/2006/relationships/slide" Target="slides/slide277.xml"/><Relationship Id="rId26" Type="http://schemas.openxmlformats.org/officeDocument/2006/relationships/slide" Target="slides/slide25.xml"/><Relationship Id="rId231" Type="http://schemas.openxmlformats.org/officeDocument/2006/relationships/slide" Target="slides/slide230.xml"/><Relationship Id="rId252" Type="http://schemas.openxmlformats.org/officeDocument/2006/relationships/slide" Target="slides/slide251.xml"/><Relationship Id="rId273" Type="http://schemas.openxmlformats.org/officeDocument/2006/relationships/slide" Target="slides/slide272.xml"/><Relationship Id="rId294" Type="http://schemas.openxmlformats.org/officeDocument/2006/relationships/theme" Target="theme/theme1.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242" Type="http://schemas.openxmlformats.org/officeDocument/2006/relationships/slide" Target="slides/slide241.xml"/><Relationship Id="rId263" Type="http://schemas.openxmlformats.org/officeDocument/2006/relationships/slide" Target="slides/slide262.xml"/><Relationship Id="rId284" Type="http://schemas.openxmlformats.org/officeDocument/2006/relationships/slide" Target="slides/slide283.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slide" Target="slides/slide231.xml"/><Relationship Id="rId253" Type="http://schemas.openxmlformats.org/officeDocument/2006/relationships/slide" Target="slides/slide252.xml"/><Relationship Id="rId274" Type="http://schemas.openxmlformats.org/officeDocument/2006/relationships/slide" Target="slides/slide273.xml"/><Relationship Id="rId295" Type="http://schemas.openxmlformats.org/officeDocument/2006/relationships/tableStyles" Target="tableStyles.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243" Type="http://schemas.openxmlformats.org/officeDocument/2006/relationships/slide" Target="slides/slide242.xml"/><Relationship Id="rId264" Type="http://schemas.openxmlformats.org/officeDocument/2006/relationships/slide" Target="slides/slide263.xml"/><Relationship Id="rId285" Type="http://schemas.openxmlformats.org/officeDocument/2006/relationships/slide" Target="slides/slide284.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12" Type="http://schemas.openxmlformats.org/officeDocument/2006/relationships/slide" Target="slides/slide211.xml"/><Relationship Id="rId233" Type="http://schemas.openxmlformats.org/officeDocument/2006/relationships/slide" Target="slides/slide232.xml"/><Relationship Id="rId254" Type="http://schemas.openxmlformats.org/officeDocument/2006/relationships/slide" Target="slides/slide253.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275" Type="http://schemas.openxmlformats.org/officeDocument/2006/relationships/slide" Target="slides/slide274.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202" Type="http://schemas.openxmlformats.org/officeDocument/2006/relationships/slide" Target="slides/slide201.xml"/><Relationship Id="rId223" Type="http://schemas.openxmlformats.org/officeDocument/2006/relationships/slide" Target="slides/slide222.xml"/><Relationship Id="rId244" Type="http://schemas.openxmlformats.org/officeDocument/2006/relationships/slide" Target="slides/slide243.xml"/><Relationship Id="rId18" Type="http://schemas.openxmlformats.org/officeDocument/2006/relationships/slide" Target="slides/slide17.xml"/><Relationship Id="rId39" Type="http://schemas.openxmlformats.org/officeDocument/2006/relationships/slide" Target="slides/slide38.xml"/><Relationship Id="rId265" Type="http://schemas.openxmlformats.org/officeDocument/2006/relationships/slide" Target="slides/slide264.xml"/><Relationship Id="rId286" Type="http://schemas.openxmlformats.org/officeDocument/2006/relationships/slide" Target="slides/slide285.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BEBCB20-854F-4AFD-9FCE-97A7443E05B8}" type="datetimeFigureOut">
              <a:rPr lang="en-US" smtClean="0"/>
              <a:t>9/3/2019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E886CC-BF92-4B9F-9BE0-8D2479F93ED9}" type="slidenum">
              <a:rPr lang="en-US" smtClean="0"/>
              <a:t>‹#›</a:t>
            </a:fld>
            <a:endParaRPr lang="en-US"/>
          </a:p>
        </p:txBody>
      </p:sp>
    </p:spTree>
    <p:extLst>
      <p:ext uri="{BB962C8B-B14F-4D97-AF65-F5344CB8AC3E}">
        <p14:creationId xmlns:p14="http://schemas.microsoft.com/office/powerpoint/2010/main" val="40575725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1534CE4B-A39B-496C-8098-B21F7E9C4B9C}" type="slidenum">
              <a:rPr lang="en-GB" smtClean="0"/>
              <a:pPr>
                <a:defRPr/>
              </a:pPr>
              <a:t>178</a:t>
            </a:fld>
            <a:endParaRPr lang="en-GB"/>
          </a:p>
        </p:txBody>
      </p:sp>
    </p:spTree>
    <p:extLst>
      <p:ext uri="{BB962C8B-B14F-4D97-AF65-F5344CB8AC3E}">
        <p14:creationId xmlns:p14="http://schemas.microsoft.com/office/powerpoint/2010/main" val="11434801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1534CE4B-A39B-496C-8098-B21F7E9C4B9C}" type="slidenum">
              <a:rPr lang="en-GB" smtClean="0"/>
              <a:pPr>
                <a:defRPr/>
              </a:pPr>
              <a:t>180</a:t>
            </a:fld>
            <a:endParaRPr lang="en-GB"/>
          </a:p>
        </p:txBody>
      </p:sp>
    </p:spTree>
    <p:extLst>
      <p:ext uri="{BB962C8B-B14F-4D97-AF65-F5344CB8AC3E}">
        <p14:creationId xmlns:p14="http://schemas.microsoft.com/office/powerpoint/2010/main" val="20580849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1534CE4B-A39B-496C-8098-B21F7E9C4B9C}" type="slidenum">
              <a:rPr lang="en-GB" smtClean="0"/>
              <a:pPr>
                <a:defRPr/>
              </a:pPr>
              <a:t>182</a:t>
            </a:fld>
            <a:endParaRPr lang="en-GB"/>
          </a:p>
        </p:txBody>
      </p:sp>
    </p:spTree>
    <p:extLst>
      <p:ext uri="{BB962C8B-B14F-4D97-AF65-F5344CB8AC3E}">
        <p14:creationId xmlns:p14="http://schemas.microsoft.com/office/powerpoint/2010/main" val="22117767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1534CE4B-A39B-496C-8098-B21F7E9C4B9C}" type="slidenum">
              <a:rPr lang="en-GB" smtClean="0"/>
              <a:pPr>
                <a:defRPr/>
              </a:pPr>
              <a:t>184</a:t>
            </a:fld>
            <a:endParaRPr lang="en-GB"/>
          </a:p>
        </p:txBody>
      </p:sp>
    </p:spTree>
    <p:extLst>
      <p:ext uri="{BB962C8B-B14F-4D97-AF65-F5344CB8AC3E}">
        <p14:creationId xmlns:p14="http://schemas.microsoft.com/office/powerpoint/2010/main" val="41399077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Verdana" pitchFamily="34" charset="0"/>
              </a:defRPr>
            </a:lvl1pPr>
            <a:lvl2pPr marL="751122" indent="-288893">
              <a:defRPr>
                <a:solidFill>
                  <a:schemeClr val="tx1"/>
                </a:solidFill>
                <a:latin typeface="Verdana" pitchFamily="34" charset="0"/>
              </a:defRPr>
            </a:lvl2pPr>
            <a:lvl3pPr marL="1155573" indent="-231115">
              <a:defRPr>
                <a:solidFill>
                  <a:schemeClr val="tx1"/>
                </a:solidFill>
                <a:latin typeface="Verdana" pitchFamily="34" charset="0"/>
              </a:defRPr>
            </a:lvl3pPr>
            <a:lvl4pPr marL="1617802" indent="-231115">
              <a:defRPr>
                <a:solidFill>
                  <a:schemeClr val="tx1"/>
                </a:solidFill>
                <a:latin typeface="Verdana" pitchFamily="34" charset="0"/>
              </a:defRPr>
            </a:lvl4pPr>
            <a:lvl5pPr marL="2080031" indent="-231115">
              <a:defRPr>
                <a:solidFill>
                  <a:schemeClr val="tx1"/>
                </a:solidFill>
                <a:latin typeface="Verdana" pitchFamily="34" charset="0"/>
              </a:defRPr>
            </a:lvl5pPr>
            <a:lvl6pPr marL="2542261" indent="-231115" eaLnBrk="0" fontAlgn="base" hangingPunct="0">
              <a:spcBef>
                <a:spcPct val="0"/>
              </a:spcBef>
              <a:spcAft>
                <a:spcPct val="0"/>
              </a:spcAft>
              <a:defRPr>
                <a:solidFill>
                  <a:schemeClr val="tx1"/>
                </a:solidFill>
                <a:latin typeface="Verdana" pitchFamily="34" charset="0"/>
              </a:defRPr>
            </a:lvl6pPr>
            <a:lvl7pPr marL="3004490" indent="-231115" eaLnBrk="0" fontAlgn="base" hangingPunct="0">
              <a:spcBef>
                <a:spcPct val="0"/>
              </a:spcBef>
              <a:spcAft>
                <a:spcPct val="0"/>
              </a:spcAft>
              <a:defRPr>
                <a:solidFill>
                  <a:schemeClr val="tx1"/>
                </a:solidFill>
                <a:latin typeface="Verdana" pitchFamily="34" charset="0"/>
              </a:defRPr>
            </a:lvl7pPr>
            <a:lvl8pPr marL="3466719" indent="-231115" eaLnBrk="0" fontAlgn="base" hangingPunct="0">
              <a:spcBef>
                <a:spcPct val="0"/>
              </a:spcBef>
              <a:spcAft>
                <a:spcPct val="0"/>
              </a:spcAft>
              <a:defRPr>
                <a:solidFill>
                  <a:schemeClr val="tx1"/>
                </a:solidFill>
                <a:latin typeface="Verdana" pitchFamily="34" charset="0"/>
              </a:defRPr>
            </a:lvl8pPr>
            <a:lvl9pPr marL="3928948" indent="-231115" eaLnBrk="0" fontAlgn="base" hangingPunct="0">
              <a:spcBef>
                <a:spcPct val="0"/>
              </a:spcBef>
              <a:spcAft>
                <a:spcPct val="0"/>
              </a:spcAft>
              <a:defRPr>
                <a:solidFill>
                  <a:schemeClr val="tx1"/>
                </a:solidFill>
                <a:latin typeface="Verdana" pitchFamily="34" charset="0"/>
              </a:defRPr>
            </a:lvl9pPr>
          </a:lstStyle>
          <a:p>
            <a:fld id="{47EA8FFF-0DE9-447C-B01E-870F3D1F0AA9}" type="slidenum">
              <a:rPr lang="en-US"/>
              <a:pPr/>
              <a:t>215</a:t>
            </a:fld>
            <a:endParaRPr lang="en-US"/>
          </a:p>
        </p:txBody>
      </p:sp>
    </p:spTree>
    <p:extLst>
      <p:ext uri="{BB962C8B-B14F-4D97-AF65-F5344CB8AC3E}">
        <p14:creationId xmlns:p14="http://schemas.microsoft.com/office/powerpoint/2010/main" val="6592371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fld id="{7A11FEBB-5CFC-46B5-887C-CA8587FCAF6C}" type="datetimeFigureOut">
              <a:rPr lang="en-US" smtClean="0"/>
              <a:t>9/3/2019</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884FB94F-BD4C-4B77-BEC2-EB5E3F496270}"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11FEBB-5CFC-46B5-887C-CA8587FCAF6C}" type="datetimeFigureOut">
              <a:rPr lang="en-US" smtClean="0"/>
              <a:t>9/3/2019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4FB94F-BD4C-4B77-BEC2-EB5E3F49627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11FEBB-5CFC-46B5-887C-CA8587FCAF6C}" type="datetimeFigureOut">
              <a:rPr lang="en-US" smtClean="0"/>
              <a:t>9/3/2019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4FB94F-BD4C-4B77-BEC2-EB5E3F49627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A11FEBB-5CFC-46B5-887C-CA8587FCAF6C}" type="datetimeFigureOut">
              <a:rPr lang="en-US" smtClean="0"/>
              <a:t>9/3/2019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4FB94F-BD4C-4B77-BEC2-EB5E3F49627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A11FEBB-5CFC-46B5-887C-CA8587FCAF6C}" type="datetimeFigureOut">
              <a:rPr lang="en-US" smtClean="0"/>
              <a:t>9/3/2019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4FB94F-BD4C-4B77-BEC2-EB5E3F496270}"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A11FEBB-5CFC-46B5-887C-CA8587FCAF6C}" type="datetimeFigureOut">
              <a:rPr lang="en-US" smtClean="0"/>
              <a:t>9/3/2019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4FB94F-BD4C-4B77-BEC2-EB5E3F49627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A11FEBB-5CFC-46B5-887C-CA8587FCAF6C}" type="datetimeFigureOut">
              <a:rPr lang="en-US" smtClean="0"/>
              <a:t>9/3/2019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84FB94F-BD4C-4B77-BEC2-EB5E3F49627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A11FEBB-5CFC-46B5-887C-CA8587FCAF6C}" type="datetimeFigureOut">
              <a:rPr lang="en-US" smtClean="0"/>
              <a:t>9/3/2019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84FB94F-BD4C-4B77-BEC2-EB5E3F49627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7A11FEBB-5CFC-46B5-887C-CA8587FCAF6C}" type="datetimeFigureOut">
              <a:rPr lang="en-US" smtClean="0"/>
              <a:t>9/3/2019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84FB94F-BD4C-4B77-BEC2-EB5E3F496270}"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A11FEBB-5CFC-46B5-887C-CA8587FCAF6C}" type="datetimeFigureOut">
              <a:rPr lang="en-US" smtClean="0"/>
              <a:t>9/3/2019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4FB94F-BD4C-4B77-BEC2-EB5E3F49627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7A11FEBB-5CFC-46B5-887C-CA8587FCAF6C}" type="datetimeFigureOut">
              <a:rPr lang="en-US" smtClean="0"/>
              <a:t>9/3/2019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4FB94F-BD4C-4B77-BEC2-EB5E3F496270}"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7A11FEBB-5CFC-46B5-887C-CA8587FCAF6C}" type="datetimeFigureOut">
              <a:rPr lang="en-US" smtClean="0"/>
              <a:t>9/3/2019</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84FB94F-BD4C-4B77-BEC2-EB5E3F496270}"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emf"/></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http://www.idrc.ca/IMAGES/books/070/designandco_62_la_0.jpg"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emf"/></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DEM 2414 LECTURES</a:t>
            </a:r>
            <a:endParaRPr lang="en-US" dirty="0"/>
          </a:p>
        </p:txBody>
      </p:sp>
      <p:sp>
        <p:nvSpPr>
          <p:cNvPr id="3" name="Subtitle 2"/>
          <p:cNvSpPr>
            <a:spLocks noGrp="1"/>
          </p:cNvSpPr>
          <p:nvPr>
            <p:ph type="subTitle" idx="1"/>
          </p:nvPr>
        </p:nvSpPr>
        <p:spPr/>
        <p:txBody>
          <a:bodyPr/>
          <a:lstStyle/>
          <a:p>
            <a:r>
              <a:rPr lang="en-US" dirty="0" smtClean="0"/>
              <a:t>INTRODUCTION</a:t>
            </a:r>
            <a:endParaRPr lang="en-US" dirty="0"/>
          </a:p>
        </p:txBody>
      </p:sp>
    </p:spTree>
    <p:extLst>
      <p:ext uri="{BB962C8B-B14F-4D97-AF65-F5344CB8AC3E}">
        <p14:creationId xmlns:p14="http://schemas.microsoft.com/office/powerpoint/2010/main" val="157842243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b="1" dirty="0"/>
              <a:t>POSITIVE FUNCTIONS OF RESEARCH</a:t>
            </a:r>
            <a:r>
              <a:rPr lang="en-US" sz="2400" dirty="0"/>
              <a:t/>
            </a:r>
            <a:br>
              <a:rPr lang="en-US" sz="2400" dirty="0"/>
            </a:br>
            <a:r>
              <a:rPr lang="en-US" sz="2400" b="1" dirty="0"/>
              <a:t> </a:t>
            </a:r>
            <a:r>
              <a:rPr lang="en-US" sz="2400" dirty="0"/>
              <a:t/>
            </a:r>
            <a:br>
              <a:rPr lang="en-US" sz="2400" dirty="0"/>
            </a:br>
            <a:endParaRPr lang="en-US" sz="2400" dirty="0"/>
          </a:p>
        </p:txBody>
      </p:sp>
      <p:sp>
        <p:nvSpPr>
          <p:cNvPr id="3" name="Content Placeholder 2"/>
          <p:cNvSpPr>
            <a:spLocks noGrp="1"/>
          </p:cNvSpPr>
          <p:nvPr>
            <p:ph idx="1"/>
          </p:nvPr>
        </p:nvSpPr>
        <p:spPr/>
        <p:txBody>
          <a:bodyPr>
            <a:normAutofit fontScale="70000" lnSpcReduction="20000"/>
          </a:bodyPr>
          <a:lstStyle/>
          <a:p>
            <a:r>
              <a:rPr lang="en-US" b="1" dirty="0"/>
              <a:t>EXAMPLE</a:t>
            </a:r>
            <a:endParaRPr lang="en-US" dirty="0"/>
          </a:p>
          <a:p>
            <a:r>
              <a:rPr lang="en-US" b="1" dirty="0"/>
              <a:t> </a:t>
            </a:r>
            <a:endParaRPr lang="en-US" dirty="0"/>
          </a:p>
          <a:p>
            <a:r>
              <a:rPr lang="en-US" dirty="0"/>
              <a:t>Research on rehabilitation of the Handicapped/VENDORS.</a:t>
            </a:r>
          </a:p>
          <a:p>
            <a:r>
              <a:rPr lang="en-US" dirty="0"/>
              <a:t> </a:t>
            </a:r>
          </a:p>
          <a:p>
            <a:pPr lvl="0"/>
            <a:r>
              <a:rPr lang="en-US" dirty="0"/>
              <a:t>Quality of Life indicators.</a:t>
            </a:r>
          </a:p>
          <a:p>
            <a:r>
              <a:rPr lang="en-US" dirty="0"/>
              <a:t> </a:t>
            </a:r>
          </a:p>
          <a:p>
            <a:r>
              <a:rPr lang="en-US" b="1" dirty="0"/>
              <a:t>Per capita income, life expectancy</a:t>
            </a:r>
            <a:endParaRPr lang="en-US" dirty="0"/>
          </a:p>
          <a:p>
            <a:r>
              <a:rPr lang="en-US" b="1" dirty="0"/>
              <a:t> </a:t>
            </a:r>
            <a:endParaRPr lang="en-US" dirty="0"/>
          </a:p>
          <a:p>
            <a:pPr lvl="0"/>
            <a:r>
              <a:rPr lang="en-US" dirty="0"/>
              <a:t>In the case of applied research, research leads to the systematic search to practical problems.</a:t>
            </a:r>
          </a:p>
          <a:p>
            <a:r>
              <a:rPr lang="en-US" dirty="0"/>
              <a:t> </a:t>
            </a:r>
          </a:p>
          <a:p>
            <a:r>
              <a:rPr lang="en-US" b="1" dirty="0"/>
              <a:t>EXAMPLES OF APPLIED RESEARCH</a:t>
            </a:r>
            <a:endParaRPr lang="en-US" dirty="0"/>
          </a:p>
          <a:p>
            <a:r>
              <a:rPr lang="en-US" dirty="0"/>
              <a:t> </a:t>
            </a:r>
          </a:p>
          <a:p>
            <a:pPr lvl="0"/>
            <a:r>
              <a:rPr lang="en-US" dirty="0"/>
              <a:t>Census, </a:t>
            </a:r>
            <a:r>
              <a:rPr lang="en-US" dirty="0" err="1"/>
              <a:t>ZDHS</a:t>
            </a:r>
            <a:r>
              <a:rPr lang="en-US" dirty="0"/>
              <a:t>, </a:t>
            </a:r>
            <a:r>
              <a:rPr lang="en-US" dirty="0" err="1"/>
              <a:t>LCMS</a:t>
            </a:r>
            <a:endParaRPr lang="en-US" dirty="0"/>
          </a:p>
          <a:p>
            <a:endParaRPr lang="en-US" dirty="0"/>
          </a:p>
          <a:p>
            <a:endParaRPr lang="en-US" dirty="0"/>
          </a:p>
        </p:txBody>
      </p:sp>
    </p:spTree>
    <p:extLst>
      <p:ext uri="{BB962C8B-B14F-4D97-AF65-F5344CB8AC3E}">
        <p14:creationId xmlns:p14="http://schemas.microsoft.com/office/powerpoint/2010/main" val="1690627887"/>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AutoShape 2"/>
          <p:cNvSpPr>
            <a:spLocks noGrp="1" noChangeArrowheads="1"/>
          </p:cNvSpPr>
          <p:nvPr>
            <p:ph type="title"/>
          </p:nvPr>
        </p:nvSpPr>
        <p:spPr/>
        <p:txBody>
          <a:bodyPr>
            <a:normAutofit/>
          </a:bodyPr>
          <a:lstStyle/>
          <a:p>
            <a:r>
              <a:rPr lang="en-US" sz="2000" b="1" dirty="0"/>
              <a:t>CHARACTERISTICS OF A GOOD HYPOTHESIS</a:t>
            </a:r>
          </a:p>
        </p:txBody>
      </p:sp>
      <p:sp>
        <p:nvSpPr>
          <p:cNvPr id="32771" name="Rectangle 3"/>
          <p:cNvSpPr>
            <a:spLocks noGrp="1" noChangeArrowheads="1"/>
          </p:cNvSpPr>
          <p:nvPr>
            <p:ph idx="1"/>
          </p:nvPr>
        </p:nvSpPr>
        <p:spPr/>
        <p:txBody>
          <a:bodyPr>
            <a:normAutofit/>
          </a:bodyPr>
          <a:lstStyle/>
          <a:p>
            <a:pPr>
              <a:lnSpc>
                <a:spcPct val="90000"/>
              </a:lnSpc>
              <a:buFont typeface="Wingdings" pitchFamily="2" charset="2"/>
              <a:buNone/>
            </a:pPr>
            <a:r>
              <a:rPr lang="en-US" sz="2800" b="1" dirty="0"/>
              <a:t>VALUE – FREE</a:t>
            </a:r>
          </a:p>
          <a:p>
            <a:pPr>
              <a:lnSpc>
                <a:spcPct val="90000"/>
              </a:lnSpc>
            </a:pPr>
            <a:endParaRPr lang="en-US" sz="2800" dirty="0"/>
          </a:p>
          <a:p>
            <a:pPr algn="just">
              <a:lnSpc>
                <a:spcPct val="55000"/>
              </a:lnSpc>
              <a:buFont typeface="Wingdings" pitchFamily="2" charset="2"/>
              <a:buNone/>
            </a:pPr>
            <a:r>
              <a:rPr lang="en-US" sz="2800" dirty="0"/>
              <a:t>	</a:t>
            </a:r>
            <a:r>
              <a:rPr lang="en-US" sz="2800" b="1" dirty="0"/>
              <a:t>The researcher’s values, biases, and subjective </a:t>
            </a:r>
            <a:r>
              <a:rPr lang="en-US" sz="2800" b="1" dirty="0" smtClean="0"/>
              <a:t>preferences </a:t>
            </a:r>
            <a:r>
              <a:rPr lang="en-US" sz="2800" b="1" dirty="0"/>
              <a:t>must not influence his/her research.</a:t>
            </a:r>
          </a:p>
          <a:p>
            <a:pPr algn="just">
              <a:lnSpc>
                <a:spcPct val="55000"/>
              </a:lnSpc>
              <a:buFont typeface="Wingdings" pitchFamily="2" charset="2"/>
              <a:buNone/>
            </a:pPr>
            <a:endParaRPr lang="en-US" sz="2800" b="1" dirty="0"/>
          </a:p>
          <a:p>
            <a:pPr algn="just">
              <a:lnSpc>
                <a:spcPct val="90000"/>
              </a:lnSpc>
              <a:buFont typeface="Wingdings" pitchFamily="2" charset="2"/>
              <a:buNone/>
            </a:pPr>
            <a:r>
              <a:rPr lang="en-US" sz="2800" b="1" dirty="0"/>
              <a:t>	EXAMPLE OF VALUE –LADEN </a:t>
            </a:r>
            <a:r>
              <a:rPr lang="en-US" sz="2800" b="1" dirty="0" smtClean="0"/>
              <a:t>HYPOTHESIS</a:t>
            </a:r>
            <a:endParaRPr lang="en-US" sz="2800" b="1" dirty="0"/>
          </a:p>
          <a:p>
            <a:pPr algn="just">
              <a:lnSpc>
                <a:spcPct val="90000"/>
              </a:lnSpc>
              <a:buFont typeface="Wingdings" pitchFamily="2" charset="2"/>
              <a:buNone/>
            </a:pPr>
            <a:endParaRPr lang="en-US" sz="2800" b="1" dirty="0"/>
          </a:p>
          <a:p>
            <a:pPr algn="just">
              <a:lnSpc>
                <a:spcPct val="90000"/>
              </a:lnSpc>
              <a:buFont typeface="Wingdings" pitchFamily="2" charset="2"/>
              <a:buNone/>
            </a:pPr>
            <a:r>
              <a:rPr lang="en-US" sz="2800" b="1" i="1" dirty="0"/>
              <a:t>	</a:t>
            </a:r>
            <a:r>
              <a:rPr lang="en-US" sz="2800" b="1" i="1" dirty="0" smtClean="0"/>
              <a:t>Dull students have a poor reading culture.</a:t>
            </a:r>
          </a:p>
        </p:txBody>
      </p:sp>
    </p:spTree>
    <p:extLst>
      <p:ext uri="{BB962C8B-B14F-4D97-AF65-F5344CB8AC3E}">
        <p14:creationId xmlns:p14="http://schemas.microsoft.com/office/powerpoint/2010/main" val="2467582042"/>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AutoShape 2"/>
          <p:cNvSpPr>
            <a:spLocks noGrp="1" noChangeArrowheads="1"/>
          </p:cNvSpPr>
          <p:nvPr>
            <p:ph type="title"/>
          </p:nvPr>
        </p:nvSpPr>
        <p:spPr/>
        <p:txBody>
          <a:bodyPr>
            <a:normAutofit/>
          </a:bodyPr>
          <a:lstStyle/>
          <a:p>
            <a:r>
              <a:rPr lang="en-US" sz="2000" b="1" dirty="0"/>
              <a:t>CHARACTERISTICS OF A GOOD HYPOTHESIS</a:t>
            </a:r>
          </a:p>
        </p:txBody>
      </p:sp>
      <p:sp>
        <p:nvSpPr>
          <p:cNvPr id="33795" name="Rectangle 3"/>
          <p:cNvSpPr>
            <a:spLocks noGrp="1" noChangeArrowheads="1"/>
          </p:cNvSpPr>
          <p:nvPr>
            <p:ph idx="1"/>
          </p:nvPr>
        </p:nvSpPr>
        <p:spPr/>
        <p:txBody>
          <a:bodyPr>
            <a:normAutofit lnSpcReduction="10000"/>
          </a:bodyPr>
          <a:lstStyle/>
          <a:p>
            <a:pPr algn="just">
              <a:lnSpc>
                <a:spcPct val="90000"/>
              </a:lnSpc>
              <a:buFont typeface="Wingdings" pitchFamily="2" charset="2"/>
              <a:buNone/>
            </a:pPr>
            <a:r>
              <a:rPr lang="en-US" b="1" dirty="0"/>
              <a:t>	TESTABLE</a:t>
            </a:r>
          </a:p>
          <a:p>
            <a:pPr algn="just">
              <a:lnSpc>
                <a:spcPct val="90000"/>
              </a:lnSpc>
              <a:buFont typeface="Wingdings" pitchFamily="2" charset="2"/>
              <a:buNone/>
            </a:pPr>
            <a:r>
              <a:rPr lang="en-US" b="1" dirty="0"/>
              <a:t>	</a:t>
            </a:r>
          </a:p>
          <a:p>
            <a:pPr algn="just">
              <a:lnSpc>
                <a:spcPct val="90000"/>
              </a:lnSpc>
              <a:buFont typeface="Wingdings" pitchFamily="2" charset="2"/>
              <a:buNone/>
            </a:pPr>
            <a:r>
              <a:rPr lang="en-US" b="1" dirty="0"/>
              <a:t>	They must be testable with available methods. </a:t>
            </a:r>
            <a:endParaRPr lang="en-US" b="1" dirty="0" smtClean="0"/>
          </a:p>
          <a:p>
            <a:pPr algn="just">
              <a:lnSpc>
                <a:spcPct val="90000"/>
              </a:lnSpc>
              <a:buFont typeface="Wingdings" pitchFamily="2" charset="2"/>
              <a:buNone/>
            </a:pPr>
            <a:endParaRPr lang="en-US" b="1" dirty="0"/>
          </a:p>
          <a:p>
            <a:pPr algn="just">
              <a:lnSpc>
                <a:spcPct val="90000"/>
              </a:lnSpc>
              <a:buFont typeface="Wingdings" pitchFamily="2" charset="2"/>
              <a:buNone/>
            </a:pPr>
            <a:r>
              <a:rPr lang="en-US" b="1" dirty="0"/>
              <a:t>	EXAMPLE</a:t>
            </a:r>
          </a:p>
          <a:p>
            <a:pPr algn="just">
              <a:lnSpc>
                <a:spcPct val="90000"/>
              </a:lnSpc>
              <a:buFont typeface="Wingdings" pitchFamily="2" charset="2"/>
              <a:buNone/>
            </a:pPr>
            <a:endParaRPr lang="en-US" b="1" dirty="0"/>
          </a:p>
          <a:p>
            <a:pPr algn="just">
              <a:lnSpc>
                <a:spcPct val="90000"/>
              </a:lnSpc>
              <a:buFont typeface="Wingdings" pitchFamily="2" charset="2"/>
              <a:buNone/>
            </a:pPr>
            <a:r>
              <a:rPr lang="en-US" b="1" dirty="0"/>
              <a:t>	</a:t>
            </a:r>
            <a:r>
              <a:rPr lang="en-US" b="1" i="1" dirty="0"/>
              <a:t>The </a:t>
            </a:r>
            <a:r>
              <a:rPr lang="en-US" b="1" i="1" dirty="0" smtClean="0"/>
              <a:t>more widely read one is, the </a:t>
            </a:r>
            <a:r>
              <a:rPr lang="en-US" b="1" i="1" dirty="0"/>
              <a:t>better the chances of heavenly salvation.</a:t>
            </a:r>
          </a:p>
        </p:txBody>
      </p:sp>
    </p:spTree>
    <p:extLst>
      <p:ext uri="{BB962C8B-B14F-4D97-AF65-F5344CB8AC3E}">
        <p14:creationId xmlns:p14="http://schemas.microsoft.com/office/powerpoint/2010/main" val="1166956602"/>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AutoShape 2"/>
          <p:cNvSpPr>
            <a:spLocks noGrp="1" noChangeArrowheads="1"/>
          </p:cNvSpPr>
          <p:nvPr>
            <p:ph type="title"/>
          </p:nvPr>
        </p:nvSpPr>
        <p:spPr/>
        <p:txBody>
          <a:bodyPr>
            <a:normAutofit/>
          </a:bodyPr>
          <a:lstStyle/>
          <a:p>
            <a:r>
              <a:rPr lang="en-US" sz="2000" b="1" dirty="0"/>
              <a:t>IDENTIFICATION AND SELECTION OF VARIABLES</a:t>
            </a:r>
          </a:p>
        </p:txBody>
      </p:sp>
      <p:sp>
        <p:nvSpPr>
          <p:cNvPr id="34819" name="Rectangle 3"/>
          <p:cNvSpPr>
            <a:spLocks noGrp="1" noChangeArrowheads="1"/>
          </p:cNvSpPr>
          <p:nvPr>
            <p:ph idx="1"/>
          </p:nvPr>
        </p:nvSpPr>
        <p:spPr>
          <a:xfrm>
            <a:off x="1371600" y="1828800"/>
            <a:ext cx="7313613" cy="4114800"/>
          </a:xfrm>
        </p:spPr>
        <p:txBody>
          <a:bodyPr>
            <a:normAutofit/>
          </a:bodyPr>
          <a:lstStyle/>
          <a:p>
            <a:pPr algn="just">
              <a:lnSpc>
                <a:spcPct val="90000"/>
              </a:lnSpc>
            </a:pPr>
            <a:r>
              <a:rPr lang="en-GB" sz="3600" b="1" dirty="0"/>
              <a:t>For any given hypothesis, relevant variables have to be identified.</a:t>
            </a:r>
          </a:p>
          <a:p>
            <a:pPr algn="just">
              <a:lnSpc>
                <a:spcPct val="90000"/>
              </a:lnSpc>
            </a:pPr>
            <a:endParaRPr lang="en-US" sz="3600" b="1" dirty="0"/>
          </a:p>
          <a:p>
            <a:pPr algn="just">
              <a:lnSpc>
                <a:spcPct val="90000"/>
              </a:lnSpc>
            </a:pPr>
            <a:r>
              <a:rPr lang="en-US" sz="3600" b="1" dirty="0"/>
              <a:t>These variables that assumed to be related to each other.</a:t>
            </a:r>
          </a:p>
          <a:p>
            <a:pPr algn="just">
              <a:lnSpc>
                <a:spcPct val="90000"/>
              </a:lnSpc>
            </a:pPr>
            <a:endParaRPr lang="en-US" sz="3600" b="1" dirty="0"/>
          </a:p>
        </p:txBody>
      </p:sp>
    </p:spTree>
    <p:extLst>
      <p:ext uri="{BB962C8B-B14F-4D97-AF65-F5344CB8AC3E}">
        <p14:creationId xmlns:p14="http://schemas.microsoft.com/office/powerpoint/2010/main" val="1998080935"/>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TYPE OF VARIABLES</a:t>
            </a:r>
            <a:br>
              <a:rPr lang="en-US" b="1" dirty="0"/>
            </a:br>
            <a:endParaRPr lang="en-US" dirty="0"/>
          </a:p>
        </p:txBody>
      </p:sp>
      <p:sp>
        <p:nvSpPr>
          <p:cNvPr id="3" name="Content Placeholder 2"/>
          <p:cNvSpPr>
            <a:spLocks noGrp="1"/>
          </p:cNvSpPr>
          <p:nvPr>
            <p:ph idx="1"/>
          </p:nvPr>
        </p:nvSpPr>
        <p:spPr/>
        <p:txBody>
          <a:bodyPr>
            <a:normAutofit fontScale="62500" lnSpcReduction="20000"/>
          </a:bodyPr>
          <a:lstStyle/>
          <a:p>
            <a:pPr>
              <a:lnSpc>
                <a:spcPct val="90000"/>
              </a:lnSpc>
            </a:pPr>
            <a:endParaRPr lang="en-US" b="1" dirty="0"/>
          </a:p>
          <a:p>
            <a:pPr>
              <a:lnSpc>
                <a:spcPct val="90000"/>
              </a:lnSpc>
            </a:pPr>
            <a:r>
              <a:rPr lang="en-US" b="1" dirty="0"/>
              <a:t>DEPENDENT VARIABLE</a:t>
            </a:r>
          </a:p>
          <a:p>
            <a:pPr>
              <a:lnSpc>
                <a:spcPct val="90000"/>
              </a:lnSpc>
              <a:buFont typeface="Wingdings" pitchFamily="2" charset="2"/>
              <a:buNone/>
            </a:pPr>
            <a:endParaRPr lang="en-US" b="1" dirty="0"/>
          </a:p>
          <a:p>
            <a:pPr>
              <a:lnSpc>
                <a:spcPct val="90000"/>
              </a:lnSpc>
            </a:pPr>
            <a:r>
              <a:rPr lang="en-US" b="1" dirty="0"/>
              <a:t>The variable that the researcher wishes to explain is regarded as the dependent variable</a:t>
            </a:r>
            <a:r>
              <a:rPr lang="en-US" b="1" dirty="0" smtClean="0"/>
              <a:t>.</a:t>
            </a:r>
          </a:p>
          <a:p>
            <a:pPr>
              <a:lnSpc>
                <a:spcPct val="90000"/>
              </a:lnSpc>
            </a:pPr>
            <a:endParaRPr lang="en-US" b="1" dirty="0"/>
          </a:p>
          <a:p>
            <a:pPr>
              <a:lnSpc>
                <a:spcPct val="90000"/>
              </a:lnSpc>
            </a:pPr>
            <a:r>
              <a:rPr lang="en-US" b="1" dirty="0" smtClean="0"/>
              <a:t>It is also the problem that a researcher has identified, e.g., POOR READING CULTURE.</a:t>
            </a:r>
          </a:p>
          <a:p>
            <a:pPr>
              <a:lnSpc>
                <a:spcPct val="90000"/>
              </a:lnSpc>
            </a:pPr>
            <a:endParaRPr lang="en-US" b="1" dirty="0" smtClean="0"/>
          </a:p>
          <a:p>
            <a:pPr>
              <a:lnSpc>
                <a:spcPct val="90000"/>
              </a:lnSpc>
            </a:pPr>
            <a:r>
              <a:rPr lang="en-US" b="1" dirty="0" smtClean="0"/>
              <a:t>INDEPENDENT VARIABLE</a:t>
            </a:r>
          </a:p>
          <a:p>
            <a:pPr>
              <a:lnSpc>
                <a:spcPct val="90000"/>
              </a:lnSpc>
            </a:pPr>
            <a:endParaRPr lang="en-US" b="1" dirty="0"/>
          </a:p>
          <a:p>
            <a:pPr>
              <a:lnSpc>
                <a:spcPct val="90000"/>
              </a:lnSpc>
            </a:pPr>
            <a:r>
              <a:rPr lang="en-GB" b="1" dirty="0" smtClean="0"/>
              <a:t>Independent variables are those that influence dependent variables.</a:t>
            </a:r>
          </a:p>
          <a:p>
            <a:pPr marL="82296" indent="0">
              <a:lnSpc>
                <a:spcPct val="90000"/>
              </a:lnSpc>
              <a:buNone/>
            </a:pPr>
            <a:endParaRPr lang="en-GB" b="1" dirty="0" smtClean="0"/>
          </a:p>
          <a:p>
            <a:pPr>
              <a:lnSpc>
                <a:spcPct val="90000"/>
              </a:lnSpc>
            </a:pPr>
            <a:r>
              <a:rPr lang="en-GB" b="1" dirty="0" smtClean="0"/>
              <a:t>These could be one of the factors the researcher identifies as being responsible for the existence of the problem, e.g., SOCIOECONOMIC STATUS.</a:t>
            </a:r>
          </a:p>
          <a:p>
            <a:pPr>
              <a:lnSpc>
                <a:spcPct val="90000"/>
              </a:lnSpc>
            </a:pPr>
            <a:endParaRPr lang="en-US" b="1" dirty="0"/>
          </a:p>
          <a:p>
            <a:endParaRPr lang="en-US" dirty="0"/>
          </a:p>
        </p:txBody>
      </p:sp>
    </p:spTree>
    <p:extLst>
      <p:ext uri="{BB962C8B-B14F-4D97-AF65-F5344CB8AC3E}">
        <p14:creationId xmlns:p14="http://schemas.microsoft.com/office/powerpoint/2010/main" val="4027318640"/>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normAutofit/>
          </a:bodyPr>
          <a:lstStyle/>
          <a:p>
            <a:r>
              <a:rPr lang="en-US" sz="2000" b="1" dirty="0"/>
              <a:t>IDENTIFICATION AND SELECTION OF VARIABLES</a:t>
            </a:r>
          </a:p>
        </p:txBody>
      </p:sp>
      <p:sp>
        <p:nvSpPr>
          <p:cNvPr id="3" name="Content Placeholder 2"/>
          <p:cNvSpPr>
            <a:spLocks noGrp="1"/>
          </p:cNvSpPr>
          <p:nvPr>
            <p:ph idx="1"/>
          </p:nvPr>
        </p:nvSpPr>
        <p:spPr/>
        <p:txBody>
          <a:bodyPr>
            <a:normAutofit/>
          </a:bodyPr>
          <a:lstStyle/>
          <a:p>
            <a:pPr>
              <a:lnSpc>
                <a:spcPct val="80000"/>
              </a:lnSpc>
              <a:buFont typeface="Wingdings" pitchFamily="2" charset="2"/>
              <a:buNone/>
              <a:defRPr/>
            </a:pPr>
            <a:endParaRPr lang="en-US" sz="2000" dirty="0"/>
          </a:p>
          <a:p>
            <a:pPr marL="361950" indent="-361950" eaLnBrk="1" hangingPunct="1">
              <a:lnSpc>
                <a:spcPct val="80000"/>
              </a:lnSpc>
              <a:buFont typeface="Wingdings" pitchFamily="2" charset="2"/>
              <a:buNone/>
              <a:defRPr/>
            </a:pPr>
            <a:r>
              <a:rPr lang="en-US" sz="2000" dirty="0"/>
              <a:t>	</a:t>
            </a:r>
            <a:r>
              <a:rPr lang="en-GB" sz="2800" b="1" dirty="0"/>
              <a:t>EXAMPLE</a:t>
            </a:r>
          </a:p>
          <a:p>
            <a:pPr marL="361950" indent="-361950" eaLnBrk="1" hangingPunct="1">
              <a:lnSpc>
                <a:spcPct val="80000"/>
              </a:lnSpc>
              <a:buFont typeface="Wingdings" pitchFamily="2" charset="2"/>
              <a:buNone/>
              <a:defRPr/>
            </a:pPr>
            <a:endParaRPr lang="en-GB" sz="2800" b="1" dirty="0"/>
          </a:p>
          <a:p>
            <a:pPr marL="361950" indent="-361950" algn="just">
              <a:lnSpc>
                <a:spcPct val="80000"/>
              </a:lnSpc>
              <a:defRPr/>
            </a:pPr>
            <a:r>
              <a:rPr lang="en-GB" sz="2800" b="1" dirty="0"/>
              <a:t>The higher one’s </a:t>
            </a:r>
            <a:r>
              <a:rPr lang="en-GB" sz="2800" b="1" dirty="0" smtClean="0"/>
              <a:t>p</a:t>
            </a:r>
            <a:r>
              <a:rPr lang="en-US" sz="2800" b="1" dirty="0" err="1" smtClean="0"/>
              <a:t>arental</a:t>
            </a:r>
            <a:r>
              <a:rPr lang="en-US" sz="2800" b="1" dirty="0" smtClean="0"/>
              <a:t> </a:t>
            </a:r>
            <a:r>
              <a:rPr lang="en-US" sz="2800" b="1" dirty="0"/>
              <a:t>educational </a:t>
            </a:r>
            <a:r>
              <a:rPr lang="en-US" sz="2800" b="1" dirty="0" smtClean="0"/>
              <a:t>status </a:t>
            </a:r>
            <a:r>
              <a:rPr lang="en-GB" sz="2800" b="1" dirty="0" smtClean="0"/>
              <a:t>(</a:t>
            </a:r>
            <a:r>
              <a:rPr lang="en-GB" sz="2800" b="1" dirty="0"/>
              <a:t>independent) </a:t>
            </a:r>
            <a:r>
              <a:rPr lang="en-GB" sz="2800" b="1" dirty="0" smtClean="0"/>
              <a:t>, better the reading culture </a:t>
            </a:r>
            <a:r>
              <a:rPr lang="en-GB" sz="2800" b="1" dirty="0"/>
              <a:t>(dependent)</a:t>
            </a:r>
          </a:p>
          <a:p>
            <a:pPr marL="361950" indent="-361950" algn="just" eaLnBrk="1" hangingPunct="1">
              <a:lnSpc>
                <a:spcPct val="80000"/>
              </a:lnSpc>
              <a:defRPr/>
            </a:pPr>
            <a:endParaRPr lang="en-GB" sz="2800" b="1" dirty="0"/>
          </a:p>
          <a:p>
            <a:pPr marL="361950" indent="-361950" algn="just" eaLnBrk="1" hangingPunct="1">
              <a:lnSpc>
                <a:spcPct val="80000"/>
              </a:lnSpc>
              <a:defRPr/>
            </a:pPr>
            <a:r>
              <a:rPr lang="en-US" sz="2800" b="1" dirty="0"/>
              <a:t>Independent variable: </a:t>
            </a:r>
            <a:r>
              <a:rPr lang="en-US" sz="2800" b="1" dirty="0" smtClean="0"/>
              <a:t>Parental educational status</a:t>
            </a:r>
            <a:endParaRPr lang="en-US" sz="2800" b="1" dirty="0"/>
          </a:p>
          <a:p>
            <a:pPr algn="just">
              <a:defRPr/>
            </a:pPr>
            <a:endParaRPr lang="en-US" sz="2800" b="1" dirty="0"/>
          </a:p>
          <a:p>
            <a:pPr algn="just">
              <a:defRPr/>
            </a:pPr>
            <a:r>
              <a:rPr lang="en-US" sz="2800" b="1" dirty="0"/>
              <a:t>Dependent variable: </a:t>
            </a:r>
            <a:r>
              <a:rPr lang="en-US" sz="2800" b="1" dirty="0" smtClean="0"/>
              <a:t>Reading culture</a:t>
            </a:r>
            <a:endParaRPr lang="en-US" sz="2800" b="1" dirty="0"/>
          </a:p>
        </p:txBody>
      </p:sp>
    </p:spTree>
    <p:extLst>
      <p:ext uri="{BB962C8B-B14F-4D97-AF65-F5344CB8AC3E}">
        <p14:creationId xmlns:p14="http://schemas.microsoft.com/office/powerpoint/2010/main" val="2742359776"/>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5" name="Rectangle 3"/>
          <p:cNvSpPr>
            <a:spLocks noGrp="1" noChangeArrowheads="1"/>
          </p:cNvSpPr>
          <p:nvPr>
            <p:ph idx="1"/>
          </p:nvPr>
        </p:nvSpPr>
        <p:spPr/>
        <p:txBody>
          <a:bodyPr>
            <a:normAutofit lnSpcReduction="10000"/>
          </a:bodyPr>
          <a:lstStyle/>
          <a:p>
            <a:pPr marL="533400" indent="-533400" algn="just">
              <a:lnSpc>
                <a:spcPct val="80000"/>
              </a:lnSpc>
            </a:pPr>
            <a:r>
              <a:rPr lang="en-US" sz="2400" b="1" dirty="0" smtClean="0"/>
              <a:t>INTERVENING VARIABLES</a:t>
            </a:r>
          </a:p>
          <a:p>
            <a:pPr marL="342900" indent="-342900" algn="just">
              <a:lnSpc>
                <a:spcPct val="80000"/>
              </a:lnSpc>
            </a:pPr>
            <a:r>
              <a:rPr lang="en-US" sz="2400" dirty="0"/>
              <a:t/>
            </a:r>
            <a:br>
              <a:rPr lang="en-US" sz="2400" dirty="0"/>
            </a:br>
            <a:r>
              <a:rPr lang="en-US" sz="2400" b="1" dirty="0" smtClean="0"/>
              <a:t>This </a:t>
            </a:r>
            <a:r>
              <a:rPr lang="en-US" sz="2400" b="1" dirty="0"/>
              <a:t>is a variable that is consequence of the independent variable and a determinant of the dependent variable. </a:t>
            </a:r>
          </a:p>
          <a:p>
            <a:pPr marL="533400" indent="-533400" algn="just" eaLnBrk="1" hangingPunct="1">
              <a:lnSpc>
                <a:spcPct val="80000"/>
              </a:lnSpc>
            </a:pPr>
            <a:endParaRPr lang="en-US" sz="2400" b="1" dirty="0"/>
          </a:p>
          <a:p>
            <a:pPr marL="533400" indent="-533400" algn="just" eaLnBrk="1" hangingPunct="1">
              <a:lnSpc>
                <a:spcPct val="80000"/>
              </a:lnSpc>
            </a:pPr>
            <a:r>
              <a:rPr lang="en-US" sz="2400" b="1" dirty="0"/>
              <a:t>It stands in between or intervenes or mediates the influence of the independent variable to the dependent variable.</a:t>
            </a:r>
          </a:p>
          <a:p>
            <a:pPr marL="0" indent="0" algn="just" eaLnBrk="1" hangingPunct="1">
              <a:lnSpc>
                <a:spcPct val="80000"/>
              </a:lnSpc>
              <a:buNone/>
            </a:pPr>
            <a:endParaRPr lang="en-US" sz="2400" b="1" dirty="0"/>
          </a:p>
          <a:p>
            <a:pPr marL="533400" indent="-533400" algn="just" eaLnBrk="1" hangingPunct="1">
              <a:lnSpc>
                <a:spcPct val="80000"/>
              </a:lnSpc>
            </a:pPr>
            <a:r>
              <a:rPr lang="en-US" sz="2400" b="1" dirty="0"/>
              <a:t>To establish a variable as intervening requires the presence of three asymmetrical relationships:</a:t>
            </a:r>
          </a:p>
          <a:p>
            <a:pPr marL="533400" indent="-533400" algn="just" eaLnBrk="1" hangingPunct="1">
              <a:lnSpc>
                <a:spcPct val="80000"/>
              </a:lnSpc>
            </a:pPr>
            <a:endParaRPr lang="en-US" sz="2400" b="1" i="1" dirty="0"/>
          </a:p>
          <a:p>
            <a:pPr marL="533400" indent="-533400" algn="just" eaLnBrk="1" hangingPunct="1">
              <a:lnSpc>
                <a:spcPct val="80000"/>
              </a:lnSpc>
            </a:pPr>
            <a:r>
              <a:rPr lang="en-US" sz="2400" b="1" i="1" dirty="0"/>
              <a:t>The </a:t>
            </a:r>
            <a:r>
              <a:rPr lang="en-US" sz="2400" b="1" i="1" dirty="0" smtClean="0"/>
              <a:t>higher </a:t>
            </a:r>
            <a:r>
              <a:rPr lang="en-US" sz="2400" b="1" i="1" dirty="0"/>
              <a:t>the </a:t>
            </a:r>
            <a:r>
              <a:rPr lang="en-US" sz="2400" b="1" i="1" dirty="0" smtClean="0"/>
              <a:t>parental educational </a:t>
            </a:r>
            <a:r>
              <a:rPr lang="en-US" sz="2400" b="1" i="1" dirty="0"/>
              <a:t>status, the </a:t>
            </a:r>
            <a:r>
              <a:rPr lang="en-US" sz="2400" b="1" i="1" dirty="0" smtClean="0"/>
              <a:t>better the reading culture.</a:t>
            </a:r>
            <a:endParaRPr lang="en-US" sz="2400" b="1" dirty="0"/>
          </a:p>
        </p:txBody>
      </p:sp>
      <p:sp>
        <p:nvSpPr>
          <p:cNvPr id="79874" name="AutoShape 2"/>
          <p:cNvSpPr>
            <a:spLocks noGrp="1" noChangeArrowheads="1"/>
          </p:cNvSpPr>
          <p:nvPr>
            <p:ph type="title"/>
          </p:nvPr>
        </p:nvSpPr>
        <p:spPr/>
        <p:txBody>
          <a:bodyPr>
            <a:normAutofit/>
          </a:bodyPr>
          <a:lstStyle/>
          <a:p>
            <a:r>
              <a:rPr lang="en-US" sz="2000" b="1" dirty="0"/>
              <a:t>IDENTIFICATION AND SELECTION OF VARIABLES</a:t>
            </a:r>
            <a:endParaRPr lang="en-US" sz="2000" dirty="0"/>
          </a:p>
        </p:txBody>
      </p:sp>
    </p:spTree>
    <p:extLst>
      <p:ext uri="{BB962C8B-B14F-4D97-AF65-F5344CB8AC3E}">
        <p14:creationId xmlns:p14="http://schemas.microsoft.com/office/powerpoint/2010/main" val="2448584158"/>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9" name="Rectangle 3"/>
          <p:cNvSpPr>
            <a:spLocks noGrp="1" noChangeArrowheads="1"/>
          </p:cNvSpPr>
          <p:nvPr>
            <p:ph idx="1"/>
          </p:nvPr>
        </p:nvSpPr>
        <p:spPr/>
        <p:txBody>
          <a:bodyPr/>
          <a:lstStyle/>
          <a:p>
            <a:pPr algn="just">
              <a:lnSpc>
                <a:spcPct val="90000"/>
              </a:lnSpc>
            </a:pPr>
            <a:r>
              <a:rPr lang="en-US" sz="2000" b="1" dirty="0"/>
              <a:t>INTERVENING </a:t>
            </a:r>
            <a:r>
              <a:rPr lang="en-US" sz="2000" b="1" dirty="0" smtClean="0"/>
              <a:t>VARIABLES</a:t>
            </a:r>
          </a:p>
          <a:p>
            <a:pPr algn="just">
              <a:lnSpc>
                <a:spcPct val="90000"/>
              </a:lnSpc>
            </a:pPr>
            <a:endParaRPr lang="en-US" sz="2000" b="1" dirty="0"/>
          </a:p>
          <a:p>
            <a:pPr algn="just">
              <a:lnSpc>
                <a:spcPct val="90000"/>
              </a:lnSpc>
            </a:pPr>
            <a:r>
              <a:rPr lang="en-US" sz="2000" b="1" dirty="0" smtClean="0"/>
              <a:t>Between </a:t>
            </a:r>
            <a:r>
              <a:rPr lang="en-US" sz="2000" b="1" dirty="0"/>
              <a:t>X and Y – </a:t>
            </a:r>
            <a:r>
              <a:rPr lang="en-US" sz="2000" b="1" dirty="0" smtClean="0"/>
              <a:t>Parental educational status  </a:t>
            </a:r>
            <a:r>
              <a:rPr lang="en-US" sz="2000" b="1" dirty="0"/>
              <a:t>&gt; </a:t>
            </a:r>
            <a:r>
              <a:rPr lang="en-US" sz="2000" b="1" dirty="0" smtClean="0"/>
              <a:t>Reading culture</a:t>
            </a:r>
          </a:p>
          <a:p>
            <a:pPr algn="just" eaLnBrk="1" hangingPunct="1">
              <a:lnSpc>
                <a:spcPct val="90000"/>
              </a:lnSpc>
              <a:buFont typeface="Wingdings" pitchFamily="2" charset="2"/>
              <a:buNone/>
            </a:pPr>
            <a:endParaRPr lang="en-US" sz="2000" b="1" dirty="0"/>
          </a:p>
          <a:p>
            <a:pPr algn="just">
              <a:lnSpc>
                <a:spcPct val="90000"/>
              </a:lnSpc>
            </a:pPr>
            <a:r>
              <a:rPr lang="en-US" sz="2000" b="1" dirty="0"/>
              <a:t>Between X and Z – Parental educational status &gt; </a:t>
            </a:r>
            <a:r>
              <a:rPr lang="en-US" sz="2000" b="1" dirty="0" smtClean="0"/>
              <a:t>Access to reading materials</a:t>
            </a:r>
            <a:endParaRPr lang="en-US" sz="2000" b="1" dirty="0"/>
          </a:p>
          <a:p>
            <a:pPr algn="just" eaLnBrk="1" hangingPunct="1">
              <a:lnSpc>
                <a:spcPct val="90000"/>
              </a:lnSpc>
              <a:buFont typeface="Wingdings" pitchFamily="2" charset="2"/>
              <a:buNone/>
            </a:pPr>
            <a:endParaRPr lang="en-US" sz="2000" b="1" dirty="0"/>
          </a:p>
          <a:p>
            <a:pPr algn="just">
              <a:lnSpc>
                <a:spcPct val="90000"/>
              </a:lnSpc>
            </a:pPr>
            <a:r>
              <a:rPr lang="en-US" sz="2000" b="1" dirty="0"/>
              <a:t>Between Z and Y – Access to reading </a:t>
            </a:r>
            <a:r>
              <a:rPr lang="en-US" sz="2000" b="1" dirty="0" smtClean="0"/>
              <a:t>materials </a:t>
            </a:r>
            <a:r>
              <a:rPr lang="en-US" sz="2000" b="1" dirty="0"/>
              <a:t>&gt; Reading culture</a:t>
            </a:r>
          </a:p>
          <a:p>
            <a:pPr marL="82296" indent="0" algn="just">
              <a:lnSpc>
                <a:spcPct val="90000"/>
              </a:lnSpc>
              <a:buNone/>
            </a:pPr>
            <a:endParaRPr lang="en-US" sz="2000" b="1" dirty="0"/>
          </a:p>
          <a:p>
            <a:pPr algn="just" eaLnBrk="1" hangingPunct="1">
              <a:lnSpc>
                <a:spcPct val="90000"/>
              </a:lnSpc>
            </a:pPr>
            <a:r>
              <a:rPr lang="en-US" sz="2000" b="1" dirty="0"/>
              <a:t>The test for an intervening variable is that when it controlled for the original relationship should be reduced significantly or vanish.</a:t>
            </a:r>
          </a:p>
          <a:p>
            <a:pPr algn="just" eaLnBrk="1" hangingPunct="1">
              <a:lnSpc>
                <a:spcPct val="90000"/>
              </a:lnSpc>
            </a:pPr>
            <a:endParaRPr lang="en-US" sz="2000" b="1" dirty="0"/>
          </a:p>
        </p:txBody>
      </p:sp>
      <p:sp>
        <p:nvSpPr>
          <p:cNvPr id="80898" name="AutoShape 2"/>
          <p:cNvSpPr>
            <a:spLocks noGrp="1" noChangeArrowheads="1"/>
          </p:cNvSpPr>
          <p:nvPr>
            <p:ph type="title"/>
          </p:nvPr>
        </p:nvSpPr>
        <p:spPr/>
        <p:txBody>
          <a:bodyPr>
            <a:normAutofit/>
          </a:bodyPr>
          <a:lstStyle/>
          <a:p>
            <a:r>
              <a:rPr lang="en-US" sz="2000" b="1" dirty="0"/>
              <a:t>IDENTIFICATION AND SELECTION OF VARIABLES</a:t>
            </a:r>
            <a:endParaRPr lang="en-US" sz="2000" b="0" dirty="0"/>
          </a:p>
        </p:txBody>
      </p:sp>
    </p:spTree>
    <p:extLst>
      <p:ext uri="{BB962C8B-B14F-4D97-AF65-F5344CB8AC3E}">
        <p14:creationId xmlns:p14="http://schemas.microsoft.com/office/powerpoint/2010/main" val="2496043571"/>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3"/>
          <p:cNvSpPr>
            <a:spLocks noGrp="1" noChangeArrowheads="1"/>
          </p:cNvSpPr>
          <p:nvPr>
            <p:ph idx="1"/>
          </p:nvPr>
        </p:nvSpPr>
        <p:spPr/>
        <p:txBody>
          <a:bodyPr>
            <a:normAutofit/>
          </a:bodyPr>
          <a:lstStyle/>
          <a:p>
            <a:pPr algn="just" eaLnBrk="1" hangingPunct="1"/>
            <a:r>
              <a:rPr lang="en-US" sz="2800" b="1" dirty="0"/>
              <a:t>The antecedent variable is the variable one which comes before the independent variable in the causal sequence.</a:t>
            </a:r>
          </a:p>
          <a:p>
            <a:pPr algn="just" eaLnBrk="1" hangingPunct="1">
              <a:buFont typeface="Wingdings" pitchFamily="2" charset="2"/>
              <a:buNone/>
            </a:pPr>
            <a:endParaRPr lang="en-US" sz="2800" b="1" dirty="0"/>
          </a:p>
          <a:p>
            <a:pPr algn="just" eaLnBrk="1" hangingPunct="1"/>
            <a:r>
              <a:rPr lang="en-US" sz="2800" b="1" dirty="0"/>
              <a:t>The antecedent variable clarifies the relationship which preceded the relationship between the independent and dependent variable.</a:t>
            </a:r>
          </a:p>
          <a:p>
            <a:pPr algn="just" eaLnBrk="1" hangingPunct="1">
              <a:buFont typeface="Wingdings" pitchFamily="2" charset="2"/>
              <a:buNone/>
            </a:pPr>
            <a:endParaRPr lang="en-US" sz="2800" b="1" dirty="0"/>
          </a:p>
          <a:p>
            <a:pPr algn="just" eaLnBrk="1" hangingPunct="1"/>
            <a:endParaRPr lang="en-US" sz="2800" b="1" dirty="0"/>
          </a:p>
        </p:txBody>
      </p:sp>
      <p:sp>
        <p:nvSpPr>
          <p:cNvPr id="81922" name="AutoShape 2"/>
          <p:cNvSpPr>
            <a:spLocks noGrp="1" noChangeArrowheads="1"/>
          </p:cNvSpPr>
          <p:nvPr>
            <p:ph type="title"/>
          </p:nvPr>
        </p:nvSpPr>
        <p:spPr/>
        <p:txBody>
          <a:bodyPr/>
          <a:lstStyle/>
          <a:p>
            <a:pPr eaLnBrk="1" hangingPunct="1"/>
            <a:r>
              <a:rPr lang="en-US" sz="3200" b="0" dirty="0"/>
              <a:t>ANTECEDENT VARIABLES</a:t>
            </a:r>
            <a:r>
              <a:rPr lang="en-US" sz="3200" dirty="0"/>
              <a:t/>
            </a:r>
            <a:br>
              <a:rPr lang="en-US" sz="3200" dirty="0"/>
            </a:br>
            <a:endParaRPr lang="en-US" sz="3200" dirty="0"/>
          </a:p>
        </p:txBody>
      </p:sp>
    </p:spTree>
    <p:extLst>
      <p:ext uri="{BB962C8B-B14F-4D97-AF65-F5344CB8AC3E}">
        <p14:creationId xmlns:p14="http://schemas.microsoft.com/office/powerpoint/2010/main" val="1198398005"/>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7" name="Rectangle 3"/>
          <p:cNvSpPr>
            <a:spLocks noGrp="1" noChangeArrowheads="1"/>
          </p:cNvSpPr>
          <p:nvPr>
            <p:ph idx="1"/>
          </p:nvPr>
        </p:nvSpPr>
        <p:spPr/>
        <p:txBody>
          <a:bodyPr>
            <a:normAutofit/>
          </a:bodyPr>
          <a:lstStyle/>
          <a:p>
            <a:pPr algn="just" eaLnBrk="1" hangingPunct="1">
              <a:lnSpc>
                <a:spcPct val="90000"/>
              </a:lnSpc>
            </a:pPr>
            <a:r>
              <a:rPr lang="fr-FR" sz="2800" b="1" dirty="0" err="1"/>
              <a:t>Between</a:t>
            </a:r>
            <a:r>
              <a:rPr lang="fr-FR" sz="2800" b="1" dirty="0"/>
              <a:t> X and Y – </a:t>
            </a:r>
            <a:r>
              <a:rPr lang="fr-FR" sz="2800" b="1" dirty="0" smtClean="0"/>
              <a:t>Parental </a:t>
            </a:r>
            <a:r>
              <a:rPr lang="fr-FR" sz="2800" b="1" dirty="0" err="1" smtClean="0"/>
              <a:t>educational</a:t>
            </a:r>
            <a:r>
              <a:rPr lang="fr-FR" sz="2800" b="1" dirty="0" smtClean="0"/>
              <a:t> </a:t>
            </a:r>
            <a:r>
              <a:rPr lang="fr-FR" sz="2800" b="1" dirty="0" err="1" smtClean="0"/>
              <a:t>status</a:t>
            </a:r>
            <a:r>
              <a:rPr lang="fr-FR" sz="2800" b="1" dirty="0" smtClean="0"/>
              <a:t>&gt; Reading culture.</a:t>
            </a:r>
            <a:endParaRPr lang="fr-FR" sz="2800" b="1" dirty="0"/>
          </a:p>
          <a:p>
            <a:pPr algn="just" eaLnBrk="1" hangingPunct="1">
              <a:lnSpc>
                <a:spcPct val="90000"/>
              </a:lnSpc>
              <a:buFont typeface="Wingdings" pitchFamily="2" charset="2"/>
              <a:buNone/>
            </a:pPr>
            <a:endParaRPr lang="en-US" sz="2800" b="1" dirty="0"/>
          </a:p>
          <a:p>
            <a:pPr algn="just">
              <a:lnSpc>
                <a:spcPct val="90000"/>
              </a:lnSpc>
            </a:pPr>
            <a:r>
              <a:rPr lang="en-US" sz="2800" b="1" dirty="0"/>
              <a:t>Between Z and X – Family socioeconomic </a:t>
            </a:r>
            <a:r>
              <a:rPr lang="en-US" sz="2800" b="1" dirty="0" smtClean="0"/>
              <a:t>status &gt;</a:t>
            </a:r>
            <a:r>
              <a:rPr lang="fr-FR" sz="2800" b="1" dirty="0" smtClean="0"/>
              <a:t> </a:t>
            </a:r>
            <a:r>
              <a:rPr lang="fr-FR" sz="2800" b="1" dirty="0"/>
              <a:t>Parental </a:t>
            </a:r>
            <a:r>
              <a:rPr lang="fr-FR" sz="2800" b="1" dirty="0" err="1"/>
              <a:t>educational</a:t>
            </a:r>
            <a:r>
              <a:rPr lang="fr-FR" sz="2800" b="1" dirty="0"/>
              <a:t> </a:t>
            </a:r>
            <a:r>
              <a:rPr lang="fr-FR" sz="2800" b="1" dirty="0" err="1" smtClean="0"/>
              <a:t>status</a:t>
            </a:r>
            <a:endParaRPr lang="fr-FR" sz="2800" b="1" dirty="0" smtClean="0"/>
          </a:p>
          <a:p>
            <a:pPr algn="just">
              <a:lnSpc>
                <a:spcPct val="90000"/>
              </a:lnSpc>
            </a:pPr>
            <a:endParaRPr lang="en-US" sz="2800" b="1" dirty="0" smtClean="0"/>
          </a:p>
          <a:p>
            <a:pPr algn="just">
              <a:lnSpc>
                <a:spcPct val="90000"/>
              </a:lnSpc>
            </a:pPr>
            <a:r>
              <a:rPr lang="en-US" sz="2800" b="1" dirty="0"/>
              <a:t>Family socioeconomic status &gt;</a:t>
            </a:r>
            <a:r>
              <a:rPr lang="fr-FR" sz="2800" b="1" dirty="0"/>
              <a:t> Parental </a:t>
            </a:r>
            <a:r>
              <a:rPr lang="fr-FR" sz="2800" b="1" dirty="0" err="1"/>
              <a:t>educational</a:t>
            </a:r>
            <a:r>
              <a:rPr lang="fr-FR" sz="2800" b="1" dirty="0"/>
              <a:t> </a:t>
            </a:r>
            <a:r>
              <a:rPr lang="fr-FR" sz="2800" b="1" dirty="0" err="1" smtClean="0"/>
              <a:t>status</a:t>
            </a:r>
            <a:r>
              <a:rPr lang="fr-FR" sz="2800" b="1" dirty="0" smtClean="0"/>
              <a:t>&gt; </a:t>
            </a:r>
            <a:r>
              <a:rPr lang="en-US" sz="2800" b="1" dirty="0" smtClean="0"/>
              <a:t>Access </a:t>
            </a:r>
            <a:r>
              <a:rPr lang="en-US" sz="2800" b="1" dirty="0"/>
              <a:t>to reading materials &gt; Reading culture</a:t>
            </a:r>
          </a:p>
          <a:p>
            <a:pPr algn="just">
              <a:lnSpc>
                <a:spcPct val="90000"/>
              </a:lnSpc>
            </a:pPr>
            <a:endParaRPr lang="fr-FR" sz="2800" b="1" dirty="0"/>
          </a:p>
          <a:p>
            <a:pPr algn="just">
              <a:lnSpc>
                <a:spcPct val="90000"/>
              </a:lnSpc>
            </a:pPr>
            <a:endParaRPr lang="en-US" sz="2800" b="1" dirty="0"/>
          </a:p>
          <a:p>
            <a:pPr algn="just" eaLnBrk="1" hangingPunct="1">
              <a:lnSpc>
                <a:spcPct val="90000"/>
              </a:lnSpc>
            </a:pPr>
            <a:endParaRPr lang="en-US" sz="2800" b="1" dirty="0"/>
          </a:p>
        </p:txBody>
      </p:sp>
      <p:sp>
        <p:nvSpPr>
          <p:cNvPr id="82946" name="AutoShape 2"/>
          <p:cNvSpPr>
            <a:spLocks noGrp="1" noChangeArrowheads="1"/>
          </p:cNvSpPr>
          <p:nvPr>
            <p:ph type="title"/>
          </p:nvPr>
        </p:nvSpPr>
        <p:spPr/>
        <p:txBody>
          <a:bodyPr/>
          <a:lstStyle/>
          <a:p>
            <a:pPr eaLnBrk="1" hangingPunct="1"/>
            <a:r>
              <a:rPr lang="en-US"/>
              <a:t>EXAMPLE</a:t>
            </a:r>
          </a:p>
        </p:txBody>
      </p:sp>
    </p:spTree>
    <p:extLst>
      <p:ext uri="{BB962C8B-B14F-4D97-AF65-F5344CB8AC3E}">
        <p14:creationId xmlns:p14="http://schemas.microsoft.com/office/powerpoint/2010/main" val="1664291698"/>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1" name="Rectangle 3"/>
          <p:cNvSpPr>
            <a:spLocks noGrp="1" noChangeArrowheads="1"/>
          </p:cNvSpPr>
          <p:nvPr>
            <p:ph idx="1"/>
          </p:nvPr>
        </p:nvSpPr>
        <p:spPr/>
        <p:txBody>
          <a:bodyPr>
            <a:normAutofit fontScale="92500" lnSpcReduction="10000"/>
          </a:bodyPr>
          <a:lstStyle/>
          <a:p>
            <a:pPr eaLnBrk="1" hangingPunct="1">
              <a:lnSpc>
                <a:spcPct val="80000"/>
              </a:lnSpc>
            </a:pPr>
            <a:endParaRPr lang="en-US" sz="1600" dirty="0"/>
          </a:p>
          <a:p>
            <a:pPr algn="just" eaLnBrk="1" hangingPunct="1">
              <a:lnSpc>
                <a:spcPct val="80000"/>
              </a:lnSpc>
            </a:pPr>
            <a:r>
              <a:rPr lang="en-US" sz="2800" b="1" dirty="0"/>
              <a:t>This is a variable associated with the problem and the cause of the problem.</a:t>
            </a:r>
          </a:p>
          <a:p>
            <a:pPr algn="just" eaLnBrk="1" hangingPunct="1">
              <a:lnSpc>
                <a:spcPct val="80000"/>
              </a:lnSpc>
              <a:buFont typeface="Wingdings" pitchFamily="2" charset="2"/>
              <a:buNone/>
            </a:pPr>
            <a:endParaRPr lang="en-US" sz="2800" b="1" dirty="0"/>
          </a:p>
          <a:p>
            <a:pPr algn="just" eaLnBrk="1" hangingPunct="1">
              <a:lnSpc>
                <a:spcPct val="80000"/>
              </a:lnSpc>
            </a:pPr>
            <a:r>
              <a:rPr lang="en-US" sz="2800" b="1" dirty="0"/>
              <a:t>A confounding variable may either strengthen or weaken an apparent relationship between a problem and a possible cause of the problem.</a:t>
            </a:r>
          </a:p>
          <a:p>
            <a:pPr algn="just" eaLnBrk="1" hangingPunct="1">
              <a:lnSpc>
                <a:spcPct val="80000"/>
              </a:lnSpc>
              <a:buFont typeface="Wingdings" pitchFamily="2" charset="2"/>
              <a:buNone/>
            </a:pPr>
            <a:endParaRPr lang="en-US" sz="2800" b="1" dirty="0"/>
          </a:p>
          <a:p>
            <a:pPr algn="just" eaLnBrk="1" hangingPunct="1">
              <a:lnSpc>
                <a:spcPct val="80000"/>
              </a:lnSpc>
              <a:buFont typeface="Wingdings" pitchFamily="2" charset="2"/>
              <a:buNone/>
            </a:pPr>
            <a:r>
              <a:rPr lang="en-US" sz="2800" b="1" dirty="0"/>
              <a:t>	EXAMPLE</a:t>
            </a:r>
          </a:p>
          <a:p>
            <a:pPr algn="just" eaLnBrk="1" hangingPunct="1">
              <a:lnSpc>
                <a:spcPct val="80000"/>
              </a:lnSpc>
            </a:pPr>
            <a:endParaRPr lang="en-US" sz="2800" b="1" dirty="0"/>
          </a:p>
          <a:p>
            <a:pPr algn="just" eaLnBrk="1" hangingPunct="1">
              <a:lnSpc>
                <a:spcPct val="80000"/>
              </a:lnSpc>
            </a:pPr>
            <a:r>
              <a:rPr lang="en-US" sz="2800" b="1" dirty="0"/>
              <a:t>The relationship between </a:t>
            </a:r>
            <a:r>
              <a:rPr lang="en-US" sz="2800" b="1" dirty="0" smtClean="0"/>
              <a:t>parental educational status </a:t>
            </a:r>
            <a:r>
              <a:rPr lang="en-US" sz="2800" b="1" dirty="0"/>
              <a:t>and </a:t>
            </a:r>
            <a:r>
              <a:rPr lang="en-US" sz="2800" b="1" dirty="0" smtClean="0"/>
              <a:t>reading culture can be </a:t>
            </a:r>
            <a:r>
              <a:rPr lang="en-US" sz="2800" b="1" dirty="0"/>
              <a:t>influenced by </a:t>
            </a:r>
            <a:r>
              <a:rPr lang="en-US" sz="2800" b="1" dirty="0" smtClean="0"/>
              <a:t>residence (rural or urban).</a:t>
            </a:r>
            <a:endParaRPr lang="en-US" sz="2800" b="1" dirty="0"/>
          </a:p>
        </p:txBody>
      </p:sp>
      <p:sp>
        <p:nvSpPr>
          <p:cNvPr id="83970" name="AutoShape 2"/>
          <p:cNvSpPr>
            <a:spLocks noGrp="1" noChangeArrowheads="1"/>
          </p:cNvSpPr>
          <p:nvPr>
            <p:ph type="title"/>
          </p:nvPr>
        </p:nvSpPr>
        <p:spPr/>
        <p:txBody>
          <a:bodyPr/>
          <a:lstStyle/>
          <a:p>
            <a:pPr eaLnBrk="1" hangingPunct="1"/>
            <a:r>
              <a:rPr lang="en-US" b="0" dirty="0"/>
              <a:t>CONFOUNDING VARIABLES</a:t>
            </a:r>
          </a:p>
        </p:txBody>
      </p:sp>
    </p:spTree>
    <p:extLst>
      <p:ext uri="{BB962C8B-B14F-4D97-AF65-F5344CB8AC3E}">
        <p14:creationId xmlns:p14="http://schemas.microsoft.com/office/powerpoint/2010/main" val="18377712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ABUSES OF RESEARCH</a:t>
            </a:r>
            <a:r>
              <a:rPr lang="en-US" dirty="0"/>
              <a:t/>
            </a:r>
            <a:br>
              <a:rPr lang="en-US" dirty="0"/>
            </a:br>
            <a:endParaRPr lang="en-US" dirty="0"/>
          </a:p>
        </p:txBody>
      </p:sp>
      <p:sp>
        <p:nvSpPr>
          <p:cNvPr id="3" name="Content Placeholder 2"/>
          <p:cNvSpPr>
            <a:spLocks noGrp="1"/>
          </p:cNvSpPr>
          <p:nvPr>
            <p:ph idx="1"/>
          </p:nvPr>
        </p:nvSpPr>
        <p:spPr/>
        <p:txBody>
          <a:bodyPr>
            <a:normAutofit fontScale="47500" lnSpcReduction="20000"/>
          </a:bodyPr>
          <a:lstStyle/>
          <a:p>
            <a:r>
              <a:rPr lang="en-US" b="1" dirty="0"/>
              <a:t> </a:t>
            </a:r>
            <a:r>
              <a:rPr lang="en-US" b="1" dirty="0" smtClean="0"/>
              <a:t>1</a:t>
            </a:r>
            <a:r>
              <a:rPr lang="en-US" b="1" dirty="0"/>
              <a:t>.   Use research findings in maintaining the status quo</a:t>
            </a:r>
          </a:p>
          <a:p>
            <a:r>
              <a:rPr lang="en-US" b="1" dirty="0"/>
              <a:t> </a:t>
            </a:r>
          </a:p>
          <a:p>
            <a:r>
              <a:rPr lang="en-US" b="1" dirty="0"/>
              <a:t>Q</a:t>
            </a:r>
            <a:r>
              <a:rPr lang="en-US" b="1" dirty="0" smtClean="0"/>
              <a:t>uestionable demographic data to attract donor funds by NGOs.</a:t>
            </a:r>
          </a:p>
          <a:p>
            <a:r>
              <a:rPr lang="en-US" b="1" dirty="0" smtClean="0"/>
              <a:t>Conduct research among prostitutes and generalize the findings</a:t>
            </a:r>
          </a:p>
          <a:p>
            <a:r>
              <a:rPr lang="en-US" b="1" dirty="0" smtClean="0"/>
              <a:t>Sentinel Surveillance Surveys </a:t>
            </a:r>
            <a:endParaRPr lang="en-US" b="1" dirty="0"/>
          </a:p>
          <a:p>
            <a:r>
              <a:rPr lang="en-US" b="1" dirty="0"/>
              <a:t> </a:t>
            </a:r>
          </a:p>
          <a:p>
            <a:r>
              <a:rPr lang="en-US" b="1" dirty="0"/>
              <a:t>2.   Doctoring of Data</a:t>
            </a:r>
          </a:p>
          <a:p>
            <a:r>
              <a:rPr lang="en-US" b="1" dirty="0"/>
              <a:t> </a:t>
            </a:r>
            <a:endParaRPr lang="en-US" b="1" dirty="0" smtClean="0"/>
          </a:p>
          <a:p>
            <a:r>
              <a:rPr lang="en-US" b="1" dirty="0" smtClean="0"/>
              <a:t>Changing the data to reflect one’s own view or to fulfil a prophecy of how things should be.</a:t>
            </a:r>
          </a:p>
          <a:p>
            <a:endParaRPr lang="en-US" b="1" dirty="0"/>
          </a:p>
          <a:p>
            <a:r>
              <a:rPr lang="en-US" b="1" dirty="0"/>
              <a:t>3.   Over Advocacy Trap</a:t>
            </a:r>
          </a:p>
          <a:p>
            <a:r>
              <a:rPr lang="en-US" b="1" dirty="0"/>
              <a:t> </a:t>
            </a:r>
          </a:p>
          <a:p>
            <a:pPr lvl="0"/>
            <a:r>
              <a:rPr lang="en-US" b="1" dirty="0"/>
              <a:t>Social scientists offer advice based on advocacy or personal opinion in the absence of empirical evidence especially if there is POLITICAL PRESSURE.</a:t>
            </a:r>
          </a:p>
          <a:p>
            <a:r>
              <a:rPr lang="en-US" b="1" dirty="0"/>
              <a:t> </a:t>
            </a:r>
          </a:p>
          <a:p>
            <a:endParaRPr lang="en-US" dirty="0"/>
          </a:p>
        </p:txBody>
      </p:sp>
    </p:spTree>
    <p:extLst>
      <p:ext uri="{BB962C8B-B14F-4D97-AF65-F5344CB8AC3E}">
        <p14:creationId xmlns:p14="http://schemas.microsoft.com/office/powerpoint/2010/main" val="2095210724"/>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CONFOUNDING VARIABLES</a:t>
            </a:r>
          </a:p>
        </p:txBody>
      </p:sp>
      <p:sp>
        <p:nvSpPr>
          <p:cNvPr id="3" name="Content Placeholder 2"/>
          <p:cNvSpPr>
            <a:spLocks noGrp="1"/>
          </p:cNvSpPr>
          <p:nvPr>
            <p:ph idx="1"/>
          </p:nvPr>
        </p:nvSpPr>
        <p:spPr/>
        <p:txBody>
          <a:bodyPr>
            <a:normAutofit/>
          </a:bodyPr>
          <a:lstStyle/>
          <a:p>
            <a:r>
              <a:rPr lang="en-US" sz="2400" b="1" dirty="0" smtClean="0"/>
              <a:t>Parental educational status &gt; Reading culture</a:t>
            </a:r>
            <a:endParaRPr lang="en-US" sz="2400" b="1" dirty="0"/>
          </a:p>
        </p:txBody>
      </p:sp>
      <p:sp>
        <p:nvSpPr>
          <p:cNvPr id="4" name="Rectangle 3"/>
          <p:cNvSpPr/>
          <p:nvPr/>
        </p:nvSpPr>
        <p:spPr>
          <a:xfrm>
            <a:off x="1847483" y="2581274"/>
            <a:ext cx="1295400" cy="143654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Parental educational status</a:t>
            </a:r>
            <a:endParaRPr lang="en-US" dirty="0"/>
          </a:p>
        </p:txBody>
      </p:sp>
      <p:sp>
        <p:nvSpPr>
          <p:cNvPr id="5" name="Rectangle 4"/>
          <p:cNvSpPr/>
          <p:nvPr/>
        </p:nvSpPr>
        <p:spPr>
          <a:xfrm>
            <a:off x="6300216" y="2654372"/>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Reading culture</a:t>
            </a:r>
            <a:endParaRPr lang="en-US" dirty="0"/>
          </a:p>
        </p:txBody>
      </p:sp>
      <p:sp>
        <p:nvSpPr>
          <p:cNvPr id="6" name="Rectangle 5"/>
          <p:cNvSpPr/>
          <p:nvPr/>
        </p:nvSpPr>
        <p:spPr>
          <a:xfrm>
            <a:off x="4007342" y="5101340"/>
            <a:ext cx="1193449"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Residence</a:t>
            </a:r>
            <a:endParaRPr lang="en-US" dirty="0"/>
          </a:p>
        </p:txBody>
      </p:sp>
      <p:sp>
        <p:nvSpPr>
          <p:cNvPr id="7" name="Right Arrow 6"/>
          <p:cNvSpPr/>
          <p:nvPr/>
        </p:nvSpPr>
        <p:spPr>
          <a:xfrm>
            <a:off x="3188208" y="3057233"/>
            <a:ext cx="304800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rot="13467510">
            <a:off x="2287427" y="4663755"/>
            <a:ext cx="1676771" cy="42842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rot="18262566">
            <a:off x="4881853" y="4287468"/>
            <a:ext cx="2256551"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8173760"/>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sp>
        <p:nvSpPr>
          <p:cNvPr id="4" name="Rectangle 3"/>
          <p:cNvSpPr/>
          <p:nvPr/>
        </p:nvSpPr>
        <p:spPr>
          <a:xfrm>
            <a:off x="3429000" y="2667000"/>
            <a:ext cx="9144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err="1" smtClean="0"/>
              <a:t>RURALX</a:t>
            </a:r>
            <a:r>
              <a:rPr lang="en-US" dirty="0" smtClean="0"/>
              <a:t>  Y </a:t>
            </a:r>
            <a:endParaRPr lang="en-US" dirty="0"/>
          </a:p>
        </p:txBody>
      </p:sp>
      <p:sp>
        <p:nvSpPr>
          <p:cNvPr id="5" name="Rectangle 4"/>
          <p:cNvSpPr/>
          <p:nvPr/>
        </p:nvSpPr>
        <p:spPr>
          <a:xfrm>
            <a:off x="6705600" y="2743200"/>
            <a:ext cx="9906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URBAN X  </a:t>
            </a:r>
            <a:r>
              <a:rPr lang="en-US" dirty="0"/>
              <a:t>Y</a:t>
            </a:r>
          </a:p>
        </p:txBody>
      </p:sp>
    </p:spTree>
    <p:extLst>
      <p:ext uri="{BB962C8B-B14F-4D97-AF65-F5344CB8AC3E}">
        <p14:creationId xmlns:p14="http://schemas.microsoft.com/office/powerpoint/2010/main" val="2905217725"/>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5" name="Rectangle 3"/>
          <p:cNvSpPr>
            <a:spLocks noGrp="1" noChangeArrowheads="1"/>
          </p:cNvSpPr>
          <p:nvPr>
            <p:ph idx="1"/>
          </p:nvPr>
        </p:nvSpPr>
        <p:spPr/>
        <p:txBody>
          <a:bodyPr/>
          <a:lstStyle/>
          <a:p>
            <a:pPr eaLnBrk="1" hangingPunct="1"/>
            <a:endParaRPr lang="en-US" sz="2400" dirty="0"/>
          </a:p>
          <a:p>
            <a:pPr algn="just" eaLnBrk="1" hangingPunct="1"/>
            <a:r>
              <a:rPr lang="en-US" sz="2400" b="1" dirty="0"/>
              <a:t>These are variables like age, sex, education, marital status, socioeconomic status, etc.</a:t>
            </a:r>
          </a:p>
          <a:p>
            <a:pPr algn="just" eaLnBrk="1" hangingPunct="1">
              <a:buFont typeface="Wingdings" pitchFamily="2" charset="2"/>
              <a:buNone/>
            </a:pPr>
            <a:endParaRPr lang="en-US" sz="2400" b="1" dirty="0"/>
          </a:p>
          <a:p>
            <a:pPr algn="just" eaLnBrk="1" hangingPunct="1"/>
            <a:r>
              <a:rPr lang="en-US" sz="2400" b="1" dirty="0"/>
              <a:t>Background variables are often related to the independent variables and may influence the problem indirectly.</a:t>
            </a:r>
          </a:p>
          <a:p>
            <a:pPr algn="just" eaLnBrk="1" hangingPunct="1">
              <a:buFont typeface="Wingdings" pitchFamily="2" charset="2"/>
              <a:buNone/>
            </a:pPr>
            <a:endParaRPr lang="en-US" sz="2400" b="1" dirty="0"/>
          </a:p>
          <a:p>
            <a:pPr algn="just" eaLnBrk="1" hangingPunct="1"/>
            <a:r>
              <a:rPr lang="en-US" sz="2400" b="1" dirty="0"/>
              <a:t>Background variables are sometimes confounders. </a:t>
            </a:r>
          </a:p>
        </p:txBody>
      </p:sp>
      <p:sp>
        <p:nvSpPr>
          <p:cNvPr id="84994" name="AutoShape 2"/>
          <p:cNvSpPr>
            <a:spLocks noGrp="1" noChangeArrowheads="1"/>
          </p:cNvSpPr>
          <p:nvPr>
            <p:ph type="title"/>
          </p:nvPr>
        </p:nvSpPr>
        <p:spPr/>
        <p:txBody>
          <a:bodyPr>
            <a:normAutofit fontScale="90000"/>
          </a:bodyPr>
          <a:lstStyle/>
          <a:p>
            <a:pPr eaLnBrk="1" hangingPunct="1"/>
            <a:r>
              <a:rPr lang="en-US" b="0" dirty="0"/>
              <a:t>	BACKGROUND VARIABLES</a:t>
            </a:r>
          </a:p>
        </p:txBody>
      </p:sp>
    </p:spTree>
    <p:extLst>
      <p:ext uri="{BB962C8B-B14F-4D97-AF65-F5344CB8AC3E}">
        <p14:creationId xmlns:p14="http://schemas.microsoft.com/office/powerpoint/2010/main" val="3152377997"/>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a:bodyPr>
          <a:lstStyle/>
          <a:p>
            <a:pPr marL="400050" indent="-400050" eaLnBrk="1" hangingPunct="1">
              <a:lnSpc>
                <a:spcPct val="80000"/>
              </a:lnSpc>
            </a:pPr>
            <a:r>
              <a:rPr lang="en-GB" sz="3200" b="1" dirty="0"/>
              <a:t>MEASUREMENT OF CONCEPTS AND VARIABLES</a:t>
            </a:r>
          </a:p>
        </p:txBody>
      </p:sp>
      <p:sp>
        <p:nvSpPr>
          <p:cNvPr id="36867" name="Rectangle 3"/>
          <p:cNvSpPr>
            <a:spLocks noGrp="1" noChangeArrowheads="1"/>
          </p:cNvSpPr>
          <p:nvPr>
            <p:ph idx="1"/>
          </p:nvPr>
        </p:nvSpPr>
        <p:spPr/>
        <p:txBody>
          <a:bodyPr/>
          <a:lstStyle/>
          <a:p>
            <a:pPr marL="400050" indent="-400050" eaLnBrk="1" hangingPunct="1">
              <a:lnSpc>
                <a:spcPct val="80000"/>
              </a:lnSpc>
              <a:buFont typeface="Wingdings" pitchFamily="2" charset="2"/>
              <a:buAutoNum type="arabicPeriod" startAt="3"/>
            </a:pPr>
            <a:endParaRPr lang="en-GB" sz="1700" b="1" dirty="0"/>
          </a:p>
          <a:p>
            <a:pPr marL="400050" indent="-400050" algn="just" eaLnBrk="1" hangingPunct="1">
              <a:lnSpc>
                <a:spcPct val="80000"/>
              </a:lnSpc>
            </a:pPr>
            <a:r>
              <a:rPr lang="en-GB" sz="2000" b="1" dirty="0"/>
              <a:t>Measurement is a process assigning numerals and numbers to properties of concepts according to rules.</a:t>
            </a:r>
          </a:p>
          <a:p>
            <a:pPr marL="400050" indent="-400050" algn="just" eaLnBrk="1" hangingPunct="1">
              <a:lnSpc>
                <a:spcPct val="80000"/>
              </a:lnSpc>
            </a:pPr>
            <a:endParaRPr lang="en-GB" sz="2000" b="1" dirty="0"/>
          </a:p>
          <a:p>
            <a:pPr marL="400050" indent="-400050" algn="just" eaLnBrk="1" hangingPunct="1">
              <a:lnSpc>
                <a:spcPct val="80000"/>
              </a:lnSpc>
            </a:pPr>
            <a:r>
              <a:rPr lang="en-GB" sz="2000" b="1" dirty="0"/>
              <a:t>This facilitates mathematical manipulation of relationships among variables</a:t>
            </a:r>
          </a:p>
          <a:p>
            <a:pPr marL="400050" indent="-400050" algn="just" eaLnBrk="1" hangingPunct="1">
              <a:lnSpc>
                <a:spcPct val="80000"/>
              </a:lnSpc>
            </a:pPr>
            <a:endParaRPr lang="en-GB" sz="2000" b="1" dirty="0"/>
          </a:p>
          <a:p>
            <a:pPr marL="400050" indent="-400050" algn="just" eaLnBrk="1" hangingPunct="1">
              <a:lnSpc>
                <a:spcPct val="80000"/>
              </a:lnSpc>
            </a:pPr>
            <a:r>
              <a:rPr lang="en-GB" sz="2000" b="1" dirty="0"/>
              <a:t>This gives relevant indicators necessary for analysis.</a:t>
            </a:r>
          </a:p>
          <a:p>
            <a:pPr marL="400050" indent="-400050" algn="just" eaLnBrk="1" hangingPunct="1">
              <a:lnSpc>
                <a:spcPct val="80000"/>
              </a:lnSpc>
            </a:pPr>
            <a:endParaRPr lang="en-GB" sz="2000" b="1" dirty="0"/>
          </a:p>
          <a:p>
            <a:pPr marL="400050" indent="-400050" algn="just" eaLnBrk="1" hangingPunct="1">
              <a:lnSpc>
                <a:spcPct val="80000"/>
              </a:lnSpc>
            </a:pPr>
            <a:r>
              <a:rPr lang="en-GB" sz="2000" b="1" dirty="0"/>
              <a:t>Indicators of </a:t>
            </a:r>
            <a:r>
              <a:rPr lang="en-GB" sz="2000" b="1" dirty="0" smtClean="0"/>
              <a:t>paternal educational status: highest education of father/mother.</a:t>
            </a:r>
            <a:endParaRPr lang="en-GB" sz="2000" b="1" dirty="0"/>
          </a:p>
          <a:p>
            <a:pPr marL="400050" indent="-400050" algn="just" eaLnBrk="1" hangingPunct="1">
              <a:lnSpc>
                <a:spcPct val="80000"/>
              </a:lnSpc>
            </a:pPr>
            <a:endParaRPr lang="en-GB" sz="2000" b="1" dirty="0"/>
          </a:p>
          <a:p>
            <a:pPr marL="400050" indent="-400050" algn="just" eaLnBrk="1" hangingPunct="1">
              <a:lnSpc>
                <a:spcPct val="80000"/>
              </a:lnSpc>
            </a:pPr>
            <a:r>
              <a:rPr lang="en-GB" sz="2000" b="1" dirty="0"/>
              <a:t>Indicators of </a:t>
            </a:r>
            <a:r>
              <a:rPr lang="en-GB" sz="2000" b="1" dirty="0" smtClean="0"/>
              <a:t>reading culture: </a:t>
            </a:r>
            <a:r>
              <a:rPr lang="en-GB" sz="2000" b="1" dirty="0"/>
              <a:t>responses to questions on </a:t>
            </a:r>
            <a:r>
              <a:rPr lang="en-GB" sz="2000" b="1" dirty="0" smtClean="0"/>
              <a:t>what types of books read; frequency of reading books.</a:t>
            </a:r>
            <a:endParaRPr lang="en-US" sz="2000" b="1" dirty="0"/>
          </a:p>
        </p:txBody>
      </p:sp>
    </p:spTree>
    <p:extLst>
      <p:ext uri="{BB962C8B-B14F-4D97-AF65-F5344CB8AC3E}">
        <p14:creationId xmlns:p14="http://schemas.microsoft.com/office/powerpoint/2010/main" val="3086563398"/>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
            </a:r>
            <a:br>
              <a:rPr lang="en-US" b="1" dirty="0"/>
            </a:br>
            <a:r>
              <a:rPr lang="en-US" b="1" dirty="0"/>
              <a:t>CONCEPTS AND VARIABLES</a:t>
            </a:r>
            <a:r>
              <a:rPr lang="en-US" dirty="0"/>
              <a:t/>
            </a:r>
            <a:br>
              <a:rPr lang="en-US" dirty="0"/>
            </a:br>
            <a:r>
              <a:rPr lang="en-US" b="1" dirty="0"/>
              <a:t> </a:t>
            </a:r>
            <a:r>
              <a:rPr lang="en-US" dirty="0"/>
              <a:t/>
            </a:r>
            <a:br>
              <a:rPr lang="en-US" dirty="0"/>
            </a:br>
            <a:endParaRPr lang="en-US" dirty="0"/>
          </a:p>
        </p:txBody>
      </p:sp>
      <p:sp>
        <p:nvSpPr>
          <p:cNvPr id="3" name="Content Placeholder 2"/>
          <p:cNvSpPr>
            <a:spLocks noGrp="1"/>
          </p:cNvSpPr>
          <p:nvPr>
            <p:ph idx="1"/>
          </p:nvPr>
        </p:nvSpPr>
        <p:spPr/>
        <p:txBody>
          <a:bodyPr>
            <a:normAutofit fontScale="85000" lnSpcReduction="10000"/>
          </a:bodyPr>
          <a:lstStyle/>
          <a:p>
            <a:pPr algn="just"/>
            <a:r>
              <a:rPr lang="en-US" b="1" dirty="0"/>
              <a:t>A concept is an abstraction, representing an object, a property of an object, or a certain phenomenon or event. </a:t>
            </a:r>
            <a:endParaRPr lang="en-US" b="1" dirty="0" smtClean="0"/>
          </a:p>
          <a:p>
            <a:pPr algn="just"/>
            <a:endParaRPr lang="en-US" b="1" dirty="0"/>
          </a:p>
          <a:p>
            <a:pPr algn="just"/>
            <a:r>
              <a:rPr lang="en-US" b="1" dirty="0" smtClean="0"/>
              <a:t>It is like an idea and therefore intangible.</a:t>
            </a:r>
            <a:endParaRPr lang="en-US" b="1" dirty="0"/>
          </a:p>
          <a:p>
            <a:pPr algn="just">
              <a:buNone/>
            </a:pPr>
            <a:endParaRPr lang="en-US" b="1" dirty="0"/>
          </a:p>
          <a:p>
            <a:pPr algn="just"/>
            <a:r>
              <a:rPr lang="en-US" b="1" dirty="0"/>
              <a:t>A variable is a concept of a characteristic of a person, object or phenomenon that can take on different values. </a:t>
            </a:r>
          </a:p>
          <a:p>
            <a:pPr>
              <a:buNone/>
            </a:pPr>
            <a:r>
              <a:rPr lang="en-US" dirty="0"/>
              <a:t> </a:t>
            </a:r>
          </a:p>
          <a:p>
            <a:endParaRPr lang="en-US" dirty="0"/>
          </a:p>
        </p:txBody>
      </p:sp>
    </p:spTree>
    <p:extLst>
      <p:ext uri="{BB962C8B-B14F-4D97-AF65-F5344CB8AC3E}">
        <p14:creationId xmlns:p14="http://schemas.microsoft.com/office/powerpoint/2010/main" val="2700069328"/>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CONCEPTUAL DEFINITION</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pPr algn="just"/>
            <a:r>
              <a:rPr lang="en-US" b="1" dirty="0"/>
              <a:t>Definition that describes concepts using other concepts</a:t>
            </a:r>
          </a:p>
          <a:p>
            <a:pPr algn="just">
              <a:buNone/>
            </a:pPr>
            <a:r>
              <a:rPr lang="en-US" b="1" dirty="0"/>
              <a:t> </a:t>
            </a:r>
          </a:p>
          <a:p>
            <a:pPr algn="just"/>
            <a:r>
              <a:rPr lang="en-US" b="1" dirty="0"/>
              <a:t>This involves the definition of a concept by other concepts. </a:t>
            </a:r>
            <a:r>
              <a:rPr lang="en-US" b="1" dirty="0" smtClean="0"/>
              <a:t>Reading culture in terms of reading habits.</a:t>
            </a:r>
            <a:endParaRPr lang="en-US" b="1" dirty="0"/>
          </a:p>
          <a:p>
            <a:pPr algn="just">
              <a:buNone/>
            </a:pPr>
            <a:r>
              <a:rPr lang="en-US" b="1" dirty="0"/>
              <a:t> </a:t>
            </a:r>
          </a:p>
          <a:p>
            <a:pPr algn="just"/>
            <a:r>
              <a:rPr lang="en-US" b="1" dirty="0"/>
              <a:t>For example, </a:t>
            </a:r>
            <a:r>
              <a:rPr lang="en-US" b="1" dirty="0" smtClean="0"/>
              <a:t>paternal educational status in terms of educational attainment.</a:t>
            </a:r>
            <a:endParaRPr lang="en-US" dirty="0"/>
          </a:p>
        </p:txBody>
      </p:sp>
    </p:spTree>
    <p:extLst>
      <p:ext uri="{BB962C8B-B14F-4D97-AF65-F5344CB8AC3E}">
        <p14:creationId xmlns:p14="http://schemas.microsoft.com/office/powerpoint/2010/main" val="2118464916"/>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OPERATIONAL DEFINITION </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pPr algn="just"/>
            <a:r>
              <a:rPr lang="en-US" b="1" dirty="0"/>
              <a:t>This is a set of rules and procedures that describe the activities to be performed in order to empirically establish the existence of a phenomenon described by a concept. </a:t>
            </a:r>
          </a:p>
          <a:p>
            <a:pPr algn="just">
              <a:buNone/>
            </a:pPr>
            <a:endParaRPr lang="en-US" b="1" dirty="0"/>
          </a:p>
          <a:p>
            <a:pPr algn="just"/>
            <a:r>
              <a:rPr lang="en-US" b="1" dirty="0"/>
              <a:t>Scientists require operational definitions when phenomenon cannot be observed directly.</a:t>
            </a:r>
          </a:p>
          <a:p>
            <a:pPr>
              <a:buNone/>
            </a:pPr>
            <a:endParaRPr lang="en-US" b="1" dirty="0"/>
          </a:p>
          <a:p>
            <a:endParaRPr lang="en-US" dirty="0"/>
          </a:p>
        </p:txBody>
      </p:sp>
    </p:spTree>
    <p:extLst>
      <p:ext uri="{BB962C8B-B14F-4D97-AF65-F5344CB8AC3E}">
        <p14:creationId xmlns:p14="http://schemas.microsoft.com/office/powerpoint/2010/main" val="654043144"/>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OPERATIONAL DEFINITION</a:t>
            </a:r>
            <a:endParaRPr lang="en-US" dirty="0"/>
          </a:p>
        </p:txBody>
      </p:sp>
      <p:sp>
        <p:nvSpPr>
          <p:cNvPr id="3" name="Content Placeholder 2"/>
          <p:cNvSpPr>
            <a:spLocks noGrp="1"/>
          </p:cNvSpPr>
          <p:nvPr>
            <p:ph idx="1"/>
          </p:nvPr>
        </p:nvSpPr>
        <p:spPr/>
        <p:txBody>
          <a:bodyPr>
            <a:normAutofit fontScale="92500" lnSpcReduction="10000"/>
          </a:bodyPr>
          <a:lstStyle/>
          <a:p>
            <a:pPr algn="just"/>
            <a:r>
              <a:rPr lang="en-US" b="1" dirty="0"/>
              <a:t>To collect information on a concept like </a:t>
            </a:r>
            <a:r>
              <a:rPr lang="en-US" b="1" dirty="0" smtClean="0"/>
              <a:t>reading culture, </a:t>
            </a:r>
            <a:r>
              <a:rPr lang="en-US" b="1" dirty="0"/>
              <a:t>it must be operationally defined. </a:t>
            </a:r>
          </a:p>
          <a:p>
            <a:pPr algn="just">
              <a:buNone/>
            </a:pPr>
            <a:endParaRPr lang="en-US" b="1" dirty="0"/>
          </a:p>
          <a:p>
            <a:pPr algn="just"/>
            <a:r>
              <a:rPr lang="en-US" b="1" dirty="0"/>
              <a:t>This can be done by simply asking relevant questions.</a:t>
            </a:r>
          </a:p>
          <a:p>
            <a:pPr algn="just">
              <a:buNone/>
            </a:pPr>
            <a:endParaRPr lang="en-US" b="1" dirty="0"/>
          </a:p>
          <a:p>
            <a:pPr algn="just"/>
            <a:r>
              <a:rPr lang="en-US" b="1" dirty="0"/>
              <a:t> The responses to these questions can then serve as indicators of the variables/concepts.</a:t>
            </a:r>
          </a:p>
          <a:p>
            <a:endParaRPr lang="en-US" dirty="0"/>
          </a:p>
          <a:p>
            <a:endParaRPr lang="en-US" dirty="0"/>
          </a:p>
        </p:txBody>
      </p:sp>
    </p:spTree>
    <p:extLst>
      <p:ext uri="{BB962C8B-B14F-4D97-AF65-F5344CB8AC3E}">
        <p14:creationId xmlns:p14="http://schemas.microsoft.com/office/powerpoint/2010/main" val="2993457229"/>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OPERATIONAL DEFINITION</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b="1" dirty="0" smtClean="0"/>
              <a:t>Reading culture can be operationally defined in the form of questions like:</a:t>
            </a:r>
          </a:p>
          <a:p>
            <a:pPr algn="just"/>
            <a:endParaRPr lang="en-US" b="1" dirty="0"/>
          </a:p>
          <a:p>
            <a:pPr algn="just"/>
            <a:r>
              <a:rPr lang="en-US" b="1" dirty="0" smtClean="0"/>
              <a:t>How often do you read books?</a:t>
            </a:r>
          </a:p>
          <a:p>
            <a:pPr marL="82296" indent="0" algn="just">
              <a:buNone/>
            </a:pPr>
            <a:endParaRPr lang="en-US" b="1" dirty="0" smtClean="0"/>
          </a:p>
          <a:p>
            <a:pPr algn="just"/>
            <a:r>
              <a:rPr lang="en-US" b="1" dirty="0" smtClean="0"/>
              <a:t>What type of books do you read?</a:t>
            </a:r>
          </a:p>
          <a:p>
            <a:pPr marL="82296" indent="0" algn="just">
              <a:buNone/>
            </a:pPr>
            <a:endParaRPr lang="en-US" b="1" dirty="0" smtClean="0"/>
          </a:p>
          <a:p>
            <a:pPr algn="just"/>
            <a:r>
              <a:rPr lang="en-US" b="1" dirty="0" smtClean="0"/>
              <a:t>Do you read books outside your area of specialization?</a:t>
            </a:r>
          </a:p>
          <a:p>
            <a:pPr marL="82296" indent="0" algn="just">
              <a:buNone/>
            </a:pPr>
            <a:endParaRPr lang="en-US" b="1" dirty="0" smtClean="0"/>
          </a:p>
          <a:p>
            <a:pPr algn="just"/>
            <a:r>
              <a:rPr lang="en-US" b="1" dirty="0" smtClean="0"/>
              <a:t>How often do you read these books</a:t>
            </a:r>
            <a:r>
              <a:rPr lang="en-US" dirty="0" smtClean="0"/>
              <a:t>?</a:t>
            </a:r>
          </a:p>
          <a:p>
            <a:endParaRPr lang="en-US" dirty="0"/>
          </a:p>
        </p:txBody>
      </p:sp>
    </p:spTree>
    <p:extLst>
      <p:ext uri="{BB962C8B-B14F-4D97-AF65-F5344CB8AC3E}">
        <p14:creationId xmlns:p14="http://schemas.microsoft.com/office/powerpoint/2010/main" val="4044146118"/>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OPERATIONAL DEFINITION</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b="1" dirty="0" smtClean="0"/>
              <a:t>Paternal educational status can be operationally defined in terms of questions like:</a:t>
            </a:r>
          </a:p>
          <a:p>
            <a:pPr marL="82296" indent="0" algn="just">
              <a:buNone/>
            </a:pPr>
            <a:endParaRPr lang="en-US" b="1" dirty="0" smtClean="0"/>
          </a:p>
          <a:p>
            <a:pPr algn="just"/>
            <a:r>
              <a:rPr lang="en-US" b="1" dirty="0" smtClean="0"/>
              <a:t>What is the highest qualification of your mother?</a:t>
            </a:r>
          </a:p>
          <a:p>
            <a:pPr marL="82296" indent="0" algn="just">
              <a:buNone/>
            </a:pPr>
            <a:endParaRPr lang="en-US" b="1" dirty="0" smtClean="0"/>
          </a:p>
          <a:p>
            <a:pPr algn="just"/>
            <a:r>
              <a:rPr lang="en-US" b="1" dirty="0" smtClean="0"/>
              <a:t>Did your father/mother attend college/university?</a:t>
            </a:r>
          </a:p>
          <a:p>
            <a:pPr marL="82296" indent="0" algn="just">
              <a:buNone/>
            </a:pPr>
            <a:endParaRPr lang="en-US" b="1" dirty="0" smtClean="0"/>
          </a:p>
          <a:p>
            <a:pPr algn="just"/>
            <a:r>
              <a:rPr lang="en-US" b="1" dirty="0" smtClean="0"/>
              <a:t>Which college/university did your father/mother attend?</a:t>
            </a:r>
            <a:endParaRPr lang="en-US" b="1" dirty="0"/>
          </a:p>
        </p:txBody>
      </p:sp>
    </p:spTree>
    <p:extLst>
      <p:ext uri="{BB962C8B-B14F-4D97-AF65-F5344CB8AC3E}">
        <p14:creationId xmlns:p14="http://schemas.microsoft.com/office/powerpoint/2010/main" val="11351887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ABUSES OF RESEARCH</a:t>
            </a:r>
            <a:r>
              <a:rPr lang="en-US" dirty="0"/>
              <a:t/>
            </a:r>
            <a:br>
              <a:rPr lang="en-US" dirty="0"/>
            </a:br>
            <a:endParaRPr lang="en-US" dirty="0"/>
          </a:p>
        </p:txBody>
      </p:sp>
      <p:sp>
        <p:nvSpPr>
          <p:cNvPr id="3" name="Content Placeholder 2"/>
          <p:cNvSpPr>
            <a:spLocks noGrp="1"/>
          </p:cNvSpPr>
          <p:nvPr>
            <p:ph idx="1"/>
          </p:nvPr>
        </p:nvSpPr>
        <p:spPr/>
        <p:txBody>
          <a:bodyPr>
            <a:normAutofit fontScale="55000" lnSpcReduction="20000"/>
          </a:bodyPr>
          <a:lstStyle/>
          <a:p>
            <a:r>
              <a:rPr lang="en-US" b="1" dirty="0" smtClean="0"/>
              <a:t>4.   The Social Science Priesthood</a:t>
            </a:r>
          </a:p>
          <a:p>
            <a:r>
              <a:rPr lang="en-US" b="1" dirty="0" smtClean="0"/>
              <a:t> </a:t>
            </a:r>
          </a:p>
          <a:p>
            <a:pPr lvl="0"/>
            <a:r>
              <a:rPr lang="en-US" b="1" dirty="0" smtClean="0"/>
              <a:t>The tendency to use technical jargon</a:t>
            </a:r>
          </a:p>
          <a:p>
            <a:pPr lvl="0"/>
            <a:r>
              <a:rPr lang="en-US" b="1" dirty="0" smtClean="0"/>
              <a:t>Unduly complicated formulas</a:t>
            </a:r>
          </a:p>
          <a:p>
            <a:pPr lvl="0"/>
            <a:r>
              <a:rPr lang="en-US" b="1" dirty="0" smtClean="0"/>
              <a:t>Breakdown in communication.</a:t>
            </a:r>
          </a:p>
          <a:p>
            <a:r>
              <a:rPr lang="en-US" b="1" dirty="0" smtClean="0"/>
              <a:t> </a:t>
            </a:r>
          </a:p>
          <a:p>
            <a:pPr lvl="0"/>
            <a:r>
              <a:rPr lang="en-US" b="1" dirty="0" smtClean="0"/>
              <a:t>Unscientific Sampling</a:t>
            </a:r>
          </a:p>
          <a:p>
            <a:pPr lvl="0"/>
            <a:r>
              <a:rPr lang="en-US" b="1" dirty="0" smtClean="0"/>
              <a:t>Invasion of privacy</a:t>
            </a:r>
          </a:p>
          <a:p>
            <a:r>
              <a:rPr lang="en-US" b="1" dirty="0" smtClean="0"/>
              <a:t> </a:t>
            </a:r>
          </a:p>
          <a:p>
            <a:r>
              <a:rPr lang="en-US" b="1" dirty="0" smtClean="0"/>
              <a:t>SOLUTIONS OF ABUSES</a:t>
            </a:r>
          </a:p>
          <a:p>
            <a:r>
              <a:rPr lang="en-US" b="1" dirty="0" smtClean="0"/>
              <a:t> </a:t>
            </a:r>
          </a:p>
          <a:p>
            <a:pPr lvl="0"/>
            <a:r>
              <a:rPr lang="en-US" b="1" dirty="0" smtClean="0"/>
              <a:t>Use of animal studies</a:t>
            </a:r>
          </a:p>
          <a:p>
            <a:pPr lvl="0"/>
            <a:r>
              <a:rPr lang="en-US" b="1" dirty="0" smtClean="0"/>
              <a:t>Use of simulations</a:t>
            </a:r>
          </a:p>
          <a:p>
            <a:pPr lvl="0"/>
            <a:r>
              <a:rPr lang="en-US" b="1" dirty="0" smtClean="0"/>
              <a:t>Scientific sampling</a:t>
            </a:r>
          </a:p>
          <a:p>
            <a:pPr lvl="0"/>
            <a:r>
              <a:rPr lang="en-US" b="1" dirty="0" smtClean="0"/>
              <a:t>Informed consent.</a:t>
            </a:r>
          </a:p>
          <a:p>
            <a:pPr lvl="0"/>
            <a:r>
              <a:rPr lang="en-US" b="1" dirty="0" smtClean="0"/>
              <a:t>Publish aggregated data</a:t>
            </a:r>
          </a:p>
          <a:p>
            <a:endParaRPr lang="en-US" dirty="0"/>
          </a:p>
        </p:txBody>
      </p:sp>
    </p:spTree>
    <p:extLst>
      <p:ext uri="{BB962C8B-B14F-4D97-AF65-F5344CB8AC3E}">
        <p14:creationId xmlns:p14="http://schemas.microsoft.com/office/powerpoint/2010/main" val="1278567162"/>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INDICATORS</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algn="just"/>
            <a:r>
              <a:rPr lang="en-US" b="1" dirty="0"/>
              <a:t>An indicator is a way to measure a variable with more or less exactness.</a:t>
            </a:r>
          </a:p>
          <a:p>
            <a:pPr algn="just">
              <a:buNone/>
            </a:pPr>
            <a:endParaRPr lang="en-US" b="1" dirty="0"/>
          </a:p>
          <a:p>
            <a:pPr algn="just"/>
            <a:r>
              <a:rPr lang="en-US" b="1" dirty="0"/>
              <a:t>It is a way of saying “how much” or “how many” or “to what extent” or “what size”.</a:t>
            </a:r>
          </a:p>
          <a:p>
            <a:pPr algn="just">
              <a:buNone/>
            </a:pPr>
            <a:endParaRPr lang="en-US" dirty="0"/>
          </a:p>
          <a:p>
            <a:pPr algn="just">
              <a:buNone/>
            </a:pPr>
            <a:r>
              <a:rPr lang="en-US" b="1" dirty="0"/>
              <a:t>TYPES OF INDICATORS</a:t>
            </a:r>
            <a:endParaRPr lang="en-US" dirty="0"/>
          </a:p>
          <a:p>
            <a:pPr algn="just">
              <a:buNone/>
            </a:pPr>
            <a:endParaRPr lang="en-US" dirty="0"/>
          </a:p>
          <a:p>
            <a:pPr algn="just"/>
            <a:r>
              <a:rPr lang="en-US" b="1" dirty="0"/>
              <a:t>Numeric</a:t>
            </a:r>
          </a:p>
          <a:p>
            <a:pPr algn="just"/>
            <a:r>
              <a:rPr lang="en-US" b="1" dirty="0"/>
              <a:t>Non – numeric</a:t>
            </a:r>
          </a:p>
          <a:p>
            <a:endParaRPr lang="en-US" dirty="0"/>
          </a:p>
        </p:txBody>
      </p:sp>
    </p:spTree>
    <p:extLst>
      <p:ext uri="{BB962C8B-B14F-4D97-AF65-F5344CB8AC3E}">
        <p14:creationId xmlns:p14="http://schemas.microsoft.com/office/powerpoint/2010/main" val="3621410472"/>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NUMERIC INDICATORS</a:t>
            </a:r>
            <a:r>
              <a:rPr lang="en-US" dirty="0"/>
              <a:t/>
            </a:r>
            <a:br>
              <a:rPr lang="en-US" dirty="0"/>
            </a:br>
            <a:endParaRPr lang="en-US" dirty="0"/>
          </a:p>
        </p:txBody>
      </p:sp>
      <p:sp>
        <p:nvSpPr>
          <p:cNvPr id="3" name="Content Placeholder 2"/>
          <p:cNvSpPr>
            <a:spLocks noGrp="1"/>
          </p:cNvSpPr>
          <p:nvPr>
            <p:ph idx="1"/>
          </p:nvPr>
        </p:nvSpPr>
        <p:spPr/>
        <p:txBody>
          <a:bodyPr>
            <a:normAutofit fontScale="92500" lnSpcReduction="20000"/>
          </a:bodyPr>
          <a:lstStyle/>
          <a:p>
            <a:pPr algn="just"/>
            <a:r>
              <a:rPr lang="en-US" b="1" dirty="0"/>
              <a:t>Numeric indicators are expressed as counts, percentages, ratios, proportions, rates or averages.</a:t>
            </a:r>
          </a:p>
          <a:p>
            <a:pPr algn="just">
              <a:buNone/>
            </a:pPr>
            <a:endParaRPr lang="en-US" b="1" dirty="0"/>
          </a:p>
          <a:p>
            <a:pPr algn="just"/>
            <a:r>
              <a:rPr lang="en-US" b="1" dirty="0"/>
              <a:t>EXAMPLES</a:t>
            </a:r>
          </a:p>
          <a:p>
            <a:pPr algn="just">
              <a:buNone/>
            </a:pPr>
            <a:r>
              <a:rPr lang="en-US" b="1" dirty="0"/>
              <a:t> </a:t>
            </a:r>
          </a:p>
          <a:p>
            <a:pPr algn="just"/>
            <a:r>
              <a:rPr lang="en-US" b="1" dirty="0" smtClean="0"/>
              <a:t>Number/percentage of students reading biographies.</a:t>
            </a:r>
          </a:p>
          <a:p>
            <a:pPr algn="just">
              <a:buNone/>
            </a:pPr>
            <a:endParaRPr lang="en-US" b="1" dirty="0"/>
          </a:p>
          <a:p>
            <a:pPr algn="just"/>
            <a:r>
              <a:rPr lang="en-US" b="1" dirty="0"/>
              <a:t>Number </a:t>
            </a:r>
            <a:r>
              <a:rPr lang="en-US" b="1" dirty="0" smtClean="0"/>
              <a:t>/percentage of students whose parents have tertiary education.</a:t>
            </a:r>
          </a:p>
          <a:p>
            <a:endParaRPr lang="en-US" b="1" dirty="0"/>
          </a:p>
        </p:txBody>
      </p:sp>
    </p:spTree>
    <p:extLst>
      <p:ext uri="{BB962C8B-B14F-4D97-AF65-F5344CB8AC3E}">
        <p14:creationId xmlns:p14="http://schemas.microsoft.com/office/powerpoint/2010/main" val="1334034287"/>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t>NON – NUMERIC INDICATORS</a:t>
            </a:r>
            <a:r>
              <a:rPr lang="en-US" dirty="0"/>
              <a:t/>
            </a:r>
            <a:br>
              <a:rPr lang="en-US" dirty="0"/>
            </a:br>
            <a:endParaRPr lang="en-US" dirty="0"/>
          </a:p>
        </p:txBody>
      </p:sp>
      <p:sp>
        <p:nvSpPr>
          <p:cNvPr id="3" name="Content Placeholder 2"/>
          <p:cNvSpPr>
            <a:spLocks noGrp="1"/>
          </p:cNvSpPr>
          <p:nvPr>
            <p:ph idx="1"/>
          </p:nvPr>
        </p:nvSpPr>
        <p:spPr/>
        <p:txBody>
          <a:bodyPr>
            <a:normAutofit fontScale="62500" lnSpcReduction="20000"/>
          </a:bodyPr>
          <a:lstStyle/>
          <a:p>
            <a:pPr algn="just"/>
            <a:r>
              <a:rPr lang="en-US" b="1" dirty="0"/>
              <a:t>These usually denote the presence or absence of an event .</a:t>
            </a:r>
          </a:p>
          <a:p>
            <a:pPr algn="just">
              <a:buNone/>
            </a:pPr>
            <a:r>
              <a:rPr lang="en-US" b="1" dirty="0"/>
              <a:t> </a:t>
            </a:r>
          </a:p>
          <a:p>
            <a:pPr algn="just"/>
            <a:r>
              <a:rPr lang="en-US" b="1" dirty="0"/>
              <a:t>Have you </a:t>
            </a:r>
            <a:r>
              <a:rPr lang="en-US" b="1" dirty="0" smtClean="0"/>
              <a:t>read Mandela’s autobiography?</a:t>
            </a:r>
          </a:p>
          <a:p>
            <a:pPr algn="just">
              <a:buNone/>
            </a:pPr>
            <a:r>
              <a:rPr lang="en-US" b="1" dirty="0"/>
              <a:t> </a:t>
            </a:r>
          </a:p>
          <a:p>
            <a:pPr algn="just"/>
            <a:r>
              <a:rPr lang="en-US" b="1" dirty="0"/>
              <a:t>They are also referred to as qualitative or categorical indicators.</a:t>
            </a:r>
          </a:p>
          <a:p>
            <a:pPr algn="just">
              <a:buNone/>
            </a:pPr>
            <a:r>
              <a:rPr lang="en-US" b="1" dirty="0"/>
              <a:t> </a:t>
            </a:r>
          </a:p>
          <a:p>
            <a:pPr algn="just"/>
            <a:r>
              <a:rPr lang="en-US" b="1" dirty="0"/>
              <a:t>EXAMPLES</a:t>
            </a:r>
          </a:p>
          <a:p>
            <a:pPr algn="just">
              <a:buNone/>
            </a:pPr>
            <a:r>
              <a:rPr lang="en-US" b="1" dirty="0"/>
              <a:t> </a:t>
            </a:r>
          </a:p>
          <a:p>
            <a:pPr algn="just"/>
            <a:r>
              <a:rPr lang="en-US" b="1" dirty="0" smtClean="0"/>
              <a:t>Reading of nonfiction books can </a:t>
            </a:r>
            <a:r>
              <a:rPr lang="en-US" b="1" dirty="0"/>
              <a:t>be observed through a series of questions.</a:t>
            </a:r>
          </a:p>
          <a:p>
            <a:pPr algn="just">
              <a:buNone/>
            </a:pPr>
            <a:r>
              <a:rPr lang="en-US" b="1" dirty="0"/>
              <a:t> </a:t>
            </a:r>
          </a:p>
          <a:p>
            <a:pPr algn="just"/>
            <a:r>
              <a:rPr lang="en-US" b="1" dirty="0"/>
              <a:t>The responses to these questions will then give us indicators of </a:t>
            </a:r>
            <a:r>
              <a:rPr lang="en-US" b="1" smtClean="0"/>
              <a:t>reading culture.</a:t>
            </a:r>
            <a:endParaRPr lang="en-US" b="1" dirty="0"/>
          </a:p>
          <a:p>
            <a:pPr algn="just">
              <a:buNone/>
            </a:pPr>
            <a:r>
              <a:rPr lang="en-US" b="1" dirty="0"/>
              <a:t> </a:t>
            </a:r>
          </a:p>
          <a:p>
            <a:endParaRPr lang="en-US" dirty="0"/>
          </a:p>
        </p:txBody>
      </p:sp>
    </p:spTree>
    <p:extLst>
      <p:ext uri="{BB962C8B-B14F-4D97-AF65-F5344CB8AC3E}">
        <p14:creationId xmlns:p14="http://schemas.microsoft.com/office/powerpoint/2010/main" val="3921731237"/>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b="1" dirty="0"/>
              <a:t>MEASUREMENT OF CONCEPTS AND VARIABLES</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60301283"/>
              </p:ext>
            </p:extLst>
          </p:nvPr>
        </p:nvGraphicFramePr>
        <p:xfrm>
          <a:off x="1835785" y="1752601"/>
          <a:ext cx="6697980" cy="4075000"/>
        </p:xfrm>
        <a:graphic>
          <a:graphicData uri="http://schemas.openxmlformats.org/drawingml/2006/table">
            <a:tbl>
              <a:tblPr firstRow="1" firstCol="1" bandRow="1">
                <a:tableStyleId>{5940675A-B579-460E-94D1-54222C63F5DA}</a:tableStyleId>
              </a:tblPr>
              <a:tblGrid>
                <a:gridCol w="3149600">
                  <a:extLst>
                    <a:ext uri="{9D8B030D-6E8A-4147-A177-3AD203B41FA5}">
                      <a16:colId xmlns:a16="http://schemas.microsoft.com/office/drawing/2014/main" val="4126020634"/>
                    </a:ext>
                  </a:extLst>
                </a:gridCol>
                <a:gridCol w="3548380">
                  <a:extLst>
                    <a:ext uri="{9D8B030D-6E8A-4147-A177-3AD203B41FA5}">
                      <a16:colId xmlns:a16="http://schemas.microsoft.com/office/drawing/2014/main" val="3295807850"/>
                    </a:ext>
                  </a:extLst>
                </a:gridCol>
              </a:tblGrid>
              <a:tr h="594068">
                <a:tc>
                  <a:txBody>
                    <a:bodyPr/>
                    <a:lstStyle/>
                    <a:p>
                      <a:pPr marL="0" marR="0">
                        <a:lnSpc>
                          <a:spcPct val="115000"/>
                        </a:lnSpc>
                        <a:spcBef>
                          <a:spcPts val="0"/>
                        </a:spcBef>
                        <a:spcAft>
                          <a:spcPts val="0"/>
                        </a:spcAft>
                      </a:pPr>
                      <a:r>
                        <a:rPr lang="en-US" sz="2000" b="1" dirty="0">
                          <a:effectLst/>
                        </a:rPr>
                        <a:t>CONCEPTUAL LEVEL</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b="1">
                          <a:effectLst/>
                        </a:rPr>
                        <a:t>CONCEPTUAL LEVEL</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82025628"/>
                  </a:ext>
                </a:extLst>
              </a:tr>
              <a:tr h="688906">
                <a:tc>
                  <a:txBody>
                    <a:bodyPr/>
                    <a:lstStyle/>
                    <a:p>
                      <a:pPr marL="0" marR="0">
                        <a:lnSpc>
                          <a:spcPct val="115000"/>
                        </a:lnSpc>
                        <a:spcBef>
                          <a:spcPts val="0"/>
                        </a:spcBef>
                        <a:spcAft>
                          <a:spcPts val="0"/>
                        </a:spcAft>
                      </a:pPr>
                      <a:r>
                        <a:rPr lang="en-US" sz="2000" b="1" dirty="0">
                          <a:effectLst/>
                        </a:rPr>
                        <a:t>Parental educational status</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b="1">
                          <a:effectLst/>
                        </a:rPr>
                        <a:t>Reading culture</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76938932"/>
                  </a:ext>
                </a:extLst>
              </a:tr>
              <a:tr h="688906">
                <a:tc>
                  <a:txBody>
                    <a:bodyPr/>
                    <a:lstStyle/>
                    <a:p>
                      <a:endParaRPr lang="en-US" sz="2000" b="1" dirty="0">
                        <a:effectLst/>
                        <a:latin typeface="Calibri" panose="020F0502020204030204" pitchFamily="34" charset="0"/>
                        <a:cs typeface="Times New Roman" panose="02020603050405020304" pitchFamily="18" charset="0"/>
                      </a:endParaRPr>
                    </a:p>
                  </a:txBody>
                  <a:tcPr marL="68580" marR="68580" marT="0" marB="0"/>
                </a:tc>
                <a:tc>
                  <a:txBody>
                    <a:bodyPr/>
                    <a:lstStyle/>
                    <a:p>
                      <a:endParaRPr lang="en-US" sz="2000" b="1" dirty="0">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81778948"/>
                  </a:ext>
                </a:extLst>
              </a:tr>
              <a:tr h="688906">
                <a:tc>
                  <a:txBody>
                    <a:bodyPr/>
                    <a:lstStyle/>
                    <a:p>
                      <a:pPr marL="0" marR="0">
                        <a:lnSpc>
                          <a:spcPct val="115000"/>
                        </a:lnSpc>
                        <a:spcBef>
                          <a:spcPts val="0"/>
                        </a:spcBef>
                        <a:spcAft>
                          <a:spcPts val="0"/>
                        </a:spcAft>
                      </a:pPr>
                      <a:r>
                        <a:rPr lang="en-US" sz="2000" b="1">
                          <a:effectLst/>
                        </a:rPr>
                        <a:t>CONCEPTUAL DEFINITION</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b="1" dirty="0">
                          <a:effectLst/>
                        </a:rPr>
                        <a:t>CONCEPTUAL DEFINITION</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62470024"/>
                  </a:ext>
                </a:extLst>
              </a:tr>
              <a:tr h="688906">
                <a:tc>
                  <a:txBody>
                    <a:bodyPr/>
                    <a:lstStyle/>
                    <a:p>
                      <a:pPr marL="0" marR="0">
                        <a:lnSpc>
                          <a:spcPct val="115000"/>
                        </a:lnSpc>
                        <a:spcBef>
                          <a:spcPts val="0"/>
                        </a:spcBef>
                        <a:spcAft>
                          <a:spcPts val="0"/>
                        </a:spcAft>
                      </a:pPr>
                      <a:r>
                        <a:rPr lang="en-US" sz="2000" b="1">
                          <a:effectLst/>
                        </a:rPr>
                        <a:t>Father/mothers educational attainment</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b="1" dirty="0">
                          <a:effectLst/>
                        </a:rPr>
                        <a:t>Reading habits/preferences</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088512192"/>
                  </a:ext>
                </a:extLst>
              </a:tr>
              <a:tr h="688906">
                <a:tc>
                  <a:txBody>
                    <a:bodyPr/>
                    <a:lstStyle/>
                    <a:p>
                      <a:pPr marL="0" marR="0">
                        <a:lnSpc>
                          <a:spcPct val="115000"/>
                        </a:lnSpc>
                        <a:spcBef>
                          <a:spcPts val="0"/>
                        </a:spcBef>
                        <a:spcAft>
                          <a:spcPts val="0"/>
                        </a:spcAft>
                      </a:pPr>
                      <a:r>
                        <a:rPr lang="en-US" sz="2000" b="1">
                          <a:effectLst/>
                        </a:rPr>
                        <a:t> </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b="1" dirty="0">
                          <a:effectLst/>
                        </a:rPr>
                        <a:t> </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34148772"/>
                  </a:ext>
                </a:extLst>
              </a:tr>
            </a:tbl>
          </a:graphicData>
        </a:graphic>
      </p:graphicFrame>
      <p:sp>
        <p:nvSpPr>
          <p:cNvPr id="5" name="Rectangle 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99889551"/>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b="1" dirty="0"/>
              <a:t>MEASUREMENT OF CONCEPTS AND VARIABLES</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4505215"/>
              </p:ext>
            </p:extLst>
          </p:nvPr>
        </p:nvGraphicFramePr>
        <p:xfrm>
          <a:off x="1835785" y="1554480"/>
          <a:ext cx="6697980" cy="4837176"/>
        </p:xfrm>
        <a:graphic>
          <a:graphicData uri="http://schemas.openxmlformats.org/drawingml/2006/table">
            <a:tbl>
              <a:tblPr firstRow="1" firstCol="1" bandRow="1">
                <a:tableStyleId>{5940675A-B579-460E-94D1-54222C63F5DA}</a:tableStyleId>
              </a:tblPr>
              <a:tblGrid>
                <a:gridCol w="3149600">
                  <a:extLst>
                    <a:ext uri="{9D8B030D-6E8A-4147-A177-3AD203B41FA5}">
                      <a16:colId xmlns:a16="http://schemas.microsoft.com/office/drawing/2014/main" val="1423058369"/>
                    </a:ext>
                  </a:extLst>
                </a:gridCol>
                <a:gridCol w="3548380">
                  <a:extLst>
                    <a:ext uri="{9D8B030D-6E8A-4147-A177-3AD203B41FA5}">
                      <a16:colId xmlns:a16="http://schemas.microsoft.com/office/drawing/2014/main" val="3531497191"/>
                    </a:ext>
                  </a:extLst>
                </a:gridCol>
              </a:tblGrid>
              <a:tr h="190500">
                <a:tc>
                  <a:txBody>
                    <a:bodyPr/>
                    <a:lstStyle/>
                    <a:p>
                      <a:pPr marL="0" marR="0">
                        <a:lnSpc>
                          <a:spcPct val="115000"/>
                        </a:lnSpc>
                        <a:spcBef>
                          <a:spcPts val="0"/>
                        </a:spcBef>
                        <a:spcAft>
                          <a:spcPts val="0"/>
                        </a:spcAft>
                      </a:pPr>
                      <a:r>
                        <a:rPr lang="en-US" sz="1200" b="1" dirty="0">
                          <a:effectLst/>
                        </a:rPr>
                        <a:t>OPERATIONAL DEFINITION</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b="1">
                          <a:effectLst/>
                        </a:rPr>
                        <a:t>OPERATIONAL DEFINITION</a:t>
                      </a:r>
                      <a:endParaRPr lang="en-US" sz="12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00403046"/>
                  </a:ext>
                </a:extLst>
              </a:tr>
              <a:tr h="190500">
                <a:tc>
                  <a:txBody>
                    <a:bodyPr/>
                    <a:lstStyle/>
                    <a:p>
                      <a:pPr marL="0" marR="0">
                        <a:lnSpc>
                          <a:spcPct val="115000"/>
                        </a:lnSpc>
                        <a:spcBef>
                          <a:spcPts val="0"/>
                        </a:spcBef>
                        <a:spcAft>
                          <a:spcPts val="0"/>
                        </a:spcAft>
                      </a:pPr>
                      <a:r>
                        <a:rPr lang="en-US" sz="1200" b="1" dirty="0">
                          <a:effectLst/>
                        </a:rPr>
                        <a:t>What is your father’s highest qualification?</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b="1">
                          <a:effectLst/>
                        </a:rPr>
                        <a:t>Do you read any books apart from those in your course?</a:t>
                      </a:r>
                      <a:endParaRPr lang="en-US" sz="12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95826172"/>
                  </a:ext>
                </a:extLst>
              </a:tr>
              <a:tr h="190500">
                <a:tc>
                  <a:txBody>
                    <a:bodyPr/>
                    <a:lstStyle/>
                    <a:p>
                      <a:pPr marL="0" marR="0">
                        <a:lnSpc>
                          <a:spcPct val="115000"/>
                        </a:lnSpc>
                        <a:spcBef>
                          <a:spcPts val="0"/>
                        </a:spcBef>
                        <a:spcAft>
                          <a:spcPts val="0"/>
                        </a:spcAft>
                      </a:pPr>
                      <a:r>
                        <a:rPr lang="en-US" sz="1200" b="1" dirty="0">
                          <a:effectLst/>
                        </a:rPr>
                        <a:t>What is your mother’s highest qualification?</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b="1" dirty="0">
                          <a:effectLst/>
                        </a:rPr>
                        <a:t>What type of books are these?</a:t>
                      </a:r>
                    </a:p>
                    <a:p>
                      <a:pPr marL="0" marR="0">
                        <a:lnSpc>
                          <a:spcPct val="115000"/>
                        </a:lnSpc>
                        <a:spcBef>
                          <a:spcPts val="0"/>
                        </a:spcBef>
                        <a:spcAft>
                          <a:spcPts val="0"/>
                        </a:spcAft>
                      </a:pPr>
                      <a:r>
                        <a:rPr lang="en-US" sz="1200" b="1" dirty="0">
                          <a:effectLst/>
                        </a:rPr>
                        <a:t>                                                        Yes No</a:t>
                      </a:r>
                    </a:p>
                    <a:p>
                      <a:pPr marL="0" marR="0">
                        <a:lnSpc>
                          <a:spcPct val="115000"/>
                        </a:lnSpc>
                        <a:spcBef>
                          <a:spcPts val="0"/>
                        </a:spcBef>
                        <a:spcAft>
                          <a:spcPts val="0"/>
                        </a:spcAft>
                      </a:pPr>
                      <a:r>
                        <a:rPr lang="en-US" sz="1200" b="1" dirty="0">
                          <a:effectLst/>
                        </a:rPr>
                        <a:t>Motivation books</a:t>
                      </a:r>
                    </a:p>
                    <a:p>
                      <a:pPr marL="0" marR="0">
                        <a:lnSpc>
                          <a:spcPct val="115000"/>
                        </a:lnSpc>
                        <a:spcBef>
                          <a:spcPts val="0"/>
                        </a:spcBef>
                        <a:spcAft>
                          <a:spcPts val="0"/>
                        </a:spcAft>
                      </a:pPr>
                      <a:r>
                        <a:rPr lang="en-US" sz="1200" b="1" dirty="0">
                          <a:effectLst/>
                        </a:rPr>
                        <a:t>Biographies</a:t>
                      </a:r>
                    </a:p>
                    <a:p>
                      <a:pPr marL="0" marR="0">
                        <a:lnSpc>
                          <a:spcPct val="115000"/>
                        </a:lnSpc>
                        <a:spcBef>
                          <a:spcPts val="0"/>
                        </a:spcBef>
                        <a:spcAft>
                          <a:spcPts val="0"/>
                        </a:spcAft>
                      </a:pPr>
                      <a:r>
                        <a:rPr lang="en-US" sz="1200" b="1" dirty="0">
                          <a:effectLst/>
                        </a:rPr>
                        <a:t>Novels</a:t>
                      </a:r>
                    </a:p>
                    <a:p>
                      <a:pPr marL="0" marR="0">
                        <a:lnSpc>
                          <a:spcPct val="115000"/>
                        </a:lnSpc>
                        <a:spcBef>
                          <a:spcPts val="0"/>
                        </a:spcBef>
                        <a:spcAft>
                          <a:spcPts val="0"/>
                        </a:spcAft>
                      </a:pPr>
                      <a:r>
                        <a:rPr lang="en-US" sz="1200" b="1" dirty="0">
                          <a:effectLst/>
                        </a:rPr>
                        <a:t>religious books</a:t>
                      </a:r>
                    </a:p>
                    <a:p>
                      <a:pPr marL="0" marR="0">
                        <a:lnSpc>
                          <a:spcPct val="115000"/>
                        </a:lnSpc>
                        <a:spcBef>
                          <a:spcPts val="0"/>
                        </a:spcBef>
                        <a:spcAft>
                          <a:spcPts val="0"/>
                        </a:spcAft>
                      </a:pPr>
                      <a:r>
                        <a:rPr lang="en-US" sz="12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69044402"/>
                  </a:ext>
                </a:extLst>
              </a:tr>
              <a:tr h="190500">
                <a:tc>
                  <a:txBody>
                    <a:bodyPr/>
                    <a:lstStyle/>
                    <a:p>
                      <a:pPr marL="0" marR="0">
                        <a:lnSpc>
                          <a:spcPct val="115000"/>
                        </a:lnSpc>
                        <a:spcBef>
                          <a:spcPts val="0"/>
                        </a:spcBef>
                        <a:spcAft>
                          <a:spcPts val="0"/>
                        </a:spcAft>
                      </a:pPr>
                      <a:r>
                        <a:rPr lang="en-US" sz="1200" b="1" dirty="0">
                          <a:effectLst/>
                        </a:rPr>
                        <a:t>What is your father’s specialization?</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b="1" dirty="0">
                          <a:effectLst/>
                        </a:rPr>
                        <a:t>How often do you read these books?</a:t>
                      </a:r>
                    </a:p>
                    <a:p>
                      <a:pPr marL="0" marR="0">
                        <a:lnSpc>
                          <a:spcPct val="115000"/>
                        </a:lnSpc>
                        <a:spcBef>
                          <a:spcPts val="0"/>
                        </a:spcBef>
                        <a:spcAft>
                          <a:spcPts val="0"/>
                        </a:spcAft>
                      </a:pPr>
                      <a:r>
                        <a:rPr lang="en-US" sz="1200" b="1" dirty="0">
                          <a:effectLst/>
                        </a:rPr>
                        <a:t> </a:t>
                      </a:r>
                    </a:p>
                    <a:p>
                      <a:pPr marL="0" marR="0">
                        <a:lnSpc>
                          <a:spcPct val="115000"/>
                        </a:lnSpc>
                        <a:spcBef>
                          <a:spcPts val="0"/>
                        </a:spcBef>
                        <a:spcAft>
                          <a:spcPts val="0"/>
                        </a:spcAft>
                      </a:pPr>
                      <a:r>
                        <a:rPr lang="en-US" sz="1200" b="1" dirty="0">
                          <a:effectLst/>
                        </a:rPr>
                        <a:t>                                                    Yes      No</a:t>
                      </a:r>
                    </a:p>
                    <a:p>
                      <a:pPr marL="0" marR="0">
                        <a:lnSpc>
                          <a:spcPct val="115000"/>
                        </a:lnSpc>
                        <a:spcBef>
                          <a:spcPts val="0"/>
                        </a:spcBef>
                        <a:spcAft>
                          <a:spcPts val="0"/>
                        </a:spcAft>
                      </a:pPr>
                      <a:r>
                        <a:rPr lang="en-US" sz="1200" b="1" dirty="0">
                          <a:effectLst/>
                        </a:rPr>
                        <a:t>Every week</a:t>
                      </a:r>
                    </a:p>
                    <a:p>
                      <a:pPr marL="0" marR="0">
                        <a:lnSpc>
                          <a:spcPct val="115000"/>
                        </a:lnSpc>
                        <a:spcBef>
                          <a:spcPts val="0"/>
                        </a:spcBef>
                        <a:spcAft>
                          <a:spcPts val="0"/>
                        </a:spcAft>
                      </a:pPr>
                      <a:r>
                        <a:rPr lang="en-US" sz="1200" b="1" dirty="0">
                          <a:effectLst/>
                        </a:rPr>
                        <a:t>Every month</a:t>
                      </a:r>
                    </a:p>
                    <a:p>
                      <a:pPr marL="0" marR="0">
                        <a:lnSpc>
                          <a:spcPct val="115000"/>
                        </a:lnSpc>
                        <a:spcBef>
                          <a:spcPts val="0"/>
                        </a:spcBef>
                        <a:spcAft>
                          <a:spcPts val="0"/>
                        </a:spcAft>
                      </a:pPr>
                      <a:r>
                        <a:rPr lang="en-US" sz="1200" b="1" dirty="0">
                          <a:effectLst/>
                        </a:rPr>
                        <a:t>Once per year</a:t>
                      </a:r>
                    </a:p>
                    <a:p>
                      <a:pPr marL="0" marR="0">
                        <a:lnSpc>
                          <a:spcPct val="115000"/>
                        </a:lnSpc>
                        <a:spcBef>
                          <a:spcPts val="0"/>
                        </a:spcBef>
                        <a:spcAft>
                          <a:spcPts val="0"/>
                        </a:spcAft>
                      </a:pPr>
                      <a:r>
                        <a:rPr lang="en-US" sz="1200" b="1" dirty="0">
                          <a:effectLst/>
                        </a:rPr>
                        <a:t> </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944688866"/>
                  </a:ext>
                </a:extLst>
              </a:tr>
              <a:tr h="190500">
                <a:tc>
                  <a:txBody>
                    <a:bodyPr/>
                    <a:lstStyle/>
                    <a:p>
                      <a:pPr marL="0" marR="0">
                        <a:lnSpc>
                          <a:spcPct val="115000"/>
                        </a:lnSpc>
                        <a:spcBef>
                          <a:spcPts val="0"/>
                        </a:spcBef>
                        <a:spcAft>
                          <a:spcPts val="0"/>
                        </a:spcAft>
                      </a:pPr>
                      <a:r>
                        <a:rPr lang="en-US" sz="1200" b="1" dirty="0">
                          <a:effectLst/>
                        </a:rPr>
                        <a:t>What is your mother’s specialization?</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1200" b="1" dirty="0">
                          <a:effectLst/>
                        </a:rPr>
                        <a:t>Where do you get these books?</a:t>
                      </a:r>
                    </a:p>
                    <a:p>
                      <a:pPr marL="0" marR="0">
                        <a:lnSpc>
                          <a:spcPct val="115000"/>
                        </a:lnSpc>
                        <a:spcBef>
                          <a:spcPts val="0"/>
                        </a:spcBef>
                        <a:spcAft>
                          <a:spcPts val="0"/>
                        </a:spcAft>
                      </a:pPr>
                      <a:r>
                        <a:rPr lang="en-US" sz="1200" b="1" dirty="0">
                          <a:effectLst/>
                        </a:rPr>
                        <a:t>                                                     Yes      No</a:t>
                      </a:r>
                    </a:p>
                    <a:p>
                      <a:pPr marL="0" marR="0">
                        <a:lnSpc>
                          <a:spcPct val="115000"/>
                        </a:lnSpc>
                        <a:spcBef>
                          <a:spcPts val="0"/>
                        </a:spcBef>
                        <a:spcAft>
                          <a:spcPts val="0"/>
                        </a:spcAft>
                      </a:pPr>
                      <a:r>
                        <a:rPr lang="en-US" sz="1200" b="1" dirty="0">
                          <a:effectLst/>
                        </a:rPr>
                        <a:t>Buy from bookstore</a:t>
                      </a:r>
                    </a:p>
                    <a:p>
                      <a:pPr marL="0" marR="0">
                        <a:lnSpc>
                          <a:spcPct val="115000"/>
                        </a:lnSpc>
                        <a:spcBef>
                          <a:spcPts val="0"/>
                        </a:spcBef>
                        <a:spcAft>
                          <a:spcPts val="0"/>
                        </a:spcAft>
                      </a:pPr>
                      <a:r>
                        <a:rPr lang="en-US" sz="1200" b="1" dirty="0">
                          <a:effectLst/>
                        </a:rPr>
                        <a:t>Borrow from friends </a:t>
                      </a:r>
                    </a:p>
                    <a:p>
                      <a:pPr marL="0" marR="0">
                        <a:lnSpc>
                          <a:spcPct val="115000"/>
                        </a:lnSpc>
                        <a:spcBef>
                          <a:spcPts val="0"/>
                        </a:spcBef>
                        <a:spcAft>
                          <a:spcPts val="0"/>
                        </a:spcAft>
                      </a:pPr>
                      <a:r>
                        <a:rPr lang="en-US" sz="1200" b="1" dirty="0">
                          <a:effectLst/>
                        </a:rPr>
                        <a:t>From my parents bookshelf</a:t>
                      </a:r>
                    </a:p>
                    <a:p>
                      <a:pPr marL="0" marR="0">
                        <a:lnSpc>
                          <a:spcPct val="115000"/>
                        </a:lnSpc>
                        <a:spcBef>
                          <a:spcPts val="0"/>
                        </a:spcBef>
                        <a:spcAft>
                          <a:spcPts val="0"/>
                        </a:spcAft>
                      </a:pPr>
                      <a:r>
                        <a:rPr lang="en-US" sz="1200" b="1" dirty="0">
                          <a:effectLst/>
                        </a:rPr>
                        <a:t>From the library</a:t>
                      </a:r>
                      <a:endParaRPr lang="en-US" sz="12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88031012"/>
                  </a:ext>
                </a:extLst>
              </a:tr>
            </a:tbl>
          </a:graphicData>
        </a:graphic>
      </p:graphicFrame>
    </p:spTree>
    <p:extLst>
      <p:ext uri="{BB962C8B-B14F-4D97-AF65-F5344CB8AC3E}">
        <p14:creationId xmlns:p14="http://schemas.microsoft.com/office/powerpoint/2010/main" val="2226805922"/>
      </p:ext>
    </p:extLst>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b="1" dirty="0"/>
              <a:t>MEASUREMENT OF CONCEPTS AND VARIABLES</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59488052"/>
              </p:ext>
            </p:extLst>
          </p:nvPr>
        </p:nvGraphicFramePr>
        <p:xfrm>
          <a:off x="1835785" y="1828800"/>
          <a:ext cx="6697980" cy="2804160"/>
        </p:xfrm>
        <a:graphic>
          <a:graphicData uri="http://schemas.openxmlformats.org/drawingml/2006/table">
            <a:tbl>
              <a:tblPr firstRow="1" firstCol="1" bandRow="1">
                <a:tableStyleId>{5940675A-B579-460E-94D1-54222C63F5DA}</a:tableStyleId>
              </a:tblPr>
              <a:tblGrid>
                <a:gridCol w="3149600">
                  <a:extLst>
                    <a:ext uri="{9D8B030D-6E8A-4147-A177-3AD203B41FA5}">
                      <a16:colId xmlns:a16="http://schemas.microsoft.com/office/drawing/2014/main" val="3903729708"/>
                    </a:ext>
                  </a:extLst>
                </a:gridCol>
                <a:gridCol w="3548380">
                  <a:extLst>
                    <a:ext uri="{9D8B030D-6E8A-4147-A177-3AD203B41FA5}">
                      <a16:colId xmlns:a16="http://schemas.microsoft.com/office/drawing/2014/main" val="3217930979"/>
                    </a:ext>
                  </a:extLst>
                </a:gridCol>
              </a:tblGrid>
              <a:tr h="450761">
                <a:tc>
                  <a:txBody>
                    <a:bodyPr/>
                    <a:lstStyle/>
                    <a:p>
                      <a:pPr marL="0" marR="0">
                        <a:lnSpc>
                          <a:spcPct val="115000"/>
                        </a:lnSpc>
                        <a:spcBef>
                          <a:spcPts val="0"/>
                        </a:spcBef>
                        <a:spcAft>
                          <a:spcPts val="0"/>
                        </a:spcAft>
                      </a:pPr>
                      <a:r>
                        <a:rPr lang="en-US" sz="2000" b="1" dirty="0">
                          <a:effectLst/>
                        </a:rPr>
                        <a:t>OPERATIONAL DEFINITION</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b="1">
                          <a:effectLst/>
                        </a:rPr>
                        <a:t>OPERATIONAL DEFINITION</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16736112"/>
                  </a:ext>
                </a:extLst>
              </a:tr>
              <a:tr h="829399">
                <a:tc>
                  <a:txBody>
                    <a:bodyPr/>
                    <a:lstStyle/>
                    <a:p>
                      <a:pPr marL="0" marR="0">
                        <a:lnSpc>
                          <a:spcPct val="115000"/>
                        </a:lnSpc>
                        <a:spcBef>
                          <a:spcPts val="0"/>
                        </a:spcBef>
                        <a:spcAft>
                          <a:spcPts val="0"/>
                        </a:spcAft>
                      </a:pPr>
                      <a:r>
                        <a:rPr lang="en-US" sz="2000" b="1" dirty="0">
                          <a:effectLst/>
                        </a:rPr>
                        <a:t>Where did your father obtain his highest qualification?</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b="1">
                          <a:effectLst/>
                        </a:rPr>
                        <a:t> </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13624154"/>
                  </a:ext>
                </a:extLst>
              </a:tr>
              <a:tr h="829399">
                <a:tc>
                  <a:txBody>
                    <a:bodyPr/>
                    <a:lstStyle/>
                    <a:p>
                      <a:pPr marL="0" marR="0">
                        <a:lnSpc>
                          <a:spcPct val="115000"/>
                        </a:lnSpc>
                        <a:spcBef>
                          <a:spcPts val="0"/>
                        </a:spcBef>
                        <a:spcAft>
                          <a:spcPts val="0"/>
                        </a:spcAft>
                      </a:pPr>
                      <a:r>
                        <a:rPr lang="en-US" sz="2000" b="1" dirty="0">
                          <a:effectLst/>
                        </a:rPr>
                        <a:t>Where did your mother obtain his highest qualification?</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b="1" dirty="0">
                          <a:effectLst/>
                        </a:rPr>
                        <a:t> </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73928721"/>
                  </a:ext>
                </a:extLst>
              </a:tr>
            </a:tbl>
          </a:graphicData>
        </a:graphic>
      </p:graphicFrame>
    </p:spTree>
    <p:extLst>
      <p:ext uri="{BB962C8B-B14F-4D97-AF65-F5344CB8AC3E}">
        <p14:creationId xmlns:p14="http://schemas.microsoft.com/office/powerpoint/2010/main" val="2841504112"/>
      </p:ext>
    </p:extLst>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b="1" dirty="0"/>
              <a:t>MEASUREMENT OF CONCEPTS AND VARIABLES</a:t>
            </a:r>
            <a:endParaRPr lang="en-US" sz="20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84660568"/>
              </p:ext>
            </p:extLst>
          </p:nvPr>
        </p:nvGraphicFramePr>
        <p:xfrm>
          <a:off x="1835785" y="1752600"/>
          <a:ext cx="6697980" cy="4907280"/>
        </p:xfrm>
        <a:graphic>
          <a:graphicData uri="http://schemas.openxmlformats.org/drawingml/2006/table">
            <a:tbl>
              <a:tblPr firstRow="1" firstCol="1" bandRow="1">
                <a:tableStyleId>{5940675A-B579-460E-94D1-54222C63F5DA}</a:tableStyleId>
              </a:tblPr>
              <a:tblGrid>
                <a:gridCol w="3149600">
                  <a:extLst>
                    <a:ext uri="{9D8B030D-6E8A-4147-A177-3AD203B41FA5}">
                      <a16:colId xmlns:a16="http://schemas.microsoft.com/office/drawing/2014/main" val="507679718"/>
                    </a:ext>
                  </a:extLst>
                </a:gridCol>
                <a:gridCol w="3548380">
                  <a:extLst>
                    <a:ext uri="{9D8B030D-6E8A-4147-A177-3AD203B41FA5}">
                      <a16:colId xmlns:a16="http://schemas.microsoft.com/office/drawing/2014/main" val="1365088642"/>
                    </a:ext>
                  </a:extLst>
                </a:gridCol>
              </a:tblGrid>
              <a:tr h="622300">
                <a:tc>
                  <a:txBody>
                    <a:bodyPr/>
                    <a:lstStyle/>
                    <a:p>
                      <a:pPr marL="0" marR="0">
                        <a:lnSpc>
                          <a:spcPct val="115000"/>
                        </a:lnSpc>
                        <a:spcBef>
                          <a:spcPts val="0"/>
                        </a:spcBef>
                        <a:spcAft>
                          <a:spcPts val="0"/>
                        </a:spcAft>
                      </a:pPr>
                      <a:r>
                        <a:rPr lang="en-US" sz="2000" b="1" dirty="0">
                          <a:effectLst/>
                        </a:rPr>
                        <a:t>OBSERVATIONAL LEVEL</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b="1">
                          <a:effectLst/>
                        </a:rPr>
                        <a:t>OBSERVATIONAL LEVEL</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374278407"/>
                  </a:ext>
                </a:extLst>
              </a:tr>
              <a:tr h="622300">
                <a:tc>
                  <a:txBody>
                    <a:bodyPr/>
                    <a:lstStyle/>
                    <a:p>
                      <a:pPr marL="0" marR="0">
                        <a:lnSpc>
                          <a:spcPct val="115000"/>
                        </a:lnSpc>
                        <a:spcBef>
                          <a:spcPts val="0"/>
                        </a:spcBef>
                        <a:spcAft>
                          <a:spcPts val="0"/>
                        </a:spcAft>
                      </a:pPr>
                      <a:r>
                        <a:rPr lang="en-US" sz="2000" b="1" dirty="0">
                          <a:effectLst/>
                        </a:rPr>
                        <a:t>RESPONSES FOR CREATION OF INDICATORS</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b="1">
                          <a:effectLst/>
                        </a:rPr>
                        <a:t>RESPONSES FOR CREATION OF INDICATORS</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799253204"/>
                  </a:ext>
                </a:extLst>
              </a:tr>
              <a:tr h="622300">
                <a:tc>
                  <a:txBody>
                    <a:bodyPr/>
                    <a:lstStyle/>
                    <a:p>
                      <a:pPr marL="0" marR="0">
                        <a:lnSpc>
                          <a:spcPct val="115000"/>
                        </a:lnSpc>
                        <a:spcBef>
                          <a:spcPts val="0"/>
                        </a:spcBef>
                        <a:spcAft>
                          <a:spcPts val="0"/>
                        </a:spcAft>
                      </a:pPr>
                      <a:r>
                        <a:rPr lang="en-US" sz="2000" b="1" dirty="0">
                          <a:effectLst/>
                        </a:rPr>
                        <a:t>Percent of fathers with doctorates</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b="1">
                          <a:effectLst/>
                        </a:rPr>
                        <a:t>Percent of students who read outside their course</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949460317"/>
                  </a:ext>
                </a:extLst>
              </a:tr>
              <a:tr h="622300">
                <a:tc>
                  <a:txBody>
                    <a:bodyPr/>
                    <a:lstStyle/>
                    <a:p>
                      <a:pPr marL="0" marR="0">
                        <a:lnSpc>
                          <a:spcPct val="115000"/>
                        </a:lnSpc>
                        <a:spcBef>
                          <a:spcPts val="0"/>
                        </a:spcBef>
                        <a:spcAft>
                          <a:spcPts val="0"/>
                        </a:spcAft>
                      </a:pPr>
                      <a:r>
                        <a:rPr lang="en-US" sz="2000" b="1" dirty="0">
                          <a:effectLst/>
                        </a:rPr>
                        <a:t>Percent of fathers with specialized in engineering</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b="1" dirty="0">
                          <a:effectLst/>
                        </a:rPr>
                        <a:t>Percent of students who read motivation books</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87834681"/>
                  </a:ext>
                </a:extLst>
              </a:tr>
              <a:tr h="558800">
                <a:tc>
                  <a:txBody>
                    <a:bodyPr/>
                    <a:lstStyle/>
                    <a:p>
                      <a:pPr marL="0" marR="0">
                        <a:lnSpc>
                          <a:spcPct val="115000"/>
                        </a:lnSpc>
                        <a:spcBef>
                          <a:spcPts val="0"/>
                        </a:spcBef>
                        <a:spcAft>
                          <a:spcPts val="0"/>
                        </a:spcAft>
                      </a:pPr>
                      <a:r>
                        <a:rPr lang="en-US" sz="2000" b="1" dirty="0">
                          <a:effectLst/>
                        </a:rPr>
                        <a:t>Percent of fathers who attended Harvard</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b="1" dirty="0">
                          <a:effectLst/>
                        </a:rPr>
                        <a:t>Percent of students who read books every month</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3526471"/>
                  </a:ext>
                </a:extLst>
              </a:tr>
              <a:tr h="622300">
                <a:tc>
                  <a:txBody>
                    <a:bodyPr/>
                    <a:lstStyle/>
                    <a:p>
                      <a:pPr marL="0" marR="0">
                        <a:lnSpc>
                          <a:spcPct val="115000"/>
                        </a:lnSpc>
                        <a:spcBef>
                          <a:spcPts val="0"/>
                        </a:spcBef>
                        <a:spcAft>
                          <a:spcPts val="0"/>
                        </a:spcAft>
                      </a:pPr>
                      <a:r>
                        <a:rPr lang="en-US" sz="2000" b="1" dirty="0">
                          <a:effectLst/>
                        </a:rPr>
                        <a:t> </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marL="0" marR="0">
                        <a:lnSpc>
                          <a:spcPct val="115000"/>
                        </a:lnSpc>
                        <a:spcBef>
                          <a:spcPts val="0"/>
                        </a:spcBef>
                        <a:spcAft>
                          <a:spcPts val="0"/>
                        </a:spcAft>
                      </a:pPr>
                      <a:r>
                        <a:rPr lang="en-US" sz="2000" b="1" dirty="0">
                          <a:effectLst/>
                        </a:rPr>
                        <a:t>Percent of students who buy their own books</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7206260"/>
                  </a:ext>
                </a:extLst>
              </a:tr>
            </a:tbl>
          </a:graphicData>
        </a:graphic>
      </p:graphicFrame>
    </p:spTree>
    <p:extLst>
      <p:ext uri="{BB962C8B-B14F-4D97-AF65-F5344CB8AC3E}">
        <p14:creationId xmlns:p14="http://schemas.microsoft.com/office/powerpoint/2010/main" val="3076975028"/>
      </p:ext>
    </p:extLst>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b="1" dirty="0"/>
              <a:t>SCALES (LEVELS) OR MEASUREMENT</a:t>
            </a:r>
            <a:r>
              <a:rPr lang="en-US" dirty="0"/>
              <a:t/>
            </a:r>
            <a:br>
              <a:rPr lang="en-US" dirty="0"/>
            </a:br>
            <a:endParaRPr lang="en-US" dirty="0"/>
          </a:p>
        </p:txBody>
      </p:sp>
      <p:sp>
        <p:nvSpPr>
          <p:cNvPr id="3" name="Content Placeholder 2"/>
          <p:cNvSpPr>
            <a:spLocks noGrp="1"/>
          </p:cNvSpPr>
          <p:nvPr>
            <p:ph idx="1"/>
          </p:nvPr>
        </p:nvSpPr>
        <p:spPr/>
        <p:txBody>
          <a:bodyPr>
            <a:normAutofit fontScale="55000" lnSpcReduction="20000"/>
          </a:bodyPr>
          <a:lstStyle/>
          <a:p>
            <a:pPr>
              <a:buNone/>
            </a:pPr>
            <a:endParaRPr lang="en-US" dirty="0"/>
          </a:p>
          <a:p>
            <a:pPr algn="just"/>
            <a:r>
              <a:rPr lang="en-US" b="1" dirty="0"/>
              <a:t>To undertake statistical analysis, it is important to know the scale of measurement of the variables. </a:t>
            </a:r>
          </a:p>
          <a:p>
            <a:pPr algn="just"/>
            <a:r>
              <a:rPr lang="en-US" b="1" dirty="0"/>
              <a:t> </a:t>
            </a:r>
          </a:p>
          <a:p>
            <a:pPr algn="just"/>
            <a:r>
              <a:rPr lang="en-US" b="1" dirty="0"/>
              <a:t>The scale of measurement determines the sort of statistical analysis that can be performed on a set of variables.</a:t>
            </a:r>
          </a:p>
          <a:p>
            <a:pPr algn="just"/>
            <a:r>
              <a:rPr lang="en-US" b="1" dirty="0"/>
              <a:t> </a:t>
            </a:r>
          </a:p>
          <a:p>
            <a:pPr algn="just"/>
            <a:r>
              <a:rPr lang="en-US" b="1" dirty="0"/>
              <a:t> </a:t>
            </a:r>
          </a:p>
          <a:p>
            <a:pPr algn="just"/>
            <a:r>
              <a:rPr lang="en-US" b="1" dirty="0"/>
              <a:t>There are four scores of measurement.</a:t>
            </a:r>
          </a:p>
          <a:p>
            <a:pPr algn="just"/>
            <a:r>
              <a:rPr lang="en-US" b="1" dirty="0"/>
              <a:t> </a:t>
            </a:r>
          </a:p>
          <a:p>
            <a:pPr algn="just"/>
            <a:r>
              <a:rPr lang="en-US" b="1" dirty="0"/>
              <a:t>	Nominal</a:t>
            </a:r>
          </a:p>
          <a:p>
            <a:pPr algn="just"/>
            <a:r>
              <a:rPr lang="en-US" b="1" dirty="0"/>
              <a:t>	Ordinal</a:t>
            </a:r>
          </a:p>
          <a:p>
            <a:pPr algn="just"/>
            <a:r>
              <a:rPr lang="en-US" b="1" dirty="0"/>
              <a:t>	Interval </a:t>
            </a:r>
          </a:p>
          <a:p>
            <a:pPr algn="just"/>
            <a:r>
              <a:rPr lang="en-US" b="1" dirty="0"/>
              <a:t>	Ratio</a:t>
            </a:r>
          </a:p>
          <a:p>
            <a:pPr algn="just"/>
            <a:r>
              <a:rPr lang="en-US" dirty="0"/>
              <a:t> </a:t>
            </a:r>
          </a:p>
          <a:p>
            <a:endParaRPr lang="en-US" dirty="0"/>
          </a:p>
        </p:txBody>
      </p:sp>
    </p:spTree>
    <p:extLst>
      <p:ext uri="{BB962C8B-B14F-4D97-AF65-F5344CB8AC3E}">
        <p14:creationId xmlns:p14="http://schemas.microsoft.com/office/powerpoint/2010/main" val="895407925"/>
      </p:ext>
    </p:extLst>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PROPERTIES OF SCALES</a:t>
            </a:r>
            <a:r>
              <a:rPr lang="en-US" dirty="0"/>
              <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b="1" dirty="0"/>
              <a:t>Each scale may or may not possess any of the following properties.</a:t>
            </a:r>
          </a:p>
          <a:p>
            <a:pPr>
              <a:buNone/>
            </a:pPr>
            <a:endParaRPr lang="en-US" b="1" dirty="0"/>
          </a:p>
          <a:p>
            <a:r>
              <a:rPr lang="en-US" b="1" dirty="0"/>
              <a:t>	Magnitude</a:t>
            </a:r>
          </a:p>
          <a:p>
            <a:pPr>
              <a:buNone/>
            </a:pPr>
            <a:endParaRPr lang="en-US" b="1" dirty="0"/>
          </a:p>
          <a:p>
            <a:r>
              <a:rPr lang="en-US" b="1" dirty="0"/>
              <a:t>	Equal intervals</a:t>
            </a:r>
          </a:p>
          <a:p>
            <a:pPr>
              <a:buNone/>
            </a:pPr>
            <a:endParaRPr lang="en-US" b="1" dirty="0"/>
          </a:p>
          <a:p>
            <a:r>
              <a:rPr lang="en-US" b="1" dirty="0"/>
              <a:t>	Absolute (natural) zero</a:t>
            </a:r>
          </a:p>
          <a:p>
            <a:pPr>
              <a:buNone/>
            </a:pPr>
            <a:r>
              <a:rPr lang="en-US" dirty="0"/>
              <a:t> </a:t>
            </a:r>
          </a:p>
          <a:p>
            <a:endParaRPr lang="en-US" dirty="0"/>
          </a:p>
        </p:txBody>
      </p:sp>
    </p:spTree>
    <p:extLst>
      <p:ext uri="{BB962C8B-B14F-4D97-AF65-F5344CB8AC3E}">
        <p14:creationId xmlns:p14="http://schemas.microsoft.com/office/powerpoint/2010/main" val="1605903173"/>
      </p:ext>
    </p:extLst>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t>PROPERTIES OF SCALES</a:t>
            </a:r>
            <a:r>
              <a:rPr lang="en-US" sz="4000" dirty="0"/>
              <a:t/>
            </a:r>
            <a:br>
              <a:rPr lang="en-US" sz="4000" dirty="0"/>
            </a:br>
            <a:endParaRPr lang="en-US" dirty="0"/>
          </a:p>
        </p:txBody>
      </p:sp>
      <p:sp>
        <p:nvSpPr>
          <p:cNvPr id="3" name="Content Placeholder 2"/>
          <p:cNvSpPr>
            <a:spLocks noGrp="1"/>
          </p:cNvSpPr>
          <p:nvPr>
            <p:ph idx="1"/>
          </p:nvPr>
        </p:nvSpPr>
        <p:spPr/>
        <p:txBody>
          <a:bodyPr>
            <a:normAutofit fontScale="85000" lnSpcReduction="20000"/>
          </a:bodyPr>
          <a:lstStyle/>
          <a:p>
            <a:pPr algn="just"/>
            <a:r>
              <a:rPr lang="en-US" b="1" dirty="0"/>
              <a:t>MAGNITUDE</a:t>
            </a:r>
          </a:p>
          <a:p>
            <a:pPr marL="82296" indent="0" algn="just">
              <a:buNone/>
            </a:pPr>
            <a:endParaRPr lang="en-US" b="1" dirty="0"/>
          </a:p>
          <a:p>
            <a:pPr algn="just"/>
            <a:r>
              <a:rPr lang="en-US" b="1" dirty="0"/>
              <a:t>This makes it possible to compare observations in terms of whether it is greater than, less than, or equal to another observation.</a:t>
            </a:r>
          </a:p>
          <a:p>
            <a:pPr marL="82296" indent="0" algn="just">
              <a:buNone/>
            </a:pPr>
            <a:endParaRPr lang="en-US" b="1" dirty="0"/>
          </a:p>
          <a:p>
            <a:pPr algn="just"/>
            <a:r>
              <a:rPr lang="en-US" b="1" dirty="0"/>
              <a:t>EXAMPLE</a:t>
            </a:r>
          </a:p>
          <a:p>
            <a:pPr marL="82296" indent="0" algn="just">
              <a:buNone/>
            </a:pPr>
            <a:endParaRPr lang="en-US" b="1" dirty="0"/>
          </a:p>
          <a:p>
            <a:pPr algn="just"/>
            <a:r>
              <a:rPr lang="en-US" b="1" dirty="0"/>
              <a:t>One person can earn more, less, or equal income in relation to another person.</a:t>
            </a:r>
          </a:p>
          <a:p>
            <a:pPr marL="82296" indent="0" algn="just">
              <a:buNone/>
            </a:pPr>
            <a:r>
              <a:rPr lang="en-US" b="1" dirty="0"/>
              <a:t> </a:t>
            </a:r>
          </a:p>
        </p:txBody>
      </p:sp>
    </p:spTree>
    <p:extLst>
      <p:ext uri="{BB962C8B-B14F-4D97-AF65-F5344CB8AC3E}">
        <p14:creationId xmlns:p14="http://schemas.microsoft.com/office/powerpoint/2010/main" val="13997840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dirty="0"/>
              <a:t>COMMON SOURCES OF KNOWLEDGE</a:t>
            </a:r>
            <a:r>
              <a:rPr lang="en-US" sz="3200" dirty="0"/>
              <a:t/>
            </a:r>
            <a:br>
              <a:rPr lang="en-US" sz="3200" dirty="0"/>
            </a:br>
            <a:endParaRPr lang="en-US" sz="3200" dirty="0"/>
          </a:p>
        </p:txBody>
      </p:sp>
      <p:sp>
        <p:nvSpPr>
          <p:cNvPr id="3" name="Content Placeholder 2"/>
          <p:cNvSpPr>
            <a:spLocks noGrp="1"/>
          </p:cNvSpPr>
          <p:nvPr>
            <p:ph idx="1"/>
          </p:nvPr>
        </p:nvSpPr>
        <p:spPr/>
        <p:txBody>
          <a:bodyPr>
            <a:normAutofit fontScale="70000" lnSpcReduction="20000"/>
          </a:bodyPr>
          <a:lstStyle/>
          <a:p>
            <a:pPr algn="just"/>
            <a:r>
              <a:rPr lang="en-US" b="1" dirty="0" smtClean="0"/>
              <a:t>Research </a:t>
            </a:r>
            <a:r>
              <a:rPr lang="en-US" b="1" dirty="0"/>
              <a:t>is primarily motivated by the quest for valid knowledge and the basis for this knowledge epistemology.</a:t>
            </a:r>
          </a:p>
          <a:p>
            <a:pPr algn="just"/>
            <a:r>
              <a:rPr lang="en-US" b="1" dirty="0"/>
              <a:t> </a:t>
            </a:r>
          </a:p>
          <a:p>
            <a:pPr lvl="0" algn="just"/>
            <a:r>
              <a:rPr lang="en-US" b="1" dirty="0"/>
              <a:t>For example it is absolute fact that </a:t>
            </a:r>
            <a:r>
              <a:rPr lang="en-US" b="1" dirty="0" err="1"/>
              <a:t>UNZA</a:t>
            </a:r>
            <a:r>
              <a:rPr lang="en-US" b="1" dirty="0"/>
              <a:t> dons frustrations are a result of low incomes per se?</a:t>
            </a:r>
          </a:p>
          <a:p>
            <a:pPr algn="just"/>
            <a:r>
              <a:rPr lang="en-US" b="1" dirty="0"/>
              <a:t> </a:t>
            </a:r>
          </a:p>
          <a:p>
            <a:pPr lvl="0" algn="just"/>
            <a:r>
              <a:rPr lang="en-US" b="1" dirty="0"/>
              <a:t>How do we know what we do and how valid are these methods of knowing,       perceiving, understanding and what their limitations are.</a:t>
            </a:r>
          </a:p>
          <a:p>
            <a:pPr algn="just"/>
            <a:r>
              <a:rPr lang="en-US" b="1" dirty="0"/>
              <a:t> </a:t>
            </a:r>
          </a:p>
          <a:p>
            <a:pPr lvl="0" algn="just"/>
            <a:r>
              <a:rPr lang="en-US" b="1" dirty="0"/>
              <a:t>The main methods of knowing are:  authoritarian mystical, rationalistic scientific,   intuition, habit, common sense.</a:t>
            </a:r>
          </a:p>
          <a:p>
            <a:pPr algn="just"/>
            <a:endParaRPr lang="en-US" b="1" dirty="0"/>
          </a:p>
        </p:txBody>
      </p:sp>
    </p:spTree>
    <p:extLst>
      <p:ext uri="{BB962C8B-B14F-4D97-AF65-F5344CB8AC3E}">
        <p14:creationId xmlns:p14="http://schemas.microsoft.com/office/powerpoint/2010/main" val="81753114"/>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t>PROPERTIES OF SCALES</a:t>
            </a:r>
            <a:r>
              <a:rPr lang="en-US" sz="4000" dirty="0"/>
              <a:t/>
            </a:r>
            <a:br>
              <a:rPr lang="en-US" sz="4000" dirty="0"/>
            </a:br>
            <a:endParaRPr lang="en-US" dirty="0"/>
          </a:p>
        </p:txBody>
      </p:sp>
      <p:sp>
        <p:nvSpPr>
          <p:cNvPr id="3" name="Content Placeholder 2"/>
          <p:cNvSpPr>
            <a:spLocks noGrp="1"/>
          </p:cNvSpPr>
          <p:nvPr>
            <p:ph idx="1"/>
          </p:nvPr>
        </p:nvSpPr>
        <p:spPr/>
        <p:txBody>
          <a:bodyPr>
            <a:normAutofit fontScale="85000" lnSpcReduction="10000"/>
          </a:bodyPr>
          <a:lstStyle/>
          <a:p>
            <a:pPr algn="just"/>
            <a:r>
              <a:rPr lang="en-US" b="1" dirty="0"/>
              <a:t>EQUAL INTERVALS</a:t>
            </a:r>
          </a:p>
          <a:p>
            <a:pPr marL="82296" indent="0" algn="just">
              <a:buNone/>
            </a:pPr>
            <a:endParaRPr lang="en-US" b="1" dirty="0"/>
          </a:p>
          <a:p>
            <a:pPr algn="just"/>
            <a:r>
              <a:rPr lang="en-US" b="1" dirty="0"/>
              <a:t>This refers to existence of constant units of measurement which are equal by definition and, in some cases, have universality.</a:t>
            </a:r>
          </a:p>
          <a:p>
            <a:pPr marL="82296" indent="0" algn="just">
              <a:buNone/>
            </a:pPr>
            <a:r>
              <a:rPr lang="en-US" b="1" dirty="0"/>
              <a:t> </a:t>
            </a:r>
          </a:p>
          <a:p>
            <a:pPr algn="just"/>
            <a:r>
              <a:rPr lang="en-US" b="1" dirty="0"/>
              <a:t>EXAMPLE</a:t>
            </a:r>
          </a:p>
          <a:p>
            <a:pPr marL="82296" indent="0" algn="just">
              <a:buNone/>
            </a:pPr>
            <a:endParaRPr lang="en-US" b="1" dirty="0"/>
          </a:p>
          <a:p>
            <a:pPr algn="just"/>
            <a:r>
              <a:rPr lang="en-US" b="1" dirty="0"/>
              <a:t>Income measured in constant units like ngwee in kwacha or cents in dollars.</a:t>
            </a:r>
          </a:p>
          <a:p>
            <a:pPr algn="just"/>
            <a:endParaRPr lang="en-US" b="1" dirty="0"/>
          </a:p>
          <a:p>
            <a:endParaRPr lang="en-US" dirty="0"/>
          </a:p>
        </p:txBody>
      </p:sp>
    </p:spTree>
    <p:extLst>
      <p:ext uri="{BB962C8B-B14F-4D97-AF65-F5344CB8AC3E}">
        <p14:creationId xmlns:p14="http://schemas.microsoft.com/office/powerpoint/2010/main" val="428486580"/>
      </p:ext>
    </p:extLst>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t>PROPERTIES OF SCALES</a:t>
            </a:r>
            <a:r>
              <a:rPr lang="en-US" sz="4000" dirty="0"/>
              <a:t/>
            </a:r>
            <a:br>
              <a:rPr lang="en-US" sz="4000" dirty="0"/>
            </a:br>
            <a:endParaRPr lang="en-US" dirty="0"/>
          </a:p>
        </p:txBody>
      </p:sp>
      <p:sp>
        <p:nvSpPr>
          <p:cNvPr id="3" name="Content Placeholder 2"/>
          <p:cNvSpPr>
            <a:spLocks noGrp="1"/>
          </p:cNvSpPr>
          <p:nvPr>
            <p:ph idx="1"/>
          </p:nvPr>
        </p:nvSpPr>
        <p:spPr/>
        <p:txBody>
          <a:bodyPr>
            <a:normAutofit fontScale="92500" lnSpcReduction="10000"/>
          </a:bodyPr>
          <a:lstStyle/>
          <a:p>
            <a:pPr algn="just"/>
            <a:r>
              <a:rPr lang="en-US" b="1" dirty="0"/>
              <a:t>ABSOLUTE (NATURAL) ZERO</a:t>
            </a:r>
          </a:p>
          <a:p>
            <a:pPr marL="82296" indent="0" algn="just">
              <a:buNone/>
            </a:pPr>
            <a:endParaRPr lang="en-US" b="1" dirty="0"/>
          </a:p>
          <a:p>
            <a:pPr algn="just"/>
            <a:r>
              <a:rPr lang="en-US" b="1" dirty="0"/>
              <a:t>This is a value indicates that nothing at all of an attribute being measured exists.</a:t>
            </a:r>
          </a:p>
          <a:p>
            <a:pPr marL="82296" indent="0" algn="just">
              <a:buNone/>
            </a:pPr>
            <a:endParaRPr lang="en-US" b="1" dirty="0"/>
          </a:p>
          <a:p>
            <a:pPr algn="just"/>
            <a:r>
              <a:rPr lang="en-US" b="1" dirty="0"/>
              <a:t>EXAMPLE</a:t>
            </a:r>
          </a:p>
          <a:p>
            <a:pPr marL="82296" indent="0" algn="just">
              <a:buNone/>
            </a:pPr>
            <a:endParaRPr lang="en-US" b="1" dirty="0"/>
          </a:p>
          <a:p>
            <a:pPr algn="just"/>
            <a:r>
              <a:rPr lang="en-US" b="1" dirty="0"/>
              <a:t>In terms of speed, a parked car represents zero speed.</a:t>
            </a:r>
          </a:p>
          <a:p>
            <a:pPr marL="82296" indent="0" algn="just">
              <a:buNone/>
            </a:pPr>
            <a:endParaRPr lang="en-US" b="1" dirty="0"/>
          </a:p>
          <a:p>
            <a:endParaRPr lang="en-US" dirty="0"/>
          </a:p>
        </p:txBody>
      </p:sp>
    </p:spTree>
    <p:extLst>
      <p:ext uri="{BB962C8B-B14F-4D97-AF65-F5344CB8AC3E}">
        <p14:creationId xmlns:p14="http://schemas.microsoft.com/office/powerpoint/2010/main" val="2378310496"/>
      </p:ext>
    </p:extLst>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dirty="0"/>
              <a:t>SCALES (LEVELS) OR MEASUREMENT</a:t>
            </a:r>
            <a:endParaRPr lang="en-US" dirty="0"/>
          </a:p>
        </p:txBody>
      </p:sp>
      <p:sp>
        <p:nvSpPr>
          <p:cNvPr id="3" name="Content Placeholder 2"/>
          <p:cNvSpPr>
            <a:spLocks noGrp="1"/>
          </p:cNvSpPr>
          <p:nvPr>
            <p:ph idx="1"/>
          </p:nvPr>
        </p:nvSpPr>
        <p:spPr/>
        <p:txBody>
          <a:bodyPr>
            <a:normAutofit fontScale="70000" lnSpcReduction="20000"/>
          </a:bodyPr>
          <a:lstStyle/>
          <a:p>
            <a:pPr algn="just"/>
            <a:r>
              <a:rPr lang="en-US" b="1" dirty="0"/>
              <a:t>NOMINAL SCALE</a:t>
            </a:r>
          </a:p>
          <a:p>
            <a:pPr marL="82296" indent="0" algn="just">
              <a:buNone/>
            </a:pPr>
            <a:r>
              <a:rPr lang="en-US" b="1" dirty="0"/>
              <a:t> </a:t>
            </a:r>
          </a:p>
          <a:p>
            <a:pPr algn="just"/>
            <a:r>
              <a:rPr lang="en-US" b="1" dirty="0"/>
              <a:t>This involves the classification of items into discrete groups (or categories) which can not be ranked.</a:t>
            </a:r>
          </a:p>
          <a:p>
            <a:pPr marL="82296" indent="0" algn="just">
              <a:buNone/>
            </a:pPr>
            <a:r>
              <a:rPr lang="en-US" b="1" dirty="0"/>
              <a:t> </a:t>
            </a:r>
          </a:p>
          <a:p>
            <a:pPr algn="just"/>
            <a:r>
              <a:rPr lang="en-US" b="1" dirty="0"/>
              <a:t>Categories (groups) must be exhaustive and mutually exclusive.</a:t>
            </a:r>
          </a:p>
          <a:p>
            <a:pPr marL="82296" indent="0" algn="just">
              <a:buNone/>
            </a:pPr>
            <a:r>
              <a:rPr lang="en-US" b="1" dirty="0"/>
              <a:t> </a:t>
            </a:r>
          </a:p>
          <a:p>
            <a:pPr algn="just"/>
            <a:r>
              <a:rPr lang="en-US" b="1" dirty="0"/>
              <a:t>It does not have any of the three properties – magnitude, equal intervals, and absolute zero.</a:t>
            </a:r>
          </a:p>
          <a:p>
            <a:pPr marL="82296" indent="0" algn="just">
              <a:buNone/>
            </a:pPr>
            <a:r>
              <a:rPr lang="en-US" b="1" dirty="0"/>
              <a:t> </a:t>
            </a:r>
          </a:p>
          <a:p>
            <a:pPr algn="just"/>
            <a:r>
              <a:rPr lang="en-US" b="1" dirty="0"/>
              <a:t>EXAMPLES</a:t>
            </a:r>
          </a:p>
          <a:p>
            <a:pPr marL="82296" indent="0" algn="just">
              <a:buNone/>
            </a:pPr>
            <a:r>
              <a:rPr lang="en-US" b="1" dirty="0"/>
              <a:t> </a:t>
            </a:r>
          </a:p>
          <a:p>
            <a:pPr algn="just"/>
            <a:r>
              <a:rPr lang="en-US" b="1" dirty="0"/>
              <a:t>Sex, marital status</a:t>
            </a:r>
          </a:p>
          <a:p>
            <a:endParaRPr lang="en-US" dirty="0"/>
          </a:p>
        </p:txBody>
      </p:sp>
    </p:spTree>
    <p:extLst>
      <p:ext uri="{BB962C8B-B14F-4D97-AF65-F5344CB8AC3E}">
        <p14:creationId xmlns:p14="http://schemas.microsoft.com/office/powerpoint/2010/main" val="3475344661"/>
      </p:ext>
    </p:extLst>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dirty="0"/>
              <a:t>SCALES (LEVELS) OR MEASUREMENT</a:t>
            </a:r>
            <a:endParaRPr lang="en-US" dirty="0"/>
          </a:p>
        </p:txBody>
      </p:sp>
      <p:sp>
        <p:nvSpPr>
          <p:cNvPr id="3" name="Content Placeholder 2"/>
          <p:cNvSpPr>
            <a:spLocks noGrp="1"/>
          </p:cNvSpPr>
          <p:nvPr>
            <p:ph idx="1"/>
          </p:nvPr>
        </p:nvSpPr>
        <p:spPr/>
        <p:txBody>
          <a:bodyPr>
            <a:normAutofit fontScale="40000" lnSpcReduction="20000"/>
          </a:bodyPr>
          <a:lstStyle/>
          <a:p>
            <a:pPr algn="just"/>
            <a:r>
              <a:rPr lang="en-US" b="1" dirty="0"/>
              <a:t>ORDINAL SCALE</a:t>
            </a:r>
          </a:p>
          <a:p>
            <a:pPr marL="82296" indent="0" algn="just">
              <a:buNone/>
            </a:pPr>
            <a:r>
              <a:rPr lang="en-US" b="1" dirty="0"/>
              <a:t> </a:t>
            </a:r>
          </a:p>
          <a:p>
            <a:pPr algn="just"/>
            <a:r>
              <a:rPr lang="en-US" b="1" dirty="0"/>
              <a:t>This involves rank-ordering of categories (groups) of a variable in an ascending or</a:t>
            </a:r>
          </a:p>
          <a:p>
            <a:pPr algn="just"/>
            <a:r>
              <a:rPr lang="en-US" b="1" dirty="0"/>
              <a:t>descending order.</a:t>
            </a:r>
          </a:p>
          <a:p>
            <a:pPr marL="82296" indent="0" algn="just">
              <a:buNone/>
            </a:pPr>
            <a:r>
              <a:rPr lang="en-US" b="1" dirty="0"/>
              <a:t> </a:t>
            </a:r>
          </a:p>
          <a:p>
            <a:pPr algn="just"/>
            <a:r>
              <a:rPr lang="en-US" b="1" dirty="0"/>
              <a:t>Categories (or groups) must also ideally be exhaustive and mutually exclusive</a:t>
            </a:r>
          </a:p>
          <a:p>
            <a:pPr marL="82296" indent="0" algn="just">
              <a:buNone/>
            </a:pPr>
            <a:r>
              <a:rPr lang="en-US" b="1" dirty="0"/>
              <a:t> </a:t>
            </a:r>
          </a:p>
          <a:p>
            <a:pPr algn="just"/>
            <a:r>
              <a:rPr lang="en-US" b="1" dirty="0"/>
              <a:t>It has only one property of scales, namely, magnitude.</a:t>
            </a:r>
          </a:p>
          <a:p>
            <a:pPr marL="82296" indent="0" algn="just">
              <a:buNone/>
            </a:pPr>
            <a:r>
              <a:rPr lang="en-US" b="1" dirty="0"/>
              <a:t> </a:t>
            </a:r>
          </a:p>
          <a:p>
            <a:pPr algn="just"/>
            <a:r>
              <a:rPr lang="en-US" b="1" dirty="0"/>
              <a:t>EXAMPLE</a:t>
            </a:r>
          </a:p>
          <a:p>
            <a:pPr marL="82296" indent="0" algn="just">
              <a:buNone/>
            </a:pPr>
            <a:r>
              <a:rPr lang="en-US" b="1" dirty="0"/>
              <a:t> </a:t>
            </a:r>
          </a:p>
          <a:p>
            <a:pPr algn="just"/>
            <a:r>
              <a:rPr lang="en-US" b="1" dirty="0"/>
              <a:t>Attitudes towards corruption in the civil service.</a:t>
            </a:r>
          </a:p>
          <a:p>
            <a:pPr marL="82296" indent="0" algn="just">
              <a:buNone/>
            </a:pPr>
            <a:r>
              <a:rPr lang="en-US" b="1" dirty="0"/>
              <a:t> </a:t>
            </a:r>
          </a:p>
          <a:p>
            <a:pPr algn="just"/>
            <a:r>
              <a:rPr lang="en-US" b="1" dirty="0"/>
              <a:t>Highly </a:t>
            </a:r>
            <a:r>
              <a:rPr lang="en-US" b="1" dirty="0" err="1"/>
              <a:t>favourable</a:t>
            </a:r>
            <a:endParaRPr lang="en-US" b="1" dirty="0"/>
          </a:p>
          <a:p>
            <a:pPr algn="just"/>
            <a:r>
              <a:rPr lang="en-US" b="1" dirty="0" err="1"/>
              <a:t>Favourable</a:t>
            </a:r>
            <a:endParaRPr lang="en-US" b="1" dirty="0"/>
          </a:p>
          <a:p>
            <a:pPr algn="just"/>
            <a:r>
              <a:rPr lang="en-US" b="1" dirty="0" err="1"/>
              <a:t>Unfavourable</a:t>
            </a:r>
            <a:r>
              <a:rPr lang="en-US" b="1" dirty="0"/>
              <a:t> </a:t>
            </a:r>
          </a:p>
          <a:p>
            <a:pPr algn="just"/>
            <a:r>
              <a:rPr lang="en-US" b="1" dirty="0"/>
              <a:t>Highly </a:t>
            </a:r>
            <a:r>
              <a:rPr lang="en-US" b="1" dirty="0" err="1"/>
              <a:t>unfavourable</a:t>
            </a:r>
            <a:endParaRPr lang="en-US" b="1" dirty="0"/>
          </a:p>
          <a:p>
            <a:pPr marL="82296" indent="0" algn="just">
              <a:buNone/>
            </a:pPr>
            <a:r>
              <a:rPr lang="en-US" b="1" dirty="0"/>
              <a:t> </a:t>
            </a:r>
          </a:p>
          <a:p>
            <a:endParaRPr lang="en-US" dirty="0"/>
          </a:p>
        </p:txBody>
      </p:sp>
    </p:spTree>
    <p:extLst>
      <p:ext uri="{BB962C8B-B14F-4D97-AF65-F5344CB8AC3E}">
        <p14:creationId xmlns:p14="http://schemas.microsoft.com/office/powerpoint/2010/main" val="18984566"/>
      </p:ext>
    </p:extLst>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SCALES (LEVELS) OR MEASUREMENT</a:t>
            </a:r>
            <a:endParaRPr lang="en-US" sz="2800" dirty="0"/>
          </a:p>
        </p:txBody>
      </p:sp>
      <p:sp>
        <p:nvSpPr>
          <p:cNvPr id="3" name="Content Placeholder 2"/>
          <p:cNvSpPr>
            <a:spLocks noGrp="1"/>
          </p:cNvSpPr>
          <p:nvPr>
            <p:ph idx="1"/>
          </p:nvPr>
        </p:nvSpPr>
        <p:spPr/>
        <p:txBody>
          <a:bodyPr>
            <a:normAutofit fontScale="85000" lnSpcReduction="20000"/>
          </a:bodyPr>
          <a:lstStyle/>
          <a:p>
            <a:pPr>
              <a:buNone/>
            </a:pPr>
            <a:endParaRPr lang="en-US" b="1" dirty="0"/>
          </a:p>
          <a:p>
            <a:pPr>
              <a:buNone/>
            </a:pPr>
            <a:r>
              <a:rPr lang="en-US" b="1" dirty="0"/>
              <a:t>CONTINUOUS SCALES</a:t>
            </a:r>
            <a:endParaRPr lang="en-US" dirty="0"/>
          </a:p>
          <a:p>
            <a:pPr>
              <a:buNone/>
            </a:pPr>
            <a:endParaRPr lang="en-US" dirty="0"/>
          </a:p>
          <a:p>
            <a:pPr algn="just"/>
            <a:r>
              <a:rPr lang="en-US" b="1" dirty="0"/>
              <a:t>These consist of a continuum of measurements which have no minimal size unit and can be ranked.</a:t>
            </a:r>
          </a:p>
          <a:p>
            <a:pPr algn="just">
              <a:buNone/>
            </a:pPr>
            <a:r>
              <a:rPr lang="en-US" b="1" dirty="0"/>
              <a:t> </a:t>
            </a:r>
          </a:p>
          <a:p>
            <a:pPr algn="just"/>
            <a:r>
              <a:rPr lang="en-US" b="1" dirty="0"/>
              <a:t>They are characterized by a common and constant unit of measurement.</a:t>
            </a:r>
          </a:p>
          <a:p>
            <a:pPr algn="just">
              <a:buNone/>
            </a:pPr>
            <a:endParaRPr lang="en-US" b="1" dirty="0"/>
          </a:p>
          <a:p>
            <a:pPr algn="just"/>
            <a:r>
              <a:rPr lang="en-US" b="1" dirty="0"/>
              <a:t>Some have an absolute zero while others do not.</a:t>
            </a:r>
          </a:p>
          <a:p>
            <a:pPr>
              <a:buNone/>
            </a:pPr>
            <a:endParaRPr lang="en-US" dirty="0"/>
          </a:p>
          <a:p>
            <a:endParaRPr lang="en-US" dirty="0"/>
          </a:p>
        </p:txBody>
      </p:sp>
    </p:spTree>
    <p:extLst>
      <p:ext uri="{BB962C8B-B14F-4D97-AF65-F5344CB8AC3E}">
        <p14:creationId xmlns:p14="http://schemas.microsoft.com/office/powerpoint/2010/main" val="421517561"/>
      </p:ext>
    </p:extLst>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SCALES (LEVELS) OR MEASUREMENT</a:t>
            </a:r>
            <a:endParaRPr lang="en-US" sz="2800" dirty="0"/>
          </a:p>
        </p:txBody>
      </p:sp>
      <p:sp>
        <p:nvSpPr>
          <p:cNvPr id="3" name="Content Placeholder 2"/>
          <p:cNvSpPr>
            <a:spLocks noGrp="1"/>
          </p:cNvSpPr>
          <p:nvPr>
            <p:ph idx="1"/>
          </p:nvPr>
        </p:nvSpPr>
        <p:spPr/>
        <p:txBody>
          <a:bodyPr>
            <a:normAutofit fontScale="85000" lnSpcReduction="20000"/>
          </a:bodyPr>
          <a:lstStyle/>
          <a:p>
            <a:pPr>
              <a:buNone/>
            </a:pPr>
            <a:r>
              <a:rPr lang="en-US" b="1" dirty="0"/>
              <a:t>INTERVAL SCALES</a:t>
            </a:r>
          </a:p>
          <a:p>
            <a:endParaRPr lang="en-US" b="1" dirty="0"/>
          </a:p>
          <a:p>
            <a:pPr algn="just"/>
            <a:r>
              <a:rPr lang="en-US" b="1" dirty="0"/>
              <a:t>This has two of the properties – magnitude and equal intervals. </a:t>
            </a:r>
          </a:p>
          <a:p>
            <a:pPr algn="just"/>
            <a:endParaRPr lang="en-US" b="1" dirty="0"/>
          </a:p>
          <a:p>
            <a:pPr algn="just"/>
            <a:r>
              <a:rPr lang="en-US" b="1" dirty="0"/>
              <a:t>The property of absolute or natural zero is not there because it is possible to get a negative value.</a:t>
            </a:r>
          </a:p>
          <a:p>
            <a:pPr algn="just">
              <a:buNone/>
            </a:pPr>
            <a:r>
              <a:rPr lang="en-US" b="1" dirty="0"/>
              <a:t> </a:t>
            </a:r>
          </a:p>
          <a:p>
            <a:pPr algn="just"/>
            <a:r>
              <a:rPr lang="en-US" b="1" dirty="0"/>
              <a:t>EXAMPLE</a:t>
            </a:r>
          </a:p>
          <a:p>
            <a:pPr algn="just">
              <a:buNone/>
            </a:pPr>
            <a:endParaRPr lang="en-US" b="1" dirty="0"/>
          </a:p>
          <a:p>
            <a:pPr algn="just"/>
            <a:r>
              <a:rPr lang="en-US" b="1" dirty="0"/>
              <a:t>Income </a:t>
            </a:r>
          </a:p>
          <a:p>
            <a:endParaRPr lang="en-US" dirty="0"/>
          </a:p>
        </p:txBody>
      </p:sp>
    </p:spTree>
    <p:extLst>
      <p:ext uri="{BB962C8B-B14F-4D97-AF65-F5344CB8AC3E}">
        <p14:creationId xmlns:p14="http://schemas.microsoft.com/office/powerpoint/2010/main" val="3324718516"/>
      </p:ext>
    </p:extLst>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SCALES (LEVELS) OR MEASUREMENT</a:t>
            </a:r>
            <a:endParaRPr lang="en-US" sz="2800" dirty="0"/>
          </a:p>
        </p:txBody>
      </p:sp>
      <p:sp>
        <p:nvSpPr>
          <p:cNvPr id="3" name="Content Placeholder 2"/>
          <p:cNvSpPr>
            <a:spLocks noGrp="1"/>
          </p:cNvSpPr>
          <p:nvPr>
            <p:ph idx="1"/>
          </p:nvPr>
        </p:nvSpPr>
        <p:spPr/>
        <p:txBody>
          <a:bodyPr>
            <a:normAutofit fontScale="85000" lnSpcReduction="20000"/>
          </a:bodyPr>
          <a:lstStyle/>
          <a:p>
            <a:pPr algn="just">
              <a:buNone/>
            </a:pPr>
            <a:endParaRPr lang="en-US" b="1" dirty="0"/>
          </a:p>
          <a:p>
            <a:pPr algn="just">
              <a:buNone/>
            </a:pPr>
            <a:r>
              <a:rPr lang="en-US" b="1" dirty="0"/>
              <a:t>RATIO SCALES</a:t>
            </a:r>
          </a:p>
          <a:p>
            <a:pPr algn="just">
              <a:buNone/>
            </a:pPr>
            <a:r>
              <a:rPr lang="en-US" b="1" dirty="0"/>
              <a:t> </a:t>
            </a:r>
          </a:p>
          <a:p>
            <a:pPr algn="just"/>
            <a:r>
              <a:rPr lang="en-US" b="1" dirty="0"/>
              <a:t>This possesses the attributes of magnitude equal intervals and absolute zero.</a:t>
            </a:r>
          </a:p>
          <a:p>
            <a:pPr algn="just"/>
            <a:r>
              <a:rPr lang="en-US" b="1" dirty="0"/>
              <a:t> </a:t>
            </a:r>
          </a:p>
          <a:p>
            <a:pPr algn="just"/>
            <a:r>
              <a:rPr lang="en-US" b="1" dirty="0"/>
              <a:t>EXAMPLE</a:t>
            </a:r>
          </a:p>
          <a:p>
            <a:pPr algn="just"/>
            <a:r>
              <a:rPr lang="en-US" b="1" dirty="0"/>
              <a:t> </a:t>
            </a:r>
          </a:p>
          <a:p>
            <a:pPr algn="just"/>
            <a:r>
              <a:rPr lang="en-US" b="1" dirty="0"/>
              <a:t>Age</a:t>
            </a:r>
          </a:p>
          <a:p>
            <a:pPr algn="just"/>
            <a:r>
              <a:rPr lang="en-US" b="1" dirty="0"/>
              <a:t>Weight</a:t>
            </a:r>
          </a:p>
          <a:p>
            <a:pPr algn="just"/>
            <a:r>
              <a:rPr lang="en-US" b="1" dirty="0"/>
              <a:t>Speed</a:t>
            </a:r>
          </a:p>
          <a:p>
            <a:endParaRPr lang="en-US" dirty="0"/>
          </a:p>
        </p:txBody>
      </p:sp>
    </p:spTree>
    <p:extLst>
      <p:ext uri="{BB962C8B-B14F-4D97-AF65-F5344CB8AC3E}">
        <p14:creationId xmlns:p14="http://schemas.microsoft.com/office/powerpoint/2010/main" val="3275495559"/>
      </p:ext>
    </p:extLst>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SCALES (LEVELS) OR MEASUREMENT</a:t>
            </a:r>
            <a:endParaRPr lang="en-US" sz="2800" dirty="0"/>
          </a:p>
        </p:txBody>
      </p:sp>
      <p:sp>
        <p:nvSpPr>
          <p:cNvPr id="3" name="Content Placeholder 2"/>
          <p:cNvSpPr>
            <a:spLocks noGrp="1"/>
          </p:cNvSpPr>
          <p:nvPr>
            <p:ph idx="1"/>
          </p:nvPr>
        </p:nvSpPr>
        <p:spPr/>
        <p:txBody>
          <a:bodyPr>
            <a:normAutofit/>
          </a:bodyPr>
          <a:lstStyle/>
          <a:p>
            <a:r>
              <a:rPr lang="en-US" sz="2000" b="1" dirty="0"/>
              <a:t>LEVELS (SCALES) OR MEASUREMENT AND THEIR PROPERTIES</a:t>
            </a:r>
            <a:endParaRPr lang="en-US" sz="2000" dirty="0"/>
          </a:p>
        </p:txBody>
      </p:sp>
      <p:graphicFrame>
        <p:nvGraphicFramePr>
          <p:cNvPr id="1026" name="Object 2"/>
          <p:cNvGraphicFramePr>
            <a:graphicFrameLocks noChangeAspect="1"/>
          </p:cNvGraphicFramePr>
          <p:nvPr>
            <p:extLst>
              <p:ext uri="{D42A27DB-BD31-4B8C-83A1-F6EECF244321}">
                <p14:modId xmlns:p14="http://schemas.microsoft.com/office/powerpoint/2010/main" val="872044542"/>
              </p:ext>
            </p:extLst>
          </p:nvPr>
        </p:nvGraphicFramePr>
        <p:xfrm>
          <a:off x="1600200" y="2819400"/>
          <a:ext cx="7543800" cy="2819400"/>
        </p:xfrm>
        <a:graphic>
          <a:graphicData uri="http://schemas.openxmlformats.org/presentationml/2006/ole">
            <mc:AlternateContent xmlns:mc="http://schemas.openxmlformats.org/markup-compatibility/2006">
              <mc:Choice xmlns:v="urn:schemas-microsoft-com:vml" Requires="v">
                <p:oleObj spid="_x0000_s2172" name="Document" r:id="rId3" imgW="5648601" imgH="1456922" progId="Word.Document.12">
                  <p:embed/>
                </p:oleObj>
              </mc:Choice>
              <mc:Fallback>
                <p:oleObj name="Document" r:id="rId3" imgW="5648601" imgH="1456922" progId="Word.Document.12">
                  <p:embed/>
                  <p:pic>
                    <p:nvPicPr>
                      <p:cNvPr id="0" name=""/>
                      <p:cNvPicPr>
                        <a:picLocks noChangeAspect="1" noChangeArrowheads="1"/>
                      </p:cNvPicPr>
                      <p:nvPr/>
                    </p:nvPicPr>
                    <p:blipFill>
                      <a:blip r:embed="rId4"/>
                      <a:srcRect/>
                      <a:stretch>
                        <a:fillRect/>
                      </a:stretch>
                    </p:blipFill>
                    <p:spPr bwMode="auto">
                      <a:xfrm>
                        <a:off x="1600200" y="2819400"/>
                        <a:ext cx="7543800" cy="281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759353031"/>
      </p:ext>
    </p:extLst>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SCALES (LEVELS) OR MEASUREMENT</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98024194"/>
              </p:ext>
            </p:extLst>
          </p:nvPr>
        </p:nvGraphicFramePr>
        <p:xfrm>
          <a:off x="1435608" y="1828800"/>
          <a:ext cx="7498079" cy="4343400"/>
        </p:xfrm>
        <a:graphic>
          <a:graphicData uri="http://schemas.openxmlformats.org/drawingml/2006/table">
            <a:tbl>
              <a:tblPr firstRow="1" firstCol="1" bandRow="1">
                <a:tableStyleId>{5940675A-B579-460E-94D1-54222C63F5DA}</a:tableStyleId>
              </a:tblPr>
              <a:tblGrid>
                <a:gridCol w="2289176">
                  <a:extLst>
                    <a:ext uri="{9D8B030D-6E8A-4147-A177-3AD203B41FA5}">
                      <a16:colId xmlns:a16="http://schemas.microsoft.com/office/drawing/2014/main" val="4222201412"/>
                    </a:ext>
                  </a:extLst>
                </a:gridCol>
                <a:gridCol w="1533016">
                  <a:extLst>
                    <a:ext uri="{9D8B030D-6E8A-4147-A177-3AD203B41FA5}">
                      <a16:colId xmlns:a16="http://schemas.microsoft.com/office/drawing/2014/main" val="2006964975"/>
                    </a:ext>
                  </a:extLst>
                </a:gridCol>
                <a:gridCol w="1981200">
                  <a:extLst>
                    <a:ext uri="{9D8B030D-6E8A-4147-A177-3AD203B41FA5}">
                      <a16:colId xmlns:a16="http://schemas.microsoft.com/office/drawing/2014/main" val="917690142"/>
                    </a:ext>
                  </a:extLst>
                </a:gridCol>
                <a:gridCol w="1694687">
                  <a:extLst>
                    <a:ext uri="{9D8B030D-6E8A-4147-A177-3AD203B41FA5}">
                      <a16:colId xmlns:a16="http://schemas.microsoft.com/office/drawing/2014/main" val="1758342199"/>
                    </a:ext>
                  </a:extLst>
                </a:gridCol>
              </a:tblGrid>
              <a:tr h="444152">
                <a:tc>
                  <a:txBody>
                    <a:bodyPr/>
                    <a:lstStyle/>
                    <a:p>
                      <a:pPr algn="l" rtl="0" fontAlgn="ctr"/>
                      <a:r>
                        <a:rPr lang="en-US" sz="2800" b="1" u="none" strike="noStrike" dirty="0" smtClean="0">
                          <a:effectLst/>
                        </a:rPr>
                        <a:t>VARIABLE</a:t>
                      </a:r>
                      <a:endParaRPr lang="en-US" sz="2800" b="1" i="0" u="none" strike="noStrike" dirty="0">
                        <a:solidFill>
                          <a:srgbClr val="000000"/>
                        </a:solidFill>
                        <a:effectLst/>
                        <a:latin typeface="Gill Sans MT" panose="020B0502020104020203" pitchFamily="34" charset="0"/>
                      </a:endParaRPr>
                    </a:p>
                  </a:txBody>
                  <a:tcPr marL="7620" marR="7620" marT="7620" marB="0" anchor="ctr"/>
                </a:tc>
                <a:tc>
                  <a:txBody>
                    <a:bodyPr/>
                    <a:lstStyle/>
                    <a:p>
                      <a:pPr algn="l" fontAlgn="b"/>
                      <a:r>
                        <a:rPr lang="en-US" sz="2800" b="1" u="none" strike="noStrike" dirty="0" smtClean="0">
                          <a:effectLst/>
                        </a:rPr>
                        <a:t>SCALE</a:t>
                      </a:r>
                      <a:endParaRPr lang="en-US" sz="28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rtl="0" fontAlgn="ctr"/>
                      <a:r>
                        <a:rPr lang="en-US" sz="2800" b="1" u="none" strike="noStrike" dirty="0" smtClean="0">
                          <a:effectLst/>
                        </a:rPr>
                        <a:t>VARIABLE</a:t>
                      </a:r>
                      <a:endParaRPr lang="en-US" sz="2800" b="1" i="0" u="none" strike="noStrike" dirty="0">
                        <a:solidFill>
                          <a:srgbClr val="000000"/>
                        </a:solidFill>
                        <a:effectLst/>
                        <a:latin typeface="Gill Sans MT" panose="020B0502020104020203" pitchFamily="34" charset="0"/>
                      </a:endParaRPr>
                    </a:p>
                  </a:txBody>
                  <a:tcPr marL="7620" marR="7620" marT="7620" marB="0" anchor="ctr"/>
                </a:tc>
                <a:tc>
                  <a:txBody>
                    <a:bodyPr/>
                    <a:lstStyle/>
                    <a:p>
                      <a:pPr algn="l" fontAlgn="b"/>
                      <a:r>
                        <a:rPr lang="en-US" sz="2800" b="1" u="none" strike="noStrike" dirty="0" smtClean="0">
                          <a:effectLst/>
                        </a:rPr>
                        <a:t>SCALE</a:t>
                      </a:r>
                      <a:endParaRPr lang="en-US" sz="2800" b="1"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36227094"/>
                  </a:ext>
                </a:extLst>
              </a:tr>
              <a:tr h="1308448">
                <a:tc>
                  <a:txBody>
                    <a:bodyPr/>
                    <a:lstStyle/>
                    <a:p>
                      <a:pPr algn="l" rtl="0" fontAlgn="ctr"/>
                      <a:r>
                        <a:rPr lang="en-US" sz="2800" b="1" u="none" strike="noStrike" dirty="0" smtClean="0">
                          <a:effectLst/>
                        </a:rPr>
                        <a:t>Year of study</a:t>
                      </a:r>
                      <a:endParaRPr lang="en-US" sz="2800" b="1" i="0" u="none" strike="noStrike" dirty="0">
                        <a:solidFill>
                          <a:srgbClr val="000000"/>
                        </a:solidFill>
                        <a:effectLst/>
                        <a:latin typeface="Gill Sans MT" panose="020B0502020104020203" pitchFamily="34" charset="0"/>
                      </a:endParaRPr>
                    </a:p>
                  </a:txBody>
                  <a:tcPr marL="7620" marR="7620" marT="7620" marB="0" anchor="ctr"/>
                </a:tc>
                <a:tc>
                  <a:txBody>
                    <a:bodyPr/>
                    <a:lstStyle/>
                    <a:p>
                      <a:pPr algn="l" rtl="0" fontAlgn="ctr"/>
                      <a:r>
                        <a:rPr lang="en-US" sz="2800" b="1" u="none" strike="noStrike" dirty="0" smtClean="0">
                          <a:effectLst/>
                        </a:rPr>
                        <a:t>Interval/ratio</a:t>
                      </a:r>
                      <a:endParaRPr lang="en-US" sz="2800" b="1" i="0" u="none" strike="noStrike" dirty="0">
                        <a:solidFill>
                          <a:srgbClr val="000000"/>
                        </a:solidFill>
                        <a:effectLst/>
                        <a:latin typeface="Gill Sans MT" panose="020B0502020104020203" pitchFamily="34" charset="0"/>
                      </a:endParaRPr>
                    </a:p>
                  </a:txBody>
                  <a:tcPr marL="7620" marR="7620" marT="7620" marB="0" anchor="ctr"/>
                </a:tc>
                <a:tc>
                  <a:txBody>
                    <a:bodyPr/>
                    <a:lstStyle/>
                    <a:p>
                      <a:pPr algn="l" rtl="0" fontAlgn="ctr"/>
                      <a:r>
                        <a:rPr lang="en-US" sz="2800" b="1" u="none" strike="noStrike" dirty="0" smtClean="0">
                          <a:effectLst/>
                        </a:rPr>
                        <a:t>Number of hours of reading</a:t>
                      </a:r>
                      <a:endParaRPr lang="en-US" sz="2800" b="1" i="0" u="none" strike="noStrike" dirty="0">
                        <a:solidFill>
                          <a:srgbClr val="000000"/>
                        </a:solidFill>
                        <a:effectLst/>
                        <a:latin typeface="Gill Sans MT" panose="020B0502020104020203" pitchFamily="34" charset="0"/>
                      </a:endParaRPr>
                    </a:p>
                  </a:txBody>
                  <a:tcPr marL="7620" marR="7620" marT="7620" marB="0" anchor="ctr"/>
                </a:tc>
                <a:tc>
                  <a:txBody>
                    <a:bodyPr/>
                    <a:lstStyle/>
                    <a:p>
                      <a:pPr algn="l" rtl="0" fontAlgn="ctr"/>
                      <a:r>
                        <a:rPr lang="en-US" sz="2800" b="1" u="none" strike="noStrike" dirty="0" smtClean="0">
                          <a:effectLst/>
                        </a:rPr>
                        <a:t>Interval/ratio</a:t>
                      </a:r>
                      <a:endParaRPr lang="en-US" sz="2800" b="1" i="0" u="none" strike="noStrike" dirty="0">
                        <a:solidFill>
                          <a:srgbClr val="000000"/>
                        </a:solidFill>
                        <a:effectLst/>
                        <a:latin typeface="Gill Sans MT" panose="020B0502020104020203" pitchFamily="34" charset="0"/>
                      </a:endParaRPr>
                    </a:p>
                  </a:txBody>
                  <a:tcPr marL="7620" marR="7620" marT="7620" marB="0" anchor="ctr"/>
                </a:tc>
                <a:extLst>
                  <a:ext uri="{0D108BD9-81ED-4DB2-BD59-A6C34878D82A}">
                    <a16:rowId xmlns:a16="http://schemas.microsoft.com/office/drawing/2014/main" val="1262987965"/>
                  </a:ext>
                </a:extLst>
              </a:tr>
              <a:tr h="876300">
                <a:tc>
                  <a:txBody>
                    <a:bodyPr/>
                    <a:lstStyle/>
                    <a:p>
                      <a:pPr algn="l" rtl="0" fontAlgn="ctr"/>
                      <a:r>
                        <a:rPr lang="en-US" sz="2800" b="1" u="none" strike="noStrike" dirty="0" smtClean="0">
                          <a:effectLst/>
                        </a:rPr>
                        <a:t>Sex</a:t>
                      </a:r>
                      <a:endParaRPr lang="en-US" sz="2800" b="1" i="0" u="none" strike="noStrike" dirty="0">
                        <a:solidFill>
                          <a:srgbClr val="000000"/>
                        </a:solidFill>
                        <a:effectLst/>
                        <a:latin typeface="Gill Sans MT" panose="020B0502020104020203" pitchFamily="34" charset="0"/>
                      </a:endParaRPr>
                    </a:p>
                  </a:txBody>
                  <a:tcPr marL="7620" marR="7620" marT="7620" marB="0" anchor="ctr"/>
                </a:tc>
                <a:tc>
                  <a:txBody>
                    <a:bodyPr/>
                    <a:lstStyle/>
                    <a:p>
                      <a:pPr algn="l" fontAlgn="b"/>
                      <a:r>
                        <a:rPr lang="en-US" sz="2800" b="1" u="none" strike="noStrike" dirty="0" smtClean="0">
                          <a:effectLst/>
                        </a:rPr>
                        <a:t>Nominal</a:t>
                      </a:r>
                      <a:endParaRPr lang="en-US" sz="28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rtl="0" fontAlgn="ctr"/>
                      <a:r>
                        <a:rPr lang="en-US" sz="2800" b="1" u="none" strike="noStrike" dirty="0" smtClean="0">
                          <a:effectLst/>
                        </a:rPr>
                        <a:t>Types of books read</a:t>
                      </a:r>
                      <a:endParaRPr lang="en-US" sz="2800" b="1" i="0" u="none" strike="noStrike" dirty="0">
                        <a:solidFill>
                          <a:srgbClr val="000000"/>
                        </a:solidFill>
                        <a:effectLst/>
                        <a:latin typeface="Gill Sans MT" panose="020B0502020104020203" pitchFamily="34" charset="0"/>
                      </a:endParaRPr>
                    </a:p>
                  </a:txBody>
                  <a:tcPr marL="7620" marR="7620" marT="7620" marB="0" anchor="ctr"/>
                </a:tc>
                <a:tc>
                  <a:txBody>
                    <a:bodyPr/>
                    <a:lstStyle/>
                    <a:p>
                      <a:pPr algn="l" fontAlgn="b"/>
                      <a:r>
                        <a:rPr lang="en-US" sz="2800" b="1" u="none" strike="noStrike" dirty="0" smtClean="0">
                          <a:effectLst/>
                        </a:rPr>
                        <a:t>Nominal</a:t>
                      </a:r>
                      <a:endParaRPr lang="en-US" sz="2800" b="1"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709920465"/>
                  </a:ext>
                </a:extLst>
              </a:tr>
              <a:tr h="876300">
                <a:tc>
                  <a:txBody>
                    <a:bodyPr/>
                    <a:lstStyle/>
                    <a:p>
                      <a:pPr algn="l" rtl="0" fontAlgn="ctr"/>
                      <a:r>
                        <a:rPr lang="en-US" sz="2800" b="1" u="none" strike="noStrike" dirty="0" smtClean="0">
                          <a:effectLst/>
                        </a:rPr>
                        <a:t>Father' s highest qualification (level)</a:t>
                      </a:r>
                      <a:endParaRPr lang="en-US" sz="2800" b="1" i="0" u="none" strike="noStrike" dirty="0">
                        <a:solidFill>
                          <a:srgbClr val="000000"/>
                        </a:solidFill>
                        <a:effectLst/>
                        <a:latin typeface="Gill Sans MT" panose="020B0502020104020203" pitchFamily="34" charset="0"/>
                      </a:endParaRPr>
                    </a:p>
                  </a:txBody>
                  <a:tcPr marL="7620" marR="7620" marT="7620" marB="0" anchor="ctr"/>
                </a:tc>
                <a:tc>
                  <a:txBody>
                    <a:bodyPr/>
                    <a:lstStyle/>
                    <a:p>
                      <a:pPr algn="l" rtl="0" fontAlgn="ctr"/>
                      <a:r>
                        <a:rPr lang="en-US" sz="2800" b="1" u="none" strike="noStrike" dirty="0" smtClean="0">
                          <a:effectLst/>
                        </a:rPr>
                        <a:t>Ordinal </a:t>
                      </a:r>
                      <a:endParaRPr lang="en-US" sz="2800" b="1" i="0" u="none" strike="noStrike" dirty="0">
                        <a:solidFill>
                          <a:srgbClr val="000000"/>
                        </a:solidFill>
                        <a:effectLst/>
                        <a:latin typeface="Gill Sans MT" panose="020B0502020104020203" pitchFamily="34" charset="0"/>
                      </a:endParaRPr>
                    </a:p>
                  </a:txBody>
                  <a:tcPr marL="7620" marR="7620" marT="7620" marB="0" anchor="ctr"/>
                </a:tc>
                <a:tc>
                  <a:txBody>
                    <a:bodyPr/>
                    <a:lstStyle/>
                    <a:p>
                      <a:pPr algn="l" fontAlgn="b"/>
                      <a:endParaRPr lang="en-US" sz="2800" b="1" i="0" u="none" strike="noStrike" dirty="0">
                        <a:solidFill>
                          <a:srgbClr val="000000"/>
                        </a:solidFill>
                        <a:effectLst/>
                        <a:latin typeface="Calibri" panose="020F0502020204030204" pitchFamily="34" charset="0"/>
                      </a:endParaRPr>
                    </a:p>
                  </a:txBody>
                  <a:tcPr marL="7620" marR="7620" marT="7620" marB="0" anchor="b"/>
                </a:tc>
                <a:tc>
                  <a:txBody>
                    <a:bodyPr/>
                    <a:lstStyle/>
                    <a:p>
                      <a:pPr algn="l" fontAlgn="b"/>
                      <a:endParaRPr lang="en-US" sz="2800" b="1" i="0" u="none" strike="noStrike" dirty="0">
                        <a:solidFill>
                          <a:srgbClr val="000000"/>
                        </a:solidFill>
                        <a:effectLst/>
                        <a:latin typeface="Calibri" panose="020F0502020204030204" pitchFamily="34" charset="0"/>
                      </a:endParaRPr>
                    </a:p>
                  </a:txBody>
                  <a:tcPr marL="7620" marR="7620" marT="7620" marB="0" anchor="b"/>
                </a:tc>
                <a:extLst>
                  <a:ext uri="{0D108BD9-81ED-4DB2-BD59-A6C34878D82A}">
                    <a16:rowId xmlns:a16="http://schemas.microsoft.com/office/drawing/2014/main" val="4075491772"/>
                  </a:ext>
                </a:extLst>
              </a:tr>
            </a:tbl>
          </a:graphicData>
        </a:graphic>
      </p:graphicFrame>
    </p:spTree>
    <p:extLst>
      <p:ext uri="{BB962C8B-B14F-4D97-AF65-F5344CB8AC3E}">
        <p14:creationId xmlns:p14="http://schemas.microsoft.com/office/powerpoint/2010/main" val="3870412902"/>
      </p:ext>
    </p:extLst>
  </p:cSld>
  <p:clrMapOvr>
    <a:masterClrMapping/>
  </p:clrMapOvr>
  <p:timing>
    <p:tnLst>
      <p:par>
        <p:cTn id="1" dur="indefinite" restart="never" nodeType="tmRoot"/>
      </p:par>
    </p:tn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1800" b="1" dirty="0" smtClean="0"/>
              <a:t/>
            </a:r>
            <a:br>
              <a:rPr lang="en-GB" sz="1800" b="1" dirty="0" smtClean="0"/>
            </a:br>
            <a:r>
              <a:rPr lang="en-GB" sz="1800" b="1" dirty="0"/>
              <a:t/>
            </a:r>
            <a:br>
              <a:rPr lang="en-GB" sz="1800" b="1" dirty="0"/>
            </a:br>
            <a:r>
              <a:rPr lang="en-GB" sz="1800" b="1" dirty="0"/>
              <a:t/>
            </a:r>
            <a:br>
              <a:rPr lang="en-GB" sz="1800" b="1" dirty="0"/>
            </a:br>
            <a:r>
              <a:rPr lang="en-GB" sz="1800" b="1" dirty="0" smtClean="0"/>
              <a:t/>
            </a:r>
            <a:br>
              <a:rPr lang="en-GB" sz="1800" b="1" dirty="0" smtClean="0"/>
            </a:br>
            <a:r>
              <a:rPr lang="en-GB" sz="1800" b="1" dirty="0"/>
              <a:t/>
            </a:r>
            <a:br>
              <a:rPr lang="en-GB" sz="1800" b="1" dirty="0"/>
            </a:br>
            <a:r>
              <a:rPr lang="en-GB" sz="1800" b="1" dirty="0" smtClean="0"/>
              <a:t/>
            </a:r>
            <a:br>
              <a:rPr lang="en-GB" sz="1800" b="1" dirty="0" smtClean="0"/>
            </a:br>
            <a:r>
              <a:rPr lang="en-GB" sz="1800" b="1" dirty="0"/>
              <a:t/>
            </a:r>
            <a:br>
              <a:rPr lang="en-GB" sz="1800" b="1" dirty="0"/>
            </a:br>
            <a:r>
              <a:rPr lang="en-GB" sz="1800" b="1" u="sng" dirty="0" smtClean="0"/>
              <a:t>CONSTRUCTION </a:t>
            </a:r>
            <a:r>
              <a:rPr lang="en-GB" sz="1800" b="1" u="sng" dirty="0"/>
              <a:t>OF RESEARCH </a:t>
            </a:r>
            <a:r>
              <a:rPr lang="en-GB" sz="1800" b="1" u="sng" dirty="0" smtClean="0"/>
              <a:t>INSTRUMENTS: THE QUESTIONNAIRE</a:t>
            </a:r>
            <a:r>
              <a:rPr lang="en-US" sz="1800" dirty="0"/>
              <a:t/>
            </a:r>
            <a:br>
              <a:rPr lang="en-US" sz="1800" dirty="0"/>
            </a:br>
            <a:r>
              <a:rPr lang="en-GB" dirty="0"/>
              <a:t> </a:t>
            </a:r>
            <a:r>
              <a:rPr lang="en-US" dirty="0"/>
              <a:t/>
            </a:r>
            <a:br>
              <a:rPr lang="en-US" dirty="0"/>
            </a:b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pPr algn="just"/>
            <a:r>
              <a:rPr lang="en-GB" sz="2900" b="1" dirty="0" smtClean="0"/>
              <a:t>WHAT </a:t>
            </a:r>
            <a:r>
              <a:rPr lang="en-GB" sz="2900" b="1" dirty="0"/>
              <a:t>IS A QUESTIONNAIRE?</a:t>
            </a:r>
            <a:endParaRPr lang="en-US" sz="2900" b="1" dirty="0"/>
          </a:p>
          <a:p>
            <a:pPr algn="just"/>
            <a:r>
              <a:rPr lang="en-GB" sz="2900" b="1" dirty="0"/>
              <a:t> </a:t>
            </a:r>
            <a:endParaRPr lang="en-US" sz="2900" b="1" dirty="0"/>
          </a:p>
          <a:p>
            <a:pPr algn="just"/>
            <a:r>
              <a:rPr lang="en-GB" sz="2900" b="1" dirty="0"/>
              <a:t>A </a:t>
            </a:r>
            <a:r>
              <a:rPr lang="en-GB" sz="2900" b="1" dirty="0" smtClean="0"/>
              <a:t>questionnaire is </a:t>
            </a:r>
            <a:r>
              <a:rPr lang="en-GB" sz="2900" b="1" dirty="0"/>
              <a:t>a document that must translate research objectives and hypotheses into specific questions through operational definitions at the measurement stage.</a:t>
            </a:r>
            <a:endParaRPr lang="en-US" sz="2900" b="1" dirty="0"/>
          </a:p>
          <a:p>
            <a:pPr algn="just"/>
            <a:r>
              <a:rPr lang="en-GB" sz="2900" b="1" dirty="0"/>
              <a:t> </a:t>
            </a:r>
            <a:endParaRPr lang="en-US" sz="2900" b="1" dirty="0"/>
          </a:p>
          <a:p>
            <a:pPr algn="just"/>
            <a:r>
              <a:rPr lang="en-GB" sz="2900" b="1" dirty="0"/>
              <a:t>The questionnaire must translate research objectives and hypotheses into specific questions</a:t>
            </a:r>
            <a:endParaRPr lang="en-US" sz="2900" b="1" dirty="0"/>
          </a:p>
          <a:p>
            <a:pPr algn="just"/>
            <a:r>
              <a:rPr lang="en-US" sz="2900" b="1" dirty="0"/>
              <a:t> </a:t>
            </a:r>
          </a:p>
          <a:p>
            <a:pPr algn="just"/>
            <a:r>
              <a:rPr lang="en-US" sz="2900" b="1" dirty="0"/>
              <a:t>The questionnaire is a repository of questions resulting from the operational definitions of concepts in the hypotheses and objectives.</a:t>
            </a:r>
          </a:p>
          <a:p>
            <a:pPr algn="just"/>
            <a:r>
              <a:rPr lang="en-GB" sz="2900" b="1" dirty="0"/>
              <a:t> </a:t>
            </a:r>
            <a:endParaRPr lang="en-US" sz="2900" b="1" dirty="0"/>
          </a:p>
          <a:p>
            <a:pPr algn="just"/>
            <a:endParaRPr lang="en-US" sz="2900" b="1" dirty="0"/>
          </a:p>
        </p:txBody>
      </p:sp>
    </p:spTree>
    <p:extLst>
      <p:ext uri="{BB962C8B-B14F-4D97-AF65-F5344CB8AC3E}">
        <p14:creationId xmlns:p14="http://schemas.microsoft.com/office/powerpoint/2010/main" val="392164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COMMON SOURCES OF KNOWLEDGE</a:t>
            </a:r>
            <a:r>
              <a:rPr lang="en-US" sz="2800" dirty="0"/>
              <a:t/>
            </a:r>
            <a:br>
              <a:rPr lang="en-US" sz="2800" dirty="0"/>
            </a:br>
            <a:endParaRPr lang="en-US" sz="2800" dirty="0"/>
          </a:p>
        </p:txBody>
      </p:sp>
      <p:sp>
        <p:nvSpPr>
          <p:cNvPr id="3" name="Content Placeholder 2"/>
          <p:cNvSpPr>
            <a:spLocks noGrp="1"/>
          </p:cNvSpPr>
          <p:nvPr>
            <p:ph idx="1"/>
          </p:nvPr>
        </p:nvSpPr>
        <p:spPr/>
        <p:txBody>
          <a:bodyPr>
            <a:normAutofit fontScale="92500" lnSpcReduction="20000"/>
          </a:bodyPr>
          <a:lstStyle/>
          <a:p>
            <a:r>
              <a:rPr lang="en-US" b="1" dirty="0"/>
              <a:t> </a:t>
            </a:r>
            <a:r>
              <a:rPr lang="en-US" b="1" dirty="0" smtClean="0"/>
              <a:t>INTUITION</a:t>
            </a:r>
          </a:p>
          <a:p>
            <a:endParaRPr lang="en-US" b="1" dirty="0"/>
          </a:p>
          <a:p>
            <a:endParaRPr lang="en-US" b="1" dirty="0" smtClean="0"/>
          </a:p>
          <a:p>
            <a:r>
              <a:rPr lang="en-US" b="1" dirty="0" smtClean="0"/>
              <a:t>Quick </a:t>
            </a:r>
            <a:r>
              <a:rPr lang="en-US" b="1" dirty="0"/>
              <a:t>and ready insight not based on rational thought.</a:t>
            </a:r>
          </a:p>
          <a:p>
            <a:r>
              <a:rPr lang="en-US" b="1" dirty="0"/>
              <a:t> </a:t>
            </a:r>
          </a:p>
          <a:p>
            <a:r>
              <a:rPr lang="en-US" b="1" dirty="0" smtClean="0"/>
              <a:t>This is often based on HUNCHES or PREMONITIONS</a:t>
            </a:r>
            <a:endParaRPr lang="en-US" b="1" dirty="0"/>
          </a:p>
          <a:p>
            <a:pPr marL="82296" indent="0">
              <a:buNone/>
            </a:pPr>
            <a:endParaRPr lang="en-US" b="1" dirty="0"/>
          </a:p>
          <a:p>
            <a:r>
              <a:rPr lang="en-US" b="1" dirty="0" smtClean="0"/>
              <a:t>EX-A strong or gut feeling that you will fail an exam.</a:t>
            </a:r>
            <a:endParaRPr lang="en-US" b="1" dirty="0"/>
          </a:p>
          <a:p>
            <a:endParaRPr lang="en-US" b="1" dirty="0"/>
          </a:p>
          <a:p>
            <a:endParaRPr lang="en-US" dirty="0"/>
          </a:p>
        </p:txBody>
      </p:sp>
    </p:spTree>
    <p:extLst>
      <p:ext uri="{BB962C8B-B14F-4D97-AF65-F5344CB8AC3E}">
        <p14:creationId xmlns:p14="http://schemas.microsoft.com/office/powerpoint/2010/main" val="1173526485"/>
      </p:ext>
    </p:extLst>
  </p:cSld>
  <p:clrMapOvr>
    <a:masterClrMapping/>
  </p:clrMapOvr>
  <p:timing>
    <p:tnLst>
      <p:par>
        <p:cTn id="1" dur="indefinite" restart="never" nodeType="tmRoot"/>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QUESTIONNAIRE CONSTRUCTION</a:t>
            </a:r>
            <a:endParaRPr lang="en-US" sz="2800" dirty="0"/>
          </a:p>
        </p:txBody>
      </p:sp>
      <p:sp>
        <p:nvSpPr>
          <p:cNvPr id="3" name="Content Placeholder 2"/>
          <p:cNvSpPr>
            <a:spLocks noGrp="1"/>
          </p:cNvSpPr>
          <p:nvPr>
            <p:ph idx="1"/>
          </p:nvPr>
        </p:nvSpPr>
        <p:spPr/>
        <p:txBody>
          <a:bodyPr>
            <a:normAutofit lnSpcReduction="10000"/>
          </a:bodyPr>
          <a:lstStyle/>
          <a:p>
            <a:pPr algn="just"/>
            <a:r>
              <a:rPr lang="en-GB" b="1" dirty="0" smtClean="0"/>
              <a:t>TYPES </a:t>
            </a:r>
            <a:r>
              <a:rPr lang="en-GB" b="1" dirty="0"/>
              <a:t>OF QUESTIONS</a:t>
            </a:r>
            <a:endParaRPr lang="en-US" b="1" dirty="0"/>
          </a:p>
          <a:p>
            <a:pPr algn="just"/>
            <a:r>
              <a:rPr lang="en-GB" b="1" dirty="0"/>
              <a:t> </a:t>
            </a:r>
            <a:endParaRPr lang="en-US" b="1" dirty="0"/>
          </a:p>
          <a:p>
            <a:pPr algn="just"/>
            <a:r>
              <a:rPr lang="en-GB" b="1" dirty="0"/>
              <a:t>There are two major types of questions found in questionnaires. These are:</a:t>
            </a:r>
            <a:endParaRPr lang="en-US" b="1" dirty="0"/>
          </a:p>
          <a:p>
            <a:pPr algn="just"/>
            <a:r>
              <a:rPr lang="en-GB" b="1" dirty="0"/>
              <a:t> </a:t>
            </a:r>
            <a:endParaRPr lang="en-US" b="1" dirty="0"/>
          </a:p>
          <a:p>
            <a:pPr lvl="0" algn="just"/>
            <a:r>
              <a:rPr lang="en-GB" b="1" dirty="0"/>
              <a:t>Closed questions</a:t>
            </a:r>
            <a:endParaRPr lang="en-US" b="1" dirty="0"/>
          </a:p>
          <a:p>
            <a:pPr algn="just"/>
            <a:r>
              <a:rPr lang="en-GB" b="1" dirty="0"/>
              <a:t> </a:t>
            </a:r>
            <a:endParaRPr lang="en-US" b="1" dirty="0"/>
          </a:p>
          <a:p>
            <a:pPr lvl="0" algn="just"/>
            <a:r>
              <a:rPr lang="en-GB" b="1" dirty="0"/>
              <a:t>Open ended questions</a:t>
            </a:r>
            <a:endParaRPr lang="en-US" b="1" dirty="0"/>
          </a:p>
          <a:p>
            <a:endParaRPr lang="en-US" dirty="0"/>
          </a:p>
        </p:txBody>
      </p:sp>
    </p:spTree>
    <p:extLst>
      <p:ext uri="{BB962C8B-B14F-4D97-AF65-F5344CB8AC3E}">
        <p14:creationId xmlns:p14="http://schemas.microsoft.com/office/powerpoint/2010/main" val="3854153519"/>
      </p:ext>
    </p:extLst>
  </p:cSld>
  <p:clrMapOvr>
    <a:masterClrMapping/>
  </p:clrMapOvr>
  <p:timing>
    <p:tnLst>
      <p:par>
        <p:cTn id="1" dur="indefinite" restart="never" nodeType="tmRoot"/>
      </p:par>
    </p:tnLst>
  </p:timing>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dirty="0"/>
              <a:t>QUESTIONNAIRE CONSTRUCTION</a:t>
            </a:r>
            <a:r>
              <a:rPr lang="en-US" dirty="0"/>
              <a:t/>
            </a:r>
            <a:br>
              <a:rPr lang="en-US" dirty="0"/>
            </a:br>
            <a:endParaRPr lang="en-US" dirty="0"/>
          </a:p>
        </p:txBody>
      </p:sp>
      <p:sp>
        <p:nvSpPr>
          <p:cNvPr id="3" name="Content Placeholder 2"/>
          <p:cNvSpPr>
            <a:spLocks noGrp="1"/>
          </p:cNvSpPr>
          <p:nvPr>
            <p:ph idx="1"/>
          </p:nvPr>
        </p:nvSpPr>
        <p:spPr/>
        <p:txBody>
          <a:bodyPr>
            <a:normAutofit fontScale="62500" lnSpcReduction="20000"/>
          </a:bodyPr>
          <a:lstStyle/>
          <a:p>
            <a:pPr algn="just"/>
            <a:r>
              <a:rPr lang="en-GB" b="1" u="sng" dirty="0"/>
              <a:t>CLOSED QUESTIONS</a:t>
            </a:r>
            <a:endParaRPr lang="en-US" b="1" dirty="0"/>
          </a:p>
          <a:p>
            <a:pPr algn="just"/>
            <a:r>
              <a:rPr lang="en-GB" b="1" dirty="0"/>
              <a:t> </a:t>
            </a:r>
            <a:endParaRPr lang="en-US" b="1" dirty="0"/>
          </a:p>
          <a:p>
            <a:pPr algn="just"/>
            <a:r>
              <a:rPr lang="en-GB" b="1" dirty="0"/>
              <a:t>Closed questions offer a list of possible options from which the respondent must choose.</a:t>
            </a:r>
            <a:endParaRPr lang="en-US" b="1" dirty="0"/>
          </a:p>
          <a:p>
            <a:pPr algn="just"/>
            <a:r>
              <a:rPr lang="en-GB" b="1" dirty="0"/>
              <a:t> </a:t>
            </a:r>
            <a:endParaRPr lang="en-US" b="1" dirty="0"/>
          </a:p>
          <a:p>
            <a:pPr algn="just"/>
            <a:r>
              <a:rPr lang="en-GB" b="1" dirty="0"/>
              <a:t>The options must be exhaustive and mutually exclusive.</a:t>
            </a:r>
            <a:endParaRPr lang="en-US" b="1" dirty="0"/>
          </a:p>
          <a:p>
            <a:pPr algn="just"/>
            <a:r>
              <a:rPr lang="en-GB" b="1" dirty="0"/>
              <a:t> </a:t>
            </a:r>
            <a:endParaRPr lang="en-US" b="1" dirty="0"/>
          </a:p>
          <a:p>
            <a:pPr algn="just"/>
            <a:r>
              <a:rPr lang="en-GB" b="1" dirty="0"/>
              <a:t>The number of options must be few.</a:t>
            </a:r>
            <a:endParaRPr lang="en-US" b="1" dirty="0"/>
          </a:p>
          <a:p>
            <a:pPr algn="just"/>
            <a:r>
              <a:rPr lang="en-GB" b="1" dirty="0"/>
              <a:t> </a:t>
            </a:r>
            <a:endParaRPr lang="en-US" b="1" dirty="0"/>
          </a:p>
          <a:p>
            <a:pPr algn="just"/>
            <a:r>
              <a:rPr lang="en-GB" b="1" u="sng" dirty="0"/>
              <a:t>EXAMPLE</a:t>
            </a:r>
            <a:endParaRPr lang="en-US" b="1" dirty="0"/>
          </a:p>
          <a:p>
            <a:pPr algn="just"/>
            <a:r>
              <a:rPr lang="en-GB" b="1" dirty="0"/>
              <a:t> </a:t>
            </a:r>
            <a:endParaRPr lang="en-US" b="1" dirty="0"/>
          </a:p>
          <a:p>
            <a:pPr algn="just"/>
            <a:r>
              <a:rPr lang="en-GB" b="1" dirty="0"/>
              <a:t>Do </a:t>
            </a:r>
            <a:r>
              <a:rPr lang="en-GB" b="1"/>
              <a:t>you </a:t>
            </a:r>
            <a:r>
              <a:rPr lang="en-GB" b="1" smtClean="0"/>
              <a:t>read </a:t>
            </a:r>
            <a:r>
              <a:rPr lang="en-GB" b="1" dirty="0" smtClean="0"/>
              <a:t>books?</a:t>
            </a:r>
            <a:endParaRPr lang="en-US" b="1" dirty="0"/>
          </a:p>
          <a:p>
            <a:pPr algn="just"/>
            <a:r>
              <a:rPr lang="en-GB" b="1" dirty="0"/>
              <a:t> </a:t>
            </a:r>
            <a:endParaRPr lang="en-US" b="1" dirty="0"/>
          </a:p>
          <a:p>
            <a:pPr lvl="0" algn="just"/>
            <a:r>
              <a:rPr lang="en-GB" b="1" dirty="0"/>
              <a:t>Yes</a:t>
            </a:r>
            <a:endParaRPr lang="en-US" b="1" dirty="0"/>
          </a:p>
          <a:p>
            <a:pPr lvl="0" algn="just"/>
            <a:r>
              <a:rPr lang="en-GB" b="1" dirty="0"/>
              <a:t>No</a:t>
            </a:r>
            <a:endParaRPr lang="en-US" b="1" dirty="0"/>
          </a:p>
          <a:p>
            <a:endParaRPr lang="en-US" dirty="0"/>
          </a:p>
        </p:txBody>
      </p:sp>
    </p:spTree>
    <p:extLst>
      <p:ext uri="{BB962C8B-B14F-4D97-AF65-F5344CB8AC3E}">
        <p14:creationId xmlns:p14="http://schemas.microsoft.com/office/powerpoint/2010/main" val="2481493064"/>
      </p:ext>
    </p:extLst>
  </p:cSld>
  <p:clrMapOvr>
    <a:masterClrMapping/>
  </p:clrMapOvr>
  <p:timing>
    <p:tnLst>
      <p:par>
        <p:cTn id="1" dur="indefinite" restart="never" nodeType="tmRoot"/>
      </p:par>
    </p:tnLst>
  </p:timing>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QUESTIONNAIRE CONSTRUCTION</a:t>
            </a:r>
            <a:endParaRPr lang="en-US" sz="2800" dirty="0"/>
          </a:p>
        </p:txBody>
      </p:sp>
      <p:sp>
        <p:nvSpPr>
          <p:cNvPr id="3" name="Content Placeholder 2"/>
          <p:cNvSpPr>
            <a:spLocks noGrp="1"/>
          </p:cNvSpPr>
          <p:nvPr>
            <p:ph idx="1"/>
          </p:nvPr>
        </p:nvSpPr>
        <p:spPr/>
        <p:txBody>
          <a:bodyPr>
            <a:normAutofit fontScale="47500" lnSpcReduction="20000"/>
          </a:bodyPr>
          <a:lstStyle/>
          <a:p>
            <a:r>
              <a:rPr lang="en-GB" b="1" u="sng" dirty="0"/>
              <a:t>OPEN-ENDED QUESTIONS</a:t>
            </a:r>
            <a:endParaRPr lang="en-US" b="1" dirty="0"/>
          </a:p>
          <a:p>
            <a:r>
              <a:rPr lang="en-GB" b="1" dirty="0"/>
              <a:t> </a:t>
            </a:r>
            <a:endParaRPr lang="en-US" b="1" dirty="0"/>
          </a:p>
          <a:p>
            <a:r>
              <a:rPr lang="en-GB" b="1" dirty="0"/>
              <a:t>Open-ended questions permit free responses that should be reported in the respondent's own words.</a:t>
            </a:r>
            <a:endParaRPr lang="en-US" b="1" dirty="0"/>
          </a:p>
          <a:p>
            <a:r>
              <a:rPr lang="en-GB" b="1" dirty="0"/>
              <a:t> </a:t>
            </a:r>
            <a:endParaRPr lang="en-US" b="1" dirty="0"/>
          </a:p>
          <a:p>
            <a:r>
              <a:rPr lang="en-GB" b="1" dirty="0"/>
              <a:t>The respondent is not given any possible answers to choose from.</a:t>
            </a:r>
            <a:endParaRPr lang="en-US" b="1" dirty="0"/>
          </a:p>
          <a:p>
            <a:r>
              <a:rPr lang="en-GB" b="1" dirty="0"/>
              <a:t> </a:t>
            </a:r>
            <a:endParaRPr lang="en-US" b="1" dirty="0"/>
          </a:p>
          <a:p>
            <a:r>
              <a:rPr lang="en-GB" b="1" dirty="0"/>
              <a:t>Such questions are useful to obtain information on:</a:t>
            </a:r>
            <a:endParaRPr lang="en-US" b="1" dirty="0"/>
          </a:p>
          <a:p>
            <a:r>
              <a:rPr lang="en-GB" b="1" dirty="0"/>
              <a:t> </a:t>
            </a:r>
            <a:endParaRPr lang="en-US" b="1" dirty="0"/>
          </a:p>
          <a:p>
            <a:r>
              <a:rPr lang="en-GB" b="1" dirty="0"/>
              <a:t> </a:t>
            </a:r>
            <a:endParaRPr lang="en-US" b="1" dirty="0"/>
          </a:p>
          <a:p>
            <a:pPr lvl="0"/>
            <a:r>
              <a:rPr lang="en-GB" b="1" dirty="0"/>
              <a:t>Facts with which the researcher is not familiar (Exploratory)</a:t>
            </a:r>
            <a:endParaRPr lang="en-US" b="1" dirty="0"/>
          </a:p>
          <a:p>
            <a:pPr lvl="0"/>
            <a:r>
              <a:rPr lang="en-GB" b="1" dirty="0"/>
              <a:t>Opinions, attitudes and suggestions of informants</a:t>
            </a:r>
            <a:endParaRPr lang="en-US" b="1" dirty="0"/>
          </a:p>
          <a:p>
            <a:pPr lvl="0"/>
            <a:r>
              <a:rPr lang="en-GB" b="1" dirty="0"/>
              <a:t>Sensitive issues.</a:t>
            </a:r>
            <a:endParaRPr lang="en-US" b="1" dirty="0"/>
          </a:p>
          <a:p>
            <a:r>
              <a:rPr lang="en-GB" b="1" dirty="0"/>
              <a:t>   </a:t>
            </a:r>
            <a:endParaRPr lang="en-US" b="1" dirty="0"/>
          </a:p>
          <a:p>
            <a:r>
              <a:rPr lang="en-GB" b="1" dirty="0"/>
              <a:t> </a:t>
            </a:r>
            <a:endParaRPr lang="en-US" b="1" dirty="0"/>
          </a:p>
          <a:p>
            <a:r>
              <a:rPr lang="en-GB" b="1" u="sng" dirty="0"/>
              <a:t>EXAMPLE</a:t>
            </a:r>
            <a:endParaRPr lang="en-US" b="1" dirty="0"/>
          </a:p>
          <a:p>
            <a:r>
              <a:rPr lang="en-GB" b="1" dirty="0"/>
              <a:t> </a:t>
            </a:r>
            <a:endParaRPr lang="en-US" b="1" dirty="0"/>
          </a:p>
          <a:p>
            <a:r>
              <a:rPr lang="en-GB" b="1" dirty="0"/>
              <a:t>Why do you </a:t>
            </a:r>
            <a:r>
              <a:rPr lang="en-GB" b="1" dirty="0" smtClean="0"/>
              <a:t>read books?</a:t>
            </a:r>
            <a:endParaRPr lang="en-US" b="1" dirty="0"/>
          </a:p>
          <a:p>
            <a:endParaRPr lang="en-US" dirty="0"/>
          </a:p>
        </p:txBody>
      </p:sp>
    </p:spTree>
    <p:extLst>
      <p:ext uri="{BB962C8B-B14F-4D97-AF65-F5344CB8AC3E}">
        <p14:creationId xmlns:p14="http://schemas.microsoft.com/office/powerpoint/2010/main" val="1504153312"/>
      </p:ext>
    </p:extLst>
  </p:cSld>
  <p:clrMapOvr>
    <a:masterClrMapping/>
  </p:clrMapOvr>
  <p:timing>
    <p:tnLst>
      <p:par>
        <p:cTn id="1" dur="indefinite" restart="never" nodeType="tmRoot"/>
      </p:par>
    </p:tnLst>
  </p:timing>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QUESTIONNAIRE CONSTRUCTION</a:t>
            </a:r>
            <a:endParaRPr lang="en-US" sz="2800" dirty="0"/>
          </a:p>
        </p:txBody>
      </p:sp>
      <p:sp>
        <p:nvSpPr>
          <p:cNvPr id="3" name="Content Placeholder 2"/>
          <p:cNvSpPr>
            <a:spLocks noGrp="1"/>
          </p:cNvSpPr>
          <p:nvPr>
            <p:ph idx="1"/>
          </p:nvPr>
        </p:nvSpPr>
        <p:spPr/>
        <p:txBody>
          <a:bodyPr>
            <a:normAutofit fontScale="70000" lnSpcReduction="20000"/>
          </a:bodyPr>
          <a:lstStyle/>
          <a:p>
            <a:r>
              <a:rPr lang="en-GB" b="1" u="sng" dirty="0"/>
              <a:t>FILTER QUESTIONS</a:t>
            </a:r>
            <a:endParaRPr lang="en-US" b="1" dirty="0"/>
          </a:p>
          <a:p>
            <a:r>
              <a:rPr lang="en-GB" b="1" dirty="0"/>
              <a:t> </a:t>
            </a:r>
            <a:endParaRPr lang="en-US" b="1" dirty="0"/>
          </a:p>
          <a:p>
            <a:r>
              <a:rPr lang="en-GB" b="1" dirty="0"/>
              <a:t>These are questions that apply to only a segment of the population.</a:t>
            </a:r>
            <a:endParaRPr lang="en-US" b="1" dirty="0"/>
          </a:p>
          <a:p>
            <a:r>
              <a:rPr lang="en-GB" b="1" dirty="0"/>
              <a:t> </a:t>
            </a:r>
            <a:endParaRPr lang="en-US" b="1" dirty="0"/>
          </a:p>
          <a:p>
            <a:r>
              <a:rPr lang="en-GB" b="1" dirty="0"/>
              <a:t>Do you </a:t>
            </a:r>
            <a:r>
              <a:rPr lang="en-GB" b="1" dirty="0" smtClean="0"/>
              <a:t>read books?</a:t>
            </a:r>
            <a:endParaRPr lang="en-US" b="1" dirty="0"/>
          </a:p>
          <a:p>
            <a:r>
              <a:rPr lang="en-GB" b="1" dirty="0"/>
              <a:t> </a:t>
            </a:r>
            <a:endParaRPr lang="en-US" b="1" dirty="0"/>
          </a:p>
          <a:p>
            <a:r>
              <a:rPr lang="en-GB" b="1" u="sng" dirty="0"/>
              <a:t>CONTINGENCY QUESTIONS</a:t>
            </a:r>
            <a:endParaRPr lang="en-US" b="1" dirty="0"/>
          </a:p>
          <a:p>
            <a:r>
              <a:rPr lang="en-GB" b="1" dirty="0"/>
              <a:t> </a:t>
            </a:r>
            <a:endParaRPr lang="en-US" b="1" dirty="0"/>
          </a:p>
          <a:p>
            <a:r>
              <a:rPr lang="en-GB" b="1" dirty="0"/>
              <a:t>Those that are contingent open a certain response and result from a filter question.</a:t>
            </a:r>
            <a:endParaRPr lang="en-US" b="1" dirty="0"/>
          </a:p>
          <a:p>
            <a:r>
              <a:rPr lang="en-GB" b="1" dirty="0"/>
              <a:t> </a:t>
            </a:r>
            <a:endParaRPr lang="en-US" b="1" dirty="0"/>
          </a:p>
          <a:p>
            <a:r>
              <a:rPr lang="en-GB" b="1" dirty="0"/>
              <a:t>What type of </a:t>
            </a:r>
            <a:r>
              <a:rPr lang="en-GB" b="1" dirty="0" smtClean="0"/>
              <a:t>books do </a:t>
            </a:r>
            <a:r>
              <a:rPr lang="en-GB" b="1" dirty="0"/>
              <a:t>you </a:t>
            </a:r>
            <a:r>
              <a:rPr lang="en-GB" b="1" dirty="0" smtClean="0"/>
              <a:t>read?</a:t>
            </a:r>
            <a:endParaRPr lang="en-US" b="1" dirty="0"/>
          </a:p>
          <a:p>
            <a:r>
              <a:rPr lang="en-GB" b="1" dirty="0"/>
              <a:t> </a:t>
            </a:r>
            <a:endParaRPr lang="en-US" b="1" dirty="0"/>
          </a:p>
          <a:p>
            <a:endParaRPr lang="en-US" dirty="0"/>
          </a:p>
        </p:txBody>
      </p:sp>
    </p:spTree>
    <p:extLst>
      <p:ext uri="{BB962C8B-B14F-4D97-AF65-F5344CB8AC3E}">
        <p14:creationId xmlns:p14="http://schemas.microsoft.com/office/powerpoint/2010/main" val="3192100934"/>
      </p:ext>
    </p:extLst>
  </p:cSld>
  <p:clrMapOvr>
    <a:masterClrMapping/>
  </p:clrMapOvr>
  <p:timing>
    <p:tnLst>
      <p:par>
        <p:cTn id="1" dur="indefinite" restart="never" nodeType="tmRoot"/>
      </p:par>
    </p:tnLst>
  </p:timing>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QUESTIONNAIRE CONSTRUCTION</a:t>
            </a:r>
            <a:endParaRPr lang="en-US" sz="2800" dirty="0"/>
          </a:p>
        </p:txBody>
      </p:sp>
      <p:sp>
        <p:nvSpPr>
          <p:cNvPr id="3" name="Content Placeholder 2"/>
          <p:cNvSpPr>
            <a:spLocks noGrp="1"/>
          </p:cNvSpPr>
          <p:nvPr>
            <p:ph idx="1"/>
          </p:nvPr>
        </p:nvSpPr>
        <p:spPr/>
        <p:txBody>
          <a:bodyPr>
            <a:normAutofit fontScale="77500" lnSpcReduction="20000"/>
          </a:bodyPr>
          <a:lstStyle/>
          <a:p>
            <a:pPr algn="just"/>
            <a:r>
              <a:rPr lang="en-GB" b="1" u="sng" dirty="0"/>
              <a:t>RATING QUESTIONS</a:t>
            </a:r>
            <a:endParaRPr lang="en-US" b="1" dirty="0"/>
          </a:p>
          <a:p>
            <a:pPr algn="just"/>
            <a:r>
              <a:rPr lang="en-GB" b="1" dirty="0"/>
              <a:t> </a:t>
            </a:r>
            <a:endParaRPr lang="en-US" b="1" dirty="0"/>
          </a:p>
          <a:p>
            <a:pPr algn="just"/>
            <a:r>
              <a:rPr lang="en-GB" b="1" dirty="0"/>
              <a:t>These are used when respondents have to make a judgement in terms of sets of ordered categories.</a:t>
            </a:r>
            <a:endParaRPr lang="en-US" b="1" dirty="0"/>
          </a:p>
          <a:p>
            <a:pPr algn="just"/>
            <a:r>
              <a:rPr lang="en-GB" b="1" dirty="0"/>
              <a:t> </a:t>
            </a:r>
            <a:endParaRPr lang="en-US" b="1" dirty="0"/>
          </a:p>
          <a:p>
            <a:pPr algn="just"/>
            <a:r>
              <a:rPr lang="en-GB" b="1" dirty="0"/>
              <a:t>The response categories are termed quantifiers for they reflect the intensity of the judgement involved</a:t>
            </a:r>
            <a:endParaRPr lang="en-US" b="1" dirty="0"/>
          </a:p>
          <a:p>
            <a:pPr algn="just"/>
            <a:r>
              <a:rPr lang="en-GB" b="1" dirty="0"/>
              <a:t> </a:t>
            </a:r>
            <a:endParaRPr lang="en-US" b="1" dirty="0"/>
          </a:p>
          <a:p>
            <a:pPr algn="just"/>
            <a:r>
              <a:rPr lang="en-GB" b="1" dirty="0"/>
              <a:t>Numerical codes represent these intensities.</a:t>
            </a:r>
            <a:endParaRPr lang="en-US" b="1" dirty="0"/>
          </a:p>
          <a:p>
            <a:pPr marL="0" indent="0" algn="just">
              <a:buNone/>
            </a:pPr>
            <a:endParaRPr lang="en-US" b="1" dirty="0"/>
          </a:p>
          <a:p>
            <a:pPr marL="0" indent="0">
              <a:buNone/>
            </a:pPr>
            <a:r>
              <a:rPr lang="en-GB" dirty="0"/>
              <a:t> </a:t>
            </a:r>
            <a:endParaRPr lang="en-US" dirty="0"/>
          </a:p>
          <a:p>
            <a:endParaRPr lang="en-US" dirty="0"/>
          </a:p>
        </p:txBody>
      </p:sp>
    </p:spTree>
    <p:extLst>
      <p:ext uri="{BB962C8B-B14F-4D97-AF65-F5344CB8AC3E}">
        <p14:creationId xmlns:p14="http://schemas.microsoft.com/office/powerpoint/2010/main" val="24668961"/>
      </p:ext>
    </p:extLst>
  </p:cSld>
  <p:clrMapOvr>
    <a:masterClrMapping/>
  </p:clrMapOvr>
  <p:timing>
    <p:tnLst>
      <p:par>
        <p:cTn id="1" dur="indefinite" restart="never" nodeType="tmRoot"/>
      </p:par>
    </p:tnLst>
  </p:timing>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QUESTIONNAIRE CONSTRUCTION</a:t>
            </a:r>
            <a:endParaRPr lang="en-US" sz="2800" dirty="0"/>
          </a:p>
        </p:txBody>
      </p:sp>
      <p:sp>
        <p:nvSpPr>
          <p:cNvPr id="3" name="Content Placeholder 2"/>
          <p:cNvSpPr>
            <a:spLocks noGrp="1"/>
          </p:cNvSpPr>
          <p:nvPr>
            <p:ph idx="1"/>
          </p:nvPr>
        </p:nvSpPr>
        <p:spPr/>
        <p:txBody>
          <a:bodyPr>
            <a:normAutofit fontScale="85000" lnSpcReduction="20000"/>
          </a:bodyPr>
          <a:lstStyle/>
          <a:p>
            <a:r>
              <a:rPr lang="en-GB" b="1" u="sng" dirty="0" smtClean="0"/>
              <a:t>EXAMPLE</a:t>
            </a:r>
            <a:endParaRPr lang="en-US" b="1" dirty="0" smtClean="0"/>
          </a:p>
          <a:p>
            <a:r>
              <a:rPr lang="en-GB" b="1" dirty="0" smtClean="0"/>
              <a:t> </a:t>
            </a:r>
            <a:endParaRPr lang="en-US" b="1" dirty="0" smtClean="0"/>
          </a:p>
          <a:p>
            <a:r>
              <a:rPr lang="en-GB" b="1" dirty="0" smtClean="0"/>
              <a:t>I like reading because it is stimulating.</a:t>
            </a:r>
            <a:endParaRPr lang="en-US" b="1" dirty="0" smtClean="0"/>
          </a:p>
          <a:p>
            <a:r>
              <a:rPr lang="en-GB" b="1" dirty="0" smtClean="0"/>
              <a:t> </a:t>
            </a:r>
            <a:endParaRPr lang="en-US" b="1" dirty="0" smtClean="0"/>
          </a:p>
          <a:p>
            <a:r>
              <a:rPr lang="en-GB" b="1" dirty="0" smtClean="0"/>
              <a:t>1.	Strongly agree</a:t>
            </a:r>
            <a:endParaRPr lang="en-US" b="1" dirty="0" smtClean="0"/>
          </a:p>
          <a:p>
            <a:r>
              <a:rPr lang="en-GB" b="1" dirty="0" smtClean="0"/>
              <a:t> </a:t>
            </a:r>
            <a:endParaRPr lang="en-US" b="1" dirty="0" smtClean="0"/>
          </a:p>
          <a:p>
            <a:r>
              <a:rPr lang="en-GB" b="1" dirty="0" smtClean="0"/>
              <a:t>2.	Agree</a:t>
            </a:r>
            <a:endParaRPr lang="en-US" b="1" dirty="0" smtClean="0"/>
          </a:p>
          <a:p>
            <a:r>
              <a:rPr lang="en-GB" b="1" dirty="0" smtClean="0"/>
              <a:t> </a:t>
            </a:r>
            <a:endParaRPr lang="en-US" b="1" dirty="0" smtClean="0"/>
          </a:p>
          <a:p>
            <a:r>
              <a:rPr lang="en-GB" b="1" dirty="0" smtClean="0"/>
              <a:t>3.	Disagree</a:t>
            </a:r>
            <a:endParaRPr lang="en-US" b="1" dirty="0" smtClean="0"/>
          </a:p>
          <a:p>
            <a:r>
              <a:rPr lang="en-GB" b="1" dirty="0" smtClean="0"/>
              <a:t> </a:t>
            </a:r>
            <a:endParaRPr lang="en-US" b="1" dirty="0" smtClean="0"/>
          </a:p>
          <a:p>
            <a:r>
              <a:rPr lang="en-GB" b="1" dirty="0" smtClean="0"/>
              <a:t>4.	Strongly disagree</a:t>
            </a:r>
            <a:endParaRPr lang="en-US" b="1" dirty="0" smtClean="0"/>
          </a:p>
          <a:p>
            <a:endParaRPr lang="en-US" dirty="0"/>
          </a:p>
        </p:txBody>
      </p:sp>
    </p:spTree>
    <p:extLst>
      <p:ext uri="{BB962C8B-B14F-4D97-AF65-F5344CB8AC3E}">
        <p14:creationId xmlns:p14="http://schemas.microsoft.com/office/powerpoint/2010/main" val="336369592"/>
      </p:ext>
    </p:extLst>
  </p:cSld>
  <p:clrMapOvr>
    <a:masterClrMapping/>
  </p:clrMapOvr>
  <p:timing>
    <p:tnLst>
      <p:par>
        <p:cTn id="1" dur="indefinite" restart="never" nodeType="tmRoot"/>
      </p:par>
    </p:tnLst>
  </p:timing>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QUESTIONNAIRE CONSTRUCTION</a:t>
            </a:r>
            <a:endParaRPr lang="en-US" sz="2800" dirty="0"/>
          </a:p>
        </p:txBody>
      </p:sp>
      <p:sp>
        <p:nvSpPr>
          <p:cNvPr id="3" name="Content Placeholder 2"/>
          <p:cNvSpPr>
            <a:spLocks noGrp="1"/>
          </p:cNvSpPr>
          <p:nvPr>
            <p:ph idx="1"/>
          </p:nvPr>
        </p:nvSpPr>
        <p:spPr/>
        <p:txBody>
          <a:bodyPr/>
          <a:lstStyle/>
          <a:p>
            <a:pPr algn="just"/>
            <a:r>
              <a:rPr lang="en-GB" b="1" u="sng" dirty="0"/>
              <a:t>MATRIX QUESTIONS</a:t>
            </a:r>
            <a:endParaRPr lang="en-US" b="1" dirty="0"/>
          </a:p>
          <a:p>
            <a:pPr marL="0" indent="0" algn="just">
              <a:buNone/>
            </a:pPr>
            <a:r>
              <a:rPr lang="en-GB" b="1" dirty="0"/>
              <a:t> </a:t>
            </a:r>
            <a:endParaRPr lang="en-US" b="1" dirty="0" smtClean="0"/>
          </a:p>
          <a:p>
            <a:pPr algn="just"/>
            <a:r>
              <a:rPr lang="en-GB" b="1" dirty="0" smtClean="0"/>
              <a:t>These </a:t>
            </a:r>
            <a:r>
              <a:rPr lang="en-GB" b="1" dirty="0"/>
              <a:t>involve organizing a large number of questions that have the same set of response categories.</a:t>
            </a:r>
            <a:endParaRPr lang="en-US" b="1" dirty="0"/>
          </a:p>
          <a:p>
            <a:pPr algn="just"/>
            <a:endParaRPr lang="en-US" b="1" dirty="0"/>
          </a:p>
          <a:p>
            <a:pPr algn="just"/>
            <a:endParaRPr lang="en-US" b="1" dirty="0"/>
          </a:p>
        </p:txBody>
      </p:sp>
    </p:spTree>
    <p:extLst>
      <p:ext uri="{BB962C8B-B14F-4D97-AF65-F5344CB8AC3E}">
        <p14:creationId xmlns:p14="http://schemas.microsoft.com/office/powerpoint/2010/main" val="3359423623"/>
      </p:ext>
    </p:extLst>
  </p:cSld>
  <p:clrMapOvr>
    <a:masterClrMapping/>
  </p:clrMapOvr>
  <p:timing>
    <p:tnLst>
      <p:par>
        <p:cTn id="1" dur="indefinite" restart="never" nodeType="tmRoot"/>
      </p:par>
    </p:tnLst>
  </p:timing>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QUESTIONNAIRE CONSTRUCTION</a:t>
            </a:r>
            <a:endParaRPr lang="en-US"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77726421"/>
              </p:ext>
            </p:extLst>
          </p:nvPr>
        </p:nvGraphicFramePr>
        <p:xfrm>
          <a:off x="1435608" y="3140964"/>
          <a:ext cx="7708391" cy="2825650"/>
        </p:xfrm>
        <a:graphic>
          <a:graphicData uri="http://schemas.openxmlformats.org/drawingml/2006/table">
            <a:tbl>
              <a:tblPr firstRow="1" firstCol="1" bandRow="1">
                <a:tableStyleId>{5940675A-B579-460E-94D1-54222C63F5DA}</a:tableStyleId>
              </a:tblPr>
              <a:tblGrid>
                <a:gridCol w="2831592">
                  <a:extLst>
                    <a:ext uri="{9D8B030D-6E8A-4147-A177-3AD203B41FA5}">
                      <a16:colId xmlns:a16="http://schemas.microsoft.com/office/drawing/2014/main" val="2115033445"/>
                    </a:ext>
                  </a:extLst>
                </a:gridCol>
                <a:gridCol w="990600">
                  <a:extLst>
                    <a:ext uri="{9D8B030D-6E8A-4147-A177-3AD203B41FA5}">
                      <a16:colId xmlns:a16="http://schemas.microsoft.com/office/drawing/2014/main" val="3679145273"/>
                    </a:ext>
                  </a:extLst>
                </a:gridCol>
                <a:gridCol w="914400">
                  <a:extLst>
                    <a:ext uri="{9D8B030D-6E8A-4147-A177-3AD203B41FA5}">
                      <a16:colId xmlns:a16="http://schemas.microsoft.com/office/drawing/2014/main" val="607945921"/>
                    </a:ext>
                  </a:extLst>
                </a:gridCol>
                <a:gridCol w="990600">
                  <a:extLst>
                    <a:ext uri="{9D8B030D-6E8A-4147-A177-3AD203B41FA5}">
                      <a16:colId xmlns:a16="http://schemas.microsoft.com/office/drawing/2014/main" val="1704756693"/>
                    </a:ext>
                  </a:extLst>
                </a:gridCol>
                <a:gridCol w="990600">
                  <a:extLst>
                    <a:ext uri="{9D8B030D-6E8A-4147-A177-3AD203B41FA5}">
                      <a16:colId xmlns:a16="http://schemas.microsoft.com/office/drawing/2014/main" val="4169333339"/>
                    </a:ext>
                  </a:extLst>
                </a:gridCol>
                <a:gridCol w="990599">
                  <a:extLst>
                    <a:ext uri="{9D8B030D-6E8A-4147-A177-3AD203B41FA5}">
                      <a16:colId xmlns:a16="http://schemas.microsoft.com/office/drawing/2014/main" val="2498006426"/>
                    </a:ext>
                  </a:extLst>
                </a:gridCol>
              </a:tblGrid>
              <a:tr h="1123076">
                <a:tc>
                  <a:txBody>
                    <a:bodyPr/>
                    <a:lstStyle/>
                    <a:p>
                      <a:pPr>
                        <a:lnSpc>
                          <a:spcPct val="107000"/>
                        </a:lnSpc>
                      </a:pPr>
                      <a:endParaRPr lang="en-US" sz="1600" b="1" dirty="0">
                        <a:effectLst/>
                        <a:latin typeface="Calibri" panose="020F0502020204030204" pitchFamily="34"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b="1" dirty="0">
                          <a:effectLst/>
                        </a:rPr>
                        <a:t>Strongly agree</a:t>
                      </a:r>
                      <a:endParaRPr lang="en-US" sz="1600" b="1" dirty="0">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b="1">
                          <a:effectLst/>
                        </a:rPr>
                        <a:t>Agree</a:t>
                      </a:r>
                      <a:endParaRPr lang="en-US" sz="1600" b="1">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b="1">
                          <a:effectLst/>
                        </a:rPr>
                        <a:t>Strongly disagree</a:t>
                      </a:r>
                      <a:endParaRPr lang="en-US" sz="1600" b="1">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b="1" dirty="0">
                          <a:effectLst/>
                        </a:rPr>
                        <a:t>Disagree</a:t>
                      </a:r>
                      <a:endParaRPr lang="en-US" sz="1600" b="1" dirty="0">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nSpc>
                          <a:spcPct val="107000"/>
                        </a:lnSpc>
                        <a:spcBef>
                          <a:spcPts val="0"/>
                        </a:spcBef>
                        <a:spcAft>
                          <a:spcPts val="0"/>
                        </a:spcAft>
                      </a:pPr>
                      <a:r>
                        <a:rPr lang="en-US" sz="1600" b="1">
                          <a:effectLst/>
                        </a:rPr>
                        <a:t>No opinion</a:t>
                      </a:r>
                      <a:endParaRPr lang="en-US" sz="1600" b="1">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35108492"/>
                  </a:ext>
                </a:extLst>
              </a:tr>
              <a:tr h="310227">
                <a:tc>
                  <a:txBody>
                    <a:bodyPr/>
                    <a:lstStyle/>
                    <a:p>
                      <a:pPr marL="0" marR="0">
                        <a:lnSpc>
                          <a:spcPct val="107000"/>
                        </a:lnSpc>
                        <a:spcBef>
                          <a:spcPts val="0"/>
                        </a:spcBef>
                        <a:spcAft>
                          <a:spcPts val="0"/>
                        </a:spcAft>
                      </a:pPr>
                      <a:r>
                        <a:rPr lang="en-US" sz="1600" b="1" dirty="0">
                          <a:effectLst/>
                        </a:rPr>
                        <a:t>Reading  stimulates my thinking</a:t>
                      </a:r>
                      <a:endParaRPr lang="en-US" sz="1600" b="1" dirty="0">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pPr>
                      <a:endParaRPr lang="en-US" sz="1600" b="1" dirty="0">
                        <a:effectLst/>
                        <a:latin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pPr>
                      <a:endParaRPr lang="en-US" sz="1600" b="1">
                        <a:effectLst/>
                        <a:latin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pPr>
                      <a:endParaRPr lang="en-US" sz="1600" b="1">
                        <a:effectLst/>
                        <a:latin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pPr>
                      <a:endParaRPr lang="en-US" sz="1600" b="1">
                        <a:effectLst/>
                        <a:latin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pPr>
                      <a:endParaRPr lang="en-US" sz="1600" b="1">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62776223"/>
                  </a:ext>
                </a:extLst>
              </a:tr>
              <a:tr h="329444">
                <a:tc>
                  <a:txBody>
                    <a:bodyPr/>
                    <a:lstStyle/>
                    <a:p>
                      <a:pPr marL="0" marR="0">
                        <a:lnSpc>
                          <a:spcPct val="107000"/>
                        </a:lnSpc>
                        <a:spcBef>
                          <a:spcPts val="0"/>
                        </a:spcBef>
                        <a:spcAft>
                          <a:spcPts val="0"/>
                        </a:spcAft>
                      </a:pPr>
                      <a:r>
                        <a:rPr lang="en-US" sz="1600" b="1" dirty="0">
                          <a:effectLst/>
                        </a:rPr>
                        <a:t>Reading gives me confidence</a:t>
                      </a:r>
                      <a:endParaRPr lang="en-US" sz="1600" b="1" dirty="0">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pPr>
                      <a:endParaRPr lang="en-US" sz="1600" b="1" dirty="0">
                        <a:effectLst/>
                        <a:latin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pPr>
                      <a:endParaRPr lang="en-US" sz="1600" b="1">
                        <a:effectLst/>
                        <a:latin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pPr>
                      <a:endParaRPr lang="en-US" sz="1600" b="1">
                        <a:effectLst/>
                        <a:latin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pPr>
                      <a:endParaRPr lang="en-US" sz="1600" b="1">
                        <a:effectLst/>
                        <a:latin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pPr>
                      <a:endParaRPr lang="en-US" sz="1600" b="1">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07912268"/>
                  </a:ext>
                </a:extLst>
              </a:tr>
              <a:tr h="329444">
                <a:tc>
                  <a:txBody>
                    <a:bodyPr/>
                    <a:lstStyle/>
                    <a:p>
                      <a:pPr marL="0" marR="0">
                        <a:lnSpc>
                          <a:spcPct val="107000"/>
                        </a:lnSpc>
                        <a:spcBef>
                          <a:spcPts val="0"/>
                        </a:spcBef>
                        <a:spcAft>
                          <a:spcPts val="0"/>
                        </a:spcAft>
                      </a:pPr>
                      <a:r>
                        <a:rPr lang="en-US" sz="1600" b="1" dirty="0">
                          <a:effectLst/>
                        </a:rPr>
                        <a:t>Reading is boring</a:t>
                      </a:r>
                      <a:endParaRPr lang="en-US" sz="1600" b="1" dirty="0">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pPr>
                      <a:endParaRPr lang="en-US" sz="1600" b="1" dirty="0">
                        <a:effectLst/>
                        <a:latin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pPr>
                      <a:endParaRPr lang="en-US" sz="1600" b="1" dirty="0">
                        <a:effectLst/>
                        <a:latin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pPr>
                      <a:endParaRPr lang="en-US" sz="1600" b="1">
                        <a:effectLst/>
                        <a:latin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pPr>
                      <a:endParaRPr lang="en-US" sz="1600" b="1">
                        <a:effectLst/>
                        <a:latin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pPr>
                      <a:endParaRPr lang="en-US" sz="1600" b="1">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357551545"/>
                  </a:ext>
                </a:extLst>
              </a:tr>
              <a:tr h="329444">
                <a:tc>
                  <a:txBody>
                    <a:bodyPr/>
                    <a:lstStyle/>
                    <a:p>
                      <a:pPr marL="0" marR="0">
                        <a:lnSpc>
                          <a:spcPct val="107000"/>
                        </a:lnSpc>
                        <a:spcBef>
                          <a:spcPts val="0"/>
                        </a:spcBef>
                        <a:spcAft>
                          <a:spcPts val="0"/>
                        </a:spcAft>
                      </a:pPr>
                      <a:r>
                        <a:rPr lang="en-US" sz="1600" b="1" dirty="0">
                          <a:effectLst/>
                        </a:rPr>
                        <a:t>Buying books is expensive</a:t>
                      </a:r>
                      <a:endParaRPr lang="en-US" sz="1600" b="1" dirty="0">
                        <a:effectLst/>
                        <a:latin typeface="Courier New" panose="02070309020205020404" pitchFamily="49"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pPr>
                      <a:endParaRPr lang="en-US" sz="1600" b="1" dirty="0">
                        <a:effectLst/>
                        <a:latin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pPr>
                      <a:endParaRPr lang="en-US" sz="1600" b="1" dirty="0">
                        <a:effectLst/>
                        <a:latin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pPr>
                      <a:endParaRPr lang="en-US" sz="1600" b="1" dirty="0">
                        <a:effectLst/>
                        <a:latin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pPr>
                      <a:endParaRPr lang="en-US" sz="1600" b="1" dirty="0">
                        <a:effectLst/>
                        <a:latin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pPr>
                      <a:endParaRPr lang="en-US" sz="1600" b="1" dirty="0">
                        <a:effectLst/>
                        <a:latin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20403246"/>
                  </a:ext>
                </a:extLst>
              </a:tr>
            </a:tbl>
          </a:graphicData>
        </a:graphic>
      </p:graphicFrame>
      <p:sp>
        <p:nvSpPr>
          <p:cNvPr id="5" name="Rectangle 1"/>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59346069"/>
      </p:ext>
    </p:extLst>
  </p:cSld>
  <p:clrMapOvr>
    <a:masterClrMapping/>
  </p:clrMapOvr>
  <p:timing>
    <p:tnLst>
      <p:par>
        <p:cTn id="1" dur="indefinite" restart="never" nodeType="tmRoot"/>
      </p:par>
    </p:tnLst>
  </p:timing>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QUESTIONNAIRE CONSTRUCTION</a:t>
            </a:r>
            <a:endParaRPr lang="en-US" sz="2800" dirty="0"/>
          </a:p>
        </p:txBody>
      </p:sp>
      <p:sp>
        <p:nvSpPr>
          <p:cNvPr id="3" name="Content Placeholder 2"/>
          <p:cNvSpPr>
            <a:spLocks noGrp="1"/>
          </p:cNvSpPr>
          <p:nvPr>
            <p:ph idx="1"/>
          </p:nvPr>
        </p:nvSpPr>
        <p:spPr/>
        <p:txBody>
          <a:bodyPr>
            <a:normAutofit fontScale="55000" lnSpcReduction="20000"/>
          </a:bodyPr>
          <a:lstStyle/>
          <a:p>
            <a:pPr algn="just"/>
            <a:r>
              <a:rPr lang="en-GB" b="1" u="sng" dirty="0"/>
              <a:t>STEPS IN QUESTIONNAIRE CONSTRUCTION</a:t>
            </a:r>
            <a:endParaRPr lang="en-US" b="1" dirty="0"/>
          </a:p>
          <a:p>
            <a:pPr algn="just"/>
            <a:r>
              <a:rPr lang="en-GB" b="1" dirty="0"/>
              <a:t> </a:t>
            </a:r>
            <a:endParaRPr lang="en-US" b="1" dirty="0"/>
          </a:p>
          <a:p>
            <a:pPr algn="just"/>
            <a:r>
              <a:rPr lang="en-GB" b="1" dirty="0"/>
              <a:t> </a:t>
            </a:r>
            <a:endParaRPr lang="en-US" b="1" dirty="0"/>
          </a:p>
          <a:p>
            <a:pPr algn="just"/>
            <a:r>
              <a:rPr lang="en-GB" b="1" u="sng" dirty="0"/>
              <a:t>STEP 1 - CONTENT</a:t>
            </a:r>
            <a:endParaRPr lang="en-US" b="1" dirty="0"/>
          </a:p>
          <a:p>
            <a:pPr algn="just"/>
            <a:r>
              <a:rPr lang="en-GB" b="1" dirty="0"/>
              <a:t> </a:t>
            </a:r>
            <a:endParaRPr lang="en-US" b="1" dirty="0"/>
          </a:p>
          <a:p>
            <a:pPr algn="just"/>
            <a:r>
              <a:rPr lang="en-GB" b="1" dirty="0"/>
              <a:t>Take your objectives and hypotheses and variables as your starting point.</a:t>
            </a:r>
            <a:endParaRPr lang="en-US" b="1" dirty="0"/>
          </a:p>
          <a:p>
            <a:pPr algn="just"/>
            <a:r>
              <a:rPr lang="en-GB" b="1" dirty="0"/>
              <a:t> </a:t>
            </a:r>
            <a:endParaRPr lang="en-US" b="1" dirty="0"/>
          </a:p>
          <a:p>
            <a:pPr algn="just"/>
            <a:r>
              <a:rPr lang="en-GB" b="1" dirty="0"/>
              <a:t>Decide what questions will be needed to measure or define your variables and reach your objectives.</a:t>
            </a:r>
            <a:endParaRPr lang="en-US" b="1" dirty="0"/>
          </a:p>
          <a:p>
            <a:pPr algn="just"/>
            <a:r>
              <a:rPr lang="en-GB" b="1" dirty="0"/>
              <a:t> </a:t>
            </a:r>
            <a:endParaRPr lang="en-US" b="1" dirty="0"/>
          </a:p>
          <a:p>
            <a:pPr algn="just"/>
            <a:r>
              <a:rPr lang="en-GB" b="1" u="sng" dirty="0"/>
              <a:t>Example</a:t>
            </a:r>
            <a:endParaRPr lang="en-US" b="1" dirty="0"/>
          </a:p>
          <a:p>
            <a:pPr algn="just"/>
            <a:r>
              <a:rPr lang="en-GB" b="1" dirty="0"/>
              <a:t> </a:t>
            </a:r>
            <a:endParaRPr lang="en-US" b="1" dirty="0"/>
          </a:p>
          <a:p>
            <a:pPr algn="just"/>
            <a:r>
              <a:rPr lang="en-GB" b="1" dirty="0"/>
              <a:t>To investigate the extent to which </a:t>
            </a:r>
            <a:r>
              <a:rPr lang="en-GB" b="1" dirty="0" smtClean="0"/>
              <a:t>paternal education influences reading habits.</a:t>
            </a:r>
            <a:endParaRPr lang="en-US" b="1" dirty="0"/>
          </a:p>
          <a:p>
            <a:pPr algn="just"/>
            <a:r>
              <a:rPr lang="en-GB" b="1" dirty="0" smtClean="0"/>
              <a:t>The more educated the parents are, the better the reading culture.</a:t>
            </a:r>
            <a:endParaRPr lang="en-US" dirty="0"/>
          </a:p>
        </p:txBody>
      </p:sp>
    </p:spTree>
    <p:extLst>
      <p:ext uri="{BB962C8B-B14F-4D97-AF65-F5344CB8AC3E}">
        <p14:creationId xmlns:p14="http://schemas.microsoft.com/office/powerpoint/2010/main" val="840142200"/>
      </p:ext>
    </p:extLst>
  </p:cSld>
  <p:clrMapOvr>
    <a:masterClrMapping/>
  </p:clrMapOvr>
  <p:timing>
    <p:tnLst>
      <p:par>
        <p:cTn id="1" dur="indefinite" restart="never" nodeType="tmRoot"/>
      </p:par>
    </p:tnLst>
  </p:timing>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QUESTIONNAIRE CONSTRUCTION</a:t>
            </a:r>
            <a:endParaRPr lang="en-US" sz="2800" dirty="0"/>
          </a:p>
        </p:txBody>
      </p:sp>
      <p:sp>
        <p:nvSpPr>
          <p:cNvPr id="3" name="Content Placeholder 2"/>
          <p:cNvSpPr>
            <a:spLocks noGrp="1"/>
          </p:cNvSpPr>
          <p:nvPr>
            <p:ph idx="1"/>
          </p:nvPr>
        </p:nvSpPr>
        <p:spPr/>
        <p:txBody>
          <a:bodyPr>
            <a:normAutofit fontScale="92500" lnSpcReduction="20000"/>
          </a:bodyPr>
          <a:lstStyle/>
          <a:p>
            <a:pPr algn="just"/>
            <a:r>
              <a:rPr lang="en-GB" b="1" u="sng" dirty="0"/>
              <a:t>STEP 2 - FORMULATING THE QUESTION</a:t>
            </a:r>
            <a:endParaRPr lang="en-US" b="1" dirty="0"/>
          </a:p>
          <a:p>
            <a:pPr algn="just"/>
            <a:r>
              <a:rPr lang="en-GB" b="1" dirty="0"/>
              <a:t> </a:t>
            </a:r>
            <a:endParaRPr lang="en-US" b="1" dirty="0"/>
          </a:p>
          <a:p>
            <a:pPr algn="just"/>
            <a:r>
              <a:rPr lang="en-GB" b="1" dirty="0"/>
              <a:t>Formulate one or more questions that will provide the information for each variable.</a:t>
            </a:r>
            <a:endParaRPr lang="en-US" b="1" dirty="0"/>
          </a:p>
          <a:p>
            <a:pPr algn="just"/>
            <a:r>
              <a:rPr lang="en-GB" b="1" dirty="0"/>
              <a:t> </a:t>
            </a:r>
            <a:endParaRPr lang="en-US" b="1" dirty="0"/>
          </a:p>
          <a:p>
            <a:pPr algn="just"/>
            <a:r>
              <a:rPr lang="en-GB" b="1" dirty="0"/>
              <a:t>Ensure that the questions are specific and precise enough so that different respondents do not interpret them differently.</a:t>
            </a:r>
            <a:endParaRPr lang="en-US" b="1" dirty="0"/>
          </a:p>
          <a:p>
            <a:pPr algn="just"/>
            <a:endParaRPr lang="en-US" b="1" dirty="0"/>
          </a:p>
        </p:txBody>
      </p:sp>
    </p:spTree>
    <p:extLst>
      <p:ext uri="{BB962C8B-B14F-4D97-AF65-F5344CB8AC3E}">
        <p14:creationId xmlns:p14="http://schemas.microsoft.com/office/powerpoint/2010/main" val="303954989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COMMON SOURCES OF KNOWLEDGE</a:t>
            </a:r>
            <a:endParaRPr lang="en-US" sz="2800" dirty="0"/>
          </a:p>
        </p:txBody>
      </p:sp>
      <p:sp>
        <p:nvSpPr>
          <p:cNvPr id="3" name="Content Placeholder 2"/>
          <p:cNvSpPr>
            <a:spLocks noGrp="1"/>
          </p:cNvSpPr>
          <p:nvPr>
            <p:ph idx="1"/>
          </p:nvPr>
        </p:nvSpPr>
        <p:spPr/>
        <p:txBody>
          <a:bodyPr>
            <a:normAutofit fontScale="92500" lnSpcReduction="20000"/>
          </a:bodyPr>
          <a:lstStyle/>
          <a:p>
            <a:pPr algn="just"/>
            <a:r>
              <a:rPr lang="en-US" b="1" dirty="0"/>
              <a:t>HABIT</a:t>
            </a:r>
          </a:p>
          <a:p>
            <a:pPr marL="82296" indent="0" algn="just">
              <a:buNone/>
            </a:pPr>
            <a:endParaRPr lang="en-US" b="1" dirty="0"/>
          </a:p>
          <a:p>
            <a:pPr lvl="0" algn="just"/>
            <a:r>
              <a:rPr lang="en-US" b="1" dirty="0"/>
              <a:t>Believing what we do because it is traditional to do so.</a:t>
            </a:r>
          </a:p>
          <a:p>
            <a:pPr marL="82296" indent="0" algn="just">
              <a:buNone/>
            </a:pPr>
            <a:endParaRPr lang="en-US" b="1" dirty="0"/>
          </a:p>
          <a:p>
            <a:pPr algn="just"/>
            <a:r>
              <a:rPr lang="en-US" b="1" dirty="0"/>
              <a:t>This is knowledge acquired through SOCIALIZATION</a:t>
            </a:r>
          </a:p>
          <a:p>
            <a:pPr marL="82296" indent="0" algn="just">
              <a:buNone/>
            </a:pPr>
            <a:endParaRPr lang="en-US" b="1" dirty="0"/>
          </a:p>
          <a:p>
            <a:pPr algn="just"/>
            <a:r>
              <a:rPr lang="en-US" b="1" dirty="0" smtClean="0"/>
              <a:t>The belief that women are less </a:t>
            </a:r>
            <a:r>
              <a:rPr lang="en-US" b="1" dirty="0"/>
              <a:t>qualified for aggressive jobs	</a:t>
            </a:r>
            <a:r>
              <a:rPr lang="en-US" b="1" dirty="0" smtClean="0"/>
              <a:t>like driving trucks or underground mining.</a:t>
            </a:r>
            <a:endParaRPr lang="en-US" b="1" dirty="0"/>
          </a:p>
          <a:p>
            <a:pPr algn="just"/>
            <a:endParaRPr lang="en-US" dirty="0"/>
          </a:p>
        </p:txBody>
      </p:sp>
    </p:spTree>
    <p:extLst>
      <p:ext uri="{BB962C8B-B14F-4D97-AF65-F5344CB8AC3E}">
        <p14:creationId xmlns:p14="http://schemas.microsoft.com/office/powerpoint/2010/main" val="3237180616"/>
      </p:ext>
    </p:extLst>
  </p:cSld>
  <p:clrMapOvr>
    <a:masterClrMapping/>
  </p:clrMapOvr>
  <p:timing>
    <p:tnLst>
      <p:par>
        <p:cTn id="1" dur="indefinite" restart="never" nodeType="tmRoot"/>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QUESTIONNAIRE CONSTRUCTION</a:t>
            </a:r>
            <a:endParaRPr lang="en-US" sz="2800" dirty="0"/>
          </a:p>
        </p:txBody>
      </p:sp>
      <p:sp>
        <p:nvSpPr>
          <p:cNvPr id="3" name="Content Placeholder 2"/>
          <p:cNvSpPr>
            <a:spLocks noGrp="1"/>
          </p:cNvSpPr>
          <p:nvPr>
            <p:ph idx="1"/>
          </p:nvPr>
        </p:nvSpPr>
        <p:spPr/>
        <p:txBody>
          <a:bodyPr>
            <a:normAutofit fontScale="55000" lnSpcReduction="20000"/>
          </a:bodyPr>
          <a:lstStyle/>
          <a:p>
            <a:pPr lvl="0" algn="just"/>
            <a:r>
              <a:rPr lang="en-GB" b="1" dirty="0"/>
              <a:t>AMBIGUOUS QUESTIONS</a:t>
            </a:r>
            <a:endParaRPr lang="en-US" dirty="0"/>
          </a:p>
          <a:p>
            <a:pPr marL="82296" lvl="0" indent="0" algn="just">
              <a:buNone/>
            </a:pPr>
            <a:endParaRPr lang="en-US" dirty="0"/>
          </a:p>
          <a:p>
            <a:pPr lvl="0" algn="just"/>
            <a:r>
              <a:rPr lang="en-GB" b="1" dirty="0"/>
              <a:t>Questions that are susceptible to different interpretations and hence different responses. </a:t>
            </a:r>
            <a:endParaRPr lang="en-US" dirty="0"/>
          </a:p>
          <a:p>
            <a:pPr algn="just"/>
            <a:r>
              <a:rPr lang="en-US" b="1" dirty="0"/>
              <a:t> </a:t>
            </a:r>
            <a:endParaRPr lang="en-US" dirty="0"/>
          </a:p>
          <a:p>
            <a:pPr lvl="0" algn="just"/>
            <a:r>
              <a:rPr lang="en-US" b="1" dirty="0"/>
              <a:t>Example:  Are you opposed to </a:t>
            </a:r>
            <a:r>
              <a:rPr lang="en-US" b="1" dirty="0" smtClean="0"/>
              <a:t>reading novels because </a:t>
            </a:r>
            <a:r>
              <a:rPr lang="en-US" b="1" dirty="0"/>
              <a:t>you are a Christian? </a:t>
            </a:r>
            <a:endParaRPr lang="en-US" dirty="0"/>
          </a:p>
          <a:p>
            <a:pPr marL="82296" indent="0" algn="just">
              <a:buNone/>
            </a:pPr>
            <a:r>
              <a:rPr lang="en-US" dirty="0"/>
              <a:t> </a:t>
            </a:r>
          </a:p>
          <a:p>
            <a:pPr marL="402336" lvl="1" indent="0" algn="just">
              <a:buNone/>
            </a:pPr>
            <a:r>
              <a:rPr lang="en-US" b="1" dirty="0"/>
              <a:t>Yes </a:t>
            </a:r>
            <a:endParaRPr lang="en-US" dirty="0"/>
          </a:p>
          <a:p>
            <a:pPr lvl="0" algn="just"/>
            <a:r>
              <a:rPr lang="en-US" b="1" dirty="0"/>
              <a:t>	No</a:t>
            </a:r>
            <a:endParaRPr lang="en-US" dirty="0"/>
          </a:p>
          <a:p>
            <a:pPr marL="82296" indent="0" algn="just">
              <a:buNone/>
            </a:pPr>
            <a:r>
              <a:rPr lang="en-US" b="1" dirty="0"/>
              <a:t> </a:t>
            </a:r>
            <a:endParaRPr lang="en-US" dirty="0"/>
          </a:p>
          <a:p>
            <a:pPr lvl="0" algn="just"/>
            <a:r>
              <a:rPr lang="en-US" b="1" dirty="0"/>
              <a:t>A  No response may mean – No I am not opposed to </a:t>
            </a:r>
            <a:r>
              <a:rPr lang="en-US" b="1" dirty="0" smtClean="0"/>
              <a:t>reading.</a:t>
            </a:r>
            <a:endParaRPr lang="en-US" dirty="0"/>
          </a:p>
          <a:p>
            <a:pPr marL="82296" indent="0" algn="just">
              <a:buNone/>
            </a:pPr>
            <a:r>
              <a:rPr lang="en-US" b="1" dirty="0"/>
              <a:t> </a:t>
            </a:r>
            <a:endParaRPr lang="en-US" dirty="0"/>
          </a:p>
          <a:p>
            <a:pPr algn="just"/>
            <a:r>
              <a:rPr lang="en-US" b="1" dirty="0"/>
              <a:t>Another No may mean – No I am not a Christian</a:t>
            </a:r>
            <a:endParaRPr lang="en-US" dirty="0"/>
          </a:p>
          <a:p>
            <a:pPr lvl="0" algn="just"/>
            <a:r>
              <a:rPr lang="en-US" b="1" dirty="0"/>
              <a:t>Instead ask: </a:t>
            </a:r>
            <a:r>
              <a:rPr lang="en-US" b="1" dirty="0" smtClean="0"/>
              <a:t>‘Do you read novels?</a:t>
            </a:r>
            <a:endParaRPr lang="en-US" dirty="0"/>
          </a:p>
          <a:p>
            <a:pPr algn="just"/>
            <a:endParaRPr lang="en-US" dirty="0"/>
          </a:p>
        </p:txBody>
      </p:sp>
    </p:spTree>
    <p:extLst>
      <p:ext uri="{BB962C8B-B14F-4D97-AF65-F5344CB8AC3E}">
        <p14:creationId xmlns:p14="http://schemas.microsoft.com/office/powerpoint/2010/main" val="224979619"/>
      </p:ext>
    </p:extLst>
  </p:cSld>
  <p:clrMapOvr>
    <a:masterClrMapping/>
  </p:clrMapOvr>
  <p:timing>
    <p:tnLst>
      <p:par>
        <p:cTn id="1" dur="indefinite" restart="never" nodeType="tmRoot"/>
      </p:par>
    </p:tnLst>
  </p:timing>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QUESTIONNAIRE CONSTRUCTION</a:t>
            </a:r>
            <a:endParaRPr lang="en-US" sz="2800" dirty="0"/>
          </a:p>
        </p:txBody>
      </p:sp>
      <p:sp>
        <p:nvSpPr>
          <p:cNvPr id="3" name="Content Placeholder 2"/>
          <p:cNvSpPr>
            <a:spLocks noGrp="1"/>
          </p:cNvSpPr>
          <p:nvPr>
            <p:ph idx="1"/>
          </p:nvPr>
        </p:nvSpPr>
        <p:spPr/>
        <p:txBody>
          <a:bodyPr>
            <a:normAutofit fontScale="85000" lnSpcReduction="10000"/>
          </a:bodyPr>
          <a:lstStyle/>
          <a:p>
            <a:r>
              <a:rPr lang="en-GB" b="1" dirty="0"/>
              <a:t>LEADING QUESTIONS</a:t>
            </a:r>
            <a:r>
              <a:rPr lang="en-GB" dirty="0"/>
              <a:t>        </a:t>
            </a:r>
            <a:endParaRPr lang="en-US" dirty="0"/>
          </a:p>
          <a:p>
            <a:r>
              <a:rPr lang="en-GB" dirty="0"/>
              <a:t> </a:t>
            </a:r>
            <a:endParaRPr lang="en-US" dirty="0"/>
          </a:p>
          <a:p>
            <a:pPr lvl="0" algn="just"/>
            <a:r>
              <a:rPr lang="en-GB" b="1" dirty="0"/>
              <a:t>Questions whose content, structure or wording or phrasing lead the respondent in the direction of a certain answer.</a:t>
            </a:r>
            <a:endParaRPr lang="en-US" dirty="0"/>
          </a:p>
          <a:p>
            <a:pPr algn="just"/>
            <a:r>
              <a:rPr lang="en-US" dirty="0"/>
              <a:t> </a:t>
            </a:r>
          </a:p>
          <a:p>
            <a:pPr lvl="0" algn="just"/>
            <a:r>
              <a:rPr lang="en-GB" b="1" dirty="0"/>
              <a:t>Example:  </a:t>
            </a:r>
            <a:r>
              <a:rPr lang="en-US" b="1" dirty="0"/>
              <a:t>You </a:t>
            </a:r>
            <a:r>
              <a:rPr lang="en-US" b="1" dirty="0" smtClean="0"/>
              <a:t>don’t like religious books, do you? </a:t>
            </a:r>
            <a:r>
              <a:rPr lang="en-US" b="1" dirty="0"/>
              <a:t>– May lead to a negative answer like No.</a:t>
            </a:r>
            <a:endParaRPr lang="en-US" dirty="0"/>
          </a:p>
          <a:p>
            <a:pPr marL="82296" indent="0" algn="just">
              <a:buNone/>
            </a:pPr>
            <a:endParaRPr lang="en-US" dirty="0"/>
          </a:p>
          <a:p>
            <a:pPr marL="82296" lvl="0" indent="0" algn="just">
              <a:buNone/>
            </a:pPr>
            <a:r>
              <a:rPr lang="en-US" dirty="0"/>
              <a:t> </a:t>
            </a:r>
            <a:r>
              <a:rPr lang="en-GB" b="1" dirty="0" smtClean="0"/>
              <a:t>Instead </a:t>
            </a:r>
            <a:r>
              <a:rPr lang="en-GB" b="1" dirty="0"/>
              <a:t>of: </a:t>
            </a:r>
            <a:r>
              <a:rPr lang="en-GB" b="1" dirty="0" smtClean="0"/>
              <a:t>‘ Do you read religious books?</a:t>
            </a:r>
            <a:endParaRPr lang="en-US" dirty="0"/>
          </a:p>
          <a:p>
            <a:pPr marL="82296" indent="0" algn="just">
              <a:buNone/>
            </a:pPr>
            <a:endParaRPr lang="en-US" dirty="0"/>
          </a:p>
          <a:p>
            <a:endParaRPr lang="en-US" dirty="0"/>
          </a:p>
        </p:txBody>
      </p:sp>
    </p:spTree>
    <p:extLst>
      <p:ext uri="{BB962C8B-B14F-4D97-AF65-F5344CB8AC3E}">
        <p14:creationId xmlns:p14="http://schemas.microsoft.com/office/powerpoint/2010/main" val="621629815"/>
      </p:ext>
    </p:extLst>
  </p:cSld>
  <p:clrMapOvr>
    <a:masterClrMapping/>
  </p:clrMapOvr>
  <p:timing>
    <p:tnLst>
      <p:par>
        <p:cTn id="1" dur="indefinite" restart="never" nodeType="tmRoot"/>
      </p:par>
    </p:tnLst>
  </p:timing>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QUESTIONNAIRE CONSTRUCTION</a:t>
            </a:r>
            <a:endParaRPr lang="en-US" sz="2800" dirty="0"/>
          </a:p>
        </p:txBody>
      </p:sp>
      <p:sp>
        <p:nvSpPr>
          <p:cNvPr id="3" name="Content Placeholder 2"/>
          <p:cNvSpPr>
            <a:spLocks noGrp="1"/>
          </p:cNvSpPr>
          <p:nvPr>
            <p:ph idx="1"/>
          </p:nvPr>
        </p:nvSpPr>
        <p:spPr/>
        <p:txBody>
          <a:bodyPr>
            <a:normAutofit fontScale="85000" lnSpcReduction="10000"/>
          </a:bodyPr>
          <a:lstStyle/>
          <a:p>
            <a:pPr algn="just"/>
            <a:r>
              <a:rPr lang="en-GB" b="1" dirty="0"/>
              <a:t>TECHNICAL AND JARGON QUESTIONS</a:t>
            </a:r>
            <a:endParaRPr lang="en-US" dirty="0"/>
          </a:p>
          <a:p>
            <a:pPr marL="82296" indent="0" algn="just">
              <a:buNone/>
            </a:pPr>
            <a:endParaRPr lang="en-US" dirty="0"/>
          </a:p>
          <a:p>
            <a:pPr lvl="0" algn="just"/>
            <a:r>
              <a:rPr lang="en-GB" b="1" dirty="0"/>
              <a:t>Questions that use language that may not be easily understood by the respondent.</a:t>
            </a:r>
            <a:endParaRPr lang="en-US" dirty="0"/>
          </a:p>
          <a:p>
            <a:pPr marL="82296" indent="0" algn="just">
              <a:buNone/>
            </a:pPr>
            <a:endParaRPr lang="en-US" dirty="0"/>
          </a:p>
          <a:p>
            <a:pPr lvl="0" algn="just"/>
            <a:r>
              <a:rPr lang="en-GB" b="1" dirty="0"/>
              <a:t>Example:  “</a:t>
            </a:r>
            <a:r>
              <a:rPr lang="en-US" b="1" dirty="0"/>
              <a:t>Do you </a:t>
            </a:r>
            <a:r>
              <a:rPr lang="en-US" b="1" dirty="0" smtClean="0"/>
              <a:t>digest abstracts from dissertations?</a:t>
            </a:r>
          </a:p>
          <a:p>
            <a:pPr marL="82296" lvl="0" indent="0" algn="just">
              <a:buNone/>
            </a:pPr>
            <a:endParaRPr lang="en-US" b="1" dirty="0" smtClean="0"/>
          </a:p>
          <a:p>
            <a:pPr lvl="0" algn="just"/>
            <a:r>
              <a:rPr lang="en-GB" b="1" dirty="0" smtClean="0"/>
              <a:t>Instead </a:t>
            </a:r>
            <a:r>
              <a:rPr lang="en-GB" b="1" dirty="0"/>
              <a:t>ask: ‘Do you </a:t>
            </a:r>
            <a:r>
              <a:rPr lang="en-GB" b="1" dirty="0" smtClean="0"/>
              <a:t>understand research findings from academic reports?</a:t>
            </a:r>
            <a:endParaRPr lang="en-US" dirty="0"/>
          </a:p>
          <a:p>
            <a:endParaRPr lang="en-US" dirty="0"/>
          </a:p>
        </p:txBody>
      </p:sp>
    </p:spTree>
    <p:extLst>
      <p:ext uri="{BB962C8B-B14F-4D97-AF65-F5344CB8AC3E}">
        <p14:creationId xmlns:p14="http://schemas.microsoft.com/office/powerpoint/2010/main" val="4154854344"/>
      </p:ext>
    </p:extLst>
  </p:cSld>
  <p:clrMapOvr>
    <a:masterClrMapping/>
  </p:clrMapOvr>
  <p:timing>
    <p:tnLst>
      <p:par>
        <p:cTn id="1" dur="indefinite" restart="never" nodeType="tmRoot"/>
      </p:par>
    </p:tnLst>
  </p:timing>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QUESTIONNAIRE CONSTRUCTION</a:t>
            </a:r>
            <a:endParaRPr lang="en-US" sz="2800" dirty="0"/>
          </a:p>
        </p:txBody>
      </p:sp>
      <p:sp>
        <p:nvSpPr>
          <p:cNvPr id="3" name="Content Placeholder 2"/>
          <p:cNvSpPr>
            <a:spLocks noGrp="1"/>
          </p:cNvSpPr>
          <p:nvPr>
            <p:ph idx="1"/>
          </p:nvPr>
        </p:nvSpPr>
        <p:spPr/>
        <p:txBody>
          <a:bodyPr>
            <a:normAutofit fontScale="77500" lnSpcReduction="20000"/>
          </a:bodyPr>
          <a:lstStyle/>
          <a:p>
            <a:pPr algn="just"/>
            <a:r>
              <a:rPr lang="en-GB" b="1" dirty="0"/>
              <a:t>EMOTIONAL AND VALUE LADEN QUESTIONS</a:t>
            </a:r>
            <a:endParaRPr lang="en-US" dirty="0"/>
          </a:p>
          <a:p>
            <a:pPr algn="just"/>
            <a:r>
              <a:rPr lang="en-GB" b="1" dirty="0"/>
              <a:t> </a:t>
            </a:r>
            <a:endParaRPr lang="en-US" dirty="0"/>
          </a:p>
          <a:p>
            <a:pPr lvl="0" algn="just"/>
            <a:r>
              <a:rPr lang="en-GB" b="1" dirty="0"/>
              <a:t>Questions that are usually subjective and biased in nature.</a:t>
            </a:r>
            <a:endParaRPr lang="en-US" dirty="0"/>
          </a:p>
          <a:p>
            <a:pPr algn="just"/>
            <a:r>
              <a:rPr lang="en-US" b="1" dirty="0"/>
              <a:t> </a:t>
            </a:r>
            <a:endParaRPr lang="en-US" dirty="0"/>
          </a:p>
          <a:p>
            <a:pPr lvl="0" algn="just"/>
            <a:r>
              <a:rPr lang="en-GB" b="1" dirty="0"/>
              <a:t>Example – “Aren’t you disappointed with the </a:t>
            </a:r>
            <a:r>
              <a:rPr lang="en-GB" b="1" dirty="0" smtClean="0"/>
              <a:t>with the poor reading habits of dull </a:t>
            </a:r>
            <a:r>
              <a:rPr lang="en-GB" b="1" dirty="0"/>
              <a:t>UNZA students?</a:t>
            </a:r>
            <a:endParaRPr lang="en-US" dirty="0"/>
          </a:p>
          <a:p>
            <a:pPr algn="just"/>
            <a:r>
              <a:rPr lang="en-US" b="1" dirty="0"/>
              <a:t> </a:t>
            </a:r>
            <a:endParaRPr lang="en-US" dirty="0"/>
          </a:p>
          <a:p>
            <a:pPr lvl="0" algn="just"/>
            <a:r>
              <a:rPr lang="en-GB" b="1" dirty="0"/>
              <a:t>Instead ask:  </a:t>
            </a:r>
            <a:r>
              <a:rPr lang="en-GB" b="1" dirty="0" smtClean="0"/>
              <a:t>‘Do you think </a:t>
            </a:r>
            <a:r>
              <a:rPr lang="en-GB" b="1" dirty="0" err="1" smtClean="0"/>
              <a:t>UNZA</a:t>
            </a:r>
            <a:r>
              <a:rPr lang="en-GB" b="1" dirty="0" smtClean="0"/>
              <a:t> students have good reading habits?</a:t>
            </a:r>
            <a:endParaRPr lang="en-US" dirty="0"/>
          </a:p>
          <a:p>
            <a:pPr algn="just"/>
            <a:r>
              <a:rPr lang="en-GB" b="1" dirty="0"/>
              <a:t> </a:t>
            </a:r>
            <a:endParaRPr lang="en-US" dirty="0"/>
          </a:p>
          <a:p>
            <a:endParaRPr lang="en-US" dirty="0"/>
          </a:p>
        </p:txBody>
      </p:sp>
    </p:spTree>
    <p:extLst>
      <p:ext uri="{BB962C8B-B14F-4D97-AF65-F5344CB8AC3E}">
        <p14:creationId xmlns:p14="http://schemas.microsoft.com/office/powerpoint/2010/main" val="3613250720"/>
      </p:ext>
    </p:extLst>
  </p:cSld>
  <p:clrMapOvr>
    <a:masterClrMapping/>
  </p:clrMapOvr>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QUESTIONNAIRE CONSTRUCTION</a:t>
            </a:r>
            <a:endParaRPr lang="en-US" sz="2800" dirty="0"/>
          </a:p>
        </p:txBody>
      </p:sp>
      <p:sp>
        <p:nvSpPr>
          <p:cNvPr id="3" name="Content Placeholder 2"/>
          <p:cNvSpPr>
            <a:spLocks noGrp="1"/>
          </p:cNvSpPr>
          <p:nvPr>
            <p:ph idx="1"/>
          </p:nvPr>
        </p:nvSpPr>
        <p:spPr/>
        <p:txBody>
          <a:bodyPr>
            <a:normAutofit fontScale="62500" lnSpcReduction="20000"/>
          </a:bodyPr>
          <a:lstStyle/>
          <a:p>
            <a:pPr algn="just"/>
            <a:r>
              <a:rPr lang="en-US" b="1" dirty="0"/>
              <a:t>DOUBLE BARRELED QUESTIONS</a:t>
            </a:r>
            <a:endParaRPr lang="en-US" dirty="0"/>
          </a:p>
          <a:p>
            <a:pPr algn="just"/>
            <a:r>
              <a:rPr lang="en-GB" b="1" dirty="0"/>
              <a:t> </a:t>
            </a:r>
            <a:endParaRPr lang="en-US" dirty="0"/>
          </a:p>
          <a:p>
            <a:pPr lvl="0" algn="just"/>
            <a:r>
              <a:rPr lang="en-US" b="1" dirty="0"/>
              <a:t>Questions that include two or more questions in one.</a:t>
            </a:r>
            <a:endParaRPr lang="en-US" dirty="0"/>
          </a:p>
          <a:p>
            <a:pPr algn="just"/>
            <a:r>
              <a:rPr lang="en-US" b="1" dirty="0"/>
              <a:t> ‘</a:t>
            </a:r>
            <a:endParaRPr lang="en-US" dirty="0"/>
          </a:p>
          <a:p>
            <a:pPr lvl="0" algn="just"/>
            <a:r>
              <a:rPr lang="en-US" b="1" dirty="0"/>
              <a:t>Example: “Do you </a:t>
            </a:r>
            <a:r>
              <a:rPr lang="en-US" b="1" dirty="0" smtClean="0"/>
              <a:t>read religious and motivation books?</a:t>
            </a:r>
            <a:endParaRPr lang="en-US" dirty="0"/>
          </a:p>
          <a:p>
            <a:pPr lvl="0" algn="just"/>
            <a:r>
              <a:rPr lang="en-US" dirty="0"/>
              <a:t> </a:t>
            </a:r>
          </a:p>
          <a:p>
            <a:pPr lvl="0" algn="just"/>
            <a:r>
              <a:rPr lang="en-GB" b="1" dirty="0"/>
              <a:t>Instead split and ask:: ‘</a:t>
            </a:r>
            <a:endParaRPr lang="en-US" dirty="0"/>
          </a:p>
          <a:p>
            <a:pPr algn="just"/>
            <a:r>
              <a:rPr lang="en-GB" b="1" dirty="0"/>
              <a:t> </a:t>
            </a:r>
            <a:endParaRPr lang="en-US" dirty="0"/>
          </a:p>
          <a:p>
            <a:pPr lvl="0" algn="just"/>
            <a:r>
              <a:rPr lang="en-GB" b="1" dirty="0"/>
              <a:t>a) </a:t>
            </a:r>
            <a:r>
              <a:rPr lang="en-GB" b="1" dirty="0" smtClean="0"/>
              <a:t>Do you read religious books</a:t>
            </a:r>
            <a:r>
              <a:rPr lang="en-US" b="1" dirty="0" smtClean="0"/>
              <a:t>? </a:t>
            </a:r>
            <a:endParaRPr lang="en-US" dirty="0"/>
          </a:p>
          <a:p>
            <a:pPr algn="just"/>
            <a:r>
              <a:rPr lang="en-US" b="1" dirty="0"/>
              <a:t> </a:t>
            </a:r>
            <a:endParaRPr lang="en-US" dirty="0"/>
          </a:p>
          <a:p>
            <a:pPr lvl="0" algn="just"/>
            <a:r>
              <a:rPr lang="en-US" b="1" dirty="0"/>
              <a:t>	and</a:t>
            </a:r>
            <a:endParaRPr lang="en-US" dirty="0"/>
          </a:p>
          <a:p>
            <a:pPr algn="just"/>
            <a:r>
              <a:rPr lang="en-US" b="1" dirty="0"/>
              <a:t> </a:t>
            </a:r>
            <a:endParaRPr lang="en-US" dirty="0"/>
          </a:p>
          <a:p>
            <a:pPr lvl="0" algn="just"/>
            <a:r>
              <a:rPr lang="en-US" b="1" dirty="0"/>
              <a:t>b) </a:t>
            </a:r>
            <a:r>
              <a:rPr lang="en-US" b="1" dirty="0" smtClean="0"/>
              <a:t>Do you read motivation books?</a:t>
            </a:r>
            <a:endParaRPr lang="en-US" dirty="0"/>
          </a:p>
          <a:p>
            <a:pPr algn="just"/>
            <a:r>
              <a:rPr lang="en-US" b="1" dirty="0"/>
              <a:t>     </a:t>
            </a:r>
            <a:endParaRPr lang="en-US" dirty="0"/>
          </a:p>
          <a:p>
            <a:endParaRPr lang="en-US" dirty="0"/>
          </a:p>
        </p:txBody>
      </p:sp>
    </p:spTree>
    <p:extLst>
      <p:ext uri="{BB962C8B-B14F-4D97-AF65-F5344CB8AC3E}">
        <p14:creationId xmlns:p14="http://schemas.microsoft.com/office/powerpoint/2010/main" val="1005151228"/>
      </p:ext>
    </p:extLst>
  </p:cSld>
  <p:clrMapOvr>
    <a:masterClrMapping/>
  </p:clrMapOvr>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QUESTIONNAIRE CONSTRUCTION</a:t>
            </a:r>
            <a:endParaRPr lang="en-US" sz="2800" dirty="0"/>
          </a:p>
        </p:txBody>
      </p:sp>
      <p:sp>
        <p:nvSpPr>
          <p:cNvPr id="3" name="Content Placeholder 2"/>
          <p:cNvSpPr>
            <a:spLocks noGrp="1"/>
          </p:cNvSpPr>
          <p:nvPr>
            <p:ph idx="1"/>
          </p:nvPr>
        </p:nvSpPr>
        <p:spPr/>
        <p:txBody>
          <a:bodyPr>
            <a:normAutofit fontScale="85000" lnSpcReduction="10000"/>
          </a:bodyPr>
          <a:lstStyle/>
          <a:p>
            <a:r>
              <a:rPr lang="en-GB" b="1" dirty="0"/>
              <a:t>THREATENING AND TABOO QUESTIONS</a:t>
            </a:r>
            <a:endParaRPr lang="en-US" dirty="0"/>
          </a:p>
          <a:p>
            <a:r>
              <a:rPr lang="en-GB" b="1" dirty="0"/>
              <a:t> </a:t>
            </a:r>
            <a:endParaRPr lang="en-US" dirty="0"/>
          </a:p>
          <a:p>
            <a:pPr lvl="0" algn="just"/>
            <a:r>
              <a:rPr lang="en-GB" b="1" dirty="0"/>
              <a:t>Questions that are sensitive and personal and may be embarrassing and thus difficult for the respondent to answer.</a:t>
            </a:r>
            <a:endParaRPr lang="en-US" dirty="0"/>
          </a:p>
          <a:p>
            <a:pPr lvl="0" algn="just"/>
            <a:r>
              <a:rPr lang="en-US" dirty="0"/>
              <a:t> </a:t>
            </a:r>
          </a:p>
          <a:p>
            <a:pPr lvl="0" algn="just"/>
            <a:r>
              <a:rPr lang="en-GB" b="1" dirty="0"/>
              <a:t>Example: “Is it true that </a:t>
            </a:r>
            <a:r>
              <a:rPr lang="en-GB" b="1" dirty="0" smtClean="0"/>
              <a:t>your father is illiterate?</a:t>
            </a:r>
          </a:p>
          <a:p>
            <a:pPr marL="82296" lvl="0" indent="0" algn="just">
              <a:buNone/>
            </a:pPr>
            <a:r>
              <a:rPr lang="en-US" dirty="0"/>
              <a:t> </a:t>
            </a:r>
          </a:p>
          <a:p>
            <a:pPr lvl="0" algn="just"/>
            <a:r>
              <a:rPr lang="en-GB" b="1" dirty="0"/>
              <a:t>Instead ask: </a:t>
            </a:r>
            <a:r>
              <a:rPr lang="en-GB" b="1" dirty="0" smtClean="0"/>
              <a:t>‘Can you father read or write?</a:t>
            </a:r>
          </a:p>
          <a:p>
            <a:endParaRPr lang="en-US" dirty="0"/>
          </a:p>
        </p:txBody>
      </p:sp>
    </p:spTree>
    <p:extLst>
      <p:ext uri="{BB962C8B-B14F-4D97-AF65-F5344CB8AC3E}">
        <p14:creationId xmlns:p14="http://schemas.microsoft.com/office/powerpoint/2010/main" val="4215919225"/>
      </p:ext>
    </p:extLst>
  </p:cSld>
  <p:clrMapOvr>
    <a:masterClrMapping/>
  </p:clrMapOvr>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QUESTIONNAIRE CONSTRUCTION</a:t>
            </a:r>
            <a:endParaRPr lang="en-US" sz="2800" dirty="0"/>
          </a:p>
        </p:txBody>
      </p:sp>
      <p:sp>
        <p:nvSpPr>
          <p:cNvPr id="3" name="Content Placeholder 2"/>
          <p:cNvSpPr>
            <a:spLocks noGrp="1"/>
          </p:cNvSpPr>
          <p:nvPr>
            <p:ph idx="1"/>
          </p:nvPr>
        </p:nvSpPr>
        <p:spPr/>
        <p:txBody>
          <a:bodyPr>
            <a:normAutofit fontScale="55000" lnSpcReduction="20000"/>
          </a:bodyPr>
          <a:lstStyle/>
          <a:p>
            <a:pPr algn="just"/>
            <a:r>
              <a:rPr lang="en-GB" b="1" u="sng" dirty="0"/>
              <a:t>STEP 3 - SEQUENCING OF QUESTIONS</a:t>
            </a:r>
            <a:endParaRPr lang="en-US" b="1" dirty="0"/>
          </a:p>
          <a:p>
            <a:pPr algn="just"/>
            <a:r>
              <a:rPr lang="en-GB" b="1" dirty="0"/>
              <a:t> </a:t>
            </a:r>
            <a:endParaRPr lang="en-US" b="1" dirty="0"/>
          </a:p>
          <a:p>
            <a:pPr lvl="0" algn="just"/>
            <a:r>
              <a:rPr lang="en-GB" b="1" dirty="0"/>
              <a:t>Design your interview schedule or questionnaire to be   "user friendly“</a:t>
            </a:r>
            <a:endParaRPr lang="en-US" b="1" dirty="0"/>
          </a:p>
          <a:p>
            <a:pPr lvl="0" algn="just"/>
            <a:r>
              <a:rPr lang="en-GB" b="1" dirty="0"/>
              <a:t>The sequence must be logical to allow the respondent to allow for a natural discussion.</a:t>
            </a:r>
            <a:endParaRPr lang="en-US" b="1" dirty="0"/>
          </a:p>
          <a:p>
            <a:pPr algn="just"/>
            <a:r>
              <a:rPr lang="en-GB" b="1" dirty="0"/>
              <a:t> </a:t>
            </a:r>
            <a:endParaRPr lang="en-US" b="1" dirty="0"/>
          </a:p>
          <a:p>
            <a:pPr lvl="0" algn="just"/>
            <a:r>
              <a:rPr lang="en-GB" b="1" dirty="0"/>
              <a:t>At the beginning ask “safe” questions concerning background variables (e.g. age </a:t>
            </a:r>
            <a:r>
              <a:rPr lang="en-GB" b="1" dirty="0" err="1"/>
              <a:t>etc</a:t>
            </a:r>
            <a:r>
              <a:rPr lang="en-GB" b="1" dirty="0"/>
              <a:t>).</a:t>
            </a:r>
            <a:endParaRPr lang="en-US" b="1" dirty="0"/>
          </a:p>
          <a:p>
            <a:pPr algn="just"/>
            <a:r>
              <a:rPr lang="en-GB" b="1" dirty="0"/>
              <a:t> </a:t>
            </a:r>
            <a:endParaRPr lang="en-US" b="1" dirty="0"/>
          </a:p>
          <a:p>
            <a:pPr lvl="0" algn="just"/>
            <a:r>
              <a:rPr lang="en-GB" b="1" dirty="0"/>
              <a:t>Start with interesting but non-controversial questions.</a:t>
            </a:r>
            <a:endParaRPr lang="en-US" b="1" dirty="0"/>
          </a:p>
          <a:p>
            <a:pPr algn="just"/>
            <a:r>
              <a:rPr lang="en-GB" b="1" dirty="0"/>
              <a:t> </a:t>
            </a:r>
            <a:endParaRPr lang="en-US" b="1" dirty="0"/>
          </a:p>
          <a:p>
            <a:pPr lvl="0" algn="just"/>
            <a:r>
              <a:rPr lang="en-GB" b="1" dirty="0"/>
              <a:t>Pose more sensitive questions later</a:t>
            </a:r>
            <a:endParaRPr lang="en-US" b="1" dirty="0"/>
          </a:p>
          <a:p>
            <a:pPr algn="just"/>
            <a:r>
              <a:rPr lang="en-GB" b="1" dirty="0"/>
              <a:t>	</a:t>
            </a:r>
            <a:endParaRPr lang="en-US" b="1" dirty="0"/>
          </a:p>
          <a:p>
            <a:pPr lvl="0" algn="just"/>
            <a:r>
              <a:rPr lang="en-GB" b="1" dirty="0"/>
              <a:t>Make the questionnaire reasonably short</a:t>
            </a:r>
            <a:endParaRPr lang="en-US" b="1" dirty="0"/>
          </a:p>
          <a:p>
            <a:pPr algn="just"/>
            <a:r>
              <a:rPr lang="en-US" b="1" dirty="0"/>
              <a:t> </a:t>
            </a:r>
          </a:p>
          <a:p>
            <a:endParaRPr lang="en-US" dirty="0"/>
          </a:p>
        </p:txBody>
      </p:sp>
    </p:spTree>
    <p:extLst>
      <p:ext uri="{BB962C8B-B14F-4D97-AF65-F5344CB8AC3E}">
        <p14:creationId xmlns:p14="http://schemas.microsoft.com/office/powerpoint/2010/main" val="466439074"/>
      </p:ext>
    </p:extLst>
  </p:cSld>
  <p:clrMapOvr>
    <a:masterClrMapping/>
  </p:clrMapOvr>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QUESTIONNAIRE CONSTRUCTION</a:t>
            </a:r>
            <a:endParaRPr lang="en-US" sz="2800" dirty="0"/>
          </a:p>
        </p:txBody>
      </p:sp>
      <p:sp>
        <p:nvSpPr>
          <p:cNvPr id="3" name="Content Placeholder 2"/>
          <p:cNvSpPr>
            <a:spLocks noGrp="1"/>
          </p:cNvSpPr>
          <p:nvPr>
            <p:ph idx="1"/>
          </p:nvPr>
        </p:nvSpPr>
        <p:spPr/>
        <p:txBody>
          <a:bodyPr>
            <a:normAutofit fontScale="77500" lnSpcReduction="20000"/>
          </a:bodyPr>
          <a:lstStyle/>
          <a:p>
            <a:pPr algn="just"/>
            <a:r>
              <a:rPr lang="en-GB" b="1" u="sng" dirty="0"/>
              <a:t>STEP 4 - FORMATTING THE QUESTIONNAIRE</a:t>
            </a:r>
            <a:endParaRPr lang="en-US" b="1" dirty="0"/>
          </a:p>
          <a:p>
            <a:pPr algn="just"/>
            <a:r>
              <a:rPr lang="en-GB" b="1" dirty="0"/>
              <a:t> </a:t>
            </a:r>
            <a:endParaRPr lang="en-US" b="1" dirty="0"/>
          </a:p>
          <a:p>
            <a:pPr lvl="0" algn="just"/>
            <a:r>
              <a:rPr lang="en-GB" b="1" dirty="0"/>
              <a:t>Ensure that the questionnaire ensure the following:</a:t>
            </a:r>
            <a:endParaRPr lang="en-US" b="1" dirty="0"/>
          </a:p>
          <a:p>
            <a:pPr lvl="0" algn="just"/>
            <a:r>
              <a:rPr lang="en-GB" b="1" dirty="0"/>
              <a:t>Questionnaire has a heading and space to insert the number, date and location of the interview and if required, name of the informant.</a:t>
            </a:r>
            <a:endParaRPr lang="en-US" b="1" dirty="0"/>
          </a:p>
          <a:p>
            <a:pPr algn="just"/>
            <a:r>
              <a:rPr lang="en-GB" b="1" dirty="0"/>
              <a:t> </a:t>
            </a:r>
            <a:endParaRPr lang="en-US" b="1" dirty="0"/>
          </a:p>
          <a:p>
            <a:pPr lvl="0" algn="just"/>
            <a:r>
              <a:rPr lang="en-GB" b="1" dirty="0"/>
              <a:t>Also include year of birth and age last birthday on personal details. </a:t>
            </a:r>
            <a:endParaRPr lang="en-US" b="1" dirty="0"/>
          </a:p>
          <a:p>
            <a:pPr algn="just"/>
            <a:r>
              <a:rPr lang="en-GB" b="1" dirty="0"/>
              <a:t> </a:t>
            </a:r>
            <a:endParaRPr lang="en-US" b="1" dirty="0"/>
          </a:p>
          <a:p>
            <a:endParaRPr lang="en-US" dirty="0"/>
          </a:p>
        </p:txBody>
      </p:sp>
    </p:spTree>
    <p:extLst>
      <p:ext uri="{BB962C8B-B14F-4D97-AF65-F5344CB8AC3E}">
        <p14:creationId xmlns:p14="http://schemas.microsoft.com/office/powerpoint/2010/main" val="3325582552"/>
      </p:ext>
    </p:extLst>
  </p:cSld>
  <p:clrMapOvr>
    <a:masterClrMapping/>
  </p:clrMapOvr>
  <p:timing>
    <p:tnLst>
      <p:par>
        <p:cTn id="1" dur="indefinite" restart="never" nodeType="tmRoot"/>
      </p:par>
    </p:tn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QUESTIONNAIRE CONSTRUCTION</a:t>
            </a:r>
            <a:endParaRPr lang="en-US" sz="2800" dirty="0"/>
          </a:p>
        </p:txBody>
      </p:sp>
      <p:sp>
        <p:nvSpPr>
          <p:cNvPr id="3" name="Content Placeholder 2"/>
          <p:cNvSpPr>
            <a:spLocks noGrp="1"/>
          </p:cNvSpPr>
          <p:nvPr>
            <p:ph idx="1"/>
          </p:nvPr>
        </p:nvSpPr>
        <p:spPr/>
        <p:txBody>
          <a:bodyPr>
            <a:normAutofit fontScale="55000" lnSpcReduction="20000"/>
          </a:bodyPr>
          <a:lstStyle/>
          <a:p>
            <a:pPr lvl="0"/>
            <a:r>
              <a:rPr lang="en-GB" b="1" dirty="0" smtClean="0"/>
              <a:t>Questions </a:t>
            </a:r>
            <a:r>
              <a:rPr lang="en-GB" b="1" dirty="0"/>
              <a:t>belonging together thematically should appear together visually.</a:t>
            </a:r>
            <a:endParaRPr lang="en-US" b="1" dirty="0"/>
          </a:p>
          <a:p>
            <a:r>
              <a:rPr lang="en-GB" b="1" dirty="0"/>
              <a:t> </a:t>
            </a:r>
            <a:endParaRPr lang="en-US" b="1" dirty="0"/>
          </a:p>
          <a:p>
            <a:pPr lvl="0"/>
            <a:r>
              <a:rPr lang="en-GB" b="1" dirty="0"/>
              <a:t>Follow the pattern above, here to put questions on personal details together.</a:t>
            </a:r>
            <a:endParaRPr lang="en-US" b="1" dirty="0"/>
          </a:p>
          <a:p>
            <a:r>
              <a:rPr lang="en-US" b="1" dirty="0"/>
              <a:t> </a:t>
            </a:r>
          </a:p>
          <a:p>
            <a:pPr lvl="0"/>
            <a:r>
              <a:rPr lang="en-US" b="1" dirty="0"/>
              <a:t>SUB - HEADINGS</a:t>
            </a:r>
          </a:p>
          <a:p>
            <a:r>
              <a:rPr lang="en-GB" b="1" dirty="0"/>
              <a:t> </a:t>
            </a:r>
            <a:endParaRPr lang="en-US" b="1" dirty="0"/>
          </a:p>
          <a:p>
            <a:pPr lvl="0"/>
            <a:r>
              <a:rPr lang="en-GB" b="1" dirty="0"/>
              <a:t>For long questionnaires, use sub-heading in groups of questions.</a:t>
            </a:r>
            <a:endParaRPr lang="en-US" b="1" dirty="0"/>
          </a:p>
          <a:p>
            <a:pPr lvl="0"/>
            <a:r>
              <a:rPr lang="en-US" b="1" dirty="0"/>
              <a:t>DEALING WITH OPEN – ENDED QUESTIONS</a:t>
            </a:r>
          </a:p>
          <a:p>
            <a:r>
              <a:rPr lang="en-US" b="1" dirty="0"/>
              <a:t> </a:t>
            </a:r>
          </a:p>
          <a:p>
            <a:pPr lvl="0"/>
            <a:r>
              <a:rPr lang="en-GB" b="1" dirty="0"/>
              <a:t>Leave sufficient space for open-ended questions</a:t>
            </a:r>
            <a:endParaRPr lang="en-US" b="1" dirty="0"/>
          </a:p>
          <a:p>
            <a:pPr lvl="0"/>
            <a:r>
              <a:rPr lang="en-US" b="1" dirty="0"/>
              <a:t>DEALING WITH CLOSE – ENDED QUESTIONS</a:t>
            </a:r>
          </a:p>
          <a:p>
            <a:r>
              <a:rPr lang="en-US" b="1" dirty="0"/>
              <a:t> </a:t>
            </a:r>
          </a:p>
          <a:p>
            <a:pPr lvl="0"/>
            <a:r>
              <a:rPr lang="en-GB" b="1" dirty="0"/>
              <a:t>Place boxes for pre-categorised answers placed in a consistent manner on the right half of the page).</a:t>
            </a:r>
            <a:endParaRPr lang="en-US" b="1" dirty="0"/>
          </a:p>
          <a:p>
            <a:pPr marL="0" indent="0">
              <a:buNone/>
            </a:pPr>
            <a:endParaRPr lang="en-US" b="1" dirty="0"/>
          </a:p>
          <a:p>
            <a:pPr marL="0" indent="0">
              <a:buNone/>
            </a:pPr>
            <a:endParaRPr lang="en-US" dirty="0"/>
          </a:p>
        </p:txBody>
      </p:sp>
    </p:spTree>
    <p:extLst>
      <p:ext uri="{BB962C8B-B14F-4D97-AF65-F5344CB8AC3E}">
        <p14:creationId xmlns:p14="http://schemas.microsoft.com/office/powerpoint/2010/main" val="2008810372"/>
      </p:ext>
    </p:extLst>
  </p:cSld>
  <p:clrMapOvr>
    <a:masterClrMapping/>
  </p:clrMapOvr>
  <p:timing>
    <p:tnLst>
      <p:par>
        <p:cTn id="1" dur="indefinite" restart="never" nodeType="tmRoot"/>
      </p:par>
    </p:tn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QUESTIONNAIRE CONSTRUCTION</a:t>
            </a:r>
            <a:endParaRPr lang="en-US" sz="2800" dirty="0"/>
          </a:p>
        </p:txBody>
      </p:sp>
      <p:sp>
        <p:nvSpPr>
          <p:cNvPr id="3" name="Content Placeholder 2"/>
          <p:cNvSpPr>
            <a:spLocks noGrp="1"/>
          </p:cNvSpPr>
          <p:nvPr>
            <p:ph idx="1"/>
          </p:nvPr>
        </p:nvSpPr>
        <p:spPr/>
        <p:txBody>
          <a:bodyPr>
            <a:normAutofit fontScale="92500" lnSpcReduction="20000"/>
          </a:bodyPr>
          <a:lstStyle/>
          <a:p>
            <a:pPr algn="just"/>
            <a:r>
              <a:rPr lang="en-GB" b="1" u="sng" dirty="0"/>
              <a:t>STEP 5 - TRANSLATION</a:t>
            </a:r>
            <a:endParaRPr lang="en-US" b="1" dirty="0"/>
          </a:p>
          <a:p>
            <a:pPr algn="just"/>
            <a:r>
              <a:rPr lang="en-GB" b="1" dirty="0"/>
              <a:t> </a:t>
            </a:r>
            <a:endParaRPr lang="en-US" b="1" dirty="0"/>
          </a:p>
          <a:p>
            <a:pPr lvl="0" algn="just"/>
            <a:r>
              <a:rPr lang="en-GB" b="1" dirty="0"/>
              <a:t>Translation is optional and is only used in situations where respondents may not be conversant with English language.</a:t>
            </a:r>
            <a:endParaRPr lang="en-US" b="1" dirty="0"/>
          </a:p>
          <a:p>
            <a:pPr algn="just"/>
            <a:r>
              <a:rPr lang="en-GB" b="1" dirty="0"/>
              <a:t> </a:t>
            </a:r>
            <a:endParaRPr lang="en-US" b="1" dirty="0"/>
          </a:p>
          <a:p>
            <a:pPr lvl="0" algn="just"/>
            <a:r>
              <a:rPr lang="en-GB" b="1" dirty="0"/>
              <a:t>If interviews are to be conducted into two or more languages, then</a:t>
            </a:r>
            <a:endParaRPr lang="en-US" b="1" dirty="0"/>
          </a:p>
          <a:p>
            <a:pPr algn="just"/>
            <a:r>
              <a:rPr lang="en-US" b="1" dirty="0"/>
              <a:t> </a:t>
            </a:r>
          </a:p>
          <a:p>
            <a:pPr lvl="0" algn="just"/>
            <a:r>
              <a:rPr lang="en-GB" b="1" dirty="0"/>
              <a:t>Translate and re-translate.</a:t>
            </a:r>
            <a:endParaRPr lang="en-US" b="1" dirty="0"/>
          </a:p>
          <a:p>
            <a:endParaRPr lang="en-US" dirty="0"/>
          </a:p>
        </p:txBody>
      </p:sp>
    </p:spTree>
    <p:extLst>
      <p:ext uri="{BB962C8B-B14F-4D97-AF65-F5344CB8AC3E}">
        <p14:creationId xmlns:p14="http://schemas.microsoft.com/office/powerpoint/2010/main" val="2091636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COMMON SOURCES OF KNOWLEDGE</a:t>
            </a:r>
            <a:r>
              <a:rPr lang="en-US" sz="2800" dirty="0"/>
              <a:t/>
            </a:r>
            <a:br>
              <a:rPr lang="en-US" sz="2800" dirty="0"/>
            </a:br>
            <a:endParaRPr lang="en-US" sz="2800" dirty="0"/>
          </a:p>
        </p:txBody>
      </p:sp>
      <p:sp>
        <p:nvSpPr>
          <p:cNvPr id="3" name="Content Placeholder 2"/>
          <p:cNvSpPr>
            <a:spLocks noGrp="1"/>
          </p:cNvSpPr>
          <p:nvPr>
            <p:ph idx="1"/>
          </p:nvPr>
        </p:nvSpPr>
        <p:spPr/>
        <p:txBody>
          <a:bodyPr>
            <a:normAutofit fontScale="25000" lnSpcReduction="20000"/>
          </a:bodyPr>
          <a:lstStyle/>
          <a:p>
            <a:pPr algn="just"/>
            <a:r>
              <a:rPr lang="en-US" sz="12800" b="1" dirty="0"/>
              <a:t>COMMON SENSE</a:t>
            </a:r>
          </a:p>
          <a:p>
            <a:pPr marL="82296" indent="0" algn="just">
              <a:buNone/>
            </a:pPr>
            <a:r>
              <a:rPr lang="en-US" sz="12800" b="1" dirty="0"/>
              <a:t> </a:t>
            </a:r>
          </a:p>
          <a:p>
            <a:pPr lvl="0" algn="just"/>
            <a:r>
              <a:rPr lang="en-US" sz="11200" b="1" dirty="0"/>
              <a:t>Opinions widely held by people because they seem to </a:t>
            </a:r>
            <a:r>
              <a:rPr lang="en-US" sz="11200" b="1" dirty="0" smtClean="0"/>
              <a:t>be so obviously correct.</a:t>
            </a:r>
          </a:p>
          <a:p>
            <a:pPr lvl="0" algn="just"/>
            <a:endParaRPr lang="en-US" sz="11200" b="1" dirty="0"/>
          </a:p>
          <a:p>
            <a:pPr lvl="0" algn="just"/>
            <a:r>
              <a:rPr lang="en-US" sz="11200" b="1" dirty="0" smtClean="0"/>
              <a:t>This is also referred to as CONVENTIONAL WISDOM.</a:t>
            </a:r>
            <a:endParaRPr lang="en-US" sz="11200" b="1" dirty="0"/>
          </a:p>
          <a:p>
            <a:pPr marL="82296" indent="0" algn="just">
              <a:buNone/>
            </a:pPr>
            <a:endParaRPr lang="en-US" sz="11200" b="1" dirty="0"/>
          </a:p>
          <a:p>
            <a:pPr algn="just"/>
            <a:r>
              <a:rPr lang="en-US" sz="11200" b="1" dirty="0"/>
              <a:t>EXAMPLE </a:t>
            </a:r>
          </a:p>
          <a:p>
            <a:pPr marL="82296" indent="0" algn="just">
              <a:buNone/>
            </a:pPr>
            <a:r>
              <a:rPr lang="en-US" sz="11200" b="1" dirty="0"/>
              <a:t> </a:t>
            </a:r>
          </a:p>
          <a:p>
            <a:pPr algn="just"/>
            <a:r>
              <a:rPr lang="en-US" sz="11200" b="1" dirty="0"/>
              <a:t>Burglars and </a:t>
            </a:r>
            <a:r>
              <a:rPr lang="en-US" sz="11200" b="1" dirty="0" err="1" smtClean="0"/>
              <a:t>kaponyas</a:t>
            </a:r>
            <a:r>
              <a:rPr lang="en-US" sz="11200" b="1" dirty="0" smtClean="0"/>
              <a:t> wheelbarrow drivers</a:t>
            </a:r>
            <a:r>
              <a:rPr lang="en-US" sz="11200" b="1" smtClean="0"/>
              <a:t>, vegetable sellers </a:t>
            </a:r>
            <a:r>
              <a:rPr lang="en-US" sz="11200" b="1" dirty="0"/>
              <a:t>come from low income </a:t>
            </a:r>
            <a:r>
              <a:rPr lang="en-US" sz="11200" b="1" dirty="0" smtClean="0"/>
              <a:t>areas or shanty compounds.</a:t>
            </a:r>
            <a:endParaRPr lang="en-US" sz="11200" b="1" dirty="0"/>
          </a:p>
          <a:p>
            <a:pPr marL="82296" indent="0" algn="just">
              <a:buNone/>
            </a:pPr>
            <a:endParaRPr lang="en-US" sz="6200" b="1" dirty="0"/>
          </a:p>
          <a:p>
            <a:pPr marL="82296" indent="0" algn="just">
              <a:buNone/>
            </a:pPr>
            <a:r>
              <a:rPr lang="en-US" sz="6200" b="1" dirty="0" smtClean="0"/>
              <a:t> </a:t>
            </a:r>
            <a:endParaRPr lang="en-US" sz="6200" b="1" dirty="0"/>
          </a:p>
          <a:p>
            <a:pPr marL="82296" indent="0" algn="just">
              <a:buNone/>
            </a:pPr>
            <a:r>
              <a:rPr lang="en-US" sz="6200" b="1" dirty="0"/>
              <a:t> </a:t>
            </a:r>
          </a:p>
          <a:p>
            <a:endParaRPr lang="en-US" dirty="0"/>
          </a:p>
        </p:txBody>
      </p:sp>
    </p:spTree>
    <p:extLst>
      <p:ext uri="{BB962C8B-B14F-4D97-AF65-F5344CB8AC3E}">
        <p14:creationId xmlns:p14="http://schemas.microsoft.com/office/powerpoint/2010/main" val="3595778513"/>
      </p:ext>
    </p:extLst>
  </p:cSld>
  <p:clrMapOvr>
    <a:masterClrMapping/>
  </p:clrMapOvr>
  <p:timing>
    <p:tnLst>
      <p:par>
        <p:cTn id="1" dur="indefinite" restart="never" nodeType="tmRoot"/>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6. Training</a:t>
            </a:r>
            <a:endParaRPr lang="en-US" dirty="0"/>
          </a:p>
        </p:txBody>
      </p:sp>
    </p:spTree>
    <p:extLst>
      <p:ext uri="{BB962C8B-B14F-4D97-AF65-F5344CB8AC3E}">
        <p14:creationId xmlns:p14="http://schemas.microsoft.com/office/powerpoint/2010/main" val="2080419478"/>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QUESTIONNAIRE CONSTRUCTION</a:t>
            </a:r>
            <a:endParaRPr lang="en-US" sz="2800" dirty="0"/>
          </a:p>
        </p:txBody>
      </p:sp>
      <p:sp>
        <p:nvSpPr>
          <p:cNvPr id="3" name="Content Placeholder 2"/>
          <p:cNvSpPr>
            <a:spLocks noGrp="1"/>
          </p:cNvSpPr>
          <p:nvPr>
            <p:ph idx="1"/>
          </p:nvPr>
        </p:nvSpPr>
        <p:spPr/>
        <p:txBody>
          <a:bodyPr>
            <a:normAutofit fontScale="55000" lnSpcReduction="20000"/>
          </a:bodyPr>
          <a:lstStyle/>
          <a:p>
            <a:pPr algn="just"/>
            <a:r>
              <a:rPr lang="en-GB" b="1" u="sng" dirty="0"/>
              <a:t>STEP </a:t>
            </a:r>
            <a:r>
              <a:rPr lang="en-GB" b="1" u="sng" dirty="0" smtClean="0"/>
              <a:t>7 </a:t>
            </a:r>
            <a:r>
              <a:rPr lang="en-GB" b="1" u="sng" dirty="0"/>
              <a:t>- PRE-TEST</a:t>
            </a:r>
            <a:endParaRPr lang="en-US" b="1" dirty="0"/>
          </a:p>
          <a:p>
            <a:pPr algn="just"/>
            <a:r>
              <a:rPr lang="en-GB" b="1" dirty="0"/>
              <a:t> </a:t>
            </a:r>
            <a:endParaRPr lang="en-US" b="1" dirty="0"/>
          </a:p>
          <a:p>
            <a:pPr lvl="0" algn="just"/>
            <a:r>
              <a:rPr lang="en-GB" b="1" dirty="0"/>
              <a:t>Pre – testing is a means of detecting and solving unforeseen problems in the administration of the questionnaire.</a:t>
            </a:r>
            <a:endParaRPr lang="en-US" b="1" dirty="0"/>
          </a:p>
          <a:p>
            <a:pPr algn="just"/>
            <a:r>
              <a:rPr lang="en-GB" b="1" dirty="0"/>
              <a:t> </a:t>
            </a:r>
            <a:endParaRPr lang="en-US" b="1" dirty="0"/>
          </a:p>
          <a:p>
            <a:pPr lvl="0" algn="just"/>
            <a:r>
              <a:rPr lang="en-GB" b="1" dirty="0"/>
              <a:t>Some of these problems include:</a:t>
            </a:r>
            <a:endParaRPr lang="en-US" b="1" dirty="0"/>
          </a:p>
          <a:p>
            <a:pPr algn="just"/>
            <a:r>
              <a:rPr lang="en-GB" b="1" dirty="0"/>
              <a:t> </a:t>
            </a:r>
            <a:endParaRPr lang="en-US" b="1" dirty="0"/>
          </a:p>
          <a:p>
            <a:pPr lvl="0" algn="just"/>
            <a:r>
              <a:rPr lang="en-GB" b="1" dirty="0"/>
              <a:t>Phrasing, sequencing of questions, and questionnaire length.</a:t>
            </a:r>
            <a:endParaRPr lang="en-US" b="1" dirty="0"/>
          </a:p>
          <a:p>
            <a:pPr algn="just"/>
            <a:r>
              <a:rPr lang="en-GB" b="1" dirty="0"/>
              <a:t> </a:t>
            </a:r>
            <a:endParaRPr lang="en-US" b="1" dirty="0"/>
          </a:p>
          <a:p>
            <a:pPr lvl="0" algn="just"/>
            <a:r>
              <a:rPr lang="en-GB" b="1" dirty="0"/>
              <a:t>It involves trying out the questionnaire on a sample of the population to see how it works and whether changes are necessary before the full – scale study. 	 </a:t>
            </a:r>
            <a:endParaRPr lang="en-US" b="1" dirty="0"/>
          </a:p>
          <a:p>
            <a:pPr algn="just"/>
            <a:r>
              <a:rPr lang="en-GB" b="1" dirty="0"/>
              <a:t> </a:t>
            </a:r>
            <a:endParaRPr lang="en-US" b="1" dirty="0"/>
          </a:p>
          <a:p>
            <a:pPr lvl="0" algn="just"/>
            <a:r>
              <a:rPr lang="en-GB" b="1" dirty="0"/>
              <a:t>The pre-test may also indicate the need to rephrase the questions or add or drop some questions.</a:t>
            </a:r>
            <a:endParaRPr lang="en-US" b="1" dirty="0"/>
          </a:p>
          <a:p>
            <a:pPr marL="0" indent="0" algn="just">
              <a:buNone/>
            </a:pPr>
            <a:endParaRPr lang="en-US" b="1" dirty="0"/>
          </a:p>
          <a:p>
            <a:endParaRPr lang="en-US" dirty="0"/>
          </a:p>
        </p:txBody>
      </p:sp>
    </p:spTree>
    <p:extLst>
      <p:ext uri="{BB962C8B-B14F-4D97-AF65-F5344CB8AC3E}">
        <p14:creationId xmlns:p14="http://schemas.microsoft.com/office/powerpoint/2010/main" val="1665302100"/>
      </p:ext>
    </p:extLst>
  </p:cSld>
  <p:clrMapOvr>
    <a:masterClrMapping/>
  </p:clrMapOvr>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QUESTIONNAIRE CONSTRUCTION</a:t>
            </a:r>
            <a:endParaRPr lang="en-US" sz="2800" dirty="0"/>
          </a:p>
        </p:txBody>
      </p:sp>
      <p:sp>
        <p:nvSpPr>
          <p:cNvPr id="3" name="Content Placeholder 2"/>
          <p:cNvSpPr>
            <a:spLocks noGrp="1"/>
          </p:cNvSpPr>
          <p:nvPr>
            <p:ph idx="1"/>
          </p:nvPr>
        </p:nvSpPr>
        <p:spPr/>
        <p:txBody>
          <a:bodyPr>
            <a:normAutofit fontScale="77500" lnSpcReduction="20000"/>
          </a:bodyPr>
          <a:lstStyle/>
          <a:p>
            <a:pPr algn="just"/>
            <a:r>
              <a:rPr lang="en-GB" b="1" u="sng" dirty="0"/>
              <a:t>STEP 7 - EDIT THE QUESTIONNAIRE</a:t>
            </a:r>
            <a:endParaRPr lang="en-US" b="1" dirty="0"/>
          </a:p>
          <a:p>
            <a:pPr algn="just"/>
            <a:r>
              <a:rPr lang="en-GB" b="1" dirty="0"/>
              <a:t> </a:t>
            </a:r>
            <a:endParaRPr lang="en-US" b="1" dirty="0"/>
          </a:p>
          <a:p>
            <a:pPr lvl="0" algn="just"/>
            <a:r>
              <a:rPr lang="en-GB" b="1" dirty="0"/>
              <a:t>This primarily involves making the questionnaire as clear and easy to use as possible</a:t>
            </a:r>
            <a:r>
              <a:rPr lang="en-GB" b="1" dirty="0" smtClean="0"/>
              <a:t>.</a:t>
            </a:r>
          </a:p>
          <a:p>
            <a:pPr marL="82296" lvl="0" indent="0" algn="just">
              <a:buNone/>
            </a:pPr>
            <a:endParaRPr lang="en-US" b="1" dirty="0"/>
          </a:p>
          <a:p>
            <a:pPr lvl="0" algn="just"/>
            <a:r>
              <a:rPr lang="en-GB" b="1" dirty="0"/>
              <a:t>This also includes specifying procedures for its use and spelling out instructions to the data collectors on how it is to be administered.</a:t>
            </a:r>
            <a:endParaRPr lang="en-US" b="1" dirty="0"/>
          </a:p>
          <a:p>
            <a:pPr marL="0" indent="0" algn="just">
              <a:buNone/>
            </a:pPr>
            <a:endParaRPr lang="en-US" b="1" dirty="0"/>
          </a:p>
          <a:p>
            <a:pPr marL="0" indent="0" algn="just">
              <a:buNone/>
            </a:pPr>
            <a:endParaRPr lang="en-US" b="1" dirty="0"/>
          </a:p>
          <a:p>
            <a:pPr algn="just"/>
            <a:r>
              <a:rPr lang="en-GB" b="1" dirty="0" smtClean="0"/>
              <a:t>-</a:t>
            </a:r>
            <a:endParaRPr lang="en-US" dirty="0"/>
          </a:p>
        </p:txBody>
      </p:sp>
    </p:spTree>
    <p:extLst>
      <p:ext uri="{BB962C8B-B14F-4D97-AF65-F5344CB8AC3E}">
        <p14:creationId xmlns:p14="http://schemas.microsoft.com/office/powerpoint/2010/main" val="1270063416"/>
      </p:ext>
    </p:extLst>
  </p:cSld>
  <p:clrMapOvr>
    <a:masterClrMapping/>
  </p:clrMapOvr>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normAutofit/>
          </a:bodyPr>
          <a:lstStyle/>
          <a:p>
            <a:pPr eaLnBrk="1" hangingPunct="1">
              <a:lnSpc>
                <a:spcPct val="90000"/>
              </a:lnSpc>
            </a:pPr>
            <a:r>
              <a:rPr lang="en-GB" b="1" dirty="0"/>
              <a:t>RESEARCH </a:t>
            </a:r>
            <a:r>
              <a:rPr lang="en-GB" b="1" dirty="0" smtClean="0"/>
              <a:t>DESIGN</a:t>
            </a:r>
            <a:endParaRPr lang="en-GB" i="1" dirty="0"/>
          </a:p>
        </p:txBody>
      </p:sp>
      <p:sp>
        <p:nvSpPr>
          <p:cNvPr id="38915" name="Rectangle 3"/>
          <p:cNvSpPr>
            <a:spLocks noGrp="1" noChangeArrowheads="1"/>
          </p:cNvSpPr>
          <p:nvPr>
            <p:ph idx="1"/>
          </p:nvPr>
        </p:nvSpPr>
        <p:spPr/>
        <p:txBody>
          <a:bodyPr>
            <a:normAutofit/>
          </a:bodyPr>
          <a:lstStyle/>
          <a:p>
            <a:pPr algn="just" eaLnBrk="1" hangingPunct="1">
              <a:lnSpc>
                <a:spcPct val="90000"/>
              </a:lnSpc>
            </a:pPr>
            <a:r>
              <a:rPr lang="en-GB" sz="2400" b="1" dirty="0"/>
              <a:t>The relevant question to ask here is:</a:t>
            </a:r>
          </a:p>
          <a:p>
            <a:pPr algn="just" eaLnBrk="1" hangingPunct="1">
              <a:lnSpc>
                <a:spcPct val="90000"/>
              </a:lnSpc>
            </a:pPr>
            <a:endParaRPr lang="en-GB" sz="2400" b="1" i="1" dirty="0"/>
          </a:p>
          <a:p>
            <a:pPr algn="just" eaLnBrk="1" hangingPunct="1">
              <a:lnSpc>
                <a:spcPct val="90000"/>
              </a:lnSpc>
            </a:pPr>
            <a:r>
              <a:rPr lang="en-GB" sz="2400" b="1" dirty="0"/>
              <a:t>WHAT DATA DO WE NEED TO MEET OUR RESEARCH OBJECTIVES OR TEST OUR HYPOTHESES?</a:t>
            </a:r>
          </a:p>
          <a:p>
            <a:pPr algn="just" eaLnBrk="1" hangingPunct="1">
              <a:lnSpc>
                <a:spcPct val="90000"/>
              </a:lnSpc>
              <a:buFont typeface="Wingdings" pitchFamily="2" charset="2"/>
              <a:buNone/>
            </a:pPr>
            <a:endParaRPr lang="en-GB" sz="2400" b="1" dirty="0"/>
          </a:p>
          <a:p>
            <a:pPr algn="just" eaLnBrk="1" hangingPunct="1">
              <a:lnSpc>
                <a:spcPct val="90000"/>
              </a:lnSpc>
            </a:pPr>
            <a:r>
              <a:rPr lang="en-GB" sz="2400" b="1" dirty="0"/>
              <a:t>HOW ARE WE GOING TO COLLECT THIS INFORMATION?</a:t>
            </a:r>
            <a:endParaRPr lang="en-US" sz="2400" b="1" dirty="0"/>
          </a:p>
        </p:txBody>
      </p:sp>
    </p:spTree>
    <p:extLst>
      <p:ext uri="{BB962C8B-B14F-4D97-AF65-F5344CB8AC3E}">
        <p14:creationId xmlns:p14="http://schemas.microsoft.com/office/powerpoint/2010/main" val="587535570"/>
      </p:ext>
    </p:extLst>
  </p:cSld>
  <p:clrMapOvr>
    <a:masterClrMapping/>
  </p:clrMapOvr>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normAutofit/>
          </a:bodyPr>
          <a:lstStyle/>
          <a:p>
            <a:pPr>
              <a:lnSpc>
                <a:spcPct val="90000"/>
              </a:lnSpc>
            </a:pPr>
            <a:r>
              <a:rPr lang="en-GB" b="1" dirty="0"/>
              <a:t>RESEARCH DESIGN</a:t>
            </a:r>
            <a:endParaRPr lang="en-GB" i="1" dirty="0"/>
          </a:p>
        </p:txBody>
      </p:sp>
      <p:sp>
        <p:nvSpPr>
          <p:cNvPr id="39939" name="Rectangle 3"/>
          <p:cNvSpPr>
            <a:spLocks noGrp="1" noChangeArrowheads="1"/>
          </p:cNvSpPr>
          <p:nvPr>
            <p:ph idx="1"/>
          </p:nvPr>
        </p:nvSpPr>
        <p:spPr/>
        <p:txBody>
          <a:bodyPr>
            <a:normAutofit lnSpcReduction="10000"/>
          </a:bodyPr>
          <a:lstStyle/>
          <a:p>
            <a:pPr eaLnBrk="1" hangingPunct="1">
              <a:lnSpc>
                <a:spcPct val="90000"/>
              </a:lnSpc>
              <a:buFont typeface="Wingdings" pitchFamily="2" charset="2"/>
              <a:buNone/>
            </a:pPr>
            <a:r>
              <a:rPr lang="en-GB" sz="2100" b="1" dirty="0"/>
              <a:t>	</a:t>
            </a:r>
            <a:r>
              <a:rPr lang="en-GB" sz="2600" b="1" dirty="0"/>
              <a:t>This involves deciding on the study or research design.</a:t>
            </a:r>
          </a:p>
          <a:p>
            <a:pPr eaLnBrk="1" hangingPunct="1">
              <a:lnSpc>
                <a:spcPct val="90000"/>
              </a:lnSpc>
              <a:buFont typeface="Wingdings" pitchFamily="2" charset="2"/>
              <a:buNone/>
            </a:pPr>
            <a:endParaRPr lang="en-GB" sz="2600" b="1" dirty="0"/>
          </a:p>
          <a:p>
            <a:pPr eaLnBrk="1" hangingPunct="1">
              <a:lnSpc>
                <a:spcPct val="90000"/>
              </a:lnSpc>
              <a:buFont typeface="Wingdings" pitchFamily="2" charset="2"/>
              <a:buNone/>
            </a:pPr>
            <a:r>
              <a:rPr lang="en-GB" sz="2600" b="1" dirty="0"/>
              <a:t>	This is a systematic way of making observations and interpretation  and analysis of these observations.</a:t>
            </a:r>
          </a:p>
          <a:p>
            <a:pPr eaLnBrk="1" hangingPunct="1">
              <a:lnSpc>
                <a:spcPct val="90000"/>
              </a:lnSpc>
              <a:buFont typeface="Wingdings" pitchFamily="2" charset="2"/>
              <a:buNone/>
            </a:pPr>
            <a:r>
              <a:rPr lang="en-GB" sz="2600" b="1" dirty="0"/>
              <a:t>	</a:t>
            </a:r>
          </a:p>
          <a:p>
            <a:pPr eaLnBrk="1" hangingPunct="1">
              <a:lnSpc>
                <a:spcPct val="90000"/>
              </a:lnSpc>
              <a:buFont typeface="Wingdings" pitchFamily="2" charset="2"/>
              <a:buNone/>
            </a:pPr>
            <a:r>
              <a:rPr lang="en-GB" sz="2600" b="1" dirty="0"/>
              <a:t>	Two broad categories of study or research design are:</a:t>
            </a:r>
          </a:p>
          <a:p>
            <a:pPr eaLnBrk="1" hangingPunct="1">
              <a:lnSpc>
                <a:spcPct val="90000"/>
              </a:lnSpc>
              <a:buFont typeface="Wingdings" pitchFamily="2" charset="2"/>
              <a:buNone/>
            </a:pPr>
            <a:endParaRPr lang="en-GB" sz="2600" b="1" dirty="0"/>
          </a:p>
          <a:p>
            <a:pPr eaLnBrk="1" hangingPunct="1">
              <a:lnSpc>
                <a:spcPct val="90000"/>
              </a:lnSpc>
              <a:buFont typeface="Wingdings" pitchFamily="2" charset="2"/>
              <a:buNone/>
            </a:pPr>
            <a:r>
              <a:rPr lang="en-GB" sz="2600" b="1" dirty="0"/>
              <a:t>	Intervention studies</a:t>
            </a:r>
          </a:p>
          <a:p>
            <a:pPr eaLnBrk="1" hangingPunct="1">
              <a:lnSpc>
                <a:spcPct val="90000"/>
              </a:lnSpc>
              <a:buFont typeface="Wingdings" pitchFamily="2" charset="2"/>
              <a:buNone/>
            </a:pPr>
            <a:r>
              <a:rPr lang="en-GB" sz="2600" b="1" dirty="0"/>
              <a:t>	Non- intervention studies</a:t>
            </a:r>
          </a:p>
          <a:p>
            <a:pPr eaLnBrk="1" hangingPunct="1">
              <a:lnSpc>
                <a:spcPct val="90000"/>
              </a:lnSpc>
              <a:buFont typeface="Wingdings" pitchFamily="2" charset="2"/>
              <a:buNone/>
            </a:pPr>
            <a:endParaRPr lang="en-GB" sz="2600" b="1" dirty="0"/>
          </a:p>
          <a:p>
            <a:pPr eaLnBrk="1" hangingPunct="1">
              <a:lnSpc>
                <a:spcPct val="90000"/>
              </a:lnSpc>
              <a:buFont typeface="Wingdings" pitchFamily="2" charset="2"/>
              <a:buNone/>
            </a:pPr>
            <a:endParaRPr lang="en-GB" sz="2600" b="1" dirty="0"/>
          </a:p>
          <a:p>
            <a:pPr eaLnBrk="1" hangingPunct="1">
              <a:lnSpc>
                <a:spcPct val="90000"/>
              </a:lnSpc>
              <a:buFont typeface="Wingdings" pitchFamily="2" charset="2"/>
              <a:buNone/>
            </a:pPr>
            <a:endParaRPr lang="en-US" sz="2100" b="1" dirty="0"/>
          </a:p>
        </p:txBody>
      </p:sp>
    </p:spTree>
    <p:extLst>
      <p:ext uri="{BB962C8B-B14F-4D97-AF65-F5344CB8AC3E}">
        <p14:creationId xmlns:p14="http://schemas.microsoft.com/office/powerpoint/2010/main" val="3720586559"/>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normAutofit/>
          </a:bodyPr>
          <a:lstStyle/>
          <a:p>
            <a:r>
              <a:rPr lang="en-GB" b="1" dirty="0"/>
              <a:t>RESEARCH DESIGN</a:t>
            </a:r>
            <a:endParaRPr lang="en-US" dirty="0"/>
          </a:p>
        </p:txBody>
      </p:sp>
      <p:sp>
        <p:nvSpPr>
          <p:cNvPr id="40963" name="Content Placeholder 2"/>
          <p:cNvSpPr>
            <a:spLocks noGrp="1"/>
          </p:cNvSpPr>
          <p:nvPr>
            <p:ph idx="1"/>
          </p:nvPr>
        </p:nvSpPr>
        <p:spPr/>
        <p:txBody>
          <a:bodyPr/>
          <a:lstStyle/>
          <a:p>
            <a:pPr algn="just" eaLnBrk="1" hangingPunct="1">
              <a:lnSpc>
                <a:spcPct val="90000"/>
              </a:lnSpc>
              <a:buFont typeface="Wingdings" pitchFamily="2" charset="2"/>
              <a:buNone/>
            </a:pPr>
            <a:r>
              <a:rPr lang="en-GB" sz="1600" b="1" dirty="0"/>
              <a:t>.	</a:t>
            </a:r>
            <a:r>
              <a:rPr lang="en-GB" sz="1800" b="1" dirty="0"/>
              <a:t>STUDY TYPE</a:t>
            </a:r>
          </a:p>
          <a:p>
            <a:pPr algn="just" eaLnBrk="1" hangingPunct="1">
              <a:lnSpc>
                <a:spcPct val="90000"/>
              </a:lnSpc>
              <a:buFont typeface="Wingdings" pitchFamily="2" charset="2"/>
              <a:buNone/>
            </a:pPr>
            <a:endParaRPr lang="en-GB" sz="1800" b="1" dirty="0"/>
          </a:p>
          <a:p>
            <a:pPr algn="just" eaLnBrk="1" hangingPunct="1">
              <a:lnSpc>
                <a:spcPct val="90000"/>
              </a:lnSpc>
            </a:pPr>
            <a:r>
              <a:rPr lang="en-GB" sz="1800" b="1" dirty="0"/>
              <a:t>INTERVENTION STUDIES  - involving the manipulation of the independent variable to determine its effect on the dependent variable.</a:t>
            </a:r>
          </a:p>
          <a:p>
            <a:pPr algn="just" eaLnBrk="1" hangingPunct="1">
              <a:lnSpc>
                <a:spcPct val="90000"/>
              </a:lnSpc>
            </a:pPr>
            <a:endParaRPr lang="en-GB" sz="1800" b="1" dirty="0"/>
          </a:p>
          <a:p>
            <a:pPr algn="just" eaLnBrk="1" hangingPunct="1">
              <a:lnSpc>
                <a:spcPct val="90000"/>
              </a:lnSpc>
            </a:pPr>
            <a:r>
              <a:rPr lang="en-GB" sz="1800" b="1" dirty="0"/>
              <a:t>EXPERIMENTAL STUDIES</a:t>
            </a:r>
          </a:p>
          <a:p>
            <a:pPr algn="just" eaLnBrk="1" hangingPunct="1">
              <a:lnSpc>
                <a:spcPct val="90000"/>
              </a:lnSpc>
            </a:pPr>
            <a:endParaRPr lang="en-GB" sz="1800" b="1" dirty="0"/>
          </a:p>
          <a:p>
            <a:pPr algn="just" eaLnBrk="1" hangingPunct="1">
              <a:lnSpc>
                <a:spcPct val="90000"/>
              </a:lnSpc>
            </a:pPr>
            <a:r>
              <a:rPr lang="en-GB" sz="1800" b="1" dirty="0"/>
              <a:t>This has three elements: control, randomization, manipulation.</a:t>
            </a:r>
          </a:p>
          <a:p>
            <a:pPr algn="just"/>
            <a:endParaRPr lang="en-US" sz="1800" dirty="0"/>
          </a:p>
          <a:p>
            <a:pPr algn="just"/>
            <a:r>
              <a:rPr lang="en-US" sz="1800" b="1" dirty="0"/>
              <a:t>QUASIEXPERIMENTAL DESIGNS</a:t>
            </a:r>
          </a:p>
          <a:p>
            <a:pPr algn="just"/>
            <a:endParaRPr lang="en-US" sz="1800" b="1" dirty="0"/>
          </a:p>
          <a:p>
            <a:pPr algn="just"/>
            <a:r>
              <a:rPr lang="en-US" sz="1800" b="1" dirty="0"/>
              <a:t>This always has the element of manipulation, but may not have control and randomization</a:t>
            </a:r>
          </a:p>
        </p:txBody>
      </p:sp>
    </p:spTree>
    <p:extLst>
      <p:ext uri="{BB962C8B-B14F-4D97-AF65-F5344CB8AC3E}">
        <p14:creationId xmlns:p14="http://schemas.microsoft.com/office/powerpoint/2010/main" val="2741788222"/>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AutoShape 2"/>
          <p:cNvSpPr>
            <a:spLocks noGrp="1" noChangeArrowheads="1"/>
          </p:cNvSpPr>
          <p:nvPr>
            <p:ph type="title"/>
          </p:nvPr>
        </p:nvSpPr>
        <p:spPr/>
        <p:txBody>
          <a:bodyPr/>
          <a:lstStyle/>
          <a:p>
            <a:pPr eaLnBrk="1" hangingPunct="1"/>
            <a:r>
              <a:rPr lang="en-US" sz="3200" b="1" dirty="0"/>
              <a:t>INTERVENTION STUDIES</a:t>
            </a:r>
            <a:r>
              <a:rPr lang="en-US" sz="3200" b="0" dirty="0"/>
              <a:t/>
            </a:r>
            <a:br>
              <a:rPr lang="en-US" sz="3200" b="0" dirty="0"/>
            </a:br>
            <a:endParaRPr lang="en-US" sz="3200" b="0" dirty="0"/>
          </a:p>
        </p:txBody>
      </p:sp>
      <p:sp>
        <p:nvSpPr>
          <p:cNvPr id="120835" name="Rectangle 3"/>
          <p:cNvSpPr>
            <a:spLocks noGrp="1" noChangeArrowheads="1"/>
          </p:cNvSpPr>
          <p:nvPr>
            <p:ph idx="1"/>
          </p:nvPr>
        </p:nvSpPr>
        <p:spPr/>
        <p:txBody>
          <a:bodyPr>
            <a:normAutofit/>
          </a:bodyPr>
          <a:lstStyle/>
          <a:p>
            <a:pPr algn="just" eaLnBrk="1" hangingPunct="1">
              <a:lnSpc>
                <a:spcPct val="80000"/>
              </a:lnSpc>
            </a:pPr>
            <a:r>
              <a:rPr lang="en-US" sz="1800" b="1" dirty="0"/>
              <a:t>EXPERIMENTAL DESIGNS</a:t>
            </a:r>
          </a:p>
          <a:p>
            <a:pPr algn="just" eaLnBrk="1" hangingPunct="1">
              <a:lnSpc>
                <a:spcPct val="80000"/>
              </a:lnSpc>
            </a:pPr>
            <a:endParaRPr lang="en-US" sz="1800" b="1" dirty="0"/>
          </a:p>
          <a:p>
            <a:pPr algn="just" eaLnBrk="1" hangingPunct="1">
              <a:lnSpc>
                <a:spcPct val="80000"/>
              </a:lnSpc>
            </a:pPr>
            <a:r>
              <a:rPr lang="en-US" sz="1800" b="1" dirty="0"/>
              <a:t>An experimental design is the only type of study design that can actually prove causation.</a:t>
            </a:r>
          </a:p>
          <a:p>
            <a:pPr algn="just" eaLnBrk="1" hangingPunct="1">
              <a:lnSpc>
                <a:spcPct val="80000"/>
              </a:lnSpc>
            </a:pPr>
            <a:endParaRPr lang="en-US" sz="1800" b="1" dirty="0"/>
          </a:p>
          <a:p>
            <a:pPr algn="just" eaLnBrk="1" hangingPunct="1">
              <a:lnSpc>
                <a:spcPct val="80000"/>
              </a:lnSpc>
            </a:pPr>
            <a:r>
              <a:rPr lang="en-US" sz="1800" b="1" dirty="0"/>
              <a:t>In an experimental study, individuals are randomly allocated to at least two groups.</a:t>
            </a:r>
          </a:p>
          <a:p>
            <a:pPr algn="just" eaLnBrk="1" hangingPunct="1">
              <a:lnSpc>
                <a:spcPct val="80000"/>
              </a:lnSpc>
            </a:pPr>
            <a:endParaRPr lang="en-US" sz="1800" b="1" dirty="0"/>
          </a:p>
          <a:p>
            <a:pPr algn="just" eaLnBrk="1" hangingPunct="1">
              <a:lnSpc>
                <a:spcPct val="80000"/>
              </a:lnSpc>
            </a:pPr>
            <a:r>
              <a:rPr lang="en-US" sz="1800" b="1" dirty="0"/>
              <a:t>One group is the experimental group; the other is control group.</a:t>
            </a:r>
          </a:p>
          <a:p>
            <a:pPr algn="just" eaLnBrk="1" hangingPunct="1">
              <a:lnSpc>
                <a:spcPct val="80000"/>
              </a:lnSpc>
              <a:buFont typeface="Wingdings" pitchFamily="2" charset="2"/>
              <a:buNone/>
            </a:pPr>
            <a:endParaRPr lang="en-US" sz="1800" b="1" dirty="0"/>
          </a:p>
          <a:p>
            <a:pPr algn="just" eaLnBrk="1" hangingPunct="1">
              <a:lnSpc>
                <a:spcPct val="80000"/>
              </a:lnSpc>
            </a:pPr>
            <a:r>
              <a:rPr lang="en-US" sz="1800" b="1" dirty="0"/>
              <a:t>The intervention is introduced to the experimental group and withheld from the control group.</a:t>
            </a:r>
          </a:p>
          <a:p>
            <a:pPr algn="just" eaLnBrk="1" hangingPunct="1">
              <a:lnSpc>
                <a:spcPct val="80000"/>
              </a:lnSpc>
            </a:pPr>
            <a:endParaRPr lang="en-US" sz="1800" b="1" dirty="0"/>
          </a:p>
          <a:p>
            <a:pPr algn="just" eaLnBrk="1" hangingPunct="1">
              <a:lnSpc>
                <a:spcPct val="80000"/>
              </a:lnSpc>
            </a:pPr>
            <a:r>
              <a:rPr lang="en-US" sz="1800" b="1" dirty="0"/>
              <a:t>The outcome of the intervention (effect of the intervention on the dependent variable/problem) is obtained by comparing the two groups.</a:t>
            </a:r>
          </a:p>
        </p:txBody>
      </p:sp>
    </p:spTree>
    <p:extLst>
      <p:ext uri="{BB962C8B-B14F-4D97-AF65-F5344CB8AC3E}">
        <p14:creationId xmlns:p14="http://schemas.microsoft.com/office/powerpoint/2010/main" val="1285273880"/>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AutoShape 2"/>
          <p:cNvSpPr>
            <a:spLocks noGrp="1" noChangeArrowheads="1"/>
          </p:cNvSpPr>
          <p:nvPr>
            <p:ph type="title"/>
          </p:nvPr>
        </p:nvSpPr>
        <p:spPr/>
        <p:txBody>
          <a:bodyPr>
            <a:normAutofit/>
          </a:bodyPr>
          <a:lstStyle/>
          <a:p>
            <a:pPr eaLnBrk="1" hangingPunct="1"/>
            <a:r>
              <a:rPr lang="en-US" sz="2400" b="1" dirty="0"/>
              <a:t>CHARACTERISTICS OF AN EXPERIMENT</a:t>
            </a:r>
          </a:p>
        </p:txBody>
      </p:sp>
      <p:sp>
        <p:nvSpPr>
          <p:cNvPr id="121859" name="Rectangle 3"/>
          <p:cNvSpPr>
            <a:spLocks noGrp="1" noChangeArrowheads="1"/>
          </p:cNvSpPr>
          <p:nvPr>
            <p:ph idx="1"/>
          </p:nvPr>
        </p:nvSpPr>
        <p:spPr/>
        <p:txBody>
          <a:bodyPr>
            <a:normAutofit/>
          </a:bodyPr>
          <a:lstStyle/>
          <a:p>
            <a:pPr algn="just" eaLnBrk="1" hangingPunct="1">
              <a:lnSpc>
                <a:spcPct val="80000"/>
              </a:lnSpc>
            </a:pPr>
            <a:r>
              <a:rPr lang="en-US" sz="1800" b="1" dirty="0"/>
              <a:t>MANIPULATION – the researcher does something to one group of subjects in the study – the experimental group.</a:t>
            </a:r>
          </a:p>
          <a:p>
            <a:pPr algn="just" eaLnBrk="1" hangingPunct="1">
              <a:lnSpc>
                <a:spcPct val="80000"/>
              </a:lnSpc>
            </a:pPr>
            <a:endParaRPr lang="en-US" sz="1800" b="1" dirty="0"/>
          </a:p>
          <a:p>
            <a:pPr algn="just" eaLnBrk="1" hangingPunct="1">
              <a:lnSpc>
                <a:spcPct val="80000"/>
              </a:lnSpc>
            </a:pPr>
            <a:r>
              <a:rPr lang="en-US" sz="1800" b="1" dirty="0"/>
              <a:t>CONTROL – the researcher introduces one or more control group(s) to compare with the experimental group.</a:t>
            </a:r>
          </a:p>
          <a:p>
            <a:pPr algn="just" eaLnBrk="1" hangingPunct="1">
              <a:lnSpc>
                <a:spcPct val="80000"/>
              </a:lnSpc>
            </a:pPr>
            <a:endParaRPr lang="en-US" sz="1800" b="1" dirty="0"/>
          </a:p>
          <a:p>
            <a:pPr algn="just" eaLnBrk="1" hangingPunct="1">
              <a:lnSpc>
                <a:spcPct val="80000"/>
              </a:lnSpc>
            </a:pPr>
            <a:r>
              <a:rPr lang="en-US" sz="1800" b="1" dirty="0"/>
              <a:t>RANDOMIZATION – the researcher takes care to randomly assign subjects to the control and experimental groups.  </a:t>
            </a:r>
          </a:p>
          <a:p>
            <a:pPr algn="just" eaLnBrk="1" hangingPunct="1">
              <a:lnSpc>
                <a:spcPct val="80000"/>
              </a:lnSpc>
            </a:pPr>
            <a:endParaRPr lang="en-US" sz="1800" b="1" dirty="0"/>
          </a:p>
          <a:p>
            <a:pPr algn="just" eaLnBrk="1" hangingPunct="1">
              <a:lnSpc>
                <a:spcPct val="80000"/>
              </a:lnSpc>
            </a:pPr>
            <a:r>
              <a:rPr lang="en-US" sz="1800" b="1" dirty="0"/>
              <a:t>(Each subject is given an equal chance of being assigned to either group, e.g. by assigning them numbers and “blindly” selecting the numbers of each group).</a:t>
            </a:r>
          </a:p>
        </p:txBody>
      </p:sp>
    </p:spTree>
    <p:extLst>
      <p:ext uri="{BB962C8B-B14F-4D97-AF65-F5344CB8AC3E}">
        <p14:creationId xmlns:p14="http://schemas.microsoft.com/office/powerpoint/2010/main" val="487077608"/>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AutoShape 2"/>
          <p:cNvSpPr>
            <a:spLocks noGrp="1" noChangeArrowheads="1"/>
          </p:cNvSpPr>
          <p:nvPr>
            <p:ph type="title"/>
          </p:nvPr>
        </p:nvSpPr>
        <p:spPr/>
        <p:txBody>
          <a:bodyPr/>
          <a:lstStyle/>
          <a:p>
            <a:pPr eaLnBrk="1" hangingPunct="1"/>
            <a:r>
              <a:rPr lang="en-US"/>
              <a:t>EXAMPLE</a:t>
            </a:r>
          </a:p>
        </p:txBody>
      </p:sp>
      <p:sp>
        <p:nvSpPr>
          <p:cNvPr id="122883" name="Rectangle 3"/>
          <p:cNvSpPr>
            <a:spLocks noGrp="1" noChangeArrowheads="1"/>
          </p:cNvSpPr>
          <p:nvPr>
            <p:ph idx="1"/>
          </p:nvPr>
        </p:nvSpPr>
        <p:spPr/>
        <p:txBody>
          <a:bodyPr/>
          <a:lstStyle/>
          <a:p>
            <a:pPr eaLnBrk="1" hangingPunct="1">
              <a:lnSpc>
                <a:spcPct val="90000"/>
              </a:lnSpc>
              <a:buFont typeface="Wingdings" pitchFamily="2" charset="2"/>
              <a:buNone/>
            </a:pPr>
            <a:r>
              <a:rPr lang="en-US" sz="2400" b="1" dirty="0"/>
              <a:t>EXAMPLE OF CORRUPTION</a:t>
            </a:r>
          </a:p>
          <a:p>
            <a:pPr eaLnBrk="1" hangingPunct="1">
              <a:lnSpc>
                <a:spcPct val="90000"/>
              </a:lnSpc>
            </a:pPr>
            <a:endParaRPr lang="en-US" sz="2400" b="1" dirty="0"/>
          </a:p>
          <a:p>
            <a:pPr eaLnBrk="1" hangingPunct="1">
              <a:lnSpc>
                <a:spcPct val="90000"/>
              </a:lnSpc>
              <a:buFont typeface="Wingdings" pitchFamily="2" charset="2"/>
              <a:buNone/>
            </a:pPr>
            <a:r>
              <a:rPr lang="en-US" sz="2400" b="1" dirty="0"/>
              <a:t>X = SENSITIZATION</a:t>
            </a:r>
          </a:p>
          <a:p>
            <a:pPr eaLnBrk="1" hangingPunct="1">
              <a:lnSpc>
                <a:spcPct val="90000"/>
              </a:lnSpc>
              <a:buFont typeface="Wingdings" pitchFamily="2" charset="2"/>
              <a:buNone/>
            </a:pPr>
            <a:endParaRPr lang="en-US" sz="2400" b="1" dirty="0"/>
          </a:p>
          <a:p>
            <a:pPr eaLnBrk="1" hangingPunct="1">
              <a:lnSpc>
                <a:spcPct val="90000"/>
              </a:lnSpc>
              <a:buFont typeface="Wingdings" pitchFamily="2" charset="2"/>
              <a:buNone/>
            </a:pPr>
            <a:r>
              <a:rPr lang="en-US" sz="2400" b="1" dirty="0"/>
              <a:t>Y = </a:t>
            </a:r>
            <a:r>
              <a:rPr lang="en-US" sz="2400" b="1" dirty="0" smtClean="0"/>
              <a:t>READING CULTURE </a:t>
            </a:r>
            <a:r>
              <a:rPr lang="en-US" sz="2400" b="1" dirty="0"/>
              <a:t>(Percentage of </a:t>
            </a:r>
            <a:r>
              <a:rPr lang="en-US" sz="2400" b="1" dirty="0" smtClean="0"/>
              <a:t>students reading books outside their discipline)</a:t>
            </a:r>
            <a:endParaRPr lang="en-US" sz="2400" b="1" dirty="0"/>
          </a:p>
          <a:p>
            <a:pPr eaLnBrk="1" hangingPunct="1">
              <a:lnSpc>
                <a:spcPct val="90000"/>
              </a:lnSpc>
              <a:buFont typeface="Wingdings" pitchFamily="2" charset="2"/>
              <a:buNone/>
            </a:pPr>
            <a:endParaRPr lang="en-US" sz="2400" b="1" dirty="0"/>
          </a:p>
          <a:p>
            <a:pPr eaLnBrk="1" hangingPunct="1">
              <a:lnSpc>
                <a:spcPct val="90000"/>
              </a:lnSpc>
              <a:buFont typeface="Wingdings" pitchFamily="2" charset="2"/>
              <a:buNone/>
            </a:pPr>
            <a:r>
              <a:rPr lang="en-US" sz="2400" b="1" dirty="0"/>
              <a:t>R	 EX    O1	  X	O2	Diff = O2 – O1</a:t>
            </a:r>
          </a:p>
          <a:p>
            <a:pPr eaLnBrk="1" hangingPunct="1">
              <a:lnSpc>
                <a:spcPct val="90000"/>
              </a:lnSpc>
              <a:buFont typeface="Wingdings" pitchFamily="2" charset="2"/>
              <a:buNone/>
            </a:pPr>
            <a:r>
              <a:rPr lang="en-US" sz="2400" b="1" dirty="0"/>
              <a:t>R	CTRL O3		O4 	Diff = O4 – O3</a:t>
            </a:r>
          </a:p>
        </p:txBody>
      </p:sp>
    </p:spTree>
    <p:extLst>
      <p:ext uri="{BB962C8B-B14F-4D97-AF65-F5344CB8AC3E}">
        <p14:creationId xmlns:p14="http://schemas.microsoft.com/office/powerpoint/2010/main" val="2713292585"/>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AutoShape 2"/>
          <p:cNvSpPr>
            <a:spLocks noGrp="1" noChangeArrowheads="1"/>
          </p:cNvSpPr>
          <p:nvPr>
            <p:ph type="title"/>
          </p:nvPr>
        </p:nvSpPr>
        <p:spPr/>
        <p:txBody>
          <a:bodyPr/>
          <a:lstStyle/>
          <a:p>
            <a:pPr eaLnBrk="1" hangingPunct="1"/>
            <a:r>
              <a:rPr lang="en-US"/>
              <a:t>EXAMPLE</a:t>
            </a:r>
          </a:p>
        </p:txBody>
      </p:sp>
      <p:sp>
        <p:nvSpPr>
          <p:cNvPr id="123907" name="Rectangle 3"/>
          <p:cNvSpPr>
            <a:spLocks noGrp="1" noChangeArrowheads="1"/>
          </p:cNvSpPr>
          <p:nvPr>
            <p:ph idx="1"/>
          </p:nvPr>
        </p:nvSpPr>
        <p:spPr/>
        <p:txBody>
          <a:bodyPr/>
          <a:lstStyle/>
          <a:p>
            <a:pPr algn="just" eaLnBrk="1" hangingPunct="1">
              <a:lnSpc>
                <a:spcPct val="90000"/>
              </a:lnSpc>
            </a:pPr>
            <a:r>
              <a:rPr lang="en-US" b="1" dirty="0"/>
              <a:t>At the start (using a baseline study) </a:t>
            </a:r>
            <a:r>
              <a:rPr lang="en-US" b="1" dirty="0" smtClean="0"/>
              <a:t>25</a:t>
            </a:r>
            <a:r>
              <a:rPr lang="en-US" b="1" dirty="0"/>
              <a:t>% from both the control and experimental groups </a:t>
            </a:r>
            <a:r>
              <a:rPr lang="en-US" b="1" dirty="0" smtClean="0"/>
              <a:t>read outside  their major.</a:t>
            </a:r>
            <a:endParaRPr lang="en-US" b="1" dirty="0"/>
          </a:p>
          <a:p>
            <a:pPr algn="just" eaLnBrk="1" hangingPunct="1">
              <a:lnSpc>
                <a:spcPct val="90000"/>
              </a:lnSpc>
              <a:buFont typeface="Wingdings" pitchFamily="2" charset="2"/>
              <a:buNone/>
            </a:pPr>
            <a:endParaRPr lang="en-US" b="1" dirty="0"/>
          </a:p>
          <a:p>
            <a:pPr algn="just">
              <a:lnSpc>
                <a:spcPct val="90000"/>
              </a:lnSpc>
            </a:pPr>
            <a:r>
              <a:rPr lang="en-US" b="1" dirty="0"/>
              <a:t>At the end (using a follow – up study), </a:t>
            </a:r>
            <a:r>
              <a:rPr lang="en-US" b="1" dirty="0" smtClean="0"/>
              <a:t>75</a:t>
            </a:r>
            <a:r>
              <a:rPr lang="en-US" b="1" dirty="0"/>
              <a:t>% of respondents from the experimental group and </a:t>
            </a:r>
            <a:r>
              <a:rPr lang="en-US" b="1" dirty="0" smtClean="0"/>
              <a:t>30</a:t>
            </a:r>
            <a:r>
              <a:rPr lang="en-US" b="1" dirty="0"/>
              <a:t>% from the control group read outside  their major.</a:t>
            </a:r>
          </a:p>
        </p:txBody>
      </p:sp>
    </p:spTree>
    <p:extLst>
      <p:ext uri="{BB962C8B-B14F-4D97-AF65-F5344CB8AC3E}">
        <p14:creationId xmlns:p14="http://schemas.microsoft.com/office/powerpoint/2010/main" val="10853035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COMMON SOURCES OF KNOWLEDGE</a:t>
            </a:r>
            <a:endParaRPr lang="en-US" sz="2800" dirty="0"/>
          </a:p>
        </p:txBody>
      </p:sp>
      <p:sp>
        <p:nvSpPr>
          <p:cNvPr id="3" name="Content Placeholder 2"/>
          <p:cNvSpPr>
            <a:spLocks noGrp="1"/>
          </p:cNvSpPr>
          <p:nvPr>
            <p:ph idx="1"/>
          </p:nvPr>
        </p:nvSpPr>
        <p:spPr/>
        <p:txBody>
          <a:bodyPr>
            <a:normAutofit fontScale="70000" lnSpcReduction="20000"/>
          </a:bodyPr>
          <a:lstStyle/>
          <a:p>
            <a:pPr algn="just"/>
            <a:r>
              <a:rPr lang="en-US" b="1" dirty="0"/>
              <a:t>AUTHORITARIAN</a:t>
            </a:r>
          </a:p>
          <a:p>
            <a:pPr marL="82296" indent="0" algn="just">
              <a:buNone/>
            </a:pPr>
            <a:endParaRPr lang="en-US" b="1" dirty="0"/>
          </a:p>
          <a:p>
            <a:pPr lvl="0" algn="just"/>
            <a:r>
              <a:rPr lang="en-US" b="1" dirty="0"/>
              <a:t>Knowledge is derived from those socially and politically defined as producers of knowledge.</a:t>
            </a:r>
          </a:p>
          <a:p>
            <a:pPr marL="82296" indent="0" algn="just">
              <a:buNone/>
            </a:pPr>
            <a:endParaRPr lang="en-US" b="1" dirty="0"/>
          </a:p>
          <a:p>
            <a:pPr algn="just"/>
            <a:r>
              <a:rPr lang="en-US" b="1" dirty="0"/>
              <a:t>Validity of such knowledge may be predicated on the influence or charisma of the “experts, gurus, authorities” .</a:t>
            </a:r>
          </a:p>
          <a:p>
            <a:pPr marL="82296" indent="0" algn="just">
              <a:buNone/>
            </a:pPr>
            <a:endParaRPr lang="en-US" b="1" dirty="0"/>
          </a:p>
          <a:p>
            <a:pPr algn="just"/>
            <a:r>
              <a:rPr lang="en-US" b="1" dirty="0"/>
              <a:t>In traditional societies, tribal elders are experts on tribal customs are the ultimate reference point</a:t>
            </a:r>
            <a:r>
              <a:rPr lang="en-US" b="1" dirty="0" smtClean="0"/>
              <a:t>.</a:t>
            </a:r>
          </a:p>
          <a:p>
            <a:pPr marL="82296" indent="0" algn="just">
              <a:buNone/>
            </a:pPr>
            <a:endParaRPr lang="en-US" b="1" dirty="0"/>
          </a:p>
          <a:p>
            <a:pPr algn="just"/>
            <a:r>
              <a:rPr lang="en-US" b="1" dirty="0"/>
              <a:t>Even </a:t>
            </a:r>
            <a:r>
              <a:rPr lang="en-US" b="1" dirty="0" smtClean="0"/>
              <a:t>in </a:t>
            </a:r>
            <a:r>
              <a:rPr lang="en-US" b="1" dirty="0"/>
              <a:t>scientific communities paradigms like </a:t>
            </a:r>
            <a:r>
              <a:rPr lang="en-US" b="1" dirty="0" smtClean="0"/>
              <a:t>Marxism, “</a:t>
            </a:r>
            <a:r>
              <a:rPr lang="en-US" b="1" dirty="0" err="1" smtClean="0"/>
              <a:t>gurus”are</a:t>
            </a:r>
            <a:r>
              <a:rPr lang="en-US" b="1" dirty="0" smtClean="0"/>
              <a:t> found</a:t>
            </a:r>
            <a:endParaRPr lang="en-US" dirty="0"/>
          </a:p>
        </p:txBody>
      </p:sp>
    </p:spTree>
    <p:extLst>
      <p:ext uri="{BB962C8B-B14F-4D97-AF65-F5344CB8AC3E}">
        <p14:creationId xmlns:p14="http://schemas.microsoft.com/office/powerpoint/2010/main" val="1492330484"/>
      </p:ext>
    </p:extLst>
  </p:cSld>
  <p:clrMapOvr>
    <a:masterClrMapping/>
  </p:clrMapOvr>
  <p:timing>
    <p:tnLst>
      <p:par>
        <p:cTn id="1" dur="indefinite" restart="never" nodeType="tmRoot"/>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AutoShape 2"/>
          <p:cNvSpPr>
            <a:spLocks noGrp="1" noChangeArrowheads="1"/>
          </p:cNvSpPr>
          <p:nvPr>
            <p:ph type="title"/>
          </p:nvPr>
        </p:nvSpPr>
        <p:spPr/>
        <p:txBody>
          <a:bodyPr/>
          <a:lstStyle/>
          <a:p>
            <a:pPr eaLnBrk="1" hangingPunct="1"/>
            <a:r>
              <a:rPr lang="en-US" b="1" dirty="0"/>
              <a:t>EXPERIMENTAL DESIGN</a:t>
            </a:r>
          </a:p>
        </p:txBody>
      </p:sp>
      <p:sp>
        <p:nvSpPr>
          <p:cNvPr id="125955" name="Rectangle 3"/>
          <p:cNvSpPr>
            <a:spLocks noGrp="1" noChangeArrowheads="1"/>
          </p:cNvSpPr>
          <p:nvPr>
            <p:ph idx="1"/>
          </p:nvPr>
        </p:nvSpPr>
        <p:spPr/>
        <p:txBody>
          <a:bodyPr>
            <a:normAutofit lnSpcReduction="10000"/>
          </a:bodyPr>
          <a:lstStyle/>
          <a:p>
            <a:pPr algn="just" eaLnBrk="1" hangingPunct="1">
              <a:lnSpc>
                <a:spcPct val="90000"/>
              </a:lnSpc>
            </a:pPr>
            <a:r>
              <a:rPr lang="en-US" sz="2400" b="1" dirty="0"/>
              <a:t>ADVANTAGES</a:t>
            </a:r>
          </a:p>
          <a:p>
            <a:pPr marL="82296" indent="0" algn="just" eaLnBrk="1" hangingPunct="1">
              <a:lnSpc>
                <a:spcPct val="90000"/>
              </a:lnSpc>
              <a:buNone/>
            </a:pPr>
            <a:endParaRPr lang="en-US" sz="2400" b="1" dirty="0"/>
          </a:p>
          <a:p>
            <a:pPr algn="just" eaLnBrk="1" hangingPunct="1">
              <a:lnSpc>
                <a:spcPct val="90000"/>
              </a:lnSpc>
            </a:pPr>
            <a:r>
              <a:rPr lang="en-US" sz="2400" b="1" dirty="0"/>
              <a:t>Strongest design for it gives the highest level of </a:t>
            </a:r>
            <a:r>
              <a:rPr lang="en-US" sz="2400" b="1" dirty="0" smtClean="0"/>
              <a:t>validity in terms of causality.</a:t>
            </a:r>
            <a:endParaRPr lang="en-US" sz="2400" b="1" dirty="0"/>
          </a:p>
          <a:p>
            <a:pPr algn="just" eaLnBrk="1" hangingPunct="1">
              <a:lnSpc>
                <a:spcPct val="90000"/>
              </a:lnSpc>
            </a:pPr>
            <a:endParaRPr lang="en-US" sz="2400" b="1" dirty="0"/>
          </a:p>
          <a:p>
            <a:pPr algn="just" eaLnBrk="1" hangingPunct="1">
              <a:lnSpc>
                <a:spcPct val="90000"/>
              </a:lnSpc>
            </a:pPr>
            <a:r>
              <a:rPr lang="en-US" sz="2400" b="1" dirty="0"/>
              <a:t>DISADVANTAGES</a:t>
            </a:r>
          </a:p>
          <a:p>
            <a:pPr marL="82296" indent="0" algn="just" eaLnBrk="1" hangingPunct="1">
              <a:lnSpc>
                <a:spcPct val="90000"/>
              </a:lnSpc>
              <a:buNone/>
            </a:pPr>
            <a:endParaRPr lang="en-US" sz="2400" b="1" dirty="0"/>
          </a:p>
          <a:p>
            <a:pPr algn="just" eaLnBrk="1" hangingPunct="1">
              <a:lnSpc>
                <a:spcPct val="90000"/>
              </a:lnSpc>
            </a:pPr>
            <a:endParaRPr lang="en-US" sz="2400" b="1" dirty="0" smtClean="0"/>
          </a:p>
          <a:p>
            <a:pPr algn="just" eaLnBrk="1" hangingPunct="1">
              <a:lnSpc>
                <a:spcPct val="90000"/>
              </a:lnSpc>
            </a:pPr>
            <a:r>
              <a:rPr lang="en-US" sz="2400" b="1" dirty="0" smtClean="0"/>
              <a:t>Random </a:t>
            </a:r>
            <a:r>
              <a:rPr lang="en-US" sz="2400" b="1" dirty="0"/>
              <a:t>assignment of subjects is not always feasible.</a:t>
            </a:r>
          </a:p>
          <a:p>
            <a:pPr algn="just" eaLnBrk="1" hangingPunct="1">
              <a:lnSpc>
                <a:spcPct val="90000"/>
              </a:lnSpc>
            </a:pPr>
            <a:endParaRPr lang="en-US" sz="2400" b="1" dirty="0"/>
          </a:p>
          <a:p>
            <a:pPr algn="just" eaLnBrk="1" hangingPunct="1">
              <a:lnSpc>
                <a:spcPct val="90000"/>
              </a:lnSpc>
            </a:pPr>
            <a:r>
              <a:rPr lang="en-US" sz="2400" b="1" dirty="0"/>
              <a:t>Must maintain experimental conditions throughout the program</a:t>
            </a:r>
          </a:p>
        </p:txBody>
      </p:sp>
    </p:spTree>
    <p:extLst>
      <p:ext uri="{BB962C8B-B14F-4D97-AF65-F5344CB8AC3E}">
        <p14:creationId xmlns:p14="http://schemas.microsoft.com/office/powerpoint/2010/main" val="3648560806"/>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AutoShape 2"/>
          <p:cNvSpPr>
            <a:spLocks noGrp="1" noChangeArrowheads="1"/>
          </p:cNvSpPr>
          <p:nvPr>
            <p:ph type="title"/>
          </p:nvPr>
        </p:nvSpPr>
        <p:spPr/>
        <p:txBody>
          <a:bodyPr/>
          <a:lstStyle/>
          <a:p>
            <a:pPr eaLnBrk="1" hangingPunct="1"/>
            <a:r>
              <a:rPr lang="en-US" sz="3200" b="1" dirty="0" err="1"/>
              <a:t>QUASIEXPERIMENTAL</a:t>
            </a:r>
            <a:r>
              <a:rPr lang="en-US" sz="3200" b="1" dirty="0"/>
              <a:t> STUDIES</a:t>
            </a:r>
            <a:br>
              <a:rPr lang="en-US" sz="3200" b="1" dirty="0"/>
            </a:br>
            <a:endParaRPr lang="en-US" sz="3200" b="1" dirty="0"/>
          </a:p>
        </p:txBody>
      </p:sp>
      <p:sp>
        <p:nvSpPr>
          <p:cNvPr id="126979" name="Rectangle 3"/>
          <p:cNvSpPr>
            <a:spLocks noGrp="1" noChangeArrowheads="1"/>
          </p:cNvSpPr>
          <p:nvPr>
            <p:ph idx="1"/>
          </p:nvPr>
        </p:nvSpPr>
        <p:spPr/>
        <p:txBody>
          <a:bodyPr>
            <a:noAutofit/>
          </a:bodyPr>
          <a:lstStyle/>
          <a:p>
            <a:pPr eaLnBrk="1" hangingPunct="1">
              <a:lnSpc>
                <a:spcPct val="80000"/>
              </a:lnSpc>
            </a:pPr>
            <a:r>
              <a:rPr lang="en-US" sz="2000" b="1" dirty="0"/>
              <a:t>In this, at least one characteristic of true experiment is missing, either randomization or the use of a separate control group. </a:t>
            </a:r>
          </a:p>
          <a:p>
            <a:pPr eaLnBrk="1" hangingPunct="1">
              <a:lnSpc>
                <a:spcPct val="80000"/>
              </a:lnSpc>
            </a:pPr>
            <a:endParaRPr lang="en-US" sz="2000" b="1" dirty="0"/>
          </a:p>
          <a:p>
            <a:pPr eaLnBrk="1" hangingPunct="1">
              <a:lnSpc>
                <a:spcPct val="80000"/>
              </a:lnSpc>
            </a:pPr>
            <a:r>
              <a:rPr lang="en-US" sz="2000" b="1" dirty="0"/>
              <a:t>Manipulation of an independent variable that serves as the intervention is, however, always present.</a:t>
            </a:r>
          </a:p>
          <a:p>
            <a:pPr eaLnBrk="1" hangingPunct="1">
              <a:lnSpc>
                <a:spcPct val="80000"/>
              </a:lnSpc>
              <a:buFont typeface="Wingdings" pitchFamily="2" charset="2"/>
              <a:buNone/>
            </a:pPr>
            <a:endParaRPr lang="en-US" sz="2000" b="1" dirty="0"/>
          </a:p>
          <a:p>
            <a:pPr eaLnBrk="1" hangingPunct="1">
              <a:lnSpc>
                <a:spcPct val="80000"/>
              </a:lnSpc>
            </a:pPr>
            <a:r>
              <a:rPr lang="en-US" sz="2000" b="1" dirty="0"/>
              <a:t>One of the most common </a:t>
            </a:r>
            <a:r>
              <a:rPr lang="en-US" sz="2000" b="1" dirty="0" err="1"/>
              <a:t>quasiexperimental</a:t>
            </a:r>
            <a:r>
              <a:rPr lang="en-US" sz="2000" b="1" dirty="0"/>
              <a:t> designs uses two (or more) groups, one of which serves as a control group in which no intervention takes place.  </a:t>
            </a:r>
          </a:p>
          <a:p>
            <a:pPr eaLnBrk="1" hangingPunct="1">
              <a:lnSpc>
                <a:spcPct val="80000"/>
              </a:lnSpc>
            </a:pPr>
            <a:endParaRPr lang="en-US" sz="2000" b="1" dirty="0"/>
          </a:p>
          <a:p>
            <a:pPr eaLnBrk="1" hangingPunct="1">
              <a:lnSpc>
                <a:spcPct val="80000"/>
              </a:lnSpc>
            </a:pPr>
            <a:r>
              <a:rPr lang="en-US" sz="2000" b="1" dirty="0"/>
              <a:t>Both groups are observed before as well as after the intervention, to test if the intervention has made any difference. </a:t>
            </a:r>
          </a:p>
          <a:p>
            <a:pPr eaLnBrk="1" hangingPunct="1">
              <a:lnSpc>
                <a:spcPct val="80000"/>
              </a:lnSpc>
            </a:pPr>
            <a:endParaRPr lang="en-US" sz="2000" b="1" dirty="0"/>
          </a:p>
          <a:p>
            <a:pPr eaLnBrk="1" hangingPunct="1">
              <a:lnSpc>
                <a:spcPct val="80000"/>
              </a:lnSpc>
            </a:pPr>
            <a:r>
              <a:rPr lang="en-US" sz="2000" b="1" dirty="0"/>
              <a:t> The subjects in the two groups (study and control groups) have not been randomly assigned.</a:t>
            </a:r>
          </a:p>
        </p:txBody>
      </p:sp>
    </p:spTree>
    <p:extLst>
      <p:ext uri="{BB962C8B-B14F-4D97-AF65-F5344CB8AC3E}">
        <p14:creationId xmlns:p14="http://schemas.microsoft.com/office/powerpoint/2010/main" val="4279543808"/>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AutoShape 2"/>
          <p:cNvSpPr>
            <a:spLocks noGrp="1" noChangeArrowheads="1"/>
          </p:cNvSpPr>
          <p:nvPr>
            <p:ph type="title"/>
          </p:nvPr>
        </p:nvSpPr>
        <p:spPr/>
        <p:txBody>
          <a:bodyPr/>
          <a:lstStyle/>
          <a:p>
            <a:pPr eaLnBrk="1" hangingPunct="1"/>
            <a:r>
              <a:rPr lang="en-US" sz="1800" b="0"/>
              <a:t>EXAMPLE OF SENSITIZATION CAMPAIGN ON STREET VENDING</a:t>
            </a:r>
            <a:r>
              <a:rPr lang="en-US" sz="3200"/>
              <a:t/>
            </a:r>
            <a:br>
              <a:rPr lang="en-US" sz="3200"/>
            </a:br>
            <a:endParaRPr lang="en-US" sz="3200"/>
          </a:p>
        </p:txBody>
      </p:sp>
      <p:sp>
        <p:nvSpPr>
          <p:cNvPr id="128003" name="Rectangle 3"/>
          <p:cNvSpPr>
            <a:spLocks noGrp="1" noChangeArrowheads="1"/>
          </p:cNvSpPr>
          <p:nvPr>
            <p:ph idx="1"/>
          </p:nvPr>
        </p:nvSpPr>
        <p:spPr/>
        <p:txBody>
          <a:bodyPr>
            <a:noAutofit/>
          </a:bodyPr>
          <a:lstStyle/>
          <a:p>
            <a:pPr algn="just" eaLnBrk="1" hangingPunct="1">
              <a:lnSpc>
                <a:spcPct val="80000"/>
              </a:lnSpc>
            </a:pPr>
            <a:r>
              <a:rPr lang="en-US" sz="2000" b="1" dirty="0"/>
              <a:t>Two groups of </a:t>
            </a:r>
            <a:r>
              <a:rPr lang="en-US" sz="2000" b="1" dirty="0" smtClean="0"/>
              <a:t>students, </a:t>
            </a:r>
            <a:r>
              <a:rPr lang="en-US" sz="2000" b="1" dirty="0"/>
              <a:t>one in the </a:t>
            </a:r>
            <a:r>
              <a:rPr lang="en-US" sz="2000" b="1" dirty="0" err="1" smtClean="0"/>
              <a:t>UNZA</a:t>
            </a:r>
            <a:r>
              <a:rPr lang="en-US" sz="2000" b="1" dirty="0" smtClean="0"/>
              <a:t> and </a:t>
            </a:r>
            <a:r>
              <a:rPr lang="en-US" sz="2000" b="1" dirty="0"/>
              <a:t>another in </a:t>
            </a:r>
            <a:r>
              <a:rPr lang="en-US" sz="2000" b="1" dirty="0" err="1" smtClean="0"/>
              <a:t>CBU</a:t>
            </a:r>
            <a:r>
              <a:rPr lang="en-US" sz="2000" b="1" dirty="0" smtClean="0"/>
              <a:t>, </a:t>
            </a:r>
            <a:r>
              <a:rPr lang="en-US" sz="2000" b="1" dirty="0"/>
              <a:t>are targeted.  Sensitization on the necessity of not </a:t>
            </a:r>
            <a:r>
              <a:rPr lang="en-US" sz="2000" b="1" dirty="0" smtClean="0"/>
              <a:t>reading widely </a:t>
            </a:r>
            <a:r>
              <a:rPr lang="en-US" sz="2000" b="1" dirty="0"/>
              <a:t>is given to </a:t>
            </a:r>
            <a:r>
              <a:rPr lang="en-US" sz="2000" b="1" dirty="0" err="1" smtClean="0"/>
              <a:t>UNZA</a:t>
            </a:r>
            <a:r>
              <a:rPr lang="en-US" sz="2000" b="1" dirty="0" smtClean="0"/>
              <a:t> students but withheld </a:t>
            </a:r>
            <a:r>
              <a:rPr lang="en-US" sz="2000" b="1" dirty="0"/>
              <a:t>from </a:t>
            </a:r>
            <a:r>
              <a:rPr lang="en-US" sz="2000" b="1" dirty="0" err="1" smtClean="0"/>
              <a:t>CBU</a:t>
            </a:r>
            <a:r>
              <a:rPr lang="en-US" sz="2000" b="1" dirty="0" smtClean="0"/>
              <a:t> students. </a:t>
            </a:r>
            <a:r>
              <a:rPr lang="en-US" sz="2000" b="1" dirty="0"/>
              <a:t>After </a:t>
            </a:r>
            <a:r>
              <a:rPr lang="en-US" sz="2000" b="1" dirty="0" smtClean="0"/>
              <a:t>one academic year, </a:t>
            </a:r>
            <a:r>
              <a:rPr lang="en-US" sz="2000" b="1" dirty="0"/>
              <a:t>the two </a:t>
            </a:r>
            <a:r>
              <a:rPr lang="en-US" sz="2000" b="1" dirty="0" smtClean="0"/>
              <a:t>groups’ reading habits are measured and then compared.</a:t>
            </a:r>
            <a:endParaRPr lang="en-US" sz="2000" b="1" dirty="0"/>
          </a:p>
          <a:p>
            <a:pPr algn="just" eaLnBrk="1" hangingPunct="1">
              <a:lnSpc>
                <a:spcPct val="80000"/>
              </a:lnSpc>
            </a:pPr>
            <a:endParaRPr lang="en-US" sz="2000" b="1" dirty="0"/>
          </a:p>
          <a:p>
            <a:pPr marL="82296" indent="0" algn="just" eaLnBrk="1" hangingPunct="1">
              <a:lnSpc>
                <a:spcPct val="80000"/>
              </a:lnSpc>
              <a:buNone/>
            </a:pPr>
            <a:r>
              <a:rPr lang="en-US" sz="2000" b="1" dirty="0"/>
              <a:t>X = SENSITIZATION</a:t>
            </a:r>
          </a:p>
          <a:p>
            <a:pPr>
              <a:lnSpc>
                <a:spcPct val="90000"/>
              </a:lnSpc>
              <a:buNone/>
            </a:pPr>
            <a:r>
              <a:rPr lang="en-US" sz="2000" b="1" dirty="0"/>
              <a:t>Y = READING CULTURE (Percentage of students reading books outside their discipline)</a:t>
            </a:r>
          </a:p>
          <a:p>
            <a:pPr algn="just" eaLnBrk="1" hangingPunct="1">
              <a:lnSpc>
                <a:spcPct val="80000"/>
              </a:lnSpc>
              <a:buFont typeface="Wingdings" pitchFamily="2" charset="2"/>
              <a:buNone/>
            </a:pPr>
            <a:endParaRPr lang="en-US" sz="2000" b="1" dirty="0"/>
          </a:p>
          <a:p>
            <a:pPr algn="just" eaLnBrk="1" hangingPunct="1">
              <a:lnSpc>
                <a:spcPct val="80000"/>
              </a:lnSpc>
            </a:pPr>
            <a:r>
              <a:rPr lang="en-US" sz="2000" b="1" dirty="0"/>
              <a:t>O1	X	O2	Diff = O2 – O1 </a:t>
            </a:r>
            <a:r>
              <a:rPr lang="en-US" sz="2000" b="1" dirty="0" smtClean="0"/>
              <a:t>(</a:t>
            </a:r>
            <a:r>
              <a:rPr lang="en-US" sz="2000" b="1" dirty="0" err="1" smtClean="0"/>
              <a:t>UNZA</a:t>
            </a:r>
            <a:r>
              <a:rPr lang="en-US" sz="2000" b="1" dirty="0" smtClean="0"/>
              <a:t>)</a:t>
            </a:r>
            <a:endParaRPr lang="en-US" sz="2000" b="1" dirty="0"/>
          </a:p>
          <a:p>
            <a:pPr algn="just" eaLnBrk="1" hangingPunct="1">
              <a:lnSpc>
                <a:spcPct val="80000"/>
              </a:lnSpc>
            </a:pPr>
            <a:r>
              <a:rPr lang="en-US" sz="2000" b="1" dirty="0"/>
              <a:t>O3		O4 	Diff = O4 – </a:t>
            </a:r>
            <a:r>
              <a:rPr lang="en-US" sz="2000" b="1" dirty="0" smtClean="0"/>
              <a:t>O3 (</a:t>
            </a:r>
            <a:r>
              <a:rPr lang="en-US" sz="2000" b="1" dirty="0" err="1" smtClean="0"/>
              <a:t>CBU</a:t>
            </a:r>
            <a:r>
              <a:rPr lang="en-US" sz="2000" b="1" dirty="0" smtClean="0"/>
              <a:t>)</a:t>
            </a:r>
            <a:endParaRPr lang="en-US" sz="2000" b="1" dirty="0"/>
          </a:p>
          <a:p>
            <a:pPr algn="just" eaLnBrk="1" hangingPunct="1">
              <a:lnSpc>
                <a:spcPct val="80000"/>
              </a:lnSpc>
            </a:pPr>
            <a:endParaRPr lang="en-US" sz="2000" b="1" dirty="0"/>
          </a:p>
          <a:p>
            <a:pPr algn="just" eaLnBrk="1" hangingPunct="1">
              <a:lnSpc>
                <a:spcPct val="80000"/>
              </a:lnSpc>
            </a:pPr>
            <a:r>
              <a:rPr lang="en-US" sz="2000" b="1" dirty="0"/>
              <a:t>Manipulation and control group are present but randomization is absent</a:t>
            </a:r>
          </a:p>
        </p:txBody>
      </p:sp>
    </p:spTree>
    <p:extLst>
      <p:ext uri="{BB962C8B-B14F-4D97-AF65-F5344CB8AC3E}">
        <p14:creationId xmlns:p14="http://schemas.microsoft.com/office/powerpoint/2010/main" val="76674382"/>
      </p:ext>
    </p:extLst>
  </p:cSld>
  <p:clrMapOvr>
    <a:masterClrMapping/>
  </p:clrMapOvr>
  <p:timing>
    <p:tnLst>
      <p:par>
        <p:cTn id="1" dur="indefinite" restart="never" nodeType="tmRoot"/>
      </p:par>
    </p:tnLst>
  </p:timing>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AutoShape 2"/>
          <p:cNvSpPr>
            <a:spLocks noGrp="1" noChangeArrowheads="1"/>
          </p:cNvSpPr>
          <p:nvPr>
            <p:ph type="title"/>
          </p:nvPr>
        </p:nvSpPr>
        <p:spPr/>
        <p:txBody>
          <a:bodyPr/>
          <a:lstStyle/>
          <a:p>
            <a:pPr eaLnBrk="1" hangingPunct="1"/>
            <a:r>
              <a:rPr lang="en-US" sz="3200" b="1" dirty="0"/>
              <a:t>BEFORE AND AFTER DESIGN</a:t>
            </a:r>
            <a:br>
              <a:rPr lang="en-US" sz="3200" b="1" dirty="0"/>
            </a:br>
            <a:endParaRPr lang="en-US" sz="3200" b="1" dirty="0"/>
          </a:p>
        </p:txBody>
      </p:sp>
      <p:sp>
        <p:nvSpPr>
          <p:cNvPr id="129027" name="Rectangle 3"/>
          <p:cNvSpPr>
            <a:spLocks noGrp="1" noChangeArrowheads="1"/>
          </p:cNvSpPr>
          <p:nvPr>
            <p:ph idx="1"/>
          </p:nvPr>
        </p:nvSpPr>
        <p:spPr/>
        <p:txBody>
          <a:bodyPr/>
          <a:lstStyle/>
          <a:p>
            <a:pPr algn="just" eaLnBrk="1" hangingPunct="1"/>
            <a:r>
              <a:rPr lang="en-US" sz="2400" b="1" dirty="0"/>
              <a:t>This is another type of design that is often chosen because it is quite easy to set up.</a:t>
            </a:r>
          </a:p>
          <a:p>
            <a:pPr algn="just" eaLnBrk="1" hangingPunct="1"/>
            <a:endParaRPr lang="en-US" sz="2400" b="1" dirty="0"/>
          </a:p>
          <a:p>
            <a:pPr algn="just" eaLnBrk="1" hangingPunct="1"/>
            <a:r>
              <a:rPr lang="en-US" sz="2400" b="1" dirty="0"/>
              <a:t>This uses only one group in which an intervention is carried out.  </a:t>
            </a:r>
          </a:p>
          <a:p>
            <a:pPr algn="just" eaLnBrk="1" hangingPunct="1"/>
            <a:endParaRPr lang="en-US" sz="2400" b="1" dirty="0"/>
          </a:p>
          <a:p>
            <a:pPr algn="just" eaLnBrk="1" hangingPunct="1"/>
            <a:r>
              <a:rPr lang="en-US" sz="2400" b="1" dirty="0"/>
              <a:t>The situation is analyzed before and after the intervention to test if there is any difference in the observed problem. </a:t>
            </a:r>
          </a:p>
        </p:txBody>
      </p:sp>
    </p:spTree>
    <p:extLst>
      <p:ext uri="{BB962C8B-B14F-4D97-AF65-F5344CB8AC3E}">
        <p14:creationId xmlns:p14="http://schemas.microsoft.com/office/powerpoint/2010/main" val="1017148847"/>
      </p:ext>
    </p:extLst>
  </p:cSld>
  <p:clrMapOvr>
    <a:masterClrMapping/>
  </p:clrMapOvr>
  <p:timing>
    <p:tnLst>
      <p:par>
        <p:cTn id="1" dur="indefinite" restart="never" nodeType="tmRoot"/>
      </p:par>
    </p:tnLst>
  </p:timing>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AutoShape 2"/>
          <p:cNvSpPr>
            <a:spLocks noGrp="1" noChangeArrowheads="1"/>
          </p:cNvSpPr>
          <p:nvPr>
            <p:ph type="title"/>
          </p:nvPr>
        </p:nvSpPr>
        <p:spPr/>
        <p:txBody>
          <a:bodyPr/>
          <a:lstStyle/>
          <a:p>
            <a:pPr eaLnBrk="1" hangingPunct="1"/>
            <a:r>
              <a:rPr lang="en-US" sz="3200" b="0"/>
              <a:t>EXAMPLE</a:t>
            </a:r>
            <a:r>
              <a:rPr lang="en-US" sz="3200"/>
              <a:t/>
            </a:r>
            <a:br>
              <a:rPr lang="en-US" sz="3200"/>
            </a:br>
            <a:endParaRPr lang="en-US" sz="3200"/>
          </a:p>
        </p:txBody>
      </p:sp>
      <p:sp>
        <p:nvSpPr>
          <p:cNvPr id="130051" name="Rectangle 3"/>
          <p:cNvSpPr>
            <a:spLocks noGrp="1" noChangeArrowheads="1"/>
          </p:cNvSpPr>
          <p:nvPr>
            <p:ph idx="1"/>
          </p:nvPr>
        </p:nvSpPr>
        <p:spPr/>
        <p:txBody>
          <a:bodyPr>
            <a:noAutofit/>
          </a:bodyPr>
          <a:lstStyle/>
          <a:p>
            <a:pPr algn="just">
              <a:lnSpc>
                <a:spcPct val="80000"/>
              </a:lnSpc>
            </a:pPr>
            <a:r>
              <a:rPr lang="en-US" sz="2400" b="1" dirty="0"/>
              <a:t>One group of </a:t>
            </a:r>
            <a:r>
              <a:rPr lang="en-US" sz="2400" b="1" dirty="0" smtClean="0"/>
              <a:t>students with poor READING CULTURE is identified. </a:t>
            </a:r>
            <a:r>
              <a:rPr lang="en-US" sz="2400" b="1" dirty="0"/>
              <a:t>A </a:t>
            </a:r>
            <a:r>
              <a:rPr lang="en-US" sz="2400" b="1" dirty="0" smtClean="0"/>
              <a:t>baseline measure of their poor READING CULTURE reveals that more than 75 percent of them had never read any book outside their major in the preceding academic year. A researchers establishes reasons </a:t>
            </a:r>
            <a:r>
              <a:rPr lang="en-US" sz="2400" b="1" dirty="0"/>
              <a:t>for their </a:t>
            </a:r>
            <a:r>
              <a:rPr lang="en-US" sz="2400" b="1" dirty="0" smtClean="0"/>
              <a:t>poor READING CULTURE. </a:t>
            </a:r>
            <a:r>
              <a:rPr lang="en-US" sz="2400" b="1" dirty="0"/>
              <a:t>Thereafter special care is taken to deal with all their concerns. Some months later, another study is undertaken to see if their attitude towards corruption has changed. </a:t>
            </a:r>
          </a:p>
          <a:p>
            <a:pPr algn="just" eaLnBrk="1" hangingPunct="1">
              <a:lnSpc>
                <a:spcPct val="80000"/>
              </a:lnSpc>
            </a:pPr>
            <a:endParaRPr lang="en-US" sz="2400" b="1" dirty="0"/>
          </a:p>
          <a:p>
            <a:pPr algn="just">
              <a:lnSpc>
                <a:spcPct val="80000"/>
              </a:lnSpc>
            </a:pPr>
            <a:r>
              <a:rPr lang="en-US" sz="2400" b="1" dirty="0"/>
              <a:t>X = </a:t>
            </a:r>
            <a:r>
              <a:rPr lang="en-US" sz="2400" b="1" dirty="0" smtClean="0"/>
              <a:t>POSITIVE FEEDBACK</a:t>
            </a:r>
            <a:endParaRPr lang="en-US" sz="2400" b="1" dirty="0"/>
          </a:p>
          <a:p>
            <a:pPr algn="just" eaLnBrk="1" hangingPunct="1">
              <a:lnSpc>
                <a:spcPct val="80000"/>
              </a:lnSpc>
            </a:pPr>
            <a:r>
              <a:rPr lang="en-US" sz="2400" b="1" dirty="0"/>
              <a:t>Y = </a:t>
            </a:r>
            <a:r>
              <a:rPr lang="en-US" sz="2400" b="1" dirty="0" smtClean="0"/>
              <a:t>READING CULTURE</a:t>
            </a:r>
            <a:endParaRPr lang="en-US" sz="2400" b="1" dirty="0"/>
          </a:p>
          <a:p>
            <a:pPr algn="just" eaLnBrk="1" hangingPunct="1">
              <a:lnSpc>
                <a:spcPct val="80000"/>
              </a:lnSpc>
            </a:pPr>
            <a:r>
              <a:rPr lang="en-US" sz="2400" b="1" dirty="0"/>
              <a:t>O1	X	O2	Diff = O2 – O1</a:t>
            </a:r>
          </a:p>
          <a:p>
            <a:pPr algn="just" eaLnBrk="1" hangingPunct="1">
              <a:lnSpc>
                <a:spcPct val="80000"/>
              </a:lnSpc>
            </a:pPr>
            <a:endParaRPr lang="en-US" sz="2400" b="1" dirty="0"/>
          </a:p>
          <a:p>
            <a:pPr algn="just" eaLnBrk="1" hangingPunct="1">
              <a:lnSpc>
                <a:spcPct val="80000"/>
              </a:lnSpc>
            </a:pPr>
            <a:r>
              <a:rPr lang="en-US" sz="2400" b="1" dirty="0"/>
              <a:t>Manipulation is present but randomization and control group are absent.</a:t>
            </a:r>
          </a:p>
        </p:txBody>
      </p:sp>
    </p:spTree>
    <p:extLst>
      <p:ext uri="{BB962C8B-B14F-4D97-AF65-F5344CB8AC3E}">
        <p14:creationId xmlns:p14="http://schemas.microsoft.com/office/powerpoint/2010/main" val="114443791"/>
      </p:ext>
    </p:extLst>
  </p:cSld>
  <p:clrMapOvr>
    <a:masterClrMapping/>
  </p:clrMapOvr>
  <p:timing>
    <p:tnLst>
      <p:par>
        <p:cTn id="1" dur="indefinite" restart="never" nodeType="tmRoot"/>
      </p:par>
    </p:tnLst>
  </p:timing>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pPr algn="just">
              <a:lnSpc>
                <a:spcPct val="80000"/>
              </a:lnSpc>
            </a:pPr>
            <a:r>
              <a:rPr lang="en-US" b="1" dirty="0"/>
              <a:t>One group of students with poor READING CULTURE is identified. A baseline measure of their poor READING CULTURE reveals that more than 75 percent of them had never read any book outside their major in the preceding academic year. A researchers establishes reasons for their poor READING CULTURE. Thereafter special care is taken to deal with all their concerns. Some months later, another study is undertaken to see if their attitude towards corruption has changed. </a:t>
            </a:r>
          </a:p>
          <a:p>
            <a:pPr algn="just">
              <a:lnSpc>
                <a:spcPct val="80000"/>
              </a:lnSpc>
            </a:pPr>
            <a:endParaRPr lang="en-US" b="1" dirty="0"/>
          </a:p>
          <a:p>
            <a:pPr algn="just">
              <a:lnSpc>
                <a:spcPct val="80000"/>
              </a:lnSpc>
            </a:pPr>
            <a:r>
              <a:rPr lang="en-US" b="1" dirty="0"/>
              <a:t>X = POSITIVE FEEDBACK</a:t>
            </a:r>
          </a:p>
          <a:p>
            <a:pPr algn="just">
              <a:lnSpc>
                <a:spcPct val="80000"/>
              </a:lnSpc>
            </a:pPr>
            <a:r>
              <a:rPr lang="en-US" b="1" dirty="0"/>
              <a:t>Y = READING CULTURE</a:t>
            </a:r>
          </a:p>
          <a:p>
            <a:pPr algn="just">
              <a:lnSpc>
                <a:spcPct val="80000"/>
              </a:lnSpc>
            </a:pPr>
            <a:r>
              <a:rPr lang="en-US" b="1" dirty="0"/>
              <a:t>O1	X	O2	Diff = O2 – O1</a:t>
            </a:r>
          </a:p>
          <a:p>
            <a:pPr algn="just">
              <a:lnSpc>
                <a:spcPct val="80000"/>
              </a:lnSpc>
            </a:pPr>
            <a:endParaRPr lang="en-US" b="1" dirty="0"/>
          </a:p>
          <a:p>
            <a:pPr algn="just">
              <a:lnSpc>
                <a:spcPct val="80000"/>
              </a:lnSpc>
            </a:pPr>
            <a:r>
              <a:rPr lang="en-US" b="1" dirty="0"/>
              <a:t>Manipulation is present but randomization and control group are absent.</a:t>
            </a:r>
          </a:p>
          <a:p>
            <a:endParaRPr lang="en-US" dirty="0"/>
          </a:p>
        </p:txBody>
      </p:sp>
    </p:spTree>
    <p:extLst>
      <p:ext uri="{BB962C8B-B14F-4D97-AF65-F5344CB8AC3E}">
        <p14:creationId xmlns:p14="http://schemas.microsoft.com/office/powerpoint/2010/main" val="804135945"/>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normAutofit fontScale="90000"/>
          </a:bodyPr>
          <a:lstStyle/>
          <a:p>
            <a:pPr eaLnBrk="1" hangingPunct="1">
              <a:lnSpc>
                <a:spcPct val="90000"/>
              </a:lnSpc>
            </a:pPr>
            <a:r>
              <a:rPr lang="en-GB" b="1"/>
              <a:t>RESEARCH METHODOLOGY</a:t>
            </a:r>
            <a:endParaRPr lang="en-GB" i="1"/>
          </a:p>
        </p:txBody>
      </p:sp>
      <p:sp>
        <p:nvSpPr>
          <p:cNvPr id="41987" name="Rectangle 3"/>
          <p:cNvSpPr>
            <a:spLocks noGrp="1" noChangeArrowheads="1"/>
          </p:cNvSpPr>
          <p:nvPr>
            <p:ph idx="1"/>
          </p:nvPr>
        </p:nvSpPr>
        <p:spPr/>
        <p:txBody>
          <a:bodyPr/>
          <a:lstStyle/>
          <a:p>
            <a:pPr algn="just" eaLnBrk="1" hangingPunct="1">
              <a:lnSpc>
                <a:spcPct val="80000"/>
              </a:lnSpc>
              <a:buFont typeface="Wingdings" pitchFamily="2" charset="2"/>
              <a:buNone/>
            </a:pPr>
            <a:r>
              <a:rPr lang="en-GB" b="1" dirty="0" err="1"/>
              <a:t>NONINTERVENTION</a:t>
            </a:r>
            <a:r>
              <a:rPr lang="en-GB" b="1" dirty="0"/>
              <a:t> STUDIES</a:t>
            </a:r>
          </a:p>
          <a:p>
            <a:pPr algn="just" eaLnBrk="1" hangingPunct="1">
              <a:lnSpc>
                <a:spcPct val="80000"/>
              </a:lnSpc>
              <a:buFont typeface="Wingdings" pitchFamily="2" charset="2"/>
              <a:buNone/>
            </a:pPr>
            <a:endParaRPr lang="en-GB" b="1" dirty="0"/>
          </a:p>
          <a:p>
            <a:pPr algn="just" eaLnBrk="1" hangingPunct="1">
              <a:lnSpc>
                <a:spcPct val="80000"/>
              </a:lnSpc>
              <a:buFont typeface="Wingdings" pitchFamily="2" charset="2"/>
              <a:buNone/>
            </a:pPr>
            <a:r>
              <a:rPr lang="en-GB" b="1" dirty="0"/>
              <a:t>These do not involve any manipulation of any variable.</a:t>
            </a:r>
          </a:p>
          <a:p>
            <a:pPr algn="just" eaLnBrk="1" hangingPunct="1">
              <a:lnSpc>
                <a:spcPct val="80000"/>
              </a:lnSpc>
              <a:buFont typeface="Wingdings" pitchFamily="2" charset="2"/>
              <a:buNone/>
            </a:pPr>
            <a:endParaRPr lang="en-GB" b="1" dirty="0"/>
          </a:p>
          <a:p>
            <a:pPr algn="just" eaLnBrk="1" hangingPunct="1">
              <a:lnSpc>
                <a:spcPct val="80000"/>
              </a:lnSpc>
              <a:buFont typeface="Wingdings" pitchFamily="2" charset="2"/>
              <a:buNone/>
            </a:pPr>
            <a:r>
              <a:rPr lang="en-GB" b="1" dirty="0"/>
              <a:t>The research is undertaken in its natural environment.</a:t>
            </a:r>
          </a:p>
          <a:p>
            <a:pPr algn="just" eaLnBrk="1" hangingPunct="1">
              <a:lnSpc>
                <a:spcPct val="80000"/>
              </a:lnSpc>
              <a:buFont typeface="Wingdings" pitchFamily="2" charset="2"/>
              <a:buNone/>
            </a:pPr>
            <a:endParaRPr lang="en-GB" b="1" dirty="0"/>
          </a:p>
          <a:p>
            <a:pPr algn="just" eaLnBrk="1" hangingPunct="1">
              <a:lnSpc>
                <a:spcPct val="80000"/>
              </a:lnSpc>
              <a:buFont typeface="Wingdings" pitchFamily="2" charset="2"/>
              <a:buNone/>
            </a:pPr>
            <a:r>
              <a:rPr lang="en-GB" b="1" dirty="0"/>
              <a:t>Survey research is an example of this.</a:t>
            </a:r>
          </a:p>
          <a:p>
            <a:pPr eaLnBrk="1" hangingPunct="1">
              <a:lnSpc>
                <a:spcPct val="80000"/>
              </a:lnSpc>
              <a:buFont typeface="Wingdings" pitchFamily="2" charset="2"/>
              <a:buNone/>
            </a:pPr>
            <a:endParaRPr lang="en-GB" sz="1600" b="1" dirty="0"/>
          </a:p>
        </p:txBody>
      </p:sp>
    </p:spTree>
    <p:extLst>
      <p:ext uri="{BB962C8B-B14F-4D97-AF65-F5344CB8AC3E}">
        <p14:creationId xmlns:p14="http://schemas.microsoft.com/office/powerpoint/2010/main" val="3385303636"/>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20000"/>
          </a:bodyPr>
          <a:lstStyle/>
          <a:p>
            <a:endParaRPr lang="en-GB" dirty="0"/>
          </a:p>
          <a:p>
            <a:r>
              <a:rPr lang="en-GB" b="1" dirty="0"/>
              <a:t>NON - INTERVENTION STUDIES</a:t>
            </a:r>
            <a:endParaRPr lang="en-GB" dirty="0"/>
          </a:p>
          <a:p>
            <a:r>
              <a:rPr lang="en-US" dirty="0"/>
              <a:t> </a:t>
            </a:r>
            <a:endParaRPr lang="en-GB" dirty="0"/>
          </a:p>
          <a:p>
            <a:r>
              <a:rPr lang="en-US" b="1" dirty="0"/>
              <a:t>These include the following:</a:t>
            </a:r>
            <a:endParaRPr lang="en-GB" b="1" dirty="0"/>
          </a:p>
          <a:p>
            <a:r>
              <a:rPr lang="en-US" b="1" dirty="0"/>
              <a:t> </a:t>
            </a:r>
            <a:endParaRPr lang="en-GB" b="1" dirty="0"/>
          </a:p>
          <a:p>
            <a:r>
              <a:rPr lang="en-US" b="1" dirty="0"/>
              <a:t>Exploratory studies</a:t>
            </a:r>
            <a:endParaRPr lang="en-GB" b="1" dirty="0"/>
          </a:p>
          <a:p>
            <a:r>
              <a:rPr lang="en-US" b="1" dirty="0"/>
              <a:t>Descriptive studies</a:t>
            </a:r>
            <a:endParaRPr lang="en-GB" b="1" dirty="0"/>
          </a:p>
          <a:p>
            <a:r>
              <a:rPr lang="en-US" b="1" dirty="0"/>
              <a:t>Analytical studies</a:t>
            </a:r>
          </a:p>
          <a:p>
            <a:r>
              <a:rPr lang="en-GB" b="1" dirty="0"/>
              <a:t>Predictive studies</a:t>
            </a:r>
          </a:p>
          <a:p>
            <a:r>
              <a:rPr lang="en-US" b="1" dirty="0"/>
              <a:t>Longitudinal studies</a:t>
            </a:r>
            <a:endParaRPr lang="en-GB" b="1" dirty="0"/>
          </a:p>
          <a:p>
            <a:r>
              <a:rPr lang="en-US" b="1" dirty="0"/>
              <a:t> </a:t>
            </a:r>
            <a:endParaRPr lang="en-GB" b="1" dirty="0"/>
          </a:p>
          <a:p>
            <a:endParaRPr lang="en-GB" dirty="0"/>
          </a:p>
        </p:txBody>
      </p:sp>
    </p:spTree>
    <p:extLst>
      <p:ext uri="{BB962C8B-B14F-4D97-AF65-F5344CB8AC3E}">
        <p14:creationId xmlns:p14="http://schemas.microsoft.com/office/powerpoint/2010/main" val="402274910"/>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1143000" y="857251"/>
            <a:ext cx="6515100" cy="627533"/>
          </a:xfrm>
        </p:spPr>
        <p:txBody>
          <a:bodyPr/>
          <a:lstStyle/>
          <a:p>
            <a:pPr eaLnBrk="1" hangingPunct="1"/>
            <a:r>
              <a:rPr lang="en-GB" sz="3000" b="1" dirty="0">
                <a:solidFill>
                  <a:srgbClr val="00247D"/>
                </a:solidFill>
                <a:effectLst>
                  <a:outerShdw blurRad="38100" dist="38100" dir="2700000" algn="tl">
                    <a:srgbClr val="000000">
                      <a:alpha val="43137"/>
                    </a:srgbClr>
                  </a:outerShdw>
                </a:effectLst>
              </a:rPr>
              <a:t>Exploratory Research</a:t>
            </a:r>
          </a:p>
        </p:txBody>
      </p:sp>
      <p:sp>
        <p:nvSpPr>
          <p:cNvPr id="14339" name="Rectangle 3"/>
          <p:cNvSpPr>
            <a:spLocks noGrp="1" noChangeArrowheads="1"/>
          </p:cNvSpPr>
          <p:nvPr>
            <p:ph idx="1"/>
          </p:nvPr>
        </p:nvSpPr>
        <p:spPr>
          <a:xfrm>
            <a:off x="1485900" y="2057400"/>
            <a:ext cx="6172200" cy="3801870"/>
          </a:xfrm>
        </p:spPr>
        <p:txBody>
          <a:bodyPr>
            <a:normAutofit fontScale="62500" lnSpcReduction="20000"/>
          </a:bodyPr>
          <a:lstStyle/>
          <a:p>
            <a:pPr algn="just">
              <a:lnSpc>
                <a:spcPct val="90000"/>
              </a:lnSpc>
              <a:defRPr/>
            </a:pPr>
            <a:r>
              <a:rPr lang="en-GB" b="1" dirty="0"/>
              <a:t>Research conducted on an issue where there are very few or no earlier studies to which we can refer </a:t>
            </a:r>
          </a:p>
          <a:p>
            <a:pPr lvl="1" algn="just" eaLnBrk="1" hangingPunct="1">
              <a:lnSpc>
                <a:spcPct val="90000"/>
              </a:lnSpc>
              <a:buFontTx/>
              <a:buNone/>
              <a:defRPr/>
            </a:pPr>
            <a:endParaRPr lang="en-GB" b="1" dirty="0"/>
          </a:p>
          <a:p>
            <a:pPr algn="just">
              <a:lnSpc>
                <a:spcPct val="90000"/>
              </a:lnSpc>
              <a:defRPr/>
            </a:pPr>
            <a:r>
              <a:rPr lang="en-GB" b="1" dirty="0"/>
              <a:t>Focus is on gaining insights and familiarity with the subject area for more rigorous investigation at a later stage when little is known about the topic and the topic is new.</a:t>
            </a:r>
          </a:p>
          <a:p>
            <a:pPr lvl="1" algn="just" eaLnBrk="1" hangingPunct="1">
              <a:lnSpc>
                <a:spcPct val="90000"/>
              </a:lnSpc>
              <a:buFontTx/>
              <a:buNone/>
              <a:defRPr/>
            </a:pPr>
            <a:endParaRPr lang="en-GB" b="1" dirty="0"/>
          </a:p>
          <a:p>
            <a:pPr algn="just">
              <a:lnSpc>
                <a:spcPct val="90000"/>
              </a:lnSpc>
              <a:defRPr/>
            </a:pPr>
            <a:r>
              <a:rPr lang="en-GB" b="1" dirty="0"/>
              <a:t>Approach to the research is usually very open and concentrates on gathering a wide range of data and impressions</a:t>
            </a:r>
          </a:p>
          <a:p>
            <a:pPr lvl="1" algn="just" eaLnBrk="1" hangingPunct="1">
              <a:lnSpc>
                <a:spcPct val="90000"/>
              </a:lnSpc>
              <a:buFontTx/>
              <a:buNone/>
              <a:defRPr/>
            </a:pPr>
            <a:endParaRPr lang="en-GB" b="1" dirty="0"/>
          </a:p>
          <a:p>
            <a:pPr algn="just">
              <a:lnSpc>
                <a:spcPct val="90000"/>
              </a:lnSpc>
              <a:defRPr/>
            </a:pPr>
            <a:r>
              <a:rPr lang="en-GB" b="1" dirty="0"/>
              <a:t>Rarely provides conclusive answers, but paves the path for future research</a:t>
            </a:r>
          </a:p>
          <a:p>
            <a:pPr eaLnBrk="1" hangingPunct="1">
              <a:lnSpc>
                <a:spcPct val="90000"/>
              </a:lnSpc>
              <a:defRPr/>
            </a:pPr>
            <a:endParaRPr lang="en-GB" i="1" dirty="0">
              <a:solidFill>
                <a:srgbClr val="00247D"/>
              </a:solidFill>
            </a:endParaRPr>
          </a:p>
        </p:txBody>
      </p:sp>
      <p:sp>
        <p:nvSpPr>
          <p:cNvPr id="27" name="Slide Number Placeholder 26"/>
          <p:cNvSpPr>
            <a:spLocks noGrp="1"/>
          </p:cNvSpPr>
          <p:nvPr>
            <p:ph type="sldNum" sz="quarter" idx="12"/>
          </p:nvPr>
        </p:nvSpPr>
        <p:spPr/>
        <p:txBody>
          <a:bodyPr/>
          <a:lstStyle/>
          <a:p>
            <a:fld id="{6D09F349-E344-4CC2-9E86-3B8107C178C8}" type="slidenum">
              <a:rPr lang="en-US" smtClean="0"/>
              <a:pPr/>
              <a:t>178</a:t>
            </a:fld>
            <a:endParaRPr lang="en-US"/>
          </a:p>
        </p:txBody>
      </p:sp>
    </p:spTree>
    <p:extLst>
      <p:ext uri="{BB962C8B-B14F-4D97-AF65-F5344CB8AC3E}">
        <p14:creationId xmlns:p14="http://schemas.microsoft.com/office/powerpoint/2010/main" val="2778615365"/>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AutoShape 2"/>
          <p:cNvSpPr>
            <a:spLocks noGrp="1" noChangeArrowheads="1"/>
          </p:cNvSpPr>
          <p:nvPr>
            <p:ph type="title"/>
          </p:nvPr>
        </p:nvSpPr>
        <p:spPr/>
        <p:txBody>
          <a:bodyPr/>
          <a:lstStyle/>
          <a:p>
            <a:pPr eaLnBrk="1" hangingPunct="1"/>
            <a:r>
              <a:rPr lang="en-US" sz="2400"/>
              <a:t>EXPLORATORY STUDIES</a:t>
            </a:r>
            <a:br>
              <a:rPr lang="en-US" sz="2400"/>
            </a:br>
            <a:endParaRPr lang="en-US" sz="2400"/>
          </a:p>
        </p:txBody>
      </p:sp>
      <p:sp>
        <p:nvSpPr>
          <p:cNvPr id="109571" name="Rectangle 3"/>
          <p:cNvSpPr>
            <a:spLocks noGrp="1" noChangeArrowheads="1"/>
          </p:cNvSpPr>
          <p:nvPr>
            <p:ph idx="1"/>
          </p:nvPr>
        </p:nvSpPr>
        <p:spPr/>
        <p:txBody>
          <a:bodyPr>
            <a:normAutofit/>
          </a:bodyPr>
          <a:lstStyle/>
          <a:p>
            <a:pPr algn="just" eaLnBrk="1" hangingPunct="1">
              <a:lnSpc>
                <a:spcPct val="80000"/>
              </a:lnSpc>
            </a:pPr>
            <a:r>
              <a:rPr lang="en-US" sz="1800" b="1" dirty="0"/>
              <a:t>Small scale study</a:t>
            </a:r>
          </a:p>
          <a:p>
            <a:pPr algn="just" eaLnBrk="1" hangingPunct="1">
              <a:lnSpc>
                <a:spcPct val="80000"/>
              </a:lnSpc>
            </a:pPr>
            <a:endParaRPr lang="en-US" sz="1800" b="1" dirty="0"/>
          </a:p>
          <a:p>
            <a:pPr algn="just">
              <a:lnSpc>
                <a:spcPct val="80000"/>
              </a:lnSpc>
            </a:pPr>
            <a:r>
              <a:rPr lang="en-US" sz="1800" b="1" dirty="0"/>
              <a:t>Relatively short duration</a:t>
            </a:r>
          </a:p>
          <a:p>
            <a:pPr algn="just">
              <a:lnSpc>
                <a:spcPct val="80000"/>
              </a:lnSpc>
              <a:buNone/>
            </a:pPr>
            <a:endParaRPr lang="en-US" sz="1800" b="1" dirty="0"/>
          </a:p>
          <a:p>
            <a:pPr algn="just">
              <a:lnSpc>
                <a:spcPct val="80000"/>
              </a:lnSpc>
            </a:pPr>
            <a:r>
              <a:rPr lang="en-US" sz="1800" b="1" dirty="0"/>
              <a:t>Exploratory studies are typically done for three purposes: </a:t>
            </a:r>
          </a:p>
          <a:p>
            <a:pPr algn="just">
              <a:lnSpc>
                <a:spcPct val="80000"/>
              </a:lnSpc>
              <a:buNone/>
            </a:pPr>
            <a:endParaRPr lang="en-US" sz="1800" b="1" dirty="0"/>
          </a:p>
          <a:p>
            <a:pPr algn="just">
              <a:lnSpc>
                <a:spcPct val="80000"/>
              </a:lnSpc>
            </a:pPr>
            <a:r>
              <a:rPr lang="en-US" sz="1800" b="1" dirty="0"/>
              <a:t>To satisfy the researcher’s curiosity 	and desire for better understanding</a:t>
            </a:r>
          </a:p>
          <a:p>
            <a:pPr algn="just">
              <a:lnSpc>
                <a:spcPct val="80000"/>
              </a:lnSpc>
            </a:pPr>
            <a:endParaRPr lang="en-US" sz="1800" b="1" dirty="0"/>
          </a:p>
          <a:p>
            <a:pPr algn="just">
              <a:lnSpc>
                <a:spcPct val="80000"/>
              </a:lnSpc>
            </a:pPr>
            <a:r>
              <a:rPr lang="en-US" sz="1800" b="1" dirty="0"/>
              <a:t>To test the feasibility of undertaking a more careful study</a:t>
            </a:r>
          </a:p>
          <a:p>
            <a:pPr algn="just">
              <a:lnSpc>
                <a:spcPct val="80000"/>
              </a:lnSpc>
            </a:pPr>
            <a:endParaRPr lang="en-US" sz="1800" b="1" dirty="0"/>
          </a:p>
          <a:p>
            <a:pPr algn="just">
              <a:lnSpc>
                <a:spcPct val="80000"/>
              </a:lnSpc>
            </a:pPr>
            <a:r>
              <a:rPr lang="en-US" sz="1800" b="1" dirty="0"/>
              <a:t>To develop the methods to be employed in a more careful study. </a:t>
            </a:r>
          </a:p>
          <a:p>
            <a:pPr algn="just" eaLnBrk="1" hangingPunct="1">
              <a:lnSpc>
                <a:spcPct val="80000"/>
              </a:lnSpc>
            </a:pPr>
            <a:endParaRPr lang="en-US" sz="1800" b="1" dirty="0"/>
          </a:p>
          <a:p>
            <a:pPr algn="just" eaLnBrk="1" hangingPunct="1">
              <a:lnSpc>
                <a:spcPct val="80000"/>
              </a:lnSpc>
            </a:pPr>
            <a:endParaRPr lang="en-US" sz="1800" b="1" dirty="0"/>
          </a:p>
          <a:p>
            <a:pPr algn="just" eaLnBrk="1" hangingPunct="1">
              <a:lnSpc>
                <a:spcPct val="80000"/>
              </a:lnSpc>
            </a:pPr>
            <a:endParaRPr lang="en-US" sz="1800" b="1" dirty="0"/>
          </a:p>
        </p:txBody>
      </p:sp>
    </p:spTree>
    <p:extLst>
      <p:ext uri="{BB962C8B-B14F-4D97-AF65-F5344CB8AC3E}">
        <p14:creationId xmlns:p14="http://schemas.microsoft.com/office/powerpoint/2010/main" val="41042596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COMMON SOURCES OF KNOWLEDGE</a:t>
            </a:r>
            <a:r>
              <a:rPr lang="en-US" sz="2800" dirty="0"/>
              <a:t/>
            </a:r>
            <a:br>
              <a:rPr lang="en-US" sz="2800" dirty="0"/>
            </a:br>
            <a:endParaRPr lang="en-US" sz="2800" dirty="0"/>
          </a:p>
        </p:txBody>
      </p:sp>
      <p:sp>
        <p:nvSpPr>
          <p:cNvPr id="3" name="Content Placeholder 2"/>
          <p:cNvSpPr>
            <a:spLocks noGrp="1"/>
          </p:cNvSpPr>
          <p:nvPr>
            <p:ph idx="1"/>
          </p:nvPr>
        </p:nvSpPr>
        <p:spPr/>
        <p:txBody>
          <a:bodyPr>
            <a:normAutofit fontScale="85000" lnSpcReduction="10000"/>
          </a:bodyPr>
          <a:lstStyle/>
          <a:p>
            <a:pPr algn="just"/>
            <a:r>
              <a:rPr lang="en-US" b="1" dirty="0"/>
              <a:t>MYSTICAL</a:t>
            </a:r>
          </a:p>
          <a:p>
            <a:pPr algn="just"/>
            <a:endParaRPr lang="en-US" b="1" dirty="0" smtClean="0"/>
          </a:p>
          <a:p>
            <a:pPr algn="just"/>
            <a:r>
              <a:rPr lang="en-US" b="1" dirty="0" smtClean="0"/>
              <a:t>Knowledge </a:t>
            </a:r>
            <a:r>
              <a:rPr lang="en-US" b="1" dirty="0"/>
              <a:t>is solicited from prophets, divines, goods, mediums and other </a:t>
            </a:r>
            <a:r>
              <a:rPr lang="en-US" b="1" dirty="0" smtClean="0"/>
              <a:t>              </a:t>
            </a:r>
            <a:r>
              <a:rPr lang="en-US" b="1" dirty="0"/>
              <a:t>supernaturally knowledgeable authorities.</a:t>
            </a:r>
          </a:p>
          <a:p>
            <a:pPr marL="82296" indent="0" algn="just">
              <a:buNone/>
            </a:pPr>
            <a:endParaRPr lang="en-US" b="1" dirty="0"/>
          </a:p>
          <a:p>
            <a:pPr lvl="0" algn="just"/>
            <a:r>
              <a:rPr lang="en-US" b="1" dirty="0"/>
              <a:t>Performance of rituals accompanied production of knowledge</a:t>
            </a:r>
            <a:r>
              <a:rPr lang="en-US" b="1" dirty="0" smtClean="0"/>
              <a:t>.</a:t>
            </a:r>
          </a:p>
          <a:p>
            <a:pPr lvl="0" algn="just"/>
            <a:endParaRPr lang="en-US" b="1" dirty="0" smtClean="0"/>
          </a:p>
          <a:p>
            <a:pPr lvl="0" algn="just"/>
            <a:r>
              <a:rPr lang="en-US" b="1" dirty="0" smtClean="0"/>
              <a:t>Typical of these are theocratic societies like Iran and even the Vatican.</a:t>
            </a:r>
            <a:endParaRPr lang="en-US" b="1" dirty="0"/>
          </a:p>
          <a:p>
            <a:endParaRPr lang="en-US" b="1" dirty="0"/>
          </a:p>
        </p:txBody>
      </p:sp>
    </p:spTree>
    <p:extLst>
      <p:ext uri="{BB962C8B-B14F-4D97-AF65-F5344CB8AC3E}">
        <p14:creationId xmlns:p14="http://schemas.microsoft.com/office/powerpoint/2010/main" val="4263194225"/>
      </p:ext>
    </p:extLst>
  </p:cSld>
  <p:clrMapOvr>
    <a:masterClrMapping/>
  </p:clrMapOvr>
  <p:timing>
    <p:tnLst>
      <p:par>
        <p:cTn id="1" dur="indefinite" restart="never" nodeType="tmRoot"/>
      </p:par>
    </p:tnLst>
  </p:timing>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485900" y="857250"/>
            <a:ext cx="6172200" cy="627534"/>
          </a:xfrm>
        </p:spPr>
        <p:txBody>
          <a:bodyPr/>
          <a:lstStyle/>
          <a:p>
            <a:pPr eaLnBrk="1" hangingPunct="1"/>
            <a:r>
              <a:rPr lang="en-GB" sz="3000" b="1" dirty="0">
                <a:solidFill>
                  <a:srgbClr val="00247D"/>
                </a:solidFill>
                <a:effectLst>
                  <a:outerShdw blurRad="38100" dist="38100" dir="2700000" algn="tl">
                    <a:srgbClr val="000000">
                      <a:alpha val="43137"/>
                    </a:srgbClr>
                  </a:outerShdw>
                </a:effectLst>
              </a:rPr>
              <a:t>DESCRIPTIVE RESEARCH</a:t>
            </a:r>
          </a:p>
        </p:txBody>
      </p:sp>
      <p:sp>
        <p:nvSpPr>
          <p:cNvPr id="15363" name="Rectangle 3"/>
          <p:cNvSpPr>
            <a:spLocks noGrp="1" noChangeArrowheads="1"/>
          </p:cNvSpPr>
          <p:nvPr>
            <p:ph idx="1"/>
          </p:nvPr>
        </p:nvSpPr>
        <p:spPr>
          <a:xfrm>
            <a:off x="1485900" y="2057400"/>
            <a:ext cx="6172200" cy="3796904"/>
          </a:xfrm>
        </p:spPr>
        <p:txBody>
          <a:bodyPr>
            <a:normAutofit fontScale="70000" lnSpcReduction="20000"/>
          </a:bodyPr>
          <a:lstStyle/>
          <a:p>
            <a:pPr algn="just" eaLnBrk="1" hangingPunct="1">
              <a:defRPr/>
            </a:pPr>
            <a:r>
              <a:rPr lang="en-GB" b="1" dirty="0"/>
              <a:t>Describes phenomenon as they exist</a:t>
            </a:r>
          </a:p>
          <a:p>
            <a:pPr algn="just" eaLnBrk="1" hangingPunct="1">
              <a:buFontTx/>
              <a:buNone/>
              <a:defRPr/>
            </a:pPr>
            <a:endParaRPr lang="en-GB" b="1" dirty="0"/>
          </a:p>
          <a:p>
            <a:pPr algn="just" eaLnBrk="1" hangingPunct="1">
              <a:defRPr/>
            </a:pPr>
            <a:r>
              <a:rPr lang="en-GB" b="1" dirty="0"/>
              <a:t>Useful to identify and obtain information on the characteristics of a particular problem or issue</a:t>
            </a:r>
          </a:p>
          <a:p>
            <a:pPr algn="just" eaLnBrk="1" hangingPunct="1">
              <a:buFontTx/>
              <a:buNone/>
              <a:defRPr/>
            </a:pPr>
            <a:endParaRPr lang="en-GB" b="1" dirty="0"/>
          </a:p>
          <a:p>
            <a:pPr algn="just" eaLnBrk="1" hangingPunct="1">
              <a:defRPr/>
            </a:pPr>
            <a:r>
              <a:rPr lang="en-GB" b="1" dirty="0"/>
              <a:t>Data collected is often quantitative and statistical techniques are usually used to summarise the information</a:t>
            </a:r>
          </a:p>
          <a:p>
            <a:pPr algn="just" eaLnBrk="1" hangingPunct="1">
              <a:buFontTx/>
              <a:buNone/>
              <a:defRPr/>
            </a:pPr>
            <a:endParaRPr lang="en-GB" b="1" dirty="0"/>
          </a:p>
          <a:p>
            <a:pPr algn="just" eaLnBrk="1" hangingPunct="1">
              <a:defRPr/>
            </a:pPr>
            <a:r>
              <a:rPr lang="en-GB" b="1" dirty="0"/>
              <a:t>Usually goes further after an exploratory research</a:t>
            </a:r>
          </a:p>
        </p:txBody>
      </p:sp>
      <p:sp>
        <p:nvSpPr>
          <p:cNvPr id="27" name="Slide Number Placeholder 26"/>
          <p:cNvSpPr>
            <a:spLocks noGrp="1"/>
          </p:cNvSpPr>
          <p:nvPr>
            <p:ph type="sldNum" sz="quarter" idx="12"/>
          </p:nvPr>
        </p:nvSpPr>
        <p:spPr/>
        <p:txBody>
          <a:bodyPr/>
          <a:lstStyle/>
          <a:p>
            <a:fld id="{6D09F349-E344-4CC2-9E86-3B8107C178C8}" type="slidenum">
              <a:rPr lang="en-US" smtClean="0"/>
              <a:pPr/>
              <a:t>180</a:t>
            </a:fld>
            <a:endParaRPr lang="en-US"/>
          </a:p>
        </p:txBody>
      </p:sp>
    </p:spTree>
    <p:extLst>
      <p:ext uri="{BB962C8B-B14F-4D97-AF65-F5344CB8AC3E}">
        <p14:creationId xmlns:p14="http://schemas.microsoft.com/office/powerpoint/2010/main" val="1262946730"/>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AutoShape 2"/>
          <p:cNvSpPr>
            <a:spLocks noGrp="1" noChangeArrowheads="1"/>
          </p:cNvSpPr>
          <p:nvPr>
            <p:ph type="title"/>
          </p:nvPr>
        </p:nvSpPr>
        <p:spPr/>
        <p:txBody>
          <a:bodyPr/>
          <a:lstStyle/>
          <a:p>
            <a:pPr eaLnBrk="1" hangingPunct="1"/>
            <a:r>
              <a:rPr lang="en-US" sz="2400" b="1" dirty="0"/>
              <a:t>DESCRIPTIVE STUDIES</a:t>
            </a:r>
            <a:br>
              <a:rPr lang="en-US" sz="2400" b="1" dirty="0"/>
            </a:br>
            <a:endParaRPr lang="en-US" sz="2400" b="1" dirty="0"/>
          </a:p>
        </p:txBody>
      </p:sp>
      <p:sp>
        <p:nvSpPr>
          <p:cNvPr id="111619" name="Rectangle 3"/>
          <p:cNvSpPr>
            <a:spLocks noGrp="1" noChangeArrowheads="1"/>
          </p:cNvSpPr>
          <p:nvPr>
            <p:ph idx="1"/>
          </p:nvPr>
        </p:nvSpPr>
        <p:spPr/>
        <p:txBody>
          <a:bodyPr/>
          <a:lstStyle/>
          <a:p>
            <a:pPr algn="just" eaLnBrk="1" hangingPunct="1">
              <a:lnSpc>
                <a:spcPct val="80000"/>
              </a:lnSpc>
            </a:pPr>
            <a:r>
              <a:rPr lang="en-US" sz="1500" b="1" dirty="0"/>
              <a:t>This involves the systematic collection and presentation of data to give a clear picture of a particular situation.</a:t>
            </a:r>
          </a:p>
          <a:p>
            <a:pPr algn="just" eaLnBrk="1" hangingPunct="1">
              <a:lnSpc>
                <a:spcPct val="80000"/>
              </a:lnSpc>
            </a:pPr>
            <a:endParaRPr lang="en-US" sz="1500" b="1" dirty="0"/>
          </a:p>
          <a:p>
            <a:pPr algn="just" eaLnBrk="1" hangingPunct="1">
              <a:lnSpc>
                <a:spcPct val="80000"/>
              </a:lnSpc>
              <a:buFont typeface="Wingdings" pitchFamily="2" charset="2"/>
              <a:buNone/>
            </a:pPr>
            <a:r>
              <a:rPr lang="en-US" sz="1500" b="1" dirty="0"/>
              <a:t>	It requires the accurate and precise reporting of characteristics of phenomena and events.</a:t>
            </a:r>
          </a:p>
          <a:p>
            <a:pPr algn="just" eaLnBrk="1" hangingPunct="1">
              <a:lnSpc>
                <a:spcPct val="80000"/>
              </a:lnSpc>
            </a:pPr>
            <a:endParaRPr lang="en-US" sz="1500" b="1" dirty="0"/>
          </a:p>
          <a:p>
            <a:pPr algn="just" eaLnBrk="1" hangingPunct="1">
              <a:lnSpc>
                <a:spcPct val="80000"/>
              </a:lnSpc>
              <a:buFont typeface="Wingdings" pitchFamily="2" charset="2"/>
              <a:buNone/>
            </a:pPr>
            <a:r>
              <a:rPr lang="en-US" sz="1500" b="1" dirty="0"/>
              <a:t>	It involves asking questions such as:</a:t>
            </a:r>
          </a:p>
          <a:p>
            <a:pPr algn="just" eaLnBrk="1" hangingPunct="1">
              <a:lnSpc>
                <a:spcPct val="80000"/>
              </a:lnSpc>
            </a:pPr>
            <a:endParaRPr lang="en-US" sz="1500" b="1" dirty="0"/>
          </a:p>
          <a:p>
            <a:pPr algn="just" eaLnBrk="1" hangingPunct="1">
              <a:lnSpc>
                <a:spcPct val="80000"/>
              </a:lnSpc>
              <a:buFont typeface="Wingdings" pitchFamily="2" charset="2"/>
              <a:buNone/>
            </a:pPr>
            <a:r>
              <a:rPr lang="en-US" sz="1500" b="1" dirty="0"/>
              <a:t>	Who? What? Where?</a:t>
            </a:r>
          </a:p>
          <a:p>
            <a:pPr algn="just" eaLnBrk="1" hangingPunct="1">
              <a:lnSpc>
                <a:spcPct val="80000"/>
              </a:lnSpc>
              <a:buFont typeface="Wingdings" pitchFamily="2" charset="2"/>
              <a:buNone/>
            </a:pPr>
            <a:endParaRPr lang="en-US" sz="1500" b="1" dirty="0"/>
          </a:p>
          <a:p>
            <a:pPr algn="just" eaLnBrk="1" hangingPunct="1">
              <a:lnSpc>
                <a:spcPct val="80000"/>
              </a:lnSpc>
              <a:buFont typeface="Wingdings" pitchFamily="2" charset="2"/>
              <a:buNone/>
            </a:pPr>
            <a:r>
              <a:rPr lang="en-US" sz="1500" b="1" dirty="0"/>
              <a:t>	</a:t>
            </a:r>
            <a:r>
              <a:rPr lang="en-US" sz="1500" b="1" dirty="0" smtClean="0"/>
              <a:t>Which students read?</a:t>
            </a:r>
          </a:p>
          <a:p>
            <a:pPr algn="just" eaLnBrk="1" hangingPunct="1">
              <a:lnSpc>
                <a:spcPct val="80000"/>
              </a:lnSpc>
              <a:buFont typeface="Wingdings" pitchFamily="2" charset="2"/>
              <a:buNone/>
            </a:pPr>
            <a:r>
              <a:rPr lang="en-US" sz="1500" b="1" dirty="0" smtClean="0"/>
              <a:t>	What do they read?</a:t>
            </a:r>
          </a:p>
          <a:p>
            <a:pPr algn="just" eaLnBrk="1" hangingPunct="1">
              <a:lnSpc>
                <a:spcPct val="80000"/>
              </a:lnSpc>
              <a:buFont typeface="Wingdings" pitchFamily="2" charset="2"/>
              <a:buNone/>
            </a:pPr>
            <a:r>
              <a:rPr lang="en-US" sz="1500" b="1" dirty="0" smtClean="0"/>
              <a:t>	Where do they read?</a:t>
            </a:r>
          </a:p>
          <a:p>
            <a:pPr algn="just" eaLnBrk="1" hangingPunct="1">
              <a:lnSpc>
                <a:spcPct val="80000"/>
              </a:lnSpc>
            </a:pPr>
            <a:endParaRPr lang="en-US" sz="1500" b="1" dirty="0"/>
          </a:p>
          <a:p>
            <a:pPr algn="just" eaLnBrk="1" hangingPunct="1">
              <a:lnSpc>
                <a:spcPct val="80000"/>
              </a:lnSpc>
              <a:buFont typeface="Wingdings" pitchFamily="2" charset="2"/>
              <a:buNone/>
            </a:pPr>
            <a:r>
              <a:rPr lang="en-US" sz="1500" b="1" dirty="0"/>
              <a:t>	It is concerned the quality of descriptions and also the generalization of these descriptions. </a:t>
            </a:r>
          </a:p>
        </p:txBody>
      </p:sp>
    </p:spTree>
    <p:extLst>
      <p:ext uri="{BB962C8B-B14F-4D97-AF65-F5344CB8AC3E}">
        <p14:creationId xmlns:p14="http://schemas.microsoft.com/office/powerpoint/2010/main" val="491099534"/>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143000" y="857251"/>
            <a:ext cx="6858000" cy="627533"/>
          </a:xfrm>
        </p:spPr>
        <p:txBody>
          <a:bodyPr>
            <a:normAutofit/>
          </a:bodyPr>
          <a:lstStyle/>
          <a:p>
            <a:pPr eaLnBrk="1" hangingPunct="1"/>
            <a:r>
              <a:rPr lang="en-GB" sz="2000" b="1" dirty="0">
                <a:solidFill>
                  <a:srgbClr val="00247D"/>
                </a:solidFill>
                <a:effectLst>
                  <a:outerShdw blurRad="38100" dist="38100" dir="2700000" algn="tl">
                    <a:srgbClr val="000000">
                      <a:alpha val="43137"/>
                    </a:srgbClr>
                  </a:outerShdw>
                </a:effectLst>
              </a:rPr>
              <a:t>ANALYTICAL OR EXPLANATORY RESEARCH</a:t>
            </a:r>
          </a:p>
        </p:txBody>
      </p:sp>
      <p:sp>
        <p:nvSpPr>
          <p:cNvPr id="16387" name="Rectangle 3"/>
          <p:cNvSpPr>
            <a:spLocks noGrp="1" noChangeArrowheads="1"/>
          </p:cNvSpPr>
          <p:nvPr>
            <p:ph idx="1"/>
          </p:nvPr>
        </p:nvSpPr>
        <p:spPr>
          <a:xfrm>
            <a:off x="1485900" y="2057400"/>
            <a:ext cx="6172200" cy="3943350"/>
          </a:xfrm>
        </p:spPr>
        <p:txBody>
          <a:bodyPr>
            <a:normAutofit fontScale="77500" lnSpcReduction="20000"/>
          </a:bodyPr>
          <a:lstStyle/>
          <a:p>
            <a:pPr algn="just" eaLnBrk="1" hangingPunct="1">
              <a:defRPr/>
            </a:pPr>
            <a:r>
              <a:rPr lang="en-GB" b="1" dirty="0"/>
              <a:t>Continuation of descriptive research</a:t>
            </a:r>
          </a:p>
          <a:p>
            <a:pPr algn="just" eaLnBrk="1" hangingPunct="1">
              <a:defRPr/>
            </a:pPr>
            <a:endParaRPr lang="en-GB" b="1" dirty="0"/>
          </a:p>
          <a:p>
            <a:pPr algn="just" eaLnBrk="1" hangingPunct="1">
              <a:defRPr/>
            </a:pPr>
            <a:r>
              <a:rPr lang="en-GB" b="1" dirty="0"/>
              <a:t>Besides describing the characteristics, the researcher explains why or how it is happening</a:t>
            </a:r>
          </a:p>
          <a:p>
            <a:pPr algn="just" eaLnBrk="1" hangingPunct="1">
              <a:defRPr/>
            </a:pPr>
            <a:endParaRPr lang="en-GB" b="1" dirty="0"/>
          </a:p>
          <a:p>
            <a:pPr algn="just" eaLnBrk="1" hangingPunct="1">
              <a:defRPr/>
            </a:pPr>
            <a:r>
              <a:rPr lang="en-GB" b="1" dirty="0"/>
              <a:t>This is accomplished by discovering and measuring causal relationships amongst the variables involved in the phenomena.</a:t>
            </a:r>
          </a:p>
          <a:p>
            <a:pPr lvl="1" algn="just" eaLnBrk="1" hangingPunct="1">
              <a:defRPr/>
            </a:pPr>
            <a:endParaRPr lang="en-GB" b="1" dirty="0"/>
          </a:p>
        </p:txBody>
      </p:sp>
      <p:sp>
        <p:nvSpPr>
          <p:cNvPr id="27" name="Slide Number Placeholder 26"/>
          <p:cNvSpPr>
            <a:spLocks noGrp="1"/>
          </p:cNvSpPr>
          <p:nvPr>
            <p:ph type="sldNum" sz="quarter" idx="12"/>
          </p:nvPr>
        </p:nvSpPr>
        <p:spPr/>
        <p:txBody>
          <a:bodyPr/>
          <a:lstStyle/>
          <a:p>
            <a:fld id="{6D09F349-E344-4CC2-9E86-3B8107C178C8}" type="slidenum">
              <a:rPr lang="en-US" smtClean="0"/>
              <a:pPr/>
              <a:t>182</a:t>
            </a:fld>
            <a:endParaRPr lang="en-US"/>
          </a:p>
        </p:txBody>
      </p:sp>
    </p:spTree>
    <p:extLst>
      <p:ext uri="{BB962C8B-B14F-4D97-AF65-F5344CB8AC3E}">
        <p14:creationId xmlns:p14="http://schemas.microsoft.com/office/powerpoint/2010/main" val="4113310525"/>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AutoShape 2"/>
          <p:cNvSpPr>
            <a:spLocks noGrp="1" noChangeArrowheads="1"/>
          </p:cNvSpPr>
          <p:nvPr>
            <p:ph type="title"/>
          </p:nvPr>
        </p:nvSpPr>
        <p:spPr/>
        <p:txBody>
          <a:bodyPr/>
          <a:lstStyle/>
          <a:p>
            <a:pPr eaLnBrk="1" hangingPunct="1"/>
            <a:r>
              <a:rPr lang="en-GB" sz="2400"/>
              <a:t>ANALYTICAL STUDIES</a:t>
            </a:r>
            <a:br>
              <a:rPr lang="en-GB" sz="2400"/>
            </a:br>
            <a:endParaRPr lang="en-US" sz="2400"/>
          </a:p>
        </p:txBody>
      </p:sp>
      <p:sp>
        <p:nvSpPr>
          <p:cNvPr id="113667" name="Rectangle 3"/>
          <p:cNvSpPr>
            <a:spLocks noGrp="1" noChangeArrowheads="1"/>
          </p:cNvSpPr>
          <p:nvPr>
            <p:ph idx="1"/>
          </p:nvPr>
        </p:nvSpPr>
        <p:spPr/>
        <p:txBody>
          <a:bodyPr>
            <a:normAutofit/>
          </a:bodyPr>
          <a:lstStyle/>
          <a:p>
            <a:pPr algn="just" eaLnBrk="1" hangingPunct="1">
              <a:lnSpc>
                <a:spcPct val="90000"/>
              </a:lnSpc>
            </a:pPr>
            <a:r>
              <a:rPr lang="en-GB" sz="2000" b="1" dirty="0"/>
              <a:t>These attempt to establish causes or risk factors for certain problems.</a:t>
            </a:r>
          </a:p>
          <a:p>
            <a:pPr algn="just" eaLnBrk="1" hangingPunct="1">
              <a:lnSpc>
                <a:spcPct val="90000"/>
              </a:lnSpc>
              <a:buFont typeface="Wingdings" pitchFamily="2" charset="2"/>
              <a:buNone/>
            </a:pPr>
            <a:endParaRPr lang="en-GB" sz="2000" b="1" dirty="0"/>
          </a:p>
          <a:p>
            <a:pPr algn="just" eaLnBrk="1" hangingPunct="1">
              <a:lnSpc>
                <a:spcPct val="90000"/>
              </a:lnSpc>
            </a:pPr>
            <a:r>
              <a:rPr lang="en-GB" sz="2000" b="1" dirty="0"/>
              <a:t>They seek to unravel factors underlying the existence of certain problems.</a:t>
            </a:r>
          </a:p>
          <a:p>
            <a:pPr algn="just" eaLnBrk="1" hangingPunct="1">
              <a:lnSpc>
                <a:spcPct val="90000"/>
              </a:lnSpc>
              <a:buFont typeface="Wingdings" pitchFamily="2" charset="2"/>
              <a:buNone/>
            </a:pPr>
            <a:r>
              <a:rPr lang="en-GB" sz="2000" b="1" dirty="0"/>
              <a:t> </a:t>
            </a:r>
          </a:p>
          <a:p>
            <a:pPr algn="just" eaLnBrk="1" hangingPunct="1">
              <a:lnSpc>
                <a:spcPct val="90000"/>
              </a:lnSpc>
            </a:pPr>
            <a:r>
              <a:rPr lang="en-GB" sz="2000" b="1" dirty="0"/>
              <a:t>Their main purpose is to explain phenomena or events.</a:t>
            </a:r>
          </a:p>
          <a:p>
            <a:pPr algn="just" eaLnBrk="1" hangingPunct="1">
              <a:lnSpc>
                <a:spcPct val="90000"/>
              </a:lnSpc>
            </a:pPr>
            <a:endParaRPr lang="en-GB" sz="2000" b="1" dirty="0"/>
          </a:p>
          <a:p>
            <a:pPr algn="just" eaLnBrk="1" hangingPunct="1">
              <a:lnSpc>
                <a:spcPct val="90000"/>
              </a:lnSpc>
            </a:pPr>
            <a:r>
              <a:rPr lang="en-GB" sz="2000" b="1" dirty="0"/>
              <a:t>This involves questions such as:</a:t>
            </a:r>
          </a:p>
          <a:p>
            <a:pPr algn="just" eaLnBrk="1" hangingPunct="1">
              <a:lnSpc>
                <a:spcPct val="90000"/>
              </a:lnSpc>
            </a:pPr>
            <a:endParaRPr lang="en-GB" sz="2000" b="1" dirty="0"/>
          </a:p>
          <a:p>
            <a:pPr algn="just" eaLnBrk="1" hangingPunct="1">
              <a:lnSpc>
                <a:spcPct val="90000"/>
              </a:lnSpc>
            </a:pPr>
            <a:r>
              <a:rPr lang="en-GB" sz="2000" b="1" dirty="0"/>
              <a:t>Why? </a:t>
            </a:r>
          </a:p>
          <a:p>
            <a:pPr algn="just" eaLnBrk="1" hangingPunct="1">
              <a:lnSpc>
                <a:spcPct val="90000"/>
              </a:lnSpc>
            </a:pPr>
            <a:endParaRPr lang="en-GB" sz="2000" b="1" dirty="0"/>
          </a:p>
          <a:p>
            <a:pPr algn="just" eaLnBrk="1" hangingPunct="1">
              <a:lnSpc>
                <a:spcPct val="90000"/>
              </a:lnSpc>
            </a:pPr>
            <a:r>
              <a:rPr lang="en-GB" sz="2000" b="1" dirty="0"/>
              <a:t>Why are </a:t>
            </a:r>
            <a:r>
              <a:rPr lang="en-GB" sz="2000" b="1" dirty="0" smtClean="0"/>
              <a:t>male students less likely to read?</a:t>
            </a:r>
          </a:p>
          <a:p>
            <a:pPr algn="just" eaLnBrk="1" hangingPunct="1">
              <a:lnSpc>
                <a:spcPct val="90000"/>
              </a:lnSpc>
              <a:buFont typeface="Wingdings" pitchFamily="2" charset="2"/>
              <a:buNone/>
            </a:pPr>
            <a:endParaRPr lang="en-GB" sz="1500" b="1" dirty="0"/>
          </a:p>
        </p:txBody>
      </p:sp>
    </p:spTree>
    <p:extLst>
      <p:ext uri="{BB962C8B-B14F-4D97-AF65-F5344CB8AC3E}">
        <p14:creationId xmlns:p14="http://schemas.microsoft.com/office/powerpoint/2010/main" val="307191632"/>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485900" y="945356"/>
            <a:ext cx="6172200" cy="563166"/>
          </a:xfrm>
          <a:noFill/>
          <a:ln w="9525">
            <a:noFill/>
            <a:miter lim="800000"/>
            <a:headEnd/>
            <a:tailEnd/>
          </a:ln>
          <a:effectLst/>
        </p:spPr>
        <p:txBody>
          <a:bodyPr vert="horz" wrap="square" lIns="68580" tIns="34290" rIns="68580" bIns="34290" numCol="1" rtlCol="0" anchor="ctr" anchorCtr="0" compatLnSpc="1">
            <a:prstTxWarp prst="textNoShape">
              <a:avLst/>
            </a:prstTxWarp>
            <a:normAutofit/>
          </a:bodyPr>
          <a:lstStyle/>
          <a:p>
            <a:r>
              <a:rPr lang="en-GB" sz="3000" b="1" dirty="0">
                <a:solidFill>
                  <a:srgbClr val="00247D"/>
                </a:solidFill>
                <a:effectLst>
                  <a:outerShdw blurRad="38100" dist="38100" dir="2700000" algn="tl">
                    <a:srgbClr val="000000">
                      <a:alpha val="43137"/>
                    </a:srgbClr>
                  </a:outerShdw>
                </a:effectLst>
              </a:rPr>
              <a:t>PREDICTIVE RESEARCH</a:t>
            </a:r>
          </a:p>
        </p:txBody>
      </p:sp>
      <p:sp>
        <p:nvSpPr>
          <p:cNvPr id="17411" name="Rectangle 3"/>
          <p:cNvSpPr>
            <a:spLocks noGrp="1" noChangeArrowheads="1"/>
          </p:cNvSpPr>
          <p:nvPr>
            <p:ph idx="1"/>
          </p:nvPr>
        </p:nvSpPr>
        <p:spPr>
          <a:xfrm>
            <a:off x="1485900" y="2057400"/>
            <a:ext cx="6172200" cy="3943350"/>
          </a:xfrm>
        </p:spPr>
        <p:txBody>
          <a:bodyPr>
            <a:normAutofit fontScale="55000" lnSpcReduction="20000"/>
          </a:bodyPr>
          <a:lstStyle/>
          <a:p>
            <a:pPr algn="just" eaLnBrk="1" hangingPunct="1">
              <a:defRPr/>
            </a:pPr>
            <a:r>
              <a:rPr lang="en-GB" b="1" dirty="0"/>
              <a:t>Goes even further than explanatory research</a:t>
            </a:r>
          </a:p>
          <a:p>
            <a:pPr algn="just" eaLnBrk="1" hangingPunct="1">
              <a:buFontTx/>
              <a:buNone/>
              <a:defRPr/>
            </a:pPr>
            <a:endParaRPr lang="en-GB" b="1" dirty="0"/>
          </a:p>
          <a:p>
            <a:pPr algn="just" eaLnBrk="1" hangingPunct="1">
              <a:defRPr/>
            </a:pPr>
            <a:r>
              <a:rPr lang="en-GB" b="1" dirty="0"/>
              <a:t>Explanatory research establishes an explanation for what is happening in a particular situation</a:t>
            </a:r>
          </a:p>
          <a:p>
            <a:pPr algn="just" eaLnBrk="1" hangingPunct="1">
              <a:buFontTx/>
              <a:buNone/>
              <a:defRPr/>
            </a:pPr>
            <a:endParaRPr lang="en-GB" b="1" dirty="0"/>
          </a:p>
          <a:p>
            <a:pPr algn="just" eaLnBrk="1" hangingPunct="1">
              <a:defRPr/>
            </a:pPr>
            <a:r>
              <a:rPr lang="en-GB" b="1" dirty="0"/>
              <a:t>Predictive research provides ‘how’, ‘why’ and ‘where’ answers to current events and also to similar events in the future</a:t>
            </a:r>
          </a:p>
          <a:p>
            <a:pPr algn="just" eaLnBrk="1" hangingPunct="1">
              <a:buFontTx/>
              <a:buNone/>
              <a:defRPr/>
            </a:pPr>
            <a:endParaRPr lang="en-GB" b="1" dirty="0"/>
          </a:p>
          <a:p>
            <a:pPr algn="just" eaLnBrk="1" hangingPunct="1">
              <a:defRPr/>
            </a:pPr>
            <a:r>
              <a:rPr lang="en-GB" b="1" dirty="0"/>
              <a:t>It attempts to answer such questions as</a:t>
            </a:r>
          </a:p>
          <a:p>
            <a:pPr marL="82296" indent="0" algn="just" eaLnBrk="1" hangingPunct="1">
              <a:buNone/>
              <a:defRPr/>
            </a:pPr>
            <a:endParaRPr lang="en-GB" b="1" dirty="0"/>
          </a:p>
          <a:p>
            <a:pPr lvl="1" algn="just" eaLnBrk="1" hangingPunct="1">
              <a:defRPr/>
            </a:pPr>
            <a:r>
              <a:rPr lang="en-GB" b="1" dirty="0"/>
              <a:t>What is the future of </a:t>
            </a:r>
            <a:r>
              <a:rPr lang="en-GB" b="1" dirty="0" smtClean="0"/>
              <a:t>literary growth in </a:t>
            </a:r>
            <a:r>
              <a:rPr lang="en-GB" b="1" dirty="0"/>
              <a:t>Zambia given the </a:t>
            </a:r>
            <a:r>
              <a:rPr lang="en-GB" b="1" dirty="0" smtClean="0"/>
              <a:t>poor reading culture?</a:t>
            </a:r>
            <a:endParaRPr lang="en-GB" b="1" dirty="0"/>
          </a:p>
        </p:txBody>
      </p:sp>
      <p:sp>
        <p:nvSpPr>
          <p:cNvPr id="27" name="Slide Number Placeholder 26"/>
          <p:cNvSpPr>
            <a:spLocks noGrp="1"/>
          </p:cNvSpPr>
          <p:nvPr>
            <p:ph type="sldNum" sz="quarter" idx="12"/>
          </p:nvPr>
        </p:nvSpPr>
        <p:spPr/>
        <p:txBody>
          <a:bodyPr/>
          <a:lstStyle/>
          <a:p>
            <a:fld id="{6D09F349-E344-4CC2-9E86-3B8107C178C8}" type="slidenum">
              <a:rPr lang="en-US" smtClean="0"/>
              <a:pPr/>
              <a:t>184</a:t>
            </a:fld>
            <a:endParaRPr lang="en-US"/>
          </a:p>
        </p:txBody>
      </p:sp>
    </p:spTree>
    <p:extLst>
      <p:ext uri="{BB962C8B-B14F-4D97-AF65-F5344CB8AC3E}">
        <p14:creationId xmlns:p14="http://schemas.microsoft.com/office/powerpoint/2010/main" val="3478761598"/>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AutoShape 2"/>
          <p:cNvSpPr>
            <a:spLocks noGrp="1" noChangeArrowheads="1"/>
          </p:cNvSpPr>
          <p:nvPr>
            <p:ph type="title"/>
          </p:nvPr>
        </p:nvSpPr>
        <p:spPr/>
        <p:txBody>
          <a:bodyPr/>
          <a:lstStyle/>
          <a:p>
            <a:pPr eaLnBrk="1" hangingPunct="1"/>
            <a:r>
              <a:rPr lang="en-GB" b="0" dirty="0"/>
              <a:t>CROSS-SECTIONAL STUDIES</a:t>
            </a:r>
            <a:endParaRPr lang="en-US" b="0" dirty="0"/>
          </a:p>
        </p:txBody>
      </p:sp>
      <p:sp>
        <p:nvSpPr>
          <p:cNvPr id="115715" name="Rectangle 3"/>
          <p:cNvSpPr>
            <a:spLocks noGrp="1" noChangeArrowheads="1"/>
          </p:cNvSpPr>
          <p:nvPr>
            <p:ph idx="1"/>
          </p:nvPr>
        </p:nvSpPr>
        <p:spPr/>
        <p:txBody>
          <a:bodyPr>
            <a:normAutofit lnSpcReduction="10000"/>
          </a:bodyPr>
          <a:lstStyle/>
          <a:p>
            <a:pPr eaLnBrk="1" hangingPunct="1">
              <a:lnSpc>
                <a:spcPct val="80000"/>
              </a:lnSpc>
            </a:pPr>
            <a:endParaRPr lang="en-GB" sz="1800" b="1" dirty="0"/>
          </a:p>
          <a:p>
            <a:pPr algn="just" eaLnBrk="1" hangingPunct="1">
              <a:lnSpc>
                <a:spcPct val="80000"/>
              </a:lnSpc>
            </a:pPr>
            <a:r>
              <a:rPr lang="en-GB" b="1" dirty="0"/>
              <a:t>Taking a cross section of it at one point in time and analysing that cross section carefully. </a:t>
            </a:r>
          </a:p>
          <a:p>
            <a:pPr algn="just" eaLnBrk="1" hangingPunct="1">
              <a:lnSpc>
                <a:spcPct val="80000"/>
              </a:lnSpc>
            </a:pPr>
            <a:endParaRPr lang="en-GB" b="1" dirty="0"/>
          </a:p>
          <a:p>
            <a:pPr algn="just" eaLnBrk="1" hangingPunct="1">
              <a:lnSpc>
                <a:spcPct val="80000"/>
              </a:lnSpc>
            </a:pPr>
            <a:r>
              <a:rPr lang="en-GB" b="1" dirty="0"/>
              <a:t> Exploratory, descriptive, and analytical  studies are often cross-sectional.  </a:t>
            </a:r>
          </a:p>
          <a:p>
            <a:pPr algn="just" eaLnBrk="1" hangingPunct="1">
              <a:lnSpc>
                <a:spcPct val="80000"/>
              </a:lnSpc>
            </a:pPr>
            <a:endParaRPr lang="en-GB" b="1" dirty="0"/>
          </a:p>
          <a:p>
            <a:pPr algn="just" eaLnBrk="1" hangingPunct="1">
              <a:lnSpc>
                <a:spcPct val="80000"/>
              </a:lnSpc>
            </a:pPr>
            <a:r>
              <a:rPr lang="en-GB" b="1" dirty="0"/>
              <a:t>The conclusions are based on observations made at only one point in time. </a:t>
            </a:r>
            <a:endParaRPr lang="en-US" b="1" dirty="0"/>
          </a:p>
        </p:txBody>
      </p:sp>
    </p:spTree>
    <p:extLst>
      <p:ext uri="{BB962C8B-B14F-4D97-AF65-F5344CB8AC3E}">
        <p14:creationId xmlns:p14="http://schemas.microsoft.com/office/powerpoint/2010/main" val="240515630"/>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LONGITUDINAL STUDIES </a:t>
            </a:r>
            <a:r>
              <a:rPr lang="en-GB" dirty="0"/>
              <a:t/>
            </a:r>
            <a:br>
              <a:rPr lang="en-GB" dirty="0"/>
            </a:br>
            <a:endParaRPr lang="en-GB" dirty="0"/>
          </a:p>
        </p:txBody>
      </p:sp>
      <p:sp>
        <p:nvSpPr>
          <p:cNvPr id="3" name="Content Placeholder 2"/>
          <p:cNvSpPr>
            <a:spLocks noGrp="1"/>
          </p:cNvSpPr>
          <p:nvPr>
            <p:ph idx="1"/>
          </p:nvPr>
        </p:nvSpPr>
        <p:spPr/>
        <p:txBody>
          <a:bodyPr>
            <a:normAutofit fontScale="92500" lnSpcReduction="20000"/>
          </a:bodyPr>
          <a:lstStyle/>
          <a:p>
            <a:pPr marL="82296" indent="0">
              <a:buNone/>
            </a:pPr>
            <a:endParaRPr lang="en-GB" dirty="0"/>
          </a:p>
          <a:p>
            <a:pPr algn="just"/>
            <a:r>
              <a:rPr lang="en-US" b="1" dirty="0"/>
              <a:t>These are designed to permit observations over an extended time period. </a:t>
            </a:r>
            <a:endParaRPr lang="en-GB" b="1" dirty="0"/>
          </a:p>
          <a:p>
            <a:pPr marL="82296" indent="0" algn="just">
              <a:buNone/>
            </a:pPr>
            <a:endParaRPr lang="en-GB" b="1" dirty="0"/>
          </a:p>
          <a:p>
            <a:pPr algn="just"/>
            <a:r>
              <a:rPr lang="en-US" b="1" dirty="0"/>
              <a:t>They have the advantage over cross-sectional ones in providing information describing processes over time. </a:t>
            </a:r>
            <a:endParaRPr lang="en-GB" b="1" dirty="0"/>
          </a:p>
          <a:p>
            <a:pPr marL="82296" indent="0" algn="just">
              <a:buNone/>
            </a:pPr>
            <a:endParaRPr lang="en-GB" b="1" dirty="0"/>
          </a:p>
          <a:p>
            <a:pPr algn="just"/>
            <a:r>
              <a:rPr lang="en-US" b="1" dirty="0"/>
              <a:t>The advantage is that they are costly and can be time consuming</a:t>
            </a:r>
            <a:endParaRPr lang="en-GB" b="1" dirty="0"/>
          </a:p>
          <a:p>
            <a:endParaRPr lang="en-GB" dirty="0"/>
          </a:p>
        </p:txBody>
      </p:sp>
    </p:spTree>
    <p:extLst>
      <p:ext uri="{BB962C8B-B14F-4D97-AF65-F5344CB8AC3E}">
        <p14:creationId xmlns:p14="http://schemas.microsoft.com/office/powerpoint/2010/main" val="2027854581"/>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TREND STUDIES</a:t>
            </a:r>
            <a:br>
              <a:rPr lang="en-US" b="1" dirty="0"/>
            </a:br>
            <a:endParaRPr lang="en-US" dirty="0"/>
          </a:p>
        </p:txBody>
      </p:sp>
      <p:sp>
        <p:nvSpPr>
          <p:cNvPr id="3" name="Content Placeholder 2"/>
          <p:cNvSpPr>
            <a:spLocks noGrp="1"/>
          </p:cNvSpPr>
          <p:nvPr>
            <p:ph idx="1"/>
          </p:nvPr>
        </p:nvSpPr>
        <p:spPr/>
        <p:txBody>
          <a:bodyPr>
            <a:normAutofit lnSpcReduction="10000"/>
          </a:bodyPr>
          <a:lstStyle/>
          <a:p>
            <a:pPr marL="82296" indent="0">
              <a:buNone/>
            </a:pPr>
            <a:endParaRPr lang="en-US" b="1" dirty="0"/>
          </a:p>
          <a:p>
            <a:pPr marL="82296" indent="0">
              <a:buNone/>
            </a:pPr>
            <a:r>
              <a:rPr lang="en-US" b="1" dirty="0"/>
              <a:t>Monitoring of a given characteristic event of a population over time.</a:t>
            </a:r>
          </a:p>
          <a:p>
            <a:pPr marL="82296" indent="0">
              <a:buNone/>
            </a:pPr>
            <a:endParaRPr lang="en-US" b="1" dirty="0"/>
          </a:p>
          <a:p>
            <a:pPr marL="82296" indent="0">
              <a:buNone/>
            </a:pPr>
            <a:r>
              <a:rPr lang="en-US" b="1" dirty="0"/>
              <a:t>Different samples may have been captured at each point in time.</a:t>
            </a:r>
          </a:p>
          <a:p>
            <a:pPr marL="82296" indent="0">
              <a:buNone/>
            </a:pPr>
            <a:endParaRPr lang="en-US" b="1" dirty="0"/>
          </a:p>
          <a:p>
            <a:pPr marL="82296" indent="0">
              <a:buNone/>
            </a:pPr>
            <a:r>
              <a:rPr lang="en-US" b="1" dirty="0"/>
              <a:t>A </a:t>
            </a:r>
            <a:r>
              <a:rPr lang="en-US" b="1" dirty="0" smtClean="0"/>
              <a:t>trend study of literacy levels in Zambia between 1969 and 2010.</a:t>
            </a:r>
          </a:p>
          <a:p>
            <a:pPr marL="82296" indent="0">
              <a:buNone/>
            </a:pPr>
            <a:endParaRPr lang="en-US" b="1" dirty="0"/>
          </a:p>
          <a:p>
            <a:pPr marL="82296" indent="0">
              <a:buNone/>
            </a:pPr>
            <a:endParaRPr lang="en-US" b="1" dirty="0"/>
          </a:p>
        </p:txBody>
      </p:sp>
    </p:spTree>
    <p:extLst>
      <p:ext uri="{BB962C8B-B14F-4D97-AF65-F5344CB8AC3E}">
        <p14:creationId xmlns:p14="http://schemas.microsoft.com/office/powerpoint/2010/main" val="4205292923"/>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COHORT STUDIES</a:t>
            </a:r>
            <a:br>
              <a:rPr lang="en-US" b="1" dirty="0"/>
            </a:br>
            <a:endParaRPr lang="en-GB" dirty="0"/>
          </a:p>
        </p:txBody>
      </p:sp>
      <p:sp>
        <p:nvSpPr>
          <p:cNvPr id="3" name="Content Placeholder 2"/>
          <p:cNvSpPr>
            <a:spLocks noGrp="1"/>
          </p:cNvSpPr>
          <p:nvPr>
            <p:ph idx="1"/>
          </p:nvPr>
        </p:nvSpPr>
        <p:spPr/>
        <p:txBody>
          <a:bodyPr>
            <a:normAutofit fontScale="92500" lnSpcReduction="20000"/>
          </a:bodyPr>
          <a:lstStyle/>
          <a:p>
            <a:pPr marL="82296" indent="0">
              <a:buNone/>
            </a:pPr>
            <a:endParaRPr lang="en-US" b="1" dirty="0"/>
          </a:p>
          <a:p>
            <a:pPr marL="82296" indent="0">
              <a:buNone/>
            </a:pPr>
            <a:r>
              <a:rPr lang="en-US" b="1" dirty="0"/>
              <a:t>Study of a specific group of persons with shared characteristics over time.</a:t>
            </a:r>
          </a:p>
          <a:p>
            <a:pPr marL="82296" indent="0">
              <a:buNone/>
            </a:pPr>
            <a:endParaRPr lang="en-US" b="1" dirty="0"/>
          </a:p>
          <a:p>
            <a:pPr marL="82296" indent="0">
              <a:buNone/>
            </a:pPr>
            <a:r>
              <a:rPr lang="en-US" b="1" dirty="0"/>
              <a:t>The data may be collected from different members in each set of observations.</a:t>
            </a:r>
          </a:p>
          <a:p>
            <a:pPr marL="82296" indent="0">
              <a:buNone/>
            </a:pPr>
            <a:endParaRPr lang="en-US" b="1" dirty="0"/>
          </a:p>
          <a:p>
            <a:pPr marL="82296" indent="0">
              <a:buNone/>
            </a:pPr>
            <a:r>
              <a:rPr lang="en-US" b="1" dirty="0" smtClean="0"/>
              <a:t>Literacy levels of Grade Seven pupils using </a:t>
            </a:r>
            <a:r>
              <a:rPr lang="en-US" b="1" dirty="0"/>
              <a:t>the censuses of 1980, 1990, 2000, and 2010.</a:t>
            </a:r>
          </a:p>
          <a:p>
            <a:endParaRPr lang="en-GB" dirty="0"/>
          </a:p>
        </p:txBody>
      </p:sp>
    </p:spTree>
    <p:extLst>
      <p:ext uri="{BB962C8B-B14F-4D97-AF65-F5344CB8AC3E}">
        <p14:creationId xmlns:p14="http://schemas.microsoft.com/office/powerpoint/2010/main" val="450988346"/>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AutoShape 2"/>
          <p:cNvSpPr>
            <a:spLocks noGrp="1" noChangeArrowheads="1"/>
          </p:cNvSpPr>
          <p:nvPr>
            <p:ph type="title"/>
          </p:nvPr>
        </p:nvSpPr>
        <p:spPr/>
        <p:txBody>
          <a:bodyPr/>
          <a:lstStyle/>
          <a:p>
            <a:pPr eaLnBrk="1" hangingPunct="1"/>
            <a:r>
              <a:rPr lang="en-US"/>
              <a:t>PANEL  STUDIES</a:t>
            </a:r>
          </a:p>
        </p:txBody>
      </p:sp>
      <p:sp>
        <p:nvSpPr>
          <p:cNvPr id="117763" name="Rectangle 3"/>
          <p:cNvSpPr>
            <a:spLocks noGrp="1" noChangeArrowheads="1"/>
          </p:cNvSpPr>
          <p:nvPr>
            <p:ph sz="quarter" idx="1"/>
          </p:nvPr>
        </p:nvSpPr>
        <p:spPr/>
        <p:txBody>
          <a:bodyPr>
            <a:normAutofit fontScale="92500"/>
          </a:bodyPr>
          <a:lstStyle/>
          <a:p>
            <a:pPr algn="just" eaLnBrk="1" hangingPunct="1">
              <a:lnSpc>
                <a:spcPct val="90000"/>
              </a:lnSpc>
            </a:pPr>
            <a:r>
              <a:rPr lang="en-US" sz="2400" b="1" dirty="0"/>
              <a:t>These are a type of time – series study taken a period of time running into months and even years</a:t>
            </a:r>
            <a:r>
              <a:rPr lang="en-US" sz="2400" b="1" dirty="0" smtClean="0"/>
              <a:t>.</a:t>
            </a:r>
          </a:p>
          <a:p>
            <a:pPr algn="just" eaLnBrk="1" hangingPunct="1">
              <a:lnSpc>
                <a:spcPct val="90000"/>
              </a:lnSpc>
            </a:pPr>
            <a:r>
              <a:rPr lang="en-US" sz="2400" b="1" dirty="0" smtClean="0"/>
              <a:t>There are two types: retrospective and prospective.</a:t>
            </a:r>
          </a:p>
          <a:p>
            <a:pPr marL="82296" indent="0" algn="just" eaLnBrk="1" hangingPunct="1">
              <a:lnSpc>
                <a:spcPct val="90000"/>
              </a:lnSpc>
              <a:buNone/>
            </a:pPr>
            <a:endParaRPr lang="en-US" sz="2400" b="1" dirty="0" smtClean="0"/>
          </a:p>
          <a:p>
            <a:pPr algn="just" eaLnBrk="1" hangingPunct="1">
              <a:lnSpc>
                <a:spcPct val="90000"/>
              </a:lnSpc>
            </a:pPr>
            <a:r>
              <a:rPr lang="en-US" sz="2400" b="1" dirty="0" smtClean="0"/>
              <a:t>These </a:t>
            </a:r>
            <a:r>
              <a:rPr lang="en-US" sz="2400" b="1" dirty="0"/>
              <a:t>study the same set of people – the same sample -  is studied each time in terms of some indicators.</a:t>
            </a:r>
          </a:p>
          <a:p>
            <a:pPr algn="just" eaLnBrk="1" hangingPunct="1">
              <a:lnSpc>
                <a:spcPct val="90000"/>
              </a:lnSpc>
            </a:pPr>
            <a:endParaRPr lang="en-US" sz="2400" b="1" dirty="0"/>
          </a:p>
          <a:p>
            <a:pPr algn="just" eaLnBrk="1" hangingPunct="1">
              <a:lnSpc>
                <a:spcPct val="90000"/>
              </a:lnSpc>
            </a:pPr>
            <a:r>
              <a:rPr lang="en-US" sz="2400" b="1" dirty="0"/>
              <a:t>The example of a tracer study of </a:t>
            </a:r>
            <a:r>
              <a:rPr lang="en-US" sz="2400" b="1" dirty="0" smtClean="0"/>
              <a:t>reading habits of senior secondary students in selected high school.</a:t>
            </a:r>
            <a:endParaRPr lang="en-US" sz="2400" b="1" dirty="0"/>
          </a:p>
          <a:p>
            <a:pPr eaLnBrk="1" hangingPunct="1">
              <a:lnSpc>
                <a:spcPct val="90000"/>
              </a:lnSpc>
            </a:pPr>
            <a:endParaRPr lang="en-US" sz="2400" dirty="0"/>
          </a:p>
          <a:p>
            <a:pPr eaLnBrk="1" hangingPunct="1">
              <a:lnSpc>
                <a:spcPct val="90000"/>
              </a:lnSpc>
              <a:buFont typeface="Wingdings" pitchFamily="2" charset="2"/>
              <a:buNone/>
            </a:pPr>
            <a:r>
              <a:rPr lang="en-US" sz="2400" dirty="0"/>
              <a:t> </a:t>
            </a:r>
          </a:p>
          <a:p>
            <a:pPr eaLnBrk="1" hangingPunct="1">
              <a:lnSpc>
                <a:spcPct val="90000"/>
              </a:lnSpc>
            </a:pPr>
            <a:endParaRPr lang="en-US" sz="2400" dirty="0"/>
          </a:p>
        </p:txBody>
      </p:sp>
    </p:spTree>
    <p:extLst>
      <p:ext uri="{BB962C8B-B14F-4D97-AF65-F5344CB8AC3E}">
        <p14:creationId xmlns:p14="http://schemas.microsoft.com/office/powerpoint/2010/main" val="22200262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COMMON SOURCES OF KNOWLEDGE</a:t>
            </a:r>
            <a:r>
              <a:rPr lang="en-US" sz="2800" dirty="0"/>
              <a:t/>
            </a:r>
            <a:br>
              <a:rPr lang="en-US" sz="2800" dirty="0"/>
            </a:br>
            <a:endParaRPr lang="en-US" sz="2800" dirty="0"/>
          </a:p>
        </p:txBody>
      </p:sp>
      <p:sp>
        <p:nvSpPr>
          <p:cNvPr id="3" name="Content Placeholder 2"/>
          <p:cNvSpPr>
            <a:spLocks noGrp="1"/>
          </p:cNvSpPr>
          <p:nvPr>
            <p:ph idx="1"/>
          </p:nvPr>
        </p:nvSpPr>
        <p:spPr/>
        <p:txBody>
          <a:bodyPr>
            <a:normAutofit fontScale="70000" lnSpcReduction="20000"/>
          </a:bodyPr>
          <a:lstStyle/>
          <a:p>
            <a:pPr algn="just"/>
            <a:r>
              <a:rPr lang="en-US" b="1" dirty="0" smtClean="0"/>
              <a:t>RATIONALISTIC</a:t>
            </a:r>
          </a:p>
          <a:p>
            <a:pPr marL="82296" indent="0" algn="just">
              <a:buNone/>
            </a:pPr>
            <a:endParaRPr lang="en-US" b="1" dirty="0" smtClean="0"/>
          </a:p>
          <a:p>
            <a:pPr lvl="0" algn="just"/>
            <a:r>
              <a:rPr lang="en-US" b="1" dirty="0" smtClean="0"/>
              <a:t>Knowledge in its totality can be derived by a strict adherence to forms and rules of logic.</a:t>
            </a:r>
          </a:p>
          <a:p>
            <a:pPr marL="82296" indent="0" algn="just">
              <a:buNone/>
            </a:pPr>
            <a:endParaRPr lang="en-US" b="1" dirty="0" smtClean="0"/>
          </a:p>
          <a:p>
            <a:pPr lvl="0" algn="just"/>
            <a:r>
              <a:rPr lang="en-US" b="1" dirty="0" smtClean="0"/>
              <a:t>The human mind can apprehend (understand) the world independently of the       observed phenomena.</a:t>
            </a:r>
          </a:p>
          <a:p>
            <a:pPr marL="82296" lvl="0" indent="0" algn="just">
              <a:buNone/>
            </a:pPr>
            <a:r>
              <a:rPr lang="en-US" b="1" dirty="0" smtClean="0"/>
              <a:t> </a:t>
            </a:r>
          </a:p>
          <a:p>
            <a:pPr lvl="0" algn="just"/>
            <a:r>
              <a:rPr lang="en-US" b="1" dirty="0" smtClean="0"/>
              <a:t>One can know things-in-themselves in their true essence uninfluenced by one’s       emotions and personal prejudices.</a:t>
            </a:r>
          </a:p>
          <a:p>
            <a:pPr marL="82296" indent="0" algn="just">
              <a:buNone/>
            </a:pPr>
            <a:endParaRPr lang="en-US" b="1" dirty="0" smtClean="0"/>
          </a:p>
          <a:p>
            <a:pPr lvl="0" algn="just"/>
            <a:r>
              <a:rPr lang="en-US" b="1" dirty="0" smtClean="0"/>
              <a:t>There can be a disjunction between the perceiver and what is perceived.</a:t>
            </a:r>
          </a:p>
          <a:p>
            <a:pPr marL="82296" indent="0" algn="just">
              <a:buNone/>
            </a:pPr>
            <a:endParaRPr lang="en-US" b="1" dirty="0" smtClean="0"/>
          </a:p>
        </p:txBody>
      </p:sp>
    </p:spTree>
    <p:extLst>
      <p:ext uri="{BB962C8B-B14F-4D97-AF65-F5344CB8AC3E}">
        <p14:creationId xmlns:p14="http://schemas.microsoft.com/office/powerpoint/2010/main" val="2964943052"/>
      </p:ext>
    </p:extLst>
  </p:cSld>
  <p:clrMapOvr>
    <a:masterClrMapping/>
  </p:clrMapOvr>
  <p:timing>
    <p:tnLst>
      <p:par>
        <p:cTn id="1" dur="indefinite" restart="never" nodeType="tmRoot"/>
      </p:par>
    </p:tnLst>
  </p:timing>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sz="2700" b="1" dirty="0"/>
              <a:t>CHOICE OF /RESEARCH STUDY DESIGNS</a:t>
            </a:r>
            <a:r>
              <a:rPr lang="en-GB" b="1" dirty="0"/>
              <a:t/>
            </a:r>
            <a:br>
              <a:rPr lang="en-GB" b="1" dirty="0"/>
            </a:br>
            <a:endParaRPr lang="en-GB" dirty="0"/>
          </a:p>
        </p:txBody>
      </p:sp>
      <p:sp>
        <p:nvSpPr>
          <p:cNvPr id="3" name="Content Placeholder 2"/>
          <p:cNvSpPr>
            <a:spLocks noGrp="1"/>
          </p:cNvSpPr>
          <p:nvPr>
            <p:ph idx="1"/>
          </p:nvPr>
        </p:nvSpPr>
        <p:spPr/>
        <p:txBody>
          <a:bodyPr>
            <a:normAutofit fontScale="92500" lnSpcReduction="20000"/>
          </a:bodyPr>
          <a:lstStyle/>
          <a:p>
            <a:endParaRPr lang="en-GB" dirty="0"/>
          </a:p>
          <a:p>
            <a:pPr algn="just"/>
            <a:r>
              <a:rPr lang="en-GB" b="1" dirty="0"/>
              <a:t> A study design is blueprint that guides the analysis and interpretation of the data in order to test a hypothesis or achieve our research objectives.</a:t>
            </a:r>
          </a:p>
          <a:p>
            <a:pPr marL="82296" indent="0" algn="just">
              <a:buNone/>
            </a:pPr>
            <a:endParaRPr lang="en-GB" b="1" dirty="0"/>
          </a:p>
          <a:p>
            <a:pPr algn="just"/>
            <a:endParaRPr lang="en-GB" b="1" dirty="0"/>
          </a:p>
          <a:p>
            <a:pPr algn="just"/>
            <a:r>
              <a:rPr lang="en-GB" b="1" dirty="0"/>
              <a:t>Depending on the state of knowledge about a problem being investigated, different types of questions may be asked that require different study designs.</a:t>
            </a:r>
          </a:p>
          <a:p>
            <a:endParaRPr lang="en-GB" dirty="0"/>
          </a:p>
        </p:txBody>
      </p:sp>
    </p:spTree>
    <p:extLst>
      <p:ext uri="{BB962C8B-B14F-4D97-AF65-F5344CB8AC3E}">
        <p14:creationId xmlns:p14="http://schemas.microsoft.com/office/powerpoint/2010/main" val="267252117"/>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321168964"/>
              </p:ext>
            </p:extLst>
          </p:nvPr>
        </p:nvGraphicFramePr>
        <p:xfrm>
          <a:off x="1524000" y="1905000"/>
          <a:ext cx="7086598" cy="4426771"/>
        </p:xfrm>
        <a:graphic>
          <a:graphicData uri="http://schemas.openxmlformats.org/drawingml/2006/table">
            <a:tbl>
              <a:tblPr firstRow="1" firstCol="1" lastRow="1" lastCol="1" bandRow="1" bandCol="1">
                <a:tableStyleId>{5940675A-B579-460E-94D1-54222C63F5DA}</a:tableStyleId>
              </a:tblPr>
              <a:tblGrid>
                <a:gridCol w="645370">
                  <a:extLst>
                    <a:ext uri="{9D8B030D-6E8A-4147-A177-3AD203B41FA5}">
                      <a16:colId xmlns:a16="http://schemas.microsoft.com/office/drawing/2014/main" val="1037687731"/>
                    </a:ext>
                  </a:extLst>
                </a:gridCol>
                <a:gridCol w="2763088">
                  <a:extLst>
                    <a:ext uri="{9D8B030D-6E8A-4147-A177-3AD203B41FA5}">
                      <a16:colId xmlns:a16="http://schemas.microsoft.com/office/drawing/2014/main" val="229389496"/>
                    </a:ext>
                  </a:extLst>
                </a:gridCol>
                <a:gridCol w="2110702">
                  <a:extLst>
                    <a:ext uri="{9D8B030D-6E8A-4147-A177-3AD203B41FA5}">
                      <a16:colId xmlns:a16="http://schemas.microsoft.com/office/drawing/2014/main" val="3036864347"/>
                    </a:ext>
                  </a:extLst>
                </a:gridCol>
                <a:gridCol w="1567438">
                  <a:extLst>
                    <a:ext uri="{9D8B030D-6E8A-4147-A177-3AD203B41FA5}">
                      <a16:colId xmlns:a16="http://schemas.microsoft.com/office/drawing/2014/main" val="2629343122"/>
                    </a:ext>
                  </a:extLst>
                </a:gridCol>
              </a:tblGrid>
              <a:tr h="519953">
                <a:tc>
                  <a:txBody>
                    <a:bodyPr/>
                    <a:lstStyle/>
                    <a:p>
                      <a:pPr marL="228600" algn="just">
                        <a:spcAft>
                          <a:spcPts val="0"/>
                        </a:spcAft>
                      </a:pPr>
                      <a:r>
                        <a:rPr lang="en-US" sz="1400" b="1" cap="all" dirty="0">
                          <a:effectLst/>
                        </a:rPr>
                        <a:t> </a:t>
                      </a:r>
                      <a:endParaRPr lang="en-GB" sz="1400" b="1"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400" b="1" cap="all" dirty="0">
                          <a:effectLst/>
                        </a:rPr>
                        <a:t>State of knowledge</a:t>
                      </a:r>
                      <a:endParaRPr lang="en-GB" sz="1400" b="1"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400" b="1" cap="all">
                          <a:effectLst/>
                        </a:rPr>
                        <a:t>Type of research questions</a:t>
                      </a:r>
                      <a:endParaRPr lang="en-GB" sz="14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400" b="1" cap="all">
                          <a:effectLst/>
                        </a:rPr>
                        <a:t>Type of study design</a:t>
                      </a:r>
                      <a:endParaRPr lang="en-GB" sz="1400" b="1">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4931981"/>
                  </a:ext>
                </a:extLst>
              </a:tr>
              <a:tr h="259976">
                <a:tc>
                  <a:txBody>
                    <a:bodyPr/>
                    <a:lstStyle/>
                    <a:p>
                      <a:pPr marL="228600" algn="just">
                        <a:spcAft>
                          <a:spcPts val="0"/>
                        </a:spcAft>
                      </a:pPr>
                      <a:r>
                        <a:rPr lang="en-US" sz="1400" b="1" cap="all">
                          <a:effectLst/>
                        </a:rPr>
                        <a:t> </a:t>
                      </a:r>
                      <a:endParaRPr lang="en-GB" sz="14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400" b="1" dirty="0">
                          <a:effectLst/>
                        </a:rPr>
                        <a:t> </a:t>
                      </a:r>
                      <a:endParaRPr lang="en-GB" sz="1400" b="1"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400" b="1">
                          <a:effectLst/>
                        </a:rPr>
                        <a:t> </a:t>
                      </a:r>
                      <a:endParaRPr lang="en-GB" sz="14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400" b="1">
                          <a:effectLst/>
                        </a:rPr>
                        <a:t> </a:t>
                      </a:r>
                      <a:endParaRPr lang="en-GB" sz="1400" b="1">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78680787"/>
                  </a:ext>
                </a:extLst>
              </a:tr>
              <a:tr h="2339789">
                <a:tc>
                  <a:txBody>
                    <a:bodyPr/>
                    <a:lstStyle/>
                    <a:p>
                      <a:pPr marL="342900" lvl="0" indent="-342900" algn="just">
                        <a:spcAft>
                          <a:spcPts val="0"/>
                        </a:spcAft>
                        <a:buFont typeface="+mj-lt"/>
                        <a:buAutoNum type="arabicParenR"/>
                        <a:tabLst>
                          <a:tab pos="457200" algn="l"/>
                        </a:tabLst>
                      </a:pPr>
                      <a:r>
                        <a:rPr lang="en-US" sz="1400" b="1" cap="all">
                          <a:effectLst/>
                        </a:rPr>
                        <a:t> </a:t>
                      </a:r>
                      <a:endParaRPr lang="en-GB" sz="14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400" b="1" dirty="0">
                          <a:effectLst/>
                        </a:rPr>
                        <a:t>Knowing that a problem exists, but knowing little about its characteristics</a:t>
                      </a:r>
                      <a:endParaRPr lang="en-GB" sz="1400" b="1"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400" b="1" dirty="0">
                          <a:effectLst/>
                        </a:rPr>
                        <a:t>What is the nature/magnitude of the problem?</a:t>
                      </a:r>
                      <a:endParaRPr lang="en-GB" sz="1400" b="1" dirty="0">
                        <a:effectLst/>
                      </a:endParaRPr>
                    </a:p>
                    <a:p>
                      <a:pPr algn="just">
                        <a:spcAft>
                          <a:spcPts val="0"/>
                        </a:spcAft>
                      </a:pPr>
                      <a:r>
                        <a:rPr lang="en-US" sz="1400" b="1" dirty="0">
                          <a:effectLst/>
                        </a:rPr>
                        <a:t> </a:t>
                      </a:r>
                      <a:endParaRPr lang="en-GB" sz="1400" b="1" dirty="0">
                        <a:effectLst/>
                      </a:endParaRPr>
                    </a:p>
                    <a:p>
                      <a:pPr algn="just">
                        <a:spcAft>
                          <a:spcPts val="0"/>
                        </a:spcAft>
                      </a:pPr>
                      <a:r>
                        <a:rPr lang="en-US" sz="1400" b="1" dirty="0">
                          <a:effectLst/>
                        </a:rPr>
                        <a:t>Who is affected? How do the affected people behave? </a:t>
                      </a:r>
                      <a:endParaRPr lang="en-US" sz="1400" b="1" dirty="0" smtClean="0">
                        <a:effectLst/>
                      </a:endParaRPr>
                    </a:p>
                    <a:p>
                      <a:pPr algn="just">
                        <a:spcAft>
                          <a:spcPts val="0"/>
                        </a:spcAft>
                      </a:pPr>
                      <a:endParaRPr lang="en-US" sz="1400" b="1" dirty="0" smtClean="0">
                        <a:effectLst/>
                      </a:endParaRPr>
                    </a:p>
                    <a:p>
                      <a:pPr algn="just">
                        <a:spcAft>
                          <a:spcPts val="0"/>
                        </a:spcAft>
                      </a:pPr>
                      <a:r>
                        <a:rPr lang="en-US" sz="1400" b="1" dirty="0" smtClean="0">
                          <a:effectLst/>
                        </a:rPr>
                        <a:t>What </a:t>
                      </a:r>
                      <a:r>
                        <a:rPr lang="en-US" sz="1400" b="1" dirty="0">
                          <a:effectLst/>
                        </a:rPr>
                        <a:t>do they know, believe, and think about the problem?</a:t>
                      </a:r>
                      <a:endParaRPr lang="en-GB" sz="1400" b="1"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400" b="1">
                          <a:effectLst/>
                        </a:rPr>
                        <a:t>Exploratory studies or descriptive studies</a:t>
                      </a:r>
                      <a:endParaRPr lang="en-GB" sz="1400" b="1">
                        <a:effectLst/>
                      </a:endParaRPr>
                    </a:p>
                    <a:p>
                      <a:pPr algn="just">
                        <a:spcAft>
                          <a:spcPts val="0"/>
                        </a:spcAft>
                      </a:pPr>
                      <a:r>
                        <a:rPr lang="en-US" sz="1400" b="1">
                          <a:effectLst/>
                        </a:rPr>
                        <a:t> </a:t>
                      </a:r>
                      <a:endParaRPr lang="en-GB" sz="1400" b="1">
                        <a:effectLst/>
                      </a:endParaRPr>
                    </a:p>
                    <a:p>
                      <a:pPr algn="just">
                        <a:spcAft>
                          <a:spcPts val="0"/>
                        </a:spcAft>
                      </a:pPr>
                      <a:r>
                        <a:rPr lang="en-US" sz="1400" b="1">
                          <a:effectLst/>
                        </a:rPr>
                        <a:t>Descriptive studies or cross - sectional surveys</a:t>
                      </a:r>
                      <a:endParaRPr lang="en-GB" sz="1400" b="1">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85166507"/>
                  </a:ext>
                </a:extLst>
              </a:tr>
              <a:tr h="1299882">
                <a:tc>
                  <a:txBody>
                    <a:bodyPr/>
                    <a:lstStyle/>
                    <a:p>
                      <a:pPr marL="342900" lvl="0" indent="-342900" algn="just">
                        <a:spcAft>
                          <a:spcPts val="0"/>
                        </a:spcAft>
                        <a:buFont typeface="+mj-lt"/>
                        <a:buAutoNum type="arabicParenR"/>
                        <a:tabLst>
                          <a:tab pos="457200" algn="l"/>
                        </a:tabLst>
                      </a:pPr>
                      <a:r>
                        <a:rPr lang="en-US" sz="1400" b="1">
                          <a:effectLst/>
                        </a:rPr>
                        <a:t> </a:t>
                      </a:r>
                      <a:endParaRPr lang="en-GB" sz="14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400" b="1">
                          <a:effectLst/>
                        </a:rPr>
                        <a:t>Suspecting that certain factors contribute to the problem</a:t>
                      </a:r>
                      <a:endParaRPr lang="en-GB" sz="14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400" b="1" dirty="0">
                          <a:effectLst/>
                        </a:rPr>
                        <a:t>Are certain factors indeed associated with the problem (e.g. .is lack of </a:t>
                      </a:r>
                      <a:r>
                        <a:rPr lang="en-US" sz="1400" b="1" dirty="0" smtClean="0">
                          <a:effectLst/>
                        </a:rPr>
                        <a:t>sensitization </a:t>
                      </a:r>
                      <a:r>
                        <a:rPr lang="en-US" sz="1400" b="1" dirty="0">
                          <a:effectLst/>
                        </a:rPr>
                        <a:t>related to </a:t>
                      </a:r>
                      <a:r>
                        <a:rPr lang="en-US" sz="1400" b="1" dirty="0" smtClean="0">
                          <a:effectLst/>
                        </a:rPr>
                        <a:t>poor reading habits)</a:t>
                      </a:r>
                      <a:endParaRPr lang="en-GB" sz="1400" b="1"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400" b="1" dirty="0">
                          <a:effectLst/>
                        </a:rPr>
                        <a:t>Analytical studies; cross-sectional studies; longitudinal studies</a:t>
                      </a:r>
                      <a:endParaRPr lang="en-GB" sz="1400" b="1"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086134465"/>
                  </a:ext>
                </a:extLst>
              </a:tr>
            </a:tbl>
          </a:graphicData>
        </a:graphic>
      </p:graphicFrame>
    </p:spTree>
    <p:extLst>
      <p:ext uri="{BB962C8B-B14F-4D97-AF65-F5344CB8AC3E}">
        <p14:creationId xmlns:p14="http://schemas.microsoft.com/office/powerpoint/2010/main" val="3446826531"/>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16282359"/>
              </p:ext>
            </p:extLst>
          </p:nvPr>
        </p:nvGraphicFramePr>
        <p:xfrm>
          <a:off x="1295400" y="1600200"/>
          <a:ext cx="7467601" cy="5059680"/>
        </p:xfrm>
        <a:graphic>
          <a:graphicData uri="http://schemas.openxmlformats.org/drawingml/2006/table">
            <a:tbl>
              <a:tblPr firstRow="1" firstCol="1" lastRow="1" lastCol="1" bandRow="1" bandCol="1">
                <a:tableStyleId>{5940675A-B579-460E-94D1-54222C63F5DA}</a:tableStyleId>
              </a:tblPr>
              <a:tblGrid>
                <a:gridCol w="680068">
                  <a:extLst>
                    <a:ext uri="{9D8B030D-6E8A-4147-A177-3AD203B41FA5}">
                      <a16:colId xmlns:a16="http://schemas.microsoft.com/office/drawing/2014/main" val="3995489240"/>
                    </a:ext>
                  </a:extLst>
                </a:gridCol>
                <a:gridCol w="2911641">
                  <a:extLst>
                    <a:ext uri="{9D8B030D-6E8A-4147-A177-3AD203B41FA5}">
                      <a16:colId xmlns:a16="http://schemas.microsoft.com/office/drawing/2014/main" val="2765295175"/>
                    </a:ext>
                  </a:extLst>
                </a:gridCol>
                <a:gridCol w="2224182">
                  <a:extLst>
                    <a:ext uri="{9D8B030D-6E8A-4147-A177-3AD203B41FA5}">
                      <a16:colId xmlns:a16="http://schemas.microsoft.com/office/drawing/2014/main" val="1215572467"/>
                    </a:ext>
                  </a:extLst>
                </a:gridCol>
                <a:gridCol w="1651710">
                  <a:extLst>
                    <a:ext uri="{9D8B030D-6E8A-4147-A177-3AD203B41FA5}">
                      <a16:colId xmlns:a16="http://schemas.microsoft.com/office/drawing/2014/main" val="2121235523"/>
                    </a:ext>
                  </a:extLst>
                </a:gridCol>
              </a:tblGrid>
              <a:tr h="478971">
                <a:tc>
                  <a:txBody>
                    <a:bodyPr/>
                    <a:lstStyle/>
                    <a:p>
                      <a:pPr marL="228600" algn="just">
                        <a:spcAft>
                          <a:spcPts val="0"/>
                        </a:spcAft>
                      </a:pPr>
                      <a:r>
                        <a:rPr lang="en-US" sz="1400" cap="all" dirty="0">
                          <a:effectLst/>
                        </a:rPr>
                        <a:t> </a:t>
                      </a:r>
                      <a:endParaRPr lang="en-GB" sz="14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400" b="1" cap="all" dirty="0">
                          <a:effectLst/>
                        </a:rPr>
                        <a:t>State of knowledge</a:t>
                      </a:r>
                      <a:endParaRPr lang="en-GB" sz="1400" b="1"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400" b="1" cap="all">
                          <a:effectLst/>
                        </a:rPr>
                        <a:t>Type of research questions</a:t>
                      </a:r>
                      <a:endParaRPr lang="en-GB" sz="14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400" b="1" cap="all">
                          <a:effectLst/>
                        </a:rPr>
                        <a:t>Type of study design</a:t>
                      </a:r>
                      <a:endParaRPr lang="en-GB" sz="1400" b="1">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181583079"/>
                  </a:ext>
                </a:extLst>
              </a:tr>
              <a:tr h="1676400">
                <a:tc>
                  <a:txBody>
                    <a:bodyPr/>
                    <a:lstStyle/>
                    <a:p>
                      <a:pPr marL="342900" lvl="0" indent="-342900" algn="just">
                        <a:spcAft>
                          <a:spcPts val="0"/>
                        </a:spcAft>
                        <a:buFont typeface="+mj-lt"/>
                        <a:buAutoNum type="arabicParenR"/>
                        <a:tabLst>
                          <a:tab pos="457200" algn="l"/>
                        </a:tabLst>
                      </a:pPr>
                      <a:r>
                        <a:rPr lang="en-US" sz="1400">
                          <a:effectLst/>
                        </a:rPr>
                        <a:t> </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400" b="1" dirty="0">
                          <a:effectLst/>
                        </a:rPr>
                        <a:t>Having established that certain factors are associated with the problem; desiring to establish the extent to which a particular factor causes or contributes to the problem</a:t>
                      </a:r>
                      <a:endParaRPr lang="en-GB" sz="1400" b="1"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400" b="1" dirty="0">
                          <a:effectLst/>
                        </a:rPr>
                        <a:t>What is the cause of the problem? </a:t>
                      </a:r>
                      <a:endParaRPr lang="en-GB" sz="1400" b="1" dirty="0">
                        <a:effectLst/>
                      </a:endParaRPr>
                    </a:p>
                    <a:p>
                      <a:pPr algn="just">
                        <a:spcAft>
                          <a:spcPts val="0"/>
                        </a:spcAft>
                      </a:pPr>
                      <a:r>
                        <a:rPr lang="en-US" sz="1400" b="1" dirty="0">
                          <a:effectLst/>
                        </a:rPr>
                        <a:t> </a:t>
                      </a:r>
                      <a:endParaRPr lang="en-GB" sz="1400" b="1" dirty="0">
                        <a:effectLst/>
                      </a:endParaRPr>
                    </a:p>
                    <a:p>
                      <a:pPr algn="just">
                        <a:spcAft>
                          <a:spcPts val="0"/>
                        </a:spcAft>
                      </a:pPr>
                      <a:r>
                        <a:rPr lang="en-US" sz="1400" b="1" dirty="0">
                          <a:effectLst/>
                        </a:rPr>
                        <a:t>Will the </a:t>
                      </a:r>
                      <a:r>
                        <a:rPr lang="en-US" sz="1400" b="1" dirty="0" smtClean="0">
                          <a:effectLst/>
                        </a:rPr>
                        <a:t>introduction of </a:t>
                      </a:r>
                      <a:r>
                        <a:rPr lang="en-US" sz="1400" b="1" dirty="0">
                          <a:effectLst/>
                        </a:rPr>
                        <a:t>a particular factor prevent or reduce the problem (e.g. improve </a:t>
                      </a:r>
                      <a:r>
                        <a:rPr lang="en-US" sz="1400" b="1" dirty="0" smtClean="0">
                          <a:effectLst/>
                        </a:rPr>
                        <a:t>reading habits)</a:t>
                      </a:r>
                      <a:endParaRPr lang="en-GB" sz="1400" b="1"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400" b="1" dirty="0">
                          <a:effectLst/>
                        </a:rPr>
                        <a:t>Longitudinal studies</a:t>
                      </a:r>
                      <a:endParaRPr lang="en-GB" sz="1400" b="1" dirty="0">
                        <a:effectLst/>
                      </a:endParaRPr>
                    </a:p>
                    <a:p>
                      <a:pPr algn="just">
                        <a:spcAft>
                          <a:spcPts val="0"/>
                        </a:spcAft>
                      </a:pPr>
                      <a:r>
                        <a:rPr lang="en-US" sz="1400" b="1" dirty="0">
                          <a:effectLst/>
                        </a:rPr>
                        <a:t> </a:t>
                      </a:r>
                      <a:endParaRPr lang="en-GB" sz="1400" b="1" dirty="0">
                        <a:effectLst/>
                      </a:endParaRPr>
                    </a:p>
                    <a:p>
                      <a:pPr algn="just">
                        <a:spcAft>
                          <a:spcPts val="0"/>
                        </a:spcAft>
                      </a:pPr>
                      <a:r>
                        <a:rPr lang="en-US" sz="1400" b="1" dirty="0">
                          <a:effectLst/>
                        </a:rPr>
                        <a:t>Experimental or quasi - experimental study designs</a:t>
                      </a:r>
                      <a:endParaRPr lang="en-GB" sz="1400" b="1"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877698099"/>
                  </a:ext>
                </a:extLst>
              </a:tr>
              <a:tr h="2873829">
                <a:tc>
                  <a:txBody>
                    <a:bodyPr/>
                    <a:lstStyle/>
                    <a:p>
                      <a:pPr marL="342900" lvl="0" indent="-342900" algn="just">
                        <a:spcAft>
                          <a:spcPts val="0"/>
                        </a:spcAft>
                        <a:buFont typeface="+mj-lt"/>
                        <a:buAutoNum type="arabicParenR"/>
                        <a:tabLst>
                          <a:tab pos="457200" algn="l"/>
                        </a:tabLst>
                      </a:pPr>
                      <a:r>
                        <a:rPr lang="en-US" sz="1400">
                          <a:effectLst/>
                        </a:rPr>
                        <a:t> </a:t>
                      </a:r>
                      <a:endParaRPr lang="en-GB" sz="140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400" b="1">
                          <a:effectLst/>
                        </a:rPr>
                        <a:t>Having sufficient knowledge about cause to develop and assess an intervention that would prevent, control, or solve a problem</a:t>
                      </a:r>
                      <a:endParaRPr lang="en-GB" sz="1400" b="1">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400" b="1" dirty="0">
                          <a:effectLst/>
                        </a:rPr>
                        <a:t>What is the effect of a particular intervention/strategy? (e.g. sensitization or </a:t>
                      </a:r>
                      <a:r>
                        <a:rPr lang="en-US" sz="1400" b="1" dirty="0" smtClean="0">
                          <a:effectLst/>
                        </a:rPr>
                        <a:t>incentives)</a:t>
                      </a:r>
                      <a:endParaRPr lang="en-GB" sz="1400" b="1" dirty="0">
                        <a:effectLst/>
                      </a:endParaRPr>
                    </a:p>
                    <a:p>
                      <a:pPr algn="just">
                        <a:spcAft>
                          <a:spcPts val="0"/>
                        </a:spcAft>
                      </a:pPr>
                      <a:r>
                        <a:rPr lang="en-US" sz="1400" b="1" dirty="0">
                          <a:effectLst/>
                        </a:rPr>
                        <a:t> </a:t>
                      </a:r>
                      <a:endParaRPr lang="en-GB" sz="1400" b="1" dirty="0">
                        <a:effectLst/>
                      </a:endParaRPr>
                    </a:p>
                    <a:p>
                      <a:pPr algn="just">
                        <a:spcAft>
                          <a:spcPts val="0"/>
                        </a:spcAft>
                      </a:pPr>
                      <a:endParaRPr lang="en-GB" sz="1400" b="1" dirty="0">
                        <a:effectLst/>
                      </a:endParaRPr>
                    </a:p>
                    <a:p>
                      <a:pPr algn="just">
                        <a:spcAft>
                          <a:spcPts val="0"/>
                        </a:spcAft>
                      </a:pPr>
                      <a:r>
                        <a:rPr lang="en-US" sz="1400" b="1" dirty="0">
                          <a:effectLst/>
                        </a:rPr>
                        <a:t> </a:t>
                      </a:r>
                      <a:endParaRPr lang="en-GB" sz="1400" b="1"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US" sz="1400" b="1" dirty="0">
                          <a:effectLst/>
                        </a:rPr>
                        <a:t>Experimental or quasi - experimental study designs</a:t>
                      </a:r>
                      <a:endParaRPr lang="en-GB" sz="1400" b="1"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964637525"/>
                  </a:ext>
                </a:extLst>
              </a:tr>
            </a:tbl>
          </a:graphicData>
        </a:graphic>
      </p:graphicFrame>
    </p:spTree>
    <p:extLst>
      <p:ext uri="{BB962C8B-B14F-4D97-AF65-F5344CB8AC3E}">
        <p14:creationId xmlns:p14="http://schemas.microsoft.com/office/powerpoint/2010/main" val="3829660273"/>
      </p:ext>
    </p:extLst>
  </p:cSld>
  <p:clrMapOvr>
    <a:masterClrMapping/>
  </p:clrMapOvr>
  <p:timing>
    <p:tnLst>
      <p:par>
        <p:cTn id="1" dur="indefinite" restart="never" nodeType="tmRoot"/>
      </p:par>
    </p:tnLst>
  </p:timing>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lnSpc>
                <a:spcPct val="80000"/>
              </a:lnSpc>
            </a:pPr>
            <a:r>
              <a:rPr lang="en-GB" b="1"/>
              <a:t>SAMPLING</a:t>
            </a:r>
          </a:p>
        </p:txBody>
      </p:sp>
      <p:sp>
        <p:nvSpPr>
          <p:cNvPr id="43011" name="Rectangle 3"/>
          <p:cNvSpPr>
            <a:spLocks noGrp="1" noChangeArrowheads="1"/>
          </p:cNvSpPr>
          <p:nvPr>
            <p:ph idx="1"/>
          </p:nvPr>
        </p:nvSpPr>
        <p:spPr/>
        <p:txBody>
          <a:bodyPr>
            <a:normAutofit/>
          </a:bodyPr>
          <a:lstStyle/>
          <a:p>
            <a:pPr eaLnBrk="1" hangingPunct="1">
              <a:lnSpc>
                <a:spcPct val="80000"/>
              </a:lnSpc>
            </a:pPr>
            <a:r>
              <a:rPr lang="en-US" sz="2800" b="1" dirty="0" smtClean="0"/>
              <a:t>This involves selection </a:t>
            </a:r>
            <a:r>
              <a:rPr lang="en-US" sz="2800" b="1" dirty="0"/>
              <a:t>of a part or sub-set or fraction of a population</a:t>
            </a:r>
            <a:r>
              <a:rPr lang="en-US" sz="2800" b="1" dirty="0" smtClean="0"/>
              <a:t>.</a:t>
            </a:r>
          </a:p>
          <a:p>
            <a:pPr marL="82296" indent="0" eaLnBrk="1" hangingPunct="1">
              <a:lnSpc>
                <a:spcPct val="80000"/>
              </a:lnSpc>
              <a:buNone/>
            </a:pPr>
            <a:endParaRPr lang="en-US" sz="2800" b="1" dirty="0"/>
          </a:p>
          <a:p>
            <a:pPr algn="just">
              <a:lnSpc>
                <a:spcPct val="80000"/>
              </a:lnSpc>
              <a:defRPr/>
            </a:pPr>
            <a:r>
              <a:rPr lang="en-US" sz="2800" b="1" dirty="0"/>
              <a:t>Computing statistics on the basis of the findings (Descriptive statistics).</a:t>
            </a:r>
          </a:p>
          <a:p>
            <a:pPr algn="just">
              <a:lnSpc>
                <a:spcPct val="80000"/>
              </a:lnSpc>
              <a:buFont typeface="Wingdings" pitchFamily="2" charset="2"/>
              <a:buChar char="¡"/>
              <a:defRPr/>
            </a:pPr>
            <a:endParaRPr lang="en-US" sz="2800" b="1" dirty="0"/>
          </a:p>
          <a:p>
            <a:pPr algn="just">
              <a:lnSpc>
                <a:spcPct val="80000"/>
              </a:lnSpc>
              <a:defRPr/>
            </a:pPr>
            <a:r>
              <a:rPr lang="en-US" sz="2800" b="1" dirty="0"/>
              <a:t>Generalizing findings to the population on the basis of the sub-set or fraction. (Inferential statistics)</a:t>
            </a:r>
          </a:p>
          <a:p>
            <a:pPr eaLnBrk="1" hangingPunct="1">
              <a:lnSpc>
                <a:spcPct val="80000"/>
              </a:lnSpc>
              <a:buFont typeface="Wingdings" pitchFamily="2" charset="2"/>
              <a:buNone/>
            </a:pPr>
            <a:endParaRPr lang="en-US" sz="2800" b="1" dirty="0"/>
          </a:p>
          <a:p>
            <a:pPr eaLnBrk="1" hangingPunct="1">
              <a:lnSpc>
                <a:spcPct val="80000"/>
              </a:lnSpc>
            </a:pPr>
            <a:endParaRPr lang="en-US" sz="2800" b="1" dirty="0"/>
          </a:p>
        </p:txBody>
      </p:sp>
    </p:spTree>
    <p:extLst>
      <p:ext uri="{BB962C8B-B14F-4D97-AF65-F5344CB8AC3E}">
        <p14:creationId xmlns:p14="http://schemas.microsoft.com/office/powerpoint/2010/main" val="3983399815"/>
      </p:ext>
    </p:extLst>
  </p:cSld>
  <p:clrMapOvr>
    <a:masterClrMapping/>
  </p:clrMapOvr>
  <p:timing>
    <p:tnLst>
      <p:par>
        <p:cTn id="1" dur="indefinite" restart="never" nodeType="tmRoot"/>
      </p:par>
    </p:tnLst>
  </p:timing>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fontAlgn="auto" hangingPunct="1">
              <a:spcAft>
                <a:spcPts val="0"/>
              </a:spcAft>
              <a:defRPr/>
            </a:pPr>
            <a:r>
              <a:rPr lang="en-US" b="1" dirty="0">
                <a:solidFill>
                  <a:schemeClr val="tx2">
                    <a:satMod val="130000"/>
                  </a:schemeClr>
                </a:solidFill>
              </a:rPr>
              <a:t>PROS AND CONS OF SAMPLING</a:t>
            </a:r>
          </a:p>
        </p:txBody>
      </p:sp>
      <p:sp>
        <p:nvSpPr>
          <p:cNvPr id="11267" name="Rectangle 3"/>
          <p:cNvSpPr>
            <a:spLocks noGrp="1" noChangeArrowheads="1"/>
          </p:cNvSpPr>
          <p:nvPr>
            <p:ph idx="1"/>
          </p:nvPr>
        </p:nvSpPr>
        <p:spPr/>
        <p:txBody>
          <a:bodyPr/>
          <a:lstStyle/>
          <a:p>
            <a:pPr algn="just" eaLnBrk="1" hangingPunct="1">
              <a:lnSpc>
                <a:spcPct val="80000"/>
              </a:lnSpc>
              <a:buFont typeface="Wingdings" pitchFamily="2" charset="2"/>
              <a:buNone/>
            </a:pPr>
            <a:r>
              <a:rPr lang="en-US" sz="1600" b="1"/>
              <a:t>	</a:t>
            </a:r>
            <a:r>
              <a:rPr lang="en-US" sz="2400" b="1"/>
              <a:t>WHY SAMPLING IS NECESSARY</a:t>
            </a:r>
          </a:p>
          <a:p>
            <a:pPr algn="just" eaLnBrk="1" hangingPunct="1">
              <a:lnSpc>
                <a:spcPct val="80000"/>
              </a:lnSpc>
              <a:buFont typeface="Wingdings" pitchFamily="2" charset="2"/>
              <a:buNone/>
            </a:pPr>
            <a:endParaRPr lang="en-US" sz="2400" b="1"/>
          </a:p>
          <a:p>
            <a:pPr algn="just" eaLnBrk="1" hangingPunct="1">
              <a:lnSpc>
                <a:spcPct val="80000"/>
              </a:lnSpc>
            </a:pPr>
            <a:r>
              <a:rPr lang="en-US" sz="2400" b="1"/>
              <a:t>Cost - It is cheaper. Expenditures lower than complete enumeration</a:t>
            </a:r>
          </a:p>
          <a:p>
            <a:pPr algn="just" eaLnBrk="1" hangingPunct="1">
              <a:lnSpc>
                <a:spcPct val="80000"/>
              </a:lnSpc>
              <a:buFont typeface="Wingdings" pitchFamily="2" charset="2"/>
              <a:buNone/>
            </a:pPr>
            <a:endParaRPr lang="en-US" sz="2400" b="1"/>
          </a:p>
          <a:p>
            <a:pPr algn="just" eaLnBrk="1" hangingPunct="1">
              <a:lnSpc>
                <a:spcPct val="80000"/>
              </a:lnSpc>
            </a:pPr>
            <a:r>
              <a:rPr lang="en-US" sz="2400" b="1"/>
              <a:t>Speed - It is faster to collect and analyze data</a:t>
            </a:r>
          </a:p>
          <a:p>
            <a:pPr algn="just" eaLnBrk="1" hangingPunct="1">
              <a:lnSpc>
                <a:spcPct val="80000"/>
              </a:lnSpc>
              <a:buFont typeface="Wingdings" pitchFamily="2" charset="2"/>
              <a:buNone/>
            </a:pPr>
            <a:endParaRPr lang="en-US" sz="2400" b="1"/>
          </a:p>
          <a:p>
            <a:pPr algn="just" eaLnBrk="1" hangingPunct="1">
              <a:lnSpc>
                <a:spcPct val="80000"/>
              </a:lnSpc>
            </a:pPr>
            <a:r>
              <a:rPr lang="en-US" sz="2400" b="1"/>
              <a:t>Higher quality of data  -Through intensive training and close supervision of enumerators</a:t>
            </a:r>
          </a:p>
          <a:p>
            <a:pPr algn="just" eaLnBrk="1" hangingPunct="1">
              <a:lnSpc>
                <a:spcPct val="80000"/>
              </a:lnSpc>
              <a:buFont typeface="Wingdings" pitchFamily="2" charset="2"/>
              <a:buNone/>
            </a:pPr>
            <a:endParaRPr lang="en-US" sz="2400" b="1"/>
          </a:p>
          <a:p>
            <a:pPr algn="just" eaLnBrk="1" hangingPunct="1">
              <a:lnSpc>
                <a:spcPct val="80000"/>
              </a:lnSpc>
            </a:pPr>
            <a:r>
              <a:rPr lang="en-US" sz="2400" b="1"/>
              <a:t>Greater scope in terms of the amount of information collected.</a:t>
            </a:r>
          </a:p>
          <a:p>
            <a:pPr algn="just" eaLnBrk="1" hangingPunct="1">
              <a:lnSpc>
                <a:spcPct val="80000"/>
              </a:lnSpc>
            </a:pPr>
            <a:endParaRPr lang="en-US" sz="2400" b="1"/>
          </a:p>
          <a:p>
            <a:pPr algn="just" eaLnBrk="1" hangingPunct="1">
              <a:lnSpc>
                <a:spcPct val="80000"/>
              </a:lnSpc>
              <a:buFont typeface="Wingdings" pitchFamily="2" charset="2"/>
              <a:buNone/>
            </a:pPr>
            <a:endParaRPr lang="en-US" sz="2400" b="1"/>
          </a:p>
        </p:txBody>
      </p:sp>
    </p:spTree>
    <p:extLst>
      <p:ext uri="{BB962C8B-B14F-4D97-AF65-F5344CB8AC3E}">
        <p14:creationId xmlns:p14="http://schemas.microsoft.com/office/powerpoint/2010/main" val="2691207338"/>
      </p:ext>
    </p:extLst>
  </p:cSld>
  <p:clrMapOvr>
    <a:masterClrMapping/>
  </p:clrMapOvr>
  <p:timing>
    <p:tnLst>
      <p:par>
        <p:cTn id="1" dur="indefinite" restart="never" nodeType="tmRoot"/>
      </p:par>
    </p:tnLst>
  </p:timing>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12291" name="Content Placeholder 2"/>
          <p:cNvSpPr>
            <a:spLocks noGrp="1"/>
          </p:cNvSpPr>
          <p:nvPr>
            <p:ph idx="1"/>
          </p:nvPr>
        </p:nvSpPr>
        <p:spPr/>
        <p:txBody>
          <a:bodyPr>
            <a:normAutofit fontScale="92500" lnSpcReduction="20000"/>
          </a:bodyPr>
          <a:lstStyle/>
          <a:p>
            <a:pPr algn="just" eaLnBrk="1" hangingPunct="1">
              <a:lnSpc>
                <a:spcPct val="80000"/>
              </a:lnSpc>
            </a:pPr>
            <a:r>
              <a:rPr lang="en-US" b="1" dirty="0"/>
              <a:t>PROBLEMS WITH SAMPLING</a:t>
            </a:r>
          </a:p>
          <a:p>
            <a:pPr algn="just" eaLnBrk="1" hangingPunct="1">
              <a:lnSpc>
                <a:spcPct val="80000"/>
              </a:lnSpc>
              <a:buFont typeface="Wingdings" pitchFamily="2" charset="2"/>
              <a:buNone/>
            </a:pPr>
            <a:r>
              <a:rPr lang="en-US" b="1" dirty="0"/>
              <a:t> </a:t>
            </a:r>
          </a:p>
          <a:p>
            <a:pPr algn="just" eaLnBrk="1" hangingPunct="1">
              <a:lnSpc>
                <a:spcPct val="80000"/>
              </a:lnSpc>
            </a:pPr>
            <a:r>
              <a:rPr lang="en-US" b="1" dirty="0"/>
              <a:t>Non-response – Not –at – homes, </a:t>
            </a:r>
            <a:r>
              <a:rPr lang="en-US" b="1" dirty="0" err="1"/>
              <a:t>uninterviewables</a:t>
            </a:r>
            <a:r>
              <a:rPr lang="en-US" b="1" dirty="0"/>
              <a:t>, lack of cooperation</a:t>
            </a:r>
          </a:p>
          <a:p>
            <a:pPr algn="just" eaLnBrk="1" hangingPunct="1">
              <a:lnSpc>
                <a:spcPct val="80000"/>
              </a:lnSpc>
            </a:pPr>
            <a:endParaRPr lang="en-US" b="1" dirty="0"/>
          </a:p>
          <a:p>
            <a:pPr algn="just" eaLnBrk="1" hangingPunct="1">
              <a:lnSpc>
                <a:spcPct val="80000"/>
              </a:lnSpc>
            </a:pPr>
            <a:r>
              <a:rPr lang="en-US" b="1" dirty="0"/>
              <a:t>Sampling Errors – defects (biases) in the sample </a:t>
            </a:r>
            <a:r>
              <a:rPr lang="en-US" b="1" dirty="0" smtClean="0"/>
              <a:t>design</a:t>
            </a:r>
          </a:p>
          <a:p>
            <a:pPr algn="just" eaLnBrk="1" hangingPunct="1">
              <a:lnSpc>
                <a:spcPct val="80000"/>
              </a:lnSpc>
            </a:pPr>
            <a:endParaRPr lang="en-US" b="1" dirty="0"/>
          </a:p>
          <a:p>
            <a:r>
              <a:rPr lang="en-US" b="1" dirty="0"/>
              <a:t>EXAMPLES OF BAD SAMPLING </a:t>
            </a:r>
            <a:r>
              <a:rPr lang="en-US" b="1" dirty="0" smtClean="0"/>
              <a:t>DESIGNS</a:t>
            </a:r>
          </a:p>
          <a:p>
            <a:pPr marL="82296" indent="0">
              <a:buNone/>
            </a:pPr>
            <a:endParaRPr lang="en-US" b="1" dirty="0"/>
          </a:p>
          <a:p>
            <a:r>
              <a:rPr lang="en-US" b="1" dirty="0"/>
              <a:t>Using the Internet to investigate reading habits</a:t>
            </a:r>
          </a:p>
          <a:p>
            <a:pPr algn="just" eaLnBrk="1" hangingPunct="1">
              <a:lnSpc>
                <a:spcPct val="80000"/>
              </a:lnSpc>
            </a:pPr>
            <a:endParaRPr lang="en-US" b="1" dirty="0"/>
          </a:p>
          <a:p>
            <a:endParaRPr lang="en-US" dirty="0"/>
          </a:p>
        </p:txBody>
      </p:sp>
    </p:spTree>
    <p:extLst>
      <p:ext uri="{BB962C8B-B14F-4D97-AF65-F5344CB8AC3E}">
        <p14:creationId xmlns:p14="http://schemas.microsoft.com/office/powerpoint/2010/main" val="3941929749"/>
      </p:ext>
    </p:extLst>
  </p:cSld>
  <p:clrMapOvr>
    <a:masterClrMapping/>
  </p:clrMapOvr>
  <p:timing>
    <p:tnLst>
      <p:par>
        <p:cTn id="1" dur="indefinite" restart="never" nodeType="tmRoot"/>
      </p:par>
    </p:tnLst>
  </p:timing>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eaLnBrk="1" fontAlgn="auto" hangingPunct="1">
              <a:spcAft>
                <a:spcPts val="0"/>
              </a:spcAft>
              <a:defRPr/>
            </a:pPr>
            <a:r>
              <a:rPr lang="en-US" sz="3200" b="1">
                <a:solidFill>
                  <a:schemeClr val="tx2">
                    <a:satMod val="130000"/>
                  </a:schemeClr>
                </a:solidFill>
              </a:rPr>
              <a:t/>
            </a:r>
            <a:br>
              <a:rPr lang="en-US" sz="3200" b="1">
                <a:solidFill>
                  <a:schemeClr val="tx2">
                    <a:satMod val="130000"/>
                  </a:schemeClr>
                </a:solidFill>
              </a:rPr>
            </a:br>
            <a:r>
              <a:rPr lang="en-US" sz="3200" b="1">
                <a:solidFill>
                  <a:schemeClr val="tx2">
                    <a:satMod val="130000"/>
                  </a:schemeClr>
                </a:solidFill>
              </a:rPr>
              <a:t/>
            </a:r>
            <a:br>
              <a:rPr lang="en-US" sz="3200" b="1">
                <a:solidFill>
                  <a:schemeClr val="tx2">
                    <a:satMod val="130000"/>
                  </a:schemeClr>
                </a:solidFill>
              </a:rPr>
            </a:br>
            <a:r>
              <a:rPr lang="en-US" sz="3200" b="1">
                <a:solidFill>
                  <a:schemeClr val="tx2">
                    <a:satMod val="130000"/>
                  </a:schemeClr>
                </a:solidFill>
              </a:rPr>
              <a:t/>
            </a:r>
            <a:br>
              <a:rPr lang="en-US" sz="3200" b="1">
                <a:solidFill>
                  <a:schemeClr val="tx2">
                    <a:satMod val="130000"/>
                  </a:schemeClr>
                </a:solidFill>
              </a:rPr>
            </a:br>
            <a:r>
              <a:rPr lang="en-US" sz="2800" b="1">
                <a:solidFill>
                  <a:schemeClr val="tx2">
                    <a:satMod val="130000"/>
                  </a:schemeClr>
                </a:solidFill>
              </a:rPr>
              <a:t>IMPORTANT ASPECTS OF SAMPLING</a:t>
            </a:r>
            <a:br>
              <a:rPr lang="en-US" sz="2800" b="1">
                <a:solidFill>
                  <a:schemeClr val="tx2">
                    <a:satMod val="130000"/>
                  </a:schemeClr>
                </a:solidFill>
              </a:rPr>
            </a:br>
            <a:endParaRPr lang="en-US" sz="2800" b="1">
              <a:solidFill>
                <a:schemeClr val="tx2">
                  <a:satMod val="130000"/>
                </a:schemeClr>
              </a:solidFill>
            </a:endParaRPr>
          </a:p>
        </p:txBody>
      </p:sp>
      <p:sp>
        <p:nvSpPr>
          <p:cNvPr id="13315" name="Rectangle 3"/>
          <p:cNvSpPr>
            <a:spLocks noGrp="1" noChangeArrowheads="1"/>
          </p:cNvSpPr>
          <p:nvPr>
            <p:ph idx="1"/>
          </p:nvPr>
        </p:nvSpPr>
        <p:spPr/>
        <p:txBody>
          <a:bodyPr/>
          <a:lstStyle/>
          <a:p>
            <a:pPr algn="just" eaLnBrk="1" hangingPunct="1"/>
            <a:r>
              <a:rPr lang="en-US" b="1"/>
              <a:t>ESTABLISH THE SURVEY’S OBJECTIVES</a:t>
            </a:r>
          </a:p>
          <a:p>
            <a:pPr algn="just" eaLnBrk="1" hangingPunct="1"/>
            <a:endParaRPr lang="en-US" b="1"/>
          </a:p>
          <a:p>
            <a:pPr algn="just" eaLnBrk="1" hangingPunct="1"/>
            <a:r>
              <a:rPr lang="en-US" b="1"/>
              <a:t>Specify the objectives</a:t>
            </a:r>
          </a:p>
          <a:p>
            <a:pPr algn="just" eaLnBrk="1" hangingPunct="1">
              <a:buFont typeface="Wingdings" pitchFamily="2" charset="2"/>
              <a:buNone/>
            </a:pPr>
            <a:endParaRPr lang="en-US" b="1"/>
          </a:p>
          <a:p>
            <a:pPr algn="just" eaLnBrk="1" hangingPunct="1"/>
            <a:r>
              <a:rPr lang="en-US" b="1"/>
              <a:t>EXAMPLE</a:t>
            </a:r>
          </a:p>
          <a:p>
            <a:pPr algn="just" eaLnBrk="1" hangingPunct="1"/>
            <a:r>
              <a:rPr lang="en-US" b="1"/>
              <a:t>To investigate the levels of corruption in the civil service</a:t>
            </a:r>
          </a:p>
        </p:txBody>
      </p:sp>
    </p:spTree>
    <p:extLst>
      <p:ext uri="{BB962C8B-B14F-4D97-AF65-F5344CB8AC3E}">
        <p14:creationId xmlns:p14="http://schemas.microsoft.com/office/powerpoint/2010/main" val="2636386681"/>
      </p:ext>
    </p:extLst>
  </p:cSld>
  <p:clrMapOvr>
    <a:masterClrMapping/>
  </p:clrMapOvr>
  <p:timing>
    <p:tnLst>
      <p:par>
        <p:cTn id="1" dur="indefinite" restart="never" nodeType="tmRoot"/>
      </p:par>
    </p:tnLst>
  </p:timing>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fontAlgn="auto" hangingPunct="1">
              <a:spcAft>
                <a:spcPts val="0"/>
              </a:spcAft>
              <a:defRPr/>
            </a:pPr>
            <a:r>
              <a:rPr lang="en-US" sz="3200" b="1" dirty="0">
                <a:solidFill>
                  <a:schemeClr val="tx2">
                    <a:satMod val="130000"/>
                  </a:schemeClr>
                </a:solidFill>
              </a:rPr>
              <a:t>DEFINE THE POPULATION</a:t>
            </a:r>
            <a:br>
              <a:rPr lang="en-US" sz="3200" b="1" dirty="0">
                <a:solidFill>
                  <a:schemeClr val="tx2">
                    <a:satMod val="130000"/>
                  </a:schemeClr>
                </a:solidFill>
              </a:rPr>
            </a:br>
            <a:endParaRPr lang="en-US" sz="3200" b="1" dirty="0">
              <a:solidFill>
                <a:schemeClr val="tx2">
                  <a:satMod val="130000"/>
                </a:schemeClr>
              </a:solidFill>
            </a:endParaRPr>
          </a:p>
        </p:txBody>
      </p:sp>
      <p:sp>
        <p:nvSpPr>
          <p:cNvPr id="14339" name="Rectangle 3"/>
          <p:cNvSpPr>
            <a:spLocks noGrp="1" noChangeArrowheads="1"/>
          </p:cNvSpPr>
          <p:nvPr>
            <p:ph idx="1"/>
          </p:nvPr>
        </p:nvSpPr>
        <p:spPr/>
        <p:txBody>
          <a:bodyPr/>
          <a:lstStyle/>
          <a:p>
            <a:pPr marL="598488" indent="-598488" algn="just" eaLnBrk="1" hangingPunct="1">
              <a:lnSpc>
                <a:spcPct val="90000"/>
              </a:lnSpc>
              <a:buFont typeface="Wingdings" pitchFamily="2" charset="2"/>
              <a:buNone/>
            </a:pPr>
            <a:r>
              <a:rPr lang="en-US" b="1"/>
              <a:t>	Ensure that the specification of the target population is as clear and complete as possible.</a:t>
            </a:r>
          </a:p>
          <a:p>
            <a:pPr marL="598488" indent="-598488" algn="just" eaLnBrk="1" hangingPunct="1">
              <a:lnSpc>
                <a:spcPct val="90000"/>
              </a:lnSpc>
              <a:buFont typeface="Wingdings" pitchFamily="2" charset="2"/>
              <a:buNone/>
            </a:pPr>
            <a:endParaRPr lang="en-US" b="1"/>
          </a:p>
          <a:p>
            <a:pPr marL="598488" indent="-598488" algn="just" eaLnBrk="1" hangingPunct="1">
              <a:lnSpc>
                <a:spcPct val="90000"/>
              </a:lnSpc>
              <a:buFont typeface="Wingdings" pitchFamily="2" charset="2"/>
              <a:buNone/>
            </a:pPr>
            <a:r>
              <a:rPr lang="en-US" b="1"/>
              <a:t>	This is  to ensure that all elements within the population are represented.</a:t>
            </a:r>
          </a:p>
        </p:txBody>
      </p:sp>
    </p:spTree>
    <p:extLst>
      <p:ext uri="{BB962C8B-B14F-4D97-AF65-F5344CB8AC3E}">
        <p14:creationId xmlns:p14="http://schemas.microsoft.com/office/powerpoint/2010/main" val="3793732549"/>
      </p:ext>
    </p:extLst>
  </p:cSld>
  <p:clrMapOvr>
    <a:masterClrMapping/>
  </p:clrMapOvr>
  <p:timing>
    <p:tnLst>
      <p:par>
        <p:cTn id="1" dur="indefinite" restart="never" nodeType="tmRoot"/>
      </p:par>
    </p:tnLst>
  </p:timing>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fontAlgn="auto" hangingPunct="1">
              <a:spcAft>
                <a:spcPts val="0"/>
              </a:spcAft>
              <a:defRPr/>
            </a:pPr>
            <a:r>
              <a:rPr lang="en-US" b="1">
                <a:solidFill>
                  <a:schemeClr val="tx2">
                    <a:satMod val="130000"/>
                  </a:schemeClr>
                </a:solidFill>
              </a:rPr>
              <a:t>POPULATION</a:t>
            </a:r>
          </a:p>
        </p:txBody>
      </p:sp>
      <p:sp>
        <p:nvSpPr>
          <p:cNvPr id="15363" name="Content Placeholder 2"/>
          <p:cNvSpPr>
            <a:spLocks noGrp="1"/>
          </p:cNvSpPr>
          <p:nvPr>
            <p:ph idx="1"/>
          </p:nvPr>
        </p:nvSpPr>
        <p:spPr/>
        <p:txBody>
          <a:bodyPr/>
          <a:lstStyle/>
          <a:p>
            <a:pPr algn="just" eaLnBrk="1" hangingPunct="1"/>
            <a:r>
              <a:rPr lang="en-US" b="1"/>
              <a:t>A population is “an aggregate of all cases that conform to some designated specification.”</a:t>
            </a:r>
          </a:p>
          <a:p>
            <a:pPr algn="just" eaLnBrk="1" hangingPunct="1"/>
            <a:endParaRPr lang="en-US" b="1"/>
          </a:p>
          <a:p>
            <a:pPr algn="just" eaLnBrk="1" hangingPunct="1"/>
            <a:r>
              <a:rPr lang="en-US" b="1"/>
              <a:t>It is the entire set of relevant units for analysis.</a:t>
            </a:r>
          </a:p>
          <a:p>
            <a:pPr algn="just" eaLnBrk="1" hangingPunct="1"/>
            <a:endParaRPr lang="en-US" b="1"/>
          </a:p>
        </p:txBody>
      </p:sp>
    </p:spTree>
    <p:extLst>
      <p:ext uri="{BB962C8B-B14F-4D97-AF65-F5344CB8AC3E}">
        <p14:creationId xmlns:p14="http://schemas.microsoft.com/office/powerpoint/2010/main" val="823911275"/>
      </p:ext>
    </p:extLst>
  </p:cSld>
  <p:clrMapOvr>
    <a:masterClrMapping/>
  </p:clrMapOvr>
  <p:timing>
    <p:tnLst>
      <p:par>
        <p:cTn id="1" dur="indefinite" restart="never" nodeType="tmRoot"/>
      </p:par>
    </p:tnLst>
  </p:timing>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fontAlgn="auto" hangingPunct="1">
              <a:spcAft>
                <a:spcPts val="0"/>
              </a:spcAft>
              <a:defRPr/>
            </a:pPr>
            <a:r>
              <a:rPr lang="en-US" b="1">
                <a:solidFill>
                  <a:schemeClr val="tx2">
                    <a:satMod val="130000"/>
                  </a:schemeClr>
                </a:solidFill>
              </a:rPr>
              <a:t>POPULATION</a:t>
            </a:r>
            <a:endParaRPr lang="en-US">
              <a:solidFill>
                <a:schemeClr val="tx2">
                  <a:satMod val="130000"/>
                </a:schemeClr>
              </a:solidFill>
            </a:endParaRPr>
          </a:p>
        </p:txBody>
      </p:sp>
      <p:sp>
        <p:nvSpPr>
          <p:cNvPr id="3" name="Content Placeholder 2"/>
          <p:cNvSpPr>
            <a:spLocks noGrp="1"/>
          </p:cNvSpPr>
          <p:nvPr>
            <p:ph idx="1"/>
          </p:nvPr>
        </p:nvSpPr>
        <p:spPr/>
        <p:txBody>
          <a:bodyPr>
            <a:normAutofit/>
          </a:bodyPr>
          <a:lstStyle/>
          <a:p>
            <a:pPr marL="365760" indent="-283464" eaLnBrk="1" fontAlgn="auto" hangingPunct="1">
              <a:spcAft>
                <a:spcPts val="0"/>
              </a:spcAft>
              <a:buFont typeface="Wingdings 2"/>
              <a:buChar char=""/>
              <a:defRPr/>
            </a:pPr>
            <a:r>
              <a:rPr lang="en-US" sz="1800" b="1" dirty="0"/>
              <a:t>A population is defined in terms of:</a:t>
            </a:r>
          </a:p>
          <a:p>
            <a:pPr marL="365760" indent="-283464" eaLnBrk="1" fontAlgn="auto" hangingPunct="1">
              <a:spcAft>
                <a:spcPts val="0"/>
              </a:spcAft>
              <a:buFont typeface="Wingdings 2"/>
              <a:buChar char=""/>
              <a:defRPr/>
            </a:pPr>
            <a:endParaRPr lang="en-US" sz="1800" b="1" dirty="0"/>
          </a:p>
          <a:p>
            <a:pPr marL="365760" indent="-283464" eaLnBrk="1" fontAlgn="auto" hangingPunct="1">
              <a:spcAft>
                <a:spcPts val="0"/>
              </a:spcAft>
              <a:buFont typeface="Wingdings 2"/>
              <a:buChar char=""/>
              <a:defRPr/>
            </a:pPr>
            <a:r>
              <a:rPr lang="en-US" sz="1800" b="1" dirty="0"/>
              <a:t>Content </a:t>
            </a:r>
          </a:p>
          <a:p>
            <a:pPr marL="365760" indent="-283464" eaLnBrk="1" fontAlgn="auto" hangingPunct="1">
              <a:spcAft>
                <a:spcPts val="0"/>
              </a:spcAft>
              <a:buFont typeface="Wingdings 2"/>
              <a:buChar char=""/>
              <a:defRPr/>
            </a:pPr>
            <a:r>
              <a:rPr lang="en-US" sz="1800" b="1" dirty="0"/>
              <a:t>Extent</a:t>
            </a:r>
          </a:p>
          <a:p>
            <a:pPr marL="365760" indent="-283464" eaLnBrk="1" fontAlgn="auto" hangingPunct="1">
              <a:spcAft>
                <a:spcPts val="0"/>
              </a:spcAft>
              <a:buFont typeface="Wingdings 2"/>
              <a:buChar char=""/>
              <a:defRPr/>
            </a:pPr>
            <a:r>
              <a:rPr lang="en-US" sz="1800" b="1" dirty="0"/>
              <a:t>Time</a:t>
            </a:r>
          </a:p>
          <a:p>
            <a:pPr marL="365760" indent="-283464" eaLnBrk="1" fontAlgn="auto" hangingPunct="1">
              <a:spcAft>
                <a:spcPts val="0"/>
              </a:spcAft>
              <a:buFont typeface="Wingdings 2"/>
              <a:buChar char=""/>
              <a:defRPr/>
            </a:pPr>
            <a:endParaRPr lang="en-US" sz="1800" b="1" dirty="0"/>
          </a:p>
          <a:p>
            <a:pPr marL="0" indent="0" eaLnBrk="1" fontAlgn="auto" hangingPunct="1">
              <a:spcAft>
                <a:spcPts val="0"/>
              </a:spcAft>
              <a:buFont typeface="Wingdings" pitchFamily="2" charset="2"/>
              <a:buNone/>
              <a:defRPr/>
            </a:pPr>
            <a:r>
              <a:rPr lang="en-US" sz="1800" b="1" dirty="0"/>
              <a:t>SAMPLING UNIT</a:t>
            </a:r>
          </a:p>
          <a:p>
            <a:pPr marL="0" indent="0" eaLnBrk="1" fontAlgn="auto" hangingPunct="1">
              <a:spcAft>
                <a:spcPts val="0"/>
              </a:spcAft>
              <a:buFont typeface="Wingdings" pitchFamily="2" charset="2"/>
              <a:buNone/>
              <a:defRPr/>
            </a:pPr>
            <a:endParaRPr lang="en-US" sz="1800" b="1" dirty="0"/>
          </a:p>
          <a:p>
            <a:pPr marL="0" indent="0" eaLnBrk="1" fontAlgn="auto" hangingPunct="1">
              <a:spcAft>
                <a:spcPts val="0"/>
              </a:spcAft>
              <a:buFont typeface="Wingdings" pitchFamily="2" charset="2"/>
              <a:buNone/>
              <a:defRPr/>
            </a:pPr>
            <a:r>
              <a:rPr lang="en-US" sz="1800" b="1" dirty="0"/>
              <a:t>This refers to a single member of the target population.</a:t>
            </a:r>
          </a:p>
          <a:p>
            <a:pPr marL="0" indent="0" eaLnBrk="1" fontAlgn="auto" hangingPunct="1">
              <a:spcAft>
                <a:spcPts val="0"/>
              </a:spcAft>
              <a:buFont typeface="Wingdings" pitchFamily="2" charset="2"/>
              <a:buNone/>
              <a:defRPr/>
            </a:pPr>
            <a:endParaRPr lang="en-US" sz="1800" b="1" dirty="0"/>
          </a:p>
          <a:p>
            <a:pPr marL="0" indent="0" eaLnBrk="1" fontAlgn="auto" hangingPunct="1">
              <a:spcAft>
                <a:spcPts val="0"/>
              </a:spcAft>
              <a:buFont typeface="Wingdings" pitchFamily="2" charset="2"/>
              <a:buNone/>
              <a:defRPr/>
            </a:pPr>
            <a:r>
              <a:rPr lang="en-US" sz="1800" b="1" dirty="0"/>
              <a:t>A </a:t>
            </a:r>
            <a:r>
              <a:rPr lang="en-US" sz="1800" b="1" dirty="0" smtClean="0"/>
              <a:t>student is </a:t>
            </a:r>
            <a:r>
              <a:rPr lang="en-US" sz="1800" b="1" dirty="0"/>
              <a:t>a sampling unit.</a:t>
            </a:r>
          </a:p>
        </p:txBody>
      </p:sp>
    </p:spTree>
    <p:extLst>
      <p:ext uri="{BB962C8B-B14F-4D97-AF65-F5344CB8AC3E}">
        <p14:creationId xmlns:p14="http://schemas.microsoft.com/office/powerpoint/2010/main" val="37115736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b="1" dirty="0" smtClean="0"/>
              <a:t>THE </a:t>
            </a:r>
            <a:r>
              <a:rPr lang="en-GB" sz="2000" b="1" dirty="0"/>
              <a:t>MEANING AND IMPORTANCE OF RESEARCH</a:t>
            </a:r>
            <a:r>
              <a:rPr lang="en-US" sz="2000" b="1" dirty="0"/>
              <a:t/>
            </a:r>
            <a:br>
              <a:rPr lang="en-US" sz="2000" b="1" dirty="0"/>
            </a:br>
            <a:endParaRPr lang="en-US" sz="2000" dirty="0"/>
          </a:p>
        </p:txBody>
      </p:sp>
      <p:sp>
        <p:nvSpPr>
          <p:cNvPr id="3" name="Content Placeholder 2"/>
          <p:cNvSpPr>
            <a:spLocks noGrp="1"/>
          </p:cNvSpPr>
          <p:nvPr>
            <p:ph idx="1"/>
          </p:nvPr>
        </p:nvSpPr>
        <p:spPr/>
        <p:txBody>
          <a:bodyPr>
            <a:normAutofit fontScale="47500" lnSpcReduction="20000"/>
          </a:bodyPr>
          <a:lstStyle/>
          <a:p>
            <a:r>
              <a:rPr lang="en-US" b="1" dirty="0"/>
              <a:t> </a:t>
            </a:r>
            <a:endParaRPr lang="en-US" dirty="0"/>
          </a:p>
          <a:p>
            <a:pPr lvl="0"/>
            <a:r>
              <a:rPr lang="en-US" dirty="0"/>
              <a:t>RESEARCH also means simply SEARCH AGAIN or LOOK at PROBLEMS ANEW.</a:t>
            </a:r>
          </a:p>
          <a:p>
            <a:r>
              <a:rPr lang="en-US" dirty="0"/>
              <a:t> </a:t>
            </a:r>
          </a:p>
          <a:p>
            <a:pPr lvl="0"/>
            <a:r>
              <a:rPr lang="en-US" dirty="0"/>
              <a:t>Why?</a:t>
            </a:r>
          </a:p>
          <a:p>
            <a:r>
              <a:rPr lang="en-US" b="1" dirty="0"/>
              <a:t> </a:t>
            </a:r>
            <a:endParaRPr lang="en-US" dirty="0"/>
          </a:p>
          <a:p>
            <a:pPr lvl="0"/>
            <a:r>
              <a:rPr lang="en-US" dirty="0"/>
              <a:t>Because the FIRST LOOK may been ERROR PRONE.</a:t>
            </a:r>
          </a:p>
          <a:p>
            <a:r>
              <a:rPr lang="en-US" b="1" dirty="0"/>
              <a:t> </a:t>
            </a:r>
            <a:endParaRPr lang="en-US" dirty="0"/>
          </a:p>
          <a:p>
            <a:pPr lvl="0"/>
            <a:r>
              <a:rPr lang="en-US" dirty="0"/>
              <a:t>It may have YIELDED FALSE or INACCURATE INFORMATION.</a:t>
            </a:r>
          </a:p>
          <a:p>
            <a:r>
              <a:rPr lang="en-US" b="1" dirty="0"/>
              <a:t> </a:t>
            </a:r>
            <a:endParaRPr lang="en-US" dirty="0"/>
          </a:p>
          <a:p>
            <a:pPr lvl="0"/>
            <a:r>
              <a:rPr lang="en-US" dirty="0"/>
              <a:t>RESEARCH therefore seeks EXPLANATIONS that TRANSCEND COMMONSENSICAL VIEWS OF REALITY.</a:t>
            </a:r>
          </a:p>
          <a:p>
            <a:r>
              <a:rPr lang="en-US" b="1" dirty="0"/>
              <a:t> </a:t>
            </a:r>
            <a:endParaRPr lang="en-US" dirty="0"/>
          </a:p>
          <a:p>
            <a:pPr lvl="0"/>
            <a:r>
              <a:rPr lang="en-US" dirty="0"/>
              <a:t>In RESEARCH nothing is TAKEN for GRANTED.</a:t>
            </a:r>
          </a:p>
          <a:p>
            <a:r>
              <a:rPr lang="en-US" b="1" dirty="0"/>
              <a:t> </a:t>
            </a:r>
            <a:endParaRPr lang="en-US" dirty="0"/>
          </a:p>
          <a:p>
            <a:pPr lvl="0"/>
            <a:r>
              <a:rPr lang="en-US" dirty="0"/>
              <a:t>There are NO GIVENS.</a:t>
            </a:r>
          </a:p>
          <a:p>
            <a:r>
              <a:rPr lang="en-US" b="1" dirty="0"/>
              <a:t> </a:t>
            </a:r>
            <a:endParaRPr lang="en-US" dirty="0"/>
          </a:p>
          <a:p>
            <a:pPr lvl="0"/>
            <a:r>
              <a:rPr lang="en-US" dirty="0"/>
              <a:t>RESEARCH therefore CORRECTS MISCONCEPTIONS</a:t>
            </a:r>
            <a:r>
              <a:rPr lang="en-US" dirty="0" smtClean="0"/>
              <a:t>.</a:t>
            </a:r>
            <a:endParaRPr lang="en-US" dirty="0"/>
          </a:p>
        </p:txBody>
      </p:sp>
    </p:spTree>
    <p:extLst>
      <p:ext uri="{BB962C8B-B14F-4D97-AF65-F5344CB8AC3E}">
        <p14:creationId xmlns:p14="http://schemas.microsoft.com/office/powerpoint/2010/main" val="19617123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COMMON SOURCES OF KNOWLEDGE</a:t>
            </a:r>
            <a:r>
              <a:rPr lang="en-US" sz="2800" dirty="0"/>
              <a:t/>
            </a:r>
            <a:br>
              <a:rPr lang="en-US" sz="2800" dirty="0"/>
            </a:br>
            <a:endParaRPr lang="en-US" sz="2800" dirty="0"/>
          </a:p>
        </p:txBody>
      </p:sp>
      <p:sp>
        <p:nvSpPr>
          <p:cNvPr id="3" name="Content Placeholder 2"/>
          <p:cNvSpPr>
            <a:spLocks noGrp="1"/>
          </p:cNvSpPr>
          <p:nvPr>
            <p:ph idx="1"/>
          </p:nvPr>
        </p:nvSpPr>
        <p:spPr/>
        <p:txBody>
          <a:bodyPr>
            <a:normAutofit fontScale="55000" lnSpcReduction="20000"/>
          </a:bodyPr>
          <a:lstStyle/>
          <a:p>
            <a:pPr lvl="0" algn="just"/>
            <a:r>
              <a:rPr lang="en-US" b="1" dirty="0" smtClean="0"/>
              <a:t>Forms of knowledge exist that are prior to (or outside) our experiences.</a:t>
            </a:r>
          </a:p>
          <a:p>
            <a:pPr marL="82296" indent="0" algn="just">
              <a:buNone/>
            </a:pPr>
            <a:endParaRPr lang="en-US" b="1" dirty="0" smtClean="0"/>
          </a:p>
          <a:p>
            <a:pPr lvl="0" algn="just"/>
            <a:r>
              <a:rPr lang="en-US" b="1" dirty="0" smtClean="0"/>
              <a:t>Concern with what is true in principle and what is logically compelling.</a:t>
            </a:r>
          </a:p>
          <a:p>
            <a:pPr marL="82296" indent="0" algn="just">
              <a:buNone/>
            </a:pPr>
            <a:endParaRPr lang="en-US" b="1" dirty="0" smtClean="0"/>
          </a:p>
          <a:p>
            <a:pPr lvl="0" algn="just"/>
            <a:r>
              <a:rPr lang="en-US" b="1" dirty="0" smtClean="0"/>
              <a:t>Abstract logic and pure mathematics characterized statements that are universally valid, certain and independent of the empirical world as the normative master science.</a:t>
            </a:r>
          </a:p>
          <a:p>
            <a:pPr marL="82296" indent="0" algn="just">
              <a:buNone/>
            </a:pPr>
            <a:endParaRPr lang="en-US" b="1" dirty="0" smtClean="0"/>
          </a:p>
          <a:p>
            <a:pPr lvl="0" algn="just"/>
            <a:r>
              <a:rPr lang="en-US" b="1" dirty="0" smtClean="0"/>
              <a:t>An argument that is logically compelling is true even if devoid of any empirical substance as expressed in this syllogism.</a:t>
            </a:r>
          </a:p>
          <a:p>
            <a:pPr marL="82296" indent="0" algn="just">
              <a:buNone/>
            </a:pPr>
            <a:endParaRPr lang="en-US" b="1" dirty="0" smtClean="0"/>
          </a:p>
          <a:p>
            <a:pPr algn="just"/>
            <a:r>
              <a:rPr lang="en-US" b="1" dirty="0" smtClean="0"/>
              <a:t>All Men  (X) Are </a:t>
            </a:r>
            <a:r>
              <a:rPr lang="en-US" b="1" dirty="0"/>
              <a:t>Mortal </a:t>
            </a:r>
            <a:r>
              <a:rPr lang="en-US" b="1" dirty="0" smtClean="0"/>
              <a:t> (Y)    		X </a:t>
            </a:r>
            <a:r>
              <a:rPr lang="en-US" b="1" dirty="0"/>
              <a:t>= Y </a:t>
            </a:r>
            <a:endParaRPr lang="en-US" b="1" dirty="0" smtClean="0"/>
          </a:p>
          <a:p>
            <a:pPr algn="just"/>
            <a:r>
              <a:rPr lang="en-US" b="1" dirty="0" smtClean="0"/>
              <a:t>John (J) is a </a:t>
            </a:r>
            <a:r>
              <a:rPr lang="en-US" b="1" dirty="0"/>
              <a:t>man </a:t>
            </a:r>
            <a:r>
              <a:rPr lang="en-US" b="1" dirty="0" smtClean="0"/>
              <a:t>(X)			J </a:t>
            </a:r>
            <a:r>
              <a:rPr lang="en-US" b="1" dirty="0"/>
              <a:t>= X </a:t>
            </a:r>
            <a:endParaRPr lang="en-US" b="1" dirty="0" smtClean="0"/>
          </a:p>
          <a:p>
            <a:pPr algn="just"/>
            <a:r>
              <a:rPr lang="en-US" b="1" dirty="0" smtClean="0"/>
              <a:t> </a:t>
            </a:r>
            <a:r>
              <a:rPr lang="en-US" b="1" dirty="0"/>
              <a:t>Therefore John </a:t>
            </a:r>
            <a:r>
              <a:rPr lang="en-US" b="1" dirty="0" smtClean="0"/>
              <a:t>(J) is mortal (Y)	</a:t>
            </a:r>
            <a:r>
              <a:rPr lang="en-US" b="1" dirty="0"/>
              <a:t>J = Y</a:t>
            </a:r>
            <a:endParaRPr lang="en-US" dirty="0"/>
          </a:p>
          <a:p>
            <a:pPr algn="just"/>
            <a:endParaRPr lang="en-US" b="1" dirty="0"/>
          </a:p>
          <a:p>
            <a:endParaRPr lang="en-US" dirty="0" smtClean="0"/>
          </a:p>
          <a:p>
            <a:endParaRPr lang="en-US" dirty="0"/>
          </a:p>
        </p:txBody>
      </p:sp>
    </p:spTree>
    <p:extLst>
      <p:ext uri="{BB962C8B-B14F-4D97-AF65-F5344CB8AC3E}">
        <p14:creationId xmlns:p14="http://schemas.microsoft.com/office/powerpoint/2010/main" val="820234713"/>
      </p:ext>
    </p:extLst>
  </p:cSld>
  <p:clrMapOvr>
    <a:masterClrMapping/>
  </p:clrMapOvr>
  <p:timing>
    <p:tnLst>
      <p:par>
        <p:cTn id="1" dur="indefinite" restart="never" nodeType="tmRoot"/>
      </p:par>
    </p:tnLst>
  </p:timing>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fontAlgn="auto" hangingPunct="1">
              <a:spcAft>
                <a:spcPts val="0"/>
              </a:spcAft>
              <a:defRPr/>
            </a:pPr>
            <a:r>
              <a:rPr lang="en-US" sz="3200" b="1">
                <a:solidFill>
                  <a:schemeClr val="tx2">
                    <a:satMod val="130000"/>
                  </a:schemeClr>
                </a:solidFill>
              </a:rPr>
              <a:t>DEFINE THE TARGET POPULATION</a:t>
            </a:r>
            <a:br>
              <a:rPr lang="en-US" sz="3200" b="1">
                <a:solidFill>
                  <a:schemeClr val="tx2">
                    <a:satMod val="130000"/>
                  </a:schemeClr>
                </a:solidFill>
              </a:rPr>
            </a:br>
            <a:endParaRPr lang="en-US" sz="3200" b="1">
              <a:solidFill>
                <a:schemeClr val="tx2">
                  <a:satMod val="130000"/>
                </a:schemeClr>
              </a:solidFill>
            </a:endParaRPr>
          </a:p>
        </p:txBody>
      </p:sp>
      <p:sp>
        <p:nvSpPr>
          <p:cNvPr id="8195" name="Rectangle 3"/>
          <p:cNvSpPr>
            <a:spLocks noGrp="1" noChangeArrowheads="1"/>
          </p:cNvSpPr>
          <p:nvPr>
            <p:ph idx="1"/>
          </p:nvPr>
        </p:nvSpPr>
        <p:spPr/>
        <p:txBody>
          <a:bodyPr>
            <a:normAutofit lnSpcReduction="10000"/>
          </a:bodyPr>
          <a:lstStyle/>
          <a:p>
            <a:pPr marL="598488" indent="-598488" eaLnBrk="1" fontAlgn="auto" hangingPunct="1">
              <a:spcAft>
                <a:spcPts val="0"/>
              </a:spcAft>
              <a:buFont typeface="Wingdings 2"/>
              <a:buChar char=""/>
              <a:defRPr/>
            </a:pPr>
            <a:r>
              <a:rPr lang="en-US" b="1" dirty="0"/>
              <a:t>Content (who will be included?)</a:t>
            </a:r>
            <a:r>
              <a:rPr lang="en-US" dirty="0"/>
              <a:t> - All </a:t>
            </a:r>
            <a:r>
              <a:rPr lang="en-US" dirty="0" smtClean="0"/>
              <a:t>students</a:t>
            </a:r>
            <a:endParaRPr lang="en-US" dirty="0"/>
          </a:p>
          <a:p>
            <a:pPr marL="0" indent="0" eaLnBrk="1" fontAlgn="auto" hangingPunct="1">
              <a:spcAft>
                <a:spcPts val="0"/>
              </a:spcAft>
              <a:buFont typeface="Wingdings" pitchFamily="2" charset="2"/>
              <a:buNone/>
              <a:defRPr/>
            </a:pPr>
            <a:endParaRPr lang="en-US" dirty="0"/>
          </a:p>
          <a:p>
            <a:pPr marL="598488" indent="-598488" eaLnBrk="1" fontAlgn="auto" hangingPunct="1">
              <a:spcAft>
                <a:spcPts val="0"/>
              </a:spcAft>
              <a:buFont typeface="Wingdings 2"/>
              <a:buChar char=""/>
              <a:defRPr/>
            </a:pPr>
            <a:r>
              <a:rPr lang="en-US" b="1" dirty="0"/>
              <a:t>Extent (Geographical location)</a:t>
            </a:r>
            <a:r>
              <a:rPr lang="en-US" dirty="0"/>
              <a:t>  - </a:t>
            </a:r>
            <a:r>
              <a:rPr lang="en-US" dirty="0" smtClean="0"/>
              <a:t>Great Est Road Campus</a:t>
            </a:r>
            <a:endParaRPr lang="en-US" dirty="0"/>
          </a:p>
          <a:p>
            <a:pPr marL="0" indent="0" eaLnBrk="1" fontAlgn="auto" hangingPunct="1">
              <a:spcAft>
                <a:spcPts val="0"/>
              </a:spcAft>
              <a:buFont typeface="Wingdings" pitchFamily="2" charset="2"/>
              <a:buNone/>
              <a:defRPr/>
            </a:pPr>
            <a:endParaRPr lang="en-US" dirty="0"/>
          </a:p>
          <a:p>
            <a:pPr marL="598488" indent="-598488" eaLnBrk="1" fontAlgn="auto" hangingPunct="1">
              <a:spcAft>
                <a:spcPts val="0"/>
              </a:spcAft>
              <a:buFont typeface="Wingdings 2"/>
              <a:buChar char=""/>
              <a:defRPr/>
            </a:pPr>
            <a:r>
              <a:rPr lang="en-US" b="1" dirty="0"/>
              <a:t>Time (Reference period)</a:t>
            </a:r>
            <a:r>
              <a:rPr lang="en-US" dirty="0"/>
              <a:t> -</a:t>
            </a:r>
            <a:r>
              <a:rPr lang="en-US" dirty="0" smtClean="0"/>
              <a:t>2019.</a:t>
            </a:r>
          </a:p>
          <a:p>
            <a:pPr marL="598488" indent="-598488" eaLnBrk="1" fontAlgn="auto" hangingPunct="1">
              <a:spcAft>
                <a:spcPts val="0"/>
              </a:spcAft>
              <a:buFont typeface="Wingdings 2"/>
              <a:buChar char=""/>
              <a:defRPr/>
            </a:pPr>
            <a:endParaRPr lang="en-US" dirty="0"/>
          </a:p>
          <a:p>
            <a:pPr marL="598488" indent="-598488" eaLnBrk="1" fontAlgn="auto" hangingPunct="1">
              <a:spcAft>
                <a:spcPts val="0"/>
              </a:spcAft>
              <a:buFont typeface="Wingdings 2"/>
              <a:buChar char=""/>
              <a:defRPr/>
            </a:pPr>
            <a:r>
              <a:rPr lang="en-US" dirty="0" smtClean="0"/>
              <a:t>All students at </a:t>
            </a:r>
            <a:r>
              <a:rPr lang="en-US" dirty="0" err="1" smtClean="0"/>
              <a:t>GER</a:t>
            </a:r>
            <a:r>
              <a:rPr lang="en-US" dirty="0" smtClean="0"/>
              <a:t> Campus in 2019</a:t>
            </a:r>
            <a:endParaRPr lang="en-US" dirty="0"/>
          </a:p>
        </p:txBody>
      </p:sp>
    </p:spTree>
    <p:extLst>
      <p:ext uri="{BB962C8B-B14F-4D97-AF65-F5344CB8AC3E}">
        <p14:creationId xmlns:p14="http://schemas.microsoft.com/office/powerpoint/2010/main" val="233366523"/>
      </p:ext>
    </p:extLst>
  </p:cSld>
  <p:clrMapOvr>
    <a:masterClrMapping/>
  </p:clrMapOvr>
  <p:timing>
    <p:tnLst>
      <p:par>
        <p:cTn id="1" dur="indefinite" restart="never" nodeType="tmRoot"/>
      </p:par>
    </p:tnLst>
  </p:timing>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fontAlgn="auto" hangingPunct="1">
              <a:spcAft>
                <a:spcPts val="0"/>
              </a:spcAft>
              <a:defRPr/>
            </a:pPr>
            <a:r>
              <a:rPr lang="en-US" sz="3200" b="1">
                <a:solidFill>
                  <a:schemeClr val="tx2">
                    <a:satMod val="130000"/>
                  </a:schemeClr>
                </a:solidFill>
              </a:rPr>
              <a:t>DECIDE ON SAMPLE DESIGN</a:t>
            </a:r>
            <a:r>
              <a:rPr lang="en-US" sz="3200">
                <a:solidFill>
                  <a:schemeClr val="tx2">
                    <a:satMod val="130000"/>
                  </a:schemeClr>
                </a:solidFill>
              </a:rPr>
              <a:t/>
            </a:r>
            <a:br>
              <a:rPr lang="en-US" sz="3200">
                <a:solidFill>
                  <a:schemeClr val="tx2">
                    <a:satMod val="130000"/>
                  </a:schemeClr>
                </a:solidFill>
              </a:rPr>
            </a:br>
            <a:endParaRPr lang="en-US" sz="3200">
              <a:solidFill>
                <a:schemeClr val="tx2">
                  <a:satMod val="130000"/>
                </a:schemeClr>
              </a:solidFill>
            </a:endParaRPr>
          </a:p>
        </p:txBody>
      </p:sp>
      <p:sp>
        <p:nvSpPr>
          <p:cNvPr id="18435" name="Rectangle 3"/>
          <p:cNvSpPr>
            <a:spLocks noGrp="1" noChangeArrowheads="1"/>
          </p:cNvSpPr>
          <p:nvPr>
            <p:ph idx="1"/>
          </p:nvPr>
        </p:nvSpPr>
        <p:spPr/>
        <p:txBody>
          <a:bodyPr/>
          <a:lstStyle/>
          <a:p>
            <a:pPr algn="just" eaLnBrk="1" hangingPunct="1"/>
            <a:r>
              <a:rPr lang="en-US" b="1" dirty="0"/>
              <a:t>How will </a:t>
            </a:r>
            <a:r>
              <a:rPr lang="en-US" b="1" dirty="0" smtClean="0"/>
              <a:t>observations or units of analysis be selected?</a:t>
            </a:r>
            <a:endParaRPr lang="en-US" b="1" dirty="0"/>
          </a:p>
          <a:p>
            <a:pPr algn="just" eaLnBrk="1" hangingPunct="1">
              <a:buFont typeface="Wingdings" pitchFamily="2" charset="2"/>
              <a:buNone/>
            </a:pPr>
            <a:endParaRPr lang="en-US" b="1" dirty="0"/>
          </a:p>
          <a:p>
            <a:pPr algn="just" eaLnBrk="1" hangingPunct="1"/>
            <a:r>
              <a:rPr lang="en-US" b="1" dirty="0"/>
              <a:t>Use of probability and non – probability sampling</a:t>
            </a:r>
          </a:p>
        </p:txBody>
      </p:sp>
    </p:spTree>
    <p:extLst>
      <p:ext uri="{BB962C8B-B14F-4D97-AF65-F5344CB8AC3E}">
        <p14:creationId xmlns:p14="http://schemas.microsoft.com/office/powerpoint/2010/main" val="1244282139"/>
      </p:ext>
    </p:extLst>
  </p:cSld>
  <p:clrMapOvr>
    <a:masterClrMapping/>
  </p:clrMapOvr>
  <p:timing>
    <p:tnLst>
      <p:par>
        <p:cTn id="1" dur="indefinite" restart="never" nodeType="tmRoot"/>
      </p:par>
    </p:tnLst>
  </p:timing>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pPr eaLnBrk="1" fontAlgn="auto" hangingPunct="1">
              <a:spcAft>
                <a:spcPts val="0"/>
              </a:spcAft>
              <a:defRPr/>
            </a:pPr>
            <a:r>
              <a:rPr lang="en-US" b="1">
                <a:solidFill>
                  <a:schemeClr val="tx2">
                    <a:satMod val="130000"/>
                  </a:schemeClr>
                </a:solidFill>
              </a:rPr>
              <a:t>ESTIMATION TECHNIQUES</a:t>
            </a:r>
          </a:p>
        </p:txBody>
      </p:sp>
      <p:sp>
        <p:nvSpPr>
          <p:cNvPr id="19459" name="Rectangle 3"/>
          <p:cNvSpPr>
            <a:spLocks noGrp="1" noChangeArrowheads="1"/>
          </p:cNvSpPr>
          <p:nvPr>
            <p:ph idx="1"/>
          </p:nvPr>
        </p:nvSpPr>
        <p:spPr/>
        <p:txBody>
          <a:bodyPr/>
          <a:lstStyle/>
          <a:p>
            <a:pPr eaLnBrk="1" hangingPunct="1"/>
            <a:endParaRPr lang="en-US" dirty="0"/>
          </a:p>
          <a:p>
            <a:pPr algn="just" eaLnBrk="1" hangingPunct="1"/>
            <a:r>
              <a:rPr lang="en-US" b="1" dirty="0" smtClean="0"/>
              <a:t>Will the </a:t>
            </a:r>
            <a:r>
              <a:rPr lang="en-US" b="1" dirty="0"/>
              <a:t>results be generalized to the </a:t>
            </a:r>
            <a:r>
              <a:rPr lang="en-US" b="1" dirty="0" smtClean="0"/>
              <a:t>population?</a:t>
            </a:r>
            <a:endParaRPr lang="en-US" b="1" dirty="0"/>
          </a:p>
          <a:p>
            <a:pPr algn="just" eaLnBrk="1" hangingPunct="1">
              <a:buFont typeface="Wingdings" pitchFamily="2" charset="2"/>
              <a:buNone/>
            </a:pPr>
            <a:endParaRPr lang="en-US" b="1" dirty="0"/>
          </a:p>
          <a:p>
            <a:pPr algn="just" eaLnBrk="1" hangingPunct="1"/>
            <a:r>
              <a:rPr lang="en-US" b="1" dirty="0"/>
              <a:t>This will depend on the sample design used.</a:t>
            </a:r>
          </a:p>
        </p:txBody>
      </p:sp>
    </p:spTree>
    <p:extLst>
      <p:ext uri="{BB962C8B-B14F-4D97-AF65-F5344CB8AC3E}">
        <p14:creationId xmlns:p14="http://schemas.microsoft.com/office/powerpoint/2010/main" val="167182097"/>
      </p:ext>
    </p:extLst>
  </p:cSld>
  <p:clrMapOvr>
    <a:masterClrMapping/>
  </p:clrMapOvr>
  <p:timing>
    <p:tnLst>
      <p:par>
        <p:cTn id="1" dur="indefinite" restart="never" nodeType="tmRoot"/>
      </p:par>
    </p:tnLst>
  </p:timing>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pPr eaLnBrk="1" fontAlgn="auto" hangingPunct="1">
              <a:spcAft>
                <a:spcPts val="0"/>
              </a:spcAft>
              <a:defRPr/>
            </a:pPr>
            <a:r>
              <a:rPr lang="en-US" b="1">
                <a:solidFill>
                  <a:schemeClr val="tx2">
                    <a:satMod val="130000"/>
                  </a:schemeClr>
                </a:solidFill>
              </a:rPr>
              <a:t>STEPS IN SAMPLE DESIGN</a:t>
            </a:r>
          </a:p>
        </p:txBody>
      </p:sp>
      <p:sp>
        <p:nvSpPr>
          <p:cNvPr id="20483" name="Rectangle 3"/>
          <p:cNvSpPr>
            <a:spLocks noGrp="1" noChangeArrowheads="1"/>
          </p:cNvSpPr>
          <p:nvPr>
            <p:ph idx="1"/>
          </p:nvPr>
        </p:nvSpPr>
        <p:spPr/>
        <p:txBody>
          <a:bodyPr/>
          <a:lstStyle/>
          <a:p>
            <a:pPr eaLnBrk="1" hangingPunct="1"/>
            <a:endParaRPr lang="en-US" sz="1800" b="1" dirty="0"/>
          </a:p>
          <a:p>
            <a:pPr eaLnBrk="1" hangingPunct="1">
              <a:buFont typeface="Wingdings" pitchFamily="2" charset="2"/>
              <a:buNone/>
            </a:pPr>
            <a:r>
              <a:rPr lang="en-US" sz="1800" b="1" dirty="0"/>
              <a:t>1.	DEFINE THE POPULATION</a:t>
            </a:r>
          </a:p>
          <a:p>
            <a:pPr eaLnBrk="1" hangingPunct="1">
              <a:buFont typeface="Wingdings" pitchFamily="2" charset="2"/>
              <a:buNone/>
            </a:pPr>
            <a:r>
              <a:rPr lang="en-US" sz="1800" b="1" dirty="0"/>
              <a:t>		</a:t>
            </a:r>
          </a:p>
          <a:p>
            <a:pPr eaLnBrk="1" hangingPunct="1">
              <a:buFont typeface="Wingdings" pitchFamily="2" charset="2"/>
              <a:buNone/>
            </a:pPr>
            <a:r>
              <a:rPr lang="en-US" sz="1800" b="1" dirty="0"/>
              <a:t>	EXAMPLE</a:t>
            </a:r>
          </a:p>
          <a:p>
            <a:pPr eaLnBrk="1" hangingPunct="1">
              <a:buFont typeface="Wingdings" pitchFamily="2" charset="2"/>
              <a:buNone/>
            </a:pPr>
            <a:r>
              <a:rPr lang="en-US" sz="1800" dirty="0"/>
              <a:t>	</a:t>
            </a:r>
          </a:p>
          <a:p>
            <a:pPr algn="just" eaLnBrk="1" hangingPunct="1">
              <a:buFont typeface="Wingdings" pitchFamily="2" charset="2"/>
              <a:buNone/>
            </a:pPr>
            <a:r>
              <a:rPr lang="en-US" sz="1800" dirty="0"/>
              <a:t>	</a:t>
            </a:r>
            <a:r>
              <a:rPr lang="en-US" sz="1800" b="1" dirty="0"/>
              <a:t>All </a:t>
            </a:r>
            <a:r>
              <a:rPr lang="en-US" sz="1800" b="1" dirty="0" smtClean="0"/>
              <a:t>students at </a:t>
            </a:r>
            <a:r>
              <a:rPr lang="en-US" sz="1800" b="1" dirty="0" err="1" smtClean="0"/>
              <a:t>GER</a:t>
            </a:r>
            <a:r>
              <a:rPr lang="en-US" sz="1800" b="1" dirty="0" smtClean="0"/>
              <a:t> Campus in 2019.</a:t>
            </a:r>
          </a:p>
        </p:txBody>
      </p:sp>
    </p:spTree>
    <p:extLst>
      <p:ext uri="{BB962C8B-B14F-4D97-AF65-F5344CB8AC3E}">
        <p14:creationId xmlns:p14="http://schemas.microsoft.com/office/powerpoint/2010/main" val="2277438389"/>
      </p:ext>
    </p:extLst>
  </p:cSld>
  <p:clrMapOvr>
    <a:masterClrMapping/>
  </p:clrMapOvr>
  <p:timing>
    <p:tnLst>
      <p:par>
        <p:cTn id="1" dur="indefinite" restart="never" nodeType="tmRoot"/>
      </p:par>
    </p:tnLst>
  </p:timing>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rPr>
              <a:t>STEPS IN SAMPLE DESIGN</a:t>
            </a:r>
          </a:p>
        </p:txBody>
      </p:sp>
      <p:sp>
        <p:nvSpPr>
          <p:cNvPr id="12291" name="Rectangle 3"/>
          <p:cNvSpPr>
            <a:spLocks noGrp="1" noChangeArrowheads="1"/>
          </p:cNvSpPr>
          <p:nvPr>
            <p:ph idx="1"/>
          </p:nvPr>
        </p:nvSpPr>
        <p:spPr/>
        <p:txBody>
          <a:bodyPr>
            <a:normAutofit/>
          </a:bodyPr>
          <a:lstStyle/>
          <a:p>
            <a:pPr marL="365760" indent="-283464" eaLnBrk="1" fontAlgn="auto" hangingPunct="1">
              <a:lnSpc>
                <a:spcPct val="90000"/>
              </a:lnSpc>
              <a:spcAft>
                <a:spcPts val="0"/>
              </a:spcAft>
              <a:buFont typeface="Wingdings" pitchFamily="2" charset="2"/>
              <a:buNone/>
              <a:defRPr/>
            </a:pPr>
            <a:r>
              <a:rPr lang="en-US" sz="2500" b="1" dirty="0"/>
              <a:t>2.	</a:t>
            </a:r>
            <a:r>
              <a:rPr lang="en-US" sz="1800" b="1" dirty="0"/>
              <a:t>CHOOSE THE SAMPLING FRAME </a:t>
            </a:r>
          </a:p>
          <a:p>
            <a:pPr marL="365760" indent="-283464" eaLnBrk="1" fontAlgn="auto" hangingPunct="1">
              <a:lnSpc>
                <a:spcPct val="90000"/>
              </a:lnSpc>
              <a:spcAft>
                <a:spcPts val="0"/>
              </a:spcAft>
              <a:buFont typeface="Wingdings 2"/>
              <a:buChar char=""/>
              <a:defRPr/>
            </a:pPr>
            <a:endParaRPr lang="en-US" sz="1800" b="1" dirty="0"/>
          </a:p>
          <a:p>
            <a:pPr marL="365760" indent="-283464" eaLnBrk="1" fontAlgn="auto" hangingPunct="1">
              <a:lnSpc>
                <a:spcPct val="90000"/>
              </a:lnSpc>
              <a:spcAft>
                <a:spcPts val="0"/>
              </a:spcAft>
              <a:buFont typeface="Wingdings 2"/>
              <a:buChar char=""/>
              <a:defRPr/>
            </a:pPr>
            <a:r>
              <a:rPr lang="en-US" sz="1800" b="1" dirty="0"/>
              <a:t>A complete listing of all elements in the population</a:t>
            </a:r>
          </a:p>
          <a:p>
            <a:pPr marL="365760" indent="-283464" eaLnBrk="1" fontAlgn="auto" hangingPunct="1">
              <a:lnSpc>
                <a:spcPct val="90000"/>
              </a:lnSpc>
              <a:spcAft>
                <a:spcPts val="0"/>
              </a:spcAft>
              <a:buFont typeface="Wingdings" pitchFamily="2" charset="2"/>
              <a:buNone/>
              <a:defRPr/>
            </a:pPr>
            <a:endParaRPr lang="en-US" sz="1800" b="1" dirty="0"/>
          </a:p>
          <a:p>
            <a:pPr marL="365760" indent="-283464" eaLnBrk="1" fontAlgn="auto" hangingPunct="1">
              <a:lnSpc>
                <a:spcPct val="90000"/>
              </a:lnSpc>
              <a:spcAft>
                <a:spcPts val="0"/>
              </a:spcAft>
              <a:buFont typeface="Wingdings 2"/>
              <a:buChar char=""/>
              <a:defRPr/>
            </a:pPr>
            <a:r>
              <a:rPr lang="en-US" sz="1800" b="1" dirty="0"/>
              <a:t>Ensure that the frame is complete .</a:t>
            </a:r>
          </a:p>
          <a:p>
            <a:pPr marL="0" indent="0" eaLnBrk="1" fontAlgn="auto" hangingPunct="1">
              <a:lnSpc>
                <a:spcPct val="90000"/>
              </a:lnSpc>
              <a:spcAft>
                <a:spcPts val="0"/>
              </a:spcAft>
              <a:buFont typeface="Wingdings" pitchFamily="2" charset="2"/>
              <a:buNone/>
              <a:defRPr/>
            </a:pPr>
            <a:endParaRPr lang="en-US" sz="1800" b="1" dirty="0"/>
          </a:p>
          <a:p>
            <a:pPr marL="365760" indent="-283464" eaLnBrk="1" fontAlgn="auto" hangingPunct="1">
              <a:lnSpc>
                <a:spcPct val="90000"/>
              </a:lnSpc>
              <a:spcAft>
                <a:spcPts val="0"/>
              </a:spcAft>
              <a:buFont typeface="Wingdings 2"/>
              <a:buChar char=""/>
              <a:defRPr/>
            </a:pPr>
            <a:r>
              <a:rPr lang="en-US" sz="1800" b="1" dirty="0"/>
              <a:t>It must not have omissions or duplications of elements.</a:t>
            </a:r>
          </a:p>
          <a:p>
            <a:pPr marL="0" indent="0" eaLnBrk="1" fontAlgn="auto" hangingPunct="1">
              <a:lnSpc>
                <a:spcPct val="90000"/>
              </a:lnSpc>
              <a:spcAft>
                <a:spcPts val="0"/>
              </a:spcAft>
              <a:buFont typeface="Wingdings" pitchFamily="2" charset="2"/>
              <a:buNone/>
              <a:defRPr/>
            </a:pPr>
            <a:endParaRPr lang="en-US" sz="1800" b="1" dirty="0"/>
          </a:p>
          <a:p>
            <a:pPr marL="365760" indent="-283464" eaLnBrk="1" fontAlgn="auto" hangingPunct="1">
              <a:lnSpc>
                <a:spcPct val="90000"/>
              </a:lnSpc>
              <a:spcAft>
                <a:spcPts val="0"/>
              </a:spcAft>
              <a:buFont typeface="Wingdings 2"/>
              <a:buChar char=""/>
              <a:defRPr/>
            </a:pPr>
            <a:r>
              <a:rPr lang="en-US" sz="1800" b="1" dirty="0"/>
              <a:t>It must not have blank foreign elements.</a:t>
            </a:r>
          </a:p>
          <a:p>
            <a:pPr marL="365760" indent="-283464" eaLnBrk="1" fontAlgn="auto" hangingPunct="1">
              <a:lnSpc>
                <a:spcPct val="90000"/>
              </a:lnSpc>
              <a:spcAft>
                <a:spcPts val="0"/>
              </a:spcAft>
              <a:buFont typeface="Wingdings" pitchFamily="2" charset="2"/>
              <a:buNone/>
              <a:defRPr/>
            </a:pPr>
            <a:endParaRPr lang="en-US" sz="1800" b="1" dirty="0"/>
          </a:p>
          <a:p>
            <a:pPr marL="365760" indent="-283464" eaLnBrk="1" fontAlgn="auto" hangingPunct="1">
              <a:lnSpc>
                <a:spcPct val="90000"/>
              </a:lnSpc>
              <a:spcAft>
                <a:spcPts val="0"/>
              </a:spcAft>
              <a:buFont typeface="Wingdings" pitchFamily="2" charset="2"/>
              <a:buNone/>
              <a:defRPr/>
            </a:pPr>
            <a:r>
              <a:rPr lang="en-US" sz="1800" b="1" dirty="0"/>
              <a:t>EXAMPLE </a:t>
            </a:r>
          </a:p>
          <a:p>
            <a:pPr marL="365760" indent="-283464" eaLnBrk="1" fontAlgn="auto" hangingPunct="1">
              <a:lnSpc>
                <a:spcPct val="90000"/>
              </a:lnSpc>
              <a:spcAft>
                <a:spcPts val="0"/>
              </a:spcAft>
              <a:buFont typeface="Wingdings" pitchFamily="2" charset="2"/>
              <a:buNone/>
              <a:defRPr/>
            </a:pPr>
            <a:endParaRPr lang="en-US" sz="1800" b="1" dirty="0"/>
          </a:p>
          <a:p>
            <a:pPr marL="365760" indent="-283464" eaLnBrk="1" fontAlgn="auto" hangingPunct="1">
              <a:lnSpc>
                <a:spcPct val="90000"/>
              </a:lnSpc>
              <a:spcAft>
                <a:spcPts val="0"/>
              </a:spcAft>
              <a:buFont typeface="Wingdings 2"/>
              <a:buChar char=""/>
              <a:defRPr/>
            </a:pPr>
            <a:r>
              <a:rPr lang="en-US" sz="1800" b="1" dirty="0" smtClean="0"/>
              <a:t>Yearbook from </a:t>
            </a:r>
            <a:r>
              <a:rPr lang="en-US" sz="1800" b="1" dirty="0" err="1" smtClean="0"/>
              <a:t>DOSA</a:t>
            </a:r>
            <a:r>
              <a:rPr lang="en-US" sz="1800" b="1" dirty="0" smtClean="0"/>
              <a:t> or </a:t>
            </a:r>
            <a:r>
              <a:rPr lang="en-US" sz="1800" b="1" dirty="0" err="1" smtClean="0"/>
              <a:t>CICT</a:t>
            </a:r>
            <a:r>
              <a:rPr lang="en-US" sz="1800" b="1" dirty="0" smtClean="0"/>
              <a:t>.</a:t>
            </a:r>
            <a:endParaRPr lang="en-US" sz="1800" b="1" dirty="0"/>
          </a:p>
        </p:txBody>
      </p:sp>
    </p:spTree>
    <p:extLst>
      <p:ext uri="{BB962C8B-B14F-4D97-AF65-F5344CB8AC3E}">
        <p14:creationId xmlns:p14="http://schemas.microsoft.com/office/powerpoint/2010/main" val="40515459"/>
      </p:ext>
    </p:extLst>
  </p:cSld>
  <p:clrMapOvr>
    <a:masterClrMapping/>
  </p:clrMapOvr>
  <p:timing>
    <p:tnLst>
      <p:par>
        <p:cTn id="1" dur="indefinite" restart="never" nodeType="tmRoot"/>
      </p:par>
    </p:tnLst>
  </p:timing>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rPr>
              <a:t>STEPS IN SAMPLING</a:t>
            </a:r>
          </a:p>
        </p:txBody>
      </p:sp>
      <p:sp>
        <p:nvSpPr>
          <p:cNvPr id="13315" name="Rectangle 3"/>
          <p:cNvSpPr>
            <a:spLocks noGrp="1" noChangeArrowheads="1"/>
          </p:cNvSpPr>
          <p:nvPr>
            <p:ph idx="1"/>
          </p:nvPr>
        </p:nvSpPr>
        <p:spPr/>
        <p:txBody>
          <a:bodyPr>
            <a:normAutofit/>
          </a:bodyPr>
          <a:lstStyle/>
          <a:p>
            <a:pPr marL="365760" indent="-283464" algn="just" eaLnBrk="1" fontAlgn="auto" hangingPunct="1">
              <a:lnSpc>
                <a:spcPct val="90000"/>
              </a:lnSpc>
              <a:spcAft>
                <a:spcPts val="0"/>
              </a:spcAft>
              <a:buFont typeface="Wingdings" pitchFamily="2" charset="2"/>
              <a:buNone/>
              <a:defRPr/>
            </a:pPr>
            <a:r>
              <a:rPr lang="en-US" sz="2100" b="1" dirty="0"/>
              <a:t>3.</a:t>
            </a:r>
            <a:r>
              <a:rPr lang="en-US" sz="1800" b="1" dirty="0"/>
              <a:t>	DEFINE THE SURVEY UNITS</a:t>
            </a:r>
          </a:p>
          <a:p>
            <a:pPr marL="365760" indent="-283464" algn="just" eaLnBrk="1" fontAlgn="auto" hangingPunct="1">
              <a:lnSpc>
                <a:spcPct val="90000"/>
              </a:lnSpc>
              <a:spcAft>
                <a:spcPts val="0"/>
              </a:spcAft>
              <a:buFont typeface="Wingdings" pitchFamily="2" charset="2"/>
              <a:buNone/>
              <a:defRPr/>
            </a:pPr>
            <a:endParaRPr lang="en-US" sz="1800" b="1" dirty="0"/>
          </a:p>
          <a:p>
            <a:pPr marL="365760" indent="-283464" algn="just" eaLnBrk="1" fontAlgn="auto" hangingPunct="1">
              <a:lnSpc>
                <a:spcPct val="90000"/>
              </a:lnSpc>
              <a:spcAft>
                <a:spcPts val="0"/>
              </a:spcAft>
              <a:buFont typeface="Wingdings 2"/>
              <a:buChar char=""/>
              <a:defRPr/>
            </a:pPr>
            <a:r>
              <a:rPr lang="en-US" sz="1800" b="1" dirty="0"/>
              <a:t>Sampling unit – household or room or office or  person</a:t>
            </a:r>
          </a:p>
          <a:p>
            <a:pPr marL="0" indent="0" algn="just" eaLnBrk="1" fontAlgn="auto" hangingPunct="1">
              <a:lnSpc>
                <a:spcPct val="90000"/>
              </a:lnSpc>
              <a:spcAft>
                <a:spcPts val="0"/>
              </a:spcAft>
              <a:buFont typeface="Wingdings" pitchFamily="2" charset="2"/>
              <a:buNone/>
              <a:defRPr/>
            </a:pPr>
            <a:endParaRPr lang="en-US" sz="1800" b="1" dirty="0"/>
          </a:p>
          <a:p>
            <a:pPr marL="365760" indent="-283464" algn="just" eaLnBrk="1" fontAlgn="auto" hangingPunct="1">
              <a:lnSpc>
                <a:spcPct val="90000"/>
              </a:lnSpc>
              <a:spcAft>
                <a:spcPts val="0"/>
              </a:spcAft>
              <a:buFont typeface="Wingdings 2"/>
              <a:buChar char=""/>
              <a:defRPr/>
            </a:pPr>
            <a:r>
              <a:rPr lang="en-US" sz="1800" b="1" dirty="0"/>
              <a:t>Responding or reporting unit – </a:t>
            </a:r>
            <a:r>
              <a:rPr lang="en-US" sz="1800" b="1" dirty="0" smtClean="0"/>
              <a:t>student or </a:t>
            </a:r>
            <a:r>
              <a:rPr lang="en-US" sz="1800" b="1" dirty="0"/>
              <a:t>head of department</a:t>
            </a:r>
          </a:p>
          <a:p>
            <a:pPr marL="0" indent="0" algn="just" eaLnBrk="1" fontAlgn="auto" hangingPunct="1">
              <a:lnSpc>
                <a:spcPct val="90000"/>
              </a:lnSpc>
              <a:spcAft>
                <a:spcPts val="0"/>
              </a:spcAft>
              <a:buFont typeface="Wingdings" pitchFamily="2" charset="2"/>
              <a:buNone/>
              <a:defRPr/>
            </a:pPr>
            <a:endParaRPr lang="en-US" sz="1800" b="1" dirty="0"/>
          </a:p>
          <a:p>
            <a:pPr marL="365760" indent="-283464" algn="just" eaLnBrk="1" fontAlgn="auto" hangingPunct="1">
              <a:lnSpc>
                <a:spcPct val="90000"/>
              </a:lnSpc>
              <a:spcAft>
                <a:spcPts val="0"/>
              </a:spcAft>
              <a:buFont typeface="Wingdings 2"/>
              <a:buChar char=""/>
              <a:defRPr/>
            </a:pPr>
            <a:r>
              <a:rPr lang="en-US" sz="1800" b="1" dirty="0"/>
              <a:t>Unit of reference </a:t>
            </a:r>
            <a:r>
              <a:rPr lang="en-US" sz="1800" b="1" dirty="0" smtClean="0"/>
              <a:t>– room mate</a:t>
            </a:r>
            <a:endParaRPr lang="en-US" sz="1800" b="1" dirty="0"/>
          </a:p>
          <a:p>
            <a:pPr marL="365760" indent="-283464" algn="just" eaLnBrk="1" fontAlgn="auto" hangingPunct="1">
              <a:lnSpc>
                <a:spcPct val="90000"/>
              </a:lnSpc>
              <a:spcAft>
                <a:spcPts val="0"/>
              </a:spcAft>
              <a:buFont typeface="Wingdings" pitchFamily="2" charset="2"/>
              <a:buNone/>
              <a:defRPr/>
            </a:pPr>
            <a:endParaRPr lang="en-US" sz="1800" b="1" dirty="0"/>
          </a:p>
          <a:p>
            <a:pPr marL="365760" indent="-283464" algn="just" eaLnBrk="1" fontAlgn="auto" hangingPunct="1">
              <a:lnSpc>
                <a:spcPct val="90000"/>
              </a:lnSpc>
              <a:spcAft>
                <a:spcPts val="0"/>
              </a:spcAft>
              <a:buFont typeface="Wingdings" pitchFamily="2" charset="2"/>
              <a:buNone/>
              <a:defRPr/>
            </a:pPr>
            <a:r>
              <a:rPr lang="en-US" sz="1800" b="1" dirty="0"/>
              <a:t>EXAMPLE </a:t>
            </a:r>
          </a:p>
          <a:p>
            <a:pPr marL="365760" indent="-283464" algn="just" eaLnBrk="1" fontAlgn="auto" hangingPunct="1">
              <a:lnSpc>
                <a:spcPct val="90000"/>
              </a:lnSpc>
              <a:spcAft>
                <a:spcPts val="0"/>
              </a:spcAft>
              <a:buFont typeface="Wingdings" pitchFamily="2" charset="2"/>
              <a:buNone/>
              <a:defRPr/>
            </a:pPr>
            <a:endParaRPr lang="en-US" sz="1800" b="1" dirty="0"/>
          </a:p>
          <a:p>
            <a:pPr marL="365760" indent="-283464" algn="just" eaLnBrk="1" fontAlgn="auto" hangingPunct="1">
              <a:lnSpc>
                <a:spcPct val="90000"/>
              </a:lnSpc>
              <a:spcAft>
                <a:spcPts val="0"/>
              </a:spcAft>
              <a:buFont typeface="Wingdings 2"/>
              <a:buChar char=""/>
              <a:defRPr/>
            </a:pPr>
            <a:r>
              <a:rPr lang="en-US" sz="1800" b="1" dirty="0"/>
              <a:t>Civil servants as sampling units to be selected and interviewed</a:t>
            </a:r>
          </a:p>
        </p:txBody>
      </p:sp>
    </p:spTree>
    <p:extLst>
      <p:ext uri="{BB962C8B-B14F-4D97-AF65-F5344CB8AC3E}">
        <p14:creationId xmlns:p14="http://schemas.microsoft.com/office/powerpoint/2010/main" val="1449907692"/>
      </p:ext>
    </p:extLst>
  </p:cSld>
  <p:clrMapOvr>
    <a:masterClrMapping/>
  </p:clrMapOvr>
  <p:timing>
    <p:tnLst>
      <p:par>
        <p:cTn id="1" dur="indefinite" restart="never" nodeType="tmRoot"/>
      </p:par>
    </p:tnLst>
  </p:timing>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rPr>
              <a:t>STEPS IN SAMPLING</a:t>
            </a:r>
          </a:p>
        </p:txBody>
      </p:sp>
      <p:sp>
        <p:nvSpPr>
          <p:cNvPr id="19459" name="Rectangle 3"/>
          <p:cNvSpPr>
            <a:spLocks noGrp="1" noChangeArrowheads="1"/>
          </p:cNvSpPr>
          <p:nvPr>
            <p:ph idx="1"/>
          </p:nvPr>
        </p:nvSpPr>
        <p:spPr/>
        <p:txBody>
          <a:bodyPr>
            <a:normAutofit/>
          </a:bodyPr>
          <a:lstStyle/>
          <a:p>
            <a:pPr marL="365760" indent="-283464" eaLnBrk="1" fontAlgn="auto" hangingPunct="1">
              <a:lnSpc>
                <a:spcPct val="90000"/>
              </a:lnSpc>
              <a:spcAft>
                <a:spcPts val="0"/>
              </a:spcAft>
              <a:buFont typeface="Wingdings" pitchFamily="2" charset="2"/>
              <a:buNone/>
              <a:defRPr/>
            </a:pPr>
            <a:r>
              <a:rPr lang="en-US" sz="2500" b="1" dirty="0"/>
              <a:t>4.		ESTABLISH THE SAMPLE SIZE</a:t>
            </a:r>
            <a:endParaRPr lang="en-US" sz="2500" dirty="0"/>
          </a:p>
          <a:p>
            <a:pPr marL="365760" indent="-283464" eaLnBrk="1" fontAlgn="auto" hangingPunct="1">
              <a:lnSpc>
                <a:spcPct val="90000"/>
              </a:lnSpc>
              <a:spcAft>
                <a:spcPts val="0"/>
              </a:spcAft>
              <a:buFont typeface="Wingdings" pitchFamily="2" charset="2"/>
              <a:buNone/>
              <a:defRPr/>
            </a:pPr>
            <a:endParaRPr lang="en-US" sz="2500" dirty="0"/>
          </a:p>
          <a:p>
            <a:pPr marL="365760" indent="-283464" eaLnBrk="1" fontAlgn="auto" hangingPunct="1">
              <a:lnSpc>
                <a:spcPct val="90000"/>
              </a:lnSpc>
              <a:spcAft>
                <a:spcPts val="0"/>
              </a:spcAft>
              <a:buFont typeface="Wingdings" pitchFamily="2" charset="2"/>
              <a:buNone/>
              <a:defRPr/>
            </a:pPr>
            <a:r>
              <a:rPr lang="en-US" sz="1600" b="1" dirty="0"/>
              <a:t>This will be influenced by:</a:t>
            </a:r>
          </a:p>
          <a:p>
            <a:pPr marL="365760" indent="-283464" eaLnBrk="1" fontAlgn="auto" hangingPunct="1">
              <a:lnSpc>
                <a:spcPct val="90000"/>
              </a:lnSpc>
              <a:spcAft>
                <a:spcPts val="0"/>
              </a:spcAft>
              <a:buFont typeface="Wingdings" pitchFamily="2" charset="2"/>
              <a:buNone/>
              <a:defRPr/>
            </a:pPr>
            <a:endParaRPr lang="en-US" sz="1600" b="1" dirty="0"/>
          </a:p>
          <a:p>
            <a:pPr marL="365760" indent="-283464" eaLnBrk="1" fontAlgn="auto" hangingPunct="1">
              <a:lnSpc>
                <a:spcPct val="90000"/>
              </a:lnSpc>
              <a:spcAft>
                <a:spcPts val="0"/>
              </a:spcAft>
              <a:buFont typeface="Wingdings 2"/>
              <a:buChar char=""/>
              <a:defRPr/>
            </a:pPr>
            <a:r>
              <a:rPr lang="en-US" sz="1600" b="1" dirty="0"/>
              <a:t>The confidence level</a:t>
            </a:r>
          </a:p>
          <a:p>
            <a:pPr marL="0" indent="0" eaLnBrk="1" fontAlgn="auto" hangingPunct="1">
              <a:lnSpc>
                <a:spcPct val="90000"/>
              </a:lnSpc>
              <a:spcAft>
                <a:spcPts val="0"/>
              </a:spcAft>
              <a:buFont typeface="Wingdings" pitchFamily="2" charset="2"/>
              <a:buNone/>
              <a:defRPr/>
            </a:pPr>
            <a:endParaRPr lang="en-US" sz="1600" b="1" dirty="0"/>
          </a:p>
          <a:p>
            <a:pPr marL="365760" indent="-283464" eaLnBrk="1" fontAlgn="auto" hangingPunct="1">
              <a:lnSpc>
                <a:spcPct val="90000"/>
              </a:lnSpc>
              <a:spcAft>
                <a:spcPts val="0"/>
              </a:spcAft>
              <a:buFont typeface="Wingdings 2"/>
              <a:buChar char=""/>
              <a:defRPr/>
            </a:pPr>
            <a:r>
              <a:rPr lang="en-US" sz="1600" b="1" dirty="0"/>
              <a:t>The required margin of error and the required precision of estimates</a:t>
            </a:r>
          </a:p>
          <a:p>
            <a:pPr marL="0" indent="0" eaLnBrk="1" fontAlgn="auto" hangingPunct="1">
              <a:lnSpc>
                <a:spcPct val="90000"/>
              </a:lnSpc>
              <a:spcAft>
                <a:spcPts val="0"/>
              </a:spcAft>
              <a:buFont typeface="Wingdings" pitchFamily="2" charset="2"/>
              <a:buNone/>
              <a:defRPr/>
            </a:pPr>
            <a:endParaRPr lang="en-US" sz="1600" b="1" dirty="0"/>
          </a:p>
          <a:p>
            <a:pPr marL="365760" indent="-283464" eaLnBrk="1" fontAlgn="auto" hangingPunct="1">
              <a:lnSpc>
                <a:spcPct val="90000"/>
              </a:lnSpc>
              <a:spcAft>
                <a:spcPts val="0"/>
              </a:spcAft>
              <a:buFont typeface="Wingdings 2"/>
              <a:buChar char=""/>
              <a:defRPr/>
            </a:pPr>
            <a:r>
              <a:rPr lang="en-US" sz="1600" b="1" dirty="0"/>
              <a:t>The amount of variability</a:t>
            </a:r>
          </a:p>
          <a:p>
            <a:pPr marL="0" indent="0" eaLnBrk="1" fontAlgn="auto" hangingPunct="1">
              <a:lnSpc>
                <a:spcPct val="90000"/>
              </a:lnSpc>
              <a:spcAft>
                <a:spcPts val="0"/>
              </a:spcAft>
              <a:buFont typeface="Wingdings" pitchFamily="2" charset="2"/>
              <a:buNone/>
              <a:defRPr/>
            </a:pPr>
            <a:endParaRPr lang="en-US" sz="1600" b="1" dirty="0"/>
          </a:p>
          <a:p>
            <a:pPr marL="365760" indent="-283464" eaLnBrk="1" fontAlgn="auto" hangingPunct="1">
              <a:lnSpc>
                <a:spcPct val="90000"/>
              </a:lnSpc>
              <a:spcAft>
                <a:spcPts val="0"/>
              </a:spcAft>
              <a:buFont typeface="Wingdings 2"/>
              <a:buChar char=""/>
              <a:defRPr/>
            </a:pPr>
            <a:r>
              <a:rPr lang="en-US" sz="1600" b="1" dirty="0"/>
              <a:t>The population size</a:t>
            </a:r>
          </a:p>
          <a:p>
            <a:pPr marL="0" indent="0" eaLnBrk="1" fontAlgn="auto" hangingPunct="1">
              <a:lnSpc>
                <a:spcPct val="90000"/>
              </a:lnSpc>
              <a:spcAft>
                <a:spcPts val="0"/>
              </a:spcAft>
              <a:buFont typeface="Wingdings" pitchFamily="2" charset="2"/>
              <a:buNone/>
              <a:defRPr/>
            </a:pPr>
            <a:endParaRPr lang="en-US" sz="1600" b="1" dirty="0"/>
          </a:p>
          <a:p>
            <a:pPr marL="365760" indent="-283464" eaLnBrk="1" fontAlgn="auto" hangingPunct="1">
              <a:lnSpc>
                <a:spcPct val="90000"/>
              </a:lnSpc>
              <a:spcAft>
                <a:spcPts val="0"/>
              </a:spcAft>
              <a:buFont typeface="Wingdings 2"/>
              <a:buChar char=""/>
              <a:defRPr/>
            </a:pPr>
            <a:r>
              <a:rPr lang="en-US" sz="1600" b="1" dirty="0"/>
              <a:t>Resource availability like funding and even time</a:t>
            </a:r>
          </a:p>
        </p:txBody>
      </p:sp>
    </p:spTree>
    <p:extLst>
      <p:ext uri="{BB962C8B-B14F-4D97-AF65-F5344CB8AC3E}">
        <p14:creationId xmlns:p14="http://schemas.microsoft.com/office/powerpoint/2010/main" val="1660770030"/>
      </p:ext>
    </p:extLst>
  </p:cSld>
  <p:clrMapOvr>
    <a:masterClrMapping/>
  </p:clrMapOvr>
  <p:timing>
    <p:tnLst>
      <p:par>
        <p:cTn id="1" dur="indefinite" restart="never" nodeType="tmRoot"/>
      </p:par>
    </p:tnLst>
  </p:timing>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b="1" dirty="0">
                <a:solidFill>
                  <a:schemeClr val="tx2">
                    <a:satMod val="130000"/>
                  </a:schemeClr>
                </a:solidFill>
              </a:rPr>
              <a:t>THE CONFIDENCE LEVEL</a:t>
            </a:r>
          </a:p>
        </p:txBody>
      </p:sp>
      <p:sp>
        <p:nvSpPr>
          <p:cNvPr id="24579" name="Content Placeholder 2"/>
          <p:cNvSpPr>
            <a:spLocks noGrp="1"/>
          </p:cNvSpPr>
          <p:nvPr>
            <p:ph idx="1"/>
          </p:nvPr>
        </p:nvSpPr>
        <p:spPr/>
        <p:txBody>
          <a:bodyPr>
            <a:normAutofit/>
          </a:bodyPr>
          <a:lstStyle/>
          <a:p>
            <a:pPr algn="just" eaLnBrk="1" hangingPunct="1"/>
            <a:r>
              <a:rPr lang="en-US" sz="2400" b="1" dirty="0"/>
              <a:t>This is a measure of how certain you want to be that the population figure is within the sample estimate and its associated precision.</a:t>
            </a:r>
          </a:p>
          <a:p>
            <a:pPr algn="just" eaLnBrk="1" hangingPunct="1">
              <a:buFont typeface="Wingdings 2" pitchFamily="18" charset="2"/>
              <a:buNone/>
            </a:pPr>
            <a:endParaRPr lang="en-US" sz="2400" b="1" dirty="0"/>
          </a:p>
          <a:p>
            <a:pPr algn="just" eaLnBrk="1" hangingPunct="1"/>
            <a:r>
              <a:rPr lang="en-US" sz="2400" b="1" dirty="0"/>
              <a:t>The higher the confidence level </a:t>
            </a:r>
            <a:r>
              <a:rPr lang="en-US" sz="2400" b="1" dirty="0" smtClean="0"/>
              <a:t>you want that the population is within the sample estimate, </a:t>
            </a:r>
            <a:r>
              <a:rPr lang="en-US" sz="2400" b="1" dirty="0"/>
              <a:t>the larger the sample size that </a:t>
            </a:r>
            <a:r>
              <a:rPr lang="en-US" sz="2400" b="1" dirty="0" smtClean="0"/>
              <a:t>you should </a:t>
            </a:r>
            <a:r>
              <a:rPr lang="en-US" sz="2400" b="1" dirty="0"/>
              <a:t>be </a:t>
            </a:r>
            <a:r>
              <a:rPr lang="en-US" sz="2400" b="1" dirty="0" smtClean="0"/>
              <a:t>obtain.</a:t>
            </a:r>
            <a:endParaRPr lang="en-US" sz="2400" b="1" dirty="0"/>
          </a:p>
          <a:p>
            <a:pPr algn="just" eaLnBrk="1" hangingPunct="1">
              <a:buFont typeface="Wingdings 2" pitchFamily="18" charset="2"/>
              <a:buNone/>
            </a:pPr>
            <a:endParaRPr lang="en-US" sz="2400" b="1" dirty="0"/>
          </a:p>
          <a:p>
            <a:pPr algn="just" eaLnBrk="1" hangingPunct="1"/>
            <a:r>
              <a:rPr lang="en-US" sz="2400" b="1" dirty="0"/>
              <a:t>Normally, 95% confidence is required for more convincing and forceful conclusions.</a:t>
            </a:r>
          </a:p>
        </p:txBody>
      </p:sp>
    </p:spTree>
    <p:extLst>
      <p:ext uri="{BB962C8B-B14F-4D97-AF65-F5344CB8AC3E}">
        <p14:creationId xmlns:p14="http://schemas.microsoft.com/office/powerpoint/2010/main" val="1524104427"/>
      </p:ext>
    </p:extLst>
  </p:cSld>
  <p:clrMapOvr>
    <a:masterClrMapping/>
  </p:clrMapOvr>
  <p:timing>
    <p:tnLst>
      <p:par>
        <p:cTn id="1" dur="indefinite" restart="never" nodeType="tmRoot"/>
      </p:par>
    </p:tnLst>
  </p:timing>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2800" b="1" dirty="0">
                <a:solidFill>
                  <a:schemeClr val="tx2">
                    <a:satMod val="130000"/>
                  </a:schemeClr>
                </a:solidFill>
              </a:rPr>
              <a:t>CONFIDENCE INTERVAL ESTIMATES</a:t>
            </a:r>
            <a:br>
              <a:rPr lang="en-US" sz="2800" b="1" dirty="0">
                <a:solidFill>
                  <a:schemeClr val="tx2">
                    <a:satMod val="130000"/>
                  </a:schemeClr>
                </a:solidFill>
              </a:rPr>
            </a:br>
            <a:endParaRPr lang="en-US" sz="2800" dirty="0">
              <a:solidFill>
                <a:schemeClr val="tx2">
                  <a:satMod val="130000"/>
                </a:schemeClr>
              </a:solidFill>
            </a:endParaRPr>
          </a:p>
        </p:txBody>
      </p:sp>
      <p:sp>
        <p:nvSpPr>
          <p:cNvPr id="3" name="Content Placeholder 2"/>
          <p:cNvSpPr>
            <a:spLocks noGrp="1"/>
          </p:cNvSpPr>
          <p:nvPr>
            <p:ph idx="1"/>
          </p:nvPr>
        </p:nvSpPr>
        <p:spPr/>
        <p:txBody>
          <a:bodyPr>
            <a:normAutofit fontScale="77500" lnSpcReduction="20000"/>
          </a:bodyPr>
          <a:lstStyle/>
          <a:p>
            <a:pPr marL="365760" indent="-283464" algn="just" eaLnBrk="1" fontAlgn="auto" hangingPunct="1">
              <a:lnSpc>
                <a:spcPct val="80000"/>
              </a:lnSpc>
              <a:spcAft>
                <a:spcPts val="0"/>
              </a:spcAft>
              <a:buFont typeface="Wingdings 2"/>
              <a:buChar char=""/>
              <a:defRPr/>
            </a:pPr>
            <a:r>
              <a:rPr lang="en-US" b="1" dirty="0"/>
              <a:t>This provides a range of values likely to include an unknown population value.</a:t>
            </a:r>
          </a:p>
          <a:p>
            <a:pPr marL="365760" indent="-283464" algn="just" eaLnBrk="1" fontAlgn="auto" hangingPunct="1">
              <a:lnSpc>
                <a:spcPct val="80000"/>
              </a:lnSpc>
              <a:spcAft>
                <a:spcPts val="0"/>
              </a:spcAft>
              <a:buFont typeface="Wingdings 2"/>
              <a:buChar char=""/>
              <a:defRPr/>
            </a:pPr>
            <a:endParaRPr lang="en-US" b="1" dirty="0"/>
          </a:p>
          <a:p>
            <a:pPr marL="365760" indent="-283464" algn="just" eaLnBrk="1" fontAlgn="auto" hangingPunct="1">
              <a:lnSpc>
                <a:spcPct val="80000"/>
              </a:lnSpc>
              <a:spcAft>
                <a:spcPts val="0"/>
              </a:spcAft>
              <a:buFont typeface="Wingdings 2"/>
              <a:buChar char=""/>
              <a:defRPr/>
            </a:pPr>
            <a:r>
              <a:rPr lang="en-US" b="1" dirty="0"/>
              <a:t>The formula for the confidence interval estimate is:</a:t>
            </a:r>
          </a:p>
          <a:p>
            <a:pPr marL="365760" indent="-283464" algn="just" eaLnBrk="1" fontAlgn="auto" hangingPunct="1">
              <a:lnSpc>
                <a:spcPct val="80000"/>
              </a:lnSpc>
              <a:spcAft>
                <a:spcPts val="0"/>
              </a:spcAft>
              <a:buFont typeface="Wingdings" pitchFamily="2" charset="2"/>
              <a:buNone/>
              <a:defRPr/>
            </a:pPr>
            <a:endParaRPr lang="en-US" b="1" dirty="0"/>
          </a:p>
          <a:p>
            <a:pPr marL="365760" indent="-283464" algn="just" eaLnBrk="1" fontAlgn="auto" hangingPunct="1">
              <a:lnSpc>
                <a:spcPct val="80000"/>
              </a:lnSpc>
              <a:spcAft>
                <a:spcPts val="0"/>
              </a:spcAft>
              <a:buFont typeface="Wingdings 2"/>
              <a:buChar char=""/>
              <a:defRPr/>
            </a:pPr>
            <a:r>
              <a:rPr lang="en-US" b="1" dirty="0"/>
              <a:t>Confidence interval = sample statistic </a:t>
            </a:r>
            <a:r>
              <a:rPr lang="en-US" b="1" u="sng" dirty="0"/>
              <a:t>+</a:t>
            </a:r>
            <a:r>
              <a:rPr lang="en-US" b="1" dirty="0"/>
              <a:t> margin of error </a:t>
            </a:r>
          </a:p>
          <a:p>
            <a:pPr marL="365760" indent="-283464" algn="just" eaLnBrk="1" fontAlgn="auto" hangingPunct="1">
              <a:lnSpc>
                <a:spcPct val="80000"/>
              </a:lnSpc>
              <a:spcAft>
                <a:spcPts val="0"/>
              </a:spcAft>
              <a:buFont typeface="Wingdings 2"/>
              <a:buChar char=""/>
              <a:defRPr/>
            </a:pPr>
            <a:endParaRPr lang="en-US" b="1" dirty="0"/>
          </a:p>
          <a:p>
            <a:pPr marL="365760" indent="-283464" algn="just" eaLnBrk="1" fontAlgn="auto" hangingPunct="1">
              <a:lnSpc>
                <a:spcPct val="80000"/>
              </a:lnSpc>
              <a:spcAft>
                <a:spcPts val="0"/>
              </a:spcAft>
              <a:buFont typeface="Wingdings 2"/>
              <a:buChar char=""/>
              <a:defRPr/>
            </a:pPr>
            <a:r>
              <a:rPr lang="en-US" b="1" dirty="0"/>
              <a:t>Margin of error = Critical value * Standard error of statistic </a:t>
            </a:r>
          </a:p>
          <a:p>
            <a:pPr marL="365760" indent="-283464" algn="just" eaLnBrk="1" fontAlgn="auto" hangingPunct="1">
              <a:lnSpc>
                <a:spcPct val="80000"/>
              </a:lnSpc>
              <a:spcAft>
                <a:spcPts val="0"/>
              </a:spcAft>
              <a:buFont typeface="Wingdings 2"/>
              <a:buChar char=""/>
              <a:defRPr/>
            </a:pPr>
            <a:endParaRPr lang="en-US" b="1" dirty="0"/>
          </a:p>
          <a:p>
            <a:pPr marL="365760" indent="-283464" algn="just" eaLnBrk="1" fontAlgn="auto" hangingPunct="1">
              <a:lnSpc>
                <a:spcPct val="80000"/>
              </a:lnSpc>
              <a:spcAft>
                <a:spcPts val="0"/>
              </a:spcAft>
              <a:buFont typeface="Wingdings 2"/>
              <a:buChar char=""/>
              <a:defRPr/>
            </a:pPr>
            <a:r>
              <a:rPr lang="en-US" b="1" dirty="0"/>
              <a:t>	Standard error = s √ n</a:t>
            </a:r>
          </a:p>
          <a:p>
            <a:pPr marL="365760" indent="-283464" algn="just" eaLnBrk="1" fontAlgn="auto" hangingPunct="1">
              <a:lnSpc>
                <a:spcPct val="80000"/>
              </a:lnSpc>
              <a:spcAft>
                <a:spcPts val="0"/>
              </a:spcAft>
              <a:buFont typeface="Wingdings 2"/>
              <a:buChar char=""/>
              <a:defRPr/>
            </a:pPr>
            <a:endParaRPr lang="en-US" b="1" dirty="0"/>
          </a:p>
          <a:p>
            <a:pPr marL="365760" indent="-283464" algn="just" eaLnBrk="1" fontAlgn="auto" hangingPunct="1">
              <a:lnSpc>
                <a:spcPct val="80000"/>
              </a:lnSpc>
              <a:spcAft>
                <a:spcPts val="0"/>
              </a:spcAft>
              <a:buFont typeface="Wingdings 2"/>
              <a:buChar char=""/>
              <a:defRPr/>
            </a:pPr>
            <a:r>
              <a:rPr lang="en-US" b="1" dirty="0"/>
              <a:t>	s = standard deviation from the sample</a:t>
            </a:r>
          </a:p>
          <a:p>
            <a:pPr marL="365760" indent="-283464" algn="just" eaLnBrk="1" fontAlgn="auto" hangingPunct="1">
              <a:lnSpc>
                <a:spcPct val="80000"/>
              </a:lnSpc>
              <a:spcAft>
                <a:spcPts val="0"/>
              </a:spcAft>
              <a:buFont typeface="Wingdings 2"/>
              <a:buChar char=""/>
              <a:defRPr/>
            </a:pPr>
            <a:r>
              <a:rPr lang="en-US" b="1" dirty="0"/>
              <a:t>	n = sample size</a:t>
            </a:r>
          </a:p>
          <a:p>
            <a:pPr marL="365760" indent="-283464" eaLnBrk="1" fontAlgn="auto" hangingPunct="1">
              <a:spcAft>
                <a:spcPts val="0"/>
              </a:spcAft>
              <a:buFont typeface="Wingdings 2"/>
              <a:buChar char=""/>
              <a:defRPr/>
            </a:pPr>
            <a:endParaRPr lang="en-US" dirty="0"/>
          </a:p>
        </p:txBody>
      </p:sp>
    </p:spTree>
    <p:extLst>
      <p:ext uri="{BB962C8B-B14F-4D97-AF65-F5344CB8AC3E}">
        <p14:creationId xmlns:p14="http://schemas.microsoft.com/office/powerpoint/2010/main" val="1912293645"/>
      </p:ext>
    </p:extLst>
  </p:cSld>
  <p:clrMapOvr>
    <a:masterClrMapping/>
  </p:clrMapOvr>
  <p:timing>
    <p:tnLst>
      <p:par>
        <p:cTn id="1" dur="indefinite" restart="never" nodeType="tmRoot"/>
      </p:par>
    </p:tnLst>
  </p:timing>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b="1" dirty="0">
                <a:solidFill>
                  <a:schemeClr val="tx2">
                    <a:satMod val="130000"/>
                  </a:schemeClr>
                </a:solidFill>
              </a:rPr>
              <a:t>THE MARGIN OF ERROR</a:t>
            </a:r>
            <a:br>
              <a:rPr lang="en-US" b="1" dirty="0">
                <a:solidFill>
                  <a:schemeClr val="tx2">
                    <a:satMod val="130000"/>
                  </a:schemeClr>
                </a:solidFill>
              </a:rPr>
            </a:br>
            <a:endParaRPr lang="en-US" b="1" dirty="0">
              <a:solidFill>
                <a:schemeClr val="tx2">
                  <a:satMod val="130000"/>
                </a:schemeClr>
              </a:solidFill>
            </a:endParaRPr>
          </a:p>
        </p:txBody>
      </p:sp>
      <p:sp>
        <p:nvSpPr>
          <p:cNvPr id="3" name="Content Placeholder 2"/>
          <p:cNvSpPr>
            <a:spLocks noGrp="1"/>
          </p:cNvSpPr>
          <p:nvPr>
            <p:ph idx="1"/>
          </p:nvPr>
        </p:nvSpPr>
        <p:spPr/>
        <p:txBody>
          <a:bodyPr>
            <a:normAutofit fontScale="70000" lnSpcReduction="20000"/>
          </a:bodyPr>
          <a:lstStyle/>
          <a:p>
            <a:pPr marL="365760" indent="-283464" algn="just" eaLnBrk="1" fontAlgn="auto" hangingPunct="1">
              <a:spcAft>
                <a:spcPts val="0"/>
              </a:spcAft>
              <a:buFont typeface="Wingdings 2"/>
              <a:buChar char=""/>
              <a:defRPr/>
            </a:pPr>
            <a:r>
              <a:rPr lang="en-US" b="1" dirty="0"/>
              <a:t>This a measure of the difference between the sample estimate and the actual population value.</a:t>
            </a:r>
          </a:p>
          <a:p>
            <a:pPr marL="365760" indent="-283464" algn="just" eaLnBrk="1" fontAlgn="auto" hangingPunct="1">
              <a:spcAft>
                <a:spcPts val="0"/>
              </a:spcAft>
              <a:buFont typeface="Wingdings 2"/>
              <a:buChar char=""/>
              <a:defRPr/>
            </a:pPr>
            <a:endParaRPr lang="en-US" b="1" dirty="0"/>
          </a:p>
          <a:p>
            <a:pPr marL="365760" indent="-283464" algn="just" eaLnBrk="1" fontAlgn="auto" hangingPunct="1">
              <a:spcAft>
                <a:spcPts val="0"/>
              </a:spcAft>
              <a:buFont typeface="Wingdings 2"/>
              <a:buChar char=""/>
              <a:defRPr/>
            </a:pPr>
            <a:r>
              <a:rPr lang="en-US" b="1" dirty="0"/>
              <a:t>The better the </a:t>
            </a:r>
            <a:r>
              <a:rPr lang="en-US" b="1" dirty="0" smtClean="0"/>
              <a:t>sampling design</a:t>
            </a:r>
            <a:r>
              <a:rPr lang="en-US" b="1" dirty="0"/>
              <a:t>, the lower is the margin of error and the more precise the estimate.</a:t>
            </a:r>
          </a:p>
          <a:p>
            <a:pPr marL="365760" indent="-283464" algn="just" eaLnBrk="1" fontAlgn="auto" hangingPunct="1">
              <a:spcAft>
                <a:spcPts val="0"/>
              </a:spcAft>
              <a:buFont typeface="Wingdings 2"/>
              <a:buNone/>
              <a:defRPr/>
            </a:pPr>
            <a:endParaRPr lang="en-US" b="1" dirty="0"/>
          </a:p>
          <a:p>
            <a:pPr marL="365760" indent="-283464" algn="just" eaLnBrk="1" fontAlgn="auto" hangingPunct="1">
              <a:spcAft>
                <a:spcPts val="0"/>
              </a:spcAft>
              <a:buFont typeface="Wingdings 2"/>
              <a:buChar char=""/>
              <a:defRPr/>
            </a:pPr>
            <a:r>
              <a:rPr lang="en-US" b="1" dirty="0"/>
              <a:t>The larger the sample size, the smaller the margin of error and therefore the more precise the estimate</a:t>
            </a:r>
            <a:r>
              <a:rPr lang="en-US" b="1" dirty="0" smtClean="0"/>
              <a:t>.</a:t>
            </a:r>
          </a:p>
          <a:p>
            <a:pPr marL="365760" indent="-283464" algn="just" eaLnBrk="1" fontAlgn="auto" hangingPunct="1">
              <a:spcAft>
                <a:spcPts val="0"/>
              </a:spcAft>
              <a:buFont typeface="Wingdings 2"/>
              <a:buChar char=""/>
              <a:defRPr/>
            </a:pPr>
            <a:endParaRPr lang="en-US" b="1" dirty="0"/>
          </a:p>
          <a:p>
            <a:pPr marL="365760" indent="-283464" algn="just" eaLnBrk="1" fontAlgn="auto" hangingPunct="1">
              <a:spcAft>
                <a:spcPts val="0"/>
              </a:spcAft>
              <a:buFont typeface="Wingdings 2"/>
              <a:buChar char=""/>
              <a:defRPr/>
            </a:pPr>
            <a:r>
              <a:rPr lang="en-US" b="1" dirty="0" smtClean="0"/>
              <a:t>In other words, to reduce the margin of error and thereby obtain more precise estimates of population values, you must consider increasing the sample size.</a:t>
            </a:r>
            <a:endParaRPr lang="en-US" b="1" dirty="0"/>
          </a:p>
          <a:p>
            <a:pPr marL="365760" indent="-283464" algn="just" eaLnBrk="1" fontAlgn="auto" hangingPunct="1">
              <a:spcAft>
                <a:spcPts val="0"/>
              </a:spcAft>
              <a:buFont typeface="Wingdings 2"/>
              <a:buChar char=""/>
              <a:defRPr/>
            </a:pPr>
            <a:endParaRPr lang="en-US" b="1" dirty="0"/>
          </a:p>
        </p:txBody>
      </p:sp>
    </p:spTree>
    <p:extLst>
      <p:ext uri="{BB962C8B-B14F-4D97-AF65-F5344CB8AC3E}">
        <p14:creationId xmlns:p14="http://schemas.microsoft.com/office/powerpoint/2010/main" val="180023222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a:t>COMMON SOURCES OF KNOWLEDGE</a:t>
            </a:r>
            <a:r>
              <a:rPr lang="en-US" sz="2800" dirty="0"/>
              <a:t/>
            </a:r>
            <a:br>
              <a:rPr lang="en-US" sz="2800" dirty="0"/>
            </a:br>
            <a:endParaRPr lang="en-US" sz="2800" dirty="0"/>
          </a:p>
        </p:txBody>
      </p:sp>
      <p:sp>
        <p:nvSpPr>
          <p:cNvPr id="3" name="Content Placeholder 2"/>
          <p:cNvSpPr>
            <a:spLocks noGrp="1"/>
          </p:cNvSpPr>
          <p:nvPr>
            <p:ph idx="1"/>
          </p:nvPr>
        </p:nvSpPr>
        <p:spPr/>
        <p:txBody>
          <a:bodyPr>
            <a:normAutofit fontScale="70000" lnSpcReduction="20000"/>
          </a:bodyPr>
          <a:lstStyle/>
          <a:p>
            <a:pPr algn="just"/>
            <a:r>
              <a:rPr lang="en-US" b="1" dirty="0"/>
              <a:t>SCIENTIFIC MODE</a:t>
            </a:r>
          </a:p>
          <a:p>
            <a:pPr algn="just"/>
            <a:endParaRPr lang="en-US" b="1" dirty="0"/>
          </a:p>
          <a:p>
            <a:pPr lvl="0" algn="just"/>
            <a:r>
              <a:rPr lang="en-US" b="1" dirty="0" smtClean="0"/>
              <a:t>This is predicated on the principle of empiricism</a:t>
            </a:r>
            <a:r>
              <a:rPr lang="en-US" b="1" dirty="0"/>
              <a:t>.</a:t>
            </a:r>
          </a:p>
          <a:p>
            <a:pPr algn="just"/>
            <a:endParaRPr lang="en-US" b="1" dirty="0"/>
          </a:p>
          <a:p>
            <a:pPr lvl="0" algn="just"/>
            <a:r>
              <a:rPr lang="en-US" b="1" dirty="0"/>
              <a:t>Empiricism – </a:t>
            </a:r>
            <a:r>
              <a:rPr lang="en-US" b="1" dirty="0" smtClean="0"/>
              <a:t>Knowledge </a:t>
            </a:r>
            <a:r>
              <a:rPr lang="en-US" b="1" dirty="0"/>
              <a:t>derives directly or indirectly from our sense.</a:t>
            </a:r>
          </a:p>
          <a:p>
            <a:pPr marL="82296" indent="0" algn="just">
              <a:buNone/>
            </a:pPr>
            <a:endParaRPr lang="en-US" b="1" dirty="0"/>
          </a:p>
          <a:p>
            <a:pPr lvl="0" algn="just"/>
            <a:r>
              <a:rPr lang="en-US" b="1" dirty="0"/>
              <a:t>Science must rely on perceptions, experiences and </a:t>
            </a:r>
            <a:r>
              <a:rPr lang="en-US" b="1" dirty="0" smtClean="0"/>
              <a:t>observations.</a:t>
            </a:r>
            <a:endParaRPr lang="en-US" b="1" dirty="0"/>
          </a:p>
          <a:p>
            <a:pPr marL="82296" indent="0" algn="just">
              <a:buNone/>
            </a:pPr>
            <a:endParaRPr lang="en-US" b="1" dirty="0"/>
          </a:p>
          <a:p>
            <a:pPr lvl="0" algn="just"/>
            <a:r>
              <a:rPr lang="en-US" b="1" dirty="0"/>
              <a:t>The r</a:t>
            </a:r>
            <a:r>
              <a:rPr lang="en-US" b="1" dirty="0" smtClean="0"/>
              <a:t>ational aspect </a:t>
            </a:r>
            <a:r>
              <a:rPr lang="en-US" b="1" dirty="0"/>
              <a:t>is married with empiricism.</a:t>
            </a:r>
          </a:p>
          <a:p>
            <a:pPr marL="82296" indent="0" algn="just">
              <a:buNone/>
            </a:pPr>
            <a:endParaRPr lang="en-US" b="1" dirty="0"/>
          </a:p>
          <a:p>
            <a:pPr lvl="0" algn="just"/>
            <a:r>
              <a:rPr lang="en-US" b="1" dirty="0"/>
              <a:t>Desire for universal laws abstracted from empirical reality stated in mathematical logic.</a:t>
            </a:r>
          </a:p>
          <a:p>
            <a:endParaRPr lang="en-US" dirty="0"/>
          </a:p>
        </p:txBody>
      </p:sp>
    </p:spTree>
    <p:extLst>
      <p:ext uri="{BB962C8B-B14F-4D97-AF65-F5344CB8AC3E}">
        <p14:creationId xmlns:p14="http://schemas.microsoft.com/office/powerpoint/2010/main" val="3033966080"/>
      </p:ext>
    </p:extLst>
  </p:cSld>
  <p:clrMapOvr>
    <a:masterClrMapping/>
  </p:clrMapOvr>
  <p:timing>
    <p:tnLst>
      <p:par>
        <p:cTn id="1" dur="indefinite" restart="never" nodeType="tmRoot"/>
      </p:par>
    </p:tnLst>
  </p:timing>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b="1" dirty="0">
                <a:solidFill>
                  <a:schemeClr val="tx2">
                    <a:satMod val="130000"/>
                  </a:schemeClr>
                </a:solidFill>
              </a:rPr>
              <a:t>THE MARGIN OF ERROR</a:t>
            </a:r>
          </a:p>
        </p:txBody>
      </p:sp>
      <p:sp>
        <p:nvSpPr>
          <p:cNvPr id="27651" name="Content Placeholder 2"/>
          <p:cNvSpPr>
            <a:spLocks noGrp="1"/>
          </p:cNvSpPr>
          <p:nvPr>
            <p:ph idx="1"/>
          </p:nvPr>
        </p:nvSpPr>
        <p:spPr/>
        <p:txBody>
          <a:bodyPr>
            <a:normAutofit/>
          </a:bodyPr>
          <a:lstStyle/>
          <a:p>
            <a:pPr algn="just" eaLnBrk="1" hangingPunct="1">
              <a:lnSpc>
                <a:spcPct val="80000"/>
              </a:lnSpc>
            </a:pPr>
            <a:r>
              <a:rPr lang="en-US" sz="2800" b="1" dirty="0"/>
              <a:t>Margin of error = Critical value * Standard error of statistic </a:t>
            </a:r>
          </a:p>
          <a:p>
            <a:pPr algn="just" eaLnBrk="1" hangingPunct="1">
              <a:lnSpc>
                <a:spcPct val="80000"/>
              </a:lnSpc>
            </a:pPr>
            <a:endParaRPr lang="en-US" sz="2800" b="1" dirty="0"/>
          </a:p>
          <a:p>
            <a:pPr algn="just" eaLnBrk="1" hangingPunct="1">
              <a:lnSpc>
                <a:spcPct val="80000"/>
              </a:lnSpc>
            </a:pPr>
            <a:r>
              <a:rPr lang="en-US" sz="2800" b="1" dirty="0"/>
              <a:t>	Standard error = s √ n</a:t>
            </a:r>
          </a:p>
          <a:p>
            <a:pPr algn="just" eaLnBrk="1" hangingPunct="1">
              <a:lnSpc>
                <a:spcPct val="80000"/>
              </a:lnSpc>
            </a:pPr>
            <a:endParaRPr lang="en-US" sz="2800" b="1" dirty="0"/>
          </a:p>
          <a:p>
            <a:pPr algn="just" eaLnBrk="1" hangingPunct="1">
              <a:lnSpc>
                <a:spcPct val="80000"/>
              </a:lnSpc>
            </a:pPr>
            <a:r>
              <a:rPr lang="en-US" sz="2800" b="1" dirty="0"/>
              <a:t>	s = standard deviation from the 	sample</a:t>
            </a:r>
          </a:p>
          <a:p>
            <a:pPr algn="just" eaLnBrk="1" hangingPunct="1">
              <a:lnSpc>
                <a:spcPct val="80000"/>
              </a:lnSpc>
            </a:pPr>
            <a:r>
              <a:rPr lang="en-US" sz="2800" b="1" dirty="0"/>
              <a:t>	n = sample size</a:t>
            </a:r>
          </a:p>
          <a:p>
            <a:pPr algn="just" eaLnBrk="1" hangingPunct="1">
              <a:lnSpc>
                <a:spcPct val="80000"/>
              </a:lnSpc>
            </a:pPr>
            <a:endParaRPr lang="en-US" sz="2800" b="1" dirty="0"/>
          </a:p>
          <a:p>
            <a:pPr algn="just" eaLnBrk="1" hangingPunct="1"/>
            <a:r>
              <a:rPr lang="en-US" sz="2800" b="1" dirty="0"/>
              <a:t>The critical value often used is 1.96 which is associated with 95% confidence  level.</a:t>
            </a:r>
          </a:p>
        </p:txBody>
      </p:sp>
    </p:spTree>
    <p:extLst>
      <p:ext uri="{BB962C8B-B14F-4D97-AF65-F5344CB8AC3E}">
        <p14:creationId xmlns:p14="http://schemas.microsoft.com/office/powerpoint/2010/main" val="1889544189"/>
      </p:ext>
    </p:extLst>
  </p:cSld>
  <p:clrMapOvr>
    <a:masterClrMapping/>
  </p:clrMapOvr>
  <p:timing>
    <p:tnLst>
      <p:par>
        <p:cTn id="1" dur="indefinite" restart="never" nodeType="tmRoot"/>
      </p:par>
    </p:tnLst>
  </p:timing>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eaLnBrk="1" fontAlgn="auto" hangingPunct="1">
              <a:spcAft>
                <a:spcPts val="0"/>
              </a:spcAft>
              <a:defRPr/>
            </a:pPr>
            <a:r>
              <a:rPr lang="en-US" sz="3600" b="1" dirty="0">
                <a:solidFill>
                  <a:schemeClr val="tx2">
                    <a:satMod val="130000"/>
                  </a:schemeClr>
                </a:solidFill>
              </a:rPr>
              <a:t>THE AMOUNT OF VARIABILITY</a:t>
            </a:r>
          </a:p>
        </p:txBody>
      </p:sp>
      <p:sp>
        <p:nvSpPr>
          <p:cNvPr id="28675" name="Content Placeholder 2"/>
          <p:cNvSpPr>
            <a:spLocks noGrp="1"/>
          </p:cNvSpPr>
          <p:nvPr>
            <p:ph idx="1"/>
          </p:nvPr>
        </p:nvSpPr>
        <p:spPr/>
        <p:txBody>
          <a:bodyPr>
            <a:normAutofit/>
          </a:bodyPr>
          <a:lstStyle/>
          <a:p>
            <a:pPr algn="just" eaLnBrk="1" hangingPunct="1"/>
            <a:r>
              <a:rPr lang="en-US" sz="2800" b="1" dirty="0"/>
              <a:t>This is measured by the standard deviation.</a:t>
            </a:r>
          </a:p>
          <a:p>
            <a:pPr algn="just" eaLnBrk="1" hangingPunct="1">
              <a:buFont typeface="Wingdings 2" pitchFamily="18" charset="2"/>
              <a:buNone/>
            </a:pPr>
            <a:endParaRPr lang="en-US" sz="2800" b="1" dirty="0"/>
          </a:p>
          <a:p>
            <a:pPr algn="just" eaLnBrk="1" hangingPunct="1"/>
            <a:r>
              <a:rPr lang="en-US" sz="2800" b="1" dirty="0"/>
              <a:t>The </a:t>
            </a:r>
            <a:r>
              <a:rPr lang="en-US" sz="2800" b="1" dirty="0" smtClean="0"/>
              <a:t>less variability </a:t>
            </a:r>
            <a:r>
              <a:rPr lang="en-US" sz="2800" b="1" dirty="0"/>
              <a:t>in the population, the </a:t>
            </a:r>
            <a:r>
              <a:rPr lang="en-US" sz="2800" b="1" dirty="0" smtClean="0"/>
              <a:t>smaller the </a:t>
            </a:r>
            <a:r>
              <a:rPr lang="en-US" sz="2800" b="1" dirty="0"/>
              <a:t>sample size required</a:t>
            </a:r>
            <a:r>
              <a:rPr lang="en-US" sz="2800" b="1" dirty="0" smtClean="0"/>
              <a:t>.</a:t>
            </a:r>
          </a:p>
          <a:p>
            <a:pPr algn="just" eaLnBrk="1" hangingPunct="1"/>
            <a:endParaRPr lang="en-US" sz="2800" b="1" dirty="0" smtClean="0"/>
          </a:p>
          <a:p>
            <a:pPr algn="just"/>
            <a:r>
              <a:rPr lang="en-US" sz="2800" b="1" dirty="0"/>
              <a:t>In other words, if the population </a:t>
            </a:r>
            <a:r>
              <a:rPr lang="en-US" sz="2800" b="1" dirty="0" smtClean="0"/>
              <a:t>is relatively homogeneous </a:t>
            </a:r>
            <a:r>
              <a:rPr lang="en-US" sz="2800" b="1" dirty="0"/>
              <a:t>in terms of its characteristics, you </a:t>
            </a:r>
            <a:r>
              <a:rPr lang="en-US" sz="2800" b="1" dirty="0" smtClean="0"/>
              <a:t>do not have </a:t>
            </a:r>
            <a:r>
              <a:rPr lang="en-US" sz="2800" b="1" dirty="0"/>
              <a:t>to increase the sample </a:t>
            </a:r>
            <a:r>
              <a:rPr lang="en-US" sz="2800" b="1" dirty="0" smtClean="0"/>
              <a:t>size.</a:t>
            </a:r>
          </a:p>
          <a:p>
            <a:pPr algn="just" eaLnBrk="1" hangingPunct="1"/>
            <a:endParaRPr lang="en-US" sz="2800" b="1" dirty="0"/>
          </a:p>
          <a:p>
            <a:pPr algn="just" eaLnBrk="1" hangingPunct="1"/>
            <a:endParaRPr lang="en-US" sz="2800" b="1" dirty="0"/>
          </a:p>
        </p:txBody>
      </p:sp>
    </p:spTree>
    <p:extLst>
      <p:ext uri="{BB962C8B-B14F-4D97-AF65-F5344CB8AC3E}">
        <p14:creationId xmlns:p14="http://schemas.microsoft.com/office/powerpoint/2010/main" val="3130518318"/>
      </p:ext>
    </p:extLst>
  </p:cSld>
  <p:clrMapOvr>
    <a:masterClrMapping/>
  </p:clrMapOvr>
  <p:timing>
    <p:tnLst>
      <p:par>
        <p:cTn id="1" dur="indefinite" restart="never" nodeType="tmRoot"/>
      </p:par>
    </p:tnLst>
  </p:timing>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THE AMOUNT OF VARIABILITY</a:t>
            </a:r>
            <a:endParaRPr lang="en-US" sz="3600" dirty="0"/>
          </a:p>
        </p:txBody>
      </p:sp>
      <p:sp>
        <p:nvSpPr>
          <p:cNvPr id="3" name="Content Placeholder 2"/>
          <p:cNvSpPr>
            <a:spLocks noGrp="1"/>
          </p:cNvSpPr>
          <p:nvPr>
            <p:ph idx="1"/>
          </p:nvPr>
        </p:nvSpPr>
        <p:spPr/>
        <p:txBody>
          <a:bodyPr>
            <a:normAutofit lnSpcReduction="10000"/>
          </a:bodyPr>
          <a:lstStyle/>
          <a:p>
            <a:pPr algn="just"/>
            <a:r>
              <a:rPr lang="en-US" sz="3000" b="1" dirty="0"/>
              <a:t>The </a:t>
            </a:r>
            <a:r>
              <a:rPr lang="en-US" sz="3000" b="1" dirty="0" smtClean="0"/>
              <a:t>more variability </a:t>
            </a:r>
            <a:r>
              <a:rPr lang="en-US" sz="3000" b="1" dirty="0"/>
              <a:t>in the population, </a:t>
            </a:r>
            <a:r>
              <a:rPr lang="en-US" sz="3000" b="1"/>
              <a:t>the </a:t>
            </a:r>
            <a:r>
              <a:rPr lang="en-US" sz="3000" b="1" smtClean="0"/>
              <a:t>larger the </a:t>
            </a:r>
            <a:r>
              <a:rPr lang="en-US" sz="3000" b="1" dirty="0"/>
              <a:t>sample that may need to be obtained.</a:t>
            </a:r>
          </a:p>
          <a:p>
            <a:pPr algn="just"/>
            <a:endParaRPr lang="en-US" sz="3000" b="1" dirty="0"/>
          </a:p>
          <a:p>
            <a:pPr algn="just"/>
            <a:r>
              <a:rPr lang="en-US" sz="3000" b="1" dirty="0" smtClean="0"/>
              <a:t>In </a:t>
            </a:r>
            <a:r>
              <a:rPr lang="en-US" sz="3000" b="1" dirty="0"/>
              <a:t>other words, if the population is not homogeneous in terms of its characteristics, you have to increase the sample </a:t>
            </a:r>
            <a:r>
              <a:rPr lang="en-US" sz="3000" b="1" dirty="0" smtClean="0"/>
              <a:t>size in </a:t>
            </a:r>
            <a:r>
              <a:rPr lang="en-US" sz="3000" b="1" dirty="0"/>
              <a:t>order to capture observations represented by these characteristics. </a:t>
            </a:r>
          </a:p>
          <a:p>
            <a:endParaRPr lang="en-US" dirty="0"/>
          </a:p>
        </p:txBody>
      </p:sp>
    </p:spTree>
    <p:extLst>
      <p:ext uri="{BB962C8B-B14F-4D97-AF65-F5344CB8AC3E}">
        <p14:creationId xmlns:p14="http://schemas.microsoft.com/office/powerpoint/2010/main" val="4128479187"/>
      </p:ext>
    </p:extLst>
  </p:cSld>
  <p:clrMapOvr>
    <a:masterClrMapping/>
  </p:clrMapOvr>
  <p:timing>
    <p:tnLst>
      <p:par>
        <p:cTn id="1" dur="indefinite" restart="never" nodeType="tmRoot"/>
      </p:par>
    </p:tnLst>
  </p:timing>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b="1" dirty="0">
                <a:solidFill>
                  <a:schemeClr val="tx2">
                    <a:satMod val="130000"/>
                  </a:schemeClr>
                </a:solidFill>
              </a:rPr>
              <a:t>POPULATION SIZE</a:t>
            </a:r>
          </a:p>
        </p:txBody>
      </p:sp>
      <p:sp>
        <p:nvSpPr>
          <p:cNvPr id="29699" name="Content Placeholder 2"/>
          <p:cNvSpPr>
            <a:spLocks noGrp="1"/>
          </p:cNvSpPr>
          <p:nvPr>
            <p:ph idx="1"/>
          </p:nvPr>
        </p:nvSpPr>
        <p:spPr/>
        <p:txBody>
          <a:bodyPr>
            <a:normAutofit/>
          </a:bodyPr>
          <a:lstStyle/>
          <a:p>
            <a:pPr algn="just" eaLnBrk="1" hangingPunct="1"/>
            <a:r>
              <a:rPr lang="en-US" b="1" dirty="0"/>
              <a:t>The larger the population size, the lower the proportion that needs to be sampled to be representative</a:t>
            </a:r>
            <a:r>
              <a:rPr lang="en-US" b="1" dirty="0" smtClean="0"/>
              <a:t>.</a:t>
            </a:r>
          </a:p>
          <a:p>
            <a:pPr algn="just" eaLnBrk="1" hangingPunct="1"/>
            <a:endParaRPr lang="en-US" b="1" dirty="0"/>
          </a:p>
          <a:p>
            <a:pPr algn="just" eaLnBrk="1" hangingPunct="1"/>
            <a:r>
              <a:rPr lang="en-US" b="1" dirty="0" smtClean="0"/>
              <a:t>It is not a case of one size fits all. </a:t>
            </a:r>
          </a:p>
          <a:p>
            <a:pPr algn="just" eaLnBrk="1" hangingPunct="1"/>
            <a:endParaRPr lang="en-US" b="1" dirty="0"/>
          </a:p>
          <a:p>
            <a:pPr algn="just" eaLnBrk="1" hangingPunct="1"/>
            <a:r>
              <a:rPr lang="en-US" b="1" dirty="0" smtClean="0"/>
              <a:t>You cannot say 5 percent of the population is the standard.</a:t>
            </a:r>
          </a:p>
          <a:p>
            <a:pPr algn="just" eaLnBrk="1" hangingPunct="1"/>
            <a:endParaRPr lang="en-US" b="1" dirty="0"/>
          </a:p>
          <a:p>
            <a:pPr algn="just" eaLnBrk="1" hangingPunct="1"/>
            <a:endParaRPr lang="en-US" b="1" dirty="0"/>
          </a:p>
        </p:txBody>
      </p:sp>
    </p:spTree>
    <p:extLst>
      <p:ext uri="{BB962C8B-B14F-4D97-AF65-F5344CB8AC3E}">
        <p14:creationId xmlns:p14="http://schemas.microsoft.com/office/powerpoint/2010/main" val="4266961884"/>
      </p:ext>
    </p:extLst>
  </p:cSld>
  <p:clrMapOvr>
    <a:masterClrMapping/>
  </p:clrMapOvr>
  <p:timing>
    <p:tnLst>
      <p:par>
        <p:cTn id="1" dur="indefinite" restart="never" nodeType="tmRoot"/>
      </p:par>
    </p:tnLst>
  </p:timing>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POPULATION SIZE</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b="1" dirty="0"/>
              <a:t>In other words, if the population is large, a smaller proportion of total population or observations must be sampled from the population.</a:t>
            </a:r>
          </a:p>
          <a:p>
            <a:pPr algn="just">
              <a:buNone/>
            </a:pPr>
            <a:endParaRPr lang="en-US" b="1" dirty="0"/>
          </a:p>
          <a:p>
            <a:pPr algn="just"/>
            <a:r>
              <a:rPr lang="en-US" b="1" dirty="0"/>
              <a:t>The smaller the population size,  the higher the proportion that may have to be sampled.</a:t>
            </a:r>
          </a:p>
          <a:p>
            <a:pPr marL="82296" indent="0" algn="just">
              <a:buNone/>
            </a:pPr>
            <a:endParaRPr lang="en-US" b="1" dirty="0"/>
          </a:p>
          <a:p>
            <a:pPr algn="just"/>
            <a:r>
              <a:rPr lang="en-US" b="1" dirty="0"/>
              <a:t>In other words, if the population is large, a larger  proportion of the total population or observations must be sampled from the population.</a:t>
            </a:r>
          </a:p>
          <a:p>
            <a:endParaRPr lang="en-US" dirty="0"/>
          </a:p>
        </p:txBody>
      </p:sp>
    </p:spTree>
    <p:extLst>
      <p:ext uri="{BB962C8B-B14F-4D97-AF65-F5344CB8AC3E}">
        <p14:creationId xmlns:p14="http://schemas.microsoft.com/office/powerpoint/2010/main" val="693955853"/>
      </p:ext>
    </p:extLst>
  </p:cSld>
  <p:clrMapOvr>
    <a:masterClrMapping/>
  </p:clrMapOvr>
  <p:timing>
    <p:tnLst>
      <p:par>
        <p:cTn id="1" dur="indefinite" restart="never" nodeType="tmRoot"/>
      </p:par>
    </p:tnLst>
  </p:timing>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fontAlgn="auto" hangingPunct="1">
              <a:spcAft>
                <a:spcPts val="0"/>
              </a:spcAft>
              <a:defRPr/>
            </a:pPr>
            <a:r>
              <a:rPr lang="en-US" b="1" dirty="0">
                <a:solidFill>
                  <a:schemeClr val="tx2">
                    <a:satMod val="130000"/>
                  </a:schemeClr>
                </a:solidFill>
              </a:rPr>
              <a:t>RESOURCE CONSIDERATIONS</a:t>
            </a:r>
          </a:p>
        </p:txBody>
      </p:sp>
      <p:sp>
        <p:nvSpPr>
          <p:cNvPr id="3" name="Content Placeholder 2"/>
          <p:cNvSpPr>
            <a:spLocks noGrp="1"/>
          </p:cNvSpPr>
          <p:nvPr>
            <p:ph idx="1"/>
          </p:nvPr>
        </p:nvSpPr>
        <p:spPr/>
        <p:txBody>
          <a:bodyPr>
            <a:normAutofit fontScale="85000" lnSpcReduction="20000"/>
          </a:bodyPr>
          <a:lstStyle/>
          <a:p>
            <a:pPr marL="365760" indent="-283464" algn="just" eaLnBrk="1" fontAlgn="auto" hangingPunct="1">
              <a:spcAft>
                <a:spcPts val="0"/>
              </a:spcAft>
              <a:buFont typeface="Wingdings 2"/>
              <a:buChar char=""/>
              <a:defRPr/>
            </a:pPr>
            <a:r>
              <a:rPr lang="en-US" b="1" dirty="0"/>
              <a:t>The larger the sample, the more precise the estimate and the lower the margin of error.</a:t>
            </a:r>
          </a:p>
          <a:p>
            <a:pPr marL="365760" indent="-283464" algn="just" eaLnBrk="1" fontAlgn="auto" hangingPunct="1">
              <a:spcAft>
                <a:spcPts val="0"/>
              </a:spcAft>
              <a:buFont typeface="Wingdings 2"/>
              <a:buNone/>
              <a:defRPr/>
            </a:pPr>
            <a:endParaRPr lang="en-US" b="1" dirty="0"/>
          </a:p>
          <a:p>
            <a:pPr marL="365760" indent="-283464" algn="just" eaLnBrk="1" fontAlgn="auto" hangingPunct="1">
              <a:spcAft>
                <a:spcPts val="0"/>
              </a:spcAft>
              <a:buFont typeface="Wingdings 2"/>
              <a:buChar char=""/>
              <a:defRPr/>
            </a:pPr>
            <a:r>
              <a:rPr lang="en-US" b="1" dirty="0"/>
              <a:t>But the larger the sample, the higher the cost and the more time and effort required.</a:t>
            </a:r>
          </a:p>
          <a:p>
            <a:pPr marL="365760" indent="-283464" algn="just" eaLnBrk="1" fontAlgn="auto" hangingPunct="1">
              <a:spcAft>
                <a:spcPts val="0"/>
              </a:spcAft>
              <a:buFont typeface="Wingdings 2"/>
              <a:buChar char=""/>
              <a:defRPr/>
            </a:pPr>
            <a:endParaRPr lang="en-US" b="1" dirty="0"/>
          </a:p>
          <a:p>
            <a:pPr marL="365760" indent="-283464" algn="just" eaLnBrk="1" fontAlgn="auto" hangingPunct="1">
              <a:spcAft>
                <a:spcPts val="0"/>
              </a:spcAft>
              <a:buFont typeface="Wingdings 2"/>
              <a:buChar char=""/>
              <a:defRPr/>
            </a:pPr>
            <a:r>
              <a:rPr lang="en-US" b="1" dirty="0"/>
              <a:t>Ensure that you get optimum sample size at minimum cost.</a:t>
            </a:r>
          </a:p>
          <a:p>
            <a:pPr marL="365760" indent="-283464" algn="just" eaLnBrk="1" fontAlgn="auto" hangingPunct="1">
              <a:spcAft>
                <a:spcPts val="0"/>
              </a:spcAft>
              <a:buFont typeface="Wingdings 2"/>
              <a:buNone/>
              <a:defRPr/>
            </a:pPr>
            <a:endParaRPr lang="en-US" b="1" dirty="0"/>
          </a:p>
          <a:p>
            <a:pPr marL="365760" indent="-283464" algn="just" eaLnBrk="1" fontAlgn="auto" hangingPunct="1">
              <a:spcAft>
                <a:spcPts val="0"/>
              </a:spcAft>
              <a:buFont typeface="Wingdings 2"/>
              <a:buChar char=""/>
              <a:defRPr/>
            </a:pPr>
            <a:r>
              <a:rPr lang="en-US" b="1" dirty="0"/>
              <a:t>Budget may determine sample size.</a:t>
            </a:r>
          </a:p>
          <a:p>
            <a:pPr marL="365760" indent="-283464" algn="just" eaLnBrk="1" fontAlgn="auto" hangingPunct="1">
              <a:spcAft>
                <a:spcPts val="0"/>
              </a:spcAft>
              <a:buFont typeface="Wingdings 2"/>
              <a:buChar char=""/>
              <a:defRPr/>
            </a:pPr>
            <a:endParaRPr lang="en-US" b="1" dirty="0"/>
          </a:p>
          <a:p>
            <a:pPr marL="365760" indent="-283464" eaLnBrk="1" fontAlgn="auto" hangingPunct="1">
              <a:spcAft>
                <a:spcPts val="0"/>
              </a:spcAft>
              <a:buFont typeface="Wingdings 2"/>
              <a:buChar char=""/>
              <a:defRPr/>
            </a:pPr>
            <a:endParaRPr lang="en-US" dirty="0"/>
          </a:p>
        </p:txBody>
      </p:sp>
    </p:spTree>
    <p:extLst>
      <p:ext uri="{BB962C8B-B14F-4D97-AF65-F5344CB8AC3E}">
        <p14:creationId xmlns:p14="http://schemas.microsoft.com/office/powerpoint/2010/main" val="3680302787"/>
      </p:ext>
    </p:extLst>
  </p:cSld>
  <p:clrMapOvr>
    <a:masterClrMapping/>
  </p:clrMapOvr>
  <p:timing>
    <p:tnLst>
      <p:par>
        <p:cTn id="1" dur="indefinite" restart="never" nodeType="tmRoot"/>
      </p:par>
    </p:tnLst>
  </p:timing>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fontAlgn="auto" hangingPunct="1">
              <a:spcAft>
                <a:spcPts val="0"/>
              </a:spcAft>
              <a:defRPr/>
            </a:pPr>
            <a:r>
              <a:rPr lang="en-US">
                <a:solidFill>
                  <a:schemeClr val="tx2">
                    <a:satMod val="130000"/>
                  </a:schemeClr>
                </a:solidFill>
              </a:rPr>
              <a:t>STEPS IN SAMPLING</a:t>
            </a:r>
          </a:p>
        </p:txBody>
      </p:sp>
      <p:sp>
        <p:nvSpPr>
          <p:cNvPr id="32771" name="Rectangle 3"/>
          <p:cNvSpPr>
            <a:spLocks noGrp="1" noChangeArrowheads="1"/>
          </p:cNvSpPr>
          <p:nvPr>
            <p:ph idx="1"/>
          </p:nvPr>
        </p:nvSpPr>
        <p:spPr>
          <a:xfrm>
            <a:off x="1143000" y="1905000"/>
            <a:ext cx="7313613" cy="4114800"/>
          </a:xfrm>
        </p:spPr>
        <p:txBody>
          <a:bodyPr/>
          <a:lstStyle/>
          <a:p>
            <a:pPr eaLnBrk="1" hangingPunct="1">
              <a:buFont typeface="Wingdings" pitchFamily="2" charset="2"/>
              <a:buNone/>
            </a:pPr>
            <a:r>
              <a:rPr lang="en-US" b="1"/>
              <a:t>5.	SELECT THE SAMPLING METHOD</a:t>
            </a:r>
          </a:p>
          <a:p>
            <a:pPr eaLnBrk="1" hangingPunct="1"/>
            <a:endParaRPr lang="en-US" b="1"/>
          </a:p>
          <a:p>
            <a:pPr algn="just" eaLnBrk="1" hangingPunct="1"/>
            <a:r>
              <a:rPr lang="en-US" b="1"/>
              <a:t>Make a choice between probability and non – probability sampling</a:t>
            </a:r>
          </a:p>
        </p:txBody>
      </p:sp>
    </p:spTree>
    <p:extLst>
      <p:ext uri="{BB962C8B-B14F-4D97-AF65-F5344CB8AC3E}">
        <p14:creationId xmlns:p14="http://schemas.microsoft.com/office/powerpoint/2010/main" val="1247920328"/>
      </p:ext>
    </p:extLst>
  </p:cSld>
  <p:clrMapOvr>
    <a:masterClrMapping/>
  </p:clrMapOvr>
  <p:timing>
    <p:tnLst>
      <p:par>
        <p:cTn id="1" dur="indefinite" restart="never" nodeType="tmRoot"/>
      </p:par>
    </p:tnLst>
  </p:timing>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fontAlgn="auto" hangingPunct="1">
              <a:spcAft>
                <a:spcPts val="0"/>
              </a:spcAft>
              <a:defRPr/>
            </a:pPr>
            <a:r>
              <a:rPr lang="en-US" sz="3200" b="1">
                <a:solidFill>
                  <a:schemeClr val="tx2">
                    <a:satMod val="130000"/>
                  </a:schemeClr>
                </a:solidFill>
              </a:rPr>
              <a:t>PROBABILITY SAMPLE</a:t>
            </a:r>
            <a:br>
              <a:rPr lang="en-US" sz="3200" b="1">
                <a:solidFill>
                  <a:schemeClr val="tx2">
                    <a:satMod val="130000"/>
                  </a:schemeClr>
                </a:solidFill>
              </a:rPr>
            </a:br>
            <a:endParaRPr lang="en-US" sz="3200" b="1">
              <a:solidFill>
                <a:schemeClr val="tx2">
                  <a:satMod val="130000"/>
                </a:schemeClr>
              </a:solidFill>
            </a:endParaRPr>
          </a:p>
        </p:txBody>
      </p:sp>
      <p:sp>
        <p:nvSpPr>
          <p:cNvPr id="33795" name="Rectangle 3"/>
          <p:cNvSpPr>
            <a:spLocks noGrp="1" noChangeArrowheads="1"/>
          </p:cNvSpPr>
          <p:nvPr>
            <p:ph idx="1"/>
          </p:nvPr>
        </p:nvSpPr>
        <p:spPr/>
        <p:txBody>
          <a:bodyPr/>
          <a:lstStyle/>
          <a:p>
            <a:pPr algn="just" eaLnBrk="1" hangingPunct="1"/>
            <a:r>
              <a:rPr lang="en-US" b="1"/>
              <a:t>Each member of the population has an equal and non-zero chance of inclusion</a:t>
            </a:r>
          </a:p>
          <a:p>
            <a:pPr algn="just" eaLnBrk="1" hangingPunct="1"/>
            <a:endParaRPr lang="en-US" b="1"/>
          </a:p>
          <a:p>
            <a:pPr algn="just" eaLnBrk="1" hangingPunct="1"/>
            <a:endParaRPr lang="en-US" b="1"/>
          </a:p>
        </p:txBody>
      </p:sp>
    </p:spTree>
    <p:extLst>
      <p:ext uri="{BB962C8B-B14F-4D97-AF65-F5344CB8AC3E}">
        <p14:creationId xmlns:p14="http://schemas.microsoft.com/office/powerpoint/2010/main" val="3180577449"/>
      </p:ext>
    </p:extLst>
  </p:cSld>
  <p:clrMapOvr>
    <a:masterClrMapping/>
  </p:clrMapOvr>
  <p:timing>
    <p:tnLst>
      <p:par>
        <p:cTn id="1" dur="indefinite" restart="never" nodeType="tmRoot"/>
      </p:par>
    </p:tnLst>
  </p:timing>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fontScale="90000"/>
          </a:bodyPr>
          <a:lstStyle/>
          <a:p>
            <a:pPr eaLnBrk="1" fontAlgn="auto" hangingPunct="1">
              <a:spcAft>
                <a:spcPts val="0"/>
              </a:spcAft>
              <a:defRPr/>
            </a:pPr>
            <a:r>
              <a:rPr lang="en-US" b="1">
                <a:solidFill>
                  <a:schemeClr val="tx2">
                    <a:satMod val="130000"/>
                  </a:schemeClr>
                </a:solidFill>
              </a:rPr>
              <a:t>SIMPLE RANDOM SAMPLING</a:t>
            </a:r>
          </a:p>
        </p:txBody>
      </p:sp>
      <p:sp>
        <p:nvSpPr>
          <p:cNvPr id="17411" name="Rectangle 3"/>
          <p:cNvSpPr>
            <a:spLocks noGrp="1" noChangeArrowheads="1"/>
          </p:cNvSpPr>
          <p:nvPr>
            <p:ph idx="1"/>
          </p:nvPr>
        </p:nvSpPr>
        <p:spPr/>
        <p:txBody>
          <a:bodyPr>
            <a:normAutofit/>
          </a:bodyPr>
          <a:lstStyle/>
          <a:p>
            <a:pPr marL="365760" indent="-283464" eaLnBrk="1" fontAlgn="auto" hangingPunct="1">
              <a:lnSpc>
                <a:spcPct val="80000"/>
              </a:lnSpc>
              <a:spcAft>
                <a:spcPts val="0"/>
              </a:spcAft>
              <a:buFont typeface="Wingdings 2"/>
              <a:buChar char=""/>
              <a:defRPr/>
            </a:pPr>
            <a:endParaRPr lang="en-US" sz="1500" b="1" dirty="0"/>
          </a:p>
          <a:p>
            <a:pPr marL="365760" indent="-283464" algn="just" eaLnBrk="1" fontAlgn="auto" hangingPunct="1">
              <a:lnSpc>
                <a:spcPct val="80000"/>
              </a:lnSpc>
              <a:spcAft>
                <a:spcPts val="0"/>
              </a:spcAft>
              <a:buFont typeface="Wingdings 2"/>
              <a:buChar char=""/>
              <a:defRPr/>
            </a:pPr>
            <a:r>
              <a:rPr lang="en-US" sz="2400" b="1" dirty="0"/>
              <a:t>This is the basic probability design</a:t>
            </a:r>
          </a:p>
          <a:p>
            <a:pPr marL="0" indent="0" algn="just" eaLnBrk="1" fontAlgn="auto" hangingPunct="1">
              <a:lnSpc>
                <a:spcPct val="80000"/>
              </a:lnSpc>
              <a:spcAft>
                <a:spcPts val="0"/>
              </a:spcAft>
              <a:buFont typeface="Wingdings" pitchFamily="2" charset="2"/>
              <a:buNone/>
              <a:defRPr/>
            </a:pPr>
            <a:endParaRPr lang="en-US" sz="2400" b="1" dirty="0"/>
          </a:p>
          <a:p>
            <a:pPr marL="365760" indent="-283464" algn="just" eaLnBrk="1" fontAlgn="auto" hangingPunct="1">
              <a:lnSpc>
                <a:spcPct val="80000"/>
              </a:lnSpc>
              <a:spcAft>
                <a:spcPts val="0"/>
              </a:spcAft>
              <a:buFont typeface="Wingdings 2"/>
              <a:buChar char=""/>
              <a:defRPr/>
            </a:pPr>
            <a:r>
              <a:rPr lang="en-US" sz="2400" b="1" dirty="0"/>
              <a:t> Each member of the population has an equal and non-zero chance of inclusion</a:t>
            </a:r>
          </a:p>
          <a:p>
            <a:pPr marL="0" indent="0" algn="just" eaLnBrk="1" fontAlgn="auto" hangingPunct="1">
              <a:lnSpc>
                <a:spcPct val="80000"/>
              </a:lnSpc>
              <a:spcAft>
                <a:spcPts val="0"/>
              </a:spcAft>
              <a:buFont typeface="Wingdings" pitchFamily="2" charset="2"/>
              <a:buNone/>
              <a:defRPr/>
            </a:pPr>
            <a:endParaRPr lang="en-US" sz="2400" b="1" dirty="0"/>
          </a:p>
          <a:p>
            <a:pPr marL="365760" indent="-283464" algn="just" eaLnBrk="1" fontAlgn="auto" hangingPunct="1">
              <a:lnSpc>
                <a:spcPct val="80000"/>
              </a:lnSpc>
              <a:spcAft>
                <a:spcPts val="0"/>
              </a:spcAft>
              <a:buFont typeface="Wingdings 2"/>
              <a:buChar char=""/>
              <a:defRPr/>
            </a:pPr>
            <a:r>
              <a:rPr lang="en-US" sz="2400" b="1" dirty="0"/>
              <a:t>Incorporated in more complex designs</a:t>
            </a:r>
          </a:p>
          <a:p>
            <a:pPr marL="0" indent="0" algn="just" eaLnBrk="1" fontAlgn="auto" hangingPunct="1">
              <a:lnSpc>
                <a:spcPct val="80000"/>
              </a:lnSpc>
              <a:spcAft>
                <a:spcPts val="0"/>
              </a:spcAft>
              <a:buFont typeface="Wingdings" pitchFamily="2" charset="2"/>
              <a:buNone/>
              <a:defRPr/>
            </a:pPr>
            <a:endParaRPr lang="en-US" sz="2400" b="1" dirty="0"/>
          </a:p>
          <a:p>
            <a:pPr marL="365760" indent="-283464" algn="just" eaLnBrk="1" fontAlgn="auto" hangingPunct="1">
              <a:lnSpc>
                <a:spcPct val="80000"/>
              </a:lnSpc>
              <a:spcAft>
                <a:spcPts val="0"/>
              </a:spcAft>
              <a:buFont typeface="Wingdings 2"/>
              <a:buChar char=""/>
              <a:defRPr/>
            </a:pPr>
            <a:r>
              <a:rPr lang="en-US" sz="2400" b="1" dirty="0"/>
              <a:t>Ideal to use when a population is concentrated in one geographical area.</a:t>
            </a:r>
          </a:p>
          <a:p>
            <a:pPr marL="365760" indent="-283464" algn="just" eaLnBrk="1" fontAlgn="auto" hangingPunct="1">
              <a:lnSpc>
                <a:spcPct val="80000"/>
              </a:lnSpc>
              <a:spcAft>
                <a:spcPts val="0"/>
              </a:spcAft>
              <a:buFont typeface="Wingdings 2"/>
              <a:buChar char=""/>
              <a:defRPr/>
            </a:pPr>
            <a:endParaRPr lang="en-US" sz="2400" b="1" dirty="0"/>
          </a:p>
        </p:txBody>
      </p:sp>
    </p:spTree>
    <p:extLst>
      <p:ext uri="{BB962C8B-B14F-4D97-AF65-F5344CB8AC3E}">
        <p14:creationId xmlns:p14="http://schemas.microsoft.com/office/powerpoint/2010/main" val="2162991574"/>
      </p:ext>
    </p:extLst>
  </p:cSld>
  <p:clrMapOvr>
    <a:masterClrMapping/>
  </p:clrMapOvr>
  <p:timing>
    <p:tnLst>
      <p:par>
        <p:cTn id="1" dur="indefinite" restart="never" nodeType="tmRoot"/>
      </p:par>
    </p:tnLst>
  </p:timing>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normAutofit fontScale="90000"/>
          </a:bodyPr>
          <a:lstStyle/>
          <a:p>
            <a:pPr eaLnBrk="1" fontAlgn="auto" hangingPunct="1">
              <a:spcAft>
                <a:spcPts val="0"/>
              </a:spcAft>
              <a:defRPr/>
            </a:pPr>
            <a:r>
              <a:rPr lang="en-US" b="1">
                <a:solidFill>
                  <a:schemeClr val="tx2">
                    <a:satMod val="130000"/>
                  </a:schemeClr>
                </a:solidFill>
              </a:rPr>
              <a:t>SIMPLE RANDOM SAMPLING</a:t>
            </a:r>
            <a:endParaRPr lang="en-US">
              <a:solidFill>
                <a:schemeClr val="tx2">
                  <a:satMod val="130000"/>
                </a:schemeClr>
              </a:solidFill>
            </a:endParaRPr>
          </a:p>
        </p:txBody>
      </p:sp>
      <p:sp>
        <p:nvSpPr>
          <p:cNvPr id="3" name="Content Placeholder 2"/>
          <p:cNvSpPr>
            <a:spLocks noGrp="1"/>
          </p:cNvSpPr>
          <p:nvPr>
            <p:ph idx="1"/>
          </p:nvPr>
        </p:nvSpPr>
        <p:spPr/>
        <p:txBody>
          <a:bodyPr>
            <a:normAutofit/>
          </a:bodyPr>
          <a:lstStyle/>
          <a:p>
            <a:pPr marL="365760" indent="-283464" algn="just" eaLnBrk="1" fontAlgn="auto" hangingPunct="1">
              <a:lnSpc>
                <a:spcPct val="80000"/>
              </a:lnSpc>
              <a:spcAft>
                <a:spcPts val="0"/>
              </a:spcAft>
              <a:buFont typeface="Wingdings" pitchFamily="2" charset="2"/>
              <a:buNone/>
              <a:defRPr/>
            </a:pPr>
            <a:r>
              <a:rPr lang="en-US" sz="1800" b="1" dirty="0"/>
              <a:t>EXAMPLE</a:t>
            </a:r>
          </a:p>
          <a:p>
            <a:pPr marL="365760" indent="-283464" algn="just" eaLnBrk="1" fontAlgn="auto" hangingPunct="1">
              <a:lnSpc>
                <a:spcPct val="80000"/>
              </a:lnSpc>
              <a:spcAft>
                <a:spcPts val="0"/>
              </a:spcAft>
              <a:buFont typeface="Wingdings" pitchFamily="2" charset="2"/>
              <a:buNone/>
              <a:defRPr/>
            </a:pPr>
            <a:endParaRPr lang="en-US" sz="1800" b="1" dirty="0"/>
          </a:p>
          <a:p>
            <a:pPr marL="365760" indent="-283464" algn="just" eaLnBrk="1" fontAlgn="auto" hangingPunct="1">
              <a:lnSpc>
                <a:spcPct val="80000"/>
              </a:lnSpc>
              <a:spcAft>
                <a:spcPts val="0"/>
              </a:spcAft>
              <a:buFont typeface="Wingdings 2"/>
              <a:buChar char=""/>
              <a:defRPr/>
            </a:pPr>
            <a:r>
              <a:rPr lang="en-US" sz="1800" b="1" dirty="0"/>
              <a:t>Choose 10 out of 40</a:t>
            </a:r>
          </a:p>
          <a:p>
            <a:pPr marL="0" indent="0" algn="just" eaLnBrk="1" fontAlgn="auto" hangingPunct="1">
              <a:lnSpc>
                <a:spcPct val="80000"/>
              </a:lnSpc>
              <a:spcAft>
                <a:spcPts val="0"/>
              </a:spcAft>
              <a:buFont typeface="Wingdings" pitchFamily="2" charset="2"/>
              <a:buNone/>
              <a:defRPr/>
            </a:pPr>
            <a:endParaRPr lang="en-US" sz="1800" b="1" dirty="0"/>
          </a:p>
          <a:p>
            <a:pPr marL="365760" indent="-283464" algn="just" eaLnBrk="1" fontAlgn="auto" hangingPunct="1">
              <a:lnSpc>
                <a:spcPct val="80000"/>
              </a:lnSpc>
              <a:spcAft>
                <a:spcPts val="0"/>
              </a:spcAft>
              <a:buFont typeface="Wingdings 2"/>
              <a:buChar char=""/>
              <a:defRPr/>
            </a:pPr>
            <a:r>
              <a:rPr lang="en-US" sz="1800" b="1" dirty="0"/>
              <a:t>Sampling fraction = f=n/N</a:t>
            </a:r>
          </a:p>
          <a:p>
            <a:pPr marL="365760" indent="-283464" algn="just" eaLnBrk="1" fontAlgn="auto" hangingPunct="1">
              <a:lnSpc>
                <a:spcPct val="80000"/>
              </a:lnSpc>
              <a:spcAft>
                <a:spcPts val="0"/>
              </a:spcAft>
              <a:buFont typeface="Wingdings 2"/>
              <a:buChar char=""/>
              <a:defRPr/>
            </a:pPr>
            <a:r>
              <a:rPr lang="en-US" sz="1800" b="1" dirty="0"/>
              <a:t>= 10/40</a:t>
            </a:r>
          </a:p>
          <a:p>
            <a:pPr marL="365760" indent="-283464" algn="just" eaLnBrk="1" fontAlgn="auto" hangingPunct="1">
              <a:lnSpc>
                <a:spcPct val="80000"/>
              </a:lnSpc>
              <a:spcAft>
                <a:spcPts val="0"/>
              </a:spcAft>
              <a:buFont typeface="Wingdings 2"/>
              <a:buChar char=""/>
              <a:defRPr/>
            </a:pPr>
            <a:r>
              <a:rPr lang="en-US" sz="1800" b="1" dirty="0"/>
              <a:t>= 0.25</a:t>
            </a:r>
          </a:p>
          <a:p>
            <a:pPr marL="0" indent="0" algn="just" eaLnBrk="1" fontAlgn="auto" hangingPunct="1">
              <a:lnSpc>
                <a:spcPct val="80000"/>
              </a:lnSpc>
              <a:spcAft>
                <a:spcPts val="0"/>
              </a:spcAft>
              <a:buFont typeface="Wingdings" pitchFamily="2" charset="2"/>
              <a:buNone/>
              <a:defRPr/>
            </a:pPr>
            <a:endParaRPr lang="en-US" sz="1800" b="1" dirty="0"/>
          </a:p>
          <a:p>
            <a:pPr marL="365760" indent="-283464" algn="just" eaLnBrk="1" fontAlgn="auto" hangingPunct="1">
              <a:lnSpc>
                <a:spcPct val="80000"/>
              </a:lnSpc>
              <a:spcAft>
                <a:spcPts val="0"/>
              </a:spcAft>
              <a:buFont typeface="Wingdings 2"/>
              <a:buChar char=""/>
              <a:defRPr/>
            </a:pPr>
            <a:r>
              <a:rPr lang="en-US" sz="1800" b="1" dirty="0"/>
              <a:t>Each member of the population has one chance out of 4 of being included in the sample.</a:t>
            </a:r>
          </a:p>
          <a:p>
            <a:pPr marL="365760" indent="-283464" algn="just" eaLnBrk="1" fontAlgn="auto" hangingPunct="1">
              <a:lnSpc>
                <a:spcPct val="80000"/>
              </a:lnSpc>
              <a:spcAft>
                <a:spcPts val="0"/>
              </a:spcAft>
              <a:buFont typeface="Wingdings 2"/>
              <a:buChar char=""/>
              <a:defRPr/>
            </a:pPr>
            <a:endParaRPr lang="en-US" sz="1800" b="1" dirty="0"/>
          </a:p>
          <a:p>
            <a:pPr marL="365760" indent="-283464" algn="just" eaLnBrk="1" fontAlgn="auto" hangingPunct="1">
              <a:lnSpc>
                <a:spcPct val="80000"/>
              </a:lnSpc>
              <a:spcAft>
                <a:spcPts val="0"/>
              </a:spcAft>
              <a:buFont typeface="Wingdings 2"/>
              <a:buChar char=""/>
              <a:defRPr/>
            </a:pPr>
            <a:r>
              <a:rPr lang="en-US" sz="1800" b="1" dirty="0"/>
              <a:t>Use sampling frame and random numbers to select elements.</a:t>
            </a:r>
          </a:p>
          <a:p>
            <a:pPr marL="365760" indent="-283464" algn="just" eaLnBrk="1" fontAlgn="auto" hangingPunct="1">
              <a:lnSpc>
                <a:spcPct val="80000"/>
              </a:lnSpc>
              <a:spcAft>
                <a:spcPts val="0"/>
              </a:spcAft>
              <a:buFont typeface="Wingdings" pitchFamily="2" charset="2"/>
              <a:buNone/>
              <a:defRPr/>
            </a:pPr>
            <a:endParaRPr lang="en-US" sz="1800" b="1" dirty="0"/>
          </a:p>
          <a:p>
            <a:pPr marL="365760" indent="-283464" eaLnBrk="1" fontAlgn="auto" hangingPunct="1">
              <a:spcAft>
                <a:spcPts val="0"/>
              </a:spcAft>
              <a:buFont typeface="Wingdings 2"/>
              <a:buChar char=""/>
              <a:defRPr/>
            </a:pPr>
            <a:endParaRPr lang="en-US" sz="1800" dirty="0"/>
          </a:p>
        </p:txBody>
      </p:sp>
    </p:spTree>
    <p:extLst>
      <p:ext uri="{BB962C8B-B14F-4D97-AF65-F5344CB8AC3E}">
        <p14:creationId xmlns:p14="http://schemas.microsoft.com/office/powerpoint/2010/main" val="251842656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smtClean="0"/>
              <a:t>CHARACTERISTICS OF THE SCIENTIFIC METHOD</a:t>
            </a:r>
            <a:endParaRPr lang="en-US" sz="2000" b="1" dirty="0"/>
          </a:p>
        </p:txBody>
      </p:sp>
      <p:sp>
        <p:nvSpPr>
          <p:cNvPr id="3" name="Content Placeholder 2"/>
          <p:cNvSpPr>
            <a:spLocks noGrp="1"/>
          </p:cNvSpPr>
          <p:nvPr>
            <p:ph idx="1"/>
          </p:nvPr>
        </p:nvSpPr>
        <p:spPr/>
        <p:txBody>
          <a:bodyPr>
            <a:normAutofit/>
          </a:bodyPr>
          <a:lstStyle/>
          <a:p>
            <a:pPr lvl="0"/>
            <a:r>
              <a:rPr lang="en-GB" b="1" dirty="0" smtClean="0"/>
              <a:t>SYSTEMATIC</a:t>
            </a:r>
          </a:p>
          <a:p>
            <a:pPr lvl="0"/>
            <a:endParaRPr lang="en-GB" dirty="0"/>
          </a:p>
          <a:p>
            <a:pPr lvl="0" algn="just"/>
            <a:r>
              <a:rPr lang="en-GB" b="1" dirty="0" smtClean="0"/>
              <a:t>Both follow systematic rules and procedures for making observations of the phenomena being studied, rules of inference, analysis and generalization as specified in the research design.</a:t>
            </a:r>
            <a:endParaRPr lang="en-US" b="1" dirty="0" smtClean="0"/>
          </a:p>
          <a:p>
            <a:pPr marL="82296" indent="0" algn="just">
              <a:buNone/>
            </a:pPr>
            <a:endParaRPr lang="en-US" b="1" dirty="0" smtClean="0"/>
          </a:p>
          <a:p>
            <a:endParaRPr lang="en-US" dirty="0"/>
          </a:p>
        </p:txBody>
      </p:sp>
    </p:spTree>
    <p:extLst>
      <p:ext uri="{BB962C8B-B14F-4D97-AF65-F5344CB8AC3E}">
        <p14:creationId xmlns:p14="http://schemas.microsoft.com/office/powerpoint/2010/main" val="522884449"/>
      </p:ext>
    </p:extLst>
  </p:cSld>
  <p:clrMapOvr>
    <a:masterClrMapping/>
  </p:clrMapOvr>
  <p:timing>
    <p:tnLst>
      <p:par>
        <p:cTn id="1" dur="indefinite" restart="never" nodeType="tmRoot"/>
      </p:par>
    </p:tnLst>
  </p:timing>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fontAlgn="auto" hangingPunct="1">
              <a:spcAft>
                <a:spcPts val="0"/>
              </a:spcAft>
              <a:defRPr/>
            </a:pPr>
            <a:r>
              <a:rPr lang="en-US" b="1">
                <a:solidFill>
                  <a:schemeClr val="tx2">
                    <a:satMod val="130000"/>
                  </a:schemeClr>
                </a:solidFill>
              </a:rPr>
              <a:t>PROBABILITY SAMPLES</a:t>
            </a:r>
          </a:p>
        </p:txBody>
      </p:sp>
      <p:sp>
        <p:nvSpPr>
          <p:cNvPr id="34819" name="Rectangle 3"/>
          <p:cNvSpPr>
            <a:spLocks noGrp="1" noChangeArrowheads="1"/>
          </p:cNvSpPr>
          <p:nvPr>
            <p:ph idx="1"/>
          </p:nvPr>
        </p:nvSpPr>
        <p:spPr/>
        <p:txBody>
          <a:bodyPr>
            <a:normAutofit fontScale="92500" lnSpcReduction="10000"/>
          </a:bodyPr>
          <a:lstStyle/>
          <a:p>
            <a:pPr eaLnBrk="1" hangingPunct="1">
              <a:lnSpc>
                <a:spcPct val="90000"/>
              </a:lnSpc>
              <a:defRPr/>
            </a:pPr>
            <a:r>
              <a:rPr lang="en-US" b="1" dirty="0"/>
              <a:t>STRATIFIED </a:t>
            </a:r>
            <a:r>
              <a:rPr lang="en-US" b="1"/>
              <a:t>RANDOM </a:t>
            </a:r>
            <a:r>
              <a:rPr lang="en-US" b="1" smtClean="0"/>
              <a:t>SAMPLE</a:t>
            </a:r>
          </a:p>
          <a:p>
            <a:pPr marL="82296" indent="0" eaLnBrk="1" hangingPunct="1">
              <a:lnSpc>
                <a:spcPct val="90000"/>
              </a:lnSpc>
              <a:buNone/>
              <a:defRPr/>
            </a:pPr>
            <a:endParaRPr lang="en-US" b="1" dirty="0"/>
          </a:p>
          <a:p>
            <a:pPr algn="just">
              <a:defRPr/>
            </a:pPr>
            <a:r>
              <a:rPr lang="en-US" sz="2000" b="1" dirty="0"/>
              <a:t>Used when population is </a:t>
            </a:r>
            <a:r>
              <a:rPr lang="en-US" sz="2000" b="1" dirty="0" smtClean="0"/>
              <a:t>skewed</a:t>
            </a:r>
          </a:p>
          <a:p>
            <a:pPr algn="just">
              <a:defRPr/>
            </a:pPr>
            <a:endParaRPr lang="en-US" sz="2000" b="1" dirty="0"/>
          </a:p>
          <a:p>
            <a:pPr marL="425450" indent="-342900" algn="just">
              <a:defRPr/>
            </a:pPr>
            <a:r>
              <a:rPr lang="en-US" sz="2000" b="1" dirty="0"/>
              <a:t>To avoid under-representation of certain groups.</a:t>
            </a:r>
          </a:p>
          <a:p>
            <a:pPr marL="82550" indent="0" algn="just">
              <a:buFont typeface="Wingdings 2" pitchFamily="18" charset="2"/>
              <a:buNone/>
              <a:defRPr/>
            </a:pPr>
            <a:endParaRPr lang="en-US" sz="2000" b="1" dirty="0"/>
          </a:p>
          <a:p>
            <a:pPr algn="just">
              <a:defRPr/>
            </a:pPr>
            <a:r>
              <a:rPr lang="en-US" sz="2000" b="1" dirty="0"/>
              <a:t>Used when estimates are required for certain sub-groups as well as total population</a:t>
            </a:r>
          </a:p>
          <a:p>
            <a:pPr marL="82550" indent="0" algn="just">
              <a:buFont typeface="Wingdings 2" pitchFamily="18" charset="2"/>
              <a:buNone/>
              <a:defRPr/>
            </a:pPr>
            <a:endParaRPr lang="en-US" sz="2000" b="1" dirty="0"/>
          </a:p>
          <a:p>
            <a:pPr algn="just">
              <a:defRPr/>
            </a:pPr>
            <a:endParaRPr lang="en-US" sz="2000" b="1" dirty="0"/>
          </a:p>
          <a:p>
            <a:pPr eaLnBrk="1" hangingPunct="1">
              <a:lnSpc>
                <a:spcPct val="90000"/>
              </a:lnSpc>
              <a:defRPr/>
            </a:pPr>
            <a:r>
              <a:rPr lang="en-US" sz="2000" b="1" dirty="0"/>
              <a:t>PROCEDURE</a:t>
            </a:r>
          </a:p>
          <a:p>
            <a:pPr eaLnBrk="1" hangingPunct="1">
              <a:lnSpc>
                <a:spcPct val="90000"/>
              </a:lnSpc>
              <a:defRPr/>
            </a:pPr>
            <a:endParaRPr lang="en-US" sz="2000" b="1" dirty="0"/>
          </a:p>
          <a:p>
            <a:pPr eaLnBrk="1" hangingPunct="1">
              <a:lnSpc>
                <a:spcPct val="90000"/>
              </a:lnSpc>
              <a:defRPr/>
            </a:pPr>
            <a:r>
              <a:rPr lang="en-US" sz="2000" b="1" dirty="0"/>
              <a:t>Divide population into homogenous mutually exclusive groups.</a:t>
            </a:r>
          </a:p>
        </p:txBody>
      </p:sp>
    </p:spTree>
    <p:extLst>
      <p:ext uri="{BB962C8B-B14F-4D97-AF65-F5344CB8AC3E}">
        <p14:creationId xmlns:p14="http://schemas.microsoft.com/office/powerpoint/2010/main" val="4266603660"/>
      </p:ext>
    </p:extLst>
  </p:cSld>
  <p:clrMapOvr>
    <a:masterClrMapping/>
  </p:clrMapOvr>
  <p:timing>
    <p:tnLst>
      <p:par>
        <p:cTn id="1" dur="indefinite" restart="never" nodeType="tmRoot"/>
      </p:par>
    </p:tnLst>
  </p:timing>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fontAlgn="auto" hangingPunct="1">
              <a:spcAft>
                <a:spcPts val="0"/>
              </a:spcAft>
              <a:defRPr/>
            </a:pPr>
            <a:r>
              <a:rPr lang="en-US" b="1" dirty="0">
                <a:solidFill>
                  <a:schemeClr val="tx2">
                    <a:satMod val="130000"/>
                  </a:schemeClr>
                </a:solidFill>
              </a:rPr>
              <a:t>STRATIFIED SAMPLING</a:t>
            </a:r>
          </a:p>
        </p:txBody>
      </p:sp>
      <p:sp>
        <p:nvSpPr>
          <p:cNvPr id="19459" name="Rectangle 3"/>
          <p:cNvSpPr>
            <a:spLocks noGrp="1" noChangeArrowheads="1"/>
          </p:cNvSpPr>
          <p:nvPr>
            <p:ph idx="1"/>
          </p:nvPr>
        </p:nvSpPr>
        <p:spPr/>
        <p:txBody>
          <a:bodyPr>
            <a:normAutofit/>
          </a:bodyPr>
          <a:lstStyle/>
          <a:p>
            <a:pPr marL="365760" indent="-283464" eaLnBrk="1" fontAlgn="auto" hangingPunct="1">
              <a:lnSpc>
                <a:spcPct val="90000"/>
              </a:lnSpc>
              <a:spcAft>
                <a:spcPts val="0"/>
              </a:spcAft>
              <a:buFont typeface="Wingdings 2"/>
              <a:buChar char=""/>
              <a:defRPr/>
            </a:pPr>
            <a:r>
              <a:rPr lang="en-US" sz="1800" b="1" dirty="0"/>
              <a:t>PROPORTIONATE STRATIFIED RANDOM SAMPLING</a:t>
            </a:r>
          </a:p>
          <a:p>
            <a:pPr marL="0" indent="0" eaLnBrk="1" fontAlgn="auto" hangingPunct="1">
              <a:lnSpc>
                <a:spcPct val="90000"/>
              </a:lnSpc>
              <a:spcAft>
                <a:spcPts val="0"/>
              </a:spcAft>
              <a:buFont typeface="Wingdings" pitchFamily="2" charset="2"/>
              <a:buNone/>
              <a:defRPr/>
            </a:pPr>
            <a:endParaRPr lang="en-US" sz="1800" b="1" dirty="0"/>
          </a:p>
          <a:p>
            <a:pPr marL="365760" indent="-283464" eaLnBrk="1" fontAlgn="auto" hangingPunct="1">
              <a:lnSpc>
                <a:spcPct val="90000"/>
              </a:lnSpc>
              <a:spcAft>
                <a:spcPts val="0"/>
              </a:spcAft>
              <a:buFont typeface="Wingdings 2"/>
              <a:buChar char=""/>
              <a:defRPr/>
            </a:pPr>
            <a:r>
              <a:rPr lang="en-US" sz="1800" b="1" dirty="0"/>
              <a:t>This involves the use of a uniform sampling fraction.</a:t>
            </a:r>
          </a:p>
          <a:p>
            <a:pPr marL="365760" indent="-283464" eaLnBrk="1" fontAlgn="auto" hangingPunct="1">
              <a:lnSpc>
                <a:spcPct val="90000"/>
              </a:lnSpc>
              <a:spcAft>
                <a:spcPts val="0"/>
              </a:spcAft>
              <a:buFont typeface="Wingdings 2"/>
              <a:buChar char=""/>
              <a:defRPr/>
            </a:pPr>
            <a:r>
              <a:rPr lang="en-US" sz="1800" b="1" dirty="0"/>
              <a:t> </a:t>
            </a:r>
          </a:p>
          <a:p>
            <a:pPr marL="365760" indent="-283464" eaLnBrk="1" fontAlgn="auto" hangingPunct="1">
              <a:lnSpc>
                <a:spcPct val="90000"/>
              </a:lnSpc>
              <a:spcAft>
                <a:spcPts val="0"/>
              </a:spcAft>
              <a:buFont typeface="Wingdings 2"/>
              <a:buChar char=""/>
              <a:defRPr/>
            </a:pPr>
            <a:r>
              <a:rPr lang="en-US" sz="1800" b="1" dirty="0"/>
              <a:t>EXAMPLE:</a:t>
            </a:r>
          </a:p>
          <a:p>
            <a:pPr marL="365760" indent="-283464" eaLnBrk="1" fontAlgn="auto" hangingPunct="1">
              <a:lnSpc>
                <a:spcPct val="90000"/>
              </a:lnSpc>
              <a:spcAft>
                <a:spcPts val="0"/>
              </a:spcAft>
              <a:buFont typeface="Wingdings 2"/>
              <a:buChar char=""/>
              <a:defRPr/>
            </a:pPr>
            <a:endParaRPr lang="en-US" sz="1800" b="1" dirty="0"/>
          </a:p>
          <a:p>
            <a:pPr marL="365760" indent="-283464" eaLnBrk="1" fontAlgn="auto" hangingPunct="1">
              <a:lnSpc>
                <a:spcPct val="90000"/>
              </a:lnSpc>
              <a:spcAft>
                <a:spcPts val="0"/>
              </a:spcAft>
              <a:buFont typeface="Wingdings 2"/>
              <a:buChar char=""/>
              <a:defRPr/>
            </a:pPr>
            <a:r>
              <a:rPr lang="en-US" sz="1800" b="1" dirty="0"/>
              <a:t>Select a sample of 100 students out of a population of 1,000.</a:t>
            </a:r>
          </a:p>
          <a:p>
            <a:pPr marL="365760" indent="-283464" eaLnBrk="1" fontAlgn="auto" hangingPunct="1">
              <a:lnSpc>
                <a:spcPct val="90000"/>
              </a:lnSpc>
              <a:spcAft>
                <a:spcPts val="0"/>
              </a:spcAft>
              <a:buFont typeface="Wingdings 2"/>
              <a:buChar char=""/>
              <a:defRPr/>
            </a:pPr>
            <a:endParaRPr lang="en-US" sz="1800" b="1" dirty="0"/>
          </a:p>
          <a:p>
            <a:pPr marL="365760" indent="-283464" eaLnBrk="1" fontAlgn="auto" hangingPunct="1">
              <a:lnSpc>
                <a:spcPct val="90000"/>
              </a:lnSpc>
              <a:spcAft>
                <a:spcPts val="0"/>
              </a:spcAft>
              <a:buFont typeface="Wingdings 2"/>
              <a:buChar char=""/>
              <a:defRPr/>
            </a:pPr>
            <a:r>
              <a:rPr lang="en-US" sz="1800" b="1" dirty="0"/>
              <a:t>f=n/N</a:t>
            </a:r>
          </a:p>
          <a:p>
            <a:pPr marL="365760" indent="-283464" eaLnBrk="1" fontAlgn="auto" hangingPunct="1">
              <a:lnSpc>
                <a:spcPct val="90000"/>
              </a:lnSpc>
              <a:spcAft>
                <a:spcPts val="0"/>
              </a:spcAft>
              <a:buFont typeface="Wingdings 2"/>
              <a:buChar char=""/>
              <a:defRPr/>
            </a:pPr>
            <a:r>
              <a:rPr lang="en-US" sz="1800" b="1" dirty="0"/>
              <a:t>  =100/1,000</a:t>
            </a:r>
          </a:p>
          <a:p>
            <a:pPr marL="365760" indent="-283464" eaLnBrk="1" fontAlgn="auto" hangingPunct="1">
              <a:lnSpc>
                <a:spcPct val="90000"/>
              </a:lnSpc>
              <a:spcAft>
                <a:spcPts val="0"/>
              </a:spcAft>
              <a:buFont typeface="Wingdings 2"/>
              <a:buChar char=""/>
              <a:defRPr/>
            </a:pPr>
            <a:r>
              <a:rPr lang="en-US" sz="1800" b="1" dirty="0"/>
              <a:t>  =0.10</a:t>
            </a:r>
          </a:p>
          <a:p>
            <a:pPr marL="365760" indent="-283464" eaLnBrk="1" fontAlgn="auto" hangingPunct="1">
              <a:lnSpc>
                <a:spcPct val="90000"/>
              </a:lnSpc>
              <a:spcAft>
                <a:spcPts val="0"/>
              </a:spcAft>
              <a:buFont typeface="Wingdings 2"/>
              <a:buChar char=""/>
              <a:defRPr/>
            </a:pPr>
            <a:endParaRPr lang="en-US" sz="2000" b="1" dirty="0"/>
          </a:p>
          <a:p>
            <a:pPr marL="365760" indent="-283464" eaLnBrk="1" fontAlgn="auto" hangingPunct="1">
              <a:lnSpc>
                <a:spcPct val="90000"/>
              </a:lnSpc>
              <a:spcAft>
                <a:spcPts val="0"/>
              </a:spcAft>
              <a:buFont typeface="Wingdings 2"/>
              <a:buChar char=""/>
              <a:defRPr/>
            </a:pPr>
            <a:endParaRPr lang="en-US" sz="2000" dirty="0"/>
          </a:p>
        </p:txBody>
      </p:sp>
    </p:spTree>
    <p:extLst>
      <p:ext uri="{BB962C8B-B14F-4D97-AF65-F5344CB8AC3E}">
        <p14:creationId xmlns:p14="http://schemas.microsoft.com/office/powerpoint/2010/main" val="3523543770"/>
      </p:ext>
    </p:extLst>
  </p:cSld>
  <p:clrMapOvr>
    <a:masterClrMapping/>
  </p:clrMapOvr>
  <p:timing>
    <p:tnLst>
      <p:par>
        <p:cTn id="1" dur="indefinite" restart="never" nodeType="tmRoot"/>
      </p:par>
    </p:tnLst>
  </p:timing>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fontAlgn="auto" hangingPunct="1">
              <a:spcAft>
                <a:spcPts val="0"/>
              </a:spcAft>
              <a:defRPr/>
            </a:pPr>
            <a:r>
              <a:rPr lang="en-US" b="1" dirty="0">
                <a:solidFill>
                  <a:schemeClr val="tx2">
                    <a:satMod val="130000"/>
                  </a:schemeClr>
                </a:solidFill>
              </a:rPr>
              <a:t>STRATIFIED SAMPLING</a:t>
            </a:r>
          </a:p>
        </p:txBody>
      </p:sp>
      <p:sp>
        <p:nvSpPr>
          <p:cNvPr id="36867" name="Rectangle 3"/>
          <p:cNvSpPr>
            <a:spLocks noGrp="1" noChangeArrowheads="1"/>
          </p:cNvSpPr>
          <p:nvPr>
            <p:ph idx="1"/>
          </p:nvPr>
        </p:nvSpPr>
        <p:spPr/>
        <p:txBody>
          <a:bodyPr/>
          <a:lstStyle/>
          <a:p>
            <a:pPr eaLnBrk="1" hangingPunct="1">
              <a:lnSpc>
                <a:spcPct val="90000"/>
              </a:lnSpc>
              <a:defRPr/>
            </a:pPr>
            <a:endParaRPr lang="en-US" sz="1800" b="1" dirty="0"/>
          </a:p>
          <a:p>
            <a:pPr eaLnBrk="1" hangingPunct="1">
              <a:lnSpc>
                <a:spcPct val="90000"/>
              </a:lnSpc>
              <a:defRPr/>
            </a:pPr>
            <a:endParaRPr lang="en-US" sz="1800" b="1" dirty="0"/>
          </a:p>
          <a:p>
            <a:pPr eaLnBrk="1" hangingPunct="1">
              <a:lnSpc>
                <a:spcPct val="90000"/>
              </a:lnSpc>
              <a:defRPr/>
            </a:pPr>
            <a:endParaRPr lang="en-US" sz="1800" b="1" dirty="0"/>
          </a:p>
          <a:p>
            <a:pPr eaLnBrk="1" hangingPunct="1">
              <a:lnSpc>
                <a:spcPct val="90000"/>
              </a:lnSpc>
              <a:defRPr/>
            </a:pPr>
            <a:endParaRPr lang="en-US" sz="1800" b="1" dirty="0"/>
          </a:p>
          <a:p>
            <a:pPr eaLnBrk="1" hangingPunct="1">
              <a:lnSpc>
                <a:spcPct val="90000"/>
              </a:lnSpc>
              <a:defRPr/>
            </a:pPr>
            <a:r>
              <a:rPr lang="en-US" sz="1800" b="1" dirty="0"/>
              <a:t>PROCEDURE</a:t>
            </a:r>
          </a:p>
          <a:p>
            <a:pPr eaLnBrk="1" hangingPunct="1">
              <a:lnSpc>
                <a:spcPct val="90000"/>
              </a:lnSpc>
              <a:defRPr/>
            </a:pPr>
            <a:endParaRPr lang="en-US" sz="1800" b="1" dirty="0"/>
          </a:p>
          <a:p>
            <a:pPr eaLnBrk="1" hangingPunct="1">
              <a:lnSpc>
                <a:spcPct val="90000"/>
              </a:lnSpc>
              <a:defRPr/>
            </a:pPr>
            <a:r>
              <a:rPr lang="en-US" sz="1800" b="1" dirty="0"/>
              <a:t>Multiply the sampling fraction by strata sizes:</a:t>
            </a:r>
          </a:p>
          <a:p>
            <a:pPr marL="82550" indent="0" eaLnBrk="1" hangingPunct="1">
              <a:lnSpc>
                <a:spcPct val="90000"/>
              </a:lnSpc>
              <a:buFont typeface="Wingdings 2" pitchFamily="18" charset="2"/>
              <a:buNone/>
              <a:defRPr/>
            </a:pPr>
            <a:endParaRPr lang="en-US" sz="1800" b="1" dirty="0"/>
          </a:p>
          <a:p>
            <a:pPr eaLnBrk="1" hangingPunct="1">
              <a:lnSpc>
                <a:spcPct val="90000"/>
              </a:lnSpc>
              <a:defRPr/>
            </a:pPr>
            <a:r>
              <a:rPr lang="en-US" sz="1800" b="1" dirty="0"/>
              <a:t>0.10 X 750=75 </a:t>
            </a:r>
          </a:p>
          <a:p>
            <a:pPr eaLnBrk="1" hangingPunct="1">
              <a:lnSpc>
                <a:spcPct val="90000"/>
              </a:lnSpc>
              <a:defRPr/>
            </a:pPr>
            <a:r>
              <a:rPr lang="en-US" sz="1800" b="1" dirty="0"/>
              <a:t>0.10 X 250=25</a:t>
            </a:r>
          </a:p>
          <a:p>
            <a:pPr eaLnBrk="1" hangingPunct="1">
              <a:lnSpc>
                <a:spcPct val="90000"/>
              </a:lnSpc>
              <a:defRPr/>
            </a:pPr>
            <a:r>
              <a:rPr lang="en-US" sz="1800" b="1" dirty="0"/>
              <a:t> </a:t>
            </a:r>
          </a:p>
          <a:p>
            <a:pPr eaLnBrk="1" hangingPunct="1">
              <a:lnSpc>
                <a:spcPct val="90000"/>
              </a:lnSpc>
              <a:defRPr/>
            </a:pPr>
            <a:r>
              <a:rPr lang="en-US" sz="1800" b="1" dirty="0"/>
              <a:t>MALE    FEMALE    TOTAL</a:t>
            </a:r>
          </a:p>
          <a:p>
            <a:pPr eaLnBrk="1" hangingPunct="1">
              <a:lnSpc>
                <a:spcPct val="90000"/>
              </a:lnSpc>
              <a:defRPr/>
            </a:pPr>
            <a:r>
              <a:rPr lang="en-US" sz="1800" b="1" dirty="0"/>
              <a:t>   75            25              100</a:t>
            </a:r>
          </a:p>
          <a:p>
            <a:pPr eaLnBrk="1" hangingPunct="1">
              <a:lnSpc>
                <a:spcPct val="90000"/>
              </a:lnSpc>
              <a:defRPr/>
            </a:pPr>
            <a:r>
              <a:rPr lang="en-US" sz="1800" b="1" dirty="0"/>
              <a:t>Once this is done, use random sampling to select elements from the strata. </a:t>
            </a:r>
          </a:p>
          <a:p>
            <a:pPr eaLnBrk="1" hangingPunct="1">
              <a:lnSpc>
                <a:spcPct val="90000"/>
              </a:lnSpc>
              <a:defRPr/>
            </a:pPr>
            <a:endParaRPr lang="en-US" sz="1800" b="1" dirty="0"/>
          </a:p>
        </p:txBody>
      </p:sp>
      <p:graphicFrame>
        <p:nvGraphicFramePr>
          <p:cNvPr id="3" name="Table 2"/>
          <p:cNvGraphicFramePr>
            <a:graphicFrameLocks noGrp="1"/>
          </p:cNvGraphicFramePr>
          <p:nvPr>
            <p:extLst/>
          </p:nvPr>
        </p:nvGraphicFramePr>
        <p:xfrm>
          <a:off x="1981200" y="1447800"/>
          <a:ext cx="3428999" cy="1112838"/>
        </p:xfrm>
        <a:graphic>
          <a:graphicData uri="http://schemas.openxmlformats.org/drawingml/2006/table">
            <a:tbl>
              <a:tblPr>
                <a:tableStyleId>{5940675A-B579-460E-94D1-54222C63F5DA}</a:tableStyleId>
              </a:tblPr>
              <a:tblGrid>
                <a:gridCol w="1162878">
                  <a:extLst>
                    <a:ext uri="{9D8B030D-6E8A-4147-A177-3AD203B41FA5}">
                      <a16:colId xmlns:a16="http://schemas.microsoft.com/office/drawing/2014/main" val="20000"/>
                    </a:ext>
                  </a:extLst>
                </a:gridCol>
                <a:gridCol w="1199322">
                  <a:extLst>
                    <a:ext uri="{9D8B030D-6E8A-4147-A177-3AD203B41FA5}">
                      <a16:colId xmlns:a16="http://schemas.microsoft.com/office/drawing/2014/main" val="20001"/>
                    </a:ext>
                  </a:extLst>
                </a:gridCol>
                <a:gridCol w="1066799">
                  <a:extLst>
                    <a:ext uri="{9D8B030D-6E8A-4147-A177-3AD203B41FA5}">
                      <a16:colId xmlns:a16="http://schemas.microsoft.com/office/drawing/2014/main" val="20002"/>
                    </a:ext>
                  </a:extLst>
                </a:gridCol>
              </a:tblGrid>
              <a:tr h="630809">
                <a:tc>
                  <a:txBody>
                    <a:bodyPr/>
                    <a:lstStyle/>
                    <a:p>
                      <a:pPr marL="0" marR="0" algn="just">
                        <a:lnSpc>
                          <a:spcPct val="115000"/>
                        </a:lnSpc>
                        <a:spcBef>
                          <a:spcPts val="0"/>
                        </a:spcBef>
                        <a:spcAft>
                          <a:spcPts val="0"/>
                        </a:spcAft>
                      </a:pPr>
                      <a:r>
                        <a:rPr lang="en-US" sz="1800" b="1" dirty="0">
                          <a:effectLst/>
                        </a:rPr>
                        <a:t>MALE</a:t>
                      </a:r>
                      <a:endParaRPr lang="en-US" sz="1800" b="1" dirty="0">
                        <a:effectLst/>
                        <a:latin typeface="Times New Roman"/>
                        <a:ea typeface="Times New Roman"/>
                        <a:cs typeface="Times New Roman"/>
                      </a:endParaRPr>
                    </a:p>
                  </a:txBody>
                  <a:tcPr marL="68580" marR="68580" marT="0" marB="0"/>
                </a:tc>
                <a:tc>
                  <a:txBody>
                    <a:bodyPr/>
                    <a:lstStyle/>
                    <a:p>
                      <a:pPr marL="0" marR="0" algn="just">
                        <a:lnSpc>
                          <a:spcPct val="115000"/>
                        </a:lnSpc>
                        <a:spcBef>
                          <a:spcPts val="0"/>
                        </a:spcBef>
                        <a:spcAft>
                          <a:spcPts val="0"/>
                        </a:spcAft>
                      </a:pPr>
                      <a:r>
                        <a:rPr lang="en-US" sz="1800" b="1" dirty="0">
                          <a:effectLst/>
                        </a:rPr>
                        <a:t>FEMALE</a:t>
                      </a:r>
                      <a:endParaRPr lang="en-US" sz="1800" b="1" dirty="0">
                        <a:effectLst/>
                        <a:latin typeface="Times New Roman"/>
                        <a:ea typeface="Times New Roman"/>
                        <a:cs typeface="Times New Roman"/>
                      </a:endParaRPr>
                    </a:p>
                  </a:txBody>
                  <a:tcPr marL="68580" marR="68580" marT="0" marB="0"/>
                </a:tc>
                <a:tc>
                  <a:txBody>
                    <a:bodyPr/>
                    <a:lstStyle/>
                    <a:p>
                      <a:pPr marL="0" marR="0" algn="just">
                        <a:lnSpc>
                          <a:spcPct val="115000"/>
                        </a:lnSpc>
                        <a:spcBef>
                          <a:spcPts val="0"/>
                        </a:spcBef>
                        <a:spcAft>
                          <a:spcPts val="0"/>
                        </a:spcAft>
                      </a:pPr>
                      <a:r>
                        <a:rPr lang="en-US" sz="1800" b="1">
                          <a:effectLst/>
                        </a:rPr>
                        <a:t>TOTAL</a:t>
                      </a:r>
                      <a:endParaRPr lang="en-US" sz="1800" b="1">
                        <a:effectLst/>
                        <a:latin typeface="Times New Roman"/>
                        <a:ea typeface="Times New Roman"/>
                        <a:cs typeface="Times New Roman"/>
                      </a:endParaRPr>
                    </a:p>
                  </a:txBody>
                  <a:tcPr marL="68580" marR="68580" marT="0" marB="0"/>
                </a:tc>
                <a:extLst>
                  <a:ext uri="{0D108BD9-81ED-4DB2-BD59-A6C34878D82A}">
                    <a16:rowId xmlns:a16="http://schemas.microsoft.com/office/drawing/2014/main" val="10000"/>
                  </a:ext>
                </a:extLst>
              </a:tr>
              <a:tr h="482029">
                <a:tc>
                  <a:txBody>
                    <a:bodyPr/>
                    <a:lstStyle/>
                    <a:p>
                      <a:pPr marL="0" marR="0" algn="just">
                        <a:lnSpc>
                          <a:spcPct val="115000"/>
                        </a:lnSpc>
                        <a:spcBef>
                          <a:spcPts val="0"/>
                        </a:spcBef>
                        <a:spcAft>
                          <a:spcPts val="0"/>
                        </a:spcAft>
                      </a:pPr>
                      <a:r>
                        <a:rPr lang="en-US" sz="1800" b="1">
                          <a:effectLst/>
                        </a:rPr>
                        <a:t>750</a:t>
                      </a:r>
                      <a:endParaRPr lang="en-US" sz="1800" b="1">
                        <a:effectLst/>
                        <a:latin typeface="Times New Roman"/>
                        <a:ea typeface="Times New Roman"/>
                        <a:cs typeface="Times New Roman"/>
                      </a:endParaRPr>
                    </a:p>
                  </a:txBody>
                  <a:tcPr marL="68580" marR="68580" marT="0" marB="0"/>
                </a:tc>
                <a:tc>
                  <a:txBody>
                    <a:bodyPr/>
                    <a:lstStyle/>
                    <a:p>
                      <a:pPr marL="0" marR="0" algn="just">
                        <a:lnSpc>
                          <a:spcPct val="115000"/>
                        </a:lnSpc>
                        <a:spcBef>
                          <a:spcPts val="0"/>
                        </a:spcBef>
                        <a:spcAft>
                          <a:spcPts val="0"/>
                        </a:spcAft>
                      </a:pPr>
                      <a:r>
                        <a:rPr lang="en-US" sz="1800" b="1" dirty="0">
                          <a:effectLst/>
                        </a:rPr>
                        <a:t>250</a:t>
                      </a:r>
                      <a:endParaRPr lang="en-US" sz="1800" b="1" dirty="0">
                        <a:effectLst/>
                        <a:latin typeface="Times New Roman"/>
                        <a:ea typeface="Times New Roman"/>
                        <a:cs typeface="Times New Roman"/>
                      </a:endParaRPr>
                    </a:p>
                  </a:txBody>
                  <a:tcPr marL="68580" marR="68580" marT="0" marB="0"/>
                </a:tc>
                <a:tc>
                  <a:txBody>
                    <a:bodyPr/>
                    <a:lstStyle/>
                    <a:p>
                      <a:pPr marL="0" marR="0" algn="just">
                        <a:lnSpc>
                          <a:spcPct val="115000"/>
                        </a:lnSpc>
                        <a:spcBef>
                          <a:spcPts val="0"/>
                        </a:spcBef>
                        <a:spcAft>
                          <a:spcPts val="0"/>
                        </a:spcAft>
                      </a:pPr>
                      <a:r>
                        <a:rPr lang="en-US" sz="1800" b="1" dirty="0">
                          <a:effectLst/>
                        </a:rPr>
                        <a:t>1,000</a:t>
                      </a:r>
                      <a:endParaRPr lang="en-US" sz="1800" b="1" dirty="0">
                        <a:effectLst/>
                        <a:latin typeface="Times New Roman"/>
                        <a:ea typeface="Times New Roman"/>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224840245"/>
      </p:ext>
    </p:extLst>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a:solidFill>
                  <a:schemeClr val="tx2">
                    <a:satMod val="130000"/>
                  </a:schemeClr>
                </a:solidFill>
              </a:rPr>
              <a:t>STRATIFIED SAMPLING</a:t>
            </a:r>
            <a:endParaRPr lang="en-US" dirty="0"/>
          </a:p>
        </p:txBody>
      </p:sp>
      <p:sp>
        <p:nvSpPr>
          <p:cNvPr id="3" name="Content Placeholder 2"/>
          <p:cNvSpPr>
            <a:spLocks noGrp="1"/>
          </p:cNvSpPr>
          <p:nvPr>
            <p:ph idx="1"/>
          </p:nvPr>
        </p:nvSpPr>
        <p:spPr/>
        <p:txBody>
          <a:bodyPr/>
          <a:lstStyle/>
          <a:p>
            <a:pPr algn="just">
              <a:defRPr/>
            </a:pPr>
            <a:r>
              <a:rPr lang="en-US" b="1" dirty="0"/>
              <a:t> </a:t>
            </a:r>
            <a:r>
              <a:rPr lang="en-US" sz="1800" b="1" dirty="0"/>
              <a:t>DISPROPORTIONATE ALLOCATION</a:t>
            </a:r>
          </a:p>
          <a:p>
            <a:pPr marL="82550" indent="0" algn="just">
              <a:buFont typeface="Wingdings 2" pitchFamily="18" charset="2"/>
              <a:buNone/>
              <a:defRPr/>
            </a:pPr>
            <a:endParaRPr lang="en-US" sz="1800" b="1" dirty="0"/>
          </a:p>
          <a:p>
            <a:pPr algn="just">
              <a:defRPr/>
            </a:pPr>
            <a:r>
              <a:rPr lang="en-US" sz="1800" b="1" dirty="0"/>
              <a:t>This implicitly involves the use of variable sampling fractions.</a:t>
            </a:r>
          </a:p>
          <a:p>
            <a:pPr algn="just">
              <a:defRPr/>
            </a:pPr>
            <a:endParaRPr lang="en-US" sz="1800" b="1" dirty="0"/>
          </a:p>
          <a:p>
            <a:pPr algn="just">
              <a:defRPr/>
            </a:pPr>
            <a:endParaRPr lang="en-US" sz="1800" b="1" dirty="0"/>
          </a:p>
        </p:txBody>
      </p:sp>
      <p:graphicFrame>
        <p:nvGraphicFramePr>
          <p:cNvPr id="4" name="Table 3"/>
          <p:cNvGraphicFramePr>
            <a:graphicFrameLocks noGrp="1"/>
          </p:cNvGraphicFramePr>
          <p:nvPr/>
        </p:nvGraphicFramePr>
        <p:xfrm>
          <a:off x="2057400" y="3429000"/>
          <a:ext cx="6400800" cy="1752600"/>
        </p:xfrm>
        <a:graphic>
          <a:graphicData uri="http://schemas.openxmlformats.org/drawingml/2006/table">
            <a:tbl>
              <a:tblPr>
                <a:tableStyleId>{5940675A-B579-460E-94D1-54222C63F5DA}</a:tableStyleId>
              </a:tblPr>
              <a:tblGrid>
                <a:gridCol w="2170706">
                  <a:extLst>
                    <a:ext uri="{9D8B030D-6E8A-4147-A177-3AD203B41FA5}">
                      <a16:colId xmlns:a16="http://schemas.microsoft.com/office/drawing/2014/main" val="20000"/>
                    </a:ext>
                  </a:extLst>
                </a:gridCol>
                <a:gridCol w="2003729">
                  <a:extLst>
                    <a:ext uri="{9D8B030D-6E8A-4147-A177-3AD203B41FA5}">
                      <a16:colId xmlns:a16="http://schemas.microsoft.com/office/drawing/2014/main" val="20001"/>
                    </a:ext>
                  </a:extLst>
                </a:gridCol>
                <a:gridCol w="2226365">
                  <a:extLst>
                    <a:ext uri="{9D8B030D-6E8A-4147-A177-3AD203B41FA5}">
                      <a16:colId xmlns:a16="http://schemas.microsoft.com/office/drawing/2014/main" val="20002"/>
                    </a:ext>
                  </a:extLst>
                </a:gridCol>
              </a:tblGrid>
              <a:tr h="876300">
                <a:tc>
                  <a:txBody>
                    <a:bodyPr/>
                    <a:lstStyle/>
                    <a:p>
                      <a:pPr marL="0" marR="0" algn="just">
                        <a:lnSpc>
                          <a:spcPct val="115000"/>
                        </a:lnSpc>
                        <a:spcBef>
                          <a:spcPts val="0"/>
                        </a:spcBef>
                        <a:spcAft>
                          <a:spcPts val="0"/>
                        </a:spcAft>
                      </a:pPr>
                      <a:r>
                        <a:rPr lang="en-US" sz="2000" b="1" dirty="0">
                          <a:effectLst/>
                        </a:rPr>
                        <a:t>MALE</a:t>
                      </a:r>
                      <a:endParaRPr lang="en-US" sz="2000" b="1" dirty="0">
                        <a:effectLst/>
                        <a:latin typeface="Times New Roman"/>
                        <a:ea typeface="Times New Roman"/>
                        <a:cs typeface="Times New Roman"/>
                      </a:endParaRPr>
                    </a:p>
                  </a:txBody>
                  <a:tcPr marL="68580" marR="68580" marT="0" marB="0"/>
                </a:tc>
                <a:tc>
                  <a:txBody>
                    <a:bodyPr/>
                    <a:lstStyle/>
                    <a:p>
                      <a:pPr marL="0" marR="0" algn="just">
                        <a:lnSpc>
                          <a:spcPct val="115000"/>
                        </a:lnSpc>
                        <a:spcBef>
                          <a:spcPts val="0"/>
                        </a:spcBef>
                        <a:spcAft>
                          <a:spcPts val="0"/>
                        </a:spcAft>
                      </a:pPr>
                      <a:r>
                        <a:rPr lang="en-US" sz="2000" b="1" dirty="0">
                          <a:effectLst/>
                        </a:rPr>
                        <a:t>FEMALE</a:t>
                      </a:r>
                      <a:endParaRPr lang="en-US" sz="2000" b="1" dirty="0">
                        <a:effectLst/>
                        <a:latin typeface="Times New Roman"/>
                        <a:ea typeface="Times New Roman"/>
                        <a:cs typeface="Times New Roman"/>
                      </a:endParaRPr>
                    </a:p>
                  </a:txBody>
                  <a:tcPr marL="68580" marR="68580" marT="0" marB="0"/>
                </a:tc>
                <a:tc>
                  <a:txBody>
                    <a:bodyPr/>
                    <a:lstStyle/>
                    <a:p>
                      <a:pPr marL="0" marR="0" algn="just">
                        <a:lnSpc>
                          <a:spcPct val="115000"/>
                        </a:lnSpc>
                        <a:spcBef>
                          <a:spcPts val="0"/>
                        </a:spcBef>
                        <a:spcAft>
                          <a:spcPts val="0"/>
                        </a:spcAft>
                      </a:pPr>
                      <a:r>
                        <a:rPr lang="en-US" sz="2000" b="1">
                          <a:effectLst/>
                        </a:rPr>
                        <a:t>TOTAL</a:t>
                      </a:r>
                      <a:endParaRPr lang="en-US" sz="2000" b="1">
                        <a:effectLst/>
                        <a:latin typeface="Times New Roman"/>
                        <a:ea typeface="Times New Roman"/>
                        <a:cs typeface="Times New Roman"/>
                      </a:endParaRPr>
                    </a:p>
                  </a:txBody>
                  <a:tcPr marL="68580" marR="68580" marT="0" marB="0"/>
                </a:tc>
                <a:extLst>
                  <a:ext uri="{0D108BD9-81ED-4DB2-BD59-A6C34878D82A}">
                    <a16:rowId xmlns:a16="http://schemas.microsoft.com/office/drawing/2014/main" val="10000"/>
                  </a:ext>
                </a:extLst>
              </a:tr>
              <a:tr h="876300">
                <a:tc>
                  <a:txBody>
                    <a:bodyPr/>
                    <a:lstStyle/>
                    <a:p>
                      <a:pPr marL="0" marR="0" algn="just">
                        <a:lnSpc>
                          <a:spcPct val="115000"/>
                        </a:lnSpc>
                        <a:spcBef>
                          <a:spcPts val="0"/>
                        </a:spcBef>
                        <a:spcAft>
                          <a:spcPts val="0"/>
                        </a:spcAft>
                      </a:pPr>
                      <a:r>
                        <a:rPr lang="en-US" sz="2000" b="1">
                          <a:effectLst/>
                        </a:rPr>
                        <a:t>750</a:t>
                      </a:r>
                      <a:endParaRPr lang="en-US" sz="2000" b="1">
                        <a:effectLst/>
                        <a:latin typeface="Times New Roman"/>
                        <a:ea typeface="Times New Roman"/>
                        <a:cs typeface="Times New Roman"/>
                      </a:endParaRPr>
                    </a:p>
                  </a:txBody>
                  <a:tcPr marL="68580" marR="68580" marT="0" marB="0"/>
                </a:tc>
                <a:tc>
                  <a:txBody>
                    <a:bodyPr/>
                    <a:lstStyle/>
                    <a:p>
                      <a:pPr marL="0" marR="0" algn="just">
                        <a:lnSpc>
                          <a:spcPct val="115000"/>
                        </a:lnSpc>
                        <a:spcBef>
                          <a:spcPts val="0"/>
                        </a:spcBef>
                        <a:spcAft>
                          <a:spcPts val="0"/>
                        </a:spcAft>
                      </a:pPr>
                      <a:r>
                        <a:rPr lang="en-US" sz="2000" b="1" dirty="0">
                          <a:effectLst/>
                        </a:rPr>
                        <a:t>250</a:t>
                      </a:r>
                      <a:endParaRPr lang="en-US" sz="2000" b="1" dirty="0">
                        <a:effectLst/>
                        <a:latin typeface="Times New Roman"/>
                        <a:ea typeface="Times New Roman"/>
                        <a:cs typeface="Times New Roman"/>
                      </a:endParaRPr>
                    </a:p>
                  </a:txBody>
                  <a:tcPr marL="68580" marR="68580" marT="0" marB="0"/>
                </a:tc>
                <a:tc>
                  <a:txBody>
                    <a:bodyPr/>
                    <a:lstStyle/>
                    <a:p>
                      <a:pPr marL="0" marR="0" algn="just">
                        <a:lnSpc>
                          <a:spcPct val="115000"/>
                        </a:lnSpc>
                        <a:spcBef>
                          <a:spcPts val="0"/>
                        </a:spcBef>
                        <a:spcAft>
                          <a:spcPts val="0"/>
                        </a:spcAft>
                      </a:pPr>
                      <a:r>
                        <a:rPr lang="en-US" sz="2000" b="1" dirty="0">
                          <a:effectLst/>
                        </a:rPr>
                        <a:t>1,000</a:t>
                      </a:r>
                      <a:endParaRPr lang="en-US" sz="2000" b="1" dirty="0">
                        <a:effectLst/>
                        <a:latin typeface="Times New Roman"/>
                        <a:ea typeface="Times New Roman"/>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002500585"/>
      </p:ext>
    </p:extLst>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a:solidFill>
                  <a:schemeClr val="tx2">
                    <a:satMod val="130000"/>
                  </a:schemeClr>
                </a:solidFill>
              </a:rPr>
              <a:t>STRATIFIED SAMPLING</a:t>
            </a:r>
            <a:endParaRPr lang="en-US" dirty="0"/>
          </a:p>
        </p:txBody>
      </p:sp>
      <p:sp>
        <p:nvSpPr>
          <p:cNvPr id="40963" name="Content Placeholder 2"/>
          <p:cNvSpPr>
            <a:spLocks noGrp="1"/>
          </p:cNvSpPr>
          <p:nvPr>
            <p:ph idx="1"/>
          </p:nvPr>
        </p:nvSpPr>
        <p:spPr/>
        <p:txBody>
          <a:bodyPr/>
          <a:lstStyle/>
          <a:p>
            <a:pPr algn="just"/>
            <a:r>
              <a:rPr lang="en-US" b="1" dirty="0"/>
              <a:t>PROCEDURE</a:t>
            </a:r>
          </a:p>
          <a:p>
            <a:pPr algn="just"/>
            <a:r>
              <a:rPr lang="en-US" b="1" dirty="0"/>
              <a:t>Select equal numbers from each stratum, i.e., select 50 students from the male and female strata.</a:t>
            </a:r>
          </a:p>
          <a:p>
            <a:r>
              <a:rPr lang="en-US" dirty="0"/>
              <a:t> </a:t>
            </a:r>
          </a:p>
          <a:p>
            <a:endParaRPr lang="en-US" dirty="0"/>
          </a:p>
        </p:txBody>
      </p:sp>
      <p:graphicFrame>
        <p:nvGraphicFramePr>
          <p:cNvPr id="4" name="Table 3"/>
          <p:cNvGraphicFramePr>
            <a:graphicFrameLocks noGrp="1"/>
          </p:cNvGraphicFramePr>
          <p:nvPr/>
        </p:nvGraphicFramePr>
        <p:xfrm>
          <a:off x="2209800" y="3962400"/>
          <a:ext cx="5791199" cy="1600200"/>
        </p:xfrm>
        <a:graphic>
          <a:graphicData uri="http://schemas.openxmlformats.org/drawingml/2006/table">
            <a:tbl>
              <a:tblPr>
                <a:tableStyleId>{5940675A-B579-460E-94D1-54222C63F5DA}</a:tableStyleId>
              </a:tblPr>
              <a:tblGrid>
                <a:gridCol w="1963972">
                  <a:extLst>
                    <a:ext uri="{9D8B030D-6E8A-4147-A177-3AD203B41FA5}">
                      <a16:colId xmlns:a16="http://schemas.microsoft.com/office/drawing/2014/main" val="20000"/>
                    </a:ext>
                  </a:extLst>
                </a:gridCol>
                <a:gridCol w="1812897">
                  <a:extLst>
                    <a:ext uri="{9D8B030D-6E8A-4147-A177-3AD203B41FA5}">
                      <a16:colId xmlns:a16="http://schemas.microsoft.com/office/drawing/2014/main" val="20001"/>
                    </a:ext>
                  </a:extLst>
                </a:gridCol>
                <a:gridCol w="2014330">
                  <a:extLst>
                    <a:ext uri="{9D8B030D-6E8A-4147-A177-3AD203B41FA5}">
                      <a16:colId xmlns:a16="http://schemas.microsoft.com/office/drawing/2014/main" val="20002"/>
                    </a:ext>
                  </a:extLst>
                </a:gridCol>
              </a:tblGrid>
              <a:tr h="800100">
                <a:tc>
                  <a:txBody>
                    <a:bodyPr/>
                    <a:lstStyle/>
                    <a:p>
                      <a:pPr marL="0" marR="0" algn="just">
                        <a:lnSpc>
                          <a:spcPct val="115000"/>
                        </a:lnSpc>
                        <a:spcBef>
                          <a:spcPts val="0"/>
                        </a:spcBef>
                        <a:spcAft>
                          <a:spcPts val="0"/>
                        </a:spcAft>
                      </a:pPr>
                      <a:r>
                        <a:rPr lang="en-US" sz="1800" b="1" dirty="0">
                          <a:effectLst/>
                        </a:rPr>
                        <a:t>MALE</a:t>
                      </a:r>
                      <a:endParaRPr lang="en-US" sz="1800" b="1" dirty="0">
                        <a:effectLst/>
                        <a:latin typeface="Times New Roman"/>
                        <a:ea typeface="Times New Roman"/>
                        <a:cs typeface="Times New Roman"/>
                      </a:endParaRPr>
                    </a:p>
                  </a:txBody>
                  <a:tcPr marL="68580" marR="68580" marT="0" marB="0"/>
                </a:tc>
                <a:tc>
                  <a:txBody>
                    <a:bodyPr/>
                    <a:lstStyle/>
                    <a:p>
                      <a:pPr marL="0" marR="0" algn="just">
                        <a:lnSpc>
                          <a:spcPct val="115000"/>
                        </a:lnSpc>
                        <a:spcBef>
                          <a:spcPts val="0"/>
                        </a:spcBef>
                        <a:spcAft>
                          <a:spcPts val="0"/>
                        </a:spcAft>
                      </a:pPr>
                      <a:r>
                        <a:rPr lang="en-US" sz="1800" b="1" dirty="0">
                          <a:effectLst/>
                        </a:rPr>
                        <a:t>FEMALE</a:t>
                      </a:r>
                      <a:endParaRPr lang="en-US" sz="1800" b="1" dirty="0">
                        <a:effectLst/>
                        <a:latin typeface="Times New Roman"/>
                        <a:ea typeface="Times New Roman"/>
                        <a:cs typeface="Times New Roman"/>
                      </a:endParaRPr>
                    </a:p>
                  </a:txBody>
                  <a:tcPr marL="68580" marR="68580" marT="0" marB="0"/>
                </a:tc>
                <a:tc>
                  <a:txBody>
                    <a:bodyPr/>
                    <a:lstStyle/>
                    <a:p>
                      <a:pPr marL="0" marR="0" algn="just">
                        <a:lnSpc>
                          <a:spcPct val="115000"/>
                        </a:lnSpc>
                        <a:spcBef>
                          <a:spcPts val="0"/>
                        </a:spcBef>
                        <a:spcAft>
                          <a:spcPts val="0"/>
                        </a:spcAft>
                      </a:pPr>
                      <a:r>
                        <a:rPr lang="en-US" sz="1800" b="1" dirty="0">
                          <a:effectLst/>
                        </a:rPr>
                        <a:t>TOTAL</a:t>
                      </a:r>
                      <a:endParaRPr lang="en-US" sz="1800" b="1" dirty="0">
                        <a:effectLst/>
                        <a:latin typeface="Times New Roman"/>
                        <a:ea typeface="Times New Roman"/>
                        <a:cs typeface="Times New Roman"/>
                      </a:endParaRPr>
                    </a:p>
                  </a:txBody>
                  <a:tcPr marL="68580" marR="68580" marT="0" marB="0"/>
                </a:tc>
                <a:extLst>
                  <a:ext uri="{0D108BD9-81ED-4DB2-BD59-A6C34878D82A}">
                    <a16:rowId xmlns:a16="http://schemas.microsoft.com/office/drawing/2014/main" val="10000"/>
                  </a:ext>
                </a:extLst>
              </a:tr>
              <a:tr h="800100">
                <a:tc>
                  <a:txBody>
                    <a:bodyPr/>
                    <a:lstStyle/>
                    <a:p>
                      <a:pPr marL="0" marR="0" algn="just">
                        <a:lnSpc>
                          <a:spcPct val="115000"/>
                        </a:lnSpc>
                        <a:spcBef>
                          <a:spcPts val="0"/>
                        </a:spcBef>
                        <a:spcAft>
                          <a:spcPts val="0"/>
                        </a:spcAft>
                      </a:pPr>
                      <a:r>
                        <a:rPr lang="en-US" sz="1800" b="1">
                          <a:effectLst/>
                        </a:rPr>
                        <a:t>50</a:t>
                      </a:r>
                      <a:endParaRPr lang="en-US" sz="1800" b="1">
                        <a:effectLst/>
                        <a:latin typeface="Times New Roman"/>
                        <a:ea typeface="Times New Roman"/>
                        <a:cs typeface="Times New Roman"/>
                      </a:endParaRPr>
                    </a:p>
                  </a:txBody>
                  <a:tcPr marL="68580" marR="68580" marT="0" marB="0"/>
                </a:tc>
                <a:tc>
                  <a:txBody>
                    <a:bodyPr/>
                    <a:lstStyle/>
                    <a:p>
                      <a:pPr marL="0" marR="0" algn="just">
                        <a:lnSpc>
                          <a:spcPct val="115000"/>
                        </a:lnSpc>
                        <a:spcBef>
                          <a:spcPts val="0"/>
                        </a:spcBef>
                        <a:spcAft>
                          <a:spcPts val="0"/>
                        </a:spcAft>
                      </a:pPr>
                      <a:r>
                        <a:rPr lang="en-US" sz="1800" b="1" dirty="0">
                          <a:effectLst/>
                        </a:rPr>
                        <a:t>50</a:t>
                      </a:r>
                      <a:endParaRPr lang="en-US" sz="1800" b="1" dirty="0">
                        <a:effectLst/>
                        <a:latin typeface="Times New Roman"/>
                        <a:ea typeface="Times New Roman"/>
                        <a:cs typeface="Times New Roman"/>
                      </a:endParaRPr>
                    </a:p>
                  </a:txBody>
                  <a:tcPr marL="68580" marR="68580" marT="0" marB="0"/>
                </a:tc>
                <a:tc>
                  <a:txBody>
                    <a:bodyPr/>
                    <a:lstStyle/>
                    <a:p>
                      <a:pPr marL="0" marR="0" algn="just">
                        <a:lnSpc>
                          <a:spcPct val="115000"/>
                        </a:lnSpc>
                        <a:spcBef>
                          <a:spcPts val="0"/>
                        </a:spcBef>
                        <a:spcAft>
                          <a:spcPts val="0"/>
                        </a:spcAft>
                      </a:pPr>
                      <a:r>
                        <a:rPr lang="en-US" sz="1800" b="1" dirty="0">
                          <a:effectLst/>
                        </a:rPr>
                        <a:t>1,000</a:t>
                      </a:r>
                      <a:endParaRPr lang="en-US" sz="1800" b="1" dirty="0">
                        <a:effectLst/>
                        <a:latin typeface="Times New Roman"/>
                        <a:ea typeface="Times New Roman"/>
                        <a:cs typeface="Times New Roman"/>
                      </a:endParaRPr>
                    </a:p>
                  </a:txBody>
                  <a:tcPr marL="68580" marR="68580" marT="0" marB="0"/>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01399175"/>
      </p:ext>
    </p:extLst>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b="1" dirty="0">
                <a:solidFill>
                  <a:schemeClr val="tx2">
                    <a:satMod val="130000"/>
                  </a:schemeClr>
                </a:solidFill>
              </a:rPr>
              <a:t>STRATIFIED SAMPLING</a:t>
            </a:r>
            <a:endParaRPr lang="en-US" dirty="0"/>
          </a:p>
        </p:txBody>
      </p:sp>
      <p:sp>
        <p:nvSpPr>
          <p:cNvPr id="3" name="Content Placeholder 2"/>
          <p:cNvSpPr>
            <a:spLocks noGrp="1"/>
          </p:cNvSpPr>
          <p:nvPr>
            <p:ph idx="1"/>
          </p:nvPr>
        </p:nvSpPr>
        <p:spPr/>
        <p:txBody>
          <a:bodyPr>
            <a:normAutofit fontScale="92500" lnSpcReduction="20000"/>
          </a:bodyPr>
          <a:lstStyle/>
          <a:p>
            <a:pPr>
              <a:defRPr/>
            </a:pPr>
            <a:r>
              <a:rPr lang="en-US" sz="1800" b="1" dirty="0"/>
              <a:t>SAMPLING FRACTIONS</a:t>
            </a:r>
          </a:p>
          <a:p>
            <a:pPr>
              <a:defRPr/>
            </a:pPr>
            <a:r>
              <a:rPr lang="en-US" sz="1800" b="1" dirty="0"/>
              <a:t> </a:t>
            </a:r>
          </a:p>
          <a:p>
            <a:pPr>
              <a:defRPr/>
            </a:pPr>
            <a:r>
              <a:rPr lang="en-US" sz="1800" b="1" dirty="0"/>
              <a:t>MALE</a:t>
            </a:r>
          </a:p>
          <a:p>
            <a:pPr>
              <a:defRPr/>
            </a:pPr>
            <a:r>
              <a:rPr lang="en-US" sz="1800" b="1" dirty="0"/>
              <a:t> </a:t>
            </a:r>
          </a:p>
          <a:p>
            <a:pPr>
              <a:defRPr/>
            </a:pPr>
            <a:r>
              <a:rPr lang="en-US" sz="1800" b="1" dirty="0"/>
              <a:t>f=50/750</a:t>
            </a:r>
          </a:p>
          <a:p>
            <a:pPr>
              <a:defRPr/>
            </a:pPr>
            <a:r>
              <a:rPr lang="en-US" sz="1800" b="1" dirty="0"/>
              <a:t>  = 0.07</a:t>
            </a:r>
          </a:p>
          <a:p>
            <a:pPr>
              <a:defRPr/>
            </a:pPr>
            <a:r>
              <a:rPr lang="en-US" sz="1800" b="1" dirty="0"/>
              <a:t> </a:t>
            </a:r>
          </a:p>
          <a:p>
            <a:pPr>
              <a:defRPr/>
            </a:pPr>
            <a:r>
              <a:rPr lang="en-US" sz="1800" b="1" dirty="0"/>
              <a:t>FEMALE</a:t>
            </a:r>
          </a:p>
          <a:p>
            <a:pPr>
              <a:defRPr/>
            </a:pPr>
            <a:r>
              <a:rPr lang="en-US" sz="1800" b="1" dirty="0"/>
              <a:t> </a:t>
            </a:r>
          </a:p>
          <a:p>
            <a:pPr>
              <a:defRPr/>
            </a:pPr>
            <a:r>
              <a:rPr lang="en-US" sz="1800" b="1" dirty="0"/>
              <a:t>f= 50/250</a:t>
            </a:r>
          </a:p>
          <a:p>
            <a:pPr>
              <a:defRPr/>
            </a:pPr>
            <a:r>
              <a:rPr lang="en-US" sz="1800" b="1" dirty="0"/>
              <a:t>  = 0.20</a:t>
            </a:r>
          </a:p>
          <a:p>
            <a:pPr>
              <a:defRPr/>
            </a:pPr>
            <a:r>
              <a:rPr lang="en-US" sz="1800" b="1" dirty="0"/>
              <a:t> </a:t>
            </a:r>
          </a:p>
          <a:p>
            <a:pPr>
              <a:defRPr/>
            </a:pPr>
            <a:r>
              <a:rPr lang="en-US" sz="1800" b="1" dirty="0"/>
              <a:t>Use random sampling to select 50 males from male strata and 50 females randomly from the female strata. </a:t>
            </a:r>
          </a:p>
          <a:p>
            <a:pPr marL="82550" indent="0">
              <a:buFont typeface="Wingdings 2" pitchFamily="18" charset="2"/>
              <a:buNone/>
              <a:defRPr/>
            </a:pPr>
            <a:endParaRPr lang="en-US" dirty="0"/>
          </a:p>
          <a:p>
            <a:pPr>
              <a:defRPr/>
            </a:pPr>
            <a:r>
              <a:rPr lang="en-US" dirty="0"/>
              <a:t> </a:t>
            </a:r>
          </a:p>
          <a:p>
            <a:pPr>
              <a:defRPr/>
            </a:pPr>
            <a:endParaRPr lang="en-US" dirty="0"/>
          </a:p>
        </p:txBody>
      </p:sp>
    </p:spTree>
    <p:extLst>
      <p:ext uri="{BB962C8B-B14F-4D97-AF65-F5344CB8AC3E}">
        <p14:creationId xmlns:p14="http://schemas.microsoft.com/office/powerpoint/2010/main" val="3889960602"/>
      </p:ext>
    </p:extLst>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fontAlgn="auto" hangingPunct="1">
              <a:spcAft>
                <a:spcPts val="0"/>
              </a:spcAft>
              <a:defRPr/>
            </a:pPr>
            <a:r>
              <a:rPr lang="en-US" sz="3200" b="1">
                <a:solidFill>
                  <a:schemeClr val="tx2">
                    <a:satMod val="130000"/>
                  </a:schemeClr>
                </a:solidFill>
              </a:rPr>
              <a:t>SYSTEMATIC SAMPLING</a:t>
            </a:r>
            <a:br>
              <a:rPr lang="en-US" sz="3200" b="1">
                <a:solidFill>
                  <a:schemeClr val="tx2">
                    <a:satMod val="130000"/>
                  </a:schemeClr>
                </a:solidFill>
              </a:rPr>
            </a:br>
            <a:r>
              <a:rPr lang="en-US" sz="3200">
                <a:solidFill>
                  <a:schemeClr val="tx2">
                    <a:satMod val="130000"/>
                  </a:schemeClr>
                </a:solidFill>
              </a:rPr>
              <a:t> </a:t>
            </a:r>
          </a:p>
        </p:txBody>
      </p:sp>
      <p:sp>
        <p:nvSpPr>
          <p:cNvPr id="43011" name="Rectangle 3"/>
          <p:cNvSpPr>
            <a:spLocks noGrp="1" noChangeArrowheads="1"/>
          </p:cNvSpPr>
          <p:nvPr>
            <p:ph idx="1"/>
          </p:nvPr>
        </p:nvSpPr>
        <p:spPr/>
        <p:txBody>
          <a:bodyPr/>
          <a:lstStyle/>
          <a:p>
            <a:pPr algn="just" eaLnBrk="1" hangingPunct="1">
              <a:lnSpc>
                <a:spcPct val="90000"/>
              </a:lnSpc>
            </a:pPr>
            <a:r>
              <a:rPr lang="en-US" sz="2400" b="1"/>
              <a:t>This used when elements to be selected are serially numbered on the sampling frame.</a:t>
            </a:r>
          </a:p>
          <a:p>
            <a:pPr algn="just" eaLnBrk="1" hangingPunct="1">
              <a:lnSpc>
                <a:spcPct val="90000"/>
              </a:lnSpc>
              <a:buFont typeface="Wingdings" pitchFamily="2" charset="2"/>
              <a:buNone/>
            </a:pPr>
            <a:endParaRPr lang="en-US" sz="2400" b="1"/>
          </a:p>
          <a:p>
            <a:pPr algn="just" eaLnBrk="1" hangingPunct="1">
              <a:lnSpc>
                <a:spcPct val="90000"/>
              </a:lnSpc>
            </a:pPr>
            <a:r>
              <a:rPr lang="en-US" sz="2400" b="1"/>
              <a:t>It involves the selection of every kth  element after selecting the first one is randomly from the first K sampling units.</a:t>
            </a:r>
          </a:p>
          <a:p>
            <a:pPr algn="just" eaLnBrk="1" hangingPunct="1">
              <a:lnSpc>
                <a:spcPct val="90000"/>
              </a:lnSpc>
              <a:buFont typeface="Wingdings" pitchFamily="2" charset="2"/>
              <a:buNone/>
            </a:pPr>
            <a:endParaRPr lang="en-US" sz="2400" b="1"/>
          </a:p>
          <a:p>
            <a:pPr algn="just" eaLnBrk="1" hangingPunct="1">
              <a:lnSpc>
                <a:spcPct val="90000"/>
              </a:lnSpc>
            </a:pPr>
            <a:r>
              <a:rPr lang="en-US" sz="2400" b="1"/>
              <a:t>Individuals are chosen at regular intervals (for example every fifth) from the sampling frame after randomly selecting a number from the first interval l(linear systematic) or anywhere else on the list (circular systematic ).</a:t>
            </a:r>
          </a:p>
        </p:txBody>
      </p:sp>
    </p:spTree>
    <p:extLst>
      <p:ext uri="{BB962C8B-B14F-4D97-AF65-F5344CB8AC3E}">
        <p14:creationId xmlns:p14="http://schemas.microsoft.com/office/powerpoint/2010/main" val="3771548132"/>
      </p:ext>
    </p:extLst>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fontAlgn="auto" hangingPunct="1">
              <a:spcAft>
                <a:spcPts val="0"/>
              </a:spcAft>
              <a:defRPr/>
            </a:pPr>
            <a:r>
              <a:rPr lang="en-US" b="1">
                <a:solidFill>
                  <a:schemeClr val="tx2">
                    <a:satMod val="130000"/>
                  </a:schemeClr>
                </a:solidFill>
              </a:rPr>
              <a:t>SYSTEMATIC SAMPLING</a:t>
            </a:r>
          </a:p>
        </p:txBody>
      </p:sp>
      <p:sp>
        <p:nvSpPr>
          <p:cNvPr id="44035" name="Rectangle 3"/>
          <p:cNvSpPr>
            <a:spLocks noGrp="1" noChangeArrowheads="1"/>
          </p:cNvSpPr>
          <p:nvPr>
            <p:ph idx="1"/>
          </p:nvPr>
        </p:nvSpPr>
        <p:spPr/>
        <p:txBody>
          <a:bodyPr/>
          <a:lstStyle/>
          <a:p>
            <a:pPr eaLnBrk="1" hangingPunct="1">
              <a:lnSpc>
                <a:spcPct val="80000"/>
              </a:lnSpc>
            </a:pPr>
            <a:r>
              <a:rPr lang="en-US" sz="1600" b="1" dirty="0"/>
              <a:t>EXAMPLE</a:t>
            </a:r>
          </a:p>
          <a:p>
            <a:pPr eaLnBrk="1" hangingPunct="1">
              <a:lnSpc>
                <a:spcPct val="80000"/>
              </a:lnSpc>
            </a:pPr>
            <a:r>
              <a:rPr lang="en-US" sz="1600" b="1" dirty="0"/>
              <a:t>Select a sample of 4 students from a population of 20  students.</a:t>
            </a:r>
          </a:p>
          <a:p>
            <a:pPr eaLnBrk="1" hangingPunct="1">
              <a:lnSpc>
                <a:spcPct val="80000"/>
              </a:lnSpc>
            </a:pPr>
            <a:endParaRPr lang="en-US" sz="1600" b="1" dirty="0"/>
          </a:p>
          <a:p>
            <a:pPr eaLnBrk="1" hangingPunct="1">
              <a:lnSpc>
                <a:spcPct val="80000"/>
              </a:lnSpc>
            </a:pPr>
            <a:r>
              <a:rPr lang="en-US" sz="1600" b="1" dirty="0"/>
              <a:t>PROCEDURE</a:t>
            </a:r>
          </a:p>
          <a:p>
            <a:pPr eaLnBrk="1" hangingPunct="1">
              <a:lnSpc>
                <a:spcPct val="80000"/>
              </a:lnSpc>
            </a:pPr>
            <a:endParaRPr lang="en-US" sz="1600" b="1" dirty="0"/>
          </a:p>
          <a:p>
            <a:pPr eaLnBrk="1" hangingPunct="1">
              <a:lnSpc>
                <a:spcPct val="80000"/>
              </a:lnSpc>
            </a:pPr>
            <a:r>
              <a:rPr lang="en-US" sz="1600" b="1" dirty="0"/>
              <a:t>1. Compute a sampling interval:</a:t>
            </a:r>
          </a:p>
          <a:p>
            <a:pPr eaLnBrk="1" hangingPunct="1">
              <a:lnSpc>
                <a:spcPct val="80000"/>
              </a:lnSpc>
            </a:pPr>
            <a:r>
              <a:rPr lang="en-US" sz="1600" b="1" dirty="0"/>
              <a:t>K=N/n</a:t>
            </a:r>
          </a:p>
          <a:p>
            <a:pPr eaLnBrk="1" hangingPunct="1">
              <a:lnSpc>
                <a:spcPct val="80000"/>
              </a:lnSpc>
            </a:pPr>
            <a:r>
              <a:rPr lang="en-US" sz="1600" b="1" dirty="0"/>
              <a:t>  = 20/4</a:t>
            </a:r>
          </a:p>
          <a:p>
            <a:pPr eaLnBrk="1" hangingPunct="1">
              <a:lnSpc>
                <a:spcPct val="80000"/>
              </a:lnSpc>
            </a:pPr>
            <a:r>
              <a:rPr lang="en-US" sz="1600" b="1" dirty="0"/>
              <a:t>  =5</a:t>
            </a:r>
          </a:p>
          <a:p>
            <a:pPr eaLnBrk="1" hangingPunct="1">
              <a:lnSpc>
                <a:spcPct val="80000"/>
              </a:lnSpc>
            </a:pPr>
            <a:r>
              <a:rPr lang="en-US" sz="1600" b="1" dirty="0"/>
              <a:t>Select the first number randomly in the interval between 01 and 05.</a:t>
            </a:r>
          </a:p>
          <a:p>
            <a:pPr eaLnBrk="1" hangingPunct="1">
              <a:lnSpc>
                <a:spcPct val="80000"/>
              </a:lnSpc>
            </a:pPr>
            <a:r>
              <a:rPr lang="en-US" sz="1600" b="1" dirty="0"/>
              <a:t>Select every 5th number and until you have selected the required sample size of 4.</a:t>
            </a:r>
          </a:p>
          <a:p>
            <a:pPr eaLnBrk="1" hangingPunct="1">
              <a:lnSpc>
                <a:spcPct val="80000"/>
              </a:lnSpc>
            </a:pPr>
            <a:endParaRPr lang="en-US" sz="1600" b="1" dirty="0"/>
          </a:p>
          <a:p>
            <a:pPr eaLnBrk="1" hangingPunct="1">
              <a:lnSpc>
                <a:spcPct val="80000"/>
              </a:lnSpc>
            </a:pPr>
            <a:r>
              <a:rPr lang="en-US" sz="1600" b="1" dirty="0"/>
              <a:t>01	02	03	04	05	06	07	08 </a:t>
            </a:r>
          </a:p>
          <a:p>
            <a:pPr eaLnBrk="1" hangingPunct="1">
              <a:lnSpc>
                <a:spcPct val="80000"/>
              </a:lnSpc>
            </a:pPr>
            <a:r>
              <a:rPr lang="en-US" sz="1600" b="1" dirty="0"/>
              <a:t>09	10        11	12	13	14	15	16</a:t>
            </a:r>
          </a:p>
          <a:p>
            <a:pPr eaLnBrk="1" hangingPunct="1">
              <a:lnSpc>
                <a:spcPct val="80000"/>
              </a:lnSpc>
            </a:pPr>
            <a:r>
              <a:rPr lang="en-US" sz="1600" b="1" dirty="0"/>
              <a:t>17	18	19	20</a:t>
            </a:r>
          </a:p>
        </p:txBody>
      </p:sp>
    </p:spTree>
    <p:extLst>
      <p:ext uri="{BB962C8B-B14F-4D97-AF65-F5344CB8AC3E}">
        <p14:creationId xmlns:p14="http://schemas.microsoft.com/office/powerpoint/2010/main" val="1420692868"/>
      </p:ext>
    </p:extLst>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a:defRPr/>
            </a:pPr>
            <a:r>
              <a:rPr lang="en-US" b="1" smtClean="0">
                <a:solidFill>
                  <a:schemeClr val="tx2">
                    <a:satMod val="130000"/>
                  </a:schemeClr>
                </a:solidFill>
              </a:rPr>
              <a:t>CLUSTER SAMPLING</a:t>
            </a:r>
          </a:p>
        </p:txBody>
      </p:sp>
      <p:sp>
        <p:nvSpPr>
          <p:cNvPr id="23555" name="Rectangle 3"/>
          <p:cNvSpPr>
            <a:spLocks noGrp="1" noChangeArrowheads="1"/>
          </p:cNvSpPr>
          <p:nvPr>
            <p:ph idx="1"/>
          </p:nvPr>
        </p:nvSpPr>
        <p:spPr/>
        <p:txBody>
          <a:bodyPr>
            <a:normAutofit/>
          </a:bodyPr>
          <a:lstStyle/>
          <a:p>
            <a:pPr marL="274320" indent="-212598">
              <a:lnSpc>
                <a:spcPct val="80000"/>
              </a:lnSpc>
              <a:defRPr/>
            </a:pPr>
            <a:endParaRPr lang="en-US" sz="1050" b="1" dirty="0"/>
          </a:p>
          <a:p>
            <a:pPr marL="274320" indent="-212598" algn="just">
              <a:lnSpc>
                <a:spcPct val="80000"/>
              </a:lnSpc>
              <a:defRPr/>
            </a:pPr>
            <a:r>
              <a:rPr lang="en-US" sz="1350" b="1" dirty="0"/>
              <a:t>This used when there is no sampling frame.</a:t>
            </a:r>
          </a:p>
          <a:p>
            <a:pPr marL="274320" indent="-212598" algn="just">
              <a:lnSpc>
                <a:spcPct val="80000"/>
              </a:lnSpc>
              <a:buNone/>
              <a:defRPr/>
            </a:pPr>
            <a:endParaRPr lang="en-US" sz="1350" b="1" dirty="0"/>
          </a:p>
          <a:p>
            <a:pPr marL="274320" indent="-212598" algn="just">
              <a:lnSpc>
                <a:spcPct val="80000"/>
              </a:lnSpc>
              <a:defRPr/>
            </a:pPr>
            <a:r>
              <a:rPr lang="en-US" sz="1350" b="1" dirty="0"/>
              <a:t>This involves the selection of study units (clusters) instead of the selection of study units individually.</a:t>
            </a:r>
          </a:p>
          <a:p>
            <a:pPr marL="274320" indent="-212598" algn="just">
              <a:lnSpc>
                <a:spcPct val="80000"/>
              </a:lnSpc>
              <a:buNone/>
              <a:defRPr/>
            </a:pPr>
            <a:endParaRPr lang="en-US" sz="1350" b="1" dirty="0"/>
          </a:p>
          <a:p>
            <a:pPr marL="274320" indent="-212598" algn="just">
              <a:lnSpc>
                <a:spcPct val="80000"/>
              </a:lnSpc>
              <a:defRPr/>
            </a:pPr>
            <a:r>
              <a:rPr lang="en-US" sz="1350" b="1" dirty="0"/>
              <a:t>It is used when the sampling units are not individual elements but CLUSTERS.</a:t>
            </a:r>
          </a:p>
          <a:p>
            <a:pPr marL="274320" indent="-212598" algn="just">
              <a:lnSpc>
                <a:spcPct val="80000"/>
              </a:lnSpc>
              <a:buNone/>
              <a:defRPr/>
            </a:pPr>
            <a:r>
              <a:rPr lang="en-US" sz="1350" b="1" dirty="0"/>
              <a:t> </a:t>
            </a:r>
          </a:p>
          <a:p>
            <a:pPr marL="274320" indent="-212598" algn="just">
              <a:lnSpc>
                <a:spcPct val="80000"/>
              </a:lnSpc>
              <a:defRPr/>
            </a:pPr>
            <a:r>
              <a:rPr lang="en-US" sz="1350" b="1" dirty="0"/>
              <a:t>EXAMPLE</a:t>
            </a:r>
          </a:p>
          <a:p>
            <a:pPr marL="274320" indent="-212598" algn="just">
              <a:lnSpc>
                <a:spcPct val="80000"/>
              </a:lnSpc>
              <a:defRPr/>
            </a:pPr>
            <a:endParaRPr lang="en-US" sz="1350" b="1" dirty="0"/>
          </a:p>
          <a:p>
            <a:pPr marL="274320" indent="-212598" algn="just">
              <a:lnSpc>
                <a:spcPct val="80000"/>
              </a:lnSpc>
              <a:defRPr/>
            </a:pPr>
            <a:r>
              <a:rPr lang="en-US" sz="1350" b="1" dirty="0"/>
              <a:t>To select 100 students at </a:t>
            </a:r>
            <a:r>
              <a:rPr lang="en-US" sz="1350" b="1" dirty="0" err="1"/>
              <a:t>GER</a:t>
            </a:r>
            <a:r>
              <a:rPr lang="en-US" sz="1350" b="1" dirty="0"/>
              <a:t> Campus in a research on drug abuse.</a:t>
            </a:r>
          </a:p>
          <a:p>
            <a:pPr marL="0" indent="0" algn="just">
              <a:lnSpc>
                <a:spcPct val="80000"/>
              </a:lnSpc>
              <a:buNone/>
              <a:defRPr/>
            </a:pPr>
            <a:endParaRPr lang="en-US" sz="1350" b="1" dirty="0"/>
          </a:p>
          <a:p>
            <a:pPr marL="274320" indent="-212598" algn="just">
              <a:lnSpc>
                <a:spcPct val="80000"/>
              </a:lnSpc>
              <a:defRPr/>
            </a:pPr>
            <a:r>
              <a:rPr lang="en-US" sz="1350" b="1" dirty="0"/>
              <a:t>List all the halls of residence.</a:t>
            </a:r>
          </a:p>
          <a:p>
            <a:pPr marL="0" indent="0" algn="just">
              <a:lnSpc>
                <a:spcPct val="80000"/>
              </a:lnSpc>
              <a:buNone/>
              <a:defRPr/>
            </a:pPr>
            <a:endParaRPr lang="en-US" sz="1350" b="1" dirty="0"/>
          </a:p>
          <a:p>
            <a:pPr marL="274320" indent="-212598" algn="just">
              <a:lnSpc>
                <a:spcPct val="80000"/>
              </a:lnSpc>
              <a:defRPr/>
            </a:pPr>
            <a:r>
              <a:rPr lang="en-US" sz="1350" b="1" dirty="0"/>
              <a:t>Randomly select ONE hall.</a:t>
            </a:r>
          </a:p>
          <a:p>
            <a:pPr marL="0" indent="0" algn="just">
              <a:lnSpc>
                <a:spcPct val="80000"/>
              </a:lnSpc>
              <a:buNone/>
              <a:defRPr/>
            </a:pPr>
            <a:endParaRPr lang="en-US" sz="1350" b="1" dirty="0"/>
          </a:p>
          <a:p>
            <a:pPr marL="274320" indent="-212598" algn="just">
              <a:lnSpc>
                <a:spcPct val="80000"/>
              </a:lnSpc>
              <a:defRPr/>
            </a:pPr>
            <a:r>
              <a:rPr lang="en-US" sz="1350" b="1" dirty="0"/>
              <a:t>Interview all the students in that hall.</a:t>
            </a:r>
          </a:p>
        </p:txBody>
      </p:sp>
    </p:spTree>
    <p:extLst>
      <p:ext uri="{BB962C8B-B14F-4D97-AF65-F5344CB8AC3E}">
        <p14:creationId xmlns:p14="http://schemas.microsoft.com/office/powerpoint/2010/main" val="1932283645"/>
      </p:ext>
    </p:extLst>
  </p:cSld>
  <p:clrMapOvr>
    <a:masterClrMapping/>
  </p:clrMapOvr>
  <p:timing>
    <p:tnLst>
      <p:par>
        <p:cTn id="1" dur="indefinite" restart="never" nodeType="tmRoot"/>
      </p:par>
    </p:tnLst>
  </p:timing>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a:defRPr/>
            </a:pPr>
            <a:r>
              <a:rPr lang="en-US" b="1" smtClean="0">
                <a:solidFill>
                  <a:schemeClr val="tx2">
                    <a:satMod val="130000"/>
                  </a:schemeClr>
                </a:solidFill>
              </a:rPr>
              <a:t>MULTISTAGE SAMPLING</a:t>
            </a:r>
          </a:p>
        </p:txBody>
      </p:sp>
      <p:sp>
        <p:nvSpPr>
          <p:cNvPr id="44035" name="Rectangle 3"/>
          <p:cNvSpPr>
            <a:spLocks noGrp="1" noChangeArrowheads="1"/>
          </p:cNvSpPr>
          <p:nvPr>
            <p:ph idx="1"/>
          </p:nvPr>
        </p:nvSpPr>
        <p:spPr/>
        <p:txBody>
          <a:bodyPr>
            <a:normAutofit fontScale="92500" lnSpcReduction="20000"/>
          </a:bodyPr>
          <a:lstStyle/>
          <a:p>
            <a:pPr algn="just" eaLnBrk="1" hangingPunct="1"/>
            <a:r>
              <a:rPr lang="en-US" b="1" dirty="0" smtClean="0"/>
              <a:t>This type of sampling proceeds in stages and usually involves more than sampling method.</a:t>
            </a:r>
          </a:p>
          <a:p>
            <a:pPr algn="just" eaLnBrk="1" hangingPunct="1">
              <a:buFont typeface="Wingdings" panose="05000000000000000000" pitchFamily="2" charset="2"/>
              <a:buNone/>
            </a:pPr>
            <a:endParaRPr lang="en-US" b="1" dirty="0" smtClean="0"/>
          </a:p>
          <a:p>
            <a:pPr algn="just" eaLnBrk="1" hangingPunct="1"/>
            <a:r>
              <a:rPr lang="en-US" b="1" dirty="0" smtClean="0"/>
              <a:t>It is also used when there is no sampling frame available.</a:t>
            </a:r>
          </a:p>
          <a:p>
            <a:pPr marL="0" indent="0" algn="just">
              <a:buNone/>
            </a:pPr>
            <a:endParaRPr lang="en-US" b="1" dirty="0" smtClean="0"/>
          </a:p>
          <a:p>
            <a:pPr marL="274320" indent="-212598" algn="just">
              <a:lnSpc>
                <a:spcPct val="80000"/>
              </a:lnSpc>
              <a:defRPr/>
            </a:pPr>
            <a:r>
              <a:rPr lang="en-US" b="1" dirty="0" smtClean="0"/>
              <a:t>EXAMPLE</a:t>
            </a:r>
          </a:p>
          <a:p>
            <a:pPr marL="61722" indent="0" algn="just">
              <a:lnSpc>
                <a:spcPct val="80000"/>
              </a:lnSpc>
              <a:buNone/>
              <a:defRPr/>
            </a:pPr>
            <a:endParaRPr lang="en-US" b="1" dirty="0"/>
          </a:p>
          <a:p>
            <a:pPr marL="274320" indent="-212598" algn="just">
              <a:lnSpc>
                <a:spcPct val="80000"/>
              </a:lnSpc>
              <a:defRPr/>
            </a:pPr>
            <a:r>
              <a:rPr lang="en-US" b="1" dirty="0"/>
              <a:t>Select 100 students out of a population of 10,000 students from </a:t>
            </a:r>
            <a:r>
              <a:rPr lang="en-US" b="1" dirty="0" err="1" smtClean="0"/>
              <a:t>UNZA</a:t>
            </a:r>
            <a:r>
              <a:rPr lang="en-US" b="1" dirty="0" smtClean="0"/>
              <a:t> </a:t>
            </a:r>
            <a:r>
              <a:rPr lang="en-US" b="1" dirty="0" err="1" smtClean="0"/>
              <a:t>GER</a:t>
            </a:r>
            <a:r>
              <a:rPr lang="en-US" b="1" dirty="0" smtClean="0"/>
              <a:t> Campus.</a:t>
            </a:r>
            <a:endParaRPr lang="en-US" b="1" dirty="0"/>
          </a:p>
          <a:p>
            <a:pPr marL="274320" indent="-212598" algn="just">
              <a:lnSpc>
                <a:spcPct val="80000"/>
              </a:lnSpc>
              <a:defRPr/>
            </a:pPr>
            <a:endParaRPr lang="en-US" b="1" dirty="0"/>
          </a:p>
          <a:p>
            <a:pPr algn="just" eaLnBrk="1" hangingPunct="1"/>
            <a:endParaRPr lang="en-US" b="1" dirty="0" smtClean="0"/>
          </a:p>
        </p:txBody>
      </p:sp>
    </p:spTree>
    <p:extLst>
      <p:ext uri="{BB962C8B-B14F-4D97-AF65-F5344CB8AC3E}">
        <p14:creationId xmlns:p14="http://schemas.microsoft.com/office/powerpoint/2010/main" val="9971567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LOGICAL </a:t>
            </a:r>
            <a:br>
              <a:rPr lang="en-GB" b="1" dirty="0"/>
            </a:br>
            <a:endParaRPr lang="en-US" dirty="0"/>
          </a:p>
        </p:txBody>
      </p:sp>
      <p:sp>
        <p:nvSpPr>
          <p:cNvPr id="3" name="Content Placeholder 2"/>
          <p:cNvSpPr>
            <a:spLocks noGrp="1"/>
          </p:cNvSpPr>
          <p:nvPr>
            <p:ph idx="1"/>
          </p:nvPr>
        </p:nvSpPr>
        <p:spPr/>
        <p:txBody>
          <a:bodyPr>
            <a:normAutofit fontScale="47500" lnSpcReduction="20000"/>
          </a:bodyPr>
          <a:lstStyle/>
          <a:p>
            <a:pPr marL="82296" lvl="0" indent="0">
              <a:buNone/>
            </a:pPr>
            <a:endParaRPr lang="en-GB" b="1" dirty="0"/>
          </a:p>
          <a:p>
            <a:pPr lvl="0"/>
            <a:r>
              <a:rPr lang="en-GB" b="1" dirty="0" smtClean="0"/>
              <a:t>It relies on the use </a:t>
            </a:r>
            <a:r>
              <a:rPr lang="en-GB" b="1" dirty="0"/>
              <a:t>deductive and inductive logic.  </a:t>
            </a:r>
            <a:endParaRPr lang="en-GB" b="1" dirty="0" smtClean="0"/>
          </a:p>
          <a:p>
            <a:pPr lvl="0"/>
            <a:endParaRPr lang="en-GB" b="1" dirty="0"/>
          </a:p>
          <a:p>
            <a:pPr lvl="0"/>
            <a:r>
              <a:rPr lang="en-GB" b="1" dirty="0" smtClean="0"/>
              <a:t>DEDUCTIVE LOGIC </a:t>
            </a:r>
          </a:p>
          <a:p>
            <a:pPr marL="82296" lvl="0" indent="0">
              <a:buNone/>
            </a:pPr>
            <a:r>
              <a:rPr lang="en-GB" b="1" dirty="0" smtClean="0"/>
              <a:t> </a:t>
            </a:r>
            <a:endParaRPr lang="en-US" b="1" dirty="0"/>
          </a:p>
          <a:p>
            <a:r>
              <a:rPr lang="en-GB" b="1" dirty="0"/>
              <a:t>Refers to the process of reasoning from the general to the process or reasoning from the general to the specific; or reaching conclusions on the basis of some established premises or theory:</a:t>
            </a:r>
            <a:endParaRPr lang="en-US" b="1" dirty="0"/>
          </a:p>
          <a:p>
            <a:r>
              <a:rPr lang="en-GB" b="1" dirty="0"/>
              <a:t> </a:t>
            </a:r>
            <a:endParaRPr lang="en-US" b="1" dirty="0"/>
          </a:p>
          <a:p>
            <a:r>
              <a:rPr lang="en-GB" b="1" u="sng" dirty="0" smtClean="0"/>
              <a:t>Example</a:t>
            </a:r>
            <a:endParaRPr lang="en-US" b="1" dirty="0"/>
          </a:p>
          <a:p>
            <a:r>
              <a:rPr lang="en-GB" b="1" dirty="0"/>
              <a:t> </a:t>
            </a:r>
            <a:endParaRPr lang="en-US" b="1" dirty="0"/>
          </a:p>
          <a:p>
            <a:r>
              <a:rPr lang="en-GB" b="1" dirty="0" smtClean="0"/>
              <a:t>PREMISES</a:t>
            </a:r>
          </a:p>
          <a:p>
            <a:endParaRPr lang="en-GB" b="1" dirty="0" smtClean="0"/>
          </a:p>
          <a:p>
            <a:r>
              <a:rPr lang="en-GB" b="1" dirty="0" smtClean="0"/>
              <a:t>All </a:t>
            </a:r>
            <a:r>
              <a:rPr lang="en-GB" b="1" dirty="0"/>
              <a:t>men are mortal. </a:t>
            </a:r>
            <a:endParaRPr lang="en-GB" b="1" dirty="0" smtClean="0"/>
          </a:p>
          <a:p>
            <a:r>
              <a:rPr lang="en-GB" b="1" dirty="0" smtClean="0"/>
              <a:t>John Banda </a:t>
            </a:r>
            <a:r>
              <a:rPr lang="en-GB" b="1" dirty="0"/>
              <a:t>is a man.  </a:t>
            </a:r>
            <a:endParaRPr lang="en-GB" b="1" dirty="0" smtClean="0"/>
          </a:p>
          <a:p>
            <a:endParaRPr lang="en-GB" b="1" dirty="0"/>
          </a:p>
          <a:p>
            <a:r>
              <a:rPr lang="en-GB" b="1" dirty="0" smtClean="0"/>
              <a:t>CONCLUSION </a:t>
            </a:r>
          </a:p>
          <a:p>
            <a:endParaRPr lang="en-GB" b="1" dirty="0"/>
          </a:p>
          <a:p>
            <a:r>
              <a:rPr lang="en-GB" b="1" dirty="0" smtClean="0"/>
              <a:t>Therefore </a:t>
            </a:r>
            <a:r>
              <a:rPr lang="en-GB" b="1" dirty="0"/>
              <a:t>John Banda is mortal.</a:t>
            </a:r>
            <a:endParaRPr lang="en-US" b="1" dirty="0"/>
          </a:p>
          <a:p>
            <a:pPr marL="82296" indent="0">
              <a:buNone/>
            </a:pPr>
            <a:endParaRPr lang="en-US" b="1" dirty="0"/>
          </a:p>
          <a:p>
            <a:pPr marL="82296" indent="0">
              <a:buNone/>
            </a:pPr>
            <a:endParaRPr lang="en-US" dirty="0"/>
          </a:p>
        </p:txBody>
      </p:sp>
    </p:spTree>
    <p:extLst>
      <p:ext uri="{BB962C8B-B14F-4D97-AF65-F5344CB8AC3E}">
        <p14:creationId xmlns:p14="http://schemas.microsoft.com/office/powerpoint/2010/main" val="1866202941"/>
      </p:ext>
    </p:extLst>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a:defRPr/>
            </a:pPr>
            <a:r>
              <a:rPr lang="en-US" b="1" smtClean="0">
                <a:solidFill>
                  <a:schemeClr val="tx2">
                    <a:satMod val="130000"/>
                  </a:schemeClr>
                </a:solidFill>
              </a:rPr>
              <a:t>MULTISTAGE SAMPLING</a:t>
            </a:r>
          </a:p>
        </p:txBody>
      </p:sp>
      <p:sp>
        <p:nvSpPr>
          <p:cNvPr id="25603" name="Rectangle 3"/>
          <p:cNvSpPr>
            <a:spLocks noGrp="1" noChangeArrowheads="1"/>
          </p:cNvSpPr>
          <p:nvPr>
            <p:ph idx="1"/>
          </p:nvPr>
        </p:nvSpPr>
        <p:spPr/>
        <p:txBody>
          <a:bodyPr>
            <a:noAutofit/>
          </a:bodyPr>
          <a:lstStyle/>
          <a:p>
            <a:pPr marL="274320" indent="-212598" algn="just">
              <a:lnSpc>
                <a:spcPct val="80000"/>
              </a:lnSpc>
              <a:defRPr/>
            </a:pPr>
            <a:r>
              <a:rPr lang="en-US" sz="2400" b="1" dirty="0"/>
              <a:t>FIRST STAGE </a:t>
            </a:r>
          </a:p>
          <a:p>
            <a:pPr marL="0" indent="0" algn="just">
              <a:lnSpc>
                <a:spcPct val="80000"/>
              </a:lnSpc>
              <a:buNone/>
              <a:defRPr/>
            </a:pPr>
            <a:endParaRPr lang="en-US" sz="2400" b="1" dirty="0"/>
          </a:p>
          <a:p>
            <a:pPr marL="274320" indent="-212598" algn="just">
              <a:lnSpc>
                <a:spcPct val="80000"/>
              </a:lnSpc>
              <a:defRPr/>
            </a:pPr>
            <a:r>
              <a:rPr lang="en-US" sz="2400" b="1" dirty="0"/>
              <a:t>List and number the Halls of Residence (13)</a:t>
            </a:r>
          </a:p>
          <a:p>
            <a:pPr marL="274320" indent="-212598" algn="just">
              <a:lnSpc>
                <a:spcPct val="80000"/>
              </a:lnSpc>
              <a:defRPr/>
            </a:pPr>
            <a:r>
              <a:rPr lang="en-US" sz="2400" b="1" dirty="0"/>
              <a:t>Randomly select 10 Halls of Residence.</a:t>
            </a:r>
          </a:p>
          <a:p>
            <a:pPr marL="274320" indent="-212598" algn="just">
              <a:lnSpc>
                <a:spcPct val="80000"/>
              </a:lnSpc>
              <a:defRPr/>
            </a:pPr>
            <a:endParaRPr lang="en-US" sz="2400" b="1" dirty="0"/>
          </a:p>
          <a:p>
            <a:pPr marL="274320" indent="-212598" algn="just">
              <a:lnSpc>
                <a:spcPct val="80000"/>
              </a:lnSpc>
              <a:defRPr/>
            </a:pPr>
            <a:r>
              <a:rPr lang="en-US" sz="2400" b="1" dirty="0"/>
              <a:t>SECOND STAGE</a:t>
            </a:r>
          </a:p>
          <a:p>
            <a:pPr marL="0" indent="0" algn="just">
              <a:lnSpc>
                <a:spcPct val="80000"/>
              </a:lnSpc>
              <a:buNone/>
              <a:defRPr/>
            </a:pPr>
            <a:endParaRPr lang="en-US" sz="2400" b="1" dirty="0"/>
          </a:p>
          <a:p>
            <a:pPr marL="274320" indent="-212598" algn="just">
              <a:lnSpc>
                <a:spcPct val="80000"/>
              </a:lnSpc>
              <a:defRPr/>
            </a:pPr>
            <a:r>
              <a:rPr lang="en-US" sz="2400" b="1" dirty="0"/>
              <a:t>List and number all the blocks and floors in the Halls of Residence</a:t>
            </a:r>
            <a:r>
              <a:rPr lang="en-US" sz="2400" b="1" dirty="0" smtClean="0"/>
              <a:t>.</a:t>
            </a:r>
          </a:p>
          <a:p>
            <a:pPr marL="61722" indent="0" algn="just">
              <a:lnSpc>
                <a:spcPct val="80000"/>
              </a:lnSpc>
              <a:buNone/>
              <a:defRPr/>
            </a:pPr>
            <a:endParaRPr lang="en-US" sz="2400" b="1" dirty="0"/>
          </a:p>
          <a:p>
            <a:pPr marL="274320" indent="-212598" algn="just">
              <a:lnSpc>
                <a:spcPct val="80000"/>
              </a:lnSpc>
              <a:defRPr/>
            </a:pPr>
            <a:r>
              <a:rPr lang="en-US" sz="2400" b="1" dirty="0"/>
              <a:t>Randomly select 1floor or block from each Hall of Residence (10 blocks/floors).</a:t>
            </a:r>
          </a:p>
          <a:p>
            <a:pPr marL="274320" indent="-212598" algn="just">
              <a:lnSpc>
                <a:spcPct val="80000"/>
              </a:lnSpc>
              <a:defRPr/>
            </a:pPr>
            <a:endParaRPr lang="en-US" sz="2400" b="1" dirty="0"/>
          </a:p>
        </p:txBody>
      </p:sp>
    </p:spTree>
    <p:extLst>
      <p:ext uri="{BB962C8B-B14F-4D97-AF65-F5344CB8AC3E}">
        <p14:creationId xmlns:p14="http://schemas.microsoft.com/office/powerpoint/2010/main" val="4161924809"/>
      </p:ext>
    </p:extLst>
  </p:cSld>
  <p:clrMapOvr>
    <a:masterClrMapping/>
  </p:clrMapOvr>
  <p:timing>
    <p:tnLst>
      <p:par>
        <p:cTn id="1" dur="indefinite" restart="never" nodeType="tmRoot"/>
      </p:par>
    </p:tnLst>
  </p:timing>
</p:sld>
</file>

<file path=ppt/slides/slide2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marL="274320" indent="-212598" algn="just">
              <a:lnSpc>
                <a:spcPct val="80000"/>
              </a:lnSpc>
              <a:defRPr/>
            </a:pPr>
            <a:r>
              <a:rPr lang="en-US" b="1" dirty="0"/>
              <a:t>THIRD STAGE</a:t>
            </a:r>
          </a:p>
          <a:p>
            <a:pPr marL="0" indent="0" algn="just">
              <a:lnSpc>
                <a:spcPct val="80000"/>
              </a:lnSpc>
              <a:buNone/>
              <a:defRPr/>
            </a:pPr>
            <a:endParaRPr lang="en-US" b="1" dirty="0"/>
          </a:p>
          <a:p>
            <a:pPr marL="274320" indent="-212598" algn="just">
              <a:lnSpc>
                <a:spcPct val="80000"/>
              </a:lnSpc>
              <a:defRPr/>
            </a:pPr>
            <a:r>
              <a:rPr lang="en-US" b="1" dirty="0"/>
              <a:t>List and number all the rooms on each block and floor </a:t>
            </a:r>
          </a:p>
          <a:p>
            <a:pPr marL="274320" indent="-212598" algn="just">
              <a:lnSpc>
                <a:spcPct val="80000"/>
              </a:lnSpc>
              <a:defRPr/>
            </a:pPr>
            <a:r>
              <a:rPr lang="en-US" b="1" dirty="0"/>
              <a:t>Randomly select 10 rooms from each block or floor (100 rooms).</a:t>
            </a:r>
          </a:p>
          <a:p>
            <a:pPr marL="274320" indent="-212598" algn="just">
              <a:lnSpc>
                <a:spcPct val="80000"/>
              </a:lnSpc>
              <a:defRPr/>
            </a:pPr>
            <a:endParaRPr lang="en-US" b="1" dirty="0"/>
          </a:p>
          <a:p>
            <a:pPr marL="274320" indent="-212598" algn="just">
              <a:lnSpc>
                <a:spcPct val="80000"/>
              </a:lnSpc>
              <a:defRPr/>
            </a:pPr>
            <a:r>
              <a:rPr lang="en-US" b="1" dirty="0"/>
              <a:t>FOURTH STAGE</a:t>
            </a:r>
          </a:p>
          <a:p>
            <a:pPr marL="274320" indent="-212598" algn="just">
              <a:lnSpc>
                <a:spcPct val="80000"/>
              </a:lnSpc>
              <a:defRPr/>
            </a:pPr>
            <a:endParaRPr lang="en-US" b="1" dirty="0"/>
          </a:p>
          <a:p>
            <a:pPr marL="274320" indent="-212598" algn="just">
              <a:lnSpc>
                <a:spcPct val="80000"/>
              </a:lnSpc>
              <a:defRPr/>
            </a:pPr>
            <a:r>
              <a:rPr lang="en-US" b="1" dirty="0"/>
              <a:t>List and number all the students in each room. </a:t>
            </a:r>
          </a:p>
          <a:p>
            <a:pPr marL="274320" indent="-212598" algn="just">
              <a:lnSpc>
                <a:spcPct val="80000"/>
              </a:lnSpc>
              <a:defRPr/>
            </a:pPr>
            <a:r>
              <a:rPr lang="en-US" b="1" dirty="0"/>
              <a:t>Randomly select one student from each room (100 students.</a:t>
            </a:r>
          </a:p>
          <a:p>
            <a:endParaRPr lang="en-US" dirty="0"/>
          </a:p>
        </p:txBody>
      </p:sp>
    </p:spTree>
    <p:extLst>
      <p:ext uri="{BB962C8B-B14F-4D97-AF65-F5344CB8AC3E}">
        <p14:creationId xmlns:p14="http://schemas.microsoft.com/office/powerpoint/2010/main" val="650418999"/>
      </p:ext>
    </p:extLst>
  </p:cSld>
  <p:clrMapOvr>
    <a:masterClrMapping/>
  </p:clrMapOvr>
  <p:timing>
    <p:tnLst>
      <p:par>
        <p:cTn id="1" dur="indefinite" restart="never" nodeType="tmRoot"/>
      </p:par>
    </p:tnLst>
  </p:timing>
</p:sld>
</file>

<file path=ppt/slides/slide2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pPr>
              <a:defRPr/>
            </a:pPr>
            <a:r>
              <a:rPr lang="en-US" b="1" smtClean="0">
                <a:solidFill>
                  <a:schemeClr val="tx2">
                    <a:satMod val="130000"/>
                  </a:schemeClr>
                </a:solidFill>
              </a:rPr>
              <a:t>NON-PROBABILITY SAMPLE</a:t>
            </a:r>
          </a:p>
        </p:txBody>
      </p:sp>
      <p:sp>
        <p:nvSpPr>
          <p:cNvPr id="46083" name="Rectangle 3"/>
          <p:cNvSpPr>
            <a:spLocks noGrp="1" noChangeArrowheads="1"/>
          </p:cNvSpPr>
          <p:nvPr>
            <p:ph idx="1"/>
          </p:nvPr>
        </p:nvSpPr>
        <p:spPr/>
        <p:txBody>
          <a:bodyPr>
            <a:normAutofit fontScale="92500" lnSpcReduction="20000"/>
          </a:bodyPr>
          <a:lstStyle/>
          <a:p>
            <a:pPr eaLnBrk="1" hangingPunct="1"/>
            <a:endParaRPr lang="en-US" b="1" dirty="0" smtClean="0"/>
          </a:p>
          <a:p>
            <a:pPr algn="just" eaLnBrk="1" hangingPunct="1"/>
            <a:r>
              <a:rPr lang="en-US" b="1" dirty="0" smtClean="0"/>
              <a:t>This a sampling design where the chance of being included in a sample is not equal or non-zero.</a:t>
            </a:r>
          </a:p>
          <a:p>
            <a:pPr marL="0" indent="0" algn="just">
              <a:buNone/>
            </a:pPr>
            <a:endParaRPr lang="en-US" b="1" dirty="0" smtClean="0"/>
          </a:p>
          <a:p>
            <a:pPr algn="just" eaLnBrk="1" hangingPunct="1"/>
            <a:r>
              <a:rPr lang="en-US" b="1" dirty="0" smtClean="0"/>
              <a:t>There are used in situations where probability sampling is not possible.</a:t>
            </a:r>
          </a:p>
          <a:p>
            <a:pPr marL="0" indent="0" algn="just">
              <a:buNone/>
            </a:pPr>
            <a:endParaRPr lang="en-US" b="1" dirty="0" smtClean="0"/>
          </a:p>
          <a:p>
            <a:pPr algn="just" eaLnBrk="1" hangingPunct="1"/>
            <a:r>
              <a:rPr lang="en-US" b="1" dirty="0" smtClean="0"/>
              <a:t>In other circumstances, they are also used in combination with probability sampling.</a:t>
            </a:r>
          </a:p>
        </p:txBody>
      </p:sp>
    </p:spTree>
    <p:extLst>
      <p:ext uri="{BB962C8B-B14F-4D97-AF65-F5344CB8AC3E}">
        <p14:creationId xmlns:p14="http://schemas.microsoft.com/office/powerpoint/2010/main" val="3369188336"/>
      </p:ext>
    </p:extLst>
  </p:cSld>
  <p:clrMapOvr>
    <a:masterClrMapping/>
  </p:clrMapOvr>
  <p:timing>
    <p:tnLst>
      <p:par>
        <p:cTn id="1" dur="indefinite" restart="never" nodeType="tmRoot"/>
      </p:par>
    </p:tnLst>
  </p:timing>
</p:sld>
</file>

<file path=ppt/slides/slide2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normAutofit fontScale="90000"/>
          </a:bodyPr>
          <a:lstStyle/>
          <a:p>
            <a:pPr>
              <a:defRPr/>
            </a:pPr>
            <a:r>
              <a:rPr lang="en-US" sz="2400" b="1"/>
              <a:t>CONVENIENCE SAMPLES</a:t>
            </a:r>
            <a:br>
              <a:rPr lang="en-US" sz="2400" b="1"/>
            </a:br>
            <a:r>
              <a:rPr lang="en-US" sz="2400"/>
              <a:t/>
            </a:r>
            <a:br>
              <a:rPr lang="en-US" sz="2400"/>
            </a:br>
            <a:endParaRPr lang="en-US" sz="2400"/>
          </a:p>
        </p:txBody>
      </p:sp>
      <p:sp>
        <p:nvSpPr>
          <p:cNvPr id="47107" name="Rectangle 3"/>
          <p:cNvSpPr>
            <a:spLocks noGrp="1" noChangeArrowheads="1"/>
          </p:cNvSpPr>
          <p:nvPr>
            <p:ph idx="1"/>
          </p:nvPr>
        </p:nvSpPr>
        <p:spPr/>
        <p:txBody>
          <a:bodyPr/>
          <a:lstStyle/>
          <a:p>
            <a:pPr algn="just" eaLnBrk="1" hangingPunct="1">
              <a:buFont typeface="Wingdings" panose="05000000000000000000" pitchFamily="2" charset="2"/>
              <a:buNone/>
            </a:pPr>
            <a:r>
              <a:rPr lang="en-US" b="1" dirty="0" smtClean="0"/>
              <a:t>	Elements selected because of easy accessibility or availability.</a:t>
            </a:r>
          </a:p>
          <a:p>
            <a:pPr algn="just" eaLnBrk="1" hangingPunct="1">
              <a:buFont typeface="Wingdings" panose="05000000000000000000" pitchFamily="2" charset="2"/>
              <a:buNone/>
            </a:pPr>
            <a:endParaRPr lang="en-US" b="1" dirty="0" smtClean="0"/>
          </a:p>
          <a:p>
            <a:pPr algn="just" eaLnBrk="1" hangingPunct="1"/>
            <a:r>
              <a:rPr lang="en-US" b="1" dirty="0" smtClean="0"/>
              <a:t>EXAMPLE </a:t>
            </a:r>
          </a:p>
          <a:p>
            <a:pPr algn="just" eaLnBrk="1" hangingPunct="1"/>
            <a:r>
              <a:rPr lang="en-US" b="1" dirty="0" smtClean="0"/>
              <a:t>Using members of this class as study units.</a:t>
            </a:r>
          </a:p>
        </p:txBody>
      </p:sp>
    </p:spTree>
    <p:extLst>
      <p:ext uri="{BB962C8B-B14F-4D97-AF65-F5344CB8AC3E}">
        <p14:creationId xmlns:p14="http://schemas.microsoft.com/office/powerpoint/2010/main" val="1188179437"/>
      </p:ext>
    </p:extLst>
  </p:cSld>
  <p:clrMapOvr>
    <a:masterClrMapping/>
  </p:clrMapOvr>
  <p:timing>
    <p:tnLst>
      <p:par>
        <p:cTn id="1" dur="indefinite" restart="never" nodeType="tmRoot"/>
      </p:par>
    </p:tnLst>
  </p:timing>
</p:sld>
</file>

<file path=ppt/slides/slide2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a:defRPr/>
            </a:pPr>
            <a:r>
              <a:rPr lang="en-US" b="1" smtClean="0">
                <a:solidFill>
                  <a:schemeClr val="tx2">
                    <a:satMod val="130000"/>
                  </a:schemeClr>
                </a:solidFill>
              </a:rPr>
              <a:t>PURPOSIVE SAMPLES</a:t>
            </a:r>
          </a:p>
        </p:txBody>
      </p:sp>
      <p:sp>
        <p:nvSpPr>
          <p:cNvPr id="48131" name="Rectangle 3"/>
          <p:cNvSpPr>
            <a:spLocks noGrp="1" noChangeArrowheads="1"/>
          </p:cNvSpPr>
          <p:nvPr>
            <p:ph idx="1"/>
          </p:nvPr>
        </p:nvSpPr>
        <p:spPr/>
        <p:txBody>
          <a:bodyPr/>
          <a:lstStyle/>
          <a:p>
            <a:pPr algn="just" eaLnBrk="1" hangingPunct="1">
              <a:lnSpc>
                <a:spcPct val="90000"/>
              </a:lnSpc>
              <a:buFont typeface="Wingdings" panose="05000000000000000000" pitchFamily="2" charset="2"/>
              <a:buNone/>
            </a:pPr>
            <a:r>
              <a:rPr lang="en-US" dirty="0" smtClean="0"/>
              <a:t>	</a:t>
            </a:r>
            <a:r>
              <a:rPr lang="en-US" b="1" dirty="0" smtClean="0"/>
              <a:t>Elements subjectively selected to reflect the representativeness of the sample.</a:t>
            </a:r>
          </a:p>
          <a:p>
            <a:pPr algn="just" eaLnBrk="1" hangingPunct="1">
              <a:lnSpc>
                <a:spcPct val="90000"/>
              </a:lnSpc>
              <a:buFont typeface="Wingdings" panose="05000000000000000000" pitchFamily="2" charset="2"/>
              <a:buNone/>
            </a:pPr>
            <a:endParaRPr lang="en-US" b="1" dirty="0" smtClean="0"/>
          </a:p>
          <a:p>
            <a:pPr algn="just" eaLnBrk="1" hangingPunct="1">
              <a:lnSpc>
                <a:spcPct val="90000"/>
              </a:lnSpc>
              <a:buFont typeface="Wingdings" panose="05000000000000000000" pitchFamily="2" charset="2"/>
              <a:buNone/>
            </a:pPr>
            <a:r>
              <a:rPr lang="en-US" b="1" dirty="0" smtClean="0"/>
              <a:t>	EXAMPLE</a:t>
            </a:r>
          </a:p>
          <a:p>
            <a:pPr algn="just" eaLnBrk="1" hangingPunct="1">
              <a:lnSpc>
                <a:spcPct val="90000"/>
              </a:lnSpc>
              <a:buFont typeface="Wingdings" panose="05000000000000000000" pitchFamily="2" charset="2"/>
              <a:buNone/>
            </a:pPr>
            <a:endParaRPr lang="en-US" b="1" dirty="0" smtClean="0"/>
          </a:p>
          <a:p>
            <a:pPr algn="just" eaLnBrk="1" hangingPunct="1">
              <a:lnSpc>
                <a:spcPct val="90000"/>
              </a:lnSpc>
              <a:buFont typeface="Wingdings" panose="05000000000000000000" pitchFamily="2" charset="2"/>
              <a:buNone/>
            </a:pPr>
            <a:r>
              <a:rPr lang="en-US" b="1" dirty="0" smtClean="0"/>
              <a:t>	In a study of drug abuse on campus, select only those with broad knowledge and experience of drug abuse.</a:t>
            </a:r>
          </a:p>
        </p:txBody>
      </p:sp>
    </p:spTree>
    <p:extLst>
      <p:ext uri="{BB962C8B-B14F-4D97-AF65-F5344CB8AC3E}">
        <p14:creationId xmlns:p14="http://schemas.microsoft.com/office/powerpoint/2010/main" val="2720615485"/>
      </p:ext>
    </p:extLst>
  </p:cSld>
  <p:clrMapOvr>
    <a:masterClrMapping/>
  </p:clrMapOvr>
  <p:timing>
    <p:tnLst>
      <p:par>
        <p:cTn id="1" dur="indefinite" restart="never" nodeType="tmRoot"/>
      </p:par>
    </p:tnLst>
  </p:timing>
</p:sld>
</file>

<file path=ppt/slides/slide2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a:defRPr/>
            </a:pPr>
            <a:r>
              <a:rPr lang="en-US" b="1" smtClean="0">
                <a:solidFill>
                  <a:schemeClr val="tx2">
                    <a:satMod val="130000"/>
                  </a:schemeClr>
                </a:solidFill>
              </a:rPr>
              <a:t>QUOTA SAMPLES</a:t>
            </a:r>
          </a:p>
        </p:txBody>
      </p:sp>
      <p:sp>
        <p:nvSpPr>
          <p:cNvPr id="49155" name="Rectangle 3"/>
          <p:cNvSpPr>
            <a:spLocks noGrp="1" noChangeArrowheads="1"/>
          </p:cNvSpPr>
          <p:nvPr>
            <p:ph idx="1"/>
          </p:nvPr>
        </p:nvSpPr>
        <p:spPr/>
        <p:txBody>
          <a:bodyPr>
            <a:normAutofit/>
          </a:bodyPr>
          <a:lstStyle/>
          <a:p>
            <a:pPr algn="just" eaLnBrk="1" hangingPunct="1">
              <a:lnSpc>
                <a:spcPct val="80000"/>
              </a:lnSpc>
            </a:pPr>
            <a:r>
              <a:rPr lang="en-US" sz="1800" b="1" dirty="0"/>
              <a:t>Selection of elements that closely resemble major characteristics of the total population.</a:t>
            </a:r>
          </a:p>
          <a:p>
            <a:pPr algn="just" eaLnBrk="1" hangingPunct="1">
              <a:lnSpc>
                <a:spcPct val="80000"/>
              </a:lnSpc>
            </a:pPr>
            <a:endParaRPr lang="en-US" sz="1800" b="1" dirty="0"/>
          </a:p>
          <a:p>
            <a:pPr algn="just" eaLnBrk="1" hangingPunct="1">
              <a:lnSpc>
                <a:spcPct val="80000"/>
              </a:lnSpc>
            </a:pPr>
            <a:r>
              <a:rPr lang="en-US" sz="1800" b="1" dirty="0"/>
              <a:t>Ensuring that a certain number of sample units from different categories with specific characteristics appear in the sample so that all these characteristics are represented.</a:t>
            </a:r>
          </a:p>
          <a:p>
            <a:pPr algn="just" eaLnBrk="1" hangingPunct="1">
              <a:lnSpc>
                <a:spcPct val="80000"/>
              </a:lnSpc>
            </a:pPr>
            <a:endParaRPr lang="en-US" sz="1800" b="1" dirty="0"/>
          </a:p>
          <a:p>
            <a:pPr algn="just" eaLnBrk="1" hangingPunct="1">
              <a:lnSpc>
                <a:spcPct val="80000"/>
              </a:lnSpc>
            </a:pPr>
            <a:r>
              <a:rPr lang="en-US" sz="1800" b="1" dirty="0"/>
              <a:t>Ensure that the sample has the same proportions as in the population.</a:t>
            </a:r>
          </a:p>
          <a:p>
            <a:pPr algn="just" eaLnBrk="1" hangingPunct="1">
              <a:lnSpc>
                <a:spcPct val="80000"/>
              </a:lnSpc>
            </a:pPr>
            <a:endParaRPr lang="en-US" sz="1800" b="1" dirty="0"/>
          </a:p>
          <a:p>
            <a:pPr algn="just" eaLnBrk="1" hangingPunct="1">
              <a:lnSpc>
                <a:spcPct val="80000"/>
              </a:lnSpc>
              <a:buFont typeface="Wingdings" panose="05000000000000000000" pitchFamily="2" charset="2"/>
              <a:buNone/>
            </a:pPr>
            <a:r>
              <a:rPr lang="en-US" sz="1800" b="1" dirty="0"/>
              <a:t>	EXAMPLE</a:t>
            </a:r>
          </a:p>
          <a:p>
            <a:pPr algn="just" eaLnBrk="1" hangingPunct="1">
              <a:lnSpc>
                <a:spcPct val="80000"/>
              </a:lnSpc>
              <a:buFont typeface="Wingdings" panose="05000000000000000000" pitchFamily="2" charset="2"/>
              <a:buNone/>
            </a:pPr>
            <a:endParaRPr lang="en-US" sz="1800" b="1" dirty="0"/>
          </a:p>
          <a:p>
            <a:pPr algn="just" eaLnBrk="1" hangingPunct="1">
              <a:lnSpc>
                <a:spcPct val="80000"/>
              </a:lnSpc>
              <a:buFont typeface="Wingdings" panose="05000000000000000000" pitchFamily="2" charset="2"/>
              <a:buNone/>
            </a:pPr>
            <a:r>
              <a:rPr lang="en-US" sz="1800" b="1" dirty="0"/>
              <a:t>	In a study of </a:t>
            </a:r>
            <a:r>
              <a:rPr lang="en-US" sz="1800" b="1" dirty="0" smtClean="0"/>
              <a:t>drug </a:t>
            </a:r>
            <a:r>
              <a:rPr lang="en-US" sz="1800" b="1" dirty="0"/>
              <a:t>abuse include students from each of the different religious affiliations (Catholics, Protestants, Pentecostals) and gender (male and female)</a:t>
            </a:r>
          </a:p>
        </p:txBody>
      </p:sp>
    </p:spTree>
    <p:extLst>
      <p:ext uri="{BB962C8B-B14F-4D97-AF65-F5344CB8AC3E}">
        <p14:creationId xmlns:p14="http://schemas.microsoft.com/office/powerpoint/2010/main" val="1316772883"/>
      </p:ext>
    </p:extLst>
  </p:cSld>
  <p:clrMapOvr>
    <a:masterClrMapping/>
  </p:clrMapOvr>
  <p:timing>
    <p:tnLst>
      <p:par>
        <p:cTn id="1" dur="indefinite" restart="never" nodeType="tmRoot"/>
      </p:par>
    </p:tnLst>
  </p:timing>
</p:sld>
</file>

<file path=ppt/slides/slide2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a:defRPr/>
            </a:pPr>
            <a:r>
              <a:rPr lang="en-US" b="1" smtClean="0">
                <a:solidFill>
                  <a:schemeClr val="tx2">
                    <a:satMod val="130000"/>
                  </a:schemeClr>
                </a:solidFill>
              </a:rPr>
              <a:t>SNOWBALL SAMPLING</a:t>
            </a:r>
          </a:p>
        </p:txBody>
      </p:sp>
      <p:sp>
        <p:nvSpPr>
          <p:cNvPr id="50179" name="Rectangle 3"/>
          <p:cNvSpPr>
            <a:spLocks noGrp="1" noChangeArrowheads="1"/>
          </p:cNvSpPr>
          <p:nvPr>
            <p:ph idx="1"/>
          </p:nvPr>
        </p:nvSpPr>
        <p:spPr/>
        <p:txBody>
          <a:bodyPr/>
          <a:lstStyle/>
          <a:p>
            <a:pPr algn="just" eaLnBrk="1" hangingPunct="1">
              <a:defRPr/>
            </a:pPr>
            <a:r>
              <a:rPr lang="en-US" sz="1800" b="1" dirty="0"/>
              <a:t>Data collected from a small group who are asked to identify other subjects with similar characteristics.</a:t>
            </a:r>
          </a:p>
          <a:p>
            <a:pPr algn="just" eaLnBrk="1" hangingPunct="1">
              <a:defRPr/>
            </a:pPr>
            <a:endParaRPr lang="en-US" sz="1800" b="1" dirty="0"/>
          </a:p>
          <a:p>
            <a:pPr algn="just" eaLnBrk="1" hangingPunct="1">
              <a:defRPr/>
            </a:pPr>
            <a:r>
              <a:rPr lang="en-US" sz="1800" b="1" dirty="0"/>
              <a:t>Used to capture hard-to-find populations.</a:t>
            </a:r>
          </a:p>
          <a:p>
            <a:pPr marL="61913" indent="0" algn="just">
              <a:buNone/>
              <a:defRPr/>
            </a:pPr>
            <a:endParaRPr lang="en-US" sz="1800" b="1" dirty="0"/>
          </a:p>
          <a:p>
            <a:pPr algn="just" eaLnBrk="1" hangingPunct="1">
              <a:defRPr/>
            </a:pPr>
            <a:r>
              <a:rPr lang="en-US" sz="1800" b="1" dirty="0"/>
              <a:t>It is also known as network or chain – referral sampling.</a:t>
            </a:r>
          </a:p>
          <a:p>
            <a:pPr algn="just" eaLnBrk="1" hangingPunct="1">
              <a:defRPr/>
            </a:pPr>
            <a:endParaRPr lang="en-US" sz="1800" b="1" dirty="0"/>
          </a:p>
          <a:p>
            <a:pPr algn="just" eaLnBrk="1" hangingPunct="1">
              <a:defRPr/>
            </a:pPr>
            <a:r>
              <a:rPr lang="en-US" sz="1800" b="1" dirty="0"/>
              <a:t>Example of </a:t>
            </a:r>
            <a:r>
              <a:rPr lang="en-US" sz="1800" b="1" dirty="0" err="1"/>
              <a:t>TEVETA</a:t>
            </a:r>
            <a:r>
              <a:rPr lang="en-US" sz="1800" b="1" dirty="0"/>
              <a:t> Tracer Study.</a:t>
            </a:r>
          </a:p>
        </p:txBody>
      </p:sp>
    </p:spTree>
    <p:extLst>
      <p:ext uri="{BB962C8B-B14F-4D97-AF65-F5344CB8AC3E}">
        <p14:creationId xmlns:p14="http://schemas.microsoft.com/office/powerpoint/2010/main" val="4055937324"/>
      </p:ext>
    </p:extLst>
  </p:cSld>
  <p:clrMapOvr>
    <a:masterClrMapping/>
  </p:clrMapOvr>
  <p:timing>
    <p:tnLst>
      <p:par>
        <p:cTn id="1" dur="indefinite" restart="never" nodeType="tmRoot"/>
      </p:par>
    </p:tnLst>
  </p:timing>
</p:sld>
</file>

<file path=ppt/slides/slide2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a:defRPr/>
            </a:pPr>
            <a:r>
              <a:rPr lang="en-US" b="1" smtClean="0">
                <a:solidFill>
                  <a:schemeClr val="tx2">
                    <a:satMod val="130000"/>
                  </a:schemeClr>
                </a:solidFill>
              </a:rPr>
              <a:t>STEPS IN SAMPLING</a:t>
            </a:r>
          </a:p>
        </p:txBody>
      </p:sp>
      <p:sp>
        <p:nvSpPr>
          <p:cNvPr id="51203" name="Rectangle 3"/>
          <p:cNvSpPr>
            <a:spLocks noGrp="1" noChangeArrowheads="1"/>
          </p:cNvSpPr>
          <p:nvPr>
            <p:ph idx="1"/>
          </p:nvPr>
        </p:nvSpPr>
        <p:spPr/>
        <p:txBody>
          <a:bodyPr/>
          <a:lstStyle/>
          <a:p>
            <a:pPr eaLnBrk="1" hangingPunct="1">
              <a:lnSpc>
                <a:spcPct val="90000"/>
              </a:lnSpc>
            </a:pPr>
            <a:r>
              <a:rPr lang="en-US" sz="1875" b="1" dirty="0"/>
              <a:t>6.	COLLECT THE DATA</a:t>
            </a:r>
            <a:endParaRPr lang="en-US" sz="1875" dirty="0"/>
          </a:p>
          <a:p>
            <a:pPr eaLnBrk="1" hangingPunct="1">
              <a:lnSpc>
                <a:spcPct val="90000"/>
              </a:lnSpc>
            </a:pPr>
            <a:r>
              <a:rPr lang="en-US" sz="1875" dirty="0"/>
              <a:t>Administer the questionnaires</a:t>
            </a:r>
          </a:p>
          <a:p>
            <a:pPr eaLnBrk="1" hangingPunct="1">
              <a:lnSpc>
                <a:spcPct val="90000"/>
              </a:lnSpc>
            </a:pPr>
            <a:r>
              <a:rPr lang="en-US" sz="1875" dirty="0"/>
              <a:t>Conduct the interviews </a:t>
            </a:r>
          </a:p>
          <a:p>
            <a:pPr eaLnBrk="1" hangingPunct="1">
              <a:lnSpc>
                <a:spcPct val="90000"/>
              </a:lnSpc>
              <a:buFont typeface="Wingdings" panose="05000000000000000000" pitchFamily="2" charset="2"/>
              <a:buNone/>
            </a:pPr>
            <a:endParaRPr lang="en-US" sz="1875" b="1" dirty="0"/>
          </a:p>
          <a:p>
            <a:pPr eaLnBrk="1" hangingPunct="1">
              <a:lnSpc>
                <a:spcPct val="90000"/>
              </a:lnSpc>
            </a:pPr>
            <a:r>
              <a:rPr lang="en-US" sz="1875" b="1" dirty="0"/>
              <a:t>7.	PRESENT THE FINDINGS</a:t>
            </a:r>
            <a:endParaRPr lang="en-US" sz="1875" dirty="0"/>
          </a:p>
          <a:p>
            <a:pPr eaLnBrk="1" hangingPunct="1">
              <a:lnSpc>
                <a:spcPct val="90000"/>
              </a:lnSpc>
            </a:pPr>
            <a:r>
              <a:rPr lang="en-US" sz="1875" dirty="0"/>
              <a:t>Organize, summarize and describe the indicators (</a:t>
            </a:r>
            <a:r>
              <a:rPr lang="en-US" sz="1875" b="1" dirty="0"/>
              <a:t>Descriptive statistics</a:t>
            </a:r>
            <a:r>
              <a:rPr lang="en-US" sz="1875" dirty="0"/>
              <a:t>)</a:t>
            </a:r>
          </a:p>
          <a:p>
            <a:pPr eaLnBrk="1" hangingPunct="1">
              <a:lnSpc>
                <a:spcPct val="90000"/>
              </a:lnSpc>
            </a:pPr>
            <a:endParaRPr lang="en-US" sz="1875" dirty="0"/>
          </a:p>
          <a:p>
            <a:pPr eaLnBrk="1" hangingPunct="1">
              <a:lnSpc>
                <a:spcPct val="90000"/>
              </a:lnSpc>
            </a:pPr>
            <a:r>
              <a:rPr lang="en-US" sz="1875" dirty="0"/>
              <a:t>Generalize findings from the sample to population (</a:t>
            </a:r>
            <a:r>
              <a:rPr lang="en-US" sz="1875" b="1" dirty="0"/>
              <a:t>Inferential statistics</a:t>
            </a:r>
            <a:r>
              <a:rPr lang="en-US" sz="1875" dirty="0"/>
              <a:t>)</a:t>
            </a:r>
          </a:p>
        </p:txBody>
      </p:sp>
    </p:spTree>
    <p:extLst>
      <p:ext uri="{BB962C8B-B14F-4D97-AF65-F5344CB8AC3E}">
        <p14:creationId xmlns:p14="http://schemas.microsoft.com/office/powerpoint/2010/main" val="1188925119"/>
      </p:ext>
    </p:extLst>
  </p:cSld>
  <p:clrMapOvr>
    <a:masterClrMapping/>
  </p:clrMapOvr>
  <p:timing>
    <p:tnLst>
      <p:par>
        <p:cTn id="1" dur="indefinite" restart="never" nodeType="tmRoot"/>
      </p:par>
    </p:tnLst>
  </p:timing>
</p:sld>
</file>

<file path=ppt/slides/slide2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en-GB" sz="2400" b="1"/>
              <a:t>DATA COLLECTION TECHNIQUES</a:t>
            </a:r>
            <a:endParaRPr lang="en-US" sz="2400" b="1"/>
          </a:p>
        </p:txBody>
      </p:sp>
      <p:sp>
        <p:nvSpPr>
          <p:cNvPr id="53251" name="Rectangle 3"/>
          <p:cNvSpPr>
            <a:spLocks noGrp="1" noChangeArrowheads="1"/>
          </p:cNvSpPr>
          <p:nvPr>
            <p:ph idx="1"/>
          </p:nvPr>
        </p:nvSpPr>
        <p:spPr/>
        <p:txBody>
          <a:bodyPr>
            <a:normAutofit/>
          </a:bodyPr>
          <a:lstStyle/>
          <a:p>
            <a:pPr eaLnBrk="1" hangingPunct="1"/>
            <a:endParaRPr lang="en-GB" dirty="0"/>
          </a:p>
          <a:p>
            <a:pPr algn="just" eaLnBrk="1" hangingPunct="1"/>
            <a:r>
              <a:rPr lang="en-GB" sz="2700" b="1" dirty="0"/>
              <a:t>Data collection techniques allow us to systematically collect information about </a:t>
            </a:r>
            <a:r>
              <a:rPr lang="en-GB" sz="2700" b="1" dirty="0"/>
              <a:t>the problems, phenomena, events, or issues of interest.</a:t>
            </a:r>
          </a:p>
          <a:p>
            <a:pPr algn="just" eaLnBrk="1" hangingPunct="1"/>
            <a:endParaRPr lang="en-GB" sz="2700" b="1" dirty="0"/>
          </a:p>
          <a:p>
            <a:pPr algn="just"/>
            <a:r>
              <a:rPr lang="en-GB" sz="2700" b="1" dirty="0"/>
              <a:t>This also involves collecting </a:t>
            </a:r>
            <a:r>
              <a:rPr lang="en-GB" sz="2700" b="1" dirty="0"/>
              <a:t>information about settings </a:t>
            </a:r>
            <a:r>
              <a:rPr lang="en-GB" sz="2700" b="1" dirty="0"/>
              <a:t>or contexts in </a:t>
            </a:r>
            <a:r>
              <a:rPr lang="en-GB" sz="2700" b="1" dirty="0"/>
              <a:t>which they </a:t>
            </a:r>
            <a:r>
              <a:rPr lang="en-GB" sz="2700" b="1" dirty="0"/>
              <a:t>occur</a:t>
            </a:r>
          </a:p>
        </p:txBody>
      </p:sp>
    </p:spTree>
    <p:extLst>
      <p:ext uri="{BB962C8B-B14F-4D97-AF65-F5344CB8AC3E}">
        <p14:creationId xmlns:p14="http://schemas.microsoft.com/office/powerpoint/2010/main" val="4214852666"/>
      </p:ext>
    </p:extLst>
  </p:cSld>
  <p:clrMapOvr>
    <a:masterClrMapping/>
  </p:clrMapOvr>
</p:sld>
</file>

<file path=ppt/slides/slide2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GB" b="1"/>
              <a:t>TYPES OF DATA</a:t>
            </a:r>
            <a:endParaRPr lang="en-US" b="1"/>
          </a:p>
        </p:txBody>
      </p:sp>
      <p:sp>
        <p:nvSpPr>
          <p:cNvPr id="54275" name="Rectangle 3"/>
          <p:cNvSpPr>
            <a:spLocks noGrp="1" noChangeArrowheads="1"/>
          </p:cNvSpPr>
          <p:nvPr>
            <p:ph idx="1"/>
          </p:nvPr>
        </p:nvSpPr>
        <p:spPr/>
        <p:txBody>
          <a:bodyPr>
            <a:normAutofit/>
          </a:bodyPr>
          <a:lstStyle/>
          <a:p>
            <a:pPr marL="414338" indent="-414338">
              <a:lnSpc>
                <a:spcPct val="90000"/>
              </a:lnSpc>
              <a:buNone/>
            </a:pPr>
            <a:r>
              <a:rPr lang="en-GB" sz="1575" b="1" dirty="0"/>
              <a:t>1.	</a:t>
            </a:r>
            <a:r>
              <a:rPr lang="en-GB" sz="1500" b="1" dirty="0"/>
              <a:t>QUALITATIVE DATA</a:t>
            </a:r>
          </a:p>
          <a:p>
            <a:pPr marL="414338" indent="-414338">
              <a:lnSpc>
                <a:spcPct val="90000"/>
              </a:lnSpc>
              <a:buFont typeface="Wingdings" pitchFamily="2" charset="2"/>
              <a:buAutoNum type="arabicPeriod" startAt="2"/>
            </a:pPr>
            <a:r>
              <a:rPr lang="en-GB" sz="1500" b="1" dirty="0"/>
              <a:t>QUANTITATIVE DATA</a:t>
            </a:r>
          </a:p>
          <a:p>
            <a:pPr marL="414338" indent="-414338">
              <a:lnSpc>
                <a:spcPct val="90000"/>
              </a:lnSpc>
              <a:buFont typeface="Wingdings" pitchFamily="2" charset="2"/>
              <a:buAutoNum type="arabicPeriod" startAt="2"/>
            </a:pPr>
            <a:endParaRPr lang="en-GB" sz="1500" b="1" dirty="0"/>
          </a:p>
          <a:p>
            <a:pPr marL="414338" indent="-414338">
              <a:lnSpc>
                <a:spcPct val="90000"/>
              </a:lnSpc>
              <a:buFont typeface="Wingdings" pitchFamily="2" charset="2"/>
              <a:buAutoNum type="arabicPeriod"/>
            </a:pPr>
            <a:r>
              <a:rPr lang="en-GB" sz="1500" b="1"/>
              <a:t>QUALITATIVE DATA</a:t>
            </a:r>
          </a:p>
          <a:p>
            <a:pPr marL="414338" indent="-414338">
              <a:lnSpc>
                <a:spcPct val="90000"/>
              </a:lnSpc>
              <a:buNone/>
            </a:pPr>
            <a:endParaRPr lang="en-GB" sz="1500" dirty="0"/>
          </a:p>
          <a:p>
            <a:pPr marL="414338" indent="-414338">
              <a:lnSpc>
                <a:spcPct val="90000"/>
              </a:lnSpc>
            </a:pPr>
            <a:r>
              <a:rPr lang="en-GB" sz="1500" b="1" dirty="0"/>
              <a:t>These are non – numeric.</a:t>
            </a:r>
          </a:p>
          <a:p>
            <a:pPr marL="414338" indent="-414338">
              <a:lnSpc>
                <a:spcPct val="90000"/>
              </a:lnSpc>
              <a:buNone/>
            </a:pPr>
            <a:endParaRPr lang="en-GB" sz="1500" b="1" dirty="0"/>
          </a:p>
          <a:p>
            <a:pPr marL="414338" indent="-414338">
              <a:lnSpc>
                <a:spcPct val="90000"/>
              </a:lnSpc>
            </a:pPr>
            <a:r>
              <a:rPr lang="en-GB" sz="1500" b="1" dirty="0"/>
              <a:t>These consist of in – depth answers and discussions that come open – ended questions.</a:t>
            </a:r>
          </a:p>
          <a:p>
            <a:pPr marL="414338" indent="-414338">
              <a:lnSpc>
                <a:spcPct val="90000"/>
              </a:lnSpc>
              <a:buNone/>
            </a:pPr>
            <a:endParaRPr lang="en-GB" sz="1500" b="1" dirty="0"/>
          </a:p>
          <a:p>
            <a:pPr marL="414338" indent="-414338">
              <a:lnSpc>
                <a:spcPct val="90000"/>
              </a:lnSpc>
            </a:pPr>
            <a:r>
              <a:rPr lang="en-GB" sz="1500" b="1" dirty="0"/>
              <a:t>The information provided is often recorded in narrative form.</a:t>
            </a:r>
            <a:endParaRPr lang="en-US" sz="1500" b="1" dirty="0"/>
          </a:p>
        </p:txBody>
      </p:sp>
    </p:spTree>
    <p:extLst>
      <p:ext uri="{BB962C8B-B14F-4D97-AF65-F5344CB8AC3E}">
        <p14:creationId xmlns:p14="http://schemas.microsoft.com/office/powerpoint/2010/main" val="38670937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LOGIC</a:t>
            </a:r>
            <a:endParaRPr lang="en-US" dirty="0"/>
          </a:p>
        </p:txBody>
      </p:sp>
      <p:sp>
        <p:nvSpPr>
          <p:cNvPr id="3" name="Content Placeholder 2"/>
          <p:cNvSpPr>
            <a:spLocks noGrp="1"/>
          </p:cNvSpPr>
          <p:nvPr>
            <p:ph idx="1"/>
          </p:nvPr>
        </p:nvSpPr>
        <p:spPr/>
        <p:txBody>
          <a:bodyPr>
            <a:normAutofit fontScale="70000" lnSpcReduction="20000"/>
          </a:bodyPr>
          <a:lstStyle/>
          <a:p>
            <a:r>
              <a:rPr lang="en-GB" b="1" dirty="0" smtClean="0"/>
              <a:t>INDUCTIVE LOGIC </a:t>
            </a:r>
          </a:p>
          <a:p>
            <a:endParaRPr lang="en-GB" dirty="0"/>
          </a:p>
          <a:p>
            <a:pPr algn="just"/>
            <a:r>
              <a:rPr lang="en-GB" b="1" dirty="0" smtClean="0"/>
              <a:t>This involves reasoning from the specific to the general.  </a:t>
            </a:r>
          </a:p>
          <a:p>
            <a:pPr algn="just"/>
            <a:endParaRPr lang="en-GB" b="1" dirty="0"/>
          </a:p>
          <a:p>
            <a:pPr algn="just"/>
            <a:r>
              <a:rPr lang="en-GB" b="1" dirty="0" smtClean="0"/>
              <a:t>On basis of observation of many specific instance of an event one can then proceed to generalization or theory.</a:t>
            </a:r>
            <a:endParaRPr lang="en-US" b="1" dirty="0" smtClean="0"/>
          </a:p>
          <a:p>
            <a:pPr marL="82296" indent="0" algn="just">
              <a:buNone/>
            </a:pPr>
            <a:endParaRPr lang="en-US" b="1" dirty="0"/>
          </a:p>
          <a:p>
            <a:pPr algn="just"/>
            <a:r>
              <a:rPr lang="en-GB" b="1" dirty="0" smtClean="0"/>
              <a:t>Example</a:t>
            </a:r>
          </a:p>
          <a:p>
            <a:pPr algn="just"/>
            <a:endParaRPr lang="en-GB" b="1" dirty="0"/>
          </a:p>
          <a:p>
            <a:pPr algn="just"/>
            <a:r>
              <a:rPr lang="en-GB" b="1" dirty="0" smtClean="0"/>
              <a:t>Systematic investigation reveals born-again students have undergone trauma or crisis which led to their conversion.</a:t>
            </a:r>
          </a:p>
          <a:p>
            <a:pPr algn="just"/>
            <a:endParaRPr lang="en-GB" b="1" dirty="0"/>
          </a:p>
          <a:p>
            <a:pPr algn="just"/>
            <a:endParaRPr lang="en-US" dirty="0"/>
          </a:p>
        </p:txBody>
      </p:sp>
    </p:spTree>
    <p:extLst>
      <p:ext uri="{BB962C8B-B14F-4D97-AF65-F5344CB8AC3E}">
        <p14:creationId xmlns:p14="http://schemas.microsoft.com/office/powerpoint/2010/main" val="681213737"/>
      </p:ext>
    </p:extLst>
  </p:cSld>
  <p:clrMapOvr>
    <a:masterClrMapping/>
  </p:clrMapOvr>
</p:sld>
</file>

<file path=ppt/slides/slide2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b="1"/>
              <a:t>QUALITATIVE DATA</a:t>
            </a:r>
          </a:p>
        </p:txBody>
      </p:sp>
      <p:sp>
        <p:nvSpPr>
          <p:cNvPr id="55299" name="Rectangle 3"/>
          <p:cNvSpPr>
            <a:spLocks noGrp="1" noChangeArrowheads="1"/>
          </p:cNvSpPr>
          <p:nvPr>
            <p:ph idx="1"/>
          </p:nvPr>
        </p:nvSpPr>
        <p:spPr/>
        <p:txBody>
          <a:bodyPr/>
          <a:lstStyle/>
          <a:p>
            <a:pPr eaLnBrk="1" hangingPunct="1"/>
            <a:r>
              <a:rPr lang="en-GB" sz="1800" b="1"/>
              <a:t>SOURCES OF QUALITATIVE DATA</a:t>
            </a:r>
          </a:p>
          <a:p>
            <a:pPr eaLnBrk="1" hangingPunct="1">
              <a:buFont typeface="Wingdings" pitchFamily="2" charset="2"/>
              <a:buNone/>
            </a:pPr>
            <a:endParaRPr lang="en-GB" sz="1800"/>
          </a:p>
          <a:p>
            <a:pPr eaLnBrk="1" hangingPunct="1"/>
            <a:r>
              <a:rPr lang="en-GB" sz="1800" b="1"/>
              <a:t>Loosely structured interviews using open-ended questions.</a:t>
            </a:r>
          </a:p>
          <a:p>
            <a:pPr eaLnBrk="1" hangingPunct="1">
              <a:buFont typeface="Wingdings" pitchFamily="2" charset="2"/>
              <a:buNone/>
            </a:pPr>
            <a:endParaRPr lang="en-GB" sz="1800" b="1"/>
          </a:p>
          <a:p>
            <a:pPr eaLnBrk="1" hangingPunct="1"/>
            <a:r>
              <a:rPr lang="en-GB" sz="1800" b="1"/>
              <a:t>Participant observation.</a:t>
            </a:r>
          </a:p>
          <a:p>
            <a:pPr eaLnBrk="1" hangingPunct="1">
              <a:buFont typeface="Wingdings" pitchFamily="2" charset="2"/>
              <a:buNone/>
            </a:pPr>
            <a:endParaRPr lang="en-GB" sz="1800" b="1"/>
          </a:p>
          <a:p>
            <a:pPr eaLnBrk="1" hangingPunct="1"/>
            <a:r>
              <a:rPr lang="en-GB" sz="1800" b="1"/>
              <a:t>Focused group discussions.</a:t>
            </a:r>
            <a:endParaRPr lang="en-US" sz="1800" b="1"/>
          </a:p>
        </p:txBody>
      </p:sp>
    </p:spTree>
    <p:extLst>
      <p:ext uri="{BB962C8B-B14F-4D97-AF65-F5344CB8AC3E}">
        <p14:creationId xmlns:p14="http://schemas.microsoft.com/office/powerpoint/2010/main" val="2113413573"/>
      </p:ext>
    </p:extLst>
  </p:cSld>
  <p:clrMapOvr>
    <a:masterClrMapping/>
  </p:clrMapOvr>
</p:sld>
</file>

<file path=ppt/slides/slide2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b="1"/>
              <a:t>TYPES OF DATA</a:t>
            </a:r>
          </a:p>
        </p:txBody>
      </p:sp>
      <p:sp>
        <p:nvSpPr>
          <p:cNvPr id="56323" name="Rectangle 3"/>
          <p:cNvSpPr>
            <a:spLocks noGrp="1" noChangeArrowheads="1"/>
          </p:cNvSpPr>
          <p:nvPr>
            <p:ph idx="1"/>
          </p:nvPr>
        </p:nvSpPr>
        <p:spPr/>
        <p:txBody>
          <a:bodyPr/>
          <a:lstStyle/>
          <a:p>
            <a:pPr marL="414338" indent="-414338">
              <a:lnSpc>
                <a:spcPct val="90000"/>
              </a:lnSpc>
              <a:buFont typeface="Wingdings" pitchFamily="2" charset="2"/>
              <a:buAutoNum type="arabicPeriod" startAt="2"/>
            </a:pPr>
            <a:r>
              <a:rPr lang="en-GB" sz="1500" b="1"/>
              <a:t>QUANTITATIVE DATA</a:t>
            </a:r>
          </a:p>
          <a:p>
            <a:pPr marL="414338" indent="-414338">
              <a:lnSpc>
                <a:spcPct val="90000"/>
              </a:lnSpc>
              <a:buNone/>
            </a:pPr>
            <a:endParaRPr lang="en-GB" sz="1500" b="1"/>
          </a:p>
          <a:p>
            <a:pPr marL="414338" indent="-414338">
              <a:lnSpc>
                <a:spcPct val="90000"/>
              </a:lnSpc>
            </a:pPr>
            <a:r>
              <a:rPr lang="en-GB" sz="1500" b="1"/>
              <a:t>These are numeric. </a:t>
            </a:r>
          </a:p>
          <a:p>
            <a:pPr marL="414338" indent="-414338">
              <a:lnSpc>
                <a:spcPct val="90000"/>
              </a:lnSpc>
              <a:buNone/>
            </a:pPr>
            <a:endParaRPr lang="en-GB" sz="1500" b="1"/>
          </a:p>
          <a:p>
            <a:pPr marL="414338" indent="-414338">
              <a:lnSpc>
                <a:spcPct val="90000"/>
              </a:lnSpc>
            </a:pPr>
            <a:r>
              <a:rPr lang="en-GB" sz="1500" b="1"/>
              <a:t>These originate from responses to structured questions such as:</a:t>
            </a:r>
          </a:p>
          <a:p>
            <a:pPr marL="414338" indent="-414338">
              <a:lnSpc>
                <a:spcPct val="90000"/>
              </a:lnSpc>
              <a:buNone/>
            </a:pPr>
            <a:r>
              <a:rPr lang="en-GB" sz="1500" b="1"/>
              <a:t>	“Do you agree or disagree?”</a:t>
            </a:r>
          </a:p>
          <a:p>
            <a:pPr marL="414338" indent="-414338">
              <a:lnSpc>
                <a:spcPct val="90000"/>
              </a:lnSpc>
              <a:buNone/>
            </a:pPr>
            <a:endParaRPr lang="en-GB" sz="1500" b="1"/>
          </a:p>
          <a:p>
            <a:pPr marL="414338" indent="-414338">
              <a:lnSpc>
                <a:spcPct val="90000"/>
              </a:lnSpc>
            </a:pPr>
            <a:r>
              <a:rPr lang="en-GB" sz="1500" b="1"/>
              <a:t>The results of quantitative data can be summarized with numbers – percentages, averages, or other statistics </a:t>
            </a:r>
            <a:endParaRPr lang="en-US" sz="1500" b="1"/>
          </a:p>
        </p:txBody>
      </p:sp>
    </p:spTree>
    <p:extLst>
      <p:ext uri="{BB962C8B-B14F-4D97-AF65-F5344CB8AC3E}">
        <p14:creationId xmlns:p14="http://schemas.microsoft.com/office/powerpoint/2010/main" val="304584905"/>
      </p:ext>
    </p:extLst>
  </p:cSld>
  <p:clrMapOvr>
    <a:masterClrMapping/>
  </p:clrMapOvr>
</p:sld>
</file>

<file path=ppt/slides/slide2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n-US" b="1"/>
              <a:t>TYPES OF DATA</a:t>
            </a:r>
          </a:p>
        </p:txBody>
      </p:sp>
      <p:sp>
        <p:nvSpPr>
          <p:cNvPr id="57347" name="Rectangle 3"/>
          <p:cNvSpPr>
            <a:spLocks noGrp="1" noChangeArrowheads="1"/>
          </p:cNvSpPr>
          <p:nvPr>
            <p:ph idx="1"/>
          </p:nvPr>
        </p:nvSpPr>
        <p:spPr/>
        <p:txBody>
          <a:bodyPr/>
          <a:lstStyle/>
          <a:p>
            <a:pPr eaLnBrk="1" hangingPunct="1"/>
            <a:r>
              <a:rPr lang="en-GB" b="1"/>
              <a:t>SOURCES OF QUANTITATIVE DATA</a:t>
            </a:r>
          </a:p>
          <a:p>
            <a:pPr eaLnBrk="1" hangingPunct="1"/>
            <a:endParaRPr lang="fr-FR" b="1"/>
          </a:p>
          <a:p>
            <a:pPr eaLnBrk="1" hangingPunct="1"/>
            <a:r>
              <a:rPr lang="fr-FR" b="1"/>
              <a:t>Structured questionnaires</a:t>
            </a:r>
          </a:p>
          <a:p>
            <a:pPr eaLnBrk="1" hangingPunct="1"/>
            <a:r>
              <a:rPr lang="fr-FR" b="1"/>
              <a:t>Population surveys </a:t>
            </a:r>
          </a:p>
          <a:p>
            <a:pPr eaLnBrk="1" hangingPunct="1"/>
            <a:r>
              <a:rPr lang="fr-FR" b="1"/>
              <a:t>Service statistics</a:t>
            </a:r>
            <a:endParaRPr lang="en-US" b="1"/>
          </a:p>
        </p:txBody>
      </p:sp>
    </p:spTree>
    <p:extLst>
      <p:ext uri="{BB962C8B-B14F-4D97-AF65-F5344CB8AC3E}">
        <p14:creationId xmlns:p14="http://schemas.microsoft.com/office/powerpoint/2010/main" val="2274750650"/>
      </p:ext>
    </p:extLst>
  </p:cSld>
  <p:clrMapOvr>
    <a:masterClrMapping/>
  </p:clrMapOvr>
</p:sld>
</file>

<file path=ppt/slides/slide2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normAutofit fontScale="90000"/>
          </a:bodyPr>
          <a:lstStyle/>
          <a:p>
            <a:pPr eaLnBrk="1" hangingPunct="1"/>
            <a:r>
              <a:rPr lang="en-GB" b="1"/>
              <a:t>PRIMARY METHODS OF DATA</a:t>
            </a:r>
            <a:endParaRPr lang="en-US" b="1"/>
          </a:p>
        </p:txBody>
      </p:sp>
      <p:sp>
        <p:nvSpPr>
          <p:cNvPr id="58371" name="Rectangle 3"/>
          <p:cNvSpPr>
            <a:spLocks noGrp="1" noChangeArrowheads="1"/>
          </p:cNvSpPr>
          <p:nvPr>
            <p:ph idx="1"/>
          </p:nvPr>
        </p:nvSpPr>
        <p:spPr/>
        <p:txBody>
          <a:bodyPr/>
          <a:lstStyle/>
          <a:p>
            <a:pPr eaLnBrk="1" hangingPunct="1">
              <a:lnSpc>
                <a:spcPct val="90000"/>
              </a:lnSpc>
            </a:pPr>
            <a:r>
              <a:rPr lang="en-GB" sz="1500" b="1"/>
              <a:t>This refers to the data collected by the researcher specifically for the research project; </a:t>
            </a:r>
          </a:p>
          <a:p>
            <a:pPr eaLnBrk="1" hangingPunct="1">
              <a:lnSpc>
                <a:spcPct val="90000"/>
              </a:lnSpc>
              <a:buFont typeface="Wingdings" pitchFamily="2" charset="2"/>
              <a:buNone/>
            </a:pPr>
            <a:endParaRPr lang="en-GB" sz="1500" b="1"/>
          </a:p>
          <a:p>
            <a:pPr eaLnBrk="1" hangingPunct="1">
              <a:lnSpc>
                <a:spcPct val="90000"/>
              </a:lnSpc>
            </a:pPr>
            <a:r>
              <a:rPr lang="en-GB" sz="1500" b="1"/>
              <a:t>Data collected personally through field work;</a:t>
            </a:r>
          </a:p>
          <a:p>
            <a:pPr eaLnBrk="1" hangingPunct="1">
              <a:lnSpc>
                <a:spcPct val="90000"/>
              </a:lnSpc>
              <a:buFont typeface="Wingdings" pitchFamily="2" charset="2"/>
              <a:buNone/>
            </a:pPr>
            <a:endParaRPr lang="en-GB" sz="1500" b="1"/>
          </a:p>
          <a:p>
            <a:pPr eaLnBrk="1" hangingPunct="1">
              <a:lnSpc>
                <a:spcPct val="90000"/>
              </a:lnSpc>
            </a:pPr>
            <a:r>
              <a:rPr lang="en-GB" sz="1500" b="1"/>
              <a:t>Data obtained for the first time and used specifically for the particular problem or issue under study.</a:t>
            </a:r>
          </a:p>
          <a:p>
            <a:pPr eaLnBrk="1" hangingPunct="1">
              <a:lnSpc>
                <a:spcPct val="90000"/>
              </a:lnSpc>
              <a:buFont typeface="Wingdings" pitchFamily="2" charset="2"/>
              <a:buNone/>
            </a:pPr>
            <a:endParaRPr lang="en-GB" sz="1500" b="1"/>
          </a:p>
          <a:p>
            <a:pPr eaLnBrk="1" hangingPunct="1">
              <a:lnSpc>
                <a:spcPct val="90000"/>
              </a:lnSpc>
            </a:pPr>
            <a:r>
              <a:rPr lang="en-GB" sz="1500" b="1"/>
              <a:t>“Your own data’</a:t>
            </a:r>
            <a:endParaRPr lang="en-US" sz="1500" b="1"/>
          </a:p>
        </p:txBody>
      </p:sp>
    </p:spTree>
    <p:extLst>
      <p:ext uri="{BB962C8B-B14F-4D97-AF65-F5344CB8AC3E}">
        <p14:creationId xmlns:p14="http://schemas.microsoft.com/office/powerpoint/2010/main" val="2667444818"/>
      </p:ext>
    </p:extLst>
  </p:cSld>
  <p:clrMapOvr>
    <a:masterClrMapping/>
  </p:clrMapOvr>
</p:sld>
</file>

<file path=ppt/slides/slide2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normAutofit fontScale="90000"/>
          </a:bodyPr>
          <a:lstStyle/>
          <a:p>
            <a:pPr eaLnBrk="1" hangingPunct="1"/>
            <a:r>
              <a:rPr lang="en-GB" b="1"/>
              <a:t>SOURCES OF PRIMARY DATA</a:t>
            </a:r>
            <a:endParaRPr lang="en-US" b="1"/>
          </a:p>
        </p:txBody>
      </p:sp>
      <p:sp>
        <p:nvSpPr>
          <p:cNvPr id="59395" name="Rectangle 3"/>
          <p:cNvSpPr>
            <a:spLocks noGrp="1" noChangeArrowheads="1"/>
          </p:cNvSpPr>
          <p:nvPr>
            <p:ph idx="1"/>
          </p:nvPr>
        </p:nvSpPr>
        <p:spPr/>
        <p:txBody>
          <a:bodyPr/>
          <a:lstStyle/>
          <a:p>
            <a:pPr eaLnBrk="1" hangingPunct="1"/>
            <a:r>
              <a:rPr lang="en-GB" b="1"/>
              <a:t>Observation</a:t>
            </a:r>
          </a:p>
          <a:p>
            <a:pPr eaLnBrk="1" hangingPunct="1">
              <a:buFont typeface="Wingdings" pitchFamily="2" charset="2"/>
              <a:buNone/>
            </a:pPr>
            <a:endParaRPr lang="en-GB" b="1"/>
          </a:p>
          <a:p>
            <a:pPr eaLnBrk="1" hangingPunct="1"/>
            <a:r>
              <a:rPr lang="en-GB" b="1"/>
              <a:t>Interviewing</a:t>
            </a:r>
          </a:p>
          <a:p>
            <a:pPr eaLnBrk="1" hangingPunct="1">
              <a:buFont typeface="Wingdings" pitchFamily="2" charset="2"/>
              <a:buNone/>
            </a:pPr>
            <a:endParaRPr lang="en-GB" b="1"/>
          </a:p>
          <a:p>
            <a:pPr eaLnBrk="1" hangingPunct="1"/>
            <a:r>
              <a:rPr lang="en-GB" b="1"/>
              <a:t>Administering Questionnaires</a:t>
            </a:r>
          </a:p>
          <a:p>
            <a:pPr eaLnBrk="1" hangingPunct="1">
              <a:buFont typeface="Wingdings" pitchFamily="2" charset="2"/>
              <a:buNone/>
            </a:pPr>
            <a:endParaRPr lang="en-GB" b="1"/>
          </a:p>
          <a:p>
            <a:pPr eaLnBrk="1" hangingPunct="1"/>
            <a:r>
              <a:rPr lang="en-GB" b="1"/>
              <a:t>Focus Group Discussions</a:t>
            </a:r>
            <a:endParaRPr lang="en-US" b="1"/>
          </a:p>
        </p:txBody>
      </p:sp>
    </p:spTree>
    <p:extLst>
      <p:ext uri="{BB962C8B-B14F-4D97-AF65-F5344CB8AC3E}">
        <p14:creationId xmlns:p14="http://schemas.microsoft.com/office/powerpoint/2010/main" val="2068225691"/>
      </p:ext>
    </p:extLst>
  </p:cSld>
  <p:clrMapOvr>
    <a:masterClrMapping/>
  </p:clrMapOvr>
</p:sld>
</file>

<file path=ppt/slides/slide2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en-GB" sz="2400" b="1"/>
              <a:t>OBSERVATION</a:t>
            </a:r>
            <a:r>
              <a:rPr lang="en-GB" sz="2400"/>
              <a:t/>
            </a:r>
            <a:br>
              <a:rPr lang="en-GB" sz="2400"/>
            </a:br>
            <a:endParaRPr lang="en-US" sz="2400"/>
          </a:p>
        </p:txBody>
      </p:sp>
      <p:sp>
        <p:nvSpPr>
          <p:cNvPr id="60419" name="Rectangle 3"/>
          <p:cNvSpPr>
            <a:spLocks noGrp="1" noChangeArrowheads="1"/>
          </p:cNvSpPr>
          <p:nvPr>
            <p:ph idx="1"/>
          </p:nvPr>
        </p:nvSpPr>
        <p:spPr/>
        <p:txBody>
          <a:bodyPr/>
          <a:lstStyle/>
          <a:p>
            <a:pPr eaLnBrk="1" hangingPunct="1"/>
            <a:r>
              <a:rPr lang="en-GB" sz="1500" b="1"/>
              <a:t>This involves a researcher attaining membership in or close attachment to an alien or exotic group that he wishes to study.</a:t>
            </a:r>
          </a:p>
          <a:p>
            <a:pPr eaLnBrk="1" hangingPunct="1">
              <a:buFont typeface="Wingdings" pitchFamily="2" charset="2"/>
              <a:buNone/>
            </a:pPr>
            <a:endParaRPr lang="en-GB" sz="1500" b="1"/>
          </a:p>
          <a:p>
            <a:pPr eaLnBrk="1" hangingPunct="1"/>
            <a:r>
              <a:rPr lang="en-GB" sz="1500" b="1"/>
              <a:t>It also involves learning their language, habits, work patterns, etc.</a:t>
            </a:r>
          </a:p>
          <a:p>
            <a:pPr eaLnBrk="1" hangingPunct="1">
              <a:buFont typeface="Wingdings" pitchFamily="2" charset="2"/>
              <a:buNone/>
            </a:pPr>
            <a:endParaRPr lang="en-GB" sz="1500" b="1"/>
          </a:p>
          <a:p>
            <a:pPr eaLnBrk="1" hangingPunct="1"/>
            <a:r>
              <a:rPr lang="en-GB" sz="1500" b="1"/>
              <a:t>The norms of objectivity and validity are deliberately made unstructured and flexible to maximize the understanding of empirical phenomena.</a:t>
            </a:r>
            <a:endParaRPr lang="en-US" sz="1500" b="1"/>
          </a:p>
        </p:txBody>
      </p:sp>
    </p:spTree>
    <p:extLst>
      <p:ext uri="{BB962C8B-B14F-4D97-AF65-F5344CB8AC3E}">
        <p14:creationId xmlns:p14="http://schemas.microsoft.com/office/powerpoint/2010/main" val="3838059230"/>
      </p:ext>
    </p:extLst>
  </p:cSld>
  <p:clrMapOvr>
    <a:masterClrMapping/>
  </p:clrMapOvr>
</p:sld>
</file>

<file path=ppt/slides/slide2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en-US" b="1"/>
              <a:t>OBSERVATION</a:t>
            </a:r>
          </a:p>
        </p:txBody>
      </p:sp>
      <p:sp>
        <p:nvSpPr>
          <p:cNvPr id="61443" name="Rectangle 3"/>
          <p:cNvSpPr>
            <a:spLocks noGrp="1" noChangeArrowheads="1"/>
          </p:cNvSpPr>
          <p:nvPr>
            <p:ph idx="1"/>
          </p:nvPr>
        </p:nvSpPr>
        <p:spPr/>
        <p:txBody>
          <a:bodyPr>
            <a:normAutofit fontScale="85000" lnSpcReduction="20000"/>
          </a:bodyPr>
          <a:lstStyle/>
          <a:p>
            <a:pPr eaLnBrk="1" hangingPunct="1">
              <a:lnSpc>
                <a:spcPct val="80000"/>
              </a:lnSpc>
            </a:pPr>
            <a:r>
              <a:rPr lang="en-GB" b="1"/>
              <a:t>COMPLETE PARTICIPANT</a:t>
            </a:r>
          </a:p>
          <a:p>
            <a:pPr eaLnBrk="1" hangingPunct="1">
              <a:lnSpc>
                <a:spcPct val="80000"/>
              </a:lnSpc>
              <a:buFont typeface="Wingdings" pitchFamily="2" charset="2"/>
              <a:buNone/>
            </a:pPr>
            <a:endParaRPr lang="en-GB" b="1"/>
          </a:p>
          <a:p>
            <a:pPr eaLnBrk="1" hangingPunct="1">
              <a:lnSpc>
                <a:spcPct val="80000"/>
              </a:lnSpc>
            </a:pPr>
            <a:r>
              <a:rPr lang="en-GB" b="1"/>
              <a:t>The researcher wholly conceals his identity and research objectives.</a:t>
            </a:r>
          </a:p>
          <a:p>
            <a:pPr eaLnBrk="1" hangingPunct="1">
              <a:lnSpc>
                <a:spcPct val="80000"/>
              </a:lnSpc>
              <a:buFont typeface="Wingdings" pitchFamily="2" charset="2"/>
              <a:buNone/>
            </a:pPr>
            <a:endParaRPr lang="en-GB" b="1"/>
          </a:p>
          <a:p>
            <a:pPr eaLnBrk="1" hangingPunct="1">
              <a:lnSpc>
                <a:spcPct val="80000"/>
              </a:lnSpc>
            </a:pPr>
            <a:r>
              <a:rPr lang="en-GB" b="1"/>
              <a:t>There is a risk of raising suspicions and blowing one’s cover.</a:t>
            </a:r>
          </a:p>
          <a:p>
            <a:pPr eaLnBrk="1" hangingPunct="1">
              <a:lnSpc>
                <a:spcPct val="80000"/>
              </a:lnSpc>
            </a:pPr>
            <a:endParaRPr lang="en-GB" b="1"/>
          </a:p>
          <a:p>
            <a:pPr eaLnBrk="1" hangingPunct="1">
              <a:lnSpc>
                <a:spcPct val="80000"/>
              </a:lnSpc>
            </a:pPr>
            <a:r>
              <a:rPr lang="en-GB" b="1"/>
              <a:t>PARTICIPANT – AS – OBSERVER</a:t>
            </a:r>
          </a:p>
          <a:p>
            <a:pPr eaLnBrk="1" hangingPunct="1">
              <a:lnSpc>
                <a:spcPct val="80000"/>
              </a:lnSpc>
              <a:buFont typeface="Wingdings" pitchFamily="2" charset="2"/>
              <a:buNone/>
            </a:pPr>
            <a:endParaRPr lang="en-GB" b="1"/>
          </a:p>
          <a:p>
            <a:pPr eaLnBrk="1" hangingPunct="1">
              <a:lnSpc>
                <a:spcPct val="80000"/>
              </a:lnSpc>
            </a:pPr>
            <a:r>
              <a:rPr lang="en-GB" b="1"/>
              <a:t>Researcher’s role is known and thus minimizes the risk of role pretending.</a:t>
            </a:r>
          </a:p>
          <a:p>
            <a:pPr eaLnBrk="1" hangingPunct="1">
              <a:lnSpc>
                <a:spcPct val="80000"/>
              </a:lnSpc>
              <a:buFont typeface="Wingdings" pitchFamily="2" charset="2"/>
              <a:buNone/>
            </a:pPr>
            <a:endParaRPr lang="en-GB" b="1"/>
          </a:p>
          <a:p>
            <a:pPr eaLnBrk="1" hangingPunct="1">
              <a:lnSpc>
                <a:spcPct val="80000"/>
              </a:lnSpc>
            </a:pPr>
            <a:r>
              <a:rPr lang="en-GB" b="1"/>
              <a:t>Data obtained is often qualitative in narrative or prose form.</a:t>
            </a:r>
            <a:endParaRPr lang="en-US" b="1"/>
          </a:p>
        </p:txBody>
      </p:sp>
    </p:spTree>
    <p:extLst>
      <p:ext uri="{BB962C8B-B14F-4D97-AF65-F5344CB8AC3E}">
        <p14:creationId xmlns:p14="http://schemas.microsoft.com/office/powerpoint/2010/main" val="3478231074"/>
      </p:ext>
    </p:extLst>
  </p:cSld>
  <p:clrMapOvr>
    <a:masterClrMapping/>
  </p:clrMapOvr>
</p:sld>
</file>

<file path=ppt/slides/slide2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en-GB" b="1"/>
              <a:t>INTERVIEWING</a:t>
            </a:r>
            <a:endParaRPr lang="en-US" b="1"/>
          </a:p>
        </p:txBody>
      </p:sp>
      <p:sp>
        <p:nvSpPr>
          <p:cNvPr id="62467" name="Rectangle 3"/>
          <p:cNvSpPr>
            <a:spLocks noGrp="1" noChangeArrowheads="1"/>
          </p:cNvSpPr>
          <p:nvPr>
            <p:ph idx="1"/>
          </p:nvPr>
        </p:nvSpPr>
        <p:spPr/>
        <p:txBody>
          <a:bodyPr/>
          <a:lstStyle/>
          <a:p>
            <a:pPr eaLnBrk="1" hangingPunct="1">
              <a:lnSpc>
                <a:spcPct val="80000"/>
              </a:lnSpc>
            </a:pPr>
            <a:endParaRPr lang="en-GB" sz="1575"/>
          </a:p>
          <a:p>
            <a:pPr eaLnBrk="1" hangingPunct="1">
              <a:lnSpc>
                <a:spcPct val="80000"/>
              </a:lnSpc>
            </a:pPr>
            <a:r>
              <a:rPr lang="en-GB" sz="1575" b="1"/>
              <a:t>An interview is a data collecting technique that involves oral questioning of respondents, either individually or as a group.</a:t>
            </a:r>
          </a:p>
          <a:p>
            <a:pPr eaLnBrk="1" hangingPunct="1">
              <a:lnSpc>
                <a:spcPct val="80000"/>
              </a:lnSpc>
            </a:pPr>
            <a:endParaRPr lang="en-GB" sz="1575" b="1"/>
          </a:p>
          <a:p>
            <a:pPr eaLnBrk="1" hangingPunct="1">
              <a:lnSpc>
                <a:spcPct val="80000"/>
              </a:lnSpc>
            </a:pPr>
            <a:r>
              <a:rPr lang="en-GB" sz="1575" b="1"/>
              <a:t>It involves on interpersonal role situation.</a:t>
            </a:r>
          </a:p>
          <a:p>
            <a:pPr eaLnBrk="1" hangingPunct="1">
              <a:lnSpc>
                <a:spcPct val="80000"/>
              </a:lnSpc>
            </a:pPr>
            <a:endParaRPr lang="en-GB" sz="1575" b="1"/>
          </a:p>
          <a:p>
            <a:pPr eaLnBrk="1" hangingPunct="1">
              <a:lnSpc>
                <a:spcPct val="80000"/>
              </a:lnSpc>
            </a:pPr>
            <a:r>
              <a:rPr lang="en-GB" sz="1575" b="1"/>
              <a:t>SOURCES OF DATA</a:t>
            </a:r>
          </a:p>
          <a:p>
            <a:pPr eaLnBrk="1" hangingPunct="1">
              <a:lnSpc>
                <a:spcPct val="80000"/>
              </a:lnSpc>
            </a:pPr>
            <a:endParaRPr lang="en-US" sz="1575"/>
          </a:p>
          <a:p>
            <a:pPr eaLnBrk="1" hangingPunct="1">
              <a:lnSpc>
                <a:spcPct val="80000"/>
              </a:lnSpc>
            </a:pPr>
            <a:r>
              <a:rPr lang="en-US" sz="1575" b="1"/>
              <a:t>Interview schedules using trained data collectors</a:t>
            </a:r>
          </a:p>
        </p:txBody>
      </p:sp>
    </p:spTree>
    <p:extLst>
      <p:ext uri="{BB962C8B-B14F-4D97-AF65-F5344CB8AC3E}">
        <p14:creationId xmlns:p14="http://schemas.microsoft.com/office/powerpoint/2010/main" val="3927529797"/>
      </p:ext>
    </p:extLst>
  </p:cSld>
  <p:clrMapOvr>
    <a:masterClrMapping/>
  </p:clrMapOvr>
</p:sld>
</file>

<file path=ppt/slides/slide2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en-US" b="1"/>
              <a:t>QUESTIONNAIRES</a:t>
            </a:r>
          </a:p>
        </p:txBody>
      </p:sp>
      <p:sp>
        <p:nvSpPr>
          <p:cNvPr id="63491" name="Rectangle 3"/>
          <p:cNvSpPr>
            <a:spLocks noGrp="1" noChangeArrowheads="1"/>
          </p:cNvSpPr>
          <p:nvPr>
            <p:ph idx="1"/>
          </p:nvPr>
        </p:nvSpPr>
        <p:spPr/>
        <p:txBody>
          <a:bodyPr/>
          <a:lstStyle/>
          <a:p>
            <a:pPr eaLnBrk="1" hangingPunct="1"/>
            <a:r>
              <a:rPr lang="en-GB" sz="1500" b="1"/>
              <a:t>SELF - ADMINISTERED QUESTIONNAIRES</a:t>
            </a:r>
          </a:p>
          <a:p>
            <a:pPr eaLnBrk="1" hangingPunct="1">
              <a:buFont typeface="Wingdings" pitchFamily="2" charset="2"/>
              <a:buNone/>
            </a:pPr>
            <a:endParaRPr lang="en-GB" sz="1500" b="1"/>
          </a:p>
          <a:p>
            <a:pPr eaLnBrk="1" hangingPunct="1"/>
            <a:r>
              <a:rPr lang="en-GB" sz="1500" b="1"/>
              <a:t>This is a data collection tool in which written questions are presented.</a:t>
            </a:r>
          </a:p>
          <a:p>
            <a:pPr eaLnBrk="1" hangingPunct="1"/>
            <a:endParaRPr lang="en-GB" sz="1500" b="1"/>
          </a:p>
          <a:p>
            <a:pPr eaLnBrk="1" hangingPunct="1"/>
            <a:r>
              <a:rPr lang="en-GB" sz="1500" b="1"/>
              <a:t>The questions presented are to be answered by the respondents in a written form.</a:t>
            </a:r>
            <a:endParaRPr lang="en-US" sz="1500" b="1"/>
          </a:p>
          <a:p>
            <a:pPr eaLnBrk="1" hangingPunct="1">
              <a:buFont typeface="Wingdings" pitchFamily="2" charset="2"/>
              <a:buNone/>
            </a:pPr>
            <a:endParaRPr lang="en-US"/>
          </a:p>
        </p:txBody>
      </p:sp>
    </p:spTree>
    <p:extLst>
      <p:ext uri="{BB962C8B-B14F-4D97-AF65-F5344CB8AC3E}">
        <p14:creationId xmlns:p14="http://schemas.microsoft.com/office/powerpoint/2010/main" val="856116163"/>
      </p:ext>
    </p:extLst>
  </p:cSld>
  <p:clrMapOvr>
    <a:masterClrMapping/>
  </p:clrMapOvr>
</p:sld>
</file>

<file path=ppt/slides/slide2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en-US" sz="2400" b="1"/>
              <a:t>SURVEY RESEARCH </a:t>
            </a:r>
            <a:br>
              <a:rPr lang="en-US" sz="2400" b="1"/>
            </a:br>
            <a:endParaRPr lang="en-US" sz="2400" b="1"/>
          </a:p>
        </p:txBody>
      </p:sp>
      <p:sp>
        <p:nvSpPr>
          <p:cNvPr id="64515" name="Rectangle 3"/>
          <p:cNvSpPr>
            <a:spLocks noGrp="1" noChangeArrowheads="1"/>
          </p:cNvSpPr>
          <p:nvPr>
            <p:ph idx="1"/>
          </p:nvPr>
        </p:nvSpPr>
        <p:spPr/>
        <p:txBody>
          <a:bodyPr/>
          <a:lstStyle/>
          <a:p>
            <a:pPr eaLnBrk="1" hangingPunct="1">
              <a:lnSpc>
                <a:spcPct val="80000"/>
              </a:lnSpc>
            </a:pPr>
            <a:r>
              <a:rPr lang="en-US" sz="1500" b="1"/>
              <a:t>Survey research is a method involving the administration of questionnaires to a sample selected from a population.</a:t>
            </a:r>
          </a:p>
          <a:p>
            <a:pPr eaLnBrk="1" hangingPunct="1">
              <a:lnSpc>
                <a:spcPct val="80000"/>
              </a:lnSpc>
              <a:buFont typeface="Wingdings" pitchFamily="2" charset="2"/>
              <a:buNone/>
            </a:pPr>
            <a:r>
              <a:rPr lang="en-US" sz="1500" b="1"/>
              <a:t> </a:t>
            </a:r>
          </a:p>
          <a:p>
            <a:pPr eaLnBrk="1" hangingPunct="1">
              <a:lnSpc>
                <a:spcPct val="80000"/>
              </a:lnSpc>
            </a:pPr>
            <a:r>
              <a:rPr lang="en-US" sz="1500" b="1"/>
              <a:t>Interviews and questionnaires are the most commonly used instruments for data collection in survey research.</a:t>
            </a:r>
          </a:p>
          <a:p>
            <a:pPr eaLnBrk="1" hangingPunct="1">
              <a:lnSpc>
                <a:spcPct val="80000"/>
              </a:lnSpc>
              <a:buFont typeface="Wingdings" pitchFamily="2" charset="2"/>
              <a:buNone/>
            </a:pPr>
            <a:r>
              <a:rPr lang="en-US" sz="1500" b="1"/>
              <a:t> </a:t>
            </a:r>
          </a:p>
          <a:p>
            <a:pPr eaLnBrk="1" hangingPunct="1">
              <a:lnSpc>
                <a:spcPct val="80000"/>
              </a:lnSpc>
            </a:pPr>
            <a:r>
              <a:rPr lang="en-US" sz="1500" b="1"/>
              <a:t>Since populations are often too large to observe directly, survey research inevitably involves sampling</a:t>
            </a:r>
            <a:r>
              <a:rPr lang="en-US" sz="1875" b="1"/>
              <a:t>. </a:t>
            </a:r>
          </a:p>
        </p:txBody>
      </p:sp>
    </p:spTree>
    <p:extLst>
      <p:ext uri="{BB962C8B-B14F-4D97-AF65-F5344CB8AC3E}">
        <p14:creationId xmlns:p14="http://schemas.microsoft.com/office/powerpoint/2010/main" val="33799443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EMPIRICAL</a:t>
            </a:r>
            <a:endParaRPr lang="en-US" dirty="0"/>
          </a:p>
        </p:txBody>
      </p:sp>
      <p:sp>
        <p:nvSpPr>
          <p:cNvPr id="3" name="Content Placeholder 2"/>
          <p:cNvSpPr>
            <a:spLocks noGrp="1"/>
          </p:cNvSpPr>
          <p:nvPr>
            <p:ph idx="1"/>
          </p:nvPr>
        </p:nvSpPr>
        <p:spPr/>
        <p:txBody>
          <a:bodyPr>
            <a:normAutofit fontScale="92500" lnSpcReduction="20000"/>
          </a:bodyPr>
          <a:lstStyle/>
          <a:p>
            <a:pPr lvl="0" algn="just"/>
            <a:r>
              <a:rPr lang="en-GB" b="1" dirty="0" smtClean="0"/>
              <a:t>The foundation of knowledge is reality.</a:t>
            </a:r>
          </a:p>
          <a:p>
            <a:pPr lvl="0" algn="just"/>
            <a:endParaRPr lang="en-GB" b="1" dirty="0"/>
          </a:p>
          <a:p>
            <a:pPr lvl="0" algn="just"/>
            <a:r>
              <a:rPr lang="en-GB" b="1" dirty="0" smtClean="0"/>
              <a:t>Knowledge is acquired directly or indirectly through the five senses.</a:t>
            </a:r>
          </a:p>
          <a:p>
            <a:pPr lvl="0" algn="just"/>
            <a:endParaRPr lang="en-GB" b="1" dirty="0"/>
          </a:p>
          <a:p>
            <a:pPr lvl="0" algn="just"/>
            <a:r>
              <a:rPr lang="en-GB" b="1" dirty="0" smtClean="0"/>
              <a:t>It is based on observations and experiences.</a:t>
            </a:r>
          </a:p>
          <a:p>
            <a:pPr lvl="0" algn="just"/>
            <a:endParaRPr lang="en-GB" b="1" dirty="0"/>
          </a:p>
          <a:p>
            <a:pPr lvl="0" algn="just"/>
            <a:r>
              <a:rPr lang="en-GB" b="1" dirty="0" smtClean="0"/>
              <a:t>That which is outside the realm of our experiences – the metaphysical – does not exist.</a:t>
            </a:r>
          </a:p>
          <a:p>
            <a:pPr marL="82296" lvl="0" indent="0" algn="just">
              <a:buNone/>
            </a:pPr>
            <a:endParaRPr lang="en-GB" b="1" dirty="0" smtClean="0"/>
          </a:p>
          <a:p>
            <a:endParaRPr lang="en-US" dirty="0"/>
          </a:p>
          <a:p>
            <a:endParaRPr lang="en-US" dirty="0"/>
          </a:p>
        </p:txBody>
      </p:sp>
    </p:spTree>
    <p:extLst>
      <p:ext uri="{BB962C8B-B14F-4D97-AF65-F5344CB8AC3E}">
        <p14:creationId xmlns:p14="http://schemas.microsoft.com/office/powerpoint/2010/main" val="3330247483"/>
      </p:ext>
    </p:extLst>
  </p:cSld>
  <p:clrMapOvr>
    <a:masterClrMapping/>
  </p:clrMapOvr>
</p:sld>
</file>

<file path=ppt/slides/slide2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565751363"/>
      </p:ext>
    </p:extLst>
  </p:cSld>
  <p:clrMapOvr>
    <a:masterClrMapping/>
  </p:clrMapOvr>
</p:sld>
</file>

<file path=ppt/slides/slide2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r>
              <a:rPr lang="en-GB" sz="3200" b="1"/>
              <a:t>DATA COLLECTION TECHNIQUES</a:t>
            </a:r>
            <a:endParaRPr lang="en-US" sz="3200" b="1"/>
          </a:p>
        </p:txBody>
      </p:sp>
      <p:sp>
        <p:nvSpPr>
          <p:cNvPr id="53251" name="Rectangle 3"/>
          <p:cNvSpPr>
            <a:spLocks noGrp="1" noChangeArrowheads="1"/>
          </p:cNvSpPr>
          <p:nvPr>
            <p:ph idx="1"/>
          </p:nvPr>
        </p:nvSpPr>
        <p:spPr/>
        <p:txBody>
          <a:bodyPr/>
          <a:lstStyle/>
          <a:p>
            <a:pPr eaLnBrk="1" hangingPunct="1"/>
            <a:endParaRPr lang="en-GB"/>
          </a:p>
          <a:p>
            <a:pPr algn="just" eaLnBrk="1" hangingPunct="1"/>
            <a:r>
              <a:rPr lang="en-GB" b="1"/>
              <a:t>Data collection techniques allow us to systematically collect information about our objects of study (people, objects and phenomena, and about settings in which they occur).</a:t>
            </a:r>
            <a:endParaRPr lang="en-US" b="1"/>
          </a:p>
        </p:txBody>
      </p:sp>
    </p:spTree>
    <p:extLst>
      <p:ext uri="{BB962C8B-B14F-4D97-AF65-F5344CB8AC3E}">
        <p14:creationId xmlns:p14="http://schemas.microsoft.com/office/powerpoint/2010/main" val="522332276"/>
      </p:ext>
    </p:extLst>
  </p:cSld>
  <p:clrMapOvr>
    <a:masterClrMapping/>
  </p:clrMapOvr>
</p:sld>
</file>

<file path=ppt/slides/slide2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pPr eaLnBrk="1" hangingPunct="1"/>
            <a:r>
              <a:rPr lang="en-GB" b="1"/>
              <a:t>TYPES OF DATA</a:t>
            </a:r>
            <a:endParaRPr lang="en-US" b="1"/>
          </a:p>
        </p:txBody>
      </p:sp>
      <p:sp>
        <p:nvSpPr>
          <p:cNvPr id="54275" name="Rectangle 3"/>
          <p:cNvSpPr>
            <a:spLocks noGrp="1" noChangeArrowheads="1"/>
          </p:cNvSpPr>
          <p:nvPr>
            <p:ph idx="1"/>
          </p:nvPr>
        </p:nvSpPr>
        <p:spPr/>
        <p:txBody>
          <a:bodyPr/>
          <a:lstStyle/>
          <a:p>
            <a:pPr marL="552450" indent="-552450" eaLnBrk="1" hangingPunct="1">
              <a:lnSpc>
                <a:spcPct val="90000"/>
              </a:lnSpc>
              <a:buFont typeface="Wingdings" pitchFamily="2" charset="2"/>
              <a:buNone/>
            </a:pPr>
            <a:r>
              <a:rPr lang="en-GB" sz="2100" b="1"/>
              <a:t>1.	</a:t>
            </a:r>
            <a:r>
              <a:rPr lang="en-GB" sz="2000" b="1"/>
              <a:t>QUALITATIVE DATA</a:t>
            </a:r>
          </a:p>
          <a:p>
            <a:pPr marL="552450" indent="-552450" eaLnBrk="1" hangingPunct="1">
              <a:lnSpc>
                <a:spcPct val="90000"/>
              </a:lnSpc>
              <a:buFont typeface="Wingdings" pitchFamily="2" charset="2"/>
              <a:buAutoNum type="arabicPeriod" startAt="2"/>
            </a:pPr>
            <a:r>
              <a:rPr lang="en-GB" sz="2000" b="1"/>
              <a:t>QUANTITATIVE DATA</a:t>
            </a:r>
          </a:p>
          <a:p>
            <a:pPr marL="552450" indent="-552450" eaLnBrk="1" hangingPunct="1">
              <a:lnSpc>
                <a:spcPct val="90000"/>
              </a:lnSpc>
              <a:buFont typeface="Wingdings" pitchFamily="2" charset="2"/>
              <a:buAutoNum type="arabicPeriod" startAt="2"/>
            </a:pPr>
            <a:endParaRPr lang="en-GB" sz="2000" b="1"/>
          </a:p>
          <a:p>
            <a:pPr marL="552450" indent="-552450" eaLnBrk="1" hangingPunct="1">
              <a:lnSpc>
                <a:spcPct val="90000"/>
              </a:lnSpc>
              <a:buFont typeface="Wingdings" pitchFamily="2" charset="2"/>
              <a:buAutoNum type="arabicPeriod"/>
            </a:pPr>
            <a:r>
              <a:rPr lang="en-GB" sz="2000" b="1"/>
              <a:t>QUALITATIVE DATA</a:t>
            </a:r>
          </a:p>
          <a:p>
            <a:pPr marL="552450" indent="-552450" eaLnBrk="1" hangingPunct="1">
              <a:lnSpc>
                <a:spcPct val="90000"/>
              </a:lnSpc>
              <a:buFont typeface="Wingdings" pitchFamily="2" charset="2"/>
              <a:buNone/>
            </a:pPr>
            <a:endParaRPr lang="en-GB" sz="2000"/>
          </a:p>
          <a:p>
            <a:pPr marL="552450" indent="-552450" eaLnBrk="1" hangingPunct="1">
              <a:lnSpc>
                <a:spcPct val="90000"/>
              </a:lnSpc>
            </a:pPr>
            <a:r>
              <a:rPr lang="en-GB" sz="2000" b="1"/>
              <a:t>These are non – numeric.</a:t>
            </a:r>
          </a:p>
          <a:p>
            <a:pPr marL="552450" indent="-552450" eaLnBrk="1" hangingPunct="1">
              <a:lnSpc>
                <a:spcPct val="90000"/>
              </a:lnSpc>
              <a:buFont typeface="Wingdings" pitchFamily="2" charset="2"/>
              <a:buNone/>
            </a:pPr>
            <a:endParaRPr lang="en-GB" sz="2000" b="1"/>
          </a:p>
          <a:p>
            <a:pPr marL="552450" indent="-552450" eaLnBrk="1" hangingPunct="1">
              <a:lnSpc>
                <a:spcPct val="90000"/>
              </a:lnSpc>
            </a:pPr>
            <a:r>
              <a:rPr lang="en-GB" sz="2000" b="1"/>
              <a:t>These consist of in – depth answers and discussions that come open – ended questions.</a:t>
            </a:r>
          </a:p>
          <a:p>
            <a:pPr marL="552450" indent="-552450" eaLnBrk="1" hangingPunct="1">
              <a:lnSpc>
                <a:spcPct val="90000"/>
              </a:lnSpc>
              <a:buFont typeface="Wingdings" pitchFamily="2" charset="2"/>
              <a:buNone/>
            </a:pPr>
            <a:endParaRPr lang="en-GB" sz="2000" b="1"/>
          </a:p>
          <a:p>
            <a:pPr marL="552450" indent="-552450" eaLnBrk="1" hangingPunct="1">
              <a:lnSpc>
                <a:spcPct val="90000"/>
              </a:lnSpc>
            </a:pPr>
            <a:r>
              <a:rPr lang="en-GB" sz="2000" b="1"/>
              <a:t>The information provided is often recorded in narrative form.</a:t>
            </a:r>
            <a:endParaRPr lang="en-US" sz="2000" b="1"/>
          </a:p>
        </p:txBody>
      </p:sp>
    </p:spTree>
    <p:extLst>
      <p:ext uri="{BB962C8B-B14F-4D97-AF65-F5344CB8AC3E}">
        <p14:creationId xmlns:p14="http://schemas.microsoft.com/office/powerpoint/2010/main" val="268268015"/>
      </p:ext>
    </p:extLst>
  </p:cSld>
  <p:clrMapOvr>
    <a:masterClrMapping/>
  </p:clrMapOvr>
</p:sld>
</file>

<file path=ppt/slides/slide2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b="1"/>
              <a:t>QUALITATIVE DATA</a:t>
            </a:r>
          </a:p>
        </p:txBody>
      </p:sp>
      <p:sp>
        <p:nvSpPr>
          <p:cNvPr id="55299" name="Rectangle 3"/>
          <p:cNvSpPr>
            <a:spLocks noGrp="1" noChangeArrowheads="1"/>
          </p:cNvSpPr>
          <p:nvPr>
            <p:ph idx="1"/>
          </p:nvPr>
        </p:nvSpPr>
        <p:spPr/>
        <p:txBody>
          <a:bodyPr/>
          <a:lstStyle/>
          <a:p>
            <a:pPr eaLnBrk="1" hangingPunct="1"/>
            <a:r>
              <a:rPr lang="en-GB" sz="2400" b="1"/>
              <a:t>SOURCES OF QUALITATIVE DATA</a:t>
            </a:r>
          </a:p>
          <a:p>
            <a:pPr eaLnBrk="1" hangingPunct="1">
              <a:buFont typeface="Wingdings" pitchFamily="2" charset="2"/>
              <a:buNone/>
            </a:pPr>
            <a:endParaRPr lang="en-GB" sz="2400"/>
          </a:p>
          <a:p>
            <a:pPr eaLnBrk="1" hangingPunct="1"/>
            <a:r>
              <a:rPr lang="en-GB" sz="2400" b="1"/>
              <a:t>Loosely structured interviews using open-ended questions.</a:t>
            </a:r>
          </a:p>
          <a:p>
            <a:pPr eaLnBrk="1" hangingPunct="1">
              <a:buFont typeface="Wingdings" pitchFamily="2" charset="2"/>
              <a:buNone/>
            </a:pPr>
            <a:endParaRPr lang="en-GB" sz="2400" b="1"/>
          </a:p>
          <a:p>
            <a:pPr eaLnBrk="1" hangingPunct="1"/>
            <a:r>
              <a:rPr lang="en-GB" sz="2400" b="1"/>
              <a:t>Participant observation.</a:t>
            </a:r>
          </a:p>
          <a:p>
            <a:pPr eaLnBrk="1" hangingPunct="1">
              <a:buFont typeface="Wingdings" pitchFamily="2" charset="2"/>
              <a:buNone/>
            </a:pPr>
            <a:endParaRPr lang="en-GB" sz="2400" b="1"/>
          </a:p>
          <a:p>
            <a:pPr eaLnBrk="1" hangingPunct="1"/>
            <a:r>
              <a:rPr lang="en-GB" sz="2400" b="1"/>
              <a:t>Focused group discussions.</a:t>
            </a:r>
            <a:endParaRPr lang="en-US" sz="2400" b="1"/>
          </a:p>
        </p:txBody>
      </p:sp>
    </p:spTree>
    <p:extLst>
      <p:ext uri="{BB962C8B-B14F-4D97-AF65-F5344CB8AC3E}">
        <p14:creationId xmlns:p14="http://schemas.microsoft.com/office/powerpoint/2010/main" val="3927724484"/>
      </p:ext>
    </p:extLst>
  </p:cSld>
  <p:clrMapOvr>
    <a:masterClrMapping/>
  </p:clrMapOvr>
</p:sld>
</file>

<file path=ppt/slides/slide2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b="1"/>
              <a:t>TYPES OF DATA</a:t>
            </a:r>
          </a:p>
        </p:txBody>
      </p:sp>
      <p:sp>
        <p:nvSpPr>
          <p:cNvPr id="56323" name="Rectangle 3"/>
          <p:cNvSpPr>
            <a:spLocks noGrp="1" noChangeArrowheads="1"/>
          </p:cNvSpPr>
          <p:nvPr>
            <p:ph idx="1"/>
          </p:nvPr>
        </p:nvSpPr>
        <p:spPr/>
        <p:txBody>
          <a:bodyPr/>
          <a:lstStyle/>
          <a:p>
            <a:pPr marL="552450" indent="-552450" eaLnBrk="1" hangingPunct="1">
              <a:lnSpc>
                <a:spcPct val="90000"/>
              </a:lnSpc>
              <a:buFont typeface="Wingdings" pitchFamily="2" charset="2"/>
              <a:buAutoNum type="arabicPeriod" startAt="2"/>
            </a:pPr>
            <a:r>
              <a:rPr lang="en-GB" sz="2000" b="1"/>
              <a:t>QUANTITATIVE DATA</a:t>
            </a:r>
          </a:p>
          <a:p>
            <a:pPr marL="552450" indent="-552450" eaLnBrk="1" hangingPunct="1">
              <a:lnSpc>
                <a:spcPct val="90000"/>
              </a:lnSpc>
              <a:buFont typeface="Wingdings" pitchFamily="2" charset="2"/>
              <a:buNone/>
            </a:pPr>
            <a:endParaRPr lang="en-GB" sz="2000" b="1"/>
          </a:p>
          <a:p>
            <a:pPr marL="552450" indent="-552450" eaLnBrk="1" hangingPunct="1">
              <a:lnSpc>
                <a:spcPct val="90000"/>
              </a:lnSpc>
            </a:pPr>
            <a:r>
              <a:rPr lang="en-GB" sz="2000" b="1"/>
              <a:t>These are numeric. </a:t>
            </a:r>
          </a:p>
          <a:p>
            <a:pPr marL="552450" indent="-552450" eaLnBrk="1" hangingPunct="1">
              <a:lnSpc>
                <a:spcPct val="90000"/>
              </a:lnSpc>
              <a:buFont typeface="Wingdings" pitchFamily="2" charset="2"/>
              <a:buNone/>
            </a:pPr>
            <a:endParaRPr lang="en-GB" sz="2000" b="1"/>
          </a:p>
          <a:p>
            <a:pPr marL="552450" indent="-552450" eaLnBrk="1" hangingPunct="1">
              <a:lnSpc>
                <a:spcPct val="90000"/>
              </a:lnSpc>
            </a:pPr>
            <a:r>
              <a:rPr lang="en-GB" sz="2000" b="1"/>
              <a:t>These originate from responses to structured questions such as:</a:t>
            </a:r>
          </a:p>
          <a:p>
            <a:pPr marL="552450" indent="-552450" eaLnBrk="1" hangingPunct="1">
              <a:lnSpc>
                <a:spcPct val="90000"/>
              </a:lnSpc>
              <a:buFont typeface="Wingdings" pitchFamily="2" charset="2"/>
              <a:buNone/>
            </a:pPr>
            <a:r>
              <a:rPr lang="en-GB" sz="2000" b="1"/>
              <a:t>	“Do you agree or disagree?”</a:t>
            </a:r>
          </a:p>
          <a:p>
            <a:pPr marL="552450" indent="-552450" eaLnBrk="1" hangingPunct="1">
              <a:lnSpc>
                <a:spcPct val="90000"/>
              </a:lnSpc>
              <a:buFont typeface="Wingdings" pitchFamily="2" charset="2"/>
              <a:buNone/>
            </a:pPr>
            <a:endParaRPr lang="en-GB" sz="2000" b="1"/>
          </a:p>
          <a:p>
            <a:pPr marL="552450" indent="-552450" eaLnBrk="1" hangingPunct="1">
              <a:lnSpc>
                <a:spcPct val="90000"/>
              </a:lnSpc>
            </a:pPr>
            <a:r>
              <a:rPr lang="en-GB" sz="2000" b="1"/>
              <a:t>The results of quantitative data can be summarized with numbers – percentages, averages, or other statistics </a:t>
            </a:r>
            <a:endParaRPr lang="en-US" sz="2000" b="1"/>
          </a:p>
        </p:txBody>
      </p:sp>
    </p:spTree>
    <p:extLst>
      <p:ext uri="{BB962C8B-B14F-4D97-AF65-F5344CB8AC3E}">
        <p14:creationId xmlns:p14="http://schemas.microsoft.com/office/powerpoint/2010/main" val="235637427"/>
      </p:ext>
    </p:extLst>
  </p:cSld>
  <p:clrMapOvr>
    <a:masterClrMapping/>
  </p:clrMapOvr>
</p:sld>
</file>

<file path=ppt/slides/slide2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n-US" b="1"/>
              <a:t>TYPES OF DATA</a:t>
            </a:r>
          </a:p>
        </p:txBody>
      </p:sp>
      <p:sp>
        <p:nvSpPr>
          <p:cNvPr id="57347" name="Rectangle 3"/>
          <p:cNvSpPr>
            <a:spLocks noGrp="1" noChangeArrowheads="1"/>
          </p:cNvSpPr>
          <p:nvPr>
            <p:ph idx="1"/>
          </p:nvPr>
        </p:nvSpPr>
        <p:spPr/>
        <p:txBody>
          <a:bodyPr/>
          <a:lstStyle/>
          <a:p>
            <a:pPr eaLnBrk="1" hangingPunct="1"/>
            <a:r>
              <a:rPr lang="en-GB" b="1"/>
              <a:t>SOURCES OF QUANTITATIVE DATA</a:t>
            </a:r>
          </a:p>
          <a:p>
            <a:pPr eaLnBrk="1" hangingPunct="1"/>
            <a:endParaRPr lang="fr-FR" b="1"/>
          </a:p>
          <a:p>
            <a:pPr eaLnBrk="1" hangingPunct="1"/>
            <a:r>
              <a:rPr lang="fr-FR" b="1"/>
              <a:t>Structured questionnaires</a:t>
            </a:r>
          </a:p>
          <a:p>
            <a:pPr eaLnBrk="1" hangingPunct="1"/>
            <a:r>
              <a:rPr lang="fr-FR" b="1"/>
              <a:t>Population surveys </a:t>
            </a:r>
          </a:p>
          <a:p>
            <a:pPr eaLnBrk="1" hangingPunct="1"/>
            <a:r>
              <a:rPr lang="fr-FR" b="1"/>
              <a:t>Service statistics</a:t>
            </a:r>
            <a:endParaRPr lang="en-US" b="1"/>
          </a:p>
        </p:txBody>
      </p:sp>
    </p:spTree>
    <p:extLst>
      <p:ext uri="{BB962C8B-B14F-4D97-AF65-F5344CB8AC3E}">
        <p14:creationId xmlns:p14="http://schemas.microsoft.com/office/powerpoint/2010/main" val="869885547"/>
      </p:ext>
    </p:extLst>
  </p:cSld>
  <p:clrMapOvr>
    <a:masterClrMapping/>
  </p:clrMapOvr>
</p:sld>
</file>

<file path=ppt/slides/slide2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normAutofit fontScale="90000"/>
          </a:bodyPr>
          <a:lstStyle/>
          <a:p>
            <a:pPr eaLnBrk="1" hangingPunct="1"/>
            <a:r>
              <a:rPr lang="en-GB" b="1"/>
              <a:t>PRIMARY METHODS OF DATA</a:t>
            </a:r>
            <a:endParaRPr lang="en-US" b="1"/>
          </a:p>
        </p:txBody>
      </p:sp>
      <p:sp>
        <p:nvSpPr>
          <p:cNvPr id="58371" name="Rectangle 3"/>
          <p:cNvSpPr>
            <a:spLocks noGrp="1" noChangeArrowheads="1"/>
          </p:cNvSpPr>
          <p:nvPr>
            <p:ph idx="1"/>
          </p:nvPr>
        </p:nvSpPr>
        <p:spPr/>
        <p:txBody>
          <a:bodyPr/>
          <a:lstStyle/>
          <a:p>
            <a:pPr eaLnBrk="1" hangingPunct="1">
              <a:lnSpc>
                <a:spcPct val="90000"/>
              </a:lnSpc>
            </a:pPr>
            <a:r>
              <a:rPr lang="en-GB" sz="2000" b="1"/>
              <a:t>This refers to the data collected by the researcher specifically for the research project; </a:t>
            </a:r>
          </a:p>
          <a:p>
            <a:pPr eaLnBrk="1" hangingPunct="1">
              <a:lnSpc>
                <a:spcPct val="90000"/>
              </a:lnSpc>
              <a:buFont typeface="Wingdings" pitchFamily="2" charset="2"/>
              <a:buNone/>
            </a:pPr>
            <a:endParaRPr lang="en-GB" sz="2000" b="1"/>
          </a:p>
          <a:p>
            <a:pPr eaLnBrk="1" hangingPunct="1">
              <a:lnSpc>
                <a:spcPct val="90000"/>
              </a:lnSpc>
            </a:pPr>
            <a:r>
              <a:rPr lang="en-GB" sz="2000" b="1"/>
              <a:t>Data collected personally through field work;</a:t>
            </a:r>
          </a:p>
          <a:p>
            <a:pPr eaLnBrk="1" hangingPunct="1">
              <a:lnSpc>
                <a:spcPct val="90000"/>
              </a:lnSpc>
              <a:buFont typeface="Wingdings" pitchFamily="2" charset="2"/>
              <a:buNone/>
            </a:pPr>
            <a:endParaRPr lang="en-GB" sz="2000" b="1"/>
          </a:p>
          <a:p>
            <a:pPr eaLnBrk="1" hangingPunct="1">
              <a:lnSpc>
                <a:spcPct val="90000"/>
              </a:lnSpc>
            </a:pPr>
            <a:r>
              <a:rPr lang="en-GB" sz="2000" b="1"/>
              <a:t>Data obtained for the first time and used specifically for the particular problem or issue under study.</a:t>
            </a:r>
          </a:p>
          <a:p>
            <a:pPr eaLnBrk="1" hangingPunct="1">
              <a:lnSpc>
                <a:spcPct val="90000"/>
              </a:lnSpc>
              <a:buFont typeface="Wingdings" pitchFamily="2" charset="2"/>
              <a:buNone/>
            </a:pPr>
            <a:endParaRPr lang="en-GB" sz="2000" b="1"/>
          </a:p>
          <a:p>
            <a:pPr eaLnBrk="1" hangingPunct="1">
              <a:lnSpc>
                <a:spcPct val="90000"/>
              </a:lnSpc>
            </a:pPr>
            <a:r>
              <a:rPr lang="en-GB" sz="2000" b="1"/>
              <a:t>“Your own data’</a:t>
            </a:r>
            <a:endParaRPr lang="en-US" sz="2000" b="1"/>
          </a:p>
        </p:txBody>
      </p:sp>
    </p:spTree>
    <p:extLst>
      <p:ext uri="{BB962C8B-B14F-4D97-AF65-F5344CB8AC3E}">
        <p14:creationId xmlns:p14="http://schemas.microsoft.com/office/powerpoint/2010/main" val="237312406"/>
      </p:ext>
    </p:extLst>
  </p:cSld>
  <p:clrMapOvr>
    <a:masterClrMapping/>
  </p:clrMapOvr>
</p:sld>
</file>

<file path=ppt/slides/slide2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normAutofit fontScale="90000"/>
          </a:bodyPr>
          <a:lstStyle/>
          <a:p>
            <a:pPr eaLnBrk="1" hangingPunct="1"/>
            <a:r>
              <a:rPr lang="en-GB" b="1"/>
              <a:t>SOURCES OF PRIMARY DATA</a:t>
            </a:r>
            <a:endParaRPr lang="en-US" b="1"/>
          </a:p>
        </p:txBody>
      </p:sp>
      <p:sp>
        <p:nvSpPr>
          <p:cNvPr id="59395" name="Rectangle 3"/>
          <p:cNvSpPr>
            <a:spLocks noGrp="1" noChangeArrowheads="1"/>
          </p:cNvSpPr>
          <p:nvPr>
            <p:ph idx="1"/>
          </p:nvPr>
        </p:nvSpPr>
        <p:spPr/>
        <p:txBody>
          <a:bodyPr/>
          <a:lstStyle/>
          <a:p>
            <a:pPr eaLnBrk="1" hangingPunct="1"/>
            <a:r>
              <a:rPr lang="en-GB" b="1"/>
              <a:t>Observation</a:t>
            </a:r>
          </a:p>
          <a:p>
            <a:pPr eaLnBrk="1" hangingPunct="1">
              <a:buFont typeface="Wingdings" pitchFamily="2" charset="2"/>
              <a:buNone/>
            </a:pPr>
            <a:endParaRPr lang="en-GB" b="1"/>
          </a:p>
          <a:p>
            <a:pPr eaLnBrk="1" hangingPunct="1"/>
            <a:r>
              <a:rPr lang="en-GB" b="1"/>
              <a:t>Interviewing</a:t>
            </a:r>
          </a:p>
          <a:p>
            <a:pPr eaLnBrk="1" hangingPunct="1">
              <a:buFont typeface="Wingdings" pitchFamily="2" charset="2"/>
              <a:buNone/>
            </a:pPr>
            <a:endParaRPr lang="en-GB" b="1"/>
          </a:p>
          <a:p>
            <a:pPr eaLnBrk="1" hangingPunct="1"/>
            <a:r>
              <a:rPr lang="en-GB" b="1"/>
              <a:t>Administering Questionnaires</a:t>
            </a:r>
          </a:p>
          <a:p>
            <a:pPr eaLnBrk="1" hangingPunct="1">
              <a:buFont typeface="Wingdings" pitchFamily="2" charset="2"/>
              <a:buNone/>
            </a:pPr>
            <a:endParaRPr lang="en-GB" b="1"/>
          </a:p>
          <a:p>
            <a:pPr eaLnBrk="1" hangingPunct="1"/>
            <a:r>
              <a:rPr lang="en-GB" b="1"/>
              <a:t>Focus Group Discussions</a:t>
            </a:r>
            <a:endParaRPr lang="en-US" b="1"/>
          </a:p>
        </p:txBody>
      </p:sp>
    </p:spTree>
    <p:extLst>
      <p:ext uri="{BB962C8B-B14F-4D97-AF65-F5344CB8AC3E}">
        <p14:creationId xmlns:p14="http://schemas.microsoft.com/office/powerpoint/2010/main" val="3347866449"/>
      </p:ext>
    </p:extLst>
  </p:cSld>
  <p:clrMapOvr>
    <a:masterClrMapping/>
  </p:clrMapOvr>
</p:sld>
</file>

<file path=ppt/slides/slide2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p:txBody>
          <a:bodyPr/>
          <a:lstStyle/>
          <a:p>
            <a:pPr eaLnBrk="1" hangingPunct="1"/>
            <a:r>
              <a:rPr lang="en-GB" sz="3200" b="1"/>
              <a:t>OBSERVATION</a:t>
            </a:r>
            <a:r>
              <a:rPr lang="en-GB" sz="3200"/>
              <a:t/>
            </a:r>
            <a:br>
              <a:rPr lang="en-GB" sz="3200"/>
            </a:br>
            <a:endParaRPr lang="en-US" sz="3200"/>
          </a:p>
        </p:txBody>
      </p:sp>
      <p:sp>
        <p:nvSpPr>
          <p:cNvPr id="60419" name="Rectangle 3"/>
          <p:cNvSpPr>
            <a:spLocks noGrp="1" noChangeArrowheads="1"/>
          </p:cNvSpPr>
          <p:nvPr>
            <p:ph idx="1"/>
          </p:nvPr>
        </p:nvSpPr>
        <p:spPr/>
        <p:txBody>
          <a:bodyPr/>
          <a:lstStyle/>
          <a:p>
            <a:pPr eaLnBrk="1" hangingPunct="1"/>
            <a:r>
              <a:rPr lang="en-GB" sz="2000" b="1"/>
              <a:t>This involves a researcher attaining membership in or close attachment to an alien or exotic group that he wishes to study.</a:t>
            </a:r>
          </a:p>
          <a:p>
            <a:pPr eaLnBrk="1" hangingPunct="1">
              <a:buFont typeface="Wingdings" pitchFamily="2" charset="2"/>
              <a:buNone/>
            </a:pPr>
            <a:endParaRPr lang="en-GB" sz="2000" b="1"/>
          </a:p>
          <a:p>
            <a:pPr eaLnBrk="1" hangingPunct="1"/>
            <a:r>
              <a:rPr lang="en-GB" sz="2000" b="1"/>
              <a:t>It also involves learning their language, habits, work patterns, etc.</a:t>
            </a:r>
          </a:p>
          <a:p>
            <a:pPr eaLnBrk="1" hangingPunct="1">
              <a:buFont typeface="Wingdings" pitchFamily="2" charset="2"/>
              <a:buNone/>
            </a:pPr>
            <a:endParaRPr lang="en-GB" sz="2000" b="1"/>
          </a:p>
          <a:p>
            <a:pPr eaLnBrk="1" hangingPunct="1"/>
            <a:r>
              <a:rPr lang="en-GB" sz="2000" b="1"/>
              <a:t>The norms of objectivity and validity are deliberately made unstructured and flexible to maximize the understanding of empirical phenomena.</a:t>
            </a:r>
            <a:endParaRPr lang="en-US" sz="2000" b="1"/>
          </a:p>
        </p:txBody>
      </p:sp>
    </p:spTree>
    <p:extLst>
      <p:ext uri="{BB962C8B-B14F-4D97-AF65-F5344CB8AC3E}">
        <p14:creationId xmlns:p14="http://schemas.microsoft.com/office/powerpoint/2010/main" val="3600893076"/>
      </p:ext>
    </p:extLst>
  </p:cSld>
  <p:clrMapOvr>
    <a:masterClrMapping/>
  </p:clrMapOvr>
</p:sld>
</file>

<file path=ppt/slides/slide2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pPr eaLnBrk="1" hangingPunct="1"/>
            <a:r>
              <a:rPr lang="en-US" b="1"/>
              <a:t>OBSERVATION</a:t>
            </a:r>
          </a:p>
        </p:txBody>
      </p:sp>
      <p:sp>
        <p:nvSpPr>
          <p:cNvPr id="61443" name="Rectangle 3"/>
          <p:cNvSpPr>
            <a:spLocks noGrp="1" noChangeArrowheads="1"/>
          </p:cNvSpPr>
          <p:nvPr>
            <p:ph idx="1"/>
          </p:nvPr>
        </p:nvSpPr>
        <p:spPr/>
        <p:txBody>
          <a:bodyPr/>
          <a:lstStyle/>
          <a:p>
            <a:pPr eaLnBrk="1" hangingPunct="1">
              <a:lnSpc>
                <a:spcPct val="80000"/>
              </a:lnSpc>
            </a:pPr>
            <a:r>
              <a:rPr lang="en-GB" sz="1800" b="1"/>
              <a:t>COMPLETE PARTICIPANT</a:t>
            </a:r>
          </a:p>
          <a:p>
            <a:pPr eaLnBrk="1" hangingPunct="1">
              <a:lnSpc>
                <a:spcPct val="80000"/>
              </a:lnSpc>
              <a:buFont typeface="Wingdings" pitchFamily="2" charset="2"/>
              <a:buNone/>
            </a:pPr>
            <a:endParaRPr lang="en-GB" sz="1800" b="1"/>
          </a:p>
          <a:p>
            <a:pPr eaLnBrk="1" hangingPunct="1">
              <a:lnSpc>
                <a:spcPct val="80000"/>
              </a:lnSpc>
            </a:pPr>
            <a:r>
              <a:rPr lang="en-GB" sz="1800" b="1"/>
              <a:t>The researcher wholly conceals his identity and research objectives.</a:t>
            </a:r>
          </a:p>
          <a:p>
            <a:pPr eaLnBrk="1" hangingPunct="1">
              <a:lnSpc>
                <a:spcPct val="80000"/>
              </a:lnSpc>
              <a:buFont typeface="Wingdings" pitchFamily="2" charset="2"/>
              <a:buNone/>
            </a:pPr>
            <a:endParaRPr lang="en-GB" sz="1800" b="1"/>
          </a:p>
          <a:p>
            <a:pPr eaLnBrk="1" hangingPunct="1">
              <a:lnSpc>
                <a:spcPct val="80000"/>
              </a:lnSpc>
            </a:pPr>
            <a:r>
              <a:rPr lang="en-GB" sz="1800" b="1"/>
              <a:t>There is a risk of raising suspicions and blowing one’s cover.</a:t>
            </a:r>
          </a:p>
          <a:p>
            <a:pPr eaLnBrk="1" hangingPunct="1">
              <a:lnSpc>
                <a:spcPct val="80000"/>
              </a:lnSpc>
            </a:pPr>
            <a:endParaRPr lang="en-GB" sz="1800" b="1"/>
          </a:p>
          <a:p>
            <a:pPr eaLnBrk="1" hangingPunct="1">
              <a:lnSpc>
                <a:spcPct val="80000"/>
              </a:lnSpc>
            </a:pPr>
            <a:r>
              <a:rPr lang="en-GB" sz="1800" b="1"/>
              <a:t>PARTICIPANT – AS – OBSERVER</a:t>
            </a:r>
          </a:p>
          <a:p>
            <a:pPr eaLnBrk="1" hangingPunct="1">
              <a:lnSpc>
                <a:spcPct val="80000"/>
              </a:lnSpc>
              <a:buFont typeface="Wingdings" pitchFamily="2" charset="2"/>
              <a:buNone/>
            </a:pPr>
            <a:endParaRPr lang="en-GB" sz="1800" b="1"/>
          </a:p>
          <a:p>
            <a:pPr eaLnBrk="1" hangingPunct="1">
              <a:lnSpc>
                <a:spcPct val="80000"/>
              </a:lnSpc>
            </a:pPr>
            <a:r>
              <a:rPr lang="en-GB" sz="1800" b="1"/>
              <a:t>Researcher’s role is known and thus minimizes the risk of role pretending.</a:t>
            </a:r>
          </a:p>
          <a:p>
            <a:pPr eaLnBrk="1" hangingPunct="1">
              <a:lnSpc>
                <a:spcPct val="80000"/>
              </a:lnSpc>
              <a:buFont typeface="Wingdings" pitchFamily="2" charset="2"/>
              <a:buNone/>
            </a:pPr>
            <a:endParaRPr lang="en-GB" sz="1800" b="1"/>
          </a:p>
          <a:p>
            <a:pPr eaLnBrk="1" hangingPunct="1">
              <a:lnSpc>
                <a:spcPct val="80000"/>
              </a:lnSpc>
            </a:pPr>
            <a:r>
              <a:rPr lang="en-GB" sz="1800" b="1"/>
              <a:t>Data obtained is often qualitative in narrative or prose form.</a:t>
            </a:r>
            <a:endParaRPr lang="en-US" sz="1800" b="1"/>
          </a:p>
        </p:txBody>
      </p:sp>
    </p:spTree>
    <p:extLst>
      <p:ext uri="{BB962C8B-B14F-4D97-AF65-F5344CB8AC3E}">
        <p14:creationId xmlns:p14="http://schemas.microsoft.com/office/powerpoint/2010/main" val="89398433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REDUCTIVE</a:t>
            </a:r>
            <a:br>
              <a:rPr lang="en-GB" b="1" dirty="0"/>
            </a:br>
            <a:endParaRPr lang="en-US" dirty="0"/>
          </a:p>
        </p:txBody>
      </p:sp>
      <p:sp>
        <p:nvSpPr>
          <p:cNvPr id="3" name="Content Placeholder 2"/>
          <p:cNvSpPr>
            <a:spLocks noGrp="1"/>
          </p:cNvSpPr>
          <p:nvPr>
            <p:ph idx="1"/>
          </p:nvPr>
        </p:nvSpPr>
        <p:spPr/>
        <p:txBody>
          <a:bodyPr>
            <a:normAutofit lnSpcReduction="10000"/>
          </a:bodyPr>
          <a:lstStyle/>
          <a:p>
            <a:pPr algn="just"/>
            <a:r>
              <a:rPr lang="en-GB" b="1" dirty="0" smtClean="0"/>
              <a:t>Data can be reduced into a more ordered form using analytical procedures  to facilitate understanding.  </a:t>
            </a:r>
          </a:p>
          <a:p>
            <a:pPr algn="just"/>
            <a:endParaRPr lang="en-GB" b="1" dirty="0" smtClean="0"/>
          </a:p>
          <a:p>
            <a:pPr algn="just"/>
            <a:r>
              <a:rPr lang="en-GB" b="1" dirty="0" smtClean="0"/>
              <a:t>Such </a:t>
            </a:r>
            <a:r>
              <a:rPr lang="en-GB" b="1" dirty="0"/>
              <a:t>analytical tools include mathematics </a:t>
            </a:r>
            <a:r>
              <a:rPr lang="en-GB" b="1" dirty="0" smtClean="0"/>
              <a:t>and/or statistics </a:t>
            </a:r>
            <a:r>
              <a:rPr lang="en-GB" b="1" dirty="0"/>
              <a:t>via which data are classified and simplified using calculators and computers for example.</a:t>
            </a:r>
            <a:endParaRPr lang="en-US" b="1" dirty="0"/>
          </a:p>
          <a:p>
            <a:endParaRPr lang="en-US" dirty="0"/>
          </a:p>
        </p:txBody>
      </p:sp>
    </p:spTree>
    <p:extLst>
      <p:ext uri="{BB962C8B-B14F-4D97-AF65-F5344CB8AC3E}">
        <p14:creationId xmlns:p14="http://schemas.microsoft.com/office/powerpoint/2010/main" val="3948906392"/>
      </p:ext>
    </p:extLst>
  </p:cSld>
  <p:clrMapOvr>
    <a:masterClrMapping/>
  </p:clrMapOvr>
</p:sld>
</file>

<file path=ppt/slides/slide2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en-GB" b="1"/>
              <a:t>INTERVIEWING</a:t>
            </a:r>
            <a:endParaRPr lang="en-US" b="1"/>
          </a:p>
        </p:txBody>
      </p:sp>
      <p:sp>
        <p:nvSpPr>
          <p:cNvPr id="62467" name="Rectangle 3"/>
          <p:cNvSpPr>
            <a:spLocks noGrp="1" noChangeArrowheads="1"/>
          </p:cNvSpPr>
          <p:nvPr>
            <p:ph idx="1"/>
          </p:nvPr>
        </p:nvSpPr>
        <p:spPr/>
        <p:txBody>
          <a:bodyPr/>
          <a:lstStyle/>
          <a:p>
            <a:pPr eaLnBrk="1" hangingPunct="1">
              <a:lnSpc>
                <a:spcPct val="80000"/>
              </a:lnSpc>
            </a:pPr>
            <a:endParaRPr lang="en-GB" sz="2100"/>
          </a:p>
          <a:p>
            <a:pPr eaLnBrk="1" hangingPunct="1">
              <a:lnSpc>
                <a:spcPct val="80000"/>
              </a:lnSpc>
            </a:pPr>
            <a:r>
              <a:rPr lang="en-GB" sz="2100" b="1"/>
              <a:t>An interview is a data collecting technique that involves oral questioning of respondents, either individually or as a group.</a:t>
            </a:r>
          </a:p>
          <a:p>
            <a:pPr eaLnBrk="1" hangingPunct="1">
              <a:lnSpc>
                <a:spcPct val="80000"/>
              </a:lnSpc>
            </a:pPr>
            <a:endParaRPr lang="en-GB" sz="2100" b="1"/>
          </a:p>
          <a:p>
            <a:pPr eaLnBrk="1" hangingPunct="1">
              <a:lnSpc>
                <a:spcPct val="80000"/>
              </a:lnSpc>
            </a:pPr>
            <a:r>
              <a:rPr lang="en-GB" sz="2100" b="1"/>
              <a:t>It involves on interpersonal role situation.</a:t>
            </a:r>
          </a:p>
          <a:p>
            <a:pPr eaLnBrk="1" hangingPunct="1">
              <a:lnSpc>
                <a:spcPct val="80000"/>
              </a:lnSpc>
            </a:pPr>
            <a:endParaRPr lang="en-GB" sz="2100" b="1"/>
          </a:p>
          <a:p>
            <a:pPr eaLnBrk="1" hangingPunct="1">
              <a:lnSpc>
                <a:spcPct val="80000"/>
              </a:lnSpc>
            </a:pPr>
            <a:r>
              <a:rPr lang="en-GB" sz="2100" b="1"/>
              <a:t>SOURCES OF DATA</a:t>
            </a:r>
          </a:p>
          <a:p>
            <a:pPr eaLnBrk="1" hangingPunct="1">
              <a:lnSpc>
                <a:spcPct val="80000"/>
              </a:lnSpc>
            </a:pPr>
            <a:endParaRPr lang="en-US" sz="2100"/>
          </a:p>
          <a:p>
            <a:pPr eaLnBrk="1" hangingPunct="1">
              <a:lnSpc>
                <a:spcPct val="80000"/>
              </a:lnSpc>
            </a:pPr>
            <a:r>
              <a:rPr lang="en-US" sz="2100" b="1"/>
              <a:t>Interview schedules using trained data collectors</a:t>
            </a:r>
          </a:p>
        </p:txBody>
      </p:sp>
    </p:spTree>
    <p:extLst>
      <p:ext uri="{BB962C8B-B14F-4D97-AF65-F5344CB8AC3E}">
        <p14:creationId xmlns:p14="http://schemas.microsoft.com/office/powerpoint/2010/main" val="681959715"/>
      </p:ext>
    </p:extLst>
  </p:cSld>
  <p:clrMapOvr>
    <a:masterClrMapping/>
  </p:clrMapOvr>
</p:sld>
</file>

<file path=ppt/slides/slide2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r>
              <a:rPr lang="en-US" b="1"/>
              <a:t>QUESTIONNAIRES</a:t>
            </a:r>
          </a:p>
        </p:txBody>
      </p:sp>
      <p:sp>
        <p:nvSpPr>
          <p:cNvPr id="63491" name="Rectangle 3"/>
          <p:cNvSpPr>
            <a:spLocks noGrp="1" noChangeArrowheads="1"/>
          </p:cNvSpPr>
          <p:nvPr>
            <p:ph idx="1"/>
          </p:nvPr>
        </p:nvSpPr>
        <p:spPr/>
        <p:txBody>
          <a:bodyPr/>
          <a:lstStyle/>
          <a:p>
            <a:pPr eaLnBrk="1" hangingPunct="1"/>
            <a:r>
              <a:rPr lang="en-GB" sz="2000" b="1"/>
              <a:t>SELF - ADMINISTERED QUESTIONNAIRES</a:t>
            </a:r>
          </a:p>
          <a:p>
            <a:pPr eaLnBrk="1" hangingPunct="1">
              <a:buFont typeface="Wingdings" pitchFamily="2" charset="2"/>
              <a:buNone/>
            </a:pPr>
            <a:endParaRPr lang="en-GB" sz="2000" b="1"/>
          </a:p>
          <a:p>
            <a:pPr eaLnBrk="1" hangingPunct="1"/>
            <a:r>
              <a:rPr lang="en-GB" sz="2000" b="1"/>
              <a:t>This is a data collection tool in which written questions are presented.</a:t>
            </a:r>
          </a:p>
          <a:p>
            <a:pPr eaLnBrk="1" hangingPunct="1"/>
            <a:endParaRPr lang="en-GB" sz="2000" b="1"/>
          </a:p>
          <a:p>
            <a:pPr eaLnBrk="1" hangingPunct="1"/>
            <a:r>
              <a:rPr lang="en-GB" sz="2000" b="1"/>
              <a:t>The questions presented are to be answered by the respondents in a written form.</a:t>
            </a:r>
            <a:endParaRPr lang="en-US" sz="2000" b="1"/>
          </a:p>
          <a:p>
            <a:pPr eaLnBrk="1" hangingPunct="1">
              <a:buFont typeface="Wingdings" pitchFamily="2" charset="2"/>
              <a:buNone/>
            </a:pPr>
            <a:endParaRPr lang="en-US"/>
          </a:p>
        </p:txBody>
      </p:sp>
    </p:spTree>
    <p:extLst>
      <p:ext uri="{BB962C8B-B14F-4D97-AF65-F5344CB8AC3E}">
        <p14:creationId xmlns:p14="http://schemas.microsoft.com/office/powerpoint/2010/main" val="1013350577"/>
      </p:ext>
    </p:extLst>
  </p:cSld>
  <p:clrMapOvr>
    <a:masterClrMapping/>
  </p:clrMapOvr>
</p:sld>
</file>

<file path=ppt/slides/slide2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en-US" sz="3200" b="1"/>
              <a:t>SURVEY RESEARCH </a:t>
            </a:r>
            <a:br>
              <a:rPr lang="en-US" sz="3200" b="1"/>
            </a:br>
            <a:endParaRPr lang="en-US" sz="3200" b="1"/>
          </a:p>
        </p:txBody>
      </p:sp>
      <p:sp>
        <p:nvSpPr>
          <p:cNvPr id="64515" name="Rectangle 3"/>
          <p:cNvSpPr>
            <a:spLocks noGrp="1" noChangeArrowheads="1"/>
          </p:cNvSpPr>
          <p:nvPr>
            <p:ph idx="1"/>
          </p:nvPr>
        </p:nvSpPr>
        <p:spPr/>
        <p:txBody>
          <a:bodyPr/>
          <a:lstStyle/>
          <a:p>
            <a:pPr eaLnBrk="1" hangingPunct="1">
              <a:lnSpc>
                <a:spcPct val="80000"/>
              </a:lnSpc>
            </a:pPr>
            <a:r>
              <a:rPr lang="en-US" sz="2000" b="1"/>
              <a:t>Survey research is a method involving the administration of questionnaires to a sample selected from a population.</a:t>
            </a:r>
          </a:p>
          <a:p>
            <a:pPr eaLnBrk="1" hangingPunct="1">
              <a:lnSpc>
                <a:spcPct val="80000"/>
              </a:lnSpc>
              <a:buFont typeface="Wingdings" pitchFamily="2" charset="2"/>
              <a:buNone/>
            </a:pPr>
            <a:r>
              <a:rPr lang="en-US" sz="2000" b="1"/>
              <a:t> </a:t>
            </a:r>
          </a:p>
          <a:p>
            <a:pPr eaLnBrk="1" hangingPunct="1">
              <a:lnSpc>
                <a:spcPct val="80000"/>
              </a:lnSpc>
            </a:pPr>
            <a:r>
              <a:rPr lang="en-US" sz="2000" b="1"/>
              <a:t>Interviews and questionnaires are the most commonly used instruments for data collection in survey research.</a:t>
            </a:r>
          </a:p>
          <a:p>
            <a:pPr eaLnBrk="1" hangingPunct="1">
              <a:lnSpc>
                <a:spcPct val="80000"/>
              </a:lnSpc>
              <a:buFont typeface="Wingdings" pitchFamily="2" charset="2"/>
              <a:buNone/>
            </a:pPr>
            <a:r>
              <a:rPr lang="en-US" sz="2000" b="1"/>
              <a:t> </a:t>
            </a:r>
          </a:p>
          <a:p>
            <a:pPr eaLnBrk="1" hangingPunct="1">
              <a:lnSpc>
                <a:spcPct val="80000"/>
              </a:lnSpc>
            </a:pPr>
            <a:r>
              <a:rPr lang="en-US" sz="2000" b="1"/>
              <a:t>Since populations are often too large to observe directly, survey research inevitably involves sampling</a:t>
            </a:r>
            <a:r>
              <a:rPr lang="en-US" sz="2500" b="1"/>
              <a:t>. </a:t>
            </a:r>
          </a:p>
        </p:txBody>
      </p:sp>
    </p:spTree>
    <p:extLst>
      <p:ext uri="{BB962C8B-B14F-4D97-AF65-F5344CB8AC3E}">
        <p14:creationId xmlns:p14="http://schemas.microsoft.com/office/powerpoint/2010/main" val="424794842"/>
      </p:ext>
    </p:extLst>
  </p:cSld>
  <p:clrMapOvr>
    <a:masterClrMapping/>
  </p:clrMapOvr>
</p:sld>
</file>

<file path=ppt/slides/slide2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en-US" sz="3200" b="1"/>
              <a:t>TYPES OF SURVEYS</a:t>
            </a:r>
            <a:r>
              <a:rPr lang="en-US" sz="3200"/>
              <a:t/>
            </a:r>
            <a:br>
              <a:rPr lang="en-US" sz="3200"/>
            </a:br>
            <a:endParaRPr lang="en-US" sz="3200"/>
          </a:p>
        </p:txBody>
      </p:sp>
      <p:sp>
        <p:nvSpPr>
          <p:cNvPr id="65539" name="Rectangle 3"/>
          <p:cNvSpPr>
            <a:spLocks noGrp="1" noChangeArrowheads="1"/>
          </p:cNvSpPr>
          <p:nvPr>
            <p:ph idx="1"/>
          </p:nvPr>
        </p:nvSpPr>
        <p:spPr/>
        <p:txBody>
          <a:bodyPr/>
          <a:lstStyle/>
          <a:p>
            <a:pPr eaLnBrk="1" hangingPunct="1"/>
            <a:r>
              <a:rPr lang="en-US" b="1"/>
              <a:t>Consumer satisfaction surveys</a:t>
            </a:r>
          </a:p>
          <a:p>
            <a:pPr eaLnBrk="1" hangingPunct="1"/>
            <a:endParaRPr lang="en-US" b="1"/>
          </a:p>
          <a:p>
            <a:pPr eaLnBrk="1" hangingPunct="1"/>
            <a:r>
              <a:rPr lang="en-US" b="1"/>
              <a:t>Opinion polls</a:t>
            </a:r>
          </a:p>
          <a:p>
            <a:pPr eaLnBrk="1" hangingPunct="1">
              <a:buFont typeface="Wingdings" pitchFamily="2" charset="2"/>
              <a:buNone/>
            </a:pPr>
            <a:endParaRPr lang="en-US" b="1"/>
          </a:p>
          <a:p>
            <a:pPr eaLnBrk="1" hangingPunct="1"/>
            <a:r>
              <a:rPr lang="en-US" b="1"/>
              <a:t>Panel surveys (Tracer studies)</a:t>
            </a:r>
          </a:p>
        </p:txBody>
      </p:sp>
    </p:spTree>
    <p:extLst>
      <p:ext uri="{BB962C8B-B14F-4D97-AF65-F5344CB8AC3E}">
        <p14:creationId xmlns:p14="http://schemas.microsoft.com/office/powerpoint/2010/main" val="1725518024"/>
      </p:ext>
    </p:extLst>
  </p:cSld>
  <p:clrMapOvr>
    <a:masterClrMapping/>
  </p:clrMapOvr>
</p:sld>
</file>

<file path=ppt/slides/slide2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r>
              <a:rPr lang="en-GB" sz="3200" b="1"/>
              <a:t>FOCUS GROUP DISCUSSIONS</a:t>
            </a:r>
            <a:r>
              <a:rPr lang="en-GB" sz="3200"/>
              <a:t/>
            </a:r>
            <a:br>
              <a:rPr lang="en-GB" sz="3200"/>
            </a:br>
            <a:endParaRPr lang="en-US" sz="3200"/>
          </a:p>
        </p:txBody>
      </p:sp>
      <p:sp>
        <p:nvSpPr>
          <p:cNvPr id="66563" name="Rectangle 3"/>
          <p:cNvSpPr>
            <a:spLocks noGrp="1" noChangeArrowheads="1"/>
          </p:cNvSpPr>
          <p:nvPr>
            <p:ph idx="1"/>
          </p:nvPr>
        </p:nvSpPr>
        <p:spPr/>
        <p:txBody>
          <a:bodyPr/>
          <a:lstStyle/>
          <a:p>
            <a:pPr algn="just" eaLnBrk="1" hangingPunct="1"/>
            <a:r>
              <a:rPr lang="en-GB" b="1"/>
              <a:t>This is a group discussion of 6-12 persons guided by a facilitator, during which group members talk freely and spontaneously about a topic.</a:t>
            </a:r>
            <a:endParaRPr lang="en-US" b="1"/>
          </a:p>
        </p:txBody>
      </p:sp>
    </p:spTree>
    <p:extLst>
      <p:ext uri="{BB962C8B-B14F-4D97-AF65-F5344CB8AC3E}">
        <p14:creationId xmlns:p14="http://schemas.microsoft.com/office/powerpoint/2010/main" val="1025985977"/>
      </p:ext>
    </p:extLst>
  </p:cSld>
  <p:clrMapOvr>
    <a:masterClrMapping/>
  </p:clrMapOvr>
</p:sld>
</file>

<file path=ppt/slides/slide2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pPr eaLnBrk="1" hangingPunct="1"/>
            <a:r>
              <a:rPr lang="en-GB" sz="3200" b="1"/>
              <a:t>USES OF FGD</a:t>
            </a:r>
            <a:r>
              <a:rPr lang="en-US" sz="3200" b="1"/>
              <a:t/>
            </a:r>
            <a:br>
              <a:rPr lang="en-US" sz="3200" b="1"/>
            </a:br>
            <a:endParaRPr lang="en-US" sz="3200" b="1"/>
          </a:p>
        </p:txBody>
      </p:sp>
      <p:sp>
        <p:nvSpPr>
          <p:cNvPr id="67587" name="Rectangle 3"/>
          <p:cNvSpPr>
            <a:spLocks noGrp="1" noChangeArrowheads="1"/>
          </p:cNvSpPr>
          <p:nvPr>
            <p:ph idx="1"/>
          </p:nvPr>
        </p:nvSpPr>
        <p:spPr>
          <a:xfrm>
            <a:off x="1447800" y="1828800"/>
            <a:ext cx="7313613" cy="4114800"/>
          </a:xfrm>
        </p:spPr>
        <p:txBody>
          <a:bodyPr/>
          <a:lstStyle/>
          <a:p>
            <a:pPr algn="just" eaLnBrk="1" hangingPunct="1">
              <a:lnSpc>
                <a:spcPct val="90000"/>
              </a:lnSpc>
            </a:pPr>
            <a:r>
              <a:rPr lang="en-GB" sz="2100" b="1"/>
              <a:t>Focus research and develop relevant hypotheses by exploring in greater depth the problem to be investigated.</a:t>
            </a:r>
          </a:p>
          <a:p>
            <a:pPr algn="just" eaLnBrk="1" hangingPunct="1">
              <a:lnSpc>
                <a:spcPct val="90000"/>
              </a:lnSpc>
            </a:pPr>
            <a:endParaRPr lang="en-US" sz="2100" b="1"/>
          </a:p>
          <a:p>
            <a:pPr algn="just" eaLnBrk="1" hangingPunct="1">
              <a:lnSpc>
                <a:spcPct val="90000"/>
              </a:lnSpc>
            </a:pPr>
            <a:r>
              <a:rPr lang="en-GB" sz="2100" b="1"/>
              <a:t>Formulate appropriate questions for more structured, larger scale surveys.</a:t>
            </a:r>
          </a:p>
          <a:p>
            <a:pPr algn="just" eaLnBrk="1" hangingPunct="1">
              <a:lnSpc>
                <a:spcPct val="90000"/>
              </a:lnSpc>
            </a:pPr>
            <a:endParaRPr lang="en-US" sz="2100" b="1"/>
          </a:p>
          <a:p>
            <a:pPr algn="just" eaLnBrk="1" hangingPunct="1">
              <a:lnSpc>
                <a:spcPct val="90000"/>
              </a:lnSpc>
            </a:pPr>
            <a:r>
              <a:rPr lang="en-GB" sz="2100" b="1"/>
              <a:t>Supplement information on community knowledge, beliefs, attitudes, and behaviour already available but incomplete.</a:t>
            </a:r>
          </a:p>
          <a:p>
            <a:pPr algn="just" eaLnBrk="1" hangingPunct="1">
              <a:lnSpc>
                <a:spcPct val="90000"/>
              </a:lnSpc>
            </a:pPr>
            <a:endParaRPr lang="en-US" sz="2100" b="1"/>
          </a:p>
          <a:p>
            <a:pPr algn="just" eaLnBrk="1" hangingPunct="1">
              <a:lnSpc>
                <a:spcPct val="90000"/>
              </a:lnSpc>
            </a:pPr>
            <a:r>
              <a:rPr lang="en-GB" sz="2100" b="1"/>
              <a:t>Explore controversial topics.  </a:t>
            </a:r>
            <a:endParaRPr lang="en-US" sz="2100" b="1"/>
          </a:p>
          <a:p>
            <a:pPr eaLnBrk="1" hangingPunct="1">
              <a:lnSpc>
                <a:spcPct val="90000"/>
              </a:lnSpc>
            </a:pPr>
            <a:endParaRPr lang="en-US" sz="2100"/>
          </a:p>
        </p:txBody>
      </p:sp>
    </p:spTree>
    <p:extLst>
      <p:ext uri="{BB962C8B-B14F-4D97-AF65-F5344CB8AC3E}">
        <p14:creationId xmlns:p14="http://schemas.microsoft.com/office/powerpoint/2010/main" val="28019519"/>
      </p:ext>
    </p:extLst>
  </p:cSld>
  <p:clrMapOvr>
    <a:masterClrMapping/>
  </p:clrMapOvr>
</p:sld>
</file>

<file path=ppt/slides/slide2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r>
              <a:rPr lang="en-US" sz="3200" b="1"/>
              <a:t>PERSONAL RECORDS</a:t>
            </a:r>
            <a:r>
              <a:rPr lang="en-US" sz="3200"/>
              <a:t/>
            </a:r>
            <a:br>
              <a:rPr lang="en-US" sz="3200"/>
            </a:br>
            <a:endParaRPr lang="en-US" sz="3200"/>
          </a:p>
        </p:txBody>
      </p:sp>
      <p:sp>
        <p:nvSpPr>
          <p:cNvPr id="68611" name="Rectangle 3"/>
          <p:cNvSpPr>
            <a:spLocks noGrp="1" noChangeArrowheads="1"/>
          </p:cNvSpPr>
          <p:nvPr>
            <p:ph idx="1"/>
          </p:nvPr>
        </p:nvSpPr>
        <p:spPr/>
        <p:txBody>
          <a:bodyPr/>
          <a:lstStyle/>
          <a:p>
            <a:pPr algn="just" eaLnBrk="1" hangingPunct="1"/>
            <a:r>
              <a:rPr lang="en-US" sz="2500" b="1"/>
              <a:t>These include diaries, letters, autobiographies etc</a:t>
            </a:r>
          </a:p>
          <a:p>
            <a:pPr algn="just" eaLnBrk="1" hangingPunct="1"/>
            <a:endParaRPr lang="en-US" sz="2500" b="1"/>
          </a:p>
          <a:p>
            <a:pPr algn="just" eaLnBrk="1" hangingPunct="1">
              <a:buFont typeface="Wingdings" pitchFamily="2" charset="2"/>
              <a:buNone/>
            </a:pPr>
            <a:r>
              <a:rPr lang="en-US" sz="2500" b="1"/>
              <a:t>	ADVANTAGES</a:t>
            </a:r>
          </a:p>
          <a:p>
            <a:pPr algn="just" eaLnBrk="1" hangingPunct="1"/>
            <a:r>
              <a:rPr lang="en-US" sz="2500" b="1"/>
              <a:t>They let us see people as they see themselves.</a:t>
            </a:r>
          </a:p>
          <a:p>
            <a:pPr algn="just" eaLnBrk="1" hangingPunct="1"/>
            <a:endParaRPr lang="en-US" sz="2500" b="1"/>
          </a:p>
          <a:p>
            <a:pPr algn="just" eaLnBrk="1" hangingPunct="1"/>
            <a:r>
              <a:rPr lang="en-US" sz="2500" b="1"/>
              <a:t>They reveal inner experiences without the interference of research.</a:t>
            </a:r>
          </a:p>
          <a:p>
            <a:pPr eaLnBrk="1" hangingPunct="1"/>
            <a:endParaRPr lang="en-US" sz="2500"/>
          </a:p>
        </p:txBody>
      </p:sp>
    </p:spTree>
    <p:extLst>
      <p:ext uri="{BB962C8B-B14F-4D97-AF65-F5344CB8AC3E}">
        <p14:creationId xmlns:p14="http://schemas.microsoft.com/office/powerpoint/2010/main" val="4012843624"/>
      </p:ext>
    </p:extLst>
  </p:cSld>
  <p:clrMapOvr>
    <a:masterClrMapping/>
  </p:clrMapOvr>
</p:sld>
</file>

<file path=ppt/slides/slide2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r>
              <a:rPr lang="en-US" b="1"/>
              <a:t>DISADVANTAGES</a:t>
            </a:r>
          </a:p>
        </p:txBody>
      </p:sp>
      <p:sp>
        <p:nvSpPr>
          <p:cNvPr id="69635" name="Rectangle 3"/>
          <p:cNvSpPr>
            <a:spLocks noGrp="1" noChangeArrowheads="1"/>
          </p:cNvSpPr>
          <p:nvPr>
            <p:ph idx="1"/>
          </p:nvPr>
        </p:nvSpPr>
        <p:spPr/>
        <p:txBody>
          <a:bodyPr/>
          <a:lstStyle/>
          <a:p>
            <a:pPr marL="552450" indent="-552450" algn="just" eaLnBrk="1" hangingPunct="1">
              <a:lnSpc>
                <a:spcPct val="80000"/>
              </a:lnSpc>
            </a:pPr>
            <a:r>
              <a:rPr lang="en-US" sz="2100" b="1"/>
              <a:t>Falsification.</a:t>
            </a:r>
          </a:p>
          <a:p>
            <a:pPr marL="552450" indent="-552450" algn="just" eaLnBrk="1" hangingPunct="1">
              <a:lnSpc>
                <a:spcPct val="80000"/>
              </a:lnSpc>
              <a:buFont typeface="Wingdings" pitchFamily="2" charset="2"/>
              <a:buNone/>
            </a:pPr>
            <a:endParaRPr lang="en-US" sz="2100" b="1"/>
          </a:p>
          <a:p>
            <a:pPr marL="552450" indent="-552450" algn="just" eaLnBrk="1" hangingPunct="1">
              <a:lnSpc>
                <a:spcPct val="80000"/>
              </a:lnSpc>
            </a:pPr>
            <a:r>
              <a:rPr lang="en-US" sz="2100" b="1"/>
              <a:t>Misrepresentation of self.</a:t>
            </a:r>
          </a:p>
          <a:p>
            <a:pPr marL="552450" indent="-552450" algn="just" eaLnBrk="1" hangingPunct="1">
              <a:lnSpc>
                <a:spcPct val="80000"/>
              </a:lnSpc>
              <a:buFont typeface="Wingdings" pitchFamily="2" charset="2"/>
              <a:buNone/>
            </a:pPr>
            <a:endParaRPr lang="en-US" sz="2100" b="1"/>
          </a:p>
          <a:p>
            <a:pPr marL="552450" indent="-552450" algn="just" eaLnBrk="1" hangingPunct="1">
              <a:lnSpc>
                <a:spcPct val="80000"/>
              </a:lnSpc>
            </a:pPr>
            <a:r>
              <a:rPr lang="en-US" sz="2100" b="1"/>
              <a:t>Using the information for propaganda purposes.</a:t>
            </a:r>
          </a:p>
          <a:p>
            <a:pPr marL="552450" indent="-552450" algn="just" eaLnBrk="1" hangingPunct="1">
              <a:lnSpc>
                <a:spcPct val="80000"/>
              </a:lnSpc>
              <a:buFont typeface="Wingdings" pitchFamily="2" charset="2"/>
              <a:buNone/>
            </a:pPr>
            <a:endParaRPr lang="en-US" sz="2100" b="1"/>
          </a:p>
          <a:p>
            <a:pPr marL="552450" indent="-552450" algn="just" eaLnBrk="1" hangingPunct="1">
              <a:lnSpc>
                <a:spcPct val="80000"/>
              </a:lnSpc>
            </a:pPr>
            <a:r>
              <a:rPr lang="en-US" sz="2100" b="1"/>
              <a:t>Information is unanalyzable by statistical methods.</a:t>
            </a:r>
          </a:p>
          <a:p>
            <a:pPr marL="552450" indent="-552450" algn="just" eaLnBrk="1" hangingPunct="1">
              <a:lnSpc>
                <a:spcPct val="80000"/>
              </a:lnSpc>
            </a:pPr>
            <a:endParaRPr lang="en-US" sz="2100" b="1"/>
          </a:p>
          <a:p>
            <a:pPr marL="552450" indent="-552450" algn="just" eaLnBrk="1" hangingPunct="1">
              <a:lnSpc>
                <a:spcPct val="80000"/>
              </a:lnSpc>
            </a:pPr>
            <a:r>
              <a:rPr lang="en-US" sz="2100" b="1"/>
              <a:t>Doubtful validity because of memory errors.</a:t>
            </a:r>
          </a:p>
          <a:p>
            <a:pPr marL="552450" indent="-552450" algn="just" eaLnBrk="1" hangingPunct="1">
              <a:lnSpc>
                <a:spcPct val="80000"/>
              </a:lnSpc>
              <a:buFont typeface="Wingdings" pitchFamily="2" charset="2"/>
              <a:buNone/>
            </a:pPr>
            <a:endParaRPr lang="en-US" sz="2100" b="1"/>
          </a:p>
          <a:p>
            <a:pPr marL="552450" indent="-552450" algn="just" eaLnBrk="1" hangingPunct="1">
              <a:lnSpc>
                <a:spcPct val="80000"/>
              </a:lnSpc>
            </a:pPr>
            <a:r>
              <a:rPr lang="en-US" sz="2100" b="1"/>
              <a:t>Lack of generalizability</a:t>
            </a:r>
          </a:p>
        </p:txBody>
      </p:sp>
    </p:spTree>
    <p:extLst>
      <p:ext uri="{BB962C8B-B14F-4D97-AF65-F5344CB8AC3E}">
        <p14:creationId xmlns:p14="http://schemas.microsoft.com/office/powerpoint/2010/main" val="2069698321"/>
      </p:ext>
    </p:extLst>
  </p:cSld>
  <p:clrMapOvr>
    <a:masterClrMapping/>
  </p:clrMapOvr>
</p:sld>
</file>

<file path=ppt/slides/slide2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p:txBody>
          <a:bodyPr/>
          <a:lstStyle/>
          <a:p>
            <a:pPr eaLnBrk="1" hangingPunct="1"/>
            <a:r>
              <a:rPr lang="en-US" b="1"/>
              <a:t>CONTENT ANALYSIS</a:t>
            </a:r>
          </a:p>
        </p:txBody>
      </p:sp>
      <p:sp>
        <p:nvSpPr>
          <p:cNvPr id="70659" name="Rectangle 3"/>
          <p:cNvSpPr>
            <a:spLocks noGrp="1" noChangeArrowheads="1"/>
          </p:cNvSpPr>
          <p:nvPr>
            <p:ph idx="1"/>
          </p:nvPr>
        </p:nvSpPr>
        <p:spPr/>
        <p:txBody>
          <a:bodyPr/>
          <a:lstStyle/>
          <a:p>
            <a:pPr eaLnBrk="1" hangingPunct="1">
              <a:lnSpc>
                <a:spcPct val="80000"/>
              </a:lnSpc>
            </a:pPr>
            <a:endParaRPr lang="en-US" sz="1900"/>
          </a:p>
          <a:p>
            <a:pPr algn="just" eaLnBrk="1" hangingPunct="1">
              <a:lnSpc>
                <a:spcPct val="80000"/>
              </a:lnSpc>
            </a:pPr>
            <a:r>
              <a:rPr lang="en-US" sz="1900" b="1"/>
              <a:t>CONTENT ANALYSIS</a:t>
            </a:r>
          </a:p>
          <a:p>
            <a:pPr algn="just" eaLnBrk="1" hangingPunct="1">
              <a:lnSpc>
                <a:spcPct val="80000"/>
              </a:lnSpc>
            </a:pPr>
            <a:endParaRPr lang="en-US" sz="1900" b="1"/>
          </a:p>
          <a:p>
            <a:pPr algn="just" eaLnBrk="1" hangingPunct="1">
              <a:lnSpc>
                <a:spcPct val="80000"/>
              </a:lnSpc>
            </a:pPr>
            <a:r>
              <a:rPr lang="en-US" sz="1900" b="1"/>
              <a:t>This is main technique of analysis used  in studying the message, style, and values of he writer – a method analogous to literary analysis.</a:t>
            </a:r>
          </a:p>
          <a:p>
            <a:pPr algn="just" eaLnBrk="1" hangingPunct="1">
              <a:lnSpc>
                <a:spcPct val="80000"/>
              </a:lnSpc>
            </a:pPr>
            <a:endParaRPr lang="en-US" sz="1900" b="1"/>
          </a:p>
          <a:p>
            <a:pPr algn="just" eaLnBrk="1" hangingPunct="1">
              <a:lnSpc>
                <a:spcPct val="80000"/>
              </a:lnSpc>
            </a:pPr>
            <a:r>
              <a:rPr lang="en-US" sz="1900" b="1"/>
              <a:t>Content analysis allows for quantification.</a:t>
            </a:r>
          </a:p>
          <a:p>
            <a:pPr algn="just" eaLnBrk="1" hangingPunct="1">
              <a:lnSpc>
                <a:spcPct val="80000"/>
              </a:lnSpc>
              <a:buFont typeface="Wingdings" pitchFamily="2" charset="2"/>
              <a:buNone/>
            </a:pPr>
            <a:endParaRPr lang="en-US" sz="1900" b="1"/>
          </a:p>
          <a:p>
            <a:pPr algn="just" eaLnBrk="1" hangingPunct="1">
              <a:lnSpc>
                <a:spcPct val="80000"/>
              </a:lnSpc>
            </a:pPr>
            <a:r>
              <a:rPr lang="en-US" sz="1900" b="1"/>
              <a:t>Indeed, most content analysis has been defined as the application of the scientific method to documentary evidence.</a:t>
            </a:r>
          </a:p>
          <a:p>
            <a:pPr eaLnBrk="1" hangingPunct="1">
              <a:lnSpc>
                <a:spcPct val="80000"/>
              </a:lnSpc>
            </a:pPr>
            <a:endParaRPr lang="en-US" sz="1900"/>
          </a:p>
        </p:txBody>
      </p:sp>
    </p:spTree>
    <p:extLst>
      <p:ext uri="{BB962C8B-B14F-4D97-AF65-F5344CB8AC3E}">
        <p14:creationId xmlns:p14="http://schemas.microsoft.com/office/powerpoint/2010/main" val="882863962"/>
      </p:ext>
    </p:extLst>
  </p:cSld>
  <p:clrMapOvr>
    <a:masterClrMapping/>
  </p:clrMapOvr>
</p:sld>
</file>

<file path=ppt/slides/slide2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r>
              <a:rPr lang="en-US" sz="3200" b="1"/>
              <a:t>CONTENT ANALYSIS</a:t>
            </a:r>
          </a:p>
        </p:txBody>
      </p:sp>
      <p:sp>
        <p:nvSpPr>
          <p:cNvPr id="71683" name="Rectangle 3"/>
          <p:cNvSpPr>
            <a:spLocks noGrp="1" noChangeArrowheads="1"/>
          </p:cNvSpPr>
          <p:nvPr>
            <p:ph idx="1"/>
          </p:nvPr>
        </p:nvSpPr>
        <p:spPr/>
        <p:txBody>
          <a:bodyPr/>
          <a:lstStyle/>
          <a:p>
            <a:pPr algn="just" eaLnBrk="1" hangingPunct="1">
              <a:lnSpc>
                <a:spcPct val="80000"/>
              </a:lnSpc>
            </a:pPr>
            <a:r>
              <a:rPr lang="en-US" sz="1900" b="1"/>
              <a:t>It involves, for example,  drawing a sample of the material (e.g., news clippings on the people’s attitudes towards the constitution) with the national media as the universe.</a:t>
            </a:r>
          </a:p>
          <a:p>
            <a:pPr algn="just" eaLnBrk="1" hangingPunct="1">
              <a:lnSpc>
                <a:spcPct val="80000"/>
              </a:lnSpc>
            </a:pPr>
            <a:endParaRPr lang="en-US" sz="1900" b="1"/>
          </a:p>
          <a:p>
            <a:pPr algn="just" eaLnBrk="1" hangingPunct="1">
              <a:lnSpc>
                <a:spcPct val="80000"/>
              </a:lnSpc>
            </a:pPr>
            <a:r>
              <a:rPr lang="en-US" sz="1900" b="1"/>
              <a:t>One could determine the popularity sample by choosing, for example, the newspapers with the largest circulation.</a:t>
            </a:r>
          </a:p>
          <a:p>
            <a:pPr algn="just" eaLnBrk="1" hangingPunct="1">
              <a:lnSpc>
                <a:spcPct val="80000"/>
              </a:lnSpc>
            </a:pPr>
            <a:endParaRPr lang="en-US" sz="1900" b="1"/>
          </a:p>
        </p:txBody>
      </p:sp>
    </p:spTree>
    <p:extLst>
      <p:ext uri="{BB962C8B-B14F-4D97-AF65-F5344CB8AC3E}">
        <p14:creationId xmlns:p14="http://schemas.microsoft.com/office/powerpoint/2010/main" val="122432294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a:t>REPLICABLE </a:t>
            </a:r>
            <a:br>
              <a:rPr lang="en-GB" b="1" dirty="0"/>
            </a:br>
            <a:endParaRPr lang="en-US" dirty="0"/>
          </a:p>
        </p:txBody>
      </p:sp>
      <p:sp>
        <p:nvSpPr>
          <p:cNvPr id="3" name="Content Placeholder 2"/>
          <p:cNvSpPr>
            <a:spLocks noGrp="1"/>
          </p:cNvSpPr>
          <p:nvPr>
            <p:ph idx="1"/>
          </p:nvPr>
        </p:nvSpPr>
        <p:spPr/>
        <p:txBody>
          <a:bodyPr>
            <a:normAutofit lnSpcReduction="10000"/>
          </a:bodyPr>
          <a:lstStyle/>
          <a:p>
            <a:pPr algn="just"/>
            <a:r>
              <a:rPr lang="en-GB" b="1" dirty="0" smtClean="0"/>
              <a:t>Research can be replicated by other scientists using similar research techniques (to disprove or confirm the findings a process called verification).  </a:t>
            </a:r>
          </a:p>
          <a:p>
            <a:pPr lvl="0" algn="just"/>
            <a:endParaRPr lang="en-GB" b="1" dirty="0"/>
          </a:p>
          <a:p>
            <a:pPr lvl="0" algn="just"/>
            <a:r>
              <a:rPr lang="en-GB" b="1" dirty="0" smtClean="0"/>
              <a:t>The </a:t>
            </a:r>
            <a:r>
              <a:rPr lang="en-GB" b="1" dirty="0"/>
              <a:t>findings that are confirmed are </a:t>
            </a:r>
            <a:r>
              <a:rPr lang="en-GB" b="1" dirty="0" smtClean="0"/>
              <a:t>used in </a:t>
            </a:r>
            <a:r>
              <a:rPr lang="en-GB" b="1" dirty="0"/>
              <a:t>the extension of the frontiers of knowledge </a:t>
            </a:r>
            <a:r>
              <a:rPr lang="en-GB" b="1" dirty="0" smtClean="0"/>
              <a:t>(through theory </a:t>
            </a:r>
            <a:r>
              <a:rPr lang="en-GB" b="1" dirty="0"/>
              <a:t>construction).  </a:t>
            </a:r>
            <a:endParaRPr lang="en-GB" b="1" dirty="0" smtClean="0"/>
          </a:p>
          <a:p>
            <a:pPr algn="just"/>
            <a:endParaRPr lang="en-US" b="1" dirty="0"/>
          </a:p>
        </p:txBody>
      </p:sp>
    </p:spTree>
    <p:extLst>
      <p:ext uri="{BB962C8B-B14F-4D97-AF65-F5344CB8AC3E}">
        <p14:creationId xmlns:p14="http://schemas.microsoft.com/office/powerpoint/2010/main" val="1056979292"/>
      </p:ext>
    </p:extLst>
  </p:cSld>
  <p:clrMapOvr>
    <a:masterClrMapping/>
  </p:clrMapOvr>
</p:sld>
</file>

<file path=ppt/slides/slide2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AutoShape 2"/>
          <p:cNvSpPr>
            <a:spLocks noGrp="1" noChangeArrowheads="1"/>
          </p:cNvSpPr>
          <p:nvPr>
            <p:ph type="title"/>
          </p:nvPr>
        </p:nvSpPr>
        <p:spPr/>
        <p:txBody>
          <a:bodyPr/>
          <a:lstStyle/>
          <a:p>
            <a:pPr eaLnBrk="1" hangingPunct="1"/>
            <a:r>
              <a:rPr lang="en-US"/>
              <a:t>EXAMPLE</a:t>
            </a:r>
          </a:p>
        </p:txBody>
      </p:sp>
      <p:sp>
        <p:nvSpPr>
          <p:cNvPr id="114691" name="Rectangle 3"/>
          <p:cNvSpPr>
            <a:spLocks noGrp="1" noChangeArrowheads="1"/>
          </p:cNvSpPr>
          <p:nvPr>
            <p:ph idx="1"/>
          </p:nvPr>
        </p:nvSpPr>
        <p:spPr/>
        <p:txBody>
          <a:bodyPr/>
          <a:lstStyle/>
          <a:p>
            <a:pPr algn="just" eaLnBrk="1" hangingPunct="1"/>
            <a:r>
              <a:rPr lang="en-US" b="1" dirty="0"/>
              <a:t>A study of corruption require an examination of factors that explain the persistence of corruption despite sensitization and educational campaigns.</a:t>
            </a:r>
          </a:p>
        </p:txBody>
      </p:sp>
    </p:spTree>
    <p:extLst>
      <p:ext uri="{BB962C8B-B14F-4D97-AF65-F5344CB8AC3E}">
        <p14:creationId xmlns:p14="http://schemas.microsoft.com/office/powerpoint/2010/main" val="4002279849"/>
      </p:ext>
    </p:extLst>
  </p:cSld>
  <p:clrMapOvr>
    <a:masterClrMapping/>
  </p:clrMapOvr>
</p:sld>
</file>

<file path=ppt/slides/slide2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4168854218"/>
      </p:ext>
    </p:extLst>
  </p:cSld>
  <p:clrMapOvr>
    <a:masterClrMapping/>
  </p:clrMapOvr>
</p:sld>
</file>

<file path=ppt/slides/slide2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fontAlgn="auto" hangingPunct="1">
              <a:spcAft>
                <a:spcPts val="0"/>
              </a:spcAft>
              <a:defRPr/>
            </a:pPr>
            <a:r>
              <a:rPr lang="en-US" b="1">
                <a:solidFill>
                  <a:schemeClr val="tx2">
                    <a:satMod val="130000"/>
                  </a:schemeClr>
                </a:solidFill>
              </a:rPr>
              <a:t>CLUSTER SAMPLING</a:t>
            </a:r>
          </a:p>
        </p:txBody>
      </p:sp>
      <p:sp>
        <p:nvSpPr>
          <p:cNvPr id="23555" name="Rectangle 3"/>
          <p:cNvSpPr>
            <a:spLocks noGrp="1" noChangeArrowheads="1"/>
          </p:cNvSpPr>
          <p:nvPr>
            <p:ph idx="1"/>
          </p:nvPr>
        </p:nvSpPr>
        <p:spPr/>
        <p:txBody>
          <a:bodyPr>
            <a:normAutofit fontScale="92500" lnSpcReduction="10000"/>
          </a:bodyPr>
          <a:lstStyle/>
          <a:p>
            <a:pPr marL="365760" indent="-283464" eaLnBrk="1" fontAlgn="auto" hangingPunct="1">
              <a:lnSpc>
                <a:spcPct val="80000"/>
              </a:lnSpc>
              <a:spcAft>
                <a:spcPts val="0"/>
              </a:spcAft>
              <a:buFont typeface="Wingdings 2"/>
              <a:buChar char=""/>
              <a:defRPr/>
            </a:pPr>
            <a:endParaRPr lang="en-US" sz="1400" b="1" dirty="0"/>
          </a:p>
          <a:p>
            <a:pPr marL="365760" indent="-283464" algn="just" eaLnBrk="1" fontAlgn="auto" hangingPunct="1">
              <a:lnSpc>
                <a:spcPct val="80000"/>
              </a:lnSpc>
              <a:spcAft>
                <a:spcPts val="0"/>
              </a:spcAft>
              <a:buFont typeface="Wingdings 2"/>
              <a:buChar char=""/>
              <a:defRPr/>
            </a:pPr>
            <a:r>
              <a:rPr lang="en-US" sz="1800" b="1" dirty="0"/>
              <a:t>This used when there is no sampling frame.</a:t>
            </a:r>
          </a:p>
          <a:p>
            <a:pPr marL="365760" indent="-283464" algn="just" eaLnBrk="1" fontAlgn="auto" hangingPunct="1">
              <a:lnSpc>
                <a:spcPct val="80000"/>
              </a:lnSpc>
              <a:spcAft>
                <a:spcPts val="0"/>
              </a:spcAft>
              <a:buFont typeface="Wingdings" pitchFamily="2" charset="2"/>
              <a:buNone/>
              <a:defRPr/>
            </a:pPr>
            <a:endParaRPr lang="en-US" sz="1800" b="1" dirty="0"/>
          </a:p>
          <a:p>
            <a:pPr marL="365760" indent="-283464" algn="just" eaLnBrk="1" fontAlgn="auto" hangingPunct="1">
              <a:lnSpc>
                <a:spcPct val="80000"/>
              </a:lnSpc>
              <a:spcAft>
                <a:spcPts val="0"/>
              </a:spcAft>
              <a:buFont typeface="Wingdings 2"/>
              <a:buChar char=""/>
              <a:defRPr/>
            </a:pPr>
            <a:r>
              <a:rPr lang="en-US" sz="1800" b="1" dirty="0"/>
              <a:t>This involves the selection of study units (clusters) instead of the selection of study units individually.</a:t>
            </a:r>
          </a:p>
          <a:p>
            <a:pPr marL="365760" indent="-283464" algn="just" eaLnBrk="1" fontAlgn="auto" hangingPunct="1">
              <a:lnSpc>
                <a:spcPct val="80000"/>
              </a:lnSpc>
              <a:spcAft>
                <a:spcPts val="0"/>
              </a:spcAft>
              <a:buFont typeface="Wingdings" pitchFamily="2" charset="2"/>
              <a:buNone/>
              <a:defRPr/>
            </a:pPr>
            <a:endParaRPr lang="en-US" sz="1800" b="1" dirty="0"/>
          </a:p>
          <a:p>
            <a:pPr marL="365760" indent="-283464" algn="just" eaLnBrk="1" fontAlgn="auto" hangingPunct="1">
              <a:lnSpc>
                <a:spcPct val="80000"/>
              </a:lnSpc>
              <a:spcAft>
                <a:spcPts val="0"/>
              </a:spcAft>
              <a:buFont typeface="Wingdings 2"/>
              <a:buChar char=""/>
              <a:defRPr/>
            </a:pPr>
            <a:r>
              <a:rPr lang="en-US" sz="1800" b="1" dirty="0"/>
              <a:t>It is used when the sampling units are not individual elements but CLUSTERS.</a:t>
            </a:r>
          </a:p>
          <a:p>
            <a:pPr marL="365760" indent="-283464" algn="just" eaLnBrk="1" fontAlgn="auto" hangingPunct="1">
              <a:lnSpc>
                <a:spcPct val="80000"/>
              </a:lnSpc>
              <a:spcAft>
                <a:spcPts val="0"/>
              </a:spcAft>
              <a:buFont typeface="Wingdings" pitchFamily="2" charset="2"/>
              <a:buNone/>
              <a:defRPr/>
            </a:pPr>
            <a:r>
              <a:rPr lang="en-US" sz="1800" b="1" dirty="0"/>
              <a:t> </a:t>
            </a:r>
          </a:p>
          <a:p>
            <a:pPr marL="365760" indent="-283464" algn="just" eaLnBrk="1" fontAlgn="auto" hangingPunct="1">
              <a:lnSpc>
                <a:spcPct val="80000"/>
              </a:lnSpc>
              <a:spcAft>
                <a:spcPts val="0"/>
              </a:spcAft>
              <a:buFont typeface="Wingdings 2"/>
              <a:buChar char=""/>
              <a:defRPr/>
            </a:pPr>
            <a:r>
              <a:rPr lang="en-US" sz="1800" b="1" dirty="0"/>
              <a:t>EXAMPLE</a:t>
            </a:r>
          </a:p>
          <a:p>
            <a:pPr marL="365760" indent="-283464" algn="just" eaLnBrk="1" fontAlgn="auto" hangingPunct="1">
              <a:lnSpc>
                <a:spcPct val="80000"/>
              </a:lnSpc>
              <a:spcAft>
                <a:spcPts val="0"/>
              </a:spcAft>
              <a:buFont typeface="Wingdings 2"/>
              <a:buChar char=""/>
              <a:defRPr/>
            </a:pPr>
            <a:endParaRPr lang="en-US" sz="1800" b="1" dirty="0"/>
          </a:p>
          <a:p>
            <a:pPr marL="365760" indent="-283464" algn="just" eaLnBrk="1" fontAlgn="auto" hangingPunct="1">
              <a:lnSpc>
                <a:spcPct val="80000"/>
              </a:lnSpc>
              <a:spcAft>
                <a:spcPts val="0"/>
              </a:spcAft>
              <a:buFont typeface="Wingdings 2"/>
              <a:buChar char=""/>
              <a:defRPr/>
            </a:pPr>
            <a:r>
              <a:rPr lang="en-US" sz="1800" b="1" dirty="0"/>
              <a:t>To select 100 </a:t>
            </a:r>
            <a:r>
              <a:rPr lang="en-US" sz="1800" b="1" dirty="0" smtClean="0"/>
              <a:t>students </a:t>
            </a:r>
            <a:r>
              <a:rPr lang="en-US" sz="1800" b="1" dirty="0"/>
              <a:t>at </a:t>
            </a:r>
            <a:r>
              <a:rPr lang="en-US" sz="1800" b="1" dirty="0" err="1" smtClean="0"/>
              <a:t>GER</a:t>
            </a:r>
            <a:r>
              <a:rPr lang="en-US" sz="1800" b="1" dirty="0" smtClean="0"/>
              <a:t> Campus </a:t>
            </a:r>
            <a:r>
              <a:rPr lang="en-US" sz="1800" b="1" dirty="0"/>
              <a:t>area in a research on corruption.</a:t>
            </a:r>
          </a:p>
          <a:p>
            <a:pPr marL="0" indent="0" algn="just" eaLnBrk="1" fontAlgn="auto" hangingPunct="1">
              <a:lnSpc>
                <a:spcPct val="80000"/>
              </a:lnSpc>
              <a:spcAft>
                <a:spcPts val="0"/>
              </a:spcAft>
              <a:buFont typeface="Wingdings" pitchFamily="2" charset="2"/>
              <a:buNone/>
              <a:defRPr/>
            </a:pPr>
            <a:endParaRPr lang="en-US" sz="1800" b="1" dirty="0"/>
          </a:p>
          <a:p>
            <a:pPr marL="365760" indent="-283464" algn="just" eaLnBrk="1" fontAlgn="auto" hangingPunct="1">
              <a:lnSpc>
                <a:spcPct val="80000"/>
              </a:lnSpc>
              <a:spcAft>
                <a:spcPts val="0"/>
              </a:spcAft>
              <a:buFont typeface="Wingdings 2"/>
              <a:buChar char=""/>
              <a:defRPr/>
            </a:pPr>
            <a:r>
              <a:rPr lang="en-US" sz="1800" b="1" dirty="0"/>
              <a:t>List all the </a:t>
            </a:r>
            <a:r>
              <a:rPr lang="en-US" sz="1800" b="1" dirty="0" smtClean="0"/>
              <a:t>H of R.</a:t>
            </a:r>
            <a:endParaRPr lang="en-US" sz="1800" b="1" dirty="0"/>
          </a:p>
          <a:p>
            <a:pPr marL="0" indent="0" algn="just" eaLnBrk="1" fontAlgn="auto" hangingPunct="1">
              <a:lnSpc>
                <a:spcPct val="80000"/>
              </a:lnSpc>
              <a:spcAft>
                <a:spcPts val="0"/>
              </a:spcAft>
              <a:buFont typeface="Wingdings" pitchFamily="2" charset="2"/>
              <a:buNone/>
              <a:defRPr/>
            </a:pPr>
            <a:endParaRPr lang="en-US" sz="1800" b="1" dirty="0"/>
          </a:p>
          <a:p>
            <a:pPr marL="365760" indent="-283464" algn="just" eaLnBrk="1" fontAlgn="auto" hangingPunct="1">
              <a:lnSpc>
                <a:spcPct val="80000"/>
              </a:lnSpc>
              <a:spcAft>
                <a:spcPts val="0"/>
              </a:spcAft>
              <a:buFont typeface="Wingdings 2"/>
              <a:buChar char=""/>
              <a:defRPr/>
            </a:pPr>
            <a:r>
              <a:rPr lang="en-US" sz="1800" b="1" dirty="0"/>
              <a:t>Randomly select ONE </a:t>
            </a:r>
            <a:r>
              <a:rPr lang="en-US" sz="1800" b="1" dirty="0" smtClean="0"/>
              <a:t>H of R.</a:t>
            </a:r>
            <a:endParaRPr lang="en-US" sz="1800" b="1" dirty="0"/>
          </a:p>
          <a:p>
            <a:pPr marL="0" indent="0" algn="just" eaLnBrk="1" fontAlgn="auto" hangingPunct="1">
              <a:lnSpc>
                <a:spcPct val="80000"/>
              </a:lnSpc>
              <a:spcAft>
                <a:spcPts val="0"/>
              </a:spcAft>
              <a:buFont typeface="Wingdings" pitchFamily="2" charset="2"/>
              <a:buNone/>
              <a:defRPr/>
            </a:pPr>
            <a:endParaRPr lang="en-US" sz="1800" b="1" dirty="0"/>
          </a:p>
          <a:p>
            <a:pPr algn="just">
              <a:lnSpc>
                <a:spcPct val="80000"/>
              </a:lnSpc>
              <a:defRPr/>
            </a:pPr>
            <a:r>
              <a:rPr lang="en-US" sz="1800" b="1" dirty="0"/>
              <a:t>Interview all the </a:t>
            </a:r>
            <a:r>
              <a:rPr lang="en-US" sz="1800" b="1" dirty="0" smtClean="0"/>
              <a:t>students </a:t>
            </a:r>
            <a:r>
              <a:rPr lang="en-US" sz="1800" b="1" dirty="0"/>
              <a:t>in that H of </a:t>
            </a:r>
            <a:r>
              <a:rPr lang="en-US" sz="1800" b="1" dirty="0" smtClean="0"/>
              <a:t>R.</a:t>
            </a:r>
            <a:endParaRPr lang="en-US" sz="1800" b="1" dirty="0"/>
          </a:p>
        </p:txBody>
      </p:sp>
    </p:spTree>
    <p:extLst>
      <p:ext uri="{BB962C8B-B14F-4D97-AF65-F5344CB8AC3E}">
        <p14:creationId xmlns:p14="http://schemas.microsoft.com/office/powerpoint/2010/main" val="1180263675"/>
      </p:ext>
    </p:extLst>
  </p:cSld>
  <p:clrMapOvr>
    <a:masterClrMapping/>
  </p:clrMapOvr>
</p:sld>
</file>

<file path=ppt/slides/slide2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fontAlgn="auto" hangingPunct="1">
              <a:spcAft>
                <a:spcPts val="0"/>
              </a:spcAft>
              <a:defRPr/>
            </a:pPr>
            <a:r>
              <a:rPr lang="en-US" b="1">
                <a:solidFill>
                  <a:schemeClr val="tx2">
                    <a:satMod val="130000"/>
                  </a:schemeClr>
                </a:solidFill>
              </a:rPr>
              <a:t>MULTISTAGE SAMPLING</a:t>
            </a:r>
          </a:p>
        </p:txBody>
      </p:sp>
      <p:sp>
        <p:nvSpPr>
          <p:cNvPr id="46083" name="Rectangle 3"/>
          <p:cNvSpPr>
            <a:spLocks noGrp="1" noChangeArrowheads="1"/>
          </p:cNvSpPr>
          <p:nvPr>
            <p:ph idx="1"/>
          </p:nvPr>
        </p:nvSpPr>
        <p:spPr/>
        <p:txBody>
          <a:bodyPr/>
          <a:lstStyle/>
          <a:p>
            <a:pPr algn="just" eaLnBrk="1" hangingPunct="1"/>
            <a:r>
              <a:rPr lang="en-US" b="1"/>
              <a:t>This type of sampling proceeds in stages and usually involves more than sampling method.</a:t>
            </a:r>
          </a:p>
          <a:p>
            <a:pPr algn="just" eaLnBrk="1" hangingPunct="1">
              <a:buFont typeface="Wingdings" pitchFamily="2" charset="2"/>
              <a:buNone/>
            </a:pPr>
            <a:endParaRPr lang="en-US" b="1"/>
          </a:p>
          <a:p>
            <a:pPr algn="just" eaLnBrk="1" hangingPunct="1"/>
            <a:r>
              <a:rPr lang="en-US" b="1"/>
              <a:t>It is also used when there is no sampling frame available.</a:t>
            </a:r>
          </a:p>
        </p:txBody>
      </p:sp>
    </p:spTree>
    <p:extLst>
      <p:ext uri="{BB962C8B-B14F-4D97-AF65-F5344CB8AC3E}">
        <p14:creationId xmlns:p14="http://schemas.microsoft.com/office/powerpoint/2010/main" val="2420142989"/>
      </p:ext>
    </p:extLst>
  </p:cSld>
  <p:clrMapOvr>
    <a:masterClrMapping/>
  </p:clrMapOvr>
</p:sld>
</file>

<file path=ppt/slides/slide2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fontAlgn="auto" hangingPunct="1">
              <a:spcAft>
                <a:spcPts val="0"/>
              </a:spcAft>
              <a:defRPr/>
            </a:pPr>
            <a:r>
              <a:rPr lang="en-US" b="1">
                <a:solidFill>
                  <a:schemeClr val="tx2">
                    <a:satMod val="130000"/>
                  </a:schemeClr>
                </a:solidFill>
              </a:rPr>
              <a:t>MULTISTAGE SAMPLING</a:t>
            </a:r>
          </a:p>
        </p:txBody>
      </p:sp>
      <p:sp>
        <p:nvSpPr>
          <p:cNvPr id="25603" name="Rectangle 3"/>
          <p:cNvSpPr>
            <a:spLocks noGrp="1" noChangeArrowheads="1"/>
          </p:cNvSpPr>
          <p:nvPr>
            <p:ph idx="1"/>
          </p:nvPr>
        </p:nvSpPr>
        <p:spPr/>
        <p:txBody>
          <a:bodyPr>
            <a:normAutofit/>
          </a:bodyPr>
          <a:lstStyle/>
          <a:p>
            <a:pPr marL="365760" indent="-283464" algn="just" eaLnBrk="1" fontAlgn="auto" hangingPunct="1">
              <a:lnSpc>
                <a:spcPct val="80000"/>
              </a:lnSpc>
              <a:spcAft>
                <a:spcPts val="0"/>
              </a:spcAft>
              <a:buFont typeface="Wingdings 2"/>
              <a:buChar char=""/>
              <a:defRPr/>
            </a:pPr>
            <a:r>
              <a:rPr lang="en-US" sz="1600" b="1" dirty="0"/>
              <a:t>EXAMPLE</a:t>
            </a:r>
          </a:p>
          <a:p>
            <a:pPr marL="365760" indent="-283464" algn="just" eaLnBrk="1" fontAlgn="auto" hangingPunct="1">
              <a:lnSpc>
                <a:spcPct val="80000"/>
              </a:lnSpc>
              <a:spcAft>
                <a:spcPts val="0"/>
              </a:spcAft>
              <a:buFont typeface="Wingdings 2"/>
              <a:buChar char=""/>
              <a:defRPr/>
            </a:pPr>
            <a:r>
              <a:rPr lang="en-US" sz="1600" b="1" dirty="0"/>
              <a:t>Select 100 civil servants out of a population of 1,000 civil servants from government offices in the Ridgeway area.</a:t>
            </a:r>
          </a:p>
          <a:p>
            <a:pPr marL="365760" indent="-283464" algn="just" eaLnBrk="1" fontAlgn="auto" hangingPunct="1">
              <a:lnSpc>
                <a:spcPct val="80000"/>
              </a:lnSpc>
              <a:spcAft>
                <a:spcPts val="0"/>
              </a:spcAft>
              <a:buFont typeface="Wingdings 2"/>
              <a:buChar char=""/>
              <a:defRPr/>
            </a:pPr>
            <a:endParaRPr lang="en-US" sz="1600" b="1" dirty="0"/>
          </a:p>
          <a:p>
            <a:pPr marL="365760" indent="-283464" algn="just" eaLnBrk="1" fontAlgn="auto" hangingPunct="1">
              <a:lnSpc>
                <a:spcPct val="80000"/>
              </a:lnSpc>
              <a:spcAft>
                <a:spcPts val="0"/>
              </a:spcAft>
              <a:buFont typeface="Wingdings 2"/>
              <a:buChar char=""/>
              <a:defRPr/>
            </a:pPr>
            <a:r>
              <a:rPr lang="en-US" sz="1600" b="1" dirty="0"/>
              <a:t>FIRST STAGE </a:t>
            </a:r>
          </a:p>
          <a:p>
            <a:pPr marL="0" indent="0" algn="just" eaLnBrk="1" fontAlgn="auto" hangingPunct="1">
              <a:lnSpc>
                <a:spcPct val="80000"/>
              </a:lnSpc>
              <a:spcAft>
                <a:spcPts val="0"/>
              </a:spcAft>
              <a:buFont typeface="Wingdings" pitchFamily="2" charset="2"/>
              <a:buNone/>
              <a:defRPr/>
            </a:pPr>
            <a:endParaRPr lang="en-US" sz="1600" b="1" dirty="0"/>
          </a:p>
          <a:p>
            <a:pPr marL="365760" indent="-283464" algn="just" eaLnBrk="1" fontAlgn="auto" hangingPunct="1">
              <a:lnSpc>
                <a:spcPct val="80000"/>
              </a:lnSpc>
              <a:spcAft>
                <a:spcPts val="0"/>
              </a:spcAft>
              <a:buFont typeface="Wingdings 2"/>
              <a:buChar char=""/>
              <a:defRPr/>
            </a:pPr>
            <a:r>
              <a:rPr lang="en-US" sz="1600" b="1" dirty="0"/>
              <a:t>List all the </a:t>
            </a:r>
            <a:r>
              <a:rPr lang="en-US" sz="1600" b="1" dirty="0" smtClean="0"/>
              <a:t>H of R (12</a:t>
            </a:r>
            <a:r>
              <a:rPr lang="en-US" sz="1600" b="1" dirty="0"/>
              <a:t>)</a:t>
            </a:r>
          </a:p>
          <a:p>
            <a:pPr marL="365760" indent="-283464" algn="just" eaLnBrk="1" fontAlgn="auto" hangingPunct="1">
              <a:lnSpc>
                <a:spcPct val="80000"/>
              </a:lnSpc>
              <a:spcAft>
                <a:spcPts val="0"/>
              </a:spcAft>
              <a:buFont typeface="Wingdings 2"/>
              <a:buChar char=""/>
              <a:defRPr/>
            </a:pPr>
            <a:r>
              <a:rPr lang="en-US" sz="1600" b="1" dirty="0"/>
              <a:t>Randomly select </a:t>
            </a:r>
            <a:r>
              <a:rPr lang="en-US" sz="1600" b="1" dirty="0" smtClean="0"/>
              <a:t>5  </a:t>
            </a:r>
            <a:r>
              <a:rPr lang="en-US" sz="1600" b="1" dirty="0"/>
              <a:t>Ministries.</a:t>
            </a:r>
          </a:p>
          <a:p>
            <a:pPr marL="365760" indent="-283464" algn="just" eaLnBrk="1" fontAlgn="auto" hangingPunct="1">
              <a:lnSpc>
                <a:spcPct val="80000"/>
              </a:lnSpc>
              <a:spcAft>
                <a:spcPts val="0"/>
              </a:spcAft>
              <a:buFont typeface="Wingdings 2"/>
              <a:buChar char=""/>
              <a:defRPr/>
            </a:pPr>
            <a:endParaRPr lang="en-US" sz="1600" b="1" dirty="0"/>
          </a:p>
          <a:p>
            <a:pPr marL="365760" indent="-283464" algn="just" eaLnBrk="1" fontAlgn="auto" hangingPunct="1">
              <a:lnSpc>
                <a:spcPct val="80000"/>
              </a:lnSpc>
              <a:spcAft>
                <a:spcPts val="0"/>
              </a:spcAft>
              <a:buFont typeface="Wingdings 2"/>
              <a:buChar char=""/>
              <a:defRPr/>
            </a:pPr>
            <a:r>
              <a:rPr lang="en-US" sz="1600" b="1" dirty="0"/>
              <a:t>SECOND STAGE</a:t>
            </a:r>
          </a:p>
          <a:p>
            <a:pPr marL="0" indent="0" algn="just" eaLnBrk="1" fontAlgn="auto" hangingPunct="1">
              <a:lnSpc>
                <a:spcPct val="80000"/>
              </a:lnSpc>
              <a:spcAft>
                <a:spcPts val="0"/>
              </a:spcAft>
              <a:buFont typeface="Wingdings" pitchFamily="2" charset="2"/>
              <a:buNone/>
              <a:defRPr/>
            </a:pPr>
            <a:endParaRPr lang="en-US" sz="1600" b="1" dirty="0"/>
          </a:p>
          <a:p>
            <a:pPr marL="365760" indent="-283464" algn="just" eaLnBrk="1" fontAlgn="auto" hangingPunct="1">
              <a:lnSpc>
                <a:spcPct val="80000"/>
              </a:lnSpc>
              <a:spcAft>
                <a:spcPts val="0"/>
              </a:spcAft>
              <a:buFont typeface="Wingdings 2"/>
              <a:buChar char=""/>
              <a:defRPr/>
            </a:pPr>
            <a:r>
              <a:rPr lang="en-US" sz="1600" b="1" dirty="0"/>
              <a:t>List all the Departments in the Ministries.</a:t>
            </a:r>
          </a:p>
          <a:p>
            <a:pPr marL="365760" indent="-283464" algn="just" eaLnBrk="1" fontAlgn="auto" hangingPunct="1">
              <a:lnSpc>
                <a:spcPct val="80000"/>
              </a:lnSpc>
              <a:spcAft>
                <a:spcPts val="0"/>
              </a:spcAft>
              <a:buFont typeface="Wingdings 2"/>
              <a:buChar char=""/>
              <a:defRPr/>
            </a:pPr>
            <a:r>
              <a:rPr lang="en-US" sz="1600" b="1" dirty="0"/>
              <a:t>Randomly select 1 Department from each Ministry.</a:t>
            </a:r>
          </a:p>
          <a:p>
            <a:pPr marL="365760" indent="-283464" algn="just" eaLnBrk="1" fontAlgn="auto" hangingPunct="1">
              <a:lnSpc>
                <a:spcPct val="80000"/>
              </a:lnSpc>
              <a:spcAft>
                <a:spcPts val="0"/>
              </a:spcAft>
              <a:buFont typeface="Wingdings 2"/>
              <a:buChar char=""/>
              <a:defRPr/>
            </a:pPr>
            <a:endParaRPr lang="en-US" sz="1600" b="1" dirty="0"/>
          </a:p>
          <a:p>
            <a:pPr marL="365760" indent="-283464" algn="just" eaLnBrk="1" fontAlgn="auto" hangingPunct="1">
              <a:lnSpc>
                <a:spcPct val="80000"/>
              </a:lnSpc>
              <a:spcAft>
                <a:spcPts val="0"/>
              </a:spcAft>
              <a:buFont typeface="Wingdings 2"/>
              <a:buChar char=""/>
              <a:defRPr/>
            </a:pPr>
            <a:r>
              <a:rPr lang="en-US" sz="1600" b="1" dirty="0"/>
              <a:t>THIRD STAGE</a:t>
            </a:r>
          </a:p>
          <a:p>
            <a:pPr marL="0" indent="0" algn="just" eaLnBrk="1" fontAlgn="auto" hangingPunct="1">
              <a:lnSpc>
                <a:spcPct val="80000"/>
              </a:lnSpc>
              <a:spcAft>
                <a:spcPts val="0"/>
              </a:spcAft>
              <a:buFont typeface="Wingdings" pitchFamily="2" charset="2"/>
              <a:buNone/>
              <a:defRPr/>
            </a:pPr>
            <a:endParaRPr lang="en-US" sz="1600" b="1" dirty="0"/>
          </a:p>
          <a:p>
            <a:pPr marL="365760" indent="-283464" algn="just" eaLnBrk="1" fontAlgn="auto" hangingPunct="1">
              <a:lnSpc>
                <a:spcPct val="80000"/>
              </a:lnSpc>
              <a:spcAft>
                <a:spcPts val="0"/>
              </a:spcAft>
              <a:buFont typeface="Wingdings 2"/>
              <a:buChar char=""/>
              <a:defRPr/>
            </a:pPr>
            <a:r>
              <a:rPr lang="en-US" sz="1600" b="1" dirty="0"/>
              <a:t>Randomly select 10 civil servants from each Department.</a:t>
            </a:r>
          </a:p>
        </p:txBody>
      </p:sp>
    </p:spTree>
    <p:extLst>
      <p:ext uri="{BB962C8B-B14F-4D97-AF65-F5344CB8AC3E}">
        <p14:creationId xmlns:p14="http://schemas.microsoft.com/office/powerpoint/2010/main" val="1486821441"/>
      </p:ext>
    </p:extLst>
  </p:cSld>
  <p:clrMapOvr>
    <a:masterClrMapping/>
  </p:clrMapOvr>
</p:sld>
</file>

<file path=ppt/slides/slide2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pPr eaLnBrk="1" fontAlgn="auto" hangingPunct="1">
              <a:spcAft>
                <a:spcPts val="0"/>
              </a:spcAft>
              <a:defRPr/>
            </a:pPr>
            <a:r>
              <a:rPr lang="en-US" b="1">
                <a:solidFill>
                  <a:schemeClr val="tx2">
                    <a:satMod val="130000"/>
                  </a:schemeClr>
                </a:solidFill>
              </a:rPr>
              <a:t>NON-PROBABILITY SAMPLE</a:t>
            </a:r>
          </a:p>
        </p:txBody>
      </p:sp>
      <p:sp>
        <p:nvSpPr>
          <p:cNvPr id="48131" name="Rectangle 3"/>
          <p:cNvSpPr>
            <a:spLocks noGrp="1" noChangeArrowheads="1"/>
          </p:cNvSpPr>
          <p:nvPr>
            <p:ph idx="1"/>
          </p:nvPr>
        </p:nvSpPr>
        <p:spPr/>
        <p:txBody>
          <a:bodyPr/>
          <a:lstStyle/>
          <a:p>
            <a:pPr eaLnBrk="1" hangingPunct="1"/>
            <a:endParaRPr lang="en-US" b="1"/>
          </a:p>
          <a:p>
            <a:pPr algn="just" eaLnBrk="1" hangingPunct="1"/>
            <a:r>
              <a:rPr lang="en-US" b="1"/>
              <a:t>Chance of being included in a sample is not equal or non-zero</a:t>
            </a:r>
          </a:p>
        </p:txBody>
      </p:sp>
    </p:spTree>
    <p:extLst>
      <p:ext uri="{BB962C8B-B14F-4D97-AF65-F5344CB8AC3E}">
        <p14:creationId xmlns:p14="http://schemas.microsoft.com/office/powerpoint/2010/main" val="4266550097"/>
      </p:ext>
    </p:extLst>
  </p:cSld>
  <p:clrMapOvr>
    <a:masterClrMapping/>
  </p:clrMapOvr>
</p:sld>
</file>

<file path=ppt/slides/slide2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normAutofit fontScale="90000"/>
          </a:bodyPr>
          <a:lstStyle/>
          <a:p>
            <a:pPr eaLnBrk="1" fontAlgn="auto" hangingPunct="1">
              <a:spcAft>
                <a:spcPts val="0"/>
              </a:spcAft>
              <a:defRPr/>
            </a:pPr>
            <a:r>
              <a:rPr lang="en-US" sz="3200" b="1">
                <a:solidFill>
                  <a:schemeClr val="tx2">
                    <a:satMod val="130000"/>
                  </a:schemeClr>
                </a:solidFill>
              </a:rPr>
              <a:t>CONVENIENCE SAMPLES</a:t>
            </a:r>
            <a:br>
              <a:rPr lang="en-US" sz="3200" b="1">
                <a:solidFill>
                  <a:schemeClr val="tx2">
                    <a:satMod val="130000"/>
                  </a:schemeClr>
                </a:solidFill>
              </a:rPr>
            </a:br>
            <a:r>
              <a:rPr lang="en-US" sz="3200">
                <a:solidFill>
                  <a:schemeClr val="tx2">
                    <a:satMod val="130000"/>
                  </a:schemeClr>
                </a:solidFill>
              </a:rPr>
              <a:t/>
            </a:r>
            <a:br>
              <a:rPr lang="en-US" sz="3200">
                <a:solidFill>
                  <a:schemeClr val="tx2">
                    <a:satMod val="130000"/>
                  </a:schemeClr>
                </a:solidFill>
              </a:rPr>
            </a:br>
            <a:endParaRPr lang="en-US" sz="3200">
              <a:solidFill>
                <a:schemeClr val="tx2">
                  <a:satMod val="130000"/>
                </a:schemeClr>
              </a:solidFill>
            </a:endParaRPr>
          </a:p>
        </p:txBody>
      </p:sp>
      <p:sp>
        <p:nvSpPr>
          <p:cNvPr id="49155" name="Rectangle 3"/>
          <p:cNvSpPr>
            <a:spLocks noGrp="1" noChangeArrowheads="1"/>
          </p:cNvSpPr>
          <p:nvPr>
            <p:ph idx="1"/>
          </p:nvPr>
        </p:nvSpPr>
        <p:spPr/>
        <p:txBody>
          <a:bodyPr/>
          <a:lstStyle/>
          <a:p>
            <a:pPr algn="just" eaLnBrk="1" hangingPunct="1">
              <a:buFont typeface="Wingdings" pitchFamily="2" charset="2"/>
              <a:buNone/>
            </a:pPr>
            <a:r>
              <a:rPr lang="en-US" b="1"/>
              <a:t>	Elements selected because of easy accessibility or availability.</a:t>
            </a:r>
          </a:p>
          <a:p>
            <a:pPr algn="just" eaLnBrk="1" hangingPunct="1">
              <a:buFont typeface="Wingdings" pitchFamily="2" charset="2"/>
              <a:buNone/>
            </a:pPr>
            <a:endParaRPr lang="en-US" b="1"/>
          </a:p>
          <a:p>
            <a:pPr algn="just" eaLnBrk="1" hangingPunct="1"/>
            <a:r>
              <a:rPr lang="en-US" b="1"/>
              <a:t>EXAMPLE </a:t>
            </a:r>
          </a:p>
          <a:p>
            <a:pPr algn="just" eaLnBrk="1" hangingPunct="1"/>
            <a:r>
              <a:rPr lang="en-US" b="1"/>
              <a:t>Using the workshop participants as study units.</a:t>
            </a:r>
          </a:p>
        </p:txBody>
      </p:sp>
    </p:spTree>
    <p:extLst>
      <p:ext uri="{BB962C8B-B14F-4D97-AF65-F5344CB8AC3E}">
        <p14:creationId xmlns:p14="http://schemas.microsoft.com/office/powerpoint/2010/main" val="972706564"/>
      </p:ext>
    </p:extLst>
  </p:cSld>
  <p:clrMapOvr>
    <a:masterClrMapping/>
  </p:clrMapOvr>
</p:sld>
</file>

<file path=ppt/slides/slide2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fontAlgn="auto" hangingPunct="1">
              <a:spcAft>
                <a:spcPts val="0"/>
              </a:spcAft>
              <a:defRPr/>
            </a:pPr>
            <a:r>
              <a:rPr lang="en-US" b="1">
                <a:solidFill>
                  <a:schemeClr val="tx2">
                    <a:satMod val="130000"/>
                  </a:schemeClr>
                </a:solidFill>
              </a:rPr>
              <a:t>PURPOSIVE SAMPLES</a:t>
            </a:r>
          </a:p>
        </p:txBody>
      </p:sp>
      <p:sp>
        <p:nvSpPr>
          <p:cNvPr id="50179" name="Rectangle 3"/>
          <p:cNvSpPr>
            <a:spLocks noGrp="1" noChangeArrowheads="1"/>
          </p:cNvSpPr>
          <p:nvPr>
            <p:ph idx="1"/>
          </p:nvPr>
        </p:nvSpPr>
        <p:spPr/>
        <p:txBody>
          <a:bodyPr/>
          <a:lstStyle/>
          <a:p>
            <a:pPr algn="just" eaLnBrk="1" hangingPunct="1">
              <a:lnSpc>
                <a:spcPct val="90000"/>
              </a:lnSpc>
              <a:buFont typeface="Wingdings" pitchFamily="2" charset="2"/>
              <a:buNone/>
            </a:pPr>
            <a:r>
              <a:rPr lang="en-US"/>
              <a:t>	</a:t>
            </a:r>
            <a:r>
              <a:rPr lang="en-US" b="1"/>
              <a:t>Elements subjectively selected to reflect the representativeness of the sample.</a:t>
            </a:r>
          </a:p>
          <a:p>
            <a:pPr algn="just" eaLnBrk="1" hangingPunct="1">
              <a:lnSpc>
                <a:spcPct val="90000"/>
              </a:lnSpc>
              <a:buFont typeface="Wingdings" pitchFamily="2" charset="2"/>
              <a:buNone/>
            </a:pPr>
            <a:endParaRPr lang="en-US" b="1"/>
          </a:p>
          <a:p>
            <a:pPr algn="just" eaLnBrk="1" hangingPunct="1">
              <a:lnSpc>
                <a:spcPct val="90000"/>
              </a:lnSpc>
              <a:buFont typeface="Wingdings" pitchFamily="2" charset="2"/>
              <a:buNone/>
            </a:pPr>
            <a:r>
              <a:rPr lang="en-US" b="1"/>
              <a:t>	EXAMPLE</a:t>
            </a:r>
          </a:p>
          <a:p>
            <a:pPr algn="just" eaLnBrk="1" hangingPunct="1">
              <a:lnSpc>
                <a:spcPct val="90000"/>
              </a:lnSpc>
              <a:buFont typeface="Wingdings" pitchFamily="2" charset="2"/>
              <a:buNone/>
            </a:pPr>
            <a:endParaRPr lang="en-US" b="1"/>
          </a:p>
          <a:p>
            <a:pPr algn="just" eaLnBrk="1" hangingPunct="1">
              <a:lnSpc>
                <a:spcPct val="90000"/>
              </a:lnSpc>
              <a:buFont typeface="Wingdings" pitchFamily="2" charset="2"/>
              <a:buNone/>
            </a:pPr>
            <a:r>
              <a:rPr lang="en-US" b="1"/>
              <a:t>	In a study of corruption trends in Zambia, select only those with broad knowledge and experience of corruption.</a:t>
            </a:r>
          </a:p>
        </p:txBody>
      </p:sp>
    </p:spTree>
    <p:extLst>
      <p:ext uri="{BB962C8B-B14F-4D97-AF65-F5344CB8AC3E}">
        <p14:creationId xmlns:p14="http://schemas.microsoft.com/office/powerpoint/2010/main" val="1422089774"/>
      </p:ext>
    </p:extLst>
  </p:cSld>
  <p:clrMapOvr>
    <a:masterClrMapping/>
  </p:clrMapOvr>
</p:sld>
</file>

<file path=ppt/slides/slide2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fontAlgn="auto" hangingPunct="1">
              <a:spcAft>
                <a:spcPts val="0"/>
              </a:spcAft>
              <a:defRPr/>
            </a:pPr>
            <a:r>
              <a:rPr lang="en-US" b="1">
                <a:solidFill>
                  <a:schemeClr val="tx2">
                    <a:satMod val="130000"/>
                  </a:schemeClr>
                </a:solidFill>
              </a:rPr>
              <a:t>QUOTA SAMPLES</a:t>
            </a:r>
          </a:p>
        </p:txBody>
      </p:sp>
      <p:sp>
        <p:nvSpPr>
          <p:cNvPr id="51203" name="Rectangle 3"/>
          <p:cNvSpPr>
            <a:spLocks noGrp="1" noChangeArrowheads="1"/>
          </p:cNvSpPr>
          <p:nvPr>
            <p:ph idx="1"/>
          </p:nvPr>
        </p:nvSpPr>
        <p:spPr/>
        <p:txBody>
          <a:bodyPr/>
          <a:lstStyle/>
          <a:p>
            <a:pPr algn="just" eaLnBrk="1" hangingPunct="1">
              <a:lnSpc>
                <a:spcPct val="80000"/>
              </a:lnSpc>
            </a:pPr>
            <a:r>
              <a:rPr lang="en-US" sz="2400" b="1"/>
              <a:t>Selection of elements that closely resemble characteristics of the total population.</a:t>
            </a:r>
          </a:p>
          <a:p>
            <a:pPr algn="just" eaLnBrk="1" hangingPunct="1">
              <a:lnSpc>
                <a:spcPct val="80000"/>
              </a:lnSpc>
            </a:pPr>
            <a:endParaRPr lang="en-US" sz="2400" b="1"/>
          </a:p>
          <a:p>
            <a:pPr algn="just" eaLnBrk="1" hangingPunct="1">
              <a:lnSpc>
                <a:spcPct val="80000"/>
              </a:lnSpc>
            </a:pPr>
            <a:r>
              <a:rPr lang="en-US" sz="2400" b="1"/>
              <a:t>Ensuring that a certain number of sample units from different categories with specific characteristics appear in the sample so that all these characteristics are represented.</a:t>
            </a:r>
          </a:p>
          <a:p>
            <a:pPr algn="just" eaLnBrk="1" hangingPunct="1">
              <a:lnSpc>
                <a:spcPct val="80000"/>
              </a:lnSpc>
            </a:pPr>
            <a:endParaRPr lang="en-US" sz="2400" b="1"/>
          </a:p>
          <a:p>
            <a:pPr algn="just" eaLnBrk="1" hangingPunct="1">
              <a:lnSpc>
                <a:spcPct val="80000"/>
              </a:lnSpc>
              <a:buFont typeface="Wingdings" pitchFamily="2" charset="2"/>
              <a:buNone/>
            </a:pPr>
            <a:r>
              <a:rPr lang="en-US" sz="2400" b="1"/>
              <a:t>	EXAMPLE</a:t>
            </a:r>
          </a:p>
          <a:p>
            <a:pPr algn="just" eaLnBrk="1" hangingPunct="1">
              <a:lnSpc>
                <a:spcPct val="80000"/>
              </a:lnSpc>
              <a:buFont typeface="Wingdings" pitchFamily="2" charset="2"/>
              <a:buNone/>
            </a:pPr>
            <a:endParaRPr lang="en-US" sz="2400" b="1"/>
          </a:p>
          <a:p>
            <a:pPr algn="just" eaLnBrk="1" hangingPunct="1">
              <a:lnSpc>
                <a:spcPct val="80000"/>
              </a:lnSpc>
              <a:buFont typeface="Wingdings" pitchFamily="2" charset="2"/>
              <a:buNone/>
            </a:pPr>
            <a:r>
              <a:rPr lang="en-US" sz="2400" b="1"/>
              <a:t>	In a study of civil servants include civil servants from each of the different religious affiliations (Catholics, Protestants, Pentecostals) and gender (male and female)</a:t>
            </a:r>
          </a:p>
        </p:txBody>
      </p:sp>
    </p:spTree>
    <p:extLst>
      <p:ext uri="{BB962C8B-B14F-4D97-AF65-F5344CB8AC3E}">
        <p14:creationId xmlns:p14="http://schemas.microsoft.com/office/powerpoint/2010/main" val="2833018250"/>
      </p:ext>
    </p:extLst>
  </p:cSld>
  <p:clrMapOvr>
    <a:masterClrMapping/>
  </p:clrMapOvr>
</p:sld>
</file>

<file path=ppt/slides/slide2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fontAlgn="auto" hangingPunct="1">
              <a:spcAft>
                <a:spcPts val="0"/>
              </a:spcAft>
              <a:defRPr/>
            </a:pPr>
            <a:r>
              <a:rPr lang="en-US" b="1">
                <a:solidFill>
                  <a:schemeClr val="tx2">
                    <a:satMod val="130000"/>
                  </a:schemeClr>
                </a:solidFill>
              </a:rPr>
              <a:t>SNOWBALL SAMPLING</a:t>
            </a:r>
          </a:p>
        </p:txBody>
      </p:sp>
      <p:sp>
        <p:nvSpPr>
          <p:cNvPr id="50179" name="Rectangle 3"/>
          <p:cNvSpPr>
            <a:spLocks noGrp="1" noChangeArrowheads="1"/>
          </p:cNvSpPr>
          <p:nvPr>
            <p:ph idx="1"/>
          </p:nvPr>
        </p:nvSpPr>
        <p:spPr/>
        <p:txBody>
          <a:bodyPr/>
          <a:lstStyle/>
          <a:p>
            <a:pPr algn="just" eaLnBrk="1" hangingPunct="1">
              <a:defRPr/>
            </a:pPr>
            <a:r>
              <a:rPr lang="en-US" sz="2400" b="1" dirty="0"/>
              <a:t>Data collected from a small group who are asked to identify other subjects with similar characteristics.</a:t>
            </a:r>
          </a:p>
          <a:p>
            <a:pPr algn="just" eaLnBrk="1" hangingPunct="1">
              <a:defRPr/>
            </a:pPr>
            <a:endParaRPr lang="en-US" sz="2400" b="1" dirty="0"/>
          </a:p>
          <a:p>
            <a:pPr algn="just" eaLnBrk="1" hangingPunct="1">
              <a:defRPr/>
            </a:pPr>
            <a:r>
              <a:rPr lang="en-US" sz="2400" b="1" dirty="0"/>
              <a:t>Used to capture hard-to-find populations.</a:t>
            </a:r>
          </a:p>
          <a:p>
            <a:pPr marL="82550" indent="0" algn="just" eaLnBrk="1" hangingPunct="1">
              <a:buFont typeface="Wingdings 2" pitchFamily="18" charset="2"/>
              <a:buNone/>
              <a:defRPr/>
            </a:pPr>
            <a:endParaRPr lang="en-US" sz="2400" b="1" dirty="0"/>
          </a:p>
          <a:p>
            <a:pPr algn="just" eaLnBrk="1" hangingPunct="1">
              <a:defRPr/>
            </a:pPr>
            <a:r>
              <a:rPr lang="en-US" sz="2400" b="1" dirty="0"/>
              <a:t>It is also known as network or chain – referral sampling.</a:t>
            </a:r>
          </a:p>
          <a:p>
            <a:pPr algn="just" eaLnBrk="1" hangingPunct="1">
              <a:defRPr/>
            </a:pPr>
            <a:endParaRPr lang="en-US" sz="2400" b="1" dirty="0"/>
          </a:p>
          <a:p>
            <a:pPr algn="just" eaLnBrk="1" hangingPunct="1">
              <a:defRPr/>
            </a:pPr>
            <a:r>
              <a:rPr lang="en-US" sz="2400" b="1" dirty="0"/>
              <a:t>Example of </a:t>
            </a:r>
            <a:r>
              <a:rPr lang="en-US" sz="2400" b="1" dirty="0" err="1"/>
              <a:t>TEVETA</a:t>
            </a:r>
            <a:r>
              <a:rPr lang="en-US" sz="2400" b="1" dirty="0"/>
              <a:t> Tracer Study.</a:t>
            </a:r>
          </a:p>
        </p:txBody>
      </p:sp>
    </p:spTree>
    <p:extLst>
      <p:ext uri="{BB962C8B-B14F-4D97-AF65-F5344CB8AC3E}">
        <p14:creationId xmlns:p14="http://schemas.microsoft.com/office/powerpoint/2010/main" val="14008262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TRANSMITTABLE </a:t>
            </a:r>
          </a:p>
        </p:txBody>
      </p:sp>
      <p:sp>
        <p:nvSpPr>
          <p:cNvPr id="3" name="Content Placeholder 2"/>
          <p:cNvSpPr>
            <a:spLocks noGrp="1"/>
          </p:cNvSpPr>
          <p:nvPr>
            <p:ph idx="1"/>
          </p:nvPr>
        </p:nvSpPr>
        <p:spPr/>
        <p:txBody>
          <a:bodyPr/>
          <a:lstStyle/>
          <a:p>
            <a:pPr lvl="0" algn="just"/>
            <a:endParaRPr lang="en-GB" b="1" dirty="0"/>
          </a:p>
          <a:p>
            <a:pPr lvl="0" algn="just"/>
            <a:r>
              <a:rPr lang="en-GB" b="1" dirty="0" smtClean="0"/>
              <a:t>Once consolidated through theory, such </a:t>
            </a:r>
            <a:r>
              <a:rPr lang="en-GB" b="1" dirty="0"/>
              <a:t>knowledge can </a:t>
            </a:r>
            <a:r>
              <a:rPr lang="en-GB" b="1" dirty="0" smtClean="0"/>
              <a:t>then be applied to </a:t>
            </a:r>
            <a:r>
              <a:rPr lang="en-GB" b="1" dirty="0"/>
              <a:t>other settings and across time and space</a:t>
            </a:r>
            <a:r>
              <a:rPr lang="en-GB" b="1" dirty="0" smtClean="0"/>
              <a:t>.</a:t>
            </a:r>
          </a:p>
          <a:p>
            <a:pPr lvl="0" algn="just"/>
            <a:endParaRPr lang="en-GB" b="1" dirty="0"/>
          </a:p>
          <a:p>
            <a:pPr lvl="0" algn="just"/>
            <a:r>
              <a:rPr lang="en-GB" b="1" dirty="0" smtClean="0"/>
              <a:t>Such knowledge can also be used in understanding and solving problems in different contexts.</a:t>
            </a:r>
            <a:endParaRPr lang="en-US" b="1" dirty="0"/>
          </a:p>
          <a:p>
            <a:pPr marL="82296" indent="0" algn="just">
              <a:buNone/>
            </a:pPr>
            <a:endParaRPr lang="en-US" b="1" dirty="0"/>
          </a:p>
          <a:p>
            <a:endParaRPr lang="en-US" dirty="0"/>
          </a:p>
        </p:txBody>
      </p:sp>
    </p:spTree>
    <p:extLst>
      <p:ext uri="{BB962C8B-B14F-4D97-AF65-F5344CB8AC3E}">
        <p14:creationId xmlns:p14="http://schemas.microsoft.com/office/powerpoint/2010/main" val="2369478638"/>
      </p:ext>
    </p:extLst>
  </p:cSld>
  <p:clrMapOvr>
    <a:masterClrMapping/>
  </p:clrMapOvr>
</p:sld>
</file>

<file path=ppt/slides/slide2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fontAlgn="auto" hangingPunct="1">
              <a:spcAft>
                <a:spcPts val="0"/>
              </a:spcAft>
              <a:defRPr/>
            </a:pPr>
            <a:r>
              <a:rPr lang="en-US" b="1">
                <a:solidFill>
                  <a:schemeClr val="tx2">
                    <a:satMod val="130000"/>
                  </a:schemeClr>
                </a:solidFill>
              </a:rPr>
              <a:t>STEPS IN SAMPLING</a:t>
            </a:r>
          </a:p>
        </p:txBody>
      </p:sp>
      <p:sp>
        <p:nvSpPr>
          <p:cNvPr id="53251" name="Rectangle 3"/>
          <p:cNvSpPr>
            <a:spLocks noGrp="1" noChangeArrowheads="1"/>
          </p:cNvSpPr>
          <p:nvPr>
            <p:ph idx="1"/>
          </p:nvPr>
        </p:nvSpPr>
        <p:spPr/>
        <p:txBody>
          <a:bodyPr/>
          <a:lstStyle/>
          <a:p>
            <a:pPr eaLnBrk="1" hangingPunct="1">
              <a:lnSpc>
                <a:spcPct val="90000"/>
              </a:lnSpc>
            </a:pPr>
            <a:r>
              <a:rPr lang="en-US" sz="2500" b="1"/>
              <a:t>6.	COLLECT THE DATA</a:t>
            </a:r>
            <a:endParaRPr lang="en-US" sz="2500"/>
          </a:p>
          <a:p>
            <a:pPr eaLnBrk="1" hangingPunct="1">
              <a:lnSpc>
                <a:spcPct val="90000"/>
              </a:lnSpc>
            </a:pPr>
            <a:r>
              <a:rPr lang="en-US" sz="2500"/>
              <a:t>Administer the questionnaires</a:t>
            </a:r>
          </a:p>
          <a:p>
            <a:pPr eaLnBrk="1" hangingPunct="1">
              <a:lnSpc>
                <a:spcPct val="90000"/>
              </a:lnSpc>
            </a:pPr>
            <a:r>
              <a:rPr lang="en-US" sz="2500"/>
              <a:t>Conduct the interviews </a:t>
            </a:r>
          </a:p>
          <a:p>
            <a:pPr eaLnBrk="1" hangingPunct="1">
              <a:lnSpc>
                <a:spcPct val="90000"/>
              </a:lnSpc>
              <a:buFont typeface="Wingdings" pitchFamily="2" charset="2"/>
              <a:buNone/>
            </a:pPr>
            <a:endParaRPr lang="en-US" sz="2500" b="1"/>
          </a:p>
          <a:p>
            <a:pPr eaLnBrk="1" hangingPunct="1">
              <a:lnSpc>
                <a:spcPct val="90000"/>
              </a:lnSpc>
            </a:pPr>
            <a:r>
              <a:rPr lang="en-US" sz="2500" b="1"/>
              <a:t>7.	PRESENT THE FINDINGS</a:t>
            </a:r>
            <a:endParaRPr lang="en-US" sz="2500"/>
          </a:p>
          <a:p>
            <a:pPr eaLnBrk="1" hangingPunct="1">
              <a:lnSpc>
                <a:spcPct val="90000"/>
              </a:lnSpc>
            </a:pPr>
            <a:r>
              <a:rPr lang="en-US" sz="2500"/>
              <a:t>Organize, summarize and describe the indicators (</a:t>
            </a:r>
            <a:r>
              <a:rPr lang="en-US" sz="2500" b="1"/>
              <a:t>Descriptive statistics</a:t>
            </a:r>
            <a:r>
              <a:rPr lang="en-US" sz="2500"/>
              <a:t>)</a:t>
            </a:r>
          </a:p>
          <a:p>
            <a:pPr eaLnBrk="1" hangingPunct="1">
              <a:lnSpc>
                <a:spcPct val="90000"/>
              </a:lnSpc>
            </a:pPr>
            <a:endParaRPr lang="en-US" sz="2500"/>
          </a:p>
          <a:p>
            <a:pPr eaLnBrk="1" hangingPunct="1">
              <a:lnSpc>
                <a:spcPct val="90000"/>
              </a:lnSpc>
            </a:pPr>
            <a:r>
              <a:rPr lang="en-US" sz="2500"/>
              <a:t>Generalize findings from the sample to population (</a:t>
            </a:r>
            <a:r>
              <a:rPr lang="en-US" sz="2500" b="1"/>
              <a:t>Inferential statistics</a:t>
            </a:r>
            <a:r>
              <a:rPr lang="en-US" sz="2500"/>
              <a:t>)</a:t>
            </a:r>
          </a:p>
        </p:txBody>
      </p:sp>
    </p:spTree>
    <p:extLst>
      <p:ext uri="{BB962C8B-B14F-4D97-AF65-F5344CB8AC3E}">
        <p14:creationId xmlns:p14="http://schemas.microsoft.com/office/powerpoint/2010/main" val="3572061852"/>
      </p:ext>
    </p:extLst>
  </p:cSld>
  <p:clrMapOvr>
    <a:masterClrMapping/>
  </p:clrMapOvr>
</p:sld>
</file>

<file path=ppt/slides/slide2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GB" b="1"/>
              <a:t>SAMPLING</a:t>
            </a:r>
            <a:endParaRPr lang="en-US" b="1" i="1"/>
          </a:p>
        </p:txBody>
      </p:sp>
      <p:sp>
        <p:nvSpPr>
          <p:cNvPr id="44035" name="Rectangle 3"/>
          <p:cNvSpPr>
            <a:spLocks noGrp="1" noChangeArrowheads="1"/>
          </p:cNvSpPr>
          <p:nvPr>
            <p:ph idx="1"/>
          </p:nvPr>
        </p:nvSpPr>
        <p:spPr/>
        <p:txBody>
          <a:bodyPr/>
          <a:lstStyle/>
          <a:p>
            <a:pPr marL="552450" indent="-552450" eaLnBrk="1" hangingPunct="1">
              <a:lnSpc>
                <a:spcPct val="90000"/>
              </a:lnSpc>
              <a:buFont typeface="Wingdings" pitchFamily="2" charset="2"/>
              <a:buNone/>
            </a:pPr>
            <a:r>
              <a:rPr lang="en-US" sz="1600" dirty="0"/>
              <a:t>	</a:t>
            </a:r>
            <a:r>
              <a:rPr lang="en-US" sz="2000" b="1" dirty="0"/>
              <a:t>STAGES IN SAMPLING</a:t>
            </a:r>
          </a:p>
          <a:p>
            <a:pPr marL="552450" indent="-552450" eaLnBrk="1" hangingPunct="1">
              <a:lnSpc>
                <a:spcPct val="90000"/>
              </a:lnSpc>
              <a:buFont typeface="Arial" charset="0"/>
              <a:buAutoNum type="arabicPeriod"/>
            </a:pPr>
            <a:endParaRPr lang="en-US" sz="2000" dirty="0"/>
          </a:p>
          <a:p>
            <a:pPr marL="552450" indent="-552450" eaLnBrk="1" hangingPunct="1">
              <a:lnSpc>
                <a:spcPct val="90000"/>
              </a:lnSpc>
              <a:buFont typeface="Arial" charset="0"/>
              <a:buAutoNum type="arabicPeriod"/>
            </a:pPr>
            <a:r>
              <a:rPr lang="en-US" sz="2000" dirty="0"/>
              <a:t>Define the </a:t>
            </a:r>
            <a:r>
              <a:rPr lang="en-US" sz="2000" b="1" dirty="0"/>
              <a:t>TARGET POPULATION.</a:t>
            </a:r>
          </a:p>
          <a:p>
            <a:pPr marL="552450" indent="-552450" eaLnBrk="1" hangingPunct="1">
              <a:lnSpc>
                <a:spcPct val="90000"/>
              </a:lnSpc>
              <a:buFont typeface="Wingdings" pitchFamily="2" charset="2"/>
              <a:buNone/>
            </a:pPr>
            <a:endParaRPr lang="en-US" sz="2000" dirty="0"/>
          </a:p>
          <a:p>
            <a:pPr marL="552450" indent="-552450" eaLnBrk="1" hangingPunct="1">
              <a:lnSpc>
                <a:spcPct val="90000"/>
              </a:lnSpc>
              <a:buFont typeface="Wingdings" pitchFamily="2" charset="2"/>
              <a:buNone/>
            </a:pPr>
            <a:r>
              <a:rPr lang="en-US" sz="2000" dirty="0"/>
              <a:t>2.	Determine the </a:t>
            </a:r>
            <a:r>
              <a:rPr lang="en-US" sz="2000" b="1" dirty="0"/>
              <a:t>SAMPLE SIZE</a:t>
            </a:r>
            <a:r>
              <a:rPr lang="en-US" sz="2000" dirty="0"/>
              <a:t> and </a:t>
            </a:r>
            <a:r>
              <a:rPr lang="en-US" sz="2000" b="1" dirty="0"/>
              <a:t>SAMPLING DESIGN</a:t>
            </a:r>
          </a:p>
          <a:p>
            <a:pPr marL="552450" indent="-552450" eaLnBrk="1" hangingPunct="1">
              <a:lnSpc>
                <a:spcPct val="90000"/>
              </a:lnSpc>
            </a:pPr>
            <a:endParaRPr lang="en-US" sz="2000" dirty="0"/>
          </a:p>
          <a:p>
            <a:pPr marL="552450" indent="-552450" eaLnBrk="1" hangingPunct="1">
              <a:lnSpc>
                <a:spcPct val="90000"/>
              </a:lnSpc>
              <a:buFont typeface="Wingdings" pitchFamily="2" charset="2"/>
              <a:buNone/>
            </a:pPr>
            <a:r>
              <a:rPr lang="en-US" sz="2000" dirty="0"/>
              <a:t>3.	Select the </a:t>
            </a:r>
            <a:r>
              <a:rPr lang="en-US" sz="2000" b="1" dirty="0"/>
              <a:t>SAMPLE</a:t>
            </a:r>
            <a:r>
              <a:rPr lang="en-US" sz="2000" dirty="0"/>
              <a:t> with the help of a </a:t>
            </a:r>
            <a:r>
              <a:rPr lang="en-US" sz="2000" b="1" dirty="0"/>
              <a:t>SAMPLING FRAME</a:t>
            </a:r>
            <a:r>
              <a:rPr lang="en-US" sz="2000" dirty="0"/>
              <a:t> and a process of </a:t>
            </a:r>
            <a:r>
              <a:rPr lang="en-US" sz="2000" b="1" dirty="0"/>
              <a:t>RANDOMIZATION</a:t>
            </a:r>
            <a:r>
              <a:rPr lang="en-US" sz="2000" dirty="0"/>
              <a:t>.</a:t>
            </a:r>
          </a:p>
          <a:p>
            <a:pPr marL="552450" indent="-552450" eaLnBrk="1" hangingPunct="1">
              <a:lnSpc>
                <a:spcPct val="90000"/>
              </a:lnSpc>
            </a:pPr>
            <a:endParaRPr lang="en-US" sz="2000" dirty="0"/>
          </a:p>
          <a:p>
            <a:pPr marL="552450" indent="-552450" eaLnBrk="1" hangingPunct="1">
              <a:lnSpc>
                <a:spcPct val="90000"/>
              </a:lnSpc>
              <a:buFont typeface="Wingdings" pitchFamily="2" charset="2"/>
              <a:buNone/>
            </a:pPr>
            <a:r>
              <a:rPr lang="en-US" sz="2000" dirty="0"/>
              <a:t>4.	Collect the </a:t>
            </a:r>
            <a:r>
              <a:rPr lang="en-US" sz="2000" b="1" dirty="0"/>
              <a:t>DATA</a:t>
            </a:r>
          </a:p>
          <a:p>
            <a:pPr marL="552450" indent="-552450" eaLnBrk="1" hangingPunct="1">
              <a:lnSpc>
                <a:spcPct val="90000"/>
              </a:lnSpc>
            </a:pPr>
            <a:endParaRPr lang="en-US" sz="2000" dirty="0"/>
          </a:p>
          <a:p>
            <a:pPr marL="552450" indent="-552450" eaLnBrk="1" hangingPunct="1">
              <a:lnSpc>
                <a:spcPct val="90000"/>
              </a:lnSpc>
              <a:buFont typeface="Wingdings" pitchFamily="2" charset="2"/>
              <a:buNone/>
            </a:pPr>
            <a:r>
              <a:rPr lang="en-US" sz="2000" dirty="0"/>
              <a:t>5.	Make </a:t>
            </a:r>
            <a:r>
              <a:rPr lang="en-US" sz="2000" b="1" dirty="0"/>
              <a:t>INFERENCES</a:t>
            </a:r>
            <a:r>
              <a:rPr lang="en-US" sz="2000" dirty="0"/>
              <a:t> from your </a:t>
            </a:r>
            <a:r>
              <a:rPr lang="en-US" sz="2000" b="1" dirty="0"/>
              <a:t>SAMPLE</a:t>
            </a:r>
            <a:r>
              <a:rPr lang="en-US" sz="2000" dirty="0"/>
              <a:t>  </a:t>
            </a:r>
            <a:r>
              <a:rPr lang="en-US" sz="2000" b="1" dirty="0"/>
              <a:t>DATA</a:t>
            </a:r>
            <a:r>
              <a:rPr lang="en-US" sz="2000" dirty="0"/>
              <a:t> to the </a:t>
            </a:r>
            <a:r>
              <a:rPr lang="en-US" sz="2000" b="1" dirty="0"/>
              <a:t>POPULATION </a:t>
            </a:r>
            <a:endParaRPr lang="en-US" sz="2000" dirty="0"/>
          </a:p>
          <a:p>
            <a:pPr marL="552450" indent="-552450" eaLnBrk="1" hangingPunct="1">
              <a:lnSpc>
                <a:spcPct val="90000"/>
              </a:lnSpc>
              <a:buFont typeface="Wingdings" pitchFamily="2" charset="2"/>
              <a:buNone/>
            </a:pPr>
            <a:r>
              <a:rPr lang="en-US" sz="2000" dirty="0"/>
              <a:t> </a:t>
            </a:r>
            <a:endParaRPr lang="en-US" sz="2000" b="1" dirty="0"/>
          </a:p>
        </p:txBody>
      </p:sp>
    </p:spTree>
    <p:extLst>
      <p:ext uri="{BB962C8B-B14F-4D97-AF65-F5344CB8AC3E}">
        <p14:creationId xmlns:p14="http://schemas.microsoft.com/office/powerpoint/2010/main" val="2087035055"/>
      </p:ext>
    </p:extLst>
  </p:cSld>
  <p:clrMapOvr>
    <a:masterClrMapping/>
  </p:clrMapOvr>
</p:sld>
</file>

<file path=ppt/slides/slide2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GB" b="1"/>
              <a:t>SAMPLING</a:t>
            </a:r>
            <a:endParaRPr lang="en-US" b="1"/>
          </a:p>
        </p:txBody>
      </p:sp>
      <p:sp>
        <p:nvSpPr>
          <p:cNvPr id="45059" name="Rectangle 3"/>
          <p:cNvSpPr>
            <a:spLocks noGrp="1" noChangeArrowheads="1"/>
          </p:cNvSpPr>
          <p:nvPr>
            <p:ph idx="1"/>
          </p:nvPr>
        </p:nvSpPr>
        <p:spPr/>
        <p:txBody>
          <a:bodyPr/>
          <a:lstStyle/>
          <a:p>
            <a:pPr eaLnBrk="1" hangingPunct="1">
              <a:lnSpc>
                <a:spcPct val="80000"/>
              </a:lnSpc>
              <a:buFont typeface="Wingdings" pitchFamily="2" charset="2"/>
              <a:buNone/>
            </a:pPr>
            <a:r>
              <a:rPr lang="en-US" sz="1900" b="1" dirty="0"/>
              <a:t>TYPES OF SAMPLES</a:t>
            </a:r>
          </a:p>
          <a:p>
            <a:pPr eaLnBrk="1" hangingPunct="1">
              <a:lnSpc>
                <a:spcPct val="80000"/>
              </a:lnSpc>
            </a:pPr>
            <a:endParaRPr lang="en-US" sz="1900" b="1" dirty="0"/>
          </a:p>
          <a:p>
            <a:pPr eaLnBrk="1" hangingPunct="1">
              <a:lnSpc>
                <a:spcPct val="80000"/>
              </a:lnSpc>
              <a:buFont typeface="Wingdings" pitchFamily="2" charset="2"/>
              <a:buNone/>
            </a:pPr>
            <a:r>
              <a:rPr lang="en-US" sz="1900" b="1" dirty="0"/>
              <a:t>PROBABILITY SAMPLE</a:t>
            </a:r>
          </a:p>
          <a:p>
            <a:pPr eaLnBrk="1" hangingPunct="1">
              <a:lnSpc>
                <a:spcPct val="80000"/>
              </a:lnSpc>
              <a:buFont typeface="Wingdings" pitchFamily="2" charset="2"/>
              <a:buNone/>
            </a:pPr>
            <a:endParaRPr lang="en-US" sz="1900" b="1" dirty="0"/>
          </a:p>
          <a:p>
            <a:pPr eaLnBrk="1" hangingPunct="1">
              <a:lnSpc>
                <a:spcPct val="80000"/>
              </a:lnSpc>
            </a:pPr>
            <a:r>
              <a:rPr lang="en-US" sz="1900" b="1" dirty="0"/>
              <a:t>Each member of the population has an equal and non-zero chance of inclusion</a:t>
            </a:r>
            <a:endParaRPr lang="en-US" sz="1900" b="1" i="1" dirty="0"/>
          </a:p>
          <a:p>
            <a:pPr eaLnBrk="1" hangingPunct="1">
              <a:lnSpc>
                <a:spcPct val="80000"/>
              </a:lnSpc>
            </a:pPr>
            <a:endParaRPr lang="en-US" sz="1900" b="1" dirty="0"/>
          </a:p>
          <a:p>
            <a:pPr eaLnBrk="1" hangingPunct="1">
              <a:lnSpc>
                <a:spcPct val="80000"/>
              </a:lnSpc>
            </a:pPr>
            <a:endParaRPr lang="en-US" sz="1900" b="1" i="1" dirty="0"/>
          </a:p>
          <a:p>
            <a:pPr eaLnBrk="1" hangingPunct="1">
              <a:lnSpc>
                <a:spcPct val="80000"/>
              </a:lnSpc>
              <a:buFont typeface="Wingdings" pitchFamily="2" charset="2"/>
              <a:buNone/>
            </a:pPr>
            <a:r>
              <a:rPr lang="en-US" sz="1900" b="1" i="1" dirty="0"/>
              <a:t> </a:t>
            </a:r>
            <a:r>
              <a:rPr lang="en-US" sz="1900" b="1" dirty="0"/>
              <a:t>NON-PROBABILITY SAMPLES</a:t>
            </a:r>
          </a:p>
          <a:p>
            <a:pPr eaLnBrk="1" hangingPunct="1">
              <a:lnSpc>
                <a:spcPct val="80000"/>
              </a:lnSpc>
              <a:buFont typeface="Wingdings" pitchFamily="2" charset="2"/>
              <a:buNone/>
            </a:pPr>
            <a:endParaRPr lang="en-US" sz="1900" b="1" dirty="0"/>
          </a:p>
          <a:p>
            <a:pPr eaLnBrk="1" hangingPunct="1">
              <a:lnSpc>
                <a:spcPct val="80000"/>
              </a:lnSpc>
            </a:pPr>
            <a:r>
              <a:rPr lang="en-US" sz="1900" b="1" dirty="0"/>
              <a:t>Probability of inclusion is not equal or non-zero</a:t>
            </a:r>
          </a:p>
        </p:txBody>
      </p:sp>
    </p:spTree>
    <p:extLst>
      <p:ext uri="{BB962C8B-B14F-4D97-AF65-F5344CB8AC3E}">
        <p14:creationId xmlns:p14="http://schemas.microsoft.com/office/powerpoint/2010/main" val="1505260471"/>
      </p:ext>
    </p:extLst>
  </p:cSld>
  <p:clrMapOvr>
    <a:masterClrMapping/>
  </p:clrMapOvr>
</p:sld>
</file>

<file path=ppt/slides/slide2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b="1"/>
              <a:t>PROBABILITY SAMPLES</a:t>
            </a:r>
          </a:p>
        </p:txBody>
      </p:sp>
      <p:sp>
        <p:nvSpPr>
          <p:cNvPr id="46083" name="Rectangle 3"/>
          <p:cNvSpPr>
            <a:spLocks noGrp="1" noChangeArrowheads="1"/>
          </p:cNvSpPr>
          <p:nvPr>
            <p:ph idx="1"/>
          </p:nvPr>
        </p:nvSpPr>
        <p:spPr/>
        <p:txBody>
          <a:bodyPr/>
          <a:lstStyle/>
          <a:p>
            <a:pPr eaLnBrk="1" hangingPunct="1">
              <a:lnSpc>
                <a:spcPct val="80000"/>
              </a:lnSpc>
            </a:pPr>
            <a:endParaRPr lang="en-US" sz="1700" b="1" i="1"/>
          </a:p>
          <a:p>
            <a:pPr eaLnBrk="1" hangingPunct="1">
              <a:lnSpc>
                <a:spcPct val="80000"/>
              </a:lnSpc>
            </a:pPr>
            <a:r>
              <a:rPr lang="en-US" sz="1700" b="1"/>
              <a:t>SIMPLE RANDOM SAMPLING</a:t>
            </a:r>
          </a:p>
          <a:p>
            <a:pPr eaLnBrk="1" hangingPunct="1">
              <a:lnSpc>
                <a:spcPct val="80000"/>
              </a:lnSpc>
            </a:pPr>
            <a:endParaRPr lang="en-US" sz="1700" b="1" i="1"/>
          </a:p>
          <a:p>
            <a:pPr algn="just" eaLnBrk="1" hangingPunct="1">
              <a:lnSpc>
                <a:spcPct val="80000"/>
              </a:lnSpc>
            </a:pPr>
            <a:r>
              <a:rPr lang="en-US" sz="1700" b="1"/>
              <a:t>Basic probability design</a:t>
            </a:r>
          </a:p>
          <a:p>
            <a:pPr algn="just" eaLnBrk="1" hangingPunct="1">
              <a:lnSpc>
                <a:spcPct val="80000"/>
              </a:lnSpc>
              <a:buFont typeface="Wingdings" pitchFamily="2" charset="2"/>
              <a:buNone/>
            </a:pPr>
            <a:endParaRPr lang="en-US" sz="1700" b="1"/>
          </a:p>
          <a:p>
            <a:pPr algn="just" eaLnBrk="1" hangingPunct="1">
              <a:lnSpc>
                <a:spcPct val="80000"/>
              </a:lnSpc>
            </a:pPr>
            <a:r>
              <a:rPr lang="en-US" sz="1700" b="1"/>
              <a:t> Each member of the population has an equal and non-zero chance of inclusion.</a:t>
            </a:r>
          </a:p>
          <a:p>
            <a:pPr algn="just" eaLnBrk="1" hangingPunct="1">
              <a:lnSpc>
                <a:spcPct val="80000"/>
              </a:lnSpc>
              <a:buFont typeface="Wingdings" pitchFamily="2" charset="2"/>
              <a:buNone/>
            </a:pPr>
            <a:endParaRPr lang="en-US" sz="1700" b="1"/>
          </a:p>
          <a:p>
            <a:pPr algn="just" eaLnBrk="1" hangingPunct="1">
              <a:lnSpc>
                <a:spcPct val="80000"/>
              </a:lnSpc>
            </a:pPr>
            <a:r>
              <a:rPr lang="en-US" sz="1700" b="1"/>
              <a:t>Incorporated in more complex designs.</a:t>
            </a:r>
          </a:p>
          <a:p>
            <a:pPr algn="just" eaLnBrk="1" hangingPunct="1">
              <a:lnSpc>
                <a:spcPct val="80000"/>
              </a:lnSpc>
              <a:buFont typeface="Wingdings" pitchFamily="2" charset="2"/>
              <a:buNone/>
            </a:pPr>
            <a:endParaRPr lang="en-US" sz="1700" b="1"/>
          </a:p>
          <a:p>
            <a:pPr algn="just" eaLnBrk="1" hangingPunct="1">
              <a:lnSpc>
                <a:spcPct val="80000"/>
              </a:lnSpc>
            </a:pPr>
            <a:r>
              <a:rPr lang="en-US" sz="1700" b="1"/>
              <a:t>Ideal to use when a population is concentrated in one geographical area.</a:t>
            </a:r>
          </a:p>
          <a:p>
            <a:pPr algn="just" eaLnBrk="1" hangingPunct="1">
              <a:lnSpc>
                <a:spcPct val="80000"/>
              </a:lnSpc>
            </a:pPr>
            <a:endParaRPr lang="en-US" sz="1700" b="1" i="1"/>
          </a:p>
        </p:txBody>
      </p:sp>
    </p:spTree>
    <p:extLst>
      <p:ext uri="{BB962C8B-B14F-4D97-AF65-F5344CB8AC3E}">
        <p14:creationId xmlns:p14="http://schemas.microsoft.com/office/powerpoint/2010/main" val="1957778509"/>
      </p:ext>
    </p:extLst>
  </p:cSld>
  <p:clrMapOvr>
    <a:masterClrMapping/>
  </p:clrMapOvr>
</p:sld>
</file>

<file path=ppt/slides/slide2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b="1"/>
              <a:t>PROBABILITY SAMPLES</a:t>
            </a:r>
          </a:p>
        </p:txBody>
      </p:sp>
      <p:sp>
        <p:nvSpPr>
          <p:cNvPr id="47107" name="Rectangle 3"/>
          <p:cNvSpPr>
            <a:spLocks noGrp="1" noChangeArrowheads="1"/>
          </p:cNvSpPr>
          <p:nvPr>
            <p:ph idx="1"/>
          </p:nvPr>
        </p:nvSpPr>
        <p:spPr/>
        <p:txBody>
          <a:bodyPr/>
          <a:lstStyle/>
          <a:p>
            <a:pPr eaLnBrk="1" hangingPunct="1">
              <a:lnSpc>
                <a:spcPct val="80000"/>
              </a:lnSpc>
            </a:pPr>
            <a:r>
              <a:rPr lang="en-US" sz="2400" b="1"/>
              <a:t> </a:t>
            </a:r>
            <a:r>
              <a:rPr lang="en-US" sz="2000" b="1"/>
              <a:t>STRATIFIED RANDOM SAMPLE</a:t>
            </a:r>
          </a:p>
          <a:p>
            <a:pPr eaLnBrk="1" hangingPunct="1">
              <a:lnSpc>
                <a:spcPct val="80000"/>
              </a:lnSpc>
              <a:buFont typeface="Wingdings" pitchFamily="2" charset="2"/>
              <a:buNone/>
            </a:pPr>
            <a:endParaRPr lang="en-US" sz="2000" b="1"/>
          </a:p>
          <a:p>
            <a:pPr eaLnBrk="1" hangingPunct="1">
              <a:lnSpc>
                <a:spcPct val="80000"/>
              </a:lnSpc>
            </a:pPr>
            <a:r>
              <a:rPr lang="en-US" sz="1400" b="1"/>
              <a:t>Used when the sample wants to include representative groups of study units with specific characteristics such as residents from rural and urban areas.</a:t>
            </a:r>
          </a:p>
          <a:p>
            <a:pPr eaLnBrk="1" hangingPunct="1">
              <a:lnSpc>
                <a:spcPct val="80000"/>
              </a:lnSpc>
            </a:pPr>
            <a:endParaRPr lang="en-US" sz="1400" b="1"/>
          </a:p>
          <a:p>
            <a:pPr eaLnBrk="1" hangingPunct="1">
              <a:lnSpc>
                <a:spcPct val="80000"/>
              </a:lnSpc>
            </a:pPr>
            <a:r>
              <a:rPr lang="en-US" sz="1400" b="1"/>
              <a:t>It is often used also used when:</a:t>
            </a:r>
          </a:p>
          <a:p>
            <a:pPr eaLnBrk="1" hangingPunct="1">
              <a:lnSpc>
                <a:spcPct val="80000"/>
              </a:lnSpc>
            </a:pPr>
            <a:endParaRPr lang="en-US" sz="1400" b="1"/>
          </a:p>
          <a:p>
            <a:pPr eaLnBrk="1" hangingPunct="1">
              <a:lnSpc>
                <a:spcPct val="80000"/>
              </a:lnSpc>
            </a:pPr>
            <a:r>
              <a:rPr lang="en-US" sz="1400" b="1"/>
              <a:t> The population is skewed.</a:t>
            </a:r>
          </a:p>
          <a:p>
            <a:pPr eaLnBrk="1" hangingPunct="1">
              <a:lnSpc>
                <a:spcPct val="80000"/>
              </a:lnSpc>
              <a:buFont typeface="Wingdings" pitchFamily="2" charset="2"/>
              <a:buNone/>
            </a:pPr>
            <a:endParaRPr lang="en-US" sz="1400" b="1"/>
          </a:p>
          <a:p>
            <a:pPr eaLnBrk="1" hangingPunct="1">
              <a:lnSpc>
                <a:spcPct val="80000"/>
              </a:lnSpc>
            </a:pPr>
            <a:r>
              <a:rPr lang="en-US" sz="1400" b="1"/>
              <a:t>Estimates are required for certain sub-groups as well as total population.</a:t>
            </a:r>
          </a:p>
          <a:p>
            <a:pPr eaLnBrk="1" hangingPunct="1">
              <a:lnSpc>
                <a:spcPct val="80000"/>
              </a:lnSpc>
              <a:buFont typeface="Wingdings" pitchFamily="2" charset="2"/>
              <a:buNone/>
            </a:pPr>
            <a:endParaRPr lang="en-US" sz="1400" b="1"/>
          </a:p>
          <a:p>
            <a:pPr eaLnBrk="1" hangingPunct="1">
              <a:lnSpc>
                <a:spcPct val="80000"/>
              </a:lnSpc>
            </a:pPr>
            <a:r>
              <a:rPr lang="en-US" sz="1400" b="1"/>
              <a:t>To avoid under-representation of certain groups.</a:t>
            </a:r>
          </a:p>
          <a:p>
            <a:pPr eaLnBrk="1" hangingPunct="1">
              <a:lnSpc>
                <a:spcPct val="80000"/>
              </a:lnSpc>
              <a:buFont typeface="Wingdings" pitchFamily="2" charset="2"/>
              <a:buNone/>
            </a:pPr>
            <a:endParaRPr lang="en-US" sz="1400" b="1"/>
          </a:p>
          <a:p>
            <a:pPr eaLnBrk="1" hangingPunct="1">
              <a:lnSpc>
                <a:spcPct val="80000"/>
              </a:lnSpc>
            </a:pPr>
            <a:r>
              <a:rPr lang="en-US" sz="1400" b="1"/>
              <a:t>This requires the division of the population into groups (or strata) from which elements can be selected randomly or systematically.</a:t>
            </a:r>
          </a:p>
        </p:txBody>
      </p:sp>
    </p:spTree>
    <p:extLst>
      <p:ext uri="{BB962C8B-B14F-4D97-AF65-F5344CB8AC3E}">
        <p14:creationId xmlns:p14="http://schemas.microsoft.com/office/powerpoint/2010/main" val="758698247"/>
      </p:ext>
    </p:extLst>
  </p:cSld>
  <p:clrMapOvr>
    <a:masterClrMapping/>
  </p:clrMapOvr>
</p:sld>
</file>

<file path=ppt/slides/slide2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US" b="1"/>
              <a:t>PROBABILITY SAMPLES</a:t>
            </a:r>
          </a:p>
        </p:txBody>
      </p:sp>
      <p:sp>
        <p:nvSpPr>
          <p:cNvPr id="48131" name="Rectangle 3"/>
          <p:cNvSpPr>
            <a:spLocks noGrp="1" noChangeArrowheads="1"/>
          </p:cNvSpPr>
          <p:nvPr>
            <p:ph idx="1"/>
          </p:nvPr>
        </p:nvSpPr>
        <p:spPr/>
        <p:txBody>
          <a:bodyPr/>
          <a:lstStyle/>
          <a:p>
            <a:pPr eaLnBrk="1" hangingPunct="1">
              <a:lnSpc>
                <a:spcPct val="90000"/>
              </a:lnSpc>
              <a:buFont typeface="Wingdings" pitchFamily="2" charset="2"/>
              <a:buNone/>
            </a:pPr>
            <a:r>
              <a:rPr lang="en-US" b="1"/>
              <a:t>SYSTEMATIC SAMPLING</a:t>
            </a:r>
          </a:p>
          <a:p>
            <a:pPr eaLnBrk="1" hangingPunct="1">
              <a:lnSpc>
                <a:spcPct val="90000"/>
              </a:lnSpc>
              <a:buFont typeface="Wingdings" pitchFamily="2" charset="2"/>
              <a:buNone/>
            </a:pPr>
            <a:endParaRPr lang="en-US" b="1" i="1"/>
          </a:p>
          <a:p>
            <a:pPr eaLnBrk="1" hangingPunct="1">
              <a:lnSpc>
                <a:spcPct val="90000"/>
              </a:lnSpc>
            </a:pPr>
            <a:r>
              <a:rPr lang="en-US" sz="2000" b="1"/>
              <a:t>This used when elements to be selected are SERIALLY NUMBERED.</a:t>
            </a:r>
          </a:p>
          <a:p>
            <a:pPr eaLnBrk="1" hangingPunct="1">
              <a:lnSpc>
                <a:spcPct val="90000"/>
              </a:lnSpc>
              <a:buFont typeface="Wingdings" pitchFamily="2" charset="2"/>
              <a:buNone/>
            </a:pPr>
            <a:endParaRPr lang="en-US" sz="2000" b="1"/>
          </a:p>
          <a:p>
            <a:pPr eaLnBrk="1" hangingPunct="1">
              <a:lnSpc>
                <a:spcPct val="90000"/>
              </a:lnSpc>
            </a:pPr>
            <a:r>
              <a:rPr lang="en-US" sz="2000" b="1"/>
              <a:t>It involves the selection of elements at regular and predetermined intervals from the population. </a:t>
            </a:r>
          </a:p>
          <a:p>
            <a:pPr eaLnBrk="1" hangingPunct="1">
              <a:lnSpc>
                <a:spcPct val="90000"/>
              </a:lnSpc>
            </a:pPr>
            <a:endParaRPr lang="en-US" sz="2000" b="1"/>
          </a:p>
          <a:p>
            <a:pPr eaLnBrk="1" hangingPunct="1">
              <a:lnSpc>
                <a:spcPct val="90000"/>
              </a:lnSpc>
            </a:pPr>
            <a:r>
              <a:rPr lang="en-US" sz="2000" b="1"/>
              <a:t>Ideally, the first element must be selected randomly after which subsequent elements are selected at predetermined intervals.</a:t>
            </a:r>
          </a:p>
          <a:p>
            <a:pPr eaLnBrk="1" hangingPunct="1">
              <a:lnSpc>
                <a:spcPct val="90000"/>
              </a:lnSpc>
            </a:pPr>
            <a:endParaRPr lang="en-US" sz="2400" b="1"/>
          </a:p>
        </p:txBody>
      </p:sp>
    </p:spTree>
    <p:extLst>
      <p:ext uri="{BB962C8B-B14F-4D97-AF65-F5344CB8AC3E}">
        <p14:creationId xmlns:p14="http://schemas.microsoft.com/office/powerpoint/2010/main" val="3203728932"/>
      </p:ext>
    </p:extLst>
  </p:cSld>
  <p:clrMapOvr>
    <a:masterClrMapping/>
  </p:clrMapOvr>
</p:sld>
</file>

<file path=ppt/slides/slide2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b="1"/>
              <a:t>CLUSTER SAMPLING</a:t>
            </a:r>
          </a:p>
        </p:txBody>
      </p:sp>
      <p:sp>
        <p:nvSpPr>
          <p:cNvPr id="49155" name="Rectangle 3"/>
          <p:cNvSpPr>
            <a:spLocks noGrp="1" noChangeArrowheads="1"/>
          </p:cNvSpPr>
          <p:nvPr>
            <p:ph idx="1"/>
          </p:nvPr>
        </p:nvSpPr>
        <p:spPr/>
        <p:txBody>
          <a:bodyPr/>
          <a:lstStyle/>
          <a:p>
            <a:pPr eaLnBrk="1" hangingPunct="1">
              <a:lnSpc>
                <a:spcPct val="90000"/>
              </a:lnSpc>
            </a:pPr>
            <a:endParaRPr lang="en-US" sz="2500" b="1" i="1"/>
          </a:p>
          <a:p>
            <a:pPr algn="just" eaLnBrk="1" hangingPunct="1">
              <a:lnSpc>
                <a:spcPct val="90000"/>
              </a:lnSpc>
            </a:pPr>
            <a:r>
              <a:rPr lang="en-US" sz="2000" b="1"/>
              <a:t>Involves selection of clusters instead of units individually.</a:t>
            </a:r>
          </a:p>
          <a:p>
            <a:pPr algn="just" eaLnBrk="1" hangingPunct="1">
              <a:lnSpc>
                <a:spcPct val="90000"/>
              </a:lnSpc>
              <a:buFont typeface="Wingdings" pitchFamily="2" charset="2"/>
              <a:buNone/>
            </a:pPr>
            <a:endParaRPr lang="en-US" sz="2000" b="1"/>
          </a:p>
          <a:p>
            <a:pPr algn="just" eaLnBrk="1" hangingPunct="1">
              <a:lnSpc>
                <a:spcPct val="90000"/>
              </a:lnSpc>
            </a:pPr>
            <a:r>
              <a:rPr lang="en-US" sz="2000" b="1"/>
              <a:t>This used when there is no SAMPLING FRAME.</a:t>
            </a:r>
          </a:p>
          <a:p>
            <a:pPr algn="just" eaLnBrk="1" hangingPunct="1">
              <a:lnSpc>
                <a:spcPct val="90000"/>
              </a:lnSpc>
            </a:pPr>
            <a:endParaRPr lang="en-US" sz="2000" b="1"/>
          </a:p>
          <a:p>
            <a:pPr algn="just" eaLnBrk="1" hangingPunct="1">
              <a:lnSpc>
                <a:spcPct val="90000"/>
              </a:lnSpc>
            </a:pPr>
            <a:r>
              <a:rPr lang="en-US" sz="2000" b="1"/>
              <a:t>For example instead of selecting students, halls of residents are selected randomly.</a:t>
            </a:r>
          </a:p>
        </p:txBody>
      </p:sp>
    </p:spTree>
    <p:extLst>
      <p:ext uri="{BB962C8B-B14F-4D97-AF65-F5344CB8AC3E}">
        <p14:creationId xmlns:p14="http://schemas.microsoft.com/office/powerpoint/2010/main" val="191172918"/>
      </p:ext>
    </p:extLst>
  </p:cSld>
  <p:clrMapOvr>
    <a:masterClrMapping/>
  </p:clrMapOvr>
</p:sld>
</file>

<file path=ppt/slides/slide2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US" b="1"/>
              <a:t>MULTISTAGE SAMPLING</a:t>
            </a:r>
          </a:p>
        </p:txBody>
      </p:sp>
      <p:sp>
        <p:nvSpPr>
          <p:cNvPr id="50179" name="Rectangle 3"/>
          <p:cNvSpPr>
            <a:spLocks noGrp="1" noChangeArrowheads="1"/>
          </p:cNvSpPr>
          <p:nvPr>
            <p:ph idx="1"/>
          </p:nvPr>
        </p:nvSpPr>
        <p:spPr/>
        <p:txBody>
          <a:bodyPr/>
          <a:lstStyle/>
          <a:p>
            <a:pPr eaLnBrk="1" hangingPunct="1"/>
            <a:endParaRPr lang="en-US" b="1" i="1"/>
          </a:p>
          <a:p>
            <a:pPr eaLnBrk="1" hangingPunct="1">
              <a:buFont typeface="Wingdings" pitchFamily="2" charset="2"/>
              <a:buNone/>
            </a:pPr>
            <a:r>
              <a:rPr lang="en-US" sz="2000"/>
              <a:t>This type of sampling proceeds in stages.</a:t>
            </a:r>
          </a:p>
          <a:p>
            <a:pPr eaLnBrk="1" hangingPunct="1">
              <a:buFont typeface="Wingdings" pitchFamily="2" charset="2"/>
              <a:buNone/>
            </a:pPr>
            <a:endParaRPr lang="en-US" sz="2000" b="1"/>
          </a:p>
          <a:p>
            <a:pPr eaLnBrk="1" hangingPunct="1">
              <a:buFont typeface="Wingdings" pitchFamily="2" charset="2"/>
              <a:buNone/>
            </a:pPr>
            <a:r>
              <a:rPr lang="en-US" sz="2000" b="1"/>
              <a:t>It involves using more than one sampling method</a:t>
            </a:r>
          </a:p>
          <a:p>
            <a:pPr eaLnBrk="1" hangingPunct="1">
              <a:buFont typeface="Wingdings" pitchFamily="2" charset="2"/>
              <a:buNone/>
            </a:pPr>
            <a:endParaRPr lang="en-US" sz="2000" b="1"/>
          </a:p>
          <a:p>
            <a:pPr eaLnBrk="1" hangingPunct="1">
              <a:buFont typeface="Wingdings" pitchFamily="2" charset="2"/>
              <a:buNone/>
            </a:pPr>
            <a:r>
              <a:rPr lang="en-US" sz="2000" b="1"/>
              <a:t>It is also used when there is no sampling frame.</a:t>
            </a:r>
          </a:p>
        </p:txBody>
      </p:sp>
    </p:spTree>
    <p:extLst>
      <p:ext uri="{BB962C8B-B14F-4D97-AF65-F5344CB8AC3E}">
        <p14:creationId xmlns:p14="http://schemas.microsoft.com/office/powerpoint/2010/main" val="4150831382"/>
      </p:ext>
    </p:extLst>
  </p:cSld>
  <p:clrMapOvr>
    <a:masterClrMapping/>
  </p:clrMapOvr>
</p:sld>
</file>

<file path=ppt/slides/slide2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r>
              <a:rPr lang="en-US" sz="2800" b="1"/>
              <a:t>EXAMPLE OF MULTISTAGE SAMPLING</a:t>
            </a:r>
          </a:p>
        </p:txBody>
      </p:sp>
      <p:sp>
        <p:nvSpPr>
          <p:cNvPr id="51203" name="Rectangle 3"/>
          <p:cNvSpPr>
            <a:spLocks noGrp="1" noChangeArrowheads="1"/>
          </p:cNvSpPr>
          <p:nvPr>
            <p:ph idx="1"/>
          </p:nvPr>
        </p:nvSpPr>
        <p:spPr/>
        <p:txBody>
          <a:bodyPr/>
          <a:lstStyle/>
          <a:p>
            <a:pPr eaLnBrk="1" hangingPunct="1"/>
            <a:r>
              <a:rPr lang="en-US" sz="1800" b="1"/>
              <a:t>EXAMPLE</a:t>
            </a:r>
          </a:p>
          <a:p>
            <a:pPr eaLnBrk="1" hangingPunct="1">
              <a:buFont typeface="Wingdings" pitchFamily="2" charset="2"/>
              <a:buNone/>
            </a:pPr>
            <a:endParaRPr lang="en-US" sz="1800"/>
          </a:p>
          <a:p>
            <a:pPr eaLnBrk="1" hangingPunct="1"/>
            <a:r>
              <a:rPr lang="en-US" sz="1800"/>
              <a:t>Select 100 students out of a population of 400 students in Lusaka.</a:t>
            </a:r>
          </a:p>
          <a:p>
            <a:pPr eaLnBrk="1" hangingPunct="1">
              <a:lnSpc>
                <a:spcPct val="80000"/>
              </a:lnSpc>
            </a:pPr>
            <a:endParaRPr lang="en-US" sz="1800" b="1"/>
          </a:p>
          <a:p>
            <a:pPr eaLnBrk="1" hangingPunct="1">
              <a:lnSpc>
                <a:spcPct val="80000"/>
              </a:lnSpc>
            </a:pPr>
            <a:r>
              <a:rPr lang="en-US" sz="1800" b="1"/>
              <a:t>FIRST STAGE </a:t>
            </a:r>
            <a:endParaRPr lang="en-US" sz="1800"/>
          </a:p>
          <a:p>
            <a:pPr eaLnBrk="1" hangingPunct="1">
              <a:lnSpc>
                <a:spcPct val="80000"/>
              </a:lnSpc>
            </a:pPr>
            <a:r>
              <a:rPr lang="en-US" sz="1800"/>
              <a:t>Randomly select </a:t>
            </a:r>
            <a:r>
              <a:rPr lang="en-US" sz="1800" b="1"/>
              <a:t>10 PRIMARY SCHOOLS</a:t>
            </a:r>
            <a:r>
              <a:rPr lang="en-US" sz="1800"/>
              <a:t> in Lusaka</a:t>
            </a:r>
          </a:p>
          <a:p>
            <a:pPr eaLnBrk="1" hangingPunct="1">
              <a:lnSpc>
                <a:spcPct val="80000"/>
              </a:lnSpc>
            </a:pPr>
            <a:endParaRPr lang="en-US" sz="1800" b="1" i="1"/>
          </a:p>
          <a:p>
            <a:pPr eaLnBrk="1" hangingPunct="1">
              <a:lnSpc>
                <a:spcPct val="80000"/>
              </a:lnSpc>
            </a:pPr>
            <a:r>
              <a:rPr lang="en-US" sz="1800" b="1" i="1"/>
              <a:t>SECOND STAGE</a:t>
            </a:r>
          </a:p>
          <a:p>
            <a:pPr eaLnBrk="1" hangingPunct="1">
              <a:lnSpc>
                <a:spcPct val="80000"/>
              </a:lnSpc>
            </a:pPr>
            <a:r>
              <a:rPr lang="en-US" sz="1800"/>
              <a:t>Randomly select 1 </a:t>
            </a:r>
            <a:r>
              <a:rPr lang="en-US" sz="1800" b="1"/>
              <a:t>GRADE 7 CLASS</a:t>
            </a:r>
            <a:r>
              <a:rPr lang="en-US" sz="1800"/>
              <a:t>  from each </a:t>
            </a:r>
            <a:r>
              <a:rPr lang="en-US" sz="1800" b="1"/>
              <a:t>PRIMARY SCHOOL</a:t>
            </a:r>
          </a:p>
          <a:p>
            <a:pPr eaLnBrk="1" hangingPunct="1">
              <a:lnSpc>
                <a:spcPct val="80000"/>
              </a:lnSpc>
              <a:buFont typeface="Wingdings" pitchFamily="2" charset="2"/>
              <a:buNone/>
            </a:pPr>
            <a:endParaRPr lang="en-US" sz="1800" b="1"/>
          </a:p>
          <a:p>
            <a:pPr eaLnBrk="1" hangingPunct="1">
              <a:lnSpc>
                <a:spcPct val="80000"/>
              </a:lnSpc>
            </a:pPr>
            <a:r>
              <a:rPr lang="en-US" sz="1800" b="1"/>
              <a:t>THIRD STAGE</a:t>
            </a:r>
            <a:endParaRPr lang="en-US" sz="1800"/>
          </a:p>
          <a:p>
            <a:pPr eaLnBrk="1" hangingPunct="1">
              <a:lnSpc>
                <a:spcPct val="80000"/>
              </a:lnSpc>
            </a:pPr>
            <a:r>
              <a:rPr lang="en-US" sz="1800"/>
              <a:t>Randomly select </a:t>
            </a:r>
            <a:r>
              <a:rPr lang="en-US" sz="1800" b="1"/>
              <a:t>10 STUDENTS</a:t>
            </a:r>
            <a:r>
              <a:rPr lang="en-US" sz="1800"/>
              <a:t> from each </a:t>
            </a:r>
            <a:r>
              <a:rPr lang="en-US" sz="1800" b="1"/>
              <a:t>GRADE 7 CLASS</a:t>
            </a:r>
            <a:r>
              <a:rPr lang="en-US" sz="1800"/>
              <a:t> </a:t>
            </a:r>
          </a:p>
        </p:txBody>
      </p:sp>
    </p:spTree>
    <p:extLst>
      <p:ext uri="{BB962C8B-B14F-4D97-AF65-F5344CB8AC3E}">
        <p14:creationId xmlns:p14="http://schemas.microsoft.com/office/powerpoint/2010/main" val="3478827767"/>
      </p:ext>
    </p:extLst>
  </p:cSld>
  <p:clrMapOvr>
    <a:masterClrMapping/>
  </p:clrMapOvr>
</p:sld>
</file>

<file path=ppt/slides/slide2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normAutofit fontScale="90000"/>
          </a:bodyPr>
          <a:lstStyle/>
          <a:p>
            <a:pPr eaLnBrk="1" hangingPunct="1"/>
            <a:r>
              <a:rPr lang="en-US" b="1"/>
              <a:t>NON -PROBABILITY SAMPLES</a:t>
            </a:r>
          </a:p>
        </p:txBody>
      </p:sp>
      <p:sp>
        <p:nvSpPr>
          <p:cNvPr id="52227" name="Rectangle 3"/>
          <p:cNvSpPr>
            <a:spLocks noGrp="1" noChangeArrowheads="1"/>
          </p:cNvSpPr>
          <p:nvPr>
            <p:ph idx="1"/>
          </p:nvPr>
        </p:nvSpPr>
        <p:spPr/>
        <p:txBody>
          <a:bodyPr/>
          <a:lstStyle/>
          <a:p>
            <a:pPr eaLnBrk="1" hangingPunct="1">
              <a:lnSpc>
                <a:spcPct val="80000"/>
              </a:lnSpc>
              <a:buFont typeface="Wingdings" pitchFamily="2" charset="2"/>
              <a:buNone/>
            </a:pPr>
            <a:r>
              <a:rPr lang="en-US" sz="1700" b="1"/>
              <a:t>CONVENIENCE SAMPLES</a:t>
            </a:r>
          </a:p>
          <a:p>
            <a:pPr eaLnBrk="1" hangingPunct="1">
              <a:lnSpc>
                <a:spcPct val="80000"/>
              </a:lnSpc>
            </a:pPr>
            <a:r>
              <a:rPr lang="en-US" sz="1700" b="1"/>
              <a:t>Elements selected because of easy accessibility or availability.</a:t>
            </a:r>
          </a:p>
          <a:p>
            <a:pPr eaLnBrk="1" hangingPunct="1">
              <a:lnSpc>
                <a:spcPct val="80000"/>
              </a:lnSpc>
            </a:pPr>
            <a:endParaRPr lang="en-US" sz="1700" b="1"/>
          </a:p>
          <a:p>
            <a:pPr eaLnBrk="1" hangingPunct="1">
              <a:lnSpc>
                <a:spcPct val="80000"/>
              </a:lnSpc>
              <a:buFont typeface="Wingdings" pitchFamily="2" charset="2"/>
              <a:buNone/>
            </a:pPr>
            <a:r>
              <a:rPr lang="en-US" sz="1700" b="1"/>
              <a:t> PURPOSIVE SAMPLES</a:t>
            </a:r>
          </a:p>
          <a:p>
            <a:pPr eaLnBrk="1" hangingPunct="1">
              <a:lnSpc>
                <a:spcPct val="80000"/>
              </a:lnSpc>
            </a:pPr>
            <a:r>
              <a:rPr lang="en-US" sz="1700" b="1"/>
              <a:t>Elements subjectively selected to reflect the representativeness of the sample.</a:t>
            </a:r>
          </a:p>
          <a:p>
            <a:pPr eaLnBrk="1" hangingPunct="1">
              <a:lnSpc>
                <a:spcPct val="80000"/>
              </a:lnSpc>
            </a:pPr>
            <a:endParaRPr lang="en-US" sz="1700" b="1"/>
          </a:p>
          <a:p>
            <a:pPr eaLnBrk="1" hangingPunct="1">
              <a:lnSpc>
                <a:spcPct val="80000"/>
              </a:lnSpc>
              <a:buFont typeface="Wingdings" pitchFamily="2" charset="2"/>
              <a:buNone/>
            </a:pPr>
            <a:r>
              <a:rPr lang="en-US" sz="1700" b="1"/>
              <a:t>QUOTA SAMPLES</a:t>
            </a:r>
          </a:p>
          <a:p>
            <a:pPr eaLnBrk="1" hangingPunct="1">
              <a:lnSpc>
                <a:spcPct val="80000"/>
              </a:lnSpc>
            </a:pPr>
            <a:r>
              <a:rPr lang="en-US" sz="1700" b="1"/>
              <a:t>Selection of elements that closely resemble characteristics of the total population.</a:t>
            </a:r>
          </a:p>
          <a:p>
            <a:pPr eaLnBrk="1" hangingPunct="1">
              <a:lnSpc>
                <a:spcPct val="80000"/>
              </a:lnSpc>
            </a:pPr>
            <a:endParaRPr lang="en-US" sz="1700" b="1"/>
          </a:p>
          <a:p>
            <a:pPr eaLnBrk="1" hangingPunct="1">
              <a:lnSpc>
                <a:spcPct val="80000"/>
              </a:lnSpc>
            </a:pPr>
            <a:r>
              <a:rPr lang="en-US" sz="1700" b="1"/>
              <a:t>SNOW BALL SAMPLING</a:t>
            </a:r>
          </a:p>
          <a:p>
            <a:pPr eaLnBrk="1" hangingPunct="1">
              <a:lnSpc>
                <a:spcPct val="80000"/>
              </a:lnSpc>
            </a:pPr>
            <a:r>
              <a:rPr lang="en-US" sz="1700" b="1"/>
              <a:t>Selecting a few of hard – to – find members of a population who then refer you to others with similar characteristics.</a:t>
            </a:r>
          </a:p>
        </p:txBody>
      </p:sp>
    </p:spTree>
    <p:extLst>
      <p:ext uri="{BB962C8B-B14F-4D97-AF65-F5344CB8AC3E}">
        <p14:creationId xmlns:p14="http://schemas.microsoft.com/office/powerpoint/2010/main" val="27312783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b="1" dirty="0"/>
              <a:t>OBJECTIVE</a:t>
            </a:r>
          </a:p>
        </p:txBody>
      </p:sp>
      <p:sp>
        <p:nvSpPr>
          <p:cNvPr id="3" name="Content Placeholder 2"/>
          <p:cNvSpPr>
            <a:spLocks noGrp="1"/>
          </p:cNvSpPr>
          <p:nvPr>
            <p:ph idx="1"/>
          </p:nvPr>
        </p:nvSpPr>
        <p:spPr/>
        <p:txBody>
          <a:bodyPr>
            <a:normAutofit fontScale="85000" lnSpcReduction="20000"/>
          </a:bodyPr>
          <a:lstStyle/>
          <a:p>
            <a:pPr lvl="0" algn="just"/>
            <a:r>
              <a:rPr lang="en-GB" b="1" dirty="0" smtClean="0"/>
              <a:t>Objectivity </a:t>
            </a:r>
            <a:r>
              <a:rPr lang="en-GB" b="1" dirty="0"/>
              <a:t>is </a:t>
            </a:r>
            <a:r>
              <a:rPr lang="en-US" dirty="0" smtClean="0"/>
              <a:t>an </a:t>
            </a:r>
            <a:r>
              <a:rPr lang="en-US" dirty="0"/>
              <a:t>essential </a:t>
            </a:r>
            <a:r>
              <a:rPr lang="en-US" dirty="0" smtClean="0"/>
              <a:t>and absolutely necessary condition for any field to qualify as a </a:t>
            </a:r>
            <a:r>
              <a:rPr lang="en-GB" b="1" dirty="0" smtClean="0"/>
              <a:t>science.</a:t>
            </a:r>
          </a:p>
          <a:p>
            <a:pPr lvl="0" algn="just"/>
            <a:endParaRPr lang="en-GB" b="1" dirty="0"/>
          </a:p>
          <a:p>
            <a:pPr lvl="0" algn="just"/>
            <a:r>
              <a:rPr lang="en-GB" b="1" dirty="0"/>
              <a:t>I</a:t>
            </a:r>
            <a:r>
              <a:rPr lang="en-GB" b="1" dirty="0" smtClean="0"/>
              <a:t>n this context, objectivity involves the </a:t>
            </a:r>
            <a:r>
              <a:rPr lang="en-GB" b="1" dirty="0"/>
              <a:t>separation of values, prejudices, a priori presuppositions from influencing the researchers judgement.  </a:t>
            </a:r>
            <a:endParaRPr lang="en-GB" b="1" dirty="0" smtClean="0"/>
          </a:p>
          <a:p>
            <a:pPr marL="82296" lvl="0" indent="0" algn="just">
              <a:buNone/>
            </a:pPr>
            <a:endParaRPr lang="en-US" b="1" dirty="0"/>
          </a:p>
          <a:p>
            <a:pPr algn="just"/>
            <a:r>
              <a:rPr lang="en-GB" b="1" dirty="0"/>
              <a:t>Objectivity should therefore influence research at all levels of inquiry – from conceptualization of the problem to inference, analysis and interpretation.</a:t>
            </a:r>
            <a:endParaRPr lang="en-US" b="1" dirty="0"/>
          </a:p>
          <a:p>
            <a:pPr marL="82296" indent="0" algn="just">
              <a:buNone/>
            </a:pPr>
            <a:endParaRPr lang="en-US" b="1" dirty="0"/>
          </a:p>
        </p:txBody>
      </p:sp>
    </p:spTree>
    <p:extLst>
      <p:ext uri="{BB962C8B-B14F-4D97-AF65-F5344CB8AC3E}">
        <p14:creationId xmlns:p14="http://schemas.microsoft.com/office/powerpoint/2010/main" val="229635902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000" b="1" dirty="0"/>
              <a:t>THE MEANING AND IMPORTANCE OF RESEARCH</a:t>
            </a:r>
            <a:r>
              <a:rPr lang="en-US" sz="2000" b="1" dirty="0"/>
              <a:t/>
            </a:r>
            <a:br>
              <a:rPr lang="en-US" sz="2000" b="1" dirty="0"/>
            </a:br>
            <a:endParaRPr lang="en-US" sz="2000" dirty="0"/>
          </a:p>
        </p:txBody>
      </p:sp>
      <p:sp>
        <p:nvSpPr>
          <p:cNvPr id="3" name="Content Placeholder 2"/>
          <p:cNvSpPr>
            <a:spLocks noGrp="1"/>
          </p:cNvSpPr>
          <p:nvPr>
            <p:ph idx="1"/>
          </p:nvPr>
        </p:nvSpPr>
        <p:spPr/>
        <p:txBody>
          <a:bodyPr>
            <a:normAutofit fontScale="92500" lnSpcReduction="10000"/>
          </a:bodyPr>
          <a:lstStyle/>
          <a:p>
            <a:pPr lvl="0" algn="just"/>
            <a:r>
              <a:rPr lang="en-US" b="1" dirty="0" smtClean="0"/>
              <a:t>It gets us much closer to TRUE KNOWLEDGE.</a:t>
            </a:r>
          </a:p>
          <a:p>
            <a:pPr marL="82296" indent="0" algn="just">
              <a:buNone/>
            </a:pPr>
            <a:endParaRPr lang="en-US" b="1" dirty="0" smtClean="0"/>
          </a:p>
          <a:p>
            <a:pPr lvl="0" algn="just"/>
            <a:r>
              <a:rPr lang="en-US" b="1" dirty="0" smtClean="0"/>
              <a:t>It attempts to lead to the DISCOVERY of NEW FORMS of KNOWLEDGE.</a:t>
            </a:r>
          </a:p>
          <a:p>
            <a:pPr marL="82296" indent="0" algn="just">
              <a:buNone/>
            </a:pPr>
            <a:endParaRPr lang="en-US" b="1" dirty="0" smtClean="0"/>
          </a:p>
          <a:p>
            <a:pPr algn="just"/>
            <a:r>
              <a:rPr lang="en-US" b="1" dirty="0" smtClean="0"/>
              <a:t>EXAMPLE</a:t>
            </a:r>
          </a:p>
          <a:p>
            <a:pPr marL="82296" indent="0" algn="just">
              <a:buNone/>
            </a:pPr>
            <a:endParaRPr lang="en-US" b="1" dirty="0" smtClean="0"/>
          </a:p>
          <a:p>
            <a:pPr algn="just"/>
            <a:r>
              <a:rPr lang="en-US" b="1" dirty="0" smtClean="0"/>
              <a:t>UNEMPLOYMENT as a function of bad luck or witchcraft.</a:t>
            </a:r>
          </a:p>
          <a:p>
            <a:pPr marL="82296" indent="0">
              <a:buNone/>
            </a:pPr>
            <a:endParaRPr lang="en-US" dirty="0" smtClean="0"/>
          </a:p>
          <a:p>
            <a:endParaRPr lang="en-US" dirty="0" smtClean="0"/>
          </a:p>
          <a:p>
            <a:endParaRPr lang="en-US" dirty="0"/>
          </a:p>
        </p:txBody>
      </p:sp>
    </p:spTree>
    <p:extLst>
      <p:ext uri="{BB962C8B-B14F-4D97-AF65-F5344CB8AC3E}">
        <p14:creationId xmlns:p14="http://schemas.microsoft.com/office/powerpoint/2010/main" val="11406231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OBJECTIVE</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GB" b="1" dirty="0"/>
              <a:t>It involves what Alfred </a:t>
            </a:r>
            <a:r>
              <a:rPr lang="en-GB" b="1" dirty="0" err="1"/>
              <a:t>Shutz</a:t>
            </a:r>
            <a:r>
              <a:rPr lang="en-GB" b="1" dirty="0"/>
              <a:t> calls the “suspension of belief.”  </a:t>
            </a:r>
          </a:p>
          <a:p>
            <a:pPr algn="just"/>
            <a:endParaRPr lang="en-GB" b="1" dirty="0"/>
          </a:p>
          <a:p>
            <a:pPr algn="just"/>
            <a:r>
              <a:rPr lang="en-GB" b="1" dirty="0"/>
              <a:t>The researcher should be able to see empirical phenomena in their true essence not in terms of what he thinks it ought to be.  </a:t>
            </a:r>
            <a:endParaRPr lang="en-US" b="1" dirty="0"/>
          </a:p>
          <a:p>
            <a:pPr marL="82296" indent="0" algn="just">
              <a:buNone/>
            </a:pPr>
            <a:r>
              <a:rPr lang="en-GB" b="1" dirty="0"/>
              <a:t> </a:t>
            </a:r>
            <a:endParaRPr lang="en-US" b="1" dirty="0"/>
          </a:p>
          <a:p>
            <a:pPr algn="just"/>
            <a:r>
              <a:rPr lang="en-GB" b="1" dirty="0"/>
              <a:t>Objectivity </a:t>
            </a:r>
            <a:r>
              <a:rPr lang="en-GB" b="1" dirty="0" smtClean="0"/>
              <a:t>is hard </a:t>
            </a:r>
            <a:r>
              <a:rPr lang="en-GB" b="1" dirty="0"/>
              <a:t>to </a:t>
            </a:r>
            <a:r>
              <a:rPr lang="en-GB" b="1" dirty="0" smtClean="0"/>
              <a:t>achieve in the social sciences.</a:t>
            </a:r>
            <a:endParaRPr lang="en-GB" b="1" dirty="0"/>
          </a:p>
          <a:p>
            <a:pPr algn="just"/>
            <a:endParaRPr lang="en-GB" b="1" dirty="0"/>
          </a:p>
          <a:p>
            <a:pPr algn="just"/>
            <a:r>
              <a:rPr lang="en-GB" b="1" dirty="0"/>
              <a:t>The position of Gunnar Myrdal (1974) – let researcher explicitly state his/her own ideological stance and paradigm. </a:t>
            </a:r>
          </a:p>
          <a:p>
            <a:pPr algn="just"/>
            <a:endParaRPr lang="en-GB" b="1" dirty="0"/>
          </a:p>
          <a:p>
            <a:pPr marL="82296" indent="0" algn="just">
              <a:buNone/>
            </a:pPr>
            <a:endParaRPr lang="en-US" b="1" dirty="0"/>
          </a:p>
          <a:p>
            <a:pPr algn="just"/>
            <a:endParaRPr lang="en-US" dirty="0"/>
          </a:p>
          <a:p>
            <a:endParaRPr lang="en-US" dirty="0"/>
          </a:p>
        </p:txBody>
      </p:sp>
    </p:spTree>
    <p:extLst>
      <p:ext uri="{BB962C8B-B14F-4D97-AF65-F5344CB8AC3E}">
        <p14:creationId xmlns:p14="http://schemas.microsoft.com/office/powerpoint/2010/main" val="85754453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1800" b="1" dirty="0"/>
              <a:t>THE AIMS AND GOALS OF SCIENTIFIC RESEARCH</a:t>
            </a:r>
            <a:r>
              <a:rPr lang="en-US" sz="1800" dirty="0"/>
              <a:t/>
            </a:r>
            <a:br>
              <a:rPr lang="en-US" sz="1800" dirty="0"/>
            </a:br>
            <a:endParaRPr lang="en-US" sz="1800" dirty="0"/>
          </a:p>
        </p:txBody>
      </p:sp>
      <p:sp>
        <p:nvSpPr>
          <p:cNvPr id="3" name="Content Placeholder 2"/>
          <p:cNvSpPr>
            <a:spLocks noGrp="1"/>
          </p:cNvSpPr>
          <p:nvPr>
            <p:ph idx="1"/>
          </p:nvPr>
        </p:nvSpPr>
        <p:spPr/>
        <p:txBody>
          <a:bodyPr>
            <a:normAutofit fontScale="92500" lnSpcReduction="10000"/>
          </a:bodyPr>
          <a:lstStyle/>
          <a:p>
            <a:pPr marL="82296" indent="0">
              <a:buNone/>
            </a:pPr>
            <a:endParaRPr lang="en-US" dirty="0"/>
          </a:p>
          <a:p>
            <a:pPr lvl="0" algn="just"/>
            <a:r>
              <a:rPr lang="en-US" b="1" dirty="0"/>
              <a:t>Ultimate aim is to produce an accumulating body of knowledge to help describe, </a:t>
            </a:r>
            <a:r>
              <a:rPr lang="en-US" b="1" dirty="0" smtClean="0"/>
              <a:t>predict,  </a:t>
            </a:r>
            <a:r>
              <a:rPr lang="en-US" b="1" dirty="0"/>
              <a:t>and understand empirical phenomena.</a:t>
            </a:r>
          </a:p>
          <a:p>
            <a:pPr marL="82296" indent="0">
              <a:buNone/>
            </a:pPr>
            <a:r>
              <a:rPr lang="en-US" dirty="0"/>
              <a:t> </a:t>
            </a:r>
          </a:p>
          <a:p>
            <a:r>
              <a:rPr lang="en-US" b="1" dirty="0" smtClean="0"/>
              <a:t>DESCRIPTION</a:t>
            </a:r>
          </a:p>
          <a:p>
            <a:r>
              <a:rPr lang="en-US" b="1" dirty="0" smtClean="0"/>
              <a:t>EXPLANATION</a:t>
            </a:r>
          </a:p>
          <a:p>
            <a:r>
              <a:rPr lang="en-US" b="1" dirty="0" smtClean="0"/>
              <a:t>PREDICTION  </a:t>
            </a:r>
            <a:endParaRPr lang="en-US" b="1" dirty="0"/>
          </a:p>
          <a:p>
            <a:r>
              <a:rPr lang="en-US" b="1" dirty="0" smtClean="0"/>
              <a:t>UNDERSTANDING</a:t>
            </a:r>
            <a:endParaRPr lang="en-US" dirty="0"/>
          </a:p>
          <a:p>
            <a:pPr marL="82296" indent="0">
              <a:buNone/>
            </a:pPr>
            <a:endParaRPr lang="en-US" dirty="0"/>
          </a:p>
          <a:p>
            <a:endParaRPr lang="en-US" dirty="0"/>
          </a:p>
        </p:txBody>
      </p:sp>
    </p:spTree>
    <p:extLst>
      <p:ext uri="{BB962C8B-B14F-4D97-AF65-F5344CB8AC3E}">
        <p14:creationId xmlns:p14="http://schemas.microsoft.com/office/powerpoint/2010/main" val="26853466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b="1" dirty="0"/>
              <a:t>THE AIMS AND GOALS OF SCIENTIFIC RESEARCH</a:t>
            </a:r>
            <a:r>
              <a:rPr lang="en-US" sz="2400" dirty="0"/>
              <a:t/>
            </a:r>
            <a:br>
              <a:rPr lang="en-US" sz="2400" dirty="0"/>
            </a:br>
            <a:endParaRPr lang="en-US" sz="2400" dirty="0"/>
          </a:p>
        </p:txBody>
      </p:sp>
      <p:sp>
        <p:nvSpPr>
          <p:cNvPr id="3" name="Content Placeholder 2"/>
          <p:cNvSpPr>
            <a:spLocks noGrp="1"/>
          </p:cNvSpPr>
          <p:nvPr>
            <p:ph idx="1"/>
          </p:nvPr>
        </p:nvSpPr>
        <p:spPr/>
        <p:txBody>
          <a:bodyPr>
            <a:normAutofit fontScale="62500" lnSpcReduction="20000"/>
          </a:bodyPr>
          <a:lstStyle/>
          <a:p>
            <a:r>
              <a:rPr lang="en-US" b="1" dirty="0" smtClean="0"/>
              <a:t>DESCRIPTION</a:t>
            </a:r>
            <a:endParaRPr lang="en-US" b="1" dirty="0"/>
          </a:p>
          <a:p>
            <a:pPr marL="82296" indent="0">
              <a:buNone/>
            </a:pPr>
            <a:r>
              <a:rPr lang="en-US" b="1" dirty="0"/>
              <a:t> </a:t>
            </a:r>
          </a:p>
          <a:p>
            <a:pPr lvl="0"/>
            <a:r>
              <a:rPr lang="en-US" b="1" dirty="0"/>
              <a:t>Involves the precise measurement and reporting of events and phenomena and their main characteristics.</a:t>
            </a:r>
          </a:p>
          <a:p>
            <a:pPr marL="82296" indent="0">
              <a:buNone/>
            </a:pPr>
            <a:endParaRPr lang="en-US" b="1" dirty="0"/>
          </a:p>
          <a:p>
            <a:pPr lvl="0"/>
            <a:r>
              <a:rPr lang="en-US" b="1" dirty="0"/>
              <a:t>Relevant questions to ask:</a:t>
            </a:r>
          </a:p>
          <a:p>
            <a:pPr marL="82296" indent="0">
              <a:buNone/>
            </a:pPr>
            <a:endParaRPr lang="en-US" b="1" dirty="0"/>
          </a:p>
          <a:p>
            <a:r>
              <a:rPr lang="en-US" b="1" dirty="0"/>
              <a:t>WHAT, WHO, WHEN?</a:t>
            </a:r>
          </a:p>
          <a:p>
            <a:pPr marL="82296" indent="0">
              <a:buNone/>
            </a:pPr>
            <a:endParaRPr lang="en-US" b="1" dirty="0"/>
          </a:p>
          <a:p>
            <a:r>
              <a:rPr lang="en-US" b="1" dirty="0"/>
              <a:t>Involves asking questions such as in current</a:t>
            </a:r>
          </a:p>
          <a:p>
            <a:endParaRPr lang="en-US" b="1" dirty="0"/>
          </a:p>
          <a:p>
            <a:pPr marL="653796" indent="-571500">
              <a:buFont typeface="+mj-lt"/>
              <a:buAutoNum type="romanLcPeriod"/>
            </a:pPr>
            <a:r>
              <a:rPr lang="en-US" b="1" dirty="0" smtClean="0"/>
              <a:t>Who </a:t>
            </a:r>
            <a:r>
              <a:rPr lang="en-US" b="1" dirty="0"/>
              <a:t>is involved in the lecturers </a:t>
            </a:r>
            <a:r>
              <a:rPr lang="en-US" b="1" dirty="0" smtClean="0"/>
              <a:t>strike at </a:t>
            </a:r>
            <a:r>
              <a:rPr lang="en-US" b="1" dirty="0" err="1" smtClean="0"/>
              <a:t>CBU</a:t>
            </a:r>
            <a:r>
              <a:rPr lang="en-US" b="1" dirty="0" smtClean="0"/>
              <a:t>?  </a:t>
            </a:r>
            <a:endParaRPr lang="en-US" b="1" dirty="0"/>
          </a:p>
          <a:p>
            <a:pPr marL="653796" indent="-571500">
              <a:buFont typeface="+mj-lt"/>
              <a:buAutoNum type="romanLcPeriod"/>
            </a:pPr>
            <a:r>
              <a:rPr lang="en-US" b="1" dirty="0" smtClean="0"/>
              <a:t>What </a:t>
            </a:r>
            <a:r>
              <a:rPr lang="en-US" b="1" dirty="0"/>
              <a:t>are the main features and grievances of the </a:t>
            </a:r>
            <a:r>
              <a:rPr lang="en-US" b="1" dirty="0" smtClean="0"/>
              <a:t>strikers?</a:t>
            </a:r>
          </a:p>
          <a:p>
            <a:pPr marL="653796" indent="-571500">
              <a:buFont typeface="+mj-lt"/>
              <a:buAutoNum type="romanLcPeriod"/>
            </a:pPr>
            <a:r>
              <a:rPr lang="en-US" b="1" dirty="0" smtClean="0"/>
              <a:t>When </a:t>
            </a:r>
            <a:r>
              <a:rPr lang="en-US" b="1" dirty="0"/>
              <a:t>did it begin?</a:t>
            </a:r>
          </a:p>
          <a:p>
            <a:endParaRPr lang="en-US" dirty="0"/>
          </a:p>
        </p:txBody>
      </p:sp>
    </p:spTree>
    <p:extLst>
      <p:ext uri="{BB962C8B-B14F-4D97-AF65-F5344CB8AC3E}">
        <p14:creationId xmlns:p14="http://schemas.microsoft.com/office/powerpoint/2010/main" val="225801593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b="1" dirty="0"/>
              <a:t>THE AIMS AND GOALS OF SCIENTIFIC RESEARCH</a:t>
            </a:r>
            <a:r>
              <a:rPr lang="en-US" sz="2400" dirty="0"/>
              <a:t/>
            </a:r>
            <a:br>
              <a:rPr lang="en-US" sz="2400" dirty="0"/>
            </a:br>
            <a:endParaRPr lang="en-US" sz="2400" dirty="0"/>
          </a:p>
        </p:txBody>
      </p:sp>
      <p:sp>
        <p:nvSpPr>
          <p:cNvPr id="3" name="Content Placeholder 2"/>
          <p:cNvSpPr>
            <a:spLocks noGrp="1"/>
          </p:cNvSpPr>
          <p:nvPr>
            <p:ph idx="1"/>
          </p:nvPr>
        </p:nvSpPr>
        <p:spPr/>
        <p:txBody>
          <a:bodyPr>
            <a:normAutofit/>
          </a:bodyPr>
          <a:lstStyle/>
          <a:p>
            <a:pPr algn="just"/>
            <a:r>
              <a:rPr lang="en-US" sz="2800" b="1" dirty="0" smtClean="0"/>
              <a:t>EXPLANATION</a:t>
            </a:r>
            <a:endParaRPr lang="en-US" sz="2800" b="1" dirty="0"/>
          </a:p>
          <a:p>
            <a:pPr marL="82296" indent="0" algn="just">
              <a:buNone/>
            </a:pPr>
            <a:endParaRPr lang="en-US" sz="2800" b="1" dirty="0"/>
          </a:p>
          <a:p>
            <a:pPr lvl="0" algn="just"/>
            <a:r>
              <a:rPr lang="en-US" sz="2800" b="1" dirty="0" smtClean="0"/>
              <a:t>This involves </a:t>
            </a:r>
            <a:r>
              <a:rPr lang="en-US" sz="2800" b="1" dirty="0"/>
              <a:t>the investigation of the causes of a particular phenomena – discovery reporting of relationships among aspects of phenomena.</a:t>
            </a:r>
          </a:p>
          <a:p>
            <a:pPr marL="82296" indent="0" algn="just">
              <a:buNone/>
            </a:pPr>
            <a:endParaRPr lang="en-US" sz="2800" b="1" dirty="0"/>
          </a:p>
          <a:p>
            <a:pPr lvl="0" algn="just"/>
            <a:r>
              <a:rPr lang="en-US" sz="2800" b="1" dirty="0"/>
              <a:t>Uncovering underlying causes</a:t>
            </a:r>
          </a:p>
          <a:p>
            <a:pPr marL="82296" indent="0" algn="just">
              <a:buNone/>
            </a:pPr>
            <a:endParaRPr lang="en-US" sz="2800" b="1" dirty="0"/>
          </a:p>
        </p:txBody>
      </p:sp>
    </p:spTree>
    <p:extLst>
      <p:ext uri="{BB962C8B-B14F-4D97-AF65-F5344CB8AC3E}">
        <p14:creationId xmlns:p14="http://schemas.microsoft.com/office/powerpoint/2010/main" val="298143360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b="1" dirty="0"/>
              <a:t>THE AIMS AND GOALS OF SCIENTIFIC RESEARCH</a:t>
            </a:r>
            <a:r>
              <a:rPr lang="en-US" sz="2400" dirty="0"/>
              <a:t/>
            </a:r>
            <a:br>
              <a:rPr lang="en-US" sz="2400" dirty="0"/>
            </a:br>
            <a:endParaRPr lang="en-US" sz="2400" dirty="0"/>
          </a:p>
        </p:txBody>
      </p:sp>
      <p:sp>
        <p:nvSpPr>
          <p:cNvPr id="3" name="Content Placeholder 2"/>
          <p:cNvSpPr>
            <a:spLocks noGrp="1"/>
          </p:cNvSpPr>
          <p:nvPr>
            <p:ph idx="1"/>
          </p:nvPr>
        </p:nvSpPr>
        <p:spPr/>
        <p:txBody>
          <a:bodyPr>
            <a:normAutofit fontScale="92500" lnSpcReduction="10000"/>
          </a:bodyPr>
          <a:lstStyle/>
          <a:p>
            <a:pPr algn="just"/>
            <a:r>
              <a:rPr lang="en-US" b="1" dirty="0"/>
              <a:t>Relevant questions to ask:</a:t>
            </a:r>
          </a:p>
          <a:p>
            <a:pPr marL="82296" indent="0" algn="just">
              <a:buNone/>
            </a:pPr>
            <a:endParaRPr lang="en-US" b="1" dirty="0"/>
          </a:p>
          <a:p>
            <a:pPr algn="just"/>
            <a:r>
              <a:rPr lang="en-US" b="1" dirty="0"/>
              <a:t>HOW, WHY?</a:t>
            </a:r>
          </a:p>
          <a:p>
            <a:pPr marL="82296" indent="0" algn="just">
              <a:buNone/>
            </a:pPr>
            <a:endParaRPr lang="en-US" b="1" dirty="0"/>
          </a:p>
          <a:p>
            <a:pPr marL="653796" indent="-571500" algn="just">
              <a:buFont typeface="+mj-lt"/>
              <a:buAutoNum type="romanLcPeriod"/>
            </a:pPr>
            <a:r>
              <a:rPr lang="en-US" b="1" dirty="0"/>
              <a:t>How did it begin?</a:t>
            </a:r>
          </a:p>
          <a:p>
            <a:pPr marL="653796" indent="-571500" algn="just">
              <a:buFont typeface="+mj-lt"/>
              <a:buAutoNum type="romanLcPeriod"/>
            </a:pPr>
            <a:r>
              <a:rPr lang="en-US" b="1" dirty="0"/>
              <a:t>Why did it begin?</a:t>
            </a:r>
          </a:p>
          <a:p>
            <a:pPr marL="82296" indent="0" algn="just">
              <a:buNone/>
            </a:pPr>
            <a:r>
              <a:rPr lang="en-US" b="1" dirty="0"/>
              <a:t> </a:t>
            </a:r>
          </a:p>
          <a:p>
            <a:pPr algn="just"/>
            <a:r>
              <a:rPr lang="en-US" b="1" dirty="0"/>
              <a:t>This may lead to the discovery of causal processes underlying phenomena.</a:t>
            </a:r>
          </a:p>
          <a:p>
            <a:pPr marL="82296" indent="0" algn="just">
              <a:buNone/>
            </a:pPr>
            <a:endParaRPr lang="en-US" dirty="0"/>
          </a:p>
          <a:p>
            <a:endParaRPr lang="en-US" dirty="0"/>
          </a:p>
        </p:txBody>
      </p:sp>
    </p:spTree>
    <p:extLst>
      <p:ext uri="{BB962C8B-B14F-4D97-AF65-F5344CB8AC3E}">
        <p14:creationId xmlns:p14="http://schemas.microsoft.com/office/powerpoint/2010/main" val="275718915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a:t>THE AIMS AND GOALS OF SCIENTIFIC RESEARCH</a:t>
            </a:r>
            <a:r>
              <a:rPr lang="en-US" sz="2000" dirty="0"/>
              <a:t/>
            </a:r>
            <a:br>
              <a:rPr lang="en-US" sz="2000" dirty="0"/>
            </a:br>
            <a:endParaRPr lang="en-US" sz="2000" dirty="0"/>
          </a:p>
        </p:txBody>
      </p:sp>
      <p:sp>
        <p:nvSpPr>
          <p:cNvPr id="3" name="Content Placeholder 2"/>
          <p:cNvSpPr>
            <a:spLocks noGrp="1"/>
          </p:cNvSpPr>
          <p:nvPr>
            <p:ph idx="1"/>
          </p:nvPr>
        </p:nvSpPr>
        <p:spPr/>
        <p:txBody>
          <a:bodyPr>
            <a:normAutofit fontScale="77500" lnSpcReduction="20000"/>
          </a:bodyPr>
          <a:lstStyle/>
          <a:p>
            <a:r>
              <a:rPr lang="en-US" b="1" dirty="0" smtClean="0"/>
              <a:t>DEDUCTIVE EXPLANATIONS</a:t>
            </a:r>
            <a:endParaRPr lang="en-US" dirty="0" smtClean="0"/>
          </a:p>
          <a:p>
            <a:pPr marL="82296" indent="0">
              <a:buNone/>
            </a:pPr>
            <a:endParaRPr lang="en-US" dirty="0"/>
          </a:p>
          <a:p>
            <a:pPr lvl="0" algn="just"/>
            <a:r>
              <a:rPr lang="en-US" b="1" dirty="0"/>
              <a:t>Phenomena explained by deduction from an established universal laws</a:t>
            </a:r>
            <a:r>
              <a:rPr lang="en-US" b="1" dirty="0" smtClean="0"/>
              <a:t>.</a:t>
            </a:r>
          </a:p>
          <a:p>
            <a:pPr marL="82296" lvl="0" indent="0" algn="just">
              <a:buNone/>
            </a:pPr>
            <a:endParaRPr lang="en-US" b="1" dirty="0"/>
          </a:p>
          <a:p>
            <a:pPr lvl="0" algn="just"/>
            <a:r>
              <a:rPr lang="en-US" b="1" dirty="0"/>
              <a:t>Based on universal laws</a:t>
            </a:r>
            <a:r>
              <a:rPr lang="en-US" b="1" dirty="0" smtClean="0"/>
              <a:t>.</a:t>
            </a:r>
          </a:p>
          <a:p>
            <a:pPr marL="82296" lvl="0" indent="0" algn="just">
              <a:buNone/>
            </a:pPr>
            <a:endParaRPr lang="en-US" b="1" dirty="0"/>
          </a:p>
          <a:p>
            <a:pPr lvl="0" algn="just"/>
            <a:r>
              <a:rPr lang="en-US" b="1" dirty="0"/>
              <a:t>More common in natural sciences.</a:t>
            </a:r>
          </a:p>
          <a:p>
            <a:pPr marL="82296" indent="0" algn="just">
              <a:buNone/>
            </a:pPr>
            <a:endParaRPr lang="en-US" b="1" dirty="0"/>
          </a:p>
          <a:p>
            <a:pPr algn="just"/>
            <a:r>
              <a:rPr lang="en-US" b="1" dirty="0"/>
              <a:t>EXAMPLES</a:t>
            </a:r>
          </a:p>
          <a:p>
            <a:pPr marL="82296" indent="0">
              <a:buNone/>
            </a:pPr>
            <a:endParaRPr lang="en-US" dirty="0"/>
          </a:p>
          <a:p>
            <a:r>
              <a:rPr lang="en-US" b="1" dirty="0"/>
              <a:t>THE LAW OF GRAVITY (Natural Sciences)</a:t>
            </a:r>
            <a:endParaRPr lang="en-US" dirty="0"/>
          </a:p>
          <a:p>
            <a:pPr marL="82296" indent="0">
              <a:buNone/>
            </a:pPr>
            <a:endParaRPr lang="en-US" dirty="0"/>
          </a:p>
          <a:p>
            <a:endParaRPr lang="en-US" dirty="0"/>
          </a:p>
        </p:txBody>
      </p:sp>
    </p:spTree>
    <p:extLst>
      <p:ext uri="{BB962C8B-B14F-4D97-AF65-F5344CB8AC3E}">
        <p14:creationId xmlns:p14="http://schemas.microsoft.com/office/powerpoint/2010/main" val="37664724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b="1" dirty="0" smtClean="0"/>
              <a:t>PREDICTION</a:t>
            </a:r>
            <a:endParaRPr lang="en-US" sz="2800" b="1" dirty="0"/>
          </a:p>
        </p:txBody>
      </p:sp>
      <p:sp>
        <p:nvSpPr>
          <p:cNvPr id="3" name="Content Placeholder 2"/>
          <p:cNvSpPr>
            <a:spLocks noGrp="1"/>
          </p:cNvSpPr>
          <p:nvPr>
            <p:ph idx="1"/>
          </p:nvPr>
        </p:nvSpPr>
        <p:spPr>
          <a:xfrm>
            <a:off x="1892808" y="1600200"/>
            <a:ext cx="7498080" cy="4800600"/>
          </a:xfrm>
        </p:spPr>
        <p:txBody>
          <a:bodyPr>
            <a:normAutofit fontScale="85000" lnSpcReduction="20000"/>
          </a:bodyPr>
          <a:lstStyle/>
          <a:p>
            <a:r>
              <a:rPr lang="en-US" sz="2800" b="1" dirty="0"/>
              <a:t>PROBABILISTIC EXPLANATION (OR INDUCTIVE EXPLANATION</a:t>
            </a:r>
            <a:r>
              <a:rPr lang="en-US" sz="2800" b="1" dirty="0" smtClean="0"/>
              <a:t>)</a:t>
            </a:r>
          </a:p>
          <a:p>
            <a:pPr marL="82296" indent="0">
              <a:buNone/>
            </a:pPr>
            <a:r>
              <a:rPr lang="en-US" sz="2800" dirty="0"/>
              <a:t/>
            </a:r>
            <a:br>
              <a:rPr lang="en-US" sz="2800" dirty="0"/>
            </a:br>
            <a:r>
              <a:rPr lang="en-US" altLang="en-US" sz="2800" b="1" dirty="0" smtClean="0">
                <a:latin typeface="Gill Sans MT" panose="020B0502020104020203" pitchFamily="34" charset="0"/>
                <a:ea typeface="Times New Roman" panose="02020603050405020304" pitchFamily="18" charset="0"/>
                <a:cs typeface="Arial" panose="020B0604020202020204" pitchFamily="34" charset="0"/>
              </a:rPr>
              <a:t>Not </a:t>
            </a:r>
            <a:r>
              <a:rPr lang="en-US" altLang="en-US" sz="2800" b="1" dirty="0">
                <a:latin typeface="Gill Sans MT" panose="020B0502020104020203" pitchFamily="34" charset="0"/>
                <a:ea typeface="Times New Roman" panose="02020603050405020304" pitchFamily="18" charset="0"/>
                <a:cs typeface="Arial" panose="020B0604020202020204" pitchFamily="34" charset="0"/>
              </a:rPr>
              <a:t>based on laws of universal form</a:t>
            </a:r>
            <a:r>
              <a:rPr lang="en-US" altLang="en-US" sz="2800" b="1" dirty="0" smtClean="0">
                <a:latin typeface="Gill Sans MT" panose="020B0502020104020203" pitchFamily="34" charset="0"/>
                <a:ea typeface="Times New Roman" panose="02020603050405020304" pitchFamily="18" charset="0"/>
                <a:cs typeface="Arial" panose="020B0604020202020204" pitchFamily="34" charset="0"/>
              </a:rPr>
              <a:t>.</a:t>
            </a:r>
          </a:p>
          <a:p>
            <a:pPr marL="82296" indent="0">
              <a:buNone/>
            </a:pPr>
            <a:endParaRPr lang="en-US" altLang="en-US" sz="2800" b="1" dirty="0">
              <a:latin typeface="Gill Sans MT" panose="020B0502020104020203" pitchFamily="34" charset="0"/>
            </a:endParaRPr>
          </a:p>
          <a:p>
            <a:r>
              <a:rPr lang="en-US" altLang="en-US" sz="2800" b="1" dirty="0">
                <a:latin typeface="Gill Sans MT" panose="020B0502020104020203" pitchFamily="34" charset="0"/>
                <a:ea typeface="Times New Roman" panose="02020603050405020304" pitchFamily="18" charset="0"/>
                <a:cs typeface="Arial" panose="020B0604020202020204" pitchFamily="34" charset="0"/>
              </a:rPr>
              <a:t>Based on generalizations expressing tendencies observed in a large number of cases</a:t>
            </a:r>
            <a:r>
              <a:rPr lang="en-US" altLang="en-US" sz="2800" b="1" dirty="0" smtClean="0">
                <a:latin typeface="Gill Sans MT" panose="020B0502020104020203" pitchFamily="34" charset="0"/>
                <a:ea typeface="Times New Roman" panose="02020603050405020304" pitchFamily="18" charset="0"/>
                <a:cs typeface="Arial" panose="020B0604020202020204" pitchFamily="34" charset="0"/>
              </a:rPr>
              <a:t>.</a:t>
            </a:r>
          </a:p>
          <a:p>
            <a:pPr marL="82296" indent="0">
              <a:buNone/>
            </a:pPr>
            <a:endParaRPr lang="en-US" altLang="en-US" sz="2800" b="1" dirty="0">
              <a:latin typeface="Gill Sans MT" panose="020B0502020104020203" pitchFamily="34" charset="0"/>
            </a:endParaRPr>
          </a:p>
          <a:p>
            <a:pPr marL="457200" indent="-457200" eaLnBrk="0" fontAlgn="base" hangingPunct="0">
              <a:spcBef>
                <a:spcPct val="0"/>
              </a:spcBef>
              <a:spcAft>
                <a:spcPct val="0"/>
              </a:spcAft>
              <a:buClrTx/>
              <a:buSzTx/>
            </a:pPr>
            <a:r>
              <a:rPr lang="en-US" altLang="en-US" sz="2800" b="1" dirty="0">
                <a:latin typeface="Gill Sans MT" panose="020B0502020104020203" pitchFamily="34" charset="0"/>
                <a:ea typeface="Times New Roman" panose="02020603050405020304" pitchFamily="18" charset="0"/>
                <a:cs typeface="Arial" panose="020B0604020202020204" pitchFamily="34" charset="0"/>
              </a:rPr>
              <a:t>Expressed in the form “X tends to be Y” </a:t>
            </a:r>
            <a:endParaRPr lang="en-US" altLang="en-US" sz="2800" b="1" dirty="0" smtClean="0">
              <a:latin typeface="Gill Sans MT" panose="020B0502020104020203" pitchFamily="34" charset="0"/>
              <a:ea typeface="Times New Roman" panose="02020603050405020304" pitchFamily="18" charset="0"/>
              <a:cs typeface="Arial" panose="020B0604020202020204" pitchFamily="34" charset="0"/>
            </a:endParaRPr>
          </a:p>
          <a:p>
            <a:pPr marL="457200" indent="-457200" eaLnBrk="0" fontAlgn="base" hangingPunct="0">
              <a:spcBef>
                <a:spcPct val="0"/>
              </a:spcBef>
              <a:spcAft>
                <a:spcPct val="0"/>
              </a:spcAft>
              <a:buClrTx/>
              <a:buSzTx/>
            </a:pPr>
            <a:endParaRPr lang="en-US" altLang="en-US" sz="2800" b="1" dirty="0">
              <a:latin typeface="Gill Sans MT" panose="020B0502020104020203" pitchFamily="34" charset="0"/>
              <a:ea typeface="Times New Roman" panose="02020603050405020304" pitchFamily="18" charset="0"/>
              <a:cs typeface="Arial" panose="020B0604020202020204" pitchFamily="34" charset="0"/>
            </a:endParaRPr>
          </a:p>
          <a:p>
            <a:pPr marL="457200" indent="-457200" eaLnBrk="0" fontAlgn="base" hangingPunct="0">
              <a:spcBef>
                <a:spcPct val="0"/>
              </a:spcBef>
              <a:spcAft>
                <a:spcPct val="0"/>
              </a:spcAft>
              <a:buClrTx/>
              <a:buSzTx/>
            </a:pPr>
            <a:r>
              <a:rPr lang="en-US" altLang="en-US" sz="2800" b="1" dirty="0" smtClean="0">
                <a:latin typeface="Gill Sans MT" panose="020B0502020104020203" pitchFamily="34" charset="0"/>
                <a:ea typeface="Times New Roman" panose="02020603050405020304" pitchFamily="18" charset="0"/>
                <a:cs typeface="Arial" panose="020B0604020202020204" pitchFamily="34" charset="0"/>
              </a:rPr>
              <a:t>High </a:t>
            </a:r>
            <a:r>
              <a:rPr lang="en-US" altLang="en-US" sz="2800" b="1" dirty="0">
                <a:latin typeface="Gill Sans MT" panose="020B0502020104020203" pitchFamily="34" charset="0"/>
                <a:ea typeface="Times New Roman" panose="02020603050405020304" pitchFamily="18" charset="0"/>
                <a:cs typeface="Arial" panose="020B0604020202020204" pitchFamily="34" charset="0"/>
              </a:rPr>
              <a:t>unemployment        High Crime </a:t>
            </a:r>
            <a:r>
              <a:rPr lang="en-US" altLang="en-US" sz="2800" b="1" dirty="0" smtClean="0">
                <a:latin typeface="Gill Sans MT" panose="020B0502020104020203" pitchFamily="34" charset="0"/>
                <a:ea typeface="Times New Roman" panose="02020603050405020304" pitchFamily="18" charset="0"/>
                <a:cs typeface="Arial" panose="020B0604020202020204" pitchFamily="34" charset="0"/>
              </a:rPr>
              <a:t>Rate</a:t>
            </a:r>
          </a:p>
          <a:p>
            <a:pPr marL="0" indent="0" eaLnBrk="0" fontAlgn="base" hangingPunct="0">
              <a:spcBef>
                <a:spcPct val="0"/>
              </a:spcBef>
              <a:spcAft>
                <a:spcPct val="0"/>
              </a:spcAft>
              <a:buClrTx/>
              <a:buSzTx/>
              <a:buNone/>
            </a:pPr>
            <a:endParaRPr lang="en-US" altLang="en-US" sz="2800" b="1" dirty="0">
              <a:latin typeface="Gill Sans MT" panose="020B0502020104020203" pitchFamily="34" charset="0"/>
            </a:endParaRPr>
          </a:p>
          <a:p>
            <a:pPr marL="457200" indent="-457200" eaLnBrk="0" fontAlgn="base" hangingPunct="0">
              <a:spcBef>
                <a:spcPct val="0"/>
              </a:spcBef>
              <a:spcAft>
                <a:spcPct val="0"/>
              </a:spcAft>
              <a:buClrTx/>
              <a:buSzTx/>
            </a:pPr>
            <a:r>
              <a:rPr lang="en-US" altLang="en-US" sz="2800" b="1" dirty="0">
                <a:latin typeface="Gill Sans MT" panose="020B0502020104020203" pitchFamily="34" charset="0"/>
                <a:ea typeface="Times New Roman" panose="02020603050405020304" pitchFamily="18" charset="0"/>
                <a:cs typeface="Arial" panose="020B0604020202020204" pitchFamily="34" charset="0"/>
              </a:rPr>
              <a:t>Limitation – generalizability is limited to particular contexts.</a:t>
            </a:r>
            <a:endParaRPr lang="en-US" altLang="en-US" sz="2800" b="1" dirty="0">
              <a:latin typeface="Gill Sans MT" panose="020B0502020104020203" pitchFamily="34" charset="0"/>
            </a:endParaRPr>
          </a:p>
          <a:p>
            <a:endParaRPr lang="en-US" dirty="0"/>
          </a:p>
        </p:txBody>
      </p:sp>
      <p:cxnSp>
        <p:nvCxnSpPr>
          <p:cNvPr id="17" name="Straight Connector 16"/>
          <p:cNvCxnSpPr>
            <a:cxnSpLocks noChangeShapeType="1"/>
          </p:cNvCxnSpPr>
          <p:nvPr/>
        </p:nvCxnSpPr>
        <p:spPr bwMode="auto">
          <a:xfrm>
            <a:off x="5715000" y="1457960"/>
            <a:ext cx="22860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4" name="Right Arrow 3"/>
          <p:cNvSpPr/>
          <p:nvPr/>
        </p:nvSpPr>
        <p:spPr>
          <a:xfrm>
            <a:off x="5404654" y="4876800"/>
            <a:ext cx="538946" cy="2286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465423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PREDICTION</a:t>
            </a:r>
            <a:endParaRPr lang="en-US" dirty="0"/>
          </a:p>
        </p:txBody>
      </p:sp>
      <p:sp>
        <p:nvSpPr>
          <p:cNvPr id="3" name="Content Placeholder 2"/>
          <p:cNvSpPr>
            <a:spLocks noGrp="1"/>
          </p:cNvSpPr>
          <p:nvPr>
            <p:ph idx="1"/>
          </p:nvPr>
        </p:nvSpPr>
        <p:spPr/>
        <p:txBody>
          <a:bodyPr>
            <a:normAutofit fontScale="92500" lnSpcReduction="20000"/>
          </a:bodyPr>
          <a:lstStyle/>
          <a:p>
            <a:pPr marL="457200" indent="-457200" eaLnBrk="0" fontAlgn="base" hangingPunct="0">
              <a:spcBef>
                <a:spcPct val="0"/>
              </a:spcBef>
              <a:spcAft>
                <a:spcPct val="0"/>
              </a:spcAft>
              <a:buClrTx/>
              <a:buSzTx/>
              <a:tabLst>
                <a:tab pos="571500" algn="l"/>
              </a:tabLst>
            </a:pPr>
            <a:r>
              <a:rPr lang="en-US" altLang="en-US" sz="2400" b="1" dirty="0">
                <a:latin typeface="Gill Sans MT" panose="020B0502020104020203" pitchFamily="34" charset="0"/>
                <a:ea typeface="Times New Roman" panose="02020603050405020304" pitchFamily="18" charset="0"/>
                <a:cs typeface="Arial" panose="020B0604020202020204" pitchFamily="34" charset="0"/>
              </a:rPr>
              <a:t>Ability of make predictions is the first quality for identifying what a </a:t>
            </a:r>
            <a:r>
              <a:rPr lang="en-US" altLang="en-US" sz="2400" b="1" dirty="0" smtClean="0">
                <a:latin typeface="Gill Sans MT" panose="020B0502020104020203" pitchFamily="34" charset="0"/>
                <a:ea typeface="Times New Roman" panose="02020603050405020304" pitchFamily="18" charset="0"/>
                <a:cs typeface="Arial" panose="020B0604020202020204" pitchFamily="34" charset="0"/>
              </a:rPr>
              <a:t>science is.</a:t>
            </a:r>
          </a:p>
          <a:p>
            <a:pPr marL="457200" indent="-457200" eaLnBrk="0" fontAlgn="base" hangingPunct="0">
              <a:spcBef>
                <a:spcPct val="0"/>
              </a:spcBef>
              <a:spcAft>
                <a:spcPct val="0"/>
              </a:spcAft>
              <a:buClrTx/>
              <a:buSzTx/>
              <a:tabLst>
                <a:tab pos="571500" algn="l"/>
              </a:tabLst>
            </a:pPr>
            <a:endParaRPr lang="en-US" altLang="en-US" sz="2400" b="1" dirty="0">
              <a:latin typeface="Gill Sans MT" panose="020B0502020104020203" pitchFamily="34" charset="0"/>
              <a:ea typeface="Times New Roman" panose="02020603050405020304" pitchFamily="18" charset="0"/>
              <a:cs typeface="Arial" panose="020B0604020202020204" pitchFamily="34" charset="0"/>
            </a:endParaRPr>
          </a:p>
          <a:p>
            <a:pPr marL="457200" indent="-457200" eaLnBrk="0" fontAlgn="base" hangingPunct="0">
              <a:spcBef>
                <a:spcPct val="0"/>
              </a:spcBef>
              <a:spcAft>
                <a:spcPct val="0"/>
              </a:spcAft>
              <a:buClrTx/>
              <a:buSzTx/>
              <a:tabLst>
                <a:tab pos="571500" algn="l"/>
              </a:tabLst>
            </a:pPr>
            <a:r>
              <a:rPr lang="en-US" altLang="en-US" sz="2400" b="1" dirty="0" smtClean="0">
                <a:latin typeface="Gill Sans MT" panose="020B0502020104020203" pitchFamily="34" charset="0"/>
                <a:ea typeface="Times New Roman" panose="02020603050405020304" pitchFamily="18" charset="0"/>
                <a:cs typeface="Arial" panose="020B0604020202020204" pitchFamily="34" charset="0"/>
              </a:rPr>
              <a:t> </a:t>
            </a:r>
            <a:r>
              <a:rPr lang="en-US" altLang="en-US" sz="2400" b="1" dirty="0">
                <a:latin typeface="Gill Sans MT" panose="020B0502020104020203" pitchFamily="34" charset="0"/>
                <a:ea typeface="Times New Roman" panose="02020603050405020304" pitchFamily="18" charset="0"/>
                <a:cs typeface="Arial" panose="020B0604020202020204" pitchFamily="34" charset="0"/>
              </a:rPr>
              <a:t>Prediction is the ability to forecast. </a:t>
            </a:r>
          </a:p>
          <a:p>
            <a:pPr marL="457200" indent="-457200" eaLnBrk="0" fontAlgn="base" hangingPunct="0">
              <a:spcBef>
                <a:spcPct val="0"/>
              </a:spcBef>
              <a:spcAft>
                <a:spcPct val="0"/>
              </a:spcAft>
              <a:buClrTx/>
              <a:buSzTx/>
              <a:tabLst>
                <a:tab pos="571500" algn="l"/>
              </a:tabLst>
            </a:pPr>
            <a:endParaRPr lang="en-US" altLang="en-US" sz="2400" b="1" dirty="0">
              <a:latin typeface="Gill Sans MT" panose="020B0502020104020203" pitchFamily="34" charset="0"/>
              <a:ea typeface="Times New Roman" panose="02020603050405020304" pitchFamily="18" charset="0"/>
              <a:cs typeface="Arial" panose="020B0604020202020204" pitchFamily="34" charset="0"/>
            </a:endParaRPr>
          </a:p>
          <a:p>
            <a:pPr marL="457200" indent="-457200" eaLnBrk="0" fontAlgn="base" hangingPunct="0">
              <a:spcBef>
                <a:spcPct val="0"/>
              </a:spcBef>
              <a:spcAft>
                <a:spcPct val="0"/>
              </a:spcAft>
              <a:buClrTx/>
              <a:buSzTx/>
              <a:tabLst>
                <a:tab pos="571500" algn="l"/>
              </a:tabLst>
            </a:pPr>
            <a:r>
              <a:rPr lang="en-US" altLang="en-US" sz="2400" b="1" dirty="0">
                <a:latin typeface="Gill Sans MT" panose="020B0502020104020203" pitchFamily="34" charset="0"/>
                <a:ea typeface="Times New Roman" panose="02020603050405020304" pitchFamily="18" charset="0"/>
                <a:cs typeface="Arial" panose="020B0604020202020204" pitchFamily="34" charset="0"/>
              </a:rPr>
              <a:t>The more complete a deductive or probability explanation, the more likely that a prediction will be accurate.</a:t>
            </a:r>
          </a:p>
          <a:p>
            <a:pPr marL="0" indent="0" eaLnBrk="0" fontAlgn="base" hangingPunct="0">
              <a:spcBef>
                <a:spcPct val="0"/>
              </a:spcBef>
              <a:spcAft>
                <a:spcPct val="0"/>
              </a:spcAft>
              <a:buClrTx/>
              <a:buSzTx/>
              <a:buNone/>
              <a:tabLst>
                <a:tab pos="571500" algn="l"/>
              </a:tabLst>
            </a:pPr>
            <a:endParaRPr lang="en-US" altLang="en-US" sz="2400" b="1" dirty="0">
              <a:latin typeface="Gill Sans MT" panose="020B0502020104020203" pitchFamily="34" charset="0"/>
              <a:ea typeface="Times New Roman" panose="02020603050405020304" pitchFamily="18" charset="0"/>
              <a:cs typeface="Arial" panose="020B0604020202020204" pitchFamily="34" charset="0"/>
            </a:endParaRPr>
          </a:p>
          <a:p>
            <a:pPr marL="274320" lvl="1" indent="0" eaLnBrk="0" fontAlgn="base" hangingPunct="0">
              <a:spcBef>
                <a:spcPct val="0"/>
              </a:spcBef>
              <a:spcAft>
                <a:spcPct val="0"/>
              </a:spcAft>
              <a:buClrTx/>
              <a:buFontTx/>
              <a:buChar char="•"/>
              <a:tabLst>
                <a:tab pos="571500" algn="l"/>
              </a:tabLst>
            </a:pPr>
            <a:endParaRPr lang="en-US" altLang="en-US" sz="2000" b="1" dirty="0">
              <a:latin typeface="Gill Sans MT" panose="020B0502020104020203" pitchFamily="34" charset="0"/>
              <a:ea typeface="Times New Roman" panose="02020603050405020304" pitchFamily="18" charset="0"/>
              <a:cs typeface="Arial" panose="020B0604020202020204" pitchFamily="34" charset="0"/>
            </a:endParaRPr>
          </a:p>
          <a:p>
            <a:pPr marL="274320" lvl="1" indent="0" eaLnBrk="0" fontAlgn="base" hangingPunct="0">
              <a:spcBef>
                <a:spcPct val="0"/>
              </a:spcBef>
              <a:spcAft>
                <a:spcPct val="0"/>
              </a:spcAft>
              <a:buClrTx/>
              <a:buFontTx/>
              <a:buChar char="•"/>
              <a:tabLst>
                <a:tab pos="571500" algn="l"/>
              </a:tabLst>
            </a:pPr>
            <a:r>
              <a:rPr lang="en-US" altLang="en-US" sz="2400" b="1" dirty="0">
                <a:latin typeface="Gill Sans MT" panose="020B0502020104020203" pitchFamily="34" charset="0"/>
                <a:ea typeface="Times New Roman" panose="02020603050405020304" pitchFamily="18" charset="0"/>
                <a:cs typeface="Arial" panose="020B0604020202020204" pitchFamily="34" charset="0"/>
              </a:rPr>
              <a:t>If  X causes Y and X is present, then X will occur.</a:t>
            </a:r>
          </a:p>
          <a:p>
            <a:pPr marL="274320" lvl="1" indent="0" eaLnBrk="0" fontAlgn="base" hangingPunct="0">
              <a:spcBef>
                <a:spcPct val="0"/>
              </a:spcBef>
              <a:spcAft>
                <a:spcPct val="0"/>
              </a:spcAft>
              <a:buClrTx/>
              <a:buFontTx/>
              <a:buChar char="•"/>
              <a:tabLst>
                <a:tab pos="571500" algn="l"/>
              </a:tabLst>
            </a:pPr>
            <a:endParaRPr lang="en-US" altLang="en-US" sz="2400" b="1" dirty="0">
              <a:latin typeface="Gill Sans MT" panose="020B0502020104020203" pitchFamily="34" charset="0"/>
              <a:ea typeface="Times New Roman" panose="02020603050405020304" pitchFamily="18" charset="0"/>
              <a:cs typeface="Arial" panose="020B0604020202020204" pitchFamily="34" charset="0"/>
            </a:endParaRPr>
          </a:p>
          <a:p>
            <a:pPr marL="274320" lvl="1" indent="0" algn="just" eaLnBrk="0" fontAlgn="base" hangingPunct="0">
              <a:spcBef>
                <a:spcPct val="0"/>
              </a:spcBef>
              <a:spcAft>
                <a:spcPct val="0"/>
              </a:spcAft>
              <a:buClrTx/>
              <a:buFontTx/>
              <a:buChar char="•"/>
              <a:tabLst>
                <a:tab pos="571500" algn="l"/>
              </a:tabLst>
            </a:pPr>
            <a:r>
              <a:rPr lang="en-US" altLang="en-US" b="1" dirty="0">
                <a:latin typeface="Gill Sans MT" panose="020B0502020104020203" pitchFamily="34" charset="0"/>
                <a:ea typeface="Times New Roman" panose="02020603050405020304" pitchFamily="18" charset="0"/>
                <a:cs typeface="Arial" panose="020B0604020202020204" pitchFamily="34" charset="0"/>
              </a:rPr>
              <a:t>If unemployment  causes crime,  and unemployment levels are high in Zambia, then crime rates are expected to be high now and in future.</a:t>
            </a:r>
          </a:p>
          <a:p>
            <a:endParaRPr lang="en-US" dirty="0"/>
          </a:p>
        </p:txBody>
      </p:sp>
    </p:spTree>
    <p:extLst>
      <p:ext uri="{BB962C8B-B14F-4D97-AF65-F5344CB8AC3E}">
        <p14:creationId xmlns:p14="http://schemas.microsoft.com/office/powerpoint/2010/main" val="254097632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POSITIVISM</a:t>
            </a:r>
            <a:endParaRPr lang="en-US" dirty="0"/>
          </a:p>
        </p:txBody>
      </p:sp>
      <p:sp>
        <p:nvSpPr>
          <p:cNvPr id="3" name="Content Placeholder 2"/>
          <p:cNvSpPr>
            <a:spLocks noGrp="1"/>
          </p:cNvSpPr>
          <p:nvPr>
            <p:ph idx="1"/>
          </p:nvPr>
        </p:nvSpPr>
        <p:spPr/>
        <p:txBody>
          <a:bodyPr/>
          <a:lstStyle/>
          <a:p>
            <a:pPr algn="just"/>
            <a:r>
              <a:rPr lang="en-US" b="1" dirty="0"/>
              <a:t>EMILE </a:t>
            </a:r>
            <a:r>
              <a:rPr lang="en-US" b="1" dirty="0" smtClean="0"/>
              <a:t>DURKHEIM</a:t>
            </a:r>
          </a:p>
          <a:p>
            <a:pPr algn="just"/>
            <a:endParaRPr lang="en-US" b="1" dirty="0"/>
          </a:p>
          <a:p>
            <a:pPr algn="just"/>
            <a:r>
              <a:rPr lang="en-US" b="1" dirty="0"/>
              <a:t>POSITIVISM  - the scientific method - existence of social </a:t>
            </a:r>
            <a:r>
              <a:rPr lang="en-US" b="1" dirty="0" smtClean="0"/>
              <a:t>facts.</a:t>
            </a:r>
          </a:p>
          <a:p>
            <a:pPr algn="just"/>
            <a:endParaRPr lang="en-US" b="1" dirty="0"/>
          </a:p>
          <a:p>
            <a:pPr algn="just"/>
            <a:endParaRPr lang="en-US" b="1" dirty="0"/>
          </a:p>
          <a:p>
            <a:endParaRPr lang="en-US" dirty="0"/>
          </a:p>
        </p:txBody>
      </p:sp>
    </p:spTree>
    <p:extLst>
      <p:ext uri="{BB962C8B-B14F-4D97-AF65-F5344CB8AC3E}">
        <p14:creationId xmlns:p14="http://schemas.microsoft.com/office/powerpoint/2010/main" val="345632904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smtClean="0"/>
              <a:t>THE PHENOMENOLOGICAL PERSPECTIVE</a:t>
            </a:r>
            <a:endParaRPr lang="en-US" sz="2000" b="1" dirty="0"/>
          </a:p>
        </p:txBody>
      </p:sp>
      <p:sp>
        <p:nvSpPr>
          <p:cNvPr id="3" name="Content Placeholder 2"/>
          <p:cNvSpPr>
            <a:spLocks noGrp="1"/>
          </p:cNvSpPr>
          <p:nvPr>
            <p:ph idx="1"/>
          </p:nvPr>
        </p:nvSpPr>
        <p:spPr/>
        <p:txBody>
          <a:bodyPr>
            <a:normAutofit fontScale="55000" lnSpcReduction="20000"/>
          </a:bodyPr>
          <a:lstStyle/>
          <a:p>
            <a:pPr lvl="0" algn="just"/>
            <a:r>
              <a:rPr lang="en-US" b="1" dirty="0"/>
              <a:t>UNDERSTANDING </a:t>
            </a:r>
          </a:p>
          <a:p>
            <a:pPr lvl="0" algn="just"/>
            <a:endParaRPr lang="en-US" b="1" dirty="0"/>
          </a:p>
          <a:p>
            <a:pPr lvl="0" algn="just"/>
            <a:r>
              <a:rPr lang="en-US" b="1" dirty="0"/>
              <a:t>To grasp the meaning of a phenomena or event.    </a:t>
            </a:r>
          </a:p>
          <a:p>
            <a:pPr lvl="0" algn="just"/>
            <a:endParaRPr lang="en-US" b="1" dirty="0"/>
          </a:p>
          <a:p>
            <a:pPr algn="just"/>
            <a:r>
              <a:rPr lang="en-US" b="1" dirty="0"/>
              <a:t>Weber (1864 – 1930) argued that the natural and social sciences have distinctive bodies of knowledge and must employ different methods as research.</a:t>
            </a:r>
          </a:p>
          <a:p>
            <a:pPr algn="just"/>
            <a:endParaRPr lang="en-US" b="1" dirty="0"/>
          </a:p>
          <a:p>
            <a:pPr algn="just"/>
            <a:r>
              <a:rPr lang="en-US" b="1" dirty="0"/>
              <a:t>Unlike the natural sciences, the social sciences must take cognizant the historical as well as the subjective dimensions of the human experience.</a:t>
            </a:r>
          </a:p>
          <a:p>
            <a:pPr algn="just"/>
            <a:endParaRPr lang="en-US" b="1" dirty="0"/>
          </a:p>
          <a:p>
            <a:pPr algn="just"/>
            <a:r>
              <a:rPr lang="en-US" b="1" dirty="0"/>
              <a:t>He introduced an approach he referred to as </a:t>
            </a:r>
            <a:r>
              <a:rPr lang="en-US" b="1" dirty="0" err="1"/>
              <a:t>VERSTEHEN</a:t>
            </a:r>
            <a:r>
              <a:rPr lang="en-US" b="1" dirty="0"/>
              <a:t> (or empathic understanding). </a:t>
            </a:r>
          </a:p>
          <a:p>
            <a:pPr algn="just"/>
            <a:endParaRPr lang="en-US" b="1" dirty="0"/>
          </a:p>
          <a:p>
            <a:pPr algn="just"/>
            <a:r>
              <a:rPr lang="en-US" b="1" dirty="0"/>
              <a:t>By this he meant that a social scientist had to understand social reality in a deep way‘.</a:t>
            </a:r>
          </a:p>
          <a:p>
            <a:pPr algn="just"/>
            <a:endParaRPr lang="en-US" b="1" dirty="0"/>
          </a:p>
          <a:p>
            <a:endParaRPr lang="en-US" dirty="0"/>
          </a:p>
        </p:txBody>
      </p:sp>
    </p:spTree>
    <p:extLst>
      <p:ext uri="{BB962C8B-B14F-4D97-AF65-F5344CB8AC3E}">
        <p14:creationId xmlns:p14="http://schemas.microsoft.com/office/powerpoint/2010/main" val="8859876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OF RESEARCH</a:t>
            </a:r>
            <a:endParaRPr lang="en-US" dirty="0"/>
          </a:p>
        </p:txBody>
      </p:sp>
      <p:sp>
        <p:nvSpPr>
          <p:cNvPr id="3" name="Content Placeholder 2"/>
          <p:cNvSpPr>
            <a:spLocks noGrp="1"/>
          </p:cNvSpPr>
          <p:nvPr>
            <p:ph idx="1"/>
          </p:nvPr>
        </p:nvSpPr>
        <p:spPr/>
        <p:txBody>
          <a:bodyPr/>
          <a:lstStyle/>
          <a:p>
            <a:pPr algn="just"/>
            <a:r>
              <a:rPr lang="en-GB" b="1" dirty="0" smtClean="0"/>
              <a:t>Research is the systematic collection, analysis, and interpretation of data or information to answer a certain question or solve a problem.</a:t>
            </a:r>
            <a:endParaRPr lang="en-US" b="1" dirty="0" smtClean="0"/>
          </a:p>
          <a:p>
            <a:pPr algn="just"/>
            <a:endParaRPr lang="en-US" b="1" dirty="0"/>
          </a:p>
        </p:txBody>
      </p:sp>
    </p:spTree>
    <p:extLst>
      <p:ext uri="{BB962C8B-B14F-4D97-AF65-F5344CB8AC3E}">
        <p14:creationId xmlns:p14="http://schemas.microsoft.com/office/powerpoint/2010/main" val="20286250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a:t>THE PHENOMENOLOGICAL PERSPECTIVE</a:t>
            </a:r>
            <a:endParaRPr lang="en-US" sz="2000" dirty="0"/>
          </a:p>
        </p:txBody>
      </p:sp>
      <p:sp>
        <p:nvSpPr>
          <p:cNvPr id="3" name="Content Placeholder 2"/>
          <p:cNvSpPr>
            <a:spLocks noGrp="1"/>
          </p:cNvSpPr>
          <p:nvPr>
            <p:ph idx="1"/>
          </p:nvPr>
        </p:nvSpPr>
        <p:spPr/>
        <p:txBody>
          <a:bodyPr>
            <a:normAutofit fontScale="77500" lnSpcReduction="20000"/>
          </a:bodyPr>
          <a:lstStyle/>
          <a:p>
            <a:pPr lvl="0" algn="just"/>
            <a:r>
              <a:rPr lang="en-US" b="1" dirty="0"/>
              <a:t>In his view, to understand human </a:t>
            </a:r>
            <a:r>
              <a:rPr lang="en-US" b="1" dirty="0" err="1"/>
              <a:t>behaviour</a:t>
            </a:r>
            <a:r>
              <a:rPr lang="en-US" b="1" dirty="0"/>
              <a:t> of groups of individuals – social scientist must put himself in place of subject of inquiry and gain an understanding of the other’s view reality – his symbols, values and attitudes.</a:t>
            </a:r>
          </a:p>
          <a:p>
            <a:pPr lvl="0" algn="just"/>
            <a:endParaRPr lang="en-US" b="1" dirty="0"/>
          </a:p>
          <a:p>
            <a:pPr algn="just"/>
            <a:r>
              <a:rPr lang="en-US" b="1" dirty="0"/>
              <a:t>In other words, when a researcher aims to understand another person's experience, he can try to put himself in the other person's shoes.</a:t>
            </a:r>
          </a:p>
          <a:p>
            <a:pPr marL="82296" indent="0" algn="just">
              <a:buNone/>
            </a:pPr>
            <a:r>
              <a:rPr lang="en-US" b="1" dirty="0"/>
              <a:t>.</a:t>
            </a:r>
          </a:p>
          <a:p>
            <a:pPr algn="just"/>
            <a:r>
              <a:rPr lang="en-US" b="1" dirty="0"/>
              <a:t>The researcher must do with empathy - understand and share the feelings of another.</a:t>
            </a:r>
          </a:p>
          <a:p>
            <a:endParaRPr lang="en-US" dirty="0"/>
          </a:p>
        </p:txBody>
      </p:sp>
    </p:spTree>
    <p:extLst>
      <p:ext uri="{BB962C8B-B14F-4D97-AF65-F5344CB8AC3E}">
        <p14:creationId xmlns:p14="http://schemas.microsoft.com/office/powerpoint/2010/main" val="148973821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a:t>THE PHENOMENOLOGICAL PERSPECTIVE</a:t>
            </a:r>
            <a:endParaRPr lang="en-US" sz="2000" dirty="0"/>
          </a:p>
        </p:txBody>
      </p:sp>
      <p:sp>
        <p:nvSpPr>
          <p:cNvPr id="3" name="Content Placeholder 2"/>
          <p:cNvSpPr>
            <a:spLocks noGrp="1"/>
          </p:cNvSpPr>
          <p:nvPr>
            <p:ph idx="1"/>
          </p:nvPr>
        </p:nvSpPr>
        <p:spPr/>
        <p:txBody>
          <a:bodyPr>
            <a:normAutofit fontScale="55000" lnSpcReduction="20000"/>
          </a:bodyPr>
          <a:lstStyle/>
          <a:p>
            <a:pPr algn="just"/>
            <a:r>
              <a:rPr lang="en-US" b="1" dirty="0"/>
              <a:t>SYMBOLIC INTERACTIONISM </a:t>
            </a:r>
          </a:p>
          <a:p>
            <a:pPr algn="just"/>
            <a:endParaRPr lang="en-US" b="1" dirty="0"/>
          </a:p>
          <a:p>
            <a:pPr algn="just"/>
            <a:r>
              <a:rPr lang="en-US" b="1" dirty="0" err="1"/>
              <a:t>VERSTEHEN</a:t>
            </a:r>
            <a:r>
              <a:rPr lang="en-US" b="1" dirty="0"/>
              <a:t> TRADITION BY HUBERT </a:t>
            </a:r>
            <a:r>
              <a:rPr lang="en-US" b="1" dirty="0" err="1"/>
              <a:t>BLUMER</a:t>
            </a:r>
            <a:endParaRPr lang="en-US" b="1" dirty="0"/>
          </a:p>
          <a:p>
            <a:pPr marL="82296" indent="0" algn="just">
              <a:buNone/>
            </a:pPr>
            <a:endParaRPr lang="en-US" b="1" dirty="0"/>
          </a:p>
          <a:p>
            <a:pPr lvl="0" algn="just"/>
            <a:r>
              <a:rPr lang="en-US" b="1" dirty="0"/>
              <a:t>Subject matter and thus structure of scientific method in natural/social science radically different.</a:t>
            </a:r>
          </a:p>
          <a:p>
            <a:pPr marL="82296" indent="0" algn="just">
              <a:buNone/>
            </a:pPr>
            <a:endParaRPr lang="en-US" b="1" dirty="0"/>
          </a:p>
          <a:p>
            <a:pPr lvl="0" algn="just"/>
            <a:r>
              <a:rPr lang="en-US" b="1" dirty="0"/>
              <a:t>Stressed subjective component of human </a:t>
            </a:r>
            <a:r>
              <a:rPr lang="en-US" b="1" dirty="0" err="1"/>
              <a:t>behaviour</a:t>
            </a:r>
            <a:r>
              <a:rPr lang="en-US" b="1" dirty="0"/>
              <a:t> and evolutionary creativeness of the social act.</a:t>
            </a:r>
          </a:p>
          <a:p>
            <a:pPr marL="82296" indent="0" algn="just">
              <a:buNone/>
            </a:pPr>
            <a:r>
              <a:rPr lang="en-US" b="1" dirty="0"/>
              <a:t> </a:t>
            </a:r>
          </a:p>
          <a:p>
            <a:pPr lvl="0" algn="just"/>
            <a:r>
              <a:rPr lang="en-US" b="1" dirty="0"/>
              <a:t>Individuals continually remarking their social environment; social order constantly in a state of becoming. </a:t>
            </a:r>
          </a:p>
          <a:p>
            <a:pPr marL="82296" indent="0" algn="just">
              <a:buNone/>
            </a:pPr>
            <a:endParaRPr lang="en-US" b="1" dirty="0"/>
          </a:p>
          <a:p>
            <a:pPr algn="just"/>
            <a:r>
              <a:rPr lang="en-US" b="1" dirty="0"/>
              <a:t>EXAMPLE IS </a:t>
            </a:r>
            <a:r>
              <a:rPr lang="en-US" b="1" dirty="0" err="1"/>
              <a:t>VERSTEHEN</a:t>
            </a:r>
            <a:endParaRPr lang="en-US" b="1" dirty="0"/>
          </a:p>
          <a:p>
            <a:pPr marL="82296" indent="0" algn="just">
              <a:buNone/>
            </a:pPr>
            <a:endParaRPr lang="en-US" b="1" dirty="0"/>
          </a:p>
          <a:p>
            <a:pPr lvl="0" algn="just"/>
            <a:r>
              <a:rPr lang="en-US" b="1" dirty="0"/>
              <a:t>Phenomena such as MENTAL STATES as DEPRESSION and EXCITEMENT do not lead themselves to easy quantification.</a:t>
            </a:r>
          </a:p>
          <a:p>
            <a:endParaRPr lang="en-US" b="1" dirty="0"/>
          </a:p>
          <a:p>
            <a:endParaRPr lang="en-US" dirty="0"/>
          </a:p>
        </p:txBody>
      </p:sp>
    </p:spTree>
    <p:extLst>
      <p:ext uri="{BB962C8B-B14F-4D97-AF65-F5344CB8AC3E}">
        <p14:creationId xmlns:p14="http://schemas.microsoft.com/office/powerpoint/2010/main" val="161577825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AutoShape 2"/>
          <p:cNvSpPr>
            <a:spLocks noGrp="1" noChangeArrowheads="1"/>
          </p:cNvSpPr>
          <p:nvPr>
            <p:ph type="title"/>
          </p:nvPr>
        </p:nvSpPr>
        <p:spPr/>
        <p:txBody>
          <a:bodyPr/>
          <a:lstStyle/>
          <a:p>
            <a:pPr eaLnBrk="1" hangingPunct="1"/>
            <a:r>
              <a:rPr lang="en-US" b="1"/>
              <a:t>THE RESEARCH PROCESS</a:t>
            </a:r>
          </a:p>
        </p:txBody>
      </p:sp>
      <p:sp>
        <p:nvSpPr>
          <p:cNvPr id="10243" name="Rectangle 3"/>
          <p:cNvSpPr>
            <a:spLocks noGrp="1" noChangeArrowheads="1"/>
          </p:cNvSpPr>
          <p:nvPr>
            <p:ph idx="1"/>
          </p:nvPr>
        </p:nvSpPr>
        <p:spPr/>
        <p:txBody>
          <a:bodyPr/>
          <a:lstStyle/>
          <a:p>
            <a:pPr eaLnBrk="1" hangingPunct="1">
              <a:buFont typeface="Wingdings" pitchFamily="2" charset="2"/>
              <a:buNone/>
            </a:pPr>
            <a:r>
              <a:rPr lang="en-GB" b="1" dirty="0"/>
              <a:t>	</a:t>
            </a:r>
            <a:r>
              <a:rPr lang="en-GB" sz="2400" b="1" dirty="0"/>
              <a:t>Research moves in stages from the conception of the problem to the final result.</a:t>
            </a:r>
          </a:p>
          <a:p>
            <a:pPr eaLnBrk="1" hangingPunct="1">
              <a:buFont typeface="Wingdings" pitchFamily="2" charset="2"/>
              <a:buNone/>
            </a:pPr>
            <a:endParaRPr lang="en-GB" sz="2400" b="1" dirty="0"/>
          </a:p>
          <a:p>
            <a:pPr eaLnBrk="1" hangingPunct="1">
              <a:buFont typeface="Wingdings" pitchFamily="2" charset="2"/>
              <a:buNone/>
            </a:pPr>
            <a:r>
              <a:rPr lang="en-GB" sz="2400" b="1" dirty="0"/>
              <a:t>	It is also cyclical in the sense that the final result is not necessarily final as it may provoke further questions that may lead to further investigation.</a:t>
            </a:r>
            <a:r>
              <a:rPr lang="en-GB" sz="2400" dirty="0"/>
              <a:t> </a:t>
            </a:r>
          </a:p>
          <a:p>
            <a:pPr eaLnBrk="1" hangingPunct="1">
              <a:buFont typeface="Wingdings" pitchFamily="2" charset="2"/>
              <a:buNone/>
            </a:pPr>
            <a:endParaRPr lang="en-US" dirty="0"/>
          </a:p>
        </p:txBody>
      </p:sp>
    </p:spTree>
    <p:extLst>
      <p:ext uri="{BB962C8B-B14F-4D97-AF65-F5344CB8AC3E}">
        <p14:creationId xmlns:p14="http://schemas.microsoft.com/office/powerpoint/2010/main" val="291820909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GB" dirty="0"/>
              <a:t>THE RESEARCH PROCESS IN ACTION</a:t>
            </a:r>
            <a:r>
              <a:rPr lang="en-US" dirty="0"/>
              <a:t/>
            </a:r>
            <a:br>
              <a:rPr lang="en-US" dirty="0"/>
            </a:br>
            <a:endParaRPr lang="en-US" dirty="0"/>
          </a:p>
        </p:txBody>
      </p:sp>
      <p:sp>
        <p:nvSpPr>
          <p:cNvPr id="3" name="Content Placeholder 2"/>
          <p:cNvSpPr>
            <a:spLocks noGrp="1"/>
          </p:cNvSpPr>
          <p:nvPr>
            <p:ph idx="1"/>
          </p:nvPr>
        </p:nvSpPr>
        <p:spPr/>
        <p:txBody>
          <a:bodyPr>
            <a:normAutofit fontScale="40000" lnSpcReduction="20000"/>
          </a:bodyPr>
          <a:lstStyle/>
          <a:p>
            <a:pPr eaLnBrk="1" hangingPunct="1">
              <a:defRPr/>
            </a:pPr>
            <a:r>
              <a:rPr lang="en-GB" b="1" dirty="0"/>
              <a:t>THE RESEARCH PROCESS IN ACTION</a:t>
            </a:r>
            <a:endParaRPr lang="en-US" dirty="0"/>
          </a:p>
          <a:p>
            <a:pPr eaLnBrk="1" hangingPunct="1">
              <a:buFont typeface="Wingdings" pitchFamily="2" charset="2"/>
              <a:buNone/>
              <a:defRPr/>
            </a:pPr>
            <a:endParaRPr lang="en-US" dirty="0"/>
          </a:p>
          <a:p>
            <a:pPr eaLnBrk="1" hangingPunct="1">
              <a:buFont typeface="Wingdings" pitchFamily="2" charset="2"/>
              <a:buNone/>
              <a:defRPr/>
            </a:pPr>
            <a:r>
              <a:rPr lang="en-GB" dirty="0"/>
              <a:t> </a:t>
            </a:r>
            <a:endParaRPr lang="en-US" dirty="0"/>
          </a:p>
          <a:p>
            <a:pPr eaLnBrk="1" hangingPunct="1">
              <a:defRPr/>
            </a:pPr>
            <a:r>
              <a:rPr lang="en-GB" dirty="0"/>
              <a:t>Research moves in stages from the conception of the problem to the final result.</a:t>
            </a:r>
            <a:endParaRPr lang="en-US" dirty="0"/>
          </a:p>
          <a:p>
            <a:pPr eaLnBrk="1" hangingPunct="1">
              <a:buFont typeface="Wingdings" pitchFamily="2" charset="2"/>
              <a:buNone/>
              <a:defRPr/>
            </a:pPr>
            <a:endParaRPr lang="en-US" dirty="0"/>
          </a:p>
          <a:p>
            <a:pPr eaLnBrk="1" hangingPunct="1">
              <a:defRPr/>
            </a:pPr>
            <a:r>
              <a:rPr lang="en-US" b="1" dirty="0"/>
              <a:t>THEORY – THEN – RESEARCH</a:t>
            </a:r>
            <a:endParaRPr lang="en-US" dirty="0"/>
          </a:p>
          <a:p>
            <a:pPr eaLnBrk="1" hangingPunct="1">
              <a:buFont typeface="Wingdings" pitchFamily="2" charset="2"/>
              <a:buNone/>
              <a:defRPr/>
            </a:pPr>
            <a:endParaRPr lang="en-US" dirty="0"/>
          </a:p>
          <a:p>
            <a:pPr eaLnBrk="1" hangingPunct="1">
              <a:defRPr/>
            </a:pPr>
            <a:r>
              <a:rPr lang="en-US" dirty="0"/>
              <a:t>Karl Popper scientific knowledge would advance most rapidly through the development of ideas (</a:t>
            </a:r>
            <a:r>
              <a:rPr lang="en-US" b="1" dirty="0"/>
              <a:t>conjectures</a:t>
            </a:r>
            <a:r>
              <a:rPr lang="en-US" dirty="0"/>
              <a:t>) and attempts to refute them through empirical research (</a:t>
            </a:r>
            <a:r>
              <a:rPr lang="en-US" b="1" dirty="0"/>
              <a:t>refutations</a:t>
            </a:r>
            <a:r>
              <a:rPr lang="en-US" dirty="0"/>
              <a:t>).</a:t>
            </a:r>
          </a:p>
          <a:p>
            <a:pPr eaLnBrk="1" hangingPunct="1">
              <a:buFont typeface="Wingdings" pitchFamily="2" charset="2"/>
              <a:buNone/>
              <a:defRPr/>
            </a:pPr>
            <a:r>
              <a:rPr lang="en-US" dirty="0"/>
              <a:t> </a:t>
            </a:r>
          </a:p>
          <a:p>
            <a:pPr eaLnBrk="1" hangingPunct="1">
              <a:defRPr/>
            </a:pPr>
            <a:r>
              <a:rPr lang="en-US" b="1" dirty="0"/>
              <a:t>RESEARCH – THEN – THEORY</a:t>
            </a:r>
            <a:endParaRPr lang="en-US" dirty="0"/>
          </a:p>
          <a:p>
            <a:pPr eaLnBrk="1" hangingPunct="1">
              <a:buFont typeface="Wingdings" pitchFamily="2" charset="2"/>
              <a:buNone/>
              <a:defRPr/>
            </a:pPr>
            <a:endParaRPr lang="en-US" dirty="0"/>
          </a:p>
          <a:p>
            <a:pPr eaLnBrk="1" hangingPunct="1">
              <a:defRPr/>
            </a:pPr>
            <a:r>
              <a:rPr lang="en-US" dirty="0"/>
              <a:t>This involves:</a:t>
            </a:r>
          </a:p>
          <a:p>
            <a:pPr eaLnBrk="1" hangingPunct="1">
              <a:buFont typeface="Wingdings" pitchFamily="2" charset="2"/>
              <a:buNone/>
              <a:defRPr/>
            </a:pPr>
            <a:endParaRPr lang="en-US" dirty="0"/>
          </a:p>
          <a:p>
            <a:pPr eaLnBrk="1" hangingPunct="1">
              <a:defRPr/>
            </a:pPr>
            <a:r>
              <a:rPr lang="en-US" dirty="0"/>
              <a:t>Investigation of a phenomenon.</a:t>
            </a:r>
          </a:p>
          <a:p>
            <a:pPr eaLnBrk="1" hangingPunct="1">
              <a:defRPr/>
            </a:pPr>
            <a:r>
              <a:rPr lang="en-US" dirty="0"/>
              <a:t>Measurement</a:t>
            </a:r>
          </a:p>
          <a:p>
            <a:pPr eaLnBrk="1" hangingPunct="1">
              <a:defRPr/>
            </a:pPr>
            <a:r>
              <a:rPr lang="en-US" dirty="0"/>
              <a:t>Analysis of data</a:t>
            </a:r>
          </a:p>
          <a:p>
            <a:pPr eaLnBrk="1" hangingPunct="1">
              <a:defRPr/>
            </a:pPr>
            <a:r>
              <a:rPr lang="en-US" dirty="0"/>
              <a:t>Theory construction.</a:t>
            </a:r>
          </a:p>
          <a:p>
            <a:pPr eaLnBrk="1" hangingPunct="1">
              <a:buFont typeface="Wingdings" pitchFamily="2" charset="2"/>
              <a:buNone/>
              <a:defRPr/>
            </a:pPr>
            <a:endParaRPr lang="en-US" dirty="0"/>
          </a:p>
          <a:p>
            <a:pPr eaLnBrk="1" hangingPunct="1">
              <a:defRPr/>
            </a:pPr>
            <a:r>
              <a:rPr lang="en-GB" dirty="0"/>
              <a:t>It is also cyclical in the sense that the final result is not necessarily final as it may provoke further questions that may lead to further investigation. </a:t>
            </a:r>
            <a:endParaRPr lang="en-US" dirty="0"/>
          </a:p>
        </p:txBody>
      </p:sp>
    </p:spTree>
    <p:extLst>
      <p:ext uri="{BB962C8B-B14F-4D97-AF65-F5344CB8AC3E}">
        <p14:creationId xmlns:p14="http://schemas.microsoft.com/office/powerpoint/2010/main" val="181393952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RESEARCH PROCESS</a:t>
            </a:r>
            <a:endParaRPr lang="en-US" dirty="0"/>
          </a:p>
        </p:txBody>
      </p:sp>
      <p:sp>
        <p:nvSpPr>
          <p:cNvPr id="3" name="Content Placeholder 2"/>
          <p:cNvSpPr>
            <a:spLocks noGrp="1"/>
          </p:cNvSpPr>
          <p:nvPr>
            <p:ph idx="1"/>
          </p:nvPr>
        </p:nvSpPr>
        <p:spPr/>
        <p:txBody>
          <a:bodyPr/>
          <a:lstStyle/>
          <a:p>
            <a:pPr algn="just"/>
            <a:r>
              <a:rPr lang="en-US" b="1" dirty="0"/>
              <a:t>First stage – Identification and statement of the research problem</a:t>
            </a:r>
          </a:p>
          <a:p>
            <a:pPr algn="just"/>
            <a:endParaRPr lang="en-US" b="1" dirty="0"/>
          </a:p>
          <a:p>
            <a:pPr algn="just"/>
            <a:r>
              <a:rPr lang="en-US" b="1" dirty="0"/>
              <a:t>This involves also asking the relevant research questions?</a:t>
            </a:r>
          </a:p>
        </p:txBody>
      </p:sp>
    </p:spTree>
    <p:extLst>
      <p:ext uri="{BB962C8B-B14F-4D97-AF65-F5344CB8AC3E}">
        <p14:creationId xmlns:p14="http://schemas.microsoft.com/office/powerpoint/2010/main" val="234890678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RESEARCH PROCESS</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b="1" dirty="0"/>
              <a:t>Second stage – Formulation of hypotheses</a:t>
            </a:r>
          </a:p>
          <a:p>
            <a:pPr algn="just"/>
            <a:endParaRPr lang="en-US" b="1" dirty="0"/>
          </a:p>
          <a:p>
            <a:pPr algn="just"/>
            <a:r>
              <a:rPr lang="en-US" b="1" dirty="0"/>
              <a:t>What are/is the tentative response to the research question(s)?</a:t>
            </a:r>
          </a:p>
          <a:p>
            <a:pPr algn="just"/>
            <a:endParaRPr lang="en-US" b="1" dirty="0"/>
          </a:p>
          <a:p>
            <a:pPr algn="just"/>
            <a:r>
              <a:rPr lang="en-US" b="1" dirty="0"/>
              <a:t>Third stage – Deciding on the research design </a:t>
            </a:r>
          </a:p>
          <a:p>
            <a:pPr algn="just"/>
            <a:endParaRPr lang="en-US" b="1" dirty="0"/>
          </a:p>
          <a:p>
            <a:pPr algn="just"/>
            <a:r>
              <a:rPr lang="en-US" b="1" dirty="0"/>
              <a:t>How are the observations going to be made?</a:t>
            </a:r>
          </a:p>
        </p:txBody>
      </p:sp>
    </p:spTree>
    <p:extLst>
      <p:ext uri="{BB962C8B-B14F-4D97-AF65-F5344CB8AC3E}">
        <p14:creationId xmlns:p14="http://schemas.microsoft.com/office/powerpoint/2010/main" val="1277042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RESEARCH PROCESS</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b="1" dirty="0"/>
              <a:t>Fourth stage – Measurement of the variables:</a:t>
            </a:r>
          </a:p>
          <a:p>
            <a:pPr algn="just"/>
            <a:endParaRPr lang="en-US" b="1" dirty="0"/>
          </a:p>
          <a:p>
            <a:pPr algn="just"/>
            <a:r>
              <a:rPr lang="en-US" b="1" dirty="0"/>
              <a:t>What should be the conceptual or operational definitions of the concepts  and variables in the hypotheses? </a:t>
            </a:r>
          </a:p>
          <a:p>
            <a:pPr algn="just"/>
            <a:endParaRPr lang="en-US" b="1" dirty="0"/>
          </a:p>
          <a:p>
            <a:pPr algn="just"/>
            <a:r>
              <a:rPr lang="en-US" b="1" dirty="0"/>
              <a:t>Fifth stage – Data collection.</a:t>
            </a:r>
          </a:p>
          <a:p>
            <a:pPr algn="just">
              <a:buNone/>
            </a:pPr>
            <a:endParaRPr lang="en-US" b="1" dirty="0"/>
          </a:p>
          <a:p>
            <a:pPr algn="just"/>
            <a:r>
              <a:rPr lang="en-US" b="1" dirty="0"/>
              <a:t>What data should be collected in order to test hypotheses? By what means is it going to e collected?</a:t>
            </a:r>
          </a:p>
        </p:txBody>
      </p:sp>
    </p:spTree>
    <p:extLst>
      <p:ext uri="{BB962C8B-B14F-4D97-AF65-F5344CB8AC3E}">
        <p14:creationId xmlns:p14="http://schemas.microsoft.com/office/powerpoint/2010/main" val="229731668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THE RESEARCH PROCESS</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b="1" dirty="0"/>
              <a:t>Sixth stage – Data analysis</a:t>
            </a:r>
          </a:p>
          <a:p>
            <a:pPr algn="just"/>
            <a:endParaRPr lang="en-US" b="1" dirty="0"/>
          </a:p>
          <a:p>
            <a:pPr algn="just"/>
            <a:r>
              <a:rPr lang="en-US" b="1" dirty="0"/>
              <a:t>How is the data going to be analyzed? By what means are you going to analyze the data?</a:t>
            </a:r>
          </a:p>
          <a:p>
            <a:pPr algn="just"/>
            <a:endParaRPr lang="en-US" b="1" dirty="0"/>
          </a:p>
          <a:p>
            <a:pPr algn="just"/>
            <a:r>
              <a:rPr lang="en-US" b="1" dirty="0"/>
              <a:t>Seventh stage – Generalization of findings and drawing of conclusions.</a:t>
            </a:r>
          </a:p>
          <a:p>
            <a:pPr algn="just"/>
            <a:endParaRPr lang="en-US" b="1" dirty="0"/>
          </a:p>
          <a:p>
            <a:pPr algn="just"/>
            <a:r>
              <a:rPr lang="en-US" b="1" dirty="0"/>
              <a:t>What is the general significance of the findings in policy and theoretical terms?</a:t>
            </a:r>
          </a:p>
        </p:txBody>
      </p:sp>
    </p:spTree>
    <p:extLst>
      <p:ext uri="{BB962C8B-B14F-4D97-AF65-F5344CB8AC3E}">
        <p14:creationId xmlns:p14="http://schemas.microsoft.com/office/powerpoint/2010/main" val="257363301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eaLnBrk="1" hangingPunct="1">
              <a:defRPr/>
            </a:pPr>
            <a:r>
              <a:rPr lang="en-GB" dirty="0"/>
              <a:t>THE RESEARCH PROCESS IN ACTION</a:t>
            </a:r>
            <a:r>
              <a:rPr lang="en-US" dirty="0"/>
              <a:t/>
            </a:r>
            <a:br>
              <a:rPr lang="en-US" dirty="0"/>
            </a:br>
            <a:endParaRPr lang="en-US" dirty="0"/>
          </a:p>
        </p:txBody>
      </p:sp>
      <p:sp>
        <p:nvSpPr>
          <p:cNvPr id="3" name="Content Placeholder 2"/>
          <p:cNvSpPr>
            <a:spLocks noGrp="1"/>
          </p:cNvSpPr>
          <p:nvPr>
            <p:ph idx="1"/>
          </p:nvPr>
        </p:nvSpPr>
        <p:spPr/>
        <p:txBody>
          <a:bodyPr>
            <a:normAutofit fontScale="40000" lnSpcReduction="20000"/>
          </a:bodyPr>
          <a:lstStyle/>
          <a:p>
            <a:pPr eaLnBrk="1" hangingPunct="1">
              <a:defRPr/>
            </a:pPr>
            <a:r>
              <a:rPr lang="en-GB" b="1" dirty="0"/>
              <a:t>THE RESEARCH PROCESS IN ACTION</a:t>
            </a:r>
            <a:endParaRPr lang="en-US" dirty="0"/>
          </a:p>
          <a:p>
            <a:pPr eaLnBrk="1" hangingPunct="1">
              <a:buFont typeface="Wingdings" pitchFamily="2" charset="2"/>
              <a:buNone/>
              <a:defRPr/>
            </a:pPr>
            <a:endParaRPr lang="en-US" dirty="0"/>
          </a:p>
          <a:p>
            <a:pPr eaLnBrk="1" hangingPunct="1">
              <a:buFont typeface="Wingdings" pitchFamily="2" charset="2"/>
              <a:buNone/>
              <a:defRPr/>
            </a:pPr>
            <a:r>
              <a:rPr lang="en-GB" dirty="0"/>
              <a:t> </a:t>
            </a:r>
            <a:endParaRPr lang="en-US" dirty="0"/>
          </a:p>
          <a:p>
            <a:pPr eaLnBrk="1" hangingPunct="1">
              <a:defRPr/>
            </a:pPr>
            <a:r>
              <a:rPr lang="en-GB" dirty="0"/>
              <a:t>Research moves in stages from the conception of the problem to the final result.</a:t>
            </a:r>
            <a:endParaRPr lang="en-US" dirty="0"/>
          </a:p>
          <a:p>
            <a:pPr eaLnBrk="1" hangingPunct="1">
              <a:buFont typeface="Wingdings" pitchFamily="2" charset="2"/>
              <a:buNone/>
              <a:defRPr/>
            </a:pPr>
            <a:endParaRPr lang="en-US" dirty="0"/>
          </a:p>
          <a:p>
            <a:pPr eaLnBrk="1" hangingPunct="1">
              <a:defRPr/>
            </a:pPr>
            <a:r>
              <a:rPr lang="en-US" b="1" dirty="0"/>
              <a:t>THEORY – THEN – RESEARCH</a:t>
            </a:r>
            <a:endParaRPr lang="en-US" dirty="0"/>
          </a:p>
          <a:p>
            <a:pPr eaLnBrk="1" hangingPunct="1">
              <a:buFont typeface="Wingdings" pitchFamily="2" charset="2"/>
              <a:buNone/>
              <a:defRPr/>
            </a:pPr>
            <a:endParaRPr lang="en-US" dirty="0"/>
          </a:p>
          <a:p>
            <a:pPr eaLnBrk="1" hangingPunct="1">
              <a:defRPr/>
            </a:pPr>
            <a:r>
              <a:rPr lang="en-US" dirty="0"/>
              <a:t>Karl Popper scientific knowledge would advance most rapidly through the development of ideas (</a:t>
            </a:r>
            <a:r>
              <a:rPr lang="en-US" b="1" dirty="0"/>
              <a:t>conjectures</a:t>
            </a:r>
            <a:r>
              <a:rPr lang="en-US" dirty="0"/>
              <a:t>) and attempts to refute them through empirical research (</a:t>
            </a:r>
            <a:r>
              <a:rPr lang="en-US" b="1" dirty="0"/>
              <a:t>refutations</a:t>
            </a:r>
            <a:r>
              <a:rPr lang="en-US" dirty="0"/>
              <a:t>).</a:t>
            </a:r>
          </a:p>
          <a:p>
            <a:pPr eaLnBrk="1" hangingPunct="1">
              <a:buFont typeface="Wingdings" pitchFamily="2" charset="2"/>
              <a:buNone/>
              <a:defRPr/>
            </a:pPr>
            <a:r>
              <a:rPr lang="en-US" dirty="0"/>
              <a:t> </a:t>
            </a:r>
          </a:p>
          <a:p>
            <a:pPr eaLnBrk="1" hangingPunct="1">
              <a:defRPr/>
            </a:pPr>
            <a:r>
              <a:rPr lang="en-US" b="1" dirty="0"/>
              <a:t>RESEARCH – THEN – THEORY</a:t>
            </a:r>
            <a:endParaRPr lang="en-US" dirty="0"/>
          </a:p>
          <a:p>
            <a:pPr eaLnBrk="1" hangingPunct="1">
              <a:buFont typeface="Wingdings" pitchFamily="2" charset="2"/>
              <a:buNone/>
              <a:defRPr/>
            </a:pPr>
            <a:endParaRPr lang="en-US" dirty="0"/>
          </a:p>
          <a:p>
            <a:pPr eaLnBrk="1" hangingPunct="1">
              <a:defRPr/>
            </a:pPr>
            <a:r>
              <a:rPr lang="en-US" dirty="0"/>
              <a:t>This involves:</a:t>
            </a:r>
          </a:p>
          <a:p>
            <a:pPr eaLnBrk="1" hangingPunct="1">
              <a:buFont typeface="Wingdings" pitchFamily="2" charset="2"/>
              <a:buNone/>
              <a:defRPr/>
            </a:pPr>
            <a:endParaRPr lang="en-US" dirty="0"/>
          </a:p>
          <a:p>
            <a:pPr eaLnBrk="1" hangingPunct="1">
              <a:defRPr/>
            </a:pPr>
            <a:r>
              <a:rPr lang="en-US" dirty="0"/>
              <a:t>Investigation of a phenomenon.</a:t>
            </a:r>
          </a:p>
          <a:p>
            <a:pPr eaLnBrk="1" hangingPunct="1">
              <a:defRPr/>
            </a:pPr>
            <a:r>
              <a:rPr lang="en-US" dirty="0"/>
              <a:t>Measurement</a:t>
            </a:r>
          </a:p>
          <a:p>
            <a:pPr eaLnBrk="1" hangingPunct="1">
              <a:defRPr/>
            </a:pPr>
            <a:r>
              <a:rPr lang="en-US" dirty="0"/>
              <a:t>Analysis of data</a:t>
            </a:r>
          </a:p>
          <a:p>
            <a:pPr eaLnBrk="1" hangingPunct="1">
              <a:defRPr/>
            </a:pPr>
            <a:r>
              <a:rPr lang="en-US" dirty="0"/>
              <a:t>Theory construction.</a:t>
            </a:r>
          </a:p>
          <a:p>
            <a:pPr eaLnBrk="1" hangingPunct="1">
              <a:buFont typeface="Wingdings" pitchFamily="2" charset="2"/>
              <a:buNone/>
              <a:defRPr/>
            </a:pPr>
            <a:endParaRPr lang="en-US" dirty="0"/>
          </a:p>
          <a:p>
            <a:pPr eaLnBrk="1" hangingPunct="1">
              <a:defRPr/>
            </a:pPr>
            <a:r>
              <a:rPr lang="en-GB" dirty="0"/>
              <a:t>It is also cyclical in the sense that the final result is not necessarily final as it may provoke further questions that may lead to further investigation. </a:t>
            </a:r>
            <a:endParaRPr lang="en-US" dirty="0"/>
          </a:p>
        </p:txBody>
      </p:sp>
    </p:spTree>
    <p:extLst>
      <p:ext uri="{BB962C8B-B14F-4D97-AF65-F5344CB8AC3E}">
        <p14:creationId xmlns:p14="http://schemas.microsoft.com/office/powerpoint/2010/main" val="190779005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AutoShape 2"/>
          <p:cNvSpPr>
            <a:spLocks noGrp="1" noChangeArrowheads="1"/>
          </p:cNvSpPr>
          <p:nvPr>
            <p:ph type="title"/>
          </p:nvPr>
        </p:nvSpPr>
        <p:spPr/>
        <p:txBody>
          <a:bodyPr>
            <a:normAutofit fontScale="90000"/>
          </a:bodyPr>
          <a:lstStyle/>
          <a:p>
            <a:pPr eaLnBrk="1" hangingPunct="1">
              <a:defRPr/>
            </a:pPr>
            <a:r>
              <a:rPr lang="en-GB" sz="3200" b="1" dirty="0"/>
              <a:t>IDENTIFICATION AND SELECTION OF THE RESEARCH PROBLEM</a:t>
            </a:r>
            <a:br>
              <a:rPr lang="en-GB" sz="3200" b="1" dirty="0"/>
            </a:br>
            <a:r>
              <a:rPr lang="en-GB" sz="4000" b="1" dirty="0"/>
              <a:t>	</a:t>
            </a:r>
            <a:endParaRPr lang="en-US" sz="3200" dirty="0"/>
          </a:p>
        </p:txBody>
      </p:sp>
      <p:sp>
        <p:nvSpPr>
          <p:cNvPr id="19459" name="Rectangle 3"/>
          <p:cNvSpPr>
            <a:spLocks noGrp="1" noChangeArrowheads="1"/>
          </p:cNvSpPr>
          <p:nvPr>
            <p:ph idx="1"/>
          </p:nvPr>
        </p:nvSpPr>
        <p:spPr/>
        <p:txBody>
          <a:bodyPr>
            <a:normAutofit lnSpcReduction="10000"/>
          </a:bodyPr>
          <a:lstStyle/>
          <a:p>
            <a:pPr marL="609600" indent="-609600" eaLnBrk="1" hangingPunct="1">
              <a:lnSpc>
                <a:spcPct val="80000"/>
              </a:lnSpc>
              <a:defRPr/>
            </a:pPr>
            <a:endParaRPr lang="en-US" sz="1600" b="1" dirty="0"/>
          </a:p>
          <a:p>
            <a:pPr eaLnBrk="1" hangingPunct="1">
              <a:lnSpc>
                <a:spcPct val="80000"/>
              </a:lnSpc>
              <a:defRPr/>
            </a:pPr>
            <a:r>
              <a:rPr lang="en-GB" sz="1600" b="1" i="1" dirty="0"/>
              <a:t>Identification and selection of the problem is guided by value – relevance</a:t>
            </a:r>
            <a:r>
              <a:rPr lang="en-GB" sz="1600" i="1" dirty="0"/>
              <a:t>.</a:t>
            </a:r>
          </a:p>
          <a:p>
            <a:pPr eaLnBrk="1" hangingPunct="1">
              <a:lnSpc>
                <a:spcPct val="80000"/>
              </a:lnSpc>
              <a:defRPr/>
            </a:pPr>
            <a:endParaRPr lang="en-GB" sz="1600" i="1" dirty="0"/>
          </a:p>
          <a:p>
            <a:pPr eaLnBrk="1" hangingPunct="1">
              <a:lnSpc>
                <a:spcPct val="80000"/>
              </a:lnSpc>
              <a:defRPr/>
            </a:pPr>
            <a:r>
              <a:rPr lang="en-GB" sz="1600" i="1" dirty="0"/>
              <a:t>Reality is infinite and our minds incapable of grasping this infinitude. Therefore  only that finite portion of this infinitude that has value and relevance for us should be worthy of investigation. (paraphrased from Max Weber)</a:t>
            </a:r>
          </a:p>
          <a:p>
            <a:pPr eaLnBrk="1" hangingPunct="1">
              <a:lnSpc>
                <a:spcPct val="80000"/>
              </a:lnSpc>
              <a:defRPr/>
            </a:pPr>
            <a:endParaRPr lang="en-GB" sz="1600" i="1" dirty="0"/>
          </a:p>
          <a:p>
            <a:pPr marL="609600" indent="-609600" eaLnBrk="1" hangingPunct="1">
              <a:lnSpc>
                <a:spcPct val="80000"/>
              </a:lnSpc>
              <a:defRPr/>
            </a:pPr>
            <a:r>
              <a:rPr lang="en-US" sz="1600" b="1" dirty="0"/>
              <a:t>Intellectual or academic interest (e.g. PhD research on laughing dogs)</a:t>
            </a:r>
          </a:p>
          <a:p>
            <a:pPr marL="609600" indent="-609600" eaLnBrk="1" hangingPunct="1">
              <a:lnSpc>
                <a:spcPct val="80000"/>
              </a:lnSpc>
              <a:buFont typeface="Wingdings" pitchFamily="2" charset="2"/>
              <a:buNone/>
              <a:defRPr/>
            </a:pPr>
            <a:endParaRPr lang="en-US" sz="1600" b="1" dirty="0"/>
          </a:p>
          <a:p>
            <a:pPr marL="609600" indent="-609600" eaLnBrk="1" hangingPunct="1">
              <a:lnSpc>
                <a:spcPct val="80000"/>
              </a:lnSpc>
              <a:defRPr/>
            </a:pPr>
            <a:r>
              <a:rPr lang="en-US" sz="1600" b="1" dirty="0"/>
              <a:t>Practical interest (e.g. Research on street vendors)</a:t>
            </a:r>
          </a:p>
          <a:p>
            <a:pPr marL="609600" indent="-609600" eaLnBrk="1" hangingPunct="1">
              <a:lnSpc>
                <a:spcPct val="80000"/>
              </a:lnSpc>
              <a:buFont typeface="Wingdings" pitchFamily="2" charset="2"/>
              <a:buNone/>
              <a:defRPr/>
            </a:pPr>
            <a:endParaRPr lang="en-US" sz="1600" b="1" dirty="0"/>
          </a:p>
          <a:p>
            <a:pPr marL="609600" indent="-609600" eaLnBrk="1" hangingPunct="1">
              <a:lnSpc>
                <a:spcPct val="80000"/>
              </a:lnSpc>
              <a:defRPr/>
            </a:pPr>
            <a:r>
              <a:rPr lang="en-US" sz="1600" b="1" dirty="0"/>
              <a:t>Personal interest (anything that takes your fancy)</a:t>
            </a:r>
          </a:p>
          <a:p>
            <a:pPr marL="609600" indent="-609600" eaLnBrk="1" hangingPunct="1">
              <a:lnSpc>
                <a:spcPct val="80000"/>
              </a:lnSpc>
              <a:buFont typeface="Wingdings" pitchFamily="2" charset="2"/>
              <a:buNone/>
              <a:defRPr/>
            </a:pPr>
            <a:endParaRPr lang="en-US" sz="1600" b="1" dirty="0"/>
          </a:p>
          <a:p>
            <a:pPr marL="609600" indent="-609600" eaLnBrk="1" hangingPunct="1">
              <a:lnSpc>
                <a:spcPct val="80000"/>
              </a:lnSpc>
              <a:defRPr/>
            </a:pPr>
            <a:r>
              <a:rPr lang="en-US" sz="1600" b="1" dirty="0"/>
              <a:t>Accident (Serendipity (a “fortunate accident” in research) – discovery by chance (Rontgen and X –Rays and Fleming's discovery of penicillin)</a:t>
            </a:r>
          </a:p>
          <a:p>
            <a:pPr marL="609600" indent="-609600" eaLnBrk="1" hangingPunct="1">
              <a:lnSpc>
                <a:spcPct val="80000"/>
              </a:lnSpc>
              <a:buFont typeface="Wingdings" pitchFamily="2" charset="2"/>
              <a:buNone/>
              <a:defRPr/>
            </a:pPr>
            <a:endParaRPr lang="en-US" sz="1600" b="1" dirty="0"/>
          </a:p>
          <a:p>
            <a:pPr marL="609600" indent="-609600" eaLnBrk="1" hangingPunct="1">
              <a:lnSpc>
                <a:spcPct val="80000"/>
              </a:lnSpc>
              <a:defRPr/>
            </a:pPr>
            <a:r>
              <a:rPr lang="en-US" sz="1600" b="1" dirty="0"/>
              <a:t>Fashionable (Gendered research)</a:t>
            </a:r>
          </a:p>
          <a:p>
            <a:pPr marL="609600" indent="-609600" eaLnBrk="1" hangingPunct="1">
              <a:lnSpc>
                <a:spcPct val="80000"/>
              </a:lnSpc>
              <a:buFont typeface="Wingdings" pitchFamily="2" charset="2"/>
              <a:buNone/>
              <a:defRPr/>
            </a:pPr>
            <a:endParaRPr lang="en-US" sz="1600" b="1" dirty="0"/>
          </a:p>
          <a:p>
            <a:pPr marL="609600" indent="-609600" eaLnBrk="1" hangingPunct="1">
              <a:lnSpc>
                <a:spcPct val="80000"/>
              </a:lnSpc>
              <a:defRPr/>
            </a:pPr>
            <a:r>
              <a:rPr lang="en-US" sz="1600" b="1" dirty="0"/>
              <a:t>Social and financial incentives (Commissioned research through bids)</a:t>
            </a:r>
          </a:p>
        </p:txBody>
      </p:sp>
    </p:spTree>
    <p:extLst>
      <p:ext uri="{BB962C8B-B14F-4D97-AF65-F5344CB8AC3E}">
        <p14:creationId xmlns:p14="http://schemas.microsoft.com/office/powerpoint/2010/main" val="12195175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b="1" dirty="0"/>
              <a:t>CHARACTERISTICS OF RESEARCH</a:t>
            </a:r>
            <a:r>
              <a:rPr lang="en-US" dirty="0"/>
              <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pPr marL="82296" indent="0">
              <a:buNone/>
            </a:pPr>
            <a:endParaRPr lang="en-US" dirty="0"/>
          </a:p>
          <a:p>
            <a:pPr lvl="0" algn="just"/>
            <a:r>
              <a:rPr lang="en-US" b="1" dirty="0"/>
              <a:t>It demands a clear statement of the problem.</a:t>
            </a:r>
          </a:p>
          <a:p>
            <a:pPr marL="82296" indent="0" algn="just">
              <a:buNone/>
            </a:pPr>
            <a:endParaRPr lang="en-US" b="1" dirty="0"/>
          </a:p>
          <a:p>
            <a:pPr lvl="0" algn="just"/>
            <a:r>
              <a:rPr lang="en-US" b="1" dirty="0"/>
              <a:t>It requires a plan (it does not mean “aimlessly” “looking” for something in the  hope that you ‘come across a solution”.</a:t>
            </a:r>
          </a:p>
          <a:p>
            <a:pPr marL="82296" indent="0" algn="just">
              <a:buNone/>
            </a:pPr>
            <a:endParaRPr lang="en-US" b="1" dirty="0"/>
          </a:p>
          <a:p>
            <a:pPr lvl="0" algn="just"/>
            <a:r>
              <a:rPr lang="en-US" b="1" dirty="0"/>
              <a:t>It builds on existing data, using both positive and negative findings       (literature review</a:t>
            </a:r>
            <a:r>
              <a:rPr lang="en-US" b="1" dirty="0" smtClean="0"/>
              <a:t>).</a:t>
            </a:r>
            <a:r>
              <a:rPr lang="en-US" b="1" dirty="0"/>
              <a:t> </a:t>
            </a:r>
            <a:endParaRPr lang="en-US" b="1" dirty="0" smtClean="0"/>
          </a:p>
          <a:p>
            <a:pPr marL="82296" lvl="0" indent="0" algn="just">
              <a:buNone/>
            </a:pPr>
            <a:endParaRPr lang="en-US" b="1" dirty="0"/>
          </a:p>
          <a:p>
            <a:pPr lvl="0" algn="just"/>
            <a:r>
              <a:rPr lang="en-US" b="1" dirty="0"/>
              <a:t>New data should be collected as required and be organized in such a way that they discover the original research questions</a:t>
            </a:r>
            <a:r>
              <a:rPr lang="en-US" dirty="0"/>
              <a:t>.</a:t>
            </a:r>
          </a:p>
          <a:p>
            <a:endParaRPr lang="en-US" dirty="0"/>
          </a:p>
        </p:txBody>
      </p:sp>
    </p:spTree>
    <p:extLst>
      <p:ext uri="{BB962C8B-B14F-4D97-AF65-F5344CB8AC3E}">
        <p14:creationId xmlns:p14="http://schemas.microsoft.com/office/powerpoint/2010/main" val="7680390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pPr eaLnBrk="1" hangingPunct="1"/>
            <a:r>
              <a:rPr lang="en-US" sz="2800" b="1" dirty="0"/>
              <a:t>IDENTIFICATION OF THE PROBLEM</a:t>
            </a:r>
          </a:p>
        </p:txBody>
      </p:sp>
      <p:sp>
        <p:nvSpPr>
          <p:cNvPr id="12291" name="Content Placeholder 2"/>
          <p:cNvSpPr>
            <a:spLocks noGrp="1"/>
          </p:cNvSpPr>
          <p:nvPr>
            <p:ph idx="1"/>
          </p:nvPr>
        </p:nvSpPr>
        <p:spPr/>
        <p:txBody>
          <a:bodyPr/>
          <a:lstStyle/>
          <a:p>
            <a:pPr eaLnBrk="1" hangingPunct="1">
              <a:lnSpc>
                <a:spcPct val="80000"/>
              </a:lnSpc>
            </a:pPr>
            <a:r>
              <a:rPr lang="en-GB" sz="1600" b="1" dirty="0"/>
              <a:t>This is the first stage in the research process and requiring responses to the questions</a:t>
            </a:r>
          </a:p>
          <a:p>
            <a:pPr eaLnBrk="1" hangingPunct="1">
              <a:lnSpc>
                <a:spcPct val="80000"/>
              </a:lnSpc>
            </a:pPr>
            <a:endParaRPr lang="en-GB" sz="1600" i="1" dirty="0"/>
          </a:p>
          <a:p>
            <a:pPr eaLnBrk="1" hangingPunct="1">
              <a:lnSpc>
                <a:spcPct val="80000"/>
              </a:lnSpc>
            </a:pPr>
            <a:r>
              <a:rPr lang="en-GB" sz="1600" b="1" dirty="0"/>
              <a:t>WHAT IS THE PROBLEM?</a:t>
            </a:r>
          </a:p>
          <a:p>
            <a:pPr eaLnBrk="1" hangingPunct="1">
              <a:lnSpc>
                <a:spcPct val="80000"/>
              </a:lnSpc>
            </a:pPr>
            <a:endParaRPr lang="en-GB" sz="1600" b="1" dirty="0"/>
          </a:p>
          <a:p>
            <a:pPr eaLnBrk="1" hangingPunct="1">
              <a:lnSpc>
                <a:spcPct val="80000"/>
              </a:lnSpc>
            </a:pPr>
            <a:r>
              <a:rPr lang="en-GB" sz="1600" b="1" dirty="0"/>
              <a:t>WHY SHOULD IT BE STUDIED</a:t>
            </a:r>
          </a:p>
          <a:p>
            <a:pPr eaLnBrk="1" hangingPunct="1">
              <a:lnSpc>
                <a:spcPct val="80000"/>
              </a:lnSpc>
            </a:pPr>
            <a:endParaRPr lang="en-GB" sz="1600" b="1" dirty="0"/>
          </a:p>
          <a:p>
            <a:pPr eaLnBrk="1" hangingPunct="1">
              <a:lnSpc>
                <a:spcPct val="80000"/>
              </a:lnSpc>
            </a:pPr>
            <a:r>
              <a:rPr lang="en-GB" sz="1600" b="1" dirty="0"/>
              <a:t>THREE CONDITIONS MUST EXIST FOR THE PROBLEM TO EXIST</a:t>
            </a:r>
          </a:p>
          <a:p>
            <a:pPr eaLnBrk="1" hangingPunct="1">
              <a:lnSpc>
                <a:spcPct val="80000"/>
              </a:lnSpc>
            </a:pPr>
            <a:endParaRPr lang="en-GB" sz="1600" b="1" dirty="0"/>
          </a:p>
          <a:p>
            <a:pPr eaLnBrk="1" hangingPunct="1">
              <a:lnSpc>
                <a:spcPct val="80000"/>
              </a:lnSpc>
            </a:pPr>
            <a:r>
              <a:rPr lang="en-GB" sz="1600" b="1" dirty="0"/>
              <a:t>The existence of perceived difference or discrepancy between what exists and the ideal or desired situation.</a:t>
            </a:r>
          </a:p>
          <a:p>
            <a:pPr eaLnBrk="1" hangingPunct="1">
              <a:lnSpc>
                <a:spcPct val="80000"/>
              </a:lnSpc>
            </a:pPr>
            <a:endParaRPr lang="en-GB" sz="1600" b="1" dirty="0"/>
          </a:p>
          <a:p>
            <a:pPr eaLnBrk="1" hangingPunct="1">
              <a:lnSpc>
                <a:spcPct val="80000"/>
              </a:lnSpc>
            </a:pPr>
            <a:r>
              <a:rPr lang="en-GB" sz="1600" b="1" dirty="0"/>
              <a:t>The reasons for this difference should be unclear (so that it makes sense to develop a research question.</a:t>
            </a:r>
          </a:p>
          <a:p>
            <a:pPr eaLnBrk="1" hangingPunct="1">
              <a:lnSpc>
                <a:spcPct val="80000"/>
              </a:lnSpc>
            </a:pPr>
            <a:endParaRPr lang="en-GB" sz="1600" b="1" dirty="0"/>
          </a:p>
          <a:p>
            <a:pPr eaLnBrk="1" hangingPunct="1">
              <a:lnSpc>
                <a:spcPct val="80000"/>
              </a:lnSpc>
            </a:pPr>
            <a:r>
              <a:rPr lang="en-GB" sz="1600" b="1" dirty="0"/>
              <a:t>There should be more than one possible answer to the question or solution to the problem.</a:t>
            </a:r>
            <a:endParaRPr lang="en-US" sz="1600" b="1" dirty="0"/>
          </a:p>
          <a:p>
            <a:pPr eaLnBrk="1" hangingPunct="1"/>
            <a:endParaRPr lang="en-US" sz="1600" dirty="0"/>
          </a:p>
        </p:txBody>
      </p:sp>
    </p:spTree>
    <p:extLst>
      <p:ext uri="{BB962C8B-B14F-4D97-AF65-F5344CB8AC3E}">
        <p14:creationId xmlns:p14="http://schemas.microsoft.com/office/powerpoint/2010/main" val="31551117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pPr eaLnBrk="1" hangingPunct="1"/>
            <a:r>
              <a:rPr lang="en-US" sz="2800" b="1" dirty="0"/>
              <a:t>EXAMPLE OF A PROBLEM SITUATION</a:t>
            </a:r>
          </a:p>
        </p:txBody>
      </p:sp>
      <p:sp>
        <p:nvSpPr>
          <p:cNvPr id="13315" name="Content Placeholder 2"/>
          <p:cNvSpPr>
            <a:spLocks noGrp="1"/>
          </p:cNvSpPr>
          <p:nvPr>
            <p:ph idx="1"/>
          </p:nvPr>
        </p:nvSpPr>
        <p:spPr/>
        <p:txBody>
          <a:bodyPr/>
          <a:lstStyle/>
          <a:p>
            <a:pPr eaLnBrk="1" hangingPunct="1"/>
            <a:r>
              <a:rPr lang="en-US" sz="2000" b="1" dirty="0"/>
              <a:t>Despite intensive sensitization campaigns on the importance of the constitutional making process, it is discovered that  the majority of Zambians show lack of interest in participating in the process.</a:t>
            </a:r>
          </a:p>
          <a:p>
            <a:pPr eaLnBrk="1" hangingPunct="1"/>
            <a:endParaRPr lang="en-US" sz="2000" b="1" dirty="0"/>
          </a:p>
          <a:p>
            <a:pPr eaLnBrk="1" hangingPunct="1"/>
            <a:endParaRPr lang="en-US" sz="2000" b="1" dirty="0"/>
          </a:p>
          <a:p>
            <a:pPr eaLnBrk="1" hangingPunct="1"/>
            <a:r>
              <a:rPr lang="en-GB" sz="2000" b="1" dirty="0"/>
              <a:t>Research question: Why is there lack of interest and opposition to the constitution making process?</a:t>
            </a:r>
            <a:endParaRPr lang="en-US" sz="2000" b="1" dirty="0"/>
          </a:p>
          <a:p>
            <a:pPr eaLnBrk="1" hangingPunct="1"/>
            <a:endParaRPr lang="en-US" sz="2400" b="1" dirty="0"/>
          </a:p>
        </p:txBody>
      </p:sp>
    </p:spTree>
    <p:extLst>
      <p:ext uri="{BB962C8B-B14F-4D97-AF65-F5344CB8AC3E}">
        <p14:creationId xmlns:p14="http://schemas.microsoft.com/office/powerpoint/2010/main" val="274754514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AutoShape 2"/>
          <p:cNvSpPr>
            <a:spLocks noGrp="1" noChangeArrowheads="1"/>
          </p:cNvSpPr>
          <p:nvPr>
            <p:ph type="title"/>
          </p:nvPr>
        </p:nvSpPr>
        <p:spPr/>
        <p:txBody>
          <a:bodyPr/>
          <a:lstStyle/>
          <a:p>
            <a:pPr eaLnBrk="1" hangingPunct="1"/>
            <a:r>
              <a:rPr lang="en-US" b="1"/>
              <a:t>PROBLEM SITUATION</a:t>
            </a:r>
          </a:p>
        </p:txBody>
      </p:sp>
      <p:sp>
        <p:nvSpPr>
          <p:cNvPr id="14339" name="Rectangle 3"/>
          <p:cNvSpPr>
            <a:spLocks noGrp="1" noChangeArrowheads="1"/>
          </p:cNvSpPr>
          <p:nvPr>
            <p:ph idx="1"/>
          </p:nvPr>
        </p:nvSpPr>
        <p:spPr/>
        <p:txBody>
          <a:bodyPr/>
          <a:lstStyle/>
          <a:p>
            <a:pPr marL="609600" indent="-609600" eaLnBrk="1" hangingPunct="1">
              <a:lnSpc>
                <a:spcPct val="90000"/>
              </a:lnSpc>
              <a:buFont typeface="Arial" charset="0"/>
              <a:buAutoNum type="alphaLcParenR"/>
            </a:pPr>
            <a:r>
              <a:rPr lang="en-US" sz="1600" b="1" dirty="0"/>
              <a:t>There is a discrepancy between the ideal and the actual situation:</a:t>
            </a:r>
          </a:p>
          <a:p>
            <a:pPr marL="609600" indent="-609600" eaLnBrk="1" hangingPunct="1">
              <a:lnSpc>
                <a:spcPct val="90000"/>
              </a:lnSpc>
              <a:buFont typeface="Wingdings" pitchFamily="2" charset="2"/>
              <a:buNone/>
            </a:pPr>
            <a:endParaRPr lang="en-US" sz="2400" dirty="0"/>
          </a:p>
          <a:p>
            <a:pPr marL="609600" indent="-609600" eaLnBrk="1" hangingPunct="1">
              <a:lnSpc>
                <a:spcPct val="90000"/>
              </a:lnSpc>
            </a:pPr>
            <a:r>
              <a:rPr lang="en-US" sz="1500" b="1" dirty="0"/>
              <a:t>Ideal or desired situation</a:t>
            </a:r>
            <a:r>
              <a:rPr lang="en-US" sz="2400" dirty="0"/>
              <a:t>: </a:t>
            </a:r>
            <a:r>
              <a:rPr lang="en-US" dirty="0"/>
              <a:t> </a:t>
            </a:r>
            <a:r>
              <a:rPr lang="en-US" sz="1700" dirty="0"/>
              <a:t>There should be an increase in the interest and support for the constitutional making process  after all the efforts made by NGOs and Electoral Commission.</a:t>
            </a:r>
          </a:p>
          <a:p>
            <a:pPr marL="609600" indent="-609600" eaLnBrk="1" hangingPunct="1">
              <a:lnSpc>
                <a:spcPct val="90000"/>
              </a:lnSpc>
              <a:buFont typeface="Wingdings" pitchFamily="2" charset="2"/>
              <a:buNone/>
            </a:pPr>
            <a:endParaRPr lang="en-US" sz="1700" dirty="0"/>
          </a:p>
          <a:p>
            <a:pPr marL="609600" indent="-609600" eaLnBrk="1" hangingPunct="1">
              <a:lnSpc>
                <a:spcPct val="90000"/>
              </a:lnSpc>
            </a:pPr>
            <a:r>
              <a:rPr lang="en-US" sz="1700" b="1" dirty="0"/>
              <a:t>What exists or actual situation</a:t>
            </a:r>
            <a:r>
              <a:rPr lang="en-US" sz="1700" dirty="0"/>
              <a:t>: There is lack of interest and opposition to the constitution making process.</a:t>
            </a:r>
          </a:p>
        </p:txBody>
      </p:sp>
    </p:spTree>
    <p:extLst>
      <p:ext uri="{BB962C8B-B14F-4D97-AF65-F5344CB8AC3E}">
        <p14:creationId xmlns:p14="http://schemas.microsoft.com/office/powerpoint/2010/main" val="297828301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r>
              <a:rPr lang="en-US" b="1"/>
              <a:t>PROBLEM SITUATION</a:t>
            </a:r>
            <a:endParaRPr lang="en-US"/>
          </a:p>
        </p:txBody>
      </p:sp>
      <p:sp>
        <p:nvSpPr>
          <p:cNvPr id="3" name="Content Placeholder 2"/>
          <p:cNvSpPr>
            <a:spLocks noGrp="1"/>
          </p:cNvSpPr>
          <p:nvPr>
            <p:ph idx="1"/>
          </p:nvPr>
        </p:nvSpPr>
        <p:spPr/>
        <p:txBody>
          <a:bodyPr/>
          <a:lstStyle/>
          <a:p>
            <a:pPr marL="609600" indent="-609600" eaLnBrk="1" hangingPunct="1">
              <a:lnSpc>
                <a:spcPct val="90000"/>
              </a:lnSpc>
              <a:defRPr/>
            </a:pPr>
            <a:endParaRPr lang="en-US" sz="2400" dirty="0"/>
          </a:p>
          <a:p>
            <a:pPr marL="609600" indent="-609600" eaLnBrk="1" hangingPunct="1">
              <a:lnSpc>
                <a:spcPct val="90000"/>
              </a:lnSpc>
              <a:buFont typeface="Wingdings" pitchFamily="2" charset="2"/>
              <a:buAutoNum type="alphaLcParenR" startAt="2"/>
              <a:defRPr/>
            </a:pPr>
            <a:r>
              <a:rPr lang="en-US" sz="2400" b="1" dirty="0"/>
              <a:t>The reasons for the discrepancy are unclear therefore leading to the research question:</a:t>
            </a:r>
          </a:p>
          <a:p>
            <a:pPr marL="609600" indent="-609600" eaLnBrk="1" hangingPunct="1">
              <a:lnSpc>
                <a:spcPct val="90000"/>
              </a:lnSpc>
              <a:buFont typeface="Wingdings" pitchFamily="2" charset="2"/>
              <a:buNone/>
              <a:defRPr/>
            </a:pPr>
            <a:endParaRPr lang="en-US" sz="2400" b="1" dirty="0"/>
          </a:p>
          <a:p>
            <a:pPr marL="609600" indent="-609600" eaLnBrk="1" hangingPunct="1">
              <a:lnSpc>
                <a:spcPct val="90000"/>
              </a:lnSpc>
              <a:buFont typeface="Wingdings" pitchFamily="2" charset="2"/>
              <a:buNone/>
              <a:defRPr/>
            </a:pPr>
            <a:r>
              <a:rPr lang="en-US" sz="2400" dirty="0"/>
              <a:t>	</a:t>
            </a:r>
            <a:r>
              <a:rPr lang="en-US" sz="2400" b="1" dirty="0"/>
              <a:t>What factors are contributing to the lack of interest and opposition towards the  constitution making process?</a:t>
            </a:r>
          </a:p>
          <a:p>
            <a:pPr eaLnBrk="1" hangingPunct="1">
              <a:defRPr/>
            </a:pPr>
            <a:endParaRPr lang="en-US" b="1" dirty="0"/>
          </a:p>
        </p:txBody>
      </p:sp>
    </p:spTree>
    <p:extLst>
      <p:ext uri="{BB962C8B-B14F-4D97-AF65-F5344CB8AC3E}">
        <p14:creationId xmlns:p14="http://schemas.microsoft.com/office/powerpoint/2010/main" val="398705657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US" b="1"/>
              <a:t>PROBLEM SITUATION</a:t>
            </a:r>
            <a:endParaRPr lang="en-US"/>
          </a:p>
        </p:txBody>
      </p:sp>
      <p:sp>
        <p:nvSpPr>
          <p:cNvPr id="16387" name="Content Placeholder 2"/>
          <p:cNvSpPr>
            <a:spLocks noGrp="1"/>
          </p:cNvSpPr>
          <p:nvPr>
            <p:ph idx="1"/>
          </p:nvPr>
        </p:nvSpPr>
        <p:spPr/>
        <p:txBody>
          <a:bodyPr/>
          <a:lstStyle/>
          <a:p>
            <a:pPr marL="457200" indent="-457200" algn="just"/>
            <a:r>
              <a:rPr lang="en-US" b="1" dirty="0"/>
              <a:t>There are many reasons or answers to explain this discrepancy.</a:t>
            </a:r>
          </a:p>
          <a:p>
            <a:pPr marL="514350" indent="-514350" algn="just" eaLnBrk="1" hangingPunct="1">
              <a:buFont typeface="Wingdings" pitchFamily="2" charset="2"/>
              <a:buNone/>
            </a:pPr>
            <a:endParaRPr lang="en-US" b="1" dirty="0"/>
          </a:p>
          <a:p>
            <a:pPr marL="514350" indent="-514350" algn="just" eaLnBrk="1" hangingPunct="1"/>
            <a:r>
              <a:rPr lang="en-US" b="1" dirty="0" smtClean="0"/>
              <a:t> At this stage, brainstorm on possible answers and reasons for this discrepancy.</a:t>
            </a:r>
          </a:p>
          <a:p>
            <a:pPr marL="514350" indent="-514350" eaLnBrk="1" hangingPunct="1">
              <a:buFont typeface="Wingdings" pitchFamily="2" charset="2"/>
              <a:buNone/>
            </a:pPr>
            <a:endParaRPr lang="en-US" dirty="0"/>
          </a:p>
          <a:p>
            <a:pPr marL="514350" indent="-514350" eaLnBrk="1" hangingPunct="1">
              <a:buFont typeface="Wingdings" pitchFamily="2" charset="2"/>
              <a:buNone/>
            </a:pPr>
            <a:endParaRPr lang="en-US" dirty="0"/>
          </a:p>
        </p:txBody>
      </p:sp>
    </p:spTree>
    <p:extLst>
      <p:ext uri="{BB962C8B-B14F-4D97-AF65-F5344CB8AC3E}">
        <p14:creationId xmlns:p14="http://schemas.microsoft.com/office/powerpoint/2010/main" val="293980073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b="1" dirty="0"/>
              <a:t>PROBLEM DEFINITION </a:t>
            </a:r>
          </a:p>
        </p:txBody>
      </p:sp>
      <p:sp>
        <p:nvSpPr>
          <p:cNvPr id="18435" name="Content Placeholder 2"/>
          <p:cNvSpPr>
            <a:spLocks noGrp="1"/>
          </p:cNvSpPr>
          <p:nvPr>
            <p:ph idx="1"/>
          </p:nvPr>
        </p:nvSpPr>
        <p:spPr/>
        <p:txBody>
          <a:bodyPr/>
          <a:lstStyle/>
          <a:p>
            <a:pPr eaLnBrk="1" hangingPunct="1"/>
            <a:r>
              <a:rPr lang="en-US" sz="2000" b="1" dirty="0"/>
              <a:t>This involves quantifying the core problem and providing supporting evidence using figures, statistics, and other relevant information.</a:t>
            </a:r>
          </a:p>
          <a:p>
            <a:pPr eaLnBrk="1" hangingPunct="1"/>
            <a:endParaRPr lang="en-US" sz="2000" b="1" dirty="0"/>
          </a:p>
          <a:p>
            <a:r>
              <a:rPr lang="en-US" sz="2000" b="1" dirty="0"/>
              <a:t>The aim is to determine all that is currently known about the problem and the reason it exists.</a:t>
            </a:r>
          </a:p>
          <a:p>
            <a:pPr>
              <a:buFont typeface="Wingdings" pitchFamily="2" charset="2"/>
              <a:buNone/>
            </a:pPr>
            <a:endParaRPr lang="en-US" sz="2000" b="1" dirty="0"/>
          </a:p>
          <a:p>
            <a:r>
              <a:rPr lang="en-US" sz="2000" b="1" dirty="0"/>
              <a:t>The best way of doing this is to review relevant literature, examine current statistics, seek educated opinions from persons concerned or knowledge about the problem, obtains reasons for social or economic theory.</a:t>
            </a:r>
          </a:p>
          <a:p>
            <a:pPr eaLnBrk="1" hangingPunct="1"/>
            <a:endParaRPr lang="en-US" sz="2000" b="1" dirty="0"/>
          </a:p>
          <a:p>
            <a:pPr eaLnBrk="1" hangingPunct="1"/>
            <a:endParaRPr lang="en-US" sz="2000" b="1" dirty="0"/>
          </a:p>
        </p:txBody>
      </p:sp>
    </p:spTree>
    <p:extLst>
      <p:ext uri="{BB962C8B-B14F-4D97-AF65-F5344CB8AC3E}">
        <p14:creationId xmlns:p14="http://schemas.microsoft.com/office/powerpoint/2010/main" val="1731175842"/>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b="1" dirty="0"/>
              <a:t>PROBLEM DEFINITION </a:t>
            </a:r>
            <a:endParaRPr lang="en-US" dirty="0"/>
          </a:p>
        </p:txBody>
      </p:sp>
      <p:sp>
        <p:nvSpPr>
          <p:cNvPr id="19459" name="Content Placeholder 2"/>
          <p:cNvSpPr>
            <a:spLocks noGrp="1"/>
          </p:cNvSpPr>
          <p:nvPr>
            <p:ph idx="1"/>
          </p:nvPr>
        </p:nvSpPr>
        <p:spPr/>
        <p:txBody>
          <a:bodyPr>
            <a:normAutofit lnSpcReduction="10000"/>
          </a:bodyPr>
          <a:lstStyle/>
          <a:p>
            <a:r>
              <a:rPr lang="en-US" sz="1400" b="1" dirty="0"/>
              <a:t>INCIDENCE AND PREVALENCE</a:t>
            </a:r>
          </a:p>
          <a:p>
            <a:pPr algn="just"/>
            <a:r>
              <a:rPr lang="en-US" sz="2000" b="1" dirty="0"/>
              <a:t>Incidence is the number of </a:t>
            </a:r>
            <a:r>
              <a:rPr lang="en-US" sz="2000" b="1" dirty="0" smtClean="0"/>
              <a:t>cases involved in the problem at </a:t>
            </a:r>
            <a:r>
              <a:rPr lang="en-US" sz="2000" b="1" dirty="0"/>
              <a:t>a specific point in time.</a:t>
            </a:r>
          </a:p>
          <a:p>
            <a:pPr algn="just"/>
            <a:endParaRPr lang="en-US" sz="2000" b="1" dirty="0"/>
          </a:p>
          <a:p>
            <a:pPr algn="just"/>
            <a:r>
              <a:rPr lang="en-US" sz="2000" b="1" dirty="0"/>
              <a:t>GEOGRAPHICAL AREAS AFFECTED</a:t>
            </a:r>
          </a:p>
          <a:p>
            <a:pPr algn="just"/>
            <a:r>
              <a:rPr lang="en-US" sz="2000" b="1" dirty="0" smtClean="0"/>
              <a:t>This refers to the problem area or geographic </a:t>
            </a:r>
            <a:r>
              <a:rPr lang="en-US" sz="2000" b="1" dirty="0"/>
              <a:t>regions are affected by the problem. Is participation higher in the rural or urban areas?</a:t>
            </a:r>
          </a:p>
          <a:p>
            <a:pPr algn="just"/>
            <a:endParaRPr lang="en-US" sz="2000" b="1" dirty="0"/>
          </a:p>
          <a:p>
            <a:pPr algn="just"/>
            <a:r>
              <a:rPr lang="en-US" sz="2000" b="1" dirty="0"/>
              <a:t>CHARACTERISTICS OF THE POPULATION GROUPS AFFECTED</a:t>
            </a:r>
          </a:p>
          <a:p>
            <a:pPr algn="just"/>
            <a:r>
              <a:rPr lang="en-US" sz="2000" b="1" dirty="0" smtClean="0"/>
              <a:t>This refers to </a:t>
            </a:r>
            <a:r>
              <a:rPr lang="en-US" sz="2000" b="1" dirty="0"/>
              <a:t>the social, demographic, economic </a:t>
            </a:r>
            <a:r>
              <a:rPr lang="en-US" sz="2000" b="1" dirty="0" smtClean="0"/>
              <a:t>characteristics of those affected by the problem.</a:t>
            </a:r>
          </a:p>
          <a:p>
            <a:pPr algn="just"/>
            <a:r>
              <a:rPr lang="en-US" sz="2000" b="1" dirty="0" smtClean="0"/>
              <a:t>Who are the people affected?</a:t>
            </a:r>
          </a:p>
          <a:p>
            <a:pPr marL="82296" indent="0" algn="just">
              <a:buNone/>
            </a:pPr>
            <a:endParaRPr lang="en-US" sz="2000" b="1" dirty="0"/>
          </a:p>
        </p:txBody>
      </p:sp>
    </p:spTree>
    <p:extLst>
      <p:ext uri="{BB962C8B-B14F-4D97-AF65-F5344CB8AC3E}">
        <p14:creationId xmlns:p14="http://schemas.microsoft.com/office/powerpoint/2010/main" val="369424990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AutoShape 2"/>
          <p:cNvSpPr>
            <a:spLocks noGrp="1" noChangeArrowheads="1"/>
          </p:cNvSpPr>
          <p:nvPr>
            <p:ph type="title"/>
          </p:nvPr>
        </p:nvSpPr>
        <p:spPr/>
        <p:txBody>
          <a:bodyPr/>
          <a:lstStyle/>
          <a:p>
            <a:r>
              <a:rPr lang="en-US" sz="3200" b="1" dirty="0"/>
              <a:t>ANALYSIS OF THE PROBLEM</a:t>
            </a:r>
            <a:br>
              <a:rPr lang="en-US" sz="3200" b="1" dirty="0"/>
            </a:br>
            <a:endParaRPr lang="en-US" sz="3200" b="1" dirty="0"/>
          </a:p>
        </p:txBody>
      </p:sp>
      <p:sp>
        <p:nvSpPr>
          <p:cNvPr id="16387" name="Rectangle 3"/>
          <p:cNvSpPr>
            <a:spLocks noGrp="1" noChangeArrowheads="1"/>
          </p:cNvSpPr>
          <p:nvPr>
            <p:ph idx="1"/>
          </p:nvPr>
        </p:nvSpPr>
        <p:spPr/>
        <p:txBody>
          <a:bodyPr/>
          <a:lstStyle/>
          <a:p>
            <a:pPr algn="just"/>
            <a:r>
              <a:rPr lang="en-US" b="1" dirty="0"/>
              <a:t>After the problem has been identified and defined, then it must be analyzed.</a:t>
            </a:r>
          </a:p>
        </p:txBody>
      </p:sp>
    </p:spTree>
    <p:extLst>
      <p:ext uri="{BB962C8B-B14F-4D97-AF65-F5344CB8AC3E}">
        <p14:creationId xmlns:p14="http://schemas.microsoft.com/office/powerpoint/2010/main" val="143666238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p:nvPr>
        </p:nvSpPr>
        <p:spPr/>
        <p:txBody>
          <a:bodyPr>
            <a:normAutofit/>
          </a:bodyPr>
          <a:lstStyle/>
          <a:p>
            <a:r>
              <a:rPr lang="en-US" sz="3600" b="1" dirty="0"/>
              <a:t>ANALYSIS OF  THE PROBLEM</a:t>
            </a:r>
            <a:r>
              <a:rPr lang="en-US" b="0" dirty="0"/>
              <a:t>.</a:t>
            </a:r>
          </a:p>
        </p:txBody>
      </p:sp>
      <p:sp>
        <p:nvSpPr>
          <p:cNvPr id="17411" name="Rectangle 3"/>
          <p:cNvSpPr>
            <a:spLocks noGrp="1" noChangeArrowheads="1"/>
          </p:cNvSpPr>
          <p:nvPr>
            <p:ph idx="1"/>
          </p:nvPr>
        </p:nvSpPr>
        <p:spPr/>
        <p:txBody>
          <a:bodyPr/>
          <a:lstStyle/>
          <a:p>
            <a:pPr>
              <a:lnSpc>
                <a:spcPct val="80000"/>
              </a:lnSpc>
            </a:pPr>
            <a:endParaRPr lang="en-US" sz="2400" dirty="0"/>
          </a:p>
          <a:p>
            <a:pPr algn="just">
              <a:lnSpc>
                <a:spcPct val="80000"/>
              </a:lnSpc>
              <a:buFont typeface="Wingdings" pitchFamily="2" charset="2"/>
              <a:buNone/>
            </a:pPr>
            <a:r>
              <a:rPr lang="en-US" sz="2400" dirty="0"/>
              <a:t>	</a:t>
            </a:r>
            <a:r>
              <a:rPr lang="en-US" sz="2400" b="1" dirty="0"/>
              <a:t>This involves identifying factors that may have contributed to the emergence, existence, and persistence of the problem.</a:t>
            </a:r>
          </a:p>
          <a:p>
            <a:pPr algn="just">
              <a:lnSpc>
                <a:spcPct val="80000"/>
              </a:lnSpc>
              <a:buFont typeface="Wingdings" pitchFamily="2" charset="2"/>
              <a:buNone/>
            </a:pPr>
            <a:r>
              <a:rPr lang="en-US" sz="2400" b="1" dirty="0"/>
              <a:t> </a:t>
            </a:r>
          </a:p>
          <a:p>
            <a:pPr algn="just">
              <a:lnSpc>
                <a:spcPct val="80000"/>
              </a:lnSpc>
              <a:buFont typeface="Wingdings" pitchFamily="2" charset="2"/>
              <a:buNone/>
            </a:pPr>
            <a:r>
              <a:rPr lang="en-US" sz="2400" b="1" dirty="0"/>
              <a:t>	This is done by clarifying the relationship between the problem and contributing factors.</a:t>
            </a:r>
          </a:p>
          <a:p>
            <a:pPr algn="just">
              <a:lnSpc>
                <a:spcPct val="80000"/>
              </a:lnSpc>
              <a:buFont typeface="Wingdings" pitchFamily="2" charset="2"/>
              <a:buNone/>
            </a:pPr>
            <a:r>
              <a:rPr lang="en-US" sz="2400" b="1" dirty="0"/>
              <a:t> </a:t>
            </a:r>
          </a:p>
          <a:p>
            <a:pPr algn="just">
              <a:lnSpc>
                <a:spcPct val="80000"/>
              </a:lnSpc>
              <a:buFont typeface="Wingdings" pitchFamily="2" charset="2"/>
              <a:buNone/>
            </a:pPr>
            <a:r>
              <a:rPr lang="en-US" sz="2400" b="1" dirty="0"/>
              <a:t>	These interrelationships can be represented in the form of a DIAGRAM.</a:t>
            </a:r>
          </a:p>
        </p:txBody>
      </p:sp>
    </p:spTree>
    <p:extLst>
      <p:ext uri="{BB962C8B-B14F-4D97-AF65-F5344CB8AC3E}">
        <p14:creationId xmlns:p14="http://schemas.microsoft.com/office/powerpoint/2010/main" val="277987692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AutoShape 2"/>
          <p:cNvSpPr>
            <a:spLocks noGrp="1" noChangeArrowheads="1"/>
          </p:cNvSpPr>
          <p:nvPr>
            <p:ph type="title"/>
          </p:nvPr>
        </p:nvSpPr>
        <p:spPr/>
        <p:txBody>
          <a:bodyPr>
            <a:normAutofit fontScale="90000"/>
          </a:bodyPr>
          <a:lstStyle/>
          <a:p>
            <a:r>
              <a:rPr lang="en-US" b="1" dirty="0"/>
              <a:t>ANALYSIS OF  THE PROBLEM</a:t>
            </a:r>
          </a:p>
        </p:txBody>
      </p:sp>
      <p:sp>
        <p:nvSpPr>
          <p:cNvPr id="25603" name="Rectangle 3"/>
          <p:cNvSpPr>
            <a:spLocks noGrp="1" noChangeArrowheads="1"/>
          </p:cNvSpPr>
          <p:nvPr>
            <p:ph idx="1"/>
          </p:nvPr>
        </p:nvSpPr>
        <p:spPr/>
        <p:txBody>
          <a:bodyPr>
            <a:normAutofit fontScale="92500" lnSpcReduction="10000"/>
          </a:bodyPr>
          <a:lstStyle/>
          <a:p>
            <a:pPr>
              <a:buFont typeface="Wingdings" pitchFamily="2" charset="2"/>
              <a:buNone/>
            </a:pPr>
            <a:r>
              <a:rPr lang="en-US" dirty="0"/>
              <a:t>	</a:t>
            </a:r>
            <a:r>
              <a:rPr lang="en-US" b="1" dirty="0"/>
              <a:t>The relationships between contributing factors and the problem can be indicated by arrows.</a:t>
            </a:r>
          </a:p>
          <a:p>
            <a:pPr>
              <a:buFont typeface="Wingdings" pitchFamily="2" charset="2"/>
              <a:buNone/>
            </a:pPr>
            <a:endParaRPr lang="en-US" b="1" dirty="0"/>
          </a:p>
          <a:p>
            <a:pPr lvl="1"/>
            <a:r>
              <a:rPr lang="en-US" b="1" dirty="0"/>
              <a:t>By one-way (for cause-effect relationships) or ;</a:t>
            </a:r>
          </a:p>
          <a:p>
            <a:pPr lvl="1"/>
            <a:r>
              <a:rPr lang="en-US" b="1" dirty="0"/>
              <a:t>Two-way arrows (for mutual relationships). </a:t>
            </a:r>
          </a:p>
          <a:p>
            <a:pPr>
              <a:buFont typeface="Wingdings" pitchFamily="2" charset="2"/>
              <a:buNone/>
            </a:pPr>
            <a:endParaRPr lang="en-US" b="1" dirty="0"/>
          </a:p>
          <a:p>
            <a:pPr>
              <a:buFont typeface="Wingdings" pitchFamily="2" charset="2"/>
              <a:buNone/>
            </a:pPr>
            <a:r>
              <a:rPr lang="en-US" b="1" dirty="0"/>
              <a:t>	The core problem can be identified by drawing a double line around it.</a:t>
            </a:r>
          </a:p>
        </p:txBody>
      </p:sp>
    </p:spTree>
    <p:extLst>
      <p:ext uri="{BB962C8B-B14F-4D97-AF65-F5344CB8AC3E}">
        <p14:creationId xmlns:p14="http://schemas.microsoft.com/office/powerpoint/2010/main" val="9609713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RESEARCH</a:t>
            </a:r>
            <a:endParaRPr lang="en-US" dirty="0"/>
          </a:p>
        </p:txBody>
      </p:sp>
      <p:sp>
        <p:nvSpPr>
          <p:cNvPr id="3" name="Content Placeholder 2"/>
          <p:cNvSpPr>
            <a:spLocks noGrp="1"/>
          </p:cNvSpPr>
          <p:nvPr>
            <p:ph idx="1"/>
          </p:nvPr>
        </p:nvSpPr>
        <p:spPr/>
        <p:txBody>
          <a:bodyPr>
            <a:normAutofit fontScale="77500" lnSpcReduction="20000"/>
          </a:bodyPr>
          <a:lstStyle/>
          <a:p>
            <a:r>
              <a:rPr lang="en-GB" b="1" dirty="0" smtClean="0"/>
              <a:t>PURE </a:t>
            </a:r>
            <a:r>
              <a:rPr lang="en-GB" b="1" dirty="0"/>
              <a:t>RESEARCH</a:t>
            </a:r>
            <a:endParaRPr lang="en-US" dirty="0"/>
          </a:p>
          <a:p>
            <a:pPr marL="82296" indent="0">
              <a:buNone/>
            </a:pPr>
            <a:endParaRPr lang="en-US" dirty="0"/>
          </a:p>
          <a:p>
            <a:r>
              <a:rPr lang="en-GB" dirty="0"/>
              <a:t>This is intended to acquire knowledge for its own sake; to satisfy one’s intellectual curiosity; to provide answers to questions of an intellectual nature.</a:t>
            </a:r>
            <a:endParaRPr lang="en-US" dirty="0"/>
          </a:p>
          <a:p>
            <a:r>
              <a:rPr lang="en-GB" b="1" dirty="0"/>
              <a:t> </a:t>
            </a:r>
            <a:endParaRPr lang="en-US" dirty="0"/>
          </a:p>
          <a:p>
            <a:r>
              <a:rPr lang="en-GB" b="1" dirty="0"/>
              <a:t>EXAMPLE</a:t>
            </a:r>
            <a:endParaRPr lang="en-US" dirty="0"/>
          </a:p>
          <a:p>
            <a:r>
              <a:rPr lang="en-GB" b="1" dirty="0"/>
              <a:t> </a:t>
            </a:r>
            <a:endParaRPr lang="en-US" dirty="0"/>
          </a:p>
          <a:p>
            <a:r>
              <a:rPr lang="en-GB" dirty="0"/>
              <a:t>Why do people laugh? Do animals laugh?</a:t>
            </a:r>
            <a:endParaRPr lang="en-US" dirty="0"/>
          </a:p>
          <a:p>
            <a:r>
              <a:rPr lang="en-GB" dirty="0"/>
              <a:t> </a:t>
            </a:r>
            <a:endParaRPr lang="en-US" dirty="0"/>
          </a:p>
          <a:p>
            <a:r>
              <a:rPr lang="en-GB" dirty="0"/>
              <a:t>Pure research may be motivated by intellectual or academic interest or personal interest.</a:t>
            </a:r>
            <a:endParaRPr lang="en-US" dirty="0"/>
          </a:p>
          <a:p>
            <a:endParaRPr lang="en-US" dirty="0"/>
          </a:p>
        </p:txBody>
      </p:sp>
    </p:spTree>
    <p:extLst>
      <p:ext uri="{BB962C8B-B14F-4D97-AF65-F5344CB8AC3E}">
        <p14:creationId xmlns:p14="http://schemas.microsoft.com/office/powerpoint/2010/main" val="738843104"/>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AutoShape 2"/>
          <p:cNvSpPr>
            <a:spLocks noGrp="1" noChangeArrowheads="1"/>
          </p:cNvSpPr>
          <p:nvPr>
            <p:ph type="title"/>
          </p:nvPr>
        </p:nvSpPr>
        <p:spPr/>
        <p:txBody>
          <a:bodyPr>
            <a:normAutofit/>
          </a:bodyPr>
          <a:lstStyle/>
          <a:p>
            <a:r>
              <a:rPr lang="en-US" sz="2400" b="0" dirty="0"/>
              <a:t>ELEMENTS OF A PROBLEM ANALYSIS DIAGRAM</a:t>
            </a:r>
            <a:r>
              <a:rPr lang="en-US" sz="2400" dirty="0"/>
              <a:t> </a:t>
            </a:r>
          </a:p>
        </p:txBody>
      </p:sp>
      <p:pic>
        <p:nvPicPr>
          <p:cNvPr id="26628" name="Picture 4" descr="http://www.idrc.ca/IMAGES/books/070/designandco_62_la_0.jpg"/>
          <p:cNvPicPr>
            <a:picLocks noGrp="1" noChangeAspect="1" noChangeArrowheads="1"/>
          </p:cNvPicPr>
          <p:nvPr>
            <p:ph idx="1"/>
          </p:nvPr>
        </p:nvPicPr>
        <p:blipFill>
          <a:blip r:embed="rId2" r:link="rId3" cstate="print"/>
          <a:stretch>
            <a:fillRect/>
          </a:stretch>
        </p:blipFill>
        <p:spPr>
          <a:xfrm>
            <a:off x="3536950" y="3114675"/>
            <a:ext cx="3295650" cy="1466850"/>
          </a:xfrm>
          <a:noFill/>
          <a:ln/>
        </p:spPr>
      </p:pic>
    </p:spTree>
    <p:extLst>
      <p:ext uri="{BB962C8B-B14F-4D97-AF65-F5344CB8AC3E}">
        <p14:creationId xmlns:p14="http://schemas.microsoft.com/office/powerpoint/2010/main" val="92024839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p:nvPr>
        </p:nvSpPr>
        <p:spPr>
          <a:xfrm>
            <a:off x="1447800" y="304800"/>
            <a:ext cx="7313613" cy="1143000"/>
          </a:xfrm>
        </p:spPr>
        <p:txBody>
          <a:bodyPr>
            <a:normAutofit/>
          </a:bodyPr>
          <a:lstStyle/>
          <a:p>
            <a:pPr eaLnBrk="1" hangingPunct="1"/>
            <a:r>
              <a:rPr lang="en-US" sz="2400" b="1" dirty="0"/>
              <a:t>FACTORS  CONTRIBUTING TO THE PROBLEM</a:t>
            </a:r>
            <a:endParaRPr lang="en-US" sz="2400" dirty="0"/>
          </a:p>
        </p:txBody>
      </p:sp>
      <p:sp>
        <p:nvSpPr>
          <p:cNvPr id="17411" name="Rectangle 3"/>
          <p:cNvSpPr>
            <a:spLocks noGrp="1" noChangeArrowheads="1"/>
          </p:cNvSpPr>
          <p:nvPr>
            <p:ph idx="1"/>
          </p:nvPr>
        </p:nvSpPr>
        <p:spPr/>
        <p:txBody>
          <a:bodyPr/>
          <a:lstStyle/>
          <a:p>
            <a:pPr algn="just" eaLnBrk="1" hangingPunct="1">
              <a:lnSpc>
                <a:spcPct val="80000"/>
              </a:lnSpc>
              <a:buFont typeface="Wingdings" pitchFamily="2" charset="2"/>
              <a:buNone/>
            </a:pPr>
            <a:r>
              <a:rPr lang="en-US" sz="1800" b="1" dirty="0"/>
              <a:t>This could be due to the following factors:</a:t>
            </a:r>
          </a:p>
          <a:p>
            <a:pPr algn="just" eaLnBrk="1" hangingPunct="1">
              <a:lnSpc>
                <a:spcPct val="80000"/>
              </a:lnSpc>
            </a:pPr>
            <a:endParaRPr lang="en-US" sz="1800" b="1" dirty="0"/>
          </a:p>
          <a:p>
            <a:pPr algn="just" eaLnBrk="1" hangingPunct="1">
              <a:lnSpc>
                <a:spcPct val="80000"/>
              </a:lnSpc>
            </a:pPr>
            <a:r>
              <a:rPr lang="en-US" sz="1800" b="1" dirty="0"/>
              <a:t>Low education</a:t>
            </a:r>
          </a:p>
          <a:p>
            <a:pPr algn="just" eaLnBrk="1" hangingPunct="1">
              <a:lnSpc>
                <a:spcPct val="80000"/>
              </a:lnSpc>
            </a:pPr>
            <a:r>
              <a:rPr lang="en-US" sz="1800" b="1" dirty="0"/>
              <a:t>Disillusionment with the process</a:t>
            </a:r>
          </a:p>
          <a:p>
            <a:pPr algn="just" eaLnBrk="1" hangingPunct="1">
              <a:lnSpc>
                <a:spcPct val="80000"/>
              </a:lnSpc>
            </a:pPr>
            <a:r>
              <a:rPr lang="en-US" sz="1800" b="1" dirty="0"/>
              <a:t>Political affiliation</a:t>
            </a:r>
          </a:p>
          <a:p>
            <a:pPr algn="just" eaLnBrk="1" hangingPunct="1">
              <a:lnSpc>
                <a:spcPct val="80000"/>
              </a:lnSpc>
            </a:pPr>
            <a:r>
              <a:rPr lang="en-US" sz="1800" b="1" dirty="0"/>
              <a:t>Social upbringing</a:t>
            </a:r>
          </a:p>
          <a:p>
            <a:pPr algn="just" eaLnBrk="1" hangingPunct="1">
              <a:lnSpc>
                <a:spcPct val="80000"/>
              </a:lnSpc>
            </a:pPr>
            <a:r>
              <a:rPr lang="en-US" sz="1800" b="1" dirty="0"/>
              <a:t>Family background</a:t>
            </a:r>
          </a:p>
          <a:p>
            <a:pPr algn="just" eaLnBrk="1" hangingPunct="1">
              <a:lnSpc>
                <a:spcPct val="80000"/>
              </a:lnSpc>
            </a:pPr>
            <a:r>
              <a:rPr lang="en-US" sz="1800" b="1" dirty="0"/>
              <a:t>Religious beliefs</a:t>
            </a:r>
          </a:p>
          <a:p>
            <a:pPr algn="just" eaLnBrk="1" hangingPunct="1">
              <a:lnSpc>
                <a:spcPct val="80000"/>
              </a:lnSpc>
            </a:pPr>
            <a:r>
              <a:rPr lang="en-US" sz="1800" b="1" dirty="0"/>
              <a:t>Lack of interest in politics</a:t>
            </a:r>
          </a:p>
          <a:p>
            <a:pPr algn="just" eaLnBrk="1" hangingPunct="1">
              <a:lnSpc>
                <a:spcPct val="80000"/>
              </a:lnSpc>
            </a:pPr>
            <a:r>
              <a:rPr lang="en-US" sz="1800" b="1" dirty="0"/>
              <a:t>Busy work schedule</a:t>
            </a:r>
          </a:p>
          <a:p>
            <a:pPr algn="just" eaLnBrk="1" hangingPunct="1">
              <a:lnSpc>
                <a:spcPct val="80000"/>
              </a:lnSpc>
            </a:pPr>
            <a:r>
              <a:rPr lang="en-US" sz="1800" b="1" dirty="0"/>
              <a:t>Preoccupation with other activities</a:t>
            </a:r>
          </a:p>
          <a:p>
            <a:pPr algn="just" eaLnBrk="1" hangingPunct="1">
              <a:lnSpc>
                <a:spcPct val="80000"/>
              </a:lnSpc>
            </a:pPr>
            <a:r>
              <a:rPr lang="en-US" sz="1800" b="1" dirty="0"/>
              <a:t>Inadequate media exposure</a:t>
            </a:r>
          </a:p>
          <a:p>
            <a:pPr algn="just" eaLnBrk="1" hangingPunct="1">
              <a:lnSpc>
                <a:spcPct val="80000"/>
              </a:lnSpc>
            </a:pPr>
            <a:r>
              <a:rPr lang="en-US" sz="1800" b="1" dirty="0"/>
              <a:t>Social life</a:t>
            </a:r>
          </a:p>
          <a:p>
            <a:pPr algn="just" eaLnBrk="1" hangingPunct="1">
              <a:lnSpc>
                <a:spcPct val="80000"/>
              </a:lnSpc>
            </a:pPr>
            <a:r>
              <a:rPr lang="en-US" sz="1800" b="1" dirty="0"/>
              <a:t>Inadequate media exposure</a:t>
            </a:r>
          </a:p>
        </p:txBody>
      </p:sp>
    </p:spTree>
    <p:extLst>
      <p:ext uri="{BB962C8B-B14F-4D97-AF65-F5344CB8AC3E}">
        <p14:creationId xmlns:p14="http://schemas.microsoft.com/office/powerpoint/2010/main" val="70925895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65203252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
          <p:cNvSpPr>
            <a:spLocks noGrp="1" noChangeArrowheads="1"/>
          </p:cNvSpPr>
          <p:nvPr>
            <p:ph type="title"/>
          </p:nvPr>
        </p:nvSpPr>
        <p:spPr/>
        <p:txBody>
          <a:bodyPr>
            <a:normAutofit/>
          </a:bodyPr>
          <a:lstStyle/>
          <a:p>
            <a:r>
              <a:rPr lang="en-GB" sz="2400" b="1" dirty="0"/>
              <a:t>PROBLEM </a:t>
            </a:r>
            <a:r>
              <a:rPr lang="en-GB" sz="2400" b="1" dirty="0" smtClean="0"/>
              <a:t>PRIORITIZATION JUSTIFICATION</a:t>
            </a:r>
            <a:endParaRPr lang="en-US" sz="2400" b="1" dirty="0"/>
          </a:p>
        </p:txBody>
      </p:sp>
      <p:sp>
        <p:nvSpPr>
          <p:cNvPr id="20483" name="Rectangle 3"/>
          <p:cNvSpPr>
            <a:spLocks noGrp="1" noChangeArrowheads="1"/>
          </p:cNvSpPr>
          <p:nvPr>
            <p:ph idx="1"/>
          </p:nvPr>
        </p:nvSpPr>
        <p:spPr/>
        <p:txBody>
          <a:bodyPr/>
          <a:lstStyle/>
          <a:p>
            <a:pPr>
              <a:lnSpc>
                <a:spcPct val="80000"/>
              </a:lnSpc>
            </a:pPr>
            <a:endParaRPr lang="en-GB" sz="1400" b="1" dirty="0"/>
          </a:p>
          <a:p>
            <a:pPr algn="just">
              <a:lnSpc>
                <a:spcPct val="80000"/>
              </a:lnSpc>
            </a:pPr>
            <a:r>
              <a:rPr lang="en-GB" sz="2400" b="1" dirty="0"/>
              <a:t>Can you justify your selection of the research problem? Can you convince others that the problem is important?</a:t>
            </a:r>
          </a:p>
          <a:p>
            <a:pPr algn="just">
              <a:lnSpc>
                <a:spcPct val="80000"/>
              </a:lnSpc>
            </a:pPr>
            <a:endParaRPr lang="en-GB" sz="2400" b="1" dirty="0"/>
          </a:p>
          <a:p>
            <a:pPr algn="just">
              <a:lnSpc>
                <a:spcPct val="80000"/>
              </a:lnSpc>
            </a:pPr>
            <a:r>
              <a:rPr lang="en-GB" sz="2400" b="1" dirty="0"/>
              <a:t>Problem justification means giving good reasons for the importance of the identified and defined problem.</a:t>
            </a:r>
          </a:p>
          <a:p>
            <a:pPr algn="just">
              <a:lnSpc>
                <a:spcPct val="80000"/>
              </a:lnSpc>
            </a:pPr>
            <a:endParaRPr lang="en-GB" sz="2400" b="1" dirty="0"/>
          </a:p>
          <a:p>
            <a:pPr algn="just">
              <a:lnSpc>
                <a:spcPct val="80000"/>
              </a:lnSpc>
            </a:pPr>
            <a:r>
              <a:rPr lang="en-GB" sz="2400" b="1" dirty="0"/>
              <a:t>This entails consideration of various criteria for prioritization of the problem.</a:t>
            </a:r>
          </a:p>
          <a:p>
            <a:pPr algn="just">
              <a:lnSpc>
                <a:spcPct val="80000"/>
              </a:lnSpc>
            </a:pPr>
            <a:endParaRPr lang="en-GB" sz="2400" b="1" dirty="0"/>
          </a:p>
        </p:txBody>
      </p:sp>
    </p:spTree>
    <p:extLst>
      <p:ext uri="{BB962C8B-B14F-4D97-AF65-F5344CB8AC3E}">
        <p14:creationId xmlns:p14="http://schemas.microsoft.com/office/powerpoint/2010/main" val="355760007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normAutofit/>
          </a:bodyPr>
          <a:lstStyle/>
          <a:p>
            <a:r>
              <a:rPr lang="en-GB" sz="2400" b="1" dirty="0"/>
              <a:t>PROBLEM PRIORITIZATION JUSTIFICATION</a:t>
            </a:r>
            <a:endParaRPr lang="en-US" sz="2400" b="1" dirty="0"/>
          </a:p>
        </p:txBody>
      </p:sp>
      <p:sp>
        <p:nvSpPr>
          <p:cNvPr id="21507" name="Rectangle 3"/>
          <p:cNvSpPr>
            <a:spLocks noGrp="1" noChangeArrowheads="1"/>
          </p:cNvSpPr>
          <p:nvPr>
            <p:ph idx="1"/>
          </p:nvPr>
        </p:nvSpPr>
        <p:spPr/>
        <p:txBody>
          <a:bodyPr>
            <a:normAutofit/>
          </a:bodyPr>
          <a:lstStyle/>
          <a:p>
            <a:pPr>
              <a:lnSpc>
                <a:spcPct val="80000"/>
              </a:lnSpc>
            </a:pPr>
            <a:r>
              <a:rPr lang="en-GB" sz="1600" b="1" dirty="0"/>
              <a:t>Among the criteria to be considered in prioritizing a problem for further investigation are the following::</a:t>
            </a:r>
            <a:endParaRPr lang="en-US" sz="1600" b="1" i="1" dirty="0"/>
          </a:p>
          <a:p>
            <a:pPr>
              <a:lnSpc>
                <a:spcPct val="80000"/>
              </a:lnSpc>
            </a:pPr>
            <a:endParaRPr lang="en-US" sz="1600" b="1" dirty="0"/>
          </a:p>
          <a:p>
            <a:pPr>
              <a:lnSpc>
                <a:spcPct val="80000"/>
              </a:lnSpc>
            </a:pPr>
            <a:r>
              <a:rPr lang="en-US" sz="1600" b="1" dirty="0" smtClean="0"/>
              <a:t>RELEVANCE</a:t>
            </a:r>
          </a:p>
          <a:p>
            <a:pPr>
              <a:lnSpc>
                <a:spcPct val="80000"/>
              </a:lnSpc>
            </a:pPr>
            <a:endParaRPr lang="en-US" sz="1600" b="1" dirty="0"/>
          </a:p>
          <a:p>
            <a:pPr>
              <a:lnSpc>
                <a:spcPct val="80000"/>
              </a:lnSpc>
            </a:pPr>
            <a:r>
              <a:rPr lang="en-US" sz="1600" b="1" dirty="0" smtClean="0"/>
              <a:t>The issue of value – relevance looms large</a:t>
            </a:r>
          </a:p>
          <a:p>
            <a:pPr>
              <a:lnSpc>
                <a:spcPct val="80000"/>
              </a:lnSpc>
            </a:pPr>
            <a:r>
              <a:rPr lang="en-US" sz="1600" b="1" dirty="0" smtClean="0"/>
              <a:t>is </a:t>
            </a:r>
            <a:r>
              <a:rPr lang="en-US" sz="1600" b="1" dirty="0"/>
              <a:t>it a priority problem? </a:t>
            </a:r>
            <a:r>
              <a:rPr lang="en-GB" sz="1600" b="1" dirty="0"/>
              <a:t>Is the problem a current and timely one? Does the problem exist now?</a:t>
            </a:r>
          </a:p>
          <a:p>
            <a:pPr>
              <a:lnSpc>
                <a:spcPct val="80000"/>
              </a:lnSpc>
            </a:pPr>
            <a:endParaRPr lang="en-GB" sz="1600" b="1" dirty="0"/>
          </a:p>
          <a:p>
            <a:pPr>
              <a:lnSpc>
                <a:spcPct val="80000"/>
              </a:lnSpc>
            </a:pPr>
            <a:r>
              <a:rPr lang="en-US" sz="1600" b="1" dirty="0" smtClean="0"/>
              <a:t>URGENCY OF DATA NEEDED (TIMELINESS) </a:t>
            </a:r>
          </a:p>
          <a:p>
            <a:pPr>
              <a:lnSpc>
                <a:spcPct val="80000"/>
              </a:lnSpc>
            </a:pPr>
            <a:endParaRPr lang="en-US" sz="1600" b="1" dirty="0"/>
          </a:p>
          <a:p>
            <a:pPr>
              <a:lnSpc>
                <a:spcPct val="80000"/>
              </a:lnSpc>
            </a:pPr>
            <a:r>
              <a:rPr lang="en-US" sz="1600" b="1" dirty="0" smtClean="0"/>
              <a:t>It’s a matter of deadlines and deliverables</a:t>
            </a:r>
          </a:p>
          <a:p>
            <a:pPr>
              <a:lnSpc>
                <a:spcPct val="80000"/>
              </a:lnSpc>
            </a:pPr>
            <a:endParaRPr lang="en-US" sz="1600" b="1" dirty="0" smtClean="0"/>
          </a:p>
          <a:p>
            <a:pPr>
              <a:lnSpc>
                <a:spcPct val="80000"/>
              </a:lnSpc>
            </a:pPr>
            <a:r>
              <a:rPr lang="en-US" sz="1600" b="1" dirty="0" smtClean="0"/>
              <a:t>POLITICAL/SOCIAL/ACADEMIC ACCEPTABILITY OF STUDY</a:t>
            </a:r>
          </a:p>
          <a:p>
            <a:pPr>
              <a:lnSpc>
                <a:spcPct val="80000"/>
              </a:lnSpc>
            </a:pPr>
            <a:endParaRPr lang="en-US" sz="1600" b="1" dirty="0" smtClean="0"/>
          </a:p>
          <a:p>
            <a:pPr>
              <a:lnSpc>
                <a:spcPct val="80000"/>
              </a:lnSpc>
            </a:pPr>
            <a:r>
              <a:rPr lang="en-US" sz="1600" b="1" dirty="0" smtClean="0"/>
              <a:t>Is it </a:t>
            </a:r>
            <a:r>
              <a:rPr lang="en-US" sz="1600" b="1" dirty="0"/>
              <a:t>of interest to relevant to stakeholders</a:t>
            </a:r>
            <a:r>
              <a:rPr lang="en-US" sz="1600" b="1" dirty="0" smtClean="0"/>
              <a:t>?</a:t>
            </a:r>
          </a:p>
          <a:p>
            <a:pPr>
              <a:lnSpc>
                <a:spcPct val="80000"/>
              </a:lnSpc>
            </a:pPr>
            <a:r>
              <a:rPr lang="en-US" sz="1600" b="1" dirty="0" smtClean="0"/>
              <a:t>Opening of doors</a:t>
            </a:r>
            <a:endParaRPr lang="en-US" sz="1600" b="1" dirty="0"/>
          </a:p>
          <a:p>
            <a:pPr eaLnBrk="1" hangingPunct="1">
              <a:lnSpc>
                <a:spcPct val="80000"/>
              </a:lnSpc>
            </a:pPr>
            <a:endParaRPr lang="en-GB" sz="1500" dirty="0"/>
          </a:p>
          <a:p>
            <a:pPr eaLnBrk="1" hangingPunct="1">
              <a:lnSpc>
                <a:spcPct val="80000"/>
              </a:lnSpc>
            </a:pPr>
            <a:endParaRPr lang="en-GB" sz="1500" dirty="0"/>
          </a:p>
        </p:txBody>
      </p:sp>
    </p:spTree>
    <p:extLst>
      <p:ext uri="{BB962C8B-B14F-4D97-AF65-F5344CB8AC3E}">
        <p14:creationId xmlns:p14="http://schemas.microsoft.com/office/powerpoint/2010/main" val="100653407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b="1" dirty="0"/>
              <a:t>PROBLEM PRIORITIZATION JUSTIFICATION</a:t>
            </a:r>
            <a:endParaRPr lang="en-US" sz="2400" dirty="0"/>
          </a:p>
        </p:txBody>
      </p:sp>
      <p:sp>
        <p:nvSpPr>
          <p:cNvPr id="3" name="Content Placeholder 2"/>
          <p:cNvSpPr>
            <a:spLocks noGrp="1"/>
          </p:cNvSpPr>
          <p:nvPr>
            <p:ph idx="1"/>
          </p:nvPr>
        </p:nvSpPr>
        <p:spPr/>
        <p:txBody>
          <a:bodyPr>
            <a:normAutofit fontScale="70000" lnSpcReduction="20000"/>
          </a:bodyPr>
          <a:lstStyle/>
          <a:p>
            <a:pPr>
              <a:lnSpc>
                <a:spcPct val="80000"/>
              </a:lnSpc>
            </a:pPr>
            <a:r>
              <a:rPr lang="en-GB" b="1" dirty="0"/>
              <a:t>FEASIBILITY – </a:t>
            </a:r>
          </a:p>
          <a:p>
            <a:pPr>
              <a:lnSpc>
                <a:spcPct val="80000"/>
              </a:lnSpc>
            </a:pPr>
            <a:endParaRPr lang="en-GB" b="1" dirty="0"/>
          </a:p>
          <a:p>
            <a:pPr>
              <a:lnSpc>
                <a:spcPct val="80000"/>
              </a:lnSpc>
            </a:pPr>
            <a:r>
              <a:rPr lang="en-GB" b="1" dirty="0"/>
              <a:t>What is the scope in terms of sample size and areas to be covered</a:t>
            </a:r>
            <a:r>
              <a:rPr lang="en-GB" b="1" dirty="0" smtClean="0"/>
              <a:t>?</a:t>
            </a:r>
          </a:p>
          <a:p>
            <a:pPr marL="82296" indent="0">
              <a:lnSpc>
                <a:spcPct val="80000"/>
              </a:lnSpc>
              <a:buNone/>
            </a:pPr>
            <a:endParaRPr lang="en-GB" b="1" dirty="0"/>
          </a:p>
          <a:p>
            <a:pPr>
              <a:lnSpc>
                <a:spcPct val="80000"/>
              </a:lnSpc>
            </a:pPr>
            <a:r>
              <a:rPr lang="en-GB" b="1" dirty="0"/>
              <a:t>Are the resources available (personnel, time, equipment, and money)?</a:t>
            </a:r>
          </a:p>
          <a:p>
            <a:pPr>
              <a:lnSpc>
                <a:spcPct val="80000"/>
              </a:lnSpc>
            </a:pPr>
            <a:endParaRPr lang="en-GB" b="1" dirty="0"/>
          </a:p>
          <a:p>
            <a:pPr>
              <a:lnSpc>
                <a:spcPct val="80000"/>
              </a:lnSpc>
            </a:pPr>
            <a:endParaRPr lang="en-GB" b="1" dirty="0"/>
          </a:p>
          <a:p>
            <a:pPr>
              <a:lnSpc>
                <a:spcPct val="80000"/>
              </a:lnSpc>
            </a:pPr>
            <a:r>
              <a:rPr lang="en-GB" b="1" dirty="0"/>
              <a:t>ETHICAL ACCEPTABILITY –</a:t>
            </a:r>
          </a:p>
          <a:p>
            <a:pPr>
              <a:lnSpc>
                <a:spcPct val="80000"/>
              </a:lnSpc>
            </a:pPr>
            <a:endParaRPr lang="en-GB" b="1" dirty="0"/>
          </a:p>
          <a:p>
            <a:pPr>
              <a:lnSpc>
                <a:spcPct val="80000"/>
              </a:lnSpc>
            </a:pPr>
            <a:r>
              <a:rPr lang="en-GB" b="1" dirty="0"/>
              <a:t>Will the research be harmful to research subjects; will their privacy be violated</a:t>
            </a:r>
            <a:r>
              <a:rPr lang="en-GB" b="1" dirty="0" smtClean="0"/>
              <a:t>?</a:t>
            </a:r>
          </a:p>
          <a:p>
            <a:pPr marL="82296" indent="0">
              <a:lnSpc>
                <a:spcPct val="80000"/>
              </a:lnSpc>
              <a:buNone/>
            </a:pPr>
            <a:endParaRPr lang="en-GB" b="1" dirty="0"/>
          </a:p>
          <a:p>
            <a:pPr>
              <a:lnSpc>
                <a:spcPct val="80000"/>
              </a:lnSpc>
            </a:pPr>
            <a:r>
              <a:rPr lang="en-GB" b="1" dirty="0"/>
              <a:t>The issue of informed </a:t>
            </a:r>
            <a:r>
              <a:rPr lang="en-GB" b="1" dirty="0" smtClean="0"/>
              <a:t>consent</a:t>
            </a:r>
          </a:p>
          <a:p>
            <a:pPr>
              <a:lnSpc>
                <a:spcPct val="80000"/>
              </a:lnSpc>
            </a:pPr>
            <a:endParaRPr lang="en-GB" b="1" dirty="0"/>
          </a:p>
          <a:p>
            <a:pPr>
              <a:lnSpc>
                <a:spcPct val="80000"/>
              </a:lnSpc>
            </a:pPr>
            <a:r>
              <a:rPr lang="en-GB" b="1" dirty="0" smtClean="0"/>
              <a:t>The Ethical Review Board waiting in the wings.</a:t>
            </a:r>
            <a:endParaRPr lang="en-US" b="1" dirty="0"/>
          </a:p>
          <a:p>
            <a:endParaRPr lang="en-US" dirty="0"/>
          </a:p>
        </p:txBody>
      </p:sp>
    </p:spTree>
    <p:extLst>
      <p:ext uri="{BB962C8B-B14F-4D97-AF65-F5344CB8AC3E}">
        <p14:creationId xmlns:p14="http://schemas.microsoft.com/office/powerpoint/2010/main" val="19060885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b="1" dirty="0"/>
              <a:t>PROBLEM PRIORITIZATION JUSTIFICATION</a:t>
            </a:r>
            <a:endParaRPr lang="en-US" sz="2400" dirty="0"/>
          </a:p>
        </p:txBody>
      </p:sp>
      <p:sp>
        <p:nvSpPr>
          <p:cNvPr id="3" name="Content Placeholder 2"/>
          <p:cNvSpPr>
            <a:spLocks noGrp="1"/>
          </p:cNvSpPr>
          <p:nvPr>
            <p:ph idx="1"/>
          </p:nvPr>
        </p:nvSpPr>
        <p:spPr/>
        <p:txBody>
          <a:bodyPr>
            <a:normAutofit fontScale="47500" lnSpcReduction="20000"/>
          </a:bodyPr>
          <a:lstStyle/>
          <a:p>
            <a:pPr algn="just"/>
            <a:endParaRPr lang="en-US" b="1" dirty="0"/>
          </a:p>
          <a:p>
            <a:pPr lvl="0" algn="just"/>
            <a:r>
              <a:rPr lang="en-US" b="1" dirty="0" smtClean="0"/>
              <a:t>APPLICABILITY OF RESULTS </a:t>
            </a:r>
          </a:p>
          <a:p>
            <a:pPr lvl="0" algn="just"/>
            <a:endParaRPr lang="en-US" b="1" dirty="0" smtClean="0"/>
          </a:p>
          <a:p>
            <a:pPr lvl="0" algn="just"/>
            <a:r>
              <a:rPr lang="en-GB" b="1" dirty="0" smtClean="0"/>
              <a:t>How </a:t>
            </a:r>
            <a:r>
              <a:rPr lang="en-GB" b="1" dirty="0"/>
              <a:t>urgently are the data needed for making a decision</a:t>
            </a:r>
            <a:r>
              <a:rPr lang="en-GB" b="1" dirty="0" smtClean="0"/>
              <a:t>?</a:t>
            </a:r>
          </a:p>
          <a:p>
            <a:pPr lvl="0" algn="just"/>
            <a:r>
              <a:rPr lang="en-GB" b="1" dirty="0" smtClean="0"/>
              <a:t>Will the findings just gather dust?</a:t>
            </a:r>
            <a:endParaRPr lang="en-GB" b="1" dirty="0"/>
          </a:p>
          <a:p>
            <a:pPr algn="just"/>
            <a:endParaRPr lang="en-US" b="1" dirty="0"/>
          </a:p>
          <a:p>
            <a:pPr algn="just"/>
            <a:r>
              <a:rPr lang="en-US" b="1" dirty="0" smtClean="0"/>
              <a:t>AVOIDANCE OF DUPLICATION</a:t>
            </a:r>
          </a:p>
          <a:p>
            <a:pPr marL="82296" indent="0" algn="just">
              <a:buNone/>
            </a:pPr>
            <a:endParaRPr lang="en-US" b="1" i="1" dirty="0" smtClean="0"/>
          </a:p>
          <a:p>
            <a:pPr algn="just"/>
            <a:r>
              <a:rPr lang="en-US" b="1" dirty="0" smtClean="0"/>
              <a:t>Has </a:t>
            </a:r>
            <a:r>
              <a:rPr lang="en-US" b="1" dirty="0"/>
              <a:t>the topic been investigated before within the same area or in another area with similar conditions?</a:t>
            </a:r>
          </a:p>
          <a:p>
            <a:pPr marL="82296" indent="0" algn="just">
              <a:buNone/>
            </a:pPr>
            <a:endParaRPr lang="en-US" b="1" dirty="0"/>
          </a:p>
          <a:p>
            <a:pPr algn="just"/>
            <a:r>
              <a:rPr lang="en-US" b="1" dirty="0"/>
              <a:t>Have the major questions been answered? </a:t>
            </a:r>
          </a:p>
          <a:p>
            <a:pPr marL="82296" indent="0" algn="just">
              <a:buNone/>
            </a:pPr>
            <a:endParaRPr lang="en-US" b="1" dirty="0"/>
          </a:p>
          <a:p>
            <a:pPr algn="just"/>
            <a:r>
              <a:rPr lang="en-US" b="1" dirty="0"/>
              <a:t>Are the answers to the problem already available in written document?</a:t>
            </a:r>
          </a:p>
          <a:p>
            <a:pPr marL="82296" indent="0" algn="just">
              <a:buNone/>
            </a:pPr>
            <a:endParaRPr lang="en-US" b="1" dirty="0"/>
          </a:p>
          <a:p>
            <a:pPr algn="just"/>
            <a:endParaRPr lang="en-US" b="1" dirty="0" smtClean="0"/>
          </a:p>
          <a:p>
            <a:pPr algn="just"/>
            <a:endParaRPr lang="en-US" b="1" dirty="0"/>
          </a:p>
          <a:p>
            <a:pPr algn="just"/>
            <a:r>
              <a:rPr lang="en-US" b="1" dirty="0" smtClean="0"/>
              <a:t>If the </a:t>
            </a:r>
            <a:r>
              <a:rPr lang="en-US" b="1" dirty="0"/>
              <a:t>answers are in the affirmative, </a:t>
            </a:r>
            <a:r>
              <a:rPr lang="en-US" b="1" dirty="0" smtClean="0"/>
              <a:t>proceed; </a:t>
            </a:r>
            <a:r>
              <a:rPr lang="en-US" b="1" dirty="0"/>
              <a:t>if not </a:t>
            </a:r>
            <a:r>
              <a:rPr lang="en-US" b="1" dirty="0" smtClean="0"/>
              <a:t>have some second thoughts.</a:t>
            </a:r>
            <a:endParaRPr lang="en-US" b="1" dirty="0"/>
          </a:p>
          <a:p>
            <a:pPr algn="just"/>
            <a:endParaRPr lang="en-US" b="1" dirty="0"/>
          </a:p>
        </p:txBody>
      </p:sp>
    </p:spTree>
    <p:extLst>
      <p:ext uri="{BB962C8B-B14F-4D97-AF65-F5344CB8AC3E}">
        <p14:creationId xmlns:p14="http://schemas.microsoft.com/office/powerpoint/2010/main" val="218611723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AutoShape 2"/>
          <p:cNvSpPr>
            <a:spLocks noGrp="1" noChangeArrowheads="1"/>
          </p:cNvSpPr>
          <p:nvPr>
            <p:ph type="title"/>
          </p:nvPr>
        </p:nvSpPr>
        <p:spPr/>
        <p:txBody>
          <a:bodyPr/>
          <a:lstStyle/>
          <a:p>
            <a:pPr eaLnBrk="1" hangingPunct="1"/>
            <a:r>
              <a:rPr lang="en-US" sz="3200" b="1" dirty="0"/>
              <a:t>LITERATURE REVIEW</a:t>
            </a:r>
            <a:br>
              <a:rPr lang="en-US" sz="3200" b="1" dirty="0"/>
            </a:br>
            <a:endParaRPr lang="en-US" sz="3200" b="1" dirty="0"/>
          </a:p>
        </p:txBody>
      </p:sp>
      <p:sp>
        <p:nvSpPr>
          <p:cNvPr id="50179" name="Rectangle 3"/>
          <p:cNvSpPr>
            <a:spLocks noGrp="1" noChangeArrowheads="1"/>
          </p:cNvSpPr>
          <p:nvPr>
            <p:ph idx="1"/>
          </p:nvPr>
        </p:nvSpPr>
        <p:spPr/>
        <p:txBody>
          <a:bodyPr>
            <a:normAutofit fontScale="85000" lnSpcReduction="20000"/>
          </a:bodyPr>
          <a:lstStyle/>
          <a:p>
            <a:pPr algn="just" eaLnBrk="1" hangingPunct="1">
              <a:defRPr/>
            </a:pPr>
            <a:r>
              <a:rPr lang="en-US" sz="2400" b="1" dirty="0"/>
              <a:t>This involves familiarizing oneself with what has been done about the area of investigation.</a:t>
            </a:r>
          </a:p>
          <a:p>
            <a:pPr algn="just" eaLnBrk="1" hangingPunct="1">
              <a:buFont typeface="Wingdings" pitchFamily="2" charset="2"/>
              <a:buNone/>
              <a:defRPr/>
            </a:pPr>
            <a:endParaRPr lang="en-US" sz="2400" b="1" dirty="0"/>
          </a:p>
          <a:p>
            <a:pPr algn="just" eaLnBrk="1" hangingPunct="1">
              <a:buFont typeface="Wingdings" pitchFamily="2" charset="2"/>
              <a:buNone/>
              <a:defRPr/>
            </a:pPr>
            <a:r>
              <a:rPr lang="en-US" sz="2400" b="1" dirty="0"/>
              <a:t>	WHY IT IS IMPORTANT</a:t>
            </a:r>
          </a:p>
          <a:p>
            <a:pPr algn="just" eaLnBrk="1" hangingPunct="1">
              <a:buFont typeface="Wingdings" pitchFamily="2" charset="2"/>
              <a:buNone/>
              <a:defRPr/>
            </a:pPr>
            <a:endParaRPr lang="en-US" sz="2400" b="1" dirty="0"/>
          </a:p>
          <a:p>
            <a:pPr algn="just" eaLnBrk="1" hangingPunct="1">
              <a:defRPr/>
            </a:pPr>
            <a:r>
              <a:rPr lang="en-US" sz="2400" b="1" dirty="0"/>
              <a:t>Prevents duplication of work already done. </a:t>
            </a:r>
          </a:p>
          <a:p>
            <a:pPr algn="just" eaLnBrk="1" hangingPunct="1">
              <a:buFont typeface="Wingdings" pitchFamily="2" charset="2"/>
              <a:buNone/>
              <a:defRPr/>
            </a:pPr>
            <a:endParaRPr lang="en-US" sz="2400" b="1" dirty="0"/>
          </a:p>
          <a:p>
            <a:pPr algn="just" eaLnBrk="1" hangingPunct="1">
              <a:defRPr/>
            </a:pPr>
            <a:r>
              <a:rPr lang="en-US" sz="2400" b="1" dirty="0"/>
              <a:t>Helps find what others have learned and reported in the problem – may assist you in refining your statement of the problem.</a:t>
            </a:r>
          </a:p>
          <a:p>
            <a:pPr algn="just" eaLnBrk="1" hangingPunct="1">
              <a:buFont typeface="Wingdings" pitchFamily="2" charset="2"/>
              <a:buNone/>
              <a:defRPr/>
            </a:pPr>
            <a:endParaRPr lang="en-US" sz="2400" b="1" dirty="0"/>
          </a:p>
          <a:p>
            <a:pPr algn="just" eaLnBrk="1" hangingPunct="1">
              <a:defRPr/>
            </a:pPr>
            <a:r>
              <a:rPr lang="en-US" sz="2400" b="1" dirty="0"/>
              <a:t>Helps one become familiar with the different types of methodology that might be used in your study.</a:t>
            </a:r>
          </a:p>
          <a:p>
            <a:pPr algn="just" eaLnBrk="1" hangingPunct="1">
              <a:buFont typeface="Wingdings" pitchFamily="2" charset="2"/>
              <a:buNone/>
              <a:defRPr/>
            </a:pPr>
            <a:endParaRPr lang="en-US" sz="2400" b="1" dirty="0"/>
          </a:p>
          <a:p>
            <a:pPr algn="just" eaLnBrk="1" hangingPunct="1">
              <a:defRPr/>
            </a:pPr>
            <a:r>
              <a:rPr lang="en-US" sz="2400" b="1" dirty="0"/>
              <a:t>Provides one with convincing arguments as to why a particular research project is needed.</a:t>
            </a:r>
          </a:p>
        </p:txBody>
      </p:sp>
    </p:spTree>
    <p:extLst>
      <p:ext uri="{BB962C8B-B14F-4D97-AF65-F5344CB8AC3E}">
        <p14:creationId xmlns:p14="http://schemas.microsoft.com/office/powerpoint/2010/main" val="152307785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dirty="0"/>
              <a:t>LITERATURE REVIEW</a:t>
            </a:r>
            <a:br>
              <a:rPr lang="en-US" sz="4400" b="1" dirty="0"/>
            </a:br>
            <a:endParaRPr lang="en-US" dirty="0"/>
          </a:p>
        </p:txBody>
      </p:sp>
      <p:sp>
        <p:nvSpPr>
          <p:cNvPr id="3" name="Content Placeholder 2"/>
          <p:cNvSpPr>
            <a:spLocks noGrp="1"/>
          </p:cNvSpPr>
          <p:nvPr>
            <p:ph idx="1"/>
          </p:nvPr>
        </p:nvSpPr>
        <p:spPr/>
        <p:txBody>
          <a:bodyPr>
            <a:normAutofit fontScale="55000" lnSpcReduction="20000"/>
          </a:bodyPr>
          <a:lstStyle/>
          <a:p>
            <a:pPr algn="just"/>
            <a:r>
              <a:rPr lang="en-US" b="1" dirty="0"/>
              <a:t>REVIEW OF THEORY</a:t>
            </a:r>
          </a:p>
          <a:p>
            <a:pPr marL="82296" indent="0" algn="just">
              <a:buNone/>
            </a:pPr>
            <a:endParaRPr lang="en-US" b="1" dirty="0"/>
          </a:p>
          <a:p>
            <a:pPr algn="just"/>
            <a:r>
              <a:rPr lang="en-US" b="1" dirty="0"/>
              <a:t>Find theory (</a:t>
            </a:r>
            <a:r>
              <a:rPr lang="en-US" b="1" dirty="0" err="1"/>
              <a:t>ies</a:t>
            </a:r>
            <a:r>
              <a:rPr lang="en-US" b="1" dirty="0"/>
              <a:t>) relevant to your research.</a:t>
            </a:r>
          </a:p>
          <a:p>
            <a:pPr algn="just"/>
            <a:endParaRPr lang="en-US" b="1" dirty="0"/>
          </a:p>
          <a:p>
            <a:pPr algn="just"/>
            <a:r>
              <a:rPr lang="en-US" b="1" dirty="0"/>
              <a:t>This is done in order to link your research to the broader body of knowledge in your field.</a:t>
            </a:r>
          </a:p>
          <a:p>
            <a:pPr algn="just"/>
            <a:r>
              <a:rPr lang="en-US" b="1" dirty="0"/>
              <a:t> </a:t>
            </a:r>
          </a:p>
          <a:p>
            <a:pPr algn="just"/>
            <a:r>
              <a:rPr lang="en-US" b="1" dirty="0"/>
              <a:t>REVIEW OF EMPIRICAL LITERATURE</a:t>
            </a:r>
          </a:p>
          <a:p>
            <a:pPr marL="82296" indent="0" algn="just">
              <a:buNone/>
            </a:pPr>
            <a:endParaRPr lang="en-US" b="1" dirty="0"/>
          </a:p>
          <a:p>
            <a:pPr algn="just"/>
            <a:r>
              <a:rPr lang="en-US" b="1" dirty="0"/>
              <a:t>This involves finding out what others have done in your area of interest.</a:t>
            </a:r>
          </a:p>
          <a:p>
            <a:pPr algn="just"/>
            <a:endParaRPr lang="en-US" b="1" dirty="0"/>
          </a:p>
          <a:p>
            <a:pPr algn="just"/>
            <a:r>
              <a:rPr lang="en-US" b="1" dirty="0"/>
              <a:t>It involves learning from other researchers; how they conducted their research; what methods they used, </a:t>
            </a:r>
            <a:r>
              <a:rPr lang="en-US" b="1" dirty="0" err="1"/>
              <a:t>tc</a:t>
            </a:r>
            <a:r>
              <a:rPr lang="en-US" b="1" dirty="0"/>
              <a:t>.</a:t>
            </a:r>
          </a:p>
          <a:p>
            <a:pPr marL="82296" indent="0" algn="just">
              <a:buNone/>
            </a:pPr>
            <a:endParaRPr lang="en-US" b="1" dirty="0"/>
          </a:p>
          <a:p>
            <a:pPr algn="just"/>
            <a:r>
              <a:rPr lang="en-US" b="1" dirty="0"/>
              <a:t>It involves looking gaps or deficiencies in what others have done so that you can improve upon this.</a:t>
            </a:r>
          </a:p>
        </p:txBody>
      </p:sp>
    </p:spTree>
    <p:extLst>
      <p:ext uri="{BB962C8B-B14F-4D97-AF65-F5344CB8AC3E}">
        <p14:creationId xmlns:p14="http://schemas.microsoft.com/office/powerpoint/2010/main" val="165715556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AutoShape 2"/>
          <p:cNvSpPr>
            <a:spLocks noGrp="1" noChangeArrowheads="1"/>
          </p:cNvSpPr>
          <p:nvPr>
            <p:ph type="title"/>
          </p:nvPr>
        </p:nvSpPr>
        <p:spPr/>
        <p:txBody>
          <a:bodyPr>
            <a:normAutofit fontScale="90000"/>
          </a:bodyPr>
          <a:lstStyle/>
          <a:p>
            <a:pPr eaLnBrk="1" hangingPunct="1"/>
            <a:r>
              <a:rPr lang="en-US" b="1" dirty="0"/>
              <a:t>SOURCES OF THE LITERATURE</a:t>
            </a:r>
          </a:p>
        </p:txBody>
      </p:sp>
      <p:sp>
        <p:nvSpPr>
          <p:cNvPr id="51203" name="Rectangle 3"/>
          <p:cNvSpPr>
            <a:spLocks noGrp="1" noChangeArrowheads="1"/>
          </p:cNvSpPr>
          <p:nvPr>
            <p:ph idx="1"/>
          </p:nvPr>
        </p:nvSpPr>
        <p:spPr/>
        <p:txBody>
          <a:bodyPr>
            <a:normAutofit fontScale="85000" lnSpcReduction="20000"/>
          </a:bodyPr>
          <a:lstStyle/>
          <a:p>
            <a:pPr eaLnBrk="1" hangingPunct="1">
              <a:defRPr/>
            </a:pPr>
            <a:endParaRPr lang="en-US" dirty="0"/>
          </a:p>
          <a:p>
            <a:pPr algn="just" eaLnBrk="1" hangingPunct="1">
              <a:defRPr/>
            </a:pPr>
            <a:r>
              <a:rPr lang="en-US" b="1" dirty="0"/>
              <a:t>Individuals, groups and organizations.</a:t>
            </a:r>
          </a:p>
          <a:p>
            <a:pPr algn="just" eaLnBrk="1" hangingPunct="1">
              <a:buFont typeface="Wingdings" pitchFamily="2" charset="2"/>
              <a:buNone/>
              <a:defRPr/>
            </a:pPr>
            <a:endParaRPr lang="en-US" b="1" dirty="0"/>
          </a:p>
          <a:p>
            <a:pPr algn="just" eaLnBrk="1" hangingPunct="1">
              <a:defRPr/>
            </a:pPr>
            <a:r>
              <a:rPr lang="en-US" b="1" dirty="0"/>
              <a:t>Published information (books, articles, indexes and abstract journals; and</a:t>
            </a:r>
          </a:p>
          <a:p>
            <a:pPr algn="just" eaLnBrk="1" hangingPunct="1">
              <a:buFont typeface="Wingdings" pitchFamily="2" charset="2"/>
              <a:buNone/>
              <a:defRPr/>
            </a:pPr>
            <a:endParaRPr lang="en-US" b="1" dirty="0"/>
          </a:p>
          <a:p>
            <a:pPr algn="just" eaLnBrk="1" hangingPunct="1">
              <a:defRPr/>
            </a:pPr>
            <a:r>
              <a:rPr lang="en-US" b="1" dirty="0"/>
              <a:t>Unpublished information (other research proposals in related fields, reports, </a:t>
            </a:r>
          </a:p>
          <a:p>
            <a:pPr algn="just" eaLnBrk="1" hangingPunct="1">
              <a:buFont typeface="Wingdings" pitchFamily="2" charset="2"/>
              <a:buNone/>
              <a:defRPr/>
            </a:pPr>
            <a:endParaRPr lang="en-US" b="1" dirty="0"/>
          </a:p>
          <a:p>
            <a:pPr algn="just" eaLnBrk="1" hangingPunct="1">
              <a:defRPr/>
            </a:pPr>
            <a:r>
              <a:rPr lang="en-US" b="1" dirty="0"/>
              <a:t>Records and computer data bases</a:t>
            </a:r>
          </a:p>
          <a:p>
            <a:pPr algn="just" eaLnBrk="1" hangingPunct="1">
              <a:buNone/>
              <a:defRPr/>
            </a:pPr>
            <a:endParaRPr lang="en-US" b="1" dirty="0"/>
          </a:p>
          <a:p>
            <a:pPr algn="just" eaLnBrk="1" hangingPunct="1">
              <a:defRPr/>
            </a:pPr>
            <a:r>
              <a:rPr lang="en-US" b="1" dirty="0"/>
              <a:t>The </a:t>
            </a:r>
            <a:r>
              <a:rPr lang="en-US" b="1" dirty="0" smtClean="0"/>
              <a:t>Internet</a:t>
            </a:r>
            <a:endParaRPr lang="en-US" b="1" dirty="0"/>
          </a:p>
        </p:txBody>
      </p:sp>
    </p:spTree>
    <p:extLst>
      <p:ext uri="{BB962C8B-B14F-4D97-AF65-F5344CB8AC3E}">
        <p14:creationId xmlns:p14="http://schemas.microsoft.com/office/powerpoint/2010/main" val="659070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APPLIED RESEARCH</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en-US" b="1" dirty="0"/>
              <a:t>  </a:t>
            </a:r>
            <a:r>
              <a:rPr lang="en-US" dirty="0" smtClean="0"/>
              <a:t>Finding </a:t>
            </a:r>
            <a:r>
              <a:rPr lang="en-US" dirty="0"/>
              <a:t>SOLUTIONS to PROBLEMS.</a:t>
            </a:r>
          </a:p>
          <a:p>
            <a:r>
              <a:rPr lang="en-US" dirty="0"/>
              <a:t> </a:t>
            </a:r>
          </a:p>
          <a:p>
            <a:pPr lvl="0"/>
            <a:r>
              <a:rPr lang="en-US" dirty="0"/>
              <a:t>Necessary to identify PRIORITY AREAS and no DESIGN and EVALUATE POLICIES and </a:t>
            </a:r>
            <a:r>
              <a:rPr lang="en-US" dirty="0" err="1"/>
              <a:t>PROGRAMMES</a:t>
            </a:r>
            <a:r>
              <a:rPr lang="en-US" dirty="0"/>
              <a:t> that will deliver the greatest benefit, making OPTIMAL USE of AVAILABLE RESOURCES.</a:t>
            </a:r>
          </a:p>
          <a:p>
            <a:endParaRPr lang="en-US" dirty="0"/>
          </a:p>
        </p:txBody>
      </p:sp>
    </p:spTree>
    <p:extLst>
      <p:ext uri="{BB962C8B-B14F-4D97-AF65-F5344CB8AC3E}">
        <p14:creationId xmlns:p14="http://schemas.microsoft.com/office/powerpoint/2010/main" val="122938717"/>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AutoShape 2"/>
          <p:cNvSpPr>
            <a:spLocks noGrp="1" noChangeArrowheads="1"/>
          </p:cNvSpPr>
          <p:nvPr>
            <p:ph type="title"/>
          </p:nvPr>
        </p:nvSpPr>
        <p:spPr/>
        <p:txBody>
          <a:bodyPr>
            <a:normAutofit fontScale="90000"/>
          </a:bodyPr>
          <a:lstStyle/>
          <a:p>
            <a:pPr eaLnBrk="1" hangingPunct="1"/>
            <a:r>
              <a:rPr lang="en-US" b="1" dirty="0"/>
              <a:t>WHERE TO FIND THE LITERATURE</a:t>
            </a:r>
          </a:p>
        </p:txBody>
      </p:sp>
      <p:sp>
        <p:nvSpPr>
          <p:cNvPr id="24578" name="Rectangle 3"/>
          <p:cNvSpPr>
            <a:spLocks noGrp="1" noChangeArrowheads="1"/>
          </p:cNvSpPr>
          <p:nvPr>
            <p:ph idx="1"/>
          </p:nvPr>
        </p:nvSpPr>
        <p:spPr/>
        <p:txBody>
          <a:bodyPr/>
          <a:lstStyle/>
          <a:p>
            <a:pPr eaLnBrk="1" hangingPunct="1">
              <a:lnSpc>
                <a:spcPct val="80000"/>
              </a:lnSpc>
              <a:buFont typeface="Wingdings" pitchFamily="2" charset="2"/>
              <a:buNone/>
            </a:pPr>
            <a:endParaRPr lang="en-US" sz="1800" dirty="0"/>
          </a:p>
          <a:p>
            <a:pPr algn="just">
              <a:lnSpc>
                <a:spcPct val="80000"/>
              </a:lnSpc>
            </a:pPr>
            <a:r>
              <a:rPr lang="en-US" b="1" dirty="0"/>
              <a:t>Libraries</a:t>
            </a:r>
          </a:p>
          <a:p>
            <a:pPr algn="just" eaLnBrk="1" hangingPunct="1">
              <a:lnSpc>
                <a:spcPct val="80000"/>
              </a:lnSpc>
            </a:pPr>
            <a:r>
              <a:rPr lang="en-US" b="1" dirty="0"/>
              <a:t>Archives</a:t>
            </a:r>
          </a:p>
          <a:p>
            <a:pPr algn="just" eaLnBrk="1" hangingPunct="1">
              <a:lnSpc>
                <a:spcPct val="80000"/>
              </a:lnSpc>
            </a:pPr>
            <a:r>
              <a:rPr lang="en-US" b="1" dirty="0"/>
              <a:t>Government Departments/Ministries</a:t>
            </a:r>
          </a:p>
          <a:p>
            <a:pPr algn="just" eaLnBrk="1" hangingPunct="1">
              <a:lnSpc>
                <a:spcPct val="80000"/>
              </a:lnSpc>
            </a:pPr>
            <a:r>
              <a:rPr lang="en-US" b="1" dirty="0"/>
              <a:t>Museums</a:t>
            </a:r>
          </a:p>
          <a:p>
            <a:pPr algn="just" eaLnBrk="1" hangingPunct="1">
              <a:lnSpc>
                <a:spcPct val="80000"/>
              </a:lnSpc>
            </a:pPr>
            <a:r>
              <a:rPr lang="en-US" b="1" dirty="0"/>
              <a:t>Internet</a:t>
            </a:r>
          </a:p>
          <a:p>
            <a:pPr algn="just" eaLnBrk="1" hangingPunct="1">
              <a:lnSpc>
                <a:spcPct val="80000"/>
              </a:lnSpc>
            </a:pPr>
            <a:r>
              <a:rPr lang="en-US" b="1" dirty="0"/>
              <a:t>Non-governmental organizations</a:t>
            </a:r>
          </a:p>
          <a:p>
            <a:pPr algn="just"/>
            <a:r>
              <a:rPr lang="en-US" b="1" dirty="0"/>
              <a:t>Bilateral and multilateral organizations.</a:t>
            </a:r>
          </a:p>
          <a:p>
            <a:pPr algn="just" eaLnBrk="1" hangingPunct="1">
              <a:lnSpc>
                <a:spcPct val="80000"/>
              </a:lnSpc>
            </a:pPr>
            <a:endParaRPr lang="en-US" b="1" dirty="0"/>
          </a:p>
        </p:txBody>
      </p:sp>
    </p:spTree>
    <p:extLst>
      <p:ext uri="{BB962C8B-B14F-4D97-AF65-F5344CB8AC3E}">
        <p14:creationId xmlns:p14="http://schemas.microsoft.com/office/powerpoint/2010/main" val="239968361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AutoShape 2"/>
          <p:cNvSpPr>
            <a:spLocks noGrp="1" noChangeArrowheads="1"/>
          </p:cNvSpPr>
          <p:nvPr>
            <p:ph type="title"/>
          </p:nvPr>
        </p:nvSpPr>
        <p:spPr/>
        <p:txBody>
          <a:bodyPr>
            <a:normAutofit/>
          </a:bodyPr>
          <a:lstStyle/>
          <a:p>
            <a:pPr eaLnBrk="1" hangingPunct="1"/>
            <a:r>
              <a:rPr lang="en-US" sz="3200" b="1" dirty="0"/>
              <a:t>STRATEGY IN SEARCHING FOR INFORMATION</a:t>
            </a:r>
          </a:p>
        </p:txBody>
      </p:sp>
      <p:sp>
        <p:nvSpPr>
          <p:cNvPr id="55299" name="Rectangle 3"/>
          <p:cNvSpPr>
            <a:spLocks noGrp="1" noChangeArrowheads="1"/>
          </p:cNvSpPr>
          <p:nvPr>
            <p:ph idx="1"/>
          </p:nvPr>
        </p:nvSpPr>
        <p:spPr/>
        <p:txBody>
          <a:bodyPr>
            <a:normAutofit lnSpcReduction="10000"/>
          </a:bodyPr>
          <a:lstStyle/>
          <a:p>
            <a:pPr eaLnBrk="1" hangingPunct="1">
              <a:lnSpc>
                <a:spcPct val="80000"/>
              </a:lnSpc>
            </a:pPr>
            <a:endParaRPr lang="en-US" sz="1400" dirty="0"/>
          </a:p>
          <a:p>
            <a:pPr algn="just" eaLnBrk="1" hangingPunct="1">
              <a:lnSpc>
                <a:spcPct val="80000"/>
              </a:lnSpc>
            </a:pPr>
            <a:r>
              <a:rPr lang="en-US" sz="1800" b="1" dirty="0"/>
              <a:t>Identify a key person (researcher or decision maker) who is knowledgeable on the topic asking if he/she can give group references or the names of other people whom you could contact for further information.</a:t>
            </a:r>
          </a:p>
          <a:p>
            <a:pPr algn="just" eaLnBrk="1" hangingPunct="1">
              <a:lnSpc>
                <a:spcPct val="80000"/>
              </a:lnSpc>
            </a:pPr>
            <a:endParaRPr lang="en-US" sz="1800" b="1" dirty="0"/>
          </a:p>
          <a:p>
            <a:pPr algn="just" eaLnBrk="1" hangingPunct="1">
              <a:lnSpc>
                <a:spcPct val="80000"/>
              </a:lnSpc>
            </a:pPr>
            <a:r>
              <a:rPr lang="en-US" sz="1800" b="1" dirty="0"/>
              <a:t>Look up names of speakers on topics or conferences who may be useful to contact.</a:t>
            </a:r>
          </a:p>
          <a:p>
            <a:pPr algn="just" eaLnBrk="1" hangingPunct="1">
              <a:lnSpc>
                <a:spcPct val="80000"/>
              </a:lnSpc>
              <a:buFont typeface="Wingdings" pitchFamily="2" charset="2"/>
              <a:buNone/>
            </a:pPr>
            <a:endParaRPr lang="en-US" sz="1800" b="1" dirty="0"/>
          </a:p>
          <a:p>
            <a:pPr algn="just" eaLnBrk="1" hangingPunct="1">
              <a:lnSpc>
                <a:spcPct val="80000"/>
              </a:lnSpc>
            </a:pPr>
            <a:r>
              <a:rPr lang="en-US" sz="1800" b="1" dirty="0"/>
              <a:t>Contact librarians in universities and research institutions, and government ministries.</a:t>
            </a:r>
          </a:p>
          <a:p>
            <a:pPr algn="just" eaLnBrk="1" hangingPunct="1">
              <a:lnSpc>
                <a:spcPct val="80000"/>
              </a:lnSpc>
              <a:buFont typeface="Wingdings" pitchFamily="2" charset="2"/>
              <a:buNone/>
            </a:pPr>
            <a:endParaRPr lang="en-US" sz="1800" b="1" dirty="0"/>
          </a:p>
          <a:p>
            <a:pPr algn="just" eaLnBrk="1" hangingPunct="1">
              <a:lnSpc>
                <a:spcPct val="80000"/>
              </a:lnSpc>
            </a:pPr>
            <a:r>
              <a:rPr lang="en-US" sz="1800" b="1" dirty="0"/>
              <a:t>Newspapers for relevant references.</a:t>
            </a:r>
          </a:p>
          <a:p>
            <a:pPr algn="just" eaLnBrk="1" hangingPunct="1">
              <a:lnSpc>
                <a:spcPct val="80000"/>
              </a:lnSpc>
              <a:buFont typeface="Wingdings" pitchFamily="2" charset="2"/>
              <a:buNone/>
            </a:pPr>
            <a:endParaRPr lang="en-US" sz="1800" b="1" dirty="0"/>
          </a:p>
          <a:p>
            <a:pPr algn="just" eaLnBrk="1" hangingPunct="1">
              <a:lnSpc>
                <a:spcPct val="80000"/>
              </a:lnSpc>
            </a:pPr>
            <a:r>
              <a:rPr lang="en-US" sz="1800" b="1" dirty="0"/>
              <a:t>Look up references in indexes (e.g. Social Science Index) and abstracts, or  journals.</a:t>
            </a:r>
          </a:p>
          <a:p>
            <a:pPr algn="just" eaLnBrk="1" hangingPunct="1">
              <a:lnSpc>
                <a:spcPct val="80000"/>
              </a:lnSpc>
              <a:buFont typeface="Wingdings" pitchFamily="2" charset="2"/>
              <a:buNone/>
            </a:pPr>
            <a:endParaRPr lang="en-US" sz="1800" b="1" dirty="0"/>
          </a:p>
          <a:p>
            <a:pPr algn="just" eaLnBrk="1" hangingPunct="1">
              <a:lnSpc>
                <a:spcPct val="80000"/>
              </a:lnSpc>
            </a:pPr>
            <a:r>
              <a:rPr lang="en-US" sz="1800" b="1" dirty="0"/>
              <a:t>Use a computerized library search  using inter-library loan facility if available</a:t>
            </a:r>
          </a:p>
          <a:p>
            <a:pPr algn="just" eaLnBrk="1" hangingPunct="1">
              <a:lnSpc>
                <a:spcPct val="80000"/>
              </a:lnSpc>
            </a:pPr>
            <a:endParaRPr lang="en-US" sz="1800" b="1" dirty="0"/>
          </a:p>
        </p:txBody>
      </p:sp>
    </p:spTree>
    <p:extLst>
      <p:ext uri="{BB962C8B-B14F-4D97-AF65-F5344CB8AC3E}">
        <p14:creationId xmlns:p14="http://schemas.microsoft.com/office/powerpoint/2010/main" val="88219385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AutoShape 2"/>
          <p:cNvSpPr>
            <a:spLocks noGrp="1" noChangeArrowheads="1"/>
          </p:cNvSpPr>
          <p:nvPr>
            <p:ph type="title"/>
          </p:nvPr>
        </p:nvSpPr>
        <p:spPr/>
        <p:txBody>
          <a:bodyPr/>
          <a:lstStyle/>
          <a:p>
            <a:pPr eaLnBrk="1" hangingPunct="1"/>
            <a:r>
              <a:rPr lang="en-US" b="1" dirty="0"/>
              <a:t>METHOD OF READING</a:t>
            </a:r>
          </a:p>
        </p:txBody>
      </p:sp>
      <p:sp>
        <p:nvSpPr>
          <p:cNvPr id="56323" name="Rectangle 3"/>
          <p:cNvSpPr>
            <a:spLocks noGrp="1" noChangeArrowheads="1"/>
          </p:cNvSpPr>
          <p:nvPr>
            <p:ph idx="1"/>
          </p:nvPr>
        </p:nvSpPr>
        <p:spPr/>
        <p:txBody>
          <a:bodyPr/>
          <a:lstStyle/>
          <a:p>
            <a:pPr eaLnBrk="1" hangingPunct="1">
              <a:lnSpc>
                <a:spcPct val="80000"/>
              </a:lnSpc>
            </a:pPr>
            <a:endParaRPr lang="en-US" sz="2400" dirty="0"/>
          </a:p>
          <a:p>
            <a:pPr algn="just" eaLnBrk="1" hangingPunct="1">
              <a:lnSpc>
                <a:spcPct val="80000"/>
              </a:lnSpc>
            </a:pPr>
            <a:r>
              <a:rPr lang="en-US" sz="2400" b="1" dirty="0"/>
              <a:t>First, skim or read.</a:t>
            </a:r>
          </a:p>
          <a:p>
            <a:pPr algn="just" eaLnBrk="1" hangingPunct="1">
              <a:lnSpc>
                <a:spcPct val="80000"/>
              </a:lnSpc>
              <a:buFont typeface="Wingdings" pitchFamily="2" charset="2"/>
              <a:buNone/>
            </a:pPr>
            <a:endParaRPr lang="en-US" sz="2400" b="1" dirty="0"/>
          </a:p>
          <a:p>
            <a:pPr algn="just" eaLnBrk="1" hangingPunct="1">
              <a:lnSpc>
                <a:spcPct val="80000"/>
              </a:lnSpc>
            </a:pPr>
            <a:r>
              <a:rPr lang="en-US" sz="2400" b="1" dirty="0"/>
              <a:t>Summarize important information of each reference index cards or as computer entries.</a:t>
            </a:r>
          </a:p>
          <a:p>
            <a:pPr algn="just" eaLnBrk="1" hangingPunct="1">
              <a:lnSpc>
                <a:spcPct val="80000"/>
              </a:lnSpc>
              <a:buFont typeface="Wingdings" pitchFamily="2" charset="2"/>
              <a:buNone/>
            </a:pPr>
            <a:endParaRPr lang="en-US" sz="2400" b="1" dirty="0"/>
          </a:p>
          <a:p>
            <a:pPr algn="just" eaLnBrk="1" hangingPunct="1">
              <a:lnSpc>
                <a:spcPct val="80000"/>
              </a:lnSpc>
            </a:pPr>
            <a:r>
              <a:rPr lang="en-US" sz="2400" b="1" dirty="0"/>
              <a:t>Classify the information (computer entries) for easy retrieval.</a:t>
            </a:r>
          </a:p>
          <a:p>
            <a:pPr algn="just" eaLnBrk="1" hangingPunct="1">
              <a:lnSpc>
                <a:spcPct val="80000"/>
              </a:lnSpc>
              <a:buFont typeface="Wingdings" pitchFamily="2" charset="2"/>
              <a:buNone/>
            </a:pPr>
            <a:endParaRPr lang="en-US" sz="2400" b="1" dirty="0"/>
          </a:p>
          <a:p>
            <a:pPr algn="just" eaLnBrk="1" hangingPunct="1">
              <a:lnSpc>
                <a:spcPct val="80000"/>
              </a:lnSpc>
            </a:pPr>
            <a:r>
              <a:rPr lang="en-US" sz="2400" b="1" dirty="0"/>
              <a:t>Finally do the review</a:t>
            </a:r>
            <a:r>
              <a:rPr lang="en-US" sz="2400" dirty="0"/>
              <a:t>. </a:t>
            </a:r>
          </a:p>
        </p:txBody>
      </p:sp>
    </p:spTree>
    <p:extLst>
      <p:ext uri="{BB962C8B-B14F-4D97-AF65-F5344CB8AC3E}">
        <p14:creationId xmlns:p14="http://schemas.microsoft.com/office/powerpoint/2010/main" val="289103076"/>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AutoShape 2"/>
          <p:cNvSpPr>
            <a:spLocks noGrp="1" noChangeArrowheads="1"/>
          </p:cNvSpPr>
          <p:nvPr>
            <p:ph type="title"/>
          </p:nvPr>
        </p:nvSpPr>
        <p:spPr/>
        <p:txBody>
          <a:bodyPr>
            <a:noAutofit/>
          </a:bodyPr>
          <a:lstStyle/>
          <a:p>
            <a:pPr eaLnBrk="1" hangingPunct="1"/>
            <a:r>
              <a:rPr lang="en-US" sz="2800" b="1" dirty="0"/>
              <a:t>INFORMATION TO BE INCLUDED FOR EACH ENTRY</a:t>
            </a:r>
            <a:br>
              <a:rPr lang="en-US" sz="2800" b="1" dirty="0"/>
            </a:br>
            <a:endParaRPr lang="en-US" sz="2800" b="1" dirty="0"/>
          </a:p>
        </p:txBody>
      </p:sp>
      <p:sp>
        <p:nvSpPr>
          <p:cNvPr id="57347" name="Rectangle 3"/>
          <p:cNvSpPr>
            <a:spLocks noGrp="1" noChangeArrowheads="1"/>
          </p:cNvSpPr>
          <p:nvPr>
            <p:ph idx="1"/>
          </p:nvPr>
        </p:nvSpPr>
        <p:spPr/>
        <p:txBody>
          <a:bodyPr>
            <a:noAutofit/>
          </a:bodyPr>
          <a:lstStyle/>
          <a:p>
            <a:pPr eaLnBrk="1" hangingPunct="1">
              <a:lnSpc>
                <a:spcPct val="80000"/>
              </a:lnSpc>
            </a:pPr>
            <a:r>
              <a:rPr lang="en-US" sz="1600" b="1" dirty="0"/>
              <a:t>Should have quotations and information such as:-</a:t>
            </a:r>
          </a:p>
          <a:p>
            <a:pPr eaLnBrk="1" hangingPunct="1">
              <a:lnSpc>
                <a:spcPct val="80000"/>
              </a:lnSpc>
            </a:pPr>
            <a:r>
              <a:rPr lang="en-US" sz="1600" b="1" dirty="0"/>
              <a:t>Key words </a:t>
            </a:r>
            <a:r>
              <a:rPr lang="en-US" sz="1600" b="1" dirty="0" smtClean="0"/>
              <a:t>READING CULTURE</a:t>
            </a:r>
            <a:endParaRPr lang="en-US" sz="1600" b="1" dirty="0"/>
          </a:p>
          <a:p>
            <a:pPr eaLnBrk="1" hangingPunct="1">
              <a:lnSpc>
                <a:spcPct val="80000"/>
              </a:lnSpc>
            </a:pPr>
            <a:r>
              <a:rPr lang="en-US" sz="1600" b="1" dirty="0"/>
              <a:t>A summary of the contents of the book or article – concentrate on information relevant to your study.</a:t>
            </a:r>
          </a:p>
          <a:p>
            <a:pPr eaLnBrk="1" hangingPunct="1">
              <a:lnSpc>
                <a:spcPct val="80000"/>
              </a:lnSpc>
              <a:buFont typeface="Wingdings" pitchFamily="2" charset="2"/>
              <a:buNone/>
            </a:pPr>
            <a:endParaRPr lang="en-US" sz="1600" b="1" dirty="0"/>
          </a:p>
          <a:p>
            <a:pPr eaLnBrk="1" hangingPunct="1">
              <a:lnSpc>
                <a:spcPct val="80000"/>
              </a:lnSpc>
            </a:pPr>
            <a:r>
              <a:rPr lang="en-US" sz="1600" b="1" dirty="0"/>
              <a:t>Main purpose of the study </a:t>
            </a:r>
          </a:p>
          <a:p>
            <a:pPr eaLnBrk="1" hangingPunct="1">
              <a:lnSpc>
                <a:spcPct val="80000"/>
              </a:lnSpc>
              <a:buFont typeface="Wingdings" pitchFamily="2" charset="2"/>
              <a:buNone/>
            </a:pPr>
            <a:endParaRPr lang="en-US" sz="1600" b="1" dirty="0"/>
          </a:p>
          <a:p>
            <a:pPr eaLnBrk="1" hangingPunct="1">
              <a:lnSpc>
                <a:spcPct val="80000"/>
              </a:lnSpc>
            </a:pPr>
            <a:r>
              <a:rPr lang="en-US" sz="1600" b="1" dirty="0"/>
              <a:t>Methodology – population, sample, etc.</a:t>
            </a:r>
          </a:p>
          <a:p>
            <a:pPr eaLnBrk="1" hangingPunct="1">
              <a:lnSpc>
                <a:spcPct val="80000"/>
              </a:lnSpc>
              <a:buFont typeface="Wingdings" pitchFamily="2" charset="2"/>
              <a:buNone/>
            </a:pPr>
            <a:endParaRPr lang="en-US" sz="1600" b="1" dirty="0"/>
          </a:p>
          <a:p>
            <a:pPr eaLnBrk="1" hangingPunct="1">
              <a:lnSpc>
                <a:spcPct val="80000"/>
              </a:lnSpc>
            </a:pPr>
            <a:r>
              <a:rPr lang="en-US" sz="1600" b="1" dirty="0"/>
              <a:t>Objectives/ hypotheses</a:t>
            </a:r>
          </a:p>
          <a:p>
            <a:pPr eaLnBrk="1" hangingPunct="1">
              <a:lnSpc>
                <a:spcPct val="80000"/>
              </a:lnSpc>
            </a:pPr>
            <a:endParaRPr lang="en-US" sz="1600" b="1" dirty="0"/>
          </a:p>
          <a:p>
            <a:pPr eaLnBrk="1" hangingPunct="1">
              <a:lnSpc>
                <a:spcPct val="80000"/>
              </a:lnSpc>
            </a:pPr>
            <a:r>
              <a:rPr lang="en-US" sz="1600" b="1" dirty="0"/>
              <a:t>Measurement of concepts/ variables</a:t>
            </a:r>
          </a:p>
          <a:p>
            <a:pPr eaLnBrk="1" hangingPunct="1">
              <a:lnSpc>
                <a:spcPct val="80000"/>
              </a:lnSpc>
              <a:buFont typeface="Wingdings" pitchFamily="2" charset="2"/>
              <a:buNone/>
            </a:pPr>
            <a:endParaRPr lang="en-US" sz="1600" b="1" dirty="0"/>
          </a:p>
          <a:p>
            <a:pPr eaLnBrk="1" hangingPunct="1">
              <a:lnSpc>
                <a:spcPct val="80000"/>
              </a:lnSpc>
            </a:pPr>
            <a:r>
              <a:rPr lang="en-US" sz="1600" b="1" dirty="0"/>
              <a:t>Data collection and analysis</a:t>
            </a:r>
          </a:p>
          <a:p>
            <a:pPr eaLnBrk="1" hangingPunct="1">
              <a:lnSpc>
                <a:spcPct val="80000"/>
              </a:lnSpc>
              <a:buFont typeface="Wingdings" pitchFamily="2" charset="2"/>
              <a:buNone/>
            </a:pPr>
            <a:endParaRPr lang="en-US" sz="1600" b="1" dirty="0"/>
          </a:p>
          <a:p>
            <a:pPr eaLnBrk="1" hangingPunct="1">
              <a:lnSpc>
                <a:spcPct val="80000"/>
              </a:lnSpc>
            </a:pPr>
            <a:r>
              <a:rPr lang="en-US" sz="1600" b="1" dirty="0"/>
              <a:t>Major findings and conclusions</a:t>
            </a:r>
          </a:p>
          <a:p>
            <a:pPr eaLnBrk="1" hangingPunct="1">
              <a:lnSpc>
                <a:spcPct val="80000"/>
              </a:lnSpc>
              <a:buFont typeface="Wingdings" pitchFamily="2" charset="2"/>
              <a:buNone/>
            </a:pPr>
            <a:endParaRPr lang="en-US" sz="1600" b="1" dirty="0"/>
          </a:p>
          <a:p>
            <a:pPr eaLnBrk="1" hangingPunct="1">
              <a:lnSpc>
                <a:spcPct val="80000"/>
              </a:lnSpc>
            </a:pPr>
            <a:r>
              <a:rPr lang="en-US" sz="1600" b="1" dirty="0"/>
              <a:t>How information from the study can be used in your research. </a:t>
            </a:r>
          </a:p>
        </p:txBody>
      </p:sp>
    </p:spTree>
    <p:extLst>
      <p:ext uri="{BB962C8B-B14F-4D97-AF65-F5344CB8AC3E}">
        <p14:creationId xmlns:p14="http://schemas.microsoft.com/office/powerpoint/2010/main" val="4188187216"/>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AutoShape 2"/>
          <p:cNvSpPr>
            <a:spLocks noGrp="1" noChangeArrowheads="1"/>
          </p:cNvSpPr>
          <p:nvPr>
            <p:ph type="title"/>
          </p:nvPr>
        </p:nvSpPr>
        <p:spPr/>
        <p:txBody>
          <a:bodyPr>
            <a:normAutofit fontScale="90000"/>
          </a:bodyPr>
          <a:lstStyle/>
          <a:p>
            <a:pPr eaLnBrk="1" hangingPunct="1"/>
            <a:r>
              <a:rPr lang="en-US" sz="2800" b="1" dirty="0"/>
              <a:t>HOW TO WRITE A REVIEW OF LITERATURE</a:t>
            </a:r>
            <a:br>
              <a:rPr lang="en-US" sz="2800" b="1" dirty="0"/>
            </a:br>
            <a:endParaRPr lang="en-US" sz="2800" b="1" dirty="0"/>
          </a:p>
        </p:txBody>
      </p:sp>
      <p:sp>
        <p:nvSpPr>
          <p:cNvPr id="58371" name="Rectangle 3"/>
          <p:cNvSpPr>
            <a:spLocks noGrp="1" noChangeArrowheads="1"/>
          </p:cNvSpPr>
          <p:nvPr>
            <p:ph idx="1"/>
          </p:nvPr>
        </p:nvSpPr>
        <p:spPr/>
        <p:txBody>
          <a:bodyPr>
            <a:normAutofit lnSpcReduction="10000"/>
          </a:bodyPr>
          <a:lstStyle/>
          <a:p>
            <a:pPr algn="just" eaLnBrk="1" hangingPunct="1">
              <a:lnSpc>
                <a:spcPct val="80000"/>
              </a:lnSpc>
            </a:pPr>
            <a:r>
              <a:rPr lang="en-US" sz="2000" b="1" dirty="0"/>
              <a:t>Organize your </a:t>
            </a:r>
            <a:r>
              <a:rPr lang="en-US" sz="2000" b="1" dirty="0" smtClean="0"/>
              <a:t>computer entries </a:t>
            </a:r>
            <a:r>
              <a:rPr lang="en-US" sz="2000" b="1" dirty="0"/>
              <a:t>in groups of related statements according to which statement of the problem they touch on.</a:t>
            </a:r>
          </a:p>
          <a:p>
            <a:pPr algn="just" eaLnBrk="1" hangingPunct="1">
              <a:lnSpc>
                <a:spcPct val="80000"/>
              </a:lnSpc>
              <a:buFont typeface="Wingdings" pitchFamily="2" charset="2"/>
              <a:buNone/>
            </a:pPr>
            <a:endParaRPr lang="en-US" sz="2000" b="1" dirty="0"/>
          </a:p>
          <a:p>
            <a:pPr algn="just" eaLnBrk="1" hangingPunct="1">
              <a:lnSpc>
                <a:spcPct val="80000"/>
              </a:lnSpc>
              <a:buFont typeface="Wingdings" pitchFamily="2" charset="2"/>
              <a:buNone/>
            </a:pPr>
            <a:r>
              <a:rPr lang="en-US" sz="2000" b="1" dirty="0"/>
              <a:t>	EXAMPLE</a:t>
            </a:r>
          </a:p>
          <a:p>
            <a:pPr algn="just" eaLnBrk="1" hangingPunct="1">
              <a:lnSpc>
                <a:spcPct val="80000"/>
              </a:lnSpc>
              <a:buFont typeface="Wingdings" pitchFamily="2" charset="2"/>
              <a:buNone/>
            </a:pPr>
            <a:endParaRPr lang="en-US" sz="2000" b="1" dirty="0"/>
          </a:p>
          <a:p>
            <a:pPr algn="just" eaLnBrk="1" hangingPunct="1">
              <a:lnSpc>
                <a:spcPct val="80000"/>
              </a:lnSpc>
            </a:pPr>
            <a:endParaRPr lang="en-US" sz="2000" b="1" dirty="0"/>
          </a:p>
          <a:p>
            <a:pPr algn="just" eaLnBrk="1" hangingPunct="1">
              <a:lnSpc>
                <a:spcPct val="80000"/>
              </a:lnSpc>
            </a:pPr>
            <a:r>
              <a:rPr lang="en-US" sz="2000" b="1" dirty="0" smtClean="0"/>
              <a:t>Historical perspective on reading culture</a:t>
            </a:r>
          </a:p>
          <a:p>
            <a:pPr algn="just" eaLnBrk="1" hangingPunct="1">
              <a:lnSpc>
                <a:spcPct val="80000"/>
              </a:lnSpc>
            </a:pPr>
            <a:r>
              <a:rPr lang="en-US" sz="2000" b="1" dirty="0" smtClean="0"/>
              <a:t>Sociodemographic aspects of reading culture</a:t>
            </a:r>
            <a:endParaRPr lang="en-US" sz="2000" b="1" dirty="0"/>
          </a:p>
          <a:p>
            <a:pPr algn="just" eaLnBrk="1" hangingPunct="1">
              <a:lnSpc>
                <a:spcPct val="80000"/>
              </a:lnSpc>
            </a:pPr>
            <a:r>
              <a:rPr lang="en-US" sz="2000" b="1" dirty="0" smtClean="0"/>
              <a:t>Family and parental influences on reading culture</a:t>
            </a:r>
            <a:endParaRPr lang="en-US" sz="2000" b="1" dirty="0"/>
          </a:p>
          <a:p>
            <a:pPr algn="just" eaLnBrk="1" hangingPunct="1">
              <a:lnSpc>
                <a:spcPct val="80000"/>
              </a:lnSpc>
            </a:pPr>
            <a:r>
              <a:rPr lang="en-US" sz="2000" b="1" dirty="0" smtClean="0"/>
              <a:t>Leisure and reading culture</a:t>
            </a:r>
          </a:p>
          <a:p>
            <a:pPr algn="just" eaLnBrk="1" hangingPunct="1">
              <a:lnSpc>
                <a:spcPct val="80000"/>
              </a:lnSpc>
            </a:pPr>
            <a:r>
              <a:rPr lang="en-US" sz="2000" b="1" dirty="0" smtClean="0"/>
              <a:t>Resource availability and reading culture</a:t>
            </a:r>
            <a:endParaRPr lang="en-US" sz="2000" b="1" dirty="0"/>
          </a:p>
          <a:p>
            <a:pPr algn="just" eaLnBrk="1" hangingPunct="1">
              <a:lnSpc>
                <a:spcPct val="80000"/>
              </a:lnSpc>
              <a:buFont typeface="Wingdings" pitchFamily="2" charset="2"/>
              <a:buNone/>
            </a:pPr>
            <a:endParaRPr lang="en-US" sz="2000" b="1" dirty="0"/>
          </a:p>
          <a:p>
            <a:pPr algn="just" eaLnBrk="1" hangingPunct="1">
              <a:lnSpc>
                <a:spcPct val="80000"/>
              </a:lnSpc>
            </a:pPr>
            <a:r>
              <a:rPr lang="en-US" sz="2000" b="1" dirty="0"/>
              <a:t>Decide the order in which to discuss the various issues.</a:t>
            </a:r>
          </a:p>
          <a:p>
            <a:pPr algn="just" eaLnBrk="1" hangingPunct="1">
              <a:lnSpc>
                <a:spcPct val="80000"/>
              </a:lnSpc>
              <a:buFont typeface="Wingdings" pitchFamily="2" charset="2"/>
              <a:buNone/>
            </a:pPr>
            <a:endParaRPr lang="en-US" sz="2000" b="1" dirty="0"/>
          </a:p>
          <a:p>
            <a:pPr algn="just" eaLnBrk="1" hangingPunct="1">
              <a:lnSpc>
                <a:spcPct val="80000"/>
              </a:lnSpc>
            </a:pPr>
            <a:r>
              <a:rPr lang="en-US" sz="2000" b="1" dirty="0"/>
              <a:t>Write a coherent discussion of one or two pages in your own words using all relevant references.</a:t>
            </a:r>
          </a:p>
          <a:p>
            <a:pPr algn="just" eaLnBrk="1" hangingPunct="1">
              <a:lnSpc>
                <a:spcPct val="80000"/>
              </a:lnSpc>
              <a:buFont typeface="Wingdings" pitchFamily="2" charset="2"/>
              <a:buNone/>
            </a:pPr>
            <a:endParaRPr lang="en-US" sz="2000" b="1" dirty="0"/>
          </a:p>
        </p:txBody>
      </p:sp>
    </p:spTree>
    <p:extLst>
      <p:ext uri="{BB962C8B-B14F-4D97-AF65-F5344CB8AC3E}">
        <p14:creationId xmlns:p14="http://schemas.microsoft.com/office/powerpoint/2010/main" val="682393633"/>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AutoShape 2"/>
          <p:cNvSpPr>
            <a:spLocks noGrp="1" noChangeArrowheads="1"/>
          </p:cNvSpPr>
          <p:nvPr>
            <p:ph type="title"/>
          </p:nvPr>
        </p:nvSpPr>
        <p:spPr/>
        <p:txBody>
          <a:bodyPr>
            <a:normAutofit/>
          </a:bodyPr>
          <a:lstStyle/>
          <a:p>
            <a:pPr eaLnBrk="1" hangingPunct="1"/>
            <a:r>
              <a:rPr lang="en-US" sz="3200" b="1" dirty="0"/>
              <a:t>ORGANIZATION OF REFERENCES</a:t>
            </a:r>
          </a:p>
        </p:txBody>
      </p:sp>
      <p:sp>
        <p:nvSpPr>
          <p:cNvPr id="59395" name="Rectangle 3"/>
          <p:cNvSpPr>
            <a:spLocks noGrp="1" noChangeArrowheads="1"/>
          </p:cNvSpPr>
          <p:nvPr>
            <p:ph idx="1"/>
          </p:nvPr>
        </p:nvSpPr>
        <p:spPr/>
        <p:txBody>
          <a:bodyPr/>
          <a:lstStyle/>
          <a:p>
            <a:pPr eaLnBrk="1" hangingPunct="1">
              <a:lnSpc>
                <a:spcPct val="80000"/>
              </a:lnSpc>
            </a:pPr>
            <a:endParaRPr lang="en-US" sz="2400" b="1" dirty="0"/>
          </a:p>
          <a:p>
            <a:pPr algn="just" eaLnBrk="1" hangingPunct="1">
              <a:lnSpc>
                <a:spcPct val="80000"/>
              </a:lnSpc>
            </a:pPr>
            <a:r>
              <a:rPr lang="en-US" sz="2800" b="1" dirty="0"/>
              <a:t>ARTICLES </a:t>
            </a:r>
          </a:p>
          <a:p>
            <a:pPr algn="just" eaLnBrk="1" hangingPunct="1">
              <a:lnSpc>
                <a:spcPct val="80000"/>
              </a:lnSpc>
              <a:buFont typeface="Wingdings" pitchFamily="2" charset="2"/>
              <a:buNone/>
            </a:pPr>
            <a:endParaRPr lang="en-US" sz="2800" b="1" dirty="0"/>
          </a:p>
          <a:p>
            <a:pPr algn="just" eaLnBrk="1" hangingPunct="1">
              <a:lnSpc>
                <a:spcPct val="80000"/>
              </a:lnSpc>
            </a:pPr>
            <a:r>
              <a:rPr lang="en-US" sz="2800" b="1" dirty="0"/>
              <a:t>Author(s) (surname followed by initials). Title of article. Name of Journal, Year; Volume number: page numbers of article.</a:t>
            </a:r>
          </a:p>
          <a:p>
            <a:pPr algn="just" eaLnBrk="1" hangingPunct="1">
              <a:lnSpc>
                <a:spcPct val="80000"/>
              </a:lnSpc>
              <a:buFont typeface="Wingdings" pitchFamily="2" charset="2"/>
              <a:buNone/>
            </a:pPr>
            <a:r>
              <a:rPr lang="en-US" sz="2800" b="1" dirty="0"/>
              <a:t> </a:t>
            </a:r>
          </a:p>
          <a:p>
            <a:pPr algn="just" eaLnBrk="1" hangingPunct="1">
              <a:lnSpc>
                <a:spcPct val="80000"/>
              </a:lnSpc>
            </a:pPr>
            <a:r>
              <a:rPr lang="en-US" sz="2800" b="1" dirty="0"/>
              <a:t>EXAMPLE</a:t>
            </a:r>
          </a:p>
          <a:p>
            <a:pPr algn="just" eaLnBrk="1" hangingPunct="1">
              <a:lnSpc>
                <a:spcPct val="80000"/>
              </a:lnSpc>
            </a:pPr>
            <a:r>
              <a:rPr lang="en-US" sz="2800" b="1" dirty="0"/>
              <a:t>Banda M. </a:t>
            </a:r>
            <a:r>
              <a:rPr lang="en-US" sz="2800" b="1" dirty="0" smtClean="0"/>
              <a:t>Reading Culture in </a:t>
            </a:r>
            <a:r>
              <a:rPr lang="en-US" sz="2800" b="1" dirty="0"/>
              <a:t>Zambia. Journal of Research, 1997; 31: 193 – 196. </a:t>
            </a:r>
          </a:p>
        </p:txBody>
      </p:sp>
    </p:spTree>
    <p:extLst>
      <p:ext uri="{BB962C8B-B14F-4D97-AF65-F5344CB8AC3E}">
        <p14:creationId xmlns:p14="http://schemas.microsoft.com/office/powerpoint/2010/main" val="2211598509"/>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AutoShape 2"/>
          <p:cNvSpPr>
            <a:spLocks noGrp="1" noChangeArrowheads="1"/>
          </p:cNvSpPr>
          <p:nvPr>
            <p:ph type="title"/>
          </p:nvPr>
        </p:nvSpPr>
        <p:spPr/>
        <p:txBody>
          <a:bodyPr>
            <a:normAutofit/>
          </a:bodyPr>
          <a:lstStyle/>
          <a:p>
            <a:pPr eaLnBrk="1" hangingPunct="1"/>
            <a:r>
              <a:rPr lang="en-US" sz="2800" b="1" dirty="0"/>
              <a:t>ORGANIZATION OF REFERENCES</a:t>
            </a:r>
          </a:p>
        </p:txBody>
      </p:sp>
      <p:sp>
        <p:nvSpPr>
          <p:cNvPr id="60419" name="Rectangle 3"/>
          <p:cNvSpPr>
            <a:spLocks noGrp="1" noChangeArrowheads="1"/>
          </p:cNvSpPr>
          <p:nvPr>
            <p:ph idx="1"/>
          </p:nvPr>
        </p:nvSpPr>
        <p:spPr/>
        <p:txBody>
          <a:bodyPr/>
          <a:lstStyle/>
          <a:p>
            <a:pPr algn="just" eaLnBrk="1" hangingPunct="1"/>
            <a:r>
              <a:rPr lang="en-US" sz="2800" b="1" dirty="0"/>
              <a:t>BOOK </a:t>
            </a:r>
          </a:p>
          <a:p>
            <a:pPr marL="82296" indent="0" algn="just" eaLnBrk="1" hangingPunct="1">
              <a:buNone/>
            </a:pPr>
            <a:endParaRPr lang="en-US" sz="2800" b="1" dirty="0"/>
          </a:p>
          <a:p>
            <a:pPr algn="just" eaLnBrk="1" hangingPunct="1"/>
            <a:r>
              <a:rPr lang="en-US" sz="2800" b="1" dirty="0"/>
              <a:t>Author(s) (Surname followed by initials). Title of Book. Edition. Place: Publisher, Year: Number of pages in the book.</a:t>
            </a:r>
          </a:p>
          <a:p>
            <a:pPr algn="just" eaLnBrk="1" hangingPunct="1">
              <a:buFont typeface="Wingdings" pitchFamily="2" charset="2"/>
              <a:buNone/>
            </a:pPr>
            <a:endParaRPr lang="en-US" sz="2800" b="1" dirty="0"/>
          </a:p>
          <a:p>
            <a:pPr algn="just" eaLnBrk="1" hangingPunct="1"/>
            <a:r>
              <a:rPr lang="en-US" sz="2800" b="1" dirty="0"/>
              <a:t>EXAMPLE </a:t>
            </a:r>
          </a:p>
          <a:p>
            <a:pPr algn="just"/>
            <a:r>
              <a:rPr lang="en-US" sz="2800" b="1" dirty="0"/>
              <a:t>Banda M. </a:t>
            </a:r>
            <a:r>
              <a:rPr lang="en-US" sz="2800" b="1" dirty="0" smtClean="0"/>
              <a:t>Reading Patterns in the </a:t>
            </a:r>
            <a:r>
              <a:rPr lang="en-US" sz="2800" b="1" dirty="0"/>
              <a:t>Third World. 2nd Edition. Lusaka: </a:t>
            </a:r>
            <a:r>
              <a:rPr lang="en-US" sz="2800" b="1" dirty="0" err="1"/>
              <a:t>NEDCOZ</a:t>
            </a:r>
            <a:r>
              <a:rPr lang="en-US" sz="2800" b="1" dirty="0"/>
              <a:t>, 1997:229</a:t>
            </a:r>
            <a:r>
              <a:rPr lang="en-US" sz="2400" b="1" dirty="0"/>
              <a:t>.</a:t>
            </a:r>
          </a:p>
        </p:txBody>
      </p:sp>
    </p:spTree>
    <p:extLst>
      <p:ext uri="{BB962C8B-B14F-4D97-AF65-F5344CB8AC3E}">
        <p14:creationId xmlns:p14="http://schemas.microsoft.com/office/powerpoint/2010/main" val="720265326"/>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AutoShape 2"/>
          <p:cNvSpPr>
            <a:spLocks noGrp="1" noChangeArrowheads="1"/>
          </p:cNvSpPr>
          <p:nvPr>
            <p:ph type="title"/>
          </p:nvPr>
        </p:nvSpPr>
        <p:spPr/>
        <p:txBody>
          <a:bodyPr>
            <a:normAutofit/>
          </a:bodyPr>
          <a:lstStyle/>
          <a:p>
            <a:r>
              <a:rPr lang="en-US" sz="2800" b="1" dirty="0"/>
              <a:t>ORGANIZATION OF REFERENCES</a:t>
            </a:r>
            <a:endParaRPr lang="en-US" sz="2800" b="0" dirty="0"/>
          </a:p>
        </p:txBody>
      </p:sp>
      <p:sp>
        <p:nvSpPr>
          <p:cNvPr id="61443" name="Rectangle 3"/>
          <p:cNvSpPr>
            <a:spLocks noGrp="1" noChangeArrowheads="1"/>
          </p:cNvSpPr>
          <p:nvPr>
            <p:ph idx="1"/>
          </p:nvPr>
        </p:nvSpPr>
        <p:spPr/>
        <p:txBody>
          <a:bodyPr>
            <a:normAutofit fontScale="77500" lnSpcReduction="20000"/>
          </a:bodyPr>
          <a:lstStyle/>
          <a:p>
            <a:pPr eaLnBrk="1" hangingPunct="1">
              <a:lnSpc>
                <a:spcPct val="80000"/>
              </a:lnSpc>
              <a:buFont typeface="Wingdings" pitchFamily="2" charset="2"/>
              <a:buNone/>
            </a:pPr>
            <a:r>
              <a:rPr lang="en-US" sz="2000" b="1" dirty="0"/>
              <a:t>	</a:t>
            </a:r>
            <a:r>
              <a:rPr lang="en-US" sz="3600" b="1" dirty="0"/>
              <a:t>CHAPTER IN A BOOK</a:t>
            </a:r>
          </a:p>
          <a:p>
            <a:pPr eaLnBrk="1" hangingPunct="1">
              <a:lnSpc>
                <a:spcPct val="80000"/>
              </a:lnSpc>
              <a:buFont typeface="Wingdings" pitchFamily="2" charset="2"/>
              <a:buNone/>
            </a:pPr>
            <a:endParaRPr lang="en-GB" sz="3600" dirty="0"/>
          </a:p>
          <a:p>
            <a:pPr algn="just" eaLnBrk="1" hangingPunct="1">
              <a:lnSpc>
                <a:spcPct val="80000"/>
              </a:lnSpc>
            </a:pPr>
            <a:r>
              <a:rPr lang="en-GB" sz="3800" b="1" dirty="0"/>
              <a:t>Author(s) of Chapter (Surname followed by initials).  Chapter-title. In: Editors of Book (Surname followed by initials). Eds., title of book, place: publisher, year: page numbers of chapter </a:t>
            </a:r>
          </a:p>
          <a:p>
            <a:pPr algn="just" eaLnBrk="1" hangingPunct="1">
              <a:lnSpc>
                <a:spcPct val="80000"/>
              </a:lnSpc>
              <a:buFont typeface="Wingdings" pitchFamily="2" charset="2"/>
              <a:buNone/>
            </a:pPr>
            <a:endParaRPr lang="en-US" sz="3800" b="1" dirty="0"/>
          </a:p>
          <a:p>
            <a:pPr algn="just" eaLnBrk="1" hangingPunct="1">
              <a:lnSpc>
                <a:spcPct val="80000"/>
              </a:lnSpc>
            </a:pPr>
            <a:r>
              <a:rPr lang="en-US" sz="3800" b="1" dirty="0"/>
              <a:t>EXAMPLE:</a:t>
            </a:r>
          </a:p>
          <a:p>
            <a:pPr algn="just" eaLnBrk="1" hangingPunct="1">
              <a:lnSpc>
                <a:spcPct val="80000"/>
              </a:lnSpc>
            </a:pPr>
            <a:r>
              <a:rPr lang="en-US" sz="3800" b="1" dirty="0"/>
              <a:t>Banda M. The Impact of </a:t>
            </a:r>
            <a:r>
              <a:rPr lang="en-US" sz="3800" b="1" dirty="0" smtClean="0"/>
              <a:t>Reading Culture on Democratic </a:t>
            </a:r>
            <a:r>
              <a:rPr lang="en-US" sz="3800" b="1" dirty="0"/>
              <a:t>Governance. In:   </a:t>
            </a:r>
            <a:r>
              <a:rPr lang="en-US" sz="3800" b="1" dirty="0" err="1"/>
              <a:t>Mwaba</a:t>
            </a:r>
            <a:r>
              <a:rPr lang="en-US" sz="3800" b="1" dirty="0"/>
              <a:t> S, </a:t>
            </a:r>
            <a:r>
              <a:rPr lang="en-US" sz="3800" b="1" dirty="0" err="1"/>
              <a:t>Nkhata</a:t>
            </a:r>
            <a:r>
              <a:rPr lang="en-US" sz="3800" b="1" dirty="0"/>
              <a:t> J. Eds., Corruption trends in Southern Africa. Lusaka, </a:t>
            </a:r>
            <a:r>
              <a:rPr lang="en-US" sz="3800" b="1" dirty="0" err="1"/>
              <a:t>NEDCOZ</a:t>
            </a:r>
            <a:r>
              <a:rPr lang="en-US" sz="3800" b="1" dirty="0"/>
              <a:t>, 1997: 121-145. </a:t>
            </a:r>
            <a:endParaRPr lang="en-GB" sz="3800" b="1" dirty="0"/>
          </a:p>
          <a:p>
            <a:pPr algn="just" eaLnBrk="1" hangingPunct="1">
              <a:lnSpc>
                <a:spcPct val="80000"/>
              </a:lnSpc>
            </a:pPr>
            <a:r>
              <a:rPr lang="en-GB" b="1" dirty="0"/>
              <a:t/>
            </a:r>
            <a:br>
              <a:rPr lang="en-GB" b="1" dirty="0"/>
            </a:br>
            <a:endParaRPr lang="en-US" b="1" dirty="0"/>
          </a:p>
        </p:txBody>
      </p:sp>
    </p:spTree>
    <p:extLst>
      <p:ext uri="{BB962C8B-B14F-4D97-AF65-F5344CB8AC3E}">
        <p14:creationId xmlns:p14="http://schemas.microsoft.com/office/powerpoint/2010/main" val="3097526069"/>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AutoShape 2"/>
          <p:cNvSpPr>
            <a:spLocks noGrp="1" noChangeArrowheads="1"/>
          </p:cNvSpPr>
          <p:nvPr>
            <p:ph type="title"/>
          </p:nvPr>
        </p:nvSpPr>
        <p:spPr/>
        <p:txBody>
          <a:bodyPr/>
          <a:lstStyle/>
          <a:p>
            <a:r>
              <a:rPr lang="en-US" sz="3200" b="1" dirty="0"/>
              <a:t>FORMULATION OF RESEARCH OBJECTIVES</a:t>
            </a:r>
          </a:p>
        </p:txBody>
      </p:sp>
      <p:sp>
        <p:nvSpPr>
          <p:cNvPr id="52227" name="Rectangle 3"/>
          <p:cNvSpPr>
            <a:spLocks noGrp="1" noChangeArrowheads="1"/>
          </p:cNvSpPr>
          <p:nvPr>
            <p:ph idx="1"/>
          </p:nvPr>
        </p:nvSpPr>
        <p:spPr/>
        <p:txBody>
          <a:bodyPr>
            <a:normAutofit/>
          </a:bodyPr>
          <a:lstStyle/>
          <a:p>
            <a:pPr>
              <a:lnSpc>
                <a:spcPct val="90000"/>
              </a:lnSpc>
            </a:pPr>
            <a:endParaRPr lang="en-US" sz="2400" dirty="0"/>
          </a:p>
          <a:p>
            <a:pPr algn="just">
              <a:lnSpc>
                <a:spcPct val="90000"/>
              </a:lnSpc>
            </a:pPr>
            <a:r>
              <a:rPr lang="en-US" sz="2400" b="1" dirty="0"/>
              <a:t>The OBJECTIVES of a research project summarize what is to be achieved by the study.</a:t>
            </a:r>
          </a:p>
          <a:p>
            <a:pPr algn="just">
              <a:lnSpc>
                <a:spcPct val="90000"/>
              </a:lnSpc>
              <a:buFont typeface="Wingdings" pitchFamily="2" charset="2"/>
              <a:buNone/>
            </a:pPr>
            <a:endParaRPr lang="en-US" sz="2400" b="1" dirty="0"/>
          </a:p>
          <a:p>
            <a:pPr algn="just">
              <a:lnSpc>
                <a:spcPct val="90000"/>
              </a:lnSpc>
            </a:pPr>
            <a:r>
              <a:rPr lang="en-US" sz="2400" b="1" dirty="0"/>
              <a:t>Objectives should be closely related to the statement of the problem. </a:t>
            </a:r>
          </a:p>
          <a:p>
            <a:pPr algn="just">
              <a:lnSpc>
                <a:spcPct val="90000"/>
              </a:lnSpc>
            </a:pPr>
            <a:endParaRPr lang="en-US" sz="2400" b="1" dirty="0"/>
          </a:p>
          <a:p>
            <a:pPr algn="just">
              <a:lnSpc>
                <a:spcPct val="90000"/>
              </a:lnSpc>
            </a:pPr>
            <a:r>
              <a:rPr lang="en-US" sz="2400" b="1" dirty="0"/>
              <a:t>For example, if the problem identified is constitution making process, the general objective of the study could focus on investigating people’s reluctance to participate in the process and the underlying reasons for this.</a:t>
            </a:r>
          </a:p>
        </p:txBody>
      </p:sp>
    </p:spTree>
    <p:extLst>
      <p:ext uri="{BB962C8B-B14F-4D97-AF65-F5344CB8AC3E}">
        <p14:creationId xmlns:p14="http://schemas.microsoft.com/office/powerpoint/2010/main" val="3871468503"/>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z="2400" b="1" dirty="0"/>
              <a:t>FORMULATION OF RESEARCH OBJECTIVES AND HYPOTHESES</a:t>
            </a:r>
          </a:p>
        </p:txBody>
      </p:sp>
      <p:sp>
        <p:nvSpPr>
          <p:cNvPr id="27651" name="Rectangle 3"/>
          <p:cNvSpPr>
            <a:spLocks noGrp="1" noChangeArrowheads="1"/>
          </p:cNvSpPr>
          <p:nvPr>
            <p:ph idx="1"/>
          </p:nvPr>
        </p:nvSpPr>
        <p:spPr/>
        <p:txBody>
          <a:bodyPr>
            <a:normAutofit fontScale="92500"/>
          </a:bodyPr>
          <a:lstStyle/>
          <a:p>
            <a:pPr marL="598488" indent="-598488" eaLnBrk="1" hangingPunct="1">
              <a:lnSpc>
                <a:spcPct val="80000"/>
              </a:lnSpc>
              <a:defRPr/>
            </a:pPr>
            <a:endParaRPr lang="en-GB" sz="1600" b="1" dirty="0"/>
          </a:p>
          <a:p>
            <a:pPr marL="598488" indent="-598488" algn="just" eaLnBrk="1" hangingPunct="1">
              <a:lnSpc>
                <a:spcPct val="80000"/>
              </a:lnSpc>
              <a:defRPr/>
            </a:pPr>
            <a:r>
              <a:rPr lang="en-GB" sz="2400" b="1" dirty="0"/>
              <a:t>Objectives are formulated in response to the question:</a:t>
            </a:r>
          </a:p>
          <a:p>
            <a:pPr marL="598488" indent="-598488" algn="just" eaLnBrk="1" hangingPunct="1">
              <a:lnSpc>
                <a:spcPct val="80000"/>
              </a:lnSpc>
              <a:defRPr/>
            </a:pPr>
            <a:endParaRPr lang="en-GB" sz="2400" b="1" dirty="0"/>
          </a:p>
          <a:p>
            <a:pPr marL="598488" indent="-598488" algn="just" eaLnBrk="1" hangingPunct="1">
              <a:lnSpc>
                <a:spcPct val="80000"/>
              </a:lnSpc>
              <a:defRPr/>
            </a:pPr>
            <a:r>
              <a:rPr lang="en-GB" sz="2400" b="1" dirty="0"/>
              <a:t>Why do you want to carry out the research?</a:t>
            </a:r>
          </a:p>
          <a:p>
            <a:pPr marL="598488" indent="-598488" algn="just" eaLnBrk="1" hangingPunct="1">
              <a:lnSpc>
                <a:spcPct val="80000"/>
              </a:lnSpc>
              <a:defRPr/>
            </a:pPr>
            <a:endParaRPr lang="en-GB" sz="2400" b="1" dirty="0"/>
          </a:p>
          <a:p>
            <a:pPr marL="598488" indent="-598488" algn="just" eaLnBrk="1" hangingPunct="1">
              <a:lnSpc>
                <a:spcPct val="80000"/>
              </a:lnSpc>
              <a:buFont typeface="Wingdings" pitchFamily="2" charset="2"/>
              <a:buNone/>
              <a:defRPr/>
            </a:pPr>
            <a:r>
              <a:rPr lang="en-GB" sz="2400" b="1" dirty="0"/>
              <a:t>	GENERAL OBJECTIVES</a:t>
            </a:r>
          </a:p>
          <a:p>
            <a:pPr algn="just">
              <a:defRPr/>
            </a:pPr>
            <a:endParaRPr lang="en-US" sz="2400" dirty="0"/>
          </a:p>
          <a:p>
            <a:pPr algn="just">
              <a:defRPr/>
            </a:pPr>
            <a:r>
              <a:rPr lang="en-US" sz="2400" dirty="0"/>
              <a:t>The </a:t>
            </a:r>
            <a:r>
              <a:rPr lang="en-US" sz="2400" b="1" dirty="0"/>
              <a:t>general objective</a:t>
            </a:r>
            <a:r>
              <a:rPr lang="en-US" sz="2400" dirty="0"/>
              <a:t> of a study states what researchers expect to achieve by the study in general terms.</a:t>
            </a:r>
            <a:endParaRPr lang="en-GB" sz="2400" b="1" dirty="0"/>
          </a:p>
          <a:p>
            <a:pPr marL="598488" indent="-598488" algn="just" eaLnBrk="1" hangingPunct="1">
              <a:lnSpc>
                <a:spcPct val="80000"/>
              </a:lnSpc>
              <a:defRPr/>
            </a:pPr>
            <a:endParaRPr lang="en-GB" sz="2400" dirty="0"/>
          </a:p>
          <a:p>
            <a:pPr marL="598488" indent="-598488" algn="just" eaLnBrk="1" hangingPunct="1">
              <a:lnSpc>
                <a:spcPct val="80000"/>
              </a:lnSpc>
              <a:defRPr/>
            </a:pPr>
            <a:r>
              <a:rPr lang="en-GB" sz="2400" b="1" dirty="0"/>
              <a:t>To </a:t>
            </a:r>
            <a:r>
              <a:rPr lang="en-GB" sz="2400" b="1" dirty="0" smtClean="0"/>
              <a:t>investigate what underlies differences in students’ reading culture at the University of Zambia. </a:t>
            </a:r>
            <a:endParaRPr lang="en-GB" sz="2400" b="1" dirty="0"/>
          </a:p>
        </p:txBody>
      </p:sp>
    </p:spTree>
    <p:extLst>
      <p:ext uri="{BB962C8B-B14F-4D97-AF65-F5344CB8AC3E}">
        <p14:creationId xmlns:p14="http://schemas.microsoft.com/office/powerpoint/2010/main" val="836592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b="1" dirty="0"/>
              <a:t>POSITIVE FUNCTIONS OF RESEARCH</a:t>
            </a:r>
            <a:r>
              <a:rPr lang="en-US" sz="2400" dirty="0"/>
              <a:t/>
            </a:r>
            <a:br>
              <a:rPr lang="en-US" sz="2400" dirty="0"/>
            </a:br>
            <a:r>
              <a:rPr lang="en-US" sz="2400" b="1" dirty="0"/>
              <a:t> </a:t>
            </a:r>
            <a:r>
              <a:rPr lang="en-US" sz="2400" dirty="0"/>
              <a:t/>
            </a:r>
            <a:br>
              <a:rPr lang="en-US" sz="2400" dirty="0"/>
            </a:br>
            <a:endParaRPr lang="en-US" sz="2400" dirty="0"/>
          </a:p>
        </p:txBody>
      </p:sp>
      <p:sp>
        <p:nvSpPr>
          <p:cNvPr id="3" name="Content Placeholder 2"/>
          <p:cNvSpPr>
            <a:spLocks noGrp="1"/>
          </p:cNvSpPr>
          <p:nvPr>
            <p:ph idx="1"/>
          </p:nvPr>
        </p:nvSpPr>
        <p:spPr/>
        <p:txBody>
          <a:bodyPr>
            <a:normAutofit fontScale="70000" lnSpcReduction="20000"/>
          </a:bodyPr>
          <a:lstStyle/>
          <a:p>
            <a:r>
              <a:rPr lang="en-US" b="1" dirty="0" smtClean="0"/>
              <a:t>A</a:t>
            </a:r>
            <a:r>
              <a:rPr lang="en-US" b="1" dirty="0"/>
              <a:t>.   ACQUISITION OF KNOWLEDGE</a:t>
            </a:r>
            <a:endParaRPr lang="en-US" dirty="0"/>
          </a:p>
          <a:p>
            <a:r>
              <a:rPr lang="en-US" b="1" dirty="0"/>
              <a:t> </a:t>
            </a:r>
            <a:endParaRPr lang="en-US" dirty="0"/>
          </a:p>
          <a:p>
            <a:pPr lvl="0"/>
            <a:r>
              <a:rPr lang="en-US" dirty="0"/>
              <a:t>Corrects PERCEPTIONS by seeking EXPLANATIONS beyond </a:t>
            </a:r>
          </a:p>
          <a:p>
            <a:r>
              <a:rPr lang="en-US" dirty="0"/>
              <a:t>          commonsensical views of reality – New realities.</a:t>
            </a:r>
          </a:p>
          <a:p>
            <a:r>
              <a:rPr lang="en-US" dirty="0"/>
              <a:t> </a:t>
            </a:r>
          </a:p>
          <a:p>
            <a:pPr lvl="0"/>
            <a:r>
              <a:rPr lang="en-US" dirty="0"/>
              <a:t>Leads to Discovery of new forms of knowledge by looking at familiar problems  anew because the first look was error prone – con.</a:t>
            </a:r>
          </a:p>
          <a:p>
            <a:r>
              <a:rPr lang="en-US" dirty="0"/>
              <a:t> </a:t>
            </a:r>
          </a:p>
          <a:p>
            <a:r>
              <a:rPr lang="en-US" b="1" dirty="0"/>
              <a:t> </a:t>
            </a:r>
            <a:endParaRPr lang="en-US" dirty="0"/>
          </a:p>
          <a:p>
            <a:pPr lvl="0"/>
            <a:r>
              <a:rPr lang="en-US" dirty="0"/>
              <a:t>Thus leads to contribute to construction of theory as new INSIGHTS lead to              </a:t>
            </a:r>
          </a:p>
          <a:p>
            <a:r>
              <a:rPr lang="en-US" dirty="0"/>
              <a:t>RECASTING, REDEFINITION and discarding of existing theories expansion of frontiers of knowledge.</a:t>
            </a:r>
          </a:p>
          <a:p>
            <a:endParaRPr lang="en-US" dirty="0"/>
          </a:p>
        </p:txBody>
      </p:sp>
    </p:spTree>
    <p:extLst>
      <p:ext uri="{BB962C8B-B14F-4D97-AF65-F5344CB8AC3E}">
        <p14:creationId xmlns:p14="http://schemas.microsoft.com/office/powerpoint/2010/main" val="239729878"/>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SPECIFIC OBJECTIVES</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b="1" dirty="0"/>
              <a:t>Specific objectives involve breaking down a general objective into smaller, logically connected parts. </a:t>
            </a:r>
          </a:p>
          <a:p>
            <a:pPr algn="just"/>
            <a:endParaRPr lang="en-US" b="1" dirty="0"/>
          </a:p>
          <a:p>
            <a:pPr algn="just"/>
            <a:r>
              <a:rPr lang="en-US" b="1" dirty="0"/>
              <a:t>Specific objectives should systematically address the various aspects of the problem as and the key factors that are assumed to influence or cause the problem. </a:t>
            </a:r>
          </a:p>
          <a:p>
            <a:pPr algn="just"/>
            <a:endParaRPr lang="en-US" b="1" dirty="0"/>
          </a:p>
          <a:p>
            <a:pPr algn="just"/>
            <a:r>
              <a:rPr lang="en-US" b="1" dirty="0"/>
              <a:t>They should specify what you will do in your study, where and for what purpose.</a:t>
            </a:r>
          </a:p>
          <a:p>
            <a:pPr algn="just"/>
            <a:endParaRPr lang="en-US" b="1" dirty="0"/>
          </a:p>
          <a:p>
            <a:pPr algn="just"/>
            <a:endParaRPr lang="en-US" dirty="0"/>
          </a:p>
        </p:txBody>
      </p:sp>
    </p:spTree>
    <p:extLst>
      <p:ext uri="{BB962C8B-B14F-4D97-AF65-F5344CB8AC3E}">
        <p14:creationId xmlns:p14="http://schemas.microsoft.com/office/powerpoint/2010/main" val="592442907"/>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b="1" dirty="0"/>
              <a:t>EXAMPLE</a:t>
            </a:r>
          </a:p>
          <a:p>
            <a:endParaRPr lang="en-US" b="1" dirty="0"/>
          </a:p>
          <a:p>
            <a:pPr algn="just"/>
            <a:r>
              <a:rPr lang="en-US" b="1" dirty="0"/>
              <a:t>To establish the proportion of students who are widely </a:t>
            </a:r>
            <a:r>
              <a:rPr lang="en-US" b="1" dirty="0" smtClean="0"/>
              <a:t>read.</a:t>
            </a:r>
          </a:p>
          <a:p>
            <a:pPr algn="just"/>
            <a:r>
              <a:rPr lang="en-US" b="1" dirty="0" smtClean="0"/>
              <a:t>To identify the sociodemographic characteristics of </a:t>
            </a:r>
            <a:r>
              <a:rPr lang="en-US" b="1" dirty="0"/>
              <a:t>students who are widely </a:t>
            </a:r>
            <a:r>
              <a:rPr lang="en-US" b="1" dirty="0" smtClean="0"/>
              <a:t>read.</a:t>
            </a:r>
            <a:endParaRPr lang="en-US" b="1" dirty="0"/>
          </a:p>
          <a:p>
            <a:pPr algn="just"/>
            <a:r>
              <a:rPr lang="en-US" b="1" dirty="0" smtClean="0"/>
              <a:t>To </a:t>
            </a:r>
            <a:r>
              <a:rPr lang="en-US" b="1" dirty="0"/>
              <a:t>identify psychological barriers to cultivating a good reading culture.</a:t>
            </a:r>
          </a:p>
          <a:p>
            <a:pPr algn="just"/>
            <a:r>
              <a:rPr lang="en-US" b="1" dirty="0"/>
              <a:t>To investigate the influence of extracurricular and recreational activities on reading culture</a:t>
            </a:r>
          </a:p>
          <a:p>
            <a:pPr algn="just"/>
            <a:r>
              <a:rPr lang="en-US" b="1" dirty="0"/>
              <a:t>To investigate how availability of resources/finances acts as a barrier to accessing reading materials.</a:t>
            </a:r>
          </a:p>
          <a:p>
            <a:pPr algn="just"/>
            <a:r>
              <a:rPr lang="en-US" b="1" dirty="0"/>
              <a:t>To investigate the role of technology and social media hinders development of </a:t>
            </a:r>
            <a:r>
              <a:rPr lang="en-US" b="1" dirty="0" err="1"/>
              <a:t>of</a:t>
            </a:r>
            <a:r>
              <a:rPr lang="en-US" b="1" dirty="0"/>
              <a:t> a reading culture.</a:t>
            </a:r>
          </a:p>
          <a:p>
            <a:pPr algn="just"/>
            <a:endParaRPr lang="en-US" dirty="0"/>
          </a:p>
        </p:txBody>
      </p:sp>
    </p:spTree>
    <p:extLst>
      <p:ext uri="{BB962C8B-B14F-4D97-AF65-F5344CB8AC3E}">
        <p14:creationId xmlns:p14="http://schemas.microsoft.com/office/powerpoint/2010/main" val="151567939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AutoShape 2"/>
          <p:cNvSpPr>
            <a:spLocks noGrp="1" noChangeArrowheads="1"/>
          </p:cNvSpPr>
          <p:nvPr>
            <p:ph type="title"/>
          </p:nvPr>
        </p:nvSpPr>
        <p:spPr/>
        <p:txBody>
          <a:bodyPr>
            <a:normAutofit/>
          </a:bodyPr>
          <a:lstStyle/>
          <a:p>
            <a:r>
              <a:rPr lang="en-US" sz="2800" b="1" dirty="0"/>
              <a:t>WHY SHOULD RESEARCH OBJECTIVES BE DEVELOPED?</a:t>
            </a:r>
          </a:p>
        </p:txBody>
      </p:sp>
      <p:sp>
        <p:nvSpPr>
          <p:cNvPr id="55299" name="Rectangle 3"/>
          <p:cNvSpPr>
            <a:spLocks noGrp="1" noChangeArrowheads="1"/>
          </p:cNvSpPr>
          <p:nvPr>
            <p:ph idx="1"/>
          </p:nvPr>
        </p:nvSpPr>
        <p:spPr/>
        <p:txBody>
          <a:bodyPr/>
          <a:lstStyle/>
          <a:p>
            <a:pPr>
              <a:lnSpc>
                <a:spcPct val="80000"/>
              </a:lnSpc>
            </a:pPr>
            <a:endParaRPr lang="en-US" sz="1800" b="1" i="1" dirty="0"/>
          </a:p>
          <a:p>
            <a:pPr>
              <a:lnSpc>
                <a:spcPct val="80000"/>
              </a:lnSpc>
            </a:pPr>
            <a:r>
              <a:rPr lang="en-US" sz="1800" b="1" dirty="0"/>
              <a:t>The formulation of objectives will help you to:</a:t>
            </a:r>
          </a:p>
          <a:p>
            <a:pPr>
              <a:lnSpc>
                <a:spcPct val="80000"/>
              </a:lnSpc>
              <a:buFont typeface="Wingdings" pitchFamily="2" charset="2"/>
              <a:buNone/>
            </a:pPr>
            <a:endParaRPr lang="en-US" sz="1800" b="1" dirty="0"/>
          </a:p>
          <a:p>
            <a:pPr>
              <a:lnSpc>
                <a:spcPct val="80000"/>
              </a:lnSpc>
            </a:pPr>
            <a:r>
              <a:rPr lang="en-US" sz="1800" b="1" dirty="0"/>
              <a:t>Focus the study (narrowing it down to essentials); </a:t>
            </a:r>
          </a:p>
          <a:p>
            <a:pPr>
              <a:lnSpc>
                <a:spcPct val="80000"/>
              </a:lnSpc>
              <a:buFont typeface="Wingdings" pitchFamily="2" charset="2"/>
              <a:buNone/>
            </a:pPr>
            <a:endParaRPr lang="en-US" sz="1800" b="1" dirty="0"/>
          </a:p>
          <a:p>
            <a:pPr>
              <a:lnSpc>
                <a:spcPct val="80000"/>
              </a:lnSpc>
            </a:pPr>
            <a:r>
              <a:rPr lang="en-US" sz="1800" b="1" dirty="0"/>
              <a:t>Avoid the collection of data which are not strictly necessary for understanding and solving the problem you have identified; and</a:t>
            </a:r>
          </a:p>
          <a:p>
            <a:pPr>
              <a:lnSpc>
                <a:spcPct val="80000"/>
              </a:lnSpc>
              <a:buFont typeface="Wingdings" pitchFamily="2" charset="2"/>
              <a:buNone/>
            </a:pPr>
            <a:r>
              <a:rPr lang="en-US" sz="1800" b="1" dirty="0"/>
              <a:t> </a:t>
            </a:r>
          </a:p>
          <a:p>
            <a:pPr>
              <a:lnSpc>
                <a:spcPct val="80000"/>
              </a:lnSpc>
            </a:pPr>
            <a:r>
              <a:rPr lang="en-US" sz="1800" b="1" dirty="0"/>
              <a:t>Organize the study in clearly defined parts or phases.</a:t>
            </a:r>
          </a:p>
          <a:p>
            <a:pPr>
              <a:lnSpc>
                <a:spcPct val="80000"/>
              </a:lnSpc>
              <a:buFont typeface="Wingdings" pitchFamily="2" charset="2"/>
              <a:buNone/>
            </a:pPr>
            <a:r>
              <a:rPr lang="en-US" sz="1800" b="1" dirty="0"/>
              <a:t> </a:t>
            </a:r>
          </a:p>
          <a:p>
            <a:pPr>
              <a:lnSpc>
                <a:spcPct val="80000"/>
              </a:lnSpc>
            </a:pPr>
            <a:r>
              <a:rPr lang="en-US" sz="1800" b="1" dirty="0" smtClean="0"/>
              <a:t>If properly </a:t>
            </a:r>
            <a:r>
              <a:rPr lang="en-US" sz="1800" b="1" dirty="0"/>
              <a:t>formulated, specific objectives </a:t>
            </a:r>
            <a:r>
              <a:rPr lang="en-US" sz="1800" b="1" dirty="0" smtClean="0"/>
              <a:t>serve the following purposes:</a:t>
            </a:r>
          </a:p>
          <a:p>
            <a:pPr>
              <a:lnSpc>
                <a:spcPct val="80000"/>
              </a:lnSpc>
            </a:pPr>
            <a:endParaRPr lang="en-US" sz="1800" b="1" dirty="0"/>
          </a:p>
          <a:p>
            <a:pPr>
              <a:lnSpc>
                <a:spcPct val="80000"/>
              </a:lnSpc>
            </a:pPr>
            <a:r>
              <a:rPr lang="en-US" sz="1800" b="1" dirty="0" smtClean="0"/>
              <a:t>They facilitate </a:t>
            </a:r>
            <a:r>
              <a:rPr lang="en-US" sz="1800" b="1" dirty="0"/>
              <a:t>the development of your research </a:t>
            </a:r>
            <a:r>
              <a:rPr lang="en-US" sz="1800" b="1" dirty="0" smtClean="0"/>
              <a:t>methodology.</a:t>
            </a:r>
          </a:p>
          <a:p>
            <a:pPr>
              <a:lnSpc>
                <a:spcPct val="80000"/>
              </a:lnSpc>
            </a:pPr>
            <a:r>
              <a:rPr lang="en-US" sz="1800" b="1" dirty="0" smtClean="0"/>
              <a:t>They help </a:t>
            </a:r>
            <a:r>
              <a:rPr lang="en-US" sz="1800" b="1" dirty="0"/>
              <a:t>to orient the collection, analysis, interpretation and utilization of data.</a:t>
            </a:r>
          </a:p>
        </p:txBody>
      </p:sp>
    </p:spTree>
    <p:extLst>
      <p:ext uri="{BB962C8B-B14F-4D97-AF65-F5344CB8AC3E}">
        <p14:creationId xmlns:p14="http://schemas.microsoft.com/office/powerpoint/2010/main" val="619122451"/>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AutoShape 2"/>
          <p:cNvSpPr>
            <a:spLocks noGrp="1" noChangeArrowheads="1"/>
          </p:cNvSpPr>
          <p:nvPr>
            <p:ph type="title"/>
          </p:nvPr>
        </p:nvSpPr>
        <p:spPr/>
        <p:txBody>
          <a:bodyPr>
            <a:normAutofit fontScale="90000"/>
          </a:bodyPr>
          <a:lstStyle/>
          <a:p>
            <a:r>
              <a:rPr lang="en-US" sz="3200" b="1" dirty="0"/>
              <a:t>HOW SHOULD YOU STATE YOUR OBJECTIVES?</a:t>
            </a:r>
            <a:r>
              <a:rPr lang="en-US" sz="3200" b="1" i="1" dirty="0"/>
              <a:t/>
            </a:r>
            <a:br>
              <a:rPr lang="en-US" sz="3200" b="1" i="1" dirty="0"/>
            </a:br>
            <a:endParaRPr lang="en-US" sz="3200" b="1" i="1" dirty="0"/>
          </a:p>
        </p:txBody>
      </p:sp>
      <p:sp>
        <p:nvSpPr>
          <p:cNvPr id="56323" name="Rectangle 3"/>
          <p:cNvSpPr>
            <a:spLocks noGrp="1" noChangeArrowheads="1"/>
          </p:cNvSpPr>
          <p:nvPr>
            <p:ph idx="1"/>
          </p:nvPr>
        </p:nvSpPr>
        <p:spPr/>
        <p:txBody>
          <a:bodyPr>
            <a:normAutofit/>
          </a:bodyPr>
          <a:lstStyle/>
          <a:p>
            <a:pPr algn="just">
              <a:lnSpc>
                <a:spcPct val="80000"/>
              </a:lnSpc>
              <a:buFont typeface="Wingdings" pitchFamily="2" charset="2"/>
              <a:buNone/>
            </a:pPr>
            <a:r>
              <a:rPr lang="en-US" sz="2400" b="1" dirty="0"/>
              <a:t>Ensure that  the objectives:</a:t>
            </a:r>
          </a:p>
          <a:p>
            <a:pPr algn="just">
              <a:lnSpc>
                <a:spcPct val="80000"/>
              </a:lnSpc>
              <a:buFont typeface="Wingdings" pitchFamily="2" charset="2"/>
              <a:buNone/>
            </a:pPr>
            <a:endParaRPr lang="en-US" sz="2400" b="1" dirty="0"/>
          </a:p>
          <a:p>
            <a:pPr algn="just">
              <a:lnSpc>
                <a:spcPct val="80000"/>
              </a:lnSpc>
            </a:pPr>
            <a:r>
              <a:rPr lang="en-US" sz="2400" b="1" dirty="0"/>
              <a:t>Cover the different aspects of the problem and its contributing factors in a coherent way and in a logical sequence;</a:t>
            </a:r>
          </a:p>
          <a:p>
            <a:pPr algn="just">
              <a:lnSpc>
                <a:spcPct val="80000"/>
              </a:lnSpc>
              <a:buFont typeface="Wingdings" pitchFamily="2" charset="2"/>
              <a:buNone/>
            </a:pPr>
            <a:r>
              <a:rPr lang="en-US" sz="2400" b="1" dirty="0"/>
              <a:t> </a:t>
            </a:r>
          </a:p>
          <a:p>
            <a:pPr algn="just">
              <a:lnSpc>
                <a:spcPct val="80000"/>
              </a:lnSpc>
            </a:pPr>
            <a:r>
              <a:rPr lang="en-US" sz="2400" b="1" dirty="0"/>
              <a:t>Are clearly phrased in operational terms, specifying exactly what you are going to do, where, and for what purpose; </a:t>
            </a:r>
          </a:p>
          <a:p>
            <a:pPr algn="just">
              <a:lnSpc>
                <a:spcPct val="80000"/>
              </a:lnSpc>
              <a:buFont typeface="Wingdings" pitchFamily="2" charset="2"/>
              <a:buNone/>
            </a:pPr>
            <a:endParaRPr lang="en-US" sz="2400" b="1" dirty="0"/>
          </a:p>
          <a:p>
            <a:pPr algn="just">
              <a:lnSpc>
                <a:spcPct val="80000"/>
              </a:lnSpc>
            </a:pPr>
            <a:r>
              <a:rPr lang="en-US" sz="2400" b="1" dirty="0"/>
              <a:t>Are realistic considering local conditions; and </a:t>
            </a:r>
          </a:p>
          <a:p>
            <a:pPr algn="just">
              <a:lnSpc>
                <a:spcPct val="80000"/>
              </a:lnSpc>
              <a:buFont typeface="Wingdings" pitchFamily="2" charset="2"/>
              <a:buNone/>
            </a:pPr>
            <a:endParaRPr lang="en-US" sz="2400" b="1" dirty="0"/>
          </a:p>
          <a:p>
            <a:pPr algn="just">
              <a:lnSpc>
                <a:spcPct val="80000"/>
              </a:lnSpc>
            </a:pPr>
            <a:r>
              <a:rPr lang="en-US" sz="2400" b="1" dirty="0"/>
              <a:t>Use action verbs that are specific enough to be evaluated. </a:t>
            </a:r>
          </a:p>
          <a:p>
            <a:pPr>
              <a:lnSpc>
                <a:spcPct val="80000"/>
              </a:lnSpc>
              <a:buFont typeface="Wingdings" pitchFamily="2" charset="2"/>
              <a:buNone/>
            </a:pPr>
            <a:endParaRPr lang="en-US" sz="2400" dirty="0"/>
          </a:p>
        </p:txBody>
      </p:sp>
    </p:spTree>
    <p:extLst>
      <p:ext uri="{BB962C8B-B14F-4D97-AF65-F5344CB8AC3E}">
        <p14:creationId xmlns:p14="http://schemas.microsoft.com/office/powerpoint/2010/main" val="145056277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AutoShape 2"/>
          <p:cNvSpPr>
            <a:spLocks noGrp="1" noChangeArrowheads="1"/>
          </p:cNvSpPr>
          <p:nvPr>
            <p:ph type="title"/>
          </p:nvPr>
        </p:nvSpPr>
        <p:spPr/>
        <p:txBody>
          <a:bodyPr>
            <a:normAutofit fontScale="90000"/>
          </a:bodyPr>
          <a:lstStyle/>
          <a:p>
            <a:r>
              <a:rPr lang="en-US" sz="3200" b="1" dirty="0"/>
              <a:t>HOW SHOULD YOU STATE YOUR OBJECTIVES?</a:t>
            </a:r>
            <a:r>
              <a:rPr lang="en-US" sz="3200" b="1" i="1" dirty="0"/>
              <a:t/>
            </a:r>
            <a:br>
              <a:rPr lang="en-US" sz="3200" b="1" i="1" dirty="0"/>
            </a:br>
            <a:endParaRPr lang="en-US" sz="3200" b="1" i="1" dirty="0"/>
          </a:p>
        </p:txBody>
      </p:sp>
      <p:sp>
        <p:nvSpPr>
          <p:cNvPr id="122883" name="Rectangle 3"/>
          <p:cNvSpPr>
            <a:spLocks noGrp="1" noChangeArrowheads="1"/>
          </p:cNvSpPr>
          <p:nvPr>
            <p:ph idx="1"/>
          </p:nvPr>
        </p:nvSpPr>
        <p:spPr/>
        <p:txBody>
          <a:bodyPr/>
          <a:lstStyle/>
          <a:p>
            <a:pPr algn="just">
              <a:lnSpc>
                <a:spcPct val="90000"/>
              </a:lnSpc>
            </a:pPr>
            <a:r>
              <a:rPr lang="en-US" sz="2100" b="1" dirty="0"/>
              <a:t>Examples of action verbs are: </a:t>
            </a:r>
          </a:p>
          <a:p>
            <a:pPr algn="just">
              <a:lnSpc>
                <a:spcPct val="90000"/>
              </a:lnSpc>
            </a:pPr>
            <a:endParaRPr lang="en-US" sz="2100" b="1" dirty="0"/>
          </a:p>
          <a:p>
            <a:pPr algn="just">
              <a:lnSpc>
                <a:spcPct val="90000"/>
              </a:lnSpc>
            </a:pPr>
            <a:r>
              <a:rPr lang="en-US" sz="2100" b="1" dirty="0"/>
              <a:t>To determine, to compare, to verify, to calculate, to describe, and to establish.</a:t>
            </a:r>
            <a:br>
              <a:rPr lang="en-US" sz="2100" b="1" dirty="0"/>
            </a:br>
            <a:endParaRPr lang="en-US" sz="2100" b="1" dirty="0"/>
          </a:p>
          <a:p>
            <a:pPr algn="just">
              <a:lnSpc>
                <a:spcPct val="90000"/>
              </a:lnSpc>
            </a:pPr>
            <a:r>
              <a:rPr lang="en-US" sz="2100" b="1" dirty="0"/>
              <a:t>Avoid the use of vague non-action verbs such as: to appreciate, to understand, or to study.</a:t>
            </a:r>
          </a:p>
          <a:p>
            <a:pPr algn="just">
              <a:lnSpc>
                <a:spcPct val="90000"/>
              </a:lnSpc>
              <a:buFont typeface="Wingdings" pitchFamily="2" charset="2"/>
              <a:buNone/>
            </a:pPr>
            <a:endParaRPr lang="en-US" sz="2100" b="1" dirty="0"/>
          </a:p>
          <a:p>
            <a:pPr algn="just">
              <a:lnSpc>
                <a:spcPct val="90000"/>
              </a:lnSpc>
            </a:pPr>
            <a:r>
              <a:rPr lang="en-US" sz="2000" b="1" dirty="0"/>
              <a:t>In project evaluation, the results of the research have to be compared to the objectives. </a:t>
            </a:r>
          </a:p>
          <a:p>
            <a:pPr algn="just">
              <a:lnSpc>
                <a:spcPct val="90000"/>
              </a:lnSpc>
            </a:pPr>
            <a:endParaRPr lang="en-US" sz="2000" b="1" dirty="0"/>
          </a:p>
          <a:p>
            <a:pPr algn="just">
              <a:lnSpc>
                <a:spcPct val="90000"/>
              </a:lnSpc>
            </a:pPr>
            <a:r>
              <a:rPr lang="en-US" sz="2000" b="1" dirty="0"/>
              <a:t>For this reason, ensure that the objectives are clearly spelled out.</a:t>
            </a:r>
          </a:p>
          <a:p>
            <a:pPr>
              <a:lnSpc>
                <a:spcPct val="90000"/>
              </a:lnSpc>
            </a:pPr>
            <a:endParaRPr lang="en-US" sz="2000" dirty="0"/>
          </a:p>
        </p:txBody>
      </p:sp>
    </p:spTree>
    <p:extLst>
      <p:ext uri="{BB962C8B-B14F-4D97-AF65-F5344CB8AC3E}">
        <p14:creationId xmlns:p14="http://schemas.microsoft.com/office/powerpoint/2010/main" val="2569708225"/>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PARADIGM</a:t>
            </a:r>
            <a:br>
              <a:rPr lang="en-US" b="1" dirty="0"/>
            </a:br>
            <a:endParaRPr lang="en-US" dirty="0"/>
          </a:p>
        </p:txBody>
      </p:sp>
      <p:sp>
        <p:nvSpPr>
          <p:cNvPr id="3" name="Content Placeholder 2"/>
          <p:cNvSpPr>
            <a:spLocks noGrp="1"/>
          </p:cNvSpPr>
          <p:nvPr>
            <p:ph idx="1"/>
          </p:nvPr>
        </p:nvSpPr>
        <p:spPr/>
        <p:txBody>
          <a:bodyPr>
            <a:normAutofit fontScale="47500" lnSpcReduction="20000"/>
          </a:bodyPr>
          <a:lstStyle/>
          <a:p>
            <a:pPr algn="just"/>
            <a:endParaRPr lang="en-US" b="1" dirty="0"/>
          </a:p>
          <a:p>
            <a:pPr algn="just"/>
            <a:r>
              <a:rPr lang="en-US" b="1" dirty="0"/>
              <a:t>This is a research perspective or school of thought about what research goals and methods are appropriate in the conduct of research</a:t>
            </a:r>
            <a:r>
              <a:rPr lang="en-US" b="1" dirty="0" smtClean="0"/>
              <a:t>.</a:t>
            </a:r>
          </a:p>
          <a:p>
            <a:pPr marL="0" indent="0" algn="just">
              <a:buNone/>
            </a:pPr>
            <a:endParaRPr lang="en-US" b="1" dirty="0"/>
          </a:p>
          <a:p>
            <a:pPr algn="just"/>
            <a:r>
              <a:rPr lang="en-US" b="1" dirty="0"/>
              <a:t>It is model for further research and problem solving</a:t>
            </a:r>
            <a:r>
              <a:rPr lang="en-US" b="1" dirty="0" smtClean="0"/>
              <a:t>.</a:t>
            </a:r>
          </a:p>
          <a:p>
            <a:pPr marL="0" indent="0" algn="just">
              <a:buNone/>
            </a:pPr>
            <a:endParaRPr lang="en-US" b="1" dirty="0"/>
          </a:p>
          <a:p>
            <a:pPr algn="just"/>
            <a:r>
              <a:rPr lang="en-US" b="1" dirty="0"/>
              <a:t>It specifies how research should be conducted and has its own assumptions and values</a:t>
            </a:r>
            <a:r>
              <a:rPr lang="en-US" b="1" dirty="0" smtClean="0"/>
              <a:t>.</a:t>
            </a:r>
          </a:p>
          <a:p>
            <a:pPr marL="0" indent="0" algn="just">
              <a:buNone/>
            </a:pPr>
            <a:endParaRPr lang="en-US" b="1" dirty="0"/>
          </a:p>
          <a:p>
            <a:pPr algn="just"/>
            <a:r>
              <a:rPr lang="en-US" b="1" dirty="0"/>
              <a:t>Thomas Kuhn (The Structure of Scientific Revolutions) refers to paradigms as an accepted example of actual scientific practice including law, theory, application, and instrumentation serving as models for further research and problem solving</a:t>
            </a:r>
            <a:r>
              <a:rPr lang="en-US" b="1" dirty="0" smtClean="0"/>
              <a:t>.</a:t>
            </a:r>
          </a:p>
          <a:p>
            <a:pPr marL="0" indent="0" algn="just">
              <a:buNone/>
            </a:pPr>
            <a:endParaRPr lang="en-US" b="1" dirty="0"/>
          </a:p>
          <a:p>
            <a:pPr algn="just"/>
            <a:r>
              <a:rPr lang="en-US" b="1" dirty="0"/>
              <a:t>EXAMPLE</a:t>
            </a:r>
          </a:p>
          <a:p>
            <a:pPr algn="just"/>
            <a:r>
              <a:rPr lang="en-US" b="1" dirty="0"/>
              <a:t>The two dominant paradigms in the social sciences are:</a:t>
            </a:r>
          </a:p>
          <a:p>
            <a:pPr algn="just"/>
            <a:r>
              <a:rPr lang="en-US" b="1" dirty="0"/>
              <a:t>Positivism and phenomenology.</a:t>
            </a:r>
          </a:p>
          <a:p>
            <a:endParaRPr lang="en-US" dirty="0"/>
          </a:p>
        </p:txBody>
      </p:sp>
    </p:spTree>
    <p:extLst>
      <p:ext uri="{BB962C8B-B14F-4D97-AF65-F5344CB8AC3E}">
        <p14:creationId xmlns:p14="http://schemas.microsoft.com/office/powerpoint/2010/main" val="253209742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THEORY</a:t>
            </a:r>
            <a:br>
              <a:rPr lang="en-US" b="1" dirty="0"/>
            </a:br>
            <a:endParaRPr lang="en-US" dirty="0"/>
          </a:p>
        </p:txBody>
      </p:sp>
      <p:sp>
        <p:nvSpPr>
          <p:cNvPr id="3" name="Content Placeholder 2"/>
          <p:cNvSpPr>
            <a:spLocks noGrp="1"/>
          </p:cNvSpPr>
          <p:nvPr>
            <p:ph idx="1"/>
          </p:nvPr>
        </p:nvSpPr>
        <p:spPr/>
        <p:txBody>
          <a:bodyPr>
            <a:normAutofit fontScale="47500" lnSpcReduction="20000"/>
          </a:bodyPr>
          <a:lstStyle/>
          <a:p>
            <a:pPr marL="0" indent="0" algn="just">
              <a:buNone/>
            </a:pPr>
            <a:endParaRPr lang="en-US" b="1" dirty="0"/>
          </a:p>
          <a:p>
            <a:pPr algn="just"/>
            <a:r>
              <a:rPr lang="en-US" b="1" dirty="0"/>
              <a:t>This is a proposition or set of propositions that purports to explain a given social phenomenon or event</a:t>
            </a:r>
            <a:r>
              <a:rPr lang="en-US" b="1" dirty="0" smtClean="0"/>
              <a:t>.</a:t>
            </a:r>
          </a:p>
          <a:p>
            <a:pPr marL="0" indent="0" algn="just">
              <a:buNone/>
            </a:pPr>
            <a:endParaRPr lang="en-US" b="1" dirty="0"/>
          </a:p>
          <a:p>
            <a:pPr algn="just"/>
            <a:r>
              <a:rPr lang="en-US" b="1" dirty="0"/>
              <a:t>Theorizing is a process of providing explanations and predictions of social phenomena or events</a:t>
            </a:r>
            <a:r>
              <a:rPr lang="en-US" b="1" dirty="0" smtClean="0"/>
              <a:t>.</a:t>
            </a:r>
          </a:p>
          <a:p>
            <a:pPr marL="0" indent="0" algn="just">
              <a:buNone/>
            </a:pPr>
            <a:endParaRPr lang="en-US" b="1" dirty="0"/>
          </a:p>
          <a:p>
            <a:pPr algn="just"/>
            <a:r>
              <a:rPr lang="en-US" b="1" dirty="0"/>
              <a:t>This is done by relating the subject of interest to some other phenomenon or event</a:t>
            </a:r>
            <a:r>
              <a:rPr lang="en-US" b="1" dirty="0" smtClean="0"/>
              <a:t>.</a:t>
            </a:r>
          </a:p>
          <a:p>
            <a:pPr marL="0" indent="0" algn="just">
              <a:buNone/>
            </a:pPr>
            <a:endParaRPr lang="en-US" b="1" dirty="0"/>
          </a:p>
          <a:p>
            <a:pPr algn="just"/>
            <a:r>
              <a:rPr lang="en-US" b="1" dirty="0"/>
              <a:t>Theories attempt to answer how and why questions</a:t>
            </a:r>
            <a:r>
              <a:rPr lang="en-US" b="1" dirty="0" smtClean="0"/>
              <a:t>.</a:t>
            </a:r>
          </a:p>
          <a:p>
            <a:pPr marL="0" indent="0" algn="just">
              <a:buNone/>
            </a:pPr>
            <a:endParaRPr lang="en-US" b="1" dirty="0"/>
          </a:p>
          <a:p>
            <a:pPr algn="just"/>
            <a:r>
              <a:rPr lang="en-US" b="1" dirty="0"/>
              <a:t>A theory is a way of constructing a model of reality</a:t>
            </a:r>
            <a:r>
              <a:rPr lang="en-US" b="1" dirty="0" smtClean="0"/>
              <a:t>.</a:t>
            </a:r>
          </a:p>
          <a:p>
            <a:pPr marL="0" indent="0" algn="just">
              <a:buNone/>
            </a:pPr>
            <a:endParaRPr lang="en-US" b="1" dirty="0"/>
          </a:p>
          <a:p>
            <a:pPr algn="just"/>
            <a:r>
              <a:rPr lang="en-US" b="1" dirty="0"/>
              <a:t>It is a generalization abstracted from social reality</a:t>
            </a:r>
            <a:r>
              <a:rPr lang="en-US" b="1" dirty="0" smtClean="0"/>
              <a:t>.</a:t>
            </a:r>
          </a:p>
          <a:p>
            <a:pPr marL="0" indent="0" algn="just">
              <a:buNone/>
            </a:pPr>
            <a:endParaRPr lang="en-US" b="1" dirty="0"/>
          </a:p>
          <a:p>
            <a:pPr algn="just"/>
            <a:r>
              <a:rPr lang="en-US" b="1" dirty="0" smtClean="0"/>
              <a:t>EXAMPLE</a:t>
            </a:r>
          </a:p>
          <a:p>
            <a:pPr algn="just"/>
            <a:endParaRPr lang="en-US" b="1" dirty="0"/>
          </a:p>
          <a:p>
            <a:pPr algn="just"/>
            <a:r>
              <a:rPr lang="en-US" b="1" i="1" dirty="0"/>
              <a:t>The law of supply and demand.</a:t>
            </a:r>
            <a:endParaRPr lang="en-US" b="1" dirty="0"/>
          </a:p>
          <a:p>
            <a:endParaRPr lang="en-US" dirty="0"/>
          </a:p>
        </p:txBody>
      </p:sp>
    </p:spTree>
    <p:extLst>
      <p:ext uri="{BB962C8B-B14F-4D97-AF65-F5344CB8AC3E}">
        <p14:creationId xmlns:p14="http://schemas.microsoft.com/office/powerpoint/2010/main" val="2026573028"/>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THEORETICAL </a:t>
            </a:r>
            <a:r>
              <a:rPr lang="en-US" b="1" dirty="0" smtClean="0"/>
              <a:t>FRAMEWORK</a:t>
            </a:r>
          </a:p>
          <a:p>
            <a:pPr marL="0" indent="0">
              <a:buNone/>
            </a:pPr>
            <a:endParaRPr lang="en-US" dirty="0"/>
          </a:p>
          <a:p>
            <a:pPr algn="just"/>
            <a:r>
              <a:rPr lang="en-US" b="1" dirty="0"/>
              <a:t>This is a theory which explains why the problem under study exists</a:t>
            </a:r>
            <a:r>
              <a:rPr lang="en-US" b="1" dirty="0" smtClean="0"/>
              <a:t>.</a:t>
            </a:r>
          </a:p>
          <a:p>
            <a:pPr marL="0" indent="0" algn="just">
              <a:buNone/>
            </a:pPr>
            <a:endParaRPr lang="en-US" b="1" dirty="0"/>
          </a:p>
          <a:p>
            <a:pPr algn="just"/>
            <a:r>
              <a:rPr lang="en-US" b="1" dirty="0"/>
              <a:t>It is a theory that serves as a basis for conducting research.</a:t>
            </a:r>
          </a:p>
          <a:p>
            <a:endParaRPr lang="en-US" dirty="0"/>
          </a:p>
        </p:txBody>
      </p:sp>
    </p:spTree>
    <p:extLst>
      <p:ext uri="{BB962C8B-B14F-4D97-AF65-F5344CB8AC3E}">
        <p14:creationId xmlns:p14="http://schemas.microsoft.com/office/powerpoint/2010/main" val="2436848452"/>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dirty="0"/>
              <a:t>FORMULATING THE THEORETICAL FRAMEWORK</a:t>
            </a:r>
            <a:br>
              <a:rPr lang="en-US" sz="3200" b="1" dirty="0"/>
            </a:br>
            <a:endParaRPr lang="en-US" sz="3200" dirty="0"/>
          </a:p>
        </p:txBody>
      </p:sp>
      <p:sp>
        <p:nvSpPr>
          <p:cNvPr id="3" name="Content Placeholder 2"/>
          <p:cNvSpPr>
            <a:spLocks noGrp="1"/>
          </p:cNvSpPr>
          <p:nvPr>
            <p:ph idx="1"/>
          </p:nvPr>
        </p:nvSpPr>
        <p:spPr/>
        <p:txBody>
          <a:bodyPr>
            <a:normAutofit fontScale="55000" lnSpcReduction="20000"/>
          </a:bodyPr>
          <a:lstStyle/>
          <a:p>
            <a:pPr marL="0" indent="0">
              <a:buNone/>
            </a:pPr>
            <a:endParaRPr lang="en-US" b="1" dirty="0"/>
          </a:p>
          <a:p>
            <a:r>
              <a:rPr lang="en-US" b="1" dirty="0"/>
              <a:t>Based on the foregoing example, how should the theoretical framework formulated</a:t>
            </a:r>
            <a:r>
              <a:rPr lang="en-US" b="1" dirty="0" smtClean="0"/>
              <a:t>?</a:t>
            </a:r>
          </a:p>
          <a:p>
            <a:pPr marL="0" indent="0">
              <a:buNone/>
            </a:pPr>
            <a:endParaRPr lang="en-US" b="1" dirty="0"/>
          </a:p>
          <a:p>
            <a:pPr marL="0" lvl="0" indent="0">
              <a:buNone/>
            </a:pPr>
            <a:r>
              <a:rPr lang="en-US" b="1" dirty="0" smtClean="0"/>
              <a:t>1. Specify </a:t>
            </a:r>
            <a:r>
              <a:rPr lang="en-US" b="1" dirty="0"/>
              <a:t>the theory used as basis for the study</a:t>
            </a:r>
          </a:p>
          <a:p>
            <a:pPr marL="0" indent="0">
              <a:buNone/>
            </a:pPr>
            <a:endParaRPr lang="en-US" b="1" dirty="0"/>
          </a:p>
          <a:p>
            <a:r>
              <a:rPr lang="en-US" b="1" i="1" dirty="0"/>
              <a:t>Protestant ethic (the ethic of hard work) and the spirit of capitalism.</a:t>
            </a:r>
            <a:endParaRPr lang="en-US" b="1" dirty="0"/>
          </a:p>
          <a:p>
            <a:pPr marL="0" indent="0">
              <a:buNone/>
            </a:pPr>
            <a:endParaRPr lang="en-US" b="1" dirty="0"/>
          </a:p>
          <a:p>
            <a:pPr marL="0" lvl="0" indent="0">
              <a:buNone/>
            </a:pPr>
            <a:r>
              <a:rPr lang="en-US" b="1" dirty="0" smtClean="0"/>
              <a:t>2. Mention </a:t>
            </a:r>
            <a:r>
              <a:rPr lang="en-US" b="1" dirty="0"/>
              <a:t>the proponents of the theory</a:t>
            </a:r>
          </a:p>
          <a:p>
            <a:pPr marL="0" indent="0">
              <a:buNone/>
            </a:pPr>
            <a:endParaRPr lang="en-US" b="1" dirty="0"/>
          </a:p>
          <a:p>
            <a:r>
              <a:rPr lang="en-US" b="1" dirty="0"/>
              <a:t>Max </a:t>
            </a:r>
            <a:r>
              <a:rPr lang="en-US" b="1" dirty="0" smtClean="0"/>
              <a:t>Weber</a:t>
            </a:r>
          </a:p>
          <a:p>
            <a:pPr marL="0" indent="0">
              <a:buNone/>
            </a:pPr>
            <a:endParaRPr lang="en-US" b="1" dirty="0"/>
          </a:p>
          <a:p>
            <a:pPr marL="0" indent="0">
              <a:buNone/>
            </a:pPr>
            <a:r>
              <a:rPr lang="en-US" b="1" dirty="0" smtClean="0"/>
              <a:t>3. Cite </a:t>
            </a:r>
            <a:r>
              <a:rPr lang="en-US" b="1" dirty="0"/>
              <a:t>work done on the influence of religion on </a:t>
            </a:r>
            <a:r>
              <a:rPr lang="en-US" b="1" dirty="0" smtClean="0"/>
              <a:t>entrepreneurship </a:t>
            </a:r>
            <a:r>
              <a:rPr lang="en-US" b="1" dirty="0"/>
              <a:t>in </a:t>
            </a:r>
            <a:r>
              <a:rPr lang="en-US" b="1" dirty="0" err="1" smtClean="0"/>
              <a:t>SerenJe</a:t>
            </a:r>
            <a:r>
              <a:rPr lang="en-US" b="1" dirty="0" smtClean="0"/>
              <a:t> </a:t>
            </a:r>
            <a:r>
              <a:rPr lang="en-US" b="1" dirty="0"/>
              <a:t>by Norman Long</a:t>
            </a:r>
          </a:p>
          <a:p>
            <a:r>
              <a:rPr lang="en-US" b="1" dirty="0"/>
              <a:t> </a:t>
            </a:r>
          </a:p>
          <a:p>
            <a:endParaRPr lang="en-US" dirty="0"/>
          </a:p>
        </p:txBody>
      </p:sp>
    </p:spTree>
    <p:extLst>
      <p:ext uri="{BB962C8B-B14F-4D97-AF65-F5344CB8AC3E}">
        <p14:creationId xmlns:p14="http://schemas.microsoft.com/office/powerpoint/2010/main" val="2661848724"/>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dirty="0"/>
              <a:t>FORMULATING THE THEORETICAL FRAMEWORK</a:t>
            </a:r>
            <a:br>
              <a:rPr lang="en-US" sz="3200" b="1" dirty="0"/>
            </a:br>
            <a:endParaRPr lang="en-US" sz="3200" dirty="0"/>
          </a:p>
        </p:txBody>
      </p:sp>
      <p:sp>
        <p:nvSpPr>
          <p:cNvPr id="3" name="Content Placeholder 2"/>
          <p:cNvSpPr>
            <a:spLocks noGrp="1"/>
          </p:cNvSpPr>
          <p:nvPr>
            <p:ph idx="1"/>
          </p:nvPr>
        </p:nvSpPr>
        <p:spPr/>
        <p:txBody>
          <a:bodyPr>
            <a:normAutofit fontScale="55000" lnSpcReduction="20000"/>
          </a:bodyPr>
          <a:lstStyle/>
          <a:p>
            <a:pPr lvl="0"/>
            <a:r>
              <a:rPr lang="en-US" dirty="0"/>
              <a:t> </a:t>
            </a:r>
            <a:r>
              <a:rPr lang="en-US" dirty="0" smtClean="0"/>
              <a:t>4. Cite  </a:t>
            </a:r>
            <a:r>
              <a:rPr lang="en-US" dirty="0"/>
              <a:t>the main points emphasized in the </a:t>
            </a:r>
            <a:r>
              <a:rPr lang="en-US" dirty="0" smtClean="0"/>
              <a:t>theory</a:t>
            </a:r>
          </a:p>
          <a:p>
            <a:pPr marL="0" lvl="0" indent="0">
              <a:buNone/>
            </a:pPr>
            <a:endParaRPr lang="en-US" dirty="0"/>
          </a:p>
          <a:p>
            <a:pPr algn="just"/>
            <a:r>
              <a:rPr lang="en-US" b="1" i="1" dirty="0"/>
              <a:t>Central to the religious thought of John Calvin (1509- 1564) is the doctrine of predestination. This means that god has selected some people for salvation and others for </a:t>
            </a:r>
            <a:r>
              <a:rPr lang="en-US" b="1" i="1" dirty="0" err="1"/>
              <a:t>danation</a:t>
            </a:r>
            <a:r>
              <a:rPr lang="en-US" b="1" i="1" dirty="0"/>
              <a:t>.</a:t>
            </a:r>
            <a:endParaRPr lang="en-US" dirty="0"/>
          </a:p>
          <a:p>
            <a:pPr algn="just"/>
            <a:r>
              <a:rPr lang="en-US" b="1" i="1" dirty="0"/>
              <a:t>Fearful of </a:t>
            </a:r>
            <a:r>
              <a:rPr lang="en-US" b="1" i="1" dirty="0" err="1"/>
              <a:t>of</a:t>
            </a:r>
            <a:r>
              <a:rPr lang="en-US" b="1" i="1" dirty="0"/>
              <a:t> salvation or </a:t>
            </a:r>
            <a:r>
              <a:rPr lang="en-US" b="1" i="1" dirty="0" err="1"/>
              <a:t>danation</a:t>
            </a:r>
            <a:r>
              <a:rPr lang="en-US" b="1" i="1" dirty="0"/>
              <a:t>, Calvinists sought signs of god’s </a:t>
            </a:r>
            <a:r>
              <a:rPr lang="en-US" b="1" i="1" dirty="0" err="1"/>
              <a:t>favour</a:t>
            </a:r>
            <a:r>
              <a:rPr lang="en-US" b="1" i="1" dirty="0"/>
              <a:t> in this world.</a:t>
            </a:r>
            <a:endParaRPr lang="en-US" dirty="0"/>
          </a:p>
          <a:p>
            <a:pPr algn="just"/>
            <a:r>
              <a:rPr lang="en-US" b="1" i="1" dirty="0"/>
              <a:t>They saw this in worldly prosperity. Thus they became absorbed in the pursuit of wealth. Calvinists reinvested their profits to reap even more profits. They practiced personal thrift and monetary discipline and had degree of personal discipline and motivation for success in the here and now. Their religious ideas fuelled social change and contributed to the growth of capitalism.</a:t>
            </a:r>
            <a:endParaRPr lang="en-US" dirty="0"/>
          </a:p>
          <a:p>
            <a:r>
              <a:rPr lang="en-US" dirty="0"/>
              <a:t> </a:t>
            </a:r>
          </a:p>
          <a:p>
            <a:pPr lvl="0"/>
            <a:r>
              <a:rPr lang="en-US" dirty="0" smtClean="0"/>
              <a:t>5. Support  </a:t>
            </a:r>
            <a:r>
              <a:rPr lang="en-US" dirty="0"/>
              <a:t>his exposition of the theory by ideas from other experts;</a:t>
            </a:r>
          </a:p>
          <a:p>
            <a:r>
              <a:rPr lang="en-US" b="1" i="1" dirty="0"/>
              <a:t> </a:t>
            </a:r>
            <a:endParaRPr lang="en-US" dirty="0"/>
          </a:p>
          <a:p>
            <a:r>
              <a:rPr lang="en-US" b="1" i="1" dirty="0"/>
              <a:t>Norman Long in Zambia attempted to apply this among </a:t>
            </a:r>
            <a:r>
              <a:rPr lang="en-US" b="1" i="1" dirty="0" err="1"/>
              <a:t>Jehova’s</a:t>
            </a:r>
            <a:r>
              <a:rPr lang="en-US" b="1" i="1" dirty="0"/>
              <a:t> Witnesses in </a:t>
            </a:r>
            <a:r>
              <a:rPr lang="en-US" b="1" i="1" dirty="0" err="1"/>
              <a:t>Serenje</a:t>
            </a:r>
            <a:r>
              <a:rPr lang="en-US" b="1" i="1" dirty="0"/>
              <a:t> in Social Change and the Individual.</a:t>
            </a:r>
            <a:endParaRPr lang="en-US" dirty="0"/>
          </a:p>
          <a:p>
            <a:endParaRPr lang="en-US" dirty="0"/>
          </a:p>
        </p:txBody>
      </p:sp>
    </p:spTree>
    <p:extLst>
      <p:ext uri="{BB962C8B-B14F-4D97-AF65-F5344CB8AC3E}">
        <p14:creationId xmlns:p14="http://schemas.microsoft.com/office/powerpoint/2010/main" val="13804949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b="1" dirty="0"/>
              <a:t>POSITIVE FUNCTIONS OF RESEARCH</a:t>
            </a:r>
            <a:r>
              <a:rPr lang="en-US" sz="2400" dirty="0"/>
              <a:t/>
            </a:r>
            <a:br>
              <a:rPr lang="en-US" sz="2400" dirty="0"/>
            </a:br>
            <a:r>
              <a:rPr lang="en-US" sz="2400" b="1" dirty="0"/>
              <a:t> </a:t>
            </a:r>
            <a:r>
              <a:rPr lang="en-US" sz="2400" dirty="0"/>
              <a:t/>
            </a:r>
            <a:br>
              <a:rPr lang="en-US" sz="2400" dirty="0"/>
            </a:br>
            <a:endParaRPr lang="en-US" sz="2400" dirty="0"/>
          </a:p>
        </p:txBody>
      </p:sp>
      <p:sp>
        <p:nvSpPr>
          <p:cNvPr id="3" name="Content Placeholder 2"/>
          <p:cNvSpPr>
            <a:spLocks noGrp="1"/>
          </p:cNvSpPr>
          <p:nvPr>
            <p:ph idx="1"/>
          </p:nvPr>
        </p:nvSpPr>
        <p:spPr/>
        <p:txBody>
          <a:bodyPr>
            <a:normAutofit lnSpcReduction="10000"/>
          </a:bodyPr>
          <a:lstStyle/>
          <a:p>
            <a:r>
              <a:rPr lang="en-US" b="1" dirty="0"/>
              <a:t>C.   SOLVING PRACTICAL PROBLEMS</a:t>
            </a:r>
            <a:endParaRPr lang="en-US" dirty="0"/>
          </a:p>
          <a:p>
            <a:r>
              <a:rPr lang="en-US" b="1" dirty="0"/>
              <a:t> </a:t>
            </a:r>
            <a:endParaRPr lang="en-US" dirty="0"/>
          </a:p>
          <a:p>
            <a:r>
              <a:rPr lang="en-US" b="1" dirty="0"/>
              <a:t>       </a:t>
            </a:r>
            <a:r>
              <a:rPr lang="en-US" dirty="0"/>
              <a:t>4.   </a:t>
            </a:r>
            <a:r>
              <a:rPr lang="en-US" b="1" dirty="0"/>
              <a:t>APPLIED RESEARCH</a:t>
            </a:r>
            <a:endParaRPr lang="en-US" dirty="0"/>
          </a:p>
          <a:p>
            <a:r>
              <a:rPr lang="en-US" dirty="0"/>
              <a:t> </a:t>
            </a:r>
          </a:p>
          <a:p>
            <a:pPr lvl="0"/>
            <a:r>
              <a:rPr lang="en-US" dirty="0"/>
              <a:t>Solutions to problems</a:t>
            </a:r>
          </a:p>
          <a:p>
            <a:pPr lvl="0"/>
            <a:r>
              <a:rPr lang="en-US" dirty="0" err="1"/>
              <a:t>Programme</a:t>
            </a:r>
            <a:r>
              <a:rPr lang="en-US" dirty="0"/>
              <a:t> interventions</a:t>
            </a:r>
          </a:p>
          <a:p>
            <a:pPr lvl="0"/>
            <a:r>
              <a:rPr lang="en-US" dirty="0"/>
              <a:t>Decision making in public policy</a:t>
            </a:r>
          </a:p>
          <a:p>
            <a:r>
              <a:rPr lang="en-US" dirty="0"/>
              <a:t> </a:t>
            </a:r>
          </a:p>
        </p:txBody>
      </p:sp>
    </p:spTree>
    <p:extLst>
      <p:ext uri="{BB962C8B-B14F-4D97-AF65-F5344CB8AC3E}">
        <p14:creationId xmlns:p14="http://schemas.microsoft.com/office/powerpoint/2010/main" val="3619845571"/>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b="1" dirty="0"/>
              <a:t>FORMULATING THE THEORETICAL FRAMEWORK</a:t>
            </a:r>
            <a:br>
              <a:rPr lang="en-US" sz="3200" b="1" dirty="0"/>
            </a:br>
            <a:endParaRPr lang="en-US" sz="3200" dirty="0"/>
          </a:p>
        </p:txBody>
      </p:sp>
      <p:sp>
        <p:nvSpPr>
          <p:cNvPr id="3" name="Content Placeholder 2"/>
          <p:cNvSpPr>
            <a:spLocks noGrp="1"/>
          </p:cNvSpPr>
          <p:nvPr>
            <p:ph idx="1"/>
          </p:nvPr>
        </p:nvSpPr>
        <p:spPr/>
        <p:txBody>
          <a:bodyPr/>
          <a:lstStyle/>
          <a:p>
            <a:r>
              <a:rPr lang="en-US" dirty="0" smtClean="0"/>
              <a:t>EXAMPLE</a:t>
            </a:r>
            <a:endParaRPr lang="en-US" dirty="0"/>
          </a:p>
        </p:txBody>
      </p:sp>
      <p:graphicFrame>
        <p:nvGraphicFramePr>
          <p:cNvPr id="9" name="Object 8"/>
          <p:cNvGraphicFramePr>
            <a:graphicFrameLocks noChangeAspect="1"/>
          </p:cNvGraphicFramePr>
          <p:nvPr>
            <p:extLst/>
          </p:nvPr>
        </p:nvGraphicFramePr>
        <p:xfrm>
          <a:off x="1601788" y="2563813"/>
          <a:ext cx="5940425" cy="1728787"/>
        </p:xfrm>
        <a:graphic>
          <a:graphicData uri="http://schemas.openxmlformats.org/presentationml/2006/ole">
            <mc:AlternateContent xmlns:mc="http://schemas.openxmlformats.org/markup-compatibility/2006">
              <mc:Choice xmlns:v="urn:schemas-microsoft-com:vml" Requires="v">
                <p:oleObj spid="_x0000_s3144" name="Document" r:id="rId3" imgW="5940026" imgH="1728295" progId="Word.Document.12">
                  <p:embed/>
                </p:oleObj>
              </mc:Choice>
              <mc:Fallback>
                <p:oleObj name="Document" r:id="rId3" imgW="5940026" imgH="1728295" progId="Word.Document.12">
                  <p:embed/>
                  <p:pic>
                    <p:nvPicPr>
                      <p:cNvPr id="9" name="Object 8"/>
                      <p:cNvPicPr/>
                      <p:nvPr/>
                    </p:nvPicPr>
                    <p:blipFill>
                      <a:blip r:embed="rId4"/>
                      <a:stretch>
                        <a:fillRect/>
                      </a:stretch>
                    </p:blipFill>
                    <p:spPr>
                      <a:xfrm>
                        <a:off x="1601788" y="2563813"/>
                        <a:ext cx="5940425" cy="1728787"/>
                      </a:xfrm>
                      <a:prstGeom prst="rect">
                        <a:avLst/>
                      </a:prstGeom>
                    </p:spPr>
                  </p:pic>
                </p:oleObj>
              </mc:Fallback>
            </mc:AlternateContent>
          </a:graphicData>
        </a:graphic>
      </p:graphicFrame>
    </p:spTree>
    <p:extLst>
      <p:ext uri="{BB962C8B-B14F-4D97-AF65-F5344CB8AC3E}">
        <p14:creationId xmlns:p14="http://schemas.microsoft.com/office/powerpoint/2010/main" val="2123924955"/>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CONCEPTUAL FRAMEWORK</a:t>
            </a:r>
            <a:br>
              <a:rPr lang="en-US" b="1" dirty="0"/>
            </a:br>
            <a:endParaRPr lang="en-US" dirty="0"/>
          </a:p>
        </p:txBody>
      </p:sp>
      <p:sp>
        <p:nvSpPr>
          <p:cNvPr id="3" name="Content Placeholder 2"/>
          <p:cNvSpPr>
            <a:spLocks noGrp="1"/>
          </p:cNvSpPr>
          <p:nvPr>
            <p:ph idx="1"/>
          </p:nvPr>
        </p:nvSpPr>
        <p:spPr/>
        <p:txBody>
          <a:bodyPr>
            <a:normAutofit fontScale="85000" lnSpcReduction="20000"/>
          </a:bodyPr>
          <a:lstStyle/>
          <a:p>
            <a:pPr marL="0" indent="0" algn="just">
              <a:buNone/>
            </a:pPr>
            <a:endParaRPr lang="en-US" b="1" dirty="0"/>
          </a:p>
          <a:p>
            <a:pPr algn="just"/>
            <a:r>
              <a:rPr lang="en-US" b="1" dirty="0" smtClean="0"/>
              <a:t>While </a:t>
            </a:r>
            <a:r>
              <a:rPr lang="en-US" b="1" dirty="0"/>
              <a:t>the theoretical framework is the theory on which the study is based, the conceptual framework is the operationalization of the theory. </a:t>
            </a:r>
            <a:endParaRPr lang="en-US" b="1" dirty="0" smtClean="0"/>
          </a:p>
          <a:p>
            <a:pPr marL="0" indent="0" algn="just">
              <a:buNone/>
            </a:pPr>
            <a:endParaRPr lang="en-US" b="1" dirty="0"/>
          </a:p>
          <a:p>
            <a:pPr algn="just"/>
            <a:r>
              <a:rPr lang="en-US" b="1" dirty="0"/>
              <a:t>It is the researcher’s own position on the problem and gives direction to the study</a:t>
            </a:r>
            <a:r>
              <a:rPr lang="en-US" b="1" dirty="0" smtClean="0"/>
              <a:t>.</a:t>
            </a:r>
          </a:p>
          <a:p>
            <a:pPr marL="0" indent="0" algn="just">
              <a:buNone/>
            </a:pPr>
            <a:endParaRPr lang="en-US" b="1" dirty="0"/>
          </a:p>
          <a:p>
            <a:pPr algn="just"/>
            <a:r>
              <a:rPr lang="en-US" b="1" dirty="0"/>
              <a:t>Through the conceptual framework, the researcher can be able to show the relationships of the different constructs </a:t>
            </a:r>
            <a:r>
              <a:rPr lang="en-US" b="1" dirty="0" smtClean="0"/>
              <a:t>or </a:t>
            </a:r>
            <a:r>
              <a:rPr lang="en-US" b="1" dirty="0" err="1" smtClean="0"/>
              <a:t>conceptsthat</a:t>
            </a:r>
            <a:r>
              <a:rPr lang="en-US" b="1" dirty="0" smtClean="0"/>
              <a:t> </a:t>
            </a:r>
            <a:r>
              <a:rPr lang="en-US" b="1" dirty="0"/>
              <a:t>he wants to investigate. </a:t>
            </a:r>
            <a:endParaRPr lang="en-US" b="1" dirty="0" smtClean="0"/>
          </a:p>
          <a:p>
            <a:pPr marL="0" indent="0" algn="just">
              <a:buNone/>
            </a:pPr>
            <a:endParaRPr lang="en-US" b="1" dirty="0"/>
          </a:p>
          <a:p>
            <a:endParaRPr lang="en-US" dirty="0"/>
          </a:p>
        </p:txBody>
      </p:sp>
    </p:spTree>
    <p:extLst>
      <p:ext uri="{BB962C8B-B14F-4D97-AF65-F5344CB8AC3E}">
        <p14:creationId xmlns:p14="http://schemas.microsoft.com/office/powerpoint/2010/main" val="1028879027"/>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CONCEPTUAL FRAMEWORK</a:t>
            </a:r>
            <a:br>
              <a:rPr lang="en-US" b="1" dirty="0"/>
            </a:br>
            <a:endParaRPr lang="en-US" dirty="0"/>
          </a:p>
        </p:txBody>
      </p:sp>
      <p:sp>
        <p:nvSpPr>
          <p:cNvPr id="3" name="Content Placeholder 2"/>
          <p:cNvSpPr>
            <a:spLocks noGrp="1"/>
          </p:cNvSpPr>
          <p:nvPr>
            <p:ph idx="1"/>
          </p:nvPr>
        </p:nvSpPr>
        <p:spPr/>
        <p:txBody>
          <a:bodyPr>
            <a:normAutofit fontScale="70000" lnSpcReduction="20000"/>
          </a:bodyPr>
          <a:lstStyle/>
          <a:p>
            <a:pPr algn="just"/>
            <a:r>
              <a:rPr lang="en-US" b="1" dirty="0"/>
              <a:t>Based on the foregoing example, how should the conceptual framework formulated?</a:t>
            </a:r>
          </a:p>
          <a:p>
            <a:pPr marL="0" indent="0" algn="just">
              <a:buNone/>
            </a:pPr>
            <a:endParaRPr lang="en-US" b="1" dirty="0"/>
          </a:p>
          <a:p>
            <a:pPr lvl="0" algn="just"/>
            <a:r>
              <a:rPr lang="en-US" b="1" dirty="0"/>
              <a:t>Cite your conceptual framework or paradigm;</a:t>
            </a:r>
          </a:p>
          <a:p>
            <a:pPr lvl="0" algn="just"/>
            <a:r>
              <a:rPr lang="en-US" b="1" dirty="0"/>
              <a:t>Identify your variables;</a:t>
            </a:r>
          </a:p>
          <a:p>
            <a:pPr marL="0" indent="0" algn="just">
              <a:buNone/>
            </a:pPr>
            <a:endParaRPr lang="en-US" b="1" dirty="0"/>
          </a:p>
          <a:p>
            <a:pPr algn="just"/>
            <a:r>
              <a:rPr lang="en-US" b="1" i="1" dirty="0"/>
              <a:t>Personal attributes of individuals underlie the spirit of entrepreneurship</a:t>
            </a:r>
            <a:endParaRPr lang="en-US" b="1" dirty="0"/>
          </a:p>
          <a:p>
            <a:pPr marL="0" indent="0" algn="just">
              <a:buNone/>
            </a:pPr>
            <a:endParaRPr lang="en-US" b="1" dirty="0"/>
          </a:p>
          <a:p>
            <a:pPr marL="0" indent="0" algn="just">
              <a:buNone/>
            </a:pPr>
            <a:endParaRPr lang="en-US" b="1" dirty="0"/>
          </a:p>
          <a:p>
            <a:pPr lvl="0" algn="just"/>
            <a:r>
              <a:rPr lang="en-US" b="1" dirty="0"/>
              <a:t>Point out the </a:t>
            </a:r>
            <a:r>
              <a:rPr lang="en-US" b="1" dirty="0" smtClean="0"/>
              <a:t>dependent, independent, and other types of variables</a:t>
            </a:r>
            <a:r>
              <a:rPr lang="en-US" b="1" dirty="0"/>
              <a:t>;</a:t>
            </a:r>
          </a:p>
          <a:p>
            <a:pPr lvl="0" algn="just"/>
            <a:endParaRPr lang="en-US" b="1" dirty="0"/>
          </a:p>
          <a:p>
            <a:pPr lvl="0" algn="just"/>
            <a:r>
              <a:rPr lang="en-US" b="1" dirty="0"/>
              <a:t>Show the direction of the study.</a:t>
            </a:r>
          </a:p>
          <a:p>
            <a:endParaRPr lang="en-US" dirty="0"/>
          </a:p>
        </p:txBody>
      </p:sp>
    </p:spTree>
    <p:extLst>
      <p:ext uri="{BB962C8B-B14F-4D97-AF65-F5344CB8AC3E}">
        <p14:creationId xmlns:p14="http://schemas.microsoft.com/office/powerpoint/2010/main" val="4136801321"/>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CONCEPTUAL FRAMEWORK</a:t>
            </a:r>
            <a:br>
              <a:rPr lang="en-US" b="1" dirty="0"/>
            </a:br>
            <a:endParaRPr lang="en-US" dirty="0"/>
          </a:p>
        </p:txBody>
      </p:sp>
      <p:sp>
        <p:nvSpPr>
          <p:cNvPr id="3" name="Content Placeholder 2"/>
          <p:cNvSpPr>
            <a:spLocks noGrp="1"/>
          </p:cNvSpPr>
          <p:nvPr>
            <p:ph idx="1"/>
          </p:nvPr>
        </p:nvSpPr>
        <p:spPr/>
        <p:txBody>
          <a:bodyPr/>
          <a:lstStyle/>
          <a:p>
            <a:r>
              <a:rPr lang="en-US" dirty="0" smtClean="0"/>
              <a:t>EXAMPLE</a:t>
            </a:r>
            <a:endParaRPr lang="en-US" dirty="0"/>
          </a:p>
        </p:txBody>
      </p:sp>
      <p:graphicFrame>
        <p:nvGraphicFramePr>
          <p:cNvPr id="4" name="Object 3"/>
          <p:cNvGraphicFramePr>
            <a:graphicFrameLocks noChangeAspect="1"/>
          </p:cNvGraphicFramePr>
          <p:nvPr>
            <p:extLst/>
          </p:nvPr>
        </p:nvGraphicFramePr>
        <p:xfrm>
          <a:off x="1524000" y="2490374"/>
          <a:ext cx="6702425" cy="3954463"/>
        </p:xfrm>
        <a:graphic>
          <a:graphicData uri="http://schemas.openxmlformats.org/presentationml/2006/ole">
            <mc:AlternateContent xmlns:mc="http://schemas.openxmlformats.org/markup-compatibility/2006">
              <mc:Choice xmlns:v="urn:schemas-microsoft-com:vml" Requires="v">
                <p:oleObj spid="_x0000_s4168" name="Document" r:id="rId3" imgW="6701688" imgH="3954347" progId="Word.Document.12">
                  <p:embed/>
                </p:oleObj>
              </mc:Choice>
              <mc:Fallback>
                <p:oleObj name="Document" r:id="rId3" imgW="6701688" imgH="3954347" progId="Word.Document.12">
                  <p:embed/>
                  <p:pic>
                    <p:nvPicPr>
                      <p:cNvPr id="4" name="Object 3"/>
                      <p:cNvPicPr/>
                      <p:nvPr/>
                    </p:nvPicPr>
                    <p:blipFill>
                      <a:blip r:embed="rId4"/>
                      <a:stretch>
                        <a:fillRect/>
                      </a:stretch>
                    </p:blipFill>
                    <p:spPr>
                      <a:xfrm>
                        <a:off x="1524000" y="2490374"/>
                        <a:ext cx="6702425" cy="3954463"/>
                      </a:xfrm>
                      <a:prstGeom prst="rect">
                        <a:avLst/>
                      </a:prstGeom>
                    </p:spPr>
                  </p:pic>
                </p:oleObj>
              </mc:Fallback>
            </mc:AlternateContent>
          </a:graphicData>
        </a:graphic>
      </p:graphicFrame>
    </p:spTree>
    <p:extLst>
      <p:ext uri="{BB962C8B-B14F-4D97-AF65-F5344CB8AC3E}">
        <p14:creationId xmlns:p14="http://schemas.microsoft.com/office/powerpoint/2010/main" val="2687007027"/>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AutoShape 2"/>
          <p:cNvSpPr>
            <a:spLocks noGrp="1" noChangeArrowheads="1"/>
          </p:cNvSpPr>
          <p:nvPr>
            <p:ph type="title"/>
          </p:nvPr>
        </p:nvSpPr>
        <p:spPr/>
        <p:txBody>
          <a:bodyPr/>
          <a:lstStyle/>
          <a:p>
            <a:r>
              <a:rPr lang="en-US" b="1" dirty="0"/>
              <a:t>RESEARCH QUESTIONS</a:t>
            </a:r>
          </a:p>
        </p:txBody>
      </p:sp>
      <p:sp>
        <p:nvSpPr>
          <p:cNvPr id="57347" name="Rectangle 3"/>
          <p:cNvSpPr>
            <a:spLocks noGrp="1" noChangeArrowheads="1"/>
          </p:cNvSpPr>
          <p:nvPr>
            <p:ph idx="1"/>
          </p:nvPr>
        </p:nvSpPr>
        <p:spPr/>
        <p:txBody>
          <a:bodyPr/>
          <a:lstStyle/>
          <a:p>
            <a:pPr>
              <a:lnSpc>
                <a:spcPct val="80000"/>
              </a:lnSpc>
            </a:pPr>
            <a:endParaRPr lang="en-US" sz="1500" dirty="0"/>
          </a:p>
          <a:p>
            <a:pPr>
              <a:lnSpc>
                <a:spcPct val="80000"/>
              </a:lnSpc>
            </a:pPr>
            <a:r>
              <a:rPr lang="en-US" sz="1500" b="1" dirty="0"/>
              <a:t>Using the example of </a:t>
            </a:r>
            <a:r>
              <a:rPr lang="en-US" sz="1500" b="1" dirty="0" smtClean="0"/>
              <a:t>reading culture, </a:t>
            </a:r>
            <a:r>
              <a:rPr lang="en-US" sz="1500" b="1" dirty="0"/>
              <a:t>more specific research questions for the different objectives can be formulated such as:</a:t>
            </a:r>
          </a:p>
          <a:p>
            <a:pPr>
              <a:lnSpc>
                <a:spcPct val="80000"/>
              </a:lnSpc>
              <a:buFont typeface="Wingdings" pitchFamily="2" charset="2"/>
              <a:buNone/>
            </a:pPr>
            <a:endParaRPr lang="en-US" sz="1500" b="1" dirty="0"/>
          </a:p>
          <a:p>
            <a:pPr>
              <a:lnSpc>
                <a:spcPct val="80000"/>
              </a:lnSpc>
            </a:pPr>
            <a:r>
              <a:rPr lang="en-US" sz="1500" b="1" dirty="0"/>
              <a:t>Why </a:t>
            </a:r>
            <a:r>
              <a:rPr lang="en-US" sz="1500" b="1" dirty="0" smtClean="0"/>
              <a:t>don’t students read widely?</a:t>
            </a:r>
            <a:endParaRPr lang="en-US" sz="1500" b="1" dirty="0"/>
          </a:p>
          <a:p>
            <a:pPr>
              <a:lnSpc>
                <a:spcPct val="80000"/>
              </a:lnSpc>
            </a:pPr>
            <a:endParaRPr lang="en-US" sz="1500" b="1" dirty="0"/>
          </a:p>
          <a:p>
            <a:pPr>
              <a:lnSpc>
                <a:spcPct val="80000"/>
              </a:lnSpc>
            </a:pPr>
            <a:r>
              <a:rPr lang="en-US" sz="1500" b="1" dirty="0"/>
              <a:t>Who are the </a:t>
            </a:r>
            <a:r>
              <a:rPr lang="en-US" sz="1500" b="1" dirty="0" smtClean="0"/>
              <a:t>students who read widely?</a:t>
            </a:r>
            <a:endParaRPr lang="en-US" sz="1500" b="1" dirty="0"/>
          </a:p>
          <a:p>
            <a:pPr>
              <a:lnSpc>
                <a:spcPct val="80000"/>
              </a:lnSpc>
            </a:pPr>
            <a:endParaRPr lang="en-US" sz="1500" b="1" dirty="0"/>
          </a:p>
          <a:p>
            <a:pPr>
              <a:lnSpc>
                <a:spcPct val="80000"/>
              </a:lnSpc>
            </a:pPr>
            <a:r>
              <a:rPr lang="en-US" sz="1500" b="1" dirty="0"/>
              <a:t>What are their characteristics in terms of age, gender, education, marital status, </a:t>
            </a:r>
            <a:r>
              <a:rPr lang="en-US" sz="1500" b="1" dirty="0" err="1"/>
              <a:t>etc</a:t>
            </a:r>
            <a:r>
              <a:rPr lang="en-US" sz="1500" b="1" dirty="0"/>
              <a:t>?</a:t>
            </a:r>
          </a:p>
          <a:p>
            <a:pPr>
              <a:lnSpc>
                <a:spcPct val="80000"/>
              </a:lnSpc>
            </a:pPr>
            <a:endParaRPr lang="en-US" sz="1500" b="1" dirty="0"/>
          </a:p>
          <a:p>
            <a:pPr>
              <a:lnSpc>
                <a:spcPct val="80000"/>
              </a:lnSpc>
            </a:pPr>
            <a:r>
              <a:rPr lang="en-US" sz="1500" b="1" dirty="0"/>
              <a:t>What are the consequences of </a:t>
            </a:r>
            <a:r>
              <a:rPr lang="en-US" sz="1500" b="1" dirty="0" smtClean="0"/>
              <a:t>a poor reading culture?</a:t>
            </a:r>
            <a:endParaRPr lang="en-US" sz="1500" b="1" dirty="0"/>
          </a:p>
          <a:p>
            <a:pPr>
              <a:lnSpc>
                <a:spcPct val="80000"/>
              </a:lnSpc>
            </a:pPr>
            <a:endParaRPr lang="en-US" sz="1500" b="1" dirty="0"/>
          </a:p>
          <a:p>
            <a:pPr>
              <a:lnSpc>
                <a:spcPct val="80000"/>
              </a:lnSpc>
            </a:pPr>
            <a:r>
              <a:rPr lang="en-US" sz="1500" b="1" dirty="0"/>
              <a:t>Have measures been attempted before to </a:t>
            </a:r>
            <a:r>
              <a:rPr lang="en-US" sz="1500" b="1" dirty="0" smtClean="0"/>
              <a:t>improve students’ reading culture?</a:t>
            </a:r>
            <a:endParaRPr lang="en-US" sz="1500" b="1" dirty="0"/>
          </a:p>
          <a:p>
            <a:pPr>
              <a:lnSpc>
                <a:spcPct val="80000"/>
              </a:lnSpc>
            </a:pPr>
            <a:endParaRPr lang="en-US" sz="1500" b="1" dirty="0"/>
          </a:p>
          <a:p>
            <a:pPr>
              <a:lnSpc>
                <a:spcPct val="80000"/>
              </a:lnSpc>
            </a:pPr>
            <a:r>
              <a:rPr lang="en-US" sz="1500" b="1" dirty="0"/>
              <a:t>What are the economic and social costs of </a:t>
            </a:r>
            <a:r>
              <a:rPr lang="en-US" sz="1500" b="1" dirty="0" smtClean="0"/>
              <a:t>a poor reading culture?</a:t>
            </a:r>
            <a:endParaRPr lang="en-US" sz="1500" b="1" dirty="0"/>
          </a:p>
        </p:txBody>
      </p:sp>
    </p:spTree>
    <p:extLst>
      <p:ext uri="{BB962C8B-B14F-4D97-AF65-F5344CB8AC3E}">
        <p14:creationId xmlns:p14="http://schemas.microsoft.com/office/powerpoint/2010/main" val="1097008783"/>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t>FORMULATION OF HYPOTHESES</a:t>
            </a:r>
            <a:endParaRPr lang="en-US" sz="3200" dirty="0"/>
          </a:p>
        </p:txBody>
      </p:sp>
      <p:sp>
        <p:nvSpPr>
          <p:cNvPr id="3" name="Content Placeholder 2"/>
          <p:cNvSpPr>
            <a:spLocks noGrp="1"/>
          </p:cNvSpPr>
          <p:nvPr>
            <p:ph idx="1"/>
          </p:nvPr>
        </p:nvSpPr>
        <p:spPr/>
        <p:txBody>
          <a:bodyPr>
            <a:normAutofit fontScale="70000" lnSpcReduction="20000"/>
          </a:bodyPr>
          <a:lstStyle/>
          <a:p>
            <a:pPr algn="just"/>
            <a:r>
              <a:rPr lang="en-US" b="1" dirty="0" smtClean="0"/>
              <a:t>Hypotheses </a:t>
            </a:r>
            <a:r>
              <a:rPr lang="en-US" b="1" dirty="0"/>
              <a:t>can be derived from a theoretical or conceptual framework</a:t>
            </a:r>
            <a:r>
              <a:rPr lang="en-US" b="1" dirty="0" smtClean="0"/>
              <a:t>.</a:t>
            </a:r>
          </a:p>
          <a:p>
            <a:pPr marL="0" indent="0" algn="just">
              <a:buNone/>
            </a:pPr>
            <a:endParaRPr lang="en-US" b="1" dirty="0"/>
          </a:p>
          <a:p>
            <a:pPr algn="just"/>
            <a:r>
              <a:rPr lang="en-US" b="1" dirty="0"/>
              <a:t>Hypotheses can also be derived from research objectives through research questions</a:t>
            </a:r>
            <a:r>
              <a:rPr lang="en-US" b="1" dirty="0" smtClean="0"/>
              <a:t>.</a:t>
            </a:r>
          </a:p>
          <a:p>
            <a:pPr marL="0" indent="0" algn="just">
              <a:buNone/>
            </a:pPr>
            <a:endParaRPr lang="en-US" b="1" dirty="0"/>
          </a:p>
          <a:p>
            <a:pPr algn="just"/>
            <a:r>
              <a:rPr lang="en-US" b="1" dirty="0"/>
              <a:t>A hypothesis can therefore be thought of as a tentative or provisional answer to a research problem or question</a:t>
            </a:r>
            <a:r>
              <a:rPr lang="en-US" b="1" dirty="0" smtClean="0"/>
              <a:t>.</a:t>
            </a:r>
          </a:p>
          <a:p>
            <a:pPr marL="0" indent="0" algn="just">
              <a:buNone/>
            </a:pPr>
            <a:endParaRPr lang="en-US" b="1" dirty="0"/>
          </a:p>
          <a:p>
            <a:pPr algn="just"/>
            <a:r>
              <a:rPr lang="en-US" b="1" dirty="0"/>
              <a:t>A hypothesis is often expressed in the form of a prediction of a relationship between one or more factors and the problem under study that can be tested</a:t>
            </a:r>
            <a:r>
              <a:rPr lang="en-US" b="1" dirty="0" smtClean="0"/>
              <a:t>.</a:t>
            </a:r>
          </a:p>
          <a:p>
            <a:pPr marL="0" indent="0" algn="just">
              <a:buNone/>
            </a:pPr>
            <a:endParaRPr lang="en-US" b="1" dirty="0"/>
          </a:p>
        </p:txBody>
      </p:sp>
    </p:spTree>
    <p:extLst>
      <p:ext uri="{BB962C8B-B14F-4D97-AF65-F5344CB8AC3E}">
        <p14:creationId xmlns:p14="http://schemas.microsoft.com/office/powerpoint/2010/main" val="2985809254"/>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algn="just"/>
            <a:r>
              <a:rPr lang="en-US" b="1" dirty="0"/>
              <a:t>It is also possible to derive hypotheses from direct observations of events and phenomena.</a:t>
            </a:r>
          </a:p>
          <a:p>
            <a:pPr marL="82296" indent="0" algn="just">
              <a:buNone/>
            </a:pPr>
            <a:endParaRPr lang="en-US" b="1" dirty="0"/>
          </a:p>
          <a:p>
            <a:pPr algn="just">
              <a:lnSpc>
                <a:spcPct val="80000"/>
              </a:lnSpc>
            </a:pPr>
            <a:r>
              <a:rPr lang="en-US" b="1" dirty="0"/>
              <a:t>It can also be based on perceptions, observations, and experiences and one’s understanding of the problem identified.</a:t>
            </a:r>
          </a:p>
          <a:p>
            <a:pPr algn="just">
              <a:lnSpc>
                <a:spcPct val="80000"/>
              </a:lnSpc>
            </a:pPr>
            <a:endParaRPr lang="en-US" b="1" dirty="0"/>
          </a:p>
          <a:p>
            <a:pPr marL="82296" indent="0" algn="just">
              <a:lnSpc>
                <a:spcPct val="80000"/>
              </a:lnSpc>
              <a:buNone/>
            </a:pPr>
            <a:endParaRPr lang="en-US" b="1" dirty="0"/>
          </a:p>
          <a:p>
            <a:pPr marL="0" indent="0">
              <a:buNone/>
            </a:pPr>
            <a:endParaRPr lang="en-US" dirty="0"/>
          </a:p>
          <a:p>
            <a:r>
              <a:rPr lang="en-US" b="1" dirty="0"/>
              <a:t>EXAMPLE</a:t>
            </a:r>
            <a:endParaRPr lang="en-US" dirty="0"/>
          </a:p>
          <a:p>
            <a:r>
              <a:rPr lang="en-US" b="1" i="1" dirty="0"/>
              <a:t>The more educated a student’s parents are, the more widely read a student is.</a:t>
            </a:r>
            <a:endParaRPr lang="en-US" dirty="0"/>
          </a:p>
          <a:p>
            <a:endParaRPr lang="en-US" dirty="0"/>
          </a:p>
        </p:txBody>
      </p:sp>
    </p:spTree>
    <p:extLst>
      <p:ext uri="{BB962C8B-B14F-4D97-AF65-F5344CB8AC3E}">
        <p14:creationId xmlns:p14="http://schemas.microsoft.com/office/powerpoint/2010/main" val="3119028853"/>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r>
              <a:rPr lang="en-US" sz="3200" b="1"/>
              <a:t>OBJECTIVES AND HYPOTHESES</a:t>
            </a:r>
          </a:p>
        </p:txBody>
      </p:sp>
      <p:sp>
        <p:nvSpPr>
          <p:cNvPr id="29699" name="Content Placeholder 2"/>
          <p:cNvSpPr>
            <a:spLocks noGrp="1"/>
          </p:cNvSpPr>
          <p:nvPr>
            <p:ph idx="1"/>
          </p:nvPr>
        </p:nvSpPr>
        <p:spPr/>
        <p:txBody>
          <a:bodyPr>
            <a:normAutofit/>
          </a:bodyPr>
          <a:lstStyle/>
          <a:p>
            <a:r>
              <a:rPr lang="en-US" sz="1600" b="1" dirty="0"/>
              <a:t>Objective</a:t>
            </a:r>
          </a:p>
          <a:p>
            <a:pPr>
              <a:buNone/>
            </a:pPr>
            <a:endParaRPr lang="en-US" sz="1600" b="1" dirty="0"/>
          </a:p>
          <a:p>
            <a:pPr algn="just"/>
            <a:r>
              <a:rPr lang="en-US" sz="1600" b="1" dirty="0"/>
              <a:t>To identify the sociodemographic characteristics of students who are widely read.</a:t>
            </a:r>
          </a:p>
          <a:p>
            <a:endParaRPr lang="en-US" sz="1600" b="1" dirty="0"/>
          </a:p>
          <a:p>
            <a:r>
              <a:rPr lang="en-US" sz="1600" b="1" dirty="0"/>
              <a:t>Research question:</a:t>
            </a:r>
          </a:p>
          <a:p>
            <a:endParaRPr lang="en-US" sz="1600" b="1" dirty="0"/>
          </a:p>
          <a:p>
            <a:r>
              <a:rPr lang="en-US" sz="1600" b="1" dirty="0"/>
              <a:t>Which </a:t>
            </a:r>
            <a:r>
              <a:rPr lang="en-US" sz="1600" b="1" dirty="0" smtClean="0"/>
              <a:t>gender is more widely read?</a:t>
            </a:r>
            <a:endParaRPr lang="en-US" sz="1600" b="1" dirty="0"/>
          </a:p>
          <a:p>
            <a:endParaRPr lang="en-US" sz="1600" b="1" dirty="0"/>
          </a:p>
          <a:p>
            <a:r>
              <a:rPr lang="en-US" sz="1600" b="1" dirty="0"/>
              <a:t>Hypothesis:</a:t>
            </a:r>
          </a:p>
          <a:p>
            <a:endParaRPr lang="en-US" sz="1600" b="1" dirty="0"/>
          </a:p>
          <a:p>
            <a:r>
              <a:rPr lang="en-US" sz="1600" b="1" dirty="0" smtClean="0"/>
              <a:t>Females tend to be more widely read than males.</a:t>
            </a:r>
            <a:endParaRPr lang="en-US" sz="1600" b="1" dirty="0"/>
          </a:p>
          <a:p>
            <a:endParaRPr lang="en-US" sz="1600" b="1" dirty="0"/>
          </a:p>
          <a:p>
            <a:r>
              <a:rPr lang="en-US" sz="1600" b="1" dirty="0" smtClean="0"/>
              <a:t>Students in senior years are more widely read than those in junior years.</a:t>
            </a:r>
            <a:endParaRPr lang="en-US" sz="1400" dirty="0"/>
          </a:p>
        </p:txBody>
      </p:sp>
    </p:spTree>
    <p:extLst>
      <p:ext uri="{BB962C8B-B14F-4D97-AF65-F5344CB8AC3E}">
        <p14:creationId xmlns:p14="http://schemas.microsoft.com/office/powerpoint/2010/main" val="2650433655"/>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AutoShape 2"/>
          <p:cNvSpPr>
            <a:spLocks noGrp="1" noChangeArrowheads="1"/>
          </p:cNvSpPr>
          <p:nvPr>
            <p:ph type="title"/>
          </p:nvPr>
        </p:nvSpPr>
        <p:spPr/>
        <p:txBody>
          <a:bodyPr>
            <a:normAutofit/>
          </a:bodyPr>
          <a:lstStyle/>
          <a:p>
            <a:r>
              <a:rPr lang="en-US" sz="2000" b="1" dirty="0"/>
              <a:t>CHARACTERISTICS OF A GOOD HYPOTHESIS</a:t>
            </a:r>
            <a:endParaRPr lang="en-US" sz="2000" dirty="0"/>
          </a:p>
        </p:txBody>
      </p:sp>
      <p:sp>
        <p:nvSpPr>
          <p:cNvPr id="59395" name="Rectangle 3"/>
          <p:cNvSpPr>
            <a:spLocks noGrp="1" noChangeArrowheads="1"/>
          </p:cNvSpPr>
          <p:nvPr>
            <p:ph idx="1"/>
          </p:nvPr>
        </p:nvSpPr>
        <p:spPr/>
        <p:txBody>
          <a:bodyPr>
            <a:normAutofit/>
          </a:bodyPr>
          <a:lstStyle/>
          <a:p>
            <a:pPr marL="552450" indent="-552450">
              <a:lnSpc>
                <a:spcPct val="80000"/>
              </a:lnSpc>
              <a:buFont typeface="Wingdings" pitchFamily="2" charset="2"/>
              <a:buNone/>
              <a:defRPr/>
            </a:pPr>
            <a:r>
              <a:rPr lang="en-US" sz="2400" b="1" dirty="0" smtClean="0"/>
              <a:t>A </a:t>
            </a:r>
            <a:r>
              <a:rPr lang="en-US" sz="2400" b="1" dirty="0"/>
              <a:t>good hypothesis must have the following characteristics:</a:t>
            </a:r>
          </a:p>
          <a:p>
            <a:pPr marL="552450" indent="-552450">
              <a:lnSpc>
                <a:spcPct val="80000"/>
              </a:lnSpc>
              <a:buFont typeface="Wingdings" pitchFamily="2" charset="2"/>
              <a:buNone/>
              <a:defRPr/>
            </a:pPr>
            <a:endParaRPr lang="en-US" sz="2400" b="1" dirty="0"/>
          </a:p>
          <a:p>
            <a:pPr marL="552450" indent="-552450">
              <a:lnSpc>
                <a:spcPct val="80000"/>
              </a:lnSpc>
              <a:buFont typeface="Wingdings" pitchFamily="2" charset="2"/>
              <a:buNone/>
              <a:defRPr/>
            </a:pPr>
            <a:r>
              <a:rPr lang="en-US" sz="2400" b="1" dirty="0" smtClean="0"/>
              <a:t>CLEAR</a:t>
            </a:r>
            <a:endParaRPr lang="en-US" sz="2400" b="1" dirty="0"/>
          </a:p>
          <a:p>
            <a:pPr marL="552450" indent="-552450">
              <a:lnSpc>
                <a:spcPct val="80000"/>
              </a:lnSpc>
              <a:buFont typeface="Wingdings" pitchFamily="2" charset="2"/>
              <a:buNone/>
              <a:defRPr/>
            </a:pPr>
            <a:r>
              <a:rPr lang="en-US" sz="2400" b="1" dirty="0"/>
              <a:t>	</a:t>
            </a:r>
          </a:p>
          <a:p>
            <a:pPr marL="552450" indent="-552450">
              <a:lnSpc>
                <a:spcPct val="80000"/>
              </a:lnSpc>
              <a:buFont typeface="Wingdings" pitchFamily="2" charset="2"/>
              <a:buNone/>
              <a:defRPr/>
            </a:pPr>
            <a:r>
              <a:rPr lang="en-US" sz="2400" b="1" dirty="0" smtClean="0"/>
              <a:t>This </a:t>
            </a:r>
            <a:r>
              <a:rPr lang="en-US" sz="2400" b="1" dirty="0"/>
              <a:t>requires that the operational definitions of </a:t>
            </a:r>
            <a:endParaRPr lang="en-US" sz="2400" b="1" dirty="0" smtClean="0"/>
          </a:p>
          <a:p>
            <a:pPr marL="552450" indent="-552450">
              <a:lnSpc>
                <a:spcPct val="80000"/>
              </a:lnSpc>
              <a:buFont typeface="Wingdings" pitchFamily="2" charset="2"/>
              <a:buNone/>
              <a:defRPr/>
            </a:pPr>
            <a:r>
              <a:rPr lang="en-US" sz="2400" b="1" dirty="0" smtClean="0"/>
              <a:t>variables or concepts  </a:t>
            </a:r>
            <a:r>
              <a:rPr lang="en-US" sz="2400" b="1" dirty="0"/>
              <a:t>in a hypothesis are clear.</a:t>
            </a:r>
          </a:p>
          <a:p>
            <a:pPr marL="552450" indent="-552450">
              <a:lnSpc>
                <a:spcPct val="80000"/>
              </a:lnSpc>
              <a:buFont typeface="Wingdings" pitchFamily="2" charset="2"/>
              <a:buNone/>
              <a:defRPr/>
            </a:pPr>
            <a:endParaRPr lang="en-US" sz="2400" b="1" dirty="0"/>
          </a:p>
          <a:p>
            <a:pPr marL="552450" indent="-552450">
              <a:lnSpc>
                <a:spcPct val="80000"/>
              </a:lnSpc>
              <a:buFont typeface="Wingdings" pitchFamily="2" charset="2"/>
              <a:buNone/>
              <a:defRPr/>
            </a:pPr>
            <a:r>
              <a:rPr lang="en-US" sz="2400" b="1" dirty="0" smtClean="0"/>
              <a:t>EXAMPLE</a:t>
            </a:r>
            <a:endParaRPr lang="en-US" sz="2400" b="1" dirty="0"/>
          </a:p>
          <a:p>
            <a:pPr>
              <a:buFont typeface="Wingdings" pitchFamily="2" charset="2"/>
              <a:buNone/>
              <a:defRPr/>
            </a:pPr>
            <a:r>
              <a:rPr lang="en-US" sz="2400" b="1" dirty="0"/>
              <a:t>	 </a:t>
            </a:r>
          </a:p>
          <a:p>
            <a:pPr>
              <a:defRPr/>
            </a:pPr>
            <a:r>
              <a:rPr lang="en-US" sz="2400" b="1" i="1" dirty="0" smtClean="0"/>
              <a:t>Senior students are more widely read than junior students.</a:t>
            </a:r>
            <a:endParaRPr lang="en-US" sz="2400" i="1" dirty="0"/>
          </a:p>
        </p:txBody>
      </p:sp>
    </p:spTree>
    <p:extLst>
      <p:ext uri="{BB962C8B-B14F-4D97-AF65-F5344CB8AC3E}">
        <p14:creationId xmlns:p14="http://schemas.microsoft.com/office/powerpoint/2010/main" val="1828188672"/>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AutoShape 2"/>
          <p:cNvSpPr>
            <a:spLocks noGrp="1" noChangeArrowheads="1"/>
          </p:cNvSpPr>
          <p:nvPr>
            <p:ph type="title"/>
          </p:nvPr>
        </p:nvSpPr>
        <p:spPr/>
        <p:txBody>
          <a:bodyPr>
            <a:normAutofit/>
          </a:bodyPr>
          <a:lstStyle/>
          <a:p>
            <a:r>
              <a:rPr lang="en-US" sz="2000" b="1" dirty="0"/>
              <a:t>CHARACTERISTICS OF A GOOD HYPOTHESIS</a:t>
            </a:r>
          </a:p>
        </p:txBody>
      </p:sp>
      <p:sp>
        <p:nvSpPr>
          <p:cNvPr id="31747" name="Rectangle 3"/>
          <p:cNvSpPr>
            <a:spLocks noGrp="1" noChangeArrowheads="1"/>
          </p:cNvSpPr>
          <p:nvPr>
            <p:ph idx="1"/>
          </p:nvPr>
        </p:nvSpPr>
        <p:spPr/>
        <p:txBody>
          <a:bodyPr/>
          <a:lstStyle/>
          <a:p>
            <a:pPr>
              <a:lnSpc>
                <a:spcPct val="80000"/>
              </a:lnSpc>
              <a:buFont typeface="Wingdings" pitchFamily="2" charset="2"/>
              <a:buNone/>
            </a:pPr>
            <a:endParaRPr lang="en-US" sz="2000" dirty="0"/>
          </a:p>
          <a:p>
            <a:pPr>
              <a:lnSpc>
                <a:spcPct val="80000"/>
              </a:lnSpc>
              <a:buFont typeface="Wingdings" pitchFamily="2" charset="2"/>
              <a:buNone/>
            </a:pPr>
            <a:r>
              <a:rPr lang="en-US" sz="2800" b="1" dirty="0"/>
              <a:t>SPECIFIC</a:t>
            </a:r>
          </a:p>
          <a:p>
            <a:pPr>
              <a:lnSpc>
                <a:spcPct val="80000"/>
              </a:lnSpc>
            </a:pPr>
            <a:endParaRPr lang="en-US" sz="2800" b="1" dirty="0"/>
          </a:p>
          <a:p>
            <a:pPr algn="just">
              <a:lnSpc>
                <a:spcPct val="80000"/>
              </a:lnSpc>
              <a:buFont typeface="Wingdings" pitchFamily="2" charset="2"/>
              <a:buNone/>
            </a:pPr>
            <a:r>
              <a:rPr lang="en-US" sz="2800" dirty="0"/>
              <a:t>	</a:t>
            </a:r>
            <a:r>
              <a:rPr lang="en-US" sz="2800" b="1" dirty="0"/>
              <a:t>There must an indication of the direction of the relationship between the independent and dependent variable in the hypothesis</a:t>
            </a:r>
          </a:p>
          <a:p>
            <a:pPr algn="just">
              <a:lnSpc>
                <a:spcPct val="80000"/>
              </a:lnSpc>
              <a:buFont typeface="Wingdings" pitchFamily="2" charset="2"/>
              <a:buNone/>
            </a:pPr>
            <a:endParaRPr lang="en-US" sz="2800" b="1" dirty="0"/>
          </a:p>
          <a:p>
            <a:pPr algn="just">
              <a:lnSpc>
                <a:spcPct val="80000"/>
              </a:lnSpc>
              <a:buFont typeface="Wingdings" pitchFamily="2" charset="2"/>
              <a:buNone/>
            </a:pPr>
            <a:r>
              <a:rPr lang="en-US" sz="2800" b="1" i="1" dirty="0"/>
              <a:t>	The </a:t>
            </a:r>
            <a:r>
              <a:rPr lang="en-US" sz="2800" b="1" i="1" dirty="0" smtClean="0"/>
              <a:t>more senior a student is, the more widely read he/she is.</a:t>
            </a:r>
          </a:p>
        </p:txBody>
      </p:sp>
    </p:spTree>
    <p:extLst>
      <p:ext uri="{BB962C8B-B14F-4D97-AF65-F5344CB8AC3E}">
        <p14:creationId xmlns:p14="http://schemas.microsoft.com/office/powerpoint/2010/main" val="212989676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3308</TotalTime>
  <Words>10577</Words>
  <Application>Microsoft Office PowerPoint</Application>
  <PresentationFormat>On-screen Show (4:3)</PresentationFormat>
  <Paragraphs>2666</Paragraphs>
  <Slides>289</Slides>
  <Notes>5</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289</vt:i4>
      </vt:variant>
    </vt:vector>
  </HeadingPairs>
  <TitlesOfParts>
    <vt:vector size="299" baseType="lpstr">
      <vt:lpstr>Arial</vt:lpstr>
      <vt:lpstr>Calibri</vt:lpstr>
      <vt:lpstr>Courier New</vt:lpstr>
      <vt:lpstr>Gill Sans MT</vt:lpstr>
      <vt:lpstr>Times New Roman</vt:lpstr>
      <vt:lpstr>Verdana</vt:lpstr>
      <vt:lpstr>Wingdings</vt:lpstr>
      <vt:lpstr>Wingdings 2</vt:lpstr>
      <vt:lpstr>Solstice</vt:lpstr>
      <vt:lpstr>Document</vt:lpstr>
      <vt:lpstr>DEM 2414 LECTURES</vt:lpstr>
      <vt:lpstr>THE MEANING AND IMPORTANCE OF RESEARCH </vt:lpstr>
      <vt:lpstr>THE MEANING AND IMPORTANCE OF RESEARCH </vt:lpstr>
      <vt:lpstr>DEFINITION OF RESEARCH</vt:lpstr>
      <vt:lpstr>CHARACTERISTICS OF RESEARCH </vt:lpstr>
      <vt:lpstr>TYPES OF RESEARCH</vt:lpstr>
      <vt:lpstr>APPLIED RESEARCH </vt:lpstr>
      <vt:lpstr>POSITIVE FUNCTIONS OF RESEARCH   </vt:lpstr>
      <vt:lpstr>POSITIVE FUNCTIONS OF RESEARCH   </vt:lpstr>
      <vt:lpstr>POSITIVE FUNCTIONS OF RESEARCH   </vt:lpstr>
      <vt:lpstr>ABUSES OF RESEARCH </vt:lpstr>
      <vt:lpstr>ABUSES OF RESEARCH </vt:lpstr>
      <vt:lpstr>COMMON SOURCES OF KNOWLEDGE </vt:lpstr>
      <vt:lpstr>COMMON SOURCES OF KNOWLEDGE </vt:lpstr>
      <vt:lpstr>COMMON SOURCES OF KNOWLEDGE</vt:lpstr>
      <vt:lpstr>COMMON SOURCES OF KNOWLEDGE </vt:lpstr>
      <vt:lpstr>COMMON SOURCES OF KNOWLEDGE</vt:lpstr>
      <vt:lpstr>COMMON SOURCES OF KNOWLEDGE </vt:lpstr>
      <vt:lpstr>COMMON SOURCES OF KNOWLEDGE </vt:lpstr>
      <vt:lpstr>COMMON SOURCES OF KNOWLEDGE </vt:lpstr>
      <vt:lpstr>COMMON SOURCES OF KNOWLEDGE </vt:lpstr>
      <vt:lpstr>CHARACTERISTICS OF THE SCIENTIFIC METHOD</vt:lpstr>
      <vt:lpstr>LOGICAL  </vt:lpstr>
      <vt:lpstr>LOGIC</vt:lpstr>
      <vt:lpstr>EMPIRICAL</vt:lpstr>
      <vt:lpstr>REDUCTIVE </vt:lpstr>
      <vt:lpstr>REPLICABLE  </vt:lpstr>
      <vt:lpstr>TRANSMITTABLE </vt:lpstr>
      <vt:lpstr>OBJECTIVE</vt:lpstr>
      <vt:lpstr>OBJECTIVE</vt:lpstr>
      <vt:lpstr>THE AIMS AND GOALS OF SCIENTIFIC RESEARCH </vt:lpstr>
      <vt:lpstr>THE AIMS AND GOALS OF SCIENTIFIC RESEARCH </vt:lpstr>
      <vt:lpstr>THE AIMS AND GOALS OF SCIENTIFIC RESEARCH </vt:lpstr>
      <vt:lpstr>THE AIMS AND GOALS OF SCIENTIFIC RESEARCH </vt:lpstr>
      <vt:lpstr>THE AIMS AND GOALS OF SCIENTIFIC RESEARCH </vt:lpstr>
      <vt:lpstr>PREDICTION</vt:lpstr>
      <vt:lpstr>PREDICTION</vt:lpstr>
      <vt:lpstr>POSITIVISM</vt:lpstr>
      <vt:lpstr>THE PHENOMENOLOGICAL PERSPECTIVE</vt:lpstr>
      <vt:lpstr>THE PHENOMENOLOGICAL PERSPECTIVE</vt:lpstr>
      <vt:lpstr>THE PHENOMENOLOGICAL PERSPECTIVE</vt:lpstr>
      <vt:lpstr>THE RESEARCH PROCESS</vt:lpstr>
      <vt:lpstr>THE RESEARCH PROCESS IN ACTION </vt:lpstr>
      <vt:lpstr>THE RESEARCH PROCESS</vt:lpstr>
      <vt:lpstr>THE RESEARCH PROCESS</vt:lpstr>
      <vt:lpstr>THE RESEARCH PROCESS</vt:lpstr>
      <vt:lpstr>THE RESEARCH PROCESS</vt:lpstr>
      <vt:lpstr>THE RESEARCH PROCESS IN ACTION </vt:lpstr>
      <vt:lpstr>IDENTIFICATION AND SELECTION OF THE RESEARCH PROBLEM  </vt:lpstr>
      <vt:lpstr>IDENTIFICATION OF THE PROBLEM</vt:lpstr>
      <vt:lpstr>EXAMPLE OF A PROBLEM SITUATION</vt:lpstr>
      <vt:lpstr>PROBLEM SITUATION</vt:lpstr>
      <vt:lpstr>PROBLEM SITUATION</vt:lpstr>
      <vt:lpstr>PROBLEM SITUATION</vt:lpstr>
      <vt:lpstr>PROBLEM DEFINITION </vt:lpstr>
      <vt:lpstr>PROBLEM DEFINITION </vt:lpstr>
      <vt:lpstr>ANALYSIS OF THE PROBLEM </vt:lpstr>
      <vt:lpstr>ANALYSIS OF  THE PROBLEM.</vt:lpstr>
      <vt:lpstr>ANALYSIS OF  THE PROBLEM</vt:lpstr>
      <vt:lpstr>ELEMENTS OF A PROBLEM ANALYSIS DIAGRAM </vt:lpstr>
      <vt:lpstr>FACTORS  CONTRIBUTING TO THE PROBLEM</vt:lpstr>
      <vt:lpstr>PowerPoint Presentation</vt:lpstr>
      <vt:lpstr>PROBLEM PRIORITIZATION JUSTIFICATION</vt:lpstr>
      <vt:lpstr>PROBLEM PRIORITIZATION JUSTIFICATION</vt:lpstr>
      <vt:lpstr>PROBLEM PRIORITIZATION JUSTIFICATION</vt:lpstr>
      <vt:lpstr>PROBLEM PRIORITIZATION JUSTIFICATION</vt:lpstr>
      <vt:lpstr>LITERATURE REVIEW </vt:lpstr>
      <vt:lpstr>LITERATURE REVIEW </vt:lpstr>
      <vt:lpstr>SOURCES OF THE LITERATURE</vt:lpstr>
      <vt:lpstr>WHERE TO FIND THE LITERATURE</vt:lpstr>
      <vt:lpstr>STRATEGY IN SEARCHING FOR INFORMATION</vt:lpstr>
      <vt:lpstr>METHOD OF READING</vt:lpstr>
      <vt:lpstr>INFORMATION TO BE INCLUDED FOR EACH ENTRY </vt:lpstr>
      <vt:lpstr>HOW TO WRITE A REVIEW OF LITERATURE </vt:lpstr>
      <vt:lpstr>ORGANIZATION OF REFERENCES</vt:lpstr>
      <vt:lpstr>ORGANIZATION OF REFERENCES</vt:lpstr>
      <vt:lpstr>ORGANIZATION OF REFERENCES</vt:lpstr>
      <vt:lpstr>FORMULATION OF RESEARCH OBJECTIVES</vt:lpstr>
      <vt:lpstr>FORMULATION OF RESEARCH OBJECTIVES AND HYPOTHESES</vt:lpstr>
      <vt:lpstr>SPECIFIC OBJECTIVES</vt:lpstr>
      <vt:lpstr>PowerPoint Presentation</vt:lpstr>
      <vt:lpstr>WHY SHOULD RESEARCH OBJECTIVES BE DEVELOPED?</vt:lpstr>
      <vt:lpstr>HOW SHOULD YOU STATE YOUR OBJECTIVES? </vt:lpstr>
      <vt:lpstr>HOW SHOULD YOU STATE YOUR OBJECTIVES? </vt:lpstr>
      <vt:lpstr>PARADIGM </vt:lpstr>
      <vt:lpstr>THEORY </vt:lpstr>
      <vt:lpstr>PowerPoint Presentation</vt:lpstr>
      <vt:lpstr>FORMULATING THE THEORETICAL FRAMEWORK </vt:lpstr>
      <vt:lpstr>FORMULATING THE THEORETICAL FRAMEWORK </vt:lpstr>
      <vt:lpstr>FORMULATING THE THEORETICAL FRAMEWORK </vt:lpstr>
      <vt:lpstr>CONCEPTUAL FRAMEWORK </vt:lpstr>
      <vt:lpstr>CONCEPTUAL FRAMEWORK </vt:lpstr>
      <vt:lpstr>CONCEPTUAL FRAMEWORK </vt:lpstr>
      <vt:lpstr>RESEARCH QUESTIONS</vt:lpstr>
      <vt:lpstr>FORMULATION OF HYPOTHESES</vt:lpstr>
      <vt:lpstr>PowerPoint Presentation</vt:lpstr>
      <vt:lpstr>OBJECTIVES AND HYPOTHESES</vt:lpstr>
      <vt:lpstr>CHARACTERISTICS OF A GOOD HYPOTHESIS</vt:lpstr>
      <vt:lpstr>CHARACTERISTICS OF A GOOD HYPOTHESIS</vt:lpstr>
      <vt:lpstr>CHARACTERISTICS OF A GOOD HYPOTHESIS</vt:lpstr>
      <vt:lpstr>CHARACTERISTICS OF A GOOD HYPOTHESIS</vt:lpstr>
      <vt:lpstr>IDENTIFICATION AND SELECTION OF VARIABLES</vt:lpstr>
      <vt:lpstr>TYPE OF VARIABLES </vt:lpstr>
      <vt:lpstr>IDENTIFICATION AND SELECTION OF VARIABLES</vt:lpstr>
      <vt:lpstr>IDENTIFICATION AND SELECTION OF VARIABLES</vt:lpstr>
      <vt:lpstr>IDENTIFICATION AND SELECTION OF VARIABLES</vt:lpstr>
      <vt:lpstr>ANTECEDENT VARIABLES </vt:lpstr>
      <vt:lpstr>EXAMPLE</vt:lpstr>
      <vt:lpstr>CONFOUNDING VARIABLES</vt:lpstr>
      <vt:lpstr>CONFOUNDING VARIABLES</vt:lpstr>
      <vt:lpstr>PowerPoint Presentation</vt:lpstr>
      <vt:lpstr> BACKGROUND VARIABLES</vt:lpstr>
      <vt:lpstr>MEASUREMENT OF CONCEPTS AND VARIABLES</vt:lpstr>
      <vt:lpstr> CONCEPTS AND VARIABLES   </vt:lpstr>
      <vt:lpstr>CONCEPTUAL DEFINITION </vt:lpstr>
      <vt:lpstr>OPERATIONAL DEFINITION  </vt:lpstr>
      <vt:lpstr>OPERATIONAL DEFINITION</vt:lpstr>
      <vt:lpstr>OPERATIONAL DEFINITION</vt:lpstr>
      <vt:lpstr>OPERATIONAL DEFINITION</vt:lpstr>
      <vt:lpstr>INDICATORS </vt:lpstr>
      <vt:lpstr>NUMERIC INDICATORS </vt:lpstr>
      <vt:lpstr>NON – NUMERIC INDICATORS </vt:lpstr>
      <vt:lpstr>MEASUREMENT OF CONCEPTS AND VARIABLES</vt:lpstr>
      <vt:lpstr>MEASUREMENT OF CONCEPTS AND VARIABLES</vt:lpstr>
      <vt:lpstr>MEASUREMENT OF CONCEPTS AND VARIABLES</vt:lpstr>
      <vt:lpstr>MEASUREMENT OF CONCEPTS AND VARIABLES</vt:lpstr>
      <vt:lpstr>SCALES (LEVELS) OR MEASUREMENT </vt:lpstr>
      <vt:lpstr>PROPERTIES OF SCALES </vt:lpstr>
      <vt:lpstr>PROPERTIES OF SCALES </vt:lpstr>
      <vt:lpstr>PROPERTIES OF SCALES </vt:lpstr>
      <vt:lpstr>PROPERTIES OF SCALES </vt:lpstr>
      <vt:lpstr>SCALES (LEVELS) OR MEASUREMENT</vt:lpstr>
      <vt:lpstr>SCALES (LEVELS) OR MEASUREMENT</vt:lpstr>
      <vt:lpstr>SCALES (LEVELS) OR MEASUREMENT</vt:lpstr>
      <vt:lpstr>SCALES (LEVELS) OR MEASUREMENT</vt:lpstr>
      <vt:lpstr>SCALES (LEVELS) OR MEASUREMENT</vt:lpstr>
      <vt:lpstr>SCALES (LEVELS) OR MEASUREMENT</vt:lpstr>
      <vt:lpstr>SCALES (LEVELS) OR MEASUREMENT</vt:lpstr>
      <vt:lpstr>       CONSTRUCTION OF RESEARCH INSTRUMENTS: THE QUESTIONNAIRE    </vt:lpstr>
      <vt:lpstr>QUESTIONNAIRE CONSTRUCTION</vt:lpstr>
      <vt:lpstr>QUESTIONNAIRE CONSTRUCTION </vt:lpstr>
      <vt:lpstr>QUESTIONNAIRE CONSTRUCTION</vt:lpstr>
      <vt:lpstr>QUESTIONNAIRE CONSTRUCTION</vt:lpstr>
      <vt:lpstr>QUESTIONNAIRE CONSTRUCTION</vt:lpstr>
      <vt:lpstr>QUESTIONNAIRE CONSTRUCTION</vt:lpstr>
      <vt:lpstr>QUESTIONNAIRE CONSTRUCTION</vt:lpstr>
      <vt:lpstr>QUESTIONNAIRE CONSTRUCTION</vt:lpstr>
      <vt:lpstr>QUESTIONNAIRE CONSTRUCTION</vt:lpstr>
      <vt:lpstr>QUESTIONNAIRE CONSTRUCTION</vt:lpstr>
      <vt:lpstr>QUESTIONNAIRE CONSTRUCTION</vt:lpstr>
      <vt:lpstr>QUESTIONNAIRE CONSTRUCTION</vt:lpstr>
      <vt:lpstr>QUESTIONNAIRE CONSTRUCTION</vt:lpstr>
      <vt:lpstr>QUESTIONNAIRE CONSTRUCTION</vt:lpstr>
      <vt:lpstr>QUESTIONNAIRE CONSTRUCTION</vt:lpstr>
      <vt:lpstr>QUESTIONNAIRE CONSTRUCTION</vt:lpstr>
      <vt:lpstr>QUESTIONNAIRE CONSTRUCTION</vt:lpstr>
      <vt:lpstr>QUESTIONNAIRE CONSTRUCTION</vt:lpstr>
      <vt:lpstr>QUESTIONNAIRE CONSTRUCTION</vt:lpstr>
      <vt:lpstr>QUESTIONNAIRE CONSTRUCTION</vt:lpstr>
      <vt:lpstr>PowerPoint Presentation</vt:lpstr>
      <vt:lpstr>QUESTIONNAIRE CONSTRUCTION</vt:lpstr>
      <vt:lpstr>QUESTIONNAIRE CONSTRUCTION</vt:lpstr>
      <vt:lpstr>RESEARCH DESIGN</vt:lpstr>
      <vt:lpstr>RESEARCH DESIGN</vt:lpstr>
      <vt:lpstr>RESEARCH DESIGN</vt:lpstr>
      <vt:lpstr>INTERVENTION STUDIES </vt:lpstr>
      <vt:lpstr>CHARACTERISTICS OF AN EXPERIMENT</vt:lpstr>
      <vt:lpstr>EXAMPLE</vt:lpstr>
      <vt:lpstr>EXAMPLE</vt:lpstr>
      <vt:lpstr>EXPERIMENTAL DESIGN</vt:lpstr>
      <vt:lpstr>QUASIEXPERIMENTAL STUDIES </vt:lpstr>
      <vt:lpstr>EXAMPLE OF SENSITIZATION CAMPAIGN ON STREET VENDING </vt:lpstr>
      <vt:lpstr>BEFORE AND AFTER DESIGN </vt:lpstr>
      <vt:lpstr>EXAMPLE </vt:lpstr>
      <vt:lpstr>PowerPoint Presentation</vt:lpstr>
      <vt:lpstr>RESEARCH METHODOLOGY</vt:lpstr>
      <vt:lpstr>PowerPoint Presentation</vt:lpstr>
      <vt:lpstr>Exploratory Research</vt:lpstr>
      <vt:lpstr>EXPLORATORY STUDIES </vt:lpstr>
      <vt:lpstr>DESCRIPTIVE RESEARCH</vt:lpstr>
      <vt:lpstr>DESCRIPTIVE STUDIES </vt:lpstr>
      <vt:lpstr>ANALYTICAL OR EXPLANATORY RESEARCH</vt:lpstr>
      <vt:lpstr>ANALYTICAL STUDIES </vt:lpstr>
      <vt:lpstr>PREDICTIVE RESEARCH</vt:lpstr>
      <vt:lpstr>CROSS-SECTIONAL STUDIES</vt:lpstr>
      <vt:lpstr>LONGITUDINAL STUDIES  </vt:lpstr>
      <vt:lpstr>TREND STUDIES </vt:lpstr>
      <vt:lpstr>COHORT STUDIES </vt:lpstr>
      <vt:lpstr>PANEL  STUDIES</vt:lpstr>
      <vt:lpstr>CHOICE OF /RESEARCH STUDY DESIGNS </vt:lpstr>
      <vt:lpstr>PowerPoint Presentation</vt:lpstr>
      <vt:lpstr>PowerPoint Presentation</vt:lpstr>
      <vt:lpstr>SAMPLING</vt:lpstr>
      <vt:lpstr>PROS AND CONS OF SAMPLING</vt:lpstr>
      <vt:lpstr>PowerPoint Presentation</vt:lpstr>
      <vt:lpstr>   IMPORTANT ASPECTS OF SAMPLING </vt:lpstr>
      <vt:lpstr>DEFINE THE POPULATION </vt:lpstr>
      <vt:lpstr>POPULATION</vt:lpstr>
      <vt:lpstr>POPULATION</vt:lpstr>
      <vt:lpstr>DEFINE THE TARGET POPULATION </vt:lpstr>
      <vt:lpstr>DECIDE ON SAMPLE DESIGN </vt:lpstr>
      <vt:lpstr>ESTIMATION TECHNIQUES</vt:lpstr>
      <vt:lpstr>STEPS IN SAMPLE DESIGN</vt:lpstr>
      <vt:lpstr>STEPS IN SAMPLE DESIGN</vt:lpstr>
      <vt:lpstr>STEPS IN SAMPLING</vt:lpstr>
      <vt:lpstr>STEPS IN SAMPLING</vt:lpstr>
      <vt:lpstr>THE CONFIDENCE LEVEL</vt:lpstr>
      <vt:lpstr>CONFIDENCE INTERVAL ESTIMATES </vt:lpstr>
      <vt:lpstr>THE MARGIN OF ERROR </vt:lpstr>
      <vt:lpstr>THE MARGIN OF ERROR</vt:lpstr>
      <vt:lpstr>THE AMOUNT OF VARIABILITY</vt:lpstr>
      <vt:lpstr>THE AMOUNT OF VARIABILITY</vt:lpstr>
      <vt:lpstr>POPULATION SIZE</vt:lpstr>
      <vt:lpstr>POPULATION SIZE</vt:lpstr>
      <vt:lpstr>RESOURCE CONSIDERATIONS</vt:lpstr>
      <vt:lpstr>STEPS IN SAMPLING</vt:lpstr>
      <vt:lpstr>PROBABILITY SAMPLE </vt:lpstr>
      <vt:lpstr>SIMPLE RANDOM SAMPLING</vt:lpstr>
      <vt:lpstr>SIMPLE RANDOM SAMPLING</vt:lpstr>
      <vt:lpstr>PROBABILITY SAMPLES</vt:lpstr>
      <vt:lpstr>STRATIFIED SAMPLING</vt:lpstr>
      <vt:lpstr>STRATIFIED SAMPLING</vt:lpstr>
      <vt:lpstr>STRATIFIED SAMPLING</vt:lpstr>
      <vt:lpstr>STRATIFIED SAMPLING</vt:lpstr>
      <vt:lpstr>STRATIFIED SAMPLING</vt:lpstr>
      <vt:lpstr>SYSTEMATIC SAMPLING  </vt:lpstr>
      <vt:lpstr>SYSTEMATIC SAMPLING</vt:lpstr>
      <vt:lpstr>CLUSTER SAMPLING</vt:lpstr>
      <vt:lpstr>MULTISTAGE SAMPLING</vt:lpstr>
      <vt:lpstr>MULTISTAGE SAMPLING</vt:lpstr>
      <vt:lpstr>PowerPoint Presentation</vt:lpstr>
      <vt:lpstr>NON-PROBABILITY SAMPLE</vt:lpstr>
      <vt:lpstr>CONVENIENCE SAMPLES  </vt:lpstr>
      <vt:lpstr>PURPOSIVE SAMPLES</vt:lpstr>
      <vt:lpstr>QUOTA SAMPLES</vt:lpstr>
      <vt:lpstr>SNOWBALL SAMPLING</vt:lpstr>
      <vt:lpstr>STEPS IN SAMPLING</vt:lpstr>
      <vt:lpstr>DATA COLLECTION TECHNIQUES</vt:lpstr>
      <vt:lpstr>TYPES OF DATA</vt:lpstr>
      <vt:lpstr>QUALITATIVE DATA</vt:lpstr>
      <vt:lpstr>TYPES OF DATA</vt:lpstr>
      <vt:lpstr>TYPES OF DATA</vt:lpstr>
      <vt:lpstr>PRIMARY METHODS OF DATA</vt:lpstr>
      <vt:lpstr>SOURCES OF PRIMARY DATA</vt:lpstr>
      <vt:lpstr>OBSERVATION </vt:lpstr>
      <vt:lpstr>OBSERVATION</vt:lpstr>
      <vt:lpstr>INTERVIEWING</vt:lpstr>
      <vt:lpstr>QUESTIONNAIRES</vt:lpstr>
      <vt:lpstr>SURVEY RESEARCH  </vt:lpstr>
      <vt:lpstr>PowerPoint Presentation</vt:lpstr>
      <vt:lpstr>DATA COLLECTION TECHNIQUES</vt:lpstr>
      <vt:lpstr>TYPES OF DATA</vt:lpstr>
      <vt:lpstr>QUALITATIVE DATA</vt:lpstr>
      <vt:lpstr>TYPES OF DATA</vt:lpstr>
      <vt:lpstr>TYPES OF DATA</vt:lpstr>
      <vt:lpstr>PRIMARY METHODS OF DATA</vt:lpstr>
      <vt:lpstr>SOURCES OF PRIMARY DATA</vt:lpstr>
      <vt:lpstr>OBSERVATION </vt:lpstr>
      <vt:lpstr>OBSERVATION</vt:lpstr>
      <vt:lpstr>INTERVIEWING</vt:lpstr>
      <vt:lpstr>QUESTIONNAIRES</vt:lpstr>
      <vt:lpstr>SURVEY RESEARCH  </vt:lpstr>
      <vt:lpstr>TYPES OF SURVEYS </vt:lpstr>
      <vt:lpstr>FOCUS GROUP DISCUSSIONS </vt:lpstr>
      <vt:lpstr>USES OF FGD </vt:lpstr>
      <vt:lpstr>PERSONAL RECORDS </vt:lpstr>
      <vt:lpstr>DISADVANTAGES</vt:lpstr>
      <vt:lpstr>CONTENT ANALYSIS</vt:lpstr>
      <vt:lpstr>CONTENT ANALYSIS</vt:lpstr>
      <vt:lpstr>EXAMPLE</vt:lpstr>
      <vt:lpstr>PowerPoint Presentation</vt:lpstr>
      <vt:lpstr>CLUSTER SAMPLING</vt:lpstr>
      <vt:lpstr>MULTISTAGE SAMPLING</vt:lpstr>
      <vt:lpstr>MULTISTAGE SAMPLING</vt:lpstr>
      <vt:lpstr>NON-PROBABILITY SAMPLE</vt:lpstr>
      <vt:lpstr>CONVENIENCE SAMPLES  </vt:lpstr>
      <vt:lpstr>PURPOSIVE SAMPLES</vt:lpstr>
      <vt:lpstr>QUOTA SAMPLES</vt:lpstr>
      <vt:lpstr>SNOWBALL SAMPLING</vt:lpstr>
      <vt:lpstr>STEPS IN SAMPLING</vt:lpstr>
      <vt:lpstr>SAMPLING</vt:lpstr>
      <vt:lpstr>SAMPLING</vt:lpstr>
      <vt:lpstr>PROBABILITY SAMPLES</vt:lpstr>
      <vt:lpstr>PROBABILITY SAMPLES</vt:lpstr>
      <vt:lpstr>PROBABILITY SAMPLES</vt:lpstr>
      <vt:lpstr>CLUSTER SAMPLING</vt:lpstr>
      <vt:lpstr>MULTISTAGE SAMPLING</vt:lpstr>
      <vt:lpstr>EXAMPLE OF MULTISTAGE SAMPLING</vt:lpstr>
      <vt:lpstr>NON -PROBABILITY SAMPLES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SS 241 LECTURES</dc:title>
  <dc:creator>MLEMBA</dc:creator>
  <cp:lastModifiedBy>Hewlett-Packard Company</cp:lastModifiedBy>
  <cp:revision>133</cp:revision>
  <dcterms:created xsi:type="dcterms:W3CDTF">2013-12-02T10:10:54Z</dcterms:created>
  <dcterms:modified xsi:type="dcterms:W3CDTF">2019-09-03T10:11:32Z</dcterms:modified>
</cp:coreProperties>
</file>