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72" r:id="rId3"/>
    <p:sldId id="774" r:id="rId4"/>
    <p:sldId id="916" r:id="rId5"/>
    <p:sldId id="773" r:id="rId6"/>
    <p:sldId id="888" r:id="rId7"/>
    <p:sldId id="785" r:id="rId8"/>
    <p:sldId id="931" r:id="rId9"/>
    <p:sldId id="930" r:id="rId10"/>
    <p:sldId id="759" r:id="rId11"/>
    <p:sldId id="932" r:id="rId12"/>
    <p:sldId id="934" r:id="rId13"/>
    <p:sldId id="936" r:id="rId14"/>
    <p:sldId id="761" r:id="rId15"/>
    <p:sldId id="929" r:id="rId16"/>
    <p:sldId id="92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9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009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9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5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4496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3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7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3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9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840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407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6750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5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8308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6E1B35-F019-412F-87AF-6332C1477851}" type="datetimeFigureOut">
              <a:rPr lang="en-ZM" smtClean="0"/>
              <a:t>26/10/2021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BFE5C9-0C32-46D1-B8D0-DB5601C28A5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2776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83E9-BD34-4950-A1C2-B5E64F3A6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10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3A9F5-1DBF-4F4A-A8AA-3048DE6BF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CORRELATION ANALYSIS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2516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r     = 		  __</a:t>
            </a:r>
            <a:r>
              <a:rPr lang="en-GB" sz="3600" b="1" u="sng" dirty="0"/>
              <a:t>	n</a:t>
            </a:r>
            <a:r>
              <a:rPr lang="en-US" sz="3600" b="1" u="sng" dirty="0"/>
              <a:t>Σ</a:t>
            </a:r>
            <a:r>
              <a:rPr lang="en-GB" sz="3600" b="1" u="sng" dirty="0"/>
              <a:t> </a:t>
            </a:r>
            <a:r>
              <a:rPr lang="en-GB" sz="3600" b="1" u="sng" dirty="0" err="1"/>
              <a:t>XY</a:t>
            </a:r>
            <a:r>
              <a:rPr lang="en-GB" sz="3600" b="1" u="sng" dirty="0"/>
              <a:t> – (</a:t>
            </a:r>
            <a:r>
              <a:rPr lang="en-US" sz="3600" b="1" u="sng" dirty="0"/>
              <a:t>Σ</a:t>
            </a:r>
            <a:r>
              <a:rPr lang="en-GB" sz="3600" b="1" u="sng" dirty="0"/>
              <a:t>X) (</a:t>
            </a:r>
            <a:r>
              <a:rPr lang="en-US" sz="3600" b="1" u="sng" dirty="0"/>
              <a:t>Σ</a:t>
            </a:r>
            <a:r>
              <a:rPr lang="en-GB" sz="3600" b="1" u="sng" dirty="0"/>
              <a:t>Y)_____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		     √[n</a:t>
            </a:r>
            <a:r>
              <a:rPr lang="en-US" sz="3600" b="1" dirty="0"/>
              <a:t>Σ</a:t>
            </a:r>
            <a:r>
              <a:rPr lang="en-GB" sz="3600" b="1" dirty="0"/>
              <a:t>X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X)</a:t>
            </a:r>
            <a:r>
              <a:rPr lang="en-GB" sz="3600" b="1" baseline="30000" dirty="0"/>
              <a:t>2</a:t>
            </a:r>
            <a:r>
              <a:rPr lang="en-GB" sz="3600" b="1" dirty="0"/>
              <a:t>][ n</a:t>
            </a:r>
            <a:r>
              <a:rPr lang="en-US" sz="3600" b="1" dirty="0"/>
              <a:t>Σ</a:t>
            </a:r>
            <a:r>
              <a:rPr lang="en-GB" sz="3600" b="1" dirty="0"/>
              <a:t>Y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Y)</a:t>
            </a:r>
            <a:r>
              <a:rPr lang="en-GB" sz="3600" b="1" baseline="30000" dirty="0"/>
              <a:t>2</a:t>
            </a:r>
            <a:r>
              <a:rPr lang="en-GB" sz="3600" b="1" dirty="0"/>
              <a:t>]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479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1752-80E6-40A7-A74B-9398EADD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9678-98AB-4214-B524-01DF3F45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lecturer in DEM 3310 wants to determine if there is a correlation between the number of study hours spend outside of class during a three-week period of his course and their scores in the examination at the end of the academic year. To do so, he takes a random sample of 8 students and records the data given in the next slide.</a:t>
            </a:r>
            <a:endParaRPr lang="en-ZM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85221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D7E7-9074-4CAA-883E-5CA5E641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90D5BA-4C62-4DFE-9823-9CFA9E98CF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27285" y="2707689"/>
          <a:ext cx="6294267" cy="30141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61620">
                  <a:extLst>
                    <a:ext uri="{9D8B030D-6E8A-4147-A177-3AD203B41FA5}">
                      <a16:colId xmlns:a16="http://schemas.microsoft.com/office/drawing/2014/main" val="838340535"/>
                    </a:ext>
                  </a:extLst>
                </a:gridCol>
                <a:gridCol w="3732647">
                  <a:extLst>
                    <a:ext uri="{9D8B030D-6E8A-4147-A177-3AD203B41FA5}">
                      <a16:colId xmlns:a16="http://schemas.microsoft.com/office/drawing/2014/main" val="21879802"/>
                    </a:ext>
                  </a:extLst>
                </a:gridCol>
              </a:tblGrid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Study hours (X)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Examination grade (Y)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073050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0979770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5345692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5451729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5256765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6014233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6061122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9700209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707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0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2CDF-A63C-4BA6-A3C0-B98C0D18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D893AC-A706-4A3C-81F8-DC7A6E791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0964"/>
              </p:ext>
            </p:extLst>
          </p:nvPr>
        </p:nvGraphicFramePr>
        <p:xfrm>
          <a:off x="1500326" y="2497239"/>
          <a:ext cx="9987380" cy="3438780"/>
        </p:xfrm>
        <a:graphic>
          <a:graphicData uri="http://schemas.openxmlformats.org/drawingml/2006/table">
            <a:tbl>
              <a:tblPr firstRow="1" firstCol="1" bandRow="1"/>
              <a:tblGrid>
                <a:gridCol w="1575400">
                  <a:extLst>
                    <a:ext uri="{9D8B030D-6E8A-4147-A177-3AD203B41FA5}">
                      <a16:colId xmlns:a16="http://schemas.microsoft.com/office/drawing/2014/main" val="2918957493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3387321069"/>
                    </a:ext>
                  </a:extLst>
                </a:gridCol>
                <a:gridCol w="2110380">
                  <a:extLst>
                    <a:ext uri="{9D8B030D-6E8A-4147-A177-3AD203B41FA5}">
                      <a16:colId xmlns:a16="http://schemas.microsoft.com/office/drawing/2014/main" val="5674767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930585642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1518218920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94834769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ZM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(Study hours)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(Examination grade)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XY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0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08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1,280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4,096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062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3,721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0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2,856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1,156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7,056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3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1,610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4,900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0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2,376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7,744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90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2,944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8,464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881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1,296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5,184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08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1,584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5,184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45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14,922</a:t>
                      </a:r>
                      <a:endParaRPr lang="en-ZM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4,902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46,349</a:t>
                      </a:r>
                      <a:endParaRPr lang="en-ZM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98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92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700" b="1" dirty="0"/>
              <a:t>r =         	  ___	</a:t>
            </a:r>
            <a:r>
              <a:rPr lang="en-US" sz="2700" b="1" u="sng" dirty="0"/>
              <a:t>  8*(14,922) – (192)*(603)_______</a:t>
            </a: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 				√[8*(4,902) – (192)</a:t>
            </a:r>
            <a:r>
              <a:rPr lang="en-US" sz="2700" b="1" baseline="30000" dirty="0"/>
              <a:t>2</a:t>
            </a:r>
            <a:r>
              <a:rPr lang="en-US" sz="2700" b="1" dirty="0"/>
              <a:t>]* [8*(46,349)- (603)</a:t>
            </a:r>
            <a:r>
              <a:rPr lang="en-US" sz="2700" b="1" baseline="30000" dirty="0"/>
              <a:t>2</a:t>
            </a:r>
            <a:r>
              <a:rPr lang="en-US" sz="2700" b="1" dirty="0"/>
              <a:t>]</a:t>
            </a:r>
          </a:p>
          <a:p>
            <a:pPr marL="0" indent="0">
              <a:buNone/>
            </a:pPr>
            <a:endParaRPr lang="en-US" sz="2700" b="1" dirty="0"/>
          </a:p>
          <a:p>
            <a:pPr lvl="0"/>
            <a:r>
              <a:rPr lang="en-US" sz="2700" b="1" dirty="0"/>
              <a:t>	   = 	</a:t>
            </a:r>
            <a:r>
              <a:rPr lang="en-US" sz="2700" b="1" u="sng" dirty="0"/>
              <a:t>0.876</a:t>
            </a: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 </a:t>
            </a:r>
          </a:p>
          <a:p>
            <a:r>
              <a:rPr lang="en-US" sz="2700" b="1" dirty="0"/>
              <a:t>Interpretation: There is a strong positive correlation between study  hours and examination grade.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36889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1F54-8A6C-4EB8-89FF-C01DC967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E22F3C-71D2-4CE6-899F-1B7BEB81C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887850"/>
              </p:ext>
            </p:extLst>
          </p:nvPr>
        </p:nvGraphicFramePr>
        <p:xfrm>
          <a:off x="2894120" y="2805344"/>
          <a:ext cx="6454067" cy="20701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27697">
                  <a:extLst>
                    <a:ext uri="{9D8B030D-6E8A-4147-A177-3AD203B41FA5}">
                      <a16:colId xmlns:a16="http://schemas.microsoft.com/office/drawing/2014/main" val="1987810303"/>
                    </a:ext>
                  </a:extLst>
                </a:gridCol>
                <a:gridCol w="1719321">
                  <a:extLst>
                    <a:ext uri="{9D8B030D-6E8A-4147-A177-3AD203B41FA5}">
                      <a16:colId xmlns:a16="http://schemas.microsoft.com/office/drawing/2014/main" val="2492634756"/>
                    </a:ext>
                  </a:extLst>
                </a:gridCol>
                <a:gridCol w="2407049">
                  <a:extLst>
                    <a:ext uri="{9D8B030D-6E8A-4147-A177-3AD203B41FA5}">
                      <a16:colId xmlns:a16="http://schemas.microsoft.com/office/drawing/2014/main" val="1528002684"/>
                    </a:ext>
                  </a:extLst>
                </a:gridCol>
              </a:tblGrid>
              <a:tr h="690062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ZM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Study hours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Examination grade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2558310"/>
                  </a:ext>
                </a:extLst>
              </a:tr>
              <a:tr h="690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Study hours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423086"/>
                  </a:ext>
                </a:extLst>
              </a:tr>
              <a:tr h="690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Examination 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598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00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40B1-BD12-4414-87FD-2607FBB9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SPSS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4A86B4-037B-4689-8622-5A150F4FE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77632"/>
              </p:ext>
            </p:extLst>
          </p:nvPr>
        </p:nvGraphicFramePr>
        <p:xfrm>
          <a:off x="616259" y="2849732"/>
          <a:ext cx="10568864" cy="3291934"/>
        </p:xfrm>
        <a:graphic>
          <a:graphicData uri="http://schemas.openxmlformats.org/drawingml/2006/table">
            <a:tbl>
              <a:tblPr/>
              <a:tblGrid>
                <a:gridCol w="2642216">
                  <a:extLst>
                    <a:ext uri="{9D8B030D-6E8A-4147-A177-3AD203B41FA5}">
                      <a16:colId xmlns:a16="http://schemas.microsoft.com/office/drawing/2014/main" val="2155736246"/>
                    </a:ext>
                  </a:extLst>
                </a:gridCol>
                <a:gridCol w="2642216">
                  <a:extLst>
                    <a:ext uri="{9D8B030D-6E8A-4147-A177-3AD203B41FA5}">
                      <a16:colId xmlns:a16="http://schemas.microsoft.com/office/drawing/2014/main" val="3645588720"/>
                    </a:ext>
                  </a:extLst>
                </a:gridCol>
                <a:gridCol w="2642216">
                  <a:extLst>
                    <a:ext uri="{9D8B030D-6E8A-4147-A177-3AD203B41FA5}">
                      <a16:colId xmlns:a16="http://schemas.microsoft.com/office/drawing/2014/main" val="115552616"/>
                    </a:ext>
                  </a:extLst>
                </a:gridCol>
                <a:gridCol w="2642216">
                  <a:extLst>
                    <a:ext uri="{9D8B030D-6E8A-4147-A177-3AD203B41FA5}">
                      <a16:colId xmlns:a16="http://schemas.microsoft.com/office/drawing/2014/main" val="1436554178"/>
                    </a:ext>
                  </a:extLst>
                </a:gridCol>
              </a:tblGrid>
              <a:tr h="21092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704020202020204" pitchFamily="34" charset="0"/>
                        </a:rPr>
                        <a:t>Correlations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872"/>
                  </a:ext>
                </a:extLst>
              </a:tr>
              <a:tr h="5051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Study_hours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Examination_grade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31702"/>
                  </a:ext>
                </a:extLst>
              </a:tr>
              <a:tr h="50518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Study_hours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Pearson Correlation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.876</a:t>
                      </a:r>
                      <a:r>
                        <a:rPr lang="en-ZM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n-ZM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08720"/>
                  </a:ext>
                </a:extLst>
              </a:tr>
              <a:tr h="404654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Sig. (2-tailed)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53495"/>
                  </a:ext>
                </a:extLst>
              </a:tr>
              <a:tr h="169773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28312"/>
                  </a:ext>
                </a:extLst>
              </a:tr>
              <a:tr h="50518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Examination_grade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Pearson Correlation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.876</a:t>
                      </a:r>
                      <a:r>
                        <a:rPr lang="en-ZM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n-ZM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496521"/>
                  </a:ext>
                </a:extLst>
              </a:tr>
              <a:tr h="404654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Sig. (2-tailed)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77261"/>
                  </a:ext>
                </a:extLst>
              </a:tr>
              <a:tr h="195143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75577"/>
                  </a:ext>
                </a:extLst>
              </a:tr>
              <a:tr h="30411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**. Correlation is significant at the 0.01 level (2-tailed).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2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13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b="1" dirty="0"/>
              <a:t>Correlation refers to the existence of a relationship between two variables such that a change in one of the variables is accompanied by a change in the other variable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If the changes in the variables are moving in the same direction, we have a positive correlation.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If the changes are moving in opposite directions, we have a negative correlation.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67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3000" b="1" dirty="0"/>
              <a:t>The Pearson product moment correlation coefficient, r, is used to measure the strength of the relationship between two variables.</a:t>
            </a:r>
          </a:p>
          <a:p>
            <a:pPr algn="just">
              <a:lnSpc>
                <a:spcPct val="80000"/>
              </a:lnSpc>
              <a:buNone/>
            </a:pPr>
            <a:endParaRPr lang="en-US" sz="3000" b="1" dirty="0"/>
          </a:p>
          <a:p>
            <a:pPr algn="just">
              <a:lnSpc>
                <a:spcPct val="80000"/>
              </a:lnSpc>
            </a:pPr>
            <a:r>
              <a:rPr lang="en-GB" sz="3000" b="1" dirty="0"/>
              <a:t>It also measures how well the data fit a straight line.</a:t>
            </a:r>
            <a:endParaRPr lang="en-US" sz="3000" b="1" dirty="0"/>
          </a:p>
          <a:p>
            <a:pPr marL="0" indent="0">
              <a:buNone/>
            </a:pPr>
            <a:endParaRPr lang="en-US" sz="3000" b="1" dirty="0"/>
          </a:p>
          <a:p>
            <a:endParaRPr lang="en-US" sz="3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38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/>
              <a:t>PROPERTIES OF THE CORRELATION COEFFICIENT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A correlation coefficient lies between -1 and +1.</a:t>
            </a:r>
            <a:endParaRPr lang="en-US" b="1" dirty="0"/>
          </a:p>
          <a:p>
            <a:pPr lvl="0" algn="just"/>
            <a:r>
              <a:rPr lang="en-GB" b="1" dirty="0"/>
              <a:t>A value of +1 indicates a perfect positive correlation.</a:t>
            </a:r>
            <a:endParaRPr lang="en-US" b="1" dirty="0"/>
          </a:p>
          <a:p>
            <a:pPr lvl="0" algn="just"/>
            <a:r>
              <a:rPr lang="en-GB" b="1" dirty="0"/>
              <a:t>A value of -1 indicates a perfect negative correlation</a:t>
            </a:r>
            <a:endParaRPr lang="en-US" b="1" dirty="0"/>
          </a:p>
          <a:p>
            <a:pPr lvl="0" algn="just"/>
            <a:r>
              <a:rPr lang="en-GB" b="1" dirty="0"/>
              <a:t>A value of zero indicates the non-existence of a relationship.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0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INTERPRETATION OF THE SIZE OF 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94710" y="2483575"/>
          <a:ext cx="6864534" cy="2746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3165">
                  <a:extLst>
                    <a:ext uri="{9D8B030D-6E8A-4147-A177-3AD203B41FA5}">
                      <a16:colId xmlns:a16="http://schemas.microsoft.com/office/drawing/2014/main" val="1485359775"/>
                    </a:ext>
                  </a:extLst>
                </a:gridCol>
                <a:gridCol w="1205480">
                  <a:extLst>
                    <a:ext uri="{9D8B030D-6E8A-4147-A177-3AD203B41FA5}">
                      <a16:colId xmlns:a16="http://schemas.microsoft.com/office/drawing/2014/main" val="1466706863"/>
                    </a:ext>
                  </a:extLst>
                </a:gridCol>
                <a:gridCol w="1008583">
                  <a:extLst>
                    <a:ext uri="{9D8B030D-6E8A-4147-A177-3AD203B41FA5}">
                      <a16:colId xmlns:a16="http://schemas.microsoft.com/office/drawing/2014/main" val="2557444838"/>
                    </a:ext>
                  </a:extLst>
                </a:gridCol>
                <a:gridCol w="1161279">
                  <a:extLst>
                    <a:ext uri="{9D8B030D-6E8A-4147-A177-3AD203B41FA5}">
                      <a16:colId xmlns:a16="http://schemas.microsoft.com/office/drawing/2014/main" val="2228631854"/>
                    </a:ext>
                  </a:extLst>
                </a:gridCol>
                <a:gridCol w="1326027">
                  <a:extLst>
                    <a:ext uri="{9D8B030D-6E8A-4147-A177-3AD203B41FA5}">
                      <a16:colId xmlns:a16="http://schemas.microsoft.com/office/drawing/2014/main" val="3828716436"/>
                    </a:ext>
                  </a:extLst>
                </a:gridCol>
              </a:tblGrid>
              <a:tr h="457785"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POSITIVE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NEGATIVE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183579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CORRELATION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From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To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From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To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2417152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Perfect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-1.0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76720653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Strong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54422968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Weak/low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9902659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 correlation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6374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12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7" y="3216275"/>
            <a:ext cx="5457825" cy="2000250"/>
          </a:xfrm>
        </p:spPr>
      </p:pic>
    </p:spTree>
    <p:extLst>
      <p:ext uri="{BB962C8B-B14F-4D97-AF65-F5344CB8AC3E}">
        <p14:creationId xmlns:p14="http://schemas.microsoft.com/office/powerpoint/2010/main" val="384340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CORRELATION ANALYSIS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CORRELATION AND CAUSALITY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Strong relationships should not be mistaken for causality.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Sometimes you can have spurious relationships.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For example, a strong relationship may exist between size of feet and performance in DEM 2414.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1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9D1-9730-47AE-8186-E700CF99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5985-D137-4F32-95F3-043B3641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endParaRPr lang="en-ZM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i="1" dirty="0">
                <a:effectLst/>
                <a:latin typeface="MathJax_Math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ZM" sz="1800" b="1" dirty="0"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NOT significantly different from zero. </a:t>
            </a:r>
            <a:endParaRPr lang="en-ZM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M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Alternate Hypothesis</a:t>
            </a:r>
            <a:endParaRPr lang="en-ZM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i="1" dirty="0">
                <a:effectLst/>
                <a:latin typeface="MathJax_Math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M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significantly DIFFERENT FROM zero.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7180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B410-AF3C-48BB-90F2-8707078C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</a:t>
            </a:r>
            <a:r>
              <a:rPr lang="en-US" dirty="0" err="1"/>
              <a:t>CORELATION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81FF-DB8E-4FFB-91C8-3A88FFD6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b="1" dirty="0"/>
              <a:t>The subjects are randomly and independently selected.</a:t>
            </a:r>
          </a:p>
          <a:p>
            <a:pPr lvl="0" algn="just"/>
            <a:r>
              <a:rPr lang="en-US" sz="2000" b="1" dirty="0"/>
              <a:t>There are related pairs of subjects</a:t>
            </a:r>
          </a:p>
          <a:p>
            <a:pPr lvl="0" algn="just"/>
            <a:r>
              <a:rPr lang="en-US" sz="2000" b="1" dirty="0"/>
              <a:t>There are no outliers in the distributions</a:t>
            </a:r>
          </a:p>
          <a:p>
            <a:pPr lvl="0" algn="just"/>
            <a:r>
              <a:rPr lang="en-US" sz="2000" b="1" dirty="0"/>
              <a:t>The variables are linearly related</a:t>
            </a:r>
          </a:p>
          <a:p>
            <a:pPr lvl="0" algn="just"/>
            <a:r>
              <a:rPr lang="en-US" sz="2000" b="1" dirty="0"/>
              <a:t>The scale (or level) of measurement is interval or ratio 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748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657</Words>
  <Application>Microsoft Office PowerPoint</Application>
  <PresentationFormat>Widescreen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Bold</vt:lpstr>
      <vt:lpstr>Calibri</vt:lpstr>
      <vt:lpstr>Garamond</vt:lpstr>
      <vt:lpstr>MathJax_Main</vt:lpstr>
      <vt:lpstr>MathJax_Math</vt:lpstr>
      <vt:lpstr>Symbol</vt:lpstr>
      <vt:lpstr>Times New Roman</vt:lpstr>
      <vt:lpstr>Wingdings</vt:lpstr>
      <vt:lpstr>Organic</vt:lpstr>
      <vt:lpstr>TOPIC 10</vt:lpstr>
      <vt:lpstr>CORRELATION ANALYSIS </vt:lpstr>
      <vt:lpstr>CORRELATION ANALYSIS </vt:lpstr>
      <vt:lpstr>CORRELATION ANALYSIS </vt:lpstr>
      <vt:lpstr>INTERPRETATION OF THE SIZE OF r</vt:lpstr>
      <vt:lpstr>CORRELATION ANALYSIS </vt:lpstr>
      <vt:lpstr>CORRELATION ANALYSIS </vt:lpstr>
      <vt:lpstr>HYPOTHESES</vt:lpstr>
      <vt:lpstr>ASSUMPTIONS OF CORELATION</vt:lpstr>
      <vt:lpstr>COMPUTATION PROCEDURES </vt:lpstr>
      <vt:lpstr>EXAMPLE</vt:lpstr>
      <vt:lpstr>EXAMPLE</vt:lpstr>
      <vt:lpstr>EXAMPLE</vt:lpstr>
      <vt:lpstr>COMPUTATION PROCEDURES </vt:lpstr>
      <vt:lpstr>EXCEL OUTPUT</vt:lpstr>
      <vt:lpstr>SPSS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10</dc:title>
  <dc:creator>Musonda Lemba</dc:creator>
  <cp:lastModifiedBy>Musonda</cp:lastModifiedBy>
  <cp:revision>6</cp:revision>
  <dcterms:created xsi:type="dcterms:W3CDTF">2020-09-08T06:58:39Z</dcterms:created>
  <dcterms:modified xsi:type="dcterms:W3CDTF">2021-10-26T11:45:53Z</dcterms:modified>
</cp:coreProperties>
</file>