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475" r:id="rId3"/>
    <p:sldId id="494" r:id="rId4"/>
    <p:sldId id="495" r:id="rId5"/>
    <p:sldId id="496" r:id="rId6"/>
    <p:sldId id="566" r:id="rId7"/>
    <p:sldId id="573" r:id="rId8"/>
    <p:sldId id="567" r:id="rId9"/>
    <p:sldId id="849" r:id="rId10"/>
    <p:sldId id="846" r:id="rId11"/>
    <p:sldId id="853" r:id="rId12"/>
    <p:sldId id="851" r:id="rId13"/>
    <p:sldId id="848" r:id="rId14"/>
    <p:sldId id="852" r:id="rId15"/>
    <p:sldId id="559" r:id="rId16"/>
    <p:sldId id="858" r:id="rId17"/>
    <p:sldId id="854" r:id="rId18"/>
    <p:sldId id="844" r:id="rId19"/>
    <p:sldId id="568" r:id="rId20"/>
    <p:sldId id="562" r:id="rId21"/>
    <p:sldId id="855" r:id="rId22"/>
    <p:sldId id="569" r:id="rId23"/>
    <p:sldId id="557" r:id="rId24"/>
    <p:sldId id="579" r:id="rId25"/>
    <p:sldId id="558" r:id="rId26"/>
    <p:sldId id="570" r:id="rId27"/>
    <p:sldId id="845" r:id="rId28"/>
    <p:sldId id="572" r:id="rId29"/>
    <p:sldId id="857"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58" y="1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B1B3DCA-7705-4C37-82D9-A32B6FD6299B}" type="datetimeFigureOut">
              <a:rPr lang="en-ZM" smtClean="0"/>
              <a:t>08/09/2020</a:t>
            </a:fld>
            <a:endParaRPr lang="en-ZM"/>
          </a:p>
        </p:txBody>
      </p:sp>
      <p:sp>
        <p:nvSpPr>
          <p:cNvPr id="5" name="Footer Placeholder 4"/>
          <p:cNvSpPr>
            <a:spLocks noGrp="1"/>
          </p:cNvSpPr>
          <p:nvPr>
            <p:ph type="ftr" sz="quarter" idx="11"/>
          </p:nvPr>
        </p:nvSpPr>
        <p:spPr>
          <a:xfrm>
            <a:off x="2692397" y="5037663"/>
            <a:ext cx="5214635" cy="279400"/>
          </a:xfrm>
        </p:spPr>
        <p:txBody>
          <a:bodyPr/>
          <a:lstStyle/>
          <a:p>
            <a:endParaRPr lang="en-ZM"/>
          </a:p>
        </p:txBody>
      </p:sp>
      <p:sp>
        <p:nvSpPr>
          <p:cNvPr id="6" name="Slide Number Placeholder 5"/>
          <p:cNvSpPr>
            <a:spLocks noGrp="1"/>
          </p:cNvSpPr>
          <p:nvPr>
            <p:ph type="sldNum" sz="quarter" idx="12"/>
          </p:nvPr>
        </p:nvSpPr>
        <p:spPr>
          <a:xfrm>
            <a:off x="8956900" y="5037663"/>
            <a:ext cx="551167" cy="279400"/>
          </a:xfrm>
        </p:spPr>
        <p:txBody>
          <a:bodyPr/>
          <a:lstStyle/>
          <a:p>
            <a:fld id="{D73A1481-D8A7-49D5-B606-29AF777E8630}" type="slidenum">
              <a:rPr lang="en-ZM" smtClean="0"/>
              <a:t>‹#›</a:t>
            </a:fld>
            <a:endParaRPr lang="en-ZM"/>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3321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B1B3DCA-7705-4C37-82D9-A32B6FD6299B}" type="datetimeFigureOut">
              <a:rPr lang="en-ZM" smtClean="0"/>
              <a:t>08/09/2020</a:t>
            </a:fld>
            <a:endParaRPr lang="en-ZM"/>
          </a:p>
        </p:txBody>
      </p:sp>
      <p:sp>
        <p:nvSpPr>
          <p:cNvPr id="6" name="Footer Placeholder 5"/>
          <p:cNvSpPr>
            <a:spLocks noGrp="1"/>
          </p:cNvSpPr>
          <p:nvPr>
            <p:ph type="ftr" sz="quarter" idx="11"/>
          </p:nvPr>
        </p:nvSpPr>
        <p:spPr/>
        <p:txBody>
          <a:bodyPr/>
          <a:lstStyle/>
          <a:p>
            <a:endParaRPr lang="en-ZM"/>
          </a:p>
        </p:txBody>
      </p:sp>
      <p:sp>
        <p:nvSpPr>
          <p:cNvPr id="7" name="Slide Number Placeholder 6"/>
          <p:cNvSpPr>
            <a:spLocks noGrp="1"/>
          </p:cNvSpPr>
          <p:nvPr>
            <p:ph type="sldNum" sz="quarter" idx="12"/>
          </p:nvPr>
        </p:nvSpPr>
        <p:spPr/>
        <p:txBody>
          <a:bodyPr/>
          <a:lstStyle/>
          <a:p>
            <a:fld id="{D73A1481-D8A7-49D5-B606-29AF777E8630}" type="slidenum">
              <a:rPr lang="en-ZM" smtClean="0"/>
              <a:t>‹#›</a:t>
            </a:fld>
            <a:endParaRPr lang="en-ZM"/>
          </a:p>
        </p:txBody>
      </p:sp>
    </p:spTree>
    <p:extLst>
      <p:ext uri="{BB962C8B-B14F-4D97-AF65-F5344CB8AC3E}">
        <p14:creationId xmlns:p14="http://schemas.microsoft.com/office/powerpoint/2010/main" val="1176392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1B3DCA-7705-4C37-82D9-A32B6FD6299B}" type="datetimeFigureOut">
              <a:rPr lang="en-ZM" smtClean="0"/>
              <a:t>08/09/2020</a:t>
            </a:fld>
            <a:endParaRPr lang="en-ZM"/>
          </a:p>
        </p:txBody>
      </p:sp>
      <p:sp>
        <p:nvSpPr>
          <p:cNvPr id="5" name="Footer Placeholder 4"/>
          <p:cNvSpPr>
            <a:spLocks noGrp="1"/>
          </p:cNvSpPr>
          <p:nvPr>
            <p:ph type="ftr" sz="quarter" idx="11"/>
          </p:nvPr>
        </p:nvSpPr>
        <p:spPr/>
        <p:txBody>
          <a:bodyPr/>
          <a:lstStyle/>
          <a:p>
            <a:endParaRPr lang="en-ZM"/>
          </a:p>
        </p:txBody>
      </p:sp>
      <p:sp>
        <p:nvSpPr>
          <p:cNvPr id="6" name="Slide Number Placeholder 5"/>
          <p:cNvSpPr>
            <a:spLocks noGrp="1"/>
          </p:cNvSpPr>
          <p:nvPr>
            <p:ph type="sldNum" sz="quarter" idx="12"/>
          </p:nvPr>
        </p:nvSpPr>
        <p:spPr/>
        <p:txBody>
          <a:bodyPr/>
          <a:lstStyle/>
          <a:p>
            <a:fld id="{D73A1481-D8A7-49D5-B606-29AF777E8630}" type="slidenum">
              <a:rPr lang="en-ZM" smtClean="0"/>
              <a:t>‹#›</a:t>
            </a:fld>
            <a:endParaRPr lang="en-ZM"/>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50617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1B3DCA-7705-4C37-82D9-A32B6FD6299B}" type="datetimeFigureOut">
              <a:rPr lang="en-ZM" smtClean="0"/>
              <a:t>08/09/2020</a:t>
            </a:fld>
            <a:endParaRPr lang="en-ZM"/>
          </a:p>
        </p:txBody>
      </p:sp>
      <p:sp>
        <p:nvSpPr>
          <p:cNvPr id="5" name="Footer Placeholder 4"/>
          <p:cNvSpPr>
            <a:spLocks noGrp="1"/>
          </p:cNvSpPr>
          <p:nvPr>
            <p:ph type="ftr" sz="quarter" idx="11"/>
          </p:nvPr>
        </p:nvSpPr>
        <p:spPr/>
        <p:txBody>
          <a:bodyPr/>
          <a:lstStyle/>
          <a:p>
            <a:endParaRPr lang="en-ZM"/>
          </a:p>
        </p:txBody>
      </p:sp>
      <p:sp>
        <p:nvSpPr>
          <p:cNvPr id="6" name="Slide Number Placeholder 5"/>
          <p:cNvSpPr>
            <a:spLocks noGrp="1"/>
          </p:cNvSpPr>
          <p:nvPr>
            <p:ph type="sldNum" sz="quarter" idx="12"/>
          </p:nvPr>
        </p:nvSpPr>
        <p:spPr/>
        <p:txBody>
          <a:bodyPr/>
          <a:lstStyle/>
          <a:p>
            <a:fld id="{D73A1481-D8A7-49D5-B606-29AF777E8630}" type="slidenum">
              <a:rPr lang="en-ZM" smtClean="0"/>
              <a:t>‹#›</a:t>
            </a:fld>
            <a:endParaRPr lang="en-ZM"/>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620254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1B3DCA-7705-4C37-82D9-A32B6FD6299B}" type="datetimeFigureOut">
              <a:rPr lang="en-ZM" smtClean="0"/>
              <a:t>08/09/2020</a:t>
            </a:fld>
            <a:endParaRPr lang="en-ZM"/>
          </a:p>
        </p:txBody>
      </p:sp>
      <p:sp>
        <p:nvSpPr>
          <p:cNvPr id="5" name="Footer Placeholder 4"/>
          <p:cNvSpPr>
            <a:spLocks noGrp="1"/>
          </p:cNvSpPr>
          <p:nvPr>
            <p:ph type="ftr" sz="quarter" idx="11"/>
          </p:nvPr>
        </p:nvSpPr>
        <p:spPr/>
        <p:txBody>
          <a:bodyPr/>
          <a:lstStyle/>
          <a:p>
            <a:endParaRPr lang="en-ZM"/>
          </a:p>
        </p:txBody>
      </p:sp>
      <p:sp>
        <p:nvSpPr>
          <p:cNvPr id="6" name="Slide Number Placeholder 5"/>
          <p:cNvSpPr>
            <a:spLocks noGrp="1"/>
          </p:cNvSpPr>
          <p:nvPr>
            <p:ph type="sldNum" sz="quarter" idx="12"/>
          </p:nvPr>
        </p:nvSpPr>
        <p:spPr/>
        <p:txBody>
          <a:bodyPr/>
          <a:lstStyle/>
          <a:p>
            <a:fld id="{D73A1481-D8A7-49D5-B606-29AF777E8630}" type="slidenum">
              <a:rPr lang="en-ZM" smtClean="0"/>
              <a:t>‹#›</a:t>
            </a:fld>
            <a:endParaRPr lang="en-ZM"/>
          </a:p>
        </p:txBody>
      </p:sp>
    </p:spTree>
    <p:extLst>
      <p:ext uri="{BB962C8B-B14F-4D97-AF65-F5344CB8AC3E}">
        <p14:creationId xmlns:p14="http://schemas.microsoft.com/office/powerpoint/2010/main" val="41977151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1B3DCA-7705-4C37-82D9-A32B6FD6299B}" type="datetimeFigureOut">
              <a:rPr lang="en-ZM" smtClean="0"/>
              <a:t>08/09/2020</a:t>
            </a:fld>
            <a:endParaRPr lang="en-ZM"/>
          </a:p>
        </p:txBody>
      </p:sp>
      <p:sp>
        <p:nvSpPr>
          <p:cNvPr id="5" name="Footer Placeholder 4"/>
          <p:cNvSpPr>
            <a:spLocks noGrp="1"/>
          </p:cNvSpPr>
          <p:nvPr>
            <p:ph type="ftr" sz="quarter" idx="11"/>
          </p:nvPr>
        </p:nvSpPr>
        <p:spPr/>
        <p:txBody>
          <a:bodyPr/>
          <a:lstStyle/>
          <a:p>
            <a:endParaRPr lang="en-ZM"/>
          </a:p>
        </p:txBody>
      </p:sp>
      <p:sp>
        <p:nvSpPr>
          <p:cNvPr id="6" name="Slide Number Placeholder 5"/>
          <p:cNvSpPr>
            <a:spLocks noGrp="1"/>
          </p:cNvSpPr>
          <p:nvPr>
            <p:ph type="sldNum" sz="quarter" idx="12"/>
          </p:nvPr>
        </p:nvSpPr>
        <p:spPr/>
        <p:txBody>
          <a:bodyPr/>
          <a:lstStyle/>
          <a:p>
            <a:fld id="{D73A1481-D8A7-49D5-B606-29AF777E8630}" type="slidenum">
              <a:rPr lang="en-ZM" smtClean="0"/>
              <a:t>‹#›</a:t>
            </a:fld>
            <a:endParaRPr lang="en-ZM"/>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88118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1B3DCA-7705-4C37-82D9-A32B6FD6299B}" type="datetimeFigureOut">
              <a:rPr lang="en-ZM" smtClean="0"/>
              <a:t>08/09/2020</a:t>
            </a:fld>
            <a:endParaRPr lang="en-ZM"/>
          </a:p>
        </p:txBody>
      </p:sp>
      <p:sp>
        <p:nvSpPr>
          <p:cNvPr id="5" name="Footer Placeholder 4"/>
          <p:cNvSpPr>
            <a:spLocks noGrp="1"/>
          </p:cNvSpPr>
          <p:nvPr>
            <p:ph type="ftr" sz="quarter" idx="11"/>
          </p:nvPr>
        </p:nvSpPr>
        <p:spPr/>
        <p:txBody>
          <a:bodyPr/>
          <a:lstStyle/>
          <a:p>
            <a:endParaRPr lang="en-ZM"/>
          </a:p>
        </p:txBody>
      </p:sp>
      <p:sp>
        <p:nvSpPr>
          <p:cNvPr id="6" name="Slide Number Placeholder 5"/>
          <p:cNvSpPr>
            <a:spLocks noGrp="1"/>
          </p:cNvSpPr>
          <p:nvPr>
            <p:ph type="sldNum" sz="quarter" idx="12"/>
          </p:nvPr>
        </p:nvSpPr>
        <p:spPr/>
        <p:txBody>
          <a:bodyPr/>
          <a:lstStyle/>
          <a:p>
            <a:fld id="{D73A1481-D8A7-49D5-B606-29AF777E8630}" type="slidenum">
              <a:rPr lang="en-ZM" smtClean="0"/>
              <a:t>‹#›</a:t>
            </a:fld>
            <a:endParaRPr lang="en-ZM"/>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11193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1B3DCA-7705-4C37-82D9-A32B6FD6299B}" type="datetimeFigureOut">
              <a:rPr lang="en-ZM" smtClean="0"/>
              <a:t>08/09/2020</a:t>
            </a:fld>
            <a:endParaRPr lang="en-ZM"/>
          </a:p>
        </p:txBody>
      </p:sp>
      <p:sp>
        <p:nvSpPr>
          <p:cNvPr id="5" name="Footer Placeholder 4"/>
          <p:cNvSpPr>
            <a:spLocks noGrp="1"/>
          </p:cNvSpPr>
          <p:nvPr>
            <p:ph type="ftr" sz="quarter" idx="11"/>
          </p:nvPr>
        </p:nvSpPr>
        <p:spPr/>
        <p:txBody>
          <a:bodyPr/>
          <a:lstStyle/>
          <a:p>
            <a:endParaRPr lang="en-ZM"/>
          </a:p>
        </p:txBody>
      </p:sp>
      <p:sp>
        <p:nvSpPr>
          <p:cNvPr id="6" name="Slide Number Placeholder 5"/>
          <p:cNvSpPr>
            <a:spLocks noGrp="1"/>
          </p:cNvSpPr>
          <p:nvPr>
            <p:ph type="sldNum" sz="quarter" idx="12"/>
          </p:nvPr>
        </p:nvSpPr>
        <p:spPr/>
        <p:txBody>
          <a:bodyPr/>
          <a:lstStyle/>
          <a:p>
            <a:fld id="{D73A1481-D8A7-49D5-B606-29AF777E8630}" type="slidenum">
              <a:rPr lang="en-ZM" smtClean="0"/>
              <a:t>‹#›</a:t>
            </a:fld>
            <a:endParaRPr lang="en-ZM"/>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39214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1B3DCA-7705-4C37-82D9-A32B6FD6299B}" type="datetimeFigureOut">
              <a:rPr lang="en-ZM" smtClean="0"/>
              <a:t>08/09/2020</a:t>
            </a:fld>
            <a:endParaRPr lang="en-ZM"/>
          </a:p>
        </p:txBody>
      </p:sp>
      <p:sp>
        <p:nvSpPr>
          <p:cNvPr id="5" name="Footer Placeholder 4"/>
          <p:cNvSpPr>
            <a:spLocks noGrp="1"/>
          </p:cNvSpPr>
          <p:nvPr>
            <p:ph type="ftr" sz="quarter" idx="11"/>
          </p:nvPr>
        </p:nvSpPr>
        <p:spPr/>
        <p:txBody>
          <a:bodyPr/>
          <a:lstStyle/>
          <a:p>
            <a:endParaRPr lang="en-ZM"/>
          </a:p>
        </p:txBody>
      </p:sp>
      <p:sp>
        <p:nvSpPr>
          <p:cNvPr id="6" name="Slide Number Placeholder 5"/>
          <p:cNvSpPr>
            <a:spLocks noGrp="1"/>
          </p:cNvSpPr>
          <p:nvPr>
            <p:ph type="sldNum" sz="quarter" idx="12"/>
          </p:nvPr>
        </p:nvSpPr>
        <p:spPr/>
        <p:txBody>
          <a:bodyPr/>
          <a:lstStyle/>
          <a:p>
            <a:fld id="{D73A1481-D8A7-49D5-B606-29AF777E8630}" type="slidenum">
              <a:rPr lang="en-ZM" smtClean="0"/>
              <a:t>‹#›</a:t>
            </a:fld>
            <a:endParaRPr lang="en-ZM"/>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42931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1B3DCA-7705-4C37-82D9-A32B6FD6299B}" type="datetimeFigureOut">
              <a:rPr lang="en-ZM" smtClean="0"/>
              <a:t>08/09/2020</a:t>
            </a:fld>
            <a:endParaRPr lang="en-ZM"/>
          </a:p>
        </p:txBody>
      </p:sp>
      <p:sp>
        <p:nvSpPr>
          <p:cNvPr id="5" name="Footer Placeholder 4"/>
          <p:cNvSpPr>
            <a:spLocks noGrp="1"/>
          </p:cNvSpPr>
          <p:nvPr>
            <p:ph type="ftr" sz="quarter" idx="11"/>
          </p:nvPr>
        </p:nvSpPr>
        <p:spPr/>
        <p:txBody>
          <a:bodyPr/>
          <a:lstStyle/>
          <a:p>
            <a:endParaRPr lang="en-ZM"/>
          </a:p>
        </p:txBody>
      </p:sp>
      <p:sp>
        <p:nvSpPr>
          <p:cNvPr id="6" name="Slide Number Placeholder 5"/>
          <p:cNvSpPr>
            <a:spLocks noGrp="1"/>
          </p:cNvSpPr>
          <p:nvPr>
            <p:ph type="sldNum" sz="quarter" idx="12"/>
          </p:nvPr>
        </p:nvSpPr>
        <p:spPr/>
        <p:txBody>
          <a:bodyPr/>
          <a:lstStyle/>
          <a:p>
            <a:fld id="{D73A1481-D8A7-49D5-B606-29AF777E8630}" type="slidenum">
              <a:rPr lang="en-ZM" smtClean="0"/>
              <a:t>‹#›</a:t>
            </a:fld>
            <a:endParaRPr lang="en-ZM"/>
          </a:p>
        </p:txBody>
      </p:sp>
    </p:spTree>
    <p:extLst>
      <p:ext uri="{BB962C8B-B14F-4D97-AF65-F5344CB8AC3E}">
        <p14:creationId xmlns:p14="http://schemas.microsoft.com/office/powerpoint/2010/main" val="3164980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1B3DCA-7705-4C37-82D9-A32B6FD6299B}" type="datetimeFigureOut">
              <a:rPr lang="en-ZM" smtClean="0"/>
              <a:t>08/09/2020</a:t>
            </a:fld>
            <a:endParaRPr lang="en-ZM"/>
          </a:p>
        </p:txBody>
      </p:sp>
      <p:sp>
        <p:nvSpPr>
          <p:cNvPr id="5" name="Footer Placeholder 4"/>
          <p:cNvSpPr>
            <a:spLocks noGrp="1"/>
          </p:cNvSpPr>
          <p:nvPr>
            <p:ph type="ftr" sz="quarter" idx="11"/>
          </p:nvPr>
        </p:nvSpPr>
        <p:spPr/>
        <p:txBody>
          <a:bodyPr/>
          <a:lstStyle/>
          <a:p>
            <a:endParaRPr lang="en-ZM"/>
          </a:p>
        </p:txBody>
      </p:sp>
      <p:sp>
        <p:nvSpPr>
          <p:cNvPr id="6" name="Slide Number Placeholder 5"/>
          <p:cNvSpPr>
            <a:spLocks noGrp="1"/>
          </p:cNvSpPr>
          <p:nvPr>
            <p:ph type="sldNum" sz="quarter" idx="12"/>
          </p:nvPr>
        </p:nvSpPr>
        <p:spPr/>
        <p:txBody>
          <a:bodyPr/>
          <a:lstStyle/>
          <a:p>
            <a:fld id="{D73A1481-D8A7-49D5-B606-29AF777E8630}" type="slidenum">
              <a:rPr lang="en-ZM" smtClean="0"/>
              <a:t>‹#›</a:t>
            </a:fld>
            <a:endParaRPr lang="en-ZM"/>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3612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B1B3DCA-7705-4C37-82D9-A32B6FD6299B}" type="datetimeFigureOut">
              <a:rPr lang="en-ZM" smtClean="0"/>
              <a:t>08/09/2020</a:t>
            </a:fld>
            <a:endParaRPr lang="en-ZM"/>
          </a:p>
        </p:txBody>
      </p:sp>
      <p:sp>
        <p:nvSpPr>
          <p:cNvPr id="6" name="Footer Placeholder 5"/>
          <p:cNvSpPr>
            <a:spLocks noGrp="1"/>
          </p:cNvSpPr>
          <p:nvPr>
            <p:ph type="ftr" sz="quarter" idx="11"/>
          </p:nvPr>
        </p:nvSpPr>
        <p:spPr/>
        <p:txBody>
          <a:bodyPr/>
          <a:lstStyle/>
          <a:p>
            <a:endParaRPr lang="en-ZM"/>
          </a:p>
        </p:txBody>
      </p:sp>
      <p:sp>
        <p:nvSpPr>
          <p:cNvPr id="7" name="Slide Number Placeholder 6"/>
          <p:cNvSpPr>
            <a:spLocks noGrp="1"/>
          </p:cNvSpPr>
          <p:nvPr>
            <p:ph type="sldNum" sz="quarter" idx="12"/>
          </p:nvPr>
        </p:nvSpPr>
        <p:spPr/>
        <p:txBody>
          <a:bodyPr/>
          <a:lstStyle/>
          <a:p>
            <a:fld id="{D73A1481-D8A7-49D5-B606-29AF777E8630}" type="slidenum">
              <a:rPr lang="en-ZM" smtClean="0"/>
              <a:t>‹#›</a:t>
            </a:fld>
            <a:endParaRPr lang="en-ZM"/>
          </a:p>
        </p:txBody>
      </p:sp>
    </p:spTree>
    <p:extLst>
      <p:ext uri="{BB962C8B-B14F-4D97-AF65-F5344CB8AC3E}">
        <p14:creationId xmlns:p14="http://schemas.microsoft.com/office/powerpoint/2010/main" val="2461029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B1B3DCA-7705-4C37-82D9-A32B6FD6299B}" type="datetimeFigureOut">
              <a:rPr lang="en-ZM" smtClean="0"/>
              <a:t>08/09/2020</a:t>
            </a:fld>
            <a:endParaRPr lang="en-ZM"/>
          </a:p>
        </p:txBody>
      </p:sp>
      <p:sp>
        <p:nvSpPr>
          <p:cNvPr id="8" name="Footer Placeholder 7"/>
          <p:cNvSpPr>
            <a:spLocks noGrp="1"/>
          </p:cNvSpPr>
          <p:nvPr>
            <p:ph type="ftr" sz="quarter" idx="11"/>
          </p:nvPr>
        </p:nvSpPr>
        <p:spPr/>
        <p:txBody>
          <a:bodyPr/>
          <a:lstStyle/>
          <a:p>
            <a:endParaRPr lang="en-ZM"/>
          </a:p>
        </p:txBody>
      </p:sp>
      <p:sp>
        <p:nvSpPr>
          <p:cNvPr id="9" name="Slide Number Placeholder 8"/>
          <p:cNvSpPr>
            <a:spLocks noGrp="1"/>
          </p:cNvSpPr>
          <p:nvPr>
            <p:ph type="sldNum" sz="quarter" idx="12"/>
          </p:nvPr>
        </p:nvSpPr>
        <p:spPr/>
        <p:txBody>
          <a:bodyPr/>
          <a:lstStyle/>
          <a:p>
            <a:fld id="{D73A1481-D8A7-49D5-B606-29AF777E8630}" type="slidenum">
              <a:rPr lang="en-ZM" smtClean="0"/>
              <a:t>‹#›</a:t>
            </a:fld>
            <a:endParaRPr lang="en-ZM"/>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2272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B1B3DCA-7705-4C37-82D9-A32B6FD6299B}" type="datetimeFigureOut">
              <a:rPr lang="en-ZM" smtClean="0"/>
              <a:t>08/09/2020</a:t>
            </a:fld>
            <a:endParaRPr lang="en-ZM"/>
          </a:p>
        </p:txBody>
      </p:sp>
      <p:sp>
        <p:nvSpPr>
          <p:cNvPr id="4" name="Footer Placeholder 3"/>
          <p:cNvSpPr>
            <a:spLocks noGrp="1"/>
          </p:cNvSpPr>
          <p:nvPr>
            <p:ph type="ftr" sz="quarter" idx="11"/>
          </p:nvPr>
        </p:nvSpPr>
        <p:spPr/>
        <p:txBody>
          <a:bodyPr/>
          <a:lstStyle/>
          <a:p>
            <a:endParaRPr lang="en-ZM"/>
          </a:p>
        </p:txBody>
      </p:sp>
      <p:sp>
        <p:nvSpPr>
          <p:cNvPr id="5" name="Slide Number Placeholder 4"/>
          <p:cNvSpPr>
            <a:spLocks noGrp="1"/>
          </p:cNvSpPr>
          <p:nvPr>
            <p:ph type="sldNum" sz="quarter" idx="12"/>
          </p:nvPr>
        </p:nvSpPr>
        <p:spPr/>
        <p:txBody>
          <a:bodyPr/>
          <a:lstStyle/>
          <a:p>
            <a:fld id="{D73A1481-D8A7-49D5-B606-29AF777E8630}" type="slidenum">
              <a:rPr lang="en-ZM" smtClean="0"/>
              <a:t>‹#›</a:t>
            </a:fld>
            <a:endParaRPr lang="en-ZM"/>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3727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1B3DCA-7705-4C37-82D9-A32B6FD6299B}" type="datetimeFigureOut">
              <a:rPr lang="en-ZM" smtClean="0"/>
              <a:t>08/09/2020</a:t>
            </a:fld>
            <a:endParaRPr lang="en-ZM"/>
          </a:p>
        </p:txBody>
      </p:sp>
      <p:sp>
        <p:nvSpPr>
          <p:cNvPr id="3" name="Footer Placeholder 2"/>
          <p:cNvSpPr>
            <a:spLocks noGrp="1"/>
          </p:cNvSpPr>
          <p:nvPr>
            <p:ph type="ftr" sz="quarter" idx="11"/>
          </p:nvPr>
        </p:nvSpPr>
        <p:spPr/>
        <p:txBody>
          <a:bodyPr/>
          <a:lstStyle/>
          <a:p>
            <a:endParaRPr lang="en-ZM"/>
          </a:p>
        </p:txBody>
      </p:sp>
      <p:sp>
        <p:nvSpPr>
          <p:cNvPr id="4" name="Slide Number Placeholder 3"/>
          <p:cNvSpPr>
            <a:spLocks noGrp="1"/>
          </p:cNvSpPr>
          <p:nvPr>
            <p:ph type="sldNum" sz="quarter" idx="12"/>
          </p:nvPr>
        </p:nvSpPr>
        <p:spPr/>
        <p:txBody>
          <a:bodyPr/>
          <a:lstStyle/>
          <a:p>
            <a:fld id="{D73A1481-D8A7-49D5-B606-29AF777E8630}" type="slidenum">
              <a:rPr lang="en-ZM" smtClean="0"/>
              <a:t>‹#›</a:t>
            </a:fld>
            <a:endParaRPr lang="en-ZM"/>
          </a:p>
        </p:txBody>
      </p:sp>
    </p:spTree>
    <p:extLst>
      <p:ext uri="{BB962C8B-B14F-4D97-AF65-F5344CB8AC3E}">
        <p14:creationId xmlns:p14="http://schemas.microsoft.com/office/powerpoint/2010/main" val="2489698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B1B3DCA-7705-4C37-82D9-A32B6FD6299B}" type="datetimeFigureOut">
              <a:rPr lang="en-ZM" smtClean="0"/>
              <a:t>08/09/2020</a:t>
            </a:fld>
            <a:endParaRPr lang="en-ZM"/>
          </a:p>
        </p:txBody>
      </p:sp>
      <p:sp>
        <p:nvSpPr>
          <p:cNvPr id="6" name="Footer Placeholder 5"/>
          <p:cNvSpPr>
            <a:spLocks noGrp="1"/>
          </p:cNvSpPr>
          <p:nvPr>
            <p:ph type="ftr" sz="quarter" idx="11"/>
          </p:nvPr>
        </p:nvSpPr>
        <p:spPr/>
        <p:txBody>
          <a:bodyPr/>
          <a:lstStyle/>
          <a:p>
            <a:endParaRPr lang="en-ZM"/>
          </a:p>
        </p:txBody>
      </p:sp>
      <p:sp>
        <p:nvSpPr>
          <p:cNvPr id="7" name="Slide Number Placeholder 6"/>
          <p:cNvSpPr>
            <a:spLocks noGrp="1"/>
          </p:cNvSpPr>
          <p:nvPr>
            <p:ph type="sldNum" sz="quarter" idx="12"/>
          </p:nvPr>
        </p:nvSpPr>
        <p:spPr/>
        <p:txBody>
          <a:bodyPr/>
          <a:lstStyle/>
          <a:p>
            <a:fld id="{D73A1481-D8A7-49D5-B606-29AF777E8630}" type="slidenum">
              <a:rPr lang="en-ZM" smtClean="0"/>
              <a:t>‹#›</a:t>
            </a:fld>
            <a:endParaRPr lang="en-ZM"/>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8053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B1B3DCA-7705-4C37-82D9-A32B6FD6299B}" type="datetimeFigureOut">
              <a:rPr lang="en-ZM" smtClean="0"/>
              <a:t>08/09/2020</a:t>
            </a:fld>
            <a:endParaRPr lang="en-ZM"/>
          </a:p>
        </p:txBody>
      </p:sp>
      <p:sp>
        <p:nvSpPr>
          <p:cNvPr id="6" name="Footer Placeholder 5"/>
          <p:cNvSpPr>
            <a:spLocks noGrp="1"/>
          </p:cNvSpPr>
          <p:nvPr>
            <p:ph type="ftr" sz="quarter" idx="11"/>
          </p:nvPr>
        </p:nvSpPr>
        <p:spPr/>
        <p:txBody>
          <a:bodyPr/>
          <a:lstStyle/>
          <a:p>
            <a:endParaRPr lang="en-ZM"/>
          </a:p>
        </p:txBody>
      </p:sp>
      <p:sp>
        <p:nvSpPr>
          <p:cNvPr id="7" name="Slide Number Placeholder 6"/>
          <p:cNvSpPr>
            <a:spLocks noGrp="1"/>
          </p:cNvSpPr>
          <p:nvPr>
            <p:ph type="sldNum" sz="quarter" idx="12"/>
          </p:nvPr>
        </p:nvSpPr>
        <p:spPr/>
        <p:txBody>
          <a:bodyPr/>
          <a:lstStyle/>
          <a:p>
            <a:fld id="{D73A1481-D8A7-49D5-B606-29AF777E8630}" type="slidenum">
              <a:rPr lang="en-ZM" smtClean="0"/>
              <a:t>‹#›</a:t>
            </a:fld>
            <a:endParaRPr lang="en-ZM"/>
          </a:p>
        </p:txBody>
      </p:sp>
    </p:spTree>
    <p:extLst>
      <p:ext uri="{BB962C8B-B14F-4D97-AF65-F5344CB8AC3E}">
        <p14:creationId xmlns:p14="http://schemas.microsoft.com/office/powerpoint/2010/main" val="435575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B1B3DCA-7705-4C37-82D9-A32B6FD6299B}" type="datetimeFigureOut">
              <a:rPr lang="en-ZM" smtClean="0"/>
              <a:t>08/09/2020</a:t>
            </a:fld>
            <a:endParaRPr lang="en-ZM"/>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ZM"/>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73A1481-D8A7-49D5-B606-29AF777E8630}" type="slidenum">
              <a:rPr lang="en-ZM" smtClean="0"/>
              <a:t>‹#›</a:t>
            </a:fld>
            <a:endParaRPr lang="en-ZM"/>
          </a:p>
        </p:txBody>
      </p:sp>
    </p:spTree>
    <p:extLst>
      <p:ext uri="{BB962C8B-B14F-4D97-AF65-F5344CB8AC3E}">
        <p14:creationId xmlns:p14="http://schemas.microsoft.com/office/powerpoint/2010/main" val="29751572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74FA4-A88D-4A9D-AFD5-DE9B55ED2B85}"/>
              </a:ext>
            </a:extLst>
          </p:cNvPr>
          <p:cNvSpPr>
            <a:spLocks noGrp="1"/>
          </p:cNvSpPr>
          <p:nvPr>
            <p:ph type="ctrTitle"/>
          </p:nvPr>
        </p:nvSpPr>
        <p:spPr/>
        <p:txBody>
          <a:bodyPr/>
          <a:lstStyle/>
          <a:p>
            <a:r>
              <a:rPr lang="en-US" dirty="0"/>
              <a:t>TOPIC 5</a:t>
            </a:r>
            <a:endParaRPr lang="en-ZM" dirty="0"/>
          </a:p>
        </p:txBody>
      </p:sp>
      <p:sp>
        <p:nvSpPr>
          <p:cNvPr id="3" name="Subtitle 2">
            <a:extLst>
              <a:ext uri="{FF2B5EF4-FFF2-40B4-BE49-F238E27FC236}">
                <a16:creationId xmlns:a16="http://schemas.microsoft.com/office/drawing/2014/main" id="{796233B6-EC8C-4F83-BADB-0F1192D7AD31}"/>
              </a:ext>
            </a:extLst>
          </p:cNvPr>
          <p:cNvSpPr>
            <a:spLocks noGrp="1"/>
          </p:cNvSpPr>
          <p:nvPr>
            <p:ph type="subTitle" idx="1"/>
          </p:nvPr>
        </p:nvSpPr>
        <p:spPr/>
        <p:txBody>
          <a:bodyPr/>
          <a:lstStyle/>
          <a:p>
            <a:r>
              <a:rPr lang="en-US" b="1" dirty="0"/>
              <a:t>MEASURES OF RELATIVE STANDING</a:t>
            </a:r>
            <a:endParaRPr lang="en-ZM" b="1" dirty="0"/>
          </a:p>
        </p:txBody>
      </p:sp>
    </p:spTree>
    <p:extLst>
      <p:ext uri="{BB962C8B-B14F-4D97-AF65-F5344CB8AC3E}">
        <p14:creationId xmlns:p14="http://schemas.microsoft.com/office/powerpoint/2010/main" val="1943989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100" b="1" dirty="0"/>
              <a:t>THE CUMULATIVE AND </a:t>
            </a:r>
            <a:r>
              <a:rPr lang="en-GB" sz="2100" b="1" dirty="0" err="1"/>
              <a:t>DECUMULATIVE</a:t>
            </a:r>
            <a:r>
              <a:rPr lang="en-GB" sz="2100" b="1" dirty="0"/>
              <a:t> FREQUENCY DISTRIBUTION</a:t>
            </a:r>
            <a:br>
              <a:rPr lang="en-US" sz="2100" b="1" dirty="0"/>
            </a:br>
            <a:endParaRPr lang="en-US" sz="2100" b="1" dirty="0"/>
          </a:p>
        </p:txBody>
      </p:sp>
      <p:sp>
        <p:nvSpPr>
          <p:cNvPr id="3" name="Content Placeholder 2"/>
          <p:cNvSpPr>
            <a:spLocks noGrp="1"/>
          </p:cNvSpPr>
          <p:nvPr>
            <p:ph idx="1"/>
          </p:nvPr>
        </p:nvSpPr>
        <p:spPr/>
        <p:txBody>
          <a:bodyPr>
            <a:normAutofit fontScale="92500" lnSpcReduction="20000"/>
          </a:bodyPr>
          <a:lstStyle/>
          <a:p>
            <a:pPr lvl="0" algn="just"/>
            <a:r>
              <a:rPr lang="en-GB" sz="2700" b="1" dirty="0"/>
              <a:t>On the basis of the frequency distribution, we can transition to the cumulative and </a:t>
            </a:r>
            <a:r>
              <a:rPr lang="en-GB" sz="2700" b="1" dirty="0" err="1"/>
              <a:t>decumulative</a:t>
            </a:r>
            <a:r>
              <a:rPr lang="en-GB" sz="2700" b="1" dirty="0"/>
              <a:t> distributions.</a:t>
            </a:r>
          </a:p>
          <a:p>
            <a:pPr lvl="0" algn="just"/>
            <a:endParaRPr lang="en-GB" sz="2700" b="1" dirty="0"/>
          </a:p>
          <a:p>
            <a:pPr lvl="0" algn="just"/>
            <a:r>
              <a:rPr lang="en-GB" sz="2700" b="1" dirty="0"/>
              <a:t>These two distributions show the percentage or number of observations located below or above a certain limit.</a:t>
            </a:r>
          </a:p>
          <a:p>
            <a:pPr lvl="0" algn="just"/>
            <a:endParaRPr lang="en-GB" sz="2700" b="1" dirty="0"/>
          </a:p>
          <a:p>
            <a:pPr lvl="0" algn="just"/>
            <a:r>
              <a:rPr lang="en-GB" sz="2700" b="1" dirty="0"/>
              <a:t>This makes it possible to show the ranking of observations in a distribution.</a:t>
            </a:r>
            <a:endParaRPr lang="en-US" sz="2700" b="1" dirty="0"/>
          </a:p>
          <a:p>
            <a:pPr marL="0" indent="0" algn="just">
              <a:buNone/>
            </a:pPr>
            <a:endParaRPr lang="en-US" sz="2700" b="1" dirty="0"/>
          </a:p>
          <a:p>
            <a:pPr lvl="0" algn="just"/>
            <a:endParaRPr lang="en-US" sz="2700" b="1" dirty="0"/>
          </a:p>
          <a:p>
            <a:pPr marL="0" indent="0" algn="just">
              <a:buNone/>
            </a:pPr>
            <a:endParaRPr lang="en-US" sz="2700" dirty="0"/>
          </a:p>
        </p:txBody>
      </p:sp>
    </p:spTree>
    <p:extLst>
      <p:ext uri="{BB962C8B-B14F-4D97-AF65-F5344CB8AC3E}">
        <p14:creationId xmlns:p14="http://schemas.microsoft.com/office/powerpoint/2010/main" val="2260251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GB" b="1" dirty="0"/>
            </a:br>
            <a:r>
              <a:rPr lang="en-GB" b="1" dirty="0"/>
              <a:t>CUMULATIVE FREQUENCY DISTRIBUTION</a:t>
            </a:r>
            <a:br>
              <a:rPr lang="en-US" b="1" dirty="0"/>
            </a:br>
            <a:r>
              <a:rPr lang="en-US" b="1" dirty="0"/>
              <a:t> </a:t>
            </a:r>
            <a:br>
              <a:rPr lang="en-GB" b="1" dirty="0"/>
            </a:br>
            <a:endParaRPr lang="en-US" dirty="0"/>
          </a:p>
        </p:txBody>
      </p:sp>
      <p:sp>
        <p:nvSpPr>
          <p:cNvPr id="3" name="Content Placeholder 2"/>
          <p:cNvSpPr>
            <a:spLocks noGrp="1"/>
          </p:cNvSpPr>
          <p:nvPr>
            <p:ph idx="1"/>
          </p:nvPr>
        </p:nvSpPr>
        <p:spPr/>
        <p:txBody>
          <a:bodyPr>
            <a:normAutofit fontScale="62500" lnSpcReduction="20000"/>
          </a:bodyPr>
          <a:lstStyle/>
          <a:p>
            <a:pPr lvl="0" algn="just"/>
            <a:r>
              <a:rPr lang="en-GB" sz="3000" b="1" dirty="0"/>
              <a:t>The cumulative frequency distribution makes it possible to know the percentage or number of observations below a given limit.</a:t>
            </a:r>
          </a:p>
          <a:p>
            <a:pPr lvl="0" algn="just"/>
            <a:endParaRPr lang="en-GB" sz="3000" b="1" dirty="0"/>
          </a:p>
          <a:p>
            <a:pPr lvl="0" algn="just"/>
            <a:r>
              <a:rPr lang="en-GB" sz="3000" b="1" dirty="0"/>
              <a:t>The simple, layman’s way of referring to this distribution is to think of it as “less than” distribution</a:t>
            </a:r>
            <a:endParaRPr lang="en-US" sz="3000" b="1" dirty="0"/>
          </a:p>
          <a:p>
            <a:pPr marL="0" indent="0" algn="just">
              <a:buNone/>
            </a:pPr>
            <a:endParaRPr lang="en-US" sz="3000" b="1" dirty="0"/>
          </a:p>
          <a:p>
            <a:pPr lvl="0" algn="just"/>
            <a:r>
              <a:rPr lang="en-GB" sz="3000" b="1" dirty="0"/>
              <a:t>To do this, cumulate the values or percentages down or successively adding the measurements in a frequency distribution downwards.</a:t>
            </a:r>
          </a:p>
          <a:p>
            <a:pPr marL="0" indent="0" algn="just">
              <a:buNone/>
            </a:pPr>
            <a:endParaRPr lang="en-GB" sz="3000" b="1" dirty="0"/>
          </a:p>
          <a:p>
            <a:pPr lvl="0" algn="just"/>
            <a:r>
              <a:rPr lang="en-GB" sz="3000" b="1" dirty="0"/>
              <a:t>To interpret the distribution, use the true upper limit.</a:t>
            </a:r>
          </a:p>
          <a:p>
            <a:pPr algn="just"/>
            <a:endParaRPr lang="en-US" sz="3000" dirty="0"/>
          </a:p>
        </p:txBody>
      </p:sp>
    </p:spTree>
    <p:extLst>
      <p:ext uri="{BB962C8B-B14F-4D97-AF65-F5344CB8AC3E}">
        <p14:creationId xmlns:p14="http://schemas.microsoft.com/office/powerpoint/2010/main" val="3747880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CUMULATIVE FREQUENCY DISTRIBUTION</a:t>
            </a:r>
            <a:br>
              <a:rPr lang="en-US" b="1" dirty="0"/>
            </a:br>
            <a:br>
              <a:rPr lang="en-GB" b="1" dirty="0"/>
            </a:br>
            <a:endParaRPr lang="en-US" dirty="0"/>
          </a:p>
        </p:txBody>
      </p:sp>
      <p:graphicFrame>
        <p:nvGraphicFramePr>
          <p:cNvPr id="4" name="Content Placeholder 3"/>
          <p:cNvGraphicFramePr>
            <a:graphicFrameLocks noGrp="1"/>
          </p:cNvGraphicFramePr>
          <p:nvPr>
            <p:ph idx="1"/>
          </p:nvPr>
        </p:nvGraphicFramePr>
        <p:xfrm>
          <a:off x="3398521" y="3238146"/>
          <a:ext cx="4408715" cy="2230305"/>
        </p:xfrm>
        <a:graphic>
          <a:graphicData uri="http://schemas.openxmlformats.org/drawingml/2006/table">
            <a:tbl>
              <a:tblPr>
                <a:tableStyleId>{5940675A-B579-460E-94D1-54222C63F5DA}</a:tableStyleId>
              </a:tblPr>
              <a:tblGrid>
                <a:gridCol w="881743">
                  <a:extLst>
                    <a:ext uri="{9D8B030D-6E8A-4147-A177-3AD203B41FA5}">
                      <a16:colId xmlns:a16="http://schemas.microsoft.com/office/drawing/2014/main" val="833193363"/>
                    </a:ext>
                  </a:extLst>
                </a:gridCol>
                <a:gridCol w="881743">
                  <a:extLst>
                    <a:ext uri="{9D8B030D-6E8A-4147-A177-3AD203B41FA5}">
                      <a16:colId xmlns:a16="http://schemas.microsoft.com/office/drawing/2014/main" val="1198715721"/>
                    </a:ext>
                  </a:extLst>
                </a:gridCol>
                <a:gridCol w="881743">
                  <a:extLst>
                    <a:ext uri="{9D8B030D-6E8A-4147-A177-3AD203B41FA5}">
                      <a16:colId xmlns:a16="http://schemas.microsoft.com/office/drawing/2014/main" val="3018802795"/>
                    </a:ext>
                  </a:extLst>
                </a:gridCol>
                <a:gridCol w="881743">
                  <a:extLst>
                    <a:ext uri="{9D8B030D-6E8A-4147-A177-3AD203B41FA5}">
                      <a16:colId xmlns:a16="http://schemas.microsoft.com/office/drawing/2014/main" val="2008088580"/>
                    </a:ext>
                  </a:extLst>
                </a:gridCol>
                <a:gridCol w="881743">
                  <a:extLst>
                    <a:ext uri="{9D8B030D-6E8A-4147-A177-3AD203B41FA5}">
                      <a16:colId xmlns:a16="http://schemas.microsoft.com/office/drawing/2014/main" val="3297446454"/>
                    </a:ext>
                  </a:extLst>
                </a:gridCol>
              </a:tblGrid>
              <a:tr h="318615">
                <a:tc>
                  <a:txBody>
                    <a:bodyPr/>
                    <a:lstStyle/>
                    <a:p>
                      <a:pPr algn="r" rtl="0" fontAlgn="ctr"/>
                      <a:r>
                        <a:rPr lang="en-US" sz="1500" b="1" u="none" strike="noStrike" dirty="0">
                          <a:effectLst/>
                        </a:rPr>
                        <a:t>Range </a:t>
                      </a:r>
                      <a:endParaRPr lang="en-US" sz="1500" b="1" i="0" u="none" strike="noStrike" dirty="0">
                        <a:solidFill>
                          <a:srgbClr val="000000"/>
                        </a:solidFill>
                        <a:effectLst/>
                        <a:latin typeface="Calibri" panose="020F0502020204030204" pitchFamily="34" charset="0"/>
                      </a:endParaRPr>
                    </a:p>
                  </a:txBody>
                  <a:tcPr marL="5715" marR="5715" marT="5715" marB="0" anchor="ctr"/>
                </a:tc>
                <a:tc>
                  <a:txBody>
                    <a:bodyPr/>
                    <a:lstStyle/>
                    <a:p>
                      <a:pPr algn="ctr" rtl="0" fontAlgn="b"/>
                      <a:r>
                        <a:rPr lang="en-US" sz="1500" b="1" u="none" strike="noStrike">
                          <a:effectLst/>
                        </a:rPr>
                        <a:t>x</a:t>
                      </a:r>
                      <a:endParaRPr lang="en-US" sz="1500" b="1" i="0" u="none" strike="noStrike">
                        <a:solidFill>
                          <a:srgbClr val="000000"/>
                        </a:solidFill>
                        <a:effectLst/>
                        <a:latin typeface="Calibri" panose="020F0502020204030204" pitchFamily="34" charset="0"/>
                      </a:endParaRPr>
                    </a:p>
                  </a:txBody>
                  <a:tcPr marL="5715" marR="5715" marT="5715" marB="0" anchor="b"/>
                </a:tc>
                <a:tc>
                  <a:txBody>
                    <a:bodyPr/>
                    <a:lstStyle/>
                    <a:p>
                      <a:pPr algn="ctr" rtl="0" fontAlgn="b"/>
                      <a:r>
                        <a:rPr lang="en-US" sz="1500" b="1" u="none" strike="noStrike">
                          <a:effectLst/>
                        </a:rPr>
                        <a:t>f</a:t>
                      </a:r>
                      <a:endParaRPr lang="en-US" sz="1500" b="1" i="0" u="none" strike="noStrike">
                        <a:solidFill>
                          <a:srgbClr val="000000"/>
                        </a:solidFill>
                        <a:effectLst/>
                        <a:latin typeface="Calibri" panose="020F0502020204030204" pitchFamily="34" charset="0"/>
                      </a:endParaRPr>
                    </a:p>
                  </a:txBody>
                  <a:tcPr marL="5715" marR="5715" marT="5715" marB="0" anchor="b"/>
                </a:tc>
                <a:tc>
                  <a:txBody>
                    <a:bodyPr/>
                    <a:lstStyle/>
                    <a:p>
                      <a:pPr algn="ctr" fontAlgn="b"/>
                      <a:r>
                        <a:rPr lang="en-US" sz="1500" b="1" u="none" strike="noStrike">
                          <a:effectLst/>
                        </a:rPr>
                        <a:t>CF</a:t>
                      </a:r>
                      <a:endParaRPr lang="en-US" sz="1500" b="1" i="0" u="none" strike="noStrike">
                        <a:solidFill>
                          <a:srgbClr val="000000"/>
                        </a:solidFill>
                        <a:effectLst/>
                        <a:latin typeface="Calibri" panose="020F0502020204030204" pitchFamily="34" charset="0"/>
                      </a:endParaRPr>
                    </a:p>
                  </a:txBody>
                  <a:tcPr marL="5715" marR="5715" marT="5715" marB="0" anchor="b"/>
                </a:tc>
                <a:tc>
                  <a:txBody>
                    <a:bodyPr/>
                    <a:lstStyle/>
                    <a:p>
                      <a:pPr algn="ctr" fontAlgn="b"/>
                      <a:r>
                        <a:rPr lang="en-US" sz="1500" b="1" u="none" strike="noStrike">
                          <a:effectLst/>
                        </a:rPr>
                        <a:t>CF%</a:t>
                      </a:r>
                      <a:endParaRPr lang="en-US" sz="1500" b="1" i="0" u="none" strike="noStrike">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1737751122"/>
                  </a:ext>
                </a:extLst>
              </a:tr>
              <a:tr h="318615">
                <a:tc>
                  <a:txBody>
                    <a:bodyPr/>
                    <a:lstStyle/>
                    <a:p>
                      <a:pPr algn="r" rtl="0" fontAlgn="ctr"/>
                      <a:r>
                        <a:rPr lang="en-US" sz="1500" b="1" u="none" strike="noStrike" dirty="0">
                          <a:effectLst/>
                        </a:rPr>
                        <a:t>0 - 39</a:t>
                      </a:r>
                      <a:endParaRPr lang="en-US" sz="1500" b="1" i="0" u="none" strike="noStrike" dirty="0">
                        <a:solidFill>
                          <a:srgbClr val="000000"/>
                        </a:solidFill>
                        <a:effectLst/>
                        <a:latin typeface="Calibri" panose="020F0502020204030204" pitchFamily="34" charset="0"/>
                      </a:endParaRPr>
                    </a:p>
                  </a:txBody>
                  <a:tcPr marL="5715" marR="5715" marT="5715" marB="0" anchor="ctr"/>
                </a:tc>
                <a:tc>
                  <a:txBody>
                    <a:bodyPr/>
                    <a:lstStyle/>
                    <a:p>
                      <a:pPr algn="ctr" rtl="0" fontAlgn="t"/>
                      <a:r>
                        <a:rPr lang="en-US" sz="1500" b="1" u="none" strike="noStrike" dirty="0">
                          <a:effectLst/>
                        </a:rPr>
                        <a:t>19.5</a:t>
                      </a:r>
                      <a:endParaRPr lang="en-US" sz="1500" b="1" i="0" u="none" strike="noStrike" dirty="0">
                        <a:solidFill>
                          <a:srgbClr val="000000"/>
                        </a:solidFill>
                        <a:effectLst/>
                        <a:latin typeface="Calibri" panose="020F0502020204030204" pitchFamily="34" charset="0"/>
                      </a:endParaRPr>
                    </a:p>
                  </a:txBody>
                  <a:tcPr marL="5715" marR="5715" marT="5715" marB="0"/>
                </a:tc>
                <a:tc>
                  <a:txBody>
                    <a:bodyPr/>
                    <a:lstStyle/>
                    <a:p>
                      <a:pPr algn="ctr" rtl="0" fontAlgn="b"/>
                      <a:r>
                        <a:rPr lang="en-US" sz="1500" b="1" u="none" strike="noStrike" dirty="0">
                          <a:effectLst/>
                        </a:rPr>
                        <a:t>13</a:t>
                      </a:r>
                      <a:endParaRPr lang="en-US" sz="1500" b="1" i="0" u="none" strike="noStrike" dirty="0">
                        <a:solidFill>
                          <a:srgbClr val="000000"/>
                        </a:solidFill>
                        <a:effectLst/>
                        <a:latin typeface="Calibri" panose="020F0502020204030204" pitchFamily="34" charset="0"/>
                      </a:endParaRPr>
                    </a:p>
                  </a:txBody>
                  <a:tcPr marL="5715" marR="5715" marT="5715" marB="0" anchor="b"/>
                </a:tc>
                <a:tc>
                  <a:txBody>
                    <a:bodyPr/>
                    <a:lstStyle/>
                    <a:p>
                      <a:pPr algn="ctr" fontAlgn="b"/>
                      <a:r>
                        <a:rPr lang="en-US" sz="1500" b="1" u="none" strike="noStrike">
                          <a:effectLst/>
                        </a:rPr>
                        <a:t>13</a:t>
                      </a:r>
                      <a:endParaRPr lang="en-US" sz="1500" b="1" i="0" u="none" strike="noStrike">
                        <a:solidFill>
                          <a:srgbClr val="000000"/>
                        </a:solidFill>
                        <a:effectLst/>
                        <a:latin typeface="Calibri" panose="020F0502020204030204" pitchFamily="34" charset="0"/>
                      </a:endParaRPr>
                    </a:p>
                  </a:txBody>
                  <a:tcPr marL="5715" marR="5715" marT="5715" marB="0" anchor="b"/>
                </a:tc>
                <a:tc>
                  <a:txBody>
                    <a:bodyPr/>
                    <a:lstStyle/>
                    <a:p>
                      <a:pPr algn="ctr" fontAlgn="b"/>
                      <a:r>
                        <a:rPr lang="en-US" sz="1500" b="1" u="none" strike="noStrike">
                          <a:effectLst/>
                        </a:rPr>
                        <a:t>6.3</a:t>
                      </a:r>
                      <a:endParaRPr lang="en-US" sz="1500" b="1" i="0" u="none" strike="noStrike">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1003952490"/>
                  </a:ext>
                </a:extLst>
              </a:tr>
              <a:tr h="318615">
                <a:tc>
                  <a:txBody>
                    <a:bodyPr/>
                    <a:lstStyle/>
                    <a:p>
                      <a:pPr algn="r" rtl="0" fontAlgn="ctr"/>
                      <a:r>
                        <a:rPr lang="en-US" sz="1500" b="1" u="none" strike="noStrike">
                          <a:effectLst/>
                        </a:rPr>
                        <a:t>40 - 44</a:t>
                      </a:r>
                      <a:endParaRPr lang="en-US" sz="1500" b="1" i="0" u="none" strike="noStrike">
                        <a:solidFill>
                          <a:srgbClr val="000000"/>
                        </a:solidFill>
                        <a:effectLst/>
                        <a:latin typeface="Calibri" panose="020F0502020204030204" pitchFamily="34" charset="0"/>
                      </a:endParaRPr>
                    </a:p>
                  </a:txBody>
                  <a:tcPr marL="5715" marR="5715" marT="5715" marB="0" anchor="ctr"/>
                </a:tc>
                <a:tc>
                  <a:txBody>
                    <a:bodyPr/>
                    <a:lstStyle/>
                    <a:p>
                      <a:pPr algn="ctr" rtl="0" fontAlgn="t"/>
                      <a:r>
                        <a:rPr lang="en-US" sz="1500" b="1" u="none" strike="noStrike" dirty="0">
                          <a:effectLst/>
                        </a:rPr>
                        <a:t>42.0</a:t>
                      </a:r>
                      <a:endParaRPr lang="en-US" sz="1500" b="1" i="0" u="none" strike="noStrike" dirty="0">
                        <a:solidFill>
                          <a:srgbClr val="000000"/>
                        </a:solidFill>
                        <a:effectLst/>
                        <a:latin typeface="Calibri" panose="020F0502020204030204" pitchFamily="34" charset="0"/>
                      </a:endParaRPr>
                    </a:p>
                  </a:txBody>
                  <a:tcPr marL="5715" marR="5715" marT="5715" marB="0"/>
                </a:tc>
                <a:tc>
                  <a:txBody>
                    <a:bodyPr/>
                    <a:lstStyle/>
                    <a:p>
                      <a:pPr algn="ctr" rtl="0" fontAlgn="b"/>
                      <a:r>
                        <a:rPr lang="en-US" sz="1500" b="1" u="none" strike="noStrike" dirty="0">
                          <a:effectLst/>
                        </a:rPr>
                        <a:t>10</a:t>
                      </a:r>
                      <a:endParaRPr lang="en-US" sz="1500" b="1" i="0" u="none" strike="noStrike" dirty="0">
                        <a:solidFill>
                          <a:srgbClr val="000000"/>
                        </a:solidFill>
                        <a:effectLst/>
                        <a:latin typeface="Calibri" panose="020F0502020204030204" pitchFamily="34" charset="0"/>
                      </a:endParaRPr>
                    </a:p>
                  </a:txBody>
                  <a:tcPr marL="5715" marR="5715" marT="5715" marB="0" anchor="b"/>
                </a:tc>
                <a:tc>
                  <a:txBody>
                    <a:bodyPr/>
                    <a:lstStyle/>
                    <a:p>
                      <a:pPr algn="ctr" fontAlgn="b"/>
                      <a:r>
                        <a:rPr lang="en-US" sz="1500" b="1" u="none" strike="noStrike">
                          <a:effectLst/>
                        </a:rPr>
                        <a:t>23</a:t>
                      </a:r>
                      <a:endParaRPr lang="en-US" sz="1500" b="1" i="0" u="none" strike="noStrike">
                        <a:solidFill>
                          <a:srgbClr val="000000"/>
                        </a:solidFill>
                        <a:effectLst/>
                        <a:latin typeface="Calibri" panose="020F0502020204030204" pitchFamily="34" charset="0"/>
                      </a:endParaRPr>
                    </a:p>
                  </a:txBody>
                  <a:tcPr marL="5715" marR="5715" marT="5715" marB="0" anchor="b"/>
                </a:tc>
                <a:tc>
                  <a:txBody>
                    <a:bodyPr/>
                    <a:lstStyle/>
                    <a:p>
                      <a:pPr algn="ctr" fontAlgn="b"/>
                      <a:r>
                        <a:rPr lang="en-US" sz="1500" b="1" u="none" strike="noStrike">
                          <a:effectLst/>
                        </a:rPr>
                        <a:t>11.2</a:t>
                      </a:r>
                      <a:endParaRPr lang="en-US" sz="1500" b="1" i="0" u="none" strike="noStrike">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1493914074"/>
                  </a:ext>
                </a:extLst>
              </a:tr>
              <a:tr h="318615">
                <a:tc>
                  <a:txBody>
                    <a:bodyPr/>
                    <a:lstStyle/>
                    <a:p>
                      <a:pPr algn="r" rtl="0" fontAlgn="ctr"/>
                      <a:r>
                        <a:rPr lang="en-US" sz="1500" b="1" u="none" strike="noStrike">
                          <a:effectLst/>
                        </a:rPr>
                        <a:t>45 - 49</a:t>
                      </a:r>
                      <a:endParaRPr lang="en-US" sz="1500" b="1" i="0" u="none" strike="noStrike">
                        <a:solidFill>
                          <a:srgbClr val="000000"/>
                        </a:solidFill>
                        <a:effectLst/>
                        <a:latin typeface="Calibri" panose="020F0502020204030204" pitchFamily="34" charset="0"/>
                      </a:endParaRPr>
                    </a:p>
                  </a:txBody>
                  <a:tcPr marL="5715" marR="5715" marT="5715" marB="0" anchor="ctr"/>
                </a:tc>
                <a:tc>
                  <a:txBody>
                    <a:bodyPr/>
                    <a:lstStyle/>
                    <a:p>
                      <a:pPr algn="ctr" rtl="0" fontAlgn="t"/>
                      <a:r>
                        <a:rPr lang="en-US" sz="1500" b="1" u="none" strike="noStrike">
                          <a:effectLst/>
                        </a:rPr>
                        <a:t>47.0</a:t>
                      </a:r>
                      <a:endParaRPr lang="en-US" sz="1500" b="1" i="0" u="none" strike="noStrike">
                        <a:solidFill>
                          <a:srgbClr val="000000"/>
                        </a:solidFill>
                        <a:effectLst/>
                        <a:latin typeface="Calibri" panose="020F0502020204030204" pitchFamily="34" charset="0"/>
                      </a:endParaRPr>
                    </a:p>
                  </a:txBody>
                  <a:tcPr marL="5715" marR="5715" marT="5715" marB="0"/>
                </a:tc>
                <a:tc>
                  <a:txBody>
                    <a:bodyPr/>
                    <a:lstStyle/>
                    <a:p>
                      <a:pPr algn="ctr" rtl="0" fontAlgn="b"/>
                      <a:r>
                        <a:rPr lang="en-US" sz="1500" b="1" u="none" strike="noStrike" dirty="0">
                          <a:effectLst/>
                        </a:rPr>
                        <a:t>29</a:t>
                      </a:r>
                      <a:endParaRPr lang="en-US" sz="1500" b="1" i="0" u="none" strike="noStrike" dirty="0">
                        <a:solidFill>
                          <a:srgbClr val="000000"/>
                        </a:solidFill>
                        <a:effectLst/>
                        <a:latin typeface="Calibri" panose="020F0502020204030204" pitchFamily="34" charset="0"/>
                      </a:endParaRPr>
                    </a:p>
                  </a:txBody>
                  <a:tcPr marL="5715" marR="5715" marT="5715" marB="0" anchor="b"/>
                </a:tc>
                <a:tc>
                  <a:txBody>
                    <a:bodyPr/>
                    <a:lstStyle/>
                    <a:p>
                      <a:pPr algn="ctr" fontAlgn="b"/>
                      <a:r>
                        <a:rPr lang="en-US" sz="1500" b="1" u="none" strike="noStrike">
                          <a:effectLst/>
                        </a:rPr>
                        <a:t>52</a:t>
                      </a:r>
                      <a:endParaRPr lang="en-US" sz="1500" b="1" i="1" u="none" strike="noStrike">
                        <a:solidFill>
                          <a:srgbClr val="000000"/>
                        </a:solidFill>
                        <a:effectLst/>
                        <a:latin typeface="Calibri" panose="020F0502020204030204" pitchFamily="34" charset="0"/>
                      </a:endParaRPr>
                    </a:p>
                  </a:txBody>
                  <a:tcPr marL="5715" marR="5715" marT="5715" marB="0" anchor="b"/>
                </a:tc>
                <a:tc>
                  <a:txBody>
                    <a:bodyPr/>
                    <a:lstStyle/>
                    <a:p>
                      <a:pPr algn="ctr" fontAlgn="b"/>
                      <a:r>
                        <a:rPr lang="en-US" sz="1500" b="1" u="none" strike="noStrike">
                          <a:effectLst/>
                        </a:rPr>
                        <a:t>25.2</a:t>
                      </a:r>
                      <a:endParaRPr lang="en-US" sz="1500" b="1" i="0" u="none" strike="noStrike">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2242422217"/>
                  </a:ext>
                </a:extLst>
              </a:tr>
              <a:tr h="318615">
                <a:tc>
                  <a:txBody>
                    <a:bodyPr/>
                    <a:lstStyle/>
                    <a:p>
                      <a:pPr algn="r" rtl="0" fontAlgn="ctr"/>
                      <a:r>
                        <a:rPr lang="en-US" sz="1500" b="1" u="none" strike="noStrike">
                          <a:effectLst/>
                        </a:rPr>
                        <a:t>50 - 59</a:t>
                      </a:r>
                      <a:endParaRPr lang="en-US" sz="1500" b="1" i="1" u="none" strike="noStrike">
                        <a:solidFill>
                          <a:srgbClr val="000000"/>
                        </a:solidFill>
                        <a:effectLst/>
                        <a:latin typeface="Calibri" panose="020F0502020204030204" pitchFamily="34" charset="0"/>
                      </a:endParaRPr>
                    </a:p>
                  </a:txBody>
                  <a:tcPr marL="5715" marR="5715" marT="5715" marB="0" anchor="ctr"/>
                </a:tc>
                <a:tc>
                  <a:txBody>
                    <a:bodyPr/>
                    <a:lstStyle/>
                    <a:p>
                      <a:pPr algn="ctr" rtl="0" fontAlgn="t"/>
                      <a:r>
                        <a:rPr lang="en-US" sz="1500" b="1" u="none" strike="noStrike">
                          <a:effectLst/>
                        </a:rPr>
                        <a:t>54.5</a:t>
                      </a:r>
                      <a:endParaRPr lang="en-US" sz="1500" b="1" i="1" u="none" strike="noStrike">
                        <a:solidFill>
                          <a:srgbClr val="000000"/>
                        </a:solidFill>
                        <a:effectLst/>
                        <a:latin typeface="Calibri" panose="020F0502020204030204" pitchFamily="34" charset="0"/>
                      </a:endParaRPr>
                    </a:p>
                  </a:txBody>
                  <a:tcPr marL="5715" marR="5715" marT="5715" marB="0"/>
                </a:tc>
                <a:tc>
                  <a:txBody>
                    <a:bodyPr/>
                    <a:lstStyle/>
                    <a:p>
                      <a:pPr algn="ctr" rtl="0" fontAlgn="b"/>
                      <a:r>
                        <a:rPr lang="en-US" sz="1500" b="1" u="none" strike="noStrike" dirty="0">
                          <a:effectLst/>
                        </a:rPr>
                        <a:t>101</a:t>
                      </a:r>
                      <a:endParaRPr lang="en-US" sz="1500" b="1" i="1" u="none" strike="noStrike" dirty="0">
                        <a:solidFill>
                          <a:srgbClr val="000000"/>
                        </a:solidFill>
                        <a:effectLst/>
                        <a:latin typeface="Calibri" panose="020F0502020204030204" pitchFamily="34" charset="0"/>
                      </a:endParaRPr>
                    </a:p>
                  </a:txBody>
                  <a:tcPr marL="5715" marR="5715" marT="5715" marB="0" anchor="b"/>
                </a:tc>
                <a:tc>
                  <a:txBody>
                    <a:bodyPr/>
                    <a:lstStyle/>
                    <a:p>
                      <a:pPr algn="ctr" fontAlgn="b"/>
                      <a:r>
                        <a:rPr lang="en-US" sz="1500" b="1" u="none" strike="noStrike" dirty="0">
                          <a:effectLst/>
                        </a:rPr>
                        <a:t>153</a:t>
                      </a:r>
                      <a:endParaRPr lang="en-US" sz="1500" b="1" i="1" u="none" strike="noStrike" dirty="0">
                        <a:solidFill>
                          <a:srgbClr val="000000"/>
                        </a:solidFill>
                        <a:effectLst/>
                        <a:latin typeface="Calibri" panose="020F0502020204030204" pitchFamily="34" charset="0"/>
                      </a:endParaRPr>
                    </a:p>
                  </a:txBody>
                  <a:tcPr marL="5715" marR="5715" marT="5715" marB="0" anchor="b"/>
                </a:tc>
                <a:tc>
                  <a:txBody>
                    <a:bodyPr/>
                    <a:lstStyle/>
                    <a:p>
                      <a:pPr algn="ctr" fontAlgn="b"/>
                      <a:r>
                        <a:rPr lang="en-US" sz="1500" b="1" u="none" strike="noStrike">
                          <a:effectLst/>
                        </a:rPr>
                        <a:t>74.3</a:t>
                      </a:r>
                      <a:endParaRPr lang="en-US" sz="1500" b="1" i="0" u="none" strike="noStrike">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2160502537"/>
                  </a:ext>
                </a:extLst>
              </a:tr>
              <a:tr h="318615">
                <a:tc>
                  <a:txBody>
                    <a:bodyPr/>
                    <a:lstStyle/>
                    <a:p>
                      <a:pPr algn="r" rtl="0" fontAlgn="ctr"/>
                      <a:r>
                        <a:rPr lang="en-US" sz="1500" b="1" u="none" strike="noStrike">
                          <a:effectLst/>
                        </a:rPr>
                        <a:t>60 - 69</a:t>
                      </a:r>
                      <a:endParaRPr lang="en-US" sz="1500" b="1" i="0" u="none" strike="noStrike">
                        <a:solidFill>
                          <a:srgbClr val="000000"/>
                        </a:solidFill>
                        <a:effectLst/>
                        <a:latin typeface="Calibri" panose="020F0502020204030204" pitchFamily="34" charset="0"/>
                      </a:endParaRPr>
                    </a:p>
                  </a:txBody>
                  <a:tcPr marL="5715" marR="5715" marT="5715" marB="0" anchor="ctr"/>
                </a:tc>
                <a:tc>
                  <a:txBody>
                    <a:bodyPr/>
                    <a:lstStyle/>
                    <a:p>
                      <a:pPr algn="ctr" rtl="0" fontAlgn="t"/>
                      <a:r>
                        <a:rPr lang="en-US" sz="1500" b="1" u="none" strike="noStrike">
                          <a:effectLst/>
                        </a:rPr>
                        <a:t>64.5</a:t>
                      </a:r>
                      <a:endParaRPr lang="en-US" sz="1500" b="1" i="0" u="none" strike="noStrike">
                        <a:solidFill>
                          <a:srgbClr val="000000"/>
                        </a:solidFill>
                        <a:effectLst/>
                        <a:latin typeface="Calibri" panose="020F0502020204030204" pitchFamily="34" charset="0"/>
                      </a:endParaRPr>
                    </a:p>
                  </a:txBody>
                  <a:tcPr marL="5715" marR="5715" marT="5715" marB="0"/>
                </a:tc>
                <a:tc>
                  <a:txBody>
                    <a:bodyPr/>
                    <a:lstStyle/>
                    <a:p>
                      <a:pPr algn="ctr" rtl="0" fontAlgn="b"/>
                      <a:r>
                        <a:rPr lang="en-US" sz="1500" b="1" u="none" strike="noStrike">
                          <a:effectLst/>
                        </a:rPr>
                        <a:t>52</a:t>
                      </a:r>
                      <a:endParaRPr lang="en-US" sz="1500" b="1" i="0" u="none" strike="noStrike">
                        <a:solidFill>
                          <a:srgbClr val="000000"/>
                        </a:solidFill>
                        <a:effectLst/>
                        <a:latin typeface="Calibri" panose="020F0502020204030204" pitchFamily="34" charset="0"/>
                      </a:endParaRPr>
                    </a:p>
                  </a:txBody>
                  <a:tcPr marL="5715" marR="5715" marT="5715" marB="0" anchor="b"/>
                </a:tc>
                <a:tc>
                  <a:txBody>
                    <a:bodyPr/>
                    <a:lstStyle/>
                    <a:p>
                      <a:pPr algn="ctr" fontAlgn="b"/>
                      <a:r>
                        <a:rPr lang="en-US" sz="1500" b="1" u="none" strike="noStrike" dirty="0">
                          <a:effectLst/>
                        </a:rPr>
                        <a:t>205</a:t>
                      </a:r>
                      <a:endParaRPr lang="en-US" sz="1500" b="1" i="0" u="none" strike="noStrike" dirty="0">
                        <a:solidFill>
                          <a:srgbClr val="000000"/>
                        </a:solidFill>
                        <a:effectLst/>
                        <a:latin typeface="Calibri" panose="020F0502020204030204" pitchFamily="34" charset="0"/>
                      </a:endParaRPr>
                    </a:p>
                  </a:txBody>
                  <a:tcPr marL="5715" marR="5715" marT="5715" marB="0" anchor="b"/>
                </a:tc>
                <a:tc>
                  <a:txBody>
                    <a:bodyPr/>
                    <a:lstStyle/>
                    <a:p>
                      <a:pPr algn="ctr" fontAlgn="b"/>
                      <a:r>
                        <a:rPr lang="en-US" sz="1500" b="1" u="none" strike="noStrike">
                          <a:effectLst/>
                        </a:rPr>
                        <a:t>99.5</a:t>
                      </a:r>
                      <a:endParaRPr lang="en-US" sz="1500" b="1" i="0" u="none" strike="noStrike">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749007174"/>
                  </a:ext>
                </a:extLst>
              </a:tr>
              <a:tr h="318615">
                <a:tc>
                  <a:txBody>
                    <a:bodyPr/>
                    <a:lstStyle/>
                    <a:p>
                      <a:pPr algn="r" rtl="0" fontAlgn="ctr"/>
                      <a:r>
                        <a:rPr lang="en-US" sz="1500" b="1" u="none" strike="noStrike">
                          <a:effectLst/>
                        </a:rPr>
                        <a:t>70 -79</a:t>
                      </a:r>
                      <a:endParaRPr lang="en-US" sz="1500" b="1" i="0" u="none" strike="noStrike">
                        <a:solidFill>
                          <a:srgbClr val="000000"/>
                        </a:solidFill>
                        <a:effectLst/>
                        <a:latin typeface="Calibri" panose="020F0502020204030204" pitchFamily="34" charset="0"/>
                      </a:endParaRPr>
                    </a:p>
                  </a:txBody>
                  <a:tcPr marL="5715" marR="5715" marT="5715" marB="0" anchor="ctr"/>
                </a:tc>
                <a:tc>
                  <a:txBody>
                    <a:bodyPr/>
                    <a:lstStyle/>
                    <a:p>
                      <a:pPr algn="ctr" rtl="0" fontAlgn="t"/>
                      <a:r>
                        <a:rPr lang="en-US" sz="1500" b="1" u="none" strike="noStrike">
                          <a:effectLst/>
                        </a:rPr>
                        <a:t>74.5</a:t>
                      </a:r>
                      <a:endParaRPr lang="en-US" sz="1500" b="1" i="0" u="none" strike="noStrike">
                        <a:solidFill>
                          <a:srgbClr val="000000"/>
                        </a:solidFill>
                        <a:effectLst/>
                        <a:latin typeface="Calibri" panose="020F0502020204030204" pitchFamily="34" charset="0"/>
                      </a:endParaRPr>
                    </a:p>
                  </a:txBody>
                  <a:tcPr marL="5715" marR="5715" marT="5715" marB="0"/>
                </a:tc>
                <a:tc>
                  <a:txBody>
                    <a:bodyPr/>
                    <a:lstStyle/>
                    <a:p>
                      <a:pPr algn="ctr" rtl="0" fontAlgn="b"/>
                      <a:r>
                        <a:rPr lang="en-US" sz="1500" b="1" u="none" strike="noStrike">
                          <a:effectLst/>
                        </a:rPr>
                        <a:t>1</a:t>
                      </a:r>
                      <a:endParaRPr lang="en-US" sz="1500" b="1" i="0" u="none" strike="noStrike">
                        <a:solidFill>
                          <a:srgbClr val="000000"/>
                        </a:solidFill>
                        <a:effectLst/>
                        <a:latin typeface="Calibri" panose="020F0502020204030204" pitchFamily="34" charset="0"/>
                      </a:endParaRPr>
                    </a:p>
                  </a:txBody>
                  <a:tcPr marL="5715" marR="5715" marT="5715" marB="0" anchor="b"/>
                </a:tc>
                <a:tc>
                  <a:txBody>
                    <a:bodyPr/>
                    <a:lstStyle/>
                    <a:p>
                      <a:pPr algn="ctr" fontAlgn="b"/>
                      <a:r>
                        <a:rPr lang="en-US" sz="1500" b="1" u="none" strike="noStrike" dirty="0">
                          <a:effectLst/>
                        </a:rPr>
                        <a:t>206</a:t>
                      </a:r>
                      <a:endParaRPr lang="en-US" sz="1500" b="1" i="0" u="none" strike="noStrike" dirty="0">
                        <a:solidFill>
                          <a:srgbClr val="000000"/>
                        </a:solidFill>
                        <a:effectLst/>
                        <a:latin typeface="Calibri" panose="020F0502020204030204" pitchFamily="34" charset="0"/>
                      </a:endParaRPr>
                    </a:p>
                  </a:txBody>
                  <a:tcPr marL="5715" marR="5715" marT="5715" marB="0" anchor="b"/>
                </a:tc>
                <a:tc>
                  <a:txBody>
                    <a:bodyPr/>
                    <a:lstStyle/>
                    <a:p>
                      <a:pPr algn="ctr" fontAlgn="b"/>
                      <a:r>
                        <a:rPr lang="en-US" sz="1500" b="1" u="none" strike="noStrike" dirty="0">
                          <a:effectLst/>
                        </a:rPr>
                        <a:t>100.0</a:t>
                      </a:r>
                      <a:endParaRPr lang="en-US" sz="1500" b="1"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2363249379"/>
                  </a:ext>
                </a:extLst>
              </a:tr>
            </a:tbl>
          </a:graphicData>
        </a:graphic>
      </p:graphicFrame>
    </p:spTree>
    <p:extLst>
      <p:ext uri="{BB962C8B-B14F-4D97-AF65-F5344CB8AC3E}">
        <p14:creationId xmlns:p14="http://schemas.microsoft.com/office/powerpoint/2010/main" val="2140470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b="1" dirty="0"/>
            </a:br>
            <a:r>
              <a:rPr lang="en-US" b="1" dirty="0" err="1"/>
              <a:t>DECUMULATIVE</a:t>
            </a:r>
            <a:r>
              <a:rPr lang="en-US" b="1" dirty="0"/>
              <a:t> </a:t>
            </a:r>
            <a:r>
              <a:rPr lang="en-GB" b="1" dirty="0"/>
              <a:t>FREQUENCY DISTRIBUTION</a:t>
            </a:r>
            <a:br>
              <a:rPr lang="en-US" b="1" dirty="0"/>
            </a:br>
            <a:br>
              <a:rPr lang="en-US" b="1" dirty="0"/>
            </a:br>
            <a:endParaRPr lang="en-US" dirty="0"/>
          </a:p>
        </p:txBody>
      </p:sp>
      <p:sp>
        <p:nvSpPr>
          <p:cNvPr id="3" name="Content Placeholder 2"/>
          <p:cNvSpPr>
            <a:spLocks noGrp="1"/>
          </p:cNvSpPr>
          <p:nvPr>
            <p:ph idx="1"/>
          </p:nvPr>
        </p:nvSpPr>
        <p:spPr/>
        <p:txBody>
          <a:bodyPr>
            <a:normAutofit fontScale="70000" lnSpcReduction="20000"/>
          </a:bodyPr>
          <a:lstStyle/>
          <a:p>
            <a:pPr lvl="0" algn="just"/>
            <a:r>
              <a:rPr lang="en-GB" sz="2700" b="1" dirty="0"/>
              <a:t>The </a:t>
            </a:r>
            <a:r>
              <a:rPr lang="en-GB" sz="2700" b="1" dirty="0" err="1"/>
              <a:t>decumulative</a:t>
            </a:r>
            <a:r>
              <a:rPr lang="en-GB" sz="2700" b="1" dirty="0"/>
              <a:t> frequency distribution makes it possible to know the percentage or number of observations above a given limit.</a:t>
            </a:r>
          </a:p>
          <a:p>
            <a:pPr lvl="0" algn="just"/>
            <a:endParaRPr lang="en-GB" sz="2700" b="1" dirty="0"/>
          </a:p>
          <a:p>
            <a:pPr lvl="0" algn="just"/>
            <a:r>
              <a:rPr lang="en-GB" sz="2700" b="1" dirty="0"/>
              <a:t>The simple, layman’s way of referring to this distribution is to think of it as “greater than” distribution</a:t>
            </a:r>
            <a:endParaRPr lang="en-US" sz="2700" b="1" dirty="0"/>
          </a:p>
          <a:p>
            <a:pPr marL="0" indent="0" algn="just">
              <a:buNone/>
            </a:pPr>
            <a:endParaRPr lang="en-US" sz="2700" b="1" dirty="0"/>
          </a:p>
          <a:p>
            <a:pPr lvl="0" algn="just"/>
            <a:r>
              <a:rPr lang="en-GB" sz="2700" b="1" dirty="0"/>
              <a:t>To do this, cumulate the values or percentages up or successively adding the measurements in a frequency distribution upwards.</a:t>
            </a:r>
          </a:p>
          <a:p>
            <a:pPr lvl="0" algn="just"/>
            <a:endParaRPr lang="en-GB" sz="2700" b="1" dirty="0"/>
          </a:p>
          <a:p>
            <a:pPr algn="just"/>
            <a:r>
              <a:rPr lang="en-GB" sz="2700" b="1" dirty="0"/>
              <a:t>To interpret the distribution, use the true lower limit.</a:t>
            </a:r>
          </a:p>
          <a:p>
            <a:pPr marL="0" indent="0" algn="just">
              <a:buNone/>
            </a:pPr>
            <a:endParaRPr lang="en-US" sz="2700" b="1" dirty="0"/>
          </a:p>
          <a:p>
            <a:pPr algn="just"/>
            <a:endParaRPr lang="en-US" sz="2700" dirty="0"/>
          </a:p>
        </p:txBody>
      </p:sp>
    </p:spTree>
    <p:extLst>
      <p:ext uri="{BB962C8B-B14F-4D97-AF65-F5344CB8AC3E}">
        <p14:creationId xmlns:p14="http://schemas.microsoft.com/office/powerpoint/2010/main" val="78085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3156858" y="2868935"/>
          <a:ext cx="4715689" cy="2481941"/>
        </p:xfrm>
        <a:graphic>
          <a:graphicData uri="http://schemas.openxmlformats.org/drawingml/2006/table">
            <a:tbl>
              <a:tblPr>
                <a:tableStyleId>{5940675A-B579-460E-94D1-54222C63F5DA}</a:tableStyleId>
              </a:tblPr>
              <a:tblGrid>
                <a:gridCol w="916409">
                  <a:extLst>
                    <a:ext uri="{9D8B030D-6E8A-4147-A177-3AD203B41FA5}">
                      <a16:colId xmlns:a16="http://schemas.microsoft.com/office/drawing/2014/main" val="1068673919"/>
                    </a:ext>
                  </a:extLst>
                </a:gridCol>
                <a:gridCol w="916409">
                  <a:extLst>
                    <a:ext uri="{9D8B030D-6E8A-4147-A177-3AD203B41FA5}">
                      <a16:colId xmlns:a16="http://schemas.microsoft.com/office/drawing/2014/main" val="683472362"/>
                    </a:ext>
                  </a:extLst>
                </a:gridCol>
                <a:gridCol w="916409">
                  <a:extLst>
                    <a:ext uri="{9D8B030D-6E8A-4147-A177-3AD203B41FA5}">
                      <a16:colId xmlns:a16="http://schemas.microsoft.com/office/drawing/2014/main" val="4029818371"/>
                    </a:ext>
                  </a:extLst>
                </a:gridCol>
                <a:gridCol w="916409">
                  <a:extLst>
                    <a:ext uri="{9D8B030D-6E8A-4147-A177-3AD203B41FA5}">
                      <a16:colId xmlns:a16="http://schemas.microsoft.com/office/drawing/2014/main" val="3757005973"/>
                    </a:ext>
                  </a:extLst>
                </a:gridCol>
                <a:gridCol w="1050053">
                  <a:extLst>
                    <a:ext uri="{9D8B030D-6E8A-4147-A177-3AD203B41FA5}">
                      <a16:colId xmlns:a16="http://schemas.microsoft.com/office/drawing/2014/main" val="4239037752"/>
                    </a:ext>
                  </a:extLst>
                </a:gridCol>
              </a:tblGrid>
              <a:tr h="354563">
                <a:tc>
                  <a:txBody>
                    <a:bodyPr/>
                    <a:lstStyle/>
                    <a:p>
                      <a:pPr algn="r" rtl="0" fontAlgn="ctr"/>
                      <a:r>
                        <a:rPr lang="en-US" sz="1500" b="1" u="none" strike="noStrike" dirty="0">
                          <a:effectLst/>
                        </a:rPr>
                        <a:t>Range </a:t>
                      </a:r>
                      <a:endParaRPr lang="en-US" sz="1500" b="1" i="0" u="none" strike="noStrike" dirty="0">
                        <a:solidFill>
                          <a:srgbClr val="000000"/>
                        </a:solidFill>
                        <a:effectLst/>
                        <a:latin typeface="Calibri" panose="020F0502020204030204" pitchFamily="34" charset="0"/>
                      </a:endParaRPr>
                    </a:p>
                  </a:txBody>
                  <a:tcPr marL="5715" marR="5715" marT="5715" marB="0" anchor="ctr"/>
                </a:tc>
                <a:tc>
                  <a:txBody>
                    <a:bodyPr/>
                    <a:lstStyle/>
                    <a:p>
                      <a:pPr algn="ctr" rtl="0" fontAlgn="b"/>
                      <a:r>
                        <a:rPr lang="en-US" sz="1500" b="1" u="none" strike="noStrike" dirty="0">
                          <a:effectLst/>
                        </a:rPr>
                        <a:t>x</a:t>
                      </a:r>
                      <a:endParaRPr lang="en-US" sz="1500" b="1" i="0" u="none" strike="noStrike" dirty="0">
                        <a:solidFill>
                          <a:srgbClr val="000000"/>
                        </a:solidFill>
                        <a:effectLst/>
                        <a:latin typeface="Calibri" panose="020F0502020204030204" pitchFamily="34" charset="0"/>
                      </a:endParaRPr>
                    </a:p>
                  </a:txBody>
                  <a:tcPr marL="5715" marR="5715" marT="5715" marB="0" anchor="b"/>
                </a:tc>
                <a:tc>
                  <a:txBody>
                    <a:bodyPr/>
                    <a:lstStyle/>
                    <a:p>
                      <a:pPr algn="ctr" rtl="0" fontAlgn="b"/>
                      <a:r>
                        <a:rPr lang="en-US" sz="1500" b="1" u="none" strike="noStrike">
                          <a:effectLst/>
                        </a:rPr>
                        <a:t>f</a:t>
                      </a:r>
                      <a:endParaRPr lang="en-US" sz="1500" b="1" i="0" u="none" strike="noStrike">
                        <a:solidFill>
                          <a:srgbClr val="000000"/>
                        </a:solidFill>
                        <a:effectLst/>
                        <a:latin typeface="Calibri" panose="020F0502020204030204" pitchFamily="34" charset="0"/>
                      </a:endParaRPr>
                    </a:p>
                  </a:txBody>
                  <a:tcPr marL="5715" marR="5715" marT="5715" marB="0" anchor="b"/>
                </a:tc>
                <a:tc>
                  <a:txBody>
                    <a:bodyPr/>
                    <a:lstStyle/>
                    <a:p>
                      <a:pPr algn="ctr" fontAlgn="b"/>
                      <a:r>
                        <a:rPr lang="en-US" sz="1500" b="1" u="none" strike="noStrike">
                          <a:effectLst/>
                        </a:rPr>
                        <a:t>DCF</a:t>
                      </a:r>
                      <a:endParaRPr lang="en-US" sz="1500" b="1" i="0" u="none" strike="noStrike">
                        <a:solidFill>
                          <a:srgbClr val="000000"/>
                        </a:solidFill>
                        <a:effectLst/>
                        <a:latin typeface="Calibri" panose="020F0502020204030204" pitchFamily="34" charset="0"/>
                      </a:endParaRPr>
                    </a:p>
                  </a:txBody>
                  <a:tcPr marL="5715" marR="5715" marT="5715" marB="0" anchor="b"/>
                </a:tc>
                <a:tc>
                  <a:txBody>
                    <a:bodyPr/>
                    <a:lstStyle/>
                    <a:p>
                      <a:pPr algn="ctr" fontAlgn="b"/>
                      <a:r>
                        <a:rPr lang="en-US" sz="1500" b="1" u="none" strike="noStrike">
                          <a:effectLst/>
                        </a:rPr>
                        <a:t>DCF%</a:t>
                      </a:r>
                      <a:endParaRPr lang="en-US" sz="1500" b="1" i="0" u="none" strike="noStrike">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3664977782"/>
                  </a:ext>
                </a:extLst>
              </a:tr>
              <a:tr h="354563">
                <a:tc>
                  <a:txBody>
                    <a:bodyPr/>
                    <a:lstStyle/>
                    <a:p>
                      <a:pPr algn="r" rtl="0" fontAlgn="ctr"/>
                      <a:r>
                        <a:rPr lang="en-US" sz="1500" b="1" u="none" strike="noStrike" dirty="0">
                          <a:effectLst/>
                        </a:rPr>
                        <a:t>0 - 39</a:t>
                      </a:r>
                      <a:endParaRPr lang="en-US" sz="1500" b="1" i="0" u="none" strike="noStrike" dirty="0">
                        <a:solidFill>
                          <a:srgbClr val="000000"/>
                        </a:solidFill>
                        <a:effectLst/>
                        <a:latin typeface="Calibri" panose="020F0502020204030204" pitchFamily="34" charset="0"/>
                      </a:endParaRPr>
                    </a:p>
                  </a:txBody>
                  <a:tcPr marL="5715" marR="5715" marT="5715" marB="0" anchor="ctr"/>
                </a:tc>
                <a:tc>
                  <a:txBody>
                    <a:bodyPr/>
                    <a:lstStyle/>
                    <a:p>
                      <a:pPr algn="ctr" rtl="0" fontAlgn="t"/>
                      <a:r>
                        <a:rPr lang="en-US" sz="1500" b="1" u="none" strike="noStrike">
                          <a:effectLst/>
                        </a:rPr>
                        <a:t>19.5</a:t>
                      </a:r>
                      <a:endParaRPr lang="en-US" sz="1500" b="1" i="0" u="none" strike="noStrike">
                        <a:solidFill>
                          <a:srgbClr val="000000"/>
                        </a:solidFill>
                        <a:effectLst/>
                        <a:latin typeface="Calibri" panose="020F0502020204030204" pitchFamily="34" charset="0"/>
                      </a:endParaRPr>
                    </a:p>
                  </a:txBody>
                  <a:tcPr marL="5715" marR="5715" marT="5715" marB="0"/>
                </a:tc>
                <a:tc>
                  <a:txBody>
                    <a:bodyPr/>
                    <a:lstStyle/>
                    <a:p>
                      <a:pPr algn="ctr" rtl="0" fontAlgn="b"/>
                      <a:r>
                        <a:rPr lang="en-US" sz="1500" b="1" u="none" strike="noStrike">
                          <a:effectLst/>
                        </a:rPr>
                        <a:t>13</a:t>
                      </a:r>
                      <a:endParaRPr lang="en-US" sz="1500" b="1" i="0" u="none" strike="noStrike">
                        <a:solidFill>
                          <a:srgbClr val="000000"/>
                        </a:solidFill>
                        <a:effectLst/>
                        <a:latin typeface="Calibri" panose="020F0502020204030204" pitchFamily="34" charset="0"/>
                      </a:endParaRPr>
                    </a:p>
                  </a:txBody>
                  <a:tcPr marL="5715" marR="5715" marT="5715" marB="0" anchor="b"/>
                </a:tc>
                <a:tc>
                  <a:txBody>
                    <a:bodyPr/>
                    <a:lstStyle/>
                    <a:p>
                      <a:pPr algn="ctr" fontAlgn="b"/>
                      <a:r>
                        <a:rPr lang="en-US" sz="1500" b="1" u="none" strike="noStrike">
                          <a:effectLst/>
                        </a:rPr>
                        <a:t>206</a:t>
                      </a:r>
                      <a:endParaRPr lang="en-US" sz="1500" b="1" i="0" u="none" strike="noStrike">
                        <a:solidFill>
                          <a:srgbClr val="000000"/>
                        </a:solidFill>
                        <a:effectLst/>
                        <a:latin typeface="Calibri" panose="020F0502020204030204" pitchFamily="34" charset="0"/>
                      </a:endParaRPr>
                    </a:p>
                  </a:txBody>
                  <a:tcPr marL="5715" marR="5715" marT="5715" marB="0" anchor="b"/>
                </a:tc>
                <a:tc>
                  <a:txBody>
                    <a:bodyPr/>
                    <a:lstStyle/>
                    <a:p>
                      <a:pPr algn="ctr" fontAlgn="b"/>
                      <a:r>
                        <a:rPr lang="en-US" sz="1500" b="1" u="none" strike="noStrike">
                          <a:effectLst/>
                        </a:rPr>
                        <a:t>100.0</a:t>
                      </a:r>
                      <a:endParaRPr lang="en-US" sz="1500" b="1" i="0" u="none" strike="noStrike">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3787452872"/>
                  </a:ext>
                </a:extLst>
              </a:tr>
              <a:tr h="354563">
                <a:tc>
                  <a:txBody>
                    <a:bodyPr/>
                    <a:lstStyle/>
                    <a:p>
                      <a:pPr algn="r" rtl="0" fontAlgn="ctr"/>
                      <a:r>
                        <a:rPr lang="en-US" sz="1500" b="1" u="none" strike="noStrike">
                          <a:effectLst/>
                        </a:rPr>
                        <a:t>40 - 44</a:t>
                      </a:r>
                      <a:endParaRPr lang="en-US" sz="1500" b="1" i="0" u="none" strike="noStrike">
                        <a:solidFill>
                          <a:srgbClr val="000000"/>
                        </a:solidFill>
                        <a:effectLst/>
                        <a:latin typeface="Calibri" panose="020F0502020204030204" pitchFamily="34" charset="0"/>
                      </a:endParaRPr>
                    </a:p>
                  </a:txBody>
                  <a:tcPr marL="5715" marR="5715" marT="5715" marB="0" anchor="ctr"/>
                </a:tc>
                <a:tc>
                  <a:txBody>
                    <a:bodyPr/>
                    <a:lstStyle/>
                    <a:p>
                      <a:pPr algn="ctr" rtl="0" fontAlgn="t"/>
                      <a:r>
                        <a:rPr lang="en-US" sz="1500" b="1" u="none" strike="noStrike">
                          <a:effectLst/>
                        </a:rPr>
                        <a:t>42.0</a:t>
                      </a:r>
                      <a:endParaRPr lang="en-US" sz="1500" b="1" i="0" u="none" strike="noStrike">
                        <a:solidFill>
                          <a:srgbClr val="000000"/>
                        </a:solidFill>
                        <a:effectLst/>
                        <a:latin typeface="Calibri" panose="020F0502020204030204" pitchFamily="34" charset="0"/>
                      </a:endParaRPr>
                    </a:p>
                  </a:txBody>
                  <a:tcPr marL="5715" marR="5715" marT="5715" marB="0"/>
                </a:tc>
                <a:tc>
                  <a:txBody>
                    <a:bodyPr/>
                    <a:lstStyle/>
                    <a:p>
                      <a:pPr algn="ctr" rtl="0" fontAlgn="b"/>
                      <a:r>
                        <a:rPr lang="en-US" sz="1500" b="1" u="none" strike="noStrike">
                          <a:effectLst/>
                        </a:rPr>
                        <a:t>10</a:t>
                      </a:r>
                      <a:endParaRPr lang="en-US" sz="1500" b="1" i="0" u="none" strike="noStrike">
                        <a:solidFill>
                          <a:srgbClr val="000000"/>
                        </a:solidFill>
                        <a:effectLst/>
                        <a:latin typeface="Calibri" panose="020F0502020204030204" pitchFamily="34" charset="0"/>
                      </a:endParaRPr>
                    </a:p>
                  </a:txBody>
                  <a:tcPr marL="5715" marR="5715" marT="5715" marB="0" anchor="b"/>
                </a:tc>
                <a:tc>
                  <a:txBody>
                    <a:bodyPr/>
                    <a:lstStyle/>
                    <a:p>
                      <a:pPr algn="ctr" fontAlgn="b"/>
                      <a:r>
                        <a:rPr lang="en-US" sz="1500" b="1" u="none" strike="noStrike">
                          <a:effectLst/>
                        </a:rPr>
                        <a:t>193</a:t>
                      </a:r>
                      <a:endParaRPr lang="en-US" sz="1500" b="1" i="0" u="none" strike="noStrike">
                        <a:solidFill>
                          <a:srgbClr val="000000"/>
                        </a:solidFill>
                        <a:effectLst/>
                        <a:latin typeface="Calibri" panose="020F0502020204030204" pitchFamily="34" charset="0"/>
                      </a:endParaRPr>
                    </a:p>
                  </a:txBody>
                  <a:tcPr marL="5715" marR="5715" marT="5715" marB="0" anchor="b"/>
                </a:tc>
                <a:tc>
                  <a:txBody>
                    <a:bodyPr/>
                    <a:lstStyle/>
                    <a:p>
                      <a:pPr algn="ctr" fontAlgn="b"/>
                      <a:r>
                        <a:rPr lang="en-US" sz="1500" b="1" u="none" strike="noStrike">
                          <a:effectLst/>
                        </a:rPr>
                        <a:t>93.7</a:t>
                      </a:r>
                      <a:endParaRPr lang="en-US" sz="1500" b="1" i="0" u="none" strike="noStrike">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1962541732"/>
                  </a:ext>
                </a:extLst>
              </a:tr>
              <a:tr h="354563">
                <a:tc>
                  <a:txBody>
                    <a:bodyPr/>
                    <a:lstStyle/>
                    <a:p>
                      <a:pPr algn="r" rtl="0" fontAlgn="ctr"/>
                      <a:r>
                        <a:rPr lang="en-US" sz="1500" b="1" u="none" strike="noStrike">
                          <a:effectLst/>
                        </a:rPr>
                        <a:t>45 - 49</a:t>
                      </a:r>
                      <a:endParaRPr lang="en-US" sz="1500" b="1" i="0" u="none" strike="noStrike">
                        <a:solidFill>
                          <a:srgbClr val="000000"/>
                        </a:solidFill>
                        <a:effectLst/>
                        <a:latin typeface="Calibri" panose="020F0502020204030204" pitchFamily="34" charset="0"/>
                      </a:endParaRPr>
                    </a:p>
                  </a:txBody>
                  <a:tcPr marL="5715" marR="5715" marT="5715" marB="0" anchor="ctr"/>
                </a:tc>
                <a:tc>
                  <a:txBody>
                    <a:bodyPr/>
                    <a:lstStyle/>
                    <a:p>
                      <a:pPr algn="ctr" rtl="0" fontAlgn="t"/>
                      <a:r>
                        <a:rPr lang="en-US" sz="1500" b="1" u="none" strike="noStrike" dirty="0">
                          <a:effectLst/>
                        </a:rPr>
                        <a:t>47.0</a:t>
                      </a:r>
                      <a:endParaRPr lang="en-US" sz="1500" b="1" i="0" u="none" strike="noStrike" dirty="0">
                        <a:solidFill>
                          <a:srgbClr val="000000"/>
                        </a:solidFill>
                        <a:effectLst/>
                        <a:latin typeface="Calibri" panose="020F0502020204030204" pitchFamily="34" charset="0"/>
                      </a:endParaRPr>
                    </a:p>
                  </a:txBody>
                  <a:tcPr marL="5715" marR="5715" marT="5715" marB="0"/>
                </a:tc>
                <a:tc>
                  <a:txBody>
                    <a:bodyPr/>
                    <a:lstStyle/>
                    <a:p>
                      <a:pPr algn="ctr" rtl="0" fontAlgn="b"/>
                      <a:r>
                        <a:rPr lang="en-US" sz="1500" b="1" u="none" strike="noStrike">
                          <a:effectLst/>
                        </a:rPr>
                        <a:t>29</a:t>
                      </a:r>
                      <a:endParaRPr lang="en-US" sz="1500" b="1" i="0" u="none" strike="noStrike">
                        <a:solidFill>
                          <a:srgbClr val="000000"/>
                        </a:solidFill>
                        <a:effectLst/>
                        <a:latin typeface="Calibri" panose="020F0502020204030204" pitchFamily="34" charset="0"/>
                      </a:endParaRPr>
                    </a:p>
                  </a:txBody>
                  <a:tcPr marL="5715" marR="5715" marT="5715" marB="0" anchor="b"/>
                </a:tc>
                <a:tc>
                  <a:txBody>
                    <a:bodyPr/>
                    <a:lstStyle/>
                    <a:p>
                      <a:pPr algn="ctr" fontAlgn="b"/>
                      <a:r>
                        <a:rPr lang="en-US" sz="1500" b="1" u="none" strike="noStrike">
                          <a:effectLst/>
                        </a:rPr>
                        <a:t>183</a:t>
                      </a:r>
                      <a:endParaRPr lang="en-US" sz="1500" b="1" i="0" u="none" strike="noStrike">
                        <a:solidFill>
                          <a:srgbClr val="000000"/>
                        </a:solidFill>
                        <a:effectLst/>
                        <a:latin typeface="Calibri" panose="020F0502020204030204" pitchFamily="34" charset="0"/>
                      </a:endParaRPr>
                    </a:p>
                  </a:txBody>
                  <a:tcPr marL="5715" marR="5715" marT="5715" marB="0" anchor="b"/>
                </a:tc>
                <a:tc>
                  <a:txBody>
                    <a:bodyPr/>
                    <a:lstStyle/>
                    <a:p>
                      <a:pPr algn="ctr" fontAlgn="b"/>
                      <a:r>
                        <a:rPr lang="en-US" sz="1500" b="1" u="none" strike="noStrike">
                          <a:effectLst/>
                        </a:rPr>
                        <a:t>88.8</a:t>
                      </a:r>
                      <a:endParaRPr lang="en-US" sz="1500" b="1" i="0" u="none" strike="noStrike">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1285697639"/>
                  </a:ext>
                </a:extLst>
              </a:tr>
              <a:tr h="354563">
                <a:tc>
                  <a:txBody>
                    <a:bodyPr/>
                    <a:lstStyle/>
                    <a:p>
                      <a:pPr algn="r" rtl="0" fontAlgn="ctr"/>
                      <a:r>
                        <a:rPr lang="en-US" sz="1500" b="1" u="none" strike="noStrike">
                          <a:effectLst/>
                        </a:rPr>
                        <a:t>50 - 59</a:t>
                      </a:r>
                      <a:endParaRPr lang="en-US" sz="1500" b="1" i="1" u="none" strike="noStrike">
                        <a:solidFill>
                          <a:srgbClr val="000000"/>
                        </a:solidFill>
                        <a:effectLst/>
                        <a:latin typeface="Calibri" panose="020F0502020204030204" pitchFamily="34" charset="0"/>
                      </a:endParaRPr>
                    </a:p>
                  </a:txBody>
                  <a:tcPr marL="5715" marR="5715" marT="5715" marB="0" anchor="ctr"/>
                </a:tc>
                <a:tc>
                  <a:txBody>
                    <a:bodyPr/>
                    <a:lstStyle/>
                    <a:p>
                      <a:pPr algn="ctr" rtl="0" fontAlgn="t"/>
                      <a:r>
                        <a:rPr lang="en-US" sz="1500" b="1" u="none" strike="noStrike" dirty="0">
                          <a:effectLst/>
                        </a:rPr>
                        <a:t>54.5</a:t>
                      </a:r>
                      <a:endParaRPr lang="en-US" sz="1500" b="1" i="1" u="none" strike="noStrike" dirty="0">
                        <a:solidFill>
                          <a:srgbClr val="000000"/>
                        </a:solidFill>
                        <a:effectLst/>
                        <a:latin typeface="Calibri" panose="020F0502020204030204" pitchFamily="34" charset="0"/>
                      </a:endParaRPr>
                    </a:p>
                  </a:txBody>
                  <a:tcPr marL="5715" marR="5715" marT="5715" marB="0"/>
                </a:tc>
                <a:tc>
                  <a:txBody>
                    <a:bodyPr/>
                    <a:lstStyle/>
                    <a:p>
                      <a:pPr algn="ctr" rtl="0" fontAlgn="b"/>
                      <a:r>
                        <a:rPr lang="en-US" sz="1500" b="1" u="none" strike="noStrike" dirty="0">
                          <a:effectLst/>
                        </a:rPr>
                        <a:t>101</a:t>
                      </a:r>
                      <a:endParaRPr lang="en-US" sz="1500" b="1" i="1" u="none" strike="noStrike" dirty="0">
                        <a:solidFill>
                          <a:srgbClr val="000000"/>
                        </a:solidFill>
                        <a:effectLst/>
                        <a:latin typeface="Calibri" panose="020F0502020204030204" pitchFamily="34" charset="0"/>
                      </a:endParaRPr>
                    </a:p>
                  </a:txBody>
                  <a:tcPr marL="5715" marR="5715" marT="5715" marB="0" anchor="b"/>
                </a:tc>
                <a:tc>
                  <a:txBody>
                    <a:bodyPr/>
                    <a:lstStyle/>
                    <a:p>
                      <a:pPr algn="ctr" fontAlgn="b"/>
                      <a:r>
                        <a:rPr lang="en-US" sz="1500" b="1" u="none" strike="noStrike">
                          <a:effectLst/>
                        </a:rPr>
                        <a:t>154</a:t>
                      </a:r>
                      <a:endParaRPr lang="en-US" sz="1500" b="1" i="0" u="none" strike="noStrike">
                        <a:solidFill>
                          <a:srgbClr val="000000"/>
                        </a:solidFill>
                        <a:effectLst/>
                        <a:latin typeface="Calibri" panose="020F0502020204030204" pitchFamily="34" charset="0"/>
                      </a:endParaRPr>
                    </a:p>
                  </a:txBody>
                  <a:tcPr marL="5715" marR="5715" marT="5715" marB="0" anchor="b"/>
                </a:tc>
                <a:tc>
                  <a:txBody>
                    <a:bodyPr/>
                    <a:lstStyle/>
                    <a:p>
                      <a:pPr algn="ctr" fontAlgn="b"/>
                      <a:r>
                        <a:rPr lang="en-US" sz="1500" b="1" u="none" strike="noStrike">
                          <a:effectLst/>
                        </a:rPr>
                        <a:t>74.8</a:t>
                      </a:r>
                      <a:endParaRPr lang="en-US" sz="1500" b="1" i="0" u="none" strike="noStrike">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1993714587"/>
                  </a:ext>
                </a:extLst>
              </a:tr>
              <a:tr h="354563">
                <a:tc>
                  <a:txBody>
                    <a:bodyPr/>
                    <a:lstStyle/>
                    <a:p>
                      <a:pPr algn="r" rtl="0" fontAlgn="ctr"/>
                      <a:r>
                        <a:rPr lang="en-US" sz="1500" b="1" u="none" strike="noStrike">
                          <a:effectLst/>
                        </a:rPr>
                        <a:t>60 - 69</a:t>
                      </a:r>
                      <a:endParaRPr lang="en-US" sz="1500" b="1" i="0" u="none" strike="noStrike">
                        <a:solidFill>
                          <a:srgbClr val="000000"/>
                        </a:solidFill>
                        <a:effectLst/>
                        <a:latin typeface="Calibri" panose="020F0502020204030204" pitchFamily="34" charset="0"/>
                      </a:endParaRPr>
                    </a:p>
                  </a:txBody>
                  <a:tcPr marL="5715" marR="5715" marT="5715" marB="0" anchor="ctr"/>
                </a:tc>
                <a:tc>
                  <a:txBody>
                    <a:bodyPr/>
                    <a:lstStyle/>
                    <a:p>
                      <a:pPr algn="ctr" rtl="0" fontAlgn="t"/>
                      <a:r>
                        <a:rPr lang="en-US" sz="1500" b="1" u="none" strike="noStrike">
                          <a:effectLst/>
                        </a:rPr>
                        <a:t>64.5</a:t>
                      </a:r>
                      <a:endParaRPr lang="en-US" sz="1500" b="1" i="0" u="none" strike="noStrike">
                        <a:solidFill>
                          <a:srgbClr val="000000"/>
                        </a:solidFill>
                        <a:effectLst/>
                        <a:latin typeface="Calibri" panose="020F0502020204030204" pitchFamily="34" charset="0"/>
                      </a:endParaRPr>
                    </a:p>
                  </a:txBody>
                  <a:tcPr marL="5715" marR="5715" marT="5715" marB="0"/>
                </a:tc>
                <a:tc>
                  <a:txBody>
                    <a:bodyPr/>
                    <a:lstStyle/>
                    <a:p>
                      <a:pPr algn="ctr" rtl="0" fontAlgn="b"/>
                      <a:r>
                        <a:rPr lang="en-US" sz="1500" b="1" u="none" strike="noStrike">
                          <a:effectLst/>
                        </a:rPr>
                        <a:t>52</a:t>
                      </a:r>
                      <a:endParaRPr lang="en-US" sz="1500" b="1" i="0" u="none" strike="noStrike">
                        <a:solidFill>
                          <a:srgbClr val="000000"/>
                        </a:solidFill>
                        <a:effectLst/>
                        <a:latin typeface="Calibri" panose="020F0502020204030204" pitchFamily="34" charset="0"/>
                      </a:endParaRPr>
                    </a:p>
                  </a:txBody>
                  <a:tcPr marL="5715" marR="5715" marT="5715" marB="0" anchor="b"/>
                </a:tc>
                <a:tc>
                  <a:txBody>
                    <a:bodyPr/>
                    <a:lstStyle/>
                    <a:p>
                      <a:pPr algn="ctr" fontAlgn="b"/>
                      <a:r>
                        <a:rPr lang="en-US" sz="1500" b="1" u="none" strike="noStrike" dirty="0">
                          <a:effectLst/>
                        </a:rPr>
                        <a:t>53</a:t>
                      </a:r>
                      <a:endParaRPr lang="en-US" sz="1500" b="1" i="0" u="none" strike="noStrike" dirty="0">
                        <a:solidFill>
                          <a:srgbClr val="000000"/>
                        </a:solidFill>
                        <a:effectLst/>
                        <a:latin typeface="Calibri" panose="020F0502020204030204" pitchFamily="34" charset="0"/>
                      </a:endParaRPr>
                    </a:p>
                  </a:txBody>
                  <a:tcPr marL="5715" marR="5715" marT="5715" marB="0" anchor="b"/>
                </a:tc>
                <a:tc>
                  <a:txBody>
                    <a:bodyPr/>
                    <a:lstStyle/>
                    <a:p>
                      <a:pPr algn="ctr" fontAlgn="b"/>
                      <a:r>
                        <a:rPr lang="en-US" sz="1500" b="1" u="none" strike="noStrike">
                          <a:effectLst/>
                        </a:rPr>
                        <a:t>25.7</a:t>
                      </a:r>
                      <a:endParaRPr lang="en-US" sz="1500" b="1" i="0" u="none" strike="noStrike">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3925040644"/>
                  </a:ext>
                </a:extLst>
              </a:tr>
              <a:tr h="354563">
                <a:tc>
                  <a:txBody>
                    <a:bodyPr/>
                    <a:lstStyle/>
                    <a:p>
                      <a:pPr algn="r" rtl="0" fontAlgn="ctr"/>
                      <a:r>
                        <a:rPr lang="en-US" sz="1500" b="1" u="none" strike="noStrike">
                          <a:effectLst/>
                        </a:rPr>
                        <a:t>70 -79</a:t>
                      </a:r>
                      <a:endParaRPr lang="en-US" sz="1500" b="1" i="0" u="none" strike="noStrike">
                        <a:solidFill>
                          <a:srgbClr val="000000"/>
                        </a:solidFill>
                        <a:effectLst/>
                        <a:latin typeface="Calibri" panose="020F0502020204030204" pitchFamily="34" charset="0"/>
                      </a:endParaRPr>
                    </a:p>
                  </a:txBody>
                  <a:tcPr marL="5715" marR="5715" marT="5715" marB="0" anchor="ctr"/>
                </a:tc>
                <a:tc>
                  <a:txBody>
                    <a:bodyPr/>
                    <a:lstStyle/>
                    <a:p>
                      <a:pPr algn="ctr" rtl="0" fontAlgn="t"/>
                      <a:r>
                        <a:rPr lang="en-US" sz="1500" b="1" u="none" strike="noStrike">
                          <a:effectLst/>
                        </a:rPr>
                        <a:t>74.5</a:t>
                      </a:r>
                      <a:endParaRPr lang="en-US" sz="1500" b="1" i="0" u="none" strike="noStrike">
                        <a:solidFill>
                          <a:srgbClr val="000000"/>
                        </a:solidFill>
                        <a:effectLst/>
                        <a:latin typeface="Calibri" panose="020F0502020204030204" pitchFamily="34" charset="0"/>
                      </a:endParaRPr>
                    </a:p>
                  </a:txBody>
                  <a:tcPr marL="5715" marR="5715" marT="5715" marB="0"/>
                </a:tc>
                <a:tc>
                  <a:txBody>
                    <a:bodyPr/>
                    <a:lstStyle/>
                    <a:p>
                      <a:pPr algn="ctr" rtl="0" fontAlgn="b"/>
                      <a:r>
                        <a:rPr lang="en-US" sz="1500" b="1" u="none" strike="noStrike">
                          <a:effectLst/>
                        </a:rPr>
                        <a:t>1</a:t>
                      </a:r>
                      <a:endParaRPr lang="en-US" sz="1500" b="1" i="0" u="none" strike="noStrike">
                        <a:solidFill>
                          <a:srgbClr val="000000"/>
                        </a:solidFill>
                        <a:effectLst/>
                        <a:latin typeface="Calibri" panose="020F0502020204030204" pitchFamily="34" charset="0"/>
                      </a:endParaRPr>
                    </a:p>
                  </a:txBody>
                  <a:tcPr marL="5715" marR="5715" marT="5715" marB="0" anchor="b"/>
                </a:tc>
                <a:tc>
                  <a:txBody>
                    <a:bodyPr/>
                    <a:lstStyle/>
                    <a:p>
                      <a:pPr algn="ctr" fontAlgn="b"/>
                      <a:r>
                        <a:rPr lang="en-US" sz="1500" b="1" u="none" strike="noStrike" dirty="0">
                          <a:effectLst/>
                        </a:rPr>
                        <a:t>1</a:t>
                      </a:r>
                      <a:endParaRPr lang="en-US" sz="1500" b="1" i="0" u="none" strike="noStrike" dirty="0">
                        <a:solidFill>
                          <a:srgbClr val="000000"/>
                        </a:solidFill>
                        <a:effectLst/>
                        <a:latin typeface="Calibri" panose="020F0502020204030204" pitchFamily="34" charset="0"/>
                      </a:endParaRPr>
                    </a:p>
                  </a:txBody>
                  <a:tcPr marL="5715" marR="5715" marT="5715" marB="0" anchor="b"/>
                </a:tc>
                <a:tc>
                  <a:txBody>
                    <a:bodyPr/>
                    <a:lstStyle/>
                    <a:p>
                      <a:pPr algn="ctr" fontAlgn="b"/>
                      <a:r>
                        <a:rPr lang="en-US" sz="1500" b="1" u="none" strike="noStrike" dirty="0">
                          <a:effectLst/>
                        </a:rPr>
                        <a:t>0.5</a:t>
                      </a:r>
                      <a:endParaRPr lang="en-US" sz="1500" b="1"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3077539613"/>
                  </a:ext>
                </a:extLst>
              </a:tr>
            </a:tbl>
          </a:graphicData>
        </a:graphic>
      </p:graphicFrame>
    </p:spTree>
    <p:extLst>
      <p:ext uri="{BB962C8B-B14F-4D97-AF65-F5344CB8AC3E}">
        <p14:creationId xmlns:p14="http://schemas.microsoft.com/office/powerpoint/2010/main" val="28007103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PERCENTILE</a:t>
            </a:r>
          </a:p>
        </p:txBody>
      </p:sp>
      <p:sp>
        <p:nvSpPr>
          <p:cNvPr id="3" name="Content Placeholder 2"/>
          <p:cNvSpPr>
            <a:spLocks noGrp="1"/>
          </p:cNvSpPr>
          <p:nvPr>
            <p:ph idx="1"/>
          </p:nvPr>
        </p:nvSpPr>
        <p:spPr/>
        <p:txBody>
          <a:bodyPr>
            <a:normAutofit fontScale="92500" lnSpcReduction="10000"/>
          </a:bodyPr>
          <a:lstStyle/>
          <a:p>
            <a:r>
              <a:rPr lang="en-US" b="1" dirty="0"/>
              <a:t>EXAMPLE 1:</a:t>
            </a:r>
          </a:p>
          <a:p>
            <a:pPr marL="0" indent="0">
              <a:buNone/>
            </a:pPr>
            <a:endParaRPr lang="en-US" b="1" dirty="0"/>
          </a:p>
          <a:p>
            <a:r>
              <a:rPr lang="en-US" b="1" dirty="0"/>
              <a:t>THE PERCENTILE </a:t>
            </a:r>
          </a:p>
          <a:p>
            <a:pPr marL="0" indent="0">
              <a:buNone/>
            </a:pPr>
            <a:endParaRPr lang="en-US" b="1" dirty="0"/>
          </a:p>
          <a:p>
            <a:r>
              <a:rPr lang="en-US" b="1" dirty="0"/>
              <a:t> in trying to find a percentile, a cumulative frequency distribution is used.</a:t>
            </a:r>
          </a:p>
          <a:p>
            <a:pPr marL="0" indent="0">
              <a:buNone/>
            </a:pPr>
            <a:endParaRPr lang="en-US" b="1" dirty="0"/>
          </a:p>
          <a:p>
            <a:r>
              <a:rPr lang="en-US" b="1" dirty="0"/>
              <a:t>Given the following distribution of DEM 1110 scores:-</a:t>
            </a:r>
          </a:p>
          <a:p>
            <a:pPr marL="0" indent="0">
              <a:buNone/>
            </a:pPr>
            <a:endParaRPr lang="en-US" b="1" dirty="0"/>
          </a:p>
          <a:p>
            <a:endParaRPr lang="en-US" b="1" dirty="0"/>
          </a:p>
        </p:txBody>
      </p:sp>
    </p:spTree>
    <p:extLst>
      <p:ext uri="{BB962C8B-B14F-4D97-AF65-F5344CB8AC3E}">
        <p14:creationId xmlns:p14="http://schemas.microsoft.com/office/powerpoint/2010/main" val="4281413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b="1" dirty="0"/>
              <a:t>TASK:- To find the score below which 50% of the students in DEM 1110 fell.</a:t>
            </a:r>
          </a:p>
          <a:p>
            <a:endParaRPr lang="en-US" b="1" dirty="0"/>
          </a:p>
          <a:p>
            <a:r>
              <a:rPr lang="en-US" b="1" dirty="0"/>
              <a:t>MEDIAN</a:t>
            </a:r>
          </a:p>
          <a:p>
            <a:pPr marL="0" indent="0">
              <a:buNone/>
            </a:pPr>
            <a:r>
              <a:rPr lang="en-US" b="1" dirty="0"/>
              <a:t> </a:t>
            </a:r>
          </a:p>
          <a:p>
            <a:r>
              <a:rPr lang="en-US" b="1" dirty="0"/>
              <a:t>Find the student corresponding to the 50</a:t>
            </a:r>
            <a:r>
              <a:rPr lang="en-US" b="1" baseline="30000" dirty="0"/>
              <a:t>th</a:t>
            </a:r>
            <a:r>
              <a:rPr lang="en-US" b="1" dirty="0"/>
              <a:t> percentile</a:t>
            </a:r>
          </a:p>
          <a:p>
            <a:pPr marL="0" indent="0">
              <a:buNone/>
            </a:pPr>
            <a:endParaRPr lang="en-US" b="1" dirty="0"/>
          </a:p>
          <a:p>
            <a:r>
              <a:rPr lang="en-US" b="1" dirty="0"/>
              <a:t>P(n) = 0.50 x 206 = 103.</a:t>
            </a:r>
          </a:p>
          <a:p>
            <a:endParaRPr lang="en-US" dirty="0"/>
          </a:p>
        </p:txBody>
      </p:sp>
    </p:spTree>
    <p:extLst>
      <p:ext uri="{BB962C8B-B14F-4D97-AF65-F5344CB8AC3E}">
        <p14:creationId xmlns:p14="http://schemas.microsoft.com/office/powerpoint/2010/main" val="5926465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CUMULATIVE FREQUENCY DISTRIBUTION</a:t>
            </a:r>
            <a:br>
              <a:rPr lang="en-US" b="1" dirty="0"/>
            </a:br>
            <a:br>
              <a:rPr lang="en-GB" b="1" dirty="0"/>
            </a:br>
            <a:endParaRPr lang="en-US" dirty="0"/>
          </a:p>
        </p:txBody>
      </p:sp>
      <p:graphicFrame>
        <p:nvGraphicFramePr>
          <p:cNvPr id="4" name="Content Placeholder 3"/>
          <p:cNvGraphicFramePr>
            <a:graphicFrameLocks noGrp="1"/>
          </p:cNvGraphicFramePr>
          <p:nvPr>
            <p:ph idx="1"/>
          </p:nvPr>
        </p:nvGraphicFramePr>
        <p:xfrm>
          <a:off x="3398521" y="3238146"/>
          <a:ext cx="4408715" cy="2230305"/>
        </p:xfrm>
        <a:graphic>
          <a:graphicData uri="http://schemas.openxmlformats.org/drawingml/2006/table">
            <a:tbl>
              <a:tblPr>
                <a:tableStyleId>{5940675A-B579-460E-94D1-54222C63F5DA}</a:tableStyleId>
              </a:tblPr>
              <a:tblGrid>
                <a:gridCol w="881743">
                  <a:extLst>
                    <a:ext uri="{9D8B030D-6E8A-4147-A177-3AD203B41FA5}">
                      <a16:colId xmlns:a16="http://schemas.microsoft.com/office/drawing/2014/main" val="833193363"/>
                    </a:ext>
                  </a:extLst>
                </a:gridCol>
                <a:gridCol w="881743">
                  <a:extLst>
                    <a:ext uri="{9D8B030D-6E8A-4147-A177-3AD203B41FA5}">
                      <a16:colId xmlns:a16="http://schemas.microsoft.com/office/drawing/2014/main" val="1198715721"/>
                    </a:ext>
                  </a:extLst>
                </a:gridCol>
                <a:gridCol w="881743">
                  <a:extLst>
                    <a:ext uri="{9D8B030D-6E8A-4147-A177-3AD203B41FA5}">
                      <a16:colId xmlns:a16="http://schemas.microsoft.com/office/drawing/2014/main" val="3018802795"/>
                    </a:ext>
                  </a:extLst>
                </a:gridCol>
                <a:gridCol w="881743">
                  <a:extLst>
                    <a:ext uri="{9D8B030D-6E8A-4147-A177-3AD203B41FA5}">
                      <a16:colId xmlns:a16="http://schemas.microsoft.com/office/drawing/2014/main" val="2008088580"/>
                    </a:ext>
                  </a:extLst>
                </a:gridCol>
                <a:gridCol w="881743">
                  <a:extLst>
                    <a:ext uri="{9D8B030D-6E8A-4147-A177-3AD203B41FA5}">
                      <a16:colId xmlns:a16="http://schemas.microsoft.com/office/drawing/2014/main" val="3297446454"/>
                    </a:ext>
                  </a:extLst>
                </a:gridCol>
              </a:tblGrid>
              <a:tr h="318615">
                <a:tc>
                  <a:txBody>
                    <a:bodyPr/>
                    <a:lstStyle/>
                    <a:p>
                      <a:pPr algn="r" rtl="0" fontAlgn="ctr"/>
                      <a:r>
                        <a:rPr lang="en-US" sz="1500" b="1" u="none" strike="noStrike" dirty="0">
                          <a:effectLst/>
                        </a:rPr>
                        <a:t>Range </a:t>
                      </a:r>
                      <a:endParaRPr lang="en-US" sz="1500" b="1" i="0" u="none" strike="noStrike" dirty="0">
                        <a:solidFill>
                          <a:srgbClr val="000000"/>
                        </a:solidFill>
                        <a:effectLst/>
                        <a:latin typeface="Calibri" panose="020F0502020204030204" pitchFamily="34" charset="0"/>
                      </a:endParaRPr>
                    </a:p>
                  </a:txBody>
                  <a:tcPr marL="5715" marR="5715" marT="5715" marB="0" anchor="ctr"/>
                </a:tc>
                <a:tc>
                  <a:txBody>
                    <a:bodyPr/>
                    <a:lstStyle/>
                    <a:p>
                      <a:pPr algn="ctr" rtl="0" fontAlgn="b"/>
                      <a:r>
                        <a:rPr lang="en-US" sz="1500" b="1" u="none" strike="noStrike">
                          <a:effectLst/>
                        </a:rPr>
                        <a:t>x</a:t>
                      </a:r>
                      <a:endParaRPr lang="en-US" sz="1500" b="1" i="0" u="none" strike="noStrike">
                        <a:solidFill>
                          <a:srgbClr val="000000"/>
                        </a:solidFill>
                        <a:effectLst/>
                        <a:latin typeface="Calibri" panose="020F0502020204030204" pitchFamily="34" charset="0"/>
                      </a:endParaRPr>
                    </a:p>
                  </a:txBody>
                  <a:tcPr marL="5715" marR="5715" marT="5715" marB="0" anchor="b"/>
                </a:tc>
                <a:tc>
                  <a:txBody>
                    <a:bodyPr/>
                    <a:lstStyle/>
                    <a:p>
                      <a:pPr algn="ctr" rtl="0" fontAlgn="b"/>
                      <a:r>
                        <a:rPr lang="en-US" sz="1500" b="1" u="none" strike="noStrike">
                          <a:effectLst/>
                        </a:rPr>
                        <a:t>f</a:t>
                      </a:r>
                      <a:endParaRPr lang="en-US" sz="1500" b="1" i="0" u="none" strike="noStrike">
                        <a:solidFill>
                          <a:srgbClr val="000000"/>
                        </a:solidFill>
                        <a:effectLst/>
                        <a:latin typeface="Calibri" panose="020F0502020204030204" pitchFamily="34" charset="0"/>
                      </a:endParaRPr>
                    </a:p>
                  </a:txBody>
                  <a:tcPr marL="5715" marR="5715" marT="5715" marB="0" anchor="b"/>
                </a:tc>
                <a:tc>
                  <a:txBody>
                    <a:bodyPr/>
                    <a:lstStyle/>
                    <a:p>
                      <a:pPr algn="ctr" fontAlgn="b"/>
                      <a:r>
                        <a:rPr lang="en-US" sz="1500" b="1" u="none" strike="noStrike">
                          <a:effectLst/>
                        </a:rPr>
                        <a:t>CF</a:t>
                      </a:r>
                      <a:endParaRPr lang="en-US" sz="1500" b="1" i="0" u="none" strike="noStrike">
                        <a:solidFill>
                          <a:srgbClr val="000000"/>
                        </a:solidFill>
                        <a:effectLst/>
                        <a:latin typeface="Calibri" panose="020F0502020204030204" pitchFamily="34" charset="0"/>
                      </a:endParaRPr>
                    </a:p>
                  </a:txBody>
                  <a:tcPr marL="5715" marR="5715" marT="5715" marB="0" anchor="b"/>
                </a:tc>
                <a:tc>
                  <a:txBody>
                    <a:bodyPr/>
                    <a:lstStyle/>
                    <a:p>
                      <a:pPr algn="ctr" fontAlgn="b"/>
                      <a:r>
                        <a:rPr lang="en-US" sz="1500" b="1" u="none" strike="noStrike">
                          <a:effectLst/>
                        </a:rPr>
                        <a:t>CF%</a:t>
                      </a:r>
                      <a:endParaRPr lang="en-US" sz="1500" b="1" i="0" u="none" strike="noStrike">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1737751122"/>
                  </a:ext>
                </a:extLst>
              </a:tr>
              <a:tr h="318615">
                <a:tc>
                  <a:txBody>
                    <a:bodyPr/>
                    <a:lstStyle/>
                    <a:p>
                      <a:pPr algn="r" rtl="0" fontAlgn="ctr"/>
                      <a:r>
                        <a:rPr lang="en-US" sz="1500" b="1" u="none" strike="noStrike" dirty="0">
                          <a:effectLst/>
                        </a:rPr>
                        <a:t>0 - 39</a:t>
                      </a:r>
                      <a:endParaRPr lang="en-US" sz="1500" b="1" i="0" u="none" strike="noStrike" dirty="0">
                        <a:solidFill>
                          <a:srgbClr val="000000"/>
                        </a:solidFill>
                        <a:effectLst/>
                        <a:latin typeface="Calibri" panose="020F0502020204030204" pitchFamily="34" charset="0"/>
                      </a:endParaRPr>
                    </a:p>
                  </a:txBody>
                  <a:tcPr marL="5715" marR="5715" marT="5715" marB="0" anchor="ctr"/>
                </a:tc>
                <a:tc>
                  <a:txBody>
                    <a:bodyPr/>
                    <a:lstStyle/>
                    <a:p>
                      <a:pPr algn="ctr" rtl="0" fontAlgn="t"/>
                      <a:r>
                        <a:rPr lang="en-US" sz="1500" b="1" u="none" strike="noStrike" dirty="0">
                          <a:effectLst/>
                        </a:rPr>
                        <a:t>19.5</a:t>
                      </a:r>
                      <a:endParaRPr lang="en-US" sz="1500" b="1" i="0" u="none" strike="noStrike" dirty="0">
                        <a:solidFill>
                          <a:srgbClr val="000000"/>
                        </a:solidFill>
                        <a:effectLst/>
                        <a:latin typeface="Calibri" panose="020F0502020204030204" pitchFamily="34" charset="0"/>
                      </a:endParaRPr>
                    </a:p>
                  </a:txBody>
                  <a:tcPr marL="5715" marR="5715" marT="5715" marB="0"/>
                </a:tc>
                <a:tc>
                  <a:txBody>
                    <a:bodyPr/>
                    <a:lstStyle/>
                    <a:p>
                      <a:pPr algn="ctr" rtl="0" fontAlgn="b"/>
                      <a:r>
                        <a:rPr lang="en-US" sz="1500" b="1" u="none" strike="noStrike" dirty="0">
                          <a:effectLst/>
                        </a:rPr>
                        <a:t>13</a:t>
                      </a:r>
                      <a:endParaRPr lang="en-US" sz="1500" b="1" i="0" u="none" strike="noStrike" dirty="0">
                        <a:solidFill>
                          <a:srgbClr val="000000"/>
                        </a:solidFill>
                        <a:effectLst/>
                        <a:latin typeface="Calibri" panose="020F0502020204030204" pitchFamily="34" charset="0"/>
                      </a:endParaRPr>
                    </a:p>
                  </a:txBody>
                  <a:tcPr marL="5715" marR="5715" marT="5715" marB="0" anchor="b"/>
                </a:tc>
                <a:tc>
                  <a:txBody>
                    <a:bodyPr/>
                    <a:lstStyle/>
                    <a:p>
                      <a:pPr algn="ctr" fontAlgn="b"/>
                      <a:r>
                        <a:rPr lang="en-US" sz="1500" b="1" u="none" strike="noStrike">
                          <a:effectLst/>
                        </a:rPr>
                        <a:t>13</a:t>
                      </a:r>
                      <a:endParaRPr lang="en-US" sz="1500" b="1" i="0" u="none" strike="noStrike">
                        <a:solidFill>
                          <a:srgbClr val="000000"/>
                        </a:solidFill>
                        <a:effectLst/>
                        <a:latin typeface="Calibri" panose="020F0502020204030204" pitchFamily="34" charset="0"/>
                      </a:endParaRPr>
                    </a:p>
                  </a:txBody>
                  <a:tcPr marL="5715" marR="5715" marT="5715" marB="0" anchor="b"/>
                </a:tc>
                <a:tc>
                  <a:txBody>
                    <a:bodyPr/>
                    <a:lstStyle/>
                    <a:p>
                      <a:pPr algn="ctr" fontAlgn="b"/>
                      <a:r>
                        <a:rPr lang="en-US" sz="1500" b="1" u="none" strike="noStrike">
                          <a:effectLst/>
                        </a:rPr>
                        <a:t>6.3</a:t>
                      </a:r>
                      <a:endParaRPr lang="en-US" sz="1500" b="1" i="0" u="none" strike="noStrike">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1003952490"/>
                  </a:ext>
                </a:extLst>
              </a:tr>
              <a:tr h="318615">
                <a:tc>
                  <a:txBody>
                    <a:bodyPr/>
                    <a:lstStyle/>
                    <a:p>
                      <a:pPr algn="r" rtl="0" fontAlgn="ctr"/>
                      <a:r>
                        <a:rPr lang="en-US" sz="1500" b="1" u="none" strike="noStrike">
                          <a:effectLst/>
                        </a:rPr>
                        <a:t>40 - 44</a:t>
                      </a:r>
                      <a:endParaRPr lang="en-US" sz="1500" b="1" i="0" u="none" strike="noStrike">
                        <a:solidFill>
                          <a:srgbClr val="000000"/>
                        </a:solidFill>
                        <a:effectLst/>
                        <a:latin typeface="Calibri" panose="020F0502020204030204" pitchFamily="34" charset="0"/>
                      </a:endParaRPr>
                    </a:p>
                  </a:txBody>
                  <a:tcPr marL="5715" marR="5715" marT="5715" marB="0" anchor="ctr"/>
                </a:tc>
                <a:tc>
                  <a:txBody>
                    <a:bodyPr/>
                    <a:lstStyle/>
                    <a:p>
                      <a:pPr algn="ctr" rtl="0" fontAlgn="t"/>
                      <a:r>
                        <a:rPr lang="en-US" sz="1500" b="1" u="none" strike="noStrike" dirty="0">
                          <a:effectLst/>
                        </a:rPr>
                        <a:t>42.0</a:t>
                      </a:r>
                      <a:endParaRPr lang="en-US" sz="1500" b="1" i="0" u="none" strike="noStrike" dirty="0">
                        <a:solidFill>
                          <a:srgbClr val="000000"/>
                        </a:solidFill>
                        <a:effectLst/>
                        <a:latin typeface="Calibri" panose="020F0502020204030204" pitchFamily="34" charset="0"/>
                      </a:endParaRPr>
                    </a:p>
                  </a:txBody>
                  <a:tcPr marL="5715" marR="5715" marT="5715" marB="0"/>
                </a:tc>
                <a:tc>
                  <a:txBody>
                    <a:bodyPr/>
                    <a:lstStyle/>
                    <a:p>
                      <a:pPr algn="ctr" rtl="0" fontAlgn="b"/>
                      <a:r>
                        <a:rPr lang="en-US" sz="1500" b="1" u="none" strike="noStrike" dirty="0">
                          <a:effectLst/>
                        </a:rPr>
                        <a:t>10</a:t>
                      </a:r>
                      <a:endParaRPr lang="en-US" sz="1500" b="1" i="0" u="none" strike="noStrike" dirty="0">
                        <a:solidFill>
                          <a:srgbClr val="000000"/>
                        </a:solidFill>
                        <a:effectLst/>
                        <a:latin typeface="Calibri" panose="020F0502020204030204" pitchFamily="34" charset="0"/>
                      </a:endParaRPr>
                    </a:p>
                  </a:txBody>
                  <a:tcPr marL="5715" marR="5715" marT="5715" marB="0" anchor="b"/>
                </a:tc>
                <a:tc>
                  <a:txBody>
                    <a:bodyPr/>
                    <a:lstStyle/>
                    <a:p>
                      <a:pPr algn="ctr" fontAlgn="b"/>
                      <a:r>
                        <a:rPr lang="en-US" sz="1500" b="1" u="none" strike="noStrike">
                          <a:effectLst/>
                        </a:rPr>
                        <a:t>23</a:t>
                      </a:r>
                      <a:endParaRPr lang="en-US" sz="1500" b="1" i="0" u="none" strike="noStrike">
                        <a:solidFill>
                          <a:srgbClr val="000000"/>
                        </a:solidFill>
                        <a:effectLst/>
                        <a:latin typeface="Calibri" panose="020F0502020204030204" pitchFamily="34" charset="0"/>
                      </a:endParaRPr>
                    </a:p>
                  </a:txBody>
                  <a:tcPr marL="5715" marR="5715" marT="5715" marB="0" anchor="b"/>
                </a:tc>
                <a:tc>
                  <a:txBody>
                    <a:bodyPr/>
                    <a:lstStyle/>
                    <a:p>
                      <a:pPr algn="ctr" fontAlgn="b"/>
                      <a:r>
                        <a:rPr lang="en-US" sz="1500" b="1" u="none" strike="noStrike">
                          <a:effectLst/>
                        </a:rPr>
                        <a:t>11.2</a:t>
                      </a:r>
                      <a:endParaRPr lang="en-US" sz="1500" b="1" i="0" u="none" strike="noStrike">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1493914074"/>
                  </a:ext>
                </a:extLst>
              </a:tr>
              <a:tr h="318615">
                <a:tc>
                  <a:txBody>
                    <a:bodyPr/>
                    <a:lstStyle/>
                    <a:p>
                      <a:pPr algn="r" rtl="0" fontAlgn="ctr"/>
                      <a:r>
                        <a:rPr lang="en-US" sz="1500" b="1" u="none" strike="noStrike">
                          <a:effectLst/>
                        </a:rPr>
                        <a:t>45 - 49</a:t>
                      </a:r>
                      <a:endParaRPr lang="en-US" sz="1500" b="1" i="0" u="none" strike="noStrike">
                        <a:solidFill>
                          <a:srgbClr val="000000"/>
                        </a:solidFill>
                        <a:effectLst/>
                        <a:latin typeface="Calibri" panose="020F0502020204030204" pitchFamily="34" charset="0"/>
                      </a:endParaRPr>
                    </a:p>
                  </a:txBody>
                  <a:tcPr marL="5715" marR="5715" marT="5715" marB="0" anchor="ctr"/>
                </a:tc>
                <a:tc>
                  <a:txBody>
                    <a:bodyPr/>
                    <a:lstStyle/>
                    <a:p>
                      <a:pPr algn="ctr" rtl="0" fontAlgn="t"/>
                      <a:r>
                        <a:rPr lang="en-US" sz="1500" b="1" u="none" strike="noStrike">
                          <a:effectLst/>
                        </a:rPr>
                        <a:t>47.0</a:t>
                      </a:r>
                      <a:endParaRPr lang="en-US" sz="1500" b="1" i="0" u="none" strike="noStrike">
                        <a:solidFill>
                          <a:srgbClr val="000000"/>
                        </a:solidFill>
                        <a:effectLst/>
                        <a:latin typeface="Calibri" panose="020F0502020204030204" pitchFamily="34" charset="0"/>
                      </a:endParaRPr>
                    </a:p>
                  </a:txBody>
                  <a:tcPr marL="5715" marR="5715" marT="5715" marB="0"/>
                </a:tc>
                <a:tc>
                  <a:txBody>
                    <a:bodyPr/>
                    <a:lstStyle/>
                    <a:p>
                      <a:pPr algn="ctr" rtl="0" fontAlgn="b"/>
                      <a:r>
                        <a:rPr lang="en-US" sz="1500" b="1" u="none" strike="noStrike" dirty="0">
                          <a:effectLst/>
                        </a:rPr>
                        <a:t>29</a:t>
                      </a:r>
                      <a:endParaRPr lang="en-US" sz="1500" b="1" i="0" u="none" strike="noStrike" dirty="0">
                        <a:solidFill>
                          <a:srgbClr val="000000"/>
                        </a:solidFill>
                        <a:effectLst/>
                        <a:latin typeface="Calibri" panose="020F0502020204030204" pitchFamily="34" charset="0"/>
                      </a:endParaRPr>
                    </a:p>
                  </a:txBody>
                  <a:tcPr marL="5715" marR="5715" marT="5715" marB="0" anchor="b"/>
                </a:tc>
                <a:tc>
                  <a:txBody>
                    <a:bodyPr/>
                    <a:lstStyle/>
                    <a:p>
                      <a:pPr algn="ctr" fontAlgn="b"/>
                      <a:r>
                        <a:rPr lang="en-US" sz="1500" b="1" u="none" strike="noStrike">
                          <a:effectLst/>
                        </a:rPr>
                        <a:t>52</a:t>
                      </a:r>
                      <a:endParaRPr lang="en-US" sz="1500" b="1" i="1" u="none" strike="noStrike">
                        <a:solidFill>
                          <a:srgbClr val="000000"/>
                        </a:solidFill>
                        <a:effectLst/>
                        <a:latin typeface="Calibri" panose="020F0502020204030204" pitchFamily="34" charset="0"/>
                      </a:endParaRPr>
                    </a:p>
                  </a:txBody>
                  <a:tcPr marL="5715" marR="5715" marT="5715" marB="0" anchor="b"/>
                </a:tc>
                <a:tc>
                  <a:txBody>
                    <a:bodyPr/>
                    <a:lstStyle/>
                    <a:p>
                      <a:pPr algn="ctr" fontAlgn="b"/>
                      <a:r>
                        <a:rPr lang="en-US" sz="1500" b="1" u="none" strike="noStrike">
                          <a:effectLst/>
                        </a:rPr>
                        <a:t>25.2</a:t>
                      </a:r>
                      <a:endParaRPr lang="en-US" sz="1500" b="1" i="0" u="none" strike="noStrike">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2242422217"/>
                  </a:ext>
                </a:extLst>
              </a:tr>
              <a:tr h="318615">
                <a:tc>
                  <a:txBody>
                    <a:bodyPr/>
                    <a:lstStyle/>
                    <a:p>
                      <a:pPr algn="r" rtl="0" fontAlgn="ctr"/>
                      <a:r>
                        <a:rPr lang="en-US" sz="1500" b="1" u="none" strike="noStrike">
                          <a:effectLst/>
                        </a:rPr>
                        <a:t>50 - 59</a:t>
                      </a:r>
                      <a:endParaRPr lang="en-US" sz="1500" b="1" i="1" u="none" strike="noStrike">
                        <a:solidFill>
                          <a:srgbClr val="000000"/>
                        </a:solidFill>
                        <a:effectLst/>
                        <a:latin typeface="Calibri" panose="020F0502020204030204" pitchFamily="34" charset="0"/>
                      </a:endParaRPr>
                    </a:p>
                  </a:txBody>
                  <a:tcPr marL="5715" marR="5715" marT="5715" marB="0" anchor="ctr"/>
                </a:tc>
                <a:tc>
                  <a:txBody>
                    <a:bodyPr/>
                    <a:lstStyle/>
                    <a:p>
                      <a:pPr algn="ctr" rtl="0" fontAlgn="t"/>
                      <a:r>
                        <a:rPr lang="en-US" sz="1500" b="1" u="none" strike="noStrike">
                          <a:effectLst/>
                        </a:rPr>
                        <a:t>54.5</a:t>
                      </a:r>
                      <a:endParaRPr lang="en-US" sz="1500" b="1" i="1" u="none" strike="noStrike">
                        <a:solidFill>
                          <a:srgbClr val="000000"/>
                        </a:solidFill>
                        <a:effectLst/>
                        <a:latin typeface="Calibri" panose="020F0502020204030204" pitchFamily="34" charset="0"/>
                      </a:endParaRPr>
                    </a:p>
                  </a:txBody>
                  <a:tcPr marL="5715" marR="5715" marT="5715" marB="0"/>
                </a:tc>
                <a:tc>
                  <a:txBody>
                    <a:bodyPr/>
                    <a:lstStyle/>
                    <a:p>
                      <a:pPr algn="ctr" rtl="0" fontAlgn="b"/>
                      <a:r>
                        <a:rPr lang="en-US" sz="1500" b="1" u="none" strike="noStrike" dirty="0">
                          <a:effectLst/>
                        </a:rPr>
                        <a:t>101</a:t>
                      </a:r>
                      <a:endParaRPr lang="en-US" sz="1500" b="1" i="1" u="none" strike="noStrike" dirty="0">
                        <a:solidFill>
                          <a:srgbClr val="000000"/>
                        </a:solidFill>
                        <a:effectLst/>
                        <a:latin typeface="Calibri" panose="020F0502020204030204" pitchFamily="34" charset="0"/>
                      </a:endParaRPr>
                    </a:p>
                  </a:txBody>
                  <a:tcPr marL="5715" marR="5715" marT="5715" marB="0" anchor="b"/>
                </a:tc>
                <a:tc>
                  <a:txBody>
                    <a:bodyPr/>
                    <a:lstStyle/>
                    <a:p>
                      <a:pPr algn="ctr" fontAlgn="b"/>
                      <a:r>
                        <a:rPr lang="en-US" sz="1500" b="1" u="none" strike="noStrike" dirty="0">
                          <a:effectLst/>
                        </a:rPr>
                        <a:t>153</a:t>
                      </a:r>
                      <a:endParaRPr lang="en-US" sz="1500" b="1" i="1" u="none" strike="noStrike" dirty="0">
                        <a:solidFill>
                          <a:srgbClr val="000000"/>
                        </a:solidFill>
                        <a:effectLst/>
                        <a:latin typeface="Calibri" panose="020F0502020204030204" pitchFamily="34" charset="0"/>
                      </a:endParaRPr>
                    </a:p>
                  </a:txBody>
                  <a:tcPr marL="5715" marR="5715" marT="5715" marB="0" anchor="b"/>
                </a:tc>
                <a:tc>
                  <a:txBody>
                    <a:bodyPr/>
                    <a:lstStyle/>
                    <a:p>
                      <a:pPr algn="ctr" fontAlgn="b"/>
                      <a:r>
                        <a:rPr lang="en-US" sz="1500" b="1" u="none" strike="noStrike">
                          <a:effectLst/>
                        </a:rPr>
                        <a:t>74.3</a:t>
                      </a:r>
                      <a:endParaRPr lang="en-US" sz="1500" b="1" i="0" u="none" strike="noStrike">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2160502537"/>
                  </a:ext>
                </a:extLst>
              </a:tr>
              <a:tr h="318615">
                <a:tc>
                  <a:txBody>
                    <a:bodyPr/>
                    <a:lstStyle/>
                    <a:p>
                      <a:pPr algn="r" rtl="0" fontAlgn="ctr"/>
                      <a:r>
                        <a:rPr lang="en-US" sz="1500" b="1" u="none" strike="noStrike">
                          <a:effectLst/>
                        </a:rPr>
                        <a:t>60 - 69</a:t>
                      </a:r>
                      <a:endParaRPr lang="en-US" sz="1500" b="1" i="0" u="none" strike="noStrike">
                        <a:solidFill>
                          <a:srgbClr val="000000"/>
                        </a:solidFill>
                        <a:effectLst/>
                        <a:latin typeface="Calibri" panose="020F0502020204030204" pitchFamily="34" charset="0"/>
                      </a:endParaRPr>
                    </a:p>
                  </a:txBody>
                  <a:tcPr marL="5715" marR="5715" marT="5715" marB="0" anchor="ctr"/>
                </a:tc>
                <a:tc>
                  <a:txBody>
                    <a:bodyPr/>
                    <a:lstStyle/>
                    <a:p>
                      <a:pPr algn="ctr" rtl="0" fontAlgn="t"/>
                      <a:r>
                        <a:rPr lang="en-US" sz="1500" b="1" u="none" strike="noStrike">
                          <a:effectLst/>
                        </a:rPr>
                        <a:t>64.5</a:t>
                      </a:r>
                      <a:endParaRPr lang="en-US" sz="1500" b="1" i="0" u="none" strike="noStrike">
                        <a:solidFill>
                          <a:srgbClr val="000000"/>
                        </a:solidFill>
                        <a:effectLst/>
                        <a:latin typeface="Calibri" panose="020F0502020204030204" pitchFamily="34" charset="0"/>
                      </a:endParaRPr>
                    </a:p>
                  </a:txBody>
                  <a:tcPr marL="5715" marR="5715" marT="5715" marB="0"/>
                </a:tc>
                <a:tc>
                  <a:txBody>
                    <a:bodyPr/>
                    <a:lstStyle/>
                    <a:p>
                      <a:pPr algn="ctr" rtl="0" fontAlgn="b"/>
                      <a:r>
                        <a:rPr lang="en-US" sz="1500" b="1" u="none" strike="noStrike">
                          <a:effectLst/>
                        </a:rPr>
                        <a:t>52</a:t>
                      </a:r>
                      <a:endParaRPr lang="en-US" sz="1500" b="1" i="0" u="none" strike="noStrike">
                        <a:solidFill>
                          <a:srgbClr val="000000"/>
                        </a:solidFill>
                        <a:effectLst/>
                        <a:latin typeface="Calibri" panose="020F0502020204030204" pitchFamily="34" charset="0"/>
                      </a:endParaRPr>
                    </a:p>
                  </a:txBody>
                  <a:tcPr marL="5715" marR="5715" marT="5715" marB="0" anchor="b"/>
                </a:tc>
                <a:tc>
                  <a:txBody>
                    <a:bodyPr/>
                    <a:lstStyle/>
                    <a:p>
                      <a:pPr algn="ctr" fontAlgn="b"/>
                      <a:r>
                        <a:rPr lang="en-US" sz="1500" b="1" u="none" strike="noStrike" dirty="0">
                          <a:effectLst/>
                        </a:rPr>
                        <a:t>205</a:t>
                      </a:r>
                      <a:endParaRPr lang="en-US" sz="1500" b="1" i="0" u="none" strike="noStrike" dirty="0">
                        <a:solidFill>
                          <a:srgbClr val="000000"/>
                        </a:solidFill>
                        <a:effectLst/>
                        <a:latin typeface="Calibri" panose="020F0502020204030204" pitchFamily="34" charset="0"/>
                      </a:endParaRPr>
                    </a:p>
                  </a:txBody>
                  <a:tcPr marL="5715" marR="5715" marT="5715" marB="0" anchor="b"/>
                </a:tc>
                <a:tc>
                  <a:txBody>
                    <a:bodyPr/>
                    <a:lstStyle/>
                    <a:p>
                      <a:pPr algn="ctr" fontAlgn="b"/>
                      <a:r>
                        <a:rPr lang="en-US" sz="1500" b="1" u="none" strike="noStrike">
                          <a:effectLst/>
                        </a:rPr>
                        <a:t>99.5</a:t>
                      </a:r>
                      <a:endParaRPr lang="en-US" sz="1500" b="1" i="0" u="none" strike="noStrike">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749007174"/>
                  </a:ext>
                </a:extLst>
              </a:tr>
              <a:tr h="318615">
                <a:tc>
                  <a:txBody>
                    <a:bodyPr/>
                    <a:lstStyle/>
                    <a:p>
                      <a:pPr algn="r" rtl="0" fontAlgn="ctr"/>
                      <a:r>
                        <a:rPr lang="en-US" sz="1500" b="1" u="none" strike="noStrike">
                          <a:effectLst/>
                        </a:rPr>
                        <a:t>70 -79</a:t>
                      </a:r>
                      <a:endParaRPr lang="en-US" sz="1500" b="1" i="0" u="none" strike="noStrike">
                        <a:solidFill>
                          <a:srgbClr val="000000"/>
                        </a:solidFill>
                        <a:effectLst/>
                        <a:latin typeface="Calibri" panose="020F0502020204030204" pitchFamily="34" charset="0"/>
                      </a:endParaRPr>
                    </a:p>
                  </a:txBody>
                  <a:tcPr marL="5715" marR="5715" marT="5715" marB="0" anchor="ctr"/>
                </a:tc>
                <a:tc>
                  <a:txBody>
                    <a:bodyPr/>
                    <a:lstStyle/>
                    <a:p>
                      <a:pPr algn="ctr" rtl="0" fontAlgn="t"/>
                      <a:r>
                        <a:rPr lang="en-US" sz="1500" b="1" u="none" strike="noStrike">
                          <a:effectLst/>
                        </a:rPr>
                        <a:t>74.5</a:t>
                      </a:r>
                      <a:endParaRPr lang="en-US" sz="1500" b="1" i="0" u="none" strike="noStrike">
                        <a:solidFill>
                          <a:srgbClr val="000000"/>
                        </a:solidFill>
                        <a:effectLst/>
                        <a:latin typeface="Calibri" panose="020F0502020204030204" pitchFamily="34" charset="0"/>
                      </a:endParaRPr>
                    </a:p>
                  </a:txBody>
                  <a:tcPr marL="5715" marR="5715" marT="5715" marB="0"/>
                </a:tc>
                <a:tc>
                  <a:txBody>
                    <a:bodyPr/>
                    <a:lstStyle/>
                    <a:p>
                      <a:pPr algn="ctr" rtl="0" fontAlgn="b"/>
                      <a:r>
                        <a:rPr lang="en-US" sz="1500" b="1" u="none" strike="noStrike">
                          <a:effectLst/>
                        </a:rPr>
                        <a:t>1</a:t>
                      </a:r>
                      <a:endParaRPr lang="en-US" sz="1500" b="1" i="0" u="none" strike="noStrike">
                        <a:solidFill>
                          <a:srgbClr val="000000"/>
                        </a:solidFill>
                        <a:effectLst/>
                        <a:latin typeface="Calibri" panose="020F0502020204030204" pitchFamily="34" charset="0"/>
                      </a:endParaRPr>
                    </a:p>
                  </a:txBody>
                  <a:tcPr marL="5715" marR="5715" marT="5715" marB="0" anchor="b"/>
                </a:tc>
                <a:tc>
                  <a:txBody>
                    <a:bodyPr/>
                    <a:lstStyle/>
                    <a:p>
                      <a:pPr algn="ctr" fontAlgn="b"/>
                      <a:r>
                        <a:rPr lang="en-US" sz="1500" b="1" u="none" strike="noStrike" dirty="0">
                          <a:effectLst/>
                        </a:rPr>
                        <a:t>206</a:t>
                      </a:r>
                      <a:endParaRPr lang="en-US" sz="1500" b="1" i="0" u="none" strike="noStrike" dirty="0">
                        <a:solidFill>
                          <a:srgbClr val="000000"/>
                        </a:solidFill>
                        <a:effectLst/>
                        <a:latin typeface="Calibri" panose="020F0502020204030204" pitchFamily="34" charset="0"/>
                      </a:endParaRPr>
                    </a:p>
                  </a:txBody>
                  <a:tcPr marL="5715" marR="5715" marT="5715" marB="0" anchor="b"/>
                </a:tc>
                <a:tc>
                  <a:txBody>
                    <a:bodyPr/>
                    <a:lstStyle/>
                    <a:p>
                      <a:pPr algn="ctr" fontAlgn="b"/>
                      <a:r>
                        <a:rPr lang="en-US" sz="1500" b="1" u="none" strike="noStrike" dirty="0">
                          <a:effectLst/>
                        </a:rPr>
                        <a:t>100.0</a:t>
                      </a:r>
                      <a:endParaRPr lang="en-US" sz="1500" b="1"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2363249379"/>
                  </a:ext>
                </a:extLst>
              </a:tr>
            </a:tbl>
          </a:graphicData>
        </a:graphic>
      </p:graphicFrame>
    </p:spTree>
    <p:extLst>
      <p:ext uri="{BB962C8B-B14F-4D97-AF65-F5344CB8AC3E}">
        <p14:creationId xmlns:p14="http://schemas.microsoft.com/office/powerpoint/2010/main" val="1899502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4130041" y="3429596"/>
          <a:ext cx="4382590" cy="1985010"/>
        </p:xfrm>
        <a:graphic>
          <a:graphicData uri="http://schemas.openxmlformats.org/drawingml/2006/table">
            <a:tbl>
              <a:tblPr>
                <a:tableStyleId>{5940675A-B579-460E-94D1-54222C63F5DA}</a:tableStyleId>
              </a:tblPr>
              <a:tblGrid>
                <a:gridCol w="2191295">
                  <a:extLst>
                    <a:ext uri="{9D8B030D-6E8A-4147-A177-3AD203B41FA5}">
                      <a16:colId xmlns:a16="http://schemas.microsoft.com/office/drawing/2014/main" val="2289098581"/>
                    </a:ext>
                  </a:extLst>
                </a:gridCol>
                <a:gridCol w="2191295">
                  <a:extLst>
                    <a:ext uri="{9D8B030D-6E8A-4147-A177-3AD203B41FA5}">
                      <a16:colId xmlns:a16="http://schemas.microsoft.com/office/drawing/2014/main" val="787970405"/>
                    </a:ext>
                  </a:extLst>
                </a:gridCol>
              </a:tblGrid>
              <a:tr h="330835">
                <a:tc>
                  <a:txBody>
                    <a:bodyPr/>
                    <a:lstStyle/>
                    <a:p>
                      <a:pPr algn="l" fontAlgn="b"/>
                      <a:r>
                        <a:rPr lang="en-US" sz="2100" b="1" u="none" strike="noStrike" dirty="0">
                          <a:effectLst/>
                        </a:rPr>
                        <a:t>N/2 or 0.5n</a:t>
                      </a:r>
                      <a:endParaRPr lang="en-US" sz="2100" b="1" i="0" u="none" strike="noStrike" dirty="0">
                        <a:solidFill>
                          <a:srgbClr val="000000"/>
                        </a:solidFill>
                        <a:effectLst/>
                        <a:latin typeface="Calibri" panose="020F0502020204030204" pitchFamily="34" charset="0"/>
                      </a:endParaRPr>
                    </a:p>
                  </a:txBody>
                  <a:tcPr marL="5715" marR="5715" marT="5715" marB="0" anchor="b"/>
                </a:tc>
                <a:tc>
                  <a:txBody>
                    <a:bodyPr/>
                    <a:lstStyle/>
                    <a:p>
                      <a:pPr algn="ctr" fontAlgn="b"/>
                      <a:r>
                        <a:rPr lang="en-US" sz="2100" b="1" u="none" strike="noStrike" dirty="0">
                          <a:effectLst/>
                        </a:rPr>
                        <a:t>103</a:t>
                      </a:r>
                      <a:endParaRPr lang="en-US" sz="2100" b="1"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3143929816"/>
                  </a:ext>
                </a:extLst>
              </a:tr>
              <a:tr h="330835">
                <a:tc>
                  <a:txBody>
                    <a:bodyPr/>
                    <a:lstStyle/>
                    <a:p>
                      <a:pPr algn="l" fontAlgn="b"/>
                      <a:r>
                        <a:rPr lang="en-US" sz="2100" b="1" u="none" strike="noStrike" dirty="0">
                          <a:effectLst/>
                        </a:rPr>
                        <a:t>L</a:t>
                      </a:r>
                      <a:endParaRPr lang="en-US" sz="2100" b="1" i="0" u="none" strike="noStrike" dirty="0">
                        <a:solidFill>
                          <a:srgbClr val="000000"/>
                        </a:solidFill>
                        <a:effectLst/>
                        <a:latin typeface="Calibri" panose="020F0502020204030204" pitchFamily="34" charset="0"/>
                      </a:endParaRPr>
                    </a:p>
                  </a:txBody>
                  <a:tcPr marL="5715" marR="5715" marT="5715" marB="0" anchor="b"/>
                </a:tc>
                <a:tc>
                  <a:txBody>
                    <a:bodyPr/>
                    <a:lstStyle/>
                    <a:p>
                      <a:pPr algn="ctr" fontAlgn="b"/>
                      <a:r>
                        <a:rPr lang="en-US" sz="2100" b="1" u="none" strike="noStrike" dirty="0">
                          <a:effectLst/>
                        </a:rPr>
                        <a:t>49.5</a:t>
                      </a:r>
                      <a:endParaRPr lang="en-US" sz="2100" b="1"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3588714778"/>
                  </a:ext>
                </a:extLst>
              </a:tr>
              <a:tr h="330835">
                <a:tc>
                  <a:txBody>
                    <a:bodyPr/>
                    <a:lstStyle/>
                    <a:p>
                      <a:pPr algn="l" fontAlgn="b"/>
                      <a:r>
                        <a:rPr lang="en-US" sz="2100" b="1" u="none" strike="noStrike" dirty="0">
                          <a:effectLst/>
                        </a:rPr>
                        <a:t>F</a:t>
                      </a:r>
                      <a:endParaRPr lang="en-US" sz="2100" b="1" i="0" u="none" strike="noStrike" dirty="0">
                        <a:solidFill>
                          <a:srgbClr val="000000"/>
                        </a:solidFill>
                        <a:effectLst/>
                        <a:latin typeface="Calibri" panose="020F0502020204030204" pitchFamily="34" charset="0"/>
                      </a:endParaRPr>
                    </a:p>
                  </a:txBody>
                  <a:tcPr marL="5715" marR="5715" marT="5715" marB="0" anchor="b"/>
                </a:tc>
                <a:tc>
                  <a:txBody>
                    <a:bodyPr/>
                    <a:lstStyle/>
                    <a:p>
                      <a:pPr algn="ctr" fontAlgn="b"/>
                      <a:r>
                        <a:rPr lang="en-US" sz="2100" b="1" u="none" strike="noStrike" dirty="0">
                          <a:effectLst/>
                        </a:rPr>
                        <a:t>52</a:t>
                      </a:r>
                      <a:endParaRPr lang="en-US" sz="2100" b="1"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2995567390"/>
                  </a:ext>
                </a:extLst>
              </a:tr>
              <a:tr h="330835">
                <a:tc>
                  <a:txBody>
                    <a:bodyPr/>
                    <a:lstStyle/>
                    <a:p>
                      <a:pPr algn="l" fontAlgn="b"/>
                      <a:r>
                        <a:rPr lang="en-US" sz="2100" b="1" u="none" strike="noStrike">
                          <a:effectLst/>
                        </a:rPr>
                        <a:t>i</a:t>
                      </a:r>
                      <a:endParaRPr lang="en-US" sz="2100" b="1" i="0" u="none" strike="noStrike">
                        <a:solidFill>
                          <a:srgbClr val="000000"/>
                        </a:solidFill>
                        <a:effectLst/>
                        <a:latin typeface="Calibri" panose="020F0502020204030204" pitchFamily="34" charset="0"/>
                      </a:endParaRPr>
                    </a:p>
                  </a:txBody>
                  <a:tcPr marL="5715" marR="5715" marT="5715" marB="0" anchor="b"/>
                </a:tc>
                <a:tc>
                  <a:txBody>
                    <a:bodyPr/>
                    <a:lstStyle/>
                    <a:p>
                      <a:pPr algn="ctr" fontAlgn="b"/>
                      <a:r>
                        <a:rPr lang="en-US" sz="2100" b="1" u="none" strike="noStrike" dirty="0">
                          <a:effectLst/>
                        </a:rPr>
                        <a:t>10</a:t>
                      </a:r>
                      <a:endParaRPr lang="en-US" sz="2100" b="1"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3379360658"/>
                  </a:ext>
                </a:extLst>
              </a:tr>
              <a:tr h="330835">
                <a:tc>
                  <a:txBody>
                    <a:bodyPr/>
                    <a:lstStyle/>
                    <a:p>
                      <a:pPr algn="l" fontAlgn="b"/>
                      <a:r>
                        <a:rPr lang="en-US" sz="2100" b="1" u="none" strike="noStrike">
                          <a:effectLst/>
                        </a:rPr>
                        <a:t>f</a:t>
                      </a:r>
                      <a:endParaRPr lang="en-US" sz="2100" b="1" i="0" u="none" strike="noStrike">
                        <a:solidFill>
                          <a:srgbClr val="000000"/>
                        </a:solidFill>
                        <a:effectLst/>
                        <a:latin typeface="Calibri" panose="020F0502020204030204" pitchFamily="34" charset="0"/>
                      </a:endParaRPr>
                    </a:p>
                  </a:txBody>
                  <a:tcPr marL="5715" marR="5715" marT="5715" marB="0" anchor="b"/>
                </a:tc>
                <a:tc>
                  <a:txBody>
                    <a:bodyPr/>
                    <a:lstStyle/>
                    <a:p>
                      <a:pPr algn="ctr" fontAlgn="b"/>
                      <a:r>
                        <a:rPr lang="en-US" sz="2100" b="1" u="none" strike="noStrike" dirty="0">
                          <a:effectLst/>
                        </a:rPr>
                        <a:t>101</a:t>
                      </a:r>
                      <a:endParaRPr lang="en-US" sz="2100" b="1"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3786219098"/>
                  </a:ext>
                </a:extLst>
              </a:tr>
              <a:tr h="330835">
                <a:tc>
                  <a:txBody>
                    <a:bodyPr/>
                    <a:lstStyle/>
                    <a:p>
                      <a:pPr algn="l" fontAlgn="b"/>
                      <a:r>
                        <a:rPr lang="en-US" sz="2100" b="1" u="none" strike="noStrike">
                          <a:effectLst/>
                        </a:rPr>
                        <a:t>MEDIAN</a:t>
                      </a:r>
                      <a:endParaRPr lang="en-US" sz="2100" b="1" i="0" u="none" strike="noStrike">
                        <a:solidFill>
                          <a:srgbClr val="000000"/>
                        </a:solidFill>
                        <a:effectLst/>
                        <a:latin typeface="Calibri" panose="020F0502020204030204" pitchFamily="34" charset="0"/>
                      </a:endParaRPr>
                    </a:p>
                  </a:txBody>
                  <a:tcPr marL="5715" marR="5715" marT="5715" marB="0" anchor="b"/>
                </a:tc>
                <a:tc>
                  <a:txBody>
                    <a:bodyPr/>
                    <a:lstStyle/>
                    <a:p>
                      <a:pPr algn="ctr" fontAlgn="b"/>
                      <a:r>
                        <a:rPr lang="en-US" sz="2100" b="1" u="none" strike="noStrike" dirty="0">
                          <a:effectLst/>
                        </a:rPr>
                        <a:t>54.55</a:t>
                      </a:r>
                      <a:endParaRPr lang="en-US" sz="2100" b="1"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3744809442"/>
                  </a:ext>
                </a:extLst>
              </a:tr>
            </a:tbl>
          </a:graphicData>
        </a:graphic>
      </p:graphicFrame>
    </p:spTree>
    <p:extLst>
      <p:ext uri="{BB962C8B-B14F-4D97-AF65-F5344CB8AC3E}">
        <p14:creationId xmlns:p14="http://schemas.microsoft.com/office/powerpoint/2010/main" val="35202697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PERCENTILE</a:t>
            </a:r>
          </a:p>
        </p:txBody>
      </p:sp>
      <p:sp>
        <p:nvSpPr>
          <p:cNvPr id="3" name="Content Placeholder 2"/>
          <p:cNvSpPr>
            <a:spLocks noGrp="1"/>
          </p:cNvSpPr>
          <p:nvPr>
            <p:ph idx="1"/>
          </p:nvPr>
        </p:nvSpPr>
        <p:spPr/>
        <p:txBody>
          <a:bodyPr>
            <a:normAutofit fontScale="92500" lnSpcReduction="10000"/>
          </a:bodyPr>
          <a:lstStyle/>
          <a:p>
            <a:r>
              <a:rPr lang="en-US" b="1" dirty="0"/>
              <a:t>PS = 49.5 + </a:t>
            </a:r>
            <a:r>
              <a:rPr lang="en-US" b="1" u="sng" dirty="0"/>
              <a:t>(103 – 52) * 10</a:t>
            </a:r>
            <a:endParaRPr lang="en-US" dirty="0"/>
          </a:p>
          <a:p>
            <a:pPr marL="0" indent="0">
              <a:buNone/>
            </a:pPr>
            <a:r>
              <a:rPr lang="en-US" b="1" dirty="0"/>
              <a:t>                              101</a:t>
            </a:r>
            <a:endParaRPr lang="en-US" dirty="0"/>
          </a:p>
          <a:p>
            <a:pPr marL="0" indent="0">
              <a:buNone/>
            </a:pPr>
            <a:endParaRPr lang="en-US" dirty="0"/>
          </a:p>
          <a:p>
            <a:pPr marL="0" indent="0">
              <a:buNone/>
            </a:pPr>
            <a:endParaRPr lang="en-US" dirty="0"/>
          </a:p>
          <a:p>
            <a:r>
              <a:rPr lang="en-US" b="1" dirty="0"/>
              <a:t>	= 54.6</a:t>
            </a:r>
            <a:endParaRPr lang="en-US" dirty="0"/>
          </a:p>
          <a:p>
            <a:pPr marL="0" indent="0">
              <a:buNone/>
            </a:pPr>
            <a:endParaRPr lang="en-US" b="1" dirty="0"/>
          </a:p>
          <a:p>
            <a:pPr marL="0" indent="0">
              <a:buNone/>
            </a:pPr>
            <a:r>
              <a:rPr lang="en-US" b="1" dirty="0"/>
              <a:t>Half or 50 percent of the students in the course scored below 59.8.</a:t>
            </a:r>
            <a:endParaRPr lang="en-US" dirty="0"/>
          </a:p>
          <a:p>
            <a:endParaRPr lang="en-US" dirty="0"/>
          </a:p>
        </p:txBody>
      </p:sp>
    </p:spTree>
    <p:extLst>
      <p:ext uri="{BB962C8B-B14F-4D97-AF65-F5344CB8AC3E}">
        <p14:creationId xmlns:p14="http://schemas.microsoft.com/office/powerpoint/2010/main" val="3044870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b="1" dirty="0"/>
              <a:t>MEASURES OF RELATIVE STANDING</a:t>
            </a:r>
          </a:p>
        </p:txBody>
      </p:sp>
      <p:sp>
        <p:nvSpPr>
          <p:cNvPr id="3" name="Content Placeholder 2"/>
          <p:cNvSpPr>
            <a:spLocks noGrp="1"/>
          </p:cNvSpPr>
          <p:nvPr>
            <p:ph idx="1"/>
          </p:nvPr>
        </p:nvSpPr>
        <p:spPr/>
        <p:txBody>
          <a:bodyPr>
            <a:normAutofit fontScale="55000" lnSpcReduction="20000"/>
          </a:bodyPr>
          <a:lstStyle/>
          <a:p>
            <a:pPr algn="just"/>
            <a:r>
              <a:rPr lang="en-US" b="1" dirty="0"/>
              <a:t>These show the ranking of observations in a distribution. </a:t>
            </a:r>
          </a:p>
          <a:p>
            <a:pPr algn="just"/>
            <a:endParaRPr lang="en-US" b="1" dirty="0"/>
          </a:p>
          <a:p>
            <a:pPr algn="just"/>
            <a:r>
              <a:rPr lang="en-US" b="1" dirty="0"/>
              <a:t>These provide direct assistance in interpreting individual scores. </a:t>
            </a:r>
          </a:p>
          <a:p>
            <a:pPr algn="just"/>
            <a:endParaRPr lang="en-US" b="1" dirty="0"/>
          </a:p>
          <a:p>
            <a:pPr algn="just"/>
            <a:r>
              <a:rPr lang="en-US" b="1" dirty="0"/>
              <a:t>These measure the relative standing of an observation in a distribution. </a:t>
            </a:r>
          </a:p>
          <a:p>
            <a:pPr marL="0" indent="0" algn="just">
              <a:buNone/>
            </a:pPr>
            <a:endParaRPr lang="en-US" b="1" dirty="0"/>
          </a:p>
          <a:p>
            <a:pPr algn="just"/>
            <a:r>
              <a:rPr lang="en-US" b="1" dirty="0"/>
              <a:t>These measures help us answer questions such as:</a:t>
            </a:r>
          </a:p>
          <a:p>
            <a:pPr algn="just"/>
            <a:endParaRPr lang="en-US" b="1" dirty="0"/>
          </a:p>
          <a:p>
            <a:pPr algn="just"/>
            <a:r>
              <a:rPr lang="en-US" b="1" dirty="0"/>
              <a:t>Is a student in the top ten in an examination or is he in the bottom of the class?</a:t>
            </a:r>
          </a:p>
          <a:p>
            <a:pPr algn="just"/>
            <a:endParaRPr lang="en-US" b="1" dirty="0"/>
          </a:p>
          <a:p>
            <a:pPr algn="just"/>
            <a:r>
              <a:rPr lang="en-US" b="1" dirty="0"/>
              <a:t>How many students performed better than this student; how many performed worse?</a:t>
            </a:r>
          </a:p>
          <a:p>
            <a:pPr algn="just"/>
            <a:endParaRPr lang="en-US" b="1" dirty="0"/>
          </a:p>
          <a:p>
            <a:pPr marL="0" indent="0">
              <a:buNone/>
            </a:pPr>
            <a:endParaRPr lang="en-US" dirty="0"/>
          </a:p>
          <a:p>
            <a:endParaRPr lang="en-US" dirty="0"/>
          </a:p>
        </p:txBody>
      </p:sp>
    </p:spTree>
    <p:extLst>
      <p:ext uri="{BB962C8B-B14F-4D97-AF65-F5344CB8AC3E}">
        <p14:creationId xmlns:p14="http://schemas.microsoft.com/office/powerpoint/2010/main" val="5391991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PERCENTILE</a:t>
            </a:r>
          </a:p>
        </p:txBody>
      </p:sp>
      <p:sp>
        <p:nvSpPr>
          <p:cNvPr id="3" name="Content Placeholder 2"/>
          <p:cNvSpPr>
            <a:spLocks noGrp="1"/>
          </p:cNvSpPr>
          <p:nvPr>
            <p:ph idx="1"/>
          </p:nvPr>
        </p:nvSpPr>
        <p:spPr/>
        <p:txBody>
          <a:bodyPr/>
          <a:lstStyle/>
          <a:p>
            <a:r>
              <a:rPr lang="en-US" b="1" dirty="0"/>
              <a:t>TASK:- To find the score below which 60% of the students in DEM 1110 fell.</a:t>
            </a:r>
          </a:p>
          <a:p>
            <a:pPr marL="0" indent="0">
              <a:buNone/>
            </a:pPr>
            <a:endParaRPr lang="en-US" b="1" dirty="0"/>
          </a:p>
          <a:p>
            <a:r>
              <a:rPr lang="en-US" b="1" dirty="0"/>
              <a:t>Find the student corresponding to the 60</a:t>
            </a:r>
            <a:r>
              <a:rPr lang="en-US" b="1" baseline="30000" dirty="0"/>
              <a:t>th</a:t>
            </a:r>
            <a:r>
              <a:rPr lang="en-US" b="1" dirty="0"/>
              <a:t> percentile:</a:t>
            </a:r>
          </a:p>
          <a:p>
            <a:pPr marL="0" indent="0">
              <a:buNone/>
            </a:pPr>
            <a:endParaRPr lang="en-US" b="1" dirty="0"/>
          </a:p>
          <a:p>
            <a:r>
              <a:rPr lang="en-US" b="1" dirty="0"/>
              <a:t>P(n) = 0.60 x 206 = 123.6</a:t>
            </a:r>
          </a:p>
          <a:p>
            <a:endParaRPr lang="en-US" b="1" dirty="0"/>
          </a:p>
        </p:txBody>
      </p:sp>
    </p:spTree>
    <p:extLst>
      <p:ext uri="{BB962C8B-B14F-4D97-AF65-F5344CB8AC3E}">
        <p14:creationId xmlns:p14="http://schemas.microsoft.com/office/powerpoint/2010/main" val="14795012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CUMULATIVE FREQUENCY DISTRIBUTION</a:t>
            </a:r>
            <a:br>
              <a:rPr lang="en-US" b="1" dirty="0"/>
            </a:br>
            <a:br>
              <a:rPr lang="en-GB" b="1" dirty="0"/>
            </a:br>
            <a:endParaRPr lang="en-US" dirty="0"/>
          </a:p>
        </p:txBody>
      </p:sp>
      <p:graphicFrame>
        <p:nvGraphicFramePr>
          <p:cNvPr id="4" name="Content Placeholder 3"/>
          <p:cNvGraphicFramePr>
            <a:graphicFrameLocks noGrp="1"/>
          </p:cNvGraphicFramePr>
          <p:nvPr>
            <p:ph idx="1"/>
          </p:nvPr>
        </p:nvGraphicFramePr>
        <p:xfrm>
          <a:off x="3398521" y="3238146"/>
          <a:ext cx="4408715" cy="2230305"/>
        </p:xfrm>
        <a:graphic>
          <a:graphicData uri="http://schemas.openxmlformats.org/drawingml/2006/table">
            <a:tbl>
              <a:tblPr>
                <a:tableStyleId>{5940675A-B579-460E-94D1-54222C63F5DA}</a:tableStyleId>
              </a:tblPr>
              <a:tblGrid>
                <a:gridCol w="881743">
                  <a:extLst>
                    <a:ext uri="{9D8B030D-6E8A-4147-A177-3AD203B41FA5}">
                      <a16:colId xmlns:a16="http://schemas.microsoft.com/office/drawing/2014/main" val="833193363"/>
                    </a:ext>
                  </a:extLst>
                </a:gridCol>
                <a:gridCol w="881743">
                  <a:extLst>
                    <a:ext uri="{9D8B030D-6E8A-4147-A177-3AD203B41FA5}">
                      <a16:colId xmlns:a16="http://schemas.microsoft.com/office/drawing/2014/main" val="1198715721"/>
                    </a:ext>
                  </a:extLst>
                </a:gridCol>
                <a:gridCol w="881743">
                  <a:extLst>
                    <a:ext uri="{9D8B030D-6E8A-4147-A177-3AD203B41FA5}">
                      <a16:colId xmlns:a16="http://schemas.microsoft.com/office/drawing/2014/main" val="3018802795"/>
                    </a:ext>
                  </a:extLst>
                </a:gridCol>
                <a:gridCol w="881743">
                  <a:extLst>
                    <a:ext uri="{9D8B030D-6E8A-4147-A177-3AD203B41FA5}">
                      <a16:colId xmlns:a16="http://schemas.microsoft.com/office/drawing/2014/main" val="2008088580"/>
                    </a:ext>
                  </a:extLst>
                </a:gridCol>
                <a:gridCol w="881743">
                  <a:extLst>
                    <a:ext uri="{9D8B030D-6E8A-4147-A177-3AD203B41FA5}">
                      <a16:colId xmlns:a16="http://schemas.microsoft.com/office/drawing/2014/main" val="3297446454"/>
                    </a:ext>
                  </a:extLst>
                </a:gridCol>
              </a:tblGrid>
              <a:tr h="318615">
                <a:tc>
                  <a:txBody>
                    <a:bodyPr/>
                    <a:lstStyle/>
                    <a:p>
                      <a:pPr algn="r" rtl="0" fontAlgn="ctr"/>
                      <a:r>
                        <a:rPr lang="en-US" sz="1500" b="1" u="none" strike="noStrike" dirty="0">
                          <a:effectLst/>
                        </a:rPr>
                        <a:t>Range </a:t>
                      </a:r>
                      <a:endParaRPr lang="en-US" sz="1500" b="1" i="0" u="none" strike="noStrike" dirty="0">
                        <a:solidFill>
                          <a:srgbClr val="000000"/>
                        </a:solidFill>
                        <a:effectLst/>
                        <a:latin typeface="Calibri" panose="020F0502020204030204" pitchFamily="34" charset="0"/>
                      </a:endParaRPr>
                    </a:p>
                  </a:txBody>
                  <a:tcPr marL="5715" marR="5715" marT="5715" marB="0" anchor="ctr"/>
                </a:tc>
                <a:tc>
                  <a:txBody>
                    <a:bodyPr/>
                    <a:lstStyle/>
                    <a:p>
                      <a:pPr algn="ctr" rtl="0" fontAlgn="b"/>
                      <a:r>
                        <a:rPr lang="en-US" sz="1500" b="1" u="none" strike="noStrike">
                          <a:effectLst/>
                        </a:rPr>
                        <a:t>x</a:t>
                      </a:r>
                      <a:endParaRPr lang="en-US" sz="1500" b="1" i="0" u="none" strike="noStrike">
                        <a:solidFill>
                          <a:srgbClr val="000000"/>
                        </a:solidFill>
                        <a:effectLst/>
                        <a:latin typeface="Calibri" panose="020F0502020204030204" pitchFamily="34" charset="0"/>
                      </a:endParaRPr>
                    </a:p>
                  </a:txBody>
                  <a:tcPr marL="5715" marR="5715" marT="5715" marB="0" anchor="b"/>
                </a:tc>
                <a:tc>
                  <a:txBody>
                    <a:bodyPr/>
                    <a:lstStyle/>
                    <a:p>
                      <a:pPr algn="ctr" rtl="0" fontAlgn="b"/>
                      <a:r>
                        <a:rPr lang="en-US" sz="1500" b="1" u="none" strike="noStrike">
                          <a:effectLst/>
                        </a:rPr>
                        <a:t>f</a:t>
                      </a:r>
                      <a:endParaRPr lang="en-US" sz="1500" b="1" i="0" u="none" strike="noStrike">
                        <a:solidFill>
                          <a:srgbClr val="000000"/>
                        </a:solidFill>
                        <a:effectLst/>
                        <a:latin typeface="Calibri" panose="020F0502020204030204" pitchFamily="34" charset="0"/>
                      </a:endParaRPr>
                    </a:p>
                  </a:txBody>
                  <a:tcPr marL="5715" marR="5715" marT="5715" marB="0" anchor="b"/>
                </a:tc>
                <a:tc>
                  <a:txBody>
                    <a:bodyPr/>
                    <a:lstStyle/>
                    <a:p>
                      <a:pPr algn="ctr" fontAlgn="b"/>
                      <a:r>
                        <a:rPr lang="en-US" sz="1500" b="1" u="none" strike="noStrike">
                          <a:effectLst/>
                        </a:rPr>
                        <a:t>CF</a:t>
                      </a:r>
                      <a:endParaRPr lang="en-US" sz="1500" b="1" i="0" u="none" strike="noStrike">
                        <a:solidFill>
                          <a:srgbClr val="000000"/>
                        </a:solidFill>
                        <a:effectLst/>
                        <a:latin typeface="Calibri" panose="020F0502020204030204" pitchFamily="34" charset="0"/>
                      </a:endParaRPr>
                    </a:p>
                  </a:txBody>
                  <a:tcPr marL="5715" marR="5715" marT="5715" marB="0" anchor="b"/>
                </a:tc>
                <a:tc>
                  <a:txBody>
                    <a:bodyPr/>
                    <a:lstStyle/>
                    <a:p>
                      <a:pPr algn="ctr" fontAlgn="b"/>
                      <a:r>
                        <a:rPr lang="en-US" sz="1500" b="1" u="none" strike="noStrike">
                          <a:effectLst/>
                        </a:rPr>
                        <a:t>CF%</a:t>
                      </a:r>
                      <a:endParaRPr lang="en-US" sz="1500" b="1" i="0" u="none" strike="noStrike">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1737751122"/>
                  </a:ext>
                </a:extLst>
              </a:tr>
              <a:tr h="318615">
                <a:tc>
                  <a:txBody>
                    <a:bodyPr/>
                    <a:lstStyle/>
                    <a:p>
                      <a:pPr algn="r" rtl="0" fontAlgn="ctr"/>
                      <a:r>
                        <a:rPr lang="en-US" sz="1500" b="1" u="none" strike="noStrike" dirty="0">
                          <a:effectLst/>
                        </a:rPr>
                        <a:t>0 - 39</a:t>
                      </a:r>
                      <a:endParaRPr lang="en-US" sz="1500" b="1" i="0" u="none" strike="noStrike" dirty="0">
                        <a:solidFill>
                          <a:srgbClr val="000000"/>
                        </a:solidFill>
                        <a:effectLst/>
                        <a:latin typeface="Calibri" panose="020F0502020204030204" pitchFamily="34" charset="0"/>
                      </a:endParaRPr>
                    </a:p>
                  </a:txBody>
                  <a:tcPr marL="5715" marR="5715" marT="5715" marB="0" anchor="ctr"/>
                </a:tc>
                <a:tc>
                  <a:txBody>
                    <a:bodyPr/>
                    <a:lstStyle/>
                    <a:p>
                      <a:pPr algn="ctr" rtl="0" fontAlgn="t"/>
                      <a:r>
                        <a:rPr lang="en-US" sz="1500" b="1" u="none" strike="noStrike" dirty="0">
                          <a:effectLst/>
                        </a:rPr>
                        <a:t>19.5</a:t>
                      </a:r>
                      <a:endParaRPr lang="en-US" sz="1500" b="1" i="0" u="none" strike="noStrike" dirty="0">
                        <a:solidFill>
                          <a:srgbClr val="000000"/>
                        </a:solidFill>
                        <a:effectLst/>
                        <a:latin typeface="Calibri" panose="020F0502020204030204" pitchFamily="34" charset="0"/>
                      </a:endParaRPr>
                    </a:p>
                  </a:txBody>
                  <a:tcPr marL="5715" marR="5715" marT="5715" marB="0"/>
                </a:tc>
                <a:tc>
                  <a:txBody>
                    <a:bodyPr/>
                    <a:lstStyle/>
                    <a:p>
                      <a:pPr algn="ctr" rtl="0" fontAlgn="b"/>
                      <a:r>
                        <a:rPr lang="en-US" sz="1500" b="1" u="none" strike="noStrike" dirty="0">
                          <a:effectLst/>
                        </a:rPr>
                        <a:t>13</a:t>
                      </a:r>
                      <a:endParaRPr lang="en-US" sz="1500" b="1" i="0" u="none" strike="noStrike" dirty="0">
                        <a:solidFill>
                          <a:srgbClr val="000000"/>
                        </a:solidFill>
                        <a:effectLst/>
                        <a:latin typeface="Calibri" panose="020F0502020204030204" pitchFamily="34" charset="0"/>
                      </a:endParaRPr>
                    </a:p>
                  </a:txBody>
                  <a:tcPr marL="5715" marR="5715" marT="5715" marB="0" anchor="b"/>
                </a:tc>
                <a:tc>
                  <a:txBody>
                    <a:bodyPr/>
                    <a:lstStyle/>
                    <a:p>
                      <a:pPr algn="ctr" fontAlgn="b"/>
                      <a:r>
                        <a:rPr lang="en-US" sz="1500" b="1" u="none" strike="noStrike">
                          <a:effectLst/>
                        </a:rPr>
                        <a:t>13</a:t>
                      </a:r>
                      <a:endParaRPr lang="en-US" sz="1500" b="1" i="0" u="none" strike="noStrike">
                        <a:solidFill>
                          <a:srgbClr val="000000"/>
                        </a:solidFill>
                        <a:effectLst/>
                        <a:latin typeface="Calibri" panose="020F0502020204030204" pitchFamily="34" charset="0"/>
                      </a:endParaRPr>
                    </a:p>
                  </a:txBody>
                  <a:tcPr marL="5715" marR="5715" marT="5715" marB="0" anchor="b"/>
                </a:tc>
                <a:tc>
                  <a:txBody>
                    <a:bodyPr/>
                    <a:lstStyle/>
                    <a:p>
                      <a:pPr algn="ctr" fontAlgn="b"/>
                      <a:r>
                        <a:rPr lang="en-US" sz="1500" b="1" u="none" strike="noStrike">
                          <a:effectLst/>
                        </a:rPr>
                        <a:t>6.3</a:t>
                      </a:r>
                      <a:endParaRPr lang="en-US" sz="1500" b="1" i="0" u="none" strike="noStrike">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1003952490"/>
                  </a:ext>
                </a:extLst>
              </a:tr>
              <a:tr h="318615">
                <a:tc>
                  <a:txBody>
                    <a:bodyPr/>
                    <a:lstStyle/>
                    <a:p>
                      <a:pPr algn="r" rtl="0" fontAlgn="ctr"/>
                      <a:r>
                        <a:rPr lang="en-US" sz="1500" b="1" u="none" strike="noStrike">
                          <a:effectLst/>
                        </a:rPr>
                        <a:t>40 - 44</a:t>
                      </a:r>
                      <a:endParaRPr lang="en-US" sz="1500" b="1" i="0" u="none" strike="noStrike">
                        <a:solidFill>
                          <a:srgbClr val="000000"/>
                        </a:solidFill>
                        <a:effectLst/>
                        <a:latin typeface="Calibri" panose="020F0502020204030204" pitchFamily="34" charset="0"/>
                      </a:endParaRPr>
                    </a:p>
                  </a:txBody>
                  <a:tcPr marL="5715" marR="5715" marT="5715" marB="0" anchor="ctr"/>
                </a:tc>
                <a:tc>
                  <a:txBody>
                    <a:bodyPr/>
                    <a:lstStyle/>
                    <a:p>
                      <a:pPr algn="ctr" rtl="0" fontAlgn="t"/>
                      <a:r>
                        <a:rPr lang="en-US" sz="1500" b="1" u="none" strike="noStrike" dirty="0">
                          <a:effectLst/>
                        </a:rPr>
                        <a:t>42.0</a:t>
                      </a:r>
                      <a:endParaRPr lang="en-US" sz="1500" b="1" i="0" u="none" strike="noStrike" dirty="0">
                        <a:solidFill>
                          <a:srgbClr val="000000"/>
                        </a:solidFill>
                        <a:effectLst/>
                        <a:latin typeface="Calibri" panose="020F0502020204030204" pitchFamily="34" charset="0"/>
                      </a:endParaRPr>
                    </a:p>
                  </a:txBody>
                  <a:tcPr marL="5715" marR="5715" marT="5715" marB="0"/>
                </a:tc>
                <a:tc>
                  <a:txBody>
                    <a:bodyPr/>
                    <a:lstStyle/>
                    <a:p>
                      <a:pPr algn="ctr" rtl="0" fontAlgn="b"/>
                      <a:r>
                        <a:rPr lang="en-US" sz="1500" b="1" u="none" strike="noStrike" dirty="0">
                          <a:effectLst/>
                        </a:rPr>
                        <a:t>10</a:t>
                      </a:r>
                      <a:endParaRPr lang="en-US" sz="1500" b="1" i="0" u="none" strike="noStrike" dirty="0">
                        <a:solidFill>
                          <a:srgbClr val="000000"/>
                        </a:solidFill>
                        <a:effectLst/>
                        <a:latin typeface="Calibri" panose="020F0502020204030204" pitchFamily="34" charset="0"/>
                      </a:endParaRPr>
                    </a:p>
                  </a:txBody>
                  <a:tcPr marL="5715" marR="5715" marT="5715" marB="0" anchor="b"/>
                </a:tc>
                <a:tc>
                  <a:txBody>
                    <a:bodyPr/>
                    <a:lstStyle/>
                    <a:p>
                      <a:pPr algn="ctr" fontAlgn="b"/>
                      <a:r>
                        <a:rPr lang="en-US" sz="1500" b="1" u="none" strike="noStrike">
                          <a:effectLst/>
                        </a:rPr>
                        <a:t>23</a:t>
                      </a:r>
                      <a:endParaRPr lang="en-US" sz="1500" b="1" i="0" u="none" strike="noStrike">
                        <a:solidFill>
                          <a:srgbClr val="000000"/>
                        </a:solidFill>
                        <a:effectLst/>
                        <a:latin typeface="Calibri" panose="020F0502020204030204" pitchFamily="34" charset="0"/>
                      </a:endParaRPr>
                    </a:p>
                  </a:txBody>
                  <a:tcPr marL="5715" marR="5715" marT="5715" marB="0" anchor="b"/>
                </a:tc>
                <a:tc>
                  <a:txBody>
                    <a:bodyPr/>
                    <a:lstStyle/>
                    <a:p>
                      <a:pPr algn="ctr" fontAlgn="b"/>
                      <a:r>
                        <a:rPr lang="en-US" sz="1500" b="1" u="none" strike="noStrike">
                          <a:effectLst/>
                        </a:rPr>
                        <a:t>11.2</a:t>
                      </a:r>
                      <a:endParaRPr lang="en-US" sz="1500" b="1" i="0" u="none" strike="noStrike">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1493914074"/>
                  </a:ext>
                </a:extLst>
              </a:tr>
              <a:tr h="318615">
                <a:tc>
                  <a:txBody>
                    <a:bodyPr/>
                    <a:lstStyle/>
                    <a:p>
                      <a:pPr algn="r" rtl="0" fontAlgn="ctr"/>
                      <a:r>
                        <a:rPr lang="en-US" sz="1500" b="1" u="none" strike="noStrike">
                          <a:effectLst/>
                        </a:rPr>
                        <a:t>45 - 49</a:t>
                      </a:r>
                      <a:endParaRPr lang="en-US" sz="1500" b="1" i="0" u="none" strike="noStrike">
                        <a:solidFill>
                          <a:srgbClr val="000000"/>
                        </a:solidFill>
                        <a:effectLst/>
                        <a:latin typeface="Calibri" panose="020F0502020204030204" pitchFamily="34" charset="0"/>
                      </a:endParaRPr>
                    </a:p>
                  </a:txBody>
                  <a:tcPr marL="5715" marR="5715" marT="5715" marB="0" anchor="ctr"/>
                </a:tc>
                <a:tc>
                  <a:txBody>
                    <a:bodyPr/>
                    <a:lstStyle/>
                    <a:p>
                      <a:pPr algn="ctr" rtl="0" fontAlgn="t"/>
                      <a:r>
                        <a:rPr lang="en-US" sz="1500" b="1" u="none" strike="noStrike">
                          <a:effectLst/>
                        </a:rPr>
                        <a:t>47.0</a:t>
                      </a:r>
                      <a:endParaRPr lang="en-US" sz="1500" b="1" i="0" u="none" strike="noStrike">
                        <a:solidFill>
                          <a:srgbClr val="000000"/>
                        </a:solidFill>
                        <a:effectLst/>
                        <a:latin typeface="Calibri" panose="020F0502020204030204" pitchFamily="34" charset="0"/>
                      </a:endParaRPr>
                    </a:p>
                  </a:txBody>
                  <a:tcPr marL="5715" marR="5715" marT="5715" marB="0"/>
                </a:tc>
                <a:tc>
                  <a:txBody>
                    <a:bodyPr/>
                    <a:lstStyle/>
                    <a:p>
                      <a:pPr algn="ctr" rtl="0" fontAlgn="b"/>
                      <a:r>
                        <a:rPr lang="en-US" sz="1500" b="1" u="none" strike="noStrike" dirty="0">
                          <a:effectLst/>
                        </a:rPr>
                        <a:t>29</a:t>
                      </a:r>
                      <a:endParaRPr lang="en-US" sz="1500" b="1" i="0" u="none" strike="noStrike" dirty="0">
                        <a:solidFill>
                          <a:srgbClr val="000000"/>
                        </a:solidFill>
                        <a:effectLst/>
                        <a:latin typeface="Calibri" panose="020F0502020204030204" pitchFamily="34" charset="0"/>
                      </a:endParaRPr>
                    </a:p>
                  </a:txBody>
                  <a:tcPr marL="5715" marR="5715" marT="5715" marB="0" anchor="b"/>
                </a:tc>
                <a:tc>
                  <a:txBody>
                    <a:bodyPr/>
                    <a:lstStyle/>
                    <a:p>
                      <a:pPr algn="ctr" fontAlgn="b"/>
                      <a:r>
                        <a:rPr lang="en-US" sz="1500" b="1" u="none" strike="noStrike">
                          <a:effectLst/>
                        </a:rPr>
                        <a:t>52</a:t>
                      </a:r>
                      <a:endParaRPr lang="en-US" sz="1500" b="1" i="1" u="none" strike="noStrike">
                        <a:solidFill>
                          <a:srgbClr val="000000"/>
                        </a:solidFill>
                        <a:effectLst/>
                        <a:latin typeface="Calibri" panose="020F0502020204030204" pitchFamily="34" charset="0"/>
                      </a:endParaRPr>
                    </a:p>
                  </a:txBody>
                  <a:tcPr marL="5715" marR="5715" marT="5715" marB="0" anchor="b"/>
                </a:tc>
                <a:tc>
                  <a:txBody>
                    <a:bodyPr/>
                    <a:lstStyle/>
                    <a:p>
                      <a:pPr algn="ctr" fontAlgn="b"/>
                      <a:r>
                        <a:rPr lang="en-US" sz="1500" b="1" u="none" strike="noStrike">
                          <a:effectLst/>
                        </a:rPr>
                        <a:t>25.2</a:t>
                      </a:r>
                      <a:endParaRPr lang="en-US" sz="1500" b="1" i="0" u="none" strike="noStrike">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2242422217"/>
                  </a:ext>
                </a:extLst>
              </a:tr>
              <a:tr h="318615">
                <a:tc>
                  <a:txBody>
                    <a:bodyPr/>
                    <a:lstStyle/>
                    <a:p>
                      <a:pPr algn="r" rtl="0" fontAlgn="ctr"/>
                      <a:r>
                        <a:rPr lang="en-US" sz="1500" b="1" u="none" strike="noStrike">
                          <a:effectLst/>
                        </a:rPr>
                        <a:t>50 - 59</a:t>
                      </a:r>
                      <a:endParaRPr lang="en-US" sz="1500" b="1" i="1" u="none" strike="noStrike">
                        <a:solidFill>
                          <a:srgbClr val="000000"/>
                        </a:solidFill>
                        <a:effectLst/>
                        <a:latin typeface="Calibri" panose="020F0502020204030204" pitchFamily="34" charset="0"/>
                      </a:endParaRPr>
                    </a:p>
                  </a:txBody>
                  <a:tcPr marL="5715" marR="5715" marT="5715" marB="0" anchor="ctr"/>
                </a:tc>
                <a:tc>
                  <a:txBody>
                    <a:bodyPr/>
                    <a:lstStyle/>
                    <a:p>
                      <a:pPr algn="ctr" rtl="0" fontAlgn="t"/>
                      <a:r>
                        <a:rPr lang="en-US" sz="1500" b="1" u="none" strike="noStrike">
                          <a:effectLst/>
                        </a:rPr>
                        <a:t>54.5</a:t>
                      </a:r>
                      <a:endParaRPr lang="en-US" sz="1500" b="1" i="1" u="none" strike="noStrike">
                        <a:solidFill>
                          <a:srgbClr val="000000"/>
                        </a:solidFill>
                        <a:effectLst/>
                        <a:latin typeface="Calibri" panose="020F0502020204030204" pitchFamily="34" charset="0"/>
                      </a:endParaRPr>
                    </a:p>
                  </a:txBody>
                  <a:tcPr marL="5715" marR="5715" marT="5715" marB="0"/>
                </a:tc>
                <a:tc>
                  <a:txBody>
                    <a:bodyPr/>
                    <a:lstStyle/>
                    <a:p>
                      <a:pPr algn="ctr" rtl="0" fontAlgn="b"/>
                      <a:r>
                        <a:rPr lang="en-US" sz="1500" b="1" u="none" strike="noStrike" dirty="0">
                          <a:effectLst/>
                        </a:rPr>
                        <a:t>101</a:t>
                      </a:r>
                      <a:endParaRPr lang="en-US" sz="1500" b="1" i="1" u="none" strike="noStrike" dirty="0">
                        <a:solidFill>
                          <a:srgbClr val="000000"/>
                        </a:solidFill>
                        <a:effectLst/>
                        <a:latin typeface="Calibri" panose="020F0502020204030204" pitchFamily="34" charset="0"/>
                      </a:endParaRPr>
                    </a:p>
                  </a:txBody>
                  <a:tcPr marL="5715" marR="5715" marT="5715" marB="0" anchor="b"/>
                </a:tc>
                <a:tc>
                  <a:txBody>
                    <a:bodyPr/>
                    <a:lstStyle/>
                    <a:p>
                      <a:pPr algn="ctr" fontAlgn="b"/>
                      <a:r>
                        <a:rPr lang="en-US" sz="1500" b="1" u="none" strike="noStrike" dirty="0">
                          <a:effectLst/>
                        </a:rPr>
                        <a:t>153</a:t>
                      </a:r>
                      <a:endParaRPr lang="en-US" sz="1500" b="1" i="1" u="none" strike="noStrike" dirty="0">
                        <a:solidFill>
                          <a:srgbClr val="000000"/>
                        </a:solidFill>
                        <a:effectLst/>
                        <a:latin typeface="Calibri" panose="020F0502020204030204" pitchFamily="34" charset="0"/>
                      </a:endParaRPr>
                    </a:p>
                  </a:txBody>
                  <a:tcPr marL="5715" marR="5715" marT="5715" marB="0" anchor="b"/>
                </a:tc>
                <a:tc>
                  <a:txBody>
                    <a:bodyPr/>
                    <a:lstStyle/>
                    <a:p>
                      <a:pPr algn="ctr" fontAlgn="b"/>
                      <a:r>
                        <a:rPr lang="en-US" sz="1500" b="1" u="none" strike="noStrike">
                          <a:effectLst/>
                        </a:rPr>
                        <a:t>74.3</a:t>
                      </a:r>
                      <a:endParaRPr lang="en-US" sz="1500" b="1" i="0" u="none" strike="noStrike">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2160502537"/>
                  </a:ext>
                </a:extLst>
              </a:tr>
              <a:tr h="318615">
                <a:tc>
                  <a:txBody>
                    <a:bodyPr/>
                    <a:lstStyle/>
                    <a:p>
                      <a:pPr algn="r" rtl="0" fontAlgn="ctr"/>
                      <a:r>
                        <a:rPr lang="en-US" sz="1500" b="1" u="none" strike="noStrike">
                          <a:effectLst/>
                        </a:rPr>
                        <a:t>60 - 69</a:t>
                      </a:r>
                      <a:endParaRPr lang="en-US" sz="1500" b="1" i="0" u="none" strike="noStrike">
                        <a:solidFill>
                          <a:srgbClr val="000000"/>
                        </a:solidFill>
                        <a:effectLst/>
                        <a:latin typeface="Calibri" panose="020F0502020204030204" pitchFamily="34" charset="0"/>
                      </a:endParaRPr>
                    </a:p>
                  </a:txBody>
                  <a:tcPr marL="5715" marR="5715" marT="5715" marB="0" anchor="ctr"/>
                </a:tc>
                <a:tc>
                  <a:txBody>
                    <a:bodyPr/>
                    <a:lstStyle/>
                    <a:p>
                      <a:pPr algn="ctr" rtl="0" fontAlgn="t"/>
                      <a:r>
                        <a:rPr lang="en-US" sz="1500" b="1" u="none" strike="noStrike">
                          <a:effectLst/>
                        </a:rPr>
                        <a:t>64.5</a:t>
                      </a:r>
                      <a:endParaRPr lang="en-US" sz="1500" b="1" i="0" u="none" strike="noStrike">
                        <a:solidFill>
                          <a:srgbClr val="000000"/>
                        </a:solidFill>
                        <a:effectLst/>
                        <a:latin typeface="Calibri" panose="020F0502020204030204" pitchFamily="34" charset="0"/>
                      </a:endParaRPr>
                    </a:p>
                  </a:txBody>
                  <a:tcPr marL="5715" marR="5715" marT="5715" marB="0"/>
                </a:tc>
                <a:tc>
                  <a:txBody>
                    <a:bodyPr/>
                    <a:lstStyle/>
                    <a:p>
                      <a:pPr algn="ctr" rtl="0" fontAlgn="b"/>
                      <a:r>
                        <a:rPr lang="en-US" sz="1500" b="1" u="none" strike="noStrike">
                          <a:effectLst/>
                        </a:rPr>
                        <a:t>52</a:t>
                      </a:r>
                      <a:endParaRPr lang="en-US" sz="1500" b="1" i="0" u="none" strike="noStrike">
                        <a:solidFill>
                          <a:srgbClr val="000000"/>
                        </a:solidFill>
                        <a:effectLst/>
                        <a:latin typeface="Calibri" panose="020F0502020204030204" pitchFamily="34" charset="0"/>
                      </a:endParaRPr>
                    </a:p>
                  </a:txBody>
                  <a:tcPr marL="5715" marR="5715" marT="5715" marB="0" anchor="b"/>
                </a:tc>
                <a:tc>
                  <a:txBody>
                    <a:bodyPr/>
                    <a:lstStyle/>
                    <a:p>
                      <a:pPr algn="ctr" fontAlgn="b"/>
                      <a:r>
                        <a:rPr lang="en-US" sz="1500" b="1" u="none" strike="noStrike" dirty="0">
                          <a:effectLst/>
                        </a:rPr>
                        <a:t>205</a:t>
                      </a:r>
                      <a:endParaRPr lang="en-US" sz="1500" b="1" i="0" u="none" strike="noStrike" dirty="0">
                        <a:solidFill>
                          <a:srgbClr val="000000"/>
                        </a:solidFill>
                        <a:effectLst/>
                        <a:latin typeface="Calibri" panose="020F0502020204030204" pitchFamily="34" charset="0"/>
                      </a:endParaRPr>
                    </a:p>
                  </a:txBody>
                  <a:tcPr marL="5715" marR="5715" marT="5715" marB="0" anchor="b"/>
                </a:tc>
                <a:tc>
                  <a:txBody>
                    <a:bodyPr/>
                    <a:lstStyle/>
                    <a:p>
                      <a:pPr algn="ctr" fontAlgn="b"/>
                      <a:r>
                        <a:rPr lang="en-US" sz="1500" b="1" u="none" strike="noStrike">
                          <a:effectLst/>
                        </a:rPr>
                        <a:t>99.5</a:t>
                      </a:r>
                      <a:endParaRPr lang="en-US" sz="1500" b="1" i="0" u="none" strike="noStrike">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749007174"/>
                  </a:ext>
                </a:extLst>
              </a:tr>
              <a:tr h="318615">
                <a:tc>
                  <a:txBody>
                    <a:bodyPr/>
                    <a:lstStyle/>
                    <a:p>
                      <a:pPr algn="r" rtl="0" fontAlgn="ctr"/>
                      <a:r>
                        <a:rPr lang="en-US" sz="1500" b="1" u="none" strike="noStrike">
                          <a:effectLst/>
                        </a:rPr>
                        <a:t>70 -79</a:t>
                      </a:r>
                      <a:endParaRPr lang="en-US" sz="1500" b="1" i="0" u="none" strike="noStrike">
                        <a:solidFill>
                          <a:srgbClr val="000000"/>
                        </a:solidFill>
                        <a:effectLst/>
                        <a:latin typeface="Calibri" panose="020F0502020204030204" pitchFamily="34" charset="0"/>
                      </a:endParaRPr>
                    </a:p>
                  </a:txBody>
                  <a:tcPr marL="5715" marR="5715" marT="5715" marB="0" anchor="ctr"/>
                </a:tc>
                <a:tc>
                  <a:txBody>
                    <a:bodyPr/>
                    <a:lstStyle/>
                    <a:p>
                      <a:pPr algn="ctr" rtl="0" fontAlgn="t"/>
                      <a:r>
                        <a:rPr lang="en-US" sz="1500" b="1" u="none" strike="noStrike">
                          <a:effectLst/>
                        </a:rPr>
                        <a:t>74.5</a:t>
                      </a:r>
                      <a:endParaRPr lang="en-US" sz="1500" b="1" i="0" u="none" strike="noStrike">
                        <a:solidFill>
                          <a:srgbClr val="000000"/>
                        </a:solidFill>
                        <a:effectLst/>
                        <a:latin typeface="Calibri" panose="020F0502020204030204" pitchFamily="34" charset="0"/>
                      </a:endParaRPr>
                    </a:p>
                  </a:txBody>
                  <a:tcPr marL="5715" marR="5715" marT="5715" marB="0"/>
                </a:tc>
                <a:tc>
                  <a:txBody>
                    <a:bodyPr/>
                    <a:lstStyle/>
                    <a:p>
                      <a:pPr algn="ctr" rtl="0" fontAlgn="b"/>
                      <a:r>
                        <a:rPr lang="en-US" sz="1500" b="1" u="none" strike="noStrike">
                          <a:effectLst/>
                        </a:rPr>
                        <a:t>1</a:t>
                      </a:r>
                      <a:endParaRPr lang="en-US" sz="1500" b="1" i="0" u="none" strike="noStrike">
                        <a:solidFill>
                          <a:srgbClr val="000000"/>
                        </a:solidFill>
                        <a:effectLst/>
                        <a:latin typeface="Calibri" panose="020F0502020204030204" pitchFamily="34" charset="0"/>
                      </a:endParaRPr>
                    </a:p>
                  </a:txBody>
                  <a:tcPr marL="5715" marR="5715" marT="5715" marB="0" anchor="b"/>
                </a:tc>
                <a:tc>
                  <a:txBody>
                    <a:bodyPr/>
                    <a:lstStyle/>
                    <a:p>
                      <a:pPr algn="ctr" fontAlgn="b"/>
                      <a:r>
                        <a:rPr lang="en-US" sz="1500" b="1" u="none" strike="noStrike" dirty="0">
                          <a:effectLst/>
                        </a:rPr>
                        <a:t>206</a:t>
                      </a:r>
                      <a:endParaRPr lang="en-US" sz="1500" b="1" i="0" u="none" strike="noStrike" dirty="0">
                        <a:solidFill>
                          <a:srgbClr val="000000"/>
                        </a:solidFill>
                        <a:effectLst/>
                        <a:latin typeface="Calibri" panose="020F0502020204030204" pitchFamily="34" charset="0"/>
                      </a:endParaRPr>
                    </a:p>
                  </a:txBody>
                  <a:tcPr marL="5715" marR="5715" marT="5715" marB="0" anchor="b"/>
                </a:tc>
                <a:tc>
                  <a:txBody>
                    <a:bodyPr/>
                    <a:lstStyle/>
                    <a:p>
                      <a:pPr algn="ctr" fontAlgn="b"/>
                      <a:r>
                        <a:rPr lang="en-US" sz="1500" b="1" u="none" strike="noStrike" dirty="0">
                          <a:effectLst/>
                        </a:rPr>
                        <a:t>100.0</a:t>
                      </a:r>
                      <a:endParaRPr lang="en-US" sz="1500" b="1"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2363249379"/>
                  </a:ext>
                </a:extLst>
              </a:tr>
            </a:tbl>
          </a:graphicData>
        </a:graphic>
      </p:graphicFrame>
    </p:spTree>
    <p:extLst>
      <p:ext uri="{BB962C8B-B14F-4D97-AF65-F5344CB8AC3E}">
        <p14:creationId xmlns:p14="http://schemas.microsoft.com/office/powerpoint/2010/main" val="33689409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PERCENTILE</a:t>
            </a:r>
          </a:p>
        </p:txBody>
      </p:sp>
      <p:sp>
        <p:nvSpPr>
          <p:cNvPr id="3" name="Content Placeholder 2"/>
          <p:cNvSpPr>
            <a:spLocks noGrp="1"/>
          </p:cNvSpPr>
          <p:nvPr>
            <p:ph idx="1"/>
          </p:nvPr>
        </p:nvSpPr>
        <p:spPr/>
        <p:txBody>
          <a:bodyPr>
            <a:normAutofit fontScale="92500" lnSpcReduction="10000"/>
          </a:bodyPr>
          <a:lstStyle/>
          <a:p>
            <a:r>
              <a:rPr lang="en-US" b="1" dirty="0"/>
              <a:t>PS = 49.5 + </a:t>
            </a:r>
            <a:r>
              <a:rPr lang="en-US" b="1" u="sng" dirty="0"/>
              <a:t>(329 – 226) * 10</a:t>
            </a:r>
            <a:endParaRPr lang="en-US" dirty="0"/>
          </a:p>
          <a:p>
            <a:pPr marL="0" indent="0">
              <a:buNone/>
            </a:pPr>
            <a:r>
              <a:rPr lang="en-US" b="1" dirty="0"/>
              <a:t>                              174</a:t>
            </a:r>
            <a:endParaRPr lang="en-US" dirty="0"/>
          </a:p>
          <a:p>
            <a:pPr marL="0" indent="0">
              <a:buNone/>
            </a:pPr>
            <a:endParaRPr lang="en-US" dirty="0"/>
          </a:p>
          <a:p>
            <a:pPr marL="0" indent="0">
              <a:buNone/>
            </a:pPr>
            <a:endParaRPr lang="en-US" dirty="0"/>
          </a:p>
          <a:p>
            <a:r>
              <a:rPr lang="en-US" b="1" dirty="0"/>
              <a:t>	= 65.44</a:t>
            </a:r>
          </a:p>
          <a:p>
            <a:endParaRPr lang="en-US" b="1" dirty="0"/>
          </a:p>
          <a:p>
            <a:pPr marL="0" indent="0">
              <a:buNone/>
            </a:pPr>
            <a:r>
              <a:rPr lang="en-US" b="1" dirty="0"/>
              <a:t>Sixty percent (60%) of the students in the course scored below 65.44.</a:t>
            </a:r>
            <a:endParaRPr lang="en-US" dirty="0"/>
          </a:p>
          <a:p>
            <a:endParaRPr lang="en-US" dirty="0"/>
          </a:p>
          <a:p>
            <a:endParaRPr lang="en-US" dirty="0"/>
          </a:p>
          <a:p>
            <a:pPr marL="0" indent="0">
              <a:buNone/>
            </a:pPr>
            <a:endParaRPr lang="en-US" b="1" dirty="0"/>
          </a:p>
        </p:txBody>
      </p:sp>
    </p:spTree>
    <p:extLst>
      <p:ext uri="{BB962C8B-B14F-4D97-AF65-F5344CB8AC3E}">
        <p14:creationId xmlns:p14="http://schemas.microsoft.com/office/powerpoint/2010/main" val="40468417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PERCENTILE RANK</a:t>
            </a:r>
          </a:p>
        </p:txBody>
      </p:sp>
      <p:sp>
        <p:nvSpPr>
          <p:cNvPr id="3" name="Content Placeholder 2"/>
          <p:cNvSpPr>
            <a:spLocks noGrp="1"/>
          </p:cNvSpPr>
          <p:nvPr>
            <p:ph idx="1"/>
          </p:nvPr>
        </p:nvSpPr>
        <p:spPr/>
        <p:txBody>
          <a:bodyPr>
            <a:normAutofit lnSpcReduction="10000"/>
          </a:bodyPr>
          <a:lstStyle/>
          <a:p>
            <a:r>
              <a:rPr lang="en-US" b="1" dirty="0"/>
              <a:t>THE PERCENTILE RANK</a:t>
            </a:r>
          </a:p>
          <a:p>
            <a:pPr marL="0" indent="0">
              <a:buNone/>
            </a:pPr>
            <a:endParaRPr lang="en-US" b="1" dirty="0"/>
          </a:p>
          <a:p>
            <a:r>
              <a:rPr lang="en-US" b="1" dirty="0"/>
              <a:t>TO FIND THE %, GIVEN THE SCORE</a:t>
            </a:r>
          </a:p>
          <a:p>
            <a:pPr marL="0" indent="0">
              <a:buNone/>
            </a:pPr>
            <a:endParaRPr lang="en-US" b="1" dirty="0"/>
          </a:p>
          <a:p>
            <a:r>
              <a:rPr lang="en-US" b="1" dirty="0"/>
              <a:t>This is used when you have a score and you want to know the percentage below or above that score. </a:t>
            </a:r>
          </a:p>
          <a:p>
            <a:pPr marL="0" indent="0">
              <a:buNone/>
            </a:pPr>
            <a:r>
              <a:rPr lang="en-US" b="1" dirty="0"/>
              <a:t> </a:t>
            </a:r>
          </a:p>
          <a:p>
            <a:pPr marL="0" indent="0">
              <a:buNone/>
            </a:pPr>
            <a:endParaRPr lang="en-US" b="1" dirty="0"/>
          </a:p>
        </p:txBody>
      </p:sp>
    </p:spTree>
    <p:extLst>
      <p:ext uri="{BB962C8B-B14F-4D97-AF65-F5344CB8AC3E}">
        <p14:creationId xmlns:p14="http://schemas.microsoft.com/office/powerpoint/2010/main" val="33000866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b="1" dirty="0"/>
              <a:t>It is a reverse way of looking at or measuring the relative standing of scores.</a:t>
            </a:r>
          </a:p>
          <a:p>
            <a:pPr marL="0" indent="0">
              <a:buNone/>
            </a:pPr>
            <a:r>
              <a:rPr lang="en-US" b="1" dirty="0"/>
              <a:t> </a:t>
            </a:r>
          </a:p>
          <a:p>
            <a:r>
              <a:rPr lang="en-US" b="1" dirty="0"/>
              <a:t>In definitional terms, the percentile rank is simply the percentage in a distribution falling below a certain score or value</a:t>
            </a:r>
          </a:p>
          <a:p>
            <a:pPr marL="0" indent="0">
              <a:buNone/>
            </a:pPr>
            <a:endParaRPr lang="en-US" b="1" dirty="0"/>
          </a:p>
          <a:p>
            <a:r>
              <a:rPr lang="en-US" b="1" dirty="0"/>
              <a:t>The formula for the percentile ranks is:-</a:t>
            </a:r>
          </a:p>
          <a:p>
            <a:pPr marL="0" indent="0">
              <a:buNone/>
            </a:pPr>
            <a:endParaRPr lang="en-US" b="1" dirty="0"/>
          </a:p>
          <a:p>
            <a:r>
              <a:rPr lang="en-US" b="1" dirty="0"/>
              <a:t>	PR </a:t>
            </a:r>
            <a:r>
              <a:rPr lang="en-US" b="1" u="sng" dirty="0"/>
              <a:t>= f(x-L) + F</a:t>
            </a:r>
            <a:r>
              <a:rPr lang="en-US" b="1" u="sng" baseline="-25000" dirty="0"/>
              <a:t>i</a:t>
            </a:r>
            <a:r>
              <a:rPr lang="en-US" b="1" baseline="-25000" dirty="0"/>
              <a:t> </a:t>
            </a:r>
            <a:endParaRPr lang="en-US" b="1" dirty="0"/>
          </a:p>
          <a:p>
            <a:pPr marL="0" indent="0">
              <a:buNone/>
            </a:pPr>
            <a:r>
              <a:rPr lang="en-US" b="1" dirty="0"/>
              <a:t>                           Ni</a:t>
            </a:r>
          </a:p>
          <a:p>
            <a:endParaRPr lang="en-US" dirty="0"/>
          </a:p>
        </p:txBody>
      </p:sp>
    </p:spTree>
    <p:extLst>
      <p:ext uri="{BB962C8B-B14F-4D97-AF65-F5344CB8AC3E}">
        <p14:creationId xmlns:p14="http://schemas.microsoft.com/office/powerpoint/2010/main" val="32264280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PERCENTILE RANK</a:t>
            </a:r>
            <a:endParaRPr lang="en-US" dirty="0"/>
          </a:p>
        </p:txBody>
      </p:sp>
      <p:sp>
        <p:nvSpPr>
          <p:cNvPr id="3" name="Content Placeholder 2"/>
          <p:cNvSpPr>
            <a:spLocks noGrp="1"/>
          </p:cNvSpPr>
          <p:nvPr>
            <p:ph idx="1"/>
          </p:nvPr>
        </p:nvSpPr>
        <p:spPr/>
        <p:txBody>
          <a:bodyPr>
            <a:normAutofit fontScale="55000" lnSpcReduction="20000"/>
          </a:bodyPr>
          <a:lstStyle/>
          <a:p>
            <a:r>
              <a:rPr lang="en-US" b="1" dirty="0"/>
              <a:t>x = the score below which a percentage (%) falls.</a:t>
            </a:r>
          </a:p>
          <a:p>
            <a:r>
              <a:rPr lang="en-US" b="1" dirty="0"/>
              <a:t> </a:t>
            </a:r>
          </a:p>
          <a:p>
            <a:r>
              <a:rPr lang="en-US" b="1" dirty="0"/>
              <a:t>f = the frequency in the interval where, X is the score is located.</a:t>
            </a:r>
          </a:p>
          <a:p>
            <a:r>
              <a:rPr lang="en-US" b="1" dirty="0"/>
              <a:t> </a:t>
            </a:r>
          </a:p>
          <a:p>
            <a:r>
              <a:rPr lang="en-US" b="1" dirty="0"/>
              <a:t>L = the true  lower limit of the interval where x is located.</a:t>
            </a:r>
          </a:p>
          <a:p>
            <a:r>
              <a:rPr lang="en-US" b="1" dirty="0"/>
              <a:t> </a:t>
            </a:r>
          </a:p>
          <a:p>
            <a:r>
              <a:rPr lang="en-US" b="1" dirty="0"/>
              <a:t>F = the cumulative frequency of the class interval preceding the one containing the percentile.</a:t>
            </a:r>
          </a:p>
          <a:p>
            <a:r>
              <a:rPr lang="en-US" b="1" dirty="0"/>
              <a:t> </a:t>
            </a:r>
          </a:p>
          <a:p>
            <a:r>
              <a:rPr lang="en-US" b="1" dirty="0"/>
              <a:t>N= the total sum of frequencies </a:t>
            </a:r>
          </a:p>
          <a:p>
            <a:r>
              <a:rPr lang="en-US" b="1" dirty="0"/>
              <a:t> </a:t>
            </a:r>
          </a:p>
          <a:p>
            <a:r>
              <a:rPr lang="en-US" b="1" dirty="0" err="1"/>
              <a:t>i</a:t>
            </a:r>
            <a:r>
              <a:rPr lang="en-US" b="1" dirty="0"/>
              <a:t>= the size of the class interval</a:t>
            </a:r>
          </a:p>
          <a:p>
            <a:endParaRPr lang="en-US" b="1" dirty="0"/>
          </a:p>
          <a:p>
            <a:endParaRPr lang="en-US" b="1" dirty="0"/>
          </a:p>
        </p:txBody>
      </p:sp>
    </p:spTree>
    <p:extLst>
      <p:ext uri="{BB962C8B-B14F-4D97-AF65-F5344CB8AC3E}">
        <p14:creationId xmlns:p14="http://schemas.microsoft.com/office/powerpoint/2010/main" val="19774785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PERCENTILE RANK</a:t>
            </a:r>
            <a:endParaRPr lang="en-US" dirty="0"/>
          </a:p>
        </p:txBody>
      </p:sp>
      <p:sp>
        <p:nvSpPr>
          <p:cNvPr id="3" name="Content Placeholder 2"/>
          <p:cNvSpPr>
            <a:spLocks noGrp="1"/>
          </p:cNvSpPr>
          <p:nvPr>
            <p:ph idx="1"/>
          </p:nvPr>
        </p:nvSpPr>
        <p:spPr/>
        <p:txBody>
          <a:bodyPr/>
          <a:lstStyle/>
          <a:p>
            <a:pPr marL="0" indent="0">
              <a:buNone/>
            </a:pPr>
            <a:endParaRPr lang="en-US" dirty="0"/>
          </a:p>
          <a:p>
            <a:r>
              <a:rPr lang="en-US" b="1" dirty="0"/>
              <a:t>TASK: To find the percentage of students who scored below Mr. Zimba’s score of 62.5</a:t>
            </a:r>
          </a:p>
          <a:p>
            <a:endParaRPr lang="en-US" b="1" dirty="0"/>
          </a:p>
        </p:txBody>
      </p:sp>
    </p:spTree>
    <p:extLst>
      <p:ext uri="{BB962C8B-B14F-4D97-AF65-F5344CB8AC3E}">
        <p14:creationId xmlns:p14="http://schemas.microsoft.com/office/powerpoint/2010/main" val="2995140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4698274" y="2999560"/>
          <a:ext cx="4049486" cy="1853082"/>
        </p:xfrm>
        <a:graphic>
          <a:graphicData uri="http://schemas.openxmlformats.org/drawingml/2006/table">
            <a:tbl>
              <a:tblPr>
                <a:tableStyleId>{5940675A-B579-460E-94D1-54222C63F5DA}</a:tableStyleId>
              </a:tblPr>
              <a:tblGrid>
                <a:gridCol w="2024743">
                  <a:extLst>
                    <a:ext uri="{9D8B030D-6E8A-4147-A177-3AD203B41FA5}">
                      <a16:colId xmlns:a16="http://schemas.microsoft.com/office/drawing/2014/main" val="2657787846"/>
                    </a:ext>
                  </a:extLst>
                </a:gridCol>
                <a:gridCol w="2024743">
                  <a:extLst>
                    <a:ext uri="{9D8B030D-6E8A-4147-A177-3AD203B41FA5}">
                      <a16:colId xmlns:a16="http://schemas.microsoft.com/office/drawing/2014/main" val="2664001939"/>
                    </a:ext>
                  </a:extLst>
                </a:gridCol>
              </a:tblGrid>
              <a:tr h="308847">
                <a:tc>
                  <a:txBody>
                    <a:bodyPr/>
                    <a:lstStyle/>
                    <a:p>
                      <a:pPr algn="r" fontAlgn="b"/>
                      <a:r>
                        <a:rPr lang="en-US" sz="1500" b="1" u="none" strike="noStrike" dirty="0">
                          <a:effectLst/>
                        </a:rPr>
                        <a:t>0.6</a:t>
                      </a:r>
                      <a:endParaRPr lang="en-US" sz="1500" b="1" i="0" u="none" strike="noStrike" dirty="0">
                        <a:solidFill>
                          <a:srgbClr val="000000"/>
                        </a:solidFill>
                        <a:effectLst/>
                        <a:latin typeface="Calibri" panose="020F0502020204030204" pitchFamily="34" charset="0"/>
                      </a:endParaRPr>
                    </a:p>
                  </a:txBody>
                  <a:tcPr marL="5715" marR="5715" marT="5715" marB="0" anchor="b"/>
                </a:tc>
                <a:tc>
                  <a:txBody>
                    <a:bodyPr/>
                    <a:lstStyle/>
                    <a:p>
                      <a:pPr algn="r" fontAlgn="b"/>
                      <a:r>
                        <a:rPr lang="en-US" sz="1500" b="1" u="none" strike="noStrike" dirty="0">
                          <a:effectLst/>
                        </a:rPr>
                        <a:t>N123.6</a:t>
                      </a:r>
                      <a:endParaRPr lang="en-US" sz="1500" b="1"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3499359718"/>
                  </a:ext>
                </a:extLst>
              </a:tr>
              <a:tr h="308847">
                <a:tc>
                  <a:txBody>
                    <a:bodyPr/>
                    <a:lstStyle/>
                    <a:p>
                      <a:pPr algn="l" fontAlgn="b"/>
                      <a:r>
                        <a:rPr lang="en-US" sz="1500" b="1" u="none" strike="noStrike" dirty="0">
                          <a:effectLst/>
                        </a:rPr>
                        <a:t>L</a:t>
                      </a:r>
                      <a:endParaRPr lang="en-US" sz="1500" b="1" i="0" u="none" strike="noStrike" dirty="0">
                        <a:solidFill>
                          <a:srgbClr val="000000"/>
                        </a:solidFill>
                        <a:effectLst/>
                        <a:latin typeface="Calibri" panose="020F0502020204030204" pitchFamily="34" charset="0"/>
                      </a:endParaRPr>
                    </a:p>
                  </a:txBody>
                  <a:tcPr marL="5715" marR="5715" marT="5715" marB="0" anchor="b"/>
                </a:tc>
                <a:tc>
                  <a:txBody>
                    <a:bodyPr/>
                    <a:lstStyle/>
                    <a:p>
                      <a:pPr algn="r" fontAlgn="b"/>
                      <a:r>
                        <a:rPr lang="en-US" sz="1500" b="1" u="none" strike="noStrike" dirty="0">
                          <a:effectLst/>
                        </a:rPr>
                        <a:t>49.5</a:t>
                      </a:r>
                      <a:endParaRPr lang="en-US" sz="1500" b="1"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319526989"/>
                  </a:ext>
                </a:extLst>
              </a:tr>
              <a:tr h="308847">
                <a:tc>
                  <a:txBody>
                    <a:bodyPr/>
                    <a:lstStyle/>
                    <a:p>
                      <a:pPr algn="l" fontAlgn="b"/>
                      <a:r>
                        <a:rPr lang="en-US" sz="1500" b="1" u="none" strike="noStrike" dirty="0">
                          <a:effectLst/>
                        </a:rPr>
                        <a:t>F</a:t>
                      </a:r>
                      <a:endParaRPr lang="en-US" sz="1500" b="1" i="0" u="none" strike="noStrike" dirty="0">
                        <a:solidFill>
                          <a:srgbClr val="000000"/>
                        </a:solidFill>
                        <a:effectLst/>
                        <a:latin typeface="Calibri" panose="020F0502020204030204" pitchFamily="34" charset="0"/>
                      </a:endParaRPr>
                    </a:p>
                  </a:txBody>
                  <a:tcPr marL="5715" marR="5715" marT="5715" marB="0" anchor="b"/>
                </a:tc>
                <a:tc>
                  <a:txBody>
                    <a:bodyPr/>
                    <a:lstStyle/>
                    <a:p>
                      <a:pPr algn="r" fontAlgn="b"/>
                      <a:r>
                        <a:rPr lang="en-US" sz="1500" b="1" u="none" strike="noStrike" dirty="0">
                          <a:effectLst/>
                        </a:rPr>
                        <a:t>52</a:t>
                      </a:r>
                      <a:endParaRPr lang="en-US" sz="1500" b="1"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176900412"/>
                  </a:ext>
                </a:extLst>
              </a:tr>
              <a:tr h="308847">
                <a:tc>
                  <a:txBody>
                    <a:bodyPr/>
                    <a:lstStyle/>
                    <a:p>
                      <a:pPr algn="l" fontAlgn="b"/>
                      <a:r>
                        <a:rPr lang="en-US" sz="1500" b="1" u="none" strike="noStrike" dirty="0" err="1">
                          <a:effectLst/>
                        </a:rPr>
                        <a:t>i</a:t>
                      </a:r>
                      <a:endParaRPr lang="en-US" sz="1500" b="1" i="0" u="none" strike="noStrike" dirty="0">
                        <a:solidFill>
                          <a:srgbClr val="000000"/>
                        </a:solidFill>
                        <a:effectLst/>
                        <a:latin typeface="Calibri" panose="020F0502020204030204" pitchFamily="34" charset="0"/>
                      </a:endParaRPr>
                    </a:p>
                  </a:txBody>
                  <a:tcPr marL="5715" marR="5715" marT="5715" marB="0" anchor="b"/>
                </a:tc>
                <a:tc>
                  <a:txBody>
                    <a:bodyPr/>
                    <a:lstStyle/>
                    <a:p>
                      <a:pPr algn="r" fontAlgn="b"/>
                      <a:r>
                        <a:rPr lang="en-US" sz="1500" b="1" u="none" strike="noStrike" dirty="0">
                          <a:effectLst/>
                        </a:rPr>
                        <a:t>10</a:t>
                      </a:r>
                      <a:endParaRPr lang="en-US" sz="1500" b="1"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4139840083"/>
                  </a:ext>
                </a:extLst>
              </a:tr>
              <a:tr h="308847">
                <a:tc>
                  <a:txBody>
                    <a:bodyPr/>
                    <a:lstStyle/>
                    <a:p>
                      <a:pPr algn="l" fontAlgn="b"/>
                      <a:r>
                        <a:rPr lang="en-US" sz="1500" b="1" u="none" strike="noStrike">
                          <a:effectLst/>
                        </a:rPr>
                        <a:t>f</a:t>
                      </a:r>
                      <a:endParaRPr lang="en-US" sz="1500" b="1" i="0" u="none" strike="noStrike">
                        <a:solidFill>
                          <a:srgbClr val="000000"/>
                        </a:solidFill>
                        <a:effectLst/>
                        <a:latin typeface="Calibri" panose="020F0502020204030204" pitchFamily="34" charset="0"/>
                      </a:endParaRPr>
                    </a:p>
                  </a:txBody>
                  <a:tcPr marL="5715" marR="5715" marT="5715" marB="0" anchor="b"/>
                </a:tc>
                <a:tc>
                  <a:txBody>
                    <a:bodyPr/>
                    <a:lstStyle/>
                    <a:p>
                      <a:pPr algn="r" fontAlgn="b"/>
                      <a:r>
                        <a:rPr lang="en-US" sz="1500" b="1" u="none" strike="noStrike" dirty="0">
                          <a:effectLst/>
                        </a:rPr>
                        <a:t>101</a:t>
                      </a:r>
                      <a:endParaRPr lang="en-US" sz="1500" b="1"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873225225"/>
                  </a:ext>
                </a:extLst>
              </a:tr>
              <a:tr h="308847">
                <a:tc>
                  <a:txBody>
                    <a:bodyPr/>
                    <a:lstStyle/>
                    <a:p>
                      <a:pPr algn="l" fontAlgn="b"/>
                      <a:endParaRPr lang="en-US" sz="1500" b="1" i="0" u="none" strike="noStrike">
                        <a:solidFill>
                          <a:srgbClr val="000000"/>
                        </a:solidFill>
                        <a:effectLst/>
                        <a:latin typeface="Calibri" panose="020F0502020204030204" pitchFamily="34" charset="0"/>
                      </a:endParaRPr>
                    </a:p>
                  </a:txBody>
                  <a:tcPr marL="5715" marR="5715" marT="5715" marB="0" anchor="b"/>
                </a:tc>
                <a:tc>
                  <a:txBody>
                    <a:bodyPr/>
                    <a:lstStyle/>
                    <a:p>
                      <a:pPr algn="r" fontAlgn="b"/>
                      <a:r>
                        <a:rPr lang="en-US" sz="1500" b="1" u="none" strike="noStrike" dirty="0">
                          <a:effectLst/>
                        </a:rPr>
                        <a:t>56.59</a:t>
                      </a:r>
                      <a:endParaRPr lang="en-US" sz="1500" b="1"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3904896956"/>
                  </a:ext>
                </a:extLst>
              </a:tr>
            </a:tbl>
          </a:graphicData>
        </a:graphic>
      </p:graphicFrame>
    </p:spTree>
    <p:extLst>
      <p:ext uri="{BB962C8B-B14F-4D97-AF65-F5344CB8AC3E}">
        <p14:creationId xmlns:p14="http://schemas.microsoft.com/office/powerpoint/2010/main" val="5389871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PERCENTILE RANK</a:t>
            </a:r>
            <a:endParaRPr lang="en-US" dirty="0"/>
          </a:p>
        </p:txBody>
      </p:sp>
      <p:sp>
        <p:nvSpPr>
          <p:cNvPr id="3" name="Content Placeholder 2"/>
          <p:cNvSpPr>
            <a:spLocks noGrp="1"/>
          </p:cNvSpPr>
          <p:nvPr>
            <p:ph idx="1"/>
          </p:nvPr>
        </p:nvSpPr>
        <p:spPr/>
        <p:txBody>
          <a:bodyPr/>
          <a:lstStyle/>
          <a:p>
            <a:r>
              <a:rPr lang="en-US" b="1" dirty="0"/>
              <a:t>PR= </a:t>
            </a:r>
            <a:r>
              <a:rPr lang="en-US" b="1" u="sng" dirty="0"/>
              <a:t>101(56.59- 49.50) + 52*10</a:t>
            </a:r>
          </a:p>
          <a:p>
            <a:pPr marL="0" indent="0">
              <a:buNone/>
            </a:pPr>
            <a:r>
              <a:rPr lang="en-US" b="1" dirty="0"/>
              <a:t>                    206 * 10</a:t>
            </a:r>
          </a:p>
          <a:p>
            <a:pPr marL="0" indent="0">
              <a:buNone/>
            </a:pPr>
            <a:endParaRPr lang="en-US" b="1" dirty="0"/>
          </a:p>
          <a:p>
            <a:r>
              <a:rPr lang="en-US" b="1" dirty="0"/>
              <a:t>= 1236.09</a:t>
            </a:r>
            <a:r>
              <a:rPr lang="en-US" dirty="0"/>
              <a:t> /</a:t>
            </a:r>
            <a:r>
              <a:rPr lang="en-US" b="1" dirty="0"/>
              <a:t>2060</a:t>
            </a:r>
          </a:p>
          <a:p>
            <a:pPr marL="0" indent="0">
              <a:buNone/>
            </a:pPr>
            <a:endParaRPr lang="en-US" b="1" dirty="0"/>
          </a:p>
          <a:p>
            <a:r>
              <a:rPr lang="en-US" b="1" dirty="0"/>
              <a:t>= </a:t>
            </a:r>
            <a:r>
              <a:rPr lang="en-US" b="1" u="sng" dirty="0"/>
              <a:t>0.60 or 60%</a:t>
            </a:r>
            <a:endParaRPr lang="en-US" b="1" dirty="0"/>
          </a:p>
          <a:p>
            <a:endParaRPr lang="en-US" b="1" dirty="0"/>
          </a:p>
        </p:txBody>
      </p:sp>
    </p:spTree>
    <p:extLst>
      <p:ext uri="{BB962C8B-B14F-4D97-AF65-F5344CB8AC3E}">
        <p14:creationId xmlns:p14="http://schemas.microsoft.com/office/powerpoint/2010/main" val="35795917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USES AND APPLICATIONS</a:t>
            </a:r>
          </a:p>
        </p:txBody>
      </p:sp>
      <p:sp>
        <p:nvSpPr>
          <p:cNvPr id="3" name="Content Placeholder 2"/>
          <p:cNvSpPr>
            <a:spLocks noGrp="1"/>
          </p:cNvSpPr>
          <p:nvPr>
            <p:ph idx="1"/>
          </p:nvPr>
        </p:nvSpPr>
        <p:spPr/>
        <p:txBody>
          <a:bodyPr>
            <a:normAutofit fontScale="92500" lnSpcReduction="20000"/>
          </a:bodyPr>
          <a:lstStyle/>
          <a:p>
            <a:r>
              <a:rPr lang="en-US" sz="2700" b="1" dirty="0"/>
              <a:t>Determination of the minimum wage.</a:t>
            </a:r>
          </a:p>
          <a:p>
            <a:pPr marL="0" indent="0">
              <a:buNone/>
            </a:pPr>
            <a:endParaRPr lang="en-US" sz="2700" b="1" dirty="0"/>
          </a:p>
          <a:p>
            <a:r>
              <a:rPr lang="en-US" sz="2700" b="1" dirty="0"/>
              <a:t>Determination of who qualifies for the social cash transfer.</a:t>
            </a:r>
          </a:p>
          <a:p>
            <a:endParaRPr lang="en-US" sz="2700" b="1" dirty="0"/>
          </a:p>
          <a:p>
            <a:r>
              <a:rPr lang="en-US" sz="2700" b="1" dirty="0"/>
              <a:t>Determination of the poverty datum line.</a:t>
            </a:r>
          </a:p>
          <a:p>
            <a:pPr marL="0" indent="0">
              <a:buNone/>
            </a:pPr>
            <a:endParaRPr lang="en-US" sz="2700" b="1" dirty="0"/>
          </a:p>
          <a:p>
            <a:r>
              <a:rPr lang="en-US" sz="2700" b="1" dirty="0"/>
              <a:t>Used in study of population aging.</a:t>
            </a:r>
          </a:p>
          <a:p>
            <a:endParaRPr lang="en-US" sz="2700" b="1" dirty="0"/>
          </a:p>
        </p:txBody>
      </p:sp>
    </p:spTree>
    <p:extLst>
      <p:ext uri="{BB962C8B-B14F-4D97-AF65-F5344CB8AC3E}">
        <p14:creationId xmlns:p14="http://schemas.microsoft.com/office/powerpoint/2010/main" val="3759550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100" b="1" dirty="0"/>
              <a:t>PERCENTILES   AND PERCENTILE RANKS</a:t>
            </a:r>
            <a:br>
              <a:rPr lang="en-US" sz="2100" b="1" dirty="0"/>
            </a:br>
            <a:endParaRPr lang="en-US" sz="2100" b="1" dirty="0"/>
          </a:p>
        </p:txBody>
      </p:sp>
      <p:sp>
        <p:nvSpPr>
          <p:cNvPr id="3" name="Content Placeholder 2"/>
          <p:cNvSpPr>
            <a:spLocks noGrp="1"/>
          </p:cNvSpPr>
          <p:nvPr>
            <p:ph idx="1"/>
          </p:nvPr>
        </p:nvSpPr>
        <p:spPr/>
        <p:txBody>
          <a:bodyPr>
            <a:normAutofit fontScale="55000" lnSpcReduction="20000"/>
          </a:bodyPr>
          <a:lstStyle/>
          <a:p>
            <a:pPr marL="0" indent="0">
              <a:buNone/>
            </a:pPr>
            <a:endParaRPr lang="en-US" dirty="0"/>
          </a:p>
          <a:p>
            <a:pPr lvl="0" algn="just"/>
            <a:r>
              <a:rPr lang="en-US" b="1" dirty="0"/>
              <a:t>Both percentiles and percentile ranks indicate the position of location of, say, the value in relation to the other values in a distribution.</a:t>
            </a:r>
          </a:p>
          <a:p>
            <a:pPr marL="0" indent="0" algn="just">
              <a:buNone/>
            </a:pPr>
            <a:endParaRPr lang="en-US" b="1" dirty="0"/>
          </a:p>
          <a:p>
            <a:pPr algn="just"/>
            <a:r>
              <a:rPr lang="en-US" b="1" dirty="0"/>
              <a:t>The value on the scale is the is referred to as the percentile point or score or just plain percentile.</a:t>
            </a:r>
          </a:p>
          <a:p>
            <a:pPr marL="0" indent="0" algn="just">
              <a:buNone/>
            </a:pPr>
            <a:endParaRPr lang="en-US" b="1" dirty="0"/>
          </a:p>
          <a:p>
            <a:pPr algn="just"/>
            <a:r>
              <a:rPr lang="en-US" b="1" dirty="0"/>
              <a:t>The converse of the percentile is known as the percentile rank.</a:t>
            </a:r>
          </a:p>
          <a:p>
            <a:pPr marL="0" indent="0" algn="just">
              <a:buNone/>
            </a:pPr>
            <a:endParaRPr lang="en-US" b="1" dirty="0"/>
          </a:p>
          <a:p>
            <a:pPr algn="just"/>
            <a:r>
              <a:rPr lang="en-US" b="1" dirty="0"/>
              <a:t>If we are comparing DEM 1110 examination scores or incomes of individuals, measures of relative standing can show, for example, the percentage of students who scored above a certain mark.</a:t>
            </a:r>
          </a:p>
          <a:p>
            <a:pPr algn="just"/>
            <a:endParaRPr lang="en-US" b="1" dirty="0"/>
          </a:p>
          <a:p>
            <a:pPr algn="just"/>
            <a:r>
              <a:rPr lang="en-US" b="1" dirty="0"/>
              <a:t>Conversely they will show  score below which a certain percentage of the students fall.</a:t>
            </a:r>
          </a:p>
        </p:txBody>
      </p:sp>
    </p:spTree>
    <p:extLst>
      <p:ext uri="{BB962C8B-B14F-4D97-AF65-F5344CB8AC3E}">
        <p14:creationId xmlns:p14="http://schemas.microsoft.com/office/powerpoint/2010/main" val="43966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PERCENTILE </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pPr lvl="0" algn="just"/>
            <a:r>
              <a:rPr lang="en-US" b="1" dirty="0"/>
              <a:t>The percentile, is the score below which a percentage of the scores in a distribution fall and above which the reminder falls.</a:t>
            </a:r>
          </a:p>
          <a:p>
            <a:pPr marL="0" indent="0" algn="just">
              <a:buNone/>
            </a:pPr>
            <a:endParaRPr lang="en-US" b="1" dirty="0"/>
          </a:p>
          <a:p>
            <a:pPr lvl="0" algn="just"/>
            <a:r>
              <a:rPr lang="en-US" b="1" dirty="0"/>
              <a:t>In other words,  the percentile of a set of measurements arranged in order of magnitude is that value that has p% of the values below it and (100-p) above it.</a:t>
            </a:r>
          </a:p>
          <a:p>
            <a:pPr marL="0" indent="0" algn="just">
              <a:buNone/>
            </a:pPr>
            <a:endParaRPr lang="en-US" b="1" dirty="0"/>
          </a:p>
          <a:p>
            <a:pPr lvl="0" algn="just"/>
            <a:r>
              <a:rPr lang="en-US" b="1" dirty="0"/>
              <a:t>For example, if 10% are below score A, then (100-10% or 90%) are above it.</a:t>
            </a:r>
          </a:p>
          <a:p>
            <a:endParaRPr lang="en-US" dirty="0"/>
          </a:p>
        </p:txBody>
      </p:sp>
    </p:spTree>
    <p:extLst>
      <p:ext uri="{BB962C8B-B14F-4D97-AF65-F5344CB8AC3E}">
        <p14:creationId xmlns:p14="http://schemas.microsoft.com/office/powerpoint/2010/main" val="3808979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PERCENTILE</a:t>
            </a:r>
          </a:p>
        </p:txBody>
      </p:sp>
      <p:sp>
        <p:nvSpPr>
          <p:cNvPr id="3" name="Content Placeholder 2"/>
          <p:cNvSpPr>
            <a:spLocks noGrp="1"/>
          </p:cNvSpPr>
          <p:nvPr>
            <p:ph idx="1"/>
          </p:nvPr>
        </p:nvSpPr>
        <p:spPr/>
        <p:txBody>
          <a:bodyPr>
            <a:normAutofit fontScale="62500" lnSpcReduction="20000"/>
          </a:bodyPr>
          <a:lstStyle/>
          <a:p>
            <a:r>
              <a:rPr lang="en-US" b="1" dirty="0"/>
              <a:t>TO FIND THE SCORE, GIVEN A PERCENTAGE</a:t>
            </a:r>
          </a:p>
          <a:p>
            <a:pPr marL="0" indent="0">
              <a:buNone/>
            </a:pPr>
            <a:endParaRPr lang="en-US" b="1" dirty="0"/>
          </a:p>
          <a:p>
            <a:r>
              <a:rPr lang="en-US" b="1" dirty="0"/>
              <a:t>If you want to know the score below which a percentage falls, the percentile will be the correct approach. </a:t>
            </a:r>
          </a:p>
          <a:p>
            <a:pPr marL="0" indent="0">
              <a:buNone/>
            </a:pPr>
            <a:endParaRPr lang="en-US" b="1" dirty="0"/>
          </a:p>
          <a:p>
            <a:r>
              <a:rPr lang="en-US" b="1" dirty="0"/>
              <a:t>For example, you may want to know the income below which 70 percent of the of the population fall or the score below which 75 percent of students fall in an examination.</a:t>
            </a:r>
          </a:p>
          <a:p>
            <a:pPr marL="0" indent="0">
              <a:buNone/>
            </a:pPr>
            <a:endParaRPr lang="en-US" b="1" dirty="0"/>
          </a:p>
          <a:p>
            <a:pPr lvl="0"/>
            <a:r>
              <a:rPr lang="en-US" b="1" dirty="0"/>
              <a:t>The formula for the percentile score is:-</a:t>
            </a:r>
          </a:p>
          <a:p>
            <a:pPr marL="0" indent="0">
              <a:buNone/>
            </a:pPr>
            <a:endParaRPr lang="en-US" b="1" dirty="0"/>
          </a:p>
          <a:p>
            <a:r>
              <a:rPr lang="en-US" b="1" dirty="0"/>
              <a:t>	P = L + </a:t>
            </a:r>
            <a:r>
              <a:rPr lang="en-US" b="1" u="sng" dirty="0"/>
              <a:t>(P(n) – F) </a:t>
            </a:r>
            <a:r>
              <a:rPr lang="en-US" b="1" u="sng" dirty="0" err="1"/>
              <a:t>i</a:t>
            </a:r>
            <a:endParaRPr lang="en-US" b="1" dirty="0"/>
          </a:p>
          <a:p>
            <a:pPr marL="0" indent="0">
              <a:buNone/>
            </a:pPr>
            <a:r>
              <a:rPr lang="en-US" b="1" dirty="0"/>
              <a:t>                                 f</a:t>
            </a:r>
          </a:p>
          <a:p>
            <a:endParaRPr lang="en-US" dirty="0"/>
          </a:p>
        </p:txBody>
      </p:sp>
    </p:spTree>
    <p:extLst>
      <p:ext uri="{BB962C8B-B14F-4D97-AF65-F5344CB8AC3E}">
        <p14:creationId xmlns:p14="http://schemas.microsoft.com/office/powerpoint/2010/main" val="1854486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PERCENTILE</a:t>
            </a:r>
          </a:p>
        </p:txBody>
      </p:sp>
      <p:sp>
        <p:nvSpPr>
          <p:cNvPr id="3" name="Content Placeholder 2"/>
          <p:cNvSpPr>
            <a:spLocks noGrp="1"/>
          </p:cNvSpPr>
          <p:nvPr>
            <p:ph idx="1"/>
          </p:nvPr>
        </p:nvSpPr>
        <p:spPr/>
        <p:txBody>
          <a:bodyPr>
            <a:normAutofit fontScale="92500" lnSpcReduction="10000"/>
          </a:bodyPr>
          <a:lstStyle/>
          <a:p>
            <a:r>
              <a:rPr lang="en-US" b="1" dirty="0"/>
              <a:t>P(n) = the percentage item or value corresponding to the required percentile.</a:t>
            </a:r>
          </a:p>
          <a:p>
            <a:pPr marL="0" indent="0">
              <a:buNone/>
            </a:pPr>
            <a:endParaRPr lang="en-US" b="1" dirty="0"/>
          </a:p>
          <a:p>
            <a:r>
              <a:rPr lang="en-US" b="1" dirty="0"/>
              <a:t>P= is the proportion corresponding to the required value, </a:t>
            </a:r>
          </a:p>
          <a:p>
            <a:pPr marL="0" indent="0">
              <a:buNone/>
            </a:pPr>
            <a:endParaRPr lang="en-US" b="1" dirty="0"/>
          </a:p>
          <a:p>
            <a:r>
              <a:rPr lang="en-US" b="1" dirty="0"/>
              <a:t>n=the sample size.  </a:t>
            </a:r>
          </a:p>
          <a:p>
            <a:pPr marL="0" indent="0">
              <a:buNone/>
            </a:pPr>
            <a:endParaRPr lang="en-US" b="1" dirty="0"/>
          </a:p>
          <a:p>
            <a:r>
              <a:rPr lang="en-US" b="1" dirty="0"/>
              <a:t>If a 25</a:t>
            </a:r>
            <a:r>
              <a:rPr lang="en-US" b="1" baseline="30000" dirty="0"/>
              <a:t>th</a:t>
            </a:r>
            <a:r>
              <a:rPr lang="en-US" b="1" dirty="0"/>
              <a:t> percentile is required in a sample at 100, then P(n) =0 .25 x 100</a:t>
            </a:r>
          </a:p>
          <a:p>
            <a:pPr marL="0" indent="0">
              <a:buNone/>
            </a:pPr>
            <a:endParaRPr lang="en-US" b="1" dirty="0"/>
          </a:p>
          <a:p>
            <a:endParaRPr lang="en-US" b="1" dirty="0"/>
          </a:p>
        </p:txBody>
      </p:sp>
    </p:spTree>
    <p:extLst>
      <p:ext uri="{BB962C8B-B14F-4D97-AF65-F5344CB8AC3E}">
        <p14:creationId xmlns:p14="http://schemas.microsoft.com/office/powerpoint/2010/main" val="314892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PERCENTILE</a:t>
            </a:r>
            <a:endParaRPr lang="en-US" dirty="0"/>
          </a:p>
        </p:txBody>
      </p:sp>
      <p:sp>
        <p:nvSpPr>
          <p:cNvPr id="3" name="Content Placeholder 2"/>
          <p:cNvSpPr>
            <a:spLocks noGrp="1"/>
          </p:cNvSpPr>
          <p:nvPr>
            <p:ph idx="1"/>
          </p:nvPr>
        </p:nvSpPr>
        <p:spPr/>
        <p:txBody>
          <a:bodyPr>
            <a:normAutofit fontScale="92500" lnSpcReduction="20000"/>
          </a:bodyPr>
          <a:lstStyle/>
          <a:p>
            <a:r>
              <a:rPr lang="en-US" b="1" dirty="0"/>
              <a:t>L =  True lower limit of the class interval in which the percentile is located.</a:t>
            </a:r>
          </a:p>
          <a:p>
            <a:r>
              <a:rPr lang="en-US" b="1" dirty="0"/>
              <a:t> </a:t>
            </a:r>
          </a:p>
          <a:p>
            <a:r>
              <a:rPr lang="en-US" b="1" dirty="0"/>
              <a:t>F = the cumulative frequency of the class interval preceding the one containing the containing the percentile.</a:t>
            </a:r>
          </a:p>
          <a:p>
            <a:r>
              <a:rPr lang="en-US" b="1" dirty="0"/>
              <a:t> </a:t>
            </a:r>
          </a:p>
          <a:p>
            <a:r>
              <a:rPr lang="en-US" b="1" dirty="0"/>
              <a:t>f= the frequency of the class interval containing the percentile item.</a:t>
            </a:r>
          </a:p>
          <a:p>
            <a:r>
              <a:rPr lang="en-US" b="1" dirty="0"/>
              <a:t> </a:t>
            </a:r>
          </a:p>
          <a:p>
            <a:r>
              <a:rPr lang="en-US" b="1" dirty="0" err="1"/>
              <a:t>i</a:t>
            </a:r>
            <a:r>
              <a:rPr lang="en-US" b="1" dirty="0"/>
              <a:t> = the size of the class interval.</a:t>
            </a:r>
          </a:p>
          <a:p>
            <a:endParaRPr lang="en-US" dirty="0"/>
          </a:p>
        </p:txBody>
      </p:sp>
    </p:spTree>
    <p:extLst>
      <p:ext uri="{BB962C8B-B14F-4D97-AF65-F5344CB8AC3E}">
        <p14:creationId xmlns:p14="http://schemas.microsoft.com/office/powerpoint/2010/main" val="3814105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PERCENTILE</a:t>
            </a:r>
          </a:p>
        </p:txBody>
      </p:sp>
      <p:sp>
        <p:nvSpPr>
          <p:cNvPr id="3" name="Content Placeholder 2"/>
          <p:cNvSpPr>
            <a:spLocks noGrp="1"/>
          </p:cNvSpPr>
          <p:nvPr>
            <p:ph idx="1"/>
          </p:nvPr>
        </p:nvSpPr>
        <p:spPr/>
        <p:txBody>
          <a:bodyPr>
            <a:normAutofit fontScale="40000" lnSpcReduction="20000"/>
          </a:bodyPr>
          <a:lstStyle/>
          <a:p>
            <a:r>
              <a:rPr lang="en-US" sz="3300" b="1" dirty="0"/>
              <a:t>EQUIVALENCES</a:t>
            </a:r>
          </a:p>
          <a:p>
            <a:pPr marL="0" indent="0">
              <a:buNone/>
            </a:pPr>
            <a:endParaRPr lang="en-US" sz="3300" dirty="0"/>
          </a:p>
          <a:p>
            <a:pPr algn="just"/>
            <a:r>
              <a:rPr lang="en-US" sz="3300" b="1" dirty="0"/>
              <a:t>The percentile is actually equivalent to other locational measures such as quintiles, deciles, and quartiles.</a:t>
            </a:r>
          </a:p>
          <a:p>
            <a:pPr marL="0" indent="0" algn="just">
              <a:buNone/>
            </a:pPr>
            <a:endParaRPr lang="en-US" sz="3300" b="1" dirty="0"/>
          </a:p>
          <a:p>
            <a:pPr algn="just"/>
            <a:r>
              <a:rPr lang="en-US" sz="3300" b="1" dirty="0"/>
              <a:t>In fact, the median is also a special type of a percentile.</a:t>
            </a:r>
          </a:p>
          <a:p>
            <a:pPr marL="0" indent="0" algn="just">
              <a:buNone/>
            </a:pPr>
            <a:endParaRPr lang="en-US" sz="3300" b="1" dirty="0"/>
          </a:p>
          <a:p>
            <a:pPr algn="just"/>
            <a:r>
              <a:rPr lang="en-US" sz="3300" b="1" dirty="0"/>
              <a:t>1</a:t>
            </a:r>
            <a:r>
              <a:rPr lang="en-US" sz="3300" b="1" baseline="30000" dirty="0"/>
              <a:t>st</a:t>
            </a:r>
            <a:r>
              <a:rPr lang="en-US" sz="3300" b="1" dirty="0"/>
              <a:t> quartile – 25</a:t>
            </a:r>
            <a:r>
              <a:rPr lang="en-US" sz="3300" b="1" baseline="30000" dirty="0"/>
              <a:t>th </a:t>
            </a:r>
            <a:r>
              <a:rPr lang="en-US" sz="3300" b="1" dirty="0"/>
              <a:t>percentile</a:t>
            </a:r>
          </a:p>
          <a:p>
            <a:pPr algn="just"/>
            <a:r>
              <a:rPr lang="en-US" sz="3300" b="1" dirty="0"/>
              <a:t>2</a:t>
            </a:r>
            <a:r>
              <a:rPr lang="en-US" sz="3300" b="1" baseline="30000" dirty="0"/>
              <a:t>nd</a:t>
            </a:r>
            <a:r>
              <a:rPr lang="en-US" sz="3300" b="1" dirty="0"/>
              <a:t> quartile – median – 50</a:t>
            </a:r>
            <a:r>
              <a:rPr lang="en-US" sz="3300" b="1" baseline="30000" dirty="0"/>
              <a:t>th</a:t>
            </a:r>
            <a:r>
              <a:rPr lang="en-US" sz="3300" b="1" dirty="0"/>
              <a:t> percentile</a:t>
            </a:r>
          </a:p>
          <a:p>
            <a:pPr algn="just"/>
            <a:r>
              <a:rPr lang="en-US" sz="3300" b="1" dirty="0"/>
              <a:t>3</a:t>
            </a:r>
            <a:r>
              <a:rPr lang="en-US" sz="3300" b="1" baseline="30000" dirty="0"/>
              <a:t>rd</a:t>
            </a:r>
            <a:r>
              <a:rPr lang="en-US" sz="3300" b="1" dirty="0"/>
              <a:t> quartile – 75</a:t>
            </a:r>
            <a:r>
              <a:rPr lang="en-US" sz="3300" b="1" baseline="30000" dirty="0"/>
              <a:t>th</a:t>
            </a:r>
            <a:r>
              <a:rPr lang="en-US" sz="3300" b="1" dirty="0"/>
              <a:t> percentile</a:t>
            </a:r>
          </a:p>
          <a:p>
            <a:pPr marL="0" indent="0" algn="just">
              <a:buNone/>
            </a:pPr>
            <a:endParaRPr lang="en-US" sz="3300" b="1" dirty="0"/>
          </a:p>
          <a:p>
            <a:pPr algn="just"/>
            <a:r>
              <a:rPr lang="en-US" sz="3300" b="1" dirty="0"/>
              <a:t>The starting point for computation of a percentile is the frequency distribution.</a:t>
            </a:r>
          </a:p>
          <a:p>
            <a:pPr algn="just"/>
            <a:endParaRPr lang="en-US" sz="3300" b="1" dirty="0"/>
          </a:p>
          <a:p>
            <a:endParaRPr lang="en-US" sz="3300" dirty="0"/>
          </a:p>
          <a:p>
            <a:endParaRPr lang="en-US" sz="3300" dirty="0"/>
          </a:p>
          <a:p>
            <a:endParaRPr lang="en-US" dirty="0"/>
          </a:p>
        </p:txBody>
      </p:sp>
    </p:spTree>
    <p:extLst>
      <p:ext uri="{BB962C8B-B14F-4D97-AF65-F5344CB8AC3E}">
        <p14:creationId xmlns:p14="http://schemas.microsoft.com/office/powerpoint/2010/main" val="1571419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FREQUENCY DISTRIBUTION</a:t>
            </a:r>
          </a:p>
        </p:txBody>
      </p:sp>
      <p:graphicFrame>
        <p:nvGraphicFramePr>
          <p:cNvPr id="4" name="Content Placeholder 3"/>
          <p:cNvGraphicFramePr>
            <a:graphicFrameLocks noGrp="1"/>
          </p:cNvGraphicFramePr>
          <p:nvPr>
            <p:ph idx="1"/>
          </p:nvPr>
        </p:nvGraphicFramePr>
        <p:xfrm>
          <a:off x="2366555" y="2470514"/>
          <a:ext cx="5225148" cy="3389816"/>
        </p:xfrm>
        <a:graphic>
          <a:graphicData uri="http://schemas.openxmlformats.org/drawingml/2006/table">
            <a:tbl>
              <a:tblPr>
                <a:tableStyleId>{5940675A-B579-460E-94D1-54222C63F5DA}</a:tableStyleId>
              </a:tblPr>
              <a:tblGrid>
                <a:gridCol w="1306287">
                  <a:extLst>
                    <a:ext uri="{9D8B030D-6E8A-4147-A177-3AD203B41FA5}">
                      <a16:colId xmlns:a16="http://schemas.microsoft.com/office/drawing/2014/main" val="2716259393"/>
                    </a:ext>
                  </a:extLst>
                </a:gridCol>
                <a:gridCol w="1306287">
                  <a:extLst>
                    <a:ext uri="{9D8B030D-6E8A-4147-A177-3AD203B41FA5}">
                      <a16:colId xmlns:a16="http://schemas.microsoft.com/office/drawing/2014/main" val="2961461023"/>
                    </a:ext>
                  </a:extLst>
                </a:gridCol>
                <a:gridCol w="1306287">
                  <a:extLst>
                    <a:ext uri="{9D8B030D-6E8A-4147-A177-3AD203B41FA5}">
                      <a16:colId xmlns:a16="http://schemas.microsoft.com/office/drawing/2014/main" val="1748725193"/>
                    </a:ext>
                  </a:extLst>
                </a:gridCol>
                <a:gridCol w="1306287">
                  <a:extLst>
                    <a:ext uri="{9D8B030D-6E8A-4147-A177-3AD203B41FA5}">
                      <a16:colId xmlns:a16="http://schemas.microsoft.com/office/drawing/2014/main" val="3553282630"/>
                    </a:ext>
                  </a:extLst>
                </a:gridCol>
              </a:tblGrid>
              <a:tr h="423727">
                <a:tc>
                  <a:txBody>
                    <a:bodyPr/>
                    <a:lstStyle/>
                    <a:p>
                      <a:pPr algn="ctr" rtl="0" fontAlgn="ctr"/>
                      <a:r>
                        <a:rPr lang="en-US" sz="1500" b="1" u="none" strike="noStrike" dirty="0">
                          <a:effectLst/>
                        </a:rPr>
                        <a:t>Range </a:t>
                      </a:r>
                      <a:endParaRPr lang="en-US" sz="1500" b="1" i="0" u="none" strike="noStrike" dirty="0">
                        <a:solidFill>
                          <a:srgbClr val="000000"/>
                        </a:solidFill>
                        <a:effectLst/>
                        <a:latin typeface="Calibri" panose="020F0502020204030204" pitchFamily="34" charset="0"/>
                      </a:endParaRPr>
                    </a:p>
                  </a:txBody>
                  <a:tcPr marL="5715" marR="5715" marT="5715" marB="0" anchor="ctr"/>
                </a:tc>
                <a:tc>
                  <a:txBody>
                    <a:bodyPr/>
                    <a:lstStyle/>
                    <a:p>
                      <a:pPr algn="ctr" rtl="0" fontAlgn="b"/>
                      <a:r>
                        <a:rPr lang="en-US" sz="1500" b="1" u="none" strike="noStrike" dirty="0">
                          <a:effectLst/>
                        </a:rPr>
                        <a:t>x</a:t>
                      </a:r>
                      <a:endParaRPr lang="en-US" sz="1500" b="1" i="0" u="none" strike="noStrike" dirty="0">
                        <a:solidFill>
                          <a:srgbClr val="000000"/>
                        </a:solidFill>
                        <a:effectLst/>
                        <a:latin typeface="Calibri" panose="020F0502020204030204" pitchFamily="34" charset="0"/>
                      </a:endParaRPr>
                    </a:p>
                  </a:txBody>
                  <a:tcPr marL="5715" marR="5715" marT="5715" marB="0" anchor="b"/>
                </a:tc>
                <a:tc>
                  <a:txBody>
                    <a:bodyPr/>
                    <a:lstStyle/>
                    <a:p>
                      <a:pPr algn="ctr" rtl="0" fontAlgn="b"/>
                      <a:r>
                        <a:rPr lang="en-US" sz="1500" b="1" u="none" strike="noStrike" dirty="0">
                          <a:effectLst/>
                        </a:rPr>
                        <a:t>f</a:t>
                      </a:r>
                      <a:endParaRPr lang="en-US" sz="1500" b="1" i="0" u="none" strike="noStrike" dirty="0">
                        <a:solidFill>
                          <a:srgbClr val="000000"/>
                        </a:solidFill>
                        <a:effectLst/>
                        <a:latin typeface="Calibri" panose="020F0502020204030204" pitchFamily="34" charset="0"/>
                      </a:endParaRPr>
                    </a:p>
                  </a:txBody>
                  <a:tcPr marL="5715" marR="5715" marT="5715" marB="0" anchor="b"/>
                </a:tc>
                <a:tc>
                  <a:txBody>
                    <a:bodyPr/>
                    <a:lstStyle/>
                    <a:p>
                      <a:pPr algn="ctr" rtl="0" fontAlgn="b"/>
                      <a:r>
                        <a:rPr lang="en-US" sz="1500" b="1" u="none" strike="noStrike">
                          <a:effectLst/>
                        </a:rPr>
                        <a:t>%</a:t>
                      </a:r>
                      <a:endParaRPr lang="en-US" sz="1500" b="1" i="0" u="none" strike="noStrike">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2467541934"/>
                  </a:ext>
                </a:extLst>
              </a:tr>
              <a:tr h="423727">
                <a:tc>
                  <a:txBody>
                    <a:bodyPr/>
                    <a:lstStyle/>
                    <a:p>
                      <a:pPr algn="ctr" rtl="0" fontAlgn="ctr"/>
                      <a:r>
                        <a:rPr lang="en-US" sz="1500" b="1" u="none" strike="noStrike" dirty="0">
                          <a:effectLst/>
                        </a:rPr>
                        <a:t>0 - 39</a:t>
                      </a:r>
                      <a:endParaRPr lang="en-US" sz="1500" b="1" i="0" u="none" strike="noStrike" dirty="0">
                        <a:solidFill>
                          <a:srgbClr val="000000"/>
                        </a:solidFill>
                        <a:effectLst/>
                        <a:latin typeface="Calibri" panose="020F0502020204030204" pitchFamily="34" charset="0"/>
                      </a:endParaRPr>
                    </a:p>
                  </a:txBody>
                  <a:tcPr marL="5715" marR="5715" marT="5715" marB="0" anchor="ctr"/>
                </a:tc>
                <a:tc>
                  <a:txBody>
                    <a:bodyPr/>
                    <a:lstStyle/>
                    <a:p>
                      <a:pPr algn="ctr" rtl="0" fontAlgn="t"/>
                      <a:r>
                        <a:rPr lang="en-US" sz="1500" b="1" u="none" strike="noStrike">
                          <a:effectLst/>
                        </a:rPr>
                        <a:t>19.5</a:t>
                      </a:r>
                      <a:endParaRPr lang="en-US" sz="1500" b="1" i="0" u="none" strike="noStrike">
                        <a:solidFill>
                          <a:srgbClr val="000000"/>
                        </a:solidFill>
                        <a:effectLst/>
                        <a:latin typeface="Calibri" panose="020F0502020204030204" pitchFamily="34" charset="0"/>
                      </a:endParaRPr>
                    </a:p>
                  </a:txBody>
                  <a:tcPr marL="5715" marR="5715" marT="5715" marB="0"/>
                </a:tc>
                <a:tc>
                  <a:txBody>
                    <a:bodyPr/>
                    <a:lstStyle/>
                    <a:p>
                      <a:pPr algn="ctr" rtl="0" fontAlgn="b"/>
                      <a:r>
                        <a:rPr lang="en-US" sz="1500" b="1" u="none" strike="noStrike">
                          <a:effectLst/>
                        </a:rPr>
                        <a:t>13</a:t>
                      </a:r>
                      <a:endParaRPr lang="en-US" sz="1500" b="1" i="0" u="none" strike="noStrike">
                        <a:solidFill>
                          <a:srgbClr val="000000"/>
                        </a:solidFill>
                        <a:effectLst/>
                        <a:latin typeface="Calibri" panose="020F0502020204030204" pitchFamily="34" charset="0"/>
                      </a:endParaRPr>
                    </a:p>
                  </a:txBody>
                  <a:tcPr marL="5715" marR="5715" marT="5715" marB="0" anchor="b"/>
                </a:tc>
                <a:tc>
                  <a:txBody>
                    <a:bodyPr/>
                    <a:lstStyle/>
                    <a:p>
                      <a:pPr algn="ctr" rtl="0" fontAlgn="b"/>
                      <a:r>
                        <a:rPr lang="en-US" sz="1500" b="1" u="none" strike="noStrike" dirty="0">
                          <a:effectLst/>
                        </a:rPr>
                        <a:t>6.3</a:t>
                      </a:r>
                      <a:endParaRPr lang="en-US" sz="1500" b="1"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3495192372"/>
                  </a:ext>
                </a:extLst>
              </a:tr>
              <a:tr h="423727">
                <a:tc>
                  <a:txBody>
                    <a:bodyPr/>
                    <a:lstStyle/>
                    <a:p>
                      <a:pPr algn="ctr" rtl="0" fontAlgn="ctr"/>
                      <a:r>
                        <a:rPr lang="en-US" sz="1500" b="1" u="none" strike="noStrike">
                          <a:effectLst/>
                        </a:rPr>
                        <a:t>40 - 44</a:t>
                      </a:r>
                      <a:endParaRPr lang="en-US" sz="1500" b="1" i="0" u="none" strike="noStrike">
                        <a:solidFill>
                          <a:srgbClr val="000000"/>
                        </a:solidFill>
                        <a:effectLst/>
                        <a:latin typeface="Calibri" panose="020F0502020204030204" pitchFamily="34" charset="0"/>
                      </a:endParaRPr>
                    </a:p>
                  </a:txBody>
                  <a:tcPr marL="5715" marR="5715" marT="5715" marB="0" anchor="ctr"/>
                </a:tc>
                <a:tc>
                  <a:txBody>
                    <a:bodyPr/>
                    <a:lstStyle/>
                    <a:p>
                      <a:pPr algn="ctr" rtl="0" fontAlgn="t"/>
                      <a:r>
                        <a:rPr lang="en-US" sz="1500" b="1" u="none" strike="noStrike" dirty="0">
                          <a:effectLst/>
                        </a:rPr>
                        <a:t>42.0</a:t>
                      </a:r>
                      <a:endParaRPr lang="en-US" sz="1500" b="1" i="0" u="none" strike="noStrike" dirty="0">
                        <a:solidFill>
                          <a:srgbClr val="000000"/>
                        </a:solidFill>
                        <a:effectLst/>
                        <a:latin typeface="Calibri" panose="020F0502020204030204" pitchFamily="34" charset="0"/>
                      </a:endParaRPr>
                    </a:p>
                  </a:txBody>
                  <a:tcPr marL="5715" marR="5715" marT="5715" marB="0"/>
                </a:tc>
                <a:tc>
                  <a:txBody>
                    <a:bodyPr/>
                    <a:lstStyle/>
                    <a:p>
                      <a:pPr algn="ctr" rtl="0" fontAlgn="b"/>
                      <a:r>
                        <a:rPr lang="en-US" sz="1500" b="1" u="none" strike="noStrike">
                          <a:effectLst/>
                        </a:rPr>
                        <a:t>10</a:t>
                      </a:r>
                      <a:endParaRPr lang="en-US" sz="1500" b="1" i="0" u="none" strike="noStrike">
                        <a:solidFill>
                          <a:srgbClr val="000000"/>
                        </a:solidFill>
                        <a:effectLst/>
                        <a:latin typeface="Calibri" panose="020F0502020204030204" pitchFamily="34" charset="0"/>
                      </a:endParaRPr>
                    </a:p>
                  </a:txBody>
                  <a:tcPr marL="5715" marR="5715" marT="5715" marB="0" anchor="b"/>
                </a:tc>
                <a:tc>
                  <a:txBody>
                    <a:bodyPr/>
                    <a:lstStyle/>
                    <a:p>
                      <a:pPr algn="ctr" rtl="0" fontAlgn="b"/>
                      <a:r>
                        <a:rPr lang="en-US" sz="1500" b="1" u="none" strike="noStrike" dirty="0">
                          <a:effectLst/>
                        </a:rPr>
                        <a:t>4.9</a:t>
                      </a:r>
                      <a:endParaRPr lang="en-US" sz="1500" b="1"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304098366"/>
                  </a:ext>
                </a:extLst>
              </a:tr>
              <a:tr h="423727">
                <a:tc>
                  <a:txBody>
                    <a:bodyPr/>
                    <a:lstStyle/>
                    <a:p>
                      <a:pPr algn="ctr" rtl="0" fontAlgn="ctr"/>
                      <a:r>
                        <a:rPr lang="en-US" sz="1500" b="1" u="none" strike="noStrike">
                          <a:effectLst/>
                        </a:rPr>
                        <a:t>45 - 49</a:t>
                      </a:r>
                      <a:endParaRPr lang="en-US" sz="1500" b="1" i="0" u="none" strike="noStrike">
                        <a:solidFill>
                          <a:srgbClr val="000000"/>
                        </a:solidFill>
                        <a:effectLst/>
                        <a:latin typeface="Calibri" panose="020F0502020204030204" pitchFamily="34" charset="0"/>
                      </a:endParaRPr>
                    </a:p>
                  </a:txBody>
                  <a:tcPr marL="5715" marR="5715" marT="5715" marB="0" anchor="ctr"/>
                </a:tc>
                <a:tc>
                  <a:txBody>
                    <a:bodyPr/>
                    <a:lstStyle/>
                    <a:p>
                      <a:pPr algn="ctr" rtl="0" fontAlgn="t"/>
                      <a:r>
                        <a:rPr lang="en-US" sz="1500" b="1" u="none" strike="noStrike">
                          <a:effectLst/>
                        </a:rPr>
                        <a:t>47.0</a:t>
                      </a:r>
                      <a:endParaRPr lang="en-US" sz="1500" b="1" i="0" u="none" strike="noStrike">
                        <a:solidFill>
                          <a:srgbClr val="000000"/>
                        </a:solidFill>
                        <a:effectLst/>
                        <a:latin typeface="Calibri" panose="020F0502020204030204" pitchFamily="34" charset="0"/>
                      </a:endParaRPr>
                    </a:p>
                  </a:txBody>
                  <a:tcPr marL="5715" marR="5715" marT="5715" marB="0"/>
                </a:tc>
                <a:tc>
                  <a:txBody>
                    <a:bodyPr/>
                    <a:lstStyle/>
                    <a:p>
                      <a:pPr algn="ctr" rtl="0" fontAlgn="b"/>
                      <a:r>
                        <a:rPr lang="en-US" sz="1500" b="1" u="none" strike="noStrike" dirty="0">
                          <a:effectLst/>
                        </a:rPr>
                        <a:t>29</a:t>
                      </a:r>
                      <a:endParaRPr lang="en-US" sz="1500" b="1" i="0" u="none" strike="noStrike" dirty="0">
                        <a:solidFill>
                          <a:srgbClr val="000000"/>
                        </a:solidFill>
                        <a:effectLst/>
                        <a:latin typeface="Calibri" panose="020F0502020204030204" pitchFamily="34" charset="0"/>
                      </a:endParaRPr>
                    </a:p>
                  </a:txBody>
                  <a:tcPr marL="5715" marR="5715" marT="5715" marB="0" anchor="b"/>
                </a:tc>
                <a:tc>
                  <a:txBody>
                    <a:bodyPr/>
                    <a:lstStyle/>
                    <a:p>
                      <a:pPr algn="ctr" rtl="0" fontAlgn="b"/>
                      <a:r>
                        <a:rPr lang="en-US" sz="1500" b="1" u="none" strike="noStrike" dirty="0">
                          <a:effectLst/>
                        </a:rPr>
                        <a:t>14.1</a:t>
                      </a:r>
                      <a:endParaRPr lang="en-US" sz="1500" b="1"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3921575577"/>
                  </a:ext>
                </a:extLst>
              </a:tr>
              <a:tr h="423727">
                <a:tc>
                  <a:txBody>
                    <a:bodyPr/>
                    <a:lstStyle/>
                    <a:p>
                      <a:pPr algn="ctr" rtl="0" fontAlgn="ctr"/>
                      <a:r>
                        <a:rPr lang="en-US" sz="1500" b="1" u="none" strike="noStrike">
                          <a:effectLst/>
                        </a:rPr>
                        <a:t>50 - 59</a:t>
                      </a:r>
                      <a:endParaRPr lang="en-US" sz="1500" b="1" i="1" u="none" strike="noStrike">
                        <a:solidFill>
                          <a:srgbClr val="000000"/>
                        </a:solidFill>
                        <a:effectLst/>
                        <a:latin typeface="Calibri" panose="020F0502020204030204" pitchFamily="34" charset="0"/>
                      </a:endParaRPr>
                    </a:p>
                  </a:txBody>
                  <a:tcPr marL="5715" marR="5715" marT="5715" marB="0" anchor="ctr"/>
                </a:tc>
                <a:tc>
                  <a:txBody>
                    <a:bodyPr/>
                    <a:lstStyle/>
                    <a:p>
                      <a:pPr algn="ctr" rtl="0" fontAlgn="t"/>
                      <a:r>
                        <a:rPr lang="en-US" sz="1500" b="1" u="none" strike="noStrike">
                          <a:effectLst/>
                        </a:rPr>
                        <a:t>54.5</a:t>
                      </a:r>
                      <a:endParaRPr lang="en-US" sz="1500" b="1" i="1" u="none" strike="noStrike">
                        <a:solidFill>
                          <a:srgbClr val="000000"/>
                        </a:solidFill>
                        <a:effectLst/>
                        <a:latin typeface="Calibri" panose="020F0502020204030204" pitchFamily="34" charset="0"/>
                      </a:endParaRPr>
                    </a:p>
                  </a:txBody>
                  <a:tcPr marL="5715" marR="5715" marT="5715" marB="0"/>
                </a:tc>
                <a:tc>
                  <a:txBody>
                    <a:bodyPr/>
                    <a:lstStyle/>
                    <a:p>
                      <a:pPr algn="ctr" rtl="0" fontAlgn="b"/>
                      <a:r>
                        <a:rPr lang="en-US" sz="1500" b="1" u="none" strike="noStrike" dirty="0">
                          <a:effectLst/>
                        </a:rPr>
                        <a:t>101</a:t>
                      </a:r>
                      <a:endParaRPr lang="en-US" sz="1500" b="1" i="1" u="none" strike="noStrike" dirty="0">
                        <a:solidFill>
                          <a:srgbClr val="000000"/>
                        </a:solidFill>
                        <a:effectLst/>
                        <a:latin typeface="Calibri" panose="020F0502020204030204" pitchFamily="34" charset="0"/>
                      </a:endParaRPr>
                    </a:p>
                  </a:txBody>
                  <a:tcPr marL="5715" marR="5715" marT="5715" marB="0" anchor="b"/>
                </a:tc>
                <a:tc>
                  <a:txBody>
                    <a:bodyPr/>
                    <a:lstStyle/>
                    <a:p>
                      <a:pPr algn="ctr" rtl="0" fontAlgn="b"/>
                      <a:r>
                        <a:rPr lang="en-US" sz="1500" b="1" u="none" strike="noStrike" dirty="0">
                          <a:effectLst/>
                        </a:rPr>
                        <a:t>49.0</a:t>
                      </a:r>
                      <a:endParaRPr lang="en-US" sz="1500" b="1"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4012678018"/>
                  </a:ext>
                </a:extLst>
              </a:tr>
              <a:tr h="423727">
                <a:tc>
                  <a:txBody>
                    <a:bodyPr/>
                    <a:lstStyle/>
                    <a:p>
                      <a:pPr algn="ctr" rtl="0" fontAlgn="ctr"/>
                      <a:r>
                        <a:rPr lang="en-US" sz="1500" b="1" u="none" strike="noStrike">
                          <a:effectLst/>
                        </a:rPr>
                        <a:t>60 - 69</a:t>
                      </a:r>
                      <a:endParaRPr lang="en-US" sz="1500" b="1" i="0" u="none" strike="noStrike">
                        <a:solidFill>
                          <a:srgbClr val="000000"/>
                        </a:solidFill>
                        <a:effectLst/>
                        <a:latin typeface="Calibri" panose="020F0502020204030204" pitchFamily="34" charset="0"/>
                      </a:endParaRPr>
                    </a:p>
                  </a:txBody>
                  <a:tcPr marL="5715" marR="5715" marT="5715" marB="0" anchor="ctr"/>
                </a:tc>
                <a:tc>
                  <a:txBody>
                    <a:bodyPr/>
                    <a:lstStyle/>
                    <a:p>
                      <a:pPr algn="ctr" rtl="0" fontAlgn="t"/>
                      <a:r>
                        <a:rPr lang="en-US" sz="1500" b="1" u="none" strike="noStrike">
                          <a:effectLst/>
                        </a:rPr>
                        <a:t>64.5</a:t>
                      </a:r>
                      <a:endParaRPr lang="en-US" sz="1500" b="1" i="0" u="none" strike="noStrike">
                        <a:solidFill>
                          <a:srgbClr val="000000"/>
                        </a:solidFill>
                        <a:effectLst/>
                        <a:latin typeface="Calibri" panose="020F0502020204030204" pitchFamily="34" charset="0"/>
                      </a:endParaRPr>
                    </a:p>
                  </a:txBody>
                  <a:tcPr marL="5715" marR="5715" marT="5715" marB="0"/>
                </a:tc>
                <a:tc>
                  <a:txBody>
                    <a:bodyPr/>
                    <a:lstStyle/>
                    <a:p>
                      <a:pPr algn="ctr" rtl="0" fontAlgn="b"/>
                      <a:r>
                        <a:rPr lang="en-US" sz="1500" b="1" u="none" strike="noStrike" dirty="0">
                          <a:effectLst/>
                        </a:rPr>
                        <a:t>52</a:t>
                      </a:r>
                      <a:endParaRPr lang="en-US" sz="1500" b="1" i="0" u="none" strike="noStrike" dirty="0">
                        <a:solidFill>
                          <a:srgbClr val="000000"/>
                        </a:solidFill>
                        <a:effectLst/>
                        <a:latin typeface="Calibri" panose="020F0502020204030204" pitchFamily="34" charset="0"/>
                      </a:endParaRPr>
                    </a:p>
                  </a:txBody>
                  <a:tcPr marL="5715" marR="5715" marT="5715" marB="0" anchor="b"/>
                </a:tc>
                <a:tc>
                  <a:txBody>
                    <a:bodyPr/>
                    <a:lstStyle/>
                    <a:p>
                      <a:pPr algn="ctr" rtl="0" fontAlgn="b"/>
                      <a:r>
                        <a:rPr lang="en-US" sz="1500" b="1" u="none" strike="noStrike" dirty="0">
                          <a:effectLst/>
                        </a:rPr>
                        <a:t>25.2</a:t>
                      </a:r>
                      <a:endParaRPr lang="en-US" sz="1500" b="1"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3921025500"/>
                  </a:ext>
                </a:extLst>
              </a:tr>
              <a:tr h="423727">
                <a:tc>
                  <a:txBody>
                    <a:bodyPr/>
                    <a:lstStyle/>
                    <a:p>
                      <a:pPr algn="ctr" rtl="0" fontAlgn="ctr"/>
                      <a:r>
                        <a:rPr lang="en-US" sz="1500" b="1" u="none" strike="noStrike">
                          <a:effectLst/>
                        </a:rPr>
                        <a:t>70 -79</a:t>
                      </a:r>
                      <a:endParaRPr lang="en-US" sz="1500" b="1" i="0" u="none" strike="noStrike">
                        <a:solidFill>
                          <a:srgbClr val="000000"/>
                        </a:solidFill>
                        <a:effectLst/>
                        <a:latin typeface="Calibri" panose="020F0502020204030204" pitchFamily="34" charset="0"/>
                      </a:endParaRPr>
                    </a:p>
                  </a:txBody>
                  <a:tcPr marL="5715" marR="5715" marT="5715" marB="0" anchor="ctr"/>
                </a:tc>
                <a:tc>
                  <a:txBody>
                    <a:bodyPr/>
                    <a:lstStyle/>
                    <a:p>
                      <a:pPr algn="ctr" rtl="0" fontAlgn="t"/>
                      <a:r>
                        <a:rPr lang="en-US" sz="1500" b="1" u="none" strike="noStrike">
                          <a:effectLst/>
                        </a:rPr>
                        <a:t>74.5</a:t>
                      </a:r>
                      <a:endParaRPr lang="en-US" sz="1500" b="1" i="0" u="none" strike="noStrike">
                        <a:solidFill>
                          <a:srgbClr val="000000"/>
                        </a:solidFill>
                        <a:effectLst/>
                        <a:latin typeface="Calibri" panose="020F0502020204030204" pitchFamily="34" charset="0"/>
                      </a:endParaRPr>
                    </a:p>
                  </a:txBody>
                  <a:tcPr marL="5715" marR="5715" marT="5715" marB="0"/>
                </a:tc>
                <a:tc>
                  <a:txBody>
                    <a:bodyPr/>
                    <a:lstStyle/>
                    <a:p>
                      <a:pPr algn="ctr" rtl="0" fontAlgn="b"/>
                      <a:r>
                        <a:rPr lang="en-US" sz="1500" b="1" u="none" strike="noStrike">
                          <a:effectLst/>
                        </a:rPr>
                        <a:t>1</a:t>
                      </a:r>
                      <a:endParaRPr lang="en-US" sz="1500" b="1" i="0" u="none" strike="noStrike">
                        <a:solidFill>
                          <a:srgbClr val="000000"/>
                        </a:solidFill>
                        <a:effectLst/>
                        <a:latin typeface="Calibri" panose="020F0502020204030204" pitchFamily="34" charset="0"/>
                      </a:endParaRPr>
                    </a:p>
                  </a:txBody>
                  <a:tcPr marL="5715" marR="5715" marT="5715" marB="0" anchor="b"/>
                </a:tc>
                <a:tc>
                  <a:txBody>
                    <a:bodyPr/>
                    <a:lstStyle/>
                    <a:p>
                      <a:pPr algn="ctr" rtl="0" fontAlgn="b"/>
                      <a:r>
                        <a:rPr lang="en-US" sz="1500" b="1" u="none" strike="noStrike" dirty="0">
                          <a:effectLst/>
                        </a:rPr>
                        <a:t>0.5</a:t>
                      </a:r>
                      <a:endParaRPr lang="en-US" sz="1500" b="1"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2191781153"/>
                  </a:ext>
                </a:extLst>
              </a:tr>
              <a:tr h="423727">
                <a:tc>
                  <a:txBody>
                    <a:bodyPr/>
                    <a:lstStyle/>
                    <a:p>
                      <a:pPr algn="ctr" rtl="0" fontAlgn="ctr"/>
                      <a:r>
                        <a:rPr lang="en-US" sz="1500" b="1" u="none" strike="noStrike">
                          <a:effectLst/>
                        </a:rPr>
                        <a:t>TOTAL</a:t>
                      </a:r>
                      <a:endParaRPr lang="en-US" sz="1500" b="1" i="0" u="none" strike="noStrike">
                        <a:solidFill>
                          <a:srgbClr val="000000"/>
                        </a:solidFill>
                        <a:effectLst/>
                        <a:latin typeface="Calibri" panose="020F0502020204030204" pitchFamily="34" charset="0"/>
                      </a:endParaRPr>
                    </a:p>
                  </a:txBody>
                  <a:tcPr marL="5715" marR="5715" marT="5715" marB="0" anchor="ctr"/>
                </a:tc>
                <a:tc>
                  <a:txBody>
                    <a:bodyPr/>
                    <a:lstStyle/>
                    <a:p>
                      <a:pPr algn="ctr" rtl="0" fontAlgn="b"/>
                      <a:endParaRPr lang="en-US" sz="1500" b="1" i="0" u="none" strike="noStrike">
                        <a:solidFill>
                          <a:srgbClr val="000000"/>
                        </a:solidFill>
                        <a:effectLst/>
                        <a:latin typeface="Calibri" panose="020F0502020204030204" pitchFamily="34" charset="0"/>
                      </a:endParaRPr>
                    </a:p>
                  </a:txBody>
                  <a:tcPr marL="5715" marR="5715" marT="5715" marB="0" anchor="b"/>
                </a:tc>
                <a:tc>
                  <a:txBody>
                    <a:bodyPr/>
                    <a:lstStyle/>
                    <a:p>
                      <a:pPr algn="ctr" rtl="0" fontAlgn="b"/>
                      <a:r>
                        <a:rPr lang="en-US" sz="1500" b="1" u="none" strike="noStrike">
                          <a:effectLst/>
                        </a:rPr>
                        <a:t>206</a:t>
                      </a:r>
                      <a:endParaRPr lang="en-US" sz="1500" b="1" i="0" u="none" strike="noStrike">
                        <a:solidFill>
                          <a:srgbClr val="000000"/>
                        </a:solidFill>
                        <a:effectLst/>
                        <a:latin typeface="Calibri" panose="020F0502020204030204" pitchFamily="34" charset="0"/>
                      </a:endParaRPr>
                    </a:p>
                  </a:txBody>
                  <a:tcPr marL="5715" marR="5715" marT="5715" marB="0" anchor="b"/>
                </a:tc>
                <a:tc>
                  <a:txBody>
                    <a:bodyPr/>
                    <a:lstStyle/>
                    <a:p>
                      <a:pPr algn="ctr" rtl="0" fontAlgn="b"/>
                      <a:r>
                        <a:rPr lang="en-US" sz="1500" b="1" u="none" strike="noStrike" dirty="0">
                          <a:effectLst/>
                        </a:rPr>
                        <a:t>100</a:t>
                      </a:r>
                      <a:endParaRPr lang="en-US" sz="1500" b="1"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313101251"/>
                  </a:ext>
                </a:extLst>
              </a:tr>
            </a:tbl>
          </a:graphicData>
        </a:graphic>
      </p:graphicFrame>
    </p:spTree>
    <p:extLst>
      <p:ext uri="{BB962C8B-B14F-4D97-AF65-F5344CB8AC3E}">
        <p14:creationId xmlns:p14="http://schemas.microsoft.com/office/powerpoint/2010/main" val="208459836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TotalTime>
  <Words>1471</Words>
  <Application>Microsoft Office PowerPoint</Application>
  <PresentationFormat>Widescreen</PresentationFormat>
  <Paragraphs>377</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Garamond</vt:lpstr>
      <vt:lpstr>Organic</vt:lpstr>
      <vt:lpstr>TOPIC 5</vt:lpstr>
      <vt:lpstr>MEASURES OF RELATIVE STANDING</vt:lpstr>
      <vt:lpstr>PERCENTILES   AND PERCENTILE RANKS </vt:lpstr>
      <vt:lpstr>THE PERCENTILE  </vt:lpstr>
      <vt:lpstr>THE PERCENTILE</vt:lpstr>
      <vt:lpstr>THE PERCENTILE</vt:lpstr>
      <vt:lpstr>THE PERCENTILE</vt:lpstr>
      <vt:lpstr>THE PERCENTILE</vt:lpstr>
      <vt:lpstr>FREQUENCY DISTRIBUTION</vt:lpstr>
      <vt:lpstr>THE CUMULATIVE AND DECUMULATIVE FREQUENCY DISTRIBUTION </vt:lpstr>
      <vt:lpstr> CUMULATIVE FREQUENCY DISTRIBUTION   </vt:lpstr>
      <vt:lpstr>CUMULATIVE FREQUENCY DISTRIBUTION  </vt:lpstr>
      <vt:lpstr> DECUMULATIVE FREQUENCY DISTRIBUTION  </vt:lpstr>
      <vt:lpstr>PowerPoint Presentation</vt:lpstr>
      <vt:lpstr>THE PERCENTILE</vt:lpstr>
      <vt:lpstr>PowerPoint Presentation</vt:lpstr>
      <vt:lpstr>CUMULATIVE FREQUENCY DISTRIBUTION  </vt:lpstr>
      <vt:lpstr>PowerPoint Presentation</vt:lpstr>
      <vt:lpstr>THE PERCENTILE</vt:lpstr>
      <vt:lpstr>THE PERCENTILE</vt:lpstr>
      <vt:lpstr>CUMULATIVE FREQUENCY DISTRIBUTION  </vt:lpstr>
      <vt:lpstr>THE PERCENTILE</vt:lpstr>
      <vt:lpstr>THE PERCENTILE RANK</vt:lpstr>
      <vt:lpstr>PowerPoint Presentation</vt:lpstr>
      <vt:lpstr>THE PERCENTILE RANK</vt:lpstr>
      <vt:lpstr>THE PERCENTILE RANK</vt:lpstr>
      <vt:lpstr>PowerPoint Presentation</vt:lpstr>
      <vt:lpstr>THE PERCENTILE RANK</vt:lpstr>
      <vt:lpstr>USES AND APPLICATIONS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5</dc:title>
  <dc:creator>Musonda Lemba</dc:creator>
  <cp:lastModifiedBy>Musonda Lemba</cp:lastModifiedBy>
  <cp:revision>1</cp:revision>
  <dcterms:created xsi:type="dcterms:W3CDTF">2020-09-08T06:46:27Z</dcterms:created>
  <dcterms:modified xsi:type="dcterms:W3CDTF">2020-09-08T06:47:56Z</dcterms:modified>
</cp:coreProperties>
</file>