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359" r:id="rId3"/>
    <p:sldId id="864" r:id="rId4"/>
    <p:sldId id="364" r:id="rId5"/>
    <p:sldId id="867" r:id="rId6"/>
    <p:sldId id="865" r:id="rId7"/>
    <p:sldId id="360" r:id="rId8"/>
    <p:sldId id="659" r:id="rId9"/>
    <p:sldId id="661" r:id="rId10"/>
    <p:sldId id="362" r:id="rId11"/>
    <p:sldId id="391" r:id="rId12"/>
    <p:sldId id="363" r:id="rId13"/>
    <p:sldId id="866" r:id="rId14"/>
    <p:sldId id="365" r:id="rId15"/>
    <p:sldId id="868" r:id="rId16"/>
    <p:sldId id="371" r:id="rId17"/>
    <p:sldId id="366" r:id="rId18"/>
    <p:sldId id="367" r:id="rId19"/>
    <p:sldId id="372" r:id="rId20"/>
    <p:sldId id="368" r:id="rId21"/>
    <p:sldId id="859" r:id="rId22"/>
    <p:sldId id="369" r:id="rId23"/>
    <p:sldId id="373" r:id="rId24"/>
    <p:sldId id="370" r:id="rId25"/>
    <p:sldId id="374" r:id="rId26"/>
    <p:sldId id="392" r:id="rId27"/>
    <p:sldId id="375" r:id="rId28"/>
    <p:sldId id="860" r:id="rId29"/>
    <p:sldId id="376" r:id="rId30"/>
    <p:sldId id="863" r:id="rId31"/>
    <p:sldId id="393" r:id="rId32"/>
    <p:sldId id="394" r:id="rId33"/>
    <p:sldId id="869" r:id="rId34"/>
    <p:sldId id="407" r:id="rId35"/>
    <p:sldId id="862" r:id="rId36"/>
    <p:sldId id="378" r:id="rId37"/>
    <p:sldId id="381" r:id="rId38"/>
    <p:sldId id="870" r:id="rId39"/>
    <p:sldId id="395" r:id="rId40"/>
    <p:sldId id="396" r:id="rId41"/>
    <p:sldId id="872" r:id="rId42"/>
    <p:sldId id="398" r:id="rId43"/>
    <p:sldId id="399" r:id="rId44"/>
    <p:sldId id="400" r:id="rId45"/>
    <p:sldId id="871" r:id="rId46"/>
    <p:sldId id="387" r:id="rId47"/>
    <p:sldId id="873" r:id="rId48"/>
    <p:sldId id="874" r:id="rId49"/>
    <p:sldId id="403" r:id="rId50"/>
    <p:sldId id="875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4AC15-1B09-45E4-8CC4-C12D574784C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C373-2DE5-4E8F-85C8-C75567B6D43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61940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09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40830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29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43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397556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15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861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76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46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23446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10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87839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96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5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40366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6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52014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763C05-51C0-4337-B681-C9250B41A4A7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3BE38B-4EF9-4298-BC66-AD73AF7B9AA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13074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A408-EDA6-4B04-B1EC-B6BEFE2625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6 </a:t>
            </a:r>
            <a:endParaRPr lang="en-Z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A9FB2-BCC0-44CF-A775-BE6C3B1E16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BASIC PROBABILITY THEORY</a:t>
            </a:r>
            <a:endParaRPr lang="en-ZM" b="1" dirty="0"/>
          </a:p>
        </p:txBody>
      </p:sp>
    </p:spTree>
    <p:extLst>
      <p:ext uri="{BB962C8B-B14F-4D97-AF65-F5344CB8AC3E}">
        <p14:creationId xmlns:p14="http://schemas.microsoft.com/office/powerpoint/2010/main" val="248481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BASIC VOCABULARY IN PROBABILITY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INDEPENDENT EVENTS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This happens when the occurrence of one event in no way influences the likelihood of occurrence of the other event.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EXAMPLE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Weight and intelligence</a:t>
            </a:r>
          </a:p>
          <a:p>
            <a:r>
              <a:rPr lang="en-US" b="1" dirty="0"/>
              <a:t>Being fat as an event is not likely to influence one’s IQ.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709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BASIC VOCABULARY IN PROBABILITY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DEPENDENT EVENTS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This happens when the occurrence of one event influences the likelihood of occurrence of another event. 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r>
              <a:rPr lang="en-US" b="1" dirty="0"/>
              <a:t>EXAMPLE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Studying and exam success.</a:t>
            </a:r>
          </a:p>
          <a:p>
            <a:r>
              <a:rPr lang="en-US" b="1" dirty="0"/>
              <a:t>Studying hard as an event is likely to result in a pass.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191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TYPES OF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 Probability </a:t>
            </a:r>
            <a:r>
              <a:rPr lang="en-US" b="1"/>
              <a:t>has applications </a:t>
            </a:r>
            <a:r>
              <a:rPr lang="en-US" b="1" dirty="0"/>
              <a:t>in many areas. Businessmen will always weigh chances of success just as opinion pollsters think in terms of probabilities.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7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E413-ACB2-4C1A-AAA3-4131603C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TYPES OF PROBABILITY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6772-0CC2-4FE3-A577-83A95D653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There are three types of probability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r>
              <a:rPr lang="en-US" b="1" dirty="0"/>
              <a:t>A priori</a:t>
            </a:r>
          </a:p>
          <a:p>
            <a:r>
              <a:rPr lang="en-US" b="1" dirty="0"/>
              <a:t>Posterior </a:t>
            </a:r>
          </a:p>
          <a:p>
            <a:r>
              <a:rPr lang="en-US" b="1" dirty="0"/>
              <a:t>Subjective</a:t>
            </a: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70492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/>
              <a:t>A PRIORI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A priori means “before the event.” 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This type of probability assumes that all possible events, E</a:t>
            </a:r>
            <a:r>
              <a:rPr lang="en-US" b="1" baseline="-25000" dirty="0"/>
              <a:t>1</a:t>
            </a:r>
            <a:r>
              <a:rPr lang="en-US" b="1" dirty="0"/>
              <a:t>, are known and have equal likelihood of occurrence.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Have heard of the term – fifty </a:t>
            </a:r>
            <a:r>
              <a:rPr lang="en-US" b="1" dirty="0" err="1"/>
              <a:t>fifty</a:t>
            </a:r>
            <a:r>
              <a:rPr lang="en-US" b="1" dirty="0"/>
              <a:t> chance?</a:t>
            </a:r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869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DC4F8-C43F-472A-B897-0D1DBE6F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PRIORI PROBABILITY 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2A16-9EAA-4330-937D-F47756847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Using the example of a coin, we know even before we flip or toss it that is has only two possible outcomes – HEAR OR TAIL.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The sample space for a coin toss or flip is therefore two – HEADS AND TAIL.</a:t>
            </a: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51787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/>
              <a:t>A PRIORI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/>
              <a:t>To compute a </a:t>
            </a:r>
            <a:r>
              <a:rPr lang="en-US" b="1" dirty="0" err="1"/>
              <a:t>a</a:t>
            </a:r>
            <a:r>
              <a:rPr lang="en-US" b="1" dirty="0"/>
              <a:t> probability based on this example, you follow the following steps: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Step 1: Determine the number of possible ways that the outcome you are interested in,  say HEADS,  can occur in a coin toss or flip.</a:t>
            </a:r>
          </a:p>
          <a:p>
            <a:pPr algn="just"/>
            <a:r>
              <a:rPr lang="en-US" b="1" dirty="0"/>
              <a:t> </a:t>
            </a:r>
          </a:p>
          <a:p>
            <a:pPr algn="just"/>
            <a:r>
              <a:rPr lang="en-US" b="1" dirty="0"/>
              <a:t>Step 2: Determine the number of all possible outcomes in a coin flip or toss -  that is, the sample space -  HEADS and TAILS.</a:t>
            </a:r>
          </a:p>
          <a:p>
            <a:pPr marL="0" indent="0" algn="just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82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/>
              <a:t>A PRIORI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/>
              <a:t> Step 3: Divide the first number by the second to get the probability.</a:t>
            </a:r>
          </a:p>
          <a:p>
            <a:pPr marL="0" indent="0" algn="just">
              <a:buNone/>
            </a:pPr>
            <a:endParaRPr lang="en-US" b="1" dirty="0"/>
          </a:p>
          <a:p>
            <a:r>
              <a:rPr lang="en-US" b="1" dirty="0"/>
              <a:t>P (HEADS) = 	</a:t>
            </a:r>
            <a:r>
              <a:rPr lang="en-US" b="1" u="sng" dirty="0"/>
              <a:t># OF TIMES HEADS CAN RESULT (H</a:t>
            </a:r>
            <a:r>
              <a:rPr lang="en-US" b="1" dirty="0"/>
              <a:t>) </a:t>
            </a:r>
          </a:p>
          <a:p>
            <a:pPr marL="0" indent="0">
              <a:buNone/>
            </a:pPr>
            <a:r>
              <a:rPr lang="en-US" b="1" dirty="0"/>
              <a:t>	            # OF POSSIBLE OUTCOMES FROM ONE TOSS (</a:t>
            </a:r>
            <a:r>
              <a:rPr lang="en-US" b="1" dirty="0" err="1"/>
              <a:t>H,T</a:t>
            </a:r>
            <a:r>
              <a:rPr lang="en-US" b="1" dirty="0"/>
              <a:t>) 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r>
              <a:rPr lang="en-US" b="1" dirty="0"/>
              <a:t>= ½ (H)/(</a:t>
            </a:r>
            <a:r>
              <a:rPr lang="en-US" b="1" dirty="0" err="1"/>
              <a:t>H,T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r>
              <a:rPr lang="en-US" b="1" dirty="0"/>
              <a:t>= 0.50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2231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AXIOMS OF PROBABILITY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AXIOMS OF PROBABILITY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The probability of an event occurring is always between 0 and 1.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0 ≤ P(E) ≤ 1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Impossibility	= 0 </a:t>
            </a:r>
          </a:p>
          <a:p>
            <a:r>
              <a:rPr lang="en-US" b="1" dirty="0"/>
              <a:t>Absolute certainty 	= 1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7536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AXIOMS OF PROBABILITY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Sum of probabilities of mutually exclusive events is equal to 1.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r>
              <a:rPr lang="en-US" b="1" dirty="0"/>
              <a:t>P(E1) + P(E2) + ….P(</a:t>
            </a:r>
            <a:r>
              <a:rPr lang="en-US" b="1" dirty="0" err="1"/>
              <a:t>En</a:t>
            </a:r>
            <a:r>
              <a:rPr lang="en-US" b="1" dirty="0"/>
              <a:t>) = 1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The probability that event E will not occur is 1 minus the probability that it will occur.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 P(E1) = 1 – P(E)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5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BASIC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512617"/>
            <a:ext cx="7886700" cy="3263504"/>
          </a:xfrm>
        </p:spPr>
        <p:txBody>
          <a:bodyPr>
            <a:normAutofit fontScale="25000" lnSpcReduction="20000"/>
          </a:bodyPr>
          <a:lstStyle/>
          <a:p>
            <a:r>
              <a:rPr lang="en-US" sz="7000" b="1" dirty="0"/>
              <a:t>DEFINITION OF PROBABILITY</a:t>
            </a:r>
          </a:p>
          <a:p>
            <a:r>
              <a:rPr lang="en-US" sz="7000" b="1" dirty="0"/>
              <a:t>Probability is a term we are all familiar with and use in everyday life.</a:t>
            </a:r>
          </a:p>
          <a:p>
            <a:r>
              <a:rPr lang="en-US" sz="7000" b="1" dirty="0"/>
              <a:t>Every we are speculating about the likelihood or chance of something happening, we are using the language of probability.</a:t>
            </a:r>
          </a:p>
          <a:p>
            <a:r>
              <a:rPr lang="en-US" sz="7000" b="1" dirty="0"/>
              <a:t>Quite often we might speculate that our chances being hit by car at the GER Bridge are high.</a:t>
            </a:r>
          </a:p>
          <a:p>
            <a:r>
              <a:rPr lang="en-US" sz="7000" b="1" dirty="0"/>
              <a:t>Don’t we often worry that our chances of passing the DEM 2414 test are low?</a:t>
            </a:r>
          </a:p>
          <a:p>
            <a:r>
              <a:rPr lang="en-US" sz="7000" b="1" dirty="0"/>
              <a:t>Probability refers to the numerical evaluation of likelihood of occurrence of an event. </a:t>
            </a:r>
          </a:p>
          <a:p>
            <a:pPr marL="0" indent="0">
              <a:buNone/>
            </a:pPr>
            <a:endParaRPr lang="en-US" sz="7000" b="1" dirty="0"/>
          </a:p>
          <a:p>
            <a:pPr marL="0" indent="0">
              <a:buNone/>
            </a:pPr>
            <a:r>
              <a:rPr lang="en-US" sz="7000" b="1" dirty="0"/>
              <a:t> 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8909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400" b="1" dirty="0"/>
              <a:t>POSTERIOR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n-US" sz="7200" b="1" dirty="0"/>
          </a:p>
          <a:p>
            <a:pPr algn="just"/>
            <a:r>
              <a:rPr lang="en-US" sz="7200" b="1" dirty="0"/>
              <a:t>This is also known as EXPERIMENTAL (RELATIVE) PROBABILITY </a:t>
            </a:r>
          </a:p>
          <a:p>
            <a:pPr marL="0" indent="0" algn="just">
              <a:buNone/>
            </a:pPr>
            <a:endParaRPr lang="en-US" sz="7200" b="1" dirty="0"/>
          </a:p>
          <a:p>
            <a:pPr lvl="0" algn="just"/>
            <a:r>
              <a:rPr lang="en-US" sz="7200" b="1" dirty="0"/>
              <a:t>This is based on actual observations and data obtained through sample surveys, records, experiments, and other sources of data.</a:t>
            </a:r>
          </a:p>
          <a:p>
            <a:pPr marL="0" indent="0" algn="just">
              <a:buNone/>
            </a:pPr>
            <a:r>
              <a:rPr lang="en-US" sz="7200" b="1" dirty="0"/>
              <a:t> </a:t>
            </a:r>
          </a:p>
          <a:p>
            <a:pPr lvl="0" algn="just"/>
            <a:r>
              <a:rPr lang="en-US" sz="7200" b="1" dirty="0"/>
              <a:t>This is based on a limited number of observations, based on say, probability sampling on the basis of which relative frequencies can be computed.</a:t>
            </a:r>
          </a:p>
          <a:p>
            <a:pPr marL="0" indent="0" algn="just">
              <a:buNone/>
            </a:pPr>
            <a:r>
              <a:rPr lang="en-US" sz="7200" b="1" dirty="0"/>
              <a:t> </a:t>
            </a:r>
          </a:p>
          <a:p>
            <a:pPr algn="just"/>
            <a:r>
              <a:rPr lang="en-US" sz="7200" b="1" dirty="0"/>
              <a:t>Posterior probabilities are also known as long – run probabilities. </a:t>
            </a:r>
          </a:p>
          <a:p>
            <a:pPr marL="0" indent="0" algn="just">
              <a:buNone/>
            </a:pPr>
            <a:r>
              <a:rPr lang="en-US" sz="7200" b="1" dirty="0"/>
              <a:t> </a:t>
            </a:r>
          </a:p>
          <a:p>
            <a:pPr marL="0" indent="0" algn="just">
              <a:buNone/>
            </a:pPr>
            <a:r>
              <a:rPr lang="en-US" sz="7200" b="1" dirty="0"/>
              <a:t> </a:t>
            </a:r>
          </a:p>
          <a:p>
            <a:pPr marL="0" indent="0">
              <a:buNone/>
            </a:pPr>
            <a:r>
              <a:rPr lang="en-US" sz="4651" b="1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61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POSTERIOR PROBABILITY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66555" y="2470514"/>
          <a:ext cx="5225148" cy="33898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6287">
                  <a:extLst>
                    <a:ext uri="{9D8B030D-6E8A-4147-A177-3AD203B41FA5}">
                      <a16:colId xmlns:a16="http://schemas.microsoft.com/office/drawing/2014/main" val="2716259393"/>
                    </a:ext>
                  </a:extLst>
                </a:gridCol>
                <a:gridCol w="1306287">
                  <a:extLst>
                    <a:ext uri="{9D8B030D-6E8A-4147-A177-3AD203B41FA5}">
                      <a16:colId xmlns:a16="http://schemas.microsoft.com/office/drawing/2014/main" val="2961461023"/>
                    </a:ext>
                  </a:extLst>
                </a:gridCol>
                <a:gridCol w="1306287">
                  <a:extLst>
                    <a:ext uri="{9D8B030D-6E8A-4147-A177-3AD203B41FA5}">
                      <a16:colId xmlns:a16="http://schemas.microsoft.com/office/drawing/2014/main" val="1748725193"/>
                    </a:ext>
                  </a:extLst>
                </a:gridCol>
                <a:gridCol w="1306287">
                  <a:extLst>
                    <a:ext uri="{9D8B030D-6E8A-4147-A177-3AD203B41FA5}">
                      <a16:colId xmlns:a16="http://schemas.microsoft.com/office/drawing/2014/main" val="3553282630"/>
                    </a:ext>
                  </a:extLst>
                </a:gridCol>
              </a:tblGrid>
              <a:tr h="423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u="none" strike="noStrike" dirty="0">
                          <a:effectLst/>
                        </a:rPr>
                        <a:t>Range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 dirty="0">
                          <a:effectLst/>
                        </a:rPr>
                        <a:t>x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 dirty="0">
                          <a:effectLst/>
                        </a:rPr>
                        <a:t>f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>
                          <a:effectLst/>
                        </a:rPr>
                        <a:t>%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467541934"/>
                  </a:ext>
                </a:extLst>
              </a:tr>
              <a:tr h="423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u="none" strike="noStrike" dirty="0">
                          <a:effectLst/>
                        </a:rPr>
                        <a:t>0 - 39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u="none" strike="noStrike" dirty="0">
                          <a:effectLst/>
                        </a:rPr>
                        <a:t>19.5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>
                          <a:effectLst/>
                        </a:rPr>
                        <a:t>13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 dirty="0">
                          <a:effectLst/>
                        </a:rPr>
                        <a:t>6.3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495192372"/>
                  </a:ext>
                </a:extLst>
              </a:tr>
              <a:tr h="423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u="none" strike="noStrike">
                          <a:effectLst/>
                        </a:rPr>
                        <a:t>40 - 44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u="none" strike="noStrike" dirty="0">
                          <a:effectLst/>
                        </a:rPr>
                        <a:t>42.0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 dirty="0">
                          <a:effectLst/>
                        </a:rPr>
                        <a:t>10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 dirty="0">
                          <a:effectLst/>
                        </a:rPr>
                        <a:t>4.9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04098366"/>
                  </a:ext>
                </a:extLst>
              </a:tr>
              <a:tr h="423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u="none" strike="noStrike">
                          <a:effectLst/>
                        </a:rPr>
                        <a:t>45 - 49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u="none" strike="noStrike">
                          <a:effectLst/>
                        </a:rPr>
                        <a:t>47.0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 dirty="0">
                          <a:effectLst/>
                        </a:rPr>
                        <a:t>29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 dirty="0">
                          <a:effectLst/>
                        </a:rPr>
                        <a:t>14.1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921575577"/>
                  </a:ext>
                </a:extLst>
              </a:tr>
              <a:tr h="423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u="none" strike="noStrike">
                          <a:effectLst/>
                        </a:rPr>
                        <a:t>50 - 59</a:t>
                      </a:r>
                      <a:endParaRPr lang="en-US" sz="15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u="none" strike="noStrike">
                          <a:effectLst/>
                        </a:rPr>
                        <a:t>54.5</a:t>
                      </a:r>
                      <a:endParaRPr lang="en-US" sz="15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 dirty="0">
                          <a:effectLst/>
                        </a:rPr>
                        <a:t>101</a:t>
                      </a:r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 dirty="0">
                          <a:effectLst/>
                        </a:rPr>
                        <a:t>49.0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012678018"/>
                  </a:ext>
                </a:extLst>
              </a:tr>
              <a:tr h="423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u="none" strike="noStrike">
                          <a:effectLst/>
                        </a:rPr>
                        <a:t>60 - 69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u="none" strike="noStrike">
                          <a:effectLst/>
                        </a:rPr>
                        <a:t>64.5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 dirty="0">
                          <a:effectLst/>
                        </a:rPr>
                        <a:t>52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 dirty="0">
                          <a:effectLst/>
                        </a:rPr>
                        <a:t>25.2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921025500"/>
                  </a:ext>
                </a:extLst>
              </a:tr>
              <a:tr h="423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u="none" strike="noStrike">
                          <a:effectLst/>
                        </a:rPr>
                        <a:t>70 -79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u="none" strike="noStrike">
                          <a:effectLst/>
                        </a:rPr>
                        <a:t>74.5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>
                          <a:effectLst/>
                        </a:rPr>
                        <a:t>1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 dirty="0">
                          <a:effectLst/>
                        </a:rPr>
                        <a:t>0.5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191781153"/>
                  </a:ext>
                </a:extLst>
              </a:tr>
              <a:tr h="423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u="none" strike="noStrike">
                          <a:effectLst/>
                        </a:rPr>
                        <a:t>TOTAL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>
                          <a:effectLst/>
                        </a:rPr>
                        <a:t>206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u="none" strike="noStrike" dirty="0">
                          <a:effectLst/>
                        </a:rPr>
                        <a:t>100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13101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504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/>
              <a:t>SUBJECTIVE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Most rational decision making is based on experience or posterior probability. In the absence of posterior probability or past experience, one resorts to make a subjective probability assessment of a situation.</a:t>
            </a:r>
          </a:p>
          <a:p>
            <a:pPr marL="0" indent="0" algn="just">
              <a:buNone/>
            </a:pPr>
            <a:endParaRPr lang="en-US" b="1" dirty="0"/>
          </a:p>
          <a:p>
            <a:pPr lvl="0" algn="just"/>
            <a:r>
              <a:rPr lang="en-US" b="1" dirty="0"/>
              <a:t>This is not based on actual observation </a:t>
            </a:r>
          </a:p>
          <a:p>
            <a:pPr lvl="0" algn="just"/>
            <a:r>
              <a:rPr lang="en-US" b="1" dirty="0"/>
              <a:t>Rather it is based on personal conviction that an event will occur.</a:t>
            </a:r>
          </a:p>
          <a:p>
            <a:pPr lvl="0" algn="just"/>
            <a:r>
              <a:rPr lang="en-US" b="1" dirty="0"/>
              <a:t>It is based on a person’s mind and not with or physical event.</a:t>
            </a:r>
          </a:p>
          <a:p>
            <a:pPr lvl="0" algn="just"/>
            <a:r>
              <a:rPr lang="en-US" b="1" dirty="0"/>
              <a:t>Intuition is therefore key in this type of probability. </a:t>
            </a:r>
          </a:p>
          <a:p>
            <a:pPr algn="just"/>
            <a:r>
              <a:rPr lang="en-US" b="1" dirty="0"/>
              <a:t> </a:t>
            </a:r>
          </a:p>
          <a:p>
            <a:pPr algn="just"/>
            <a:r>
              <a:rPr lang="en-US" b="1" dirty="0"/>
              <a:t>Subjective probability is also like an EDUCATED GUESS.</a:t>
            </a:r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4441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/>
              <a:t>SUBJECTIVE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en-US" sz="8400" b="1" dirty="0"/>
              <a:t>A taxi driver at Manda Hill once told me that he managed to outperform his colleagues because he reasoned as follows:</a:t>
            </a:r>
          </a:p>
          <a:p>
            <a:pPr marL="0" indent="0" algn="just">
              <a:buNone/>
            </a:pPr>
            <a:r>
              <a:rPr lang="en-US" sz="8400" b="1" dirty="0"/>
              <a:t> </a:t>
            </a:r>
          </a:p>
          <a:p>
            <a:pPr lvl="0" algn="just"/>
            <a:r>
              <a:rPr lang="en-US" sz="8400" b="1" dirty="0"/>
              <a:t>If he reduced his fares to any fares by 5,000 kwacha to any destination, he was likely to reach his cashing –in target by 14 hours.</a:t>
            </a:r>
          </a:p>
          <a:p>
            <a:pPr marL="0" indent="0" algn="just">
              <a:buNone/>
            </a:pPr>
            <a:r>
              <a:rPr lang="en-US" sz="8400" b="1" dirty="0"/>
              <a:t> </a:t>
            </a:r>
          </a:p>
          <a:p>
            <a:pPr lvl="0" algn="just"/>
            <a:r>
              <a:rPr lang="en-US" sz="8400" b="1" dirty="0"/>
              <a:t>Then, the rest of the money he made would be his.</a:t>
            </a:r>
          </a:p>
          <a:p>
            <a:pPr marL="0" indent="0" algn="just">
              <a:buNone/>
            </a:pPr>
            <a:r>
              <a:rPr lang="en-US" sz="8400" b="1" dirty="0"/>
              <a:t> </a:t>
            </a:r>
          </a:p>
          <a:p>
            <a:pPr algn="just"/>
            <a:r>
              <a:rPr lang="en-US" sz="8400" b="1" dirty="0"/>
              <a:t>He incorporated this in decision making , but became unpopular with his competitors who accused him of using witchcraft because he was making a lot of money. </a:t>
            </a:r>
          </a:p>
          <a:p>
            <a:pPr marL="0" indent="0" algn="just">
              <a:buNone/>
            </a:pPr>
            <a:r>
              <a:rPr lang="en-US" sz="8400" b="1" dirty="0"/>
              <a:t> </a:t>
            </a:r>
          </a:p>
          <a:p>
            <a:pPr marL="0" indent="0" algn="just">
              <a:buNone/>
            </a:pPr>
            <a:r>
              <a:rPr lang="en-US" sz="8400" b="1" dirty="0"/>
              <a:t> 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6482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GENERAL RULES OF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Statisticians refer to the probability of one event or another as the union of two probabilities.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This can be expressed symbolically as: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P(A U B)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r>
              <a:rPr lang="en-US" b="1" dirty="0"/>
              <a:t>This can also be expressed as P of A union B.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05009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GENERAL RULES OF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Statisticians refer to the probability of two events occurring simultaneously as a joint probability.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This expressed symbolically as: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P(A ∩ B).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This can also be expressed as P of A intersection B.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9725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GENERAL RULES OF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/>
              <a:t>A conditional </a:t>
            </a:r>
            <a:r>
              <a:rPr lang="en-US" b="1" dirty="0"/>
              <a:t>probability is probability of one event given that another has occurred.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This expressed symbolically as: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P(A/B)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This can also be expressed as the probability of A given B or P of A given B.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14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/>
              <a:t>THE GENERAL RULE OF ADDITION FOR ANY TWO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This applies whenever we want to know the probability that either of two events occurred.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The general rule for any two events is expressed symbolically as: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 P(A U B) = P(A) + P(B) – P(A ∩ B)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In other words, the probability of either of two events [P(A U B)] is equal to the probability that one event will occur [P(A)] plus the probability that the other event [P(B)] will occur minus the probability that both events will occur simultaneously [P(A ∩ B)].</a:t>
            </a:r>
          </a:p>
        </p:txBody>
      </p:sp>
    </p:spTree>
    <p:extLst>
      <p:ext uri="{BB962C8B-B14F-4D97-AF65-F5344CB8AC3E}">
        <p14:creationId xmlns:p14="http://schemas.microsoft.com/office/powerpoint/2010/main" val="336834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/>
              <a:t>THE GENERAL RULE OF ADDITION FOR ANY TWO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EVENTS NOT MUTUALLY EXCLUSIVE EVENTS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600998" y="2921184"/>
            <a:ext cx="1750423" cy="12799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4779919" y="2921182"/>
            <a:ext cx="1675311" cy="1279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43029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ADDITION RULE FOR MUTUALLY EXCLUSIVE EVENTS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 the events are mutually exclusive then rule is: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P(A U B) = P(A) + P(B)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770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B4B8-92BA-40B1-ADA4-809CB78C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BASIC VOCABULARY IN PROBABILITY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B7AE3-9B4B-4AB0-8656-6595AB329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BASIC VOCABULARY IN PROBABILITY</a:t>
            </a:r>
          </a:p>
          <a:p>
            <a:endParaRPr lang="en-US" b="1" dirty="0"/>
          </a:p>
          <a:p>
            <a:r>
              <a:rPr lang="en-US" b="1" dirty="0"/>
              <a:t>EVENTS 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r>
              <a:rPr lang="en-US" b="1" dirty="0"/>
              <a:t>This is a set of one or more outcome of an action or experiment. 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r>
              <a:rPr lang="en-US" b="1" dirty="0"/>
              <a:t>In a football match, a win is an event.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62984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ADDITION RULE FOR MUTUALLY EXCLUSIVE EVENTS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MUTUALLY EXCLUSIVE EVENTS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00998" y="2921184"/>
            <a:ext cx="1750423" cy="12799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5851075" y="2921184"/>
            <a:ext cx="1675311" cy="1279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85674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ADDITION RULE FOR MUTUALLY EXCLUSIVE EVENTS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329" y="2454415"/>
            <a:ext cx="6548907" cy="30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93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ADDITION RULE FOR ANY TWO EVENTS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/>
              <a:t>This refers to the occurrence of two events which are which are not necessarily mutually exclusive </a:t>
            </a:r>
            <a:r>
              <a:rPr lang="en-US" b="1" dirty="0"/>
              <a:t>example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The probability of preferring the female condom or being female:</a:t>
            </a:r>
          </a:p>
          <a:p>
            <a:pPr marL="0" indent="0">
              <a:buNone/>
            </a:pPr>
            <a:r>
              <a:rPr lang="en-US" b="1" dirty="0"/>
              <a:t>   </a:t>
            </a:r>
          </a:p>
          <a:p>
            <a:r>
              <a:rPr lang="de-DE" b="1" dirty="0"/>
              <a:t>P(E</a:t>
            </a:r>
            <a:r>
              <a:rPr lang="de-DE" b="1" baseline="-25000" dirty="0"/>
              <a:t>1</a:t>
            </a:r>
            <a:r>
              <a:rPr lang="de-DE" b="1" dirty="0"/>
              <a:t> U E</a:t>
            </a:r>
            <a:r>
              <a:rPr lang="de-DE" b="1" baseline="-25000" dirty="0"/>
              <a:t>4</a:t>
            </a:r>
            <a:r>
              <a:rPr lang="de-DE" b="1" dirty="0"/>
              <a:t>) = P(E</a:t>
            </a:r>
            <a:r>
              <a:rPr lang="de-DE" b="1" baseline="-25000" dirty="0"/>
              <a:t>1</a:t>
            </a:r>
            <a:r>
              <a:rPr lang="de-DE" b="1" dirty="0"/>
              <a:t>) + P(E</a:t>
            </a:r>
            <a:r>
              <a:rPr lang="de-DE" b="1" baseline="-25000" dirty="0"/>
              <a:t>4</a:t>
            </a:r>
            <a:r>
              <a:rPr lang="de-DE" b="1" dirty="0"/>
              <a:t>) – P(E</a:t>
            </a:r>
            <a:r>
              <a:rPr lang="de-DE" b="1" baseline="-25000" dirty="0"/>
              <a:t>1</a:t>
            </a:r>
            <a:r>
              <a:rPr lang="de-DE" b="1" dirty="0"/>
              <a:t> ∩ E</a:t>
            </a:r>
            <a:r>
              <a:rPr lang="de-DE" b="1" baseline="-25000" dirty="0"/>
              <a:t>4</a:t>
            </a:r>
            <a:r>
              <a:rPr lang="de-DE" b="1" dirty="0"/>
              <a:t>) 	</a:t>
            </a:r>
            <a:endParaRPr lang="en-US" b="1" dirty="0"/>
          </a:p>
          <a:p>
            <a:pPr marL="0" indent="0">
              <a:buNone/>
            </a:pPr>
            <a:r>
              <a:rPr lang="de-DE" b="1" dirty="0"/>
              <a:t> 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49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3DB8-B0B9-4208-98C3-8FFC7F68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ADDITION RULE FOR ANY TWO EVENTS</a:t>
            </a:r>
            <a:endParaRPr lang="en-ZM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707F0-6208-4B64-907F-941306B65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Joint of occurrence must be subtracted to avoid double calculating P(E</a:t>
            </a:r>
            <a:r>
              <a:rPr lang="en-US" b="1" baseline="-25000" dirty="0"/>
              <a:t>1</a:t>
            </a:r>
            <a:r>
              <a:rPr lang="en-US" b="1" dirty="0"/>
              <a:t>) or P(E</a:t>
            </a:r>
            <a:r>
              <a:rPr lang="en-US" b="1" baseline="-25000" dirty="0"/>
              <a:t>4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r>
              <a:rPr lang="en-US" b="1" dirty="0"/>
              <a:t>P(E</a:t>
            </a:r>
            <a:r>
              <a:rPr lang="en-US" b="1" baseline="-25000" dirty="0"/>
              <a:t>1</a:t>
            </a:r>
            <a:r>
              <a:rPr lang="en-US" b="1" dirty="0"/>
              <a:t> U E</a:t>
            </a:r>
            <a:r>
              <a:rPr lang="en-US" b="1" baseline="-25000" dirty="0"/>
              <a:t>4</a:t>
            </a:r>
            <a:r>
              <a:rPr lang="en-US" b="1" dirty="0"/>
              <a:t>) 	=  0.38 + 0.34 – 0.18</a:t>
            </a:r>
          </a:p>
          <a:p>
            <a:pPr marL="0" indent="0">
              <a:buNone/>
            </a:pPr>
            <a:r>
              <a:rPr lang="en-US" b="1" dirty="0"/>
              <a:t>			= </a:t>
            </a:r>
            <a:r>
              <a:rPr lang="en-US" b="1" u="sng" dirty="0"/>
              <a:t>0.54</a:t>
            </a:r>
            <a:endParaRPr lang="en-US" b="1" dirty="0"/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2655062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ADDITION RULE FOR MUTUALLY EXCLUSIVE EVENTS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EXAMPLE</a:t>
            </a:r>
          </a:p>
          <a:p>
            <a:endParaRPr lang="en-US" b="1" dirty="0"/>
          </a:p>
          <a:p>
            <a:r>
              <a:rPr lang="en-US" b="1" dirty="0"/>
              <a:t> </a:t>
            </a:r>
          </a:p>
          <a:p>
            <a:r>
              <a:rPr lang="en-US" b="1" dirty="0"/>
              <a:t>The probability of being male or female 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P(E4 or E5) 	=  0.34 + 0.66</a:t>
            </a:r>
          </a:p>
          <a:p>
            <a:r>
              <a:rPr lang="en-US" b="1" dirty="0"/>
              <a:t>= </a:t>
            </a:r>
            <a:r>
              <a:rPr lang="en-US" b="1" u="sng" dirty="0"/>
              <a:t>1.0</a:t>
            </a:r>
            <a:endParaRPr lang="en-US" b="1" dirty="0"/>
          </a:p>
          <a:p>
            <a:r>
              <a:rPr lang="en-US" b="1" dirty="0"/>
              <a:t> 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70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ADDITION RULE FOR MUTUALLY EXCLUSIVE EVENTS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The probability of being male is = 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P(E</a:t>
            </a:r>
            <a:r>
              <a:rPr lang="en-US" b="1" baseline="-25000" dirty="0"/>
              <a:t>5</a:t>
            </a:r>
            <a:r>
              <a:rPr lang="en-US" b="1" dirty="0"/>
              <a:t>) = 1 – P(E</a:t>
            </a:r>
            <a:r>
              <a:rPr lang="en-US" b="1" baseline="-25000" dirty="0"/>
              <a:t>4</a:t>
            </a:r>
            <a:r>
              <a:rPr lang="en-US" b="1" dirty="0"/>
              <a:t>) = 1 – 0.34 = </a:t>
            </a:r>
            <a:r>
              <a:rPr lang="en-US" b="1" u="sng" dirty="0"/>
              <a:t>0.66</a:t>
            </a:r>
            <a:endParaRPr lang="en-US" b="1" dirty="0"/>
          </a:p>
          <a:p>
            <a:r>
              <a:rPr lang="en-US" b="1" dirty="0"/>
              <a:t> </a:t>
            </a:r>
          </a:p>
          <a:p>
            <a:r>
              <a:rPr lang="en-US" b="1" dirty="0"/>
              <a:t>Probability being female is 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P(E</a:t>
            </a:r>
            <a:r>
              <a:rPr lang="en-US" b="1" baseline="-25000" dirty="0"/>
              <a:t>4</a:t>
            </a:r>
            <a:r>
              <a:rPr lang="en-US" b="1" dirty="0"/>
              <a:t>) = 1 – P(E</a:t>
            </a:r>
            <a:r>
              <a:rPr lang="en-US" b="1" baseline="-25000" dirty="0"/>
              <a:t>5</a:t>
            </a:r>
            <a:r>
              <a:rPr lang="en-US" b="1" dirty="0"/>
              <a:t>) = 1 – 0.88 = </a:t>
            </a:r>
            <a:r>
              <a:rPr lang="en-US" b="1" u="sng" dirty="0"/>
              <a:t>0.34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16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GENERAL OF MULTIPLICATION FOR ANY TWO EVENTS</a:t>
            </a:r>
            <a:br>
              <a:rPr lang="en-US" sz="2400" dirty="0"/>
            </a:br>
            <a:r>
              <a:rPr lang="en-US" sz="2400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The general of multiplication is applied when you want to know the joint probability of two events (i.e. the probability that both events will occur). 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The general rule for any two events that are not necessarily independent is expressed symbolically as: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P(A ∩ B) = P(A). P(B/A)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67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GENERAL OF MULTIPLICATION FOR ANY TWO EVENTS</a:t>
            </a:r>
            <a:br>
              <a:rPr lang="en-US" sz="2400" dirty="0"/>
            </a:br>
            <a:r>
              <a:rPr lang="en-US" sz="2400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EXAMPLE</a:t>
            </a:r>
          </a:p>
          <a:p>
            <a:endParaRPr lang="en-US" b="1" dirty="0"/>
          </a:p>
          <a:p>
            <a:r>
              <a:rPr lang="en-US" b="1" dirty="0"/>
              <a:t>MULTIPLICATION FOR ANY TWO EVENTS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The joint probability of being female and preferring abstinence.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P(E</a:t>
            </a:r>
            <a:r>
              <a:rPr lang="en-US" b="1" baseline="-25000" dirty="0"/>
              <a:t>4</a:t>
            </a:r>
            <a:r>
              <a:rPr lang="en-US" b="1" dirty="0"/>
              <a:t> ∩ E</a:t>
            </a:r>
            <a:r>
              <a:rPr lang="en-US" b="1" baseline="-25000" dirty="0"/>
              <a:t>3</a:t>
            </a:r>
            <a:r>
              <a:rPr lang="en-US" b="1" dirty="0"/>
              <a:t>) = P(E</a:t>
            </a:r>
            <a:r>
              <a:rPr lang="en-US" b="1" baseline="-25000" dirty="0"/>
              <a:t>4</a:t>
            </a:r>
            <a:r>
              <a:rPr lang="en-US" b="1" dirty="0"/>
              <a:t>). P(E</a:t>
            </a:r>
            <a:r>
              <a:rPr lang="en-US" b="1" baseline="-25000" dirty="0"/>
              <a:t>3</a:t>
            </a:r>
            <a:r>
              <a:rPr lang="en-US" b="1" dirty="0"/>
              <a:t>/E</a:t>
            </a:r>
            <a:r>
              <a:rPr lang="en-US" b="1" baseline="-25000" dirty="0"/>
              <a:t>4</a:t>
            </a:r>
            <a:r>
              <a:rPr lang="en-US" b="1" dirty="0"/>
              <a:t>)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0078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2E8-9F70-490F-A5C2-42D4445A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GENERAL OF MULTIPLICATION FOR ANY TWO EVENTS</a:t>
            </a:r>
            <a:br>
              <a:rPr lang="en-US" sz="2400" dirty="0"/>
            </a:br>
            <a:r>
              <a:rPr lang="en-US" sz="2400" dirty="0"/>
              <a:t> </a:t>
            </a:r>
            <a:endParaRPr lang="en-ZM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F00D8-7F65-4D9C-BCB0-1453681F7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The joint probability of being female and preferring abstinence. </a:t>
            </a:r>
          </a:p>
          <a:p>
            <a:endParaRPr lang="en-US" b="1" dirty="0"/>
          </a:p>
          <a:p>
            <a:r>
              <a:rPr lang="en-US" b="1" dirty="0"/>
              <a:t> = </a:t>
            </a:r>
            <a:r>
              <a:rPr lang="en-US" b="1" u="sng" dirty="0"/>
              <a:t>850</a:t>
            </a:r>
            <a:r>
              <a:rPr lang="en-US" b="1" dirty="0"/>
              <a:t> * </a:t>
            </a:r>
            <a:r>
              <a:rPr lang="en-US" b="1" u="sng" dirty="0"/>
              <a:t>100</a:t>
            </a:r>
            <a:endParaRPr lang="en-US" b="1" dirty="0"/>
          </a:p>
          <a:p>
            <a:r>
              <a:rPr lang="en-US" b="1" dirty="0"/>
              <a:t>    2500   850</a:t>
            </a:r>
          </a:p>
          <a:p>
            <a:r>
              <a:rPr lang="en-US" b="1" dirty="0"/>
              <a:t> =  </a:t>
            </a:r>
            <a:r>
              <a:rPr lang="en-US" b="1" u="sng" dirty="0"/>
              <a:t>100</a:t>
            </a:r>
          </a:p>
          <a:p>
            <a:r>
              <a:rPr lang="en-US" b="1" dirty="0"/>
              <a:t>     2500</a:t>
            </a:r>
          </a:p>
          <a:p>
            <a:r>
              <a:rPr lang="en-US" b="1" dirty="0"/>
              <a:t>=  </a:t>
            </a:r>
            <a:r>
              <a:rPr lang="en-US" b="1" u="sng" dirty="0"/>
              <a:t>0.04 </a:t>
            </a:r>
          </a:p>
          <a:p>
            <a:r>
              <a:rPr lang="en-US" b="1" dirty="0"/>
              <a:t>There is only 1 chance out of 25 for a woman to prefer abstinence.</a:t>
            </a:r>
            <a:endParaRPr lang="en-ZM" b="1" dirty="0"/>
          </a:p>
        </p:txBody>
      </p:sp>
    </p:spTree>
    <p:extLst>
      <p:ext uri="{BB962C8B-B14F-4D97-AF65-F5344CB8AC3E}">
        <p14:creationId xmlns:p14="http://schemas.microsoft.com/office/powerpoint/2010/main" val="1822040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GENERAL OF MULTIPLICATION FOR ANY TWO EVENTS</a:t>
            </a:r>
            <a:br>
              <a:rPr lang="en-US" sz="2400" dirty="0"/>
            </a:br>
            <a:r>
              <a:rPr lang="en-US" sz="2400" dirty="0"/>
              <a:t> 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329" y="2485741"/>
            <a:ext cx="6548907" cy="30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6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BASIC VOCABULARY IN PROBABILITY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SIMPLE EVENT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This is where only one of two outcomes is possible.</a:t>
            </a:r>
          </a:p>
          <a:p>
            <a:r>
              <a:rPr lang="en-US" b="1" dirty="0"/>
              <a:t>If you toss or flip a coin, there are two possible outcomes – heads or tails.</a:t>
            </a:r>
          </a:p>
          <a:p>
            <a:r>
              <a:rPr lang="en-US" b="1" dirty="0"/>
              <a:t>In an examination, either of two outcomes are possible – you either fall or pass.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22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THE MULTIPLICATION RULE FOR INDEPENDENT EVENTS</a:t>
            </a:r>
            <a:br>
              <a:rPr lang="en-US" dirty="0"/>
            </a:b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/>
              <a:t>In the case of two independent events, a special rule of multiplication applies. </a:t>
            </a:r>
          </a:p>
          <a:p>
            <a:pPr marL="0" indent="0" algn="just">
              <a:buNone/>
            </a:pPr>
            <a:endParaRPr lang="en-US" sz="2800" b="1" dirty="0"/>
          </a:p>
          <a:p>
            <a:pPr algn="just"/>
            <a:r>
              <a:rPr lang="en-US" sz="2800" b="1" dirty="0"/>
              <a:t>Two events are independent if the probability of one event is not affected by whether or not the other event occurs. </a:t>
            </a:r>
          </a:p>
          <a:p>
            <a:pPr marL="0" indent="0" algn="just">
              <a:buNone/>
            </a:pP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56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B2BDB-61C4-4D9D-8DCE-19540BD6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MULTIPLICATION RULE FOR INDEPENDENT EVENTS</a:t>
            </a:r>
            <a:br>
              <a:rPr lang="en-US" sz="2400" dirty="0"/>
            </a:br>
            <a:endParaRPr lang="en-ZM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3976B-B86B-4697-8B9C-6BC25F931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P(</a:t>
            </a:r>
            <a:r>
              <a:rPr lang="en-US" b="1" dirty="0" err="1"/>
              <a:t>A∩B</a:t>
            </a:r>
            <a:r>
              <a:rPr lang="en-US" b="1" dirty="0"/>
              <a:t>) = </a:t>
            </a:r>
            <a:r>
              <a:rPr lang="en-US" b="1" i="1" dirty="0"/>
              <a:t>P(A). P(B</a:t>
            </a:r>
            <a:r>
              <a:rPr lang="en-US" b="1" dirty="0"/>
              <a:t>)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Therefore, </a:t>
            </a:r>
            <a:r>
              <a:rPr lang="en-US" b="1" i="1" dirty="0"/>
              <a:t>P(A). P(B/A</a:t>
            </a:r>
            <a:r>
              <a:rPr lang="en-US" b="1" dirty="0"/>
              <a:t>) = P(A).P(B)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The probability of P(B) remains the same regardless of whether P(A) has occurred. </a:t>
            </a:r>
          </a:p>
          <a:p>
            <a:endParaRPr lang="en-US" dirty="0"/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4238285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THE MULTIPLICATION RULE FOR INDEPENDENT EVENTS</a:t>
            </a:r>
            <a:br>
              <a:rPr lang="en-US" dirty="0"/>
            </a:br>
            <a:r>
              <a:rPr lang="en-US" dirty="0"/>
              <a:t>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008" y="2734322"/>
            <a:ext cx="8123068" cy="295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603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THE MULTIPLICATION RULE FOR INDEPENDENT EVENTS</a:t>
            </a:r>
            <a:br>
              <a:rPr lang="en-US" dirty="0"/>
            </a:b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Probability of being male and preferring abstinence.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r>
              <a:rPr lang="de-DE" b="1" dirty="0"/>
              <a:t>P(E</a:t>
            </a:r>
            <a:r>
              <a:rPr lang="de-DE" b="1" baseline="-25000" dirty="0"/>
              <a:t>5 </a:t>
            </a:r>
            <a:r>
              <a:rPr lang="de-DE" b="1" dirty="0"/>
              <a:t>∩E</a:t>
            </a:r>
            <a:r>
              <a:rPr lang="de-DE" b="1" baseline="-25000" dirty="0"/>
              <a:t>3</a:t>
            </a:r>
            <a:r>
              <a:rPr lang="de-DE" b="1" dirty="0"/>
              <a:t> = P(E</a:t>
            </a:r>
            <a:r>
              <a:rPr lang="de-DE" b="1" baseline="-25000" dirty="0"/>
              <a:t>5</a:t>
            </a:r>
            <a:r>
              <a:rPr lang="de-DE" b="1" dirty="0"/>
              <a:t>)                                                  =                                    P(E</a:t>
            </a:r>
            <a:r>
              <a:rPr lang="de-DE" b="1" baseline="-25000" dirty="0"/>
              <a:t>3</a:t>
            </a:r>
            <a:r>
              <a:rPr lang="de-DE" b="1" dirty="0"/>
              <a:t>) = P(E</a:t>
            </a:r>
            <a:r>
              <a:rPr lang="de-DE" b="1" baseline="-25000" dirty="0"/>
              <a:t>5 </a:t>
            </a:r>
            <a:r>
              <a:rPr lang="de-DE" b="1" dirty="0"/>
              <a:t>∩E</a:t>
            </a:r>
            <a:r>
              <a:rPr lang="de-DE" b="1" baseline="-25000" dirty="0"/>
              <a:t>3) </a:t>
            </a:r>
            <a:r>
              <a:rPr lang="de-DE" b="1" dirty="0"/>
              <a:t> = P(E</a:t>
            </a:r>
            <a:r>
              <a:rPr lang="de-DE" b="1" baseline="-25000" dirty="0"/>
              <a:t>3</a:t>
            </a:r>
            <a:r>
              <a:rPr lang="de-DE" b="1" dirty="0"/>
              <a:t>) P(E</a:t>
            </a:r>
            <a:r>
              <a:rPr lang="de-DE" b="1" baseline="-25000" dirty="0"/>
              <a:t>3</a:t>
            </a:r>
            <a:r>
              <a:rPr lang="de-DE" b="1" dirty="0"/>
              <a:t>/E</a:t>
            </a:r>
            <a:r>
              <a:rPr lang="de-DE" b="1" baseline="-25000" dirty="0"/>
              <a:t>5</a:t>
            </a:r>
            <a:r>
              <a:rPr lang="de-DE" b="1" dirty="0"/>
              <a:t>)</a:t>
            </a:r>
            <a:endParaRPr lang="en-US" b="1" dirty="0"/>
          </a:p>
          <a:p>
            <a:r>
              <a:rPr lang="de-DE" b="1" dirty="0"/>
              <a:t>= 1000/2500 * 180/1000                                                                                      = 1000/2500 * 450/2500</a:t>
            </a:r>
            <a:endParaRPr lang="en-US" b="1" dirty="0"/>
          </a:p>
          <a:p>
            <a:endParaRPr lang="en-US" b="1" dirty="0"/>
          </a:p>
          <a:p>
            <a:r>
              <a:rPr lang="de-DE" b="1" dirty="0"/>
              <a:t>= </a:t>
            </a:r>
            <a:r>
              <a:rPr lang="en-US" b="1" dirty="0"/>
              <a:t>0.40 * 0.18                                                                                                           </a:t>
            </a:r>
            <a:r>
              <a:rPr lang="de-DE" b="1" dirty="0"/>
              <a:t>= </a:t>
            </a:r>
            <a:r>
              <a:rPr lang="en-US" b="1" dirty="0"/>
              <a:t>0.40 * 0.18</a:t>
            </a:r>
          </a:p>
          <a:p>
            <a:endParaRPr lang="en-US" b="1" dirty="0"/>
          </a:p>
          <a:p>
            <a:r>
              <a:rPr lang="en-US" b="1" dirty="0"/>
              <a:t>=  </a:t>
            </a:r>
            <a:r>
              <a:rPr lang="de-DE" b="1" dirty="0"/>
              <a:t>0.07                                                                                                                   </a:t>
            </a:r>
            <a:r>
              <a:rPr lang="en-US" b="1" dirty="0"/>
              <a:t>=  </a:t>
            </a:r>
            <a:r>
              <a:rPr lang="de-DE" b="1" dirty="0"/>
              <a:t>0.07</a:t>
            </a:r>
          </a:p>
          <a:p>
            <a:endParaRPr lang="de-DE" b="1" u="sng" dirty="0"/>
          </a:p>
          <a:p>
            <a:r>
              <a:rPr lang="en-US" b="1" dirty="0"/>
              <a:t>The probability of P(E</a:t>
            </a:r>
            <a:r>
              <a:rPr lang="en-US" b="1" baseline="-25000" dirty="0"/>
              <a:t>5</a:t>
            </a:r>
            <a:r>
              <a:rPr lang="en-US" b="1" dirty="0"/>
              <a:t>) remains the same regardless of whether P(E</a:t>
            </a:r>
            <a:r>
              <a:rPr lang="en-US" b="1" baseline="-25000" dirty="0"/>
              <a:t>3</a:t>
            </a:r>
            <a:r>
              <a:rPr lang="en-US" b="1" dirty="0"/>
              <a:t>) has occurred.  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4135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Garamond" panose="02020404030301010803" pitchFamily="18" charset="0"/>
              </a:rPr>
              <a:t>It expresses the likelihood of an event occurring given the prior occurrence of another event.</a:t>
            </a:r>
            <a:r>
              <a:rPr lang="en-US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M" sz="2400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Garamond" panose="02020404030301010803" pitchFamily="18" charset="0"/>
              </a:rPr>
              <a:t>Conditional probability is the foundation of Bayes theorem which </a:t>
            </a:r>
            <a:r>
              <a:rPr lang="en-US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describes the probability of an event, based on prior knowledge of conditions that might be related to the event.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if cancer is related to age, then, using Bayes’ theorem, a person's age can be used to more accurately assess the probability that they have cancer than can be done without knowledge of the person’s age. </a:t>
            </a:r>
            <a:endParaRPr lang="en-ZM" sz="2400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996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38-35FA-4FFE-832A-A611407A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CONDITIONAL PROBABILITY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1D403-3516-4316-B455-780C8AE79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Suppose we want to know the probability of preferring the female condom given that one is female?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P(E1/E4) = </a:t>
            </a:r>
            <a:r>
              <a:rPr lang="en-US" b="1" u="sng" dirty="0"/>
              <a:t>P(E1) * P(E4/E1</a:t>
            </a:r>
            <a:r>
              <a:rPr lang="en-US" b="1" dirty="0"/>
              <a:t>)</a:t>
            </a:r>
          </a:p>
          <a:p>
            <a:r>
              <a:rPr lang="en-US" b="1" dirty="0"/>
              <a:t>                          P(E4)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	= (</a:t>
            </a:r>
            <a:r>
              <a:rPr lang="en-US" b="1" u="sng" dirty="0"/>
              <a:t>950/2500) * (450/850)</a:t>
            </a:r>
            <a:endParaRPr lang="en-US" b="1" dirty="0"/>
          </a:p>
          <a:p>
            <a:r>
              <a:rPr lang="en-US" b="1" dirty="0"/>
              <a:t>                       (850//2500)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              = 450/850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              = 0.53</a:t>
            </a:r>
          </a:p>
          <a:p>
            <a:r>
              <a:rPr lang="en-US" b="1" dirty="0"/>
              <a:t>The probability of preferring a female condom if one is a woman is 1 out of 2. </a:t>
            </a:r>
          </a:p>
        </p:txBody>
      </p:sp>
    </p:spTree>
    <p:extLst>
      <p:ext uri="{BB962C8B-B14F-4D97-AF65-F5344CB8AC3E}">
        <p14:creationId xmlns:p14="http://schemas.microsoft.com/office/powerpoint/2010/main" val="27597668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TYPES OF DISTRIBUTIONS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OBSERVED OR EMPIRICAL DISTRIBUTION </a:t>
            </a:r>
          </a:p>
          <a:p>
            <a:pPr lvl="0"/>
            <a:r>
              <a:rPr lang="en-US" b="1" dirty="0"/>
              <a:t>Based on actual observations 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Example</a:t>
            </a:r>
          </a:p>
          <a:p>
            <a:r>
              <a:rPr lang="en-US" b="1" dirty="0"/>
              <a:t>Frequency distribution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35591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38CE-5150-4854-A38D-E0511DFD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DISTRIBUTIONS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04AF3-4282-4B26-9107-5784FA658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PROBABILITY DISTRIBUTION </a:t>
            </a:r>
          </a:p>
          <a:p>
            <a:pPr lvl="0"/>
            <a:r>
              <a:rPr lang="en-US" b="1" dirty="0"/>
              <a:t>Theoretical distribution of all possible events and the probabilities of occurrence of each event (classical probability).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EXPECTED DISTRIBUTION </a:t>
            </a:r>
          </a:p>
          <a:p>
            <a:pPr lvl="0"/>
            <a:r>
              <a:rPr lang="en-US" b="1" dirty="0"/>
              <a:t>Product of the probabilities of the occurrence of each event and its total number of events. </a:t>
            </a: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21806518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F722-1175-4364-92B9-51204D2A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DISTRIBUTIONS</a:t>
            </a:r>
            <a:endParaRPr lang="en-ZM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9D1107-AB46-4B15-9EC6-763DF2907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696458"/>
              </p:ext>
            </p:extLst>
          </p:nvPr>
        </p:nvGraphicFramePr>
        <p:xfrm>
          <a:off x="1961965" y="3435349"/>
          <a:ext cx="8611341" cy="17492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21763">
                  <a:extLst>
                    <a:ext uri="{9D8B030D-6E8A-4147-A177-3AD203B41FA5}">
                      <a16:colId xmlns:a16="http://schemas.microsoft.com/office/drawing/2014/main" val="1997325543"/>
                    </a:ext>
                  </a:extLst>
                </a:gridCol>
                <a:gridCol w="2183909">
                  <a:extLst>
                    <a:ext uri="{9D8B030D-6E8A-4147-A177-3AD203B41FA5}">
                      <a16:colId xmlns:a16="http://schemas.microsoft.com/office/drawing/2014/main" val="1902651454"/>
                    </a:ext>
                  </a:extLst>
                </a:gridCol>
                <a:gridCol w="2577491">
                  <a:extLst>
                    <a:ext uri="{9D8B030D-6E8A-4147-A177-3AD203B41FA5}">
                      <a16:colId xmlns:a16="http://schemas.microsoft.com/office/drawing/2014/main" val="4279279068"/>
                    </a:ext>
                  </a:extLst>
                </a:gridCol>
                <a:gridCol w="1728178">
                  <a:extLst>
                    <a:ext uri="{9D8B030D-6E8A-4147-A177-3AD203B41FA5}">
                      <a16:colId xmlns:a16="http://schemas.microsoft.com/office/drawing/2014/main" val="1425819152"/>
                    </a:ext>
                  </a:extLst>
                </a:gridCol>
              </a:tblGrid>
              <a:tr h="865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EVENTS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PROBABILITY DISTRIBUTION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EXPECTED DISTRIBUTION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EMPIRICAL OR OBSERVED DISTRIBUTION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54903528"/>
                  </a:ext>
                </a:extLst>
              </a:tr>
              <a:tr h="294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HEADS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0.5</a:t>
                      </a:r>
                      <a:endParaRPr lang="en-ZM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ZM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ZM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9134903"/>
                  </a:ext>
                </a:extLst>
              </a:tr>
              <a:tr h="294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TAILS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0.5</a:t>
                      </a:r>
                      <a:endParaRPr lang="en-ZM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ZM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ZM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7830114"/>
                  </a:ext>
                </a:extLst>
              </a:tr>
              <a:tr h="294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ZM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ZM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ZM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7362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4701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latin typeface="Garamond" panose="020204040303010108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COMMON PROBABILITY DISTRIBUTIONS</a:t>
            </a:r>
            <a:br>
              <a:rPr lang="en-US" altLang="en-US" sz="3600" b="1" dirty="0">
                <a:latin typeface="Garamond" panose="02020404030301010803" pitchFamily="18" charset="0"/>
              </a:rPr>
            </a:br>
            <a:endParaRPr lang="en-US" sz="36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3400" b="1" dirty="0"/>
              <a:t>BINOMIAL</a:t>
            </a:r>
            <a:r>
              <a:rPr lang="en-US" sz="3400" b="1" dirty="0">
                <a:effectLst/>
                <a:ea typeface="Calibri" panose="020F0502020204030204" pitchFamily="34" charset="0"/>
              </a:rPr>
              <a:t> distribution shows</a:t>
            </a:r>
            <a:r>
              <a:rPr lang="en-US" sz="3400" b="1" dirty="0">
                <a:ea typeface="Calibri" panose="020F0502020204030204" pitchFamily="34" charset="0"/>
              </a:rPr>
              <a:t> </a:t>
            </a:r>
            <a:r>
              <a:rPr lang="en-US" sz="3400" b="1" dirty="0">
                <a:effectLst/>
                <a:ea typeface="Calibri" panose="020F0502020204030204" pitchFamily="34" charset="0"/>
              </a:rPr>
              <a:t>the probability of a SUCCESS or FAILURE outcome in an experiment or survey that is repeated multiple times. </a:t>
            </a:r>
            <a:r>
              <a:rPr lang="en-US" sz="3400" b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(e.g., falling or passing an exam)</a:t>
            </a:r>
          </a:p>
          <a:p>
            <a:pPr algn="just"/>
            <a:endParaRPr lang="en-US" sz="3400" b="1" dirty="0"/>
          </a:p>
          <a:p>
            <a:pPr algn="just"/>
            <a:r>
              <a:rPr lang="en-US" sz="3400" b="1" dirty="0"/>
              <a:t>POISSON</a:t>
            </a:r>
            <a:r>
              <a:rPr lang="en-US" sz="3400" b="1" dirty="0">
                <a:effectLst/>
                <a:ea typeface="Calibri" panose="020F0502020204030204" pitchFamily="34" charset="0"/>
              </a:rPr>
              <a:t> distribution shows the likely number of times that an event will occur within a specified time interval. The events per single unit of time. </a:t>
            </a:r>
            <a:r>
              <a:rPr lang="en-US" sz="3400" b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(e.g., number of cars passing a toll gate in one hour)</a:t>
            </a:r>
            <a:endParaRPr lang="en-US" sz="3400" b="1" dirty="0">
              <a:highlight>
                <a:srgbClr val="FFFF00"/>
              </a:highlight>
              <a:ea typeface="Calibri" panose="020F0502020204030204" pitchFamily="34" charset="0"/>
            </a:endParaRPr>
          </a:p>
          <a:p>
            <a:endParaRPr lang="en-US" sz="4051" b="1" dirty="0"/>
          </a:p>
        </p:txBody>
      </p:sp>
    </p:spTree>
    <p:extLst>
      <p:ext uri="{BB962C8B-B14F-4D97-AF65-F5344CB8AC3E}">
        <p14:creationId xmlns:p14="http://schemas.microsoft.com/office/powerpoint/2010/main" val="188456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E4ED-CB8F-4F32-800D-242C9687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BASIC VOCABULARY IN PROBABILITY</a:t>
            </a:r>
            <a:br>
              <a:rPr lang="en-US" sz="3600" b="1" dirty="0"/>
            </a:br>
            <a:endParaRPr lang="en-ZM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23F4A-87BD-4E8D-B83E-4668BAFD6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SAMPLE SPACE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This is the total number of outcomes of an event.</a:t>
            </a:r>
          </a:p>
          <a:p>
            <a:pPr algn="just"/>
            <a:r>
              <a:rPr lang="en-US" b="1" dirty="0"/>
              <a:t>In the case of flipping or tossing a coin, the sample space is made up of two outcomes – heads and tails.</a:t>
            </a:r>
            <a:endParaRPr lang="en-ZM" b="1" dirty="0"/>
          </a:p>
        </p:txBody>
      </p:sp>
    </p:spTree>
    <p:extLst>
      <p:ext uri="{BB962C8B-B14F-4D97-AF65-F5344CB8AC3E}">
        <p14:creationId xmlns:p14="http://schemas.microsoft.com/office/powerpoint/2010/main" val="9173270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3E382-741E-4BB7-B9D0-66B8EA91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latin typeface="Garamond" panose="020204040303010108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COMMON PROBABILITY DISTRIBUTIONS</a:t>
            </a:r>
            <a:endParaRPr lang="en-ZM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F1196-B09C-4234-B2A6-4005C610D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2400" b="1" dirty="0"/>
          </a:p>
          <a:p>
            <a:pPr algn="just"/>
            <a:r>
              <a:rPr lang="en-US" sz="2400" b="1" dirty="0"/>
              <a:t>EXPONENTIAL distribution is the inverse of the Poisson distribution and shows the time per single event or the time between events. (</a:t>
            </a:r>
            <a:r>
              <a:rPr lang="en-US" sz="2400" b="1" dirty="0">
                <a:highlight>
                  <a:srgbClr val="FFFF00"/>
                </a:highlight>
              </a:rPr>
              <a:t>e.g., number of hours between car arrivals)</a:t>
            </a:r>
          </a:p>
          <a:p>
            <a:pPr marL="0" indent="0" algn="just">
              <a:buNone/>
            </a:pPr>
            <a:endParaRPr lang="en-US" sz="2400" b="1" dirty="0">
              <a:highlight>
                <a:srgbClr val="FFFF00"/>
              </a:highlight>
            </a:endParaRPr>
          </a:p>
          <a:p>
            <a:pPr algn="just"/>
            <a:r>
              <a:rPr lang="en-US" sz="2400" b="1" dirty="0"/>
              <a:t>NORMAL distribution to be discussed in the next lecture.</a:t>
            </a: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322913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2D98-9F99-41E7-9E8F-6B23C187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BASIC VOCABULARY IN PROBABILITY</a:t>
            </a:r>
            <a:br>
              <a:rPr lang="en-US" sz="3600" b="1" dirty="0"/>
            </a:br>
            <a:endParaRPr lang="en-ZM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495FC-31E6-4E75-AB99-ECD9227DD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COMPOUND EVENT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This refers to any event in which there is more than possible outcomes happening together.</a:t>
            </a:r>
          </a:p>
          <a:p>
            <a:r>
              <a:rPr lang="en-US" b="1" dirty="0"/>
              <a:t>For example, in an event like a  car accident, there might three outcomes – survival, death, and injury.</a:t>
            </a:r>
          </a:p>
          <a:p>
            <a:r>
              <a:rPr lang="en-US" b="1" dirty="0"/>
              <a:t>In an event like a football match, there are three possible outcomes – loss, win, or draw.</a:t>
            </a:r>
          </a:p>
          <a:p>
            <a:pPr marL="0" indent="0">
              <a:buNone/>
            </a:pPr>
            <a:endParaRPr lang="en-US" b="1" dirty="0"/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372930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BASIC VOCABULARY IN PROBABILITY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400" b="1" dirty="0"/>
              <a:t>MUTUALLY EXCLUSIVE EVENTS </a:t>
            </a:r>
          </a:p>
          <a:p>
            <a:pPr marL="0" indent="0">
              <a:buNone/>
            </a:pPr>
            <a:endParaRPr lang="en-US" sz="8400" b="1" dirty="0"/>
          </a:p>
          <a:p>
            <a:r>
              <a:rPr lang="en-US" sz="8400" b="1" dirty="0"/>
              <a:t>In this, the occurrence of one event precludes the occurrence of any other. </a:t>
            </a:r>
          </a:p>
          <a:p>
            <a:pPr marL="0" indent="0">
              <a:buNone/>
            </a:pPr>
            <a:r>
              <a:rPr lang="en-US" sz="8400" b="1" dirty="0"/>
              <a:t> </a:t>
            </a:r>
          </a:p>
          <a:p>
            <a:r>
              <a:rPr lang="en-US" sz="8400" b="1" dirty="0"/>
              <a:t>EXAMPLE </a:t>
            </a:r>
          </a:p>
          <a:p>
            <a:pPr marL="0" indent="0">
              <a:buNone/>
            </a:pPr>
            <a:endParaRPr lang="en-US" sz="8400" b="1" dirty="0"/>
          </a:p>
          <a:p>
            <a:r>
              <a:rPr lang="en-US" sz="8400" b="1" dirty="0"/>
              <a:t>In a football match, win and lose are mutually exclusive events.</a:t>
            </a:r>
          </a:p>
          <a:p>
            <a:r>
              <a:rPr lang="en-US" sz="8400" b="1" dirty="0"/>
              <a:t>Death and life are mutually exclusive. </a:t>
            </a:r>
          </a:p>
          <a:p>
            <a:pPr marL="0" indent="0">
              <a:buNone/>
            </a:pPr>
            <a:endParaRPr lang="en-US" sz="8400" b="1" dirty="0"/>
          </a:p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r>
              <a:rPr lang="en-US" sz="6000" b="1" dirty="0"/>
              <a:t> </a:t>
            </a:r>
          </a:p>
          <a:p>
            <a:pPr marL="0" indent="0">
              <a:buNone/>
            </a:pPr>
            <a:r>
              <a:rPr lang="en-US" sz="6000" b="1" dirty="0"/>
              <a:t> </a:t>
            </a:r>
          </a:p>
          <a:p>
            <a:r>
              <a:rPr lang="en-US" b="1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03208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BASIC VOCABULARY IN PROBABILITY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MUTUALLY EXCLUSIVE EVENTS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00998" y="2921184"/>
            <a:ext cx="1750423" cy="12799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5851075" y="2921184"/>
            <a:ext cx="1675311" cy="1279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5579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BASIC VOCABULARY IN PROBABILITY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EVENTS NOT MUTUALLY EXCLUSIVE EVENTS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600998" y="2921184"/>
            <a:ext cx="1750423" cy="12799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4779919" y="2921182"/>
            <a:ext cx="1675311" cy="1279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30765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670</TotalTime>
  <Words>2440</Words>
  <Application>Microsoft Office PowerPoint</Application>
  <PresentationFormat>Widescreen</PresentationFormat>
  <Paragraphs>385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Garamond</vt:lpstr>
      <vt:lpstr>Organic</vt:lpstr>
      <vt:lpstr>TOPIC 6 </vt:lpstr>
      <vt:lpstr>BASIC PROBABILITY</vt:lpstr>
      <vt:lpstr>BASIC VOCABULARY IN PROBABILITY </vt:lpstr>
      <vt:lpstr>BASIC VOCABULARY IN PROBABILITY </vt:lpstr>
      <vt:lpstr>BASIC VOCABULARY IN PROBABILITY </vt:lpstr>
      <vt:lpstr>BASIC VOCABULARY IN PROBABILITY </vt:lpstr>
      <vt:lpstr>BASIC VOCABULARY IN PROBABILITY </vt:lpstr>
      <vt:lpstr>BASIC VOCABULARY IN PROBABILITY </vt:lpstr>
      <vt:lpstr>BASIC VOCABULARY IN PROBABILITY </vt:lpstr>
      <vt:lpstr>BASIC VOCABULARY IN PROBABILITY </vt:lpstr>
      <vt:lpstr>BASIC VOCABULARY IN PROBABILITY </vt:lpstr>
      <vt:lpstr>TYPES OF PROBABILITY</vt:lpstr>
      <vt:lpstr>TYPES OF PROBABILITY</vt:lpstr>
      <vt:lpstr>A PRIORI PROBABILITY </vt:lpstr>
      <vt:lpstr>A PRIORI PROBABILITY </vt:lpstr>
      <vt:lpstr>A PRIORI PROBABILITY </vt:lpstr>
      <vt:lpstr>A PRIORI PROBABILITY </vt:lpstr>
      <vt:lpstr>AXIOMS OF PROBABILITY  </vt:lpstr>
      <vt:lpstr>AXIOMS OF PROBABILITY  </vt:lpstr>
      <vt:lpstr>POSTERIOR PROBABILITY</vt:lpstr>
      <vt:lpstr>POSTERIOR PROBABILITY</vt:lpstr>
      <vt:lpstr>SUBJECTIVE PROBABILITY </vt:lpstr>
      <vt:lpstr>SUBJECTIVE PROBABILITY </vt:lpstr>
      <vt:lpstr>GENERAL RULES OF PROBABILITY</vt:lpstr>
      <vt:lpstr>GENERAL RULES OF PROBABILITY</vt:lpstr>
      <vt:lpstr>GENERAL RULES OF PROBABILITY</vt:lpstr>
      <vt:lpstr>THE GENERAL RULE OF ADDITION FOR ANY TWO EVENTS</vt:lpstr>
      <vt:lpstr>THE GENERAL RULE OF ADDITION FOR ANY TWO EVENTS</vt:lpstr>
      <vt:lpstr>THE ADDITION RULE FOR MUTUALLY EXCLUSIVE EVENTS </vt:lpstr>
      <vt:lpstr>THE ADDITION RULE FOR MUTUALLY EXCLUSIVE EVENTS </vt:lpstr>
      <vt:lpstr>THE ADDITION RULE FOR MUTUALLY EXCLUSIVE EVENTS </vt:lpstr>
      <vt:lpstr>ADDITION RULE FOR ANY TWO EVENTS</vt:lpstr>
      <vt:lpstr>ADDITION RULE FOR ANY TWO EVENTS</vt:lpstr>
      <vt:lpstr>ADDITION RULE FOR MUTUALLY EXCLUSIVE EVENTS </vt:lpstr>
      <vt:lpstr>ADDITION RULE FOR MUTUALLY EXCLUSIVE EVENTS </vt:lpstr>
      <vt:lpstr>THE GENERAL OF MULTIPLICATION FOR ANY TWO EVENTS  </vt:lpstr>
      <vt:lpstr>THE GENERAL OF MULTIPLICATION FOR ANY TWO EVENTS  </vt:lpstr>
      <vt:lpstr>THE GENERAL OF MULTIPLICATION FOR ANY TWO EVENTS  </vt:lpstr>
      <vt:lpstr>THE GENERAL OF MULTIPLICATION FOR ANY TWO EVENTS  </vt:lpstr>
      <vt:lpstr>THE MULTIPLICATION RULE FOR INDEPENDENT EVENTS  </vt:lpstr>
      <vt:lpstr>THE MULTIPLICATION RULE FOR INDEPENDENT EVENTS </vt:lpstr>
      <vt:lpstr>THE MULTIPLICATION RULE FOR INDEPENDENT EVENTS  </vt:lpstr>
      <vt:lpstr>THE MULTIPLICATION RULE FOR INDEPENDENT EVENTS  </vt:lpstr>
      <vt:lpstr>CONDITIONAL PROBABILITY</vt:lpstr>
      <vt:lpstr>CONDITIONAL PROBABILITY</vt:lpstr>
      <vt:lpstr>TYPES OF DISTRIBUTIONS  </vt:lpstr>
      <vt:lpstr>TYPES OF DISTRIBUTIONS</vt:lpstr>
      <vt:lpstr>TYPES OF DISTRIBUTIONS</vt:lpstr>
      <vt:lpstr>COMMON PROBABILITY DISTRIBUTIONS </vt:lpstr>
      <vt:lpstr>COMMON PROBABILITY DISTRIBUTIONS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6</dc:title>
  <dc:creator>Musonda Lemba</dc:creator>
  <cp:lastModifiedBy>Chibanda Chiwaya</cp:lastModifiedBy>
  <cp:revision>17</cp:revision>
  <cp:lastPrinted>2021-09-29T07:42:32Z</cp:lastPrinted>
  <dcterms:created xsi:type="dcterms:W3CDTF">2020-09-08T06:48:42Z</dcterms:created>
  <dcterms:modified xsi:type="dcterms:W3CDTF">2021-11-25T23:50:25Z</dcterms:modified>
</cp:coreProperties>
</file>