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499" r:id="rId4"/>
    <p:sldId id="845" r:id="rId5"/>
    <p:sldId id="843" r:id="rId6"/>
    <p:sldId id="270" r:id="rId7"/>
    <p:sldId id="617" r:id="rId8"/>
    <p:sldId id="831" r:id="rId9"/>
    <p:sldId id="508" r:id="rId10"/>
    <p:sldId id="603" r:id="rId11"/>
    <p:sldId id="515" r:id="rId12"/>
    <p:sldId id="502" r:id="rId13"/>
    <p:sldId id="621" r:id="rId14"/>
    <p:sldId id="624" r:id="rId15"/>
    <p:sldId id="622" r:id="rId16"/>
    <p:sldId id="623" r:id="rId17"/>
    <p:sldId id="630" r:id="rId18"/>
    <p:sldId id="637" r:id="rId19"/>
    <p:sldId id="510" r:id="rId20"/>
    <p:sldId id="833" r:id="rId21"/>
    <p:sldId id="636" r:id="rId22"/>
    <p:sldId id="512" r:id="rId23"/>
    <p:sldId id="272" r:id="rId24"/>
    <p:sldId id="626" r:id="rId25"/>
    <p:sldId id="644" r:id="rId26"/>
    <p:sldId id="844" r:id="rId27"/>
    <p:sldId id="639" r:id="rId28"/>
    <p:sldId id="513" r:id="rId29"/>
    <p:sldId id="503" r:id="rId30"/>
    <p:sldId id="627" r:id="rId31"/>
    <p:sldId id="629" r:id="rId32"/>
    <p:sldId id="834" r:id="rId33"/>
    <p:sldId id="838" r:id="rId34"/>
    <p:sldId id="839" r:id="rId35"/>
    <p:sldId id="835" r:id="rId36"/>
    <p:sldId id="840" r:id="rId37"/>
    <p:sldId id="836" r:id="rId38"/>
    <p:sldId id="84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471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5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7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79405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4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4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5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739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9878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1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5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302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2967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1C58DC-81AB-41F4-AA35-290549B8D16E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6899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5AF6-0588-4070-B156-1A9236D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3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71EDD-08C4-4DC2-848D-520395C97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MEASURES OF CENTRAL TENDENCY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06057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4789" y="2346418"/>
          <a:ext cx="5754188" cy="3343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8547">
                  <a:extLst>
                    <a:ext uri="{9D8B030D-6E8A-4147-A177-3AD203B41FA5}">
                      <a16:colId xmlns:a16="http://schemas.microsoft.com/office/drawing/2014/main" val="1289022279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320403515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3393196035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188138771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Range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212872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80 - 89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84.5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253.5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71997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70 -79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74.5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6,034.5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6309522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64.5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15,415.5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068788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50 - 59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54.5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9,483.0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47070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45 - 49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47.0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1,363.0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1512525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40 - 44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42.0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1637881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0 - 39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</a:rPr>
                        <a:t>19.5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195.0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5189112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33,290.5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3289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Mean =33,290.5/549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/>
              <a:t>60.6</a:t>
            </a:r>
            <a:r>
              <a:rPr lang="en-US" dirty="0"/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: Each student is to have obtained 60.6 marks  in DEM 1110.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b="1" dirty="0"/>
              <a:t>THE MEDIAN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The median of a set of measurements is the middle value when the measurements are arranged in order of magnitude.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ODD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simply the mid-point value.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/>
              <a:t>EVEN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the average of the two mid-point values when the measurements are arranged in order of magnitude.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8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MEDIAN – EVEN NUMBER OF OBSERVATIONS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7186" y="2360291"/>
          <a:ext cx="6679367" cy="3640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8449">
                  <a:extLst>
                    <a:ext uri="{9D8B030D-6E8A-4147-A177-3AD203B41FA5}">
                      <a16:colId xmlns:a16="http://schemas.microsoft.com/office/drawing/2014/main" val="3702480048"/>
                    </a:ext>
                  </a:extLst>
                </a:gridCol>
                <a:gridCol w="2542469">
                  <a:extLst>
                    <a:ext uri="{9D8B030D-6E8A-4147-A177-3AD203B41FA5}">
                      <a16:colId xmlns:a16="http://schemas.microsoft.com/office/drawing/2014/main" val="2770576517"/>
                    </a:ext>
                  </a:extLst>
                </a:gridCol>
                <a:gridCol w="2068449">
                  <a:extLst>
                    <a:ext uri="{9D8B030D-6E8A-4147-A177-3AD203B41FA5}">
                      <a16:colId xmlns:a16="http://schemas.microsoft.com/office/drawing/2014/main" val="921109530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8336379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2016133639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4464676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2016132919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026057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2016141769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8032874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0576743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57.5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0996162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2016140398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58.4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5364266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2016139922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670706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2611992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2016136959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2732218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2016144693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5520122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2016138265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4673889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8486026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2016142501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62.1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9914009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2016141488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5237356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2016136369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64.3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231044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2016134521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877139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8357082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0673936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863641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9058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3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/>
              <a:t>ODD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simply the mid-point value.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MEDIAN – ODD NUMBER OF OBSERVATIONS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00868" y="2502517"/>
          <a:ext cx="5492933" cy="38138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1037">
                  <a:extLst>
                    <a:ext uri="{9D8B030D-6E8A-4147-A177-3AD203B41FA5}">
                      <a16:colId xmlns:a16="http://schemas.microsoft.com/office/drawing/2014/main" val="3951997912"/>
                    </a:ext>
                  </a:extLst>
                </a:gridCol>
                <a:gridCol w="2090859">
                  <a:extLst>
                    <a:ext uri="{9D8B030D-6E8A-4147-A177-3AD203B41FA5}">
                      <a16:colId xmlns:a16="http://schemas.microsoft.com/office/drawing/2014/main" val="3460179603"/>
                    </a:ext>
                  </a:extLst>
                </a:gridCol>
                <a:gridCol w="1701037">
                  <a:extLst>
                    <a:ext uri="{9D8B030D-6E8A-4147-A177-3AD203B41FA5}">
                      <a16:colId xmlns:a16="http://schemas.microsoft.com/office/drawing/2014/main" val="1644322673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1517157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2016133639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9776153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2016132919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6485365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2016141769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494482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2161628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57.5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1039078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2016140398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58.4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1877501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2016139922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0684731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614579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2016136959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7355573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2016144693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3166722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2016138265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9292821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8757474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2016142501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62.1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7865045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2016141488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6192440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2016136369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64.3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9804322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2016134521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6483522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3160579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3068186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3641768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6779194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75.2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4866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93575" y="2490111"/>
          <a:ext cx="5545183" cy="3023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2591">
                  <a:extLst>
                    <a:ext uri="{9D8B030D-6E8A-4147-A177-3AD203B41FA5}">
                      <a16:colId xmlns:a16="http://schemas.microsoft.com/office/drawing/2014/main" val="1608981158"/>
                    </a:ext>
                  </a:extLst>
                </a:gridCol>
                <a:gridCol w="1386296">
                  <a:extLst>
                    <a:ext uri="{9D8B030D-6E8A-4147-A177-3AD203B41FA5}">
                      <a16:colId xmlns:a16="http://schemas.microsoft.com/office/drawing/2014/main" val="2112434850"/>
                    </a:ext>
                  </a:extLst>
                </a:gridCol>
                <a:gridCol w="1386296">
                  <a:extLst>
                    <a:ext uri="{9D8B030D-6E8A-4147-A177-3AD203B41FA5}">
                      <a16:colId xmlns:a16="http://schemas.microsoft.com/office/drawing/2014/main" val="3886467392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Range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242409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80 - 89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84128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70 -79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5674792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60 - 69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239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323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96677969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50 - 59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174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497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3045870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45 - 49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526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87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40 - 44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539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27037761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0 - 39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549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137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15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3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3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MEDIAN FOR GROUPED DATA</a:t>
                </a:r>
              </a:p>
              <a:p>
                <a:endParaRPr lang="en-US" b="1" dirty="0"/>
              </a:p>
              <a:p>
                <a:r>
                  <a:rPr lang="en-US" b="1" dirty="0"/>
                  <a:t>For grouped data the formula is:</a:t>
                </a:r>
              </a:p>
              <a:p>
                <a:endParaRPr lang="en-US" b="1" dirty="0"/>
              </a:p>
              <a:p>
                <a:r>
                  <a:rPr lang="en-US" b="1" dirty="0"/>
                  <a:t>The formula for the median is:-</a:t>
                </a:r>
              </a:p>
              <a:p>
                <a:endParaRPr lang="en-US" b="1" dirty="0"/>
              </a:p>
              <a:p>
                <a:r>
                  <a:rPr lang="en-US" b="1" dirty="0"/>
                  <a:t> 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</m:oMath>
                </a14:m>
                <a:endParaRPr lang="en-US" sz="2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61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MEASURES OF CENTRAL TENDENCY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5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/>
              <a:t>	</a:t>
            </a:r>
            <a:r>
              <a:rPr lang="en-US" b="1" dirty="0"/>
              <a:t>These measures show the tendency of observations (data) to cluster or to converge about the </a:t>
            </a:r>
            <a:r>
              <a:rPr lang="en-US" b="1" dirty="0" err="1"/>
              <a:t>centre</a:t>
            </a:r>
            <a:r>
              <a:rPr lang="en-US" b="1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The common measures of central tendency are: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Mean</a:t>
            </a:r>
          </a:p>
          <a:p>
            <a:pPr lvl="1" algn="just" eaLnBrk="1" hangingPunct="1">
              <a:lnSpc>
                <a:spcPct val="90000"/>
              </a:lnSpc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Median</a:t>
            </a:r>
          </a:p>
          <a:p>
            <a:pPr lvl="1" algn="just" eaLnBrk="1" hangingPunct="1">
              <a:lnSpc>
                <a:spcPct val="90000"/>
              </a:lnSpc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Mode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23263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n/2 = The middle item or value.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L = True lower limit of the class interval in which the median item is located.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F = the cumulative frequency of the class interval preceding the one containing the median item.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f = the frequency of the class interval containing the median item.</a:t>
            </a:r>
          </a:p>
          <a:p>
            <a:r>
              <a:rPr lang="en-US" b="1" dirty="0"/>
              <a:t> </a:t>
            </a:r>
          </a:p>
          <a:p>
            <a:r>
              <a:rPr lang="en-US" b="1" dirty="0" err="1"/>
              <a:t>i</a:t>
            </a:r>
            <a:r>
              <a:rPr lang="en-US" b="1" dirty="0"/>
              <a:t>= the size of the class interval.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5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89957" y="2708281"/>
          <a:ext cx="4317274" cy="188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8637">
                  <a:extLst>
                    <a:ext uri="{9D8B030D-6E8A-4147-A177-3AD203B41FA5}">
                      <a16:colId xmlns:a16="http://schemas.microsoft.com/office/drawing/2014/main" val="1296367344"/>
                    </a:ext>
                  </a:extLst>
                </a:gridCol>
                <a:gridCol w="2158637">
                  <a:extLst>
                    <a:ext uri="{9D8B030D-6E8A-4147-A177-3AD203B41FA5}">
                      <a16:colId xmlns:a16="http://schemas.microsoft.com/office/drawing/2014/main" val="2742941880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n/2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274.5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3520227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59.5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7379903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10412894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3094489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4151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9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</m:oMath>
                </a14:m>
                <a:endParaRPr lang="en-US" sz="2400" b="1" dirty="0"/>
              </a:p>
              <a:p>
                <a:endParaRPr lang="en-US" b="1" dirty="0"/>
              </a:p>
              <a:p>
                <a:pPr lvl="2"/>
                <a:r>
                  <a:rPr lang="en-US" sz="2100" b="1" dirty="0"/>
                  <a:t>= 59.5 + </a:t>
                </a:r>
                <a:r>
                  <a:rPr lang="en-US" sz="2100" b="1" u="sng" dirty="0"/>
                  <a:t>(274.5 – 226) </a:t>
                </a:r>
                <a:r>
                  <a:rPr lang="en-US" sz="2100" b="1" dirty="0"/>
                  <a:t>* 10</a:t>
                </a:r>
              </a:p>
              <a:p>
                <a:pPr lvl="2"/>
                <a:r>
                  <a:rPr lang="en-US" sz="2100" b="1" dirty="0"/>
                  <a:t>                     239</a:t>
                </a:r>
              </a:p>
              <a:p>
                <a:pPr lvl="2"/>
                <a:endParaRPr lang="en-US" sz="2100" b="1" dirty="0"/>
              </a:p>
              <a:p>
                <a:pPr lvl="2"/>
                <a:r>
                  <a:rPr lang="en-US" sz="2100" b="1" dirty="0"/>
                  <a:t>= 61.53</a:t>
                </a:r>
                <a:r>
                  <a:rPr lang="en-US" sz="2100" dirty="0"/>
                  <a:t>  </a:t>
                </a:r>
                <a:endParaRPr lang="en-US" sz="2100" b="1" dirty="0"/>
              </a:p>
              <a:p>
                <a:pPr lvl="2"/>
                <a:r>
                  <a:rPr lang="en-US" sz="2100" b="1" dirty="0"/>
                  <a:t>Interpretation: Half  of the class scored below 61.53 marks.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8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MODE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Most frequently appearing value in the distribution.</a:t>
            </a:r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b="1" dirty="0"/>
              <a:t>Measurement, value or observation with the highest frequency</a:t>
            </a:r>
          </a:p>
          <a:p>
            <a:pPr algn="just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15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 – UNGROUPED DATA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79995"/>
              </p:ext>
            </p:extLst>
          </p:nvPr>
        </p:nvGraphicFramePr>
        <p:xfrm>
          <a:off x="3071950" y="2500274"/>
          <a:ext cx="4454437" cy="3640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9439">
                  <a:extLst>
                    <a:ext uri="{9D8B030D-6E8A-4147-A177-3AD203B41FA5}">
                      <a16:colId xmlns:a16="http://schemas.microsoft.com/office/drawing/2014/main" val="2964725380"/>
                    </a:ext>
                  </a:extLst>
                </a:gridCol>
                <a:gridCol w="1695559">
                  <a:extLst>
                    <a:ext uri="{9D8B030D-6E8A-4147-A177-3AD203B41FA5}">
                      <a16:colId xmlns:a16="http://schemas.microsoft.com/office/drawing/2014/main" val="960137896"/>
                    </a:ext>
                  </a:extLst>
                </a:gridCol>
                <a:gridCol w="1379439">
                  <a:extLst>
                    <a:ext uri="{9D8B030D-6E8A-4147-A177-3AD203B41FA5}">
                      <a16:colId xmlns:a16="http://schemas.microsoft.com/office/drawing/2014/main" val="4263165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540784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2016133639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1329776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2016132919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2629127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2016141769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9432749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8404653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57.5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824995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2016140398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58.4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1251585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2016139922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5681583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408187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2016136959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67126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2016144693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835139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2016138265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498747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1400054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2016142501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62.1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0595066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2016141488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6305281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64.3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2488675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332703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7111620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5466953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0273905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9535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11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For grouped data the formula is:</a:t>
            </a:r>
          </a:p>
          <a:p>
            <a:r>
              <a:rPr lang="en-US" b="1" dirty="0"/>
              <a:t>THE MODE</a:t>
            </a:r>
          </a:p>
          <a:p>
            <a:r>
              <a:rPr lang="en-US" b="1" i="1" dirty="0"/>
              <a:t>Mode = L +    </a:t>
            </a:r>
            <a:r>
              <a:rPr lang="en-US" b="1" i="1" u="sng" dirty="0"/>
              <a:t>(D</a:t>
            </a:r>
            <a:r>
              <a:rPr lang="en-US" b="1" i="1" u="sng" baseline="-25000" dirty="0"/>
              <a:t>1</a:t>
            </a:r>
            <a:r>
              <a:rPr lang="en-US" b="1" i="1" u="sng" dirty="0"/>
              <a:t>)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</a:p>
          <a:p>
            <a:r>
              <a:rPr lang="en-US" b="1" i="1" dirty="0"/>
              <a:t>                   (D</a:t>
            </a:r>
            <a:r>
              <a:rPr lang="en-US" b="1" i="1" baseline="-25000" dirty="0"/>
              <a:t>1</a:t>
            </a:r>
            <a:r>
              <a:rPr lang="en-US" b="1" i="1" dirty="0"/>
              <a:t> + D</a:t>
            </a:r>
            <a:r>
              <a:rPr lang="en-US" b="1" i="1" baseline="-25000" dirty="0"/>
              <a:t>2</a:t>
            </a:r>
            <a:r>
              <a:rPr lang="en-US" b="1" i="1" dirty="0"/>
              <a:t>) </a:t>
            </a:r>
          </a:p>
          <a:p>
            <a:r>
              <a:rPr lang="en-US" b="1" i="1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0287" y="1131093"/>
            <a:ext cx="66228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MODE – GROUPED DATA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1779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25ED-D18E-4CCA-A8EC-C30B245A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C428-37C3-443C-BA05-D9E0E5199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 = True lower limit of the class interval where the mode item is = 29.5.</a:t>
            </a:r>
          </a:p>
          <a:p>
            <a:pPr lvl="0"/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b="1" dirty="0"/>
              <a:t>  = f</a:t>
            </a:r>
            <a:r>
              <a:rPr lang="en-US" b="1" baseline="-25000" dirty="0"/>
              <a:t>0</a:t>
            </a:r>
            <a:r>
              <a:rPr lang="en-US" b="1" dirty="0"/>
              <a:t>-f</a:t>
            </a:r>
            <a:r>
              <a:rPr lang="en-US" b="1" baseline="-25000" dirty="0"/>
              <a:t>1 = </a:t>
            </a:r>
            <a:r>
              <a:rPr lang="en-US" b="1" dirty="0"/>
              <a:t>239-174=158</a:t>
            </a:r>
          </a:p>
          <a:p>
            <a:pPr lvl="0"/>
            <a:r>
              <a:rPr lang="en-US" b="1"/>
              <a:t>D</a:t>
            </a:r>
            <a:r>
              <a:rPr lang="en-US" b="1" baseline="-25000"/>
              <a:t>2</a:t>
            </a:r>
            <a:r>
              <a:rPr lang="en-US" b="1"/>
              <a:t>  </a:t>
            </a:r>
            <a:r>
              <a:rPr lang="en-US" b="1" dirty="0"/>
              <a:t>= f</a:t>
            </a:r>
            <a:r>
              <a:rPr lang="en-US" b="1" baseline="-25000" dirty="0"/>
              <a:t>0</a:t>
            </a:r>
            <a:r>
              <a:rPr lang="en-US" b="1" dirty="0"/>
              <a:t>-f</a:t>
            </a:r>
            <a:r>
              <a:rPr lang="en-US" b="1" baseline="-25000" dirty="0"/>
              <a:t>2 = </a:t>
            </a:r>
            <a:r>
              <a:rPr lang="en-US" b="1" dirty="0"/>
              <a:t>239-81=65</a:t>
            </a:r>
          </a:p>
          <a:p>
            <a:r>
              <a:rPr lang="en-US" b="1" dirty="0" err="1"/>
              <a:t>i</a:t>
            </a:r>
            <a:r>
              <a:rPr lang="en-US" b="1" dirty="0"/>
              <a:t> = size of the class interval</a:t>
            </a:r>
            <a:r>
              <a:rPr lang="en-US" b="1" baseline="-25000" dirty="0"/>
              <a:t> =</a:t>
            </a:r>
            <a:r>
              <a:rPr lang="en-US" b="1" dirty="0"/>
              <a:t>10</a:t>
            </a:r>
          </a:p>
          <a:p>
            <a:pPr marL="0" indent="0">
              <a:buNone/>
            </a:pPr>
            <a:endParaRPr lang="en-US" b="1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83459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 </a:t>
            </a:r>
            <a:r>
              <a:rPr lang="en-US" b="1"/>
              <a:t>– GROUPED </a:t>
            </a:r>
            <a:r>
              <a:rPr lang="en-US" b="1" dirty="0"/>
              <a:t>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3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 (f1)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 (f0)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 (f2)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5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MEASURES OF CENTRAL TENDENCY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Mode = L +    </a:t>
            </a:r>
            <a:r>
              <a:rPr lang="en-US" b="1" u="sng" dirty="0"/>
              <a:t>(D</a:t>
            </a:r>
            <a:r>
              <a:rPr lang="en-US" b="1" u="sng" baseline="-25000" dirty="0"/>
              <a:t>1</a:t>
            </a:r>
            <a:r>
              <a:rPr lang="en-US" b="1" u="sng" dirty="0"/>
              <a:t>)</a:t>
            </a:r>
            <a:r>
              <a:rPr lang="en-US" b="1" dirty="0" err="1"/>
              <a:t>i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(D</a:t>
            </a:r>
            <a:r>
              <a:rPr lang="en-US" b="1" baseline="-25000" dirty="0"/>
              <a:t>1</a:t>
            </a:r>
            <a:r>
              <a:rPr lang="en-US" b="1" dirty="0"/>
              <a:t> + D</a:t>
            </a:r>
            <a:r>
              <a:rPr lang="en-US" b="1" baseline="-25000" dirty="0"/>
              <a:t>2</a:t>
            </a:r>
            <a:r>
              <a:rPr lang="en-US" b="1" dirty="0"/>
              <a:t>) </a:t>
            </a:r>
          </a:p>
          <a:p>
            <a:r>
              <a:rPr lang="en-US" b="1" dirty="0"/>
              <a:t> </a:t>
            </a:r>
          </a:p>
          <a:p>
            <a:pPr lvl="3"/>
            <a:r>
              <a:rPr lang="en-US" sz="2100" b="1" dirty="0"/>
              <a:t>=59.5 +   </a:t>
            </a:r>
            <a:r>
              <a:rPr lang="en-US" sz="2100" b="1" u="sng" dirty="0"/>
              <a:t>(65)</a:t>
            </a:r>
            <a:r>
              <a:rPr lang="en-US" sz="2100" b="1" dirty="0"/>
              <a:t>  * 10</a:t>
            </a:r>
          </a:p>
          <a:p>
            <a:r>
              <a:rPr lang="en-US" b="1" dirty="0"/>
              <a:t>             	          (65 +158)</a:t>
            </a:r>
          </a:p>
          <a:p>
            <a:r>
              <a:rPr lang="en-US" b="1" dirty="0"/>
              <a:t>                = 62.41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Interpretation: Most of the students had 62.4 marks.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sz="2625" b="1" dirty="0"/>
              <a:t>These involve assigning a weight to an observation based on its importance in the distribution. </a:t>
            </a:r>
          </a:p>
          <a:p>
            <a:pPr algn="just"/>
            <a:endParaRPr lang="en-GB" sz="2625" b="1" dirty="0"/>
          </a:p>
          <a:p>
            <a:pPr algn="just"/>
            <a:r>
              <a:rPr lang="en-US" sz="2625" b="1" dirty="0"/>
              <a:t>Weighted mean =</a:t>
            </a:r>
            <a:r>
              <a:rPr lang="el-GR" sz="2625" b="1" dirty="0"/>
              <a:t> Σ</a:t>
            </a:r>
            <a:r>
              <a:rPr lang="en-US" sz="2625" b="1" u="sng" dirty="0" err="1"/>
              <a:t>wx</a:t>
            </a:r>
            <a:r>
              <a:rPr lang="en-US" sz="2625" b="1" u="sng" dirty="0"/>
              <a:t> </a:t>
            </a:r>
          </a:p>
          <a:p>
            <a:pPr marL="0" indent="0" algn="just">
              <a:buNone/>
            </a:pPr>
            <a:r>
              <a:rPr lang="en-US" sz="2625" b="1" dirty="0"/>
              <a:t> 	                             </a:t>
            </a:r>
            <a:r>
              <a:rPr lang="el-GR" sz="2625" b="1" dirty="0"/>
              <a:t>Σ</a:t>
            </a:r>
            <a:r>
              <a:rPr lang="en-US" sz="2625" b="1" dirty="0"/>
              <a:t>w</a:t>
            </a:r>
          </a:p>
          <a:p>
            <a:pPr algn="just"/>
            <a:endParaRPr lang="en-US" sz="2625" b="1" dirty="0"/>
          </a:p>
          <a:p>
            <a:pPr algn="just"/>
            <a:r>
              <a:rPr lang="en-US" sz="2625" b="1" dirty="0"/>
              <a:t>Where w=weight;  </a:t>
            </a:r>
            <a:r>
              <a:rPr lang="en-US" sz="2625" b="1" dirty="0" err="1"/>
              <a:t>wx</a:t>
            </a:r>
            <a:r>
              <a:rPr lang="en-US" sz="2625" b="1" dirty="0"/>
              <a:t>= product of the weight and observation;</a:t>
            </a:r>
            <a:r>
              <a:rPr lang="el-GR" sz="2625" b="1" dirty="0"/>
              <a:t> Σ</a:t>
            </a:r>
            <a:r>
              <a:rPr lang="en-US" sz="2625" b="1" dirty="0" err="1"/>
              <a:t>wx</a:t>
            </a:r>
            <a:r>
              <a:rPr lang="en-US" sz="2625" b="1" dirty="0"/>
              <a:t> = the sum of the products and weights; and </a:t>
            </a:r>
            <a:r>
              <a:rPr lang="el-GR" sz="2625" b="1" dirty="0"/>
              <a:t>Σ</a:t>
            </a:r>
            <a:r>
              <a:rPr lang="en-US" sz="2625" b="1" dirty="0"/>
              <a:t>w, the sum of weights. 			</a:t>
            </a:r>
          </a:p>
          <a:p>
            <a:pPr marL="0" indent="0" algn="just">
              <a:buNone/>
            </a:pPr>
            <a:r>
              <a:rPr lang="en-GB" sz="2625" b="1" dirty="0"/>
              <a:t> </a:t>
            </a:r>
            <a:endParaRPr lang="en-US" sz="2625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115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POPULATION MEAN FOR UNGROUPED DATA</a:t>
            </a:r>
          </a:p>
          <a:p>
            <a:pPr algn="just"/>
            <a:endParaRPr lang="en-GB" b="1" dirty="0"/>
          </a:p>
          <a:p>
            <a:pPr algn="just"/>
            <a:r>
              <a:rPr lang="en-GB" b="1" dirty="0"/>
              <a:t>The population mean is done by the Greek letter, µ, pronounced as mu.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298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4" y="2529298"/>
          <a:ext cx="4741822" cy="2259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4891">
                  <a:extLst>
                    <a:ext uri="{9D8B030D-6E8A-4147-A177-3AD203B41FA5}">
                      <a16:colId xmlns:a16="http://schemas.microsoft.com/office/drawing/2014/main" val="3505580376"/>
                    </a:ext>
                  </a:extLst>
                </a:gridCol>
                <a:gridCol w="1427149">
                  <a:extLst>
                    <a:ext uri="{9D8B030D-6E8A-4147-A177-3AD203B41FA5}">
                      <a16:colId xmlns:a16="http://schemas.microsoft.com/office/drawing/2014/main" val="1458712655"/>
                    </a:ext>
                  </a:extLst>
                </a:gridCol>
                <a:gridCol w="1104891">
                  <a:extLst>
                    <a:ext uri="{9D8B030D-6E8A-4147-A177-3AD203B41FA5}">
                      <a16:colId xmlns:a16="http://schemas.microsoft.com/office/drawing/2014/main" val="1524111445"/>
                    </a:ext>
                  </a:extLst>
                </a:gridCol>
                <a:gridCol w="1104891">
                  <a:extLst>
                    <a:ext uri="{9D8B030D-6E8A-4147-A177-3AD203B41FA5}">
                      <a16:colId xmlns:a16="http://schemas.microsoft.com/office/drawing/2014/main" val="1844740117"/>
                    </a:ext>
                  </a:extLst>
                </a:gridCol>
              </a:tblGrid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Alice 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 w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Leonard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406430156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Test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78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0.15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60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5451097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Project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40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0.40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22032100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Exam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0.45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550765719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Final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59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1.00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59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5863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86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90857" y="2993030"/>
          <a:ext cx="4258493" cy="21967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4755">
                  <a:extLst>
                    <a:ext uri="{9D8B030D-6E8A-4147-A177-3AD203B41FA5}">
                      <a16:colId xmlns:a16="http://schemas.microsoft.com/office/drawing/2014/main" val="515632695"/>
                    </a:ext>
                  </a:extLst>
                </a:gridCol>
                <a:gridCol w="1039475">
                  <a:extLst>
                    <a:ext uri="{9D8B030D-6E8A-4147-A177-3AD203B41FA5}">
                      <a16:colId xmlns:a16="http://schemas.microsoft.com/office/drawing/2014/main" val="3426518565"/>
                    </a:ext>
                  </a:extLst>
                </a:gridCol>
                <a:gridCol w="804755">
                  <a:extLst>
                    <a:ext uri="{9D8B030D-6E8A-4147-A177-3AD203B41FA5}">
                      <a16:colId xmlns:a16="http://schemas.microsoft.com/office/drawing/2014/main" val="2051702671"/>
                    </a:ext>
                  </a:extLst>
                </a:gridCol>
                <a:gridCol w="997219">
                  <a:extLst>
                    <a:ext uri="{9D8B030D-6E8A-4147-A177-3AD203B41FA5}">
                      <a16:colId xmlns:a16="http://schemas.microsoft.com/office/drawing/2014/main" val="2160669694"/>
                    </a:ext>
                  </a:extLst>
                </a:gridCol>
                <a:gridCol w="612289">
                  <a:extLst>
                    <a:ext uri="{9D8B030D-6E8A-4147-A177-3AD203B41FA5}">
                      <a16:colId xmlns:a16="http://schemas.microsoft.com/office/drawing/2014/main" val="115542215"/>
                    </a:ext>
                  </a:extLst>
                </a:gridCol>
              </a:tblGrid>
              <a:tr h="72726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Alice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Leonard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21496084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Test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11.7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9.0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26395217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Project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48982814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Exam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27.0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35.1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750725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Final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54.7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C+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60.1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B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835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3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THE MEAN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is the most commonly used measure of central tendency.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has the advantage that it considers all the values in a distribution.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Thus, it can be used for further mathematic calculations.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Therefore, it is also used in inferential statistics.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30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EXAMPLES OF COMMON USES OF THE MEAN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calculating per capita income, economists use the mean.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evaluating academic performance, universities use the weighted mean or Grade Point Average (GPA).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buying soccer players, football teams may look at the average number of goals scored by a player.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 </a:t>
            </a:r>
            <a:r>
              <a:rPr lang="en-US" b="1" dirty="0">
                <a:cs typeface="Arial" charset="0"/>
              </a:rPr>
              <a:t>to measure overcrowding in residential areas, demographers use mean size of the household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21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DOWNSIDE OF THE MEAN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is affected by the presence of extreme values in the distribution.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For example, per capita income conceals inequalities in income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gives unrealistic values like the average number of household of 3.2 persons.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951" b="1" dirty="0"/>
              <a:t>THE  MEDIAN 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In contrast, the median is more stable than the mean.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In cases, where there are extreme values, the median may be a better alternative to the mean.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It does not take into account all the values in a distribution. 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So it cannot be used for further mathematical calculations.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endParaRPr lang="en-US" b="1" dirty="0"/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544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/>
              <a:t>EXAMPLES OF COMMON USES OF THE MEDIAN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median income is used in place of per capita income where income inequalities are pronounced.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In study of aging of population, the median is more often used.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>
                <a:cs typeface="Arial" charset="0"/>
              </a:rPr>
              <a:t>In measures of educational achievement in a country, the median years of school completed is used.</a:t>
            </a:r>
          </a:p>
          <a:p>
            <a:pPr marL="0" indent="0" algn="just">
              <a:buNone/>
            </a:pPr>
            <a:endParaRPr lang="en-US" b="1" dirty="0">
              <a:cs typeface="Arial" charset="0"/>
            </a:endParaRPr>
          </a:p>
          <a:p>
            <a:pPr algn="just"/>
            <a:r>
              <a:rPr lang="en-US" b="1" dirty="0">
                <a:cs typeface="Arial" charset="0"/>
              </a:rPr>
              <a:t>Median size of the household is used in development of housing schemes </a:t>
            </a:r>
          </a:p>
          <a:p>
            <a:pPr algn="just"/>
            <a:endParaRPr lang="en-US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0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00" b="1" dirty="0"/>
              <a:t>THE MODE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It measures the most commonly occurring value – the so called typical value.</a:t>
            </a:r>
          </a:p>
          <a:p>
            <a:r>
              <a:rPr lang="en-US" sz="2500" b="1" dirty="0"/>
              <a:t> The mode measures the majority of observations.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At </a:t>
            </a:r>
            <a:r>
              <a:rPr lang="en-US" sz="2500" b="1" dirty="0" err="1"/>
              <a:t>UNZA</a:t>
            </a:r>
            <a:r>
              <a:rPr lang="en-US" sz="2500" b="1" dirty="0"/>
              <a:t>, in the past , the typical student was a young male because these were the majority.</a:t>
            </a:r>
          </a:p>
          <a:p>
            <a:endParaRPr lang="en-US" sz="2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7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E071-4F60-4151-829E-4D68E06C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E092-D3D0-4D11-B0A5-C3D177C9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EXAMPLE OF COMMON USES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In education and employment, affirmative action policies rely on the mode </a:t>
            </a:r>
          </a:p>
          <a:p>
            <a:r>
              <a:rPr lang="en-US" sz="2400" b="1" dirty="0"/>
              <a:t>The introduction of separate cut-off points for male and female applicants .</a:t>
            </a:r>
          </a:p>
          <a:p>
            <a:r>
              <a:rPr lang="en-US" sz="2400" b="1" dirty="0"/>
              <a:t>In manufacturing or retail trade, to measure the popularity of a product or the size of shoes.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25555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1210-064D-48AA-97B0-0117332F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8A1E5-057A-4E51-930B-708E497F3E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b="1" dirty="0"/>
                  <a:t>Population mean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f>
                          <m:fPr>
                            <m:ctrlPr>
                              <a:rPr 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where </a:t>
                </a:r>
                <a:r>
                  <a:rPr lang="en-US" b="1" dirty="0" err="1"/>
                  <a:t>Σx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is the sum of all the population observations, N is the number of population observations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endParaRPr lang="en-Z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8A1E5-057A-4E51-930B-708E497F3E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1017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3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9487-9A9E-4543-8FAE-1D142512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ZM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598C7-2154-4F73-8F23-F98AE0702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b="1" dirty="0"/>
                  <a:t>SAMPLE MEAN FOR UNGROUPED DATA</a:t>
                </a:r>
              </a:p>
              <a:p>
                <a:pPr algn="just"/>
                <a:endParaRPr lang="en-GB" b="1" dirty="0"/>
              </a:p>
              <a:p>
                <a:pPr algn="just"/>
                <a:r>
                  <a:rPr lang="en-GB" b="1" dirty="0"/>
                  <a:t>The sample mean is represented by x, pronounced as x bar.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where </a:t>
                </a:r>
                <a:r>
                  <a:rPr lang="en-US" b="1" dirty="0" err="1"/>
                  <a:t>Σx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is the sum of all the sample observations, and n is the number of sample observations.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endParaRPr lang="en-Z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598C7-2154-4F73-8F23-F98AE0702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 r="-699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3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MEASURES OF CENTRAL TENDENCY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MEAN FOR UNGROUPED DATA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In simple layman’s term, the mean is the sum of observations divided by the total number of observations.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Mean = 	</a:t>
            </a:r>
            <a:r>
              <a:rPr lang="en-US" b="1" u="sng" dirty="0"/>
              <a:t>Sum of observations</a:t>
            </a:r>
            <a:endParaRPr lang="en-US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      		Total number of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242630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06391" y="2358033"/>
          <a:ext cx="3285311" cy="2880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7387">
                  <a:extLst>
                    <a:ext uri="{9D8B030D-6E8A-4147-A177-3AD203B41FA5}">
                      <a16:colId xmlns:a16="http://schemas.microsoft.com/office/drawing/2014/main" val="1173344432"/>
                    </a:ext>
                  </a:extLst>
                </a:gridCol>
                <a:gridCol w="1250537">
                  <a:extLst>
                    <a:ext uri="{9D8B030D-6E8A-4147-A177-3AD203B41FA5}">
                      <a16:colId xmlns:a16="http://schemas.microsoft.com/office/drawing/2014/main" val="3753388448"/>
                    </a:ext>
                  </a:extLst>
                </a:gridCol>
                <a:gridCol w="1017387">
                  <a:extLst>
                    <a:ext uri="{9D8B030D-6E8A-4147-A177-3AD203B41FA5}">
                      <a16:colId xmlns:a16="http://schemas.microsoft.com/office/drawing/2014/main" val="24381781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Computer #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Final grade (X)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3392145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2016133639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45.0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720765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2016132919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53.4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797293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2016141488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63.1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216497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2016136114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69.6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8954303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2016140398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58.4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2851238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2016141104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125576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2016136369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64.3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723249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2016144693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67174715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2016142501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62.1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710457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2016139922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6764455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2016144930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73.1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6971708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2016134521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67.6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548337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2016138265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351101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2016141769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53.4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619695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2016141269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69.8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1559123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2016136333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707934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2016131691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39130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2016134512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53.7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8430688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2016144300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57.5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475294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2016136959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4806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75315" y="2418041"/>
          <a:ext cx="4310742" cy="2880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34939">
                  <a:extLst>
                    <a:ext uri="{9D8B030D-6E8A-4147-A177-3AD203B41FA5}">
                      <a16:colId xmlns:a16="http://schemas.microsoft.com/office/drawing/2014/main" val="2778409552"/>
                    </a:ext>
                  </a:extLst>
                </a:gridCol>
                <a:gridCol w="1640864">
                  <a:extLst>
                    <a:ext uri="{9D8B030D-6E8A-4147-A177-3AD203B41FA5}">
                      <a16:colId xmlns:a16="http://schemas.microsoft.com/office/drawing/2014/main" val="3789395308"/>
                    </a:ext>
                  </a:extLst>
                </a:gridCol>
                <a:gridCol w="1334939">
                  <a:extLst>
                    <a:ext uri="{9D8B030D-6E8A-4147-A177-3AD203B41FA5}">
                      <a16:colId xmlns:a16="http://schemas.microsoft.com/office/drawing/2014/main" val="112536525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Computer 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Final Grade (X)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8736525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2017009489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57.9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9307267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2017011022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54.8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902005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2017007249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53.5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248443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2017004652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61.6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8791436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2016139789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41.1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4271206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2017005876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54.4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64839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2017003277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48.3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6279805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2017001122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65.6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3068479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2016135099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58.3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5444787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2016140340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425934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2017010206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50.9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8671085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2017012473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49.1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6913268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2017005030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59.7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12473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2017006341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47.8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0499015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2016140551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46.8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987276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2017004729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56.6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698735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2017007946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32.0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790507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2017003867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17401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2017004725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63.1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1595014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2017003853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55.0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5219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2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MEAN FOR GROUPED DATA</a:t>
            </a:r>
          </a:p>
          <a:p>
            <a:endParaRPr lang="en-US" b="1" dirty="0"/>
          </a:p>
          <a:p>
            <a:r>
              <a:rPr lang="en-US" b="1" dirty="0"/>
              <a:t>The formula for grouped data is: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X = </a:t>
            </a:r>
            <a:r>
              <a:rPr lang="en-US" b="1" u="sng" dirty="0"/>
              <a:t>∑</a:t>
            </a:r>
            <a:r>
              <a:rPr lang="en-US" b="1" dirty="0" err="1"/>
              <a:t>f</a:t>
            </a:r>
            <a:r>
              <a:rPr lang="en-US" b="1" baseline="-25000" dirty="0" err="1"/>
              <a:t>i</a:t>
            </a:r>
            <a:r>
              <a:rPr lang="en-US" b="1" dirty="0" err="1"/>
              <a:t>x</a:t>
            </a:r>
            <a:r>
              <a:rPr lang="en-US" b="1" baseline="-25000" dirty="0" err="1"/>
              <a:t>i</a:t>
            </a:r>
            <a:r>
              <a:rPr lang="en-US" b="1" baseline="-25000" dirty="0"/>
              <a:t>/</a:t>
            </a:r>
            <a:r>
              <a:rPr lang="en-US" b="1" dirty="0"/>
              <a:t> n</a:t>
            </a:r>
          </a:p>
          <a:p>
            <a:endParaRPr lang="en-US" b="1" dirty="0"/>
          </a:p>
          <a:p>
            <a:pPr algn="just"/>
            <a:r>
              <a:rPr lang="en-US" b="1" dirty="0"/>
              <a:t>where </a:t>
            </a:r>
            <a:r>
              <a:rPr lang="en-US" b="1" dirty="0" err="1"/>
              <a:t>Σf</a:t>
            </a:r>
            <a:r>
              <a:rPr lang="en-US" b="1" baseline="-25000" dirty="0" err="1"/>
              <a:t>i</a:t>
            </a:r>
            <a:r>
              <a:rPr lang="en-US" b="1" dirty="0" err="1"/>
              <a:t>x</a:t>
            </a:r>
            <a:r>
              <a:rPr lang="en-US" b="1" baseline="-25000" dirty="0" err="1"/>
              <a:t>i</a:t>
            </a:r>
            <a:r>
              <a:rPr lang="en-US" b="1" baseline="-25000" dirty="0"/>
              <a:t>/</a:t>
            </a:r>
            <a:r>
              <a:rPr lang="en-US" b="1" dirty="0"/>
              <a:t>, is the sum of the products of the frequencies and the mid-points the groups, and n is the number of sample observations.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4429" y="776461"/>
            <a:ext cx="483145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i="1">
                <a:latin typeface="MathJax_Math"/>
              </a:rPr>
              <a:t>X</a:t>
            </a:r>
            <a:r>
              <a:rPr lang="en-US" altLang="en-US" sz="600">
                <a:latin typeface="MathJax_Main"/>
              </a:rPr>
              <a:t>¯=</a:t>
            </a:r>
            <a:r>
              <a:rPr lang="en-US" altLang="en-US" sz="600">
                <a:latin typeface="MathJax_Size1"/>
              </a:rPr>
              <a:t>∑</a:t>
            </a:r>
            <a:r>
              <a:rPr lang="en-US" altLang="en-US" sz="451" i="1">
                <a:latin typeface="MathJax_Math"/>
              </a:rPr>
              <a:t>ni</a:t>
            </a:r>
            <a:r>
              <a:rPr lang="en-US" altLang="en-US" sz="451">
                <a:latin typeface="MathJax_Main"/>
              </a:rPr>
              <a:t>=1</a:t>
            </a:r>
            <a:r>
              <a:rPr lang="en-US" altLang="en-US" sz="600" i="1">
                <a:latin typeface="MathJax_Math"/>
              </a:rPr>
              <a:t>X</a:t>
            </a:r>
            <a:r>
              <a:rPr lang="en-US" altLang="en-US" sz="451" i="1">
                <a:latin typeface="MathJax_Math"/>
              </a:rPr>
              <a:t>i</a:t>
            </a:r>
            <a:r>
              <a:rPr lang="en-US" altLang="en-US" sz="600" i="1">
                <a:latin typeface="MathJax_Math"/>
              </a:rPr>
              <a:t>n</a:t>
            </a:r>
            <a:endParaRPr lang="en-US" altLang="en-US" sz="1351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68729" y="890761"/>
            <a:ext cx="483145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i="1">
                <a:latin typeface="MathJax_Math"/>
              </a:rPr>
              <a:t>X</a:t>
            </a:r>
            <a:r>
              <a:rPr lang="en-US" altLang="en-US" sz="600">
                <a:latin typeface="MathJax_Main"/>
              </a:rPr>
              <a:t>¯=</a:t>
            </a:r>
            <a:r>
              <a:rPr lang="en-US" altLang="en-US" sz="600">
                <a:latin typeface="MathJax_Size1"/>
              </a:rPr>
              <a:t>∑</a:t>
            </a:r>
            <a:r>
              <a:rPr lang="en-US" altLang="en-US" sz="451" i="1">
                <a:latin typeface="MathJax_Math"/>
              </a:rPr>
              <a:t>ni</a:t>
            </a:r>
            <a:r>
              <a:rPr lang="en-US" altLang="en-US" sz="451">
                <a:latin typeface="MathJax_Main"/>
              </a:rPr>
              <a:t>=1</a:t>
            </a:r>
            <a:r>
              <a:rPr lang="en-US" altLang="en-US" sz="600" i="1">
                <a:latin typeface="MathJax_Math"/>
              </a:rPr>
              <a:t>X</a:t>
            </a:r>
            <a:r>
              <a:rPr lang="en-US" altLang="en-US" sz="451" i="1">
                <a:latin typeface="MathJax_Math"/>
              </a:rPr>
              <a:t>i</a:t>
            </a:r>
            <a:r>
              <a:rPr lang="en-US" altLang="en-US" sz="600" i="1">
                <a:latin typeface="MathJax_Math"/>
              </a:rPr>
              <a:t>n</a:t>
            </a:r>
            <a:endParaRPr lang="en-US" altLang="en-US" sz="135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495</TotalTime>
  <Words>1714</Words>
  <Application>Microsoft Office PowerPoint</Application>
  <PresentationFormat>Widescreen</PresentationFormat>
  <Paragraphs>671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Garamond</vt:lpstr>
      <vt:lpstr>MathJax_Main</vt:lpstr>
      <vt:lpstr>MathJax_Math</vt:lpstr>
      <vt:lpstr>MathJax_Size1</vt:lpstr>
      <vt:lpstr>Wingdings</vt:lpstr>
      <vt:lpstr>Organic</vt:lpstr>
      <vt:lpstr>TOPIC 3 </vt:lpstr>
      <vt:lpstr>MEASURES OF CENTRAL TENDENCY</vt:lpstr>
      <vt:lpstr>MEASURES OF CENTRAL TENDENCY</vt:lpstr>
      <vt:lpstr>PowerPoint Presentation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MEDIAN</vt:lpstr>
      <vt:lpstr>MEDIAN – EVEN NUMBER OF OBSERVATIONS</vt:lpstr>
      <vt:lpstr>MEDIAN</vt:lpstr>
      <vt:lpstr>MEDIAN – ODD NUMBER OF OBSERVATIONS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MODE – UNGROUPED DATA </vt:lpstr>
      <vt:lpstr> </vt:lpstr>
      <vt:lpstr>PowerPoint Presentation</vt:lpstr>
      <vt:lpstr>MODE – GROUPED DATA</vt:lpstr>
      <vt:lpstr>MEASURES OF CENTRAL TENDENCY </vt:lpstr>
      <vt:lpstr> THE WEIGHTED MEAN </vt:lpstr>
      <vt:lpstr>THE WEIGHTED MEAN </vt:lpstr>
      <vt:lpstr>THE WEIGHTED MEAN </vt:lpstr>
      <vt:lpstr>USES OF MEASURES OF CENTRAL TENDENCY</vt:lpstr>
      <vt:lpstr>USES OF MEASURES OF CENTRAL TENDENCY</vt:lpstr>
      <vt:lpstr>USES OF MEASURES OF CENTRAL TENDENCY</vt:lpstr>
      <vt:lpstr>USES OF MEASURES OF CENTRAL TENDENCY</vt:lpstr>
      <vt:lpstr>USES OF MEASURES OF CENTRAL TENDENCY</vt:lpstr>
      <vt:lpstr>USES OF MEASURES OF CENTRAL TENDENCY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</dc:title>
  <dc:creator>Musonda Lemba</dc:creator>
  <cp:lastModifiedBy>Chibanda Chiwaya</cp:lastModifiedBy>
  <cp:revision>22</cp:revision>
  <dcterms:created xsi:type="dcterms:W3CDTF">2020-09-08T06:36:09Z</dcterms:created>
  <dcterms:modified xsi:type="dcterms:W3CDTF">2021-11-25T22:34:42Z</dcterms:modified>
</cp:coreProperties>
</file>