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943" r:id="rId3"/>
    <p:sldId id="918" r:id="rId4"/>
    <p:sldId id="893" r:id="rId5"/>
    <p:sldId id="894" r:id="rId6"/>
    <p:sldId id="895" r:id="rId7"/>
    <p:sldId id="896" r:id="rId8"/>
    <p:sldId id="914" r:id="rId9"/>
    <p:sldId id="897" r:id="rId10"/>
    <p:sldId id="898" r:id="rId11"/>
    <p:sldId id="899" r:id="rId12"/>
    <p:sldId id="915" r:id="rId13"/>
    <p:sldId id="900" r:id="rId14"/>
    <p:sldId id="924" r:id="rId15"/>
    <p:sldId id="923" r:id="rId16"/>
    <p:sldId id="937" r:id="rId17"/>
    <p:sldId id="270" r:id="rId18"/>
    <p:sldId id="939" r:id="rId19"/>
    <p:sldId id="925" r:id="rId20"/>
    <p:sldId id="932" r:id="rId21"/>
    <p:sldId id="771" r:id="rId22"/>
    <p:sldId id="933" r:id="rId23"/>
    <p:sldId id="934" r:id="rId24"/>
    <p:sldId id="930" r:id="rId25"/>
    <p:sldId id="935" r:id="rId26"/>
    <p:sldId id="928" r:id="rId27"/>
    <p:sldId id="929" r:id="rId28"/>
    <p:sldId id="931" r:id="rId29"/>
    <p:sldId id="889" r:id="rId30"/>
    <p:sldId id="91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overy\MANCOSA%20PROBABILITY_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Salary and experience)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227937996763929"/>
          <c:y val="0.17379371057023119"/>
          <c:w val="0.81834098099498032"/>
          <c:h val="0.61814439942782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Y (Salary)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Sheet3!$B$2:$B$11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9</c:v>
                </c:pt>
              </c:numCache>
            </c:numRef>
          </c:xVal>
          <c:yVal>
            <c:numRef>
              <c:f>Sheet3!$C$2:$C$11</c:f>
              <c:numCache>
                <c:formatCode>General</c:formatCode>
                <c:ptCount val="10"/>
                <c:pt idx="0">
                  <c:v>230</c:v>
                </c:pt>
                <c:pt idx="1">
                  <c:v>200</c:v>
                </c:pt>
                <c:pt idx="2">
                  <c:v>170</c:v>
                </c:pt>
                <c:pt idx="3">
                  <c:v>315</c:v>
                </c:pt>
                <c:pt idx="4">
                  <c:v>185</c:v>
                </c:pt>
                <c:pt idx="5">
                  <c:v>330</c:v>
                </c:pt>
                <c:pt idx="6">
                  <c:v>250</c:v>
                </c:pt>
                <c:pt idx="7">
                  <c:v>300</c:v>
                </c:pt>
                <c:pt idx="8">
                  <c:v>225</c:v>
                </c:pt>
                <c:pt idx="9">
                  <c:v>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47-4BB3-87FB-83B24E90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129608"/>
        <c:axId val="817124688"/>
      </c:scatterChart>
      <c:valAx>
        <c:axId val="81712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of experience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124688"/>
        <c:crosses val="autoZero"/>
        <c:crossBetween val="midCat"/>
      </c:valAx>
      <c:valAx>
        <c:axId val="817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Salary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1296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9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668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3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9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0997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4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6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1782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078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579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0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6949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9D86D6-77A5-4391-B789-85702A4B82F1}" type="datetimeFigureOut">
              <a:rPr lang="en-ZM" smtClean="0"/>
              <a:t>22/11/2021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7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3B52-7B49-4E43-AAD9-C0F29A6CA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11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C4BC6-4ADC-4A6D-9D5B-F54320699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127944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If Y’ is the predicted value for a given value of X, then the error of prediction is represented by the residual: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Residual = Y – Y’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b="1" dirty="0"/>
              <a:t>                   =Observed value – Predicted value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In other words, the residual is simply the difference between the actual or observed value, Y, and what we predict or expect it to be, Y’.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994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The method of least squares attempts to minimize the sum of squared residuals (Y – Y’)</a:t>
            </a:r>
            <a:r>
              <a:rPr lang="en-GB" b="1" baseline="30000" dirty="0"/>
              <a:t>2</a:t>
            </a:r>
            <a:r>
              <a:rPr lang="en-GB" b="1" dirty="0"/>
              <a:t> for all sample points.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To do this, it uses the best prediction equation: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Y ‘ = A + BX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predicted values, Y’, fall along the regression line.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vertical distances, Y – Y’, from the regression line represent the residuals (errors of prediction).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6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56" y="2971569"/>
            <a:ext cx="3420687" cy="2489662"/>
          </a:xfrm>
        </p:spPr>
      </p:pic>
    </p:spTree>
    <p:extLst>
      <p:ext uri="{BB962C8B-B14F-4D97-AF65-F5344CB8AC3E}">
        <p14:creationId xmlns:p14="http://schemas.microsoft.com/office/powerpoint/2010/main" val="141579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On the basis of the prediction equation, the following are the interpretations of the constants: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The constant A (the Y intercept) is the point at which the regression line crosses the Y – axis and represents the value of Y when X is X=0.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Example –If examining the relationship between income and education, this would be the income level when education is zero.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94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GB" sz="2400" b="1" dirty="0"/>
                  <a:t>FORMULA FOR THE INTERCEPT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b="1" dirty="0"/>
              </a:p>
              <a:p>
                <a:r>
                  <a:rPr lang="en-US" b="1" dirty="0"/>
                  <a:t>A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-B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mean for the distribution of dependent variable; and </a:t>
                </a: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r>
                  <a:rPr lang="en-US" b="1" dirty="0"/>
                  <a:t>, mean for the distribution of the independent variable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4771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4012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2700" b="1" dirty="0"/>
              <a:t>The constant B (the regression coefficient) is the slope of the regression line and indicates the expected change in Y with a change of one unit in X. </a:t>
            </a:r>
          </a:p>
          <a:p>
            <a:pPr algn="just">
              <a:lnSpc>
                <a:spcPct val="80000"/>
              </a:lnSpc>
              <a:buNone/>
            </a:pPr>
            <a:endParaRPr lang="en-US" sz="2700" b="1" dirty="0"/>
          </a:p>
          <a:p>
            <a:pPr algn="just">
              <a:lnSpc>
                <a:spcPct val="80000"/>
              </a:lnSpc>
            </a:pPr>
            <a:r>
              <a:rPr lang="en-GB" sz="2700" b="1" dirty="0"/>
              <a:t>Example – If examining the relationship between income and education, this would be expected increase in income for each additional year spent in school. </a:t>
            </a:r>
          </a:p>
          <a:p>
            <a:pPr algn="just">
              <a:lnSpc>
                <a:spcPct val="80000"/>
              </a:lnSpc>
            </a:pPr>
            <a:endParaRPr lang="en-GB" sz="2700" b="1" dirty="0"/>
          </a:p>
          <a:p>
            <a:pPr algn="just">
              <a:lnSpc>
                <a:spcPct val="80000"/>
              </a:lnSpc>
            </a:pPr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9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9D1-9730-47AE-8186-E700CF99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45985-D137-4F32-95F3-043B36416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 Hypothesis</a:t>
            </a:r>
            <a:endParaRPr lang="en-ZM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i="1" dirty="0">
                <a:effectLst/>
                <a:latin typeface="MathJax_Math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ZM" sz="2000" b="1" dirty="0">
                <a:effectLst/>
                <a:latin typeface="MathJax_Main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NOT significantly different from zero. </a:t>
            </a:r>
            <a:endParaRPr lang="en-ZM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M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Alternate Hypothesis</a:t>
            </a:r>
            <a:endParaRPr lang="en-ZM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M" sz="2000" b="1" i="1" dirty="0">
                <a:effectLst/>
                <a:latin typeface="MathJax_Math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i="1" dirty="0">
                <a:effectLst/>
                <a:latin typeface="MathJax_Math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regression  </a:t>
            </a:r>
            <a:r>
              <a:rPr lang="en-ZM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IS significantly DIFFERENT FROM zero. 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regression coefficient is greater than or less than zero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1804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2400" b="1" dirty="0"/>
              <a:t>ASSUMPTIONS ASSOCIATED WITH REGRESSION ANALYSIS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b="1" dirty="0"/>
              <a:t>Linearity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Normality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Equality of variance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Independence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Interval scale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Random sampling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 outliers</a:t>
            </a:r>
          </a:p>
          <a:p>
            <a:pPr eaLnBrk="1" hangingPunct="1">
              <a:lnSpc>
                <a:spcPct val="90000"/>
              </a:lnSpc>
            </a:pPr>
            <a:r>
              <a:rPr lang="en-GB" b="1" dirty="0"/>
              <a:t>No multicollinearity </a:t>
            </a:r>
          </a:p>
          <a:p>
            <a:pPr eaLnBrk="1" hangingPunct="1">
              <a:lnSpc>
                <a:spcPct val="90000"/>
              </a:lnSpc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063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1752-80E6-40A7-A74B-9398EADD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B9678-98AB-4214-B524-01DF3F45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lecturer in DEM 3310 wants to determine if there is a correlation between the number of study hours spend outside of class during a three-week period of his course and their scores in the examination at the end of the academic year. To do so, he takes a random sample of 8 students and records the data given in the next slide.</a:t>
            </a:r>
            <a:endParaRPr lang="en-ZM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276338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300" b="1" dirty="0"/>
              <a:t>FORMULA FOR THE REGRESSION COEFFICIENT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3300" b="1" dirty="0"/>
          </a:p>
          <a:p>
            <a:pPr lvl="0"/>
            <a:r>
              <a:rPr lang="en-US" sz="3300" b="1" dirty="0"/>
              <a:t>B =          </a:t>
            </a:r>
            <a:r>
              <a:rPr lang="en-US" sz="3300" b="1" dirty="0" err="1"/>
              <a:t>n</a:t>
            </a:r>
            <a:r>
              <a:rPr lang="en-US" sz="3300" b="1" u="sng" dirty="0" err="1"/>
              <a:t>Σ</a:t>
            </a:r>
            <a:r>
              <a:rPr lang="en-US" sz="3300" b="1" u="sng" dirty="0"/>
              <a:t> </a:t>
            </a:r>
            <a:r>
              <a:rPr lang="en-US" sz="3300" b="1" u="sng" dirty="0" err="1"/>
              <a:t>XY</a:t>
            </a:r>
            <a:r>
              <a:rPr lang="en-US" sz="3300" b="1" u="sng" dirty="0"/>
              <a:t> – (</a:t>
            </a:r>
            <a:r>
              <a:rPr lang="en-US" sz="3300" b="1" u="sng" dirty="0" err="1"/>
              <a:t>ΣX</a:t>
            </a:r>
            <a:r>
              <a:rPr lang="en-US" sz="3300" b="1" u="sng" dirty="0"/>
              <a:t>) (</a:t>
            </a:r>
            <a:r>
              <a:rPr lang="en-US" sz="3300" b="1" u="sng" dirty="0" err="1"/>
              <a:t>ΣY</a:t>
            </a:r>
            <a:r>
              <a:rPr lang="en-US" sz="3300" b="1" u="sng" dirty="0"/>
              <a:t>)</a:t>
            </a:r>
            <a:endParaRPr lang="en-US" sz="3300" dirty="0"/>
          </a:p>
          <a:p>
            <a:r>
              <a:rPr lang="en-US" sz="3300" b="1" dirty="0"/>
              <a:t>	            		nΣX</a:t>
            </a:r>
            <a:r>
              <a:rPr lang="en-US" sz="3300" b="1" baseline="30000" dirty="0"/>
              <a:t>2</a:t>
            </a:r>
            <a:r>
              <a:rPr lang="en-US" sz="3300" b="1" dirty="0"/>
              <a:t> – (</a:t>
            </a:r>
            <a:r>
              <a:rPr lang="en-US" sz="3300" b="1" dirty="0" err="1"/>
              <a:t>ΣX</a:t>
            </a:r>
            <a:r>
              <a:rPr lang="en-US" sz="3300" b="1" dirty="0"/>
              <a:t>)</a:t>
            </a:r>
            <a:r>
              <a:rPr lang="en-US" sz="3300" b="1" baseline="30000" dirty="0"/>
              <a:t>2</a:t>
            </a:r>
            <a:endParaRPr lang="en-US" sz="3300" dirty="0"/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406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05CC-FEC5-4C17-BB08-DAFA27CC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304C-A380-4F41-A594-8B9DD24F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Regression analysis is a statistical that allows for the prediction of one variable on the basis of another variable.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257779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D9BC-3D65-4834-821B-4F89EA03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3B030E-D392-488F-A2A4-2A5E4EBE6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49906"/>
              </p:ext>
            </p:extLst>
          </p:nvPr>
        </p:nvGraphicFramePr>
        <p:xfrm>
          <a:off x="2056660" y="2666543"/>
          <a:ext cx="8078680" cy="3733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5736">
                  <a:extLst>
                    <a:ext uri="{9D8B030D-6E8A-4147-A177-3AD203B41FA5}">
                      <a16:colId xmlns:a16="http://schemas.microsoft.com/office/drawing/2014/main" val="376485013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1429692788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3147910890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218719043"/>
                    </a:ext>
                  </a:extLst>
                </a:gridCol>
                <a:gridCol w="1615736">
                  <a:extLst>
                    <a:ext uri="{9D8B030D-6E8A-4147-A177-3AD203B41FA5}">
                      <a16:colId xmlns:a16="http://schemas.microsoft.com/office/drawing/2014/main" val="62030971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X (Study hours)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 (Examination grade)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XY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r>
                        <a:rPr lang="en-GB" sz="2000" b="1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r>
                        <a:rPr lang="en-GB" sz="2000" b="1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7936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1280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400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4096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773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976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256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3721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3914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2856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1,156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7056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2456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1610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529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4900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9611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2376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729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7744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25224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2944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1,024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8464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1527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1296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324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4558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1584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90,000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5184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27418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192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603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14,922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94,418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46,349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371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57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COMPUTATION OF THE REGRESSION COEFFICIENT</a:t>
            </a:r>
          </a:p>
          <a:p>
            <a:pPr lvl="0"/>
            <a:endParaRPr lang="en-US" sz="2600" b="1" dirty="0"/>
          </a:p>
          <a:p>
            <a:pPr lvl="0"/>
            <a:r>
              <a:rPr lang="en-US" sz="2600" b="1" dirty="0"/>
              <a:t>B= </a:t>
            </a:r>
            <a:r>
              <a:rPr lang="en-US" sz="2600" b="1" u="sng" dirty="0"/>
              <a:t>8*14,922 – 192*603</a:t>
            </a:r>
            <a:endParaRPr lang="en-US" sz="2600" b="1" dirty="0"/>
          </a:p>
          <a:p>
            <a:r>
              <a:rPr lang="en-US" sz="2600" b="1" dirty="0"/>
              <a:t>         8*4,902 – 192^2</a:t>
            </a:r>
          </a:p>
          <a:p>
            <a:r>
              <a:rPr lang="en-US" sz="2600" b="1" dirty="0"/>
              <a:t> </a:t>
            </a:r>
          </a:p>
          <a:p>
            <a:r>
              <a:rPr lang="en-US" sz="2600" b="1" dirty="0"/>
              <a:t>	    = </a:t>
            </a:r>
            <a:r>
              <a:rPr lang="en-ZM" sz="2600" b="1" i="0" u="none" strike="noStrike" dirty="0">
                <a:solidFill>
                  <a:srgbClr val="000000"/>
                </a:solidFill>
                <a:effectLst/>
              </a:rPr>
              <a:t>1.53</a:t>
            </a:r>
            <a:r>
              <a:rPr lang="en-ZM" sz="2600" b="1" dirty="0"/>
              <a:t> </a:t>
            </a:r>
            <a:endParaRPr lang="en-US" sz="2600" b="1" dirty="0"/>
          </a:p>
          <a:p>
            <a:r>
              <a:rPr lang="en-US" sz="2600" b="1" dirty="0"/>
              <a:t>Interpretation: For every increase by one hour of study, the examination grade increases/improves by 1.53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2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8DB4-8DAD-4E34-AABD-91245680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endParaRPr lang="en-ZM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555D89-042C-478C-B330-F6CE8FF76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642690"/>
              </p:ext>
            </p:extLst>
          </p:nvPr>
        </p:nvGraphicFramePr>
        <p:xfrm>
          <a:off x="3346882" y="2751668"/>
          <a:ext cx="5353236" cy="3124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84412">
                  <a:extLst>
                    <a:ext uri="{9D8B030D-6E8A-4147-A177-3AD203B41FA5}">
                      <a16:colId xmlns:a16="http://schemas.microsoft.com/office/drawing/2014/main" val="3606664612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3812874539"/>
                    </a:ext>
                  </a:extLst>
                </a:gridCol>
                <a:gridCol w="1784412">
                  <a:extLst>
                    <a:ext uri="{9D8B030D-6E8A-4147-A177-3AD203B41FA5}">
                      <a16:colId xmlns:a16="http://schemas.microsoft.com/office/drawing/2014/main" val="2592821775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X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59635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8099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97224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298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65638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75483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41495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3164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52298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Mean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24.0</a:t>
                      </a:r>
                      <a:endParaRPr lang="en-ZM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75.4</a:t>
                      </a:r>
                      <a:endParaRPr lang="en-ZM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899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5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5EF8-12B5-4835-B17F-E1F8DEC9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COMPUTATION PROCEDURES</a:t>
            </a:r>
            <a:endParaRPr lang="en-Z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51B6C-58AF-45EE-AB98-CE0356EE3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A 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bar>
                  </m:oMath>
                </a14:m>
                <a:r>
                  <a:rPr lang="en-US" b="1" dirty="0"/>
                  <a:t> -B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bar>
                  </m:oMath>
                </a14:m>
                <a:endParaRPr lang="en-US" b="1" dirty="0"/>
              </a:p>
              <a:p>
                <a:r>
                  <a:rPr lang="en-US" dirty="0"/>
                  <a:t>= </a:t>
                </a:r>
                <a:r>
                  <a:rPr lang="en-US" b="1" dirty="0"/>
                  <a:t>75.375 – 1.531* 24.0</a:t>
                </a:r>
              </a:p>
              <a:p>
                <a:r>
                  <a:rPr lang="en-US" b="1" dirty="0"/>
                  <a:t>= 75.375 – 36.735</a:t>
                </a:r>
              </a:p>
              <a:p>
                <a:r>
                  <a:rPr lang="en-US" dirty="0"/>
                  <a:t>= </a:t>
                </a:r>
                <a:r>
                  <a:rPr lang="en-US" b="1" dirty="0"/>
                  <a:t>38.64</a:t>
                </a:r>
              </a:p>
              <a:p>
                <a:r>
                  <a:rPr lang="en-US" b="1" dirty="0"/>
                  <a:t>Interpretation: The grade for  a student with 0 hours of study is 38.64.</a:t>
                </a:r>
              </a:p>
              <a:p>
                <a:pPr marL="0" indent="0">
                  <a:buNone/>
                </a:pPr>
                <a:endParaRPr lang="en-ZM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F51B6C-58AF-45EE-AB98-CE0356EE3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651"/>
                </a:stretch>
              </a:blipFill>
            </p:spPr>
            <p:txBody>
              <a:bodyPr/>
              <a:lstStyle/>
              <a:p>
                <a:r>
                  <a:rPr lang="en-Z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53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THE LINEAR PREDICTION EQUATION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4051" b="1" dirty="0"/>
              <a:t>The least squares regression equation or the best linear prediction equation predicting one’s examination performance based on their study hours is therefore:</a:t>
            </a:r>
          </a:p>
          <a:p>
            <a:pPr marL="0" indent="0" algn="just">
              <a:buNone/>
            </a:pPr>
            <a:endParaRPr lang="en-US" sz="4051" b="1" dirty="0"/>
          </a:p>
          <a:p>
            <a:pPr marL="0" indent="0">
              <a:buNone/>
            </a:pPr>
            <a:r>
              <a:rPr lang="en-US" sz="4051" b="1" dirty="0"/>
              <a:t>Y = </a:t>
            </a:r>
            <a:r>
              <a:rPr lang="en-US" sz="4051" b="1" u="sng" dirty="0"/>
              <a:t>38.64 + 1.53X</a:t>
            </a:r>
            <a:endParaRPr lang="en-US" sz="4051" b="1" dirty="0"/>
          </a:p>
          <a:p>
            <a:pPr marL="0" indent="0">
              <a:buNone/>
            </a:pPr>
            <a:endParaRPr lang="en-US" sz="4051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7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B13B-BD85-4C4C-ADAE-D51FEBD2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EXCEL REGRESSION OUTPUT</a:t>
            </a:r>
            <a:endParaRPr lang="en-ZM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05BB56-F9BA-4800-BC1D-F2235BEA0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58258"/>
              </p:ext>
            </p:extLst>
          </p:nvPr>
        </p:nvGraphicFramePr>
        <p:xfrm>
          <a:off x="1518082" y="2403830"/>
          <a:ext cx="9378518" cy="3570040"/>
        </p:xfrm>
        <a:graphic>
          <a:graphicData uri="http://schemas.openxmlformats.org/drawingml/2006/table">
            <a:tbl>
              <a:tblPr/>
              <a:tblGrid>
                <a:gridCol w="1672271">
                  <a:extLst>
                    <a:ext uri="{9D8B030D-6E8A-4147-A177-3AD203B41FA5}">
                      <a16:colId xmlns:a16="http://schemas.microsoft.com/office/drawing/2014/main" val="1759954968"/>
                    </a:ext>
                  </a:extLst>
                </a:gridCol>
                <a:gridCol w="1051635">
                  <a:extLst>
                    <a:ext uri="{9D8B030D-6E8A-4147-A177-3AD203B41FA5}">
                      <a16:colId xmlns:a16="http://schemas.microsoft.com/office/drawing/2014/main" val="411434094"/>
                    </a:ext>
                  </a:extLst>
                </a:gridCol>
                <a:gridCol w="1310234">
                  <a:extLst>
                    <a:ext uri="{9D8B030D-6E8A-4147-A177-3AD203B41FA5}">
                      <a16:colId xmlns:a16="http://schemas.microsoft.com/office/drawing/2014/main" val="2028340631"/>
                    </a:ext>
                  </a:extLst>
                </a:gridCol>
                <a:gridCol w="827517">
                  <a:extLst>
                    <a:ext uri="{9D8B030D-6E8A-4147-A177-3AD203B41FA5}">
                      <a16:colId xmlns:a16="http://schemas.microsoft.com/office/drawing/2014/main" val="3949990890"/>
                    </a:ext>
                  </a:extLst>
                </a:gridCol>
                <a:gridCol w="827517">
                  <a:extLst>
                    <a:ext uri="{9D8B030D-6E8A-4147-A177-3AD203B41FA5}">
                      <a16:colId xmlns:a16="http://schemas.microsoft.com/office/drawing/2014/main" val="421135417"/>
                    </a:ext>
                  </a:extLst>
                </a:gridCol>
                <a:gridCol w="1206793">
                  <a:extLst>
                    <a:ext uri="{9D8B030D-6E8A-4147-A177-3AD203B41FA5}">
                      <a16:colId xmlns:a16="http://schemas.microsoft.com/office/drawing/2014/main" val="3069272053"/>
                    </a:ext>
                  </a:extLst>
                </a:gridCol>
                <a:gridCol w="827517">
                  <a:extLst>
                    <a:ext uri="{9D8B030D-6E8A-4147-A177-3AD203B41FA5}">
                      <a16:colId xmlns:a16="http://schemas.microsoft.com/office/drawing/2014/main" val="320296498"/>
                    </a:ext>
                  </a:extLst>
                </a:gridCol>
                <a:gridCol w="827517">
                  <a:extLst>
                    <a:ext uri="{9D8B030D-6E8A-4147-A177-3AD203B41FA5}">
                      <a16:colId xmlns:a16="http://schemas.microsoft.com/office/drawing/2014/main" val="1384365229"/>
                    </a:ext>
                  </a:extLst>
                </a:gridCol>
                <a:gridCol w="827517">
                  <a:extLst>
                    <a:ext uri="{9D8B030D-6E8A-4147-A177-3AD203B41FA5}">
                      <a16:colId xmlns:a16="http://schemas.microsoft.com/office/drawing/2014/main" val="325162403"/>
                    </a:ext>
                  </a:extLst>
                </a:gridCol>
              </a:tblGrid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OUTPUT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85158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76763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 Statistics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342080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R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99014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Square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78360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R Square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72534"/>
                  </a:ext>
                </a:extLst>
              </a:tr>
              <a:tr h="203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2948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779164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39924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ANOVA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187723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Significance F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89440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688.78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688.78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19.76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03223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209.10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34.85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927961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897.88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406898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M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23702"/>
                  </a:ext>
                </a:extLst>
              </a:tr>
              <a:tr h="325282"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 Error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 Stat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95%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95%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95.0%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95.0%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135569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028197"/>
                  </a:ext>
                </a:extLst>
              </a:tr>
              <a:tr h="180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 hours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M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</a:t>
                      </a:r>
                    </a:p>
                  </a:txBody>
                  <a:tcPr marL="7228" marR="7228" marT="72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44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39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EXCEL REGRESSION OUTPUT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61606" y="2238427"/>
          <a:ext cx="7974879" cy="3760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1929">
                  <a:extLst>
                    <a:ext uri="{9D8B030D-6E8A-4147-A177-3AD203B41FA5}">
                      <a16:colId xmlns:a16="http://schemas.microsoft.com/office/drawing/2014/main" val="852002059"/>
                    </a:ext>
                  </a:extLst>
                </a:gridCol>
                <a:gridCol w="918171">
                  <a:extLst>
                    <a:ext uri="{9D8B030D-6E8A-4147-A177-3AD203B41FA5}">
                      <a16:colId xmlns:a16="http://schemas.microsoft.com/office/drawing/2014/main" val="3709859817"/>
                    </a:ext>
                  </a:extLst>
                </a:gridCol>
                <a:gridCol w="680067">
                  <a:extLst>
                    <a:ext uri="{9D8B030D-6E8A-4147-A177-3AD203B41FA5}">
                      <a16:colId xmlns:a16="http://schemas.microsoft.com/office/drawing/2014/main" val="3795620203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2596835659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3646081760"/>
                    </a:ext>
                  </a:extLst>
                </a:gridCol>
                <a:gridCol w="920033">
                  <a:extLst>
                    <a:ext uri="{9D8B030D-6E8A-4147-A177-3AD203B41FA5}">
                      <a16:colId xmlns:a16="http://schemas.microsoft.com/office/drawing/2014/main" val="3463896868"/>
                    </a:ext>
                  </a:extLst>
                </a:gridCol>
                <a:gridCol w="678203">
                  <a:extLst>
                    <a:ext uri="{9D8B030D-6E8A-4147-A177-3AD203B41FA5}">
                      <a16:colId xmlns:a16="http://schemas.microsoft.com/office/drawing/2014/main" val="1438242537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2091692249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1222926457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SUMMARY OUTPUT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22527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43713047"/>
                  </a:ext>
                </a:extLst>
              </a:tr>
              <a:tr h="1885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Regression Statistics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62441887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Multiple 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7330054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 Square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0769234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Adjusted R Square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493920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Standard Error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32.63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4666101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Observations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1953387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967211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ANOVA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618923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df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Significance 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6321835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Regression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24,293.43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24,293.43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22.82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9916473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Residual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8,516.57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1,064.57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3782122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32,810.00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790937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4010159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Coefficients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Standard Error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 Stat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P-value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Lower 95%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Upper 95%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Lower 95.0%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Upper 95.0%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8826231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Intercept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168.26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8.20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120.93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215.58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120.93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215.58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5221758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Years of experience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18.83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27.92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27.92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455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22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SPSS REGRESSION OUTPUT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3" y="2235171"/>
          <a:ext cx="7496447" cy="36816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0921">
                  <a:extLst>
                    <a:ext uri="{9D8B030D-6E8A-4147-A177-3AD203B41FA5}">
                      <a16:colId xmlns:a16="http://schemas.microsoft.com/office/drawing/2014/main" val="67066853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61073840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190356869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331232729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1745916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981201557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4172139040"/>
                    </a:ext>
                  </a:extLst>
                </a:gridCol>
              </a:tblGrid>
              <a:tr h="1729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Model Summary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453805479"/>
                  </a:ext>
                </a:extLst>
              </a:tr>
              <a:tr h="340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Adjusted R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Std. Error of the Estimate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1965450106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.860</a:t>
                      </a:r>
                      <a:r>
                        <a:rPr lang="en-US" sz="1100" b="1" u="none" strike="noStrike" baseline="30000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.740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.708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32.62777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661908987"/>
                  </a:ext>
                </a:extLst>
              </a:tr>
              <a:tr h="17292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Predictors: (Constant), YEARS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1940940897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845520539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ANOVA</a:t>
                      </a:r>
                      <a:r>
                        <a:rPr lang="en-US" sz="1100" b="1" u="none" strike="noStrike" baseline="30000" dirty="0" err="1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88651"/>
                  </a:ext>
                </a:extLst>
              </a:tr>
              <a:tr h="1911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Sum of Squares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df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Mean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Sig.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643898063"/>
                  </a:ext>
                </a:extLst>
              </a:tr>
              <a:tr h="18224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Regression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24293.431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24293.431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22.820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.001</a:t>
                      </a:r>
                      <a:r>
                        <a:rPr lang="en-US" sz="1100" b="1" u="none" strike="noStrike" baseline="30000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3939827307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Residual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8516.569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1064.571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893123541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32810.000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1576778968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Dependent Variable: SALARY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84353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b. Predictors: (Constant), YEARS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460785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092142673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Coefficients</a:t>
                      </a:r>
                      <a:r>
                        <a:rPr lang="en-US" sz="1100" b="1" u="none" strike="noStrike" baseline="30000" dirty="0" err="1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78880"/>
                  </a:ext>
                </a:extLst>
              </a:tr>
              <a:tr h="364491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Unstandardized Coefficients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Standardized Coefficients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Sig.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4156687490"/>
                  </a:ext>
                </a:extLst>
              </a:tr>
              <a:tr h="1729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Std. Error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Beta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09533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(Constant)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168.255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20.522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8.199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428321613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18.832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3.942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.860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4.777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1947875359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Dependent Variable: SALARY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33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40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preceding least squares equation can be used to predict values of Y for any values of x.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=  253 – 18.83(4.5)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	            = </a:t>
            </a:r>
            <a:r>
              <a:rPr lang="en-US" b="1" u="sng" dirty="0"/>
              <a:t>168.26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Interpretation: This is the salary of an employee with 0 years of experience.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58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57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REGRESSION ANALYSIS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lnSpc>
                <a:spcPct val="80000"/>
              </a:lnSpc>
            </a:pPr>
            <a:r>
              <a:rPr lang="en-GB" b="1" dirty="0"/>
              <a:t>The most important aspects of the regression technique include:</a:t>
            </a:r>
          </a:p>
          <a:p>
            <a:pPr marL="457189" indent="-457189">
              <a:lnSpc>
                <a:spcPct val="80000"/>
              </a:lnSpc>
              <a:buNone/>
            </a:pPr>
            <a:endParaRPr lang="en-US" b="1" dirty="0"/>
          </a:p>
          <a:p>
            <a:pPr lvl="1" indent="-400041">
              <a:lnSpc>
                <a:spcPct val="80000"/>
              </a:lnSpc>
            </a:pPr>
            <a:r>
              <a:rPr lang="en-GB" b="1" dirty="0"/>
              <a:t>Finding the best linear prediction equation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Evaluating its prediction accuracy or 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In multiple regression, controlling for confounding factors in order to evaluate the specific contribution of a variable or set of variables.</a:t>
            </a:r>
          </a:p>
          <a:p>
            <a:pPr lvl="1" indent="-400041">
              <a:lnSpc>
                <a:spcPct val="80000"/>
              </a:lnSpc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28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b="1" dirty="0"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351" dirty="0"/>
          </a:p>
          <a:p>
            <a:pPr>
              <a:lnSpc>
                <a:spcPct val="80000"/>
              </a:lnSpc>
            </a:pPr>
            <a:r>
              <a:rPr lang="en-US" b="1" dirty="0"/>
              <a:t>STANDARD ERROR OF THE ESTIMATE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On this basis, it is possible to compute the standard error of the regression estimates.</a:t>
            </a:r>
          </a:p>
          <a:p>
            <a:pPr eaLnBrk="1" hangingPunct="1">
              <a:lnSpc>
                <a:spcPct val="80000"/>
              </a:lnSpc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is also known as the residual variation or the variance of the estimate.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is equal to the sum of squared errors or residuals divided by n-2.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represents the average squared error of the regression estimates.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  <a:buNone/>
            </a:pPr>
            <a:r>
              <a:rPr lang="en-GB" b="1" dirty="0"/>
              <a:t>				</a:t>
            </a:r>
            <a:r>
              <a:rPr lang="en-GB" b="1" u="sng" dirty="0"/>
              <a:t>(Y – Y’)</a:t>
            </a:r>
            <a:r>
              <a:rPr lang="en-GB" b="1" u="sng" baseline="30000" dirty="0"/>
              <a:t>2</a:t>
            </a:r>
            <a:endParaRPr lang="en-US" b="1" u="sng" dirty="0"/>
          </a:p>
          <a:p>
            <a:pPr>
              <a:lnSpc>
                <a:spcPct val="80000"/>
              </a:lnSpc>
              <a:buNone/>
            </a:pPr>
            <a:r>
              <a:rPr lang="en-US" b="1" dirty="0"/>
              <a:t> 				   n-2</a:t>
            </a:r>
          </a:p>
        </p:txBody>
      </p:sp>
    </p:spTree>
    <p:extLst>
      <p:ext uri="{BB962C8B-B14F-4D97-AF65-F5344CB8AC3E}">
        <p14:creationId xmlns:p14="http://schemas.microsoft.com/office/powerpoint/2010/main" val="12667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simple regression analysis, values of a dependent variable are predicted from the equation:</a:t>
            </a:r>
          </a:p>
          <a:p>
            <a:pPr marL="457189" indent="-457189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A +BX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Dependent variable 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X = Independent variable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B = Constant by which X is multiplied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A = Constant added to each case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multiple regression analysis the prediction equation is: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342891" lvl="1" indent="0">
              <a:buNone/>
            </a:pPr>
            <a:r>
              <a:rPr lang="en-GB" b="1" dirty="0"/>
              <a:t>Y = A + B</a:t>
            </a:r>
            <a:r>
              <a:rPr lang="en-GB" b="1" baseline="-25000" dirty="0"/>
              <a:t>1</a:t>
            </a:r>
            <a:r>
              <a:rPr lang="en-GB" b="1" dirty="0"/>
              <a:t>X</a:t>
            </a:r>
            <a:r>
              <a:rPr lang="en-GB" b="1" baseline="-25000" dirty="0"/>
              <a:t>1</a:t>
            </a:r>
            <a:r>
              <a:rPr lang="en-GB" b="1" dirty="0"/>
              <a:t> + B</a:t>
            </a:r>
            <a:r>
              <a:rPr lang="en-GB" b="1" baseline="-25000" dirty="0"/>
              <a:t>2</a:t>
            </a:r>
            <a:r>
              <a:rPr lang="en-GB" b="1" dirty="0"/>
              <a:t>X</a:t>
            </a:r>
            <a:r>
              <a:rPr lang="en-GB" b="1" baseline="-25000" dirty="0"/>
              <a:t>2</a:t>
            </a:r>
            <a:r>
              <a:rPr lang="en-GB" b="1" dirty="0"/>
              <a:t> ………</a:t>
            </a:r>
            <a:r>
              <a:rPr lang="en-GB" b="1" dirty="0" err="1"/>
              <a:t>B</a:t>
            </a:r>
            <a:r>
              <a:rPr lang="en-GB" b="1" baseline="-25000" dirty="0" err="1"/>
              <a:t>n</a:t>
            </a:r>
            <a:r>
              <a:rPr lang="en-GB" b="1" dirty="0" err="1"/>
              <a:t>X</a:t>
            </a:r>
            <a:r>
              <a:rPr lang="en-GB" b="1" baseline="-25000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6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b="1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dirty="0"/>
              <a:t>In simple regression analysis, the values of the dependent variable can be predicted by using the eyeball fitting technique.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This is done by plotting data for X and Y on a scattergram.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The dependent variable is located on the vertical axis whilst the independent variable is on the horizontal axis.</a:t>
            </a:r>
            <a:endParaRPr lang="en-US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538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b="1" dirty="0"/>
              <a:t>A ruler can then be used to draw a straight line that most accurately displays the linear trend of the data.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values of Y can then be predicted on the basis of X values on the scatter gram.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possibility of making incorrect readings is quite high as this depends largely on one’s visual acuity.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293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RAINFALL (X) IN </a:t>
            </a:r>
            <a:r>
              <a:rPr lang="en-US" sz="2400" b="1" i="1" dirty="0" err="1"/>
              <a:t>MILLILITRES</a:t>
            </a:r>
            <a:r>
              <a:rPr lang="en-US" sz="2400" b="1" i="1" dirty="0"/>
              <a:t> AND MAIZE GROWTH IN INCHES (Y)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5" y="2651379"/>
            <a:ext cx="3868133" cy="2962085"/>
          </a:xfrm>
        </p:spPr>
      </p:pic>
    </p:spTree>
    <p:extLst>
      <p:ext uri="{BB962C8B-B14F-4D97-AF65-F5344CB8AC3E}">
        <p14:creationId xmlns:p14="http://schemas.microsoft.com/office/powerpoint/2010/main" val="98282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1" y="2973648"/>
            <a:ext cx="1808018" cy="2485505"/>
          </a:xfrm>
        </p:spPr>
      </p:pic>
    </p:spTree>
    <p:extLst>
      <p:ext uri="{BB962C8B-B14F-4D97-AF65-F5344CB8AC3E}">
        <p14:creationId xmlns:p14="http://schemas.microsoft.com/office/powerpoint/2010/main" val="95132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152651" y="1111502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A better and preferred method of making predictions is the method of least squares.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This involves minimization or reduction of the sum of squared residuals along the regression line.</a:t>
            </a:r>
          </a:p>
          <a:p>
            <a:pPr marL="61721" indent="0" algn="just">
              <a:lnSpc>
                <a:spcPct val="80000"/>
              </a:lnSpc>
              <a:buNone/>
            </a:pPr>
            <a:endParaRPr lang="en-US" sz="3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35592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1437</Words>
  <Application>Microsoft Office PowerPoint</Application>
  <PresentationFormat>Widescreen</PresentationFormat>
  <Paragraphs>407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Bold</vt:lpstr>
      <vt:lpstr>Calibri</vt:lpstr>
      <vt:lpstr>Cambria Math</vt:lpstr>
      <vt:lpstr>Garamond</vt:lpstr>
      <vt:lpstr>MathJax_Main</vt:lpstr>
      <vt:lpstr>MathJax_Math</vt:lpstr>
      <vt:lpstr>Symbol</vt:lpstr>
      <vt:lpstr>Times New Roman</vt:lpstr>
      <vt:lpstr>Wingdings</vt:lpstr>
      <vt:lpstr>Organic</vt:lpstr>
      <vt:lpstr>TOPIC 11</vt:lpstr>
      <vt:lpstr>PowerPoint Presentation</vt:lpstr>
      <vt:lpstr>REGRESSION ANALYSIS</vt:lpstr>
      <vt:lpstr>REGRESSION ANALYSIS</vt:lpstr>
      <vt:lpstr>THE GRAPHICAL  APPROACH TO REGRESSION ANALYSIS</vt:lpstr>
      <vt:lpstr>THE GRAPHICAL  APPROACH TO REGRESSION ANALYSIS</vt:lpstr>
      <vt:lpstr>RAINFALL (X) IN MILLILITRES AND MAIZE GROWTH IN INCHES (Y)</vt:lpstr>
      <vt:lpstr>THE GRAPHICAL  APPROACH TO REGRESSION ANALYSIS</vt:lpstr>
      <vt:lpstr>THE METHOD OF LEAST SQUARES </vt:lpstr>
      <vt:lpstr>THE METHOD OF LEAST SQUARES </vt:lpstr>
      <vt:lpstr>THE METHOD OF LEAST SQUARES </vt:lpstr>
      <vt:lpstr>THE METHOD OF LEAST SQUARES</vt:lpstr>
      <vt:lpstr>THE METHOD OF LEAST SQUARES </vt:lpstr>
      <vt:lpstr>THE METHOD OF LEAST SQUARES</vt:lpstr>
      <vt:lpstr>THE METHOD OF LEAST SQUARES</vt:lpstr>
      <vt:lpstr>HYPOTHESES</vt:lpstr>
      <vt:lpstr>ASSUMPTIONS ASSOCIATED WITH REGRESSION ANALYSIS </vt:lpstr>
      <vt:lpstr>EXAMPLE</vt:lpstr>
      <vt:lpstr>COMPUTATION PROCEDURES</vt:lpstr>
      <vt:lpstr>COMPUTATION PROCEDURES</vt:lpstr>
      <vt:lpstr>COMPUTATION PROCEDURES</vt:lpstr>
      <vt:lpstr>COMPUTATION PROCEDURES</vt:lpstr>
      <vt:lpstr>COMPUTATION PROCEDURES</vt:lpstr>
      <vt:lpstr>THE LINEAR PREDICTION EQUATION</vt:lpstr>
      <vt:lpstr>EXCEL REGRESSION OUTPUT</vt:lpstr>
      <vt:lpstr>EXCEL REGRESSION OUTPUT</vt:lpstr>
      <vt:lpstr>SPSS REGRESSION OUTPUT</vt:lpstr>
      <vt:lpstr>THE METHOD OF LEAST SQUARES</vt:lpstr>
      <vt:lpstr>THE METHOD OF LEAST SQUARES</vt:lpstr>
      <vt:lpstr>THE METHOD OF LEAST SQUARES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11</dc:title>
  <dc:creator>Musonda Lemba</dc:creator>
  <cp:lastModifiedBy>Chibanda Chiwaya</cp:lastModifiedBy>
  <cp:revision>8</cp:revision>
  <dcterms:created xsi:type="dcterms:W3CDTF">2020-09-08T07:01:09Z</dcterms:created>
  <dcterms:modified xsi:type="dcterms:W3CDTF">2021-11-22T19:33:33Z</dcterms:modified>
</cp:coreProperties>
</file>