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934" r:id="rId3"/>
    <p:sldId id="423" r:id="rId4"/>
    <p:sldId id="935" r:id="rId5"/>
    <p:sldId id="938" r:id="rId6"/>
    <p:sldId id="424" r:id="rId7"/>
    <p:sldId id="408" r:id="rId8"/>
    <p:sldId id="937" r:id="rId9"/>
    <p:sldId id="409" r:id="rId10"/>
    <p:sldId id="425" r:id="rId11"/>
    <p:sldId id="939" r:id="rId12"/>
    <p:sldId id="410" r:id="rId13"/>
    <p:sldId id="940" r:id="rId14"/>
    <p:sldId id="941" r:id="rId15"/>
    <p:sldId id="942" r:id="rId16"/>
    <p:sldId id="584" r:id="rId17"/>
    <p:sldId id="414" r:id="rId18"/>
    <p:sldId id="949" r:id="rId19"/>
    <p:sldId id="943" r:id="rId20"/>
    <p:sldId id="427" r:id="rId21"/>
    <p:sldId id="944" r:id="rId22"/>
    <p:sldId id="416" r:id="rId23"/>
    <p:sldId id="428" r:id="rId24"/>
    <p:sldId id="945" r:id="rId25"/>
    <p:sldId id="422" r:id="rId26"/>
    <p:sldId id="936" r:id="rId27"/>
    <p:sldId id="668" r:id="rId28"/>
    <p:sldId id="665" r:id="rId29"/>
    <p:sldId id="946" r:id="rId30"/>
    <p:sldId id="947" r:id="rId31"/>
    <p:sldId id="948" r:id="rId32"/>
    <p:sldId id="950" r:id="rId33"/>
    <p:sldId id="418" r:id="rId34"/>
    <p:sldId id="419" r:id="rId35"/>
    <p:sldId id="420" r:id="rId36"/>
    <p:sldId id="449" r:id="rId37"/>
    <p:sldId id="421" r:id="rId38"/>
    <p:sldId id="436" r:id="rId39"/>
    <p:sldId id="673" r:id="rId40"/>
    <p:sldId id="933" r:id="rId41"/>
    <p:sldId id="426" r:id="rId42"/>
    <p:sldId id="429" r:id="rId43"/>
    <p:sldId id="430" r:id="rId44"/>
    <p:sldId id="431" r:id="rId45"/>
    <p:sldId id="432" r:id="rId46"/>
    <p:sldId id="433" r:id="rId47"/>
    <p:sldId id="717" r:id="rId48"/>
    <p:sldId id="716" r:id="rId49"/>
    <p:sldId id="455" r:id="rId50"/>
    <p:sldId id="454" r:id="rId51"/>
    <p:sldId id="457"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DEM 1110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ZM"/>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strRef>
              <c:f>Sheet1!$A$12:$A$18</c:f>
              <c:strCache>
                <c:ptCount val="7"/>
                <c:pt idx="0">
                  <c:v>A</c:v>
                </c:pt>
                <c:pt idx="1">
                  <c:v>B+</c:v>
                </c:pt>
                <c:pt idx="2">
                  <c:v>B</c:v>
                </c:pt>
                <c:pt idx="3">
                  <c:v>C+</c:v>
                </c:pt>
                <c:pt idx="4">
                  <c:v>C</c:v>
                </c:pt>
                <c:pt idx="5">
                  <c:v>D+</c:v>
                </c:pt>
                <c:pt idx="6">
                  <c:v>D</c:v>
                </c:pt>
              </c:strCache>
            </c:strRef>
          </c:cat>
          <c:val>
            <c:numRef>
              <c:f>Sheet1!$B$12:$B$18</c:f>
              <c:numCache>
                <c:formatCode>0.0</c:formatCode>
                <c:ptCount val="7"/>
                <c:pt idx="0">
                  <c:v>3.7037037037037033</c:v>
                </c:pt>
                <c:pt idx="1">
                  <c:v>36.507936507936506</c:v>
                </c:pt>
                <c:pt idx="2">
                  <c:v>32.275132275132272</c:v>
                </c:pt>
                <c:pt idx="3">
                  <c:v>13.756613756613756</c:v>
                </c:pt>
                <c:pt idx="4">
                  <c:v>4.7619047619047619</c:v>
                </c:pt>
                <c:pt idx="5">
                  <c:v>2.6455026455026456</c:v>
                </c:pt>
                <c:pt idx="6">
                  <c:v>6.3492063492063489</c:v>
                </c:pt>
              </c:numCache>
            </c:numRef>
          </c:val>
          <c:extLst>
            <c:ext xmlns:c16="http://schemas.microsoft.com/office/drawing/2014/chart" uri="{C3380CC4-5D6E-409C-BE32-E72D297353CC}">
              <c16:uniqueId val="{00000000-1277-461A-8227-EC0C0CFCBB47}"/>
            </c:ext>
          </c:extLst>
        </c:ser>
        <c:dLbls>
          <c:showLegendKey val="0"/>
          <c:showVal val="0"/>
          <c:showCatName val="0"/>
          <c:showSerName val="0"/>
          <c:showPercent val="0"/>
          <c:showBubbleSize val="0"/>
        </c:dLbls>
        <c:gapWidth val="9"/>
        <c:shape val="box"/>
        <c:axId val="1407224096"/>
        <c:axId val="1407236992"/>
        <c:axId val="0"/>
      </c:bar3DChart>
      <c:catAx>
        <c:axId val="140722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407236992"/>
        <c:crosses val="autoZero"/>
        <c:auto val="1"/>
        <c:lblAlgn val="ctr"/>
        <c:lblOffset val="100"/>
        <c:noMultiLvlLbl val="0"/>
      </c:catAx>
      <c:valAx>
        <c:axId val="1407236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ZM"/>
          </a:p>
        </c:txPr>
        <c:crossAx val="140722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ZM"/>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A2F5C8A0-172C-4256-813D-6EFFD5A95A60}"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66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13/10/2021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104121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85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537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87111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820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47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6549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992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183833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6ACAB-A887-43B2-8F58-CBBB4DEF6F3E}" type="datetimeFigureOut">
              <a:rPr lang="en-ZM" smtClean="0"/>
              <a:t>13/10/2021</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A2F5C8A0-172C-4256-813D-6EFFD5A95A60}"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2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76ACAB-A887-43B2-8F58-CBBB4DEF6F3E}" type="datetimeFigureOut">
              <a:rPr lang="en-ZM" smtClean="0"/>
              <a:t>13/10/2021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43892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6ACAB-A887-43B2-8F58-CBBB4DEF6F3E}" type="datetimeFigureOut">
              <a:rPr lang="en-ZM" smtClean="0"/>
              <a:t>13/10/2021</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A2F5C8A0-172C-4256-813D-6EFFD5A95A60}"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613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76ACAB-A887-43B2-8F58-CBBB4DEF6F3E}" type="datetimeFigureOut">
              <a:rPr lang="en-ZM" smtClean="0"/>
              <a:t>13/10/2021</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A2F5C8A0-172C-4256-813D-6EFFD5A95A6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94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ACAB-A887-43B2-8F58-CBBB4DEF6F3E}" type="datetimeFigureOut">
              <a:rPr lang="en-ZM" smtClean="0"/>
              <a:t>13/10/2021</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420909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13/10/2021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89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6ACAB-A887-43B2-8F58-CBBB4DEF6F3E}" type="datetimeFigureOut">
              <a:rPr lang="en-ZM" smtClean="0"/>
              <a:t>13/10/2021</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A2F5C8A0-172C-4256-813D-6EFFD5A95A60}" type="slidenum">
              <a:rPr lang="en-ZM" smtClean="0"/>
              <a:t>‹#›</a:t>
            </a:fld>
            <a:endParaRPr lang="en-ZM"/>
          </a:p>
        </p:txBody>
      </p:sp>
    </p:spTree>
    <p:extLst>
      <p:ext uri="{BB962C8B-B14F-4D97-AF65-F5344CB8AC3E}">
        <p14:creationId xmlns:p14="http://schemas.microsoft.com/office/powerpoint/2010/main" val="219250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76ACAB-A887-43B2-8F58-CBBB4DEF6F3E}" type="datetimeFigureOut">
              <a:rPr lang="en-ZM" smtClean="0"/>
              <a:t>13/10/2021</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F5C8A0-172C-4256-813D-6EFFD5A95A60}" type="slidenum">
              <a:rPr lang="en-ZM" smtClean="0"/>
              <a:t>‹#›</a:t>
            </a:fld>
            <a:endParaRPr lang="en-ZM"/>
          </a:p>
        </p:txBody>
      </p:sp>
    </p:spTree>
    <p:extLst>
      <p:ext uri="{BB962C8B-B14F-4D97-AF65-F5344CB8AC3E}">
        <p14:creationId xmlns:p14="http://schemas.microsoft.com/office/powerpoint/2010/main" val="91566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37179-F5F7-4A38-B0A5-16A25C4876C3}"/>
              </a:ext>
            </a:extLst>
          </p:cNvPr>
          <p:cNvSpPr>
            <a:spLocks noGrp="1"/>
          </p:cNvSpPr>
          <p:nvPr>
            <p:ph type="ctrTitle"/>
          </p:nvPr>
        </p:nvSpPr>
        <p:spPr/>
        <p:txBody>
          <a:bodyPr/>
          <a:lstStyle/>
          <a:p>
            <a:r>
              <a:rPr lang="en-US" dirty="0"/>
              <a:t>TOPIC 7</a:t>
            </a:r>
            <a:endParaRPr lang="en-ZM" dirty="0"/>
          </a:p>
        </p:txBody>
      </p:sp>
      <p:sp>
        <p:nvSpPr>
          <p:cNvPr id="3" name="Subtitle 2">
            <a:extLst>
              <a:ext uri="{FF2B5EF4-FFF2-40B4-BE49-F238E27FC236}">
                <a16:creationId xmlns:a16="http://schemas.microsoft.com/office/drawing/2014/main" id="{A8A760EA-F9ED-4AD3-A58E-4D8F8ADBDBD4}"/>
              </a:ext>
            </a:extLst>
          </p:cNvPr>
          <p:cNvSpPr>
            <a:spLocks noGrp="1"/>
          </p:cNvSpPr>
          <p:nvPr>
            <p:ph type="subTitle" idx="1"/>
          </p:nvPr>
        </p:nvSpPr>
        <p:spPr/>
        <p:txBody>
          <a:bodyPr/>
          <a:lstStyle/>
          <a:p>
            <a:r>
              <a:rPr lang="en-US" dirty="0"/>
              <a:t>INTRODUCTION TO INFERENTIAL STATISTICS</a:t>
            </a:r>
            <a:endParaRPr lang="en-ZM" dirty="0"/>
          </a:p>
        </p:txBody>
      </p:sp>
    </p:spTree>
    <p:extLst>
      <p:ext uri="{BB962C8B-B14F-4D97-AF65-F5344CB8AC3E}">
        <p14:creationId xmlns:p14="http://schemas.microsoft.com/office/powerpoint/2010/main" val="127505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DISTRIBUTION</a:t>
            </a: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US" b="1" dirty="0"/>
              <a:t>This will be the case in estimating parameters and even in testing of hypotheses.</a:t>
            </a:r>
          </a:p>
          <a:p>
            <a:pPr lvl="0" algn="just"/>
            <a:endParaRPr lang="en-US" b="1" dirty="0"/>
          </a:p>
          <a:p>
            <a:pPr lvl="0" algn="just"/>
            <a:r>
              <a:rPr lang="en-US" b="1" dirty="0"/>
              <a:t>But since the sample values cannot be the same as population values, there is a risk of making an erroneous inference.</a:t>
            </a:r>
          </a:p>
          <a:p>
            <a:pPr marL="0" indent="0" algn="just">
              <a:buNone/>
            </a:pPr>
            <a:r>
              <a:rPr lang="en-US" b="1" dirty="0"/>
              <a:t> </a:t>
            </a:r>
          </a:p>
          <a:p>
            <a:pPr lvl="0" algn="just"/>
            <a:r>
              <a:rPr lang="en-US" b="1" dirty="0"/>
              <a:t>To make it possible to measure this risk of a wrong inference requires knowledge of the normal distribution and its characteristics.</a:t>
            </a:r>
          </a:p>
          <a:p>
            <a:pPr lvl="0"/>
            <a:endParaRPr lang="en-US" b="1" dirty="0"/>
          </a:p>
          <a:p>
            <a:pPr lvl="0"/>
            <a:endParaRPr lang="en-US" b="1" dirty="0"/>
          </a:p>
          <a:p>
            <a:pPr marL="0" indent="0">
              <a:buNone/>
            </a:pPr>
            <a:endParaRPr lang="en-US" b="1" dirty="0"/>
          </a:p>
        </p:txBody>
      </p:sp>
    </p:spTree>
    <p:extLst>
      <p:ext uri="{BB962C8B-B14F-4D97-AF65-F5344CB8AC3E}">
        <p14:creationId xmlns:p14="http://schemas.microsoft.com/office/powerpoint/2010/main" val="1579777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F5C26-A9C3-4BB5-8DC8-69357363BC54}"/>
              </a:ext>
            </a:extLst>
          </p:cNvPr>
          <p:cNvSpPr>
            <a:spLocks noGrp="1"/>
          </p:cNvSpPr>
          <p:nvPr>
            <p:ph type="title"/>
          </p:nvPr>
        </p:nvSpPr>
        <p:spPr/>
        <p:txBody>
          <a:bodyPr>
            <a:normAutofit/>
          </a:bodyPr>
          <a:lstStyle/>
          <a:p>
            <a:r>
              <a:rPr lang="en-US" sz="3200" b="1" dirty="0"/>
              <a:t>CHARACTERISTICS OF THE NORMAL CURVE</a:t>
            </a:r>
            <a:endParaRPr lang="en-ZM" sz="3200" dirty="0"/>
          </a:p>
        </p:txBody>
      </p:sp>
      <p:sp>
        <p:nvSpPr>
          <p:cNvPr id="3" name="Content Placeholder 2">
            <a:extLst>
              <a:ext uri="{FF2B5EF4-FFF2-40B4-BE49-F238E27FC236}">
                <a16:creationId xmlns:a16="http://schemas.microsoft.com/office/drawing/2014/main" id="{5A282CD5-9478-405B-9E4B-E8E03B6B151D}"/>
              </a:ext>
            </a:extLst>
          </p:cNvPr>
          <p:cNvSpPr>
            <a:spLocks noGrp="1"/>
          </p:cNvSpPr>
          <p:nvPr>
            <p:ph idx="1"/>
          </p:nvPr>
        </p:nvSpPr>
        <p:spPr/>
        <p:txBody>
          <a:bodyPr>
            <a:normAutofit lnSpcReduction="10000"/>
          </a:bodyPr>
          <a:lstStyle/>
          <a:p>
            <a:pPr algn="just"/>
            <a:r>
              <a:rPr lang="en-US" b="1" dirty="0"/>
              <a:t>Carl Friedrich Gauss (1777-1855) a German mathematician was the brains behind the discovery of the normal distribution which why it us sometimes referred to as the Gaussian distribution.</a:t>
            </a:r>
          </a:p>
          <a:p>
            <a:pPr algn="just"/>
            <a:r>
              <a:rPr lang="en-US" b="1" dirty="0"/>
              <a:t>After repeated mathematical experiments with different variables, he established that most continuous variables in nature tended to display the same pattern.</a:t>
            </a:r>
          </a:p>
          <a:p>
            <a:pPr algn="just"/>
            <a:r>
              <a:rPr lang="en-US" b="1" dirty="0"/>
              <a:t>Based on these observations, he identified the major characteristics of the normal curve.</a:t>
            </a:r>
          </a:p>
          <a:p>
            <a:endParaRPr lang="en-ZM" dirty="0"/>
          </a:p>
        </p:txBody>
      </p:sp>
    </p:spTree>
    <p:extLst>
      <p:ext uri="{BB962C8B-B14F-4D97-AF65-F5344CB8AC3E}">
        <p14:creationId xmlns:p14="http://schemas.microsoft.com/office/powerpoint/2010/main" val="348516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CHARACTERISTICS OF THE NORMAL CURVE</a:t>
            </a:r>
          </a:p>
        </p:txBody>
      </p:sp>
      <p:sp>
        <p:nvSpPr>
          <p:cNvPr id="3" name="Content Placeholder 2"/>
          <p:cNvSpPr>
            <a:spLocks noGrp="1"/>
          </p:cNvSpPr>
          <p:nvPr>
            <p:ph idx="1"/>
          </p:nvPr>
        </p:nvSpPr>
        <p:spPr/>
        <p:txBody>
          <a:bodyPr>
            <a:normAutofit fontScale="85000" lnSpcReduction="20000"/>
          </a:bodyPr>
          <a:lstStyle/>
          <a:p>
            <a:r>
              <a:rPr lang="en-US" b="1" dirty="0"/>
              <a:t>IT IS UNIMODAL</a:t>
            </a:r>
          </a:p>
          <a:p>
            <a:pPr marL="0" indent="0">
              <a:buNone/>
            </a:pPr>
            <a:endParaRPr lang="en-US" b="1" dirty="0"/>
          </a:p>
          <a:p>
            <a:r>
              <a:rPr lang="en-US" b="1" dirty="0"/>
              <a:t>It has an identical mean, median and mode in the middle where most observations of the random variable are clustered.</a:t>
            </a:r>
          </a:p>
          <a:p>
            <a:endParaRPr lang="en-US" b="1" dirty="0"/>
          </a:p>
          <a:p>
            <a:r>
              <a:rPr lang="en-US" b="1" dirty="0"/>
              <a:t>IT IS SYMMETRICAL.</a:t>
            </a:r>
          </a:p>
          <a:p>
            <a:pPr marL="0" indent="0">
              <a:buNone/>
            </a:pPr>
            <a:endParaRPr lang="en-US" b="1" dirty="0"/>
          </a:p>
          <a:p>
            <a:pPr lvl="0"/>
            <a:r>
              <a:rPr lang="en-US" b="1" dirty="0"/>
              <a:t>both sides of the </a:t>
            </a:r>
            <a:r>
              <a:rPr lang="en-US" b="1" dirty="0" err="1"/>
              <a:t>centre</a:t>
            </a:r>
            <a:r>
              <a:rPr lang="en-US" b="1" dirty="0"/>
              <a:t> make up 50% on both sides of the baseline giving a total area under the curve which is equal to unity.</a:t>
            </a:r>
          </a:p>
          <a:p>
            <a:endParaRPr lang="en-US" b="1" dirty="0"/>
          </a:p>
          <a:p>
            <a:endParaRPr lang="en-US" b="1" dirty="0"/>
          </a:p>
          <a:p>
            <a:endParaRPr lang="en-US" b="1" dirty="0"/>
          </a:p>
          <a:p>
            <a:endParaRPr lang="en-US" b="1" dirty="0"/>
          </a:p>
        </p:txBody>
      </p:sp>
    </p:spTree>
    <p:extLst>
      <p:ext uri="{BB962C8B-B14F-4D97-AF65-F5344CB8AC3E}">
        <p14:creationId xmlns:p14="http://schemas.microsoft.com/office/powerpoint/2010/main" val="157965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8BEA-7AD6-4325-A47F-F9052EC46EFC}"/>
              </a:ext>
            </a:extLst>
          </p:cNvPr>
          <p:cNvSpPr>
            <a:spLocks noGrp="1"/>
          </p:cNvSpPr>
          <p:nvPr>
            <p:ph type="title"/>
          </p:nvPr>
        </p:nvSpPr>
        <p:spPr/>
        <p:txBody>
          <a:bodyPr>
            <a:normAutofit/>
          </a:bodyPr>
          <a:lstStyle/>
          <a:p>
            <a:r>
              <a:rPr lang="en-US" sz="3200" b="1" dirty="0"/>
              <a:t>CHARACTERISTICS OF THE NORMAL CURVE</a:t>
            </a:r>
            <a:endParaRPr lang="en-ZM" sz="3200" dirty="0"/>
          </a:p>
        </p:txBody>
      </p:sp>
      <p:sp>
        <p:nvSpPr>
          <p:cNvPr id="3" name="Content Placeholder 2">
            <a:extLst>
              <a:ext uri="{FF2B5EF4-FFF2-40B4-BE49-F238E27FC236}">
                <a16:creationId xmlns:a16="http://schemas.microsoft.com/office/drawing/2014/main" id="{79FF08C0-CD1C-4EF2-B300-AB9D3B1F40F2}"/>
              </a:ext>
            </a:extLst>
          </p:cNvPr>
          <p:cNvSpPr>
            <a:spLocks noGrp="1"/>
          </p:cNvSpPr>
          <p:nvPr>
            <p:ph idx="1"/>
          </p:nvPr>
        </p:nvSpPr>
        <p:spPr/>
        <p:txBody>
          <a:bodyPr>
            <a:normAutofit/>
          </a:bodyPr>
          <a:lstStyle/>
          <a:p>
            <a:r>
              <a:rPr lang="en-US" b="1" dirty="0"/>
              <a:t>IT IS CONTINUOUS</a:t>
            </a:r>
          </a:p>
          <a:p>
            <a:pPr marL="0" indent="0">
              <a:buNone/>
            </a:pPr>
            <a:endParaRPr lang="en-US" b="1" dirty="0"/>
          </a:p>
          <a:p>
            <a:r>
              <a:rPr lang="en-US" b="1" dirty="0"/>
              <a:t>This means the normal curve only applies to variables that take only numerical values, i.e., those measured on an interval or ratio scales such as age, weight, height, examination scores, </a:t>
            </a:r>
            <a:r>
              <a:rPr lang="en-US" b="1" dirty="0" err="1"/>
              <a:t>etc</a:t>
            </a:r>
            <a:r>
              <a:rPr lang="en-US" b="1" dirty="0"/>
              <a:t> . </a:t>
            </a:r>
          </a:p>
          <a:p>
            <a:pPr lvl="0"/>
            <a:r>
              <a:rPr lang="en-US" b="1" dirty="0"/>
              <a:t>The normal curve cannot be used with discrete variables measured on the nominal or ordinal scales such as sex or marital status.</a:t>
            </a:r>
          </a:p>
        </p:txBody>
      </p:sp>
    </p:spTree>
    <p:extLst>
      <p:ext uri="{BB962C8B-B14F-4D97-AF65-F5344CB8AC3E}">
        <p14:creationId xmlns:p14="http://schemas.microsoft.com/office/powerpoint/2010/main" val="291337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CAB1-B3BD-4685-A62D-15EEE379C475}"/>
              </a:ext>
            </a:extLst>
          </p:cNvPr>
          <p:cNvSpPr>
            <a:spLocks noGrp="1"/>
          </p:cNvSpPr>
          <p:nvPr>
            <p:ph type="title"/>
          </p:nvPr>
        </p:nvSpPr>
        <p:spPr/>
        <p:txBody>
          <a:bodyPr>
            <a:normAutofit/>
          </a:bodyPr>
          <a:lstStyle/>
          <a:p>
            <a:r>
              <a:rPr lang="en-US" sz="3200" b="1" dirty="0"/>
              <a:t>CHARACTERISTICS OF THE NORMAL CURVE</a:t>
            </a:r>
            <a:endParaRPr lang="en-ZM" sz="3200" dirty="0"/>
          </a:p>
        </p:txBody>
      </p:sp>
      <p:sp>
        <p:nvSpPr>
          <p:cNvPr id="3" name="Content Placeholder 2">
            <a:extLst>
              <a:ext uri="{FF2B5EF4-FFF2-40B4-BE49-F238E27FC236}">
                <a16:creationId xmlns:a16="http://schemas.microsoft.com/office/drawing/2014/main" id="{B1419A45-029B-4440-9DDE-2A15B20829AA}"/>
              </a:ext>
            </a:extLst>
          </p:cNvPr>
          <p:cNvSpPr>
            <a:spLocks noGrp="1"/>
          </p:cNvSpPr>
          <p:nvPr>
            <p:ph idx="1"/>
          </p:nvPr>
        </p:nvSpPr>
        <p:spPr/>
        <p:txBody>
          <a:bodyPr>
            <a:normAutofit/>
          </a:bodyPr>
          <a:lstStyle/>
          <a:p>
            <a:pPr lvl="0" algn="just"/>
            <a:r>
              <a:rPr lang="en-US" sz="2400" b="1" dirty="0"/>
              <a:t>It has A STANDARD DEVIATION which earmarks the distance on the baseline from the center point, where the MEAN, µ is located.</a:t>
            </a:r>
          </a:p>
          <a:p>
            <a:pPr lvl="0" algn="just"/>
            <a:endParaRPr lang="en-US" sz="2400" b="1" dirty="0"/>
          </a:p>
          <a:p>
            <a:pPr lvl="0" algn="just"/>
            <a:r>
              <a:rPr lang="en-US" sz="2400" b="1" dirty="0"/>
              <a:t>In this way, the area between the curve and the baseline can be expressed in proportions, probabilities,  or percentages and partitioned in the following manner:</a:t>
            </a:r>
          </a:p>
          <a:p>
            <a:pPr marL="0" indent="0" algn="just">
              <a:buNone/>
            </a:pPr>
            <a:endParaRPr lang="en-US" sz="2400" b="1" dirty="0"/>
          </a:p>
          <a:p>
            <a:endParaRPr lang="en-ZM" dirty="0"/>
          </a:p>
        </p:txBody>
      </p:sp>
    </p:spTree>
    <p:extLst>
      <p:ext uri="{BB962C8B-B14F-4D97-AF65-F5344CB8AC3E}">
        <p14:creationId xmlns:p14="http://schemas.microsoft.com/office/powerpoint/2010/main" val="113212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C705F-D9B0-44EC-BB70-62BE61BD5689}"/>
              </a:ext>
            </a:extLst>
          </p:cNvPr>
          <p:cNvSpPr>
            <a:spLocks noGrp="1"/>
          </p:cNvSpPr>
          <p:nvPr>
            <p:ph type="title"/>
          </p:nvPr>
        </p:nvSpPr>
        <p:spPr/>
        <p:txBody>
          <a:bodyPr>
            <a:normAutofit/>
          </a:bodyPr>
          <a:lstStyle/>
          <a:p>
            <a:r>
              <a:rPr lang="en-US" sz="3200" b="1" dirty="0"/>
              <a:t>CHARACTERISTICS OF THE NORMAL CURVE</a:t>
            </a:r>
            <a:endParaRPr lang="en-ZM" sz="3200" dirty="0"/>
          </a:p>
        </p:txBody>
      </p:sp>
      <p:sp>
        <p:nvSpPr>
          <p:cNvPr id="3" name="Content Placeholder 2">
            <a:extLst>
              <a:ext uri="{FF2B5EF4-FFF2-40B4-BE49-F238E27FC236}">
                <a16:creationId xmlns:a16="http://schemas.microsoft.com/office/drawing/2014/main" id="{F4953464-4688-41A9-B2D1-23662D887357}"/>
              </a:ext>
            </a:extLst>
          </p:cNvPr>
          <p:cNvSpPr>
            <a:spLocks noGrp="1"/>
          </p:cNvSpPr>
          <p:nvPr>
            <p:ph idx="1"/>
          </p:nvPr>
        </p:nvSpPr>
        <p:spPr/>
        <p:txBody>
          <a:bodyPr>
            <a:normAutofit fontScale="92500" lnSpcReduction="10000"/>
          </a:bodyPr>
          <a:lstStyle/>
          <a:p>
            <a:pPr lvl="0" algn="just"/>
            <a:r>
              <a:rPr lang="en-US" sz="2400" b="1" dirty="0"/>
              <a:t>About 68% of the area lies within one standard deviation of the mean (i.e. µ±σ )</a:t>
            </a:r>
          </a:p>
          <a:p>
            <a:pPr marL="0" indent="0" algn="just">
              <a:buNone/>
            </a:pPr>
            <a:endParaRPr lang="en-US" sz="2400" b="1" dirty="0"/>
          </a:p>
          <a:p>
            <a:pPr lvl="0" algn="just"/>
            <a:r>
              <a:rPr lang="en-US" sz="2400" b="1" dirty="0"/>
              <a:t>About 95% of the area lies within two standard deviation  of  the mean (i.e. µ±2σ)</a:t>
            </a:r>
          </a:p>
          <a:p>
            <a:pPr marL="0" indent="0" algn="just">
              <a:buNone/>
            </a:pPr>
            <a:endParaRPr lang="en-US" sz="2400" b="1" dirty="0"/>
          </a:p>
          <a:p>
            <a:pPr lvl="0" algn="just"/>
            <a:r>
              <a:rPr lang="en-US" sz="2400" b="1" dirty="0"/>
              <a:t>About 99.7% of the area lie within three standard deviation  the mean (i.e. µ±3σ    )</a:t>
            </a:r>
          </a:p>
          <a:p>
            <a:endParaRPr lang="en-ZM" dirty="0"/>
          </a:p>
        </p:txBody>
      </p:sp>
    </p:spTree>
    <p:extLst>
      <p:ext uri="{BB962C8B-B14F-4D97-AF65-F5344CB8AC3E}">
        <p14:creationId xmlns:p14="http://schemas.microsoft.com/office/powerpoint/2010/main" val="144563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CHARACTERISTICS OF THE NORMAL CURVE</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045" y="2736654"/>
            <a:ext cx="6844553" cy="2813623"/>
          </a:xfrm>
        </p:spPr>
      </p:pic>
    </p:spTree>
    <p:extLst>
      <p:ext uri="{BB962C8B-B14F-4D97-AF65-F5344CB8AC3E}">
        <p14:creationId xmlns:p14="http://schemas.microsoft.com/office/powerpoint/2010/main" val="428055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THE STANDARD NORMAL DISTRIBUTION</a:t>
            </a:r>
          </a:p>
        </p:txBody>
      </p:sp>
      <p:sp>
        <p:nvSpPr>
          <p:cNvPr id="3" name="Content Placeholder 2"/>
          <p:cNvSpPr>
            <a:spLocks noGrp="1"/>
          </p:cNvSpPr>
          <p:nvPr>
            <p:ph idx="1"/>
          </p:nvPr>
        </p:nvSpPr>
        <p:spPr/>
        <p:txBody>
          <a:bodyPr>
            <a:normAutofit/>
          </a:bodyPr>
          <a:lstStyle/>
          <a:p>
            <a:r>
              <a:rPr lang="en-US" b="1" dirty="0"/>
              <a:t>For any variable in a sample, it is possible check if it is normally distributed and to even construct one or many ordinary normal curves.</a:t>
            </a:r>
          </a:p>
          <a:p>
            <a:pPr marL="0" indent="0">
              <a:buNone/>
            </a:pPr>
            <a:endParaRPr lang="en-US" b="1" dirty="0"/>
          </a:p>
          <a:p>
            <a:pPr lvl="0"/>
            <a:r>
              <a:rPr lang="en-US" b="1" dirty="0"/>
              <a:t>One way of checking for normality is to do the following:</a:t>
            </a:r>
          </a:p>
          <a:p>
            <a:endParaRPr lang="en-US" b="1" dirty="0"/>
          </a:p>
          <a:p>
            <a:pPr lvl="0"/>
            <a:endParaRPr lang="en-US" b="1" dirty="0"/>
          </a:p>
        </p:txBody>
      </p:sp>
    </p:spTree>
    <p:extLst>
      <p:ext uri="{BB962C8B-B14F-4D97-AF65-F5344CB8AC3E}">
        <p14:creationId xmlns:p14="http://schemas.microsoft.com/office/powerpoint/2010/main" val="1247247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8EFF-4648-4CAC-A473-B776513D6294}"/>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A438E5A1-04BB-405D-9EF5-2D2AB994E360}"/>
              </a:ext>
            </a:extLst>
          </p:cNvPr>
          <p:cNvSpPr>
            <a:spLocks noGrp="1"/>
          </p:cNvSpPr>
          <p:nvPr>
            <p:ph idx="1"/>
          </p:nvPr>
        </p:nvSpPr>
        <p:spPr/>
        <p:txBody>
          <a:bodyPr>
            <a:normAutofit fontScale="92500"/>
          </a:bodyPr>
          <a:lstStyle/>
          <a:p>
            <a:pPr lvl="0"/>
            <a:r>
              <a:rPr lang="en-US" b="1" dirty="0"/>
              <a:t>Check if the observations are symmetrical (i.e., 50% below and above the mean).</a:t>
            </a:r>
          </a:p>
          <a:p>
            <a:pPr lvl="0"/>
            <a:r>
              <a:rPr lang="en-US" b="1" dirty="0"/>
              <a:t>Construct a histogram or polygon and see if observations are clustered around the center.</a:t>
            </a:r>
          </a:p>
          <a:p>
            <a:pPr lvl="0"/>
            <a:r>
              <a:rPr lang="en-US" b="1" dirty="0"/>
              <a:t>Check if the mean, median, and mode are the same or nearly the same.</a:t>
            </a:r>
          </a:p>
          <a:p>
            <a:pPr lvl="0"/>
            <a:r>
              <a:rPr lang="en-US" b="1" dirty="0"/>
              <a:t>Check for the coefficient of skewness</a:t>
            </a:r>
          </a:p>
          <a:p>
            <a:pPr marL="0" indent="0">
              <a:buNone/>
            </a:pPr>
            <a:r>
              <a:rPr lang="en-US" b="1" dirty="0"/>
              <a:t> </a:t>
            </a:r>
            <a:endParaRPr lang="en-ZM" dirty="0"/>
          </a:p>
        </p:txBody>
      </p:sp>
    </p:spTree>
    <p:extLst>
      <p:ext uri="{BB962C8B-B14F-4D97-AF65-F5344CB8AC3E}">
        <p14:creationId xmlns:p14="http://schemas.microsoft.com/office/powerpoint/2010/main" val="216725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2033-C4ED-4446-A209-B855A472472C}"/>
              </a:ext>
            </a:extLst>
          </p:cNvPr>
          <p:cNvSpPr>
            <a:spLocks noGrp="1"/>
          </p:cNvSpPr>
          <p:nvPr>
            <p:ph type="title"/>
          </p:nvPr>
        </p:nvSpPr>
        <p:spPr/>
        <p:txBody>
          <a:bodyPr>
            <a:normAutofit/>
          </a:bodyPr>
          <a:lstStyle/>
          <a:p>
            <a:r>
              <a:rPr lang="en-US" sz="3200" b="1" dirty="0"/>
              <a:t>THE STANDARD NORMAL DISTRIBUTION</a:t>
            </a:r>
            <a:endParaRPr lang="en-ZM" sz="3200" dirty="0"/>
          </a:p>
        </p:txBody>
      </p:sp>
      <p:sp>
        <p:nvSpPr>
          <p:cNvPr id="3" name="Content Placeholder 2">
            <a:extLst>
              <a:ext uri="{FF2B5EF4-FFF2-40B4-BE49-F238E27FC236}">
                <a16:creationId xmlns:a16="http://schemas.microsoft.com/office/drawing/2014/main" id="{FA24179A-4ADB-4F64-BB41-957A789EE067}"/>
              </a:ext>
            </a:extLst>
          </p:cNvPr>
          <p:cNvSpPr>
            <a:spLocks noGrp="1"/>
          </p:cNvSpPr>
          <p:nvPr>
            <p:ph idx="1"/>
          </p:nvPr>
        </p:nvSpPr>
        <p:spPr/>
        <p:txBody>
          <a:bodyPr>
            <a:normAutofit fontScale="92500"/>
          </a:bodyPr>
          <a:lstStyle/>
          <a:p>
            <a:pPr algn="just"/>
            <a:r>
              <a:rPr lang="en-US" b="1" dirty="0"/>
              <a:t>Original or raw observations of variables based on populations or samples  in the real world will have their own mean and standard deviation,</a:t>
            </a:r>
          </a:p>
          <a:p>
            <a:pPr algn="just"/>
            <a:r>
              <a:rPr lang="en-US" b="1" dirty="0"/>
              <a:t>For example, if you take examination scores in different courses in this department, each course will have its own mean and standard deviation.</a:t>
            </a:r>
          </a:p>
          <a:p>
            <a:pPr algn="just"/>
            <a:r>
              <a:rPr lang="en-US" b="1" dirty="0"/>
              <a:t>Such distributions if graphed will display a pattern that resembles or approximates a normal distribution.</a:t>
            </a:r>
          </a:p>
          <a:p>
            <a:pPr algn="just"/>
            <a:r>
              <a:rPr lang="en-US" b="1" dirty="0"/>
              <a:t>It will, however, misleading to compare the score of one student to another using these raw scores.</a:t>
            </a:r>
          </a:p>
          <a:p>
            <a:endParaRPr lang="en-ZM" dirty="0"/>
          </a:p>
        </p:txBody>
      </p:sp>
    </p:spTree>
    <p:extLst>
      <p:ext uri="{BB962C8B-B14F-4D97-AF65-F5344CB8AC3E}">
        <p14:creationId xmlns:p14="http://schemas.microsoft.com/office/powerpoint/2010/main" val="262452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EE419-1C10-4428-834B-9CC6786809E8}"/>
              </a:ext>
            </a:extLst>
          </p:cNvPr>
          <p:cNvSpPr>
            <a:spLocks noGrp="1"/>
          </p:cNvSpPr>
          <p:nvPr>
            <p:ph type="title"/>
          </p:nvPr>
        </p:nvSpPr>
        <p:spPr/>
        <p:txBody>
          <a:bodyPr/>
          <a:lstStyle/>
          <a:p>
            <a:r>
              <a:rPr lang="en-US" sz="4400" b="1" dirty="0"/>
              <a:t>INFERENTIAL STATISTICS</a:t>
            </a:r>
            <a:endParaRPr lang="en-ZM" dirty="0"/>
          </a:p>
        </p:txBody>
      </p:sp>
      <p:sp>
        <p:nvSpPr>
          <p:cNvPr id="3" name="Content Placeholder 2">
            <a:extLst>
              <a:ext uri="{FF2B5EF4-FFF2-40B4-BE49-F238E27FC236}">
                <a16:creationId xmlns:a16="http://schemas.microsoft.com/office/drawing/2014/main" id="{B6E2E22B-C827-448E-B592-6DACF55E30CA}"/>
              </a:ext>
            </a:extLst>
          </p:cNvPr>
          <p:cNvSpPr>
            <a:spLocks noGrp="1"/>
          </p:cNvSpPr>
          <p:nvPr>
            <p:ph idx="1"/>
          </p:nvPr>
        </p:nvSpPr>
        <p:spPr/>
        <p:txBody>
          <a:bodyPr>
            <a:normAutofit fontScale="70000" lnSpcReduction="20000"/>
          </a:bodyPr>
          <a:lstStyle/>
          <a:p>
            <a:pPr lvl="0" algn="just"/>
            <a:r>
              <a:rPr lang="en-US" b="1" dirty="0"/>
              <a:t>INFERENTIAL STATISTICS is a process of drawing conclusions about a whole population on the basis a sample.</a:t>
            </a:r>
          </a:p>
          <a:p>
            <a:pPr marL="0" indent="0" algn="just">
              <a:buNone/>
            </a:pPr>
            <a:endParaRPr lang="en-US" b="1" dirty="0"/>
          </a:p>
          <a:p>
            <a:pPr lvl="0" algn="just"/>
            <a:r>
              <a:rPr lang="en-US" b="1" dirty="0"/>
              <a:t>It means inferring a population value on the basis of a sample value.</a:t>
            </a:r>
          </a:p>
          <a:p>
            <a:pPr marL="0" indent="0" algn="just">
              <a:buNone/>
            </a:pPr>
            <a:r>
              <a:rPr lang="en-US" b="1" dirty="0"/>
              <a:t> </a:t>
            </a:r>
          </a:p>
          <a:p>
            <a:pPr lvl="0" algn="just"/>
            <a:r>
              <a:rPr lang="en-US" b="1" dirty="0"/>
              <a:t>A sample value is known as a STATISTIC while a population value is known as a PARAMETER.</a:t>
            </a:r>
          </a:p>
          <a:p>
            <a:pPr marL="0" lvl="0" indent="0" algn="just">
              <a:buNone/>
            </a:pPr>
            <a:endParaRPr lang="en-US" b="1" dirty="0"/>
          </a:p>
          <a:p>
            <a:pPr algn="just"/>
            <a:r>
              <a:rPr lang="en-US" b="1" dirty="0"/>
              <a:t>INFERENTIAL STATISTICS is therefore the process of inferring a parameter based on our knowledge of the statistic.</a:t>
            </a:r>
          </a:p>
          <a:p>
            <a:pPr marL="0" indent="0" algn="just">
              <a:buNone/>
            </a:pPr>
            <a:r>
              <a:rPr lang="en-US" b="1" dirty="0"/>
              <a:t> </a:t>
            </a:r>
          </a:p>
          <a:p>
            <a:endParaRPr lang="en-ZM" dirty="0"/>
          </a:p>
        </p:txBody>
      </p:sp>
    </p:spTree>
    <p:extLst>
      <p:ext uri="{BB962C8B-B14F-4D97-AF65-F5344CB8AC3E}">
        <p14:creationId xmlns:p14="http://schemas.microsoft.com/office/powerpoint/2010/main" val="173295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STANDARD NORMAL DISTRIBUTION</a:t>
            </a:r>
            <a:endParaRPr lang="en-US" sz="3200" dirty="0"/>
          </a:p>
        </p:txBody>
      </p:sp>
      <p:sp>
        <p:nvSpPr>
          <p:cNvPr id="3" name="Content Placeholder 2"/>
          <p:cNvSpPr>
            <a:spLocks noGrp="1"/>
          </p:cNvSpPr>
          <p:nvPr>
            <p:ph idx="1"/>
          </p:nvPr>
        </p:nvSpPr>
        <p:spPr/>
        <p:txBody>
          <a:bodyPr>
            <a:normAutofit/>
          </a:bodyPr>
          <a:lstStyle/>
          <a:p>
            <a:pPr lvl="0" algn="just"/>
            <a:r>
              <a:rPr lang="en-US" b="1" dirty="0"/>
              <a:t>One way problem with ordinary normal curves is that you many ordinary normal curves even for one variable, each with mean and standard deviation. curves for every combination of    σ and  µ.</a:t>
            </a:r>
          </a:p>
          <a:p>
            <a:pPr algn="just"/>
            <a:endParaRPr lang="en-US" b="1" dirty="0"/>
          </a:p>
          <a:p>
            <a:pPr lvl="0" algn="just"/>
            <a:r>
              <a:rPr lang="en-US" b="1" dirty="0"/>
              <a:t>This poses challenges in comparing different normal curves especially when variable is measured in different units.</a:t>
            </a:r>
          </a:p>
          <a:p>
            <a:pPr algn="just"/>
            <a:endParaRPr lang="en-US" b="1" dirty="0"/>
          </a:p>
          <a:p>
            <a:pPr algn="just"/>
            <a:endParaRPr lang="en-US" dirty="0"/>
          </a:p>
        </p:txBody>
      </p:sp>
    </p:spTree>
    <p:extLst>
      <p:ext uri="{BB962C8B-B14F-4D97-AF65-F5344CB8AC3E}">
        <p14:creationId xmlns:p14="http://schemas.microsoft.com/office/powerpoint/2010/main" val="334284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5ED6F-5F48-4673-A0E8-8BD639AC5167}"/>
              </a:ext>
            </a:extLst>
          </p:cNvPr>
          <p:cNvSpPr>
            <a:spLocks noGrp="1"/>
          </p:cNvSpPr>
          <p:nvPr>
            <p:ph type="title"/>
          </p:nvPr>
        </p:nvSpPr>
        <p:spPr/>
        <p:txBody>
          <a:bodyPr>
            <a:normAutofit/>
          </a:bodyPr>
          <a:lstStyle/>
          <a:p>
            <a:r>
              <a:rPr lang="en-US" sz="3200" b="1" dirty="0"/>
              <a:t>THE STANDARD NORMAL DISTRIBUTION</a:t>
            </a:r>
            <a:endParaRPr lang="en-ZM" sz="3200" dirty="0"/>
          </a:p>
        </p:txBody>
      </p:sp>
      <p:sp>
        <p:nvSpPr>
          <p:cNvPr id="3" name="Content Placeholder 2">
            <a:extLst>
              <a:ext uri="{FF2B5EF4-FFF2-40B4-BE49-F238E27FC236}">
                <a16:creationId xmlns:a16="http://schemas.microsoft.com/office/drawing/2014/main" id="{D4298BFD-0260-4FDD-9751-96B28B943A17}"/>
              </a:ext>
            </a:extLst>
          </p:cNvPr>
          <p:cNvSpPr>
            <a:spLocks noGrp="1"/>
          </p:cNvSpPr>
          <p:nvPr>
            <p:ph idx="1"/>
          </p:nvPr>
        </p:nvSpPr>
        <p:spPr/>
        <p:txBody>
          <a:bodyPr/>
          <a:lstStyle/>
          <a:p>
            <a:r>
              <a:rPr lang="en-US" b="1" dirty="0"/>
              <a:t>The solution lies in converting these ordinary normal curves so that they can be expressed in the same units of measurement.</a:t>
            </a:r>
          </a:p>
          <a:p>
            <a:r>
              <a:rPr lang="en-US" b="1" dirty="0"/>
              <a:t>In this way, comparisons can then make more sense.</a:t>
            </a:r>
          </a:p>
          <a:p>
            <a:r>
              <a:rPr lang="en-US" b="1" dirty="0"/>
              <a:t>The requires the transformation of an ordinary normal distribution into a standard normal distribution.</a:t>
            </a:r>
          </a:p>
          <a:p>
            <a:r>
              <a:rPr lang="en-US" b="1" dirty="0"/>
              <a:t>Standardization is necessary to facilitate comparisons of variables measured in different units on the same footing.</a:t>
            </a:r>
          </a:p>
          <a:p>
            <a:endParaRPr lang="en-US" b="1" dirty="0"/>
          </a:p>
          <a:p>
            <a:endParaRPr lang="en-ZM" dirty="0"/>
          </a:p>
        </p:txBody>
      </p:sp>
    </p:spTree>
    <p:extLst>
      <p:ext uri="{BB962C8B-B14F-4D97-AF65-F5344CB8AC3E}">
        <p14:creationId xmlns:p14="http://schemas.microsoft.com/office/powerpoint/2010/main" val="601594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STANDARD NORMAL DISTRIBUTION</a:t>
            </a:r>
            <a:endParaRPr lang="en-US" sz="3200" dirty="0"/>
          </a:p>
        </p:txBody>
      </p:sp>
      <p:sp>
        <p:nvSpPr>
          <p:cNvPr id="3" name="Content Placeholder 2"/>
          <p:cNvSpPr>
            <a:spLocks noGrp="1"/>
          </p:cNvSpPr>
          <p:nvPr>
            <p:ph idx="1"/>
          </p:nvPr>
        </p:nvSpPr>
        <p:spPr/>
        <p:txBody>
          <a:bodyPr>
            <a:normAutofit fontScale="85000" lnSpcReduction="20000"/>
          </a:bodyPr>
          <a:lstStyle/>
          <a:p>
            <a:pPr lvl="0" algn="just"/>
            <a:r>
              <a:rPr lang="en-US" b="1" dirty="0"/>
              <a:t>A standard normal distribution closely resembles the ordinary normal curve so that even the relationships between the standard deviations and the areas will hold up reasonably well.</a:t>
            </a:r>
          </a:p>
          <a:p>
            <a:pPr marL="0" indent="0" algn="just">
              <a:buNone/>
            </a:pPr>
            <a:endParaRPr lang="en-US" b="1" dirty="0"/>
          </a:p>
          <a:p>
            <a:pPr lvl="0" algn="just"/>
            <a:r>
              <a:rPr lang="en-US" b="1" dirty="0"/>
              <a:t>The major difference between an ordinary normal curve and a standard normal distribution is that for the ordinary normal curve there are many different normal curves for every combination of    σ and  µ.</a:t>
            </a:r>
          </a:p>
          <a:p>
            <a:pPr marL="0" indent="0" algn="just">
              <a:buNone/>
            </a:pPr>
            <a:endParaRPr lang="en-US" b="1" dirty="0"/>
          </a:p>
          <a:p>
            <a:pPr lvl="0" algn="just"/>
            <a:r>
              <a:rPr lang="en-US" b="1" dirty="0"/>
              <a:t>The standard normal curve always has a mean, µ, of 0 and a standard deviation, σ, of 1. </a:t>
            </a:r>
          </a:p>
          <a:p>
            <a:pPr marL="0" indent="0" algn="just">
              <a:buNone/>
            </a:pPr>
            <a:endParaRPr lang="en-US" b="1" dirty="0"/>
          </a:p>
          <a:p>
            <a:pPr marL="0" indent="0" algn="just">
              <a:buNone/>
            </a:pPr>
            <a:endParaRPr lang="en-US" b="1" dirty="0"/>
          </a:p>
          <a:p>
            <a:endParaRPr lang="en-US" dirty="0"/>
          </a:p>
        </p:txBody>
      </p:sp>
    </p:spTree>
    <p:extLst>
      <p:ext uri="{BB962C8B-B14F-4D97-AF65-F5344CB8AC3E}">
        <p14:creationId xmlns:p14="http://schemas.microsoft.com/office/powerpoint/2010/main" val="192871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STANDARD NORMAL DISTRIBUTION</a:t>
            </a:r>
            <a:endParaRPr lang="en-US" sz="3200" dirty="0"/>
          </a:p>
        </p:txBody>
      </p:sp>
      <p:sp>
        <p:nvSpPr>
          <p:cNvPr id="3" name="Content Placeholder 2"/>
          <p:cNvSpPr>
            <a:spLocks noGrp="1"/>
          </p:cNvSpPr>
          <p:nvPr>
            <p:ph idx="1"/>
          </p:nvPr>
        </p:nvSpPr>
        <p:spPr/>
        <p:txBody>
          <a:bodyPr>
            <a:normAutofit fontScale="92500" lnSpcReduction="10000"/>
          </a:bodyPr>
          <a:lstStyle/>
          <a:p>
            <a:pPr lvl="0" algn="just"/>
            <a:r>
              <a:rPr lang="en-US" dirty="0"/>
              <a:t> </a:t>
            </a:r>
            <a:r>
              <a:rPr lang="en-US" b="1" dirty="0"/>
              <a:t>Standardization is achieved through the use of STANDARD SCORES also known as STANDARD NORMAL DEVIATES or Z – SCORES.</a:t>
            </a:r>
          </a:p>
          <a:p>
            <a:endParaRPr lang="en-US" dirty="0"/>
          </a:p>
          <a:p>
            <a:pPr lvl="0"/>
            <a:r>
              <a:rPr lang="en-US" b="1" dirty="0"/>
              <a:t>This expresses values or scores in terms o STANDARD DEVIATION UNITS, using the formula:</a:t>
            </a:r>
          </a:p>
          <a:p>
            <a:endParaRPr lang="en-US" b="1" dirty="0"/>
          </a:p>
          <a:p>
            <a:r>
              <a:rPr lang="en-US" b="1" dirty="0"/>
              <a:t>z= </a:t>
            </a:r>
            <a:r>
              <a:rPr lang="en-US" b="1" u="sng" dirty="0"/>
              <a:t>x- µ</a:t>
            </a:r>
            <a:endParaRPr lang="en-US" b="1" dirty="0"/>
          </a:p>
          <a:p>
            <a:r>
              <a:rPr lang="en-US" b="1" dirty="0"/>
              <a:t>     σ  </a:t>
            </a:r>
          </a:p>
          <a:p>
            <a:pPr marL="0" indent="0">
              <a:buNone/>
            </a:pPr>
            <a:endParaRPr lang="en-US" b="1" dirty="0"/>
          </a:p>
          <a:p>
            <a:endParaRPr lang="en-US" dirty="0"/>
          </a:p>
        </p:txBody>
      </p:sp>
    </p:spTree>
    <p:extLst>
      <p:ext uri="{BB962C8B-B14F-4D97-AF65-F5344CB8AC3E}">
        <p14:creationId xmlns:p14="http://schemas.microsoft.com/office/powerpoint/2010/main" val="3282246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EA42-AAA7-49C2-B9B4-030698D75A56}"/>
              </a:ext>
            </a:extLst>
          </p:cNvPr>
          <p:cNvSpPr>
            <a:spLocks noGrp="1"/>
          </p:cNvSpPr>
          <p:nvPr>
            <p:ph type="title"/>
          </p:nvPr>
        </p:nvSpPr>
        <p:spPr/>
        <p:txBody>
          <a:bodyPr>
            <a:normAutofit/>
          </a:bodyPr>
          <a:lstStyle/>
          <a:p>
            <a:r>
              <a:rPr lang="en-US" sz="3200" b="1" dirty="0"/>
              <a:t>THE STANDARD NORMAL DISTRIBUTION</a:t>
            </a:r>
            <a:endParaRPr lang="en-ZM" sz="3200" dirty="0"/>
          </a:p>
        </p:txBody>
      </p:sp>
      <p:sp>
        <p:nvSpPr>
          <p:cNvPr id="3" name="Content Placeholder 2">
            <a:extLst>
              <a:ext uri="{FF2B5EF4-FFF2-40B4-BE49-F238E27FC236}">
                <a16:creationId xmlns:a16="http://schemas.microsoft.com/office/drawing/2014/main" id="{80823A7D-DD44-4535-9703-A193E48F8188}"/>
              </a:ext>
            </a:extLst>
          </p:cNvPr>
          <p:cNvSpPr>
            <a:spLocks noGrp="1"/>
          </p:cNvSpPr>
          <p:nvPr>
            <p:ph idx="1"/>
          </p:nvPr>
        </p:nvSpPr>
        <p:spPr/>
        <p:txBody>
          <a:bodyPr>
            <a:normAutofit fontScale="92500"/>
          </a:bodyPr>
          <a:lstStyle/>
          <a:p>
            <a:r>
              <a:rPr lang="en-US" b="1" dirty="0"/>
              <a:t> In the absence of information on population values, this is the formula:</a:t>
            </a:r>
          </a:p>
          <a:p>
            <a:pPr marL="0" indent="0">
              <a:buNone/>
            </a:pPr>
            <a:endParaRPr lang="en-US" b="1" dirty="0"/>
          </a:p>
          <a:p>
            <a:r>
              <a:rPr lang="en-US" b="1" dirty="0"/>
              <a:t>z= </a:t>
            </a:r>
            <a:r>
              <a:rPr lang="en-US" b="1" u="sng" dirty="0"/>
              <a:t>x- X</a:t>
            </a:r>
            <a:endParaRPr lang="en-US" b="1" dirty="0"/>
          </a:p>
          <a:p>
            <a:pPr marL="0" indent="0">
              <a:buNone/>
            </a:pPr>
            <a:r>
              <a:rPr lang="en-US" b="1" dirty="0"/>
              <a:t>           s </a:t>
            </a:r>
          </a:p>
          <a:p>
            <a:endParaRPr lang="en-US" b="1" dirty="0"/>
          </a:p>
          <a:p>
            <a:r>
              <a:rPr lang="en-US" b="1" dirty="0"/>
              <a:t>Conversion of an ordinary normal curve into these standard units is the basis for the tables of the normal curve. </a:t>
            </a:r>
          </a:p>
          <a:p>
            <a:endParaRPr lang="en-ZM" dirty="0"/>
          </a:p>
        </p:txBody>
      </p:sp>
    </p:spTree>
    <p:extLst>
      <p:ext uri="{BB962C8B-B14F-4D97-AF65-F5344CB8AC3E}">
        <p14:creationId xmlns:p14="http://schemas.microsoft.com/office/powerpoint/2010/main" val="339270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STANDARD NORMAL DISTRIBUTION</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0850398"/>
              </p:ext>
            </p:extLst>
          </p:nvPr>
        </p:nvGraphicFramePr>
        <p:xfrm>
          <a:off x="1411550" y="2858417"/>
          <a:ext cx="9485048" cy="3989445"/>
        </p:xfrm>
        <a:graphic>
          <a:graphicData uri="http://schemas.openxmlformats.org/drawingml/2006/table">
            <a:tbl>
              <a:tblPr firstRow="1" firstCol="1" bandRow="1">
                <a:tableStyleId>{5940675A-B579-460E-94D1-54222C63F5DA}</a:tableStyleId>
              </a:tblPr>
              <a:tblGrid>
                <a:gridCol w="2017603">
                  <a:extLst>
                    <a:ext uri="{9D8B030D-6E8A-4147-A177-3AD203B41FA5}">
                      <a16:colId xmlns:a16="http://schemas.microsoft.com/office/drawing/2014/main" val="20000"/>
                    </a:ext>
                  </a:extLst>
                </a:gridCol>
                <a:gridCol w="2447424">
                  <a:extLst>
                    <a:ext uri="{9D8B030D-6E8A-4147-A177-3AD203B41FA5}">
                      <a16:colId xmlns:a16="http://schemas.microsoft.com/office/drawing/2014/main" val="20001"/>
                    </a:ext>
                  </a:extLst>
                </a:gridCol>
                <a:gridCol w="2584301">
                  <a:extLst>
                    <a:ext uri="{9D8B030D-6E8A-4147-A177-3AD203B41FA5}">
                      <a16:colId xmlns:a16="http://schemas.microsoft.com/office/drawing/2014/main" val="20002"/>
                    </a:ext>
                  </a:extLst>
                </a:gridCol>
                <a:gridCol w="2435720">
                  <a:extLst>
                    <a:ext uri="{9D8B030D-6E8A-4147-A177-3AD203B41FA5}">
                      <a16:colId xmlns:a16="http://schemas.microsoft.com/office/drawing/2014/main" val="20004"/>
                    </a:ext>
                  </a:extLst>
                </a:gridCol>
              </a:tblGrid>
              <a:tr h="0">
                <a:tc>
                  <a:txBody>
                    <a:bodyPr/>
                    <a:lstStyle/>
                    <a:p>
                      <a:pPr marL="0" marR="0" algn="ctr">
                        <a:lnSpc>
                          <a:spcPct val="107000"/>
                        </a:lnSpc>
                        <a:spcBef>
                          <a:spcPts val="0"/>
                        </a:spcBef>
                        <a:spcAft>
                          <a:spcPts val="0"/>
                        </a:spcAft>
                      </a:pPr>
                      <a:r>
                        <a:rPr lang="en-US" sz="1800" b="1" dirty="0">
                          <a:effectLst/>
                        </a:rPr>
                        <a:t>x</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(x-X)</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(x-X)</a:t>
                      </a:r>
                      <a:r>
                        <a:rPr lang="en-US" sz="1800" b="1" baseline="30000" dirty="0">
                          <a:effectLst/>
                        </a:rPr>
                        <a:t>2</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z</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252406">
                <a:tc>
                  <a:txBody>
                    <a:bodyPr/>
                    <a:lstStyle/>
                    <a:p>
                      <a:pPr marL="0" marR="0" algn="ctr">
                        <a:lnSpc>
                          <a:spcPct val="107000"/>
                        </a:lnSpc>
                        <a:spcBef>
                          <a:spcPts val="0"/>
                        </a:spcBef>
                        <a:spcAft>
                          <a:spcPts val="0"/>
                        </a:spcAft>
                      </a:pPr>
                      <a:r>
                        <a:rPr lang="en-US" sz="1800" b="1" dirty="0">
                          <a:effectLst/>
                        </a:rPr>
                        <a:t>20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-30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900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-1.16</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52406">
                <a:tc>
                  <a:txBody>
                    <a:bodyPr/>
                    <a:lstStyle/>
                    <a:p>
                      <a:pPr marL="0" marR="0" algn="ctr">
                        <a:lnSpc>
                          <a:spcPct val="107000"/>
                        </a:lnSpc>
                        <a:spcBef>
                          <a:spcPts val="0"/>
                        </a:spcBef>
                        <a:spcAft>
                          <a:spcPts val="0"/>
                        </a:spcAft>
                      </a:pPr>
                      <a:r>
                        <a:rPr lang="en-US" sz="1800" b="1" dirty="0">
                          <a:effectLst/>
                        </a:rPr>
                        <a:t>40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-0.39</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252406">
                <a:tc>
                  <a:txBody>
                    <a:bodyPr/>
                    <a:lstStyle/>
                    <a:p>
                      <a:pPr marL="0" marR="0" algn="ctr">
                        <a:lnSpc>
                          <a:spcPct val="107000"/>
                        </a:lnSpc>
                        <a:spcBef>
                          <a:spcPts val="0"/>
                        </a:spcBef>
                        <a:spcAft>
                          <a:spcPts val="0"/>
                        </a:spcAft>
                      </a:pPr>
                      <a:r>
                        <a:rPr lang="en-US" sz="1800" b="1" dirty="0">
                          <a:effectLst/>
                        </a:rPr>
                        <a:t>50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52406">
                <a:tc>
                  <a:txBody>
                    <a:bodyPr/>
                    <a:lstStyle/>
                    <a:p>
                      <a:pPr marL="0" marR="0" algn="ctr">
                        <a:lnSpc>
                          <a:spcPct val="107000"/>
                        </a:lnSpc>
                        <a:spcBef>
                          <a:spcPts val="0"/>
                        </a:spcBef>
                        <a:spcAft>
                          <a:spcPts val="0"/>
                        </a:spcAft>
                      </a:pPr>
                      <a:r>
                        <a:rPr lang="en-US" sz="1800" b="1" dirty="0">
                          <a:effectLst/>
                        </a:rPr>
                        <a:t>50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52406">
                <a:tc>
                  <a:txBody>
                    <a:bodyPr/>
                    <a:lstStyle/>
                    <a:p>
                      <a:pPr marL="0" marR="0" algn="ctr">
                        <a:lnSpc>
                          <a:spcPct val="107000"/>
                        </a:lnSpc>
                        <a:spcBef>
                          <a:spcPts val="0"/>
                        </a:spcBef>
                        <a:spcAft>
                          <a:spcPts val="0"/>
                        </a:spcAft>
                      </a:pPr>
                      <a:r>
                        <a:rPr lang="en-US" sz="1800" b="1" dirty="0">
                          <a:effectLst/>
                        </a:rPr>
                        <a:t>90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40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a:effectLst/>
                        </a:rPr>
                        <a:t>1,600</a:t>
                      </a:r>
                      <a:endParaRPr lang="en-US" sz="18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1.55</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52406">
                <a:tc>
                  <a:txBody>
                    <a:bodyPr/>
                    <a:lstStyle/>
                    <a:p>
                      <a:pPr marL="0" marR="0" algn="ctr">
                        <a:lnSpc>
                          <a:spcPct val="107000"/>
                        </a:lnSpc>
                        <a:spcBef>
                          <a:spcPts val="0"/>
                        </a:spcBef>
                        <a:spcAft>
                          <a:spcPts val="0"/>
                        </a:spcAft>
                      </a:pPr>
                      <a:r>
                        <a:rPr lang="en-US" sz="1800" b="1" dirty="0">
                          <a:effectLst/>
                        </a:rPr>
                        <a:t>70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20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400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0.77</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52406">
                <a:tc>
                  <a:txBody>
                    <a:bodyPr/>
                    <a:lstStyle/>
                    <a:p>
                      <a:pPr marL="0" marR="0" algn="ctr">
                        <a:lnSpc>
                          <a:spcPct val="107000"/>
                        </a:lnSpc>
                        <a:spcBef>
                          <a:spcPts val="0"/>
                        </a:spcBef>
                        <a:spcAft>
                          <a:spcPts val="0"/>
                        </a:spcAft>
                      </a:pPr>
                      <a:r>
                        <a:rPr lang="en-US" sz="1800" b="1" dirty="0">
                          <a:effectLst/>
                        </a:rPr>
                        <a:t>30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-20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400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-0.77</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252406">
                <a:tc>
                  <a:txBody>
                    <a:bodyPr/>
                    <a:lstStyle/>
                    <a:p>
                      <a:pPr marL="0" marR="0" algn="ctr">
                        <a:lnSpc>
                          <a:spcPct val="107000"/>
                        </a:lnSpc>
                        <a:spcBef>
                          <a:spcPts val="0"/>
                        </a:spcBef>
                        <a:spcAft>
                          <a:spcPts val="0"/>
                        </a:spcAft>
                      </a:pPr>
                      <a:r>
                        <a:rPr lang="en-US" sz="1800" b="1" dirty="0">
                          <a:effectLst/>
                        </a:rPr>
                        <a:t>60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0.39</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252406">
                <a:tc>
                  <a:txBody>
                    <a:bodyPr/>
                    <a:lstStyle/>
                    <a:p>
                      <a:pPr marL="0" marR="0" algn="ctr">
                        <a:lnSpc>
                          <a:spcPct val="107000"/>
                        </a:lnSpc>
                        <a:spcBef>
                          <a:spcPts val="0"/>
                        </a:spcBef>
                        <a:spcAft>
                          <a:spcPts val="0"/>
                        </a:spcAft>
                      </a:pPr>
                      <a:r>
                        <a:rPr lang="en-US" sz="1800" b="1" dirty="0">
                          <a:effectLst/>
                        </a:rPr>
                        <a:t>10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-40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1,600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-1.55</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252406">
                <a:tc>
                  <a:txBody>
                    <a:bodyPr/>
                    <a:lstStyle/>
                    <a:p>
                      <a:pPr marL="0" marR="0" algn="ctr">
                        <a:lnSpc>
                          <a:spcPct val="107000"/>
                        </a:lnSpc>
                        <a:spcBef>
                          <a:spcPts val="0"/>
                        </a:spcBef>
                        <a:spcAft>
                          <a:spcPts val="0"/>
                        </a:spcAft>
                      </a:pPr>
                      <a:r>
                        <a:rPr lang="en-US" sz="1800" b="1" dirty="0">
                          <a:effectLst/>
                        </a:rPr>
                        <a:t>80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30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900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1.16</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252406">
                <a:tc>
                  <a:txBody>
                    <a:bodyPr/>
                    <a:lstStyle/>
                    <a:p>
                      <a:pPr marL="0" marR="0" algn="ctr">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a:effectLst/>
                        </a:rPr>
                        <a:t>6,000 </a:t>
                      </a:r>
                      <a:endParaRPr lang="en-US" sz="1800" b="1">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1"/>
                  </a:ext>
                </a:extLst>
              </a:tr>
              <a:tr h="252406">
                <a:tc>
                  <a:txBody>
                    <a:bodyPr/>
                    <a:lstStyle/>
                    <a:p>
                      <a:pPr marL="0" marR="0" algn="ctr">
                        <a:lnSpc>
                          <a:spcPct val="107000"/>
                        </a:lnSpc>
                        <a:spcBef>
                          <a:spcPts val="0"/>
                        </a:spcBef>
                        <a:spcAft>
                          <a:spcPts val="0"/>
                        </a:spcAft>
                      </a:pPr>
                      <a:r>
                        <a:rPr lang="en-US" sz="1800" b="1" dirty="0">
                          <a:effectLst/>
                        </a:rPr>
                        <a:t>Mean</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 50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0.00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2"/>
                  </a:ext>
                </a:extLst>
              </a:tr>
              <a:tr h="324225">
                <a:tc>
                  <a:txBody>
                    <a:bodyPr/>
                    <a:lstStyle/>
                    <a:p>
                      <a:pPr marL="0" marR="0" algn="ctr">
                        <a:lnSpc>
                          <a:spcPct val="107000"/>
                        </a:lnSpc>
                        <a:spcBef>
                          <a:spcPts val="0"/>
                        </a:spcBef>
                        <a:spcAft>
                          <a:spcPts val="0"/>
                        </a:spcAft>
                      </a:pPr>
                      <a:r>
                        <a:rPr lang="en-US" sz="1800" b="1" dirty="0">
                          <a:effectLst/>
                        </a:rPr>
                        <a:t>Standard deviation</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 </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tc>
                  <a:txBody>
                    <a:bodyPr/>
                    <a:lstStyle/>
                    <a:p>
                      <a:pPr algn="ctr">
                        <a:lnSpc>
                          <a:spcPct val="107000"/>
                        </a:lnSpc>
                      </a:pPr>
                      <a:r>
                        <a:rPr lang="en-US" sz="1800" b="1" dirty="0">
                          <a:effectLst/>
                        </a:rPr>
                        <a:t>25.82</a:t>
                      </a:r>
                      <a:endParaRPr lang="en-US" sz="1800" b="1" dirty="0">
                        <a:effectLst/>
                        <a:latin typeface="Calibri" panose="020F0502020204030204" pitchFamily="34" charset="0"/>
                      </a:endParaRPr>
                    </a:p>
                  </a:txBody>
                  <a:tcPr marL="51435" marR="51435" marT="0" marB="0"/>
                </a:tc>
                <a:tc>
                  <a:txBody>
                    <a:bodyPr/>
                    <a:lstStyle/>
                    <a:p>
                      <a:pPr marL="0" marR="0" algn="ctr">
                        <a:lnSpc>
                          <a:spcPct val="107000"/>
                        </a:lnSpc>
                        <a:spcBef>
                          <a:spcPts val="0"/>
                        </a:spcBef>
                        <a:spcAft>
                          <a:spcPts val="0"/>
                        </a:spcAft>
                      </a:pPr>
                      <a:r>
                        <a:rPr lang="en-US" sz="1800" b="1" dirty="0">
                          <a:effectLst/>
                        </a:rPr>
                        <a:t>1.00</a:t>
                      </a:r>
                      <a:endParaRPr lang="en-US" sz="1800" b="1" dirty="0">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4772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E9017-D1D3-4294-9EB1-9D43B230CE89}"/>
              </a:ext>
            </a:extLst>
          </p:cNvPr>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ZM" sz="2400" dirty="0"/>
          </a:p>
        </p:txBody>
      </p:sp>
      <p:graphicFrame>
        <p:nvGraphicFramePr>
          <p:cNvPr id="5" name="Content Placeholder 4">
            <a:extLst>
              <a:ext uri="{FF2B5EF4-FFF2-40B4-BE49-F238E27FC236}">
                <a16:creationId xmlns:a16="http://schemas.microsoft.com/office/drawing/2014/main" id="{E57D60D0-EF96-4855-8D7C-C4E421904B44}"/>
              </a:ext>
            </a:extLst>
          </p:cNvPr>
          <p:cNvGraphicFramePr>
            <a:graphicFrameLocks noGrp="1"/>
          </p:cNvGraphicFramePr>
          <p:nvPr>
            <p:ph idx="1"/>
          </p:nvPr>
        </p:nvGraphicFramePr>
        <p:xfrm>
          <a:off x="2334827" y="2796466"/>
          <a:ext cx="7217547" cy="3101340"/>
        </p:xfrm>
        <a:graphic>
          <a:graphicData uri="http://schemas.openxmlformats.org/drawingml/2006/table">
            <a:tbl>
              <a:tblPr firstRow="1" firstCol="1" bandRow="1">
                <a:tableStyleId>{5940675A-B579-460E-94D1-54222C63F5DA}</a:tableStyleId>
              </a:tblPr>
              <a:tblGrid>
                <a:gridCol w="2405849">
                  <a:extLst>
                    <a:ext uri="{9D8B030D-6E8A-4147-A177-3AD203B41FA5}">
                      <a16:colId xmlns:a16="http://schemas.microsoft.com/office/drawing/2014/main" val="2452393753"/>
                    </a:ext>
                  </a:extLst>
                </a:gridCol>
                <a:gridCol w="2405849">
                  <a:extLst>
                    <a:ext uri="{9D8B030D-6E8A-4147-A177-3AD203B41FA5}">
                      <a16:colId xmlns:a16="http://schemas.microsoft.com/office/drawing/2014/main" val="1416734584"/>
                    </a:ext>
                  </a:extLst>
                </a:gridCol>
                <a:gridCol w="2405849">
                  <a:extLst>
                    <a:ext uri="{9D8B030D-6E8A-4147-A177-3AD203B41FA5}">
                      <a16:colId xmlns:a16="http://schemas.microsoft.com/office/drawing/2014/main" val="4056181653"/>
                    </a:ext>
                  </a:extLst>
                </a:gridCol>
              </a:tblGrid>
              <a:tr h="224335">
                <a:tc>
                  <a:txBody>
                    <a:bodyPr/>
                    <a:lstStyle/>
                    <a:p>
                      <a:pPr algn="l" fontAlgn="t"/>
                      <a:r>
                        <a:rPr lang="en-ZM" sz="1800" b="0" u="none" strike="noStrike" dirty="0">
                          <a:solidFill>
                            <a:srgbClr val="000000"/>
                          </a:solidFill>
                          <a:effectLst/>
                        </a:rPr>
                        <a:t> </a:t>
                      </a:r>
                      <a:endParaRPr lang="en-ZM" sz="1800" b="0" i="0" u="none" strike="noStrike" dirty="0">
                        <a:solidFill>
                          <a:srgbClr val="000000"/>
                        </a:solidFill>
                        <a:effectLst/>
                        <a:latin typeface="Garamond" panose="02020404030301010803" pitchFamily="18" charset="0"/>
                      </a:endParaRPr>
                    </a:p>
                  </a:txBody>
                  <a:tcPr marL="7620" marR="7620" marT="7620" marB="0"/>
                </a:tc>
                <a:tc>
                  <a:txBody>
                    <a:bodyPr/>
                    <a:lstStyle/>
                    <a:p>
                      <a:pPr algn="ctr" rtl="0" fontAlgn="ctr"/>
                      <a:r>
                        <a:rPr lang="en-US" sz="1800" b="1" u="none" strike="noStrike">
                          <a:solidFill>
                            <a:srgbClr val="000000"/>
                          </a:solidFill>
                          <a:effectLst/>
                        </a:rPr>
                        <a:t>x</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US" sz="1800" b="1" u="none" strike="noStrike">
                          <a:solidFill>
                            <a:srgbClr val="000000"/>
                          </a:solidFill>
                          <a:effectLst/>
                        </a:rPr>
                        <a:t>z</a:t>
                      </a:r>
                      <a:endParaRPr lang="en-US"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2900313092"/>
                  </a:ext>
                </a:extLst>
              </a:tr>
              <a:tr h="224335">
                <a:tc>
                  <a:txBody>
                    <a:bodyPr/>
                    <a:lstStyle/>
                    <a:p>
                      <a:pPr algn="ctr" rtl="0" fontAlgn="ctr"/>
                      <a:r>
                        <a:rPr lang="en-US" sz="1800" b="1" u="none" strike="noStrike">
                          <a:solidFill>
                            <a:srgbClr val="000000"/>
                          </a:solidFill>
                          <a:effectLst/>
                        </a:rPr>
                        <a:t>JB</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20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-1.16</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2892102701"/>
                  </a:ext>
                </a:extLst>
              </a:tr>
              <a:tr h="224335">
                <a:tc>
                  <a:txBody>
                    <a:bodyPr/>
                    <a:lstStyle/>
                    <a:p>
                      <a:pPr algn="ctr" rtl="0" fontAlgn="ctr"/>
                      <a:r>
                        <a:rPr lang="en-US" sz="1800" b="1" u="none" strike="noStrike" dirty="0">
                          <a:solidFill>
                            <a:srgbClr val="000000"/>
                          </a:solidFill>
                          <a:effectLst/>
                        </a:rPr>
                        <a:t>PP</a:t>
                      </a:r>
                      <a:endParaRPr lang="en-US"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40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-0.39</a:t>
                      </a:r>
                      <a:endParaRPr lang="en-ZM" sz="1800" b="1" i="0" u="none" strike="noStrike" dirty="0">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451159612"/>
                  </a:ext>
                </a:extLst>
              </a:tr>
              <a:tr h="224335">
                <a:tc>
                  <a:txBody>
                    <a:bodyPr/>
                    <a:lstStyle/>
                    <a:p>
                      <a:pPr algn="ctr" rtl="0" fontAlgn="ctr"/>
                      <a:r>
                        <a:rPr lang="en-US" sz="1800" b="1" u="none" strike="noStrike">
                          <a:solidFill>
                            <a:srgbClr val="000000"/>
                          </a:solidFill>
                          <a:effectLst/>
                        </a:rPr>
                        <a:t>JC</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50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0</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1680625443"/>
                  </a:ext>
                </a:extLst>
              </a:tr>
              <a:tr h="224335">
                <a:tc>
                  <a:txBody>
                    <a:bodyPr/>
                    <a:lstStyle/>
                    <a:p>
                      <a:pPr algn="ctr" rtl="0" fontAlgn="ctr"/>
                      <a:r>
                        <a:rPr lang="en-US" sz="1800" b="1" u="none" strike="noStrike">
                          <a:solidFill>
                            <a:srgbClr val="000000"/>
                          </a:solidFill>
                          <a:effectLst/>
                        </a:rPr>
                        <a:t>MP</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50</a:t>
                      </a:r>
                      <a:endParaRPr lang="en-ZM"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0</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2138599578"/>
                  </a:ext>
                </a:extLst>
              </a:tr>
              <a:tr h="224335">
                <a:tc>
                  <a:txBody>
                    <a:bodyPr/>
                    <a:lstStyle/>
                    <a:p>
                      <a:pPr algn="ctr" rtl="0" fontAlgn="ctr"/>
                      <a:r>
                        <a:rPr lang="en-US" sz="1800" b="1" u="none" strike="noStrike">
                          <a:solidFill>
                            <a:srgbClr val="000000"/>
                          </a:solidFill>
                          <a:effectLst/>
                        </a:rPr>
                        <a:t>PB</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90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1.55</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2211485400"/>
                  </a:ext>
                </a:extLst>
              </a:tr>
              <a:tr h="224335">
                <a:tc>
                  <a:txBody>
                    <a:bodyPr/>
                    <a:lstStyle/>
                    <a:p>
                      <a:pPr algn="ctr" rtl="0" fontAlgn="ctr"/>
                      <a:r>
                        <a:rPr lang="en-US" sz="1800" b="1" u="none" strike="noStrike">
                          <a:solidFill>
                            <a:srgbClr val="000000"/>
                          </a:solidFill>
                          <a:effectLst/>
                        </a:rPr>
                        <a:t>JC</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70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0.77</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185416992"/>
                  </a:ext>
                </a:extLst>
              </a:tr>
              <a:tr h="224335">
                <a:tc>
                  <a:txBody>
                    <a:bodyPr/>
                    <a:lstStyle/>
                    <a:p>
                      <a:pPr algn="ctr" rtl="0" fontAlgn="ctr"/>
                      <a:r>
                        <a:rPr lang="en-US" sz="1800" b="1" u="none" strike="noStrike">
                          <a:solidFill>
                            <a:srgbClr val="000000"/>
                          </a:solidFill>
                          <a:effectLst/>
                        </a:rPr>
                        <a:t>PM</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30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-0.77</a:t>
                      </a:r>
                      <a:endParaRPr lang="en-ZM" sz="1800" b="1" i="0" u="none" strike="noStrike">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1479195303"/>
                  </a:ext>
                </a:extLst>
              </a:tr>
              <a:tr h="224335">
                <a:tc>
                  <a:txBody>
                    <a:bodyPr/>
                    <a:lstStyle/>
                    <a:p>
                      <a:pPr algn="ctr" rtl="0" fontAlgn="ctr"/>
                      <a:r>
                        <a:rPr lang="en-US" sz="1800" b="1" u="none" strike="noStrike">
                          <a:solidFill>
                            <a:srgbClr val="000000"/>
                          </a:solidFill>
                          <a:effectLst/>
                        </a:rPr>
                        <a:t>ML</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60</a:t>
                      </a:r>
                      <a:endParaRPr lang="en-ZM" sz="1800" b="1" i="0" u="none" strike="noStrike" dirty="0">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0.39</a:t>
                      </a:r>
                      <a:endParaRPr lang="en-ZM" sz="1800" b="1" i="0" u="none" strike="noStrike" dirty="0">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517655791"/>
                  </a:ext>
                </a:extLst>
              </a:tr>
              <a:tr h="224335">
                <a:tc>
                  <a:txBody>
                    <a:bodyPr/>
                    <a:lstStyle/>
                    <a:p>
                      <a:pPr algn="ctr" rtl="0" fontAlgn="ctr"/>
                      <a:r>
                        <a:rPr lang="en-US" sz="1800" b="1" u="none" strike="noStrike">
                          <a:solidFill>
                            <a:srgbClr val="000000"/>
                          </a:solidFill>
                          <a:effectLst/>
                        </a:rPr>
                        <a:t>AK</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10</a:t>
                      </a:r>
                      <a:endParaRPr lang="en-ZM"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-1.55</a:t>
                      </a:r>
                      <a:endParaRPr lang="en-ZM" sz="1800" b="1" i="0" u="none" strike="noStrike" dirty="0">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1268552265"/>
                  </a:ext>
                </a:extLst>
              </a:tr>
              <a:tr h="224335">
                <a:tc>
                  <a:txBody>
                    <a:bodyPr/>
                    <a:lstStyle/>
                    <a:p>
                      <a:pPr algn="ctr" rtl="0" fontAlgn="ctr"/>
                      <a:r>
                        <a:rPr lang="en-US" sz="1800" b="1" u="none" strike="noStrike">
                          <a:solidFill>
                            <a:srgbClr val="000000"/>
                          </a:solidFill>
                          <a:effectLst/>
                        </a:rPr>
                        <a:t>PC</a:t>
                      </a:r>
                      <a:endParaRPr lang="en-US"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a:solidFill>
                            <a:srgbClr val="000000"/>
                          </a:solidFill>
                          <a:effectLst/>
                        </a:rPr>
                        <a:t>80</a:t>
                      </a:r>
                      <a:endParaRPr lang="en-ZM" sz="1800" b="1" i="0" u="none" strike="noStrike">
                        <a:solidFill>
                          <a:srgbClr val="000000"/>
                        </a:solidFill>
                        <a:effectLst/>
                        <a:latin typeface="Garamond" panose="02020404030301010803" pitchFamily="18" charset="0"/>
                      </a:endParaRPr>
                    </a:p>
                  </a:txBody>
                  <a:tcPr marL="7620" marR="7620" marT="7620" marB="0" anchor="ctr"/>
                </a:tc>
                <a:tc>
                  <a:txBody>
                    <a:bodyPr/>
                    <a:lstStyle/>
                    <a:p>
                      <a:pPr algn="ctr" rtl="0" fontAlgn="ctr"/>
                      <a:r>
                        <a:rPr lang="en-ZM" sz="1800" b="1" u="none" strike="noStrike" dirty="0">
                          <a:solidFill>
                            <a:srgbClr val="000000"/>
                          </a:solidFill>
                          <a:effectLst/>
                        </a:rPr>
                        <a:t>1.16</a:t>
                      </a:r>
                      <a:endParaRPr lang="en-ZM" sz="1800" b="1" i="0" u="none" strike="noStrike" dirty="0">
                        <a:solidFill>
                          <a:srgbClr val="000000"/>
                        </a:solidFill>
                        <a:effectLst/>
                        <a:latin typeface="Garamond" panose="02020404030301010803" pitchFamily="18" charset="0"/>
                      </a:endParaRPr>
                    </a:p>
                  </a:txBody>
                  <a:tcPr marL="7620" marR="7620" marT="7620" marB="0" anchor="ctr"/>
                </a:tc>
                <a:extLst>
                  <a:ext uri="{0D108BD9-81ED-4DB2-BD59-A6C34878D82A}">
                    <a16:rowId xmlns:a16="http://schemas.microsoft.com/office/drawing/2014/main" val="648862557"/>
                  </a:ext>
                </a:extLst>
              </a:tr>
            </a:tbl>
          </a:graphicData>
        </a:graphic>
      </p:graphicFrame>
    </p:spTree>
    <p:extLst>
      <p:ext uri="{BB962C8B-B14F-4D97-AF65-F5344CB8AC3E}">
        <p14:creationId xmlns:p14="http://schemas.microsoft.com/office/powerpoint/2010/main" val="381187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US" sz="2400" dirty="0"/>
          </a:p>
        </p:txBody>
      </p:sp>
      <p:sp>
        <p:nvSpPr>
          <p:cNvPr id="3" name="Content Placeholder 2"/>
          <p:cNvSpPr>
            <a:spLocks noGrp="1"/>
          </p:cNvSpPr>
          <p:nvPr>
            <p:ph idx="1"/>
          </p:nvPr>
        </p:nvSpPr>
        <p:spPr/>
        <p:txBody>
          <a:bodyPr>
            <a:normAutofit fontScale="85000" lnSpcReduction="20000"/>
          </a:bodyPr>
          <a:lstStyle/>
          <a:p>
            <a:pPr algn="just" eaLnBrk="0" fontAlgn="base" hangingPunct="0">
              <a:lnSpc>
                <a:spcPct val="100000"/>
              </a:lnSpc>
              <a:spcBef>
                <a:spcPct val="0"/>
              </a:spcBef>
              <a:spcAft>
                <a:spcPct val="0"/>
              </a:spcAft>
            </a:pPr>
            <a:r>
              <a:rPr lang="en-US" altLang="en-US" b="1" dirty="0">
                <a:latin typeface="Garamond" panose="02020404030301010803" pitchFamily="18" charset="0"/>
                <a:ea typeface="Times New Roman" panose="02020603050405020304" pitchFamily="18" charset="0"/>
              </a:rPr>
              <a:t>The z – scores on the extreme left column while the proportions or areas under the curve are to the right.</a:t>
            </a:r>
          </a:p>
          <a:p>
            <a:pPr marL="0" indent="0" algn="just" eaLnBrk="0" fontAlgn="base" hangingPunct="0">
              <a:spcBef>
                <a:spcPct val="0"/>
              </a:spcBef>
              <a:spcAft>
                <a:spcPct val="0"/>
              </a:spcAft>
              <a:buNone/>
            </a:pPr>
            <a:endParaRPr lang="en-US" altLang="en-US" b="1" dirty="0">
              <a:latin typeface="Garamond" panose="02020404030301010803" pitchFamily="18"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Garamond" panose="02020404030301010803" pitchFamily="18" charset="0"/>
            </a:endParaRPr>
          </a:p>
          <a:p>
            <a:pPr algn="just" eaLnBrk="0" fontAlgn="base" hangingPunct="0">
              <a:lnSpc>
                <a:spcPct val="100000"/>
              </a:lnSpc>
              <a:spcBef>
                <a:spcPct val="0"/>
              </a:spcBef>
              <a:spcAft>
                <a:spcPct val="0"/>
              </a:spcAft>
            </a:pPr>
            <a:r>
              <a:rPr lang="en-US" altLang="en-US" b="1" dirty="0">
                <a:latin typeface="Garamond" panose="02020404030301010803" pitchFamily="18" charset="0"/>
                <a:ea typeface="Times New Roman" panose="02020603050405020304" pitchFamily="18" charset="0"/>
              </a:rPr>
              <a:t>A value of z –score of 1 is equal to an area of 0.3414 while a value of a z-score of 3 corresponds to an area under the curve of 0.4987.</a:t>
            </a:r>
          </a:p>
          <a:p>
            <a:pPr marL="0" indent="0" algn="just" eaLnBrk="0" fontAlgn="base" hangingPunct="0">
              <a:spcBef>
                <a:spcPct val="0"/>
              </a:spcBef>
              <a:spcAft>
                <a:spcPct val="0"/>
              </a:spcAft>
              <a:buNone/>
            </a:pPr>
            <a:endParaRPr lang="en-US" altLang="en-US" b="1" dirty="0">
              <a:latin typeface="Garamond" panose="02020404030301010803" pitchFamily="18"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Garamond" panose="02020404030301010803" pitchFamily="18" charset="0"/>
            </a:endParaRPr>
          </a:p>
          <a:p>
            <a:pPr algn="just" eaLnBrk="0" fontAlgn="base" hangingPunct="0">
              <a:lnSpc>
                <a:spcPct val="100000"/>
              </a:lnSpc>
              <a:spcBef>
                <a:spcPct val="0"/>
              </a:spcBef>
              <a:spcAft>
                <a:spcPct val="0"/>
              </a:spcAft>
            </a:pPr>
            <a:r>
              <a:rPr lang="en-US" altLang="en-US" b="1" dirty="0">
                <a:latin typeface="Garamond" panose="02020404030301010803" pitchFamily="18" charset="0"/>
                <a:ea typeface="Times New Roman" panose="02020603050405020304" pitchFamily="18" charset="0"/>
              </a:rPr>
              <a:t>Standard scores to the left of the </a:t>
            </a:r>
            <a:r>
              <a:rPr lang="en-US" altLang="en-US" b="1" dirty="0" err="1">
                <a:latin typeface="Garamond" panose="02020404030301010803" pitchFamily="18" charset="0"/>
                <a:ea typeface="Times New Roman" panose="02020603050405020304" pitchFamily="18" charset="0"/>
              </a:rPr>
              <a:t>centre</a:t>
            </a:r>
            <a:r>
              <a:rPr lang="en-US" altLang="en-US" b="1" dirty="0">
                <a:latin typeface="Garamond" panose="02020404030301010803" pitchFamily="18" charset="0"/>
                <a:ea typeface="Times New Roman" panose="02020603050405020304" pitchFamily="18" charset="0"/>
              </a:rPr>
              <a:t> or the mean are smaller; standard scores to the right are larger.</a:t>
            </a:r>
          </a:p>
          <a:p>
            <a:pPr marL="0" indent="0" algn="just" eaLnBrk="0" fontAlgn="base" hangingPunct="0">
              <a:spcBef>
                <a:spcPct val="0"/>
              </a:spcBef>
              <a:spcAft>
                <a:spcPct val="0"/>
              </a:spcAft>
              <a:buNone/>
            </a:pPr>
            <a:endParaRPr lang="en-US" altLang="en-US" b="1" dirty="0">
              <a:latin typeface="Garamond" panose="02020404030301010803" pitchFamily="18" charset="0"/>
              <a:ea typeface="Times New Roman" panose="02020603050405020304" pitchFamily="18" charset="0"/>
            </a:endParaRPr>
          </a:p>
          <a:p>
            <a:pPr marL="0" indent="0" algn="just" eaLnBrk="0" fontAlgn="base" hangingPunct="0">
              <a:spcBef>
                <a:spcPct val="0"/>
              </a:spcBef>
              <a:spcAft>
                <a:spcPct val="0"/>
              </a:spcAft>
              <a:buNone/>
            </a:pPr>
            <a:endParaRPr lang="en-US" altLang="en-US" sz="1051" b="1" dirty="0">
              <a:latin typeface="Garamond" panose="02020404030301010803" pitchFamily="18" charset="0"/>
            </a:endParaRPr>
          </a:p>
          <a:p>
            <a:pPr algn="just" eaLnBrk="0" fontAlgn="base" hangingPunct="0">
              <a:lnSpc>
                <a:spcPct val="100000"/>
              </a:lnSpc>
              <a:spcBef>
                <a:spcPct val="0"/>
              </a:spcBef>
              <a:spcAft>
                <a:spcPct val="0"/>
              </a:spcAft>
            </a:pPr>
            <a:r>
              <a:rPr lang="en-US" altLang="en-US" b="1" dirty="0">
                <a:latin typeface="Garamond" panose="02020404030301010803" pitchFamily="18" charset="0"/>
                <a:ea typeface="Times New Roman" panose="02020603050405020304" pitchFamily="18" charset="0"/>
              </a:rPr>
              <a:t>For any z-score, score to the left is represent smaller values while those to the right represent larger values.</a:t>
            </a:r>
            <a:endParaRPr lang="en-US" altLang="en-US" sz="1051" b="1" dirty="0">
              <a:latin typeface="Garamond" panose="02020404030301010803" pitchFamily="18" charset="0"/>
            </a:endParaRPr>
          </a:p>
          <a:p>
            <a:pPr algn="just"/>
            <a:endParaRPr lang="en-US" b="1" dirty="0"/>
          </a:p>
        </p:txBody>
      </p:sp>
    </p:spTree>
    <p:extLst>
      <p:ext uri="{BB962C8B-B14F-4D97-AF65-F5344CB8AC3E}">
        <p14:creationId xmlns:p14="http://schemas.microsoft.com/office/powerpoint/2010/main" val="178753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br>
              <a:rPr lang="en-US" b="1" dirty="0"/>
            </a:br>
            <a:r>
              <a:rPr lang="en-US" sz="2700" b="1" dirty="0"/>
              <a:t>RULES TO FOLLOW WHEN WORKING WITH Z – SCORES</a:t>
            </a:r>
            <a:br>
              <a:rPr lang="en-US" sz="2700" b="1" dirty="0"/>
            </a:br>
            <a:br>
              <a:rPr lang="en-US" dirty="0"/>
            </a:br>
            <a:endParaRPr lang="en-US" dirty="0"/>
          </a:p>
        </p:txBody>
      </p:sp>
      <p:sp>
        <p:nvSpPr>
          <p:cNvPr id="3" name="Content Placeholder 2"/>
          <p:cNvSpPr>
            <a:spLocks noGrp="1"/>
          </p:cNvSpPr>
          <p:nvPr>
            <p:ph idx="1"/>
          </p:nvPr>
        </p:nvSpPr>
        <p:spPr/>
        <p:txBody>
          <a:bodyPr>
            <a:normAutofit/>
          </a:bodyPr>
          <a:lstStyle/>
          <a:p>
            <a:pPr lvl="0" algn="just"/>
            <a:r>
              <a:rPr lang="en-US" sz="3000" b="1" dirty="0"/>
              <a:t>If the z – scores are located on opposite  sides of the </a:t>
            </a:r>
            <a:r>
              <a:rPr lang="en-US" sz="3000" b="1" dirty="0" err="1"/>
              <a:t>centre</a:t>
            </a:r>
            <a:r>
              <a:rPr lang="en-US" sz="3000" b="1" dirty="0"/>
              <a:t>, add the corresponding proportions.</a:t>
            </a:r>
          </a:p>
          <a:p>
            <a:pPr marL="0" indent="0" algn="just">
              <a:buNone/>
            </a:pPr>
            <a:endParaRPr lang="en-US" sz="3000" b="1" dirty="0"/>
          </a:p>
          <a:p>
            <a:pPr lvl="0" algn="just"/>
            <a:r>
              <a:rPr lang="en-US" sz="3000" b="1" dirty="0"/>
              <a:t> If the z – scores are located on the same side of the </a:t>
            </a:r>
            <a:r>
              <a:rPr lang="en-US" sz="3000" b="1" dirty="0" err="1"/>
              <a:t>centre</a:t>
            </a:r>
            <a:r>
              <a:rPr lang="en-US" sz="3000" b="1" dirty="0"/>
              <a:t>, subtract the corresponding proportions.</a:t>
            </a:r>
          </a:p>
          <a:p>
            <a:pPr marL="0" indent="0" algn="just">
              <a:buNone/>
            </a:pPr>
            <a:endParaRPr lang="en-US" sz="3000" b="1" dirty="0"/>
          </a:p>
          <a:p>
            <a:pPr marL="0" indent="0" algn="just">
              <a:buNone/>
            </a:pPr>
            <a:endParaRPr lang="en-US" sz="3000" b="1" dirty="0"/>
          </a:p>
          <a:p>
            <a:pPr algn="just"/>
            <a:endParaRPr lang="en-US" sz="3000" b="1" dirty="0"/>
          </a:p>
        </p:txBody>
      </p:sp>
    </p:spTree>
    <p:extLst>
      <p:ext uri="{BB962C8B-B14F-4D97-AF65-F5344CB8AC3E}">
        <p14:creationId xmlns:p14="http://schemas.microsoft.com/office/powerpoint/2010/main" val="136716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1957A-B514-422C-B042-0DA1E02AB002}"/>
              </a:ext>
            </a:extLst>
          </p:cNvPr>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ZM" sz="2400" dirty="0"/>
          </a:p>
        </p:txBody>
      </p:sp>
      <p:graphicFrame>
        <p:nvGraphicFramePr>
          <p:cNvPr id="6" name="Content Placeholder 5">
            <a:extLst>
              <a:ext uri="{FF2B5EF4-FFF2-40B4-BE49-F238E27FC236}">
                <a16:creationId xmlns:a16="http://schemas.microsoft.com/office/drawing/2014/main" id="{42C08A7B-DE1E-4512-99E3-B64E9A4CECA0}"/>
              </a:ext>
            </a:extLst>
          </p:cNvPr>
          <p:cNvGraphicFramePr>
            <a:graphicFrameLocks noGrp="1"/>
          </p:cNvGraphicFramePr>
          <p:nvPr>
            <p:ph idx="1"/>
            <p:extLst>
              <p:ext uri="{D42A27DB-BD31-4B8C-83A1-F6EECF244321}">
                <p14:modId xmlns:p14="http://schemas.microsoft.com/office/powerpoint/2010/main" val="1457240551"/>
              </p:ext>
            </p:extLst>
          </p:nvPr>
        </p:nvGraphicFramePr>
        <p:xfrm>
          <a:off x="1438183" y="3266983"/>
          <a:ext cx="9312675" cy="3101860"/>
        </p:xfrm>
        <a:graphic>
          <a:graphicData uri="http://schemas.openxmlformats.org/drawingml/2006/table">
            <a:tbl>
              <a:tblPr>
                <a:tableStyleId>{5940675A-B579-460E-94D1-54222C63F5DA}</a:tableStyleId>
              </a:tblPr>
              <a:tblGrid>
                <a:gridCol w="3395327">
                  <a:extLst>
                    <a:ext uri="{9D8B030D-6E8A-4147-A177-3AD203B41FA5}">
                      <a16:colId xmlns:a16="http://schemas.microsoft.com/office/drawing/2014/main" val="2441900075"/>
                    </a:ext>
                  </a:extLst>
                </a:gridCol>
                <a:gridCol w="1159190">
                  <a:extLst>
                    <a:ext uri="{9D8B030D-6E8A-4147-A177-3AD203B41FA5}">
                      <a16:colId xmlns:a16="http://schemas.microsoft.com/office/drawing/2014/main" val="1603928788"/>
                    </a:ext>
                  </a:extLst>
                </a:gridCol>
                <a:gridCol w="4758158">
                  <a:extLst>
                    <a:ext uri="{9D8B030D-6E8A-4147-A177-3AD203B41FA5}">
                      <a16:colId xmlns:a16="http://schemas.microsoft.com/office/drawing/2014/main" val="2559342682"/>
                    </a:ext>
                  </a:extLst>
                </a:gridCol>
              </a:tblGrid>
              <a:tr h="592585">
                <a:tc gridSpan="3">
                  <a:txBody>
                    <a:bodyPr/>
                    <a:lstStyle/>
                    <a:p>
                      <a:r>
                        <a:rPr lang="en-US" sz="2400" b="1" dirty="0">
                          <a:effectLst/>
                        </a:rPr>
                        <a:t>OPPOSITE SIDES</a:t>
                      </a:r>
                    </a:p>
                    <a:p>
                      <a:r>
                        <a:rPr lang="en-US" sz="2400" b="1" dirty="0">
                          <a:effectLst/>
                        </a:rPr>
                        <a:t> </a:t>
                      </a:r>
                      <a:endParaRPr lang="en-ZM" sz="2400" b="1" dirty="0">
                        <a:effectLst/>
                        <a:latin typeface="Times New Roman" panose="02020603050405020304" pitchFamily="18" charset="0"/>
                      </a:endParaRPr>
                    </a:p>
                  </a:txBody>
                  <a:tcPr marL="68580" marR="68580" marT="0" marB="0"/>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273790294"/>
                  </a:ext>
                </a:extLst>
              </a:tr>
              <a:tr h="592585">
                <a:tc>
                  <a:txBody>
                    <a:bodyPr/>
                    <a:lstStyle/>
                    <a:p>
                      <a:r>
                        <a:rPr lang="en-US" sz="2400" b="1">
                          <a:effectLst/>
                        </a:rPr>
                        <a:t>PP+PB</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Z</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a:effectLst/>
                        </a:rPr>
                        <a:t>Proportion</a:t>
                      </a:r>
                      <a:endParaRPr lang="en-ZM" sz="24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4632923"/>
                  </a:ext>
                </a:extLst>
              </a:tr>
              <a:tr h="592585">
                <a:tc>
                  <a:txBody>
                    <a:bodyPr/>
                    <a:lstStyle/>
                    <a:p>
                      <a:r>
                        <a:rPr lang="en-US" sz="2400" b="1">
                          <a:effectLst/>
                        </a:rPr>
                        <a:t>PP</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-0.39</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0.1517</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47644680"/>
                  </a:ext>
                </a:extLst>
              </a:tr>
              <a:tr h="592585">
                <a:tc>
                  <a:txBody>
                    <a:bodyPr/>
                    <a:lstStyle/>
                    <a:p>
                      <a:r>
                        <a:rPr lang="en-US" sz="2400" b="1">
                          <a:effectLst/>
                        </a:rPr>
                        <a:t>PB</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1.55</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0.4394</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1874200"/>
                  </a:ext>
                </a:extLst>
              </a:tr>
              <a:tr h="592585">
                <a:tc>
                  <a:txBody>
                    <a:bodyPr/>
                    <a:lstStyle/>
                    <a:p>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0.5911</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5229599"/>
                  </a:ext>
                </a:extLst>
              </a:tr>
            </a:tbl>
          </a:graphicData>
        </a:graphic>
      </p:graphicFrame>
      <p:sp>
        <p:nvSpPr>
          <p:cNvPr id="7" name="Rectangle 2">
            <a:extLst>
              <a:ext uri="{FF2B5EF4-FFF2-40B4-BE49-F238E27FC236}">
                <a16:creationId xmlns:a16="http://schemas.microsoft.com/office/drawing/2014/main" id="{23F9CA43-1F20-417E-B12E-4FCE522DD31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M"/>
          </a:p>
        </p:txBody>
      </p:sp>
    </p:spTree>
    <p:extLst>
      <p:ext uri="{BB962C8B-B14F-4D97-AF65-F5344CB8AC3E}">
        <p14:creationId xmlns:p14="http://schemas.microsoft.com/office/powerpoint/2010/main" val="361764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NORMAL DISTRIBUTION</a:t>
            </a:r>
            <a:endParaRPr lang="en-US" dirty="0"/>
          </a:p>
        </p:txBody>
      </p:sp>
      <p:sp>
        <p:nvSpPr>
          <p:cNvPr id="3" name="Content Placeholder 2"/>
          <p:cNvSpPr>
            <a:spLocks noGrp="1"/>
          </p:cNvSpPr>
          <p:nvPr>
            <p:ph idx="1"/>
          </p:nvPr>
        </p:nvSpPr>
        <p:spPr/>
        <p:txBody>
          <a:bodyPr>
            <a:normAutofit lnSpcReduction="10000"/>
          </a:bodyPr>
          <a:lstStyle/>
          <a:p>
            <a:pPr lvl="0" algn="just"/>
            <a:r>
              <a:rPr lang="en-US" b="1" dirty="0"/>
              <a:t>This process of making inferences carries with it some risks. </a:t>
            </a:r>
          </a:p>
          <a:p>
            <a:pPr lvl="0" algn="just"/>
            <a:endParaRPr lang="en-US" b="1" dirty="0"/>
          </a:p>
          <a:p>
            <a:pPr lvl="0" algn="just"/>
            <a:r>
              <a:rPr lang="en-US" b="1" dirty="0"/>
              <a:t>Since we do not have all the information about population values, there is always a risk or probability of making a wrong inference.</a:t>
            </a:r>
          </a:p>
          <a:p>
            <a:pPr marL="0" lvl="0" indent="0" algn="just">
              <a:buNone/>
            </a:pPr>
            <a:endParaRPr lang="en-US" b="1" dirty="0"/>
          </a:p>
          <a:p>
            <a:pPr lvl="0" algn="just"/>
            <a:r>
              <a:rPr lang="en-US" b="1" dirty="0"/>
              <a:t>Estimating the risk of requires knowledge of a theoretical probability distribution known as the normal distribution.</a:t>
            </a:r>
          </a:p>
          <a:p>
            <a:pPr lvl="0" algn="just"/>
            <a:endParaRPr lang="en-US" b="1" dirty="0"/>
          </a:p>
        </p:txBody>
      </p:sp>
    </p:spTree>
    <p:extLst>
      <p:ext uri="{BB962C8B-B14F-4D97-AF65-F5344CB8AC3E}">
        <p14:creationId xmlns:p14="http://schemas.microsoft.com/office/powerpoint/2010/main" val="3659283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00D9-3F83-41B6-9938-622C6D921A6A}"/>
              </a:ext>
            </a:extLst>
          </p:cNvPr>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ZM" sz="2400" dirty="0"/>
          </a:p>
        </p:txBody>
      </p:sp>
      <p:graphicFrame>
        <p:nvGraphicFramePr>
          <p:cNvPr id="4" name="Content Placeholder 3">
            <a:extLst>
              <a:ext uri="{FF2B5EF4-FFF2-40B4-BE49-F238E27FC236}">
                <a16:creationId xmlns:a16="http://schemas.microsoft.com/office/drawing/2014/main" id="{154ADC65-FD79-4E04-A053-415D2C9FA98C}"/>
              </a:ext>
            </a:extLst>
          </p:cNvPr>
          <p:cNvGraphicFramePr>
            <a:graphicFrameLocks noGrp="1"/>
          </p:cNvGraphicFramePr>
          <p:nvPr>
            <p:ph idx="1"/>
            <p:extLst>
              <p:ext uri="{D42A27DB-BD31-4B8C-83A1-F6EECF244321}">
                <p14:modId xmlns:p14="http://schemas.microsoft.com/office/powerpoint/2010/main" val="61331935"/>
              </p:ext>
            </p:extLst>
          </p:nvPr>
        </p:nvGraphicFramePr>
        <p:xfrm>
          <a:off x="2032986" y="3435350"/>
          <a:ext cx="8433788" cy="2194560"/>
        </p:xfrm>
        <a:graphic>
          <a:graphicData uri="http://schemas.openxmlformats.org/drawingml/2006/table">
            <a:tbl>
              <a:tblPr>
                <a:tableStyleId>{5940675A-B579-460E-94D1-54222C63F5DA}</a:tableStyleId>
              </a:tblPr>
              <a:tblGrid>
                <a:gridCol w="3074891">
                  <a:extLst>
                    <a:ext uri="{9D8B030D-6E8A-4147-A177-3AD203B41FA5}">
                      <a16:colId xmlns:a16="http://schemas.microsoft.com/office/drawing/2014/main" val="3386859382"/>
                    </a:ext>
                  </a:extLst>
                </a:gridCol>
                <a:gridCol w="1049792">
                  <a:extLst>
                    <a:ext uri="{9D8B030D-6E8A-4147-A177-3AD203B41FA5}">
                      <a16:colId xmlns:a16="http://schemas.microsoft.com/office/drawing/2014/main" val="1729578063"/>
                    </a:ext>
                  </a:extLst>
                </a:gridCol>
                <a:gridCol w="4309105">
                  <a:extLst>
                    <a:ext uri="{9D8B030D-6E8A-4147-A177-3AD203B41FA5}">
                      <a16:colId xmlns:a16="http://schemas.microsoft.com/office/drawing/2014/main" val="2894869546"/>
                    </a:ext>
                  </a:extLst>
                </a:gridCol>
              </a:tblGrid>
              <a:tr h="161925">
                <a:tc gridSpan="3">
                  <a:txBody>
                    <a:bodyPr/>
                    <a:lstStyle/>
                    <a:p>
                      <a:r>
                        <a:rPr lang="en-US" sz="2400" b="1" dirty="0">
                          <a:effectLst/>
                        </a:rPr>
                        <a:t>SAME SIDE</a:t>
                      </a:r>
                    </a:p>
                    <a:p>
                      <a:r>
                        <a:rPr lang="en-US" sz="2400" b="1" dirty="0">
                          <a:effectLst/>
                        </a:rPr>
                        <a:t> </a:t>
                      </a:r>
                      <a:endParaRPr lang="en-ZM" sz="2400" b="1" dirty="0">
                        <a:effectLst/>
                        <a:latin typeface="Times New Roman" panose="02020603050405020304" pitchFamily="18" charset="0"/>
                      </a:endParaRPr>
                    </a:p>
                  </a:txBody>
                  <a:tcPr marL="68580" marR="68580" marT="0" marB="0"/>
                </a:tc>
                <a:tc hMerge="1">
                  <a:txBody>
                    <a:bodyPr/>
                    <a:lstStyle/>
                    <a:p>
                      <a:endParaRPr lang="en-ZM"/>
                    </a:p>
                  </a:txBody>
                  <a:tcPr/>
                </a:tc>
                <a:tc hMerge="1">
                  <a:txBody>
                    <a:bodyPr/>
                    <a:lstStyle/>
                    <a:p>
                      <a:endParaRPr lang="en-ZM"/>
                    </a:p>
                  </a:txBody>
                  <a:tcPr/>
                </a:tc>
                <a:extLst>
                  <a:ext uri="{0D108BD9-81ED-4DB2-BD59-A6C34878D82A}">
                    <a16:rowId xmlns:a16="http://schemas.microsoft.com/office/drawing/2014/main" val="819438176"/>
                  </a:ext>
                </a:extLst>
              </a:tr>
              <a:tr h="161925">
                <a:tc>
                  <a:txBody>
                    <a:bodyPr/>
                    <a:lstStyle/>
                    <a:p>
                      <a:r>
                        <a:rPr lang="en-US" sz="2400" b="1" dirty="0" err="1">
                          <a:effectLst/>
                        </a:rPr>
                        <a:t>JB+PP</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2400" b="1">
                          <a:effectLst/>
                        </a:rPr>
                        <a:t> </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2400" b="1">
                          <a:effectLst/>
                        </a:rPr>
                        <a:t> </a:t>
                      </a:r>
                      <a:endParaRPr lang="en-ZM" sz="2400" b="1">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68959660"/>
                  </a:ext>
                </a:extLst>
              </a:tr>
              <a:tr h="161925">
                <a:tc>
                  <a:txBody>
                    <a:bodyPr/>
                    <a:lstStyle/>
                    <a:p>
                      <a:r>
                        <a:rPr lang="en-US" sz="2400" b="1" dirty="0">
                          <a:effectLst/>
                        </a:rPr>
                        <a:t>JB</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-1.16</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0.3770</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07727840"/>
                  </a:ext>
                </a:extLst>
              </a:tr>
              <a:tr h="161925">
                <a:tc>
                  <a:txBody>
                    <a:bodyPr/>
                    <a:lstStyle/>
                    <a:p>
                      <a:r>
                        <a:rPr lang="en-US" sz="2400" b="1">
                          <a:effectLst/>
                        </a:rPr>
                        <a:t>PP</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-0.39</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0.1517</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2694592"/>
                  </a:ext>
                </a:extLst>
              </a:tr>
              <a:tr h="161925">
                <a:tc>
                  <a:txBody>
                    <a:bodyPr/>
                    <a:lstStyle/>
                    <a:p>
                      <a:r>
                        <a:rPr lang="en-US" sz="2400" b="1">
                          <a:effectLst/>
                        </a:rPr>
                        <a:t> </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a:effectLst/>
                        </a:rPr>
                        <a:t> </a:t>
                      </a:r>
                      <a:endParaRPr lang="en-ZM" sz="2400" b="1">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2400" b="1" dirty="0">
                          <a:effectLst/>
                        </a:rPr>
                        <a:t>0.2283</a:t>
                      </a:r>
                      <a:endParaRPr lang="en-ZM" sz="24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87831605"/>
                  </a:ext>
                </a:extLst>
              </a:tr>
            </a:tbl>
          </a:graphicData>
        </a:graphic>
      </p:graphicFrame>
    </p:spTree>
    <p:extLst>
      <p:ext uri="{BB962C8B-B14F-4D97-AF65-F5344CB8AC3E}">
        <p14:creationId xmlns:p14="http://schemas.microsoft.com/office/powerpoint/2010/main" val="110103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45C7-9AF3-43F1-A582-BBC7266A85F6}"/>
              </a:ext>
            </a:extLst>
          </p:cNvPr>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ZM" sz="2400" dirty="0"/>
          </a:p>
        </p:txBody>
      </p:sp>
      <p:sp>
        <p:nvSpPr>
          <p:cNvPr id="3" name="Content Placeholder 2">
            <a:extLst>
              <a:ext uri="{FF2B5EF4-FFF2-40B4-BE49-F238E27FC236}">
                <a16:creationId xmlns:a16="http://schemas.microsoft.com/office/drawing/2014/main" id="{B444F1A4-93EE-4F6F-9DC4-ADF7E0490B9C}"/>
              </a:ext>
            </a:extLst>
          </p:cNvPr>
          <p:cNvSpPr>
            <a:spLocks noGrp="1"/>
          </p:cNvSpPr>
          <p:nvPr>
            <p:ph idx="1"/>
          </p:nvPr>
        </p:nvSpPr>
        <p:spPr/>
        <p:txBody>
          <a:bodyPr>
            <a:normAutofit/>
          </a:bodyPr>
          <a:lstStyle/>
          <a:p>
            <a:pPr marL="228600"/>
            <a:r>
              <a:rPr lang="en-US" sz="1800" b="1" dirty="0">
                <a:effectLst/>
                <a:latin typeface="Times New Roman" panose="02020603050405020304" pitchFamily="18" charset="0"/>
                <a:ea typeface="Times New Roman" panose="02020603050405020304" pitchFamily="18" charset="0"/>
              </a:rPr>
              <a:t>PERCENTILES AND Z – SCORES</a:t>
            </a:r>
            <a:endParaRPr lang="en-ZM" sz="1800" dirty="0">
              <a:effectLst/>
              <a:latin typeface="Times New Roman" panose="02020603050405020304" pitchFamily="18" charset="0"/>
              <a:ea typeface="Times New Roman" panose="02020603050405020304" pitchFamily="18" charset="0"/>
            </a:endParaRPr>
          </a:p>
          <a:p>
            <a:pPr marL="0" indent="0">
              <a:buNone/>
            </a:pPr>
            <a:endParaRPr lang="en-ZM" sz="1800" b="1" dirty="0">
              <a:effectLst/>
              <a:latin typeface="Times New Roman" panose="02020603050405020304" pitchFamily="18" charset="0"/>
              <a:ea typeface="Times New Roman" panose="02020603050405020304" pitchFamily="18" charset="0"/>
            </a:endParaRPr>
          </a:p>
          <a:p>
            <a:pPr marL="228600"/>
            <a:r>
              <a:rPr lang="en-US" sz="1800" b="1" dirty="0">
                <a:effectLst/>
                <a:latin typeface="Times New Roman" panose="02020603050405020304" pitchFamily="18" charset="0"/>
                <a:ea typeface="Times New Roman" panose="02020603050405020304" pitchFamily="18" charset="0"/>
              </a:rPr>
              <a:t>PP has 16% below him. Therefore, PP is on the 16</a:t>
            </a:r>
            <a:r>
              <a:rPr lang="en-US" sz="1800" b="1" baseline="30000" dirty="0">
                <a:effectLst/>
                <a:latin typeface="Times New Roman" panose="02020603050405020304" pitchFamily="18" charset="0"/>
                <a:ea typeface="Times New Roman" panose="02020603050405020304" pitchFamily="18" charset="0"/>
              </a:rPr>
              <a:t>th</a:t>
            </a:r>
            <a:r>
              <a:rPr lang="en-US" sz="1800" b="1" dirty="0">
                <a:effectLst/>
                <a:latin typeface="Times New Roman" panose="02020603050405020304" pitchFamily="18" charset="0"/>
                <a:ea typeface="Times New Roman" panose="02020603050405020304" pitchFamily="18" charset="0"/>
              </a:rPr>
              <a:t> percentile.</a:t>
            </a:r>
            <a:endParaRPr lang="en-ZM" sz="1800" b="1" dirty="0">
              <a:effectLst/>
              <a:latin typeface="Times New Roman" panose="02020603050405020304" pitchFamily="18" charset="0"/>
              <a:ea typeface="Times New Roman" panose="02020603050405020304" pitchFamily="18" charset="0"/>
            </a:endParaRPr>
          </a:p>
          <a:p>
            <a:pPr marL="228600"/>
            <a:r>
              <a:rPr lang="en-US" sz="1800" b="1" dirty="0">
                <a:effectLst/>
                <a:latin typeface="Times New Roman" panose="02020603050405020304" pitchFamily="18" charset="0"/>
                <a:ea typeface="Times New Roman" panose="02020603050405020304" pitchFamily="18" charset="0"/>
              </a:rPr>
              <a:t>PB is on the </a:t>
            </a:r>
            <a:r>
              <a:rPr lang="en-US" sz="1800" b="1" dirty="0">
                <a:latin typeface="Times New Roman" panose="02020603050405020304" pitchFamily="18" charset="0"/>
                <a:ea typeface="Times New Roman" panose="02020603050405020304" pitchFamily="18" charset="0"/>
              </a:rPr>
              <a:t>94</a:t>
            </a:r>
            <a:r>
              <a:rPr lang="en-US" sz="1800" b="1" baseline="30000" dirty="0">
                <a:effectLst/>
                <a:latin typeface="Times New Roman" panose="02020603050405020304" pitchFamily="18" charset="0"/>
                <a:ea typeface="Times New Roman" panose="02020603050405020304" pitchFamily="18" charset="0"/>
              </a:rPr>
              <a:t>th</a:t>
            </a:r>
            <a:r>
              <a:rPr lang="en-US" sz="1800" b="1" dirty="0">
                <a:effectLst/>
                <a:latin typeface="Times New Roman" panose="02020603050405020304" pitchFamily="18" charset="0"/>
                <a:ea typeface="Times New Roman" panose="02020603050405020304" pitchFamily="18" charset="0"/>
              </a:rPr>
              <a:t> percentile</a:t>
            </a:r>
            <a:endParaRPr lang="en-ZM" sz="1800" b="1" dirty="0">
              <a:effectLst/>
              <a:latin typeface="Times New Roman" panose="02020603050405020304" pitchFamily="18" charset="0"/>
              <a:ea typeface="Times New Roman" panose="02020603050405020304" pitchFamily="18" charset="0"/>
            </a:endParaRPr>
          </a:p>
          <a:p>
            <a:pPr marL="228600"/>
            <a:r>
              <a:rPr lang="en-US" sz="1800" b="1" dirty="0">
                <a:effectLst/>
                <a:latin typeface="Times New Roman" panose="02020603050405020304" pitchFamily="18" charset="0"/>
                <a:ea typeface="Times New Roman" panose="02020603050405020304" pitchFamily="18" charset="0"/>
              </a:rPr>
              <a:t>JB is on the </a:t>
            </a:r>
            <a:r>
              <a:rPr lang="en-US" sz="1800" b="1" dirty="0">
                <a:latin typeface="Times New Roman" panose="02020603050405020304" pitchFamily="18" charset="0"/>
                <a:ea typeface="Times New Roman" panose="02020603050405020304" pitchFamily="18" charset="0"/>
              </a:rPr>
              <a:t>12</a:t>
            </a:r>
            <a:r>
              <a:rPr lang="en-US" sz="1800" b="1" baseline="30000" dirty="0">
                <a:effectLst/>
                <a:latin typeface="Times New Roman" panose="02020603050405020304" pitchFamily="18" charset="0"/>
                <a:ea typeface="Times New Roman" panose="02020603050405020304" pitchFamily="18" charset="0"/>
              </a:rPr>
              <a:t>th</a:t>
            </a:r>
            <a:r>
              <a:rPr lang="en-US" sz="1800" b="1" dirty="0">
                <a:effectLst/>
                <a:latin typeface="Times New Roman" panose="02020603050405020304" pitchFamily="18" charset="0"/>
                <a:ea typeface="Times New Roman" panose="02020603050405020304" pitchFamily="18" charset="0"/>
              </a:rPr>
              <a:t> percentile</a:t>
            </a:r>
            <a:endParaRPr lang="en-ZM" sz="1800" b="1" dirty="0">
              <a:effectLst/>
              <a:latin typeface="Times New Roman" panose="02020603050405020304" pitchFamily="18" charset="0"/>
              <a:ea typeface="Times New Roman" panose="02020603050405020304" pitchFamily="18" charset="0"/>
            </a:endParaRPr>
          </a:p>
          <a:p>
            <a:pPr marL="0" indent="0">
              <a:buNone/>
            </a:pPr>
            <a:endParaRPr lang="en-ZM" sz="1800" b="1" dirty="0">
              <a:effectLst/>
              <a:latin typeface="Times New Roman" panose="02020603050405020304"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185398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75E6-0A8E-4502-8582-3AC04508CD50}"/>
              </a:ext>
            </a:extLst>
          </p:cNvPr>
          <p:cNvSpPr>
            <a:spLocks noGrp="1"/>
          </p:cNvSpPr>
          <p:nvPr>
            <p:ph type="title"/>
          </p:nvPr>
        </p:nvSpPr>
        <p:spPr/>
        <p:txBody>
          <a:bodyPr>
            <a:normAutofit/>
          </a:bodyPr>
          <a:lstStyle/>
          <a:p>
            <a:r>
              <a:rPr lang="en-US" altLang="en-US" sz="2400" b="1" dirty="0">
                <a:latin typeface="Garamond" panose="02020404030301010803" pitchFamily="18" charset="0"/>
                <a:ea typeface="Times New Roman" panose="02020603050405020304" pitchFamily="18" charset="0"/>
              </a:rPr>
              <a:t>HOW TO USE THE TABLES OF THE NORMAL CURVE</a:t>
            </a:r>
            <a:br>
              <a:rPr lang="en-US" altLang="en-US" sz="2400" dirty="0">
                <a:latin typeface="Garamond" panose="02020404030301010803" pitchFamily="18" charset="0"/>
              </a:rPr>
            </a:br>
            <a:endParaRPr lang="en-ZM" sz="2400" dirty="0"/>
          </a:p>
        </p:txBody>
      </p:sp>
      <p:sp>
        <p:nvSpPr>
          <p:cNvPr id="3" name="Content Placeholder 2">
            <a:extLst>
              <a:ext uri="{FF2B5EF4-FFF2-40B4-BE49-F238E27FC236}">
                <a16:creationId xmlns:a16="http://schemas.microsoft.com/office/drawing/2014/main" id="{180ECDD0-C96E-4859-A1CC-0803F486213D}"/>
              </a:ext>
            </a:extLst>
          </p:cNvPr>
          <p:cNvSpPr>
            <a:spLocks noGrp="1"/>
          </p:cNvSpPr>
          <p:nvPr>
            <p:ph idx="1"/>
          </p:nvPr>
        </p:nvSpPr>
        <p:spPr/>
        <p:txBody>
          <a:bodyPr/>
          <a:lstStyle/>
          <a:p>
            <a:pPr marL="228600"/>
            <a:r>
              <a:rPr lang="en-US" sz="1800" b="1" dirty="0">
                <a:effectLst/>
                <a:latin typeface="Times New Roman" panose="02020603050405020304" pitchFamily="18" charset="0"/>
                <a:ea typeface="Times New Roman" panose="02020603050405020304" pitchFamily="18" charset="0"/>
              </a:rPr>
              <a:t>SOLVING FOR A SCORE GIVEN A Z-SCORE</a:t>
            </a:r>
            <a:endParaRPr lang="en-ZM" sz="1800" b="1" dirty="0">
              <a:effectLst/>
              <a:latin typeface="Times New Roman" panose="02020603050405020304" pitchFamily="18" charset="0"/>
              <a:ea typeface="Times New Roman" panose="02020603050405020304" pitchFamily="18" charset="0"/>
            </a:endParaRPr>
          </a:p>
          <a:p>
            <a:pPr marL="0" indent="0">
              <a:buNone/>
            </a:pPr>
            <a:r>
              <a:rPr lang="en-US" sz="1800" b="1" dirty="0">
                <a:effectLst/>
                <a:latin typeface="Times New Roman" panose="02020603050405020304" pitchFamily="18" charset="0"/>
                <a:ea typeface="Times New Roman" panose="02020603050405020304" pitchFamily="18" charset="0"/>
              </a:rPr>
              <a:t> </a:t>
            </a:r>
            <a:endParaRPr lang="en-ZM" sz="1800" b="1" dirty="0">
              <a:effectLst/>
              <a:latin typeface="Times New Roman" panose="02020603050405020304" pitchFamily="18" charset="0"/>
              <a:ea typeface="Times New Roman" panose="02020603050405020304" pitchFamily="18" charset="0"/>
            </a:endParaRPr>
          </a:p>
          <a:p>
            <a:pPr marL="228600"/>
            <a:r>
              <a:rPr lang="en-US" sz="1800" b="1" dirty="0">
                <a:effectLst/>
                <a:latin typeface="Times New Roman" panose="02020603050405020304" pitchFamily="18" charset="0"/>
                <a:ea typeface="Times New Roman" panose="02020603050405020304" pitchFamily="18" charset="0"/>
              </a:rPr>
              <a:t>What does a z-score of 1.34 correspond to?</a:t>
            </a:r>
            <a:endParaRPr lang="en-ZM" sz="1800" b="1" dirty="0">
              <a:effectLst/>
              <a:latin typeface="Times New Roman" panose="02020603050405020304" pitchFamily="18" charset="0"/>
              <a:ea typeface="Times New Roman" panose="02020603050405020304" pitchFamily="18" charset="0"/>
            </a:endParaRPr>
          </a:p>
          <a:p>
            <a:pPr marL="228600"/>
            <a:endParaRPr lang="en-ZM" sz="1800" b="1" dirty="0">
              <a:effectLst/>
              <a:latin typeface="Times New Roman" panose="02020603050405020304" pitchFamily="18" charset="0"/>
              <a:ea typeface="Times New Roman" panose="02020603050405020304" pitchFamily="18" charset="0"/>
            </a:endParaRPr>
          </a:p>
          <a:p>
            <a:pPr marL="228600"/>
            <a:r>
              <a:rPr lang="en-US" sz="1800" b="1" dirty="0">
                <a:effectLst/>
                <a:latin typeface="Times New Roman" panose="02020603050405020304" pitchFamily="18" charset="0"/>
                <a:ea typeface="Times New Roman" panose="02020603050405020304" pitchFamily="18" charset="0"/>
              </a:rPr>
              <a:t>1.34 = x -50/24.49</a:t>
            </a:r>
            <a:endParaRPr lang="en-ZM" sz="1800" b="1" dirty="0">
              <a:effectLst/>
              <a:latin typeface="Times New Roman" panose="02020603050405020304" pitchFamily="18" charset="0"/>
              <a:ea typeface="Times New Roman" panose="02020603050405020304" pitchFamily="18" charset="0"/>
            </a:endParaRPr>
          </a:p>
          <a:p>
            <a:r>
              <a:rPr lang="en-US" sz="1800" b="1" dirty="0">
                <a:effectLst/>
                <a:latin typeface="Times New Roman" panose="02020603050405020304" pitchFamily="18" charset="0"/>
                <a:ea typeface="Times New Roman" panose="02020603050405020304" pitchFamily="18" charset="0"/>
              </a:rPr>
              <a:t>     	X = </a:t>
            </a:r>
            <a:r>
              <a:rPr lang="en-US" sz="1800" b="1" dirty="0">
                <a:effectLst/>
                <a:latin typeface="Garamond" panose="02020404030301010803" pitchFamily="18" charset="0"/>
                <a:ea typeface="Times New Roman" panose="02020603050405020304" pitchFamily="18" charset="0"/>
              </a:rPr>
              <a:t>84.6</a:t>
            </a:r>
            <a:endParaRPr lang="en-ZM" sz="1800" b="1" dirty="0">
              <a:effectLst/>
              <a:latin typeface="Times New Roman" panose="02020603050405020304" pitchFamily="18" charset="0"/>
              <a:ea typeface="Times New Roman" panose="02020603050405020304" pitchFamily="18" charset="0"/>
            </a:endParaRPr>
          </a:p>
          <a:p>
            <a:pPr marL="0" indent="0">
              <a:buNone/>
            </a:pPr>
            <a:endParaRPr lang="en-ZM" sz="1800" b="1" dirty="0">
              <a:effectLst/>
              <a:latin typeface="Times New Roman" panose="02020603050405020304" pitchFamily="18" charset="0"/>
              <a:ea typeface="Times New Roman" panose="02020603050405020304" pitchFamily="18" charset="0"/>
            </a:endParaRPr>
          </a:p>
          <a:p>
            <a:endParaRPr lang="en-ZM" dirty="0"/>
          </a:p>
        </p:txBody>
      </p:sp>
    </p:spTree>
    <p:extLst>
      <p:ext uri="{BB962C8B-B14F-4D97-AF65-F5344CB8AC3E}">
        <p14:creationId xmlns:p14="http://schemas.microsoft.com/office/powerpoint/2010/main" val="2753835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THE USE OF THE NORMAL CURVE IN STATISTICAL INFERENCE</a:t>
            </a:r>
          </a:p>
        </p:txBody>
      </p:sp>
      <p:sp>
        <p:nvSpPr>
          <p:cNvPr id="3" name="Content Placeholder 2"/>
          <p:cNvSpPr>
            <a:spLocks noGrp="1"/>
          </p:cNvSpPr>
          <p:nvPr>
            <p:ph idx="1"/>
          </p:nvPr>
        </p:nvSpPr>
        <p:spPr/>
        <p:txBody>
          <a:bodyPr>
            <a:normAutofit fontScale="62500" lnSpcReduction="20000"/>
          </a:bodyPr>
          <a:lstStyle/>
          <a:p>
            <a:pPr lvl="0" algn="just"/>
            <a:r>
              <a:rPr lang="en-US" b="1" dirty="0"/>
              <a:t>One of the other important uses of the standard normal curve is in the estimation of population parameters based on sample statistics and hypotheses testing.</a:t>
            </a:r>
          </a:p>
          <a:p>
            <a:pPr marL="0" indent="0" algn="just">
              <a:buNone/>
            </a:pPr>
            <a:endParaRPr lang="en-US" b="1" dirty="0"/>
          </a:p>
          <a:p>
            <a:pPr lvl="0" algn="just"/>
            <a:r>
              <a:rPr lang="en-US" b="1" dirty="0"/>
              <a:t>For example, by using the standard normal deviate/or standard score, we can compute the distance between the parameter (e.g., the population mean) and the statistic (e.g., the sample mean) to determine how far away the statistic is from the parameter.</a:t>
            </a:r>
          </a:p>
          <a:p>
            <a:pPr marL="0" indent="0" algn="just">
              <a:buNone/>
            </a:pPr>
            <a:endParaRPr lang="en-US" b="1" dirty="0"/>
          </a:p>
          <a:p>
            <a:pPr lvl="0" algn="just"/>
            <a:r>
              <a:rPr lang="en-US" b="1" dirty="0"/>
              <a:t>To do, this however, we first have to establish that the distribution of the values of a parameter resembles a normal distribution.</a:t>
            </a:r>
          </a:p>
          <a:p>
            <a:pPr marL="0" indent="0" algn="just">
              <a:buNone/>
            </a:pPr>
            <a:endParaRPr lang="en-US" b="1" dirty="0"/>
          </a:p>
          <a:p>
            <a:pPr algn="just"/>
            <a:r>
              <a:rPr lang="en-US" b="1" dirty="0"/>
              <a:t>This requires some knowledge of the sampling distribution, the LAW OF LARGE NUMBERS and CENTRAL LIMIT THEOREM</a:t>
            </a:r>
          </a:p>
        </p:txBody>
      </p:sp>
    </p:spTree>
    <p:extLst>
      <p:ext uri="{BB962C8B-B14F-4D97-AF65-F5344CB8AC3E}">
        <p14:creationId xmlns:p14="http://schemas.microsoft.com/office/powerpoint/2010/main" val="4042295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LAW OF LARGE NUMBERS</a:t>
            </a:r>
            <a:endParaRPr lang="en-US" dirty="0"/>
          </a:p>
        </p:txBody>
      </p:sp>
      <p:sp>
        <p:nvSpPr>
          <p:cNvPr id="3" name="Content Placeholder 2"/>
          <p:cNvSpPr>
            <a:spLocks noGrp="1"/>
          </p:cNvSpPr>
          <p:nvPr>
            <p:ph idx="1"/>
          </p:nvPr>
        </p:nvSpPr>
        <p:spPr/>
        <p:txBody>
          <a:bodyPr>
            <a:normAutofit fontScale="92500" lnSpcReduction="20000"/>
          </a:bodyPr>
          <a:lstStyle/>
          <a:p>
            <a:pPr lvl="0" algn="just"/>
            <a:r>
              <a:rPr lang="en-US" b="1" dirty="0"/>
              <a:t>A basic finding about parameters is that if one draws a sufficiently large sample size from a population, the  distribution of the statistic will become similar to the distribution of the parameter.</a:t>
            </a:r>
          </a:p>
          <a:p>
            <a:pPr marL="0" indent="0" algn="just">
              <a:buNone/>
            </a:pPr>
            <a:endParaRPr lang="en-US" b="1" dirty="0"/>
          </a:p>
          <a:p>
            <a:pPr lvl="0" algn="just"/>
            <a:r>
              <a:rPr lang="en-US" b="1" dirty="0"/>
              <a:t>In other words, a population parameter such as the average age of </a:t>
            </a:r>
            <a:r>
              <a:rPr lang="en-US" b="1" dirty="0" err="1"/>
              <a:t>UNZA</a:t>
            </a:r>
            <a:r>
              <a:rPr lang="en-US" b="1" dirty="0"/>
              <a:t> students can be estimated from the sample statistics as the sample size increases.</a:t>
            </a:r>
          </a:p>
          <a:p>
            <a:pPr marL="0" indent="0" algn="just">
              <a:buNone/>
            </a:pPr>
            <a:endParaRPr lang="en-US" b="1" dirty="0"/>
          </a:p>
          <a:p>
            <a:pPr marL="0" indent="0" algn="just">
              <a:buNone/>
            </a:pPr>
            <a:r>
              <a:rPr lang="en-US" b="1" dirty="0"/>
              <a:t> </a:t>
            </a:r>
          </a:p>
          <a:p>
            <a:endParaRPr lang="en-US" dirty="0"/>
          </a:p>
        </p:txBody>
      </p:sp>
    </p:spTree>
    <p:extLst>
      <p:ext uri="{BB962C8B-B14F-4D97-AF65-F5344CB8AC3E}">
        <p14:creationId xmlns:p14="http://schemas.microsoft.com/office/powerpoint/2010/main" val="259512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CENTRAL LIMIT THEOREM</a:t>
            </a:r>
            <a:br>
              <a:rPr lang="en-US" b="1" dirty="0"/>
            </a:br>
            <a:endParaRPr lang="en-US" dirty="0"/>
          </a:p>
        </p:txBody>
      </p:sp>
      <p:sp>
        <p:nvSpPr>
          <p:cNvPr id="3" name="Content Placeholder 2"/>
          <p:cNvSpPr>
            <a:spLocks noGrp="1"/>
          </p:cNvSpPr>
          <p:nvPr>
            <p:ph idx="1"/>
          </p:nvPr>
        </p:nvSpPr>
        <p:spPr/>
        <p:txBody>
          <a:bodyPr>
            <a:normAutofit lnSpcReduction="10000"/>
          </a:bodyPr>
          <a:lstStyle/>
          <a:p>
            <a:pPr lvl="0" algn="just"/>
            <a:r>
              <a:rPr lang="en-US" b="1" dirty="0"/>
              <a:t>Another important finding about parameters is that if one draws samples of the same size, repeatedly from a population and computes a sample statistic like the MEAN for each of the samples, the SAMPLING DISTRIBUTION OF THE MEANS will be approximately normal and the mean of this distribution will be equal to the population mean.</a:t>
            </a:r>
          </a:p>
          <a:p>
            <a:pPr marL="0" indent="0" algn="just">
              <a:buNone/>
            </a:pPr>
            <a:endParaRPr lang="en-US" b="1" dirty="0"/>
          </a:p>
          <a:p>
            <a:pPr lvl="0" algn="just"/>
            <a:r>
              <a:rPr lang="en-US" b="1" dirty="0"/>
              <a:t>This is borne out by example on the handout.</a:t>
            </a:r>
          </a:p>
          <a:p>
            <a:pPr marL="0" indent="0" algn="just">
              <a:buNone/>
            </a:pPr>
            <a:endParaRPr lang="en-US" b="1" dirty="0"/>
          </a:p>
          <a:p>
            <a:endParaRPr lang="en-US" dirty="0"/>
          </a:p>
        </p:txBody>
      </p:sp>
    </p:spTree>
    <p:extLst>
      <p:ext uri="{BB962C8B-B14F-4D97-AF65-F5344CB8AC3E}">
        <p14:creationId xmlns:p14="http://schemas.microsoft.com/office/powerpoint/2010/main" val="3800471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CENTRAL LIMIT THEOREM</a:t>
            </a:r>
            <a:br>
              <a:rPr lang="en-US" b="1" dirty="0"/>
            </a:br>
            <a:endParaRPr lang="en-US" dirty="0"/>
          </a:p>
        </p:txBody>
      </p:sp>
      <p:sp>
        <p:nvSpPr>
          <p:cNvPr id="3" name="Content Placeholder 2"/>
          <p:cNvSpPr>
            <a:spLocks noGrp="1"/>
          </p:cNvSpPr>
          <p:nvPr>
            <p:ph idx="1"/>
          </p:nvPr>
        </p:nvSpPr>
        <p:spPr/>
        <p:txBody>
          <a:bodyPr>
            <a:normAutofit fontScale="92500"/>
          </a:bodyPr>
          <a:lstStyle/>
          <a:p>
            <a:pPr lvl="0" algn="just"/>
            <a:r>
              <a:rPr lang="en-US" b="1" dirty="0"/>
              <a:t>In statistical inference, these two laws are important.</a:t>
            </a:r>
          </a:p>
          <a:p>
            <a:pPr marL="0" indent="0" algn="just">
              <a:buNone/>
            </a:pPr>
            <a:endParaRPr lang="en-US" b="1" dirty="0"/>
          </a:p>
          <a:p>
            <a:pPr lvl="0" algn="just"/>
            <a:r>
              <a:rPr lang="en-US" b="1" dirty="0"/>
              <a:t>As a rule of the thumb, the same principles of the sampling distribution hold true for samples of large size regardless of how the population is distributed.</a:t>
            </a:r>
          </a:p>
          <a:p>
            <a:pPr marL="0" indent="0" algn="just">
              <a:buNone/>
            </a:pPr>
            <a:endParaRPr lang="en-US" b="1" dirty="0"/>
          </a:p>
          <a:p>
            <a:pPr lvl="0" algn="just"/>
            <a:r>
              <a:rPr lang="en-US" b="1" dirty="0"/>
              <a:t>Sufficiently large samples of 100 or more are large enough to yield normally distributed sampling distribution means.</a:t>
            </a:r>
          </a:p>
          <a:p>
            <a:pPr marL="0" indent="0" algn="just">
              <a:buNone/>
            </a:pPr>
            <a:endParaRPr lang="en-US" b="1" dirty="0"/>
          </a:p>
          <a:p>
            <a:endParaRPr lang="en-US" dirty="0"/>
          </a:p>
        </p:txBody>
      </p:sp>
    </p:spTree>
    <p:extLst>
      <p:ext uri="{BB962C8B-B14F-4D97-AF65-F5344CB8AC3E}">
        <p14:creationId xmlns:p14="http://schemas.microsoft.com/office/powerpoint/2010/main" val="386495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THE IMPORTANCE OF THE SAMPLING DISTRIBUTION</a:t>
            </a:r>
            <a:br>
              <a:rPr lang="en-US" sz="2700" b="1" dirty="0"/>
            </a:br>
            <a:endParaRPr lang="en-US" sz="2700" dirty="0"/>
          </a:p>
        </p:txBody>
      </p:sp>
      <p:sp>
        <p:nvSpPr>
          <p:cNvPr id="3" name="Content Placeholder 2"/>
          <p:cNvSpPr>
            <a:spLocks noGrp="1"/>
          </p:cNvSpPr>
          <p:nvPr>
            <p:ph idx="1"/>
          </p:nvPr>
        </p:nvSpPr>
        <p:spPr/>
        <p:txBody>
          <a:bodyPr>
            <a:normAutofit fontScale="85000" lnSpcReduction="20000"/>
          </a:bodyPr>
          <a:lstStyle/>
          <a:p>
            <a:pPr lvl="0" algn="just"/>
            <a:r>
              <a:rPr lang="en-US" b="1" dirty="0"/>
              <a:t>The sampling distribution of means is an important distribution to know because it is the one that is made use of in significance tests and hypothesis testing all of which are very relevant in statistical inference.</a:t>
            </a:r>
          </a:p>
          <a:p>
            <a:pPr marL="0" indent="0" algn="just">
              <a:buNone/>
            </a:pPr>
            <a:r>
              <a:rPr lang="en-US" b="1" dirty="0"/>
              <a:t> </a:t>
            </a:r>
          </a:p>
          <a:p>
            <a:pPr lvl="0" algn="just"/>
            <a:r>
              <a:rPr lang="en-US" b="1" dirty="0"/>
              <a:t>The sampling distribution of means is conceptually similar to the ordinary normal distribution in several respects.</a:t>
            </a:r>
          </a:p>
          <a:p>
            <a:pPr marL="0" indent="0" algn="just">
              <a:buNone/>
            </a:pPr>
            <a:endParaRPr lang="en-US" b="1" dirty="0"/>
          </a:p>
          <a:p>
            <a:pPr lvl="0" algn="just"/>
            <a:r>
              <a:rPr lang="en-US" b="1" dirty="0"/>
              <a:t>The only distinguishing characteristic is that with an ordinary normal distribution we normally talk of a number of observations, Xi values, for example grades </a:t>
            </a:r>
            <a:r>
              <a:rPr lang="en-US" b="1"/>
              <a:t>in DEM 2414.</a:t>
            </a:r>
            <a:endParaRPr lang="en-US" b="1" dirty="0"/>
          </a:p>
          <a:p>
            <a:endParaRPr lang="en-US" dirty="0"/>
          </a:p>
          <a:p>
            <a:endParaRPr lang="en-US" dirty="0"/>
          </a:p>
        </p:txBody>
      </p:sp>
    </p:spTree>
    <p:extLst>
      <p:ext uri="{BB962C8B-B14F-4D97-AF65-F5344CB8AC3E}">
        <p14:creationId xmlns:p14="http://schemas.microsoft.com/office/powerpoint/2010/main" val="529671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a:t>THE IMPORTANCE OF THE SAMPLING DISTRIBUTION</a:t>
            </a: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US" b="1" dirty="0"/>
              <a:t>In the case of the sampling distribution instead of talking of Xi values as our points of observations, we talk in terms of X is sample means, as our points of observation.</a:t>
            </a:r>
          </a:p>
          <a:p>
            <a:pPr marL="0" indent="0" algn="just">
              <a:buNone/>
            </a:pPr>
            <a:endParaRPr lang="en-US" b="1" dirty="0"/>
          </a:p>
          <a:p>
            <a:pPr lvl="0" algn="just"/>
            <a:r>
              <a:rPr lang="en-US" b="1" dirty="0"/>
              <a:t>Since these observations, Xi samples are normally distributed, all the characteristics of the normal curve apply to the distribution of sample means.</a:t>
            </a:r>
          </a:p>
          <a:p>
            <a:pPr marL="0" indent="0" algn="just">
              <a:buNone/>
            </a:pPr>
            <a:endParaRPr lang="en-US" b="1" dirty="0"/>
          </a:p>
          <a:p>
            <a:pPr lvl="0" algn="just"/>
            <a:r>
              <a:rPr lang="en-US" b="1" dirty="0"/>
              <a:t>This means that if we draw any sample and compute its mean, there is 68% probability that this mean will be within µ±σ of the true population mean, the population; there is a 95% probability that it will be µ±2σ  of the true population mean; and 99% probability within µ±3σ of the true population mean.</a:t>
            </a:r>
          </a:p>
          <a:p>
            <a:pPr algn="just"/>
            <a:r>
              <a:rPr lang="en-US" b="1" dirty="0"/>
              <a:t> </a:t>
            </a:r>
          </a:p>
          <a:p>
            <a:endParaRPr lang="en-US" dirty="0"/>
          </a:p>
        </p:txBody>
      </p:sp>
    </p:spTree>
    <p:extLst>
      <p:ext uri="{BB962C8B-B14F-4D97-AF65-F5344CB8AC3E}">
        <p14:creationId xmlns:p14="http://schemas.microsoft.com/office/powerpoint/2010/main" val="772053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u="sng" dirty="0"/>
            </a:br>
            <a:r>
              <a:rPr lang="en-US" b="1" dirty="0"/>
              <a:t>THE STANDARD  ERROR</a:t>
            </a:r>
            <a:br>
              <a:rPr lang="en-US" b="1" u="sng" dirty="0"/>
            </a:br>
            <a:br>
              <a:rPr lang="en-US" b="1" u="sng"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The standard deviation of the sampling distribution is known as the standard error.</a:t>
            </a:r>
          </a:p>
          <a:p>
            <a:pPr marL="0" indent="0">
              <a:buNone/>
            </a:pPr>
            <a:endParaRPr lang="en-US" b="1" dirty="0"/>
          </a:p>
          <a:p>
            <a:r>
              <a:rPr lang="en-US" b="1" u="sng" dirty="0"/>
              <a:t>SE</a:t>
            </a:r>
            <a:r>
              <a:rPr lang="en-US" b="1" dirty="0"/>
              <a:t> = 	  </a:t>
            </a:r>
            <a:r>
              <a:rPr lang="el-GR" b="1" u="sng" dirty="0"/>
              <a:t>σ</a:t>
            </a:r>
            <a:r>
              <a:rPr lang="en-US" u="sng" baseline="-25000" dirty="0"/>
              <a:t>x</a:t>
            </a:r>
            <a:endParaRPr lang="en-US" dirty="0"/>
          </a:p>
          <a:p>
            <a:pPr marL="0" indent="0">
              <a:buNone/>
            </a:pPr>
            <a:r>
              <a:rPr lang="en-US" b="1" dirty="0"/>
              <a:t>          	</a:t>
            </a:r>
            <a:r>
              <a:rPr lang="en-US" b="1"/>
              <a:t> √</a:t>
            </a:r>
            <a:r>
              <a:rPr lang="en-US" b="1" dirty="0"/>
              <a:t>n</a:t>
            </a:r>
          </a:p>
          <a:p>
            <a:endParaRPr lang="en-US" b="1" dirty="0"/>
          </a:p>
          <a:p>
            <a:r>
              <a:rPr lang="en-US" b="1" dirty="0"/>
              <a:t>Where </a:t>
            </a:r>
          </a:p>
          <a:p>
            <a:pPr marL="0" indent="0">
              <a:buNone/>
            </a:pPr>
            <a:r>
              <a:rPr lang="en-US" b="1" dirty="0"/>
              <a:t>     </a:t>
            </a:r>
            <a:r>
              <a:rPr lang="el-GR" b="1" dirty="0"/>
              <a:t>σ</a:t>
            </a:r>
            <a:r>
              <a:rPr lang="en-US" u="sng" baseline="-25000" dirty="0"/>
              <a:t>x</a:t>
            </a:r>
            <a:r>
              <a:rPr lang="en-US" b="1" dirty="0"/>
              <a:t> = standard deviation of the population</a:t>
            </a:r>
            <a:endParaRPr lang="en-US" dirty="0"/>
          </a:p>
          <a:p>
            <a:pPr marL="0" indent="0">
              <a:buNone/>
            </a:pPr>
            <a:r>
              <a:rPr lang="en-US" b="1" dirty="0"/>
              <a:t>       n =sample size</a:t>
            </a: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53131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61787-33FC-460D-929C-D03DACCF3BA1}"/>
              </a:ext>
            </a:extLst>
          </p:cNvPr>
          <p:cNvSpPr>
            <a:spLocks noGrp="1"/>
          </p:cNvSpPr>
          <p:nvPr>
            <p:ph type="title"/>
          </p:nvPr>
        </p:nvSpPr>
        <p:spPr/>
        <p:txBody>
          <a:bodyPr/>
          <a:lstStyle/>
          <a:p>
            <a:r>
              <a:rPr lang="en-US" b="1" dirty="0"/>
              <a:t>THE NORMAL DISTRIBUTION</a:t>
            </a:r>
            <a:endParaRPr lang="en-ZM" dirty="0"/>
          </a:p>
        </p:txBody>
      </p:sp>
      <p:sp>
        <p:nvSpPr>
          <p:cNvPr id="3" name="Content Placeholder 2">
            <a:extLst>
              <a:ext uri="{FF2B5EF4-FFF2-40B4-BE49-F238E27FC236}">
                <a16:creationId xmlns:a16="http://schemas.microsoft.com/office/drawing/2014/main" id="{4517B2F9-C119-4C76-9970-B96848A6EC22}"/>
              </a:ext>
            </a:extLst>
          </p:cNvPr>
          <p:cNvSpPr>
            <a:spLocks noGrp="1"/>
          </p:cNvSpPr>
          <p:nvPr>
            <p:ph idx="1"/>
          </p:nvPr>
        </p:nvSpPr>
        <p:spPr/>
        <p:txBody>
          <a:bodyPr>
            <a:normAutofit fontScale="92500" lnSpcReduction="20000"/>
          </a:bodyPr>
          <a:lstStyle/>
          <a:p>
            <a:pPr lvl="0" algn="just"/>
            <a:r>
              <a:rPr lang="en-US" b="1" dirty="0"/>
              <a:t>The normal distribution is a theoretical representation or depiction of how most traits, attributes, or variables that occur at random are naturally distributed in the real world.</a:t>
            </a:r>
          </a:p>
          <a:p>
            <a:pPr lvl="0" algn="just"/>
            <a:endParaRPr lang="en-US" b="1" dirty="0"/>
          </a:p>
          <a:p>
            <a:pPr lvl="0" algn="just"/>
            <a:r>
              <a:rPr lang="en-US" b="1" dirty="0"/>
              <a:t>For example, it has been observed that observations or measurements of any random variable tend to bunch up or converge at the </a:t>
            </a:r>
            <a:r>
              <a:rPr lang="en-US" b="1" dirty="0" err="1"/>
              <a:t>centre</a:t>
            </a:r>
            <a:r>
              <a:rPr lang="en-US" b="1" dirty="0"/>
              <a:t> if one attempted to display these on the basis of an EMPIRICAL DISTRIBUTION like a FREQUENCY DISTRIBUTION or graphically using a HISTOGRAM or POLYGON.</a:t>
            </a:r>
          </a:p>
          <a:p>
            <a:pPr marL="0" indent="0" algn="just">
              <a:buNone/>
            </a:pPr>
            <a:r>
              <a:rPr lang="en-US" b="1" dirty="0"/>
              <a:t> </a:t>
            </a:r>
          </a:p>
          <a:p>
            <a:endParaRPr lang="en-ZM" dirty="0"/>
          </a:p>
        </p:txBody>
      </p:sp>
    </p:spTree>
    <p:extLst>
      <p:ext uri="{BB962C8B-B14F-4D97-AF65-F5344CB8AC3E}">
        <p14:creationId xmlns:p14="http://schemas.microsoft.com/office/powerpoint/2010/main" val="65514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B312-DEEA-4A0D-BEA9-57551700C82D}"/>
              </a:ext>
            </a:extLst>
          </p:cNvPr>
          <p:cNvSpPr>
            <a:spLocks noGrp="1"/>
          </p:cNvSpPr>
          <p:nvPr>
            <p:ph type="title"/>
          </p:nvPr>
        </p:nvSpPr>
        <p:spPr/>
        <p:txBody>
          <a:bodyPr>
            <a:normAutofit fontScale="90000"/>
          </a:bodyPr>
          <a:lstStyle/>
          <a:p>
            <a:br>
              <a:rPr lang="en-US" sz="3200" b="1" dirty="0"/>
            </a:br>
            <a:r>
              <a:rPr lang="en-US" sz="3600" b="1" dirty="0"/>
              <a:t>THE STANDARD  ERROR</a:t>
            </a:r>
            <a:br>
              <a:rPr lang="en-US" sz="3600" b="1" u="sng" dirty="0"/>
            </a:br>
            <a:br>
              <a:rPr lang="en-US" sz="3200" b="1" u="sng" dirty="0"/>
            </a:br>
            <a:br>
              <a:rPr lang="en-US" sz="2800" dirty="0"/>
            </a:br>
            <a:endParaRPr lang="en-ZM" sz="2800" dirty="0"/>
          </a:p>
        </p:txBody>
      </p:sp>
      <p:sp>
        <p:nvSpPr>
          <p:cNvPr id="3" name="Content Placeholder 2">
            <a:extLst>
              <a:ext uri="{FF2B5EF4-FFF2-40B4-BE49-F238E27FC236}">
                <a16:creationId xmlns:a16="http://schemas.microsoft.com/office/drawing/2014/main" id="{08E8AF8E-9004-4A78-AC61-FBFE55F5D38F}"/>
              </a:ext>
            </a:extLst>
          </p:cNvPr>
          <p:cNvSpPr>
            <a:spLocks noGrp="1"/>
          </p:cNvSpPr>
          <p:nvPr>
            <p:ph idx="1"/>
          </p:nvPr>
        </p:nvSpPr>
        <p:spPr/>
        <p:txBody>
          <a:bodyPr/>
          <a:lstStyle/>
          <a:p>
            <a:r>
              <a:rPr lang="en-US" b="1" dirty="0"/>
              <a:t>Since the standard deviation of the population means is often unknown, sample statistics are used instead:</a:t>
            </a:r>
            <a:endParaRPr lang="en-US" dirty="0"/>
          </a:p>
          <a:p>
            <a:pPr marL="0" indent="0">
              <a:buNone/>
            </a:pPr>
            <a:endParaRPr lang="en-US" dirty="0"/>
          </a:p>
          <a:p>
            <a:r>
              <a:rPr lang="en-US" b="1" dirty="0"/>
              <a:t>SE  =	 </a:t>
            </a:r>
            <a:r>
              <a:rPr lang="en-US" b="1" u="sng" dirty="0" err="1"/>
              <a:t>s</a:t>
            </a:r>
            <a:r>
              <a:rPr lang="en-US" b="1" u="sng" baseline="-25000" dirty="0" err="1"/>
              <a:t>x</a:t>
            </a:r>
            <a:r>
              <a:rPr lang="en-US" b="1" u="sng" dirty="0"/>
              <a:t> </a:t>
            </a:r>
            <a:endParaRPr lang="en-US" dirty="0"/>
          </a:p>
          <a:p>
            <a:pPr marL="0" indent="0">
              <a:buNone/>
            </a:pPr>
            <a:r>
              <a:rPr lang="en-US" b="1" dirty="0"/>
              <a:t>                  √n</a:t>
            </a:r>
          </a:p>
          <a:p>
            <a:endParaRPr lang="en-ZM" dirty="0"/>
          </a:p>
        </p:txBody>
      </p:sp>
    </p:spTree>
    <p:extLst>
      <p:ext uri="{BB962C8B-B14F-4D97-AF65-F5344CB8AC3E}">
        <p14:creationId xmlns:p14="http://schemas.microsoft.com/office/powerpoint/2010/main" val="4241549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2800" b="1" dirty="0"/>
              <a:t>INFERENTIAL STATISTICS</a:t>
            </a:r>
            <a:br>
              <a:rPr lang="en-US" sz="2700" b="1" dirty="0"/>
            </a:br>
            <a:endParaRPr lang="en-US" sz="2700" b="1" dirty="0"/>
          </a:p>
        </p:txBody>
      </p:sp>
      <p:sp>
        <p:nvSpPr>
          <p:cNvPr id="20483" name="Rectangle 3"/>
          <p:cNvSpPr>
            <a:spLocks noGrp="1" noChangeArrowheads="1"/>
          </p:cNvSpPr>
          <p:nvPr>
            <p:ph idx="1"/>
          </p:nvPr>
        </p:nvSpPr>
        <p:spPr/>
        <p:txBody>
          <a:bodyPr>
            <a:normAutofit/>
          </a:bodyPr>
          <a:lstStyle/>
          <a:p>
            <a:pPr eaLnBrk="1" hangingPunct="1">
              <a:buFont typeface="Wingdings" pitchFamily="2" charset="2"/>
              <a:buNone/>
            </a:pPr>
            <a:r>
              <a:rPr lang="en-US" sz="1500" b="1" dirty="0"/>
              <a:t>Inferential statistics involve the following aspects:</a:t>
            </a:r>
          </a:p>
          <a:p>
            <a:pPr eaLnBrk="1" hangingPunct="1"/>
            <a:endParaRPr lang="en-US" sz="1500" b="1" dirty="0"/>
          </a:p>
          <a:p>
            <a:pPr eaLnBrk="1" hangingPunct="1"/>
            <a:r>
              <a:rPr lang="en-US" sz="1200" b="1" dirty="0"/>
              <a:t>Making inferences from sample values (statistics) to population values (parameters)</a:t>
            </a:r>
          </a:p>
          <a:p>
            <a:pPr eaLnBrk="1" hangingPunct="1">
              <a:buFont typeface="Wingdings" pitchFamily="2" charset="2"/>
              <a:buNone/>
            </a:pPr>
            <a:endParaRPr lang="en-US" sz="1200" b="1" dirty="0"/>
          </a:p>
          <a:p>
            <a:pPr eaLnBrk="1" hangingPunct="1"/>
            <a:r>
              <a:rPr lang="en-US" sz="1200" b="1" dirty="0"/>
              <a:t>Testing hypotheses concerning differences between group means or proportions to establish if the observed differences are statistically significant.</a:t>
            </a:r>
          </a:p>
          <a:p>
            <a:pPr eaLnBrk="1" hangingPunct="1">
              <a:buFont typeface="Wingdings" pitchFamily="2" charset="2"/>
              <a:buNone/>
            </a:pPr>
            <a:endParaRPr lang="en-US" sz="1200" b="1" dirty="0"/>
          </a:p>
          <a:p>
            <a:pPr eaLnBrk="1" hangingPunct="1"/>
            <a:r>
              <a:rPr lang="en-US" sz="1200" b="1" dirty="0"/>
              <a:t>Testing hypotheses to establish if relationships between variables are statistically significant.</a:t>
            </a:r>
          </a:p>
          <a:p>
            <a:pPr eaLnBrk="1" hangingPunct="1">
              <a:buFont typeface="Wingdings" pitchFamily="2" charset="2"/>
              <a:buNone/>
            </a:pPr>
            <a:endParaRPr lang="en-US" sz="1200" b="1" dirty="0"/>
          </a:p>
          <a:p>
            <a:pPr eaLnBrk="1" hangingPunct="1"/>
            <a:r>
              <a:rPr lang="en-US" sz="1200" b="1" dirty="0"/>
              <a:t>Testing for statistical significance helps ensure that that differences observed in data, however, large or small, were not due to chance.</a:t>
            </a:r>
          </a:p>
        </p:txBody>
      </p:sp>
    </p:spTree>
    <p:extLst>
      <p:ext uri="{BB962C8B-B14F-4D97-AF65-F5344CB8AC3E}">
        <p14:creationId xmlns:p14="http://schemas.microsoft.com/office/powerpoint/2010/main" val="2089908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pPr eaLnBrk="1" hangingPunct="1"/>
            <a:br>
              <a:rPr lang="en-US" sz="1800" dirty="0"/>
            </a:br>
            <a:r>
              <a:rPr lang="en-US" sz="2800" b="1" dirty="0"/>
              <a:t>INFERENCES ABOUT ONE VARIABLE</a:t>
            </a:r>
            <a:br>
              <a:rPr lang="en-US" sz="2800" b="1" dirty="0"/>
            </a:br>
            <a:endParaRPr lang="en-US" sz="2800" b="1" dirty="0"/>
          </a:p>
        </p:txBody>
      </p:sp>
      <p:sp>
        <p:nvSpPr>
          <p:cNvPr id="63491" name="Rectangle 3"/>
          <p:cNvSpPr>
            <a:spLocks noGrp="1" noChangeArrowheads="1"/>
          </p:cNvSpPr>
          <p:nvPr>
            <p:ph idx="1"/>
          </p:nvPr>
        </p:nvSpPr>
        <p:spPr/>
        <p:txBody>
          <a:bodyPr>
            <a:noAutofit/>
          </a:bodyPr>
          <a:lstStyle/>
          <a:p>
            <a:pPr algn="just" eaLnBrk="1" hangingPunct="1">
              <a:lnSpc>
                <a:spcPct val="90000"/>
              </a:lnSpc>
              <a:buFont typeface="Wingdings" pitchFamily="2" charset="2"/>
              <a:buNone/>
            </a:pPr>
            <a:r>
              <a:rPr lang="en-US" b="1" dirty="0"/>
              <a:t>These include the point estimate and interval estimate.</a:t>
            </a:r>
          </a:p>
          <a:p>
            <a:pPr algn="just" eaLnBrk="1" hangingPunct="1">
              <a:lnSpc>
                <a:spcPct val="90000"/>
              </a:lnSpc>
              <a:buFont typeface="Wingdings" pitchFamily="2" charset="2"/>
              <a:buNone/>
            </a:pPr>
            <a:r>
              <a:rPr lang="en-US" b="1" dirty="0"/>
              <a:t>THE POINT  ESTIMATE</a:t>
            </a:r>
          </a:p>
          <a:p>
            <a:pPr algn="just" eaLnBrk="1" hangingPunct="1">
              <a:lnSpc>
                <a:spcPct val="90000"/>
              </a:lnSpc>
              <a:buFont typeface="Wingdings" pitchFamily="2" charset="2"/>
              <a:buNone/>
            </a:pPr>
            <a:r>
              <a:rPr lang="en-US" b="1" dirty="0"/>
              <a:t> 	</a:t>
            </a:r>
          </a:p>
          <a:p>
            <a:pPr algn="just" eaLnBrk="1" hangingPunct="1">
              <a:lnSpc>
                <a:spcPct val="90000"/>
              </a:lnSpc>
            </a:pPr>
            <a:r>
              <a:rPr lang="en-US" b="1" dirty="0"/>
              <a:t>This is the simplest example of inferential statistics.</a:t>
            </a:r>
          </a:p>
          <a:p>
            <a:pPr algn="just" eaLnBrk="1" hangingPunct="1">
              <a:lnSpc>
                <a:spcPct val="90000"/>
              </a:lnSpc>
            </a:pPr>
            <a:endParaRPr lang="en-US" b="1" dirty="0"/>
          </a:p>
          <a:p>
            <a:pPr algn="just" eaLnBrk="1" hangingPunct="1">
              <a:lnSpc>
                <a:spcPct val="90000"/>
              </a:lnSpc>
            </a:pPr>
            <a:r>
              <a:rPr lang="en-US" b="1" dirty="0"/>
              <a:t>If the sample is representative, you simply use the mean of the sample to represent the population mean. </a:t>
            </a:r>
          </a:p>
          <a:p>
            <a:pPr algn="just" eaLnBrk="1" hangingPunct="1">
              <a:lnSpc>
                <a:spcPct val="90000"/>
              </a:lnSpc>
            </a:pPr>
            <a:endParaRPr lang="en-US" b="1" dirty="0"/>
          </a:p>
          <a:p>
            <a:pPr algn="just" eaLnBrk="1" hangingPunct="1">
              <a:lnSpc>
                <a:spcPct val="90000"/>
              </a:lnSpc>
              <a:buFont typeface="Wingdings" pitchFamily="2" charset="2"/>
              <a:buNone/>
            </a:pPr>
            <a:r>
              <a:rPr lang="en-US" b="1" dirty="0"/>
              <a:t>	</a:t>
            </a:r>
          </a:p>
        </p:txBody>
      </p:sp>
    </p:spTree>
    <p:extLst>
      <p:ext uri="{BB962C8B-B14F-4D97-AF65-F5344CB8AC3E}">
        <p14:creationId xmlns:p14="http://schemas.microsoft.com/office/powerpoint/2010/main" val="920340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sz="2800" b="1" dirty="0"/>
              <a:t>THE CONFIDENCE INTERVAL ESTIMATE</a:t>
            </a:r>
          </a:p>
        </p:txBody>
      </p:sp>
      <p:sp>
        <p:nvSpPr>
          <p:cNvPr id="64515" name="Rectangle 3"/>
          <p:cNvSpPr>
            <a:spLocks noGrp="1" noChangeArrowheads="1"/>
          </p:cNvSpPr>
          <p:nvPr>
            <p:ph idx="1"/>
          </p:nvPr>
        </p:nvSpPr>
        <p:spPr/>
        <p:txBody>
          <a:bodyPr>
            <a:normAutofit fontScale="85000" lnSpcReduction="10000"/>
          </a:bodyPr>
          <a:lstStyle/>
          <a:p>
            <a:pPr eaLnBrk="1" hangingPunct="1"/>
            <a:r>
              <a:rPr lang="en-US" b="1" dirty="0"/>
              <a:t>This provides a range of values likely to include an unknown population value.</a:t>
            </a:r>
          </a:p>
          <a:p>
            <a:pPr eaLnBrk="1" hangingPunct="1"/>
            <a:endParaRPr lang="en-US" b="1" dirty="0"/>
          </a:p>
          <a:p>
            <a:pPr eaLnBrk="1" hangingPunct="1"/>
            <a:r>
              <a:rPr lang="en-US" b="1" dirty="0"/>
              <a:t>The formula for the confidence interval estimate is:</a:t>
            </a:r>
          </a:p>
          <a:p>
            <a:pPr eaLnBrk="1" hangingPunct="1">
              <a:buFont typeface="Wingdings" pitchFamily="2" charset="2"/>
              <a:buNone/>
            </a:pPr>
            <a:endParaRPr lang="en-US" b="1" dirty="0"/>
          </a:p>
          <a:p>
            <a:pPr eaLnBrk="1" hangingPunct="1"/>
            <a:r>
              <a:rPr lang="en-US" b="1" dirty="0"/>
              <a:t>Confidence interval = sample statistic </a:t>
            </a:r>
            <a:r>
              <a:rPr lang="en-US" b="1" u="sng" dirty="0"/>
              <a:t>+</a:t>
            </a:r>
            <a:r>
              <a:rPr lang="en-US" b="1" dirty="0"/>
              <a:t> margin of error</a:t>
            </a:r>
          </a:p>
          <a:p>
            <a:pPr eaLnBrk="1" hangingPunct="1"/>
            <a:endParaRPr lang="en-US" b="1" dirty="0"/>
          </a:p>
          <a:p>
            <a:pPr eaLnBrk="1" hangingPunct="1"/>
            <a:r>
              <a:rPr lang="en-US" b="1" dirty="0"/>
              <a:t>The sample statistic is often the mean based on sample data for a particular variable like age.</a:t>
            </a:r>
          </a:p>
          <a:p>
            <a:pPr eaLnBrk="1" hangingPunct="1">
              <a:buFont typeface="Wingdings" pitchFamily="2" charset="2"/>
              <a:buNone/>
            </a:pPr>
            <a:endParaRPr lang="en-US" b="1" dirty="0"/>
          </a:p>
          <a:p>
            <a:pPr eaLnBrk="1" hangingPunct="1">
              <a:buFont typeface="Wingdings" pitchFamily="2" charset="2"/>
              <a:buNone/>
            </a:pPr>
            <a:endParaRPr lang="en-US" b="1" dirty="0"/>
          </a:p>
          <a:p>
            <a:endParaRPr lang="en-US" b="1" dirty="0"/>
          </a:p>
          <a:p>
            <a:pPr eaLnBrk="1" hangingPunct="1">
              <a:buFont typeface="Wingdings" pitchFamily="2" charset="2"/>
              <a:buNone/>
            </a:pPr>
            <a:endParaRPr lang="en-US" sz="900" dirty="0"/>
          </a:p>
        </p:txBody>
      </p:sp>
    </p:spTree>
    <p:extLst>
      <p:ext uri="{BB962C8B-B14F-4D97-AF65-F5344CB8AC3E}">
        <p14:creationId xmlns:p14="http://schemas.microsoft.com/office/powerpoint/2010/main" val="793029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r>
              <a:rPr lang="en-US" sz="2800" b="1" dirty="0"/>
              <a:t>THE CONFIDENCE INTERVAL ESTIMATE</a:t>
            </a:r>
          </a:p>
        </p:txBody>
      </p:sp>
      <p:sp>
        <p:nvSpPr>
          <p:cNvPr id="65539" name="Content Placeholder 2"/>
          <p:cNvSpPr>
            <a:spLocks noGrp="1"/>
          </p:cNvSpPr>
          <p:nvPr>
            <p:ph idx="1"/>
          </p:nvPr>
        </p:nvSpPr>
        <p:spPr/>
        <p:txBody>
          <a:bodyPr>
            <a:normAutofit fontScale="92500" lnSpcReduction="10000"/>
          </a:bodyPr>
          <a:lstStyle/>
          <a:p>
            <a:pPr eaLnBrk="1" hangingPunct="1"/>
            <a:r>
              <a:rPr lang="en-US" sz="1500" b="1" dirty="0"/>
              <a:t>THE MARGIN OF ERROR</a:t>
            </a:r>
          </a:p>
          <a:p>
            <a:pPr algn="just" eaLnBrk="1" hangingPunct="1"/>
            <a:endParaRPr lang="en-US" sz="1500" dirty="0"/>
          </a:p>
          <a:p>
            <a:pPr algn="just"/>
            <a:r>
              <a:rPr lang="en-US" sz="1500" b="1" dirty="0"/>
              <a:t>This is a measure of the difference between the estimate from the sample and the population value. The formula for the margin of error is:</a:t>
            </a:r>
          </a:p>
          <a:p>
            <a:pPr algn="just">
              <a:buFont typeface="Wingdings" pitchFamily="2" charset="2"/>
              <a:buNone/>
            </a:pPr>
            <a:endParaRPr lang="en-US" sz="1500" b="1" dirty="0"/>
          </a:p>
          <a:p>
            <a:pPr algn="just"/>
            <a:r>
              <a:rPr lang="en-US" sz="1500" b="1" dirty="0"/>
              <a:t>MARGIN OF ERROR = CRITICAL VALUE * STANDARD ERROR OF STATISTIC</a:t>
            </a:r>
          </a:p>
          <a:p>
            <a:pPr algn="just"/>
            <a:endParaRPr lang="en-US" sz="1500" b="1" dirty="0"/>
          </a:p>
          <a:p>
            <a:pPr algn="just"/>
            <a:r>
              <a:rPr lang="en-US" sz="1500" b="1" dirty="0"/>
              <a:t>A small margin of error means the sample value is estimating the population value more accurately than a large margin error.</a:t>
            </a:r>
          </a:p>
          <a:p>
            <a:pPr algn="just">
              <a:buFont typeface="Wingdings" pitchFamily="2" charset="2"/>
              <a:buNone/>
            </a:pPr>
            <a:endParaRPr lang="en-US" sz="1500" b="1" dirty="0"/>
          </a:p>
          <a:p>
            <a:pPr algn="just"/>
            <a:r>
              <a:rPr lang="en-US" sz="1500" b="1" dirty="0"/>
              <a:t>Ideally the margin of error should be  </a:t>
            </a:r>
            <a:r>
              <a:rPr lang="en-US" sz="1500" b="1" u="sng" dirty="0"/>
              <a:t>±</a:t>
            </a:r>
            <a:r>
              <a:rPr lang="en-US" sz="1500" b="1" dirty="0"/>
              <a:t>5%.</a:t>
            </a:r>
          </a:p>
          <a:p>
            <a:endParaRPr lang="en-US" sz="1500" b="1" dirty="0"/>
          </a:p>
          <a:p>
            <a:endParaRPr lang="en-US" sz="1500" dirty="0"/>
          </a:p>
          <a:p>
            <a:endParaRPr lang="en-US" sz="1500" dirty="0"/>
          </a:p>
        </p:txBody>
      </p:sp>
    </p:spTree>
    <p:extLst>
      <p:ext uri="{BB962C8B-B14F-4D97-AF65-F5344CB8AC3E}">
        <p14:creationId xmlns:p14="http://schemas.microsoft.com/office/powerpoint/2010/main" val="4266895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a:bodyPr>
          <a:lstStyle/>
          <a:p>
            <a:r>
              <a:rPr lang="en-US" sz="2800" b="1" dirty="0"/>
              <a:t>THE CONFIDENCE INTERVAL ESTIMATE</a:t>
            </a:r>
          </a:p>
        </p:txBody>
      </p:sp>
      <p:sp>
        <p:nvSpPr>
          <p:cNvPr id="66563" name="Content Placeholder 2"/>
          <p:cNvSpPr>
            <a:spLocks noGrp="1"/>
          </p:cNvSpPr>
          <p:nvPr>
            <p:ph idx="1"/>
          </p:nvPr>
        </p:nvSpPr>
        <p:spPr/>
        <p:txBody>
          <a:bodyPr>
            <a:normAutofit fontScale="92500" lnSpcReduction="10000"/>
          </a:bodyPr>
          <a:lstStyle/>
          <a:p>
            <a:pPr algn="just"/>
            <a:r>
              <a:rPr lang="en-US" b="1" dirty="0"/>
              <a:t>In interval estimate, we also want to know the confidence or certainty we can have that the interval estimate contains the population value.</a:t>
            </a:r>
          </a:p>
          <a:p>
            <a:pPr algn="just">
              <a:buFont typeface="Wingdings" pitchFamily="2" charset="2"/>
              <a:buNone/>
            </a:pPr>
            <a:endParaRPr lang="en-US" b="1" dirty="0"/>
          </a:p>
          <a:p>
            <a:pPr algn="just"/>
            <a:r>
              <a:rPr lang="en-US" b="1" dirty="0"/>
              <a:t>The commonly used confidence level used is 95% and the critical value associated to this is 1.96. Therefore, we now have:</a:t>
            </a:r>
          </a:p>
          <a:p>
            <a:pPr algn="just">
              <a:buFont typeface="Wingdings" pitchFamily="2" charset="2"/>
              <a:buNone/>
            </a:pPr>
            <a:endParaRPr lang="en-US" b="1" dirty="0"/>
          </a:p>
          <a:p>
            <a:pPr algn="just"/>
            <a:r>
              <a:rPr lang="en-US" b="1" dirty="0"/>
              <a:t>MARGIN OF ERROR = CRITICAL VALUE (1.96) * STANDARD ERROR OF STATISTIC (?)</a:t>
            </a:r>
          </a:p>
          <a:p>
            <a:pPr algn="just"/>
            <a:endParaRPr lang="en-US" b="1" dirty="0"/>
          </a:p>
          <a:p>
            <a:pPr algn="just">
              <a:buFont typeface="Wingdings" pitchFamily="2" charset="2"/>
              <a:buNone/>
            </a:pPr>
            <a:endParaRPr lang="en-US" b="1" dirty="0"/>
          </a:p>
          <a:p>
            <a:pPr algn="just">
              <a:buFont typeface="Wingdings" pitchFamily="2" charset="2"/>
              <a:buNone/>
            </a:pPr>
            <a:endParaRPr lang="en-US" b="1" dirty="0"/>
          </a:p>
          <a:p>
            <a:pPr algn="just">
              <a:buFont typeface="Wingdings" pitchFamily="2" charset="2"/>
              <a:buNone/>
            </a:pPr>
            <a:endParaRPr lang="en-US" dirty="0"/>
          </a:p>
        </p:txBody>
      </p:sp>
    </p:spTree>
    <p:extLst>
      <p:ext uri="{BB962C8B-B14F-4D97-AF65-F5344CB8AC3E}">
        <p14:creationId xmlns:p14="http://schemas.microsoft.com/office/powerpoint/2010/main" val="3467842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r>
              <a:rPr lang="en-US" sz="2800" b="1" dirty="0"/>
              <a:t>THE CONFIDENCE INTERVAL ESTIMATE</a:t>
            </a:r>
          </a:p>
        </p:txBody>
      </p:sp>
      <p:sp>
        <p:nvSpPr>
          <p:cNvPr id="67587" name="Content Placeholder 2"/>
          <p:cNvSpPr>
            <a:spLocks noGrp="1"/>
          </p:cNvSpPr>
          <p:nvPr>
            <p:ph idx="1"/>
          </p:nvPr>
        </p:nvSpPr>
        <p:spPr/>
        <p:txBody>
          <a:bodyPr>
            <a:normAutofit/>
          </a:bodyPr>
          <a:lstStyle/>
          <a:p>
            <a:pPr algn="just"/>
            <a:r>
              <a:rPr lang="en-US" b="1" dirty="0"/>
              <a:t>The standard error is the standard deviation of the sampling distribution of the mean  whose formula is:</a:t>
            </a:r>
          </a:p>
          <a:p>
            <a:pPr algn="just"/>
            <a:endParaRPr lang="en-US" b="1" dirty="0"/>
          </a:p>
          <a:p>
            <a:pPr algn="just"/>
            <a:r>
              <a:rPr lang="en-US" b="1" dirty="0"/>
              <a:t>STANDARD ERROR = SAMPLE STANDARD DEVIATION/SQUARE ROOT OF THE SAMPLE SIZE</a:t>
            </a:r>
          </a:p>
          <a:p>
            <a:pPr algn="just"/>
            <a:r>
              <a:rPr lang="en-US" b="1" dirty="0"/>
              <a:t>                                   </a:t>
            </a:r>
            <a:endParaRPr lang="en-US" dirty="0"/>
          </a:p>
        </p:txBody>
      </p:sp>
    </p:spTree>
    <p:extLst>
      <p:ext uri="{BB962C8B-B14F-4D97-AF65-F5344CB8AC3E}">
        <p14:creationId xmlns:p14="http://schemas.microsoft.com/office/powerpoint/2010/main" val="14413073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CONFIDENCE INTERVAL FOR A PROPORTION</a:t>
            </a:r>
            <a:br>
              <a:rPr lang="en-US" sz="4400" dirty="0"/>
            </a:br>
            <a:endParaRPr lang="en-US" dirty="0"/>
          </a:p>
        </p:txBody>
      </p:sp>
      <p:graphicFrame>
        <p:nvGraphicFramePr>
          <p:cNvPr id="4" name="Content Placeholder 3"/>
          <p:cNvGraphicFramePr>
            <a:graphicFrameLocks noGrp="1"/>
          </p:cNvGraphicFramePr>
          <p:nvPr>
            <p:ph idx="1"/>
          </p:nvPr>
        </p:nvGraphicFramePr>
        <p:xfrm>
          <a:off x="3261360" y="2226464"/>
          <a:ext cx="4722224" cy="3666550"/>
        </p:xfrm>
        <a:graphic>
          <a:graphicData uri="http://schemas.openxmlformats.org/drawingml/2006/table">
            <a:tbl>
              <a:tblPr>
                <a:tableStyleId>{5940675A-B579-460E-94D1-54222C63F5DA}</a:tableStyleId>
              </a:tblPr>
              <a:tblGrid>
                <a:gridCol w="1116585">
                  <a:extLst>
                    <a:ext uri="{9D8B030D-6E8A-4147-A177-3AD203B41FA5}">
                      <a16:colId xmlns:a16="http://schemas.microsoft.com/office/drawing/2014/main" val="3068926925"/>
                    </a:ext>
                  </a:extLst>
                </a:gridCol>
                <a:gridCol w="1372469">
                  <a:extLst>
                    <a:ext uri="{9D8B030D-6E8A-4147-A177-3AD203B41FA5}">
                      <a16:colId xmlns:a16="http://schemas.microsoft.com/office/drawing/2014/main" val="3630131896"/>
                    </a:ext>
                  </a:extLst>
                </a:gridCol>
                <a:gridCol w="1116585">
                  <a:extLst>
                    <a:ext uri="{9D8B030D-6E8A-4147-A177-3AD203B41FA5}">
                      <a16:colId xmlns:a16="http://schemas.microsoft.com/office/drawing/2014/main" val="364286740"/>
                    </a:ext>
                  </a:extLst>
                </a:gridCol>
                <a:gridCol w="1116585">
                  <a:extLst>
                    <a:ext uri="{9D8B030D-6E8A-4147-A177-3AD203B41FA5}">
                      <a16:colId xmlns:a16="http://schemas.microsoft.com/office/drawing/2014/main" val="3031938450"/>
                    </a:ext>
                  </a:extLst>
                </a:gridCol>
              </a:tblGrid>
              <a:tr h="73331">
                <a:tc>
                  <a:txBody>
                    <a:bodyPr/>
                    <a:lstStyle/>
                    <a:p>
                      <a:pPr algn="ctr" fontAlgn="b"/>
                      <a:r>
                        <a:rPr lang="en-US" sz="400" u="none" strike="noStrike">
                          <a:effectLst/>
                        </a:rPr>
                        <a:t>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2016140003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527620420"/>
                  </a:ext>
                </a:extLst>
              </a:tr>
              <a:tr h="73331">
                <a:tc>
                  <a:txBody>
                    <a:bodyPr/>
                    <a:lstStyle/>
                    <a:p>
                      <a:pPr algn="ctr" fontAlgn="b"/>
                      <a:r>
                        <a:rPr lang="en-US" sz="400" u="none" strike="noStrike">
                          <a:effectLst/>
                        </a:rPr>
                        <a:t>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2016141008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941997877"/>
                  </a:ext>
                </a:extLst>
              </a:tr>
              <a:tr h="73331">
                <a:tc>
                  <a:txBody>
                    <a:bodyPr/>
                    <a:lstStyle/>
                    <a:p>
                      <a:pPr algn="ctr" fontAlgn="b"/>
                      <a:r>
                        <a:rPr lang="en-US" sz="400" u="none" strike="noStrike">
                          <a:effectLst/>
                        </a:rPr>
                        <a:t>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2016132871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8890623"/>
                  </a:ext>
                </a:extLst>
              </a:tr>
              <a:tr h="73331">
                <a:tc>
                  <a:txBody>
                    <a:bodyPr/>
                    <a:lstStyle/>
                    <a:p>
                      <a:pPr algn="ctr" fontAlgn="b"/>
                      <a:r>
                        <a:rPr lang="en-US" sz="400" u="none" strike="noStrike">
                          <a:effectLst/>
                        </a:rPr>
                        <a:t>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2016137509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178419005"/>
                  </a:ext>
                </a:extLst>
              </a:tr>
              <a:tr h="73331">
                <a:tc>
                  <a:txBody>
                    <a:bodyPr/>
                    <a:lstStyle/>
                    <a:p>
                      <a:pPr algn="ctr" fontAlgn="b"/>
                      <a:r>
                        <a:rPr lang="en-US" sz="400" u="none" strike="noStrike">
                          <a:effectLst/>
                        </a:rPr>
                        <a:t>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2016131768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79553960"/>
                  </a:ext>
                </a:extLst>
              </a:tr>
              <a:tr h="73331">
                <a:tc>
                  <a:txBody>
                    <a:bodyPr/>
                    <a:lstStyle/>
                    <a:p>
                      <a:pPr algn="ctr" fontAlgn="b"/>
                      <a:r>
                        <a:rPr lang="en-US" sz="400" u="none" strike="noStrike">
                          <a:effectLst/>
                        </a:rPr>
                        <a:t>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2016138116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59.9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950296382"/>
                  </a:ext>
                </a:extLst>
              </a:tr>
              <a:tr h="73331">
                <a:tc>
                  <a:txBody>
                    <a:bodyPr/>
                    <a:lstStyle/>
                    <a:p>
                      <a:pPr algn="ctr" fontAlgn="b"/>
                      <a:r>
                        <a:rPr lang="en-US" sz="400" u="none" strike="noStrike">
                          <a:effectLst/>
                        </a:rPr>
                        <a:t>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2016144567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902450598"/>
                  </a:ext>
                </a:extLst>
              </a:tr>
              <a:tr h="73331">
                <a:tc>
                  <a:txBody>
                    <a:bodyPr/>
                    <a:lstStyle/>
                    <a:p>
                      <a:pPr algn="ctr" fontAlgn="b"/>
                      <a:r>
                        <a:rPr lang="en-US" sz="400" u="none" strike="noStrike">
                          <a:effectLst/>
                        </a:rPr>
                        <a:t>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2016145184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58.5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067493772"/>
                  </a:ext>
                </a:extLst>
              </a:tr>
              <a:tr h="73331">
                <a:tc>
                  <a:txBody>
                    <a:bodyPr/>
                    <a:lstStyle/>
                    <a:p>
                      <a:pPr algn="ctr" fontAlgn="b"/>
                      <a:r>
                        <a:rPr lang="en-US" sz="400" u="none" strike="noStrike">
                          <a:effectLst/>
                        </a:rPr>
                        <a:t>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2016141051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072052782"/>
                  </a:ext>
                </a:extLst>
              </a:tr>
              <a:tr h="73331">
                <a:tc>
                  <a:txBody>
                    <a:bodyPr/>
                    <a:lstStyle/>
                    <a:p>
                      <a:pPr algn="ctr" fontAlgn="b"/>
                      <a:r>
                        <a:rPr lang="en-US" sz="400" u="none" strike="noStrike">
                          <a:effectLst/>
                        </a:rPr>
                        <a:t>10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2016135531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535326747"/>
                  </a:ext>
                </a:extLst>
              </a:tr>
              <a:tr h="73331">
                <a:tc>
                  <a:txBody>
                    <a:bodyPr/>
                    <a:lstStyle/>
                    <a:p>
                      <a:pPr algn="ctr" fontAlgn="b"/>
                      <a:r>
                        <a:rPr lang="en-US" sz="400" u="none" strike="noStrike">
                          <a:effectLst/>
                        </a:rPr>
                        <a:t>11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2016135763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718427154"/>
                  </a:ext>
                </a:extLst>
              </a:tr>
              <a:tr h="73331">
                <a:tc>
                  <a:txBody>
                    <a:bodyPr/>
                    <a:lstStyle/>
                    <a:p>
                      <a:pPr algn="ctr" fontAlgn="b"/>
                      <a:r>
                        <a:rPr lang="en-US" sz="400" u="none" strike="noStrike">
                          <a:effectLst/>
                        </a:rPr>
                        <a:t>12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31975517"/>
                  </a:ext>
                </a:extLst>
              </a:tr>
              <a:tr h="73331">
                <a:tc>
                  <a:txBody>
                    <a:bodyPr/>
                    <a:lstStyle/>
                    <a:p>
                      <a:pPr algn="ctr" fontAlgn="b"/>
                      <a:r>
                        <a:rPr lang="en-US" sz="400" u="none" strike="noStrike">
                          <a:effectLst/>
                        </a:rPr>
                        <a:t>13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2016134081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743906739"/>
                  </a:ext>
                </a:extLst>
              </a:tr>
              <a:tr h="73331">
                <a:tc>
                  <a:txBody>
                    <a:bodyPr/>
                    <a:lstStyle/>
                    <a:p>
                      <a:pPr algn="ctr" fontAlgn="b"/>
                      <a:r>
                        <a:rPr lang="en-US" sz="400" u="none" strike="noStrike">
                          <a:effectLst/>
                        </a:rPr>
                        <a:t>14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2016137914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579234733"/>
                  </a:ext>
                </a:extLst>
              </a:tr>
              <a:tr h="73331">
                <a:tc>
                  <a:txBody>
                    <a:bodyPr/>
                    <a:lstStyle/>
                    <a:p>
                      <a:pPr algn="ctr" fontAlgn="b"/>
                      <a:r>
                        <a:rPr lang="en-US" sz="400" u="none" strike="noStrike">
                          <a:effectLst/>
                        </a:rPr>
                        <a:t>15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2016137142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58943427"/>
                  </a:ext>
                </a:extLst>
              </a:tr>
              <a:tr h="73331">
                <a:tc>
                  <a:txBody>
                    <a:bodyPr/>
                    <a:lstStyle/>
                    <a:p>
                      <a:pPr algn="ctr" fontAlgn="b"/>
                      <a:r>
                        <a:rPr lang="en-US" sz="400" u="none" strike="noStrike">
                          <a:effectLst/>
                        </a:rPr>
                        <a:t>16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2016131687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54951512"/>
                  </a:ext>
                </a:extLst>
              </a:tr>
              <a:tr h="73331">
                <a:tc>
                  <a:txBody>
                    <a:bodyPr/>
                    <a:lstStyle/>
                    <a:p>
                      <a:pPr algn="ctr" fontAlgn="b"/>
                      <a:r>
                        <a:rPr lang="en-US" sz="400" u="none" strike="noStrike">
                          <a:effectLst/>
                        </a:rPr>
                        <a:t>17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2016137903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139147187"/>
                  </a:ext>
                </a:extLst>
              </a:tr>
              <a:tr h="73331">
                <a:tc>
                  <a:txBody>
                    <a:bodyPr/>
                    <a:lstStyle/>
                    <a:p>
                      <a:pPr algn="ctr" fontAlgn="b"/>
                      <a:r>
                        <a:rPr lang="en-US" sz="400" u="none" strike="noStrike">
                          <a:effectLst/>
                        </a:rPr>
                        <a:t>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2016134098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73.7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835106015"/>
                  </a:ext>
                </a:extLst>
              </a:tr>
              <a:tr h="73331">
                <a:tc>
                  <a:txBody>
                    <a:bodyPr/>
                    <a:lstStyle/>
                    <a:p>
                      <a:pPr algn="ctr" fontAlgn="b"/>
                      <a:r>
                        <a:rPr lang="en-US" sz="400" u="none" strike="noStrike">
                          <a:effectLst/>
                        </a:rPr>
                        <a:t>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2016139740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4043430561"/>
                  </a:ext>
                </a:extLst>
              </a:tr>
              <a:tr h="73331">
                <a:tc>
                  <a:txBody>
                    <a:bodyPr/>
                    <a:lstStyle/>
                    <a:p>
                      <a:pPr algn="ctr" fontAlgn="b"/>
                      <a:r>
                        <a:rPr lang="en-US" sz="400" u="none" strike="noStrike">
                          <a:effectLst/>
                        </a:rPr>
                        <a:t>20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2016133868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615811199"/>
                  </a:ext>
                </a:extLst>
              </a:tr>
              <a:tr h="73331">
                <a:tc>
                  <a:txBody>
                    <a:bodyPr/>
                    <a:lstStyle/>
                    <a:p>
                      <a:pPr algn="ctr" fontAlgn="b"/>
                      <a:r>
                        <a:rPr lang="en-US" sz="400" u="none" strike="noStrike">
                          <a:effectLst/>
                        </a:rPr>
                        <a:t>21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2016132988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68.3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869748225"/>
                  </a:ext>
                </a:extLst>
              </a:tr>
              <a:tr h="73331">
                <a:tc>
                  <a:txBody>
                    <a:bodyPr/>
                    <a:lstStyle/>
                    <a:p>
                      <a:pPr algn="ctr" fontAlgn="b"/>
                      <a:r>
                        <a:rPr lang="en-US" sz="400" u="none" strike="noStrike">
                          <a:effectLst/>
                        </a:rPr>
                        <a:t>22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2016131727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467374732"/>
                  </a:ext>
                </a:extLst>
              </a:tr>
              <a:tr h="73331">
                <a:tc>
                  <a:txBody>
                    <a:bodyPr/>
                    <a:lstStyle/>
                    <a:p>
                      <a:pPr algn="ctr" fontAlgn="b"/>
                      <a:r>
                        <a:rPr lang="en-US" sz="400" u="none" strike="noStrike">
                          <a:effectLst/>
                        </a:rPr>
                        <a:t>23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2016138219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47.0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11789545"/>
                  </a:ext>
                </a:extLst>
              </a:tr>
              <a:tr h="73331">
                <a:tc>
                  <a:txBody>
                    <a:bodyPr/>
                    <a:lstStyle/>
                    <a:p>
                      <a:pPr algn="ctr" fontAlgn="b"/>
                      <a:r>
                        <a:rPr lang="en-US" sz="400" u="none" strike="noStrike">
                          <a:effectLst/>
                        </a:rPr>
                        <a:t>24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2016141357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4864001"/>
                  </a:ext>
                </a:extLst>
              </a:tr>
              <a:tr h="73331">
                <a:tc>
                  <a:txBody>
                    <a:bodyPr/>
                    <a:lstStyle/>
                    <a:p>
                      <a:pPr algn="ctr" fontAlgn="b"/>
                      <a:r>
                        <a:rPr lang="en-US" sz="400" u="none" strike="noStrike">
                          <a:effectLst/>
                        </a:rPr>
                        <a:t>25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2016135872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27315053"/>
                  </a:ext>
                </a:extLst>
              </a:tr>
              <a:tr h="73331">
                <a:tc>
                  <a:txBody>
                    <a:bodyPr/>
                    <a:lstStyle/>
                    <a:p>
                      <a:pPr algn="ctr" fontAlgn="b"/>
                      <a:r>
                        <a:rPr lang="en-US" sz="400" u="none" strike="noStrike">
                          <a:effectLst/>
                        </a:rPr>
                        <a:t>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2016142491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67128536"/>
                  </a:ext>
                </a:extLst>
              </a:tr>
              <a:tr h="73331">
                <a:tc>
                  <a:txBody>
                    <a:bodyPr/>
                    <a:lstStyle/>
                    <a:p>
                      <a:pPr algn="ctr" fontAlgn="b"/>
                      <a:r>
                        <a:rPr lang="en-US" sz="400" u="none" strike="noStrike">
                          <a:effectLst/>
                        </a:rPr>
                        <a:t>27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2016132106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44.1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D+</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6719390"/>
                  </a:ext>
                </a:extLst>
              </a:tr>
              <a:tr h="73331">
                <a:tc>
                  <a:txBody>
                    <a:bodyPr/>
                    <a:lstStyle/>
                    <a:p>
                      <a:pPr algn="ctr" fontAlgn="b"/>
                      <a:r>
                        <a:rPr lang="en-US" sz="400" u="none" strike="noStrike">
                          <a:effectLst/>
                        </a:rPr>
                        <a:t>28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2016142088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49.2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004005102"/>
                  </a:ext>
                </a:extLst>
              </a:tr>
              <a:tr h="73331">
                <a:tc>
                  <a:txBody>
                    <a:bodyPr/>
                    <a:lstStyle/>
                    <a:p>
                      <a:pPr algn="ctr" fontAlgn="b"/>
                      <a:r>
                        <a:rPr lang="en-US" sz="400" u="none" strike="noStrike">
                          <a:effectLst/>
                        </a:rPr>
                        <a:t>29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2016135661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029899290"/>
                  </a:ext>
                </a:extLst>
              </a:tr>
              <a:tr h="73331">
                <a:tc>
                  <a:txBody>
                    <a:bodyPr/>
                    <a:lstStyle/>
                    <a:p>
                      <a:pPr algn="ctr" fontAlgn="b"/>
                      <a:r>
                        <a:rPr lang="en-US" sz="400" u="none" strike="noStrike">
                          <a:effectLst/>
                        </a:rPr>
                        <a:t>30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2016131671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69.6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690324330"/>
                  </a:ext>
                </a:extLst>
              </a:tr>
              <a:tr h="73331">
                <a:tc>
                  <a:txBody>
                    <a:bodyPr/>
                    <a:lstStyle/>
                    <a:p>
                      <a:pPr algn="ctr" fontAlgn="b"/>
                      <a:r>
                        <a:rPr lang="en-US" sz="400" u="none" strike="noStrike">
                          <a:effectLst/>
                        </a:rPr>
                        <a:t>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2016138040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866251470"/>
                  </a:ext>
                </a:extLst>
              </a:tr>
              <a:tr h="73331">
                <a:tc>
                  <a:txBody>
                    <a:bodyPr/>
                    <a:lstStyle/>
                    <a:p>
                      <a:pPr algn="ctr" fontAlgn="b"/>
                      <a:r>
                        <a:rPr lang="en-US" sz="400" u="none" strike="noStrike">
                          <a:effectLst/>
                        </a:rPr>
                        <a:t>32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2016141053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751487071"/>
                  </a:ext>
                </a:extLst>
              </a:tr>
              <a:tr h="73331">
                <a:tc>
                  <a:txBody>
                    <a:bodyPr/>
                    <a:lstStyle/>
                    <a:p>
                      <a:pPr algn="ctr" fontAlgn="b"/>
                      <a:r>
                        <a:rPr lang="en-US" sz="400" u="none" strike="noStrike">
                          <a:effectLst/>
                        </a:rPr>
                        <a:t>33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2016138855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42.3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D+</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478488813"/>
                  </a:ext>
                </a:extLst>
              </a:tr>
              <a:tr h="73331">
                <a:tc>
                  <a:txBody>
                    <a:bodyPr/>
                    <a:lstStyle/>
                    <a:p>
                      <a:pPr algn="ctr" fontAlgn="b"/>
                      <a:r>
                        <a:rPr lang="en-US" sz="400" u="none" strike="noStrike">
                          <a:effectLst/>
                        </a:rPr>
                        <a:t>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2016133067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65.9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995092778"/>
                  </a:ext>
                </a:extLst>
              </a:tr>
              <a:tr h="73331">
                <a:tc>
                  <a:txBody>
                    <a:bodyPr/>
                    <a:lstStyle/>
                    <a:p>
                      <a:pPr algn="ctr" fontAlgn="b"/>
                      <a:r>
                        <a:rPr lang="en-US" sz="400" u="none" strike="noStrike">
                          <a:effectLst/>
                        </a:rPr>
                        <a:t>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2016133713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500997840"/>
                  </a:ext>
                </a:extLst>
              </a:tr>
              <a:tr h="73331">
                <a:tc>
                  <a:txBody>
                    <a:bodyPr/>
                    <a:lstStyle/>
                    <a:p>
                      <a:pPr algn="ctr" fontAlgn="b"/>
                      <a:r>
                        <a:rPr lang="en-US" sz="400" u="none" strike="noStrike">
                          <a:effectLst/>
                        </a:rPr>
                        <a:t>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2016136242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60.6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2433332"/>
                  </a:ext>
                </a:extLst>
              </a:tr>
              <a:tr h="73331">
                <a:tc>
                  <a:txBody>
                    <a:bodyPr/>
                    <a:lstStyle/>
                    <a:p>
                      <a:pPr algn="ctr" fontAlgn="b"/>
                      <a:r>
                        <a:rPr lang="en-US" sz="400" u="none" strike="noStrike">
                          <a:effectLst/>
                        </a:rPr>
                        <a:t>37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2016140618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51166932"/>
                  </a:ext>
                </a:extLst>
              </a:tr>
              <a:tr h="73331">
                <a:tc>
                  <a:txBody>
                    <a:bodyPr/>
                    <a:lstStyle/>
                    <a:p>
                      <a:pPr algn="ctr" fontAlgn="b"/>
                      <a:r>
                        <a:rPr lang="en-US" sz="400" u="none" strike="noStrike">
                          <a:effectLst/>
                        </a:rPr>
                        <a:t>38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2016135435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536656662"/>
                  </a:ext>
                </a:extLst>
              </a:tr>
              <a:tr h="73331">
                <a:tc>
                  <a:txBody>
                    <a:bodyPr/>
                    <a:lstStyle/>
                    <a:p>
                      <a:pPr algn="ctr" fontAlgn="b"/>
                      <a:r>
                        <a:rPr lang="en-US" sz="400" u="none" strike="noStrike">
                          <a:effectLst/>
                        </a:rPr>
                        <a:t>39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2016131676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154573964"/>
                  </a:ext>
                </a:extLst>
              </a:tr>
              <a:tr h="73331">
                <a:tc>
                  <a:txBody>
                    <a:bodyPr/>
                    <a:lstStyle/>
                    <a:p>
                      <a:pPr algn="ctr" fontAlgn="b"/>
                      <a:r>
                        <a:rPr lang="en-US" sz="400" u="none" strike="noStrike">
                          <a:effectLst/>
                        </a:rPr>
                        <a:t>40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2016137879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62.5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246243303"/>
                  </a:ext>
                </a:extLst>
              </a:tr>
              <a:tr h="73331">
                <a:tc>
                  <a:txBody>
                    <a:bodyPr/>
                    <a:lstStyle/>
                    <a:p>
                      <a:pPr algn="ctr" fontAlgn="b"/>
                      <a:r>
                        <a:rPr lang="en-US" sz="400" u="none" strike="noStrike">
                          <a:effectLst/>
                        </a:rPr>
                        <a:t>41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2016135736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57.8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45438160"/>
                  </a:ext>
                </a:extLst>
              </a:tr>
              <a:tr h="73331">
                <a:tc>
                  <a:txBody>
                    <a:bodyPr/>
                    <a:lstStyle/>
                    <a:p>
                      <a:pPr algn="ctr" fontAlgn="b"/>
                      <a:r>
                        <a:rPr lang="en-US" sz="400" u="none" strike="noStrike">
                          <a:effectLst/>
                        </a:rPr>
                        <a:t>42</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2016144391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74.7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726406538"/>
                  </a:ext>
                </a:extLst>
              </a:tr>
              <a:tr h="73331">
                <a:tc>
                  <a:txBody>
                    <a:bodyPr/>
                    <a:lstStyle/>
                    <a:p>
                      <a:pPr algn="ctr" fontAlgn="b"/>
                      <a:r>
                        <a:rPr lang="en-US" sz="400" u="none" strike="noStrike">
                          <a:effectLst/>
                        </a:rPr>
                        <a:t>43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2016138298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61.1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854692171"/>
                  </a:ext>
                </a:extLst>
              </a:tr>
              <a:tr h="73331">
                <a:tc>
                  <a:txBody>
                    <a:bodyPr/>
                    <a:lstStyle/>
                    <a:p>
                      <a:pPr algn="ctr" fontAlgn="b"/>
                      <a:r>
                        <a:rPr lang="en-US" sz="400" u="none" strike="noStrike">
                          <a:effectLst/>
                        </a:rPr>
                        <a:t>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2016132544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53.6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774436956"/>
                  </a:ext>
                </a:extLst>
              </a:tr>
              <a:tr h="73331">
                <a:tc>
                  <a:txBody>
                    <a:bodyPr/>
                    <a:lstStyle/>
                    <a:p>
                      <a:pPr algn="ctr" fontAlgn="b"/>
                      <a:r>
                        <a:rPr lang="en-US" sz="400" u="none" strike="noStrike">
                          <a:effectLst/>
                        </a:rPr>
                        <a:t>45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2016133204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49.7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1382610481"/>
                  </a:ext>
                </a:extLst>
              </a:tr>
              <a:tr h="73331">
                <a:tc>
                  <a:txBody>
                    <a:bodyPr/>
                    <a:lstStyle/>
                    <a:p>
                      <a:pPr algn="ctr" fontAlgn="b"/>
                      <a:r>
                        <a:rPr lang="en-US" sz="400" u="none" strike="noStrike">
                          <a:effectLst/>
                        </a:rPr>
                        <a:t>46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2016140426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58.8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C+</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222157625"/>
                  </a:ext>
                </a:extLst>
              </a:tr>
              <a:tr h="73331">
                <a:tc>
                  <a:txBody>
                    <a:bodyPr/>
                    <a:lstStyle/>
                    <a:p>
                      <a:pPr algn="ctr" fontAlgn="b"/>
                      <a:r>
                        <a:rPr lang="en-US" sz="400" u="none" strike="noStrike">
                          <a:effectLst/>
                        </a:rPr>
                        <a:t>47</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2016132299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70.9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685226926"/>
                  </a:ext>
                </a:extLst>
              </a:tr>
              <a:tr h="73331">
                <a:tc>
                  <a:txBody>
                    <a:bodyPr/>
                    <a:lstStyle/>
                    <a:p>
                      <a:pPr algn="ctr" fontAlgn="b"/>
                      <a:r>
                        <a:rPr lang="en-US" sz="400" u="none" strike="noStrike">
                          <a:effectLst/>
                        </a:rPr>
                        <a:t>48</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2016142815</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63.4</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2376976037"/>
                  </a:ext>
                </a:extLst>
              </a:tr>
              <a:tr h="73331">
                <a:tc>
                  <a:txBody>
                    <a:bodyPr/>
                    <a:lstStyle/>
                    <a:p>
                      <a:pPr algn="ctr" fontAlgn="b"/>
                      <a:r>
                        <a:rPr lang="en-US" sz="400" u="none" strike="noStrike">
                          <a:effectLst/>
                        </a:rPr>
                        <a:t>49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2016138543</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74.9</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B+</a:t>
                      </a:r>
                      <a:endParaRPr lang="en-US" sz="400" b="1" i="0" u="none" strike="noStrike">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372588815"/>
                  </a:ext>
                </a:extLst>
              </a:tr>
              <a:tr h="73331">
                <a:tc>
                  <a:txBody>
                    <a:bodyPr/>
                    <a:lstStyle/>
                    <a:p>
                      <a:pPr algn="ctr" fontAlgn="b"/>
                      <a:r>
                        <a:rPr lang="en-US" sz="400" u="none" strike="noStrike">
                          <a:effectLst/>
                        </a:rPr>
                        <a:t>50</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2016145066</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a:effectLst/>
                        </a:rPr>
                        <a:t>66.1</a:t>
                      </a:r>
                      <a:endParaRPr lang="en-US" sz="400" b="1" i="0" u="none" strike="noStrike">
                        <a:solidFill>
                          <a:srgbClr val="000000"/>
                        </a:solidFill>
                        <a:effectLst/>
                        <a:latin typeface="Calibri" panose="020F0502020204030204" pitchFamily="34" charset="0"/>
                      </a:endParaRPr>
                    </a:p>
                  </a:txBody>
                  <a:tcPr marL="2720" marR="2720" marT="2720" marB="0" anchor="b"/>
                </a:tc>
                <a:tc>
                  <a:txBody>
                    <a:bodyPr/>
                    <a:lstStyle/>
                    <a:p>
                      <a:pPr algn="ctr" fontAlgn="b"/>
                      <a:r>
                        <a:rPr lang="en-US" sz="400" u="none" strike="noStrike" dirty="0">
                          <a:effectLst/>
                        </a:rPr>
                        <a:t>B</a:t>
                      </a:r>
                      <a:endParaRPr lang="en-US" sz="400" b="1" i="0" u="none" strike="noStrike" dirty="0">
                        <a:solidFill>
                          <a:srgbClr val="000000"/>
                        </a:solidFill>
                        <a:effectLst/>
                        <a:latin typeface="Calibri" panose="020F0502020204030204" pitchFamily="34" charset="0"/>
                      </a:endParaRPr>
                    </a:p>
                  </a:txBody>
                  <a:tcPr marL="2720" marR="2720" marT="2720" marB="0" anchor="b"/>
                </a:tc>
                <a:extLst>
                  <a:ext uri="{0D108BD9-81ED-4DB2-BD59-A6C34878D82A}">
                    <a16:rowId xmlns:a16="http://schemas.microsoft.com/office/drawing/2014/main" val="3816133295"/>
                  </a:ext>
                </a:extLst>
              </a:tr>
            </a:tbl>
          </a:graphicData>
        </a:graphic>
      </p:graphicFrame>
    </p:spTree>
    <p:extLst>
      <p:ext uri="{BB962C8B-B14F-4D97-AF65-F5344CB8AC3E}">
        <p14:creationId xmlns:p14="http://schemas.microsoft.com/office/powerpoint/2010/main" val="2998709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CONFIDENCE INTERVAL FOR A PROPORTION</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3849158"/>
              </p:ext>
            </p:extLst>
          </p:nvPr>
        </p:nvGraphicFramePr>
        <p:xfrm>
          <a:off x="2791100" y="3446741"/>
          <a:ext cx="6211389" cy="1771650"/>
        </p:xfrm>
        <a:graphic>
          <a:graphicData uri="http://schemas.openxmlformats.org/drawingml/2006/table">
            <a:tbl>
              <a:tblPr>
                <a:tableStyleId>{5940675A-B579-460E-94D1-54222C63F5DA}</a:tableStyleId>
              </a:tblPr>
              <a:tblGrid>
                <a:gridCol w="1923527">
                  <a:extLst>
                    <a:ext uri="{9D8B030D-6E8A-4147-A177-3AD203B41FA5}">
                      <a16:colId xmlns:a16="http://schemas.microsoft.com/office/drawing/2014/main" val="476015057"/>
                    </a:ext>
                  </a:extLst>
                </a:gridCol>
                <a:gridCol w="2364335">
                  <a:extLst>
                    <a:ext uri="{9D8B030D-6E8A-4147-A177-3AD203B41FA5}">
                      <a16:colId xmlns:a16="http://schemas.microsoft.com/office/drawing/2014/main" val="3141523193"/>
                    </a:ext>
                  </a:extLst>
                </a:gridCol>
                <a:gridCol w="1923527">
                  <a:extLst>
                    <a:ext uri="{9D8B030D-6E8A-4147-A177-3AD203B41FA5}">
                      <a16:colId xmlns:a16="http://schemas.microsoft.com/office/drawing/2014/main" val="1615688119"/>
                    </a:ext>
                  </a:extLst>
                </a:gridCol>
              </a:tblGrid>
              <a:tr h="290195">
                <a:tc>
                  <a:txBody>
                    <a:bodyPr/>
                    <a:lstStyle/>
                    <a:p>
                      <a:pPr algn="l" fontAlgn="b"/>
                      <a:r>
                        <a:rPr lang="en-US" sz="1900" b="1" u="none" strike="noStrike" dirty="0">
                          <a:effectLst/>
                        </a:rPr>
                        <a:t>MEAN</a:t>
                      </a:r>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900" b="1" u="none" strike="noStrike" dirty="0">
                          <a:effectLst/>
                        </a:rPr>
                        <a:t>61.81</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999374721"/>
                  </a:ext>
                </a:extLst>
              </a:tr>
              <a:tr h="290195">
                <a:tc>
                  <a:txBody>
                    <a:bodyPr/>
                    <a:lstStyle/>
                    <a:p>
                      <a:pPr algn="l" fontAlgn="b"/>
                      <a:r>
                        <a:rPr lang="en-US" sz="1900" b="1" u="none" strike="noStrike">
                          <a:effectLst/>
                        </a:rPr>
                        <a:t>STDEV</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900" b="1" u="none" strike="noStrike" dirty="0">
                          <a:effectLst/>
                        </a:rPr>
                        <a:t>8.31</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533597707"/>
                  </a:ext>
                </a:extLst>
              </a:tr>
              <a:tr h="290195">
                <a:tc>
                  <a:txBody>
                    <a:bodyPr/>
                    <a:lstStyle/>
                    <a:p>
                      <a:pPr algn="l" fontAlgn="b"/>
                      <a:r>
                        <a:rPr lang="en-US" sz="1900" b="1" u="none" strike="noStrike">
                          <a:effectLst/>
                        </a:rPr>
                        <a:t>SQRT(n)</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900" b="1" u="none" strike="noStrike" dirty="0">
                          <a:effectLst/>
                        </a:rPr>
                        <a:t>7.07</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063887802"/>
                  </a:ext>
                </a:extLst>
              </a:tr>
              <a:tr h="290195">
                <a:tc gridSpan="2">
                  <a:txBody>
                    <a:bodyPr/>
                    <a:lstStyle/>
                    <a:p>
                      <a:pPr algn="l" fontAlgn="b"/>
                      <a:r>
                        <a:rPr lang="en-US" sz="1900" b="1" u="none" strike="noStrike">
                          <a:effectLst/>
                        </a:rPr>
                        <a:t>STANDARD ERROR</a:t>
                      </a:r>
                      <a:endParaRPr lang="en-US" sz="1900" b="1" i="0" u="none" strike="noStrike">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a:txBody>
                    <a:bodyPr/>
                    <a:lstStyle/>
                    <a:p>
                      <a:pPr algn="ctr" fontAlgn="b"/>
                      <a:r>
                        <a:rPr lang="en-US" sz="1900" b="1" u="none" strike="noStrike" dirty="0">
                          <a:effectLst/>
                        </a:rPr>
                        <a:t>1.17</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81903850"/>
                  </a:ext>
                </a:extLst>
              </a:tr>
              <a:tr h="290195">
                <a:tc>
                  <a:txBody>
                    <a:bodyPr/>
                    <a:lstStyle/>
                    <a:p>
                      <a:pPr algn="l" fontAlgn="b"/>
                      <a:r>
                        <a:rPr lang="en-US" sz="1900" b="1" u="none" strike="noStrike">
                          <a:effectLst/>
                        </a:rPr>
                        <a:t>Z</a:t>
                      </a:r>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l" fontAlgn="b"/>
                      <a:endParaRPr lang="en-US" sz="19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900" b="1" u="none" strike="noStrike" dirty="0">
                          <a:effectLst/>
                        </a:rPr>
                        <a:t>1.96</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39884288"/>
                  </a:ext>
                </a:extLst>
              </a:tr>
              <a:tr h="290195">
                <a:tc gridSpan="2">
                  <a:txBody>
                    <a:bodyPr/>
                    <a:lstStyle/>
                    <a:p>
                      <a:pPr algn="l" fontAlgn="b"/>
                      <a:r>
                        <a:rPr lang="en-US" sz="1900" b="1" u="none" strike="noStrike">
                          <a:effectLst/>
                        </a:rPr>
                        <a:t>MARGIN OF ERROR</a:t>
                      </a:r>
                      <a:endParaRPr lang="en-US" sz="1900" b="1" i="0" u="none" strike="noStrike">
                        <a:solidFill>
                          <a:srgbClr val="000000"/>
                        </a:solidFill>
                        <a:effectLst/>
                        <a:latin typeface="Calibri" panose="020F0502020204030204" pitchFamily="34" charset="0"/>
                      </a:endParaRPr>
                    </a:p>
                  </a:txBody>
                  <a:tcPr marL="5715" marR="5715" marT="5715" marB="0" anchor="b"/>
                </a:tc>
                <a:tc hMerge="1">
                  <a:txBody>
                    <a:bodyPr/>
                    <a:lstStyle/>
                    <a:p>
                      <a:endParaRPr lang="en-US"/>
                    </a:p>
                  </a:txBody>
                  <a:tcPr/>
                </a:tc>
                <a:tc>
                  <a:txBody>
                    <a:bodyPr/>
                    <a:lstStyle/>
                    <a:p>
                      <a:pPr algn="ctr" fontAlgn="b"/>
                      <a:r>
                        <a:rPr lang="en-US" sz="1900" b="1" u="none" strike="noStrike" dirty="0">
                          <a:effectLst/>
                        </a:rPr>
                        <a:t>2.30</a:t>
                      </a:r>
                      <a:endParaRPr lang="en-US" sz="19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888171868"/>
                  </a:ext>
                </a:extLst>
              </a:tr>
            </a:tbl>
          </a:graphicData>
        </a:graphic>
      </p:graphicFrame>
    </p:spTree>
    <p:extLst>
      <p:ext uri="{BB962C8B-B14F-4D97-AF65-F5344CB8AC3E}">
        <p14:creationId xmlns:p14="http://schemas.microsoft.com/office/powerpoint/2010/main" val="2791453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sz="3100" b="1" dirty="0"/>
              <a:t>CONFIDENCE INTERVAL FOR A PROPORTION</a:t>
            </a:r>
            <a:br>
              <a:rPr lang="en-US" sz="3100" dirty="0"/>
            </a:br>
            <a:br>
              <a:rPr lang="en-US" dirty="0"/>
            </a:br>
            <a:endParaRPr lang="en-US" dirty="0"/>
          </a:p>
        </p:txBody>
      </p:sp>
      <p:sp>
        <p:nvSpPr>
          <p:cNvPr id="3" name="Content Placeholder 2"/>
          <p:cNvSpPr>
            <a:spLocks noGrp="1"/>
          </p:cNvSpPr>
          <p:nvPr>
            <p:ph idx="1"/>
          </p:nvPr>
        </p:nvSpPr>
        <p:spPr/>
        <p:txBody>
          <a:bodyPr/>
          <a:lstStyle/>
          <a:p>
            <a:pPr algn="just"/>
            <a:r>
              <a:rPr lang="en-US" b="1" dirty="0"/>
              <a:t>In a random sample of 100 students, 44% have obtained B in DEM 1110.</a:t>
            </a:r>
          </a:p>
          <a:p>
            <a:pPr marL="0" indent="0" algn="just">
              <a:buNone/>
            </a:pPr>
            <a:endParaRPr lang="en-US" b="1" dirty="0"/>
          </a:p>
          <a:p>
            <a:pPr algn="just"/>
            <a:r>
              <a:rPr lang="en-US" b="1" dirty="0"/>
              <a:t>Establish the confidence interval estimate of DEM 1110 students who obtained a B</a:t>
            </a:r>
          </a:p>
          <a:p>
            <a:pPr algn="just"/>
            <a:endParaRPr lang="en-US" b="1" dirty="0"/>
          </a:p>
        </p:txBody>
      </p:sp>
    </p:spTree>
    <p:extLst>
      <p:ext uri="{BB962C8B-B14F-4D97-AF65-F5344CB8AC3E}">
        <p14:creationId xmlns:p14="http://schemas.microsoft.com/office/powerpoint/2010/main" val="148739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DCA5-D7B9-4A5A-95C2-275D08694C4C}"/>
              </a:ext>
            </a:extLst>
          </p:cNvPr>
          <p:cNvSpPr>
            <a:spLocks noGrp="1"/>
          </p:cNvSpPr>
          <p:nvPr>
            <p:ph type="title"/>
          </p:nvPr>
        </p:nvSpPr>
        <p:spPr/>
        <p:txBody>
          <a:bodyPr/>
          <a:lstStyle/>
          <a:p>
            <a:endParaRPr lang="en-ZM"/>
          </a:p>
        </p:txBody>
      </p:sp>
      <p:sp>
        <p:nvSpPr>
          <p:cNvPr id="3" name="Content Placeholder 2">
            <a:extLst>
              <a:ext uri="{FF2B5EF4-FFF2-40B4-BE49-F238E27FC236}">
                <a16:creationId xmlns:a16="http://schemas.microsoft.com/office/drawing/2014/main" id="{07709AE6-A273-4796-97EE-924E7DB335C0}"/>
              </a:ext>
            </a:extLst>
          </p:cNvPr>
          <p:cNvSpPr>
            <a:spLocks noGrp="1"/>
          </p:cNvSpPr>
          <p:nvPr>
            <p:ph idx="1"/>
          </p:nvPr>
        </p:nvSpPr>
        <p:spPr/>
        <p:txBody>
          <a:bodyPr/>
          <a:lstStyle/>
          <a:p>
            <a:pPr lvl="0" algn="just"/>
            <a:r>
              <a:rPr lang="en-US" b="1" dirty="0"/>
              <a:t>In virtually all populations, and for any variable or trait, there is a tendency, if we take its measurements that such measurements will tend to bunch up and create a hump at the center where most observations will concentrate or converge.</a:t>
            </a:r>
          </a:p>
          <a:p>
            <a:pPr marL="0" indent="0" algn="just">
              <a:buNone/>
            </a:pPr>
            <a:endParaRPr lang="en-US" b="1" dirty="0"/>
          </a:p>
          <a:p>
            <a:pPr lvl="0" algn="just"/>
            <a:r>
              <a:rPr lang="en-US" b="1" dirty="0"/>
              <a:t>The remainder of the measurements will taper off at the extremes of the distribution.</a:t>
            </a:r>
          </a:p>
          <a:p>
            <a:endParaRPr lang="en-ZM" dirty="0"/>
          </a:p>
        </p:txBody>
      </p:sp>
    </p:spTree>
    <p:extLst>
      <p:ext uri="{BB962C8B-B14F-4D97-AF65-F5344CB8AC3E}">
        <p14:creationId xmlns:p14="http://schemas.microsoft.com/office/powerpoint/2010/main" val="2562802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CONFIDENCE INTERVAL FOR A PROPORTION</a:t>
            </a:r>
            <a:br>
              <a:rPr lang="en-US" dirty="0"/>
            </a:br>
            <a:endParaRPr lang="en-US" dirty="0"/>
          </a:p>
        </p:txBody>
      </p:sp>
      <p:sp>
        <p:nvSpPr>
          <p:cNvPr id="3" name="Content Placeholder 2"/>
          <p:cNvSpPr>
            <a:spLocks noGrp="1"/>
          </p:cNvSpPr>
          <p:nvPr>
            <p:ph idx="1"/>
          </p:nvPr>
        </p:nvSpPr>
        <p:spPr/>
        <p:txBody>
          <a:bodyPr/>
          <a:lstStyle/>
          <a:p>
            <a:r>
              <a:rPr lang="en-US" b="1" dirty="0"/>
              <a:t>Sample statistic = 44%</a:t>
            </a:r>
          </a:p>
          <a:p>
            <a:r>
              <a:rPr lang="en-US" b="1" dirty="0"/>
              <a:t>Standard deviation for a proportion= √ p(1-p)</a:t>
            </a:r>
          </a:p>
          <a:p>
            <a:r>
              <a:rPr lang="en-US" b="1" dirty="0"/>
              <a:t>		= √ 0.44(1-0.44)</a:t>
            </a:r>
          </a:p>
          <a:p>
            <a:r>
              <a:rPr lang="en-US" b="1" dirty="0"/>
              <a:t>           = √ 0.44(0.56)</a:t>
            </a:r>
          </a:p>
          <a:p>
            <a:r>
              <a:rPr lang="en-US" b="1" dirty="0"/>
              <a:t>              = √ 0.2244</a:t>
            </a:r>
            <a:r>
              <a:rPr lang="en-US" dirty="0"/>
              <a:t> </a:t>
            </a:r>
            <a:endParaRPr lang="en-US" b="1" dirty="0"/>
          </a:p>
          <a:p>
            <a:r>
              <a:rPr lang="en-US" b="1" dirty="0"/>
              <a:t>               = 0.47</a:t>
            </a:r>
          </a:p>
          <a:p>
            <a:endParaRPr lang="en-US" b="1" dirty="0"/>
          </a:p>
        </p:txBody>
      </p:sp>
    </p:spTree>
    <p:extLst>
      <p:ext uri="{BB962C8B-B14F-4D97-AF65-F5344CB8AC3E}">
        <p14:creationId xmlns:p14="http://schemas.microsoft.com/office/powerpoint/2010/main" val="3037085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CONFIDENCE INTERVAL FOR A PROPORTION</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The standard error of a proportion  = √ </a:t>
            </a:r>
            <a:r>
              <a:rPr lang="en-US" b="1" u="sng" dirty="0"/>
              <a:t>p(1-p)</a:t>
            </a:r>
            <a:endParaRPr lang="en-US" b="1" dirty="0"/>
          </a:p>
          <a:p>
            <a:r>
              <a:rPr lang="en-US" b="1" dirty="0"/>
              <a:t>                                                                          n</a:t>
            </a:r>
          </a:p>
          <a:p>
            <a:r>
              <a:rPr lang="en-US" b="1" dirty="0"/>
              <a:t> </a:t>
            </a:r>
          </a:p>
          <a:p>
            <a:r>
              <a:rPr lang="en-US" b="1" dirty="0"/>
              <a:t>			= √ 0</a:t>
            </a:r>
            <a:r>
              <a:rPr lang="en-US" b="1" u="sng" dirty="0"/>
              <a:t>.44(0.56)</a:t>
            </a:r>
            <a:endParaRPr lang="en-US" b="1" dirty="0"/>
          </a:p>
          <a:p>
            <a:r>
              <a:rPr lang="en-US" b="1" dirty="0"/>
              <a:t>                             50</a:t>
            </a:r>
          </a:p>
          <a:p>
            <a:pPr marL="0" indent="0">
              <a:buNone/>
            </a:pPr>
            <a:endParaRPr lang="en-US" b="1" dirty="0"/>
          </a:p>
          <a:p>
            <a:r>
              <a:rPr lang="en-US" b="1" dirty="0"/>
              <a:t> 		 	= √0.004928</a:t>
            </a:r>
            <a:r>
              <a:rPr lang="en-US" dirty="0"/>
              <a:t> </a:t>
            </a:r>
            <a:endParaRPr lang="en-US" b="1" dirty="0"/>
          </a:p>
          <a:p>
            <a:r>
              <a:rPr lang="en-US" b="1" dirty="0"/>
              <a:t>                = 0.10</a:t>
            </a:r>
            <a:r>
              <a:rPr lang="en-US" dirty="0"/>
              <a:t>  </a:t>
            </a:r>
          </a:p>
        </p:txBody>
      </p:sp>
    </p:spTree>
    <p:extLst>
      <p:ext uri="{BB962C8B-B14F-4D97-AF65-F5344CB8AC3E}">
        <p14:creationId xmlns:p14="http://schemas.microsoft.com/office/powerpoint/2010/main" val="152179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DISTRIBUTION</a:t>
            </a:r>
            <a:endParaRPr lang="en-US" dirty="0"/>
          </a:p>
        </p:txBody>
      </p:sp>
      <p:sp>
        <p:nvSpPr>
          <p:cNvPr id="3" name="Content Placeholder 2"/>
          <p:cNvSpPr>
            <a:spLocks noGrp="1"/>
          </p:cNvSpPr>
          <p:nvPr>
            <p:ph idx="1"/>
          </p:nvPr>
        </p:nvSpPr>
        <p:spPr/>
        <p:txBody>
          <a:bodyPr>
            <a:normAutofit fontScale="92500" lnSpcReduction="20000"/>
          </a:bodyPr>
          <a:lstStyle/>
          <a:p>
            <a:pPr lvl="0" algn="just"/>
            <a:r>
              <a:rPr lang="en-US" b="1" dirty="0"/>
              <a:t>This will be case for almost all the variables in the population such as age, examination scores, weight, height, etc.</a:t>
            </a:r>
          </a:p>
          <a:p>
            <a:pPr marL="0" indent="0" algn="just">
              <a:buNone/>
            </a:pPr>
            <a:endParaRPr lang="en-US" b="1" dirty="0"/>
          </a:p>
          <a:p>
            <a:pPr lvl="0" algn="just"/>
            <a:r>
              <a:rPr lang="en-US" b="1" dirty="0"/>
              <a:t>Many empirical distributions in the form of frequency distribution, frequency histogram of the variables always display this in the population.</a:t>
            </a:r>
          </a:p>
          <a:p>
            <a:pPr marL="0" indent="0" algn="just">
              <a:buNone/>
            </a:pPr>
            <a:endParaRPr lang="en-US" b="1" dirty="0"/>
          </a:p>
          <a:p>
            <a:pPr lvl="0" algn="just"/>
            <a:r>
              <a:rPr lang="en-US" b="1" dirty="0"/>
              <a:t>This means therefore that if we take a sample that resembles the population, the variables in that sample will tend to have similar distribution as that in the population. </a:t>
            </a:r>
          </a:p>
          <a:p>
            <a:endParaRPr lang="en-US" dirty="0"/>
          </a:p>
        </p:txBody>
      </p:sp>
    </p:spTree>
    <p:extLst>
      <p:ext uri="{BB962C8B-B14F-4D97-AF65-F5344CB8AC3E}">
        <p14:creationId xmlns:p14="http://schemas.microsoft.com/office/powerpoint/2010/main" val="148330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sz="2400" b="1" dirty="0">
                <a:solidFill>
                  <a:srgbClr val="262626"/>
                </a:solidFill>
              </a:rPr>
              <a:t>DEM 1110 2020 EXAMINATION RESULTS</a:t>
            </a:r>
          </a:p>
        </p:txBody>
      </p:sp>
      <p:sp>
        <p:nvSpPr>
          <p:cNvPr id="17" name="Rectangle 1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pPr marL="0" indent="0">
              <a:buNone/>
            </a:pPr>
            <a:endParaRPr lang="en-US" b="1" dirty="0">
              <a:solidFill>
                <a:srgbClr val="262626"/>
              </a:solidFill>
            </a:endParaRPr>
          </a:p>
          <a:p>
            <a:endParaRPr lang="en-US" b="1" dirty="0">
              <a:solidFill>
                <a:srgbClr val="262626"/>
              </a:solidFill>
            </a:endParaRPr>
          </a:p>
        </p:txBody>
      </p:sp>
      <p:graphicFrame>
        <p:nvGraphicFramePr>
          <p:cNvPr id="4" name="Table 3">
            <a:extLst>
              <a:ext uri="{FF2B5EF4-FFF2-40B4-BE49-F238E27FC236}">
                <a16:creationId xmlns:a16="http://schemas.microsoft.com/office/drawing/2014/main" id="{0A159DEA-2093-4942-A5F7-77543EE2A3FA}"/>
              </a:ext>
            </a:extLst>
          </p:cNvPr>
          <p:cNvGraphicFramePr>
            <a:graphicFrameLocks noGrp="1"/>
          </p:cNvGraphicFramePr>
          <p:nvPr>
            <p:extLst>
              <p:ext uri="{D42A27DB-BD31-4B8C-83A1-F6EECF244321}">
                <p14:modId xmlns:p14="http://schemas.microsoft.com/office/powerpoint/2010/main" val="1050724422"/>
              </p:ext>
            </p:extLst>
          </p:nvPr>
        </p:nvGraphicFramePr>
        <p:xfrm>
          <a:off x="1412683" y="1673122"/>
          <a:ext cx="3876803" cy="3332952"/>
        </p:xfrm>
        <a:graphic>
          <a:graphicData uri="http://schemas.openxmlformats.org/drawingml/2006/table">
            <a:tbl>
              <a:tblPr firstRow="1" firstCol="1" bandRow="1"/>
              <a:tblGrid>
                <a:gridCol w="1149081">
                  <a:extLst>
                    <a:ext uri="{9D8B030D-6E8A-4147-A177-3AD203B41FA5}">
                      <a16:colId xmlns:a16="http://schemas.microsoft.com/office/drawing/2014/main" val="1995382357"/>
                    </a:ext>
                  </a:extLst>
                </a:gridCol>
                <a:gridCol w="1366687">
                  <a:extLst>
                    <a:ext uri="{9D8B030D-6E8A-4147-A177-3AD203B41FA5}">
                      <a16:colId xmlns:a16="http://schemas.microsoft.com/office/drawing/2014/main" val="2819910717"/>
                    </a:ext>
                  </a:extLst>
                </a:gridCol>
                <a:gridCol w="1361035">
                  <a:extLst>
                    <a:ext uri="{9D8B030D-6E8A-4147-A177-3AD203B41FA5}">
                      <a16:colId xmlns:a16="http://schemas.microsoft.com/office/drawing/2014/main" val="741905422"/>
                    </a:ext>
                  </a:extLst>
                </a:gridCol>
              </a:tblGrid>
              <a:tr h="370328">
                <a:tc>
                  <a:txBody>
                    <a:bodyPr/>
                    <a:lstStyle/>
                    <a:p>
                      <a:pPr>
                        <a:lnSpc>
                          <a:spcPct val="107000"/>
                        </a:lnSpc>
                        <a:spcAft>
                          <a:spcPts val="80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GRADE</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NUMBER</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PERCENT</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945486"/>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534223"/>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36.5</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487948"/>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61</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32.3</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001132"/>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13.8</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777340"/>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4.8</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437153"/>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717142"/>
                  </a:ext>
                </a:extLst>
              </a:tr>
              <a:tr h="370328">
                <a:tc>
                  <a:txBody>
                    <a:bodyPr/>
                    <a:lstStyle/>
                    <a:p>
                      <a:pP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M"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239110"/>
                  </a:ext>
                </a:extLst>
              </a:tr>
              <a:tr h="370328">
                <a:tc>
                  <a:txBody>
                    <a:bodyPr/>
                    <a:lstStyle/>
                    <a:p>
                      <a:pPr>
                        <a:lnSpc>
                          <a:spcPct val="107000"/>
                        </a:lnSpc>
                        <a:spcAft>
                          <a:spcPts val="80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a:t>
                      </a:r>
                      <a:endParaRPr lang="en-ZM" sz="200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a:t>
                      </a:r>
                      <a:endParaRPr lang="en-ZM"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2086" marR="1220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819875"/>
                  </a:ext>
                </a:extLst>
              </a:tr>
            </a:tbl>
          </a:graphicData>
        </a:graphic>
      </p:graphicFrame>
    </p:spTree>
    <p:extLst>
      <p:ext uri="{BB962C8B-B14F-4D97-AF65-F5344CB8AC3E}">
        <p14:creationId xmlns:p14="http://schemas.microsoft.com/office/powerpoint/2010/main" val="28269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DCCFA3D-23B1-4C3D-AE4D-2E046FBC4A0A}"/>
              </a:ext>
            </a:extLst>
          </p:cNvPr>
          <p:cNvSpPr>
            <a:spLocks noGrp="1"/>
          </p:cNvSpPr>
          <p:nvPr>
            <p:ph type="title"/>
          </p:nvPr>
        </p:nvSpPr>
        <p:spPr>
          <a:xfrm>
            <a:off x="7535825" y="982132"/>
            <a:ext cx="3360772" cy="4625172"/>
          </a:xfrm>
        </p:spPr>
        <p:txBody>
          <a:bodyPr>
            <a:normAutofit/>
          </a:bodyPr>
          <a:lstStyle/>
          <a:p>
            <a:r>
              <a:rPr lang="en-US" sz="2400" b="1" dirty="0">
                <a:solidFill>
                  <a:srgbClr val="262626"/>
                </a:solidFill>
              </a:rPr>
              <a:t>DEM 1110 2020 EXAMINATION RESULTS</a:t>
            </a:r>
            <a:endParaRPr lang="en-ZM" sz="2400" b="1" dirty="0">
              <a:solidFill>
                <a:srgbClr val="262626"/>
              </a:solidFill>
            </a:endParaRP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6A2B9BFC-CC1F-4660-A9EA-79561FA872F8}"/>
              </a:ext>
            </a:extLst>
          </p:cNvPr>
          <p:cNvGraphicFramePr>
            <a:graphicFrameLocks noGrp="1"/>
          </p:cNvGraphicFramePr>
          <p:nvPr>
            <p:ph idx="1"/>
            <p:extLst>
              <p:ext uri="{D42A27DB-BD31-4B8C-83A1-F6EECF244321}">
                <p14:modId xmlns:p14="http://schemas.microsoft.com/office/powerpoint/2010/main" val="3447774112"/>
              </p:ext>
            </p:extLst>
          </p:nvPr>
        </p:nvGraphicFramePr>
        <p:xfrm>
          <a:off x="1391056" y="1391055"/>
          <a:ext cx="5272392" cy="39591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885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DISTRIBUTION</a:t>
            </a:r>
            <a:endParaRPr lang="en-US" dirty="0"/>
          </a:p>
        </p:txBody>
      </p:sp>
      <p:sp>
        <p:nvSpPr>
          <p:cNvPr id="3" name="Content Placeholder 2"/>
          <p:cNvSpPr>
            <a:spLocks noGrp="1"/>
          </p:cNvSpPr>
          <p:nvPr>
            <p:ph idx="1"/>
          </p:nvPr>
        </p:nvSpPr>
        <p:spPr/>
        <p:txBody>
          <a:bodyPr>
            <a:normAutofit fontScale="70000" lnSpcReduction="20000"/>
          </a:bodyPr>
          <a:lstStyle/>
          <a:p>
            <a:pPr lvl="0"/>
            <a:r>
              <a:rPr lang="en-US" b="1" dirty="0"/>
              <a:t>In other words, if a population value is said to be normally distributed, we assume that even the sample value will be normally distributed. </a:t>
            </a:r>
          </a:p>
          <a:p>
            <a:pPr marL="0" indent="0">
              <a:buNone/>
            </a:pPr>
            <a:endParaRPr lang="en-US" b="1" dirty="0"/>
          </a:p>
          <a:p>
            <a:pPr lvl="0"/>
            <a:r>
              <a:rPr lang="en-US" b="1" dirty="0"/>
              <a:t>To get a sample that resembles that the population requires that we give everyone in that an equal chance of being part of the sample. </a:t>
            </a:r>
          </a:p>
          <a:p>
            <a:pPr lvl="0"/>
            <a:endParaRPr lang="en-US" b="1" dirty="0"/>
          </a:p>
          <a:p>
            <a:pPr lvl="0"/>
            <a:r>
              <a:rPr lang="en-US" b="1" dirty="0"/>
              <a:t>This means using probability sampling in selecting the elements from the sample to the population.</a:t>
            </a:r>
          </a:p>
          <a:p>
            <a:pPr marL="0" indent="0">
              <a:buNone/>
            </a:pPr>
            <a:endParaRPr lang="en-US" b="1" dirty="0"/>
          </a:p>
          <a:p>
            <a:pPr lvl="0"/>
            <a:r>
              <a:rPr lang="en-US" b="1" dirty="0"/>
              <a:t>If we do this, then we can be justified with a certain degree of probability to say something about the population values based on our sample values.</a:t>
            </a:r>
          </a:p>
          <a:p>
            <a:pPr marL="0" indent="0">
              <a:buNone/>
            </a:pPr>
            <a:endParaRPr lang="en-US" b="1" dirty="0"/>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0715387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454</TotalTime>
  <Words>3208</Words>
  <Application>Microsoft Office PowerPoint</Application>
  <PresentationFormat>Widescreen</PresentationFormat>
  <Paragraphs>639</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Garamond</vt:lpstr>
      <vt:lpstr>Times New Roman</vt:lpstr>
      <vt:lpstr>Wingdings</vt:lpstr>
      <vt:lpstr>Organic</vt:lpstr>
      <vt:lpstr>TOPIC 7</vt:lpstr>
      <vt:lpstr>INFERENTIAL STATISTICS</vt:lpstr>
      <vt:lpstr>THE NORMAL DISTRIBUTION</vt:lpstr>
      <vt:lpstr>THE NORMAL DISTRIBUTION</vt:lpstr>
      <vt:lpstr>PowerPoint Presentation</vt:lpstr>
      <vt:lpstr>THE NORMAL DISTRIBUTION</vt:lpstr>
      <vt:lpstr>DEM 1110 2020 EXAMINATION RESULTS</vt:lpstr>
      <vt:lpstr>DEM 1110 2020 EXAMINATION RESULTS</vt:lpstr>
      <vt:lpstr>THE NORMAL DISTRIBUTION</vt:lpstr>
      <vt:lpstr>THE NORMAL DISTRIBUTION</vt:lpstr>
      <vt:lpstr>CHARACTERISTICS OF THE NORMAL CURVE</vt:lpstr>
      <vt:lpstr>CHARACTERISTICS OF THE NORMAL CURVE</vt:lpstr>
      <vt:lpstr>CHARACTERISTICS OF THE NORMAL CURVE</vt:lpstr>
      <vt:lpstr>CHARACTERISTICS OF THE NORMAL CURVE</vt:lpstr>
      <vt:lpstr>CHARACTERISTICS OF THE NORMAL CURVE</vt:lpstr>
      <vt:lpstr>CHARACTERISTICS OF THE NORMAL CURVE</vt:lpstr>
      <vt:lpstr>THE STANDARD NORMAL DISTRIBUTION</vt:lpstr>
      <vt:lpstr>PowerPoint Presentation</vt:lpstr>
      <vt:lpstr>THE STANDARD NORMAL DISTRIBUTION</vt:lpstr>
      <vt:lpstr>THE STANDARD NORMAL DISTRIBUTION</vt:lpstr>
      <vt:lpstr>THE STANDARD NORMAL DISTRIBUTION</vt:lpstr>
      <vt:lpstr>THE STANDARD NORMAL DISTRIBUTION</vt:lpstr>
      <vt:lpstr>THE STANDARD NORMAL DISTRIBUTION</vt:lpstr>
      <vt:lpstr>THE STANDARD NORMAL DISTRIBUTION</vt:lpstr>
      <vt:lpstr>THE STANDARD NORMAL DISTRIBUTION</vt:lpstr>
      <vt:lpstr>HOW TO USE THE TABLES OF THE NORMAL CURVE </vt:lpstr>
      <vt:lpstr>HOW TO USE THE TABLES OF THE NORMAL CURVE </vt:lpstr>
      <vt:lpstr>  RULES TO FOLLOW WHEN WORKING WITH Z – SCORES  </vt:lpstr>
      <vt:lpstr>HOW TO USE THE TABLES OF THE NORMAL CURVE </vt:lpstr>
      <vt:lpstr>HOW TO USE THE TABLES OF THE NORMAL CURVE </vt:lpstr>
      <vt:lpstr>HOW TO USE THE TABLES OF THE NORMAL CURVE </vt:lpstr>
      <vt:lpstr>HOW TO USE THE TABLES OF THE NORMAL CURVE </vt:lpstr>
      <vt:lpstr>THE USE OF THE NORMAL CURVE IN STATISTICAL INFERENCE</vt:lpstr>
      <vt:lpstr>THE LAW OF LARGE NUMBERS</vt:lpstr>
      <vt:lpstr>CENTRAL LIMIT THEOREM </vt:lpstr>
      <vt:lpstr>CENTRAL LIMIT THEOREM </vt:lpstr>
      <vt:lpstr>THE IMPORTANCE OF THE SAMPLING DISTRIBUTION </vt:lpstr>
      <vt:lpstr>THE IMPORTANCE OF THE SAMPLING DISTRIBUTION </vt:lpstr>
      <vt:lpstr> THE STANDARD  ERROR  </vt:lpstr>
      <vt:lpstr> THE STANDARD  ERROR   </vt:lpstr>
      <vt:lpstr>INFERENTIAL STATISTICS </vt:lpstr>
      <vt:lpstr> INFERENCES ABOUT ONE VARIABLE </vt:lpstr>
      <vt:lpstr>THE CONFIDENCE INTERVAL ESTIMATE</vt:lpstr>
      <vt:lpstr>THE CONFIDENCE INTERVAL ESTIMATE</vt:lpstr>
      <vt:lpstr>THE CONFIDENCE INTERVAL ESTIMATE</vt:lpstr>
      <vt:lpstr>THE CONFIDENCE INTERVAL ESTIMATE</vt:lpstr>
      <vt:lpstr>CONFIDENCE INTERVAL FOR A PROPORTION </vt:lpstr>
      <vt:lpstr>CONFIDENCE INTERVAL FOR A PROPORTION </vt:lpstr>
      <vt:lpstr> CONFIDENCE INTERVAL FOR A PROPORTION  </vt:lpstr>
      <vt:lpstr>CONFIDENCE INTERVAL FOR A PROPORTION </vt:lpstr>
      <vt:lpstr>CONFIDENCE INTERVAL FOR A PROPORTION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7</dc:title>
  <dc:creator>Musonda Lemba</dc:creator>
  <cp:lastModifiedBy>Musonda</cp:lastModifiedBy>
  <cp:revision>22</cp:revision>
  <dcterms:created xsi:type="dcterms:W3CDTF">2020-09-08T06:51:39Z</dcterms:created>
  <dcterms:modified xsi:type="dcterms:W3CDTF">2021-10-13T11:15:07Z</dcterms:modified>
</cp:coreProperties>
</file>