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78" r:id="rId2"/>
    <p:sldId id="262" r:id="rId3"/>
    <p:sldId id="263" r:id="rId4"/>
    <p:sldId id="264" r:id="rId5"/>
    <p:sldId id="612" r:id="rId6"/>
    <p:sldId id="611" r:id="rId7"/>
    <p:sldId id="613" r:id="rId8"/>
    <p:sldId id="610" r:id="rId9"/>
    <p:sldId id="265" r:id="rId10"/>
    <p:sldId id="604" r:id="rId11"/>
    <p:sldId id="827" r:id="rId12"/>
    <p:sldId id="605" r:id="rId13"/>
    <p:sldId id="828" r:id="rId14"/>
    <p:sldId id="606" r:id="rId15"/>
    <p:sldId id="829" r:id="rId16"/>
    <p:sldId id="609" r:id="rId17"/>
    <p:sldId id="830" r:id="rId18"/>
    <p:sldId id="83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DEM%201110%20GRADES%202017%20DISTRIBU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MLEMBA%20AND%20ASSOCIATE%20Dropbox\Musonda%20Lemba\DEM%201110%202018%20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DEM%201110%20GRADES%202017%20DISTRIBU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MLEMBA%20AND%20ASSOCIATE%20Dropbox\Musonda%20Lemba\DEM%201110%202018%20RESUL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DEM%201110%20GRADES%202017%20DISTRIBUTI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MLEMBA%20AND%20ASSOCIATE%20Dropbox\Musonda%20Lemba\DEM%201110%202018%20RESUL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DEM%201110%20GRADES%202017%20DISTRIBUTIO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MLEMBA%20AND%20ASSOCIATE%20Dropbox\Musonda%20Lemba\DEM%201110%202018%20RESUL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DEM 1110 RESULTS</a:t>
            </a:r>
            <a:r>
              <a:rPr lang="en-US" baseline="0"/>
              <a:t> 2017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Sheet3!$D$3:$D$9</c:f>
              <c:strCache>
                <c:ptCount val="7"/>
                <c:pt idx="0">
                  <c:v>D</c:v>
                </c:pt>
                <c:pt idx="1">
                  <c:v>D+</c:v>
                </c:pt>
                <c:pt idx="2">
                  <c:v>C</c:v>
                </c:pt>
                <c:pt idx="3">
                  <c:v>C+</c:v>
                </c:pt>
                <c:pt idx="4">
                  <c:v>B</c:v>
                </c:pt>
                <c:pt idx="5">
                  <c:v>B+</c:v>
                </c:pt>
                <c:pt idx="6">
                  <c:v>A</c:v>
                </c:pt>
              </c:strCache>
            </c:strRef>
          </c:cat>
          <c:val>
            <c:numRef>
              <c:f>Sheet3!$E$3:$E$9</c:f>
              <c:numCache>
                <c:formatCode>###0</c:formatCode>
                <c:ptCount val="7"/>
                <c:pt idx="0">
                  <c:v>10</c:v>
                </c:pt>
                <c:pt idx="1">
                  <c:v>13</c:v>
                </c:pt>
                <c:pt idx="2">
                  <c:v>29</c:v>
                </c:pt>
                <c:pt idx="3">
                  <c:v>174</c:v>
                </c:pt>
                <c:pt idx="4">
                  <c:v>239</c:v>
                </c:pt>
                <c:pt idx="5">
                  <c:v>81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75-46AA-AE58-AC70AEAA37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24016672"/>
        <c:axId val="624013064"/>
        <c:axId val="0"/>
      </c:bar3DChart>
      <c:catAx>
        <c:axId val="62401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013064"/>
        <c:crosses val="autoZero"/>
        <c:auto val="1"/>
        <c:lblAlgn val="ctr"/>
        <c:lblOffset val="100"/>
        <c:noMultiLvlLbl val="0"/>
      </c:catAx>
      <c:valAx>
        <c:axId val="624013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01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DEM 1110 RESULTS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Sheet1!$N$5:$N$10</c:f>
              <c:strCache>
                <c:ptCount val="6"/>
                <c:pt idx="0">
                  <c:v>B+</c:v>
                </c:pt>
                <c:pt idx="1">
                  <c:v>B</c:v>
                </c:pt>
                <c:pt idx="2">
                  <c:v>C+</c:v>
                </c:pt>
                <c:pt idx="3">
                  <c:v>C</c:v>
                </c:pt>
                <c:pt idx="4">
                  <c:v>D+</c:v>
                </c:pt>
                <c:pt idx="5">
                  <c:v>D</c:v>
                </c:pt>
              </c:strCache>
            </c:strRef>
          </c:cat>
          <c:val>
            <c:numRef>
              <c:f>Sheet1!$O$5:$O$10</c:f>
              <c:numCache>
                <c:formatCode>General</c:formatCode>
                <c:ptCount val="6"/>
                <c:pt idx="0">
                  <c:v>1</c:v>
                </c:pt>
                <c:pt idx="1">
                  <c:v>52</c:v>
                </c:pt>
                <c:pt idx="2">
                  <c:v>101</c:v>
                </c:pt>
                <c:pt idx="3">
                  <c:v>29</c:v>
                </c:pt>
                <c:pt idx="4">
                  <c:v>10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D9-4FAA-81FB-3D7244354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6774624"/>
        <c:axId val="666778232"/>
        <c:axId val="0"/>
      </c:bar3DChart>
      <c:catAx>
        <c:axId val="66677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778232"/>
        <c:crosses val="autoZero"/>
        <c:auto val="1"/>
        <c:lblAlgn val="ctr"/>
        <c:lblOffset val="100"/>
        <c:noMultiLvlLbl val="0"/>
      </c:catAx>
      <c:valAx>
        <c:axId val="666778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77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DEM 1110 RESULTS 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67F-4236-A5B3-2ED8324E9D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67F-4236-A5B3-2ED8324E9D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67F-4236-A5B3-2ED8324E9D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67F-4236-A5B3-2ED8324E9D4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67F-4236-A5B3-2ED8324E9D4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67F-4236-A5B3-2ED8324E9D4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67F-4236-A5B3-2ED8324E9D4E}"/>
              </c:ext>
            </c:extLst>
          </c:dPt>
          <c:cat>
            <c:strRef>
              <c:f>Sheet3!$D$3:$D$9</c:f>
              <c:strCache>
                <c:ptCount val="7"/>
                <c:pt idx="0">
                  <c:v>D</c:v>
                </c:pt>
                <c:pt idx="1">
                  <c:v>D+</c:v>
                </c:pt>
                <c:pt idx="2">
                  <c:v>C</c:v>
                </c:pt>
                <c:pt idx="3">
                  <c:v>C+</c:v>
                </c:pt>
                <c:pt idx="4">
                  <c:v>B</c:v>
                </c:pt>
                <c:pt idx="5">
                  <c:v>B+</c:v>
                </c:pt>
                <c:pt idx="6">
                  <c:v>A</c:v>
                </c:pt>
              </c:strCache>
            </c:strRef>
          </c:cat>
          <c:val>
            <c:numRef>
              <c:f>Sheet3!$E$3:$E$9</c:f>
              <c:numCache>
                <c:formatCode>###0</c:formatCode>
                <c:ptCount val="7"/>
                <c:pt idx="0">
                  <c:v>10</c:v>
                </c:pt>
                <c:pt idx="1">
                  <c:v>13</c:v>
                </c:pt>
                <c:pt idx="2">
                  <c:v>29</c:v>
                </c:pt>
                <c:pt idx="3">
                  <c:v>174</c:v>
                </c:pt>
                <c:pt idx="4">
                  <c:v>239</c:v>
                </c:pt>
                <c:pt idx="5">
                  <c:v>81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67F-4236-A5B3-2ED8324E9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DEM 1110 RESULTS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331-42EF-922C-C57D5A324E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331-42EF-922C-C57D5A324E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3331-42EF-922C-C57D5A324E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3331-42EF-922C-C57D5A324EC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3331-42EF-922C-C57D5A324EC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3331-42EF-922C-C57D5A324ECB}"/>
              </c:ext>
            </c:extLst>
          </c:dPt>
          <c:cat>
            <c:strRef>
              <c:f>Sheet1!$N$5:$N$10</c:f>
              <c:strCache>
                <c:ptCount val="6"/>
                <c:pt idx="0">
                  <c:v>B+</c:v>
                </c:pt>
                <c:pt idx="1">
                  <c:v>B</c:v>
                </c:pt>
                <c:pt idx="2">
                  <c:v>C+</c:v>
                </c:pt>
                <c:pt idx="3">
                  <c:v>C</c:v>
                </c:pt>
                <c:pt idx="4">
                  <c:v>D+</c:v>
                </c:pt>
                <c:pt idx="5">
                  <c:v>D</c:v>
                </c:pt>
              </c:strCache>
            </c:strRef>
          </c:cat>
          <c:val>
            <c:numRef>
              <c:f>Sheet1!$O$5:$O$10</c:f>
              <c:numCache>
                <c:formatCode>General</c:formatCode>
                <c:ptCount val="6"/>
                <c:pt idx="0">
                  <c:v>1</c:v>
                </c:pt>
                <c:pt idx="1">
                  <c:v>52</c:v>
                </c:pt>
                <c:pt idx="2">
                  <c:v>101</c:v>
                </c:pt>
                <c:pt idx="3">
                  <c:v>29</c:v>
                </c:pt>
                <c:pt idx="4">
                  <c:v>10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331-42EF-922C-C57D5A324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DEM 1110</a:t>
            </a:r>
            <a:r>
              <a:rPr lang="en-US" baseline="0"/>
              <a:t> RESULTS 2017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Sheet3!$D$3:$D$9</c:f>
              <c:strCache>
                <c:ptCount val="7"/>
                <c:pt idx="0">
                  <c:v>D</c:v>
                </c:pt>
                <c:pt idx="1">
                  <c:v>D+</c:v>
                </c:pt>
                <c:pt idx="2">
                  <c:v>C</c:v>
                </c:pt>
                <c:pt idx="3">
                  <c:v>C+</c:v>
                </c:pt>
                <c:pt idx="4">
                  <c:v>B</c:v>
                </c:pt>
                <c:pt idx="5">
                  <c:v>B+</c:v>
                </c:pt>
                <c:pt idx="6">
                  <c:v>A</c:v>
                </c:pt>
              </c:strCache>
            </c:strRef>
          </c:cat>
          <c:val>
            <c:numRef>
              <c:f>Sheet3!$E$3:$E$9</c:f>
              <c:numCache>
                <c:formatCode>###0</c:formatCode>
                <c:ptCount val="7"/>
                <c:pt idx="0">
                  <c:v>10</c:v>
                </c:pt>
                <c:pt idx="1">
                  <c:v>13</c:v>
                </c:pt>
                <c:pt idx="2">
                  <c:v>29</c:v>
                </c:pt>
                <c:pt idx="3">
                  <c:v>174</c:v>
                </c:pt>
                <c:pt idx="4">
                  <c:v>239</c:v>
                </c:pt>
                <c:pt idx="5">
                  <c:v>81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3A-4953-AB23-C8AD8FDED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259"/>
        <c:shape val="box"/>
        <c:axId val="747947456"/>
        <c:axId val="747941880"/>
        <c:axId val="0"/>
      </c:bar3DChart>
      <c:catAx>
        <c:axId val="74794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941880"/>
        <c:crosses val="autoZero"/>
        <c:auto val="1"/>
        <c:lblAlgn val="ctr"/>
        <c:lblOffset val="100"/>
        <c:noMultiLvlLbl val="0"/>
      </c:catAx>
      <c:valAx>
        <c:axId val="747941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94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DEM</a:t>
            </a:r>
            <a:r>
              <a:rPr lang="en-US" baseline="0"/>
              <a:t> 1110 RESULTS 2018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Sheet1!$N$5:$N$10</c:f>
              <c:strCache>
                <c:ptCount val="6"/>
                <c:pt idx="0">
                  <c:v>B+</c:v>
                </c:pt>
                <c:pt idx="1">
                  <c:v>B</c:v>
                </c:pt>
                <c:pt idx="2">
                  <c:v>C+</c:v>
                </c:pt>
                <c:pt idx="3">
                  <c:v>C</c:v>
                </c:pt>
                <c:pt idx="4">
                  <c:v>D+</c:v>
                </c:pt>
                <c:pt idx="5">
                  <c:v>D</c:v>
                </c:pt>
              </c:strCache>
            </c:strRef>
          </c:cat>
          <c:val>
            <c:numRef>
              <c:f>Sheet1!$O$5:$O$10</c:f>
              <c:numCache>
                <c:formatCode>General</c:formatCode>
                <c:ptCount val="6"/>
                <c:pt idx="0">
                  <c:v>1</c:v>
                </c:pt>
                <c:pt idx="1">
                  <c:v>52</c:v>
                </c:pt>
                <c:pt idx="2">
                  <c:v>101</c:v>
                </c:pt>
                <c:pt idx="3">
                  <c:v>29</c:v>
                </c:pt>
                <c:pt idx="4">
                  <c:v>10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2F-4660-9FBC-8B0E331A1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"/>
        <c:shape val="box"/>
        <c:axId val="770699992"/>
        <c:axId val="770691464"/>
        <c:axId val="0"/>
      </c:bar3DChart>
      <c:catAx>
        <c:axId val="770699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0691464"/>
        <c:crosses val="autoZero"/>
        <c:auto val="1"/>
        <c:lblAlgn val="ctr"/>
        <c:lblOffset val="100"/>
        <c:noMultiLvlLbl val="0"/>
      </c:catAx>
      <c:valAx>
        <c:axId val="770691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0699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DEM 1110 RESULTS 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Sheet5!$A$45:$A$51</c:f>
              <c:strCache>
                <c:ptCount val="7"/>
                <c:pt idx="0">
                  <c:v>D</c:v>
                </c:pt>
                <c:pt idx="1">
                  <c:v>D+</c:v>
                </c:pt>
                <c:pt idx="2">
                  <c:v>C</c:v>
                </c:pt>
                <c:pt idx="3">
                  <c:v>C+</c:v>
                </c:pt>
                <c:pt idx="4">
                  <c:v>B</c:v>
                </c:pt>
                <c:pt idx="5">
                  <c:v>B+</c:v>
                </c:pt>
                <c:pt idx="6">
                  <c:v>A</c:v>
                </c:pt>
              </c:strCache>
            </c:strRef>
          </c:cat>
          <c:val>
            <c:numRef>
              <c:f>Sheet5!$B$45:$B$51</c:f>
              <c:numCache>
                <c:formatCode>###0</c:formatCode>
                <c:ptCount val="7"/>
                <c:pt idx="0">
                  <c:v>10</c:v>
                </c:pt>
                <c:pt idx="1">
                  <c:v>13</c:v>
                </c:pt>
                <c:pt idx="2">
                  <c:v>29</c:v>
                </c:pt>
                <c:pt idx="3">
                  <c:v>174</c:v>
                </c:pt>
                <c:pt idx="4">
                  <c:v>239</c:v>
                </c:pt>
                <c:pt idx="5">
                  <c:v>81</c:v>
                </c:pt>
                <c:pt idx="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81-466C-93EF-E62900092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0533432"/>
        <c:axId val="620533760"/>
      </c:lineChart>
      <c:catAx>
        <c:axId val="620533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533760"/>
        <c:crosses val="autoZero"/>
        <c:auto val="1"/>
        <c:lblAlgn val="ctr"/>
        <c:lblOffset val="100"/>
        <c:noMultiLvlLbl val="0"/>
      </c:catAx>
      <c:valAx>
        <c:axId val="62053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533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0B9F5F-83DC-4355-8EFC-1838C7197B72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A47D920-D5D4-4E49-9857-C39561C63382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91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9F5F-83DC-4355-8EFC-1838C7197B72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D920-D5D4-4E49-9857-C39561C63382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15373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9F5F-83DC-4355-8EFC-1838C7197B72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D920-D5D4-4E49-9857-C39561C63382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335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9F5F-83DC-4355-8EFC-1838C7197B72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D920-D5D4-4E49-9857-C39561C63382}" type="slidenum">
              <a:rPr lang="en-ZM" smtClean="0"/>
              <a:t>‹#›</a:t>
            </a:fld>
            <a:endParaRPr lang="en-ZM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055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9F5F-83DC-4355-8EFC-1838C7197B72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D920-D5D4-4E49-9857-C39561C63382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298373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9F5F-83DC-4355-8EFC-1838C7197B72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D920-D5D4-4E49-9857-C39561C63382}" type="slidenum">
              <a:rPr lang="en-ZM" smtClean="0"/>
              <a:t>‹#›</a:t>
            </a:fld>
            <a:endParaRPr lang="en-ZM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976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9F5F-83DC-4355-8EFC-1838C7197B72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D920-D5D4-4E49-9857-C39561C63382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177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9F5F-83DC-4355-8EFC-1838C7197B72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D920-D5D4-4E49-9857-C39561C63382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089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9F5F-83DC-4355-8EFC-1838C7197B72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D920-D5D4-4E49-9857-C39561C63382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45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9F5F-83DC-4355-8EFC-1838C7197B72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D920-D5D4-4E49-9857-C39561C63382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80109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9F5F-83DC-4355-8EFC-1838C7197B72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D920-D5D4-4E49-9857-C39561C63382}" type="slidenum">
              <a:rPr lang="en-ZM" smtClean="0"/>
              <a:t>‹#›</a:t>
            </a:fld>
            <a:endParaRPr lang="en-ZM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874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9F5F-83DC-4355-8EFC-1838C7197B72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D920-D5D4-4E49-9857-C39561C63382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423402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9F5F-83DC-4355-8EFC-1838C7197B72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D920-D5D4-4E49-9857-C39561C63382}" type="slidenum">
              <a:rPr lang="en-ZM" smtClean="0"/>
              <a:t>‹#›</a:t>
            </a:fld>
            <a:endParaRPr lang="en-ZM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65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9F5F-83DC-4355-8EFC-1838C7197B72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D920-D5D4-4E49-9857-C39561C63382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04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9F5F-83DC-4355-8EFC-1838C7197B72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D920-D5D4-4E49-9857-C39561C63382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48691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9F5F-83DC-4355-8EFC-1838C7197B72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D920-D5D4-4E49-9857-C39561C63382}" type="slidenum">
              <a:rPr lang="en-ZM" smtClean="0"/>
              <a:t>‹#›</a:t>
            </a:fld>
            <a:endParaRPr lang="en-ZM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12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9F5F-83DC-4355-8EFC-1838C7197B72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D920-D5D4-4E49-9857-C39561C63382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95443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0B9F5F-83DC-4355-8EFC-1838C7197B72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47D920-D5D4-4E49-9857-C39561C63382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37310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DESCRIPTIVE STATISTICS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/>
            <a:r>
              <a:rPr lang="en-US" b="1" dirty="0"/>
              <a:t> The purpose of descriptive statistics is to ORGANIZE, SUMMARIZE and DESCRIBE data.</a:t>
            </a:r>
          </a:p>
          <a:p>
            <a:pPr marL="0" indent="0" algn="just">
              <a:buNone/>
            </a:pPr>
            <a:endParaRPr lang="en-US" b="1" dirty="0"/>
          </a:p>
          <a:p>
            <a:pPr lvl="0" algn="just"/>
            <a:r>
              <a:rPr lang="en-US" b="1" dirty="0"/>
              <a:t>Descriptive statistics is a way of organizing data in such a way that its main characteristics can be grasped or discerned without effort.</a:t>
            </a:r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US" b="1" dirty="0"/>
              <a:t> The organization of data takes two forms:-</a:t>
            </a:r>
          </a:p>
          <a:p>
            <a:pPr marL="0" indent="0" algn="just">
              <a:buNone/>
            </a:pPr>
            <a:endParaRPr lang="en-US" b="1" dirty="0"/>
          </a:p>
          <a:p>
            <a:pPr lvl="0" algn="just"/>
            <a:r>
              <a:rPr lang="en-US" b="1" dirty="0"/>
              <a:t>Using GRAPHICAL TECHNIQUES OF DESCRIBING DATA</a:t>
            </a:r>
          </a:p>
          <a:p>
            <a:pPr marL="0" indent="0" algn="just">
              <a:buNone/>
            </a:pPr>
            <a:endParaRPr lang="en-US" b="1" dirty="0"/>
          </a:p>
          <a:p>
            <a:pPr lvl="0" algn="just"/>
            <a:r>
              <a:rPr lang="en-US" b="1" dirty="0"/>
              <a:t>Using NUMERICAL DESCRIPTIVE MEASURES.</a:t>
            </a:r>
          </a:p>
          <a:p>
            <a:pPr marL="0" indent="0" algn="just">
              <a:buNone/>
            </a:pPr>
            <a:endParaRPr lang="en-US" b="1" dirty="0"/>
          </a:p>
          <a:p>
            <a:pPr lvl="0" algn="just"/>
            <a:r>
              <a:rPr lang="en-US" b="1" dirty="0"/>
              <a:t>In its simplest form, ORGANIZATION or PRESENTATION of data consists of the LISTING or GROUPING of data in the form of FREQUENCIES to find out HOW OFTEN a particular VALUE OCCURS.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063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BAR CHART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95551" y="2775350"/>
          <a:ext cx="7200900" cy="2488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882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BAR CHART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95551" y="2775350"/>
          <a:ext cx="7200900" cy="2488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7715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CHART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95551" y="2775350"/>
          <a:ext cx="7200900" cy="2488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0474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CHART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95551" y="2775350"/>
          <a:ext cx="7200900" cy="2488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4559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HISTOGRAM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95551" y="2775350"/>
          <a:ext cx="7200900" cy="2488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0242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HISTOGRAM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95551" y="2775350"/>
          <a:ext cx="7200900" cy="2488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4157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LINE CHART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95551" y="2775350"/>
          <a:ext cx="7200900" cy="2488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9242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LINE CHART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95551" y="2775350"/>
          <a:ext cx="7200900" cy="2488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2552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9522B-35E3-4865-993F-6BBF950A3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  <a:endParaRPr lang="en-ZM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A2289-2201-49AA-A295-B8B5F3912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graphs given here can be generated using EXCEL software.</a:t>
            </a:r>
          </a:p>
          <a:p>
            <a:r>
              <a:rPr lang="en-US" b="1" dirty="0"/>
              <a:t>Some hints on how this can be done will be posted later.</a:t>
            </a:r>
            <a:endParaRPr lang="en-ZM" b="1" dirty="0"/>
          </a:p>
        </p:txBody>
      </p:sp>
    </p:spTree>
    <p:extLst>
      <p:ext uri="{BB962C8B-B14F-4D97-AF65-F5344CB8AC3E}">
        <p14:creationId xmlns:p14="http://schemas.microsoft.com/office/powerpoint/2010/main" val="95278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2100" b="1" dirty="0"/>
              <a:t>ORGANIZATION OR CLASSIFICATION OF DATA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13" indent="-212593" algn="just">
              <a:lnSpc>
                <a:spcPct val="80000"/>
              </a:lnSpc>
              <a:buFont typeface="Wingdings 2"/>
              <a:buChar char=""/>
              <a:defRPr/>
            </a:pPr>
            <a:r>
              <a:rPr lang="en-US" altLang="en-US" b="1" dirty="0"/>
              <a:t>Once data has been collected it can be organized in terms of a frequency distribution.</a:t>
            </a:r>
          </a:p>
          <a:p>
            <a:pPr marL="274313" indent="-212593" algn="just">
              <a:lnSpc>
                <a:spcPct val="80000"/>
              </a:lnSpc>
              <a:buNone/>
              <a:defRPr/>
            </a:pPr>
            <a:endParaRPr lang="en-US" altLang="en-US" b="1" dirty="0"/>
          </a:p>
          <a:p>
            <a:pPr marL="274313" indent="-212593" algn="just">
              <a:lnSpc>
                <a:spcPct val="80000"/>
              </a:lnSpc>
              <a:buFont typeface="Wingdings 2"/>
              <a:buChar char=""/>
              <a:defRPr/>
            </a:pPr>
            <a:r>
              <a:rPr lang="en-US" altLang="en-US" b="1" dirty="0"/>
              <a:t>Organization primarily involves converting raw data into sorted data in the form of an array.</a:t>
            </a:r>
          </a:p>
          <a:p>
            <a:pPr marL="274313" indent="-212593" algn="just">
              <a:lnSpc>
                <a:spcPct val="80000"/>
              </a:lnSpc>
              <a:buNone/>
              <a:defRPr/>
            </a:pPr>
            <a:endParaRPr lang="en-US" altLang="en-US" b="1" dirty="0"/>
          </a:p>
          <a:p>
            <a:pPr marL="274313" indent="-212593" algn="just">
              <a:lnSpc>
                <a:spcPct val="80000"/>
              </a:lnSpc>
              <a:buFont typeface="Wingdings 2"/>
              <a:buChar char=""/>
              <a:defRPr/>
            </a:pPr>
            <a:r>
              <a:rPr lang="en-US" altLang="en-US" b="1" dirty="0"/>
              <a:t>On the basis of this, graphs and simple statistics can be generated.</a:t>
            </a:r>
          </a:p>
          <a:p>
            <a:pPr marL="274313" indent="-212593">
              <a:lnSpc>
                <a:spcPct val="80000"/>
              </a:lnSpc>
              <a:buNone/>
              <a:defRPr/>
            </a:pPr>
            <a:r>
              <a:rPr lang="en-US" altLang="en-US" dirty="0"/>
              <a:t> </a:t>
            </a:r>
          </a:p>
          <a:p>
            <a:pPr marL="274313" indent="-212593">
              <a:lnSpc>
                <a:spcPct val="80000"/>
              </a:lnSpc>
              <a:buNone/>
              <a:defRPr/>
            </a:pPr>
            <a:r>
              <a:rPr lang="en-US" altLang="en-US" b="1" dirty="0"/>
              <a:t>	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916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b="1" dirty="0"/>
              <a:t>FREQUENCY DISTRIBUTION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13" indent="-212593" algn="just">
              <a:buFont typeface="Wingdings 2"/>
              <a:buChar char=""/>
              <a:defRPr/>
            </a:pPr>
            <a:r>
              <a:rPr lang="en-US" b="1" dirty="0"/>
              <a:t>One of the basic things is to represent data through frequency distributions.</a:t>
            </a:r>
          </a:p>
          <a:p>
            <a:pPr marL="274313" indent="-212593" algn="just">
              <a:buNone/>
              <a:defRPr/>
            </a:pPr>
            <a:endParaRPr lang="en-US" b="1" dirty="0"/>
          </a:p>
          <a:p>
            <a:pPr marL="274313" indent="-212593" algn="just">
              <a:buFont typeface="Wingdings 2"/>
              <a:buChar char=""/>
              <a:defRPr/>
            </a:pPr>
            <a:r>
              <a:rPr lang="en-US" b="1" dirty="0"/>
              <a:t>This is a description of data presented in tabular form so the data will be more manageable. </a:t>
            </a:r>
          </a:p>
          <a:p>
            <a:pPr marL="0" indent="0" algn="just">
              <a:buNone/>
              <a:defRPr/>
            </a:pPr>
            <a:endParaRPr lang="en-US" b="1" dirty="0"/>
          </a:p>
          <a:p>
            <a:pPr marL="274313" indent="-212593" algn="just">
              <a:buFont typeface="Wingdings 2"/>
              <a:buChar char=""/>
              <a:defRPr/>
            </a:pPr>
            <a:r>
              <a:rPr lang="en-US" b="1" dirty="0"/>
              <a:t>It gives the number of times a particular observation or measurement appears in a distribution</a:t>
            </a:r>
            <a:r>
              <a:rPr lang="en-US" dirty="0"/>
              <a:t>.</a:t>
            </a:r>
          </a:p>
          <a:p>
            <a:pPr marL="274313" indent="-212593" algn="just">
              <a:buFont typeface="Wingdings 2"/>
              <a:buChar char="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23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2400" b="1" dirty="0"/>
              <a:t>TYPES OF FREQUENCY DISTRIBUTIONS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US" altLang="en-US" sz="2100" b="1" dirty="0"/>
              <a:t>There are two types of frequency distributions:</a:t>
            </a:r>
          </a:p>
          <a:p>
            <a:pPr algn="just" eaLnBrk="1" hangingPunct="1">
              <a:buFont typeface="Wingdings" pitchFamily="2" charset="2"/>
              <a:buNone/>
            </a:pPr>
            <a:endParaRPr lang="en-US" altLang="en-US" sz="2100" b="1" dirty="0"/>
          </a:p>
          <a:p>
            <a:pPr algn="just"/>
            <a:r>
              <a:rPr lang="en-US" altLang="en-US" sz="2100" b="1" dirty="0"/>
              <a:t>UNGROUPED FREQUENCY DISTRIBUTION</a:t>
            </a:r>
          </a:p>
          <a:p>
            <a:pPr marL="0" indent="0" algn="just">
              <a:buNone/>
            </a:pPr>
            <a:endParaRPr lang="en-US" altLang="en-US" sz="2100" b="1" dirty="0"/>
          </a:p>
          <a:p>
            <a:pPr algn="just"/>
            <a:r>
              <a:rPr lang="en-US" altLang="en-US" sz="2100" b="1" dirty="0"/>
              <a:t>GROUPED FREQUENCY DISTRIBUTION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en-US" sz="2100" b="1" dirty="0"/>
              <a:t>	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en-US" sz="2700" b="1" dirty="0"/>
              <a:t>	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en-US" sz="27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64101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/>
              <a:t>UNGROUPED FREQUENCY DISTRIBUTION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en-US" sz="3000" b="1" dirty="0"/>
              <a:t>This shows how many times a single observation or measurement appears on its own.</a:t>
            </a:r>
          </a:p>
          <a:p>
            <a:pPr algn="just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59419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/>
              <a:t>UNGROUPED FREQUENCY DISTRIBUTION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06484"/>
              </p:ext>
            </p:extLst>
          </p:nvPr>
        </p:nvGraphicFramePr>
        <p:xfrm>
          <a:off x="3189515" y="2930165"/>
          <a:ext cx="5185826" cy="257746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05933">
                  <a:extLst>
                    <a:ext uri="{9D8B030D-6E8A-4147-A177-3AD203B41FA5}">
                      <a16:colId xmlns:a16="http://schemas.microsoft.com/office/drawing/2014/main" val="1117544201"/>
                    </a:ext>
                  </a:extLst>
                </a:gridCol>
                <a:gridCol w="1973960">
                  <a:extLst>
                    <a:ext uri="{9D8B030D-6E8A-4147-A177-3AD203B41FA5}">
                      <a16:colId xmlns:a16="http://schemas.microsoft.com/office/drawing/2014/main" val="307369489"/>
                    </a:ext>
                  </a:extLst>
                </a:gridCol>
                <a:gridCol w="1605933">
                  <a:extLst>
                    <a:ext uri="{9D8B030D-6E8A-4147-A177-3AD203B41FA5}">
                      <a16:colId xmlns:a16="http://schemas.microsoft.com/office/drawing/2014/main" val="2363088888"/>
                    </a:ext>
                  </a:extLst>
                </a:gridCol>
              </a:tblGrid>
              <a:tr h="234315"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</a:rPr>
                        <a:t>Computer #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</a:rPr>
                        <a:t>Final mark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064220899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2016133639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</a:rPr>
                        <a:t>45.0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474963076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2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2016132919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</a:rPr>
                        <a:t>53.4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174435154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</a:rPr>
                        <a:t>3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2016141488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63.1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416180985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</a:rPr>
                        <a:t>4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2016136114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69.6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472390105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</a:rPr>
                        <a:t>5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2016140398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58.4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623282066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</a:rPr>
                        <a:t>6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2016141104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61.8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554633419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</a:rPr>
                        <a:t>7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</a:rPr>
                        <a:t>2016136369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64.3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548841648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</a:rPr>
                        <a:t>8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</a:rPr>
                        <a:t>2016144693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61.1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544290110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</a:rPr>
                        <a:t>9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</a:rPr>
                        <a:t>2016142501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62.1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899835774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</a:rPr>
                        <a:t>10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</a:rPr>
                        <a:t>2016139922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60.1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248093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30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400" b="1" dirty="0"/>
              <a:t>GROUPED FREQUENCY DISTRIBUTION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en-US" sz="3000" b="1" dirty="0"/>
              <a:t>This shows how many times grouped observations or measurements appear together.</a:t>
            </a:r>
          </a:p>
          <a:p>
            <a:pPr algn="just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28636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/>
              <a:t>GROUPED FREQUENCY DISTRIBUTION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11583" y="2705645"/>
          <a:ext cx="5669280" cy="249893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89760">
                  <a:extLst>
                    <a:ext uri="{9D8B030D-6E8A-4147-A177-3AD203B41FA5}">
                      <a16:colId xmlns:a16="http://schemas.microsoft.com/office/drawing/2014/main" val="982034123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2330322823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3338734533"/>
                    </a:ext>
                  </a:extLst>
                </a:gridCol>
              </a:tblGrid>
              <a:tr h="5636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Mark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Grade 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Number of students</a:t>
                      </a:r>
                      <a:endParaRPr lang="en-US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70326262"/>
                  </a:ext>
                </a:extLst>
              </a:tr>
              <a:tr h="2828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80 - 89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A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3</a:t>
                      </a:r>
                      <a:endParaRPr lang="en-US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91261939"/>
                  </a:ext>
                </a:extLst>
              </a:tr>
              <a:tr h="275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70 -79</a:t>
                      </a:r>
                      <a:endParaRPr lang="en-US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B+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81</a:t>
                      </a:r>
                      <a:endParaRPr lang="en-US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765728686"/>
                  </a:ext>
                </a:extLst>
              </a:tr>
              <a:tr h="275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60 - 69</a:t>
                      </a:r>
                      <a:endParaRPr lang="en-US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B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239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51974706"/>
                  </a:ext>
                </a:extLst>
              </a:tr>
              <a:tr h="275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50 - 59</a:t>
                      </a:r>
                      <a:endParaRPr lang="en-US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C+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174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805197060"/>
                  </a:ext>
                </a:extLst>
              </a:tr>
              <a:tr h="275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45 - 49</a:t>
                      </a:r>
                      <a:endParaRPr lang="en-US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C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29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67403004"/>
                  </a:ext>
                </a:extLst>
              </a:tr>
              <a:tr h="275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40 - 44</a:t>
                      </a:r>
                      <a:endParaRPr lang="en-US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D+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13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748035439"/>
                  </a:ext>
                </a:extLst>
              </a:tr>
              <a:tr h="275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0 - 39</a:t>
                      </a:r>
                      <a:endParaRPr lang="en-US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D</a:t>
                      </a:r>
                      <a:endParaRPr lang="en-US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10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86364522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2" y="890138"/>
            <a:ext cx="138564" cy="27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1" rIns="68580" bIns="3429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285782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2651" y="857251"/>
            <a:ext cx="6686551" cy="971551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/>
              <a:t>GRAPHICAL PRESENTATION OF DATA</a:t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en-US" b="1" dirty="0"/>
              <a:t>Once data is organized in the form of frequency distributions, it can then be summarized and then presented graphically or numerically.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dirty="0"/>
          </a:p>
          <a:p>
            <a:pPr algn="just">
              <a:lnSpc>
                <a:spcPct val="80000"/>
              </a:lnSpc>
            </a:pPr>
            <a:r>
              <a:rPr lang="en-US" b="1" dirty="0"/>
              <a:t>This can be done using graphical descriptive methods such as: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dirty="0"/>
          </a:p>
          <a:p>
            <a:pPr algn="just" eaLnBrk="1" hangingPunct="1">
              <a:lnSpc>
                <a:spcPct val="80000"/>
              </a:lnSpc>
            </a:pPr>
            <a:r>
              <a:rPr lang="en-US" b="1" dirty="0"/>
              <a:t>Pie charts and bar charts for categorical data.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dirty="0"/>
          </a:p>
          <a:p>
            <a:pPr algn="just" eaLnBrk="1" hangingPunct="1">
              <a:lnSpc>
                <a:spcPct val="80000"/>
              </a:lnSpc>
            </a:pPr>
            <a:r>
              <a:rPr lang="en-US" b="1" dirty="0"/>
              <a:t>Frequency histograms and polygons for continuous data</a:t>
            </a:r>
          </a:p>
        </p:txBody>
      </p:sp>
    </p:spTree>
    <p:extLst>
      <p:ext uri="{BB962C8B-B14F-4D97-AF65-F5344CB8AC3E}">
        <p14:creationId xmlns:p14="http://schemas.microsoft.com/office/powerpoint/2010/main" val="2334806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565</TotalTime>
  <Words>460</Words>
  <Application>Microsoft Office PowerPoint</Application>
  <PresentationFormat>Widescreen</PresentationFormat>
  <Paragraphs>124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Garamond</vt:lpstr>
      <vt:lpstr>Wingdings</vt:lpstr>
      <vt:lpstr>Wingdings 2</vt:lpstr>
      <vt:lpstr>Organic</vt:lpstr>
      <vt:lpstr>DESCRIPTIVE STATISTICS </vt:lpstr>
      <vt:lpstr>ORGANIZATION OR CLASSIFICATION OF DATA</vt:lpstr>
      <vt:lpstr>FREQUENCY DISTRIBUTION</vt:lpstr>
      <vt:lpstr>TYPES OF FREQUENCY DISTRIBUTIONS</vt:lpstr>
      <vt:lpstr>UNGROUPED FREQUENCY DISTRIBUTION</vt:lpstr>
      <vt:lpstr>UNGROUPED FREQUENCY DISTRIBUTION</vt:lpstr>
      <vt:lpstr>GROUPED FREQUENCY DISTRIBUTION</vt:lpstr>
      <vt:lpstr>GROUPED FREQUENCY DISTRIBUTION</vt:lpstr>
      <vt:lpstr>GRAPHICAL PRESENTATION OF DATA </vt:lpstr>
      <vt:lpstr>BAR CHART </vt:lpstr>
      <vt:lpstr>BAR CHART </vt:lpstr>
      <vt:lpstr>PIE CHART</vt:lpstr>
      <vt:lpstr>PIE CHART</vt:lpstr>
      <vt:lpstr>HISTOGRAM</vt:lpstr>
      <vt:lpstr>HISTOGRAM</vt:lpstr>
      <vt:lpstr>LINE CHART</vt:lpstr>
      <vt:lpstr>LINE CHART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Musonda Lemba</dc:creator>
  <cp:lastModifiedBy>Chibanda Chiwaya</cp:lastModifiedBy>
  <cp:revision>7</cp:revision>
  <dcterms:created xsi:type="dcterms:W3CDTF">2020-09-08T06:33:22Z</dcterms:created>
  <dcterms:modified xsi:type="dcterms:W3CDTF">2021-11-25T22:13:50Z</dcterms:modified>
</cp:coreProperties>
</file>