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44" r:id="rId2"/>
    <p:sldId id="772" r:id="rId3"/>
    <p:sldId id="774" r:id="rId4"/>
    <p:sldId id="916" r:id="rId5"/>
    <p:sldId id="773" r:id="rId6"/>
    <p:sldId id="888" r:id="rId7"/>
    <p:sldId id="785" r:id="rId8"/>
    <p:sldId id="931" r:id="rId9"/>
    <p:sldId id="945" r:id="rId10"/>
    <p:sldId id="759" r:id="rId11"/>
    <p:sldId id="946" r:id="rId12"/>
    <p:sldId id="947" r:id="rId13"/>
    <p:sldId id="936" r:id="rId14"/>
    <p:sldId id="950" r:id="rId15"/>
    <p:sldId id="761" r:id="rId16"/>
    <p:sldId id="948" r:id="rId17"/>
    <p:sldId id="949" r:id="rId18"/>
    <p:sldId id="256" r:id="rId19"/>
    <p:sldId id="943" r:id="rId20"/>
    <p:sldId id="918" r:id="rId21"/>
    <p:sldId id="893" r:id="rId22"/>
    <p:sldId id="894" r:id="rId23"/>
    <p:sldId id="895" r:id="rId24"/>
    <p:sldId id="896" r:id="rId25"/>
    <p:sldId id="914" r:id="rId26"/>
    <p:sldId id="897" r:id="rId27"/>
    <p:sldId id="898" r:id="rId28"/>
    <p:sldId id="899" r:id="rId29"/>
    <p:sldId id="915" r:id="rId30"/>
    <p:sldId id="900" r:id="rId31"/>
    <p:sldId id="923" r:id="rId32"/>
    <p:sldId id="937" r:id="rId33"/>
    <p:sldId id="270" r:id="rId34"/>
    <p:sldId id="939" r:id="rId35"/>
    <p:sldId id="925" r:id="rId36"/>
    <p:sldId id="924" r:id="rId37"/>
    <p:sldId id="932" r:id="rId38"/>
    <p:sldId id="771" r:id="rId39"/>
    <p:sldId id="933" r:id="rId40"/>
    <p:sldId id="934" r:id="rId41"/>
    <p:sldId id="930" r:id="rId42"/>
    <p:sldId id="953" r:id="rId43"/>
    <p:sldId id="954" r:id="rId44"/>
    <p:sldId id="955" r:id="rId45"/>
    <p:sldId id="95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9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668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3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Georgia Pro Black" panose="02040A02050405020203" pitchFamily="18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Georgia Pro Black" panose="02040A02050405020203" pitchFamily="18" charset="0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9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0997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Georgia Pro Black" panose="02040A02050405020203" pitchFamily="18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Georgia Pro Black" panose="02040A02050405020203" pitchFamily="18" charset="0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4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0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4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6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17825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49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078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9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13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5795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0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22/10/2023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6949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Georgia Pro Black" panose="02040A02050405020203" pitchFamily="18" charset="0"/>
              </a:defRPr>
            </a:lvl1pPr>
          </a:lstStyle>
          <a:p>
            <a:fld id="{D39D86D6-77A5-4391-B789-85702A4B82F1}" type="datetimeFigureOut">
              <a:rPr lang="en-ZM" smtClean="0"/>
              <a:pPr/>
              <a:t>22/10/2023</a:t>
            </a:fld>
            <a:endParaRPr lang="en-Z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Georgia Pro Black" panose="02040A02050405020203" pitchFamily="18" charset="0"/>
              </a:defRPr>
            </a:lvl1pPr>
          </a:lstStyle>
          <a:p>
            <a:endParaRPr lang="en-Z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Georgia Pro Black" panose="02040A02050405020203" pitchFamily="18" charset="0"/>
              </a:defRPr>
            </a:lvl1pPr>
          </a:lstStyle>
          <a:p>
            <a:fld id="{432ACF22-2CA0-4C71-960F-61317C5BF696}" type="slidenum">
              <a:rPr lang="en-ZM" smtClean="0"/>
              <a:pPr/>
              <a:t>‹#›</a:t>
            </a:fld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4076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Georgia Pro Black" panose="02040A02050405020203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Georgia Pro Black" panose="02040A020504050202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Georgia Pro Black" panose="02040A02050405020203" pitchFamily="18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Georgia Pro Black" panose="02040A02050405020203" pitchFamily="18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Georgia Pro Black" panose="02040A02050405020203" pitchFamily="18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Georgia Pro Black" panose="02040A020504050202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83E9-BD34-4950-A1C2-B5E64F3A6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10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3A9F5-1DBF-4F4A-A8AA-3048DE6BF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CORRELATION ANALYSIS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251684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PROCEDURES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r     = 		  __</a:t>
            </a:r>
            <a:r>
              <a:rPr lang="en-GB" sz="3600" b="1" u="sng" dirty="0"/>
              <a:t>	n</a:t>
            </a:r>
            <a:r>
              <a:rPr lang="en-US" sz="3600" b="1" u="sng" dirty="0"/>
              <a:t>Σ</a:t>
            </a:r>
            <a:r>
              <a:rPr lang="en-GB" sz="3600" b="1" u="sng" dirty="0"/>
              <a:t> </a:t>
            </a:r>
            <a:r>
              <a:rPr lang="en-GB" sz="3600" b="1" u="sng" dirty="0" err="1"/>
              <a:t>XY</a:t>
            </a:r>
            <a:r>
              <a:rPr lang="en-GB" sz="3600" b="1" u="sng" dirty="0"/>
              <a:t> – (</a:t>
            </a:r>
            <a:r>
              <a:rPr lang="en-US" sz="3600" b="1" u="sng" dirty="0"/>
              <a:t>Σ</a:t>
            </a:r>
            <a:r>
              <a:rPr lang="en-GB" sz="3600" b="1" u="sng" dirty="0"/>
              <a:t>X)(</a:t>
            </a:r>
            <a:r>
              <a:rPr lang="en-US" sz="3600" b="1" u="sng" dirty="0"/>
              <a:t>Σ</a:t>
            </a:r>
            <a:r>
              <a:rPr lang="en-GB" sz="3600" b="1" u="sng" dirty="0"/>
              <a:t>Y)_____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		     √[n</a:t>
            </a:r>
            <a:r>
              <a:rPr lang="en-US" sz="3600" b="1" dirty="0"/>
              <a:t>Σ</a:t>
            </a:r>
            <a:r>
              <a:rPr lang="en-GB" sz="3600" b="1" dirty="0"/>
              <a:t>X</a:t>
            </a:r>
            <a:r>
              <a:rPr lang="en-GB" sz="3600" b="1" baseline="30000" dirty="0"/>
              <a:t>2</a:t>
            </a:r>
            <a:r>
              <a:rPr lang="en-GB" sz="3600" b="1" dirty="0"/>
              <a:t> – (</a:t>
            </a:r>
            <a:r>
              <a:rPr lang="en-US" sz="3600" b="1" dirty="0"/>
              <a:t>Σ</a:t>
            </a:r>
            <a:r>
              <a:rPr lang="en-GB" sz="3600" b="1" dirty="0"/>
              <a:t>X)</a:t>
            </a:r>
            <a:r>
              <a:rPr lang="en-GB" sz="3600" b="1" baseline="30000" dirty="0"/>
              <a:t>2</a:t>
            </a:r>
            <a:r>
              <a:rPr lang="en-GB" sz="3600" b="1" dirty="0"/>
              <a:t>][ n</a:t>
            </a:r>
            <a:r>
              <a:rPr lang="en-US" sz="3600" b="1" dirty="0"/>
              <a:t>Σ</a:t>
            </a:r>
            <a:r>
              <a:rPr lang="en-GB" sz="3600" b="1" dirty="0"/>
              <a:t>Y</a:t>
            </a:r>
            <a:r>
              <a:rPr lang="en-GB" sz="3600" b="1" baseline="30000" dirty="0"/>
              <a:t>2</a:t>
            </a:r>
            <a:r>
              <a:rPr lang="en-GB" sz="3600" b="1" dirty="0"/>
              <a:t> – (</a:t>
            </a:r>
            <a:r>
              <a:rPr lang="en-US" sz="3600" b="1" dirty="0"/>
              <a:t>Σ</a:t>
            </a:r>
            <a:r>
              <a:rPr lang="en-GB" sz="3600" b="1" dirty="0"/>
              <a:t>Y)</a:t>
            </a:r>
            <a:r>
              <a:rPr lang="en-GB" sz="3600" b="1" baseline="30000" dirty="0"/>
              <a:t>2</a:t>
            </a:r>
            <a:r>
              <a:rPr lang="en-GB" sz="3600" b="1" dirty="0"/>
              <a:t>]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479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1752-80E6-40A7-A74B-9398EADD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9678-98AB-4214-B524-01DF3F456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lecturer in DEM 3310 wants to determine if there is a correlation between the number of study hours spend outside of class during a three-week period of his course and their scores in the examination at the end of the academic year. To do so, he takes a random sample of 8 students and records the data given in the next slide.</a:t>
            </a:r>
            <a:endParaRPr lang="en-ZM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85221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D7E7-9074-4CAA-883E-5CA5E641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90D5BA-4C62-4DFE-9823-9CFA9E98CF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27285" y="2707689"/>
          <a:ext cx="6294267" cy="30141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61620">
                  <a:extLst>
                    <a:ext uri="{9D8B030D-6E8A-4147-A177-3AD203B41FA5}">
                      <a16:colId xmlns:a16="http://schemas.microsoft.com/office/drawing/2014/main" val="838340535"/>
                    </a:ext>
                  </a:extLst>
                </a:gridCol>
                <a:gridCol w="3732647">
                  <a:extLst>
                    <a:ext uri="{9D8B030D-6E8A-4147-A177-3AD203B41FA5}">
                      <a16:colId xmlns:a16="http://schemas.microsoft.com/office/drawing/2014/main" val="21879802"/>
                    </a:ext>
                  </a:extLst>
                </a:gridCol>
              </a:tblGrid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Study hours (X)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Examination grade (Y)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073050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64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0979770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61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5345692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34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5451729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23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5256765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27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6014233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32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92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6061122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9700209"/>
                  </a:ext>
                </a:extLst>
              </a:tr>
              <a:tr h="334909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707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30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2CDF-A63C-4BA6-A3C0-B98C0D18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D893AC-A706-4A3C-81F8-DC7A6E791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62767"/>
              </p:ext>
            </p:extLst>
          </p:nvPr>
        </p:nvGraphicFramePr>
        <p:xfrm>
          <a:off x="1500326" y="2497239"/>
          <a:ext cx="9987380" cy="3777112"/>
        </p:xfrm>
        <a:graphic>
          <a:graphicData uri="http://schemas.openxmlformats.org/drawingml/2006/table">
            <a:tbl>
              <a:tblPr firstRow="1" firstCol="1" bandRow="1"/>
              <a:tblGrid>
                <a:gridCol w="1575400">
                  <a:extLst>
                    <a:ext uri="{9D8B030D-6E8A-4147-A177-3AD203B41FA5}">
                      <a16:colId xmlns:a16="http://schemas.microsoft.com/office/drawing/2014/main" val="2918957493"/>
                    </a:ext>
                  </a:extLst>
                </a:gridCol>
                <a:gridCol w="1575400">
                  <a:extLst>
                    <a:ext uri="{9D8B030D-6E8A-4147-A177-3AD203B41FA5}">
                      <a16:colId xmlns:a16="http://schemas.microsoft.com/office/drawing/2014/main" val="3387321069"/>
                    </a:ext>
                  </a:extLst>
                </a:gridCol>
                <a:gridCol w="2110380">
                  <a:extLst>
                    <a:ext uri="{9D8B030D-6E8A-4147-A177-3AD203B41FA5}">
                      <a16:colId xmlns:a16="http://schemas.microsoft.com/office/drawing/2014/main" val="5674767"/>
                    </a:ext>
                  </a:extLst>
                </a:gridCol>
                <a:gridCol w="1575400">
                  <a:extLst>
                    <a:ext uri="{9D8B030D-6E8A-4147-A177-3AD203B41FA5}">
                      <a16:colId xmlns:a16="http://schemas.microsoft.com/office/drawing/2014/main" val="930585642"/>
                    </a:ext>
                  </a:extLst>
                </a:gridCol>
                <a:gridCol w="1575400">
                  <a:extLst>
                    <a:ext uri="{9D8B030D-6E8A-4147-A177-3AD203B41FA5}">
                      <a16:colId xmlns:a16="http://schemas.microsoft.com/office/drawing/2014/main" val="1518218920"/>
                    </a:ext>
                  </a:extLst>
                </a:gridCol>
                <a:gridCol w="1575400">
                  <a:extLst>
                    <a:ext uri="{9D8B030D-6E8A-4147-A177-3AD203B41FA5}">
                      <a16:colId xmlns:a16="http://schemas.microsoft.com/office/drawing/2014/main" val="948347699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ZM" sz="2000" b="1" dirty="0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(Study hours)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(Examination grade)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XY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2000" b="1" baseline="3000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2000" b="1" baseline="3000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508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1,280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4,096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062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976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3,721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902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 dirty="0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2,856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1,156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7,056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63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1,610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4,900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0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2,376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7,744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290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2,944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1,024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8,464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881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1,296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5,184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108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ZM" sz="2000" b="1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1,584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484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5,184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945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M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∑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n-ZM" sz="2000" b="1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14,922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4,902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46,349</a:t>
                      </a:r>
                      <a:endParaRPr lang="en-ZM" sz="20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98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92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PROCEDURES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r     = 		  __</a:t>
            </a:r>
            <a:r>
              <a:rPr lang="en-GB" sz="3600" b="1" u="sng" dirty="0"/>
              <a:t>	n</a:t>
            </a:r>
            <a:r>
              <a:rPr lang="en-US" sz="3600" b="1" u="sng" dirty="0"/>
              <a:t>Σ</a:t>
            </a:r>
            <a:r>
              <a:rPr lang="en-GB" sz="3600" b="1" u="sng" dirty="0"/>
              <a:t> </a:t>
            </a:r>
            <a:r>
              <a:rPr lang="en-GB" sz="3600" b="1" u="sng" dirty="0" err="1"/>
              <a:t>XY</a:t>
            </a:r>
            <a:r>
              <a:rPr lang="en-GB" sz="3600" b="1" u="sng" dirty="0"/>
              <a:t> – (</a:t>
            </a:r>
            <a:r>
              <a:rPr lang="en-US" sz="3600" b="1" u="sng" dirty="0"/>
              <a:t>Σ</a:t>
            </a:r>
            <a:r>
              <a:rPr lang="en-GB" sz="3600" b="1" u="sng" dirty="0"/>
              <a:t>X)(</a:t>
            </a:r>
            <a:r>
              <a:rPr lang="en-US" sz="3600" b="1" u="sng" dirty="0"/>
              <a:t>Σ</a:t>
            </a:r>
            <a:r>
              <a:rPr lang="en-GB" sz="3600" b="1" u="sng" dirty="0"/>
              <a:t>Y)_____</a:t>
            </a:r>
            <a:endParaRPr lang="en-US" sz="3600" dirty="0"/>
          </a:p>
          <a:p>
            <a:pPr marL="0" indent="0">
              <a:buNone/>
            </a:pPr>
            <a:r>
              <a:rPr lang="en-GB" sz="3600" b="1" dirty="0"/>
              <a:t>		     √[n</a:t>
            </a:r>
            <a:r>
              <a:rPr lang="en-US" sz="3600" b="1" dirty="0"/>
              <a:t>Σ</a:t>
            </a:r>
            <a:r>
              <a:rPr lang="en-GB" sz="3600" b="1" dirty="0"/>
              <a:t>X</a:t>
            </a:r>
            <a:r>
              <a:rPr lang="en-GB" sz="3600" b="1" baseline="30000" dirty="0"/>
              <a:t>2</a:t>
            </a:r>
            <a:r>
              <a:rPr lang="en-GB" sz="3600" b="1" dirty="0"/>
              <a:t> – (</a:t>
            </a:r>
            <a:r>
              <a:rPr lang="en-US" sz="3600" b="1" dirty="0"/>
              <a:t>Σ</a:t>
            </a:r>
            <a:r>
              <a:rPr lang="en-GB" sz="3600" b="1" dirty="0"/>
              <a:t>X)</a:t>
            </a:r>
            <a:r>
              <a:rPr lang="en-GB" sz="3600" b="1" baseline="30000" dirty="0"/>
              <a:t>2</a:t>
            </a:r>
            <a:r>
              <a:rPr lang="en-GB" sz="3600" b="1" dirty="0"/>
              <a:t>][ n</a:t>
            </a:r>
            <a:r>
              <a:rPr lang="en-US" sz="3600" b="1" dirty="0"/>
              <a:t>Σ</a:t>
            </a:r>
            <a:r>
              <a:rPr lang="en-GB" sz="3600" b="1" dirty="0"/>
              <a:t>Y</a:t>
            </a:r>
            <a:r>
              <a:rPr lang="en-GB" sz="3600" b="1" baseline="30000" dirty="0"/>
              <a:t>2</a:t>
            </a:r>
            <a:r>
              <a:rPr lang="en-GB" sz="3600" b="1" dirty="0"/>
              <a:t> – (</a:t>
            </a:r>
            <a:r>
              <a:rPr lang="en-US" sz="3600" b="1" dirty="0"/>
              <a:t>Σ</a:t>
            </a:r>
            <a:r>
              <a:rPr lang="en-GB" sz="3600" b="1" dirty="0"/>
              <a:t>Y)</a:t>
            </a:r>
            <a:r>
              <a:rPr lang="en-GB" sz="3600" b="1" baseline="30000" dirty="0"/>
              <a:t>2</a:t>
            </a:r>
            <a:r>
              <a:rPr lang="en-GB" sz="3600" b="1" dirty="0"/>
              <a:t>]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65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PROCEDURES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2700" b="1" dirty="0"/>
              <a:t>r =         	  ___	</a:t>
            </a:r>
            <a:r>
              <a:rPr lang="en-US" sz="2700" b="1" u="sng" dirty="0"/>
              <a:t>  8*(14,922) – (192)*(603)_______</a:t>
            </a:r>
            <a:endParaRPr lang="en-US" sz="2700" b="1" dirty="0"/>
          </a:p>
          <a:p>
            <a:pPr marL="0" indent="0">
              <a:buNone/>
            </a:pPr>
            <a:r>
              <a:rPr lang="en-US" sz="2700" b="1" dirty="0"/>
              <a:t> 				√[8*(4,902) – (192)</a:t>
            </a:r>
            <a:r>
              <a:rPr lang="en-US" sz="2700" b="1" baseline="30000" dirty="0"/>
              <a:t>2</a:t>
            </a:r>
            <a:r>
              <a:rPr lang="en-US" sz="2700" b="1" dirty="0"/>
              <a:t>]* [8*(46,349)- (603)</a:t>
            </a:r>
            <a:r>
              <a:rPr lang="en-US" sz="2700" b="1" baseline="30000" dirty="0"/>
              <a:t>2</a:t>
            </a:r>
            <a:r>
              <a:rPr lang="en-US" sz="2700" b="1" dirty="0"/>
              <a:t>]</a:t>
            </a:r>
          </a:p>
          <a:p>
            <a:pPr marL="0" indent="0">
              <a:buNone/>
            </a:pPr>
            <a:endParaRPr lang="en-US" sz="2700" b="1" dirty="0"/>
          </a:p>
          <a:p>
            <a:pPr lvl="0"/>
            <a:r>
              <a:rPr lang="en-US" sz="2700" b="1" dirty="0"/>
              <a:t>	   = 	</a:t>
            </a:r>
            <a:r>
              <a:rPr lang="en-US" sz="2700" b="1" u="sng" dirty="0"/>
              <a:t>0.876</a:t>
            </a:r>
            <a:endParaRPr lang="en-US" sz="2700" b="1" dirty="0"/>
          </a:p>
          <a:p>
            <a:pPr marL="0" indent="0">
              <a:buNone/>
            </a:pPr>
            <a:r>
              <a:rPr lang="en-US" sz="2700" b="1" dirty="0"/>
              <a:t> </a:t>
            </a:r>
          </a:p>
          <a:p>
            <a:r>
              <a:rPr lang="en-US" sz="2700" b="1" dirty="0"/>
              <a:t>Interpretation: There is a strong positive correlation between study  hours and examination grade.</a:t>
            </a: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endParaRPr lang="en-US" sz="2700" dirty="0"/>
          </a:p>
          <a:p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36889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1F54-8A6C-4EB8-89FF-C01DC967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OUTPUT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E22F3C-71D2-4CE6-899F-1B7BEB81C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975269"/>
              </p:ext>
            </p:extLst>
          </p:nvPr>
        </p:nvGraphicFramePr>
        <p:xfrm>
          <a:off x="1550773" y="2625810"/>
          <a:ext cx="9150177" cy="29285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00065">
                  <a:extLst>
                    <a:ext uri="{9D8B030D-6E8A-4147-A177-3AD203B41FA5}">
                      <a16:colId xmlns:a16="http://schemas.microsoft.com/office/drawing/2014/main" val="1987810303"/>
                    </a:ext>
                  </a:extLst>
                </a:gridCol>
                <a:gridCol w="2437547">
                  <a:extLst>
                    <a:ext uri="{9D8B030D-6E8A-4147-A177-3AD203B41FA5}">
                      <a16:colId xmlns:a16="http://schemas.microsoft.com/office/drawing/2014/main" val="2492634756"/>
                    </a:ext>
                  </a:extLst>
                </a:gridCol>
                <a:gridCol w="3412565">
                  <a:extLst>
                    <a:ext uri="{9D8B030D-6E8A-4147-A177-3AD203B41FA5}">
                      <a16:colId xmlns:a16="http://schemas.microsoft.com/office/drawing/2014/main" val="1528002684"/>
                    </a:ext>
                  </a:extLst>
                </a:gridCol>
              </a:tblGrid>
              <a:tr h="976184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Study hours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Examination grade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2558310"/>
                  </a:ext>
                </a:extLst>
              </a:tr>
              <a:tr h="9761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Study hours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423086"/>
                  </a:ext>
                </a:extLst>
              </a:tr>
              <a:tr h="9761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Examination grade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0.88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598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00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40B1-BD12-4414-87FD-2607FBB9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SPSS OUTPUT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4A86B4-037B-4689-8622-5A150F4FE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438481"/>
              </p:ext>
            </p:extLst>
          </p:nvPr>
        </p:nvGraphicFramePr>
        <p:xfrm>
          <a:off x="616259" y="2849732"/>
          <a:ext cx="10568864" cy="3291934"/>
        </p:xfrm>
        <a:graphic>
          <a:graphicData uri="http://schemas.openxmlformats.org/drawingml/2006/table">
            <a:tbl>
              <a:tblPr/>
              <a:tblGrid>
                <a:gridCol w="2642216">
                  <a:extLst>
                    <a:ext uri="{9D8B030D-6E8A-4147-A177-3AD203B41FA5}">
                      <a16:colId xmlns:a16="http://schemas.microsoft.com/office/drawing/2014/main" val="2155736246"/>
                    </a:ext>
                  </a:extLst>
                </a:gridCol>
                <a:gridCol w="2642216">
                  <a:extLst>
                    <a:ext uri="{9D8B030D-6E8A-4147-A177-3AD203B41FA5}">
                      <a16:colId xmlns:a16="http://schemas.microsoft.com/office/drawing/2014/main" val="3645588720"/>
                    </a:ext>
                  </a:extLst>
                </a:gridCol>
                <a:gridCol w="2642216">
                  <a:extLst>
                    <a:ext uri="{9D8B030D-6E8A-4147-A177-3AD203B41FA5}">
                      <a16:colId xmlns:a16="http://schemas.microsoft.com/office/drawing/2014/main" val="115552616"/>
                    </a:ext>
                  </a:extLst>
                </a:gridCol>
                <a:gridCol w="2642216">
                  <a:extLst>
                    <a:ext uri="{9D8B030D-6E8A-4147-A177-3AD203B41FA5}">
                      <a16:colId xmlns:a16="http://schemas.microsoft.com/office/drawing/2014/main" val="1436554178"/>
                    </a:ext>
                  </a:extLst>
                </a:gridCol>
              </a:tblGrid>
              <a:tr h="21092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Correlations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9872"/>
                  </a:ext>
                </a:extLst>
              </a:tr>
              <a:tr h="5051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Study_hours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Examination_grade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631702"/>
                  </a:ext>
                </a:extLst>
              </a:tr>
              <a:tr h="50518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Study_hours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Pearson Correlation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.876</a:t>
                      </a:r>
                      <a:r>
                        <a:rPr lang="en-ZM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**</a:t>
                      </a:r>
                      <a:endParaRPr lang="en-ZM" sz="1400" b="1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008720"/>
                  </a:ext>
                </a:extLst>
              </a:tr>
              <a:tr h="404654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Sig. (2-tailed)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.004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953495"/>
                  </a:ext>
                </a:extLst>
              </a:tr>
              <a:tr h="169773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828312"/>
                  </a:ext>
                </a:extLst>
              </a:tr>
              <a:tr h="50518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Examination_grade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7620" marR="7620" marT="762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Pearson Correlation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.876</a:t>
                      </a:r>
                      <a:r>
                        <a:rPr lang="en-ZM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**</a:t>
                      </a:r>
                      <a:endParaRPr lang="en-ZM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496521"/>
                  </a:ext>
                </a:extLst>
              </a:tr>
              <a:tr h="404654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Sig. (2-tailed)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.004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77261"/>
                  </a:ext>
                </a:extLst>
              </a:tr>
              <a:tr h="195143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75577"/>
                  </a:ext>
                </a:extLst>
              </a:tr>
              <a:tr h="304119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**. Correlation is significant at the 0.01 level (2-tailed).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22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13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3B52-7B49-4E43-AAD9-C0F29A6CA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11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C4BC6-4ADC-4A6D-9D5B-F54320699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REGRESSION ANALYSIS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56031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05CC-FEC5-4C17-BB08-DAFA27CC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REGRESSION ANALYSIS</a:t>
            </a:r>
            <a:br>
              <a:rPr lang="en-ZM" sz="4400" dirty="0">
                <a:effectLst/>
                <a:ea typeface="Times New Roman" panose="02020603050405020304" pitchFamily="18" charset="0"/>
              </a:rPr>
            </a:b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5304C-A380-4F41-A594-8B9DD24F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en-GB" sz="18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This is a descriptive tool by which the linear dependence of one variable on another is determined.</a:t>
            </a:r>
          </a:p>
          <a:p>
            <a:pPr>
              <a:tabLst>
                <a:tab pos="457200" algn="l"/>
              </a:tabLst>
            </a:pPr>
            <a:endParaRPr lang="en-GB" sz="1800" b="1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GB" sz="18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For example, you can use this technique to predict income on the basis of educational attainment</a:t>
            </a:r>
            <a:endParaRPr lang="en-ZM" sz="1800" b="1" dirty="0">
              <a:effectLst/>
              <a:ea typeface="Times New Roman" panose="02020603050405020304" pitchFamily="18" charset="0"/>
            </a:endParaRPr>
          </a:p>
          <a:p>
            <a:pPr marL="228600"/>
            <a:endParaRPr lang="en-ZM" sz="1800" b="1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GB" sz="18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With multiple regression, the linear dependence of one variable on several variables can be determined.</a:t>
            </a:r>
            <a:endParaRPr lang="en-ZM" sz="18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ZM" sz="18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257779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/>
              <a:t>CORRELATION ANALYSIS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b="1" dirty="0"/>
              <a:t>Correlation refers to the existence of a relationship between two variables such that a change in one of the variables is accompanied by a change in the other variable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If the changes in the variables are moving in the same direction, we have a positive correlation.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If the changes are moving in opposite directions, we have a negative correlation.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267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indent="-457189">
              <a:lnSpc>
                <a:spcPct val="80000"/>
              </a:lnSpc>
            </a:pPr>
            <a:r>
              <a:rPr lang="en-GB" b="1" dirty="0"/>
              <a:t>The most important aspects of the regression technique include:</a:t>
            </a:r>
          </a:p>
          <a:p>
            <a:pPr marL="457189" indent="-457189">
              <a:lnSpc>
                <a:spcPct val="80000"/>
              </a:lnSpc>
              <a:buNone/>
            </a:pPr>
            <a:endParaRPr lang="en-US" b="1" dirty="0"/>
          </a:p>
          <a:p>
            <a:pPr lvl="1" indent="-400041">
              <a:lnSpc>
                <a:spcPct val="80000"/>
              </a:lnSpc>
            </a:pPr>
            <a:r>
              <a:rPr lang="en-GB" b="1" dirty="0"/>
              <a:t>Finding the best linear prediction equation</a:t>
            </a:r>
          </a:p>
          <a:p>
            <a:pPr lvl="1" indent="-400041">
              <a:lnSpc>
                <a:spcPct val="80000"/>
              </a:lnSpc>
            </a:pPr>
            <a:r>
              <a:rPr lang="en-GB" b="1" dirty="0"/>
              <a:t>Evaluating its prediction accuracy or </a:t>
            </a:r>
          </a:p>
          <a:p>
            <a:pPr lvl="1" indent="-400041">
              <a:lnSpc>
                <a:spcPct val="80000"/>
              </a:lnSpc>
            </a:pPr>
            <a:r>
              <a:rPr lang="en-GB" b="1" dirty="0"/>
              <a:t>In multiple regression, controlling for confounding factors in order to evaluate the specific contribution of a variable or set of variables.</a:t>
            </a:r>
          </a:p>
          <a:p>
            <a:pPr lvl="1" indent="-400041">
              <a:lnSpc>
                <a:spcPct val="80000"/>
              </a:lnSpc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2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In simple regression analysis, values of a dependent variable are predicted from the equation:</a:t>
            </a:r>
          </a:p>
          <a:p>
            <a:pPr marL="457189" indent="-457189" algn="just">
              <a:lnSpc>
                <a:spcPct val="80000"/>
              </a:lnSpc>
              <a:buNone/>
            </a:pPr>
            <a:endParaRPr lang="en-US" b="1" dirty="0"/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Y = A +BX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b="1" dirty="0"/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Y = Dependent variable </a:t>
            </a:r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X = Independent variable</a:t>
            </a:r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B = Constant by which X is multiplied</a:t>
            </a:r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A = Constant added to each case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b="1" dirty="0"/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In multiple regression analysis the prediction equation is: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b="1" dirty="0"/>
          </a:p>
          <a:p>
            <a:pPr marL="342891" lvl="1" indent="0">
              <a:buNone/>
            </a:pPr>
            <a:r>
              <a:rPr lang="en-GB" b="1" dirty="0"/>
              <a:t>Y = A + B</a:t>
            </a:r>
            <a:r>
              <a:rPr lang="en-GB" b="1" baseline="-25000" dirty="0"/>
              <a:t>1</a:t>
            </a:r>
            <a:r>
              <a:rPr lang="en-GB" b="1" dirty="0"/>
              <a:t>X</a:t>
            </a:r>
            <a:r>
              <a:rPr lang="en-GB" b="1" baseline="-25000" dirty="0"/>
              <a:t>1</a:t>
            </a:r>
            <a:r>
              <a:rPr lang="en-GB" b="1" dirty="0"/>
              <a:t> + B</a:t>
            </a:r>
            <a:r>
              <a:rPr lang="en-GB" b="1" baseline="-25000" dirty="0"/>
              <a:t>2</a:t>
            </a:r>
            <a:r>
              <a:rPr lang="en-GB" b="1" dirty="0"/>
              <a:t>X</a:t>
            </a:r>
            <a:r>
              <a:rPr lang="en-GB" b="1" baseline="-25000" dirty="0"/>
              <a:t>2</a:t>
            </a:r>
            <a:r>
              <a:rPr lang="en-GB" b="1" dirty="0"/>
              <a:t> ………</a:t>
            </a:r>
            <a:r>
              <a:rPr lang="en-GB" b="1" dirty="0" err="1"/>
              <a:t>B</a:t>
            </a:r>
            <a:r>
              <a:rPr lang="en-GB" b="1" baseline="-25000" dirty="0" err="1"/>
              <a:t>n</a:t>
            </a:r>
            <a:r>
              <a:rPr lang="en-GB" b="1" dirty="0" err="1"/>
              <a:t>X</a:t>
            </a:r>
            <a:r>
              <a:rPr lang="en-GB" b="1" baseline="-25000" dirty="0" err="1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6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b="1" dirty="0"/>
              <a:t>THE GRAPHICAL  APPROACH TO REGRESSION ANALYSIS</a:t>
            </a:r>
            <a:endParaRPr lang="en-US" sz="24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GB" b="1" dirty="0"/>
              <a:t>In simple regression analysis, the values of the dependent variable can be predicted by using the eyeball fitting technique.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GB" b="1" dirty="0"/>
              <a:t>This is done by plotting data for X and Y on a scattergram.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GB" b="1" dirty="0"/>
              <a:t>The dependent variable is located on the vertical axis whilst the independent variable is on the horizontal axis.</a:t>
            </a:r>
            <a:endParaRPr lang="en-US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853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GRAPHICAL  APPROACH TO REGRESSION ANALYSIS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b="1" dirty="0"/>
              <a:t>A ruler can then be used to draw a straight line that most accurately displays the linear trend of the data.</a:t>
            </a:r>
          </a:p>
          <a:p>
            <a:pPr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GB" b="1" dirty="0"/>
              <a:t>The values of Y can then be predicted on the basis of X values on the scatter gram.</a:t>
            </a:r>
          </a:p>
          <a:p>
            <a:pPr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GB" b="1" dirty="0"/>
              <a:t>The possibility of making incorrect readings is quite high as this depends largely on one’s visual acuity.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2936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RAINFALL (X) IN </a:t>
            </a:r>
            <a:r>
              <a:rPr lang="en-US" sz="2400" b="1" i="1" dirty="0" err="1"/>
              <a:t>MILLILITRES</a:t>
            </a:r>
            <a:r>
              <a:rPr lang="en-US" sz="2400" b="1" i="1" dirty="0"/>
              <a:t> AND MAIZE GROWTH IN INCHES (Y)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5" y="2651379"/>
            <a:ext cx="3868133" cy="2962085"/>
          </a:xfrm>
        </p:spPr>
      </p:pic>
    </p:spTree>
    <p:extLst>
      <p:ext uri="{BB962C8B-B14F-4D97-AF65-F5344CB8AC3E}">
        <p14:creationId xmlns:p14="http://schemas.microsoft.com/office/powerpoint/2010/main" val="982825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GRAPHICAL  APPROACH TO REGRESSION ANALYSIS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1" y="2973648"/>
            <a:ext cx="1808018" cy="2485505"/>
          </a:xfrm>
        </p:spPr>
      </p:pic>
    </p:spTree>
    <p:extLst>
      <p:ext uri="{BB962C8B-B14F-4D97-AF65-F5344CB8AC3E}">
        <p14:creationId xmlns:p14="http://schemas.microsoft.com/office/powerpoint/2010/main" val="95132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1189608" y="1111502"/>
            <a:ext cx="10262586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/>
              <a:t>THE METHOD OF LEAST SQUARES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sz="3000" b="1" dirty="0"/>
              <a:t>A better and preferred method of making predictions is the method of least squares.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b="1" dirty="0"/>
          </a:p>
          <a:p>
            <a:pPr algn="just" eaLnBrk="1" hangingPunct="1">
              <a:lnSpc>
                <a:spcPct val="80000"/>
              </a:lnSpc>
            </a:pPr>
            <a:r>
              <a:rPr lang="en-GB" sz="3000" b="1" dirty="0"/>
              <a:t>This involves minimization or reduction of the sum of squared residuals along the regression line.</a:t>
            </a:r>
          </a:p>
          <a:p>
            <a:pPr marL="61721" indent="0" algn="just">
              <a:lnSpc>
                <a:spcPct val="80000"/>
              </a:lnSpc>
              <a:buNone/>
            </a:pPr>
            <a:endParaRPr lang="en-US" sz="3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35592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967" y="982132"/>
            <a:ext cx="10144897" cy="130386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METHOD OF LEAST SQUARES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n-GB" b="1" dirty="0"/>
              <a:t>If Y’ is the predicted value for a given value of X, then the error of prediction is represented by the residual: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Residual = Y – Y’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b="1" dirty="0"/>
              <a:t>                   =Observed value – Predicted value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 In other words, the residual is simply the difference between the actual or observed value, Y, and what we predict or expect it to be, Y’.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9941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097528" cy="130386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METHOD OF LEAST SQUARES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</a:pPr>
            <a:r>
              <a:rPr lang="en-GB" b="1" dirty="0"/>
              <a:t>The method of least squares attempts to minimize the sum of squared residuals (Y – Y’)</a:t>
            </a:r>
            <a:r>
              <a:rPr lang="en-GB" b="1" baseline="30000" dirty="0"/>
              <a:t>2</a:t>
            </a:r>
            <a:r>
              <a:rPr lang="en-GB" b="1" dirty="0"/>
              <a:t> for all sample points.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To do this, it uses the best prediction equation: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 Y ‘ = A + BX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The predicted values, Y’, fall along the regression line.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The vertical distances, Y – Y’, from the regression line represent the residuals (errors of prediction).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63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0666"/>
            <a:ext cx="10146955" cy="130386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METHOD OF LEAST SQUARES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56" y="2971569"/>
            <a:ext cx="3420687" cy="2489662"/>
          </a:xfrm>
        </p:spPr>
      </p:pic>
    </p:spTree>
    <p:extLst>
      <p:ext uri="{BB962C8B-B14F-4D97-AF65-F5344CB8AC3E}">
        <p14:creationId xmlns:p14="http://schemas.microsoft.com/office/powerpoint/2010/main" val="14157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CORRELATION ANALYSIS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sz="3000" b="1" dirty="0"/>
              <a:t>The Pearson product moment correlation coefficient, r, is used to measure the strength of the relationship between two variables.</a:t>
            </a:r>
          </a:p>
          <a:p>
            <a:pPr algn="just">
              <a:lnSpc>
                <a:spcPct val="80000"/>
              </a:lnSpc>
              <a:buNone/>
            </a:pPr>
            <a:endParaRPr lang="en-US" sz="3000" b="1" dirty="0"/>
          </a:p>
          <a:p>
            <a:pPr algn="just">
              <a:lnSpc>
                <a:spcPct val="80000"/>
              </a:lnSpc>
            </a:pPr>
            <a:r>
              <a:rPr lang="en-GB" sz="3000" b="1" dirty="0"/>
              <a:t>It also measures how well the data fit a straight line.</a:t>
            </a:r>
            <a:endParaRPr lang="en-US" sz="3000" b="1" dirty="0"/>
          </a:p>
          <a:p>
            <a:pPr marL="0" indent="0">
              <a:buNone/>
            </a:pPr>
            <a:endParaRPr lang="en-US" sz="3000" b="1" dirty="0"/>
          </a:p>
          <a:p>
            <a:endParaRPr lang="en-US" sz="3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1380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10239630" cy="130386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/>
              <a:t>THE METHOD OF LEAST SQUARES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b="1" dirty="0"/>
              <a:t>On the basis of the prediction equation, the following are the interpretations of the constants: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The constant A (the Y intercept) is the point at which the regression line crosses the Y – axis and represents the value of Y when X is X=0.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Example –If examining the relationship between income and education, this would be the income level when education is zero.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GB" b="1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8940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35" y="982132"/>
            <a:ext cx="10083113" cy="130386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METHOD OF LEAST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n-GB" sz="2700" b="1" dirty="0"/>
              <a:t>The constant B (the regression coefficient) is the slope of the regression line and indicates the expected change in Y with a change of one unit in X. </a:t>
            </a:r>
          </a:p>
          <a:p>
            <a:pPr algn="just">
              <a:lnSpc>
                <a:spcPct val="80000"/>
              </a:lnSpc>
              <a:buNone/>
            </a:pPr>
            <a:endParaRPr lang="en-US" sz="2700" b="1" dirty="0"/>
          </a:p>
          <a:p>
            <a:pPr algn="just">
              <a:lnSpc>
                <a:spcPct val="80000"/>
              </a:lnSpc>
            </a:pPr>
            <a:r>
              <a:rPr lang="en-GB" sz="2700" b="1" dirty="0"/>
              <a:t>Example – If examining the relationship between income and education, this would be expected increase in income for each additional year spent in school. </a:t>
            </a:r>
          </a:p>
          <a:p>
            <a:pPr algn="just">
              <a:lnSpc>
                <a:spcPct val="80000"/>
              </a:lnSpc>
            </a:pPr>
            <a:endParaRPr lang="en-GB" sz="2700" b="1" dirty="0"/>
          </a:p>
          <a:p>
            <a:pPr algn="just">
              <a:lnSpc>
                <a:spcPct val="80000"/>
              </a:lnSpc>
            </a:pPr>
            <a:endParaRPr lang="en-US" sz="27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93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99D1-9730-47AE-8186-E700CF99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5985-D137-4F32-95F3-043B3641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Null Hypothesis</a:t>
            </a:r>
            <a:endParaRPr lang="en-ZM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ZM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0: The 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regression </a:t>
            </a:r>
            <a:r>
              <a:rPr lang="en-ZM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coefficient IS NOT significantly different from zero. </a:t>
            </a:r>
            <a:endParaRPr lang="en-ZM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ZM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Alternate Hypothesis</a:t>
            </a:r>
            <a:endParaRPr lang="en-ZM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ZM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regression  </a:t>
            </a:r>
            <a:r>
              <a:rPr lang="en-ZM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coefficient IS significantly DIFFERENT FROM zero. </a:t>
            </a:r>
            <a:endParaRPr lang="en-US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regression coefficient is greater than or less than zero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718040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2400" b="1" dirty="0"/>
              <a:t>ASSUMPTIONS ASSOCIATED WITH REGRESSION ANALYSIS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dirty="0"/>
              <a:t>Linearity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Normality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Equality of variance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Independence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Interval scale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Random sampling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No outliers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No multicollinearity </a:t>
            </a:r>
          </a:p>
          <a:p>
            <a:pPr eaLnBrk="1" hangingPunct="1">
              <a:lnSpc>
                <a:spcPct val="90000"/>
              </a:lnSpc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0631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1752-80E6-40A7-A74B-9398EADD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9678-98AB-4214-B524-01DF3F456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lecturer in DEM 3310 wants to predict academic performance based study time.</a:t>
            </a:r>
          </a:p>
          <a:p>
            <a:pPr algn="just"/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do so, he takes a random sample of 8 students and records the data given in the next slide.</a:t>
            </a:r>
            <a:endParaRPr lang="en-ZM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763382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300" b="1" dirty="0"/>
              <a:t>FORMULA FOR THE REGRESSION COEFFICIENT</a:t>
            </a:r>
          </a:p>
          <a:p>
            <a:pPr marL="0" indent="0">
              <a:lnSpc>
                <a:spcPct val="80000"/>
              </a:lnSpc>
              <a:buNone/>
            </a:pPr>
            <a:endParaRPr lang="en-US" sz="3300" b="1" dirty="0"/>
          </a:p>
          <a:p>
            <a:pPr lvl="0"/>
            <a:r>
              <a:rPr lang="en-US" sz="3300" b="1" dirty="0"/>
              <a:t>B =          </a:t>
            </a:r>
            <a:r>
              <a:rPr lang="en-US" sz="3300" b="1" dirty="0" err="1"/>
              <a:t>n</a:t>
            </a:r>
            <a:r>
              <a:rPr lang="en-US" sz="3300" b="1" u="sng" dirty="0" err="1"/>
              <a:t>Σ</a:t>
            </a:r>
            <a:r>
              <a:rPr lang="en-US" sz="3300" b="1" u="sng" dirty="0"/>
              <a:t> </a:t>
            </a:r>
            <a:r>
              <a:rPr lang="en-US" sz="3300" b="1" u="sng" dirty="0" err="1"/>
              <a:t>XY</a:t>
            </a:r>
            <a:r>
              <a:rPr lang="en-US" sz="3300" b="1" u="sng" dirty="0"/>
              <a:t> – (</a:t>
            </a:r>
            <a:r>
              <a:rPr lang="en-US" sz="3300" b="1" u="sng" dirty="0" err="1"/>
              <a:t>ΣX</a:t>
            </a:r>
            <a:r>
              <a:rPr lang="en-US" sz="3300" b="1" u="sng" dirty="0"/>
              <a:t>) (</a:t>
            </a:r>
            <a:r>
              <a:rPr lang="en-US" sz="3300" b="1" u="sng" dirty="0" err="1"/>
              <a:t>ΣY</a:t>
            </a:r>
            <a:r>
              <a:rPr lang="en-US" sz="3300" b="1" u="sng" dirty="0"/>
              <a:t>)</a:t>
            </a:r>
            <a:endParaRPr lang="en-US" sz="3300" dirty="0"/>
          </a:p>
          <a:p>
            <a:r>
              <a:rPr lang="en-US" sz="3300" b="1" dirty="0"/>
              <a:t>	            		nΣX</a:t>
            </a:r>
            <a:r>
              <a:rPr lang="en-US" sz="3300" b="1" baseline="30000" dirty="0"/>
              <a:t>2</a:t>
            </a:r>
            <a:r>
              <a:rPr lang="en-US" sz="3300" b="1" dirty="0"/>
              <a:t> – (</a:t>
            </a:r>
            <a:r>
              <a:rPr lang="en-US" sz="3300" b="1" dirty="0" err="1"/>
              <a:t>ΣX</a:t>
            </a:r>
            <a:r>
              <a:rPr lang="en-US" sz="3300" b="1" dirty="0"/>
              <a:t>)</a:t>
            </a:r>
            <a:r>
              <a:rPr lang="en-US" sz="3300" b="1" baseline="30000" dirty="0"/>
              <a:t>2</a:t>
            </a:r>
            <a:endParaRPr lang="en-US" sz="3300" dirty="0"/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184352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072814" cy="1303867"/>
          </a:xfrm>
        </p:spPr>
        <p:txBody>
          <a:bodyPr>
            <a:normAutofit/>
          </a:bodyPr>
          <a:lstStyle/>
          <a:p>
            <a:r>
              <a:rPr lang="en-GB" b="1" dirty="0"/>
              <a:t>COMPUTATION PROCEDURES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GB" sz="2400" b="1" dirty="0"/>
                  <a:t>FORMULA FOR THE INTERCEPT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400" b="1" dirty="0"/>
              </a:p>
              <a:p>
                <a:r>
                  <a:rPr lang="en-US" b="1" dirty="0"/>
                  <a:t>A 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bar>
                  </m:oMath>
                </a14:m>
                <a:r>
                  <a:rPr lang="en-US" b="1" dirty="0"/>
                  <a:t> -B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Where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bar>
                  </m:oMath>
                </a14:m>
                <a:r>
                  <a:rPr lang="en-US" b="1" dirty="0"/>
                  <a:t> mean for the distribution of dependent variable; and </a:t>
                </a: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r>
                  <a:rPr lang="en-US" b="1" dirty="0"/>
                  <a:t>, mean for the distribution of the independent variable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4037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13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D9BC-3D65-4834-821B-4F89EA03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PROCEDURES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3B030E-D392-488F-A2A4-2A5E4EBE6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49906"/>
              </p:ext>
            </p:extLst>
          </p:nvPr>
        </p:nvGraphicFramePr>
        <p:xfrm>
          <a:off x="2056660" y="2666543"/>
          <a:ext cx="8078680" cy="3733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5736">
                  <a:extLst>
                    <a:ext uri="{9D8B030D-6E8A-4147-A177-3AD203B41FA5}">
                      <a16:colId xmlns:a16="http://schemas.microsoft.com/office/drawing/2014/main" val="3764850130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1429692788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147910890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218719043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62030971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X (Study hours)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Y (Examination grade)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XY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X</a:t>
                      </a:r>
                      <a:r>
                        <a:rPr lang="en-GB" sz="2000" b="1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Y</a:t>
                      </a:r>
                      <a:r>
                        <a:rPr lang="en-GB" sz="2000" b="1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7936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64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1280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400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4096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9773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61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976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256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3721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3914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34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2856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1,156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7056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2456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23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1610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529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4900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9611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27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2376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729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7744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2522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32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92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2944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1,024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8464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1527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1296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324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5184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4558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1584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90,000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5184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2741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192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603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14,922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94,418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46,349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371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573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600" b="1" dirty="0"/>
              <a:t>COMPUTATION OF THE REGRESSION COEFFICIENT</a:t>
            </a:r>
          </a:p>
          <a:p>
            <a:pPr lvl="0"/>
            <a:endParaRPr lang="en-US" sz="2600" b="1" dirty="0"/>
          </a:p>
          <a:p>
            <a:pPr lvl="0"/>
            <a:r>
              <a:rPr lang="en-US" sz="2600" b="1" dirty="0"/>
              <a:t>B= </a:t>
            </a:r>
            <a:r>
              <a:rPr lang="en-US" sz="2600" b="1" u="sng" dirty="0"/>
              <a:t>8*14,922 – 192*603</a:t>
            </a:r>
            <a:endParaRPr lang="en-US" sz="2600" b="1" dirty="0"/>
          </a:p>
          <a:p>
            <a:r>
              <a:rPr lang="en-US" sz="2600" b="1" dirty="0"/>
              <a:t>         8*4,902 – 192^2</a:t>
            </a:r>
          </a:p>
          <a:p>
            <a:r>
              <a:rPr lang="en-US" sz="2600" b="1" dirty="0"/>
              <a:t> </a:t>
            </a:r>
          </a:p>
          <a:p>
            <a:r>
              <a:rPr lang="en-US" sz="2600" b="1" dirty="0"/>
              <a:t>	    = </a:t>
            </a:r>
            <a:r>
              <a:rPr lang="en-ZM" sz="2600" b="1" i="0" u="none" strike="noStrike" dirty="0">
                <a:solidFill>
                  <a:srgbClr val="000000"/>
                </a:solidFill>
                <a:effectLst/>
              </a:rPr>
              <a:t>1.53</a:t>
            </a:r>
            <a:r>
              <a:rPr lang="en-ZM" sz="2600" b="1" dirty="0"/>
              <a:t> </a:t>
            </a:r>
            <a:endParaRPr lang="en-US" sz="2600" b="1" dirty="0"/>
          </a:p>
          <a:p>
            <a:r>
              <a:rPr lang="en-US" sz="2600" b="1" dirty="0"/>
              <a:t>Interpretation: For every increase by one hour of study, the examination grade increases/improves by 1.53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72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8DB4-8DAD-4E34-AABD-91245680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PROCEDURES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555D89-042C-478C-B330-F6CE8FF76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328585"/>
              </p:ext>
            </p:extLst>
          </p:nvPr>
        </p:nvGraphicFramePr>
        <p:xfrm>
          <a:off x="3346882" y="3031068"/>
          <a:ext cx="5353236" cy="3124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4412">
                  <a:extLst>
                    <a:ext uri="{9D8B030D-6E8A-4147-A177-3AD203B41FA5}">
                      <a16:colId xmlns:a16="http://schemas.microsoft.com/office/drawing/2014/main" val="3606664612"/>
                    </a:ext>
                  </a:extLst>
                </a:gridCol>
                <a:gridCol w="1784412">
                  <a:extLst>
                    <a:ext uri="{9D8B030D-6E8A-4147-A177-3AD203B41FA5}">
                      <a16:colId xmlns:a16="http://schemas.microsoft.com/office/drawing/2014/main" val="3812874539"/>
                    </a:ext>
                  </a:extLst>
                </a:gridCol>
                <a:gridCol w="1784412">
                  <a:extLst>
                    <a:ext uri="{9D8B030D-6E8A-4147-A177-3AD203B41FA5}">
                      <a16:colId xmlns:a16="http://schemas.microsoft.com/office/drawing/2014/main" val="2592821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X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59635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64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8099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61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97224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34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2987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23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6563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27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88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75483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32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92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4149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18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3164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52298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Mean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24.0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  <a:latin typeface="Georgia Pro Black" panose="02040A02050405020203" pitchFamily="18" charset="0"/>
                        </a:rPr>
                        <a:t>75.4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899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5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CORRELATION ANALYSIS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b="1" dirty="0"/>
              <a:t>PROPERTIES OF THE CORRELATION COEFFICIENT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lvl="0" algn="just"/>
            <a:r>
              <a:rPr lang="en-GB" b="1" dirty="0"/>
              <a:t>A correlation coefficient lies between -1 and +1.</a:t>
            </a:r>
            <a:endParaRPr lang="en-US" b="1" dirty="0"/>
          </a:p>
          <a:p>
            <a:pPr lvl="0" algn="just"/>
            <a:r>
              <a:rPr lang="en-GB" b="1" dirty="0"/>
              <a:t>A value of +1 indicates a perfect positive correlation.</a:t>
            </a:r>
            <a:endParaRPr lang="en-US" b="1" dirty="0"/>
          </a:p>
          <a:p>
            <a:pPr lvl="0" algn="just"/>
            <a:r>
              <a:rPr lang="en-GB" b="1" dirty="0"/>
              <a:t>A value of -1 indicates a perfect negative correlation</a:t>
            </a:r>
            <a:endParaRPr lang="en-US" b="1" dirty="0"/>
          </a:p>
          <a:p>
            <a:pPr lvl="0" algn="just"/>
            <a:r>
              <a:rPr lang="en-GB" b="1" dirty="0"/>
              <a:t>A value of zero indicates the non-existence of a relationship.</a:t>
            </a:r>
            <a:endParaRPr lang="en-US" b="1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00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5EF8-12B5-4835-B17F-E1F8DEC9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COMPUTATION PROCEDURES</a:t>
            </a:r>
            <a:endParaRPr lang="en-ZM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F51B6C-58AF-45EE-AB98-CE0356EE3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A 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bar>
                  </m:oMath>
                </a14:m>
                <a:r>
                  <a:rPr lang="en-US" b="1" dirty="0"/>
                  <a:t> -B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endParaRPr lang="en-US" b="1" dirty="0"/>
              </a:p>
              <a:p>
                <a:r>
                  <a:rPr lang="en-US" dirty="0"/>
                  <a:t>= </a:t>
                </a:r>
                <a:r>
                  <a:rPr lang="en-US" b="1" dirty="0"/>
                  <a:t>75.375 – 1.531* 24.0</a:t>
                </a:r>
              </a:p>
              <a:p>
                <a:r>
                  <a:rPr lang="en-US" b="1" dirty="0"/>
                  <a:t>= 75.375 – 36.735</a:t>
                </a:r>
              </a:p>
              <a:p>
                <a:r>
                  <a:rPr lang="en-US" dirty="0"/>
                  <a:t>= </a:t>
                </a:r>
                <a:r>
                  <a:rPr lang="en-US" b="1" dirty="0"/>
                  <a:t>38.64</a:t>
                </a:r>
              </a:p>
              <a:p>
                <a:r>
                  <a:rPr lang="en-US" b="1" dirty="0"/>
                  <a:t>Interpretation: The grade for  a student with 0 hours of study is 38.64.</a:t>
                </a:r>
              </a:p>
              <a:p>
                <a:pPr marL="0" indent="0">
                  <a:buNone/>
                </a:pPr>
                <a:endParaRPr lang="en-ZM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F51B6C-58AF-45EE-AB98-CE0356EE3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651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53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THE LINEAR PREDICTION EQUATION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4051" b="1" dirty="0"/>
              <a:t>The least squares regression equation or the best linear prediction equation predicting one’s examination performance based on their study hours is therefore:</a:t>
            </a:r>
          </a:p>
          <a:p>
            <a:pPr marL="0" indent="0" algn="just">
              <a:buNone/>
            </a:pPr>
            <a:endParaRPr lang="en-US" sz="4051" b="1" dirty="0"/>
          </a:p>
          <a:p>
            <a:pPr marL="0" indent="0">
              <a:buNone/>
            </a:pPr>
            <a:r>
              <a:rPr lang="en-US" sz="4051" b="1" dirty="0"/>
              <a:t>Y = </a:t>
            </a:r>
            <a:r>
              <a:rPr lang="en-US" sz="4051" b="1" u="sng" dirty="0"/>
              <a:t>38.64 + 1.53X</a:t>
            </a:r>
            <a:endParaRPr lang="en-US" sz="4051" b="1" dirty="0"/>
          </a:p>
          <a:p>
            <a:pPr marL="0" indent="0">
              <a:buNone/>
            </a:pPr>
            <a:endParaRPr lang="en-US" sz="4051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72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8EA5-F3CE-310D-C253-02D29FF9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EXCEL REGRESSION OUTPUT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F2E34C-F08F-E1E8-9880-2EFF3A48F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173491"/>
              </p:ext>
            </p:extLst>
          </p:nvPr>
        </p:nvGraphicFramePr>
        <p:xfrm>
          <a:off x="1229503" y="2557466"/>
          <a:ext cx="9601198" cy="35827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16443">
                  <a:extLst>
                    <a:ext uri="{9D8B030D-6E8A-4147-A177-3AD203B41FA5}">
                      <a16:colId xmlns:a16="http://schemas.microsoft.com/office/drawing/2014/main" val="1983505933"/>
                    </a:ext>
                  </a:extLst>
                </a:gridCol>
                <a:gridCol w="910786">
                  <a:extLst>
                    <a:ext uri="{9D8B030D-6E8A-4147-A177-3AD203B41FA5}">
                      <a16:colId xmlns:a16="http://schemas.microsoft.com/office/drawing/2014/main" val="1578652718"/>
                    </a:ext>
                  </a:extLst>
                </a:gridCol>
                <a:gridCol w="910786">
                  <a:extLst>
                    <a:ext uri="{9D8B030D-6E8A-4147-A177-3AD203B41FA5}">
                      <a16:colId xmlns:a16="http://schemas.microsoft.com/office/drawing/2014/main" val="3673204866"/>
                    </a:ext>
                  </a:extLst>
                </a:gridCol>
                <a:gridCol w="910786">
                  <a:extLst>
                    <a:ext uri="{9D8B030D-6E8A-4147-A177-3AD203B41FA5}">
                      <a16:colId xmlns:a16="http://schemas.microsoft.com/office/drawing/2014/main" val="1535536434"/>
                    </a:ext>
                  </a:extLst>
                </a:gridCol>
                <a:gridCol w="910786">
                  <a:extLst>
                    <a:ext uri="{9D8B030D-6E8A-4147-A177-3AD203B41FA5}">
                      <a16:colId xmlns:a16="http://schemas.microsoft.com/office/drawing/2014/main" val="4231351539"/>
                    </a:ext>
                  </a:extLst>
                </a:gridCol>
                <a:gridCol w="1309253">
                  <a:extLst>
                    <a:ext uri="{9D8B030D-6E8A-4147-A177-3AD203B41FA5}">
                      <a16:colId xmlns:a16="http://schemas.microsoft.com/office/drawing/2014/main" val="1878157"/>
                    </a:ext>
                  </a:extLst>
                </a:gridCol>
                <a:gridCol w="910786">
                  <a:extLst>
                    <a:ext uri="{9D8B030D-6E8A-4147-A177-3AD203B41FA5}">
                      <a16:colId xmlns:a16="http://schemas.microsoft.com/office/drawing/2014/main" val="3680222057"/>
                    </a:ext>
                  </a:extLst>
                </a:gridCol>
                <a:gridCol w="910786">
                  <a:extLst>
                    <a:ext uri="{9D8B030D-6E8A-4147-A177-3AD203B41FA5}">
                      <a16:colId xmlns:a16="http://schemas.microsoft.com/office/drawing/2014/main" val="3658105022"/>
                    </a:ext>
                  </a:extLst>
                </a:gridCol>
                <a:gridCol w="910786">
                  <a:extLst>
                    <a:ext uri="{9D8B030D-6E8A-4147-A177-3AD203B41FA5}">
                      <a16:colId xmlns:a16="http://schemas.microsoft.com/office/drawing/2014/main" val="1034832513"/>
                    </a:ext>
                  </a:extLst>
                </a:gridCol>
              </a:tblGrid>
              <a:tr h="1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Georgia Pro Black" panose="02040A02050405020203" pitchFamily="18" charset="0"/>
                        </a:rPr>
                        <a:t>SUMMARY OUTPUT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011136659"/>
                  </a:ext>
                </a:extLst>
              </a:tr>
              <a:tr h="180058"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582193844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Regression Statistics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301851479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Georgia Pro Black" panose="02040A02050405020203" pitchFamily="18" charset="0"/>
                        </a:rPr>
                        <a:t>Multiple 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0.876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4045111963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Georgia Pro Black" panose="02040A02050405020203" pitchFamily="18" charset="0"/>
                        </a:rPr>
                        <a:t>R Square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0.767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842113880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Adjusted R Square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 dirty="0">
                          <a:effectLst/>
                          <a:latin typeface="Georgia Pro Black" panose="02040A02050405020203" pitchFamily="18" charset="0"/>
                        </a:rPr>
                        <a:t>0.728</a:t>
                      </a:r>
                      <a:endParaRPr lang="en-ZM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77848795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Standard 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 dirty="0">
                          <a:effectLst/>
                          <a:latin typeface="Georgia Pro Black" panose="02040A02050405020203" pitchFamily="18" charset="0"/>
                        </a:rPr>
                        <a:t>5.903</a:t>
                      </a:r>
                      <a:endParaRPr lang="en-ZM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298929988"/>
                  </a:ext>
                </a:extLst>
              </a:tr>
              <a:tr h="18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Georgia Pro Black" panose="02040A02050405020203" pitchFamily="18" charset="0"/>
                        </a:rPr>
                        <a:t>Observations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8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248353686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446555050"/>
                  </a:ext>
                </a:extLst>
              </a:tr>
              <a:tr h="18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ANOVA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872631952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df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eorgia Pro Black" panose="02040A02050405020203" pitchFamily="18" charset="0"/>
                        </a:rPr>
                        <a:t>SS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MS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F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Significance F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758838755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Regression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1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688.776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688.776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19.764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0.004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4251558083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Residual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6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209.099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34.850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59366403"/>
                  </a:ext>
                </a:extLst>
              </a:tr>
              <a:tr h="18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7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897.875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 dirty="0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836185063"/>
                  </a:ext>
                </a:extLst>
              </a:tr>
              <a:tr h="180058">
                <a:tc>
                  <a:txBody>
                    <a:bodyPr/>
                    <a:lstStyle/>
                    <a:p>
                      <a:pPr algn="l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3266047941"/>
                  </a:ext>
                </a:extLst>
              </a:tr>
              <a:tr h="322905"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Coefficients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Standard Error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t Stat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Georgia Pro Black" panose="02040A02050405020203" pitchFamily="18" charset="0"/>
                        </a:rPr>
                        <a:t>P-value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Lower 95%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Upper 95%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Lower 95.0%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Upper 95.0%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611708597"/>
                  </a:ext>
                </a:extLst>
              </a:tr>
              <a:tr h="17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Intercept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38.640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8.523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4.534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 dirty="0">
                          <a:effectLst/>
                          <a:latin typeface="Georgia Pro Black" panose="02040A02050405020203" pitchFamily="18" charset="0"/>
                        </a:rPr>
                        <a:t>0.004</a:t>
                      </a:r>
                      <a:endParaRPr lang="en-ZM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17.786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59.494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17.786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59.494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1992692659"/>
                  </a:ext>
                </a:extLst>
              </a:tr>
              <a:tr h="18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Georgia Pro Black" panose="02040A02050405020203" pitchFamily="18" charset="0"/>
                        </a:rPr>
                        <a:t>Study hours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1.531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0.344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4.446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 dirty="0">
                          <a:effectLst/>
                          <a:latin typeface="Georgia Pro Black" panose="02040A02050405020203" pitchFamily="18" charset="0"/>
                        </a:rPr>
                        <a:t>0.004</a:t>
                      </a:r>
                      <a:endParaRPr lang="en-ZM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 dirty="0">
                          <a:effectLst/>
                          <a:latin typeface="Georgia Pro Black" panose="02040A02050405020203" pitchFamily="18" charset="0"/>
                        </a:rPr>
                        <a:t>0.688</a:t>
                      </a:r>
                      <a:endParaRPr lang="en-ZM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2.373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>
                          <a:effectLst/>
                          <a:latin typeface="Georgia Pro Black" panose="02040A02050405020203" pitchFamily="18" charset="0"/>
                        </a:rPr>
                        <a:t>0.688</a:t>
                      </a:r>
                      <a:endParaRPr lang="en-ZM" sz="12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u="none" strike="noStrike" dirty="0">
                          <a:effectLst/>
                          <a:latin typeface="Georgia Pro Black" panose="02040A02050405020203" pitchFamily="18" charset="0"/>
                        </a:rPr>
                        <a:t>2.373</a:t>
                      </a:r>
                      <a:endParaRPr lang="en-ZM" sz="12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002" marR="6002" marT="6002" marB="0" anchor="b"/>
                </a:tc>
                <a:extLst>
                  <a:ext uri="{0D108BD9-81ED-4DB2-BD59-A6C34878D82A}">
                    <a16:rowId xmlns:a16="http://schemas.microsoft.com/office/drawing/2014/main" val="295412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078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6C31-12DB-3B90-EDE7-244305F5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SPSS REGRESSION OUTPUT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2AB8A6-95F4-A701-2181-94D9C34FF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5103"/>
              </p:ext>
            </p:extLst>
          </p:nvPr>
        </p:nvGraphicFramePr>
        <p:xfrm>
          <a:off x="2286000" y="3108753"/>
          <a:ext cx="7401695" cy="17783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80339">
                  <a:extLst>
                    <a:ext uri="{9D8B030D-6E8A-4147-A177-3AD203B41FA5}">
                      <a16:colId xmlns:a16="http://schemas.microsoft.com/office/drawing/2014/main" val="1957057743"/>
                    </a:ext>
                  </a:extLst>
                </a:gridCol>
                <a:gridCol w="1480339">
                  <a:extLst>
                    <a:ext uri="{9D8B030D-6E8A-4147-A177-3AD203B41FA5}">
                      <a16:colId xmlns:a16="http://schemas.microsoft.com/office/drawing/2014/main" val="3084555423"/>
                    </a:ext>
                  </a:extLst>
                </a:gridCol>
                <a:gridCol w="1480339">
                  <a:extLst>
                    <a:ext uri="{9D8B030D-6E8A-4147-A177-3AD203B41FA5}">
                      <a16:colId xmlns:a16="http://schemas.microsoft.com/office/drawing/2014/main" val="1718975561"/>
                    </a:ext>
                  </a:extLst>
                </a:gridCol>
                <a:gridCol w="1480339">
                  <a:extLst>
                    <a:ext uri="{9D8B030D-6E8A-4147-A177-3AD203B41FA5}">
                      <a16:colId xmlns:a16="http://schemas.microsoft.com/office/drawing/2014/main" val="1258894901"/>
                    </a:ext>
                  </a:extLst>
                </a:gridCol>
                <a:gridCol w="1480339">
                  <a:extLst>
                    <a:ext uri="{9D8B030D-6E8A-4147-A177-3AD203B41FA5}">
                      <a16:colId xmlns:a16="http://schemas.microsoft.com/office/drawing/2014/main" val="1734344328"/>
                    </a:ext>
                  </a:extLst>
                </a:gridCol>
              </a:tblGrid>
              <a:tr h="34802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Model Summary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04556"/>
                  </a:ext>
                </a:extLst>
              </a:tr>
              <a:tr h="734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Model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R Square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Adjusted R Square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Std. Error of the Estimate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9861477"/>
                  </a:ext>
                </a:extLst>
              </a:tr>
              <a:tr h="348024">
                <a:tc>
                  <a:txBody>
                    <a:bodyPr/>
                    <a:lstStyle/>
                    <a:p>
                      <a:pPr algn="l" fontAlgn="t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1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.876</a:t>
                      </a:r>
                      <a:r>
                        <a:rPr lang="en-US" sz="1400" u="none" strike="noStrike" baseline="30000" dirty="0">
                          <a:effectLst/>
                          <a:latin typeface="Georgia Pro Black" panose="02040A02050405020203" pitchFamily="18" charset="0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.767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.728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5.9034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1035096"/>
                  </a:ext>
                </a:extLst>
              </a:tr>
              <a:tr h="348024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a. Predictors: (Constant), Study hours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90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501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53FB-2FA7-401F-8711-C9E6D6D3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SPSS REGRESSION OUTPUT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C10537-997F-D953-D927-C03DDFC3C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199323"/>
              </p:ext>
            </p:extLst>
          </p:nvPr>
        </p:nvGraphicFramePr>
        <p:xfrm>
          <a:off x="2292179" y="2814508"/>
          <a:ext cx="8050420" cy="22764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0060">
                  <a:extLst>
                    <a:ext uri="{9D8B030D-6E8A-4147-A177-3AD203B41FA5}">
                      <a16:colId xmlns:a16="http://schemas.microsoft.com/office/drawing/2014/main" val="1886878843"/>
                    </a:ext>
                  </a:extLst>
                </a:gridCol>
                <a:gridCol w="1150060">
                  <a:extLst>
                    <a:ext uri="{9D8B030D-6E8A-4147-A177-3AD203B41FA5}">
                      <a16:colId xmlns:a16="http://schemas.microsoft.com/office/drawing/2014/main" val="1389533313"/>
                    </a:ext>
                  </a:extLst>
                </a:gridCol>
                <a:gridCol w="1150060">
                  <a:extLst>
                    <a:ext uri="{9D8B030D-6E8A-4147-A177-3AD203B41FA5}">
                      <a16:colId xmlns:a16="http://schemas.microsoft.com/office/drawing/2014/main" val="2080066325"/>
                    </a:ext>
                  </a:extLst>
                </a:gridCol>
                <a:gridCol w="1150060">
                  <a:extLst>
                    <a:ext uri="{9D8B030D-6E8A-4147-A177-3AD203B41FA5}">
                      <a16:colId xmlns:a16="http://schemas.microsoft.com/office/drawing/2014/main" val="664299996"/>
                    </a:ext>
                  </a:extLst>
                </a:gridCol>
                <a:gridCol w="1150060">
                  <a:extLst>
                    <a:ext uri="{9D8B030D-6E8A-4147-A177-3AD203B41FA5}">
                      <a16:colId xmlns:a16="http://schemas.microsoft.com/office/drawing/2014/main" val="1503749468"/>
                    </a:ext>
                  </a:extLst>
                </a:gridCol>
                <a:gridCol w="1150060">
                  <a:extLst>
                    <a:ext uri="{9D8B030D-6E8A-4147-A177-3AD203B41FA5}">
                      <a16:colId xmlns:a16="http://schemas.microsoft.com/office/drawing/2014/main" val="2796977266"/>
                    </a:ext>
                  </a:extLst>
                </a:gridCol>
                <a:gridCol w="1150060">
                  <a:extLst>
                    <a:ext uri="{9D8B030D-6E8A-4147-A177-3AD203B41FA5}">
                      <a16:colId xmlns:a16="http://schemas.microsoft.com/office/drawing/2014/main" val="1624953676"/>
                    </a:ext>
                  </a:extLst>
                </a:gridCol>
              </a:tblGrid>
              <a:tr h="27330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Georgia Pro Black" panose="02040A02050405020203" pitchFamily="18" charset="0"/>
                        </a:rPr>
                        <a:t>ANOVA</a:t>
                      </a:r>
                      <a:r>
                        <a:rPr lang="en-US" sz="1400" u="none" strike="noStrike" baseline="30000" dirty="0" err="1">
                          <a:effectLst/>
                          <a:latin typeface="Georgia Pro Black" panose="02040A02050405020203" pitchFamily="18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61738"/>
                  </a:ext>
                </a:extLst>
              </a:tr>
              <a:tr h="5387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Model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Sum of Squares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df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Mean Square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Sig.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38444"/>
                  </a:ext>
                </a:extLst>
              </a:tr>
              <a:tr h="37125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1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Regression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688.776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1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688.776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19.764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.004</a:t>
                      </a:r>
                      <a:r>
                        <a:rPr lang="en-US" sz="1400" u="none" strike="noStrike" baseline="30000">
                          <a:effectLst/>
                          <a:latin typeface="Georgia Pro Black" panose="02040A02050405020203" pitchFamily="18" charset="0"/>
                        </a:rPr>
                        <a:t>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1803705"/>
                  </a:ext>
                </a:extLst>
              </a:tr>
              <a:tr h="273303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Residual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209.099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6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34.850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5974819"/>
                  </a:ext>
                </a:extLst>
              </a:tr>
              <a:tr h="273303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897.875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7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45968549"/>
                  </a:ext>
                </a:extLst>
              </a:tr>
              <a:tr h="273303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a. Dependent Variable: Examination score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49720"/>
                  </a:ext>
                </a:extLst>
              </a:tr>
              <a:tr h="273303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b. Predictors: (Constant), Study hours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25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084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3B842-8893-BC26-D9CF-58149388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SPSS REGRESSION OUTPUT</a:t>
            </a:r>
            <a:endParaRPr lang="en-ZM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6E5BC5-5F6E-D8A2-D336-B81F95BAD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4911"/>
              </p:ext>
            </p:extLst>
          </p:nvPr>
        </p:nvGraphicFramePr>
        <p:xfrm>
          <a:off x="1561071" y="2698750"/>
          <a:ext cx="9069858" cy="25528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95694">
                  <a:extLst>
                    <a:ext uri="{9D8B030D-6E8A-4147-A177-3AD203B41FA5}">
                      <a16:colId xmlns:a16="http://schemas.microsoft.com/office/drawing/2014/main" val="487649570"/>
                    </a:ext>
                  </a:extLst>
                </a:gridCol>
                <a:gridCol w="1295694">
                  <a:extLst>
                    <a:ext uri="{9D8B030D-6E8A-4147-A177-3AD203B41FA5}">
                      <a16:colId xmlns:a16="http://schemas.microsoft.com/office/drawing/2014/main" val="415675966"/>
                    </a:ext>
                  </a:extLst>
                </a:gridCol>
                <a:gridCol w="1295694">
                  <a:extLst>
                    <a:ext uri="{9D8B030D-6E8A-4147-A177-3AD203B41FA5}">
                      <a16:colId xmlns:a16="http://schemas.microsoft.com/office/drawing/2014/main" val="3869408058"/>
                    </a:ext>
                  </a:extLst>
                </a:gridCol>
                <a:gridCol w="1295694">
                  <a:extLst>
                    <a:ext uri="{9D8B030D-6E8A-4147-A177-3AD203B41FA5}">
                      <a16:colId xmlns:a16="http://schemas.microsoft.com/office/drawing/2014/main" val="1931607497"/>
                    </a:ext>
                  </a:extLst>
                </a:gridCol>
                <a:gridCol w="1295694">
                  <a:extLst>
                    <a:ext uri="{9D8B030D-6E8A-4147-A177-3AD203B41FA5}">
                      <a16:colId xmlns:a16="http://schemas.microsoft.com/office/drawing/2014/main" val="3198397779"/>
                    </a:ext>
                  </a:extLst>
                </a:gridCol>
                <a:gridCol w="1295694">
                  <a:extLst>
                    <a:ext uri="{9D8B030D-6E8A-4147-A177-3AD203B41FA5}">
                      <a16:colId xmlns:a16="http://schemas.microsoft.com/office/drawing/2014/main" val="2213866575"/>
                    </a:ext>
                  </a:extLst>
                </a:gridCol>
                <a:gridCol w="1295694">
                  <a:extLst>
                    <a:ext uri="{9D8B030D-6E8A-4147-A177-3AD203B41FA5}">
                      <a16:colId xmlns:a16="http://schemas.microsoft.com/office/drawing/2014/main" val="929651044"/>
                    </a:ext>
                  </a:extLst>
                </a:gridCol>
              </a:tblGrid>
              <a:tr h="30755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Georgia Pro Black" panose="02040A02050405020203" pitchFamily="18" charset="0"/>
                        </a:rPr>
                        <a:t>Coefficients</a:t>
                      </a:r>
                      <a:r>
                        <a:rPr lang="en-US" sz="1400" u="none" strike="noStrike" baseline="30000" dirty="0" err="1">
                          <a:effectLst/>
                          <a:latin typeface="Georgia Pro Black" panose="02040A02050405020203" pitchFamily="18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307822"/>
                  </a:ext>
                </a:extLst>
              </a:tr>
              <a:tr h="904883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Model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 rowSpan="2"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Unstandardized Coefficients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Standardized Coefficients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Sig.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8657344"/>
                  </a:ext>
                </a:extLst>
              </a:tr>
              <a:tr h="307554">
                <a:tc gridSpan="2"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Std. Error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Georgia Pro Black" panose="02040A02050405020203" pitchFamily="18" charset="0"/>
                        </a:rPr>
                        <a:t>Beta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044377"/>
                  </a:ext>
                </a:extLst>
              </a:tr>
              <a:tr h="30755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1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(Constant)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38.640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8.523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 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4.534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>
                          <a:effectLst/>
                          <a:latin typeface="Georgia Pro Black" panose="02040A02050405020203" pitchFamily="18" charset="0"/>
                        </a:rPr>
                        <a:t>.004</a:t>
                      </a:r>
                      <a:endParaRPr lang="en-ZM" sz="1400" b="0" i="0" u="none" strike="noStrike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8950470"/>
                  </a:ext>
                </a:extLst>
              </a:tr>
              <a:tr h="417775">
                <a:tc v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Study hours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1.531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.344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.876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4.446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M" sz="1400" u="none" strike="noStrike" dirty="0">
                          <a:effectLst/>
                          <a:latin typeface="Georgia Pro Black" panose="02040A02050405020203" pitchFamily="18" charset="0"/>
                        </a:rPr>
                        <a:t>.004</a:t>
                      </a:r>
                      <a:endParaRPr lang="en-ZM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708580"/>
                  </a:ext>
                </a:extLst>
              </a:tr>
              <a:tr h="307554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Georgia Pro Black" panose="02040A02050405020203" pitchFamily="18" charset="0"/>
                        </a:rPr>
                        <a:t>a. Dependent Variable: Examination score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 Pro Black" panose="02040A02050405020203" pitchFamily="18" charset="0"/>
                      </a:endParaRPr>
                    </a:p>
                  </a:txBody>
                  <a:tcPr marL="6350" marR="6350" marT="6350" marB="0"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10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27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INTERPRETATION OF THE SIZE OF 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569643"/>
              </p:ext>
            </p:extLst>
          </p:nvPr>
        </p:nvGraphicFramePr>
        <p:xfrm>
          <a:off x="1600200" y="2483575"/>
          <a:ext cx="7559044" cy="27467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0589">
                  <a:extLst>
                    <a:ext uri="{9D8B030D-6E8A-4147-A177-3AD203B41FA5}">
                      <a16:colId xmlns:a16="http://schemas.microsoft.com/office/drawing/2014/main" val="1485359775"/>
                    </a:ext>
                  </a:extLst>
                </a:gridCol>
                <a:gridCol w="1037968">
                  <a:extLst>
                    <a:ext uri="{9D8B030D-6E8A-4147-A177-3AD203B41FA5}">
                      <a16:colId xmlns:a16="http://schemas.microsoft.com/office/drawing/2014/main" val="1466706863"/>
                    </a:ext>
                  </a:extLst>
                </a:gridCol>
                <a:gridCol w="1019432">
                  <a:extLst>
                    <a:ext uri="{9D8B030D-6E8A-4147-A177-3AD203B41FA5}">
                      <a16:colId xmlns:a16="http://schemas.microsoft.com/office/drawing/2014/main" val="2557444838"/>
                    </a:ext>
                  </a:extLst>
                </a:gridCol>
                <a:gridCol w="1180869">
                  <a:extLst>
                    <a:ext uri="{9D8B030D-6E8A-4147-A177-3AD203B41FA5}">
                      <a16:colId xmlns:a16="http://schemas.microsoft.com/office/drawing/2014/main" val="2228631854"/>
                    </a:ext>
                  </a:extLst>
                </a:gridCol>
                <a:gridCol w="1460186">
                  <a:extLst>
                    <a:ext uri="{9D8B030D-6E8A-4147-A177-3AD203B41FA5}">
                      <a16:colId xmlns:a16="http://schemas.microsoft.com/office/drawing/2014/main" val="3828716436"/>
                    </a:ext>
                  </a:extLst>
                </a:gridCol>
              </a:tblGrid>
              <a:tr h="457785">
                <a:tc>
                  <a:txBody>
                    <a:bodyPr/>
                    <a:lstStyle/>
                    <a:p>
                      <a:endParaRPr lang="en-US" sz="2400" b="1" dirty="0">
                        <a:effectLst/>
                        <a:latin typeface="Georgia Pro Black" panose="02040A020504050202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POSITIVE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NEGATIVE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183579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  <a:cs typeface="Times New Roman" panose="02020603050405020304" pitchFamily="18" charset="0"/>
                        </a:rPr>
                        <a:t>CORRELATION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From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To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From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To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02417152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Perfect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0.9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1.0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-0.9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-1.0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76720653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Strong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0.5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0.9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-0.5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-0.9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654422968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Weak/low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0.1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0.5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-0.1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-0.5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9902659"/>
                  </a:ext>
                </a:extLst>
              </a:tr>
              <a:tr h="45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No correlation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0.0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0.1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0.0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eorgia Pro Black" panose="02040A02050405020203" pitchFamily="18" charset="0"/>
                        </a:rPr>
                        <a:t>-0.1</a:t>
                      </a:r>
                      <a:endParaRPr lang="en-US" sz="2400" b="1" dirty="0">
                        <a:effectLst/>
                        <a:latin typeface="Georgia Pro Black" panose="02040A020504050202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6374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12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CORRELATION ANALYSIS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87" y="3216275"/>
            <a:ext cx="5457825" cy="2000250"/>
          </a:xfrm>
        </p:spPr>
      </p:pic>
    </p:spTree>
    <p:extLst>
      <p:ext uri="{BB962C8B-B14F-4D97-AF65-F5344CB8AC3E}">
        <p14:creationId xmlns:p14="http://schemas.microsoft.com/office/powerpoint/2010/main" val="384340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CORRELATION ANALYSIS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CORRELATION AND CAUSALITY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Strong relationships should not be mistaken for causality.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Sometimes you can have spurious relationships.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GB" b="1" dirty="0"/>
              <a:t>For example, a strong relationship may exist between size of feet and performance in DEM 2414.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Spurious non-correlation.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1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99D1-9730-47AE-8186-E700CF99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5985-D137-4F32-95F3-043B3641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Null Hypothesis</a:t>
            </a:r>
            <a:endParaRPr lang="en-ZM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ZM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0: The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correlation </a:t>
            </a:r>
            <a:r>
              <a:rPr lang="en-ZM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coefficient IS NOT significantly different from zero. </a:t>
            </a:r>
            <a:endParaRPr lang="en-ZM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ZM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 Alternate Hypothesis</a:t>
            </a:r>
            <a:endParaRPr lang="en-ZM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ZM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M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coefficient IS significantly DIFFERENT FROM zero. </a:t>
            </a:r>
            <a:endParaRPr lang="en-US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91377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B410-AF3C-48BB-90F2-8707078C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ASSUMPTIONS OF CORRELATION</a:t>
            </a:r>
            <a:endParaRPr lang="en-ZM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81FF-DB8E-4FFB-91C8-3A88FFD63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b="1" dirty="0"/>
              <a:t>The subjects are randomly and independently selected.</a:t>
            </a:r>
          </a:p>
          <a:p>
            <a:pPr lvl="0" algn="just"/>
            <a:r>
              <a:rPr lang="en-US" sz="2000" b="1" dirty="0"/>
              <a:t>There are related pairs of subjects</a:t>
            </a:r>
          </a:p>
          <a:p>
            <a:pPr lvl="0" algn="just"/>
            <a:r>
              <a:rPr lang="en-US" sz="2000" b="1" dirty="0"/>
              <a:t>There are no outliers in the distributions</a:t>
            </a:r>
          </a:p>
          <a:p>
            <a:pPr lvl="0" algn="just"/>
            <a:r>
              <a:rPr lang="en-US" sz="2000" b="1" dirty="0"/>
              <a:t>The variables are linearly related</a:t>
            </a:r>
          </a:p>
          <a:p>
            <a:pPr lvl="0" algn="just"/>
            <a:r>
              <a:rPr lang="en-US" sz="2000" b="1" dirty="0"/>
              <a:t>The scale (or level) of measurement is interval or ratio 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2748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693</TotalTime>
  <Words>1925</Words>
  <Application>Microsoft Office PowerPoint</Application>
  <PresentationFormat>Widescreen</PresentationFormat>
  <Paragraphs>523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Georgia Pro Black</vt:lpstr>
      <vt:lpstr>Wingdings</vt:lpstr>
      <vt:lpstr>Organic</vt:lpstr>
      <vt:lpstr>TOPIC 10</vt:lpstr>
      <vt:lpstr>CORRELATION ANALYSIS </vt:lpstr>
      <vt:lpstr>CORRELATION ANALYSIS </vt:lpstr>
      <vt:lpstr>CORRELATION ANALYSIS </vt:lpstr>
      <vt:lpstr>INTERPRETATION OF THE SIZE OF r</vt:lpstr>
      <vt:lpstr>CORRELATION ANALYSIS </vt:lpstr>
      <vt:lpstr>CORRELATION ANALYSIS </vt:lpstr>
      <vt:lpstr>HYPOTHESES</vt:lpstr>
      <vt:lpstr>ASSUMPTIONS OF CORRELATION</vt:lpstr>
      <vt:lpstr>COMPUTATION PROCEDURES </vt:lpstr>
      <vt:lpstr>EXAMPLE</vt:lpstr>
      <vt:lpstr>EXAMPLE</vt:lpstr>
      <vt:lpstr>EXAMPLE</vt:lpstr>
      <vt:lpstr>COMPUTATION PROCEDURES </vt:lpstr>
      <vt:lpstr>COMPUTATION PROCEDURES </vt:lpstr>
      <vt:lpstr>EXCEL OUTPUT</vt:lpstr>
      <vt:lpstr>SPSS OUTPUT</vt:lpstr>
      <vt:lpstr>TOPIC 11</vt:lpstr>
      <vt:lpstr>REGRESSION ANALYSIS </vt:lpstr>
      <vt:lpstr>REGRESSION ANALYSIS</vt:lpstr>
      <vt:lpstr>REGRESSION ANALYSIS</vt:lpstr>
      <vt:lpstr>THE GRAPHICAL  APPROACH TO REGRESSION ANALYSIS</vt:lpstr>
      <vt:lpstr>THE GRAPHICAL  APPROACH TO REGRESSION ANALYSIS</vt:lpstr>
      <vt:lpstr>RAINFALL (X) IN MILLILITRES AND MAIZE GROWTH IN INCHES (Y)</vt:lpstr>
      <vt:lpstr>THE GRAPHICAL  APPROACH TO REGRESSION ANALYSIS</vt:lpstr>
      <vt:lpstr>THE METHOD OF LEAST SQUARES </vt:lpstr>
      <vt:lpstr>THE METHOD OF LEAST SQUARES </vt:lpstr>
      <vt:lpstr>THE METHOD OF LEAST SQUARES </vt:lpstr>
      <vt:lpstr>THE METHOD OF LEAST SQUARES</vt:lpstr>
      <vt:lpstr>THE METHOD OF LEAST SQUARES </vt:lpstr>
      <vt:lpstr>THE METHOD OF LEAST SQUARES</vt:lpstr>
      <vt:lpstr>HYPOTHESES</vt:lpstr>
      <vt:lpstr>ASSUMPTIONS ASSOCIATED WITH REGRESSION ANALYSIS </vt:lpstr>
      <vt:lpstr>EXAMPLE</vt:lpstr>
      <vt:lpstr>COMPUTATION PROCEDURES</vt:lpstr>
      <vt:lpstr>COMPUTATION PROCEDURES</vt:lpstr>
      <vt:lpstr>COMPUTATION PROCEDURES</vt:lpstr>
      <vt:lpstr>COMPUTATION PROCEDURES</vt:lpstr>
      <vt:lpstr>COMPUTATION PROCEDURES</vt:lpstr>
      <vt:lpstr>COMPUTATION PROCEDURES</vt:lpstr>
      <vt:lpstr>THE LINEAR PREDICTION EQUATION</vt:lpstr>
      <vt:lpstr>EXCEL REGRESSION OUTPUT</vt:lpstr>
      <vt:lpstr>SPSS REGRESSION OUTPUT</vt:lpstr>
      <vt:lpstr>SPSS REGRESSION OUTPUT</vt:lpstr>
      <vt:lpstr>SPSS REGRESSION OUTPUT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11</dc:title>
  <dc:creator>Musonda Lemba</dc:creator>
  <cp:lastModifiedBy>Musonda Lemba</cp:lastModifiedBy>
  <cp:revision>19</cp:revision>
  <dcterms:created xsi:type="dcterms:W3CDTF">2020-09-08T07:01:09Z</dcterms:created>
  <dcterms:modified xsi:type="dcterms:W3CDTF">2023-10-22T11:52:39Z</dcterms:modified>
</cp:coreProperties>
</file>