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26" r:id="rId3"/>
    <p:sldId id="327" r:id="rId4"/>
    <p:sldId id="328" r:id="rId5"/>
    <p:sldId id="329" r:id="rId6"/>
    <p:sldId id="330" r:id="rId7"/>
    <p:sldId id="331" r:id="rId8"/>
    <p:sldId id="332" r:id="rId9"/>
    <p:sldId id="333" r:id="rId10"/>
    <p:sldId id="334" r:id="rId11"/>
    <p:sldId id="335" r:id="rId12"/>
    <p:sldId id="1104" r:id="rId13"/>
    <p:sldId id="1105" r:id="rId14"/>
    <p:sldId id="1075" r:id="rId15"/>
    <p:sldId id="336" r:id="rId16"/>
    <p:sldId id="337" r:id="rId17"/>
    <p:sldId id="488" r:id="rId18"/>
    <p:sldId id="862" r:id="rId19"/>
    <p:sldId id="865" r:id="rId20"/>
    <p:sldId id="339" r:id="rId21"/>
    <p:sldId id="340" r:id="rId22"/>
    <p:sldId id="341" r:id="rId23"/>
    <p:sldId id="490" r:id="rId24"/>
    <p:sldId id="869" r:id="rId25"/>
    <p:sldId id="491" r:id="rId26"/>
    <p:sldId id="870" r:id="rId27"/>
    <p:sldId id="492" r:id="rId28"/>
    <p:sldId id="493" r:id="rId29"/>
    <p:sldId id="494" r:id="rId30"/>
    <p:sldId id="866" r:id="rId31"/>
    <p:sldId id="867" r:id="rId32"/>
    <p:sldId id="496" r:id="rId33"/>
    <p:sldId id="497" r:id="rId34"/>
    <p:sldId id="863" r:id="rId35"/>
    <p:sldId id="499" r:id="rId36"/>
    <p:sldId id="500" r:id="rId37"/>
    <p:sldId id="502" r:id="rId38"/>
    <p:sldId id="343" r:id="rId39"/>
    <p:sldId id="868" r:id="rId40"/>
    <p:sldId id="344" r:id="rId41"/>
    <p:sldId id="345" r:id="rId42"/>
    <p:sldId id="346" r:id="rId43"/>
    <p:sldId id="347" r:id="rId44"/>
    <p:sldId id="348" r:id="rId45"/>
    <p:sldId id="501" r:id="rId46"/>
    <p:sldId id="871" r:id="rId47"/>
    <p:sldId id="874" r:id="rId48"/>
    <p:sldId id="349" r:id="rId49"/>
    <p:sldId id="350" r:id="rId50"/>
    <p:sldId id="875" r:id="rId51"/>
    <p:sldId id="351" r:id="rId52"/>
    <p:sldId id="352" r:id="rId53"/>
    <p:sldId id="353" r:id="rId54"/>
    <p:sldId id="872" r:id="rId55"/>
    <p:sldId id="354" r:id="rId56"/>
    <p:sldId id="873" r:id="rId57"/>
    <p:sldId id="503" r:id="rId58"/>
    <p:sldId id="355" r:id="rId59"/>
    <p:sldId id="356" r:id="rId60"/>
    <p:sldId id="357" r:id="rId61"/>
    <p:sldId id="358" r:id="rId62"/>
    <p:sldId id="359" r:id="rId63"/>
    <p:sldId id="360" r:id="rId64"/>
    <p:sldId id="504" r:id="rId65"/>
    <p:sldId id="876" r:id="rId66"/>
    <p:sldId id="505" r:id="rId67"/>
    <p:sldId id="361" r:id="rId68"/>
    <p:sldId id="362" r:id="rId69"/>
    <p:sldId id="363" r:id="rId70"/>
    <p:sldId id="877" r:id="rId71"/>
    <p:sldId id="1108" r:id="rId72"/>
    <p:sldId id="1109" r:id="rId73"/>
    <p:sldId id="366" r:id="rId74"/>
    <p:sldId id="367" r:id="rId75"/>
    <p:sldId id="368" r:id="rId76"/>
    <p:sldId id="369" r:id="rId77"/>
    <p:sldId id="370" r:id="rId78"/>
    <p:sldId id="371" r:id="rId79"/>
    <p:sldId id="372" r:id="rId80"/>
    <p:sldId id="1106" r:id="rId81"/>
    <p:sldId id="373" r:id="rId82"/>
    <p:sldId id="374" r:id="rId83"/>
    <p:sldId id="375" r:id="rId84"/>
    <p:sldId id="376" r:id="rId85"/>
    <p:sldId id="1107" r:id="rId86"/>
    <p:sldId id="881" r:id="rId87"/>
    <p:sldId id="882" r:id="rId88"/>
    <p:sldId id="513" r:id="rId89"/>
    <p:sldId id="514" r:id="rId90"/>
    <p:sldId id="515" r:id="rId91"/>
    <p:sldId id="883" r:id="rId92"/>
    <p:sldId id="516" r:id="rId93"/>
    <p:sldId id="884" r:id="rId94"/>
    <p:sldId id="517" r:id="rId95"/>
    <p:sldId id="885" r:id="rId96"/>
    <p:sldId id="518" r:id="rId97"/>
    <p:sldId id="519" r:id="rId98"/>
    <p:sldId id="520" r:id="rId99"/>
    <p:sldId id="536" r:id="rId100"/>
    <p:sldId id="522" r:id="rId101"/>
    <p:sldId id="886" r:id="rId102"/>
    <p:sldId id="523" r:id="rId103"/>
    <p:sldId id="524" r:id="rId104"/>
    <p:sldId id="525" r:id="rId105"/>
    <p:sldId id="526" r:id="rId106"/>
    <p:sldId id="527" r:id="rId107"/>
    <p:sldId id="528" r:id="rId108"/>
    <p:sldId id="1110" r:id="rId109"/>
    <p:sldId id="529" r:id="rId110"/>
    <p:sldId id="530" r:id="rId111"/>
    <p:sldId id="1111" r:id="rId112"/>
    <p:sldId id="531" r:id="rId113"/>
    <p:sldId id="532" r:id="rId114"/>
    <p:sldId id="1112" r:id="rId115"/>
    <p:sldId id="533" r:id="rId116"/>
    <p:sldId id="537" r:id="rId117"/>
    <p:sldId id="534" r:id="rId118"/>
    <p:sldId id="1113" r:id="rId119"/>
    <p:sldId id="535" r:id="rId1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18C93-B76E-45DC-A1A5-B74F42170FAE}" v="1" dt="2023-08-03T10:10:47.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9" d="100"/>
          <a:sy n="99" d="100"/>
        </p:scale>
        <p:origin x="88" y="3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4074A-7786-41CC-AE2A-DF08EAD9B84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ZM"/>
        </a:p>
      </dgm:t>
    </dgm:pt>
    <dgm:pt modelId="{D61F0338-3DC0-4664-B271-31C8951A47DF}">
      <dgm:prSet custT="1"/>
      <dgm:spPr/>
      <dgm:t>
        <a:bodyPr/>
        <a:lstStyle/>
        <a:p>
          <a:r>
            <a:rPr lang="en-US" sz="1800" b="0" i="0" baseline="0" dirty="0"/>
            <a:t>PSYCHOLOGICAL</a:t>
          </a:r>
          <a:endParaRPr lang="en-ZM" sz="1800" dirty="0"/>
        </a:p>
      </dgm:t>
    </dgm:pt>
    <dgm:pt modelId="{39D68292-25E2-472C-AFCF-A844F0AFD737}" type="parTrans" cxnId="{7C5E3A0C-7236-46EE-B2CE-2382DB03A585}">
      <dgm:prSet/>
      <dgm:spPr/>
      <dgm:t>
        <a:bodyPr/>
        <a:lstStyle/>
        <a:p>
          <a:endParaRPr lang="en-ZM"/>
        </a:p>
      </dgm:t>
    </dgm:pt>
    <dgm:pt modelId="{5EFBFCAD-D426-4F21-922F-23EE10C2E060}" type="sibTrans" cxnId="{7C5E3A0C-7236-46EE-B2CE-2382DB03A585}">
      <dgm:prSet/>
      <dgm:spPr/>
      <dgm:t>
        <a:bodyPr/>
        <a:lstStyle/>
        <a:p>
          <a:endParaRPr lang="en-ZM"/>
        </a:p>
      </dgm:t>
    </dgm:pt>
    <dgm:pt modelId="{1AD758C6-FFAE-4A4E-B4AB-AAB8E8382C1F}">
      <dgm:prSet/>
      <dgm:spPr/>
      <dgm:t>
        <a:bodyPr/>
        <a:lstStyle/>
        <a:p>
          <a:r>
            <a:rPr lang="en-US" b="0" i="0" baseline="0" dirty="0"/>
            <a:t>Passion/interest/prestige/curiosity</a:t>
          </a:r>
          <a:endParaRPr lang="en-ZM" dirty="0"/>
        </a:p>
      </dgm:t>
    </dgm:pt>
    <dgm:pt modelId="{38D85BAF-90EC-448A-819D-71FE8C0C186B}" type="parTrans" cxnId="{E08CAAF4-32CC-4201-862C-5ABCA4915B92}">
      <dgm:prSet/>
      <dgm:spPr/>
      <dgm:t>
        <a:bodyPr/>
        <a:lstStyle/>
        <a:p>
          <a:endParaRPr lang="en-ZM"/>
        </a:p>
      </dgm:t>
    </dgm:pt>
    <dgm:pt modelId="{A2CCF967-CC33-485E-BA13-B2FDEBAA13FC}" type="sibTrans" cxnId="{E08CAAF4-32CC-4201-862C-5ABCA4915B92}">
      <dgm:prSet/>
      <dgm:spPr/>
      <dgm:t>
        <a:bodyPr/>
        <a:lstStyle/>
        <a:p>
          <a:endParaRPr lang="en-ZM"/>
        </a:p>
      </dgm:t>
    </dgm:pt>
    <dgm:pt modelId="{F461F166-5992-4059-A5B8-F40A9FAE6C63}" type="pres">
      <dgm:prSet presAssocID="{6624074A-7786-41CC-AE2A-DF08EAD9B84A}" presName="Name0" presStyleCnt="0">
        <dgm:presLayoutVars>
          <dgm:chMax val="7"/>
          <dgm:dir/>
          <dgm:animLvl val="lvl"/>
          <dgm:resizeHandles val="exact"/>
        </dgm:presLayoutVars>
      </dgm:prSet>
      <dgm:spPr/>
    </dgm:pt>
    <dgm:pt modelId="{262A82F1-6153-4E0B-900D-2954D181E251}" type="pres">
      <dgm:prSet presAssocID="{D61F0338-3DC0-4664-B271-31C8951A47DF}" presName="circle1" presStyleLbl="node1" presStyleIdx="0" presStyleCnt="2"/>
      <dgm:spPr/>
    </dgm:pt>
    <dgm:pt modelId="{2F135A63-3C73-4D90-B865-4A7480F5275E}" type="pres">
      <dgm:prSet presAssocID="{D61F0338-3DC0-4664-B271-31C8951A47DF}" presName="space" presStyleCnt="0"/>
      <dgm:spPr/>
    </dgm:pt>
    <dgm:pt modelId="{75BFD883-5BC2-4EAF-A3DB-480B91CD29CD}" type="pres">
      <dgm:prSet presAssocID="{D61F0338-3DC0-4664-B271-31C8951A47DF}" presName="rect1" presStyleLbl="alignAcc1" presStyleIdx="0" presStyleCnt="2" custScaleY="139164" custLinFactNeighborX="4143" custLinFactNeighborY="2531"/>
      <dgm:spPr/>
    </dgm:pt>
    <dgm:pt modelId="{8AF0933B-CAA2-4B81-BDCA-FC2B2678C428}" type="pres">
      <dgm:prSet presAssocID="{1AD758C6-FFAE-4A4E-B4AB-AAB8E8382C1F}" presName="vertSpace2" presStyleLbl="node1" presStyleIdx="0" presStyleCnt="2"/>
      <dgm:spPr/>
    </dgm:pt>
    <dgm:pt modelId="{A667F6E0-D446-4614-8355-51C17EAFA8D0}" type="pres">
      <dgm:prSet presAssocID="{1AD758C6-FFAE-4A4E-B4AB-AAB8E8382C1F}" presName="circle2" presStyleLbl="node1" presStyleIdx="1" presStyleCnt="2"/>
      <dgm:spPr/>
    </dgm:pt>
    <dgm:pt modelId="{514EC291-B44C-4EBF-AE70-1A759B571F35}" type="pres">
      <dgm:prSet presAssocID="{1AD758C6-FFAE-4A4E-B4AB-AAB8E8382C1F}" presName="rect2" presStyleLbl="alignAcc1" presStyleIdx="1" presStyleCnt="2"/>
      <dgm:spPr/>
    </dgm:pt>
    <dgm:pt modelId="{CDF43466-113A-428B-99C0-F52E31E35F1F}" type="pres">
      <dgm:prSet presAssocID="{D61F0338-3DC0-4664-B271-31C8951A47DF}" presName="rect1ParTxNoCh" presStyleLbl="alignAcc1" presStyleIdx="1" presStyleCnt="2">
        <dgm:presLayoutVars>
          <dgm:chMax val="1"/>
          <dgm:bulletEnabled val="1"/>
        </dgm:presLayoutVars>
      </dgm:prSet>
      <dgm:spPr/>
    </dgm:pt>
    <dgm:pt modelId="{F364FCF8-E2BC-4E4D-ADBC-2EDC1A31587A}" type="pres">
      <dgm:prSet presAssocID="{1AD758C6-FFAE-4A4E-B4AB-AAB8E8382C1F}" presName="rect2ParTxNoCh" presStyleLbl="alignAcc1" presStyleIdx="1" presStyleCnt="2">
        <dgm:presLayoutVars>
          <dgm:chMax val="1"/>
          <dgm:bulletEnabled val="1"/>
        </dgm:presLayoutVars>
      </dgm:prSet>
      <dgm:spPr/>
    </dgm:pt>
  </dgm:ptLst>
  <dgm:cxnLst>
    <dgm:cxn modelId="{7C5E3A0C-7236-46EE-B2CE-2382DB03A585}" srcId="{6624074A-7786-41CC-AE2A-DF08EAD9B84A}" destId="{D61F0338-3DC0-4664-B271-31C8951A47DF}" srcOrd="0" destOrd="0" parTransId="{39D68292-25E2-472C-AFCF-A844F0AFD737}" sibTransId="{5EFBFCAD-D426-4F21-922F-23EE10C2E060}"/>
    <dgm:cxn modelId="{EB21AF30-C216-4653-B3BB-BA8254E38CC5}" type="presOf" srcId="{6624074A-7786-41CC-AE2A-DF08EAD9B84A}" destId="{F461F166-5992-4059-A5B8-F40A9FAE6C63}" srcOrd="0" destOrd="0" presId="urn:microsoft.com/office/officeart/2005/8/layout/target3"/>
    <dgm:cxn modelId="{97A50249-E97A-47A3-85D6-B3D106C6B2F0}" type="presOf" srcId="{D61F0338-3DC0-4664-B271-31C8951A47DF}" destId="{75BFD883-5BC2-4EAF-A3DB-480B91CD29CD}" srcOrd="0" destOrd="0" presId="urn:microsoft.com/office/officeart/2005/8/layout/target3"/>
    <dgm:cxn modelId="{6EA153BF-DB0C-4593-BE8F-700C4D28C2C8}" type="presOf" srcId="{1AD758C6-FFAE-4A4E-B4AB-AAB8E8382C1F}" destId="{F364FCF8-E2BC-4E4D-ADBC-2EDC1A31587A}" srcOrd="1" destOrd="0" presId="urn:microsoft.com/office/officeart/2005/8/layout/target3"/>
    <dgm:cxn modelId="{C5C59BF3-73DF-4160-B389-9C4935CC9D63}" type="presOf" srcId="{1AD758C6-FFAE-4A4E-B4AB-AAB8E8382C1F}" destId="{514EC291-B44C-4EBF-AE70-1A759B571F35}" srcOrd="0" destOrd="0" presId="urn:microsoft.com/office/officeart/2005/8/layout/target3"/>
    <dgm:cxn modelId="{17B062F4-9E4A-4F90-9458-D29EDDC418C3}" type="presOf" srcId="{D61F0338-3DC0-4664-B271-31C8951A47DF}" destId="{CDF43466-113A-428B-99C0-F52E31E35F1F}" srcOrd="1" destOrd="0" presId="urn:microsoft.com/office/officeart/2005/8/layout/target3"/>
    <dgm:cxn modelId="{E08CAAF4-32CC-4201-862C-5ABCA4915B92}" srcId="{6624074A-7786-41CC-AE2A-DF08EAD9B84A}" destId="{1AD758C6-FFAE-4A4E-B4AB-AAB8E8382C1F}" srcOrd="1" destOrd="0" parTransId="{38D85BAF-90EC-448A-819D-71FE8C0C186B}" sibTransId="{A2CCF967-CC33-485E-BA13-B2FDEBAA13FC}"/>
    <dgm:cxn modelId="{8E7F9C87-58D1-400C-B8DE-0FB37C8F57FC}" type="presParOf" srcId="{F461F166-5992-4059-A5B8-F40A9FAE6C63}" destId="{262A82F1-6153-4E0B-900D-2954D181E251}" srcOrd="0" destOrd="0" presId="urn:microsoft.com/office/officeart/2005/8/layout/target3"/>
    <dgm:cxn modelId="{FDA360B4-1D78-468D-BE6E-1B6E1056970F}" type="presParOf" srcId="{F461F166-5992-4059-A5B8-F40A9FAE6C63}" destId="{2F135A63-3C73-4D90-B865-4A7480F5275E}" srcOrd="1" destOrd="0" presId="urn:microsoft.com/office/officeart/2005/8/layout/target3"/>
    <dgm:cxn modelId="{634C4A2C-0210-412F-92C8-AC437E209C98}" type="presParOf" srcId="{F461F166-5992-4059-A5B8-F40A9FAE6C63}" destId="{75BFD883-5BC2-4EAF-A3DB-480B91CD29CD}" srcOrd="2" destOrd="0" presId="urn:microsoft.com/office/officeart/2005/8/layout/target3"/>
    <dgm:cxn modelId="{E4E11368-8195-49C2-9ADC-769903371BAA}" type="presParOf" srcId="{F461F166-5992-4059-A5B8-F40A9FAE6C63}" destId="{8AF0933B-CAA2-4B81-BDCA-FC2B2678C428}" srcOrd="3" destOrd="0" presId="urn:microsoft.com/office/officeart/2005/8/layout/target3"/>
    <dgm:cxn modelId="{EE731FF5-9408-4827-8B5E-CD087CA6306D}" type="presParOf" srcId="{F461F166-5992-4059-A5B8-F40A9FAE6C63}" destId="{A667F6E0-D446-4614-8355-51C17EAFA8D0}" srcOrd="4" destOrd="0" presId="urn:microsoft.com/office/officeart/2005/8/layout/target3"/>
    <dgm:cxn modelId="{FEE63C89-D520-478C-8D31-749415B364E4}" type="presParOf" srcId="{F461F166-5992-4059-A5B8-F40A9FAE6C63}" destId="{514EC291-B44C-4EBF-AE70-1A759B571F35}" srcOrd="5" destOrd="0" presId="urn:microsoft.com/office/officeart/2005/8/layout/target3"/>
    <dgm:cxn modelId="{82105982-3A6F-4912-941B-C125E9DA6A4D}" type="presParOf" srcId="{F461F166-5992-4059-A5B8-F40A9FAE6C63}" destId="{CDF43466-113A-428B-99C0-F52E31E35F1F}" srcOrd="6" destOrd="0" presId="urn:microsoft.com/office/officeart/2005/8/layout/target3"/>
    <dgm:cxn modelId="{14BC88C6-6CD8-47EA-88D0-A49F91D8B127}" type="presParOf" srcId="{F461F166-5992-4059-A5B8-F40A9FAE6C63}" destId="{F364FCF8-E2BC-4E4D-ADBC-2EDC1A31587A}"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EC50C4-1359-4076-8F79-D33A0415F24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ZM"/>
        </a:p>
      </dgm:t>
    </dgm:pt>
    <dgm:pt modelId="{3AA9991B-4474-44B2-B16B-D0EAD9596CC5}">
      <dgm:prSet custT="1"/>
      <dgm:spPr/>
      <dgm:t>
        <a:bodyPr/>
        <a:lstStyle/>
        <a:p>
          <a:r>
            <a:rPr lang="en-US" sz="1800" b="0" i="0" baseline="0" dirty="0"/>
            <a:t>ECONOMIC</a:t>
          </a:r>
          <a:endParaRPr lang="en-ZM" sz="1800" dirty="0"/>
        </a:p>
      </dgm:t>
    </dgm:pt>
    <dgm:pt modelId="{3D8D7633-A59E-4E20-882D-F033517A3B33}" type="parTrans" cxnId="{A24876C7-4A4B-44E8-A568-97A840009321}">
      <dgm:prSet/>
      <dgm:spPr/>
      <dgm:t>
        <a:bodyPr/>
        <a:lstStyle/>
        <a:p>
          <a:endParaRPr lang="en-ZM"/>
        </a:p>
      </dgm:t>
    </dgm:pt>
    <dgm:pt modelId="{B49495B9-EA48-4245-A6FF-2DF6CAF0CA38}" type="sibTrans" cxnId="{A24876C7-4A4B-44E8-A568-97A840009321}">
      <dgm:prSet/>
      <dgm:spPr/>
      <dgm:t>
        <a:bodyPr/>
        <a:lstStyle/>
        <a:p>
          <a:endParaRPr lang="en-ZM"/>
        </a:p>
      </dgm:t>
    </dgm:pt>
    <dgm:pt modelId="{C7F77DA1-7730-412F-A00C-0AACB7333E1A}">
      <dgm:prSet/>
      <dgm:spPr/>
      <dgm:t>
        <a:bodyPr/>
        <a:lstStyle/>
        <a:p>
          <a:r>
            <a:rPr lang="en-US" b="0" i="0" baseline="0"/>
            <a:t>Job opportunity/conditions of service/quality of life</a:t>
          </a:r>
          <a:endParaRPr lang="en-ZM"/>
        </a:p>
      </dgm:t>
    </dgm:pt>
    <dgm:pt modelId="{9B254DC0-456C-49DE-9E8B-C7C64D949230}" type="parTrans" cxnId="{EF4277E4-51C2-43D3-BEFE-11A1BE31D617}">
      <dgm:prSet/>
      <dgm:spPr/>
      <dgm:t>
        <a:bodyPr/>
        <a:lstStyle/>
        <a:p>
          <a:endParaRPr lang="en-ZM"/>
        </a:p>
      </dgm:t>
    </dgm:pt>
    <dgm:pt modelId="{98CF1430-0728-42FD-8999-D9688571757A}" type="sibTrans" cxnId="{EF4277E4-51C2-43D3-BEFE-11A1BE31D617}">
      <dgm:prSet/>
      <dgm:spPr/>
      <dgm:t>
        <a:bodyPr/>
        <a:lstStyle/>
        <a:p>
          <a:endParaRPr lang="en-ZM"/>
        </a:p>
      </dgm:t>
    </dgm:pt>
    <dgm:pt modelId="{1BDC1668-BC0D-466B-8315-5DACA0B5E6A0}" type="pres">
      <dgm:prSet presAssocID="{32EC50C4-1359-4076-8F79-D33A0415F241}" presName="Name0" presStyleCnt="0">
        <dgm:presLayoutVars>
          <dgm:chMax val="7"/>
          <dgm:dir/>
          <dgm:animLvl val="lvl"/>
          <dgm:resizeHandles val="exact"/>
        </dgm:presLayoutVars>
      </dgm:prSet>
      <dgm:spPr/>
    </dgm:pt>
    <dgm:pt modelId="{74735E41-706B-43D9-944A-2C1BC17922BC}" type="pres">
      <dgm:prSet presAssocID="{3AA9991B-4474-44B2-B16B-D0EAD9596CC5}" presName="circle1" presStyleLbl="node1" presStyleIdx="0" presStyleCnt="2"/>
      <dgm:spPr/>
    </dgm:pt>
    <dgm:pt modelId="{4FED705D-B19D-46CB-9E97-6A2E4CA1E0B2}" type="pres">
      <dgm:prSet presAssocID="{3AA9991B-4474-44B2-B16B-D0EAD9596CC5}" presName="space" presStyleCnt="0"/>
      <dgm:spPr/>
    </dgm:pt>
    <dgm:pt modelId="{F1B8E08E-9532-4AED-A98E-568273E79F89}" type="pres">
      <dgm:prSet presAssocID="{3AA9991B-4474-44B2-B16B-D0EAD9596CC5}" presName="rect1" presStyleLbl="alignAcc1" presStyleIdx="0" presStyleCnt="2"/>
      <dgm:spPr/>
    </dgm:pt>
    <dgm:pt modelId="{A42A48C3-AAC3-431A-A620-867BD298953B}" type="pres">
      <dgm:prSet presAssocID="{C7F77DA1-7730-412F-A00C-0AACB7333E1A}" presName="vertSpace2" presStyleLbl="node1" presStyleIdx="0" presStyleCnt="2"/>
      <dgm:spPr/>
    </dgm:pt>
    <dgm:pt modelId="{DFD8B385-3901-4A89-B06C-AB4B24EA9C58}" type="pres">
      <dgm:prSet presAssocID="{C7F77DA1-7730-412F-A00C-0AACB7333E1A}" presName="circle2" presStyleLbl="node1" presStyleIdx="1" presStyleCnt="2"/>
      <dgm:spPr/>
    </dgm:pt>
    <dgm:pt modelId="{21082478-0E5E-48FD-8EC8-0AE6F488C74E}" type="pres">
      <dgm:prSet presAssocID="{C7F77DA1-7730-412F-A00C-0AACB7333E1A}" presName="rect2" presStyleLbl="alignAcc1" presStyleIdx="1" presStyleCnt="2"/>
      <dgm:spPr/>
    </dgm:pt>
    <dgm:pt modelId="{0042790B-0172-4614-BD54-6F82AF937069}" type="pres">
      <dgm:prSet presAssocID="{3AA9991B-4474-44B2-B16B-D0EAD9596CC5}" presName="rect1ParTxNoCh" presStyleLbl="alignAcc1" presStyleIdx="1" presStyleCnt="2">
        <dgm:presLayoutVars>
          <dgm:chMax val="1"/>
          <dgm:bulletEnabled val="1"/>
        </dgm:presLayoutVars>
      </dgm:prSet>
      <dgm:spPr/>
    </dgm:pt>
    <dgm:pt modelId="{23E2F3A0-D647-4F6D-BBE0-5FFA86BBFB24}" type="pres">
      <dgm:prSet presAssocID="{C7F77DA1-7730-412F-A00C-0AACB7333E1A}" presName="rect2ParTxNoCh" presStyleLbl="alignAcc1" presStyleIdx="1" presStyleCnt="2">
        <dgm:presLayoutVars>
          <dgm:chMax val="1"/>
          <dgm:bulletEnabled val="1"/>
        </dgm:presLayoutVars>
      </dgm:prSet>
      <dgm:spPr/>
    </dgm:pt>
  </dgm:ptLst>
  <dgm:cxnLst>
    <dgm:cxn modelId="{47B12203-13DF-4779-B704-12E25C513144}" type="presOf" srcId="{3AA9991B-4474-44B2-B16B-D0EAD9596CC5}" destId="{0042790B-0172-4614-BD54-6F82AF937069}" srcOrd="1" destOrd="0" presId="urn:microsoft.com/office/officeart/2005/8/layout/target3"/>
    <dgm:cxn modelId="{79615B28-96C7-4AD1-9167-2D4D19B03A1E}" type="presOf" srcId="{3AA9991B-4474-44B2-B16B-D0EAD9596CC5}" destId="{F1B8E08E-9532-4AED-A98E-568273E79F89}" srcOrd="0" destOrd="0" presId="urn:microsoft.com/office/officeart/2005/8/layout/target3"/>
    <dgm:cxn modelId="{343F849F-C122-4056-80D0-4CC75F23A962}" type="presOf" srcId="{32EC50C4-1359-4076-8F79-D33A0415F241}" destId="{1BDC1668-BC0D-466B-8315-5DACA0B5E6A0}" srcOrd="0" destOrd="0" presId="urn:microsoft.com/office/officeart/2005/8/layout/target3"/>
    <dgm:cxn modelId="{1D29A9B3-9A7A-429C-B562-10420D0EE8EB}" type="presOf" srcId="{C7F77DA1-7730-412F-A00C-0AACB7333E1A}" destId="{21082478-0E5E-48FD-8EC8-0AE6F488C74E}" srcOrd="0" destOrd="0" presId="urn:microsoft.com/office/officeart/2005/8/layout/target3"/>
    <dgm:cxn modelId="{4EAF5EC3-ADB3-4A65-A346-9BF25DE737BF}" type="presOf" srcId="{C7F77DA1-7730-412F-A00C-0AACB7333E1A}" destId="{23E2F3A0-D647-4F6D-BBE0-5FFA86BBFB24}" srcOrd="1" destOrd="0" presId="urn:microsoft.com/office/officeart/2005/8/layout/target3"/>
    <dgm:cxn modelId="{A24876C7-4A4B-44E8-A568-97A840009321}" srcId="{32EC50C4-1359-4076-8F79-D33A0415F241}" destId="{3AA9991B-4474-44B2-B16B-D0EAD9596CC5}" srcOrd="0" destOrd="0" parTransId="{3D8D7633-A59E-4E20-882D-F033517A3B33}" sibTransId="{B49495B9-EA48-4245-A6FF-2DF6CAF0CA38}"/>
    <dgm:cxn modelId="{EF4277E4-51C2-43D3-BEFE-11A1BE31D617}" srcId="{32EC50C4-1359-4076-8F79-D33A0415F241}" destId="{C7F77DA1-7730-412F-A00C-0AACB7333E1A}" srcOrd="1" destOrd="0" parTransId="{9B254DC0-456C-49DE-9E8B-C7C64D949230}" sibTransId="{98CF1430-0728-42FD-8999-D9688571757A}"/>
    <dgm:cxn modelId="{976FFACA-32BB-4D1B-951E-B9C90E4200F5}" type="presParOf" srcId="{1BDC1668-BC0D-466B-8315-5DACA0B5E6A0}" destId="{74735E41-706B-43D9-944A-2C1BC17922BC}" srcOrd="0" destOrd="0" presId="urn:microsoft.com/office/officeart/2005/8/layout/target3"/>
    <dgm:cxn modelId="{F2AD0A52-9503-4200-B433-3C7FEFDE4900}" type="presParOf" srcId="{1BDC1668-BC0D-466B-8315-5DACA0B5E6A0}" destId="{4FED705D-B19D-46CB-9E97-6A2E4CA1E0B2}" srcOrd="1" destOrd="0" presId="urn:microsoft.com/office/officeart/2005/8/layout/target3"/>
    <dgm:cxn modelId="{8CF2D365-CCA3-4919-B5F6-4427948FABFC}" type="presParOf" srcId="{1BDC1668-BC0D-466B-8315-5DACA0B5E6A0}" destId="{F1B8E08E-9532-4AED-A98E-568273E79F89}" srcOrd="2" destOrd="0" presId="urn:microsoft.com/office/officeart/2005/8/layout/target3"/>
    <dgm:cxn modelId="{8996FE70-AC37-4FC0-B7D0-E2C4422C54B0}" type="presParOf" srcId="{1BDC1668-BC0D-466B-8315-5DACA0B5E6A0}" destId="{A42A48C3-AAC3-431A-A620-867BD298953B}" srcOrd="3" destOrd="0" presId="urn:microsoft.com/office/officeart/2005/8/layout/target3"/>
    <dgm:cxn modelId="{6A9465F0-606A-482D-814C-211191E3741D}" type="presParOf" srcId="{1BDC1668-BC0D-466B-8315-5DACA0B5E6A0}" destId="{DFD8B385-3901-4A89-B06C-AB4B24EA9C58}" srcOrd="4" destOrd="0" presId="urn:microsoft.com/office/officeart/2005/8/layout/target3"/>
    <dgm:cxn modelId="{10DB11EC-0583-4CAD-8EF4-74C30EDDEAE0}" type="presParOf" srcId="{1BDC1668-BC0D-466B-8315-5DACA0B5E6A0}" destId="{21082478-0E5E-48FD-8EC8-0AE6F488C74E}" srcOrd="5" destOrd="0" presId="urn:microsoft.com/office/officeart/2005/8/layout/target3"/>
    <dgm:cxn modelId="{99EDEBF9-DD1E-40E5-87A3-BCFC938F3AE9}" type="presParOf" srcId="{1BDC1668-BC0D-466B-8315-5DACA0B5E6A0}" destId="{0042790B-0172-4614-BD54-6F82AF937069}" srcOrd="6" destOrd="0" presId="urn:microsoft.com/office/officeart/2005/8/layout/target3"/>
    <dgm:cxn modelId="{437AD1CC-FD80-4163-AD63-E99EFA0B20ED}" type="presParOf" srcId="{1BDC1668-BC0D-466B-8315-5DACA0B5E6A0}" destId="{23E2F3A0-D647-4F6D-BBE0-5FFA86BBFB24}" srcOrd="7"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60FABF-96D4-4FAC-B72F-947F4810C7D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ZM"/>
        </a:p>
      </dgm:t>
    </dgm:pt>
    <dgm:pt modelId="{E5C49C2C-144C-4A89-8628-FC967573292D}">
      <dgm:prSet custT="1"/>
      <dgm:spPr/>
      <dgm:t>
        <a:bodyPr/>
        <a:lstStyle/>
        <a:p>
          <a:r>
            <a:rPr lang="en-US" sz="1800" b="0" i="0" baseline="0" dirty="0"/>
            <a:t>SCHOOL</a:t>
          </a:r>
          <a:endParaRPr lang="en-ZM" sz="1800" dirty="0"/>
        </a:p>
      </dgm:t>
    </dgm:pt>
    <dgm:pt modelId="{3F5A834C-2BC7-43AF-ADD7-8AC21B90F735}" type="parTrans" cxnId="{033CEE7D-E9F8-4ED1-9658-AD0FB5256B8E}">
      <dgm:prSet/>
      <dgm:spPr/>
      <dgm:t>
        <a:bodyPr/>
        <a:lstStyle/>
        <a:p>
          <a:endParaRPr lang="en-ZM"/>
        </a:p>
      </dgm:t>
    </dgm:pt>
    <dgm:pt modelId="{7E81D8A1-23E6-4622-8510-4D0EFEC3BBBE}" type="sibTrans" cxnId="{033CEE7D-E9F8-4ED1-9658-AD0FB5256B8E}">
      <dgm:prSet/>
      <dgm:spPr/>
      <dgm:t>
        <a:bodyPr/>
        <a:lstStyle/>
        <a:p>
          <a:endParaRPr lang="en-ZM"/>
        </a:p>
      </dgm:t>
    </dgm:pt>
    <dgm:pt modelId="{1BB9A89B-3B53-4177-92F2-03E3C6E03619}">
      <dgm:prSet/>
      <dgm:spPr/>
      <dgm:t>
        <a:bodyPr/>
        <a:lstStyle/>
        <a:p>
          <a:r>
            <a:rPr lang="en-US" b="0" i="0" baseline="0"/>
            <a:t>Career masters/teacher</a:t>
          </a:r>
          <a:endParaRPr lang="en-ZM"/>
        </a:p>
      </dgm:t>
    </dgm:pt>
    <dgm:pt modelId="{61082F93-798C-404C-8440-CE055976E4AF}" type="parTrans" cxnId="{6626BA0F-88BD-40B9-A119-C840AAE6766C}">
      <dgm:prSet/>
      <dgm:spPr/>
      <dgm:t>
        <a:bodyPr/>
        <a:lstStyle/>
        <a:p>
          <a:endParaRPr lang="en-ZM"/>
        </a:p>
      </dgm:t>
    </dgm:pt>
    <dgm:pt modelId="{6487EF8B-5D4D-4585-BF1C-D86892713A9C}" type="sibTrans" cxnId="{6626BA0F-88BD-40B9-A119-C840AAE6766C}">
      <dgm:prSet/>
      <dgm:spPr/>
      <dgm:t>
        <a:bodyPr/>
        <a:lstStyle/>
        <a:p>
          <a:endParaRPr lang="en-ZM"/>
        </a:p>
      </dgm:t>
    </dgm:pt>
    <dgm:pt modelId="{C3DFB369-B3B3-4B52-8CA2-4253E218CEFE}" type="pres">
      <dgm:prSet presAssocID="{2760FABF-96D4-4FAC-B72F-947F4810C7DC}" presName="Name0" presStyleCnt="0">
        <dgm:presLayoutVars>
          <dgm:chMax val="7"/>
          <dgm:dir/>
          <dgm:animLvl val="lvl"/>
          <dgm:resizeHandles val="exact"/>
        </dgm:presLayoutVars>
      </dgm:prSet>
      <dgm:spPr/>
    </dgm:pt>
    <dgm:pt modelId="{82EA213A-A26B-468B-8663-303F15B7F377}" type="pres">
      <dgm:prSet presAssocID="{E5C49C2C-144C-4A89-8628-FC967573292D}" presName="circle1" presStyleLbl="node1" presStyleIdx="0" presStyleCnt="2"/>
      <dgm:spPr/>
    </dgm:pt>
    <dgm:pt modelId="{AD338081-C734-433C-939F-7E12AC31F984}" type="pres">
      <dgm:prSet presAssocID="{E5C49C2C-144C-4A89-8628-FC967573292D}" presName="space" presStyleCnt="0"/>
      <dgm:spPr/>
    </dgm:pt>
    <dgm:pt modelId="{2DE45C8E-B342-4A25-9FF7-BC0E83989275}" type="pres">
      <dgm:prSet presAssocID="{E5C49C2C-144C-4A89-8628-FC967573292D}" presName="rect1" presStyleLbl="alignAcc1" presStyleIdx="0" presStyleCnt="2"/>
      <dgm:spPr/>
    </dgm:pt>
    <dgm:pt modelId="{0570E3B5-8E17-4C7D-92F2-52D857B118A3}" type="pres">
      <dgm:prSet presAssocID="{1BB9A89B-3B53-4177-92F2-03E3C6E03619}" presName="vertSpace2" presStyleLbl="node1" presStyleIdx="0" presStyleCnt="2"/>
      <dgm:spPr/>
    </dgm:pt>
    <dgm:pt modelId="{975FBAF5-C6D5-43DC-8EEB-CEA0CF90D6DA}" type="pres">
      <dgm:prSet presAssocID="{1BB9A89B-3B53-4177-92F2-03E3C6E03619}" presName="circle2" presStyleLbl="node1" presStyleIdx="1" presStyleCnt="2"/>
      <dgm:spPr/>
    </dgm:pt>
    <dgm:pt modelId="{786E61B9-9B2B-4FA2-8277-F398B1556B2B}" type="pres">
      <dgm:prSet presAssocID="{1BB9A89B-3B53-4177-92F2-03E3C6E03619}" presName="rect2" presStyleLbl="alignAcc1" presStyleIdx="1" presStyleCnt="2"/>
      <dgm:spPr/>
    </dgm:pt>
    <dgm:pt modelId="{E16CFDCB-D958-4F17-989F-819BD6DA19F7}" type="pres">
      <dgm:prSet presAssocID="{E5C49C2C-144C-4A89-8628-FC967573292D}" presName="rect1ParTxNoCh" presStyleLbl="alignAcc1" presStyleIdx="1" presStyleCnt="2">
        <dgm:presLayoutVars>
          <dgm:chMax val="1"/>
          <dgm:bulletEnabled val="1"/>
        </dgm:presLayoutVars>
      </dgm:prSet>
      <dgm:spPr/>
    </dgm:pt>
    <dgm:pt modelId="{E71647B7-B58E-48E2-9264-74B4DB0431D9}" type="pres">
      <dgm:prSet presAssocID="{1BB9A89B-3B53-4177-92F2-03E3C6E03619}" presName="rect2ParTxNoCh" presStyleLbl="alignAcc1" presStyleIdx="1" presStyleCnt="2">
        <dgm:presLayoutVars>
          <dgm:chMax val="1"/>
          <dgm:bulletEnabled val="1"/>
        </dgm:presLayoutVars>
      </dgm:prSet>
      <dgm:spPr/>
    </dgm:pt>
  </dgm:ptLst>
  <dgm:cxnLst>
    <dgm:cxn modelId="{6626BA0F-88BD-40B9-A119-C840AAE6766C}" srcId="{2760FABF-96D4-4FAC-B72F-947F4810C7DC}" destId="{1BB9A89B-3B53-4177-92F2-03E3C6E03619}" srcOrd="1" destOrd="0" parTransId="{61082F93-798C-404C-8440-CE055976E4AF}" sibTransId="{6487EF8B-5D4D-4585-BF1C-D86892713A9C}"/>
    <dgm:cxn modelId="{9AA07320-1664-40DB-A22B-551769717042}" type="presOf" srcId="{1BB9A89B-3B53-4177-92F2-03E3C6E03619}" destId="{786E61B9-9B2B-4FA2-8277-F398B1556B2B}" srcOrd="0" destOrd="0" presId="urn:microsoft.com/office/officeart/2005/8/layout/target3"/>
    <dgm:cxn modelId="{BD327968-BD5F-4347-9815-9F30A579ED76}" type="presOf" srcId="{2760FABF-96D4-4FAC-B72F-947F4810C7DC}" destId="{C3DFB369-B3B3-4B52-8CA2-4253E218CEFE}" srcOrd="0" destOrd="0" presId="urn:microsoft.com/office/officeart/2005/8/layout/target3"/>
    <dgm:cxn modelId="{9CE20774-82E4-4A27-BF30-2F264B0E4CD2}" type="presOf" srcId="{E5C49C2C-144C-4A89-8628-FC967573292D}" destId="{E16CFDCB-D958-4F17-989F-819BD6DA19F7}" srcOrd="1" destOrd="0" presId="urn:microsoft.com/office/officeart/2005/8/layout/target3"/>
    <dgm:cxn modelId="{319B3774-71B8-4C86-8F20-83BB88A82182}" type="presOf" srcId="{E5C49C2C-144C-4A89-8628-FC967573292D}" destId="{2DE45C8E-B342-4A25-9FF7-BC0E83989275}" srcOrd="0" destOrd="0" presId="urn:microsoft.com/office/officeart/2005/8/layout/target3"/>
    <dgm:cxn modelId="{033CEE7D-E9F8-4ED1-9658-AD0FB5256B8E}" srcId="{2760FABF-96D4-4FAC-B72F-947F4810C7DC}" destId="{E5C49C2C-144C-4A89-8628-FC967573292D}" srcOrd="0" destOrd="0" parTransId="{3F5A834C-2BC7-43AF-ADD7-8AC21B90F735}" sibTransId="{7E81D8A1-23E6-4622-8510-4D0EFEC3BBBE}"/>
    <dgm:cxn modelId="{C5FDC988-CEB4-493E-8331-67C341D27F1F}" type="presOf" srcId="{1BB9A89B-3B53-4177-92F2-03E3C6E03619}" destId="{E71647B7-B58E-48E2-9264-74B4DB0431D9}" srcOrd="1" destOrd="0" presId="urn:microsoft.com/office/officeart/2005/8/layout/target3"/>
    <dgm:cxn modelId="{D605BA25-8A36-4E71-BF03-BF44040E2BD2}" type="presParOf" srcId="{C3DFB369-B3B3-4B52-8CA2-4253E218CEFE}" destId="{82EA213A-A26B-468B-8663-303F15B7F377}" srcOrd="0" destOrd="0" presId="urn:microsoft.com/office/officeart/2005/8/layout/target3"/>
    <dgm:cxn modelId="{0485DCA4-0CBB-459D-9024-223BFFAF007D}" type="presParOf" srcId="{C3DFB369-B3B3-4B52-8CA2-4253E218CEFE}" destId="{AD338081-C734-433C-939F-7E12AC31F984}" srcOrd="1" destOrd="0" presId="urn:microsoft.com/office/officeart/2005/8/layout/target3"/>
    <dgm:cxn modelId="{B295CE13-F37C-4459-B8AC-3AE1E4E140E4}" type="presParOf" srcId="{C3DFB369-B3B3-4B52-8CA2-4253E218CEFE}" destId="{2DE45C8E-B342-4A25-9FF7-BC0E83989275}" srcOrd="2" destOrd="0" presId="urn:microsoft.com/office/officeart/2005/8/layout/target3"/>
    <dgm:cxn modelId="{9729853F-19D1-4F7E-8B13-5E2754A759F9}" type="presParOf" srcId="{C3DFB369-B3B3-4B52-8CA2-4253E218CEFE}" destId="{0570E3B5-8E17-4C7D-92F2-52D857B118A3}" srcOrd="3" destOrd="0" presId="urn:microsoft.com/office/officeart/2005/8/layout/target3"/>
    <dgm:cxn modelId="{E1A6A52C-BBFC-463D-AFBE-48A05764369C}" type="presParOf" srcId="{C3DFB369-B3B3-4B52-8CA2-4253E218CEFE}" destId="{975FBAF5-C6D5-43DC-8EEB-CEA0CF90D6DA}" srcOrd="4" destOrd="0" presId="urn:microsoft.com/office/officeart/2005/8/layout/target3"/>
    <dgm:cxn modelId="{F9CBFADD-6B0A-431E-9925-D31F0C9DF124}" type="presParOf" srcId="{C3DFB369-B3B3-4B52-8CA2-4253E218CEFE}" destId="{786E61B9-9B2B-4FA2-8277-F398B1556B2B}" srcOrd="5" destOrd="0" presId="urn:microsoft.com/office/officeart/2005/8/layout/target3"/>
    <dgm:cxn modelId="{B7E269B5-BFFF-4CF4-9BCF-033F19DFC620}" type="presParOf" srcId="{C3DFB369-B3B3-4B52-8CA2-4253E218CEFE}" destId="{E16CFDCB-D958-4F17-989F-819BD6DA19F7}" srcOrd="6" destOrd="0" presId="urn:microsoft.com/office/officeart/2005/8/layout/target3"/>
    <dgm:cxn modelId="{8E8477BC-2EE9-4A67-BBA3-0B0DE7933FE5}" type="presParOf" srcId="{C3DFB369-B3B3-4B52-8CA2-4253E218CEFE}" destId="{E71647B7-B58E-48E2-9264-74B4DB0431D9}" srcOrd="7"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A06DE0-762A-42FD-8BBD-CEFC7B43432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ZM"/>
        </a:p>
      </dgm:t>
    </dgm:pt>
    <dgm:pt modelId="{47A56234-51A4-49A3-A9B0-2076A661DD63}">
      <dgm:prSet custT="1"/>
      <dgm:spPr/>
      <dgm:t>
        <a:bodyPr/>
        <a:lstStyle/>
        <a:p>
          <a:r>
            <a:rPr lang="en-US" sz="1800" b="0" i="0" baseline="0" dirty="0"/>
            <a:t>MEDIA</a:t>
          </a:r>
          <a:endParaRPr lang="en-ZM" sz="1800" dirty="0"/>
        </a:p>
      </dgm:t>
    </dgm:pt>
    <dgm:pt modelId="{72C78E71-D026-42FB-9BEB-2C42A9E4E8FC}" type="parTrans" cxnId="{780BE65A-A1D4-431F-9CF9-E47C31571D16}">
      <dgm:prSet/>
      <dgm:spPr/>
      <dgm:t>
        <a:bodyPr/>
        <a:lstStyle/>
        <a:p>
          <a:endParaRPr lang="en-ZM"/>
        </a:p>
      </dgm:t>
    </dgm:pt>
    <dgm:pt modelId="{8B303F97-F3CD-47DF-8D09-BF16EBDAC750}" type="sibTrans" cxnId="{780BE65A-A1D4-431F-9CF9-E47C31571D16}">
      <dgm:prSet/>
      <dgm:spPr/>
      <dgm:t>
        <a:bodyPr/>
        <a:lstStyle/>
        <a:p>
          <a:endParaRPr lang="en-ZM"/>
        </a:p>
      </dgm:t>
    </dgm:pt>
    <dgm:pt modelId="{7E4B63D9-C3ED-4822-A8B7-8B58261DF7EC}">
      <dgm:prSet/>
      <dgm:spPr/>
      <dgm:t>
        <a:bodyPr/>
        <a:lstStyle/>
        <a:p>
          <a:r>
            <a:rPr lang="en-US" b="0" i="0" baseline="0"/>
            <a:t>Social /print /electronic</a:t>
          </a:r>
          <a:endParaRPr lang="en-ZM"/>
        </a:p>
      </dgm:t>
    </dgm:pt>
    <dgm:pt modelId="{84D53BCD-2FBE-4C97-825C-2CEB8ECABB42}" type="parTrans" cxnId="{7972A68D-7192-4BBB-90CA-42AA7136D9AC}">
      <dgm:prSet/>
      <dgm:spPr/>
      <dgm:t>
        <a:bodyPr/>
        <a:lstStyle/>
        <a:p>
          <a:endParaRPr lang="en-ZM"/>
        </a:p>
      </dgm:t>
    </dgm:pt>
    <dgm:pt modelId="{4878FBD5-547B-4798-94E8-F5280B736CB7}" type="sibTrans" cxnId="{7972A68D-7192-4BBB-90CA-42AA7136D9AC}">
      <dgm:prSet/>
      <dgm:spPr/>
      <dgm:t>
        <a:bodyPr/>
        <a:lstStyle/>
        <a:p>
          <a:endParaRPr lang="en-ZM"/>
        </a:p>
      </dgm:t>
    </dgm:pt>
    <dgm:pt modelId="{1BF629AC-DD47-4E8D-A8A6-3223BD3E2B50}" type="pres">
      <dgm:prSet presAssocID="{77A06DE0-762A-42FD-8BBD-CEFC7B43432A}" presName="Name0" presStyleCnt="0">
        <dgm:presLayoutVars>
          <dgm:chMax val="7"/>
          <dgm:dir/>
          <dgm:animLvl val="lvl"/>
          <dgm:resizeHandles val="exact"/>
        </dgm:presLayoutVars>
      </dgm:prSet>
      <dgm:spPr/>
    </dgm:pt>
    <dgm:pt modelId="{B7EEBCC6-2F54-4B45-A44A-7410E6585A01}" type="pres">
      <dgm:prSet presAssocID="{47A56234-51A4-49A3-A9B0-2076A661DD63}" presName="circle1" presStyleLbl="node1" presStyleIdx="0" presStyleCnt="2"/>
      <dgm:spPr/>
    </dgm:pt>
    <dgm:pt modelId="{E6D4B7AA-66D5-45AC-B0B6-AADAFBCBAD5B}" type="pres">
      <dgm:prSet presAssocID="{47A56234-51A4-49A3-A9B0-2076A661DD63}" presName="space" presStyleCnt="0"/>
      <dgm:spPr/>
    </dgm:pt>
    <dgm:pt modelId="{CF098389-638D-4536-9715-5CA35DF74A41}" type="pres">
      <dgm:prSet presAssocID="{47A56234-51A4-49A3-A9B0-2076A661DD63}" presName="rect1" presStyleLbl="alignAcc1" presStyleIdx="0" presStyleCnt="2" custScaleX="138549" custLinFactNeighborX="52961" custLinFactNeighborY="-21771"/>
      <dgm:spPr/>
    </dgm:pt>
    <dgm:pt modelId="{2AB55CE0-F8DB-47CA-92C9-68461365C7EF}" type="pres">
      <dgm:prSet presAssocID="{7E4B63D9-C3ED-4822-A8B7-8B58261DF7EC}" presName="vertSpace2" presStyleLbl="node1" presStyleIdx="0" presStyleCnt="2"/>
      <dgm:spPr/>
    </dgm:pt>
    <dgm:pt modelId="{45FAEF63-BD05-4FF3-A97D-EF17CA867ACB}" type="pres">
      <dgm:prSet presAssocID="{7E4B63D9-C3ED-4822-A8B7-8B58261DF7EC}" presName="circle2" presStyleLbl="node1" presStyleIdx="1" presStyleCnt="2"/>
      <dgm:spPr/>
    </dgm:pt>
    <dgm:pt modelId="{167FFAC3-A954-4731-9DE5-44CA1362CF65}" type="pres">
      <dgm:prSet presAssocID="{7E4B63D9-C3ED-4822-A8B7-8B58261DF7EC}" presName="rect2" presStyleLbl="alignAcc1" presStyleIdx="1" presStyleCnt="2" custLinFactNeighborX="5946" custLinFactNeighborY="82124"/>
      <dgm:spPr/>
    </dgm:pt>
    <dgm:pt modelId="{6DB25F64-E09E-48B6-8CBE-56A66ECC0917}" type="pres">
      <dgm:prSet presAssocID="{47A56234-51A4-49A3-A9B0-2076A661DD63}" presName="rect1ParTxNoCh" presStyleLbl="alignAcc1" presStyleIdx="1" presStyleCnt="2">
        <dgm:presLayoutVars>
          <dgm:chMax val="1"/>
          <dgm:bulletEnabled val="1"/>
        </dgm:presLayoutVars>
      </dgm:prSet>
      <dgm:spPr/>
    </dgm:pt>
    <dgm:pt modelId="{7D4861E7-313E-4923-8A31-EB1F8872B875}" type="pres">
      <dgm:prSet presAssocID="{7E4B63D9-C3ED-4822-A8B7-8B58261DF7EC}" presName="rect2ParTxNoCh" presStyleLbl="alignAcc1" presStyleIdx="1" presStyleCnt="2">
        <dgm:presLayoutVars>
          <dgm:chMax val="1"/>
          <dgm:bulletEnabled val="1"/>
        </dgm:presLayoutVars>
      </dgm:prSet>
      <dgm:spPr/>
    </dgm:pt>
  </dgm:ptLst>
  <dgm:cxnLst>
    <dgm:cxn modelId="{AB9B3A58-FC62-4618-A596-D6CEEC88609A}" type="presOf" srcId="{77A06DE0-762A-42FD-8BBD-CEFC7B43432A}" destId="{1BF629AC-DD47-4E8D-A8A6-3223BD3E2B50}" srcOrd="0" destOrd="0" presId="urn:microsoft.com/office/officeart/2005/8/layout/target3"/>
    <dgm:cxn modelId="{780BE65A-A1D4-431F-9CF9-E47C31571D16}" srcId="{77A06DE0-762A-42FD-8BBD-CEFC7B43432A}" destId="{47A56234-51A4-49A3-A9B0-2076A661DD63}" srcOrd="0" destOrd="0" parTransId="{72C78E71-D026-42FB-9BEB-2C42A9E4E8FC}" sibTransId="{8B303F97-F3CD-47DF-8D09-BF16EBDAC750}"/>
    <dgm:cxn modelId="{7972A68D-7192-4BBB-90CA-42AA7136D9AC}" srcId="{77A06DE0-762A-42FD-8BBD-CEFC7B43432A}" destId="{7E4B63D9-C3ED-4822-A8B7-8B58261DF7EC}" srcOrd="1" destOrd="0" parTransId="{84D53BCD-2FBE-4C97-825C-2CEB8ECABB42}" sibTransId="{4878FBD5-547B-4798-94E8-F5280B736CB7}"/>
    <dgm:cxn modelId="{5FCDEE9E-EE63-4A71-9F58-9A26DD1B8ED1}" type="presOf" srcId="{7E4B63D9-C3ED-4822-A8B7-8B58261DF7EC}" destId="{7D4861E7-313E-4923-8A31-EB1F8872B875}" srcOrd="1" destOrd="0" presId="urn:microsoft.com/office/officeart/2005/8/layout/target3"/>
    <dgm:cxn modelId="{2D427BA0-7291-4CF5-84B3-BF21C8052518}" type="presOf" srcId="{47A56234-51A4-49A3-A9B0-2076A661DD63}" destId="{CF098389-638D-4536-9715-5CA35DF74A41}" srcOrd="0" destOrd="0" presId="urn:microsoft.com/office/officeart/2005/8/layout/target3"/>
    <dgm:cxn modelId="{5808EBAC-B6C4-48C4-8A44-5EC7A64F343D}" type="presOf" srcId="{7E4B63D9-C3ED-4822-A8B7-8B58261DF7EC}" destId="{167FFAC3-A954-4731-9DE5-44CA1362CF65}" srcOrd="0" destOrd="0" presId="urn:microsoft.com/office/officeart/2005/8/layout/target3"/>
    <dgm:cxn modelId="{39AFCDDA-BCE7-4175-AEBE-EC75529B1467}" type="presOf" srcId="{47A56234-51A4-49A3-A9B0-2076A661DD63}" destId="{6DB25F64-E09E-48B6-8CBE-56A66ECC0917}" srcOrd="1" destOrd="0" presId="urn:microsoft.com/office/officeart/2005/8/layout/target3"/>
    <dgm:cxn modelId="{1BEF15B5-5440-4F98-9733-E99BD0B263C6}" type="presParOf" srcId="{1BF629AC-DD47-4E8D-A8A6-3223BD3E2B50}" destId="{B7EEBCC6-2F54-4B45-A44A-7410E6585A01}" srcOrd="0" destOrd="0" presId="urn:microsoft.com/office/officeart/2005/8/layout/target3"/>
    <dgm:cxn modelId="{93BCD5F6-EF6E-49E1-9E63-674CD4C9E3AF}" type="presParOf" srcId="{1BF629AC-DD47-4E8D-A8A6-3223BD3E2B50}" destId="{E6D4B7AA-66D5-45AC-B0B6-AADAFBCBAD5B}" srcOrd="1" destOrd="0" presId="urn:microsoft.com/office/officeart/2005/8/layout/target3"/>
    <dgm:cxn modelId="{AD1E8327-422E-4AF1-9F5B-F0DE4D5F28DE}" type="presParOf" srcId="{1BF629AC-DD47-4E8D-A8A6-3223BD3E2B50}" destId="{CF098389-638D-4536-9715-5CA35DF74A41}" srcOrd="2" destOrd="0" presId="urn:microsoft.com/office/officeart/2005/8/layout/target3"/>
    <dgm:cxn modelId="{1C615D2D-44D5-4EA7-AC23-1E26559ED48C}" type="presParOf" srcId="{1BF629AC-DD47-4E8D-A8A6-3223BD3E2B50}" destId="{2AB55CE0-F8DB-47CA-92C9-68461365C7EF}" srcOrd="3" destOrd="0" presId="urn:microsoft.com/office/officeart/2005/8/layout/target3"/>
    <dgm:cxn modelId="{6C76125D-B648-49EE-B946-E76D9B0D8B65}" type="presParOf" srcId="{1BF629AC-DD47-4E8D-A8A6-3223BD3E2B50}" destId="{45FAEF63-BD05-4FF3-A97D-EF17CA867ACB}" srcOrd="4" destOrd="0" presId="urn:microsoft.com/office/officeart/2005/8/layout/target3"/>
    <dgm:cxn modelId="{2F642EA2-8B7C-4FEA-9B23-5E8C2927B739}" type="presParOf" srcId="{1BF629AC-DD47-4E8D-A8A6-3223BD3E2B50}" destId="{167FFAC3-A954-4731-9DE5-44CA1362CF65}" srcOrd="5" destOrd="0" presId="urn:microsoft.com/office/officeart/2005/8/layout/target3"/>
    <dgm:cxn modelId="{CDD0D65D-51E9-4BDE-8791-319907DC222A}" type="presParOf" srcId="{1BF629AC-DD47-4E8D-A8A6-3223BD3E2B50}" destId="{6DB25F64-E09E-48B6-8CBE-56A66ECC0917}" srcOrd="6" destOrd="0" presId="urn:microsoft.com/office/officeart/2005/8/layout/target3"/>
    <dgm:cxn modelId="{AF158D18-F083-4C3F-B319-CCA6C56283FD}" type="presParOf" srcId="{1BF629AC-DD47-4E8D-A8A6-3223BD3E2B50}" destId="{7D4861E7-313E-4923-8A31-EB1F8872B875}" srcOrd="7" destOrd="0" presId="urn:microsoft.com/office/officeart/2005/8/layout/targe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9F741E-ADA1-4BE8-9311-474AA24CACC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ZM"/>
        </a:p>
      </dgm:t>
    </dgm:pt>
    <dgm:pt modelId="{2295E2F6-2D93-470A-8B19-7C804BE43ED2}">
      <dgm:prSet custT="1"/>
      <dgm:spPr/>
      <dgm:t>
        <a:bodyPr/>
        <a:lstStyle/>
        <a:p>
          <a:r>
            <a:rPr lang="en-US" sz="1800" b="0" i="0" baseline="0" dirty="0"/>
            <a:t>INSTITUTIONAL</a:t>
          </a:r>
          <a:endParaRPr lang="en-ZM" sz="1800" dirty="0"/>
        </a:p>
      </dgm:t>
    </dgm:pt>
    <dgm:pt modelId="{22C21D34-300E-404E-8CCF-0B4FA5D4C379}" type="parTrans" cxnId="{CDF5E11A-A3AE-496E-87C5-593BC2199BDA}">
      <dgm:prSet/>
      <dgm:spPr/>
      <dgm:t>
        <a:bodyPr/>
        <a:lstStyle/>
        <a:p>
          <a:endParaRPr lang="en-ZM"/>
        </a:p>
      </dgm:t>
    </dgm:pt>
    <dgm:pt modelId="{AD8503C8-16A9-4467-8E39-524757D7DE0A}" type="sibTrans" cxnId="{CDF5E11A-A3AE-496E-87C5-593BC2199BDA}">
      <dgm:prSet/>
      <dgm:spPr/>
      <dgm:t>
        <a:bodyPr/>
        <a:lstStyle/>
        <a:p>
          <a:endParaRPr lang="en-ZM"/>
        </a:p>
      </dgm:t>
    </dgm:pt>
    <dgm:pt modelId="{047A3ACD-AA81-46A0-B05A-4A4D2551C496}">
      <dgm:prSet/>
      <dgm:spPr/>
      <dgm:t>
        <a:bodyPr/>
        <a:lstStyle/>
        <a:p>
          <a:r>
            <a:rPr lang="en-US" b="0" i="0" baseline="0"/>
            <a:t>Bursary/loan/orientation/marketing</a:t>
          </a:r>
          <a:endParaRPr lang="en-ZM"/>
        </a:p>
      </dgm:t>
    </dgm:pt>
    <dgm:pt modelId="{C293868C-F60F-46B8-BBDC-A25BC9362FE2}" type="parTrans" cxnId="{A3BFD0F6-DDAF-42DC-97F8-336F4AB02BA1}">
      <dgm:prSet/>
      <dgm:spPr/>
      <dgm:t>
        <a:bodyPr/>
        <a:lstStyle/>
        <a:p>
          <a:endParaRPr lang="en-ZM"/>
        </a:p>
      </dgm:t>
    </dgm:pt>
    <dgm:pt modelId="{8FF307C8-A315-4218-ACA5-919B6A99332C}" type="sibTrans" cxnId="{A3BFD0F6-DDAF-42DC-97F8-336F4AB02BA1}">
      <dgm:prSet/>
      <dgm:spPr/>
      <dgm:t>
        <a:bodyPr/>
        <a:lstStyle/>
        <a:p>
          <a:endParaRPr lang="en-ZM"/>
        </a:p>
      </dgm:t>
    </dgm:pt>
    <dgm:pt modelId="{8A3733A3-CEA8-4F14-BCD7-56BCE5AC91AA}" type="pres">
      <dgm:prSet presAssocID="{B69F741E-ADA1-4BE8-9311-474AA24CACC8}" presName="Name0" presStyleCnt="0">
        <dgm:presLayoutVars>
          <dgm:chMax val="7"/>
          <dgm:dir/>
          <dgm:animLvl val="lvl"/>
          <dgm:resizeHandles val="exact"/>
        </dgm:presLayoutVars>
      </dgm:prSet>
      <dgm:spPr/>
    </dgm:pt>
    <dgm:pt modelId="{51649151-1A0A-40D7-891F-0369F51978F7}" type="pres">
      <dgm:prSet presAssocID="{2295E2F6-2D93-470A-8B19-7C804BE43ED2}" presName="circle1" presStyleLbl="node1" presStyleIdx="0" presStyleCnt="2"/>
      <dgm:spPr/>
    </dgm:pt>
    <dgm:pt modelId="{9CFCEBB5-C9CF-4833-9155-D69DA2EDB173}" type="pres">
      <dgm:prSet presAssocID="{2295E2F6-2D93-470A-8B19-7C804BE43ED2}" presName="space" presStyleCnt="0"/>
      <dgm:spPr/>
    </dgm:pt>
    <dgm:pt modelId="{C3849379-3142-4A72-923A-8301DA3D65B8}" type="pres">
      <dgm:prSet presAssocID="{2295E2F6-2D93-470A-8B19-7C804BE43ED2}" presName="rect1" presStyleLbl="alignAcc1" presStyleIdx="0" presStyleCnt="2" custScaleX="133940"/>
      <dgm:spPr/>
    </dgm:pt>
    <dgm:pt modelId="{A23C796A-2967-49F7-8677-52FFC0ACE454}" type="pres">
      <dgm:prSet presAssocID="{047A3ACD-AA81-46A0-B05A-4A4D2551C496}" presName="vertSpace2" presStyleLbl="node1" presStyleIdx="0" presStyleCnt="2"/>
      <dgm:spPr/>
    </dgm:pt>
    <dgm:pt modelId="{B9547988-785B-47F9-854A-90353CCF6B99}" type="pres">
      <dgm:prSet presAssocID="{047A3ACD-AA81-46A0-B05A-4A4D2551C496}" presName="circle2" presStyleLbl="node1" presStyleIdx="1" presStyleCnt="2"/>
      <dgm:spPr/>
    </dgm:pt>
    <dgm:pt modelId="{9313A979-4E4F-4FFB-AF20-DB4C671D85F8}" type="pres">
      <dgm:prSet presAssocID="{047A3ACD-AA81-46A0-B05A-4A4D2551C496}" presName="rect2" presStyleLbl="alignAcc1" presStyleIdx="1" presStyleCnt="2"/>
      <dgm:spPr/>
    </dgm:pt>
    <dgm:pt modelId="{E80EFA21-14E0-4D5B-AAD7-23736187894A}" type="pres">
      <dgm:prSet presAssocID="{2295E2F6-2D93-470A-8B19-7C804BE43ED2}" presName="rect1ParTxNoCh" presStyleLbl="alignAcc1" presStyleIdx="1" presStyleCnt="2">
        <dgm:presLayoutVars>
          <dgm:chMax val="1"/>
          <dgm:bulletEnabled val="1"/>
        </dgm:presLayoutVars>
      </dgm:prSet>
      <dgm:spPr/>
    </dgm:pt>
    <dgm:pt modelId="{DC005DA0-088C-4644-BEFE-B390F5CFD84F}" type="pres">
      <dgm:prSet presAssocID="{047A3ACD-AA81-46A0-B05A-4A4D2551C496}" presName="rect2ParTxNoCh" presStyleLbl="alignAcc1" presStyleIdx="1" presStyleCnt="2">
        <dgm:presLayoutVars>
          <dgm:chMax val="1"/>
          <dgm:bulletEnabled val="1"/>
        </dgm:presLayoutVars>
      </dgm:prSet>
      <dgm:spPr/>
    </dgm:pt>
  </dgm:ptLst>
  <dgm:cxnLst>
    <dgm:cxn modelId="{CDF5E11A-A3AE-496E-87C5-593BC2199BDA}" srcId="{B69F741E-ADA1-4BE8-9311-474AA24CACC8}" destId="{2295E2F6-2D93-470A-8B19-7C804BE43ED2}" srcOrd="0" destOrd="0" parTransId="{22C21D34-300E-404E-8CCF-0B4FA5D4C379}" sibTransId="{AD8503C8-16A9-4467-8E39-524757D7DE0A}"/>
    <dgm:cxn modelId="{DFB03321-5768-468C-81E2-9908A7ACD335}" type="presOf" srcId="{2295E2F6-2D93-470A-8B19-7C804BE43ED2}" destId="{C3849379-3142-4A72-923A-8301DA3D65B8}" srcOrd="0" destOrd="0" presId="urn:microsoft.com/office/officeart/2005/8/layout/target3"/>
    <dgm:cxn modelId="{5AA4FD83-4B71-432A-A2F6-F1E1103B47C6}" type="presOf" srcId="{047A3ACD-AA81-46A0-B05A-4A4D2551C496}" destId="{9313A979-4E4F-4FFB-AF20-DB4C671D85F8}" srcOrd="0" destOrd="0" presId="urn:microsoft.com/office/officeart/2005/8/layout/target3"/>
    <dgm:cxn modelId="{2ECE25B2-1C2C-40CC-9B23-E97F6D7E7477}" type="presOf" srcId="{B69F741E-ADA1-4BE8-9311-474AA24CACC8}" destId="{8A3733A3-CEA8-4F14-BCD7-56BCE5AC91AA}" srcOrd="0" destOrd="0" presId="urn:microsoft.com/office/officeart/2005/8/layout/target3"/>
    <dgm:cxn modelId="{D57888E4-043F-4C1D-AFBD-5B8CC4C8E265}" type="presOf" srcId="{2295E2F6-2D93-470A-8B19-7C804BE43ED2}" destId="{E80EFA21-14E0-4D5B-AAD7-23736187894A}" srcOrd="1" destOrd="0" presId="urn:microsoft.com/office/officeart/2005/8/layout/target3"/>
    <dgm:cxn modelId="{A3BFD0F6-DDAF-42DC-97F8-336F4AB02BA1}" srcId="{B69F741E-ADA1-4BE8-9311-474AA24CACC8}" destId="{047A3ACD-AA81-46A0-B05A-4A4D2551C496}" srcOrd="1" destOrd="0" parTransId="{C293868C-F60F-46B8-BBDC-A25BC9362FE2}" sibTransId="{8FF307C8-A315-4218-ACA5-919B6A99332C}"/>
    <dgm:cxn modelId="{D23579F9-43D1-4F4B-8931-389724C9E339}" type="presOf" srcId="{047A3ACD-AA81-46A0-B05A-4A4D2551C496}" destId="{DC005DA0-088C-4644-BEFE-B390F5CFD84F}" srcOrd="1" destOrd="0" presId="urn:microsoft.com/office/officeart/2005/8/layout/target3"/>
    <dgm:cxn modelId="{88CABE12-B8CA-411D-A77F-3FAE5FA4D10E}" type="presParOf" srcId="{8A3733A3-CEA8-4F14-BCD7-56BCE5AC91AA}" destId="{51649151-1A0A-40D7-891F-0369F51978F7}" srcOrd="0" destOrd="0" presId="urn:microsoft.com/office/officeart/2005/8/layout/target3"/>
    <dgm:cxn modelId="{D2F51208-CA72-496A-987C-DF2EC9C7296D}" type="presParOf" srcId="{8A3733A3-CEA8-4F14-BCD7-56BCE5AC91AA}" destId="{9CFCEBB5-C9CF-4833-9155-D69DA2EDB173}" srcOrd="1" destOrd="0" presId="urn:microsoft.com/office/officeart/2005/8/layout/target3"/>
    <dgm:cxn modelId="{FD5B23A6-BBE2-421F-BC65-807D0FF5E993}" type="presParOf" srcId="{8A3733A3-CEA8-4F14-BCD7-56BCE5AC91AA}" destId="{C3849379-3142-4A72-923A-8301DA3D65B8}" srcOrd="2" destOrd="0" presId="urn:microsoft.com/office/officeart/2005/8/layout/target3"/>
    <dgm:cxn modelId="{68EDE5E1-7C36-4482-B946-17DC52F06672}" type="presParOf" srcId="{8A3733A3-CEA8-4F14-BCD7-56BCE5AC91AA}" destId="{A23C796A-2967-49F7-8677-52FFC0ACE454}" srcOrd="3" destOrd="0" presId="urn:microsoft.com/office/officeart/2005/8/layout/target3"/>
    <dgm:cxn modelId="{D1EBC697-2067-4D5E-97C0-7F579F2E4A98}" type="presParOf" srcId="{8A3733A3-CEA8-4F14-BCD7-56BCE5AC91AA}" destId="{B9547988-785B-47F9-854A-90353CCF6B99}" srcOrd="4" destOrd="0" presId="urn:microsoft.com/office/officeart/2005/8/layout/target3"/>
    <dgm:cxn modelId="{000BDFE1-7DA7-4256-BB4A-C4B3E2634FDE}" type="presParOf" srcId="{8A3733A3-CEA8-4F14-BCD7-56BCE5AC91AA}" destId="{9313A979-4E4F-4FFB-AF20-DB4C671D85F8}" srcOrd="5" destOrd="0" presId="urn:microsoft.com/office/officeart/2005/8/layout/target3"/>
    <dgm:cxn modelId="{598BCA6C-335E-46F1-B004-64B9716CA477}" type="presParOf" srcId="{8A3733A3-CEA8-4F14-BCD7-56BCE5AC91AA}" destId="{E80EFA21-14E0-4D5B-AAD7-23736187894A}" srcOrd="6" destOrd="0" presId="urn:microsoft.com/office/officeart/2005/8/layout/target3"/>
    <dgm:cxn modelId="{0B23F8FA-EAFC-421B-BE87-BDC7861E2D5E}" type="presParOf" srcId="{8A3733A3-CEA8-4F14-BCD7-56BCE5AC91AA}" destId="{DC005DA0-088C-4644-BEFE-B390F5CFD84F}" srcOrd="7" destOrd="0" presId="urn:microsoft.com/office/officeart/2005/8/layout/target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858042-365F-497E-9341-A5AB3085359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ZM"/>
        </a:p>
      </dgm:t>
    </dgm:pt>
    <dgm:pt modelId="{A614B13F-7F67-468D-91C4-31AC4231303A}">
      <dgm:prSet custT="1"/>
      <dgm:spPr/>
      <dgm:t>
        <a:bodyPr/>
        <a:lstStyle/>
        <a:p>
          <a:r>
            <a:rPr lang="en-US" sz="1800" b="0" i="0" baseline="0" dirty="0"/>
            <a:t>CAREER CHOICE</a:t>
          </a:r>
          <a:endParaRPr lang="en-ZM" sz="1800" dirty="0"/>
        </a:p>
      </dgm:t>
    </dgm:pt>
    <dgm:pt modelId="{A74F4246-BC8C-42A2-AB70-8141AF681259}" type="parTrans" cxnId="{9054DA16-4987-4F1A-9E6C-22C1E7791619}">
      <dgm:prSet/>
      <dgm:spPr/>
      <dgm:t>
        <a:bodyPr/>
        <a:lstStyle/>
        <a:p>
          <a:endParaRPr lang="en-ZM"/>
        </a:p>
      </dgm:t>
    </dgm:pt>
    <dgm:pt modelId="{FDBD9C13-3A86-4FFF-8054-8CB3F11234D2}" type="sibTrans" cxnId="{9054DA16-4987-4F1A-9E6C-22C1E7791619}">
      <dgm:prSet/>
      <dgm:spPr/>
      <dgm:t>
        <a:bodyPr/>
        <a:lstStyle/>
        <a:p>
          <a:endParaRPr lang="en-ZM"/>
        </a:p>
      </dgm:t>
    </dgm:pt>
    <dgm:pt modelId="{C965B6A3-10D6-448C-A083-AC223940D091}" type="pres">
      <dgm:prSet presAssocID="{9E858042-365F-497E-9341-A5AB30853590}" presName="Name0" presStyleCnt="0">
        <dgm:presLayoutVars>
          <dgm:chMax val="7"/>
          <dgm:dir/>
          <dgm:animLvl val="lvl"/>
          <dgm:resizeHandles val="exact"/>
        </dgm:presLayoutVars>
      </dgm:prSet>
      <dgm:spPr/>
    </dgm:pt>
    <dgm:pt modelId="{EA981471-A673-47A4-9E64-25430DE66200}" type="pres">
      <dgm:prSet presAssocID="{A614B13F-7F67-468D-91C4-31AC4231303A}" presName="circle1" presStyleLbl="node1" presStyleIdx="0" presStyleCnt="1"/>
      <dgm:spPr/>
    </dgm:pt>
    <dgm:pt modelId="{4DAC20CE-E1B0-4747-9D16-37452D72101D}" type="pres">
      <dgm:prSet presAssocID="{A614B13F-7F67-468D-91C4-31AC4231303A}" presName="space" presStyleCnt="0"/>
      <dgm:spPr/>
    </dgm:pt>
    <dgm:pt modelId="{68710B06-F98A-4144-9B02-DCD489335ACD}" type="pres">
      <dgm:prSet presAssocID="{A614B13F-7F67-468D-91C4-31AC4231303A}" presName="rect1" presStyleLbl="alignAcc1" presStyleIdx="0" presStyleCnt="1"/>
      <dgm:spPr/>
    </dgm:pt>
    <dgm:pt modelId="{0A481D28-1128-4B35-96B3-26AFAA72B8B5}" type="pres">
      <dgm:prSet presAssocID="{A614B13F-7F67-468D-91C4-31AC4231303A}" presName="rect1ParTxNoCh" presStyleLbl="alignAcc1" presStyleIdx="0" presStyleCnt="1">
        <dgm:presLayoutVars>
          <dgm:chMax val="1"/>
          <dgm:bulletEnabled val="1"/>
        </dgm:presLayoutVars>
      </dgm:prSet>
      <dgm:spPr/>
    </dgm:pt>
  </dgm:ptLst>
  <dgm:cxnLst>
    <dgm:cxn modelId="{9054DA16-4987-4F1A-9E6C-22C1E7791619}" srcId="{9E858042-365F-497E-9341-A5AB30853590}" destId="{A614B13F-7F67-468D-91C4-31AC4231303A}" srcOrd="0" destOrd="0" parTransId="{A74F4246-BC8C-42A2-AB70-8141AF681259}" sibTransId="{FDBD9C13-3A86-4FFF-8054-8CB3F11234D2}"/>
    <dgm:cxn modelId="{B53A8522-B0B6-42FE-89BD-A190C29C7E39}" type="presOf" srcId="{A614B13F-7F67-468D-91C4-31AC4231303A}" destId="{0A481D28-1128-4B35-96B3-26AFAA72B8B5}" srcOrd="1" destOrd="0" presId="urn:microsoft.com/office/officeart/2005/8/layout/target3"/>
    <dgm:cxn modelId="{38A1983A-0401-459D-A374-DF0BA7186236}" type="presOf" srcId="{A614B13F-7F67-468D-91C4-31AC4231303A}" destId="{68710B06-F98A-4144-9B02-DCD489335ACD}" srcOrd="0" destOrd="0" presId="urn:microsoft.com/office/officeart/2005/8/layout/target3"/>
    <dgm:cxn modelId="{1163EECB-7470-48DD-A142-5DD08D9B2BCA}" type="presOf" srcId="{9E858042-365F-497E-9341-A5AB30853590}" destId="{C965B6A3-10D6-448C-A083-AC223940D091}" srcOrd="0" destOrd="0" presId="urn:microsoft.com/office/officeart/2005/8/layout/target3"/>
    <dgm:cxn modelId="{DBBD7305-5357-4E25-B48E-D5DB65F75A9E}" type="presParOf" srcId="{C965B6A3-10D6-448C-A083-AC223940D091}" destId="{EA981471-A673-47A4-9E64-25430DE66200}" srcOrd="0" destOrd="0" presId="urn:microsoft.com/office/officeart/2005/8/layout/target3"/>
    <dgm:cxn modelId="{EFDE36C5-F044-40F7-941F-F4F15B8826E1}" type="presParOf" srcId="{C965B6A3-10D6-448C-A083-AC223940D091}" destId="{4DAC20CE-E1B0-4747-9D16-37452D72101D}" srcOrd="1" destOrd="0" presId="urn:microsoft.com/office/officeart/2005/8/layout/target3"/>
    <dgm:cxn modelId="{388F07BA-093C-4003-8845-40C3BAB630A6}" type="presParOf" srcId="{C965B6A3-10D6-448C-A083-AC223940D091}" destId="{68710B06-F98A-4144-9B02-DCD489335ACD}" srcOrd="2" destOrd="0" presId="urn:microsoft.com/office/officeart/2005/8/layout/target3"/>
    <dgm:cxn modelId="{A5366D84-5A71-4F55-90B1-B99138E85619}" type="presParOf" srcId="{C965B6A3-10D6-448C-A083-AC223940D091}" destId="{0A481D28-1128-4B35-96B3-26AFAA72B8B5}" srcOrd="3" destOrd="0" presId="urn:microsoft.com/office/officeart/2005/8/layout/target3"/>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87D813-439B-45AA-97BE-8EADC25EB55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ZM"/>
        </a:p>
      </dgm:t>
    </dgm:pt>
    <dgm:pt modelId="{123E2B84-E55E-4FE7-AF90-6116BDD023CE}">
      <dgm:prSet custT="1"/>
      <dgm:spPr/>
      <dgm:t>
        <a:bodyPr/>
        <a:lstStyle/>
        <a:p>
          <a:r>
            <a:rPr lang="en-US" sz="1800" b="0" i="0" baseline="0" dirty="0"/>
            <a:t>SOCIAL   </a:t>
          </a:r>
          <a:endParaRPr lang="en-ZM" sz="1800" dirty="0"/>
        </a:p>
      </dgm:t>
    </dgm:pt>
    <dgm:pt modelId="{A999EC7C-C454-474B-96AF-ACE6FA714B7F}" type="parTrans" cxnId="{6DE93953-1D18-4F0F-9595-9ABACE8A924C}">
      <dgm:prSet/>
      <dgm:spPr/>
      <dgm:t>
        <a:bodyPr/>
        <a:lstStyle/>
        <a:p>
          <a:endParaRPr lang="en-ZM"/>
        </a:p>
      </dgm:t>
    </dgm:pt>
    <dgm:pt modelId="{4F2CA876-B341-4DD8-B8EE-CF24928C0CCB}" type="sibTrans" cxnId="{6DE93953-1D18-4F0F-9595-9ABACE8A924C}">
      <dgm:prSet/>
      <dgm:spPr/>
      <dgm:t>
        <a:bodyPr/>
        <a:lstStyle/>
        <a:p>
          <a:endParaRPr lang="en-ZM"/>
        </a:p>
      </dgm:t>
    </dgm:pt>
    <dgm:pt modelId="{AF53AA4D-598F-4D5D-99BE-62BFFE490780}">
      <dgm:prSet/>
      <dgm:spPr/>
      <dgm:t>
        <a:bodyPr/>
        <a:lstStyle/>
        <a:p>
          <a:r>
            <a:rPr lang="en-US" b="0" i="0" baseline="0"/>
            <a:t>Peer/Family/Religious/Community Infinity/ Stereotype</a:t>
          </a:r>
          <a:endParaRPr lang="en-ZM"/>
        </a:p>
      </dgm:t>
    </dgm:pt>
    <dgm:pt modelId="{9AE1D7CE-DA4E-41B5-B9F7-3DC2673BCA32}" type="parTrans" cxnId="{9429A3F9-212E-438C-B35E-ECE321BFB2B5}">
      <dgm:prSet/>
      <dgm:spPr/>
      <dgm:t>
        <a:bodyPr/>
        <a:lstStyle/>
        <a:p>
          <a:endParaRPr lang="en-ZM"/>
        </a:p>
      </dgm:t>
    </dgm:pt>
    <dgm:pt modelId="{51FD8661-AE92-4CDD-A995-A603EB59A0AE}" type="sibTrans" cxnId="{9429A3F9-212E-438C-B35E-ECE321BFB2B5}">
      <dgm:prSet/>
      <dgm:spPr/>
      <dgm:t>
        <a:bodyPr/>
        <a:lstStyle/>
        <a:p>
          <a:endParaRPr lang="en-ZM"/>
        </a:p>
      </dgm:t>
    </dgm:pt>
    <dgm:pt modelId="{D56ED1AD-C94F-40B3-B033-D212ADB51BEB}" type="pres">
      <dgm:prSet presAssocID="{6487D813-439B-45AA-97BE-8EADC25EB558}" presName="Name0" presStyleCnt="0">
        <dgm:presLayoutVars>
          <dgm:chMax val="7"/>
          <dgm:dir/>
          <dgm:animLvl val="lvl"/>
          <dgm:resizeHandles val="exact"/>
        </dgm:presLayoutVars>
      </dgm:prSet>
      <dgm:spPr/>
    </dgm:pt>
    <dgm:pt modelId="{E73D30AE-872E-4208-A903-324050531AD7}" type="pres">
      <dgm:prSet presAssocID="{123E2B84-E55E-4FE7-AF90-6116BDD023CE}" presName="circle1" presStyleLbl="node1" presStyleIdx="0" presStyleCnt="2"/>
      <dgm:spPr/>
    </dgm:pt>
    <dgm:pt modelId="{1DFA4A1C-762A-4357-83E0-CCB53076245F}" type="pres">
      <dgm:prSet presAssocID="{123E2B84-E55E-4FE7-AF90-6116BDD023CE}" presName="space" presStyleCnt="0"/>
      <dgm:spPr/>
    </dgm:pt>
    <dgm:pt modelId="{0C7B31C0-FE15-4173-B995-208C5CBB30BB}" type="pres">
      <dgm:prSet presAssocID="{123E2B84-E55E-4FE7-AF90-6116BDD023CE}" presName="rect1" presStyleLbl="alignAcc1" presStyleIdx="0" presStyleCnt="2" custLinFactNeighborX="-4524" custLinFactNeighborY="-14142"/>
      <dgm:spPr/>
    </dgm:pt>
    <dgm:pt modelId="{A452B46D-1B36-44B5-9A0A-584E5185287F}" type="pres">
      <dgm:prSet presAssocID="{AF53AA4D-598F-4D5D-99BE-62BFFE490780}" presName="vertSpace2" presStyleLbl="node1" presStyleIdx="0" presStyleCnt="2"/>
      <dgm:spPr/>
    </dgm:pt>
    <dgm:pt modelId="{F4C161F2-7AEA-426A-A242-4F5BCC3F80E6}" type="pres">
      <dgm:prSet presAssocID="{AF53AA4D-598F-4D5D-99BE-62BFFE490780}" presName="circle2" presStyleLbl="node1" presStyleIdx="1" presStyleCnt="2"/>
      <dgm:spPr/>
    </dgm:pt>
    <dgm:pt modelId="{FBB444E1-01EA-4062-B504-37CE7B7E5948}" type="pres">
      <dgm:prSet presAssocID="{AF53AA4D-598F-4D5D-99BE-62BFFE490780}" presName="rect2" presStyleLbl="alignAcc1" presStyleIdx="1" presStyleCnt="2"/>
      <dgm:spPr/>
    </dgm:pt>
    <dgm:pt modelId="{6A116F9F-3484-4F15-9A47-A6ABB56821D8}" type="pres">
      <dgm:prSet presAssocID="{123E2B84-E55E-4FE7-AF90-6116BDD023CE}" presName="rect1ParTxNoCh" presStyleLbl="alignAcc1" presStyleIdx="1" presStyleCnt="2">
        <dgm:presLayoutVars>
          <dgm:chMax val="1"/>
          <dgm:bulletEnabled val="1"/>
        </dgm:presLayoutVars>
      </dgm:prSet>
      <dgm:spPr/>
    </dgm:pt>
    <dgm:pt modelId="{EAEF6DC6-C91D-40EB-8183-940BB1F889DF}" type="pres">
      <dgm:prSet presAssocID="{AF53AA4D-598F-4D5D-99BE-62BFFE490780}" presName="rect2ParTxNoCh" presStyleLbl="alignAcc1" presStyleIdx="1" presStyleCnt="2">
        <dgm:presLayoutVars>
          <dgm:chMax val="1"/>
          <dgm:bulletEnabled val="1"/>
        </dgm:presLayoutVars>
      </dgm:prSet>
      <dgm:spPr/>
    </dgm:pt>
  </dgm:ptLst>
  <dgm:cxnLst>
    <dgm:cxn modelId="{158FB811-2580-445D-9C9C-E97B721AC5A4}" type="presOf" srcId="{6487D813-439B-45AA-97BE-8EADC25EB558}" destId="{D56ED1AD-C94F-40B3-B033-D212ADB51BEB}" srcOrd="0" destOrd="0" presId="urn:microsoft.com/office/officeart/2005/8/layout/target3"/>
    <dgm:cxn modelId="{6DE93953-1D18-4F0F-9595-9ABACE8A924C}" srcId="{6487D813-439B-45AA-97BE-8EADC25EB558}" destId="{123E2B84-E55E-4FE7-AF90-6116BDD023CE}" srcOrd="0" destOrd="0" parTransId="{A999EC7C-C454-474B-96AF-ACE6FA714B7F}" sibTransId="{4F2CA876-B341-4DD8-B8EE-CF24928C0CCB}"/>
    <dgm:cxn modelId="{4D7C0D74-AD42-466F-A15A-10D9A40D074C}" type="presOf" srcId="{123E2B84-E55E-4FE7-AF90-6116BDD023CE}" destId="{0C7B31C0-FE15-4173-B995-208C5CBB30BB}" srcOrd="0" destOrd="0" presId="urn:microsoft.com/office/officeart/2005/8/layout/target3"/>
    <dgm:cxn modelId="{12AF4687-36CB-4CF7-8767-19716CB79856}" type="presOf" srcId="{AF53AA4D-598F-4D5D-99BE-62BFFE490780}" destId="{EAEF6DC6-C91D-40EB-8183-940BB1F889DF}" srcOrd="1" destOrd="0" presId="urn:microsoft.com/office/officeart/2005/8/layout/target3"/>
    <dgm:cxn modelId="{82BA7CE2-7110-4284-B03C-C630B01DD4AA}" type="presOf" srcId="{123E2B84-E55E-4FE7-AF90-6116BDD023CE}" destId="{6A116F9F-3484-4F15-9A47-A6ABB56821D8}" srcOrd="1" destOrd="0" presId="urn:microsoft.com/office/officeart/2005/8/layout/target3"/>
    <dgm:cxn modelId="{1BA70BE8-2F13-4427-91FD-19A64AFEC6A7}" type="presOf" srcId="{AF53AA4D-598F-4D5D-99BE-62BFFE490780}" destId="{FBB444E1-01EA-4062-B504-37CE7B7E5948}" srcOrd="0" destOrd="0" presId="urn:microsoft.com/office/officeart/2005/8/layout/target3"/>
    <dgm:cxn modelId="{9429A3F9-212E-438C-B35E-ECE321BFB2B5}" srcId="{6487D813-439B-45AA-97BE-8EADC25EB558}" destId="{AF53AA4D-598F-4D5D-99BE-62BFFE490780}" srcOrd="1" destOrd="0" parTransId="{9AE1D7CE-DA4E-41B5-B9F7-3DC2673BCA32}" sibTransId="{51FD8661-AE92-4CDD-A995-A603EB59A0AE}"/>
    <dgm:cxn modelId="{AA748BC5-3DD1-44CF-ADFF-7A7C7F535AA0}" type="presParOf" srcId="{D56ED1AD-C94F-40B3-B033-D212ADB51BEB}" destId="{E73D30AE-872E-4208-A903-324050531AD7}" srcOrd="0" destOrd="0" presId="urn:microsoft.com/office/officeart/2005/8/layout/target3"/>
    <dgm:cxn modelId="{1652C2A6-4F0A-4E19-B5C8-1E154E813B9C}" type="presParOf" srcId="{D56ED1AD-C94F-40B3-B033-D212ADB51BEB}" destId="{1DFA4A1C-762A-4357-83E0-CCB53076245F}" srcOrd="1" destOrd="0" presId="urn:microsoft.com/office/officeart/2005/8/layout/target3"/>
    <dgm:cxn modelId="{AB305C87-34AB-40FF-9254-1AB6E8FFF048}" type="presParOf" srcId="{D56ED1AD-C94F-40B3-B033-D212ADB51BEB}" destId="{0C7B31C0-FE15-4173-B995-208C5CBB30BB}" srcOrd="2" destOrd="0" presId="urn:microsoft.com/office/officeart/2005/8/layout/target3"/>
    <dgm:cxn modelId="{88962675-C51D-4DB1-AB28-B920C63F20E7}" type="presParOf" srcId="{D56ED1AD-C94F-40B3-B033-D212ADB51BEB}" destId="{A452B46D-1B36-44B5-9A0A-584E5185287F}" srcOrd="3" destOrd="0" presId="urn:microsoft.com/office/officeart/2005/8/layout/target3"/>
    <dgm:cxn modelId="{305B8160-204F-4E44-B5C3-347257B831EA}" type="presParOf" srcId="{D56ED1AD-C94F-40B3-B033-D212ADB51BEB}" destId="{F4C161F2-7AEA-426A-A242-4F5BCC3F80E6}" srcOrd="4" destOrd="0" presId="urn:microsoft.com/office/officeart/2005/8/layout/target3"/>
    <dgm:cxn modelId="{6ED0AA01-BF59-4E3B-8C7F-7C8E29047019}" type="presParOf" srcId="{D56ED1AD-C94F-40B3-B033-D212ADB51BEB}" destId="{FBB444E1-01EA-4062-B504-37CE7B7E5948}" srcOrd="5" destOrd="0" presId="urn:microsoft.com/office/officeart/2005/8/layout/target3"/>
    <dgm:cxn modelId="{4F9DC8ED-8911-4767-8DF3-7BA748749B04}" type="presParOf" srcId="{D56ED1AD-C94F-40B3-B033-D212ADB51BEB}" destId="{6A116F9F-3484-4F15-9A47-A6ABB56821D8}" srcOrd="6" destOrd="0" presId="urn:microsoft.com/office/officeart/2005/8/layout/target3"/>
    <dgm:cxn modelId="{E20A3D9A-8BDD-4D43-BF7C-C0A892AABB04}" type="presParOf" srcId="{D56ED1AD-C94F-40B3-B033-D212ADB51BEB}" destId="{EAEF6DC6-C91D-40EB-8183-940BB1F889DF}"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C50C4-1359-4076-8F79-D33A0415F24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ZM"/>
        </a:p>
      </dgm:t>
    </dgm:pt>
    <dgm:pt modelId="{3AA9991B-4474-44B2-B16B-D0EAD9596CC5}">
      <dgm:prSet custT="1"/>
      <dgm:spPr/>
      <dgm:t>
        <a:bodyPr/>
        <a:lstStyle/>
        <a:p>
          <a:r>
            <a:rPr lang="en-US" sz="1800" b="0" i="0" baseline="0" dirty="0"/>
            <a:t>ECONOMIC</a:t>
          </a:r>
          <a:endParaRPr lang="en-ZM" sz="1800" dirty="0"/>
        </a:p>
      </dgm:t>
    </dgm:pt>
    <dgm:pt modelId="{3D8D7633-A59E-4E20-882D-F033517A3B33}" type="parTrans" cxnId="{A24876C7-4A4B-44E8-A568-97A840009321}">
      <dgm:prSet/>
      <dgm:spPr/>
      <dgm:t>
        <a:bodyPr/>
        <a:lstStyle/>
        <a:p>
          <a:endParaRPr lang="en-ZM"/>
        </a:p>
      </dgm:t>
    </dgm:pt>
    <dgm:pt modelId="{B49495B9-EA48-4245-A6FF-2DF6CAF0CA38}" type="sibTrans" cxnId="{A24876C7-4A4B-44E8-A568-97A840009321}">
      <dgm:prSet/>
      <dgm:spPr/>
      <dgm:t>
        <a:bodyPr/>
        <a:lstStyle/>
        <a:p>
          <a:endParaRPr lang="en-ZM"/>
        </a:p>
      </dgm:t>
    </dgm:pt>
    <dgm:pt modelId="{C7F77DA1-7730-412F-A00C-0AACB7333E1A}">
      <dgm:prSet/>
      <dgm:spPr/>
      <dgm:t>
        <a:bodyPr/>
        <a:lstStyle/>
        <a:p>
          <a:r>
            <a:rPr lang="en-US" b="0" i="0" baseline="0"/>
            <a:t>Job opportunity/conditions of service/quality of life</a:t>
          </a:r>
          <a:endParaRPr lang="en-ZM"/>
        </a:p>
      </dgm:t>
    </dgm:pt>
    <dgm:pt modelId="{9B254DC0-456C-49DE-9E8B-C7C64D949230}" type="parTrans" cxnId="{EF4277E4-51C2-43D3-BEFE-11A1BE31D617}">
      <dgm:prSet/>
      <dgm:spPr/>
      <dgm:t>
        <a:bodyPr/>
        <a:lstStyle/>
        <a:p>
          <a:endParaRPr lang="en-ZM"/>
        </a:p>
      </dgm:t>
    </dgm:pt>
    <dgm:pt modelId="{98CF1430-0728-42FD-8999-D9688571757A}" type="sibTrans" cxnId="{EF4277E4-51C2-43D3-BEFE-11A1BE31D617}">
      <dgm:prSet/>
      <dgm:spPr/>
      <dgm:t>
        <a:bodyPr/>
        <a:lstStyle/>
        <a:p>
          <a:endParaRPr lang="en-ZM"/>
        </a:p>
      </dgm:t>
    </dgm:pt>
    <dgm:pt modelId="{1BDC1668-BC0D-466B-8315-5DACA0B5E6A0}" type="pres">
      <dgm:prSet presAssocID="{32EC50C4-1359-4076-8F79-D33A0415F241}" presName="Name0" presStyleCnt="0">
        <dgm:presLayoutVars>
          <dgm:chMax val="7"/>
          <dgm:dir/>
          <dgm:animLvl val="lvl"/>
          <dgm:resizeHandles val="exact"/>
        </dgm:presLayoutVars>
      </dgm:prSet>
      <dgm:spPr/>
    </dgm:pt>
    <dgm:pt modelId="{74735E41-706B-43D9-944A-2C1BC17922BC}" type="pres">
      <dgm:prSet presAssocID="{3AA9991B-4474-44B2-B16B-D0EAD9596CC5}" presName="circle1" presStyleLbl="node1" presStyleIdx="0" presStyleCnt="2"/>
      <dgm:spPr/>
    </dgm:pt>
    <dgm:pt modelId="{4FED705D-B19D-46CB-9E97-6A2E4CA1E0B2}" type="pres">
      <dgm:prSet presAssocID="{3AA9991B-4474-44B2-B16B-D0EAD9596CC5}" presName="space" presStyleCnt="0"/>
      <dgm:spPr/>
    </dgm:pt>
    <dgm:pt modelId="{F1B8E08E-9532-4AED-A98E-568273E79F89}" type="pres">
      <dgm:prSet presAssocID="{3AA9991B-4474-44B2-B16B-D0EAD9596CC5}" presName="rect1" presStyleLbl="alignAcc1" presStyleIdx="0" presStyleCnt="2"/>
      <dgm:spPr/>
    </dgm:pt>
    <dgm:pt modelId="{A42A48C3-AAC3-431A-A620-867BD298953B}" type="pres">
      <dgm:prSet presAssocID="{C7F77DA1-7730-412F-A00C-0AACB7333E1A}" presName="vertSpace2" presStyleLbl="node1" presStyleIdx="0" presStyleCnt="2"/>
      <dgm:spPr/>
    </dgm:pt>
    <dgm:pt modelId="{DFD8B385-3901-4A89-B06C-AB4B24EA9C58}" type="pres">
      <dgm:prSet presAssocID="{C7F77DA1-7730-412F-A00C-0AACB7333E1A}" presName="circle2" presStyleLbl="node1" presStyleIdx="1" presStyleCnt="2"/>
      <dgm:spPr/>
    </dgm:pt>
    <dgm:pt modelId="{21082478-0E5E-48FD-8EC8-0AE6F488C74E}" type="pres">
      <dgm:prSet presAssocID="{C7F77DA1-7730-412F-A00C-0AACB7333E1A}" presName="rect2" presStyleLbl="alignAcc1" presStyleIdx="1" presStyleCnt="2"/>
      <dgm:spPr/>
    </dgm:pt>
    <dgm:pt modelId="{0042790B-0172-4614-BD54-6F82AF937069}" type="pres">
      <dgm:prSet presAssocID="{3AA9991B-4474-44B2-B16B-D0EAD9596CC5}" presName="rect1ParTxNoCh" presStyleLbl="alignAcc1" presStyleIdx="1" presStyleCnt="2">
        <dgm:presLayoutVars>
          <dgm:chMax val="1"/>
          <dgm:bulletEnabled val="1"/>
        </dgm:presLayoutVars>
      </dgm:prSet>
      <dgm:spPr/>
    </dgm:pt>
    <dgm:pt modelId="{23E2F3A0-D647-4F6D-BBE0-5FFA86BBFB24}" type="pres">
      <dgm:prSet presAssocID="{C7F77DA1-7730-412F-A00C-0AACB7333E1A}" presName="rect2ParTxNoCh" presStyleLbl="alignAcc1" presStyleIdx="1" presStyleCnt="2">
        <dgm:presLayoutVars>
          <dgm:chMax val="1"/>
          <dgm:bulletEnabled val="1"/>
        </dgm:presLayoutVars>
      </dgm:prSet>
      <dgm:spPr/>
    </dgm:pt>
  </dgm:ptLst>
  <dgm:cxnLst>
    <dgm:cxn modelId="{47B12203-13DF-4779-B704-12E25C513144}" type="presOf" srcId="{3AA9991B-4474-44B2-B16B-D0EAD9596CC5}" destId="{0042790B-0172-4614-BD54-6F82AF937069}" srcOrd="1" destOrd="0" presId="urn:microsoft.com/office/officeart/2005/8/layout/target3"/>
    <dgm:cxn modelId="{79615B28-96C7-4AD1-9167-2D4D19B03A1E}" type="presOf" srcId="{3AA9991B-4474-44B2-B16B-D0EAD9596CC5}" destId="{F1B8E08E-9532-4AED-A98E-568273E79F89}" srcOrd="0" destOrd="0" presId="urn:microsoft.com/office/officeart/2005/8/layout/target3"/>
    <dgm:cxn modelId="{343F849F-C122-4056-80D0-4CC75F23A962}" type="presOf" srcId="{32EC50C4-1359-4076-8F79-D33A0415F241}" destId="{1BDC1668-BC0D-466B-8315-5DACA0B5E6A0}" srcOrd="0" destOrd="0" presId="urn:microsoft.com/office/officeart/2005/8/layout/target3"/>
    <dgm:cxn modelId="{1D29A9B3-9A7A-429C-B562-10420D0EE8EB}" type="presOf" srcId="{C7F77DA1-7730-412F-A00C-0AACB7333E1A}" destId="{21082478-0E5E-48FD-8EC8-0AE6F488C74E}" srcOrd="0" destOrd="0" presId="urn:microsoft.com/office/officeart/2005/8/layout/target3"/>
    <dgm:cxn modelId="{4EAF5EC3-ADB3-4A65-A346-9BF25DE737BF}" type="presOf" srcId="{C7F77DA1-7730-412F-A00C-0AACB7333E1A}" destId="{23E2F3A0-D647-4F6D-BBE0-5FFA86BBFB24}" srcOrd="1" destOrd="0" presId="urn:microsoft.com/office/officeart/2005/8/layout/target3"/>
    <dgm:cxn modelId="{A24876C7-4A4B-44E8-A568-97A840009321}" srcId="{32EC50C4-1359-4076-8F79-D33A0415F241}" destId="{3AA9991B-4474-44B2-B16B-D0EAD9596CC5}" srcOrd="0" destOrd="0" parTransId="{3D8D7633-A59E-4E20-882D-F033517A3B33}" sibTransId="{B49495B9-EA48-4245-A6FF-2DF6CAF0CA38}"/>
    <dgm:cxn modelId="{EF4277E4-51C2-43D3-BEFE-11A1BE31D617}" srcId="{32EC50C4-1359-4076-8F79-D33A0415F241}" destId="{C7F77DA1-7730-412F-A00C-0AACB7333E1A}" srcOrd="1" destOrd="0" parTransId="{9B254DC0-456C-49DE-9E8B-C7C64D949230}" sibTransId="{98CF1430-0728-42FD-8999-D9688571757A}"/>
    <dgm:cxn modelId="{976FFACA-32BB-4D1B-951E-B9C90E4200F5}" type="presParOf" srcId="{1BDC1668-BC0D-466B-8315-5DACA0B5E6A0}" destId="{74735E41-706B-43D9-944A-2C1BC17922BC}" srcOrd="0" destOrd="0" presId="urn:microsoft.com/office/officeart/2005/8/layout/target3"/>
    <dgm:cxn modelId="{F2AD0A52-9503-4200-B433-3C7FEFDE4900}" type="presParOf" srcId="{1BDC1668-BC0D-466B-8315-5DACA0B5E6A0}" destId="{4FED705D-B19D-46CB-9E97-6A2E4CA1E0B2}" srcOrd="1" destOrd="0" presId="urn:microsoft.com/office/officeart/2005/8/layout/target3"/>
    <dgm:cxn modelId="{8CF2D365-CCA3-4919-B5F6-4427948FABFC}" type="presParOf" srcId="{1BDC1668-BC0D-466B-8315-5DACA0B5E6A0}" destId="{F1B8E08E-9532-4AED-A98E-568273E79F89}" srcOrd="2" destOrd="0" presId="urn:microsoft.com/office/officeart/2005/8/layout/target3"/>
    <dgm:cxn modelId="{8996FE70-AC37-4FC0-B7D0-E2C4422C54B0}" type="presParOf" srcId="{1BDC1668-BC0D-466B-8315-5DACA0B5E6A0}" destId="{A42A48C3-AAC3-431A-A620-867BD298953B}" srcOrd="3" destOrd="0" presId="urn:microsoft.com/office/officeart/2005/8/layout/target3"/>
    <dgm:cxn modelId="{6A9465F0-606A-482D-814C-211191E3741D}" type="presParOf" srcId="{1BDC1668-BC0D-466B-8315-5DACA0B5E6A0}" destId="{DFD8B385-3901-4A89-B06C-AB4B24EA9C58}" srcOrd="4" destOrd="0" presId="urn:microsoft.com/office/officeart/2005/8/layout/target3"/>
    <dgm:cxn modelId="{10DB11EC-0583-4CAD-8EF4-74C30EDDEAE0}" type="presParOf" srcId="{1BDC1668-BC0D-466B-8315-5DACA0B5E6A0}" destId="{21082478-0E5E-48FD-8EC8-0AE6F488C74E}" srcOrd="5" destOrd="0" presId="urn:microsoft.com/office/officeart/2005/8/layout/target3"/>
    <dgm:cxn modelId="{99EDEBF9-DD1E-40E5-87A3-BCFC938F3AE9}" type="presParOf" srcId="{1BDC1668-BC0D-466B-8315-5DACA0B5E6A0}" destId="{0042790B-0172-4614-BD54-6F82AF937069}" srcOrd="6" destOrd="0" presId="urn:microsoft.com/office/officeart/2005/8/layout/target3"/>
    <dgm:cxn modelId="{437AD1CC-FD80-4163-AD63-E99EFA0B20ED}" type="presParOf" srcId="{1BDC1668-BC0D-466B-8315-5DACA0B5E6A0}" destId="{23E2F3A0-D647-4F6D-BBE0-5FFA86BBFB24}" srcOrd="7"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60FABF-96D4-4FAC-B72F-947F4810C7D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ZM"/>
        </a:p>
      </dgm:t>
    </dgm:pt>
    <dgm:pt modelId="{E5C49C2C-144C-4A89-8628-FC967573292D}">
      <dgm:prSet custT="1"/>
      <dgm:spPr/>
      <dgm:t>
        <a:bodyPr/>
        <a:lstStyle/>
        <a:p>
          <a:r>
            <a:rPr lang="en-US" sz="1800" b="0" i="0" baseline="0" dirty="0"/>
            <a:t>SCHOOL</a:t>
          </a:r>
          <a:endParaRPr lang="en-ZM" sz="1800" dirty="0"/>
        </a:p>
      </dgm:t>
    </dgm:pt>
    <dgm:pt modelId="{3F5A834C-2BC7-43AF-ADD7-8AC21B90F735}" type="parTrans" cxnId="{033CEE7D-E9F8-4ED1-9658-AD0FB5256B8E}">
      <dgm:prSet/>
      <dgm:spPr/>
      <dgm:t>
        <a:bodyPr/>
        <a:lstStyle/>
        <a:p>
          <a:endParaRPr lang="en-ZM"/>
        </a:p>
      </dgm:t>
    </dgm:pt>
    <dgm:pt modelId="{7E81D8A1-23E6-4622-8510-4D0EFEC3BBBE}" type="sibTrans" cxnId="{033CEE7D-E9F8-4ED1-9658-AD0FB5256B8E}">
      <dgm:prSet/>
      <dgm:spPr/>
      <dgm:t>
        <a:bodyPr/>
        <a:lstStyle/>
        <a:p>
          <a:endParaRPr lang="en-ZM"/>
        </a:p>
      </dgm:t>
    </dgm:pt>
    <dgm:pt modelId="{1BB9A89B-3B53-4177-92F2-03E3C6E03619}">
      <dgm:prSet/>
      <dgm:spPr/>
      <dgm:t>
        <a:bodyPr/>
        <a:lstStyle/>
        <a:p>
          <a:r>
            <a:rPr lang="en-US" b="0" i="0" baseline="0"/>
            <a:t>Career masters/teacher</a:t>
          </a:r>
          <a:endParaRPr lang="en-ZM"/>
        </a:p>
      </dgm:t>
    </dgm:pt>
    <dgm:pt modelId="{61082F93-798C-404C-8440-CE055976E4AF}" type="parTrans" cxnId="{6626BA0F-88BD-40B9-A119-C840AAE6766C}">
      <dgm:prSet/>
      <dgm:spPr/>
      <dgm:t>
        <a:bodyPr/>
        <a:lstStyle/>
        <a:p>
          <a:endParaRPr lang="en-ZM"/>
        </a:p>
      </dgm:t>
    </dgm:pt>
    <dgm:pt modelId="{6487EF8B-5D4D-4585-BF1C-D86892713A9C}" type="sibTrans" cxnId="{6626BA0F-88BD-40B9-A119-C840AAE6766C}">
      <dgm:prSet/>
      <dgm:spPr/>
      <dgm:t>
        <a:bodyPr/>
        <a:lstStyle/>
        <a:p>
          <a:endParaRPr lang="en-ZM"/>
        </a:p>
      </dgm:t>
    </dgm:pt>
    <dgm:pt modelId="{C3DFB369-B3B3-4B52-8CA2-4253E218CEFE}" type="pres">
      <dgm:prSet presAssocID="{2760FABF-96D4-4FAC-B72F-947F4810C7DC}" presName="Name0" presStyleCnt="0">
        <dgm:presLayoutVars>
          <dgm:chMax val="7"/>
          <dgm:dir/>
          <dgm:animLvl val="lvl"/>
          <dgm:resizeHandles val="exact"/>
        </dgm:presLayoutVars>
      </dgm:prSet>
      <dgm:spPr/>
    </dgm:pt>
    <dgm:pt modelId="{82EA213A-A26B-468B-8663-303F15B7F377}" type="pres">
      <dgm:prSet presAssocID="{E5C49C2C-144C-4A89-8628-FC967573292D}" presName="circle1" presStyleLbl="node1" presStyleIdx="0" presStyleCnt="2"/>
      <dgm:spPr/>
    </dgm:pt>
    <dgm:pt modelId="{AD338081-C734-433C-939F-7E12AC31F984}" type="pres">
      <dgm:prSet presAssocID="{E5C49C2C-144C-4A89-8628-FC967573292D}" presName="space" presStyleCnt="0"/>
      <dgm:spPr/>
    </dgm:pt>
    <dgm:pt modelId="{2DE45C8E-B342-4A25-9FF7-BC0E83989275}" type="pres">
      <dgm:prSet presAssocID="{E5C49C2C-144C-4A89-8628-FC967573292D}" presName="rect1" presStyleLbl="alignAcc1" presStyleIdx="0" presStyleCnt="2"/>
      <dgm:spPr/>
    </dgm:pt>
    <dgm:pt modelId="{0570E3B5-8E17-4C7D-92F2-52D857B118A3}" type="pres">
      <dgm:prSet presAssocID="{1BB9A89B-3B53-4177-92F2-03E3C6E03619}" presName="vertSpace2" presStyleLbl="node1" presStyleIdx="0" presStyleCnt="2"/>
      <dgm:spPr/>
    </dgm:pt>
    <dgm:pt modelId="{975FBAF5-C6D5-43DC-8EEB-CEA0CF90D6DA}" type="pres">
      <dgm:prSet presAssocID="{1BB9A89B-3B53-4177-92F2-03E3C6E03619}" presName="circle2" presStyleLbl="node1" presStyleIdx="1" presStyleCnt="2"/>
      <dgm:spPr/>
    </dgm:pt>
    <dgm:pt modelId="{786E61B9-9B2B-4FA2-8277-F398B1556B2B}" type="pres">
      <dgm:prSet presAssocID="{1BB9A89B-3B53-4177-92F2-03E3C6E03619}" presName="rect2" presStyleLbl="alignAcc1" presStyleIdx="1" presStyleCnt="2"/>
      <dgm:spPr/>
    </dgm:pt>
    <dgm:pt modelId="{E16CFDCB-D958-4F17-989F-819BD6DA19F7}" type="pres">
      <dgm:prSet presAssocID="{E5C49C2C-144C-4A89-8628-FC967573292D}" presName="rect1ParTxNoCh" presStyleLbl="alignAcc1" presStyleIdx="1" presStyleCnt="2">
        <dgm:presLayoutVars>
          <dgm:chMax val="1"/>
          <dgm:bulletEnabled val="1"/>
        </dgm:presLayoutVars>
      </dgm:prSet>
      <dgm:spPr/>
    </dgm:pt>
    <dgm:pt modelId="{E71647B7-B58E-48E2-9264-74B4DB0431D9}" type="pres">
      <dgm:prSet presAssocID="{1BB9A89B-3B53-4177-92F2-03E3C6E03619}" presName="rect2ParTxNoCh" presStyleLbl="alignAcc1" presStyleIdx="1" presStyleCnt="2">
        <dgm:presLayoutVars>
          <dgm:chMax val="1"/>
          <dgm:bulletEnabled val="1"/>
        </dgm:presLayoutVars>
      </dgm:prSet>
      <dgm:spPr/>
    </dgm:pt>
  </dgm:ptLst>
  <dgm:cxnLst>
    <dgm:cxn modelId="{6626BA0F-88BD-40B9-A119-C840AAE6766C}" srcId="{2760FABF-96D4-4FAC-B72F-947F4810C7DC}" destId="{1BB9A89B-3B53-4177-92F2-03E3C6E03619}" srcOrd="1" destOrd="0" parTransId="{61082F93-798C-404C-8440-CE055976E4AF}" sibTransId="{6487EF8B-5D4D-4585-BF1C-D86892713A9C}"/>
    <dgm:cxn modelId="{9AA07320-1664-40DB-A22B-551769717042}" type="presOf" srcId="{1BB9A89B-3B53-4177-92F2-03E3C6E03619}" destId="{786E61B9-9B2B-4FA2-8277-F398B1556B2B}" srcOrd="0" destOrd="0" presId="urn:microsoft.com/office/officeart/2005/8/layout/target3"/>
    <dgm:cxn modelId="{BD327968-BD5F-4347-9815-9F30A579ED76}" type="presOf" srcId="{2760FABF-96D4-4FAC-B72F-947F4810C7DC}" destId="{C3DFB369-B3B3-4B52-8CA2-4253E218CEFE}" srcOrd="0" destOrd="0" presId="urn:microsoft.com/office/officeart/2005/8/layout/target3"/>
    <dgm:cxn modelId="{9CE20774-82E4-4A27-BF30-2F264B0E4CD2}" type="presOf" srcId="{E5C49C2C-144C-4A89-8628-FC967573292D}" destId="{E16CFDCB-D958-4F17-989F-819BD6DA19F7}" srcOrd="1" destOrd="0" presId="urn:microsoft.com/office/officeart/2005/8/layout/target3"/>
    <dgm:cxn modelId="{319B3774-71B8-4C86-8F20-83BB88A82182}" type="presOf" srcId="{E5C49C2C-144C-4A89-8628-FC967573292D}" destId="{2DE45C8E-B342-4A25-9FF7-BC0E83989275}" srcOrd="0" destOrd="0" presId="urn:microsoft.com/office/officeart/2005/8/layout/target3"/>
    <dgm:cxn modelId="{033CEE7D-E9F8-4ED1-9658-AD0FB5256B8E}" srcId="{2760FABF-96D4-4FAC-B72F-947F4810C7DC}" destId="{E5C49C2C-144C-4A89-8628-FC967573292D}" srcOrd="0" destOrd="0" parTransId="{3F5A834C-2BC7-43AF-ADD7-8AC21B90F735}" sibTransId="{7E81D8A1-23E6-4622-8510-4D0EFEC3BBBE}"/>
    <dgm:cxn modelId="{C5FDC988-CEB4-493E-8331-67C341D27F1F}" type="presOf" srcId="{1BB9A89B-3B53-4177-92F2-03E3C6E03619}" destId="{E71647B7-B58E-48E2-9264-74B4DB0431D9}" srcOrd="1" destOrd="0" presId="urn:microsoft.com/office/officeart/2005/8/layout/target3"/>
    <dgm:cxn modelId="{D605BA25-8A36-4E71-BF03-BF44040E2BD2}" type="presParOf" srcId="{C3DFB369-B3B3-4B52-8CA2-4253E218CEFE}" destId="{82EA213A-A26B-468B-8663-303F15B7F377}" srcOrd="0" destOrd="0" presId="urn:microsoft.com/office/officeart/2005/8/layout/target3"/>
    <dgm:cxn modelId="{0485DCA4-0CBB-459D-9024-223BFFAF007D}" type="presParOf" srcId="{C3DFB369-B3B3-4B52-8CA2-4253E218CEFE}" destId="{AD338081-C734-433C-939F-7E12AC31F984}" srcOrd="1" destOrd="0" presId="urn:microsoft.com/office/officeart/2005/8/layout/target3"/>
    <dgm:cxn modelId="{B295CE13-F37C-4459-B8AC-3AE1E4E140E4}" type="presParOf" srcId="{C3DFB369-B3B3-4B52-8CA2-4253E218CEFE}" destId="{2DE45C8E-B342-4A25-9FF7-BC0E83989275}" srcOrd="2" destOrd="0" presId="urn:microsoft.com/office/officeart/2005/8/layout/target3"/>
    <dgm:cxn modelId="{9729853F-19D1-4F7E-8B13-5E2754A759F9}" type="presParOf" srcId="{C3DFB369-B3B3-4B52-8CA2-4253E218CEFE}" destId="{0570E3B5-8E17-4C7D-92F2-52D857B118A3}" srcOrd="3" destOrd="0" presId="urn:microsoft.com/office/officeart/2005/8/layout/target3"/>
    <dgm:cxn modelId="{E1A6A52C-BBFC-463D-AFBE-48A05764369C}" type="presParOf" srcId="{C3DFB369-B3B3-4B52-8CA2-4253E218CEFE}" destId="{975FBAF5-C6D5-43DC-8EEB-CEA0CF90D6DA}" srcOrd="4" destOrd="0" presId="urn:microsoft.com/office/officeart/2005/8/layout/target3"/>
    <dgm:cxn modelId="{F9CBFADD-6B0A-431E-9925-D31F0C9DF124}" type="presParOf" srcId="{C3DFB369-B3B3-4B52-8CA2-4253E218CEFE}" destId="{786E61B9-9B2B-4FA2-8277-F398B1556B2B}" srcOrd="5" destOrd="0" presId="urn:microsoft.com/office/officeart/2005/8/layout/target3"/>
    <dgm:cxn modelId="{B7E269B5-BFFF-4CF4-9BCF-033F19DFC620}" type="presParOf" srcId="{C3DFB369-B3B3-4B52-8CA2-4253E218CEFE}" destId="{E16CFDCB-D958-4F17-989F-819BD6DA19F7}" srcOrd="6" destOrd="0" presId="urn:microsoft.com/office/officeart/2005/8/layout/target3"/>
    <dgm:cxn modelId="{8E8477BC-2EE9-4A67-BBA3-0B0DE7933FE5}" type="presParOf" srcId="{C3DFB369-B3B3-4B52-8CA2-4253E218CEFE}" destId="{E71647B7-B58E-48E2-9264-74B4DB0431D9}" srcOrd="7"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A06DE0-762A-42FD-8BBD-CEFC7B43432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ZM"/>
        </a:p>
      </dgm:t>
    </dgm:pt>
    <dgm:pt modelId="{47A56234-51A4-49A3-A9B0-2076A661DD63}">
      <dgm:prSet custT="1"/>
      <dgm:spPr/>
      <dgm:t>
        <a:bodyPr/>
        <a:lstStyle/>
        <a:p>
          <a:r>
            <a:rPr lang="en-US" sz="1800" b="0" i="0" baseline="0" dirty="0"/>
            <a:t>MEDIA</a:t>
          </a:r>
          <a:endParaRPr lang="en-ZM" sz="1800" dirty="0"/>
        </a:p>
      </dgm:t>
    </dgm:pt>
    <dgm:pt modelId="{72C78E71-D026-42FB-9BEB-2C42A9E4E8FC}" type="parTrans" cxnId="{780BE65A-A1D4-431F-9CF9-E47C31571D16}">
      <dgm:prSet/>
      <dgm:spPr/>
      <dgm:t>
        <a:bodyPr/>
        <a:lstStyle/>
        <a:p>
          <a:endParaRPr lang="en-ZM"/>
        </a:p>
      </dgm:t>
    </dgm:pt>
    <dgm:pt modelId="{8B303F97-F3CD-47DF-8D09-BF16EBDAC750}" type="sibTrans" cxnId="{780BE65A-A1D4-431F-9CF9-E47C31571D16}">
      <dgm:prSet/>
      <dgm:spPr/>
      <dgm:t>
        <a:bodyPr/>
        <a:lstStyle/>
        <a:p>
          <a:endParaRPr lang="en-ZM"/>
        </a:p>
      </dgm:t>
    </dgm:pt>
    <dgm:pt modelId="{7E4B63D9-C3ED-4822-A8B7-8B58261DF7EC}">
      <dgm:prSet/>
      <dgm:spPr/>
      <dgm:t>
        <a:bodyPr/>
        <a:lstStyle/>
        <a:p>
          <a:r>
            <a:rPr lang="en-US" b="0" i="0" baseline="0"/>
            <a:t>Social /print /electronic</a:t>
          </a:r>
          <a:endParaRPr lang="en-ZM"/>
        </a:p>
      </dgm:t>
    </dgm:pt>
    <dgm:pt modelId="{84D53BCD-2FBE-4C97-825C-2CEB8ECABB42}" type="parTrans" cxnId="{7972A68D-7192-4BBB-90CA-42AA7136D9AC}">
      <dgm:prSet/>
      <dgm:spPr/>
      <dgm:t>
        <a:bodyPr/>
        <a:lstStyle/>
        <a:p>
          <a:endParaRPr lang="en-ZM"/>
        </a:p>
      </dgm:t>
    </dgm:pt>
    <dgm:pt modelId="{4878FBD5-547B-4798-94E8-F5280B736CB7}" type="sibTrans" cxnId="{7972A68D-7192-4BBB-90CA-42AA7136D9AC}">
      <dgm:prSet/>
      <dgm:spPr/>
      <dgm:t>
        <a:bodyPr/>
        <a:lstStyle/>
        <a:p>
          <a:endParaRPr lang="en-ZM"/>
        </a:p>
      </dgm:t>
    </dgm:pt>
    <dgm:pt modelId="{1BF629AC-DD47-4E8D-A8A6-3223BD3E2B50}" type="pres">
      <dgm:prSet presAssocID="{77A06DE0-762A-42FD-8BBD-CEFC7B43432A}" presName="Name0" presStyleCnt="0">
        <dgm:presLayoutVars>
          <dgm:chMax val="7"/>
          <dgm:dir/>
          <dgm:animLvl val="lvl"/>
          <dgm:resizeHandles val="exact"/>
        </dgm:presLayoutVars>
      </dgm:prSet>
      <dgm:spPr/>
    </dgm:pt>
    <dgm:pt modelId="{B7EEBCC6-2F54-4B45-A44A-7410E6585A01}" type="pres">
      <dgm:prSet presAssocID="{47A56234-51A4-49A3-A9B0-2076A661DD63}" presName="circle1" presStyleLbl="node1" presStyleIdx="0" presStyleCnt="2"/>
      <dgm:spPr/>
    </dgm:pt>
    <dgm:pt modelId="{E6D4B7AA-66D5-45AC-B0B6-AADAFBCBAD5B}" type="pres">
      <dgm:prSet presAssocID="{47A56234-51A4-49A3-A9B0-2076A661DD63}" presName="space" presStyleCnt="0"/>
      <dgm:spPr/>
    </dgm:pt>
    <dgm:pt modelId="{CF098389-638D-4536-9715-5CA35DF74A41}" type="pres">
      <dgm:prSet presAssocID="{47A56234-51A4-49A3-A9B0-2076A661DD63}" presName="rect1" presStyleLbl="alignAcc1" presStyleIdx="0" presStyleCnt="2" custScaleX="138549" custLinFactNeighborX="52961" custLinFactNeighborY="-21771"/>
      <dgm:spPr/>
    </dgm:pt>
    <dgm:pt modelId="{2AB55CE0-F8DB-47CA-92C9-68461365C7EF}" type="pres">
      <dgm:prSet presAssocID="{7E4B63D9-C3ED-4822-A8B7-8B58261DF7EC}" presName="vertSpace2" presStyleLbl="node1" presStyleIdx="0" presStyleCnt="2"/>
      <dgm:spPr/>
    </dgm:pt>
    <dgm:pt modelId="{45FAEF63-BD05-4FF3-A97D-EF17CA867ACB}" type="pres">
      <dgm:prSet presAssocID="{7E4B63D9-C3ED-4822-A8B7-8B58261DF7EC}" presName="circle2" presStyleLbl="node1" presStyleIdx="1" presStyleCnt="2"/>
      <dgm:spPr/>
    </dgm:pt>
    <dgm:pt modelId="{167FFAC3-A954-4731-9DE5-44CA1362CF65}" type="pres">
      <dgm:prSet presAssocID="{7E4B63D9-C3ED-4822-A8B7-8B58261DF7EC}" presName="rect2" presStyleLbl="alignAcc1" presStyleIdx="1" presStyleCnt="2" custLinFactNeighborX="5946" custLinFactNeighborY="82124"/>
      <dgm:spPr/>
    </dgm:pt>
    <dgm:pt modelId="{6DB25F64-E09E-48B6-8CBE-56A66ECC0917}" type="pres">
      <dgm:prSet presAssocID="{47A56234-51A4-49A3-A9B0-2076A661DD63}" presName="rect1ParTxNoCh" presStyleLbl="alignAcc1" presStyleIdx="1" presStyleCnt="2">
        <dgm:presLayoutVars>
          <dgm:chMax val="1"/>
          <dgm:bulletEnabled val="1"/>
        </dgm:presLayoutVars>
      </dgm:prSet>
      <dgm:spPr/>
    </dgm:pt>
    <dgm:pt modelId="{7D4861E7-313E-4923-8A31-EB1F8872B875}" type="pres">
      <dgm:prSet presAssocID="{7E4B63D9-C3ED-4822-A8B7-8B58261DF7EC}" presName="rect2ParTxNoCh" presStyleLbl="alignAcc1" presStyleIdx="1" presStyleCnt="2">
        <dgm:presLayoutVars>
          <dgm:chMax val="1"/>
          <dgm:bulletEnabled val="1"/>
        </dgm:presLayoutVars>
      </dgm:prSet>
      <dgm:spPr/>
    </dgm:pt>
  </dgm:ptLst>
  <dgm:cxnLst>
    <dgm:cxn modelId="{AB9B3A58-FC62-4618-A596-D6CEEC88609A}" type="presOf" srcId="{77A06DE0-762A-42FD-8BBD-CEFC7B43432A}" destId="{1BF629AC-DD47-4E8D-A8A6-3223BD3E2B50}" srcOrd="0" destOrd="0" presId="urn:microsoft.com/office/officeart/2005/8/layout/target3"/>
    <dgm:cxn modelId="{780BE65A-A1D4-431F-9CF9-E47C31571D16}" srcId="{77A06DE0-762A-42FD-8BBD-CEFC7B43432A}" destId="{47A56234-51A4-49A3-A9B0-2076A661DD63}" srcOrd="0" destOrd="0" parTransId="{72C78E71-D026-42FB-9BEB-2C42A9E4E8FC}" sibTransId="{8B303F97-F3CD-47DF-8D09-BF16EBDAC750}"/>
    <dgm:cxn modelId="{7972A68D-7192-4BBB-90CA-42AA7136D9AC}" srcId="{77A06DE0-762A-42FD-8BBD-CEFC7B43432A}" destId="{7E4B63D9-C3ED-4822-A8B7-8B58261DF7EC}" srcOrd="1" destOrd="0" parTransId="{84D53BCD-2FBE-4C97-825C-2CEB8ECABB42}" sibTransId="{4878FBD5-547B-4798-94E8-F5280B736CB7}"/>
    <dgm:cxn modelId="{5FCDEE9E-EE63-4A71-9F58-9A26DD1B8ED1}" type="presOf" srcId="{7E4B63D9-C3ED-4822-A8B7-8B58261DF7EC}" destId="{7D4861E7-313E-4923-8A31-EB1F8872B875}" srcOrd="1" destOrd="0" presId="urn:microsoft.com/office/officeart/2005/8/layout/target3"/>
    <dgm:cxn modelId="{2D427BA0-7291-4CF5-84B3-BF21C8052518}" type="presOf" srcId="{47A56234-51A4-49A3-A9B0-2076A661DD63}" destId="{CF098389-638D-4536-9715-5CA35DF74A41}" srcOrd="0" destOrd="0" presId="urn:microsoft.com/office/officeart/2005/8/layout/target3"/>
    <dgm:cxn modelId="{5808EBAC-B6C4-48C4-8A44-5EC7A64F343D}" type="presOf" srcId="{7E4B63D9-C3ED-4822-A8B7-8B58261DF7EC}" destId="{167FFAC3-A954-4731-9DE5-44CA1362CF65}" srcOrd="0" destOrd="0" presId="urn:microsoft.com/office/officeart/2005/8/layout/target3"/>
    <dgm:cxn modelId="{39AFCDDA-BCE7-4175-AEBE-EC75529B1467}" type="presOf" srcId="{47A56234-51A4-49A3-A9B0-2076A661DD63}" destId="{6DB25F64-E09E-48B6-8CBE-56A66ECC0917}" srcOrd="1" destOrd="0" presId="urn:microsoft.com/office/officeart/2005/8/layout/target3"/>
    <dgm:cxn modelId="{1BEF15B5-5440-4F98-9733-E99BD0B263C6}" type="presParOf" srcId="{1BF629AC-DD47-4E8D-A8A6-3223BD3E2B50}" destId="{B7EEBCC6-2F54-4B45-A44A-7410E6585A01}" srcOrd="0" destOrd="0" presId="urn:microsoft.com/office/officeart/2005/8/layout/target3"/>
    <dgm:cxn modelId="{93BCD5F6-EF6E-49E1-9E63-674CD4C9E3AF}" type="presParOf" srcId="{1BF629AC-DD47-4E8D-A8A6-3223BD3E2B50}" destId="{E6D4B7AA-66D5-45AC-B0B6-AADAFBCBAD5B}" srcOrd="1" destOrd="0" presId="urn:microsoft.com/office/officeart/2005/8/layout/target3"/>
    <dgm:cxn modelId="{AD1E8327-422E-4AF1-9F5B-F0DE4D5F28DE}" type="presParOf" srcId="{1BF629AC-DD47-4E8D-A8A6-3223BD3E2B50}" destId="{CF098389-638D-4536-9715-5CA35DF74A41}" srcOrd="2" destOrd="0" presId="urn:microsoft.com/office/officeart/2005/8/layout/target3"/>
    <dgm:cxn modelId="{1C615D2D-44D5-4EA7-AC23-1E26559ED48C}" type="presParOf" srcId="{1BF629AC-DD47-4E8D-A8A6-3223BD3E2B50}" destId="{2AB55CE0-F8DB-47CA-92C9-68461365C7EF}" srcOrd="3" destOrd="0" presId="urn:microsoft.com/office/officeart/2005/8/layout/target3"/>
    <dgm:cxn modelId="{6C76125D-B648-49EE-B946-E76D9B0D8B65}" type="presParOf" srcId="{1BF629AC-DD47-4E8D-A8A6-3223BD3E2B50}" destId="{45FAEF63-BD05-4FF3-A97D-EF17CA867ACB}" srcOrd="4" destOrd="0" presId="urn:microsoft.com/office/officeart/2005/8/layout/target3"/>
    <dgm:cxn modelId="{2F642EA2-8B7C-4FEA-9B23-5E8C2927B739}" type="presParOf" srcId="{1BF629AC-DD47-4E8D-A8A6-3223BD3E2B50}" destId="{167FFAC3-A954-4731-9DE5-44CA1362CF65}" srcOrd="5" destOrd="0" presId="urn:microsoft.com/office/officeart/2005/8/layout/target3"/>
    <dgm:cxn modelId="{CDD0D65D-51E9-4BDE-8791-319907DC222A}" type="presParOf" srcId="{1BF629AC-DD47-4E8D-A8A6-3223BD3E2B50}" destId="{6DB25F64-E09E-48B6-8CBE-56A66ECC0917}" srcOrd="6" destOrd="0" presId="urn:microsoft.com/office/officeart/2005/8/layout/target3"/>
    <dgm:cxn modelId="{AF158D18-F083-4C3F-B319-CCA6C56283FD}" type="presParOf" srcId="{1BF629AC-DD47-4E8D-A8A6-3223BD3E2B50}" destId="{7D4861E7-313E-4923-8A31-EB1F8872B875}" srcOrd="7" destOrd="0" presId="urn:microsoft.com/office/officeart/2005/8/layout/targe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9F741E-ADA1-4BE8-9311-474AA24CACC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ZM"/>
        </a:p>
      </dgm:t>
    </dgm:pt>
    <dgm:pt modelId="{2295E2F6-2D93-470A-8B19-7C804BE43ED2}">
      <dgm:prSet custT="1"/>
      <dgm:spPr/>
      <dgm:t>
        <a:bodyPr/>
        <a:lstStyle/>
        <a:p>
          <a:r>
            <a:rPr lang="en-US" sz="1800" b="0" i="0" baseline="0" dirty="0"/>
            <a:t>INSTITUTIONAL</a:t>
          </a:r>
          <a:endParaRPr lang="en-ZM" sz="1800" dirty="0"/>
        </a:p>
      </dgm:t>
    </dgm:pt>
    <dgm:pt modelId="{22C21D34-300E-404E-8CCF-0B4FA5D4C379}" type="parTrans" cxnId="{CDF5E11A-A3AE-496E-87C5-593BC2199BDA}">
      <dgm:prSet/>
      <dgm:spPr/>
      <dgm:t>
        <a:bodyPr/>
        <a:lstStyle/>
        <a:p>
          <a:endParaRPr lang="en-ZM"/>
        </a:p>
      </dgm:t>
    </dgm:pt>
    <dgm:pt modelId="{AD8503C8-16A9-4467-8E39-524757D7DE0A}" type="sibTrans" cxnId="{CDF5E11A-A3AE-496E-87C5-593BC2199BDA}">
      <dgm:prSet/>
      <dgm:spPr/>
      <dgm:t>
        <a:bodyPr/>
        <a:lstStyle/>
        <a:p>
          <a:endParaRPr lang="en-ZM"/>
        </a:p>
      </dgm:t>
    </dgm:pt>
    <dgm:pt modelId="{047A3ACD-AA81-46A0-B05A-4A4D2551C496}">
      <dgm:prSet/>
      <dgm:spPr/>
      <dgm:t>
        <a:bodyPr/>
        <a:lstStyle/>
        <a:p>
          <a:r>
            <a:rPr lang="en-US" b="0" i="0" baseline="0"/>
            <a:t>Bursary/loan/orientation/marketing</a:t>
          </a:r>
          <a:endParaRPr lang="en-ZM"/>
        </a:p>
      </dgm:t>
    </dgm:pt>
    <dgm:pt modelId="{C293868C-F60F-46B8-BBDC-A25BC9362FE2}" type="parTrans" cxnId="{A3BFD0F6-DDAF-42DC-97F8-336F4AB02BA1}">
      <dgm:prSet/>
      <dgm:spPr/>
      <dgm:t>
        <a:bodyPr/>
        <a:lstStyle/>
        <a:p>
          <a:endParaRPr lang="en-ZM"/>
        </a:p>
      </dgm:t>
    </dgm:pt>
    <dgm:pt modelId="{8FF307C8-A315-4218-ACA5-919B6A99332C}" type="sibTrans" cxnId="{A3BFD0F6-DDAF-42DC-97F8-336F4AB02BA1}">
      <dgm:prSet/>
      <dgm:spPr/>
      <dgm:t>
        <a:bodyPr/>
        <a:lstStyle/>
        <a:p>
          <a:endParaRPr lang="en-ZM"/>
        </a:p>
      </dgm:t>
    </dgm:pt>
    <dgm:pt modelId="{8A3733A3-CEA8-4F14-BCD7-56BCE5AC91AA}" type="pres">
      <dgm:prSet presAssocID="{B69F741E-ADA1-4BE8-9311-474AA24CACC8}" presName="Name0" presStyleCnt="0">
        <dgm:presLayoutVars>
          <dgm:chMax val="7"/>
          <dgm:dir/>
          <dgm:animLvl val="lvl"/>
          <dgm:resizeHandles val="exact"/>
        </dgm:presLayoutVars>
      </dgm:prSet>
      <dgm:spPr/>
    </dgm:pt>
    <dgm:pt modelId="{51649151-1A0A-40D7-891F-0369F51978F7}" type="pres">
      <dgm:prSet presAssocID="{2295E2F6-2D93-470A-8B19-7C804BE43ED2}" presName="circle1" presStyleLbl="node1" presStyleIdx="0" presStyleCnt="2"/>
      <dgm:spPr/>
    </dgm:pt>
    <dgm:pt modelId="{9CFCEBB5-C9CF-4833-9155-D69DA2EDB173}" type="pres">
      <dgm:prSet presAssocID="{2295E2F6-2D93-470A-8B19-7C804BE43ED2}" presName="space" presStyleCnt="0"/>
      <dgm:spPr/>
    </dgm:pt>
    <dgm:pt modelId="{C3849379-3142-4A72-923A-8301DA3D65B8}" type="pres">
      <dgm:prSet presAssocID="{2295E2F6-2D93-470A-8B19-7C804BE43ED2}" presName="rect1" presStyleLbl="alignAcc1" presStyleIdx="0" presStyleCnt="2" custScaleX="133940"/>
      <dgm:spPr/>
    </dgm:pt>
    <dgm:pt modelId="{A23C796A-2967-49F7-8677-52FFC0ACE454}" type="pres">
      <dgm:prSet presAssocID="{047A3ACD-AA81-46A0-B05A-4A4D2551C496}" presName="vertSpace2" presStyleLbl="node1" presStyleIdx="0" presStyleCnt="2"/>
      <dgm:spPr/>
    </dgm:pt>
    <dgm:pt modelId="{B9547988-785B-47F9-854A-90353CCF6B99}" type="pres">
      <dgm:prSet presAssocID="{047A3ACD-AA81-46A0-B05A-4A4D2551C496}" presName="circle2" presStyleLbl="node1" presStyleIdx="1" presStyleCnt="2"/>
      <dgm:spPr/>
    </dgm:pt>
    <dgm:pt modelId="{9313A979-4E4F-4FFB-AF20-DB4C671D85F8}" type="pres">
      <dgm:prSet presAssocID="{047A3ACD-AA81-46A0-B05A-4A4D2551C496}" presName="rect2" presStyleLbl="alignAcc1" presStyleIdx="1" presStyleCnt="2"/>
      <dgm:spPr/>
    </dgm:pt>
    <dgm:pt modelId="{E80EFA21-14E0-4D5B-AAD7-23736187894A}" type="pres">
      <dgm:prSet presAssocID="{2295E2F6-2D93-470A-8B19-7C804BE43ED2}" presName="rect1ParTxNoCh" presStyleLbl="alignAcc1" presStyleIdx="1" presStyleCnt="2">
        <dgm:presLayoutVars>
          <dgm:chMax val="1"/>
          <dgm:bulletEnabled val="1"/>
        </dgm:presLayoutVars>
      </dgm:prSet>
      <dgm:spPr/>
    </dgm:pt>
    <dgm:pt modelId="{DC005DA0-088C-4644-BEFE-B390F5CFD84F}" type="pres">
      <dgm:prSet presAssocID="{047A3ACD-AA81-46A0-B05A-4A4D2551C496}" presName="rect2ParTxNoCh" presStyleLbl="alignAcc1" presStyleIdx="1" presStyleCnt="2">
        <dgm:presLayoutVars>
          <dgm:chMax val="1"/>
          <dgm:bulletEnabled val="1"/>
        </dgm:presLayoutVars>
      </dgm:prSet>
      <dgm:spPr/>
    </dgm:pt>
  </dgm:ptLst>
  <dgm:cxnLst>
    <dgm:cxn modelId="{CDF5E11A-A3AE-496E-87C5-593BC2199BDA}" srcId="{B69F741E-ADA1-4BE8-9311-474AA24CACC8}" destId="{2295E2F6-2D93-470A-8B19-7C804BE43ED2}" srcOrd="0" destOrd="0" parTransId="{22C21D34-300E-404E-8CCF-0B4FA5D4C379}" sibTransId="{AD8503C8-16A9-4467-8E39-524757D7DE0A}"/>
    <dgm:cxn modelId="{DFB03321-5768-468C-81E2-9908A7ACD335}" type="presOf" srcId="{2295E2F6-2D93-470A-8B19-7C804BE43ED2}" destId="{C3849379-3142-4A72-923A-8301DA3D65B8}" srcOrd="0" destOrd="0" presId="urn:microsoft.com/office/officeart/2005/8/layout/target3"/>
    <dgm:cxn modelId="{5AA4FD83-4B71-432A-A2F6-F1E1103B47C6}" type="presOf" srcId="{047A3ACD-AA81-46A0-B05A-4A4D2551C496}" destId="{9313A979-4E4F-4FFB-AF20-DB4C671D85F8}" srcOrd="0" destOrd="0" presId="urn:microsoft.com/office/officeart/2005/8/layout/target3"/>
    <dgm:cxn modelId="{2ECE25B2-1C2C-40CC-9B23-E97F6D7E7477}" type="presOf" srcId="{B69F741E-ADA1-4BE8-9311-474AA24CACC8}" destId="{8A3733A3-CEA8-4F14-BCD7-56BCE5AC91AA}" srcOrd="0" destOrd="0" presId="urn:microsoft.com/office/officeart/2005/8/layout/target3"/>
    <dgm:cxn modelId="{D57888E4-043F-4C1D-AFBD-5B8CC4C8E265}" type="presOf" srcId="{2295E2F6-2D93-470A-8B19-7C804BE43ED2}" destId="{E80EFA21-14E0-4D5B-AAD7-23736187894A}" srcOrd="1" destOrd="0" presId="urn:microsoft.com/office/officeart/2005/8/layout/target3"/>
    <dgm:cxn modelId="{A3BFD0F6-DDAF-42DC-97F8-336F4AB02BA1}" srcId="{B69F741E-ADA1-4BE8-9311-474AA24CACC8}" destId="{047A3ACD-AA81-46A0-B05A-4A4D2551C496}" srcOrd="1" destOrd="0" parTransId="{C293868C-F60F-46B8-BBDC-A25BC9362FE2}" sibTransId="{8FF307C8-A315-4218-ACA5-919B6A99332C}"/>
    <dgm:cxn modelId="{D23579F9-43D1-4F4B-8931-389724C9E339}" type="presOf" srcId="{047A3ACD-AA81-46A0-B05A-4A4D2551C496}" destId="{DC005DA0-088C-4644-BEFE-B390F5CFD84F}" srcOrd="1" destOrd="0" presId="urn:microsoft.com/office/officeart/2005/8/layout/target3"/>
    <dgm:cxn modelId="{88CABE12-B8CA-411D-A77F-3FAE5FA4D10E}" type="presParOf" srcId="{8A3733A3-CEA8-4F14-BCD7-56BCE5AC91AA}" destId="{51649151-1A0A-40D7-891F-0369F51978F7}" srcOrd="0" destOrd="0" presId="urn:microsoft.com/office/officeart/2005/8/layout/target3"/>
    <dgm:cxn modelId="{D2F51208-CA72-496A-987C-DF2EC9C7296D}" type="presParOf" srcId="{8A3733A3-CEA8-4F14-BCD7-56BCE5AC91AA}" destId="{9CFCEBB5-C9CF-4833-9155-D69DA2EDB173}" srcOrd="1" destOrd="0" presId="urn:microsoft.com/office/officeart/2005/8/layout/target3"/>
    <dgm:cxn modelId="{FD5B23A6-BBE2-421F-BC65-807D0FF5E993}" type="presParOf" srcId="{8A3733A3-CEA8-4F14-BCD7-56BCE5AC91AA}" destId="{C3849379-3142-4A72-923A-8301DA3D65B8}" srcOrd="2" destOrd="0" presId="urn:microsoft.com/office/officeart/2005/8/layout/target3"/>
    <dgm:cxn modelId="{68EDE5E1-7C36-4482-B946-17DC52F06672}" type="presParOf" srcId="{8A3733A3-CEA8-4F14-BCD7-56BCE5AC91AA}" destId="{A23C796A-2967-49F7-8677-52FFC0ACE454}" srcOrd="3" destOrd="0" presId="urn:microsoft.com/office/officeart/2005/8/layout/target3"/>
    <dgm:cxn modelId="{D1EBC697-2067-4D5E-97C0-7F579F2E4A98}" type="presParOf" srcId="{8A3733A3-CEA8-4F14-BCD7-56BCE5AC91AA}" destId="{B9547988-785B-47F9-854A-90353CCF6B99}" srcOrd="4" destOrd="0" presId="urn:microsoft.com/office/officeart/2005/8/layout/target3"/>
    <dgm:cxn modelId="{000BDFE1-7DA7-4256-BB4A-C4B3E2634FDE}" type="presParOf" srcId="{8A3733A3-CEA8-4F14-BCD7-56BCE5AC91AA}" destId="{9313A979-4E4F-4FFB-AF20-DB4C671D85F8}" srcOrd="5" destOrd="0" presId="urn:microsoft.com/office/officeart/2005/8/layout/target3"/>
    <dgm:cxn modelId="{598BCA6C-335E-46F1-B004-64B9716CA477}" type="presParOf" srcId="{8A3733A3-CEA8-4F14-BCD7-56BCE5AC91AA}" destId="{E80EFA21-14E0-4D5B-AAD7-23736187894A}" srcOrd="6" destOrd="0" presId="urn:microsoft.com/office/officeart/2005/8/layout/target3"/>
    <dgm:cxn modelId="{0B23F8FA-EAFC-421B-BE87-BDC7861E2D5E}" type="presParOf" srcId="{8A3733A3-CEA8-4F14-BCD7-56BCE5AC91AA}" destId="{DC005DA0-088C-4644-BEFE-B390F5CFD84F}" srcOrd="7" destOrd="0" presId="urn:microsoft.com/office/officeart/2005/8/layout/target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858042-365F-497E-9341-A5AB3085359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ZM"/>
        </a:p>
      </dgm:t>
    </dgm:pt>
    <dgm:pt modelId="{A614B13F-7F67-468D-91C4-31AC4231303A}">
      <dgm:prSet custT="1"/>
      <dgm:spPr/>
      <dgm:t>
        <a:bodyPr/>
        <a:lstStyle/>
        <a:p>
          <a:r>
            <a:rPr lang="en-US" sz="1800" b="0" i="0" baseline="0" dirty="0"/>
            <a:t>CAREER CHOICE</a:t>
          </a:r>
          <a:endParaRPr lang="en-ZM" sz="1800" dirty="0"/>
        </a:p>
      </dgm:t>
    </dgm:pt>
    <dgm:pt modelId="{A74F4246-BC8C-42A2-AB70-8141AF681259}" type="parTrans" cxnId="{9054DA16-4987-4F1A-9E6C-22C1E7791619}">
      <dgm:prSet/>
      <dgm:spPr/>
      <dgm:t>
        <a:bodyPr/>
        <a:lstStyle/>
        <a:p>
          <a:endParaRPr lang="en-ZM"/>
        </a:p>
      </dgm:t>
    </dgm:pt>
    <dgm:pt modelId="{FDBD9C13-3A86-4FFF-8054-8CB3F11234D2}" type="sibTrans" cxnId="{9054DA16-4987-4F1A-9E6C-22C1E7791619}">
      <dgm:prSet/>
      <dgm:spPr/>
      <dgm:t>
        <a:bodyPr/>
        <a:lstStyle/>
        <a:p>
          <a:endParaRPr lang="en-ZM"/>
        </a:p>
      </dgm:t>
    </dgm:pt>
    <dgm:pt modelId="{C965B6A3-10D6-448C-A083-AC223940D091}" type="pres">
      <dgm:prSet presAssocID="{9E858042-365F-497E-9341-A5AB30853590}" presName="Name0" presStyleCnt="0">
        <dgm:presLayoutVars>
          <dgm:chMax val="7"/>
          <dgm:dir/>
          <dgm:animLvl val="lvl"/>
          <dgm:resizeHandles val="exact"/>
        </dgm:presLayoutVars>
      </dgm:prSet>
      <dgm:spPr/>
    </dgm:pt>
    <dgm:pt modelId="{EA981471-A673-47A4-9E64-25430DE66200}" type="pres">
      <dgm:prSet presAssocID="{A614B13F-7F67-468D-91C4-31AC4231303A}" presName="circle1" presStyleLbl="node1" presStyleIdx="0" presStyleCnt="1"/>
      <dgm:spPr/>
    </dgm:pt>
    <dgm:pt modelId="{4DAC20CE-E1B0-4747-9D16-37452D72101D}" type="pres">
      <dgm:prSet presAssocID="{A614B13F-7F67-468D-91C4-31AC4231303A}" presName="space" presStyleCnt="0"/>
      <dgm:spPr/>
    </dgm:pt>
    <dgm:pt modelId="{68710B06-F98A-4144-9B02-DCD489335ACD}" type="pres">
      <dgm:prSet presAssocID="{A614B13F-7F67-468D-91C4-31AC4231303A}" presName="rect1" presStyleLbl="alignAcc1" presStyleIdx="0" presStyleCnt="1"/>
      <dgm:spPr/>
    </dgm:pt>
    <dgm:pt modelId="{0A481D28-1128-4B35-96B3-26AFAA72B8B5}" type="pres">
      <dgm:prSet presAssocID="{A614B13F-7F67-468D-91C4-31AC4231303A}" presName="rect1ParTxNoCh" presStyleLbl="alignAcc1" presStyleIdx="0" presStyleCnt="1">
        <dgm:presLayoutVars>
          <dgm:chMax val="1"/>
          <dgm:bulletEnabled val="1"/>
        </dgm:presLayoutVars>
      </dgm:prSet>
      <dgm:spPr/>
    </dgm:pt>
  </dgm:ptLst>
  <dgm:cxnLst>
    <dgm:cxn modelId="{9054DA16-4987-4F1A-9E6C-22C1E7791619}" srcId="{9E858042-365F-497E-9341-A5AB30853590}" destId="{A614B13F-7F67-468D-91C4-31AC4231303A}" srcOrd="0" destOrd="0" parTransId="{A74F4246-BC8C-42A2-AB70-8141AF681259}" sibTransId="{FDBD9C13-3A86-4FFF-8054-8CB3F11234D2}"/>
    <dgm:cxn modelId="{B53A8522-B0B6-42FE-89BD-A190C29C7E39}" type="presOf" srcId="{A614B13F-7F67-468D-91C4-31AC4231303A}" destId="{0A481D28-1128-4B35-96B3-26AFAA72B8B5}" srcOrd="1" destOrd="0" presId="urn:microsoft.com/office/officeart/2005/8/layout/target3"/>
    <dgm:cxn modelId="{38A1983A-0401-459D-A374-DF0BA7186236}" type="presOf" srcId="{A614B13F-7F67-468D-91C4-31AC4231303A}" destId="{68710B06-F98A-4144-9B02-DCD489335ACD}" srcOrd="0" destOrd="0" presId="urn:microsoft.com/office/officeart/2005/8/layout/target3"/>
    <dgm:cxn modelId="{1163EECB-7470-48DD-A142-5DD08D9B2BCA}" type="presOf" srcId="{9E858042-365F-497E-9341-A5AB30853590}" destId="{C965B6A3-10D6-448C-A083-AC223940D091}" srcOrd="0" destOrd="0" presId="urn:microsoft.com/office/officeart/2005/8/layout/target3"/>
    <dgm:cxn modelId="{DBBD7305-5357-4E25-B48E-D5DB65F75A9E}" type="presParOf" srcId="{C965B6A3-10D6-448C-A083-AC223940D091}" destId="{EA981471-A673-47A4-9E64-25430DE66200}" srcOrd="0" destOrd="0" presId="urn:microsoft.com/office/officeart/2005/8/layout/target3"/>
    <dgm:cxn modelId="{EFDE36C5-F044-40F7-941F-F4F15B8826E1}" type="presParOf" srcId="{C965B6A3-10D6-448C-A083-AC223940D091}" destId="{4DAC20CE-E1B0-4747-9D16-37452D72101D}" srcOrd="1" destOrd="0" presId="urn:microsoft.com/office/officeart/2005/8/layout/target3"/>
    <dgm:cxn modelId="{388F07BA-093C-4003-8845-40C3BAB630A6}" type="presParOf" srcId="{C965B6A3-10D6-448C-A083-AC223940D091}" destId="{68710B06-F98A-4144-9B02-DCD489335ACD}" srcOrd="2" destOrd="0" presId="urn:microsoft.com/office/officeart/2005/8/layout/target3"/>
    <dgm:cxn modelId="{A5366D84-5A71-4F55-90B1-B99138E85619}" type="presParOf" srcId="{C965B6A3-10D6-448C-A083-AC223940D091}" destId="{0A481D28-1128-4B35-96B3-26AFAA72B8B5}" srcOrd="3" destOrd="0" presId="urn:microsoft.com/office/officeart/2005/8/layout/target3"/>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24074A-7786-41CC-AE2A-DF08EAD9B84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ZM"/>
        </a:p>
      </dgm:t>
    </dgm:pt>
    <dgm:pt modelId="{D61F0338-3DC0-4664-B271-31C8951A47DF}">
      <dgm:prSet custT="1"/>
      <dgm:spPr/>
      <dgm:t>
        <a:bodyPr/>
        <a:lstStyle/>
        <a:p>
          <a:r>
            <a:rPr lang="en-US" sz="1800" b="0" i="0" baseline="0" dirty="0"/>
            <a:t>PSYCHOLOGICAL</a:t>
          </a:r>
          <a:endParaRPr lang="en-ZM" sz="1800" dirty="0"/>
        </a:p>
      </dgm:t>
    </dgm:pt>
    <dgm:pt modelId="{39D68292-25E2-472C-AFCF-A844F0AFD737}" type="parTrans" cxnId="{7C5E3A0C-7236-46EE-B2CE-2382DB03A585}">
      <dgm:prSet/>
      <dgm:spPr/>
      <dgm:t>
        <a:bodyPr/>
        <a:lstStyle/>
        <a:p>
          <a:endParaRPr lang="en-ZM"/>
        </a:p>
      </dgm:t>
    </dgm:pt>
    <dgm:pt modelId="{5EFBFCAD-D426-4F21-922F-23EE10C2E060}" type="sibTrans" cxnId="{7C5E3A0C-7236-46EE-B2CE-2382DB03A585}">
      <dgm:prSet/>
      <dgm:spPr/>
      <dgm:t>
        <a:bodyPr/>
        <a:lstStyle/>
        <a:p>
          <a:endParaRPr lang="en-ZM"/>
        </a:p>
      </dgm:t>
    </dgm:pt>
    <dgm:pt modelId="{1AD758C6-FFAE-4A4E-B4AB-AAB8E8382C1F}">
      <dgm:prSet/>
      <dgm:spPr/>
      <dgm:t>
        <a:bodyPr/>
        <a:lstStyle/>
        <a:p>
          <a:r>
            <a:rPr lang="en-US" b="0" i="0" baseline="0" dirty="0"/>
            <a:t>Passion/interest/prestige/curiosity</a:t>
          </a:r>
          <a:endParaRPr lang="en-ZM" dirty="0"/>
        </a:p>
      </dgm:t>
    </dgm:pt>
    <dgm:pt modelId="{38D85BAF-90EC-448A-819D-71FE8C0C186B}" type="parTrans" cxnId="{E08CAAF4-32CC-4201-862C-5ABCA4915B92}">
      <dgm:prSet/>
      <dgm:spPr/>
      <dgm:t>
        <a:bodyPr/>
        <a:lstStyle/>
        <a:p>
          <a:endParaRPr lang="en-ZM"/>
        </a:p>
      </dgm:t>
    </dgm:pt>
    <dgm:pt modelId="{A2CCF967-CC33-485E-BA13-B2FDEBAA13FC}" type="sibTrans" cxnId="{E08CAAF4-32CC-4201-862C-5ABCA4915B92}">
      <dgm:prSet/>
      <dgm:spPr/>
      <dgm:t>
        <a:bodyPr/>
        <a:lstStyle/>
        <a:p>
          <a:endParaRPr lang="en-ZM"/>
        </a:p>
      </dgm:t>
    </dgm:pt>
    <dgm:pt modelId="{F461F166-5992-4059-A5B8-F40A9FAE6C63}" type="pres">
      <dgm:prSet presAssocID="{6624074A-7786-41CC-AE2A-DF08EAD9B84A}" presName="Name0" presStyleCnt="0">
        <dgm:presLayoutVars>
          <dgm:chMax val="7"/>
          <dgm:dir/>
          <dgm:animLvl val="lvl"/>
          <dgm:resizeHandles val="exact"/>
        </dgm:presLayoutVars>
      </dgm:prSet>
      <dgm:spPr/>
    </dgm:pt>
    <dgm:pt modelId="{262A82F1-6153-4E0B-900D-2954D181E251}" type="pres">
      <dgm:prSet presAssocID="{D61F0338-3DC0-4664-B271-31C8951A47DF}" presName="circle1" presStyleLbl="node1" presStyleIdx="0" presStyleCnt="2"/>
      <dgm:spPr/>
    </dgm:pt>
    <dgm:pt modelId="{2F135A63-3C73-4D90-B865-4A7480F5275E}" type="pres">
      <dgm:prSet presAssocID="{D61F0338-3DC0-4664-B271-31C8951A47DF}" presName="space" presStyleCnt="0"/>
      <dgm:spPr/>
    </dgm:pt>
    <dgm:pt modelId="{75BFD883-5BC2-4EAF-A3DB-480B91CD29CD}" type="pres">
      <dgm:prSet presAssocID="{D61F0338-3DC0-4664-B271-31C8951A47DF}" presName="rect1" presStyleLbl="alignAcc1" presStyleIdx="0" presStyleCnt="2" custScaleY="139164" custLinFactNeighborX="4143" custLinFactNeighborY="2531"/>
      <dgm:spPr/>
    </dgm:pt>
    <dgm:pt modelId="{8AF0933B-CAA2-4B81-BDCA-FC2B2678C428}" type="pres">
      <dgm:prSet presAssocID="{1AD758C6-FFAE-4A4E-B4AB-AAB8E8382C1F}" presName="vertSpace2" presStyleLbl="node1" presStyleIdx="0" presStyleCnt="2"/>
      <dgm:spPr/>
    </dgm:pt>
    <dgm:pt modelId="{A667F6E0-D446-4614-8355-51C17EAFA8D0}" type="pres">
      <dgm:prSet presAssocID="{1AD758C6-FFAE-4A4E-B4AB-AAB8E8382C1F}" presName="circle2" presStyleLbl="node1" presStyleIdx="1" presStyleCnt="2"/>
      <dgm:spPr/>
    </dgm:pt>
    <dgm:pt modelId="{514EC291-B44C-4EBF-AE70-1A759B571F35}" type="pres">
      <dgm:prSet presAssocID="{1AD758C6-FFAE-4A4E-B4AB-AAB8E8382C1F}" presName="rect2" presStyleLbl="alignAcc1" presStyleIdx="1" presStyleCnt="2"/>
      <dgm:spPr/>
    </dgm:pt>
    <dgm:pt modelId="{CDF43466-113A-428B-99C0-F52E31E35F1F}" type="pres">
      <dgm:prSet presAssocID="{D61F0338-3DC0-4664-B271-31C8951A47DF}" presName="rect1ParTxNoCh" presStyleLbl="alignAcc1" presStyleIdx="1" presStyleCnt="2">
        <dgm:presLayoutVars>
          <dgm:chMax val="1"/>
          <dgm:bulletEnabled val="1"/>
        </dgm:presLayoutVars>
      </dgm:prSet>
      <dgm:spPr/>
    </dgm:pt>
    <dgm:pt modelId="{F364FCF8-E2BC-4E4D-ADBC-2EDC1A31587A}" type="pres">
      <dgm:prSet presAssocID="{1AD758C6-FFAE-4A4E-B4AB-AAB8E8382C1F}" presName="rect2ParTxNoCh" presStyleLbl="alignAcc1" presStyleIdx="1" presStyleCnt="2">
        <dgm:presLayoutVars>
          <dgm:chMax val="1"/>
          <dgm:bulletEnabled val="1"/>
        </dgm:presLayoutVars>
      </dgm:prSet>
      <dgm:spPr/>
    </dgm:pt>
  </dgm:ptLst>
  <dgm:cxnLst>
    <dgm:cxn modelId="{7C5E3A0C-7236-46EE-B2CE-2382DB03A585}" srcId="{6624074A-7786-41CC-AE2A-DF08EAD9B84A}" destId="{D61F0338-3DC0-4664-B271-31C8951A47DF}" srcOrd="0" destOrd="0" parTransId="{39D68292-25E2-472C-AFCF-A844F0AFD737}" sibTransId="{5EFBFCAD-D426-4F21-922F-23EE10C2E060}"/>
    <dgm:cxn modelId="{EB21AF30-C216-4653-B3BB-BA8254E38CC5}" type="presOf" srcId="{6624074A-7786-41CC-AE2A-DF08EAD9B84A}" destId="{F461F166-5992-4059-A5B8-F40A9FAE6C63}" srcOrd="0" destOrd="0" presId="urn:microsoft.com/office/officeart/2005/8/layout/target3"/>
    <dgm:cxn modelId="{97A50249-E97A-47A3-85D6-B3D106C6B2F0}" type="presOf" srcId="{D61F0338-3DC0-4664-B271-31C8951A47DF}" destId="{75BFD883-5BC2-4EAF-A3DB-480B91CD29CD}" srcOrd="0" destOrd="0" presId="urn:microsoft.com/office/officeart/2005/8/layout/target3"/>
    <dgm:cxn modelId="{6EA153BF-DB0C-4593-BE8F-700C4D28C2C8}" type="presOf" srcId="{1AD758C6-FFAE-4A4E-B4AB-AAB8E8382C1F}" destId="{F364FCF8-E2BC-4E4D-ADBC-2EDC1A31587A}" srcOrd="1" destOrd="0" presId="urn:microsoft.com/office/officeart/2005/8/layout/target3"/>
    <dgm:cxn modelId="{C5C59BF3-73DF-4160-B389-9C4935CC9D63}" type="presOf" srcId="{1AD758C6-FFAE-4A4E-B4AB-AAB8E8382C1F}" destId="{514EC291-B44C-4EBF-AE70-1A759B571F35}" srcOrd="0" destOrd="0" presId="urn:microsoft.com/office/officeart/2005/8/layout/target3"/>
    <dgm:cxn modelId="{17B062F4-9E4A-4F90-9458-D29EDDC418C3}" type="presOf" srcId="{D61F0338-3DC0-4664-B271-31C8951A47DF}" destId="{CDF43466-113A-428B-99C0-F52E31E35F1F}" srcOrd="1" destOrd="0" presId="urn:microsoft.com/office/officeart/2005/8/layout/target3"/>
    <dgm:cxn modelId="{E08CAAF4-32CC-4201-862C-5ABCA4915B92}" srcId="{6624074A-7786-41CC-AE2A-DF08EAD9B84A}" destId="{1AD758C6-FFAE-4A4E-B4AB-AAB8E8382C1F}" srcOrd="1" destOrd="0" parTransId="{38D85BAF-90EC-448A-819D-71FE8C0C186B}" sibTransId="{A2CCF967-CC33-485E-BA13-B2FDEBAA13FC}"/>
    <dgm:cxn modelId="{8E7F9C87-58D1-400C-B8DE-0FB37C8F57FC}" type="presParOf" srcId="{F461F166-5992-4059-A5B8-F40A9FAE6C63}" destId="{262A82F1-6153-4E0B-900D-2954D181E251}" srcOrd="0" destOrd="0" presId="urn:microsoft.com/office/officeart/2005/8/layout/target3"/>
    <dgm:cxn modelId="{FDA360B4-1D78-468D-BE6E-1B6E1056970F}" type="presParOf" srcId="{F461F166-5992-4059-A5B8-F40A9FAE6C63}" destId="{2F135A63-3C73-4D90-B865-4A7480F5275E}" srcOrd="1" destOrd="0" presId="urn:microsoft.com/office/officeart/2005/8/layout/target3"/>
    <dgm:cxn modelId="{634C4A2C-0210-412F-92C8-AC437E209C98}" type="presParOf" srcId="{F461F166-5992-4059-A5B8-F40A9FAE6C63}" destId="{75BFD883-5BC2-4EAF-A3DB-480B91CD29CD}" srcOrd="2" destOrd="0" presId="urn:microsoft.com/office/officeart/2005/8/layout/target3"/>
    <dgm:cxn modelId="{E4E11368-8195-49C2-9ADC-769903371BAA}" type="presParOf" srcId="{F461F166-5992-4059-A5B8-F40A9FAE6C63}" destId="{8AF0933B-CAA2-4B81-BDCA-FC2B2678C428}" srcOrd="3" destOrd="0" presId="urn:microsoft.com/office/officeart/2005/8/layout/target3"/>
    <dgm:cxn modelId="{EE731FF5-9408-4827-8B5E-CD087CA6306D}" type="presParOf" srcId="{F461F166-5992-4059-A5B8-F40A9FAE6C63}" destId="{A667F6E0-D446-4614-8355-51C17EAFA8D0}" srcOrd="4" destOrd="0" presId="urn:microsoft.com/office/officeart/2005/8/layout/target3"/>
    <dgm:cxn modelId="{FEE63C89-D520-478C-8D31-749415B364E4}" type="presParOf" srcId="{F461F166-5992-4059-A5B8-F40A9FAE6C63}" destId="{514EC291-B44C-4EBF-AE70-1A759B571F35}" srcOrd="5" destOrd="0" presId="urn:microsoft.com/office/officeart/2005/8/layout/target3"/>
    <dgm:cxn modelId="{82105982-3A6F-4912-941B-C125E9DA6A4D}" type="presParOf" srcId="{F461F166-5992-4059-A5B8-F40A9FAE6C63}" destId="{CDF43466-113A-428B-99C0-F52E31E35F1F}" srcOrd="6" destOrd="0" presId="urn:microsoft.com/office/officeart/2005/8/layout/target3"/>
    <dgm:cxn modelId="{14BC88C6-6CD8-47EA-88D0-A49F91D8B127}" type="presParOf" srcId="{F461F166-5992-4059-A5B8-F40A9FAE6C63}" destId="{F364FCF8-E2BC-4E4D-ADBC-2EDC1A31587A}"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87D813-439B-45AA-97BE-8EADC25EB55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ZM"/>
        </a:p>
      </dgm:t>
    </dgm:pt>
    <dgm:pt modelId="{123E2B84-E55E-4FE7-AF90-6116BDD023CE}">
      <dgm:prSet custT="1"/>
      <dgm:spPr/>
      <dgm:t>
        <a:bodyPr/>
        <a:lstStyle/>
        <a:p>
          <a:r>
            <a:rPr lang="en-US" sz="1800" b="0" i="0" baseline="0" dirty="0"/>
            <a:t>SOCIAL   </a:t>
          </a:r>
          <a:endParaRPr lang="en-ZM" sz="1800" dirty="0"/>
        </a:p>
      </dgm:t>
    </dgm:pt>
    <dgm:pt modelId="{A999EC7C-C454-474B-96AF-ACE6FA714B7F}" type="parTrans" cxnId="{6DE93953-1D18-4F0F-9595-9ABACE8A924C}">
      <dgm:prSet/>
      <dgm:spPr/>
      <dgm:t>
        <a:bodyPr/>
        <a:lstStyle/>
        <a:p>
          <a:endParaRPr lang="en-ZM"/>
        </a:p>
      </dgm:t>
    </dgm:pt>
    <dgm:pt modelId="{4F2CA876-B341-4DD8-B8EE-CF24928C0CCB}" type="sibTrans" cxnId="{6DE93953-1D18-4F0F-9595-9ABACE8A924C}">
      <dgm:prSet/>
      <dgm:spPr/>
      <dgm:t>
        <a:bodyPr/>
        <a:lstStyle/>
        <a:p>
          <a:endParaRPr lang="en-ZM"/>
        </a:p>
      </dgm:t>
    </dgm:pt>
    <dgm:pt modelId="{AF53AA4D-598F-4D5D-99BE-62BFFE490780}">
      <dgm:prSet/>
      <dgm:spPr/>
      <dgm:t>
        <a:bodyPr/>
        <a:lstStyle/>
        <a:p>
          <a:r>
            <a:rPr lang="en-US" b="0" i="0" baseline="0"/>
            <a:t>Peer/Family/Religious/Community Infinity/ Stereotype</a:t>
          </a:r>
          <a:endParaRPr lang="en-ZM"/>
        </a:p>
      </dgm:t>
    </dgm:pt>
    <dgm:pt modelId="{9AE1D7CE-DA4E-41B5-B9F7-3DC2673BCA32}" type="parTrans" cxnId="{9429A3F9-212E-438C-B35E-ECE321BFB2B5}">
      <dgm:prSet/>
      <dgm:spPr/>
      <dgm:t>
        <a:bodyPr/>
        <a:lstStyle/>
        <a:p>
          <a:endParaRPr lang="en-ZM"/>
        </a:p>
      </dgm:t>
    </dgm:pt>
    <dgm:pt modelId="{51FD8661-AE92-4CDD-A995-A603EB59A0AE}" type="sibTrans" cxnId="{9429A3F9-212E-438C-B35E-ECE321BFB2B5}">
      <dgm:prSet/>
      <dgm:spPr/>
      <dgm:t>
        <a:bodyPr/>
        <a:lstStyle/>
        <a:p>
          <a:endParaRPr lang="en-ZM"/>
        </a:p>
      </dgm:t>
    </dgm:pt>
    <dgm:pt modelId="{D56ED1AD-C94F-40B3-B033-D212ADB51BEB}" type="pres">
      <dgm:prSet presAssocID="{6487D813-439B-45AA-97BE-8EADC25EB558}" presName="Name0" presStyleCnt="0">
        <dgm:presLayoutVars>
          <dgm:chMax val="7"/>
          <dgm:dir/>
          <dgm:animLvl val="lvl"/>
          <dgm:resizeHandles val="exact"/>
        </dgm:presLayoutVars>
      </dgm:prSet>
      <dgm:spPr/>
    </dgm:pt>
    <dgm:pt modelId="{E73D30AE-872E-4208-A903-324050531AD7}" type="pres">
      <dgm:prSet presAssocID="{123E2B84-E55E-4FE7-AF90-6116BDD023CE}" presName="circle1" presStyleLbl="node1" presStyleIdx="0" presStyleCnt="2"/>
      <dgm:spPr/>
    </dgm:pt>
    <dgm:pt modelId="{1DFA4A1C-762A-4357-83E0-CCB53076245F}" type="pres">
      <dgm:prSet presAssocID="{123E2B84-E55E-4FE7-AF90-6116BDD023CE}" presName="space" presStyleCnt="0"/>
      <dgm:spPr/>
    </dgm:pt>
    <dgm:pt modelId="{0C7B31C0-FE15-4173-B995-208C5CBB30BB}" type="pres">
      <dgm:prSet presAssocID="{123E2B84-E55E-4FE7-AF90-6116BDD023CE}" presName="rect1" presStyleLbl="alignAcc1" presStyleIdx="0" presStyleCnt="2" custLinFactNeighborX="-4524" custLinFactNeighborY="-14142"/>
      <dgm:spPr/>
    </dgm:pt>
    <dgm:pt modelId="{A452B46D-1B36-44B5-9A0A-584E5185287F}" type="pres">
      <dgm:prSet presAssocID="{AF53AA4D-598F-4D5D-99BE-62BFFE490780}" presName="vertSpace2" presStyleLbl="node1" presStyleIdx="0" presStyleCnt="2"/>
      <dgm:spPr/>
    </dgm:pt>
    <dgm:pt modelId="{F4C161F2-7AEA-426A-A242-4F5BCC3F80E6}" type="pres">
      <dgm:prSet presAssocID="{AF53AA4D-598F-4D5D-99BE-62BFFE490780}" presName="circle2" presStyleLbl="node1" presStyleIdx="1" presStyleCnt="2"/>
      <dgm:spPr/>
    </dgm:pt>
    <dgm:pt modelId="{FBB444E1-01EA-4062-B504-37CE7B7E5948}" type="pres">
      <dgm:prSet presAssocID="{AF53AA4D-598F-4D5D-99BE-62BFFE490780}" presName="rect2" presStyleLbl="alignAcc1" presStyleIdx="1" presStyleCnt="2"/>
      <dgm:spPr/>
    </dgm:pt>
    <dgm:pt modelId="{6A116F9F-3484-4F15-9A47-A6ABB56821D8}" type="pres">
      <dgm:prSet presAssocID="{123E2B84-E55E-4FE7-AF90-6116BDD023CE}" presName="rect1ParTxNoCh" presStyleLbl="alignAcc1" presStyleIdx="1" presStyleCnt="2">
        <dgm:presLayoutVars>
          <dgm:chMax val="1"/>
          <dgm:bulletEnabled val="1"/>
        </dgm:presLayoutVars>
      </dgm:prSet>
      <dgm:spPr/>
    </dgm:pt>
    <dgm:pt modelId="{EAEF6DC6-C91D-40EB-8183-940BB1F889DF}" type="pres">
      <dgm:prSet presAssocID="{AF53AA4D-598F-4D5D-99BE-62BFFE490780}" presName="rect2ParTxNoCh" presStyleLbl="alignAcc1" presStyleIdx="1" presStyleCnt="2">
        <dgm:presLayoutVars>
          <dgm:chMax val="1"/>
          <dgm:bulletEnabled val="1"/>
        </dgm:presLayoutVars>
      </dgm:prSet>
      <dgm:spPr/>
    </dgm:pt>
  </dgm:ptLst>
  <dgm:cxnLst>
    <dgm:cxn modelId="{158FB811-2580-445D-9C9C-E97B721AC5A4}" type="presOf" srcId="{6487D813-439B-45AA-97BE-8EADC25EB558}" destId="{D56ED1AD-C94F-40B3-B033-D212ADB51BEB}" srcOrd="0" destOrd="0" presId="urn:microsoft.com/office/officeart/2005/8/layout/target3"/>
    <dgm:cxn modelId="{6DE93953-1D18-4F0F-9595-9ABACE8A924C}" srcId="{6487D813-439B-45AA-97BE-8EADC25EB558}" destId="{123E2B84-E55E-4FE7-AF90-6116BDD023CE}" srcOrd="0" destOrd="0" parTransId="{A999EC7C-C454-474B-96AF-ACE6FA714B7F}" sibTransId="{4F2CA876-B341-4DD8-B8EE-CF24928C0CCB}"/>
    <dgm:cxn modelId="{4D7C0D74-AD42-466F-A15A-10D9A40D074C}" type="presOf" srcId="{123E2B84-E55E-4FE7-AF90-6116BDD023CE}" destId="{0C7B31C0-FE15-4173-B995-208C5CBB30BB}" srcOrd="0" destOrd="0" presId="urn:microsoft.com/office/officeart/2005/8/layout/target3"/>
    <dgm:cxn modelId="{12AF4687-36CB-4CF7-8767-19716CB79856}" type="presOf" srcId="{AF53AA4D-598F-4D5D-99BE-62BFFE490780}" destId="{EAEF6DC6-C91D-40EB-8183-940BB1F889DF}" srcOrd="1" destOrd="0" presId="urn:microsoft.com/office/officeart/2005/8/layout/target3"/>
    <dgm:cxn modelId="{82BA7CE2-7110-4284-B03C-C630B01DD4AA}" type="presOf" srcId="{123E2B84-E55E-4FE7-AF90-6116BDD023CE}" destId="{6A116F9F-3484-4F15-9A47-A6ABB56821D8}" srcOrd="1" destOrd="0" presId="urn:microsoft.com/office/officeart/2005/8/layout/target3"/>
    <dgm:cxn modelId="{1BA70BE8-2F13-4427-91FD-19A64AFEC6A7}" type="presOf" srcId="{AF53AA4D-598F-4D5D-99BE-62BFFE490780}" destId="{FBB444E1-01EA-4062-B504-37CE7B7E5948}" srcOrd="0" destOrd="0" presId="urn:microsoft.com/office/officeart/2005/8/layout/target3"/>
    <dgm:cxn modelId="{9429A3F9-212E-438C-B35E-ECE321BFB2B5}" srcId="{6487D813-439B-45AA-97BE-8EADC25EB558}" destId="{AF53AA4D-598F-4D5D-99BE-62BFFE490780}" srcOrd="1" destOrd="0" parTransId="{9AE1D7CE-DA4E-41B5-B9F7-3DC2673BCA32}" sibTransId="{51FD8661-AE92-4CDD-A995-A603EB59A0AE}"/>
    <dgm:cxn modelId="{AA748BC5-3DD1-44CF-ADFF-7A7C7F535AA0}" type="presParOf" srcId="{D56ED1AD-C94F-40B3-B033-D212ADB51BEB}" destId="{E73D30AE-872E-4208-A903-324050531AD7}" srcOrd="0" destOrd="0" presId="urn:microsoft.com/office/officeart/2005/8/layout/target3"/>
    <dgm:cxn modelId="{1652C2A6-4F0A-4E19-B5C8-1E154E813B9C}" type="presParOf" srcId="{D56ED1AD-C94F-40B3-B033-D212ADB51BEB}" destId="{1DFA4A1C-762A-4357-83E0-CCB53076245F}" srcOrd="1" destOrd="0" presId="urn:microsoft.com/office/officeart/2005/8/layout/target3"/>
    <dgm:cxn modelId="{AB305C87-34AB-40FF-9254-1AB6E8FFF048}" type="presParOf" srcId="{D56ED1AD-C94F-40B3-B033-D212ADB51BEB}" destId="{0C7B31C0-FE15-4173-B995-208C5CBB30BB}" srcOrd="2" destOrd="0" presId="urn:microsoft.com/office/officeart/2005/8/layout/target3"/>
    <dgm:cxn modelId="{88962675-C51D-4DB1-AB28-B920C63F20E7}" type="presParOf" srcId="{D56ED1AD-C94F-40B3-B033-D212ADB51BEB}" destId="{A452B46D-1B36-44B5-9A0A-584E5185287F}" srcOrd="3" destOrd="0" presId="urn:microsoft.com/office/officeart/2005/8/layout/target3"/>
    <dgm:cxn modelId="{305B8160-204F-4E44-B5C3-347257B831EA}" type="presParOf" srcId="{D56ED1AD-C94F-40B3-B033-D212ADB51BEB}" destId="{F4C161F2-7AEA-426A-A242-4F5BCC3F80E6}" srcOrd="4" destOrd="0" presId="urn:microsoft.com/office/officeart/2005/8/layout/target3"/>
    <dgm:cxn modelId="{6ED0AA01-BF59-4E3B-8C7F-7C8E29047019}" type="presParOf" srcId="{D56ED1AD-C94F-40B3-B033-D212ADB51BEB}" destId="{FBB444E1-01EA-4062-B504-37CE7B7E5948}" srcOrd="5" destOrd="0" presId="urn:microsoft.com/office/officeart/2005/8/layout/target3"/>
    <dgm:cxn modelId="{4F9DC8ED-8911-4767-8DF3-7BA748749B04}" type="presParOf" srcId="{D56ED1AD-C94F-40B3-B033-D212ADB51BEB}" destId="{6A116F9F-3484-4F15-9A47-A6ABB56821D8}" srcOrd="6" destOrd="0" presId="urn:microsoft.com/office/officeart/2005/8/layout/target3"/>
    <dgm:cxn modelId="{E20A3D9A-8BDD-4D43-BF7C-C0A892AABB04}" type="presParOf" srcId="{D56ED1AD-C94F-40B3-B033-D212ADB51BEB}" destId="{EAEF6DC6-C91D-40EB-8183-940BB1F889DF}"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A82F1-6153-4E0B-900D-2954D181E251}">
      <dsp:nvSpPr>
        <dsp:cNvPr id="0" name=""/>
        <dsp:cNvSpPr/>
      </dsp:nvSpPr>
      <dsp:spPr>
        <a:xfrm>
          <a:off x="0" y="34988"/>
          <a:ext cx="1407985" cy="140798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FD883-5BC2-4EAF-A3DB-480B91CD29CD}">
      <dsp:nvSpPr>
        <dsp:cNvPr id="0" name=""/>
        <dsp:cNvSpPr/>
      </dsp:nvSpPr>
      <dsp:spPr>
        <a:xfrm>
          <a:off x="703992" y="-240722"/>
          <a:ext cx="1642649" cy="195940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PSYCHOLOGICAL</a:t>
          </a:r>
          <a:endParaRPr lang="en-ZM" sz="1800" kern="1200" dirty="0"/>
        </a:p>
      </dsp:txBody>
      <dsp:txXfrm>
        <a:off x="703992" y="-240722"/>
        <a:ext cx="1642649" cy="930719"/>
      </dsp:txXfrm>
    </dsp:sp>
    <dsp:sp modelId="{A667F6E0-D446-4614-8355-51C17EAFA8D0}">
      <dsp:nvSpPr>
        <dsp:cNvPr id="0" name=""/>
        <dsp:cNvSpPr/>
      </dsp:nvSpPr>
      <dsp:spPr>
        <a:xfrm>
          <a:off x="369596" y="703781"/>
          <a:ext cx="668792" cy="668792"/>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EC291-B44C-4EBF-AE70-1A759B571F35}">
      <dsp:nvSpPr>
        <dsp:cNvPr id="0" name=""/>
        <dsp:cNvSpPr/>
      </dsp:nvSpPr>
      <dsp:spPr>
        <a:xfrm>
          <a:off x="703992" y="703781"/>
          <a:ext cx="1642649" cy="66879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dirty="0"/>
            <a:t>Passion/interest/prestige/curiosity</a:t>
          </a:r>
          <a:endParaRPr lang="en-ZM" sz="900" kern="1200" dirty="0"/>
        </a:p>
      </dsp:txBody>
      <dsp:txXfrm>
        <a:off x="703992" y="703781"/>
        <a:ext cx="1642649" cy="6687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35E41-706B-43D9-944A-2C1BC17922BC}">
      <dsp:nvSpPr>
        <dsp:cNvPr id="0" name=""/>
        <dsp:cNvSpPr/>
      </dsp:nvSpPr>
      <dsp:spPr>
        <a:xfrm>
          <a:off x="0" y="107481"/>
          <a:ext cx="1263000" cy="126300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8E08E-9532-4AED-A98E-568273E79F89}">
      <dsp:nvSpPr>
        <dsp:cNvPr id="0" name=""/>
        <dsp:cNvSpPr/>
      </dsp:nvSpPr>
      <dsp:spPr>
        <a:xfrm>
          <a:off x="631500" y="107481"/>
          <a:ext cx="1473500" cy="126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ECONOMIC</a:t>
          </a:r>
          <a:endParaRPr lang="en-ZM" sz="1800" kern="1200" dirty="0"/>
        </a:p>
      </dsp:txBody>
      <dsp:txXfrm>
        <a:off x="631500" y="107481"/>
        <a:ext cx="1473500" cy="599925"/>
      </dsp:txXfrm>
    </dsp:sp>
    <dsp:sp modelId="{DFD8B385-3901-4A89-B06C-AB4B24EA9C58}">
      <dsp:nvSpPr>
        <dsp:cNvPr id="0" name=""/>
        <dsp:cNvSpPr/>
      </dsp:nvSpPr>
      <dsp:spPr>
        <a:xfrm>
          <a:off x="331537" y="707406"/>
          <a:ext cx="599925" cy="59992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82478-0E5E-48FD-8EC8-0AE6F488C74E}">
      <dsp:nvSpPr>
        <dsp:cNvPr id="0" name=""/>
        <dsp:cNvSpPr/>
      </dsp:nvSpPr>
      <dsp:spPr>
        <a:xfrm>
          <a:off x="631500" y="707406"/>
          <a:ext cx="1473500" cy="5999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a:t>Job opportunity/conditions of service/quality of life</a:t>
          </a:r>
          <a:endParaRPr lang="en-ZM" sz="1100" kern="1200"/>
        </a:p>
      </dsp:txBody>
      <dsp:txXfrm>
        <a:off x="631500" y="707406"/>
        <a:ext cx="1473500" cy="5999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213A-A26B-468B-8663-303F15B7F377}">
      <dsp:nvSpPr>
        <dsp:cNvPr id="0" name=""/>
        <dsp:cNvSpPr/>
      </dsp:nvSpPr>
      <dsp:spPr>
        <a:xfrm>
          <a:off x="0" y="322738"/>
          <a:ext cx="946785" cy="94678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45C8E-B342-4A25-9FF7-BC0E83989275}">
      <dsp:nvSpPr>
        <dsp:cNvPr id="0" name=""/>
        <dsp:cNvSpPr/>
      </dsp:nvSpPr>
      <dsp:spPr>
        <a:xfrm>
          <a:off x="473392" y="322738"/>
          <a:ext cx="1104583" cy="94678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SCHOOL</a:t>
          </a:r>
          <a:endParaRPr lang="en-ZM" sz="1800" kern="1200" dirty="0"/>
        </a:p>
      </dsp:txBody>
      <dsp:txXfrm>
        <a:off x="473392" y="322738"/>
        <a:ext cx="1104583" cy="449723"/>
      </dsp:txXfrm>
    </dsp:sp>
    <dsp:sp modelId="{975FBAF5-C6D5-43DC-8EEB-CEA0CF90D6DA}">
      <dsp:nvSpPr>
        <dsp:cNvPr id="0" name=""/>
        <dsp:cNvSpPr/>
      </dsp:nvSpPr>
      <dsp:spPr>
        <a:xfrm>
          <a:off x="248531" y="772461"/>
          <a:ext cx="449723" cy="44972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E61B9-9B2B-4FA2-8277-F398B1556B2B}">
      <dsp:nvSpPr>
        <dsp:cNvPr id="0" name=""/>
        <dsp:cNvSpPr/>
      </dsp:nvSpPr>
      <dsp:spPr>
        <a:xfrm>
          <a:off x="473392" y="772461"/>
          <a:ext cx="1104583" cy="44972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Career masters/teacher</a:t>
          </a:r>
          <a:endParaRPr lang="en-ZM" sz="1200" kern="1200"/>
        </a:p>
      </dsp:txBody>
      <dsp:txXfrm>
        <a:off x="473392" y="772461"/>
        <a:ext cx="1104583" cy="4497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EBCC6-2F54-4B45-A44A-7410E6585A01}">
      <dsp:nvSpPr>
        <dsp:cNvPr id="0" name=""/>
        <dsp:cNvSpPr/>
      </dsp:nvSpPr>
      <dsp:spPr>
        <a:xfrm>
          <a:off x="-107552" y="0"/>
          <a:ext cx="860424" cy="86042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98389-638D-4536-9715-5CA35DF74A41}">
      <dsp:nvSpPr>
        <dsp:cNvPr id="0" name=""/>
        <dsp:cNvSpPr/>
      </dsp:nvSpPr>
      <dsp:spPr>
        <a:xfrm>
          <a:off x="107553" y="0"/>
          <a:ext cx="1546224" cy="86042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MEDIA</a:t>
          </a:r>
          <a:endParaRPr lang="en-ZM" sz="1800" kern="1200" dirty="0"/>
        </a:p>
      </dsp:txBody>
      <dsp:txXfrm>
        <a:off x="107553" y="0"/>
        <a:ext cx="1546224" cy="408701"/>
      </dsp:txXfrm>
    </dsp:sp>
    <dsp:sp modelId="{45FAEF63-BD05-4FF3-A97D-EF17CA867ACB}">
      <dsp:nvSpPr>
        <dsp:cNvPr id="0" name=""/>
        <dsp:cNvSpPr/>
      </dsp:nvSpPr>
      <dsp:spPr>
        <a:xfrm>
          <a:off x="118308" y="408701"/>
          <a:ext cx="408701" cy="40870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FFAC3-A954-4731-9DE5-44CA1362CF65}">
      <dsp:nvSpPr>
        <dsp:cNvPr id="0" name=""/>
        <dsp:cNvSpPr/>
      </dsp:nvSpPr>
      <dsp:spPr>
        <a:xfrm>
          <a:off x="389017" y="451723"/>
          <a:ext cx="1116012" cy="40870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Social /print /electronic</a:t>
          </a:r>
          <a:endParaRPr lang="en-ZM" sz="1200" kern="1200"/>
        </a:p>
      </dsp:txBody>
      <dsp:txXfrm>
        <a:off x="389017" y="451723"/>
        <a:ext cx="1116012" cy="408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49151-1A0A-40D7-891F-0369F51978F7}">
      <dsp:nvSpPr>
        <dsp:cNvPr id="0" name=""/>
        <dsp:cNvSpPr/>
      </dsp:nvSpPr>
      <dsp:spPr>
        <a:xfrm>
          <a:off x="-133350" y="0"/>
          <a:ext cx="1066799" cy="106679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49379-3142-4A72-923A-8301DA3D65B8}">
      <dsp:nvSpPr>
        <dsp:cNvPr id="0" name=""/>
        <dsp:cNvSpPr/>
      </dsp:nvSpPr>
      <dsp:spPr>
        <a:xfrm>
          <a:off x="133349" y="0"/>
          <a:ext cx="2105001" cy="10667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INSTITUTIONAL</a:t>
          </a:r>
          <a:endParaRPr lang="en-ZM" sz="1800" kern="1200" dirty="0"/>
        </a:p>
      </dsp:txBody>
      <dsp:txXfrm>
        <a:off x="133349" y="0"/>
        <a:ext cx="2105001" cy="506729"/>
      </dsp:txXfrm>
    </dsp:sp>
    <dsp:sp modelId="{B9547988-785B-47F9-854A-90353CCF6B99}">
      <dsp:nvSpPr>
        <dsp:cNvPr id="0" name=""/>
        <dsp:cNvSpPr/>
      </dsp:nvSpPr>
      <dsp:spPr>
        <a:xfrm>
          <a:off x="146684" y="506729"/>
          <a:ext cx="506730" cy="50673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3A979-4E4F-4FFB-AF20-DB4C671D85F8}">
      <dsp:nvSpPr>
        <dsp:cNvPr id="0" name=""/>
        <dsp:cNvSpPr/>
      </dsp:nvSpPr>
      <dsp:spPr>
        <a:xfrm>
          <a:off x="400049" y="506729"/>
          <a:ext cx="1571599" cy="50673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0" i="0" kern="1200" baseline="0"/>
            <a:t>Bursary/loan/orientation/marketing</a:t>
          </a:r>
          <a:endParaRPr lang="en-ZM" sz="700" kern="1200"/>
        </a:p>
      </dsp:txBody>
      <dsp:txXfrm>
        <a:off x="400049" y="506729"/>
        <a:ext cx="1571599" cy="5067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81471-A673-47A4-9E64-25430DE66200}">
      <dsp:nvSpPr>
        <dsp:cNvPr id="0" name=""/>
        <dsp:cNvSpPr/>
      </dsp:nvSpPr>
      <dsp:spPr>
        <a:xfrm>
          <a:off x="0" y="64928"/>
          <a:ext cx="868680" cy="86868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710B06-F98A-4144-9B02-DCD489335ACD}">
      <dsp:nvSpPr>
        <dsp:cNvPr id="0" name=""/>
        <dsp:cNvSpPr/>
      </dsp:nvSpPr>
      <dsp:spPr>
        <a:xfrm>
          <a:off x="434340" y="64928"/>
          <a:ext cx="1013459" cy="86868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CAREER CHOICE</a:t>
          </a:r>
          <a:endParaRPr lang="en-ZM" sz="1800" kern="1200" dirty="0"/>
        </a:p>
      </dsp:txBody>
      <dsp:txXfrm>
        <a:off x="434340" y="64928"/>
        <a:ext cx="1013459" cy="868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D30AE-872E-4208-A903-324050531AD7}">
      <dsp:nvSpPr>
        <dsp:cNvPr id="0" name=""/>
        <dsp:cNvSpPr/>
      </dsp:nvSpPr>
      <dsp:spPr>
        <a:xfrm>
          <a:off x="0" y="292404"/>
          <a:ext cx="1205890" cy="120589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B31C0-FE15-4173-B995-208C5CBB30BB}">
      <dsp:nvSpPr>
        <dsp:cNvPr id="0" name=""/>
        <dsp:cNvSpPr/>
      </dsp:nvSpPr>
      <dsp:spPr>
        <a:xfrm>
          <a:off x="539298" y="121867"/>
          <a:ext cx="1406871" cy="120589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SOCIAL   </a:t>
          </a:r>
          <a:endParaRPr lang="en-ZM" sz="1800" kern="1200" dirty="0"/>
        </a:p>
      </dsp:txBody>
      <dsp:txXfrm>
        <a:off x="539298" y="121867"/>
        <a:ext cx="1406871" cy="572797"/>
      </dsp:txXfrm>
    </dsp:sp>
    <dsp:sp modelId="{F4C161F2-7AEA-426A-A242-4F5BCC3F80E6}">
      <dsp:nvSpPr>
        <dsp:cNvPr id="0" name=""/>
        <dsp:cNvSpPr/>
      </dsp:nvSpPr>
      <dsp:spPr>
        <a:xfrm>
          <a:off x="316546" y="865202"/>
          <a:ext cx="572797" cy="57279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444E1-01EA-4062-B504-37CE7B7E5948}">
      <dsp:nvSpPr>
        <dsp:cNvPr id="0" name=""/>
        <dsp:cNvSpPr/>
      </dsp:nvSpPr>
      <dsp:spPr>
        <a:xfrm>
          <a:off x="602945" y="865202"/>
          <a:ext cx="1406871" cy="57279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0" i="0" kern="1200" baseline="0"/>
            <a:t>Peer/Family/Religious/Community Infinity/ Stereotype</a:t>
          </a:r>
          <a:endParaRPr lang="en-ZM" sz="700" kern="1200"/>
        </a:p>
      </dsp:txBody>
      <dsp:txXfrm>
        <a:off x="602945" y="865202"/>
        <a:ext cx="1406871" cy="572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35E41-706B-43D9-944A-2C1BC17922BC}">
      <dsp:nvSpPr>
        <dsp:cNvPr id="0" name=""/>
        <dsp:cNvSpPr/>
      </dsp:nvSpPr>
      <dsp:spPr>
        <a:xfrm>
          <a:off x="0" y="107481"/>
          <a:ext cx="1263000" cy="126300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8E08E-9532-4AED-A98E-568273E79F89}">
      <dsp:nvSpPr>
        <dsp:cNvPr id="0" name=""/>
        <dsp:cNvSpPr/>
      </dsp:nvSpPr>
      <dsp:spPr>
        <a:xfrm>
          <a:off x="631500" y="107481"/>
          <a:ext cx="1473500" cy="126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ECONOMIC</a:t>
          </a:r>
          <a:endParaRPr lang="en-ZM" sz="1800" kern="1200" dirty="0"/>
        </a:p>
      </dsp:txBody>
      <dsp:txXfrm>
        <a:off x="631500" y="107481"/>
        <a:ext cx="1473500" cy="599925"/>
      </dsp:txXfrm>
    </dsp:sp>
    <dsp:sp modelId="{DFD8B385-3901-4A89-B06C-AB4B24EA9C58}">
      <dsp:nvSpPr>
        <dsp:cNvPr id="0" name=""/>
        <dsp:cNvSpPr/>
      </dsp:nvSpPr>
      <dsp:spPr>
        <a:xfrm>
          <a:off x="331537" y="707406"/>
          <a:ext cx="599925" cy="59992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82478-0E5E-48FD-8EC8-0AE6F488C74E}">
      <dsp:nvSpPr>
        <dsp:cNvPr id="0" name=""/>
        <dsp:cNvSpPr/>
      </dsp:nvSpPr>
      <dsp:spPr>
        <a:xfrm>
          <a:off x="631500" y="707406"/>
          <a:ext cx="1473500" cy="5999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a:t>Job opportunity/conditions of service/quality of life</a:t>
          </a:r>
          <a:endParaRPr lang="en-ZM" sz="1100" kern="1200"/>
        </a:p>
      </dsp:txBody>
      <dsp:txXfrm>
        <a:off x="631500" y="707406"/>
        <a:ext cx="1473500" cy="599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213A-A26B-468B-8663-303F15B7F377}">
      <dsp:nvSpPr>
        <dsp:cNvPr id="0" name=""/>
        <dsp:cNvSpPr/>
      </dsp:nvSpPr>
      <dsp:spPr>
        <a:xfrm>
          <a:off x="0" y="322738"/>
          <a:ext cx="946785" cy="94678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45C8E-B342-4A25-9FF7-BC0E83989275}">
      <dsp:nvSpPr>
        <dsp:cNvPr id="0" name=""/>
        <dsp:cNvSpPr/>
      </dsp:nvSpPr>
      <dsp:spPr>
        <a:xfrm>
          <a:off x="473392" y="322738"/>
          <a:ext cx="1104583" cy="94678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SCHOOL</a:t>
          </a:r>
          <a:endParaRPr lang="en-ZM" sz="1800" kern="1200" dirty="0"/>
        </a:p>
      </dsp:txBody>
      <dsp:txXfrm>
        <a:off x="473392" y="322738"/>
        <a:ext cx="1104583" cy="449723"/>
      </dsp:txXfrm>
    </dsp:sp>
    <dsp:sp modelId="{975FBAF5-C6D5-43DC-8EEB-CEA0CF90D6DA}">
      <dsp:nvSpPr>
        <dsp:cNvPr id="0" name=""/>
        <dsp:cNvSpPr/>
      </dsp:nvSpPr>
      <dsp:spPr>
        <a:xfrm>
          <a:off x="248531" y="772461"/>
          <a:ext cx="449723" cy="44972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E61B9-9B2B-4FA2-8277-F398B1556B2B}">
      <dsp:nvSpPr>
        <dsp:cNvPr id="0" name=""/>
        <dsp:cNvSpPr/>
      </dsp:nvSpPr>
      <dsp:spPr>
        <a:xfrm>
          <a:off x="473392" y="772461"/>
          <a:ext cx="1104583" cy="44972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Career masters/teacher</a:t>
          </a:r>
          <a:endParaRPr lang="en-ZM" sz="1200" kern="1200"/>
        </a:p>
      </dsp:txBody>
      <dsp:txXfrm>
        <a:off x="473392" y="772461"/>
        <a:ext cx="1104583" cy="449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EBCC6-2F54-4B45-A44A-7410E6585A01}">
      <dsp:nvSpPr>
        <dsp:cNvPr id="0" name=""/>
        <dsp:cNvSpPr/>
      </dsp:nvSpPr>
      <dsp:spPr>
        <a:xfrm>
          <a:off x="-107552" y="0"/>
          <a:ext cx="860424" cy="86042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98389-638D-4536-9715-5CA35DF74A41}">
      <dsp:nvSpPr>
        <dsp:cNvPr id="0" name=""/>
        <dsp:cNvSpPr/>
      </dsp:nvSpPr>
      <dsp:spPr>
        <a:xfrm>
          <a:off x="107553" y="0"/>
          <a:ext cx="1546224" cy="86042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MEDIA</a:t>
          </a:r>
          <a:endParaRPr lang="en-ZM" sz="1800" kern="1200" dirty="0"/>
        </a:p>
      </dsp:txBody>
      <dsp:txXfrm>
        <a:off x="107553" y="0"/>
        <a:ext cx="1546224" cy="408701"/>
      </dsp:txXfrm>
    </dsp:sp>
    <dsp:sp modelId="{45FAEF63-BD05-4FF3-A97D-EF17CA867ACB}">
      <dsp:nvSpPr>
        <dsp:cNvPr id="0" name=""/>
        <dsp:cNvSpPr/>
      </dsp:nvSpPr>
      <dsp:spPr>
        <a:xfrm>
          <a:off x="118308" y="408701"/>
          <a:ext cx="408701" cy="40870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FFAC3-A954-4731-9DE5-44CA1362CF65}">
      <dsp:nvSpPr>
        <dsp:cNvPr id="0" name=""/>
        <dsp:cNvSpPr/>
      </dsp:nvSpPr>
      <dsp:spPr>
        <a:xfrm>
          <a:off x="389017" y="451723"/>
          <a:ext cx="1116012" cy="40870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a:t>Social /print /electronic</a:t>
          </a:r>
          <a:endParaRPr lang="en-ZM" sz="1200" kern="1200"/>
        </a:p>
      </dsp:txBody>
      <dsp:txXfrm>
        <a:off x="389017" y="451723"/>
        <a:ext cx="1116012" cy="4087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49151-1A0A-40D7-891F-0369F51978F7}">
      <dsp:nvSpPr>
        <dsp:cNvPr id="0" name=""/>
        <dsp:cNvSpPr/>
      </dsp:nvSpPr>
      <dsp:spPr>
        <a:xfrm>
          <a:off x="-133350" y="0"/>
          <a:ext cx="1066799" cy="106679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49379-3142-4A72-923A-8301DA3D65B8}">
      <dsp:nvSpPr>
        <dsp:cNvPr id="0" name=""/>
        <dsp:cNvSpPr/>
      </dsp:nvSpPr>
      <dsp:spPr>
        <a:xfrm>
          <a:off x="133349" y="0"/>
          <a:ext cx="2105001" cy="10667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INSTITUTIONAL</a:t>
          </a:r>
          <a:endParaRPr lang="en-ZM" sz="1800" kern="1200" dirty="0"/>
        </a:p>
      </dsp:txBody>
      <dsp:txXfrm>
        <a:off x="133349" y="0"/>
        <a:ext cx="2105001" cy="506729"/>
      </dsp:txXfrm>
    </dsp:sp>
    <dsp:sp modelId="{B9547988-785B-47F9-854A-90353CCF6B99}">
      <dsp:nvSpPr>
        <dsp:cNvPr id="0" name=""/>
        <dsp:cNvSpPr/>
      </dsp:nvSpPr>
      <dsp:spPr>
        <a:xfrm>
          <a:off x="146684" y="506729"/>
          <a:ext cx="506730" cy="50673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3A979-4E4F-4FFB-AF20-DB4C671D85F8}">
      <dsp:nvSpPr>
        <dsp:cNvPr id="0" name=""/>
        <dsp:cNvSpPr/>
      </dsp:nvSpPr>
      <dsp:spPr>
        <a:xfrm>
          <a:off x="400049" y="506729"/>
          <a:ext cx="1571599" cy="50673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0" i="0" kern="1200" baseline="0"/>
            <a:t>Bursary/loan/orientation/marketing</a:t>
          </a:r>
          <a:endParaRPr lang="en-ZM" sz="700" kern="1200"/>
        </a:p>
      </dsp:txBody>
      <dsp:txXfrm>
        <a:off x="400049" y="506729"/>
        <a:ext cx="1571599" cy="5067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81471-A673-47A4-9E64-25430DE66200}">
      <dsp:nvSpPr>
        <dsp:cNvPr id="0" name=""/>
        <dsp:cNvSpPr/>
      </dsp:nvSpPr>
      <dsp:spPr>
        <a:xfrm>
          <a:off x="0" y="64928"/>
          <a:ext cx="868680" cy="86868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710B06-F98A-4144-9B02-DCD489335ACD}">
      <dsp:nvSpPr>
        <dsp:cNvPr id="0" name=""/>
        <dsp:cNvSpPr/>
      </dsp:nvSpPr>
      <dsp:spPr>
        <a:xfrm>
          <a:off x="434340" y="64928"/>
          <a:ext cx="1013459" cy="86868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CAREER CHOICE</a:t>
          </a:r>
          <a:endParaRPr lang="en-ZM" sz="1800" kern="1200" dirty="0"/>
        </a:p>
      </dsp:txBody>
      <dsp:txXfrm>
        <a:off x="434340" y="64928"/>
        <a:ext cx="1013459" cy="8686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A82F1-6153-4E0B-900D-2954D181E251}">
      <dsp:nvSpPr>
        <dsp:cNvPr id="0" name=""/>
        <dsp:cNvSpPr/>
      </dsp:nvSpPr>
      <dsp:spPr>
        <a:xfrm>
          <a:off x="0" y="34988"/>
          <a:ext cx="1407985" cy="140798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FD883-5BC2-4EAF-A3DB-480B91CD29CD}">
      <dsp:nvSpPr>
        <dsp:cNvPr id="0" name=""/>
        <dsp:cNvSpPr/>
      </dsp:nvSpPr>
      <dsp:spPr>
        <a:xfrm>
          <a:off x="703992" y="-240722"/>
          <a:ext cx="1642649" cy="195940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PSYCHOLOGICAL</a:t>
          </a:r>
          <a:endParaRPr lang="en-ZM" sz="1800" kern="1200" dirty="0"/>
        </a:p>
      </dsp:txBody>
      <dsp:txXfrm>
        <a:off x="703992" y="-240722"/>
        <a:ext cx="1642649" cy="930719"/>
      </dsp:txXfrm>
    </dsp:sp>
    <dsp:sp modelId="{A667F6E0-D446-4614-8355-51C17EAFA8D0}">
      <dsp:nvSpPr>
        <dsp:cNvPr id="0" name=""/>
        <dsp:cNvSpPr/>
      </dsp:nvSpPr>
      <dsp:spPr>
        <a:xfrm>
          <a:off x="369596" y="703781"/>
          <a:ext cx="668792" cy="668792"/>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EC291-B44C-4EBF-AE70-1A759B571F35}">
      <dsp:nvSpPr>
        <dsp:cNvPr id="0" name=""/>
        <dsp:cNvSpPr/>
      </dsp:nvSpPr>
      <dsp:spPr>
        <a:xfrm>
          <a:off x="703992" y="703781"/>
          <a:ext cx="1642649" cy="66879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dirty="0"/>
            <a:t>Passion/interest/prestige/curiosity</a:t>
          </a:r>
          <a:endParaRPr lang="en-ZM" sz="900" kern="1200" dirty="0"/>
        </a:p>
      </dsp:txBody>
      <dsp:txXfrm>
        <a:off x="703992" y="703781"/>
        <a:ext cx="1642649" cy="6687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D30AE-872E-4208-A903-324050531AD7}">
      <dsp:nvSpPr>
        <dsp:cNvPr id="0" name=""/>
        <dsp:cNvSpPr/>
      </dsp:nvSpPr>
      <dsp:spPr>
        <a:xfrm>
          <a:off x="0" y="292404"/>
          <a:ext cx="1205890" cy="120589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B31C0-FE15-4173-B995-208C5CBB30BB}">
      <dsp:nvSpPr>
        <dsp:cNvPr id="0" name=""/>
        <dsp:cNvSpPr/>
      </dsp:nvSpPr>
      <dsp:spPr>
        <a:xfrm>
          <a:off x="539298" y="121867"/>
          <a:ext cx="1406871" cy="120589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SOCIAL   </a:t>
          </a:r>
          <a:endParaRPr lang="en-ZM" sz="1800" kern="1200" dirty="0"/>
        </a:p>
      </dsp:txBody>
      <dsp:txXfrm>
        <a:off x="539298" y="121867"/>
        <a:ext cx="1406871" cy="572797"/>
      </dsp:txXfrm>
    </dsp:sp>
    <dsp:sp modelId="{F4C161F2-7AEA-426A-A242-4F5BCC3F80E6}">
      <dsp:nvSpPr>
        <dsp:cNvPr id="0" name=""/>
        <dsp:cNvSpPr/>
      </dsp:nvSpPr>
      <dsp:spPr>
        <a:xfrm>
          <a:off x="316546" y="865202"/>
          <a:ext cx="572797" cy="57279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444E1-01EA-4062-B504-37CE7B7E5948}">
      <dsp:nvSpPr>
        <dsp:cNvPr id="0" name=""/>
        <dsp:cNvSpPr/>
      </dsp:nvSpPr>
      <dsp:spPr>
        <a:xfrm>
          <a:off x="602945" y="865202"/>
          <a:ext cx="1406871" cy="57279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0" i="0" kern="1200" baseline="0"/>
            <a:t>Peer/Family/Religious/Community Infinity/ Stereotype</a:t>
          </a:r>
          <a:endParaRPr lang="en-ZM" sz="700" kern="1200"/>
        </a:p>
      </dsp:txBody>
      <dsp:txXfrm>
        <a:off x="602945" y="865202"/>
        <a:ext cx="1406871" cy="57279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D31F3331-3F39-43B4-8B0C-725701869E8A}"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54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D6755-5B31-41CA-8503-F9628EDE2790}" type="datetimeFigureOut">
              <a:rPr lang="en-ZM" smtClean="0"/>
              <a:t>04/08/2023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1F3331-3F39-43B4-8B0C-725701869E8A}" type="slidenum">
              <a:rPr lang="en-ZM" smtClean="0"/>
              <a:t>‹#›</a:t>
            </a:fld>
            <a:endParaRPr lang="en-ZM"/>
          </a:p>
        </p:txBody>
      </p:sp>
    </p:spTree>
    <p:extLst>
      <p:ext uri="{BB962C8B-B14F-4D97-AF65-F5344CB8AC3E}">
        <p14:creationId xmlns:p14="http://schemas.microsoft.com/office/powerpoint/2010/main" val="273900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1F3331-3F39-43B4-8B0C-725701869E8A}"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37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1F3331-3F39-43B4-8B0C-725701869E8A}"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latin typeface="Georgia Pro Black" panose="02040A02050405020203" pitchFamily="18" charset="0"/>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latin typeface="Georgia Pro Black" panose="02040A02050405020203" pitchFamily="18" charset="0"/>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688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1F3331-3F39-43B4-8B0C-725701869E8A}" type="slidenum">
              <a:rPr lang="en-ZM" smtClean="0"/>
              <a:t>‹#›</a:t>
            </a:fld>
            <a:endParaRPr lang="en-ZM"/>
          </a:p>
        </p:txBody>
      </p:sp>
    </p:spTree>
    <p:extLst>
      <p:ext uri="{BB962C8B-B14F-4D97-AF65-F5344CB8AC3E}">
        <p14:creationId xmlns:p14="http://schemas.microsoft.com/office/powerpoint/2010/main" val="429365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1F3331-3F39-43B4-8B0C-725701869E8A}"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latin typeface="Georgia Pro Black" panose="02040A02050405020203" pitchFamily="18" charset="0"/>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latin typeface="Georgia Pro Black" panose="02040A02050405020203" pitchFamily="18" charset="0"/>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78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1F3331-3F39-43B4-8B0C-725701869E8A}"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610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1F3331-3F39-43B4-8B0C-725701869E8A}"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459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1F3331-3F39-43B4-8B0C-725701869E8A}"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8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1F3331-3F39-43B4-8B0C-725701869E8A}" type="slidenum">
              <a:rPr lang="en-ZM" smtClean="0"/>
              <a:t>‹#›</a:t>
            </a:fld>
            <a:endParaRPr lang="en-ZM"/>
          </a:p>
        </p:txBody>
      </p:sp>
    </p:spTree>
    <p:extLst>
      <p:ext uri="{BB962C8B-B14F-4D97-AF65-F5344CB8AC3E}">
        <p14:creationId xmlns:p14="http://schemas.microsoft.com/office/powerpoint/2010/main" val="248241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D6755-5B31-41CA-8503-F9628EDE2790}" type="datetimeFigureOut">
              <a:rPr lang="en-ZM" smtClean="0"/>
              <a:t>04/08/2023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31F3331-3F39-43B4-8B0C-725701869E8A}"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34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3D6755-5B31-41CA-8503-F9628EDE2790}" type="datetimeFigureOut">
              <a:rPr lang="en-ZM" smtClean="0"/>
              <a:t>04/08/2023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1F3331-3F39-43B4-8B0C-725701869E8A}" type="slidenum">
              <a:rPr lang="en-ZM" smtClean="0"/>
              <a:t>‹#›</a:t>
            </a:fld>
            <a:endParaRPr lang="en-ZM"/>
          </a:p>
        </p:txBody>
      </p:sp>
    </p:spTree>
    <p:extLst>
      <p:ext uri="{BB962C8B-B14F-4D97-AF65-F5344CB8AC3E}">
        <p14:creationId xmlns:p14="http://schemas.microsoft.com/office/powerpoint/2010/main" val="204474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3D6755-5B31-41CA-8503-F9628EDE2790}" type="datetimeFigureOut">
              <a:rPr lang="en-ZM" smtClean="0"/>
              <a:t>04/08/2023</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D31F3331-3F39-43B4-8B0C-725701869E8A}"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66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3D6755-5B31-41CA-8503-F9628EDE2790}" type="datetimeFigureOut">
              <a:rPr lang="en-ZM" smtClean="0"/>
              <a:t>04/08/2023</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D31F3331-3F39-43B4-8B0C-725701869E8A}"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62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D6755-5B31-41CA-8503-F9628EDE2790}" type="datetimeFigureOut">
              <a:rPr lang="en-ZM" smtClean="0"/>
              <a:t>04/08/2023</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D31F3331-3F39-43B4-8B0C-725701869E8A}" type="slidenum">
              <a:rPr lang="en-ZM" smtClean="0"/>
              <a:t>‹#›</a:t>
            </a:fld>
            <a:endParaRPr lang="en-ZM"/>
          </a:p>
        </p:txBody>
      </p:sp>
    </p:spTree>
    <p:extLst>
      <p:ext uri="{BB962C8B-B14F-4D97-AF65-F5344CB8AC3E}">
        <p14:creationId xmlns:p14="http://schemas.microsoft.com/office/powerpoint/2010/main" val="391094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D6755-5B31-41CA-8503-F9628EDE2790}" type="datetimeFigureOut">
              <a:rPr lang="en-ZM" smtClean="0"/>
              <a:t>04/08/2023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1F3331-3F39-43B4-8B0C-725701869E8A}"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75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D6755-5B31-41CA-8503-F9628EDE2790}" type="datetimeFigureOut">
              <a:rPr lang="en-ZM" smtClean="0"/>
              <a:t>04/08/2023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31F3331-3F39-43B4-8B0C-725701869E8A}" type="slidenum">
              <a:rPr lang="en-ZM" smtClean="0"/>
              <a:t>‹#›</a:t>
            </a:fld>
            <a:endParaRPr lang="en-ZM"/>
          </a:p>
        </p:txBody>
      </p:sp>
    </p:spTree>
    <p:extLst>
      <p:ext uri="{BB962C8B-B14F-4D97-AF65-F5344CB8AC3E}">
        <p14:creationId xmlns:p14="http://schemas.microsoft.com/office/powerpoint/2010/main" val="9742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Georgia Pro Black" panose="02040A02050405020203" pitchFamily="18" charset="0"/>
              </a:defRPr>
            </a:lvl1pPr>
          </a:lstStyle>
          <a:p>
            <a:fld id="{D33D6755-5B31-41CA-8503-F9628EDE2790}" type="datetimeFigureOut">
              <a:rPr lang="en-ZM" smtClean="0"/>
              <a:pPr/>
              <a:t>04/08/2023</a:t>
            </a:fld>
            <a:endParaRPr lang="en-ZM"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Georgia Pro Black" panose="02040A02050405020203" pitchFamily="18" charset="0"/>
              </a:defRPr>
            </a:lvl1pPr>
          </a:lstStyle>
          <a:p>
            <a:endParaRPr lang="en-ZM"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Georgia Pro Black" panose="02040A02050405020203" pitchFamily="18" charset="0"/>
              </a:defRPr>
            </a:lvl1pPr>
          </a:lstStyle>
          <a:p>
            <a:fld id="{D31F3331-3F39-43B4-8B0C-725701869E8A}" type="slidenum">
              <a:rPr lang="en-ZM" smtClean="0"/>
              <a:pPr/>
              <a:t>‹#›</a:t>
            </a:fld>
            <a:endParaRPr lang="en-ZM" dirty="0"/>
          </a:p>
        </p:txBody>
      </p:sp>
    </p:spTree>
    <p:extLst>
      <p:ext uri="{BB962C8B-B14F-4D97-AF65-F5344CB8AC3E}">
        <p14:creationId xmlns:p14="http://schemas.microsoft.com/office/powerpoint/2010/main" val="3337595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Georgia Pro Black" panose="02040A02050405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Georgia Pro Black" panose="02040A02050405020203" pitchFamily="18" charset="0"/>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Georgia Pro Black" panose="02040A02050405020203" pitchFamily="18" charset="0"/>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Georgia Pro Black" panose="02040A02050405020203" pitchFamily="18" charset="0"/>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Georgia Pro Black" panose="02040A02050405020203" pitchFamily="18" charset="0"/>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Georgia Pro Black" panose="02040A02050405020203" pitchFamily="18" charset="0"/>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 Id="rId8"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3" Type="http://schemas.openxmlformats.org/officeDocument/2006/relationships/diagramLayout" Target="../diagrams/layout10.xml"/><Relationship Id="rId18" Type="http://schemas.openxmlformats.org/officeDocument/2006/relationships/diagramLayout" Target="../diagrams/layout11.xml"/><Relationship Id="rId26" Type="http://schemas.microsoft.com/office/2007/relationships/diagramDrawing" Target="../diagrams/drawing12.xml"/><Relationship Id="rId3" Type="http://schemas.openxmlformats.org/officeDocument/2006/relationships/diagramLayout" Target="../diagrams/layout8.xml"/><Relationship Id="rId21" Type="http://schemas.microsoft.com/office/2007/relationships/diagramDrawing" Target="../diagrams/drawing11.xml"/><Relationship Id="rId34" Type="http://schemas.openxmlformats.org/officeDocument/2006/relationships/diagramQuickStyle" Target="../diagrams/quickStyle14.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5" Type="http://schemas.openxmlformats.org/officeDocument/2006/relationships/diagramColors" Target="../diagrams/colors12.xml"/><Relationship Id="rId33" Type="http://schemas.openxmlformats.org/officeDocument/2006/relationships/diagramLayout" Target="../diagrams/layout14.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29" Type="http://schemas.openxmlformats.org/officeDocument/2006/relationships/diagramQuickStyle" Target="../diagrams/quickStyle13.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24" Type="http://schemas.openxmlformats.org/officeDocument/2006/relationships/diagramQuickStyle" Target="../diagrams/quickStyle12.xml"/><Relationship Id="rId32" Type="http://schemas.openxmlformats.org/officeDocument/2006/relationships/diagramData" Target="../diagrams/data14.xml"/><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diagramLayout" Target="../diagrams/layout12.xml"/><Relationship Id="rId28" Type="http://schemas.openxmlformats.org/officeDocument/2006/relationships/diagramLayout" Target="../diagrams/layout13.xml"/><Relationship Id="rId36" Type="http://schemas.microsoft.com/office/2007/relationships/diagramDrawing" Target="../diagrams/drawing14.xml"/><Relationship Id="rId10" Type="http://schemas.openxmlformats.org/officeDocument/2006/relationships/diagramColors" Target="../diagrams/colors9.xml"/><Relationship Id="rId19" Type="http://schemas.openxmlformats.org/officeDocument/2006/relationships/diagramQuickStyle" Target="../diagrams/quickStyle11.xml"/><Relationship Id="rId31" Type="http://schemas.microsoft.com/office/2007/relationships/diagramDrawing" Target="../diagrams/drawing13.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diagramData" Target="../diagrams/data12.xml"/><Relationship Id="rId27" Type="http://schemas.openxmlformats.org/officeDocument/2006/relationships/diagramData" Target="../diagrams/data13.xml"/><Relationship Id="rId30" Type="http://schemas.openxmlformats.org/officeDocument/2006/relationships/diagramColors" Target="../diagrams/colors13.xml"/><Relationship Id="rId35" Type="http://schemas.openxmlformats.org/officeDocument/2006/relationships/diagramColors" Target="../diagrams/colors14.xml"/><Relationship Id="rId8"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36BF-F970-9786-A2A0-AE76C51D1C45}"/>
              </a:ext>
            </a:extLst>
          </p:cNvPr>
          <p:cNvSpPr>
            <a:spLocks noGrp="1"/>
          </p:cNvSpPr>
          <p:nvPr>
            <p:ph type="ctrTitle"/>
          </p:nvPr>
        </p:nvSpPr>
        <p:spPr/>
        <p:txBody>
          <a:bodyPr>
            <a:normAutofit fontScale="90000"/>
          </a:bodyPr>
          <a:lstStyle/>
          <a:p>
            <a:br>
              <a:rPr lang="en-US" dirty="0"/>
            </a:br>
            <a:r>
              <a:rPr lang="en-US" dirty="0"/>
              <a:t>\</a:t>
            </a:r>
            <a:br>
              <a:rPr lang="en-US" dirty="0"/>
            </a:br>
            <a:br>
              <a:rPr lang="en-US" dirty="0"/>
            </a:br>
            <a:br>
              <a:rPr lang="en-US" dirty="0"/>
            </a:br>
            <a:br>
              <a:rPr lang="en-US" dirty="0"/>
            </a:br>
            <a:br>
              <a:rPr lang="en-US" dirty="0"/>
            </a:br>
            <a:br>
              <a:rPr lang="en-US" dirty="0"/>
            </a:br>
            <a:r>
              <a:rPr lang="en-US" sz="3600" dirty="0"/>
              <a:t>DEM 2414 PART 2 2023</a:t>
            </a:r>
            <a:br>
              <a:rPr lang="en-US" sz="3600" dirty="0"/>
            </a:br>
            <a:endParaRPr lang="en-ZM" sz="3600" dirty="0"/>
          </a:p>
        </p:txBody>
      </p:sp>
      <p:sp>
        <p:nvSpPr>
          <p:cNvPr id="3" name="Subtitle 2">
            <a:extLst>
              <a:ext uri="{FF2B5EF4-FFF2-40B4-BE49-F238E27FC236}">
                <a16:creationId xmlns:a16="http://schemas.microsoft.com/office/drawing/2014/main" id="{DC893290-B665-44B3-A8E9-50DE5831836E}"/>
              </a:ext>
            </a:extLst>
          </p:cNvPr>
          <p:cNvSpPr>
            <a:spLocks noGrp="1"/>
          </p:cNvSpPr>
          <p:nvPr>
            <p:ph type="subTitle" idx="1"/>
          </p:nvPr>
        </p:nvSpPr>
        <p:spPr/>
        <p:txBody>
          <a:bodyPr/>
          <a:lstStyle/>
          <a:p>
            <a:endParaRPr lang="en-ZM"/>
          </a:p>
        </p:txBody>
      </p:sp>
    </p:spTree>
    <p:extLst>
      <p:ext uri="{BB962C8B-B14F-4D97-AF65-F5344CB8AC3E}">
        <p14:creationId xmlns:p14="http://schemas.microsoft.com/office/powerpoint/2010/main" val="238675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p:txBody>
          <a:bodyPr>
            <a:normAutofit/>
          </a:bodyPr>
          <a:lstStyle/>
          <a:p>
            <a:pPr eaLnBrk="1" hangingPunct="1"/>
            <a:r>
              <a:rPr lang="en-US" sz="2800" b="1" dirty="0"/>
              <a:t>ORGANIZATION OF REFERENCES</a:t>
            </a:r>
          </a:p>
        </p:txBody>
      </p:sp>
      <p:sp>
        <p:nvSpPr>
          <p:cNvPr id="60419" name="Rectangle 3"/>
          <p:cNvSpPr>
            <a:spLocks noGrp="1" noChangeArrowheads="1"/>
          </p:cNvSpPr>
          <p:nvPr>
            <p:ph idx="1"/>
          </p:nvPr>
        </p:nvSpPr>
        <p:spPr/>
        <p:txBody>
          <a:bodyPr>
            <a:normAutofit fontScale="92500" lnSpcReduction="20000"/>
          </a:bodyPr>
          <a:lstStyle/>
          <a:p>
            <a:pPr algn="just" eaLnBrk="1" hangingPunct="1"/>
            <a:r>
              <a:rPr lang="en-US" b="1" dirty="0"/>
              <a:t>BOOK </a:t>
            </a:r>
          </a:p>
          <a:p>
            <a:pPr marL="82296" indent="0" algn="just">
              <a:buNone/>
            </a:pPr>
            <a:endParaRPr lang="en-US" b="1" dirty="0"/>
          </a:p>
          <a:p>
            <a:pPr algn="just" eaLnBrk="1" hangingPunct="1"/>
            <a:r>
              <a:rPr lang="en-US" b="1" dirty="0"/>
              <a:t>Author(s) (Surname followed by initials). Title of Book. Edition. Place: Publisher, Year: Number of pages in the book.</a:t>
            </a:r>
          </a:p>
          <a:p>
            <a:pPr algn="just" eaLnBrk="1" hangingPunct="1">
              <a:buFont typeface="Wingdings" pitchFamily="2" charset="2"/>
              <a:buNone/>
            </a:pPr>
            <a:endParaRPr lang="en-US" b="1" dirty="0"/>
          </a:p>
          <a:p>
            <a:pPr algn="just" eaLnBrk="1" hangingPunct="1"/>
            <a:r>
              <a:rPr lang="en-US" b="1" dirty="0"/>
              <a:t>EXAMPLE </a:t>
            </a:r>
          </a:p>
          <a:p>
            <a:pPr algn="just"/>
            <a:r>
              <a:rPr lang="en-US" b="1" dirty="0"/>
              <a:t>Banda M. Reading Patterns in the Third World. 2nd Edition. Lusaka: </a:t>
            </a:r>
            <a:r>
              <a:rPr lang="en-US" b="1" dirty="0" err="1"/>
              <a:t>NEDCOZ</a:t>
            </a:r>
            <a:r>
              <a:rPr lang="en-US" b="1" dirty="0"/>
              <a:t>, 1997:229</a:t>
            </a:r>
            <a:r>
              <a:rPr lang="en-US" sz="2400" b="1" dirty="0"/>
              <a:t>.</a:t>
            </a:r>
          </a:p>
        </p:txBody>
      </p:sp>
    </p:spTree>
    <p:extLst>
      <p:ext uri="{BB962C8B-B14F-4D97-AF65-F5344CB8AC3E}">
        <p14:creationId xmlns:p14="http://schemas.microsoft.com/office/powerpoint/2010/main" val="7202653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70000" lnSpcReduction="20000"/>
          </a:bodyPr>
          <a:lstStyle/>
          <a:p>
            <a:pPr algn="just"/>
            <a:r>
              <a:rPr lang="en-GB" b="1" u="sng" dirty="0"/>
              <a:t>STEPS IN QUESTIONNAIRE CONSTRUCTION</a:t>
            </a:r>
            <a:endParaRPr lang="en-US" b="1" dirty="0"/>
          </a:p>
          <a:p>
            <a:pPr algn="just"/>
            <a:r>
              <a:rPr lang="en-GB" b="1" dirty="0"/>
              <a:t> </a:t>
            </a:r>
            <a:endParaRPr lang="en-US" b="1" dirty="0"/>
          </a:p>
          <a:p>
            <a:pPr algn="just"/>
            <a:r>
              <a:rPr lang="en-GB" b="1" dirty="0"/>
              <a:t> </a:t>
            </a:r>
            <a:endParaRPr lang="en-US" b="1" dirty="0"/>
          </a:p>
          <a:p>
            <a:pPr algn="just"/>
            <a:r>
              <a:rPr lang="en-GB" b="1" u="sng" dirty="0"/>
              <a:t>STEP 1 - CONTENT</a:t>
            </a:r>
            <a:endParaRPr lang="en-US" b="1" dirty="0"/>
          </a:p>
          <a:p>
            <a:pPr algn="just"/>
            <a:r>
              <a:rPr lang="en-GB" b="1" dirty="0"/>
              <a:t> </a:t>
            </a:r>
            <a:endParaRPr lang="en-US" b="1" dirty="0"/>
          </a:p>
          <a:p>
            <a:pPr algn="just"/>
            <a:r>
              <a:rPr lang="en-GB" b="1" dirty="0"/>
              <a:t>Take your objectives and hypotheses and variables as your starting point.</a:t>
            </a:r>
            <a:endParaRPr lang="en-US" b="1" dirty="0"/>
          </a:p>
          <a:p>
            <a:pPr algn="just"/>
            <a:r>
              <a:rPr lang="en-GB" b="1" dirty="0"/>
              <a:t> </a:t>
            </a:r>
            <a:endParaRPr lang="en-US" b="1" dirty="0"/>
          </a:p>
          <a:p>
            <a:pPr algn="just"/>
            <a:r>
              <a:rPr lang="en-GB" b="1" dirty="0"/>
              <a:t>Decide what questions will be needed to measure or define your variables and reach your objectives.</a:t>
            </a:r>
            <a:endParaRPr lang="en-US" b="1" dirty="0"/>
          </a:p>
          <a:p>
            <a:pPr marL="0" indent="0" algn="just">
              <a:buNone/>
            </a:pPr>
            <a:endParaRPr lang="en-US" b="1" dirty="0"/>
          </a:p>
        </p:txBody>
      </p:sp>
    </p:spTree>
    <p:extLst>
      <p:ext uri="{BB962C8B-B14F-4D97-AF65-F5344CB8AC3E}">
        <p14:creationId xmlns:p14="http://schemas.microsoft.com/office/powerpoint/2010/main" val="8401422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1883-6DDE-493E-FC75-C2C4EBE92B0D}"/>
              </a:ext>
            </a:extLst>
          </p:cNvPr>
          <p:cNvSpPr>
            <a:spLocks noGrp="1"/>
          </p:cNvSpPr>
          <p:nvPr>
            <p:ph type="title"/>
          </p:nvPr>
        </p:nvSpPr>
        <p:spPr/>
        <p:txBody>
          <a:bodyPr>
            <a:normAutofit/>
          </a:bodyPr>
          <a:lstStyle/>
          <a:p>
            <a:r>
              <a:rPr lang="en-US" sz="2800" b="1" dirty="0"/>
              <a:t>QUESTIONNAIRE CONSTRUCTION</a:t>
            </a:r>
            <a:endParaRPr lang="en-ZM" sz="2800" dirty="0"/>
          </a:p>
        </p:txBody>
      </p:sp>
      <p:sp>
        <p:nvSpPr>
          <p:cNvPr id="3" name="Content Placeholder 2">
            <a:extLst>
              <a:ext uri="{FF2B5EF4-FFF2-40B4-BE49-F238E27FC236}">
                <a16:creationId xmlns:a16="http://schemas.microsoft.com/office/drawing/2014/main" id="{D99D3A07-9B5C-CBE3-7FA7-0A90E9BF9D16}"/>
              </a:ext>
            </a:extLst>
          </p:cNvPr>
          <p:cNvSpPr>
            <a:spLocks noGrp="1"/>
          </p:cNvSpPr>
          <p:nvPr>
            <p:ph idx="1"/>
          </p:nvPr>
        </p:nvSpPr>
        <p:spPr/>
        <p:txBody>
          <a:bodyPr>
            <a:normAutofit lnSpcReduction="10000"/>
          </a:bodyPr>
          <a:lstStyle/>
          <a:p>
            <a:pPr algn="just"/>
            <a:r>
              <a:rPr lang="en-GB" b="1" u="sng" dirty="0"/>
              <a:t>Example</a:t>
            </a:r>
            <a:endParaRPr lang="en-US" b="1" dirty="0"/>
          </a:p>
          <a:p>
            <a:pPr algn="just"/>
            <a:r>
              <a:rPr lang="en-GB" b="1" dirty="0"/>
              <a:t> </a:t>
            </a:r>
            <a:endParaRPr lang="en-US" b="1" dirty="0"/>
          </a:p>
          <a:p>
            <a:pPr algn="just"/>
            <a:r>
              <a:rPr lang="en-GB" b="1" dirty="0"/>
              <a:t>To investigate the extent to which career counselling influences career choice.</a:t>
            </a:r>
          </a:p>
          <a:p>
            <a:pPr algn="just"/>
            <a:endParaRPr lang="en-US" b="1" dirty="0"/>
          </a:p>
          <a:p>
            <a:pPr algn="just"/>
            <a:r>
              <a:rPr lang="en-GB" b="1" dirty="0"/>
              <a:t>The presence of career masters in secondary school results in satisfactory career choice.</a:t>
            </a:r>
          </a:p>
          <a:p>
            <a:endParaRPr lang="en-ZM" dirty="0"/>
          </a:p>
        </p:txBody>
      </p:sp>
    </p:spTree>
    <p:extLst>
      <p:ext uri="{BB962C8B-B14F-4D97-AF65-F5344CB8AC3E}">
        <p14:creationId xmlns:p14="http://schemas.microsoft.com/office/powerpoint/2010/main" val="28978194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92500" lnSpcReduction="10000"/>
          </a:bodyPr>
          <a:lstStyle/>
          <a:p>
            <a:pPr algn="just"/>
            <a:r>
              <a:rPr lang="en-GB" b="1" u="sng" dirty="0"/>
              <a:t>STEP 2 - FORMULATING THE QUESTION</a:t>
            </a:r>
            <a:endParaRPr lang="en-US" b="1" dirty="0"/>
          </a:p>
          <a:p>
            <a:pPr algn="just"/>
            <a:r>
              <a:rPr lang="en-GB" b="1" dirty="0"/>
              <a:t> </a:t>
            </a:r>
            <a:endParaRPr lang="en-US" b="1" dirty="0"/>
          </a:p>
          <a:p>
            <a:pPr algn="just"/>
            <a:r>
              <a:rPr lang="en-GB" b="1" dirty="0"/>
              <a:t>Formulate one or more questions that will provide the information for each variable.</a:t>
            </a:r>
            <a:endParaRPr lang="en-US" b="1" dirty="0"/>
          </a:p>
          <a:p>
            <a:pPr algn="just"/>
            <a:r>
              <a:rPr lang="en-GB" b="1" dirty="0"/>
              <a:t> </a:t>
            </a:r>
            <a:endParaRPr lang="en-US" b="1" dirty="0"/>
          </a:p>
          <a:p>
            <a:pPr algn="just"/>
            <a:r>
              <a:rPr lang="en-GB" b="1" dirty="0"/>
              <a:t>Ensure that the questions are specific and precise enough so that different respondents do not interpret them differently.</a:t>
            </a:r>
            <a:endParaRPr lang="en-US" b="1" dirty="0"/>
          </a:p>
          <a:p>
            <a:pPr algn="just"/>
            <a:endParaRPr lang="en-US" b="1" dirty="0"/>
          </a:p>
        </p:txBody>
      </p:sp>
    </p:spTree>
    <p:extLst>
      <p:ext uri="{BB962C8B-B14F-4D97-AF65-F5344CB8AC3E}">
        <p14:creationId xmlns:p14="http://schemas.microsoft.com/office/powerpoint/2010/main" val="30395498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47500" lnSpcReduction="20000"/>
          </a:bodyPr>
          <a:lstStyle/>
          <a:p>
            <a:pPr lvl="0" algn="just"/>
            <a:r>
              <a:rPr lang="en-GB" b="1" dirty="0"/>
              <a:t>AMBIGUOUS QUESTIONS</a:t>
            </a:r>
            <a:endParaRPr lang="en-US" dirty="0"/>
          </a:p>
          <a:p>
            <a:pPr marL="82296" indent="0" algn="just">
              <a:buNone/>
            </a:pPr>
            <a:endParaRPr lang="en-US" dirty="0"/>
          </a:p>
          <a:p>
            <a:pPr lvl="0" algn="just"/>
            <a:r>
              <a:rPr lang="en-GB" b="1" dirty="0"/>
              <a:t>Questions that are susceptible to different interpretations and hence different responses. </a:t>
            </a:r>
            <a:endParaRPr lang="en-US" dirty="0"/>
          </a:p>
          <a:p>
            <a:pPr algn="just"/>
            <a:r>
              <a:rPr lang="en-US" b="1" dirty="0"/>
              <a:t> </a:t>
            </a:r>
            <a:endParaRPr lang="en-US" dirty="0"/>
          </a:p>
          <a:p>
            <a:pPr lvl="0" algn="just"/>
            <a:r>
              <a:rPr lang="en-US" b="1" dirty="0"/>
              <a:t>Example:  You didn't choose economics despite having a career master at school?</a:t>
            </a:r>
          </a:p>
          <a:p>
            <a:pPr marL="82296" indent="0" algn="just">
              <a:buNone/>
            </a:pPr>
            <a:r>
              <a:rPr lang="en-US" dirty="0"/>
              <a:t> </a:t>
            </a:r>
          </a:p>
          <a:p>
            <a:pPr algn="just"/>
            <a:r>
              <a:rPr lang="en-US" sz="3200" b="1" dirty="0"/>
              <a:t>Yes </a:t>
            </a:r>
            <a:endParaRPr lang="en-US" sz="3200" dirty="0"/>
          </a:p>
          <a:p>
            <a:pPr lvl="0" algn="just"/>
            <a:r>
              <a:rPr lang="en-US" b="1" dirty="0"/>
              <a:t>No</a:t>
            </a:r>
            <a:endParaRPr lang="en-US" dirty="0"/>
          </a:p>
          <a:p>
            <a:pPr marL="82296" indent="0" algn="just">
              <a:buNone/>
            </a:pPr>
            <a:r>
              <a:rPr lang="en-US" b="1" dirty="0"/>
              <a:t> </a:t>
            </a:r>
            <a:endParaRPr lang="en-US" dirty="0"/>
          </a:p>
          <a:p>
            <a:pPr lvl="0" algn="just"/>
            <a:r>
              <a:rPr lang="en-US" b="1" dirty="0"/>
              <a:t>A  No response may mean – No I chose economics.</a:t>
            </a:r>
            <a:endParaRPr lang="en-US" dirty="0"/>
          </a:p>
          <a:p>
            <a:pPr marL="82296" indent="0" algn="just">
              <a:buNone/>
            </a:pPr>
            <a:r>
              <a:rPr lang="en-US" b="1" dirty="0"/>
              <a:t> </a:t>
            </a:r>
            <a:endParaRPr lang="en-US" dirty="0"/>
          </a:p>
          <a:p>
            <a:pPr algn="just"/>
            <a:r>
              <a:rPr lang="en-US" b="1" dirty="0"/>
              <a:t>No may mean – No I am we di not have a career master at school.</a:t>
            </a:r>
          </a:p>
          <a:p>
            <a:pPr algn="just"/>
            <a:endParaRPr lang="en-US" dirty="0"/>
          </a:p>
        </p:txBody>
      </p:sp>
    </p:spTree>
    <p:extLst>
      <p:ext uri="{BB962C8B-B14F-4D97-AF65-F5344CB8AC3E}">
        <p14:creationId xmlns:p14="http://schemas.microsoft.com/office/powerpoint/2010/main" val="2249796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85000" lnSpcReduction="20000"/>
          </a:bodyPr>
          <a:lstStyle/>
          <a:p>
            <a:r>
              <a:rPr lang="en-GB" b="1" dirty="0"/>
              <a:t>LEADING QUESTIONS</a:t>
            </a:r>
            <a:r>
              <a:rPr lang="en-GB" dirty="0"/>
              <a:t>        </a:t>
            </a:r>
            <a:endParaRPr lang="en-US" dirty="0"/>
          </a:p>
          <a:p>
            <a:r>
              <a:rPr lang="en-GB" dirty="0"/>
              <a:t> </a:t>
            </a:r>
            <a:endParaRPr lang="en-US" dirty="0"/>
          </a:p>
          <a:p>
            <a:pPr lvl="0" algn="just"/>
            <a:r>
              <a:rPr lang="en-GB" b="1" dirty="0"/>
              <a:t>Questions whose content, structure or wording or phrasing lead the respondent in the direction of a certain answer.</a:t>
            </a:r>
            <a:endParaRPr lang="en-US" dirty="0"/>
          </a:p>
          <a:p>
            <a:pPr algn="just"/>
            <a:r>
              <a:rPr lang="en-US" dirty="0"/>
              <a:t> </a:t>
            </a:r>
          </a:p>
          <a:p>
            <a:pPr lvl="0" algn="just"/>
            <a:r>
              <a:rPr lang="en-GB" b="1" dirty="0"/>
              <a:t>Example:  </a:t>
            </a:r>
            <a:r>
              <a:rPr lang="en-US" b="1" dirty="0"/>
              <a:t>You don’t like economics, do you? – May lead to a negative answer like No.</a:t>
            </a:r>
            <a:endParaRPr lang="en-US" dirty="0"/>
          </a:p>
          <a:p>
            <a:pPr marL="82296" indent="0" algn="just">
              <a:buNone/>
            </a:pPr>
            <a:endParaRPr lang="en-US" dirty="0"/>
          </a:p>
          <a:p>
            <a:pPr marL="82296" indent="0" algn="just">
              <a:buNone/>
            </a:pPr>
            <a:r>
              <a:rPr lang="en-US" dirty="0"/>
              <a:t> </a:t>
            </a:r>
            <a:r>
              <a:rPr lang="en-GB" b="1" dirty="0"/>
              <a:t>Instead of: ‘ Do you want to pursue career in economics?</a:t>
            </a:r>
          </a:p>
          <a:p>
            <a:endParaRPr lang="en-US" dirty="0"/>
          </a:p>
        </p:txBody>
      </p:sp>
    </p:spTree>
    <p:extLst>
      <p:ext uri="{BB962C8B-B14F-4D97-AF65-F5344CB8AC3E}">
        <p14:creationId xmlns:p14="http://schemas.microsoft.com/office/powerpoint/2010/main" val="6216298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77500" lnSpcReduction="20000"/>
          </a:bodyPr>
          <a:lstStyle/>
          <a:p>
            <a:pPr algn="just"/>
            <a:r>
              <a:rPr lang="en-GB" b="1" dirty="0"/>
              <a:t>TECHNICAL AND JARGON QUESTIONS</a:t>
            </a:r>
            <a:endParaRPr lang="en-US" dirty="0"/>
          </a:p>
          <a:p>
            <a:pPr marL="82296" indent="0" algn="just">
              <a:buNone/>
            </a:pPr>
            <a:endParaRPr lang="en-US" dirty="0"/>
          </a:p>
          <a:p>
            <a:pPr lvl="0" algn="just"/>
            <a:r>
              <a:rPr lang="en-GB" b="1" dirty="0"/>
              <a:t>Questions that use language that may not be easily understood by the respondent.</a:t>
            </a:r>
            <a:endParaRPr lang="en-US" dirty="0"/>
          </a:p>
          <a:p>
            <a:pPr marL="82296" indent="0" algn="just">
              <a:buNone/>
            </a:pPr>
            <a:endParaRPr lang="en-US" dirty="0"/>
          </a:p>
          <a:p>
            <a:pPr lvl="0" algn="just"/>
            <a:r>
              <a:rPr lang="en-GB" b="1" dirty="0"/>
              <a:t>Example:  “</a:t>
            </a:r>
            <a:r>
              <a:rPr lang="en-US" b="1" dirty="0"/>
              <a:t>Do you a comprehensive knowledge of the curricular structure of the University of Zambia?</a:t>
            </a:r>
          </a:p>
          <a:p>
            <a:pPr marL="82296" indent="0" algn="just">
              <a:buNone/>
            </a:pPr>
            <a:endParaRPr lang="en-US" b="1" dirty="0"/>
          </a:p>
          <a:p>
            <a:pPr lvl="0" algn="just"/>
            <a:r>
              <a:rPr lang="en-GB" b="1" dirty="0"/>
              <a:t>Instead ask: ‘What is your preferred program of study at the University of Zambia?</a:t>
            </a:r>
          </a:p>
          <a:p>
            <a:endParaRPr lang="en-US" dirty="0"/>
          </a:p>
        </p:txBody>
      </p:sp>
    </p:spTree>
    <p:extLst>
      <p:ext uri="{BB962C8B-B14F-4D97-AF65-F5344CB8AC3E}">
        <p14:creationId xmlns:p14="http://schemas.microsoft.com/office/powerpoint/2010/main" val="41548543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85000" lnSpcReduction="20000"/>
          </a:bodyPr>
          <a:lstStyle/>
          <a:p>
            <a:pPr algn="just"/>
            <a:r>
              <a:rPr lang="en-GB" b="1" dirty="0"/>
              <a:t>EMOTIONAL AND VALUE LADEN QUESTIONS</a:t>
            </a:r>
            <a:endParaRPr lang="en-US" dirty="0"/>
          </a:p>
          <a:p>
            <a:pPr algn="just"/>
            <a:r>
              <a:rPr lang="en-GB" b="1" dirty="0"/>
              <a:t> </a:t>
            </a:r>
            <a:endParaRPr lang="en-US" dirty="0"/>
          </a:p>
          <a:p>
            <a:pPr lvl="0" algn="just"/>
            <a:r>
              <a:rPr lang="en-GB" b="1" dirty="0"/>
              <a:t>Questions that are usually subjective and biased in nature.</a:t>
            </a:r>
            <a:endParaRPr lang="en-US" dirty="0"/>
          </a:p>
          <a:p>
            <a:pPr algn="just"/>
            <a:r>
              <a:rPr lang="en-US" b="1" dirty="0"/>
              <a:t> </a:t>
            </a:r>
            <a:endParaRPr lang="en-US" dirty="0"/>
          </a:p>
          <a:p>
            <a:pPr lvl="0" algn="just"/>
            <a:r>
              <a:rPr lang="en-GB" b="1" dirty="0"/>
              <a:t>Example – “Aren’t you disappointed with the with the badly planned direct entry system at UNZA?</a:t>
            </a:r>
            <a:endParaRPr lang="en-US" dirty="0"/>
          </a:p>
          <a:p>
            <a:pPr marL="82296" indent="0" algn="just">
              <a:buNone/>
            </a:pPr>
            <a:r>
              <a:rPr lang="en-US" b="1" dirty="0"/>
              <a:t> </a:t>
            </a:r>
            <a:endParaRPr lang="en-US" dirty="0"/>
          </a:p>
          <a:p>
            <a:pPr lvl="0" algn="just"/>
            <a:r>
              <a:rPr lang="en-GB" b="1" dirty="0"/>
              <a:t>Instead ask:  ‘Do you think the direct entry system is achieving positive results?</a:t>
            </a:r>
          </a:p>
          <a:p>
            <a:pPr algn="just"/>
            <a:endParaRPr lang="en-US" dirty="0"/>
          </a:p>
          <a:p>
            <a:endParaRPr lang="en-US" dirty="0"/>
          </a:p>
        </p:txBody>
      </p:sp>
    </p:spTree>
    <p:extLst>
      <p:ext uri="{BB962C8B-B14F-4D97-AF65-F5344CB8AC3E}">
        <p14:creationId xmlns:p14="http://schemas.microsoft.com/office/powerpoint/2010/main" val="36132507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lnSpcReduction="10000"/>
          </a:bodyPr>
          <a:lstStyle/>
          <a:p>
            <a:pPr algn="just"/>
            <a:r>
              <a:rPr lang="en-US" b="1" dirty="0"/>
              <a:t>DOUBLE BARRELED QUESTIONS</a:t>
            </a:r>
            <a:endParaRPr lang="en-US" dirty="0"/>
          </a:p>
          <a:p>
            <a:pPr algn="just"/>
            <a:r>
              <a:rPr lang="en-GB" b="1" dirty="0"/>
              <a:t> </a:t>
            </a:r>
            <a:endParaRPr lang="en-US" dirty="0"/>
          </a:p>
          <a:p>
            <a:pPr lvl="0" algn="just"/>
            <a:r>
              <a:rPr lang="en-US" b="1" dirty="0"/>
              <a:t>Questions that include two or more questions in one.</a:t>
            </a:r>
            <a:endParaRPr lang="en-US" dirty="0"/>
          </a:p>
          <a:p>
            <a:pPr algn="just"/>
            <a:r>
              <a:rPr lang="en-US" b="1" dirty="0"/>
              <a:t> ‘</a:t>
            </a:r>
            <a:endParaRPr lang="en-US" dirty="0"/>
          </a:p>
          <a:p>
            <a:pPr lvl="0" algn="just"/>
            <a:r>
              <a:rPr lang="en-US" b="1" dirty="0"/>
              <a:t>Example: “Do you want to major in economics and minor in demography?</a:t>
            </a:r>
            <a:endParaRPr lang="en-US" dirty="0"/>
          </a:p>
          <a:p>
            <a:pPr lvl="0" algn="just"/>
            <a:r>
              <a:rPr lang="en-US" dirty="0"/>
              <a:t> </a:t>
            </a:r>
          </a:p>
          <a:p>
            <a:endParaRPr lang="en-US" dirty="0"/>
          </a:p>
        </p:txBody>
      </p:sp>
    </p:spTree>
    <p:extLst>
      <p:ext uri="{BB962C8B-B14F-4D97-AF65-F5344CB8AC3E}">
        <p14:creationId xmlns:p14="http://schemas.microsoft.com/office/powerpoint/2010/main" val="10051512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9C7D-4498-F705-CC68-8663DE696D94}"/>
              </a:ext>
            </a:extLst>
          </p:cNvPr>
          <p:cNvSpPr>
            <a:spLocks noGrp="1"/>
          </p:cNvSpPr>
          <p:nvPr>
            <p:ph type="title"/>
          </p:nvPr>
        </p:nvSpPr>
        <p:spPr/>
        <p:txBody>
          <a:bodyPr>
            <a:normAutofit/>
          </a:bodyPr>
          <a:lstStyle/>
          <a:p>
            <a:r>
              <a:rPr lang="en-US" sz="2800" b="1" dirty="0"/>
              <a:t>QUESTIONNAIRE CONSTRUCTION</a:t>
            </a:r>
            <a:endParaRPr lang="en-ZM" sz="2800" dirty="0"/>
          </a:p>
        </p:txBody>
      </p:sp>
      <p:sp>
        <p:nvSpPr>
          <p:cNvPr id="3" name="Content Placeholder 2">
            <a:extLst>
              <a:ext uri="{FF2B5EF4-FFF2-40B4-BE49-F238E27FC236}">
                <a16:creationId xmlns:a16="http://schemas.microsoft.com/office/drawing/2014/main" id="{827C773B-6661-1796-1D5B-D2AB631BCDAB}"/>
              </a:ext>
            </a:extLst>
          </p:cNvPr>
          <p:cNvSpPr>
            <a:spLocks noGrp="1"/>
          </p:cNvSpPr>
          <p:nvPr>
            <p:ph idx="1"/>
          </p:nvPr>
        </p:nvSpPr>
        <p:spPr/>
        <p:txBody>
          <a:bodyPr>
            <a:normAutofit fontScale="92500" lnSpcReduction="20000"/>
          </a:bodyPr>
          <a:lstStyle/>
          <a:p>
            <a:pPr lvl="0" algn="just"/>
            <a:r>
              <a:rPr lang="en-GB" b="1" dirty="0"/>
              <a:t>Instead split and ask: </a:t>
            </a:r>
            <a:endParaRPr lang="en-US" dirty="0"/>
          </a:p>
          <a:p>
            <a:pPr algn="just"/>
            <a:r>
              <a:rPr lang="en-GB" b="1" dirty="0"/>
              <a:t> </a:t>
            </a:r>
            <a:endParaRPr lang="en-US" dirty="0"/>
          </a:p>
          <a:p>
            <a:pPr lvl="0" algn="just"/>
            <a:r>
              <a:rPr lang="en-GB" b="1" dirty="0"/>
              <a:t>a) Do you want to major in economics</a:t>
            </a:r>
            <a:r>
              <a:rPr lang="en-US" b="1" dirty="0"/>
              <a:t>? </a:t>
            </a:r>
            <a:endParaRPr lang="en-US" dirty="0"/>
          </a:p>
          <a:p>
            <a:pPr algn="just"/>
            <a:r>
              <a:rPr lang="en-US" b="1" dirty="0"/>
              <a:t> </a:t>
            </a:r>
            <a:endParaRPr lang="en-US" dirty="0"/>
          </a:p>
          <a:p>
            <a:pPr lvl="0" algn="just"/>
            <a:r>
              <a:rPr lang="en-US" b="1" dirty="0"/>
              <a:t>	and</a:t>
            </a:r>
            <a:endParaRPr lang="en-US" dirty="0"/>
          </a:p>
          <a:p>
            <a:pPr algn="just"/>
            <a:r>
              <a:rPr lang="en-US" b="1" dirty="0"/>
              <a:t> </a:t>
            </a:r>
            <a:endParaRPr lang="en-US" dirty="0"/>
          </a:p>
          <a:p>
            <a:pPr lvl="0" algn="just"/>
            <a:r>
              <a:rPr lang="en-US" b="1" dirty="0"/>
              <a:t>b) Do you want to minor in demography?</a:t>
            </a:r>
            <a:endParaRPr lang="en-US" dirty="0"/>
          </a:p>
          <a:p>
            <a:pPr algn="just"/>
            <a:r>
              <a:rPr lang="en-US" b="1" dirty="0"/>
              <a:t>     </a:t>
            </a:r>
            <a:endParaRPr lang="en-US" dirty="0"/>
          </a:p>
          <a:p>
            <a:endParaRPr lang="en-ZM" dirty="0"/>
          </a:p>
        </p:txBody>
      </p:sp>
    </p:spTree>
    <p:extLst>
      <p:ext uri="{BB962C8B-B14F-4D97-AF65-F5344CB8AC3E}">
        <p14:creationId xmlns:p14="http://schemas.microsoft.com/office/powerpoint/2010/main" val="6519640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85000" lnSpcReduction="10000"/>
          </a:bodyPr>
          <a:lstStyle/>
          <a:p>
            <a:r>
              <a:rPr lang="en-GB" b="1" dirty="0"/>
              <a:t>THREATENING AND TABOO QUESTIONS</a:t>
            </a:r>
            <a:endParaRPr lang="en-US" dirty="0"/>
          </a:p>
          <a:p>
            <a:r>
              <a:rPr lang="en-GB" b="1" dirty="0"/>
              <a:t> </a:t>
            </a:r>
            <a:endParaRPr lang="en-US" dirty="0"/>
          </a:p>
          <a:p>
            <a:pPr lvl="0" algn="just"/>
            <a:r>
              <a:rPr lang="en-GB" b="1" dirty="0"/>
              <a:t>Questions that are sensitive and personal and may be embarrassing and thus difficult for the respondent to answer.</a:t>
            </a:r>
            <a:endParaRPr lang="en-US" dirty="0"/>
          </a:p>
          <a:p>
            <a:pPr lvl="0" algn="just"/>
            <a:r>
              <a:rPr lang="en-US" dirty="0"/>
              <a:t> </a:t>
            </a:r>
          </a:p>
          <a:p>
            <a:pPr lvl="0" algn="just"/>
            <a:r>
              <a:rPr lang="en-GB" b="1" dirty="0"/>
              <a:t>Example: “Is it true that your father is illiterate?</a:t>
            </a:r>
          </a:p>
          <a:p>
            <a:pPr marL="82296" indent="0" algn="just">
              <a:buNone/>
            </a:pPr>
            <a:r>
              <a:rPr lang="en-US" dirty="0"/>
              <a:t> </a:t>
            </a:r>
          </a:p>
          <a:p>
            <a:pPr lvl="0" algn="just"/>
            <a:r>
              <a:rPr lang="en-GB" b="1" dirty="0"/>
              <a:t>Instead ask: ‘Can you father read or write?</a:t>
            </a:r>
          </a:p>
          <a:p>
            <a:endParaRPr lang="en-US" dirty="0"/>
          </a:p>
        </p:txBody>
      </p:sp>
    </p:spTree>
    <p:extLst>
      <p:ext uri="{BB962C8B-B14F-4D97-AF65-F5344CB8AC3E}">
        <p14:creationId xmlns:p14="http://schemas.microsoft.com/office/powerpoint/2010/main" val="421591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normAutofit/>
          </a:bodyPr>
          <a:lstStyle/>
          <a:p>
            <a:r>
              <a:rPr lang="en-US" sz="2800" b="1" dirty="0"/>
              <a:t>ORGANIZATION OF REFERENCES</a:t>
            </a:r>
            <a:endParaRPr lang="en-US" sz="2800" dirty="0"/>
          </a:p>
        </p:txBody>
      </p:sp>
      <p:sp>
        <p:nvSpPr>
          <p:cNvPr id="61443" name="Rectangle 3"/>
          <p:cNvSpPr>
            <a:spLocks noGrp="1" noChangeArrowheads="1"/>
          </p:cNvSpPr>
          <p:nvPr>
            <p:ph idx="1"/>
          </p:nvPr>
        </p:nvSpPr>
        <p:spPr/>
        <p:txBody>
          <a:bodyPr>
            <a:normAutofit fontScale="55000" lnSpcReduction="20000"/>
          </a:bodyPr>
          <a:lstStyle/>
          <a:p>
            <a:pPr eaLnBrk="1" hangingPunct="1">
              <a:lnSpc>
                <a:spcPct val="80000"/>
              </a:lnSpc>
              <a:buFont typeface="Wingdings" pitchFamily="2" charset="2"/>
              <a:buNone/>
            </a:pPr>
            <a:r>
              <a:rPr lang="en-US" sz="2000" b="1" dirty="0"/>
              <a:t>	</a:t>
            </a:r>
            <a:r>
              <a:rPr lang="en-US" sz="3600" b="1" dirty="0"/>
              <a:t>CHAPTER IN A BOOK</a:t>
            </a:r>
          </a:p>
          <a:p>
            <a:pPr eaLnBrk="1" hangingPunct="1">
              <a:lnSpc>
                <a:spcPct val="80000"/>
              </a:lnSpc>
              <a:buFont typeface="Wingdings" pitchFamily="2" charset="2"/>
              <a:buNone/>
            </a:pPr>
            <a:endParaRPr lang="en-GB" sz="3600" dirty="0"/>
          </a:p>
          <a:p>
            <a:pPr algn="just" eaLnBrk="1" hangingPunct="1">
              <a:lnSpc>
                <a:spcPct val="80000"/>
              </a:lnSpc>
            </a:pPr>
            <a:r>
              <a:rPr lang="en-GB" sz="3800" b="1" dirty="0"/>
              <a:t>Author(s) of Chapter (Surname followed by initials).  Chapter-title. In: Editors of Book (Surname followed by initials). Eds., title of book, place: publisher, year: page numbers of chapter </a:t>
            </a:r>
          </a:p>
          <a:p>
            <a:pPr algn="just" eaLnBrk="1" hangingPunct="1">
              <a:lnSpc>
                <a:spcPct val="80000"/>
              </a:lnSpc>
              <a:buFont typeface="Wingdings" pitchFamily="2" charset="2"/>
              <a:buNone/>
            </a:pPr>
            <a:endParaRPr lang="en-US" sz="3800" b="1" dirty="0"/>
          </a:p>
          <a:p>
            <a:pPr algn="just" eaLnBrk="1" hangingPunct="1">
              <a:lnSpc>
                <a:spcPct val="80000"/>
              </a:lnSpc>
            </a:pPr>
            <a:r>
              <a:rPr lang="en-US" sz="3800" b="1" dirty="0"/>
              <a:t>EXAMPLE:</a:t>
            </a:r>
          </a:p>
          <a:p>
            <a:pPr algn="just" eaLnBrk="1" hangingPunct="1">
              <a:lnSpc>
                <a:spcPct val="80000"/>
              </a:lnSpc>
            </a:pPr>
            <a:r>
              <a:rPr lang="en-US" sz="3800" b="1" dirty="0"/>
              <a:t>Banda M. The Impact of Reading Culture on Democratic Governance. In:   </a:t>
            </a:r>
            <a:r>
              <a:rPr lang="en-US" sz="3800" b="1" dirty="0" err="1"/>
              <a:t>Mwaba</a:t>
            </a:r>
            <a:r>
              <a:rPr lang="en-US" sz="3800" b="1" dirty="0"/>
              <a:t> S, </a:t>
            </a:r>
            <a:r>
              <a:rPr lang="en-US" sz="3800" b="1" dirty="0" err="1"/>
              <a:t>Nkhata</a:t>
            </a:r>
            <a:r>
              <a:rPr lang="en-US" sz="3800" b="1" dirty="0"/>
              <a:t> J. Eds., Corruption trends in Southern Africa. Lusaka, </a:t>
            </a:r>
            <a:r>
              <a:rPr lang="en-US" sz="3800" b="1" dirty="0" err="1"/>
              <a:t>NEDCOZ</a:t>
            </a:r>
            <a:r>
              <a:rPr lang="en-US" sz="3800" b="1" dirty="0"/>
              <a:t>, 1997: 121-145. </a:t>
            </a:r>
            <a:endParaRPr lang="en-GB" sz="3800" b="1" dirty="0"/>
          </a:p>
          <a:p>
            <a:pPr algn="just" eaLnBrk="1" hangingPunct="1">
              <a:lnSpc>
                <a:spcPct val="80000"/>
              </a:lnSpc>
            </a:pPr>
            <a:br>
              <a:rPr lang="en-GB" b="1" dirty="0"/>
            </a:br>
            <a:endParaRPr lang="en-US" b="1" dirty="0"/>
          </a:p>
        </p:txBody>
      </p:sp>
    </p:spTree>
    <p:extLst>
      <p:ext uri="{BB962C8B-B14F-4D97-AF65-F5344CB8AC3E}">
        <p14:creationId xmlns:p14="http://schemas.microsoft.com/office/powerpoint/2010/main" val="30975260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77500" lnSpcReduction="20000"/>
          </a:bodyPr>
          <a:lstStyle/>
          <a:p>
            <a:pPr algn="just"/>
            <a:r>
              <a:rPr lang="en-GB" b="1" u="sng" dirty="0"/>
              <a:t>STEP 3 - SEQUENCING OF QUESTIONS</a:t>
            </a:r>
            <a:endParaRPr lang="en-US" b="1" dirty="0"/>
          </a:p>
          <a:p>
            <a:pPr algn="just"/>
            <a:r>
              <a:rPr lang="en-GB" b="1" dirty="0"/>
              <a:t> </a:t>
            </a:r>
            <a:endParaRPr lang="en-US" b="1" dirty="0"/>
          </a:p>
          <a:p>
            <a:pPr lvl="0" algn="just"/>
            <a:r>
              <a:rPr lang="en-GB" b="1" dirty="0"/>
              <a:t>Design your interview schedule or questionnaire to be   "user friendly“</a:t>
            </a:r>
            <a:endParaRPr lang="en-US" b="1" dirty="0"/>
          </a:p>
          <a:p>
            <a:pPr lvl="0" algn="just"/>
            <a:r>
              <a:rPr lang="en-GB" b="1" dirty="0"/>
              <a:t>The sequence must be logical to allow the respondent to allow for a natural discussion.</a:t>
            </a:r>
            <a:endParaRPr lang="en-US" b="1" dirty="0"/>
          </a:p>
          <a:p>
            <a:pPr algn="just"/>
            <a:r>
              <a:rPr lang="en-GB" b="1" dirty="0"/>
              <a:t> </a:t>
            </a:r>
            <a:endParaRPr lang="en-US" b="1" dirty="0"/>
          </a:p>
          <a:p>
            <a:pPr lvl="0" algn="just"/>
            <a:r>
              <a:rPr lang="en-GB" b="1" dirty="0"/>
              <a:t>At the beginning ask “safe” questions concerning background variables (e.g. age </a:t>
            </a:r>
            <a:r>
              <a:rPr lang="en-GB" b="1" dirty="0" err="1"/>
              <a:t>etc</a:t>
            </a:r>
            <a:r>
              <a:rPr lang="en-GB" b="1" dirty="0"/>
              <a:t>).</a:t>
            </a:r>
            <a:endParaRPr lang="en-US" b="1" dirty="0"/>
          </a:p>
          <a:p>
            <a:pPr algn="just"/>
            <a:r>
              <a:rPr lang="en-GB" b="1" dirty="0"/>
              <a:t> </a:t>
            </a:r>
            <a:endParaRPr lang="en-US" b="1" dirty="0"/>
          </a:p>
          <a:p>
            <a:endParaRPr lang="en-US" dirty="0"/>
          </a:p>
        </p:txBody>
      </p:sp>
    </p:spTree>
    <p:extLst>
      <p:ext uri="{BB962C8B-B14F-4D97-AF65-F5344CB8AC3E}">
        <p14:creationId xmlns:p14="http://schemas.microsoft.com/office/powerpoint/2010/main" val="4664390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C9E29-2102-9221-175E-E6EF76012A96}"/>
              </a:ext>
            </a:extLst>
          </p:cNvPr>
          <p:cNvSpPr>
            <a:spLocks noGrp="1"/>
          </p:cNvSpPr>
          <p:nvPr>
            <p:ph type="title"/>
          </p:nvPr>
        </p:nvSpPr>
        <p:spPr/>
        <p:txBody>
          <a:bodyPr>
            <a:normAutofit/>
          </a:bodyPr>
          <a:lstStyle/>
          <a:p>
            <a:r>
              <a:rPr lang="en-US" sz="2800" b="1" dirty="0"/>
              <a:t>QUESTIONNAIRE CONSTRUCTION</a:t>
            </a:r>
            <a:endParaRPr lang="en-ZM" sz="2800" dirty="0"/>
          </a:p>
        </p:txBody>
      </p:sp>
      <p:sp>
        <p:nvSpPr>
          <p:cNvPr id="3" name="Content Placeholder 2">
            <a:extLst>
              <a:ext uri="{FF2B5EF4-FFF2-40B4-BE49-F238E27FC236}">
                <a16:creationId xmlns:a16="http://schemas.microsoft.com/office/drawing/2014/main" id="{2CD7925A-7855-4550-24BE-94DA74737C01}"/>
              </a:ext>
            </a:extLst>
          </p:cNvPr>
          <p:cNvSpPr>
            <a:spLocks noGrp="1"/>
          </p:cNvSpPr>
          <p:nvPr>
            <p:ph idx="1"/>
          </p:nvPr>
        </p:nvSpPr>
        <p:spPr/>
        <p:txBody>
          <a:bodyPr>
            <a:normAutofit lnSpcReduction="10000"/>
          </a:bodyPr>
          <a:lstStyle/>
          <a:p>
            <a:pPr lvl="0" algn="just"/>
            <a:r>
              <a:rPr lang="en-GB" b="1" dirty="0"/>
              <a:t>Start with interesting but non-controversial questions.</a:t>
            </a:r>
            <a:endParaRPr lang="en-US" b="1" dirty="0"/>
          </a:p>
          <a:p>
            <a:pPr algn="just"/>
            <a:r>
              <a:rPr lang="en-GB" b="1" dirty="0"/>
              <a:t> </a:t>
            </a:r>
            <a:endParaRPr lang="en-US" b="1" dirty="0"/>
          </a:p>
          <a:p>
            <a:pPr lvl="0" algn="just"/>
            <a:r>
              <a:rPr lang="en-GB" b="1" dirty="0"/>
              <a:t>Pose more sensitive questions later</a:t>
            </a:r>
            <a:endParaRPr lang="en-US" b="1" dirty="0"/>
          </a:p>
          <a:p>
            <a:pPr algn="just"/>
            <a:r>
              <a:rPr lang="en-GB" b="1" dirty="0"/>
              <a:t>	</a:t>
            </a:r>
            <a:endParaRPr lang="en-US" b="1" dirty="0"/>
          </a:p>
          <a:p>
            <a:pPr lvl="0" algn="just"/>
            <a:r>
              <a:rPr lang="en-GB" b="1" dirty="0"/>
              <a:t>Make the questionnaire reasonably short</a:t>
            </a:r>
            <a:endParaRPr lang="en-US" b="1" dirty="0"/>
          </a:p>
          <a:p>
            <a:pPr algn="just"/>
            <a:r>
              <a:rPr lang="en-US" b="1" dirty="0"/>
              <a:t> </a:t>
            </a:r>
          </a:p>
          <a:p>
            <a:endParaRPr lang="en-ZM" dirty="0"/>
          </a:p>
        </p:txBody>
      </p:sp>
    </p:spTree>
    <p:extLst>
      <p:ext uri="{BB962C8B-B14F-4D97-AF65-F5344CB8AC3E}">
        <p14:creationId xmlns:p14="http://schemas.microsoft.com/office/powerpoint/2010/main" val="23735188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77500" lnSpcReduction="20000"/>
          </a:bodyPr>
          <a:lstStyle/>
          <a:p>
            <a:pPr algn="just"/>
            <a:r>
              <a:rPr lang="en-GB" b="1" u="sng" dirty="0"/>
              <a:t>STEP 4 - FORMATTING THE QUESTIONNAIRE</a:t>
            </a:r>
            <a:endParaRPr lang="en-US" b="1" dirty="0"/>
          </a:p>
          <a:p>
            <a:pPr algn="just"/>
            <a:r>
              <a:rPr lang="en-GB" b="1" dirty="0"/>
              <a:t> </a:t>
            </a:r>
            <a:endParaRPr lang="en-US" b="1" dirty="0"/>
          </a:p>
          <a:p>
            <a:pPr lvl="0" algn="just"/>
            <a:r>
              <a:rPr lang="en-GB" b="1" dirty="0"/>
              <a:t>Ensure that the questionnaire ensure the following:</a:t>
            </a:r>
            <a:endParaRPr lang="en-US" b="1" dirty="0"/>
          </a:p>
          <a:p>
            <a:pPr lvl="0" algn="just"/>
            <a:r>
              <a:rPr lang="en-GB" b="1" dirty="0"/>
              <a:t>Questionnaire has a heading and space to insert the number, date and location of the interview and if required, name of the informant.</a:t>
            </a:r>
            <a:endParaRPr lang="en-US" b="1" dirty="0"/>
          </a:p>
          <a:p>
            <a:pPr algn="just"/>
            <a:r>
              <a:rPr lang="en-GB" b="1" dirty="0"/>
              <a:t> </a:t>
            </a:r>
            <a:endParaRPr lang="en-US" b="1" dirty="0"/>
          </a:p>
          <a:p>
            <a:pPr lvl="0" algn="just"/>
            <a:r>
              <a:rPr lang="en-GB" b="1" dirty="0"/>
              <a:t>Also include year of birth and age last birthday on personal details. </a:t>
            </a:r>
            <a:endParaRPr lang="en-US" b="1" dirty="0"/>
          </a:p>
          <a:p>
            <a:pPr algn="just"/>
            <a:r>
              <a:rPr lang="en-GB" b="1" dirty="0"/>
              <a:t> </a:t>
            </a:r>
            <a:endParaRPr lang="en-US" b="1" dirty="0"/>
          </a:p>
          <a:p>
            <a:endParaRPr lang="en-US" dirty="0"/>
          </a:p>
        </p:txBody>
      </p:sp>
    </p:spTree>
    <p:extLst>
      <p:ext uri="{BB962C8B-B14F-4D97-AF65-F5344CB8AC3E}">
        <p14:creationId xmlns:p14="http://schemas.microsoft.com/office/powerpoint/2010/main" val="33255825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85000" lnSpcReduction="20000"/>
          </a:bodyPr>
          <a:lstStyle/>
          <a:p>
            <a:pPr lvl="0"/>
            <a:r>
              <a:rPr lang="en-GB" b="1" dirty="0"/>
              <a:t>Questions belonging together thematically should appear together visually.</a:t>
            </a:r>
            <a:endParaRPr lang="en-US" b="1" dirty="0"/>
          </a:p>
          <a:p>
            <a:r>
              <a:rPr lang="en-GB" b="1" dirty="0"/>
              <a:t> </a:t>
            </a:r>
            <a:endParaRPr lang="en-US" b="1" dirty="0"/>
          </a:p>
          <a:p>
            <a:pPr lvl="0"/>
            <a:r>
              <a:rPr lang="en-GB" b="1" dirty="0"/>
              <a:t>Follow the pattern above, here to put questions on personal details together.</a:t>
            </a:r>
            <a:endParaRPr lang="en-US" b="1" dirty="0"/>
          </a:p>
          <a:p>
            <a:r>
              <a:rPr lang="en-US" b="1" dirty="0"/>
              <a:t> </a:t>
            </a:r>
          </a:p>
          <a:p>
            <a:pPr lvl="0"/>
            <a:r>
              <a:rPr lang="en-US" b="1" dirty="0"/>
              <a:t>SUB - HEADINGS</a:t>
            </a:r>
          </a:p>
          <a:p>
            <a:r>
              <a:rPr lang="en-GB" b="1" dirty="0"/>
              <a:t> </a:t>
            </a:r>
            <a:endParaRPr lang="en-US" b="1" dirty="0"/>
          </a:p>
          <a:p>
            <a:pPr lvl="0"/>
            <a:r>
              <a:rPr lang="en-GB" b="1" dirty="0"/>
              <a:t>For long questionnaires, use sub-heading in groups of questions.</a:t>
            </a: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0088103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C8BB-742E-A25F-27D8-6635DB59262C}"/>
              </a:ext>
            </a:extLst>
          </p:cNvPr>
          <p:cNvSpPr>
            <a:spLocks noGrp="1"/>
          </p:cNvSpPr>
          <p:nvPr>
            <p:ph type="title"/>
          </p:nvPr>
        </p:nvSpPr>
        <p:spPr/>
        <p:txBody>
          <a:bodyPr>
            <a:normAutofit/>
          </a:bodyPr>
          <a:lstStyle/>
          <a:p>
            <a:r>
              <a:rPr lang="en-US" sz="2800" b="1" dirty="0"/>
              <a:t>QUESTIONNAIRE CONSTRUCTION</a:t>
            </a:r>
            <a:endParaRPr lang="en-ZM" sz="2800" dirty="0"/>
          </a:p>
        </p:txBody>
      </p:sp>
      <p:sp>
        <p:nvSpPr>
          <p:cNvPr id="3" name="Content Placeholder 2">
            <a:extLst>
              <a:ext uri="{FF2B5EF4-FFF2-40B4-BE49-F238E27FC236}">
                <a16:creationId xmlns:a16="http://schemas.microsoft.com/office/drawing/2014/main" id="{D0DF2F17-80FD-9EC4-E2E0-BFB1F4ACCB93}"/>
              </a:ext>
            </a:extLst>
          </p:cNvPr>
          <p:cNvSpPr>
            <a:spLocks noGrp="1"/>
          </p:cNvSpPr>
          <p:nvPr>
            <p:ph idx="1"/>
          </p:nvPr>
        </p:nvSpPr>
        <p:spPr/>
        <p:txBody>
          <a:bodyPr>
            <a:normAutofit lnSpcReduction="10000"/>
          </a:bodyPr>
          <a:lstStyle/>
          <a:p>
            <a:pPr lvl="0"/>
            <a:r>
              <a:rPr lang="en-US" b="1" dirty="0"/>
              <a:t>DEALING WITH OPEN – ENDED QUESTIONS</a:t>
            </a:r>
          </a:p>
          <a:p>
            <a:r>
              <a:rPr lang="en-US" b="1" dirty="0"/>
              <a:t> </a:t>
            </a:r>
          </a:p>
          <a:p>
            <a:pPr lvl="0"/>
            <a:r>
              <a:rPr lang="en-GB" b="1" dirty="0"/>
              <a:t>Leave sufficient space for open-ended questions</a:t>
            </a:r>
            <a:endParaRPr lang="en-US" b="1" dirty="0"/>
          </a:p>
          <a:p>
            <a:pPr lvl="0"/>
            <a:r>
              <a:rPr lang="en-US" b="1" dirty="0"/>
              <a:t>DEALING WITH CLOSE – ENDED QUESTIONS</a:t>
            </a:r>
          </a:p>
          <a:p>
            <a:r>
              <a:rPr lang="en-US" b="1" dirty="0"/>
              <a:t> </a:t>
            </a:r>
          </a:p>
          <a:p>
            <a:pPr lvl="0"/>
            <a:r>
              <a:rPr lang="en-GB" b="1" dirty="0"/>
              <a:t>Place boxes for pre-categorised answers placed in a consistent manner on the right half of the page).</a:t>
            </a:r>
            <a:endParaRPr lang="en-US" b="1" dirty="0"/>
          </a:p>
          <a:p>
            <a:endParaRPr lang="en-ZM" dirty="0"/>
          </a:p>
        </p:txBody>
      </p:sp>
    </p:spTree>
    <p:extLst>
      <p:ext uri="{BB962C8B-B14F-4D97-AF65-F5344CB8AC3E}">
        <p14:creationId xmlns:p14="http://schemas.microsoft.com/office/powerpoint/2010/main" val="30424242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85000" lnSpcReduction="20000"/>
          </a:bodyPr>
          <a:lstStyle/>
          <a:p>
            <a:pPr algn="just"/>
            <a:r>
              <a:rPr lang="en-GB" b="1" u="sng" dirty="0"/>
              <a:t>STEP 5 - TRANSLATION</a:t>
            </a:r>
            <a:endParaRPr lang="en-US" b="1" dirty="0"/>
          </a:p>
          <a:p>
            <a:pPr algn="just"/>
            <a:r>
              <a:rPr lang="en-GB" b="1" dirty="0"/>
              <a:t> </a:t>
            </a:r>
            <a:endParaRPr lang="en-US" b="1" dirty="0"/>
          </a:p>
          <a:p>
            <a:pPr lvl="0" algn="just"/>
            <a:r>
              <a:rPr lang="en-GB" b="1" dirty="0"/>
              <a:t>Translation is optional and is only used in situations where respondents may not be conversant with English language.</a:t>
            </a:r>
            <a:endParaRPr lang="en-US" b="1" dirty="0"/>
          </a:p>
          <a:p>
            <a:pPr algn="just"/>
            <a:r>
              <a:rPr lang="en-GB" b="1" dirty="0"/>
              <a:t> </a:t>
            </a:r>
            <a:endParaRPr lang="en-US" b="1" dirty="0"/>
          </a:p>
          <a:p>
            <a:pPr lvl="0" algn="just"/>
            <a:r>
              <a:rPr lang="en-GB" b="1" dirty="0"/>
              <a:t>If interviews are to be conducted into two or more languages, then</a:t>
            </a:r>
            <a:endParaRPr lang="en-US" b="1" dirty="0"/>
          </a:p>
          <a:p>
            <a:pPr algn="just"/>
            <a:r>
              <a:rPr lang="en-US" b="1" dirty="0"/>
              <a:t> </a:t>
            </a:r>
          </a:p>
          <a:p>
            <a:pPr lvl="0" algn="just"/>
            <a:r>
              <a:rPr lang="en-GB" b="1" dirty="0"/>
              <a:t>Translate and re-translate.</a:t>
            </a:r>
            <a:endParaRPr lang="en-US" b="1" dirty="0"/>
          </a:p>
          <a:p>
            <a:endParaRPr lang="en-US" dirty="0"/>
          </a:p>
        </p:txBody>
      </p:sp>
    </p:spTree>
    <p:extLst>
      <p:ext uri="{BB962C8B-B14F-4D97-AF65-F5344CB8AC3E}">
        <p14:creationId xmlns:p14="http://schemas.microsoft.com/office/powerpoint/2010/main" val="2091636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a:bodyPr>
          <a:lstStyle/>
          <a:p>
            <a:r>
              <a:rPr lang="en-US" u="sng" dirty="0"/>
              <a:t>STEP 6 -  TRAINING</a:t>
            </a:r>
          </a:p>
          <a:p>
            <a:pPr marL="0" indent="0">
              <a:buNone/>
            </a:pPr>
            <a:endParaRPr lang="en-US" dirty="0"/>
          </a:p>
          <a:p>
            <a:pPr algn="just"/>
            <a:r>
              <a:rPr lang="en-US" dirty="0"/>
              <a:t>This involves training data collectors using mock interviews.</a:t>
            </a:r>
          </a:p>
          <a:p>
            <a:pPr algn="just"/>
            <a:r>
              <a:rPr lang="en-US" dirty="0"/>
              <a:t>Trainees are also  expected to understand the questionnaire thoroughly; to and to acquire map reading skills.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0804194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77500" lnSpcReduction="20000"/>
          </a:bodyPr>
          <a:lstStyle/>
          <a:p>
            <a:pPr algn="just"/>
            <a:r>
              <a:rPr lang="en-GB" b="1" u="sng" dirty="0"/>
              <a:t>STEP 7 - PRE-TEST</a:t>
            </a:r>
            <a:endParaRPr lang="en-US" b="1" dirty="0"/>
          </a:p>
          <a:p>
            <a:pPr algn="just"/>
            <a:r>
              <a:rPr lang="en-GB" b="1" dirty="0"/>
              <a:t> </a:t>
            </a:r>
            <a:endParaRPr lang="en-US" b="1" dirty="0"/>
          </a:p>
          <a:p>
            <a:pPr lvl="0" algn="just"/>
            <a:r>
              <a:rPr lang="en-GB" b="1" dirty="0"/>
              <a:t>Pre – testing is a means of detecting and solving unforeseen problems in the administration of the questionnaire.</a:t>
            </a:r>
            <a:endParaRPr lang="en-US" b="1" dirty="0"/>
          </a:p>
          <a:p>
            <a:pPr algn="just"/>
            <a:r>
              <a:rPr lang="en-GB" b="1" dirty="0"/>
              <a:t> </a:t>
            </a:r>
            <a:endParaRPr lang="en-US" b="1" dirty="0"/>
          </a:p>
          <a:p>
            <a:pPr lvl="0" algn="just"/>
            <a:r>
              <a:rPr lang="en-GB" b="1" dirty="0"/>
              <a:t>Some of these problems include:</a:t>
            </a:r>
            <a:endParaRPr lang="en-US" b="1" dirty="0"/>
          </a:p>
          <a:p>
            <a:pPr algn="just"/>
            <a:r>
              <a:rPr lang="en-GB" b="1" dirty="0"/>
              <a:t> </a:t>
            </a:r>
            <a:endParaRPr lang="en-US" b="1" dirty="0"/>
          </a:p>
          <a:p>
            <a:pPr lvl="0" algn="just"/>
            <a:r>
              <a:rPr lang="en-GB" b="1" dirty="0"/>
              <a:t>Phrasing, sequencing of questions, and questionnaire length.</a:t>
            </a:r>
            <a:endParaRPr lang="en-US" b="1" dirty="0"/>
          </a:p>
          <a:p>
            <a:pPr algn="just"/>
            <a:r>
              <a:rPr lang="en-GB" b="1" dirty="0"/>
              <a:t> </a:t>
            </a:r>
            <a:endParaRPr lang="en-US" b="1" dirty="0"/>
          </a:p>
          <a:p>
            <a:endParaRPr lang="en-US" dirty="0"/>
          </a:p>
        </p:txBody>
      </p:sp>
    </p:spTree>
    <p:extLst>
      <p:ext uri="{BB962C8B-B14F-4D97-AF65-F5344CB8AC3E}">
        <p14:creationId xmlns:p14="http://schemas.microsoft.com/office/powerpoint/2010/main" val="16653021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9A16-A6AA-F5DB-764A-DA11384D0591}"/>
              </a:ext>
            </a:extLst>
          </p:cNvPr>
          <p:cNvSpPr>
            <a:spLocks noGrp="1"/>
          </p:cNvSpPr>
          <p:nvPr>
            <p:ph type="title"/>
          </p:nvPr>
        </p:nvSpPr>
        <p:spPr/>
        <p:txBody>
          <a:bodyPr>
            <a:normAutofit/>
          </a:bodyPr>
          <a:lstStyle/>
          <a:p>
            <a:r>
              <a:rPr lang="en-US" sz="2800" b="1" dirty="0"/>
              <a:t>QUESTIONNAIRE CONSTRUCTION</a:t>
            </a:r>
            <a:endParaRPr lang="en-ZM" sz="2800" dirty="0"/>
          </a:p>
        </p:txBody>
      </p:sp>
      <p:sp>
        <p:nvSpPr>
          <p:cNvPr id="3" name="Content Placeholder 2">
            <a:extLst>
              <a:ext uri="{FF2B5EF4-FFF2-40B4-BE49-F238E27FC236}">
                <a16:creationId xmlns:a16="http://schemas.microsoft.com/office/drawing/2014/main" id="{2FA3E5AB-3289-6E1D-48DF-CBBFB7021B04}"/>
              </a:ext>
            </a:extLst>
          </p:cNvPr>
          <p:cNvSpPr>
            <a:spLocks noGrp="1"/>
          </p:cNvSpPr>
          <p:nvPr>
            <p:ph idx="1"/>
          </p:nvPr>
        </p:nvSpPr>
        <p:spPr/>
        <p:txBody>
          <a:bodyPr/>
          <a:lstStyle/>
          <a:p>
            <a:pPr lvl="0" algn="just"/>
            <a:r>
              <a:rPr lang="en-GB" b="1" dirty="0"/>
              <a:t>It involves trying out the questionnaire on a sample of the population to see how it works and whether changes are necessary before the full – scale study. 	 </a:t>
            </a:r>
            <a:endParaRPr lang="en-US" b="1" dirty="0"/>
          </a:p>
          <a:p>
            <a:pPr marL="0" indent="0" algn="just">
              <a:buNone/>
            </a:pPr>
            <a:endParaRPr lang="en-US" b="1" dirty="0"/>
          </a:p>
          <a:p>
            <a:pPr lvl="0" algn="just"/>
            <a:r>
              <a:rPr lang="en-GB" b="1" dirty="0"/>
              <a:t>The pre-test may also indicate the need to rephrase the questions or add or drop some questions.</a:t>
            </a:r>
            <a:endParaRPr lang="en-US" b="1" dirty="0"/>
          </a:p>
          <a:p>
            <a:pPr marL="0" indent="0" algn="just">
              <a:buNone/>
            </a:pPr>
            <a:endParaRPr lang="en-US" b="1" dirty="0"/>
          </a:p>
          <a:p>
            <a:endParaRPr lang="en-ZM" dirty="0"/>
          </a:p>
        </p:txBody>
      </p:sp>
    </p:spTree>
    <p:extLst>
      <p:ext uri="{BB962C8B-B14F-4D97-AF65-F5344CB8AC3E}">
        <p14:creationId xmlns:p14="http://schemas.microsoft.com/office/powerpoint/2010/main" val="42032825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25000" lnSpcReduction="20000"/>
          </a:bodyPr>
          <a:lstStyle/>
          <a:p>
            <a:pPr algn="just"/>
            <a:r>
              <a:rPr lang="en-GB" sz="9600" b="1" u="sng" dirty="0"/>
              <a:t>STEP 7 - EDIT THE QUESTIONNAIRE</a:t>
            </a:r>
            <a:endParaRPr lang="en-US" sz="9600" b="1" dirty="0"/>
          </a:p>
          <a:p>
            <a:pPr marL="0" indent="0" algn="just">
              <a:buNone/>
            </a:pPr>
            <a:endParaRPr lang="en-US" sz="9600" b="1" dirty="0"/>
          </a:p>
          <a:p>
            <a:pPr lvl="0" algn="just"/>
            <a:r>
              <a:rPr lang="en-GB" sz="9600" b="1" dirty="0"/>
              <a:t>This primarily involves making the questionnaire as clear and easy to use as possible.</a:t>
            </a:r>
          </a:p>
          <a:p>
            <a:pPr marL="82296" indent="0" algn="just">
              <a:buNone/>
            </a:pPr>
            <a:endParaRPr lang="en-US" sz="9600" b="1" dirty="0"/>
          </a:p>
          <a:p>
            <a:pPr lvl="0" algn="just"/>
            <a:r>
              <a:rPr lang="en-GB" sz="9600" b="1" dirty="0"/>
              <a:t>This also includes specifying procedures for its use and spelling out instructions to the data collectors on how it is to be administered.</a:t>
            </a:r>
            <a:endParaRPr lang="en-US" sz="9600" b="1" dirty="0"/>
          </a:p>
          <a:p>
            <a:pPr marL="0" indent="0" algn="just">
              <a:buNone/>
            </a:pPr>
            <a:endParaRPr lang="en-US" sz="9600" b="1" dirty="0"/>
          </a:p>
          <a:p>
            <a:pPr marL="0" indent="0" algn="just">
              <a:buNone/>
            </a:pPr>
            <a:endParaRPr lang="en-US" b="1" dirty="0"/>
          </a:p>
          <a:p>
            <a:pPr algn="just"/>
            <a:r>
              <a:rPr lang="en-GB" b="1" dirty="0"/>
              <a:t>-</a:t>
            </a:r>
            <a:endParaRPr lang="en-US" dirty="0"/>
          </a:p>
        </p:txBody>
      </p:sp>
    </p:spTree>
    <p:extLst>
      <p:ext uri="{BB962C8B-B14F-4D97-AF65-F5344CB8AC3E}">
        <p14:creationId xmlns:p14="http://schemas.microsoft.com/office/powerpoint/2010/main" val="127006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CE57-76CB-7B76-32CF-1675BFFFD878}"/>
              </a:ext>
            </a:extLst>
          </p:cNvPr>
          <p:cNvSpPr>
            <a:spLocks noGrp="1"/>
          </p:cNvSpPr>
          <p:nvPr>
            <p:ph type="title"/>
          </p:nvPr>
        </p:nvSpPr>
        <p:spPr/>
        <p:txBody>
          <a:bodyPr>
            <a:normAutofit/>
          </a:bodyPr>
          <a:lstStyle/>
          <a:p>
            <a:r>
              <a:rPr lang="en-US" sz="2800" b="1" dirty="0"/>
              <a:t>FORMULATION OF RESEARCH OBJECTIVES</a:t>
            </a:r>
            <a:endParaRPr lang="en-ZM" sz="2800" dirty="0"/>
          </a:p>
        </p:txBody>
      </p:sp>
      <p:sp>
        <p:nvSpPr>
          <p:cNvPr id="3" name="Content Placeholder 2">
            <a:extLst>
              <a:ext uri="{FF2B5EF4-FFF2-40B4-BE49-F238E27FC236}">
                <a16:creationId xmlns:a16="http://schemas.microsoft.com/office/drawing/2014/main" id="{7CC5B50F-2888-C16F-4B53-52BDA1BC0297}"/>
              </a:ext>
            </a:extLst>
          </p:cNvPr>
          <p:cNvSpPr>
            <a:spLocks noGrp="1"/>
          </p:cNvSpPr>
          <p:nvPr>
            <p:ph idx="1"/>
          </p:nvPr>
        </p:nvSpPr>
        <p:spPr/>
        <p:txBody>
          <a:bodyPr>
            <a:normAutofit fontScale="92500" lnSpcReduction="10000"/>
          </a:bodyPr>
          <a:lstStyle/>
          <a:p>
            <a:r>
              <a:rPr lang="en-US" dirty="0"/>
              <a:t>Research objectives are important in providing boundaries and delimiting the scope of the research.</a:t>
            </a:r>
          </a:p>
          <a:p>
            <a:endParaRPr lang="en-US" dirty="0"/>
          </a:p>
          <a:p>
            <a:r>
              <a:rPr lang="en-US" dirty="0"/>
              <a:t>This ensures that the research is focused and does not stray into irrelevant areas.</a:t>
            </a:r>
          </a:p>
          <a:p>
            <a:endParaRPr lang="en-US" dirty="0"/>
          </a:p>
          <a:p>
            <a:r>
              <a:rPr lang="en-US" dirty="0"/>
              <a:t>This also ensures that only data and information relevant to the study are collected.</a:t>
            </a:r>
          </a:p>
          <a:p>
            <a:pPr marL="0" indent="0">
              <a:buNone/>
            </a:pPr>
            <a:endParaRPr lang="en-US" dirty="0"/>
          </a:p>
          <a:p>
            <a:endParaRPr lang="en-ZM" dirty="0"/>
          </a:p>
        </p:txBody>
      </p:sp>
    </p:spTree>
    <p:extLst>
      <p:ext uri="{BB962C8B-B14F-4D97-AF65-F5344CB8AC3E}">
        <p14:creationId xmlns:p14="http://schemas.microsoft.com/office/powerpoint/2010/main" val="203777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28B9-6865-9DEC-2715-DB969677436E}"/>
              </a:ext>
            </a:extLst>
          </p:cNvPr>
          <p:cNvSpPr>
            <a:spLocks noGrp="1"/>
          </p:cNvSpPr>
          <p:nvPr>
            <p:ph type="title"/>
          </p:nvPr>
        </p:nvSpPr>
        <p:spPr/>
        <p:txBody>
          <a:bodyPr>
            <a:normAutofit/>
          </a:bodyPr>
          <a:lstStyle/>
          <a:p>
            <a:r>
              <a:rPr lang="en-US" sz="2800" b="1" dirty="0"/>
              <a:t>FORMULATION OF RESEARCH OBJECTIVES</a:t>
            </a:r>
            <a:endParaRPr lang="en-ZM" sz="2800" dirty="0"/>
          </a:p>
        </p:txBody>
      </p:sp>
      <p:sp>
        <p:nvSpPr>
          <p:cNvPr id="3" name="Content Placeholder 2">
            <a:extLst>
              <a:ext uri="{FF2B5EF4-FFF2-40B4-BE49-F238E27FC236}">
                <a16:creationId xmlns:a16="http://schemas.microsoft.com/office/drawing/2014/main" id="{64E2AB38-35EE-7011-BE9E-1EAFA181D3C0}"/>
              </a:ext>
            </a:extLst>
          </p:cNvPr>
          <p:cNvSpPr>
            <a:spLocks noGrp="1"/>
          </p:cNvSpPr>
          <p:nvPr>
            <p:ph idx="1"/>
          </p:nvPr>
        </p:nvSpPr>
        <p:spPr/>
        <p:txBody>
          <a:bodyPr>
            <a:normAutofit/>
          </a:bodyPr>
          <a:lstStyle/>
          <a:p>
            <a:pPr algn="just"/>
            <a:r>
              <a:rPr lang="en-US" sz="3200" dirty="0"/>
              <a:t>There two types of objectives are of two types:</a:t>
            </a:r>
          </a:p>
          <a:p>
            <a:pPr algn="just"/>
            <a:endParaRPr lang="en-US" sz="3200" dirty="0"/>
          </a:p>
          <a:p>
            <a:pPr algn="just"/>
            <a:r>
              <a:rPr lang="en-US" sz="3200" dirty="0"/>
              <a:t>General objectives </a:t>
            </a:r>
          </a:p>
          <a:p>
            <a:pPr algn="just"/>
            <a:r>
              <a:rPr lang="en-US" sz="3200" dirty="0"/>
              <a:t>Specific objectives</a:t>
            </a:r>
            <a:endParaRPr lang="en-ZM" sz="3200" dirty="0"/>
          </a:p>
        </p:txBody>
      </p:sp>
    </p:spTree>
    <p:extLst>
      <p:ext uri="{BB962C8B-B14F-4D97-AF65-F5344CB8AC3E}">
        <p14:creationId xmlns:p14="http://schemas.microsoft.com/office/powerpoint/2010/main" val="353270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normAutofit/>
          </a:bodyPr>
          <a:lstStyle/>
          <a:p>
            <a:r>
              <a:rPr lang="en-US" sz="2800" b="1" dirty="0"/>
              <a:t>FORMULATION OF RESEARCH OBJECTIVES</a:t>
            </a:r>
            <a:endParaRPr lang="en-US" sz="2800" dirty="0"/>
          </a:p>
        </p:txBody>
      </p:sp>
      <p:sp>
        <p:nvSpPr>
          <p:cNvPr id="53251" name="Rectangle 3"/>
          <p:cNvSpPr>
            <a:spLocks noGrp="1" noChangeArrowheads="1"/>
          </p:cNvSpPr>
          <p:nvPr>
            <p:ph idx="1"/>
          </p:nvPr>
        </p:nvSpPr>
        <p:spPr/>
        <p:txBody>
          <a:bodyPr>
            <a:normAutofit fontScale="70000" lnSpcReduction="20000"/>
          </a:bodyPr>
          <a:lstStyle/>
          <a:p>
            <a:r>
              <a:rPr lang="en-US" sz="2800" b="1" dirty="0"/>
              <a:t>GENERAL OBJECTIVE(S)</a:t>
            </a:r>
            <a:br>
              <a:rPr lang="en-US" sz="2800" b="1" dirty="0"/>
            </a:br>
            <a:endParaRPr lang="en-US" sz="2800" b="1" dirty="0"/>
          </a:p>
          <a:p>
            <a:pPr algn="just"/>
            <a:r>
              <a:rPr lang="en-US" b="1" dirty="0"/>
              <a:t>The general objective of a study states what researchers expect to achieve by the study in general terms.</a:t>
            </a:r>
          </a:p>
          <a:p>
            <a:pPr algn="just"/>
            <a:endParaRPr lang="en-US" b="1" dirty="0"/>
          </a:p>
          <a:p>
            <a:pPr>
              <a:lnSpc>
                <a:spcPct val="90000"/>
              </a:lnSpc>
            </a:pPr>
            <a:r>
              <a:rPr lang="en-US" sz="2800" b="1" dirty="0"/>
              <a:t>GENERAL OBJECTIVE(S)</a:t>
            </a:r>
            <a:br>
              <a:rPr lang="en-US" sz="2800" b="1" dirty="0"/>
            </a:br>
            <a:endParaRPr lang="en-US" sz="2800" b="1" dirty="0"/>
          </a:p>
          <a:p>
            <a:pPr algn="just">
              <a:lnSpc>
                <a:spcPct val="90000"/>
              </a:lnSpc>
            </a:pPr>
            <a:r>
              <a:rPr lang="en-US" b="1" dirty="0"/>
              <a:t>In the case of the entrepreneurship, the following can be a general objective:</a:t>
            </a:r>
          </a:p>
          <a:p>
            <a:pPr algn="just">
              <a:lnSpc>
                <a:spcPct val="90000"/>
              </a:lnSpc>
              <a:buFont typeface="Wingdings" pitchFamily="2" charset="2"/>
              <a:buNone/>
            </a:pPr>
            <a:endParaRPr lang="en-US" b="1" dirty="0"/>
          </a:p>
          <a:p>
            <a:pPr algn="just">
              <a:lnSpc>
                <a:spcPct val="90000"/>
              </a:lnSpc>
            </a:pPr>
            <a:r>
              <a:rPr lang="en-US" b="1" dirty="0"/>
              <a:t>To investigate factors underlying declining entrepreneurial trends among indigenous Zambians.</a:t>
            </a:r>
          </a:p>
          <a:p>
            <a:pPr algn="just"/>
            <a:endParaRPr lang="en-US" b="1" dirty="0"/>
          </a:p>
        </p:txBody>
      </p:sp>
    </p:spTree>
    <p:extLst>
      <p:ext uri="{BB962C8B-B14F-4D97-AF65-F5344CB8AC3E}">
        <p14:creationId xmlns:p14="http://schemas.microsoft.com/office/powerpoint/2010/main" val="30467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r>
              <a:rPr lang="en-US" sz="3200" b="1" dirty="0"/>
              <a:t>FORMULATION OF RESEARCH OBJECTIVES</a:t>
            </a:r>
          </a:p>
        </p:txBody>
      </p:sp>
      <p:sp>
        <p:nvSpPr>
          <p:cNvPr id="52227" name="Rectangle 3"/>
          <p:cNvSpPr>
            <a:spLocks noGrp="1" noChangeArrowheads="1"/>
          </p:cNvSpPr>
          <p:nvPr>
            <p:ph idx="1"/>
          </p:nvPr>
        </p:nvSpPr>
        <p:spPr/>
        <p:txBody>
          <a:bodyPr>
            <a:normAutofit fontScale="62500" lnSpcReduction="20000"/>
          </a:bodyPr>
          <a:lstStyle/>
          <a:p>
            <a:pPr>
              <a:lnSpc>
                <a:spcPct val="90000"/>
              </a:lnSpc>
            </a:pPr>
            <a:endParaRPr lang="en-US" sz="2400" dirty="0"/>
          </a:p>
          <a:p>
            <a:pPr algn="just">
              <a:lnSpc>
                <a:spcPct val="90000"/>
              </a:lnSpc>
            </a:pPr>
            <a:r>
              <a:rPr lang="en-US" sz="2400" b="1" dirty="0"/>
              <a:t>The OBJECTIVES of a research project summarize what is to be achieved by the study.</a:t>
            </a:r>
          </a:p>
          <a:p>
            <a:pPr marL="82296" indent="0" algn="just">
              <a:buNone/>
            </a:pPr>
            <a:endParaRPr lang="en-US" sz="2400" b="1" dirty="0"/>
          </a:p>
          <a:p>
            <a:pPr marL="598488" indent="-598488" algn="just">
              <a:lnSpc>
                <a:spcPct val="80000"/>
              </a:lnSpc>
              <a:defRPr/>
            </a:pPr>
            <a:r>
              <a:rPr lang="en-GB" sz="2400" b="1" dirty="0"/>
              <a:t>Objectives are formulated in response to the question:</a:t>
            </a:r>
          </a:p>
          <a:p>
            <a:pPr marL="598488" indent="-598488" algn="just">
              <a:lnSpc>
                <a:spcPct val="80000"/>
              </a:lnSpc>
              <a:defRPr/>
            </a:pPr>
            <a:endParaRPr lang="en-GB" sz="2400" b="1" dirty="0"/>
          </a:p>
          <a:p>
            <a:pPr marL="598488" indent="-598488" algn="just">
              <a:lnSpc>
                <a:spcPct val="80000"/>
              </a:lnSpc>
              <a:defRPr/>
            </a:pPr>
            <a:r>
              <a:rPr lang="en-GB" sz="2400" b="1" dirty="0"/>
              <a:t>Why do you want to carry out the research?</a:t>
            </a:r>
          </a:p>
          <a:p>
            <a:pPr marL="598488" indent="-598488" algn="just">
              <a:lnSpc>
                <a:spcPct val="80000"/>
              </a:lnSpc>
              <a:defRPr/>
            </a:pPr>
            <a:endParaRPr lang="en-GB" sz="2400" b="1" dirty="0"/>
          </a:p>
          <a:p>
            <a:pPr algn="just">
              <a:lnSpc>
                <a:spcPct val="90000"/>
              </a:lnSpc>
              <a:buFont typeface="Wingdings" pitchFamily="2" charset="2"/>
              <a:buNone/>
            </a:pPr>
            <a:endParaRPr lang="en-US" sz="2400" b="1" dirty="0"/>
          </a:p>
          <a:p>
            <a:pPr algn="just">
              <a:lnSpc>
                <a:spcPct val="90000"/>
              </a:lnSpc>
            </a:pPr>
            <a:r>
              <a:rPr lang="en-US" sz="2400" b="1" dirty="0"/>
              <a:t>Objectives should be closely related to the statement of the problem. </a:t>
            </a:r>
          </a:p>
          <a:p>
            <a:pPr algn="just">
              <a:lnSpc>
                <a:spcPct val="90000"/>
              </a:lnSpc>
            </a:pPr>
            <a:endParaRPr lang="en-US" sz="2400" b="1" dirty="0"/>
          </a:p>
          <a:p>
            <a:pPr algn="just">
              <a:lnSpc>
                <a:spcPct val="90000"/>
              </a:lnSpc>
            </a:pPr>
            <a:r>
              <a:rPr lang="en-US" sz="2400" b="1" dirty="0"/>
              <a:t>For example, if the problem identified is misplaced career choices, the general objective of the study could focus on factors that influence students’ choices.</a:t>
            </a:r>
          </a:p>
        </p:txBody>
      </p:sp>
    </p:spTree>
    <p:extLst>
      <p:ext uri="{BB962C8B-B14F-4D97-AF65-F5344CB8AC3E}">
        <p14:creationId xmlns:p14="http://schemas.microsoft.com/office/powerpoint/2010/main" val="387146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400" b="1" dirty="0"/>
              <a:t>FORMULATION OF RESEARCH OBJECTIVES AND HYPOTHESES</a:t>
            </a:r>
          </a:p>
        </p:txBody>
      </p:sp>
      <p:sp>
        <p:nvSpPr>
          <p:cNvPr id="27651" name="Rectangle 3"/>
          <p:cNvSpPr>
            <a:spLocks noGrp="1" noChangeArrowheads="1"/>
          </p:cNvSpPr>
          <p:nvPr>
            <p:ph idx="1"/>
          </p:nvPr>
        </p:nvSpPr>
        <p:spPr/>
        <p:txBody>
          <a:bodyPr>
            <a:normAutofit fontScale="77500" lnSpcReduction="20000"/>
          </a:bodyPr>
          <a:lstStyle/>
          <a:p>
            <a:pPr marL="598488" indent="-598488">
              <a:lnSpc>
                <a:spcPct val="80000"/>
              </a:lnSpc>
              <a:defRPr/>
            </a:pPr>
            <a:endParaRPr lang="en-GB" sz="1600" b="1" dirty="0"/>
          </a:p>
          <a:p>
            <a:pPr marL="598488" indent="-598488" algn="just">
              <a:lnSpc>
                <a:spcPct val="80000"/>
              </a:lnSpc>
              <a:defRPr/>
            </a:pPr>
            <a:r>
              <a:rPr lang="en-GB" sz="2400" b="1" dirty="0"/>
              <a:t>There are two types of objectives: general and specific objectives.</a:t>
            </a:r>
          </a:p>
          <a:p>
            <a:pPr marL="598488" indent="-598488" algn="just">
              <a:lnSpc>
                <a:spcPct val="80000"/>
              </a:lnSpc>
              <a:buNone/>
              <a:defRPr/>
            </a:pPr>
            <a:endParaRPr lang="en-GB" sz="2400" b="1" dirty="0"/>
          </a:p>
          <a:p>
            <a:pPr marL="598488" indent="-598488" algn="just">
              <a:lnSpc>
                <a:spcPct val="80000"/>
              </a:lnSpc>
              <a:buNone/>
              <a:defRPr/>
            </a:pPr>
            <a:endParaRPr lang="en-GB" sz="2400" b="1" dirty="0"/>
          </a:p>
          <a:p>
            <a:pPr marL="598488" indent="-598488" algn="just">
              <a:lnSpc>
                <a:spcPct val="80000"/>
              </a:lnSpc>
              <a:defRPr/>
            </a:pPr>
            <a:r>
              <a:rPr lang="en-GB" sz="2400" b="1" dirty="0"/>
              <a:t>GENERAL OBJECTIVES</a:t>
            </a:r>
          </a:p>
          <a:p>
            <a:pPr algn="just">
              <a:defRPr/>
            </a:pPr>
            <a:endParaRPr lang="en-US" sz="2400" dirty="0"/>
          </a:p>
          <a:p>
            <a:pPr algn="just">
              <a:defRPr/>
            </a:pPr>
            <a:r>
              <a:rPr lang="en-US" sz="2400" dirty="0"/>
              <a:t>The </a:t>
            </a:r>
            <a:r>
              <a:rPr lang="en-US" sz="2400" b="1" dirty="0"/>
              <a:t>general objective</a:t>
            </a:r>
            <a:r>
              <a:rPr lang="en-US" sz="2400" dirty="0"/>
              <a:t> of a study states what researchers expect to achieve by the study in general terms.</a:t>
            </a:r>
            <a:endParaRPr lang="en-GB" sz="2400" b="1" dirty="0"/>
          </a:p>
          <a:p>
            <a:pPr marL="598488" indent="-598488" algn="just">
              <a:lnSpc>
                <a:spcPct val="80000"/>
              </a:lnSpc>
              <a:defRPr/>
            </a:pPr>
            <a:endParaRPr lang="en-GB" sz="2400" dirty="0"/>
          </a:p>
          <a:p>
            <a:pPr marL="598488" indent="-598488" algn="just">
              <a:lnSpc>
                <a:spcPct val="80000"/>
              </a:lnSpc>
              <a:defRPr/>
            </a:pPr>
            <a:r>
              <a:rPr lang="en-GB" sz="2400" b="1" dirty="0"/>
              <a:t>To investigate what underlies students’ choices of academic programmes at the University of Zambia. </a:t>
            </a:r>
          </a:p>
        </p:txBody>
      </p:sp>
    </p:spTree>
    <p:extLst>
      <p:ext uri="{BB962C8B-B14F-4D97-AF65-F5344CB8AC3E}">
        <p14:creationId xmlns:p14="http://schemas.microsoft.com/office/powerpoint/2010/main" val="8365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SPECIFIC OBJECTIVES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t>Specific objectives involve breaking down a general objective into smaller, logically connected parts. </a:t>
            </a:r>
          </a:p>
          <a:p>
            <a:pPr algn="just"/>
            <a:endParaRPr lang="en-US" b="1" dirty="0"/>
          </a:p>
          <a:p>
            <a:pPr algn="just"/>
            <a:r>
              <a:rPr lang="en-US" b="1" dirty="0"/>
              <a:t>Specific objectives should systematically address the various aspects of the problem and the key factors that are assumed to influence or cause the problem. </a:t>
            </a:r>
          </a:p>
          <a:p>
            <a:pPr algn="just"/>
            <a:endParaRPr lang="en-US" b="1" dirty="0"/>
          </a:p>
          <a:p>
            <a:pPr algn="just"/>
            <a:r>
              <a:rPr lang="en-US" b="1" dirty="0"/>
              <a:t>They should specify what you will do in your study, where and for what purpose.</a:t>
            </a:r>
          </a:p>
          <a:p>
            <a:pPr algn="just"/>
            <a:endParaRPr lang="en-US" b="1" dirty="0"/>
          </a:p>
          <a:p>
            <a:pPr algn="just"/>
            <a:endParaRPr lang="en-US" dirty="0"/>
          </a:p>
        </p:txBody>
      </p:sp>
    </p:spTree>
    <p:extLst>
      <p:ext uri="{BB962C8B-B14F-4D97-AF65-F5344CB8AC3E}">
        <p14:creationId xmlns:p14="http://schemas.microsoft.com/office/powerpoint/2010/main" val="59244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89DB-CB6C-6EFD-F027-6F516BD1F073}"/>
              </a:ext>
            </a:extLst>
          </p:cNvPr>
          <p:cNvSpPr>
            <a:spLocks noGrp="1"/>
          </p:cNvSpPr>
          <p:nvPr>
            <p:ph type="title"/>
          </p:nvPr>
        </p:nvSpPr>
        <p:spPr/>
        <p:txBody>
          <a:bodyPr/>
          <a:lstStyle/>
          <a:p>
            <a:r>
              <a:rPr lang="en-US" dirty="0"/>
              <a:t>SPECIFIC OBJECTIVES</a:t>
            </a:r>
            <a:endParaRPr lang="en-ZM" dirty="0"/>
          </a:p>
        </p:txBody>
      </p:sp>
      <p:sp>
        <p:nvSpPr>
          <p:cNvPr id="3" name="Content Placeholder 2">
            <a:extLst>
              <a:ext uri="{FF2B5EF4-FFF2-40B4-BE49-F238E27FC236}">
                <a16:creationId xmlns:a16="http://schemas.microsoft.com/office/drawing/2014/main" id="{A654EF31-B9EC-37C1-9F43-91913C597F64}"/>
              </a:ext>
            </a:extLst>
          </p:cNvPr>
          <p:cNvSpPr>
            <a:spLocks noGrp="1"/>
          </p:cNvSpPr>
          <p:nvPr>
            <p:ph idx="1"/>
          </p:nvPr>
        </p:nvSpPr>
        <p:spPr/>
        <p:txBody>
          <a:bodyPr>
            <a:normAutofit/>
          </a:bodyPr>
          <a:lstStyle/>
          <a:p>
            <a:pPr algn="just">
              <a:lnSpc>
                <a:spcPct val="107000"/>
              </a:lnSpc>
              <a:spcAft>
                <a:spcPts val="800"/>
              </a:spcAft>
            </a:pPr>
            <a:r>
              <a:rPr lang="en-US" b="1" dirty="0">
                <a:ea typeface="Calibri" panose="020F0502020204030204" pitchFamily="34" charset="0"/>
                <a:cs typeface="Times New Roman" panose="02020603050405020304" pitchFamily="18" charset="0"/>
              </a:rPr>
              <a:t>To establish the influence of intellectual and academic interest in the choice of an academic program. career</a:t>
            </a:r>
            <a:endParaRPr lang="en-ZM" b="1" dirty="0">
              <a:ea typeface="Calibri" panose="020F0502020204030204" pitchFamily="34" charset="0"/>
              <a:cs typeface="Times New Roman" panose="02020603050405020304" pitchFamily="18" charset="0"/>
            </a:endParaRPr>
          </a:p>
          <a:p>
            <a:pPr algn="just">
              <a:lnSpc>
                <a:spcPct val="107000"/>
              </a:lnSpc>
              <a:spcAft>
                <a:spcPts val="800"/>
              </a:spcAft>
            </a:pPr>
            <a:r>
              <a:rPr lang="en-US" b="1" dirty="0">
                <a:ea typeface="Calibri" panose="020F0502020204030204" pitchFamily="34" charset="0"/>
                <a:cs typeface="Times New Roman" panose="02020603050405020304" pitchFamily="18" charset="0"/>
              </a:rPr>
              <a:t>To establish the role of family and parental guidance in the choice of an academic program.</a:t>
            </a:r>
            <a:endParaRPr lang="en-ZM" b="1" dirty="0">
              <a:ea typeface="Calibri" panose="020F0502020204030204" pitchFamily="34" charset="0"/>
              <a:cs typeface="Times New Roman" panose="02020603050405020304" pitchFamily="18" charset="0"/>
            </a:endParaRPr>
          </a:p>
          <a:p>
            <a:pPr algn="just">
              <a:lnSpc>
                <a:spcPct val="107000"/>
              </a:lnSpc>
              <a:spcAft>
                <a:spcPts val="800"/>
              </a:spcAft>
            </a:pPr>
            <a:r>
              <a:rPr lang="en-US" b="1" dirty="0">
                <a:ea typeface="Calibri" panose="020F0502020204030204" pitchFamily="34" charset="0"/>
                <a:cs typeface="Times New Roman" panose="02020603050405020304" pitchFamily="18" charset="0"/>
              </a:rPr>
              <a:t>To determine the influence of role models in the choice of an academic program.</a:t>
            </a:r>
            <a:endParaRPr lang="en-ZM" b="1" dirty="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3302118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766F3-9C62-7548-6DB0-003449B60135}"/>
              </a:ext>
            </a:extLst>
          </p:cNvPr>
          <p:cNvSpPr>
            <a:spLocks noGrp="1"/>
          </p:cNvSpPr>
          <p:nvPr>
            <p:ph type="title"/>
          </p:nvPr>
        </p:nvSpPr>
        <p:spPr/>
        <p:txBody>
          <a:bodyPr/>
          <a:lstStyle/>
          <a:p>
            <a:r>
              <a:rPr lang="en-US" dirty="0"/>
              <a:t>SPECIFIC OBJECTIVES</a:t>
            </a:r>
            <a:endParaRPr lang="en-ZM" dirty="0"/>
          </a:p>
        </p:txBody>
      </p:sp>
      <p:sp>
        <p:nvSpPr>
          <p:cNvPr id="3" name="Content Placeholder 2">
            <a:extLst>
              <a:ext uri="{FF2B5EF4-FFF2-40B4-BE49-F238E27FC236}">
                <a16:creationId xmlns:a16="http://schemas.microsoft.com/office/drawing/2014/main" id="{3F40080E-7ED1-D9CD-D1BB-5AE8B68C9ABD}"/>
              </a:ext>
            </a:extLst>
          </p:cNvPr>
          <p:cNvSpPr>
            <a:spLocks noGrp="1"/>
          </p:cNvSpPr>
          <p:nvPr>
            <p:ph idx="1"/>
          </p:nvPr>
        </p:nvSpPr>
        <p:spPr/>
        <p:txBody>
          <a:bodyPr>
            <a:normAutofit fontScale="70000" lnSpcReduction="20000"/>
          </a:bodyPr>
          <a:lstStyle/>
          <a:p>
            <a:pPr algn="just">
              <a:lnSpc>
                <a:spcPct val="107000"/>
              </a:lnSpc>
              <a:spcAft>
                <a:spcPts val="800"/>
              </a:spcAft>
            </a:pPr>
            <a:r>
              <a:rPr lang="en-US" sz="3200" b="1" dirty="0">
                <a:ea typeface="Calibri" panose="020F0502020204030204" pitchFamily="34" charset="0"/>
                <a:cs typeface="Times New Roman" panose="02020603050405020304" pitchFamily="18" charset="0"/>
              </a:rPr>
              <a:t>To determine the role of peer pressure in the choice of an academic program.</a:t>
            </a:r>
            <a:endParaRPr lang="en-ZM" sz="3200" b="1" dirty="0">
              <a:ea typeface="Calibri" panose="020F0502020204030204" pitchFamily="34" charset="0"/>
              <a:cs typeface="Times New Roman" panose="02020603050405020304" pitchFamily="18" charset="0"/>
            </a:endParaRPr>
          </a:p>
          <a:p>
            <a:pPr algn="just">
              <a:lnSpc>
                <a:spcPct val="107000"/>
              </a:lnSpc>
              <a:spcAft>
                <a:spcPts val="800"/>
              </a:spcAft>
            </a:pPr>
            <a:r>
              <a:rPr lang="en-US" sz="3200" b="1" dirty="0">
                <a:ea typeface="Calibri" panose="020F0502020204030204" pitchFamily="34" charset="0"/>
                <a:cs typeface="Times New Roman" panose="02020603050405020304" pitchFamily="18" charset="0"/>
              </a:rPr>
              <a:t>To determine the influence of perceived economic benefits in in the choice of an academic program.</a:t>
            </a:r>
            <a:endParaRPr lang="en-ZM" sz="3200" b="1" dirty="0">
              <a:ea typeface="Calibri" panose="020F0502020204030204" pitchFamily="34" charset="0"/>
              <a:cs typeface="Times New Roman" panose="02020603050405020304" pitchFamily="18" charset="0"/>
            </a:endParaRPr>
          </a:p>
          <a:p>
            <a:pPr algn="just">
              <a:lnSpc>
                <a:spcPct val="107000"/>
              </a:lnSpc>
              <a:spcAft>
                <a:spcPts val="800"/>
              </a:spcAft>
            </a:pPr>
            <a:r>
              <a:rPr lang="en-US" sz="3200" b="1" dirty="0">
                <a:ea typeface="Calibri" panose="020F0502020204030204" pitchFamily="34" charset="0"/>
                <a:cs typeface="Times New Roman" panose="02020603050405020304" pitchFamily="18" charset="0"/>
              </a:rPr>
              <a:t>To determine the role of secondary school background in in the choice of an academic program.</a:t>
            </a:r>
            <a:endParaRPr lang="en-ZM" sz="3200" b="1" dirty="0">
              <a:ea typeface="Calibri" panose="020F0502020204030204" pitchFamily="34" charset="0"/>
              <a:cs typeface="Times New Roman" panose="02020603050405020304" pitchFamily="18" charset="0"/>
            </a:endParaRPr>
          </a:p>
          <a:p>
            <a:pPr algn="just">
              <a:lnSpc>
                <a:spcPct val="107000"/>
              </a:lnSpc>
              <a:spcAft>
                <a:spcPts val="800"/>
              </a:spcAft>
            </a:pPr>
            <a:r>
              <a:rPr lang="en-US" sz="3200" b="1" dirty="0">
                <a:ea typeface="Calibri" panose="020F0502020204030204" pitchFamily="34" charset="0"/>
                <a:cs typeface="Times New Roman" panose="02020603050405020304" pitchFamily="18" charset="0"/>
              </a:rPr>
              <a:t>To examine the role of social media and print and electronic media in in the choice of an academic program.</a:t>
            </a:r>
            <a:endParaRPr lang="en-ZM" sz="3200" b="1" dirty="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326485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LITERATURE REVIEW</a:t>
            </a:r>
            <a:br>
              <a:rPr lang="en-US" b="1" dirty="0"/>
            </a:br>
            <a:endParaRPr lang="en-US" dirty="0"/>
          </a:p>
        </p:txBody>
      </p:sp>
      <p:sp>
        <p:nvSpPr>
          <p:cNvPr id="3" name="Content Placeholder 2"/>
          <p:cNvSpPr>
            <a:spLocks noGrp="1"/>
          </p:cNvSpPr>
          <p:nvPr>
            <p:ph idx="1"/>
          </p:nvPr>
        </p:nvSpPr>
        <p:spPr/>
        <p:txBody>
          <a:bodyPr>
            <a:normAutofit fontScale="47500" lnSpcReduction="20000"/>
          </a:bodyPr>
          <a:lstStyle/>
          <a:p>
            <a:pPr algn="just"/>
            <a:r>
              <a:rPr lang="en-US" b="1" dirty="0"/>
              <a:t>REVIEW OF THEORY</a:t>
            </a:r>
          </a:p>
          <a:p>
            <a:pPr marL="82296" indent="0" algn="just">
              <a:buNone/>
            </a:pPr>
            <a:endParaRPr lang="en-US" b="1" dirty="0"/>
          </a:p>
          <a:p>
            <a:pPr algn="just"/>
            <a:r>
              <a:rPr lang="en-US" b="1" dirty="0"/>
              <a:t>Find theory (</a:t>
            </a:r>
            <a:r>
              <a:rPr lang="en-US" b="1" dirty="0" err="1"/>
              <a:t>ies</a:t>
            </a:r>
            <a:r>
              <a:rPr lang="en-US" b="1" dirty="0"/>
              <a:t>) relevant to your research.</a:t>
            </a:r>
          </a:p>
          <a:p>
            <a:pPr algn="just"/>
            <a:endParaRPr lang="en-US" b="1" dirty="0"/>
          </a:p>
          <a:p>
            <a:pPr algn="just"/>
            <a:r>
              <a:rPr lang="en-US" b="1" dirty="0"/>
              <a:t>This is done in order to link your research to the broader body of knowledge in your field.</a:t>
            </a:r>
          </a:p>
          <a:p>
            <a:pPr algn="just"/>
            <a:r>
              <a:rPr lang="en-US" b="1" dirty="0"/>
              <a:t> </a:t>
            </a:r>
          </a:p>
          <a:p>
            <a:pPr algn="just"/>
            <a:r>
              <a:rPr lang="en-US" b="1" dirty="0"/>
              <a:t>REVIEW OF EMPIRICAL LITERATURE</a:t>
            </a:r>
          </a:p>
          <a:p>
            <a:pPr marL="82296" indent="0" algn="just">
              <a:buNone/>
            </a:pPr>
            <a:endParaRPr lang="en-US" b="1" dirty="0"/>
          </a:p>
          <a:p>
            <a:pPr algn="just"/>
            <a:r>
              <a:rPr lang="en-US" b="1" dirty="0"/>
              <a:t>This involves finding out what others have done in your area of interest.</a:t>
            </a:r>
          </a:p>
          <a:p>
            <a:pPr algn="just"/>
            <a:endParaRPr lang="en-US" b="1" dirty="0"/>
          </a:p>
          <a:p>
            <a:pPr algn="just"/>
            <a:r>
              <a:rPr lang="en-US" b="1" dirty="0"/>
              <a:t>It involves learning from other researchers; how they conducted their research; what methods they used, </a:t>
            </a:r>
            <a:r>
              <a:rPr lang="en-US" b="1" dirty="0" err="1"/>
              <a:t>tc</a:t>
            </a:r>
            <a:r>
              <a:rPr lang="en-US" b="1" dirty="0"/>
              <a:t>.</a:t>
            </a:r>
          </a:p>
          <a:p>
            <a:pPr marL="82296" indent="0" algn="just">
              <a:buNone/>
            </a:pPr>
            <a:endParaRPr lang="en-US" b="1" dirty="0"/>
          </a:p>
          <a:p>
            <a:pPr algn="just"/>
            <a:r>
              <a:rPr lang="en-US" b="1" dirty="0"/>
              <a:t>It involves looking gaps or deficiencies in what others have done so that you can improve upon this.</a:t>
            </a:r>
          </a:p>
        </p:txBody>
      </p:sp>
    </p:spTree>
    <p:extLst>
      <p:ext uri="{BB962C8B-B14F-4D97-AF65-F5344CB8AC3E}">
        <p14:creationId xmlns:p14="http://schemas.microsoft.com/office/powerpoint/2010/main" val="165715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normAutofit/>
          </a:bodyPr>
          <a:lstStyle/>
          <a:p>
            <a:r>
              <a:rPr lang="en-US" sz="2800" b="1" dirty="0"/>
              <a:t>WHY SHOULD RESEARCH OBJECTIVES BE DEVELOPED?</a:t>
            </a:r>
          </a:p>
        </p:txBody>
      </p:sp>
      <p:sp>
        <p:nvSpPr>
          <p:cNvPr id="55299" name="Rectangle 3"/>
          <p:cNvSpPr>
            <a:spLocks noGrp="1" noChangeArrowheads="1"/>
          </p:cNvSpPr>
          <p:nvPr>
            <p:ph idx="1"/>
          </p:nvPr>
        </p:nvSpPr>
        <p:spPr/>
        <p:txBody>
          <a:bodyPr>
            <a:normAutofit fontScale="85000" lnSpcReduction="20000"/>
          </a:bodyPr>
          <a:lstStyle/>
          <a:p>
            <a:pPr>
              <a:lnSpc>
                <a:spcPct val="80000"/>
              </a:lnSpc>
            </a:pPr>
            <a:endParaRPr lang="en-US" sz="1800" b="1" i="1" dirty="0"/>
          </a:p>
          <a:p>
            <a:pPr>
              <a:lnSpc>
                <a:spcPct val="80000"/>
              </a:lnSpc>
            </a:pPr>
            <a:r>
              <a:rPr lang="en-US" sz="1800" b="1" dirty="0"/>
              <a:t>The formulation of objectives will help you to:</a:t>
            </a:r>
          </a:p>
          <a:p>
            <a:pPr>
              <a:lnSpc>
                <a:spcPct val="80000"/>
              </a:lnSpc>
              <a:buFont typeface="Wingdings" pitchFamily="2" charset="2"/>
              <a:buNone/>
            </a:pPr>
            <a:endParaRPr lang="en-US" sz="1800" b="1" dirty="0"/>
          </a:p>
          <a:p>
            <a:pPr>
              <a:lnSpc>
                <a:spcPct val="80000"/>
              </a:lnSpc>
            </a:pPr>
            <a:r>
              <a:rPr lang="en-US" sz="1800" b="1" dirty="0"/>
              <a:t>Focus the study (narrowing it down to essentials); </a:t>
            </a:r>
          </a:p>
          <a:p>
            <a:pPr>
              <a:lnSpc>
                <a:spcPct val="80000"/>
              </a:lnSpc>
              <a:buFont typeface="Wingdings" pitchFamily="2" charset="2"/>
              <a:buNone/>
            </a:pPr>
            <a:endParaRPr lang="en-US" sz="1800" b="1" dirty="0"/>
          </a:p>
          <a:p>
            <a:pPr>
              <a:lnSpc>
                <a:spcPct val="80000"/>
              </a:lnSpc>
            </a:pPr>
            <a:r>
              <a:rPr lang="en-US" sz="1800" b="1" dirty="0"/>
              <a:t>Avoid the collection of data which are not strictly necessary for understanding and solving the problem you have identified; and</a:t>
            </a:r>
          </a:p>
          <a:p>
            <a:pPr>
              <a:lnSpc>
                <a:spcPct val="80000"/>
              </a:lnSpc>
              <a:buFont typeface="Wingdings" pitchFamily="2" charset="2"/>
              <a:buNone/>
            </a:pPr>
            <a:r>
              <a:rPr lang="en-US" sz="1800" b="1" dirty="0"/>
              <a:t> </a:t>
            </a:r>
          </a:p>
          <a:p>
            <a:pPr>
              <a:lnSpc>
                <a:spcPct val="80000"/>
              </a:lnSpc>
            </a:pPr>
            <a:r>
              <a:rPr lang="en-US" sz="1800" b="1" dirty="0"/>
              <a:t>Organize the study in clearly defined parts or phases.</a:t>
            </a:r>
          </a:p>
          <a:p>
            <a:pPr>
              <a:lnSpc>
                <a:spcPct val="80000"/>
              </a:lnSpc>
              <a:buFont typeface="Wingdings" pitchFamily="2" charset="2"/>
              <a:buNone/>
            </a:pPr>
            <a:r>
              <a:rPr lang="en-US" sz="1800" b="1" dirty="0"/>
              <a:t> </a:t>
            </a:r>
          </a:p>
          <a:p>
            <a:pPr>
              <a:lnSpc>
                <a:spcPct val="80000"/>
              </a:lnSpc>
            </a:pPr>
            <a:r>
              <a:rPr lang="en-US" sz="1800" b="1" dirty="0"/>
              <a:t>Facilitate the development of your research methodology.</a:t>
            </a:r>
          </a:p>
          <a:p>
            <a:pPr marL="82296" indent="0">
              <a:lnSpc>
                <a:spcPct val="80000"/>
              </a:lnSpc>
              <a:buNone/>
            </a:pPr>
            <a:endParaRPr lang="en-US" sz="1800" b="1" dirty="0"/>
          </a:p>
          <a:p>
            <a:pPr>
              <a:lnSpc>
                <a:spcPct val="80000"/>
              </a:lnSpc>
            </a:pPr>
            <a:r>
              <a:rPr lang="en-US" sz="1800" b="1" dirty="0"/>
              <a:t>Orient the collection, analysis, interpretation and utilization of data.</a:t>
            </a:r>
          </a:p>
        </p:txBody>
      </p:sp>
    </p:spTree>
    <p:extLst>
      <p:ext uri="{BB962C8B-B14F-4D97-AF65-F5344CB8AC3E}">
        <p14:creationId xmlns:p14="http://schemas.microsoft.com/office/powerpoint/2010/main" val="61912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normAutofit fontScale="90000"/>
          </a:bodyPr>
          <a:lstStyle/>
          <a:p>
            <a:r>
              <a:rPr lang="en-US" sz="3200" b="1" dirty="0"/>
              <a:t>HOW SHOULD YOU STATE YOUR OBJECTIVES?</a:t>
            </a:r>
            <a:br>
              <a:rPr lang="en-US" sz="3200" b="1" i="1" dirty="0"/>
            </a:br>
            <a:endParaRPr lang="en-US" sz="3200" b="1" i="1" dirty="0"/>
          </a:p>
        </p:txBody>
      </p:sp>
      <p:sp>
        <p:nvSpPr>
          <p:cNvPr id="56323" name="Rectangle 3"/>
          <p:cNvSpPr>
            <a:spLocks noGrp="1" noChangeArrowheads="1"/>
          </p:cNvSpPr>
          <p:nvPr>
            <p:ph idx="1"/>
          </p:nvPr>
        </p:nvSpPr>
        <p:spPr/>
        <p:txBody>
          <a:bodyPr>
            <a:normAutofit fontScale="85000" lnSpcReduction="20000"/>
          </a:bodyPr>
          <a:lstStyle/>
          <a:p>
            <a:pPr algn="just">
              <a:lnSpc>
                <a:spcPct val="80000"/>
              </a:lnSpc>
              <a:buFont typeface="Wingdings" pitchFamily="2" charset="2"/>
              <a:buNone/>
            </a:pPr>
            <a:r>
              <a:rPr lang="en-US" sz="2400" b="1" dirty="0"/>
              <a:t>Ensure that  the objectives:</a:t>
            </a:r>
          </a:p>
          <a:p>
            <a:pPr algn="just">
              <a:lnSpc>
                <a:spcPct val="80000"/>
              </a:lnSpc>
              <a:buFont typeface="Wingdings" pitchFamily="2" charset="2"/>
              <a:buNone/>
            </a:pPr>
            <a:endParaRPr lang="en-US" sz="2400" b="1" dirty="0"/>
          </a:p>
          <a:p>
            <a:pPr algn="just">
              <a:lnSpc>
                <a:spcPct val="80000"/>
              </a:lnSpc>
            </a:pPr>
            <a:r>
              <a:rPr lang="en-US" sz="2400" b="1" dirty="0"/>
              <a:t>Cover the different aspects of the problem and its contributing factors in a coherent way and in a logical sequence;</a:t>
            </a:r>
          </a:p>
          <a:p>
            <a:pPr algn="just">
              <a:lnSpc>
                <a:spcPct val="80000"/>
              </a:lnSpc>
              <a:buFont typeface="Wingdings" pitchFamily="2" charset="2"/>
              <a:buNone/>
            </a:pPr>
            <a:r>
              <a:rPr lang="en-US" sz="2400" b="1" dirty="0"/>
              <a:t> </a:t>
            </a:r>
          </a:p>
          <a:p>
            <a:pPr algn="just">
              <a:lnSpc>
                <a:spcPct val="80000"/>
              </a:lnSpc>
            </a:pPr>
            <a:r>
              <a:rPr lang="en-US" sz="2400" b="1" dirty="0"/>
              <a:t>Are clearly phrased in operational terms, specifying exactly what you are going to do, where, and for what purpose; </a:t>
            </a:r>
          </a:p>
          <a:p>
            <a:pPr algn="just">
              <a:lnSpc>
                <a:spcPct val="80000"/>
              </a:lnSpc>
              <a:buFont typeface="Wingdings" pitchFamily="2" charset="2"/>
              <a:buNone/>
            </a:pPr>
            <a:endParaRPr lang="en-US" sz="2400" b="1" dirty="0"/>
          </a:p>
          <a:p>
            <a:pPr algn="just">
              <a:lnSpc>
                <a:spcPct val="80000"/>
              </a:lnSpc>
            </a:pPr>
            <a:r>
              <a:rPr lang="en-US" sz="2400" b="1" dirty="0"/>
              <a:t>Are realistic considering local conditions; and </a:t>
            </a:r>
          </a:p>
          <a:p>
            <a:pPr algn="just">
              <a:lnSpc>
                <a:spcPct val="80000"/>
              </a:lnSpc>
              <a:buFont typeface="Wingdings" pitchFamily="2" charset="2"/>
              <a:buNone/>
            </a:pPr>
            <a:endParaRPr lang="en-US" sz="2400" b="1" dirty="0"/>
          </a:p>
          <a:p>
            <a:pPr algn="just">
              <a:lnSpc>
                <a:spcPct val="80000"/>
              </a:lnSpc>
            </a:pPr>
            <a:r>
              <a:rPr lang="en-US" sz="2400" b="1" dirty="0"/>
              <a:t>Use action verbs that are specific enough to be evaluated. </a:t>
            </a:r>
          </a:p>
          <a:p>
            <a:pPr>
              <a:lnSpc>
                <a:spcPct val="80000"/>
              </a:lnSpc>
              <a:buFont typeface="Wingdings" pitchFamily="2" charset="2"/>
              <a:buNone/>
            </a:pPr>
            <a:endParaRPr lang="en-US" sz="2400" dirty="0"/>
          </a:p>
        </p:txBody>
      </p:sp>
    </p:spTree>
    <p:extLst>
      <p:ext uri="{BB962C8B-B14F-4D97-AF65-F5344CB8AC3E}">
        <p14:creationId xmlns:p14="http://schemas.microsoft.com/office/powerpoint/2010/main" val="145056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Grp="1" noChangeArrowheads="1"/>
          </p:cNvSpPr>
          <p:nvPr>
            <p:ph type="title"/>
          </p:nvPr>
        </p:nvSpPr>
        <p:spPr/>
        <p:txBody>
          <a:bodyPr>
            <a:normAutofit fontScale="90000"/>
          </a:bodyPr>
          <a:lstStyle/>
          <a:p>
            <a:r>
              <a:rPr lang="en-US" sz="3200" b="1" dirty="0"/>
              <a:t>HOW SHOULD YOU STATE YOUR OBJECTIVES?</a:t>
            </a:r>
            <a:br>
              <a:rPr lang="en-US" sz="3200" b="1" i="1" dirty="0"/>
            </a:br>
            <a:endParaRPr lang="en-US" sz="3200" b="1" i="1" dirty="0"/>
          </a:p>
        </p:txBody>
      </p:sp>
      <p:sp>
        <p:nvSpPr>
          <p:cNvPr id="122883" name="Rectangle 3"/>
          <p:cNvSpPr>
            <a:spLocks noGrp="1" noChangeArrowheads="1"/>
          </p:cNvSpPr>
          <p:nvPr>
            <p:ph idx="1"/>
          </p:nvPr>
        </p:nvSpPr>
        <p:spPr/>
        <p:txBody>
          <a:bodyPr>
            <a:normAutofit fontScale="77500" lnSpcReduction="20000"/>
          </a:bodyPr>
          <a:lstStyle/>
          <a:p>
            <a:pPr algn="just">
              <a:lnSpc>
                <a:spcPct val="90000"/>
              </a:lnSpc>
            </a:pPr>
            <a:r>
              <a:rPr lang="en-US" sz="2100" b="1" dirty="0"/>
              <a:t>Examples of action verbs are: </a:t>
            </a:r>
          </a:p>
          <a:p>
            <a:pPr algn="just">
              <a:lnSpc>
                <a:spcPct val="90000"/>
              </a:lnSpc>
            </a:pPr>
            <a:endParaRPr lang="en-US" sz="2100" b="1" dirty="0"/>
          </a:p>
          <a:p>
            <a:pPr algn="just">
              <a:lnSpc>
                <a:spcPct val="90000"/>
              </a:lnSpc>
            </a:pPr>
            <a:r>
              <a:rPr lang="en-US" sz="2100" b="1" dirty="0"/>
              <a:t>To determine, to compare, to verify, to calculate, to describe, and to establish.</a:t>
            </a:r>
            <a:br>
              <a:rPr lang="en-US" sz="2100" b="1" dirty="0"/>
            </a:br>
            <a:endParaRPr lang="en-US" sz="2100" b="1" dirty="0"/>
          </a:p>
          <a:p>
            <a:pPr algn="just">
              <a:lnSpc>
                <a:spcPct val="90000"/>
              </a:lnSpc>
            </a:pPr>
            <a:r>
              <a:rPr lang="en-US" sz="2100" b="1" dirty="0"/>
              <a:t>Avoid the use of vague non-action verbs such as: to appreciate, to understand, or to study.</a:t>
            </a:r>
          </a:p>
          <a:p>
            <a:pPr algn="just">
              <a:lnSpc>
                <a:spcPct val="90000"/>
              </a:lnSpc>
              <a:buFont typeface="Wingdings" pitchFamily="2" charset="2"/>
              <a:buNone/>
            </a:pPr>
            <a:endParaRPr lang="en-US" sz="2100" b="1" dirty="0"/>
          </a:p>
          <a:p>
            <a:pPr algn="just">
              <a:lnSpc>
                <a:spcPct val="90000"/>
              </a:lnSpc>
            </a:pPr>
            <a:r>
              <a:rPr lang="en-US" sz="2000" b="1" dirty="0"/>
              <a:t>If specific objectives are clearly spelled out, it becomes easy to compare research results with objectives especially in Monitoring and Evaluation studies.</a:t>
            </a:r>
          </a:p>
          <a:p>
            <a:pPr algn="just">
              <a:lnSpc>
                <a:spcPct val="90000"/>
              </a:lnSpc>
            </a:pPr>
            <a:endParaRPr lang="en-US" sz="2000" b="1" dirty="0"/>
          </a:p>
          <a:p>
            <a:pPr algn="just">
              <a:lnSpc>
                <a:spcPct val="90000"/>
              </a:lnSpc>
            </a:pPr>
            <a:r>
              <a:rPr lang="en-US" sz="2000" b="1" dirty="0"/>
              <a:t>It becomes easier to evaluate the success or failure of a project.</a:t>
            </a:r>
          </a:p>
          <a:p>
            <a:pPr algn="just">
              <a:lnSpc>
                <a:spcPct val="90000"/>
              </a:lnSpc>
            </a:pPr>
            <a:endParaRPr lang="en-US" sz="2000" b="1" dirty="0"/>
          </a:p>
          <a:p>
            <a:pPr>
              <a:lnSpc>
                <a:spcPct val="90000"/>
              </a:lnSpc>
            </a:pPr>
            <a:endParaRPr lang="en-US" sz="2000" dirty="0"/>
          </a:p>
        </p:txBody>
      </p:sp>
    </p:spTree>
    <p:extLst>
      <p:ext uri="{BB962C8B-B14F-4D97-AF65-F5344CB8AC3E}">
        <p14:creationId xmlns:p14="http://schemas.microsoft.com/office/powerpoint/2010/main" val="2569708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PARADIGM</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a:t>All research is guided by or influenced by a particular paradigm.</a:t>
            </a:r>
          </a:p>
          <a:p>
            <a:pPr algn="just"/>
            <a:endParaRPr lang="en-US" b="1" dirty="0"/>
          </a:p>
          <a:p>
            <a:pPr algn="just"/>
            <a:r>
              <a:rPr lang="en-US" b="1" dirty="0"/>
              <a:t>A paradigm is like a religion a researcher belongs to.</a:t>
            </a:r>
          </a:p>
          <a:p>
            <a:pPr algn="just"/>
            <a:endParaRPr lang="en-US" b="1" dirty="0"/>
          </a:p>
          <a:p>
            <a:pPr algn="just"/>
            <a:r>
              <a:rPr lang="en-US" b="1" dirty="0"/>
              <a:t>Except that in research this represents a research perspective or school of thought on what constitutes the proper or appropriate or the accepted way of conducting research.</a:t>
            </a:r>
          </a:p>
          <a:p>
            <a:pPr algn="just"/>
            <a:endParaRPr lang="en-US" b="1" dirty="0"/>
          </a:p>
          <a:p>
            <a:pPr algn="just"/>
            <a:r>
              <a:rPr lang="en-US" b="1" dirty="0"/>
              <a:t>A paradigm specifies “the correct way or methodology” of conducting research.</a:t>
            </a:r>
          </a:p>
          <a:p>
            <a:pPr marL="0" indent="0" algn="just">
              <a:buNone/>
            </a:pPr>
            <a:endParaRPr lang="en-US" b="1" dirty="0"/>
          </a:p>
          <a:p>
            <a:endParaRPr lang="en-US" dirty="0"/>
          </a:p>
        </p:txBody>
      </p:sp>
    </p:spTree>
    <p:extLst>
      <p:ext uri="{BB962C8B-B14F-4D97-AF65-F5344CB8AC3E}">
        <p14:creationId xmlns:p14="http://schemas.microsoft.com/office/powerpoint/2010/main" val="253209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1E5E6-B0D2-600B-FC2A-36E4551C18D9}"/>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89894E6E-BC73-7667-3835-1B02AF3796E9}"/>
              </a:ext>
            </a:extLst>
          </p:cNvPr>
          <p:cNvSpPr>
            <a:spLocks noGrp="1"/>
          </p:cNvSpPr>
          <p:nvPr>
            <p:ph idx="1"/>
          </p:nvPr>
        </p:nvSpPr>
        <p:spPr/>
        <p:txBody>
          <a:bodyPr>
            <a:normAutofit fontScale="92500" lnSpcReduction="20000"/>
          </a:bodyPr>
          <a:lstStyle/>
          <a:p>
            <a:pPr algn="just"/>
            <a:r>
              <a:rPr lang="en-US" b="1" dirty="0"/>
              <a:t>Thomas Kuhn (The Structure of Scientific Revolutions) refers to paradigms as an accepted example of actual scientific practice including law, theory, application, and instrumentation serving as models for further research and problem solving.</a:t>
            </a:r>
          </a:p>
          <a:p>
            <a:pPr marL="0" indent="0" algn="just">
              <a:buNone/>
            </a:pPr>
            <a:endParaRPr lang="en-US" b="1" dirty="0"/>
          </a:p>
          <a:p>
            <a:pPr algn="just"/>
            <a:r>
              <a:rPr lang="en-US" b="1" dirty="0"/>
              <a:t>EXAMPLE</a:t>
            </a:r>
          </a:p>
          <a:p>
            <a:pPr algn="just"/>
            <a:r>
              <a:rPr lang="en-US" b="1" dirty="0"/>
              <a:t>The two dominant paradigms in the social sciences are:</a:t>
            </a:r>
          </a:p>
          <a:p>
            <a:pPr algn="just"/>
            <a:r>
              <a:rPr lang="en-US" b="1" dirty="0"/>
              <a:t>Positivism and phenomenology.</a:t>
            </a:r>
          </a:p>
          <a:p>
            <a:endParaRPr lang="en-ZM" dirty="0"/>
          </a:p>
        </p:txBody>
      </p:sp>
    </p:spTree>
    <p:extLst>
      <p:ext uri="{BB962C8B-B14F-4D97-AF65-F5344CB8AC3E}">
        <p14:creationId xmlns:p14="http://schemas.microsoft.com/office/powerpoint/2010/main" val="217942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THEORY</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endParaRPr lang="en-US" b="1" dirty="0"/>
          </a:p>
          <a:p>
            <a:pPr algn="just"/>
            <a:r>
              <a:rPr lang="en-US" b="1" dirty="0"/>
              <a:t>This is a proposition or set of propositions that purports to explain a given social phenomenon or event.</a:t>
            </a:r>
          </a:p>
          <a:p>
            <a:pPr marL="0" indent="0" algn="just">
              <a:buNone/>
            </a:pPr>
            <a:endParaRPr lang="en-US" b="1" dirty="0"/>
          </a:p>
          <a:p>
            <a:pPr algn="just"/>
            <a:r>
              <a:rPr lang="en-US" b="1" dirty="0"/>
              <a:t>Theorizing is a process of providing explanations and predictions of social phenomena or events.</a:t>
            </a:r>
          </a:p>
          <a:p>
            <a:pPr marL="0" indent="0" algn="just">
              <a:buNone/>
            </a:pPr>
            <a:endParaRPr lang="en-US" b="1" dirty="0"/>
          </a:p>
          <a:p>
            <a:pPr algn="just"/>
            <a:r>
              <a:rPr lang="en-US" b="1" dirty="0"/>
              <a:t>This is done by relating the subject of interest to some other phenomenon or event.</a:t>
            </a:r>
          </a:p>
          <a:p>
            <a:pPr marL="0" indent="0" algn="just">
              <a:buNone/>
            </a:pPr>
            <a:endParaRPr lang="en-US" b="1" dirty="0"/>
          </a:p>
          <a:p>
            <a:endParaRPr lang="en-US" dirty="0"/>
          </a:p>
        </p:txBody>
      </p:sp>
    </p:spTree>
    <p:extLst>
      <p:ext uri="{BB962C8B-B14F-4D97-AF65-F5344CB8AC3E}">
        <p14:creationId xmlns:p14="http://schemas.microsoft.com/office/powerpoint/2010/main" val="202657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6FC4-7CB8-83CD-7C09-5B1845500A3E}"/>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6C56F4CB-B2BF-EC92-4054-14E929201F5D}"/>
              </a:ext>
            </a:extLst>
          </p:cNvPr>
          <p:cNvSpPr>
            <a:spLocks noGrp="1"/>
          </p:cNvSpPr>
          <p:nvPr>
            <p:ph idx="1"/>
          </p:nvPr>
        </p:nvSpPr>
        <p:spPr/>
        <p:txBody>
          <a:bodyPr>
            <a:normAutofit fontScale="70000" lnSpcReduction="20000"/>
          </a:bodyPr>
          <a:lstStyle/>
          <a:p>
            <a:pPr algn="just"/>
            <a:r>
              <a:rPr lang="en-US" b="1" dirty="0"/>
              <a:t>Theories attempt to answer how and why questions.</a:t>
            </a:r>
          </a:p>
          <a:p>
            <a:pPr marL="0" indent="0" algn="just">
              <a:buNone/>
            </a:pPr>
            <a:endParaRPr lang="en-US" b="1" dirty="0"/>
          </a:p>
          <a:p>
            <a:pPr algn="just"/>
            <a:r>
              <a:rPr lang="en-US" b="1" dirty="0"/>
              <a:t>A theory is a way of constructing a model of reality.</a:t>
            </a:r>
          </a:p>
          <a:p>
            <a:pPr marL="0" indent="0" algn="just">
              <a:buNone/>
            </a:pPr>
            <a:endParaRPr lang="en-US" b="1" dirty="0"/>
          </a:p>
          <a:p>
            <a:pPr algn="just"/>
            <a:r>
              <a:rPr lang="en-US" b="1" dirty="0"/>
              <a:t>It is a generalization abstracted from social reality.</a:t>
            </a:r>
          </a:p>
          <a:p>
            <a:pPr marL="0" indent="0" algn="just">
              <a:buNone/>
            </a:pPr>
            <a:endParaRPr lang="en-US" b="1" dirty="0"/>
          </a:p>
          <a:p>
            <a:pPr algn="just"/>
            <a:r>
              <a:rPr lang="en-US" b="1" dirty="0"/>
              <a:t>EXAMPLE</a:t>
            </a:r>
          </a:p>
          <a:p>
            <a:pPr algn="just"/>
            <a:endParaRPr lang="en-US" b="1" dirty="0"/>
          </a:p>
          <a:p>
            <a:pPr algn="just"/>
            <a:r>
              <a:rPr lang="en-US" b="1" i="1" dirty="0"/>
              <a:t>The law of supply and demand.</a:t>
            </a:r>
            <a:endParaRPr lang="en-US" b="1" dirty="0"/>
          </a:p>
          <a:p>
            <a:endParaRPr lang="en-ZM" dirty="0"/>
          </a:p>
        </p:txBody>
      </p:sp>
    </p:spTree>
    <p:extLst>
      <p:ext uri="{BB962C8B-B14F-4D97-AF65-F5344CB8AC3E}">
        <p14:creationId xmlns:p14="http://schemas.microsoft.com/office/powerpoint/2010/main" val="3965374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THEORETICAL FRAMEWORK</a:t>
            </a:r>
            <a:br>
              <a:rPr lang="en-US" b="1" dirty="0"/>
            </a:br>
            <a:endParaRPr lang="en-US" dirty="0"/>
          </a:p>
        </p:txBody>
      </p:sp>
      <p:sp>
        <p:nvSpPr>
          <p:cNvPr id="3" name="Content Placeholder 2"/>
          <p:cNvSpPr>
            <a:spLocks noGrp="1"/>
          </p:cNvSpPr>
          <p:nvPr>
            <p:ph idx="1"/>
          </p:nvPr>
        </p:nvSpPr>
        <p:spPr/>
        <p:txBody>
          <a:bodyPr/>
          <a:lstStyle/>
          <a:p>
            <a:pPr marL="0" indent="0">
              <a:buNone/>
            </a:pPr>
            <a:endParaRPr lang="en-US" dirty="0"/>
          </a:p>
          <a:p>
            <a:pPr algn="just"/>
            <a:r>
              <a:rPr lang="en-US" b="1" dirty="0"/>
              <a:t>This is a theory which explains why the problem under study exists.</a:t>
            </a:r>
          </a:p>
          <a:p>
            <a:pPr marL="0" indent="0" algn="just">
              <a:buNone/>
            </a:pPr>
            <a:endParaRPr lang="en-US" b="1" dirty="0"/>
          </a:p>
          <a:p>
            <a:pPr algn="just"/>
            <a:r>
              <a:rPr lang="en-US" b="1" dirty="0"/>
              <a:t>It is a theory that serves as a basis for conducting research.</a:t>
            </a:r>
          </a:p>
          <a:p>
            <a:endParaRPr lang="en-US" dirty="0"/>
          </a:p>
        </p:txBody>
      </p:sp>
    </p:spTree>
    <p:extLst>
      <p:ext uri="{BB962C8B-B14F-4D97-AF65-F5344CB8AC3E}">
        <p14:creationId xmlns:p14="http://schemas.microsoft.com/office/powerpoint/2010/main" val="2436848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FORMULATING THE THEORETICAL FRAMEWORK</a:t>
            </a:r>
            <a:br>
              <a:rPr lang="en-US" sz="3200" b="1"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b="1" dirty="0"/>
              <a:t>Based on the foregoing example, how should the theoretical framework formulated?</a:t>
            </a:r>
          </a:p>
          <a:p>
            <a:pPr marL="0" indent="0">
              <a:buNone/>
            </a:pPr>
            <a:endParaRPr lang="en-US" b="1" dirty="0"/>
          </a:p>
          <a:p>
            <a:pPr marL="0" indent="0">
              <a:buNone/>
            </a:pPr>
            <a:r>
              <a:rPr lang="en-US" b="1" dirty="0"/>
              <a:t>1. Specify the theory used as basis for the study</a:t>
            </a:r>
          </a:p>
          <a:p>
            <a:pPr marL="0" indent="0">
              <a:buNone/>
            </a:pPr>
            <a:endParaRPr lang="en-US" b="1" dirty="0"/>
          </a:p>
          <a:p>
            <a:pPr marL="0" indent="0">
              <a:buNone/>
            </a:pPr>
            <a:endParaRPr lang="en-US" b="1" dirty="0"/>
          </a:p>
          <a:p>
            <a:pPr marL="0" indent="0">
              <a:buNone/>
            </a:pPr>
            <a:r>
              <a:rPr lang="en-US" b="1" dirty="0"/>
              <a:t>2. Mention the proponents of the theory</a:t>
            </a:r>
          </a:p>
          <a:p>
            <a:pPr marL="0" indent="0">
              <a:buNone/>
            </a:pPr>
            <a:endParaRPr lang="en-US" b="1" dirty="0"/>
          </a:p>
          <a:p>
            <a:pPr marL="0" indent="0">
              <a:buNone/>
            </a:pPr>
            <a:endParaRPr lang="en-US" b="1" dirty="0"/>
          </a:p>
          <a:p>
            <a:pPr marL="0" indent="0">
              <a:buNone/>
            </a:pPr>
            <a:r>
              <a:rPr lang="en-US" b="1" dirty="0"/>
              <a:t>3. Cite work done on the CAREER CHOICES THEORY</a:t>
            </a:r>
          </a:p>
          <a:p>
            <a:pPr marL="82296" indent="0">
              <a:buNone/>
            </a:pPr>
            <a:r>
              <a:rPr lang="en-US" b="1" dirty="0"/>
              <a:t> </a:t>
            </a:r>
          </a:p>
          <a:p>
            <a:endParaRPr lang="en-US" dirty="0"/>
          </a:p>
        </p:txBody>
      </p:sp>
    </p:spTree>
    <p:extLst>
      <p:ext uri="{BB962C8B-B14F-4D97-AF65-F5344CB8AC3E}">
        <p14:creationId xmlns:p14="http://schemas.microsoft.com/office/powerpoint/2010/main" val="2661848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FORMULATING THE THEORETICAL FRAMEWORK</a:t>
            </a:r>
            <a:br>
              <a:rPr lang="en-US" sz="3200" b="1" dirty="0"/>
            </a:br>
            <a:endParaRPr lang="en-US" sz="3200" dirty="0"/>
          </a:p>
        </p:txBody>
      </p:sp>
      <p:sp>
        <p:nvSpPr>
          <p:cNvPr id="3" name="Content Placeholder 2"/>
          <p:cNvSpPr>
            <a:spLocks noGrp="1"/>
          </p:cNvSpPr>
          <p:nvPr>
            <p:ph idx="1"/>
          </p:nvPr>
        </p:nvSpPr>
        <p:spPr/>
        <p:txBody>
          <a:bodyPr>
            <a:normAutofit/>
          </a:bodyPr>
          <a:lstStyle/>
          <a:p>
            <a:pPr lvl="0"/>
            <a:r>
              <a:rPr lang="en-US" dirty="0"/>
              <a:t> 4. </a:t>
            </a:r>
            <a:r>
              <a:rPr lang="en-US" b="1" dirty="0"/>
              <a:t>Cite  the main points emphasized in the theory</a:t>
            </a:r>
          </a:p>
          <a:p>
            <a:pPr marL="0" indent="0">
              <a:buNone/>
            </a:pPr>
            <a:endParaRPr lang="en-US" b="1" dirty="0"/>
          </a:p>
          <a:p>
            <a:pPr marL="82296" indent="0">
              <a:buNone/>
            </a:pPr>
            <a:r>
              <a:rPr lang="en-US" b="1" dirty="0"/>
              <a:t> </a:t>
            </a:r>
          </a:p>
          <a:p>
            <a:pPr lvl="0"/>
            <a:r>
              <a:rPr lang="en-US" b="1" dirty="0"/>
              <a:t>5. Support  his exposition of the theory by ideas from other experts;</a:t>
            </a:r>
          </a:p>
          <a:p>
            <a:endParaRPr lang="en-US" dirty="0"/>
          </a:p>
        </p:txBody>
      </p:sp>
    </p:spTree>
    <p:extLst>
      <p:ext uri="{BB962C8B-B14F-4D97-AF65-F5344CB8AC3E}">
        <p14:creationId xmlns:p14="http://schemas.microsoft.com/office/powerpoint/2010/main" val="138049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2"/>
          <p:cNvSpPr>
            <a:spLocks noGrp="1" noChangeArrowheads="1"/>
          </p:cNvSpPr>
          <p:nvPr>
            <p:ph type="title"/>
          </p:nvPr>
        </p:nvSpPr>
        <p:spPr/>
        <p:txBody>
          <a:bodyPr>
            <a:normAutofit fontScale="90000"/>
          </a:bodyPr>
          <a:lstStyle/>
          <a:p>
            <a:pPr eaLnBrk="1" hangingPunct="1"/>
            <a:r>
              <a:rPr lang="en-US" b="1" dirty="0"/>
              <a:t>SOURCES OF THE LITERATURE</a:t>
            </a:r>
          </a:p>
        </p:txBody>
      </p:sp>
      <p:sp>
        <p:nvSpPr>
          <p:cNvPr id="51203" name="Rectangle 3"/>
          <p:cNvSpPr>
            <a:spLocks noGrp="1" noChangeArrowheads="1"/>
          </p:cNvSpPr>
          <p:nvPr>
            <p:ph idx="1"/>
          </p:nvPr>
        </p:nvSpPr>
        <p:spPr/>
        <p:txBody>
          <a:bodyPr>
            <a:normAutofit fontScale="62500" lnSpcReduction="20000"/>
          </a:bodyPr>
          <a:lstStyle/>
          <a:p>
            <a:pPr eaLnBrk="1" hangingPunct="1">
              <a:defRPr/>
            </a:pPr>
            <a:endParaRPr lang="en-US" dirty="0"/>
          </a:p>
          <a:p>
            <a:pPr algn="just" eaLnBrk="1" hangingPunct="1">
              <a:defRPr/>
            </a:pPr>
            <a:r>
              <a:rPr lang="en-US" b="1" dirty="0"/>
              <a:t>Individuals, groups and organizations.</a:t>
            </a:r>
          </a:p>
          <a:p>
            <a:pPr algn="just" eaLnBrk="1" hangingPunct="1">
              <a:buFont typeface="Wingdings" pitchFamily="2" charset="2"/>
              <a:buNone/>
              <a:defRPr/>
            </a:pPr>
            <a:endParaRPr lang="en-US" b="1" dirty="0"/>
          </a:p>
          <a:p>
            <a:pPr algn="just" eaLnBrk="1" hangingPunct="1">
              <a:defRPr/>
            </a:pPr>
            <a:r>
              <a:rPr lang="en-US" b="1" dirty="0"/>
              <a:t>Published information (books, articles, indexes and abstract journals; and</a:t>
            </a:r>
          </a:p>
          <a:p>
            <a:pPr algn="just" eaLnBrk="1" hangingPunct="1">
              <a:buFont typeface="Wingdings" pitchFamily="2" charset="2"/>
              <a:buNone/>
              <a:defRPr/>
            </a:pPr>
            <a:endParaRPr lang="en-US" b="1" dirty="0"/>
          </a:p>
          <a:p>
            <a:pPr algn="just" eaLnBrk="1" hangingPunct="1">
              <a:defRPr/>
            </a:pPr>
            <a:r>
              <a:rPr lang="en-US" b="1" dirty="0"/>
              <a:t>Unpublished information (other research proposals in related fields, reports, </a:t>
            </a:r>
          </a:p>
          <a:p>
            <a:pPr algn="just" eaLnBrk="1" hangingPunct="1">
              <a:buFont typeface="Wingdings" pitchFamily="2" charset="2"/>
              <a:buNone/>
              <a:defRPr/>
            </a:pPr>
            <a:endParaRPr lang="en-US" b="1" dirty="0"/>
          </a:p>
          <a:p>
            <a:pPr algn="just" eaLnBrk="1" hangingPunct="1">
              <a:defRPr/>
            </a:pPr>
            <a:r>
              <a:rPr lang="en-US" b="1" dirty="0"/>
              <a:t>Records and computer data bases</a:t>
            </a:r>
          </a:p>
          <a:p>
            <a:pPr algn="just" eaLnBrk="1" hangingPunct="1">
              <a:buNone/>
              <a:defRPr/>
            </a:pPr>
            <a:endParaRPr lang="en-US" b="1" dirty="0"/>
          </a:p>
          <a:p>
            <a:pPr algn="just" eaLnBrk="1" hangingPunct="1">
              <a:defRPr/>
            </a:pPr>
            <a:r>
              <a:rPr lang="en-US" b="1" dirty="0"/>
              <a:t>The Internet</a:t>
            </a:r>
          </a:p>
        </p:txBody>
      </p:sp>
    </p:spTree>
    <p:extLst>
      <p:ext uri="{BB962C8B-B14F-4D97-AF65-F5344CB8AC3E}">
        <p14:creationId xmlns:p14="http://schemas.microsoft.com/office/powerpoint/2010/main" val="65907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D406-F2FE-54D3-0EBB-39F633FD867C}"/>
              </a:ext>
            </a:extLst>
          </p:cNvPr>
          <p:cNvSpPr>
            <a:spLocks noGrp="1"/>
          </p:cNvSpPr>
          <p:nvPr>
            <p:ph type="title"/>
          </p:nvPr>
        </p:nvSpPr>
        <p:spPr/>
        <p:txBody>
          <a:bodyPr>
            <a:normAutofit/>
          </a:bodyPr>
          <a:lstStyle/>
          <a:p>
            <a:r>
              <a:rPr lang="en-US" sz="3200" dirty="0"/>
              <a:t>EXAMPLE OF A RELEVANT THEORY</a:t>
            </a:r>
            <a:endParaRPr lang="en-ZM" sz="3200" dirty="0"/>
          </a:p>
        </p:txBody>
      </p:sp>
      <p:sp>
        <p:nvSpPr>
          <p:cNvPr id="3" name="Content Placeholder 2">
            <a:extLst>
              <a:ext uri="{FF2B5EF4-FFF2-40B4-BE49-F238E27FC236}">
                <a16:creationId xmlns:a16="http://schemas.microsoft.com/office/drawing/2014/main" id="{ACC24296-CF57-113B-F8E7-E0D55CF367AA}"/>
              </a:ext>
            </a:extLst>
          </p:cNvPr>
          <p:cNvSpPr>
            <a:spLocks noGrp="1"/>
          </p:cNvSpPr>
          <p:nvPr>
            <p:ph idx="1"/>
          </p:nvPr>
        </p:nvSpPr>
        <p:spPr/>
        <p:txBody>
          <a:bodyPr>
            <a:normAutofit fontScale="70000" lnSpcReduction="20000"/>
          </a:bodyPr>
          <a:lstStyle/>
          <a:p>
            <a:pPr algn="just">
              <a:lnSpc>
                <a:spcPct val="104000"/>
              </a:lnSpc>
            </a:pPr>
            <a:r>
              <a:rPr lang="en-US" b="1" spc="5" dirty="0">
                <a:solidFill>
                  <a:srgbClr val="363435"/>
                </a:solidFill>
                <a:latin typeface="Times New Roman" panose="02020603050405020304" pitchFamily="18" charset="0"/>
                <a:ea typeface="Times New Roman" panose="02020603050405020304" pitchFamily="18" charset="0"/>
              </a:rPr>
              <a:t>One of the theories that explains t</a:t>
            </a:r>
            <a:r>
              <a:rPr lang="en-US" b="1" dirty="0">
                <a:solidFill>
                  <a:srgbClr val="363435"/>
                </a:solidFill>
                <a:latin typeface="Times New Roman" panose="02020603050405020304" pitchFamily="18" charset="0"/>
                <a:ea typeface="Times New Roman" panose="02020603050405020304" pitchFamily="18" charset="0"/>
              </a:rPr>
              <a:t>he</a:t>
            </a:r>
            <a:r>
              <a:rPr lang="en-US" b="1" spc="23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proce</a:t>
            </a:r>
            <a:r>
              <a:rPr lang="en-US" b="1" spc="-5" dirty="0">
                <a:solidFill>
                  <a:srgbClr val="363435"/>
                </a:solidFill>
                <a:latin typeface="Times New Roman" panose="02020603050405020304" pitchFamily="18" charset="0"/>
                <a:ea typeface="Times New Roman" panose="02020603050405020304" pitchFamily="18" charset="0"/>
              </a:rPr>
              <a:t>s</a:t>
            </a:r>
            <a:r>
              <a:rPr lang="en-US" b="1" dirty="0">
                <a:solidFill>
                  <a:srgbClr val="363435"/>
                </a:solidFill>
                <a:latin typeface="Times New Roman" panose="02020603050405020304" pitchFamily="18" charset="0"/>
                <a:ea typeface="Times New Roman" panose="02020603050405020304" pitchFamily="18" charset="0"/>
              </a:rPr>
              <a:t>s</a:t>
            </a:r>
            <a:r>
              <a:rPr lang="en-US" b="1" spc="16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of</a:t>
            </a:r>
            <a:r>
              <a:rPr lang="en-US" b="1" spc="165" dirty="0">
                <a:solidFill>
                  <a:srgbClr val="363435"/>
                </a:solidFill>
                <a:latin typeface="Times New Roman" panose="02020603050405020304" pitchFamily="18" charset="0"/>
                <a:ea typeface="Times New Roman" panose="02020603050405020304" pitchFamily="18" charset="0"/>
              </a:rPr>
              <a:t> </a:t>
            </a:r>
            <a:r>
              <a:rPr lang="en-US" b="1" spc="5" dirty="0">
                <a:solidFill>
                  <a:srgbClr val="363435"/>
                </a:solidFill>
                <a:latin typeface="Times New Roman" panose="02020603050405020304" pitchFamily="18" charset="0"/>
                <a:ea typeface="Times New Roman" panose="02020603050405020304" pitchFamily="18" charset="0"/>
              </a:rPr>
              <a:t>c</a:t>
            </a:r>
            <a:r>
              <a:rPr lang="en-US" b="1" dirty="0">
                <a:solidFill>
                  <a:srgbClr val="363435"/>
                </a:solidFill>
                <a:latin typeface="Times New Roman" panose="02020603050405020304" pitchFamily="18" charset="0"/>
                <a:ea typeface="Times New Roman" panose="02020603050405020304" pitchFamily="18" charset="0"/>
              </a:rPr>
              <a:t>areer</a:t>
            </a:r>
            <a:r>
              <a:rPr lang="en-US" b="1" spc="19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d</a:t>
            </a:r>
            <a:r>
              <a:rPr lang="en-US" b="1" spc="10" dirty="0">
                <a:solidFill>
                  <a:srgbClr val="363435"/>
                </a:solidFill>
                <a:latin typeface="Times New Roman" panose="02020603050405020304" pitchFamily="18" charset="0"/>
                <a:ea typeface="Times New Roman" panose="02020603050405020304" pitchFamily="18" charset="0"/>
              </a:rPr>
              <a:t>e</a:t>
            </a:r>
            <a:r>
              <a:rPr lang="en-US" b="1" dirty="0">
                <a:solidFill>
                  <a:srgbClr val="363435"/>
                </a:solidFill>
                <a:latin typeface="Times New Roman" panose="02020603050405020304" pitchFamily="18" charset="0"/>
                <a:ea typeface="Times New Roman" panose="02020603050405020304" pitchFamily="18" charset="0"/>
              </a:rPr>
              <a:t>velopment</a:t>
            </a:r>
            <a:r>
              <a:rPr lang="en-US" b="1" spc="21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and </a:t>
            </a:r>
            <a:r>
              <a:rPr lang="en-US" b="1" spc="1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d</a:t>
            </a:r>
            <a:r>
              <a:rPr lang="en-US" b="1" spc="5" dirty="0">
                <a:solidFill>
                  <a:srgbClr val="363435"/>
                </a:solidFill>
                <a:latin typeface="Times New Roman" panose="02020603050405020304" pitchFamily="18" charset="0"/>
                <a:ea typeface="Times New Roman" panose="02020603050405020304" pitchFamily="18" charset="0"/>
              </a:rPr>
              <a:t>e</a:t>
            </a:r>
            <a:r>
              <a:rPr lang="en-US" b="1" dirty="0">
                <a:solidFill>
                  <a:srgbClr val="363435"/>
                </a:solidFill>
                <a:latin typeface="Times New Roman" panose="02020603050405020304" pitchFamily="18" charset="0"/>
                <a:ea typeface="Times New Roman" panose="02020603050405020304" pitchFamily="18" charset="0"/>
              </a:rPr>
              <a:t>cision-makin</a:t>
            </a:r>
            <a:r>
              <a:rPr lang="en-US" b="1" spc="5" dirty="0">
                <a:solidFill>
                  <a:srgbClr val="363435"/>
                </a:solidFill>
                <a:latin typeface="Times New Roman" panose="02020603050405020304" pitchFamily="18" charset="0"/>
                <a:ea typeface="Times New Roman" panose="02020603050405020304" pitchFamily="18" charset="0"/>
              </a:rPr>
              <a:t>g is explained is the </a:t>
            </a:r>
            <a:r>
              <a:rPr lang="en-US" b="1" dirty="0">
                <a:solidFill>
                  <a:srgbClr val="363435"/>
                </a:solidFill>
                <a:latin typeface="Times New Roman" panose="02020603050405020304" pitchFamily="18" charset="0"/>
                <a:ea typeface="Times New Roman" panose="02020603050405020304" pitchFamily="18" charset="0"/>
              </a:rPr>
              <a:t>Social</a:t>
            </a:r>
            <a:r>
              <a:rPr lang="en-US" b="1" spc="11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Cognitive</a:t>
            </a:r>
            <a:r>
              <a:rPr lang="en-US" b="1" spc="205" dirty="0">
                <a:solidFill>
                  <a:srgbClr val="363435"/>
                </a:solidFill>
                <a:latin typeface="Times New Roman" panose="02020603050405020304" pitchFamily="18" charset="0"/>
                <a:ea typeface="Times New Roman" panose="02020603050405020304" pitchFamily="18" charset="0"/>
              </a:rPr>
              <a:t> </a:t>
            </a:r>
            <a:r>
              <a:rPr lang="en-US" b="1" spc="10" dirty="0">
                <a:solidFill>
                  <a:srgbClr val="363435"/>
                </a:solidFill>
                <a:latin typeface="Times New Roman" panose="02020603050405020304" pitchFamily="18" charset="0"/>
                <a:ea typeface="Times New Roman" panose="02020603050405020304" pitchFamily="18" charset="0"/>
              </a:rPr>
              <a:t>C</a:t>
            </a:r>
            <a:r>
              <a:rPr lang="en-US" b="1" dirty="0">
                <a:solidFill>
                  <a:srgbClr val="363435"/>
                </a:solidFill>
                <a:latin typeface="Times New Roman" panose="02020603050405020304" pitchFamily="18" charset="0"/>
                <a:ea typeface="Times New Roman" panose="02020603050405020304" pitchFamily="18" charset="0"/>
              </a:rPr>
              <a:t>areer </a:t>
            </a:r>
            <a:r>
              <a:rPr lang="en-US" b="1" spc="2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Theory </a:t>
            </a:r>
            <a:r>
              <a:rPr lang="en-US" b="1" spc="1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a:t>
            </a:r>
            <a:r>
              <a:rPr lang="en-US" b="1" dirty="0" err="1">
                <a:solidFill>
                  <a:srgbClr val="363435"/>
                </a:solidFill>
                <a:latin typeface="Times New Roman" panose="02020603050405020304" pitchFamily="18" charset="0"/>
                <a:ea typeface="Times New Roman" panose="02020603050405020304" pitchFamily="18" charset="0"/>
              </a:rPr>
              <a:t>S</a:t>
            </a:r>
            <a:r>
              <a:rPr lang="en-US" b="1" spc="5" dirty="0" err="1">
                <a:solidFill>
                  <a:srgbClr val="363435"/>
                </a:solidFill>
                <a:latin typeface="Times New Roman" panose="02020603050405020304" pitchFamily="18" charset="0"/>
                <a:ea typeface="Times New Roman" panose="02020603050405020304" pitchFamily="18" charset="0"/>
              </a:rPr>
              <a:t>C</a:t>
            </a:r>
            <a:r>
              <a:rPr lang="en-US" b="1" dirty="0" err="1">
                <a:solidFill>
                  <a:srgbClr val="363435"/>
                </a:solidFill>
                <a:latin typeface="Times New Roman" panose="02020603050405020304" pitchFamily="18" charset="0"/>
                <a:ea typeface="Times New Roman" panose="02020603050405020304" pitchFamily="18" charset="0"/>
              </a:rPr>
              <a:t>CT</a:t>
            </a:r>
            <a:r>
              <a:rPr lang="en-US" b="1" dirty="0">
                <a:solidFill>
                  <a:srgbClr val="363435"/>
                </a:solidFill>
                <a:latin typeface="Times New Roman" panose="02020603050405020304" pitchFamily="18" charset="0"/>
                <a:ea typeface="Times New Roman" panose="02020603050405020304" pitchFamily="18" charset="0"/>
              </a:rPr>
              <a:t>)</a:t>
            </a:r>
            <a:r>
              <a:rPr lang="en-US" b="1" spc="18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by </a:t>
            </a:r>
            <a:r>
              <a:rPr lang="en-US" b="1" dirty="0">
                <a:solidFill>
                  <a:srgbClr val="727476"/>
                </a:solidFill>
                <a:latin typeface="Times New Roman" panose="02020603050405020304" pitchFamily="18" charset="0"/>
                <a:ea typeface="Times New Roman" panose="02020603050405020304" pitchFamily="18" charset="0"/>
              </a:rPr>
              <a:t>Lent</a:t>
            </a:r>
            <a:r>
              <a:rPr lang="en-US" b="1" spc="50" dirty="0">
                <a:solidFill>
                  <a:srgbClr val="727476"/>
                </a:solidFill>
                <a:latin typeface="Times New Roman" panose="02020603050405020304" pitchFamily="18" charset="0"/>
                <a:ea typeface="Times New Roman" panose="02020603050405020304" pitchFamily="18" charset="0"/>
              </a:rPr>
              <a:t> </a:t>
            </a:r>
            <a:r>
              <a:rPr lang="en-US" b="1" dirty="0">
                <a:solidFill>
                  <a:srgbClr val="727476"/>
                </a:solidFill>
                <a:latin typeface="Times New Roman" panose="02020603050405020304" pitchFamily="18" charset="0"/>
                <a:ea typeface="Times New Roman" panose="02020603050405020304" pitchFamily="18" charset="0"/>
              </a:rPr>
              <a:t>et</a:t>
            </a:r>
            <a:r>
              <a:rPr lang="en-US" b="1" spc="90" dirty="0">
                <a:solidFill>
                  <a:srgbClr val="727476"/>
                </a:solidFill>
                <a:latin typeface="Times New Roman" panose="02020603050405020304" pitchFamily="18" charset="0"/>
                <a:ea typeface="Times New Roman" panose="02020603050405020304" pitchFamily="18" charset="0"/>
              </a:rPr>
              <a:t> </a:t>
            </a:r>
            <a:r>
              <a:rPr lang="en-US" b="1" dirty="0">
                <a:solidFill>
                  <a:srgbClr val="727476"/>
                </a:solidFill>
                <a:latin typeface="Times New Roman" panose="02020603050405020304" pitchFamily="18" charset="0"/>
                <a:ea typeface="Times New Roman" panose="02020603050405020304" pitchFamily="18" charset="0"/>
              </a:rPr>
              <a:t>al.</a:t>
            </a:r>
            <a:r>
              <a:rPr lang="en-US" b="1" spc="25" dirty="0">
                <a:solidFill>
                  <a:srgbClr val="727476"/>
                </a:solidFill>
                <a:latin typeface="Times New Roman" panose="02020603050405020304" pitchFamily="18" charset="0"/>
                <a:ea typeface="Times New Roman" panose="02020603050405020304" pitchFamily="18" charset="0"/>
              </a:rPr>
              <a:t> </a:t>
            </a:r>
            <a:r>
              <a:rPr lang="en-US" b="1" dirty="0">
                <a:solidFill>
                  <a:srgbClr val="727476"/>
                </a:solidFill>
                <a:latin typeface="Times New Roman" panose="02020603050405020304" pitchFamily="18" charset="0"/>
                <a:ea typeface="Times New Roman" panose="02020603050405020304" pitchFamily="18" charset="0"/>
              </a:rPr>
              <a:t>(1994)</a:t>
            </a:r>
            <a:r>
              <a:rPr lang="en-US" b="1" dirty="0">
                <a:solidFill>
                  <a:srgbClr val="363435"/>
                </a:solidFill>
                <a:latin typeface="Times New Roman" panose="02020603050405020304" pitchFamily="18" charset="0"/>
                <a:ea typeface="Times New Roman" panose="02020603050405020304" pitchFamily="18" charset="0"/>
              </a:rPr>
              <a:t>.</a:t>
            </a:r>
            <a:r>
              <a:rPr lang="en-US" b="1" spc="-25" dirty="0">
                <a:solidFill>
                  <a:srgbClr val="363435"/>
                </a:solidFill>
                <a:latin typeface="Times New Roman" panose="02020603050405020304" pitchFamily="18" charset="0"/>
                <a:ea typeface="Times New Roman" panose="02020603050405020304" pitchFamily="18" charset="0"/>
              </a:rPr>
              <a:t> </a:t>
            </a:r>
          </a:p>
          <a:p>
            <a:pPr algn="just">
              <a:lnSpc>
                <a:spcPct val="104000"/>
              </a:lnSpc>
            </a:pPr>
            <a:endParaRPr lang="en-US" b="1" spc="-25" dirty="0">
              <a:solidFill>
                <a:srgbClr val="363435"/>
              </a:solidFill>
              <a:latin typeface="Times New Roman" panose="02020603050405020304" pitchFamily="18" charset="0"/>
              <a:ea typeface="Times New Roman" panose="02020603050405020304" pitchFamily="18" charset="0"/>
            </a:endParaRPr>
          </a:p>
          <a:p>
            <a:pPr algn="just">
              <a:lnSpc>
                <a:spcPct val="104000"/>
              </a:lnSpc>
            </a:pPr>
            <a:r>
              <a:rPr lang="en-US" b="1" spc="-25" dirty="0">
                <a:solidFill>
                  <a:srgbClr val="363435"/>
                </a:solidFill>
                <a:latin typeface="Times New Roman" panose="02020603050405020304" pitchFamily="18" charset="0"/>
                <a:ea typeface="Times New Roman" panose="02020603050405020304" pitchFamily="18" charset="0"/>
              </a:rPr>
              <a:t>A</a:t>
            </a:r>
            <a:r>
              <a:rPr lang="en-US" b="1" dirty="0">
                <a:solidFill>
                  <a:srgbClr val="363435"/>
                </a:solidFill>
                <a:latin typeface="Times New Roman" panose="02020603050405020304" pitchFamily="18" charset="0"/>
                <a:ea typeface="Times New Roman" panose="02020603050405020304" pitchFamily="18" charset="0"/>
              </a:rPr>
              <a:t>ccording</a:t>
            </a:r>
            <a:r>
              <a:rPr lang="en-US" b="1" spc="6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to</a:t>
            </a:r>
            <a:r>
              <a:rPr lang="en-US" b="1" spc="115" dirty="0">
                <a:solidFill>
                  <a:srgbClr val="363435"/>
                </a:solidFill>
                <a:latin typeface="Times New Roman" panose="02020603050405020304" pitchFamily="18" charset="0"/>
                <a:ea typeface="Times New Roman" panose="02020603050405020304" pitchFamily="18" charset="0"/>
              </a:rPr>
              <a:t> </a:t>
            </a:r>
            <a:r>
              <a:rPr lang="en-US" b="1" spc="5" dirty="0">
                <a:solidFill>
                  <a:srgbClr val="363435"/>
                </a:solidFill>
                <a:latin typeface="Times New Roman" panose="02020603050405020304" pitchFamily="18" charset="0"/>
                <a:ea typeface="Times New Roman" panose="02020603050405020304" pitchFamily="18" charset="0"/>
              </a:rPr>
              <a:t>t</a:t>
            </a:r>
            <a:r>
              <a:rPr lang="en-US" b="1" dirty="0">
                <a:solidFill>
                  <a:srgbClr val="363435"/>
                </a:solidFill>
                <a:latin typeface="Times New Roman" panose="02020603050405020304" pitchFamily="18" charset="0"/>
                <a:ea typeface="Times New Roman" panose="02020603050405020304" pitchFamily="18" charset="0"/>
              </a:rPr>
              <a:t>he</a:t>
            </a:r>
            <a:r>
              <a:rPr lang="en-US" b="1" spc="115" dirty="0">
                <a:solidFill>
                  <a:srgbClr val="363435"/>
                </a:solidFill>
                <a:latin typeface="Times New Roman" panose="02020603050405020304" pitchFamily="18" charset="0"/>
                <a:ea typeface="Times New Roman" panose="02020603050405020304" pitchFamily="18" charset="0"/>
              </a:rPr>
              <a:t> </a:t>
            </a:r>
            <a:r>
              <a:rPr lang="en-US" b="1" dirty="0" err="1">
                <a:solidFill>
                  <a:srgbClr val="363435"/>
                </a:solidFill>
                <a:latin typeface="Times New Roman" panose="02020603050405020304" pitchFamily="18" charset="0"/>
                <a:ea typeface="Times New Roman" panose="02020603050405020304" pitchFamily="18" charset="0"/>
              </a:rPr>
              <a:t>S</a:t>
            </a:r>
            <a:r>
              <a:rPr lang="en-US" b="1" spc="5" dirty="0" err="1">
                <a:solidFill>
                  <a:srgbClr val="363435"/>
                </a:solidFill>
                <a:latin typeface="Times New Roman" panose="02020603050405020304" pitchFamily="18" charset="0"/>
                <a:ea typeface="Times New Roman" panose="02020603050405020304" pitchFamily="18" charset="0"/>
              </a:rPr>
              <a:t>C</a:t>
            </a:r>
            <a:r>
              <a:rPr lang="en-US" b="1" dirty="0" err="1">
                <a:solidFill>
                  <a:srgbClr val="363435"/>
                </a:solidFill>
                <a:latin typeface="Times New Roman" panose="02020603050405020304" pitchFamily="18" charset="0"/>
                <a:ea typeface="Times New Roman" panose="02020603050405020304" pitchFamily="18" charset="0"/>
              </a:rPr>
              <a:t>C</a:t>
            </a:r>
            <a:r>
              <a:rPr lang="en-US" b="1" spc="-95" dirty="0" err="1">
                <a:solidFill>
                  <a:srgbClr val="363435"/>
                </a:solidFill>
                <a:latin typeface="Times New Roman" panose="02020603050405020304" pitchFamily="18" charset="0"/>
                <a:ea typeface="Times New Roman" panose="02020603050405020304" pitchFamily="18" charset="0"/>
              </a:rPr>
              <a:t>T</a:t>
            </a:r>
            <a:r>
              <a:rPr lang="en-US" b="1" dirty="0">
                <a:solidFill>
                  <a:srgbClr val="363435"/>
                </a:solidFill>
                <a:latin typeface="Times New Roman" panose="02020603050405020304" pitchFamily="18" charset="0"/>
                <a:ea typeface="Times New Roman" panose="02020603050405020304" pitchFamily="18" charset="0"/>
              </a:rPr>
              <a:t>,</a:t>
            </a:r>
            <a:r>
              <a:rPr lang="en-US" b="1" spc="-30" dirty="0">
                <a:solidFill>
                  <a:srgbClr val="363435"/>
                </a:solidFill>
                <a:latin typeface="Times New Roman" panose="02020603050405020304" pitchFamily="18" charset="0"/>
                <a:ea typeface="Times New Roman" panose="02020603050405020304" pitchFamily="18" charset="0"/>
              </a:rPr>
              <a:t> </a:t>
            </a:r>
            <a:r>
              <a:rPr lang="en-US" b="1" spc="5" dirty="0">
                <a:solidFill>
                  <a:srgbClr val="363435"/>
                </a:solidFill>
                <a:latin typeface="Times New Roman" panose="02020603050405020304" pitchFamily="18" charset="0"/>
                <a:ea typeface="Times New Roman" panose="02020603050405020304" pitchFamily="18" charset="0"/>
              </a:rPr>
              <a:t>c</a:t>
            </a:r>
            <a:r>
              <a:rPr lang="en-US" b="1" dirty="0">
                <a:solidFill>
                  <a:srgbClr val="363435"/>
                </a:solidFill>
                <a:latin typeface="Times New Roman" panose="02020603050405020304" pitchFamily="18" charset="0"/>
                <a:ea typeface="Times New Roman" panose="02020603050405020304" pitchFamily="18" charset="0"/>
              </a:rPr>
              <a:t>areer</a:t>
            </a:r>
            <a:r>
              <a:rPr lang="en-US" b="1" spc="7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d</a:t>
            </a:r>
            <a:r>
              <a:rPr lang="en-US" b="1" spc="10" dirty="0">
                <a:solidFill>
                  <a:srgbClr val="363435"/>
                </a:solidFill>
                <a:latin typeface="Times New Roman" panose="02020603050405020304" pitchFamily="18" charset="0"/>
                <a:ea typeface="Times New Roman" panose="02020603050405020304" pitchFamily="18" charset="0"/>
              </a:rPr>
              <a:t>e</a:t>
            </a:r>
            <a:r>
              <a:rPr lang="en-US" b="1" dirty="0">
                <a:solidFill>
                  <a:srgbClr val="363435"/>
                </a:solidFill>
                <a:latin typeface="Times New Roman" panose="02020603050405020304" pitchFamily="18" charset="0"/>
                <a:ea typeface="Times New Roman" panose="02020603050405020304" pitchFamily="18" charset="0"/>
              </a:rPr>
              <a:t>velopment b</a:t>
            </a:r>
            <a:r>
              <a:rPr lang="en-US" b="1" spc="-5" dirty="0">
                <a:solidFill>
                  <a:srgbClr val="363435"/>
                </a:solidFill>
                <a:latin typeface="Times New Roman" panose="02020603050405020304" pitchFamily="18" charset="0"/>
                <a:ea typeface="Times New Roman" panose="02020603050405020304" pitchFamily="18" charset="0"/>
              </a:rPr>
              <a:t>e</a:t>
            </a:r>
            <a:r>
              <a:rPr lang="en-US" b="1" dirty="0">
                <a:solidFill>
                  <a:srgbClr val="363435"/>
                </a:solidFill>
                <a:latin typeface="Times New Roman" panose="02020603050405020304" pitchFamily="18" charset="0"/>
                <a:ea typeface="Times New Roman" panose="02020603050405020304" pitchFamily="18" charset="0"/>
              </a:rPr>
              <a:t>h</a:t>
            </a:r>
            <a:r>
              <a:rPr lang="en-US" b="1" spc="-15" dirty="0">
                <a:solidFill>
                  <a:srgbClr val="363435"/>
                </a:solidFill>
                <a:latin typeface="Times New Roman" panose="02020603050405020304" pitchFamily="18" charset="0"/>
                <a:ea typeface="Times New Roman" panose="02020603050405020304" pitchFamily="18" charset="0"/>
              </a:rPr>
              <a:t>a</a:t>
            </a:r>
            <a:r>
              <a:rPr lang="en-US" b="1" dirty="0">
                <a:solidFill>
                  <a:srgbClr val="363435"/>
                </a:solidFill>
                <a:latin typeface="Times New Roman" panose="02020603050405020304" pitchFamily="18" charset="0"/>
                <a:ea typeface="Times New Roman" panose="02020603050405020304" pitchFamily="18" charset="0"/>
              </a:rPr>
              <a:t>vio</a:t>
            </a:r>
            <a:r>
              <a:rPr lang="en-US" b="1" spc="-5" dirty="0">
                <a:solidFill>
                  <a:srgbClr val="363435"/>
                </a:solidFill>
                <a:latin typeface="Times New Roman" panose="02020603050405020304" pitchFamily="18" charset="0"/>
                <a:ea typeface="Times New Roman" panose="02020603050405020304" pitchFamily="18" charset="0"/>
              </a:rPr>
              <a:t>r</a:t>
            </a:r>
            <a:r>
              <a:rPr lang="en-US" b="1" dirty="0">
                <a:solidFill>
                  <a:srgbClr val="363435"/>
                </a:solidFill>
                <a:latin typeface="Times New Roman" panose="02020603050405020304" pitchFamily="18" charset="0"/>
                <a:ea typeface="Times New Roman" panose="02020603050405020304" pitchFamily="18" charset="0"/>
              </a:rPr>
              <a:t>s </a:t>
            </a:r>
            <a:r>
              <a:rPr lang="en-US" b="1" spc="3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are </a:t>
            </a:r>
            <a:r>
              <a:rPr lang="en-US" b="1" spc="70" dirty="0">
                <a:solidFill>
                  <a:srgbClr val="363435"/>
                </a:solidFill>
                <a:latin typeface="Times New Roman" panose="02020603050405020304" pitchFamily="18" charset="0"/>
                <a:ea typeface="Times New Roman" panose="02020603050405020304" pitchFamily="18" charset="0"/>
              </a:rPr>
              <a:t> </a:t>
            </a:r>
            <a:r>
              <a:rPr lang="en-US" b="1" spc="-5" dirty="0">
                <a:solidFill>
                  <a:srgbClr val="363435"/>
                </a:solidFill>
                <a:latin typeface="Times New Roman" panose="02020603050405020304" pitchFamily="18" charset="0"/>
                <a:ea typeface="Times New Roman" panose="02020603050405020304" pitchFamily="18" charset="0"/>
              </a:rPr>
              <a:t>a</a:t>
            </a:r>
            <a:r>
              <a:rPr lang="en-US" b="1" dirty="0">
                <a:solidFill>
                  <a:srgbClr val="363435"/>
                </a:solidFill>
                <a:latin typeface="Times New Roman" panose="02020603050405020304" pitchFamily="18" charset="0"/>
                <a:ea typeface="Times New Roman" panose="02020603050405020304" pitchFamily="18" charset="0"/>
              </a:rPr>
              <a:t>ff</a:t>
            </a:r>
            <a:r>
              <a:rPr lang="en-US" b="1" spc="5" dirty="0">
                <a:solidFill>
                  <a:srgbClr val="363435"/>
                </a:solidFill>
                <a:latin typeface="Times New Roman" panose="02020603050405020304" pitchFamily="18" charset="0"/>
                <a:ea typeface="Times New Roman" panose="02020603050405020304" pitchFamily="18" charset="0"/>
              </a:rPr>
              <a:t>e</a:t>
            </a:r>
            <a:r>
              <a:rPr lang="en-US" b="1" dirty="0">
                <a:solidFill>
                  <a:srgbClr val="363435"/>
                </a:solidFill>
                <a:latin typeface="Times New Roman" panose="02020603050405020304" pitchFamily="18" charset="0"/>
                <a:ea typeface="Times New Roman" panose="02020603050405020304" pitchFamily="18" charset="0"/>
              </a:rPr>
              <a:t>cted</a:t>
            </a:r>
            <a:r>
              <a:rPr lang="en-US" b="1" spc="17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by </a:t>
            </a:r>
            <a:r>
              <a:rPr lang="en-US" b="1" spc="30" dirty="0">
                <a:solidFill>
                  <a:srgbClr val="363435"/>
                </a:solidFill>
                <a:latin typeface="Times New Roman" panose="02020603050405020304" pitchFamily="18" charset="0"/>
                <a:ea typeface="Times New Roman" panose="02020603050405020304" pitchFamily="18" charset="0"/>
              </a:rPr>
              <a:t> </a:t>
            </a:r>
            <a:r>
              <a:rPr lang="en-US" b="1" spc="5" dirty="0">
                <a:solidFill>
                  <a:srgbClr val="363435"/>
                </a:solidFill>
                <a:latin typeface="Times New Roman" panose="02020603050405020304" pitchFamily="18" charset="0"/>
                <a:ea typeface="Times New Roman" panose="02020603050405020304" pitchFamily="18" charset="0"/>
              </a:rPr>
              <a:t>t</a:t>
            </a:r>
            <a:r>
              <a:rPr lang="en-US" b="1" dirty="0">
                <a:solidFill>
                  <a:srgbClr val="363435"/>
                </a:solidFill>
                <a:latin typeface="Times New Roman" panose="02020603050405020304" pitchFamily="18" charset="0"/>
                <a:ea typeface="Times New Roman" panose="02020603050405020304" pitchFamily="18" charset="0"/>
              </a:rPr>
              <a:t>hree </a:t>
            </a:r>
            <a:r>
              <a:rPr lang="en-US" b="1" spc="11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social</a:t>
            </a:r>
            <a:r>
              <a:rPr lang="en-US" b="1" spc="22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cognitive  proce</a:t>
            </a:r>
            <a:r>
              <a:rPr lang="en-US" b="1" spc="-5" dirty="0">
                <a:solidFill>
                  <a:srgbClr val="363435"/>
                </a:solidFill>
                <a:latin typeface="Times New Roman" panose="02020603050405020304" pitchFamily="18" charset="0"/>
                <a:ea typeface="Times New Roman" panose="02020603050405020304" pitchFamily="18" charset="0"/>
              </a:rPr>
              <a:t>s</a:t>
            </a:r>
            <a:r>
              <a:rPr lang="en-US" b="1" dirty="0">
                <a:solidFill>
                  <a:srgbClr val="363435"/>
                </a:solidFill>
                <a:latin typeface="Times New Roman" panose="02020603050405020304" pitchFamily="18" charset="0"/>
                <a:ea typeface="Times New Roman" panose="02020603050405020304" pitchFamily="18" charset="0"/>
              </a:rPr>
              <a:t>ses</a:t>
            </a:r>
            <a:r>
              <a:rPr lang="en-US" b="1" spc="22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 self-effi</a:t>
            </a:r>
            <a:r>
              <a:rPr lang="en-US" b="1" spc="5" dirty="0">
                <a:solidFill>
                  <a:srgbClr val="363435"/>
                </a:solidFill>
                <a:latin typeface="Times New Roman" panose="02020603050405020304" pitchFamily="18" charset="0"/>
                <a:ea typeface="Times New Roman" panose="02020603050405020304" pitchFamily="18" charset="0"/>
              </a:rPr>
              <a:t>c</a:t>
            </a:r>
            <a:r>
              <a:rPr lang="en-US" b="1" dirty="0">
                <a:solidFill>
                  <a:srgbClr val="363435"/>
                </a:solidFill>
                <a:latin typeface="Times New Roman" panose="02020603050405020304" pitchFamily="18" charset="0"/>
                <a:ea typeface="Times New Roman" panose="02020603050405020304" pitchFamily="18" charset="0"/>
              </a:rPr>
              <a:t>acy</a:t>
            </a:r>
            <a:r>
              <a:rPr lang="en-US" b="1" spc="14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belie</a:t>
            </a:r>
            <a:r>
              <a:rPr lang="en-US" b="1" spc="-5" dirty="0">
                <a:solidFill>
                  <a:srgbClr val="363435"/>
                </a:solidFill>
                <a:latin typeface="Times New Roman" panose="02020603050405020304" pitchFamily="18" charset="0"/>
                <a:ea typeface="Times New Roman" panose="02020603050405020304" pitchFamily="18" charset="0"/>
              </a:rPr>
              <a:t>f</a:t>
            </a:r>
            <a:r>
              <a:rPr lang="en-US" b="1" dirty="0">
                <a:solidFill>
                  <a:srgbClr val="363435"/>
                </a:solidFill>
                <a:latin typeface="Times New Roman" panose="02020603050405020304" pitchFamily="18" charset="0"/>
                <a:ea typeface="Times New Roman" panose="02020603050405020304" pitchFamily="18" charset="0"/>
              </a:rPr>
              <a:t>s,</a:t>
            </a:r>
            <a:r>
              <a:rPr lang="en-US" b="1" spc="-7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ou</a:t>
            </a:r>
            <a:r>
              <a:rPr lang="en-US" b="1" spc="-5" dirty="0">
                <a:solidFill>
                  <a:srgbClr val="363435"/>
                </a:solidFill>
                <a:latin typeface="Times New Roman" panose="02020603050405020304" pitchFamily="18" charset="0"/>
                <a:ea typeface="Times New Roman" panose="02020603050405020304" pitchFamily="18" charset="0"/>
              </a:rPr>
              <a:t>t</a:t>
            </a:r>
            <a:r>
              <a:rPr lang="en-US" b="1" dirty="0">
                <a:solidFill>
                  <a:srgbClr val="363435"/>
                </a:solidFill>
                <a:latin typeface="Times New Roman" panose="02020603050405020304" pitchFamily="18" charset="0"/>
                <a:ea typeface="Times New Roman" panose="02020603050405020304" pitchFamily="18" charset="0"/>
              </a:rPr>
              <a:t>come</a:t>
            </a:r>
            <a:r>
              <a:rPr lang="en-US" b="1" spc="14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exp</a:t>
            </a:r>
            <a:r>
              <a:rPr lang="en-US" b="1" spc="5" dirty="0">
                <a:solidFill>
                  <a:srgbClr val="363435"/>
                </a:solidFill>
                <a:latin typeface="Times New Roman" panose="02020603050405020304" pitchFamily="18" charset="0"/>
                <a:ea typeface="Times New Roman" panose="02020603050405020304" pitchFamily="18" charset="0"/>
              </a:rPr>
              <a:t>e</a:t>
            </a:r>
            <a:r>
              <a:rPr lang="en-US" b="1" dirty="0">
                <a:solidFill>
                  <a:srgbClr val="363435"/>
                </a:solidFill>
                <a:latin typeface="Times New Roman" panose="02020603050405020304" pitchFamily="18" charset="0"/>
                <a:ea typeface="Times New Roman" panose="02020603050405020304" pitchFamily="18" charset="0"/>
              </a:rPr>
              <a:t>c</a:t>
            </a:r>
            <a:r>
              <a:rPr lang="en-US" b="1" spc="5" dirty="0">
                <a:solidFill>
                  <a:srgbClr val="363435"/>
                </a:solidFill>
                <a:latin typeface="Times New Roman" panose="02020603050405020304" pitchFamily="18" charset="0"/>
                <a:ea typeface="Times New Roman" panose="02020603050405020304" pitchFamily="18" charset="0"/>
              </a:rPr>
              <a:t>t</a:t>
            </a:r>
            <a:r>
              <a:rPr lang="en-US" b="1" dirty="0">
                <a:solidFill>
                  <a:srgbClr val="363435"/>
                </a:solidFill>
                <a:latin typeface="Times New Roman" panose="02020603050405020304" pitchFamily="18" charset="0"/>
                <a:ea typeface="Times New Roman" panose="02020603050405020304" pitchFamily="18" charset="0"/>
              </a:rPr>
              <a:t>ations</a:t>
            </a:r>
            <a:r>
              <a:rPr lang="en-US" b="1" spc="6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and</a:t>
            </a:r>
            <a:r>
              <a:rPr lang="en-US" b="1" spc="145" dirty="0">
                <a:solidFill>
                  <a:srgbClr val="363435"/>
                </a:solidFill>
                <a:latin typeface="Times New Roman" panose="02020603050405020304" pitchFamily="18" charset="0"/>
                <a:ea typeface="Times New Roman" panose="02020603050405020304" pitchFamily="18" charset="0"/>
              </a:rPr>
              <a:t> </a:t>
            </a:r>
            <a:r>
              <a:rPr lang="en-US" b="1" spc="5" dirty="0">
                <a:solidFill>
                  <a:srgbClr val="363435"/>
                </a:solidFill>
                <a:latin typeface="Times New Roman" panose="02020603050405020304" pitchFamily="18" charset="0"/>
                <a:ea typeface="Times New Roman" panose="02020603050405020304" pitchFamily="18" charset="0"/>
              </a:rPr>
              <a:t>c</a:t>
            </a:r>
            <a:r>
              <a:rPr lang="en-US" b="1" dirty="0">
                <a:solidFill>
                  <a:srgbClr val="363435"/>
                </a:solidFill>
                <a:latin typeface="Times New Roman" panose="02020603050405020304" pitchFamily="18" charset="0"/>
                <a:ea typeface="Times New Roman" panose="02020603050405020304" pitchFamily="18" charset="0"/>
              </a:rPr>
              <a:t>areer</a:t>
            </a:r>
            <a:r>
              <a:rPr lang="en-US" b="1" spc="8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goals and intentions.</a:t>
            </a:r>
          </a:p>
          <a:p>
            <a:pPr algn="just">
              <a:lnSpc>
                <a:spcPct val="104000"/>
              </a:lnSpc>
            </a:pPr>
            <a:endParaRPr lang="en-US" b="1" spc="110" dirty="0">
              <a:solidFill>
                <a:srgbClr val="363435"/>
              </a:solidFill>
              <a:latin typeface="Times New Roman" panose="02020603050405020304" pitchFamily="18" charset="0"/>
              <a:ea typeface="Times New Roman" panose="02020603050405020304" pitchFamily="18" charset="0"/>
            </a:endParaRPr>
          </a:p>
          <a:p>
            <a:pPr algn="just">
              <a:lnSpc>
                <a:spcPct val="104000"/>
              </a:lnSpc>
            </a:pPr>
            <a:r>
              <a:rPr lang="en-US" b="1" spc="110" dirty="0">
                <a:solidFill>
                  <a:srgbClr val="363435"/>
                </a:solidFill>
                <a:latin typeface="Times New Roman" panose="02020603050405020304" pitchFamily="18" charset="0"/>
                <a:ea typeface="Times New Roman" panose="02020603050405020304" pitchFamily="18" charset="0"/>
              </a:rPr>
              <a:t>These cognitive processes</a:t>
            </a:r>
            <a:r>
              <a:rPr lang="en-US" b="1" spc="-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interplay</a:t>
            </a:r>
            <a:r>
              <a:rPr lang="en-US" b="1" spc="1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wi</a:t>
            </a:r>
            <a:r>
              <a:rPr lang="en-US" b="1" spc="5" dirty="0">
                <a:solidFill>
                  <a:srgbClr val="363435"/>
                </a:solidFill>
                <a:latin typeface="Times New Roman" panose="02020603050405020304" pitchFamily="18" charset="0"/>
                <a:ea typeface="Times New Roman" panose="02020603050405020304" pitchFamily="18" charset="0"/>
              </a:rPr>
              <a:t>t</a:t>
            </a:r>
            <a:r>
              <a:rPr lang="en-US" b="1" dirty="0">
                <a:solidFill>
                  <a:srgbClr val="363435"/>
                </a:solidFill>
                <a:latin typeface="Times New Roman" panose="02020603050405020304" pitchFamily="18" charset="0"/>
                <a:ea typeface="Times New Roman" panose="02020603050405020304" pitchFamily="18" charset="0"/>
              </a:rPr>
              <a:t>h</a:t>
            </a:r>
            <a:r>
              <a:rPr lang="en-US" b="1" spc="1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e</a:t>
            </a:r>
            <a:r>
              <a:rPr lang="en-US" b="1" spc="5" dirty="0">
                <a:solidFill>
                  <a:srgbClr val="363435"/>
                </a:solidFill>
                <a:latin typeface="Times New Roman" panose="02020603050405020304" pitchFamily="18" charset="0"/>
                <a:ea typeface="Times New Roman" panose="02020603050405020304" pitchFamily="18" charset="0"/>
              </a:rPr>
              <a:t>t</a:t>
            </a:r>
            <a:r>
              <a:rPr lang="en-US" b="1" dirty="0">
                <a:solidFill>
                  <a:srgbClr val="363435"/>
                </a:solidFill>
                <a:latin typeface="Times New Roman" panose="02020603050405020304" pitchFamily="18" charset="0"/>
                <a:ea typeface="Times New Roman" panose="02020603050405020304" pitchFamily="18" charset="0"/>
              </a:rPr>
              <a:t>hnicity,</a:t>
            </a:r>
            <a:r>
              <a:rPr lang="en-US" b="1" spc="-1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cultur</a:t>
            </a:r>
            <a:r>
              <a:rPr lang="en-US" b="1" spc="-5" dirty="0">
                <a:solidFill>
                  <a:srgbClr val="363435"/>
                </a:solidFill>
                <a:latin typeface="Times New Roman" panose="02020603050405020304" pitchFamily="18" charset="0"/>
                <a:ea typeface="Times New Roman" panose="02020603050405020304" pitchFamily="18" charset="0"/>
              </a:rPr>
              <a:t>e</a:t>
            </a:r>
            <a:r>
              <a:rPr lang="en-US" b="1" dirty="0">
                <a:solidFill>
                  <a:srgbClr val="363435"/>
                </a:solidFill>
                <a:latin typeface="Times New Roman" panose="02020603050405020304" pitchFamily="18" charset="0"/>
                <a:ea typeface="Times New Roman" panose="02020603050405020304" pitchFamily="18" charset="0"/>
              </a:rPr>
              <a:t>,</a:t>
            </a:r>
            <a:r>
              <a:rPr lang="en-US" b="1" spc="2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gende</a:t>
            </a:r>
            <a:r>
              <a:rPr lang="en-US" b="1" spc="-60" dirty="0">
                <a:solidFill>
                  <a:srgbClr val="363435"/>
                </a:solidFill>
                <a:latin typeface="Times New Roman" panose="02020603050405020304" pitchFamily="18" charset="0"/>
                <a:ea typeface="Times New Roman" panose="02020603050405020304" pitchFamily="18" charset="0"/>
              </a:rPr>
              <a:t>r</a:t>
            </a:r>
            <a:r>
              <a:rPr lang="en-US" b="1" dirty="0">
                <a:solidFill>
                  <a:srgbClr val="363435"/>
                </a:solidFill>
                <a:latin typeface="Times New Roman" panose="02020603050405020304" pitchFamily="18" charset="0"/>
                <a:ea typeface="Times New Roman" panose="02020603050405020304" pitchFamily="18" charset="0"/>
              </a:rPr>
              <a:t>,</a:t>
            </a:r>
            <a:r>
              <a:rPr lang="en-US" b="1" spc="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socio- </a:t>
            </a:r>
            <a:r>
              <a:rPr lang="en-US" b="1" spc="5" dirty="0">
                <a:solidFill>
                  <a:srgbClr val="363435"/>
                </a:solidFill>
                <a:latin typeface="Times New Roman" panose="02020603050405020304" pitchFamily="18" charset="0"/>
                <a:ea typeface="Times New Roman" panose="02020603050405020304" pitchFamily="18" charset="0"/>
              </a:rPr>
              <a:t>e</a:t>
            </a:r>
            <a:r>
              <a:rPr lang="en-US" b="1" dirty="0">
                <a:solidFill>
                  <a:srgbClr val="363435"/>
                </a:solidFill>
                <a:latin typeface="Times New Roman" panose="02020603050405020304" pitchFamily="18" charset="0"/>
                <a:ea typeface="Times New Roman" panose="02020603050405020304" pitchFamily="18" charset="0"/>
              </a:rPr>
              <a:t>conomic</a:t>
            </a:r>
            <a:r>
              <a:rPr lang="en-US" b="1" spc="10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s</a:t>
            </a:r>
            <a:r>
              <a:rPr lang="en-US" b="1" spc="5" dirty="0">
                <a:solidFill>
                  <a:srgbClr val="363435"/>
                </a:solidFill>
                <a:latin typeface="Times New Roman" panose="02020603050405020304" pitchFamily="18" charset="0"/>
                <a:ea typeface="Times New Roman" panose="02020603050405020304" pitchFamily="18" charset="0"/>
              </a:rPr>
              <a:t>t</a:t>
            </a:r>
            <a:r>
              <a:rPr lang="en-US" b="1" dirty="0">
                <a:solidFill>
                  <a:srgbClr val="363435"/>
                </a:solidFill>
                <a:latin typeface="Times New Roman" panose="02020603050405020304" pitchFamily="18" charset="0"/>
                <a:ea typeface="Times New Roman" panose="02020603050405020304" pitchFamily="18" charset="0"/>
              </a:rPr>
              <a:t>atus,</a:t>
            </a:r>
            <a:r>
              <a:rPr lang="en-US" b="1" spc="7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social support,</a:t>
            </a:r>
            <a:r>
              <a:rPr lang="en-US" b="1" spc="16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and</a:t>
            </a:r>
            <a:r>
              <a:rPr lang="en-US" b="1" spc="14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any</a:t>
            </a:r>
            <a:r>
              <a:rPr lang="en-US" b="1" spc="7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pe</a:t>
            </a:r>
            <a:r>
              <a:rPr lang="en-US" b="1" spc="-15" dirty="0">
                <a:solidFill>
                  <a:srgbClr val="363435"/>
                </a:solidFill>
                <a:latin typeface="Times New Roman" panose="02020603050405020304" pitchFamily="18" charset="0"/>
                <a:ea typeface="Times New Roman" panose="02020603050405020304" pitchFamily="18" charset="0"/>
              </a:rPr>
              <a:t>r</a:t>
            </a:r>
            <a:r>
              <a:rPr lang="en-US" b="1" dirty="0">
                <a:solidFill>
                  <a:srgbClr val="363435"/>
                </a:solidFill>
                <a:latin typeface="Times New Roman" panose="02020603050405020304" pitchFamily="18" charset="0"/>
                <a:ea typeface="Times New Roman" panose="02020603050405020304" pitchFamily="18" charset="0"/>
              </a:rPr>
              <a:t>ceived</a:t>
            </a:r>
            <a:r>
              <a:rPr lang="en-US" b="1" spc="30" dirty="0">
                <a:solidFill>
                  <a:srgbClr val="363435"/>
                </a:solidFill>
                <a:latin typeface="Times New Roman" panose="02020603050405020304" pitchFamily="18" charset="0"/>
                <a:ea typeface="Times New Roman" panose="02020603050405020304" pitchFamily="18" charset="0"/>
              </a:rPr>
              <a:t> </a:t>
            </a:r>
            <a:r>
              <a:rPr lang="en-US" b="1" spc="5" dirty="0">
                <a:solidFill>
                  <a:srgbClr val="363435"/>
                </a:solidFill>
                <a:latin typeface="Times New Roman" panose="02020603050405020304" pitchFamily="18" charset="0"/>
                <a:ea typeface="Times New Roman" panose="02020603050405020304" pitchFamily="18" charset="0"/>
              </a:rPr>
              <a:t>b</a:t>
            </a:r>
            <a:r>
              <a:rPr lang="en-US" b="1" dirty="0">
                <a:solidFill>
                  <a:srgbClr val="363435"/>
                </a:solidFill>
                <a:latin typeface="Times New Roman" panose="02020603050405020304" pitchFamily="18" charset="0"/>
                <a:ea typeface="Times New Roman" panose="02020603050405020304" pitchFamily="18" charset="0"/>
              </a:rPr>
              <a:t>arrie</a:t>
            </a:r>
            <a:r>
              <a:rPr lang="en-US" b="1" spc="-5" dirty="0">
                <a:solidFill>
                  <a:srgbClr val="363435"/>
                </a:solidFill>
                <a:latin typeface="Times New Roman" panose="02020603050405020304" pitchFamily="18" charset="0"/>
                <a:ea typeface="Times New Roman" panose="02020603050405020304" pitchFamily="18" charset="0"/>
              </a:rPr>
              <a:t>r</a:t>
            </a:r>
            <a:r>
              <a:rPr lang="en-US" b="1" dirty="0">
                <a:solidFill>
                  <a:srgbClr val="363435"/>
                </a:solidFill>
                <a:latin typeface="Times New Roman" panose="02020603050405020304" pitchFamily="18" charset="0"/>
                <a:ea typeface="Times New Roman" panose="02020603050405020304" pitchFamily="18" charset="0"/>
              </a:rPr>
              <a:t>s</a:t>
            </a:r>
            <a:r>
              <a:rPr lang="en-US" b="1" spc="12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to </a:t>
            </a:r>
            <a:r>
              <a:rPr lang="en-US" b="1" spc="-5" dirty="0">
                <a:solidFill>
                  <a:srgbClr val="363435"/>
                </a:solidFill>
                <a:latin typeface="Times New Roman" panose="02020603050405020304" pitchFamily="18" charset="0"/>
                <a:ea typeface="Times New Roman" panose="02020603050405020304" pitchFamily="18" charset="0"/>
              </a:rPr>
              <a:t>s</a:t>
            </a:r>
            <a:r>
              <a:rPr lang="en-US" b="1" dirty="0">
                <a:solidFill>
                  <a:srgbClr val="363435"/>
                </a:solidFill>
                <a:latin typeface="Times New Roman" panose="02020603050405020304" pitchFamily="18" charset="0"/>
                <a:ea typeface="Times New Roman" panose="02020603050405020304" pitchFamily="18" charset="0"/>
              </a:rPr>
              <a:t>hape</a:t>
            </a:r>
            <a:r>
              <a:rPr lang="en-US" b="1" spc="5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a</a:t>
            </a:r>
            <a:r>
              <a:rPr lang="en-US" b="1" spc="5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pe</a:t>
            </a:r>
            <a:r>
              <a:rPr lang="en-US" b="1" spc="-5" dirty="0">
                <a:solidFill>
                  <a:srgbClr val="363435"/>
                </a:solidFill>
                <a:latin typeface="Times New Roman" panose="02020603050405020304" pitchFamily="18" charset="0"/>
                <a:ea typeface="Times New Roman" panose="02020603050405020304" pitchFamily="18" charset="0"/>
              </a:rPr>
              <a:t>r</a:t>
            </a:r>
            <a:r>
              <a:rPr lang="en-US" b="1" dirty="0">
                <a:solidFill>
                  <a:srgbClr val="363435"/>
                </a:solidFill>
                <a:latin typeface="Times New Roman" panose="02020603050405020304" pitchFamily="18" charset="0"/>
                <a:ea typeface="Times New Roman" panose="02020603050405020304" pitchFamily="18" charset="0"/>
              </a:rPr>
              <a:t>son</a:t>
            </a:r>
            <a:r>
              <a:rPr lang="en-US" b="1" spc="-90" dirty="0">
                <a:solidFill>
                  <a:srgbClr val="363435"/>
                </a:solidFill>
                <a:latin typeface="Times New Roman" panose="02020603050405020304" pitchFamily="18" charset="0"/>
                <a:ea typeface="Times New Roman" panose="02020603050405020304" pitchFamily="18" charset="0"/>
              </a:rPr>
              <a:t>’</a:t>
            </a:r>
            <a:r>
              <a:rPr lang="en-US" b="1" dirty="0">
                <a:solidFill>
                  <a:srgbClr val="363435"/>
                </a:solidFill>
                <a:latin typeface="Times New Roman" panose="02020603050405020304" pitchFamily="18" charset="0"/>
                <a:ea typeface="Times New Roman" panose="02020603050405020304" pitchFamily="18" charset="0"/>
              </a:rPr>
              <a:t>s</a:t>
            </a:r>
            <a:r>
              <a:rPr lang="en-US" b="1" spc="6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edu</a:t>
            </a:r>
            <a:r>
              <a:rPr lang="en-US" b="1" spc="5" dirty="0">
                <a:solidFill>
                  <a:srgbClr val="363435"/>
                </a:solidFill>
                <a:latin typeface="Times New Roman" panose="02020603050405020304" pitchFamily="18" charset="0"/>
                <a:ea typeface="Times New Roman" panose="02020603050405020304" pitchFamily="18" charset="0"/>
              </a:rPr>
              <a:t>c</a:t>
            </a:r>
            <a:r>
              <a:rPr lang="en-US" b="1" dirty="0">
                <a:solidFill>
                  <a:srgbClr val="363435"/>
                </a:solidFill>
                <a:latin typeface="Times New Roman" panose="02020603050405020304" pitchFamily="18" charset="0"/>
                <a:ea typeface="Times New Roman" panose="02020603050405020304" pitchFamily="18" charset="0"/>
              </a:rPr>
              <a:t>ational</a:t>
            </a:r>
            <a:r>
              <a:rPr lang="en-US" b="1" spc="8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and</a:t>
            </a:r>
            <a:r>
              <a:rPr lang="en-US" b="1" spc="115" dirty="0">
                <a:solidFill>
                  <a:srgbClr val="363435"/>
                </a:solidFill>
                <a:latin typeface="Times New Roman" panose="02020603050405020304" pitchFamily="18" charset="0"/>
                <a:ea typeface="Times New Roman" panose="02020603050405020304" pitchFamily="18" charset="0"/>
              </a:rPr>
              <a:t> </a:t>
            </a:r>
            <a:r>
              <a:rPr lang="en-US" b="1" spc="5" dirty="0">
                <a:solidFill>
                  <a:srgbClr val="363435"/>
                </a:solidFill>
                <a:latin typeface="Times New Roman" panose="02020603050405020304" pitchFamily="18" charset="0"/>
                <a:ea typeface="Times New Roman" panose="02020603050405020304" pitchFamily="18" charset="0"/>
              </a:rPr>
              <a:t>c</a:t>
            </a:r>
            <a:r>
              <a:rPr lang="en-US" b="1" dirty="0">
                <a:solidFill>
                  <a:srgbClr val="363435"/>
                </a:solidFill>
                <a:latin typeface="Times New Roman" panose="02020603050405020304" pitchFamily="18" charset="0"/>
                <a:ea typeface="Times New Roman" panose="02020603050405020304" pitchFamily="18" charset="0"/>
              </a:rPr>
              <a:t>areer</a:t>
            </a:r>
            <a:r>
              <a:rPr lang="en-US" b="1" spc="50"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tr</a:t>
            </a:r>
            <a:r>
              <a:rPr lang="en-US" b="1" spc="-15" dirty="0">
                <a:solidFill>
                  <a:srgbClr val="363435"/>
                </a:solidFill>
                <a:latin typeface="Times New Roman" panose="02020603050405020304" pitchFamily="18" charset="0"/>
                <a:ea typeface="Times New Roman" panose="02020603050405020304" pitchFamily="18" charset="0"/>
              </a:rPr>
              <a:t>a</a:t>
            </a:r>
            <a:r>
              <a:rPr lang="en-US" b="1" dirty="0">
                <a:solidFill>
                  <a:srgbClr val="363435"/>
                </a:solidFill>
                <a:latin typeface="Times New Roman" panose="02020603050405020304" pitchFamily="18" charset="0"/>
                <a:ea typeface="Times New Roman" panose="02020603050405020304" pitchFamily="18" charset="0"/>
              </a:rPr>
              <a:t>j</a:t>
            </a:r>
            <a:r>
              <a:rPr lang="en-US" b="1" spc="5" dirty="0">
                <a:solidFill>
                  <a:srgbClr val="363435"/>
                </a:solidFill>
                <a:latin typeface="Times New Roman" panose="02020603050405020304" pitchFamily="18" charset="0"/>
                <a:ea typeface="Times New Roman" panose="02020603050405020304" pitchFamily="18" charset="0"/>
              </a:rPr>
              <a:t>e</a:t>
            </a:r>
            <a:r>
              <a:rPr lang="en-US" b="1" dirty="0">
                <a:solidFill>
                  <a:srgbClr val="363435"/>
                </a:solidFill>
                <a:latin typeface="Times New Roman" panose="02020603050405020304" pitchFamily="18" charset="0"/>
                <a:ea typeface="Times New Roman" panose="02020603050405020304" pitchFamily="18" charset="0"/>
              </a:rPr>
              <a:t>ctories</a:t>
            </a:r>
            <a:r>
              <a:rPr lang="en-US" b="1" spc="45" dirty="0">
                <a:solidFill>
                  <a:srgbClr val="363435"/>
                </a:solidFill>
                <a:latin typeface="Times New Roman" panose="02020603050405020304" pitchFamily="18" charset="0"/>
                <a:ea typeface="Times New Roman" panose="02020603050405020304" pitchFamily="18" charset="0"/>
              </a:rPr>
              <a:t> </a:t>
            </a:r>
            <a:r>
              <a:rPr lang="en-US" b="1" dirty="0">
                <a:solidFill>
                  <a:srgbClr val="363435"/>
                </a:solidFill>
                <a:latin typeface="Times New Roman" panose="02020603050405020304" pitchFamily="18" charset="0"/>
                <a:ea typeface="Times New Roman" panose="02020603050405020304" pitchFamily="18" charset="0"/>
              </a:rPr>
              <a:t>(</a:t>
            </a:r>
            <a:r>
              <a:rPr lang="en-US" b="1" dirty="0">
                <a:solidFill>
                  <a:srgbClr val="727476"/>
                </a:solidFill>
                <a:latin typeface="Times New Roman" panose="02020603050405020304" pitchFamily="18" charset="0"/>
                <a:ea typeface="Times New Roman" panose="02020603050405020304" pitchFamily="18" charset="0"/>
              </a:rPr>
              <a:t>Lent</a:t>
            </a:r>
            <a:r>
              <a:rPr lang="en-US" b="1" spc="35" dirty="0">
                <a:solidFill>
                  <a:srgbClr val="727476"/>
                </a:solidFill>
                <a:latin typeface="Times New Roman" panose="02020603050405020304" pitchFamily="18" charset="0"/>
                <a:ea typeface="Times New Roman" panose="02020603050405020304" pitchFamily="18" charset="0"/>
              </a:rPr>
              <a:t> </a:t>
            </a:r>
            <a:r>
              <a:rPr lang="en-US" b="1" dirty="0">
                <a:solidFill>
                  <a:srgbClr val="727476"/>
                </a:solidFill>
                <a:latin typeface="Times New Roman" panose="02020603050405020304" pitchFamily="18" charset="0"/>
                <a:ea typeface="Times New Roman" panose="02020603050405020304" pitchFamily="18" charset="0"/>
              </a:rPr>
              <a:t>et</a:t>
            </a:r>
            <a:r>
              <a:rPr lang="en-US" b="1" spc="65" dirty="0">
                <a:solidFill>
                  <a:srgbClr val="727476"/>
                </a:solidFill>
                <a:latin typeface="Times New Roman" panose="02020603050405020304" pitchFamily="18" charset="0"/>
                <a:ea typeface="Times New Roman" panose="02020603050405020304" pitchFamily="18" charset="0"/>
              </a:rPr>
              <a:t> </a:t>
            </a:r>
            <a:r>
              <a:rPr lang="en-US" b="1" dirty="0">
                <a:solidFill>
                  <a:srgbClr val="727476"/>
                </a:solidFill>
                <a:latin typeface="Times New Roman" panose="02020603050405020304" pitchFamily="18" charset="0"/>
                <a:ea typeface="Times New Roman" panose="02020603050405020304" pitchFamily="18" charset="0"/>
              </a:rPr>
              <a:t>al.,2000; </a:t>
            </a:r>
            <a:r>
              <a:rPr lang="en-US" b="1" spc="50" dirty="0">
                <a:solidFill>
                  <a:srgbClr val="727476"/>
                </a:solidFill>
                <a:latin typeface="Times New Roman" panose="02020603050405020304" pitchFamily="18" charset="0"/>
                <a:ea typeface="Times New Roman" panose="02020603050405020304" pitchFamily="18" charset="0"/>
              </a:rPr>
              <a:t> </a:t>
            </a:r>
            <a:r>
              <a:rPr lang="en-US" b="1" dirty="0">
                <a:solidFill>
                  <a:srgbClr val="727476"/>
                </a:solidFill>
                <a:latin typeface="Times New Roman" panose="02020603050405020304" pitchFamily="18" charset="0"/>
                <a:ea typeface="Times New Roman" panose="02020603050405020304" pitchFamily="18" charset="0"/>
              </a:rPr>
              <a:t>Blanco,</a:t>
            </a:r>
            <a:r>
              <a:rPr lang="en-US" b="1" spc="125" dirty="0">
                <a:solidFill>
                  <a:srgbClr val="727476"/>
                </a:solidFill>
                <a:latin typeface="Times New Roman" panose="02020603050405020304" pitchFamily="18" charset="0"/>
                <a:ea typeface="Times New Roman" panose="02020603050405020304" pitchFamily="18" charset="0"/>
              </a:rPr>
              <a:t> </a:t>
            </a:r>
            <a:r>
              <a:rPr lang="en-US" b="1" dirty="0">
                <a:solidFill>
                  <a:srgbClr val="727476"/>
                </a:solidFill>
                <a:latin typeface="Times New Roman" panose="02020603050405020304" pitchFamily="18" charset="0"/>
                <a:ea typeface="Times New Roman" panose="02020603050405020304" pitchFamily="18" charset="0"/>
              </a:rPr>
              <a:t>2011</a:t>
            </a:r>
            <a:r>
              <a:rPr lang="en-US" b="1" dirty="0">
                <a:solidFill>
                  <a:srgbClr val="363435"/>
                </a:solidFill>
                <a:latin typeface="Times New Roman" panose="02020603050405020304" pitchFamily="18" charset="0"/>
                <a:ea typeface="Times New Roman" panose="02020603050405020304" pitchFamily="18" charset="0"/>
              </a:rPr>
              <a:t>).</a:t>
            </a:r>
            <a:r>
              <a:rPr lang="en-US" b="1" spc="140" dirty="0">
                <a:solidFill>
                  <a:srgbClr val="363435"/>
                </a:solidFill>
                <a:latin typeface="Times New Roman" panose="02020603050405020304" pitchFamily="18" charset="0"/>
                <a:ea typeface="Times New Roman" panose="02020603050405020304" pitchFamily="18" charset="0"/>
              </a:rPr>
              <a:t> </a:t>
            </a:r>
            <a:endParaRPr lang="en-ZM" b="1" dirty="0">
              <a:latin typeface="Times New Roman" panose="02020603050405020304" pitchFamily="18" charset="0"/>
              <a:ea typeface="Times New Roman" panose="02020603050405020304" pitchFamily="18" charset="0"/>
            </a:endParaRPr>
          </a:p>
          <a:p>
            <a:pPr marL="82296" indent="0" algn="just">
              <a:lnSpc>
                <a:spcPct val="104000"/>
              </a:lnSpc>
              <a:buNone/>
            </a:pPr>
            <a:endParaRPr lang="en-ZM" dirty="0">
              <a:latin typeface="Times New Roman" panose="02020603050405020304" pitchFamily="18" charset="0"/>
              <a:ea typeface="Times New Roman" panose="02020603050405020304" pitchFamily="18" charset="0"/>
            </a:endParaRPr>
          </a:p>
          <a:p>
            <a:pPr marL="82296" indent="0">
              <a:buNone/>
            </a:pPr>
            <a:endParaRPr lang="en-ZM" dirty="0">
              <a:latin typeface="Times New Roman" panose="02020603050405020304" pitchFamily="18" charset="0"/>
              <a:ea typeface="Times New Roman" panose="02020603050405020304" pitchFamily="18" charset="0"/>
            </a:endParaRPr>
          </a:p>
          <a:p>
            <a:endParaRPr lang="en-ZM" dirty="0"/>
          </a:p>
        </p:txBody>
      </p:sp>
    </p:spTree>
    <p:extLst>
      <p:ext uri="{BB962C8B-B14F-4D97-AF65-F5344CB8AC3E}">
        <p14:creationId xmlns:p14="http://schemas.microsoft.com/office/powerpoint/2010/main" val="101801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D89B-A306-1058-310F-285CC506FBE6}"/>
              </a:ext>
            </a:extLst>
          </p:cNvPr>
          <p:cNvSpPr>
            <a:spLocks noGrp="1"/>
          </p:cNvSpPr>
          <p:nvPr>
            <p:ph type="title"/>
          </p:nvPr>
        </p:nvSpPr>
        <p:spPr/>
        <p:txBody>
          <a:bodyPr>
            <a:normAutofit/>
          </a:bodyPr>
          <a:lstStyle/>
          <a:p>
            <a:r>
              <a:rPr lang="en-US" sz="3200" dirty="0"/>
              <a:t>EXAMPLE OF A RELEVANT THEORY</a:t>
            </a:r>
            <a:endParaRPr lang="en-ZM" sz="3200" dirty="0"/>
          </a:p>
        </p:txBody>
      </p:sp>
      <p:sp>
        <p:nvSpPr>
          <p:cNvPr id="3" name="Content Placeholder 2">
            <a:extLst>
              <a:ext uri="{FF2B5EF4-FFF2-40B4-BE49-F238E27FC236}">
                <a16:creationId xmlns:a16="http://schemas.microsoft.com/office/drawing/2014/main" id="{CFD1BEE7-C467-2B0B-582A-45205C5414F8}"/>
              </a:ext>
            </a:extLst>
          </p:cNvPr>
          <p:cNvSpPr>
            <a:spLocks noGrp="1"/>
          </p:cNvSpPr>
          <p:nvPr>
            <p:ph idx="1"/>
          </p:nvPr>
        </p:nvSpPr>
        <p:spPr/>
        <p:txBody>
          <a:bodyPr>
            <a:normAutofit fontScale="77500" lnSpcReduction="20000"/>
          </a:bodyPr>
          <a:lstStyle/>
          <a:p>
            <a:pPr algn="just">
              <a:lnSpc>
                <a:spcPct val="104000"/>
              </a:lnSpc>
            </a:pPr>
            <a:r>
              <a:rPr lang="en-US" sz="3200" b="1" dirty="0">
                <a:solidFill>
                  <a:srgbClr val="363435"/>
                </a:solidFill>
                <a:latin typeface="Times New Roman" panose="02020603050405020304" pitchFamily="18" charset="0"/>
                <a:ea typeface="Times New Roman" panose="02020603050405020304" pitchFamily="18" charset="0"/>
              </a:rPr>
              <a:t>This  theory emphasizes</a:t>
            </a:r>
            <a:r>
              <a:rPr lang="en-US" sz="3200" b="1" spc="190" dirty="0">
                <a:solidFill>
                  <a:srgbClr val="363435"/>
                </a:solidFill>
                <a:latin typeface="Times New Roman" panose="02020603050405020304" pitchFamily="18" charset="0"/>
                <a:ea typeface="Times New Roman" panose="02020603050405020304" pitchFamily="18" charset="0"/>
              </a:rPr>
              <a:t>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he </a:t>
            </a:r>
            <a:r>
              <a:rPr lang="en-US" sz="3200" b="1" spc="4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complex</a:t>
            </a:r>
            <a:r>
              <a:rPr lang="en-US" sz="3200" b="1" spc="21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interplay between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he </a:t>
            </a:r>
            <a:r>
              <a:rPr lang="en-US" sz="3200" b="1" spc="7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pe</a:t>
            </a:r>
            <a:r>
              <a:rPr lang="en-US" sz="3200" b="1" spc="-5" dirty="0">
                <a:solidFill>
                  <a:srgbClr val="363435"/>
                </a:solidFill>
                <a:latin typeface="Times New Roman" panose="02020603050405020304" pitchFamily="18" charset="0"/>
                <a:ea typeface="Times New Roman" panose="02020603050405020304" pitchFamily="18" charset="0"/>
              </a:rPr>
              <a:t>r</a:t>
            </a:r>
            <a:r>
              <a:rPr lang="en-US" sz="3200" b="1" dirty="0">
                <a:solidFill>
                  <a:srgbClr val="363435"/>
                </a:solidFill>
                <a:latin typeface="Times New Roman" panose="02020603050405020304" pitchFamily="18" charset="0"/>
                <a:ea typeface="Times New Roman" panose="02020603050405020304" pitchFamily="18" charset="0"/>
              </a:rPr>
              <a:t>sonal </a:t>
            </a:r>
            <a:r>
              <a:rPr lang="en-US" sz="3200" b="1" spc="5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aspirations </a:t>
            </a:r>
            <a:r>
              <a:rPr lang="en-US" sz="3200" b="1" spc="6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of </a:t>
            </a:r>
            <a:r>
              <a:rPr lang="en-US" sz="3200" b="1" spc="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you</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spc="-5" dirty="0">
                <a:solidFill>
                  <a:srgbClr val="363435"/>
                </a:solidFill>
                <a:latin typeface="Times New Roman" panose="02020603050405020304" pitchFamily="18" charset="0"/>
                <a:ea typeface="Times New Roman" panose="02020603050405020304" pitchFamily="18" charset="0"/>
              </a:rPr>
              <a:t>h</a:t>
            </a:r>
            <a:r>
              <a:rPr lang="en-US" sz="3200" b="1" dirty="0">
                <a:solidFill>
                  <a:srgbClr val="363435"/>
                </a:solidFill>
                <a:latin typeface="Times New Roman" panose="02020603050405020304" pitchFamily="18" charset="0"/>
                <a:ea typeface="Times New Roman" panose="02020603050405020304" pitchFamily="18" charset="0"/>
              </a:rPr>
              <a:t>s </a:t>
            </a:r>
            <a:r>
              <a:rPr lang="en-US" sz="3200" b="1" spc="5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in </a:t>
            </a:r>
            <a:r>
              <a:rPr lang="en-US" sz="3200" b="1" spc="65" dirty="0">
                <a:solidFill>
                  <a:srgbClr val="363435"/>
                </a:solidFill>
                <a:latin typeface="Times New Roman" panose="02020603050405020304" pitchFamily="18" charset="0"/>
                <a:ea typeface="Times New Roman" panose="02020603050405020304" pitchFamily="18" charset="0"/>
              </a:rPr>
              <a:t>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heir </a:t>
            </a:r>
            <a:r>
              <a:rPr lang="en-US" sz="3200" b="1" spc="90" dirty="0">
                <a:solidFill>
                  <a:srgbClr val="363435"/>
                </a:solidFill>
                <a:latin typeface="Times New Roman" panose="02020603050405020304" pitchFamily="18" charset="0"/>
                <a:ea typeface="Times New Roman" panose="02020603050405020304" pitchFamily="18" charset="0"/>
              </a:rPr>
              <a:t> </a:t>
            </a:r>
            <a:r>
              <a:rPr lang="en-US" sz="3200" b="1" spc="5" dirty="0">
                <a:solidFill>
                  <a:srgbClr val="363435"/>
                </a:solidFill>
                <a:latin typeface="Times New Roman" panose="02020603050405020304" pitchFamily="18" charset="0"/>
                <a:ea typeface="Times New Roman" panose="02020603050405020304" pitchFamily="18" charset="0"/>
              </a:rPr>
              <a:t>c</a:t>
            </a:r>
            <a:r>
              <a:rPr lang="en-US" sz="3200" b="1" dirty="0">
                <a:solidFill>
                  <a:srgbClr val="363435"/>
                </a:solidFill>
                <a:latin typeface="Times New Roman" panose="02020603050405020304" pitchFamily="18" charset="0"/>
                <a:ea typeface="Times New Roman" panose="02020603050405020304" pitchFamily="18" charset="0"/>
              </a:rPr>
              <a:t>areer </a:t>
            </a:r>
            <a:r>
              <a:rPr lang="en-US" sz="3200" b="1" spc="-5" dirty="0">
                <a:solidFill>
                  <a:srgbClr val="363435"/>
                </a:solidFill>
                <a:latin typeface="Times New Roman" panose="02020603050405020304" pitchFamily="18" charset="0"/>
                <a:ea typeface="Times New Roman" panose="02020603050405020304" pitchFamily="18" charset="0"/>
              </a:rPr>
              <a:t>c</a:t>
            </a:r>
            <a:r>
              <a:rPr lang="en-US" sz="3200" b="1" dirty="0">
                <a:solidFill>
                  <a:srgbClr val="363435"/>
                </a:solidFill>
                <a:latin typeface="Times New Roman" panose="02020603050405020304" pitchFamily="18" charset="0"/>
                <a:ea typeface="Times New Roman" panose="02020603050405020304" pitchFamily="18" charset="0"/>
              </a:rPr>
              <a:t>hoices</a:t>
            </a:r>
            <a:r>
              <a:rPr lang="en-US" sz="3200" b="1" spc="-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and</a:t>
            </a:r>
            <a:r>
              <a:rPr lang="en-US" sz="3200" b="1" spc="11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d</a:t>
            </a:r>
            <a:r>
              <a:rPr lang="en-US" sz="3200" b="1" spc="5" dirty="0">
                <a:solidFill>
                  <a:srgbClr val="363435"/>
                </a:solidFill>
                <a:latin typeface="Times New Roman" panose="02020603050405020304" pitchFamily="18" charset="0"/>
                <a:ea typeface="Times New Roman" panose="02020603050405020304" pitchFamily="18" charset="0"/>
              </a:rPr>
              <a:t>e</a:t>
            </a:r>
            <a:r>
              <a:rPr lang="en-US" sz="3200" b="1" dirty="0">
                <a:solidFill>
                  <a:srgbClr val="363435"/>
                </a:solidFill>
                <a:latin typeface="Times New Roman" panose="02020603050405020304" pitchFamily="18" charset="0"/>
                <a:ea typeface="Times New Roman" panose="02020603050405020304" pitchFamily="18" charset="0"/>
              </a:rPr>
              <a:t>cision-making</a:t>
            </a:r>
            <a:r>
              <a:rPr lang="en-US" sz="3200" b="1" spc="7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and</a:t>
            </a:r>
            <a:r>
              <a:rPr lang="en-US" sz="3200" b="1" spc="115" dirty="0">
                <a:solidFill>
                  <a:srgbClr val="363435"/>
                </a:solidFill>
                <a:latin typeface="Times New Roman" panose="02020603050405020304" pitchFamily="18" charset="0"/>
                <a:ea typeface="Times New Roman" panose="02020603050405020304" pitchFamily="18" charset="0"/>
              </a:rPr>
              <a:t>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he</a:t>
            </a:r>
            <a:r>
              <a:rPr lang="en-US" sz="3200" b="1" spc="9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external</a:t>
            </a:r>
            <a:r>
              <a:rPr lang="en-US" sz="3200" b="1" spc="5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influences</a:t>
            </a:r>
            <a:r>
              <a:rPr lang="en-US" sz="3200" b="1" spc="-1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whi</a:t>
            </a:r>
            <a:r>
              <a:rPr lang="en-US" sz="3200" b="1" spc="-5" dirty="0">
                <a:solidFill>
                  <a:srgbClr val="363435"/>
                </a:solidFill>
                <a:latin typeface="Times New Roman" panose="02020603050405020304" pitchFamily="18" charset="0"/>
                <a:ea typeface="Times New Roman" panose="02020603050405020304" pitchFamily="18" charset="0"/>
              </a:rPr>
              <a:t>c</a:t>
            </a:r>
            <a:r>
              <a:rPr lang="en-US" sz="3200" b="1" dirty="0">
                <a:solidFill>
                  <a:srgbClr val="363435"/>
                </a:solidFill>
                <a:latin typeface="Times New Roman" panose="02020603050405020304" pitchFamily="18" charset="0"/>
                <a:ea typeface="Times New Roman" panose="02020603050405020304" pitchFamily="18" charset="0"/>
              </a:rPr>
              <a:t>h act</a:t>
            </a:r>
            <a:r>
              <a:rPr lang="en-US" sz="3200" b="1" spc="19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upon </a:t>
            </a:r>
            <a:r>
              <a:rPr lang="en-US" sz="3200" b="1" spc="50" dirty="0">
                <a:solidFill>
                  <a:srgbClr val="363435"/>
                </a:solidFill>
                <a:latin typeface="Times New Roman" panose="02020603050405020304" pitchFamily="18" charset="0"/>
                <a:ea typeface="Times New Roman" panose="02020603050405020304" pitchFamily="18" charset="0"/>
              </a:rPr>
              <a:t>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hem.</a:t>
            </a:r>
          </a:p>
          <a:p>
            <a:pPr algn="just">
              <a:lnSpc>
                <a:spcPct val="104000"/>
              </a:lnSpc>
            </a:pPr>
            <a:endParaRPr lang="en-US" b="1" dirty="0">
              <a:solidFill>
                <a:srgbClr val="363435"/>
              </a:solidFill>
              <a:latin typeface="Times New Roman" panose="02020603050405020304" pitchFamily="18" charset="0"/>
              <a:ea typeface="Times New Roman" panose="02020603050405020304" pitchFamily="18" charset="0"/>
            </a:endParaRPr>
          </a:p>
          <a:p>
            <a:pPr algn="just">
              <a:lnSpc>
                <a:spcPct val="104000"/>
              </a:lnSpc>
            </a:pPr>
            <a:r>
              <a:rPr lang="en-US" sz="3200" b="1" dirty="0">
                <a:solidFill>
                  <a:srgbClr val="363435"/>
                </a:solidFill>
                <a:latin typeface="Times New Roman" panose="02020603050405020304" pitchFamily="18" charset="0"/>
                <a:ea typeface="Times New Roman" panose="02020603050405020304" pitchFamily="18" charset="0"/>
              </a:rPr>
              <a:t> </a:t>
            </a:r>
            <a:r>
              <a:rPr lang="en-US" sz="3200" b="1" spc="10" dirty="0">
                <a:solidFill>
                  <a:srgbClr val="727476"/>
                </a:solidFill>
                <a:latin typeface="Times New Roman" panose="02020603050405020304" pitchFamily="18" charset="0"/>
                <a:ea typeface="Times New Roman" panose="02020603050405020304" pitchFamily="18" charset="0"/>
              </a:rPr>
              <a:t>C</a:t>
            </a:r>
            <a:r>
              <a:rPr lang="en-US" sz="3200" b="1" dirty="0">
                <a:solidFill>
                  <a:srgbClr val="727476"/>
                </a:solidFill>
                <a:latin typeface="Times New Roman" panose="02020603050405020304" pitchFamily="18" charset="0"/>
                <a:ea typeface="Times New Roman" panose="02020603050405020304" pitchFamily="18" charset="0"/>
              </a:rPr>
              <a:t>arpenter </a:t>
            </a:r>
            <a:r>
              <a:rPr lang="en-US" sz="3200" b="1" spc="45" dirty="0">
                <a:solidFill>
                  <a:srgbClr val="727476"/>
                </a:solidFill>
                <a:latin typeface="Times New Roman" panose="02020603050405020304" pitchFamily="18" charset="0"/>
                <a:ea typeface="Times New Roman" panose="02020603050405020304" pitchFamily="18" charset="0"/>
              </a:rPr>
              <a:t> </a:t>
            </a:r>
            <a:r>
              <a:rPr lang="en-US" sz="3200" b="1" dirty="0">
                <a:solidFill>
                  <a:srgbClr val="727476"/>
                </a:solidFill>
                <a:latin typeface="Times New Roman" panose="02020603050405020304" pitchFamily="18" charset="0"/>
                <a:ea typeface="Times New Roman" panose="02020603050405020304" pitchFamily="18" charset="0"/>
              </a:rPr>
              <a:t>and </a:t>
            </a:r>
            <a:r>
              <a:rPr lang="en-US" sz="3200" b="1" spc="10" dirty="0">
                <a:solidFill>
                  <a:srgbClr val="727476"/>
                </a:solidFill>
                <a:latin typeface="Times New Roman" panose="02020603050405020304" pitchFamily="18" charset="0"/>
                <a:ea typeface="Times New Roman" panose="02020603050405020304" pitchFamily="18" charset="0"/>
              </a:rPr>
              <a:t> </a:t>
            </a:r>
            <a:r>
              <a:rPr lang="en-US" sz="3200" b="1" dirty="0">
                <a:solidFill>
                  <a:srgbClr val="727476"/>
                </a:solidFill>
                <a:latin typeface="Times New Roman" panose="02020603050405020304" pitchFamily="18" charset="0"/>
                <a:ea typeface="Times New Roman" panose="02020603050405020304" pitchFamily="18" charset="0"/>
              </a:rPr>
              <a:t>Foster</a:t>
            </a:r>
            <a:r>
              <a:rPr lang="en-US" sz="3200" b="1" spc="175" dirty="0">
                <a:solidFill>
                  <a:srgbClr val="727476"/>
                </a:solidFill>
                <a:latin typeface="Times New Roman" panose="02020603050405020304" pitchFamily="18" charset="0"/>
                <a:ea typeface="Times New Roman" panose="02020603050405020304" pitchFamily="18" charset="0"/>
              </a:rPr>
              <a:t> </a:t>
            </a:r>
            <a:r>
              <a:rPr lang="en-US" sz="3200" b="1" dirty="0">
                <a:solidFill>
                  <a:srgbClr val="727476"/>
                </a:solidFill>
                <a:latin typeface="Times New Roman" panose="02020603050405020304" pitchFamily="18" charset="0"/>
                <a:ea typeface="Times New Roman" panose="02020603050405020304" pitchFamily="18" charset="0"/>
              </a:rPr>
              <a:t>(1977)</a:t>
            </a:r>
            <a:r>
              <a:rPr lang="en-US" sz="3200" b="1" spc="120" dirty="0">
                <a:solidFill>
                  <a:srgbClr val="727476"/>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postulated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hat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he </a:t>
            </a:r>
            <a:r>
              <a:rPr lang="en-US" sz="3200" b="1" spc="50" dirty="0">
                <a:solidFill>
                  <a:srgbClr val="363435"/>
                </a:solidFill>
                <a:latin typeface="Times New Roman" panose="02020603050405020304" pitchFamily="18" charset="0"/>
                <a:ea typeface="Times New Roman" panose="02020603050405020304" pitchFamily="18" charset="0"/>
              </a:rPr>
              <a:t> </a:t>
            </a:r>
            <a:r>
              <a:rPr lang="en-US" sz="3200" b="1" spc="5" dirty="0">
                <a:solidFill>
                  <a:srgbClr val="363435"/>
                </a:solidFill>
                <a:latin typeface="Times New Roman" panose="02020603050405020304" pitchFamily="18" charset="0"/>
                <a:ea typeface="Times New Roman" panose="02020603050405020304" pitchFamily="18" charset="0"/>
              </a:rPr>
              <a:t>e</a:t>
            </a:r>
            <a:r>
              <a:rPr lang="en-US" sz="3200" b="1" dirty="0">
                <a:solidFill>
                  <a:srgbClr val="363435"/>
                </a:solidFill>
                <a:latin typeface="Times New Roman" panose="02020603050405020304" pitchFamily="18" charset="0"/>
                <a:ea typeface="Times New Roman" panose="02020603050405020304" pitchFamily="18" charset="0"/>
              </a:rPr>
              <a:t>arlier  experiences</a:t>
            </a:r>
            <a:r>
              <a:rPr lang="en-US" sz="3200" b="1" spc="17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and </a:t>
            </a:r>
            <a:r>
              <a:rPr lang="en-US" sz="3200" b="1" spc="7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influences</a:t>
            </a:r>
            <a:r>
              <a:rPr lang="en-US" sz="3200" b="1" spc="18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whi</a:t>
            </a:r>
            <a:r>
              <a:rPr lang="en-US" sz="3200" b="1" spc="-5" dirty="0">
                <a:solidFill>
                  <a:srgbClr val="363435"/>
                </a:solidFill>
                <a:latin typeface="Times New Roman" panose="02020603050405020304" pitchFamily="18" charset="0"/>
                <a:ea typeface="Times New Roman" panose="02020603050405020304" pitchFamily="18" charset="0"/>
              </a:rPr>
              <a:t>c</a:t>
            </a:r>
            <a:r>
              <a:rPr lang="en-US" sz="3200" b="1" dirty="0">
                <a:solidFill>
                  <a:srgbClr val="363435"/>
                </a:solidFill>
                <a:latin typeface="Times New Roman" panose="02020603050405020304" pitchFamily="18" charset="0"/>
                <a:ea typeface="Times New Roman" panose="02020603050405020304" pitchFamily="18" charset="0"/>
              </a:rPr>
              <a:t>h </a:t>
            </a:r>
            <a:r>
              <a:rPr lang="en-US" sz="3200" b="1" spc="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individuals </a:t>
            </a:r>
            <a:r>
              <a:rPr lang="en-US" sz="3200" b="1" spc="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are exposed </a:t>
            </a:r>
            <a:r>
              <a:rPr lang="en-US" sz="3200" b="1" spc="4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to </a:t>
            </a:r>
            <a:r>
              <a:rPr lang="en-US" sz="3200" b="1" spc="12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form </a:t>
            </a:r>
            <a:r>
              <a:rPr lang="en-US" sz="3200" b="1" spc="125" dirty="0">
                <a:solidFill>
                  <a:srgbClr val="363435"/>
                </a:solidFill>
                <a:latin typeface="Times New Roman" panose="02020603050405020304" pitchFamily="18" charset="0"/>
                <a:ea typeface="Times New Roman" panose="02020603050405020304" pitchFamily="18" charset="0"/>
              </a:rPr>
              <a:t>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he </a:t>
            </a:r>
            <a:r>
              <a:rPr lang="en-US" sz="3200" b="1" spc="12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bedrock </a:t>
            </a:r>
            <a:r>
              <a:rPr lang="en-US" sz="3200" b="1" spc="10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of </a:t>
            </a:r>
            <a:r>
              <a:rPr lang="en-US" sz="3200" b="1" spc="5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how </a:t>
            </a:r>
            <a:r>
              <a:rPr lang="en-US" sz="3200" b="1" spc="80" dirty="0">
                <a:solidFill>
                  <a:srgbClr val="363435"/>
                </a:solidFill>
                <a:latin typeface="Times New Roman" panose="02020603050405020304" pitchFamily="18" charset="0"/>
                <a:ea typeface="Times New Roman" panose="02020603050405020304" pitchFamily="18" charset="0"/>
              </a:rPr>
              <a:t>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hey </a:t>
            </a:r>
            <a:r>
              <a:rPr lang="en-US" sz="3200" b="1" spc="8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conceive  </a:t>
            </a:r>
            <a:r>
              <a:rPr lang="en-US" sz="3200" b="1" spc="5" dirty="0">
                <a:solidFill>
                  <a:srgbClr val="363435"/>
                </a:solidFill>
                <a:latin typeface="Times New Roman" panose="02020603050405020304" pitchFamily="18" charset="0"/>
                <a:ea typeface="Times New Roman" panose="02020603050405020304" pitchFamily="18" charset="0"/>
              </a:rPr>
              <a:t>t</a:t>
            </a:r>
            <a:r>
              <a:rPr lang="en-US" sz="3200" b="1" dirty="0">
                <a:solidFill>
                  <a:srgbClr val="363435"/>
                </a:solidFill>
                <a:latin typeface="Times New Roman" panose="02020603050405020304" pitchFamily="18" charset="0"/>
                <a:ea typeface="Times New Roman" panose="02020603050405020304" pitchFamily="18" charset="0"/>
              </a:rPr>
              <a:t>heir </a:t>
            </a:r>
            <a:r>
              <a:rPr lang="en-US" sz="3200" b="1" spc="5" dirty="0">
                <a:solidFill>
                  <a:srgbClr val="363435"/>
                </a:solidFill>
                <a:latin typeface="Times New Roman" panose="02020603050405020304" pitchFamily="18" charset="0"/>
                <a:ea typeface="Times New Roman" panose="02020603050405020304" pitchFamily="18" charset="0"/>
              </a:rPr>
              <a:t>c</a:t>
            </a:r>
            <a:r>
              <a:rPr lang="en-US" sz="3200" b="1" dirty="0">
                <a:solidFill>
                  <a:srgbClr val="363435"/>
                </a:solidFill>
                <a:latin typeface="Times New Roman" panose="02020603050405020304" pitchFamily="18" charset="0"/>
                <a:ea typeface="Times New Roman" panose="02020603050405020304" pitchFamily="18" charset="0"/>
              </a:rPr>
              <a:t>areer</a:t>
            </a:r>
            <a:r>
              <a:rPr lang="en-US" sz="3200" b="1" spc="60"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aspirations</a:t>
            </a:r>
            <a:r>
              <a:rPr lang="en-US" sz="3200" b="1" spc="95" dirty="0">
                <a:solidFill>
                  <a:srgbClr val="363435"/>
                </a:solidFill>
                <a:latin typeface="Times New Roman" panose="02020603050405020304" pitchFamily="18" charset="0"/>
                <a:ea typeface="Times New Roman" panose="02020603050405020304" pitchFamily="18" charset="0"/>
              </a:rPr>
              <a:t> </a:t>
            </a:r>
            <a:r>
              <a:rPr lang="en-US" sz="3200" b="1" dirty="0">
                <a:solidFill>
                  <a:srgbClr val="363435"/>
                </a:solidFill>
                <a:latin typeface="Times New Roman" panose="02020603050405020304" pitchFamily="18" charset="0"/>
                <a:ea typeface="Times New Roman" panose="02020603050405020304" pitchFamily="18" charset="0"/>
              </a:rPr>
              <a:t>(</a:t>
            </a:r>
            <a:r>
              <a:rPr lang="en-US" sz="3200" b="1" spc="10" dirty="0">
                <a:solidFill>
                  <a:srgbClr val="727476"/>
                </a:solidFill>
                <a:latin typeface="Times New Roman" panose="02020603050405020304" pitchFamily="18" charset="0"/>
                <a:ea typeface="Times New Roman" panose="02020603050405020304" pitchFamily="18" charset="0"/>
              </a:rPr>
              <a:t>C</a:t>
            </a:r>
            <a:r>
              <a:rPr lang="en-US" sz="3200" b="1" dirty="0">
                <a:solidFill>
                  <a:srgbClr val="727476"/>
                </a:solidFill>
                <a:latin typeface="Times New Roman" panose="02020603050405020304" pitchFamily="18" charset="0"/>
                <a:ea typeface="Times New Roman" panose="02020603050405020304" pitchFamily="18" charset="0"/>
              </a:rPr>
              <a:t>arpenter</a:t>
            </a:r>
            <a:r>
              <a:rPr lang="en-US" sz="3200" b="1" spc="170" dirty="0">
                <a:solidFill>
                  <a:srgbClr val="727476"/>
                </a:solidFill>
                <a:latin typeface="Times New Roman" panose="02020603050405020304" pitchFamily="18" charset="0"/>
                <a:ea typeface="Times New Roman" panose="02020603050405020304" pitchFamily="18" charset="0"/>
              </a:rPr>
              <a:t> </a:t>
            </a:r>
            <a:r>
              <a:rPr lang="en-US" sz="3200" b="1" dirty="0">
                <a:solidFill>
                  <a:srgbClr val="727476"/>
                </a:solidFill>
                <a:latin typeface="Times New Roman" panose="02020603050405020304" pitchFamily="18" charset="0"/>
                <a:ea typeface="Times New Roman" panose="02020603050405020304" pitchFamily="18" charset="0"/>
              </a:rPr>
              <a:t>and</a:t>
            </a:r>
            <a:r>
              <a:rPr lang="en-US" sz="3200" b="1" spc="125" dirty="0">
                <a:solidFill>
                  <a:srgbClr val="727476"/>
                </a:solidFill>
                <a:latin typeface="Times New Roman" panose="02020603050405020304" pitchFamily="18" charset="0"/>
                <a:ea typeface="Times New Roman" panose="02020603050405020304" pitchFamily="18" charset="0"/>
              </a:rPr>
              <a:t> </a:t>
            </a:r>
            <a:r>
              <a:rPr lang="en-US" sz="3200" b="1" dirty="0">
                <a:solidFill>
                  <a:srgbClr val="727476"/>
                </a:solidFill>
                <a:latin typeface="Times New Roman" panose="02020603050405020304" pitchFamily="18" charset="0"/>
                <a:ea typeface="Times New Roman" panose="02020603050405020304" pitchFamily="18" charset="0"/>
              </a:rPr>
              <a:t>Foster,</a:t>
            </a:r>
            <a:r>
              <a:rPr lang="en-US" sz="3200" b="1" spc="30" dirty="0">
                <a:solidFill>
                  <a:srgbClr val="727476"/>
                </a:solidFill>
                <a:latin typeface="Times New Roman" panose="02020603050405020304" pitchFamily="18" charset="0"/>
                <a:ea typeface="Times New Roman" panose="02020603050405020304" pitchFamily="18" charset="0"/>
              </a:rPr>
              <a:t> </a:t>
            </a:r>
            <a:r>
              <a:rPr lang="en-US" sz="3200" b="1" dirty="0">
                <a:solidFill>
                  <a:srgbClr val="727476"/>
                </a:solidFill>
                <a:latin typeface="Times New Roman" panose="02020603050405020304" pitchFamily="18" charset="0"/>
                <a:ea typeface="Times New Roman" panose="02020603050405020304" pitchFamily="18" charset="0"/>
              </a:rPr>
              <a:t>1977</a:t>
            </a:r>
            <a:r>
              <a:rPr lang="en-US" sz="3200" b="1" dirty="0">
                <a:solidFill>
                  <a:srgbClr val="363435"/>
                </a:solidFill>
                <a:latin typeface="Times New Roman" panose="02020603050405020304" pitchFamily="18" charset="0"/>
                <a:ea typeface="Times New Roman" panose="02020603050405020304" pitchFamily="18" charset="0"/>
              </a:rPr>
              <a:t>).</a:t>
            </a:r>
            <a:endParaRPr lang="en-ZM" sz="3200" b="1" dirty="0">
              <a:latin typeface="Times New Roman" panose="02020603050405020304" pitchFamily="18" charset="0"/>
              <a:ea typeface="Times New Roman" panose="02020603050405020304" pitchFamily="18" charset="0"/>
            </a:endParaRPr>
          </a:p>
          <a:p>
            <a:pPr marL="82296" indent="0">
              <a:buNone/>
            </a:pPr>
            <a:endParaRPr lang="en-ZM" sz="3200" b="1" dirty="0">
              <a:latin typeface="Times New Roman" panose="02020603050405020304" pitchFamily="18" charset="0"/>
              <a:ea typeface="Times New Roman" panose="02020603050405020304" pitchFamily="18" charset="0"/>
            </a:endParaRPr>
          </a:p>
          <a:p>
            <a:endParaRPr lang="en-ZM" dirty="0"/>
          </a:p>
        </p:txBody>
      </p:sp>
    </p:spTree>
    <p:extLst>
      <p:ext uri="{BB962C8B-B14F-4D97-AF65-F5344CB8AC3E}">
        <p14:creationId xmlns:p14="http://schemas.microsoft.com/office/powerpoint/2010/main" val="3528325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CONCEPTUAL FRAMEWORK</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endParaRPr lang="en-US" b="1" dirty="0"/>
          </a:p>
          <a:p>
            <a:pPr algn="just"/>
            <a:r>
              <a:rPr lang="en-US" b="1" dirty="0"/>
              <a:t>While the theoretical framework is the theory on which the study is based, the conceptual framework is the operationalization of the theory. </a:t>
            </a:r>
          </a:p>
          <a:p>
            <a:pPr marL="0" indent="0" algn="just">
              <a:buNone/>
            </a:pPr>
            <a:endParaRPr lang="en-US" b="1" dirty="0"/>
          </a:p>
          <a:p>
            <a:pPr algn="just"/>
            <a:r>
              <a:rPr lang="en-US" b="1" dirty="0"/>
              <a:t>It is the researcher’s own position on the problem and gives direction to the study.</a:t>
            </a:r>
          </a:p>
          <a:p>
            <a:pPr marL="0" indent="0" algn="just">
              <a:buNone/>
            </a:pPr>
            <a:endParaRPr lang="en-US" b="1" dirty="0"/>
          </a:p>
          <a:p>
            <a:pPr algn="just"/>
            <a:r>
              <a:rPr lang="en-US" b="1" dirty="0"/>
              <a:t>Through the conceptual framework, the researcher can be able to show the relationships of the different constructs or concepts that he wants to investigate. </a:t>
            </a:r>
          </a:p>
          <a:p>
            <a:pPr marL="0" indent="0" algn="just">
              <a:buNone/>
            </a:pPr>
            <a:endParaRPr lang="en-US" b="1" dirty="0"/>
          </a:p>
          <a:p>
            <a:endParaRPr lang="en-US" dirty="0"/>
          </a:p>
        </p:txBody>
      </p:sp>
    </p:spTree>
    <p:extLst>
      <p:ext uri="{BB962C8B-B14F-4D97-AF65-F5344CB8AC3E}">
        <p14:creationId xmlns:p14="http://schemas.microsoft.com/office/powerpoint/2010/main" val="102887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CONCEPTUAL FRAMEWORK</a:t>
            </a:r>
            <a:br>
              <a:rPr lang="en-US" b="1" dirty="0"/>
            </a:br>
            <a:endParaRPr lang="en-US" dirty="0"/>
          </a:p>
        </p:txBody>
      </p:sp>
      <p:sp>
        <p:nvSpPr>
          <p:cNvPr id="3" name="Content Placeholder 2"/>
          <p:cNvSpPr>
            <a:spLocks noGrp="1"/>
          </p:cNvSpPr>
          <p:nvPr>
            <p:ph idx="1"/>
          </p:nvPr>
        </p:nvSpPr>
        <p:spPr/>
        <p:txBody>
          <a:bodyPr>
            <a:normAutofit fontScale="55000" lnSpcReduction="20000"/>
          </a:bodyPr>
          <a:lstStyle/>
          <a:p>
            <a:pPr algn="just"/>
            <a:r>
              <a:rPr lang="en-US" b="1" dirty="0"/>
              <a:t>Based on the foregoing example, how should the conceptual framework formulated?</a:t>
            </a:r>
          </a:p>
          <a:p>
            <a:pPr marL="0" indent="0" algn="just">
              <a:buNone/>
            </a:pPr>
            <a:endParaRPr lang="en-US" b="1" dirty="0"/>
          </a:p>
          <a:p>
            <a:pPr lvl="0" algn="just"/>
            <a:r>
              <a:rPr lang="en-US" b="1" dirty="0"/>
              <a:t>Cite your conceptual framework or paradigm;</a:t>
            </a:r>
          </a:p>
          <a:p>
            <a:pPr lvl="0" algn="just"/>
            <a:r>
              <a:rPr lang="en-US" b="1" dirty="0"/>
              <a:t>Identify your variables;</a:t>
            </a:r>
          </a:p>
          <a:p>
            <a:pPr marL="0" indent="0" algn="just">
              <a:buNone/>
            </a:pPr>
            <a:endParaRPr lang="en-US" b="1" dirty="0"/>
          </a:p>
          <a:p>
            <a:pPr algn="just"/>
            <a:r>
              <a:rPr lang="en-US" b="1" i="1" dirty="0"/>
              <a:t>Social factors underlie the choice of a career</a:t>
            </a:r>
            <a:endParaRPr lang="en-US" b="1" dirty="0"/>
          </a:p>
          <a:p>
            <a:pPr marL="0" indent="0" algn="just">
              <a:buNone/>
            </a:pPr>
            <a:endParaRPr lang="en-US" b="1" dirty="0"/>
          </a:p>
          <a:p>
            <a:pPr marL="0" indent="0" algn="just">
              <a:buNone/>
            </a:pPr>
            <a:endParaRPr lang="en-US" b="1" dirty="0"/>
          </a:p>
          <a:p>
            <a:pPr lvl="0" algn="just"/>
            <a:r>
              <a:rPr lang="en-US" b="1" dirty="0"/>
              <a:t>Point out the dependent, independent, and other types of variables;</a:t>
            </a:r>
          </a:p>
          <a:p>
            <a:pPr lvl="0" algn="just"/>
            <a:endParaRPr lang="en-US" b="1" dirty="0"/>
          </a:p>
          <a:p>
            <a:pPr lvl="0" algn="just"/>
            <a:r>
              <a:rPr lang="en-US" b="1" dirty="0"/>
              <a:t>Show the direction of the study.</a:t>
            </a:r>
          </a:p>
          <a:p>
            <a:endParaRPr lang="en-US" dirty="0"/>
          </a:p>
        </p:txBody>
      </p:sp>
    </p:spTree>
    <p:extLst>
      <p:ext uri="{BB962C8B-B14F-4D97-AF65-F5344CB8AC3E}">
        <p14:creationId xmlns:p14="http://schemas.microsoft.com/office/powerpoint/2010/main" val="4136801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2E04-A1DB-639B-3AB7-92488584DEEB}"/>
              </a:ext>
            </a:extLst>
          </p:cNvPr>
          <p:cNvSpPr>
            <a:spLocks noGrp="1"/>
          </p:cNvSpPr>
          <p:nvPr>
            <p:ph type="title"/>
          </p:nvPr>
        </p:nvSpPr>
        <p:spPr/>
        <p:txBody>
          <a:bodyPr>
            <a:normAutofit fontScale="90000"/>
          </a:bodyPr>
          <a:lstStyle/>
          <a:p>
            <a:r>
              <a:rPr lang="en-US" dirty="0"/>
              <a:t>CONCEPTUAL FRAMEWORK</a:t>
            </a:r>
            <a:br>
              <a:rPr lang="en-ZM" dirty="0"/>
            </a:br>
            <a:endParaRPr lang="en-ZM" dirty="0"/>
          </a:p>
        </p:txBody>
      </p:sp>
      <p:sp>
        <p:nvSpPr>
          <p:cNvPr id="3" name="Content Placeholder 2">
            <a:extLst>
              <a:ext uri="{FF2B5EF4-FFF2-40B4-BE49-F238E27FC236}">
                <a16:creationId xmlns:a16="http://schemas.microsoft.com/office/drawing/2014/main" id="{0201E799-8654-FDE1-1F5E-7744B23F2A7D}"/>
              </a:ext>
            </a:extLst>
          </p:cNvPr>
          <p:cNvSpPr>
            <a:spLocks noGrp="1"/>
          </p:cNvSpPr>
          <p:nvPr>
            <p:ph idx="1"/>
          </p:nvPr>
        </p:nvSpPr>
        <p:spPr/>
        <p:txBody>
          <a:bodyPr/>
          <a:lstStyle/>
          <a:p>
            <a:r>
              <a:rPr lang="en-US" dirty="0"/>
              <a:t>CONCEPTUAL FRAMEWORK</a:t>
            </a:r>
            <a:endParaRPr lang="en-ZM" dirty="0"/>
          </a:p>
        </p:txBody>
      </p:sp>
      <p:graphicFrame>
        <p:nvGraphicFramePr>
          <p:cNvPr id="13" name="Diagram 12">
            <a:extLst>
              <a:ext uri="{FF2B5EF4-FFF2-40B4-BE49-F238E27FC236}">
                <a16:creationId xmlns:a16="http://schemas.microsoft.com/office/drawing/2014/main" id="{86C1D866-8B89-C68F-625E-DBF4FCBD363E}"/>
              </a:ext>
            </a:extLst>
          </p:cNvPr>
          <p:cNvGraphicFramePr/>
          <p:nvPr/>
        </p:nvGraphicFramePr>
        <p:xfrm>
          <a:off x="4816160" y="2372389"/>
          <a:ext cx="2346642" cy="147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19EF384B-8761-8376-C364-150A7C71C3E2}"/>
              </a:ext>
            </a:extLst>
          </p:cNvPr>
          <p:cNvGraphicFramePr/>
          <p:nvPr/>
        </p:nvGraphicFramePr>
        <p:xfrm>
          <a:off x="3019384" y="2133601"/>
          <a:ext cx="2009817" cy="17906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a:extLst>
              <a:ext uri="{FF2B5EF4-FFF2-40B4-BE49-F238E27FC236}">
                <a16:creationId xmlns:a16="http://schemas.microsoft.com/office/drawing/2014/main" id="{455D804F-EBF4-4081-881A-3EC6839C46DF}"/>
              </a:ext>
            </a:extLst>
          </p:cNvPr>
          <p:cNvGraphicFramePr/>
          <p:nvPr/>
        </p:nvGraphicFramePr>
        <p:xfrm>
          <a:off x="4632035" y="4176713"/>
          <a:ext cx="2105001" cy="1477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Diagram 18">
            <a:extLst>
              <a:ext uri="{FF2B5EF4-FFF2-40B4-BE49-F238E27FC236}">
                <a16:creationId xmlns:a16="http://schemas.microsoft.com/office/drawing/2014/main" id="{5ACE9B61-F1C2-9268-A874-87CA845848D2}"/>
              </a:ext>
            </a:extLst>
          </p:cNvPr>
          <p:cNvGraphicFramePr/>
          <p:nvPr/>
        </p:nvGraphicFramePr>
        <p:xfrm>
          <a:off x="2973977" y="4126706"/>
          <a:ext cx="1577976" cy="159226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Diagram 15">
            <a:extLst>
              <a:ext uri="{FF2B5EF4-FFF2-40B4-BE49-F238E27FC236}">
                <a16:creationId xmlns:a16="http://schemas.microsoft.com/office/drawing/2014/main" id="{BCA34BEA-A065-E896-786E-F28C3AC5D195}"/>
              </a:ext>
            </a:extLst>
          </p:cNvPr>
          <p:cNvGraphicFramePr/>
          <p:nvPr/>
        </p:nvGraphicFramePr>
        <p:xfrm>
          <a:off x="7315201" y="2168525"/>
          <a:ext cx="1546225" cy="86042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7" name="Diagram 16">
            <a:extLst>
              <a:ext uri="{FF2B5EF4-FFF2-40B4-BE49-F238E27FC236}">
                <a16:creationId xmlns:a16="http://schemas.microsoft.com/office/drawing/2014/main" id="{CFD77BE2-0F4A-57A8-5B72-0E5694AB4ADB}"/>
              </a:ext>
            </a:extLst>
          </p:cNvPr>
          <p:cNvGraphicFramePr/>
          <p:nvPr/>
        </p:nvGraphicFramePr>
        <p:xfrm>
          <a:off x="7340229" y="4427538"/>
          <a:ext cx="2105000" cy="10668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8" name="Diagram 17">
            <a:extLst>
              <a:ext uri="{FF2B5EF4-FFF2-40B4-BE49-F238E27FC236}">
                <a16:creationId xmlns:a16="http://schemas.microsoft.com/office/drawing/2014/main" id="{C136390E-9781-970A-B8FC-7EF7511B67D1}"/>
              </a:ext>
            </a:extLst>
          </p:cNvPr>
          <p:cNvGraphicFramePr/>
          <p:nvPr/>
        </p:nvGraphicFramePr>
        <p:xfrm>
          <a:off x="9144000" y="2971800"/>
          <a:ext cx="1447800" cy="99853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11" name="Rectangle 8">
            <a:extLst>
              <a:ext uri="{FF2B5EF4-FFF2-40B4-BE49-F238E27FC236}">
                <a16:creationId xmlns:a16="http://schemas.microsoft.com/office/drawing/2014/main" id="{4D1635BD-A6E0-2F3F-4BB7-F75DD845D968}"/>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dirty="0">
              <a:latin typeface="Georgia Pro Black" panose="02040A02050405020203" pitchFamily="18" charset="0"/>
            </a:endParaRPr>
          </a:p>
        </p:txBody>
      </p:sp>
    </p:spTree>
    <p:extLst>
      <p:ext uri="{BB962C8B-B14F-4D97-AF65-F5344CB8AC3E}">
        <p14:creationId xmlns:p14="http://schemas.microsoft.com/office/powerpoint/2010/main" val="3625130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r>
              <a:rPr lang="en-US" b="1" dirty="0"/>
              <a:t>RESEARCH QUESTIONS</a:t>
            </a:r>
          </a:p>
        </p:txBody>
      </p:sp>
      <p:sp>
        <p:nvSpPr>
          <p:cNvPr id="57347" name="Rectangle 3"/>
          <p:cNvSpPr>
            <a:spLocks noGrp="1" noChangeArrowheads="1"/>
          </p:cNvSpPr>
          <p:nvPr>
            <p:ph idx="1"/>
          </p:nvPr>
        </p:nvSpPr>
        <p:spPr/>
        <p:txBody>
          <a:bodyPr>
            <a:normAutofit fontScale="77500" lnSpcReduction="20000"/>
          </a:bodyPr>
          <a:lstStyle/>
          <a:p>
            <a:pPr>
              <a:lnSpc>
                <a:spcPct val="80000"/>
              </a:lnSpc>
            </a:pPr>
            <a:endParaRPr lang="en-US" sz="1500" dirty="0"/>
          </a:p>
          <a:p>
            <a:pPr>
              <a:lnSpc>
                <a:spcPct val="80000"/>
              </a:lnSpc>
            </a:pPr>
            <a:r>
              <a:rPr lang="en-US" sz="1500" b="1" dirty="0"/>
              <a:t>Using the example of career choice, more specific research questions for the different objectives can be formulated such as:</a:t>
            </a:r>
          </a:p>
          <a:p>
            <a:pPr>
              <a:lnSpc>
                <a:spcPct val="80000"/>
              </a:lnSpc>
              <a:buFont typeface="Wingdings" pitchFamily="2" charset="2"/>
              <a:buNone/>
            </a:pPr>
            <a:endParaRPr lang="en-US" sz="1500" b="1" dirty="0"/>
          </a:p>
          <a:p>
            <a:pPr>
              <a:lnSpc>
                <a:spcPct val="80000"/>
              </a:lnSpc>
            </a:pPr>
            <a:r>
              <a:rPr lang="en-US" sz="1500" b="1" dirty="0"/>
              <a:t>Why  do students have preference for law, medicine, and economics?</a:t>
            </a:r>
          </a:p>
          <a:p>
            <a:pPr>
              <a:lnSpc>
                <a:spcPct val="80000"/>
              </a:lnSpc>
            </a:pPr>
            <a:endParaRPr lang="en-US" sz="1500" b="1" dirty="0"/>
          </a:p>
          <a:p>
            <a:pPr>
              <a:lnSpc>
                <a:spcPct val="80000"/>
              </a:lnSpc>
            </a:pPr>
            <a:r>
              <a:rPr lang="en-US" sz="1500" b="1" dirty="0"/>
              <a:t>Who are the students who prefer these programs?</a:t>
            </a:r>
          </a:p>
          <a:p>
            <a:pPr>
              <a:lnSpc>
                <a:spcPct val="80000"/>
              </a:lnSpc>
            </a:pPr>
            <a:endParaRPr lang="en-US" sz="1500" b="1" dirty="0"/>
          </a:p>
          <a:p>
            <a:pPr>
              <a:lnSpc>
                <a:spcPct val="80000"/>
              </a:lnSpc>
            </a:pPr>
            <a:r>
              <a:rPr lang="en-US" sz="1500" b="1" dirty="0"/>
              <a:t>What are their characteristics in terms of age, gender, education, marital status, etc.?</a:t>
            </a:r>
          </a:p>
          <a:p>
            <a:pPr>
              <a:lnSpc>
                <a:spcPct val="80000"/>
              </a:lnSpc>
            </a:pPr>
            <a:endParaRPr lang="en-US" sz="1500" b="1" dirty="0"/>
          </a:p>
          <a:p>
            <a:pPr>
              <a:lnSpc>
                <a:spcPct val="80000"/>
              </a:lnSpc>
            </a:pPr>
            <a:r>
              <a:rPr lang="en-US" sz="1500" b="1" dirty="0"/>
              <a:t>What are the consequences of such choices?</a:t>
            </a:r>
          </a:p>
          <a:p>
            <a:pPr>
              <a:lnSpc>
                <a:spcPct val="80000"/>
              </a:lnSpc>
            </a:pPr>
            <a:endParaRPr lang="en-US" sz="1500" b="1" dirty="0"/>
          </a:p>
          <a:p>
            <a:pPr>
              <a:lnSpc>
                <a:spcPct val="80000"/>
              </a:lnSpc>
            </a:pPr>
            <a:r>
              <a:rPr lang="en-US" sz="1500" b="1" dirty="0"/>
              <a:t>Have measures been attempted before to improve students’ choices of careers?</a:t>
            </a:r>
          </a:p>
          <a:p>
            <a:pPr>
              <a:lnSpc>
                <a:spcPct val="80000"/>
              </a:lnSpc>
            </a:pPr>
            <a:endParaRPr lang="en-US" sz="1500" b="1" dirty="0"/>
          </a:p>
          <a:p>
            <a:pPr>
              <a:lnSpc>
                <a:spcPct val="80000"/>
              </a:lnSpc>
            </a:pPr>
            <a:r>
              <a:rPr lang="en-US" sz="1500" b="1" dirty="0"/>
              <a:t>What are the economic and social costs of such choices?</a:t>
            </a:r>
          </a:p>
        </p:txBody>
      </p:sp>
    </p:spTree>
    <p:extLst>
      <p:ext uri="{BB962C8B-B14F-4D97-AF65-F5344CB8AC3E}">
        <p14:creationId xmlns:p14="http://schemas.microsoft.com/office/powerpoint/2010/main" val="1097008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FORMULATION OF HYPOTHESES</a:t>
            </a:r>
            <a:endParaRPr lang="en-US" sz="3200" dirty="0"/>
          </a:p>
        </p:txBody>
      </p:sp>
      <p:sp>
        <p:nvSpPr>
          <p:cNvPr id="3" name="Content Placeholder 2"/>
          <p:cNvSpPr>
            <a:spLocks noGrp="1"/>
          </p:cNvSpPr>
          <p:nvPr>
            <p:ph idx="1"/>
          </p:nvPr>
        </p:nvSpPr>
        <p:spPr/>
        <p:txBody>
          <a:bodyPr>
            <a:normAutofit fontScale="70000" lnSpcReduction="20000"/>
          </a:bodyPr>
          <a:lstStyle/>
          <a:p>
            <a:pPr algn="just"/>
            <a:r>
              <a:rPr lang="en-US" b="1" dirty="0"/>
              <a:t>Hypotheses can be derived from a theoretical or conceptual framework.</a:t>
            </a:r>
          </a:p>
          <a:p>
            <a:pPr marL="0" indent="0" algn="just">
              <a:buNone/>
            </a:pPr>
            <a:endParaRPr lang="en-US" b="1" dirty="0"/>
          </a:p>
          <a:p>
            <a:pPr algn="just"/>
            <a:r>
              <a:rPr lang="en-US" b="1" dirty="0"/>
              <a:t>Hypotheses can also be derived from research objectives through research questions.</a:t>
            </a:r>
          </a:p>
          <a:p>
            <a:pPr marL="0" indent="0" algn="just">
              <a:buNone/>
            </a:pPr>
            <a:endParaRPr lang="en-US" b="1" dirty="0"/>
          </a:p>
          <a:p>
            <a:pPr algn="just"/>
            <a:r>
              <a:rPr lang="en-US" b="1" dirty="0"/>
              <a:t>A hypothesis can therefore be thought of as a tentative or provisional answer to a research problem or question.</a:t>
            </a:r>
          </a:p>
          <a:p>
            <a:pPr marL="0" indent="0" algn="just">
              <a:buNone/>
            </a:pPr>
            <a:endParaRPr lang="en-US" b="1" dirty="0"/>
          </a:p>
          <a:p>
            <a:pPr algn="just"/>
            <a:r>
              <a:rPr lang="en-US" b="1" dirty="0"/>
              <a:t>A hypothesis is often expressed in the form of a prediction of a relationship between one or more factors and the problem under study that can be tested.</a:t>
            </a:r>
          </a:p>
          <a:p>
            <a:pPr marL="0" indent="0" algn="just">
              <a:buNone/>
            </a:pPr>
            <a:endParaRPr lang="en-US" b="1" dirty="0"/>
          </a:p>
        </p:txBody>
      </p:sp>
    </p:spTree>
    <p:extLst>
      <p:ext uri="{BB962C8B-B14F-4D97-AF65-F5344CB8AC3E}">
        <p14:creationId xmlns:p14="http://schemas.microsoft.com/office/powerpoint/2010/main" val="2985809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r>
              <a:rPr lang="en-US" b="1" dirty="0"/>
              <a:t>It is also possible to derive hypotheses from direct observations of events and phenomena.</a:t>
            </a:r>
          </a:p>
          <a:p>
            <a:pPr marL="82296" indent="0" algn="just">
              <a:buNone/>
            </a:pPr>
            <a:endParaRPr lang="en-US" b="1" dirty="0"/>
          </a:p>
          <a:p>
            <a:pPr algn="just">
              <a:lnSpc>
                <a:spcPct val="80000"/>
              </a:lnSpc>
            </a:pPr>
            <a:r>
              <a:rPr lang="en-US" b="1" dirty="0"/>
              <a:t>It can also be based on perceptions, observations, and experiences and one’s understanding of the problem identified.</a:t>
            </a:r>
          </a:p>
          <a:p>
            <a:pPr algn="just">
              <a:lnSpc>
                <a:spcPct val="80000"/>
              </a:lnSpc>
            </a:pPr>
            <a:endParaRPr lang="en-US" b="1" dirty="0"/>
          </a:p>
          <a:p>
            <a:pPr marL="82296" indent="0" algn="just">
              <a:lnSpc>
                <a:spcPct val="80000"/>
              </a:lnSpc>
              <a:buNone/>
            </a:pPr>
            <a:endParaRPr lang="en-US" b="1" dirty="0"/>
          </a:p>
          <a:p>
            <a:pPr marL="0" indent="0">
              <a:buNone/>
            </a:pPr>
            <a:endParaRPr lang="en-US" dirty="0"/>
          </a:p>
          <a:p>
            <a:r>
              <a:rPr lang="en-US" b="1" dirty="0"/>
              <a:t>EXAMPLE</a:t>
            </a:r>
            <a:endParaRPr lang="en-US" dirty="0"/>
          </a:p>
          <a:p>
            <a:r>
              <a:rPr lang="en-US" b="1" i="1" dirty="0"/>
              <a:t>The more educated a student’s parents are, the less freedom a student has in choosing a career.</a:t>
            </a:r>
            <a:endParaRPr lang="en-US" dirty="0"/>
          </a:p>
        </p:txBody>
      </p:sp>
    </p:spTree>
    <p:extLst>
      <p:ext uri="{BB962C8B-B14F-4D97-AF65-F5344CB8AC3E}">
        <p14:creationId xmlns:p14="http://schemas.microsoft.com/office/powerpoint/2010/main" val="3119028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b="1"/>
              <a:t>OBJECTIVES AND HYPOTHESES</a:t>
            </a:r>
          </a:p>
        </p:txBody>
      </p:sp>
      <p:sp>
        <p:nvSpPr>
          <p:cNvPr id="29699" name="Content Placeholder 2"/>
          <p:cNvSpPr>
            <a:spLocks noGrp="1"/>
          </p:cNvSpPr>
          <p:nvPr>
            <p:ph idx="1"/>
          </p:nvPr>
        </p:nvSpPr>
        <p:spPr/>
        <p:txBody>
          <a:bodyPr>
            <a:normAutofit fontScale="85000" lnSpcReduction="10000"/>
          </a:bodyPr>
          <a:lstStyle/>
          <a:p>
            <a:r>
              <a:rPr lang="en-US" sz="2400" b="1" dirty="0"/>
              <a:t>Objective</a:t>
            </a:r>
          </a:p>
          <a:p>
            <a:pPr>
              <a:buNone/>
            </a:pPr>
            <a:endParaRPr lang="en-US" sz="2400" b="1" dirty="0"/>
          </a:p>
          <a:p>
            <a:pPr algn="just"/>
            <a:r>
              <a:rPr lang="en-US" sz="2400" b="1" dirty="0"/>
              <a:t>To identify the sociodemographic characteristics of students who prefer careers one medicine, law, and economics.</a:t>
            </a:r>
          </a:p>
          <a:p>
            <a:endParaRPr lang="en-US" sz="2400" b="1" dirty="0"/>
          </a:p>
          <a:p>
            <a:r>
              <a:rPr lang="en-US" sz="2400" b="1" dirty="0"/>
              <a:t>Research question:</a:t>
            </a:r>
          </a:p>
          <a:p>
            <a:endParaRPr lang="en-US" sz="2400" b="1" dirty="0"/>
          </a:p>
          <a:p>
            <a:r>
              <a:rPr lang="en-US" sz="2400" b="1" i="1" dirty="0"/>
              <a:t>Which gender is prefers medicine, law, and economics?</a:t>
            </a:r>
          </a:p>
          <a:p>
            <a:endParaRPr lang="en-US" sz="1600" b="1" dirty="0"/>
          </a:p>
        </p:txBody>
      </p:sp>
    </p:spTree>
    <p:extLst>
      <p:ext uri="{BB962C8B-B14F-4D97-AF65-F5344CB8AC3E}">
        <p14:creationId xmlns:p14="http://schemas.microsoft.com/office/powerpoint/2010/main" val="2650433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5B6A-825B-6721-A66E-6D57D15326EC}"/>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2605A1F1-3786-12CD-6DAD-34F0EF3DE0E5}"/>
              </a:ext>
            </a:extLst>
          </p:cNvPr>
          <p:cNvSpPr>
            <a:spLocks noGrp="1"/>
          </p:cNvSpPr>
          <p:nvPr>
            <p:ph idx="1"/>
          </p:nvPr>
        </p:nvSpPr>
        <p:spPr/>
        <p:txBody>
          <a:bodyPr>
            <a:normAutofit fontScale="85000" lnSpcReduction="20000"/>
          </a:bodyPr>
          <a:lstStyle/>
          <a:p>
            <a:r>
              <a:rPr lang="en-US" sz="3200" b="1" dirty="0"/>
              <a:t>Hypothesis:</a:t>
            </a:r>
          </a:p>
          <a:p>
            <a:endParaRPr lang="en-US" sz="3200" b="1" dirty="0"/>
          </a:p>
          <a:p>
            <a:r>
              <a:rPr lang="en-US" sz="3200" b="1" i="1" dirty="0"/>
              <a:t>Females prefer law and medicine while males prefer economics.</a:t>
            </a:r>
          </a:p>
          <a:p>
            <a:endParaRPr lang="en-US" sz="3200" b="1" dirty="0"/>
          </a:p>
          <a:p>
            <a:r>
              <a:rPr lang="en-US" sz="3200" b="1" i="1" dirty="0"/>
              <a:t>Students from religious schools prefer medicine and law.</a:t>
            </a:r>
            <a:endParaRPr lang="en-US" i="1" dirty="0"/>
          </a:p>
          <a:p>
            <a:endParaRPr lang="en-ZM" dirty="0"/>
          </a:p>
        </p:txBody>
      </p:sp>
    </p:spTree>
    <p:extLst>
      <p:ext uri="{BB962C8B-B14F-4D97-AF65-F5344CB8AC3E}">
        <p14:creationId xmlns:p14="http://schemas.microsoft.com/office/powerpoint/2010/main" val="146848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Grp="1" noChangeArrowheads="1"/>
          </p:cNvSpPr>
          <p:nvPr>
            <p:ph type="title"/>
          </p:nvPr>
        </p:nvSpPr>
        <p:spPr/>
        <p:txBody>
          <a:bodyPr>
            <a:normAutofit fontScale="90000"/>
          </a:bodyPr>
          <a:lstStyle/>
          <a:p>
            <a:pPr eaLnBrk="1" hangingPunct="1"/>
            <a:r>
              <a:rPr lang="en-US" b="1" dirty="0"/>
              <a:t>WHERE TO FIND THE LITERATURE</a:t>
            </a:r>
          </a:p>
        </p:txBody>
      </p:sp>
      <p:sp>
        <p:nvSpPr>
          <p:cNvPr id="24578" name="Rectangle 3"/>
          <p:cNvSpPr>
            <a:spLocks noGrp="1" noChangeArrowheads="1"/>
          </p:cNvSpPr>
          <p:nvPr>
            <p:ph idx="1"/>
          </p:nvPr>
        </p:nvSpPr>
        <p:spPr/>
        <p:txBody>
          <a:bodyPr>
            <a:normAutofit lnSpcReduction="10000"/>
          </a:bodyPr>
          <a:lstStyle/>
          <a:p>
            <a:pPr eaLnBrk="1" hangingPunct="1">
              <a:lnSpc>
                <a:spcPct val="80000"/>
              </a:lnSpc>
              <a:buFont typeface="Wingdings" pitchFamily="2" charset="2"/>
              <a:buNone/>
            </a:pPr>
            <a:endParaRPr lang="en-US" sz="1800" dirty="0"/>
          </a:p>
          <a:p>
            <a:pPr algn="just">
              <a:lnSpc>
                <a:spcPct val="80000"/>
              </a:lnSpc>
            </a:pPr>
            <a:r>
              <a:rPr lang="en-US" b="1" dirty="0"/>
              <a:t>Libraries</a:t>
            </a:r>
          </a:p>
          <a:p>
            <a:pPr algn="just" eaLnBrk="1" hangingPunct="1">
              <a:lnSpc>
                <a:spcPct val="80000"/>
              </a:lnSpc>
            </a:pPr>
            <a:r>
              <a:rPr lang="en-US" b="1" dirty="0"/>
              <a:t>Archives</a:t>
            </a:r>
          </a:p>
          <a:p>
            <a:pPr algn="just" eaLnBrk="1" hangingPunct="1">
              <a:lnSpc>
                <a:spcPct val="80000"/>
              </a:lnSpc>
            </a:pPr>
            <a:r>
              <a:rPr lang="en-US" b="1" dirty="0"/>
              <a:t>Government Departments/Ministries</a:t>
            </a:r>
          </a:p>
          <a:p>
            <a:pPr algn="just" eaLnBrk="1" hangingPunct="1">
              <a:lnSpc>
                <a:spcPct val="80000"/>
              </a:lnSpc>
            </a:pPr>
            <a:r>
              <a:rPr lang="en-US" b="1" dirty="0"/>
              <a:t>Museums</a:t>
            </a:r>
          </a:p>
          <a:p>
            <a:pPr algn="just" eaLnBrk="1" hangingPunct="1">
              <a:lnSpc>
                <a:spcPct val="80000"/>
              </a:lnSpc>
            </a:pPr>
            <a:r>
              <a:rPr lang="en-US" b="1" dirty="0"/>
              <a:t>Internet</a:t>
            </a:r>
          </a:p>
          <a:p>
            <a:pPr algn="just" eaLnBrk="1" hangingPunct="1">
              <a:lnSpc>
                <a:spcPct val="80000"/>
              </a:lnSpc>
            </a:pPr>
            <a:r>
              <a:rPr lang="en-US" b="1" dirty="0"/>
              <a:t>Non-governmental organizations</a:t>
            </a:r>
          </a:p>
          <a:p>
            <a:pPr algn="just"/>
            <a:r>
              <a:rPr lang="en-US" b="1" dirty="0"/>
              <a:t>Bilateral and multilateral organizations.</a:t>
            </a:r>
          </a:p>
          <a:p>
            <a:pPr algn="just" eaLnBrk="1" hangingPunct="1">
              <a:lnSpc>
                <a:spcPct val="80000"/>
              </a:lnSpc>
            </a:pPr>
            <a:endParaRPr lang="en-US" b="1" dirty="0"/>
          </a:p>
        </p:txBody>
      </p:sp>
    </p:spTree>
    <p:extLst>
      <p:ext uri="{BB962C8B-B14F-4D97-AF65-F5344CB8AC3E}">
        <p14:creationId xmlns:p14="http://schemas.microsoft.com/office/powerpoint/2010/main" val="2399683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normAutofit/>
          </a:bodyPr>
          <a:lstStyle/>
          <a:p>
            <a:r>
              <a:rPr lang="en-US" sz="2000" b="1" dirty="0"/>
              <a:t>CHARACTERISTICS OF A GOOD HYPOTHESIS</a:t>
            </a:r>
            <a:endParaRPr lang="en-US" sz="2000" dirty="0"/>
          </a:p>
        </p:txBody>
      </p:sp>
      <p:sp>
        <p:nvSpPr>
          <p:cNvPr id="59395" name="Rectangle 3"/>
          <p:cNvSpPr>
            <a:spLocks noGrp="1" noChangeArrowheads="1"/>
          </p:cNvSpPr>
          <p:nvPr>
            <p:ph idx="1"/>
          </p:nvPr>
        </p:nvSpPr>
        <p:spPr/>
        <p:txBody>
          <a:bodyPr>
            <a:normAutofit fontScale="70000" lnSpcReduction="20000"/>
          </a:bodyPr>
          <a:lstStyle/>
          <a:p>
            <a:pPr marL="552450" indent="-552450">
              <a:lnSpc>
                <a:spcPct val="80000"/>
              </a:lnSpc>
              <a:buNone/>
              <a:defRPr/>
            </a:pPr>
            <a:r>
              <a:rPr lang="en-US" sz="2400" b="1" dirty="0"/>
              <a:t>A good hypothesis must have the following characteristics:</a:t>
            </a:r>
          </a:p>
          <a:p>
            <a:pPr marL="552450" indent="-552450">
              <a:lnSpc>
                <a:spcPct val="80000"/>
              </a:lnSpc>
              <a:buNone/>
              <a:defRPr/>
            </a:pPr>
            <a:endParaRPr lang="en-US" sz="2400" b="1" dirty="0"/>
          </a:p>
          <a:p>
            <a:pPr marL="552450" indent="-552450">
              <a:lnSpc>
                <a:spcPct val="80000"/>
              </a:lnSpc>
              <a:buNone/>
              <a:defRPr/>
            </a:pPr>
            <a:r>
              <a:rPr lang="en-US" sz="2400" b="1" dirty="0"/>
              <a:t>CLEAR</a:t>
            </a:r>
          </a:p>
          <a:p>
            <a:pPr marL="552450" indent="-552450">
              <a:lnSpc>
                <a:spcPct val="80000"/>
              </a:lnSpc>
              <a:buNone/>
              <a:defRPr/>
            </a:pPr>
            <a:r>
              <a:rPr lang="en-US" sz="2400" b="1" dirty="0"/>
              <a:t>	</a:t>
            </a:r>
          </a:p>
          <a:p>
            <a:pPr marL="552450" indent="-552450">
              <a:lnSpc>
                <a:spcPct val="80000"/>
              </a:lnSpc>
              <a:buNone/>
              <a:defRPr/>
            </a:pPr>
            <a:r>
              <a:rPr lang="en-US" sz="2400" b="1" dirty="0"/>
              <a:t>This requires that the operational definitions of </a:t>
            </a:r>
          </a:p>
          <a:p>
            <a:pPr marL="552450" indent="-552450">
              <a:lnSpc>
                <a:spcPct val="80000"/>
              </a:lnSpc>
              <a:buNone/>
              <a:defRPr/>
            </a:pPr>
            <a:r>
              <a:rPr lang="en-US" sz="2400" b="1" dirty="0"/>
              <a:t>variables or concepts  in a hypothesis are clear.</a:t>
            </a:r>
          </a:p>
          <a:p>
            <a:pPr marL="552450" indent="-552450">
              <a:lnSpc>
                <a:spcPct val="80000"/>
              </a:lnSpc>
              <a:buNone/>
              <a:defRPr/>
            </a:pPr>
            <a:endParaRPr lang="en-US" sz="2400" b="1" dirty="0"/>
          </a:p>
          <a:p>
            <a:pPr marL="552450" indent="-552450">
              <a:lnSpc>
                <a:spcPct val="80000"/>
              </a:lnSpc>
              <a:buNone/>
              <a:defRPr/>
            </a:pPr>
            <a:r>
              <a:rPr lang="en-US" sz="2400" b="1" dirty="0"/>
              <a:t>EXAMPLE</a:t>
            </a:r>
          </a:p>
          <a:p>
            <a:pPr>
              <a:buFont typeface="Wingdings" pitchFamily="2" charset="2"/>
              <a:buNone/>
              <a:defRPr/>
            </a:pPr>
            <a:r>
              <a:rPr lang="en-US" sz="2400" b="1" dirty="0"/>
              <a:t>	 </a:t>
            </a:r>
          </a:p>
          <a:p>
            <a:r>
              <a:rPr lang="en-US" sz="2400" b="1" i="1" dirty="0"/>
              <a:t>The more educated a student’s parents are, the less freedom a student has in choosing a career.</a:t>
            </a:r>
            <a:endParaRPr lang="en-US" sz="2400" dirty="0"/>
          </a:p>
        </p:txBody>
      </p:sp>
    </p:spTree>
    <p:extLst>
      <p:ext uri="{BB962C8B-B14F-4D97-AF65-F5344CB8AC3E}">
        <p14:creationId xmlns:p14="http://schemas.microsoft.com/office/powerpoint/2010/main" val="1828188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normAutofit/>
          </a:bodyPr>
          <a:lstStyle/>
          <a:p>
            <a:r>
              <a:rPr lang="en-US" sz="2000" b="1" dirty="0"/>
              <a:t>CHARACTERISTICS OF A GOOD HYPOTHESIS</a:t>
            </a:r>
          </a:p>
        </p:txBody>
      </p:sp>
      <p:sp>
        <p:nvSpPr>
          <p:cNvPr id="31747" name="Rectangle 3"/>
          <p:cNvSpPr>
            <a:spLocks noGrp="1" noChangeArrowheads="1"/>
          </p:cNvSpPr>
          <p:nvPr>
            <p:ph idx="1"/>
          </p:nvPr>
        </p:nvSpPr>
        <p:spPr/>
        <p:txBody>
          <a:bodyPr>
            <a:normAutofit lnSpcReduction="10000"/>
          </a:bodyPr>
          <a:lstStyle/>
          <a:p>
            <a:pPr>
              <a:lnSpc>
                <a:spcPct val="80000"/>
              </a:lnSpc>
              <a:buFont typeface="Wingdings" pitchFamily="2" charset="2"/>
              <a:buNone/>
            </a:pPr>
            <a:endParaRPr lang="en-US" sz="2000" dirty="0"/>
          </a:p>
          <a:p>
            <a:pPr>
              <a:lnSpc>
                <a:spcPct val="80000"/>
              </a:lnSpc>
              <a:buFont typeface="Wingdings" pitchFamily="2" charset="2"/>
              <a:buNone/>
            </a:pPr>
            <a:r>
              <a:rPr lang="en-US" b="1" dirty="0"/>
              <a:t>SPECIFIC</a:t>
            </a:r>
          </a:p>
          <a:p>
            <a:pPr>
              <a:lnSpc>
                <a:spcPct val="80000"/>
              </a:lnSpc>
            </a:pPr>
            <a:endParaRPr lang="en-US" b="1" dirty="0"/>
          </a:p>
          <a:p>
            <a:pPr algn="just">
              <a:lnSpc>
                <a:spcPct val="80000"/>
              </a:lnSpc>
              <a:buFont typeface="Wingdings" pitchFamily="2" charset="2"/>
              <a:buNone/>
            </a:pPr>
            <a:r>
              <a:rPr lang="en-US" dirty="0"/>
              <a:t>	</a:t>
            </a:r>
            <a:r>
              <a:rPr lang="en-US" b="1" dirty="0"/>
              <a:t>There must an indication of the direction of the relationship between the independent and dependent variable in the hypothesis</a:t>
            </a:r>
          </a:p>
          <a:p>
            <a:pPr algn="just">
              <a:lnSpc>
                <a:spcPct val="80000"/>
              </a:lnSpc>
              <a:buFont typeface="Wingdings" pitchFamily="2" charset="2"/>
              <a:buNone/>
            </a:pPr>
            <a:endParaRPr lang="en-US" b="1" dirty="0"/>
          </a:p>
          <a:p>
            <a:pPr algn="just">
              <a:lnSpc>
                <a:spcPct val="80000"/>
              </a:lnSpc>
              <a:buNone/>
            </a:pPr>
            <a:r>
              <a:rPr lang="en-US" b="1" i="1" dirty="0"/>
              <a:t>	The more educated a student’s parents are, the less freedom a student has in choosing a career.</a:t>
            </a:r>
            <a:endParaRPr lang="en-US" dirty="0"/>
          </a:p>
          <a:p>
            <a:pPr algn="just">
              <a:lnSpc>
                <a:spcPct val="80000"/>
              </a:lnSpc>
              <a:buFont typeface="Wingdings" pitchFamily="2" charset="2"/>
              <a:buNone/>
            </a:pPr>
            <a:endParaRPr lang="en-US" b="1" i="1" dirty="0"/>
          </a:p>
        </p:txBody>
      </p:sp>
    </p:spTree>
    <p:extLst>
      <p:ext uri="{BB962C8B-B14F-4D97-AF65-F5344CB8AC3E}">
        <p14:creationId xmlns:p14="http://schemas.microsoft.com/office/powerpoint/2010/main" val="2129896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normAutofit/>
          </a:bodyPr>
          <a:lstStyle/>
          <a:p>
            <a:r>
              <a:rPr lang="en-US" sz="2000" b="1" dirty="0"/>
              <a:t>CHARACTERISTICS OF A GOOD HYPOTHESIS</a:t>
            </a:r>
          </a:p>
        </p:txBody>
      </p:sp>
      <p:sp>
        <p:nvSpPr>
          <p:cNvPr id="32771"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b="1" dirty="0"/>
              <a:t>VALUE – FREE</a:t>
            </a:r>
          </a:p>
          <a:p>
            <a:pPr>
              <a:lnSpc>
                <a:spcPct val="90000"/>
              </a:lnSpc>
            </a:pPr>
            <a:endParaRPr lang="en-US" dirty="0"/>
          </a:p>
          <a:p>
            <a:pPr algn="just">
              <a:lnSpc>
                <a:spcPct val="55000"/>
              </a:lnSpc>
              <a:buFont typeface="Wingdings" pitchFamily="2" charset="2"/>
              <a:buNone/>
            </a:pPr>
            <a:r>
              <a:rPr lang="en-US" dirty="0"/>
              <a:t>	</a:t>
            </a:r>
            <a:r>
              <a:rPr lang="en-US" b="1" dirty="0"/>
              <a:t>The researcher’s values, biases, and subjective preferences must not influence his/her research.</a:t>
            </a:r>
          </a:p>
          <a:p>
            <a:pPr algn="just">
              <a:lnSpc>
                <a:spcPct val="55000"/>
              </a:lnSpc>
              <a:buFont typeface="Wingdings" pitchFamily="2" charset="2"/>
              <a:buNone/>
            </a:pPr>
            <a:endParaRPr lang="en-US" b="1" dirty="0"/>
          </a:p>
          <a:p>
            <a:pPr algn="just">
              <a:lnSpc>
                <a:spcPct val="90000"/>
              </a:lnSpc>
              <a:buFont typeface="Wingdings" pitchFamily="2" charset="2"/>
              <a:buNone/>
            </a:pPr>
            <a:r>
              <a:rPr lang="en-US" b="1" dirty="0"/>
              <a:t>	EXAMPLE OF VALUE –LADEN HYPOTHESIS</a:t>
            </a:r>
          </a:p>
          <a:p>
            <a:pPr algn="just">
              <a:lnSpc>
                <a:spcPct val="90000"/>
              </a:lnSpc>
              <a:buFont typeface="Wingdings" pitchFamily="2" charset="2"/>
              <a:buNone/>
            </a:pPr>
            <a:endParaRPr lang="en-US" b="1" dirty="0"/>
          </a:p>
          <a:p>
            <a:pPr algn="just">
              <a:lnSpc>
                <a:spcPct val="90000"/>
              </a:lnSpc>
              <a:buFont typeface="Wingdings" pitchFamily="2" charset="2"/>
              <a:buNone/>
            </a:pPr>
            <a:r>
              <a:rPr lang="en-US" b="1" i="1" dirty="0"/>
              <a:t>	Dull students have </a:t>
            </a:r>
            <a:r>
              <a:rPr lang="en-US" b="1" i="1" dirty="0" err="1"/>
              <a:t>have</a:t>
            </a:r>
            <a:r>
              <a:rPr lang="en-US" b="1" i="1" dirty="0"/>
              <a:t> limited knowledge of careers they want to pursue.</a:t>
            </a:r>
          </a:p>
        </p:txBody>
      </p:sp>
    </p:spTree>
    <p:extLst>
      <p:ext uri="{BB962C8B-B14F-4D97-AF65-F5344CB8AC3E}">
        <p14:creationId xmlns:p14="http://schemas.microsoft.com/office/powerpoint/2010/main" val="2467582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normAutofit/>
          </a:bodyPr>
          <a:lstStyle/>
          <a:p>
            <a:r>
              <a:rPr lang="en-US" sz="2000" b="1" dirty="0"/>
              <a:t>CHARACTERISTICS OF A GOOD HYPOTHESIS</a:t>
            </a:r>
          </a:p>
        </p:txBody>
      </p:sp>
      <p:sp>
        <p:nvSpPr>
          <p:cNvPr id="33795" name="Rectangle 3"/>
          <p:cNvSpPr>
            <a:spLocks noGrp="1" noChangeArrowheads="1"/>
          </p:cNvSpPr>
          <p:nvPr>
            <p:ph idx="1"/>
          </p:nvPr>
        </p:nvSpPr>
        <p:spPr/>
        <p:txBody>
          <a:bodyPr>
            <a:normAutofit fontScale="92500" lnSpcReduction="10000"/>
          </a:bodyPr>
          <a:lstStyle/>
          <a:p>
            <a:pPr algn="just">
              <a:lnSpc>
                <a:spcPct val="90000"/>
              </a:lnSpc>
              <a:buFont typeface="Wingdings" pitchFamily="2" charset="2"/>
              <a:buNone/>
            </a:pPr>
            <a:r>
              <a:rPr lang="en-US" b="1" dirty="0"/>
              <a:t>	TESTABLE</a:t>
            </a:r>
          </a:p>
          <a:p>
            <a:pPr algn="just">
              <a:lnSpc>
                <a:spcPct val="90000"/>
              </a:lnSpc>
              <a:buFont typeface="Wingdings" pitchFamily="2" charset="2"/>
              <a:buNone/>
            </a:pPr>
            <a:r>
              <a:rPr lang="en-US" b="1" dirty="0"/>
              <a:t>	</a:t>
            </a:r>
          </a:p>
          <a:p>
            <a:pPr algn="just">
              <a:lnSpc>
                <a:spcPct val="90000"/>
              </a:lnSpc>
              <a:buFont typeface="Wingdings" pitchFamily="2" charset="2"/>
              <a:buNone/>
            </a:pPr>
            <a:r>
              <a:rPr lang="en-US" b="1" dirty="0"/>
              <a:t>	They must be testable with available methods. </a:t>
            </a:r>
          </a:p>
          <a:p>
            <a:pPr algn="just">
              <a:lnSpc>
                <a:spcPct val="90000"/>
              </a:lnSpc>
              <a:buFont typeface="Wingdings" pitchFamily="2" charset="2"/>
              <a:buNone/>
            </a:pPr>
            <a:endParaRPr lang="en-US" b="1" dirty="0"/>
          </a:p>
          <a:p>
            <a:pPr algn="just">
              <a:lnSpc>
                <a:spcPct val="90000"/>
              </a:lnSpc>
              <a:buFont typeface="Wingdings" pitchFamily="2" charset="2"/>
              <a:buNone/>
            </a:pPr>
            <a:r>
              <a:rPr lang="en-US" b="1" dirty="0"/>
              <a:t>	EXAMPLE</a:t>
            </a:r>
          </a:p>
          <a:p>
            <a:pPr algn="just">
              <a:lnSpc>
                <a:spcPct val="90000"/>
              </a:lnSpc>
              <a:buFont typeface="Wingdings" pitchFamily="2" charset="2"/>
              <a:buNone/>
            </a:pPr>
            <a:endParaRPr lang="en-US" b="1" dirty="0"/>
          </a:p>
          <a:p>
            <a:pPr algn="just">
              <a:lnSpc>
                <a:spcPct val="90000"/>
              </a:lnSpc>
              <a:buFont typeface="Wingdings" pitchFamily="2" charset="2"/>
              <a:buNone/>
            </a:pPr>
            <a:r>
              <a:rPr lang="en-US" b="1" dirty="0"/>
              <a:t>	</a:t>
            </a:r>
            <a:r>
              <a:rPr lang="en-US" b="1" i="1" dirty="0"/>
              <a:t>The better the choice of one’s career,  the better the chances of heavenly salvation.</a:t>
            </a:r>
          </a:p>
        </p:txBody>
      </p:sp>
    </p:spTree>
    <p:extLst>
      <p:ext uri="{BB962C8B-B14F-4D97-AF65-F5344CB8AC3E}">
        <p14:creationId xmlns:p14="http://schemas.microsoft.com/office/powerpoint/2010/main" val="1166956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normAutofit/>
          </a:bodyPr>
          <a:lstStyle/>
          <a:p>
            <a:r>
              <a:rPr lang="en-US" sz="2000" b="1" dirty="0"/>
              <a:t>IDENTIFICATION AND SELECTION OF VARIABLES</a:t>
            </a:r>
          </a:p>
        </p:txBody>
      </p:sp>
      <p:sp>
        <p:nvSpPr>
          <p:cNvPr id="34819" name="Rectangle 3"/>
          <p:cNvSpPr>
            <a:spLocks noGrp="1" noChangeArrowheads="1"/>
          </p:cNvSpPr>
          <p:nvPr>
            <p:ph idx="1"/>
          </p:nvPr>
        </p:nvSpPr>
        <p:spPr>
          <a:xfrm>
            <a:off x="1470454" y="2514602"/>
            <a:ext cx="9354065" cy="4114800"/>
          </a:xfrm>
        </p:spPr>
        <p:txBody>
          <a:bodyPr>
            <a:normAutofit fontScale="92500" lnSpcReduction="20000"/>
          </a:bodyPr>
          <a:lstStyle/>
          <a:p>
            <a:pPr algn="just">
              <a:lnSpc>
                <a:spcPct val="90000"/>
              </a:lnSpc>
            </a:pPr>
            <a:r>
              <a:rPr lang="en-GB" sz="3600" b="1" dirty="0"/>
              <a:t>For any given hypothesis, relevant variables must be identified.</a:t>
            </a:r>
          </a:p>
          <a:p>
            <a:pPr algn="just">
              <a:lnSpc>
                <a:spcPct val="90000"/>
              </a:lnSpc>
            </a:pPr>
            <a:endParaRPr lang="en-US" sz="3600" b="1" dirty="0"/>
          </a:p>
          <a:p>
            <a:pPr algn="just">
              <a:lnSpc>
                <a:spcPct val="90000"/>
              </a:lnSpc>
            </a:pPr>
            <a:r>
              <a:rPr lang="en-US" sz="3600" b="1" dirty="0"/>
              <a:t>These variables that assumed to be related to each other.</a:t>
            </a:r>
          </a:p>
          <a:p>
            <a:pPr algn="just">
              <a:lnSpc>
                <a:spcPct val="90000"/>
              </a:lnSpc>
            </a:pPr>
            <a:endParaRPr lang="en-US" sz="3600" b="1" dirty="0"/>
          </a:p>
          <a:p>
            <a:pPr algn="just">
              <a:lnSpc>
                <a:spcPct val="90000"/>
              </a:lnSpc>
            </a:pPr>
            <a:r>
              <a:rPr lang="en-US" sz="3600" b="1" dirty="0"/>
              <a:t>This process is particularly important in the construction of conceptual frameworks.</a:t>
            </a:r>
          </a:p>
          <a:p>
            <a:pPr algn="just">
              <a:lnSpc>
                <a:spcPct val="90000"/>
              </a:lnSpc>
            </a:pPr>
            <a:endParaRPr lang="en-US" sz="3600" b="1" dirty="0"/>
          </a:p>
        </p:txBody>
      </p:sp>
    </p:spTree>
    <p:extLst>
      <p:ext uri="{BB962C8B-B14F-4D97-AF65-F5344CB8AC3E}">
        <p14:creationId xmlns:p14="http://schemas.microsoft.com/office/powerpoint/2010/main" val="1998080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 OF VARIABLES</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endParaRPr lang="en-US" b="1" dirty="0"/>
          </a:p>
          <a:p>
            <a:pPr algn="just">
              <a:lnSpc>
                <a:spcPct val="90000"/>
              </a:lnSpc>
            </a:pPr>
            <a:r>
              <a:rPr lang="en-US" b="1" dirty="0"/>
              <a:t>DEPENDENT VARIABLE</a:t>
            </a:r>
          </a:p>
          <a:p>
            <a:pPr algn="just">
              <a:lnSpc>
                <a:spcPct val="90000"/>
              </a:lnSpc>
              <a:buFont typeface="Wingdings" pitchFamily="2" charset="2"/>
              <a:buNone/>
            </a:pPr>
            <a:endParaRPr lang="en-US" b="1" dirty="0"/>
          </a:p>
          <a:p>
            <a:pPr algn="just">
              <a:lnSpc>
                <a:spcPct val="90000"/>
              </a:lnSpc>
            </a:pPr>
            <a:r>
              <a:rPr lang="en-US" b="1" dirty="0"/>
              <a:t>The variable that the researcher wishes to explain is regarded as the dependent variable.</a:t>
            </a:r>
          </a:p>
          <a:p>
            <a:pPr algn="just">
              <a:lnSpc>
                <a:spcPct val="90000"/>
              </a:lnSpc>
            </a:pPr>
            <a:endParaRPr lang="en-US" b="1" dirty="0"/>
          </a:p>
          <a:p>
            <a:pPr algn="just">
              <a:lnSpc>
                <a:spcPct val="90000"/>
              </a:lnSpc>
            </a:pPr>
            <a:r>
              <a:rPr lang="en-US" b="1" dirty="0"/>
              <a:t>CAREER CHOICE</a:t>
            </a:r>
          </a:p>
          <a:p>
            <a:pPr algn="just">
              <a:lnSpc>
                <a:spcPct val="90000"/>
              </a:lnSpc>
            </a:pPr>
            <a:endParaRPr lang="en-US" b="1" dirty="0"/>
          </a:p>
          <a:p>
            <a:pPr algn="just">
              <a:lnSpc>
                <a:spcPct val="90000"/>
              </a:lnSpc>
            </a:pPr>
            <a:r>
              <a:rPr lang="en-US" b="1" dirty="0"/>
              <a:t>It is also the problem that a researcher has identified.</a:t>
            </a:r>
          </a:p>
          <a:p>
            <a:pPr>
              <a:lnSpc>
                <a:spcPct val="90000"/>
              </a:lnSpc>
            </a:pPr>
            <a:endParaRPr lang="en-US" b="1" dirty="0"/>
          </a:p>
          <a:p>
            <a:pPr>
              <a:lnSpc>
                <a:spcPct val="90000"/>
              </a:lnSpc>
            </a:pPr>
            <a:endParaRPr lang="en-US" b="1" dirty="0"/>
          </a:p>
          <a:p>
            <a:endParaRPr lang="en-US" dirty="0"/>
          </a:p>
        </p:txBody>
      </p:sp>
    </p:spTree>
    <p:extLst>
      <p:ext uri="{BB962C8B-B14F-4D97-AF65-F5344CB8AC3E}">
        <p14:creationId xmlns:p14="http://schemas.microsoft.com/office/powerpoint/2010/main" val="4027318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8E76-76CC-812E-D4F9-86195D0D6844}"/>
              </a:ext>
            </a:extLst>
          </p:cNvPr>
          <p:cNvSpPr>
            <a:spLocks noGrp="1"/>
          </p:cNvSpPr>
          <p:nvPr>
            <p:ph type="title"/>
          </p:nvPr>
        </p:nvSpPr>
        <p:spPr/>
        <p:txBody>
          <a:bodyPr>
            <a:normAutofit fontScale="90000"/>
          </a:bodyPr>
          <a:lstStyle/>
          <a:p>
            <a:r>
              <a:rPr lang="en-US" sz="4000" b="1" dirty="0"/>
              <a:t>TYPE OF VARIABLES</a:t>
            </a:r>
            <a:br>
              <a:rPr lang="en-US" sz="4000" b="1" dirty="0"/>
            </a:br>
            <a:endParaRPr lang="en-ZM" sz="4000" dirty="0"/>
          </a:p>
        </p:txBody>
      </p:sp>
      <p:sp>
        <p:nvSpPr>
          <p:cNvPr id="3" name="Content Placeholder 2">
            <a:extLst>
              <a:ext uri="{FF2B5EF4-FFF2-40B4-BE49-F238E27FC236}">
                <a16:creationId xmlns:a16="http://schemas.microsoft.com/office/drawing/2014/main" id="{3E4E4E7E-34BA-62DE-60BB-0AF5672A79A9}"/>
              </a:ext>
            </a:extLst>
          </p:cNvPr>
          <p:cNvSpPr>
            <a:spLocks noGrp="1"/>
          </p:cNvSpPr>
          <p:nvPr>
            <p:ph idx="1"/>
          </p:nvPr>
        </p:nvSpPr>
        <p:spPr/>
        <p:txBody>
          <a:bodyPr>
            <a:normAutofit lnSpcReduction="10000"/>
          </a:bodyPr>
          <a:lstStyle/>
          <a:p>
            <a:pPr>
              <a:lnSpc>
                <a:spcPct val="90000"/>
              </a:lnSpc>
            </a:pPr>
            <a:r>
              <a:rPr lang="en-US" b="1" dirty="0"/>
              <a:t>INDEPENDENT VARIABLE</a:t>
            </a:r>
          </a:p>
          <a:p>
            <a:pPr>
              <a:lnSpc>
                <a:spcPct val="90000"/>
              </a:lnSpc>
            </a:pPr>
            <a:endParaRPr lang="en-US" b="1" dirty="0"/>
          </a:p>
          <a:p>
            <a:pPr algn="just">
              <a:lnSpc>
                <a:spcPct val="90000"/>
              </a:lnSpc>
            </a:pPr>
            <a:r>
              <a:rPr lang="en-GB" b="1" dirty="0"/>
              <a:t>Independent variables are those that influence dependent variables.</a:t>
            </a:r>
          </a:p>
          <a:p>
            <a:pPr marL="82296" indent="0" algn="just">
              <a:buNone/>
            </a:pPr>
            <a:endParaRPr lang="en-GB" b="1" dirty="0"/>
          </a:p>
          <a:p>
            <a:pPr algn="just">
              <a:lnSpc>
                <a:spcPct val="90000"/>
              </a:lnSpc>
            </a:pPr>
            <a:r>
              <a:rPr lang="en-GB" b="1" dirty="0"/>
              <a:t>These could be one of the factors the researcher identifies as being responsible for the existence of the problem, e.g., </a:t>
            </a:r>
            <a:r>
              <a:rPr lang="en-US" b="1" dirty="0"/>
              <a:t>CAREER COUNSELLING</a:t>
            </a:r>
            <a:r>
              <a:rPr lang="en-GB" b="1" dirty="0"/>
              <a:t>.</a:t>
            </a:r>
          </a:p>
          <a:p>
            <a:endParaRPr lang="en-ZM" dirty="0"/>
          </a:p>
        </p:txBody>
      </p:sp>
    </p:spTree>
    <p:extLst>
      <p:ext uri="{BB962C8B-B14F-4D97-AF65-F5344CB8AC3E}">
        <p14:creationId xmlns:p14="http://schemas.microsoft.com/office/powerpoint/2010/main" val="3770310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2E04-A1DB-639B-3AB7-92488584DEEB}"/>
              </a:ext>
            </a:extLst>
          </p:cNvPr>
          <p:cNvSpPr>
            <a:spLocks noGrp="1"/>
          </p:cNvSpPr>
          <p:nvPr>
            <p:ph type="title"/>
          </p:nvPr>
        </p:nvSpPr>
        <p:spPr/>
        <p:txBody>
          <a:bodyPr>
            <a:normAutofit fontScale="90000"/>
          </a:bodyPr>
          <a:lstStyle/>
          <a:p>
            <a:r>
              <a:rPr lang="en-US" dirty="0"/>
              <a:t>CONCEPTUAL FRAMEWORK</a:t>
            </a:r>
            <a:br>
              <a:rPr lang="en-ZM" dirty="0"/>
            </a:br>
            <a:endParaRPr lang="en-ZM" dirty="0"/>
          </a:p>
        </p:txBody>
      </p:sp>
      <p:sp>
        <p:nvSpPr>
          <p:cNvPr id="3" name="Content Placeholder 2">
            <a:extLst>
              <a:ext uri="{FF2B5EF4-FFF2-40B4-BE49-F238E27FC236}">
                <a16:creationId xmlns:a16="http://schemas.microsoft.com/office/drawing/2014/main" id="{0201E799-8654-FDE1-1F5E-7744B23F2A7D}"/>
              </a:ext>
            </a:extLst>
          </p:cNvPr>
          <p:cNvSpPr>
            <a:spLocks noGrp="1"/>
          </p:cNvSpPr>
          <p:nvPr>
            <p:ph idx="1"/>
          </p:nvPr>
        </p:nvSpPr>
        <p:spPr/>
        <p:txBody>
          <a:bodyPr/>
          <a:lstStyle/>
          <a:p>
            <a:r>
              <a:rPr lang="en-US" dirty="0"/>
              <a:t>CONCEPTUAL FRAMEWORK</a:t>
            </a:r>
            <a:endParaRPr lang="en-ZM" dirty="0"/>
          </a:p>
        </p:txBody>
      </p:sp>
      <p:graphicFrame>
        <p:nvGraphicFramePr>
          <p:cNvPr id="13" name="Diagram 12">
            <a:extLst>
              <a:ext uri="{FF2B5EF4-FFF2-40B4-BE49-F238E27FC236}">
                <a16:creationId xmlns:a16="http://schemas.microsoft.com/office/drawing/2014/main" id="{86C1D866-8B89-C68F-625E-DBF4FCBD363E}"/>
              </a:ext>
            </a:extLst>
          </p:cNvPr>
          <p:cNvGraphicFramePr/>
          <p:nvPr/>
        </p:nvGraphicFramePr>
        <p:xfrm>
          <a:off x="4816160" y="2372389"/>
          <a:ext cx="2346642" cy="147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19EF384B-8761-8376-C364-150A7C71C3E2}"/>
              </a:ext>
            </a:extLst>
          </p:cNvPr>
          <p:cNvGraphicFramePr/>
          <p:nvPr/>
        </p:nvGraphicFramePr>
        <p:xfrm>
          <a:off x="3019384" y="2133601"/>
          <a:ext cx="2009817" cy="17906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a:extLst>
              <a:ext uri="{FF2B5EF4-FFF2-40B4-BE49-F238E27FC236}">
                <a16:creationId xmlns:a16="http://schemas.microsoft.com/office/drawing/2014/main" id="{455D804F-EBF4-4081-881A-3EC6839C46DF}"/>
              </a:ext>
            </a:extLst>
          </p:cNvPr>
          <p:cNvGraphicFramePr/>
          <p:nvPr/>
        </p:nvGraphicFramePr>
        <p:xfrm>
          <a:off x="4632035" y="4176713"/>
          <a:ext cx="2105001" cy="1477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Diagram 18">
            <a:extLst>
              <a:ext uri="{FF2B5EF4-FFF2-40B4-BE49-F238E27FC236}">
                <a16:creationId xmlns:a16="http://schemas.microsoft.com/office/drawing/2014/main" id="{5ACE9B61-F1C2-9268-A874-87CA845848D2}"/>
              </a:ext>
            </a:extLst>
          </p:cNvPr>
          <p:cNvGraphicFramePr/>
          <p:nvPr/>
        </p:nvGraphicFramePr>
        <p:xfrm>
          <a:off x="2973977" y="4126706"/>
          <a:ext cx="1577976" cy="159226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Diagram 15">
            <a:extLst>
              <a:ext uri="{FF2B5EF4-FFF2-40B4-BE49-F238E27FC236}">
                <a16:creationId xmlns:a16="http://schemas.microsoft.com/office/drawing/2014/main" id="{BCA34BEA-A065-E896-786E-F28C3AC5D195}"/>
              </a:ext>
            </a:extLst>
          </p:cNvPr>
          <p:cNvGraphicFramePr/>
          <p:nvPr/>
        </p:nvGraphicFramePr>
        <p:xfrm>
          <a:off x="7315201" y="2168525"/>
          <a:ext cx="1546225" cy="86042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7" name="Diagram 16">
            <a:extLst>
              <a:ext uri="{FF2B5EF4-FFF2-40B4-BE49-F238E27FC236}">
                <a16:creationId xmlns:a16="http://schemas.microsoft.com/office/drawing/2014/main" id="{CFD77BE2-0F4A-57A8-5B72-0E5694AB4ADB}"/>
              </a:ext>
            </a:extLst>
          </p:cNvPr>
          <p:cNvGraphicFramePr/>
          <p:nvPr/>
        </p:nvGraphicFramePr>
        <p:xfrm>
          <a:off x="7340229" y="4427538"/>
          <a:ext cx="2105000" cy="10668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8" name="Diagram 17">
            <a:extLst>
              <a:ext uri="{FF2B5EF4-FFF2-40B4-BE49-F238E27FC236}">
                <a16:creationId xmlns:a16="http://schemas.microsoft.com/office/drawing/2014/main" id="{C136390E-9781-970A-B8FC-7EF7511B67D1}"/>
              </a:ext>
            </a:extLst>
          </p:cNvPr>
          <p:cNvGraphicFramePr/>
          <p:nvPr/>
        </p:nvGraphicFramePr>
        <p:xfrm>
          <a:off x="9144000" y="2971800"/>
          <a:ext cx="1447800" cy="99853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11" name="Rectangle 8">
            <a:extLst>
              <a:ext uri="{FF2B5EF4-FFF2-40B4-BE49-F238E27FC236}">
                <a16:creationId xmlns:a16="http://schemas.microsoft.com/office/drawing/2014/main" id="{4D1635BD-A6E0-2F3F-4BB7-F75DD845D968}"/>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dirty="0">
              <a:latin typeface="Georgia Pro Black" panose="02040A02050405020203" pitchFamily="18" charset="0"/>
            </a:endParaRPr>
          </a:p>
        </p:txBody>
      </p:sp>
    </p:spTree>
    <p:extLst>
      <p:ext uri="{BB962C8B-B14F-4D97-AF65-F5344CB8AC3E}">
        <p14:creationId xmlns:p14="http://schemas.microsoft.com/office/powerpoint/2010/main" val="3781806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2000" b="1" dirty="0"/>
              <a:t>IDENTIFICATION AND SELECTION OF VARIABLES</a:t>
            </a:r>
          </a:p>
        </p:txBody>
      </p:sp>
      <p:sp>
        <p:nvSpPr>
          <p:cNvPr id="3" name="Content Placeholder 2"/>
          <p:cNvSpPr>
            <a:spLocks noGrp="1"/>
          </p:cNvSpPr>
          <p:nvPr>
            <p:ph idx="1"/>
          </p:nvPr>
        </p:nvSpPr>
        <p:spPr/>
        <p:txBody>
          <a:bodyPr>
            <a:normAutofit fontScale="92500" lnSpcReduction="10000"/>
          </a:bodyPr>
          <a:lstStyle/>
          <a:p>
            <a:pPr>
              <a:lnSpc>
                <a:spcPct val="80000"/>
              </a:lnSpc>
              <a:buFont typeface="Wingdings" pitchFamily="2" charset="2"/>
              <a:buNone/>
              <a:defRPr/>
            </a:pPr>
            <a:endParaRPr lang="en-US" sz="2000" dirty="0"/>
          </a:p>
          <a:p>
            <a:pPr marL="361950" indent="-361950">
              <a:lnSpc>
                <a:spcPct val="80000"/>
              </a:lnSpc>
              <a:buNone/>
              <a:defRPr/>
            </a:pPr>
            <a:r>
              <a:rPr lang="en-US" sz="2000" dirty="0"/>
              <a:t>	</a:t>
            </a:r>
            <a:r>
              <a:rPr lang="en-GB" b="1" dirty="0"/>
              <a:t>EXAMPLE</a:t>
            </a:r>
          </a:p>
          <a:p>
            <a:pPr marL="361950" indent="-361950">
              <a:lnSpc>
                <a:spcPct val="80000"/>
              </a:lnSpc>
              <a:buNone/>
              <a:defRPr/>
            </a:pPr>
            <a:endParaRPr lang="en-GB" b="1" dirty="0"/>
          </a:p>
          <a:p>
            <a:pPr marL="361950" indent="-361950" algn="just">
              <a:lnSpc>
                <a:spcPct val="80000"/>
              </a:lnSpc>
              <a:defRPr/>
            </a:pPr>
            <a:r>
              <a:rPr lang="en-US" b="1" dirty="0"/>
              <a:t>The ABSENCE of CAREER COUNSELLING </a:t>
            </a:r>
            <a:r>
              <a:rPr lang="en-GB" b="1" dirty="0"/>
              <a:t>(independent) , the POOR CAREER CHOICE(dependent)</a:t>
            </a:r>
          </a:p>
          <a:p>
            <a:pPr marL="361950" indent="-361950" algn="just">
              <a:lnSpc>
                <a:spcPct val="80000"/>
              </a:lnSpc>
              <a:defRPr/>
            </a:pPr>
            <a:endParaRPr lang="en-GB" b="1" dirty="0"/>
          </a:p>
          <a:p>
            <a:pPr marL="361950" indent="-361950" algn="just">
              <a:lnSpc>
                <a:spcPct val="80000"/>
              </a:lnSpc>
              <a:defRPr/>
            </a:pPr>
            <a:r>
              <a:rPr lang="en-US" b="1" dirty="0"/>
              <a:t>Independent variable: CAREER COUNSELLING</a:t>
            </a:r>
          </a:p>
          <a:p>
            <a:pPr algn="just">
              <a:defRPr/>
            </a:pPr>
            <a:endParaRPr lang="en-US" b="1" dirty="0"/>
          </a:p>
          <a:p>
            <a:pPr algn="just">
              <a:defRPr/>
            </a:pPr>
            <a:r>
              <a:rPr lang="en-US" b="1" dirty="0"/>
              <a:t>Dependent variable: CAREER CHOICE</a:t>
            </a:r>
          </a:p>
        </p:txBody>
      </p:sp>
    </p:spTree>
    <p:extLst>
      <p:ext uri="{BB962C8B-B14F-4D97-AF65-F5344CB8AC3E}">
        <p14:creationId xmlns:p14="http://schemas.microsoft.com/office/powerpoint/2010/main" val="2742359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normAutofit/>
          </a:bodyPr>
          <a:lstStyle/>
          <a:p>
            <a:r>
              <a:rPr lang="en-US" sz="2000" b="1" dirty="0"/>
              <a:t>IDENTIFICATION AND SELECTION OF VARIABLES</a:t>
            </a:r>
            <a:endParaRPr lang="en-US" sz="2000" dirty="0"/>
          </a:p>
        </p:txBody>
      </p:sp>
      <p:sp>
        <p:nvSpPr>
          <p:cNvPr id="79875" name="Rectangle 3"/>
          <p:cNvSpPr>
            <a:spLocks noGrp="1" noChangeArrowheads="1"/>
          </p:cNvSpPr>
          <p:nvPr>
            <p:ph idx="1"/>
          </p:nvPr>
        </p:nvSpPr>
        <p:spPr/>
        <p:txBody>
          <a:bodyPr>
            <a:normAutofit/>
          </a:bodyPr>
          <a:lstStyle/>
          <a:p>
            <a:pPr marL="533400" indent="-533400" algn="just">
              <a:lnSpc>
                <a:spcPct val="80000"/>
              </a:lnSpc>
            </a:pPr>
            <a:r>
              <a:rPr lang="en-US" b="1" dirty="0"/>
              <a:t>INTERVENING VARIABLES</a:t>
            </a:r>
          </a:p>
          <a:p>
            <a:pPr marL="342900" indent="-342900" algn="just">
              <a:lnSpc>
                <a:spcPct val="80000"/>
              </a:lnSpc>
            </a:pPr>
            <a:br>
              <a:rPr lang="en-US" dirty="0"/>
            </a:br>
            <a:r>
              <a:rPr lang="en-US" b="1" dirty="0"/>
              <a:t>This is a variable that is consequence of the independent variable and a determinant of the dependent variable. </a:t>
            </a:r>
          </a:p>
          <a:p>
            <a:pPr marL="533400" indent="-533400" algn="just">
              <a:lnSpc>
                <a:spcPct val="80000"/>
              </a:lnSpc>
            </a:pPr>
            <a:endParaRPr lang="en-US" b="1" dirty="0"/>
          </a:p>
          <a:p>
            <a:pPr marL="533400" indent="-533400" algn="just">
              <a:lnSpc>
                <a:spcPct val="80000"/>
              </a:lnSpc>
            </a:pPr>
            <a:r>
              <a:rPr lang="en-US" b="1" dirty="0"/>
              <a:t>It stands in between or intervenes or mediates the influence of the independent variable to the dependent variable</a:t>
            </a:r>
            <a:r>
              <a:rPr lang="en-US" sz="2400" b="1" dirty="0"/>
              <a:t>.</a:t>
            </a:r>
          </a:p>
        </p:txBody>
      </p:sp>
    </p:spTree>
    <p:extLst>
      <p:ext uri="{BB962C8B-B14F-4D97-AF65-F5344CB8AC3E}">
        <p14:creationId xmlns:p14="http://schemas.microsoft.com/office/powerpoint/2010/main" val="244858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normAutofit/>
          </a:bodyPr>
          <a:lstStyle/>
          <a:p>
            <a:pPr eaLnBrk="1" hangingPunct="1"/>
            <a:r>
              <a:rPr lang="en-US" sz="3200" b="1" dirty="0"/>
              <a:t>STRATEGY IN SEARCHING FOR INFORMATION</a:t>
            </a:r>
          </a:p>
        </p:txBody>
      </p:sp>
      <p:sp>
        <p:nvSpPr>
          <p:cNvPr id="55299" name="Rectangle 3"/>
          <p:cNvSpPr>
            <a:spLocks noGrp="1" noChangeArrowheads="1"/>
          </p:cNvSpPr>
          <p:nvPr>
            <p:ph idx="1"/>
          </p:nvPr>
        </p:nvSpPr>
        <p:spPr/>
        <p:txBody>
          <a:bodyPr>
            <a:normAutofit fontScale="77500" lnSpcReduction="20000"/>
          </a:bodyPr>
          <a:lstStyle/>
          <a:p>
            <a:pPr eaLnBrk="1" hangingPunct="1">
              <a:lnSpc>
                <a:spcPct val="80000"/>
              </a:lnSpc>
            </a:pPr>
            <a:endParaRPr lang="en-US" sz="1400" dirty="0"/>
          </a:p>
          <a:p>
            <a:pPr algn="just" eaLnBrk="1" hangingPunct="1">
              <a:lnSpc>
                <a:spcPct val="80000"/>
              </a:lnSpc>
            </a:pPr>
            <a:r>
              <a:rPr lang="en-US" sz="1800" b="1" dirty="0"/>
              <a:t>Identify a key person (researcher or decision maker) who is knowledgeable on the topic asking if he/she can give group references or the names of other people whom you could contact for further information.</a:t>
            </a:r>
          </a:p>
          <a:p>
            <a:pPr algn="just" eaLnBrk="1" hangingPunct="1">
              <a:lnSpc>
                <a:spcPct val="80000"/>
              </a:lnSpc>
            </a:pPr>
            <a:endParaRPr lang="en-US" sz="1800" b="1" dirty="0"/>
          </a:p>
          <a:p>
            <a:pPr algn="just" eaLnBrk="1" hangingPunct="1">
              <a:lnSpc>
                <a:spcPct val="80000"/>
              </a:lnSpc>
            </a:pPr>
            <a:r>
              <a:rPr lang="en-US" sz="1800" b="1" dirty="0"/>
              <a:t>Look up names of speakers on topics or conferences who may be useful to contact.</a:t>
            </a:r>
          </a:p>
          <a:p>
            <a:pPr algn="just" eaLnBrk="1" hangingPunct="1">
              <a:lnSpc>
                <a:spcPct val="80000"/>
              </a:lnSpc>
              <a:buFont typeface="Wingdings" pitchFamily="2" charset="2"/>
              <a:buNone/>
            </a:pPr>
            <a:endParaRPr lang="en-US" sz="1800" b="1" dirty="0"/>
          </a:p>
          <a:p>
            <a:pPr algn="just" eaLnBrk="1" hangingPunct="1">
              <a:lnSpc>
                <a:spcPct val="80000"/>
              </a:lnSpc>
            </a:pPr>
            <a:r>
              <a:rPr lang="en-US" sz="1800" b="1" dirty="0"/>
              <a:t>Contact librarians in universities and research institutions, and government ministries.</a:t>
            </a:r>
          </a:p>
          <a:p>
            <a:pPr algn="just" eaLnBrk="1" hangingPunct="1">
              <a:lnSpc>
                <a:spcPct val="80000"/>
              </a:lnSpc>
              <a:buFont typeface="Wingdings" pitchFamily="2" charset="2"/>
              <a:buNone/>
            </a:pPr>
            <a:endParaRPr lang="en-US" sz="1800" b="1" dirty="0"/>
          </a:p>
          <a:p>
            <a:pPr algn="just" eaLnBrk="1" hangingPunct="1">
              <a:lnSpc>
                <a:spcPct val="80000"/>
              </a:lnSpc>
            </a:pPr>
            <a:r>
              <a:rPr lang="en-US" sz="1800" b="1" dirty="0"/>
              <a:t>Newspapers for relevant references.</a:t>
            </a:r>
          </a:p>
          <a:p>
            <a:pPr algn="just" eaLnBrk="1" hangingPunct="1">
              <a:lnSpc>
                <a:spcPct val="80000"/>
              </a:lnSpc>
              <a:buFont typeface="Wingdings" pitchFamily="2" charset="2"/>
              <a:buNone/>
            </a:pPr>
            <a:endParaRPr lang="en-US" sz="1800" b="1" dirty="0"/>
          </a:p>
          <a:p>
            <a:pPr algn="just" eaLnBrk="1" hangingPunct="1">
              <a:lnSpc>
                <a:spcPct val="80000"/>
              </a:lnSpc>
            </a:pPr>
            <a:r>
              <a:rPr lang="en-US" sz="1800" b="1" dirty="0"/>
              <a:t>Look up references in indexes (e.g. Social Science Index) and abstracts, or  journals.</a:t>
            </a:r>
          </a:p>
          <a:p>
            <a:pPr algn="just" eaLnBrk="1" hangingPunct="1">
              <a:lnSpc>
                <a:spcPct val="80000"/>
              </a:lnSpc>
              <a:buFont typeface="Wingdings" pitchFamily="2" charset="2"/>
              <a:buNone/>
            </a:pPr>
            <a:endParaRPr lang="en-US" sz="1800" b="1" dirty="0"/>
          </a:p>
          <a:p>
            <a:pPr algn="just" eaLnBrk="1" hangingPunct="1">
              <a:lnSpc>
                <a:spcPct val="80000"/>
              </a:lnSpc>
            </a:pPr>
            <a:r>
              <a:rPr lang="en-US" sz="1800" b="1" dirty="0"/>
              <a:t>Use a computerized library search  using inter-library loan facility if available</a:t>
            </a:r>
          </a:p>
          <a:p>
            <a:pPr algn="just" eaLnBrk="1" hangingPunct="1">
              <a:lnSpc>
                <a:spcPct val="80000"/>
              </a:lnSpc>
            </a:pPr>
            <a:endParaRPr lang="en-US" sz="1800" b="1" dirty="0"/>
          </a:p>
        </p:txBody>
      </p:sp>
    </p:spTree>
    <p:extLst>
      <p:ext uri="{BB962C8B-B14F-4D97-AF65-F5344CB8AC3E}">
        <p14:creationId xmlns:p14="http://schemas.microsoft.com/office/powerpoint/2010/main" val="882193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C659-6795-8139-686A-85C62009B0F6}"/>
              </a:ext>
            </a:extLst>
          </p:cNvPr>
          <p:cNvSpPr>
            <a:spLocks noGrp="1"/>
          </p:cNvSpPr>
          <p:nvPr>
            <p:ph type="title"/>
          </p:nvPr>
        </p:nvSpPr>
        <p:spPr/>
        <p:txBody>
          <a:bodyPr>
            <a:normAutofit/>
          </a:bodyPr>
          <a:lstStyle/>
          <a:p>
            <a:r>
              <a:rPr lang="en-US" sz="2000" b="1" dirty="0"/>
              <a:t>IDENTIFICATION AND SELECTION OF VARIABLES</a:t>
            </a:r>
            <a:endParaRPr lang="en-ZM" sz="2000" dirty="0"/>
          </a:p>
        </p:txBody>
      </p:sp>
      <p:sp>
        <p:nvSpPr>
          <p:cNvPr id="3" name="Content Placeholder 2">
            <a:extLst>
              <a:ext uri="{FF2B5EF4-FFF2-40B4-BE49-F238E27FC236}">
                <a16:creationId xmlns:a16="http://schemas.microsoft.com/office/drawing/2014/main" id="{8F7ACE20-BBC8-33B6-5CEF-F2B2E6D07C43}"/>
              </a:ext>
            </a:extLst>
          </p:cNvPr>
          <p:cNvSpPr>
            <a:spLocks noGrp="1"/>
          </p:cNvSpPr>
          <p:nvPr>
            <p:ph idx="1"/>
          </p:nvPr>
        </p:nvSpPr>
        <p:spPr/>
        <p:txBody>
          <a:bodyPr>
            <a:normAutofit lnSpcReduction="10000"/>
          </a:bodyPr>
          <a:lstStyle/>
          <a:p>
            <a:pPr marL="0" indent="0" algn="just">
              <a:lnSpc>
                <a:spcPct val="80000"/>
              </a:lnSpc>
              <a:buNone/>
            </a:pPr>
            <a:endParaRPr lang="en-US" sz="3200" b="1" dirty="0"/>
          </a:p>
          <a:p>
            <a:pPr marL="533400" indent="-533400" algn="just">
              <a:lnSpc>
                <a:spcPct val="80000"/>
              </a:lnSpc>
            </a:pPr>
            <a:r>
              <a:rPr lang="en-US" sz="3200" b="1" dirty="0"/>
              <a:t>To establish a variable as intervening requires the presence of three asymmetrical relationships:</a:t>
            </a:r>
          </a:p>
          <a:p>
            <a:pPr marL="533400" indent="-533400" algn="just">
              <a:lnSpc>
                <a:spcPct val="80000"/>
              </a:lnSpc>
            </a:pPr>
            <a:endParaRPr lang="en-US" sz="3200" b="1" i="1" dirty="0"/>
          </a:p>
          <a:p>
            <a:pPr marL="533400" indent="-533400" algn="just">
              <a:lnSpc>
                <a:spcPct val="80000"/>
              </a:lnSpc>
            </a:pPr>
            <a:r>
              <a:rPr lang="en-US" sz="3200" b="1" i="1" dirty="0"/>
              <a:t>The presence or absence of career counselling influences career choice.</a:t>
            </a:r>
            <a:endParaRPr lang="en-US" sz="3200" b="1" dirty="0"/>
          </a:p>
          <a:p>
            <a:endParaRPr lang="en-ZM" dirty="0"/>
          </a:p>
        </p:txBody>
      </p:sp>
    </p:spTree>
    <p:extLst>
      <p:ext uri="{BB962C8B-B14F-4D97-AF65-F5344CB8AC3E}">
        <p14:creationId xmlns:p14="http://schemas.microsoft.com/office/powerpoint/2010/main" val="3345085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normAutofit/>
          </a:bodyPr>
          <a:lstStyle/>
          <a:p>
            <a:r>
              <a:rPr lang="en-US" sz="2000" b="1" dirty="0"/>
              <a:t>IDENTIFICATION AND SELECTION OF VARIABLES</a:t>
            </a:r>
            <a:endParaRPr lang="en-US" sz="2000" dirty="0"/>
          </a:p>
        </p:txBody>
      </p:sp>
      <p:sp>
        <p:nvSpPr>
          <p:cNvPr id="80899" name="Rectangle 3"/>
          <p:cNvSpPr>
            <a:spLocks noGrp="1" noChangeArrowheads="1"/>
          </p:cNvSpPr>
          <p:nvPr>
            <p:ph idx="1"/>
          </p:nvPr>
        </p:nvSpPr>
        <p:spPr/>
        <p:txBody>
          <a:bodyPr>
            <a:normAutofit fontScale="92500" lnSpcReduction="20000"/>
          </a:bodyPr>
          <a:lstStyle/>
          <a:p>
            <a:pPr algn="just">
              <a:lnSpc>
                <a:spcPct val="90000"/>
              </a:lnSpc>
            </a:pPr>
            <a:r>
              <a:rPr lang="en-US" sz="2000" b="1" dirty="0"/>
              <a:t>INTERVENING VARIABLES</a:t>
            </a:r>
          </a:p>
          <a:p>
            <a:pPr algn="just">
              <a:lnSpc>
                <a:spcPct val="90000"/>
              </a:lnSpc>
            </a:pPr>
            <a:endParaRPr lang="en-US" sz="2000" b="1" dirty="0"/>
          </a:p>
          <a:p>
            <a:pPr algn="just">
              <a:lnSpc>
                <a:spcPct val="90000"/>
              </a:lnSpc>
            </a:pPr>
            <a:r>
              <a:rPr lang="en-US" sz="2000" b="1" dirty="0"/>
              <a:t>Between X and Y – Career counselling&gt; Career choice</a:t>
            </a:r>
          </a:p>
          <a:p>
            <a:pPr algn="just" eaLnBrk="1" hangingPunct="1">
              <a:lnSpc>
                <a:spcPct val="90000"/>
              </a:lnSpc>
              <a:buFont typeface="Wingdings" pitchFamily="2" charset="2"/>
              <a:buNone/>
            </a:pPr>
            <a:endParaRPr lang="en-US" sz="2000" b="1" dirty="0"/>
          </a:p>
          <a:p>
            <a:pPr algn="just">
              <a:lnSpc>
                <a:spcPct val="90000"/>
              </a:lnSpc>
            </a:pPr>
            <a:r>
              <a:rPr lang="en-US" sz="2000" b="1" dirty="0"/>
              <a:t>Between X and Z – Career counselling&gt; Knowledge of programs</a:t>
            </a:r>
          </a:p>
          <a:p>
            <a:pPr algn="just" eaLnBrk="1" hangingPunct="1">
              <a:lnSpc>
                <a:spcPct val="90000"/>
              </a:lnSpc>
              <a:buFont typeface="Wingdings" pitchFamily="2" charset="2"/>
              <a:buNone/>
            </a:pPr>
            <a:endParaRPr lang="en-US" sz="2000" b="1" dirty="0"/>
          </a:p>
          <a:p>
            <a:pPr algn="just">
              <a:lnSpc>
                <a:spcPct val="90000"/>
              </a:lnSpc>
            </a:pPr>
            <a:r>
              <a:rPr lang="en-US" sz="2000" b="1" dirty="0"/>
              <a:t>Between Z and Y – Knowledge of programs&gt; Career choice</a:t>
            </a:r>
          </a:p>
          <a:p>
            <a:pPr marL="82296" indent="0" algn="just">
              <a:buNone/>
            </a:pPr>
            <a:endParaRPr lang="en-US" sz="2000" b="1" dirty="0"/>
          </a:p>
          <a:p>
            <a:pPr algn="just" eaLnBrk="1" hangingPunct="1">
              <a:lnSpc>
                <a:spcPct val="90000"/>
              </a:lnSpc>
            </a:pPr>
            <a:r>
              <a:rPr lang="en-US" sz="2000" b="1" dirty="0"/>
              <a:t>The test for an intervening variable is that when it controlled for the original relationship should be reduced significantly or vanish.</a:t>
            </a:r>
          </a:p>
          <a:p>
            <a:pPr algn="just" eaLnBrk="1" hangingPunct="1">
              <a:lnSpc>
                <a:spcPct val="90000"/>
              </a:lnSpc>
            </a:pPr>
            <a:endParaRPr lang="en-US" sz="2000" b="1" dirty="0"/>
          </a:p>
        </p:txBody>
      </p:sp>
    </p:spTree>
    <p:extLst>
      <p:ext uri="{BB962C8B-B14F-4D97-AF65-F5344CB8AC3E}">
        <p14:creationId xmlns:p14="http://schemas.microsoft.com/office/powerpoint/2010/main" val="2496043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pPr eaLnBrk="1" hangingPunct="1"/>
            <a:r>
              <a:rPr lang="en-US" sz="3200" dirty="0"/>
              <a:t>ANTECEDENT VARIABLES</a:t>
            </a:r>
            <a:br>
              <a:rPr lang="en-US" sz="3200" dirty="0"/>
            </a:br>
            <a:endParaRPr lang="en-US" sz="3200" dirty="0"/>
          </a:p>
        </p:txBody>
      </p:sp>
      <p:sp>
        <p:nvSpPr>
          <p:cNvPr id="81923" name="Rectangle 3"/>
          <p:cNvSpPr>
            <a:spLocks noGrp="1" noChangeArrowheads="1"/>
          </p:cNvSpPr>
          <p:nvPr>
            <p:ph idx="1"/>
          </p:nvPr>
        </p:nvSpPr>
        <p:spPr/>
        <p:txBody>
          <a:bodyPr>
            <a:normAutofit/>
          </a:bodyPr>
          <a:lstStyle/>
          <a:p>
            <a:pPr algn="just" eaLnBrk="1" hangingPunct="1"/>
            <a:r>
              <a:rPr lang="en-US" b="1" dirty="0"/>
              <a:t>The antecedent variable is the variable one which comes before the independent variable in the causal sequence.</a:t>
            </a:r>
          </a:p>
          <a:p>
            <a:pPr algn="just" eaLnBrk="1" hangingPunct="1">
              <a:buFont typeface="Wingdings" pitchFamily="2" charset="2"/>
              <a:buNone/>
            </a:pPr>
            <a:endParaRPr lang="en-US" b="1" dirty="0"/>
          </a:p>
          <a:p>
            <a:pPr algn="just" eaLnBrk="1" hangingPunct="1"/>
            <a:r>
              <a:rPr lang="en-US" b="1" dirty="0"/>
              <a:t>The antecedent variable clarifies the relationship which preceded the relationship between the independent and dependent variable.</a:t>
            </a:r>
          </a:p>
          <a:p>
            <a:pPr algn="just" eaLnBrk="1" hangingPunct="1">
              <a:buFont typeface="Wingdings" pitchFamily="2" charset="2"/>
              <a:buNone/>
            </a:pPr>
            <a:endParaRPr lang="en-US" b="1" dirty="0"/>
          </a:p>
          <a:p>
            <a:pPr algn="just" eaLnBrk="1" hangingPunct="1"/>
            <a:endParaRPr lang="en-US" b="1" dirty="0"/>
          </a:p>
        </p:txBody>
      </p:sp>
    </p:spTree>
    <p:extLst>
      <p:ext uri="{BB962C8B-B14F-4D97-AF65-F5344CB8AC3E}">
        <p14:creationId xmlns:p14="http://schemas.microsoft.com/office/powerpoint/2010/main" val="1198398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p:txBody>
          <a:bodyPr/>
          <a:lstStyle/>
          <a:p>
            <a:pPr eaLnBrk="1" hangingPunct="1"/>
            <a:r>
              <a:rPr lang="en-US"/>
              <a:t>EXAMPLE</a:t>
            </a:r>
          </a:p>
        </p:txBody>
      </p:sp>
      <p:sp>
        <p:nvSpPr>
          <p:cNvPr id="82947" name="Rectangle 3"/>
          <p:cNvSpPr>
            <a:spLocks noGrp="1" noChangeArrowheads="1"/>
          </p:cNvSpPr>
          <p:nvPr>
            <p:ph idx="1"/>
          </p:nvPr>
        </p:nvSpPr>
        <p:spPr/>
        <p:txBody>
          <a:bodyPr>
            <a:normAutofit/>
          </a:bodyPr>
          <a:lstStyle/>
          <a:p>
            <a:pPr algn="just" eaLnBrk="1" hangingPunct="1">
              <a:lnSpc>
                <a:spcPct val="90000"/>
              </a:lnSpc>
            </a:pPr>
            <a:r>
              <a:rPr lang="fr-FR" b="1" dirty="0" err="1"/>
              <a:t>Between</a:t>
            </a:r>
            <a:r>
              <a:rPr lang="fr-FR" b="1" dirty="0"/>
              <a:t> X and Y – </a:t>
            </a:r>
            <a:r>
              <a:rPr lang="fr-FR" b="1" dirty="0" err="1"/>
              <a:t>Career</a:t>
            </a:r>
            <a:r>
              <a:rPr lang="fr-FR" b="1" dirty="0"/>
              <a:t> counseling&gt; </a:t>
            </a:r>
            <a:r>
              <a:rPr lang="fr-FR" b="1" dirty="0" err="1"/>
              <a:t>Career</a:t>
            </a:r>
            <a:r>
              <a:rPr lang="fr-FR" b="1" dirty="0"/>
              <a:t> </a:t>
            </a:r>
            <a:r>
              <a:rPr lang="fr-FR" b="1" dirty="0" err="1"/>
              <a:t>choice</a:t>
            </a:r>
            <a:r>
              <a:rPr lang="fr-FR" b="1" dirty="0"/>
              <a:t>.</a:t>
            </a:r>
          </a:p>
          <a:p>
            <a:pPr algn="just" eaLnBrk="1" hangingPunct="1">
              <a:lnSpc>
                <a:spcPct val="90000"/>
              </a:lnSpc>
              <a:buFont typeface="Wingdings" pitchFamily="2" charset="2"/>
              <a:buNone/>
            </a:pPr>
            <a:endParaRPr lang="en-US" b="1" dirty="0"/>
          </a:p>
          <a:p>
            <a:pPr algn="just">
              <a:lnSpc>
                <a:spcPct val="90000"/>
              </a:lnSpc>
            </a:pPr>
            <a:r>
              <a:rPr lang="en-US" b="1" dirty="0"/>
              <a:t>Between Z and X – Family socioeconomic status &gt;</a:t>
            </a:r>
            <a:r>
              <a:rPr lang="fr-FR" b="1" dirty="0"/>
              <a:t> </a:t>
            </a:r>
            <a:r>
              <a:rPr lang="fr-FR" b="1" dirty="0" err="1"/>
              <a:t>Career</a:t>
            </a:r>
            <a:r>
              <a:rPr lang="fr-FR" b="1" dirty="0"/>
              <a:t> counseling</a:t>
            </a:r>
          </a:p>
          <a:p>
            <a:pPr algn="just">
              <a:lnSpc>
                <a:spcPct val="90000"/>
              </a:lnSpc>
            </a:pPr>
            <a:endParaRPr lang="en-US" b="1" dirty="0"/>
          </a:p>
          <a:p>
            <a:pPr algn="just">
              <a:lnSpc>
                <a:spcPct val="90000"/>
              </a:lnSpc>
            </a:pPr>
            <a:r>
              <a:rPr lang="en-US" b="1" dirty="0"/>
              <a:t>Family socioeconomic status &gt;</a:t>
            </a:r>
            <a:r>
              <a:rPr lang="fr-FR" b="1" dirty="0"/>
              <a:t> </a:t>
            </a:r>
            <a:r>
              <a:rPr lang="fr-FR" b="1" dirty="0" err="1"/>
              <a:t>Career</a:t>
            </a:r>
            <a:r>
              <a:rPr lang="fr-FR" b="1" dirty="0"/>
              <a:t> counseling&gt; </a:t>
            </a:r>
            <a:r>
              <a:rPr lang="en-US" b="1" dirty="0"/>
              <a:t>Knowledge of programs &gt; Career choice</a:t>
            </a:r>
            <a:endParaRPr lang="fr-FR" b="1" dirty="0"/>
          </a:p>
          <a:p>
            <a:pPr algn="just">
              <a:lnSpc>
                <a:spcPct val="90000"/>
              </a:lnSpc>
            </a:pPr>
            <a:endParaRPr lang="en-US" b="1" dirty="0"/>
          </a:p>
          <a:p>
            <a:pPr algn="just" eaLnBrk="1" hangingPunct="1">
              <a:lnSpc>
                <a:spcPct val="90000"/>
              </a:lnSpc>
            </a:pPr>
            <a:endParaRPr lang="en-US" b="1" dirty="0"/>
          </a:p>
        </p:txBody>
      </p:sp>
    </p:spTree>
    <p:extLst>
      <p:ext uri="{BB962C8B-B14F-4D97-AF65-F5344CB8AC3E}">
        <p14:creationId xmlns:p14="http://schemas.microsoft.com/office/powerpoint/2010/main" val="1664291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A9D-EE99-5FCC-639A-44EB77B72B49}"/>
              </a:ext>
            </a:extLst>
          </p:cNvPr>
          <p:cNvSpPr>
            <a:spLocks noGrp="1"/>
          </p:cNvSpPr>
          <p:nvPr>
            <p:ph type="title"/>
          </p:nvPr>
        </p:nvSpPr>
        <p:spPr/>
        <p:txBody>
          <a:bodyPr>
            <a:normAutofit/>
          </a:bodyPr>
          <a:lstStyle/>
          <a:p>
            <a:r>
              <a:rPr lang="en-US" sz="3200" b="1" dirty="0"/>
              <a:t>CAUSE AND EFFECT VARIABLES</a:t>
            </a:r>
            <a:endParaRPr lang="en-ZM" sz="3200" b="1" dirty="0"/>
          </a:p>
        </p:txBody>
      </p:sp>
      <p:sp>
        <p:nvSpPr>
          <p:cNvPr id="3" name="Content Placeholder 2">
            <a:extLst>
              <a:ext uri="{FF2B5EF4-FFF2-40B4-BE49-F238E27FC236}">
                <a16:creationId xmlns:a16="http://schemas.microsoft.com/office/drawing/2014/main" id="{3E9CEDB1-A6AA-2D43-F7ED-3BF4FE9A3FDB}"/>
              </a:ext>
            </a:extLst>
          </p:cNvPr>
          <p:cNvSpPr>
            <a:spLocks noGrp="1"/>
          </p:cNvSpPr>
          <p:nvPr>
            <p:ph idx="1"/>
          </p:nvPr>
        </p:nvSpPr>
        <p:spPr/>
        <p:txBody>
          <a:bodyPr/>
          <a:lstStyle/>
          <a:p>
            <a:pPr algn="just"/>
            <a:r>
              <a:rPr lang="en-US" b="1" dirty="0"/>
              <a:t>Both the intervening and antecedent variables are mediating variables.</a:t>
            </a:r>
          </a:p>
          <a:p>
            <a:pPr algn="just"/>
            <a:endParaRPr lang="en-US" b="1" dirty="0"/>
          </a:p>
          <a:p>
            <a:pPr algn="just"/>
            <a:r>
              <a:rPr lang="en-US" b="1" dirty="0"/>
              <a:t>Mediators are part of the causal pathway of an effect, and they tell you how or why an effect takes place</a:t>
            </a:r>
            <a:endParaRPr lang="en-ZM" b="1" dirty="0"/>
          </a:p>
        </p:txBody>
      </p:sp>
    </p:spTree>
    <p:extLst>
      <p:ext uri="{BB962C8B-B14F-4D97-AF65-F5344CB8AC3E}">
        <p14:creationId xmlns:p14="http://schemas.microsoft.com/office/powerpoint/2010/main" val="138625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normAutofit/>
          </a:bodyPr>
          <a:lstStyle/>
          <a:p>
            <a:pPr eaLnBrk="1" hangingPunct="1"/>
            <a:r>
              <a:rPr lang="en-US" dirty="0"/>
              <a:t>MODERATOR</a:t>
            </a:r>
            <a:r>
              <a:rPr lang="en-US" b="0" dirty="0"/>
              <a:t> VARIABLES</a:t>
            </a:r>
          </a:p>
        </p:txBody>
      </p:sp>
      <p:sp>
        <p:nvSpPr>
          <p:cNvPr id="83971" name="Rectangle 3"/>
          <p:cNvSpPr>
            <a:spLocks noGrp="1" noChangeArrowheads="1"/>
          </p:cNvSpPr>
          <p:nvPr>
            <p:ph idx="1"/>
          </p:nvPr>
        </p:nvSpPr>
        <p:spPr/>
        <p:txBody>
          <a:bodyPr>
            <a:normAutofit/>
          </a:bodyPr>
          <a:lstStyle/>
          <a:p>
            <a:pPr eaLnBrk="1" hangingPunct="1">
              <a:lnSpc>
                <a:spcPct val="80000"/>
              </a:lnSpc>
            </a:pPr>
            <a:endParaRPr lang="en-US" sz="1600" dirty="0"/>
          </a:p>
          <a:p>
            <a:pPr algn="just" eaLnBrk="1" hangingPunct="1">
              <a:lnSpc>
                <a:spcPct val="80000"/>
              </a:lnSpc>
            </a:pPr>
            <a:r>
              <a:rPr lang="en-US" b="1" dirty="0"/>
              <a:t>These are variables usually help you judge the external validity of your study by identifying the limitations of when the relationship between variables holds.</a:t>
            </a:r>
          </a:p>
          <a:p>
            <a:pPr algn="just" eaLnBrk="1" hangingPunct="1">
              <a:lnSpc>
                <a:spcPct val="80000"/>
              </a:lnSpc>
            </a:pPr>
            <a:endParaRPr lang="en-US" b="1" dirty="0"/>
          </a:p>
          <a:p>
            <a:pPr algn="just" eaLnBrk="1" hangingPunct="1">
              <a:lnSpc>
                <a:spcPct val="80000"/>
              </a:lnSpc>
            </a:pPr>
            <a:r>
              <a:rPr lang="en-US" b="1" dirty="0"/>
              <a:t>This is a variable associated with the problem and the cause of the problem.</a:t>
            </a:r>
          </a:p>
        </p:txBody>
      </p:sp>
    </p:spTree>
    <p:extLst>
      <p:ext uri="{BB962C8B-B14F-4D97-AF65-F5344CB8AC3E}">
        <p14:creationId xmlns:p14="http://schemas.microsoft.com/office/powerpoint/2010/main" val="1837771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2897-A973-9238-1B50-F116945EDC0E}"/>
              </a:ext>
            </a:extLst>
          </p:cNvPr>
          <p:cNvSpPr>
            <a:spLocks noGrp="1"/>
          </p:cNvSpPr>
          <p:nvPr>
            <p:ph type="title"/>
          </p:nvPr>
        </p:nvSpPr>
        <p:spPr/>
        <p:txBody>
          <a:bodyPr/>
          <a:lstStyle/>
          <a:p>
            <a:r>
              <a:rPr lang="en-US"/>
              <a:t>MODERATOR</a:t>
            </a:r>
            <a:r>
              <a:rPr lang="en-US" b="0"/>
              <a:t> VARIABLES</a:t>
            </a:r>
            <a:endParaRPr lang="en-ZM"/>
          </a:p>
        </p:txBody>
      </p:sp>
      <p:sp>
        <p:nvSpPr>
          <p:cNvPr id="3" name="Content Placeholder 2">
            <a:extLst>
              <a:ext uri="{FF2B5EF4-FFF2-40B4-BE49-F238E27FC236}">
                <a16:creationId xmlns:a16="http://schemas.microsoft.com/office/drawing/2014/main" id="{5F186B6C-69DB-3C02-D140-F7490FC1D6CA}"/>
              </a:ext>
            </a:extLst>
          </p:cNvPr>
          <p:cNvSpPr>
            <a:spLocks noGrp="1"/>
          </p:cNvSpPr>
          <p:nvPr>
            <p:ph idx="1"/>
          </p:nvPr>
        </p:nvSpPr>
        <p:spPr/>
        <p:txBody>
          <a:bodyPr>
            <a:normAutofit fontScale="77500" lnSpcReduction="20000"/>
          </a:bodyPr>
          <a:lstStyle/>
          <a:p>
            <a:pPr algn="just" eaLnBrk="1" hangingPunct="1">
              <a:lnSpc>
                <a:spcPct val="80000"/>
              </a:lnSpc>
              <a:buFont typeface="Wingdings" pitchFamily="2" charset="2"/>
              <a:buNone/>
            </a:pPr>
            <a:endParaRPr lang="en-US" sz="3200" b="1" dirty="0"/>
          </a:p>
          <a:p>
            <a:pPr algn="just" eaLnBrk="1" hangingPunct="1">
              <a:lnSpc>
                <a:spcPct val="80000"/>
              </a:lnSpc>
            </a:pPr>
            <a:r>
              <a:rPr lang="en-US" sz="3200" b="1" dirty="0"/>
              <a:t>A moderating variable may either strengthen or weaken an apparent relationship between a problem and a possible cause of the problem.</a:t>
            </a:r>
          </a:p>
          <a:p>
            <a:pPr algn="just" eaLnBrk="1" hangingPunct="1">
              <a:lnSpc>
                <a:spcPct val="80000"/>
              </a:lnSpc>
              <a:buFont typeface="Wingdings" pitchFamily="2" charset="2"/>
              <a:buNone/>
            </a:pPr>
            <a:endParaRPr lang="en-US" sz="3200" b="1" dirty="0"/>
          </a:p>
          <a:p>
            <a:pPr algn="just" eaLnBrk="1" hangingPunct="1">
              <a:lnSpc>
                <a:spcPct val="80000"/>
              </a:lnSpc>
              <a:buFont typeface="Wingdings" pitchFamily="2" charset="2"/>
              <a:buNone/>
            </a:pPr>
            <a:r>
              <a:rPr lang="en-US" sz="3200" b="1" dirty="0"/>
              <a:t>	EXAMPLE</a:t>
            </a:r>
          </a:p>
          <a:p>
            <a:pPr algn="just" eaLnBrk="1" hangingPunct="1">
              <a:lnSpc>
                <a:spcPct val="80000"/>
              </a:lnSpc>
            </a:pPr>
            <a:endParaRPr lang="en-US" sz="3200" b="1" dirty="0"/>
          </a:p>
          <a:p>
            <a:pPr algn="just" eaLnBrk="1" hangingPunct="1">
              <a:lnSpc>
                <a:spcPct val="80000"/>
              </a:lnSpc>
            </a:pPr>
            <a:r>
              <a:rPr lang="en-US" sz="3200" b="1" dirty="0"/>
              <a:t>The relationship between CAREER COUNSELLING and CAREER CHOICE can be influenced by TYPE OF SCHOOL (PUBLIC/PRIVATE/RELIGIOUS).</a:t>
            </a:r>
          </a:p>
          <a:p>
            <a:endParaRPr lang="en-ZM" dirty="0"/>
          </a:p>
        </p:txBody>
      </p:sp>
    </p:spTree>
    <p:extLst>
      <p:ext uri="{BB962C8B-B14F-4D97-AF65-F5344CB8AC3E}">
        <p14:creationId xmlns:p14="http://schemas.microsoft.com/office/powerpoint/2010/main" val="3857159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MODERATOR VARIABLES</a:t>
            </a:r>
          </a:p>
        </p:txBody>
      </p:sp>
      <p:sp>
        <p:nvSpPr>
          <p:cNvPr id="3" name="Content Placeholder 2"/>
          <p:cNvSpPr>
            <a:spLocks noGrp="1"/>
          </p:cNvSpPr>
          <p:nvPr>
            <p:ph idx="1"/>
          </p:nvPr>
        </p:nvSpPr>
        <p:spPr/>
        <p:txBody>
          <a:bodyPr>
            <a:normAutofit/>
          </a:bodyPr>
          <a:lstStyle/>
          <a:p>
            <a:r>
              <a:rPr lang="en-US" sz="2400" b="1" dirty="0"/>
              <a:t>Career counselling&gt;Career choice</a:t>
            </a:r>
          </a:p>
        </p:txBody>
      </p:sp>
      <p:sp>
        <p:nvSpPr>
          <p:cNvPr id="4" name="Rectangle 3"/>
          <p:cNvSpPr/>
          <p:nvPr/>
        </p:nvSpPr>
        <p:spPr>
          <a:xfrm>
            <a:off x="3371483" y="3033584"/>
            <a:ext cx="1689779" cy="98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ro Black" panose="02040A02050405020203" pitchFamily="18" charset="0"/>
              </a:rPr>
              <a:t>CAREER COUNSELLING</a:t>
            </a:r>
          </a:p>
        </p:txBody>
      </p:sp>
      <p:sp>
        <p:nvSpPr>
          <p:cNvPr id="5" name="Rectangle 4"/>
          <p:cNvSpPr/>
          <p:nvPr/>
        </p:nvSpPr>
        <p:spPr>
          <a:xfrm>
            <a:off x="7855732" y="2940302"/>
            <a:ext cx="2005584" cy="825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ro Black" panose="02040A02050405020203" pitchFamily="18" charset="0"/>
              </a:rPr>
              <a:t>CAREER CHOICE</a:t>
            </a:r>
          </a:p>
        </p:txBody>
      </p:sp>
      <p:sp>
        <p:nvSpPr>
          <p:cNvPr id="6" name="Rectangle 5"/>
          <p:cNvSpPr/>
          <p:nvPr/>
        </p:nvSpPr>
        <p:spPr>
          <a:xfrm>
            <a:off x="5448373" y="5498758"/>
            <a:ext cx="1842113" cy="69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ro Black" panose="02040A02050405020203" pitchFamily="18" charset="0"/>
              </a:rPr>
              <a:t>TYPE OF SCHOOL</a:t>
            </a:r>
          </a:p>
        </p:txBody>
      </p:sp>
      <p:sp>
        <p:nvSpPr>
          <p:cNvPr id="7" name="Right Arrow 6"/>
          <p:cNvSpPr/>
          <p:nvPr/>
        </p:nvSpPr>
        <p:spPr>
          <a:xfrm>
            <a:off x="5319312" y="3226797"/>
            <a:ext cx="23741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ro Black" panose="02040A02050405020203" pitchFamily="18" charset="0"/>
            </a:endParaRPr>
          </a:p>
        </p:txBody>
      </p:sp>
      <p:sp>
        <p:nvSpPr>
          <p:cNvPr id="8" name="Right Arrow 7"/>
          <p:cNvSpPr/>
          <p:nvPr/>
        </p:nvSpPr>
        <p:spPr>
          <a:xfrm rot="13467510">
            <a:off x="3965589" y="4602889"/>
            <a:ext cx="1947032" cy="428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ro Black" panose="02040A02050405020203" pitchFamily="18" charset="0"/>
            </a:endParaRPr>
          </a:p>
        </p:txBody>
      </p:sp>
      <p:sp>
        <p:nvSpPr>
          <p:cNvPr id="9" name="Right Arrow 8"/>
          <p:cNvSpPr/>
          <p:nvPr/>
        </p:nvSpPr>
        <p:spPr>
          <a:xfrm rot="18262566">
            <a:off x="6893203" y="4565513"/>
            <a:ext cx="225655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ro Black" panose="02040A02050405020203" pitchFamily="18" charset="0"/>
            </a:endParaRPr>
          </a:p>
        </p:txBody>
      </p:sp>
    </p:spTree>
    <p:extLst>
      <p:ext uri="{BB962C8B-B14F-4D97-AF65-F5344CB8AC3E}">
        <p14:creationId xmlns:p14="http://schemas.microsoft.com/office/powerpoint/2010/main" val="338173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Grp="1" noChangeArrowheads="1"/>
          </p:cNvSpPr>
          <p:nvPr>
            <p:ph type="title"/>
          </p:nvPr>
        </p:nvSpPr>
        <p:spPr/>
        <p:txBody>
          <a:bodyPr>
            <a:normAutofit/>
          </a:bodyPr>
          <a:lstStyle/>
          <a:p>
            <a:pPr eaLnBrk="1" hangingPunct="1"/>
            <a:r>
              <a:rPr lang="en-US" b="0" dirty="0"/>
              <a:t>	BACKGROUND VARIABLES</a:t>
            </a:r>
          </a:p>
        </p:txBody>
      </p:sp>
      <p:sp>
        <p:nvSpPr>
          <p:cNvPr id="84995" name="Rectangle 3"/>
          <p:cNvSpPr>
            <a:spLocks noGrp="1" noChangeArrowheads="1"/>
          </p:cNvSpPr>
          <p:nvPr>
            <p:ph idx="1"/>
          </p:nvPr>
        </p:nvSpPr>
        <p:spPr/>
        <p:txBody>
          <a:bodyPr>
            <a:normAutofit fontScale="92500" lnSpcReduction="20000"/>
          </a:bodyPr>
          <a:lstStyle/>
          <a:p>
            <a:pPr eaLnBrk="1" hangingPunct="1"/>
            <a:endParaRPr lang="en-US" sz="2400" dirty="0"/>
          </a:p>
          <a:p>
            <a:pPr algn="just" eaLnBrk="1" hangingPunct="1"/>
            <a:r>
              <a:rPr lang="en-US" sz="2400" b="1" dirty="0"/>
              <a:t>These are variables like age, sex, education, marital status, socioeconomic status, etc.</a:t>
            </a:r>
          </a:p>
          <a:p>
            <a:pPr algn="just" eaLnBrk="1" hangingPunct="1">
              <a:buFont typeface="Wingdings" pitchFamily="2" charset="2"/>
              <a:buNone/>
            </a:pPr>
            <a:endParaRPr lang="en-US" sz="2400" b="1" dirty="0"/>
          </a:p>
          <a:p>
            <a:pPr algn="just" eaLnBrk="1" hangingPunct="1"/>
            <a:r>
              <a:rPr lang="en-US" sz="2400" b="1" dirty="0"/>
              <a:t>Background variables are often related to the independent variables and may influence the problem indirectly.</a:t>
            </a:r>
          </a:p>
          <a:p>
            <a:pPr algn="just" eaLnBrk="1" hangingPunct="1">
              <a:buFont typeface="Wingdings" pitchFamily="2" charset="2"/>
              <a:buNone/>
            </a:pPr>
            <a:endParaRPr lang="en-US" sz="2400" b="1" dirty="0"/>
          </a:p>
          <a:p>
            <a:pPr algn="just" eaLnBrk="1" hangingPunct="1"/>
            <a:r>
              <a:rPr lang="en-US" sz="2400" b="1" dirty="0"/>
              <a:t>Background variables are often used as moderating variables.</a:t>
            </a:r>
          </a:p>
        </p:txBody>
      </p:sp>
    </p:spTree>
    <p:extLst>
      <p:ext uri="{BB962C8B-B14F-4D97-AF65-F5344CB8AC3E}">
        <p14:creationId xmlns:p14="http://schemas.microsoft.com/office/powerpoint/2010/main" val="3152377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marL="400050" indent="-400050">
              <a:lnSpc>
                <a:spcPct val="80000"/>
              </a:lnSpc>
            </a:pPr>
            <a:r>
              <a:rPr lang="en-GB" sz="4000" b="1" dirty="0"/>
              <a:t>MEASUREMENT</a:t>
            </a:r>
          </a:p>
        </p:txBody>
      </p:sp>
      <p:sp>
        <p:nvSpPr>
          <p:cNvPr id="36867" name="Rectangle 3"/>
          <p:cNvSpPr>
            <a:spLocks noGrp="1" noChangeArrowheads="1"/>
          </p:cNvSpPr>
          <p:nvPr>
            <p:ph idx="1"/>
          </p:nvPr>
        </p:nvSpPr>
        <p:spPr/>
        <p:txBody>
          <a:bodyPr>
            <a:normAutofit fontScale="77500" lnSpcReduction="20000"/>
          </a:bodyPr>
          <a:lstStyle/>
          <a:p>
            <a:pPr marL="400050" indent="-400050">
              <a:lnSpc>
                <a:spcPct val="80000"/>
              </a:lnSpc>
              <a:buFont typeface="Wingdings" pitchFamily="2" charset="2"/>
              <a:buAutoNum type="arabicPeriod" startAt="3"/>
            </a:pPr>
            <a:endParaRPr lang="en-GB" sz="1700" b="1" dirty="0"/>
          </a:p>
          <a:p>
            <a:pPr marL="400050" indent="-400050" algn="just">
              <a:lnSpc>
                <a:spcPct val="80000"/>
              </a:lnSpc>
            </a:pPr>
            <a:r>
              <a:rPr lang="en-GB" sz="2000" b="1" dirty="0"/>
              <a:t>Measurement is a process assigning numerals and numbers to properties of concepts according to rules.</a:t>
            </a:r>
          </a:p>
          <a:p>
            <a:pPr marL="400050" indent="-400050" algn="just">
              <a:lnSpc>
                <a:spcPct val="80000"/>
              </a:lnSpc>
            </a:pPr>
            <a:endParaRPr lang="en-GB" sz="2000" b="1" dirty="0"/>
          </a:p>
          <a:p>
            <a:pPr marL="400050" indent="-400050" algn="just">
              <a:lnSpc>
                <a:spcPct val="80000"/>
              </a:lnSpc>
            </a:pPr>
            <a:r>
              <a:rPr lang="en-GB" sz="2000" b="1" dirty="0"/>
              <a:t>This facilitates mathematical manipulation of relationships among variables</a:t>
            </a:r>
          </a:p>
          <a:p>
            <a:pPr marL="400050" indent="-400050" algn="just">
              <a:lnSpc>
                <a:spcPct val="80000"/>
              </a:lnSpc>
            </a:pPr>
            <a:endParaRPr lang="en-GB" sz="2000" b="1" dirty="0"/>
          </a:p>
          <a:p>
            <a:pPr marL="400050" indent="-400050" algn="just">
              <a:lnSpc>
                <a:spcPct val="80000"/>
              </a:lnSpc>
            </a:pPr>
            <a:r>
              <a:rPr lang="en-GB" sz="2000" b="1" dirty="0"/>
              <a:t>This gives relevant indicators necessary for analysis.</a:t>
            </a:r>
          </a:p>
          <a:p>
            <a:pPr marL="400050" indent="-400050" algn="just">
              <a:lnSpc>
                <a:spcPct val="80000"/>
              </a:lnSpc>
            </a:pPr>
            <a:endParaRPr lang="en-GB" sz="2000" b="1" dirty="0"/>
          </a:p>
          <a:p>
            <a:pPr marL="400050" indent="-400050" algn="just">
              <a:lnSpc>
                <a:spcPct val="80000"/>
              </a:lnSpc>
            </a:pPr>
            <a:r>
              <a:rPr lang="en-GB" sz="2000" b="1" dirty="0"/>
              <a:t>Indicators of paternal educational status: highest education of father/mother.</a:t>
            </a:r>
          </a:p>
          <a:p>
            <a:pPr marL="400050" indent="-400050" algn="just">
              <a:lnSpc>
                <a:spcPct val="80000"/>
              </a:lnSpc>
            </a:pPr>
            <a:endParaRPr lang="en-GB" sz="2000" b="1" dirty="0"/>
          </a:p>
          <a:p>
            <a:pPr marL="400050" indent="-400050" algn="just">
              <a:lnSpc>
                <a:spcPct val="80000"/>
              </a:lnSpc>
            </a:pPr>
            <a:r>
              <a:rPr lang="en-GB" sz="2000" b="1" dirty="0"/>
              <a:t>Indicators of reading culture: responses to questions on what types of books read; frequency of reading books.</a:t>
            </a:r>
            <a:endParaRPr lang="en-US" sz="2000" b="1" dirty="0"/>
          </a:p>
        </p:txBody>
      </p:sp>
    </p:spTree>
    <p:extLst>
      <p:ext uri="{BB962C8B-B14F-4D97-AF65-F5344CB8AC3E}">
        <p14:creationId xmlns:p14="http://schemas.microsoft.com/office/powerpoint/2010/main" val="308656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pPr eaLnBrk="1" hangingPunct="1"/>
            <a:r>
              <a:rPr lang="en-US" b="1" dirty="0"/>
              <a:t>METHOD OF READING</a:t>
            </a:r>
          </a:p>
        </p:txBody>
      </p:sp>
      <p:sp>
        <p:nvSpPr>
          <p:cNvPr id="56323" name="Rectangle 3"/>
          <p:cNvSpPr>
            <a:spLocks noGrp="1" noChangeArrowheads="1"/>
          </p:cNvSpPr>
          <p:nvPr>
            <p:ph idx="1"/>
          </p:nvPr>
        </p:nvSpPr>
        <p:spPr/>
        <p:txBody>
          <a:bodyPr>
            <a:normAutofit fontScale="92500" lnSpcReduction="20000"/>
          </a:bodyPr>
          <a:lstStyle/>
          <a:p>
            <a:pPr eaLnBrk="1" hangingPunct="1">
              <a:lnSpc>
                <a:spcPct val="80000"/>
              </a:lnSpc>
            </a:pPr>
            <a:endParaRPr lang="en-US" sz="2400" dirty="0"/>
          </a:p>
          <a:p>
            <a:pPr algn="just" eaLnBrk="1" hangingPunct="1">
              <a:lnSpc>
                <a:spcPct val="80000"/>
              </a:lnSpc>
            </a:pPr>
            <a:r>
              <a:rPr lang="en-US" sz="2400" b="1" dirty="0"/>
              <a:t>First, skim or read.</a:t>
            </a:r>
          </a:p>
          <a:p>
            <a:pPr algn="just" eaLnBrk="1" hangingPunct="1">
              <a:lnSpc>
                <a:spcPct val="80000"/>
              </a:lnSpc>
              <a:buFont typeface="Wingdings" pitchFamily="2" charset="2"/>
              <a:buNone/>
            </a:pPr>
            <a:endParaRPr lang="en-US" sz="2400" b="1" dirty="0"/>
          </a:p>
          <a:p>
            <a:pPr algn="just" eaLnBrk="1" hangingPunct="1">
              <a:lnSpc>
                <a:spcPct val="80000"/>
              </a:lnSpc>
            </a:pPr>
            <a:r>
              <a:rPr lang="en-US" sz="2400" b="1" dirty="0"/>
              <a:t>Summarize important information of each reference index cards or as computer entries.</a:t>
            </a:r>
          </a:p>
          <a:p>
            <a:pPr algn="just" eaLnBrk="1" hangingPunct="1">
              <a:lnSpc>
                <a:spcPct val="80000"/>
              </a:lnSpc>
              <a:buFont typeface="Wingdings" pitchFamily="2" charset="2"/>
              <a:buNone/>
            </a:pPr>
            <a:endParaRPr lang="en-US" sz="2400" b="1" dirty="0"/>
          </a:p>
          <a:p>
            <a:pPr algn="just" eaLnBrk="1" hangingPunct="1">
              <a:lnSpc>
                <a:spcPct val="80000"/>
              </a:lnSpc>
            </a:pPr>
            <a:r>
              <a:rPr lang="en-US" sz="2400" b="1" dirty="0"/>
              <a:t>Classify the information (computer entries) for easy retrieval.</a:t>
            </a:r>
          </a:p>
          <a:p>
            <a:pPr algn="just" eaLnBrk="1" hangingPunct="1">
              <a:lnSpc>
                <a:spcPct val="80000"/>
              </a:lnSpc>
              <a:buFont typeface="Wingdings" pitchFamily="2" charset="2"/>
              <a:buNone/>
            </a:pPr>
            <a:endParaRPr lang="en-US" sz="2400" b="1" dirty="0"/>
          </a:p>
          <a:p>
            <a:pPr algn="just" eaLnBrk="1" hangingPunct="1">
              <a:lnSpc>
                <a:spcPct val="80000"/>
              </a:lnSpc>
            </a:pPr>
            <a:r>
              <a:rPr lang="en-US" sz="2400" b="1" dirty="0"/>
              <a:t>Finally do the review</a:t>
            </a:r>
            <a:r>
              <a:rPr lang="en-US" sz="2400" dirty="0"/>
              <a:t>. </a:t>
            </a:r>
          </a:p>
        </p:txBody>
      </p:sp>
    </p:spTree>
    <p:extLst>
      <p:ext uri="{BB962C8B-B14F-4D97-AF65-F5344CB8AC3E}">
        <p14:creationId xmlns:p14="http://schemas.microsoft.com/office/powerpoint/2010/main" val="289103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CONCEPTS AND VARIABLES</a:t>
            </a:r>
            <a:br>
              <a:rPr lang="en-US" dirty="0"/>
            </a:br>
            <a:r>
              <a:rPr lang="en-US" b="1" dirty="0"/>
              <a:t>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a:t>A concept is an abstraction, representing an object, a property of an object, or a certain phenomenon or event. </a:t>
            </a:r>
          </a:p>
          <a:p>
            <a:pPr algn="just"/>
            <a:endParaRPr lang="en-US" b="1" dirty="0"/>
          </a:p>
          <a:p>
            <a:pPr algn="just"/>
            <a:r>
              <a:rPr lang="en-US" b="1" dirty="0"/>
              <a:t>It is like an idea and therefore intangible.</a:t>
            </a:r>
          </a:p>
          <a:p>
            <a:pPr algn="just">
              <a:buNone/>
            </a:pPr>
            <a:endParaRPr lang="en-US" b="1" dirty="0"/>
          </a:p>
          <a:p>
            <a:pPr algn="just"/>
            <a:r>
              <a:rPr lang="en-US" b="1" dirty="0"/>
              <a:t>A variable is a concept of a characteristic of a person, object or phenomenon that can take on different values. </a:t>
            </a:r>
          </a:p>
          <a:p>
            <a:pPr>
              <a:buNone/>
            </a:pPr>
            <a:r>
              <a:rPr lang="en-US" dirty="0"/>
              <a:t> </a:t>
            </a:r>
          </a:p>
          <a:p>
            <a:endParaRPr lang="en-US" dirty="0"/>
          </a:p>
        </p:txBody>
      </p:sp>
    </p:spTree>
    <p:extLst>
      <p:ext uri="{BB962C8B-B14F-4D97-AF65-F5344CB8AC3E}">
        <p14:creationId xmlns:p14="http://schemas.microsoft.com/office/powerpoint/2010/main" val="2700069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CONCEPTUAL DEFINITION</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t>Definition that describes concepts using other concepts</a:t>
            </a:r>
          </a:p>
          <a:p>
            <a:pPr algn="just">
              <a:buNone/>
            </a:pPr>
            <a:r>
              <a:rPr lang="en-US" b="1" dirty="0"/>
              <a:t> </a:t>
            </a:r>
          </a:p>
          <a:p>
            <a:pPr algn="just"/>
            <a:r>
              <a:rPr lang="en-US" b="1" dirty="0"/>
              <a:t>This involves the definition of a concept by other concepts. </a:t>
            </a:r>
          </a:p>
          <a:p>
            <a:pPr algn="just"/>
            <a:endParaRPr lang="en-US" b="1" dirty="0"/>
          </a:p>
          <a:p>
            <a:pPr algn="just"/>
            <a:r>
              <a:rPr lang="en-US" b="1" dirty="0"/>
              <a:t>Counseling in terms of advise.</a:t>
            </a:r>
          </a:p>
          <a:p>
            <a:pPr algn="just">
              <a:buNone/>
            </a:pPr>
            <a:r>
              <a:rPr lang="en-US" b="1" dirty="0"/>
              <a:t> </a:t>
            </a:r>
          </a:p>
          <a:p>
            <a:pPr algn="just"/>
            <a:r>
              <a:rPr lang="en-US" b="1" dirty="0"/>
              <a:t>For example, paternal educational status in terms of educational attainment.</a:t>
            </a:r>
            <a:endParaRPr lang="en-US" dirty="0"/>
          </a:p>
        </p:txBody>
      </p:sp>
    </p:spTree>
    <p:extLst>
      <p:ext uri="{BB962C8B-B14F-4D97-AF65-F5344CB8AC3E}">
        <p14:creationId xmlns:p14="http://schemas.microsoft.com/office/powerpoint/2010/main" val="2118464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OPERATIONAL DEFINITION </a:t>
            </a:r>
            <a:br>
              <a:rPr lang="en-US" dirty="0"/>
            </a:br>
            <a:endParaRPr lang="en-US" dirty="0"/>
          </a:p>
        </p:txBody>
      </p:sp>
      <p:sp>
        <p:nvSpPr>
          <p:cNvPr id="3" name="Content Placeholder 2"/>
          <p:cNvSpPr>
            <a:spLocks noGrp="1"/>
          </p:cNvSpPr>
          <p:nvPr>
            <p:ph idx="1"/>
          </p:nvPr>
        </p:nvSpPr>
        <p:spPr/>
        <p:txBody>
          <a:bodyPr>
            <a:normAutofit/>
          </a:bodyPr>
          <a:lstStyle/>
          <a:p>
            <a:pPr algn="just"/>
            <a:r>
              <a:rPr lang="en-US" b="1" dirty="0"/>
              <a:t>This is a set of rules and procedures that describe the activities to be performed in order to empirically establish the existence of a phenomenon described by a concept. </a:t>
            </a:r>
          </a:p>
          <a:p>
            <a:pPr algn="just">
              <a:buNone/>
            </a:pPr>
            <a:endParaRPr lang="en-US" b="1" dirty="0"/>
          </a:p>
          <a:p>
            <a:pPr algn="just"/>
            <a:r>
              <a:rPr lang="en-US" b="1" dirty="0"/>
              <a:t>Scientists require operational definitions when phenomenon cannot be observed directly.</a:t>
            </a:r>
          </a:p>
          <a:p>
            <a:pPr>
              <a:buNone/>
            </a:pPr>
            <a:endParaRPr lang="en-US" b="1" dirty="0"/>
          </a:p>
          <a:p>
            <a:endParaRPr lang="en-US" dirty="0"/>
          </a:p>
        </p:txBody>
      </p:sp>
    </p:spTree>
    <p:extLst>
      <p:ext uri="{BB962C8B-B14F-4D97-AF65-F5344CB8AC3E}">
        <p14:creationId xmlns:p14="http://schemas.microsoft.com/office/powerpoint/2010/main" val="654043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OPERATIONAL DEFINITION</a:t>
            </a:r>
            <a:endParaRPr lang="en-US" dirty="0"/>
          </a:p>
        </p:txBody>
      </p:sp>
      <p:sp>
        <p:nvSpPr>
          <p:cNvPr id="3" name="Content Placeholder 2"/>
          <p:cNvSpPr>
            <a:spLocks noGrp="1"/>
          </p:cNvSpPr>
          <p:nvPr>
            <p:ph idx="1"/>
          </p:nvPr>
        </p:nvSpPr>
        <p:spPr/>
        <p:txBody>
          <a:bodyPr>
            <a:normAutofit lnSpcReduction="10000"/>
          </a:bodyPr>
          <a:lstStyle/>
          <a:p>
            <a:pPr algn="just"/>
            <a:r>
              <a:rPr lang="en-US" b="1" dirty="0"/>
              <a:t>To collect information on a concept like CAREER CHOICE, it must be operationally defined. </a:t>
            </a:r>
          </a:p>
          <a:p>
            <a:pPr algn="just">
              <a:buNone/>
            </a:pPr>
            <a:endParaRPr lang="en-US" b="1" dirty="0"/>
          </a:p>
          <a:p>
            <a:pPr algn="just"/>
            <a:r>
              <a:rPr lang="en-US" b="1" dirty="0"/>
              <a:t>This can be done by simply asking relevant questions.</a:t>
            </a:r>
          </a:p>
          <a:p>
            <a:pPr algn="just">
              <a:buNone/>
            </a:pPr>
            <a:endParaRPr lang="en-US" b="1" dirty="0"/>
          </a:p>
          <a:p>
            <a:pPr algn="just"/>
            <a:r>
              <a:rPr lang="en-US" b="1" dirty="0"/>
              <a:t> The responses to these questions can then serve as indicators of the variables/concepts.</a:t>
            </a:r>
          </a:p>
          <a:p>
            <a:endParaRPr lang="en-US" dirty="0"/>
          </a:p>
          <a:p>
            <a:endParaRPr lang="en-US" dirty="0"/>
          </a:p>
        </p:txBody>
      </p:sp>
    </p:spTree>
    <p:extLst>
      <p:ext uri="{BB962C8B-B14F-4D97-AF65-F5344CB8AC3E}">
        <p14:creationId xmlns:p14="http://schemas.microsoft.com/office/powerpoint/2010/main" val="29934572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OPERATIONAL DEFINITION</a:t>
            </a:r>
            <a:endParaRPr lang="en-US" dirty="0"/>
          </a:p>
        </p:txBody>
      </p:sp>
      <p:sp>
        <p:nvSpPr>
          <p:cNvPr id="3" name="Content Placeholder 2"/>
          <p:cNvSpPr>
            <a:spLocks noGrp="1"/>
          </p:cNvSpPr>
          <p:nvPr>
            <p:ph idx="1"/>
          </p:nvPr>
        </p:nvSpPr>
        <p:spPr/>
        <p:txBody>
          <a:bodyPr>
            <a:normAutofit fontScale="47500" lnSpcReduction="20000"/>
          </a:bodyPr>
          <a:lstStyle/>
          <a:p>
            <a:pPr algn="just">
              <a:lnSpc>
                <a:spcPct val="107000"/>
              </a:lnSpc>
              <a:spcAft>
                <a:spcPts val="800"/>
              </a:spcAft>
            </a:pPr>
            <a:r>
              <a:rPr lang="en-US" sz="3300" b="1" dirty="0"/>
              <a:t>CAREER COUNSELLING </a:t>
            </a:r>
          </a:p>
          <a:p>
            <a:pPr algn="just">
              <a:lnSpc>
                <a:spcPct val="107000"/>
              </a:lnSpc>
              <a:spcAft>
                <a:spcPts val="800"/>
              </a:spcAft>
            </a:pPr>
            <a:r>
              <a:rPr lang="en-US" sz="3300" b="1" dirty="0">
                <a:ea typeface="Calibri" panose="020F0502020204030204" pitchFamily="34" charset="0"/>
                <a:cs typeface="Times New Roman" panose="02020603050405020304" pitchFamily="18" charset="0"/>
              </a:rPr>
              <a:t>Guidance on the correct career to pursue based on your subject strengths</a:t>
            </a:r>
            <a:endParaRPr lang="en-ZM" sz="3300" b="1" dirty="0">
              <a:ea typeface="Calibri" panose="020F0502020204030204" pitchFamily="34" charset="0"/>
              <a:cs typeface="Times New Roman" panose="02020603050405020304" pitchFamily="18" charset="0"/>
            </a:endParaRPr>
          </a:p>
          <a:p>
            <a:pPr algn="just"/>
            <a:r>
              <a:rPr lang="en-US" sz="3300" b="1" dirty="0"/>
              <a:t>CAREER COUNSELLING  can be operationally defined in terms of questions like:</a:t>
            </a:r>
          </a:p>
          <a:p>
            <a:pPr marL="82296" indent="0" algn="just">
              <a:buNone/>
            </a:pPr>
            <a:r>
              <a:rPr lang="en-US" sz="3300" b="1" dirty="0"/>
              <a:t> </a:t>
            </a:r>
          </a:p>
          <a:p>
            <a:pPr algn="just"/>
            <a:r>
              <a:rPr lang="en-US" sz="3300" b="1" dirty="0"/>
              <a:t>Did you receive any information on this program?</a:t>
            </a:r>
          </a:p>
          <a:p>
            <a:pPr marL="0">
              <a:lnSpc>
                <a:spcPct val="115000"/>
              </a:lnSpc>
              <a:spcBef>
                <a:spcPts val="0"/>
              </a:spcBef>
            </a:pPr>
            <a:r>
              <a:rPr lang="en-US" sz="3300" b="1" dirty="0">
                <a:ea typeface="Calibri" panose="020F0502020204030204" pitchFamily="34" charset="0"/>
                <a:cs typeface="Times New Roman" panose="02020603050405020304" pitchFamily="18" charset="0"/>
              </a:rPr>
              <a:t>Who gave you advice and information on this program?</a:t>
            </a:r>
          </a:p>
          <a:p>
            <a:pPr marL="0">
              <a:lnSpc>
                <a:spcPct val="115000"/>
              </a:lnSpc>
              <a:spcBef>
                <a:spcPts val="0"/>
              </a:spcBef>
            </a:pPr>
            <a:r>
              <a:rPr lang="en-US" sz="3300" b="1" dirty="0">
                <a:ea typeface="Calibri" panose="020F0502020204030204" pitchFamily="34" charset="0"/>
                <a:cs typeface="Times New Roman" panose="02020603050405020304" pitchFamily="18" charset="0"/>
              </a:rPr>
              <a:t>What were other sources of information on the program?</a:t>
            </a:r>
          </a:p>
          <a:p>
            <a:pPr marL="0">
              <a:lnSpc>
                <a:spcPct val="115000"/>
              </a:lnSpc>
              <a:spcBef>
                <a:spcPts val="0"/>
              </a:spcBef>
            </a:pPr>
            <a:endParaRPr lang="en-US" sz="3300" b="1" dirty="0">
              <a:ea typeface="Calibri" panose="020F0502020204030204" pitchFamily="34" charset="0"/>
              <a:cs typeface="Times New Roman" panose="02020603050405020304" pitchFamily="18" charset="0"/>
            </a:endParaRPr>
          </a:p>
          <a:p>
            <a:pPr marL="0">
              <a:lnSpc>
                <a:spcPct val="115000"/>
              </a:lnSpc>
              <a:spcBef>
                <a:spcPts val="0"/>
              </a:spcBef>
            </a:pPr>
            <a:r>
              <a:rPr lang="en-US" sz="3300" b="1" dirty="0">
                <a:ea typeface="Calibri" panose="020F0502020204030204" pitchFamily="34" charset="0"/>
                <a:cs typeface="Times New Roman" panose="02020603050405020304" pitchFamily="18" charset="0"/>
              </a:rPr>
              <a:t>Would say you were satisfied with the information you received?</a:t>
            </a:r>
          </a:p>
          <a:p>
            <a:endParaRPr lang="en-US" dirty="0"/>
          </a:p>
        </p:txBody>
      </p:sp>
    </p:spTree>
    <p:extLst>
      <p:ext uri="{BB962C8B-B14F-4D97-AF65-F5344CB8AC3E}">
        <p14:creationId xmlns:p14="http://schemas.microsoft.com/office/powerpoint/2010/main" val="4044146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77B7-918B-83C5-8F73-6CC0768259AC}"/>
              </a:ext>
            </a:extLst>
          </p:cNvPr>
          <p:cNvSpPr>
            <a:spLocks noGrp="1"/>
          </p:cNvSpPr>
          <p:nvPr>
            <p:ph type="title"/>
          </p:nvPr>
        </p:nvSpPr>
        <p:spPr/>
        <p:txBody>
          <a:bodyPr>
            <a:normAutofit/>
          </a:bodyPr>
          <a:lstStyle/>
          <a:p>
            <a:r>
              <a:rPr lang="en-US" b="1" dirty="0"/>
              <a:t>OPERATIONAL DEFINITION</a:t>
            </a:r>
            <a:endParaRPr lang="en-ZM" dirty="0"/>
          </a:p>
        </p:txBody>
      </p:sp>
      <p:sp>
        <p:nvSpPr>
          <p:cNvPr id="3" name="Content Placeholder 2">
            <a:extLst>
              <a:ext uri="{FF2B5EF4-FFF2-40B4-BE49-F238E27FC236}">
                <a16:creationId xmlns:a16="http://schemas.microsoft.com/office/drawing/2014/main" id="{04A08E27-350E-E58A-CCFA-F99989F79041}"/>
              </a:ext>
            </a:extLst>
          </p:cNvPr>
          <p:cNvSpPr>
            <a:spLocks noGrp="1"/>
          </p:cNvSpPr>
          <p:nvPr>
            <p:ph idx="1"/>
          </p:nvPr>
        </p:nvSpPr>
        <p:spPr/>
        <p:txBody>
          <a:bodyPr>
            <a:normAutofit fontScale="47500" lnSpcReduction="20000"/>
          </a:bodyPr>
          <a:lstStyle/>
          <a:p>
            <a:pPr algn="just"/>
            <a:r>
              <a:rPr lang="en-US" sz="3300" b="1" dirty="0"/>
              <a:t>CAREER CHOICE can be operationally defined in the form of questions like:</a:t>
            </a:r>
          </a:p>
          <a:p>
            <a:pPr algn="just"/>
            <a:endParaRPr lang="en-US" sz="3300" b="1" dirty="0"/>
          </a:p>
          <a:p>
            <a:pPr algn="just"/>
            <a:r>
              <a:rPr lang="en-US" sz="3300" b="1" dirty="0"/>
              <a:t>What is your major area of specialization that you chose at the University of Zambia?</a:t>
            </a:r>
          </a:p>
          <a:p>
            <a:pPr algn="just"/>
            <a:endParaRPr lang="en-US" sz="3300" b="1" dirty="0"/>
          </a:p>
          <a:p>
            <a:pPr algn="just"/>
            <a:r>
              <a:rPr lang="en-US" sz="3300" b="1" dirty="0"/>
              <a:t>What program of study are you pursuing at the University of Zambia? </a:t>
            </a:r>
          </a:p>
          <a:p>
            <a:pPr algn="just"/>
            <a:endParaRPr lang="en-US" sz="3300" b="1" dirty="0">
              <a:ea typeface="Calibri" panose="020F0502020204030204" pitchFamily="34" charset="0"/>
              <a:cs typeface="Times New Roman" panose="02020603050405020304" pitchFamily="18" charset="0"/>
            </a:endParaRPr>
          </a:p>
          <a:p>
            <a:pPr algn="just"/>
            <a:r>
              <a:rPr lang="en-US" sz="3300" b="1" dirty="0">
                <a:ea typeface="Calibri" panose="020F0502020204030204" pitchFamily="34" charset="0"/>
                <a:cs typeface="Times New Roman" panose="02020603050405020304" pitchFamily="18" charset="0"/>
              </a:rPr>
              <a:t>Have you chosen the required courses for your area of specialization?</a:t>
            </a:r>
          </a:p>
          <a:p>
            <a:pPr marL="0" indent="0" algn="just">
              <a:buNone/>
            </a:pPr>
            <a:endParaRPr lang="en-US" sz="3300" b="1" dirty="0">
              <a:ea typeface="Calibri" panose="020F0502020204030204" pitchFamily="34" charset="0"/>
              <a:cs typeface="Times New Roman" panose="02020603050405020304" pitchFamily="18" charset="0"/>
            </a:endParaRPr>
          </a:p>
          <a:p>
            <a:pPr algn="just"/>
            <a:r>
              <a:rPr lang="en-US" sz="3300" b="1" dirty="0">
                <a:ea typeface="Calibri" panose="020F0502020204030204" pitchFamily="34" charset="0"/>
                <a:cs typeface="Times New Roman" panose="02020603050405020304" pitchFamily="18" charset="0"/>
              </a:rPr>
              <a:t>Overall, are you satisfied with your choice of program?</a:t>
            </a:r>
          </a:p>
          <a:p>
            <a:pPr algn="just"/>
            <a:endParaRPr lang="en-US" sz="3300" b="1" dirty="0"/>
          </a:p>
          <a:p>
            <a:pPr algn="just"/>
            <a:endParaRPr lang="en-US" b="1" dirty="0"/>
          </a:p>
          <a:p>
            <a:endParaRPr lang="en-ZM" dirty="0"/>
          </a:p>
        </p:txBody>
      </p:sp>
    </p:spTree>
    <p:extLst>
      <p:ext uri="{BB962C8B-B14F-4D97-AF65-F5344CB8AC3E}">
        <p14:creationId xmlns:p14="http://schemas.microsoft.com/office/powerpoint/2010/main" val="1815158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OPERATIONAL DEFINITION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t>Paternal educational status can be operationally defined in terms of questions like:</a:t>
            </a:r>
          </a:p>
          <a:p>
            <a:pPr marL="82296" indent="0" algn="just">
              <a:buNone/>
            </a:pPr>
            <a:endParaRPr lang="en-US" b="1" dirty="0"/>
          </a:p>
          <a:p>
            <a:pPr algn="just"/>
            <a:r>
              <a:rPr lang="en-US" b="1" dirty="0"/>
              <a:t>What is the highest qualification of your mother?</a:t>
            </a:r>
          </a:p>
          <a:p>
            <a:pPr marL="82296" indent="0" algn="just">
              <a:buNone/>
            </a:pPr>
            <a:endParaRPr lang="en-US" b="1" dirty="0"/>
          </a:p>
          <a:p>
            <a:pPr algn="just"/>
            <a:r>
              <a:rPr lang="en-US" b="1" dirty="0"/>
              <a:t>Did your father/mother attend college/university?</a:t>
            </a:r>
          </a:p>
          <a:p>
            <a:pPr marL="82296" indent="0" algn="just">
              <a:buNone/>
            </a:pPr>
            <a:endParaRPr lang="en-US" b="1" dirty="0"/>
          </a:p>
          <a:p>
            <a:pPr algn="just"/>
            <a:r>
              <a:rPr lang="en-US" b="1" dirty="0"/>
              <a:t>Which college/university did your father/mother attend?</a:t>
            </a:r>
          </a:p>
        </p:txBody>
      </p:sp>
    </p:spTree>
    <p:extLst>
      <p:ext uri="{BB962C8B-B14F-4D97-AF65-F5344CB8AC3E}">
        <p14:creationId xmlns:p14="http://schemas.microsoft.com/office/powerpoint/2010/main" val="11351887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INDICATORS</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a:t>An indicator is a way to measure a variable with more or less exactness.</a:t>
            </a:r>
          </a:p>
          <a:p>
            <a:pPr algn="just">
              <a:buNone/>
            </a:pPr>
            <a:endParaRPr lang="en-US" b="1" dirty="0"/>
          </a:p>
          <a:p>
            <a:pPr algn="just"/>
            <a:r>
              <a:rPr lang="en-US" b="1" dirty="0"/>
              <a:t>It is a way of saying “how much” or “how many” or “to what extent” or “what size”.</a:t>
            </a:r>
          </a:p>
          <a:p>
            <a:pPr algn="just">
              <a:buNone/>
            </a:pPr>
            <a:endParaRPr lang="en-US" dirty="0"/>
          </a:p>
          <a:p>
            <a:pPr algn="just">
              <a:buNone/>
            </a:pPr>
            <a:r>
              <a:rPr lang="en-US" b="1" dirty="0"/>
              <a:t>TYPES OF INDICATORS</a:t>
            </a:r>
            <a:endParaRPr lang="en-US" dirty="0"/>
          </a:p>
          <a:p>
            <a:pPr algn="just">
              <a:buNone/>
            </a:pPr>
            <a:endParaRPr lang="en-US" dirty="0"/>
          </a:p>
          <a:p>
            <a:pPr algn="just"/>
            <a:r>
              <a:rPr lang="en-US" b="1" dirty="0"/>
              <a:t>Numeric</a:t>
            </a:r>
          </a:p>
          <a:p>
            <a:pPr algn="just"/>
            <a:r>
              <a:rPr lang="en-US" b="1" dirty="0"/>
              <a:t>Non – numeric</a:t>
            </a:r>
          </a:p>
          <a:p>
            <a:endParaRPr lang="en-US" dirty="0"/>
          </a:p>
        </p:txBody>
      </p:sp>
    </p:spTree>
    <p:extLst>
      <p:ext uri="{BB962C8B-B14F-4D97-AF65-F5344CB8AC3E}">
        <p14:creationId xmlns:p14="http://schemas.microsoft.com/office/powerpoint/2010/main" val="3621410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NUMERIC INDICATORS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a:t>Numeric indicators are expressed as counts, percentages, ratios, proportions, rates or averages.</a:t>
            </a:r>
          </a:p>
          <a:p>
            <a:pPr algn="just">
              <a:buNone/>
            </a:pPr>
            <a:endParaRPr lang="en-US" b="1" dirty="0"/>
          </a:p>
          <a:p>
            <a:pPr algn="just"/>
            <a:r>
              <a:rPr lang="en-US" b="1" dirty="0"/>
              <a:t>EXAMPLES</a:t>
            </a:r>
          </a:p>
          <a:p>
            <a:pPr algn="just">
              <a:buNone/>
            </a:pPr>
            <a:r>
              <a:rPr lang="en-US" b="1" dirty="0"/>
              <a:t> </a:t>
            </a:r>
          </a:p>
          <a:p>
            <a:pPr algn="just"/>
            <a:r>
              <a:rPr lang="en-US" b="1" dirty="0"/>
              <a:t>Number/percentage of students reading biographies.</a:t>
            </a:r>
          </a:p>
          <a:p>
            <a:pPr algn="just">
              <a:buNone/>
            </a:pPr>
            <a:endParaRPr lang="en-US" b="1" dirty="0"/>
          </a:p>
          <a:p>
            <a:pPr algn="just"/>
            <a:r>
              <a:rPr lang="en-US" b="1" dirty="0"/>
              <a:t>Number /percentage of students whose parents have tertiary education.</a:t>
            </a:r>
          </a:p>
          <a:p>
            <a:endParaRPr lang="en-US" b="1" dirty="0"/>
          </a:p>
        </p:txBody>
      </p:sp>
    </p:spTree>
    <p:extLst>
      <p:ext uri="{BB962C8B-B14F-4D97-AF65-F5344CB8AC3E}">
        <p14:creationId xmlns:p14="http://schemas.microsoft.com/office/powerpoint/2010/main" val="1334034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NON – NUMERIC INDICATORS</a:t>
            </a:r>
            <a:br>
              <a:rPr lang="en-US" dirty="0"/>
            </a:br>
            <a:endParaRPr lang="en-US" dirty="0"/>
          </a:p>
        </p:txBody>
      </p:sp>
      <p:sp>
        <p:nvSpPr>
          <p:cNvPr id="3" name="Content Placeholder 2"/>
          <p:cNvSpPr>
            <a:spLocks noGrp="1"/>
          </p:cNvSpPr>
          <p:nvPr>
            <p:ph idx="1"/>
          </p:nvPr>
        </p:nvSpPr>
        <p:spPr/>
        <p:txBody>
          <a:bodyPr>
            <a:normAutofit fontScale="47500" lnSpcReduction="20000"/>
          </a:bodyPr>
          <a:lstStyle/>
          <a:p>
            <a:pPr algn="just"/>
            <a:r>
              <a:rPr lang="en-US" b="1" dirty="0"/>
              <a:t>These usually denote the presence or absence of an event .</a:t>
            </a:r>
          </a:p>
          <a:p>
            <a:pPr algn="just">
              <a:buNone/>
            </a:pPr>
            <a:r>
              <a:rPr lang="en-US" b="1" dirty="0"/>
              <a:t> </a:t>
            </a:r>
          </a:p>
          <a:p>
            <a:pPr algn="just"/>
            <a:r>
              <a:rPr lang="en-US" b="1" dirty="0"/>
              <a:t>Have you read Mandela’s autobiography?</a:t>
            </a:r>
          </a:p>
          <a:p>
            <a:pPr algn="just">
              <a:buNone/>
            </a:pPr>
            <a:r>
              <a:rPr lang="en-US" b="1" dirty="0"/>
              <a:t> </a:t>
            </a:r>
          </a:p>
          <a:p>
            <a:pPr algn="just"/>
            <a:r>
              <a:rPr lang="en-US" b="1" dirty="0"/>
              <a:t>They are also referred to as qualitative or categorical indicators.</a:t>
            </a:r>
          </a:p>
          <a:p>
            <a:pPr algn="just">
              <a:buNone/>
            </a:pPr>
            <a:r>
              <a:rPr lang="en-US" b="1" dirty="0"/>
              <a:t> </a:t>
            </a:r>
          </a:p>
          <a:p>
            <a:pPr algn="just"/>
            <a:r>
              <a:rPr lang="en-US" b="1" dirty="0"/>
              <a:t>EXAMPLES</a:t>
            </a:r>
          </a:p>
          <a:p>
            <a:pPr algn="just">
              <a:buNone/>
            </a:pPr>
            <a:r>
              <a:rPr lang="en-US" b="1" dirty="0"/>
              <a:t> </a:t>
            </a:r>
          </a:p>
          <a:p>
            <a:pPr algn="just"/>
            <a:r>
              <a:rPr lang="en-US" b="1" dirty="0"/>
              <a:t>Reading of nonfiction books can be observed through a series of questions.</a:t>
            </a:r>
          </a:p>
          <a:p>
            <a:pPr algn="just">
              <a:buNone/>
            </a:pPr>
            <a:r>
              <a:rPr lang="en-US" b="1" dirty="0"/>
              <a:t> </a:t>
            </a:r>
          </a:p>
          <a:p>
            <a:pPr algn="just"/>
            <a:r>
              <a:rPr lang="en-US" b="1" dirty="0"/>
              <a:t>The responses to these questions will then give us indicators of </a:t>
            </a:r>
            <a:r>
              <a:rPr lang="en-US" b="1"/>
              <a:t>reading culture.</a:t>
            </a:r>
            <a:endParaRPr lang="en-US" b="1" dirty="0"/>
          </a:p>
          <a:p>
            <a:pPr algn="just">
              <a:buNone/>
            </a:pPr>
            <a:r>
              <a:rPr lang="en-US" b="1" dirty="0"/>
              <a:t> </a:t>
            </a:r>
          </a:p>
          <a:p>
            <a:endParaRPr lang="en-US" dirty="0"/>
          </a:p>
        </p:txBody>
      </p:sp>
    </p:spTree>
    <p:extLst>
      <p:ext uri="{BB962C8B-B14F-4D97-AF65-F5344CB8AC3E}">
        <p14:creationId xmlns:p14="http://schemas.microsoft.com/office/powerpoint/2010/main" val="392173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noAutofit/>
          </a:bodyPr>
          <a:lstStyle/>
          <a:p>
            <a:pPr eaLnBrk="1" hangingPunct="1"/>
            <a:r>
              <a:rPr lang="en-US" sz="2800" b="1" dirty="0"/>
              <a:t>INFORMATION TO BE INCLUDED FOR EACH ENTRY</a:t>
            </a:r>
            <a:br>
              <a:rPr lang="en-US" sz="2800" b="1" dirty="0"/>
            </a:br>
            <a:endParaRPr lang="en-US" sz="2800" b="1" dirty="0"/>
          </a:p>
        </p:txBody>
      </p:sp>
      <p:sp>
        <p:nvSpPr>
          <p:cNvPr id="57347" name="Rectangle 3"/>
          <p:cNvSpPr>
            <a:spLocks noGrp="1" noChangeArrowheads="1"/>
          </p:cNvSpPr>
          <p:nvPr>
            <p:ph idx="1"/>
          </p:nvPr>
        </p:nvSpPr>
        <p:spPr/>
        <p:txBody>
          <a:bodyPr>
            <a:noAutofit/>
          </a:bodyPr>
          <a:lstStyle/>
          <a:p>
            <a:pPr eaLnBrk="1" hangingPunct="1">
              <a:lnSpc>
                <a:spcPct val="80000"/>
              </a:lnSpc>
            </a:pPr>
            <a:r>
              <a:rPr lang="en-US" sz="1600" b="1" dirty="0"/>
              <a:t>Should have quotations and information such as:-</a:t>
            </a:r>
          </a:p>
          <a:p>
            <a:pPr eaLnBrk="1" hangingPunct="1">
              <a:lnSpc>
                <a:spcPct val="80000"/>
              </a:lnSpc>
            </a:pPr>
            <a:r>
              <a:rPr lang="en-US" sz="1600" b="1" dirty="0"/>
              <a:t>Key words READING CULTURE</a:t>
            </a:r>
          </a:p>
          <a:p>
            <a:pPr eaLnBrk="1" hangingPunct="1">
              <a:lnSpc>
                <a:spcPct val="80000"/>
              </a:lnSpc>
            </a:pPr>
            <a:r>
              <a:rPr lang="en-US" sz="1600" b="1" dirty="0"/>
              <a:t>A summary of the contents of the book or article – concentrate on information relevant to your study.</a:t>
            </a:r>
          </a:p>
          <a:p>
            <a:pPr eaLnBrk="1" hangingPunct="1">
              <a:lnSpc>
                <a:spcPct val="80000"/>
              </a:lnSpc>
              <a:buFont typeface="Wingdings" pitchFamily="2" charset="2"/>
              <a:buNone/>
            </a:pPr>
            <a:endParaRPr lang="en-US" sz="1600" b="1" dirty="0"/>
          </a:p>
          <a:p>
            <a:pPr eaLnBrk="1" hangingPunct="1">
              <a:lnSpc>
                <a:spcPct val="80000"/>
              </a:lnSpc>
            </a:pPr>
            <a:r>
              <a:rPr lang="en-US" sz="1600" b="1" dirty="0"/>
              <a:t>Main purpose of the study </a:t>
            </a:r>
          </a:p>
          <a:p>
            <a:pPr eaLnBrk="1" hangingPunct="1">
              <a:lnSpc>
                <a:spcPct val="80000"/>
              </a:lnSpc>
              <a:buFont typeface="Wingdings" pitchFamily="2" charset="2"/>
              <a:buNone/>
            </a:pPr>
            <a:endParaRPr lang="en-US" sz="1600" b="1" dirty="0"/>
          </a:p>
          <a:p>
            <a:pPr eaLnBrk="1" hangingPunct="1">
              <a:lnSpc>
                <a:spcPct val="80000"/>
              </a:lnSpc>
            </a:pPr>
            <a:r>
              <a:rPr lang="en-US" sz="1600" b="1" dirty="0"/>
              <a:t>Methodology – population, sample, etc.</a:t>
            </a:r>
          </a:p>
          <a:p>
            <a:pPr eaLnBrk="1" hangingPunct="1">
              <a:lnSpc>
                <a:spcPct val="80000"/>
              </a:lnSpc>
              <a:buFont typeface="Wingdings" pitchFamily="2" charset="2"/>
              <a:buNone/>
            </a:pPr>
            <a:endParaRPr lang="en-US" sz="1600" b="1" dirty="0"/>
          </a:p>
          <a:p>
            <a:pPr eaLnBrk="1" hangingPunct="1">
              <a:lnSpc>
                <a:spcPct val="80000"/>
              </a:lnSpc>
            </a:pPr>
            <a:r>
              <a:rPr lang="en-US" sz="1600" b="1" dirty="0"/>
              <a:t>Objectives/ hypotheses</a:t>
            </a:r>
          </a:p>
          <a:p>
            <a:pPr eaLnBrk="1" hangingPunct="1">
              <a:lnSpc>
                <a:spcPct val="80000"/>
              </a:lnSpc>
            </a:pPr>
            <a:endParaRPr lang="en-US" sz="1600" b="1" dirty="0"/>
          </a:p>
          <a:p>
            <a:pPr eaLnBrk="1" hangingPunct="1">
              <a:lnSpc>
                <a:spcPct val="80000"/>
              </a:lnSpc>
            </a:pPr>
            <a:r>
              <a:rPr lang="en-US" sz="1600" b="1" dirty="0"/>
              <a:t>Measurement of concepts/ variables</a:t>
            </a:r>
          </a:p>
          <a:p>
            <a:pPr eaLnBrk="1" hangingPunct="1">
              <a:lnSpc>
                <a:spcPct val="80000"/>
              </a:lnSpc>
              <a:buFont typeface="Wingdings" pitchFamily="2" charset="2"/>
              <a:buNone/>
            </a:pPr>
            <a:endParaRPr lang="en-US" sz="1600" b="1" dirty="0"/>
          </a:p>
          <a:p>
            <a:pPr eaLnBrk="1" hangingPunct="1">
              <a:lnSpc>
                <a:spcPct val="80000"/>
              </a:lnSpc>
            </a:pPr>
            <a:r>
              <a:rPr lang="en-US" sz="1600" b="1" dirty="0"/>
              <a:t>Data collection and analysis</a:t>
            </a:r>
          </a:p>
          <a:p>
            <a:pPr eaLnBrk="1" hangingPunct="1">
              <a:lnSpc>
                <a:spcPct val="80000"/>
              </a:lnSpc>
              <a:buFont typeface="Wingdings" pitchFamily="2" charset="2"/>
              <a:buNone/>
            </a:pPr>
            <a:endParaRPr lang="en-US" sz="1600" b="1" dirty="0"/>
          </a:p>
          <a:p>
            <a:pPr eaLnBrk="1" hangingPunct="1">
              <a:lnSpc>
                <a:spcPct val="80000"/>
              </a:lnSpc>
            </a:pPr>
            <a:r>
              <a:rPr lang="en-US" sz="1600" b="1" dirty="0"/>
              <a:t>Major findings and conclusions</a:t>
            </a:r>
          </a:p>
          <a:p>
            <a:pPr eaLnBrk="1" hangingPunct="1">
              <a:lnSpc>
                <a:spcPct val="80000"/>
              </a:lnSpc>
              <a:buFont typeface="Wingdings" pitchFamily="2" charset="2"/>
              <a:buNone/>
            </a:pPr>
            <a:endParaRPr lang="en-US" sz="1600" b="1" dirty="0"/>
          </a:p>
          <a:p>
            <a:pPr eaLnBrk="1" hangingPunct="1">
              <a:lnSpc>
                <a:spcPct val="80000"/>
              </a:lnSpc>
            </a:pPr>
            <a:r>
              <a:rPr lang="en-US" sz="1600" b="1" dirty="0"/>
              <a:t>How information from the study can be used in your research. </a:t>
            </a:r>
          </a:p>
        </p:txBody>
      </p:sp>
    </p:spTree>
    <p:extLst>
      <p:ext uri="{BB962C8B-B14F-4D97-AF65-F5344CB8AC3E}">
        <p14:creationId xmlns:p14="http://schemas.microsoft.com/office/powerpoint/2010/main" val="4188187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C7C2-3081-1D39-5B1A-790080EF74DF}"/>
              </a:ext>
            </a:extLst>
          </p:cNvPr>
          <p:cNvSpPr>
            <a:spLocks noGrp="1"/>
          </p:cNvSpPr>
          <p:nvPr>
            <p:ph type="title"/>
          </p:nvPr>
        </p:nvSpPr>
        <p:spPr/>
        <p:txBody>
          <a:bodyPr>
            <a:normAutofit/>
          </a:bodyPr>
          <a:lstStyle/>
          <a:p>
            <a:r>
              <a:rPr lang="en-GB" sz="2000" b="1" dirty="0"/>
              <a:t>MEASUREMENT OF CONCEPTS AND VARIABLES</a:t>
            </a:r>
            <a:endParaRPr lang="en-ZM" sz="2000" dirty="0"/>
          </a:p>
        </p:txBody>
      </p:sp>
      <p:graphicFrame>
        <p:nvGraphicFramePr>
          <p:cNvPr id="4" name="Content Placeholder 3">
            <a:extLst>
              <a:ext uri="{FF2B5EF4-FFF2-40B4-BE49-F238E27FC236}">
                <a16:creationId xmlns:a16="http://schemas.microsoft.com/office/drawing/2014/main" id="{6D7095FC-D73C-702A-D0C2-86B66F8C427A}"/>
              </a:ext>
            </a:extLst>
          </p:cNvPr>
          <p:cNvGraphicFramePr>
            <a:graphicFrameLocks noGrp="1"/>
          </p:cNvGraphicFramePr>
          <p:nvPr>
            <p:ph idx="1"/>
          </p:nvPr>
        </p:nvGraphicFramePr>
        <p:xfrm>
          <a:off x="1371600" y="2487831"/>
          <a:ext cx="9524998" cy="3746154"/>
        </p:xfrm>
        <a:graphic>
          <a:graphicData uri="http://schemas.openxmlformats.org/drawingml/2006/table">
            <a:tbl>
              <a:tblPr firstRow="1" firstCol="1" bandRow="1">
                <a:tableStyleId>{5940675A-B579-460E-94D1-54222C63F5DA}</a:tableStyleId>
              </a:tblPr>
              <a:tblGrid>
                <a:gridCol w="4674973">
                  <a:extLst>
                    <a:ext uri="{9D8B030D-6E8A-4147-A177-3AD203B41FA5}">
                      <a16:colId xmlns:a16="http://schemas.microsoft.com/office/drawing/2014/main" val="71716168"/>
                    </a:ext>
                  </a:extLst>
                </a:gridCol>
                <a:gridCol w="4850025">
                  <a:extLst>
                    <a:ext uri="{9D8B030D-6E8A-4147-A177-3AD203B41FA5}">
                      <a16:colId xmlns:a16="http://schemas.microsoft.com/office/drawing/2014/main" val="4283841015"/>
                    </a:ext>
                  </a:extLst>
                </a:gridCol>
              </a:tblGrid>
              <a:tr h="450538">
                <a:tc>
                  <a:txBody>
                    <a:bodyPr/>
                    <a:lstStyle/>
                    <a:p>
                      <a:pPr>
                        <a:lnSpc>
                          <a:spcPct val="107000"/>
                        </a:lnSpc>
                        <a:spcAft>
                          <a:spcPts val="800"/>
                        </a:spcAft>
                      </a:pPr>
                      <a:r>
                        <a:rPr lang="en-US" sz="1800" b="1" dirty="0">
                          <a:effectLst/>
                          <a:latin typeface="Georgia Pro Black" panose="02040A02050405020203" pitchFamily="18" charset="0"/>
                        </a:rPr>
                        <a:t>CONCEPTUAL LEVEL</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dirty="0">
                          <a:effectLst/>
                          <a:latin typeface="Georgia Pro Black" panose="02040A02050405020203" pitchFamily="18" charset="0"/>
                        </a:rPr>
                        <a:t>CONCEPTUAL LEVEL</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722211"/>
                  </a:ext>
                </a:extLst>
              </a:tr>
              <a:tr h="450538">
                <a:tc>
                  <a:txBody>
                    <a:bodyPr/>
                    <a:lstStyle/>
                    <a:p>
                      <a:pPr>
                        <a:lnSpc>
                          <a:spcPct val="107000"/>
                        </a:lnSpc>
                        <a:spcAft>
                          <a:spcPts val="800"/>
                        </a:spcAft>
                      </a:pPr>
                      <a:r>
                        <a:rPr lang="en-US" sz="1800" b="1" dirty="0">
                          <a:effectLst/>
                          <a:latin typeface="Georgia Pro Black" panose="02040A02050405020203" pitchFamily="18" charset="0"/>
                        </a:rPr>
                        <a:t>Career counselling</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dirty="0">
                          <a:effectLst/>
                          <a:latin typeface="Georgia Pro Black" panose="02040A02050405020203" pitchFamily="18" charset="0"/>
                        </a:rPr>
                        <a:t>Career choice</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7589189"/>
                  </a:ext>
                </a:extLst>
              </a:tr>
              <a:tr h="450538">
                <a:tc>
                  <a:txBody>
                    <a:bodyPr/>
                    <a:lstStyle/>
                    <a:p>
                      <a:pPr>
                        <a:lnSpc>
                          <a:spcPct val="107000"/>
                        </a:lnSpc>
                        <a:spcAft>
                          <a:spcPts val="800"/>
                        </a:spcAft>
                      </a:pPr>
                      <a:r>
                        <a:rPr lang="en-ZM" sz="1800" b="1" dirty="0">
                          <a:effectLst/>
                          <a:latin typeface="Georgia Pro Black" panose="02040A02050405020203" pitchFamily="18" charset="0"/>
                        </a:rPr>
                        <a:t> </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M" sz="1800" b="1" dirty="0">
                          <a:effectLst/>
                          <a:latin typeface="Georgia Pro Black" panose="02040A02050405020203" pitchFamily="18" charset="0"/>
                        </a:rPr>
                        <a:t> </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7493905"/>
                  </a:ext>
                </a:extLst>
              </a:tr>
              <a:tr h="924041">
                <a:tc>
                  <a:txBody>
                    <a:bodyPr/>
                    <a:lstStyle/>
                    <a:p>
                      <a:pPr>
                        <a:lnSpc>
                          <a:spcPct val="107000"/>
                        </a:lnSpc>
                        <a:spcAft>
                          <a:spcPts val="800"/>
                        </a:spcAft>
                      </a:pPr>
                      <a:r>
                        <a:rPr lang="en-US" sz="1800" b="1" dirty="0">
                          <a:effectLst/>
                          <a:latin typeface="Georgia Pro Black" panose="02040A02050405020203" pitchFamily="18" charset="0"/>
                        </a:rPr>
                        <a:t>CONCEPTUAL DEFINITION</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dirty="0">
                          <a:effectLst/>
                          <a:latin typeface="Georgia Pro Black" panose="02040A02050405020203" pitchFamily="18" charset="0"/>
                        </a:rPr>
                        <a:t>CONCEPTUAL DEFINITION</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939286"/>
                  </a:ext>
                </a:extLst>
              </a:tr>
              <a:tr h="1470499">
                <a:tc>
                  <a:txBody>
                    <a:bodyPr/>
                    <a:lstStyle/>
                    <a:p>
                      <a:pPr>
                        <a:lnSpc>
                          <a:spcPct val="107000"/>
                        </a:lnSpc>
                        <a:spcAft>
                          <a:spcPts val="800"/>
                        </a:spcAft>
                      </a:pPr>
                      <a:r>
                        <a:rPr lang="en-US" sz="1800" b="1" dirty="0">
                          <a:effectLst/>
                          <a:latin typeface="Georgia Pro Black" panose="02040A02050405020203" pitchFamily="18" charset="0"/>
                        </a:rPr>
                        <a:t>Career guidance</a:t>
                      </a:r>
                    </a:p>
                    <a:p>
                      <a:pPr>
                        <a:lnSpc>
                          <a:spcPct val="107000"/>
                        </a:lnSpc>
                        <a:spcAft>
                          <a:spcPts val="800"/>
                        </a:spcAft>
                      </a:pPr>
                      <a:r>
                        <a:rPr lang="en-US" sz="1800" b="1" dirty="0">
                          <a:effectLst/>
                          <a:latin typeface="Georgia Pro Black" panose="02040A02050405020203" pitchFamily="18" charset="0"/>
                          <a:ea typeface="Calibri" panose="020F0502020204030204" pitchFamily="34" charset="0"/>
                          <a:cs typeface="Times New Roman" panose="02020603050405020304" pitchFamily="18" charset="0"/>
                        </a:rPr>
                        <a:t>Coaching</a:t>
                      </a:r>
                    </a:p>
                    <a:p>
                      <a:pPr>
                        <a:lnSpc>
                          <a:spcPct val="107000"/>
                        </a:lnSpc>
                        <a:spcAft>
                          <a:spcPts val="800"/>
                        </a:spcAft>
                      </a:pPr>
                      <a:r>
                        <a:rPr lang="en-US" sz="1800" b="1" dirty="0">
                          <a:effectLst/>
                          <a:latin typeface="Georgia Pro Black" panose="02040A02050405020203" pitchFamily="18" charset="0"/>
                          <a:ea typeface="Calibri" panose="020F0502020204030204" pitchFamily="34" charset="0"/>
                          <a:cs typeface="Times New Roman" panose="02020603050405020304" pitchFamily="18" charset="0"/>
                        </a:rPr>
                        <a:t>Mentoring </a:t>
                      </a:r>
                    </a:p>
                    <a:p>
                      <a:pPr>
                        <a:lnSpc>
                          <a:spcPct val="107000"/>
                        </a:lnSpc>
                        <a:spcAft>
                          <a:spcPts val="800"/>
                        </a:spcAft>
                      </a:pPr>
                      <a:r>
                        <a:rPr lang="en-US" sz="1800" b="1" dirty="0">
                          <a:effectLst/>
                          <a:latin typeface="Georgia Pro Black" panose="02040A02050405020203" pitchFamily="18" charset="0"/>
                          <a:ea typeface="Calibri" panose="020F0502020204030204" pitchFamily="34" charset="0"/>
                          <a:cs typeface="Times New Roman" panose="02020603050405020304" pitchFamily="18" charset="0"/>
                        </a:rPr>
                        <a:t>Advise </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b="1" dirty="0">
                          <a:effectLst/>
                          <a:latin typeface="Georgia Pro Black" panose="02040A02050405020203" pitchFamily="18" charset="0"/>
                        </a:rPr>
                        <a:t>Choice of major or program</a:t>
                      </a:r>
                      <a:endParaRPr lang="en-ZM"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0416974"/>
                  </a:ext>
                </a:extLst>
              </a:tr>
            </a:tbl>
          </a:graphicData>
        </a:graphic>
      </p:graphicFrame>
    </p:spTree>
    <p:extLst>
      <p:ext uri="{BB962C8B-B14F-4D97-AF65-F5344CB8AC3E}">
        <p14:creationId xmlns:p14="http://schemas.microsoft.com/office/powerpoint/2010/main" val="3113950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8372-89B7-A1C6-2D23-B56F8438B378}"/>
              </a:ext>
            </a:extLst>
          </p:cNvPr>
          <p:cNvSpPr>
            <a:spLocks noGrp="1"/>
          </p:cNvSpPr>
          <p:nvPr>
            <p:ph type="title"/>
          </p:nvPr>
        </p:nvSpPr>
        <p:spPr/>
        <p:txBody>
          <a:bodyPr>
            <a:normAutofit/>
          </a:bodyPr>
          <a:lstStyle/>
          <a:p>
            <a:r>
              <a:rPr lang="en-GB" sz="2400" b="1" dirty="0"/>
              <a:t>MEASUREMENT OF CONCEPTS AND VARIABLES</a:t>
            </a:r>
            <a:endParaRPr lang="en-ZM" sz="2400" dirty="0"/>
          </a:p>
        </p:txBody>
      </p:sp>
      <p:graphicFrame>
        <p:nvGraphicFramePr>
          <p:cNvPr id="4" name="Content Placeholder 3">
            <a:extLst>
              <a:ext uri="{FF2B5EF4-FFF2-40B4-BE49-F238E27FC236}">
                <a16:creationId xmlns:a16="http://schemas.microsoft.com/office/drawing/2014/main" id="{D3E4D01B-2DE2-DA93-4506-DA3E9DBD8F65}"/>
              </a:ext>
            </a:extLst>
          </p:cNvPr>
          <p:cNvGraphicFramePr>
            <a:graphicFrameLocks noGrp="1"/>
          </p:cNvGraphicFramePr>
          <p:nvPr>
            <p:ph idx="1"/>
          </p:nvPr>
        </p:nvGraphicFramePr>
        <p:xfrm>
          <a:off x="1369540" y="2693861"/>
          <a:ext cx="9601200" cy="3318660"/>
        </p:xfrm>
        <a:graphic>
          <a:graphicData uri="http://schemas.openxmlformats.org/drawingml/2006/table">
            <a:tbl>
              <a:tblPr firstRow="1" firstCol="1" bandRow="1">
                <a:tableStyleId>{5940675A-B579-460E-94D1-54222C63F5DA}</a:tableStyleId>
              </a:tblPr>
              <a:tblGrid>
                <a:gridCol w="4108670">
                  <a:extLst>
                    <a:ext uri="{9D8B030D-6E8A-4147-A177-3AD203B41FA5}">
                      <a16:colId xmlns:a16="http://schemas.microsoft.com/office/drawing/2014/main" val="4199033174"/>
                    </a:ext>
                  </a:extLst>
                </a:gridCol>
                <a:gridCol w="5492530">
                  <a:extLst>
                    <a:ext uri="{9D8B030D-6E8A-4147-A177-3AD203B41FA5}">
                      <a16:colId xmlns:a16="http://schemas.microsoft.com/office/drawing/2014/main" val="4141484043"/>
                    </a:ext>
                  </a:extLst>
                </a:gridCol>
              </a:tblGrid>
              <a:tr h="160914">
                <a:tc>
                  <a:txBody>
                    <a:bodyPr/>
                    <a:lstStyle/>
                    <a:p>
                      <a:pPr algn="l" rtl="0" fontAlgn="ctr"/>
                      <a:r>
                        <a:rPr lang="en-US" sz="1800" u="none" strike="noStrike" dirty="0">
                          <a:effectLst/>
                          <a:latin typeface="Georgia Pro Black" panose="02040A02050405020203" pitchFamily="18" charset="0"/>
                        </a:rPr>
                        <a:t>OPERATIONAL DEFINITIONS (QUESTIONS)</a:t>
                      </a:r>
                      <a:endParaRPr lang="en-US" sz="1800" b="1" i="0" u="none" strike="noStrike" dirty="0">
                        <a:solidFill>
                          <a:srgbClr val="000000"/>
                        </a:solidFill>
                        <a:effectLst/>
                        <a:latin typeface="Georgia Pro Black" panose="02040A02050405020203" pitchFamily="18" charset="0"/>
                      </a:endParaRPr>
                    </a:p>
                  </a:txBody>
                  <a:tcPr marL="5364" marR="5364" marT="5364" marB="0" anchor="ctr"/>
                </a:tc>
                <a:tc>
                  <a:txBody>
                    <a:bodyPr/>
                    <a:lstStyle/>
                    <a:p>
                      <a:pPr algn="l" rtl="0" fontAlgn="ctr"/>
                      <a:r>
                        <a:rPr lang="en-US" sz="1800" u="none" strike="noStrike">
                          <a:effectLst/>
                          <a:latin typeface="Georgia Pro Black" panose="02040A02050405020203" pitchFamily="18" charset="0"/>
                        </a:rPr>
                        <a:t>OPERATIONAL DEFINITIONS (QUESTIONS)</a:t>
                      </a:r>
                      <a:endParaRPr lang="en-US" sz="1800" b="1" i="0" u="none" strike="noStrike">
                        <a:solidFill>
                          <a:srgbClr val="000000"/>
                        </a:solidFill>
                        <a:effectLst/>
                        <a:latin typeface="Georgia Pro Black" panose="02040A02050405020203" pitchFamily="18" charset="0"/>
                      </a:endParaRPr>
                    </a:p>
                  </a:txBody>
                  <a:tcPr marL="5364" marR="5364" marT="5364" marB="0" anchor="ctr"/>
                </a:tc>
                <a:extLst>
                  <a:ext uri="{0D108BD9-81ED-4DB2-BD59-A6C34878D82A}">
                    <a16:rowId xmlns:a16="http://schemas.microsoft.com/office/drawing/2014/main" val="803433515"/>
                  </a:ext>
                </a:extLst>
              </a:tr>
              <a:tr h="134095">
                <a:tc>
                  <a:txBody>
                    <a:bodyPr/>
                    <a:lstStyle/>
                    <a:p>
                      <a:pPr algn="l" rtl="0" fontAlgn="ctr">
                        <a:buClr>
                          <a:srgbClr val="000000"/>
                        </a:buClr>
                        <a:buSzPts val="1000"/>
                        <a:buFont typeface="Wingdings 2" panose="05020102010507070707" pitchFamily="18" charset="2"/>
                        <a:buChar char=""/>
                      </a:pPr>
                      <a:r>
                        <a:rPr lang="en-US" sz="1800" u="none" strike="noStrike" dirty="0">
                          <a:effectLst/>
                          <a:latin typeface="Georgia Pro Black" panose="02040A02050405020203" pitchFamily="18" charset="0"/>
                        </a:rPr>
                        <a:t>Did you receive any information on this program?</a:t>
                      </a:r>
                      <a:endParaRPr lang="en-US" sz="1800" b="0" i="0" u="none" strike="noStrike" dirty="0">
                        <a:solidFill>
                          <a:srgbClr val="000000"/>
                        </a:solidFill>
                        <a:effectLst/>
                        <a:latin typeface="Georgia Pro Black" panose="02040A02050405020203" pitchFamily="18" charset="0"/>
                      </a:endParaRPr>
                    </a:p>
                  </a:txBody>
                  <a:tcPr marL="241371" marR="5364" marT="5364" marB="0" anchor="ctr"/>
                </a:tc>
                <a:tc>
                  <a:txBody>
                    <a:bodyPr/>
                    <a:lstStyle/>
                    <a:p>
                      <a:pPr algn="l" rtl="0" fontAlgn="ctr">
                        <a:buClr>
                          <a:srgbClr val="000000"/>
                        </a:buClr>
                        <a:buSzPts val="1000"/>
                        <a:buFont typeface="Wingdings 2" panose="05020102010507070707" pitchFamily="18" charset="2"/>
                        <a:buChar char=""/>
                      </a:pPr>
                      <a:r>
                        <a:rPr lang="en-US" sz="1800" u="none" strike="noStrike">
                          <a:effectLst/>
                          <a:latin typeface="Georgia Pro Black" panose="02040A02050405020203" pitchFamily="18" charset="0"/>
                        </a:rPr>
                        <a:t>What is your major area of specialization that you chose at the University of Zambia?</a:t>
                      </a:r>
                      <a:endParaRPr lang="en-US" sz="1800" b="0" i="0" u="none" strike="noStrike">
                        <a:solidFill>
                          <a:srgbClr val="000000"/>
                        </a:solidFill>
                        <a:effectLst/>
                        <a:latin typeface="Georgia Pro Black" panose="02040A02050405020203" pitchFamily="18" charset="0"/>
                      </a:endParaRPr>
                    </a:p>
                  </a:txBody>
                  <a:tcPr marL="241371" marR="5364" marT="5364" marB="0" anchor="ctr"/>
                </a:tc>
                <a:extLst>
                  <a:ext uri="{0D108BD9-81ED-4DB2-BD59-A6C34878D82A}">
                    <a16:rowId xmlns:a16="http://schemas.microsoft.com/office/drawing/2014/main" val="2042576648"/>
                  </a:ext>
                </a:extLst>
              </a:tr>
              <a:tr h="134095">
                <a:tc>
                  <a:txBody>
                    <a:bodyPr/>
                    <a:lstStyle/>
                    <a:p>
                      <a:pPr algn="l" rtl="0" fontAlgn="ctr">
                        <a:buClr>
                          <a:srgbClr val="000000"/>
                        </a:buClr>
                        <a:buSzPts val="1000"/>
                        <a:buFont typeface="Wingdings 2" panose="05020102010507070707" pitchFamily="18" charset="2"/>
                        <a:buChar char=""/>
                      </a:pPr>
                      <a:r>
                        <a:rPr lang="en-US" sz="1800" u="none" strike="noStrike" dirty="0">
                          <a:effectLst/>
                          <a:latin typeface="Georgia Pro Black" panose="02040A02050405020203" pitchFamily="18" charset="0"/>
                        </a:rPr>
                        <a:t>Who gave you advice and information on this program?</a:t>
                      </a:r>
                      <a:endParaRPr lang="en-US" sz="1800" b="0" i="0" u="none" strike="noStrike" dirty="0">
                        <a:solidFill>
                          <a:srgbClr val="000000"/>
                        </a:solidFill>
                        <a:effectLst/>
                        <a:latin typeface="Georgia Pro Black" panose="02040A02050405020203" pitchFamily="18" charset="0"/>
                      </a:endParaRPr>
                    </a:p>
                  </a:txBody>
                  <a:tcPr marL="241371" marR="5364" marT="5364" marB="0" anchor="ctr"/>
                </a:tc>
                <a:tc>
                  <a:txBody>
                    <a:bodyPr/>
                    <a:lstStyle/>
                    <a:p>
                      <a:pPr algn="l" rtl="0" fontAlgn="ctr">
                        <a:buClr>
                          <a:srgbClr val="000000"/>
                        </a:buClr>
                        <a:buSzPts val="1000"/>
                        <a:buFont typeface="Wingdings 2" panose="05020102010507070707" pitchFamily="18" charset="2"/>
                        <a:buChar char=""/>
                      </a:pPr>
                      <a:r>
                        <a:rPr lang="en-US" sz="1800" u="none" strike="noStrike">
                          <a:effectLst/>
                          <a:latin typeface="Georgia Pro Black" panose="02040A02050405020203" pitchFamily="18" charset="0"/>
                        </a:rPr>
                        <a:t>What program of study are you pursuing at the University of Zambia? </a:t>
                      </a:r>
                      <a:endParaRPr lang="en-US" sz="1800" b="0" i="0" u="none" strike="noStrike">
                        <a:solidFill>
                          <a:srgbClr val="000000"/>
                        </a:solidFill>
                        <a:effectLst/>
                        <a:latin typeface="Georgia Pro Black" panose="02040A02050405020203" pitchFamily="18" charset="0"/>
                      </a:endParaRPr>
                    </a:p>
                  </a:txBody>
                  <a:tcPr marL="241371" marR="5364" marT="5364" marB="0" anchor="ctr"/>
                </a:tc>
                <a:extLst>
                  <a:ext uri="{0D108BD9-81ED-4DB2-BD59-A6C34878D82A}">
                    <a16:rowId xmlns:a16="http://schemas.microsoft.com/office/drawing/2014/main" val="1978377371"/>
                  </a:ext>
                </a:extLst>
              </a:tr>
              <a:tr h="134095">
                <a:tc>
                  <a:txBody>
                    <a:bodyPr/>
                    <a:lstStyle/>
                    <a:p>
                      <a:pPr algn="l" rtl="0" fontAlgn="ctr">
                        <a:buClr>
                          <a:srgbClr val="000000"/>
                        </a:buClr>
                        <a:buSzPts val="1000"/>
                        <a:buFont typeface="Wingdings 2" panose="05020102010507070707" pitchFamily="18" charset="2"/>
                        <a:buChar char=""/>
                      </a:pPr>
                      <a:r>
                        <a:rPr lang="en-US" sz="1800" u="none" strike="noStrike" dirty="0">
                          <a:effectLst/>
                          <a:latin typeface="Georgia Pro Black" panose="02040A02050405020203" pitchFamily="18" charset="0"/>
                        </a:rPr>
                        <a:t>What were other sources of information on the program?</a:t>
                      </a:r>
                      <a:endParaRPr lang="en-US" sz="1800" b="0" i="0" u="none" strike="noStrike" dirty="0">
                        <a:solidFill>
                          <a:srgbClr val="000000"/>
                        </a:solidFill>
                        <a:effectLst/>
                        <a:latin typeface="Georgia Pro Black" panose="02040A02050405020203" pitchFamily="18" charset="0"/>
                      </a:endParaRPr>
                    </a:p>
                  </a:txBody>
                  <a:tcPr marL="241371" marR="5364" marT="5364" marB="0" anchor="ctr"/>
                </a:tc>
                <a:tc>
                  <a:txBody>
                    <a:bodyPr/>
                    <a:lstStyle/>
                    <a:p>
                      <a:pPr algn="l" rtl="0" fontAlgn="ctr">
                        <a:buClr>
                          <a:srgbClr val="000000"/>
                        </a:buClr>
                        <a:buSzPts val="1000"/>
                        <a:buFont typeface="Wingdings 2" panose="05020102010507070707" pitchFamily="18" charset="2"/>
                        <a:buChar char=""/>
                      </a:pPr>
                      <a:r>
                        <a:rPr lang="en-US" sz="1800" u="none" strike="noStrike">
                          <a:effectLst/>
                          <a:latin typeface="Georgia Pro Black" panose="02040A02050405020203" pitchFamily="18" charset="0"/>
                        </a:rPr>
                        <a:t>Have you chosen the required courses for your area of specialization?</a:t>
                      </a:r>
                      <a:endParaRPr lang="en-US" sz="1800" b="0" i="0" u="none" strike="noStrike">
                        <a:solidFill>
                          <a:srgbClr val="000000"/>
                        </a:solidFill>
                        <a:effectLst/>
                        <a:latin typeface="Georgia Pro Black" panose="02040A02050405020203" pitchFamily="18" charset="0"/>
                      </a:endParaRPr>
                    </a:p>
                  </a:txBody>
                  <a:tcPr marL="241371" marR="5364" marT="5364" marB="0" anchor="ctr"/>
                </a:tc>
                <a:extLst>
                  <a:ext uri="{0D108BD9-81ED-4DB2-BD59-A6C34878D82A}">
                    <a16:rowId xmlns:a16="http://schemas.microsoft.com/office/drawing/2014/main" val="3486860669"/>
                  </a:ext>
                </a:extLst>
              </a:tr>
              <a:tr h="134095">
                <a:tc>
                  <a:txBody>
                    <a:bodyPr/>
                    <a:lstStyle/>
                    <a:p>
                      <a:pPr algn="l" rtl="0" fontAlgn="ctr">
                        <a:buClr>
                          <a:srgbClr val="000000"/>
                        </a:buClr>
                        <a:buSzPts val="1000"/>
                        <a:buFont typeface="Wingdings 2" panose="05020102010507070707" pitchFamily="18" charset="2"/>
                        <a:buChar char=""/>
                      </a:pPr>
                      <a:r>
                        <a:rPr lang="en-US" sz="1800" u="none" strike="noStrike" dirty="0">
                          <a:effectLst/>
                          <a:latin typeface="Georgia Pro Black" panose="02040A02050405020203" pitchFamily="18" charset="0"/>
                        </a:rPr>
                        <a:t>Overall, were you satisfied with the information you received?</a:t>
                      </a:r>
                      <a:endParaRPr lang="en-US" sz="1800" b="0" i="0" u="none" strike="noStrike" dirty="0">
                        <a:solidFill>
                          <a:srgbClr val="000000"/>
                        </a:solidFill>
                        <a:effectLst/>
                        <a:latin typeface="Georgia Pro Black" panose="02040A02050405020203" pitchFamily="18" charset="0"/>
                      </a:endParaRPr>
                    </a:p>
                  </a:txBody>
                  <a:tcPr marL="241371" marR="5364" marT="5364" marB="0" anchor="ctr"/>
                </a:tc>
                <a:tc>
                  <a:txBody>
                    <a:bodyPr/>
                    <a:lstStyle/>
                    <a:p>
                      <a:pPr algn="l" rtl="0" fontAlgn="ctr">
                        <a:buClr>
                          <a:srgbClr val="000000"/>
                        </a:buClr>
                        <a:buSzPts val="1000"/>
                        <a:buFont typeface="Wingdings 2" panose="05020102010507070707" pitchFamily="18" charset="2"/>
                        <a:buChar char=""/>
                      </a:pPr>
                      <a:r>
                        <a:rPr lang="en-US" sz="1800" u="none" strike="noStrike" dirty="0">
                          <a:effectLst/>
                          <a:latin typeface="Georgia Pro Black" panose="02040A02050405020203" pitchFamily="18" charset="0"/>
                        </a:rPr>
                        <a:t>Overall, are you satisfied with your choice of program?</a:t>
                      </a:r>
                      <a:endParaRPr lang="en-US" sz="1800" b="0" i="0" u="none" strike="noStrike" dirty="0">
                        <a:solidFill>
                          <a:srgbClr val="000000"/>
                        </a:solidFill>
                        <a:effectLst/>
                        <a:latin typeface="Georgia Pro Black" panose="02040A02050405020203" pitchFamily="18" charset="0"/>
                      </a:endParaRPr>
                    </a:p>
                  </a:txBody>
                  <a:tcPr marL="241371" marR="5364" marT="5364" marB="0" anchor="ctr"/>
                </a:tc>
                <a:extLst>
                  <a:ext uri="{0D108BD9-81ED-4DB2-BD59-A6C34878D82A}">
                    <a16:rowId xmlns:a16="http://schemas.microsoft.com/office/drawing/2014/main" val="2200153583"/>
                  </a:ext>
                </a:extLst>
              </a:tr>
            </a:tbl>
          </a:graphicData>
        </a:graphic>
      </p:graphicFrame>
    </p:spTree>
    <p:extLst>
      <p:ext uri="{BB962C8B-B14F-4D97-AF65-F5344CB8AC3E}">
        <p14:creationId xmlns:p14="http://schemas.microsoft.com/office/powerpoint/2010/main" val="1062891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55B7-A561-5FC8-9E93-DA1502D2EAE5}"/>
              </a:ext>
            </a:extLst>
          </p:cNvPr>
          <p:cNvSpPr>
            <a:spLocks noGrp="1"/>
          </p:cNvSpPr>
          <p:nvPr>
            <p:ph type="title"/>
          </p:nvPr>
        </p:nvSpPr>
        <p:spPr/>
        <p:txBody>
          <a:bodyPr>
            <a:normAutofit/>
          </a:bodyPr>
          <a:lstStyle/>
          <a:p>
            <a:r>
              <a:rPr lang="en-GB" sz="2400" b="1" dirty="0"/>
              <a:t>MEASUREMENT OF CONCEPTS AND VARIABLES</a:t>
            </a:r>
            <a:endParaRPr lang="en-ZM" sz="2400" dirty="0"/>
          </a:p>
        </p:txBody>
      </p:sp>
      <p:graphicFrame>
        <p:nvGraphicFramePr>
          <p:cNvPr id="4" name="Content Placeholder 3">
            <a:extLst>
              <a:ext uri="{FF2B5EF4-FFF2-40B4-BE49-F238E27FC236}">
                <a16:creationId xmlns:a16="http://schemas.microsoft.com/office/drawing/2014/main" id="{7748BB71-0F53-1698-E44B-0153B6C6351A}"/>
              </a:ext>
            </a:extLst>
          </p:cNvPr>
          <p:cNvGraphicFramePr>
            <a:graphicFrameLocks noGrp="1"/>
          </p:cNvGraphicFramePr>
          <p:nvPr>
            <p:ph idx="1"/>
          </p:nvPr>
        </p:nvGraphicFramePr>
        <p:xfrm>
          <a:off x="1112109" y="2460531"/>
          <a:ext cx="10657703" cy="3835241"/>
        </p:xfrm>
        <a:graphic>
          <a:graphicData uri="http://schemas.openxmlformats.org/drawingml/2006/table">
            <a:tbl>
              <a:tblPr>
                <a:tableStyleId>{5940675A-B579-460E-94D1-54222C63F5DA}</a:tableStyleId>
              </a:tblPr>
              <a:tblGrid>
                <a:gridCol w="6504855">
                  <a:extLst>
                    <a:ext uri="{9D8B030D-6E8A-4147-A177-3AD203B41FA5}">
                      <a16:colId xmlns:a16="http://schemas.microsoft.com/office/drawing/2014/main" val="3505573308"/>
                    </a:ext>
                  </a:extLst>
                </a:gridCol>
                <a:gridCol w="4152848">
                  <a:extLst>
                    <a:ext uri="{9D8B030D-6E8A-4147-A177-3AD203B41FA5}">
                      <a16:colId xmlns:a16="http://schemas.microsoft.com/office/drawing/2014/main" val="3566188911"/>
                    </a:ext>
                  </a:extLst>
                </a:gridCol>
              </a:tblGrid>
              <a:tr h="192093">
                <a:tc>
                  <a:txBody>
                    <a:bodyPr/>
                    <a:lstStyle/>
                    <a:p>
                      <a:pPr algn="l" rtl="0" fontAlgn="ctr"/>
                      <a:r>
                        <a:rPr lang="en-US" sz="1200" u="none" strike="noStrike" dirty="0">
                          <a:effectLst/>
                          <a:latin typeface="Georgia Pro Black" panose="02040A02050405020203" pitchFamily="18" charset="0"/>
                        </a:rPr>
                        <a:t>OBSERVATIONAL LEVEL</a:t>
                      </a:r>
                      <a:endParaRPr lang="en-US" sz="1200" b="1" i="0" u="none" strike="noStrike" dirty="0">
                        <a:solidFill>
                          <a:srgbClr val="000000"/>
                        </a:solidFill>
                        <a:effectLst/>
                        <a:latin typeface="Georgia Pro Black" panose="02040A02050405020203" pitchFamily="18" charset="0"/>
                      </a:endParaRPr>
                    </a:p>
                  </a:txBody>
                  <a:tcPr marL="5602" marR="5602" marT="5602" marB="0" anchor="ctr"/>
                </a:tc>
                <a:tc>
                  <a:txBody>
                    <a:bodyPr/>
                    <a:lstStyle/>
                    <a:p>
                      <a:pPr algn="l" rtl="0" fontAlgn="ctr"/>
                      <a:r>
                        <a:rPr lang="en-US" sz="1200" u="none" strike="noStrike">
                          <a:effectLst/>
                          <a:latin typeface="Georgia Pro Black" panose="02040A02050405020203" pitchFamily="18" charset="0"/>
                        </a:rPr>
                        <a:t>OBSERVATIONAL LEVEL</a:t>
                      </a:r>
                      <a:endParaRPr lang="en-US" sz="1200" b="1" i="0" u="none" strike="noStrike">
                        <a:solidFill>
                          <a:srgbClr val="000000"/>
                        </a:solidFill>
                        <a:effectLst/>
                        <a:latin typeface="Georgia Pro Black" panose="02040A02050405020203" pitchFamily="18" charset="0"/>
                      </a:endParaRPr>
                    </a:p>
                  </a:txBody>
                  <a:tcPr marL="5602" marR="5602" marT="5602" marB="0" anchor="ctr"/>
                </a:tc>
                <a:extLst>
                  <a:ext uri="{0D108BD9-81ED-4DB2-BD59-A6C34878D82A}">
                    <a16:rowId xmlns:a16="http://schemas.microsoft.com/office/drawing/2014/main" val="3912912077"/>
                  </a:ext>
                </a:extLst>
              </a:tr>
              <a:tr h="379272">
                <a:tc>
                  <a:txBody>
                    <a:bodyPr/>
                    <a:lstStyle/>
                    <a:p>
                      <a:pPr algn="l" rtl="0" fontAlgn="ctr"/>
                      <a:r>
                        <a:rPr lang="en-US" sz="1200" u="none" strike="noStrike" dirty="0">
                          <a:effectLst/>
                          <a:latin typeface="Georgia Pro Black" panose="02040A02050405020203" pitchFamily="18" charset="0"/>
                        </a:rPr>
                        <a:t>RESPONSES TO QUESTIONS FOR CREATION OF INDICATORS</a:t>
                      </a:r>
                      <a:endParaRPr lang="en-US" sz="1200" b="1" i="0" u="none" strike="noStrike" dirty="0">
                        <a:solidFill>
                          <a:srgbClr val="000000"/>
                        </a:solidFill>
                        <a:effectLst/>
                        <a:latin typeface="Georgia Pro Black" panose="02040A02050405020203" pitchFamily="18" charset="0"/>
                      </a:endParaRPr>
                    </a:p>
                  </a:txBody>
                  <a:tcPr marL="5602" marR="5602" marT="5602" marB="0" anchor="ctr"/>
                </a:tc>
                <a:tc>
                  <a:txBody>
                    <a:bodyPr/>
                    <a:lstStyle/>
                    <a:p>
                      <a:pPr algn="l" rtl="0" fontAlgn="ctr"/>
                      <a:r>
                        <a:rPr lang="en-US" sz="1200" u="none" strike="noStrike">
                          <a:effectLst/>
                          <a:latin typeface="Georgia Pro Black" panose="02040A02050405020203" pitchFamily="18" charset="0"/>
                        </a:rPr>
                        <a:t>RESPONSES TO QUESTIONS FOR CREATION OF INDICATORS</a:t>
                      </a:r>
                      <a:endParaRPr lang="en-US" sz="1200" b="1" i="0" u="none" strike="noStrike">
                        <a:solidFill>
                          <a:srgbClr val="000000"/>
                        </a:solidFill>
                        <a:effectLst/>
                        <a:latin typeface="Georgia Pro Black" panose="02040A02050405020203" pitchFamily="18" charset="0"/>
                      </a:endParaRPr>
                    </a:p>
                  </a:txBody>
                  <a:tcPr marL="5602" marR="5602" marT="5602" marB="0" anchor="ctr"/>
                </a:tc>
                <a:extLst>
                  <a:ext uri="{0D108BD9-81ED-4DB2-BD59-A6C34878D82A}">
                    <a16:rowId xmlns:a16="http://schemas.microsoft.com/office/drawing/2014/main" val="1601184875"/>
                  </a:ext>
                </a:extLst>
              </a:tr>
              <a:tr h="379272">
                <a:tc rowSpan="5">
                  <a:txBody>
                    <a:bodyPr/>
                    <a:lstStyle/>
                    <a:p>
                      <a:pPr algn="l" rtl="0" fontAlgn="ctr">
                        <a:buClr>
                          <a:srgbClr val="000000"/>
                        </a:buClr>
                        <a:buSzPts val="1000"/>
                        <a:buFont typeface="Symbol" panose="05050102010706020507" pitchFamily="18" charset="2"/>
                        <a:buChar char="·"/>
                      </a:pPr>
                      <a:r>
                        <a:rPr lang="en-US" sz="1200" u="none" strike="noStrike" dirty="0">
                          <a:effectLst/>
                          <a:latin typeface="Georgia Pro Black" panose="02040A02050405020203" pitchFamily="18" charset="0"/>
                        </a:rPr>
                        <a:t>Percent of students who received information current program pursued by student</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a:txBody>
                    <a:bodyPr/>
                    <a:lstStyle/>
                    <a:p>
                      <a:pPr algn="l" rtl="0" fontAlgn="ctr">
                        <a:buClr>
                          <a:srgbClr val="000000"/>
                        </a:buClr>
                        <a:buSzPts val="1000"/>
                        <a:buFont typeface="Symbol" panose="05050102010706020507" pitchFamily="18" charset="2"/>
                        <a:buChar char="·"/>
                      </a:pPr>
                      <a:r>
                        <a:rPr lang="en-US" sz="1200" u="none" strike="noStrike">
                          <a:effectLst/>
                          <a:latin typeface="Georgia Pro Black" panose="02040A02050405020203" pitchFamily="18" charset="0"/>
                        </a:rPr>
                        <a:t>Percent programs in specific fields:</a:t>
                      </a:r>
                      <a:endParaRPr lang="en-US" sz="1200" b="0" i="0" u="none" strike="noStrike">
                        <a:solidFill>
                          <a:srgbClr val="000000"/>
                        </a:solidFill>
                        <a:effectLst/>
                        <a:latin typeface="Georgia Pro Black" panose="02040A02050405020203" pitchFamily="18" charset="0"/>
                      </a:endParaRPr>
                    </a:p>
                  </a:txBody>
                  <a:tcPr marL="252074" marR="5602" marT="5602" marB="0" anchor="ctr"/>
                </a:tc>
                <a:extLst>
                  <a:ext uri="{0D108BD9-81ED-4DB2-BD59-A6C34878D82A}">
                    <a16:rowId xmlns:a16="http://schemas.microsoft.com/office/drawing/2014/main" val="4112844934"/>
                  </a:ext>
                </a:extLst>
              </a:tr>
              <a:tr h="192093">
                <a:tc vMerge="1">
                  <a:txBody>
                    <a:bodyPr/>
                    <a:lstStyle/>
                    <a:p>
                      <a:endParaRPr lang="en-ZM"/>
                    </a:p>
                  </a:txBody>
                  <a:tcPr/>
                </a:tc>
                <a:tc>
                  <a:txBody>
                    <a:bodyPr/>
                    <a:lstStyle/>
                    <a:p>
                      <a:pPr algn="l" rtl="0" fontAlgn="ctr">
                        <a:buClr>
                          <a:srgbClr val="000000"/>
                        </a:buClr>
                        <a:buSzPts val="1000"/>
                        <a:buFont typeface="+mj-lt"/>
                        <a:buAutoNum type="romanLcPeriod"/>
                      </a:pPr>
                      <a:r>
                        <a:rPr lang="en-US" sz="1200" u="none" strike="noStrike">
                          <a:effectLst/>
                          <a:latin typeface="Georgia Pro Black" panose="02040A02050405020203" pitchFamily="18" charset="0"/>
                        </a:rPr>
                        <a:t>Economics</a:t>
                      </a:r>
                      <a:endParaRPr lang="en-US" sz="1200" b="0" i="0" u="none" strike="noStrike">
                        <a:solidFill>
                          <a:srgbClr val="000000"/>
                        </a:solidFill>
                        <a:effectLst/>
                        <a:latin typeface="Georgia Pro Black" panose="02040A02050405020203" pitchFamily="18" charset="0"/>
                      </a:endParaRPr>
                    </a:p>
                  </a:txBody>
                  <a:tcPr marL="252074" marR="5602" marT="5602" marB="0" anchor="ctr"/>
                </a:tc>
                <a:extLst>
                  <a:ext uri="{0D108BD9-81ED-4DB2-BD59-A6C34878D82A}">
                    <a16:rowId xmlns:a16="http://schemas.microsoft.com/office/drawing/2014/main" val="1084707788"/>
                  </a:ext>
                </a:extLst>
              </a:tr>
              <a:tr h="192093">
                <a:tc vMerge="1">
                  <a:txBody>
                    <a:bodyPr/>
                    <a:lstStyle/>
                    <a:p>
                      <a:endParaRPr lang="en-ZM"/>
                    </a:p>
                  </a:txBody>
                  <a:tcPr/>
                </a:tc>
                <a:tc>
                  <a:txBody>
                    <a:bodyPr/>
                    <a:lstStyle/>
                    <a:p>
                      <a:pPr algn="l" rtl="0" fontAlgn="ctr">
                        <a:buClr>
                          <a:srgbClr val="000000"/>
                        </a:buClr>
                        <a:buSzPts val="1000"/>
                        <a:buFont typeface="+mj-lt"/>
                        <a:buAutoNum type="romanLcPeriod"/>
                      </a:pPr>
                      <a:r>
                        <a:rPr lang="en-US" sz="1200" u="none" strike="noStrike">
                          <a:effectLst/>
                          <a:latin typeface="Georgia Pro Black" panose="02040A02050405020203" pitchFamily="18" charset="0"/>
                        </a:rPr>
                        <a:t>Law</a:t>
                      </a:r>
                      <a:endParaRPr lang="en-US" sz="1200" b="0" i="0" u="none" strike="noStrike">
                        <a:solidFill>
                          <a:srgbClr val="000000"/>
                        </a:solidFill>
                        <a:effectLst/>
                        <a:latin typeface="Georgia Pro Black" panose="02040A02050405020203" pitchFamily="18" charset="0"/>
                      </a:endParaRPr>
                    </a:p>
                  </a:txBody>
                  <a:tcPr marL="252074" marR="5602" marT="5602" marB="0" anchor="ctr"/>
                </a:tc>
                <a:extLst>
                  <a:ext uri="{0D108BD9-81ED-4DB2-BD59-A6C34878D82A}">
                    <a16:rowId xmlns:a16="http://schemas.microsoft.com/office/drawing/2014/main" val="419325759"/>
                  </a:ext>
                </a:extLst>
              </a:tr>
              <a:tr h="192093">
                <a:tc vMerge="1">
                  <a:txBody>
                    <a:bodyPr/>
                    <a:lstStyle/>
                    <a:p>
                      <a:endParaRPr lang="en-ZM"/>
                    </a:p>
                  </a:txBody>
                  <a:tcPr/>
                </a:tc>
                <a:tc>
                  <a:txBody>
                    <a:bodyPr/>
                    <a:lstStyle/>
                    <a:p>
                      <a:pPr algn="l" rtl="0" fontAlgn="ctr">
                        <a:buClr>
                          <a:srgbClr val="000000"/>
                        </a:buClr>
                        <a:buSzPts val="1000"/>
                        <a:buFont typeface="+mj-lt"/>
                        <a:buAutoNum type="romanLcPeriod"/>
                      </a:pPr>
                      <a:r>
                        <a:rPr lang="en-US" sz="1200" u="none" strike="noStrike">
                          <a:effectLst/>
                          <a:latin typeface="Georgia Pro Black" panose="02040A02050405020203" pitchFamily="18" charset="0"/>
                        </a:rPr>
                        <a:t>Medicine</a:t>
                      </a:r>
                      <a:endParaRPr lang="en-US" sz="1200" b="0" i="0" u="none" strike="noStrike">
                        <a:solidFill>
                          <a:srgbClr val="000000"/>
                        </a:solidFill>
                        <a:effectLst/>
                        <a:latin typeface="Georgia Pro Black" panose="02040A02050405020203" pitchFamily="18" charset="0"/>
                      </a:endParaRPr>
                    </a:p>
                  </a:txBody>
                  <a:tcPr marL="252074" marR="5602" marT="5602" marB="0" anchor="ctr"/>
                </a:tc>
                <a:extLst>
                  <a:ext uri="{0D108BD9-81ED-4DB2-BD59-A6C34878D82A}">
                    <a16:rowId xmlns:a16="http://schemas.microsoft.com/office/drawing/2014/main" val="773123870"/>
                  </a:ext>
                </a:extLst>
              </a:tr>
              <a:tr h="192093">
                <a:tc vMerge="1">
                  <a:txBody>
                    <a:bodyPr/>
                    <a:lstStyle/>
                    <a:p>
                      <a:endParaRPr lang="en-ZM"/>
                    </a:p>
                  </a:txBody>
                  <a:tcPr/>
                </a:tc>
                <a:tc>
                  <a:txBody>
                    <a:bodyPr/>
                    <a:lstStyle/>
                    <a:p>
                      <a:pPr algn="l" rtl="0" fontAlgn="ctr">
                        <a:buClr>
                          <a:srgbClr val="000000"/>
                        </a:buClr>
                        <a:buSzPts val="1000"/>
                        <a:buFont typeface="+mj-lt"/>
                        <a:buAutoNum type="romanLcPeriod"/>
                      </a:pPr>
                      <a:r>
                        <a:rPr lang="en-US" sz="1200" u="none" strike="noStrike">
                          <a:effectLst/>
                          <a:latin typeface="Georgia Pro Black" panose="02040A02050405020203" pitchFamily="18" charset="0"/>
                        </a:rPr>
                        <a:t>Others </a:t>
                      </a:r>
                      <a:endParaRPr lang="en-US" sz="1200" b="0" i="0" u="none" strike="noStrike">
                        <a:solidFill>
                          <a:srgbClr val="000000"/>
                        </a:solidFill>
                        <a:effectLst/>
                        <a:latin typeface="Georgia Pro Black" panose="02040A02050405020203" pitchFamily="18" charset="0"/>
                      </a:endParaRPr>
                    </a:p>
                  </a:txBody>
                  <a:tcPr marL="252074" marR="5602" marT="5602" marB="0" anchor="ctr"/>
                </a:tc>
                <a:extLst>
                  <a:ext uri="{0D108BD9-81ED-4DB2-BD59-A6C34878D82A}">
                    <a16:rowId xmlns:a16="http://schemas.microsoft.com/office/drawing/2014/main" val="4035331587"/>
                  </a:ext>
                </a:extLst>
              </a:tr>
              <a:tr h="192093">
                <a:tc>
                  <a:txBody>
                    <a:bodyPr/>
                    <a:lstStyle/>
                    <a:p>
                      <a:pPr algn="l" rtl="0" fontAlgn="ctr">
                        <a:buClr>
                          <a:srgbClr val="000000"/>
                        </a:buClr>
                        <a:buSzPts val="1000"/>
                        <a:buFont typeface="Symbol" panose="05050102010706020507" pitchFamily="18" charset="2"/>
                        <a:buChar char="·"/>
                      </a:pPr>
                      <a:r>
                        <a:rPr lang="en-US" sz="1200" u="none" strike="noStrike" dirty="0">
                          <a:effectLst/>
                          <a:latin typeface="Georgia Pro Black" panose="02040A02050405020203" pitchFamily="18" charset="0"/>
                        </a:rPr>
                        <a:t>Percent of students who received information from:</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rowSpan="5">
                  <a:txBody>
                    <a:bodyPr/>
                    <a:lstStyle/>
                    <a:p>
                      <a:pPr algn="l" rtl="0" fontAlgn="ctr">
                        <a:buClr>
                          <a:srgbClr val="000000"/>
                        </a:buClr>
                        <a:buSzPts val="1000"/>
                        <a:buFont typeface="Symbol" panose="05050102010706020507" pitchFamily="18" charset="2"/>
                        <a:buChar char="·"/>
                      </a:pPr>
                      <a:r>
                        <a:rPr lang="en-US" sz="1200" u="none" strike="noStrike">
                          <a:effectLst/>
                          <a:latin typeface="Georgia Pro Black" panose="02040A02050405020203" pitchFamily="18" charset="0"/>
                        </a:rPr>
                        <a:t>Percent who have chosen the required courses</a:t>
                      </a:r>
                      <a:endParaRPr lang="en-US" sz="1200" b="0" i="0" u="none" strike="noStrike">
                        <a:solidFill>
                          <a:srgbClr val="000000"/>
                        </a:solidFill>
                        <a:effectLst/>
                        <a:latin typeface="Georgia Pro Black" panose="02040A02050405020203" pitchFamily="18" charset="0"/>
                      </a:endParaRPr>
                    </a:p>
                  </a:txBody>
                  <a:tcPr marL="252074" marR="5602" marT="5602" marB="0" anchor="ctr"/>
                </a:tc>
                <a:extLst>
                  <a:ext uri="{0D108BD9-81ED-4DB2-BD59-A6C34878D82A}">
                    <a16:rowId xmlns:a16="http://schemas.microsoft.com/office/drawing/2014/main" val="953175840"/>
                  </a:ext>
                </a:extLst>
              </a:tr>
              <a:tr h="192093">
                <a:tc>
                  <a:txBody>
                    <a:bodyPr/>
                    <a:lstStyle/>
                    <a:p>
                      <a:pPr algn="l" rtl="0" fontAlgn="ctr">
                        <a:buClr>
                          <a:srgbClr val="000000"/>
                        </a:buClr>
                        <a:buSzPts val="1000"/>
                        <a:buFont typeface="+mj-lt"/>
                        <a:buAutoNum type="romanLcPeriod"/>
                      </a:pPr>
                      <a:r>
                        <a:rPr lang="en-US" sz="1200" u="none" strike="noStrike" dirty="0">
                          <a:effectLst/>
                          <a:latin typeface="Georgia Pro Black" panose="02040A02050405020203" pitchFamily="18" charset="0"/>
                        </a:rPr>
                        <a:t>Parents</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vMerge="1">
                  <a:txBody>
                    <a:bodyPr/>
                    <a:lstStyle/>
                    <a:p>
                      <a:endParaRPr lang="en-ZM"/>
                    </a:p>
                  </a:txBody>
                  <a:tcPr/>
                </a:tc>
                <a:extLst>
                  <a:ext uri="{0D108BD9-81ED-4DB2-BD59-A6C34878D82A}">
                    <a16:rowId xmlns:a16="http://schemas.microsoft.com/office/drawing/2014/main" val="612391708"/>
                  </a:ext>
                </a:extLst>
              </a:tr>
              <a:tr h="192093">
                <a:tc>
                  <a:txBody>
                    <a:bodyPr/>
                    <a:lstStyle/>
                    <a:p>
                      <a:pPr algn="l" rtl="0" fontAlgn="ctr">
                        <a:buClr>
                          <a:srgbClr val="000000"/>
                        </a:buClr>
                        <a:buSzPts val="1000"/>
                        <a:buFont typeface="+mj-lt"/>
                        <a:buAutoNum type="romanLcPeriod"/>
                      </a:pPr>
                      <a:r>
                        <a:rPr lang="en-US" sz="1200" u="none" strike="noStrike" dirty="0">
                          <a:effectLst/>
                          <a:latin typeface="Georgia Pro Black" panose="02040A02050405020203" pitchFamily="18" charset="0"/>
                        </a:rPr>
                        <a:t>Career masters</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vMerge="1">
                  <a:txBody>
                    <a:bodyPr/>
                    <a:lstStyle/>
                    <a:p>
                      <a:endParaRPr lang="en-ZM"/>
                    </a:p>
                  </a:txBody>
                  <a:tcPr/>
                </a:tc>
                <a:extLst>
                  <a:ext uri="{0D108BD9-81ED-4DB2-BD59-A6C34878D82A}">
                    <a16:rowId xmlns:a16="http://schemas.microsoft.com/office/drawing/2014/main" val="3965746605"/>
                  </a:ext>
                </a:extLst>
              </a:tr>
              <a:tr h="192093">
                <a:tc>
                  <a:txBody>
                    <a:bodyPr/>
                    <a:lstStyle/>
                    <a:p>
                      <a:pPr algn="l" rtl="0" fontAlgn="ctr">
                        <a:buClr>
                          <a:srgbClr val="000000"/>
                        </a:buClr>
                        <a:buSzPts val="1000"/>
                        <a:buFont typeface="+mj-lt"/>
                        <a:buAutoNum type="romanLcPeriod"/>
                      </a:pPr>
                      <a:r>
                        <a:rPr lang="en-US" sz="1200" u="none" strike="noStrike" dirty="0">
                          <a:effectLst/>
                          <a:latin typeface="Georgia Pro Black" panose="02040A02050405020203" pitchFamily="18" charset="0"/>
                        </a:rPr>
                        <a:t>Teachers</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vMerge="1">
                  <a:txBody>
                    <a:bodyPr/>
                    <a:lstStyle/>
                    <a:p>
                      <a:endParaRPr lang="en-ZM"/>
                    </a:p>
                  </a:txBody>
                  <a:tcPr/>
                </a:tc>
                <a:extLst>
                  <a:ext uri="{0D108BD9-81ED-4DB2-BD59-A6C34878D82A}">
                    <a16:rowId xmlns:a16="http://schemas.microsoft.com/office/drawing/2014/main" val="1339887011"/>
                  </a:ext>
                </a:extLst>
              </a:tr>
              <a:tr h="200216">
                <a:tc>
                  <a:txBody>
                    <a:bodyPr/>
                    <a:lstStyle/>
                    <a:p>
                      <a:pPr algn="l" rtl="0" fontAlgn="ctr">
                        <a:buClr>
                          <a:srgbClr val="000000"/>
                        </a:buClr>
                        <a:buSzPts val="1000"/>
                        <a:buFont typeface="+mj-lt"/>
                        <a:buAutoNum type="romanLcPeriod"/>
                      </a:pPr>
                      <a:r>
                        <a:rPr lang="en-US" sz="1200" u="none" strike="noStrike" dirty="0">
                          <a:effectLst/>
                          <a:latin typeface="Georgia Pro Black" panose="02040A02050405020203" pitchFamily="18" charset="0"/>
                        </a:rPr>
                        <a:t>Role models, etc.</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vMerge="1">
                  <a:txBody>
                    <a:bodyPr/>
                    <a:lstStyle/>
                    <a:p>
                      <a:endParaRPr lang="en-ZM"/>
                    </a:p>
                  </a:txBody>
                  <a:tcPr/>
                </a:tc>
                <a:extLst>
                  <a:ext uri="{0D108BD9-81ED-4DB2-BD59-A6C34878D82A}">
                    <a16:rowId xmlns:a16="http://schemas.microsoft.com/office/drawing/2014/main" val="1081031101"/>
                  </a:ext>
                </a:extLst>
              </a:tr>
              <a:tr h="192093">
                <a:tc>
                  <a:txBody>
                    <a:bodyPr/>
                    <a:lstStyle/>
                    <a:p>
                      <a:pPr algn="l" rtl="0" fontAlgn="ctr">
                        <a:buClr>
                          <a:srgbClr val="000000"/>
                        </a:buClr>
                        <a:buSzPts val="1000"/>
                        <a:buFont typeface="Symbol" panose="05050102010706020507" pitchFamily="18" charset="2"/>
                        <a:buChar char="·"/>
                      </a:pPr>
                      <a:r>
                        <a:rPr lang="en-US" sz="1200" u="none" strike="noStrike" dirty="0">
                          <a:effectLst/>
                          <a:latin typeface="Georgia Pro Black" panose="02040A02050405020203" pitchFamily="18" charset="0"/>
                        </a:rPr>
                        <a:t>Percent who received information from:</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rowSpan="4">
                  <a:txBody>
                    <a:bodyPr/>
                    <a:lstStyle/>
                    <a:p>
                      <a:pPr algn="l" rtl="0" fontAlgn="ctr"/>
                      <a:r>
                        <a:rPr lang="en-ZM" sz="1200" u="none" strike="noStrike" dirty="0">
                          <a:effectLst/>
                          <a:latin typeface="Georgia Pro Black" panose="02040A02050405020203" pitchFamily="18" charset="0"/>
                        </a:rPr>
                        <a:t> </a:t>
                      </a:r>
                      <a:endParaRPr lang="en-ZM" sz="1200" b="1" i="0" u="none" strike="noStrike" dirty="0">
                        <a:solidFill>
                          <a:srgbClr val="000000"/>
                        </a:solidFill>
                        <a:effectLst/>
                        <a:latin typeface="Georgia Pro Black" panose="02040A02050405020203" pitchFamily="18" charset="0"/>
                      </a:endParaRPr>
                    </a:p>
                  </a:txBody>
                  <a:tcPr marL="5602" marR="5602" marT="5602" marB="0" anchor="ctr"/>
                </a:tc>
                <a:extLst>
                  <a:ext uri="{0D108BD9-81ED-4DB2-BD59-A6C34878D82A}">
                    <a16:rowId xmlns:a16="http://schemas.microsoft.com/office/drawing/2014/main" val="3598432459"/>
                  </a:ext>
                </a:extLst>
              </a:tr>
              <a:tr h="192093">
                <a:tc>
                  <a:txBody>
                    <a:bodyPr/>
                    <a:lstStyle/>
                    <a:p>
                      <a:pPr algn="l" rtl="0" fontAlgn="ctr">
                        <a:buClr>
                          <a:srgbClr val="000000"/>
                        </a:buClr>
                        <a:buSzPts val="1000"/>
                        <a:buFont typeface="+mj-lt"/>
                        <a:buAutoNum type="romanLcPeriod"/>
                      </a:pPr>
                      <a:r>
                        <a:rPr lang="en-US" sz="1200" u="none" strike="noStrike" dirty="0">
                          <a:effectLst/>
                          <a:latin typeface="Georgia Pro Black" panose="02040A02050405020203" pitchFamily="18" charset="0"/>
                        </a:rPr>
                        <a:t>Social media</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vMerge="1">
                  <a:txBody>
                    <a:bodyPr/>
                    <a:lstStyle/>
                    <a:p>
                      <a:endParaRPr lang="en-ZM"/>
                    </a:p>
                  </a:txBody>
                  <a:tcPr/>
                </a:tc>
                <a:extLst>
                  <a:ext uri="{0D108BD9-81ED-4DB2-BD59-A6C34878D82A}">
                    <a16:rowId xmlns:a16="http://schemas.microsoft.com/office/drawing/2014/main" val="348472195"/>
                  </a:ext>
                </a:extLst>
              </a:tr>
              <a:tr h="192093">
                <a:tc>
                  <a:txBody>
                    <a:bodyPr/>
                    <a:lstStyle/>
                    <a:p>
                      <a:pPr algn="l" rtl="0" fontAlgn="ctr">
                        <a:buClr>
                          <a:srgbClr val="000000"/>
                        </a:buClr>
                        <a:buSzPts val="1000"/>
                        <a:buFont typeface="+mj-lt"/>
                        <a:buAutoNum type="romanLcPeriod"/>
                      </a:pPr>
                      <a:r>
                        <a:rPr lang="en-US" sz="1200" u="none" strike="noStrike" dirty="0">
                          <a:effectLst/>
                          <a:latin typeface="Georgia Pro Black" panose="02040A02050405020203" pitchFamily="18" charset="0"/>
                        </a:rPr>
                        <a:t>Television</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vMerge="1">
                  <a:txBody>
                    <a:bodyPr/>
                    <a:lstStyle/>
                    <a:p>
                      <a:endParaRPr lang="en-ZM"/>
                    </a:p>
                  </a:txBody>
                  <a:tcPr/>
                </a:tc>
                <a:extLst>
                  <a:ext uri="{0D108BD9-81ED-4DB2-BD59-A6C34878D82A}">
                    <a16:rowId xmlns:a16="http://schemas.microsoft.com/office/drawing/2014/main" val="658558282"/>
                  </a:ext>
                </a:extLst>
              </a:tr>
              <a:tr h="192093">
                <a:tc>
                  <a:txBody>
                    <a:bodyPr/>
                    <a:lstStyle/>
                    <a:p>
                      <a:pPr algn="l" rtl="0" fontAlgn="ctr">
                        <a:buClr>
                          <a:srgbClr val="000000"/>
                        </a:buClr>
                        <a:buSzPts val="1000"/>
                        <a:buFont typeface="+mj-lt"/>
                        <a:buAutoNum type="romanLcPeriod"/>
                      </a:pPr>
                      <a:r>
                        <a:rPr lang="en-US" sz="1200" u="none" strike="noStrike" dirty="0">
                          <a:effectLst/>
                          <a:latin typeface="Georgia Pro Black" panose="02040A02050405020203" pitchFamily="18" charset="0"/>
                        </a:rPr>
                        <a:t>Newspapers</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tc vMerge="1">
                  <a:txBody>
                    <a:bodyPr/>
                    <a:lstStyle/>
                    <a:p>
                      <a:endParaRPr lang="en-ZM"/>
                    </a:p>
                  </a:txBody>
                  <a:tcPr/>
                </a:tc>
                <a:extLst>
                  <a:ext uri="{0D108BD9-81ED-4DB2-BD59-A6C34878D82A}">
                    <a16:rowId xmlns:a16="http://schemas.microsoft.com/office/drawing/2014/main" val="1739251986"/>
                  </a:ext>
                </a:extLst>
              </a:tr>
              <a:tr h="379272">
                <a:tc>
                  <a:txBody>
                    <a:bodyPr/>
                    <a:lstStyle/>
                    <a:p>
                      <a:pPr algn="l" rtl="0" fontAlgn="ctr">
                        <a:buClr>
                          <a:srgbClr val="000000"/>
                        </a:buClr>
                        <a:buSzPts val="1000"/>
                        <a:buFont typeface="Symbol" panose="05050102010706020507" pitchFamily="18" charset="2"/>
                        <a:buChar char="·"/>
                      </a:pPr>
                      <a:r>
                        <a:rPr lang="en-US" sz="1200" u="none" strike="noStrike">
                          <a:effectLst/>
                          <a:latin typeface="Georgia Pro Black" panose="02040A02050405020203" pitchFamily="18" charset="0"/>
                        </a:rPr>
                        <a:t>Percent who are satisfied with counselling received</a:t>
                      </a:r>
                      <a:endParaRPr lang="en-US" sz="1200" b="0" i="0" u="none" strike="noStrike">
                        <a:solidFill>
                          <a:srgbClr val="000000"/>
                        </a:solidFill>
                        <a:effectLst/>
                        <a:latin typeface="Georgia Pro Black" panose="02040A02050405020203" pitchFamily="18" charset="0"/>
                      </a:endParaRPr>
                    </a:p>
                  </a:txBody>
                  <a:tcPr marL="252074" marR="5602" marT="5602" marB="0" anchor="ctr"/>
                </a:tc>
                <a:tc>
                  <a:txBody>
                    <a:bodyPr/>
                    <a:lstStyle/>
                    <a:p>
                      <a:pPr algn="l" rtl="0" fontAlgn="ctr">
                        <a:buClr>
                          <a:srgbClr val="000000"/>
                        </a:buClr>
                        <a:buSzPts val="1000"/>
                        <a:buFont typeface="Symbol" panose="05050102010706020507" pitchFamily="18" charset="2"/>
                        <a:buChar char="·"/>
                      </a:pPr>
                      <a:r>
                        <a:rPr lang="en-US" sz="1200" u="none" strike="noStrike" dirty="0">
                          <a:effectLst/>
                          <a:latin typeface="Georgia Pro Black" panose="02040A02050405020203" pitchFamily="18" charset="0"/>
                        </a:rPr>
                        <a:t>Percent who are satisfied with the chosen field of study</a:t>
                      </a:r>
                      <a:endParaRPr lang="en-US" sz="1200" b="0" i="0" u="none" strike="noStrike" dirty="0">
                        <a:solidFill>
                          <a:srgbClr val="000000"/>
                        </a:solidFill>
                        <a:effectLst/>
                        <a:latin typeface="Georgia Pro Black" panose="02040A02050405020203" pitchFamily="18" charset="0"/>
                      </a:endParaRPr>
                    </a:p>
                  </a:txBody>
                  <a:tcPr marL="252074" marR="5602" marT="5602" marB="0" anchor="ctr"/>
                </a:tc>
                <a:extLst>
                  <a:ext uri="{0D108BD9-81ED-4DB2-BD59-A6C34878D82A}">
                    <a16:rowId xmlns:a16="http://schemas.microsoft.com/office/drawing/2014/main" val="2073185465"/>
                  </a:ext>
                </a:extLst>
              </a:tr>
            </a:tbl>
          </a:graphicData>
        </a:graphic>
      </p:graphicFrame>
    </p:spTree>
    <p:extLst>
      <p:ext uri="{BB962C8B-B14F-4D97-AF65-F5344CB8AC3E}">
        <p14:creationId xmlns:p14="http://schemas.microsoft.com/office/powerpoint/2010/main" val="2379750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SCALES (LEVELS) OR MEASUREMENT</a:t>
            </a:r>
            <a:br>
              <a:rPr lang="en-US" dirty="0"/>
            </a:br>
            <a:endParaRPr lang="en-US" dirty="0"/>
          </a:p>
        </p:txBody>
      </p:sp>
      <p:sp>
        <p:nvSpPr>
          <p:cNvPr id="3" name="Content Placeholder 2"/>
          <p:cNvSpPr>
            <a:spLocks noGrp="1"/>
          </p:cNvSpPr>
          <p:nvPr>
            <p:ph idx="1"/>
          </p:nvPr>
        </p:nvSpPr>
        <p:spPr/>
        <p:txBody>
          <a:bodyPr>
            <a:normAutofit fontScale="47500" lnSpcReduction="20000"/>
          </a:bodyPr>
          <a:lstStyle/>
          <a:p>
            <a:pPr>
              <a:buNone/>
            </a:pPr>
            <a:endParaRPr lang="en-US" dirty="0"/>
          </a:p>
          <a:p>
            <a:pPr algn="just"/>
            <a:r>
              <a:rPr lang="en-US" b="1" dirty="0"/>
              <a:t>To undertake statistical analysis, it is important to know the scale of measurement of the variables. </a:t>
            </a:r>
          </a:p>
          <a:p>
            <a:pPr algn="just"/>
            <a:r>
              <a:rPr lang="en-US" b="1" dirty="0"/>
              <a:t> </a:t>
            </a:r>
          </a:p>
          <a:p>
            <a:pPr algn="just"/>
            <a:r>
              <a:rPr lang="en-US" b="1" dirty="0"/>
              <a:t>The scale of measurement determines the sort of statistical analysis that can be performed on a set of variables.</a:t>
            </a:r>
          </a:p>
          <a:p>
            <a:pPr algn="just"/>
            <a:r>
              <a:rPr lang="en-US" b="1" dirty="0"/>
              <a:t> </a:t>
            </a:r>
          </a:p>
          <a:p>
            <a:pPr algn="just"/>
            <a:r>
              <a:rPr lang="en-US" b="1" dirty="0"/>
              <a:t> </a:t>
            </a:r>
          </a:p>
          <a:p>
            <a:pPr algn="just"/>
            <a:r>
              <a:rPr lang="en-US" b="1" dirty="0"/>
              <a:t>There are four scales of measurement.</a:t>
            </a:r>
          </a:p>
          <a:p>
            <a:pPr algn="just"/>
            <a:r>
              <a:rPr lang="en-US" b="1" dirty="0"/>
              <a:t> </a:t>
            </a:r>
          </a:p>
          <a:p>
            <a:pPr algn="just"/>
            <a:r>
              <a:rPr lang="en-US" b="1" dirty="0"/>
              <a:t>	Nominal</a:t>
            </a:r>
          </a:p>
          <a:p>
            <a:pPr algn="just"/>
            <a:r>
              <a:rPr lang="en-US" b="1" dirty="0"/>
              <a:t>	Ordinal</a:t>
            </a:r>
          </a:p>
          <a:p>
            <a:pPr algn="just"/>
            <a:r>
              <a:rPr lang="en-US" b="1" dirty="0"/>
              <a:t>	Interval </a:t>
            </a:r>
          </a:p>
          <a:p>
            <a:pPr algn="just"/>
            <a:r>
              <a:rPr lang="en-US" b="1" dirty="0"/>
              <a:t>	Ratio</a:t>
            </a:r>
          </a:p>
          <a:p>
            <a:pPr algn="just"/>
            <a:r>
              <a:rPr lang="en-US" dirty="0"/>
              <a:t> </a:t>
            </a:r>
          </a:p>
          <a:p>
            <a:endParaRPr lang="en-US" dirty="0"/>
          </a:p>
        </p:txBody>
      </p:sp>
    </p:spTree>
    <p:extLst>
      <p:ext uri="{BB962C8B-B14F-4D97-AF65-F5344CB8AC3E}">
        <p14:creationId xmlns:p14="http://schemas.microsoft.com/office/powerpoint/2010/main" val="8954079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PROPERTIES OF SCALES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b="1" dirty="0"/>
              <a:t>Each scale may or may not possess any of the following properties.</a:t>
            </a:r>
          </a:p>
          <a:p>
            <a:pPr>
              <a:buNone/>
            </a:pPr>
            <a:endParaRPr lang="en-US" b="1" dirty="0"/>
          </a:p>
          <a:p>
            <a:r>
              <a:rPr lang="en-US" b="1" dirty="0"/>
              <a:t>	Magnitude</a:t>
            </a:r>
          </a:p>
          <a:p>
            <a:pPr>
              <a:buNone/>
            </a:pPr>
            <a:endParaRPr lang="en-US" b="1" dirty="0"/>
          </a:p>
          <a:p>
            <a:r>
              <a:rPr lang="en-US" b="1" dirty="0"/>
              <a:t>	Equal intervals</a:t>
            </a:r>
          </a:p>
          <a:p>
            <a:pPr>
              <a:buNone/>
            </a:pPr>
            <a:endParaRPr lang="en-US" b="1" dirty="0"/>
          </a:p>
          <a:p>
            <a:r>
              <a:rPr lang="en-US" b="1" dirty="0"/>
              <a:t>	Absolute (natural) zero</a:t>
            </a:r>
          </a:p>
          <a:p>
            <a:pPr>
              <a:buNone/>
            </a:pPr>
            <a:r>
              <a:rPr lang="en-US" dirty="0"/>
              <a:t> </a:t>
            </a:r>
          </a:p>
          <a:p>
            <a:endParaRPr lang="en-US" dirty="0"/>
          </a:p>
        </p:txBody>
      </p:sp>
    </p:spTree>
    <p:extLst>
      <p:ext uri="{BB962C8B-B14F-4D97-AF65-F5344CB8AC3E}">
        <p14:creationId xmlns:p14="http://schemas.microsoft.com/office/powerpoint/2010/main" val="1605903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PROPERTIES OF SCALES</a:t>
            </a:r>
            <a:br>
              <a:rPr lang="en-US" sz="4000" dirty="0"/>
            </a:b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a:t>MAGNITUDE</a:t>
            </a:r>
          </a:p>
          <a:p>
            <a:pPr marL="82296" indent="0" algn="just">
              <a:buNone/>
            </a:pPr>
            <a:endParaRPr lang="en-US" b="1" dirty="0"/>
          </a:p>
          <a:p>
            <a:pPr algn="just"/>
            <a:r>
              <a:rPr lang="en-US" b="1" dirty="0"/>
              <a:t>This makes it possible to compare observations in terms of whether it is greater than, less than, or equal to another observation.</a:t>
            </a:r>
          </a:p>
          <a:p>
            <a:pPr marL="82296" indent="0" algn="just">
              <a:buNone/>
            </a:pPr>
            <a:endParaRPr lang="en-US" b="1" dirty="0"/>
          </a:p>
          <a:p>
            <a:pPr algn="just"/>
            <a:r>
              <a:rPr lang="en-US" b="1" dirty="0"/>
              <a:t>EXAMPLE</a:t>
            </a:r>
          </a:p>
          <a:p>
            <a:pPr marL="82296" indent="0" algn="just">
              <a:buNone/>
            </a:pPr>
            <a:endParaRPr lang="en-US" b="1" dirty="0"/>
          </a:p>
          <a:p>
            <a:pPr algn="just"/>
            <a:r>
              <a:rPr lang="en-US" b="1" dirty="0"/>
              <a:t>One person can earn more, less, or equal income in relation to another person.</a:t>
            </a:r>
          </a:p>
          <a:p>
            <a:pPr marL="82296" indent="0" algn="just">
              <a:buNone/>
            </a:pPr>
            <a:r>
              <a:rPr lang="en-US" b="1" dirty="0"/>
              <a:t> </a:t>
            </a:r>
          </a:p>
        </p:txBody>
      </p:sp>
    </p:spTree>
    <p:extLst>
      <p:ext uri="{BB962C8B-B14F-4D97-AF65-F5344CB8AC3E}">
        <p14:creationId xmlns:p14="http://schemas.microsoft.com/office/powerpoint/2010/main" val="13997840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PROPERTIES OF SCALES</a:t>
            </a:r>
            <a:br>
              <a:rPr lang="en-US" sz="4000" dirty="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a:t>EQUAL INTERVALS</a:t>
            </a:r>
          </a:p>
          <a:p>
            <a:pPr marL="82296" indent="0" algn="just">
              <a:buNone/>
            </a:pPr>
            <a:endParaRPr lang="en-US" b="1" dirty="0"/>
          </a:p>
          <a:p>
            <a:pPr algn="just"/>
            <a:r>
              <a:rPr lang="en-US" b="1" dirty="0"/>
              <a:t>This refers to existence of constant units of measurement which are equal by definition and, in some cases, have universality.</a:t>
            </a:r>
          </a:p>
          <a:p>
            <a:pPr marL="82296" indent="0" algn="just">
              <a:buNone/>
            </a:pPr>
            <a:r>
              <a:rPr lang="en-US" b="1" dirty="0"/>
              <a:t> </a:t>
            </a:r>
          </a:p>
          <a:p>
            <a:pPr algn="just"/>
            <a:r>
              <a:rPr lang="en-US" b="1" dirty="0"/>
              <a:t>EXAMPLE</a:t>
            </a:r>
          </a:p>
          <a:p>
            <a:pPr marL="82296" indent="0" algn="just">
              <a:buNone/>
            </a:pPr>
            <a:endParaRPr lang="en-US" b="1" dirty="0"/>
          </a:p>
          <a:p>
            <a:pPr algn="just"/>
            <a:r>
              <a:rPr lang="en-US" b="1" dirty="0"/>
              <a:t>Income measured in constant units like ngwee in kwacha or cents in dollars.</a:t>
            </a:r>
          </a:p>
          <a:p>
            <a:pPr algn="just"/>
            <a:endParaRPr lang="en-US" b="1" dirty="0"/>
          </a:p>
          <a:p>
            <a:endParaRPr lang="en-US" dirty="0"/>
          </a:p>
        </p:txBody>
      </p:sp>
    </p:spTree>
    <p:extLst>
      <p:ext uri="{BB962C8B-B14F-4D97-AF65-F5344CB8AC3E}">
        <p14:creationId xmlns:p14="http://schemas.microsoft.com/office/powerpoint/2010/main" val="4284865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PROPERTIES OF SCALES</a:t>
            </a:r>
            <a:br>
              <a:rPr lang="en-US" sz="4000" dirty="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t>ABSOLUTE (NATURAL) ZERO</a:t>
            </a:r>
          </a:p>
          <a:p>
            <a:pPr marL="82296" indent="0" algn="just">
              <a:buNone/>
            </a:pPr>
            <a:endParaRPr lang="en-US" b="1" dirty="0"/>
          </a:p>
          <a:p>
            <a:pPr algn="just"/>
            <a:r>
              <a:rPr lang="en-US" b="1" dirty="0"/>
              <a:t>This is a value indicates that nothing at all of an attribute being measured exists.</a:t>
            </a:r>
          </a:p>
          <a:p>
            <a:pPr marL="82296" indent="0" algn="just">
              <a:buNone/>
            </a:pPr>
            <a:endParaRPr lang="en-US" b="1" dirty="0"/>
          </a:p>
          <a:p>
            <a:pPr algn="just"/>
            <a:r>
              <a:rPr lang="en-US" b="1" dirty="0"/>
              <a:t>EXAMPLE</a:t>
            </a:r>
          </a:p>
          <a:p>
            <a:pPr marL="82296" indent="0" algn="just">
              <a:buNone/>
            </a:pPr>
            <a:endParaRPr lang="en-US" b="1" dirty="0"/>
          </a:p>
          <a:p>
            <a:pPr algn="just"/>
            <a:r>
              <a:rPr lang="en-US" b="1" dirty="0"/>
              <a:t>In terms of speed, a parked car represents zero speed.</a:t>
            </a:r>
          </a:p>
          <a:p>
            <a:pPr marL="82296" indent="0" algn="just">
              <a:buNone/>
            </a:pPr>
            <a:endParaRPr lang="en-US" b="1" dirty="0"/>
          </a:p>
          <a:p>
            <a:endParaRPr lang="en-US" dirty="0"/>
          </a:p>
        </p:txBody>
      </p:sp>
    </p:spTree>
    <p:extLst>
      <p:ext uri="{BB962C8B-B14F-4D97-AF65-F5344CB8AC3E}">
        <p14:creationId xmlns:p14="http://schemas.microsoft.com/office/powerpoint/2010/main" val="23783104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SCALES (LEVELS) OR MEASUREMENT</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b="1" dirty="0"/>
              <a:t>NOMINAL SCALE</a:t>
            </a:r>
          </a:p>
          <a:p>
            <a:pPr marL="82296" indent="0" algn="just">
              <a:buNone/>
            </a:pPr>
            <a:r>
              <a:rPr lang="en-US" b="1" dirty="0"/>
              <a:t> </a:t>
            </a:r>
          </a:p>
          <a:p>
            <a:pPr algn="just"/>
            <a:r>
              <a:rPr lang="en-US" b="1" dirty="0"/>
              <a:t>This involves the classification of items into discrete groups (or categories) which can not be ranked.</a:t>
            </a:r>
          </a:p>
          <a:p>
            <a:pPr marL="82296" indent="0" algn="just">
              <a:buNone/>
            </a:pPr>
            <a:r>
              <a:rPr lang="en-US" b="1" dirty="0"/>
              <a:t> </a:t>
            </a:r>
          </a:p>
          <a:p>
            <a:pPr algn="just"/>
            <a:r>
              <a:rPr lang="en-US" b="1" dirty="0"/>
              <a:t>Categories (groups) must be exhaustive and mutually exclusive.</a:t>
            </a:r>
          </a:p>
          <a:p>
            <a:pPr marL="82296" indent="0" algn="just">
              <a:buNone/>
            </a:pPr>
            <a:r>
              <a:rPr lang="en-US" b="1" dirty="0"/>
              <a:t> </a:t>
            </a:r>
          </a:p>
          <a:p>
            <a:pPr algn="just"/>
            <a:r>
              <a:rPr lang="en-US" b="1" dirty="0"/>
              <a:t>It does not have any of the three properties – magnitude, equal intervals, and absolute zero.</a:t>
            </a:r>
          </a:p>
          <a:p>
            <a:pPr marL="82296" indent="0" algn="just">
              <a:buNone/>
            </a:pPr>
            <a:r>
              <a:rPr lang="en-US" b="1" dirty="0"/>
              <a:t> </a:t>
            </a:r>
          </a:p>
          <a:p>
            <a:pPr algn="just"/>
            <a:r>
              <a:rPr lang="en-US" b="1" dirty="0"/>
              <a:t>EXAMPLES</a:t>
            </a:r>
          </a:p>
          <a:p>
            <a:pPr marL="82296" indent="0" algn="just">
              <a:buNone/>
            </a:pPr>
            <a:r>
              <a:rPr lang="en-US" b="1" dirty="0"/>
              <a:t> </a:t>
            </a:r>
          </a:p>
          <a:p>
            <a:pPr algn="just"/>
            <a:r>
              <a:rPr lang="en-US" b="1" dirty="0"/>
              <a:t>Sex, marital status</a:t>
            </a:r>
          </a:p>
          <a:p>
            <a:endParaRPr lang="en-US" dirty="0"/>
          </a:p>
        </p:txBody>
      </p:sp>
    </p:spTree>
    <p:extLst>
      <p:ext uri="{BB962C8B-B14F-4D97-AF65-F5344CB8AC3E}">
        <p14:creationId xmlns:p14="http://schemas.microsoft.com/office/powerpoint/2010/main" val="3475344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SCALES (LEVELS) OR MEASUREMENT</a:t>
            </a:r>
            <a:endParaRPr lang="en-US" sz="3200" dirty="0"/>
          </a:p>
        </p:txBody>
      </p:sp>
      <p:sp>
        <p:nvSpPr>
          <p:cNvPr id="3" name="Content Placeholder 2"/>
          <p:cNvSpPr>
            <a:spLocks noGrp="1"/>
          </p:cNvSpPr>
          <p:nvPr>
            <p:ph idx="1"/>
          </p:nvPr>
        </p:nvSpPr>
        <p:spPr/>
        <p:txBody>
          <a:bodyPr>
            <a:normAutofit fontScale="62500" lnSpcReduction="20000"/>
          </a:bodyPr>
          <a:lstStyle/>
          <a:p>
            <a:pPr algn="just"/>
            <a:r>
              <a:rPr lang="en-US" b="1" dirty="0"/>
              <a:t>ORDINAL SCALE</a:t>
            </a:r>
          </a:p>
          <a:p>
            <a:pPr marL="82296" indent="0" algn="just">
              <a:buNone/>
            </a:pPr>
            <a:r>
              <a:rPr lang="en-US" b="1" dirty="0"/>
              <a:t> </a:t>
            </a:r>
          </a:p>
          <a:p>
            <a:pPr algn="just"/>
            <a:r>
              <a:rPr lang="en-US" b="1" dirty="0"/>
              <a:t>This involves rank-ordering of categories (groups) of a variable in an ascending or</a:t>
            </a:r>
          </a:p>
          <a:p>
            <a:pPr algn="just"/>
            <a:r>
              <a:rPr lang="en-US" b="1" dirty="0"/>
              <a:t>descending order.</a:t>
            </a:r>
          </a:p>
          <a:p>
            <a:pPr marL="82296" indent="0" algn="just">
              <a:buNone/>
            </a:pPr>
            <a:r>
              <a:rPr lang="en-US" b="1" dirty="0"/>
              <a:t> </a:t>
            </a:r>
          </a:p>
          <a:p>
            <a:pPr algn="just"/>
            <a:r>
              <a:rPr lang="en-US" b="1" dirty="0"/>
              <a:t>Categories (or groups) must also ideally be exhaustive and mutually exclusive</a:t>
            </a:r>
          </a:p>
          <a:p>
            <a:pPr marL="82296" indent="0" algn="just">
              <a:buNone/>
            </a:pPr>
            <a:r>
              <a:rPr lang="en-US" b="1" dirty="0"/>
              <a:t> </a:t>
            </a:r>
          </a:p>
          <a:p>
            <a:pPr algn="just"/>
            <a:r>
              <a:rPr lang="en-US" b="1" dirty="0"/>
              <a:t>It has only one property of scales, namely, magnitude.</a:t>
            </a:r>
          </a:p>
          <a:p>
            <a:pPr marL="82296" indent="0" algn="just">
              <a:buNone/>
            </a:pPr>
            <a:r>
              <a:rPr lang="en-US" b="1" dirty="0"/>
              <a:t> </a:t>
            </a:r>
          </a:p>
          <a:p>
            <a:endParaRPr lang="en-US" dirty="0"/>
          </a:p>
        </p:txBody>
      </p:sp>
    </p:spTree>
    <p:extLst>
      <p:ext uri="{BB962C8B-B14F-4D97-AF65-F5344CB8AC3E}">
        <p14:creationId xmlns:p14="http://schemas.microsoft.com/office/powerpoint/2010/main" val="1898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p:txBody>
          <a:bodyPr>
            <a:normAutofit/>
          </a:bodyPr>
          <a:lstStyle/>
          <a:p>
            <a:pPr eaLnBrk="1" hangingPunct="1"/>
            <a:r>
              <a:rPr lang="en-US" sz="2800" b="1" dirty="0"/>
              <a:t>HOW TO WRITE A REVIEW OF LITERATURE</a:t>
            </a:r>
            <a:br>
              <a:rPr lang="en-US" sz="2800" b="1" dirty="0"/>
            </a:br>
            <a:endParaRPr lang="en-US" sz="2800" b="1" dirty="0"/>
          </a:p>
        </p:txBody>
      </p:sp>
      <p:sp>
        <p:nvSpPr>
          <p:cNvPr id="58371" name="Rectangle 3"/>
          <p:cNvSpPr>
            <a:spLocks noGrp="1" noChangeArrowheads="1"/>
          </p:cNvSpPr>
          <p:nvPr>
            <p:ph idx="1"/>
          </p:nvPr>
        </p:nvSpPr>
        <p:spPr/>
        <p:txBody>
          <a:bodyPr>
            <a:normAutofit fontScale="55000" lnSpcReduction="20000"/>
          </a:bodyPr>
          <a:lstStyle/>
          <a:p>
            <a:pPr algn="just" eaLnBrk="1" hangingPunct="1">
              <a:lnSpc>
                <a:spcPct val="80000"/>
              </a:lnSpc>
            </a:pPr>
            <a:r>
              <a:rPr lang="en-US" sz="2000" b="1" dirty="0"/>
              <a:t>Organize your computer entries in groups of related statements according to which statement of the problem they touch on.</a:t>
            </a:r>
          </a:p>
          <a:p>
            <a:pPr algn="just" eaLnBrk="1" hangingPunct="1">
              <a:lnSpc>
                <a:spcPct val="80000"/>
              </a:lnSpc>
              <a:buFont typeface="Wingdings" pitchFamily="2" charset="2"/>
              <a:buNone/>
            </a:pPr>
            <a:endParaRPr lang="en-US" sz="2000" b="1" dirty="0"/>
          </a:p>
          <a:p>
            <a:pPr algn="just" eaLnBrk="1" hangingPunct="1">
              <a:lnSpc>
                <a:spcPct val="80000"/>
              </a:lnSpc>
              <a:buFont typeface="Wingdings" pitchFamily="2" charset="2"/>
              <a:buNone/>
            </a:pPr>
            <a:r>
              <a:rPr lang="en-US" sz="2000" b="1" dirty="0"/>
              <a:t>	EXAMPLE</a:t>
            </a:r>
          </a:p>
          <a:p>
            <a:pPr algn="just" eaLnBrk="1" hangingPunct="1">
              <a:lnSpc>
                <a:spcPct val="80000"/>
              </a:lnSpc>
              <a:buFont typeface="Wingdings" pitchFamily="2" charset="2"/>
              <a:buNone/>
            </a:pPr>
            <a:endParaRPr lang="en-US" sz="2000" b="1" dirty="0"/>
          </a:p>
          <a:p>
            <a:pPr algn="just" eaLnBrk="1" hangingPunct="1">
              <a:lnSpc>
                <a:spcPct val="80000"/>
              </a:lnSpc>
            </a:pPr>
            <a:endParaRPr lang="en-US" sz="2000" b="1" dirty="0"/>
          </a:p>
          <a:p>
            <a:pPr algn="just" eaLnBrk="1" hangingPunct="1">
              <a:lnSpc>
                <a:spcPct val="80000"/>
              </a:lnSpc>
            </a:pPr>
            <a:r>
              <a:rPr lang="en-US" sz="2000" b="1" dirty="0"/>
              <a:t>Historical perspective on reading culture</a:t>
            </a:r>
          </a:p>
          <a:p>
            <a:pPr algn="just" eaLnBrk="1" hangingPunct="1">
              <a:lnSpc>
                <a:spcPct val="80000"/>
              </a:lnSpc>
            </a:pPr>
            <a:r>
              <a:rPr lang="en-US" sz="2000" b="1" dirty="0"/>
              <a:t>Sociodemographic aspects of reading culture</a:t>
            </a:r>
          </a:p>
          <a:p>
            <a:pPr algn="just" eaLnBrk="1" hangingPunct="1">
              <a:lnSpc>
                <a:spcPct val="80000"/>
              </a:lnSpc>
            </a:pPr>
            <a:r>
              <a:rPr lang="en-US" sz="2000" b="1" dirty="0"/>
              <a:t>Family and parental influences on reading culture</a:t>
            </a:r>
          </a:p>
          <a:p>
            <a:pPr algn="just" eaLnBrk="1" hangingPunct="1">
              <a:lnSpc>
                <a:spcPct val="80000"/>
              </a:lnSpc>
            </a:pPr>
            <a:r>
              <a:rPr lang="en-US" sz="2000" b="1" dirty="0"/>
              <a:t>Leisure and reading culture</a:t>
            </a:r>
          </a:p>
          <a:p>
            <a:pPr algn="just" eaLnBrk="1" hangingPunct="1">
              <a:lnSpc>
                <a:spcPct val="80000"/>
              </a:lnSpc>
            </a:pPr>
            <a:r>
              <a:rPr lang="en-US" sz="2000" b="1" dirty="0"/>
              <a:t>Resource availability and reading culture</a:t>
            </a:r>
          </a:p>
          <a:p>
            <a:pPr algn="just" eaLnBrk="1" hangingPunct="1">
              <a:lnSpc>
                <a:spcPct val="80000"/>
              </a:lnSpc>
              <a:buFont typeface="Wingdings" pitchFamily="2" charset="2"/>
              <a:buNone/>
            </a:pPr>
            <a:endParaRPr lang="en-US" sz="2000" b="1" dirty="0"/>
          </a:p>
          <a:p>
            <a:pPr algn="just" eaLnBrk="1" hangingPunct="1">
              <a:lnSpc>
                <a:spcPct val="80000"/>
              </a:lnSpc>
            </a:pPr>
            <a:r>
              <a:rPr lang="en-US" sz="2000" b="1" dirty="0"/>
              <a:t>Decide the order in which to discuss the various issues.</a:t>
            </a:r>
          </a:p>
          <a:p>
            <a:pPr algn="just" eaLnBrk="1" hangingPunct="1">
              <a:lnSpc>
                <a:spcPct val="80000"/>
              </a:lnSpc>
              <a:buFont typeface="Wingdings" pitchFamily="2" charset="2"/>
              <a:buNone/>
            </a:pPr>
            <a:endParaRPr lang="en-US" sz="2000" b="1" dirty="0"/>
          </a:p>
          <a:p>
            <a:pPr algn="just" eaLnBrk="1" hangingPunct="1">
              <a:lnSpc>
                <a:spcPct val="80000"/>
              </a:lnSpc>
            </a:pPr>
            <a:r>
              <a:rPr lang="en-US" sz="2000" b="1" dirty="0"/>
              <a:t>Write a coherent discussion of one or two pages in your own words using all relevant references.</a:t>
            </a:r>
          </a:p>
          <a:p>
            <a:pPr algn="just" eaLnBrk="1" hangingPunct="1">
              <a:lnSpc>
                <a:spcPct val="80000"/>
              </a:lnSpc>
              <a:buFont typeface="Wingdings" pitchFamily="2" charset="2"/>
              <a:buNone/>
            </a:pPr>
            <a:endParaRPr lang="en-US" sz="2000" b="1" dirty="0"/>
          </a:p>
        </p:txBody>
      </p:sp>
    </p:spTree>
    <p:extLst>
      <p:ext uri="{BB962C8B-B14F-4D97-AF65-F5344CB8AC3E}">
        <p14:creationId xmlns:p14="http://schemas.microsoft.com/office/powerpoint/2010/main" val="6823936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26A4-D016-EBA9-5456-B1682A53A439}"/>
              </a:ext>
            </a:extLst>
          </p:cNvPr>
          <p:cNvSpPr>
            <a:spLocks noGrp="1"/>
          </p:cNvSpPr>
          <p:nvPr>
            <p:ph type="title"/>
          </p:nvPr>
        </p:nvSpPr>
        <p:spPr/>
        <p:txBody>
          <a:bodyPr>
            <a:normAutofit/>
          </a:bodyPr>
          <a:lstStyle/>
          <a:p>
            <a:r>
              <a:rPr lang="en-US" sz="3200" b="1" dirty="0"/>
              <a:t>SCALES (LEVELS) OR MEASUREMENT</a:t>
            </a:r>
            <a:endParaRPr lang="en-ZM" sz="3200" dirty="0"/>
          </a:p>
        </p:txBody>
      </p:sp>
      <p:sp>
        <p:nvSpPr>
          <p:cNvPr id="3" name="Content Placeholder 2">
            <a:extLst>
              <a:ext uri="{FF2B5EF4-FFF2-40B4-BE49-F238E27FC236}">
                <a16:creationId xmlns:a16="http://schemas.microsoft.com/office/drawing/2014/main" id="{17848329-D1A7-75B4-13D6-7B0EACDC6E1E}"/>
              </a:ext>
            </a:extLst>
          </p:cNvPr>
          <p:cNvSpPr>
            <a:spLocks noGrp="1"/>
          </p:cNvSpPr>
          <p:nvPr>
            <p:ph idx="1"/>
          </p:nvPr>
        </p:nvSpPr>
        <p:spPr/>
        <p:txBody>
          <a:bodyPr>
            <a:normAutofit fontScale="70000" lnSpcReduction="20000"/>
          </a:bodyPr>
          <a:lstStyle/>
          <a:p>
            <a:pPr algn="just"/>
            <a:r>
              <a:rPr lang="en-US" b="1" dirty="0"/>
              <a:t>EXAMPLE</a:t>
            </a:r>
          </a:p>
          <a:p>
            <a:pPr marL="82296" indent="0" algn="just">
              <a:buNone/>
            </a:pPr>
            <a:r>
              <a:rPr lang="en-US" b="1" dirty="0"/>
              <a:t> </a:t>
            </a:r>
          </a:p>
          <a:p>
            <a:pPr algn="just"/>
            <a:r>
              <a:rPr lang="en-US" b="1" dirty="0"/>
              <a:t>Attitudes towards law as a career.</a:t>
            </a:r>
          </a:p>
          <a:p>
            <a:pPr marL="82296" indent="0" algn="just">
              <a:buNone/>
            </a:pPr>
            <a:r>
              <a:rPr lang="en-US" b="1" dirty="0"/>
              <a:t> </a:t>
            </a:r>
          </a:p>
          <a:p>
            <a:pPr algn="just"/>
            <a:r>
              <a:rPr lang="en-US" b="1" dirty="0"/>
              <a:t>Highly </a:t>
            </a:r>
            <a:r>
              <a:rPr lang="en-US" b="1" dirty="0" err="1"/>
              <a:t>favourable</a:t>
            </a:r>
            <a:endParaRPr lang="en-US" b="1" dirty="0"/>
          </a:p>
          <a:p>
            <a:pPr algn="just"/>
            <a:r>
              <a:rPr lang="en-US" b="1" dirty="0" err="1"/>
              <a:t>Favourable</a:t>
            </a:r>
            <a:endParaRPr lang="en-US" b="1" dirty="0"/>
          </a:p>
          <a:p>
            <a:pPr algn="just"/>
            <a:r>
              <a:rPr lang="en-US" b="1" dirty="0" err="1"/>
              <a:t>Unfavourable</a:t>
            </a:r>
            <a:r>
              <a:rPr lang="en-US" b="1" dirty="0"/>
              <a:t> </a:t>
            </a:r>
          </a:p>
          <a:p>
            <a:pPr algn="just"/>
            <a:r>
              <a:rPr lang="en-US" b="1" dirty="0"/>
              <a:t>Highly </a:t>
            </a:r>
            <a:r>
              <a:rPr lang="en-US" b="1" dirty="0" err="1"/>
              <a:t>unfavourable</a:t>
            </a:r>
            <a:endParaRPr lang="en-US" b="1" dirty="0"/>
          </a:p>
          <a:p>
            <a:pPr marL="82296" indent="0" algn="just">
              <a:buNone/>
            </a:pPr>
            <a:r>
              <a:rPr lang="en-US" b="1" dirty="0"/>
              <a:t> </a:t>
            </a:r>
          </a:p>
          <a:p>
            <a:endParaRPr lang="en-ZM" dirty="0"/>
          </a:p>
        </p:txBody>
      </p:sp>
    </p:spTree>
    <p:extLst>
      <p:ext uri="{BB962C8B-B14F-4D97-AF65-F5344CB8AC3E}">
        <p14:creationId xmlns:p14="http://schemas.microsoft.com/office/powerpoint/2010/main" val="1798664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SCALES (LEVELS) OR MEASUREMENT</a:t>
            </a:r>
            <a:endParaRPr lang="en-US" sz="2800" dirty="0"/>
          </a:p>
        </p:txBody>
      </p:sp>
      <p:sp>
        <p:nvSpPr>
          <p:cNvPr id="3" name="Content Placeholder 2"/>
          <p:cNvSpPr>
            <a:spLocks noGrp="1"/>
          </p:cNvSpPr>
          <p:nvPr>
            <p:ph idx="1"/>
          </p:nvPr>
        </p:nvSpPr>
        <p:spPr/>
        <p:txBody>
          <a:bodyPr>
            <a:normAutofit fontScale="70000" lnSpcReduction="20000"/>
          </a:bodyPr>
          <a:lstStyle/>
          <a:p>
            <a:pPr>
              <a:buNone/>
            </a:pPr>
            <a:endParaRPr lang="en-US" b="1" dirty="0"/>
          </a:p>
          <a:p>
            <a:pPr>
              <a:buNone/>
            </a:pPr>
            <a:r>
              <a:rPr lang="en-US" b="1" dirty="0"/>
              <a:t>CONTINUOUS SCALES</a:t>
            </a:r>
            <a:endParaRPr lang="en-US" dirty="0"/>
          </a:p>
          <a:p>
            <a:pPr>
              <a:buNone/>
            </a:pPr>
            <a:endParaRPr lang="en-US" dirty="0"/>
          </a:p>
          <a:p>
            <a:pPr algn="just"/>
            <a:r>
              <a:rPr lang="en-US" b="1" dirty="0"/>
              <a:t>These consist of a continuum of measurements which have no minimal size unit and can be ranked.</a:t>
            </a:r>
          </a:p>
          <a:p>
            <a:pPr algn="just">
              <a:buNone/>
            </a:pPr>
            <a:r>
              <a:rPr lang="en-US" b="1" dirty="0"/>
              <a:t> </a:t>
            </a:r>
          </a:p>
          <a:p>
            <a:pPr algn="just"/>
            <a:r>
              <a:rPr lang="en-US" b="1" dirty="0"/>
              <a:t>They are characterized by a common and constant unit of measurement.</a:t>
            </a:r>
          </a:p>
          <a:p>
            <a:pPr algn="just">
              <a:buNone/>
            </a:pPr>
            <a:endParaRPr lang="en-US" b="1" dirty="0"/>
          </a:p>
          <a:p>
            <a:pPr algn="just"/>
            <a:r>
              <a:rPr lang="en-US" b="1" dirty="0"/>
              <a:t>Some have an absolute zero while others do not.</a:t>
            </a:r>
          </a:p>
          <a:p>
            <a:pPr>
              <a:buNone/>
            </a:pPr>
            <a:endParaRPr lang="en-US" dirty="0"/>
          </a:p>
          <a:p>
            <a:endParaRPr lang="en-US" dirty="0"/>
          </a:p>
        </p:txBody>
      </p:sp>
    </p:spTree>
    <p:extLst>
      <p:ext uri="{BB962C8B-B14F-4D97-AF65-F5344CB8AC3E}">
        <p14:creationId xmlns:p14="http://schemas.microsoft.com/office/powerpoint/2010/main" val="4215175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SCALES (LEVELS) OR MEASUREMENT</a:t>
            </a:r>
            <a:endParaRPr lang="en-US" sz="2800" dirty="0"/>
          </a:p>
        </p:txBody>
      </p:sp>
      <p:sp>
        <p:nvSpPr>
          <p:cNvPr id="3" name="Content Placeholder 2"/>
          <p:cNvSpPr>
            <a:spLocks noGrp="1"/>
          </p:cNvSpPr>
          <p:nvPr>
            <p:ph idx="1"/>
          </p:nvPr>
        </p:nvSpPr>
        <p:spPr/>
        <p:txBody>
          <a:bodyPr>
            <a:normAutofit fontScale="70000" lnSpcReduction="20000"/>
          </a:bodyPr>
          <a:lstStyle/>
          <a:p>
            <a:pPr>
              <a:buNone/>
            </a:pPr>
            <a:r>
              <a:rPr lang="en-US" b="1" dirty="0"/>
              <a:t>INTERVAL SCALES</a:t>
            </a:r>
          </a:p>
          <a:p>
            <a:endParaRPr lang="en-US" b="1" dirty="0"/>
          </a:p>
          <a:p>
            <a:pPr algn="just"/>
            <a:r>
              <a:rPr lang="en-US" b="1" dirty="0"/>
              <a:t>This has two of the properties – magnitude and equal intervals. </a:t>
            </a:r>
          </a:p>
          <a:p>
            <a:pPr algn="just"/>
            <a:endParaRPr lang="en-US" b="1" dirty="0"/>
          </a:p>
          <a:p>
            <a:pPr algn="just"/>
            <a:r>
              <a:rPr lang="en-US" b="1" dirty="0"/>
              <a:t>The property of absolute or natural zero is not there because it is possible to get a negative value.</a:t>
            </a:r>
          </a:p>
          <a:p>
            <a:pPr algn="just">
              <a:buNone/>
            </a:pPr>
            <a:r>
              <a:rPr lang="en-US" b="1" dirty="0"/>
              <a:t> </a:t>
            </a:r>
          </a:p>
          <a:p>
            <a:pPr algn="just"/>
            <a:r>
              <a:rPr lang="en-US" b="1" dirty="0"/>
              <a:t>EXAMPLE</a:t>
            </a:r>
          </a:p>
          <a:p>
            <a:pPr algn="just">
              <a:buNone/>
            </a:pPr>
            <a:endParaRPr lang="en-US" b="1" dirty="0"/>
          </a:p>
          <a:p>
            <a:pPr algn="just"/>
            <a:r>
              <a:rPr lang="en-US" b="1" dirty="0"/>
              <a:t>Income </a:t>
            </a:r>
          </a:p>
          <a:p>
            <a:endParaRPr lang="en-US" dirty="0"/>
          </a:p>
        </p:txBody>
      </p:sp>
    </p:spTree>
    <p:extLst>
      <p:ext uri="{BB962C8B-B14F-4D97-AF65-F5344CB8AC3E}">
        <p14:creationId xmlns:p14="http://schemas.microsoft.com/office/powerpoint/2010/main" val="3324718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SCALES (LEVELS) OR MEASUREMENT</a:t>
            </a:r>
            <a:endParaRPr lang="en-US" sz="2800" dirty="0"/>
          </a:p>
        </p:txBody>
      </p:sp>
      <p:sp>
        <p:nvSpPr>
          <p:cNvPr id="3" name="Content Placeholder 2"/>
          <p:cNvSpPr>
            <a:spLocks noGrp="1"/>
          </p:cNvSpPr>
          <p:nvPr>
            <p:ph idx="1"/>
          </p:nvPr>
        </p:nvSpPr>
        <p:spPr/>
        <p:txBody>
          <a:bodyPr>
            <a:normAutofit fontScale="62500" lnSpcReduction="20000"/>
          </a:bodyPr>
          <a:lstStyle/>
          <a:p>
            <a:pPr algn="just">
              <a:buNone/>
            </a:pPr>
            <a:endParaRPr lang="en-US" b="1" dirty="0"/>
          </a:p>
          <a:p>
            <a:pPr algn="just">
              <a:buNone/>
            </a:pPr>
            <a:r>
              <a:rPr lang="en-US" b="1" dirty="0"/>
              <a:t>RATIO SCALES</a:t>
            </a:r>
          </a:p>
          <a:p>
            <a:pPr algn="just">
              <a:buNone/>
            </a:pPr>
            <a:r>
              <a:rPr lang="en-US" b="1" dirty="0"/>
              <a:t> </a:t>
            </a:r>
          </a:p>
          <a:p>
            <a:pPr algn="just"/>
            <a:r>
              <a:rPr lang="en-US" b="1" dirty="0"/>
              <a:t>This possesses the attributes of magnitude equal intervals and absolute zero.</a:t>
            </a:r>
          </a:p>
          <a:p>
            <a:pPr algn="just"/>
            <a:r>
              <a:rPr lang="en-US" b="1" dirty="0"/>
              <a:t> </a:t>
            </a:r>
          </a:p>
          <a:p>
            <a:pPr algn="just"/>
            <a:r>
              <a:rPr lang="en-US" b="1" dirty="0"/>
              <a:t>EXAMPLE</a:t>
            </a:r>
          </a:p>
          <a:p>
            <a:pPr algn="just"/>
            <a:r>
              <a:rPr lang="en-US" b="1" dirty="0"/>
              <a:t> </a:t>
            </a:r>
          </a:p>
          <a:p>
            <a:pPr algn="just"/>
            <a:r>
              <a:rPr lang="en-US" b="1" dirty="0"/>
              <a:t>Age</a:t>
            </a:r>
          </a:p>
          <a:p>
            <a:pPr algn="just"/>
            <a:r>
              <a:rPr lang="en-US" b="1" dirty="0"/>
              <a:t>Weight</a:t>
            </a:r>
          </a:p>
          <a:p>
            <a:pPr algn="just"/>
            <a:r>
              <a:rPr lang="en-US" b="1" dirty="0"/>
              <a:t>Speed</a:t>
            </a:r>
          </a:p>
          <a:p>
            <a:endParaRPr lang="en-US" dirty="0"/>
          </a:p>
        </p:txBody>
      </p:sp>
    </p:spTree>
    <p:extLst>
      <p:ext uri="{BB962C8B-B14F-4D97-AF65-F5344CB8AC3E}">
        <p14:creationId xmlns:p14="http://schemas.microsoft.com/office/powerpoint/2010/main" val="32754955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SCALES (LEVELS) OR MEASUREMENT</a:t>
            </a:r>
            <a:endParaRPr lang="en-US" sz="2800" dirty="0"/>
          </a:p>
        </p:txBody>
      </p:sp>
      <p:sp>
        <p:nvSpPr>
          <p:cNvPr id="3" name="Content Placeholder 2"/>
          <p:cNvSpPr>
            <a:spLocks noGrp="1"/>
          </p:cNvSpPr>
          <p:nvPr>
            <p:ph idx="1"/>
          </p:nvPr>
        </p:nvSpPr>
        <p:spPr/>
        <p:txBody>
          <a:bodyPr>
            <a:normAutofit/>
          </a:bodyPr>
          <a:lstStyle/>
          <a:p>
            <a:r>
              <a:rPr lang="en-US" sz="2000" b="1" dirty="0"/>
              <a:t>LEVELS (SCALES) OR MEASUREMENT AND THEIR PROPERTIES</a:t>
            </a:r>
            <a:endParaRPr lang="en-US" sz="2000" dirty="0"/>
          </a:p>
        </p:txBody>
      </p:sp>
      <p:graphicFrame>
        <p:nvGraphicFramePr>
          <p:cNvPr id="1026" name="Object 2"/>
          <p:cNvGraphicFramePr>
            <a:graphicFrameLocks noChangeAspect="1"/>
          </p:cNvGraphicFramePr>
          <p:nvPr/>
        </p:nvGraphicFramePr>
        <p:xfrm>
          <a:off x="1643450" y="3645715"/>
          <a:ext cx="8489864" cy="2285528"/>
        </p:xfrm>
        <a:graphic>
          <a:graphicData uri="http://schemas.openxmlformats.org/presentationml/2006/ole">
            <mc:AlternateContent xmlns:mc="http://schemas.openxmlformats.org/markup-compatibility/2006">
              <mc:Choice xmlns:v="urn:schemas-microsoft-com:vml" Requires="v">
                <p:oleObj name="Document" r:id="rId2" imgW="5648601" imgH="1456922" progId="Word.Document.12">
                  <p:embed/>
                </p:oleObj>
              </mc:Choice>
              <mc:Fallback>
                <p:oleObj name="Document" r:id="rId2" imgW="5648601" imgH="1456922" progId="Word.Document.12">
                  <p:embed/>
                  <p:pic>
                    <p:nvPicPr>
                      <p:cNvPr id="1026" name="Object 2"/>
                      <p:cNvPicPr>
                        <a:picLocks noChangeAspect="1" noChangeArrowheads="1"/>
                      </p:cNvPicPr>
                      <p:nvPr/>
                    </p:nvPicPr>
                    <p:blipFill>
                      <a:blip r:embed="rId3"/>
                      <a:srcRect/>
                      <a:stretch>
                        <a:fillRect/>
                      </a:stretch>
                    </p:blipFill>
                    <p:spPr bwMode="auto">
                      <a:xfrm>
                        <a:off x="1643450" y="3645715"/>
                        <a:ext cx="8489864" cy="228552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593530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BEC-3CE1-AAEA-5900-8E733E414828}"/>
              </a:ext>
            </a:extLst>
          </p:cNvPr>
          <p:cNvSpPr>
            <a:spLocks noGrp="1"/>
          </p:cNvSpPr>
          <p:nvPr>
            <p:ph type="title"/>
          </p:nvPr>
        </p:nvSpPr>
        <p:spPr/>
        <p:txBody>
          <a:bodyPr>
            <a:normAutofit/>
          </a:bodyPr>
          <a:lstStyle/>
          <a:p>
            <a:r>
              <a:rPr lang="en-US" sz="2800" b="1" dirty="0"/>
              <a:t>SCALES (LEVELS) OR MEASUREMENT</a:t>
            </a:r>
            <a:endParaRPr lang="en-ZM" sz="2800" dirty="0"/>
          </a:p>
        </p:txBody>
      </p:sp>
      <p:graphicFrame>
        <p:nvGraphicFramePr>
          <p:cNvPr id="4" name="Content Placeholder 3">
            <a:extLst>
              <a:ext uri="{FF2B5EF4-FFF2-40B4-BE49-F238E27FC236}">
                <a16:creationId xmlns:a16="http://schemas.microsoft.com/office/drawing/2014/main" id="{9514E404-8922-80F4-C4A2-F17BE22E5A16}"/>
              </a:ext>
            </a:extLst>
          </p:cNvPr>
          <p:cNvGraphicFramePr>
            <a:graphicFrameLocks noGrp="1"/>
          </p:cNvGraphicFramePr>
          <p:nvPr>
            <p:ph idx="1"/>
          </p:nvPr>
        </p:nvGraphicFramePr>
        <p:xfrm>
          <a:off x="1295400" y="2994316"/>
          <a:ext cx="9601201" cy="2458911"/>
        </p:xfrm>
        <a:graphic>
          <a:graphicData uri="http://schemas.openxmlformats.org/drawingml/2006/table">
            <a:tbl>
              <a:tblPr firstRow="1" firstCol="1" bandRow="1">
                <a:tableStyleId>{5940675A-B579-460E-94D1-54222C63F5DA}</a:tableStyleId>
              </a:tblPr>
              <a:tblGrid>
                <a:gridCol w="2541373">
                  <a:extLst>
                    <a:ext uri="{9D8B030D-6E8A-4147-A177-3AD203B41FA5}">
                      <a16:colId xmlns:a16="http://schemas.microsoft.com/office/drawing/2014/main" val="3316036347"/>
                    </a:ext>
                  </a:extLst>
                </a:gridCol>
                <a:gridCol w="2215415">
                  <a:extLst>
                    <a:ext uri="{9D8B030D-6E8A-4147-A177-3AD203B41FA5}">
                      <a16:colId xmlns:a16="http://schemas.microsoft.com/office/drawing/2014/main" val="661024096"/>
                    </a:ext>
                  </a:extLst>
                </a:gridCol>
                <a:gridCol w="2727288">
                  <a:extLst>
                    <a:ext uri="{9D8B030D-6E8A-4147-A177-3AD203B41FA5}">
                      <a16:colId xmlns:a16="http://schemas.microsoft.com/office/drawing/2014/main" val="1950138699"/>
                    </a:ext>
                  </a:extLst>
                </a:gridCol>
                <a:gridCol w="2117125">
                  <a:extLst>
                    <a:ext uri="{9D8B030D-6E8A-4147-A177-3AD203B41FA5}">
                      <a16:colId xmlns:a16="http://schemas.microsoft.com/office/drawing/2014/main" val="1256742343"/>
                    </a:ext>
                  </a:extLst>
                </a:gridCol>
              </a:tblGrid>
              <a:tr h="188013">
                <a:tc>
                  <a:txBody>
                    <a:bodyPr/>
                    <a:lstStyle/>
                    <a:p>
                      <a:pPr algn="ctr" rtl="0" fontAlgn="ctr"/>
                      <a:r>
                        <a:rPr lang="en-US" sz="1200" u="none" strike="noStrike" dirty="0">
                          <a:effectLst/>
                          <a:latin typeface="Georgia Pro Black" panose="02040A02050405020203" pitchFamily="18" charset="0"/>
                        </a:rPr>
                        <a:t>VARIABLE</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a:txBody>
                    <a:bodyPr/>
                    <a:lstStyle/>
                    <a:p>
                      <a:pPr algn="ctr" rtl="0" fontAlgn="ctr"/>
                      <a:r>
                        <a:rPr lang="en-US" sz="1200" u="none" strike="noStrike">
                          <a:effectLst/>
                          <a:latin typeface="Georgia Pro Black" panose="02040A02050405020203" pitchFamily="18" charset="0"/>
                        </a:rPr>
                        <a:t>SCALE</a:t>
                      </a:r>
                      <a:endParaRPr lang="en-US" sz="1200" b="1" i="0" u="none" strike="noStrike">
                        <a:solidFill>
                          <a:srgbClr val="000000"/>
                        </a:solidFill>
                        <a:effectLst/>
                        <a:latin typeface="Georgia Pro Black" panose="02040A02050405020203" pitchFamily="18" charset="0"/>
                      </a:endParaRPr>
                    </a:p>
                  </a:txBody>
                  <a:tcPr marL="6267" marR="6267" marT="6267" marB="0" anchor="ctr"/>
                </a:tc>
                <a:tc>
                  <a:txBody>
                    <a:bodyPr/>
                    <a:lstStyle/>
                    <a:p>
                      <a:pPr algn="ctr" rtl="0" fontAlgn="ctr"/>
                      <a:r>
                        <a:rPr lang="en-US" sz="1200" u="none" strike="noStrike">
                          <a:effectLst/>
                          <a:latin typeface="Georgia Pro Black" panose="02040A02050405020203" pitchFamily="18" charset="0"/>
                        </a:rPr>
                        <a:t>VARIABLE</a:t>
                      </a:r>
                      <a:endParaRPr lang="en-US" sz="1200" b="1" i="0" u="none" strike="noStrike">
                        <a:solidFill>
                          <a:srgbClr val="000000"/>
                        </a:solidFill>
                        <a:effectLst/>
                        <a:latin typeface="Georgia Pro Black" panose="02040A02050405020203" pitchFamily="18" charset="0"/>
                      </a:endParaRPr>
                    </a:p>
                  </a:txBody>
                  <a:tcPr marL="6267" marR="6267" marT="6267" marB="0" anchor="ctr"/>
                </a:tc>
                <a:tc>
                  <a:txBody>
                    <a:bodyPr/>
                    <a:lstStyle/>
                    <a:p>
                      <a:pPr algn="ctr" rtl="0" fontAlgn="ctr"/>
                      <a:r>
                        <a:rPr lang="en-US" sz="1200" u="none" strike="noStrike">
                          <a:effectLst/>
                          <a:latin typeface="Georgia Pro Black" panose="02040A02050405020203" pitchFamily="18" charset="0"/>
                        </a:rPr>
                        <a:t>SCALE</a:t>
                      </a:r>
                      <a:endParaRPr lang="en-US" sz="1200" b="1" i="0" u="none" strike="noStrike">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1119879639"/>
                  </a:ext>
                </a:extLst>
              </a:tr>
              <a:tr h="188013">
                <a:tc rowSpan="6">
                  <a:txBody>
                    <a:bodyPr/>
                    <a:lstStyle/>
                    <a:p>
                      <a:pPr algn="l" rtl="0" fontAlgn="ctr"/>
                      <a:r>
                        <a:rPr lang="en-US" sz="1200" u="none" strike="noStrike" dirty="0">
                          <a:effectLst/>
                          <a:latin typeface="Georgia Pro Black" panose="02040A02050405020203" pitchFamily="18" charset="0"/>
                        </a:rPr>
                        <a:t>COUNSELLING RECEIVED </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a:txBody>
                    <a:bodyPr/>
                    <a:lstStyle/>
                    <a:p>
                      <a:pPr algn="ctr" rtl="0" fontAlgn="ctr"/>
                      <a:r>
                        <a:rPr lang="en-US" sz="1200" u="none" strike="noStrike" dirty="0">
                          <a:effectLst/>
                          <a:latin typeface="Georgia Pro Black" panose="02040A02050405020203" pitchFamily="18" charset="0"/>
                        </a:rPr>
                        <a:t>Yes</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rowSpan="6">
                  <a:txBody>
                    <a:bodyPr/>
                    <a:lstStyle/>
                    <a:p>
                      <a:pPr algn="ctr" rtl="0" fontAlgn="ctr"/>
                      <a:r>
                        <a:rPr lang="en-US" sz="1200" u="none" strike="noStrike" dirty="0">
                          <a:effectLst/>
                          <a:latin typeface="Georgia Pro Black" panose="02040A02050405020203" pitchFamily="18" charset="0"/>
                        </a:rPr>
                        <a:t>CAREER CHOICE</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a:txBody>
                    <a:bodyPr/>
                    <a:lstStyle/>
                    <a:p>
                      <a:pPr algn="ctr" rtl="0" fontAlgn="ctr"/>
                      <a:r>
                        <a:rPr lang="en-US" sz="1200" u="none" strike="noStrike" dirty="0">
                          <a:effectLst/>
                          <a:latin typeface="Georgia Pro Black" panose="02040A02050405020203" pitchFamily="18" charset="0"/>
                        </a:rPr>
                        <a:t>Economics</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3463862231"/>
                  </a:ext>
                </a:extLst>
              </a:tr>
              <a:tr h="188013">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No </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Law</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3456697308"/>
                  </a:ext>
                </a:extLst>
              </a:tr>
              <a:tr h="188013">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(Nominal) </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Medicine</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1096422988"/>
                  </a:ext>
                </a:extLst>
              </a:tr>
              <a:tr h="188013">
                <a:tc vMerge="1">
                  <a:txBody>
                    <a:bodyPr/>
                    <a:lstStyle/>
                    <a:p>
                      <a:endParaRPr lang="en-ZM"/>
                    </a:p>
                  </a:txBody>
                  <a:tcPr/>
                </a:tc>
                <a:tc>
                  <a:txBody>
                    <a:bodyPr/>
                    <a:lstStyle/>
                    <a:p>
                      <a:pPr algn="ctr" fontAlgn="t"/>
                      <a:r>
                        <a:rPr lang="en-ZM" sz="1200" u="none" strike="noStrike" dirty="0">
                          <a:effectLst/>
                          <a:latin typeface="Georgia Pro Black" panose="02040A02050405020203" pitchFamily="18" charset="0"/>
                        </a:rPr>
                        <a:t> </a:t>
                      </a:r>
                      <a:endParaRPr lang="en-ZM" sz="1200" b="0" i="0" u="none" strike="noStrike" dirty="0">
                        <a:solidFill>
                          <a:srgbClr val="000000"/>
                        </a:solidFill>
                        <a:effectLst/>
                        <a:latin typeface="Georgia Pro Black" panose="02040A02050405020203" pitchFamily="18" charset="0"/>
                      </a:endParaRPr>
                    </a:p>
                  </a:txBody>
                  <a:tcPr marL="6267" marR="6267" marT="6267" marB="0"/>
                </a:tc>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Engineering</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4086679663"/>
                  </a:ext>
                </a:extLst>
              </a:tr>
              <a:tr h="188013">
                <a:tc vMerge="1">
                  <a:txBody>
                    <a:bodyPr/>
                    <a:lstStyle/>
                    <a:p>
                      <a:endParaRPr lang="en-ZM"/>
                    </a:p>
                  </a:txBody>
                  <a:tcPr/>
                </a:tc>
                <a:tc>
                  <a:txBody>
                    <a:bodyPr/>
                    <a:lstStyle/>
                    <a:p>
                      <a:pPr algn="ctr" fontAlgn="t"/>
                      <a:r>
                        <a:rPr lang="en-ZM" sz="1200" u="none" strike="noStrike" dirty="0">
                          <a:effectLst/>
                          <a:latin typeface="Georgia Pro Black" panose="02040A02050405020203" pitchFamily="18" charset="0"/>
                        </a:rPr>
                        <a:t> </a:t>
                      </a:r>
                      <a:endParaRPr lang="en-ZM" sz="1200" b="0" i="0" u="none" strike="noStrike" dirty="0">
                        <a:solidFill>
                          <a:srgbClr val="000000"/>
                        </a:solidFill>
                        <a:effectLst/>
                        <a:latin typeface="Georgia Pro Black" panose="02040A02050405020203" pitchFamily="18" charset="0"/>
                      </a:endParaRPr>
                    </a:p>
                  </a:txBody>
                  <a:tcPr marL="6267" marR="6267" marT="6267" marB="0"/>
                </a:tc>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Demography</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2456227563"/>
                  </a:ext>
                </a:extLst>
              </a:tr>
              <a:tr h="188013">
                <a:tc vMerge="1">
                  <a:txBody>
                    <a:bodyPr/>
                    <a:lstStyle/>
                    <a:p>
                      <a:endParaRPr lang="en-ZM"/>
                    </a:p>
                  </a:txBody>
                  <a:tcPr/>
                </a:tc>
                <a:tc>
                  <a:txBody>
                    <a:bodyPr/>
                    <a:lstStyle/>
                    <a:p>
                      <a:pPr algn="ctr" fontAlgn="t"/>
                      <a:r>
                        <a:rPr lang="en-ZM" sz="1200" u="none" strike="noStrike" dirty="0">
                          <a:effectLst/>
                          <a:latin typeface="Georgia Pro Black" panose="02040A02050405020203" pitchFamily="18" charset="0"/>
                        </a:rPr>
                        <a:t> </a:t>
                      </a:r>
                      <a:endParaRPr lang="en-ZM" sz="1200" b="0" i="0" u="none" strike="noStrike" dirty="0">
                        <a:solidFill>
                          <a:srgbClr val="000000"/>
                        </a:solidFill>
                        <a:effectLst/>
                        <a:latin typeface="Georgia Pro Black" panose="02040A02050405020203" pitchFamily="18" charset="0"/>
                      </a:endParaRPr>
                    </a:p>
                  </a:txBody>
                  <a:tcPr marL="6267" marR="6267" marT="6267" marB="0"/>
                </a:tc>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(Nominal)</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2769528907"/>
                  </a:ext>
                </a:extLst>
              </a:tr>
              <a:tr h="188013">
                <a:tc rowSpan="6">
                  <a:txBody>
                    <a:bodyPr/>
                    <a:lstStyle/>
                    <a:p>
                      <a:pPr algn="l" rtl="0" fontAlgn="ctr"/>
                      <a:r>
                        <a:rPr lang="en-US" sz="1200" u="none" strike="noStrike" dirty="0">
                          <a:effectLst/>
                          <a:latin typeface="Georgia Pro Black" panose="02040A02050405020203" pitchFamily="18" charset="0"/>
                        </a:rPr>
                        <a:t>SATISFACTION WITH COUNSELLING RECEIVED</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a:txBody>
                    <a:bodyPr/>
                    <a:lstStyle/>
                    <a:p>
                      <a:pPr algn="ctr" rtl="0" fontAlgn="ctr"/>
                      <a:r>
                        <a:rPr lang="en-US" sz="1200" u="none" strike="noStrike" dirty="0">
                          <a:effectLst/>
                          <a:latin typeface="Georgia Pro Black" panose="02040A02050405020203" pitchFamily="18" charset="0"/>
                        </a:rPr>
                        <a:t>Very satisfied</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rowSpan="6">
                  <a:txBody>
                    <a:bodyPr/>
                    <a:lstStyle/>
                    <a:p>
                      <a:pPr algn="ctr" rtl="0" fontAlgn="ctr"/>
                      <a:r>
                        <a:rPr lang="en-US" sz="1200" u="none" strike="noStrike" dirty="0">
                          <a:effectLst/>
                          <a:latin typeface="Georgia Pro Black" panose="02040A02050405020203" pitchFamily="18" charset="0"/>
                        </a:rPr>
                        <a:t>SATISFACTION WITH CHOSEN FIELD OF STUDY </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a:txBody>
                    <a:bodyPr/>
                    <a:lstStyle/>
                    <a:p>
                      <a:pPr algn="ctr" rtl="0" fontAlgn="ctr"/>
                      <a:r>
                        <a:rPr lang="en-US" sz="1200" u="none" strike="noStrike" dirty="0">
                          <a:effectLst/>
                          <a:latin typeface="Georgia Pro Black" panose="02040A02050405020203" pitchFamily="18" charset="0"/>
                        </a:rPr>
                        <a:t>Very Satisfied</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1482821039"/>
                  </a:ext>
                </a:extLst>
              </a:tr>
              <a:tr h="188013">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Satisfied</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Satisfied</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840512870"/>
                  </a:ext>
                </a:extLst>
              </a:tr>
              <a:tr h="188013">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Not satisfied</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Not Satisfied</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3246718843"/>
                  </a:ext>
                </a:extLst>
              </a:tr>
              <a:tr h="188013">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Very unsatisfied</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Very Unsatisfied</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4269173309"/>
                  </a:ext>
                </a:extLst>
              </a:tr>
              <a:tr h="188013">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 (Ordinal) </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tc vMerge="1">
                  <a:txBody>
                    <a:bodyPr/>
                    <a:lstStyle/>
                    <a:p>
                      <a:endParaRPr lang="en-ZM"/>
                    </a:p>
                  </a:txBody>
                  <a:tcPr/>
                </a:tc>
                <a:tc>
                  <a:txBody>
                    <a:bodyPr/>
                    <a:lstStyle/>
                    <a:p>
                      <a:pPr algn="ctr" rtl="0" fontAlgn="ctr"/>
                      <a:r>
                        <a:rPr lang="en-US" sz="1200" u="none" strike="noStrike" dirty="0">
                          <a:effectLst/>
                          <a:latin typeface="Georgia Pro Black" panose="02040A02050405020203" pitchFamily="18" charset="0"/>
                        </a:rPr>
                        <a:t> (Ordinal) </a:t>
                      </a:r>
                      <a:endParaRPr lang="en-US"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1290019500"/>
                  </a:ext>
                </a:extLst>
              </a:tr>
              <a:tr h="188013">
                <a:tc vMerge="1">
                  <a:txBody>
                    <a:bodyPr/>
                    <a:lstStyle/>
                    <a:p>
                      <a:endParaRPr lang="en-ZM"/>
                    </a:p>
                  </a:txBody>
                  <a:tcPr/>
                </a:tc>
                <a:tc>
                  <a:txBody>
                    <a:bodyPr/>
                    <a:lstStyle/>
                    <a:p>
                      <a:pPr algn="l" rtl="0" fontAlgn="ctr"/>
                      <a:r>
                        <a:rPr lang="en-ZM" sz="1200" u="none" strike="noStrike" dirty="0">
                          <a:effectLst/>
                          <a:latin typeface="Georgia Pro Black" panose="02040A02050405020203" pitchFamily="18" charset="0"/>
                        </a:rPr>
                        <a:t> </a:t>
                      </a:r>
                      <a:endParaRPr lang="en-ZM" sz="1200" b="1" i="0" u="none" strike="noStrike" dirty="0">
                        <a:solidFill>
                          <a:srgbClr val="000000"/>
                        </a:solidFill>
                        <a:effectLst/>
                        <a:latin typeface="Georgia Pro Black" panose="02040A02050405020203" pitchFamily="18" charset="0"/>
                      </a:endParaRPr>
                    </a:p>
                  </a:txBody>
                  <a:tcPr marL="6267" marR="6267" marT="6267" marB="0" anchor="ctr"/>
                </a:tc>
                <a:tc vMerge="1">
                  <a:txBody>
                    <a:bodyPr/>
                    <a:lstStyle/>
                    <a:p>
                      <a:endParaRPr lang="en-ZM"/>
                    </a:p>
                  </a:txBody>
                  <a:tcPr/>
                </a:tc>
                <a:tc>
                  <a:txBody>
                    <a:bodyPr/>
                    <a:lstStyle/>
                    <a:p>
                      <a:pPr algn="l" rtl="0" fontAlgn="ctr"/>
                      <a:r>
                        <a:rPr lang="en-ZM" sz="1200" u="none" strike="noStrike" dirty="0">
                          <a:effectLst/>
                          <a:latin typeface="Georgia Pro Black" panose="02040A02050405020203" pitchFamily="18" charset="0"/>
                        </a:rPr>
                        <a:t> </a:t>
                      </a:r>
                      <a:endParaRPr lang="en-ZM" sz="1200" b="1" i="0" u="none" strike="noStrike" dirty="0">
                        <a:solidFill>
                          <a:srgbClr val="000000"/>
                        </a:solidFill>
                        <a:effectLst/>
                        <a:latin typeface="Georgia Pro Black" panose="02040A02050405020203" pitchFamily="18" charset="0"/>
                      </a:endParaRPr>
                    </a:p>
                  </a:txBody>
                  <a:tcPr marL="6267" marR="6267" marT="6267" marB="0" anchor="ctr"/>
                </a:tc>
                <a:extLst>
                  <a:ext uri="{0D108BD9-81ED-4DB2-BD59-A6C34878D82A}">
                    <a16:rowId xmlns:a16="http://schemas.microsoft.com/office/drawing/2014/main" val="2511575272"/>
                  </a:ext>
                </a:extLst>
              </a:tr>
            </a:tbl>
          </a:graphicData>
        </a:graphic>
      </p:graphicFrame>
    </p:spTree>
    <p:extLst>
      <p:ext uri="{BB962C8B-B14F-4D97-AF65-F5344CB8AC3E}">
        <p14:creationId xmlns:p14="http://schemas.microsoft.com/office/powerpoint/2010/main" val="9114569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A675-9124-A1B2-C5D0-FDA91CAC46EA}"/>
              </a:ext>
            </a:extLst>
          </p:cNvPr>
          <p:cNvSpPr>
            <a:spLocks noGrp="1"/>
          </p:cNvSpPr>
          <p:nvPr>
            <p:ph type="title"/>
          </p:nvPr>
        </p:nvSpPr>
        <p:spPr/>
        <p:txBody>
          <a:bodyPr>
            <a:normAutofit/>
          </a:bodyPr>
          <a:lstStyle/>
          <a:p>
            <a:r>
              <a:rPr lang="en-US" sz="3200" b="1" dirty="0"/>
              <a:t>SCALES (LEVELS) OR MEASUREMENT</a:t>
            </a:r>
            <a:endParaRPr lang="en-ZM" sz="3200" dirty="0"/>
          </a:p>
        </p:txBody>
      </p:sp>
      <p:graphicFrame>
        <p:nvGraphicFramePr>
          <p:cNvPr id="4" name="Content Placeholder 3">
            <a:extLst>
              <a:ext uri="{FF2B5EF4-FFF2-40B4-BE49-F238E27FC236}">
                <a16:creationId xmlns:a16="http://schemas.microsoft.com/office/drawing/2014/main" id="{4B294007-881F-D9DE-8A2E-C16F0F2967AF}"/>
              </a:ext>
            </a:extLst>
          </p:cNvPr>
          <p:cNvGraphicFramePr>
            <a:graphicFrameLocks noGrp="1"/>
          </p:cNvGraphicFramePr>
          <p:nvPr>
            <p:ph idx="1"/>
          </p:nvPr>
        </p:nvGraphicFramePr>
        <p:xfrm>
          <a:off x="1136822" y="2474496"/>
          <a:ext cx="10392031" cy="3147828"/>
        </p:xfrm>
        <a:graphic>
          <a:graphicData uri="http://schemas.openxmlformats.org/drawingml/2006/table">
            <a:tbl>
              <a:tblPr firstRow="1" firstCol="1" bandRow="1">
                <a:tableStyleId>{5940675A-B579-460E-94D1-54222C63F5DA}</a:tableStyleId>
              </a:tblPr>
              <a:tblGrid>
                <a:gridCol w="2402002">
                  <a:extLst>
                    <a:ext uri="{9D8B030D-6E8A-4147-A177-3AD203B41FA5}">
                      <a16:colId xmlns:a16="http://schemas.microsoft.com/office/drawing/2014/main" val="900933939"/>
                    </a:ext>
                  </a:extLst>
                </a:gridCol>
                <a:gridCol w="1997003">
                  <a:extLst>
                    <a:ext uri="{9D8B030D-6E8A-4147-A177-3AD203B41FA5}">
                      <a16:colId xmlns:a16="http://schemas.microsoft.com/office/drawing/2014/main" val="2096311719"/>
                    </a:ext>
                  </a:extLst>
                </a:gridCol>
                <a:gridCol w="1998011">
                  <a:extLst>
                    <a:ext uri="{9D8B030D-6E8A-4147-A177-3AD203B41FA5}">
                      <a16:colId xmlns:a16="http://schemas.microsoft.com/office/drawing/2014/main" val="3839146546"/>
                    </a:ext>
                  </a:extLst>
                </a:gridCol>
                <a:gridCol w="1748443">
                  <a:extLst>
                    <a:ext uri="{9D8B030D-6E8A-4147-A177-3AD203B41FA5}">
                      <a16:colId xmlns:a16="http://schemas.microsoft.com/office/drawing/2014/main" val="2077190487"/>
                    </a:ext>
                  </a:extLst>
                </a:gridCol>
                <a:gridCol w="1437205">
                  <a:extLst>
                    <a:ext uri="{9D8B030D-6E8A-4147-A177-3AD203B41FA5}">
                      <a16:colId xmlns:a16="http://schemas.microsoft.com/office/drawing/2014/main" val="2494830098"/>
                    </a:ext>
                  </a:extLst>
                </a:gridCol>
                <a:gridCol w="809367">
                  <a:extLst>
                    <a:ext uri="{9D8B030D-6E8A-4147-A177-3AD203B41FA5}">
                      <a16:colId xmlns:a16="http://schemas.microsoft.com/office/drawing/2014/main" val="1762204767"/>
                    </a:ext>
                  </a:extLst>
                </a:gridCol>
              </a:tblGrid>
              <a:tr h="362641">
                <a:tc>
                  <a:txBody>
                    <a:bodyPr/>
                    <a:lstStyle/>
                    <a:p>
                      <a:endParaRPr lang="en-ZM"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endParaRPr lang="en-ZM" sz="1600" b="1" dirty="0">
                        <a:effectLst/>
                        <a:latin typeface="Georgia Pro Black" panose="02040A02050405020203" pitchFamily="18" charset="0"/>
                        <a:cs typeface="Times New Roman" panose="02020603050405020304" pitchFamily="18" charset="0"/>
                      </a:endParaRPr>
                    </a:p>
                  </a:txBody>
                  <a:tcPr marL="68580" marR="68580" marT="0" marB="0"/>
                </a:tc>
                <a:tc gridSpan="3">
                  <a:txBody>
                    <a:bodyPr/>
                    <a:lstStyle/>
                    <a:p>
                      <a:pPr>
                        <a:lnSpc>
                          <a:spcPct val="107000"/>
                        </a:lnSpc>
                        <a:spcAft>
                          <a:spcPts val="800"/>
                        </a:spcAft>
                      </a:pPr>
                      <a:r>
                        <a:rPr lang="en-ZM" sz="1600" b="1" dirty="0">
                          <a:effectLst/>
                          <a:latin typeface="Georgia Pro Black" panose="02040A02050405020203" pitchFamily="18" charset="0"/>
                        </a:rPr>
                        <a:t>Satisfaction with Career Choice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M"/>
                    </a:p>
                  </a:txBody>
                  <a:tcPr/>
                </a:tc>
                <a:tc hMerge="1">
                  <a:txBody>
                    <a:bodyPr/>
                    <a:lstStyle/>
                    <a:p>
                      <a:endParaRPr lang="en-ZM"/>
                    </a:p>
                  </a:txBody>
                  <a:tcPr/>
                </a:tc>
                <a:tc>
                  <a:txBody>
                    <a:bodyPr/>
                    <a:lstStyle/>
                    <a:p>
                      <a:endParaRPr lang="en-ZM" sz="1600" b="1" dirty="0">
                        <a:effectLst/>
                        <a:latin typeface="Georgia Pro Black" panose="02040A020504050202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4135021"/>
                  </a:ext>
                </a:extLst>
              </a:tr>
              <a:tr h="769022">
                <a:tc>
                  <a:txBody>
                    <a:bodyPr/>
                    <a:lstStyle/>
                    <a:p>
                      <a:pPr>
                        <a:lnSpc>
                          <a:spcPct val="107000"/>
                        </a:lnSpc>
                        <a:spcAft>
                          <a:spcPts val="800"/>
                        </a:spcAft>
                      </a:pPr>
                      <a:r>
                        <a:rPr lang="en-ZM" sz="1600" b="1" dirty="0">
                          <a:effectLst/>
                          <a:latin typeface="Georgia Pro Black" panose="02040A02050405020203" pitchFamily="18" charset="0"/>
                        </a:rPr>
                        <a:t>Satisfaction with Career </a:t>
                      </a:r>
                      <a:r>
                        <a:rPr lang="en-ZM" sz="1600" b="1" dirty="0" err="1">
                          <a:effectLst/>
                          <a:latin typeface="Georgia Pro Black" panose="02040A02050405020203" pitchFamily="18" charset="0"/>
                        </a:rPr>
                        <a:t>Counse</a:t>
                      </a:r>
                      <a:r>
                        <a:rPr lang="en-US" sz="1600" b="1" dirty="0">
                          <a:effectLst/>
                          <a:latin typeface="Georgia Pro Black" panose="02040A02050405020203" pitchFamily="18" charset="0"/>
                        </a:rPr>
                        <a:t>l</a:t>
                      </a:r>
                      <a:r>
                        <a:rPr lang="en-ZM" sz="1600" b="1" dirty="0" err="1">
                          <a:effectLst/>
                          <a:latin typeface="Georgia Pro Black" panose="02040A02050405020203" pitchFamily="18" charset="0"/>
                        </a:rPr>
                        <a:t>ing</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Very 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Unsatisfied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Very unsatisfied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Total</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9460223"/>
                  </a:ext>
                </a:extLst>
              </a:tr>
              <a:tr h="464121">
                <a:tc>
                  <a:txBody>
                    <a:bodyPr/>
                    <a:lstStyle/>
                    <a:p>
                      <a:pPr algn="ctr">
                        <a:lnSpc>
                          <a:spcPct val="107000"/>
                        </a:lnSpc>
                        <a:spcAft>
                          <a:spcPts val="800"/>
                        </a:spcAft>
                      </a:pPr>
                      <a:r>
                        <a:rPr lang="en-ZM" sz="1600" b="1" dirty="0">
                          <a:effectLst/>
                          <a:latin typeface="Georgia Pro Black" panose="02040A02050405020203" pitchFamily="18" charset="0"/>
                        </a:rPr>
                        <a:t>Very 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88</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15</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7</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112</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6045431"/>
                  </a:ext>
                </a:extLst>
              </a:tr>
              <a:tr h="362641">
                <a:tc>
                  <a:txBody>
                    <a:bodyPr/>
                    <a:lstStyle/>
                    <a:p>
                      <a:pPr algn="ctr">
                        <a:lnSpc>
                          <a:spcPct val="107000"/>
                        </a:lnSpc>
                        <a:spcAft>
                          <a:spcPts val="800"/>
                        </a:spcAft>
                      </a:pPr>
                      <a:r>
                        <a:rPr lang="en-ZM" sz="1600" b="1" dirty="0">
                          <a:effectLst/>
                          <a:latin typeface="Georgia Pro Black" panose="02040A02050405020203" pitchFamily="18" charset="0"/>
                        </a:rPr>
                        <a:t>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7</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23</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19</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4</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53</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3342227"/>
                  </a:ext>
                </a:extLst>
              </a:tr>
              <a:tr h="362641">
                <a:tc>
                  <a:txBody>
                    <a:bodyPr/>
                    <a:lstStyle/>
                    <a:p>
                      <a:pPr algn="ctr">
                        <a:lnSpc>
                          <a:spcPct val="107000"/>
                        </a:lnSpc>
                        <a:spcAft>
                          <a:spcPts val="800"/>
                        </a:spcAft>
                      </a:pPr>
                      <a:r>
                        <a:rPr lang="en-ZM" sz="1600" b="1" dirty="0">
                          <a:effectLst/>
                          <a:latin typeface="Georgia Pro Black" panose="02040A02050405020203" pitchFamily="18" charset="0"/>
                        </a:rPr>
                        <a:t>Unsatisfied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4</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8</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20</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18</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50</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180855"/>
                  </a:ext>
                </a:extLst>
              </a:tr>
              <a:tr h="464121">
                <a:tc>
                  <a:txBody>
                    <a:bodyPr/>
                    <a:lstStyle/>
                    <a:p>
                      <a:pPr algn="ctr">
                        <a:lnSpc>
                          <a:spcPct val="107000"/>
                        </a:lnSpc>
                        <a:spcAft>
                          <a:spcPts val="800"/>
                        </a:spcAft>
                      </a:pPr>
                      <a:r>
                        <a:rPr lang="en-ZM" sz="1600" b="1" dirty="0">
                          <a:effectLst/>
                          <a:latin typeface="Georgia Pro Black" panose="02040A02050405020203" pitchFamily="18" charset="0"/>
                        </a:rPr>
                        <a:t>Very unsatisfied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9</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9</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22</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646203"/>
                  </a:ext>
                </a:extLst>
              </a:tr>
              <a:tr h="362641">
                <a:tc>
                  <a:txBody>
                    <a:bodyPr/>
                    <a:lstStyle/>
                    <a:p>
                      <a:pPr algn="ctr">
                        <a:lnSpc>
                          <a:spcPct val="107000"/>
                        </a:lnSpc>
                        <a:spcAft>
                          <a:spcPts val="800"/>
                        </a:spcAft>
                      </a:pPr>
                      <a:r>
                        <a:rPr lang="en-ZM" sz="1600" b="1" dirty="0">
                          <a:effectLst/>
                          <a:latin typeface="Georgia Pro Black" panose="02040A02050405020203" pitchFamily="18" charset="0"/>
                        </a:rPr>
                        <a:t>Total</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101</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48</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55</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33</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237</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550958"/>
                  </a:ext>
                </a:extLst>
              </a:tr>
            </a:tbl>
          </a:graphicData>
        </a:graphic>
      </p:graphicFrame>
    </p:spTree>
    <p:extLst>
      <p:ext uri="{BB962C8B-B14F-4D97-AF65-F5344CB8AC3E}">
        <p14:creationId xmlns:p14="http://schemas.microsoft.com/office/powerpoint/2010/main" val="1978947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CA61-572D-98B2-C003-BCC25A3902D7}"/>
              </a:ext>
            </a:extLst>
          </p:cNvPr>
          <p:cNvSpPr>
            <a:spLocks noGrp="1"/>
          </p:cNvSpPr>
          <p:nvPr>
            <p:ph type="title"/>
          </p:nvPr>
        </p:nvSpPr>
        <p:spPr/>
        <p:txBody>
          <a:bodyPr>
            <a:normAutofit/>
          </a:bodyPr>
          <a:lstStyle/>
          <a:p>
            <a:r>
              <a:rPr lang="en-US" sz="3200" b="1" dirty="0"/>
              <a:t>SCALES (LEVELS) OR MEASUREMENT</a:t>
            </a:r>
            <a:endParaRPr lang="en-ZM" sz="3200" dirty="0"/>
          </a:p>
        </p:txBody>
      </p:sp>
      <p:graphicFrame>
        <p:nvGraphicFramePr>
          <p:cNvPr id="4" name="Content Placeholder 3">
            <a:extLst>
              <a:ext uri="{FF2B5EF4-FFF2-40B4-BE49-F238E27FC236}">
                <a16:creationId xmlns:a16="http://schemas.microsoft.com/office/drawing/2014/main" id="{6410A317-ACC4-B422-BFAC-DFE86D5A6720}"/>
              </a:ext>
            </a:extLst>
          </p:cNvPr>
          <p:cNvGraphicFramePr>
            <a:graphicFrameLocks noGrp="1"/>
          </p:cNvGraphicFramePr>
          <p:nvPr>
            <p:ph idx="1"/>
          </p:nvPr>
        </p:nvGraphicFramePr>
        <p:xfrm>
          <a:off x="1464275" y="2964751"/>
          <a:ext cx="9520881" cy="2762602"/>
        </p:xfrm>
        <a:graphic>
          <a:graphicData uri="http://schemas.openxmlformats.org/drawingml/2006/table">
            <a:tbl>
              <a:tblPr firstRow="1" firstCol="1" bandRow="1">
                <a:tableStyleId>{5940675A-B579-460E-94D1-54222C63F5DA}</a:tableStyleId>
              </a:tblPr>
              <a:tblGrid>
                <a:gridCol w="2143898">
                  <a:extLst>
                    <a:ext uri="{9D8B030D-6E8A-4147-A177-3AD203B41FA5}">
                      <a16:colId xmlns:a16="http://schemas.microsoft.com/office/drawing/2014/main" val="2594681558"/>
                    </a:ext>
                  </a:extLst>
                </a:gridCol>
                <a:gridCol w="2057400">
                  <a:extLst>
                    <a:ext uri="{9D8B030D-6E8A-4147-A177-3AD203B41FA5}">
                      <a16:colId xmlns:a16="http://schemas.microsoft.com/office/drawing/2014/main" val="2126641031"/>
                    </a:ext>
                  </a:extLst>
                </a:gridCol>
                <a:gridCol w="1458097">
                  <a:extLst>
                    <a:ext uri="{9D8B030D-6E8A-4147-A177-3AD203B41FA5}">
                      <a16:colId xmlns:a16="http://schemas.microsoft.com/office/drawing/2014/main" val="223272723"/>
                    </a:ext>
                  </a:extLst>
                </a:gridCol>
                <a:gridCol w="1600200">
                  <a:extLst>
                    <a:ext uri="{9D8B030D-6E8A-4147-A177-3AD203B41FA5}">
                      <a16:colId xmlns:a16="http://schemas.microsoft.com/office/drawing/2014/main" val="3853779256"/>
                    </a:ext>
                  </a:extLst>
                </a:gridCol>
                <a:gridCol w="1495168">
                  <a:extLst>
                    <a:ext uri="{9D8B030D-6E8A-4147-A177-3AD203B41FA5}">
                      <a16:colId xmlns:a16="http://schemas.microsoft.com/office/drawing/2014/main" val="3848706591"/>
                    </a:ext>
                  </a:extLst>
                </a:gridCol>
                <a:gridCol w="766118">
                  <a:extLst>
                    <a:ext uri="{9D8B030D-6E8A-4147-A177-3AD203B41FA5}">
                      <a16:colId xmlns:a16="http://schemas.microsoft.com/office/drawing/2014/main" val="1444548430"/>
                    </a:ext>
                  </a:extLst>
                </a:gridCol>
              </a:tblGrid>
              <a:tr h="304022">
                <a:tc>
                  <a:txBody>
                    <a:bodyPr/>
                    <a:lstStyle/>
                    <a:p>
                      <a:pPr algn="ctr"/>
                      <a:endParaRPr lang="en-ZM"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gn="ctr"/>
                      <a:endParaRPr lang="en-ZM" sz="1600" b="1" dirty="0">
                        <a:effectLst/>
                        <a:latin typeface="Georgia Pro Black" panose="02040A02050405020203" pitchFamily="18" charset="0"/>
                        <a:cs typeface="Times New Roman" panose="02020603050405020304" pitchFamily="18" charset="0"/>
                      </a:endParaRPr>
                    </a:p>
                  </a:txBody>
                  <a:tcPr marL="68580" marR="68580" marT="0" marB="0"/>
                </a:tc>
                <a:tc gridSpan="3">
                  <a:txBody>
                    <a:bodyPr/>
                    <a:lstStyle/>
                    <a:p>
                      <a:pPr algn="ctr">
                        <a:lnSpc>
                          <a:spcPct val="107000"/>
                        </a:lnSpc>
                        <a:spcAft>
                          <a:spcPts val="800"/>
                        </a:spcAft>
                      </a:pPr>
                      <a:r>
                        <a:rPr lang="en-ZM" sz="1600" b="1" dirty="0">
                          <a:effectLst/>
                          <a:latin typeface="Georgia Pro Black" panose="02040A02050405020203" pitchFamily="18" charset="0"/>
                        </a:rPr>
                        <a:t>Satisfaction with Career Choice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M"/>
                    </a:p>
                  </a:txBody>
                  <a:tcPr/>
                </a:tc>
                <a:tc hMerge="1">
                  <a:txBody>
                    <a:bodyPr/>
                    <a:lstStyle/>
                    <a:p>
                      <a:endParaRPr lang="en-ZM"/>
                    </a:p>
                  </a:txBody>
                  <a:tcPr/>
                </a:tc>
                <a:tc>
                  <a:txBody>
                    <a:bodyPr/>
                    <a:lstStyle/>
                    <a:p>
                      <a:pPr algn="ctr"/>
                      <a:endParaRPr lang="en-ZM" sz="1600" b="1" dirty="0">
                        <a:effectLst/>
                        <a:latin typeface="Georgia Pro Black" panose="02040A020504050202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8837673"/>
                  </a:ext>
                </a:extLst>
              </a:tr>
              <a:tr h="938470">
                <a:tc>
                  <a:txBody>
                    <a:bodyPr/>
                    <a:lstStyle/>
                    <a:p>
                      <a:pPr algn="ctr">
                        <a:lnSpc>
                          <a:spcPct val="107000"/>
                        </a:lnSpc>
                        <a:spcAft>
                          <a:spcPts val="800"/>
                        </a:spcAft>
                      </a:pPr>
                      <a:r>
                        <a:rPr lang="en-ZM" sz="1600" b="1" dirty="0">
                          <a:effectLst/>
                          <a:latin typeface="Georgia Pro Black" panose="02040A02050405020203" pitchFamily="18" charset="0"/>
                        </a:rPr>
                        <a:t>Satisfaction with Career </a:t>
                      </a:r>
                      <a:r>
                        <a:rPr lang="en-ZM" sz="1600" b="1" dirty="0" err="1">
                          <a:effectLst/>
                          <a:latin typeface="Georgia Pro Black" panose="02040A02050405020203" pitchFamily="18" charset="0"/>
                        </a:rPr>
                        <a:t>Counse</a:t>
                      </a:r>
                      <a:r>
                        <a:rPr lang="en-US" sz="1600" b="1" dirty="0">
                          <a:effectLst/>
                          <a:latin typeface="Georgia Pro Black" panose="02040A02050405020203" pitchFamily="18" charset="0"/>
                        </a:rPr>
                        <a:t>l</a:t>
                      </a:r>
                      <a:r>
                        <a:rPr lang="en-ZM" sz="1600" b="1" dirty="0" err="1">
                          <a:effectLst/>
                          <a:latin typeface="Georgia Pro Black" panose="02040A02050405020203" pitchFamily="18" charset="0"/>
                        </a:rPr>
                        <a:t>ing</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Very 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Unsatisfied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Very unsatisfied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Total</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389154"/>
                  </a:ext>
                </a:extLst>
              </a:tr>
              <a:tr h="304022">
                <a:tc>
                  <a:txBody>
                    <a:bodyPr/>
                    <a:lstStyle/>
                    <a:p>
                      <a:pPr algn="ctr">
                        <a:lnSpc>
                          <a:spcPct val="107000"/>
                        </a:lnSpc>
                        <a:spcAft>
                          <a:spcPts val="800"/>
                        </a:spcAft>
                      </a:pPr>
                      <a:r>
                        <a:rPr lang="en-ZM" sz="1600" b="1" dirty="0">
                          <a:effectLst/>
                          <a:latin typeface="Georgia Pro Black" panose="02040A02050405020203" pitchFamily="18" charset="0"/>
                        </a:rPr>
                        <a:t>Very 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79</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13</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6</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100</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118432"/>
                  </a:ext>
                </a:extLst>
              </a:tr>
              <a:tr h="304022">
                <a:tc>
                  <a:txBody>
                    <a:bodyPr/>
                    <a:lstStyle/>
                    <a:p>
                      <a:pPr algn="ctr">
                        <a:lnSpc>
                          <a:spcPct val="107000"/>
                        </a:lnSpc>
                        <a:spcAft>
                          <a:spcPts val="800"/>
                        </a:spcAft>
                      </a:pPr>
                      <a:r>
                        <a:rPr lang="en-ZM" sz="1600" b="1" dirty="0">
                          <a:effectLst/>
                          <a:latin typeface="Georgia Pro Black" panose="02040A02050405020203" pitchFamily="18" charset="0"/>
                        </a:rPr>
                        <a:t>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13</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43</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36</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8</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100</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8124909"/>
                  </a:ext>
                </a:extLst>
              </a:tr>
              <a:tr h="304022">
                <a:tc>
                  <a:txBody>
                    <a:bodyPr/>
                    <a:lstStyle/>
                    <a:p>
                      <a:pPr algn="ctr">
                        <a:lnSpc>
                          <a:spcPct val="107000"/>
                        </a:lnSpc>
                        <a:spcAft>
                          <a:spcPts val="800"/>
                        </a:spcAft>
                      </a:pPr>
                      <a:r>
                        <a:rPr lang="en-ZM" sz="1600" b="1" dirty="0">
                          <a:effectLst/>
                          <a:latin typeface="Georgia Pro Black" panose="02040A02050405020203" pitchFamily="18" charset="0"/>
                        </a:rPr>
                        <a:t>Unsatisfied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8</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16</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40</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36</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100</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1420416"/>
                  </a:ext>
                </a:extLst>
              </a:tr>
              <a:tr h="304022">
                <a:tc>
                  <a:txBody>
                    <a:bodyPr/>
                    <a:lstStyle/>
                    <a:p>
                      <a:pPr algn="ctr">
                        <a:lnSpc>
                          <a:spcPct val="107000"/>
                        </a:lnSpc>
                        <a:spcAft>
                          <a:spcPts val="800"/>
                        </a:spcAft>
                      </a:pPr>
                      <a:r>
                        <a:rPr lang="en-ZM" sz="1600" b="1" dirty="0">
                          <a:effectLst/>
                          <a:latin typeface="Georgia Pro Black" panose="02040A02050405020203" pitchFamily="18" charset="0"/>
                        </a:rPr>
                        <a:t>Very unsatisfied</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9</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9</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41</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41</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100</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8071001"/>
                  </a:ext>
                </a:extLst>
              </a:tr>
              <a:tr h="304022">
                <a:tc>
                  <a:txBody>
                    <a:bodyPr/>
                    <a:lstStyle/>
                    <a:p>
                      <a:pPr algn="ctr">
                        <a:lnSpc>
                          <a:spcPct val="107000"/>
                        </a:lnSpc>
                        <a:spcAft>
                          <a:spcPts val="800"/>
                        </a:spcAft>
                      </a:pPr>
                      <a:r>
                        <a:rPr lang="en-ZM" sz="1600" b="1" dirty="0">
                          <a:effectLst/>
                          <a:latin typeface="Georgia Pro Black" panose="02040A02050405020203" pitchFamily="18" charset="0"/>
                        </a:rPr>
                        <a:t>Total</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43</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20</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23</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14</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M" sz="1600" b="1" dirty="0">
                          <a:effectLst/>
                          <a:latin typeface="Georgia Pro Black" panose="02040A02050405020203" pitchFamily="18" charset="0"/>
                        </a:rPr>
                        <a:t>100</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4831843"/>
                  </a:ext>
                </a:extLst>
              </a:tr>
            </a:tbl>
          </a:graphicData>
        </a:graphic>
      </p:graphicFrame>
      <p:sp>
        <p:nvSpPr>
          <p:cNvPr id="5" name="Rectangle 1">
            <a:extLst>
              <a:ext uri="{FF2B5EF4-FFF2-40B4-BE49-F238E27FC236}">
                <a16:creationId xmlns:a16="http://schemas.microsoft.com/office/drawing/2014/main" id="{65F02703-4601-5EC1-DA61-EF0C1B520DF2}"/>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dirty="0">
              <a:latin typeface="Georgia Pro Black" panose="02040A02050405020203" pitchFamily="18" charset="0"/>
            </a:endParaRPr>
          </a:p>
        </p:txBody>
      </p:sp>
    </p:spTree>
    <p:extLst>
      <p:ext uri="{BB962C8B-B14F-4D97-AF65-F5344CB8AC3E}">
        <p14:creationId xmlns:p14="http://schemas.microsoft.com/office/powerpoint/2010/main" val="35561545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7D4D5D-C585-7CCB-ED2E-E16048343CC7}"/>
              </a:ext>
            </a:extLst>
          </p:cNvPr>
          <p:cNvSpPr>
            <a:spLocks noGrp="1"/>
          </p:cNvSpPr>
          <p:nvPr>
            <p:ph type="title"/>
          </p:nvPr>
        </p:nvSpPr>
        <p:spPr/>
        <p:txBody>
          <a:bodyPr>
            <a:normAutofit/>
          </a:bodyPr>
          <a:lstStyle/>
          <a:p>
            <a:r>
              <a:rPr lang="en-US" sz="2800" b="1" dirty="0"/>
              <a:t>QUESTIONNAIRE CONSTRUCTION</a:t>
            </a:r>
            <a:endParaRPr lang="en-ZM" sz="2800" b="1" dirty="0"/>
          </a:p>
        </p:txBody>
      </p:sp>
      <p:sp>
        <p:nvSpPr>
          <p:cNvPr id="3" name="Content Placeholder 2"/>
          <p:cNvSpPr>
            <a:spLocks noGrp="1"/>
          </p:cNvSpPr>
          <p:nvPr>
            <p:ph idx="1"/>
          </p:nvPr>
        </p:nvSpPr>
        <p:spPr/>
        <p:txBody>
          <a:bodyPr>
            <a:normAutofit fontScale="32500" lnSpcReduction="20000"/>
          </a:bodyPr>
          <a:lstStyle/>
          <a:p>
            <a:pPr algn="just"/>
            <a:r>
              <a:rPr lang="en-GB" sz="4500" b="1" dirty="0"/>
              <a:t>WHAT IS A QUESTIONNAIRE?</a:t>
            </a:r>
            <a:endParaRPr lang="en-US" sz="4500" b="1" dirty="0"/>
          </a:p>
          <a:p>
            <a:pPr algn="just"/>
            <a:r>
              <a:rPr lang="en-GB" sz="4500" b="1" dirty="0"/>
              <a:t> </a:t>
            </a:r>
            <a:endParaRPr lang="en-US" sz="4500" b="1" dirty="0"/>
          </a:p>
          <a:p>
            <a:pPr algn="just"/>
            <a:r>
              <a:rPr lang="en-GB" sz="4500" b="1" dirty="0"/>
              <a:t>A questionnaire is a document that must translate research objectives and hypotheses into specific questions through operational definitions at the measurement stage.</a:t>
            </a:r>
            <a:endParaRPr lang="en-US" sz="4500" b="1" dirty="0"/>
          </a:p>
          <a:p>
            <a:pPr algn="just"/>
            <a:r>
              <a:rPr lang="en-GB" sz="4500" b="1" dirty="0"/>
              <a:t> </a:t>
            </a:r>
            <a:endParaRPr lang="en-US" sz="4500" b="1" dirty="0"/>
          </a:p>
          <a:p>
            <a:pPr algn="just"/>
            <a:r>
              <a:rPr lang="en-GB" sz="4500" b="1" dirty="0"/>
              <a:t>The questionnaire must translate research objectives and hypotheses into specific questions</a:t>
            </a:r>
            <a:endParaRPr lang="en-US" sz="4500" b="1" dirty="0"/>
          </a:p>
          <a:p>
            <a:pPr algn="just"/>
            <a:r>
              <a:rPr lang="en-US" sz="4500" b="1" dirty="0"/>
              <a:t> </a:t>
            </a:r>
          </a:p>
          <a:p>
            <a:pPr algn="just"/>
            <a:r>
              <a:rPr lang="en-US" sz="4500" b="1" dirty="0"/>
              <a:t>The questionnaire is a repository of questions resulting from the operational definitions of concepts in the hypotheses and objectives.</a:t>
            </a:r>
          </a:p>
          <a:p>
            <a:pPr algn="just"/>
            <a:r>
              <a:rPr lang="en-GB" sz="4500" b="1" dirty="0"/>
              <a:t> </a:t>
            </a:r>
            <a:endParaRPr lang="en-US" sz="4500" b="1" dirty="0"/>
          </a:p>
          <a:p>
            <a:pPr algn="just"/>
            <a:endParaRPr lang="en-US" sz="2900" b="1" dirty="0"/>
          </a:p>
        </p:txBody>
      </p:sp>
    </p:spTree>
    <p:extLst>
      <p:ext uri="{BB962C8B-B14F-4D97-AF65-F5344CB8AC3E}">
        <p14:creationId xmlns:p14="http://schemas.microsoft.com/office/powerpoint/2010/main" val="392164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92500" lnSpcReduction="20000"/>
          </a:bodyPr>
          <a:lstStyle/>
          <a:p>
            <a:pPr algn="just"/>
            <a:r>
              <a:rPr lang="en-GB" b="1" dirty="0"/>
              <a:t>TYPES OF QUESTIONS</a:t>
            </a:r>
            <a:endParaRPr lang="en-US" b="1" dirty="0"/>
          </a:p>
          <a:p>
            <a:pPr algn="just"/>
            <a:r>
              <a:rPr lang="en-GB" b="1" dirty="0"/>
              <a:t> </a:t>
            </a:r>
            <a:endParaRPr lang="en-US" b="1" dirty="0"/>
          </a:p>
          <a:p>
            <a:pPr algn="just"/>
            <a:r>
              <a:rPr lang="en-GB" b="1" dirty="0"/>
              <a:t>There are two major types of questions found in questionnaires. These are:</a:t>
            </a:r>
            <a:endParaRPr lang="en-US" b="1" dirty="0"/>
          </a:p>
          <a:p>
            <a:pPr algn="just"/>
            <a:r>
              <a:rPr lang="en-GB" b="1" dirty="0"/>
              <a:t> </a:t>
            </a:r>
            <a:endParaRPr lang="en-US" b="1" dirty="0"/>
          </a:p>
          <a:p>
            <a:pPr lvl="0" algn="just"/>
            <a:r>
              <a:rPr lang="en-GB" b="1" dirty="0"/>
              <a:t>Closed questions</a:t>
            </a:r>
            <a:endParaRPr lang="en-US" b="1" dirty="0"/>
          </a:p>
          <a:p>
            <a:pPr algn="just"/>
            <a:r>
              <a:rPr lang="en-GB" b="1" dirty="0"/>
              <a:t> </a:t>
            </a:r>
            <a:endParaRPr lang="en-US" b="1" dirty="0"/>
          </a:p>
          <a:p>
            <a:pPr lvl="0" algn="just"/>
            <a:r>
              <a:rPr lang="en-GB" b="1" dirty="0"/>
              <a:t>Open ended questions</a:t>
            </a:r>
            <a:endParaRPr lang="en-US" b="1" dirty="0"/>
          </a:p>
          <a:p>
            <a:endParaRPr lang="en-US" dirty="0"/>
          </a:p>
        </p:txBody>
      </p:sp>
    </p:spTree>
    <p:extLst>
      <p:ext uri="{BB962C8B-B14F-4D97-AF65-F5344CB8AC3E}">
        <p14:creationId xmlns:p14="http://schemas.microsoft.com/office/powerpoint/2010/main" val="385415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normAutofit/>
          </a:bodyPr>
          <a:lstStyle/>
          <a:p>
            <a:pPr eaLnBrk="1" hangingPunct="1"/>
            <a:r>
              <a:rPr lang="en-US" sz="3200" b="1" dirty="0"/>
              <a:t>ORGANIZATION OF REFERENCES</a:t>
            </a:r>
          </a:p>
        </p:txBody>
      </p:sp>
      <p:sp>
        <p:nvSpPr>
          <p:cNvPr id="59395" name="Rectangle 3"/>
          <p:cNvSpPr>
            <a:spLocks noGrp="1" noChangeArrowheads="1"/>
          </p:cNvSpPr>
          <p:nvPr>
            <p:ph idx="1"/>
          </p:nvPr>
        </p:nvSpPr>
        <p:spPr/>
        <p:txBody>
          <a:bodyPr>
            <a:normAutofit fontScale="92500" lnSpcReduction="10000"/>
          </a:bodyPr>
          <a:lstStyle/>
          <a:p>
            <a:pPr eaLnBrk="1" hangingPunct="1">
              <a:lnSpc>
                <a:spcPct val="80000"/>
              </a:lnSpc>
            </a:pPr>
            <a:endParaRPr lang="en-US" sz="2400" b="1" dirty="0"/>
          </a:p>
          <a:p>
            <a:pPr algn="just" eaLnBrk="1" hangingPunct="1">
              <a:lnSpc>
                <a:spcPct val="80000"/>
              </a:lnSpc>
            </a:pPr>
            <a:r>
              <a:rPr lang="en-US" b="1" dirty="0"/>
              <a:t>ARTICLES </a:t>
            </a:r>
          </a:p>
          <a:p>
            <a:pPr algn="just" eaLnBrk="1" hangingPunct="1">
              <a:lnSpc>
                <a:spcPct val="80000"/>
              </a:lnSpc>
              <a:buFont typeface="Wingdings" pitchFamily="2" charset="2"/>
              <a:buNone/>
            </a:pPr>
            <a:endParaRPr lang="en-US" b="1" dirty="0"/>
          </a:p>
          <a:p>
            <a:pPr algn="just" eaLnBrk="1" hangingPunct="1">
              <a:lnSpc>
                <a:spcPct val="80000"/>
              </a:lnSpc>
            </a:pPr>
            <a:r>
              <a:rPr lang="en-US" b="1" dirty="0"/>
              <a:t>Author(s) (surname followed by initials). Title of article. Name of Journal, Year; Volume number: page numbers of article.</a:t>
            </a:r>
          </a:p>
          <a:p>
            <a:pPr algn="just" eaLnBrk="1" hangingPunct="1">
              <a:lnSpc>
                <a:spcPct val="80000"/>
              </a:lnSpc>
              <a:buFont typeface="Wingdings" pitchFamily="2" charset="2"/>
              <a:buNone/>
            </a:pPr>
            <a:r>
              <a:rPr lang="en-US" b="1" dirty="0"/>
              <a:t> </a:t>
            </a:r>
          </a:p>
          <a:p>
            <a:pPr algn="just" eaLnBrk="1" hangingPunct="1">
              <a:lnSpc>
                <a:spcPct val="80000"/>
              </a:lnSpc>
            </a:pPr>
            <a:r>
              <a:rPr lang="en-US" b="1" dirty="0"/>
              <a:t>EXAMPLE</a:t>
            </a:r>
          </a:p>
          <a:p>
            <a:pPr algn="just" eaLnBrk="1" hangingPunct="1">
              <a:lnSpc>
                <a:spcPct val="80000"/>
              </a:lnSpc>
            </a:pPr>
            <a:r>
              <a:rPr lang="en-US" b="1" dirty="0"/>
              <a:t>Banda M. Reading Culture in Zambia. Journal of Research, 1997; 31: 193 – 196. </a:t>
            </a:r>
          </a:p>
        </p:txBody>
      </p:sp>
    </p:spTree>
    <p:extLst>
      <p:ext uri="{BB962C8B-B14F-4D97-AF65-F5344CB8AC3E}">
        <p14:creationId xmlns:p14="http://schemas.microsoft.com/office/powerpoint/2010/main" val="22115985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QUESTIONNAIRE CONSTRUCTION</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GB" b="1" u="sng" dirty="0"/>
              <a:t>CLOSED QUESTIONS</a:t>
            </a:r>
            <a:endParaRPr lang="en-US" b="1" dirty="0"/>
          </a:p>
          <a:p>
            <a:pPr algn="just"/>
            <a:r>
              <a:rPr lang="en-GB" b="1" dirty="0"/>
              <a:t> </a:t>
            </a:r>
            <a:endParaRPr lang="en-US" b="1" dirty="0"/>
          </a:p>
          <a:p>
            <a:pPr algn="just"/>
            <a:r>
              <a:rPr lang="en-GB" b="1" dirty="0"/>
              <a:t>Closed questions offer a list of possible options from which the respondent must choose.</a:t>
            </a:r>
            <a:endParaRPr lang="en-US" b="1" dirty="0"/>
          </a:p>
          <a:p>
            <a:pPr algn="just"/>
            <a:r>
              <a:rPr lang="en-GB" b="1" dirty="0"/>
              <a:t> </a:t>
            </a:r>
            <a:endParaRPr lang="en-US" b="1" dirty="0"/>
          </a:p>
          <a:p>
            <a:pPr algn="just"/>
            <a:r>
              <a:rPr lang="en-GB" b="1" dirty="0"/>
              <a:t>The options must be exhaustive and mutually exclusive.</a:t>
            </a:r>
            <a:endParaRPr lang="en-US" b="1" dirty="0"/>
          </a:p>
          <a:p>
            <a:pPr algn="just"/>
            <a:r>
              <a:rPr lang="en-GB" b="1" dirty="0"/>
              <a:t> </a:t>
            </a:r>
            <a:endParaRPr lang="en-US" b="1" dirty="0"/>
          </a:p>
          <a:p>
            <a:pPr algn="just"/>
            <a:r>
              <a:rPr lang="en-GB" b="1" dirty="0"/>
              <a:t>The number of options must be few.</a:t>
            </a:r>
            <a:endParaRPr lang="en-US" b="1" dirty="0"/>
          </a:p>
          <a:p>
            <a:pPr algn="just"/>
            <a:r>
              <a:rPr lang="en-GB" b="1" dirty="0"/>
              <a:t> </a:t>
            </a:r>
            <a:endParaRPr lang="en-US" b="1" dirty="0"/>
          </a:p>
          <a:p>
            <a:endParaRPr lang="en-US" dirty="0"/>
          </a:p>
        </p:txBody>
      </p:sp>
    </p:spTree>
    <p:extLst>
      <p:ext uri="{BB962C8B-B14F-4D97-AF65-F5344CB8AC3E}">
        <p14:creationId xmlns:p14="http://schemas.microsoft.com/office/powerpoint/2010/main" val="24814930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3322-EE03-939C-A4B2-AF72E25FAE06}"/>
              </a:ext>
            </a:extLst>
          </p:cNvPr>
          <p:cNvSpPr>
            <a:spLocks noGrp="1"/>
          </p:cNvSpPr>
          <p:nvPr>
            <p:ph type="title"/>
          </p:nvPr>
        </p:nvSpPr>
        <p:spPr/>
        <p:txBody>
          <a:bodyPr>
            <a:normAutofit/>
          </a:bodyPr>
          <a:lstStyle/>
          <a:p>
            <a:r>
              <a:rPr lang="en-US" sz="2800" b="1" dirty="0"/>
              <a:t>QUESTIONNAIRE CONSTRUCTION</a:t>
            </a:r>
            <a:endParaRPr lang="en-ZM" sz="2800" dirty="0"/>
          </a:p>
        </p:txBody>
      </p:sp>
      <p:sp>
        <p:nvSpPr>
          <p:cNvPr id="3" name="Content Placeholder 2">
            <a:extLst>
              <a:ext uri="{FF2B5EF4-FFF2-40B4-BE49-F238E27FC236}">
                <a16:creationId xmlns:a16="http://schemas.microsoft.com/office/drawing/2014/main" id="{2BCA340B-6528-B27D-9237-F7782D702150}"/>
              </a:ext>
            </a:extLst>
          </p:cNvPr>
          <p:cNvSpPr>
            <a:spLocks noGrp="1"/>
          </p:cNvSpPr>
          <p:nvPr>
            <p:ph idx="1"/>
          </p:nvPr>
        </p:nvSpPr>
        <p:spPr/>
        <p:txBody>
          <a:bodyPr>
            <a:normAutofit fontScale="77500" lnSpcReduction="20000"/>
          </a:bodyPr>
          <a:lstStyle/>
          <a:p>
            <a:pPr algn="just"/>
            <a:r>
              <a:rPr lang="en-GB" sz="2800" b="1" u="sng" dirty="0"/>
              <a:t>EXAMPLE</a:t>
            </a:r>
            <a:endParaRPr lang="en-US" sz="2800" b="1" dirty="0"/>
          </a:p>
          <a:p>
            <a:pPr algn="just"/>
            <a:r>
              <a:rPr lang="en-GB" sz="2800" b="1" dirty="0"/>
              <a:t> </a:t>
            </a:r>
            <a:endParaRPr lang="en-US" sz="2800" b="1" dirty="0"/>
          </a:p>
          <a:p>
            <a:pPr algn="just"/>
            <a:r>
              <a:rPr lang="en-US" sz="2800" b="1" dirty="0"/>
              <a:t>Did you receive any information on this program?</a:t>
            </a:r>
          </a:p>
          <a:p>
            <a:pPr marL="0">
              <a:lnSpc>
                <a:spcPct val="115000"/>
              </a:lnSpc>
              <a:spcBef>
                <a:spcPts val="0"/>
              </a:spcBef>
            </a:pPr>
            <a:r>
              <a:rPr lang="en-US" sz="2800" b="1" dirty="0">
                <a:ea typeface="Calibri" panose="020F0502020204030204" pitchFamily="34" charset="0"/>
                <a:cs typeface="Times New Roman" panose="02020603050405020304" pitchFamily="18" charset="0"/>
              </a:rPr>
              <a:t>Would say you were satisfied with the information you 	received?</a:t>
            </a:r>
          </a:p>
          <a:p>
            <a:pPr marL="0">
              <a:lnSpc>
                <a:spcPct val="115000"/>
              </a:lnSpc>
              <a:spcBef>
                <a:spcPts val="0"/>
              </a:spcBef>
            </a:pPr>
            <a:endParaRPr lang="en-US" sz="2800" b="1" dirty="0">
              <a:ea typeface="Calibri" panose="020F0502020204030204" pitchFamily="34" charset="0"/>
              <a:cs typeface="Times New Roman" panose="02020603050405020304" pitchFamily="18" charset="0"/>
            </a:endParaRPr>
          </a:p>
          <a:p>
            <a:pPr lvl="0" algn="just"/>
            <a:r>
              <a:rPr lang="en-GB" sz="2800" b="1" dirty="0"/>
              <a:t>Yes</a:t>
            </a:r>
            <a:endParaRPr lang="en-US" sz="2800" b="1" dirty="0"/>
          </a:p>
          <a:p>
            <a:pPr lvl="0" algn="just"/>
            <a:r>
              <a:rPr lang="en-GB" sz="2800" b="1" dirty="0"/>
              <a:t>No</a:t>
            </a:r>
            <a:endParaRPr lang="en-US" sz="2800" b="1" dirty="0"/>
          </a:p>
          <a:p>
            <a:endParaRPr lang="en-ZM" dirty="0"/>
          </a:p>
        </p:txBody>
      </p:sp>
    </p:spTree>
    <p:extLst>
      <p:ext uri="{BB962C8B-B14F-4D97-AF65-F5344CB8AC3E}">
        <p14:creationId xmlns:p14="http://schemas.microsoft.com/office/powerpoint/2010/main" val="38567018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85000" lnSpcReduction="20000"/>
          </a:bodyPr>
          <a:lstStyle/>
          <a:p>
            <a:r>
              <a:rPr lang="en-GB" b="1" u="sng" dirty="0"/>
              <a:t>OPEN-ENDED QUESTIONS</a:t>
            </a:r>
            <a:endParaRPr lang="en-US" b="1" dirty="0"/>
          </a:p>
          <a:p>
            <a:r>
              <a:rPr lang="en-GB" b="1" dirty="0"/>
              <a:t> </a:t>
            </a:r>
            <a:endParaRPr lang="en-US" b="1" dirty="0"/>
          </a:p>
          <a:p>
            <a:r>
              <a:rPr lang="en-GB" b="1" dirty="0"/>
              <a:t>Open-ended questions permit free responses that should be reported in the respondent's own words.</a:t>
            </a:r>
            <a:endParaRPr lang="en-US" b="1" dirty="0"/>
          </a:p>
          <a:p>
            <a:r>
              <a:rPr lang="en-GB" b="1" dirty="0"/>
              <a:t> </a:t>
            </a:r>
            <a:endParaRPr lang="en-US" b="1" dirty="0"/>
          </a:p>
          <a:p>
            <a:r>
              <a:rPr lang="en-GB" b="1" dirty="0"/>
              <a:t>The respondent is not given any possible answers to choose from.</a:t>
            </a:r>
            <a:endParaRPr lang="en-US" b="1" dirty="0"/>
          </a:p>
          <a:p>
            <a:r>
              <a:rPr lang="en-GB" b="1" dirty="0"/>
              <a:t> </a:t>
            </a:r>
            <a:endParaRPr lang="en-US" b="1" dirty="0"/>
          </a:p>
          <a:p>
            <a:r>
              <a:rPr lang="en-GB" b="1" dirty="0"/>
              <a:t>Such questions are useful to obtain information on:</a:t>
            </a:r>
            <a:endParaRPr lang="en-US" b="1" dirty="0"/>
          </a:p>
          <a:p>
            <a:pPr marL="82296" indent="0">
              <a:buNone/>
            </a:pPr>
            <a:endParaRPr lang="en-US" b="1" dirty="0"/>
          </a:p>
          <a:p>
            <a:endParaRPr lang="en-US" dirty="0"/>
          </a:p>
        </p:txBody>
      </p:sp>
    </p:spTree>
    <p:extLst>
      <p:ext uri="{BB962C8B-B14F-4D97-AF65-F5344CB8AC3E}">
        <p14:creationId xmlns:p14="http://schemas.microsoft.com/office/powerpoint/2010/main" val="15041533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3832-2981-AA3D-9207-B8EB124825EC}"/>
              </a:ext>
            </a:extLst>
          </p:cNvPr>
          <p:cNvSpPr>
            <a:spLocks noGrp="1"/>
          </p:cNvSpPr>
          <p:nvPr>
            <p:ph type="title"/>
          </p:nvPr>
        </p:nvSpPr>
        <p:spPr/>
        <p:txBody>
          <a:bodyPr>
            <a:normAutofit/>
          </a:bodyPr>
          <a:lstStyle/>
          <a:p>
            <a:r>
              <a:rPr lang="en-US" sz="2800" b="1" dirty="0"/>
              <a:t>QUESTIONNAIRE CONSTRUCTION</a:t>
            </a:r>
            <a:endParaRPr lang="en-ZM" sz="2800" dirty="0"/>
          </a:p>
        </p:txBody>
      </p:sp>
      <p:sp>
        <p:nvSpPr>
          <p:cNvPr id="3" name="Content Placeholder 2">
            <a:extLst>
              <a:ext uri="{FF2B5EF4-FFF2-40B4-BE49-F238E27FC236}">
                <a16:creationId xmlns:a16="http://schemas.microsoft.com/office/drawing/2014/main" id="{24D37F16-F6F5-8975-F9E7-82469B8D5DC3}"/>
              </a:ext>
            </a:extLst>
          </p:cNvPr>
          <p:cNvSpPr>
            <a:spLocks noGrp="1"/>
          </p:cNvSpPr>
          <p:nvPr>
            <p:ph idx="1"/>
          </p:nvPr>
        </p:nvSpPr>
        <p:spPr/>
        <p:txBody>
          <a:bodyPr>
            <a:normAutofit fontScale="47500" lnSpcReduction="20000"/>
          </a:bodyPr>
          <a:lstStyle/>
          <a:p>
            <a:pPr lvl="0"/>
            <a:r>
              <a:rPr lang="en-GB" sz="2900" b="1" dirty="0"/>
              <a:t>Facts with which the researcher is not familiar (Exploratory)</a:t>
            </a:r>
            <a:endParaRPr lang="en-US" sz="2900" b="1" dirty="0"/>
          </a:p>
          <a:p>
            <a:pPr lvl="0"/>
            <a:r>
              <a:rPr lang="en-GB" sz="2900" b="1" dirty="0"/>
              <a:t>Opinions, attitudes and suggestions of informants</a:t>
            </a:r>
            <a:endParaRPr lang="en-US" sz="2900" b="1" dirty="0"/>
          </a:p>
          <a:p>
            <a:pPr lvl="0"/>
            <a:r>
              <a:rPr lang="en-GB" sz="2900" b="1" dirty="0"/>
              <a:t>Sensitive issues.</a:t>
            </a:r>
            <a:endParaRPr lang="en-US" sz="2900" b="1" dirty="0"/>
          </a:p>
          <a:p>
            <a:r>
              <a:rPr lang="en-GB" sz="2900" b="1" dirty="0"/>
              <a:t>   </a:t>
            </a:r>
            <a:endParaRPr lang="en-US" sz="2900" b="1" dirty="0"/>
          </a:p>
          <a:p>
            <a:r>
              <a:rPr lang="en-GB" sz="2900" b="1" dirty="0"/>
              <a:t> </a:t>
            </a:r>
            <a:endParaRPr lang="en-US" sz="2900" b="1" dirty="0"/>
          </a:p>
          <a:p>
            <a:r>
              <a:rPr lang="en-GB" sz="2900" b="1" u="sng" dirty="0"/>
              <a:t>EXAMPLE</a:t>
            </a:r>
            <a:endParaRPr lang="en-US" sz="2900" b="1" dirty="0"/>
          </a:p>
          <a:p>
            <a:pPr marL="0">
              <a:lnSpc>
                <a:spcPct val="115000"/>
              </a:lnSpc>
              <a:spcBef>
                <a:spcPts val="0"/>
              </a:spcBef>
            </a:pPr>
            <a:r>
              <a:rPr lang="en-GB" sz="2900" b="1" dirty="0"/>
              <a:t> </a:t>
            </a:r>
            <a:r>
              <a:rPr lang="en-US" sz="2900" b="1" dirty="0">
                <a:ea typeface="Calibri" panose="020F0502020204030204" pitchFamily="34" charset="0"/>
                <a:cs typeface="Times New Roman" panose="02020603050405020304" pitchFamily="18" charset="0"/>
              </a:rPr>
              <a:t>Who gave you advice and information on this program?</a:t>
            </a:r>
          </a:p>
          <a:p>
            <a:pPr marL="0">
              <a:lnSpc>
                <a:spcPct val="115000"/>
              </a:lnSpc>
              <a:spcBef>
                <a:spcPts val="0"/>
              </a:spcBef>
            </a:pPr>
            <a:r>
              <a:rPr lang="en-US" sz="2900" b="1" dirty="0">
                <a:ea typeface="Calibri" panose="020F0502020204030204" pitchFamily="34" charset="0"/>
                <a:cs typeface="Times New Roman" panose="02020603050405020304" pitchFamily="18" charset="0"/>
              </a:rPr>
              <a:t>What were other sources of information on the program?</a:t>
            </a:r>
          </a:p>
          <a:p>
            <a:pPr marL="0">
              <a:lnSpc>
                <a:spcPct val="115000"/>
              </a:lnSpc>
              <a:spcBef>
                <a:spcPts val="0"/>
              </a:spcBef>
            </a:pPr>
            <a:endParaRPr lang="en-US" sz="2900" b="1" dirty="0">
              <a:ea typeface="Calibri" panose="020F0502020204030204" pitchFamily="34" charset="0"/>
              <a:cs typeface="Times New Roman" panose="02020603050405020304" pitchFamily="18" charset="0"/>
            </a:endParaRPr>
          </a:p>
          <a:p>
            <a:endParaRPr lang="en-US" sz="2900" b="1" dirty="0"/>
          </a:p>
          <a:p>
            <a:r>
              <a:rPr lang="en-GB" sz="2900" b="1" dirty="0"/>
              <a:t>Why did you choose economics?</a:t>
            </a:r>
            <a:endParaRPr lang="en-US" sz="2900" b="1" dirty="0"/>
          </a:p>
          <a:p>
            <a:endParaRPr lang="en-ZM" dirty="0"/>
          </a:p>
        </p:txBody>
      </p:sp>
    </p:spTree>
    <p:extLst>
      <p:ext uri="{BB962C8B-B14F-4D97-AF65-F5344CB8AC3E}">
        <p14:creationId xmlns:p14="http://schemas.microsoft.com/office/powerpoint/2010/main" val="38655125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lnSpcReduction="10000"/>
          </a:bodyPr>
          <a:lstStyle/>
          <a:p>
            <a:r>
              <a:rPr lang="en-GB" b="1" u="sng" dirty="0"/>
              <a:t>FILTER QUESTIONS</a:t>
            </a:r>
            <a:endParaRPr lang="en-US" b="1" dirty="0"/>
          </a:p>
          <a:p>
            <a:pPr marL="82296" indent="0">
              <a:buNone/>
            </a:pPr>
            <a:endParaRPr lang="en-US" b="1" dirty="0"/>
          </a:p>
          <a:p>
            <a:r>
              <a:rPr lang="en-GB" b="1" dirty="0"/>
              <a:t>These are questions that apply to only a segment of the population.</a:t>
            </a:r>
            <a:endParaRPr lang="en-US" b="1" dirty="0"/>
          </a:p>
          <a:p>
            <a:pPr marL="82296" indent="0">
              <a:buNone/>
            </a:pPr>
            <a:r>
              <a:rPr lang="en-GB" b="1" dirty="0"/>
              <a:t> </a:t>
            </a:r>
            <a:endParaRPr lang="en-US" b="1" dirty="0"/>
          </a:p>
          <a:p>
            <a:r>
              <a:rPr lang="en-GB" b="1" dirty="0"/>
              <a:t>Do you want to change your current program of study? </a:t>
            </a:r>
            <a:endParaRPr lang="en-US" b="1" dirty="0"/>
          </a:p>
          <a:p>
            <a:endParaRPr lang="en-US" dirty="0"/>
          </a:p>
        </p:txBody>
      </p:sp>
    </p:spTree>
    <p:extLst>
      <p:ext uri="{BB962C8B-B14F-4D97-AF65-F5344CB8AC3E}">
        <p14:creationId xmlns:p14="http://schemas.microsoft.com/office/powerpoint/2010/main" val="31921009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165C-3102-7256-8769-6E9488B138EE}"/>
              </a:ext>
            </a:extLst>
          </p:cNvPr>
          <p:cNvSpPr>
            <a:spLocks noGrp="1"/>
          </p:cNvSpPr>
          <p:nvPr>
            <p:ph type="title"/>
          </p:nvPr>
        </p:nvSpPr>
        <p:spPr/>
        <p:txBody>
          <a:bodyPr>
            <a:normAutofit/>
          </a:bodyPr>
          <a:lstStyle/>
          <a:p>
            <a:r>
              <a:rPr lang="en-US" sz="2800" b="1" dirty="0"/>
              <a:t>QUESTIONNAIRE CONSTRUCTION</a:t>
            </a:r>
            <a:endParaRPr lang="en-ZM" sz="2800" dirty="0"/>
          </a:p>
        </p:txBody>
      </p:sp>
      <p:sp>
        <p:nvSpPr>
          <p:cNvPr id="3" name="Content Placeholder 2">
            <a:extLst>
              <a:ext uri="{FF2B5EF4-FFF2-40B4-BE49-F238E27FC236}">
                <a16:creationId xmlns:a16="http://schemas.microsoft.com/office/drawing/2014/main" id="{6715122A-9C5C-4AA3-282E-CD5D78B9BF36}"/>
              </a:ext>
            </a:extLst>
          </p:cNvPr>
          <p:cNvSpPr>
            <a:spLocks noGrp="1"/>
          </p:cNvSpPr>
          <p:nvPr>
            <p:ph idx="1"/>
          </p:nvPr>
        </p:nvSpPr>
        <p:spPr/>
        <p:txBody>
          <a:bodyPr>
            <a:normAutofit/>
          </a:bodyPr>
          <a:lstStyle/>
          <a:p>
            <a:r>
              <a:rPr lang="en-GB" b="1" u="sng" dirty="0"/>
              <a:t>CONTINGENCY QUESTIONS</a:t>
            </a:r>
            <a:endParaRPr lang="en-US" b="1" dirty="0"/>
          </a:p>
          <a:p>
            <a:pPr marL="82296" indent="0">
              <a:buNone/>
            </a:pPr>
            <a:endParaRPr lang="en-US" b="1" dirty="0"/>
          </a:p>
          <a:p>
            <a:r>
              <a:rPr lang="en-GB" b="1" dirty="0"/>
              <a:t>Those that are contingent open a certain response and result from a filter question.</a:t>
            </a:r>
            <a:endParaRPr lang="en-US" b="1" dirty="0"/>
          </a:p>
          <a:p>
            <a:pPr marL="82296" indent="0">
              <a:buNone/>
            </a:pPr>
            <a:endParaRPr lang="en-US" b="1" dirty="0"/>
          </a:p>
          <a:p>
            <a:r>
              <a:rPr lang="en-GB" b="1" dirty="0"/>
              <a:t>Which program of study do you want to change to? </a:t>
            </a:r>
            <a:endParaRPr lang="en-US" b="1" dirty="0"/>
          </a:p>
          <a:p>
            <a:pPr marL="82296" indent="0">
              <a:buNone/>
            </a:pPr>
            <a:endParaRPr lang="en-ZM" dirty="0"/>
          </a:p>
        </p:txBody>
      </p:sp>
    </p:spTree>
    <p:extLst>
      <p:ext uri="{BB962C8B-B14F-4D97-AF65-F5344CB8AC3E}">
        <p14:creationId xmlns:p14="http://schemas.microsoft.com/office/powerpoint/2010/main" val="34597954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32500" lnSpcReduction="20000"/>
          </a:bodyPr>
          <a:lstStyle/>
          <a:p>
            <a:pPr algn="just"/>
            <a:r>
              <a:rPr lang="en-GB" sz="5000" b="1" u="sng" dirty="0"/>
              <a:t>RATING QUESTIONS</a:t>
            </a:r>
            <a:endParaRPr lang="en-US" sz="5000" b="1" dirty="0"/>
          </a:p>
          <a:p>
            <a:pPr algn="just"/>
            <a:r>
              <a:rPr lang="en-GB" sz="5000" b="1" dirty="0"/>
              <a:t> </a:t>
            </a:r>
            <a:endParaRPr lang="en-US" sz="5000" b="1" dirty="0"/>
          </a:p>
          <a:p>
            <a:pPr algn="just"/>
            <a:r>
              <a:rPr lang="en-GB" sz="5000" b="1" dirty="0"/>
              <a:t>These are used when respondents have to make a judgement in terms of sets of ordered categories.</a:t>
            </a:r>
            <a:endParaRPr lang="en-US" sz="5000" b="1" dirty="0"/>
          </a:p>
          <a:p>
            <a:pPr algn="just"/>
            <a:r>
              <a:rPr lang="en-GB" sz="5000" b="1" dirty="0"/>
              <a:t> </a:t>
            </a:r>
            <a:endParaRPr lang="en-US" sz="5000" b="1" dirty="0"/>
          </a:p>
          <a:p>
            <a:pPr algn="just"/>
            <a:r>
              <a:rPr lang="en-GB" sz="5000" b="1" dirty="0"/>
              <a:t>The response categories are termed quantifiers for they reflect the intensity of the judgement involved</a:t>
            </a:r>
            <a:endParaRPr lang="en-US" sz="5000" b="1" dirty="0"/>
          </a:p>
          <a:p>
            <a:pPr algn="just"/>
            <a:r>
              <a:rPr lang="en-GB" sz="5000" b="1" dirty="0"/>
              <a:t> </a:t>
            </a:r>
            <a:endParaRPr lang="en-US" sz="5000" b="1" dirty="0"/>
          </a:p>
          <a:p>
            <a:pPr algn="just"/>
            <a:r>
              <a:rPr lang="en-GB" sz="5000" b="1" dirty="0"/>
              <a:t>Numerical codes represent these intensities.</a:t>
            </a:r>
            <a:endParaRPr lang="en-US" sz="5000" b="1" dirty="0"/>
          </a:p>
          <a:p>
            <a:pPr marL="0" indent="0" algn="just">
              <a:buNone/>
            </a:pPr>
            <a:endParaRPr lang="en-US" sz="5000" b="1" dirty="0"/>
          </a:p>
          <a:p>
            <a:pPr marL="0" indent="0">
              <a:buNone/>
            </a:pPr>
            <a:r>
              <a:rPr lang="en-GB" sz="5000" dirty="0"/>
              <a:t> </a:t>
            </a:r>
            <a:endParaRPr lang="en-US" sz="5000" dirty="0"/>
          </a:p>
          <a:p>
            <a:endParaRPr lang="en-US" dirty="0"/>
          </a:p>
        </p:txBody>
      </p:sp>
    </p:spTree>
    <p:extLst>
      <p:ext uri="{BB962C8B-B14F-4D97-AF65-F5344CB8AC3E}">
        <p14:creationId xmlns:p14="http://schemas.microsoft.com/office/powerpoint/2010/main" val="246689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normAutofit fontScale="55000" lnSpcReduction="20000"/>
          </a:bodyPr>
          <a:lstStyle/>
          <a:p>
            <a:r>
              <a:rPr lang="en-GB" b="1" u="sng" dirty="0"/>
              <a:t>EXAMPLE</a:t>
            </a:r>
            <a:endParaRPr lang="en-US" b="1" dirty="0"/>
          </a:p>
          <a:p>
            <a:r>
              <a:rPr lang="en-GB" b="1" dirty="0"/>
              <a:t> </a:t>
            </a:r>
            <a:endParaRPr lang="en-US" b="1" dirty="0"/>
          </a:p>
          <a:p>
            <a:r>
              <a:rPr lang="en-GB" b="1" dirty="0"/>
              <a:t>I want to pursue a career in medicine because it is financially rewarding.</a:t>
            </a:r>
            <a:endParaRPr lang="en-US" b="1" dirty="0"/>
          </a:p>
          <a:p>
            <a:r>
              <a:rPr lang="en-GB" b="1" dirty="0"/>
              <a:t> </a:t>
            </a:r>
            <a:endParaRPr lang="en-US" b="1" dirty="0"/>
          </a:p>
          <a:p>
            <a:r>
              <a:rPr lang="en-GB" b="1" dirty="0"/>
              <a:t>1.	Strongly agree</a:t>
            </a:r>
            <a:endParaRPr lang="en-US" b="1" dirty="0"/>
          </a:p>
          <a:p>
            <a:r>
              <a:rPr lang="en-GB" b="1" dirty="0"/>
              <a:t> </a:t>
            </a:r>
            <a:endParaRPr lang="en-US" b="1" dirty="0"/>
          </a:p>
          <a:p>
            <a:r>
              <a:rPr lang="en-GB" b="1" dirty="0"/>
              <a:t>2.	Agree</a:t>
            </a:r>
            <a:endParaRPr lang="en-US" b="1" dirty="0"/>
          </a:p>
          <a:p>
            <a:r>
              <a:rPr lang="en-GB" b="1" dirty="0"/>
              <a:t> </a:t>
            </a:r>
            <a:endParaRPr lang="en-US" b="1" dirty="0"/>
          </a:p>
          <a:p>
            <a:r>
              <a:rPr lang="en-GB" b="1" dirty="0"/>
              <a:t>3.	Disagree</a:t>
            </a:r>
            <a:endParaRPr lang="en-US" b="1" dirty="0"/>
          </a:p>
          <a:p>
            <a:r>
              <a:rPr lang="en-GB" b="1" dirty="0"/>
              <a:t> </a:t>
            </a:r>
            <a:endParaRPr lang="en-US" b="1" dirty="0"/>
          </a:p>
          <a:p>
            <a:r>
              <a:rPr lang="en-GB" b="1" dirty="0"/>
              <a:t>4.	Strongly disagree</a:t>
            </a:r>
            <a:endParaRPr lang="en-US" b="1" dirty="0"/>
          </a:p>
          <a:p>
            <a:endParaRPr lang="en-US" dirty="0"/>
          </a:p>
        </p:txBody>
      </p:sp>
    </p:spTree>
    <p:extLst>
      <p:ext uri="{BB962C8B-B14F-4D97-AF65-F5344CB8AC3E}">
        <p14:creationId xmlns:p14="http://schemas.microsoft.com/office/powerpoint/2010/main" val="3363695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sp>
        <p:nvSpPr>
          <p:cNvPr id="3" name="Content Placeholder 2"/>
          <p:cNvSpPr>
            <a:spLocks noGrp="1"/>
          </p:cNvSpPr>
          <p:nvPr>
            <p:ph idx="1"/>
          </p:nvPr>
        </p:nvSpPr>
        <p:spPr/>
        <p:txBody>
          <a:bodyPr/>
          <a:lstStyle/>
          <a:p>
            <a:pPr algn="just"/>
            <a:r>
              <a:rPr lang="en-GB" b="1" u="sng" dirty="0"/>
              <a:t>MATRIX QUESTIONS</a:t>
            </a:r>
            <a:endParaRPr lang="en-US" b="1" dirty="0"/>
          </a:p>
          <a:p>
            <a:pPr marL="0" indent="0" algn="just">
              <a:buNone/>
            </a:pPr>
            <a:r>
              <a:rPr lang="en-GB" b="1" dirty="0"/>
              <a:t> </a:t>
            </a:r>
            <a:endParaRPr lang="en-US" b="1" dirty="0"/>
          </a:p>
          <a:p>
            <a:pPr algn="just"/>
            <a:r>
              <a:rPr lang="en-GB" b="1" dirty="0"/>
              <a:t>These involve organizing a large number of questions that have the same set of response categories.</a:t>
            </a:r>
            <a:endParaRPr lang="en-US" b="1" dirty="0"/>
          </a:p>
          <a:p>
            <a:pPr algn="just"/>
            <a:endParaRPr lang="en-US" b="1" dirty="0"/>
          </a:p>
          <a:p>
            <a:pPr algn="just"/>
            <a:endParaRPr lang="en-US" b="1" dirty="0"/>
          </a:p>
        </p:txBody>
      </p:sp>
    </p:spTree>
    <p:extLst>
      <p:ext uri="{BB962C8B-B14F-4D97-AF65-F5344CB8AC3E}">
        <p14:creationId xmlns:p14="http://schemas.microsoft.com/office/powerpoint/2010/main" val="33594236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QUESTIONNAIRE CONSTRUCTION</a:t>
            </a:r>
            <a:endParaRPr lang="en-US" sz="2800" dirty="0"/>
          </a:p>
        </p:txBody>
      </p:sp>
      <p:graphicFrame>
        <p:nvGraphicFramePr>
          <p:cNvPr id="4" name="Content Placeholder 3"/>
          <p:cNvGraphicFramePr>
            <a:graphicFrameLocks noGrp="1"/>
          </p:cNvGraphicFramePr>
          <p:nvPr>
            <p:ph idx="1"/>
          </p:nvPr>
        </p:nvGraphicFramePr>
        <p:xfrm>
          <a:off x="1427205" y="2466652"/>
          <a:ext cx="9520882" cy="3427937"/>
        </p:xfrm>
        <a:graphic>
          <a:graphicData uri="http://schemas.openxmlformats.org/drawingml/2006/table">
            <a:tbl>
              <a:tblPr firstRow="1" firstCol="1" bandRow="1">
                <a:tableStyleId>{5940675A-B579-460E-94D1-54222C63F5DA}</a:tableStyleId>
              </a:tblPr>
              <a:tblGrid>
                <a:gridCol w="3497390">
                  <a:extLst>
                    <a:ext uri="{9D8B030D-6E8A-4147-A177-3AD203B41FA5}">
                      <a16:colId xmlns:a16="http://schemas.microsoft.com/office/drawing/2014/main" val="2115033445"/>
                    </a:ext>
                  </a:extLst>
                </a:gridCol>
                <a:gridCol w="1223522">
                  <a:extLst>
                    <a:ext uri="{9D8B030D-6E8A-4147-A177-3AD203B41FA5}">
                      <a16:colId xmlns:a16="http://schemas.microsoft.com/office/drawing/2014/main" val="3679145273"/>
                    </a:ext>
                  </a:extLst>
                </a:gridCol>
                <a:gridCol w="1129405">
                  <a:extLst>
                    <a:ext uri="{9D8B030D-6E8A-4147-A177-3AD203B41FA5}">
                      <a16:colId xmlns:a16="http://schemas.microsoft.com/office/drawing/2014/main" val="607945921"/>
                    </a:ext>
                  </a:extLst>
                </a:gridCol>
                <a:gridCol w="1223522">
                  <a:extLst>
                    <a:ext uri="{9D8B030D-6E8A-4147-A177-3AD203B41FA5}">
                      <a16:colId xmlns:a16="http://schemas.microsoft.com/office/drawing/2014/main" val="1704756693"/>
                    </a:ext>
                  </a:extLst>
                </a:gridCol>
                <a:gridCol w="1223522">
                  <a:extLst>
                    <a:ext uri="{9D8B030D-6E8A-4147-A177-3AD203B41FA5}">
                      <a16:colId xmlns:a16="http://schemas.microsoft.com/office/drawing/2014/main" val="4169333339"/>
                    </a:ext>
                  </a:extLst>
                </a:gridCol>
                <a:gridCol w="1223521">
                  <a:extLst>
                    <a:ext uri="{9D8B030D-6E8A-4147-A177-3AD203B41FA5}">
                      <a16:colId xmlns:a16="http://schemas.microsoft.com/office/drawing/2014/main" val="2498006426"/>
                    </a:ext>
                  </a:extLst>
                </a:gridCol>
              </a:tblGrid>
              <a:tr h="1123076">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latin typeface="Georgia Pro Black" panose="02040A02050405020203" pitchFamily="18" charset="0"/>
                        </a:rPr>
                        <a:t>Strongly agree</a:t>
                      </a:r>
                      <a:endParaRPr lang="en-US" sz="1600" b="1" dirty="0">
                        <a:effectLst/>
                        <a:latin typeface="Georgia Pro Black" panose="02040A020504050202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latin typeface="Georgia Pro Black" panose="02040A02050405020203" pitchFamily="18" charset="0"/>
                        </a:rPr>
                        <a:t>Agree</a:t>
                      </a:r>
                      <a:endParaRPr lang="en-US" sz="1600" b="1" dirty="0">
                        <a:effectLst/>
                        <a:latin typeface="Georgia Pro Black" panose="02040A020504050202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latin typeface="Georgia Pro Black" panose="02040A02050405020203" pitchFamily="18" charset="0"/>
                        </a:rPr>
                        <a:t>Strongly disagree</a:t>
                      </a:r>
                      <a:endParaRPr lang="en-US" sz="1600" b="1" dirty="0">
                        <a:effectLst/>
                        <a:latin typeface="Georgia Pro Black" panose="02040A020504050202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latin typeface="Georgia Pro Black" panose="02040A02050405020203" pitchFamily="18" charset="0"/>
                        </a:rPr>
                        <a:t>Disagree</a:t>
                      </a:r>
                      <a:endParaRPr lang="en-US" sz="1600" b="1" dirty="0">
                        <a:effectLst/>
                        <a:latin typeface="Georgia Pro Black" panose="02040A020504050202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latin typeface="Georgia Pro Black" panose="02040A02050405020203" pitchFamily="18" charset="0"/>
                        </a:rPr>
                        <a:t>No opinion</a:t>
                      </a:r>
                      <a:endParaRPr lang="en-US" sz="1600" b="1" dirty="0">
                        <a:effectLst/>
                        <a:latin typeface="Georgia Pro Black" panose="02040A020504050202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5108492"/>
                  </a:ext>
                </a:extLst>
              </a:tr>
              <a:tr h="310227">
                <a:tc>
                  <a:txBody>
                    <a:bodyPr/>
                    <a:lstStyle/>
                    <a:p>
                      <a:pPr marL="0" marR="0">
                        <a:lnSpc>
                          <a:spcPct val="107000"/>
                        </a:lnSpc>
                        <a:spcBef>
                          <a:spcPts val="0"/>
                        </a:spcBef>
                        <a:spcAft>
                          <a:spcPts val="0"/>
                        </a:spcAft>
                      </a:pPr>
                      <a:r>
                        <a:rPr lang="en-US" sz="1600" b="1" dirty="0">
                          <a:effectLst/>
                          <a:latin typeface="Georgia Pro Black" panose="02040A02050405020203" pitchFamily="18" charset="0"/>
                          <a:ea typeface="Times New Roman" panose="02020603050405020304" pitchFamily="18" charset="0"/>
                          <a:cs typeface="Times New Roman" panose="02020603050405020304" pitchFamily="18" charset="0"/>
                        </a:rPr>
                        <a:t>I like my current choice of program because it is financially rewarding</a:t>
                      </a: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2776223"/>
                  </a:ext>
                </a:extLst>
              </a:tr>
              <a:tr h="329444">
                <a:tc>
                  <a:txBody>
                    <a:bodyPr/>
                    <a:lstStyle/>
                    <a:p>
                      <a:pPr marL="0" marR="0">
                        <a:lnSpc>
                          <a:spcPct val="107000"/>
                        </a:lnSpc>
                        <a:spcBef>
                          <a:spcPts val="0"/>
                        </a:spcBef>
                        <a:spcAft>
                          <a:spcPts val="0"/>
                        </a:spcAft>
                      </a:pPr>
                      <a:r>
                        <a:rPr lang="en-US" sz="1600" b="1" dirty="0">
                          <a:effectLst/>
                          <a:latin typeface="Georgia Pro Black" panose="02040A02050405020203" pitchFamily="18" charset="0"/>
                          <a:ea typeface="Times New Roman" panose="02020603050405020304" pitchFamily="18" charset="0"/>
                          <a:cs typeface="Times New Roman" panose="02020603050405020304" pitchFamily="18" charset="0"/>
                        </a:rPr>
                        <a:t>My program of study is not as exciting as initially thought.</a:t>
                      </a: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7912268"/>
                  </a:ext>
                </a:extLst>
              </a:tr>
              <a:tr h="329444">
                <a:tc>
                  <a:txBody>
                    <a:bodyPr/>
                    <a:lstStyle/>
                    <a:p>
                      <a:pPr marL="0" marR="0">
                        <a:lnSpc>
                          <a:spcPct val="107000"/>
                        </a:lnSpc>
                        <a:spcBef>
                          <a:spcPts val="0"/>
                        </a:spcBef>
                        <a:spcAft>
                          <a:spcPts val="0"/>
                        </a:spcAft>
                      </a:pPr>
                      <a:r>
                        <a:rPr lang="en-US" sz="1600" b="1" dirty="0">
                          <a:effectLst/>
                          <a:latin typeface="Georgia Pro Black" panose="02040A02050405020203" pitchFamily="18" charset="0"/>
                          <a:ea typeface="Times New Roman" panose="02020603050405020304" pitchFamily="18" charset="0"/>
                          <a:cs typeface="Times New Roman" panose="02020603050405020304" pitchFamily="18" charset="0"/>
                        </a:rPr>
                        <a:t>I find my current program of study very exciting</a:t>
                      </a: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7551545"/>
                  </a:ext>
                </a:extLst>
              </a:tr>
              <a:tr h="329444">
                <a:tc>
                  <a:txBody>
                    <a:bodyPr/>
                    <a:lstStyle/>
                    <a:p>
                      <a:pPr marL="0" marR="0">
                        <a:lnSpc>
                          <a:spcPct val="107000"/>
                        </a:lnSpc>
                        <a:spcBef>
                          <a:spcPts val="0"/>
                        </a:spcBef>
                        <a:spcAft>
                          <a:spcPts val="0"/>
                        </a:spcAft>
                      </a:pPr>
                      <a:r>
                        <a:rPr lang="en-US" sz="1600" b="1" dirty="0">
                          <a:effectLst/>
                          <a:latin typeface="Georgia Pro Black" panose="02040A02050405020203" pitchFamily="18" charset="0"/>
                          <a:ea typeface="Times New Roman" panose="02020603050405020304" pitchFamily="18" charset="0"/>
                          <a:cs typeface="Times New Roman" panose="02020603050405020304" pitchFamily="18" charset="0"/>
                        </a:rPr>
                        <a:t>I wish I could drop my current program of study</a:t>
                      </a: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tc>
                  <a:txBody>
                    <a:bodyPr/>
                    <a:lstStyle/>
                    <a:p>
                      <a:pPr>
                        <a:lnSpc>
                          <a:spcPct val="107000"/>
                        </a:lnSpc>
                      </a:pPr>
                      <a:endParaRPr lang="en-US" sz="1600" b="1" dirty="0">
                        <a:effectLst/>
                        <a:latin typeface="Georgia Pro Black" panose="02040A020504050202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0403246"/>
                  </a:ext>
                </a:extLst>
              </a:tr>
            </a:tbl>
          </a:graphicData>
        </a:graphic>
      </p:graphicFrame>
      <p:sp>
        <p:nvSpPr>
          <p:cNvPr id="5" name="Rectangle 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eorgia Pro Black" panose="02040A02050405020203" pitchFamily="18" charset="0"/>
            </a:endParaRPr>
          </a:p>
        </p:txBody>
      </p:sp>
    </p:spTree>
    <p:extLst>
      <p:ext uri="{BB962C8B-B14F-4D97-AF65-F5344CB8AC3E}">
        <p14:creationId xmlns:p14="http://schemas.microsoft.com/office/powerpoint/2010/main" val="593460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TotalTime>
  <Words>5998</Words>
  <Application>Microsoft Office PowerPoint</Application>
  <PresentationFormat>Widescreen</PresentationFormat>
  <Paragraphs>1101</Paragraphs>
  <Slides>119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27" baseType="lpstr">
      <vt:lpstr>Arial</vt:lpstr>
      <vt:lpstr>Georgia Pro Black</vt:lpstr>
      <vt:lpstr>Symbol</vt:lpstr>
      <vt:lpstr>Times New Roman</vt:lpstr>
      <vt:lpstr>Wingdings</vt:lpstr>
      <vt:lpstr>Wingdings 2</vt:lpstr>
      <vt:lpstr>Organic</vt:lpstr>
      <vt:lpstr>Document</vt:lpstr>
      <vt:lpstr> \      DEM 2414 PART 2 2023 </vt:lpstr>
      <vt:lpstr>LITERATURE REVIEW </vt:lpstr>
      <vt:lpstr>SOURCES OF THE LITERATURE</vt:lpstr>
      <vt:lpstr>WHERE TO FIND THE LITERATURE</vt:lpstr>
      <vt:lpstr>STRATEGY IN SEARCHING FOR INFORMATION</vt:lpstr>
      <vt:lpstr>METHOD OF READING</vt:lpstr>
      <vt:lpstr>INFORMATION TO BE INCLUDED FOR EACH ENTRY </vt:lpstr>
      <vt:lpstr>HOW TO WRITE A REVIEW OF LITERATURE </vt:lpstr>
      <vt:lpstr>ORGANIZATION OF REFERENCES</vt:lpstr>
      <vt:lpstr>ORGANIZATION OF REFERENCES</vt:lpstr>
      <vt:lpstr>ORGANIZATION OF REFERENCES</vt:lpstr>
      <vt:lpstr>FORMULATION OF RESEARCH OBJECTIVES</vt:lpstr>
      <vt:lpstr>FORMULATION OF RESEARCH OBJECTIVES</vt:lpstr>
      <vt:lpstr>FORMULATION OF RESEARCH OBJECTIVES</vt:lpstr>
      <vt:lpstr>FORMULATION OF RESEARCH OBJECTIVES</vt:lpstr>
      <vt:lpstr>FORMULATION OF RESEARCH OBJECTIVES AND HYPOTHESES</vt:lpstr>
      <vt:lpstr>SPECIFIC OBJECTIVES</vt:lpstr>
      <vt:lpstr>SPECIFIC OBJECTIVES</vt:lpstr>
      <vt:lpstr>SPECIFIC OBJECTIVES</vt:lpstr>
      <vt:lpstr>WHY SHOULD RESEARCH OBJECTIVES BE DEVELOPED?</vt:lpstr>
      <vt:lpstr>HOW SHOULD YOU STATE YOUR OBJECTIVES? </vt:lpstr>
      <vt:lpstr>HOW SHOULD YOU STATE YOUR OBJECTIVES? </vt:lpstr>
      <vt:lpstr>PARADIGM </vt:lpstr>
      <vt:lpstr>PowerPoint Presentation</vt:lpstr>
      <vt:lpstr>THEORY </vt:lpstr>
      <vt:lpstr>PowerPoint Presentation</vt:lpstr>
      <vt:lpstr>THEORETICAL FRAMEWORK </vt:lpstr>
      <vt:lpstr>FORMULATING THE THEORETICAL FRAMEWORK </vt:lpstr>
      <vt:lpstr>FORMULATING THE THEORETICAL FRAMEWORK </vt:lpstr>
      <vt:lpstr>EXAMPLE OF A RELEVANT THEORY</vt:lpstr>
      <vt:lpstr>EXAMPLE OF A RELEVANT THEORY</vt:lpstr>
      <vt:lpstr>CONCEPTUAL FRAMEWORK </vt:lpstr>
      <vt:lpstr>CONCEPTUAL FRAMEWORK </vt:lpstr>
      <vt:lpstr>CONCEPTUAL FRAMEWORK </vt:lpstr>
      <vt:lpstr>RESEARCH QUESTIONS</vt:lpstr>
      <vt:lpstr>FORMULATION OF HYPOTHESES</vt:lpstr>
      <vt:lpstr>PowerPoint Presentation</vt:lpstr>
      <vt:lpstr>OBJECTIVES AND HYPOTHESES</vt:lpstr>
      <vt:lpstr>PowerPoint Presentation</vt:lpstr>
      <vt:lpstr>CHARACTERISTICS OF A GOOD HYPOTHESIS</vt:lpstr>
      <vt:lpstr>CHARACTERISTICS OF A GOOD HYPOTHESIS</vt:lpstr>
      <vt:lpstr>CHARACTERISTICS OF A GOOD HYPOTHESIS</vt:lpstr>
      <vt:lpstr>CHARACTERISTICS OF A GOOD HYPOTHESIS</vt:lpstr>
      <vt:lpstr>IDENTIFICATION AND SELECTION OF VARIABLES</vt:lpstr>
      <vt:lpstr>TYPE OF VARIABLES </vt:lpstr>
      <vt:lpstr>TYPE OF VARIABLES </vt:lpstr>
      <vt:lpstr>CONCEPTUAL FRAMEWORK </vt:lpstr>
      <vt:lpstr>IDENTIFICATION AND SELECTION OF VARIABLES</vt:lpstr>
      <vt:lpstr>IDENTIFICATION AND SELECTION OF VARIABLES</vt:lpstr>
      <vt:lpstr>IDENTIFICATION AND SELECTION OF VARIABLES</vt:lpstr>
      <vt:lpstr>IDENTIFICATION AND SELECTION OF VARIABLES</vt:lpstr>
      <vt:lpstr>ANTECEDENT VARIABLES </vt:lpstr>
      <vt:lpstr>EXAMPLE</vt:lpstr>
      <vt:lpstr>CAUSE AND EFFECT VARIABLES</vt:lpstr>
      <vt:lpstr>MODERATOR VARIABLES</vt:lpstr>
      <vt:lpstr>MODERATOR VARIABLES</vt:lpstr>
      <vt:lpstr>MODERATOR VARIABLES</vt:lpstr>
      <vt:lpstr> BACKGROUND VARIABLES</vt:lpstr>
      <vt:lpstr>MEASUREMENT</vt:lpstr>
      <vt:lpstr> CONCEPTS AND VARIABLES   </vt:lpstr>
      <vt:lpstr>CONCEPTUAL DEFINITION </vt:lpstr>
      <vt:lpstr>OPERATIONAL DEFINITION  </vt:lpstr>
      <vt:lpstr>OPERATIONAL DEFINITION</vt:lpstr>
      <vt:lpstr>OPERATIONAL DEFINITION</vt:lpstr>
      <vt:lpstr>OPERATIONAL DEFINITION</vt:lpstr>
      <vt:lpstr>OPERATIONAL DEFINITION</vt:lpstr>
      <vt:lpstr>INDICATORS </vt:lpstr>
      <vt:lpstr>NUMERIC INDICATORS </vt:lpstr>
      <vt:lpstr>NON – NUMERIC INDICATORS </vt:lpstr>
      <vt:lpstr>MEASUREMENT OF CONCEPTS AND VARIABLES</vt:lpstr>
      <vt:lpstr>MEASUREMENT OF CONCEPTS AND VARIABLES</vt:lpstr>
      <vt:lpstr>MEASUREMENT OF CONCEPTS AND VARIABLES</vt:lpstr>
      <vt:lpstr>SCALES (LEVELS) OR MEASUREMENT </vt:lpstr>
      <vt:lpstr>PROPERTIES OF SCALES </vt:lpstr>
      <vt:lpstr>PROPERTIES OF SCALES </vt:lpstr>
      <vt:lpstr>PROPERTIES OF SCALES </vt:lpstr>
      <vt:lpstr>PROPERTIES OF SCALES </vt:lpstr>
      <vt:lpstr>SCALES (LEVELS) OR MEASUREMENT</vt:lpstr>
      <vt:lpstr>SCALES (LEVELS) OR MEASUREMENT</vt:lpstr>
      <vt:lpstr>SCALES (LEVELS) OR MEASUREMENT</vt:lpstr>
      <vt:lpstr>SCALES (LEVELS) OR MEASUREMENT</vt:lpstr>
      <vt:lpstr>SCALES (LEVELS) OR MEASUREMENT</vt:lpstr>
      <vt:lpstr>SCALES (LEVELS) OR MEASUREMENT</vt:lpstr>
      <vt:lpstr>SCALES (LEVELS) OR MEASUREMENT</vt:lpstr>
      <vt:lpstr>SCALES (LEVELS) OR MEASUREMENT</vt:lpstr>
      <vt:lpstr>SCALES (LEVELS) OR MEASUREMENT</vt:lpstr>
      <vt:lpstr>SCALES (LEVELS) OR MEASUREMENT</vt:lpstr>
      <vt:lpstr>QUESTIONNAIRE CONSTRUCTION</vt:lpstr>
      <vt:lpstr>QUESTIONNAIRE CONSTRUCTION</vt:lpstr>
      <vt:lpstr>QUESTIONNAIRE CONSTRUCTION </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lpstr>QUESTIONNAIRE CONSTRUCTION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Musonda Lemba</dc:creator>
  <cp:lastModifiedBy>Musonda Lemba</cp:lastModifiedBy>
  <cp:revision>3</cp:revision>
  <dcterms:created xsi:type="dcterms:W3CDTF">2023-08-03T10:09:11Z</dcterms:created>
  <dcterms:modified xsi:type="dcterms:W3CDTF">2023-08-04T08:41:15Z</dcterms:modified>
</cp:coreProperties>
</file>