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782" r:id="rId3"/>
    <p:sldId id="813" r:id="rId4"/>
    <p:sldId id="812" r:id="rId5"/>
    <p:sldId id="934" r:id="rId6"/>
    <p:sldId id="814" r:id="rId7"/>
    <p:sldId id="790" r:id="rId8"/>
    <p:sldId id="816" r:id="rId9"/>
    <p:sldId id="791" r:id="rId10"/>
    <p:sldId id="937" r:id="rId11"/>
    <p:sldId id="817" r:id="rId12"/>
    <p:sldId id="818" r:id="rId13"/>
    <p:sldId id="827" r:id="rId14"/>
    <p:sldId id="795" r:id="rId15"/>
    <p:sldId id="828" r:id="rId16"/>
    <p:sldId id="802" r:id="rId17"/>
    <p:sldId id="829" r:id="rId18"/>
    <p:sldId id="925" r:id="rId19"/>
    <p:sldId id="926" r:id="rId20"/>
    <p:sldId id="830" r:id="rId21"/>
    <p:sldId id="801" r:id="rId22"/>
    <p:sldId id="927" r:id="rId23"/>
    <p:sldId id="819" r:id="rId24"/>
    <p:sldId id="800" r:id="rId25"/>
    <p:sldId id="821" r:id="rId26"/>
    <p:sldId id="936" r:id="rId27"/>
    <p:sldId id="929" r:id="rId28"/>
    <p:sldId id="804" r:id="rId29"/>
    <p:sldId id="806" r:id="rId30"/>
    <p:sldId id="930" r:id="rId31"/>
    <p:sldId id="931" r:id="rId32"/>
    <p:sldId id="935" r:id="rId33"/>
    <p:sldId id="809" r:id="rId34"/>
    <p:sldId id="932" r:id="rId35"/>
    <p:sldId id="826" r:id="rId36"/>
    <p:sldId id="822" r:id="rId37"/>
    <p:sldId id="808" r:id="rId38"/>
    <p:sldId id="933" r:id="rId39"/>
    <p:sldId id="820" r:id="rId40"/>
    <p:sldId id="810" r:id="rId41"/>
    <p:sldId id="8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D3020733-B32B-492D-A51F-7B1B9577373A}"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42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8ADB9-B5FF-4F36-A1C7-B62950DA7C8C}" type="datetimeFigureOut">
              <a:rPr lang="en-ZM" smtClean="0"/>
              <a:t>22/10/2023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112577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223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latin typeface="Georgia Pro Black" panose="02040A02050405020203" pitchFamily="18" charset="0"/>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latin typeface="Georgia Pro Black" panose="02040A02050405020203" pitchFamily="18" charset="0"/>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63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1720394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latin typeface="Georgia Pro Black" panose="02040A02050405020203" pitchFamily="18" charset="0"/>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latin typeface="Georgia Pro Black" panose="02040A02050405020203" pitchFamily="18" charset="0"/>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37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162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98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6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30256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8ADB9-B5FF-4F36-A1C7-B62950DA7C8C}" type="datetimeFigureOut">
              <a:rPr lang="en-ZM" smtClean="0"/>
              <a:t>22/10/2023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020733-B32B-492D-A51F-7B1B9577373A}"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97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8ADB9-B5FF-4F36-A1C7-B62950DA7C8C}" type="datetimeFigureOut">
              <a:rPr lang="en-ZM" smtClean="0"/>
              <a:t>22/10/2023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253569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8ADB9-B5FF-4F36-A1C7-B62950DA7C8C}" type="datetimeFigureOut">
              <a:rPr lang="en-ZM" smtClean="0"/>
              <a:t>22/10/2023</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D3020733-B32B-492D-A51F-7B1B9577373A}"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98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8ADB9-B5FF-4F36-A1C7-B62950DA7C8C}" type="datetimeFigureOut">
              <a:rPr lang="en-ZM" smtClean="0"/>
              <a:t>22/10/2023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3020733-B32B-492D-A51F-7B1B9577373A}"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7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8ADB9-B5FF-4F36-A1C7-B62950DA7C8C}" type="datetimeFigureOut">
              <a:rPr lang="en-ZM" smtClean="0"/>
              <a:t>22/10/2023</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227203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8ADB9-B5FF-4F36-A1C7-B62950DA7C8C}" type="datetimeFigureOut">
              <a:rPr lang="en-ZM" smtClean="0"/>
              <a:t>22/10/2023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57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08ADB9-B5FF-4F36-A1C7-B62950DA7C8C}" type="datetimeFigureOut">
              <a:rPr lang="en-ZM" smtClean="0"/>
              <a:t>22/10/2023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020733-B32B-492D-A51F-7B1B9577373A}" type="slidenum">
              <a:rPr lang="en-ZM" smtClean="0"/>
              <a:t>‹#›</a:t>
            </a:fld>
            <a:endParaRPr lang="en-ZM"/>
          </a:p>
        </p:txBody>
      </p:sp>
    </p:spTree>
    <p:extLst>
      <p:ext uri="{BB962C8B-B14F-4D97-AF65-F5344CB8AC3E}">
        <p14:creationId xmlns:p14="http://schemas.microsoft.com/office/powerpoint/2010/main" val="80709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Georgia Pro Black" panose="02040A02050405020203" pitchFamily="18" charset="0"/>
              </a:defRPr>
            </a:lvl1pPr>
          </a:lstStyle>
          <a:p>
            <a:fld id="{0D08ADB9-B5FF-4F36-A1C7-B62950DA7C8C}" type="datetimeFigureOut">
              <a:rPr lang="en-ZM" smtClean="0"/>
              <a:pPr/>
              <a:t>22/10/2023</a:t>
            </a:fld>
            <a:endParaRPr lang="en-ZM"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Georgia Pro Black" panose="02040A02050405020203" pitchFamily="18" charset="0"/>
              </a:defRPr>
            </a:lvl1pPr>
          </a:lstStyle>
          <a:p>
            <a:endParaRPr lang="en-ZM"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Georgia Pro Black" panose="02040A02050405020203" pitchFamily="18" charset="0"/>
              </a:defRPr>
            </a:lvl1pPr>
          </a:lstStyle>
          <a:p>
            <a:fld id="{D3020733-B32B-492D-A51F-7B1B9577373A}" type="slidenum">
              <a:rPr lang="en-ZM" smtClean="0"/>
              <a:pPr/>
              <a:t>‹#›</a:t>
            </a:fld>
            <a:endParaRPr lang="en-ZM" dirty="0"/>
          </a:p>
        </p:txBody>
      </p:sp>
    </p:spTree>
    <p:extLst>
      <p:ext uri="{BB962C8B-B14F-4D97-AF65-F5344CB8AC3E}">
        <p14:creationId xmlns:p14="http://schemas.microsoft.com/office/powerpoint/2010/main" val="245686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Georgia Pro Black" panose="02040A02050405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Georgia Pro Black" panose="02040A02050405020203" pitchFamily="18" charset="0"/>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Georgia Pro Black" panose="02040A02050405020203" pitchFamily="18" charset="0"/>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Georgia Pro Black" panose="02040A02050405020203" pitchFamily="18" charset="0"/>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Georgia Pro Black" panose="02040A02050405020203" pitchFamily="18" charset="0"/>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Georgia Pro Black" panose="02040A02050405020203" pitchFamily="18"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E38E-6C22-4721-8991-1A7C1B9D3853}"/>
              </a:ext>
            </a:extLst>
          </p:cNvPr>
          <p:cNvSpPr>
            <a:spLocks noGrp="1"/>
          </p:cNvSpPr>
          <p:nvPr>
            <p:ph type="ctrTitle"/>
          </p:nvPr>
        </p:nvSpPr>
        <p:spPr/>
        <p:txBody>
          <a:bodyPr/>
          <a:lstStyle/>
          <a:p>
            <a:r>
              <a:rPr lang="en-US" dirty="0"/>
              <a:t>TOPIC 12</a:t>
            </a:r>
            <a:endParaRPr lang="en-ZM" dirty="0"/>
          </a:p>
        </p:txBody>
      </p:sp>
      <p:sp>
        <p:nvSpPr>
          <p:cNvPr id="3" name="Subtitle 2">
            <a:extLst>
              <a:ext uri="{FF2B5EF4-FFF2-40B4-BE49-F238E27FC236}">
                <a16:creationId xmlns:a16="http://schemas.microsoft.com/office/drawing/2014/main" id="{B76DA876-82F2-4465-B3AE-04A6F1337EBB}"/>
              </a:ext>
            </a:extLst>
          </p:cNvPr>
          <p:cNvSpPr>
            <a:spLocks noGrp="1"/>
          </p:cNvSpPr>
          <p:nvPr>
            <p:ph type="subTitle" idx="1"/>
          </p:nvPr>
        </p:nvSpPr>
        <p:spPr/>
        <p:txBody>
          <a:bodyPr/>
          <a:lstStyle/>
          <a:p>
            <a:r>
              <a:rPr lang="en-US" dirty="0"/>
              <a:t>NONPARAMETRIC TESTS</a:t>
            </a:r>
            <a:endParaRPr lang="en-ZM" dirty="0"/>
          </a:p>
        </p:txBody>
      </p:sp>
    </p:spTree>
    <p:extLst>
      <p:ext uri="{BB962C8B-B14F-4D97-AF65-F5344CB8AC3E}">
        <p14:creationId xmlns:p14="http://schemas.microsoft.com/office/powerpoint/2010/main" val="426061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405C-8DCC-5DF2-EC42-E50509B4E4A2}"/>
              </a:ext>
            </a:extLst>
          </p:cNvPr>
          <p:cNvSpPr>
            <a:spLocks noGrp="1"/>
          </p:cNvSpPr>
          <p:nvPr>
            <p:ph type="title"/>
          </p:nvPr>
        </p:nvSpPr>
        <p:spPr/>
        <p:txBody>
          <a:bodyPr>
            <a:normAutofit/>
          </a:bodyPr>
          <a:lstStyle/>
          <a:p>
            <a:r>
              <a:rPr lang="en-US" sz="2800" b="1" dirty="0"/>
              <a:t>SPEARMAN’S RANK ORDER CORRELATION</a:t>
            </a:r>
            <a:br>
              <a:rPr lang="en-US" sz="2800" dirty="0"/>
            </a:br>
            <a:endParaRPr lang="en-ZM" sz="2800" dirty="0"/>
          </a:p>
        </p:txBody>
      </p:sp>
      <p:sp>
        <p:nvSpPr>
          <p:cNvPr id="3" name="Content Placeholder 2">
            <a:extLst>
              <a:ext uri="{FF2B5EF4-FFF2-40B4-BE49-F238E27FC236}">
                <a16:creationId xmlns:a16="http://schemas.microsoft.com/office/drawing/2014/main" id="{D8F73C20-716C-809F-1659-DA9A2092EA78}"/>
              </a:ext>
            </a:extLst>
          </p:cNvPr>
          <p:cNvSpPr>
            <a:spLocks noGrp="1"/>
          </p:cNvSpPr>
          <p:nvPr>
            <p:ph idx="1"/>
          </p:nvPr>
        </p:nvSpPr>
        <p:spPr/>
        <p:txBody>
          <a:bodyPr>
            <a:normAutofit fontScale="92500" lnSpcReduction="20000"/>
          </a:bodyPr>
          <a:lstStyle/>
          <a:p>
            <a:pPr lvl="0" algn="just"/>
            <a:r>
              <a:rPr lang="en-US" sz="2400" b="1" dirty="0"/>
              <a:t>Rank the marks in either an ascending or descending order.</a:t>
            </a:r>
          </a:p>
          <a:p>
            <a:pPr lvl="0" algn="just"/>
            <a:r>
              <a:rPr lang="en-US" sz="2400" b="1" dirty="0"/>
              <a:t>If the marks are tied give them the average of the ranks they would have had if they were not tied.</a:t>
            </a:r>
          </a:p>
          <a:p>
            <a:pPr lvl="0" algn="just"/>
            <a:r>
              <a:rPr lang="en-US" sz="2400" b="1" dirty="0"/>
              <a:t>Find the difference in ranks (D).</a:t>
            </a:r>
          </a:p>
          <a:p>
            <a:pPr lvl="0" algn="just"/>
            <a:r>
              <a:rPr lang="en-US" sz="2400" b="1" dirty="0"/>
              <a:t>Square the differences in ranks (D2)</a:t>
            </a:r>
          </a:p>
          <a:p>
            <a:pPr lvl="0" algn="just"/>
            <a:r>
              <a:rPr lang="en-US" sz="2400" b="1" dirty="0"/>
              <a:t>Sum the squared differences.</a:t>
            </a:r>
          </a:p>
          <a:p>
            <a:pPr lvl="0" algn="just"/>
            <a:r>
              <a:rPr lang="en-US" sz="2400" b="1" dirty="0"/>
              <a:t>Substitute them in the formula and solve for r using the formula below:</a:t>
            </a:r>
          </a:p>
          <a:p>
            <a:endParaRPr lang="en-ZM" dirty="0"/>
          </a:p>
        </p:txBody>
      </p:sp>
    </p:spTree>
    <p:extLst>
      <p:ext uri="{BB962C8B-B14F-4D97-AF65-F5344CB8AC3E}">
        <p14:creationId xmlns:p14="http://schemas.microsoft.com/office/powerpoint/2010/main" val="137771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SPEARMAN’S RANK ORDER CORRELATION</a:t>
            </a:r>
            <a:br>
              <a:rPr lang="en-US" sz="3200" dirty="0"/>
            </a:br>
            <a:endParaRPr lang="en-US" sz="3200" dirty="0"/>
          </a:p>
        </p:txBody>
      </p:sp>
      <p:graphicFrame>
        <p:nvGraphicFramePr>
          <p:cNvPr id="4" name="Content Placeholder 3"/>
          <p:cNvGraphicFramePr>
            <a:graphicFrameLocks noGrp="1"/>
          </p:cNvGraphicFramePr>
          <p:nvPr>
            <p:ph idx="1"/>
          </p:nvPr>
        </p:nvGraphicFramePr>
        <p:xfrm>
          <a:off x="2536371" y="2460188"/>
          <a:ext cx="6694722" cy="2971800"/>
        </p:xfrm>
        <a:graphic>
          <a:graphicData uri="http://schemas.openxmlformats.org/drawingml/2006/table">
            <a:tbl>
              <a:tblPr>
                <a:tableStyleId>{5940675A-B579-460E-94D1-54222C63F5DA}</a:tableStyleId>
              </a:tblPr>
              <a:tblGrid>
                <a:gridCol w="1115787">
                  <a:extLst>
                    <a:ext uri="{9D8B030D-6E8A-4147-A177-3AD203B41FA5}">
                      <a16:colId xmlns:a16="http://schemas.microsoft.com/office/drawing/2014/main" val="3552435426"/>
                    </a:ext>
                  </a:extLst>
                </a:gridCol>
                <a:gridCol w="1115787">
                  <a:extLst>
                    <a:ext uri="{9D8B030D-6E8A-4147-A177-3AD203B41FA5}">
                      <a16:colId xmlns:a16="http://schemas.microsoft.com/office/drawing/2014/main" val="2878441779"/>
                    </a:ext>
                  </a:extLst>
                </a:gridCol>
                <a:gridCol w="1115787">
                  <a:extLst>
                    <a:ext uri="{9D8B030D-6E8A-4147-A177-3AD203B41FA5}">
                      <a16:colId xmlns:a16="http://schemas.microsoft.com/office/drawing/2014/main" val="4250867498"/>
                    </a:ext>
                  </a:extLst>
                </a:gridCol>
                <a:gridCol w="1115787">
                  <a:extLst>
                    <a:ext uri="{9D8B030D-6E8A-4147-A177-3AD203B41FA5}">
                      <a16:colId xmlns:a16="http://schemas.microsoft.com/office/drawing/2014/main" val="214267994"/>
                    </a:ext>
                  </a:extLst>
                </a:gridCol>
                <a:gridCol w="1115787">
                  <a:extLst>
                    <a:ext uri="{9D8B030D-6E8A-4147-A177-3AD203B41FA5}">
                      <a16:colId xmlns:a16="http://schemas.microsoft.com/office/drawing/2014/main" val="313017214"/>
                    </a:ext>
                  </a:extLst>
                </a:gridCol>
                <a:gridCol w="1115787">
                  <a:extLst>
                    <a:ext uri="{9D8B030D-6E8A-4147-A177-3AD203B41FA5}">
                      <a16:colId xmlns:a16="http://schemas.microsoft.com/office/drawing/2014/main" val="686820550"/>
                    </a:ext>
                  </a:extLst>
                </a:gridCol>
              </a:tblGrid>
              <a:tr h="228600">
                <a:tc>
                  <a:txBody>
                    <a:bodyPr/>
                    <a:lstStyle/>
                    <a:p>
                      <a:pPr marL="0" marR="0" algn="ctr">
                        <a:spcBef>
                          <a:spcPts val="0"/>
                        </a:spcBef>
                        <a:spcAft>
                          <a:spcPts val="0"/>
                        </a:spcAft>
                      </a:pPr>
                      <a:r>
                        <a:rPr lang="en-US" sz="1500" b="1" dirty="0">
                          <a:effectLst/>
                          <a:latin typeface="Georgia Pro Black" panose="02040A02050405020203" pitchFamily="18" charset="0"/>
                        </a:rPr>
                        <a:t>MAT 1110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R</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DEM 2414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R</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D</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D</a:t>
                      </a:r>
                      <a:r>
                        <a:rPr lang="en-US" sz="1500" b="1" baseline="30000"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61086025"/>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64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64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569249337"/>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68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76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723963215"/>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60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56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9196942"/>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76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80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190181860"/>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20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864721534"/>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24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61922988"/>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52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350556362"/>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40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9</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93937758"/>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44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231304277"/>
                  </a:ext>
                </a:extLst>
              </a:tr>
              <a:tr h="228600">
                <a:tc>
                  <a:txBody>
                    <a:bodyPr/>
                    <a:lstStyle/>
                    <a:p>
                      <a:pPr marL="0" marR="0" algn="ctr">
                        <a:spcBef>
                          <a:spcPts val="0"/>
                        </a:spcBef>
                        <a:spcAft>
                          <a:spcPts val="0"/>
                        </a:spcAft>
                      </a:pPr>
                      <a:r>
                        <a:rPr lang="en-US" sz="1500" b="1" dirty="0">
                          <a:effectLst/>
                          <a:latin typeface="Georgia Pro Black" panose="02040A02050405020203" pitchFamily="18" charset="0"/>
                        </a:rPr>
                        <a:t>52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48</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6</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203066792"/>
                  </a:ext>
                </a:extLst>
              </a:tr>
              <a:tr h="228600">
                <a:tc>
                  <a:txBody>
                    <a:bodyPr/>
                    <a:lstStyle/>
                    <a:p>
                      <a:pPr marL="0" marR="0" algn="ctr">
                        <a:spcBef>
                          <a:spcPts val="0"/>
                        </a:spcBef>
                        <a:spcAft>
                          <a:spcPts val="0"/>
                        </a:spcAft>
                      </a:pPr>
                      <a:r>
                        <a:rPr lang="en-US" sz="1500" b="1" u="sng" dirty="0">
                          <a:effectLst/>
                          <a:latin typeface="Georgia Pro Black" panose="02040A02050405020203" pitchFamily="18" charset="0"/>
                        </a:rPr>
                        <a:t>∑</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335255729"/>
                  </a:ext>
                </a:extLst>
              </a:tr>
            </a:tbl>
          </a:graphicData>
        </a:graphic>
      </p:graphicFrame>
      <p:sp>
        <p:nvSpPr>
          <p:cNvPr id="5" name="Rectangle 1"/>
          <p:cNvSpPr>
            <a:spLocks noChangeArrowheads="1"/>
          </p:cNvSpPr>
          <p:nvPr/>
        </p:nvSpPr>
        <p:spPr bwMode="auto">
          <a:xfrm>
            <a:off x="1524002" y="890138"/>
            <a:ext cx="138564" cy="27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endParaRPr lang="en-US" sz="1351" dirty="0">
              <a:latin typeface="Georgia Pro Black" panose="02040A02050405020203" pitchFamily="18" charset="0"/>
            </a:endParaRPr>
          </a:p>
        </p:txBody>
      </p:sp>
    </p:spTree>
    <p:extLst>
      <p:ext uri="{BB962C8B-B14F-4D97-AF65-F5344CB8AC3E}">
        <p14:creationId xmlns:p14="http://schemas.microsoft.com/office/powerpoint/2010/main" val="78365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SPEARMAN’S RANK ORDER CORRELATION</a:t>
            </a:r>
            <a:br>
              <a:rPr lang="en-US" sz="3200" dirty="0"/>
            </a:br>
            <a:endParaRPr lang="en-US" sz="3200" dirty="0"/>
          </a:p>
        </p:txBody>
      </p:sp>
      <p:sp>
        <p:nvSpPr>
          <p:cNvPr id="3" name="Content Placeholder 2"/>
          <p:cNvSpPr>
            <a:spLocks noGrp="1"/>
          </p:cNvSpPr>
          <p:nvPr>
            <p:ph idx="1"/>
          </p:nvPr>
        </p:nvSpPr>
        <p:spPr/>
        <p:txBody>
          <a:bodyPr>
            <a:normAutofit/>
          </a:bodyPr>
          <a:lstStyle/>
          <a:p>
            <a:r>
              <a:rPr lang="en-US" b="1" dirty="0"/>
              <a:t>r =1 –   </a:t>
            </a:r>
            <a:r>
              <a:rPr lang="en-US" b="1" u="sng" dirty="0"/>
              <a:t>6*22</a:t>
            </a:r>
            <a:endParaRPr lang="en-US" dirty="0"/>
          </a:p>
          <a:p>
            <a:r>
              <a:rPr lang="en-US" b="1" dirty="0"/>
              <a:t>           10(10</a:t>
            </a:r>
            <a:r>
              <a:rPr lang="en-US" b="1" baseline="30000" dirty="0"/>
              <a:t>2</a:t>
            </a:r>
            <a:r>
              <a:rPr lang="en-US" b="1" dirty="0"/>
              <a:t>-1)</a:t>
            </a:r>
            <a:endParaRPr lang="en-US" dirty="0"/>
          </a:p>
          <a:p>
            <a:r>
              <a:rPr lang="en-US" b="1" dirty="0"/>
              <a:t> </a:t>
            </a:r>
            <a:endParaRPr lang="en-US" dirty="0"/>
          </a:p>
          <a:p>
            <a:r>
              <a:rPr lang="en-US" b="1" dirty="0"/>
              <a:t>    = 1 - 	  </a:t>
            </a:r>
            <a:r>
              <a:rPr lang="en-US" b="1" u="sng" dirty="0"/>
              <a:t>132</a:t>
            </a:r>
            <a:endParaRPr lang="en-US" dirty="0"/>
          </a:p>
          <a:p>
            <a:r>
              <a:rPr lang="en-US" b="1" dirty="0"/>
              <a:t>                  10*99</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185837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030E-BDFF-47BF-820F-A10BF0D17661}"/>
              </a:ext>
            </a:extLst>
          </p:cNvPr>
          <p:cNvSpPr>
            <a:spLocks noGrp="1"/>
          </p:cNvSpPr>
          <p:nvPr>
            <p:ph type="title"/>
          </p:nvPr>
        </p:nvSpPr>
        <p:spPr/>
        <p:txBody>
          <a:bodyPr>
            <a:normAutofit fontScale="90000"/>
          </a:bodyPr>
          <a:lstStyle/>
          <a:p>
            <a:r>
              <a:rPr lang="en-US" sz="3200" b="1" dirty="0"/>
              <a:t>SPEARMAN’S RANK ORDER CORRELATION</a:t>
            </a:r>
            <a:br>
              <a:rPr lang="en-US" sz="3200" dirty="0"/>
            </a:br>
            <a:endParaRPr lang="en-ZM" sz="3200" dirty="0"/>
          </a:p>
        </p:txBody>
      </p:sp>
      <p:sp>
        <p:nvSpPr>
          <p:cNvPr id="3" name="Content Placeholder 2">
            <a:extLst>
              <a:ext uri="{FF2B5EF4-FFF2-40B4-BE49-F238E27FC236}">
                <a16:creationId xmlns:a16="http://schemas.microsoft.com/office/drawing/2014/main" id="{22D875B4-8491-4AEA-87C0-9FBB7BAE3FD1}"/>
              </a:ext>
            </a:extLst>
          </p:cNvPr>
          <p:cNvSpPr>
            <a:spLocks noGrp="1"/>
          </p:cNvSpPr>
          <p:nvPr>
            <p:ph idx="1"/>
          </p:nvPr>
        </p:nvSpPr>
        <p:spPr/>
        <p:txBody>
          <a:bodyPr/>
          <a:lstStyle/>
          <a:p>
            <a:r>
              <a:rPr lang="en-US" b="1" dirty="0"/>
              <a:t> = 				1 - 	  </a:t>
            </a:r>
            <a:r>
              <a:rPr lang="en-US" b="1" u="sng" dirty="0"/>
              <a:t>132</a:t>
            </a:r>
            <a:endParaRPr lang="en-US" dirty="0"/>
          </a:p>
          <a:p>
            <a:r>
              <a:rPr lang="en-US" b="1" dirty="0"/>
              <a:t>                                  990</a:t>
            </a:r>
            <a:endParaRPr lang="en-US" dirty="0"/>
          </a:p>
          <a:p>
            <a:r>
              <a:rPr lang="en-US" b="1" dirty="0"/>
              <a:t> </a:t>
            </a:r>
            <a:endParaRPr lang="en-US" dirty="0"/>
          </a:p>
          <a:p>
            <a:r>
              <a:rPr lang="en-US" b="1" dirty="0"/>
              <a:t>    	     = 		1 -   0.13</a:t>
            </a:r>
          </a:p>
          <a:p>
            <a:r>
              <a:rPr lang="en-US" b="1" dirty="0"/>
              <a:t> </a:t>
            </a:r>
            <a:endParaRPr lang="en-US" dirty="0"/>
          </a:p>
          <a:p>
            <a:r>
              <a:rPr lang="en-US" b="1" dirty="0"/>
              <a:t>     = </a:t>
            </a:r>
            <a:r>
              <a:rPr lang="en-US" b="1" u="sng" dirty="0"/>
              <a:t>0.87</a:t>
            </a:r>
            <a:endParaRPr lang="en-ZM" dirty="0"/>
          </a:p>
        </p:txBody>
      </p:sp>
    </p:spTree>
    <p:extLst>
      <p:ext uri="{BB962C8B-B14F-4D97-AF65-F5344CB8AC3E}">
        <p14:creationId xmlns:p14="http://schemas.microsoft.com/office/powerpoint/2010/main" val="61091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4000" b="1" dirty="0"/>
              <a:t>CONTINGENCY TABLE ANALYSIS</a:t>
            </a:r>
            <a:br>
              <a:rPr lang="en-US" sz="4000" dirty="0"/>
            </a:br>
            <a:r>
              <a:rPr lang="en-US" b="1" dirty="0"/>
              <a:t> </a:t>
            </a:r>
            <a:br>
              <a:rPr lang="en-US" dirty="0"/>
            </a:br>
            <a:endParaRPr lang="en-US" dirty="0"/>
          </a:p>
        </p:txBody>
      </p:sp>
      <p:sp>
        <p:nvSpPr>
          <p:cNvPr id="3" name="Content Placeholder 2"/>
          <p:cNvSpPr>
            <a:spLocks noGrp="1"/>
          </p:cNvSpPr>
          <p:nvPr>
            <p:ph idx="1"/>
          </p:nvPr>
        </p:nvSpPr>
        <p:spPr/>
        <p:txBody>
          <a:bodyPr>
            <a:normAutofit/>
          </a:bodyPr>
          <a:lstStyle/>
          <a:p>
            <a:pPr lvl="0" algn="just"/>
            <a:r>
              <a:rPr lang="en-US" sz="2800" b="1" dirty="0"/>
              <a:t>Contingency table analysis involves the analysis and interpretation of categorical data that is given in two-way table.</a:t>
            </a:r>
          </a:p>
          <a:p>
            <a:pPr algn="just"/>
            <a:r>
              <a:rPr lang="en-US" sz="2800" b="1" dirty="0"/>
              <a:t>A two-way table is one in which one of the categorical variables is located along the columns and another  down the rows.</a:t>
            </a:r>
          </a:p>
          <a:p>
            <a:pPr algn="just"/>
            <a:endParaRPr lang="en-US" b="1" dirty="0"/>
          </a:p>
        </p:txBody>
      </p:sp>
    </p:spTree>
    <p:extLst>
      <p:ext uri="{BB962C8B-B14F-4D97-AF65-F5344CB8AC3E}">
        <p14:creationId xmlns:p14="http://schemas.microsoft.com/office/powerpoint/2010/main" val="118183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EAB8-06EF-4FF9-BA3E-A95DF9FEAC48}"/>
              </a:ext>
            </a:extLst>
          </p:cNvPr>
          <p:cNvSpPr>
            <a:spLocks noGrp="1"/>
          </p:cNvSpPr>
          <p:nvPr>
            <p:ph type="title"/>
          </p:nvPr>
        </p:nvSpPr>
        <p:spPr/>
        <p:txBody>
          <a:bodyPr>
            <a:normAutofit/>
          </a:bodyPr>
          <a:lstStyle/>
          <a:p>
            <a:r>
              <a:rPr lang="en-US" sz="3600" b="1" dirty="0"/>
              <a:t>CONTINGENCY TABLE ANALYSIS</a:t>
            </a:r>
            <a:endParaRPr lang="en-ZM" sz="3600" dirty="0"/>
          </a:p>
        </p:txBody>
      </p:sp>
      <p:sp>
        <p:nvSpPr>
          <p:cNvPr id="3" name="Content Placeholder 2">
            <a:extLst>
              <a:ext uri="{FF2B5EF4-FFF2-40B4-BE49-F238E27FC236}">
                <a16:creationId xmlns:a16="http://schemas.microsoft.com/office/drawing/2014/main" id="{FDA04F9F-67E1-42A0-9B5C-CCDA6863CEFF}"/>
              </a:ext>
            </a:extLst>
          </p:cNvPr>
          <p:cNvSpPr>
            <a:spLocks noGrp="1"/>
          </p:cNvSpPr>
          <p:nvPr>
            <p:ph idx="1"/>
          </p:nvPr>
        </p:nvSpPr>
        <p:spPr/>
        <p:txBody>
          <a:bodyPr>
            <a:normAutofit fontScale="92500" lnSpcReduction="20000"/>
          </a:bodyPr>
          <a:lstStyle/>
          <a:p>
            <a:pPr lvl="0" algn="just"/>
            <a:r>
              <a:rPr lang="en-US" sz="3200" b="1" dirty="0"/>
              <a:t>Categorical data is that which is measured on a nominal or ordinal scale.</a:t>
            </a:r>
          </a:p>
          <a:p>
            <a:pPr marL="0" lvl="0" indent="0" algn="just">
              <a:buNone/>
            </a:pPr>
            <a:endParaRPr lang="en-US" sz="3200" b="1" dirty="0"/>
          </a:p>
          <a:p>
            <a:pPr algn="just"/>
            <a:r>
              <a:rPr lang="en-US" sz="3200" b="1" dirty="0"/>
              <a:t>Analysis of relationships between categorical variables, particularly of bivariate data, is often arranged in a two-way table.</a:t>
            </a:r>
          </a:p>
          <a:p>
            <a:pPr marL="0" lvl="0" indent="0" algn="just">
              <a:buNone/>
            </a:pPr>
            <a:endParaRPr lang="en-US" sz="3200" b="1" dirty="0"/>
          </a:p>
          <a:p>
            <a:pPr lvl="0" algn="just"/>
            <a:endParaRPr lang="en-US" sz="3200" b="1" dirty="0"/>
          </a:p>
          <a:p>
            <a:pPr marL="0" indent="0" algn="just">
              <a:buNone/>
            </a:pPr>
            <a:endParaRPr lang="en-US" sz="3200" b="1" dirty="0"/>
          </a:p>
          <a:p>
            <a:endParaRPr lang="en-ZM" dirty="0"/>
          </a:p>
        </p:txBody>
      </p:sp>
    </p:spTree>
    <p:extLst>
      <p:ext uri="{BB962C8B-B14F-4D97-AF65-F5344CB8AC3E}">
        <p14:creationId xmlns:p14="http://schemas.microsoft.com/office/powerpoint/2010/main" val="259088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CONTINGENCY TABLE ANALYSIS</a:t>
            </a:r>
            <a:br>
              <a:rPr lang="en-US" sz="3600" dirty="0"/>
            </a:br>
            <a:r>
              <a:rPr lang="en-US" sz="3600" b="1" dirty="0"/>
              <a:t> </a:t>
            </a:r>
            <a:endParaRPr lang="en-US" sz="3600" dirty="0"/>
          </a:p>
        </p:txBody>
      </p:sp>
      <p:sp>
        <p:nvSpPr>
          <p:cNvPr id="3" name="Content Placeholder 2"/>
          <p:cNvSpPr>
            <a:spLocks noGrp="1"/>
          </p:cNvSpPr>
          <p:nvPr>
            <p:ph idx="1"/>
          </p:nvPr>
        </p:nvSpPr>
        <p:spPr/>
        <p:txBody>
          <a:bodyPr>
            <a:normAutofit fontScale="85000" lnSpcReduction="20000"/>
          </a:bodyPr>
          <a:lstStyle/>
          <a:p>
            <a:pPr lvl="0" algn="just"/>
            <a:r>
              <a:rPr lang="en-US" b="1" dirty="0"/>
              <a:t>The objective of this arrangement is to determine whether the two variables are related (or dependent on one another) or to predict one variable based on knowledge of the other variable.</a:t>
            </a:r>
          </a:p>
          <a:p>
            <a:pPr marL="0" indent="0" algn="just">
              <a:buNone/>
            </a:pPr>
            <a:endParaRPr lang="en-US" b="1" dirty="0"/>
          </a:p>
          <a:p>
            <a:pPr lvl="0" algn="just"/>
            <a:r>
              <a:rPr lang="en-US" b="1" dirty="0"/>
              <a:t>The two-way tables are often referred to as contingency tables because the alternative (or research ) hypothesis always states that the two variables are dependent.</a:t>
            </a:r>
          </a:p>
          <a:p>
            <a:pPr lvl="0" algn="just"/>
            <a:endParaRPr lang="en-US" b="1" dirty="0"/>
          </a:p>
          <a:p>
            <a:pPr lvl="0" algn="just"/>
            <a:r>
              <a:rPr lang="en-US" b="1" dirty="0"/>
              <a:t>Another way of stating   this is that there is contingency between the two variables or that . </a:t>
            </a:r>
          </a:p>
          <a:p>
            <a:pPr marL="0" indent="0" algn="just">
              <a:buNone/>
            </a:pPr>
            <a:endParaRPr lang="en-US" b="1" dirty="0"/>
          </a:p>
          <a:p>
            <a:endParaRPr lang="en-US" dirty="0"/>
          </a:p>
        </p:txBody>
      </p:sp>
    </p:spTree>
    <p:extLst>
      <p:ext uri="{BB962C8B-B14F-4D97-AF65-F5344CB8AC3E}">
        <p14:creationId xmlns:p14="http://schemas.microsoft.com/office/powerpoint/2010/main" val="319814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651A-63CE-4F4B-82FB-170B125A95E6}"/>
              </a:ext>
            </a:extLst>
          </p:cNvPr>
          <p:cNvSpPr>
            <a:spLocks noGrp="1"/>
          </p:cNvSpPr>
          <p:nvPr>
            <p:ph type="title"/>
          </p:nvPr>
        </p:nvSpPr>
        <p:spPr/>
        <p:txBody>
          <a:bodyPr>
            <a:normAutofit/>
          </a:bodyPr>
          <a:lstStyle/>
          <a:p>
            <a:r>
              <a:rPr lang="en-US" sz="3200" b="1" dirty="0"/>
              <a:t>CHI – SQUARE TEST OF INDEPENDENCE</a:t>
            </a:r>
            <a:br>
              <a:rPr lang="en-US" sz="3200" dirty="0"/>
            </a:br>
            <a:endParaRPr lang="en-ZM" sz="3200" dirty="0"/>
          </a:p>
        </p:txBody>
      </p:sp>
      <p:sp>
        <p:nvSpPr>
          <p:cNvPr id="3" name="Content Placeholder 2">
            <a:extLst>
              <a:ext uri="{FF2B5EF4-FFF2-40B4-BE49-F238E27FC236}">
                <a16:creationId xmlns:a16="http://schemas.microsoft.com/office/drawing/2014/main" id="{D661773B-DB98-4129-8A91-F2B603BD8DC6}"/>
              </a:ext>
            </a:extLst>
          </p:cNvPr>
          <p:cNvSpPr>
            <a:spLocks noGrp="1"/>
          </p:cNvSpPr>
          <p:nvPr>
            <p:ph idx="1"/>
          </p:nvPr>
        </p:nvSpPr>
        <p:spPr/>
        <p:txBody>
          <a:bodyPr>
            <a:normAutofit fontScale="92500" lnSpcReduction="20000"/>
          </a:bodyPr>
          <a:lstStyle/>
          <a:p>
            <a:r>
              <a:rPr lang="en-US" b="1" dirty="0"/>
              <a:t>The test of significance for the relationship between two categorical variables uses the chi- square distribution.</a:t>
            </a:r>
          </a:p>
          <a:p>
            <a:pPr marL="0" indent="0">
              <a:buNone/>
            </a:pPr>
            <a:endParaRPr lang="en-US" b="1" dirty="0"/>
          </a:p>
          <a:p>
            <a:r>
              <a:rPr lang="en-US" b="1" dirty="0"/>
              <a:t>It is called the chi-square test of independence because the null hypothesis always states there is no relationship between the two categorical variables.</a:t>
            </a:r>
          </a:p>
          <a:p>
            <a:pPr marL="0" indent="0">
              <a:buNone/>
            </a:pPr>
            <a:endParaRPr lang="en-US" b="1" dirty="0"/>
          </a:p>
          <a:p>
            <a:r>
              <a:rPr lang="en-US" b="1" dirty="0"/>
              <a:t>This is the same thing as saying that the two variables are independent of one another.</a:t>
            </a:r>
          </a:p>
        </p:txBody>
      </p:sp>
    </p:spTree>
    <p:extLst>
      <p:ext uri="{BB962C8B-B14F-4D97-AF65-F5344CB8AC3E}">
        <p14:creationId xmlns:p14="http://schemas.microsoft.com/office/powerpoint/2010/main" val="277000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8471-CB62-4777-907E-037763FAEB75}"/>
              </a:ext>
            </a:extLst>
          </p:cNvPr>
          <p:cNvSpPr>
            <a:spLocks noGrp="1"/>
          </p:cNvSpPr>
          <p:nvPr>
            <p:ph type="title"/>
          </p:nvPr>
        </p:nvSpPr>
        <p:spPr/>
        <p:txBody>
          <a:bodyPr>
            <a:normAutofit/>
          </a:bodyPr>
          <a:lstStyle/>
          <a:p>
            <a:pPr algn="l"/>
            <a:r>
              <a:rPr lang="en-US" sz="2400" b="1" dirty="0"/>
              <a:t>EXAMPLE</a:t>
            </a:r>
            <a:endParaRPr lang="en-ZM" sz="2400" dirty="0"/>
          </a:p>
        </p:txBody>
      </p:sp>
      <p:sp>
        <p:nvSpPr>
          <p:cNvPr id="3" name="Content Placeholder 2">
            <a:extLst>
              <a:ext uri="{FF2B5EF4-FFF2-40B4-BE49-F238E27FC236}">
                <a16:creationId xmlns:a16="http://schemas.microsoft.com/office/drawing/2014/main" id="{50F82BFA-0319-4E59-8F41-5972E40A9760}"/>
              </a:ext>
            </a:extLst>
          </p:cNvPr>
          <p:cNvSpPr>
            <a:spLocks noGrp="1"/>
          </p:cNvSpPr>
          <p:nvPr>
            <p:ph idx="1"/>
          </p:nvPr>
        </p:nvSpPr>
        <p:spPr/>
        <p:txBody>
          <a:bodyPr>
            <a:normAutofit fontScale="85000" lnSpcReduction="20000"/>
          </a:bodyPr>
          <a:lstStyle/>
          <a:p>
            <a:pPr algn="just"/>
            <a:r>
              <a:rPr lang="en-US" b="1" dirty="0"/>
              <a:t>The Registrar at </a:t>
            </a:r>
            <a:r>
              <a:rPr lang="en-US" b="1" dirty="0" err="1"/>
              <a:t>UNZA</a:t>
            </a:r>
            <a:r>
              <a:rPr lang="en-US" b="1" dirty="0"/>
              <a:t> wants to investigate the prevailing view that female students are more uncomfortable than male students in attending classes with mature students and are thus absenting themselves from classes with large numbers of mature students.</a:t>
            </a:r>
          </a:p>
          <a:p>
            <a:pPr marL="0" indent="0" algn="just">
              <a:buNone/>
            </a:pPr>
            <a:endParaRPr lang="en-US" b="1" dirty="0"/>
          </a:p>
          <a:p>
            <a:pPr algn="just"/>
            <a:r>
              <a:rPr lang="en-US" b="1" dirty="0"/>
              <a:t>Are female students less comfortable than males with the presence of mature age students in class?</a:t>
            </a:r>
          </a:p>
          <a:p>
            <a:pPr algn="just"/>
            <a:endParaRPr lang="en-US" b="1" dirty="0"/>
          </a:p>
          <a:p>
            <a:pPr algn="just"/>
            <a:r>
              <a:rPr lang="en-US" b="1" dirty="0"/>
              <a:t>He obtains data collected by DEM 2414 to establish the true situation.</a:t>
            </a:r>
          </a:p>
        </p:txBody>
      </p:sp>
    </p:spTree>
    <p:extLst>
      <p:ext uri="{BB962C8B-B14F-4D97-AF65-F5344CB8AC3E}">
        <p14:creationId xmlns:p14="http://schemas.microsoft.com/office/powerpoint/2010/main" val="310420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3599-A4DC-4E3F-BD89-07003016E3B0}"/>
              </a:ext>
            </a:extLst>
          </p:cNvPr>
          <p:cNvSpPr>
            <a:spLocks noGrp="1"/>
          </p:cNvSpPr>
          <p:nvPr>
            <p:ph type="title"/>
          </p:nvPr>
        </p:nvSpPr>
        <p:spPr/>
        <p:txBody>
          <a:bodyPr/>
          <a:lstStyle/>
          <a:p>
            <a:r>
              <a:rPr lang="en-US" b="1" dirty="0"/>
              <a:t>EXAMPLE</a:t>
            </a:r>
            <a:endParaRPr lang="en-ZM" b="1" dirty="0"/>
          </a:p>
        </p:txBody>
      </p:sp>
      <p:sp>
        <p:nvSpPr>
          <p:cNvPr id="3" name="Content Placeholder 2">
            <a:extLst>
              <a:ext uri="{FF2B5EF4-FFF2-40B4-BE49-F238E27FC236}">
                <a16:creationId xmlns:a16="http://schemas.microsoft.com/office/drawing/2014/main" id="{8842D768-F87A-4833-90B0-189BFC54CED3}"/>
              </a:ext>
            </a:extLst>
          </p:cNvPr>
          <p:cNvSpPr>
            <a:spLocks noGrp="1"/>
          </p:cNvSpPr>
          <p:nvPr>
            <p:ph idx="1"/>
          </p:nvPr>
        </p:nvSpPr>
        <p:spPr/>
        <p:txBody>
          <a:bodyPr>
            <a:normAutofit fontScale="92500" lnSpcReduction="20000"/>
          </a:bodyPr>
          <a:lstStyle/>
          <a:p>
            <a:pPr algn="just"/>
            <a:r>
              <a:rPr lang="en-US" sz="2800" b="1" dirty="0">
                <a:ea typeface="Times New Roman" panose="02020603050405020304" pitchFamily="18" charset="0"/>
              </a:rPr>
              <a:t>To investigate this further, the Registrar relies on data collected by DEM 2414 students in response to the question below:</a:t>
            </a:r>
          </a:p>
          <a:p>
            <a:pPr algn="just"/>
            <a:r>
              <a:rPr lang="en-US" sz="2800" b="1" i="1" dirty="0">
                <a:effectLst/>
                <a:ea typeface="Times New Roman" panose="02020603050405020304" pitchFamily="18" charset="0"/>
              </a:rPr>
              <a:t>Do you feel comfortable being in the same class with students who are about the same age as your parents?</a:t>
            </a:r>
          </a:p>
          <a:p>
            <a:pPr algn="just"/>
            <a:r>
              <a:rPr lang="en-US" sz="2800" b="1" dirty="0">
                <a:ea typeface="Times New Roman" panose="02020603050405020304" pitchFamily="18" charset="0"/>
              </a:rPr>
              <a:t>The results given in a two-way table are given in the following slide.</a:t>
            </a:r>
            <a:endParaRPr lang="en-ZM" sz="28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137000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NONPARAMETRIC TESTS</a:t>
            </a:r>
          </a:p>
        </p:txBody>
      </p:sp>
      <p:sp>
        <p:nvSpPr>
          <p:cNvPr id="3" name="Content Placeholder 2"/>
          <p:cNvSpPr>
            <a:spLocks noGrp="1"/>
          </p:cNvSpPr>
          <p:nvPr>
            <p:ph idx="1"/>
          </p:nvPr>
        </p:nvSpPr>
        <p:spPr/>
        <p:txBody>
          <a:bodyPr>
            <a:normAutofit fontScale="85000" lnSpcReduction="20000"/>
          </a:bodyPr>
          <a:lstStyle/>
          <a:p>
            <a:pPr algn="just"/>
            <a:r>
              <a:rPr lang="en-US" b="1" dirty="0"/>
              <a:t>PARAMETRIC TESTS</a:t>
            </a:r>
          </a:p>
          <a:p>
            <a:pPr algn="just"/>
            <a:r>
              <a:rPr lang="en-US" b="1" dirty="0"/>
              <a:t>Parameters are </a:t>
            </a:r>
            <a:r>
              <a:rPr lang="en-US" b="1" i="1" dirty="0"/>
              <a:t>descriptive measures of population data</a:t>
            </a:r>
            <a:r>
              <a:rPr lang="en-US" b="1" dirty="0"/>
              <a:t>, such as the population mean or population standard deviation.</a:t>
            </a:r>
          </a:p>
          <a:p>
            <a:pPr marL="0" indent="0" algn="just">
              <a:buNone/>
            </a:pPr>
            <a:r>
              <a:rPr lang="en-US" b="1" dirty="0"/>
              <a:t> </a:t>
            </a:r>
          </a:p>
          <a:p>
            <a:pPr algn="just"/>
            <a:r>
              <a:rPr lang="en-US" b="1" dirty="0"/>
              <a:t>Parametric methods involve making inferences from sample values (statistics) to population values (parameters).</a:t>
            </a:r>
          </a:p>
          <a:p>
            <a:pPr marL="0" indent="0" algn="just">
              <a:buNone/>
            </a:pPr>
            <a:endParaRPr lang="en-US" b="1" dirty="0"/>
          </a:p>
          <a:p>
            <a:pPr algn="just"/>
            <a:r>
              <a:rPr lang="en-US" b="1" dirty="0"/>
              <a:t>Parametric methods are also used when the variable we are considering is approximately (or completely) normally distributed, or the sample size is large</a:t>
            </a:r>
          </a:p>
          <a:p>
            <a:pPr marL="0" indent="0">
              <a:buNone/>
            </a:pPr>
            <a:endParaRPr lang="en-US" dirty="0"/>
          </a:p>
        </p:txBody>
      </p:sp>
    </p:spTree>
    <p:extLst>
      <p:ext uri="{BB962C8B-B14F-4D97-AF65-F5344CB8AC3E}">
        <p14:creationId xmlns:p14="http://schemas.microsoft.com/office/powerpoint/2010/main" val="280547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AF9B-83F4-4923-B7BC-D21C8C66F17F}"/>
              </a:ext>
            </a:extLst>
          </p:cNvPr>
          <p:cNvSpPr>
            <a:spLocks noGrp="1"/>
          </p:cNvSpPr>
          <p:nvPr>
            <p:ph type="title"/>
          </p:nvPr>
        </p:nvSpPr>
        <p:spPr/>
        <p:txBody>
          <a:bodyPr/>
          <a:lstStyle/>
          <a:p>
            <a:r>
              <a:rPr lang="en-US" b="1" dirty="0"/>
              <a:t>EXAMPLE</a:t>
            </a:r>
            <a:endParaRPr lang="en-ZM" b="1" dirty="0"/>
          </a:p>
        </p:txBody>
      </p:sp>
      <p:graphicFrame>
        <p:nvGraphicFramePr>
          <p:cNvPr id="4" name="Content Placeholder 3">
            <a:extLst>
              <a:ext uri="{FF2B5EF4-FFF2-40B4-BE49-F238E27FC236}">
                <a16:creationId xmlns:a16="http://schemas.microsoft.com/office/drawing/2014/main" id="{9B9B2063-75AE-4E5D-A4B6-AF50AEDF2E9F}"/>
              </a:ext>
            </a:extLst>
          </p:cNvPr>
          <p:cNvGraphicFramePr>
            <a:graphicFrameLocks noGrp="1"/>
          </p:cNvGraphicFramePr>
          <p:nvPr>
            <p:ph idx="1"/>
            <p:extLst>
              <p:ext uri="{D42A27DB-BD31-4B8C-83A1-F6EECF244321}">
                <p14:modId xmlns:p14="http://schemas.microsoft.com/office/powerpoint/2010/main" val="1908736645"/>
              </p:ext>
            </p:extLst>
          </p:nvPr>
        </p:nvGraphicFramePr>
        <p:xfrm>
          <a:off x="2565647" y="3098307"/>
          <a:ext cx="7759080" cy="2645902"/>
        </p:xfrm>
        <a:graphic>
          <a:graphicData uri="http://schemas.openxmlformats.org/drawingml/2006/table">
            <a:tbl>
              <a:tblPr/>
              <a:tblGrid>
                <a:gridCol w="1616475">
                  <a:extLst>
                    <a:ext uri="{9D8B030D-6E8A-4147-A177-3AD203B41FA5}">
                      <a16:colId xmlns:a16="http://schemas.microsoft.com/office/drawing/2014/main" val="2649881089"/>
                    </a:ext>
                  </a:extLst>
                </a:gridCol>
                <a:gridCol w="1616475">
                  <a:extLst>
                    <a:ext uri="{9D8B030D-6E8A-4147-A177-3AD203B41FA5}">
                      <a16:colId xmlns:a16="http://schemas.microsoft.com/office/drawing/2014/main" val="1489214842"/>
                    </a:ext>
                  </a:extLst>
                </a:gridCol>
                <a:gridCol w="1616475">
                  <a:extLst>
                    <a:ext uri="{9D8B030D-6E8A-4147-A177-3AD203B41FA5}">
                      <a16:colId xmlns:a16="http://schemas.microsoft.com/office/drawing/2014/main" val="3684323796"/>
                    </a:ext>
                  </a:extLst>
                </a:gridCol>
                <a:gridCol w="1293180">
                  <a:extLst>
                    <a:ext uri="{9D8B030D-6E8A-4147-A177-3AD203B41FA5}">
                      <a16:colId xmlns:a16="http://schemas.microsoft.com/office/drawing/2014/main" val="1902856973"/>
                    </a:ext>
                  </a:extLst>
                </a:gridCol>
                <a:gridCol w="1616475">
                  <a:extLst>
                    <a:ext uri="{9D8B030D-6E8A-4147-A177-3AD203B41FA5}">
                      <a16:colId xmlns:a16="http://schemas.microsoft.com/office/drawing/2014/main" val="4224705635"/>
                    </a:ext>
                  </a:extLst>
                </a:gridCol>
              </a:tblGrid>
              <a:tr h="377986">
                <a:tc gridSpan="5">
                  <a:txBody>
                    <a:bodyPr/>
                    <a:lstStyle/>
                    <a:p>
                      <a:pPr algn="ctr" fontAlgn="ctr"/>
                      <a:r>
                        <a:rPr lang="en-US" sz="2000" b="1" i="0" u="none" strike="noStrike" dirty="0">
                          <a:solidFill>
                            <a:srgbClr val="000000"/>
                          </a:solidFill>
                          <a:effectLst/>
                          <a:latin typeface="Georgia Pro Black" panose="02040A02050405020203" pitchFamily="18" charset="0"/>
                        </a:rPr>
                        <a:t>SEX * COMFORTABLE_1 Crosstabulation</a:t>
                      </a:r>
                    </a:p>
                  </a:txBody>
                  <a:tcPr marL="7620" marR="7620" marT="7620" marB="0" anchor="ctr">
                    <a:lnL>
                      <a:noFill/>
                    </a:lnL>
                    <a:lnR>
                      <a:noFill/>
                    </a:lnR>
                    <a:lnT>
                      <a:noFill/>
                    </a:lnT>
                    <a:lnB>
                      <a:noFill/>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133654416"/>
                  </a:ext>
                </a:extLst>
              </a:tr>
              <a:tr h="377986">
                <a:tc gridSpan="5">
                  <a:txBody>
                    <a:bodyPr/>
                    <a:lstStyle/>
                    <a:p>
                      <a:pPr algn="l" fontAlgn="b"/>
                      <a:r>
                        <a:rPr lang="en-US" sz="2000" b="1" i="0" u="none" strike="noStrike" dirty="0">
                          <a:solidFill>
                            <a:srgbClr val="000000"/>
                          </a:solidFill>
                          <a:effectLst/>
                          <a:latin typeface="Georgia Pro Black" panose="02040A02050405020203" pitchFamily="18" charset="0"/>
                        </a:rPr>
                        <a:t>Count</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2418434459"/>
                  </a:ext>
                </a:extLst>
              </a:tr>
              <a:tr h="377986">
                <a:tc rowSpan="2" gridSpan="2">
                  <a:txBody>
                    <a:bodyPr/>
                    <a:lstStyle/>
                    <a:p>
                      <a:pPr algn="l" fontAlgn="b"/>
                      <a:r>
                        <a:rPr lang="en-ZM" sz="2000" b="1" i="0" u="none" strike="noStrike" dirty="0">
                          <a:solidFill>
                            <a:srgbClr val="000000"/>
                          </a:solidFill>
                          <a:effectLst/>
                          <a:latin typeface="Georgia Pro Black" panose="02040A02050405020203" pitchFamily="18"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ZM"/>
                    </a:p>
                  </a:txBody>
                  <a:tcPr/>
                </a:tc>
                <a:tc gridSpan="2">
                  <a:txBody>
                    <a:bodyPr/>
                    <a:lstStyle/>
                    <a:p>
                      <a:pPr algn="ctr" fontAlgn="b"/>
                      <a:r>
                        <a:rPr lang="en-US" sz="2000" b="1" i="0" u="none" strike="noStrike" dirty="0">
                          <a:solidFill>
                            <a:srgbClr val="000000"/>
                          </a:solidFill>
                          <a:effectLst/>
                          <a:latin typeface="Georgia Pro Black" panose="02040A02050405020203" pitchFamily="18" charset="0"/>
                        </a:rPr>
                        <a:t>COMFORTABLE_1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M"/>
                    </a:p>
                  </a:txBody>
                  <a:tcPr/>
                </a:tc>
                <a:tc rowSpan="2">
                  <a:txBody>
                    <a:bodyPr/>
                    <a:lstStyle/>
                    <a:p>
                      <a:pPr algn="ctr" fontAlgn="b"/>
                      <a:r>
                        <a:rPr lang="en-US" sz="2000" b="1" i="0" u="none" strike="noStrike">
                          <a:solidFill>
                            <a:srgbClr val="000000"/>
                          </a:solidFill>
                          <a:effectLst/>
                          <a:latin typeface="Georgia Pro Black" panose="02040A02050405020203" pitchFamily="18" charset="0"/>
                        </a:rPr>
                        <a:t>Total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037095"/>
                  </a:ext>
                </a:extLst>
              </a:tr>
              <a:tr h="377986">
                <a:tc gridSpan="2" vMerge="1">
                  <a:txBody>
                    <a:bodyPr/>
                    <a:lstStyle/>
                    <a:p>
                      <a:endParaRPr lang="en-ZM"/>
                    </a:p>
                  </a:txBody>
                  <a:tcPr/>
                </a:tc>
                <a:tc hMerge="1" vMerge="1">
                  <a:txBody>
                    <a:bodyPr/>
                    <a:lstStyle/>
                    <a:p>
                      <a:endParaRPr lang="en-ZM"/>
                    </a:p>
                  </a:txBody>
                  <a:tcPr/>
                </a:tc>
                <a:tc>
                  <a:txBody>
                    <a:bodyPr/>
                    <a:lstStyle/>
                    <a:p>
                      <a:pPr algn="ctr" fontAlgn="b"/>
                      <a:r>
                        <a:rPr lang="en-US" sz="2000" b="1" i="0" u="none" strike="noStrike" dirty="0">
                          <a:solidFill>
                            <a:srgbClr val="000000"/>
                          </a:solidFill>
                          <a:effectLst/>
                          <a:latin typeface="Georgia Pro Black" panose="02040A02050405020203" pitchFamily="18" charset="0"/>
                        </a:rPr>
                        <a:t>YES</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Georgia Pro Black" panose="02040A02050405020203" pitchFamily="18"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ZM"/>
                    </a:p>
                  </a:txBody>
                  <a:tcPr/>
                </a:tc>
                <a:extLst>
                  <a:ext uri="{0D108BD9-81ED-4DB2-BD59-A6C34878D82A}">
                    <a16:rowId xmlns:a16="http://schemas.microsoft.com/office/drawing/2014/main" val="3234152395"/>
                  </a:ext>
                </a:extLst>
              </a:tr>
              <a:tr h="377986">
                <a:tc rowSpan="2">
                  <a:txBody>
                    <a:bodyPr/>
                    <a:lstStyle/>
                    <a:p>
                      <a:pPr algn="l" fontAlgn="t"/>
                      <a:r>
                        <a:rPr lang="en-US" sz="2000" b="1" i="0" u="none" strike="noStrike">
                          <a:solidFill>
                            <a:srgbClr val="000000"/>
                          </a:solidFill>
                          <a:effectLst/>
                          <a:latin typeface="Georgia Pro Black" panose="02040A02050405020203" pitchFamily="18" charset="0"/>
                        </a:rPr>
                        <a:t>SEX</a:t>
                      </a:r>
                    </a:p>
                  </a:txBody>
                  <a:tcPr marL="7620" marR="7620" marT="76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t"/>
                      <a:r>
                        <a:rPr lang="en-US" sz="2000" b="1" i="0" u="none" strike="noStrike" dirty="0">
                          <a:solidFill>
                            <a:srgbClr val="000000"/>
                          </a:solidFill>
                          <a:effectLst/>
                          <a:latin typeface="Georgia Pro Black" panose="02040A02050405020203" pitchFamily="18" charset="0"/>
                        </a:rPr>
                        <a:t>MALE</a:t>
                      </a:r>
                    </a:p>
                  </a:txBody>
                  <a:tcPr marL="7620" marR="7620" marT="76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146</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2000" b="1" i="0" u="none" strike="noStrike">
                          <a:solidFill>
                            <a:srgbClr val="000000"/>
                          </a:solidFill>
                          <a:effectLst/>
                          <a:latin typeface="Georgia Pro Black" panose="02040A02050405020203" pitchFamily="18" charset="0"/>
                        </a:rPr>
                        <a:t>212</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0790504"/>
                  </a:ext>
                </a:extLst>
              </a:tr>
              <a:tr h="377986">
                <a:tc vMerge="1">
                  <a:txBody>
                    <a:bodyPr/>
                    <a:lstStyle/>
                    <a:p>
                      <a:endParaRPr lang="en-ZM"/>
                    </a:p>
                  </a:txBody>
                  <a:tcPr/>
                </a:tc>
                <a:tc>
                  <a:txBody>
                    <a:bodyPr/>
                    <a:lstStyle/>
                    <a:p>
                      <a:pPr algn="l" fontAlgn="t"/>
                      <a:r>
                        <a:rPr lang="en-US" sz="2000" b="1" i="0" u="none" strike="noStrike" dirty="0">
                          <a:solidFill>
                            <a:srgbClr val="000000"/>
                          </a:solidFill>
                          <a:effectLst/>
                          <a:latin typeface="Georgia Pro Black" panose="02040A02050405020203" pitchFamily="18" charset="0"/>
                        </a:rPr>
                        <a:t>FEMALE</a:t>
                      </a:r>
                    </a:p>
                  </a:txBody>
                  <a:tcPr marL="7620" marR="7620" marT="762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2000" b="1" i="0" u="none" strike="noStrike">
                          <a:solidFill>
                            <a:srgbClr val="000000"/>
                          </a:solidFill>
                          <a:effectLst/>
                          <a:latin typeface="Georgia Pro Black" panose="02040A02050405020203" pitchFamily="18" charset="0"/>
                        </a:rPr>
                        <a:t>156</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199</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1967798"/>
                  </a:ext>
                </a:extLst>
              </a:tr>
              <a:tr h="377986">
                <a:tc gridSpan="2">
                  <a:txBody>
                    <a:bodyPr/>
                    <a:lstStyle/>
                    <a:p>
                      <a:pPr algn="l" fontAlgn="t"/>
                      <a:r>
                        <a:rPr lang="en-US" sz="2000" b="1" i="0" u="none" strike="noStrike">
                          <a:solidFill>
                            <a:srgbClr val="000000"/>
                          </a:solidFill>
                          <a:effectLst/>
                          <a:latin typeface="Georgia Pro Black" panose="02040A02050405020203" pitchFamily="18" charset="0"/>
                        </a:rPr>
                        <a:t>Total</a:t>
                      </a:r>
                    </a:p>
                  </a:txBody>
                  <a:tcPr marL="7620" marR="7620" marT="76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ZM"/>
                    </a:p>
                  </a:txBody>
                  <a:tcPr/>
                </a:tc>
                <a:tc>
                  <a:txBody>
                    <a:bodyPr/>
                    <a:lstStyle/>
                    <a:p>
                      <a:pPr algn="ctr" fontAlgn="ctr"/>
                      <a:r>
                        <a:rPr lang="en-ZM" sz="2000" b="1" i="0" u="none" strike="noStrike" dirty="0">
                          <a:solidFill>
                            <a:srgbClr val="000000"/>
                          </a:solidFill>
                          <a:effectLst/>
                          <a:latin typeface="Georgia Pro Black" panose="02040A02050405020203" pitchFamily="18" charset="0"/>
                        </a:rPr>
                        <a:t>302</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2000" b="1" i="0" u="none" strike="noStrike" dirty="0">
                          <a:solidFill>
                            <a:srgbClr val="000000"/>
                          </a:solidFill>
                          <a:effectLst/>
                          <a:latin typeface="Georgia Pro Black" panose="02040A02050405020203" pitchFamily="18" charset="0"/>
                        </a:rPr>
                        <a:t>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2000" b="1" i="0" u="none" strike="noStrike" dirty="0">
                          <a:solidFill>
                            <a:srgbClr val="000000"/>
                          </a:solidFill>
                          <a:effectLst/>
                          <a:latin typeface="Georgia Pro Black" panose="02040A02050405020203" pitchFamily="18" charset="0"/>
                        </a:rPr>
                        <a:t>411</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851765"/>
                  </a:ext>
                </a:extLst>
              </a:tr>
            </a:tbl>
          </a:graphicData>
        </a:graphic>
      </p:graphicFrame>
    </p:spTree>
    <p:extLst>
      <p:ext uri="{BB962C8B-B14F-4D97-AF65-F5344CB8AC3E}">
        <p14:creationId xmlns:p14="http://schemas.microsoft.com/office/powerpoint/2010/main" val="219519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a:t>HYPOTHESES</a:t>
            </a:r>
          </a:p>
        </p:txBody>
      </p:sp>
      <p:sp>
        <p:nvSpPr>
          <p:cNvPr id="3" name="Content Placeholder 2"/>
          <p:cNvSpPr>
            <a:spLocks noGrp="1"/>
          </p:cNvSpPr>
          <p:nvPr>
            <p:ph idx="1"/>
          </p:nvPr>
        </p:nvSpPr>
        <p:spPr/>
        <p:txBody>
          <a:bodyPr>
            <a:normAutofit fontScale="92500" lnSpcReduction="20000"/>
          </a:bodyPr>
          <a:lstStyle/>
          <a:p>
            <a:pPr algn="just"/>
            <a:r>
              <a:rPr lang="en-US" sz="3200" b="1" dirty="0"/>
              <a:t>H</a:t>
            </a:r>
            <a:r>
              <a:rPr lang="en-US" sz="3200" b="1" baseline="-25000" dirty="0"/>
              <a:t>o</a:t>
            </a:r>
            <a:r>
              <a:rPr lang="en-US" sz="3200" b="1" dirty="0"/>
              <a:t>: There is no relationship between sex and feelings of comfort with mature age students.</a:t>
            </a:r>
          </a:p>
          <a:p>
            <a:pPr marL="0" indent="0" algn="just">
              <a:buNone/>
            </a:pPr>
            <a:endParaRPr lang="en-US" sz="3200" b="1" dirty="0"/>
          </a:p>
          <a:p>
            <a:pPr algn="just"/>
            <a:r>
              <a:rPr lang="en-US" sz="3200" b="1" dirty="0"/>
              <a:t>H</a:t>
            </a:r>
            <a:r>
              <a:rPr lang="en-US" sz="3200" b="1" baseline="-25000" dirty="0"/>
              <a:t>1</a:t>
            </a:r>
            <a:r>
              <a:rPr lang="en-US" sz="3200" b="1" dirty="0"/>
              <a:t>: There is a relationship between sex and feelings of comfort with mature age students.</a:t>
            </a:r>
          </a:p>
          <a:p>
            <a:pPr algn="just"/>
            <a:endParaRPr lang="en-US" sz="3200" b="1" dirty="0"/>
          </a:p>
          <a:p>
            <a:pPr marL="0" indent="0">
              <a:buNone/>
            </a:pPr>
            <a:endParaRPr lang="en-US" dirty="0"/>
          </a:p>
        </p:txBody>
      </p:sp>
    </p:spTree>
    <p:extLst>
      <p:ext uri="{BB962C8B-B14F-4D97-AF65-F5344CB8AC3E}">
        <p14:creationId xmlns:p14="http://schemas.microsoft.com/office/powerpoint/2010/main" val="164278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F634-6D99-4EFB-A91D-4A02090B6637}"/>
              </a:ext>
            </a:extLst>
          </p:cNvPr>
          <p:cNvSpPr>
            <a:spLocks noGrp="1"/>
          </p:cNvSpPr>
          <p:nvPr>
            <p:ph type="title"/>
          </p:nvPr>
        </p:nvSpPr>
        <p:spPr/>
        <p:txBody>
          <a:bodyPr>
            <a:normAutofit fontScale="90000"/>
          </a:bodyPr>
          <a:lstStyle/>
          <a:p>
            <a:pPr algn="l"/>
            <a:r>
              <a:rPr lang="en-US" b="1" dirty="0"/>
              <a:t>ASSUMPTIONS OF CHI-SQUARE</a:t>
            </a:r>
            <a:br>
              <a:rPr lang="en-US" b="1" dirty="0"/>
            </a:br>
            <a:r>
              <a:rPr lang="en-US" b="1" dirty="0"/>
              <a:t> </a:t>
            </a:r>
          </a:p>
        </p:txBody>
      </p:sp>
      <p:sp>
        <p:nvSpPr>
          <p:cNvPr id="3" name="Content Placeholder 2">
            <a:extLst>
              <a:ext uri="{FF2B5EF4-FFF2-40B4-BE49-F238E27FC236}">
                <a16:creationId xmlns:a16="http://schemas.microsoft.com/office/drawing/2014/main" id="{D27D437E-5184-473D-B8FA-D304D35593BA}"/>
              </a:ext>
            </a:extLst>
          </p:cNvPr>
          <p:cNvSpPr>
            <a:spLocks noGrp="1"/>
          </p:cNvSpPr>
          <p:nvPr>
            <p:ph idx="1"/>
          </p:nvPr>
        </p:nvSpPr>
        <p:spPr/>
        <p:txBody>
          <a:bodyPr>
            <a:normAutofit fontScale="70000" lnSpcReduction="20000"/>
          </a:bodyPr>
          <a:lstStyle/>
          <a:p>
            <a:pPr lvl="0" algn="just"/>
            <a:r>
              <a:rPr lang="en-US" b="1" dirty="0"/>
              <a:t>The subjects for each group are randomly and independently selected</a:t>
            </a:r>
          </a:p>
          <a:p>
            <a:pPr marL="0" lvl="0" indent="0" algn="just">
              <a:buNone/>
            </a:pPr>
            <a:r>
              <a:rPr lang="en-US" b="1" dirty="0"/>
              <a:t> </a:t>
            </a:r>
          </a:p>
          <a:p>
            <a:pPr lvl="0" algn="just"/>
            <a:r>
              <a:rPr lang="en-US" b="1" dirty="0"/>
              <a:t>The groups are independent</a:t>
            </a:r>
          </a:p>
          <a:p>
            <a:pPr marL="0" lvl="0" indent="0" algn="just">
              <a:buNone/>
            </a:pPr>
            <a:endParaRPr lang="en-US" b="1" dirty="0"/>
          </a:p>
          <a:p>
            <a:pPr lvl="0" algn="just"/>
            <a:r>
              <a:rPr lang="en-US" b="1" dirty="0"/>
              <a:t>Each observation qualifies for one and only one category</a:t>
            </a:r>
          </a:p>
          <a:p>
            <a:pPr marL="0" lvl="0" indent="0" algn="just">
              <a:buNone/>
            </a:pPr>
            <a:endParaRPr lang="en-US" b="1" dirty="0"/>
          </a:p>
          <a:p>
            <a:pPr lvl="0" algn="just"/>
            <a:r>
              <a:rPr lang="en-US" b="1" dirty="0"/>
              <a:t>The sample size must be fairly large such that no expected frequency is less than 5 for r and c greater than 2 or less than 10 if r=c=2</a:t>
            </a:r>
          </a:p>
          <a:p>
            <a:pPr marL="0" lvl="0" indent="0" algn="just">
              <a:buNone/>
            </a:pPr>
            <a:endParaRPr lang="en-US" b="1" dirty="0"/>
          </a:p>
          <a:p>
            <a:pPr algn="just"/>
            <a:r>
              <a:rPr lang="en-US" b="1" dirty="0"/>
              <a:t> The scale of measurement is nominal or ordinal</a:t>
            </a:r>
          </a:p>
          <a:p>
            <a:pPr marL="0" indent="0">
              <a:buNone/>
            </a:pPr>
            <a:endParaRPr lang="en-US" dirty="0"/>
          </a:p>
          <a:p>
            <a:endParaRPr lang="en-ZM" dirty="0"/>
          </a:p>
        </p:txBody>
      </p:sp>
    </p:spTree>
    <p:extLst>
      <p:ext uri="{BB962C8B-B14F-4D97-AF65-F5344CB8AC3E}">
        <p14:creationId xmlns:p14="http://schemas.microsoft.com/office/powerpoint/2010/main" val="389718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DECISION RULES</a:t>
            </a:r>
          </a:p>
        </p:txBody>
      </p:sp>
      <p:sp>
        <p:nvSpPr>
          <p:cNvPr id="3" name="Content Placeholder 2"/>
          <p:cNvSpPr>
            <a:spLocks noGrp="1"/>
          </p:cNvSpPr>
          <p:nvPr>
            <p:ph idx="1"/>
          </p:nvPr>
        </p:nvSpPr>
        <p:spPr/>
        <p:txBody>
          <a:bodyPr>
            <a:normAutofit/>
          </a:bodyPr>
          <a:lstStyle/>
          <a:p>
            <a:r>
              <a:rPr lang="en-US" b="1"/>
              <a:t>Given </a:t>
            </a:r>
            <a:r>
              <a:rPr lang="en-US" b="1" dirty="0"/>
              <a:t>5% level of significance with </a:t>
            </a:r>
            <a:r>
              <a:rPr lang="en-US" b="1" dirty="0" err="1"/>
              <a:t>df</a:t>
            </a:r>
            <a:r>
              <a:rPr lang="en-US" b="1" dirty="0"/>
              <a:t>=(r-1)(c-1) = (2-1(2-1)= 1 </a:t>
            </a:r>
            <a:r>
              <a:rPr lang="en-US" b="1" dirty="0" err="1"/>
              <a:t>df</a:t>
            </a:r>
            <a:r>
              <a:rPr lang="en-US" b="1" dirty="0"/>
              <a:t>, the critical value is 3.84. </a:t>
            </a:r>
          </a:p>
          <a:p>
            <a:pPr marL="0" indent="0">
              <a:buNone/>
            </a:pPr>
            <a:endParaRPr lang="en-US" b="1" dirty="0"/>
          </a:p>
          <a:p>
            <a:pPr lvl="0"/>
            <a:r>
              <a:rPr lang="en-US" b="1" dirty="0"/>
              <a:t>If X</a:t>
            </a:r>
            <a:r>
              <a:rPr lang="en-US" b="1" baseline="30000" dirty="0"/>
              <a:t>2</a:t>
            </a:r>
            <a:r>
              <a:rPr lang="en-US" b="1" dirty="0"/>
              <a:t>obs&lt; 3.84, accept Ho</a:t>
            </a:r>
          </a:p>
          <a:p>
            <a:pPr lvl="0"/>
            <a:r>
              <a:rPr lang="en-US" b="1" dirty="0"/>
              <a:t>If X</a:t>
            </a:r>
            <a:r>
              <a:rPr lang="en-US" b="1" baseline="30000" dirty="0"/>
              <a:t>2</a:t>
            </a:r>
            <a:r>
              <a:rPr lang="en-US" b="1" dirty="0"/>
              <a:t>obs ≥ 3.84, reject Ho</a:t>
            </a:r>
          </a:p>
          <a:p>
            <a:endParaRPr lang="en-US" b="1" dirty="0"/>
          </a:p>
          <a:p>
            <a:endParaRPr lang="en-US" dirty="0"/>
          </a:p>
        </p:txBody>
      </p:sp>
    </p:spTree>
    <p:extLst>
      <p:ext uri="{BB962C8B-B14F-4D97-AF65-F5344CB8AC3E}">
        <p14:creationId xmlns:p14="http://schemas.microsoft.com/office/powerpoint/2010/main" val="54268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t>
            </a:r>
          </a:p>
        </p:txBody>
      </p:sp>
      <p:sp>
        <p:nvSpPr>
          <p:cNvPr id="3" name="Content Placeholder 2"/>
          <p:cNvSpPr>
            <a:spLocks noGrp="1"/>
          </p:cNvSpPr>
          <p:nvPr>
            <p:ph idx="1"/>
          </p:nvPr>
        </p:nvSpPr>
        <p:spPr/>
        <p:txBody>
          <a:bodyPr>
            <a:noAutofit/>
          </a:bodyPr>
          <a:lstStyle/>
          <a:p>
            <a:pPr algn="just"/>
            <a:r>
              <a:rPr lang="en-US" b="1" dirty="0"/>
              <a:t>A test of independence of two variables arranged in the two-way table makes use of  the statistic:</a:t>
            </a:r>
          </a:p>
          <a:p>
            <a:pPr algn="just"/>
            <a:r>
              <a:rPr lang="en-GB" b="1" dirty="0"/>
              <a:t> </a:t>
            </a:r>
            <a:endParaRPr lang="en-US" b="1" dirty="0"/>
          </a:p>
          <a:p>
            <a:pPr algn="just"/>
            <a:r>
              <a:rPr lang="en-US" b="1" dirty="0"/>
              <a:t>X</a:t>
            </a:r>
            <a:r>
              <a:rPr lang="en-US" b="1" baseline="30000" dirty="0"/>
              <a:t>2 </a:t>
            </a:r>
            <a:r>
              <a:rPr lang="en-US" b="1" dirty="0"/>
              <a:t>=∑ ∑</a:t>
            </a:r>
            <a:r>
              <a:rPr lang="en-US" b="1" u="sng" dirty="0"/>
              <a:t>(</a:t>
            </a:r>
            <a:r>
              <a:rPr lang="en-US" b="1" u="sng" dirty="0" err="1"/>
              <a:t>O</a:t>
            </a:r>
            <a:r>
              <a:rPr lang="en-US" b="1" u="sng" baseline="-25000" dirty="0" err="1"/>
              <a:t>ij</a:t>
            </a:r>
            <a:r>
              <a:rPr lang="en-US" b="1" u="sng" dirty="0" err="1"/>
              <a:t>-E</a:t>
            </a:r>
            <a:r>
              <a:rPr lang="en-US" b="1" u="sng" baseline="-25000" dirty="0" err="1"/>
              <a:t>ij</a:t>
            </a:r>
            <a:r>
              <a:rPr lang="en-US" b="1" u="sng" dirty="0"/>
              <a:t>)</a:t>
            </a:r>
            <a:r>
              <a:rPr lang="en-US" b="1" u="sng" baseline="30000" dirty="0"/>
              <a:t>2</a:t>
            </a:r>
            <a:endParaRPr lang="en-US" b="1" u="sng" dirty="0"/>
          </a:p>
          <a:p>
            <a:pPr algn="just"/>
            <a:r>
              <a:rPr lang="en-US" b="1" dirty="0"/>
              <a:t>                </a:t>
            </a:r>
            <a:r>
              <a:rPr lang="en-US" b="1" dirty="0" err="1"/>
              <a:t>E</a:t>
            </a:r>
            <a:r>
              <a:rPr lang="en-US" b="1" baseline="-25000" dirty="0" err="1"/>
              <a:t>ij</a:t>
            </a:r>
            <a:endParaRPr lang="en-US" b="1" dirty="0"/>
          </a:p>
          <a:p>
            <a:pPr algn="just"/>
            <a:r>
              <a:rPr lang="en-US" b="1" dirty="0"/>
              <a:t> In this equation, </a:t>
            </a:r>
            <a:r>
              <a:rPr lang="en-US" b="1" dirty="0" err="1"/>
              <a:t>E</a:t>
            </a:r>
            <a:r>
              <a:rPr lang="en-US" b="1" baseline="-25000" dirty="0" err="1"/>
              <a:t>ij</a:t>
            </a:r>
            <a:r>
              <a:rPr lang="en-US" b="1" dirty="0"/>
              <a:t>, is the expected number of measurements falling into the </a:t>
            </a:r>
            <a:r>
              <a:rPr lang="en-US" b="1" dirty="0" err="1"/>
              <a:t>ij</a:t>
            </a:r>
            <a:r>
              <a:rPr lang="en-US" b="1" dirty="0"/>
              <a:t> cell  (the cell of the </a:t>
            </a:r>
            <a:r>
              <a:rPr lang="en-US" b="1" dirty="0" err="1"/>
              <a:t>i</a:t>
            </a:r>
            <a:r>
              <a:rPr lang="en-US" b="1" baseline="-25000" dirty="0" err="1"/>
              <a:t>th</a:t>
            </a:r>
            <a:r>
              <a:rPr lang="en-US" b="1" dirty="0"/>
              <a:t> row and the </a:t>
            </a:r>
            <a:r>
              <a:rPr lang="en-US" b="1" dirty="0" err="1"/>
              <a:t>j</a:t>
            </a:r>
            <a:r>
              <a:rPr lang="en-US" b="1" baseline="-25000" dirty="0" err="1"/>
              <a:t>th</a:t>
            </a:r>
            <a:r>
              <a:rPr lang="en-US" b="1" dirty="0"/>
              <a:t> column).</a:t>
            </a:r>
          </a:p>
          <a:p>
            <a:pPr marL="0" indent="0" algn="just">
              <a:buNone/>
            </a:pPr>
            <a:r>
              <a:rPr lang="en-US" b="1" dirty="0"/>
              <a:t> </a:t>
            </a:r>
          </a:p>
        </p:txBody>
      </p:sp>
    </p:spTree>
    <p:extLst>
      <p:ext uri="{BB962C8B-B14F-4D97-AF65-F5344CB8AC3E}">
        <p14:creationId xmlns:p14="http://schemas.microsoft.com/office/powerpoint/2010/main" val="272057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COMPUTATION</a:t>
            </a:r>
            <a:endParaRPr lang="en-US" dirty="0"/>
          </a:p>
        </p:txBody>
      </p:sp>
      <p:sp>
        <p:nvSpPr>
          <p:cNvPr id="3" name="Content Placeholder 2"/>
          <p:cNvSpPr>
            <a:spLocks noGrp="1"/>
          </p:cNvSpPr>
          <p:nvPr>
            <p:ph idx="1"/>
          </p:nvPr>
        </p:nvSpPr>
        <p:spPr/>
        <p:txBody>
          <a:bodyPr>
            <a:normAutofit fontScale="92500"/>
          </a:bodyPr>
          <a:lstStyle/>
          <a:p>
            <a:r>
              <a:rPr lang="en-US" sz="2700" b="1" dirty="0"/>
              <a:t>The formula for </a:t>
            </a:r>
            <a:r>
              <a:rPr lang="en-US" sz="2700" b="1" dirty="0" err="1"/>
              <a:t>E</a:t>
            </a:r>
            <a:r>
              <a:rPr lang="en-US" sz="2700" b="1" baseline="-25000" dirty="0" err="1"/>
              <a:t>ij</a:t>
            </a:r>
            <a:r>
              <a:rPr lang="en-US" sz="2700" b="1" baseline="-25000" dirty="0"/>
              <a:t> </a:t>
            </a:r>
            <a:r>
              <a:rPr lang="en-US" sz="2700" b="1" dirty="0"/>
              <a:t>is:</a:t>
            </a:r>
          </a:p>
          <a:p>
            <a:r>
              <a:rPr lang="en-US" sz="2700" b="1" dirty="0"/>
              <a:t> </a:t>
            </a:r>
          </a:p>
          <a:p>
            <a:r>
              <a:rPr lang="en-US" sz="2700" b="1" dirty="0" err="1"/>
              <a:t>E</a:t>
            </a:r>
            <a:r>
              <a:rPr lang="en-US" sz="2700" b="1" baseline="-25000" dirty="0" err="1"/>
              <a:t>ij</a:t>
            </a:r>
            <a:r>
              <a:rPr lang="en-US" sz="2700" b="1" dirty="0"/>
              <a:t> = </a:t>
            </a:r>
            <a:r>
              <a:rPr lang="en-US" sz="2700" b="1" u="sng" dirty="0"/>
              <a:t>(marginal row total*marginal column total)</a:t>
            </a:r>
            <a:endParaRPr lang="en-US" sz="2700" b="1" dirty="0"/>
          </a:p>
          <a:p>
            <a:r>
              <a:rPr lang="en-US" sz="2700" b="1" dirty="0"/>
              <a:t>                                   N </a:t>
            </a:r>
          </a:p>
          <a:p>
            <a:pPr marL="0" indent="0">
              <a:buNone/>
            </a:pPr>
            <a:endParaRPr lang="en-US" sz="2700" b="1" dirty="0"/>
          </a:p>
          <a:p>
            <a:r>
              <a:rPr lang="de-DE" sz="2700" b="1" dirty="0"/>
              <a:t>Based on this here is the computation in the table:</a:t>
            </a:r>
            <a:endParaRPr lang="en-US" sz="2700" b="1" dirty="0"/>
          </a:p>
          <a:p>
            <a:endParaRPr lang="en-US" sz="2700" b="1" dirty="0"/>
          </a:p>
          <a:p>
            <a:endParaRPr lang="en-US" sz="2700" dirty="0"/>
          </a:p>
        </p:txBody>
      </p:sp>
    </p:spTree>
    <p:extLst>
      <p:ext uri="{BB962C8B-B14F-4D97-AF65-F5344CB8AC3E}">
        <p14:creationId xmlns:p14="http://schemas.microsoft.com/office/powerpoint/2010/main" val="424457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AF9B-83F4-4923-B7BC-D21C8C66F17F}"/>
              </a:ext>
            </a:extLst>
          </p:cNvPr>
          <p:cNvSpPr>
            <a:spLocks noGrp="1"/>
          </p:cNvSpPr>
          <p:nvPr>
            <p:ph type="title"/>
          </p:nvPr>
        </p:nvSpPr>
        <p:spPr/>
        <p:txBody>
          <a:bodyPr/>
          <a:lstStyle/>
          <a:p>
            <a:r>
              <a:rPr lang="en-US" b="1" dirty="0"/>
              <a:t>EXAMPLE</a:t>
            </a:r>
            <a:endParaRPr lang="en-ZM" b="1" dirty="0"/>
          </a:p>
        </p:txBody>
      </p:sp>
      <p:graphicFrame>
        <p:nvGraphicFramePr>
          <p:cNvPr id="4" name="Content Placeholder 3">
            <a:extLst>
              <a:ext uri="{FF2B5EF4-FFF2-40B4-BE49-F238E27FC236}">
                <a16:creationId xmlns:a16="http://schemas.microsoft.com/office/drawing/2014/main" id="{9B9B2063-75AE-4E5D-A4B6-AF50AEDF2E9F}"/>
              </a:ext>
            </a:extLst>
          </p:cNvPr>
          <p:cNvGraphicFramePr>
            <a:graphicFrameLocks noGrp="1"/>
          </p:cNvGraphicFramePr>
          <p:nvPr>
            <p:ph idx="1"/>
            <p:extLst>
              <p:ext uri="{D42A27DB-BD31-4B8C-83A1-F6EECF244321}">
                <p14:modId xmlns:p14="http://schemas.microsoft.com/office/powerpoint/2010/main" val="3340585740"/>
              </p:ext>
            </p:extLst>
          </p:nvPr>
        </p:nvGraphicFramePr>
        <p:xfrm>
          <a:off x="2565647" y="3098307"/>
          <a:ext cx="7759080" cy="2645902"/>
        </p:xfrm>
        <a:graphic>
          <a:graphicData uri="http://schemas.openxmlformats.org/drawingml/2006/table">
            <a:tbl>
              <a:tblPr/>
              <a:tblGrid>
                <a:gridCol w="1616475">
                  <a:extLst>
                    <a:ext uri="{9D8B030D-6E8A-4147-A177-3AD203B41FA5}">
                      <a16:colId xmlns:a16="http://schemas.microsoft.com/office/drawing/2014/main" val="2649881089"/>
                    </a:ext>
                  </a:extLst>
                </a:gridCol>
                <a:gridCol w="1616475">
                  <a:extLst>
                    <a:ext uri="{9D8B030D-6E8A-4147-A177-3AD203B41FA5}">
                      <a16:colId xmlns:a16="http://schemas.microsoft.com/office/drawing/2014/main" val="1489214842"/>
                    </a:ext>
                  </a:extLst>
                </a:gridCol>
                <a:gridCol w="1616475">
                  <a:extLst>
                    <a:ext uri="{9D8B030D-6E8A-4147-A177-3AD203B41FA5}">
                      <a16:colId xmlns:a16="http://schemas.microsoft.com/office/drawing/2014/main" val="3684323796"/>
                    </a:ext>
                  </a:extLst>
                </a:gridCol>
                <a:gridCol w="1293180">
                  <a:extLst>
                    <a:ext uri="{9D8B030D-6E8A-4147-A177-3AD203B41FA5}">
                      <a16:colId xmlns:a16="http://schemas.microsoft.com/office/drawing/2014/main" val="1902856973"/>
                    </a:ext>
                  </a:extLst>
                </a:gridCol>
                <a:gridCol w="1616475">
                  <a:extLst>
                    <a:ext uri="{9D8B030D-6E8A-4147-A177-3AD203B41FA5}">
                      <a16:colId xmlns:a16="http://schemas.microsoft.com/office/drawing/2014/main" val="4224705635"/>
                    </a:ext>
                  </a:extLst>
                </a:gridCol>
              </a:tblGrid>
              <a:tr h="377986">
                <a:tc gridSpan="5">
                  <a:txBody>
                    <a:bodyPr/>
                    <a:lstStyle/>
                    <a:p>
                      <a:pPr algn="ctr" fontAlgn="ctr"/>
                      <a:r>
                        <a:rPr lang="en-US" sz="2000" b="1" i="0" u="none" strike="noStrike" dirty="0">
                          <a:solidFill>
                            <a:srgbClr val="000000"/>
                          </a:solidFill>
                          <a:effectLst/>
                          <a:latin typeface="Georgia Pro Black" panose="02040A02050405020203" pitchFamily="18" charset="0"/>
                        </a:rPr>
                        <a:t>SEX * COMFORTABLE_1 Crosstabulation</a:t>
                      </a:r>
                    </a:p>
                  </a:txBody>
                  <a:tcPr marL="7620" marR="7620" marT="7620" marB="0" anchor="ctr">
                    <a:lnL>
                      <a:noFill/>
                    </a:lnL>
                    <a:lnR>
                      <a:noFill/>
                    </a:lnR>
                    <a:lnT>
                      <a:noFill/>
                    </a:lnT>
                    <a:lnB>
                      <a:noFill/>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133654416"/>
                  </a:ext>
                </a:extLst>
              </a:tr>
              <a:tr h="377986">
                <a:tc gridSpan="5">
                  <a:txBody>
                    <a:bodyPr/>
                    <a:lstStyle/>
                    <a:p>
                      <a:pPr algn="l" fontAlgn="b"/>
                      <a:r>
                        <a:rPr lang="en-US" sz="2000" b="1" i="0" u="none" strike="noStrike" dirty="0">
                          <a:solidFill>
                            <a:srgbClr val="000000"/>
                          </a:solidFill>
                          <a:effectLst/>
                          <a:latin typeface="Georgia Pro Black" panose="02040A02050405020203" pitchFamily="18" charset="0"/>
                        </a:rPr>
                        <a:t>Count</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2418434459"/>
                  </a:ext>
                </a:extLst>
              </a:tr>
              <a:tr h="377986">
                <a:tc rowSpan="2" gridSpan="2">
                  <a:txBody>
                    <a:bodyPr/>
                    <a:lstStyle/>
                    <a:p>
                      <a:pPr algn="l" fontAlgn="b"/>
                      <a:r>
                        <a:rPr lang="en-ZM" sz="2000" b="1" i="0" u="none" strike="noStrike" dirty="0">
                          <a:solidFill>
                            <a:srgbClr val="000000"/>
                          </a:solidFill>
                          <a:effectLst/>
                          <a:latin typeface="Georgia Pro Black" panose="02040A02050405020203" pitchFamily="18"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ZM"/>
                    </a:p>
                  </a:txBody>
                  <a:tcPr/>
                </a:tc>
                <a:tc gridSpan="2">
                  <a:txBody>
                    <a:bodyPr/>
                    <a:lstStyle/>
                    <a:p>
                      <a:pPr algn="ctr" fontAlgn="b"/>
                      <a:r>
                        <a:rPr lang="en-US" sz="2000" b="1" i="0" u="none" strike="noStrike" dirty="0">
                          <a:solidFill>
                            <a:srgbClr val="000000"/>
                          </a:solidFill>
                          <a:effectLst/>
                          <a:latin typeface="Georgia Pro Black" panose="02040A02050405020203" pitchFamily="18" charset="0"/>
                        </a:rPr>
                        <a:t>COMFORTABLE_1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M"/>
                    </a:p>
                  </a:txBody>
                  <a:tcPr/>
                </a:tc>
                <a:tc rowSpan="2">
                  <a:txBody>
                    <a:bodyPr/>
                    <a:lstStyle/>
                    <a:p>
                      <a:pPr algn="ctr" fontAlgn="b"/>
                      <a:r>
                        <a:rPr lang="en-US" sz="2000" b="1" i="0" u="none" strike="noStrike">
                          <a:solidFill>
                            <a:srgbClr val="000000"/>
                          </a:solidFill>
                          <a:effectLst/>
                          <a:latin typeface="Georgia Pro Black" panose="02040A02050405020203" pitchFamily="18" charset="0"/>
                        </a:rPr>
                        <a:t>Total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037095"/>
                  </a:ext>
                </a:extLst>
              </a:tr>
              <a:tr h="377986">
                <a:tc gridSpan="2" vMerge="1">
                  <a:txBody>
                    <a:bodyPr/>
                    <a:lstStyle/>
                    <a:p>
                      <a:endParaRPr lang="en-ZM"/>
                    </a:p>
                  </a:txBody>
                  <a:tcPr/>
                </a:tc>
                <a:tc hMerge="1" vMerge="1">
                  <a:txBody>
                    <a:bodyPr/>
                    <a:lstStyle/>
                    <a:p>
                      <a:endParaRPr lang="en-ZM"/>
                    </a:p>
                  </a:txBody>
                  <a:tcPr/>
                </a:tc>
                <a:tc>
                  <a:txBody>
                    <a:bodyPr/>
                    <a:lstStyle/>
                    <a:p>
                      <a:pPr algn="ctr" fontAlgn="b"/>
                      <a:r>
                        <a:rPr lang="en-US" sz="2000" b="1" i="0" u="none" strike="noStrike" dirty="0">
                          <a:solidFill>
                            <a:srgbClr val="000000"/>
                          </a:solidFill>
                          <a:effectLst/>
                          <a:latin typeface="Georgia Pro Black" panose="02040A02050405020203" pitchFamily="18" charset="0"/>
                        </a:rPr>
                        <a:t>YES</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Georgia Pro Black" panose="02040A02050405020203" pitchFamily="18"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ZM"/>
                    </a:p>
                  </a:txBody>
                  <a:tcPr/>
                </a:tc>
                <a:extLst>
                  <a:ext uri="{0D108BD9-81ED-4DB2-BD59-A6C34878D82A}">
                    <a16:rowId xmlns:a16="http://schemas.microsoft.com/office/drawing/2014/main" val="3234152395"/>
                  </a:ext>
                </a:extLst>
              </a:tr>
              <a:tr h="377986">
                <a:tc rowSpan="2">
                  <a:txBody>
                    <a:bodyPr/>
                    <a:lstStyle/>
                    <a:p>
                      <a:pPr algn="l" fontAlgn="t"/>
                      <a:r>
                        <a:rPr lang="en-US" sz="2000" b="1" i="0" u="none" strike="noStrike">
                          <a:solidFill>
                            <a:srgbClr val="000000"/>
                          </a:solidFill>
                          <a:effectLst/>
                          <a:latin typeface="Georgia Pro Black" panose="02040A02050405020203" pitchFamily="18" charset="0"/>
                        </a:rPr>
                        <a:t>SEX</a:t>
                      </a:r>
                    </a:p>
                  </a:txBody>
                  <a:tcPr marL="7620" marR="7620" marT="76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t"/>
                      <a:r>
                        <a:rPr lang="en-US" sz="2000" b="1" i="0" u="none" strike="noStrike" dirty="0">
                          <a:solidFill>
                            <a:srgbClr val="000000"/>
                          </a:solidFill>
                          <a:effectLst/>
                          <a:latin typeface="Georgia Pro Black" panose="02040A02050405020203" pitchFamily="18" charset="0"/>
                        </a:rPr>
                        <a:t>MALE</a:t>
                      </a:r>
                    </a:p>
                  </a:txBody>
                  <a:tcPr marL="7620" marR="7620" marT="76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146</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2000" b="1" i="0" u="none" strike="noStrike">
                          <a:solidFill>
                            <a:srgbClr val="000000"/>
                          </a:solidFill>
                          <a:effectLst/>
                          <a:latin typeface="Georgia Pro Black" panose="02040A02050405020203" pitchFamily="18" charset="0"/>
                        </a:rPr>
                        <a:t>212</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0790504"/>
                  </a:ext>
                </a:extLst>
              </a:tr>
              <a:tr h="377986">
                <a:tc vMerge="1">
                  <a:txBody>
                    <a:bodyPr/>
                    <a:lstStyle/>
                    <a:p>
                      <a:endParaRPr lang="en-ZM"/>
                    </a:p>
                  </a:txBody>
                  <a:tcPr/>
                </a:tc>
                <a:tc>
                  <a:txBody>
                    <a:bodyPr/>
                    <a:lstStyle/>
                    <a:p>
                      <a:pPr algn="l" fontAlgn="t"/>
                      <a:r>
                        <a:rPr lang="en-US" sz="2000" b="1" i="0" u="none" strike="noStrike" dirty="0">
                          <a:solidFill>
                            <a:srgbClr val="000000"/>
                          </a:solidFill>
                          <a:effectLst/>
                          <a:latin typeface="Georgia Pro Black" panose="02040A02050405020203" pitchFamily="18" charset="0"/>
                        </a:rPr>
                        <a:t>FEMALE</a:t>
                      </a:r>
                    </a:p>
                  </a:txBody>
                  <a:tcPr marL="7620" marR="7620" marT="762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2000" b="1" i="0" u="none" strike="noStrike">
                          <a:solidFill>
                            <a:srgbClr val="000000"/>
                          </a:solidFill>
                          <a:effectLst/>
                          <a:latin typeface="Georgia Pro Black" panose="02040A02050405020203" pitchFamily="18" charset="0"/>
                        </a:rPr>
                        <a:t>156</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2000" b="1" i="0" u="none" strike="noStrike" dirty="0">
                          <a:solidFill>
                            <a:srgbClr val="000000"/>
                          </a:solidFill>
                          <a:effectLst/>
                          <a:latin typeface="Georgia Pro Black" panose="02040A02050405020203" pitchFamily="18" charset="0"/>
                        </a:rPr>
                        <a:t>199</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1967798"/>
                  </a:ext>
                </a:extLst>
              </a:tr>
              <a:tr h="377986">
                <a:tc gridSpan="2">
                  <a:txBody>
                    <a:bodyPr/>
                    <a:lstStyle/>
                    <a:p>
                      <a:pPr algn="l" fontAlgn="t"/>
                      <a:r>
                        <a:rPr lang="en-US" sz="2000" b="1" i="0" u="none" strike="noStrike" dirty="0">
                          <a:solidFill>
                            <a:srgbClr val="000000"/>
                          </a:solidFill>
                          <a:effectLst/>
                          <a:latin typeface="Georgia Pro Black" panose="02040A02050405020203" pitchFamily="18" charset="0"/>
                        </a:rPr>
                        <a:t>Total</a:t>
                      </a:r>
                    </a:p>
                  </a:txBody>
                  <a:tcPr marL="7620" marR="7620" marT="76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ZM"/>
                    </a:p>
                  </a:txBody>
                  <a:tcPr/>
                </a:tc>
                <a:tc>
                  <a:txBody>
                    <a:bodyPr/>
                    <a:lstStyle/>
                    <a:p>
                      <a:pPr algn="ctr" fontAlgn="ctr"/>
                      <a:r>
                        <a:rPr lang="en-ZM" sz="2000" b="1" i="0" u="none" strike="noStrike" dirty="0">
                          <a:solidFill>
                            <a:srgbClr val="000000"/>
                          </a:solidFill>
                          <a:effectLst/>
                          <a:latin typeface="Georgia Pro Black" panose="02040A02050405020203" pitchFamily="18" charset="0"/>
                        </a:rPr>
                        <a:t>302</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2000" b="1" i="0" u="none" strike="noStrike" dirty="0">
                          <a:solidFill>
                            <a:srgbClr val="000000"/>
                          </a:solidFill>
                          <a:effectLst/>
                          <a:latin typeface="Georgia Pro Black" panose="02040A02050405020203" pitchFamily="18" charset="0"/>
                        </a:rPr>
                        <a:t>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2000" b="1" i="0" u="none" strike="noStrike" dirty="0">
                          <a:solidFill>
                            <a:srgbClr val="000000"/>
                          </a:solidFill>
                          <a:effectLst/>
                          <a:latin typeface="Georgia Pro Black" panose="02040A02050405020203" pitchFamily="18" charset="0"/>
                        </a:rPr>
                        <a:t>411</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851765"/>
                  </a:ext>
                </a:extLst>
              </a:tr>
            </a:tbl>
          </a:graphicData>
        </a:graphic>
      </p:graphicFrame>
    </p:spTree>
    <p:extLst>
      <p:ext uri="{BB962C8B-B14F-4D97-AF65-F5344CB8AC3E}">
        <p14:creationId xmlns:p14="http://schemas.microsoft.com/office/powerpoint/2010/main" val="376987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6FB8-BFB9-4357-AEF3-538A8F394B9B}"/>
              </a:ext>
            </a:extLst>
          </p:cNvPr>
          <p:cNvSpPr>
            <a:spLocks noGrp="1"/>
          </p:cNvSpPr>
          <p:nvPr>
            <p:ph type="title"/>
          </p:nvPr>
        </p:nvSpPr>
        <p:spPr/>
        <p:txBody>
          <a:bodyPr/>
          <a:lstStyle/>
          <a:p>
            <a:r>
              <a:rPr lang="en-US" b="1" dirty="0"/>
              <a:t>COMPUTATION</a:t>
            </a:r>
            <a:endParaRPr lang="en-ZM" dirty="0"/>
          </a:p>
        </p:txBody>
      </p:sp>
      <p:graphicFrame>
        <p:nvGraphicFramePr>
          <p:cNvPr id="4" name="Content Placeholder 3">
            <a:extLst>
              <a:ext uri="{FF2B5EF4-FFF2-40B4-BE49-F238E27FC236}">
                <a16:creationId xmlns:a16="http://schemas.microsoft.com/office/drawing/2014/main" id="{93D10514-C778-4CBA-A8AA-5177A8550F45}"/>
              </a:ext>
            </a:extLst>
          </p:cNvPr>
          <p:cNvGraphicFramePr>
            <a:graphicFrameLocks noGrp="1"/>
          </p:cNvGraphicFramePr>
          <p:nvPr>
            <p:ph idx="1"/>
            <p:extLst>
              <p:ext uri="{D42A27DB-BD31-4B8C-83A1-F6EECF244321}">
                <p14:modId xmlns:p14="http://schemas.microsoft.com/office/powerpoint/2010/main" val="3384624830"/>
              </p:ext>
            </p:extLst>
          </p:nvPr>
        </p:nvGraphicFramePr>
        <p:xfrm>
          <a:off x="1793290" y="2936805"/>
          <a:ext cx="8478174" cy="2302640"/>
        </p:xfrm>
        <a:graphic>
          <a:graphicData uri="http://schemas.openxmlformats.org/drawingml/2006/table">
            <a:tbl>
              <a:tblPr firstRow="1" firstCol="1" bandRow="1"/>
              <a:tblGrid>
                <a:gridCol w="1413029">
                  <a:extLst>
                    <a:ext uri="{9D8B030D-6E8A-4147-A177-3AD203B41FA5}">
                      <a16:colId xmlns:a16="http://schemas.microsoft.com/office/drawing/2014/main" val="2862578098"/>
                    </a:ext>
                  </a:extLst>
                </a:gridCol>
                <a:gridCol w="1413029">
                  <a:extLst>
                    <a:ext uri="{9D8B030D-6E8A-4147-A177-3AD203B41FA5}">
                      <a16:colId xmlns:a16="http://schemas.microsoft.com/office/drawing/2014/main" val="3547112142"/>
                    </a:ext>
                  </a:extLst>
                </a:gridCol>
                <a:gridCol w="1413029">
                  <a:extLst>
                    <a:ext uri="{9D8B030D-6E8A-4147-A177-3AD203B41FA5}">
                      <a16:colId xmlns:a16="http://schemas.microsoft.com/office/drawing/2014/main" val="566159667"/>
                    </a:ext>
                  </a:extLst>
                </a:gridCol>
                <a:gridCol w="1413029">
                  <a:extLst>
                    <a:ext uri="{9D8B030D-6E8A-4147-A177-3AD203B41FA5}">
                      <a16:colId xmlns:a16="http://schemas.microsoft.com/office/drawing/2014/main" val="2254611045"/>
                    </a:ext>
                  </a:extLst>
                </a:gridCol>
                <a:gridCol w="1413029">
                  <a:extLst>
                    <a:ext uri="{9D8B030D-6E8A-4147-A177-3AD203B41FA5}">
                      <a16:colId xmlns:a16="http://schemas.microsoft.com/office/drawing/2014/main" val="2053787303"/>
                    </a:ext>
                  </a:extLst>
                </a:gridCol>
                <a:gridCol w="1413029">
                  <a:extLst>
                    <a:ext uri="{9D8B030D-6E8A-4147-A177-3AD203B41FA5}">
                      <a16:colId xmlns:a16="http://schemas.microsoft.com/office/drawing/2014/main" val="2849697186"/>
                    </a:ext>
                  </a:extLst>
                </a:gridCol>
              </a:tblGrid>
              <a:tr h="182880">
                <a:tc>
                  <a:txBody>
                    <a:bodyPr/>
                    <a:lstStyle/>
                    <a:p>
                      <a:pPr algn="ct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Cell</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O</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E</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O-E</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effectLst/>
                          <a:latin typeface="Georgia Pro Black" panose="02040A02050405020203" pitchFamily="18" charset="0"/>
                          <a:ea typeface="Times New Roman" panose="02020603050405020304" pitchFamily="18" charset="0"/>
                          <a:cs typeface="Times New Roman" panose="02020603050405020304" pitchFamily="18" charset="0"/>
                        </a:rPr>
                        <a:t>(O-E)</a:t>
                      </a:r>
                      <a:r>
                        <a:rPr lang="en-US" sz="2000" b="1" baseline="30000">
                          <a:effectLst/>
                          <a:latin typeface="Georgia Pro Black" panose="02040A02050405020203" pitchFamily="18" charset="0"/>
                          <a:ea typeface="Times New Roman" panose="02020603050405020304" pitchFamily="18" charset="0"/>
                          <a:cs typeface="Times New Roman" panose="02020603050405020304" pitchFamily="18" charset="0"/>
                        </a:rPr>
                        <a:t>2</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dirty="0">
                          <a:effectLst/>
                          <a:latin typeface="Georgia Pro Black" panose="02040A02050405020203" pitchFamily="18" charset="0"/>
                          <a:ea typeface="Times New Roman" panose="02020603050405020304" pitchFamily="18" charset="0"/>
                          <a:cs typeface="Times New Roman" panose="02020603050405020304" pitchFamily="18" charset="0"/>
                        </a:rPr>
                        <a:t>(</a:t>
                      </a:r>
                      <a:r>
                        <a:rPr lang="en-US" sz="2000" b="1" u="sng" dirty="0">
                          <a:effectLst/>
                          <a:latin typeface="Georgia Pro Black" panose="02040A02050405020203" pitchFamily="18" charset="0"/>
                          <a:ea typeface="Times New Roman" panose="02020603050405020304" pitchFamily="18" charset="0"/>
                          <a:cs typeface="Times New Roman" panose="02020603050405020304" pitchFamily="18" charset="0"/>
                        </a:rPr>
                        <a:t>O-E)</a:t>
                      </a:r>
                      <a:r>
                        <a:rPr lang="en-US" sz="2000" b="1" baseline="30000" dirty="0">
                          <a:effectLst/>
                          <a:latin typeface="Georgia Pro Black" panose="02040A02050405020203" pitchFamily="18" charset="0"/>
                          <a:ea typeface="Times New Roman" panose="02020603050405020304" pitchFamily="18" charset="0"/>
                          <a:cs typeface="Times New Roman" panose="02020603050405020304" pitchFamily="18" charset="0"/>
                        </a:rPr>
                        <a:t>2</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effectLst/>
                          <a:latin typeface="Georgia Pro Black" panose="02040A02050405020203" pitchFamily="18" charset="0"/>
                          <a:ea typeface="Times New Roman" panose="02020603050405020304" pitchFamily="18" charset="0"/>
                          <a:cs typeface="Times New Roman" panose="02020603050405020304" pitchFamily="18" charset="0"/>
                        </a:rPr>
                        <a:t>E</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346890"/>
                  </a:ext>
                </a:extLst>
              </a:tr>
              <a:tr h="182880">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1,1</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146</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155.78</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-9.78</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95.57</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0.61</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13895"/>
                  </a:ext>
                </a:extLst>
              </a:tr>
              <a:tr h="182880">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1,2</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66</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56.22</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9.78</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95.57</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1.70</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119294"/>
                  </a:ext>
                </a:extLst>
              </a:tr>
              <a:tr h="182880">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2,1</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156</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146.22</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9.78</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95.57</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0.65</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85008"/>
                  </a:ext>
                </a:extLst>
              </a:tr>
              <a:tr h="182880">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2,2</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43</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52.78</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-9.78</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95.57</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1.81</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78307"/>
                  </a:ext>
                </a:extLst>
              </a:tr>
              <a:tr h="182880">
                <a:tc>
                  <a:txBody>
                    <a:bodyPr/>
                    <a:lstStyle/>
                    <a:p>
                      <a:pPr algn="ctr">
                        <a:lnSpc>
                          <a:spcPct val="107000"/>
                        </a:lnSpc>
                        <a:spcAft>
                          <a:spcPts val="800"/>
                        </a:spcAft>
                      </a:pPr>
                      <a:r>
                        <a:rPr lang="en-US" sz="2000" b="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X</a:t>
                      </a:r>
                      <a:r>
                        <a:rPr lang="en-US" sz="2000" b="1" baseline="3000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2</a:t>
                      </a:r>
                      <a:endParaRPr lang="en-ZM" sz="2000" b="1">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M" sz="20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M" sz="20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M" sz="20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M" sz="20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4.78</a:t>
                      </a:r>
                      <a:endParaRPr lang="en-ZM" sz="20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784371"/>
                  </a:ext>
                </a:extLst>
              </a:tr>
            </a:tbl>
          </a:graphicData>
        </a:graphic>
      </p:graphicFrame>
      <p:sp>
        <p:nvSpPr>
          <p:cNvPr id="5" name="Rectangle 1">
            <a:extLst>
              <a:ext uri="{FF2B5EF4-FFF2-40B4-BE49-F238E27FC236}">
                <a16:creationId xmlns:a16="http://schemas.microsoft.com/office/drawing/2014/main" id="{33C0042A-17FF-4271-A315-AF3D39AD005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199336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DECISION AND CONCLUSION</a:t>
            </a:r>
            <a:endParaRPr lang="en-US" dirty="0"/>
          </a:p>
        </p:txBody>
      </p:sp>
      <p:sp>
        <p:nvSpPr>
          <p:cNvPr id="3" name="Content Placeholder 2"/>
          <p:cNvSpPr>
            <a:spLocks noGrp="1"/>
          </p:cNvSpPr>
          <p:nvPr>
            <p:ph idx="1"/>
          </p:nvPr>
        </p:nvSpPr>
        <p:spPr/>
        <p:txBody>
          <a:bodyPr>
            <a:normAutofit lnSpcReduction="10000"/>
          </a:bodyPr>
          <a:lstStyle/>
          <a:p>
            <a:r>
              <a:rPr lang="en-US" b="1" dirty="0"/>
              <a:t>DECISION</a:t>
            </a:r>
          </a:p>
          <a:p>
            <a:r>
              <a:rPr lang="en-US" b="1" dirty="0"/>
              <a:t>Reject Ho</a:t>
            </a:r>
          </a:p>
          <a:p>
            <a:r>
              <a:rPr lang="en-US" b="1" dirty="0"/>
              <a:t> </a:t>
            </a:r>
          </a:p>
          <a:p>
            <a:r>
              <a:rPr lang="en-US" b="1" dirty="0"/>
              <a:t>CONCLUSION</a:t>
            </a:r>
          </a:p>
          <a:p>
            <a:r>
              <a:rPr lang="en-US" b="1" dirty="0"/>
              <a:t> </a:t>
            </a:r>
          </a:p>
          <a:p>
            <a:pPr algn="just"/>
            <a:r>
              <a:rPr lang="en-US" b="1" dirty="0"/>
              <a:t>There is a relationship between sex and feelings of comfort with mature age students. </a:t>
            </a:r>
          </a:p>
          <a:p>
            <a:endParaRPr lang="en-US" dirty="0"/>
          </a:p>
        </p:txBody>
      </p:sp>
    </p:spTree>
    <p:extLst>
      <p:ext uri="{BB962C8B-B14F-4D97-AF65-F5344CB8AC3E}">
        <p14:creationId xmlns:p14="http://schemas.microsoft.com/office/powerpoint/2010/main" val="4224724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PRINCIPLES OF TABLE READING</a:t>
            </a:r>
            <a:endParaRPr lang="en-US" sz="3600" dirty="0"/>
          </a:p>
        </p:txBody>
      </p:sp>
      <p:sp>
        <p:nvSpPr>
          <p:cNvPr id="3" name="Content Placeholder 2"/>
          <p:cNvSpPr>
            <a:spLocks noGrp="1"/>
          </p:cNvSpPr>
          <p:nvPr>
            <p:ph idx="1"/>
          </p:nvPr>
        </p:nvSpPr>
        <p:spPr/>
        <p:txBody>
          <a:bodyPr>
            <a:normAutofit fontScale="85000" lnSpcReduction="20000"/>
          </a:bodyPr>
          <a:lstStyle/>
          <a:p>
            <a:pPr lvl="0" algn="just"/>
            <a:r>
              <a:rPr lang="en-US" sz="2800" b="1" dirty="0"/>
              <a:t>Decide on the independent variable and dependent variable.</a:t>
            </a:r>
          </a:p>
          <a:p>
            <a:pPr marL="0" lvl="0" indent="0" algn="just">
              <a:buNone/>
            </a:pPr>
            <a:endParaRPr lang="en-US" sz="2800" b="1" dirty="0"/>
          </a:p>
          <a:p>
            <a:pPr lvl="0" algn="just"/>
            <a:r>
              <a:rPr lang="en-US" sz="2800" b="1" dirty="0"/>
              <a:t>Percentage in terms of the independent variable (down the columns)</a:t>
            </a:r>
          </a:p>
          <a:p>
            <a:pPr marL="0" lvl="0" indent="0" algn="just">
              <a:buNone/>
            </a:pPr>
            <a:endParaRPr lang="en-US" sz="2800" b="1" dirty="0"/>
          </a:p>
          <a:p>
            <a:pPr lvl="0" algn="just"/>
            <a:r>
              <a:rPr lang="en-US" sz="2800" b="1" dirty="0"/>
              <a:t>Compare the percentages in terms of the categories of the dependent variable (across the rows) </a:t>
            </a:r>
          </a:p>
          <a:p>
            <a:pPr algn="just"/>
            <a:endParaRPr lang="en-US" b="1" dirty="0"/>
          </a:p>
        </p:txBody>
      </p:sp>
    </p:spTree>
    <p:extLst>
      <p:ext uri="{BB962C8B-B14F-4D97-AF65-F5344CB8AC3E}">
        <p14:creationId xmlns:p14="http://schemas.microsoft.com/office/powerpoint/2010/main" val="207385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NON-PARAMETRIC TESTS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a:t>In contrast , nonparametric tests do not make inferences from the statistics to parameters.</a:t>
            </a:r>
          </a:p>
          <a:p>
            <a:pPr marL="0" indent="0" algn="just">
              <a:buNone/>
            </a:pPr>
            <a:endParaRPr lang="en-US" b="1" dirty="0"/>
          </a:p>
          <a:p>
            <a:pPr algn="just"/>
            <a:r>
              <a:rPr lang="en-US" b="1" dirty="0"/>
              <a:t>They can be used even when the normality assumption is not fulfilled and when the sample size is small.</a:t>
            </a:r>
          </a:p>
          <a:p>
            <a:pPr marL="0" indent="0" algn="just">
              <a:buNone/>
            </a:pPr>
            <a:endParaRPr lang="en-US" b="1" dirty="0"/>
          </a:p>
          <a:p>
            <a:pPr algn="just"/>
            <a:r>
              <a:rPr lang="en-US" b="1" dirty="0"/>
              <a:t>These are tests that apply to data when assumptions of normality do not apply.</a:t>
            </a:r>
          </a:p>
          <a:p>
            <a:pPr marL="0" indent="0">
              <a:buNone/>
            </a:pPr>
            <a:endParaRPr lang="en-US" dirty="0"/>
          </a:p>
        </p:txBody>
      </p:sp>
    </p:spTree>
    <p:extLst>
      <p:ext uri="{BB962C8B-B14F-4D97-AF65-F5344CB8AC3E}">
        <p14:creationId xmlns:p14="http://schemas.microsoft.com/office/powerpoint/2010/main" val="806799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CFA2-56D9-4E17-BCD0-8C2EE31EC9AA}"/>
              </a:ext>
            </a:extLst>
          </p:cNvPr>
          <p:cNvSpPr>
            <a:spLocks noGrp="1"/>
          </p:cNvSpPr>
          <p:nvPr>
            <p:ph type="title"/>
          </p:nvPr>
        </p:nvSpPr>
        <p:spPr/>
        <p:txBody>
          <a:bodyPr>
            <a:normAutofit/>
          </a:bodyPr>
          <a:lstStyle/>
          <a:p>
            <a:r>
              <a:rPr lang="en-US" sz="3600" b="1" dirty="0"/>
              <a:t>PRINCIPLES OF TABLE READING</a:t>
            </a:r>
            <a:endParaRPr lang="en-ZM" sz="3600" dirty="0"/>
          </a:p>
        </p:txBody>
      </p:sp>
      <p:graphicFrame>
        <p:nvGraphicFramePr>
          <p:cNvPr id="4" name="Content Placeholder 3">
            <a:extLst>
              <a:ext uri="{FF2B5EF4-FFF2-40B4-BE49-F238E27FC236}">
                <a16:creationId xmlns:a16="http://schemas.microsoft.com/office/drawing/2014/main" id="{D9C0BCBB-F466-457A-8696-6CA291E896BF}"/>
              </a:ext>
            </a:extLst>
          </p:cNvPr>
          <p:cNvGraphicFramePr>
            <a:graphicFrameLocks noGrp="1"/>
          </p:cNvGraphicFramePr>
          <p:nvPr>
            <p:ph idx="1"/>
            <p:extLst>
              <p:ext uri="{D42A27DB-BD31-4B8C-83A1-F6EECF244321}">
                <p14:modId xmlns:p14="http://schemas.microsoft.com/office/powerpoint/2010/main" val="1752301810"/>
              </p:ext>
            </p:extLst>
          </p:nvPr>
        </p:nvGraphicFramePr>
        <p:xfrm>
          <a:off x="1890944" y="2858610"/>
          <a:ext cx="8673483" cy="3350421"/>
        </p:xfrm>
        <a:graphic>
          <a:graphicData uri="http://schemas.openxmlformats.org/drawingml/2006/table">
            <a:tbl>
              <a:tblPr/>
              <a:tblGrid>
                <a:gridCol w="1275512">
                  <a:extLst>
                    <a:ext uri="{9D8B030D-6E8A-4147-A177-3AD203B41FA5}">
                      <a16:colId xmlns:a16="http://schemas.microsoft.com/office/drawing/2014/main" val="4277994103"/>
                    </a:ext>
                  </a:extLst>
                </a:gridCol>
                <a:gridCol w="1275512">
                  <a:extLst>
                    <a:ext uri="{9D8B030D-6E8A-4147-A177-3AD203B41FA5}">
                      <a16:colId xmlns:a16="http://schemas.microsoft.com/office/drawing/2014/main" val="2384156123"/>
                    </a:ext>
                  </a:extLst>
                </a:gridCol>
                <a:gridCol w="1275512">
                  <a:extLst>
                    <a:ext uri="{9D8B030D-6E8A-4147-A177-3AD203B41FA5}">
                      <a16:colId xmlns:a16="http://schemas.microsoft.com/office/drawing/2014/main" val="2350539694"/>
                    </a:ext>
                  </a:extLst>
                </a:gridCol>
                <a:gridCol w="1275512">
                  <a:extLst>
                    <a:ext uri="{9D8B030D-6E8A-4147-A177-3AD203B41FA5}">
                      <a16:colId xmlns:a16="http://schemas.microsoft.com/office/drawing/2014/main" val="3870039872"/>
                    </a:ext>
                  </a:extLst>
                </a:gridCol>
                <a:gridCol w="1020411">
                  <a:extLst>
                    <a:ext uri="{9D8B030D-6E8A-4147-A177-3AD203B41FA5}">
                      <a16:colId xmlns:a16="http://schemas.microsoft.com/office/drawing/2014/main" val="3954222946"/>
                    </a:ext>
                  </a:extLst>
                </a:gridCol>
                <a:gridCol w="1275512">
                  <a:extLst>
                    <a:ext uri="{9D8B030D-6E8A-4147-A177-3AD203B41FA5}">
                      <a16:colId xmlns:a16="http://schemas.microsoft.com/office/drawing/2014/main" val="130683096"/>
                    </a:ext>
                  </a:extLst>
                </a:gridCol>
                <a:gridCol w="1275512">
                  <a:extLst>
                    <a:ext uri="{9D8B030D-6E8A-4147-A177-3AD203B41FA5}">
                      <a16:colId xmlns:a16="http://schemas.microsoft.com/office/drawing/2014/main" val="1538466225"/>
                    </a:ext>
                  </a:extLst>
                </a:gridCol>
              </a:tblGrid>
              <a:tr h="281333">
                <a:tc gridSpan="6">
                  <a:txBody>
                    <a:bodyPr/>
                    <a:lstStyle/>
                    <a:p>
                      <a:pPr algn="ctr" fontAlgn="ctr"/>
                      <a:r>
                        <a:rPr lang="en-US" sz="1600" b="1" i="0" u="none" strike="noStrike" dirty="0">
                          <a:solidFill>
                            <a:srgbClr val="000000"/>
                          </a:solidFill>
                          <a:effectLst/>
                          <a:latin typeface="Georgia Pro Black" panose="02040A02050405020203" pitchFamily="18" charset="0"/>
                        </a:rPr>
                        <a:t>SEX * COMFORTABLE_1 Crosstabulation</a:t>
                      </a:r>
                    </a:p>
                  </a:txBody>
                  <a:tcPr marL="7620" marR="7620" marT="762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038447476"/>
                  </a:ext>
                </a:extLst>
              </a:tr>
              <a:tr h="281333">
                <a:tc rowSpan="2" gridSpan="3">
                  <a:txBody>
                    <a:bodyPr/>
                    <a:lstStyle/>
                    <a:p>
                      <a:pPr algn="l" fontAlgn="b"/>
                      <a:r>
                        <a:rPr lang="en-ZM" sz="1600" b="1" i="0" u="none" strike="noStrike" dirty="0">
                          <a:solidFill>
                            <a:srgbClr val="000000"/>
                          </a:solidFill>
                          <a:effectLst/>
                          <a:latin typeface="Georgia Pro Black" panose="02040A02050405020203" pitchFamily="18"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ZM"/>
                    </a:p>
                  </a:txBody>
                  <a:tcPr/>
                </a:tc>
                <a:tc rowSpan="2" hMerge="1">
                  <a:txBody>
                    <a:bodyPr/>
                    <a:lstStyle/>
                    <a:p>
                      <a:endParaRPr lang="en-ZM"/>
                    </a:p>
                  </a:txBody>
                  <a:tcPr/>
                </a:tc>
                <a:tc gridSpan="2">
                  <a:txBody>
                    <a:bodyPr/>
                    <a:lstStyle/>
                    <a:p>
                      <a:pPr algn="ctr" fontAlgn="b"/>
                      <a:r>
                        <a:rPr lang="en-US" sz="1600" b="1" i="0" u="none" strike="noStrike">
                          <a:solidFill>
                            <a:srgbClr val="000000"/>
                          </a:solidFill>
                          <a:effectLst/>
                          <a:latin typeface="Georgia Pro Black" panose="02040A02050405020203" pitchFamily="18" charset="0"/>
                        </a:rPr>
                        <a:t>COMFORTABLE_1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M"/>
                    </a:p>
                  </a:txBody>
                  <a:tcPr/>
                </a:tc>
                <a:tc rowSpan="2">
                  <a:txBody>
                    <a:bodyPr/>
                    <a:lstStyle/>
                    <a:p>
                      <a:pPr algn="ctr" fontAlgn="b"/>
                      <a:r>
                        <a:rPr lang="en-US" sz="1600" b="1" i="0" u="none" strike="noStrike">
                          <a:solidFill>
                            <a:srgbClr val="000000"/>
                          </a:solidFill>
                          <a:effectLst/>
                          <a:latin typeface="Georgia Pro Black" panose="02040A02050405020203" pitchFamily="18" charset="0"/>
                        </a:rPr>
                        <a:t>Total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0217532"/>
                  </a:ext>
                </a:extLst>
              </a:tr>
              <a:tr h="281333">
                <a:tc gridSpan="3" vMerge="1">
                  <a:txBody>
                    <a:bodyPr/>
                    <a:lstStyle/>
                    <a:p>
                      <a:endParaRPr lang="en-ZM"/>
                    </a:p>
                  </a:txBody>
                  <a:tcPr/>
                </a:tc>
                <a:tc hMerge="1" vMerge="1">
                  <a:txBody>
                    <a:bodyPr/>
                    <a:lstStyle/>
                    <a:p>
                      <a:endParaRPr lang="en-ZM"/>
                    </a:p>
                  </a:txBody>
                  <a:tcPr/>
                </a:tc>
                <a:tc hMerge="1" vMerge="1">
                  <a:txBody>
                    <a:bodyPr/>
                    <a:lstStyle/>
                    <a:p>
                      <a:endParaRPr lang="en-ZM"/>
                    </a:p>
                  </a:txBody>
                  <a:tcPr/>
                </a:tc>
                <a:tc>
                  <a:txBody>
                    <a:bodyPr/>
                    <a:lstStyle/>
                    <a:p>
                      <a:pPr algn="ctr" fontAlgn="b"/>
                      <a:r>
                        <a:rPr lang="en-US" sz="1600" b="1" i="0" u="none" strike="noStrike" dirty="0">
                          <a:solidFill>
                            <a:srgbClr val="000000"/>
                          </a:solidFill>
                          <a:effectLst/>
                          <a:latin typeface="Georgia Pro Black" panose="02040A02050405020203" pitchFamily="18" charset="0"/>
                        </a:rPr>
                        <a:t>YES</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Georgia Pro Black" panose="02040A02050405020203" pitchFamily="18"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ZM"/>
                    </a:p>
                  </a:txBody>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6564145"/>
                  </a:ext>
                </a:extLst>
              </a:tr>
              <a:tr h="281333">
                <a:tc rowSpan="4">
                  <a:txBody>
                    <a:bodyPr/>
                    <a:lstStyle/>
                    <a:p>
                      <a:pPr algn="l" fontAlgn="t"/>
                      <a:r>
                        <a:rPr lang="en-US" sz="1600" b="1" i="0" u="none" strike="noStrike" dirty="0">
                          <a:solidFill>
                            <a:srgbClr val="000000"/>
                          </a:solidFill>
                          <a:effectLst/>
                          <a:latin typeface="Georgia Pro Black" panose="02040A02050405020203" pitchFamily="18" charset="0"/>
                        </a:rPr>
                        <a:t>SEX</a:t>
                      </a:r>
                    </a:p>
                  </a:txBody>
                  <a:tcPr marL="7620" marR="7620" marT="76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600" b="1" i="0" u="none" strike="noStrike">
                          <a:solidFill>
                            <a:srgbClr val="000000"/>
                          </a:solidFill>
                          <a:effectLst/>
                          <a:latin typeface="Georgia Pro Black" panose="02040A02050405020203" pitchFamily="18" charset="0"/>
                        </a:rPr>
                        <a:t>MALE</a:t>
                      </a:r>
                    </a:p>
                  </a:txBody>
                  <a:tcPr marL="7620" marR="7620" marT="7620" marB="0">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1" i="0" u="none" strike="noStrike">
                          <a:solidFill>
                            <a:srgbClr val="000000"/>
                          </a:solidFill>
                          <a:effectLst/>
                          <a:latin typeface="Georgia Pro Black" panose="02040A02050405020203" pitchFamily="18" charset="0"/>
                        </a:rPr>
                        <a:t>Count</a:t>
                      </a:r>
                    </a:p>
                  </a:txBody>
                  <a:tcPr marL="7620" marR="7620" marT="76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dirty="0">
                          <a:solidFill>
                            <a:srgbClr val="000000"/>
                          </a:solidFill>
                          <a:effectLst/>
                          <a:latin typeface="Georgia Pro Black" panose="02040A02050405020203" pitchFamily="18" charset="0"/>
                        </a:rPr>
                        <a:t>146</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a:solidFill>
                            <a:srgbClr val="000000"/>
                          </a:solidFill>
                          <a:effectLst/>
                          <a:latin typeface="Georgia Pro Black" panose="02040A02050405020203" pitchFamily="18" charset="0"/>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a:solidFill>
                            <a:srgbClr val="000000"/>
                          </a:solidFill>
                          <a:effectLst/>
                          <a:latin typeface="Georgia Pro Black" panose="02040A02050405020203" pitchFamily="18" charset="0"/>
                        </a:rPr>
                        <a:t>212</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1840208"/>
                  </a:ext>
                </a:extLst>
              </a:tr>
              <a:tr h="554141">
                <a:tc vMerge="1">
                  <a:txBody>
                    <a:bodyPr/>
                    <a:lstStyle/>
                    <a:p>
                      <a:endParaRPr lang="en-ZM"/>
                    </a:p>
                  </a:txBody>
                  <a:tcPr/>
                </a:tc>
                <a:tc vMerge="1">
                  <a:txBody>
                    <a:bodyPr/>
                    <a:lstStyle/>
                    <a:p>
                      <a:endParaRPr lang="en-ZM"/>
                    </a:p>
                  </a:txBody>
                  <a:tcPr/>
                </a:tc>
                <a:tc>
                  <a:txBody>
                    <a:bodyPr/>
                    <a:lstStyle/>
                    <a:p>
                      <a:pPr algn="l" fontAlgn="t"/>
                      <a:r>
                        <a:rPr lang="en-US" sz="1600" b="1" i="0" u="none" strike="noStrike">
                          <a:solidFill>
                            <a:srgbClr val="000000"/>
                          </a:solidFill>
                          <a:effectLst/>
                          <a:latin typeface="Georgia Pro Black" panose="02040A02050405020203" pitchFamily="18" charset="0"/>
                        </a:rPr>
                        <a:t>% within SEX</a:t>
                      </a:r>
                    </a:p>
                  </a:txBody>
                  <a:tcPr marL="7620" marR="7620" marT="7620"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M" sz="1600" b="1" i="0" u="none" strike="noStrike" dirty="0">
                          <a:solidFill>
                            <a:srgbClr val="000000"/>
                          </a:solidFill>
                          <a:effectLst/>
                          <a:latin typeface="Georgia Pro Black" panose="02040A02050405020203" pitchFamily="18" charset="0"/>
                        </a:rPr>
                        <a:t>68.9%</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M" sz="1600" b="1" i="0" u="none" strike="noStrike" dirty="0">
                          <a:solidFill>
                            <a:srgbClr val="000000"/>
                          </a:solidFill>
                          <a:effectLst/>
                          <a:latin typeface="Georgia Pro Black" panose="02040A02050405020203" pitchFamily="18" charset="0"/>
                        </a:rPr>
                        <a:t>31.1%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M" sz="1600" b="1" i="0" u="none" strike="noStrike">
                          <a:solidFill>
                            <a:srgbClr val="000000"/>
                          </a:solidFill>
                          <a:effectLst/>
                          <a:latin typeface="Georgia Pro Black" panose="02040A02050405020203" pitchFamily="18" charset="0"/>
                        </a:rPr>
                        <a:t>100.0%</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3109871"/>
                  </a:ext>
                </a:extLst>
              </a:tr>
              <a:tr h="281333">
                <a:tc vMerge="1">
                  <a:txBody>
                    <a:bodyPr/>
                    <a:lstStyle/>
                    <a:p>
                      <a:endParaRPr lang="en-ZM"/>
                    </a:p>
                  </a:txBody>
                  <a:tcPr/>
                </a:tc>
                <a:tc rowSpan="2">
                  <a:txBody>
                    <a:bodyPr/>
                    <a:lstStyle/>
                    <a:p>
                      <a:pPr algn="l" fontAlgn="t"/>
                      <a:r>
                        <a:rPr lang="en-US" sz="1600" b="1" i="0" u="none" strike="noStrike">
                          <a:solidFill>
                            <a:srgbClr val="000000"/>
                          </a:solidFill>
                          <a:effectLst/>
                          <a:latin typeface="Georgia Pro Black" panose="02040A02050405020203" pitchFamily="18" charset="0"/>
                        </a:rPr>
                        <a:t>FEMALE</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rgbClr val="000000"/>
                          </a:solidFill>
                          <a:effectLst/>
                          <a:latin typeface="Georgia Pro Black" panose="02040A02050405020203" pitchFamily="18" charset="0"/>
                        </a:rPr>
                        <a:t>Count</a:t>
                      </a:r>
                    </a:p>
                  </a:txBody>
                  <a:tcPr marL="7620" marR="7620" marT="7620"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dirty="0">
                          <a:solidFill>
                            <a:srgbClr val="000000"/>
                          </a:solidFill>
                          <a:effectLst/>
                          <a:latin typeface="Georgia Pro Black" panose="02040A02050405020203" pitchFamily="18" charset="0"/>
                        </a:rPr>
                        <a:t>156</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a:solidFill>
                            <a:srgbClr val="000000"/>
                          </a:solidFill>
                          <a:effectLst/>
                          <a:latin typeface="Georgia Pro Black" panose="02040A02050405020203" pitchFamily="18"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a:solidFill>
                            <a:srgbClr val="000000"/>
                          </a:solidFill>
                          <a:effectLst/>
                          <a:latin typeface="Georgia Pro Black" panose="02040A02050405020203" pitchFamily="18" charset="0"/>
                        </a:rPr>
                        <a:t>199</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245201"/>
                  </a:ext>
                </a:extLst>
              </a:tr>
              <a:tr h="554141">
                <a:tc vMerge="1">
                  <a:txBody>
                    <a:bodyPr/>
                    <a:lstStyle/>
                    <a:p>
                      <a:endParaRPr lang="en-ZM"/>
                    </a:p>
                  </a:txBody>
                  <a:tcPr/>
                </a:tc>
                <a:tc vMerge="1">
                  <a:txBody>
                    <a:bodyPr/>
                    <a:lstStyle/>
                    <a:p>
                      <a:endParaRPr lang="en-ZM"/>
                    </a:p>
                  </a:txBody>
                  <a:tcPr/>
                </a:tc>
                <a:tc>
                  <a:txBody>
                    <a:bodyPr/>
                    <a:lstStyle/>
                    <a:p>
                      <a:pPr algn="l" fontAlgn="t"/>
                      <a:r>
                        <a:rPr lang="en-US" sz="1600" b="1" i="0" u="none" strike="noStrike" dirty="0">
                          <a:solidFill>
                            <a:srgbClr val="000000"/>
                          </a:solidFill>
                          <a:effectLst/>
                          <a:latin typeface="Georgia Pro Black" panose="02040A02050405020203" pitchFamily="18" charset="0"/>
                        </a:rPr>
                        <a:t>% within SEX</a:t>
                      </a:r>
                    </a:p>
                  </a:txBody>
                  <a:tcPr marL="7620" marR="7620" marT="7620"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M" sz="1600" b="1" i="0" u="none" strike="noStrike" dirty="0">
                          <a:solidFill>
                            <a:srgbClr val="000000"/>
                          </a:solidFill>
                          <a:effectLst/>
                          <a:latin typeface="Georgia Pro Black" panose="02040A02050405020203" pitchFamily="18" charset="0"/>
                        </a:rPr>
                        <a:t>78.4%</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M" sz="1600" b="1" i="0" u="none" strike="noStrike">
                          <a:solidFill>
                            <a:srgbClr val="000000"/>
                          </a:solidFill>
                          <a:effectLst/>
                          <a:latin typeface="Georgia Pro Black" panose="02040A02050405020203" pitchFamily="18" charset="0"/>
                        </a:rPr>
                        <a:t>21.6%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M" sz="1600" b="1" i="0" u="none" strike="noStrike">
                          <a:solidFill>
                            <a:srgbClr val="000000"/>
                          </a:solidFill>
                          <a:effectLst/>
                          <a:latin typeface="Georgia Pro Black" panose="02040A02050405020203" pitchFamily="18" charset="0"/>
                        </a:rPr>
                        <a:t>100.0%</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4299938"/>
                  </a:ext>
                </a:extLst>
              </a:tr>
              <a:tr h="281333">
                <a:tc rowSpan="2" gridSpan="2">
                  <a:txBody>
                    <a:bodyPr/>
                    <a:lstStyle/>
                    <a:p>
                      <a:pPr algn="l" fontAlgn="t"/>
                      <a:r>
                        <a:rPr lang="en-US" sz="1600" b="1" i="0" u="none" strike="noStrike" dirty="0">
                          <a:solidFill>
                            <a:srgbClr val="000000"/>
                          </a:solidFill>
                          <a:effectLst/>
                          <a:latin typeface="Georgia Pro Black" panose="02040A02050405020203" pitchFamily="18" charset="0"/>
                        </a:rPr>
                        <a:t>Total</a:t>
                      </a:r>
                    </a:p>
                  </a:txBody>
                  <a:tcPr marL="7620" marR="7620" marT="7620"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ZM"/>
                    </a:p>
                  </a:txBody>
                  <a:tcPr/>
                </a:tc>
                <a:tc>
                  <a:txBody>
                    <a:bodyPr/>
                    <a:lstStyle/>
                    <a:p>
                      <a:pPr algn="l" fontAlgn="t"/>
                      <a:r>
                        <a:rPr lang="en-US" sz="1600" b="1" i="0" u="none" strike="noStrike">
                          <a:solidFill>
                            <a:srgbClr val="000000"/>
                          </a:solidFill>
                          <a:effectLst/>
                          <a:latin typeface="Georgia Pro Black" panose="02040A02050405020203" pitchFamily="18" charset="0"/>
                        </a:rPr>
                        <a:t>Count</a:t>
                      </a:r>
                    </a:p>
                  </a:txBody>
                  <a:tcPr marL="7620" marR="7620" marT="7620"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dirty="0">
                          <a:solidFill>
                            <a:srgbClr val="000000"/>
                          </a:solidFill>
                          <a:effectLst/>
                          <a:latin typeface="Georgia Pro Black" panose="02040A02050405020203" pitchFamily="18" charset="0"/>
                        </a:rPr>
                        <a:t>302</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dirty="0">
                          <a:solidFill>
                            <a:srgbClr val="000000"/>
                          </a:solidFill>
                          <a:effectLst/>
                          <a:latin typeface="Georgia Pro Black" panose="02040A02050405020203" pitchFamily="18" charset="0"/>
                        </a:rPr>
                        <a:t>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M" sz="1600" b="1" i="0" u="none" strike="noStrike">
                          <a:solidFill>
                            <a:srgbClr val="000000"/>
                          </a:solidFill>
                          <a:effectLst/>
                          <a:latin typeface="Georgia Pro Black" panose="02040A02050405020203" pitchFamily="18" charset="0"/>
                        </a:rPr>
                        <a:t>411</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7355408"/>
                  </a:ext>
                </a:extLst>
              </a:tr>
              <a:tr h="554141">
                <a:tc gridSpan="2" vMerge="1">
                  <a:txBody>
                    <a:bodyPr/>
                    <a:lstStyle/>
                    <a:p>
                      <a:endParaRPr lang="en-ZM"/>
                    </a:p>
                  </a:txBody>
                  <a:tcPr/>
                </a:tc>
                <a:tc hMerge="1" vMerge="1">
                  <a:txBody>
                    <a:bodyPr/>
                    <a:lstStyle/>
                    <a:p>
                      <a:endParaRPr lang="en-ZM"/>
                    </a:p>
                  </a:txBody>
                  <a:tcPr/>
                </a:tc>
                <a:tc>
                  <a:txBody>
                    <a:bodyPr/>
                    <a:lstStyle/>
                    <a:p>
                      <a:pPr algn="l" fontAlgn="t"/>
                      <a:r>
                        <a:rPr lang="en-US" sz="1600" b="1" i="0" u="none" strike="noStrike" dirty="0">
                          <a:solidFill>
                            <a:srgbClr val="000000"/>
                          </a:solidFill>
                          <a:effectLst/>
                          <a:latin typeface="Georgia Pro Black" panose="02040A02050405020203" pitchFamily="18" charset="0"/>
                        </a:rPr>
                        <a:t>% within SEX</a:t>
                      </a:r>
                    </a:p>
                  </a:txBody>
                  <a:tcPr marL="7620" marR="7620" marT="762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600" b="1" i="0" u="none" strike="noStrike" dirty="0">
                          <a:solidFill>
                            <a:srgbClr val="000000"/>
                          </a:solidFill>
                          <a:effectLst/>
                          <a:latin typeface="Georgia Pro Black" panose="02040A02050405020203" pitchFamily="18" charset="0"/>
                        </a:rPr>
                        <a:t>73.5%</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600" b="1" i="0" u="none" strike="noStrike" dirty="0">
                          <a:solidFill>
                            <a:srgbClr val="000000"/>
                          </a:solidFill>
                          <a:effectLst/>
                          <a:latin typeface="Georgia Pro Black" panose="02040A02050405020203" pitchFamily="18" charset="0"/>
                        </a:rPr>
                        <a:t>26.5%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600" b="1" i="0" u="none" strike="noStrike" dirty="0">
                          <a:solidFill>
                            <a:srgbClr val="000000"/>
                          </a:solidFill>
                          <a:effectLst/>
                          <a:latin typeface="Georgia Pro Black" panose="02040A02050405020203" pitchFamily="18" charset="0"/>
                        </a:rPr>
                        <a:t>100.0%</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ZM" sz="1000" b="0" i="0" u="none" strike="noStrike" dirty="0">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9868680"/>
                  </a:ext>
                </a:extLst>
              </a:tr>
            </a:tbl>
          </a:graphicData>
        </a:graphic>
      </p:graphicFrame>
    </p:spTree>
    <p:extLst>
      <p:ext uri="{BB962C8B-B14F-4D97-AF65-F5344CB8AC3E}">
        <p14:creationId xmlns:p14="http://schemas.microsoft.com/office/powerpoint/2010/main" val="3967080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2050-3404-40A7-BE54-61A7AAE546A2}"/>
              </a:ext>
            </a:extLst>
          </p:cNvPr>
          <p:cNvSpPr>
            <a:spLocks noGrp="1"/>
          </p:cNvSpPr>
          <p:nvPr>
            <p:ph type="title"/>
          </p:nvPr>
        </p:nvSpPr>
        <p:spPr/>
        <p:txBody>
          <a:bodyPr>
            <a:normAutofit fontScale="90000"/>
          </a:bodyPr>
          <a:lstStyle/>
          <a:p>
            <a:r>
              <a:rPr lang="en-US" b="1" dirty="0"/>
              <a:t>PRINCIPLES OF TABLE READING</a:t>
            </a:r>
            <a:endParaRPr lang="en-ZM" dirty="0"/>
          </a:p>
        </p:txBody>
      </p:sp>
      <p:graphicFrame>
        <p:nvGraphicFramePr>
          <p:cNvPr id="4" name="Content Placeholder 3">
            <a:extLst>
              <a:ext uri="{FF2B5EF4-FFF2-40B4-BE49-F238E27FC236}">
                <a16:creationId xmlns:a16="http://schemas.microsoft.com/office/drawing/2014/main" id="{A1074773-F65B-454A-BE89-DF60B417E38B}"/>
              </a:ext>
            </a:extLst>
          </p:cNvPr>
          <p:cNvGraphicFramePr>
            <a:graphicFrameLocks noGrp="1"/>
          </p:cNvGraphicFramePr>
          <p:nvPr>
            <p:ph idx="1"/>
            <p:extLst>
              <p:ext uri="{D42A27DB-BD31-4B8C-83A1-F6EECF244321}">
                <p14:modId xmlns:p14="http://schemas.microsoft.com/office/powerpoint/2010/main" val="1494144736"/>
              </p:ext>
            </p:extLst>
          </p:nvPr>
        </p:nvGraphicFramePr>
        <p:xfrm>
          <a:off x="1876890" y="2997976"/>
          <a:ext cx="9019708" cy="2877889"/>
        </p:xfrm>
        <a:graphic>
          <a:graphicData uri="http://schemas.openxmlformats.org/drawingml/2006/table">
            <a:tbl>
              <a:tblPr/>
              <a:tblGrid>
                <a:gridCol w="1555122">
                  <a:extLst>
                    <a:ext uri="{9D8B030D-6E8A-4147-A177-3AD203B41FA5}">
                      <a16:colId xmlns:a16="http://schemas.microsoft.com/office/drawing/2014/main" val="954729625"/>
                    </a:ext>
                  </a:extLst>
                </a:gridCol>
                <a:gridCol w="1555122">
                  <a:extLst>
                    <a:ext uri="{9D8B030D-6E8A-4147-A177-3AD203B41FA5}">
                      <a16:colId xmlns:a16="http://schemas.microsoft.com/office/drawing/2014/main" val="3523606420"/>
                    </a:ext>
                  </a:extLst>
                </a:gridCol>
                <a:gridCol w="1555122">
                  <a:extLst>
                    <a:ext uri="{9D8B030D-6E8A-4147-A177-3AD203B41FA5}">
                      <a16:colId xmlns:a16="http://schemas.microsoft.com/office/drawing/2014/main" val="911868433"/>
                    </a:ext>
                  </a:extLst>
                </a:gridCol>
                <a:gridCol w="1244098">
                  <a:extLst>
                    <a:ext uri="{9D8B030D-6E8A-4147-A177-3AD203B41FA5}">
                      <a16:colId xmlns:a16="http://schemas.microsoft.com/office/drawing/2014/main" val="3225946190"/>
                    </a:ext>
                  </a:extLst>
                </a:gridCol>
                <a:gridCol w="1555122">
                  <a:extLst>
                    <a:ext uri="{9D8B030D-6E8A-4147-A177-3AD203B41FA5}">
                      <a16:colId xmlns:a16="http://schemas.microsoft.com/office/drawing/2014/main" val="3976752326"/>
                    </a:ext>
                  </a:extLst>
                </a:gridCol>
                <a:gridCol w="1555122">
                  <a:extLst>
                    <a:ext uri="{9D8B030D-6E8A-4147-A177-3AD203B41FA5}">
                      <a16:colId xmlns:a16="http://schemas.microsoft.com/office/drawing/2014/main" val="3069961747"/>
                    </a:ext>
                  </a:extLst>
                </a:gridCol>
              </a:tblGrid>
              <a:tr h="411127">
                <a:tc gridSpan="5">
                  <a:txBody>
                    <a:bodyPr/>
                    <a:lstStyle/>
                    <a:p>
                      <a:pPr algn="ctr" fontAlgn="ctr"/>
                      <a:r>
                        <a:rPr lang="en-US" sz="2000" b="1" i="0" u="none" strike="noStrike" dirty="0">
                          <a:solidFill>
                            <a:srgbClr val="000000"/>
                          </a:solidFill>
                          <a:effectLst/>
                          <a:latin typeface="Georgia Pro Black" panose="02040A02050405020203" pitchFamily="18" charset="0"/>
                        </a:rPr>
                        <a:t>SEX * COMFORTABLE_1 Crosstabulation</a:t>
                      </a:r>
                    </a:p>
                  </a:txBody>
                  <a:tcPr marL="7620" marR="7620" marT="7620" marB="0" anchor="ctr">
                    <a:lnL>
                      <a:noFill/>
                    </a:lnL>
                    <a:lnR>
                      <a:noFill/>
                    </a:lnR>
                    <a:lnT>
                      <a:noFill/>
                    </a:lnT>
                    <a:lnB>
                      <a:noFill/>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737994020"/>
                  </a:ext>
                </a:extLst>
              </a:tr>
              <a:tr h="411127">
                <a:tc gridSpan="5">
                  <a:txBody>
                    <a:bodyPr/>
                    <a:lstStyle/>
                    <a:p>
                      <a:pPr algn="l" fontAlgn="b"/>
                      <a:r>
                        <a:rPr lang="en-US" sz="2000" b="1" i="0" u="none" strike="noStrike" dirty="0">
                          <a:solidFill>
                            <a:srgbClr val="000000"/>
                          </a:solidFill>
                          <a:effectLst/>
                          <a:latin typeface="Georgia Pro Black" panose="02040A02050405020203" pitchFamily="18" charset="0"/>
                        </a:rPr>
                        <a:t>% within SEX</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616069084"/>
                  </a:ext>
                </a:extLst>
              </a:tr>
              <a:tr h="411127">
                <a:tc rowSpan="2" gridSpan="2">
                  <a:txBody>
                    <a:bodyPr/>
                    <a:lstStyle/>
                    <a:p>
                      <a:pPr algn="l" fontAlgn="b"/>
                      <a:r>
                        <a:rPr lang="en-ZM" sz="2000" b="1" i="0" u="none" strike="noStrike" dirty="0">
                          <a:solidFill>
                            <a:srgbClr val="000000"/>
                          </a:solidFill>
                          <a:effectLst/>
                          <a:latin typeface="Georgia Pro Black" panose="02040A02050405020203" pitchFamily="18"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en-ZM"/>
                    </a:p>
                  </a:txBody>
                  <a:tcPr/>
                </a:tc>
                <a:tc gridSpan="2">
                  <a:txBody>
                    <a:bodyPr/>
                    <a:lstStyle/>
                    <a:p>
                      <a:pPr algn="ctr" fontAlgn="b"/>
                      <a:r>
                        <a:rPr lang="en-US" sz="2000" b="1" i="0" u="none" strike="noStrike">
                          <a:solidFill>
                            <a:srgbClr val="000000"/>
                          </a:solidFill>
                          <a:effectLst/>
                          <a:latin typeface="Georgia Pro Black" panose="02040A02050405020203" pitchFamily="18" charset="0"/>
                        </a:rPr>
                        <a:t>COMFORTABLE_1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M"/>
                    </a:p>
                  </a:txBody>
                  <a:tcPr/>
                </a:tc>
                <a:tc rowSpan="2">
                  <a:txBody>
                    <a:bodyPr/>
                    <a:lstStyle/>
                    <a:p>
                      <a:pPr algn="ctr" fontAlgn="b"/>
                      <a:r>
                        <a:rPr lang="en-US" sz="2000" b="1" i="0" u="none" strike="noStrike">
                          <a:solidFill>
                            <a:srgbClr val="000000"/>
                          </a:solidFill>
                          <a:effectLst/>
                          <a:latin typeface="Georgia Pro Black" panose="02040A02050405020203" pitchFamily="18" charset="0"/>
                        </a:rPr>
                        <a:t>Total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14766843"/>
                  </a:ext>
                </a:extLst>
              </a:tr>
              <a:tr h="411127">
                <a:tc gridSpan="2" vMerge="1">
                  <a:txBody>
                    <a:bodyPr/>
                    <a:lstStyle/>
                    <a:p>
                      <a:endParaRPr lang="en-ZM"/>
                    </a:p>
                  </a:txBody>
                  <a:tcPr/>
                </a:tc>
                <a:tc hMerge="1" vMerge="1">
                  <a:txBody>
                    <a:bodyPr/>
                    <a:lstStyle/>
                    <a:p>
                      <a:endParaRPr lang="en-ZM"/>
                    </a:p>
                  </a:txBody>
                  <a:tcPr/>
                </a:tc>
                <a:tc>
                  <a:txBody>
                    <a:bodyPr/>
                    <a:lstStyle/>
                    <a:p>
                      <a:pPr algn="ctr" fontAlgn="b"/>
                      <a:r>
                        <a:rPr lang="en-US" sz="2000" b="1" i="0" u="none" strike="noStrike">
                          <a:solidFill>
                            <a:srgbClr val="000000"/>
                          </a:solidFill>
                          <a:effectLst/>
                          <a:latin typeface="Georgia Pro Black" panose="02040A02050405020203" pitchFamily="18" charset="0"/>
                        </a:rPr>
                        <a:t>YES</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Georgia Pro Black" panose="02040A02050405020203" pitchFamily="18"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ZM"/>
                    </a:p>
                  </a:txBody>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17701752"/>
                  </a:ext>
                </a:extLst>
              </a:tr>
              <a:tr h="411127">
                <a:tc rowSpan="2">
                  <a:txBody>
                    <a:bodyPr/>
                    <a:lstStyle/>
                    <a:p>
                      <a:pPr algn="l" fontAlgn="t"/>
                      <a:r>
                        <a:rPr lang="en-US" sz="2000" b="1" i="0" u="none" strike="noStrike" dirty="0">
                          <a:solidFill>
                            <a:srgbClr val="000000"/>
                          </a:solidFill>
                          <a:effectLst/>
                          <a:latin typeface="Georgia Pro Black" panose="02040A02050405020203" pitchFamily="18" charset="0"/>
                        </a:rPr>
                        <a:t>SEX</a:t>
                      </a:r>
                    </a:p>
                  </a:txBody>
                  <a:tcPr marL="7620" marR="7620" marT="762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t"/>
                      <a:r>
                        <a:rPr lang="en-US" sz="2000" b="1" i="0" u="none" strike="noStrike" dirty="0">
                          <a:solidFill>
                            <a:srgbClr val="000000"/>
                          </a:solidFill>
                          <a:effectLst/>
                          <a:latin typeface="Georgia Pro Black" panose="02040A02050405020203" pitchFamily="18" charset="0"/>
                        </a:rPr>
                        <a:t>MALE</a:t>
                      </a:r>
                    </a:p>
                  </a:txBody>
                  <a:tcPr marL="7620" marR="7620" marT="762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ctr"/>
                      <a:r>
                        <a:rPr lang="en-ZM" sz="2000" b="1" i="0" u="none" strike="noStrike" dirty="0">
                          <a:solidFill>
                            <a:srgbClr val="000000"/>
                          </a:solidFill>
                          <a:effectLst/>
                          <a:latin typeface="Georgia Pro Black" panose="02040A02050405020203" pitchFamily="18" charset="0"/>
                        </a:rPr>
                        <a:t>68.9%</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ctr"/>
                      <a:r>
                        <a:rPr lang="en-ZM" sz="2000" b="1" i="0" u="none" strike="noStrike" dirty="0">
                          <a:solidFill>
                            <a:srgbClr val="000000"/>
                          </a:solidFill>
                          <a:effectLst/>
                          <a:latin typeface="Georgia Pro Black" panose="02040A02050405020203" pitchFamily="18" charset="0"/>
                        </a:rPr>
                        <a:t>31.1%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ctr"/>
                      <a:r>
                        <a:rPr lang="en-ZM" sz="2000" b="1" i="0" u="none" strike="noStrike">
                          <a:solidFill>
                            <a:srgbClr val="000000"/>
                          </a:solidFill>
                          <a:effectLst/>
                          <a:latin typeface="Georgia Pro Black" panose="02040A02050405020203" pitchFamily="18" charset="0"/>
                        </a:rPr>
                        <a:t>100.0%</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75629124"/>
                  </a:ext>
                </a:extLst>
              </a:tr>
              <a:tr h="411127">
                <a:tc vMerge="1">
                  <a:txBody>
                    <a:bodyPr/>
                    <a:lstStyle/>
                    <a:p>
                      <a:endParaRPr lang="en-ZM"/>
                    </a:p>
                  </a:txBody>
                  <a:tcPr/>
                </a:tc>
                <a:tc>
                  <a:txBody>
                    <a:bodyPr/>
                    <a:lstStyle/>
                    <a:p>
                      <a:pPr algn="l" fontAlgn="t"/>
                      <a:r>
                        <a:rPr lang="en-US" sz="2000" b="1" i="0" u="none" strike="noStrike">
                          <a:solidFill>
                            <a:srgbClr val="000000"/>
                          </a:solidFill>
                          <a:effectLst/>
                          <a:latin typeface="Georgia Pro Black" panose="02040A02050405020203" pitchFamily="18" charset="0"/>
                        </a:rPr>
                        <a:t>FEMALE</a:t>
                      </a:r>
                    </a:p>
                  </a:txBody>
                  <a:tcPr marL="7620" marR="7620" marT="762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ctr"/>
                      <a:r>
                        <a:rPr lang="en-ZM" sz="2000" b="1" i="0" u="none" strike="noStrike">
                          <a:solidFill>
                            <a:srgbClr val="000000"/>
                          </a:solidFill>
                          <a:effectLst/>
                          <a:latin typeface="Georgia Pro Black" panose="02040A02050405020203" pitchFamily="18" charset="0"/>
                        </a:rPr>
                        <a:t>78.4%</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M" sz="2000" b="1" i="0" u="none" strike="noStrike" dirty="0">
                          <a:solidFill>
                            <a:srgbClr val="000000"/>
                          </a:solidFill>
                          <a:effectLst/>
                          <a:latin typeface="Georgia Pro Black" panose="02040A02050405020203" pitchFamily="18" charset="0"/>
                        </a:rPr>
                        <a:t>21.6%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M" sz="2000" b="1" i="0" u="none" strike="noStrike" dirty="0">
                          <a:solidFill>
                            <a:srgbClr val="000000"/>
                          </a:solidFill>
                          <a:effectLst/>
                          <a:latin typeface="Georgia Pro Black" panose="02040A02050405020203" pitchFamily="18" charset="0"/>
                        </a:rPr>
                        <a:t>100.0%</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ZM"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241906"/>
                  </a:ext>
                </a:extLst>
              </a:tr>
              <a:tr h="411127">
                <a:tc gridSpan="2">
                  <a:txBody>
                    <a:bodyPr/>
                    <a:lstStyle/>
                    <a:p>
                      <a:pPr algn="l" fontAlgn="t"/>
                      <a:r>
                        <a:rPr lang="en-US" sz="2000" b="1" i="0" u="none" strike="noStrike" dirty="0">
                          <a:solidFill>
                            <a:srgbClr val="000000"/>
                          </a:solidFill>
                          <a:effectLst/>
                          <a:latin typeface="Georgia Pro Black" panose="02040A02050405020203" pitchFamily="18" charset="0"/>
                        </a:rPr>
                        <a:t>Total</a:t>
                      </a:r>
                    </a:p>
                  </a:txBody>
                  <a:tcPr marL="7620" marR="7620" marT="76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ZM"/>
                    </a:p>
                  </a:txBody>
                  <a:tcPr/>
                </a:tc>
                <a:tc>
                  <a:txBody>
                    <a:bodyPr/>
                    <a:lstStyle/>
                    <a:p>
                      <a:pPr algn="r" fontAlgn="ctr"/>
                      <a:r>
                        <a:rPr lang="en-ZM" sz="2000" b="1" i="0" u="none" strike="noStrike" dirty="0">
                          <a:solidFill>
                            <a:srgbClr val="000000"/>
                          </a:solidFill>
                          <a:effectLst/>
                          <a:latin typeface="Georgia Pro Black" panose="02040A02050405020203" pitchFamily="18" charset="0"/>
                        </a:rPr>
                        <a:t>73.5%</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ctr"/>
                      <a:r>
                        <a:rPr lang="en-ZM" sz="2000" b="1" i="0" u="none" strike="noStrike" dirty="0">
                          <a:solidFill>
                            <a:srgbClr val="000000"/>
                          </a:solidFill>
                          <a:effectLst/>
                          <a:latin typeface="Georgia Pro Black" panose="02040A02050405020203" pitchFamily="18" charset="0"/>
                        </a:rPr>
                        <a:t>26.5%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ctr"/>
                      <a:r>
                        <a:rPr lang="en-ZM" sz="2000" b="1" i="0" u="none" strike="noStrike" dirty="0">
                          <a:solidFill>
                            <a:srgbClr val="000000"/>
                          </a:solidFill>
                          <a:effectLst/>
                          <a:latin typeface="Georgia Pro Black" panose="02040A02050405020203" pitchFamily="18" charset="0"/>
                        </a:rPr>
                        <a:t>100.0%</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ZM" sz="1000" b="0" i="0" u="none" strike="noStrike" dirty="0">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73458447"/>
                  </a:ext>
                </a:extLst>
              </a:tr>
            </a:tbl>
          </a:graphicData>
        </a:graphic>
      </p:graphicFrame>
    </p:spTree>
    <p:extLst>
      <p:ext uri="{BB962C8B-B14F-4D97-AF65-F5344CB8AC3E}">
        <p14:creationId xmlns:p14="http://schemas.microsoft.com/office/powerpoint/2010/main" val="149884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3FA9-BA3D-49A9-B674-55B4DADBF046}"/>
              </a:ext>
            </a:extLst>
          </p:cNvPr>
          <p:cNvSpPr>
            <a:spLocks noGrp="1"/>
          </p:cNvSpPr>
          <p:nvPr>
            <p:ph type="title"/>
          </p:nvPr>
        </p:nvSpPr>
        <p:spPr/>
        <p:txBody>
          <a:bodyPr>
            <a:normAutofit fontScale="90000"/>
          </a:bodyPr>
          <a:lstStyle/>
          <a:p>
            <a:r>
              <a:rPr lang="en-US" b="1" dirty="0"/>
              <a:t>PRINCIPLES OF TABLE READING</a:t>
            </a:r>
            <a:endParaRPr lang="en-ZM" dirty="0"/>
          </a:p>
        </p:txBody>
      </p:sp>
      <p:graphicFrame>
        <p:nvGraphicFramePr>
          <p:cNvPr id="5" name="Content Placeholder 4">
            <a:extLst>
              <a:ext uri="{FF2B5EF4-FFF2-40B4-BE49-F238E27FC236}">
                <a16:creationId xmlns:a16="http://schemas.microsoft.com/office/drawing/2014/main" id="{E4218A3F-02E5-48A2-AFE5-9C977C4244FF}"/>
              </a:ext>
            </a:extLst>
          </p:cNvPr>
          <p:cNvGraphicFramePr>
            <a:graphicFrameLocks noGrp="1"/>
          </p:cNvGraphicFramePr>
          <p:nvPr>
            <p:ph idx="1"/>
            <p:extLst>
              <p:ext uri="{D42A27DB-BD31-4B8C-83A1-F6EECF244321}">
                <p14:modId xmlns:p14="http://schemas.microsoft.com/office/powerpoint/2010/main" val="3256186756"/>
              </p:ext>
            </p:extLst>
          </p:nvPr>
        </p:nvGraphicFramePr>
        <p:xfrm>
          <a:off x="1245975" y="2385244"/>
          <a:ext cx="10218936" cy="4197890"/>
        </p:xfrm>
        <a:graphic>
          <a:graphicData uri="http://schemas.openxmlformats.org/drawingml/2006/table">
            <a:tbl>
              <a:tblPr/>
              <a:tblGrid>
                <a:gridCol w="1459848">
                  <a:extLst>
                    <a:ext uri="{9D8B030D-6E8A-4147-A177-3AD203B41FA5}">
                      <a16:colId xmlns:a16="http://schemas.microsoft.com/office/drawing/2014/main" val="2255212321"/>
                    </a:ext>
                  </a:extLst>
                </a:gridCol>
                <a:gridCol w="1459848">
                  <a:extLst>
                    <a:ext uri="{9D8B030D-6E8A-4147-A177-3AD203B41FA5}">
                      <a16:colId xmlns:a16="http://schemas.microsoft.com/office/drawing/2014/main" val="310473636"/>
                    </a:ext>
                  </a:extLst>
                </a:gridCol>
                <a:gridCol w="1459848">
                  <a:extLst>
                    <a:ext uri="{9D8B030D-6E8A-4147-A177-3AD203B41FA5}">
                      <a16:colId xmlns:a16="http://schemas.microsoft.com/office/drawing/2014/main" val="3317237618"/>
                    </a:ext>
                  </a:extLst>
                </a:gridCol>
                <a:gridCol w="1459848">
                  <a:extLst>
                    <a:ext uri="{9D8B030D-6E8A-4147-A177-3AD203B41FA5}">
                      <a16:colId xmlns:a16="http://schemas.microsoft.com/office/drawing/2014/main" val="2709663909"/>
                    </a:ext>
                  </a:extLst>
                </a:gridCol>
                <a:gridCol w="2266658">
                  <a:extLst>
                    <a:ext uri="{9D8B030D-6E8A-4147-A177-3AD203B41FA5}">
                      <a16:colId xmlns:a16="http://schemas.microsoft.com/office/drawing/2014/main" val="1505941382"/>
                    </a:ext>
                  </a:extLst>
                </a:gridCol>
                <a:gridCol w="1731146">
                  <a:extLst>
                    <a:ext uri="{9D8B030D-6E8A-4147-A177-3AD203B41FA5}">
                      <a16:colId xmlns:a16="http://schemas.microsoft.com/office/drawing/2014/main" val="2129216701"/>
                    </a:ext>
                  </a:extLst>
                </a:gridCol>
                <a:gridCol w="381740">
                  <a:extLst>
                    <a:ext uri="{9D8B030D-6E8A-4147-A177-3AD203B41FA5}">
                      <a16:colId xmlns:a16="http://schemas.microsoft.com/office/drawing/2014/main" val="2682647851"/>
                    </a:ext>
                  </a:extLst>
                </a:gridCol>
              </a:tblGrid>
              <a:tr h="300962">
                <a:tc gridSpan="6">
                  <a:txBody>
                    <a:bodyPr/>
                    <a:lstStyle/>
                    <a:p>
                      <a:pPr algn="ctr" fontAlgn="ctr"/>
                      <a:r>
                        <a:rPr lang="en-US" sz="1600" b="1" i="0" u="none" strike="noStrike" dirty="0">
                          <a:solidFill>
                            <a:srgbClr val="000000"/>
                          </a:solidFill>
                          <a:effectLst/>
                          <a:latin typeface="Georgia Pro Black" panose="02040A02050405020203" pitchFamily="18" charset="0"/>
                        </a:rPr>
                        <a:t>Chi-Square Tests</a:t>
                      </a:r>
                    </a:p>
                  </a:txBody>
                  <a:tcPr marL="6272" marR="6272" marT="6272"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a:txBody>
                    <a:bodyPr/>
                    <a:lstStyle/>
                    <a:p>
                      <a:pPr algn="l" fontAlgn="b"/>
                      <a:endParaRPr lang="en-ZM" sz="800" b="1" i="0" u="none" strike="noStrike">
                        <a:effectLst/>
                        <a:latin typeface="Arial" panose="020B0604020202020204" pitchFamily="34" charset="0"/>
                      </a:endParaRPr>
                    </a:p>
                  </a:txBody>
                  <a:tcPr marL="6272" marR="6272" marT="6272" marB="0" anchor="b">
                    <a:lnL>
                      <a:noFill/>
                    </a:lnL>
                    <a:lnR>
                      <a:noFill/>
                    </a:lnR>
                    <a:lnT>
                      <a:noFill/>
                    </a:lnT>
                    <a:lnB>
                      <a:noFill/>
                    </a:lnB>
                  </a:tcPr>
                </a:tc>
                <a:extLst>
                  <a:ext uri="{0D108BD9-81ED-4DB2-BD59-A6C34878D82A}">
                    <a16:rowId xmlns:a16="http://schemas.microsoft.com/office/drawing/2014/main" val="3114427874"/>
                  </a:ext>
                </a:extLst>
              </a:tr>
              <a:tr h="504836">
                <a:tc>
                  <a:txBody>
                    <a:bodyPr/>
                    <a:lstStyle/>
                    <a:p>
                      <a:pPr algn="l" fontAlgn="b"/>
                      <a:r>
                        <a:rPr lang="en-ZM" sz="1400" b="1" i="0" u="none" strike="noStrike" dirty="0">
                          <a:solidFill>
                            <a:srgbClr val="000000"/>
                          </a:solidFill>
                          <a:effectLst/>
                          <a:latin typeface="Georgia Pro Black" panose="02040A02050405020203" pitchFamily="18" charset="0"/>
                        </a:rPr>
                        <a:t> </a:t>
                      </a:r>
                    </a:p>
                  </a:txBody>
                  <a:tcPr marL="6272" marR="6272" marT="627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Pro Black" panose="02040A02050405020203" pitchFamily="18" charset="0"/>
                        </a:rPr>
                        <a:t>Value</a:t>
                      </a:r>
                    </a:p>
                  </a:txBody>
                  <a:tcPr marL="6272" marR="6272" marT="627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Pro Black" panose="02040A02050405020203" pitchFamily="18" charset="0"/>
                        </a:rPr>
                        <a:t>df</a:t>
                      </a:r>
                    </a:p>
                  </a:txBody>
                  <a:tcPr marL="6272" marR="6272" marT="6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Pro Black" panose="02040A02050405020203" pitchFamily="18" charset="0"/>
                        </a:rPr>
                        <a:t>Asymptotic Significance (2-sided)</a:t>
                      </a:r>
                    </a:p>
                  </a:txBody>
                  <a:tcPr marL="6272" marR="6272" marT="6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Pro Black" panose="02040A02050405020203" pitchFamily="18" charset="0"/>
                        </a:rPr>
                        <a:t>Exact Sig. (2-sided)</a:t>
                      </a:r>
                    </a:p>
                  </a:txBody>
                  <a:tcPr marL="6272" marR="6272" marT="6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eorgia Pro Black" panose="02040A02050405020203" pitchFamily="18" charset="0"/>
                        </a:rPr>
                        <a:t>Exact Sig. (1-sided)</a:t>
                      </a:r>
                    </a:p>
                  </a:txBody>
                  <a:tcPr marL="6272" marR="6272" marT="627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ZM" sz="800" b="1" i="0" u="none" strike="noStrike">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614037"/>
                  </a:ext>
                </a:extLst>
              </a:tr>
              <a:tr h="301912">
                <a:tc>
                  <a:txBody>
                    <a:bodyPr/>
                    <a:lstStyle/>
                    <a:p>
                      <a:pPr algn="l" fontAlgn="t"/>
                      <a:r>
                        <a:rPr lang="en-US" sz="1400" b="1" i="0" u="none" strike="noStrike" dirty="0">
                          <a:solidFill>
                            <a:srgbClr val="000000"/>
                          </a:solidFill>
                          <a:effectLst/>
                          <a:latin typeface="Georgia Pro Black" panose="02040A02050405020203" pitchFamily="18" charset="0"/>
                        </a:rPr>
                        <a:t>Pearson Chi-Square</a:t>
                      </a:r>
                    </a:p>
                  </a:txBody>
                  <a:tcPr marL="6272" marR="6272" marT="627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solidFill>
                            <a:srgbClr val="000000"/>
                          </a:solidFill>
                          <a:effectLst/>
                          <a:latin typeface="Georgia Pro Black" panose="02040A02050405020203" pitchFamily="18" charset="0"/>
                        </a:rPr>
                        <a:t>4.778</a:t>
                      </a:r>
                      <a:r>
                        <a:rPr lang="en-US" sz="1400" b="1" i="0" u="none" strike="noStrike" baseline="30000" dirty="0">
                          <a:solidFill>
                            <a:srgbClr val="000000"/>
                          </a:solidFill>
                          <a:effectLst/>
                          <a:latin typeface="Georgia Pro Black" panose="02040A02050405020203" pitchFamily="18" charset="0"/>
                        </a:rPr>
                        <a:t>a</a:t>
                      </a:r>
                      <a:endParaRPr lang="en-US" sz="1400" b="1" i="0" u="none" strike="noStrike" dirty="0">
                        <a:solidFill>
                          <a:srgbClr val="000000"/>
                        </a:solidFill>
                        <a:effectLst/>
                        <a:latin typeface="Georgia Pro Black" panose="02040A02050405020203" pitchFamily="18" charset="0"/>
                      </a:endParaRPr>
                    </a:p>
                  </a:txBody>
                  <a:tcPr marL="6272" marR="6272" marT="627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1</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.029</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ZM" sz="800" b="1" i="0" u="none" strike="noStrike" dirty="0">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8312791"/>
                  </a:ext>
                </a:extLst>
              </a:tr>
              <a:tr h="311810">
                <a:tc>
                  <a:txBody>
                    <a:bodyPr/>
                    <a:lstStyle/>
                    <a:p>
                      <a:pPr algn="l" fontAlgn="t"/>
                      <a:r>
                        <a:rPr lang="en-US" sz="1400" b="1" i="0" u="none" strike="noStrike" dirty="0">
                          <a:solidFill>
                            <a:srgbClr val="000000"/>
                          </a:solidFill>
                          <a:effectLst/>
                          <a:latin typeface="Georgia Pro Black" panose="02040A02050405020203" pitchFamily="18" charset="0"/>
                        </a:rPr>
                        <a:t>Continuity </a:t>
                      </a:r>
                      <a:r>
                        <a:rPr lang="en-US" sz="1400" b="1" i="0" u="none" strike="noStrike" dirty="0" err="1">
                          <a:solidFill>
                            <a:srgbClr val="000000"/>
                          </a:solidFill>
                          <a:effectLst/>
                          <a:latin typeface="Georgia Pro Black" panose="02040A02050405020203" pitchFamily="18" charset="0"/>
                        </a:rPr>
                        <a:t>Correction</a:t>
                      </a:r>
                      <a:r>
                        <a:rPr lang="en-US" sz="1400" b="1" i="0" u="none" strike="noStrike" baseline="30000" dirty="0" err="1">
                          <a:solidFill>
                            <a:srgbClr val="000000"/>
                          </a:solidFill>
                          <a:effectLst/>
                          <a:latin typeface="Georgia Pro Black" panose="02040A02050405020203" pitchFamily="18" charset="0"/>
                        </a:rPr>
                        <a:t>b</a:t>
                      </a:r>
                      <a:endParaRPr lang="en-US" sz="1400" b="1" i="0" u="none" strike="noStrike" dirty="0">
                        <a:solidFill>
                          <a:srgbClr val="000000"/>
                        </a:solidFill>
                        <a:effectLst/>
                        <a:latin typeface="Georgia Pro Black" panose="02040A02050405020203" pitchFamily="18" charset="0"/>
                      </a:endParaRPr>
                    </a:p>
                  </a:txBody>
                  <a:tcPr marL="6272" marR="6272" marT="627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4.302</a:t>
                      </a:r>
                    </a:p>
                  </a:txBody>
                  <a:tcPr marL="6272" marR="6272" marT="627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1</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.038</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ZM" sz="800" b="1" i="0" u="none" strike="noStrike">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3621769"/>
                  </a:ext>
                </a:extLst>
              </a:tr>
              <a:tr h="197975">
                <a:tc>
                  <a:txBody>
                    <a:bodyPr/>
                    <a:lstStyle/>
                    <a:p>
                      <a:pPr algn="l" fontAlgn="t"/>
                      <a:r>
                        <a:rPr lang="en-US" sz="1400" b="1" i="0" u="none" strike="noStrike" dirty="0">
                          <a:solidFill>
                            <a:srgbClr val="000000"/>
                          </a:solidFill>
                          <a:effectLst/>
                          <a:latin typeface="Georgia Pro Black" panose="02040A02050405020203" pitchFamily="18" charset="0"/>
                        </a:rPr>
                        <a:t>Likelihood Ratio</a:t>
                      </a:r>
                    </a:p>
                  </a:txBody>
                  <a:tcPr marL="6272" marR="6272" marT="627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4.810</a:t>
                      </a:r>
                    </a:p>
                  </a:txBody>
                  <a:tcPr marL="6272" marR="6272" marT="627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1</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.028</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ZM" sz="800" b="1" i="0" u="none" strike="noStrike">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7430228"/>
                  </a:ext>
                </a:extLst>
              </a:tr>
              <a:tr h="296963">
                <a:tc>
                  <a:txBody>
                    <a:bodyPr/>
                    <a:lstStyle/>
                    <a:p>
                      <a:pPr algn="l" fontAlgn="t"/>
                      <a:r>
                        <a:rPr lang="en-US" sz="1400" b="1" i="0" u="none" strike="noStrike" dirty="0">
                          <a:solidFill>
                            <a:srgbClr val="000000"/>
                          </a:solidFill>
                          <a:effectLst/>
                          <a:latin typeface="Georgia Pro Black" panose="02040A02050405020203" pitchFamily="18" charset="0"/>
                        </a:rPr>
                        <a:t>Fisher's Exact Test</a:t>
                      </a:r>
                    </a:p>
                  </a:txBody>
                  <a:tcPr marL="6272" marR="6272" marT="627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 </a:t>
                      </a:r>
                    </a:p>
                  </a:txBody>
                  <a:tcPr marL="6272" marR="6272" marT="627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.034</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a:solidFill>
                            <a:srgbClr val="000000"/>
                          </a:solidFill>
                          <a:effectLst/>
                          <a:latin typeface="Georgia Pro Black" panose="02040A02050405020203" pitchFamily="18" charset="0"/>
                        </a:rPr>
                        <a:t>.019</a:t>
                      </a:r>
                    </a:p>
                  </a:txBody>
                  <a:tcPr marL="6272" marR="6272" marT="627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ZM" sz="800" b="1" i="0" u="none" strike="noStrike">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0213361"/>
                  </a:ext>
                </a:extLst>
              </a:tr>
              <a:tr h="395950">
                <a:tc>
                  <a:txBody>
                    <a:bodyPr/>
                    <a:lstStyle/>
                    <a:p>
                      <a:pPr algn="l" fontAlgn="t"/>
                      <a:r>
                        <a:rPr lang="en-US" sz="1400" b="1" i="0" u="none" strike="noStrike" dirty="0">
                          <a:solidFill>
                            <a:srgbClr val="000000"/>
                          </a:solidFill>
                          <a:effectLst/>
                          <a:latin typeface="Georgia Pro Black" panose="02040A02050405020203" pitchFamily="18" charset="0"/>
                        </a:rPr>
                        <a:t>Linear-by-Linear Association</a:t>
                      </a:r>
                    </a:p>
                  </a:txBody>
                  <a:tcPr marL="6272" marR="6272" marT="627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4.766</a:t>
                      </a:r>
                    </a:p>
                  </a:txBody>
                  <a:tcPr marL="6272" marR="6272" marT="627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1</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.029</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ZM" sz="800" b="1" i="0" u="none" strike="noStrike">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3431701"/>
                  </a:ext>
                </a:extLst>
              </a:tr>
              <a:tr h="202924">
                <a:tc>
                  <a:txBody>
                    <a:bodyPr/>
                    <a:lstStyle/>
                    <a:p>
                      <a:pPr algn="l" fontAlgn="t"/>
                      <a:r>
                        <a:rPr lang="en-US" sz="1400" b="1" i="0" u="none" strike="noStrike" dirty="0">
                          <a:solidFill>
                            <a:srgbClr val="000000"/>
                          </a:solidFill>
                          <a:effectLst/>
                          <a:latin typeface="Georgia Pro Black" panose="02040A02050405020203" pitchFamily="18" charset="0"/>
                        </a:rPr>
                        <a:t>N of Valid Cases</a:t>
                      </a:r>
                    </a:p>
                  </a:txBody>
                  <a:tcPr marL="6272" marR="6272" marT="627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400" b="1" i="0" u="none" strike="noStrike" dirty="0">
                          <a:solidFill>
                            <a:srgbClr val="000000"/>
                          </a:solidFill>
                          <a:effectLst/>
                          <a:latin typeface="Georgia Pro Black" panose="02040A02050405020203" pitchFamily="18" charset="0"/>
                        </a:rPr>
                        <a:t>411</a:t>
                      </a:r>
                    </a:p>
                  </a:txBody>
                  <a:tcPr marL="6272" marR="6272" marT="627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ZM" sz="1400" b="1" i="0" u="none" strike="noStrike" dirty="0">
                          <a:solidFill>
                            <a:srgbClr val="000000"/>
                          </a:solidFill>
                          <a:effectLst/>
                          <a:latin typeface="Georgia Pro Black" panose="02040A02050405020203" pitchFamily="18" charset="0"/>
                        </a:rPr>
                        <a:t> </a:t>
                      </a:r>
                    </a:p>
                  </a:txBody>
                  <a:tcPr marL="6272" marR="6272" marT="627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ZM" sz="800" b="1" i="0" u="none" strike="noStrike">
                        <a:effectLst/>
                        <a:latin typeface="Arial" panose="020B0604020202020204" pitchFamily="34" charset="0"/>
                      </a:endParaRPr>
                    </a:p>
                  </a:txBody>
                  <a:tcPr marL="6272" marR="6272" marT="6272"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7086735"/>
                  </a:ext>
                </a:extLst>
              </a:tr>
              <a:tr h="183127">
                <a:tc gridSpan="6">
                  <a:txBody>
                    <a:bodyPr/>
                    <a:lstStyle/>
                    <a:p>
                      <a:pPr algn="l" fontAlgn="t"/>
                      <a:r>
                        <a:rPr lang="en-US" sz="1400" b="1" i="0" u="none" strike="noStrike" dirty="0">
                          <a:solidFill>
                            <a:srgbClr val="000000"/>
                          </a:solidFill>
                          <a:effectLst/>
                          <a:latin typeface="Georgia Pro Black" panose="02040A02050405020203" pitchFamily="18" charset="0"/>
                        </a:rPr>
                        <a:t>a. 0 cells (0.0%) have expected count less than 5. The minimum expected count is 52.78.</a:t>
                      </a:r>
                    </a:p>
                  </a:txBody>
                  <a:tcPr marL="6272" marR="6272" marT="6272"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a:txBody>
                    <a:bodyPr/>
                    <a:lstStyle/>
                    <a:p>
                      <a:pPr algn="l" fontAlgn="b"/>
                      <a:endParaRPr lang="en-ZM" sz="800" b="1" i="0" u="none" strike="noStrike">
                        <a:effectLst/>
                        <a:latin typeface="Arial" panose="020B0604020202020204" pitchFamily="34" charset="0"/>
                      </a:endParaRPr>
                    </a:p>
                  </a:txBody>
                  <a:tcPr marL="6272" marR="6272" marT="6272" marB="0" anchor="b">
                    <a:lnL>
                      <a:noFill/>
                    </a:lnL>
                    <a:lnR>
                      <a:noFill/>
                    </a:lnR>
                    <a:lnT>
                      <a:noFill/>
                    </a:lnT>
                    <a:lnB>
                      <a:noFill/>
                    </a:lnB>
                  </a:tcPr>
                </a:tc>
                <a:extLst>
                  <a:ext uri="{0D108BD9-81ED-4DB2-BD59-A6C34878D82A}">
                    <a16:rowId xmlns:a16="http://schemas.microsoft.com/office/drawing/2014/main" val="2961482983"/>
                  </a:ext>
                </a:extLst>
              </a:tr>
              <a:tr h="108886">
                <a:tc gridSpan="6">
                  <a:txBody>
                    <a:bodyPr/>
                    <a:lstStyle/>
                    <a:p>
                      <a:pPr algn="l" fontAlgn="t"/>
                      <a:r>
                        <a:rPr lang="en-US" sz="1400" b="1" i="0" u="none" strike="noStrike" dirty="0">
                          <a:solidFill>
                            <a:srgbClr val="000000"/>
                          </a:solidFill>
                          <a:effectLst/>
                          <a:latin typeface="Georgia Pro Black" panose="02040A02050405020203" pitchFamily="18" charset="0"/>
                        </a:rPr>
                        <a:t>b. Computed only for a 2x2 table</a:t>
                      </a:r>
                    </a:p>
                  </a:txBody>
                  <a:tcPr marL="6272" marR="6272" marT="6272" marB="0">
                    <a:lnL>
                      <a:noFill/>
                    </a:lnL>
                    <a:lnR>
                      <a:noFill/>
                    </a:lnR>
                    <a:lnT>
                      <a:noFill/>
                    </a:lnT>
                    <a:lnB>
                      <a:noFill/>
                    </a:lnB>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hMerge="1">
                  <a:txBody>
                    <a:bodyPr/>
                    <a:lstStyle/>
                    <a:p>
                      <a:endParaRPr lang="en-ZM"/>
                    </a:p>
                  </a:txBody>
                  <a:tcPr/>
                </a:tc>
                <a:tc>
                  <a:txBody>
                    <a:bodyPr/>
                    <a:lstStyle/>
                    <a:p>
                      <a:pPr algn="l" fontAlgn="b"/>
                      <a:endParaRPr lang="en-ZM" sz="800" b="1" i="0" u="none" strike="noStrike" dirty="0">
                        <a:effectLst/>
                        <a:latin typeface="Arial" panose="020B0604020202020204" pitchFamily="34" charset="0"/>
                      </a:endParaRPr>
                    </a:p>
                  </a:txBody>
                  <a:tcPr marL="6272" marR="6272" marT="6272" marB="0" anchor="b">
                    <a:lnL>
                      <a:noFill/>
                    </a:lnL>
                    <a:lnR>
                      <a:noFill/>
                    </a:lnR>
                    <a:lnT>
                      <a:noFill/>
                    </a:lnT>
                    <a:lnB>
                      <a:noFill/>
                    </a:lnB>
                  </a:tcPr>
                </a:tc>
                <a:extLst>
                  <a:ext uri="{0D108BD9-81ED-4DB2-BD59-A6C34878D82A}">
                    <a16:rowId xmlns:a16="http://schemas.microsoft.com/office/drawing/2014/main" val="1901138504"/>
                  </a:ext>
                </a:extLst>
              </a:tr>
            </a:tbl>
          </a:graphicData>
        </a:graphic>
      </p:graphicFrame>
    </p:spTree>
    <p:extLst>
      <p:ext uri="{BB962C8B-B14F-4D97-AF65-F5344CB8AC3E}">
        <p14:creationId xmlns:p14="http://schemas.microsoft.com/office/powerpoint/2010/main" val="16697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CHI – SQUARE GOODNESS OF FIT TEST</a:t>
            </a:r>
            <a:endParaRPr lang="en-US" sz="3200" dirty="0"/>
          </a:p>
        </p:txBody>
      </p:sp>
      <p:sp>
        <p:nvSpPr>
          <p:cNvPr id="3" name="Content Placeholder 2"/>
          <p:cNvSpPr>
            <a:spLocks noGrp="1"/>
          </p:cNvSpPr>
          <p:nvPr>
            <p:ph idx="1"/>
          </p:nvPr>
        </p:nvSpPr>
        <p:spPr/>
        <p:txBody>
          <a:bodyPr>
            <a:normAutofit/>
          </a:bodyPr>
          <a:lstStyle/>
          <a:p>
            <a:pPr algn="just"/>
            <a:r>
              <a:rPr lang="en-US" dirty="0"/>
              <a:t> </a:t>
            </a:r>
            <a:r>
              <a:rPr lang="en-US" sz="2800" b="1" dirty="0"/>
              <a:t>This is used to determine the extent to which our expectations match with reality. </a:t>
            </a:r>
          </a:p>
          <a:p>
            <a:pPr algn="just"/>
            <a:endParaRPr lang="en-US" sz="2800" b="1" dirty="0"/>
          </a:p>
          <a:p>
            <a:pPr algn="just"/>
            <a:r>
              <a:rPr lang="en-US" sz="2800" b="1" dirty="0"/>
              <a:t>It is meant to determine how well our observed data fit or agree with our expectations.</a:t>
            </a:r>
          </a:p>
          <a:p>
            <a:pPr marL="0" indent="0" algn="just">
              <a:buNone/>
            </a:pPr>
            <a:endParaRPr lang="en-US" sz="2800" b="1" dirty="0"/>
          </a:p>
          <a:p>
            <a:pPr marL="0" indent="0">
              <a:buNone/>
            </a:pPr>
            <a:endParaRPr lang="en-US" b="1" dirty="0"/>
          </a:p>
        </p:txBody>
      </p:sp>
    </p:spTree>
    <p:extLst>
      <p:ext uri="{BB962C8B-B14F-4D97-AF65-F5344CB8AC3E}">
        <p14:creationId xmlns:p14="http://schemas.microsoft.com/office/powerpoint/2010/main" val="2200075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83FC-3714-4DF3-9348-046A01E3DC3C}"/>
              </a:ext>
            </a:extLst>
          </p:cNvPr>
          <p:cNvSpPr>
            <a:spLocks noGrp="1"/>
          </p:cNvSpPr>
          <p:nvPr>
            <p:ph type="title"/>
          </p:nvPr>
        </p:nvSpPr>
        <p:spPr/>
        <p:txBody>
          <a:bodyPr/>
          <a:lstStyle/>
          <a:p>
            <a:r>
              <a:rPr lang="en-US" dirty="0"/>
              <a:t>EXAMPLE</a:t>
            </a:r>
            <a:endParaRPr lang="en-ZM" dirty="0"/>
          </a:p>
        </p:txBody>
      </p:sp>
      <p:sp>
        <p:nvSpPr>
          <p:cNvPr id="3" name="Content Placeholder 2">
            <a:extLst>
              <a:ext uri="{FF2B5EF4-FFF2-40B4-BE49-F238E27FC236}">
                <a16:creationId xmlns:a16="http://schemas.microsoft.com/office/drawing/2014/main" id="{C4D9E393-5B1A-4E71-86BA-52392109AC50}"/>
              </a:ext>
            </a:extLst>
          </p:cNvPr>
          <p:cNvSpPr>
            <a:spLocks noGrp="1"/>
          </p:cNvSpPr>
          <p:nvPr>
            <p:ph idx="1"/>
          </p:nvPr>
        </p:nvSpPr>
        <p:spPr/>
        <p:txBody>
          <a:bodyPr>
            <a:normAutofit lnSpcReduction="10000"/>
          </a:bodyPr>
          <a:lstStyle/>
          <a:p>
            <a:pPr lvl="0" algn="just"/>
            <a:r>
              <a:rPr lang="en-US" b="1" dirty="0"/>
              <a:t>Operating on the assumption that the expected number of customers is same from Monday to Saturday, Shoprite management assigns the same number of 15 till operators on all days from Monday to Sunday.  </a:t>
            </a:r>
          </a:p>
          <a:p>
            <a:pPr marL="0" indent="0" algn="just">
              <a:buNone/>
            </a:pPr>
            <a:endParaRPr lang="en-US" b="1" dirty="0"/>
          </a:p>
          <a:p>
            <a:pPr lvl="0" algn="just"/>
            <a:r>
              <a:rPr lang="en-US" b="1" dirty="0"/>
              <a:t>Complaints are however heard from many customers that service is very slow.</a:t>
            </a:r>
          </a:p>
          <a:p>
            <a:endParaRPr lang="en-ZM" dirty="0"/>
          </a:p>
        </p:txBody>
      </p:sp>
    </p:spTree>
    <p:extLst>
      <p:ext uri="{BB962C8B-B14F-4D97-AF65-F5344CB8AC3E}">
        <p14:creationId xmlns:p14="http://schemas.microsoft.com/office/powerpoint/2010/main" val="743488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a:t>
            </a:r>
          </a:p>
        </p:txBody>
      </p:sp>
      <p:sp>
        <p:nvSpPr>
          <p:cNvPr id="3" name="Content Placeholder 2"/>
          <p:cNvSpPr>
            <a:spLocks noGrp="1"/>
          </p:cNvSpPr>
          <p:nvPr>
            <p:ph idx="1"/>
          </p:nvPr>
        </p:nvSpPr>
        <p:spPr/>
        <p:txBody>
          <a:bodyPr>
            <a:normAutofit fontScale="70000" lnSpcReduction="20000"/>
          </a:bodyPr>
          <a:lstStyle/>
          <a:p>
            <a:pPr lvl="0"/>
            <a:r>
              <a:rPr lang="en-US" b="1" dirty="0"/>
              <a:t>To deal with this problem management hires a consultant to investigate this.</a:t>
            </a:r>
          </a:p>
          <a:p>
            <a:pPr marL="0" indent="0">
              <a:buNone/>
            </a:pPr>
            <a:endParaRPr lang="en-US" b="1" dirty="0"/>
          </a:p>
          <a:p>
            <a:pPr lvl="0"/>
            <a:r>
              <a:rPr lang="en-US" b="1" dirty="0"/>
              <a:t>The consultant collects data over a 24-week period observing the number of customers on each day. The total number of customers observed over the period is 9,792. </a:t>
            </a:r>
          </a:p>
          <a:p>
            <a:pPr lvl="0"/>
            <a:endParaRPr lang="en-US" b="1" dirty="0"/>
          </a:p>
          <a:p>
            <a:pPr lvl="0"/>
            <a:r>
              <a:rPr lang="en-US" b="1" dirty="0"/>
              <a:t>If management is right, we would expect 1,632 on each day.</a:t>
            </a:r>
          </a:p>
          <a:p>
            <a:pPr marL="0" indent="0">
              <a:buNone/>
            </a:pPr>
            <a:endParaRPr lang="en-US" b="1" dirty="0"/>
          </a:p>
          <a:p>
            <a:pPr lvl="0"/>
            <a:r>
              <a:rPr lang="en-US" b="1" dirty="0"/>
              <a:t>Is management justified in assigning only 15 till operators in the shop?</a:t>
            </a:r>
          </a:p>
          <a:p>
            <a:endParaRPr lang="en-US" dirty="0"/>
          </a:p>
          <a:p>
            <a:endParaRPr lang="en-US" dirty="0"/>
          </a:p>
        </p:txBody>
      </p:sp>
    </p:spTree>
    <p:extLst>
      <p:ext uri="{BB962C8B-B14F-4D97-AF65-F5344CB8AC3E}">
        <p14:creationId xmlns:p14="http://schemas.microsoft.com/office/powerpoint/2010/main" val="3920351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929753"/>
              </p:ext>
            </p:extLst>
          </p:nvPr>
        </p:nvGraphicFramePr>
        <p:xfrm>
          <a:off x="2218038" y="2796024"/>
          <a:ext cx="7834184" cy="2834650"/>
        </p:xfrm>
        <a:graphic>
          <a:graphicData uri="http://schemas.openxmlformats.org/drawingml/2006/table">
            <a:tbl>
              <a:tblPr>
                <a:tableStyleId>{5940675A-B579-460E-94D1-54222C63F5DA}</a:tableStyleId>
              </a:tblPr>
              <a:tblGrid>
                <a:gridCol w="3411059">
                  <a:extLst>
                    <a:ext uri="{9D8B030D-6E8A-4147-A177-3AD203B41FA5}">
                      <a16:colId xmlns:a16="http://schemas.microsoft.com/office/drawing/2014/main" val="235499402"/>
                    </a:ext>
                  </a:extLst>
                </a:gridCol>
                <a:gridCol w="4423125">
                  <a:extLst>
                    <a:ext uri="{9D8B030D-6E8A-4147-A177-3AD203B41FA5}">
                      <a16:colId xmlns:a16="http://schemas.microsoft.com/office/drawing/2014/main" val="2476225284"/>
                    </a:ext>
                  </a:extLst>
                </a:gridCol>
              </a:tblGrid>
              <a:tr h="529991">
                <a:tc>
                  <a:txBody>
                    <a:bodyPr/>
                    <a:lstStyle/>
                    <a:p>
                      <a:pPr algn="l" rtl="0" fontAlgn="ctr"/>
                      <a:r>
                        <a:rPr lang="en-US" sz="2000" b="1" u="none" strike="noStrike" dirty="0">
                          <a:effectLst/>
                          <a:latin typeface="Georgia Pro Black" panose="02040A02050405020203" pitchFamily="18" charset="0"/>
                        </a:rPr>
                        <a:t>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i="0" u="none" strike="noStrike" dirty="0">
                          <a:solidFill>
                            <a:schemeClr val="tx1"/>
                          </a:solidFill>
                          <a:effectLst/>
                          <a:latin typeface="Georgia Pro Black" panose="02040A02050405020203" pitchFamily="18" charset="0"/>
                        </a:rPr>
                        <a:t>Number</a:t>
                      </a:r>
                      <a:r>
                        <a:rPr lang="en-US" sz="2000" b="1" i="0" u="none" strike="noStrike" baseline="0" dirty="0">
                          <a:solidFill>
                            <a:schemeClr val="tx1"/>
                          </a:solidFill>
                          <a:effectLst/>
                          <a:latin typeface="Georgia Pro Black" panose="02040A02050405020203" pitchFamily="18" charset="0"/>
                        </a:rPr>
                        <a:t> of customers</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063039632"/>
                  </a:ext>
                </a:extLst>
              </a:tr>
              <a:tr h="329237">
                <a:tc>
                  <a:txBody>
                    <a:bodyPr/>
                    <a:lstStyle/>
                    <a:p>
                      <a:pPr algn="l" rtl="0" fontAlgn="ctr"/>
                      <a:r>
                        <a:rPr lang="en-US" sz="2000" b="1" u="none" strike="noStrike" dirty="0">
                          <a:effectLst/>
                          <a:latin typeface="Georgia Pro Black" panose="02040A02050405020203" pitchFamily="18" charset="0"/>
                        </a:rPr>
                        <a:t>Monday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1525</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461604540"/>
                  </a:ext>
                </a:extLst>
              </a:tr>
              <a:tr h="329237">
                <a:tc>
                  <a:txBody>
                    <a:bodyPr/>
                    <a:lstStyle/>
                    <a:p>
                      <a:pPr algn="l" rtl="0" fontAlgn="ctr"/>
                      <a:r>
                        <a:rPr lang="en-US" sz="2000" b="1" u="none" strike="noStrike" dirty="0">
                          <a:effectLst/>
                          <a:latin typeface="Georgia Pro Black" panose="02040A02050405020203" pitchFamily="18" charset="0"/>
                        </a:rPr>
                        <a:t>Tuesday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1711</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036782300"/>
                  </a:ext>
                </a:extLst>
              </a:tr>
              <a:tr h="329237">
                <a:tc>
                  <a:txBody>
                    <a:bodyPr/>
                    <a:lstStyle/>
                    <a:p>
                      <a:pPr algn="l" rtl="0" fontAlgn="ctr"/>
                      <a:r>
                        <a:rPr lang="en-US" sz="2000" b="1" u="none" strike="noStrike" dirty="0">
                          <a:effectLst/>
                          <a:latin typeface="Georgia Pro Black" panose="02040A02050405020203" pitchFamily="18" charset="0"/>
                        </a:rPr>
                        <a:t>Wednesday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1655</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772255063"/>
                  </a:ext>
                </a:extLst>
              </a:tr>
              <a:tr h="329237">
                <a:tc>
                  <a:txBody>
                    <a:bodyPr/>
                    <a:lstStyle/>
                    <a:p>
                      <a:pPr algn="l" rtl="0" fontAlgn="ctr"/>
                      <a:r>
                        <a:rPr lang="en-US" sz="2000" b="1" u="none" strike="noStrike" dirty="0">
                          <a:effectLst/>
                          <a:latin typeface="Georgia Pro Black" panose="02040A02050405020203" pitchFamily="18" charset="0"/>
                        </a:rPr>
                        <a:t>Thursday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1497</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117591661"/>
                  </a:ext>
                </a:extLst>
              </a:tr>
              <a:tr h="329237">
                <a:tc>
                  <a:txBody>
                    <a:bodyPr/>
                    <a:lstStyle/>
                    <a:p>
                      <a:pPr algn="l" rtl="0" fontAlgn="ctr"/>
                      <a:r>
                        <a:rPr lang="en-US" sz="2000" b="1" u="none" strike="noStrike" dirty="0">
                          <a:effectLst/>
                          <a:latin typeface="Georgia Pro Black" panose="02040A02050405020203" pitchFamily="18" charset="0"/>
                        </a:rPr>
                        <a:t>Friday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1603</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508530467"/>
                  </a:ext>
                </a:extLst>
              </a:tr>
              <a:tr h="329237">
                <a:tc>
                  <a:txBody>
                    <a:bodyPr/>
                    <a:lstStyle/>
                    <a:p>
                      <a:pPr algn="l" rtl="0" fontAlgn="ctr"/>
                      <a:r>
                        <a:rPr lang="en-US" sz="2000" b="1" u="none" strike="noStrike" dirty="0">
                          <a:effectLst/>
                          <a:latin typeface="Georgia Pro Black" panose="02040A02050405020203" pitchFamily="18" charset="0"/>
                        </a:rPr>
                        <a:t>Saturday</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1801</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717802914"/>
                  </a:ext>
                </a:extLst>
              </a:tr>
              <a:tr h="329237">
                <a:tc>
                  <a:txBody>
                    <a:bodyPr/>
                    <a:lstStyle/>
                    <a:p>
                      <a:pPr algn="l" rtl="0" fontAlgn="ctr"/>
                      <a:r>
                        <a:rPr lang="en-US" sz="2000" b="1" u="none" strike="noStrike" dirty="0">
                          <a:effectLst/>
                          <a:latin typeface="Georgia Pro Black" panose="02040A02050405020203" pitchFamily="18" charset="0"/>
                        </a:rPr>
                        <a:t>Total</a:t>
                      </a:r>
                      <a:endParaRPr lang="en-US" sz="20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2000" b="1" u="none" strike="noStrike" dirty="0">
                          <a:effectLst/>
                          <a:latin typeface="Georgia Pro Black" panose="02040A02050405020203" pitchFamily="18" charset="0"/>
                        </a:rPr>
                        <a:t>9792</a:t>
                      </a:r>
                      <a:endParaRPr lang="en-US" sz="20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650282369"/>
                  </a:ext>
                </a:extLst>
              </a:tr>
            </a:tbl>
          </a:graphicData>
        </a:graphic>
      </p:graphicFrame>
    </p:spTree>
    <p:extLst>
      <p:ext uri="{BB962C8B-B14F-4D97-AF65-F5344CB8AC3E}">
        <p14:creationId xmlns:p14="http://schemas.microsoft.com/office/powerpoint/2010/main" val="369273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000" b="1" dirty="0"/>
              <a:t>HYPOTHESES</a:t>
            </a:r>
          </a:p>
        </p:txBody>
      </p:sp>
      <p:sp>
        <p:nvSpPr>
          <p:cNvPr id="3" name="Content Placeholder 2"/>
          <p:cNvSpPr>
            <a:spLocks noGrp="1"/>
          </p:cNvSpPr>
          <p:nvPr>
            <p:ph idx="1"/>
          </p:nvPr>
        </p:nvSpPr>
        <p:spPr/>
        <p:txBody>
          <a:bodyPr>
            <a:normAutofit/>
          </a:bodyPr>
          <a:lstStyle/>
          <a:p>
            <a:pPr marL="0" indent="0" algn="just">
              <a:buNone/>
            </a:pPr>
            <a:r>
              <a:rPr lang="en-US" b="1" dirty="0"/>
              <a:t> Ho:	The number of customers is the same each day from Monday to Sunday</a:t>
            </a:r>
          </a:p>
          <a:p>
            <a:pPr marL="0" indent="0" algn="just">
              <a:buNone/>
            </a:pPr>
            <a:endParaRPr lang="en-US" b="1" dirty="0"/>
          </a:p>
          <a:p>
            <a:pPr algn="just"/>
            <a:r>
              <a:rPr lang="en-US" b="1" dirty="0"/>
              <a:t>Hi:	The number of customers is not the same each day from Monday to Sunday.</a:t>
            </a:r>
          </a:p>
          <a:p>
            <a:pPr marL="0" indent="0" algn="just">
              <a:buNone/>
            </a:pPr>
            <a:r>
              <a:rPr lang="en-US" b="1" dirty="0"/>
              <a:t> </a:t>
            </a:r>
          </a:p>
          <a:p>
            <a:pPr algn="just"/>
            <a:endParaRPr lang="en-US" b="1" dirty="0"/>
          </a:p>
        </p:txBody>
      </p:sp>
    </p:spTree>
    <p:extLst>
      <p:ext uri="{BB962C8B-B14F-4D97-AF65-F5344CB8AC3E}">
        <p14:creationId xmlns:p14="http://schemas.microsoft.com/office/powerpoint/2010/main" val="1941277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17A8-9027-48E0-BA49-AC1266A2095E}"/>
              </a:ext>
            </a:extLst>
          </p:cNvPr>
          <p:cNvSpPr>
            <a:spLocks noGrp="1"/>
          </p:cNvSpPr>
          <p:nvPr>
            <p:ph type="title"/>
          </p:nvPr>
        </p:nvSpPr>
        <p:spPr/>
        <p:txBody>
          <a:bodyPr>
            <a:normAutofit fontScale="90000"/>
          </a:bodyPr>
          <a:lstStyle/>
          <a:p>
            <a:br>
              <a:rPr lang="en-US" b="1" dirty="0"/>
            </a:br>
            <a:r>
              <a:rPr lang="en-US" b="1" dirty="0"/>
              <a:t>ASSUMPTIONS</a:t>
            </a:r>
            <a:br>
              <a:rPr lang="en-US" b="1" dirty="0"/>
            </a:br>
            <a:r>
              <a:rPr lang="en-US" b="1" dirty="0"/>
              <a:t> </a:t>
            </a:r>
            <a:br>
              <a:rPr lang="en-US" b="1" dirty="0"/>
            </a:br>
            <a:endParaRPr lang="en-ZM" dirty="0"/>
          </a:p>
        </p:txBody>
      </p:sp>
      <p:sp>
        <p:nvSpPr>
          <p:cNvPr id="3" name="Content Placeholder 2">
            <a:extLst>
              <a:ext uri="{FF2B5EF4-FFF2-40B4-BE49-F238E27FC236}">
                <a16:creationId xmlns:a16="http://schemas.microsoft.com/office/drawing/2014/main" id="{7D88E664-263C-462B-8244-7634BE6A258C}"/>
              </a:ext>
            </a:extLst>
          </p:cNvPr>
          <p:cNvSpPr>
            <a:spLocks noGrp="1"/>
          </p:cNvSpPr>
          <p:nvPr>
            <p:ph idx="1"/>
          </p:nvPr>
        </p:nvSpPr>
        <p:spPr/>
        <p:txBody>
          <a:bodyPr/>
          <a:lstStyle/>
          <a:p>
            <a:pPr lvl="0" algn="just"/>
            <a:r>
              <a:rPr lang="en-US" sz="3200" b="1" dirty="0"/>
              <a:t>Nominal scale</a:t>
            </a:r>
          </a:p>
          <a:p>
            <a:pPr lvl="0" algn="just"/>
            <a:r>
              <a:rPr lang="en-US" sz="3200" b="1" dirty="0"/>
              <a:t>No random sampling</a:t>
            </a:r>
          </a:p>
          <a:p>
            <a:pPr lvl="0" algn="just"/>
            <a:r>
              <a:rPr lang="en-US" sz="3200" b="1" dirty="0"/>
              <a:t>Sample is large</a:t>
            </a:r>
          </a:p>
          <a:p>
            <a:pPr marL="0" indent="0" algn="just">
              <a:buNone/>
            </a:pPr>
            <a:endParaRPr lang="en-US" sz="3200" b="1" dirty="0"/>
          </a:p>
          <a:p>
            <a:endParaRPr lang="en-ZM" dirty="0"/>
          </a:p>
        </p:txBody>
      </p:sp>
    </p:spTree>
    <p:extLst>
      <p:ext uri="{BB962C8B-B14F-4D97-AF65-F5344CB8AC3E}">
        <p14:creationId xmlns:p14="http://schemas.microsoft.com/office/powerpoint/2010/main" val="1509919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1" dirty="0"/>
              <a:t>DECISION RULES</a:t>
            </a:r>
          </a:p>
        </p:txBody>
      </p:sp>
      <p:sp>
        <p:nvSpPr>
          <p:cNvPr id="3" name="Content Placeholder 2"/>
          <p:cNvSpPr>
            <a:spLocks noGrp="1"/>
          </p:cNvSpPr>
          <p:nvPr>
            <p:ph idx="1"/>
          </p:nvPr>
        </p:nvSpPr>
        <p:spPr/>
        <p:txBody>
          <a:bodyPr>
            <a:normAutofit/>
          </a:bodyPr>
          <a:lstStyle/>
          <a:p>
            <a:pPr algn="just"/>
            <a:r>
              <a:rPr lang="en-US" b="1" dirty="0"/>
              <a:t>For k-1 degrees of freedom at 5% level of significance,</a:t>
            </a:r>
          </a:p>
          <a:p>
            <a:pPr algn="just"/>
            <a:r>
              <a:rPr lang="en-US" b="1" dirty="0"/>
              <a:t> </a:t>
            </a:r>
          </a:p>
          <a:p>
            <a:pPr lvl="0"/>
            <a:r>
              <a:rPr lang="en-US" b="1" dirty="0"/>
              <a:t>If   X</a:t>
            </a:r>
            <a:r>
              <a:rPr lang="en-US" b="1" baseline="30000" dirty="0"/>
              <a:t>2</a:t>
            </a:r>
            <a:r>
              <a:rPr lang="en-US" b="1" dirty="0"/>
              <a:t> less than 11.07, accept Ho</a:t>
            </a:r>
            <a:endParaRPr lang="en-US" dirty="0"/>
          </a:p>
          <a:p>
            <a:pPr lvl="0"/>
            <a:r>
              <a:rPr lang="en-US" b="1" dirty="0"/>
              <a:t>If X</a:t>
            </a:r>
            <a:r>
              <a:rPr lang="en-US" b="1" baseline="30000" dirty="0"/>
              <a:t>2</a:t>
            </a:r>
            <a:r>
              <a:rPr lang="en-US" b="1" dirty="0"/>
              <a:t> greater than or equal to  11.07, reject Ho</a:t>
            </a:r>
            <a:endParaRPr lang="en-US" dirty="0"/>
          </a:p>
          <a:p>
            <a:pPr algn="just"/>
            <a:endParaRPr lang="en-US" b="1" dirty="0"/>
          </a:p>
        </p:txBody>
      </p:sp>
    </p:spTree>
    <p:extLst>
      <p:ext uri="{BB962C8B-B14F-4D97-AF65-F5344CB8AC3E}">
        <p14:creationId xmlns:p14="http://schemas.microsoft.com/office/powerpoint/2010/main" val="86708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NON-PARAMETRIC TESTS </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b="1" dirty="0"/>
              <a:t>ADVANTAGES</a:t>
            </a:r>
            <a:endParaRPr lang="en-US" dirty="0"/>
          </a:p>
          <a:p>
            <a:pPr marL="0" indent="0">
              <a:buNone/>
            </a:pPr>
            <a:endParaRPr lang="en-US" dirty="0"/>
          </a:p>
          <a:p>
            <a:pPr algn="just"/>
            <a:r>
              <a:rPr lang="en-US" b="1" dirty="0"/>
              <a:t>Assumptions of normality can be relaxed.</a:t>
            </a:r>
          </a:p>
          <a:p>
            <a:pPr algn="just"/>
            <a:r>
              <a:rPr lang="en-US" b="1" dirty="0"/>
              <a:t> They are simpler to compute  and easy to apply.</a:t>
            </a:r>
          </a:p>
          <a:p>
            <a:pPr algn="just"/>
            <a:r>
              <a:rPr lang="en-US" b="1" dirty="0"/>
              <a:t>They are more resistant to extreme values when compared to parametric methods. </a:t>
            </a:r>
          </a:p>
          <a:p>
            <a:pPr algn="just"/>
            <a:r>
              <a:rPr lang="en-US" b="1" dirty="0"/>
              <a:t>Assumptions of normality can be relaxed.</a:t>
            </a:r>
          </a:p>
          <a:p>
            <a:pPr marL="0" indent="0" algn="just">
              <a:buNone/>
            </a:pPr>
            <a:endParaRPr lang="en-US" b="1" dirty="0"/>
          </a:p>
          <a:p>
            <a:endParaRPr lang="en-US" dirty="0"/>
          </a:p>
          <a:p>
            <a:endParaRPr lang="en-US" dirty="0"/>
          </a:p>
        </p:txBody>
      </p:sp>
    </p:spTree>
    <p:extLst>
      <p:ext uri="{BB962C8B-B14F-4D97-AF65-F5344CB8AC3E}">
        <p14:creationId xmlns:p14="http://schemas.microsoft.com/office/powerpoint/2010/main" val="2572214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5472657"/>
              </p:ext>
            </p:extLst>
          </p:nvPr>
        </p:nvGraphicFramePr>
        <p:xfrm>
          <a:off x="1556952" y="2653394"/>
          <a:ext cx="8748585" cy="2749741"/>
        </p:xfrm>
        <a:graphic>
          <a:graphicData uri="http://schemas.openxmlformats.org/drawingml/2006/table">
            <a:tbl>
              <a:tblPr>
                <a:tableStyleId>{5940675A-B579-460E-94D1-54222C63F5DA}</a:tableStyleId>
              </a:tblPr>
              <a:tblGrid>
                <a:gridCol w="1604473">
                  <a:extLst>
                    <a:ext uri="{9D8B030D-6E8A-4147-A177-3AD203B41FA5}">
                      <a16:colId xmlns:a16="http://schemas.microsoft.com/office/drawing/2014/main" val="2996915623"/>
                    </a:ext>
                  </a:extLst>
                </a:gridCol>
                <a:gridCol w="1417014">
                  <a:extLst>
                    <a:ext uri="{9D8B030D-6E8A-4147-A177-3AD203B41FA5}">
                      <a16:colId xmlns:a16="http://schemas.microsoft.com/office/drawing/2014/main" val="63269874"/>
                    </a:ext>
                  </a:extLst>
                </a:gridCol>
                <a:gridCol w="1417014">
                  <a:extLst>
                    <a:ext uri="{9D8B030D-6E8A-4147-A177-3AD203B41FA5}">
                      <a16:colId xmlns:a16="http://schemas.microsoft.com/office/drawing/2014/main" val="365462803"/>
                    </a:ext>
                  </a:extLst>
                </a:gridCol>
                <a:gridCol w="1417014">
                  <a:extLst>
                    <a:ext uri="{9D8B030D-6E8A-4147-A177-3AD203B41FA5}">
                      <a16:colId xmlns:a16="http://schemas.microsoft.com/office/drawing/2014/main" val="1539920576"/>
                    </a:ext>
                  </a:extLst>
                </a:gridCol>
                <a:gridCol w="1476056">
                  <a:extLst>
                    <a:ext uri="{9D8B030D-6E8A-4147-A177-3AD203B41FA5}">
                      <a16:colId xmlns:a16="http://schemas.microsoft.com/office/drawing/2014/main" val="1631497847"/>
                    </a:ext>
                  </a:extLst>
                </a:gridCol>
                <a:gridCol w="1417014">
                  <a:extLst>
                    <a:ext uri="{9D8B030D-6E8A-4147-A177-3AD203B41FA5}">
                      <a16:colId xmlns:a16="http://schemas.microsoft.com/office/drawing/2014/main" val="2291168638"/>
                    </a:ext>
                  </a:extLst>
                </a:gridCol>
              </a:tblGrid>
              <a:tr h="611052">
                <a:tc>
                  <a:txBody>
                    <a:bodyPr/>
                    <a:lstStyle/>
                    <a:p>
                      <a:pPr marL="0" marR="0">
                        <a:spcBef>
                          <a:spcPts val="0"/>
                        </a:spcBef>
                        <a:spcAft>
                          <a:spcPts val="0"/>
                        </a:spcAft>
                      </a:pPr>
                      <a:r>
                        <a:rPr lang="en-US" sz="1500" b="1" dirty="0">
                          <a:effectLst/>
                          <a:latin typeface="Georgia Pro Black" panose="02040A02050405020203" pitchFamily="18" charset="0"/>
                        </a:rPr>
                        <a:t>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O</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O-E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(O-E)</a:t>
                      </a:r>
                      <a:r>
                        <a:rPr lang="en-US" sz="1500" b="1" baseline="30000" dirty="0">
                          <a:effectLst/>
                        </a:rPr>
                        <a:t>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u="sng" dirty="0">
                          <a:effectLst/>
                          <a:latin typeface="Georgia Pro Black" panose="02040A02050405020203" pitchFamily="18" charset="0"/>
                        </a:rPr>
                        <a:t>(O-E)</a:t>
                      </a:r>
                      <a:r>
                        <a:rPr lang="en-US" sz="1500" b="1" u="sng" baseline="30000" dirty="0">
                          <a:effectLst/>
                        </a:rPr>
                        <a:t>2</a:t>
                      </a:r>
                      <a:endParaRPr lang="en-US" sz="1500" b="1" dirty="0">
                        <a:effectLst/>
                      </a:endParaRPr>
                    </a:p>
                    <a:p>
                      <a:pPr marL="0" marR="0" algn="ctr">
                        <a:spcBef>
                          <a:spcPts val="0"/>
                        </a:spcBef>
                        <a:spcAft>
                          <a:spcPts val="0"/>
                        </a:spcAft>
                      </a:pPr>
                      <a:r>
                        <a:rPr lang="en-US" sz="1500" b="1" dirty="0">
                          <a:effectLst/>
                        </a:rPr>
                        <a:t>     E</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093881386"/>
                  </a:ext>
                </a:extLst>
              </a:tr>
              <a:tr h="305527">
                <a:tc>
                  <a:txBody>
                    <a:bodyPr/>
                    <a:lstStyle/>
                    <a:p>
                      <a:pPr marL="0" marR="0">
                        <a:spcBef>
                          <a:spcPts val="0"/>
                        </a:spcBef>
                        <a:spcAft>
                          <a:spcPts val="0"/>
                        </a:spcAft>
                      </a:pPr>
                      <a:r>
                        <a:rPr lang="en-US" sz="1500" b="1" dirty="0">
                          <a:effectLst/>
                          <a:latin typeface="Georgia Pro Black" panose="02040A02050405020203" pitchFamily="18" charset="0"/>
                        </a:rPr>
                        <a:t>Monday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1525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-107.00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11449.00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7.02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334225542"/>
                  </a:ext>
                </a:extLst>
              </a:tr>
              <a:tr h="305527">
                <a:tc>
                  <a:txBody>
                    <a:bodyPr/>
                    <a:lstStyle/>
                    <a:p>
                      <a:pPr marL="0" marR="0">
                        <a:spcBef>
                          <a:spcPts val="0"/>
                        </a:spcBef>
                        <a:spcAft>
                          <a:spcPts val="0"/>
                        </a:spcAft>
                      </a:pPr>
                      <a:r>
                        <a:rPr lang="en-US" sz="1500" b="1" dirty="0">
                          <a:effectLst/>
                          <a:latin typeface="Georgia Pro Black" panose="02040A02050405020203" pitchFamily="18" charset="0"/>
                        </a:rPr>
                        <a:t>Tuesday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1711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79.00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6241.00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3.82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36229735"/>
                  </a:ext>
                </a:extLst>
              </a:tr>
              <a:tr h="305527">
                <a:tc>
                  <a:txBody>
                    <a:bodyPr/>
                    <a:lstStyle/>
                    <a:p>
                      <a:pPr marL="0" marR="0">
                        <a:spcBef>
                          <a:spcPts val="0"/>
                        </a:spcBef>
                        <a:spcAft>
                          <a:spcPts val="0"/>
                        </a:spcAft>
                      </a:pPr>
                      <a:r>
                        <a:rPr lang="en-US" sz="1500" b="1" dirty="0">
                          <a:effectLst/>
                          <a:latin typeface="Georgia Pro Black" panose="02040A02050405020203" pitchFamily="18" charset="0"/>
                        </a:rPr>
                        <a:t>Wednesday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1655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23.00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529.00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00312060"/>
                  </a:ext>
                </a:extLst>
              </a:tr>
              <a:tr h="305527">
                <a:tc>
                  <a:txBody>
                    <a:bodyPr/>
                    <a:lstStyle/>
                    <a:p>
                      <a:pPr marL="0" marR="0">
                        <a:spcBef>
                          <a:spcPts val="0"/>
                        </a:spcBef>
                        <a:spcAft>
                          <a:spcPts val="0"/>
                        </a:spcAft>
                      </a:pPr>
                      <a:r>
                        <a:rPr lang="en-US" sz="1500" b="1" dirty="0">
                          <a:effectLst/>
                          <a:latin typeface="Georgia Pro Black" panose="02040A02050405020203" pitchFamily="18" charset="0"/>
                        </a:rPr>
                        <a:t>Thursday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1497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-135.00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18225.00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11.17</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055148700"/>
                  </a:ext>
                </a:extLst>
              </a:tr>
              <a:tr h="305527">
                <a:tc>
                  <a:txBody>
                    <a:bodyPr/>
                    <a:lstStyle/>
                    <a:p>
                      <a:pPr marL="0" marR="0">
                        <a:spcBef>
                          <a:spcPts val="0"/>
                        </a:spcBef>
                        <a:spcAft>
                          <a:spcPts val="0"/>
                        </a:spcAft>
                      </a:pPr>
                      <a:r>
                        <a:rPr lang="en-US" sz="1500" b="1" dirty="0">
                          <a:effectLst/>
                          <a:latin typeface="Georgia Pro Black" panose="02040A02050405020203" pitchFamily="18" charset="0"/>
                        </a:rPr>
                        <a:t>Friday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1603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841.00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0.52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782609058"/>
                  </a:ext>
                </a:extLst>
              </a:tr>
              <a:tr h="305527">
                <a:tc>
                  <a:txBody>
                    <a:bodyPr/>
                    <a:lstStyle/>
                    <a:p>
                      <a:pPr marL="0" marR="0">
                        <a:spcBef>
                          <a:spcPts val="0"/>
                        </a:spcBef>
                        <a:spcAft>
                          <a:spcPts val="0"/>
                        </a:spcAft>
                      </a:pPr>
                      <a:r>
                        <a:rPr lang="en-US" sz="1500" b="1" dirty="0">
                          <a:effectLst/>
                          <a:latin typeface="Georgia Pro Black" panose="02040A02050405020203" pitchFamily="18" charset="0"/>
                        </a:rPr>
                        <a:t>Saturday</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1801</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1632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169.00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28561.00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17.50</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171655871"/>
                  </a:ext>
                </a:extLst>
              </a:tr>
              <a:tr h="305527">
                <a:tc>
                  <a:txBody>
                    <a:bodyPr/>
                    <a:lstStyle/>
                    <a:p>
                      <a:pPr marL="0" marR="0">
                        <a:spcBef>
                          <a:spcPts val="0"/>
                        </a:spcBef>
                        <a:spcAft>
                          <a:spcPts val="0"/>
                        </a:spcAft>
                      </a:pPr>
                      <a:r>
                        <a:rPr lang="en-US" sz="1500" b="1" dirty="0">
                          <a:effectLst/>
                          <a:latin typeface="Georgia Pro Black" panose="02040A02050405020203" pitchFamily="18" charset="0"/>
                        </a:rPr>
                        <a:t> Total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9792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 </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latin typeface="Georgia Pro Black" panose="02040A02050405020203" pitchFamily="18" charset="0"/>
                        </a:rPr>
                        <a:t>40.35</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62082529"/>
                  </a:ext>
                </a:extLst>
              </a:tr>
            </a:tbl>
          </a:graphicData>
        </a:graphic>
      </p:graphicFrame>
    </p:spTree>
    <p:extLst>
      <p:ext uri="{BB962C8B-B14F-4D97-AF65-F5344CB8AC3E}">
        <p14:creationId xmlns:p14="http://schemas.microsoft.com/office/powerpoint/2010/main" val="365480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DECISION AND CONCLUSION</a:t>
            </a:r>
          </a:p>
        </p:txBody>
      </p:sp>
      <p:sp>
        <p:nvSpPr>
          <p:cNvPr id="3" name="Content Placeholder 2"/>
          <p:cNvSpPr>
            <a:spLocks noGrp="1"/>
          </p:cNvSpPr>
          <p:nvPr>
            <p:ph idx="1"/>
          </p:nvPr>
        </p:nvSpPr>
        <p:spPr/>
        <p:txBody>
          <a:bodyPr>
            <a:normAutofit fontScale="92500" lnSpcReduction="20000"/>
          </a:bodyPr>
          <a:lstStyle/>
          <a:p>
            <a:r>
              <a:rPr lang="en-US" b="1" dirty="0"/>
              <a:t>DECISION</a:t>
            </a:r>
          </a:p>
          <a:p>
            <a:pPr marL="0" indent="0">
              <a:buNone/>
            </a:pPr>
            <a:endParaRPr lang="en-US" b="1" dirty="0"/>
          </a:p>
          <a:p>
            <a:r>
              <a:rPr lang="en-US" b="1" dirty="0"/>
              <a:t>Reject Ho</a:t>
            </a:r>
          </a:p>
          <a:p>
            <a:pPr marL="0" indent="0">
              <a:buNone/>
            </a:pPr>
            <a:endParaRPr lang="en-US" b="1" dirty="0"/>
          </a:p>
          <a:p>
            <a:r>
              <a:rPr lang="en-US" b="1" dirty="0"/>
              <a:t>CONCLUSION</a:t>
            </a:r>
          </a:p>
          <a:p>
            <a:pPr marL="0" indent="0">
              <a:buNone/>
            </a:pPr>
            <a:endParaRPr lang="en-US" b="1" dirty="0"/>
          </a:p>
          <a:p>
            <a:r>
              <a:rPr lang="en-US" b="1" dirty="0"/>
              <a:t>The customers are not evenly spread over six working days.</a:t>
            </a:r>
          </a:p>
          <a:p>
            <a:pPr marL="0" indent="0">
              <a:buNone/>
            </a:pPr>
            <a:endParaRPr lang="en-US" b="1" dirty="0"/>
          </a:p>
          <a:p>
            <a:endParaRPr lang="en-US" b="1" dirty="0"/>
          </a:p>
        </p:txBody>
      </p:sp>
    </p:spTree>
    <p:extLst>
      <p:ext uri="{BB962C8B-B14F-4D97-AF65-F5344CB8AC3E}">
        <p14:creationId xmlns:p14="http://schemas.microsoft.com/office/powerpoint/2010/main" val="226329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50FF-5369-4CF7-B41B-981ECC2314AD}"/>
              </a:ext>
            </a:extLst>
          </p:cNvPr>
          <p:cNvSpPr>
            <a:spLocks noGrp="1"/>
          </p:cNvSpPr>
          <p:nvPr>
            <p:ph type="title"/>
          </p:nvPr>
        </p:nvSpPr>
        <p:spPr/>
        <p:txBody>
          <a:bodyPr>
            <a:normAutofit fontScale="90000"/>
          </a:bodyPr>
          <a:lstStyle/>
          <a:p>
            <a:r>
              <a:rPr lang="en-US" b="1" dirty="0"/>
              <a:t>NON-PARAMETRIC TESTS </a:t>
            </a:r>
            <a:br>
              <a:rPr lang="en-US" b="1" dirty="0"/>
            </a:br>
            <a:endParaRPr lang="en-ZM" dirty="0"/>
          </a:p>
        </p:txBody>
      </p:sp>
      <p:sp>
        <p:nvSpPr>
          <p:cNvPr id="3" name="Content Placeholder 2">
            <a:extLst>
              <a:ext uri="{FF2B5EF4-FFF2-40B4-BE49-F238E27FC236}">
                <a16:creationId xmlns:a16="http://schemas.microsoft.com/office/drawing/2014/main" id="{D4056A09-2BAC-40EE-9001-75D6BDD8A7C4}"/>
              </a:ext>
            </a:extLst>
          </p:cNvPr>
          <p:cNvSpPr>
            <a:spLocks noGrp="1"/>
          </p:cNvSpPr>
          <p:nvPr>
            <p:ph idx="1"/>
          </p:nvPr>
        </p:nvSpPr>
        <p:spPr/>
        <p:txBody>
          <a:bodyPr>
            <a:normAutofit lnSpcReduction="10000"/>
          </a:bodyPr>
          <a:lstStyle/>
          <a:p>
            <a:pPr algn="just"/>
            <a:r>
              <a:rPr lang="en-US" b="1" dirty="0"/>
              <a:t>DISADVANTAGES</a:t>
            </a:r>
          </a:p>
          <a:p>
            <a:pPr algn="just"/>
            <a:endParaRPr lang="en-US" b="1" dirty="0"/>
          </a:p>
          <a:p>
            <a:pPr algn="just"/>
            <a:r>
              <a:rPr lang="en-US" b="1" dirty="0"/>
              <a:t>Methods do not have as much power as the z-test. </a:t>
            </a:r>
          </a:p>
          <a:p>
            <a:pPr algn="just"/>
            <a:r>
              <a:rPr lang="en-US" b="1" dirty="0"/>
              <a:t>In other words, they increase the likelihood of committing Type II error – accepting H</a:t>
            </a:r>
            <a:r>
              <a:rPr lang="en-US" b="1" baseline="-25000" dirty="0"/>
              <a:t>0.</a:t>
            </a:r>
          </a:p>
          <a:p>
            <a:pPr lvl="0" algn="just"/>
            <a:r>
              <a:rPr lang="en-US" b="1" dirty="0"/>
              <a:t>They cannot be used to make inferences from the sample to the population.</a:t>
            </a:r>
          </a:p>
          <a:p>
            <a:pPr marL="0" indent="0" algn="just">
              <a:buNone/>
            </a:pPr>
            <a:endParaRPr lang="en-US" b="1" dirty="0"/>
          </a:p>
          <a:p>
            <a:endParaRPr lang="en-ZM" dirty="0"/>
          </a:p>
        </p:txBody>
      </p:sp>
    </p:spTree>
    <p:extLst>
      <p:ext uri="{BB962C8B-B14F-4D97-AF65-F5344CB8AC3E}">
        <p14:creationId xmlns:p14="http://schemas.microsoft.com/office/powerpoint/2010/main" val="372808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NON-PARAMETRIC TESTS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EXAMPLES OF NON-PARAMETRIC TESTS</a:t>
            </a:r>
          </a:p>
          <a:p>
            <a:pPr marL="0" indent="0">
              <a:buNone/>
            </a:pPr>
            <a:endParaRPr lang="en-US" dirty="0"/>
          </a:p>
          <a:p>
            <a:r>
              <a:rPr lang="en-US" b="1" dirty="0"/>
              <a:t>Rank order correlation</a:t>
            </a:r>
          </a:p>
          <a:p>
            <a:r>
              <a:rPr lang="en-US" b="1" dirty="0"/>
              <a:t>Chi-square test of independence</a:t>
            </a:r>
          </a:p>
          <a:p>
            <a:r>
              <a:rPr lang="en-US" b="1" dirty="0"/>
              <a:t>Chi-square goodness of fit test </a:t>
            </a:r>
          </a:p>
          <a:p>
            <a:r>
              <a:rPr lang="en-US" b="1" dirty="0"/>
              <a:t>Mann – Whitney “ U “ test</a:t>
            </a:r>
          </a:p>
          <a:p>
            <a:r>
              <a:rPr lang="en-US" b="1" dirty="0" err="1"/>
              <a:t>Kruskal</a:t>
            </a:r>
            <a:r>
              <a:rPr lang="en-US" b="1" dirty="0"/>
              <a:t> – Wallis “H” test</a:t>
            </a:r>
          </a:p>
          <a:p>
            <a:endParaRPr lang="en-US" b="1" dirty="0"/>
          </a:p>
        </p:txBody>
      </p:sp>
    </p:spTree>
    <p:extLst>
      <p:ext uri="{BB962C8B-B14F-4D97-AF65-F5344CB8AC3E}">
        <p14:creationId xmlns:p14="http://schemas.microsoft.com/office/powerpoint/2010/main" val="326967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SPEARMAN’S RANK ORDER CORRELATION</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a:t>SPEARMAN’S RANK ORDER CORRELATION</a:t>
            </a:r>
            <a:endParaRPr lang="en-US" dirty="0"/>
          </a:p>
          <a:p>
            <a:pPr marL="0" indent="0">
              <a:buNone/>
            </a:pPr>
            <a:endParaRPr lang="en-US" dirty="0"/>
          </a:p>
          <a:p>
            <a:r>
              <a:rPr lang="en-US" b="1" dirty="0"/>
              <a:t>This is used when two pairs of scores are ranked or measured on the ordinal scale. </a:t>
            </a:r>
          </a:p>
          <a:p>
            <a:endParaRPr lang="en-US" b="1" dirty="0"/>
          </a:p>
          <a:p>
            <a:r>
              <a:rPr lang="en-US" b="1" dirty="0"/>
              <a:t>It does not require assumptions of linearity or normality.</a:t>
            </a:r>
          </a:p>
          <a:p>
            <a:endParaRPr lang="en-US" b="1" dirty="0"/>
          </a:p>
          <a:p>
            <a:r>
              <a:rPr lang="en-US" b="1" dirty="0"/>
              <a:t>EXAMPLE</a:t>
            </a:r>
            <a:endParaRPr lang="en-US" dirty="0"/>
          </a:p>
          <a:p>
            <a:pPr marL="0" indent="0">
              <a:buNone/>
            </a:pPr>
            <a:r>
              <a:rPr lang="en-US" dirty="0"/>
              <a:t> </a:t>
            </a:r>
          </a:p>
          <a:p>
            <a:r>
              <a:rPr lang="en-US" b="1" dirty="0"/>
              <a:t>Suppose we want to establish if there is a relationship between performance in MAT 1110 and DEM 2414 and we have the following scores</a:t>
            </a:r>
          </a:p>
          <a:p>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290883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SPEARMAN’S RANK ORDER CORRELATION</a:t>
            </a:r>
            <a:br>
              <a:rPr lang="en-US" sz="2800" dirty="0"/>
            </a:br>
            <a:endParaRPr lang="en-US" sz="2800" dirty="0"/>
          </a:p>
        </p:txBody>
      </p:sp>
      <p:graphicFrame>
        <p:nvGraphicFramePr>
          <p:cNvPr id="4" name="Content Placeholder 3"/>
          <p:cNvGraphicFramePr>
            <a:graphicFrameLocks noGrp="1"/>
          </p:cNvGraphicFramePr>
          <p:nvPr>
            <p:ph idx="1"/>
          </p:nvPr>
        </p:nvGraphicFramePr>
        <p:xfrm>
          <a:off x="3966758" y="3009545"/>
          <a:ext cx="2778034" cy="2611755"/>
        </p:xfrm>
        <a:graphic>
          <a:graphicData uri="http://schemas.openxmlformats.org/drawingml/2006/table">
            <a:tbl>
              <a:tblPr>
                <a:tableStyleId>{5940675A-B579-460E-94D1-54222C63F5DA}</a:tableStyleId>
              </a:tblPr>
              <a:tblGrid>
                <a:gridCol w="1389017">
                  <a:extLst>
                    <a:ext uri="{9D8B030D-6E8A-4147-A177-3AD203B41FA5}">
                      <a16:colId xmlns:a16="http://schemas.microsoft.com/office/drawing/2014/main" val="3268761215"/>
                    </a:ext>
                  </a:extLst>
                </a:gridCol>
                <a:gridCol w="1389017">
                  <a:extLst>
                    <a:ext uri="{9D8B030D-6E8A-4147-A177-3AD203B41FA5}">
                      <a16:colId xmlns:a16="http://schemas.microsoft.com/office/drawing/2014/main" val="3438431020"/>
                    </a:ext>
                  </a:extLst>
                </a:gridCol>
              </a:tblGrid>
              <a:tr h="268605">
                <a:tc>
                  <a:txBody>
                    <a:bodyPr/>
                    <a:lstStyle/>
                    <a:p>
                      <a:pPr algn="ctr" rtl="0" fontAlgn="ctr"/>
                      <a:r>
                        <a:rPr lang="en-US" sz="1500" b="1" u="none" strike="noStrike" dirty="0">
                          <a:effectLst/>
                          <a:latin typeface="Georgia Pro Black" panose="02040A02050405020203" pitchFamily="18" charset="0"/>
                        </a:rPr>
                        <a:t>MAT 1110</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DEM 2414</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725738507"/>
                  </a:ext>
                </a:extLst>
              </a:tr>
              <a:tr h="234315">
                <a:tc>
                  <a:txBody>
                    <a:bodyPr/>
                    <a:lstStyle/>
                    <a:p>
                      <a:pPr algn="ctr" rtl="0" fontAlgn="ctr"/>
                      <a:r>
                        <a:rPr lang="en-US" sz="1500" b="1" u="none" strike="noStrike" dirty="0">
                          <a:effectLst/>
                          <a:latin typeface="Georgia Pro Black" panose="02040A02050405020203" pitchFamily="18" charset="0"/>
                        </a:rPr>
                        <a:t>64</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64</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64057400"/>
                  </a:ext>
                </a:extLst>
              </a:tr>
              <a:tr h="234315">
                <a:tc>
                  <a:txBody>
                    <a:bodyPr/>
                    <a:lstStyle/>
                    <a:p>
                      <a:pPr algn="ctr" rtl="0" fontAlgn="ctr"/>
                      <a:r>
                        <a:rPr lang="en-US" sz="1500" b="1" u="none" strike="noStrike" dirty="0">
                          <a:effectLst/>
                          <a:latin typeface="Georgia Pro Black" panose="02040A02050405020203" pitchFamily="18" charset="0"/>
                        </a:rPr>
                        <a:t>68</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76</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436227365"/>
                  </a:ext>
                </a:extLst>
              </a:tr>
              <a:tr h="234315">
                <a:tc>
                  <a:txBody>
                    <a:bodyPr/>
                    <a:lstStyle/>
                    <a:p>
                      <a:pPr algn="ctr" rtl="0" fontAlgn="ctr"/>
                      <a:r>
                        <a:rPr lang="en-US" sz="1500" b="1" u="none" strike="noStrike" dirty="0">
                          <a:effectLst/>
                          <a:latin typeface="Georgia Pro Black" panose="02040A02050405020203" pitchFamily="18" charset="0"/>
                        </a:rPr>
                        <a:t>60</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56</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967837866"/>
                  </a:ext>
                </a:extLst>
              </a:tr>
              <a:tr h="234315">
                <a:tc>
                  <a:txBody>
                    <a:bodyPr/>
                    <a:lstStyle/>
                    <a:p>
                      <a:pPr algn="ctr" rtl="0" fontAlgn="ctr"/>
                      <a:r>
                        <a:rPr lang="en-US" sz="1500" b="1" u="none" strike="noStrike" dirty="0">
                          <a:effectLst/>
                          <a:latin typeface="Georgia Pro Black" panose="02040A02050405020203" pitchFamily="18" charset="0"/>
                        </a:rPr>
                        <a:t>76</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80</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521627899"/>
                  </a:ext>
                </a:extLst>
              </a:tr>
              <a:tr h="234315">
                <a:tc>
                  <a:txBody>
                    <a:bodyPr/>
                    <a:lstStyle/>
                    <a:p>
                      <a:pPr algn="ctr" rtl="0" fontAlgn="ctr"/>
                      <a:r>
                        <a:rPr lang="en-US" sz="1500" b="1" u="none" strike="noStrike" dirty="0">
                          <a:effectLst/>
                          <a:latin typeface="Georgia Pro Black" panose="02040A02050405020203" pitchFamily="18" charset="0"/>
                        </a:rPr>
                        <a:t>20</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28</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460392155"/>
                  </a:ext>
                </a:extLst>
              </a:tr>
              <a:tr h="234315">
                <a:tc>
                  <a:txBody>
                    <a:bodyPr/>
                    <a:lstStyle/>
                    <a:p>
                      <a:pPr algn="ctr" rtl="0" fontAlgn="ctr"/>
                      <a:r>
                        <a:rPr lang="en-US" sz="1500" b="1" u="none" strike="noStrike" dirty="0">
                          <a:effectLst/>
                          <a:latin typeface="Georgia Pro Black" panose="02040A02050405020203" pitchFamily="18" charset="0"/>
                        </a:rPr>
                        <a:t>24</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44</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274163485"/>
                  </a:ext>
                </a:extLst>
              </a:tr>
              <a:tr h="234315">
                <a:tc>
                  <a:txBody>
                    <a:bodyPr/>
                    <a:lstStyle/>
                    <a:p>
                      <a:pPr algn="ctr" rtl="0" fontAlgn="ctr"/>
                      <a:r>
                        <a:rPr lang="en-US" sz="1500" b="1" u="none" strike="noStrike" dirty="0">
                          <a:effectLst/>
                          <a:latin typeface="Georgia Pro Black" panose="02040A02050405020203" pitchFamily="18" charset="0"/>
                        </a:rPr>
                        <a:t>32</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52</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426220286"/>
                  </a:ext>
                </a:extLst>
              </a:tr>
              <a:tr h="234315">
                <a:tc>
                  <a:txBody>
                    <a:bodyPr/>
                    <a:lstStyle/>
                    <a:p>
                      <a:pPr algn="ctr" rtl="0" fontAlgn="ctr"/>
                      <a:r>
                        <a:rPr lang="en-US" sz="1500" b="1" u="none" strike="noStrike" dirty="0">
                          <a:effectLst/>
                          <a:latin typeface="Georgia Pro Black" panose="02040A02050405020203" pitchFamily="18" charset="0"/>
                        </a:rPr>
                        <a:t>40</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32</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59592796"/>
                  </a:ext>
                </a:extLst>
              </a:tr>
              <a:tr h="234315">
                <a:tc>
                  <a:txBody>
                    <a:bodyPr/>
                    <a:lstStyle/>
                    <a:p>
                      <a:pPr algn="ctr" rtl="0" fontAlgn="ctr"/>
                      <a:r>
                        <a:rPr lang="en-US" sz="1500" b="1" u="none" strike="noStrike" dirty="0">
                          <a:effectLst/>
                          <a:latin typeface="Georgia Pro Black" panose="02040A02050405020203" pitchFamily="18" charset="0"/>
                        </a:rPr>
                        <a:t>44</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40</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4005459128"/>
                  </a:ext>
                </a:extLst>
              </a:tr>
              <a:tr h="234315">
                <a:tc>
                  <a:txBody>
                    <a:bodyPr/>
                    <a:lstStyle/>
                    <a:p>
                      <a:pPr algn="ctr" rtl="0" fontAlgn="ctr"/>
                      <a:r>
                        <a:rPr lang="en-US" sz="1500" b="1" u="none" strike="noStrike" dirty="0">
                          <a:effectLst/>
                          <a:latin typeface="Georgia Pro Black" panose="02040A02050405020203" pitchFamily="18" charset="0"/>
                        </a:rPr>
                        <a:t>52</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ctr"/>
                      <a:r>
                        <a:rPr lang="en-US" sz="1500" b="1" u="none" strike="noStrike" dirty="0">
                          <a:effectLst/>
                          <a:latin typeface="Georgia Pro Black" panose="02040A02050405020203" pitchFamily="18" charset="0"/>
                        </a:rPr>
                        <a:t>48</a:t>
                      </a:r>
                      <a:endParaRPr lang="en-US" sz="1500" b="1"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1571978227"/>
                  </a:ext>
                </a:extLst>
              </a:tr>
            </a:tbl>
          </a:graphicData>
        </a:graphic>
      </p:graphicFrame>
    </p:spTree>
    <p:extLst>
      <p:ext uri="{BB962C8B-B14F-4D97-AF65-F5344CB8AC3E}">
        <p14:creationId xmlns:p14="http://schemas.microsoft.com/office/powerpoint/2010/main" val="217929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SPEARMAN’S RANK ORDER CORRELATION</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pPr algn="just"/>
            <a:r>
              <a:rPr lang="en-US" sz="8000" b="1" dirty="0"/>
              <a:t>PROCEDURE</a:t>
            </a:r>
          </a:p>
          <a:p>
            <a:r>
              <a:rPr lang="en-US" sz="8000" b="1" dirty="0"/>
              <a:t> r =1 - </a:t>
            </a:r>
            <a:r>
              <a:rPr lang="en-US" sz="8000" b="1" u="sng" dirty="0"/>
              <a:t>6∑ D</a:t>
            </a:r>
            <a:r>
              <a:rPr lang="en-US" sz="8000" b="1" u="sng" baseline="30000" dirty="0"/>
              <a:t>2</a:t>
            </a:r>
            <a:endParaRPr lang="en-US" sz="8000" dirty="0"/>
          </a:p>
          <a:p>
            <a:r>
              <a:rPr lang="en-US" sz="8000" b="1" dirty="0"/>
              <a:t>           N(N</a:t>
            </a:r>
            <a:r>
              <a:rPr lang="en-US" sz="8000" b="1" baseline="30000" dirty="0"/>
              <a:t>2</a:t>
            </a:r>
            <a:r>
              <a:rPr lang="en-US" sz="8000" b="1" dirty="0"/>
              <a:t>-1)</a:t>
            </a:r>
            <a:endParaRPr lang="en-US" sz="8000" dirty="0"/>
          </a:p>
          <a:p>
            <a:pPr algn="just"/>
            <a:r>
              <a:rPr lang="en-US" sz="8000" b="1" dirty="0"/>
              <a:t>.</a:t>
            </a:r>
          </a:p>
          <a:p>
            <a:endParaRPr lang="en-US" dirty="0"/>
          </a:p>
        </p:txBody>
      </p:sp>
    </p:spTree>
    <p:extLst>
      <p:ext uri="{BB962C8B-B14F-4D97-AF65-F5344CB8AC3E}">
        <p14:creationId xmlns:p14="http://schemas.microsoft.com/office/powerpoint/2010/main" val="40899997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671</TotalTime>
  <Words>1881</Words>
  <Application>Microsoft Office PowerPoint</Application>
  <PresentationFormat>Widescreen</PresentationFormat>
  <Paragraphs>530</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Georgia Pro Black</vt:lpstr>
      <vt:lpstr>Times New Roman</vt:lpstr>
      <vt:lpstr>Organic</vt:lpstr>
      <vt:lpstr>TOPIC 12</vt:lpstr>
      <vt:lpstr>NONPARAMETRIC TESTS</vt:lpstr>
      <vt:lpstr>NON-PARAMETRIC TESTS  </vt:lpstr>
      <vt:lpstr>NON-PARAMETRIC TESTS  </vt:lpstr>
      <vt:lpstr>NON-PARAMETRIC TESTS  </vt:lpstr>
      <vt:lpstr>NON-PARAMETRIC TESTS  </vt:lpstr>
      <vt:lpstr>SPEARMAN’S RANK ORDER CORRELATION </vt:lpstr>
      <vt:lpstr>SPEARMAN’S RANK ORDER CORRELATION </vt:lpstr>
      <vt:lpstr>SPEARMAN’S RANK ORDER CORRELATION </vt:lpstr>
      <vt:lpstr>SPEARMAN’S RANK ORDER CORRELATION </vt:lpstr>
      <vt:lpstr>SPEARMAN’S RANK ORDER CORRELATION </vt:lpstr>
      <vt:lpstr>SPEARMAN’S RANK ORDER CORRELATION </vt:lpstr>
      <vt:lpstr>SPEARMAN’S RANK ORDER CORRELATION </vt:lpstr>
      <vt:lpstr> CONTINGENCY TABLE ANALYSIS   </vt:lpstr>
      <vt:lpstr>CONTINGENCY TABLE ANALYSIS</vt:lpstr>
      <vt:lpstr>CONTINGENCY TABLE ANALYSIS  </vt:lpstr>
      <vt:lpstr>CHI – SQUARE TEST OF INDEPENDENCE </vt:lpstr>
      <vt:lpstr>EXAMPLE</vt:lpstr>
      <vt:lpstr>EXAMPLE</vt:lpstr>
      <vt:lpstr>EXAMPLE</vt:lpstr>
      <vt:lpstr>HYPOTHESES</vt:lpstr>
      <vt:lpstr>ASSUMPTIONS OF CHI-SQUARE  </vt:lpstr>
      <vt:lpstr>DECISION RULES</vt:lpstr>
      <vt:lpstr>COMPUTATION</vt:lpstr>
      <vt:lpstr>COMPUTATION</vt:lpstr>
      <vt:lpstr>EXAMPLE</vt:lpstr>
      <vt:lpstr>COMPUTATION</vt:lpstr>
      <vt:lpstr>DECISION AND CONCLUSION</vt:lpstr>
      <vt:lpstr>PRINCIPLES OF TABLE READING</vt:lpstr>
      <vt:lpstr>PRINCIPLES OF TABLE READING</vt:lpstr>
      <vt:lpstr>PRINCIPLES OF TABLE READING</vt:lpstr>
      <vt:lpstr>PRINCIPLES OF TABLE READING</vt:lpstr>
      <vt:lpstr>CHI – SQUARE GOODNESS OF FIT TEST</vt:lpstr>
      <vt:lpstr>EXAMPLE</vt:lpstr>
      <vt:lpstr>EXAMPLE</vt:lpstr>
      <vt:lpstr>EXAMPLE</vt:lpstr>
      <vt:lpstr>HYPOTHESES</vt:lpstr>
      <vt:lpstr> ASSUMPTIONS   </vt:lpstr>
      <vt:lpstr>DECISION RULES</vt:lpstr>
      <vt:lpstr>COMPUTATION</vt:lpstr>
      <vt:lpstr>DECISION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dc:title>
  <dc:creator>Musonda Lemba</dc:creator>
  <cp:lastModifiedBy>Musonda Lemba</cp:lastModifiedBy>
  <cp:revision>17</cp:revision>
  <dcterms:created xsi:type="dcterms:W3CDTF">2020-09-08T07:03:06Z</dcterms:created>
  <dcterms:modified xsi:type="dcterms:W3CDTF">2023-10-22T11:56:33Z</dcterms:modified>
</cp:coreProperties>
</file>