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745" r:id="rId3"/>
    <p:sldId id="887" r:id="rId4"/>
    <p:sldId id="746" r:id="rId5"/>
    <p:sldId id="747" r:id="rId6"/>
    <p:sldId id="725" r:id="rId7"/>
    <p:sldId id="726" r:id="rId8"/>
    <p:sldId id="728" r:id="rId9"/>
    <p:sldId id="727" r:id="rId10"/>
    <p:sldId id="731" r:id="rId11"/>
    <p:sldId id="730" r:id="rId12"/>
    <p:sldId id="729" r:id="rId13"/>
    <p:sldId id="748" r:id="rId14"/>
    <p:sldId id="733" r:id="rId15"/>
    <p:sldId id="754" r:id="rId16"/>
    <p:sldId id="737" r:id="rId17"/>
    <p:sldId id="886" r:id="rId18"/>
    <p:sldId id="736" r:id="rId19"/>
    <p:sldId id="755" r:id="rId20"/>
    <p:sldId id="738" r:id="rId21"/>
    <p:sldId id="739" r:id="rId22"/>
    <p:sldId id="741" r:id="rId23"/>
    <p:sldId id="715" r:id="rId24"/>
    <p:sldId id="744" r:id="rId25"/>
    <p:sldId id="743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67" y="16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C23CA3A-7821-4A43-9958-915BA047DEE6}" type="datetimeFigureOut">
              <a:rPr lang="en-ZM" smtClean="0"/>
              <a:t>20/12/2020</a:t>
            </a:fld>
            <a:endParaRPr lang="en-Z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Z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8CBA2194-52C6-4041-8253-0C331A1FFBE8}" type="slidenum">
              <a:rPr lang="en-ZM" smtClean="0"/>
              <a:t>‹#›</a:t>
            </a:fld>
            <a:endParaRPr lang="en-ZM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0861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3CA3A-7821-4A43-9958-915BA047DEE6}" type="datetimeFigureOut">
              <a:rPr lang="en-ZM" smtClean="0"/>
              <a:t>20/12/2020</a:t>
            </a:fld>
            <a:endParaRPr lang="en-ZM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M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A2194-52C6-4041-8253-0C331A1FFBE8}" type="slidenum">
              <a:rPr lang="en-ZM" smtClean="0"/>
              <a:t>‹#›</a:t>
            </a:fld>
            <a:endParaRPr lang="en-ZM"/>
          </a:p>
        </p:txBody>
      </p:sp>
    </p:spTree>
    <p:extLst>
      <p:ext uri="{BB962C8B-B14F-4D97-AF65-F5344CB8AC3E}">
        <p14:creationId xmlns:p14="http://schemas.microsoft.com/office/powerpoint/2010/main" val="1837132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3CA3A-7821-4A43-9958-915BA047DEE6}" type="datetimeFigureOut">
              <a:rPr lang="en-ZM" smtClean="0"/>
              <a:t>20/12/2020</a:t>
            </a:fld>
            <a:endParaRPr lang="en-Z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A2194-52C6-4041-8253-0C331A1FFBE8}" type="slidenum">
              <a:rPr lang="en-ZM" smtClean="0"/>
              <a:t>‹#›</a:t>
            </a:fld>
            <a:endParaRPr lang="en-ZM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74163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3CA3A-7821-4A43-9958-915BA047DEE6}" type="datetimeFigureOut">
              <a:rPr lang="en-ZM" smtClean="0"/>
              <a:t>20/12/2020</a:t>
            </a:fld>
            <a:endParaRPr lang="en-Z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A2194-52C6-4041-8253-0C331A1FFBE8}" type="slidenum">
              <a:rPr lang="en-ZM" smtClean="0"/>
              <a:t>‹#›</a:t>
            </a:fld>
            <a:endParaRPr lang="en-ZM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39418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3CA3A-7821-4A43-9958-915BA047DEE6}" type="datetimeFigureOut">
              <a:rPr lang="en-ZM" smtClean="0"/>
              <a:t>20/12/2020</a:t>
            </a:fld>
            <a:endParaRPr lang="en-Z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A2194-52C6-4041-8253-0C331A1FFBE8}" type="slidenum">
              <a:rPr lang="en-ZM" smtClean="0"/>
              <a:t>‹#›</a:t>
            </a:fld>
            <a:endParaRPr lang="en-ZM"/>
          </a:p>
        </p:txBody>
      </p:sp>
    </p:spTree>
    <p:extLst>
      <p:ext uri="{BB962C8B-B14F-4D97-AF65-F5344CB8AC3E}">
        <p14:creationId xmlns:p14="http://schemas.microsoft.com/office/powerpoint/2010/main" val="2422350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3CA3A-7821-4A43-9958-915BA047DEE6}" type="datetimeFigureOut">
              <a:rPr lang="en-ZM" smtClean="0"/>
              <a:t>20/12/2020</a:t>
            </a:fld>
            <a:endParaRPr lang="en-Z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A2194-52C6-4041-8253-0C331A1FFBE8}" type="slidenum">
              <a:rPr lang="en-ZM" smtClean="0"/>
              <a:t>‹#›</a:t>
            </a:fld>
            <a:endParaRPr lang="en-ZM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21443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3CA3A-7821-4A43-9958-915BA047DEE6}" type="datetimeFigureOut">
              <a:rPr lang="en-ZM" smtClean="0"/>
              <a:t>20/12/2020</a:t>
            </a:fld>
            <a:endParaRPr lang="en-Z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A2194-52C6-4041-8253-0C331A1FFBE8}" type="slidenum">
              <a:rPr lang="en-ZM" smtClean="0"/>
              <a:t>‹#›</a:t>
            </a:fld>
            <a:endParaRPr lang="en-ZM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40861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3CA3A-7821-4A43-9958-915BA047DEE6}" type="datetimeFigureOut">
              <a:rPr lang="en-ZM" smtClean="0"/>
              <a:t>20/12/2020</a:t>
            </a:fld>
            <a:endParaRPr lang="en-Z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A2194-52C6-4041-8253-0C331A1FFBE8}" type="slidenum">
              <a:rPr lang="en-ZM" smtClean="0"/>
              <a:t>‹#›</a:t>
            </a:fld>
            <a:endParaRPr lang="en-ZM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12999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3CA3A-7821-4A43-9958-915BA047DEE6}" type="datetimeFigureOut">
              <a:rPr lang="en-ZM" smtClean="0"/>
              <a:t>20/12/2020</a:t>
            </a:fld>
            <a:endParaRPr lang="en-Z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A2194-52C6-4041-8253-0C331A1FFBE8}" type="slidenum">
              <a:rPr lang="en-ZM" smtClean="0"/>
              <a:t>‹#›</a:t>
            </a:fld>
            <a:endParaRPr lang="en-ZM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1320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3CA3A-7821-4A43-9958-915BA047DEE6}" type="datetimeFigureOut">
              <a:rPr lang="en-ZM" smtClean="0"/>
              <a:t>20/12/2020</a:t>
            </a:fld>
            <a:endParaRPr lang="en-Z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A2194-52C6-4041-8253-0C331A1FFBE8}" type="slidenum">
              <a:rPr lang="en-ZM" smtClean="0"/>
              <a:t>‹#›</a:t>
            </a:fld>
            <a:endParaRPr lang="en-ZM"/>
          </a:p>
        </p:txBody>
      </p:sp>
    </p:spTree>
    <p:extLst>
      <p:ext uri="{BB962C8B-B14F-4D97-AF65-F5344CB8AC3E}">
        <p14:creationId xmlns:p14="http://schemas.microsoft.com/office/powerpoint/2010/main" val="1455505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3CA3A-7821-4A43-9958-915BA047DEE6}" type="datetimeFigureOut">
              <a:rPr lang="en-ZM" smtClean="0"/>
              <a:t>20/12/2020</a:t>
            </a:fld>
            <a:endParaRPr lang="en-Z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A2194-52C6-4041-8253-0C331A1FFBE8}" type="slidenum">
              <a:rPr lang="en-ZM" smtClean="0"/>
              <a:t>‹#›</a:t>
            </a:fld>
            <a:endParaRPr lang="en-ZM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459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3CA3A-7821-4A43-9958-915BA047DEE6}" type="datetimeFigureOut">
              <a:rPr lang="en-ZM" smtClean="0"/>
              <a:t>20/12/2020</a:t>
            </a:fld>
            <a:endParaRPr lang="en-ZM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M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A2194-52C6-4041-8253-0C331A1FFBE8}" type="slidenum">
              <a:rPr lang="en-ZM" smtClean="0"/>
              <a:t>‹#›</a:t>
            </a:fld>
            <a:endParaRPr lang="en-ZM"/>
          </a:p>
        </p:txBody>
      </p:sp>
    </p:spTree>
    <p:extLst>
      <p:ext uri="{BB962C8B-B14F-4D97-AF65-F5344CB8AC3E}">
        <p14:creationId xmlns:p14="http://schemas.microsoft.com/office/powerpoint/2010/main" val="4184595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3CA3A-7821-4A43-9958-915BA047DEE6}" type="datetimeFigureOut">
              <a:rPr lang="en-ZM" smtClean="0"/>
              <a:t>20/12/2020</a:t>
            </a:fld>
            <a:endParaRPr lang="en-ZM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M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A2194-52C6-4041-8253-0C331A1FFBE8}" type="slidenum">
              <a:rPr lang="en-ZM" smtClean="0"/>
              <a:t>‹#›</a:t>
            </a:fld>
            <a:endParaRPr lang="en-ZM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241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3CA3A-7821-4A43-9958-915BA047DEE6}" type="datetimeFigureOut">
              <a:rPr lang="en-ZM" smtClean="0"/>
              <a:t>20/12/2020</a:t>
            </a:fld>
            <a:endParaRPr lang="en-ZM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M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A2194-52C6-4041-8253-0C331A1FFBE8}" type="slidenum">
              <a:rPr lang="en-ZM" smtClean="0"/>
              <a:t>‹#›</a:t>
            </a:fld>
            <a:endParaRPr lang="en-ZM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1353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3CA3A-7821-4A43-9958-915BA047DEE6}" type="datetimeFigureOut">
              <a:rPr lang="en-ZM" smtClean="0"/>
              <a:t>20/12/2020</a:t>
            </a:fld>
            <a:endParaRPr lang="en-ZM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M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A2194-52C6-4041-8253-0C331A1FFBE8}" type="slidenum">
              <a:rPr lang="en-ZM" smtClean="0"/>
              <a:t>‹#›</a:t>
            </a:fld>
            <a:endParaRPr lang="en-ZM"/>
          </a:p>
        </p:txBody>
      </p:sp>
    </p:spTree>
    <p:extLst>
      <p:ext uri="{BB962C8B-B14F-4D97-AF65-F5344CB8AC3E}">
        <p14:creationId xmlns:p14="http://schemas.microsoft.com/office/powerpoint/2010/main" val="1921078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3CA3A-7821-4A43-9958-915BA047DEE6}" type="datetimeFigureOut">
              <a:rPr lang="en-ZM" smtClean="0"/>
              <a:t>20/12/2020</a:t>
            </a:fld>
            <a:endParaRPr lang="en-ZM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M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A2194-52C6-4041-8253-0C331A1FFBE8}" type="slidenum">
              <a:rPr lang="en-ZM" smtClean="0"/>
              <a:t>‹#›</a:t>
            </a:fld>
            <a:endParaRPr lang="en-ZM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789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3CA3A-7821-4A43-9958-915BA047DEE6}" type="datetimeFigureOut">
              <a:rPr lang="en-ZM" smtClean="0"/>
              <a:t>20/12/2020</a:t>
            </a:fld>
            <a:endParaRPr lang="en-ZM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M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A2194-52C6-4041-8253-0C331A1FFBE8}" type="slidenum">
              <a:rPr lang="en-ZM" smtClean="0"/>
              <a:t>‹#›</a:t>
            </a:fld>
            <a:endParaRPr lang="en-ZM"/>
          </a:p>
        </p:txBody>
      </p:sp>
    </p:spTree>
    <p:extLst>
      <p:ext uri="{BB962C8B-B14F-4D97-AF65-F5344CB8AC3E}">
        <p14:creationId xmlns:p14="http://schemas.microsoft.com/office/powerpoint/2010/main" val="2535393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C23CA3A-7821-4A43-9958-915BA047DEE6}" type="datetimeFigureOut">
              <a:rPr lang="en-ZM" smtClean="0"/>
              <a:t>20/12/2020</a:t>
            </a:fld>
            <a:endParaRPr lang="en-Z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Z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CBA2194-52C6-4041-8253-0C331A1FFBE8}" type="slidenum">
              <a:rPr lang="en-ZM" smtClean="0"/>
              <a:t>‹#›</a:t>
            </a:fld>
            <a:endParaRPr lang="en-ZM"/>
          </a:p>
        </p:txBody>
      </p:sp>
    </p:spTree>
    <p:extLst>
      <p:ext uri="{BB962C8B-B14F-4D97-AF65-F5344CB8AC3E}">
        <p14:creationId xmlns:p14="http://schemas.microsoft.com/office/powerpoint/2010/main" val="4161680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50A629-FC23-406B-84EC-E436C91B3E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TOPIC 9</a:t>
            </a:r>
            <a:endParaRPr lang="en-ZM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1C5DFE-A8AF-47F2-917D-079675496B7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SIMPLE ANALYSIS OF </a:t>
            </a:r>
            <a:r>
              <a:rPr lang="en-US" b="1" dirty="0" err="1"/>
              <a:t>VARAINCE</a:t>
            </a:r>
            <a:endParaRPr lang="en-ZM" b="1" dirty="0"/>
          </a:p>
        </p:txBody>
      </p:sp>
    </p:spTree>
    <p:extLst>
      <p:ext uri="{BB962C8B-B14F-4D97-AF65-F5344CB8AC3E}">
        <p14:creationId xmlns:p14="http://schemas.microsoft.com/office/powerpoint/2010/main" val="7729533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GB" b="1" dirty="0"/>
              <a:t>ASSUMPTIONS</a:t>
            </a:r>
            <a:br>
              <a:rPr lang="en-US" dirty="0"/>
            </a:br>
            <a:r>
              <a:rPr lang="en-GB" dirty="0"/>
              <a:t> 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b="1" dirty="0"/>
              <a:t>Subjects are independently and randomly selected</a:t>
            </a:r>
            <a:endParaRPr lang="en-US" b="1" dirty="0"/>
          </a:p>
          <a:p>
            <a:pPr lvl="0"/>
            <a:r>
              <a:rPr lang="en-GB" b="1" dirty="0"/>
              <a:t>Groups are independent from one another</a:t>
            </a:r>
            <a:endParaRPr lang="en-US" b="1" dirty="0"/>
          </a:p>
          <a:p>
            <a:pPr lvl="0"/>
            <a:r>
              <a:rPr lang="en-GB" b="1" dirty="0"/>
              <a:t>Population variances are homogeneous</a:t>
            </a:r>
            <a:endParaRPr lang="en-US" b="1" dirty="0"/>
          </a:p>
          <a:p>
            <a:pPr lvl="0"/>
            <a:r>
              <a:rPr lang="en-GB" b="1" dirty="0"/>
              <a:t>The population distribution is normal</a:t>
            </a:r>
            <a:endParaRPr lang="en-US" b="1" dirty="0"/>
          </a:p>
          <a:p>
            <a:pPr lvl="0"/>
            <a:r>
              <a:rPr lang="en-GB" b="1" dirty="0"/>
              <a:t>The scale of measurement is interval</a:t>
            </a:r>
            <a:endParaRPr lang="en-US" b="1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887318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DECISION RULES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 algn="just"/>
            <a:r>
              <a:rPr lang="en-GB" b="1" dirty="0"/>
              <a:t>USING THE TABLES OF THE F-DISTRIBUTION</a:t>
            </a:r>
            <a:endParaRPr lang="en-US" b="1" dirty="0"/>
          </a:p>
          <a:p>
            <a:pPr marL="0" indent="0" algn="just">
              <a:buNone/>
            </a:pPr>
            <a:endParaRPr lang="en-US" b="1" dirty="0"/>
          </a:p>
          <a:p>
            <a:pPr lvl="0" algn="just"/>
            <a:r>
              <a:rPr lang="en-GB" b="1" dirty="0"/>
              <a:t>ANOVA unlike the other tests uses an F-distribution.</a:t>
            </a:r>
            <a:endParaRPr lang="en-US" b="1" dirty="0"/>
          </a:p>
          <a:p>
            <a:pPr marL="0" indent="0" algn="just">
              <a:buNone/>
            </a:pPr>
            <a:endParaRPr lang="en-US" b="1" dirty="0"/>
          </a:p>
          <a:p>
            <a:pPr lvl="0" algn="just"/>
            <a:r>
              <a:rPr lang="en-GB" b="1" dirty="0"/>
              <a:t>In testing a hypotheses concerning three means, the computed F – ratio has to be compared with the F – critical values given in the table.</a:t>
            </a:r>
            <a:endParaRPr lang="en-US" b="1" dirty="0"/>
          </a:p>
          <a:p>
            <a:pPr marL="0" indent="0" algn="just">
              <a:buNone/>
            </a:pPr>
            <a:endParaRPr lang="en-US" b="1" dirty="0"/>
          </a:p>
          <a:p>
            <a:pPr lvl="0" algn="just"/>
            <a:r>
              <a:rPr lang="en-GB" b="1" dirty="0"/>
              <a:t>To get the F – critical, we must first have the degrees of freedom for the two variance estimates and a specified level of significance.</a:t>
            </a:r>
            <a:endParaRPr lang="en-US" b="1" dirty="0"/>
          </a:p>
          <a:p>
            <a:pPr marL="0" indent="0" algn="just">
              <a:buNone/>
            </a:pP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5657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DECISION RULES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lvl="0" algn="just"/>
            <a:r>
              <a:rPr lang="en-GB" sz="6000" b="1" dirty="0"/>
              <a:t>For the variance between, the degrees of freedom are (NUMERATOR):</a:t>
            </a:r>
            <a:endParaRPr lang="en-US" sz="6000" b="1" dirty="0"/>
          </a:p>
          <a:p>
            <a:pPr marL="0" indent="0" algn="just">
              <a:buNone/>
            </a:pPr>
            <a:endParaRPr lang="en-US" sz="6000" b="1" dirty="0"/>
          </a:p>
          <a:p>
            <a:pPr algn="just"/>
            <a:r>
              <a:rPr lang="en-GB" sz="6000" b="1" dirty="0" err="1"/>
              <a:t>DFB</a:t>
            </a:r>
            <a:r>
              <a:rPr lang="en-GB" sz="6000" b="1" dirty="0"/>
              <a:t> = j-1</a:t>
            </a:r>
            <a:endParaRPr lang="en-US" sz="6000" b="1" dirty="0"/>
          </a:p>
          <a:p>
            <a:pPr algn="just"/>
            <a:r>
              <a:rPr lang="en-GB" sz="6000" b="1" dirty="0"/>
              <a:t>       = 3 -1 = 2</a:t>
            </a:r>
          </a:p>
          <a:p>
            <a:pPr marL="0" indent="0" algn="just">
              <a:buNone/>
            </a:pPr>
            <a:endParaRPr lang="en-GB" sz="6000" b="1" dirty="0"/>
          </a:p>
          <a:p>
            <a:pPr marL="0" indent="0" algn="just">
              <a:buNone/>
            </a:pPr>
            <a:r>
              <a:rPr lang="en-GB" sz="6000" b="1" dirty="0"/>
              <a:t>J = number of groups, samples or categories</a:t>
            </a:r>
            <a:endParaRPr lang="en-US" sz="6000" b="1" dirty="0"/>
          </a:p>
          <a:p>
            <a:pPr marL="0" indent="0" algn="just">
              <a:buNone/>
            </a:pPr>
            <a:endParaRPr lang="en-US" sz="6000" b="1" dirty="0"/>
          </a:p>
          <a:p>
            <a:pPr lvl="0" algn="just"/>
            <a:r>
              <a:rPr lang="en-GB" sz="6000" b="1" dirty="0"/>
              <a:t>For the variance within, the degrees of freedom are (DENOMINATOR):</a:t>
            </a:r>
            <a:endParaRPr lang="en-US" sz="6000" b="1" dirty="0"/>
          </a:p>
          <a:p>
            <a:pPr marL="0" indent="0" algn="just">
              <a:buNone/>
            </a:pPr>
            <a:endParaRPr lang="en-US" sz="6000" b="1" dirty="0"/>
          </a:p>
          <a:p>
            <a:pPr algn="just"/>
            <a:r>
              <a:rPr lang="en-GB" sz="6000" b="1" dirty="0" err="1"/>
              <a:t>DFW</a:t>
            </a:r>
            <a:r>
              <a:rPr lang="en-GB" sz="6000" b="1" dirty="0"/>
              <a:t> = n – j</a:t>
            </a:r>
            <a:endParaRPr lang="en-US" sz="6000" b="1" dirty="0"/>
          </a:p>
          <a:p>
            <a:pPr algn="just"/>
            <a:r>
              <a:rPr lang="en-GB" sz="6000" b="1" dirty="0"/>
              <a:t>        = 12 -3 = 9</a:t>
            </a:r>
            <a:endParaRPr lang="en-US" sz="6000" b="1" dirty="0"/>
          </a:p>
          <a:p>
            <a:pPr marL="0" indent="0" algn="just">
              <a:buNone/>
            </a:pPr>
            <a:r>
              <a:rPr lang="en-GB" sz="6000" b="1" dirty="0"/>
              <a:t> </a:t>
            </a:r>
            <a:endParaRPr lang="en-US" sz="6000" b="1" dirty="0"/>
          </a:p>
          <a:p>
            <a:pPr algn="just"/>
            <a:r>
              <a:rPr lang="en-GB" sz="6000" b="1" dirty="0"/>
              <a:t>n = sample size.</a:t>
            </a:r>
            <a:endParaRPr lang="en-US" sz="6000" b="1" dirty="0"/>
          </a:p>
          <a:p>
            <a:pPr marL="0" indent="0" algn="just">
              <a:buNone/>
            </a:pPr>
            <a:r>
              <a:rPr lang="en-GB" b="1" dirty="0"/>
              <a:t>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170984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DECISION RULES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 algn="just"/>
            <a:r>
              <a:rPr lang="en-GB" b="1" dirty="0"/>
              <a:t>To get the F – critical, we look at the point of intersection between the numerator and the denominator.</a:t>
            </a:r>
          </a:p>
          <a:p>
            <a:pPr marL="0" indent="0" algn="just">
              <a:buNone/>
            </a:pPr>
            <a:endParaRPr lang="en-US" b="1" dirty="0"/>
          </a:p>
          <a:p>
            <a:pPr lvl="0" algn="just"/>
            <a:r>
              <a:rPr lang="en-GB" b="1" dirty="0"/>
              <a:t>Therefore F-critical is 4.26</a:t>
            </a:r>
            <a:endParaRPr lang="en-US" b="1" dirty="0"/>
          </a:p>
          <a:p>
            <a:pPr marL="0" indent="0" algn="just">
              <a:buNone/>
            </a:pPr>
            <a:endParaRPr lang="en-US" b="1" dirty="0"/>
          </a:p>
          <a:p>
            <a:pPr algn="just"/>
            <a:r>
              <a:rPr lang="en-GB" b="1" dirty="0"/>
              <a:t>If  F – ratio &lt; F – critical, accept </a:t>
            </a:r>
            <a:r>
              <a:rPr lang="en-GB" b="1" dirty="0" err="1"/>
              <a:t>Ho</a:t>
            </a:r>
            <a:endParaRPr lang="en-US" b="1" dirty="0"/>
          </a:p>
          <a:p>
            <a:pPr algn="just"/>
            <a:r>
              <a:rPr lang="en-GB" b="1" dirty="0"/>
              <a:t>If  F – ratio ≥ F – critical, reject </a:t>
            </a:r>
            <a:r>
              <a:rPr lang="en-GB" b="1" dirty="0" err="1"/>
              <a:t>Ho</a:t>
            </a:r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90611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COMPUTATION</a:t>
            </a:r>
            <a:br>
              <a:rPr lang="en-US" dirty="0"/>
            </a:br>
            <a:r>
              <a:rPr lang="en-GB" dirty="0"/>
              <a:t> 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685906" y="2842807"/>
          <a:ext cx="4467501" cy="208340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489167">
                  <a:extLst>
                    <a:ext uri="{9D8B030D-6E8A-4147-A177-3AD203B41FA5}">
                      <a16:colId xmlns:a16="http://schemas.microsoft.com/office/drawing/2014/main" val="1707844840"/>
                    </a:ext>
                  </a:extLst>
                </a:gridCol>
                <a:gridCol w="1489167">
                  <a:extLst>
                    <a:ext uri="{9D8B030D-6E8A-4147-A177-3AD203B41FA5}">
                      <a16:colId xmlns:a16="http://schemas.microsoft.com/office/drawing/2014/main" val="2841488095"/>
                    </a:ext>
                  </a:extLst>
                </a:gridCol>
                <a:gridCol w="1489167">
                  <a:extLst>
                    <a:ext uri="{9D8B030D-6E8A-4147-A177-3AD203B41FA5}">
                      <a16:colId xmlns:a16="http://schemas.microsoft.com/office/drawing/2014/main" val="3354999957"/>
                    </a:ext>
                  </a:extLst>
                </a:gridCol>
              </a:tblGrid>
              <a:tr h="41668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900" b="1" dirty="0">
                          <a:effectLst/>
                        </a:rPr>
                        <a:t>Tutor 1</a:t>
                      </a:r>
                      <a:endParaRPr lang="en-US" sz="19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900" b="1" dirty="0">
                          <a:effectLst/>
                        </a:rPr>
                        <a:t>Tutor 2</a:t>
                      </a:r>
                      <a:endParaRPr lang="en-US" sz="19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900" b="1">
                          <a:effectLst/>
                        </a:rPr>
                        <a:t>Tutor 3</a:t>
                      </a:r>
                      <a:endParaRPr lang="en-US" sz="19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2279762486"/>
                  </a:ext>
                </a:extLst>
              </a:tr>
              <a:tr h="41668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900" b="1" dirty="0">
                          <a:effectLst/>
                        </a:rPr>
                        <a:t>80</a:t>
                      </a:r>
                      <a:endParaRPr lang="en-US" sz="19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900" b="1" dirty="0">
                          <a:effectLst/>
                        </a:rPr>
                        <a:t>70</a:t>
                      </a:r>
                      <a:endParaRPr lang="en-US" sz="19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900" b="1" dirty="0">
                          <a:effectLst/>
                        </a:rPr>
                        <a:t>63</a:t>
                      </a:r>
                      <a:endParaRPr lang="en-US" sz="19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2425866661"/>
                  </a:ext>
                </a:extLst>
              </a:tr>
              <a:tr h="41668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900" b="1" dirty="0">
                          <a:effectLst/>
                        </a:rPr>
                        <a:t>92</a:t>
                      </a:r>
                      <a:endParaRPr lang="en-US" sz="19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900" b="1" dirty="0">
                          <a:effectLst/>
                        </a:rPr>
                        <a:t>81</a:t>
                      </a:r>
                      <a:endParaRPr lang="en-US" sz="19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900" b="1" dirty="0">
                          <a:effectLst/>
                        </a:rPr>
                        <a:t>76</a:t>
                      </a:r>
                      <a:endParaRPr lang="en-US" sz="19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600584574"/>
                  </a:ext>
                </a:extLst>
              </a:tr>
              <a:tr h="41668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900" b="1" dirty="0">
                          <a:effectLst/>
                        </a:rPr>
                        <a:t>87</a:t>
                      </a:r>
                      <a:endParaRPr lang="en-US" sz="19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900" b="1" dirty="0">
                          <a:effectLst/>
                        </a:rPr>
                        <a:t>78</a:t>
                      </a:r>
                      <a:endParaRPr lang="en-US" sz="19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900" b="1" dirty="0">
                          <a:effectLst/>
                        </a:rPr>
                        <a:t>70</a:t>
                      </a:r>
                      <a:endParaRPr lang="en-US" sz="19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716530820"/>
                  </a:ext>
                </a:extLst>
              </a:tr>
              <a:tr h="41668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900" b="1" dirty="0">
                          <a:effectLst/>
                        </a:rPr>
                        <a:t>83</a:t>
                      </a:r>
                      <a:endParaRPr lang="en-US" sz="19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900" b="1" dirty="0">
                          <a:effectLst/>
                        </a:rPr>
                        <a:t>74</a:t>
                      </a:r>
                      <a:endParaRPr lang="en-US" sz="19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900" b="1" dirty="0">
                          <a:effectLst/>
                        </a:rPr>
                        <a:t>58</a:t>
                      </a:r>
                      <a:endParaRPr lang="en-US" sz="19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1171333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90670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GB" b="1" dirty="0"/>
            </a:br>
            <a:r>
              <a:rPr lang="en-GB" b="1" dirty="0"/>
              <a:t>COMPUTATION OF THE GRAND MEAN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GB" b="1" dirty="0"/>
              <a:t>Sum all observations in all columns and rows and divide by the total number of observations thus:</a:t>
            </a:r>
          </a:p>
          <a:p>
            <a:pPr marL="0" indent="0">
              <a:buNone/>
            </a:pPr>
            <a:endParaRPr lang="en-US" b="1" dirty="0"/>
          </a:p>
          <a:p>
            <a:r>
              <a:rPr lang="en-GB" b="1" dirty="0"/>
              <a:t> X = ∑∑ X/n </a:t>
            </a:r>
          </a:p>
          <a:p>
            <a:pPr marL="0" indent="0">
              <a:buNone/>
            </a:pPr>
            <a:endParaRPr lang="en-US" b="1" dirty="0"/>
          </a:p>
          <a:p>
            <a:pPr fontAlgn="t"/>
            <a:r>
              <a:rPr lang="en-GB" b="1" dirty="0"/>
              <a:t>( 80 +70+63+92+81+76+87+78+70+83+74+58)/12</a:t>
            </a:r>
          </a:p>
          <a:p>
            <a:pPr fontAlgn="t"/>
            <a:endParaRPr lang="en-US" b="1" dirty="0"/>
          </a:p>
          <a:p>
            <a:endParaRPr lang="en-US" b="1" dirty="0"/>
          </a:p>
          <a:p>
            <a:r>
              <a:rPr lang="en-GB" b="1" dirty="0"/>
              <a:t>   = 912/12</a:t>
            </a: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r>
              <a:rPr lang="en-GB" b="1" dirty="0"/>
              <a:t>     =</a:t>
            </a:r>
            <a:r>
              <a:rPr lang="en-GB" b="1" u="sng" dirty="0"/>
              <a:t>76</a:t>
            </a:r>
            <a:endParaRPr lang="en-US" b="1" dirty="0"/>
          </a:p>
          <a:p>
            <a:endParaRPr lang="en-US" b="1" dirty="0"/>
          </a:p>
          <a:p>
            <a:pPr marL="0" indent="0" fontAlgn="t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9328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700" b="1" dirty="0"/>
              <a:t>COMPUTATION OF THE TOTAL SUM OF SQUARES</a:t>
            </a:r>
            <a:endParaRPr lang="en-US" sz="27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267890" y="2692583"/>
          <a:ext cx="5708472" cy="2447226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951412">
                  <a:extLst>
                    <a:ext uri="{9D8B030D-6E8A-4147-A177-3AD203B41FA5}">
                      <a16:colId xmlns:a16="http://schemas.microsoft.com/office/drawing/2014/main" val="2245101404"/>
                    </a:ext>
                  </a:extLst>
                </a:gridCol>
                <a:gridCol w="951412">
                  <a:extLst>
                    <a:ext uri="{9D8B030D-6E8A-4147-A177-3AD203B41FA5}">
                      <a16:colId xmlns:a16="http://schemas.microsoft.com/office/drawing/2014/main" val="1252314320"/>
                    </a:ext>
                  </a:extLst>
                </a:gridCol>
                <a:gridCol w="951412">
                  <a:extLst>
                    <a:ext uri="{9D8B030D-6E8A-4147-A177-3AD203B41FA5}">
                      <a16:colId xmlns:a16="http://schemas.microsoft.com/office/drawing/2014/main" val="1151308192"/>
                    </a:ext>
                  </a:extLst>
                </a:gridCol>
                <a:gridCol w="951412">
                  <a:extLst>
                    <a:ext uri="{9D8B030D-6E8A-4147-A177-3AD203B41FA5}">
                      <a16:colId xmlns:a16="http://schemas.microsoft.com/office/drawing/2014/main" val="3702115875"/>
                    </a:ext>
                  </a:extLst>
                </a:gridCol>
                <a:gridCol w="951412">
                  <a:extLst>
                    <a:ext uri="{9D8B030D-6E8A-4147-A177-3AD203B41FA5}">
                      <a16:colId xmlns:a16="http://schemas.microsoft.com/office/drawing/2014/main" val="2019068095"/>
                    </a:ext>
                  </a:extLst>
                </a:gridCol>
                <a:gridCol w="951412">
                  <a:extLst>
                    <a:ext uri="{9D8B030D-6E8A-4147-A177-3AD203B41FA5}">
                      <a16:colId xmlns:a16="http://schemas.microsoft.com/office/drawing/2014/main" val="3148530561"/>
                    </a:ext>
                  </a:extLst>
                </a:gridCol>
              </a:tblGrid>
              <a:tr h="40787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900" b="1" dirty="0">
                          <a:effectLst/>
                        </a:rPr>
                        <a:t>Tutor 1</a:t>
                      </a:r>
                      <a:endParaRPr lang="en-US" sz="19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900" b="1" dirty="0">
                          <a:effectLst/>
                        </a:rPr>
                        <a:t>(x- X)</a:t>
                      </a:r>
                      <a:r>
                        <a:rPr lang="en-GB" sz="1900" b="1" baseline="30000" dirty="0">
                          <a:effectLst/>
                        </a:rPr>
                        <a:t>2</a:t>
                      </a:r>
                      <a:endParaRPr lang="en-US" sz="19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900" b="1">
                          <a:effectLst/>
                        </a:rPr>
                        <a:t>Tutor 2</a:t>
                      </a:r>
                      <a:endParaRPr lang="en-US" sz="19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900" b="1">
                          <a:effectLst/>
                        </a:rPr>
                        <a:t>(x- X)</a:t>
                      </a:r>
                      <a:r>
                        <a:rPr lang="en-GB" sz="1900" b="1" baseline="30000">
                          <a:effectLst/>
                        </a:rPr>
                        <a:t>2</a:t>
                      </a:r>
                      <a:endParaRPr lang="en-US" sz="19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900" b="1">
                          <a:effectLst/>
                        </a:rPr>
                        <a:t>Tutor 3</a:t>
                      </a:r>
                      <a:endParaRPr lang="en-US" sz="19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900" b="1">
                          <a:effectLst/>
                        </a:rPr>
                        <a:t>(x- X)</a:t>
                      </a:r>
                      <a:r>
                        <a:rPr lang="en-GB" sz="1900" b="1" baseline="30000">
                          <a:effectLst/>
                        </a:rPr>
                        <a:t>2</a:t>
                      </a:r>
                      <a:endParaRPr lang="en-US" sz="19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820860361"/>
                  </a:ext>
                </a:extLst>
              </a:tr>
              <a:tr h="40787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900" b="1">
                          <a:effectLst/>
                        </a:rPr>
                        <a:t>80</a:t>
                      </a:r>
                      <a:endParaRPr lang="en-US" sz="19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900" b="1" dirty="0">
                          <a:effectLst/>
                        </a:rPr>
                        <a:t>16</a:t>
                      </a:r>
                      <a:endParaRPr lang="en-US" sz="19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900" b="1" dirty="0">
                          <a:effectLst/>
                        </a:rPr>
                        <a:t>70</a:t>
                      </a:r>
                      <a:endParaRPr lang="en-US" sz="19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900" b="1">
                          <a:effectLst/>
                        </a:rPr>
                        <a:t>36</a:t>
                      </a:r>
                      <a:endParaRPr lang="en-US" sz="19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900" b="1">
                          <a:effectLst/>
                        </a:rPr>
                        <a:t>63</a:t>
                      </a:r>
                      <a:endParaRPr lang="en-US" sz="19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900" b="1">
                          <a:effectLst/>
                        </a:rPr>
                        <a:t>169</a:t>
                      </a:r>
                      <a:endParaRPr lang="en-US" sz="19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4177170048"/>
                  </a:ext>
                </a:extLst>
              </a:tr>
              <a:tr h="40787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900" b="1">
                          <a:effectLst/>
                        </a:rPr>
                        <a:t>92</a:t>
                      </a:r>
                      <a:endParaRPr lang="en-US" sz="19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900" b="1" dirty="0">
                          <a:effectLst/>
                        </a:rPr>
                        <a:t>256</a:t>
                      </a:r>
                      <a:endParaRPr lang="en-US" sz="19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900" b="1" dirty="0">
                          <a:effectLst/>
                        </a:rPr>
                        <a:t>81</a:t>
                      </a:r>
                      <a:endParaRPr lang="en-US" sz="19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900" b="1" dirty="0">
                          <a:effectLst/>
                        </a:rPr>
                        <a:t>25</a:t>
                      </a:r>
                      <a:endParaRPr lang="en-US" sz="19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900" b="1" dirty="0">
                          <a:effectLst/>
                        </a:rPr>
                        <a:t>76</a:t>
                      </a:r>
                      <a:endParaRPr lang="en-US" sz="19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900" b="1">
                          <a:effectLst/>
                        </a:rPr>
                        <a:t>0</a:t>
                      </a:r>
                      <a:endParaRPr lang="en-US" sz="19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2847071730"/>
                  </a:ext>
                </a:extLst>
              </a:tr>
              <a:tr h="40787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900" b="1">
                          <a:effectLst/>
                        </a:rPr>
                        <a:t>87</a:t>
                      </a:r>
                      <a:endParaRPr lang="en-US" sz="19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900" b="1">
                          <a:effectLst/>
                        </a:rPr>
                        <a:t>121</a:t>
                      </a:r>
                      <a:endParaRPr lang="en-US" sz="19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900" b="1" dirty="0">
                          <a:effectLst/>
                        </a:rPr>
                        <a:t>78</a:t>
                      </a:r>
                      <a:endParaRPr lang="en-US" sz="19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900" b="1" dirty="0">
                          <a:effectLst/>
                        </a:rPr>
                        <a:t>4</a:t>
                      </a:r>
                      <a:endParaRPr lang="en-US" sz="19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900" b="1" dirty="0">
                          <a:effectLst/>
                        </a:rPr>
                        <a:t>70</a:t>
                      </a:r>
                      <a:endParaRPr lang="en-US" sz="19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900" b="1" dirty="0">
                          <a:effectLst/>
                        </a:rPr>
                        <a:t>36</a:t>
                      </a:r>
                      <a:endParaRPr lang="en-US" sz="19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2902709835"/>
                  </a:ext>
                </a:extLst>
              </a:tr>
              <a:tr h="40787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900" b="1">
                          <a:effectLst/>
                        </a:rPr>
                        <a:t>83</a:t>
                      </a:r>
                      <a:endParaRPr lang="en-US" sz="19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900" b="1">
                          <a:effectLst/>
                        </a:rPr>
                        <a:t>49</a:t>
                      </a:r>
                      <a:endParaRPr lang="en-US" sz="19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900" b="1" dirty="0">
                          <a:effectLst/>
                        </a:rPr>
                        <a:t>74</a:t>
                      </a:r>
                      <a:endParaRPr lang="en-US" sz="19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900" b="1" dirty="0">
                          <a:effectLst/>
                        </a:rPr>
                        <a:t>4</a:t>
                      </a:r>
                      <a:endParaRPr lang="en-US" sz="19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900" b="1" dirty="0">
                          <a:effectLst/>
                        </a:rPr>
                        <a:t>58</a:t>
                      </a:r>
                      <a:endParaRPr lang="en-US" sz="19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900" b="1" dirty="0">
                          <a:effectLst/>
                        </a:rPr>
                        <a:t>324</a:t>
                      </a:r>
                      <a:endParaRPr lang="en-US" sz="19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426173904"/>
                  </a:ext>
                </a:extLst>
              </a:tr>
              <a:tr h="40787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900" b="1" dirty="0">
                          <a:effectLst/>
                        </a:rPr>
                        <a:t>85.5</a:t>
                      </a:r>
                      <a:endParaRPr lang="en-US" sz="19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900" b="1">
                          <a:effectLst/>
                        </a:rPr>
                        <a:t>442</a:t>
                      </a:r>
                      <a:endParaRPr lang="en-US" sz="19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900" b="1">
                          <a:effectLst/>
                        </a:rPr>
                        <a:t>75.75</a:t>
                      </a:r>
                      <a:endParaRPr lang="en-US" sz="19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900" b="1" dirty="0">
                          <a:effectLst/>
                        </a:rPr>
                        <a:t>69</a:t>
                      </a:r>
                      <a:endParaRPr lang="en-US" sz="19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900" b="1" dirty="0">
                          <a:effectLst/>
                        </a:rPr>
                        <a:t>66.75</a:t>
                      </a:r>
                      <a:endParaRPr lang="en-US" sz="19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900" b="1" dirty="0">
                          <a:effectLst/>
                        </a:rPr>
                        <a:t>529</a:t>
                      </a:r>
                      <a:endParaRPr lang="en-US" sz="19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6287755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17383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GB" sz="2700" b="1" dirty="0"/>
              <a:t>COMPUTATION OF THE TOTAL SUM OF SQUARES</a:t>
            </a: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GB" b="1" dirty="0"/>
              <a:t>Find the sum of squared deviations of the observations from the GRAND MEAN </a:t>
            </a:r>
          </a:p>
          <a:p>
            <a:endParaRPr lang="en-US" b="1" dirty="0"/>
          </a:p>
          <a:p>
            <a:pPr lvl="0"/>
            <a:r>
              <a:rPr lang="en-GB" b="1" dirty="0"/>
              <a:t>Tutor 1= ∑(x- X)</a:t>
            </a:r>
            <a:r>
              <a:rPr lang="en-GB" b="1" baseline="30000" dirty="0"/>
              <a:t>2  </a:t>
            </a:r>
            <a:r>
              <a:rPr lang="en-GB" b="1" dirty="0"/>
              <a:t>= 442</a:t>
            </a:r>
            <a:endParaRPr lang="en-US" dirty="0"/>
          </a:p>
          <a:p>
            <a:pPr lvl="0"/>
            <a:r>
              <a:rPr lang="en-US" b="1" dirty="0"/>
              <a:t>Tutor 2=</a:t>
            </a:r>
            <a:r>
              <a:rPr lang="en-GB" b="1" dirty="0"/>
              <a:t> ∑(x- X)</a:t>
            </a:r>
            <a:r>
              <a:rPr lang="en-GB" b="1" baseline="30000" dirty="0"/>
              <a:t>2  </a:t>
            </a:r>
            <a:r>
              <a:rPr lang="en-GB" b="1" dirty="0"/>
              <a:t>=   69</a:t>
            </a:r>
            <a:endParaRPr lang="en-US" dirty="0"/>
          </a:p>
          <a:p>
            <a:pPr lvl="0"/>
            <a:r>
              <a:rPr lang="en-US" b="1" dirty="0"/>
              <a:t>Tutor 3=</a:t>
            </a:r>
            <a:r>
              <a:rPr lang="en-GB" b="1" dirty="0"/>
              <a:t> ∑(x- X)</a:t>
            </a:r>
            <a:r>
              <a:rPr lang="en-GB" b="1" baseline="30000" dirty="0"/>
              <a:t>2  </a:t>
            </a:r>
            <a:r>
              <a:rPr lang="en-GB" b="1" dirty="0"/>
              <a:t>= 529</a:t>
            </a:r>
          </a:p>
          <a:p>
            <a:pPr marL="0" indent="0">
              <a:buNone/>
            </a:pPr>
            <a:endParaRPr lang="en-US" dirty="0"/>
          </a:p>
          <a:p>
            <a:r>
              <a:rPr lang="en-GB" b="1" dirty="0"/>
              <a:t>SST = 442+69+529</a:t>
            </a:r>
          </a:p>
          <a:p>
            <a:r>
              <a:rPr lang="en-GB" b="1" dirty="0"/>
              <a:t>=1040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804364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br>
              <a:rPr lang="en-GB" b="1" dirty="0"/>
            </a:br>
            <a:r>
              <a:rPr lang="en-GB" sz="3000" b="1" dirty="0"/>
              <a:t>COMPUTATION OF THE SUM OF SQUARES BETWEEN</a:t>
            </a:r>
            <a:br>
              <a:rPr lang="en-US" sz="3000" dirty="0"/>
            </a:br>
            <a:r>
              <a:rPr lang="en-GB" dirty="0"/>
              <a:t> 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just"/>
            <a:r>
              <a:rPr lang="en-GB" b="1" dirty="0"/>
              <a:t>This first involves the computation of the CATEGORY MEANS for each CATEGORY or COLUMN.</a:t>
            </a:r>
            <a:endParaRPr lang="en-US" b="1" dirty="0"/>
          </a:p>
          <a:p>
            <a:pPr marL="0" indent="0" algn="just">
              <a:buNone/>
            </a:pPr>
            <a:endParaRPr lang="en-US" b="1" dirty="0"/>
          </a:p>
          <a:p>
            <a:pPr algn="just"/>
            <a:r>
              <a:rPr lang="en-GB" b="1" dirty="0"/>
              <a:t>Then the SQUARED DEVIATIONS of the CATEGORY MEANS from the GRAND MEAN are calculated.</a:t>
            </a:r>
            <a:endParaRPr lang="en-US" b="1" dirty="0"/>
          </a:p>
          <a:p>
            <a:pPr marL="0" indent="0" algn="just">
              <a:buNone/>
            </a:pPr>
            <a:endParaRPr lang="en-US" b="1" dirty="0"/>
          </a:p>
          <a:p>
            <a:pPr algn="just"/>
            <a:r>
              <a:rPr lang="en-GB" b="1" dirty="0"/>
              <a:t>Then each SQUARED DEVIATION is multiplied by the CATEGORY SIZE as a WEIGHTING FACTOR.</a:t>
            </a:r>
            <a:endParaRPr lang="en-US" b="1" dirty="0"/>
          </a:p>
          <a:p>
            <a:pPr marL="0" indent="0" algn="just">
              <a:buNone/>
            </a:pPr>
            <a:r>
              <a:rPr lang="en-GB" b="1" dirty="0"/>
              <a:t>	</a:t>
            </a:r>
          </a:p>
          <a:p>
            <a:pPr marL="0" indent="0" algn="just">
              <a:buNone/>
            </a:pPr>
            <a:r>
              <a:rPr lang="en-GB" b="1" dirty="0"/>
              <a:t>	n∑(x- X)</a:t>
            </a:r>
            <a:r>
              <a:rPr lang="en-GB" b="1" baseline="30000" dirty="0"/>
              <a:t>2 </a:t>
            </a:r>
          </a:p>
          <a:p>
            <a:pPr marL="0" indent="0" algn="just">
              <a:buNone/>
            </a:pPr>
            <a:endParaRPr lang="en-GB" b="1" baseline="30000" dirty="0"/>
          </a:p>
          <a:p>
            <a:pPr marL="0" indent="0" algn="just">
              <a:buNone/>
            </a:pPr>
            <a:r>
              <a:rPr lang="en-GB" b="1" dirty="0"/>
              <a:t>The TOTAL SUM OF SQUARES BETWEEN is found by summing up all these products.</a:t>
            </a:r>
            <a:endParaRPr lang="en-US" b="1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9104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700" b="1" dirty="0"/>
              <a:t>COMPUTATION OF THE SUM OF SQUARES BETWEEN</a:t>
            </a:r>
            <a:br>
              <a:rPr lang="en-US" sz="2700" dirty="0"/>
            </a:br>
            <a:endParaRPr lang="en-US" sz="27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339739" y="2800946"/>
          <a:ext cx="5146766" cy="211455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020847">
                  <a:extLst>
                    <a:ext uri="{9D8B030D-6E8A-4147-A177-3AD203B41FA5}">
                      <a16:colId xmlns:a16="http://schemas.microsoft.com/office/drawing/2014/main" val="1786779890"/>
                    </a:ext>
                  </a:extLst>
                </a:gridCol>
                <a:gridCol w="1488735">
                  <a:extLst>
                    <a:ext uri="{9D8B030D-6E8A-4147-A177-3AD203B41FA5}">
                      <a16:colId xmlns:a16="http://schemas.microsoft.com/office/drawing/2014/main" val="3404334833"/>
                    </a:ext>
                  </a:extLst>
                </a:gridCol>
                <a:gridCol w="1318592">
                  <a:extLst>
                    <a:ext uri="{9D8B030D-6E8A-4147-A177-3AD203B41FA5}">
                      <a16:colId xmlns:a16="http://schemas.microsoft.com/office/drawing/2014/main" val="1294897925"/>
                    </a:ext>
                  </a:extLst>
                </a:gridCol>
                <a:gridCol w="1318592">
                  <a:extLst>
                    <a:ext uri="{9D8B030D-6E8A-4147-A177-3AD203B41FA5}">
                      <a16:colId xmlns:a16="http://schemas.microsoft.com/office/drawing/2014/main" val="2303217588"/>
                    </a:ext>
                  </a:extLst>
                </a:gridCol>
              </a:tblGrid>
              <a:tr h="600075">
                <a:tc>
                  <a:txBody>
                    <a:bodyPr/>
                    <a:lstStyle/>
                    <a:p>
                      <a:pPr algn="l" fontAlgn="b"/>
                      <a:endParaRPr 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900" b="1" u="none" strike="noStrike" dirty="0">
                          <a:effectLst/>
                        </a:rPr>
                        <a:t>Tutor 1</a:t>
                      </a:r>
                      <a:endParaRPr 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900" b="1" u="none" strike="noStrike">
                          <a:effectLst/>
                        </a:rPr>
                        <a:t>Tutor 2</a:t>
                      </a:r>
                      <a:endParaRPr lang="en-US" sz="1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900" b="1" u="none" strike="noStrike">
                          <a:effectLst/>
                        </a:rPr>
                        <a:t>Tutor 3</a:t>
                      </a:r>
                      <a:endParaRPr lang="en-US" sz="1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extLst>
                  <a:ext uri="{0D108BD9-81ED-4DB2-BD59-A6C34878D82A}">
                    <a16:rowId xmlns:a16="http://schemas.microsoft.com/office/drawing/2014/main" val="2648462409"/>
                  </a:ext>
                </a:extLst>
              </a:tr>
              <a:tr h="302895">
                <a:tc>
                  <a:txBody>
                    <a:bodyPr/>
                    <a:lstStyle/>
                    <a:p>
                      <a:pPr algn="l" fontAlgn="b"/>
                      <a:endParaRPr lang="en-US" sz="1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900" b="1" u="none" strike="noStrike">
                          <a:effectLst/>
                        </a:rPr>
                        <a:t>80</a:t>
                      </a:r>
                      <a:endParaRPr lang="en-US" sz="1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900" b="1" u="none" strike="noStrike" dirty="0">
                          <a:effectLst/>
                        </a:rPr>
                        <a:t>70</a:t>
                      </a:r>
                      <a:endParaRPr 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900" b="1" u="none" strike="noStrike" dirty="0">
                          <a:effectLst/>
                        </a:rPr>
                        <a:t>63</a:t>
                      </a:r>
                      <a:endParaRPr 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extLst>
                  <a:ext uri="{0D108BD9-81ED-4DB2-BD59-A6C34878D82A}">
                    <a16:rowId xmlns:a16="http://schemas.microsoft.com/office/drawing/2014/main" val="614726226"/>
                  </a:ext>
                </a:extLst>
              </a:tr>
              <a:tr h="302895">
                <a:tc>
                  <a:txBody>
                    <a:bodyPr/>
                    <a:lstStyle/>
                    <a:p>
                      <a:pPr algn="l" fontAlgn="b"/>
                      <a:endParaRPr lang="en-US" sz="1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900" b="1" u="none" strike="noStrike">
                          <a:effectLst/>
                        </a:rPr>
                        <a:t>92</a:t>
                      </a:r>
                      <a:endParaRPr lang="en-US" sz="1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900" b="1" u="none" strike="noStrike">
                          <a:effectLst/>
                        </a:rPr>
                        <a:t>81</a:t>
                      </a:r>
                      <a:endParaRPr lang="en-US" sz="1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900" b="1" u="none" strike="noStrike" dirty="0">
                          <a:effectLst/>
                        </a:rPr>
                        <a:t>76</a:t>
                      </a:r>
                      <a:endParaRPr 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extLst>
                  <a:ext uri="{0D108BD9-81ED-4DB2-BD59-A6C34878D82A}">
                    <a16:rowId xmlns:a16="http://schemas.microsoft.com/office/drawing/2014/main" val="4042373606"/>
                  </a:ext>
                </a:extLst>
              </a:tr>
              <a:tr h="302895">
                <a:tc>
                  <a:txBody>
                    <a:bodyPr/>
                    <a:lstStyle/>
                    <a:p>
                      <a:pPr algn="l" fontAlgn="b"/>
                      <a:endParaRPr lang="en-US" sz="1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900" b="1" u="none" strike="noStrike">
                          <a:effectLst/>
                        </a:rPr>
                        <a:t>87</a:t>
                      </a:r>
                      <a:endParaRPr lang="en-US" sz="1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900" b="1" u="none" strike="noStrike">
                          <a:effectLst/>
                        </a:rPr>
                        <a:t>78</a:t>
                      </a:r>
                      <a:endParaRPr lang="en-US" sz="1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900" b="1" u="none" strike="noStrike" dirty="0">
                          <a:effectLst/>
                        </a:rPr>
                        <a:t>70</a:t>
                      </a:r>
                      <a:endParaRPr 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extLst>
                  <a:ext uri="{0D108BD9-81ED-4DB2-BD59-A6C34878D82A}">
                    <a16:rowId xmlns:a16="http://schemas.microsoft.com/office/drawing/2014/main" val="219742913"/>
                  </a:ext>
                </a:extLst>
              </a:tr>
              <a:tr h="302895">
                <a:tc>
                  <a:txBody>
                    <a:bodyPr/>
                    <a:lstStyle/>
                    <a:p>
                      <a:pPr algn="l" fontAlgn="b"/>
                      <a:endParaRPr lang="en-US" sz="1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900" b="1" u="none" strike="noStrike">
                          <a:effectLst/>
                        </a:rPr>
                        <a:t>83</a:t>
                      </a:r>
                      <a:endParaRPr lang="en-US" sz="1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900" b="1" u="none" strike="noStrike">
                          <a:effectLst/>
                        </a:rPr>
                        <a:t>74</a:t>
                      </a:r>
                      <a:endParaRPr lang="en-US" sz="1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900" b="1" u="none" strike="noStrike" dirty="0">
                          <a:effectLst/>
                        </a:rPr>
                        <a:t>58</a:t>
                      </a:r>
                      <a:endParaRPr 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extLst>
                  <a:ext uri="{0D108BD9-81ED-4DB2-BD59-A6C34878D82A}">
                    <a16:rowId xmlns:a16="http://schemas.microsoft.com/office/drawing/2014/main" val="1655003808"/>
                  </a:ext>
                </a:extLst>
              </a:tr>
              <a:tr h="302895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MEAN</a:t>
                      </a: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900" b="1" u="none" strike="noStrike">
                          <a:effectLst/>
                        </a:rPr>
                        <a:t>85.5</a:t>
                      </a:r>
                      <a:endParaRPr lang="en-US" sz="1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900" b="1" u="none" strike="noStrike">
                          <a:effectLst/>
                        </a:rPr>
                        <a:t>75.8</a:t>
                      </a:r>
                      <a:endParaRPr lang="en-US" sz="1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900" b="1" u="none" strike="noStrike" dirty="0">
                          <a:effectLst/>
                        </a:rPr>
                        <a:t>66.8</a:t>
                      </a:r>
                      <a:endParaRPr 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extLst>
                  <a:ext uri="{0D108BD9-81ED-4DB2-BD59-A6C34878D82A}">
                    <a16:rowId xmlns:a16="http://schemas.microsoft.com/office/drawing/2014/main" val="27312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16712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b="1" dirty="0"/>
              <a:t>ANALYSIS OF VARIANCE (ANOVA)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 algn="just"/>
            <a:r>
              <a:rPr lang="en-GB" b="1" dirty="0"/>
              <a:t>In the case of the previous examples, we were concerned with differences between two groups – involving means and proportions.</a:t>
            </a:r>
            <a:endParaRPr lang="en-US" b="1" dirty="0"/>
          </a:p>
          <a:p>
            <a:pPr marL="61721" indent="0" algn="just">
              <a:buNone/>
            </a:pPr>
            <a:endParaRPr lang="en-US" b="1" dirty="0"/>
          </a:p>
          <a:p>
            <a:pPr lvl="0" algn="just"/>
            <a:r>
              <a:rPr lang="en-GB" b="1" dirty="0"/>
              <a:t>What happens if you have three groups and you have to compare three means.</a:t>
            </a:r>
          </a:p>
          <a:p>
            <a:pPr lvl="0" algn="just"/>
            <a:endParaRPr lang="en-GB" b="1" dirty="0"/>
          </a:p>
          <a:p>
            <a:pPr marL="61721" indent="0" algn="just">
              <a:buNone/>
            </a:pPr>
            <a:endParaRPr lang="en-US" b="1" dirty="0"/>
          </a:p>
          <a:p>
            <a:pPr lvl="0" algn="just"/>
            <a:endParaRPr lang="en-US" b="1" dirty="0"/>
          </a:p>
          <a:p>
            <a:pPr marL="61721" indent="0" algn="just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973210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700" b="1" dirty="0"/>
              <a:t>COMPUTATION OF THE SUM OF SQUARES BETWEEN</a:t>
            </a:r>
            <a:br>
              <a:rPr lang="en-US" sz="2700" dirty="0"/>
            </a:br>
            <a:endParaRPr lang="en-US" sz="27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876007" y="2457451"/>
          <a:ext cx="6688185" cy="246876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486263">
                  <a:extLst>
                    <a:ext uri="{9D8B030D-6E8A-4147-A177-3AD203B41FA5}">
                      <a16:colId xmlns:a16="http://schemas.microsoft.com/office/drawing/2014/main" val="486065230"/>
                    </a:ext>
                  </a:extLst>
                </a:gridCol>
                <a:gridCol w="2386875">
                  <a:extLst>
                    <a:ext uri="{9D8B030D-6E8A-4147-A177-3AD203B41FA5}">
                      <a16:colId xmlns:a16="http://schemas.microsoft.com/office/drawing/2014/main" val="3877545686"/>
                    </a:ext>
                  </a:extLst>
                </a:gridCol>
                <a:gridCol w="2815047">
                  <a:extLst>
                    <a:ext uri="{9D8B030D-6E8A-4147-A177-3AD203B41FA5}">
                      <a16:colId xmlns:a16="http://schemas.microsoft.com/office/drawing/2014/main" val="2847834314"/>
                    </a:ext>
                  </a:extLst>
                </a:gridCol>
              </a:tblGrid>
              <a:tr h="4937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900" b="1" dirty="0">
                          <a:effectLst/>
                        </a:rPr>
                        <a:t>n</a:t>
                      </a:r>
                      <a:endParaRPr lang="en-US" sz="19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900" b="1" dirty="0">
                          <a:effectLst/>
                        </a:rPr>
                        <a:t>(X- X)</a:t>
                      </a:r>
                      <a:r>
                        <a:rPr lang="en-GB" sz="1900" b="1" baseline="30000" dirty="0">
                          <a:effectLst/>
                        </a:rPr>
                        <a:t>2</a:t>
                      </a:r>
                      <a:endParaRPr lang="en-US" sz="19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900" b="1" dirty="0">
                          <a:effectLst/>
                        </a:rPr>
                        <a:t>n(X- X)</a:t>
                      </a:r>
                      <a:r>
                        <a:rPr lang="en-GB" sz="1900" b="1" baseline="30000" dirty="0">
                          <a:effectLst/>
                        </a:rPr>
                        <a:t>2</a:t>
                      </a:r>
                      <a:endParaRPr lang="en-US" sz="19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239440206"/>
                  </a:ext>
                </a:extLst>
              </a:tr>
              <a:tr h="4937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900" b="1" dirty="0">
                          <a:effectLst/>
                        </a:rPr>
                        <a:t>4</a:t>
                      </a:r>
                      <a:endParaRPr lang="en-US" sz="19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900" b="1" dirty="0">
                          <a:effectLst/>
                        </a:rPr>
                        <a:t>90.25</a:t>
                      </a:r>
                      <a:endParaRPr lang="en-US" sz="19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900" b="1" dirty="0">
                          <a:effectLst/>
                        </a:rPr>
                        <a:t>361</a:t>
                      </a:r>
                      <a:endParaRPr lang="en-US" sz="19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949656119"/>
                  </a:ext>
                </a:extLst>
              </a:tr>
              <a:tr h="4937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900" b="1">
                          <a:effectLst/>
                        </a:rPr>
                        <a:t>4</a:t>
                      </a:r>
                      <a:endParaRPr lang="en-US" sz="19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900" b="1" dirty="0">
                          <a:effectLst/>
                        </a:rPr>
                        <a:t>0.0625</a:t>
                      </a:r>
                      <a:endParaRPr lang="en-US" sz="19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900" b="1" dirty="0">
                          <a:effectLst/>
                        </a:rPr>
                        <a:t>0.25</a:t>
                      </a:r>
                      <a:endParaRPr lang="en-US" sz="19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799998490"/>
                  </a:ext>
                </a:extLst>
              </a:tr>
              <a:tr h="4937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900" b="1">
                          <a:effectLst/>
                        </a:rPr>
                        <a:t>4</a:t>
                      </a:r>
                      <a:endParaRPr lang="en-US" sz="19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900" b="1">
                          <a:effectLst/>
                        </a:rPr>
                        <a:t>85.5625</a:t>
                      </a:r>
                      <a:endParaRPr lang="en-US" sz="19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900" b="1" dirty="0">
                          <a:effectLst/>
                        </a:rPr>
                        <a:t>342.25</a:t>
                      </a:r>
                      <a:endParaRPr lang="en-US" sz="19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4151544033"/>
                  </a:ext>
                </a:extLst>
              </a:tr>
              <a:tr h="4937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900" b="1">
                          <a:effectLst/>
                        </a:rPr>
                        <a:t> </a:t>
                      </a:r>
                      <a:endParaRPr lang="en-US" sz="19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900" b="1">
                          <a:effectLst/>
                        </a:rPr>
                        <a:t> </a:t>
                      </a:r>
                      <a:endParaRPr lang="en-US" sz="19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900" b="1" dirty="0">
                          <a:effectLst/>
                        </a:rPr>
                        <a:t>703.5</a:t>
                      </a:r>
                      <a:endParaRPr lang="en-US" sz="19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212972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52743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700" b="1" dirty="0"/>
              <a:t>COMPUTATION OF THE VARIANCE BETWEEN GROUPS</a:t>
            </a:r>
            <a:br>
              <a:rPr lang="en-US" sz="2700" dirty="0"/>
            </a:b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algn="just"/>
            <a:r>
              <a:rPr lang="en-GB" b="1" dirty="0"/>
              <a:t>This is found by dividing the TOTAL SUM OF SQUARES BETWEEN by the DEGREES OF FREEDOM BETWEEN.</a:t>
            </a:r>
            <a:endParaRPr lang="en-US" b="1" dirty="0"/>
          </a:p>
          <a:p>
            <a:pPr marL="0" indent="0" algn="just">
              <a:buNone/>
            </a:pPr>
            <a:endParaRPr lang="en-US" b="1" dirty="0"/>
          </a:p>
          <a:p>
            <a:pPr algn="just"/>
            <a:r>
              <a:rPr lang="en-GB" b="1" dirty="0"/>
              <a:t>VB = </a:t>
            </a:r>
            <a:r>
              <a:rPr lang="en-GB" b="1" dirty="0" err="1"/>
              <a:t>SSB</a:t>
            </a:r>
            <a:r>
              <a:rPr lang="en-GB" b="1" dirty="0"/>
              <a:t>/</a:t>
            </a:r>
            <a:r>
              <a:rPr lang="en-GB" b="1" dirty="0" err="1"/>
              <a:t>DFB</a:t>
            </a:r>
            <a:r>
              <a:rPr lang="en-GB" b="1" dirty="0"/>
              <a:t> = 703.5/2= 351.75</a:t>
            </a:r>
            <a:endParaRPr lang="en-US" b="1" dirty="0"/>
          </a:p>
          <a:p>
            <a:pPr algn="just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736072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GB" sz="2325" b="1" dirty="0"/>
              <a:t>COMPUTATION OF THE TOTAL SUM OF SQUARES WITHIN GROUPS</a:t>
            </a:r>
            <a:br>
              <a:rPr lang="en-US" sz="2325" b="1" dirty="0"/>
            </a:br>
            <a:br>
              <a:rPr lang="en-US" sz="2700" b="1" dirty="0"/>
            </a:b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GB" b="1" dirty="0"/>
              <a:t>This is done by subtracting the TOTAL SUM OF SQUARES BETWEEN from the TOTAL SUM OF SQUARES.</a:t>
            </a:r>
            <a:endParaRPr lang="en-US" b="1" dirty="0"/>
          </a:p>
          <a:p>
            <a:pPr marL="0" indent="0" algn="just">
              <a:buNone/>
            </a:pPr>
            <a:endParaRPr lang="en-US" b="1" dirty="0"/>
          </a:p>
          <a:p>
            <a:pPr algn="just"/>
            <a:r>
              <a:rPr lang="en-GB" b="1" dirty="0"/>
              <a:t>SSW = </a:t>
            </a:r>
            <a:r>
              <a:rPr lang="en-GB" b="1" dirty="0" err="1"/>
              <a:t>TSS</a:t>
            </a:r>
            <a:r>
              <a:rPr lang="en-GB" b="1" dirty="0"/>
              <a:t> – </a:t>
            </a:r>
            <a:r>
              <a:rPr lang="en-GB" b="1" dirty="0" err="1"/>
              <a:t>SSB</a:t>
            </a:r>
            <a:endParaRPr lang="en-US" b="1" dirty="0"/>
          </a:p>
          <a:p>
            <a:pPr algn="just"/>
            <a:r>
              <a:rPr lang="en-GB" b="1" dirty="0"/>
              <a:t> SSW = 1040 – 703.5 = 336.5</a:t>
            </a:r>
            <a:endParaRPr lang="en-US" b="1" dirty="0"/>
          </a:p>
          <a:p>
            <a:pPr algn="just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541430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COMPUTATION OF THE VARIANCE WITHIN GROUPS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/>
            <a:r>
              <a:rPr lang="en-GB" b="1" dirty="0"/>
              <a:t>COMPUTATION OF THE VARIANCE WITHIN GROUPS</a:t>
            </a:r>
            <a:endParaRPr lang="en-US" b="1" dirty="0"/>
          </a:p>
          <a:p>
            <a:pPr marL="0" indent="0" algn="just">
              <a:buNone/>
            </a:pPr>
            <a:endParaRPr lang="en-US" b="1" dirty="0"/>
          </a:p>
          <a:p>
            <a:pPr algn="just"/>
            <a:r>
              <a:rPr lang="en-GB" b="1" dirty="0"/>
              <a:t>This is found by dividing the TOTAL SUM OF SQUARES WITHIN GROUPS by the DEGREES OF FREEDOM WITHIN GROUPS.</a:t>
            </a:r>
            <a:endParaRPr lang="en-US" b="1" dirty="0"/>
          </a:p>
          <a:p>
            <a:pPr marL="0" indent="0" algn="just">
              <a:buNone/>
            </a:pPr>
            <a:endParaRPr lang="en-US" b="1" dirty="0"/>
          </a:p>
          <a:p>
            <a:pPr algn="just"/>
            <a:r>
              <a:rPr lang="en-GB" b="1" dirty="0"/>
              <a:t>VW = SSW/</a:t>
            </a:r>
            <a:r>
              <a:rPr lang="en-GB" b="1" dirty="0" err="1"/>
              <a:t>DFW</a:t>
            </a:r>
            <a:r>
              <a:rPr lang="en-GB" b="1" dirty="0"/>
              <a:t> = 336.5/9 = 37.39</a:t>
            </a:r>
            <a:endParaRPr lang="en-US" b="1" dirty="0"/>
          </a:p>
          <a:p>
            <a:pPr algn="just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455284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COMPUTATION OF THE F – RATIO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endParaRPr lang="en-US" b="1" dirty="0"/>
          </a:p>
          <a:p>
            <a:pPr algn="just"/>
            <a:r>
              <a:rPr lang="en-GB" b="1" dirty="0"/>
              <a:t>This is done by dividing the VARIANCE BETWEEN and the VARIANCE WITHIN,</a:t>
            </a:r>
            <a:endParaRPr lang="en-US" b="1" dirty="0"/>
          </a:p>
          <a:p>
            <a:pPr algn="just"/>
            <a:r>
              <a:rPr lang="en-GB" b="1" dirty="0"/>
              <a:t>F – ratio = VB/VW = 351.75/37.39 = 9.41</a:t>
            </a:r>
            <a:endParaRPr lang="en-US" b="1" dirty="0"/>
          </a:p>
          <a:p>
            <a:pPr marL="0" indent="0" algn="just">
              <a:buNone/>
            </a:pP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7109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DECISION AND 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 algn="just"/>
            <a:r>
              <a:rPr lang="en-GB" b="1" dirty="0"/>
              <a:t>DECISION </a:t>
            </a:r>
            <a:endParaRPr lang="en-US" b="1" dirty="0"/>
          </a:p>
          <a:p>
            <a:pPr algn="just"/>
            <a:r>
              <a:rPr lang="en-GB" b="1" dirty="0"/>
              <a:t>Reject Ho.</a:t>
            </a:r>
            <a:endParaRPr lang="en-US" b="1" dirty="0"/>
          </a:p>
          <a:p>
            <a:pPr marL="0" indent="0" algn="just">
              <a:buNone/>
            </a:pPr>
            <a:endParaRPr lang="en-US" b="1" dirty="0"/>
          </a:p>
          <a:p>
            <a:pPr lvl="0" algn="just"/>
            <a:r>
              <a:rPr lang="en-GB" b="1" dirty="0"/>
              <a:t>CONCLUSION</a:t>
            </a:r>
            <a:endParaRPr lang="en-US" b="1" dirty="0"/>
          </a:p>
          <a:p>
            <a:pPr marL="0" indent="0" algn="just">
              <a:buNone/>
            </a:pPr>
            <a:endParaRPr lang="en-US" b="1" dirty="0"/>
          </a:p>
          <a:p>
            <a:pPr algn="just"/>
            <a:r>
              <a:rPr lang="en-GB" b="1" dirty="0"/>
              <a:t>It is likely that there are differences in the way tutors are handling the course. </a:t>
            </a:r>
            <a:endParaRPr lang="en-US" b="1" dirty="0"/>
          </a:p>
          <a:p>
            <a:pPr marL="0" indent="0" algn="just">
              <a:buNone/>
            </a:pP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192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700FC-F42E-472C-AAE2-B294AE31F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M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C718FE-69B3-4E65-88D9-DAF5F207E2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/>
            <a:r>
              <a:rPr lang="en-GB" b="1" dirty="0"/>
              <a:t>This is where analysis of variance (ANOVA) comes in.</a:t>
            </a:r>
          </a:p>
          <a:p>
            <a:pPr marL="0" indent="0" algn="just">
              <a:buNone/>
            </a:pPr>
            <a:endParaRPr lang="en-GB" b="1" dirty="0"/>
          </a:p>
          <a:p>
            <a:pPr lvl="0" algn="just"/>
            <a:r>
              <a:rPr lang="en-GB" b="1" dirty="0"/>
              <a:t>ANOVA involves a situation where you have establish whether the differences observed between of three or more groups are statistically significant.</a:t>
            </a:r>
          </a:p>
          <a:p>
            <a:endParaRPr lang="en-ZM" dirty="0"/>
          </a:p>
        </p:txBody>
      </p:sp>
    </p:spTree>
    <p:extLst>
      <p:ext uri="{BB962C8B-B14F-4D97-AF65-F5344CB8AC3E}">
        <p14:creationId xmlns:p14="http://schemas.microsoft.com/office/powerpoint/2010/main" val="20321638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ANALYSIS OF VARIANCE (ANOVA)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en-GB" b="1" dirty="0"/>
              <a:t>But instead of dealing directly with means, ANOVA also referred to as the F-test involves working directly with variances.</a:t>
            </a:r>
            <a:endParaRPr lang="en-US" b="1" dirty="0"/>
          </a:p>
          <a:p>
            <a:pPr lvl="0"/>
            <a:endParaRPr lang="en-GB" b="1" dirty="0"/>
          </a:p>
          <a:p>
            <a:pPr lvl="0"/>
            <a:r>
              <a:rPr lang="en-GB" b="1" dirty="0"/>
              <a:t>For this reason, two independent estimates of a common variance are required.</a:t>
            </a: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lvl="0"/>
            <a:r>
              <a:rPr lang="en-GB" b="1" dirty="0"/>
              <a:t>One of these, based upon variability between groups is called between group variance.</a:t>
            </a: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lvl="0"/>
            <a:r>
              <a:rPr lang="en-GB" b="1" dirty="0"/>
              <a:t>The other, based upon variability within groups is called within groups variance.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1986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ANALYSIS OF VARIANCE (ANOVA)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 algn="just"/>
            <a:r>
              <a:rPr lang="en-GB" b="1" dirty="0"/>
              <a:t>The underlying logic in ANOVA is to determine if the differences between the group means is significant by comparing them to the variation within groups.</a:t>
            </a:r>
            <a:endParaRPr lang="en-US" b="1" dirty="0"/>
          </a:p>
          <a:p>
            <a:pPr algn="just">
              <a:buNone/>
            </a:pPr>
            <a:endParaRPr lang="en-US" b="1" dirty="0"/>
          </a:p>
          <a:p>
            <a:pPr lvl="0" algn="just"/>
            <a:r>
              <a:rPr lang="en-GB" b="1" dirty="0"/>
              <a:t>This takes the form of a comparison of the variance between groups with the variance within groups I a ratio called the F- ratio.</a:t>
            </a:r>
            <a:endParaRPr lang="en-US" b="1" dirty="0"/>
          </a:p>
          <a:p>
            <a:pPr algn="just">
              <a:buNone/>
            </a:pPr>
            <a:endParaRPr lang="en-US" b="1" dirty="0"/>
          </a:p>
          <a:p>
            <a:pPr lvl="0" algn="just"/>
            <a:r>
              <a:rPr lang="en-GB" b="1" dirty="0"/>
              <a:t>F – ratio = Variance between groups /Variance within groups</a:t>
            </a:r>
            <a:endParaRPr lang="en-US" b="1" dirty="0"/>
          </a:p>
          <a:p>
            <a:pPr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5544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ANALYSIS OF VARIANCE (ANOVA)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DETERMINING THE SIGNIFICANCE OF THE F – RATIO</a:t>
            </a:r>
            <a:endParaRPr lang="en-US" dirty="0"/>
          </a:p>
          <a:p>
            <a:pPr marL="0" indent="0">
              <a:buNone/>
            </a:pPr>
            <a:r>
              <a:rPr lang="en-GB" dirty="0"/>
              <a:t> </a:t>
            </a:r>
            <a:endParaRPr lang="en-US" dirty="0"/>
          </a:p>
          <a:p>
            <a:pPr lvl="0" algn="just"/>
            <a:r>
              <a:rPr lang="en-GB" b="1" dirty="0"/>
              <a:t>Usually the larger the F-ratio, the greater is the significance of the difference among sample means.</a:t>
            </a:r>
            <a:endParaRPr lang="en-US" b="1" dirty="0"/>
          </a:p>
          <a:p>
            <a:pPr marL="0" indent="0" algn="just">
              <a:buNone/>
            </a:pPr>
            <a:endParaRPr lang="en-US" b="1" dirty="0"/>
          </a:p>
          <a:p>
            <a:pPr lvl="0" algn="just"/>
            <a:r>
              <a:rPr lang="en-GB" b="1" dirty="0"/>
              <a:t>A lower F-ratio means little significance among the sample means. </a:t>
            </a:r>
            <a:endParaRPr lang="en-US" b="1" dirty="0"/>
          </a:p>
          <a:p>
            <a:pPr marL="0" indent="0" algn="just">
              <a:buNone/>
            </a:pPr>
            <a:endParaRPr lang="en-US" b="1" dirty="0"/>
          </a:p>
          <a:p>
            <a:pPr algn="just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74860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ANALYSIS OF VARIANCE (ANOVA)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/>
              <a:t>EXAMPLE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GB" b="1" dirty="0"/>
              <a:t>To establish if there are statistically significant differences in the performance of students from three tutors in DEM 2414 at 5% level of significance. Select 4 students randomly from each tutorial group.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1927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ANALYSIS OF VARIANCE (ANOVA)</a:t>
            </a:r>
            <a:br>
              <a:rPr lang="en-US" b="1" dirty="0"/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607525" y="2594609"/>
          <a:ext cx="4774476" cy="254520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193619">
                  <a:extLst>
                    <a:ext uri="{9D8B030D-6E8A-4147-A177-3AD203B41FA5}">
                      <a16:colId xmlns:a16="http://schemas.microsoft.com/office/drawing/2014/main" val="3584129591"/>
                    </a:ext>
                  </a:extLst>
                </a:gridCol>
                <a:gridCol w="1193619">
                  <a:extLst>
                    <a:ext uri="{9D8B030D-6E8A-4147-A177-3AD203B41FA5}">
                      <a16:colId xmlns:a16="http://schemas.microsoft.com/office/drawing/2014/main" val="3829362427"/>
                    </a:ext>
                  </a:extLst>
                </a:gridCol>
                <a:gridCol w="1193619">
                  <a:extLst>
                    <a:ext uri="{9D8B030D-6E8A-4147-A177-3AD203B41FA5}">
                      <a16:colId xmlns:a16="http://schemas.microsoft.com/office/drawing/2014/main" val="1662735365"/>
                    </a:ext>
                  </a:extLst>
                </a:gridCol>
                <a:gridCol w="1193619">
                  <a:extLst>
                    <a:ext uri="{9D8B030D-6E8A-4147-A177-3AD203B41FA5}">
                      <a16:colId xmlns:a16="http://schemas.microsoft.com/office/drawing/2014/main" val="3327133062"/>
                    </a:ext>
                  </a:extLst>
                </a:gridCol>
              </a:tblGrid>
              <a:tr h="42420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900" b="1" dirty="0">
                          <a:effectLst/>
                        </a:rPr>
                        <a:t> </a:t>
                      </a:r>
                      <a:endParaRPr lang="en-US" sz="19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900" b="1" dirty="0">
                          <a:effectLst/>
                        </a:rPr>
                        <a:t>Tutor 1</a:t>
                      </a:r>
                      <a:endParaRPr lang="en-US" sz="19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900" b="1">
                          <a:effectLst/>
                        </a:rPr>
                        <a:t>Tutor 2</a:t>
                      </a:r>
                      <a:endParaRPr lang="en-US" sz="19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900" b="1">
                          <a:effectLst/>
                        </a:rPr>
                        <a:t>Tutor 3</a:t>
                      </a:r>
                      <a:endParaRPr lang="en-US" sz="19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4291282552"/>
                  </a:ext>
                </a:extLst>
              </a:tr>
              <a:tr h="42420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900" b="1" dirty="0">
                          <a:effectLst/>
                        </a:rPr>
                        <a:t> </a:t>
                      </a:r>
                      <a:endParaRPr lang="en-US" sz="19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900" b="1" dirty="0">
                          <a:effectLst/>
                        </a:rPr>
                        <a:t>80</a:t>
                      </a:r>
                      <a:endParaRPr lang="en-US" sz="19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900" b="1">
                          <a:effectLst/>
                        </a:rPr>
                        <a:t>70</a:t>
                      </a:r>
                      <a:endParaRPr lang="en-US" sz="19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900" b="1">
                          <a:effectLst/>
                        </a:rPr>
                        <a:t>63</a:t>
                      </a:r>
                      <a:endParaRPr lang="en-US" sz="19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842976275"/>
                  </a:ext>
                </a:extLst>
              </a:tr>
              <a:tr h="42420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900" b="1" dirty="0">
                          <a:effectLst/>
                        </a:rPr>
                        <a:t> </a:t>
                      </a:r>
                      <a:endParaRPr lang="en-US" sz="19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900" b="1" dirty="0">
                          <a:effectLst/>
                        </a:rPr>
                        <a:t>92</a:t>
                      </a:r>
                      <a:endParaRPr lang="en-US" sz="19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900" b="1" dirty="0">
                          <a:effectLst/>
                        </a:rPr>
                        <a:t>81</a:t>
                      </a:r>
                      <a:endParaRPr lang="en-US" sz="19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900" b="1">
                          <a:effectLst/>
                        </a:rPr>
                        <a:t>76</a:t>
                      </a:r>
                      <a:endParaRPr lang="en-US" sz="19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2616388114"/>
                  </a:ext>
                </a:extLst>
              </a:tr>
              <a:tr h="42420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900" b="1" dirty="0">
                          <a:effectLst/>
                        </a:rPr>
                        <a:t> </a:t>
                      </a:r>
                      <a:endParaRPr lang="en-US" sz="19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900" b="1" dirty="0">
                          <a:effectLst/>
                        </a:rPr>
                        <a:t>87</a:t>
                      </a:r>
                      <a:endParaRPr lang="en-US" sz="19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900" b="1" dirty="0">
                          <a:effectLst/>
                        </a:rPr>
                        <a:t>78</a:t>
                      </a:r>
                      <a:endParaRPr lang="en-US" sz="19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900" b="1" dirty="0">
                          <a:effectLst/>
                        </a:rPr>
                        <a:t>70</a:t>
                      </a:r>
                      <a:endParaRPr lang="en-US" sz="19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2628986"/>
                  </a:ext>
                </a:extLst>
              </a:tr>
              <a:tr h="42420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900" b="1">
                          <a:effectLst/>
                        </a:rPr>
                        <a:t> </a:t>
                      </a:r>
                      <a:endParaRPr lang="en-US" sz="19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900" b="1" dirty="0">
                          <a:effectLst/>
                        </a:rPr>
                        <a:t>83</a:t>
                      </a:r>
                      <a:endParaRPr lang="en-US" sz="19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900" b="1" dirty="0">
                          <a:effectLst/>
                        </a:rPr>
                        <a:t>74</a:t>
                      </a:r>
                      <a:endParaRPr lang="en-US" sz="19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900" b="1" dirty="0">
                          <a:effectLst/>
                        </a:rPr>
                        <a:t>58</a:t>
                      </a:r>
                      <a:endParaRPr lang="en-US" sz="19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893013029"/>
                  </a:ext>
                </a:extLst>
              </a:tr>
              <a:tr h="42420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900" b="1">
                          <a:effectLst/>
                        </a:rPr>
                        <a:t>MEAN</a:t>
                      </a:r>
                      <a:endParaRPr lang="en-US" sz="19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900" b="1">
                          <a:effectLst/>
                        </a:rPr>
                        <a:t>85.5</a:t>
                      </a:r>
                      <a:endParaRPr lang="en-US" sz="19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900" b="1" dirty="0">
                          <a:effectLst/>
                        </a:rPr>
                        <a:t>75.75</a:t>
                      </a:r>
                      <a:endParaRPr lang="en-US" sz="19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900" b="1" dirty="0">
                          <a:effectLst/>
                        </a:rPr>
                        <a:t>66.75</a:t>
                      </a:r>
                      <a:endParaRPr lang="en-US" sz="19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2697575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60935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STATEMENT OF HYPOTHESES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endParaRPr lang="en-US" sz="3000" b="1" dirty="0"/>
          </a:p>
          <a:p>
            <a:pPr algn="just"/>
            <a:r>
              <a:rPr lang="en-GB" sz="3000" b="1" dirty="0"/>
              <a:t>H</a:t>
            </a:r>
            <a:r>
              <a:rPr lang="en-GB" sz="3000" b="1" baseline="-25000" dirty="0"/>
              <a:t>0:</a:t>
            </a:r>
            <a:r>
              <a:rPr lang="en-GB" sz="3000" b="1" dirty="0"/>
              <a:t> µ</a:t>
            </a:r>
            <a:r>
              <a:rPr lang="en-GB" sz="3000" b="1" baseline="-25000" dirty="0"/>
              <a:t>1</a:t>
            </a:r>
            <a:r>
              <a:rPr lang="en-GB" sz="3000" b="1" dirty="0"/>
              <a:t>= µ</a:t>
            </a:r>
            <a:r>
              <a:rPr lang="en-GB" sz="3000" b="1" baseline="-25000" dirty="0"/>
              <a:t>2</a:t>
            </a:r>
            <a:r>
              <a:rPr lang="en-GB" sz="3000" b="1" dirty="0"/>
              <a:t>=µ</a:t>
            </a:r>
            <a:r>
              <a:rPr lang="en-GB" sz="3000" b="1" baseline="-25000" dirty="0"/>
              <a:t>3</a:t>
            </a:r>
            <a:endParaRPr lang="en-US" sz="3000" b="1" dirty="0"/>
          </a:p>
          <a:p>
            <a:pPr algn="just"/>
            <a:r>
              <a:rPr lang="en-GB" sz="3000" b="1" dirty="0"/>
              <a:t>H</a:t>
            </a:r>
            <a:r>
              <a:rPr lang="en-GB" sz="3000" b="1" baseline="-25000" dirty="0"/>
              <a:t>1</a:t>
            </a:r>
            <a:r>
              <a:rPr lang="en-GB" sz="3000" b="1" dirty="0"/>
              <a:t>: µ</a:t>
            </a:r>
            <a:r>
              <a:rPr lang="en-GB" sz="3000" b="1" baseline="-25000" dirty="0"/>
              <a:t>1</a:t>
            </a:r>
            <a:r>
              <a:rPr lang="en-GB" sz="3000" b="1" dirty="0"/>
              <a:t>≠µ</a:t>
            </a:r>
            <a:r>
              <a:rPr lang="en-GB" sz="3000" b="1" baseline="-25000" dirty="0"/>
              <a:t>2</a:t>
            </a:r>
            <a:r>
              <a:rPr lang="en-GB" sz="3000" b="1" dirty="0"/>
              <a:t>≠µ</a:t>
            </a:r>
            <a:r>
              <a:rPr lang="en-GB" sz="3000" b="1" baseline="-25000" dirty="0"/>
              <a:t>3</a:t>
            </a:r>
            <a:endParaRPr lang="en-US" sz="3000" b="1" dirty="0"/>
          </a:p>
          <a:p>
            <a:pPr marL="0" indent="0" algn="just">
              <a:buNone/>
            </a:pPr>
            <a:r>
              <a:rPr lang="en-GB" sz="3000" b="1" dirty="0"/>
              <a:t> </a:t>
            </a:r>
            <a:endParaRPr lang="en-US" sz="3000" b="1" dirty="0"/>
          </a:p>
          <a:p>
            <a:pPr algn="just"/>
            <a:r>
              <a:rPr lang="en-GB" sz="3000" b="1" dirty="0"/>
              <a:t>No directional hypotheses are given in ANOVA.</a:t>
            </a:r>
            <a:endParaRPr lang="en-US" sz="3000" b="1" dirty="0"/>
          </a:p>
          <a:p>
            <a:pPr marL="0" indent="0" algn="just">
              <a:buNone/>
            </a:pPr>
            <a:endParaRPr lang="en-US" sz="3000" b="1" dirty="0"/>
          </a:p>
          <a:p>
            <a:pPr algn="just"/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22955424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106</TotalTime>
  <Words>1091</Words>
  <Application>Microsoft Office PowerPoint</Application>
  <PresentationFormat>Widescreen</PresentationFormat>
  <Paragraphs>249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Garamond</vt:lpstr>
      <vt:lpstr>Times New Roman</vt:lpstr>
      <vt:lpstr>Organic</vt:lpstr>
      <vt:lpstr>TOPIC 9</vt:lpstr>
      <vt:lpstr>ANALYSIS OF VARIANCE (ANOVA) </vt:lpstr>
      <vt:lpstr>PowerPoint Presentation</vt:lpstr>
      <vt:lpstr>ANALYSIS OF VARIANCE (ANOVA) </vt:lpstr>
      <vt:lpstr>ANALYSIS OF VARIANCE (ANOVA) </vt:lpstr>
      <vt:lpstr>ANALYSIS OF VARIANCE (ANOVA) </vt:lpstr>
      <vt:lpstr>ANALYSIS OF VARIANCE (ANOVA) </vt:lpstr>
      <vt:lpstr>ANALYSIS OF VARIANCE (ANOVA) </vt:lpstr>
      <vt:lpstr>STATEMENT OF HYPOTHESES </vt:lpstr>
      <vt:lpstr>ASSUMPTIONS   </vt:lpstr>
      <vt:lpstr>DECISION RULES </vt:lpstr>
      <vt:lpstr>DECISION RULES </vt:lpstr>
      <vt:lpstr>DECISION RULES </vt:lpstr>
      <vt:lpstr>COMPUTATION   </vt:lpstr>
      <vt:lpstr> COMPUTATION OF THE GRAND MEAN </vt:lpstr>
      <vt:lpstr>COMPUTATION OF THE TOTAL SUM OF SQUARES</vt:lpstr>
      <vt:lpstr>COMPUTATION OF THE TOTAL SUM OF SQUARES</vt:lpstr>
      <vt:lpstr> COMPUTATION OF THE SUM OF SQUARES BETWEEN   </vt:lpstr>
      <vt:lpstr>COMPUTATION OF THE SUM OF SQUARES BETWEEN </vt:lpstr>
      <vt:lpstr>COMPUTATION OF THE SUM OF SQUARES BETWEEN </vt:lpstr>
      <vt:lpstr>COMPUTATION OF THE VARIANCE BETWEEN GROUPS </vt:lpstr>
      <vt:lpstr>COMPUTATION OF THE TOTAL SUM OF SQUARES WITHIN GROUPS  </vt:lpstr>
      <vt:lpstr>COMPUTATION OF THE VARIANCE WITHIN GROUPS </vt:lpstr>
      <vt:lpstr>COMPUTATION OF THE F – RATIO </vt:lpstr>
      <vt:lpstr>DECISION AND 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TOPIC 9</dc:title>
  <dc:creator>Musonda Lemba</dc:creator>
  <cp:lastModifiedBy>Musonda Lemba</cp:lastModifiedBy>
  <cp:revision>5</cp:revision>
  <dcterms:created xsi:type="dcterms:W3CDTF">2020-09-08T06:56:46Z</dcterms:created>
  <dcterms:modified xsi:type="dcterms:W3CDTF">2020-12-20T09:27:52Z</dcterms:modified>
</cp:coreProperties>
</file>