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5"/>
  </p:sldMasterIdLst>
  <p:notesMasterIdLst>
    <p:notesMasterId r:id="rId23"/>
  </p:notesMasterIdLst>
  <p:sldIdLst>
    <p:sldId id="256" r:id="rId6"/>
    <p:sldId id="313" r:id="rId7"/>
    <p:sldId id="310" r:id="rId8"/>
    <p:sldId id="314" r:id="rId9"/>
    <p:sldId id="306" r:id="rId10"/>
    <p:sldId id="285" r:id="rId11"/>
    <p:sldId id="292" r:id="rId12"/>
    <p:sldId id="312" r:id="rId13"/>
    <p:sldId id="297" r:id="rId14"/>
    <p:sldId id="309" r:id="rId15"/>
    <p:sldId id="311" r:id="rId16"/>
    <p:sldId id="298" r:id="rId17"/>
    <p:sldId id="299" r:id="rId18"/>
    <p:sldId id="300" r:id="rId19"/>
    <p:sldId id="301" r:id="rId20"/>
    <p:sldId id="302" r:id="rId21"/>
    <p:sldId id="303" r:id="rId22"/>
  </p:sldIdLst>
  <p:sldSz cx="9144000" cy="6858000" type="screen4x3"/>
  <p:notesSz cx="6858000" cy="9296400"/>
  <p:defaultTextStyle>
    <a:defPPr>
      <a:defRPr lang="en-US"/>
    </a:defPPr>
    <a:lvl1pPr algn="l" rtl="0" fontAlgn="base">
      <a:spcBef>
        <a:spcPct val="0"/>
      </a:spcBef>
      <a:spcAft>
        <a:spcPct val="0"/>
      </a:spcAft>
      <a:defRPr sz="2800" kern="1200">
        <a:solidFill>
          <a:schemeClr val="tx1"/>
        </a:solidFill>
        <a:latin typeface="Times" pitchFamily="18" charset="0"/>
        <a:ea typeface="+mn-ea"/>
        <a:cs typeface="Arial" charset="0"/>
      </a:defRPr>
    </a:lvl1pPr>
    <a:lvl2pPr marL="457200" algn="l" rtl="0" fontAlgn="base">
      <a:spcBef>
        <a:spcPct val="0"/>
      </a:spcBef>
      <a:spcAft>
        <a:spcPct val="0"/>
      </a:spcAft>
      <a:defRPr sz="2800" kern="1200">
        <a:solidFill>
          <a:schemeClr val="tx1"/>
        </a:solidFill>
        <a:latin typeface="Times" pitchFamily="18" charset="0"/>
        <a:ea typeface="+mn-ea"/>
        <a:cs typeface="Arial" charset="0"/>
      </a:defRPr>
    </a:lvl2pPr>
    <a:lvl3pPr marL="914400" algn="l" rtl="0" fontAlgn="base">
      <a:spcBef>
        <a:spcPct val="0"/>
      </a:spcBef>
      <a:spcAft>
        <a:spcPct val="0"/>
      </a:spcAft>
      <a:defRPr sz="2800" kern="1200">
        <a:solidFill>
          <a:schemeClr val="tx1"/>
        </a:solidFill>
        <a:latin typeface="Times" pitchFamily="18" charset="0"/>
        <a:ea typeface="+mn-ea"/>
        <a:cs typeface="Arial" charset="0"/>
      </a:defRPr>
    </a:lvl3pPr>
    <a:lvl4pPr marL="1371600" algn="l" rtl="0" fontAlgn="base">
      <a:spcBef>
        <a:spcPct val="0"/>
      </a:spcBef>
      <a:spcAft>
        <a:spcPct val="0"/>
      </a:spcAft>
      <a:defRPr sz="2800" kern="1200">
        <a:solidFill>
          <a:schemeClr val="tx1"/>
        </a:solidFill>
        <a:latin typeface="Times" pitchFamily="18" charset="0"/>
        <a:ea typeface="+mn-ea"/>
        <a:cs typeface="Arial" charset="0"/>
      </a:defRPr>
    </a:lvl4pPr>
    <a:lvl5pPr marL="1828800" algn="l" rtl="0" fontAlgn="base">
      <a:spcBef>
        <a:spcPct val="0"/>
      </a:spcBef>
      <a:spcAft>
        <a:spcPct val="0"/>
      </a:spcAft>
      <a:defRPr sz="2800" kern="1200">
        <a:solidFill>
          <a:schemeClr val="tx1"/>
        </a:solidFill>
        <a:latin typeface="Times" pitchFamily="18" charset="0"/>
        <a:ea typeface="+mn-ea"/>
        <a:cs typeface="Arial" charset="0"/>
      </a:defRPr>
    </a:lvl5pPr>
    <a:lvl6pPr marL="2286000" algn="l" defTabSz="914400" rtl="0" eaLnBrk="1" latinLnBrk="0" hangingPunct="1">
      <a:defRPr sz="2800" kern="1200">
        <a:solidFill>
          <a:schemeClr val="tx1"/>
        </a:solidFill>
        <a:latin typeface="Times" pitchFamily="18" charset="0"/>
        <a:ea typeface="+mn-ea"/>
        <a:cs typeface="Arial" charset="0"/>
      </a:defRPr>
    </a:lvl6pPr>
    <a:lvl7pPr marL="2743200" algn="l" defTabSz="914400" rtl="0" eaLnBrk="1" latinLnBrk="0" hangingPunct="1">
      <a:defRPr sz="2800" kern="1200">
        <a:solidFill>
          <a:schemeClr val="tx1"/>
        </a:solidFill>
        <a:latin typeface="Times" pitchFamily="18" charset="0"/>
        <a:ea typeface="+mn-ea"/>
        <a:cs typeface="Arial" charset="0"/>
      </a:defRPr>
    </a:lvl7pPr>
    <a:lvl8pPr marL="3200400" algn="l" defTabSz="914400" rtl="0" eaLnBrk="1" latinLnBrk="0" hangingPunct="1">
      <a:defRPr sz="2800" kern="1200">
        <a:solidFill>
          <a:schemeClr val="tx1"/>
        </a:solidFill>
        <a:latin typeface="Times" pitchFamily="18" charset="0"/>
        <a:ea typeface="+mn-ea"/>
        <a:cs typeface="Arial" charset="0"/>
      </a:defRPr>
    </a:lvl8pPr>
    <a:lvl9pPr marL="3657600" algn="l" defTabSz="914400" rtl="0" eaLnBrk="1" latinLnBrk="0" hangingPunct="1">
      <a:defRPr sz="2800" kern="1200">
        <a:solidFill>
          <a:schemeClr val="tx1"/>
        </a:solidFill>
        <a:latin typeface="Times"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W" initials="AW"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9A4B"/>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50" autoAdjust="0"/>
    <p:restoredTop sz="95343" autoAdjust="0"/>
  </p:normalViewPr>
  <p:slideViewPr>
    <p:cSldViewPr>
      <p:cViewPr varScale="1">
        <p:scale>
          <a:sx n="84" d="100"/>
          <a:sy n="84" d="100"/>
        </p:scale>
        <p:origin x="1421" y="67"/>
      </p:cViewPr>
      <p:guideLst>
        <p:guide orient="horz" pos="2160"/>
        <p:guide pos="2880"/>
      </p:guideLst>
    </p:cSldViewPr>
  </p:slideViewPr>
  <p:notesTextViewPr>
    <p:cViewPr>
      <p:scale>
        <a:sx n="66" d="100"/>
        <a:sy n="66" d="100"/>
      </p:scale>
      <p:origin x="0" y="-77"/>
    </p:cViewPr>
  </p:notesTextViewPr>
  <p:sorterViewPr>
    <p:cViewPr>
      <p:scale>
        <a:sx n="100" d="100"/>
        <a:sy n="100" d="100"/>
      </p:scale>
      <p:origin x="0" y="0"/>
    </p:cViewPr>
  </p:sorterViewPr>
  <p:notesViewPr>
    <p:cSldViewPr>
      <p:cViewPr>
        <p:scale>
          <a:sx n="107" d="100"/>
          <a:sy n="107" d="100"/>
        </p:scale>
        <p:origin x="2256" y="-80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593" cy="464820"/>
          </a:xfrm>
          <a:prstGeom prst="rect">
            <a:avLst/>
          </a:prstGeom>
        </p:spPr>
        <p:txBody>
          <a:bodyPr vert="horz" lIns="91440" tIns="45720" rIns="91440" bIns="45720" rtlCol="0"/>
          <a:lstStyle>
            <a:lvl1pPr algn="l" eaLnBrk="0" hangingPunct="0">
              <a:defRPr sz="1200">
                <a:cs typeface="+mn-cs"/>
              </a:defRPr>
            </a:lvl1pPr>
          </a:lstStyle>
          <a:p>
            <a:pPr>
              <a:defRPr/>
            </a:pPr>
            <a:endParaRPr lang="en-US" dirty="0"/>
          </a:p>
        </p:txBody>
      </p:sp>
      <p:sp>
        <p:nvSpPr>
          <p:cNvPr id="3" name="Date Placeholder 2"/>
          <p:cNvSpPr>
            <a:spLocks noGrp="1"/>
          </p:cNvSpPr>
          <p:nvPr>
            <p:ph type="dt" idx="1"/>
          </p:nvPr>
        </p:nvSpPr>
        <p:spPr>
          <a:xfrm>
            <a:off x="3884853" y="0"/>
            <a:ext cx="2971593" cy="464820"/>
          </a:xfrm>
          <a:prstGeom prst="rect">
            <a:avLst/>
          </a:prstGeom>
        </p:spPr>
        <p:txBody>
          <a:bodyPr vert="horz" lIns="91440" tIns="45720" rIns="91440" bIns="45720" rtlCol="0"/>
          <a:lstStyle>
            <a:lvl1pPr algn="r" eaLnBrk="0" hangingPunct="0">
              <a:defRPr sz="1200">
                <a:cs typeface="+mn-cs"/>
              </a:defRPr>
            </a:lvl1pPr>
          </a:lstStyle>
          <a:p>
            <a:pPr>
              <a:defRPr/>
            </a:pPr>
            <a:fld id="{82D458AA-67C5-4A78-8CD6-4EE788274E4C}" type="datetimeFigureOut">
              <a:rPr lang="en-US"/>
              <a:pPr>
                <a:defRPr/>
              </a:pPr>
              <a:t>8/15/2019</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6112" y="4415791"/>
            <a:ext cx="5485778" cy="418338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8829989"/>
            <a:ext cx="2971593" cy="464820"/>
          </a:xfrm>
          <a:prstGeom prst="rect">
            <a:avLst/>
          </a:prstGeom>
        </p:spPr>
        <p:txBody>
          <a:bodyPr vert="horz" lIns="91440" tIns="45720" rIns="91440" bIns="45720" rtlCol="0" anchor="b"/>
          <a:lstStyle>
            <a:lvl1pPr algn="l" eaLnBrk="0" hangingPunct="0">
              <a:defRPr sz="1200">
                <a:cs typeface="+mn-cs"/>
              </a:defRPr>
            </a:lvl1pPr>
          </a:lstStyle>
          <a:p>
            <a:pPr>
              <a:defRPr/>
            </a:pPr>
            <a:endParaRPr lang="en-US" dirty="0"/>
          </a:p>
        </p:txBody>
      </p:sp>
      <p:sp>
        <p:nvSpPr>
          <p:cNvPr id="7" name="Slide Number Placeholder 6"/>
          <p:cNvSpPr>
            <a:spLocks noGrp="1"/>
          </p:cNvSpPr>
          <p:nvPr>
            <p:ph type="sldNum" sz="quarter" idx="5"/>
          </p:nvPr>
        </p:nvSpPr>
        <p:spPr>
          <a:xfrm>
            <a:off x="3884853" y="8829989"/>
            <a:ext cx="2971593" cy="464820"/>
          </a:xfrm>
          <a:prstGeom prst="rect">
            <a:avLst/>
          </a:prstGeom>
        </p:spPr>
        <p:txBody>
          <a:bodyPr vert="horz" lIns="91440" tIns="45720" rIns="91440" bIns="45720" rtlCol="0" anchor="b"/>
          <a:lstStyle>
            <a:lvl1pPr algn="r" eaLnBrk="0" hangingPunct="0">
              <a:defRPr sz="1200">
                <a:cs typeface="+mn-cs"/>
              </a:defRPr>
            </a:lvl1pPr>
          </a:lstStyle>
          <a:p>
            <a:pPr>
              <a:defRPr/>
            </a:pPr>
            <a:fld id="{31D4ACF9-5F95-4631-9E7A-4E95EFC04EC0}" type="slidenum">
              <a:rPr lang="en-US"/>
              <a:pPr>
                <a:defRPr/>
              </a:pPr>
              <a:t>‹#›</a:t>
            </a:fld>
            <a:endParaRPr lang="en-US" dirty="0"/>
          </a:p>
        </p:txBody>
      </p:sp>
    </p:spTree>
    <p:extLst>
      <p:ext uri="{BB962C8B-B14F-4D97-AF65-F5344CB8AC3E}">
        <p14:creationId xmlns:p14="http://schemas.microsoft.com/office/powerpoint/2010/main" val="26611936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Session 2 Survey Design and Implementation</a:t>
            </a:r>
          </a:p>
          <a:p>
            <a:r>
              <a:rPr lang="en-US" b="1" dirty="0" smtClean="0">
                <a:solidFill>
                  <a:srgbClr val="FF0000"/>
                </a:solidFill>
              </a:rPr>
              <a:t>Note to RWW organizers: This presentation is designed to provide participants</a:t>
            </a:r>
            <a:r>
              <a:rPr lang="en-US" b="1" baseline="0" dirty="0" smtClean="0">
                <a:solidFill>
                  <a:srgbClr val="FF0000"/>
                </a:solidFill>
              </a:rPr>
              <a:t> basic information about the design and implementation of the 2018 ZDHS survey. </a:t>
            </a:r>
          </a:p>
          <a:p>
            <a:endParaRPr lang="en-US" dirty="0" smtClean="0"/>
          </a:p>
          <a:p>
            <a:r>
              <a:rPr lang="en-US" dirty="0" smtClean="0"/>
              <a:t>We are going to review some details about the ZDHS survey design and implementation.  We will also briefly describe the MEASURE DHS project, which provided support for the survey.</a:t>
            </a:r>
          </a:p>
          <a:p>
            <a:endParaRPr lang="en-US" dirty="0"/>
          </a:p>
          <a:p>
            <a:endParaRPr lang="en-US" dirty="0">
              <a:solidFill>
                <a:srgbClr val="FF0000"/>
              </a:solidFill>
            </a:endParaRPr>
          </a:p>
        </p:txBody>
      </p:sp>
      <p:sp>
        <p:nvSpPr>
          <p:cNvPr id="4" name="Slide Number Placeholder 3"/>
          <p:cNvSpPr>
            <a:spLocks noGrp="1"/>
          </p:cNvSpPr>
          <p:nvPr>
            <p:ph type="sldNum" sz="quarter" idx="10"/>
          </p:nvPr>
        </p:nvSpPr>
        <p:spPr/>
        <p:txBody>
          <a:bodyPr/>
          <a:lstStyle/>
          <a:p>
            <a:pPr>
              <a:defRPr/>
            </a:pPr>
            <a:fld id="{31D4ACF9-5F95-4631-9E7A-4E95EFC04EC0}" type="slidenum">
              <a:rPr lang="en-US" smtClean="0"/>
              <a:pPr>
                <a:defRPr/>
              </a:pPr>
              <a:t>1</a:t>
            </a:fld>
            <a:endParaRPr lang="en-US" dirty="0"/>
          </a:p>
        </p:txBody>
      </p:sp>
    </p:spTree>
    <p:extLst>
      <p:ext uri="{BB962C8B-B14F-4D97-AF65-F5344CB8AC3E}">
        <p14:creationId xmlns:p14="http://schemas.microsoft.com/office/powerpoint/2010/main" val="41695614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pPr>
            <a:r>
              <a:rPr lang="en-US" dirty="0" smtClean="0"/>
              <a:t>The 2018 ZDHS results will</a:t>
            </a:r>
            <a:r>
              <a:rPr lang="en-US" baseline="0" dirty="0" smtClean="0"/>
              <a:t> provide baseline data for planning and evaluation of the </a:t>
            </a:r>
            <a:r>
              <a:rPr lang="en-US" sz="1200" b="1" dirty="0" smtClean="0">
                <a:solidFill>
                  <a:srgbClr val="000000"/>
                </a:solidFill>
                <a:cs typeface="Angsana New" pitchFamily="18" charset="-34"/>
              </a:rPr>
              <a:t>Sixth National Health Strategic Plan (NHSP)</a:t>
            </a:r>
          </a:p>
          <a:p>
            <a:pPr>
              <a:spcBef>
                <a:spcPts val="0"/>
              </a:spcBef>
            </a:pPr>
            <a:endParaRPr lang="en-US" dirty="0" smtClean="0"/>
          </a:p>
          <a:p>
            <a:pPr>
              <a:spcBef>
                <a:spcPts val="0"/>
              </a:spcBef>
            </a:pPr>
            <a:r>
              <a:rPr lang="en-US" dirty="0" smtClean="0"/>
              <a:t>The ZDHS data also will be used to report</a:t>
            </a:r>
            <a:r>
              <a:rPr lang="en-US" baseline="0" dirty="0" smtClean="0"/>
              <a:t> on</a:t>
            </a:r>
            <a:r>
              <a:rPr lang="en-US" dirty="0" smtClean="0"/>
              <a:t> Zambia’s progress toward the achievement of the SDGs and on other internationally mandated indicators. </a:t>
            </a:r>
          </a:p>
          <a:p>
            <a:pPr>
              <a:spcBef>
                <a:spcPts val="0"/>
              </a:spcBef>
            </a:pPr>
            <a:endParaRPr lang="en-US" dirty="0" smtClean="0"/>
          </a:p>
          <a:p>
            <a:pPr>
              <a:spcBef>
                <a:spcPts val="0"/>
              </a:spcBef>
            </a:pPr>
            <a:endParaRPr lang="en-US" dirty="0"/>
          </a:p>
          <a:p>
            <a:pPr>
              <a:spcBef>
                <a:spcPts val="0"/>
              </a:spcBef>
            </a:pPr>
            <a:endParaRPr lang="en-US" dirty="0"/>
          </a:p>
        </p:txBody>
      </p:sp>
      <p:sp>
        <p:nvSpPr>
          <p:cNvPr id="4" name="Slide Number Placeholder 3"/>
          <p:cNvSpPr>
            <a:spLocks noGrp="1"/>
          </p:cNvSpPr>
          <p:nvPr>
            <p:ph type="sldNum" sz="quarter" idx="10"/>
          </p:nvPr>
        </p:nvSpPr>
        <p:spPr/>
        <p:txBody>
          <a:bodyPr/>
          <a:lstStyle/>
          <a:p>
            <a:pPr>
              <a:defRPr/>
            </a:pPr>
            <a:fld id="{31D4ACF9-5F95-4631-9E7A-4E95EFC04EC0}" type="slidenum">
              <a:rPr lang="en-US" smtClean="0"/>
              <a:pPr>
                <a:defRPr/>
              </a:pPr>
              <a:t>10</a:t>
            </a:fld>
            <a:endParaRPr lang="en-US" dirty="0"/>
          </a:p>
        </p:txBody>
      </p:sp>
    </p:spTree>
    <p:extLst>
      <p:ext uri="{BB962C8B-B14F-4D97-AF65-F5344CB8AC3E}">
        <p14:creationId xmlns:p14="http://schemas.microsoft.com/office/powerpoint/2010/main" val="221049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pPr>
            <a:r>
              <a:rPr lang="en-US" dirty="0" smtClean="0"/>
              <a:t>We</a:t>
            </a:r>
            <a:r>
              <a:rPr lang="en-US" baseline="0" dirty="0" smtClean="0"/>
              <a:t> will be talking in more detail in a later session about how the sample for the ZDHS was selected. </a:t>
            </a:r>
          </a:p>
          <a:p>
            <a:pPr>
              <a:spcBef>
                <a:spcPts val="0"/>
              </a:spcBef>
            </a:pPr>
            <a:endParaRPr lang="en-US" baseline="0" dirty="0" smtClean="0"/>
          </a:p>
          <a:p>
            <a:pPr>
              <a:spcBef>
                <a:spcPts val="0"/>
              </a:spcBef>
            </a:pPr>
            <a:r>
              <a:rPr lang="en-US" baseline="0" dirty="0" smtClean="0"/>
              <a:t>The ZDHS sample involved a nationally representative sample of more than 13,000 households. </a:t>
            </a:r>
          </a:p>
          <a:p>
            <a:pPr>
              <a:spcBef>
                <a:spcPts val="0"/>
              </a:spcBef>
            </a:pPr>
            <a:endParaRPr lang="en-US" baseline="0" dirty="0" smtClean="0"/>
          </a:p>
          <a:p>
            <a:pPr>
              <a:spcBef>
                <a:spcPts val="0"/>
              </a:spcBef>
            </a:pPr>
            <a:r>
              <a:rPr lang="en-US" baseline="0" dirty="0" smtClean="0"/>
              <a:t>All women age 15-49 and men 15-59 were eligible for interview in all of the households in the ZDHS</a:t>
            </a:r>
          </a:p>
        </p:txBody>
      </p:sp>
      <p:sp>
        <p:nvSpPr>
          <p:cNvPr id="4" name="Slide Number Placeholder 3"/>
          <p:cNvSpPr>
            <a:spLocks noGrp="1"/>
          </p:cNvSpPr>
          <p:nvPr>
            <p:ph type="sldNum" sz="quarter" idx="10"/>
          </p:nvPr>
        </p:nvSpPr>
        <p:spPr/>
        <p:txBody>
          <a:bodyPr/>
          <a:lstStyle/>
          <a:p>
            <a:pPr>
              <a:defRPr/>
            </a:pPr>
            <a:fld id="{31D4ACF9-5F95-4631-9E7A-4E95EFC04EC0}" type="slidenum">
              <a:rPr lang="en-US" smtClean="0">
                <a:solidFill>
                  <a:prstClr val="black"/>
                </a:solidFill>
              </a:rPr>
              <a:pPr>
                <a:defRPr/>
              </a:pPr>
              <a:t>11</a:t>
            </a:fld>
            <a:endParaRPr lang="en-US" dirty="0">
              <a:solidFill>
                <a:prstClr val="black"/>
              </a:solidFill>
            </a:endParaRPr>
          </a:p>
        </p:txBody>
      </p:sp>
    </p:spTree>
    <p:extLst>
      <p:ext uri="{BB962C8B-B14F-4D97-AF65-F5344CB8AC3E}">
        <p14:creationId xmlns:p14="http://schemas.microsoft.com/office/powerpoint/2010/main" val="2210494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dirty="0">
                <a:solidFill>
                  <a:prstClr val="black"/>
                </a:solidFill>
                <a:latin typeface="+mj-lt"/>
                <a:ea typeface="Times New Roman"/>
              </a:rPr>
              <a:t>The next several slides </a:t>
            </a:r>
            <a:r>
              <a:rPr lang="en-US" dirty="0" smtClean="0">
                <a:solidFill>
                  <a:prstClr val="black"/>
                </a:solidFill>
                <a:latin typeface="+mj-lt"/>
                <a:ea typeface="Times New Roman"/>
              </a:rPr>
              <a:t>provide information on how the questionnaires used in the ZDHS were developed and give an overview of the contents of the questionnaires. You will want to review the questionnaires in more detail, especially the sections that are relevant to your chapter, as you work on preparing the report. </a:t>
            </a:r>
          </a:p>
          <a:p>
            <a:pPr marL="0" marR="0">
              <a:spcBef>
                <a:spcPts val="0"/>
              </a:spcBef>
              <a:spcAft>
                <a:spcPts val="0"/>
              </a:spcAft>
            </a:pPr>
            <a:endParaRPr lang="en-US" dirty="0">
              <a:solidFill>
                <a:prstClr val="black"/>
              </a:solidFill>
              <a:latin typeface="+mj-lt"/>
              <a:ea typeface="Times New Roman"/>
            </a:endParaRPr>
          </a:p>
          <a:p>
            <a:pPr marL="0" marR="0">
              <a:spcBef>
                <a:spcPts val="0"/>
              </a:spcBef>
              <a:spcAft>
                <a:spcPts val="0"/>
              </a:spcAft>
            </a:pPr>
            <a:r>
              <a:rPr lang="en-US" dirty="0" smtClean="0">
                <a:latin typeface="+mj-lt"/>
                <a:ea typeface="Times New Roman"/>
              </a:rPr>
              <a:t>Four questionnaires were used in the 2018 ZDHS: a Household </a:t>
            </a:r>
            <a:r>
              <a:rPr lang="en-US" dirty="0">
                <a:latin typeface="+mj-lt"/>
                <a:ea typeface="Times New Roman"/>
              </a:rPr>
              <a:t>Questionnaire, </a:t>
            </a:r>
            <a:r>
              <a:rPr lang="en-US" dirty="0" smtClean="0">
                <a:latin typeface="+mj-lt"/>
                <a:ea typeface="Times New Roman"/>
              </a:rPr>
              <a:t>Woman’s </a:t>
            </a:r>
            <a:r>
              <a:rPr lang="en-US" dirty="0">
                <a:latin typeface="+mj-lt"/>
                <a:ea typeface="Times New Roman"/>
              </a:rPr>
              <a:t>Questionnaire, </a:t>
            </a:r>
            <a:r>
              <a:rPr lang="en-US" dirty="0" smtClean="0">
                <a:latin typeface="+mj-lt"/>
                <a:ea typeface="Times New Roman"/>
              </a:rPr>
              <a:t>a Man’s Questionnaire,</a:t>
            </a:r>
            <a:r>
              <a:rPr lang="en-US" baseline="0" dirty="0" smtClean="0">
                <a:latin typeface="+mj-lt"/>
                <a:ea typeface="Times New Roman"/>
              </a:rPr>
              <a:t> and a Biomarker Questionnaire</a:t>
            </a:r>
            <a:endParaRPr lang="en-US" dirty="0" smtClean="0">
              <a:latin typeface="+mj-lt"/>
              <a:ea typeface="Times New Roman"/>
            </a:endParaRPr>
          </a:p>
          <a:p>
            <a:pPr marL="0" marR="0">
              <a:spcBef>
                <a:spcPts val="0"/>
              </a:spcBef>
              <a:spcAft>
                <a:spcPts val="0"/>
              </a:spcAft>
            </a:pPr>
            <a:endParaRPr lang="en-US" dirty="0" smtClean="0">
              <a:latin typeface="+mj-lt"/>
              <a:ea typeface="Times New Roman"/>
            </a:endParaRPr>
          </a:p>
          <a:p>
            <a:pPr marL="0" marR="0">
              <a:spcBef>
                <a:spcPts val="0"/>
              </a:spcBef>
              <a:spcAft>
                <a:spcPts val="0"/>
              </a:spcAft>
            </a:pPr>
            <a:r>
              <a:rPr lang="en-US" dirty="0" smtClean="0">
                <a:latin typeface="+mj-lt"/>
                <a:ea typeface="Times New Roman"/>
              </a:rPr>
              <a:t>These </a:t>
            </a:r>
            <a:r>
              <a:rPr lang="en-US" dirty="0">
                <a:latin typeface="+mj-lt"/>
                <a:ea typeface="Times New Roman"/>
              </a:rPr>
              <a:t>questionnaires were </a:t>
            </a:r>
            <a:r>
              <a:rPr lang="en-US" dirty="0" smtClean="0">
                <a:latin typeface="+mj-lt"/>
                <a:ea typeface="Times New Roman"/>
              </a:rPr>
              <a:t>based on standard versions developed for the DHS program. </a:t>
            </a:r>
          </a:p>
          <a:p>
            <a:pPr marL="0" marR="0">
              <a:spcBef>
                <a:spcPts val="0"/>
              </a:spcBef>
              <a:spcAft>
                <a:spcPts val="0"/>
              </a:spcAft>
            </a:pPr>
            <a:endParaRPr lang="en-US" dirty="0" smtClean="0">
              <a:latin typeface="+mj-lt"/>
              <a:ea typeface="Times New Roman"/>
            </a:endParaRPr>
          </a:p>
          <a:p>
            <a:pPr marL="0" marR="0">
              <a:spcBef>
                <a:spcPts val="0"/>
              </a:spcBef>
              <a:spcAft>
                <a:spcPts val="0"/>
              </a:spcAft>
            </a:pPr>
            <a:r>
              <a:rPr lang="en-US" dirty="0" smtClean="0">
                <a:solidFill>
                  <a:prstClr val="black"/>
                </a:solidFill>
                <a:latin typeface="+mj-lt"/>
                <a:ea typeface="Times New Roman"/>
              </a:rPr>
              <a:t>Meetings were held with a broad range of </a:t>
            </a:r>
            <a:r>
              <a:rPr lang="en-US" dirty="0" smtClean="0">
                <a:latin typeface="+mj-lt"/>
                <a:ea typeface="Times New Roman"/>
              </a:rPr>
              <a:t>government ministries and agencies, nongovernmental organizations, and international donors to get input on how to adapt the DHS core instruments to Zambia’s situation. </a:t>
            </a:r>
          </a:p>
          <a:p>
            <a:pPr marL="0" marR="0">
              <a:spcBef>
                <a:spcPts val="0"/>
              </a:spcBef>
              <a:spcAft>
                <a:spcPts val="0"/>
              </a:spcAft>
            </a:pPr>
            <a:endParaRPr lang="en-US" dirty="0" smtClean="0">
              <a:latin typeface="+mj-lt"/>
              <a:ea typeface="Times New Roman"/>
            </a:endParaRPr>
          </a:p>
          <a:p>
            <a:pPr marL="0" marR="0">
              <a:spcBef>
                <a:spcPts val="0"/>
              </a:spcBef>
              <a:spcAft>
                <a:spcPts val="0"/>
              </a:spcAft>
            </a:pPr>
            <a:r>
              <a:rPr lang="en-US" dirty="0" smtClean="0">
                <a:latin typeface="+mj-lt"/>
                <a:ea typeface="Times New Roman"/>
              </a:rPr>
              <a:t>These </a:t>
            </a:r>
            <a:r>
              <a:rPr lang="en-US" dirty="0">
                <a:latin typeface="+mj-lt"/>
                <a:ea typeface="Times New Roman"/>
              </a:rPr>
              <a:t>questionnaires were then translated from English into </a:t>
            </a:r>
            <a:r>
              <a:rPr lang="en-US" dirty="0" smtClean="0">
                <a:latin typeface="+mj-lt"/>
                <a:ea typeface="Times New Roman"/>
              </a:rPr>
              <a:t>Bemba, Kaonde, </a:t>
            </a:r>
            <a:r>
              <a:rPr lang="en-US" dirty="0" err="1" smtClean="0">
                <a:latin typeface="+mj-lt"/>
                <a:ea typeface="Times New Roman"/>
              </a:rPr>
              <a:t>Lozi</a:t>
            </a:r>
            <a:r>
              <a:rPr lang="en-US" dirty="0" smtClean="0">
                <a:latin typeface="+mj-lt"/>
                <a:ea typeface="Times New Roman"/>
              </a:rPr>
              <a:t>,</a:t>
            </a:r>
            <a:r>
              <a:rPr lang="en-US" baseline="0" dirty="0" smtClean="0">
                <a:latin typeface="+mj-lt"/>
                <a:ea typeface="Times New Roman"/>
              </a:rPr>
              <a:t> Lunda, </a:t>
            </a:r>
            <a:r>
              <a:rPr lang="en-US" baseline="0" dirty="0" err="1" smtClean="0">
                <a:latin typeface="+mj-lt"/>
                <a:ea typeface="Times New Roman"/>
              </a:rPr>
              <a:t>Luvale</a:t>
            </a:r>
            <a:r>
              <a:rPr lang="en-US" baseline="0" dirty="0" smtClean="0">
                <a:latin typeface="+mj-lt"/>
                <a:ea typeface="Times New Roman"/>
              </a:rPr>
              <a:t>, Nyanja, and Tonga </a:t>
            </a:r>
            <a:r>
              <a:rPr lang="en-US" dirty="0" smtClean="0">
                <a:latin typeface="+mj-lt"/>
                <a:ea typeface="Times New Roman"/>
              </a:rPr>
              <a:t>and </a:t>
            </a:r>
            <a:r>
              <a:rPr lang="en-US" dirty="0">
                <a:latin typeface="+mj-lt"/>
                <a:ea typeface="Times New Roman"/>
              </a:rPr>
              <a:t>back translated into English. </a:t>
            </a:r>
            <a:endParaRPr lang="en-US" dirty="0" smtClean="0">
              <a:latin typeface="+mj-lt"/>
              <a:ea typeface="Times New Roman"/>
            </a:endParaRPr>
          </a:p>
          <a:p>
            <a:pPr marL="0" marR="0">
              <a:spcBef>
                <a:spcPts val="0"/>
              </a:spcBef>
              <a:spcAft>
                <a:spcPts val="0"/>
              </a:spcAft>
            </a:pPr>
            <a:endParaRPr lang="en-US" dirty="0" smtClean="0">
              <a:latin typeface="+mj-lt"/>
              <a:ea typeface="Times New Roman"/>
            </a:endParaRPr>
          </a:p>
          <a:p>
            <a:pPr marL="0" marR="0">
              <a:spcBef>
                <a:spcPts val="0"/>
              </a:spcBef>
              <a:spcAft>
                <a:spcPts val="0"/>
              </a:spcAft>
            </a:pPr>
            <a:r>
              <a:rPr lang="en-US" dirty="0" smtClean="0">
                <a:latin typeface="+mj-lt"/>
                <a:ea typeface="Times New Roman"/>
              </a:rPr>
              <a:t>The questionnaires </a:t>
            </a:r>
            <a:r>
              <a:rPr lang="en-US" dirty="0">
                <a:latin typeface="+mj-lt"/>
                <a:ea typeface="Times New Roman"/>
              </a:rPr>
              <a:t>were finalized after </a:t>
            </a:r>
            <a:r>
              <a:rPr lang="en-US" dirty="0" smtClean="0">
                <a:latin typeface="+mj-lt"/>
                <a:ea typeface="Times New Roman"/>
              </a:rPr>
              <a:t>the pretest in</a:t>
            </a:r>
            <a:r>
              <a:rPr lang="en-US" baseline="0" dirty="0" smtClean="0">
                <a:latin typeface="+mj-lt"/>
                <a:ea typeface="Times New Roman"/>
              </a:rPr>
              <a:t> April 2018.</a:t>
            </a:r>
            <a:endParaRPr lang="en-US" dirty="0">
              <a:latin typeface="+mj-lt"/>
              <a:ea typeface="Times New Roman"/>
            </a:endParaRPr>
          </a:p>
          <a:p>
            <a:pPr marL="0" marR="0">
              <a:spcBef>
                <a:spcPts val="0"/>
              </a:spcBef>
              <a:spcAft>
                <a:spcPts val="0"/>
              </a:spcAft>
            </a:pPr>
            <a:endParaRPr lang="en-US" dirty="0">
              <a:latin typeface="+mj-lt"/>
              <a:ea typeface="Times New Roman"/>
            </a:endParaRPr>
          </a:p>
        </p:txBody>
      </p:sp>
      <p:sp>
        <p:nvSpPr>
          <p:cNvPr id="4" name="Slide Number Placeholder 3"/>
          <p:cNvSpPr>
            <a:spLocks noGrp="1"/>
          </p:cNvSpPr>
          <p:nvPr>
            <p:ph type="sldNum" sz="quarter" idx="10"/>
          </p:nvPr>
        </p:nvSpPr>
        <p:spPr/>
        <p:txBody>
          <a:bodyPr/>
          <a:lstStyle/>
          <a:p>
            <a:pPr>
              <a:defRPr/>
            </a:pPr>
            <a:fld id="{31D4ACF9-5F95-4631-9E7A-4E95EFC04EC0}" type="slidenum">
              <a:rPr lang="en-US" smtClean="0"/>
              <a:pPr>
                <a:defRPr/>
              </a:pPr>
              <a:t>12</a:t>
            </a:fld>
            <a:endParaRPr lang="en-US" dirty="0"/>
          </a:p>
        </p:txBody>
      </p:sp>
    </p:spTree>
    <p:extLst>
      <p:ext uri="{BB962C8B-B14F-4D97-AF65-F5344CB8AC3E}">
        <p14:creationId xmlns:p14="http://schemas.microsoft.com/office/powerpoint/2010/main" val="3502392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nSpc>
                <a:spcPct val="100000"/>
              </a:lnSpc>
              <a:spcBef>
                <a:spcPts val="0"/>
              </a:spcBef>
              <a:spcAft>
                <a:spcPts val="0"/>
              </a:spcAft>
            </a:pPr>
            <a:r>
              <a:rPr lang="en-US" dirty="0" smtClean="0">
                <a:latin typeface="+mj-lt"/>
                <a:ea typeface="Times New Roman"/>
              </a:rPr>
              <a:t>The</a:t>
            </a:r>
            <a:r>
              <a:rPr lang="en-US" baseline="0" dirty="0" smtClean="0">
                <a:latin typeface="+mj-lt"/>
                <a:ea typeface="Times New Roman"/>
              </a:rPr>
              <a:t> Household </a:t>
            </a:r>
            <a:r>
              <a:rPr lang="en-US" dirty="0">
                <a:latin typeface="+mj-lt"/>
                <a:ea typeface="Times New Roman"/>
              </a:rPr>
              <a:t>Q</a:t>
            </a:r>
            <a:r>
              <a:rPr lang="en-US" baseline="0" dirty="0" smtClean="0">
                <a:latin typeface="+mj-lt"/>
                <a:ea typeface="Times New Roman"/>
              </a:rPr>
              <a:t>uestionnaire was administered to a key household informant, usually the household head or his wife. The questionnaire was used to collect basic information about household members and about the dwelling unit. It also gathered information on ownership of durable goods. </a:t>
            </a:r>
          </a:p>
          <a:p>
            <a:pPr marL="0" marR="0" indent="0">
              <a:lnSpc>
                <a:spcPct val="100000"/>
              </a:lnSpc>
              <a:spcBef>
                <a:spcPts val="0"/>
              </a:spcBef>
              <a:spcAft>
                <a:spcPts val="0"/>
              </a:spcAft>
            </a:pPr>
            <a:endParaRPr lang="en-US" dirty="0">
              <a:latin typeface="+mj-lt"/>
              <a:ea typeface="Times New Roman"/>
            </a:endParaRPr>
          </a:p>
          <a:p>
            <a:pPr lvl="0">
              <a:spcBef>
                <a:spcPts val="0"/>
              </a:spcBef>
              <a:spcAft>
                <a:spcPts val="0"/>
              </a:spcAft>
            </a:pPr>
            <a:r>
              <a:rPr lang="en-US" dirty="0">
                <a:solidFill>
                  <a:prstClr val="black"/>
                </a:solidFill>
                <a:ea typeface="Times New Roman"/>
              </a:rPr>
              <a:t>The information collected on household members was used to identify women and men who were eligible for interview.</a:t>
            </a:r>
          </a:p>
          <a:p>
            <a:pPr marL="0" marR="0" indent="0">
              <a:lnSpc>
                <a:spcPct val="100000"/>
              </a:lnSpc>
              <a:spcBef>
                <a:spcPts val="0"/>
              </a:spcBef>
              <a:spcAft>
                <a:spcPts val="0"/>
              </a:spcAft>
            </a:pPr>
            <a:endParaRPr lang="en-US" dirty="0" smtClean="0">
              <a:latin typeface="+mj-lt"/>
              <a:ea typeface="Times New Roman"/>
            </a:endParaRPr>
          </a:p>
        </p:txBody>
      </p:sp>
      <p:sp>
        <p:nvSpPr>
          <p:cNvPr id="4" name="Slide Number Placeholder 3"/>
          <p:cNvSpPr>
            <a:spLocks noGrp="1"/>
          </p:cNvSpPr>
          <p:nvPr>
            <p:ph type="sldNum" sz="quarter" idx="10"/>
          </p:nvPr>
        </p:nvSpPr>
        <p:spPr/>
        <p:txBody>
          <a:bodyPr/>
          <a:lstStyle/>
          <a:p>
            <a:pPr>
              <a:defRPr/>
            </a:pPr>
            <a:fld id="{31D4ACF9-5F95-4631-9E7A-4E95EFC04EC0}" type="slidenum">
              <a:rPr lang="en-US" smtClean="0"/>
              <a:pPr>
                <a:defRPr/>
              </a:pPr>
              <a:t>13</a:t>
            </a:fld>
            <a:endParaRPr lang="en-US" dirty="0"/>
          </a:p>
        </p:txBody>
      </p:sp>
    </p:spTree>
    <p:extLst>
      <p:ext uri="{BB962C8B-B14F-4D97-AF65-F5344CB8AC3E}">
        <p14:creationId xmlns:p14="http://schemas.microsoft.com/office/powerpoint/2010/main" val="38916813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Woman’s</a:t>
            </a:r>
            <a:r>
              <a:rPr lang="en-US" baseline="0" dirty="0" smtClean="0"/>
              <a:t> Questionnaire was administered to women age 15-49 in all households in the sample. The questionnaire was designed to obtain information relating to the background characteristics of women and on key aspects of the health and well-being of both women and their young children.</a:t>
            </a:r>
            <a:endParaRPr lang="en-US" dirty="0"/>
          </a:p>
        </p:txBody>
      </p:sp>
      <p:sp>
        <p:nvSpPr>
          <p:cNvPr id="4" name="Slide Number Placeholder 3"/>
          <p:cNvSpPr>
            <a:spLocks noGrp="1"/>
          </p:cNvSpPr>
          <p:nvPr>
            <p:ph type="sldNum" sz="quarter" idx="10"/>
          </p:nvPr>
        </p:nvSpPr>
        <p:spPr/>
        <p:txBody>
          <a:bodyPr/>
          <a:lstStyle/>
          <a:p>
            <a:pPr>
              <a:defRPr/>
            </a:pPr>
            <a:fld id="{31D4ACF9-5F95-4631-9E7A-4E95EFC04EC0}" type="slidenum">
              <a:rPr lang="en-US" smtClean="0"/>
              <a:pPr>
                <a:defRPr/>
              </a:pPr>
              <a:t>14</a:t>
            </a:fld>
            <a:endParaRPr lang="en-US" dirty="0"/>
          </a:p>
        </p:txBody>
      </p:sp>
    </p:spTree>
    <p:extLst>
      <p:ext uri="{BB962C8B-B14F-4D97-AF65-F5344CB8AC3E}">
        <p14:creationId xmlns:p14="http://schemas.microsoft.com/office/powerpoint/2010/main" val="36824248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Man’s Questionnaire was administered to men age 15-59 in all</a:t>
            </a:r>
            <a:r>
              <a:rPr lang="en-US" baseline="0" dirty="0" smtClean="0"/>
              <a:t> of the </a:t>
            </a:r>
            <a:r>
              <a:rPr lang="en-US" baseline="0" dirty="0" smtClean="0"/>
              <a:t>sample </a:t>
            </a:r>
            <a:r>
              <a:rPr lang="en-US" baseline="0" dirty="0" smtClean="0"/>
              <a:t>households.  As you can see from the description of the topics</a:t>
            </a:r>
            <a:r>
              <a:rPr lang="en-US" dirty="0" smtClean="0"/>
              <a:t>, the  Man’s </a:t>
            </a:r>
            <a:r>
              <a:rPr lang="en-US" baseline="0" dirty="0" smtClean="0"/>
              <a:t> Questionnaire was more limited in focus than the Woman’s Questionnaire.</a:t>
            </a:r>
            <a:endParaRPr lang="en-US" dirty="0"/>
          </a:p>
        </p:txBody>
      </p:sp>
      <p:sp>
        <p:nvSpPr>
          <p:cNvPr id="4" name="Slide Number Placeholder 3"/>
          <p:cNvSpPr>
            <a:spLocks noGrp="1"/>
          </p:cNvSpPr>
          <p:nvPr>
            <p:ph type="sldNum" sz="quarter" idx="10"/>
          </p:nvPr>
        </p:nvSpPr>
        <p:spPr/>
        <p:txBody>
          <a:bodyPr/>
          <a:lstStyle/>
          <a:p>
            <a:pPr>
              <a:defRPr/>
            </a:pPr>
            <a:fld id="{31D4ACF9-5F95-4631-9E7A-4E95EFC04EC0}" type="slidenum">
              <a:rPr lang="en-US" smtClean="0"/>
              <a:pPr>
                <a:defRPr/>
              </a:pPr>
              <a:t>15</a:t>
            </a:fld>
            <a:endParaRPr lang="en-US" dirty="0"/>
          </a:p>
        </p:txBody>
      </p:sp>
    </p:spTree>
    <p:extLst>
      <p:ext uri="{BB962C8B-B14F-4D97-AF65-F5344CB8AC3E}">
        <p14:creationId xmlns:p14="http://schemas.microsoft.com/office/powerpoint/2010/main" val="18701438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one-month comprehensive training for the ZDHS field staff was held prior to the launch of the survey. </a:t>
            </a:r>
            <a:endParaRPr lang="en-US" dirty="0"/>
          </a:p>
        </p:txBody>
      </p:sp>
      <p:sp>
        <p:nvSpPr>
          <p:cNvPr id="4" name="Slide Number Placeholder 3"/>
          <p:cNvSpPr>
            <a:spLocks noGrp="1"/>
          </p:cNvSpPr>
          <p:nvPr>
            <p:ph type="sldNum" sz="quarter" idx="10"/>
          </p:nvPr>
        </p:nvSpPr>
        <p:spPr/>
        <p:txBody>
          <a:bodyPr/>
          <a:lstStyle/>
          <a:p>
            <a:pPr>
              <a:defRPr/>
            </a:pPr>
            <a:fld id="{31D4ACF9-5F95-4631-9E7A-4E95EFC04EC0}" type="slidenum">
              <a:rPr lang="en-US" smtClean="0"/>
              <a:pPr>
                <a:defRPr/>
              </a:pPr>
              <a:t>16</a:t>
            </a:fld>
            <a:endParaRPr lang="en-US" dirty="0"/>
          </a:p>
        </p:txBody>
      </p:sp>
    </p:spTree>
    <p:extLst>
      <p:ext uri="{BB962C8B-B14F-4D97-AF65-F5344CB8AC3E}">
        <p14:creationId xmlns:p14="http://schemas.microsoft.com/office/powerpoint/2010/main" val="7513437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31D4ACF9-5F95-4631-9E7A-4E95EFC04EC0}" type="slidenum">
              <a:rPr lang="en-US" smtClean="0"/>
              <a:pPr>
                <a:defRPr/>
              </a:pPr>
              <a:t>17</a:t>
            </a:fld>
            <a:endParaRPr lang="en-US" dirty="0"/>
          </a:p>
        </p:txBody>
      </p:sp>
      <p:sp>
        <p:nvSpPr>
          <p:cNvPr id="5" name="Notes Placeholder 2"/>
          <p:cNvSpPr>
            <a:spLocks noGrp="1"/>
          </p:cNvSpPr>
          <p:nvPr>
            <p:ph type="body" idx="1"/>
          </p:nvPr>
        </p:nvSpPr>
        <p:spPr/>
        <p:txBody>
          <a:bodyPr/>
          <a:lstStyle/>
          <a:p>
            <a:pPr>
              <a:spcBef>
                <a:spcPts val="0"/>
              </a:spcBef>
            </a:pPr>
            <a:r>
              <a:rPr lang="en-US" dirty="0" smtClean="0"/>
              <a:t>22  teams worked for roughly 6 months during the data collection phase of the ZDHS.</a:t>
            </a:r>
          </a:p>
          <a:p>
            <a:pPr>
              <a:spcBef>
                <a:spcPts val="0"/>
              </a:spcBef>
            </a:pPr>
            <a:endParaRPr lang="en-US" dirty="0"/>
          </a:p>
          <a:p>
            <a:pPr>
              <a:spcBef>
                <a:spcPts val="0"/>
              </a:spcBef>
            </a:pPr>
            <a:r>
              <a:rPr lang="en-US" dirty="0" smtClean="0"/>
              <a:t>The teams used tablet PCs rather than traditional printed questionnaires during the survey interviews.</a:t>
            </a:r>
            <a:endParaRPr lang="en-US" dirty="0"/>
          </a:p>
        </p:txBody>
      </p:sp>
    </p:spTree>
    <p:extLst>
      <p:ext uri="{BB962C8B-B14F-4D97-AF65-F5344CB8AC3E}">
        <p14:creationId xmlns:p14="http://schemas.microsoft.com/office/powerpoint/2010/main" val="873487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DDED535-5395-42C7-A5E8-4BFA19662518}" type="slidenum">
              <a:rPr lang="en-US" smtClean="0">
                <a:solidFill>
                  <a:prstClr val="black"/>
                </a:solidFill>
              </a:rPr>
              <a:pPr>
                <a:defRPr/>
              </a:pPr>
              <a:t>2</a:t>
            </a:fld>
            <a:endParaRPr lang="en-US" dirty="0" smtClean="0">
              <a:solidFill>
                <a:prstClr val="black"/>
              </a:solidFill>
            </a:endParaRPr>
          </a:p>
        </p:txBody>
      </p:sp>
      <p:sp>
        <p:nvSpPr>
          <p:cNvPr id="22531" name="Rectangle 2050"/>
          <p:cNvSpPr>
            <a:spLocks noGrp="1" noRot="1" noChangeAspect="1" noChangeArrowheads="1" noTextEdit="1"/>
          </p:cNvSpPr>
          <p:nvPr>
            <p:ph type="sldImg"/>
          </p:nvPr>
        </p:nvSpPr>
        <p:spPr bwMode="auto">
          <a:noFill/>
          <a:ln>
            <a:solidFill>
              <a:srgbClr val="000000"/>
            </a:solidFill>
            <a:miter lim="800000"/>
            <a:headEnd/>
            <a:tailEnd/>
          </a:ln>
        </p:spPr>
      </p:sp>
      <p:sp>
        <p:nvSpPr>
          <p:cNvPr id="22532" name="Rectangle 2052"/>
          <p:cNvSpPr>
            <a:spLocks noGrp="1" noChangeArrowheads="1"/>
          </p:cNvSpPr>
          <p:nvPr>
            <p:ph type="body" idx="1"/>
          </p:nvPr>
        </p:nvSpPr>
        <p:spPr bwMode="auto">
          <a:xfrm>
            <a:off x="685800" y="4419600"/>
            <a:ext cx="5485778" cy="4183380"/>
          </a:xfrm>
          <a:noFill/>
        </p:spPr>
        <p:txBody>
          <a:bodyPr wrap="square" numCol="1" anchor="t" anchorCtr="0" compatLnSpc="1">
            <a:prstTxWarp prst="textNoShape">
              <a:avLst/>
            </a:prstTxWarp>
          </a:bodyPr>
          <a:lstStyle/>
          <a:p>
            <a:pPr lvl="0"/>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DDED535-5395-42C7-A5E8-4BFA19662518}" type="slidenum">
              <a:rPr lang="en-US" smtClean="0">
                <a:solidFill>
                  <a:prstClr val="black"/>
                </a:solidFill>
              </a:rPr>
              <a:pPr>
                <a:defRPr/>
              </a:pPr>
              <a:t>3</a:t>
            </a:fld>
            <a:endParaRPr lang="en-US" dirty="0" smtClean="0">
              <a:solidFill>
                <a:prstClr val="black"/>
              </a:solidFill>
            </a:endParaRPr>
          </a:p>
        </p:txBody>
      </p:sp>
      <p:sp>
        <p:nvSpPr>
          <p:cNvPr id="22531" name="Rectangle 2050"/>
          <p:cNvSpPr>
            <a:spLocks noGrp="1" noRot="1" noChangeAspect="1" noChangeArrowheads="1" noTextEdit="1"/>
          </p:cNvSpPr>
          <p:nvPr>
            <p:ph type="sldImg"/>
          </p:nvPr>
        </p:nvSpPr>
        <p:spPr bwMode="auto">
          <a:noFill/>
          <a:ln>
            <a:solidFill>
              <a:srgbClr val="000000"/>
            </a:solidFill>
            <a:miter lim="800000"/>
            <a:headEnd/>
            <a:tailEnd/>
          </a:ln>
        </p:spPr>
      </p:sp>
      <p:sp>
        <p:nvSpPr>
          <p:cNvPr id="22532" name="Rectangle 2052"/>
          <p:cNvSpPr>
            <a:spLocks noGrp="1" noChangeArrowheads="1"/>
          </p:cNvSpPr>
          <p:nvPr>
            <p:ph type="body" idx="1"/>
          </p:nvPr>
        </p:nvSpPr>
        <p:spPr bwMode="auto">
          <a:xfrm>
            <a:off x="685800" y="4343400"/>
            <a:ext cx="5485778" cy="4183380"/>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1D4ACF9-5F95-4631-9E7A-4E95EFC04EC0}" type="slidenum">
              <a:rPr lang="en-US" smtClean="0"/>
              <a:pPr>
                <a:defRPr/>
              </a:pPr>
              <a:t>4</a:t>
            </a:fld>
            <a:endParaRPr lang="en-US" dirty="0"/>
          </a:p>
        </p:txBody>
      </p:sp>
    </p:spTree>
    <p:extLst>
      <p:ext uri="{BB962C8B-B14F-4D97-AF65-F5344CB8AC3E}">
        <p14:creationId xmlns:p14="http://schemas.microsoft.com/office/powerpoint/2010/main" val="1204351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4AEB695D-1740-4BC2-A967-B1284895A994}" type="slidenum">
              <a:rPr lang="en-US" smtClean="0">
                <a:solidFill>
                  <a:prstClr val="black"/>
                </a:solidFill>
              </a:rPr>
              <a:pPr>
                <a:defRPr/>
              </a:pPr>
              <a:t>5</a:t>
            </a:fld>
            <a:endParaRPr lang="en-US" dirty="0" smtClean="0">
              <a:solidFill>
                <a:prstClr val="black"/>
              </a:solidFill>
            </a:endParaRPr>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604" name="Rectangle 4"/>
          <p:cNvSpPr>
            <a:spLocks noGrp="1" noChangeArrowheads="1"/>
          </p:cNvSpPr>
          <p:nvPr>
            <p:ph type="body" idx="1"/>
          </p:nvPr>
        </p:nvSpPr>
        <p:spPr bwMode="auto">
          <a:noFill/>
        </p:spPr>
        <p:txBody>
          <a:bodyPr wrap="square" numCol="1" anchor="t" anchorCtr="0" compatLnSpc="1">
            <a:prstTxWarp prst="textNoShape">
              <a:avLst/>
            </a:prstTxWarp>
            <a:normAutofit/>
          </a:bodyPr>
          <a:lstStyle/>
          <a:p>
            <a:pPr lvl="0" eaLnBrk="1" hangingPunct="1">
              <a:spcBef>
                <a:spcPct val="0"/>
              </a:spcBef>
              <a:defRPr/>
            </a:pPr>
            <a:r>
              <a:rPr lang="en-US" dirty="0">
                <a:solidFill>
                  <a:prstClr val="black"/>
                </a:solidFill>
              </a:rPr>
              <a:t>As this slide indicates, MEASURE is an acronym derived from </a:t>
            </a:r>
            <a:r>
              <a:rPr lang="en-US" dirty="0" smtClean="0">
                <a:solidFill>
                  <a:prstClr val="black"/>
                </a:solidFill>
              </a:rPr>
              <a:t> the program’s title—Monitoring </a:t>
            </a:r>
            <a:r>
              <a:rPr lang="en-US" dirty="0">
                <a:solidFill>
                  <a:prstClr val="black"/>
                </a:solidFill>
              </a:rPr>
              <a:t>and Evaluation to Assess and Use Results.</a:t>
            </a:r>
          </a:p>
          <a:p>
            <a:pPr eaLnBrk="1" hangingPunct="1">
              <a:spcBef>
                <a:spcPct val="0"/>
              </a:spcBef>
            </a:pPr>
            <a:endParaRPr kumimoji="0" lang="en-US" b="0" i="0" u="none" strike="noStrike" kern="1200" cap="none" spc="0" normalizeH="0" baseline="0" noProof="0" dirty="0" smtClean="0">
              <a:ln>
                <a:noFill/>
              </a:ln>
              <a:solidFill>
                <a:prstClr val="black"/>
              </a:solidFill>
              <a:effectLst/>
              <a:uLnTx/>
              <a:uFillTx/>
            </a:endParaRPr>
          </a:p>
          <a:p>
            <a:pPr eaLnBrk="1" hangingPunct="1">
              <a:spcBef>
                <a:spcPct val="0"/>
              </a:spcBef>
            </a:pPr>
            <a:r>
              <a:rPr kumimoji="0" lang="en-US" b="0" i="0" u="none" strike="noStrike" kern="1200" cap="none" spc="0" normalizeH="0" baseline="0" noProof="0" dirty="0" smtClean="0">
                <a:ln>
                  <a:noFill/>
                </a:ln>
                <a:solidFill>
                  <a:prstClr val="black"/>
                </a:solidFill>
                <a:effectLst/>
                <a:uLnTx/>
                <a:uFillTx/>
              </a:rPr>
              <a:t>In addition to </a:t>
            </a:r>
            <a:r>
              <a:rPr kumimoji="0" lang="en-US" b="0" i="0" u="none" strike="noStrike" kern="1200" cap="none" spc="0" normalizeH="0" noProof="0" dirty="0" smtClean="0">
                <a:ln>
                  <a:noFill/>
                </a:ln>
                <a:solidFill>
                  <a:prstClr val="black"/>
                </a:solidFill>
                <a:effectLst/>
                <a:uLnTx/>
                <a:uFillTx/>
              </a:rPr>
              <a:t>DHS, USAID supports other activities as part of the MEASURE program including: </a:t>
            </a:r>
          </a:p>
          <a:p>
            <a:pPr eaLnBrk="1" hangingPunct="1">
              <a:spcBef>
                <a:spcPct val="0"/>
              </a:spcBef>
            </a:pPr>
            <a:endParaRPr lang="en-US" dirty="0" smtClean="0">
              <a:solidFill>
                <a:prstClr val="black"/>
              </a:solidFill>
            </a:endParaRPr>
          </a:p>
          <a:p>
            <a:pPr marL="171450" indent="-171450" eaLnBrk="1" hangingPunct="1">
              <a:spcBef>
                <a:spcPct val="0"/>
              </a:spcBef>
              <a:buFont typeface="Wingdings" pitchFamily="2" charset="2"/>
              <a:buChar char="§"/>
            </a:pPr>
            <a:r>
              <a:rPr kumimoji="0" lang="en-US" b="0" i="0" u="none" strike="noStrike" kern="1200" cap="none" spc="0" normalizeH="0" noProof="0" dirty="0" smtClean="0">
                <a:ln>
                  <a:noFill/>
                </a:ln>
                <a:solidFill>
                  <a:prstClr val="black"/>
                </a:solidFill>
                <a:effectLst/>
                <a:uLnTx/>
                <a:uFillTx/>
              </a:rPr>
              <a:t> MEASURE Evaluation project</a:t>
            </a:r>
          </a:p>
          <a:p>
            <a:pPr marL="628650" lvl="1" indent="-171450" eaLnBrk="1" hangingPunct="1">
              <a:spcBef>
                <a:spcPct val="0"/>
              </a:spcBef>
              <a:buFont typeface="Symbol" pitchFamily="18" charset="2"/>
              <a:buChar char="-"/>
            </a:pPr>
            <a:r>
              <a:rPr lang="en-US" dirty="0" smtClean="0">
                <a:solidFill>
                  <a:prstClr val="black"/>
                </a:solidFill>
              </a:rPr>
              <a:t>led by the University of North Carolina </a:t>
            </a:r>
          </a:p>
          <a:p>
            <a:pPr lvl="1" eaLnBrk="1" hangingPunct="1">
              <a:spcBef>
                <a:spcPct val="0"/>
              </a:spcBef>
            </a:pPr>
            <a:endParaRPr lang="en-US" dirty="0" smtClean="0">
              <a:solidFill>
                <a:prstClr val="black"/>
              </a:solidFill>
            </a:endParaRPr>
          </a:p>
          <a:p>
            <a:pPr marL="171450" indent="-171450" eaLnBrk="1" hangingPunct="1">
              <a:spcBef>
                <a:spcPct val="0"/>
              </a:spcBef>
              <a:buFont typeface="Wingdings" pitchFamily="2" charset="2"/>
              <a:buChar char="§"/>
            </a:pPr>
            <a:r>
              <a:rPr lang="en-US" dirty="0" smtClean="0">
                <a:solidFill>
                  <a:prstClr val="black"/>
                </a:solidFill>
              </a:rPr>
              <a:t>MEASURE Census Bureau project</a:t>
            </a:r>
          </a:p>
          <a:p>
            <a:pPr marL="628650" lvl="1" indent="-171450" eaLnBrk="1" hangingPunct="1">
              <a:spcBef>
                <a:spcPct val="0"/>
              </a:spcBef>
              <a:buFont typeface="Symbol" pitchFamily="18" charset="2"/>
              <a:buChar char="-"/>
            </a:pPr>
            <a:r>
              <a:rPr lang="en-US" dirty="0" smtClean="0">
                <a:solidFill>
                  <a:prstClr val="black"/>
                </a:solidFill>
              </a:rPr>
              <a:t>supports technical assistance from the US Census Bureau </a:t>
            </a:r>
            <a:r>
              <a:rPr lang="en-US" dirty="0" smtClean="0">
                <a:solidFill>
                  <a:prstClr val="black"/>
                </a:solidFill>
                <a:cs typeface="Arial" pitchFamily="34" charset="0"/>
              </a:rPr>
              <a:t>		</a:t>
            </a:r>
          </a:p>
          <a:p>
            <a:pPr eaLnBrk="1" hangingPunct="1">
              <a:spcBef>
                <a:spcPct val="0"/>
              </a:spcBef>
            </a:pPr>
            <a:endParaRPr kumimoji="0" lang="en-US" b="0" i="0" u="none" strike="noStrike" kern="1200" cap="none" spc="0" normalizeH="0" baseline="0" noProof="0" dirty="0" smtClean="0">
              <a:ln>
                <a:noFill/>
              </a:ln>
              <a:solidFill>
                <a:prstClr val="black"/>
              </a:solidFill>
              <a:effectLst/>
              <a:uLnTx/>
              <a:uFillTx/>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DDED535-5395-42C7-A5E8-4BFA19662518}" type="slidenum">
              <a:rPr lang="en-US" smtClean="0"/>
              <a:pPr>
                <a:defRPr/>
              </a:pPr>
              <a:t>6</a:t>
            </a:fld>
            <a:endParaRPr lang="en-US" dirty="0" smtClean="0"/>
          </a:p>
        </p:txBody>
      </p:sp>
      <p:sp>
        <p:nvSpPr>
          <p:cNvPr id="22531" name="Rectangle 2050"/>
          <p:cNvSpPr>
            <a:spLocks noGrp="1" noRot="1" noChangeAspect="1" noChangeArrowheads="1" noTextEdit="1"/>
          </p:cNvSpPr>
          <p:nvPr>
            <p:ph type="sldImg"/>
          </p:nvPr>
        </p:nvSpPr>
        <p:spPr bwMode="auto">
          <a:noFill/>
          <a:ln>
            <a:solidFill>
              <a:srgbClr val="000000"/>
            </a:solidFill>
            <a:miter lim="800000"/>
            <a:headEnd/>
            <a:tailEnd/>
          </a:ln>
        </p:spPr>
      </p:sp>
      <p:sp>
        <p:nvSpPr>
          <p:cNvPr id="22532" name="Rectangle 2052"/>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a:t>
            </a:r>
            <a:r>
              <a:rPr lang="en-US" baseline="0" dirty="0" smtClean="0"/>
              <a:t> MEASURE DHS project specifically supports the implementation of surveys of households and of health facilities. </a:t>
            </a:r>
          </a:p>
          <a:p>
            <a:pPr eaLnBrk="1" hangingPunct="1">
              <a:spcBef>
                <a:spcPct val="0"/>
              </a:spcBef>
            </a:pPr>
            <a:endParaRPr lang="en-US" dirty="0"/>
          </a:p>
          <a:p>
            <a:pPr eaLnBrk="1" hangingPunct="1">
              <a:spcBef>
                <a:spcPct val="0"/>
              </a:spcBef>
            </a:pPr>
            <a:r>
              <a:rPr lang="en-US" baseline="0" dirty="0" smtClean="0"/>
              <a:t>Both types of surveys are intended to assist countries to collect, analyze and use data to plan, monitor and evaluate population, health and nutrition programs.</a:t>
            </a:r>
            <a:endParaRPr lang="en-US" dirty="0"/>
          </a:p>
          <a:p>
            <a:pPr eaLnBrk="1" hangingPunct="1">
              <a:spcBef>
                <a:spcPct val="0"/>
              </a:spcBef>
            </a:pP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4ECC6DC3-2CBF-46FA-9D1E-588C98B441A2}" type="slidenum">
              <a:rPr lang="en-US" smtClean="0"/>
              <a:pPr>
                <a:defRPr/>
              </a:pPr>
              <a:t>7</a:t>
            </a:fld>
            <a:endParaRPr lang="en-US" dirty="0" smtClean="0"/>
          </a:p>
        </p:txBody>
      </p:sp>
      <p:sp>
        <p:nvSpPr>
          <p:cNvPr id="3481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4820" name="Rectangle 4"/>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Capacity building is a key objective of the MEASURE DHS program.  </a:t>
            </a:r>
          </a:p>
          <a:p>
            <a:pPr eaLnBrk="1" hangingPunct="1">
              <a:spcBef>
                <a:spcPct val="0"/>
              </a:spcBef>
            </a:pPr>
            <a:endParaRPr lang="en-US" dirty="0"/>
          </a:p>
          <a:p>
            <a:pPr eaLnBrk="1" hangingPunct="1">
              <a:spcBef>
                <a:spcPct val="0"/>
              </a:spcBef>
            </a:pPr>
            <a:r>
              <a:rPr lang="en-US" dirty="0" smtClean="0"/>
              <a:t>Capacity building is facilitated by close collaboration of country counterparts and MEASURE DHS staff, beginning  with </a:t>
            </a:r>
            <a:r>
              <a:rPr lang="en-US" baseline="0" dirty="0" smtClean="0"/>
              <a:t>the survey design and continuing throughout the </a:t>
            </a:r>
            <a:r>
              <a:rPr lang="en-US" dirty="0" smtClean="0"/>
              <a:t>implementation of a DHS survey.</a:t>
            </a:r>
          </a:p>
          <a:p>
            <a:pPr eaLnBrk="1" hangingPunct="1">
              <a:spcBef>
                <a:spcPct val="0"/>
              </a:spcBef>
            </a:pPr>
            <a:endParaRPr lang="en-US" dirty="0"/>
          </a:p>
          <a:p>
            <a:pPr eaLnBrk="1" hangingPunct="1">
              <a:spcBef>
                <a:spcPct val="0"/>
              </a:spcBef>
            </a:pPr>
            <a:r>
              <a:rPr lang="en-US" dirty="0" smtClean="0"/>
              <a:t>Joint activities allow</a:t>
            </a:r>
            <a:r>
              <a:rPr lang="en-US" baseline="0" dirty="0" smtClean="0"/>
              <a:t> for on-the-job skills transfer, particularly in highly technical areas such as sample design and data processing and tabulation. </a:t>
            </a:r>
          </a:p>
          <a:p>
            <a:pPr eaLnBrk="1" hangingPunct="1">
              <a:spcBef>
                <a:spcPct val="0"/>
              </a:spcBef>
            </a:pPr>
            <a:endParaRPr lang="en-US" dirty="0"/>
          </a:p>
          <a:p>
            <a:pPr eaLnBrk="1" hangingPunct="1">
              <a:spcBef>
                <a:spcPct val="0"/>
              </a:spcBef>
            </a:pPr>
            <a:r>
              <a:rPr lang="en-US" baseline="0" dirty="0" smtClean="0"/>
              <a:t>Special workshops like this report writing workshop offer additional opportunities for building capacity.</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4ECC6DC3-2CBF-46FA-9D1E-588C98B441A2}" type="slidenum">
              <a:rPr lang="en-US" smtClean="0">
                <a:solidFill>
                  <a:prstClr val="black"/>
                </a:solidFill>
              </a:rPr>
              <a:pPr>
                <a:defRPr/>
              </a:pPr>
              <a:t>8</a:t>
            </a:fld>
            <a:endParaRPr lang="en-US" dirty="0" smtClean="0">
              <a:solidFill>
                <a:prstClr val="black"/>
              </a:solidFill>
            </a:endParaRPr>
          </a:p>
        </p:txBody>
      </p:sp>
      <p:sp>
        <p:nvSpPr>
          <p:cNvPr id="3481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4820" name="Rectangle 4"/>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DHS data have no value unless </a:t>
            </a:r>
            <a:r>
              <a:rPr lang="en-US" dirty="0"/>
              <a:t>t</a:t>
            </a:r>
            <a:r>
              <a:rPr lang="en-US" dirty="0" smtClean="0"/>
              <a:t>hey reach users in ways that promote informed decision-making within health programs. The goal of DHS surveys is to make data available to support better decision-making about health policies and programs, which in turn will lead to improved health outcomes.</a:t>
            </a:r>
          </a:p>
          <a:p>
            <a:pPr eaLnBrk="1" hangingPunct="1">
              <a:spcBef>
                <a:spcPct val="0"/>
              </a:spcBef>
            </a:pPr>
            <a:endParaRPr lang="en-US" dirty="0"/>
          </a:p>
          <a:p>
            <a:pPr eaLnBrk="1" hangingPunct="1">
              <a:spcBef>
                <a:spcPct val="0"/>
              </a:spcBef>
            </a:pPr>
            <a:r>
              <a:rPr lang="en-US" dirty="0" smtClean="0"/>
              <a:t>The MEASURE DHS project supports a broad range of activities to promote dissemination and use of survey results including distributing print materials and datasets, supporting further analysis, holding special workshops targeting key data users, and working with journalists. </a:t>
            </a:r>
          </a:p>
          <a:p>
            <a:pPr eaLnBrk="1" hangingPunct="1">
              <a:spcBef>
                <a:spcPct val="0"/>
              </a:spcBef>
            </a:pPr>
            <a:endParaRPr lang="en-US" dirty="0"/>
          </a:p>
          <a:p>
            <a:pPr eaLnBrk="1" hangingPunct="1">
              <a:spcBef>
                <a:spcPct val="0"/>
              </a:spcBef>
            </a:pPr>
            <a:r>
              <a:rPr lang="en-US" dirty="0" smtClean="0"/>
              <a:t>In  subsequent presentations, we will be talking more about  the specific plans for the dissemination of the  </a:t>
            </a:r>
            <a:r>
              <a:rPr lang="en-US" dirty="0" smtClean="0"/>
              <a:t>ZDHS </a:t>
            </a:r>
            <a:r>
              <a:rPr lang="en-US" dirty="0" smtClean="0"/>
              <a:t>results.  We will also describe the MEASURE DHS website, the STATcompiler, and other online tools that are designed to help users easily access DHS results.</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pPr>
            <a:r>
              <a:rPr lang="en-US" dirty="0" smtClean="0"/>
              <a:t>The</a:t>
            </a:r>
            <a:r>
              <a:rPr lang="en-US" baseline="0" dirty="0" smtClean="0"/>
              <a:t> remainder of the slides in this presentation focus on presenting information on the objectives, design and implementation of the 2018 ZDHS.</a:t>
            </a:r>
          </a:p>
          <a:p>
            <a:pPr>
              <a:spcBef>
                <a:spcPts val="0"/>
              </a:spcBef>
            </a:pPr>
            <a:endParaRPr lang="en-US" baseline="0" dirty="0" smtClean="0"/>
          </a:p>
          <a:p>
            <a:pPr>
              <a:spcBef>
                <a:spcPts val="0"/>
              </a:spcBef>
            </a:pPr>
            <a:r>
              <a:rPr lang="en-US" baseline="0" dirty="0" smtClean="0"/>
              <a:t>As this slide shows, the ZHS</a:t>
            </a:r>
            <a:r>
              <a:rPr lang="en-US" dirty="0" smtClean="0"/>
              <a:t> was designed to obtain timely, high quality data to assess a broad range of health-related issues.</a:t>
            </a:r>
            <a:endParaRPr lang="en-US" baseline="0" dirty="0" smtClean="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31D4ACF9-5F95-4631-9E7A-4E95EFC04EC0}" type="slidenum">
              <a:rPr lang="en-US" smtClean="0"/>
              <a:pPr>
                <a:defRPr/>
              </a:pPr>
              <a:t>9</a:t>
            </a:fld>
            <a:endParaRPr lang="en-US" dirty="0"/>
          </a:p>
        </p:txBody>
      </p:sp>
    </p:spTree>
    <p:extLst>
      <p:ext uri="{BB962C8B-B14F-4D97-AF65-F5344CB8AC3E}">
        <p14:creationId xmlns:p14="http://schemas.microsoft.com/office/powerpoint/2010/main" val="42697230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152400" y="1752600"/>
            <a:ext cx="8991600" cy="5105400"/>
          </a:xfrm>
          <a:prstGeom prst="rect">
            <a:avLst/>
          </a:prstGeom>
          <a:solidFill>
            <a:srgbClr val="DDDDDD"/>
          </a:solidFill>
          <a:ln w="9525">
            <a:noFill/>
            <a:miter lim="800000"/>
            <a:headEnd/>
            <a:tailEnd/>
          </a:ln>
          <a:effectLst/>
        </p:spPr>
        <p:txBody>
          <a:bodyPr wrap="none" anchor="ctr"/>
          <a:lstStyle/>
          <a:p>
            <a:pPr eaLnBrk="0" hangingPunct="0">
              <a:defRPr/>
            </a:pPr>
            <a:endParaRPr lang="en-US" dirty="0">
              <a:cs typeface="+mn-cs"/>
            </a:endParaRPr>
          </a:p>
        </p:txBody>
      </p:sp>
      <p:sp>
        <p:nvSpPr>
          <p:cNvPr id="5" name="Rectangle 8"/>
          <p:cNvSpPr>
            <a:spLocks noChangeArrowheads="1"/>
          </p:cNvSpPr>
          <p:nvPr/>
        </p:nvSpPr>
        <p:spPr bwMode="auto">
          <a:xfrm>
            <a:off x="0" y="1752600"/>
            <a:ext cx="9144000" cy="152400"/>
          </a:xfrm>
          <a:prstGeom prst="rect">
            <a:avLst/>
          </a:prstGeom>
          <a:solidFill>
            <a:srgbClr val="C2113A"/>
          </a:solidFill>
          <a:ln w="9525">
            <a:noFill/>
            <a:miter lim="800000"/>
            <a:headEnd/>
            <a:tailEnd/>
          </a:ln>
          <a:effectLst/>
        </p:spPr>
        <p:txBody>
          <a:bodyPr wrap="none" anchor="ctr"/>
          <a:lstStyle/>
          <a:p>
            <a:pPr eaLnBrk="0" hangingPunct="0">
              <a:defRPr/>
            </a:pPr>
            <a:endParaRPr lang="en-US" dirty="0">
              <a:cs typeface="+mn-cs"/>
            </a:endParaRPr>
          </a:p>
        </p:txBody>
      </p:sp>
      <p:sp>
        <p:nvSpPr>
          <p:cNvPr id="6" name="Rectangle 9"/>
          <p:cNvSpPr>
            <a:spLocks noChangeArrowheads="1"/>
          </p:cNvSpPr>
          <p:nvPr/>
        </p:nvSpPr>
        <p:spPr bwMode="auto">
          <a:xfrm>
            <a:off x="0" y="1905000"/>
            <a:ext cx="152400" cy="4953000"/>
          </a:xfrm>
          <a:prstGeom prst="rect">
            <a:avLst/>
          </a:prstGeom>
          <a:solidFill>
            <a:srgbClr val="002A6C"/>
          </a:solidFill>
          <a:ln w="9525">
            <a:noFill/>
            <a:miter lim="800000"/>
            <a:headEnd/>
            <a:tailEnd/>
          </a:ln>
          <a:effectLst/>
        </p:spPr>
        <p:txBody>
          <a:bodyPr wrap="none" anchor="ctr"/>
          <a:lstStyle/>
          <a:p>
            <a:pPr eaLnBrk="0" hangingPunct="0">
              <a:defRPr/>
            </a:pPr>
            <a:endParaRPr lang="en-US" dirty="0">
              <a:cs typeface="+mn-cs"/>
            </a:endParaRPr>
          </a:p>
        </p:txBody>
      </p:sp>
      <p:pic>
        <p:nvPicPr>
          <p:cNvPr id="7" name="Picture 10"/>
          <p:cNvPicPr>
            <a:picLocks noChangeAspect="1" noChangeArrowheads="1"/>
          </p:cNvPicPr>
          <p:nvPr/>
        </p:nvPicPr>
        <p:blipFill>
          <a:blip r:embed="rId2" cstate="print"/>
          <a:srcRect r="63464"/>
          <a:stretch>
            <a:fillRect/>
          </a:stretch>
        </p:blipFill>
        <p:spPr bwMode="auto">
          <a:xfrm>
            <a:off x="455613" y="455613"/>
            <a:ext cx="3005137" cy="849312"/>
          </a:xfrm>
          <a:prstGeom prst="rect">
            <a:avLst/>
          </a:prstGeom>
          <a:noFill/>
          <a:ln w="9525">
            <a:noFill/>
            <a:miter lim="800000"/>
            <a:headEnd/>
            <a:tailEnd/>
          </a:ln>
        </p:spPr>
      </p:pic>
      <p:sp>
        <p:nvSpPr>
          <p:cNvPr id="5123" name="Rectangle 3"/>
          <p:cNvSpPr>
            <a:spLocks noGrp="1" noChangeArrowheads="1"/>
          </p:cNvSpPr>
          <p:nvPr>
            <p:ph type="ctrTitle"/>
          </p:nvPr>
        </p:nvSpPr>
        <p:spPr>
          <a:xfrm>
            <a:off x="685800" y="3429000"/>
            <a:ext cx="7772400" cy="1143000"/>
          </a:xfrm>
        </p:spPr>
        <p:txBody>
          <a:bodyPr/>
          <a:lstStyle>
            <a:lvl1pPr algn="ctr">
              <a:defRPr sz="4000"/>
            </a:lvl1pPr>
          </a:lstStyle>
          <a:p>
            <a:r>
              <a:rPr lang="en-US"/>
              <a:t>Click to edit Master title style</a:t>
            </a:r>
          </a:p>
        </p:txBody>
      </p:sp>
      <p:sp>
        <p:nvSpPr>
          <p:cNvPr id="5124" name="Rectangle 4"/>
          <p:cNvSpPr>
            <a:spLocks noGrp="1" noChangeArrowheads="1"/>
          </p:cNvSpPr>
          <p:nvPr>
            <p:ph type="subTitle" idx="1"/>
          </p:nvPr>
        </p:nvSpPr>
        <p:spPr>
          <a:xfrm>
            <a:off x="1371600" y="4114800"/>
            <a:ext cx="6400800" cy="1752600"/>
          </a:xfrm>
        </p:spPr>
        <p:txBody>
          <a:bodyPr/>
          <a:lstStyle>
            <a:lvl1pPr marL="0" indent="0" algn="ctr">
              <a:buFontTx/>
              <a:buNone/>
              <a:defRPr/>
            </a:lvl1pPr>
          </a:lstStyle>
          <a:p>
            <a:r>
              <a:rPr lang="en-US"/>
              <a:t>Click to edit Master subtitle style</a:t>
            </a:r>
          </a:p>
        </p:txBody>
      </p:sp>
      <p:sp>
        <p:nvSpPr>
          <p:cNvPr id="8" name="Rectangle 5"/>
          <p:cNvSpPr>
            <a:spLocks noGrp="1" noChangeArrowheads="1"/>
          </p:cNvSpPr>
          <p:nvPr>
            <p:ph type="dt" sz="half" idx="10"/>
          </p:nvPr>
        </p:nvSpPr>
        <p:spPr/>
        <p:txBody>
          <a:bodyPr/>
          <a:lstStyle>
            <a:lvl1pPr>
              <a:defRPr/>
            </a:lvl1pPr>
          </a:lstStyle>
          <a:p>
            <a:pPr>
              <a:defRPr/>
            </a:pPr>
            <a:endParaRPr lang="en-US" dirty="0"/>
          </a:p>
        </p:txBody>
      </p:sp>
      <p:sp>
        <p:nvSpPr>
          <p:cNvPr id="9" name="Rectangle 6"/>
          <p:cNvSpPr>
            <a:spLocks noGrp="1" noChangeArrowheads="1"/>
          </p:cNvSpPr>
          <p:nvPr>
            <p:ph type="ftr" sz="quarter" idx="11"/>
          </p:nvPr>
        </p:nvSpPr>
        <p:spPr/>
        <p:txBody>
          <a:bodyPr/>
          <a:lstStyle>
            <a:lvl1pPr>
              <a:defRPr/>
            </a:lvl1pPr>
          </a:lstStyle>
          <a:p>
            <a:pPr>
              <a:defRPr/>
            </a:pPr>
            <a:endParaRPr lang="en-US" dirty="0"/>
          </a:p>
        </p:txBody>
      </p:sp>
      <p:sp>
        <p:nvSpPr>
          <p:cNvPr id="10" name="Rectangle 7"/>
          <p:cNvSpPr>
            <a:spLocks noGrp="1" noChangeArrowheads="1"/>
          </p:cNvSpPr>
          <p:nvPr>
            <p:ph type="sldNum" sz="quarter" idx="12"/>
          </p:nvPr>
        </p:nvSpPr>
        <p:spPr/>
        <p:txBody>
          <a:bodyPr/>
          <a:lstStyle>
            <a:lvl1pPr>
              <a:defRPr/>
            </a:lvl1pPr>
          </a:lstStyle>
          <a:p>
            <a:pPr>
              <a:defRPr/>
            </a:pPr>
            <a:fld id="{8902E687-EF3F-4838-8195-AC4CBA1C3C74}" type="slidenum">
              <a:rPr lang="en-US"/>
              <a:pPr>
                <a:defRPr/>
              </a:pPr>
              <a:t>‹#›</a:t>
            </a:fld>
            <a:r>
              <a:rPr lang="en-US" dirty="0"/>
              <a:t>a</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F26BAF1-A67B-49D3-860F-3A36D989B7F6}"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6050" y="228600"/>
            <a:ext cx="196215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73405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D3C6C97-D601-4739-AEF3-E0ECAA3A92D2}"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Slide Number Placeholder 2"/>
          <p:cNvSpPr>
            <a:spLocks noGrp="1"/>
          </p:cNvSpPr>
          <p:nvPr>
            <p:ph type="sldNum" sz="quarter" idx="10"/>
          </p:nvPr>
        </p:nvSpPr>
        <p:spPr/>
        <p:txBody>
          <a:bodyPr/>
          <a:lstStyle>
            <a:lvl1pPr>
              <a:defRPr>
                <a:latin typeface="Arial" charset="0"/>
                <a:cs typeface="Arial" charset="0"/>
              </a:defRPr>
            </a:lvl1pPr>
          </a:lstStyle>
          <a:p>
            <a:pPr>
              <a:defRPr/>
            </a:pPr>
            <a:fld id="{39FB5A1E-2C12-463E-9575-B12D3C217A1E}" type="slidenum">
              <a:rPr lang="en-US"/>
              <a:pPr>
                <a:defRPr/>
              </a:pPr>
              <a:t>‹#›</a:t>
            </a:fld>
            <a:endParaRPr lang="en-US" dirty="0"/>
          </a:p>
        </p:txBody>
      </p:sp>
    </p:spTree>
    <p:extLst>
      <p:ext uri="{BB962C8B-B14F-4D97-AF65-F5344CB8AC3E}">
        <p14:creationId xmlns:p14="http://schemas.microsoft.com/office/powerpoint/2010/main" val="41204269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pPr lvl="0"/>
            <a:endParaRPr lang="en-US" noProof="0" dirty="0"/>
          </a:p>
        </p:txBody>
      </p:sp>
      <p:sp>
        <p:nvSpPr>
          <p:cNvPr id="4" name="Slide Number Placeholder 3"/>
          <p:cNvSpPr>
            <a:spLocks noGrp="1"/>
          </p:cNvSpPr>
          <p:nvPr>
            <p:ph type="sldNum" sz="quarter" idx="10"/>
          </p:nvPr>
        </p:nvSpPr>
        <p:spPr/>
        <p:txBody>
          <a:bodyPr/>
          <a:lstStyle>
            <a:lvl1pPr>
              <a:defRPr>
                <a:latin typeface="Arial" charset="0"/>
                <a:cs typeface="Arial" charset="0"/>
              </a:defRPr>
            </a:lvl1pPr>
          </a:lstStyle>
          <a:p>
            <a:pPr>
              <a:defRPr/>
            </a:pPr>
            <a:fld id="{90093565-1E17-45CC-AACA-26132677F8EA}" type="slidenum">
              <a:rPr lang="en-US"/>
              <a:pPr>
                <a:defRPr/>
              </a:pPr>
              <a:t>‹#›</a:t>
            </a:fld>
            <a:endParaRPr lang="en-US" dirty="0"/>
          </a:p>
        </p:txBody>
      </p:sp>
    </p:spTree>
    <p:extLst>
      <p:ext uri="{BB962C8B-B14F-4D97-AF65-F5344CB8AC3E}">
        <p14:creationId xmlns:p14="http://schemas.microsoft.com/office/powerpoint/2010/main" val="3791756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FF7AE38-E493-4753-A932-A55F87B01A4A}"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0EBE0D6-2147-4D6D-A081-12E1378F833B}"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4695B95-F8B4-4503-B023-5DB0DEAF94BF}"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AAB3BB22-ACB8-43B7-A065-D990B5CE0F1D}"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28187990-5533-499F-83A1-DC486B150D5D}"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49B1A28C-9813-4DA6-9BB8-9EE7F413AE18}"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0310338-8FB8-4231-82C5-913D3F158CBC}"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4576F88-98FF-4E9F-8DEF-797E5042E3B5}"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28600"/>
            <a:ext cx="777240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371600"/>
            <a:ext cx="77724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mn-lt"/>
                <a:cs typeface="+mn-cs"/>
              </a:defRPr>
            </a:lvl1pPr>
          </a:lstStyle>
          <a:p>
            <a:pPr>
              <a:defRPr/>
            </a:pPr>
            <a:endParaRPr lang="en-US" dirty="0"/>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200">
                <a:latin typeface="+mn-lt"/>
                <a:cs typeface="+mn-cs"/>
              </a:defRPr>
            </a:lvl1pPr>
          </a:lstStyle>
          <a:p>
            <a:pPr>
              <a:defRPr/>
            </a:pPr>
            <a:endParaRPr lang="en-US" dirty="0"/>
          </a:p>
        </p:txBody>
      </p:sp>
      <p:sp>
        <p:nvSpPr>
          <p:cNvPr id="410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mn-lt"/>
                <a:cs typeface="+mn-cs"/>
              </a:defRPr>
            </a:lvl1pPr>
          </a:lstStyle>
          <a:p>
            <a:pPr>
              <a:defRPr/>
            </a:pPr>
            <a:fld id="{70EA3D1C-02DA-4268-9C2C-53111F15E54C}" type="slidenum">
              <a:rPr lang="en-US"/>
              <a:pPr>
                <a:defRPr/>
              </a:pPr>
              <a:t>‹#›</a:t>
            </a:fld>
            <a:endParaRPr lang="en-US" dirty="0"/>
          </a:p>
        </p:txBody>
      </p:sp>
      <p:sp>
        <p:nvSpPr>
          <p:cNvPr id="4103" name="Rectangle 7"/>
          <p:cNvSpPr>
            <a:spLocks noChangeArrowheads="1"/>
          </p:cNvSpPr>
          <p:nvPr/>
        </p:nvSpPr>
        <p:spPr bwMode="auto">
          <a:xfrm>
            <a:off x="0" y="1066800"/>
            <a:ext cx="9144000" cy="152400"/>
          </a:xfrm>
          <a:prstGeom prst="rect">
            <a:avLst/>
          </a:prstGeom>
          <a:solidFill>
            <a:srgbClr val="C2113A"/>
          </a:solidFill>
          <a:ln w="9525">
            <a:noFill/>
            <a:miter lim="800000"/>
            <a:headEnd/>
            <a:tailEnd/>
          </a:ln>
          <a:effectLst/>
        </p:spPr>
        <p:txBody>
          <a:bodyPr wrap="none" anchor="ctr"/>
          <a:lstStyle/>
          <a:p>
            <a:pPr eaLnBrk="0" hangingPunct="0">
              <a:defRPr/>
            </a:pPr>
            <a:endParaRPr lang="en-US" dirty="0">
              <a:cs typeface="+mn-cs"/>
            </a:endParaRPr>
          </a:p>
        </p:txBody>
      </p:sp>
      <p:sp>
        <p:nvSpPr>
          <p:cNvPr id="4104" name="Rectangle 8"/>
          <p:cNvSpPr>
            <a:spLocks noChangeArrowheads="1"/>
          </p:cNvSpPr>
          <p:nvPr/>
        </p:nvSpPr>
        <p:spPr bwMode="auto">
          <a:xfrm>
            <a:off x="0" y="1219200"/>
            <a:ext cx="152400" cy="5638800"/>
          </a:xfrm>
          <a:prstGeom prst="rect">
            <a:avLst/>
          </a:prstGeom>
          <a:solidFill>
            <a:srgbClr val="002A6C"/>
          </a:solidFill>
          <a:ln w="9525">
            <a:noFill/>
            <a:miter lim="800000"/>
            <a:headEnd/>
            <a:tailEnd/>
          </a:ln>
          <a:effectLst/>
        </p:spPr>
        <p:txBody>
          <a:bodyPr wrap="none" anchor="ctr"/>
          <a:lstStyle/>
          <a:p>
            <a:pPr algn="ctr" eaLnBrk="0" hangingPunct="0">
              <a:defRPr/>
            </a:pPr>
            <a:endParaRPr lang="en-US" dirty="0">
              <a:solidFill>
                <a:srgbClr val="002A6C"/>
              </a:solidFill>
              <a:cs typeface="+mn-cs"/>
            </a:endParaRPr>
          </a:p>
        </p:txBody>
      </p:sp>
    </p:spTree>
  </p:cSld>
  <p:clrMap bg1="lt1" tx1="dk1" bg2="lt2" tx2="dk2" accent1="accent1" accent2="accent2" accent3="accent3" accent4="accent4" accent5="accent5" accent6="accent6" hlink="hlink" folHlink="folHlink"/>
  <p:sldLayoutIdLst>
    <p:sldLayoutId id="2147483920"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 id="2147483922" r:id="rId12"/>
    <p:sldLayoutId id="2147483923" r:id="rId13"/>
  </p:sldLayoutIdLst>
  <p:transition/>
  <p:txStyles>
    <p:titleStyle>
      <a:lvl1pPr algn="l" rtl="0" eaLnBrk="0" fontAlgn="base" hangingPunct="0">
        <a:spcBef>
          <a:spcPct val="0"/>
        </a:spcBef>
        <a:spcAft>
          <a:spcPct val="0"/>
        </a:spcAft>
        <a:defRPr sz="2400" b="1">
          <a:solidFill>
            <a:schemeClr val="tx2"/>
          </a:solidFill>
          <a:latin typeface="+mj-lt"/>
          <a:ea typeface="+mj-ea"/>
          <a:cs typeface="+mj-cs"/>
        </a:defRPr>
      </a:lvl1pPr>
      <a:lvl2pPr algn="l" rtl="0" eaLnBrk="0" fontAlgn="base" hangingPunct="0">
        <a:spcBef>
          <a:spcPct val="0"/>
        </a:spcBef>
        <a:spcAft>
          <a:spcPct val="0"/>
        </a:spcAft>
        <a:defRPr sz="2400" b="1">
          <a:solidFill>
            <a:schemeClr val="tx2"/>
          </a:solidFill>
          <a:latin typeface="Arial" charset="0"/>
        </a:defRPr>
      </a:lvl2pPr>
      <a:lvl3pPr algn="l" rtl="0" eaLnBrk="0" fontAlgn="base" hangingPunct="0">
        <a:spcBef>
          <a:spcPct val="0"/>
        </a:spcBef>
        <a:spcAft>
          <a:spcPct val="0"/>
        </a:spcAft>
        <a:defRPr sz="2400" b="1">
          <a:solidFill>
            <a:schemeClr val="tx2"/>
          </a:solidFill>
          <a:latin typeface="Arial" charset="0"/>
        </a:defRPr>
      </a:lvl3pPr>
      <a:lvl4pPr algn="l" rtl="0" eaLnBrk="0" fontAlgn="base" hangingPunct="0">
        <a:spcBef>
          <a:spcPct val="0"/>
        </a:spcBef>
        <a:spcAft>
          <a:spcPct val="0"/>
        </a:spcAft>
        <a:defRPr sz="2400" b="1">
          <a:solidFill>
            <a:schemeClr val="tx2"/>
          </a:solidFill>
          <a:latin typeface="Arial" charset="0"/>
        </a:defRPr>
      </a:lvl4pPr>
      <a:lvl5pPr algn="l" rtl="0" eaLnBrk="0" fontAlgn="base" hangingPunct="0">
        <a:spcBef>
          <a:spcPct val="0"/>
        </a:spcBef>
        <a:spcAft>
          <a:spcPct val="0"/>
        </a:spcAft>
        <a:defRPr sz="2400" b="1">
          <a:solidFill>
            <a:schemeClr val="tx2"/>
          </a:solidFill>
          <a:latin typeface="Arial" charset="0"/>
        </a:defRPr>
      </a:lvl5pPr>
      <a:lvl6pPr marL="457200" algn="l" rtl="0" fontAlgn="base">
        <a:spcBef>
          <a:spcPct val="0"/>
        </a:spcBef>
        <a:spcAft>
          <a:spcPct val="0"/>
        </a:spcAft>
        <a:defRPr sz="2400" b="1">
          <a:solidFill>
            <a:schemeClr val="tx2"/>
          </a:solidFill>
          <a:latin typeface="Arial" charset="0"/>
        </a:defRPr>
      </a:lvl6pPr>
      <a:lvl7pPr marL="914400" algn="l" rtl="0" fontAlgn="base">
        <a:spcBef>
          <a:spcPct val="0"/>
        </a:spcBef>
        <a:spcAft>
          <a:spcPct val="0"/>
        </a:spcAft>
        <a:defRPr sz="2400" b="1">
          <a:solidFill>
            <a:schemeClr val="tx2"/>
          </a:solidFill>
          <a:latin typeface="Arial" charset="0"/>
        </a:defRPr>
      </a:lvl7pPr>
      <a:lvl8pPr marL="1371600" algn="l" rtl="0" fontAlgn="base">
        <a:spcBef>
          <a:spcPct val="0"/>
        </a:spcBef>
        <a:spcAft>
          <a:spcPct val="0"/>
        </a:spcAft>
        <a:defRPr sz="2400" b="1">
          <a:solidFill>
            <a:schemeClr val="tx2"/>
          </a:solidFill>
          <a:latin typeface="Arial" charset="0"/>
        </a:defRPr>
      </a:lvl8pPr>
      <a:lvl9pPr marL="1828800" algn="l" rtl="0" fontAlgn="base">
        <a:spcBef>
          <a:spcPct val="0"/>
        </a:spcBef>
        <a:spcAft>
          <a:spcPct val="0"/>
        </a:spcAft>
        <a:defRPr sz="24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228600" y="5486400"/>
            <a:ext cx="8839200" cy="1066800"/>
          </a:xfrm>
        </p:spPr>
        <p:txBody>
          <a:bodyPr/>
          <a:lstStyle/>
          <a:p>
            <a:pPr eaLnBrk="1" hangingPunct="1">
              <a:lnSpc>
                <a:spcPct val="90000"/>
              </a:lnSpc>
            </a:pPr>
            <a:r>
              <a:rPr lang="en-US" sz="2000" b="1" dirty="0" smtClean="0">
                <a:latin typeface="+mj-lt"/>
                <a:ea typeface="Lucida Sans Unicode" pitchFamily="34" charset="0"/>
                <a:cs typeface="Lucida Sans Unicode" pitchFamily="34" charset="0"/>
              </a:rPr>
              <a:t>2018 Zambia DHS</a:t>
            </a:r>
          </a:p>
          <a:p>
            <a:pPr eaLnBrk="1" hangingPunct="1">
              <a:lnSpc>
                <a:spcPct val="90000"/>
              </a:lnSpc>
            </a:pPr>
            <a:r>
              <a:rPr lang="en-US" sz="2000" b="1" dirty="0" smtClean="0">
                <a:latin typeface="+mj-lt"/>
                <a:ea typeface="Lucida Sans Unicode" pitchFamily="34" charset="0"/>
                <a:cs typeface="Lucida Sans Unicode" pitchFamily="34" charset="0"/>
              </a:rPr>
              <a:t>Report Writing Workshop</a:t>
            </a:r>
          </a:p>
          <a:p>
            <a:pPr eaLnBrk="1" hangingPunct="1">
              <a:lnSpc>
                <a:spcPct val="90000"/>
              </a:lnSpc>
            </a:pPr>
            <a:r>
              <a:rPr lang="en-US" sz="2000" b="1" dirty="0" smtClean="0">
                <a:latin typeface="+mj-lt"/>
                <a:ea typeface="Lucida Sans Unicode" pitchFamily="34" charset="0"/>
                <a:cs typeface="Lucida Sans Unicode" pitchFamily="34" charset="0"/>
              </a:rPr>
              <a:t>Lusaka</a:t>
            </a:r>
          </a:p>
        </p:txBody>
      </p:sp>
      <p:sp>
        <p:nvSpPr>
          <p:cNvPr id="3075" name="TextBox 5"/>
          <p:cNvSpPr txBox="1">
            <a:spLocks noChangeArrowheads="1"/>
          </p:cNvSpPr>
          <p:nvPr/>
        </p:nvSpPr>
        <p:spPr bwMode="auto">
          <a:xfrm>
            <a:off x="228600" y="2057400"/>
            <a:ext cx="8763000" cy="2246769"/>
          </a:xfrm>
          <a:prstGeom prst="rect">
            <a:avLst/>
          </a:prstGeom>
          <a:noFill/>
          <a:ln w="9525">
            <a:noFill/>
            <a:miter lim="800000"/>
            <a:headEnd/>
            <a:tailEnd/>
          </a:ln>
        </p:spPr>
        <p:txBody>
          <a:bodyPr wrap="square">
            <a:spAutoFit/>
          </a:bodyPr>
          <a:lstStyle/>
          <a:p>
            <a:pPr algn="ctr" eaLnBrk="0" hangingPunct="0">
              <a:defRPr/>
            </a:pPr>
            <a:r>
              <a:rPr lang="en-US" sz="3200" b="1" dirty="0" smtClean="0">
                <a:latin typeface="+mj-lt"/>
                <a:cs typeface="+mn-cs"/>
              </a:rPr>
              <a:t>2018 Zambia</a:t>
            </a:r>
          </a:p>
          <a:p>
            <a:pPr algn="ctr" eaLnBrk="0" hangingPunct="0">
              <a:defRPr/>
            </a:pPr>
            <a:r>
              <a:rPr lang="en-US" sz="3200" b="1" dirty="0" smtClean="0">
                <a:latin typeface="+mj-lt"/>
                <a:cs typeface="+mn-cs"/>
              </a:rPr>
              <a:t>Demographic and Health Survey</a:t>
            </a:r>
          </a:p>
          <a:p>
            <a:pPr algn="ctr" eaLnBrk="0" hangingPunct="0">
              <a:defRPr/>
            </a:pPr>
            <a:endParaRPr lang="en-US" sz="2000" b="1" dirty="0" smtClean="0">
              <a:latin typeface="+mj-lt"/>
              <a:cs typeface="+mn-cs"/>
            </a:endParaRPr>
          </a:p>
          <a:p>
            <a:pPr algn="ctr" eaLnBrk="0" hangingPunct="0">
              <a:defRPr/>
            </a:pPr>
            <a:endParaRPr lang="en-US" sz="2000" b="1" dirty="0" smtClean="0">
              <a:latin typeface="+mj-lt"/>
              <a:cs typeface="+mn-cs"/>
            </a:endParaRPr>
          </a:p>
          <a:p>
            <a:pPr algn="ctr" eaLnBrk="0" hangingPunct="0">
              <a:defRPr/>
            </a:pPr>
            <a:r>
              <a:rPr lang="en-US" sz="3600" b="1" dirty="0" smtClean="0">
                <a:latin typeface="+mj-lt"/>
                <a:cs typeface="+mn-cs"/>
              </a:rPr>
              <a:t>Survey Design and Implementation</a:t>
            </a:r>
            <a:endParaRPr lang="en-US" sz="3600" b="1" dirty="0">
              <a:effectLst>
                <a:outerShdw blurRad="38100" dist="38100" dir="2700000" algn="tl">
                  <a:srgbClr val="000000"/>
                </a:outerShdw>
              </a:effectLst>
              <a:latin typeface="+mj-lt"/>
              <a:cs typeface="+mn-cs"/>
            </a:endParaRPr>
          </a:p>
        </p:txBody>
      </p:sp>
      <p:sp>
        <p:nvSpPr>
          <p:cNvPr id="4100" name="Rectangle 8"/>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eaLnBrk="0" hangingPunct="0"/>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224631" y="1371600"/>
            <a:ext cx="8680450" cy="5029200"/>
          </a:xfrm>
        </p:spPr>
        <p:txBody>
          <a:bodyPr/>
          <a:lstStyle/>
          <a:p>
            <a:pPr marL="0" indent="-223838">
              <a:lnSpc>
                <a:spcPct val="110000"/>
              </a:lnSpc>
              <a:spcAft>
                <a:spcPts val="1200"/>
              </a:spcAft>
              <a:buFontTx/>
              <a:buNone/>
            </a:pPr>
            <a:r>
              <a:rPr lang="en-US" sz="2800" b="1" dirty="0" smtClean="0">
                <a:cs typeface="Angsana New" pitchFamily="18" charset="-34"/>
              </a:rPr>
              <a:t>The 2018 </a:t>
            </a:r>
            <a:r>
              <a:rPr lang="en-US" sz="2800" b="1" dirty="0">
                <a:cs typeface="Angsana New" pitchFamily="18" charset="-34"/>
              </a:rPr>
              <a:t>Z</a:t>
            </a:r>
            <a:r>
              <a:rPr lang="en-US" sz="2800" b="1" dirty="0" smtClean="0">
                <a:cs typeface="Angsana New" pitchFamily="18" charset="-34"/>
              </a:rPr>
              <a:t>DHS results will be used to:</a:t>
            </a:r>
          </a:p>
          <a:p>
            <a:pPr marL="633412" lvl="1" indent="-457200">
              <a:lnSpc>
                <a:spcPct val="110000"/>
              </a:lnSpc>
              <a:spcAft>
                <a:spcPts val="1200"/>
              </a:spcAft>
              <a:buFont typeface="Symbol" pitchFamily="18" charset="2"/>
              <a:buChar char="-"/>
            </a:pPr>
            <a:r>
              <a:rPr lang="en-US" sz="2800" b="1" dirty="0">
                <a:solidFill>
                  <a:srgbClr val="000000"/>
                </a:solidFill>
                <a:cs typeface="Angsana New" pitchFamily="18" charset="-34"/>
              </a:rPr>
              <a:t>Provide information </a:t>
            </a:r>
            <a:r>
              <a:rPr lang="en-US" sz="2800" b="1" dirty="0" smtClean="0">
                <a:solidFill>
                  <a:srgbClr val="000000"/>
                </a:solidFill>
                <a:cs typeface="Angsana New" pitchFamily="18" charset="-34"/>
              </a:rPr>
              <a:t>for </a:t>
            </a:r>
            <a:r>
              <a:rPr lang="en-US" sz="2800" b="1" dirty="0">
                <a:solidFill>
                  <a:srgbClr val="000000"/>
                </a:solidFill>
                <a:cs typeface="Angsana New" pitchFamily="18" charset="-34"/>
              </a:rPr>
              <a:t>program managers, policymakers, and implementers to monitor and evaluate the impact of </a:t>
            </a:r>
            <a:r>
              <a:rPr lang="en-US" sz="2800" b="1" dirty="0" smtClean="0">
                <a:solidFill>
                  <a:srgbClr val="000000"/>
                </a:solidFill>
                <a:cs typeface="Angsana New" pitchFamily="18" charset="-34"/>
              </a:rPr>
              <a:t>policies </a:t>
            </a:r>
            <a:r>
              <a:rPr lang="en-US" sz="2800" b="1" dirty="0">
                <a:solidFill>
                  <a:srgbClr val="000000"/>
                </a:solidFill>
                <a:cs typeface="Angsana New" pitchFamily="18" charset="-34"/>
              </a:rPr>
              <a:t>and </a:t>
            </a:r>
            <a:r>
              <a:rPr lang="en-US" sz="2800" b="1" dirty="0" smtClean="0">
                <a:solidFill>
                  <a:srgbClr val="000000"/>
                </a:solidFill>
                <a:cs typeface="Angsana New" pitchFamily="18" charset="-34"/>
              </a:rPr>
              <a:t>programs</a:t>
            </a:r>
          </a:p>
          <a:p>
            <a:pPr marL="633412" lvl="1" indent="-457200">
              <a:lnSpc>
                <a:spcPct val="110000"/>
              </a:lnSpc>
              <a:spcAft>
                <a:spcPts val="1200"/>
              </a:spcAft>
              <a:buFont typeface="Symbol" pitchFamily="18" charset="2"/>
              <a:buChar char="-"/>
            </a:pPr>
            <a:r>
              <a:rPr lang="en-US" sz="2800" b="1" dirty="0" smtClean="0">
                <a:solidFill>
                  <a:srgbClr val="000000"/>
                </a:solidFill>
                <a:cs typeface="Angsana New" pitchFamily="18" charset="-34"/>
              </a:rPr>
              <a:t>Provide baseline data for planning and subsequent evaluation within the Sixth National Health Strategic Plan (NHSP)</a:t>
            </a:r>
          </a:p>
          <a:p>
            <a:pPr marL="633412" lvl="1" indent="-457200">
              <a:lnSpc>
                <a:spcPct val="110000"/>
              </a:lnSpc>
              <a:spcAft>
                <a:spcPts val="1200"/>
              </a:spcAft>
              <a:buFont typeface="Symbol" pitchFamily="18" charset="2"/>
              <a:buChar char="-"/>
            </a:pPr>
            <a:r>
              <a:rPr lang="en-US" sz="2800" b="1" dirty="0" smtClean="0">
                <a:cs typeface="Angsana New" pitchFamily="18" charset="-34"/>
              </a:rPr>
              <a:t>Measure progress toward the achievement of SDG goals </a:t>
            </a:r>
          </a:p>
        </p:txBody>
      </p:sp>
      <p:sp>
        <p:nvSpPr>
          <p:cNvPr id="5" name="Rectangle 2"/>
          <p:cNvSpPr txBox="1">
            <a:spLocks noChangeArrowheads="1"/>
          </p:cNvSpPr>
          <p:nvPr/>
        </p:nvSpPr>
        <p:spPr>
          <a:xfrm>
            <a:off x="76200" y="228600"/>
            <a:ext cx="8915400" cy="609600"/>
          </a:xfrm>
          <a:prstGeom prst="rect">
            <a:avLst/>
          </a:prstGeom>
        </p:spPr>
        <p:txBody>
          <a:bodyPr/>
          <a:lstStyle/>
          <a:p>
            <a:pPr algn="ctr">
              <a:buFont typeface="Wingdings" pitchFamily="2" charset="2"/>
              <a:buNone/>
              <a:defRPr/>
            </a:pPr>
            <a:r>
              <a:rPr lang="en-US" sz="3200" b="1" kern="0" dirty="0" smtClean="0">
                <a:solidFill>
                  <a:srgbClr val="000000"/>
                </a:solidFill>
                <a:latin typeface="Arial"/>
              </a:rPr>
              <a:t>Key Contributions of </a:t>
            </a:r>
            <a:r>
              <a:rPr lang="en-US" sz="3200" b="1" kern="0" dirty="0">
                <a:solidFill>
                  <a:srgbClr val="000000"/>
                </a:solidFill>
                <a:latin typeface="Arial"/>
              </a:rPr>
              <a:t>the </a:t>
            </a:r>
            <a:r>
              <a:rPr lang="en-US" sz="3200" b="1" kern="0" dirty="0" smtClean="0">
                <a:solidFill>
                  <a:srgbClr val="000000"/>
                </a:solidFill>
                <a:latin typeface="Arial"/>
              </a:rPr>
              <a:t>2018 ZDHS </a:t>
            </a:r>
            <a:endParaRPr lang="en-US" sz="3200" b="1" kern="0" dirty="0">
              <a:solidFill>
                <a:srgbClr val="000000"/>
              </a:solidFill>
              <a:latin typeface="Arial"/>
            </a:endParaRPr>
          </a:p>
        </p:txBody>
      </p:sp>
    </p:spTree>
    <p:extLst>
      <p:ext uri="{BB962C8B-B14F-4D97-AF65-F5344CB8AC3E}">
        <p14:creationId xmlns:p14="http://schemas.microsoft.com/office/powerpoint/2010/main" val="2223014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224631" y="1219200"/>
            <a:ext cx="8680450" cy="5638800"/>
          </a:xfrm>
        </p:spPr>
        <p:txBody>
          <a:bodyPr/>
          <a:lstStyle/>
          <a:p>
            <a:pPr marL="0" indent="-347472" defTabSz="228600">
              <a:lnSpc>
                <a:spcPct val="110000"/>
              </a:lnSpc>
              <a:spcAft>
                <a:spcPts val="1200"/>
              </a:spcAft>
              <a:buFont typeface="Wingdings" pitchFamily="2" charset="2"/>
              <a:buChar char="§"/>
              <a:tabLst>
                <a:tab pos="347472" algn="l"/>
              </a:tabLst>
            </a:pPr>
            <a:r>
              <a:rPr lang="en-US" sz="2800" b="1" dirty="0" smtClean="0">
                <a:latin typeface="+mj-lt"/>
                <a:cs typeface="Angsana New" pitchFamily="18" charset="-34"/>
              </a:rPr>
              <a:t>Nationally representative sample of 13,595 	households--12,831 were interviewed</a:t>
            </a:r>
          </a:p>
          <a:p>
            <a:pPr marL="0" indent="-347472" defTabSz="228600">
              <a:lnSpc>
                <a:spcPct val="110000"/>
              </a:lnSpc>
              <a:spcAft>
                <a:spcPts val="1200"/>
              </a:spcAft>
              <a:buFont typeface="Wingdings" pitchFamily="2" charset="2"/>
              <a:buChar char="§"/>
              <a:tabLst>
                <a:tab pos="347472" algn="l"/>
              </a:tabLst>
            </a:pPr>
            <a:r>
              <a:rPr lang="en-US" sz="2800" b="1" dirty="0">
                <a:latin typeface="+mj-lt"/>
                <a:cs typeface="Angsana New" pitchFamily="18" charset="-34"/>
              </a:rPr>
              <a:t>Women age 15-49 and Men 15-59 eligible for </a:t>
            </a:r>
            <a:r>
              <a:rPr lang="en-US" sz="2800" b="1" dirty="0" smtClean="0">
                <a:latin typeface="+mj-lt"/>
                <a:cs typeface="Angsana New" pitchFamily="18" charset="-34"/>
              </a:rPr>
              <a:t>	interview </a:t>
            </a:r>
            <a:r>
              <a:rPr lang="en-US" sz="2800" b="1" dirty="0">
                <a:latin typeface="+mj-lt"/>
                <a:cs typeface="Angsana New" pitchFamily="18" charset="-34"/>
              </a:rPr>
              <a:t>in all of the sampled </a:t>
            </a:r>
            <a:r>
              <a:rPr lang="en-US" sz="2800" b="1" dirty="0" smtClean="0">
                <a:latin typeface="+mj-lt"/>
                <a:cs typeface="Angsana New" pitchFamily="18" charset="-34"/>
              </a:rPr>
              <a:t>households</a:t>
            </a:r>
            <a:endParaRPr lang="en-US" sz="2800" b="1" dirty="0">
              <a:latin typeface="+mj-lt"/>
              <a:cs typeface="Angsana New" pitchFamily="18" charset="-34"/>
            </a:endParaRPr>
          </a:p>
          <a:p>
            <a:pPr>
              <a:spcBef>
                <a:spcPts val="0"/>
              </a:spcBef>
              <a:spcAft>
                <a:spcPts val="1000"/>
              </a:spcAft>
              <a:buFont typeface="Wingdings" pitchFamily="2" charset="2"/>
              <a:buChar char="§"/>
            </a:pPr>
            <a:r>
              <a:rPr lang="en-US" sz="2800" b="1" dirty="0">
                <a:cs typeface="Angsana New" pitchFamily="18" charset="-34"/>
              </a:rPr>
              <a:t>Height and weight </a:t>
            </a:r>
            <a:r>
              <a:rPr lang="en-US" sz="2800" b="1" dirty="0" smtClean="0">
                <a:cs typeface="Angsana New" pitchFamily="18" charset="-34"/>
              </a:rPr>
              <a:t>measured </a:t>
            </a:r>
            <a:r>
              <a:rPr lang="en-US" sz="2800" b="1" dirty="0">
                <a:cs typeface="Angsana New" pitchFamily="18" charset="-34"/>
              </a:rPr>
              <a:t>for </a:t>
            </a:r>
            <a:r>
              <a:rPr lang="en-US" sz="2800" b="1" dirty="0" smtClean="0">
                <a:cs typeface="Angsana New" pitchFamily="18" charset="-34"/>
              </a:rPr>
              <a:t>children under </a:t>
            </a:r>
            <a:r>
              <a:rPr lang="en-US" sz="2800" b="1" dirty="0">
                <a:cs typeface="Angsana New" pitchFamily="18" charset="-34"/>
              </a:rPr>
              <a:t>5 years </a:t>
            </a:r>
          </a:p>
          <a:p>
            <a:pPr>
              <a:spcBef>
                <a:spcPts val="0"/>
              </a:spcBef>
              <a:spcAft>
                <a:spcPts val="1200"/>
              </a:spcAft>
              <a:buFont typeface="Wingdings" pitchFamily="2" charset="2"/>
              <a:buChar char="§"/>
            </a:pPr>
            <a:r>
              <a:rPr lang="en-US" sz="2800" b="1" dirty="0">
                <a:cs typeface="Angsana New" pitchFamily="18" charset="-34"/>
              </a:rPr>
              <a:t>Anemia testing for women age 15-49 and children 6-59 </a:t>
            </a:r>
            <a:r>
              <a:rPr lang="en-US" sz="2800" b="1" dirty="0" smtClean="0">
                <a:cs typeface="Angsana New" pitchFamily="18" charset="-34"/>
              </a:rPr>
              <a:t>months</a:t>
            </a:r>
          </a:p>
          <a:p>
            <a:pPr>
              <a:spcBef>
                <a:spcPts val="0"/>
              </a:spcBef>
              <a:spcAft>
                <a:spcPts val="1200"/>
              </a:spcAft>
              <a:buFont typeface="Wingdings" pitchFamily="2" charset="2"/>
              <a:buChar char="§"/>
            </a:pPr>
            <a:r>
              <a:rPr lang="en-US" sz="2800" b="1" dirty="0" smtClean="0">
                <a:cs typeface="Angsana New" pitchFamily="18" charset="-34"/>
              </a:rPr>
              <a:t>HIV testing (both RDT and DBS) for women 15-49 and men 15-59</a:t>
            </a:r>
            <a:endParaRPr lang="en-US" sz="2800" b="1" dirty="0">
              <a:cs typeface="Angsana New" pitchFamily="18" charset="-34"/>
            </a:endParaRPr>
          </a:p>
          <a:p>
            <a:pPr marL="0" indent="-347472" defTabSz="228600">
              <a:lnSpc>
                <a:spcPct val="110000"/>
              </a:lnSpc>
              <a:spcAft>
                <a:spcPts val="1200"/>
              </a:spcAft>
              <a:buFont typeface="Wingdings" pitchFamily="2" charset="2"/>
              <a:buChar char="§"/>
              <a:tabLst>
                <a:tab pos="347472" algn="l"/>
              </a:tabLst>
            </a:pPr>
            <a:endParaRPr lang="en-US" sz="2800" b="1" dirty="0">
              <a:latin typeface="+mj-lt"/>
              <a:cs typeface="Angsana New" pitchFamily="18" charset="-34"/>
            </a:endParaRPr>
          </a:p>
        </p:txBody>
      </p:sp>
      <p:sp>
        <p:nvSpPr>
          <p:cNvPr id="5" name="Rectangle 2"/>
          <p:cNvSpPr txBox="1">
            <a:spLocks noChangeArrowheads="1"/>
          </p:cNvSpPr>
          <p:nvPr/>
        </p:nvSpPr>
        <p:spPr>
          <a:xfrm>
            <a:off x="76200" y="228600"/>
            <a:ext cx="8915400" cy="609600"/>
          </a:xfrm>
          <a:prstGeom prst="rect">
            <a:avLst/>
          </a:prstGeom>
        </p:spPr>
        <p:txBody>
          <a:bodyPr/>
          <a:lstStyle/>
          <a:p>
            <a:pPr algn="ctr">
              <a:buFont typeface="Wingdings" pitchFamily="2" charset="2"/>
              <a:buNone/>
              <a:defRPr/>
            </a:pPr>
            <a:r>
              <a:rPr lang="en-US" sz="3200" b="1" kern="0" dirty="0" smtClean="0">
                <a:solidFill>
                  <a:srgbClr val="000000"/>
                </a:solidFill>
                <a:latin typeface="Arial"/>
              </a:rPr>
              <a:t>ZDHS Sample</a:t>
            </a:r>
            <a:endParaRPr lang="en-US" sz="3200" b="1" kern="0" dirty="0">
              <a:solidFill>
                <a:srgbClr val="000000"/>
              </a:solidFill>
              <a:latin typeface="Arial"/>
            </a:endParaRPr>
          </a:p>
        </p:txBody>
      </p:sp>
    </p:spTree>
    <p:extLst>
      <p:ext uri="{BB962C8B-B14F-4D97-AF65-F5344CB8AC3E}">
        <p14:creationId xmlns:p14="http://schemas.microsoft.com/office/powerpoint/2010/main" val="6675743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533400" y="1295400"/>
            <a:ext cx="8229600" cy="646331"/>
          </a:xfrm>
          <a:prstGeom prst="rect">
            <a:avLst/>
          </a:prstGeom>
          <a:noFill/>
          <a:ln w="9525">
            <a:noFill/>
            <a:miter lim="800000"/>
            <a:headEnd/>
            <a:tailEnd/>
          </a:ln>
          <a:effectLst>
            <a:outerShdw dist="35921" dir="2700000" algn="ctr" rotWithShape="0">
              <a:schemeClr val="bg1"/>
            </a:outerShdw>
          </a:effectLst>
        </p:spPr>
        <p:txBody>
          <a:bodyPr anchor="ctr">
            <a:spAutoFit/>
          </a:bodyPr>
          <a:lstStyle/>
          <a:p>
            <a:pPr marL="461963" indent="-461963">
              <a:spcBef>
                <a:spcPct val="130000"/>
              </a:spcBef>
              <a:buSzPct val="135000"/>
              <a:buFont typeface="Wingdings" pitchFamily="2" charset="2"/>
              <a:buChar char="ü"/>
              <a:defRPr/>
            </a:pPr>
            <a:r>
              <a:rPr lang="en-US" sz="3600" b="1" dirty="0">
                <a:latin typeface="+mj-lt"/>
                <a:cs typeface="Angsana New" pitchFamily="18" charset="-34"/>
              </a:rPr>
              <a:t>Household Questionnaire</a:t>
            </a:r>
          </a:p>
        </p:txBody>
      </p:sp>
      <p:graphicFrame>
        <p:nvGraphicFramePr>
          <p:cNvPr id="2050" name="Object 2"/>
          <p:cNvGraphicFramePr>
            <a:graphicFrameLocks noChangeAspect="1"/>
          </p:cNvGraphicFramePr>
          <p:nvPr>
            <p:extLst>
              <p:ext uri="{D42A27DB-BD31-4B8C-83A1-F6EECF244321}">
                <p14:modId xmlns:p14="http://schemas.microsoft.com/office/powerpoint/2010/main" val="3153081178"/>
              </p:ext>
            </p:extLst>
          </p:nvPr>
        </p:nvGraphicFramePr>
        <p:xfrm>
          <a:off x="6608763" y="2362200"/>
          <a:ext cx="2382837" cy="2271713"/>
        </p:xfrm>
        <a:graphic>
          <a:graphicData uri="http://schemas.openxmlformats.org/presentationml/2006/ole">
            <mc:AlternateContent xmlns:mc="http://schemas.openxmlformats.org/markup-compatibility/2006">
              <mc:Choice xmlns:v="urn:schemas-microsoft-com:vml" Requires="v">
                <p:oleObj spid="_x0000_s1137" name="Microsoft ClipArt Gallery" r:id="rId4" imgW="1565453" imgH="1493215" progId="">
                  <p:embed/>
                </p:oleObj>
              </mc:Choice>
              <mc:Fallback>
                <p:oleObj name="Microsoft ClipArt Gallery" r:id="rId4" imgW="1565453" imgH="1493215" progId="">
                  <p:embed/>
                  <p:pic>
                    <p:nvPicPr>
                      <p:cNvPr id="0" name="Picture 9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08763" y="2362200"/>
                        <a:ext cx="2382837" cy="2271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869" name="Rectangle 5"/>
          <p:cNvSpPr>
            <a:spLocks noChangeArrowheads="1"/>
          </p:cNvSpPr>
          <p:nvPr/>
        </p:nvSpPr>
        <p:spPr bwMode="auto">
          <a:xfrm>
            <a:off x="533400" y="2209800"/>
            <a:ext cx="5931624" cy="646331"/>
          </a:xfrm>
          <a:prstGeom prst="rect">
            <a:avLst/>
          </a:prstGeom>
          <a:noFill/>
          <a:ln w="9525">
            <a:noFill/>
            <a:miter lim="800000"/>
            <a:headEnd/>
            <a:tailEnd/>
          </a:ln>
          <a:effectLst>
            <a:outerShdw dist="35921" dir="2700000" algn="ctr" rotWithShape="0">
              <a:schemeClr val="bg1"/>
            </a:outerShdw>
          </a:effectLst>
        </p:spPr>
        <p:txBody>
          <a:bodyPr wrap="none" anchor="ctr">
            <a:spAutoFit/>
          </a:bodyPr>
          <a:lstStyle/>
          <a:p>
            <a:pPr>
              <a:spcBef>
                <a:spcPct val="130000"/>
              </a:spcBef>
              <a:buSzPct val="135000"/>
              <a:buFont typeface="Wingdings" pitchFamily="2" charset="2"/>
              <a:buChar char="ü"/>
              <a:defRPr/>
            </a:pPr>
            <a:r>
              <a:rPr lang="en-US" sz="3600" b="1" dirty="0">
                <a:solidFill>
                  <a:srgbClr val="333399"/>
                </a:solidFill>
                <a:latin typeface="+mj-lt"/>
                <a:cs typeface="Angsana New" pitchFamily="18" charset="-34"/>
              </a:rPr>
              <a:t>Woman’s Questionnaire</a:t>
            </a:r>
          </a:p>
        </p:txBody>
      </p:sp>
      <p:sp>
        <p:nvSpPr>
          <p:cNvPr id="36870" name="Rectangle 6"/>
          <p:cNvSpPr>
            <a:spLocks noChangeArrowheads="1"/>
          </p:cNvSpPr>
          <p:nvPr/>
        </p:nvSpPr>
        <p:spPr bwMode="auto">
          <a:xfrm>
            <a:off x="530352" y="3124200"/>
            <a:ext cx="5196166" cy="646331"/>
          </a:xfrm>
          <a:prstGeom prst="rect">
            <a:avLst/>
          </a:prstGeom>
          <a:noFill/>
          <a:ln w="9525">
            <a:noFill/>
            <a:miter lim="800000"/>
            <a:headEnd/>
            <a:tailEnd/>
          </a:ln>
          <a:effectLst>
            <a:outerShdw algn="ctr" rotWithShape="0">
              <a:schemeClr val="bg1"/>
            </a:outerShdw>
          </a:effectLst>
        </p:spPr>
        <p:txBody>
          <a:bodyPr wrap="none" anchor="ctr">
            <a:spAutoFit/>
          </a:bodyPr>
          <a:lstStyle/>
          <a:p>
            <a:pPr>
              <a:spcBef>
                <a:spcPct val="130000"/>
              </a:spcBef>
              <a:buSzPct val="135000"/>
              <a:buFont typeface="Wingdings" pitchFamily="2" charset="2"/>
              <a:buChar char="ü"/>
              <a:defRPr/>
            </a:pPr>
            <a:r>
              <a:rPr lang="en-US" sz="3600" b="1" dirty="0">
                <a:solidFill>
                  <a:srgbClr val="FF0000"/>
                </a:solidFill>
                <a:latin typeface="+mj-lt"/>
                <a:cs typeface="Angsana New" pitchFamily="18" charset="-34"/>
              </a:rPr>
              <a:t>Man’s Questionnaire</a:t>
            </a:r>
          </a:p>
        </p:txBody>
      </p:sp>
      <p:sp>
        <p:nvSpPr>
          <p:cNvPr id="9" name="Rectangle 2"/>
          <p:cNvSpPr txBox="1">
            <a:spLocks noChangeArrowheads="1"/>
          </p:cNvSpPr>
          <p:nvPr/>
        </p:nvSpPr>
        <p:spPr>
          <a:xfrm>
            <a:off x="152400" y="228600"/>
            <a:ext cx="8610601" cy="609600"/>
          </a:xfrm>
          <a:prstGeom prst="rect">
            <a:avLst/>
          </a:prstGeom>
        </p:spPr>
        <p:txBody>
          <a:bodyPr/>
          <a:lstStyle/>
          <a:p>
            <a:pPr algn="ctr">
              <a:buFont typeface="Wingdings" pitchFamily="2" charset="2"/>
              <a:buNone/>
              <a:defRPr/>
            </a:pPr>
            <a:r>
              <a:rPr lang="en-US" sz="3600" b="1" kern="0" dirty="0" smtClean="0">
                <a:solidFill>
                  <a:schemeClr val="tx2"/>
                </a:solidFill>
                <a:latin typeface="+mj-lt"/>
                <a:ea typeface="+mj-ea"/>
                <a:cs typeface="+mj-cs"/>
              </a:rPr>
              <a:t>ZDHS Questionnaires</a:t>
            </a:r>
            <a:endParaRPr lang="en-US" sz="3600" b="1" kern="0" dirty="0">
              <a:solidFill>
                <a:schemeClr val="tx2"/>
              </a:solidFill>
              <a:latin typeface="+mj-lt"/>
              <a:ea typeface="+mj-ea"/>
              <a:cs typeface="+mj-cs"/>
            </a:endParaRPr>
          </a:p>
        </p:txBody>
      </p:sp>
      <p:sp>
        <p:nvSpPr>
          <p:cNvPr id="2" name="TextBox 1"/>
          <p:cNvSpPr txBox="1"/>
          <p:nvPr/>
        </p:nvSpPr>
        <p:spPr>
          <a:xfrm>
            <a:off x="1600200" y="5566446"/>
            <a:ext cx="7315200" cy="2308324"/>
          </a:xfrm>
          <a:prstGeom prst="rect">
            <a:avLst/>
          </a:prstGeom>
          <a:noFill/>
        </p:spPr>
        <p:txBody>
          <a:bodyPr wrap="square" numCol="3" rtlCol="0">
            <a:spAutoFit/>
          </a:bodyPr>
          <a:lstStyle/>
          <a:p>
            <a:pPr marL="457200" indent="-457200">
              <a:buFont typeface="Arial" panose="020B0604020202020204" pitchFamily="34" charset="0"/>
              <a:buChar char="•"/>
            </a:pPr>
            <a:r>
              <a:rPr lang="en-US" sz="2400" dirty="0" smtClean="0"/>
              <a:t>Bemba</a:t>
            </a:r>
          </a:p>
          <a:p>
            <a:pPr marL="457200" indent="-457200">
              <a:buFont typeface="Arial" panose="020B0604020202020204" pitchFamily="34" charset="0"/>
              <a:buChar char="•"/>
            </a:pPr>
            <a:r>
              <a:rPr lang="en-US" sz="2400" dirty="0" smtClean="0"/>
              <a:t>Kaonde</a:t>
            </a:r>
          </a:p>
          <a:p>
            <a:pPr marL="457200" indent="-457200">
              <a:buFont typeface="Arial" panose="020B0604020202020204" pitchFamily="34" charset="0"/>
              <a:buChar char="•"/>
            </a:pPr>
            <a:r>
              <a:rPr lang="en-US" sz="2400" dirty="0" err="1" smtClean="0"/>
              <a:t>Lozi</a:t>
            </a:r>
            <a:endParaRPr lang="en-US" sz="2400" dirty="0"/>
          </a:p>
          <a:p>
            <a:pPr marL="457200" indent="-457200">
              <a:buFont typeface="Arial" panose="020B0604020202020204" pitchFamily="34" charset="0"/>
              <a:buChar char="•"/>
            </a:pPr>
            <a:endParaRPr lang="en-US" sz="2400" dirty="0" smtClean="0"/>
          </a:p>
          <a:p>
            <a:pPr marL="457200" indent="-457200">
              <a:buFont typeface="Arial" panose="020B0604020202020204" pitchFamily="34" charset="0"/>
              <a:buChar char="•"/>
            </a:pPr>
            <a:endParaRPr lang="en-US" sz="2400" dirty="0" smtClean="0"/>
          </a:p>
          <a:p>
            <a:endParaRPr lang="en-US" sz="2400" dirty="0" smtClean="0"/>
          </a:p>
          <a:p>
            <a:pPr marL="457200" indent="-457200">
              <a:buFont typeface="Arial" panose="020B0604020202020204" pitchFamily="34" charset="0"/>
              <a:buChar char="•"/>
            </a:pPr>
            <a:r>
              <a:rPr lang="en-US" sz="2400" dirty="0" smtClean="0"/>
              <a:t>Lunda</a:t>
            </a:r>
          </a:p>
          <a:p>
            <a:pPr marL="457200" indent="-457200">
              <a:buFont typeface="Arial" panose="020B0604020202020204" pitchFamily="34" charset="0"/>
              <a:buChar char="•"/>
            </a:pPr>
            <a:r>
              <a:rPr lang="en-US" sz="2400" dirty="0" err="1" smtClean="0"/>
              <a:t>Luvale</a:t>
            </a:r>
            <a:endParaRPr lang="en-US" sz="2400" dirty="0" smtClean="0"/>
          </a:p>
          <a:p>
            <a:pPr marL="457200" indent="-457200">
              <a:buFont typeface="Arial" panose="020B0604020202020204" pitchFamily="34" charset="0"/>
              <a:buChar char="•"/>
            </a:pPr>
            <a:r>
              <a:rPr lang="en-US" sz="2400" dirty="0" smtClean="0"/>
              <a:t>Nyanja</a:t>
            </a:r>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400" dirty="0" smtClean="0"/>
          </a:p>
          <a:p>
            <a:pPr marL="457200" indent="-457200">
              <a:buFont typeface="Arial" panose="020B0604020202020204" pitchFamily="34" charset="0"/>
              <a:buChar char="•"/>
            </a:pPr>
            <a:endParaRPr lang="en-US" sz="2400" dirty="0" smtClean="0"/>
          </a:p>
          <a:p>
            <a:pPr marL="457200" indent="-457200">
              <a:buFont typeface="Arial" panose="020B0604020202020204" pitchFamily="34" charset="0"/>
              <a:buChar char="•"/>
            </a:pPr>
            <a:r>
              <a:rPr lang="en-US" sz="2400" dirty="0" smtClean="0"/>
              <a:t>Tonga</a:t>
            </a:r>
          </a:p>
        </p:txBody>
      </p:sp>
      <p:sp>
        <p:nvSpPr>
          <p:cNvPr id="3" name="TextBox 2"/>
          <p:cNvSpPr txBox="1"/>
          <p:nvPr/>
        </p:nvSpPr>
        <p:spPr>
          <a:xfrm>
            <a:off x="366878" y="4572000"/>
            <a:ext cx="6405360" cy="1569660"/>
          </a:xfrm>
          <a:prstGeom prst="rect">
            <a:avLst/>
          </a:prstGeom>
          <a:noFill/>
        </p:spPr>
        <p:txBody>
          <a:bodyPr wrap="square" rtlCol="0">
            <a:spAutoFit/>
          </a:bodyPr>
          <a:lstStyle/>
          <a:p>
            <a:r>
              <a:rPr lang="en-US" sz="3200" b="1" dirty="0" smtClean="0"/>
              <a:t>All questionnaires translated from English into 7 local  languages:</a:t>
            </a:r>
            <a:endParaRPr lang="en-US" sz="3200" b="1" dirty="0"/>
          </a:p>
          <a:p>
            <a:endParaRPr lang="en-US" sz="3200" b="1" dirty="0"/>
          </a:p>
        </p:txBody>
      </p:sp>
      <p:sp>
        <p:nvSpPr>
          <p:cNvPr id="10" name="Rectangle 6"/>
          <p:cNvSpPr>
            <a:spLocks noChangeArrowheads="1"/>
          </p:cNvSpPr>
          <p:nvPr/>
        </p:nvSpPr>
        <p:spPr bwMode="auto">
          <a:xfrm>
            <a:off x="530352" y="3886200"/>
            <a:ext cx="6296917" cy="646331"/>
          </a:xfrm>
          <a:prstGeom prst="rect">
            <a:avLst/>
          </a:prstGeom>
          <a:noFill/>
          <a:ln w="9525">
            <a:noFill/>
            <a:miter lim="800000"/>
            <a:headEnd/>
            <a:tailEnd/>
          </a:ln>
          <a:effectLst>
            <a:outerShdw algn="ctr" rotWithShape="0">
              <a:schemeClr val="bg1"/>
            </a:outerShdw>
          </a:effectLst>
        </p:spPr>
        <p:txBody>
          <a:bodyPr wrap="none" anchor="ctr">
            <a:spAutoFit/>
          </a:bodyPr>
          <a:lstStyle/>
          <a:p>
            <a:pPr>
              <a:spcBef>
                <a:spcPct val="130000"/>
              </a:spcBef>
              <a:buSzPct val="135000"/>
              <a:buFont typeface="Wingdings" pitchFamily="2" charset="2"/>
              <a:buChar char="ü"/>
              <a:defRPr/>
            </a:pPr>
            <a:r>
              <a:rPr lang="en-US" sz="3600" b="1" dirty="0" smtClean="0">
                <a:solidFill>
                  <a:srgbClr val="169A4B"/>
                </a:solidFill>
                <a:latin typeface="+mj-lt"/>
                <a:cs typeface="Angsana New" pitchFamily="18" charset="-34"/>
              </a:rPr>
              <a:t>Biomarker</a:t>
            </a:r>
            <a:r>
              <a:rPr lang="en-US" sz="3600" b="1" dirty="0" smtClean="0">
                <a:solidFill>
                  <a:srgbClr val="00B050"/>
                </a:solidFill>
                <a:latin typeface="+mj-lt"/>
                <a:cs typeface="Angsana New" pitchFamily="18" charset="-34"/>
              </a:rPr>
              <a:t> </a:t>
            </a:r>
            <a:r>
              <a:rPr lang="en-US" sz="3600" b="1" dirty="0">
                <a:solidFill>
                  <a:srgbClr val="00B050"/>
                </a:solidFill>
                <a:latin typeface="+mj-lt"/>
                <a:cs typeface="Angsana New" pitchFamily="18" charset="-34"/>
              </a:rPr>
              <a:t>Questionnaire</a:t>
            </a:r>
          </a:p>
        </p:txBody>
      </p:sp>
    </p:spTree>
    <p:extLst>
      <p:ext uri="{BB962C8B-B14F-4D97-AF65-F5344CB8AC3E}">
        <p14:creationId xmlns:p14="http://schemas.microsoft.com/office/powerpoint/2010/main" val="200294141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365125" y="2835275"/>
            <a:ext cx="184150" cy="427038"/>
          </a:xfrm>
          <a:prstGeom prst="rect">
            <a:avLst/>
          </a:prstGeom>
          <a:noFill/>
          <a:ln w="9525">
            <a:noFill/>
            <a:miter lim="800000"/>
            <a:headEnd/>
            <a:tailEnd/>
          </a:ln>
          <a:effectLst>
            <a:outerShdw dist="107763" dir="2700000" algn="ctr" rotWithShape="0">
              <a:schemeClr val="bg2"/>
            </a:outerShdw>
          </a:effectLst>
        </p:spPr>
        <p:txBody>
          <a:bodyPr wrap="none" anchor="ctr">
            <a:spAutoFit/>
          </a:bodyPr>
          <a:lstStyle/>
          <a:p>
            <a:pPr algn="ctr">
              <a:defRPr/>
            </a:pPr>
            <a:endParaRPr lang="en-US" sz="2200" b="1" dirty="0">
              <a:effectLst>
                <a:outerShdw blurRad="38100" dist="38100" dir="2700000" algn="tl">
                  <a:srgbClr val="FFFFFF"/>
                </a:outerShdw>
              </a:effectLst>
              <a:latin typeface="Arial" charset="0"/>
              <a:cs typeface="Arial" charset="0"/>
            </a:endParaRPr>
          </a:p>
        </p:txBody>
      </p:sp>
      <p:sp>
        <p:nvSpPr>
          <p:cNvPr id="24579" name="Text Box 3"/>
          <p:cNvSpPr txBox="1">
            <a:spLocks noChangeArrowheads="1"/>
          </p:cNvSpPr>
          <p:nvPr/>
        </p:nvSpPr>
        <p:spPr bwMode="auto">
          <a:xfrm>
            <a:off x="228600" y="1651164"/>
            <a:ext cx="8534400" cy="4498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461963" indent="-461963">
              <a:tabLst>
                <a:tab pos="1260475" algn="l"/>
              </a:tabLst>
              <a:defRPr sz="2800">
                <a:solidFill>
                  <a:schemeClr val="tx1"/>
                </a:solidFill>
                <a:latin typeface="Times" pitchFamily="18" charset="0"/>
              </a:defRPr>
            </a:lvl1pPr>
            <a:lvl2pPr marL="865188" indent="-288925">
              <a:tabLst>
                <a:tab pos="1260475" algn="l"/>
              </a:tabLst>
              <a:defRPr sz="2800">
                <a:solidFill>
                  <a:schemeClr val="tx1"/>
                </a:solidFill>
                <a:latin typeface="Times" pitchFamily="18" charset="0"/>
              </a:defRPr>
            </a:lvl2pPr>
            <a:lvl3pPr marL="1143000" indent="-228600">
              <a:tabLst>
                <a:tab pos="1260475" algn="l"/>
              </a:tabLst>
              <a:defRPr sz="2800">
                <a:solidFill>
                  <a:schemeClr val="tx1"/>
                </a:solidFill>
                <a:latin typeface="Times" pitchFamily="18" charset="0"/>
              </a:defRPr>
            </a:lvl3pPr>
            <a:lvl4pPr marL="1600200" indent="-228600">
              <a:tabLst>
                <a:tab pos="1260475" algn="l"/>
              </a:tabLst>
              <a:defRPr sz="2800">
                <a:solidFill>
                  <a:schemeClr val="tx1"/>
                </a:solidFill>
                <a:latin typeface="Times" pitchFamily="18" charset="0"/>
              </a:defRPr>
            </a:lvl4pPr>
            <a:lvl5pPr marL="2057400" indent="-228600">
              <a:tabLst>
                <a:tab pos="1260475" algn="l"/>
              </a:tabLst>
              <a:defRPr sz="2800">
                <a:solidFill>
                  <a:schemeClr val="tx1"/>
                </a:solidFill>
                <a:latin typeface="Times" pitchFamily="18" charset="0"/>
              </a:defRPr>
            </a:lvl5pPr>
            <a:lvl6pPr marL="2514600" indent="-228600" eaLnBrk="0" fontAlgn="base" hangingPunct="0">
              <a:spcBef>
                <a:spcPct val="0"/>
              </a:spcBef>
              <a:spcAft>
                <a:spcPct val="0"/>
              </a:spcAft>
              <a:tabLst>
                <a:tab pos="1260475" algn="l"/>
              </a:tabLst>
              <a:defRPr sz="2800">
                <a:solidFill>
                  <a:schemeClr val="tx1"/>
                </a:solidFill>
                <a:latin typeface="Times" pitchFamily="18" charset="0"/>
              </a:defRPr>
            </a:lvl6pPr>
            <a:lvl7pPr marL="2971800" indent="-228600" eaLnBrk="0" fontAlgn="base" hangingPunct="0">
              <a:spcBef>
                <a:spcPct val="0"/>
              </a:spcBef>
              <a:spcAft>
                <a:spcPct val="0"/>
              </a:spcAft>
              <a:tabLst>
                <a:tab pos="1260475" algn="l"/>
              </a:tabLst>
              <a:defRPr sz="2800">
                <a:solidFill>
                  <a:schemeClr val="tx1"/>
                </a:solidFill>
                <a:latin typeface="Times" pitchFamily="18" charset="0"/>
              </a:defRPr>
            </a:lvl7pPr>
            <a:lvl8pPr marL="3429000" indent="-228600" eaLnBrk="0" fontAlgn="base" hangingPunct="0">
              <a:spcBef>
                <a:spcPct val="0"/>
              </a:spcBef>
              <a:spcAft>
                <a:spcPct val="0"/>
              </a:spcAft>
              <a:tabLst>
                <a:tab pos="1260475" algn="l"/>
              </a:tabLst>
              <a:defRPr sz="2800">
                <a:solidFill>
                  <a:schemeClr val="tx1"/>
                </a:solidFill>
                <a:latin typeface="Times" pitchFamily="18" charset="0"/>
              </a:defRPr>
            </a:lvl8pPr>
            <a:lvl9pPr marL="3886200" indent="-228600" eaLnBrk="0" fontAlgn="base" hangingPunct="0">
              <a:spcBef>
                <a:spcPct val="0"/>
              </a:spcBef>
              <a:spcAft>
                <a:spcPct val="0"/>
              </a:spcAft>
              <a:tabLst>
                <a:tab pos="1260475" algn="l"/>
              </a:tabLst>
              <a:defRPr sz="2800">
                <a:solidFill>
                  <a:schemeClr val="tx1"/>
                </a:solidFill>
                <a:latin typeface="Times" pitchFamily="18" charset="0"/>
              </a:defRPr>
            </a:lvl9pPr>
          </a:lstStyle>
          <a:p>
            <a:pPr>
              <a:spcBef>
                <a:spcPts val="0"/>
              </a:spcBef>
              <a:spcAft>
                <a:spcPts val="1000"/>
              </a:spcAft>
              <a:buFont typeface="Wingdings" pitchFamily="2" charset="2"/>
              <a:buChar char="§"/>
            </a:pPr>
            <a:r>
              <a:rPr lang="en-US" sz="2400" b="1" dirty="0" smtClean="0">
                <a:solidFill>
                  <a:srgbClr val="333333"/>
                </a:solidFill>
                <a:latin typeface="+mj-lt"/>
                <a:cs typeface="Angsana New" pitchFamily="18" charset="-34"/>
              </a:rPr>
              <a:t>Information collected on:</a:t>
            </a:r>
          </a:p>
          <a:p>
            <a:pPr marL="919163" lvl="1" indent="-342900">
              <a:spcBef>
                <a:spcPts val="0"/>
              </a:spcBef>
              <a:spcAft>
                <a:spcPts val="1000"/>
              </a:spcAft>
              <a:buFont typeface="Symbol" pitchFamily="18" charset="2"/>
              <a:buChar char=""/>
            </a:pPr>
            <a:r>
              <a:rPr lang="en-US" sz="2400" b="1" dirty="0" smtClean="0">
                <a:solidFill>
                  <a:srgbClr val="333333"/>
                </a:solidFill>
                <a:latin typeface="+mj-lt"/>
                <a:cs typeface="Angsana New" pitchFamily="18" charset="-34"/>
              </a:rPr>
              <a:t>Characteristics of household members </a:t>
            </a:r>
          </a:p>
          <a:p>
            <a:pPr marL="914400" lvl="2" indent="0">
              <a:spcBef>
                <a:spcPts val="0"/>
              </a:spcBef>
              <a:spcAft>
                <a:spcPts val="1000"/>
              </a:spcAft>
            </a:pPr>
            <a:r>
              <a:rPr lang="en-US" sz="2000" b="1" dirty="0" smtClean="0">
                <a:solidFill>
                  <a:srgbClr val="333333"/>
                </a:solidFill>
                <a:latin typeface="+mj-lt"/>
                <a:cs typeface="Angsana New" pitchFamily="18" charset="-34"/>
              </a:rPr>
              <a:t>	Age</a:t>
            </a:r>
            <a:r>
              <a:rPr lang="en-US" sz="2000" b="1" dirty="0">
                <a:solidFill>
                  <a:srgbClr val="333333"/>
                </a:solidFill>
                <a:latin typeface="+mj-lt"/>
                <a:cs typeface="Angsana New" pitchFamily="18" charset="-34"/>
              </a:rPr>
              <a:t>, sex, </a:t>
            </a:r>
            <a:r>
              <a:rPr lang="en-US" sz="2000" b="1" dirty="0" smtClean="0">
                <a:solidFill>
                  <a:srgbClr val="333333"/>
                </a:solidFill>
                <a:latin typeface="+mj-lt"/>
                <a:cs typeface="Angsana New" pitchFamily="18" charset="-34"/>
              </a:rPr>
              <a:t>residence, and education for all members</a:t>
            </a:r>
          </a:p>
          <a:p>
            <a:pPr marL="914400" lvl="2" indent="0">
              <a:spcBef>
                <a:spcPts val="0"/>
              </a:spcBef>
              <a:spcAft>
                <a:spcPts val="1000"/>
              </a:spcAft>
            </a:pPr>
            <a:r>
              <a:rPr lang="en-US" sz="2000" b="1" dirty="0" smtClean="0">
                <a:solidFill>
                  <a:srgbClr val="333333"/>
                </a:solidFill>
                <a:latin typeface="+mj-lt"/>
                <a:cs typeface="Angsana New" pitchFamily="18" charset="-34"/>
              </a:rPr>
              <a:t>	Parents</a:t>
            </a:r>
            <a:r>
              <a:rPr lang="en-US" sz="2000" b="1" dirty="0">
                <a:solidFill>
                  <a:srgbClr val="333333"/>
                </a:solidFill>
                <a:latin typeface="+mj-lt"/>
                <a:cs typeface="Angsana New" pitchFamily="18" charset="-34"/>
              </a:rPr>
              <a:t>’ residence and survival </a:t>
            </a:r>
            <a:r>
              <a:rPr lang="en-US" sz="2000" b="1" dirty="0" smtClean="0">
                <a:solidFill>
                  <a:srgbClr val="333333"/>
                </a:solidFill>
                <a:latin typeface="+mj-lt"/>
                <a:cs typeface="Angsana New" pitchFamily="18" charset="-34"/>
              </a:rPr>
              <a:t>status for children </a:t>
            </a:r>
            <a:r>
              <a:rPr lang="en-US" sz="2000" b="1" dirty="0">
                <a:solidFill>
                  <a:srgbClr val="333333"/>
                </a:solidFill>
                <a:latin typeface="+mj-lt"/>
                <a:cs typeface="Angsana New" pitchFamily="18" charset="-34"/>
              </a:rPr>
              <a:t>under </a:t>
            </a:r>
            <a:r>
              <a:rPr lang="en-US" sz="2000" b="1" dirty="0" smtClean="0">
                <a:solidFill>
                  <a:srgbClr val="333333"/>
                </a:solidFill>
                <a:latin typeface="+mj-lt"/>
                <a:cs typeface="Angsana New" pitchFamily="18" charset="-34"/>
              </a:rPr>
              <a:t>	18</a:t>
            </a:r>
            <a:endParaRPr lang="en-US" sz="2000" b="1" dirty="0">
              <a:solidFill>
                <a:srgbClr val="333333"/>
              </a:solidFill>
              <a:latin typeface="+mj-lt"/>
              <a:cs typeface="Angsana New" pitchFamily="18" charset="-34"/>
            </a:endParaRPr>
          </a:p>
          <a:p>
            <a:pPr marL="919163" lvl="1" indent="-342900">
              <a:spcBef>
                <a:spcPts val="0"/>
              </a:spcBef>
              <a:spcAft>
                <a:spcPts val="1000"/>
              </a:spcAft>
              <a:buFont typeface="Symbol" pitchFamily="18" charset="2"/>
              <a:buChar char=""/>
            </a:pPr>
            <a:r>
              <a:rPr lang="en-US" sz="2400" b="1" dirty="0">
                <a:solidFill>
                  <a:srgbClr val="333333"/>
                </a:solidFill>
                <a:latin typeface="+mj-lt"/>
                <a:cs typeface="Angsana New" pitchFamily="18" charset="-34"/>
              </a:rPr>
              <a:t>Characteristics of </a:t>
            </a:r>
            <a:r>
              <a:rPr lang="en-US" sz="2400" b="1" dirty="0" smtClean="0">
                <a:solidFill>
                  <a:srgbClr val="333333"/>
                </a:solidFill>
                <a:latin typeface="+mj-lt"/>
                <a:cs typeface="Angsana New" pitchFamily="18" charset="-34"/>
              </a:rPr>
              <a:t>the dwelling </a:t>
            </a:r>
          </a:p>
          <a:p>
            <a:pPr marL="919163" lvl="1" indent="-342900">
              <a:spcBef>
                <a:spcPts val="0"/>
              </a:spcBef>
              <a:spcAft>
                <a:spcPts val="1000"/>
              </a:spcAft>
              <a:buFont typeface="Symbol" pitchFamily="18" charset="2"/>
              <a:buChar char=""/>
            </a:pPr>
            <a:r>
              <a:rPr lang="en-US" sz="2400" b="1" dirty="0" smtClean="0">
                <a:solidFill>
                  <a:srgbClr val="333333"/>
                </a:solidFill>
                <a:latin typeface="+mj-lt"/>
                <a:cs typeface="Angsana New" pitchFamily="18" charset="-34"/>
              </a:rPr>
              <a:t>Household ownership </a:t>
            </a:r>
            <a:r>
              <a:rPr lang="en-US" sz="2400" b="1" dirty="0">
                <a:solidFill>
                  <a:srgbClr val="333333"/>
                </a:solidFill>
                <a:latin typeface="+mj-lt"/>
                <a:cs typeface="Angsana New" pitchFamily="18" charset="-34"/>
              </a:rPr>
              <a:t>of </a:t>
            </a:r>
            <a:r>
              <a:rPr lang="en-US" sz="2400" b="1" dirty="0" smtClean="0">
                <a:solidFill>
                  <a:srgbClr val="333333"/>
                </a:solidFill>
                <a:latin typeface="+mj-lt"/>
                <a:cs typeface="Angsana New" pitchFamily="18" charset="-34"/>
              </a:rPr>
              <a:t>durable goods</a:t>
            </a:r>
          </a:p>
          <a:p>
            <a:pPr marL="919163" lvl="1" indent="-342900">
              <a:spcBef>
                <a:spcPts val="0"/>
              </a:spcBef>
              <a:spcAft>
                <a:spcPts val="1000"/>
              </a:spcAft>
              <a:buFont typeface="Symbol" pitchFamily="18" charset="2"/>
              <a:buChar char=""/>
            </a:pPr>
            <a:r>
              <a:rPr lang="en-US" sz="2400" b="1" dirty="0" smtClean="0">
                <a:solidFill>
                  <a:srgbClr val="333333"/>
                </a:solidFill>
                <a:latin typeface="+mj-lt"/>
                <a:cs typeface="Angsana New" pitchFamily="18" charset="-34"/>
              </a:rPr>
              <a:t>Testing of iodine in salt</a:t>
            </a:r>
          </a:p>
          <a:p>
            <a:pPr marL="919163" lvl="1" indent="-342900">
              <a:spcBef>
                <a:spcPts val="0"/>
              </a:spcBef>
              <a:spcAft>
                <a:spcPts val="1000"/>
              </a:spcAft>
              <a:buFont typeface="Symbol" pitchFamily="18" charset="2"/>
              <a:buChar char=""/>
            </a:pPr>
            <a:r>
              <a:rPr lang="en-GB" sz="2400" b="1" dirty="0">
                <a:solidFill>
                  <a:srgbClr val="333333"/>
                </a:solidFill>
                <a:latin typeface="+mj-lt"/>
                <a:cs typeface="Angsana New" pitchFamily="18" charset="-34"/>
              </a:rPr>
              <a:t>Selection of one woman for the domestic violence </a:t>
            </a:r>
            <a:r>
              <a:rPr lang="en-GB" sz="2400" b="1" dirty="0" smtClean="0">
                <a:solidFill>
                  <a:srgbClr val="333333"/>
                </a:solidFill>
                <a:latin typeface="+mj-lt"/>
                <a:cs typeface="Angsana New" pitchFamily="18" charset="-34"/>
              </a:rPr>
              <a:t>module</a:t>
            </a:r>
            <a:endParaRPr lang="en-US" sz="2400" b="1" dirty="0">
              <a:solidFill>
                <a:srgbClr val="333333"/>
              </a:solidFill>
              <a:latin typeface="+mj-lt"/>
              <a:cs typeface="Angsana New" pitchFamily="18" charset="-34"/>
            </a:endParaRPr>
          </a:p>
        </p:txBody>
      </p:sp>
      <p:sp>
        <p:nvSpPr>
          <p:cNvPr id="7" name="Rectangle 2"/>
          <p:cNvSpPr txBox="1">
            <a:spLocks noChangeArrowheads="1"/>
          </p:cNvSpPr>
          <p:nvPr/>
        </p:nvSpPr>
        <p:spPr>
          <a:xfrm>
            <a:off x="152401" y="228600"/>
            <a:ext cx="8839200" cy="609600"/>
          </a:xfrm>
          <a:prstGeom prst="rect">
            <a:avLst/>
          </a:prstGeom>
        </p:spPr>
        <p:txBody>
          <a:bodyPr/>
          <a:lstStyle/>
          <a:p>
            <a:pPr algn="ctr">
              <a:buFont typeface="Wingdings" pitchFamily="2" charset="2"/>
              <a:buNone/>
              <a:defRPr/>
            </a:pPr>
            <a:r>
              <a:rPr lang="en-US" sz="3200" b="1" kern="0" dirty="0">
                <a:solidFill>
                  <a:schemeClr val="tx2"/>
                </a:solidFill>
                <a:latin typeface="+mj-lt"/>
                <a:ea typeface="+mj-ea"/>
                <a:cs typeface="+mj-cs"/>
              </a:rPr>
              <a:t>Household Questionnaire</a:t>
            </a:r>
          </a:p>
        </p:txBody>
      </p:sp>
    </p:spTree>
    <p:extLst>
      <p:ext uri="{BB962C8B-B14F-4D97-AF65-F5344CB8AC3E}">
        <p14:creationId xmlns:p14="http://schemas.microsoft.com/office/powerpoint/2010/main" val="23815901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228600" y="1212327"/>
            <a:ext cx="8610600" cy="5598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461963" indent="-461963">
              <a:defRPr sz="2800">
                <a:solidFill>
                  <a:schemeClr val="tx1"/>
                </a:solidFill>
                <a:latin typeface="Times" pitchFamily="18" charset="0"/>
              </a:defRPr>
            </a:lvl1pPr>
            <a:lvl2pPr marL="742950" indent="-285750">
              <a:defRPr sz="2800">
                <a:solidFill>
                  <a:schemeClr val="tx1"/>
                </a:solidFill>
                <a:latin typeface="Times" pitchFamily="18" charset="0"/>
              </a:defRPr>
            </a:lvl2pPr>
            <a:lvl3pPr marL="1143000" indent="-228600">
              <a:defRPr sz="2800">
                <a:solidFill>
                  <a:schemeClr val="tx1"/>
                </a:solidFill>
                <a:latin typeface="Times" pitchFamily="18" charset="0"/>
              </a:defRPr>
            </a:lvl3pPr>
            <a:lvl4pPr marL="1600200" indent="-228600">
              <a:defRPr sz="2800">
                <a:solidFill>
                  <a:schemeClr val="tx1"/>
                </a:solidFill>
                <a:latin typeface="Times" pitchFamily="18" charset="0"/>
              </a:defRPr>
            </a:lvl4pPr>
            <a:lvl5pPr marL="2057400" indent="-228600">
              <a:defRPr sz="2800">
                <a:solidFill>
                  <a:schemeClr val="tx1"/>
                </a:solidFill>
                <a:latin typeface="Times" pitchFamily="18" charset="0"/>
              </a:defRPr>
            </a:lvl5pPr>
            <a:lvl6pPr marL="2514600" indent="-228600" eaLnBrk="0" fontAlgn="base" hangingPunct="0">
              <a:spcBef>
                <a:spcPct val="0"/>
              </a:spcBef>
              <a:spcAft>
                <a:spcPct val="0"/>
              </a:spcAft>
              <a:defRPr sz="2800">
                <a:solidFill>
                  <a:schemeClr val="tx1"/>
                </a:solidFill>
                <a:latin typeface="Times" pitchFamily="18" charset="0"/>
              </a:defRPr>
            </a:lvl6pPr>
            <a:lvl7pPr marL="2971800" indent="-228600" eaLnBrk="0" fontAlgn="base" hangingPunct="0">
              <a:spcBef>
                <a:spcPct val="0"/>
              </a:spcBef>
              <a:spcAft>
                <a:spcPct val="0"/>
              </a:spcAft>
              <a:defRPr sz="2800">
                <a:solidFill>
                  <a:schemeClr val="tx1"/>
                </a:solidFill>
                <a:latin typeface="Times" pitchFamily="18" charset="0"/>
              </a:defRPr>
            </a:lvl7pPr>
            <a:lvl8pPr marL="3429000" indent="-228600" eaLnBrk="0" fontAlgn="base" hangingPunct="0">
              <a:spcBef>
                <a:spcPct val="0"/>
              </a:spcBef>
              <a:spcAft>
                <a:spcPct val="0"/>
              </a:spcAft>
              <a:defRPr sz="2800">
                <a:solidFill>
                  <a:schemeClr val="tx1"/>
                </a:solidFill>
                <a:latin typeface="Times" pitchFamily="18" charset="0"/>
              </a:defRPr>
            </a:lvl8pPr>
            <a:lvl9pPr marL="3886200" indent="-228600" eaLnBrk="0" fontAlgn="base" hangingPunct="0">
              <a:spcBef>
                <a:spcPct val="0"/>
              </a:spcBef>
              <a:spcAft>
                <a:spcPct val="0"/>
              </a:spcAft>
              <a:defRPr sz="2800">
                <a:solidFill>
                  <a:schemeClr val="tx1"/>
                </a:solidFill>
                <a:latin typeface="Times" pitchFamily="18" charset="0"/>
              </a:defRPr>
            </a:lvl9pPr>
          </a:lstStyle>
          <a:p>
            <a:pPr marL="342900" marR="0" lvl="0" indent="-342900">
              <a:spcBef>
                <a:spcPts val="0"/>
              </a:spcBef>
              <a:spcAft>
                <a:spcPts val="0"/>
              </a:spcAft>
              <a:buFont typeface="Wingdings" pitchFamily="2" charset="2"/>
              <a:buChar char="§"/>
            </a:pPr>
            <a:r>
              <a:rPr lang="en-US" sz="2400" b="1" dirty="0" smtClean="0">
                <a:latin typeface="+mj-lt"/>
                <a:ea typeface="Times New Roman"/>
              </a:rPr>
              <a:t>Administered to women age 15-49 in all households</a:t>
            </a:r>
          </a:p>
          <a:p>
            <a:pPr marL="0" marR="0" lvl="0" indent="0">
              <a:spcBef>
                <a:spcPts val="0"/>
              </a:spcBef>
              <a:spcAft>
                <a:spcPts val="0"/>
              </a:spcAft>
            </a:pPr>
            <a:endParaRPr lang="en-US" sz="1000" b="1" dirty="0" smtClean="0">
              <a:latin typeface="+mj-lt"/>
              <a:ea typeface="Times New Roman"/>
            </a:endParaRPr>
          </a:p>
          <a:p>
            <a:pPr marL="342900" marR="0" lvl="0" indent="-342900">
              <a:spcBef>
                <a:spcPts val="0"/>
              </a:spcBef>
              <a:spcAft>
                <a:spcPts val="0"/>
              </a:spcAft>
              <a:buFont typeface="Wingdings" pitchFamily="2" charset="2"/>
              <a:buChar char="§"/>
            </a:pPr>
            <a:r>
              <a:rPr lang="en-US" sz="2400" b="1" dirty="0" smtClean="0">
                <a:latin typeface="+mj-lt"/>
                <a:ea typeface="Times New Roman"/>
              </a:rPr>
              <a:t>Information collected on:</a:t>
            </a:r>
          </a:p>
          <a:p>
            <a:pPr marL="0" marR="0" lvl="0" indent="0">
              <a:spcBef>
                <a:spcPts val="0"/>
              </a:spcBef>
              <a:spcAft>
                <a:spcPts val="0"/>
              </a:spcAft>
            </a:pPr>
            <a:endParaRPr lang="en-US" sz="1000" b="1" dirty="0" smtClean="0">
              <a:latin typeface="+mj-lt"/>
              <a:ea typeface="Times New Roman"/>
            </a:endParaRPr>
          </a:p>
          <a:p>
            <a:pPr marL="623887" lvl="1" indent="-342900">
              <a:lnSpc>
                <a:spcPct val="115000"/>
              </a:lnSpc>
              <a:spcBef>
                <a:spcPts val="0"/>
              </a:spcBef>
              <a:spcAft>
                <a:spcPts val="0"/>
              </a:spcAft>
              <a:buFont typeface="Symbol" pitchFamily="18" charset="2"/>
              <a:buChar char=""/>
            </a:pPr>
            <a:r>
              <a:rPr lang="en-GB" sz="1800" b="1" dirty="0">
                <a:latin typeface="+mj-lt"/>
                <a:ea typeface="Times New Roman"/>
              </a:rPr>
              <a:t>Background characteristics.  </a:t>
            </a:r>
            <a:endParaRPr lang="en-US" sz="1800" b="1" dirty="0">
              <a:latin typeface="+mj-lt"/>
              <a:ea typeface="Times New Roman"/>
            </a:endParaRPr>
          </a:p>
          <a:p>
            <a:pPr marL="623887" lvl="1" indent="-342900">
              <a:lnSpc>
                <a:spcPct val="115000"/>
              </a:lnSpc>
              <a:spcBef>
                <a:spcPts val="0"/>
              </a:spcBef>
              <a:spcAft>
                <a:spcPts val="0"/>
              </a:spcAft>
              <a:buFont typeface="Symbol" pitchFamily="18" charset="2"/>
              <a:buChar char=""/>
            </a:pPr>
            <a:r>
              <a:rPr lang="en-GB" sz="1800" b="1" dirty="0">
                <a:latin typeface="+mj-lt"/>
                <a:ea typeface="Times New Roman"/>
              </a:rPr>
              <a:t>Reproductive behaviour and intentions.  </a:t>
            </a:r>
            <a:endParaRPr lang="en-US" sz="1800" b="1" dirty="0">
              <a:latin typeface="+mj-lt"/>
              <a:ea typeface="Times New Roman"/>
            </a:endParaRPr>
          </a:p>
          <a:p>
            <a:pPr marL="623887" lvl="1" indent="-342900">
              <a:lnSpc>
                <a:spcPct val="115000"/>
              </a:lnSpc>
              <a:spcBef>
                <a:spcPts val="0"/>
              </a:spcBef>
              <a:spcAft>
                <a:spcPts val="0"/>
              </a:spcAft>
              <a:buFont typeface="Symbol" pitchFamily="18" charset="2"/>
              <a:buChar char=""/>
            </a:pPr>
            <a:r>
              <a:rPr lang="en-GB" sz="1800" b="1" dirty="0">
                <a:latin typeface="+mj-lt"/>
                <a:ea typeface="Times New Roman"/>
              </a:rPr>
              <a:t>Knowledge and use of contraception.  </a:t>
            </a:r>
            <a:endParaRPr lang="en-US" sz="1800" b="1" dirty="0">
              <a:latin typeface="+mj-lt"/>
              <a:ea typeface="Times New Roman"/>
            </a:endParaRPr>
          </a:p>
          <a:p>
            <a:pPr marL="623887" lvl="1" indent="-342900">
              <a:lnSpc>
                <a:spcPct val="115000"/>
              </a:lnSpc>
              <a:spcBef>
                <a:spcPts val="0"/>
              </a:spcBef>
              <a:spcAft>
                <a:spcPts val="0"/>
              </a:spcAft>
              <a:buFont typeface="Symbol" pitchFamily="18" charset="2"/>
              <a:buChar char=""/>
            </a:pPr>
            <a:r>
              <a:rPr lang="en-GB" sz="1800" b="1" dirty="0">
                <a:latin typeface="+mj-lt"/>
                <a:ea typeface="Times New Roman"/>
              </a:rPr>
              <a:t>Pregnancy and postnatal care.  </a:t>
            </a:r>
            <a:endParaRPr lang="en-US" sz="1800" b="1" dirty="0">
              <a:latin typeface="+mj-lt"/>
              <a:ea typeface="Times New Roman"/>
            </a:endParaRPr>
          </a:p>
          <a:p>
            <a:pPr marL="623887" lvl="1" indent="-342900">
              <a:lnSpc>
                <a:spcPct val="115000"/>
              </a:lnSpc>
              <a:spcBef>
                <a:spcPts val="0"/>
              </a:spcBef>
              <a:spcAft>
                <a:spcPts val="0"/>
              </a:spcAft>
              <a:buFont typeface="Symbol" pitchFamily="18" charset="2"/>
              <a:buChar char=""/>
            </a:pPr>
            <a:r>
              <a:rPr lang="en-GB" sz="1800" b="1" dirty="0">
                <a:latin typeface="+mj-lt"/>
                <a:ea typeface="Times New Roman"/>
              </a:rPr>
              <a:t>Children’s immunizations. </a:t>
            </a:r>
            <a:endParaRPr lang="en-GB" sz="1800" b="1" dirty="0" smtClean="0">
              <a:latin typeface="+mj-lt"/>
              <a:ea typeface="Times New Roman"/>
            </a:endParaRPr>
          </a:p>
          <a:p>
            <a:pPr marL="623887" lvl="1" indent="-342900">
              <a:lnSpc>
                <a:spcPct val="115000"/>
              </a:lnSpc>
              <a:spcBef>
                <a:spcPts val="0"/>
              </a:spcBef>
              <a:spcAft>
                <a:spcPts val="0"/>
              </a:spcAft>
              <a:buFont typeface="Symbol" pitchFamily="18" charset="2"/>
              <a:buChar char=""/>
            </a:pPr>
            <a:r>
              <a:rPr lang="en-US" sz="1800" b="1" dirty="0">
                <a:latin typeface="+mj-lt"/>
                <a:ea typeface="Times New Roman"/>
              </a:rPr>
              <a:t>Child health and </a:t>
            </a:r>
            <a:r>
              <a:rPr lang="en-US" sz="1800" b="1" dirty="0" smtClean="0">
                <a:latin typeface="+mj-lt"/>
                <a:ea typeface="Times New Roman"/>
              </a:rPr>
              <a:t>nutrition.</a:t>
            </a:r>
            <a:endParaRPr lang="en-US" sz="1800" b="1" dirty="0">
              <a:latin typeface="+mj-lt"/>
              <a:ea typeface="Times New Roman"/>
            </a:endParaRPr>
          </a:p>
          <a:p>
            <a:pPr marL="623887" lvl="1" indent="-342900">
              <a:lnSpc>
                <a:spcPct val="115000"/>
              </a:lnSpc>
              <a:spcBef>
                <a:spcPts val="0"/>
              </a:spcBef>
              <a:spcAft>
                <a:spcPts val="0"/>
              </a:spcAft>
              <a:buFont typeface="Symbol" pitchFamily="18" charset="2"/>
              <a:buChar char=""/>
            </a:pPr>
            <a:r>
              <a:rPr lang="en-GB" sz="1800" b="1" dirty="0">
                <a:latin typeface="+mj-lt"/>
                <a:ea typeface="Times New Roman"/>
              </a:rPr>
              <a:t>Marriage and sexual activity.</a:t>
            </a:r>
          </a:p>
          <a:p>
            <a:pPr marL="623887" lvl="1" indent="-342900">
              <a:lnSpc>
                <a:spcPct val="115000"/>
              </a:lnSpc>
              <a:spcBef>
                <a:spcPts val="0"/>
              </a:spcBef>
              <a:spcAft>
                <a:spcPts val="0"/>
              </a:spcAft>
              <a:buFont typeface="Symbol" pitchFamily="18" charset="2"/>
              <a:buChar char=""/>
            </a:pPr>
            <a:r>
              <a:rPr lang="en-GB" sz="1800" b="1" dirty="0">
                <a:latin typeface="+mj-lt"/>
                <a:ea typeface="Times New Roman"/>
              </a:rPr>
              <a:t>Fertility </a:t>
            </a:r>
            <a:r>
              <a:rPr lang="en-GB" sz="1800" b="1" dirty="0" smtClean="0">
                <a:latin typeface="+mj-lt"/>
                <a:ea typeface="Times New Roman"/>
              </a:rPr>
              <a:t>preferences.</a:t>
            </a:r>
            <a:endParaRPr lang="en-GB" sz="1800" b="1" dirty="0">
              <a:latin typeface="+mj-lt"/>
              <a:ea typeface="Times New Roman"/>
            </a:endParaRPr>
          </a:p>
          <a:p>
            <a:pPr marL="623887" lvl="1" indent="-342900">
              <a:lnSpc>
                <a:spcPct val="115000"/>
              </a:lnSpc>
              <a:spcBef>
                <a:spcPts val="0"/>
              </a:spcBef>
              <a:spcAft>
                <a:spcPts val="0"/>
              </a:spcAft>
              <a:buFont typeface="Symbol" pitchFamily="18" charset="2"/>
              <a:buChar char=""/>
            </a:pPr>
            <a:r>
              <a:rPr lang="en-GB" sz="1800" b="1" dirty="0">
                <a:latin typeface="+mj-lt"/>
                <a:ea typeface="Times New Roman"/>
              </a:rPr>
              <a:t>Husband’s background and woman’s work.  </a:t>
            </a:r>
            <a:endParaRPr lang="en-US" sz="1800" b="1" dirty="0">
              <a:latin typeface="+mj-lt"/>
              <a:ea typeface="Times New Roman"/>
            </a:endParaRPr>
          </a:p>
          <a:p>
            <a:pPr marL="623887" lvl="1" indent="-342900">
              <a:lnSpc>
                <a:spcPct val="115000"/>
              </a:lnSpc>
              <a:spcBef>
                <a:spcPts val="0"/>
              </a:spcBef>
              <a:spcAft>
                <a:spcPts val="0"/>
              </a:spcAft>
              <a:buFont typeface="Symbol" pitchFamily="18" charset="2"/>
              <a:buChar char=""/>
            </a:pPr>
            <a:r>
              <a:rPr lang="en-GB" sz="1800" b="1" dirty="0">
                <a:latin typeface="+mj-lt"/>
                <a:ea typeface="Times New Roman"/>
              </a:rPr>
              <a:t>AIDS and sexually transmitted diseases (STDs).</a:t>
            </a:r>
          </a:p>
          <a:p>
            <a:pPr marL="623887" lvl="1" indent="-342900">
              <a:lnSpc>
                <a:spcPct val="115000"/>
              </a:lnSpc>
              <a:spcBef>
                <a:spcPts val="0"/>
              </a:spcBef>
              <a:spcAft>
                <a:spcPts val="0"/>
              </a:spcAft>
              <a:buFont typeface="Symbol" pitchFamily="18" charset="2"/>
              <a:buChar char=""/>
            </a:pPr>
            <a:r>
              <a:rPr lang="en-GB" sz="1800" b="1" dirty="0" smtClean="0">
                <a:latin typeface="+mj-lt"/>
                <a:ea typeface="Times New Roman"/>
              </a:rPr>
              <a:t>Fistula.</a:t>
            </a:r>
            <a:endParaRPr lang="en-US" sz="1800" b="1" dirty="0">
              <a:latin typeface="+mj-lt"/>
              <a:ea typeface="Times New Roman"/>
            </a:endParaRPr>
          </a:p>
          <a:p>
            <a:pPr marL="623887" lvl="1" indent="-342900">
              <a:lnSpc>
                <a:spcPct val="115000"/>
              </a:lnSpc>
              <a:spcBef>
                <a:spcPts val="0"/>
              </a:spcBef>
              <a:spcAft>
                <a:spcPts val="0"/>
              </a:spcAft>
              <a:buFont typeface="Symbol" pitchFamily="18" charset="2"/>
              <a:buChar char=""/>
            </a:pPr>
            <a:r>
              <a:rPr lang="en-GB" sz="1800" b="1" dirty="0">
                <a:latin typeface="+mj-lt"/>
                <a:ea typeface="Times New Roman"/>
              </a:rPr>
              <a:t>Maternal and adult mortality.</a:t>
            </a:r>
          </a:p>
          <a:p>
            <a:pPr marL="623887" lvl="1" indent="-342900">
              <a:lnSpc>
                <a:spcPct val="115000"/>
              </a:lnSpc>
              <a:spcBef>
                <a:spcPts val="0"/>
              </a:spcBef>
              <a:spcAft>
                <a:spcPts val="0"/>
              </a:spcAft>
              <a:buFont typeface="Symbol" pitchFamily="18" charset="2"/>
              <a:buChar char=""/>
            </a:pPr>
            <a:r>
              <a:rPr lang="en-GB" sz="1800" b="1" dirty="0">
                <a:latin typeface="+mj-lt"/>
                <a:ea typeface="Times New Roman"/>
              </a:rPr>
              <a:t>Domestic Violence</a:t>
            </a:r>
          </a:p>
          <a:p>
            <a:pPr marL="623887" lvl="1" indent="-342900">
              <a:lnSpc>
                <a:spcPct val="115000"/>
              </a:lnSpc>
              <a:spcBef>
                <a:spcPts val="0"/>
              </a:spcBef>
              <a:spcAft>
                <a:spcPts val="0"/>
              </a:spcAft>
              <a:buFont typeface="Symbol" pitchFamily="18" charset="2"/>
              <a:buChar char=""/>
            </a:pPr>
            <a:endParaRPr lang="en-GB" sz="1800" b="1" dirty="0">
              <a:latin typeface="+mj-lt"/>
              <a:ea typeface="Times New Roman"/>
            </a:endParaRPr>
          </a:p>
        </p:txBody>
      </p:sp>
      <p:sp>
        <p:nvSpPr>
          <p:cNvPr id="6" name="Rectangle 2"/>
          <p:cNvSpPr txBox="1">
            <a:spLocks noChangeArrowheads="1"/>
          </p:cNvSpPr>
          <p:nvPr/>
        </p:nvSpPr>
        <p:spPr>
          <a:xfrm>
            <a:off x="152400" y="228600"/>
            <a:ext cx="8839200" cy="609600"/>
          </a:xfrm>
          <a:prstGeom prst="rect">
            <a:avLst/>
          </a:prstGeom>
        </p:spPr>
        <p:txBody>
          <a:bodyPr/>
          <a:lstStyle/>
          <a:p>
            <a:pPr algn="ctr">
              <a:buFont typeface="Wingdings" pitchFamily="2" charset="2"/>
              <a:buNone/>
              <a:defRPr/>
            </a:pPr>
            <a:r>
              <a:rPr lang="en-US" sz="3200" b="1" kern="0" dirty="0">
                <a:solidFill>
                  <a:schemeClr val="tx2"/>
                </a:solidFill>
                <a:latin typeface="+mj-lt"/>
                <a:ea typeface="+mj-ea"/>
                <a:cs typeface="+mj-cs"/>
              </a:rPr>
              <a:t>Woman’s Questionnaire</a:t>
            </a:r>
          </a:p>
        </p:txBody>
      </p:sp>
    </p:spTree>
    <p:extLst>
      <p:ext uri="{BB962C8B-B14F-4D97-AF65-F5344CB8AC3E}">
        <p14:creationId xmlns:p14="http://schemas.microsoft.com/office/powerpoint/2010/main" val="238282267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228600" y="1407482"/>
            <a:ext cx="8915400" cy="5186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461963" indent="-461963">
              <a:defRPr sz="2800">
                <a:solidFill>
                  <a:schemeClr val="tx1"/>
                </a:solidFill>
                <a:latin typeface="Times" pitchFamily="18" charset="0"/>
              </a:defRPr>
            </a:lvl1pPr>
            <a:lvl2pPr marL="919163" indent="-180975">
              <a:defRPr sz="2800">
                <a:solidFill>
                  <a:schemeClr val="tx1"/>
                </a:solidFill>
                <a:latin typeface="Times" pitchFamily="18" charset="0"/>
              </a:defRPr>
            </a:lvl2pPr>
            <a:lvl3pPr marL="1143000" indent="-228600">
              <a:defRPr sz="2800">
                <a:solidFill>
                  <a:schemeClr val="tx1"/>
                </a:solidFill>
                <a:latin typeface="Times" pitchFamily="18" charset="0"/>
              </a:defRPr>
            </a:lvl3pPr>
            <a:lvl4pPr marL="1600200" indent="-228600">
              <a:defRPr sz="2800">
                <a:solidFill>
                  <a:schemeClr val="tx1"/>
                </a:solidFill>
                <a:latin typeface="Times" pitchFamily="18" charset="0"/>
              </a:defRPr>
            </a:lvl4pPr>
            <a:lvl5pPr marL="2057400" indent="-228600">
              <a:defRPr sz="2800">
                <a:solidFill>
                  <a:schemeClr val="tx1"/>
                </a:solidFill>
                <a:latin typeface="Times" pitchFamily="18" charset="0"/>
              </a:defRPr>
            </a:lvl5pPr>
            <a:lvl6pPr marL="2514600" indent="-228600" eaLnBrk="0" fontAlgn="base" hangingPunct="0">
              <a:spcBef>
                <a:spcPct val="0"/>
              </a:spcBef>
              <a:spcAft>
                <a:spcPct val="0"/>
              </a:spcAft>
              <a:defRPr sz="2800">
                <a:solidFill>
                  <a:schemeClr val="tx1"/>
                </a:solidFill>
                <a:latin typeface="Times" pitchFamily="18" charset="0"/>
              </a:defRPr>
            </a:lvl6pPr>
            <a:lvl7pPr marL="2971800" indent="-228600" eaLnBrk="0" fontAlgn="base" hangingPunct="0">
              <a:spcBef>
                <a:spcPct val="0"/>
              </a:spcBef>
              <a:spcAft>
                <a:spcPct val="0"/>
              </a:spcAft>
              <a:defRPr sz="2800">
                <a:solidFill>
                  <a:schemeClr val="tx1"/>
                </a:solidFill>
                <a:latin typeface="Times" pitchFamily="18" charset="0"/>
              </a:defRPr>
            </a:lvl7pPr>
            <a:lvl8pPr marL="3429000" indent="-228600" eaLnBrk="0" fontAlgn="base" hangingPunct="0">
              <a:spcBef>
                <a:spcPct val="0"/>
              </a:spcBef>
              <a:spcAft>
                <a:spcPct val="0"/>
              </a:spcAft>
              <a:defRPr sz="2800">
                <a:solidFill>
                  <a:schemeClr val="tx1"/>
                </a:solidFill>
                <a:latin typeface="Times" pitchFamily="18" charset="0"/>
              </a:defRPr>
            </a:lvl8pPr>
            <a:lvl9pPr marL="3886200" indent="-228600" eaLnBrk="0" fontAlgn="base" hangingPunct="0">
              <a:spcBef>
                <a:spcPct val="0"/>
              </a:spcBef>
              <a:spcAft>
                <a:spcPct val="0"/>
              </a:spcAft>
              <a:defRPr sz="2800">
                <a:solidFill>
                  <a:schemeClr val="tx1"/>
                </a:solidFill>
                <a:latin typeface="Times" pitchFamily="18" charset="0"/>
              </a:defRPr>
            </a:lvl9pPr>
          </a:lstStyle>
          <a:p>
            <a:pPr>
              <a:spcBef>
                <a:spcPct val="85000"/>
              </a:spcBef>
              <a:buFont typeface="Wingdings" pitchFamily="2" charset="2"/>
              <a:buChar char="§"/>
            </a:pPr>
            <a:r>
              <a:rPr lang="en-US" b="1" dirty="0">
                <a:latin typeface="+mj-lt"/>
                <a:cs typeface="Angsana New" pitchFamily="18" charset="-34"/>
              </a:rPr>
              <a:t>Administered to </a:t>
            </a:r>
            <a:r>
              <a:rPr lang="en-US" b="1" dirty="0" smtClean="0">
                <a:latin typeface="+mj-lt"/>
                <a:cs typeface="Angsana New" pitchFamily="18" charset="-34"/>
              </a:rPr>
              <a:t>all men age 15-59</a:t>
            </a:r>
          </a:p>
          <a:p>
            <a:pPr>
              <a:lnSpc>
                <a:spcPct val="110000"/>
              </a:lnSpc>
              <a:spcBef>
                <a:spcPct val="85000"/>
              </a:spcBef>
              <a:buFont typeface="Wingdings" pitchFamily="2" charset="2"/>
              <a:buChar char="§"/>
            </a:pPr>
            <a:r>
              <a:rPr lang="en-US" b="1" dirty="0" smtClean="0">
                <a:latin typeface="+mj-lt"/>
                <a:cs typeface="Angsana New" pitchFamily="18" charset="-34"/>
              </a:rPr>
              <a:t>Information collected on: </a:t>
            </a:r>
          </a:p>
          <a:p>
            <a:pPr marL="1195388" lvl="1" indent="-457200">
              <a:lnSpc>
                <a:spcPct val="40000"/>
              </a:lnSpc>
              <a:spcBef>
                <a:spcPct val="85000"/>
              </a:spcBef>
              <a:buFont typeface="Symbol" pitchFamily="18" charset="2"/>
              <a:buChar char=""/>
            </a:pPr>
            <a:r>
              <a:rPr lang="en-GB" sz="2400" b="1" dirty="0">
                <a:latin typeface="+mj-lt"/>
                <a:cs typeface="Angsana New" pitchFamily="18" charset="-34"/>
              </a:rPr>
              <a:t>Background characteristics. </a:t>
            </a:r>
            <a:endParaRPr lang="en-US" sz="2400" b="1" dirty="0">
              <a:latin typeface="+mj-lt"/>
              <a:cs typeface="Angsana New" pitchFamily="18" charset="-34"/>
            </a:endParaRPr>
          </a:p>
          <a:p>
            <a:pPr marL="1195388" lvl="1" indent="-457200">
              <a:lnSpc>
                <a:spcPct val="40000"/>
              </a:lnSpc>
              <a:spcBef>
                <a:spcPct val="85000"/>
              </a:spcBef>
              <a:buFont typeface="Symbol" pitchFamily="18" charset="2"/>
              <a:buChar char=""/>
            </a:pPr>
            <a:r>
              <a:rPr lang="en-GB" sz="2400" b="1" dirty="0">
                <a:latin typeface="+mj-lt"/>
                <a:cs typeface="Angsana New" pitchFamily="18" charset="-34"/>
              </a:rPr>
              <a:t>Reproductive behaviour and intentions.  </a:t>
            </a:r>
            <a:endParaRPr lang="en-US" sz="2400" b="1" dirty="0">
              <a:latin typeface="+mj-lt"/>
              <a:cs typeface="Angsana New" pitchFamily="18" charset="-34"/>
            </a:endParaRPr>
          </a:p>
          <a:p>
            <a:pPr marL="1195388" lvl="1" indent="-457200">
              <a:spcBef>
                <a:spcPct val="85000"/>
              </a:spcBef>
              <a:buFont typeface="Symbol" pitchFamily="18" charset="2"/>
              <a:buChar char=""/>
            </a:pPr>
            <a:r>
              <a:rPr lang="en-GB" sz="2400" b="1" dirty="0">
                <a:latin typeface="+mj-lt"/>
                <a:cs typeface="Angsana New" pitchFamily="18" charset="-34"/>
              </a:rPr>
              <a:t>Knowledge and use of contraception </a:t>
            </a:r>
            <a:r>
              <a:rPr lang="en-GB" sz="2400" b="1" dirty="0" smtClean="0">
                <a:latin typeface="+mj-lt"/>
                <a:cs typeface="Angsana New" pitchFamily="18" charset="-34"/>
              </a:rPr>
              <a:t>and availability of family planning.</a:t>
            </a:r>
          </a:p>
          <a:p>
            <a:pPr marL="1195388" lvl="1" indent="-457200">
              <a:lnSpc>
                <a:spcPct val="40000"/>
              </a:lnSpc>
              <a:spcBef>
                <a:spcPct val="85000"/>
              </a:spcBef>
              <a:buFont typeface="Symbol" pitchFamily="18" charset="2"/>
              <a:buChar char=""/>
            </a:pPr>
            <a:r>
              <a:rPr lang="en-GB" sz="2400" b="1" dirty="0" smtClean="0">
                <a:latin typeface="+mj-lt"/>
                <a:cs typeface="Angsana New" pitchFamily="18" charset="-34"/>
              </a:rPr>
              <a:t>Marriage </a:t>
            </a:r>
            <a:r>
              <a:rPr lang="en-GB" sz="2400" b="1" dirty="0">
                <a:latin typeface="+mj-lt"/>
                <a:cs typeface="Angsana New" pitchFamily="18" charset="-34"/>
              </a:rPr>
              <a:t>and sexual activity.  </a:t>
            </a:r>
          </a:p>
          <a:p>
            <a:pPr marL="1195388" lvl="1" indent="-457200">
              <a:lnSpc>
                <a:spcPct val="40000"/>
              </a:lnSpc>
              <a:spcBef>
                <a:spcPct val="85000"/>
              </a:spcBef>
              <a:buFont typeface="Symbol" pitchFamily="18" charset="2"/>
              <a:buChar char=""/>
            </a:pPr>
            <a:r>
              <a:rPr lang="en-GB" sz="2400" b="1" dirty="0">
                <a:latin typeface="+mj-lt"/>
                <a:cs typeface="Angsana New" pitchFamily="18" charset="-34"/>
              </a:rPr>
              <a:t>Fertility preferences.</a:t>
            </a:r>
            <a:endParaRPr lang="en-US" sz="2400" b="1" dirty="0">
              <a:latin typeface="+mj-lt"/>
              <a:cs typeface="Angsana New" pitchFamily="18" charset="-34"/>
            </a:endParaRPr>
          </a:p>
          <a:p>
            <a:pPr marL="1195388" lvl="1" indent="-457200">
              <a:lnSpc>
                <a:spcPct val="40000"/>
              </a:lnSpc>
              <a:spcBef>
                <a:spcPct val="85000"/>
              </a:spcBef>
              <a:buFont typeface="Symbol" pitchFamily="18" charset="2"/>
              <a:buChar char=""/>
            </a:pPr>
            <a:r>
              <a:rPr lang="en-GB" sz="2400" b="1" dirty="0">
                <a:latin typeface="+mj-lt"/>
                <a:cs typeface="Angsana New" pitchFamily="18" charset="-34"/>
              </a:rPr>
              <a:t>AIDS and sexually transmitted diseases (STDs). </a:t>
            </a:r>
          </a:p>
          <a:p>
            <a:pPr marL="1195388" lvl="1" indent="-457200">
              <a:lnSpc>
                <a:spcPct val="40000"/>
              </a:lnSpc>
              <a:spcBef>
                <a:spcPct val="85000"/>
              </a:spcBef>
              <a:buFont typeface="Symbol" pitchFamily="18" charset="2"/>
              <a:buChar char=""/>
            </a:pPr>
            <a:r>
              <a:rPr lang="en-GB" sz="2400" b="1" dirty="0">
                <a:latin typeface="+mj-lt"/>
                <a:cs typeface="Angsana New" pitchFamily="18" charset="-34"/>
              </a:rPr>
              <a:t>Other health issues</a:t>
            </a:r>
            <a:r>
              <a:rPr lang="en-GB" sz="2400" b="1" dirty="0" smtClean="0">
                <a:latin typeface="+mj-lt"/>
                <a:cs typeface="Angsana New" pitchFamily="18" charset="-34"/>
              </a:rPr>
              <a:t>.</a:t>
            </a:r>
            <a:endParaRPr lang="en-US" sz="2400" b="1" dirty="0">
              <a:latin typeface="+mj-lt"/>
              <a:cs typeface="Angsana New" pitchFamily="18" charset="-34"/>
            </a:endParaRPr>
          </a:p>
        </p:txBody>
      </p:sp>
      <p:sp>
        <p:nvSpPr>
          <p:cNvPr id="6" name="Rectangle 2"/>
          <p:cNvSpPr txBox="1">
            <a:spLocks noChangeArrowheads="1"/>
          </p:cNvSpPr>
          <p:nvPr/>
        </p:nvSpPr>
        <p:spPr>
          <a:xfrm>
            <a:off x="76200" y="322263"/>
            <a:ext cx="8686800" cy="609600"/>
          </a:xfrm>
          <a:prstGeom prst="rect">
            <a:avLst/>
          </a:prstGeom>
        </p:spPr>
        <p:txBody>
          <a:bodyPr/>
          <a:lstStyle/>
          <a:p>
            <a:pPr algn="ctr">
              <a:buFont typeface="Wingdings" pitchFamily="2" charset="2"/>
              <a:buNone/>
              <a:defRPr/>
            </a:pPr>
            <a:r>
              <a:rPr lang="en-US" sz="3200" b="1" kern="0" dirty="0">
                <a:solidFill>
                  <a:schemeClr val="tx2"/>
                </a:solidFill>
                <a:latin typeface="+mj-lt"/>
                <a:ea typeface="+mj-ea"/>
                <a:cs typeface="+mj-cs"/>
              </a:rPr>
              <a:t>Man’s Questionnaire</a:t>
            </a:r>
          </a:p>
        </p:txBody>
      </p:sp>
    </p:spTree>
    <p:extLst>
      <p:ext uri="{BB962C8B-B14F-4D97-AF65-F5344CB8AC3E}">
        <p14:creationId xmlns:p14="http://schemas.microsoft.com/office/powerpoint/2010/main" val="2081164994"/>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050"/>
          <p:cNvSpPr txBox="1">
            <a:spLocks noChangeArrowheads="1"/>
          </p:cNvSpPr>
          <p:nvPr/>
        </p:nvSpPr>
        <p:spPr bwMode="auto">
          <a:xfrm>
            <a:off x="2362200" y="1556266"/>
            <a:ext cx="65532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800">
                <a:solidFill>
                  <a:schemeClr val="tx1"/>
                </a:solidFill>
                <a:latin typeface="Times" pitchFamily="18" charset="0"/>
              </a:defRPr>
            </a:lvl1pPr>
            <a:lvl2pPr marL="742950" indent="-285750">
              <a:defRPr sz="2800">
                <a:solidFill>
                  <a:schemeClr val="tx1"/>
                </a:solidFill>
                <a:latin typeface="Times" pitchFamily="18" charset="0"/>
              </a:defRPr>
            </a:lvl2pPr>
            <a:lvl3pPr marL="1143000" indent="-228600">
              <a:defRPr sz="2800">
                <a:solidFill>
                  <a:schemeClr val="tx1"/>
                </a:solidFill>
                <a:latin typeface="Times" pitchFamily="18" charset="0"/>
              </a:defRPr>
            </a:lvl3pPr>
            <a:lvl4pPr marL="1600200" indent="-228600">
              <a:defRPr sz="2800">
                <a:solidFill>
                  <a:schemeClr val="tx1"/>
                </a:solidFill>
                <a:latin typeface="Times" pitchFamily="18" charset="0"/>
              </a:defRPr>
            </a:lvl4pPr>
            <a:lvl5pPr marL="2057400" indent="-228600">
              <a:defRPr sz="2800">
                <a:solidFill>
                  <a:schemeClr val="tx1"/>
                </a:solidFill>
                <a:latin typeface="Times" pitchFamily="18" charset="0"/>
              </a:defRPr>
            </a:lvl5pPr>
            <a:lvl6pPr marL="2514600" indent="-228600" eaLnBrk="0" fontAlgn="base" hangingPunct="0">
              <a:spcBef>
                <a:spcPct val="0"/>
              </a:spcBef>
              <a:spcAft>
                <a:spcPct val="0"/>
              </a:spcAft>
              <a:defRPr sz="2800">
                <a:solidFill>
                  <a:schemeClr val="tx1"/>
                </a:solidFill>
                <a:latin typeface="Times" pitchFamily="18" charset="0"/>
              </a:defRPr>
            </a:lvl6pPr>
            <a:lvl7pPr marL="2971800" indent="-228600" eaLnBrk="0" fontAlgn="base" hangingPunct="0">
              <a:spcBef>
                <a:spcPct val="0"/>
              </a:spcBef>
              <a:spcAft>
                <a:spcPct val="0"/>
              </a:spcAft>
              <a:defRPr sz="2800">
                <a:solidFill>
                  <a:schemeClr val="tx1"/>
                </a:solidFill>
                <a:latin typeface="Times" pitchFamily="18" charset="0"/>
              </a:defRPr>
            </a:lvl7pPr>
            <a:lvl8pPr marL="3429000" indent="-228600" eaLnBrk="0" fontAlgn="base" hangingPunct="0">
              <a:spcBef>
                <a:spcPct val="0"/>
              </a:spcBef>
              <a:spcAft>
                <a:spcPct val="0"/>
              </a:spcAft>
              <a:defRPr sz="2800">
                <a:solidFill>
                  <a:schemeClr val="tx1"/>
                </a:solidFill>
                <a:latin typeface="Times" pitchFamily="18" charset="0"/>
              </a:defRPr>
            </a:lvl8pPr>
            <a:lvl9pPr marL="3886200" indent="-228600" eaLnBrk="0" fontAlgn="base" hangingPunct="0">
              <a:spcBef>
                <a:spcPct val="0"/>
              </a:spcBef>
              <a:spcAft>
                <a:spcPct val="0"/>
              </a:spcAft>
              <a:defRPr sz="2800">
                <a:solidFill>
                  <a:schemeClr val="tx1"/>
                </a:solidFill>
                <a:latin typeface="Times" pitchFamily="18" charset="0"/>
              </a:defRPr>
            </a:lvl9pPr>
          </a:lstStyle>
          <a:p>
            <a:r>
              <a:rPr lang="en-US" sz="2400" b="1" dirty="0" smtClean="0">
                <a:latin typeface="+mj-lt"/>
                <a:cs typeface="Angsana New" pitchFamily="18" charset="-34"/>
              </a:rPr>
              <a:t>Field workers were trained for one month beginning in June 2018 in Lusaka</a:t>
            </a:r>
            <a:endParaRPr lang="en-US" sz="2400" b="1" dirty="0">
              <a:latin typeface="+mj-lt"/>
              <a:cs typeface="Angsana New" pitchFamily="18" charset="-34"/>
            </a:endParaRPr>
          </a:p>
          <a:p>
            <a:endParaRPr lang="en-US" sz="2400" b="1" dirty="0">
              <a:latin typeface="+mj-lt"/>
              <a:cs typeface="Angsana New" pitchFamily="18" charset="-34"/>
            </a:endParaRPr>
          </a:p>
          <a:p>
            <a:r>
              <a:rPr lang="en-US" sz="2400" b="1" dirty="0">
                <a:latin typeface="+mj-lt"/>
                <a:cs typeface="Angsana New" pitchFamily="18" charset="-34"/>
              </a:rPr>
              <a:t>Training </a:t>
            </a:r>
            <a:r>
              <a:rPr lang="en-US" sz="2400" b="1" dirty="0" smtClean="0">
                <a:latin typeface="+mj-lt"/>
                <a:cs typeface="Angsana New" pitchFamily="18" charset="-34"/>
              </a:rPr>
              <a:t>covered:</a:t>
            </a:r>
          </a:p>
          <a:p>
            <a:pPr marL="342900" indent="-342900">
              <a:buFont typeface="Symbol" pitchFamily="18" charset="2"/>
              <a:buChar char=""/>
            </a:pPr>
            <a:r>
              <a:rPr lang="en-US" sz="2400" b="1" dirty="0" smtClean="0">
                <a:latin typeface="+mj-lt"/>
                <a:cs typeface="Angsana New" pitchFamily="18" charset="-34"/>
              </a:rPr>
              <a:t>interviewing techniques</a:t>
            </a:r>
          </a:p>
          <a:p>
            <a:pPr marL="342900" indent="-342900">
              <a:buFont typeface="Symbol" pitchFamily="18" charset="2"/>
              <a:buChar char=""/>
            </a:pPr>
            <a:r>
              <a:rPr lang="en-US" sz="2400" b="1" dirty="0" smtClean="0">
                <a:latin typeface="+mj-lt"/>
                <a:cs typeface="Angsana New" pitchFamily="18" charset="-34"/>
              </a:rPr>
              <a:t>field procedures</a:t>
            </a:r>
          </a:p>
          <a:p>
            <a:pPr marL="342900" indent="-342900">
              <a:buFont typeface="Symbol" pitchFamily="18" charset="2"/>
              <a:buChar char=""/>
            </a:pPr>
            <a:r>
              <a:rPr lang="en-US" sz="2400" b="1" dirty="0" smtClean="0">
                <a:latin typeface="+mj-lt"/>
                <a:cs typeface="Angsana New" pitchFamily="18" charset="-34"/>
              </a:rPr>
              <a:t>questionnaire review</a:t>
            </a:r>
          </a:p>
          <a:p>
            <a:pPr marL="342900" indent="-342900">
              <a:buFont typeface="Symbol" pitchFamily="18" charset="2"/>
              <a:buChar char=""/>
            </a:pPr>
            <a:r>
              <a:rPr lang="en-US" sz="2400" b="1" dirty="0">
                <a:latin typeface="+mj-lt"/>
                <a:cs typeface="Angsana New" pitchFamily="18" charset="-34"/>
              </a:rPr>
              <a:t>use of Tablet PC  </a:t>
            </a:r>
          </a:p>
          <a:p>
            <a:pPr marL="342900" indent="-347472">
              <a:buFont typeface="Symbol" pitchFamily="18" charset="2"/>
              <a:buChar char=""/>
              <a:tabLst>
                <a:tab pos="347472" algn="l"/>
              </a:tabLst>
            </a:pPr>
            <a:r>
              <a:rPr lang="en-US" sz="2400" b="1" dirty="0" smtClean="0">
                <a:solidFill>
                  <a:srgbClr val="000000"/>
                </a:solidFill>
                <a:latin typeface="+mj-lt"/>
                <a:cs typeface="Angsana New" pitchFamily="18" charset="-34"/>
              </a:rPr>
              <a:t>anthropometric measurement, and HIV and</a:t>
            </a:r>
            <a:r>
              <a:rPr lang="en-US" sz="2400" b="1" dirty="0">
                <a:solidFill>
                  <a:srgbClr val="000000"/>
                </a:solidFill>
                <a:latin typeface="+mj-lt"/>
                <a:cs typeface="Angsana New" pitchFamily="18" charset="-34"/>
              </a:rPr>
              <a:t> </a:t>
            </a:r>
            <a:r>
              <a:rPr lang="en-US" sz="2400" b="1" dirty="0" smtClean="0">
                <a:solidFill>
                  <a:srgbClr val="000000"/>
                </a:solidFill>
                <a:latin typeface="+mj-lt"/>
                <a:cs typeface="Angsana New" pitchFamily="18" charset="-34"/>
              </a:rPr>
              <a:t>anemia testing</a:t>
            </a:r>
          </a:p>
          <a:p>
            <a:pPr indent="-347472">
              <a:buFont typeface="Symbol" pitchFamily="18" charset="2"/>
              <a:buChar char=""/>
              <a:tabLst>
                <a:tab pos="347472" algn="l"/>
              </a:tabLst>
            </a:pPr>
            <a:endParaRPr lang="en-US" sz="2400" b="1" dirty="0">
              <a:latin typeface="+mj-lt"/>
              <a:cs typeface="Angsana New" pitchFamily="18" charset="-34"/>
            </a:endParaRPr>
          </a:p>
          <a:p>
            <a:pPr>
              <a:tabLst>
                <a:tab pos="347472" algn="l"/>
              </a:tabLst>
            </a:pPr>
            <a:r>
              <a:rPr lang="en-US" sz="2400" b="1" dirty="0" smtClean="0">
                <a:latin typeface="+mj-lt"/>
                <a:cs typeface="Angsana New" pitchFamily="18" charset="-34"/>
              </a:rPr>
              <a:t>Training included mock interviews in the classroom and field practice. </a:t>
            </a:r>
          </a:p>
        </p:txBody>
      </p:sp>
      <p:sp>
        <p:nvSpPr>
          <p:cNvPr id="6" name="Rectangle 2"/>
          <p:cNvSpPr txBox="1">
            <a:spLocks noChangeArrowheads="1"/>
          </p:cNvSpPr>
          <p:nvPr/>
        </p:nvSpPr>
        <p:spPr>
          <a:xfrm>
            <a:off x="152400" y="228600"/>
            <a:ext cx="8839200" cy="609600"/>
          </a:xfrm>
          <a:prstGeom prst="rect">
            <a:avLst/>
          </a:prstGeom>
        </p:spPr>
        <p:txBody>
          <a:bodyPr/>
          <a:lstStyle/>
          <a:p>
            <a:pPr algn="ctr">
              <a:buFont typeface="Wingdings" pitchFamily="2" charset="2"/>
              <a:buNone/>
              <a:defRPr/>
            </a:pPr>
            <a:r>
              <a:rPr lang="en-US" sz="3200" b="1" kern="0" dirty="0">
                <a:solidFill>
                  <a:schemeClr val="tx2"/>
                </a:solidFill>
                <a:latin typeface="+mj-lt"/>
                <a:ea typeface="+mj-ea"/>
                <a:cs typeface="+mj-cs"/>
              </a:rPr>
              <a:t>Training and Fieldwork</a:t>
            </a:r>
          </a:p>
        </p:txBody>
      </p:sp>
      <p:pic>
        <p:nvPicPr>
          <p:cNvPr id="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2819400"/>
            <a:ext cx="16002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308045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1027"/>
          <p:cNvSpPr>
            <a:spLocks noChangeArrowheads="1"/>
          </p:cNvSpPr>
          <p:nvPr/>
        </p:nvSpPr>
        <p:spPr bwMode="auto">
          <a:xfrm>
            <a:off x="228599" y="1587043"/>
            <a:ext cx="8762999" cy="4271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nSpc>
                <a:spcPct val="90000"/>
              </a:lnSpc>
            </a:pPr>
            <a:r>
              <a:rPr lang="en-US" b="1" dirty="0" smtClean="0">
                <a:latin typeface="+mj-lt"/>
                <a:cs typeface="Angsana New" pitchFamily="18" charset="-34"/>
              </a:rPr>
              <a:t>22 interview </a:t>
            </a:r>
            <a:r>
              <a:rPr lang="en-US" b="1" dirty="0">
                <a:latin typeface="+mj-lt"/>
                <a:cs typeface="Angsana New" pitchFamily="18" charset="-34"/>
              </a:rPr>
              <a:t>teams carried out the data collection from </a:t>
            </a:r>
            <a:r>
              <a:rPr lang="en-US" b="1" dirty="0" smtClean="0">
                <a:latin typeface="+mj-lt"/>
                <a:cs typeface="Angsana New" pitchFamily="18" charset="-34"/>
              </a:rPr>
              <a:t>July 2018 through January 2019.</a:t>
            </a:r>
          </a:p>
          <a:p>
            <a:pPr>
              <a:lnSpc>
                <a:spcPct val="90000"/>
              </a:lnSpc>
            </a:pPr>
            <a:endParaRPr lang="en-US" b="1" dirty="0">
              <a:latin typeface="+mj-lt"/>
              <a:cs typeface="Angsana New" pitchFamily="18" charset="-34"/>
            </a:endParaRPr>
          </a:p>
          <a:p>
            <a:pPr lvl="0"/>
            <a:r>
              <a:rPr lang="en-US" b="1" dirty="0">
                <a:solidFill>
                  <a:srgbClr val="000000"/>
                </a:solidFill>
                <a:latin typeface="+mj-lt"/>
                <a:cs typeface="Angsana New" pitchFamily="18" charset="-34"/>
              </a:rPr>
              <a:t>All questionnaires were entered in </a:t>
            </a:r>
            <a:r>
              <a:rPr lang="en-US" b="1" dirty="0" smtClean="0">
                <a:solidFill>
                  <a:srgbClr val="000000"/>
                </a:solidFill>
                <a:latin typeface="+mj-lt"/>
                <a:cs typeface="Angsana New" pitchFamily="18" charset="-34"/>
              </a:rPr>
              <a:t>tablet PCs.</a:t>
            </a:r>
          </a:p>
          <a:p>
            <a:pPr lvl="0"/>
            <a:endParaRPr lang="en-US" b="1" dirty="0" smtClean="0">
              <a:solidFill>
                <a:srgbClr val="000000"/>
              </a:solidFill>
              <a:latin typeface="+mj-lt"/>
              <a:cs typeface="Angsana New" pitchFamily="18" charset="-34"/>
            </a:endParaRPr>
          </a:p>
          <a:p>
            <a:pPr lvl="0"/>
            <a:r>
              <a:rPr lang="en-US" b="1" dirty="0" smtClean="0">
                <a:solidFill>
                  <a:srgbClr val="000000"/>
                </a:solidFill>
                <a:latin typeface="+mj-lt"/>
                <a:cs typeface="Angsana New" pitchFamily="18" charset="-34"/>
              </a:rPr>
              <a:t>Data </a:t>
            </a:r>
            <a:r>
              <a:rPr lang="en-US" b="1" dirty="0">
                <a:solidFill>
                  <a:srgbClr val="000000"/>
                </a:solidFill>
                <a:latin typeface="+mj-lt"/>
                <a:cs typeface="Angsana New" pitchFamily="18" charset="-34"/>
              </a:rPr>
              <a:t>was transferred to </a:t>
            </a:r>
            <a:r>
              <a:rPr lang="en-US" b="1" dirty="0" smtClean="0">
                <a:solidFill>
                  <a:srgbClr val="000000"/>
                </a:solidFill>
                <a:latin typeface="+mj-lt"/>
                <a:cs typeface="Angsana New" pitchFamily="18" charset="-34"/>
              </a:rPr>
              <a:t>the central </a:t>
            </a:r>
            <a:r>
              <a:rPr lang="en-US" b="1" dirty="0">
                <a:solidFill>
                  <a:srgbClr val="000000"/>
                </a:solidFill>
                <a:latin typeface="+mj-lt"/>
                <a:cs typeface="Angsana New" pitchFamily="18" charset="-34"/>
              </a:rPr>
              <a:t>office at </a:t>
            </a:r>
            <a:r>
              <a:rPr lang="en-US" b="1" dirty="0" smtClean="0">
                <a:solidFill>
                  <a:srgbClr val="000000"/>
                </a:solidFill>
                <a:latin typeface="+mj-lt"/>
                <a:cs typeface="Angsana New" pitchFamily="18" charset="-34"/>
              </a:rPr>
              <a:t>CSO regularly </a:t>
            </a:r>
            <a:r>
              <a:rPr lang="en-US" b="1" dirty="0">
                <a:solidFill>
                  <a:srgbClr val="000000"/>
                </a:solidFill>
                <a:latin typeface="+mj-lt"/>
                <a:cs typeface="Angsana New" pitchFamily="18" charset="-34"/>
              </a:rPr>
              <a:t>for processing (office editing, and editing of errors). </a:t>
            </a:r>
          </a:p>
          <a:p>
            <a:pPr lvl="0"/>
            <a:endParaRPr lang="en-US" b="1" dirty="0">
              <a:solidFill>
                <a:srgbClr val="000000"/>
              </a:solidFill>
              <a:latin typeface="+mj-lt"/>
              <a:cs typeface="Angsana New" pitchFamily="18" charset="-34"/>
            </a:endParaRPr>
          </a:p>
          <a:p>
            <a:pPr lvl="0"/>
            <a:r>
              <a:rPr lang="en-US" b="1" dirty="0">
                <a:solidFill>
                  <a:srgbClr val="000000"/>
                </a:solidFill>
                <a:latin typeface="+mj-lt"/>
                <a:cs typeface="Angsana New" pitchFamily="18" charset="-34"/>
              </a:rPr>
              <a:t>Data processing was completed </a:t>
            </a:r>
            <a:r>
              <a:rPr lang="en-US" b="1" dirty="0" smtClean="0">
                <a:solidFill>
                  <a:srgbClr val="000000"/>
                </a:solidFill>
                <a:latin typeface="+mj-lt"/>
                <a:cs typeface="Angsana New" pitchFamily="18" charset="-34"/>
              </a:rPr>
              <a:t>in March 2019.</a:t>
            </a:r>
            <a:endParaRPr lang="en-US" b="1" dirty="0">
              <a:latin typeface="+mj-lt"/>
              <a:cs typeface="Angsana New" pitchFamily="18" charset="-34"/>
            </a:endParaRPr>
          </a:p>
        </p:txBody>
      </p:sp>
      <p:sp>
        <p:nvSpPr>
          <p:cNvPr id="7" name="Rectangle 2"/>
          <p:cNvSpPr txBox="1">
            <a:spLocks noChangeArrowheads="1"/>
          </p:cNvSpPr>
          <p:nvPr/>
        </p:nvSpPr>
        <p:spPr>
          <a:xfrm>
            <a:off x="152400" y="228600"/>
            <a:ext cx="8839199" cy="609600"/>
          </a:xfrm>
          <a:prstGeom prst="rect">
            <a:avLst/>
          </a:prstGeom>
        </p:spPr>
        <p:txBody>
          <a:bodyPr/>
          <a:lstStyle/>
          <a:p>
            <a:pPr algn="ctr">
              <a:buFont typeface="Wingdings" pitchFamily="2" charset="2"/>
              <a:buNone/>
              <a:defRPr/>
            </a:pPr>
            <a:r>
              <a:rPr lang="en-US" sz="3200" b="1" kern="0" dirty="0">
                <a:solidFill>
                  <a:schemeClr val="tx2"/>
                </a:solidFill>
                <a:latin typeface="+mj-lt"/>
                <a:ea typeface="+mj-ea"/>
                <a:cs typeface="+mj-cs"/>
              </a:rPr>
              <a:t>Data Collection</a:t>
            </a:r>
          </a:p>
        </p:txBody>
      </p:sp>
    </p:spTree>
    <p:extLst>
      <p:ext uri="{BB962C8B-B14F-4D97-AF65-F5344CB8AC3E}">
        <p14:creationId xmlns:p14="http://schemas.microsoft.com/office/powerpoint/2010/main" val="253577046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26"/>
          <p:cNvSpPr>
            <a:spLocks noGrp="1" noChangeArrowheads="1"/>
          </p:cNvSpPr>
          <p:nvPr>
            <p:ph type="title"/>
          </p:nvPr>
        </p:nvSpPr>
        <p:spPr>
          <a:xfrm>
            <a:off x="152400" y="228600"/>
            <a:ext cx="8839200" cy="609600"/>
          </a:xfrm>
        </p:spPr>
        <p:txBody>
          <a:bodyPr/>
          <a:lstStyle/>
          <a:p>
            <a:pPr algn="ctr">
              <a:buFont typeface="Wingdings" pitchFamily="2" charset="2"/>
              <a:buNone/>
              <a:defRPr/>
            </a:pPr>
            <a:r>
              <a:rPr lang="en-US" sz="3200" dirty="0" smtClean="0"/>
              <a:t>2018</a:t>
            </a:r>
            <a:r>
              <a:rPr lang="en-US" sz="3600" dirty="0" smtClean="0"/>
              <a:t> </a:t>
            </a:r>
            <a:r>
              <a:rPr lang="en-US" sz="3200" dirty="0" smtClean="0"/>
              <a:t>Zambia </a:t>
            </a:r>
            <a:r>
              <a:rPr lang="en-US" sz="3600" dirty="0" smtClean="0"/>
              <a:t>DHS</a:t>
            </a:r>
            <a:endParaRPr lang="en-US" sz="3600" dirty="0"/>
          </a:p>
        </p:txBody>
      </p:sp>
      <p:sp>
        <p:nvSpPr>
          <p:cNvPr id="5" name="TextBox 5"/>
          <p:cNvSpPr txBox="1">
            <a:spLocks noChangeArrowheads="1"/>
          </p:cNvSpPr>
          <p:nvPr/>
        </p:nvSpPr>
        <p:spPr bwMode="auto">
          <a:xfrm>
            <a:off x="228600" y="1371600"/>
            <a:ext cx="8763000" cy="4401205"/>
          </a:xfrm>
          <a:prstGeom prst="rect">
            <a:avLst/>
          </a:prstGeom>
          <a:noFill/>
          <a:ln w="9525">
            <a:noFill/>
            <a:miter lim="800000"/>
            <a:headEnd/>
            <a:tailEnd/>
          </a:ln>
        </p:spPr>
        <p:txBody>
          <a:bodyPr wrap="square">
            <a:spAutoFit/>
          </a:bodyPr>
          <a:lstStyle/>
          <a:p>
            <a:pPr marL="457200" indent="-457200" eaLnBrk="0" hangingPunct="0">
              <a:spcAft>
                <a:spcPts val="0"/>
              </a:spcAft>
              <a:buFont typeface="Wingdings" pitchFamily="2" charset="2"/>
              <a:buChar char="§"/>
              <a:defRPr/>
            </a:pPr>
            <a:r>
              <a:rPr lang="en-US" b="1" dirty="0" smtClean="0">
                <a:latin typeface="Arial"/>
              </a:rPr>
              <a:t>Conducted under the auspices of the Ministry of Health</a:t>
            </a:r>
          </a:p>
          <a:p>
            <a:pPr marL="457200" indent="-457200" eaLnBrk="0" hangingPunct="0">
              <a:spcAft>
                <a:spcPts val="0"/>
              </a:spcAft>
              <a:buFont typeface="Wingdings" pitchFamily="2" charset="2"/>
              <a:buChar char="§"/>
              <a:defRPr/>
            </a:pPr>
            <a:endParaRPr lang="en-US" b="1" dirty="0" smtClean="0">
              <a:latin typeface="Arial"/>
            </a:endParaRPr>
          </a:p>
          <a:p>
            <a:pPr marL="457200" lvl="0" indent="-457200" eaLnBrk="0" hangingPunct="0">
              <a:spcAft>
                <a:spcPts val="0"/>
              </a:spcAft>
              <a:buFont typeface="Wingdings" pitchFamily="2" charset="2"/>
              <a:buChar char="§"/>
              <a:defRPr/>
            </a:pPr>
            <a:r>
              <a:rPr lang="en-US" b="1" dirty="0" smtClean="0">
                <a:solidFill>
                  <a:srgbClr val="000000"/>
                </a:solidFill>
                <a:latin typeface="Arial"/>
              </a:rPr>
              <a:t>Implemented </a:t>
            </a:r>
            <a:r>
              <a:rPr lang="en-US" b="1" dirty="0">
                <a:solidFill>
                  <a:srgbClr val="000000"/>
                </a:solidFill>
                <a:latin typeface="Arial"/>
              </a:rPr>
              <a:t>by </a:t>
            </a:r>
            <a:r>
              <a:rPr lang="en-US" b="1" dirty="0" smtClean="0">
                <a:solidFill>
                  <a:srgbClr val="000000"/>
                </a:solidFill>
                <a:latin typeface="Arial"/>
              </a:rPr>
              <a:t>the Central Statistical Office</a:t>
            </a:r>
          </a:p>
          <a:p>
            <a:pPr marL="457200" lvl="0" indent="-457200" eaLnBrk="0" hangingPunct="0">
              <a:spcAft>
                <a:spcPts val="0"/>
              </a:spcAft>
              <a:buFont typeface="Wingdings" pitchFamily="2" charset="2"/>
              <a:buChar char="§"/>
              <a:defRPr/>
            </a:pPr>
            <a:endParaRPr lang="en-US" b="1" dirty="0">
              <a:solidFill>
                <a:srgbClr val="000000"/>
              </a:solidFill>
              <a:latin typeface="Arial"/>
            </a:endParaRPr>
          </a:p>
          <a:p>
            <a:pPr marL="457200" lvl="0" indent="-457200" eaLnBrk="0" hangingPunct="0">
              <a:spcAft>
                <a:spcPts val="0"/>
              </a:spcAft>
              <a:buFont typeface="Wingdings" pitchFamily="2" charset="2"/>
              <a:buChar char="§"/>
              <a:defRPr/>
            </a:pPr>
            <a:r>
              <a:rPr lang="en-US" b="1" dirty="0" smtClean="0">
                <a:solidFill>
                  <a:srgbClr val="000000"/>
                </a:solidFill>
                <a:latin typeface="Arial"/>
              </a:rPr>
              <a:t>Assisted by the </a:t>
            </a:r>
            <a:r>
              <a:rPr lang="en-US" b="1" dirty="0">
                <a:solidFill>
                  <a:srgbClr val="000000"/>
                </a:solidFill>
                <a:latin typeface="Arial"/>
              </a:rPr>
              <a:t>USAID-funded </a:t>
            </a:r>
            <a:r>
              <a:rPr lang="en-US" b="1" dirty="0" smtClean="0">
                <a:solidFill>
                  <a:srgbClr val="000000"/>
                </a:solidFill>
                <a:latin typeface="Arial"/>
              </a:rPr>
              <a:t>MEASURE </a:t>
            </a:r>
            <a:r>
              <a:rPr lang="en-US" b="1" dirty="0">
                <a:solidFill>
                  <a:srgbClr val="000000"/>
                </a:solidFill>
                <a:latin typeface="Arial"/>
              </a:rPr>
              <a:t>DHS </a:t>
            </a:r>
            <a:r>
              <a:rPr lang="en-US" b="1" dirty="0" smtClean="0">
                <a:solidFill>
                  <a:srgbClr val="000000"/>
                </a:solidFill>
                <a:latin typeface="Arial"/>
              </a:rPr>
              <a:t>project</a:t>
            </a:r>
          </a:p>
          <a:p>
            <a:pPr marL="457200" lvl="0" indent="-457200" eaLnBrk="0" hangingPunct="0">
              <a:spcAft>
                <a:spcPts val="0"/>
              </a:spcAft>
              <a:buFont typeface="Wingdings" pitchFamily="2" charset="2"/>
              <a:buChar char="§"/>
              <a:defRPr/>
            </a:pPr>
            <a:endParaRPr lang="en-US" b="1" dirty="0" smtClean="0">
              <a:solidFill>
                <a:srgbClr val="000000"/>
              </a:solidFill>
              <a:latin typeface="Arial"/>
            </a:endParaRPr>
          </a:p>
          <a:p>
            <a:pPr marL="457200" lvl="0" indent="-457200" eaLnBrk="0" hangingPunct="0">
              <a:spcAft>
                <a:spcPts val="0"/>
              </a:spcAft>
              <a:buFont typeface="Wingdings" pitchFamily="2" charset="2"/>
              <a:buChar char="§"/>
              <a:defRPr/>
            </a:pPr>
            <a:r>
              <a:rPr lang="en-US" b="1" dirty="0" smtClean="0">
                <a:solidFill>
                  <a:srgbClr val="000000"/>
                </a:solidFill>
                <a:latin typeface="Arial"/>
              </a:rPr>
              <a:t>Funding provided </a:t>
            </a:r>
            <a:r>
              <a:rPr lang="en-US" b="1" dirty="0">
                <a:solidFill>
                  <a:srgbClr val="000000"/>
                </a:solidFill>
                <a:latin typeface="Arial"/>
              </a:rPr>
              <a:t>by </a:t>
            </a:r>
            <a:r>
              <a:rPr lang="en-US" b="1" dirty="0" smtClean="0">
                <a:solidFill>
                  <a:srgbClr val="000000"/>
                </a:solidFill>
                <a:latin typeface="Arial"/>
              </a:rPr>
              <a:t>USAID, Global Fund, DFID, </a:t>
            </a:r>
            <a:r>
              <a:rPr lang="en-US" b="1" smtClean="0">
                <a:solidFill>
                  <a:srgbClr val="000000"/>
                </a:solidFill>
                <a:latin typeface="Arial"/>
              </a:rPr>
              <a:t>and UNFPA</a:t>
            </a:r>
            <a:endParaRPr lang="en-US" b="1" dirty="0">
              <a:solidFill>
                <a:srgbClr val="000000"/>
              </a:solidFill>
              <a:latin typeface="Arial"/>
            </a:endParaRPr>
          </a:p>
        </p:txBody>
      </p:sp>
    </p:spTree>
    <p:extLst>
      <p:ext uri="{BB962C8B-B14F-4D97-AF65-F5344CB8AC3E}">
        <p14:creationId xmlns:p14="http://schemas.microsoft.com/office/powerpoint/2010/main" val="202756105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26"/>
          <p:cNvSpPr>
            <a:spLocks noGrp="1" noChangeArrowheads="1"/>
          </p:cNvSpPr>
          <p:nvPr>
            <p:ph type="title"/>
          </p:nvPr>
        </p:nvSpPr>
        <p:spPr>
          <a:xfrm>
            <a:off x="152400" y="228600"/>
            <a:ext cx="8839200" cy="609600"/>
          </a:xfrm>
        </p:spPr>
        <p:txBody>
          <a:bodyPr/>
          <a:lstStyle/>
          <a:p>
            <a:pPr algn="ctr">
              <a:buFont typeface="Wingdings" pitchFamily="2" charset="2"/>
              <a:buNone/>
              <a:defRPr/>
            </a:pPr>
            <a:r>
              <a:rPr lang="en-US" sz="3200" dirty="0" smtClean="0"/>
              <a:t>DHS Surveys in Zambia</a:t>
            </a:r>
            <a:endParaRPr lang="en-US" sz="3200" dirty="0"/>
          </a:p>
        </p:txBody>
      </p:sp>
      <p:sp>
        <p:nvSpPr>
          <p:cNvPr id="6147" name="Rectangle 1027"/>
          <p:cNvSpPr>
            <a:spLocks noGrp="1" noChangeArrowheads="1"/>
          </p:cNvSpPr>
          <p:nvPr>
            <p:ph type="body" idx="1"/>
          </p:nvPr>
        </p:nvSpPr>
        <p:spPr>
          <a:xfrm>
            <a:off x="228600" y="1371600"/>
            <a:ext cx="8839200" cy="3657600"/>
          </a:xfrm>
        </p:spPr>
        <p:txBody>
          <a:bodyPr/>
          <a:lstStyle/>
          <a:p>
            <a:pPr marL="0" indent="0">
              <a:spcBef>
                <a:spcPts val="0"/>
              </a:spcBef>
              <a:spcAft>
                <a:spcPts val="0"/>
              </a:spcAft>
              <a:buNone/>
            </a:pPr>
            <a:r>
              <a:rPr lang="en-US" sz="2800" b="1" dirty="0" smtClean="0">
                <a:cs typeface="Arial" pitchFamily="34" charset="0"/>
              </a:rPr>
              <a:t>The 2018 ZDHS is the 6</a:t>
            </a:r>
            <a:r>
              <a:rPr lang="en-US" sz="2800" b="1" baseline="30000" dirty="0" smtClean="0">
                <a:cs typeface="Arial" pitchFamily="34" charset="0"/>
              </a:rPr>
              <a:t>th</a:t>
            </a:r>
            <a:r>
              <a:rPr lang="en-US" sz="2800" b="1" dirty="0" smtClean="0">
                <a:cs typeface="Arial" pitchFamily="34" charset="0"/>
              </a:rPr>
              <a:t> such survey in Zambia:</a:t>
            </a:r>
          </a:p>
          <a:p>
            <a:pPr>
              <a:spcBef>
                <a:spcPts val="0"/>
              </a:spcBef>
              <a:spcAft>
                <a:spcPts val="0"/>
              </a:spcAft>
              <a:buFont typeface="Wingdings" pitchFamily="2" charset="2"/>
              <a:buChar char="§"/>
            </a:pPr>
            <a:endParaRPr lang="en-US" sz="2800" b="1" dirty="0">
              <a:cs typeface="Arial" pitchFamily="34" charset="0"/>
            </a:endParaRPr>
          </a:p>
          <a:p>
            <a:pPr>
              <a:spcBef>
                <a:spcPts val="0"/>
              </a:spcBef>
              <a:spcAft>
                <a:spcPts val="0"/>
              </a:spcAft>
              <a:buFont typeface="Wingdings" pitchFamily="2" charset="2"/>
              <a:buChar char="§"/>
            </a:pPr>
            <a:r>
              <a:rPr lang="en-US" sz="2800" b="1" dirty="0" smtClean="0">
                <a:cs typeface="Arial" pitchFamily="34" charset="0"/>
              </a:rPr>
              <a:t>1992 DHS</a:t>
            </a:r>
          </a:p>
          <a:p>
            <a:pPr>
              <a:spcBef>
                <a:spcPts val="0"/>
              </a:spcBef>
              <a:spcAft>
                <a:spcPts val="0"/>
              </a:spcAft>
              <a:buFont typeface="Wingdings" pitchFamily="2" charset="2"/>
              <a:buChar char="§"/>
            </a:pPr>
            <a:endParaRPr lang="en-US" sz="2800" b="1" dirty="0" smtClean="0">
              <a:cs typeface="Arial" pitchFamily="34" charset="0"/>
            </a:endParaRPr>
          </a:p>
          <a:p>
            <a:pPr>
              <a:spcBef>
                <a:spcPts val="0"/>
              </a:spcBef>
              <a:spcAft>
                <a:spcPts val="0"/>
              </a:spcAft>
              <a:buFont typeface="Wingdings" pitchFamily="2" charset="2"/>
              <a:buChar char="§"/>
            </a:pPr>
            <a:r>
              <a:rPr lang="en-US" sz="2800" b="1" dirty="0" smtClean="0">
                <a:cs typeface="Arial" pitchFamily="34" charset="0"/>
              </a:rPr>
              <a:t>1996 DHS</a:t>
            </a:r>
          </a:p>
          <a:p>
            <a:pPr>
              <a:spcBef>
                <a:spcPts val="0"/>
              </a:spcBef>
              <a:spcAft>
                <a:spcPts val="0"/>
              </a:spcAft>
              <a:buFont typeface="Wingdings" pitchFamily="2" charset="2"/>
              <a:buChar char="§"/>
            </a:pPr>
            <a:endParaRPr lang="en-US" sz="2800" b="1" dirty="0" smtClean="0">
              <a:cs typeface="Arial" pitchFamily="34" charset="0"/>
            </a:endParaRPr>
          </a:p>
          <a:p>
            <a:pPr>
              <a:spcBef>
                <a:spcPts val="0"/>
              </a:spcBef>
              <a:spcAft>
                <a:spcPts val="0"/>
              </a:spcAft>
              <a:buFont typeface="Wingdings" pitchFamily="2" charset="2"/>
              <a:buChar char="§"/>
            </a:pPr>
            <a:r>
              <a:rPr lang="en-US" sz="2800" b="1" dirty="0" smtClean="0">
                <a:cs typeface="Arial" pitchFamily="34" charset="0"/>
              </a:rPr>
              <a:t>2001-02 DHS</a:t>
            </a:r>
          </a:p>
          <a:p>
            <a:pPr>
              <a:spcBef>
                <a:spcPts val="0"/>
              </a:spcBef>
              <a:spcAft>
                <a:spcPts val="0"/>
              </a:spcAft>
              <a:buFont typeface="Wingdings" pitchFamily="2" charset="2"/>
              <a:buChar char="§"/>
            </a:pPr>
            <a:endParaRPr lang="en-US" sz="2800" b="1" dirty="0" smtClean="0">
              <a:cs typeface="Arial" pitchFamily="34" charset="0"/>
            </a:endParaRPr>
          </a:p>
          <a:p>
            <a:pPr>
              <a:spcBef>
                <a:spcPts val="0"/>
              </a:spcBef>
              <a:spcAft>
                <a:spcPts val="0"/>
              </a:spcAft>
              <a:buFont typeface="Wingdings" pitchFamily="2" charset="2"/>
              <a:buChar char="§"/>
            </a:pPr>
            <a:r>
              <a:rPr lang="en-US" sz="2800" b="1" dirty="0" smtClean="0">
                <a:cs typeface="Arial" pitchFamily="34" charset="0"/>
              </a:rPr>
              <a:t>2007 DHS</a:t>
            </a:r>
          </a:p>
          <a:p>
            <a:pPr>
              <a:spcBef>
                <a:spcPts val="0"/>
              </a:spcBef>
              <a:spcAft>
                <a:spcPts val="0"/>
              </a:spcAft>
              <a:buFont typeface="Wingdings" pitchFamily="2" charset="2"/>
              <a:buChar char="§"/>
            </a:pPr>
            <a:endParaRPr lang="en-US" sz="2800" b="1" dirty="0" smtClean="0">
              <a:cs typeface="Arial" pitchFamily="34" charset="0"/>
            </a:endParaRPr>
          </a:p>
          <a:p>
            <a:pPr>
              <a:spcBef>
                <a:spcPts val="0"/>
              </a:spcBef>
              <a:spcAft>
                <a:spcPts val="0"/>
              </a:spcAft>
              <a:buFont typeface="Wingdings" pitchFamily="2" charset="2"/>
              <a:buChar char="§"/>
            </a:pPr>
            <a:r>
              <a:rPr lang="en-US" sz="2800" b="1" dirty="0" smtClean="0">
                <a:cs typeface="Arial" pitchFamily="34" charset="0"/>
              </a:rPr>
              <a:t>2013-14 DHS</a:t>
            </a:r>
          </a:p>
        </p:txBody>
      </p:sp>
    </p:spTree>
    <p:extLst>
      <p:ext uri="{BB962C8B-B14F-4D97-AF65-F5344CB8AC3E}">
        <p14:creationId xmlns:p14="http://schemas.microsoft.com/office/powerpoint/2010/main" val="286462853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3"/>
          <a:stretch>
            <a:fillRect/>
          </a:stretch>
        </p:blipFill>
        <p:spPr>
          <a:xfrm>
            <a:off x="0" y="620138"/>
            <a:ext cx="9132685" cy="3888982"/>
          </a:xfrm>
          <a:prstGeom prst="rect">
            <a:avLst/>
          </a:prstGeom>
          <a:ln w="3175">
            <a:solidFill>
              <a:schemeClr val="tx1"/>
            </a:solidFill>
          </a:ln>
        </p:spPr>
      </p:pic>
      <p:sp>
        <p:nvSpPr>
          <p:cNvPr id="9" name="TextBox 8"/>
          <p:cNvSpPr txBox="1"/>
          <p:nvPr/>
        </p:nvSpPr>
        <p:spPr>
          <a:xfrm>
            <a:off x="1" y="4797152"/>
            <a:ext cx="9132684" cy="584775"/>
          </a:xfrm>
          <a:prstGeom prst="rect">
            <a:avLst/>
          </a:prstGeom>
          <a:noFill/>
        </p:spPr>
        <p:txBody>
          <a:bodyPr wrap="square" rtlCol="0">
            <a:spAutoFit/>
          </a:bodyPr>
          <a:lstStyle/>
          <a:p>
            <a:pPr algn="ctr"/>
            <a:r>
              <a:rPr lang="en-US" sz="3200" dirty="0" smtClean="0"/>
              <a:t>Since 1984—Over 300 surveys in over 90 countries!</a:t>
            </a:r>
            <a:endParaRPr lang="en-US" sz="3200" dirty="0"/>
          </a:p>
        </p:txBody>
      </p:sp>
      <p:pic>
        <p:nvPicPr>
          <p:cNvPr id="10" name="Picture 9"/>
          <p:cNvPicPr>
            <a:picLocks noChangeAspect="1"/>
          </p:cNvPicPr>
          <p:nvPr/>
        </p:nvPicPr>
        <p:blipFill>
          <a:blip r:embed="rId4"/>
          <a:stretch>
            <a:fillRect/>
          </a:stretch>
        </p:blipFill>
        <p:spPr>
          <a:xfrm>
            <a:off x="0" y="5791200"/>
            <a:ext cx="4519862" cy="1066800"/>
          </a:xfrm>
          <a:prstGeom prst="rect">
            <a:avLst/>
          </a:prstGeom>
        </p:spPr>
      </p:pic>
      <p:pic>
        <p:nvPicPr>
          <p:cNvPr id="12" name="Picture 11"/>
          <p:cNvPicPr>
            <a:picLocks noChangeAspect="1"/>
          </p:cNvPicPr>
          <p:nvPr/>
        </p:nvPicPr>
        <p:blipFill>
          <a:blip r:embed="rId5"/>
          <a:stretch>
            <a:fillRect/>
          </a:stretch>
        </p:blipFill>
        <p:spPr>
          <a:xfrm>
            <a:off x="4495800" y="5791200"/>
            <a:ext cx="4725739" cy="1066800"/>
          </a:xfrm>
          <a:prstGeom prst="rect">
            <a:avLst/>
          </a:prstGeom>
        </p:spPr>
      </p:pic>
      <p:pic>
        <p:nvPicPr>
          <p:cNvPr id="13" name="Picture 12"/>
          <p:cNvPicPr>
            <a:picLocks noChangeAspect="1"/>
          </p:cNvPicPr>
          <p:nvPr/>
        </p:nvPicPr>
        <p:blipFill>
          <a:blip r:embed="rId6"/>
          <a:stretch>
            <a:fillRect/>
          </a:stretch>
        </p:blipFill>
        <p:spPr>
          <a:xfrm>
            <a:off x="-26775" y="-27384"/>
            <a:ext cx="1862471" cy="601046"/>
          </a:xfrm>
          <a:prstGeom prst="rect">
            <a:avLst/>
          </a:prstGeom>
        </p:spPr>
      </p:pic>
    </p:spTree>
    <p:extLst>
      <p:ext uri="{BB962C8B-B14F-4D97-AF65-F5344CB8AC3E}">
        <p14:creationId xmlns:p14="http://schemas.microsoft.com/office/powerpoint/2010/main" val="369486220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04800" y="228600"/>
            <a:ext cx="8534400" cy="609600"/>
          </a:xfrm>
        </p:spPr>
        <p:txBody>
          <a:bodyPr/>
          <a:lstStyle/>
          <a:p>
            <a:pPr algn="ctr">
              <a:buFont typeface="Wingdings" pitchFamily="2" charset="2"/>
              <a:buNone/>
            </a:pPr>
            <a:r>
              <a:rPr lang="en-US" sz="3800" dirty="0" smtClean="0"/>
              <a:t>What does “MEASURE” mean?</a:t>
            </a:r>
          </a:p>
        </p:txBody>
      </p:sp>
      <p:grpSp>
        <p:nvGrpSpPr>
          <p:cNvPr id="9219" name="Group 11"/>
          <p:cNvGrpSpPr>
            <a:grpSpLocks/>
          </p:cNvGrpSpPr>
          <p:nvPr/>
        </p:nvGrpSpPr>
        <p:grpSpPr bwMode="auto">
          <a:xfrm>
            <a:off x="914400" y="1828800"/>
            <a:ext cx="5016482" cy="3591757"/>
            <a:chOff x="2895600" y="1671637"/>
            <a:chExt cx="4064000" cy="3591758"/>
          </a:xfrm>
        </p:grpSpPr>
        <p:sp>
          <p:nvSpPr>
            <p:cNvPr id="9221" name="Text Box 6"/>
            <p:cNvSpPr txBox="1">
              <a:spLocks noChangeArrowheads="1"/>
            </p:cNvSpPr>
            <p:nvPr/>
          </p:nvSpPr>
          <p:spPr bwMode="auto">
            <a:xfrm>
              <a:off x="2895600" y="1671637"/>
              <a:ext cx="3000119" cy="677108"/>
            </a:xfrm>
            <a:prstGeom prst="rect">
              <a:avLst/>
            </a:prstGeom>
            <a:noFill/>
            <a:ln w="9525">
              <a:noFill/>
              <a:miter lim="800000"/>
              <a:headEnd/>
              <a:tailEnd/>
            </a:ln>
          </p:spPr>
          <p:txBody>
            <a:bodyPr wrap="none">
              <a:spAutoFit/>
            </a:bodyPr>
            <a:lstStyle/>
            <a:p>
              <a:pPr eaLnBrk="0" hangingPunct="0"/>
              <a:r>
                <a:rPr lang="en-US" sz="3800" b="1" dirty="0">
                  <a:solidFill>
                    <a:srgbClr val="C2113A"/>
                  </a:solidFill>
                  <a:latin typeface="+mj-lt"/>
                </a:rPr>
                <a:t>M</a:t>
              </a:r>
              <a:r>
                <a:rPr lang="en-US" sz="3800" b="1" dirty="0">
                  <a:solidFill>
                    <a:srgbClr val="000000"/>
                  </a:solidFill>
                  <a:latin typeface="+mj-lt"/>
                </a:rPr>
                <a:t>onitoring and</a:t>
              </a:r>
            </a:p>
          </p:txBody>
        </p:sp>
        <p:sp>
          <p:nvSpPr>
            <p:cNvPr id="9222" name="Text Box 7"/>
            <p:cNvSpPr txBox="1">
              <a:spLocks noChangeArrowheads="1"/>
            </p:cNvSpPr>
            <p:nvPr/>
          </p:nvSpPr>
          <p:spPr bwMode="auto">
            <a:xfrm>
              <a:off x="2895600" y="2393950"/>
              <a:ext cx="2627409" cy="677108"/>
            </a:xfrm>
            <a:prstGeom prst="rect">
              <a:avLst/>
            </a:prstGeom>
            <a:noFill/>
            <a:ln w="9525">
              <a:noFill/>
              <a:miter lim="800000"/>
              <a:headEnd/>
              <a:tailEnd/>
            </a:ln>
          </p:spPr>
          <p:txBody>
            <a:bodyPr wrap="none">
              <a:spAutoFit/>
            </a:bodyPr>
            <a:lstStyle/>
            <a:p>
              <a:pPr eaLnBrk="0" hangingPunct="0"/>
              <a:r>
                <a:rPr lang="en-US" sz="3800" b="1" dirty="0">
                  <a:solidFill>
                    <a:srgbClr val="C2113A"/>
                  </a:solidFill>
                  <a:latin typeface="+mj-lt"/>
                </a:rPr>
                <a:t>E</a:t>
              </a:r>
              <a:r>
                <a:rPr lang="en-US" sz="3800" b="1" dirty="0">
                  <a:solidFill>
                    <a:srgbClr val="000000"/>
                  </a:solidFill>
                  <a:latin typeface="+mj-lt"/>
                </a:rPr>
                <a:t>valuation to</a:t>
              </a:r>
            </a:p>
          </p:txBody>
        </p:sp>
        <p:sp>
          <p:nvSpPr>
            <p:cNvPr id="9223" name="Text Box 8"/>
            <p:cNvSpPr txBox="1">
              <a:spLocks noChangeArrowheads="1"/>
            </p:cNvSpPr>
            <p:nvPr/>
          </p:nvSpPr>
          <p:spPr bwMode="auto">
            <a:xfrm>
              <a:off x="2895600" y="3143250"/>
              <a:ext cx="4064000" cy="677108"/>
            </a:xfrm>
            <a:prstGeom prst="rect">
              <a:avLst/>
            </a:prstGeom>
            <a:noFill/>
            <a:ln w="9525">
              <a:noFill/>
              <a:miter lim="800000"/>
              <a:headEnd/>
              <a:tailEnd/>
            </a:ln>
          </p:spPr>
          <p:txBody>
            <a:bodyPr>
              <a:spAutoFit/>
            </a:bodyPr>
            <a:lstStyle/>
            <a:p>
              <a:pPr eaLnBrk="0" hangingPunct="0"/>
              <a:r>
                <a:rPr lang="en-US" sz="3800" b="1" dirty="0">
                  <a:solidFill>
                    <a:srgbClr val="C2113A"/>
                  </a:solidFill>
                  <a:latin typeface="+mj-lt"/>
                </a:rPr>
                <a:t>AS</a:t>
              </a:r>
              <a:r>
                <a:rPr lang="en-US" sz="3800" b="1" dirty="0">
                  <a:solidFill>
                    <a:srgbClr val="000000"/>
                  </a:solidFill>
                  <a:latin typeface="+mj-lt"/>
                </a:rPr>
                <a:t>sess and</a:t>
              </a:r>
            </a:p>
          </p:txBody>
        </p:sp>
        <p:sp>
          <p:nvSpPr>
            <p:cNvPr id="9224" name="Text Box 9"/>
            <p:cNvSpPr txBox="1">
              <a:spLocks noChangeArrowheads="1"/>
            </p:cNvSpPr>
            <p:nvPr/>
          </p:nvSpPr>
          <p:spPr bwMode="auto">
            <a:xfrm>
              <a:off x="2895600" y="3879850"/>
              <a:ext cx="874245" cy="677108"/>
            </a:xfrm>
            <a:prstGeom prst="rect">
              <a:avLst/>
            </a:prstGeom>
            <a:noFill/>
            <a:ln w="9525">
              <a:noFill/>
              <a:miter lim="800000"/>
              <a:headEnd/>
              <a:tailEnd/>
            </a:ln>
          </p:spPr>
          <p:txBody>
            <a:bodyPr wrap="none">
              <a:spAutoFit/>
            </a:bodyPr>
            <a:lstStyle/>
            <a:p>
              <a:pPr eaLnBrk="0" hangingPunct="0"/>
              <a:r>
                <a:rPr lang="en-US" sz="3800" b="1" dirty="0">
                  <a:solidFill>
                    <a:srgbClr val="C2113A"/>
                  </a:solidFill>
                  <a:latin typeface="+mj-lt"/>
                </a:rPr>
                <a:t>U</a:t>
              </a:r>
              <a:r>
                <a:rPr lang="en-US" sz="3800" b="1" dirty="0">
                  <a:solidFill>
                    <a:srgbClr val="000000"/>
                  </a:solidFill>
                  <a:latin typeface="+mj-lt"/>
                </a:rPr>
                <a:t>se</a:t>
              </a:r>
            </a:p>
          </p:txBody>
        </p:sp>
        <p:sp>
          <p:nvSpPr>
            <p:cNvPr id="9225" name="Text Box 10"/>
            <p:cNvSpPr txBox="1">
              <a:spLocks noChangeArrowheads="1"/>
            </p:cNvSpPr>
            <p:nvPr/>
          </p:nvSpPr>
          <p:spPr bwMode="auto">
            <a:xfrm>
              <a:off x="2895600" y="4586287"/>
              <a:ext cx="2927350" cy="677108"/>
            </a:xfrm>
            <a:prstGeom prst="rect">
              <a:avLst/>
            </a:prstGeom>
            <a:noFill/>
            <a:ln w="9525">
              <a:noFill/>
              <a:miter lim="800000"/>
              <a:headEnd/>
              <a:tailEnd/>
            </a:ln>
          </p:spPr>
          <p:txBody>
            <a:bodyPr>
              <a:spAutoFit/>
            </a:bodyPr>
            <a:lstStyle/>
            <a:p>
              <a:pPr eaLnBrk="0" hangingPunct="0"/>
              <a:r>
                <a:rPr lang="en-US" sz="3800" b="1" dirty="0">
                  <a:solidFill>
                    <a:srgbClr val="C2113A"/>
                  </a:solidFill>
                  <a:latin typeface="+mj-lt"/>
                </a:rPr>
                <a:t>RE</a:t>
              </a:r>
              <a:r>
                <a:rPr lang="en-US" sz="3800" b="1" dirty="0">
                  <a:solidFill>
                    <a:srgbClr val="000000"/>
                  </a:solidFill>
                  <a:latin typeface="+mj-lt"/>
                </a:rPr>
                <a:t>sults</a:t>
              </a:r>
            </a:p>
          </p:txBody>
        </p:sp>
      </p:grpSp>
    </p:spTree>
    <p:extLst>
      <p:ext uri="{BB962C8B-B14F-4D97-AF65-F5344CB8AC3E}">
        <p14:creationId xmlns:p14="http://schemas.microsoft.com/office/powerpoint/2010/main" val="107516213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26"/>
          <p:cNvSpPr>
            <a:spLocks noGrp="1" noChangeArrowheads="1"/>
          </p:cNvSpPr>
          <p:nvPr>
            <p:ph type="title"/>
          </p:nvPr>
        </p:nvSpPr>
        <p:spPr>
          <a:xfrm>
            <a:off x="152400" y="228600"/>
            <a:ext cx="8839200" cy="609600"/>
          </a:xfrm>
        </p:spPr>
        <p:txBody>
          <a:bodyPr/>
          <a:lstStyle/>
          <a:p>
            <a:pPr algn="ctr">
              <a:buFont typeface="Wingdings" pitchFamily="2" charset="2"/>
              <a:buNone/>
              <a:defRPr/>
            </a:pPr>
            <a:r>
              <a:rPr lang="en-US" sz="3200" dirty="0" smtClean="0"/>
              <a:t>What does MEASURE DHS do?</a:t>
            </a:r>
            <a:endParaRPr lang="en-US" sz="3200" dirty="0"/>
          </a:p>
        </p:txBody>
      </p:sp>
      <p:sp>
        <p:nvSpPr>
          <p:cNvPr id="6147" name="Rectangle 1027"/>
          <p:cNvSpPr>
            <a:spLocks noGrp="1" noChangeArrowheads="1"/>
          </p:cNvSpPr>
          <p:nvPr>
            <p:ph type="body" idx="1"/>
          </p:nvPr>
        </p:nvSpPr>
        <p:spPr>
          <a:xfrm>
            <a:off x="228600" y="1371600"/>
            <a:ext cx="8839200" cy="5334000"/>
          </a:xfrm>
        </p:spPr>
        <p:txBody>
          <a:bodyPr/>
          <a:lstStyle/>
          <a:p>
            <a:pPr marL="0" indent="0" algn="ctr">
              <a:buNone/>
            </a:pPr>
            <a:r>
              <a:rPr lang="en-US" sz="3200" b="1" dirty="0" smtClean="0">
                <a:latin typeface="+mj-lt"/>
                <a:cs typeface="Arial" pitchFamily="34" charset="0"/>
              </a:rPr>
              <a:t>The MEASURE DHS project supports </a:t>
            </a:r>
          </a:p>
          <a:p>
            <a:pPr marL="0" indent="0" algn="ctr">
              <a:buNone/>
            </a:pPr>
            <a:r>
              <a:rPr lang="en-US" sz="3200" b="1" dirty="0" smtClean="0">
                <a:solidFill>
                  <a:srgbClr val="FF0000"/>
                </a:solidFill>
                <a:latin typeface="+mj-lt"/>
                <a:cs typeface="Arial" pitchFamily="34" charset="0"/>
              </a:rPr>
              <a:t>household</a:t>
            </a:r>
            <a:r>
              <a:rPr lang="en-US" sz="3200" b="1" dirty="0" smtClean="0">
                <a:latin typeface="+mj-lt"/>
                <a:cs typeface="Arial" pitchFamily="34" charset="0"/>
              </a:rPr>
              <a:t> and </a:t>
            </a:r>
            <a:r>
              <a:rPr lang="en-US" sz="3200" b="1" dirty="0" smtClean="0">
                <a:solidFill>
                  <a:srgbClr val="0000FF"/>
                </a:solidFill>
                <a:latin typeface="+mj-lt"/>
                <a:cs typeface="Arial" pitchFamily="34" charset="0"/>
              </a:rPr>
              <a:t>health facility</a:t>
            </a:r>
            <a:r>
              <a:rPr lang="en-US" sz="3200" b="1" dirty="0" smtClean="0">
                <a:latin typeface="+mj-lt"/>
                <a:cs typeface="Arial" pitchFamily="34" charset="0"/>
              </a:rPr>
              <a:t> surveys </a:t>
            </a:r>
          </a:p>
          <a:p>
            <a:pPr marL="0" indent="0" algn="ctr">
              <a:buNone/>
            </a:pPr>
            <a:r>
              <a:rPr lang="en-US" sz="3200" b="1" dirty="0" smtClean="0">
                <a:latin typeface="+mj-lt"/>
                <a:cs typeface="Arial" pitchFamily="34" charset="0"/>
              </a:rPr>
              <a:t>in order to improve the </a:t>
            </a:r>
          </a:p>
          <a:p>
            <a:pPr marL="0" indent="0" algn="ctr">
              <a:buNone/>
            </a:pPr>
            <a:r>
              <a:rPr lang="en-US" sz="3200" b="1" dirty="0" smtClean="0">
                <a:latin typeface="+mj-lt"/>
                <a:cs typeface="Arial" pitchFamily="34" charset="0"/>
              </a:rPr>
              <a:t>collection, analysis, </a:t>
            </a:r>
            <a:r>
              <a:rPr lang="en-US" sz="3200" b="1" dirty="0">
                <a:latin typeface="+mj-lt"/>
                <a:cs typeface="Arial" pitchFamily="34" charset="0"/>
              </a:rPr>
              <a:t>and </a:t>
            </a:r>
            <a:endParaRPr lang="en-US" sz="3200" b="1" dirty="0" smtClean="0">
              <a:latin typeface="+mj-lt"/>
              <a:cs typeface="Arial" pitchFamily="34" charset="0"/>
            </a:endParaRPr>
          </a:p>
          <a:p>
            <a:pPr marL="0" indent="0" algn="ctr">
              <a:buNone/>
            </a:pPr>
            <a:r>
              <a:rPr lang="en-US" sz="3200" b="1" dirty="0" smtClean="0">
                <a:latin typeface="+mj-lt"/>
                <a:cs typeface="Arial" pitchFamily="34" charset="0"/>
              </a:rPr>
              <a:t>dissemination of </a:t>
            </a:r>
            <a:r>
              <a:rPr lang="en-US" sz="3200" b="1" dirty="0">
                <a:latin typeface="+mj-lt"/>
                <a:cs typeface="Arial" pitchFamily="34" charset="0"/>
              </a:rPr>
              <a:t>data </a:t>
            </a:r>
            <a:endParaRPr lang="en-US" sz="3200" b="1" dirty="0" smtClean="0">
              <a:latin typeface="+mj-lt"/>
              <a:cs typeface="Arial" pitchFamily="34" charset="0"/>
            </a:endParaRPr>
          </a:p>
          <a:p>
            <a:pPr marL="0" indent="0" algn="ctr">
              <a:buNone/>
            </a:pPr>
            <a:r>
              <a:rPr lang="en-US" sz="3200" b="1" dirty="0" smtClean="0">
                <a:latin typeface="+mj-lt"/>
                <a:cs typeface="Arial" pitchFamily="34" charset="0"/>
              </a:rPr>
              <a:t>for planning</a:t>
            </a:r>
            <a:r>
              <a:rPr lang="en-US" sz="3200" b="1" dirty="0">
                <a:latin typeface="+mj-lt"/>
                <a:cs typeface="Arial" pitchFamily="34" charset="0"/>
              </a:rPr>
              <a:t>, </a:t>
            </a:r>
            <a:r>
              <a:rPr lang="en-US" sz="3200" b="1" dirty="0" smtClean="0">
                <a:latin typeface="+mj-lt"/>
                <a:cs typeface="Arial" pitchFamily="34" charset="0"/>
              </a:rPr>
              <a:t>monitoring, and </a:t>
            </a:r>
            <a:r>
              <a:rPr lang="en-US" sz="3200" b="1" dirty="0">
                <a:latin typeface="+mj-lt"/>
                <a:cs typeface="Arial" pitchFamily="34" charset="0"/>
              </a:rPr>
              <a:t>evaluating </a:t>
            </a:r>
            <a:endParaRPr lang="en-US" sz="3200" b="1" dirty="0" smtClean="0">
              <a:latin typeface="+mj-lt"/>
              <a:cs typeface="Arial" pitchFamily="34" charset="0"/>
            </a:endParaRPr>
          </a:p>
          <a:p>
            <a:pPr marL="0" lvl="0" indent="0" algn="ctr">
              <a:buNone/>
            </a:pPr>
            <a:r>
              <a:rPr lang="en-US" sz="3200" b="1" dirty="0" smtClean="0">
                <a:latin typeface="+mj-lt"/>
                <a:cs typeface="Arial" pitchFamily="34" charset="0"/>
              </a:rPr>
              <a:t>population, health, and </a:t>
            </a:r>
            <a:r>
              <a:rPr lang="en-US" sz="3200" b="1" dirty="0">
                <a:latin typeface="+mj-lt"/>
                <a:cs typeface="Arial" pitchFamily="34" charset="0"/>
              </a:rPr>
              <a:t>nutrition </a:t>
            </a:r>
            <a:endParaRPr lang="en-US" sz="3200" b="1" dirty="0" smtClean="0">
              <a:latin typeface="+mj-lt"/>
              <a:cs typeface="Arial" pitchFamily="34" charset="0"/>
            </a:endParaRPr>
          </a:p>
          <a:p>
            <a:pPr marL="0" lvl="0" indent="0" algn="ctr">
              <a:buNone/>
            </a:pPr>
            <a:r>
              <a:rPr lang="en-US" sz="3200" b="1" dirty="0" smtClean="0">
                <a:latin typeface="+mj-lt"/>
                <a:cs typeface="Arial" pitchFamily="34" charset="0"/>
              </a:rPr>
              <a:t>programs.</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152400" y="228600"/>
            <a:ext cx="8763000" cy="615950"/>
          </a:xfrm>
        </p:spPr>
        <p:txBody>
          <a:bodyPr/>
          <a:lstStyle/>
          <a:p>
            <a:pPr algn="ctr">
              <a:buFont typeface="Wingdings" pitchFamily="2" charset="2"/>
              <a:buNone/>
              <a:defRPr/>
            </a:pPr>
            <a:r>
              <a:rPr lang="en-US" sz="3200" dirty="0" smtClean="0"/>
              <a:t>Capacity Building: a DHS Priority</a:t>
            </a:r>
            <a:endParaRPr lang="en-US" sz="3200" dirty="0"/>
          </a:p>
        </p:txBody>
      </p:sp>
      <p:sp>
        <p:nvSpPr>
          <p:cNvPr id="20483" name="Rectangle 3"/>
          <p:cNvSpPr>
            <a:spLocks noGrp="1" noChangeArrowheads="1"/>
          </p:cNvSpPr>
          <p:nvPr>
            <p:ph type="body" idx="1"/>
          </p:nvPr>
        </p:nvSpPr>
        <p:spPr>
          <a:xfrm>
            <a:off x="228600" y="1371600"/>
            <a:ext cx="8610600" cy="4800600"/>
          </a:xfrm>
        </p:spPr>
        <p:txBody>
          <a:bodyPr/>
          <a:lstStyle/>
          <a:p>
            <a:pPr marL="0" indent="0">
              <a:spcAft>
                <a:spcPts val="1800"/>
              </a:spcAft>
              <a:buNone/>
            </a:pPr>
            <a:r>
              <a:rPr lang="en-US" sz="2800" b="1" dirty="0" smtClean="0"/>
              <a:t>A key goal of MEASURE DHS is capacity building through: </a:t>
            </a:r>
          </a:p>
          <a:p>
            <a:pPr>
              <a:spcAft>
                <a:spcPts val="1800"/>
              </a:spcAft>
              <a:buClr>
                <a:schemeClr val="tx1"/>
              </a:buClr>
              <a:buFont typeface="Wingdings" pitchFamily="2" charset="2"/>
              <a:buChar char="§"/>
            </a:pPr>
            <a:r>
              <a:rPr lang="en-US" sz="2800" b="1" dirty="0" smtClean="0">
                <a:solidFill>
                  <a:srgbClr val="0000FF"/>
                </a:solidFill>
              </a:rPr>
              <a:t>Close collaboration with DHS partners </a:t>
            </a:r>
            <a:r>
              <a:rPr lang="en-US" sz="2800" b="1" dirty="0" smtClean="0"/>
              <a:t>throughout survey design and implementation </a:t>
            </a:r>
          </a:p>
          <a:p>
            <a:pPr>
              <a:spcAft>
                <a:spcPts val="1800"/>
              </a:spcAft>
              <a:buClr>
                <a:schemeClr val="tx1"/>
              </a:buClr>
              <a:buFont typeface="Wingdings" pitchFamily="2" charset="2"/>
              <a:buChar char="§"/>
            </a:pPr>
            <a:r>
              <a:rPr lang="en-US" sz="2800" b="1" dirty="0" smtClean="0">
                <a:solidFill>
                  <a:srgbClr val="0000FF"/>
                </a:solidFill>
              </a:rPr>
              <a:t>On-the-job</a:t>
            </a:r>
            <a:r>
              <a:rPr lang="en-US" sz="2800" b="1" dirty="0" smtClean="0"/>
              <a:t> </a:t>
            </a:r>
            <a:r>
              <a:rPr lang="en-US" sz="2800" b="1" dirty="0"/>
              <a:t>skills transfer</a:t>
            </a:r>
          </a:p>
          <a:p>
            <a:pPr>
              <a:spcAft>
                <a:spcPts val="1800"/>
              </a:spcAft>
              <a:buClr>
                <a:schemeClr val="tx1"/>
              </a:buClr>
              <a:buFont typeface="Wingdings" pitchFamily="2" charset="2"/>
              <a:buChar char="§"/>
            </a:pPr>
            <a:r>
              <a:rPr lang="en-US" sz="2800" b="1" dirty="0" smtClean="0"/>
              <a:t>Special </a:t>
            </a:r>
            <a:r>
              <a:rPr lang="en-US" sz="2800" b="1" dirty="0" smtClean="0">
                <a:solidFill>
                  <a:srgbClr val="0000FF"/>
                </a:solidFill>
              </a:rPr>
              <a:t>workshops</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152400" y="76200"/>
            <a:ext cx="8915400" cy="914400"/>
          </a:xfrm>
        </p:spPr>
        <p:txBody>
          <a:bodyPr/>
          <a:lstStyle/>
          <a:p>
            <a:pPr algn="ctr">
              <a:buFont typeface="Wingdings" pitchFamily="2" charset="2"/>
              <a:buNone/>
              <a:defRPr/>
            </a:pPr>
            <a:r>
              <a:rPr lang="en-US" sz="3000" dirty="0" smtClean="0"/>
              <a:t>Data Dissemination and Use: </a:t>
            </a:r>
            <a:br>
              <a:rPr lang="en-US" sz="3000" dirty="0" smtClean="0"/>
            </a:br>
            <a:r>
              <a:rPr lang="en-US" sz="3000" dirty="0" smtClean="0"/>
              <a:t>Another DHS Priority</a:t>
            </a:r>
            <a:endParaRPr lang="en-US" sz="3000" dirty="0"/>
          </a:p>
        </p:txBody>
      </p:sp>
      <p:sp>
        <p:nvSpPr>
          <p:cNvPr id="20483" name="Rectangle 3"/>
          <p:cNvSpPr>
            <a:spLocks noGrp="1" noChangeArrowheads="1"/>
          </p:cNvSpPr>
          <p:nvPr>
            <p:ph type="body" idx="1"/>
          </p:nvPr>
        </p:nvSpPr>
        <p:spPr>
          <a:xfrm>
            <a:off x="228600" y="1371600"/>
            <a:ext cx="8610600" cy="5410200"/>
          </a:xfrm>
        </p:spPr>
        <p:txBody>
          <a:bodyPr/>
          <a:lstStyle/>
          <a:p>
            <a:pPr>
              <a:spcAft>
                <a:spcPts val="600"/>
              </a:spcAft>
              <a:buFont typeface="Wingdings" pitchFamily="2" charset="2"/>
              <a:buChar char="§"/>
            </a:pPr>
            <a:r>
              <a:rPr lang="en-US" sz="2800" b="1" dirty="0" smtClean="0"/>
              <a:t>Widespread dissemination and use of DHS results is </a:t>
            </a:r>
            <a:r>
              <a:rPr lang="en-US" sz="2800" b="1" dirty="0" smtClean="0">
                <a:solidFill>
                  <a:srgbClr val="0000FF"/>
                </a:solidFill>
              </a:rPr>
              <a:t>critical</a:t>
            </a:r>
          </a:p>
          <a:p>
            <a:pPr lvl="1">
              <a:spcAft>
                <a:spcPts val="600"/>
              </a:spcAft>
              <a:buFont typeface="Symbol" pitchFamily="18" charset="2"/>
              <a:buChar char=""/>
            </a:pPr>
            <a:r>
              <a:rPr lang="en-US" b="1" dirty="0" smtClean="0"/>
              <a:t>Promotes evidence-based decision-making </a:t>
            </a:r>
          </a:p>
          <a:p>
            <a:pPr lvl="1">
              <a:spcAft>
                <a:spcPts val="600"/>
              </a:spcAft>
              <a:buFont typeface="Symbol" pitchFamily="18" charset="2"/>
              <a:buChar char=""/>
            </a:pPr>
            <a:r>
              <a:rPr lang="en-US" b="1" dirty="0" smtClean="0"/>
              <a:t>Leads to better health policies and programs</a:t>
            </a:r>
          </a:p>
          <a:p>
            <a:pPr lvl="1">
              <a:spcAft>
                <a:spcPts val="600"/>
              </a:spcAft>
              <a:buFont typeface="Symbol" pitchFamily="18" charset="2"/>
              <a:buChar char=""/>
            </a:pPr>
            <a:r>
              <a:rPr lang="en-US" b="1" dirty="0" smtClean="0"/>
              <a:t>Improves health outcomes</a:t>
            </a:r>
          </a:p>
          <a:p>
            <a:pPr>
              <a:spcAft>
                <a:spcPts val="600"/>
              </a:spcAft>
              <a:buFont typeface="Wingdings" pitchFamily="2" charset="2"/>
              <a:buChar char="§"/>
            </a:pPr>
            <a:r>
              <a:rPr lang="en-US" sz="2800" b="1" dirty="0" smtClean="0"/>
              <a:t>DHS supports a </a:t>
            </a:r>
            <a:r>
              <a:rPr lang="en-US" sz="2800" b="1" dirty="0" smtClean="0">
                <a:solidFill>
                  <a:srgbClr val="0000FF"/>
                </a:solidFill>
              </a:rPr>
              <a:t>broad range </a:t>
            </a:r>
            <a:r>
              <a:rPr lang="en-US" sz="2800" b="1" dirty="0" smtClean="0"/>
              <a:t>of dissemination and use activities</a:t>
            </a:r>
          </a:p>
          <a:p>
            <a:pPr lvl="1">
              <a:spcAft>
                <a:spcPts val="600"/>
              </a:spcAft>
              <a:buFont typeface="Symbol" pitchFamily="18" charset="2"/>
              <a:buChar char=""/>
            </a:pPr>
            <a:r>
              <a:rPr lang="en-US" b="1" dirty="0" smtClean="0"/>
              <a:t>Distribution of print materials (final report, Key Findings report, factsheets) and survey datasets</a:t>
            </a:r>
          </a:p>
          <a:p>
            <a:pPr lvl="1">
              <a:spcAft>
                <a:spcPts val="600"/>
              </a:spcAft>
              <a:buFont typeface="Symbol" pitchFamily="18" charset="2"/>
              <a:buChar char=""/>
            </a:pPr>
            <a:r>
              <a:rPr lang="en-US" b="1" dirty="0" smtClean="0"/>
              <a:t>Further analysis of DHS results</a:t>
            </a:r>
          </a:p>
          <a:p>
            <a:pPr lvl="1">
              <a:spcAft>
                <a:spcPts val="600"/>
              </a:spcAft>
              <a:buFont typeface="Symbol" pitchFamily="18" charset="2"/>
              <a:buChar char=""/>
            </a:pPr>
            <a:r>
              <a:rPr lang="en-US" b="1" dirty="0" smtClean="0"/>
              <a:t>Special seminars and workshops targeting data users</a:t>
            </a:r>
          </a:p>
          <a:p>
            <a:pPr lvl="1">
              <a:spcAft>
                <a:spcPts val="600"/>
              </a:spcAft>
              <a:buFont typeface="Symbol" pitchFamily="18" charset="2"/>
              <a:buChar char=""/>
            </a:pPr>
            <a:r>
              <a:rPr lang="en-US" b="1" dirty="0" smtClean="0"/>
              <a:t>Mass media </a:t>
            </a:r>
          </a:p>
          <a:p>
            <a:pPr lvl="1">
              <a:spcAft>
                <a:spcPts val="600"/>
              </a:spcAft>
              <a:buFont typeface="Symbol" pitchFamily="18" charset="2"/>
              <a:buChar char=""/>
            </a:pPr>
            <a:endParaRPr lang="en-US" b="1" dirty="0" smtClean="0"/>
          </a:p>
          <a:p>
            <a:pPr marL="457200" lvl="1" indent="0">
              <a:spcAft>
                <a:spcPts val="600"/>
              </a:spcAft>
              <a:buNone/>
            </a:pPr>
            <a:r>
              <a:rPr lang="en-US" sz="2400" b="1" dirty="0" smtClean="0"/>
              <a:t> </a:t>
            </a:r>
          </a:p>
          <a:p>
            <a:pPr lvl="1">
              <a:spcAft>
                <a:spcPts val="1800"/>
              </a:spcAft>
              <a:buFont typeface="Symbol" pitchFamily="18" charset="2"/>
              <a:buChar char=""/>
            </a:pPr>
            <a:endParaRPr lang="en-US" b="1" dirty="0" smtClean="0"/>
          </a:p>
        </p:txBody>
      </p:sp>
    </p:spTree>
    <p:extLst>
      <p:ext uri="{BB962C8B-B14F-4D97-AF65-F5344CB8AC3E}">
        <p14:creationId xmlns:p14="http://schemas.microsoft.com/office/powerpoint/2010/main" val="166662353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152401" y="2133600"/>
            <a:ext cx="8991599" cy="4724400"/>
          </a:xfrm>
        </p:spPr>
        <p:txBody>
          <a:bodyPr numCol="2"/>
          <a:lstStyle/>
          <a:p>
            <a:pPr lvl="1"/>
            <a:r>
              <a:rPr lang="en-GB" sz="2800" dirty="0" smtClean="0"/>
              <a:t>Population</a:t>
            </a:r>
            <a:endParaRPr lang="en-GB" sz="2800" dirty="0"/>
          </a:p>
          <a:p>
            <a:pPr lvl="1"/>
            <a:r>
              <a:rPr lang="en-GB" sz="2800" dirty="0" smtClean="0"/>
              <a:t>Family planning</a:t>
            </a:r>
          </a:p>
          <a:p>
            <a:pPr lvl="1"/>
            <a:r>
              <a:rPr lang="en-GB" sz="2800" dirty="0" smtClean="0"/>
              <a:t>Fertility</a:t>
            </a:r>
            <a:endParaRPr lang="en-GB" sz="2800" dirty="0"/>
          </a:p>
          <a:p>
            <a:pPr lvl="1"/>
            <a:r>
              <a:rPr lang="en-GB" sz="2800" dirty="0"/>
              <a:t>M</a:t>
            </a:r>
            <a:r>
              <a:rPr lang="en-GB" sz="2800" dirty="0" smtClean="0"/>
              <a:t>aternal </a:t>
            </a:r>
            <a:r>
              <a:rPr lang="en-GB" sz="2800" dirty="0"/>
              <a:t>and child </a:t>
            </a:r>
            <a:r>
              <a:rPr lang="en-GB" sz="2800" dirty="0" smtClean="0"/>
              <a:t>health</a:t>
            </a:r>
            <a:endParaRPr lang="en-GB" sz="2800" dirty="0"/>
          </a:p>
          <a:p>
            <a:pPr lvl="1"/>
            <a:r>
              <a:rPr lang="en-GB" sz="2800" dirty="0" smtClean="0"/>
              <a:t>Adult and child mortality</a:t>
            </a:r>
          </a:p>
          <a:p>
            <a:pPr lvl="1"/>
            <a:r>
              <a:rPr lang="en-GB" sz="2800" dirty="0" smtClean="0"/>
              <a:t>Malaria prevention and treatment</a:t>
            </a:r>
          </a:p>
          <a:p>
            <a:pPr lvl="1"/>
            <a:endParaRPr lang="en-GB" sz="2800" dirty="0" smtClean="0"/>
          </a:p>
          <a:p>
            <a:pPr lvl="1"/>
            <a:r>
              <a:rPr lang="en-GB" sz="2800" dirty="0" err="1" smtClean="0"/>
              <a:t>Anemia</a:t>
            </a:r>
            <a:r>
              <a:rPr lang="en-GB" sz="2800" dirty="0" smtClean="0"/>
              <a:t> prevalence</a:t>
            </a:r>
            <a:endParaRPr lang="en-GB" sz="2800" dirty="0"/>
          </a:p>
          <a:p>
            <a:pPr lvl="1"/>
            <a:r>
              <a:rPr lang="en-GB" sz="2800" dirty="0"/>
              <a:t>AIDS and sexually transmitted infections (STIs</a:t>
            </a:r>
            <a:r>
              <a:rPr lang="en-GB" sz="2800" dirty="0" smtClean="0"/>
              <a:t>)</a:t>
            </a:r>
            <a:endParaRPr lang="en-GB" sz="2800" dirty="0"/>
          </a:p>
          <a:p>
            <a:pPr lvl="1" algn="just"/>
            <a:r>
              <a:rPr lang="en-GB" sz="2800" dirty="0" smtClean="0"/>
              <a:t>Reproductive health</a:t>
            </a:r>
            <a:endParaRPr lang="en-GB" sz="2800" dirty="0"/>
          </a:p>
          <a:p>
            <a:pPr lvl="1" algn="just"/>
            <a:r>
              <a:rPr lang="en-GB" sz="2800" dirty="0" smtClean="0"/>
              <a:t>Nutrition</a:t>
            </a:r>
          </a:p>
          <a:p>
            <a:pPr lvl="1" algn="just"/>
            <a:r>
              <a:rPr lang="en-GB" sz="2800" dirty="0" smtClean="0"/>
              <a:t>Domestic violence</a:t>
            </a:r>
          </a:p>
          <a:p>
            <a:pPr algn="just"/>
            <a:endParaRPr lang="en-GB" sz="2800" dirty="0" smtClean="0"/>
          </a:p>
          <a:p>
            <a:pPr algn="just"/>
            <a:endParaRPr lang="en-GB" sz="2800" dirty="0"/>
          </a:p>
          <a:p>
            <a:pPr marL="0" lvl="1" indent="0">
              <a:lnSpc>
                <a:spcPct val="110000"/>
              </a:lnSpc>
              <a:buNone/>
            </a:pPr>
            <a:r>
              <a:rPr lang="en-US" sz="3200" b="1" dirty="0" smtClean="0">
                <a:latin typeface="+mj-lt"/>
                <a:cs typeface="Angsana New" pitchFamily="18" charset="-34"/>
              </a:rPr>
              <a:t> </a:t>
            </a:r>
          </a:p>
        </p:txBody>
      </p:sp>
      <p:sp>
        <p:nvSpPr>
          <p:cNvPr id="5" name="Rectangle 2"/>
          <p:cNvSpPr txBox="1">
            <a:spLocks noChangeArrowheads="1"/>
          </p:cNvSpPr>
          <p:nvPr/>
        </p:nvSpPr>
        <p:spPr>
          <a:xfrm>
            <a:off x="152400" y="228600"/>
            <a:ext cx="8915400" cy="609600"/>
          </a:xfrm>
          <a:prstGeom prst="rect">
            <a:avLst/>
          </a:prstGeom>
        </p:spPr>
        <p:txBody>
          <a:bodyPr/>
          <a:lstStyle/>
          <a:p>
            <a:pPr algn="ctr">
              <a:buFont typeface="Wingdings" pitchFamily="2" charset="2"/>
              <a:buNone/>
              <a:defRPr/>
            </a:pPr>
            <a:r>
              <a:rPr lang="en-US" sz="3200" b="1" kern="0" dirty="0">
                <a:solidFill>
                  <a:schemeClr val="tx2"/>
                </a:solidFill>
                <a:latin typeface="+mj-lt"/>
                <a:ea typeface="+mj-ea"/>
                <a:cs typeface="+mj-cs"/>
              </a:rPr>
              <a:t>Objectives of the </a:t>
            </a:r>
            <a:r>
              <a:rPr lang="en-US" sz="3200" b="1" kern="0" dirty="0" smtClean="0">
                <a:solidFill>
                  <a:schemeClr val="tx2"/>
                </a:solidFill>
                <a:latin typeface="+mj-lt"/>
                <a:ea typeface="+mj-ea"/>
                <a:cs typeface="+mj-cs"/>
              </a:rPr>
              <a:t>2018 ZDHS</a:t>
            </a:r>
            <a:endParaRPr lang="en-US" sz="3200" b="1" kern="0" dirty="0">
              <a:solidFill>
                <a:schemeClr val="tx2"/>
              </a:solidFill>
              <a:latin typeface="+mj-lt"/>
              <a:ea typeface="+mj-ea"/>
              <a:cs typeface="+mj-cs"/>
            </a:endParaRPr>
          </a:p>
        </p:txBody>
      </p:sp>
      <p:sp>
        <p:nvSpPr>
          <p:cNvPr id="2" name="TextBox 1"/>
          <p:cNvSpPr txBox="1"/>
          <p:nvPr/>
        </p:nvSpPr>
        <p:spPr>
          <a:xfrm>
            <a:off x="152400" y="1219200"/>
            <a:ext cx="8991600" cy="1384995"/>
          </a:xfrm>
          <a:prstGeom prst="rect">
            <a:avLst/>
          </a:prstGeom>
          <a:noFill/>
        </p:spPr>
        <p:txBody>
          <a:bodyPr wrap="square" rtlCol="0">
            <a:spAutoFit/>
          </a:bodyPr>
          <a:lstStyle/>
          <a:p>
            <a:r>
              <a:rPr lang="en-US" b="1" dirty="0">
                <a:cs typeface="Angsana New" pitchFamily="18" charset="-34"/>
              </a:rPr>
              <a:t>The 2018 ZDHS was designed to obtain timely, reliable information </a:t>
            </a:r>
            <a:r>
              <a:rPr lang="en-US" b="1" dirty="0">
                <a:ea typeface="Times New Roman"/>
              </a:rPr>
              <a:t>on:</a:t>
            </a:r>
          </a:p>
          <a:p>
            <a:endParaRPr lang="en-US" dirty="0"/>
          </a:p>
        </p:txBody>
      </p:sp>
    </p:spTree>
    <p:extLst>
      <p:ext uri="{BB962C8B-B14F-4D97-AF65-F5344CB8AC3E}">
        <p14:creationId xmlns:p14="http://schemas.microsoft.com/office/powerpoint/2010/main" val="1691282798"/>
      </p:ext>
    </p:extLst>
  </p:cSld>
  <p:clrMapOvr>
    <a:masterClrMapping/>
  </p:clrMapOvr>
  <p:timing>
    <p:tnLst>
      <p:par>
        <p:cTn id="1" dur="indefinite" restart="never" nodeType="tmRoot"/>
      </p:par>
    </p:tnLst>
  </p:timing>
</p:sld>
</file>

<file path=ppt/theme/theme1.xml><?xml version="1.0" encoding="utf-8"?>
<a:theme xmlns:a="http://schemas.openxmlformats.org/drawingml/2006/main" name="USAID_template">
  <a:themeElements>
    <a:clrScheme name="USAID_template 13">
      <a:dk1>
        <a:srgbClr val="000000"/>
      </a:dk1>
      <a:lt1>
        <a:srgbClr val="FFFFFF"/>
      </a:lt1>
      <a:dk2>
        <a:srgbClr val="000000"/>
      </a:dk2>
      <a:lt2>
        <a:srgbClr val="002A6C"/>
      </a:lt2>
      <a:accent1>
        <a:srgbClr val="C2113A"/>
      </a:accent1>
      <a:accent2>
        <a:srgbClr val="666666"/>
      </a:accent2>
      <a:accent3>
        <a:srgbClr val="FFFFFF"/>
      </a:accent3>
      <a:accent4>
        <a:srgbClr val="000000"/>
      </a:accent4>
      <a:accent5>
        <a:srgbClr val="DDAAAE"/>
      </a:accent5>
      <a:accent6>
        <a:srgbClr val="5C5C5C"/>
      </a:accent6>
      <a:hlink>
        <a:srgbClr val="DDDDDD"/>
      </a:hlink>
      <a:folHlink>
        <a:srgbClr val="9DBFE5"/>
      </a:folHlink>
    </a:clrScheme>
    <a:fontScheme name="USAID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USAID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USAID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USAID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USAID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USAID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USAID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USAID_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USAID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USAID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USAID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USAID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USAID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USAID_template 13">
        <a:dk1>
          <a:srgbClr val="000000"/>
        </a:dk1>
        <a:lt1>
          <a:srgbClr val="FFFFFF"/>
        </a:lt1>
        <a:dk2>
          <a:srgbClr val="000000"/>
        </a:dk2>
        <a:lt2>
          <a:srgbClr val="002A6C"/>
        </a:lt2>
        <a:accent1>
          <a:srgbClr val="C2113A"/>
        </a:accent1>
        <a:accent2>
          <a:srgbClr val="666666"/>
        </a:accent2>
        <a:accent3>
          <a:srgbClr val="FFFFFF"/>
        </a:accent3>
        <a:accent4>
          <a:srgbClr val="000000"/>
        </a:accent4>
        <a:accent5>
          <a:srgbClr val="DDAAAE"/>
        </a:accent5>
        <a:accent6>
          <a:srgbClr val="5C5C5C"/>
        </a:accent6>
        <a:hlink>
          <a:srgbClr val="DDDDDD"/>
        </a:hlink>
        <a:folHlink>
          <a:srgbClr val="9DBFE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d16efad5-0601-4cf0-b7c2-89968258c777">VMX3MACP777Z-1148867397-132</_dlc_DocId>
    <_dlc_DocIdUrl xmlns="d16efad5-0601-4cf0-b7c2-89968258c777">
      <Url>https://icfonline.sharepoint.com/sites/ihd-dhs/ZambiaDHS2018/_layouts/15/DocIdRedir.aspx?ID=VMX3MACP777Z-1148867397-132</Url>
      <Description>VMX3MACP777Z-1148867397-132</Description>
    </_dlc_DocIdUrl>
    <Stage xmlns="40e1a5c9-149f-4697-882f-19278947db42">Draft</Stag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39CCA59D55503A4EA71E445CE5D90A8D" ma:contentTypeVersion="478" ma:contentTypeDescription="Create a new document." ma:contentTypeScope="" ma:versionID="e82a15ddcde54040b0669a47eab12943">
  <xsd:schema xmlns:xsd="http://www.w3.org/2001/XMLSchema" xmlns:xs="http://www.w3.org/2001/XMLSchema" xmlns:p="http://schemas.microsoft.com/office/2006/metadata/properties" xmlns:ns2="40e1a5c9-149f-4697-882f-19278947db42" xmlns:ns3="d16efad5-0601-4cf0-b7c2-89968258c777" targetNamespace="http://schemas.microsoft.com/office/2006/metadata/properties" ma:root="true" ma:fieldsID="dbb6ee743e0e02fa4ccc722a1ea87368" ns2:_="" ns3:_="">
    <xsd:import namespace="40e1a5c9-149f-4697-882f-19278947db42"/>
    <xsd:import namespace="d16efad5-0601-4cf0-b7c2-89968258c777"/>
    <xsd:element name="properties">
      <xsd:complexType>
        <xsd:sequence>
          <xsd:element name="documentManagement">
            <xsd:complexType>
              <xsd:all>
                <xsd:element ref="ns2:Stage" minOccurs="0"/>
                <xsd:element ref="ns3:_dlc_DocId" minOccurs="0"/>
                <xsd:element ref="ns3:_dlc_DocIdUrl" minOccurs="0"/>
                <xsd:element ref="ns3:_dlc_DocIdPersistId" minOccurs="0"/>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e1a5c9-149f-4697-882f-19278947db42" elementFormDefault="qualified">
    <xsd:import namespace="http://schemas.microsoft.com/office/2006/documentManagement/types"/>
    <xsd:import namespace="http://schemas.microsoft.com/office/infopath/2007/PartnerControls"/>
    <xsd:element name="Stage" ma:index="8" nillable="true" ma:displayName="Stage" ma:default="Draft" ma:format="Dropdown" ma:internalName="Stage" ma:readOnly="false">
      <xsd:simpleType>
        <xsd:restriction base="dms:Choice">
          <xsd:enumeration value="Draft"/>
          <xsd:enumeration value="Formatting"/>
          <xsd:enumeration value="Formatted"/>
          <xsd:enumeration value="Editing"/>
          <xsd:enumeration value="Edited"/>
          <xsd:enumeration value="SM Reviewing"/>
          <xsd:enumeration value="SM Reviewed"/>
          <xsd:enumeration value="Formatter Revising"/>
          <xsd:enumeration value="Formatter Revised"/>
          <xsd:enumeration value="Final"/>
        </xsd:restriction>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16efad5-0601-4cf0-b7c2-89968258c777" elementFormDefault="qualified">
    <xsd:import namespace="http://schemas.microsoft.com/office/2006/documentManagement/types"/>
    <xsd:import namespace="http://schemas.microsoft.com/office/infopath/2007/PartnerControls"/>
    <xsd:element name="_dlc_DocId" ma:index="9" nillable="true" ma:displayName="Document ID Value" ma:description="The value of the document ID assigned to this item." ma:internalName="_dlc_DocId" ma:readOnly="true">
      <xsd:simpleType>
        <xsd:restriction base="dms:Text"/>
      </xsd:simpleType>
    </xsd:element>
    <xsd:element name="_dlc_DocIdUrl" ma:index="1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7CF984-9DB5-4585-8D11-A2DBD61F3548}">
  <ds:schemaRefs>
    <ds:schemaRef ds:uri="http://schemas.microsoft.com/sharepoint/events"/>
  </ds:schemaRefs>
</ds:datastoreItem>
</file>

<file path=customXml/itemProps2.xml><?xml version="1.0" encoding="utf-8"?>
<ds:datastoreItem xmlns:ds="http://schemas.openxmlformats.org/officeDocument/2006/customXml" ds:itemID="{6DADD27E-A5D7-4B26-8DF0-B1B9CA50F258}">
  <ds:schemaRefs>
    <ds:schemaRef ds:uri="http://schemas.microsoft.com/sharepoint/v3/contenttype/forms"/>
  </ds:schemaRefs>
</ds:datastoreItem>
</file>

<file path=customXml/itemProps3.xml><?xml version="1.0" encoding="utf-8"?>
<ds:datastoreItem xmlns:ds="http://schemas.openxmlformats.org/officeDocument/2006/customXml" ds:itemID="{C17C1F21-F4BD-473E-80E8-2EB0C1BA419F}">
  <ds:schemaRefs>
    <ds:schemaRef ds:uri="40e1a5c9-149f-4697-882f-19278947db42"/>
    <ds:schemaRef ds:uri="http://purl.org/dc/elements/1.1/"/>
    <ds:schemaRef ds:uri="http://schemas.microsoft.com/office/2006/documentManagement/types"/>
    <ds:schemaRef ds:uri="http://purl.org/dc/terms/"/>
    <ds:schemaRef ds:uri="http://schemas.openxmlformats.org/package/2006/metadata/core-properties"/>
    <ds:schemaRef ds:uri="http://www.w3.org/XML/1998/namespace"/>
    <ds:schemaRef ds:uri="http://schemas.microsoft.com/office/2006/metadata/properties"/>
    <ds:schemaRef ds:uri="http://schemas.microsoft.com/office/infopath/2007/PartnerControls"/>
    <ds:schemaRef ds:uri="d16efad5-0601-4cf0-b7c2-89968258c777"/>
    <ds:schemaRef ds:uri="http://purl.org/dc/dcmitype/"/>
  </ds:schemaRefs>
</ds:datastoreItem>
</file>

<file path=customXml/itemProps4.xml><?xml version="1.0" encoding="utf-8"?>
<ds:datastoreItem xmlns:ds="http://schemas.openxmlformats.org/officeDocument/2006/customXml" ds:itemID="{59A08E32-9052-4D18-830C-7077E2E42B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e1a5c9-149f-4697-882f-19278947db42"/>
    <ds:schemaRef ds:uri="d16efad5-0601-4cf0-b7c2-89968258c7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USAID_template</Template>
  <TotalTime>2995</TotalTime>
  <Words>1471</Words>
  <Application>Microsoft Office PowerPoint</Application>
  <PresentationFormat>On-screen Show (4:3)</PresentationFormat>
  <Paragraphs>241</Paragraphs>
  <Slides>17</Slides>
  <Notes>17</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7" baseType="lpstr">
      <vt:lpstr>Angsana New</vt:lpstr>
      <vt:lpstr>Arial</vt:lpstr>
      <vt:lpstr>Calibri</vt:lpstr>
      <vt:lpstr>Lucida Sans Unicode</vt:lpstr>
      <vt:lpstr>Symbol</vt:lpstr>
      <vt:lpstr>Times</vt:lpstr>
      <vt:lpstr>Times New Roman</vt:lpstr>
      <vt:lpstr>Wingdings</vt:lpstr>
      <vt:lpstr>USAID_template</vt:lpstr>
      <vt:lpstr>Microsoft ClipArt Gallery</vt:lpstr>
      <vt:lpstr>PowerPoint Presentation</vt:lpstr>
      <vt:lpstr>2018 Zambia DHS</vt:lpstr>
      <vt:lpstr>DHS Surveys in Zambia</vt:lpstr>
      <vt:lpstr>PowerPoint Presentation</vt:lpstr>
      <vt:lpstr>What does “MEASURE” mean?</vt:lpstr>
      <vt:lpstr>What does MEASURE DHS do?</vt:lpstr>
      <vt:lpstr>Capacity Building: a DHS Priority</vt:lpstr>
      <vt:lpstr>Data Dissemination and Use:  Another DHS Priority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ICF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DHS6</dc:creator>
  <cp:lastModifiedBy>Taglieri, Jeremy</cp:lastModifiedBy>
  <cp:revision>20</cp:revision>
  <cp:lastPrinted>2012-10-06T20:12:37Z</cp:lastPrinted>
  <dcterms:created xsi:type="dcterms:W3CDTF">2007-10-19T19:07:03Z</dcterms:created>
  <dcterms:modified xsi:type="dcterms:W3CDTF">2019-08-15T19:17:37Z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0x01010039CCA59D55503A4EA71E445CE5D90A8D</vt:lpwstr>
  </property>
  <property fmtid="{D5CDD505-2E9C-101B-9397-08002B2CF9AE}" pid="3" name="_dlc_DocIdItemGuid">
    <vt:lpwstr>cc8d3aba-d79f-44b6-bb33-905d60b60369</vt:lpwstr>
  </property>
</Properties>
</file>