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2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8.xml" ContentType="application/vnd.openxmlformats-officedocument.presentationml.notesSlide+xml"/>
  <Override PartName="/ppt/charts/chart18.xml" ContentType="application/vnd.openxmlformats-officedocument.drawingml.chart+xml"/>
  <Override PartName="/ppt/notesSlides/notesSlide19.xml" ContentType="application/vnd.openxmlformats-officedocument.presentationml.notesSlid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20.xml" ContentType="application/vnd.openxmlformats-officedocument.presentationml.notesSlide+xml"/>
  <Override PartName="/ppt/charts/chart20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21.xml" ContentType="application/vnd.openxmlformats-officedocument.presentationml.notesSlide+xml"/>
  <Override PartName="/ppt/charts/chart21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22.xml" ContentType="application/vnd.openxmlformats-officedocument.presentationml.notesSlide+xml"/>
  <Override PartName="/ppt/charts/chart22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5"/>
    <p:sldMasterId id="2147483651" r:id="rId6"/>
  </p:sldMasterIdLst>
  <p:notesMasterIdLst>
    <p:notesMasterId r:id="rId33"/>
  </p:notesMasterIdLst>
  <p:sldIdLst>
    <p:sldId id="384" r:id="rId7"/>
    <p:sldId id="270" r:id="rId8"/>
    <p:sldId id="274" r:id="rId9"/>
    <p:sldId id="329" r:id="rId10"/>
    <p:sldId id="275" r:id="rId11"/>
    <p:sldId id="295" r:id="rId12"/>
    <p:sldId id="315" r:id="rId13"/>
    <p:sldId id="340" r:id="rId14"/>
    <p:sldId id="278" r:id="rId15"/>
    <p:sldId id="341" r:id="rId16"/>
    <p:sldId id="279" r:id="rId17"/>
    <p:sldId id="342" r:id="rId18"/>
    <p:sldId id="311" r:id="rId19"/>
    <p:sldId id="317" r:id="rId20"/>
    <p:sldId id="343" r:id="rId21"/>
    <p:sldId id="281" r:id="rId22"/>
    <p:sldId id="344" r:id="rId23"/>
    <p:sldId id="382" r:id="rId24"/>
    <p:sldId id="319" r:id="rId25"/>
    <p:sldId id="323" r:id="rId26"/>
    <p:sldId id="352" r:id="rId27"/>
    <p:sldId id="286" r:id="rId28"/>
    <p:sldId id="334" r:id="rId29"/>
    <p:sldId id="288" r:id="rId30"/>
    <p:sldId id="385" r:id="rId31"/>
    <p:sldId id="294" r:id="rId3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 Roche, Natalie" initials="LRN" lastIdx="1" clrIdx="0">
    <p:extLst>
      <p:ext uri="{19B8F6BF-5375-455C-9EA6-DF929625EA0E}">
        <p15:presenceInfo xmlns:p15="http://schemas.microsoft.com/office/powerpoint/2012/main" userId="S-1-5-21-2338163137-2684688362-157462135-42218" providerId="AD"/>
      </p:ext>
    </p:extLst>
  </p:cmAuthor>
  <p:cmAuthor id="2" name="Taglieri, Jeremy" initials="TJ" lastIdx="28" clrIdx="4">
    <p:extLst>
      <p:ext uri="{19B8F6BF-5375-455C-9EA6-DF929625EA0E}">
        <p15:presenceInfo xmlns:p15="http://schemas.microsoft.com/office/powerpoint/2012/main" userId="S-1-5-21-2338163137-2684688362-157462135-83406" providerId="AD"/>
      </p:ext>
    </p:extLst>
  </p:cmAuthor>
  <p:cmAuthor id="3" name="VerSchneider, Daniel C. (Kathmandu/HFP)" initials="VDC(" lastIdx="5" clrIdx="2"/>
  <p:cmAuthor id="4" name="Pradhan, Anjushree" initials="PA" lastIdx="6" clrIdx="3">
    <p:extLst>
      <p:ext uri="{19B8F6BF-5375-455C-9EA6-DF929625EA0E}">
        <p15:presenceInfo xmlns:p15="http://schemas.microsoft.com/office/powerpoint/2012/main" userId="S-1-5-21-2338163137-2684688362-157462135-265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D5"/>
    <a:srgbClr val="9999FF"/>
    <a:srgbClr val="FF9900"/>
    <a:srgbClr val="00CC66"/>
    <a:srgbClr val="00CCFF"/>
    <a:srgbClr val="008080"/>
    <a:srgbClr val="009999"/>
    <a:srgbClr val="068C73"/>
    <a:srgbClr val="0178B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43" autoAdjust="0"/>
    <p:restoredTop sz="83066" autoAdjust="0"/>
  </p:normalViewPr>
  <p:slideViewPr>
    <p:cSldViewPr snapToGrid="0">
      <p:cViewPr varScale="1">
        <p:scale>
          <a:sx n="73" d="100"/>
          <a:sy n="73" d="100"/>
        </p:scale>
        <p:origin x="58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24C-484F-8D9D-667B5BBBC3A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B24C-484F-8D9D-667B5BBBC3A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B24C-484F-8D9D-667B5BBBC3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Total</c:v>
                </c:pt>
                <c:pt idx="1">
                  <c:v>Urban</c:v>
                </c:pt>
                <c:pt idx="2">
                  <c:v>Rural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 formatCode="General">
                  <c:v>4.7</c:v>
                </c:pt>
                <c:pt idx="1">
                  <c:v>3.4</c:v>
                </c:pt>
                <c:pt idx="2" formatCode="General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4C-484F-8D9D-667B5BBBC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8873880"/>
        <c:axId val="313125424"/>
      </c:barChart>
      <c:catAx>
        <c:axId val="208873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125424"/>
        <c:crosses val="autoZero"/>
        <c:auto val="1"/>
        <c:lblAlgn val="ctr"/>
        <c:lblOffset val="100"/>
        <c:noMultiLvlLbl val="0"/>
      </c:catAx>
      <c:valAx>
        <c:axId val="313125424"/>
        <c:scaling>
          <c:orientation val="minMax"/>
          <c:max val="1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08873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7777777777E-2"/>
          <c:y val="2.4009195332763668E-2"/>
          <c:w val="0.96944444444444444"/>
          <c:h val="0.7361349732685021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Infant mortality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107</c:v>
                </c:pt>
                <c:pt idx="1">
                  <c:v>109</c:v>
                </c:pt>
                <c:pt idx="2">
                  <c:v>95</c:v>
                </c:pt>
                <c:pt idx="3">
                  <c:v>70</c:v>
                </c:pt>
                <c:pt idx="4">
                  <c:v>45</c:v>
                </c:pt>
                <c:pt idx="5">
                  <c:v>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F1F-4C96-94B7-7446FC51DA5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Child mortality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94</c:v>
                </c:pt>
                <c:pt idx="1">
                  <c:v>98</c:v>
                </c:pt>
                <c:pt idx="2">
                  <c:v>81</c:v>
                </c:pt>
                <c:pt idx="3">
                  <c:v>52</c:v>
                </c:pt>
                <c:pt idx="4">
                  <c:v>31</c:v>
                </c:pt>
                <c:pt idx="5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F1F-4C96-94B7-7446FC51DA5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Under-5 mortality</c:v>
                </c:pt>
              </c:strCache>
            </c:strRef>
          </c:tx>
          <c:spPr>
            <a:ln w="635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63500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191</c:v>
                </c:pt>
                <c:pt idx="1">
                  <c:v>197</c:v>
                </c:pt>
                <c:pt idx="2">
                  <c:v>168</c:v>
                </c:pt>
                <c:pt idx="3">
                  <c:v>119</c:v>
                </c:pt>
                <c:pt idx="4">
                  <c:v>75</c:v>
                </c:pt>
                <c:pt idx="5">
                  <c:v>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3F1F-4C96-94B7-7446FC51DA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2540528"/>
        <c:axId val="312540920"/>
      </c:lineChart>
      <c:catAx>
        <c:axId val="31254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540920"/>
        <c:crosses val="autoZero"/>
        <c:auto val="1"/>
        <c:lblAlgn val="ctr"/>
        <c:lblOffset val="100"/>
        <c:noMultiLvlLbl val="0"/>
      </c:catAx>
      <c:valAx>
        <c:axId val="312540920"/>
        <c:scaling>
          <c:orientation val="minMax"/>
          <c:max val="2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12540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04120054791208E-2"/>
          <c:y val="0.11541779156083097"/>
          <c:w val="0.96519175989041761"/>
          <c:h val="0.739340051000746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E020-464D-9F4A-73C3470AB85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ANC from skilled provider</c:v>
                </c:pt>
                <c:pt idx="1">
                  <c:v>4+ ANC visits</c:v>
                </c:pt>
                <c:pt idx="2">
                  <c:v>Protected from neonatal tetanus</c:v>
                </c:pt>
              </c:strCache>
            </c:strRef>
          </c:cat>
          <c:val>
            <c:numRef>
              <c:f>Sheet1!$B$2:$D$2</c:f>
              <c:numCache>
                <c:formatCode>0</c:formatCode>
                <c:ptCount val="3"/>
                <c:pt idx="0">
                  <c:v>97</c:v>
                </c:pt>
                <c:pt idx="1">
                  <c:v>64</c:v>
                </c:pt>
                <c:pt idx="2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20-464D-9F4A-73C3470AB85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Urban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E020-464D-9F4A-73C3470AB85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6-E020-464D-9F4A-73C3470AB85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8-E020-464D-9F4A-73C3470AB85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ANC from skilled provider</c:v>
                </c:pt>
                <c:pt idx="1">
                  <c:v>4+ ANC visits</c:v>
                </c:pt>
                <c:pt idx="2">
                  <c:v>Protected from neonatal tetanus</c:v>
                </c:pt>
              </c:strCache>
            </c:strRef>
          </c:cat>
          <c:val>
            <c:numRef>
              <c:f>Sheet1!$B$3:$D$3</c:f>
              <c:numCache>
                <c:formatCode>0</c:formatCode>
                <c:ptCount val="3"/>
                <c:pt idx="0">
                  <c:v>99</c:v>
                </c:pt>
                <c:pt idx="1">
                  <c:v>61</c:v>
                </c:pt>
                <c:pt idx="2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020-464D-9F4A-73C3470AB85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Rural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E020-464D-9F4A-73C3470AB85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ANC from skilled provider</c:v>
                </c:pt>
                <c:pt idx="1">
                  <c:v>4+ ANC visits</c:v>
                </c:pt>
                <c:pt idx="2">
                  <c:v>Protected from neonatal tetanus</c:v>
                </c:pt>
              </c:strCache>
            </c:strRef>
          </c:cat>
          <c:val>
            <c:numRef>
              <c:f>Sheet1!$B$4:$D$4</c:f>
              <c:numCache>
                <c:formatCode>0</c:formatCode>
                <c:ptCount val="3"/>
                <c:pt idx="0">
                  <c:v>96</c:v>
                </c:pt>
                <c:pt idx="1">
                  <c:v>65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020-464D-9F4A-73C3470AB8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2543272"/>
        <c:axId val="312543664"/>
      </c:barChart>
      <c:catAx>
        <c:axId val="312543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543664"/>
        <c:crosses val="autoZero"/>
        <c:auto val="1"/>
        <c:lblAlgn val="ctr"/>
        <c:lblOffset val="100"/>
        <c:noMultiLvlLbl val="0"/>
      </c:catAx>
      <c:valAx>
        <c:axId val="312543664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2543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488288970683964"/>
          <c:y val="2.582012154494152E-2"/>
          <c:w val="0.37972725239773836"/>
          <c:h val="7.08193998013865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4663154182160892"/>
          <c:w val="0.96519175989041761"/>
          <c:h val="0.76445488232069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FB9-4248-BDE6-1F9659648C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Delivered in a health facility</c:v>
                </c:pt>
                <c:pt idx="1">
                  <c:v>Delivered by a skilled provider</c:v>
                </c:pt>
                <c:pt idx="2">
                  <c:v>Postnatal care within 2 days of birth (% of women with live birth in 2 years before survey)</c:v>
                </c:pt>
              </c:strCache>
            </c:strRef>
          </c:cat>
          <c:val>
            <c:numRef>
              <c:f>Sheet1!$B$2:$D$2</c:f>
              <c:numCache>
                <c:formatCode>0</c:formatCode>
                <c:ptCount val="3"/>
                <c:pt idx="0">
                  <c:v>84</c:v>
                </c:pt>
                <c:pt idx="1">
                  <c:v>80</c:v>
                </c:pt>
                <c:pt idx="2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B9-4248-BDE6-1F9659648CF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Urban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5FB9-4248-BDE6-1F9659648C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Delivered in a health facility</c:v>
                </c:pt>
                <c:pt idx="1">
                  <c:v>Delivered by a skilled provider</c:v>
                </c:pt>
                <c:pt idx="2">
                  <c:v>Postnatal care within 2 days of birth (% of women with live birth in 2 years before survey)</c:v>
                </c:pt>
              </c:strCache>
            </c:strRef>
          </c:cat>
          <c:val>
            <c:numRef>
              <c:f>Sheet1!$B$3:$D$3</c:f>
              <c:numCache>
                <c:formatCode>0</c:formatCode>
                <c:ptCount val="3"/>
                <c:pt idx="0">
                  <c:v>93</c:v>
                </c:pt>
                <c:pt idx="1">
                  <c:v>93</c:v>
                </c:pt>
                <c:pt idx="2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B9-4248-BDE6-1F9659648CF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Rural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5FB9-4248-BDE6-1F9659648C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Delivered in a health facility</c:v>
                </c:pt>
                <c:pt idx="1">
                  <c:v>Delivered by a skilled provider</c:v>
                </c:pt>
                <c:pt idx="2">
                  <c:v>Postnatal care within 2 days of birth (% of women with live birth in 2 years before survey)</c:v>
                </c:pt>
              </c:strCache>
            </c:strRef>
          </c:cat>
          <c:val>
            <c:numRef>
              <c:f>Sheet1!$B$4:$D$4</c:f>
              <c:numCache>
                <c:formatCode>0</c:formatCode>
                <c:ptCount val="3"/>
                <c:pt idx="0">
                  <c:v>79</c:v>
                </c:pt>
                <c:pt idx="1">
                  <c:v>73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FB9-4248-BDE6-1F9659648C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5335752"/>
        <c:axId val="315336144"/>
      </c:barChart>
      <c:catAx>
        <c:axId val="315335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5336144"/>
        <c:crosses val="autoZero"/>
        <c:auto val="1"/>
        <c:lblAlgn val="ctr"/>
        <c:lblOffset val="100"/>
        <c:noMultiLvlLbl val="0"/>
      </c:catAx>
      <c:valAx>
        <c:axId val="315336144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5335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51947846796928"/>
          <c:y val="0"/>
          <c:w val="0.37972725239773836"/>
          <c:h val="0.103816818818913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ANC by skilled provider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3A-47A0-8BCB-1EC0905CC5FA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783A-47A0-8BCB-1EC0905CC5FA}"/>
              </c:ext>
            </c:extLst>
          </c:dPt>
          <c:dPt>
            <c:idx val="3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83A-47A0-8BCB-1EC0905CC5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 formatCode="General">
                  <c:v>89</c:v>
                </c:pt>
                <c:pt idx="1">
                  <c:v>92</c:v>
                </c:pt>
                <c:pt idx="2" formatCode="General">
                  <c:v>88</c:v>
                </c:pt>
                <c:pt idx="3" formatCode="General">
                  <c:v>94</c:v>
                </c:pt>
                <c:pt idx="4" formatCode="General">
                  <c:v>96</c:v>
                </c:pt>
                <c:pt idx="5" formatCode="General">
                  <c:v>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83A-47A0-8BCB-1EC0905CC5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Delivered in health facility</c:v>
                </c:pt>
              </c:strCache>
            </c:strRef>
          </c:tx>
          <c:spPr>
            <a:ln w="571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034776902887139E-2"/>
                  <c:y val="-9.38601506951390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2EC1-4E55-B3E7-FDE902131214}"/>
                </c:ext>
              </c:extLst>
            </c:dLbl>
            <c:dLbl>
              <c:idx val="1"/>
              <c:layout>
                <c:manualLayout>
                  <c:x val="-3.2812554680664914E-2"/>
                  <c:y val="-7.8223276828812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2EC1-4E55-B3E7-FDE902131214}"/>
                </c:ext>
              </c:extLst>
            </c:dLbl>
            <c:dLbl>
              <c:idx val="2"/>
              <c:layout>
                <c:manualLayout>
                  <c:x val="6.0763342082240232E-3"/>
                  <c:y val="-7.50959020555471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EC1-4E55-B3E7-FDE902131214}"/>
                </c:ext>
              </c:extLst>
            </c:dLbl>
            <c:dLbl>
              <c:idx val="3"/>
              <c:layout>
                <c:manualLayout>
                  <c:x val="-4.2534776902887136E-2"/>
                  <c:y val="-7.19685272822817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EC1-4E55-B3E7-FDE902131214}"/>
                </c:ext>
              </c:extLst>
            </c:dLbl>
            <c:dLbl>
              <c:idx val="4"/>
              <c:layout>
                <c:manualLayout>
                  <c:x val="-5.781255468066502E-2"/>
                  <c:y val="-8.13506516020777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EC1-4E55-B3E7-FDE902131214}"/>
                </c:ext>
              </c:extLst>
            </c:dLbl>
            <c:dLbl>
              <c:idx val="5"/>
              <c:layout>
                <c:manualLayout>
                  <c:x val="1.8576334208223768E-2"/>
                  <c:y val="-2.50579056833018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EC1-4E55-B3E7-FDE9021312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51</c:v>
                </c:pt>
                <c:pt idx="1">
                  <c:v>47</c:v>
                </c:pt>
                <c:pt idx="2">
                  <c:v>44</c:v>
                </c:pt>
                <c:pt idx="3">
                  <c:v>48</c:v>
                </c:pt>
                <c:pt idx="4">
                  <c:v>67</c:v>
                </c:pt>
                <c:pt idx="5">
                  <c:v>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83A-47A0-8BCB-1EC0905CC5F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Delivered by skilled attendant</c:v>
                </c:pt>
              </c:strCache>
            </c:strRef>
          </c:tx>
          <c:spPr>
            <a:ln w="635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63500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1979221347331584E-2"/>
                  <c:y val="0.1251341446777745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2EC1-4E55-B3E7-FDE902131214}"/>
                </c:ext>
              </c:extLst>
            </c:dLbl>
            <c:dLbl>
              <c:idx val="1"/>
              <c:layout>
                <c:manualLayout>
                  <c:x val="-7.8125546806649161E-3"/>
                  <c:y val="0.103242521264917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2EC1-4E55-B3E7-FDE902131214}"/>
                </c:ext>
              </c:extLst>
            </c:dLbl>
            <c:dLbl>
              <c:idx val="2"/>
              <c:layout>
                <c:manualLayout>
                  <c:x val="-4.6701443569553809E-2"/>
                  <c:y val="9.69877717183865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EC1-4E55-B3E7-FDE902131214}"/>
                </c:ext>
              </c:extLst>
            </c:dLbl>
            <c:dLbl>
              <c:idx val="3"/>
              <c:layout>
                <c:manualLayout>
                  <c:x val="3.5243000874890636E-2"/>
                  <c:y val="9.07330221718558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EC1-4E55-B3E7-FDE902131214}"/>
                </c:ext>
              </c:extLst>
            </c:dLbl>
            <c:dLbl>
              <c:idx val="4"/>
              <c:layout>
                <c:manualLayout>
                  <c:x val="8.8541119860017503E-3"/>
                  <c:y val="6.57140239857332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EC1-4E55-B3E7-FDE902131214}"/>
                </c:ext>
              </c:extLst>
            </c:dLbl>
            <c:dLbl>
              <c:idx val="5"/>
              <c:layout>
                <c:manualLayout>
                  <c:x val="-2.1701443569553804E-2"/>
                  <c:y val="0.103242521264917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EC1-4E55-B3E7-FDE9021312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50</c:v>
                </c:pt>
                <c:pt idx="1">
                  <c:v>46</c:v>
                </c:pt>
                <c:pt idx="2">
                  <c:v>42</c:v>
                </c:pt>
                <c:pt idx="3">
                  <c:v>47</c:v>
                </c:pt>
                <c:pt idx="4">
                  <c:v>64</c:v>
                </c:pt>
                <c:pt idx="5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83A-47A0-8BCB-1EC0905CC5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5336928"/>
        <c:axId val="315337320"/>
      </c:lineChart>
      <c:catAx>
        <c:axId val="31533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5337320"/>
        <c:crosses val="autoZero"/>
        <c:auto val="1"/>
        <c:lblAlgn val="ctr"/>
        <c:lblOffset val="100"/>
        <c:noMultiLvlLbl val="0"/>
      </c:catAx>
      <c:valAx>
        <c:axId val="315337320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15336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AC57-4FA4-919E-CFD8DA431E0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AC57-4FA4-919E-CFD8DA431E0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AC57-4FA4-919E-CFD8DA431E0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AC57-4FA4-919E-CFD8DA431E0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AC57-4FA4-919E-CFD8DA431E0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AC57-4FA4-919E-CFD8DA431E0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AC57-4FA4-919E-CFD8DA431E0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AC57-4FA4-919E-CFD8DA431E0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1-AC57-4FA4-919E-CFD8DA431E05}"/>
              </c:ext>
            </c:extLst>
          </c:dPt>
          <c:dPt>
            <c:idx val="9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3-AC57-4FA4-919E-CFD8DA431E0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BCG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Measles</c:v>
                </c:pt>
                <c:pt idx="8">
                  <c:v>All basic</c:v>
                </c:pt>
                <c:pt idx="9">
                  <c:v>None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98</c:v>
                </c:pt>
                <c:pt idx="1">
                  <c:v>98</c:v>
                </c:pt>
                <c:pt idx="2">
                  <c:v>96</c:v>
                </c:pt>
                <c:pt idx="3">
                  <c:v>92</c:v>
                </c:pt>
                <c:pt idx="4">
                  <c:v>97</c:v>
                </c:pt>
                <c:pt idx="5">
                  <c:v>93</c:v>
                </c:pt>
                <c:pt idx="6">
                  <c:v>81</c:v>
                </c:pt>
                <c:pt idx="7">
                  <c:v>91</c:v>
                </c:pt>
                <c:pt idx="8">
                  <c:v>75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C57-4FA4-919E-CFD8DA431E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5338104"/>
        <c:axId val="315338496"/>
      </c:barChart>
      <c:catAx>
        <c:axId val="315338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5338496"/>
        <c:crosses val="autoZero"/>
        <c:auto val="1"/>
        <c:lblAlgn val="ctr"/>
        <c:lblOffset val="100"/>
        <c:noMultiLvlLbl val="0"/>
      </c:catAx>
      <c:valAx>
        <c:axId val="315338496"/>
        <c:scaling>
          <c:orientation val="minMax"/>
          <c:max val="11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5338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basic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03-4D4D-B35A-34A2D0E0502E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03-4D4D-B35A-34A2D0E0502E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803-4D4D-B35A-34A2D0E050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67</c:v>
                </c:pt>
                <c:pt idx="1">
                  <c:v>78</c:v>
                </c:pt>
                <c:pt idx="2" formatCode="0">
                  <c:v>70</c:v>
                </c:pt>
                <c:pt idx="3">
                  <c:v>68</c:v>
                </c:pt>
                <c:pt idx="4">
                  <c:v>68</c:v>
                </c:pt>
                <c:pt idx="5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803-4D4D-B35A-34A2D0E050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vaccines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2256999125109359E-2"/>
                  <c:y val="-2.15782170431258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A2C-4CD0-B819-059E093A25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803-4D4D-B35A-34A2D0E050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5304160"/>
        <c:axId val="315304552"/>
      </c:lineChart>
      <c:catAx>
        <c:axId val="31530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5304552"/>
        <c:crosses val="autoZero"/>
        <c:auto val="1"/>
        <c:lblAlgn val="ctr"/>
        <c:lblOffset val="100"/>
        <c:noMultiLvlLbl val="0"/>
      </c:catAx>
      <c:valAx>
        <c:axId val="315304552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15304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7777777777E-2"/>
          <c:y val="0"/>
          <c:w val="0.96944444444444444"/>
          <c:h val="0.785808459149170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vaccines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2AFD-4F70-B1FE-385FABED659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2AFD-4F70-B1FE-385FABED65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Copperbelt</c:v>
                </c:pt>
                <c:pt idx="1">
                  <c:v>Central</c:v>
                </c:pt>
                <c:pt idx="2">
                  <c:v>Eastern</c:v>
                </c:pt>
                <c:pt idx="3">
                  <c:v>Northern</c:v>
                </c:pt>
                <c:pt idx="4">
                  <c:v>North Western</c:v>
                </c:pt>
                <c:pt idx="5">
                  <c:v>Southern</c:v>
                </c:pt>
                <c:pt idx="6">
                  <c:v>Lusaka</c:v>
                </c:pt>
                <c:pt idx="7">
                  <c:v>Muchinga</c:v>
                </c:pt>
                <c:pt idx="8">
                  <c:v>Western</c:v>
                </c:pt>
                <c:pt idx="9">
                  <c:v>Luapula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83</c:v>
                </c:pt>
                <c:pt idx="1">
                  <c:v>79</c:v>
                </c:pt>
                <c:pt idx="2">
                  <c:v>79</c:v>
                </c:pt>
                <c:pt idx="3" formatCode="General">
                  <c:v>76</c:v>
                </c:pt>
                <c:pt idx="4">
                  <c:v>75</c:v>
                </c:pt>
                <c:pt idx="5">
                  <c:v>75</c:v>
                </c:pt>
                <c:pt idx="6">
                  <c:v>73</c:v>
                </c:pt>
                <c:pt idx="7">
                  <c:v>68</c:v>
                </c:pt>
                <c:pt idx="8" formatCode="General">
                  <c:v>68</c:v>
                </c:pt>
                <c:pt idx="9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4C-48FC-915A-8AABA85A48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13033232"/>
        <c:axId val="313034016"/>
      </c:barChart>
      <c:catAx>
        <c:axId val="31303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034016"/>
        <c:crosses val="autoZero"/>
        <c:auto val="1"/>
        <c:lblAlgn val="ctr"/>
        <c:lblOffset val="100"/>
        <c:noMultiLvlLbl val="0"/>
      </c:catAx>
      <c:valAx>
        <c:axId val="313034016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303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102257666476123E-2"/>
          <c:y val="2.4255749567598291E-3"/>
          <c:w val="0.88679548193301416"/>
          <c:h val="0.769930013567940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Advice or treatment sought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Sought treatment</c:v>
                </c:pt>
                <c:pt idx="1">
                  <c:v>Given fluid from ORS packet </c:v>
                </c:pt>
                <c:pt idx="2">
                  <c:v>Given zinc</c:v>
                </c:pt>
                <c:pt idx="3">
                  <c:v>Given ORS and zinc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69</c:v>
                </c:pt>
                <c:pt idx="1">
                  <c:v>67</c:v>
                </c:pt>
                <c:pt idx="2">
                  <c:v>39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AB-4710-AB0B-1AA75CF205F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14576096"/>
        <c:axId val="315306512"/>
      </c:barChart>
      <c:catAx>
        <c:axId val="31457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5306512"/>
        <c:crosses val="autoZero"/>
        <c:auto val="1"/>
        <c:lblAlgn val="ctr"/>
        <c:lblOffset val="100"/>
        <c:noMultiLvlLbl val="0"/>
      </c:catAx>
      <c:valAx>
        <c:axId val="315306512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4576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454448628704E-3"/>
          <c:y val="0.12584565221554547"/>
          <c:w val="0.997225455513713"/>
          <c:h val="0.845386779644752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155-424B-9C83-ACE41300E2F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155-424B-9C83-ACE41300E2F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Stunted (too short for age)</c:v>
                </c:pt>
                <c:pt idx="1">
                  <c:v>Wasted (too thin for height)</c:v>
                </c:pt>
                <c:pt idx="2">
                  <c:v>Underweight (too thin for age)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35</c:v>
                </c:pt>
                <c:pt idx="1">
                  <c:v>4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55-424B-9C83-ACE41300E2F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Urban</c:v>
                </c:pt>
              </c:strCache>
            </c:strRef>
          </c:tx>
          <c:spPr>
            <a:solidFill>
              <a:schemeClr val="accent2"/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Stunted (too short for age)</c:v>
                </c:pt>
                <c:pt idx="1">
                  <c:v>Wasted (too thin for height)</c:v>
                </c:pt>
                <c:pt idx="2">
                  <c:v>Underweight (too thin for age)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32</c:v>
                </c:pt>
                <c:pt idx="1">
                  <c:v>5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55-424B-9C83-ACE41300E2F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Rural</c:v>
                </c:pt>
              </c:strCache>
            </c:strRef>
          </c:tx>
          <c:spPr>
            <a:solidFill>
              <a:schemeClr val="accent5"/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Stunted (too short for age)</c:v>
                </c:pt>
                <c:pt idx="1">
                  <c:v>Wasted (too thin for height)</c:v>
                </c:pt>
                <c:pt idx="2">
                  <c:v>Underweight (too thin for age)</c:v>
                </c:pt>
              </c:strCache>
            </c:strRef>
          </c:cat>
          <c:val>
            <c:numRef>
              <c:f>Sheet1!$D$2:$D$4</c:f>
              <c:numCache>
                <c:formatCode>0</c:formatCode>
                <c:ptCount val="3"/>
                <c:pt idx="0">
                  <c:v>36</c:v>
                </c:pt>
                <c:pt idx="1">
                  <c:v>4</c:v>
                </c:pt>
                <c:pt idx="2" formatCode="General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55-424B-9C83-ACE41300E2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312792256"/>
        <c:axId val="312792648"/>
      </c:barChart>
      <c:catAx>
        <c:axId val="31279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312792648"/>
        <c:crosses val="autoZero"/>
        <c:auto val="1"/>
        <c:lblAlgn val="ctr"/>
        <c:lblOffset val="100"/>
        <c:noMultiLvlLbl val="0"/>
      </c:catAx>
      <c:valAx>
        <c:axId val="312792648"/>
        <c:scaling>
          <c:orientation val="minMax"/>
          <c:max val="100"/>
        </c:scaling>
        <c:delete val="1"/>
        <c:axPos val="l"/>
        <c:numFmt formatCode="0" sourceLinked="1"/>
        <c:majorTickMark val="out"/>
        <c:minorTickMark val="none"/>
        <c:tickLblPos val="nextTo"/>
        <c:crossAx val="31279225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75308641975308E-2"/>
          <c:y val="0.11505971215407641"/>
          <c:w val="0.96604938271604934"/>
          <c:h val="0.680274673036434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Northern</c:v>
                </c:pt>
                <c:pt idx="1">
                  <c:v>Luapula</c:v>
                </c:pt>
                <c:pt idx="2">
                  <c:v>Lusaka</c:v>
                </c:pt>
                <c:pt idx="3">
                  <c:v>Eastern</c:v>
                </c:pt>
                <c:pt idx="4">
                  <c:v>Central</c:v>
                </c:pt>
                <c:pt idx="5">
                  <c:v>North Western</c:v>
                </c:pt>
                <c:pt idx="6">
                  <c:v>Muchinga</c:v>
                </c:pt>
                <c:pt idx="7">
                  <c:v>Copperbelt</c:v>
                </c:pt>
                <c:pt idx="8">
                  <c:v>Southern</c:v>
                </c:pt>
                <c:pt idx="9">
                  <c:v>Western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 formatCode="General">
                  <c:v>46</c:v>
                </c:pt>
                <c:pt idx="1">
                  <c:v>45</c:v>
                </c:pt>
                <c:pt idx="2">
                  <c:v>36</c:v>
                </c:pt>
                <c:pt idx="3">
                  <c:v>34</c:v>
                </c:pt>
                <c:pt idx="4">
                  <c:v>33</c:v>
                </c:pt>
                <c:pt idx="5" formatCode="General">
                  <c:v>32</c:v>
                </c:pt>
                <c:pt idx="6">
                  <c:v>32</c:v>
                </c:pt>
                <c:pt idx="7">
                  <c:v>30</c:v>
                </c:pt>
                <c:pt idx="8">
                  <c:v>29</c:v>
                </c:pt>
                <c:pt idx="9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5E-4578-99D4-B9822BF7F2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-25"/>
        <c:axId val="312793432"/>
        <c:axId val="312793824"/>
      </c:barChart>
      <c:catAx>
        <c:axId val="3127934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793824"/>
        <c:crosses val="autoZero"/>
        <c:auto val="1"/>
        <c:lblAlgn val="ctr"/>
        <c:lblOffset val="100"/>
        <c:noMultiLvlLbl val="0"/>
      </c:catAx>
      <c:valAx>
        <c:axId val="312793824"/>
        <c:scaling>
          <c:orientation val="minMax"/>
          <c:max val="80"/>
        </c:scaling>
        <c:delete val="1"/>
        <c:axPos val="l"/>
        <c:numFmt formatCode="General" sourceLinked="1"/>
        <c:majorTickMark val="out"/>
        <c:minorTickMark val="none"/>
        <c:tickLblPos val="nextTo"/>
        <c:crossAx val="31279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04120054791208E-2"/>
          <c:y val="2.6410119858841029E-2"/>
          <c:w val="0.96519175989041761"/>
          <c:h val="0.692918363616118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18E3-41F4-B925-BC84C2F8107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18E3-41F4-B925-BC84C2F8107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18E3-41F4-B925-BC84C2F8107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6-2BD2-437F-B031-2DB710311C5A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8-1A8B-4C68-A530-4AC76C1205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 formatCode="General">
                  <c:v>6.5</c:v>
                </c:pt>
                <c:pt idx="1">
                  <c:v>6.1</c:v>
                </c:pt>
                <c:pt idx="2" formatCode="General">
                  <c:v>5.9</c:v>
                </c:pt>
                <c:pt idx="3" formatCode="General">
                  <c:v>6.2</c:v>
                </c:pt>
                <c:pt idx="4" formatCode="General">
                  <c:v>5.3</c:v>
                </c:pt>
                <c:pt idx="5" formatCode="General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E3-41F4-B925-BC84C2F810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3126208"/>
        <c:axId val="313126600"/>
      </c:barChart>
      <c:catAx>
        <c:axId val="31312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126600"/>
        <c:crosses val="autoZero"/>
        <c:auto val="1"/>
        <c:lblAlgn val="ctr"/>
        <c:lblOffset val="100"/>
        <c:noMultiLvlLbl val="0"/>
      </c:catAx>
      <c:valAx>
        <c:axId val="313126600"/>
        <c:scaling>
          <c:orientation val="minMax"/>
          <c:max val="1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1312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250000000000001"/>
          <c:y val="0.16105769230769232"/>
          <c:w val="0.47499999999999998"/>
          <c:h val="0.8221153846153845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accent2">
                  <a:lumMod val="25000"/>
                  <a:lumOff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D754-41CF-9171-D776658847B8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D754-41CF-9171-D776658847B8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D754-41CF-9171-D776658847B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754-41CF-9171-D776658847B8}"/>
                </c:ext>
              </c:extLst>
            </c:dLbl>
            <c:dLbl>
              <c:idx val="1"/>
              <c:layout>
                <c:manualLayout>
                  <c:x val="-0.13941113934296689"/>
                  <c:y val="-0.2290617013353826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754-41CF-9171-D776658847B8}"/>
                </c:ext>
              </c:extLst>
            </c:dLbl>
            <c:dLbl>
              <c:idx val="2"/>
              <c:layout>
                <c:manualLayout>
                  <c:x val="-3.4460618310688182E-3"/>
                  <c:y val="9.07269229570981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754-41CF-9171-D776658847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Not breastfed</c:v>
                </c:pt>
                <c:pt idx="1">
                  <c:v>Exclusively breastfed</c:v>
                </c:pt>
                <c:pt idx="2">
                  <c:v>Breast milk plus liquids and complementary foods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3</c:v>
                </c:pt>
                <c:pt idx="1">
                  <c:v>70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54-41CF-9171-D776658847B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713365539452495E-2"/>
          <c:y val="0"/>
          <c:w val="0.96457326892109496"/>
          <c:h val="0.705372097789353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4C67-4553-B792-AA3DC5F44BA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4C67-4553-B792-AA3DC5F44BA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C67-4553-B792-AA3DC5F44BA5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C67-4553-B792-AA3DC5F44BA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6-FE84-41CB-B5E9-E275C8B9B5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6-8 months</c:v>
                </c:pt>
                <c:pt idx="1">
                  <c:v>9-11 months</c:v>
                </c:pt>
                <c:pt idx="2">
                  <c:v>12-17 months</c:v>
                </c:pt>
                <c:pt idx="3">
                  <c:v>18-23 months</c:v>
                </c:pt>
                <c:pt idx="4">
                  <c:v>Total 6-23 months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12</c:v>
                </c:pt>
                <c:pt idx="1">
                  <c:v>14</c:v>
                </c:pt>
                <c:pt idx="2">
                  <c:v>16</c:v>
                </c:pt>
                <c:pt idx="3">
                  <c:v>8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C67-4553-B792-AA3DC5F44B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2541312"/>
        <c:axId val="312559216"/>
      </c:barChart>
      <c:catAx>
        <c:axId val="31254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559216"/>
        <c:crosses val="autoZero"/>
        <c:auto val="1"/>
        <c:lblAlgn val="ctr"/>
        <c:lblOffset val="100"/>
        <c:noMultiLvlLbl val="0"/>
      </c:catAx>
      <c:valAx>
        <c:axId val="312559216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2541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A79-4F01-A313-A6496030FC1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A79-4F01-A313-A6496030FC1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A79-4F01-A313-A6496030FC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Using condoms</c:v>
                </c:pt>
                <c:pt idx="1">
                  <c:v>Limiting sex to one uninfected partner</c:v>
                </c:pt>
                <c:pt idx="2">
                  <c:v>Using condoms AND limiting sex to one uninfected partner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83</c:v>
                </c:pt>
                <c:pt idx="1">
                  <c:v>92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79-4F01-A313-A6496030FC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Using condoms</c:v>
                </c:pt>
                <c:pt idx="1">
                  <c:v>Limiting sex to one uninfected partner</c:v>
                </c:pt>
                <c:pt idx="2">
                  <c:v>Using condoms AND limiting sex to one uninfected partner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87</c:v>
                </c:pt>
                <c:pt idx="1">
                  <c:v>94</c:v>
                </c:pt>
                <c:pt idx="2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79-4F01-A313-A6496030FC1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413309048"/>
        <c:axId val="413309440"/>
      </c:barChart>
      <c:catAx>
        <c:axId val="413309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309440"/>
        <c:crosses val="autoZero"/>
        <c:auto val="1"/>
        <c:lblAlgn val="ctr"/>
        <c:lblOffset val="100"/>
        <c:noMultiLvlLbl val="0"/>
      </c:catAx>
      <c:valAx>
        <c:axId val="413309440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13309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713365539452495E-2"/>
          <c:y val="2.6900210041153276E-2"/>
          <c:w val="0.96457326892109496"/>
          <c:h val="0.694556298654334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26D-45C7-92C4-2482224069D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26D-45C7-92C4-2482224069DD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0576-43CB-9464-AE83EE9BBA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Lowest</c:v>
                </c:pt>
                <c:pt idx="1">
                  <c:v>Second</c:v>
                </c:pt>
                <c:pt idx="2">
                  <c:v>Middle</c:v>
                </c:pt>
                <c:pt idx="3">
                  <c:v>Fourth</c:v>
                </c:pt>
                <c:pt idx="4">
                  <c:v>Highest</c:v>
                </c:pt>
                <c:pt idx="5">
                  <c:v>Total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46</c:v>
                </c:pt>
                <c:pt idx="1">
                  <c:v>38</c:v>
                </c:pt>
                <c:pt idx="2">
                  <c:v>35</c:v>
                </c:pt>
                <c:pt idx="3">
                  <c:v>27</c:v>
                </c:pt>
                <c:pt idx="4">
                  <c:v>8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6D-45C7-92C4-2482224069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3126992"/>
        <c:axId val="313127384"/>
      </c:barChart>
      <c:catAx>
        <c:axId val="31312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127384"/>
        <c:crosses val="autoZero"/>
        <c:auto val="1"/>
        <c:lblAlgn val="ctr"/>
        <c:lblOffset val="100"/>
        <c:noMultiLvlLbl val="0"/>
      </c:catAx>
      <c:valAx>
        <c:axId val="313127384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3126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7777777777E-2"/>
          <c:y val="1.2565423654584086E-2"/>
          <c:w val="0.96944444444444444"/>
          <c:h val="0.678308178006893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Currently married women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D36A-45F9-AA11-E308C888D31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D36A-45F9-AA11-E308C888D31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9EDD-4B2D-8161-462889C10E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Any method</c:v>
                </c:pt>
                <c:pt idx="1">
                  <c:v>Any modern method</c:v>
                </c:pt>
                <c:pt idx="2">
                  <c:v>Injectables</c:v>
                </c:pt>
                <c:pt idx="3">
                  <c:v>Implants</c:v>
                </c:pt>
                <c:pt idx="4">
                  <c:v>Pill</c:v>
                </c:pt>
                <c:pt idx="5">
                  <c:v>Male condom</c:v>
                </c:pt>
                <c:pt idx="6">
                  <c:v>Female sterilization</c:v>
                </c:pt>
                <c:pt idx="7">
                  <c:v>Any traditional method</c:v>
                </c:pt>
                <c:pt idx="8">
                  <c:v>IUD</c:v>
                </c:pt>
                <c:pt idx="9">
                  <c:v>LAM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50</c:v>
                </c:pt>
                <c:pt idx="1">
                  <c:v>48</c:v>
                </c:pt>
                <c:pt idx="2">
                  <c:v>26</c:v>
                </c:pt>
                <c:pt idx="3">
                  <c:v>8</c:v>
                </c:pt>
                <c:pt idx="4">
                  <c:v>8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36A-45F9-AA11-E308C888D3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13030880"/>
        <c:axId val="313031272"/>
      </c:barChart>
      <c:catAx>
        <c:axId val="313030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031272"/>
        <c:crosses val="autoZero"/>
        <c:auto val="1"/>
        <c:lblAlgn val="ctr"/>
        <c:lblOffset val="100"/>
        <c:noMultiLvlLbl val="0"/>
      </c:catAx>
      <c:valAx>
        <c:axId val="313031272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3030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7777777777E-2"/>
          <c:y val="0"/>
          <c:w val="0.96944444444444444"/>
          <c:h val="0.785808459149170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Currently married 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8D1A-48D5-8E81-CEA1D2CD00A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8D1A-48D5-8E81-CEA1D2CD00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Eastern</c:v>
                </c:pt>
                <c:pt idx="1">
                  <c:v>Lusaka</c:v>
                </c:pt>
                <c:pt idx="2">
                  <c:v>Copperbelt</c:v>
                </c:pt>
                <c:pt idx="3">
                  <c:v>Muchinga</c:v>
                </c:pt>
                <c:pt idx="4">
                  <c:v>Central</c:v>
                </c:pt>
                <c:pt idx="5">
                  <c:v>North Western</c:v>
                </c:pt>
                <c:pt idx="6">
                  <c:v>Southern</c:v>
                </c:pt>
                <c:pt idx="7">
                  <c:v>Luapula</c:v>
                </c:pt>
                <c:pt idx="8">
                  <c:v>Northern</c:v>
                </c:pt>
                <c:pt idx="9">
                  <c:v>Western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54</c:v>
                </c:pt>
                <c:pt idx="1">
                  <c:v>54</c:v>
                </c:pt>
                <c:pt idx="2">
                  <c:v>53</c:v>
                </c:pt>
                <c:pt idx="3">
                  <c:v>52</c:v>
                </c:pt>
                <c:pt idx="4">
                  <c:v>50</c:v>
                </c:pt>
                <c:pt idx="5">
                  <c:v>46</c:v>
                </c:pt>
                <c:pt idx="6" formatCode="General">
                  <c:v>42</c:v>
                </c:pt>
                <c:pt idx="7">
                  <c:v>39</c:v>
                </c:pt>
                <c:pt idx="8">
                  <c:v>37</c:v>
                </c:pt>
                <c:pt idx="9" formatCode="General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4C-48FC-915A-8AABA85A48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13033232"/>
        <c:axId val="313034016"/>
      </c:barChart>
      <c:catAx>
        <c:axId val="31303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034016"/>
        <c:crosses val="autoZero"/>
        <c:auto val="1"/>
        <c:lblAlgn val="ctr"/>
        <c:lblOffset val="100"/>
        <c:noMultiLvlLbl val="0"/>
      </c:catAx>
      <c:valAx>
        <c:axId val="313034016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303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6350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9D0A-4C97-A568-BF089D27AB9C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6350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9D0A-4C97-A568-BF089D27AB9C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6350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9D0A-4C97-A568-BF089D27AB9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</c:v>
                </c:pt>
                <c:pt idx="1">
                  <c:v>14</c:v>
                </c:pt>
                <c:pt idx="2" formatCode="0">
                  <c:v>25</c:v>
                </c:pt>
                <c:pt idx="3">
                  <c:v>33</c:v>
                </c:pt>
                <c:pt idx="4">
                  <c:v>45</c:v>
                </c:pt>
                <c:pt idx="5">
                  <c:v>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D0A-4C97-A568-BF089D27A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4572960"/>
        <c:axId val="314573352"/>
      </c:lineChart>
      <c:catAx>
        <c:axId val="31457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573352"/>
        <c:crosses val="autoZero"/>
        <c:auto val="1"/>
        <c:lblAlgn val="ctr"/>
        <c:lblOffset val="100"/>
        <c:noMultiLvlLbl val="0"/>
      </c:catAx>
      <c:valAx>
        <c:axId val="314573352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1457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2B1-4C2C-82BF-65D42808FEE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2B1-4C2C-82BF-65D42808FEE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2B1-4C2C-82BF-65D42808FEE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2B1-4C2C-82BF-65D42808FEE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2B1-4C2C-82BF-65D42808FE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Unmet need</c:v>
                </c:pt>
                <c:pt idx="1">
                  <c:v>Met need</c:v>
                </c:pt>
                <c:pt idx="2">
                  <c:v>Total demand</c:v>
                </c:pt>
                <c:pt idx="3">
                  <c:v>Demand satisfied</c:v>
                </c:pt>
                <c:pt idx="4">
                  <c:v>Demand satisfied by modern methods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20</c:v>
                </c:pt>
                <c:pt idx="1">
                  <c:v>50</c:v>
                </c:pt>
                <c:pt idx="2">
                  <c:v>69</c:v>
                </c:pt>
                <c:pt idx="3">
                  <c:v>72</c:v>
                </c:pt>
                <c:pt idx="4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B1-4C2C-82BF-65D42808F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4574528"/>
        <c:axId val="314574920"/>
      </c:barChart>
      <c:catAx>
        <c:axId val="314574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574920"/>
        <c:crosses val="autoZero"/>
        <c:auto val="1"/>
        <c:lblAlgn val="ctr"/>
        <c:lblOffset val="100"/>
        <c:noMultiLvlLbl val="0"/>
      </c:catAx>
      <c:valAx>
        <c:axId val="314574920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14574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6350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D83-4610-96E1-B01E4EB49E71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6350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D83-4610-96E1-B01E4EB49E71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chemeClr val="accent1"/>
                </a:solidFill>
                <a:ln w="57150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63500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D83-4610-96E1-B01E4EB49E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1992 ZDHS</c:v>
                </c:pt>
                <c:pt idx="1">
                  <c:v>1996 ZDHS</c:v>
                </c:pt>
                <c:pt idx="2">
                  <c:v>2001-02 ZDHS</c:v>
                </c:pt>
                <c:pt idx="3">
                  <c:v>2007 ZDHS</c:v>
                </c:pt>
                <c:pt idx="4">
                  <c:v>2013-14 ZDHS</c:v>
                </c:pt>
                <c:pt idx="5">
                  <c:v>2018 ZDHS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25</c:v>
                </c:pt>
                <c:pt idx="2" formatCode="0">
                  <c:v>28</c:v>
                </c:pt>
                <c:pt idx="3">
                  <c:v>27</c:v>
                </c:pt>
                <c:pt idx="4">
                  <c:v>21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D83-4610-96E1-B01E4EB49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3033624"/>
        <c:axId val="312818128"/>
      </c:lineChart>
      <c:catAx>
        <c:axId val="313033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818128"/>
        <c:crosses val="autoZero"/>
        <c:auto val="1"/>
        <c:lblAlgn val="ctr"/>
        <c:lblOffset val="100"/>
        <c:noMultiLvlLbl val="0"/>
      </c:catAx>
      <c:valAx>
        <c:axId val="312818128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13033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4AD-4AD3-8059-DEDA9BE467D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4AD-4AD3-8059-DEDA9BE467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Neonatal         mortality</c:v>
                </c:pt>
                <c:pt idx="1">
                  <c:v>Post-neonatal mortality</c:v>
                </c:pt>
                <c:pt idx="2">
                  <c:v>Infant        mortality</c:v>
                </c:pt>
                <c:pt idx="3">
                  <c:v>Child              mortality</c:v>
                </c:pt>
                <c:pt idx="4">
                  <c:v>Under-5         mortality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</c:v>
                </c:pt>
                <c:pt idx="1">
                  <c:v>14</c:v>
                </c:pt>
                <c:pt idx="2">
                  <c:v>42</c:v>
                </c:pt>
                <c:pt idx="3">
                  <c:v>19</c:v>
                </c:pt>
                <c:pt idx="4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AD-4AD3-8059-DEDA9BE467D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12558040"/>
        <c:axId val="312558432"/>
      </c:barChart>
      <c:catAx>
        <c:axId val="312558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2558432"/>
        <c:crosses val="autoZero"/>
        <c:auto val="1"/>
        <c:lblAlgn val="ctr"/>
        <c:lblOffset val="100"/>
        <c:noMultiLvlLbl val="0"/>
      </c:catAx>
      <c:valAx>
        <c:axId val="312558432"/>
        <c:scaling>
          <c:orientation val="minMax"/>
          <c:max val="12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12558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13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0.09693</cdr:x>
      <cdr:y>0.46639</cdr:y>
    </cdr:from>
    <cdr:to>
      <cdr:x>0.35845</cdr:x>
      <cdr:y>0.53361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86324" y="2467035"/>
          <a:ext cx="2391338" cy="3555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accent2"/>
              </a:solidFill>
            </a:rPr>
            <a:t>Child mortality</a:t>
          </a:r>
          <a:endParaRPr lang="en-US" sz="2000" b="1" dirty="0">
            <a:solidFill>
              <a:schemeClr val="accent2"/>
            </a:solidFill>
          </a:endParaRPr>
        </a:p>
      </cdr:txBody>
    </cdr:sp>
  </cdr:relSizeAnchor>
  <cdr:relSizeAnchor xmlns:cdr="http://schemas.openxmlformats.org/drawingml/2006/chartDrawing">
    <cdr:from>
      <cdr:x>0.09588</cdr:x>
      <cdr:y>0.06358</cdr:y>
    </cdr:from>
    <cdr:to>
      <cdr:x>0.45916</cdr:x>
      <cdr:y>0.13081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76768" y="336331"/>
          <a:ext cx="3321833" cy="3556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>
              <a:solidFill>
                <a:schemeClr val="accent5"/>
              </a:solidFill>
            </a:rPr>
            <a:t>Under-5 mortality</a:t>
          </a:r>
          <a:endParaRPr lang="en-US" sz="2000" b="1" dirty="0">
            <a:solidFill>
              <a:schemeClr val="accent5"/>
            </a:solidFill>
          </a:endParaRPr>
        </a:p>
      </cdr:txBody>
    </cdr:sp>
  </cdr:relSizeAnchor>
  <cdr:relSizeAnchor xmlns:cdr="http://schemas.openxmlformats.org/drawingml/2006/chartDrawing">
    <cdr:from>
      <cdr:x>0.09788</cdr:x>
      <cdr:y>0.22812</cdr:y>
    </cdr:from>
    <cdr:to>
      <cdr:x>0.3594</cdr:x>
      <cdr:y>0.29534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895052" y="1206665"/>
          <a:ext cx="2391339" cy="3555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>
              <a:solidFill>
                <a:schemeClr val="accent1"/>
              </a:solidFill>
            </a:rPr>
            <a:t>Infant mortality</a:t>
          </a:r>
          <a:endParaRPr lang="en-US" sz="2000" b="1" dirty="0">
            <a:solidFill>
              <a:schemeClr val="accent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0.29367</cdr:x>
      <cdr:y>0.28482</cdr:y>
    </cdr:from>
    <cdr:to>
      <cdr:x>0.70633</cdr:x>
      <cdr:y>0.38507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85364" y="1156631"/>
          <a:ext cx="3773272" cy="4070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accent2"/>
              </a:solidFill>
            </a:rPr>
            <a:t>Delivered in health facility</a:t>
          </a:r>
          <a:endParaRPr lang="en-US" sz="2000" b="1" dirty="0">
            <a:solidFill>
              <a:schemeClr val="accent2"/>
            </a:solidFill>
          </a:endParaRPr>
        </a:p>
      </cdr:txBody>
    </cdr:sp>
  </cdr:relSizeAnchor>
  <cdr:relSizeAnchor xmlns:cdr="http://schemas.openxmlformats.org/drawingml/2006/chartDrawing">
    <cdr:from>
      <cdr:x>0.41092</cdr:x>
      <cdr:y>0.09067</cdr:y>
    </cdr:from>
    <cdr:to>
      <cdr:x>0.7742</cdr:x>
      <cdr:y>0.1579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757475" y="436333"/>
          <a:ext cx="3321832" cy="323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2000" b="1" dirty="0" smtClean="0">
              <a:solidFill>
                <a:schemeClr val="accent1"/>
              </a:solidFill>
            </a:rPr>
            <a:t>ANC by skilled provider*</a:t>
          </a:r>
          <a:endParaRPr lang="en-US" sz="2000" b="1" dirty="0">
            <a:solidFill>
              <a:schemeClr val="accent1"/>
            </a:solidFill>
          </a:endParaRPr>
        </a:p>
      </cdr:txBody>
    </cdr:sp>
  </cdr:relSizeAnchor>
  <cdr:relSizeAnchor xmlns:cdr="http://schemas.openxmlformats.org/drawingml/2006/chartDrawing">
    <cdr:from>
      <cdr:x>0.66288</cdr:x>
      <cdr:y>0.5</cdr:y>
    </cdr:from>
    <cdr:to>
      <cdr:x>0.97684</cdr:x>
      <cdr:y>0.58927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061346" y="2030457"/>
          <a:ext cx="2870851" cy="362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>
              <a:solidFill>
                <a:schemeClr val="accent5"/>
              </a:solidFill>
            </a:rPr>
            <a:t>Delivered by </a:t>
          </a:r>
        </a:p>
        <a:p xmlns:a="http://schemas.openxmlformats.org/drawingml/2006/main">
          <a:r>
            <a:rPr lang="en-US" sz="2000" b="1" dirty="0" smtClean="0">
              <a:solidFill>
                <a:schemeClr val="accent5"/>
              </a:solidFill>
            </a:rPr>
            <a:t>skilled provider</a:t>
          </a:r>
          <a:endParaRPr lang="en-US" sz="2000" b="1" dirty="0">
            <a:solidFill>
              <a:schemeClr val="accent5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282FA6-3C12-45A9-B264-954B487C9AA0}" type="datetimeFigureOut">
              <a:rPr lang="en-US" smtClean="0"/>
              <a:t>8/15/2019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9DEF12-17F0-4E73-B21A-FB747D23F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24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79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77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DEF12-17F0-4E73-B21A-FB747D23FF4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7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DEF12-17F0-4E73-B21A-FB747D23FF4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23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165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75% of children 12-23 months have received all basic vaccinations-  BCG, measles-1 and 3 doses each of Pentavalent and Polio.  1% of children have received no vaccinations. 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733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39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baseline="0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197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DEF12-17F0-4E73-B21A-FB747D23FF4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11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1C9D46-6513-4446-AA37-BE447C563D6A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1980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DEF12-17F0-4E73-B21A-FB747D23FF4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85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65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579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Among children 6-23 months, only 35% are fed in accordance with the criteria for a minimum acceptable diet.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DEF12-17F0-4E73-B21A-FB747D23FF4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583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Men generally have higher knowledge of HIV prevention methods than women. Overall, 80% of women and 84% of men know that HIV can be prevented by both methods.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756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CE084D-8D06-4728-992A-3959883A5124}" type="slidenum">
              <a:rPr lang="en-US" smtClean="0">
                <a:solidFill>
                  <a:srgbClr val="000000"/>
                </a:solidFill>
              </a:rPr>
              <a:t>25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611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6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53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noProof="0" dirty="0" smtClean="0"/>
              <a:t>The contraceptive prevalence rate (CPR) is</a:t>
            </a:r>
            <a:r>
              <a:rPr lang="en-US" baseline="0" noProof="0" dirty="0" smtClean="0"/>
              <a:t> defined as the percent of married women using a method of contraception. Currently, the CPR for Zambia is 50% with 48% of married women using modern methods of contraception and 2% using any traditional method of contraception. Among married women </a:t>
            </a:r>
            <a:r>
              <a:rPr lang="en-US" baseline="0" noProof="0" dirty="0" err="1" smtClean="0"/>
              <a:t>injectables</a:t>
            </a:r>
            <a:r>
              <a:rPr lang="en-US" baseline="0" noProof="0" dirty="0" smtClean="0"/>
              <a:t>, implants and the pill are the most popular.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20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baseline="0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58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87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4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68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noProof="0" dirty="0" smtClean="0"/>
              <a:t>The current level of infant</a:t>
            </a:r>
            <a:r>
              <a:rPr lang="en-US" baseline="0" noProof="0" dirty="0" smtClean="0"/>
              <a:t> mortality is 42 deaths per 1,000 live births. The level of under-5 mortality is 61  deaths per 1,000 live births. </a:t>
            </a:r>
          </a:p>
          <a:p>
            <a:pPr>
              <a:spcBef>
                <a:spcPct val="0"/>
              </a:spcBef>
            </a:pPr>
            <a:endParaRPr lang="en-US" baseline="0" noProof="0" dirty="0" smtClean="0"/>
          </a:p>
          <a:p>
            <a:pPr>
              <a:spcBef>
                <a:spcPct val="0"/>
              </a:spcBef>
            </a:pPr>
            <a:endParaRPr lang="en-US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166F-4D5C-4128-A33C-FB807F38BE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9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179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3752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 userDrawn="1"/>
        </p:nvSpPr>
        <p:spPr>
          <a:xfrm>
            <a:off x="0" y="5450268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2"/>
                </a:solidFill>
                <a:latin typeface="Calibri" pitchFamily="34" charset="0"/>
              </a:rPr>
              <a:t>2017-18 Pakistan Demographic </a:t>
            </a:r>
            <a:br>
              <a:rPr lang="en-US" sz="4400" b="1" dirty="0" smtClean="0">
                <a:solidFill>
                  <a:schemeClr val="bg2"/>
                </a:solidFill>
                <a:latin typeface="Calibri" pitchFamily="34" charset="0"/>
              </a:rPr>
            </a:br>
            <a:r>
              <a:rPr lang="en-US" sz="4400" b="1" dirty="0" smtClean="0">
                <a:solidFill>
                  <a:schemeClr val="bg2"/>
                </a:solidFill>
                <a:latin typeface="Calibri" pitchFamily="34" charset="0"/>
              </a:rPr>
              <a:t>and Health Survey (PDHS)</a:t>
            </a:r>
            <a:endParaRPr lang="en-US" sz="4400" b="1" dirty="0">
              <a:solidFill>
                <a:schemeClr val="bg2"/>
              </a:solidFill>
              <a:latin typeface="Calibri" pitchFamily="34" charset="0"/>
            </a:endParaRPr>
          </a:p>
        </p:txBody>
      </p:sp>
      <p:pic>
        <p:nvPicPr>
          <p:cNvPr id="5" name="Picture 4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3267"/>
            <a:ext cx="9199289" cy="3669412"/>
          </a:xfrm>
          <a:prstGeom prst="rect">
            <a:avLst/>
          </a:prstGeom>
          <a:noFill/>
        </p:spPr>
      </p:pic>
      <p:pic>
        <p:nvPicPr>
          <p:cNvPr id="6" name="Picture 5"/>
          <p:cNvPicPr/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6444" y="2959065"/>
            <a:ext cx="294693" cy="288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818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4191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38046\AppData\Local\Temp\SNAGHTML1460a4b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5120"/>
            <a:ext cx="9119988" cy="272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199487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Calibri" pitchFamily="34" charset="0"/>
              </a:rPr>
              <a:t>Key Indicators Report</a:t>
            </a:r>
            <a:endParaRPr lang="en-US" sz="4400" b="1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8977" y="4795285"/>
            <a:ext cx="851667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Calibri" pitchFamily="34" charset="0"/>
              </a:rPr>
              <a:t>2018 Zambia Demographic and Health Survey (ZDHS)</a:t>
            </a:r>
          </a:p>
        </p:txBody>
      </p:sp>
    </p:spTree>
    <p:extLst>
      <p:ext uri="{BB962C8B-B14F-4D97-AF65-F5344CB8AC3E}">
        <p14:creationId xmlns:p14="http://schemas.microsoft.com/office/powerpoint/2010/main" val="2867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Trends in Unmet Need for Family Planning</a:t>
            </a:r>
            <a:endParaRPr lang="en-US" sz="40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422413"/>
              </p:ext>
            </p:extLst>
          </p:nvPr>
        </p:nvGraphicFramePr>
        <p:xfrm>
          <a:off x="0" y="1568361"/>
          <a:ext cx="9144000" cy="4518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14089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currently married women age 15-49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5577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Autofit/>
          </a:bodyPr>
          <a:lstStyle/>
          <a:p>
            <a:r>
              <a:rPr lang="en-US" sz="4200" dirty="0" smtClean="0"/>
              <a:t>Childhood Mortality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437453"/>
              </p:ext>
            </p:extLst>
          </p:nvPr>
        </p:nvGraphicFramePr>
        <p:xfrm>
          <a:off x="0" y="1510229"/>
          <a:ext cx="9144000" cy="4561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14089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Deaths per 1,000 live births for the </a:t>
            </a:r>
            <a:r>
              <a:rPr lang="en-US" i="1" dirty="0" smtClean="0"/>
              <a:t>5-year </a:t>
            </a:r>
            <a:r>
              <a:rPr lang="en-US" i="1" dirty="0"/>
              <a:t>period before the survey</a:t>
            </a:r>
          </a:p>
        </p:txBody>
      </p:sp>
    </p:spTree>
    <p:extLst>
      <p:ext uri="{BB962C8B-B14F-4D97-AF65-F5344CB8AC3E}">
        <p14:creationId xmlns:p14="http://schemas.microsoft.com/office/powerpoint/2010/main" val="7628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Trends in Childhood Mortality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38498"/>
              </p:ext>
            </p:extLst>
          </p:nvPr>
        </p:nvGraphicFramePr>
        <p:xfrm>
          <a:off x="0" y="1568361"/>
          <a:ext cx="9144000" cy="528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114089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Deaths per 1,000 live births for the five-year period before the survey</a:t>
            </a:r>
          </a:p>
        </p:txBody>
      </p:sp>
    </p:spTree>
    <p:extLst>
      <p:ext uri="{BB962C8B-B14F-4D97-AF65-F5344CB8AC3E}">
        <p14:creationId xmlns:p14="http://schemas.microsoft.com/office/powerpoint/2010/main" val="98641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72858"/>
          </a:xfrm>
        </p:spPr>
        <p:txBody>
          <a:bodyPr>
            <a:normAutofit/>
          </a:bodyPr>
          <a:lstStyle/>
          <a:p>
            <a:r>
              <a:rPr lang="en-US" sz="4200" dirty="0" smtClean="0"/>
              <a:t>Antenatal Care (ANC)</a:t>
            </a:r>
            <a:endParaRPr lang="en-US" sz="4200" dirty="0"/>
          </a:p>
        </p:txBody>
      </p:sp>
      <p:graphicFrame>
        <p:nvGraphicFramePr>
          <p:cNvPr id="5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229270"/>
              </p:ext>
            </p:extLst>
          </p:nvPr>
        </p:nvGraphicFramePr>
        <p:xfrm>
          <a:off x="447040" y="1635760"/>
          <a:ext cx="8239760" cy="4122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0" y="872858"/>
            <a:ext cx="9144000" cy="45270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i="1" dirty="0" smtClean="0"/>
              <a:t>Percent of women age 15-49 with a live birth in the 5 years before the survey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413272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9987"/>
          </a:xfrm>
        </p:spPr>
        <p:txBody>
          <a:bodyPr>
            <a:normAutofit/>
          </a:bodyPr>
          <a:lstStyle/>
          <a:p>
            <a:r>
              <a:rPr lang="en-US" sz="4200" dirty="0" smtClean="0"/>
              <a:t>Delivery Care</a:t>
            </a:r>
            <a:endParaRPr lang="en-US" sz="4200" dirty="0"/>
          </a:p>
        </p:txBody>
      </p:sp>
      <p:graphicFrame>
        <p:nvGraphicFramePr>
          <p:cNvPr id="5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003808"/>
              </p:ext>
            </p:extLst>
          </p:nvPr>
        </p:nvGraphicFramePr>
        <p:xfrm>
          <a:off x="0" y="1486599"/>
          <a:ext cx="9144000" cy="4471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/>
          <p:cNvSpPr txBox="1"/>
          <p:nvPr/>
        </p:nvSpPr>
        <p:spPr>
          <a:xfrm>
            <a:off x="0" y="1066800"/>
            <a:ext cx="9144000" cy="41979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i="1" dirty="0"/>
              <a:t>Percent of live births in the five-year period before the </a:t>
            </a:r>
            <a:r>
              <a:rPr lang="en-US" sz="1600" i="1" dirty="0" smtClean="0"/>
              <a:t>survey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41572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Trends in Maternal Health Care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134274"/>
              </p:ext>
            </p:extLst>
          </p:nvPr>
        </p:nvGraphicFramePr>
        <p:xfrm>
          <a:off x="0" y="1568362"/>
          <a:ext cx="9144000" cy="4060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114089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Percent of live births in the five-year period before the survey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5738" y="6102906"/>
            <a:ext cx="344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*of women for most recent birth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6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Childhood Vaccinations</a:t>
            </a:r>
            <a:endParaRPr lang="en-US" sz="4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24882"/>
              </p:ext>
            </p:extLst>
          </p:nvPr>
        </p:nvGraphicFramePr>
        <p:xfrm>
          <a:off x="0" y="1603332"/>
          <a:ext cx="9144000" cy="3868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12294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children age 12-23 months vaccinated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222291" y="5711652"/>
            <a:ext cx="2201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DPT-</a:t>
            </a:r>
            <a:r>
              <a:rPr lang="en-US" dirty="0" err="1" smtClean="0"/>
              <a:t>HepB</a:t>
            </a:r>
            <a:r>
              <a:rPr lang="en-US" dirty="0" smtClean="0"/>
              <a:t>-Hib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222291" y="5591882"/>
            <a:ext cx="22016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21832" y="5711652"/>
            <a:ext cx="2177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Polio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921832" y="5591882"/>
            <a:ext cx="21777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37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593509"/>
              </p:ext>
            </p:extLst>
          </p:nvPr>
        </p:nvGraphicFramePr>
        <p:xfrm>
          <a:off x="0" y="1568361"/>
          <a:ext cx="9144000" cy="4303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Autofit/>
          </a:bodyPr>
          <a:lstStyle/>
          <a:p>
            <a:r>
              <a:rPr lang="en-US" sz="4200" dirty="0" smtClean="0"/>
              <a:t>Trends in Basic Vaccination Coverage</a:t>
            </a:r>
            <a:endParaRPr lang="en-US" sz="42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29587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children age 12-23 months with all basic vaccinations</a:t>
            </a:r>
            <a:endParaRPr lang="en-US" i="1" dirty="0"/>
          </a:p>
        </p:txBody>
      </p:sp>
      <p:sp>
        <p:nvSpPr>
          <p:cNvPr id="5" name="TextBox 1"/>
          <p:cNvSpPr txBox="1"/>
          <p:nvPr/>
        </p:nvSpPr>
        <p:spPr>
          <a:xfrm>
            <a:off x="3699436" y="4472655"/>
            <a:ext cx="3321832" cy="32351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accent2"/>
                </a:solidFill>
              </a:rPr>
              <a:t>No vaccines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3264705" y="2907509"/>
            <a:ext cx="3321832" cy="32351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accent1"/>
                </a:solidFill>
              </a:rPr>
              <a:t>All basic vaccines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34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557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Vaccination coverage by region 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892397"/>
              </p:ext>
            </p:extLst>
          </p:nvPr>
        </p:nvGraphicFramePr>
        <p:xfrm>
          <a:off x="0" y="1525032"/>
          <a:ext cx="9144000" cy="481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29587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children age 12-23 months with all basic vaccinations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6123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dirty="0" smtClean="0"/>
              <a:t>Treatment of Diarrhea</a:t>
            </a:r>
            <a:endParaRPr lang="en-US" dirty="0"/>
          </a:p>
        </p:txBody>
      </p:sp>
      <p:graphicFrame>
        <p:nvGraphicFramePr>
          <p:cNvPr id="4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202039"/>
              </p:ext>
            </p:extLst>
          </p:nvPr>
        </p:nvGraphicFramePr>
        <p:xfrm>
          <a:off x="0" y="1622128"/>
          <a:ext cx="9143999" cy="4192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1" y="114089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Among children under 5 with diarrhea in the 2 weeks before the survey, percent who: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764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Results of the Household and Individual Interviews</a:t>
            </a:r>
            <a:endParaRPr lang="en-US" sz="42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906684"/>
              </p:ext>
            </p:extLst>
          </p:nvPr>
        </p:nvGraphicFramePr>
        <p:xfrm>
          <a:off x="1205803" y="1397000"/>
          <a:ext cx="6652009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4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852">
                  <a:extLst>
                    <a:ext uri="{9D8B030D-6E8A-4147-A177-3AD203B41FA5}">
                      <a16:colId xmlns:a16="http://schemas.microsoft.com/office/drawing/2014/main" val="1597015471"/>
                    </a:ext>
                  </a:extLst>
                </a:gridCol>
                <a:gridCol w="1376624">
                  <a:extLst>
                    <a:ext uri="{9D8B030D-6E8A-4147-A177-3AD203B41FA5}">
                      <a16:colId xmlns:a16="http://schemas.microsoft.com/office/drawing/2014/main" val="330554854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noProof="0" dirty="0" smtClean="0">
                          <a:solidFill>
                            <a:schemeClr val="bg2"/>
                          </a:solidFill>
                        </a:rPr>
                        <a:t>All Household Interviews           Urban</a:t>
                      </a:r>
                      <a:endParaRPr lang="en-GB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>
                          <a:solidFill>
                            <a:schemeClr val="bg2"/>
                          </a:solidFill>
                        </a:rPr>
                        <a:t>Rural</a:t>
                      </a:r>
                      <a:endParaRPr lang="en-GB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>
                          <a:solidFill>
                            <a:schemeClr val="bg2"/>
                          </a:solidFill>
                        </a:rPr>
                        <a:t>Total</a:t>
                      </a:r>
                      <a:endParaRPr lang="en-GB" noProof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Households selected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4,944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8,651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13,595</a:t>
                      </a: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Households occupied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4,768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8,175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12,943</a:t>
                      </a: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Households interviewed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4,714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8,117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12,831</a:t>
                      </a: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Response</a:t>
                      </a:r>
                      <a:r>
                        <a:rPr lang="en-GB" baseline="0" noProof="0" dirty="0" smtClean="0"/>
                        <a:t> rate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98.9%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99.3%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99.1%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686741"/>
              </p:ext>
            </p:extLst>
          </p:nvPr>
        </p:nvGraphicFramePr>
        <p:xfrm>
          <a:off x="1205803" y="3261242"/>
          <a:ext cx="665200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46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5754">
                  <a:extLst>
                    <a:ext uri="{9D8B030D-6E8A-4147-A177-3AD203B41FA5}">
                      <a16:colId xmlns:a16="http://schemas.microsoft.com/office/drawing/2014/main" val="1844908545"/>
                    </a:ext>
                  </a:extLst>
                </a:gridCol>
                <a:gridCol w="1386673">
                  <a:extLst>
                    <a:ext uri="{9D8B030D-6E8A-4147-A177-3AD203B41FA5}">
                      <a16:colId xmlns:a16="http://schemas.microsoft.com/office/drawing/2014/main" val="262883172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All Interviews with Women age 15-49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women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5,766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8,423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14,189</a:t>
                      </a: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Women interviewed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5,513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8,170</a:t>
                      </a: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13,683</a:t>
                      </a: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95.6%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97.0%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96.4%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528865"/>
              </p:ext>
            </p:extLst>
          </p:nvPr>
        </p:nvGraphicFramePr>
        <p:xfrm>
          <a:off x="1205803" y="4754644"/>
          <a:ext cx="666205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75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4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5900">
                  <a:extLst>
                    <a:ext uri="{9D8B030D-6E8A-4147-A177-3AD203B41FA5}">
                      <a16:colId xmlns:a16="http://schemas.microsoft.com/office/drawing/2014/main" val="4090139168"/>
                    </a:ext>
                  </a:extLst>
                </a:gridCol>
                <a:gridCol w="1376625">
                  <a:extLst>
                    <a:ext uri="{9D8B030D-6E8A-4147-A177-3AD203B41FA5}">
                      <a16:colId xmlns:a16="http://schemas.microsoft.com/office/drawing/2014/main" val="91099997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Interviews with Men age 15-59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Eligible men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ZapfHumnst BT"/>
                        </a:rPr>
                        <a:t>5,078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ZapfHumnst BT"/>
                        </a:rPr>
                        <a:t>8,173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ZapfHumnst BT"/>
                        </a:rPr>
                        <a:t>13,251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Men interviewed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ZapfHumnst BT"/>
                        </a:rPr>
                        <a:t>4,498</a:t>
                      </a:r>
                      <a:endParaRPr lang="en-US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ZapfHumnst BT"/>
                        </a:rPr>
                        <a:t>7,634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ZapfHumnst BT"/>
                        </a:rPr>
                        <a:t>12,132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Response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88.6%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32385" indent="-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93.4%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91.6%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36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4"/>
          <p:cNvSpPr>
            <a:spLocks noGrp="1"/>
          </p:cNvSpPr>
          <p:nvPr>
            <p:ph type="title"/>
          </p:nvPr>
        </p:nvSpPr>
        <p:spPr>
          <a:xfrm>
            <a:off x="0" y="4735"/>
            <a:ext cx="91440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Nutritional Status of Children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337824"/>
              </p:ext>
            </p:extLst>
          </p:nvPr>
        </p:nvGraphicFramePr>
        <p:xfrm>
          <a:off x="0" y="1643063"/>
          <a:ext cx="9144000" cy="3814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700" name="TextBox 11"/>
          <p:cNvSpPr txBox="1">
            <a:spLocks noChangeArrowheads="1"/>
          </p:cNvSpPr>
          <p:nvPr/>
        </p:nvSpPr>
        <p:spPr bwMode="auto">
          <a:xfrm>
            <a:off x="108155" y="1075235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i="1" dirty="0">
                <a:solidFill>
                  <a:srgbClr val="000000"/>
                </a:solidFill>
                <a:cs typeface="Arial" pitchFamily="34" charset="0"/>
              </a:rPr>
              <a:t>Percent of children under 5</a:t>
            </a:r>
          </a:p>
        </p:txBody>
      </p:sp>
      <p:sp>
        <p:nvSpPr>
          <p:cNvPr id="29704" name="TextBox 12"/>
          <p:cNvSpPr txBox="1">
            <a:spLocks noChangeArrowheads="1"/>
          </p:cNvSpPr>
          <p:nvPr/>
        </p:nvSpPr>
        <p:spPr bwMode="auto">
          <a:xfrm>
            <a:off x="108155" y="5770590"/>
            <a:ext cx="472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cs typeface="Arial" pitchFamily="34" charset="0"/>
              </a:rPr>
              <a:t>*Based on the </a:t>
            </a:r>
            <a:r>
              <a:rPr lang="en-US" sz="1400" dirty="0" smtClean="0">
                <a:solidFill>
                  <a:srgbClr val="000000"/>
                </a:solidFill>
                <a:cs typeface="Arial" pitchFamily="34" charset="0"/>
              </a:rPr>
              <a:t>2006 WHO </a:t>
            </a:r>
            <a:r>
              <a:rPr lang="en-US" sz="1400" dirty="0">
                <a:solidFill>
                  <a:srgbClr val="000000"/>
                </a:solidFill>
                <a:cs typeface="Arial" pitchFamily="34" charset="0"/>
              </a:rPr>
              <a:t>Child Growth Standards</a:t>
            </a:r>
          </a:p>
        </p:txBody>
      </p:sp>
    </p:spTree>
    <p:extLst>
      <p:ext uri="{BB962C8B-B14F-4D97-AF65-F5344CB8AC3E}">
        <p14:creationId xmlns:p14="http://schemas.microsoft.com/office/powerpoint/2010/main" val="363748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Stunting Among Children under age 5 by Region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496188"/>
              </p:ext>
            </p:extLst>
          </p:nvPr>
        </p:nvGraphicFramePr>
        <p:xfrm>
          <a:off x="457200" y="181554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64242" y="1066800"/>
            <a:ext cx="6471684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i="1" dirty="0">
                <a:solidFill>
                  <a:srgbClr val="000000"/>
                </a:solidFill>
                <a:cs typeface="Arial" pitchFamily="34" charset="0"/>
              </a:rPr>
              <a:t>Percent of children under 5</a:t>
            </a:r>
          </a:p>
        </p:txBody>
      </p:sp>
    </p:spTree>
    <p:extLst>
      <p:ext uri="{BB962C8B-B14F-4D97-AF65-F5344CB8AC3E}">
        <p14:creationId xmlns:p14="http://schemas.microsoft.com/office/powerpoint/2010/main" val="52149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54406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Breastfeeding Status Under 6 Months</a:t>
            </a:r>
            <a:endParaRPr lang="en-US" sz="4000" dirty="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376272"/>
              </p:ext>
            </p:extLst>
          </p:nvPr>
        </p:nvGraphicFramePr>
        <p:xfrm>
          <a:off x="129091" y="1671620"/>
          <a:ext cx="8573845" cy="4718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89143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distribution of youngest children under 6 months who </a:t>
            </a:r>
            <a:br>
              <a:rPr lang="en-US" i="1" dirty="0" smtClean="0"/>
            </a:br>
            <a:r>
              <a:rPr lang="en-US" i="1" dirty="0" smtClean="0"/>
              <a:t>are living with their mother by breastfeeding status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5279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74551"/>
          </a:xfrm>
        </p:spPr>
        <p:txBody>
          <a:bodyPr/>
          <a:lstStyle/>
          <a:p>
            <a:r>
              <a:rPr lang="en-US" dirty="0" smtClean="0"/>
              <a:t>Minimum Acceptable Diet by Age</a:t>
            </a:r>
            <a:endParaRPr lang="en-US" dirty="0"/>
          </a:p>
        </p:txBody>
      </p:sp>
      <p:graphicFrame>
        <p:nvGraphicFramePr>
          <p:cNvPr id="4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548964"/>
              </p:ext>
            </p:extLst>
          </p:nvPr>
        </p:nvGraphicFramePr>
        <p:xfrm>
          <a:off x="467360" y="1690689"/>
          <a:ext cx="8219439" cy="5167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05997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children age 6-23 months fed the minimum acceptable diet by age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5438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Knowledge of HIV Prevention Methods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249576"/>
              </p:ext>
            </p:extLst>
          </p:nvPr>
        </p:nvGraphicFramePr>
        <p:xfrm>
          <a:off x="628650" y="1562101"/>
          <a:ext cx="78867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1091824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+mn-lt"/>
              </a:rPr>
              <a:t>Percent of women and men age 15-49 who know that HIV can be prevented by:</a:t>
            </a:r>
            <a:endParaRPr lang="en-US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857250"/>
            <a:ext cx="6858000" cy="857250"/>
          </a:xfrm>
          <a:noFill/>
        </p:spPr>
        <p:txBody>
          <a:bodyPr>
            <a:normAutofit fontScale="90000"/>
          </a:bodyPr>
          <a:lstStyle/>
          <a:p>
            <a:r>
              <a:rPr lang="en-US" sz="3000" dirty="0"/>
              <a:t>Trends in Pregnancy-Related Mortality Ratio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20516" y="2830809"/>
          <a:ext cx="6087979" cy="1444697"/>
        </p:xfrm>
        <a:graphic>
          <a:graphicData uri="http://schemas.openxmlformats.org/drawingml/2006/table">
            <a:tbl>
              <a:tblPr firstRow="1" firstCol="1" bandRow="1"/>
              <a:tblGrid>
                <a:gridCol w="6087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10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800" b="1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Figure 8</a:t>
                      </a:r>
                      <a:r>
                        <a:rPr lang="en-US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Pregnancy-Related Mortality Ratio with confidence intervals for the seven years preceding the 2001-02, 2007, 2013-14, and 2018 Zambia DHS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69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845" y="1819777"/>
            <a:ext cx="6066840" cy="3765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313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Key Findings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25562"/>
            <a:ext cx="7886700" cy="534795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GB" dirty="0" smtClean="0"/>
              <a:t>Women have an average of </a:t>
            </a:r>
            <a:r>
              <a:rPr lang="en-GB" b="1" dirty="0" smtClean="0">
                <a:solidFill>
                  <a:schemeClr val="accent2"/>
                </a:solidFill>
              </a:rPr>
              <a:t>4.7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children.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GB" dirty="0" smtClean="0"/>
              <a:t>The </a:t>
            </a:r>
            <a:r>
              <a:rPr lang="en-GB" b="1" dirty="0" smtClean="0">
                <a:solidFill>
                  <a:schemeClr val="accent2"/>
                </a:solidFill>
              </a:rPr>
              <a:t>contraceptive prevalence rate</a:t>
            </a:r>
            <a:r>
              <a:rPr lang="en-GB" dirty="0" smtClean="0">
                <a:solidFill>
                  <a:schemeClr val="accent2"/>
                </a:solidFill>
              </a:rPr>
              <a:t> </a:t>
            </a:r>
            <a:r>
              <a:rPr lang="en-GB" dirty="0" smtClean="0"/>
              <a:t>of modern contraceptive methods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among married women is </a:t>
            </a:r>
            <a:r>
              <a:rPr lang="en-GB" b="1" dirty="0" smtClean="0">
                <a:solidFill>
                  <a:schemeClr val="accent2"/>
                </a:solidFill>
              </a:rPr>
              <a:t>48%</a:t>
            </a:r>
            <a:r>
              <a:rPr lang="en-GB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GB" b="1" dirty="0" smtClean="0">
                <a:solidFill>
                  <a:schemeClr val="accent2"/>
                </a:solidFill>
              </a:rPr>
              <a:t>Infant mortality rate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is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b="1" dirty="0" smtClean="0">
                <a:solidFill>
                  <a:schemeClr val="accent2"/>
                </a:solidFill>
              </a:rPr>
              <a:t>42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deaths per 1,000 live births and </a:t>
            </a:r>
            <a:r>
              <a:rPr lang="en-GB" b="1" dirty="0" smtClean="0">
                <a:solidFill>
                  <a:schemeClr val="accent2"/>
                </a:solidFill>
              </a:rPr>
              <a:t>under-5 mortality rate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is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b="1" dirty="0" smtClean="0">
                <a:solidFill>
                  <a:schemeClr val="accent2"/>
                </a:solidFill>
              </a:rPr>
              <a:t>61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deaths per 1,000 live births.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GB" b="1" dirty="0" smtClean="0">
                <a:solidFill>
                  <a:schemeClr val="accent2"/>
                </a:solidFill>
              </a:rPr>
              <a:t>84% </a:t>
            </a:r>
            <a:r>
              <a:rPr lang="en-GB" dirty="0" smtClean="0"/>
              <a:t>of births are </a:t>
            </a:r>
            <a:r>
              <a:rPr lang="en-GB" b="1" dirty="0" smtClean="0">
                <a:solidFill>
                  <a:schemeClr val="accent2"/>
                </a:solidFill>
              </a:rPr>
              <a:t>delivered</a:t>
            </a:r>
            <a:r>
              <a:rPr lang="en-GB" dirty="0" smtClean="0"/>
              <a:t> in a health facility.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GB" b="1" dirty="0" smtClean="0">
                <a:solidFill>
                  <a:schemeClr val="accent2"/>
                </a:solidFill>
              </a:rPr>
              <a:t>75% </a:t>
            </a:r>
            <a:r>
              <a:rPr lang="en-GB" dirty="0" smtClean="0"/>
              <a:t>of children have received</a:t>
            </a:r>
            <a:r>
              <a:rPr lang="en-GB" b="1" dirty="0" smtClean="0">
                <a:solidFill>
                  <a:schemeClr val="accent2"/>
                </a:solidFill>
              </a:rPr>
              <a:t> all basic vaccinations</a:t>
            </a:r>
            <a:r>
              <a:rPr lang="en-GB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GB" b="1" dirty="0" smtClean="0">
                <a:solidFill>
                  <a:schemeClr val="accent2"/>
                </a:solidFill>
              </a:rPr>
              <a:t>70% </a:t>
            </a:r>
            <a:r>
              <a:rPr lang="en-GB" dirty="0"/>
              <a:t>of children </a:t>
            </a:r>
            <a:r>
              <a:rPr lang="en-GB" dirty="0" smtClean="0"/>
              <a:t>under 6 months are </a:t>
            </a:r>
            <a:r>
              <a:rPr lang="en-GB" b="1" dirty="0" smtClean="0">
                <a:solidFill>
                  <a:schemeClr val="accent2"/>
                </a:solidFill>
              </a:rPr>
              <a:t>exclusively breastfed. </a:t>
            </a:r>
            <a:endParaRPr lang="en-GB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4360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Fertility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202892"/>
              </p:ext>
            </p:extLst>
          </p:nvPr>
        </p:nvGraphicFramePr>
        <p:xfrm>
          <a:off x="488515" y="1568361"/>
          <a:ext cx="8026835" cy="4318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118736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+mn-lt"/>
              </a:rPr>
              <a:t>Births per woman for the 3-year period before the survey</a:t>
            </a:r>
            <a:endParaRPr lang="en-US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671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Fertility Trends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227866"/>
              </p:ext>
            </p:extLst>
          </p:nvPr>
        </p:nvGraphicFramePr>
        <p:xfrm>
          <a:off x="488515" y="1568360"/>
          <a:ext cx="8026835" cy="4532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118736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+mn-lt"/>
              </a:rPr>
              <a:t>Births per woman for the 3-year period before the survey</a:t>
            </a:r>
            <a:endParaRPr lang="en-US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8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43492"/>
          </a:xfrm>
        </p:spPr>
        <p:txBody>
          <a:bodyPr>
            <a:noAutofit/>
          </a:bodyPr>
          <a:lstStyle/>
          <a:p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Teenage Childbearing by Wealth Quintile</a:t>
            </a:r>
            <a:br>
              <a:rPr lang="en-US" sz="4200" dirty="0" smtClean="0"/>
            </a:b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90535"/>
              </p:ext>
            </p:extLst>
          </p:nvPr>
        </p:nvGraphicFramePr>
        <p:xfrm>
          <a:off x="628650" y="1664732"/>
          <a:ext cx="7886700" cy="5193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295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women age 15-19 who are mothers or pregnant with their first child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1154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Current Use of Contraception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299141"/>
              </p:ext>
            </p:extLst>
          </p:nvPr>
        </p:nvGraphicFramePr>
        <p:xfrm>
          <a:off x="0" y="1615440"/>
          <a:ext cx="9144000" cy="5242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1557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currently married women age 15-49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8661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557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Current Use of Modern Contraception </a:t>
            </a:r>
            <a:br>
              <a:rPr lang="en-US" sz="3200" dirty="0" smtClean="0"/>
            </a:br>
            <a:r>
              <a:rPr lang="en-US" sz="3200" dirty="0" smtClean="0"/>
              <a:t>by Region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61608"/>
              </p:ext>
            </p:extLst>
          </p:nvPr>
        </p:nvGraphicFramePr>
        <p:xfrm>
          <a:off x="0" y="1525032"/>
          <a:ext cx="9144000" cy="481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43539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currently married women age 15-49 currently using any modern method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9656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Trends in Use of </a:t>
            </a:r>
            <a:r>
              <a:rPr lang="en-US" sz="4000" dirty="0" smtClean="0"/>
              <a:t>Modern </a:t>
            </a:r>
            <a:r>
              <a:rPr lang="en-US" sz="4000" dirty="0"/>
              <a:t>C</a:t>
            </a:r>
            <a:r>
              <a:rPr lang="en-US" sz="4000" dirty="0" smtClean="0"/>
              <a:t>ontraceptive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138783"/>
              </p:ext>
            </p:extLst>
          </p:nvPr>
        </p:nvGraphicFramePr>
        <p:xfrm>
          <a:off x="0" y="1568361"/>
          <a:ext cx="9144000" cy="4318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14089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currently married women age 15-49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3448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 smtClean="0"/>
              <a:t>Demand for Family Planning</a:t>
            </a:r>
            <a:endParaRPr lang="en-US" sz="42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410791"/>
              </p:ext>
            </p:extLst>
          </p:nvPr>
        </p:nvGraphicFramePr>
        <p:xfrm>
          <a:off x="0" y="1841501"/>
          <a:ext cx="9144000" cy="4344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129397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Percent of currently married women age 15-49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5031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KIR Kenya">
      <a:dk1>
        <a:sysClr val="windowText" lastClr="000000"/>
      </a:dk1>
      <a:lt1>
        <a:srgbClr val="000000"/>
      </a:lt1>
      <a:dk2>
        <a:srgbClr val="FFFFFF"/>
      </a:dk2>
      <a:lt2>
        <a:srgbClr val="FFFFFF"/>
      </a:lt2>
      <a:accent1>
        <a:srgbClr val="B01800"/>
      </a:accent1>
      <a:accent2>
        <a:srgbClr val="006500"/>
      </a:accent2>
      <a:accent3>
        <a:srgbClr val="8C198E"/>
      </a:accent3>
      <a:accent4>
        <a:srgbClr val="FAB80A"/>
      </a:accent4>
      <a:accent5>
        <a:srgbClr val="BD4338"/>
      </a:accent5>
      <a:accent6>
        <a:srgbClr val="0B3977"/>
      </a:accent6>
      <a:hlink>
        <a:srgbClr val="000000"/>
      </a:hlink>
      <a:folHlink>
        <a:srgbClr val="59595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KIR Colors">
      <a:dk1>
        <a:sysClr val="windowText" lastClr="000000"/>
      </a:dk1>
      <a:lt1>
        <a:srgbClr val="000000"/>
      </a:lt1>
      <a:dk2>
        <a:srgbClr val="FFFFFF"/>
      </a:dk2>
      <a:lt2>
        <a:srgbClr val="FFFFFF"/>
      </a:lt2>
      <a:accent1>
        <a:srgbClr val="0036AF"/>
      </a:accent1>
      <a:accent2>
        <a:srgbClr val="009B50"/>
      </a:accent2>
      <a:accent3>
        <a:srgbClr val="4365AD"/>
      </a:accent3>
      <a:accent4>
        <a:srgbClr val="E0C399"/>
      </a:accent4>
      <a:accent5>
        <a:srgbClr val="D14020"/>
      </a:accent5>
      <a:accent6>
        <a:srgbClr val="000000"/>
      </a:accent6>
      <a:hlink>
        <a:srgbClr val="000000"/>
      </a:hlink>
      <a:folHlink>
        <a:srgbClr val="59595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CCA59D55503A4EA71E445CE5D90A8D" ma:contentTypeVersion="478" ma:contentTypeDescription="Create a new document." ma:contentTypeScope="" ma:versionID="e82a15ddcde54040b0669a47eab12943">
  <xsd:schema xmlns:xsd="http://www.w3.org/2001/XMLSchema" xmlns:xs="http://www.w3.org/2001/XMLSchema" xmlns:p="http://schemas.microsoft.com/office/2006/metadata/properties" xmlns:ns2="40e1a5c9-149f-4697-882f-19278947db42" xmlns:ns3="d16efad5-0601-4cf0-b7c2-89968258c777" targetNamespace="http://schemas.microsoft.com/office/2006/metadata/properties" ma:root="true" ma:fieldsID="dbb6ee743e0e02fa4ccc722a1ea87368" ns2:_="" ns3:_="">
    <xsd:import namespace="40e1a5c9-149f-4697-882f-19278947db42"/>
    <xsd:import namespace="d16efad5-0601-4cf0-b7c2-89968258c777"/>
    <xsd:element name="properties">
      <xsd:complexType>
        <xsd:sequence>
          <xsd:element name="documentManagement">
            <xsd:complexType>
              <xsd:all>
                <xsd:element ref="ns2:Stage" minOccurs="0"/>
                <xsd:element ref="ns3:_dlc_DocId" minOccurs="0"/>
                <xsd:element ref="ns3:_dlc_DocIdUrl" minOccurs="0"/>
                <xsd:element ref="ns3:_dlc_DocIdPersistI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e1a5c9-149f-4697-882f-19278947db42" elementFormDefault="qualified">
    <xsd:import namespace="http://schemas.microsoft.com/office/2006/documentManagement/types"/>
    <xsd:import namespace="http://schemas.microsoft.com/office/infopath/2007/PartnerControls"/>
    <xsd:element name="Stage" ma:index="8" nillable="true" ma:displayName="Stage" ma:default="Draft" ma:format="Dropdown" ma:internalName="Stage" ma:readOnly="false">
      <xsd:simpleType>
        <xsd:restriction base="dms:Choice">
          <xsd:enumeration value="Draft"/>
          <xsd:enumeration value="Formatting"/>
          <xsd:enumeration value="Formatted"/>
          <xsd:enumeration value="Editing"/>
          <xsd:enumeration value="Edited"/>
          <xsd:enumeration value="SM Reviewing"/>
          <xsd:enumeration value="SM Reviewed"/>
          <xsd:enumeration value="Formatter Revising"/>
          <xsd:enumeration value="Formatter Revised"/>
          <xsd:enumeration value="Final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6efad5-0601-4cf0-b7c2-89968258c777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16efad5-0601-4cf0-b7c2-89968258c777">VMX3MACP777Z-1148867397-131</_dlc_DocId>
    <_dlc_DocIdUrl xmlns="d16efad5-0601-4cf0-b7c2-89968258c777">
      <Url>https://icfonline.sharepoint.com/sites/ihd-dhs/ZambiaDHS2018/_layouts/15/DocIdRedir.aspx?ID=VMX3MACP777Z-1148867397-131</Url>
      <Description>VMX3MACP777Z-1148867397-131</Description>
    </_dlc_DocIdUrl>
    <Stage xmlns="40e1a5c9-149f-4697-882f-19278947db42">Draft</Stage>
  </documentManagement>
</p:properties>
</file>

<file path=customXml/itemProps1.xml><?xml version="1.0" encoding="utf-8"?>
<ds:datastoreItem xmlns:ds="http://schemas.openxmlformats.org/officeDocument/2006/customXml" ds:itemID="{8E494354-33E3-4AF8-9C42-D5B5B93293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BB7B52-E70D-49A7-89D0-4FB2183D01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e1a5c9-149f-4697-882f-19278947db42"/>
    <ds:schemaRef ds:uri="d16efad5-0601-4cf0-b7c2-89968258c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E25E6E-A04D-44A9-9F4A-AD2B487F37A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E11A9AC-4CC0-42C8-842D-A5DF10E936A6}">
  <ds:schemaRefs>
    <ds:schemaRef ds:uri="http://purl.org/dc/terms/"/>
    <ds:schemaRef ds:uri="http://schemas.microsoft.com/office/2006/documentManagement/types"/>
    <ds:schemaRef ds:uri="http://www.w3.org/XML/1998/namespace"/>
    <ds:schemaRef ds:uri="d16efad5-0601-4cf0-b7c2-89968258c777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40e1a5c9-149f-4697-882f-19278947db4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6704</TotalTime>
  <Words>778</Words>
  <Application>Microsoft Office PowerPoint</Application>
  <PresentationFormat>On-screen Show (4:3)</PresentationFormat>
  <Paragraphs>159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Times New Roman</vt:lpstr>
      <vt:lpstr>ZapfHumnst BT</vt:lpstr>
      <vt:lpstr>Custom Design</vt:lpstr>
      <vt:lpstr>1_Office Theme</vt:lpstr>
      <vt:lpstr>PowerPoint Presentation</vt:lpstr>
      <vt:lpstr>Results of the Household and Individual Interviews</vt:lpstr>
      <vt:lpstr>Fertility</vt:lpstr>
      <vt:lpstr>Fertility Trends</vt:lpstr>
      <vt:lpstr> Teenage Childbearing by Wealth Quintile </vt:lpstr>
      <vt:lpstr>Current Use of Contraception</vt:lpstr>
      <vt:lpstr>Current Use of Modern Contraception  by Region </vt:lpstr>
      <vt:lpstr>Trends in Use of Modern Contraceptive</vt:lpstr>
      <vt:lpstr>Demand for Family Planning</vt:lpstr>
      <vt:lpstr>Trends in Unmet Need for Family Planning</vt:lpstr>
      <vt:lpstr>Childhood Mortality</vt:lpstr>
      <vt:lpstr>Trends in Childhood Mortality</vt:lpstr>
      <vt:lpstr>Antenatal Care (ANC)</vt:lpstr>
      <vt:lpstr>Delivery Care</vt:lpstr>
      <vt:lpstr>Trends in Maternal Health Care</vt:lpstr>
      <vt:lpstr>Childhood Vaccinations</vt:lpstr>
      <vt:lpstr>Trends in Basic Vaccination Coverage</vt:lpstr>
      <vt:lpstr>Vaccination coverage by region  </vt:lpstr>
      <vt:lpstr>Treatment of Diarrhea</vt:lpstr>
      <vt:lpstr>Nutritional Status of Children</vt:lpstr>
      <vt:lpstr>Stunting Among Children under age 5 by Region</vt:lpstr>
      <vt:lpstr>Breastfeeding Status Under 6 Months</vt:lpstr>
      <vt:lpstr>Minimum Acceptable Diet by Age</vt:lpstr>
      <vt:lpstr>Knowledge of HIV Prevention Methods</vt:lpstr>
      <vt:lpstr>Trends in Pregnancy-Related Mortality Ratio</vt:lpstr>
      <vt:lpstr>Key Findings</vt:lpstr>
    </vt:vector>
  </TitlesOfParts>
  <Company>ICF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Zweimueller, Sally</dc:creator>
  <cp:lastModifiedBy>Taglieri, Jeremy</cp:lastModifiedBy>
  <cp:revision>402</cp:revision>
  <cp:lastPrinted>2019-07-11T20:54:25Z</cp:lastPrinted>
  <dcterms:created xsi:type="dcterms:W3CDTF">2015-01-29T20:02:00Z</dcterms:created>
  <dcterms:modified xsi:type="dcterms:W3CDTF">2019-08-15T19:09:14Z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0x01010039CCA59D55503A4EA71E445CE5D90A8D</vt:lpwstr>
  </property>
  <property fmtid="{D5CDD505-2E9C-101B-9397-08002B2CF9AE}" pid="3" name="_dlc_DocIdItemGuid">
    <vt:lpwstr>a68abef3-d19c-492e-a54b-cdad717fc1e6</vt:lpwstr>
  </property>
</Properties>
</file>