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395" r:id="rId2"/>
    <p:sldId id="397" r:id="rId3"/>
    <p:sldId id="398" r:id="rId4"/>
    <p:sldId id="399" r:id="rId5"/>
    <p:sldId id="681" r:id="rId6"/>
    <p:sldId id="403" r:id="rId7"/>
    <p:sldId id="404" r:id="rId8"/>
    <p:sldId id="405" r:id="rId9"/>
    <p:sldId id="406" r:id="rId10"/>
    <p:sldId id="6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40909-9166-4F5A-AE30-B2F1E05D05E1}"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0A52A-EA6B-4240-A149-057FBECED068}" type="slidenum">
              <a:rPr lang="en-US" smtClean="0"/>
              <a:t>‹#›</a:t>
            </a:fld>
            <a:endParaRPr lang="en-US"/>
          </a:p>
        </p:txBody>
      </p:sp>
    </p:spTree>
    <p:extLst>
      <p:ext uri="{BB962C8B-B14F-4D97-AF65-F5344CB8AC3E}">
        <p14:creationId xmlns:p14="http://schemas.microsoft.com/office/powerpoint/2010/main" val="216653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1365BD-7AF7-4509-9AF4-F66BE9CF924A}" type="datetime1">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330116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869C90-05BE-4D93-A86B-CD812E580DF0}" type="datetime1">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32298101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869C90-05BE-4D93-A86B-CD812E580DF0}" type="datetime1">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16187268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869C90-05BE-4D93-A86B-CD812E580DF0}" type="datetime1">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9456DE-8804-490A-8C7F-5F20C540026E}" type="slidenum">
              <a:rPr lang="en-GB" smtClean="0"/>
              <a:t>‹#›</a:t>
            </a:fld>
            <a:endParaRPr lang="en-G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64059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869C90-05BE-4D93-A86B-CD812E580DF0}" type="datetime1">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32386028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869C90-05BE-4D93-A86B-CD812E580DF0}" type="datetime1">
              <a:rPr lang="en-GB" smtClean="0"/>
              <a:t>19/02/2020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39091194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869C90-05BE-4D93-A86B-CD812E580DF0}" type="datetime1">
              <a:rPr lang="en-GB" smtClean="0"/>
              <a:t>19/02/2020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29068745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A419EE-51D0-4EEB-82E6-8D4A5B5B9E97}" type="datetime1">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1780324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CFCBD5-FC9F-49D8-A478-8FD2D88B1D88}" type="datetime1">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399259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475DB-85DE-4F04-8741-0BFC8E28A73D}" type="datetime1">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171345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79D35F-ACCA-4945-9DD8-DEFFF06C7D1A}" type="datetime1">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218370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2EDFE1-9A25-4F16-9C04-6B3BC6AB9322}" type="datetime1">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307626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7D4F27-90B3-4252-B291-CB937FDEEC36}" type="datetime1">
              <a:rPr lang="en-GB" smtClean="0"/>
              <a:t>19/02/2020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193420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626B3E-5F32-4A57-BB91-A6359AE70E75}" type="datetime1">
              <a:rPr lang="en-GB" smtClean="0"/>
              <a:t>19/02/2020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31657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9BB71-5FAF-4259-889F-0D2E8CB5906D}" type="datetime1">
              <a:rPr lang="en-GB" smtClean="0"/>
              <a:t>19/02/2020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82933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78959-797B-4244-92E5-D1546327AF0A}" type="datetime1">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370379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BDDE3-66B7-48AC-9E29-8C6F69D956D5}" type="datetime1">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9456DE-8804-490A-8C7F-5F20C540026E}" type="slidenum">
              <a:rPr lang="en-GB" smtClean="0"/>
              <a:t>‹#›</a:t>
            </a:fld>
            <a:endParaRPr lang="en-GB"/>
          </a:p>
        </p:txBody>
      </p:sp>
    </p:spTree>
    <p:extLst>
      <p:ext uri="{BB962C8B-B14F-4D97-AF65-F5344CB8AC3E}">
        <p14:creationId xmlns:p14="http://schemas.microsoft.com/office/powerpoint/2010/main" val="308717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B900392-3ACF-4D93-AE32-98C97EE11005}" type="datetimeFigureOut">
              <a:rPr lang="en-US" smtClean="0"/>
              <a:t>2/19/2020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2EDE5D3-1E76-4BD5-84C0-AD7C03A17B16}" type="slidenum">
              <a:rPr lang="en-US" smtClean="0"/>
              <a:t>‹#›</a:t>
            </a:fld>
            <a:endParaRPr lang="en-US"/>
          </a:p>
        </p:txBody>
      </p:sp>
    </p:spTree>
    <p:extLst>
      <p:ext uri="{BB962C8B-B14F-4D97-AF65-F5344CB8AC3E}">
        <p14:creationId xmlns:p14="http://schemas.microsoft.com/office/powerpoint/2010/main" val="15837507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450" y="1718442"/>
            <a:ext cx="10353762" cy="1880422"/>
          </a:xfrm>
        </p:spPr>
        <p:txBody>
          <a:bodyPr>
            <a:normAutofit/>
          </a:bodyPr>
          <a:lstStyle/>
          <a:p>
            <a:r>
              <a:rPr lang="en-ZA" sz="44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a typeface="+mn-ea"/>
                <a:cs typeface="+mn-cs"/>
              </a:rPr>
              <a:t>UNIT 3 - MENS REA</a:t>
            </a:r>
            <a:br>
              <a:rPr lang="en-ZA" b="1" dirty="0"/>
            </a:br>
            <a:endParaRPr lang="en-ZA" b="1" dirty="0"/>
          </a:p>
        </p:txBody>
      </p:sp>
      <p:sp>
        <p:nvSpPr>
          <p:cNvPr id="3" name="Subtitle 2"/>
          <p:cNvSpPr>
            <a:spLocks noGrp="1"/>
          </p:cNvSpPr>
          <p:nvPr>
            <p:ph type="subTitle" idx="4294967295"/>
          </p:nvPr>
        </p:nvSpPr>
        <p:spPr>
          <a:xfrm>
            <a:off x="0" y="3598863"/>
            <a:ext cx="9440863" cy="1049337"/>
          </a:xfrm>
        </p:spPr>
        <p:txBody>
          <a:bodyPr>
            <a:normAutofit/>
          </a:bodyPr>
          <a:lstStyle/>
          <a:p>
            <a:pPr marL="0" indent="0">
              <a:buNone/>
            </a:pPr>
            <a:r>
              <a:rPr lang="en-ZA" dirty="0"/>
              <a:t>		</a:t>
            </a:r>
            <a:endParaRPr lang="en-ZA" sz="4400" dirty="0">
              <a:solidFill>
                <a:schemeClr val="tx1"/>
              </a:solidFill>
              <a:latin typeface="Arial Black" pitchFamily="34" charset="0"/>
            </a:endParaRPr>
          </a:p>
          <a:p>
            <a:pPr algn="l"/>
            <a:endParaRPr lang="en-ZA" sz="4400" dirty="0"/>
          </a:p>
        </p:txBody>
      </p:sp>
    </p:spTree>
    <p:extLst>
      <p:ext uri="{BB962C8B-B14F-4D97-AF65-F5344CB8AC3E}">
        <p14:creationId xmlns:p14="http://schemas.microsoft.com/office/powerpoint/2010/main" val="966908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158" y="120203"/>
            <a:ext cx="10353762" cy="970450"/>
          </a:xfrm>
        </p:spPr>
        <p:txBody>
          <a:bodyPr/>
          <a:lstStyle/>
          <a:p>
            <a:pPr algn="ctr"/>
            <a:r>
              <a:rPr lang="en-US" b="1" dirty="0"/>
              <a:t>Transferred Malice</a:t>
            </a:r>
          </a:p>
        </p:txBody>
      </p:sp>
      <p:sp>
        <p:nvSpPr>
          <p:cNvPr id="3" name="Content Placeholder 2"/>
          <p:cNvSpPr>
            <a:spLocks noGrp="1"/>
          </p:cNvSpPr>
          <p:nvPr>
            <p:ph idx="1"/>
          </p:nvPr>
        </p:nvSpPr>
        <p:spPr>
          <a:xfrm>
            <a:off x="913795" y="1056068"/>
            <a:ext cx="10353762" cy="5565449"/>
          </a:xfrm>
        </p:spPr>
        <p:txBody>
          <a:bodyPr/>
          <a:lstStyle/>
          <a:p>
            <a:pPr marL="457200" lvl="0" indent="-457200">
              <a:buFont typeface="Wingdings" pitchFamily="2" charset="2"/>
              <a:buChar char="q"/>
            </a:pPr>
            <a:r>
              <a:rPr lang="en-GB" sz="2800" b="1" dirty="0">
                <a:solidFill>
                  <a:schemeClr val="tx1"/>
                </a:solidFill>
                <a:latin typeface="+mj-lt"/>
                <a:cs typeface="Arial" panose="020B0604020202020204" pitchFamily="34" charset="0"/>
              </a:rPr>
              <a:t>Transferred Malice –If the defendant, with the </a:t>
            </a:r>
            <a:r>
              <a:rPr lang="en-GB" sz="2800" b="1" dirty="0" err="1">
                <a:solidFill>
                  <a:schemeClr val="tx1"/>
                </a:solidFill>
                <a:latin typeface="+mj-lt"/>
                <a:cs typeface="Arial" panose="020B0604020202020204" pitchFamily="34" charset="0"/>
              </a:rPr>
              <a:t>mens</a:t>
            </a:r>
            <a:r>
              <a:rPr lang="en-GB" sz="2800" b="1" dirty="0">
                <a:solidFill>
                  <a:schemeClr val="tx1"/>
                </a:solidFill>
                <a:latin typeface="+mj-lt"/>
                <a:cs typeface="Arial" panose="020B0604020202020204" pitchFamily="34" charset="0"/>
              </a:rPr>
              <a:t> rea of a particular crime, does an act, which causes the actus </a:t>
            </a:r>
            <a:r>
              <a:rPr lang="en-GB" sz="2800" b="1" dirty="0" err="1">
                <a:solidFill>
                  <a:schemeClr val="tx1"/>
                </a:solidFill>
                <a:latin typeface="+mj-lt"/>
                <a:cs typeface="Arial" panose="020B0604020202020204" pitchFamily="34" charset="0"/>
              </a:rPr>
              <a:t>reus</a:t>
            </a:r>
            <a:r>
              <a:rPr lang="en-GB" sz="2800" b="1" dirty="0">
                <a:solidFill>
                  <a:schemeClr val="tx1"/>
                </a:solidFill>
                <a:latin typeface="+mj-lt"/>
                <a:cs typeface="Arial" panose="020B0604020202020204" pitchFamily="34" charset="0"/>
              </a:rPr>
              <a:t> of the same crime, he is guilty, although the result, in some respects, is an unintended one</a:t>
            </a:r>
          </a:p>
          <a:p>
            <a:pPr lvl="1">
              <a:buFont typeface="Courier New" pitchFamily="49" charset="0"/>
              <a:buChar char="o"/>
            </a:pPr>
            <a:r>
              <a:rPr lang="pt-BR" sz="2600" b="1" dirty="0">
                <a:solidFill>
                  <a:schemeClr val="tx1"/>
                </a:solidFill>
                <a:latin typeface="+mj-lt"/>
                <a:cs typeface="Arial" panose="020B0604020202020204" pitchFamily="34" charset="0"/>
              </a:rPr>
              <a:t>R v Latimer (1886) 17 QBD 359</a:t>
            </a:r>
            <a:r>
              <a:rPr lang="en-GB" sz="2600" b="1" dirty="0">
                <a:solidFill>
                  <a:schemeClr val="tx1"/>
                </a:solidFill>
                <a:latin typeface="+mj-lt"/>
                <a:cs typeface="Arial" panose="020B0604020202020204" pitchFamily="34" charset="0"/>
              </a:rPr>
              <a:t> </a:t>
            </a:r>
          </a:p>
          <a:p>
            <a:pPr lvl="1">
              <a:buFont typeface="Courier New" pitchFamily="49" charset="0"/>
              <a:buChar char="o"/>
            </a:pPr>
            <a:r>
              <a:rPr lang="en-GB" sz="2600" b="1" dirty="0" err="1">
                <a:solidFill>
                  <a:schemeClr val="tx1"/>
                </a:solidFill>
                <a:latin typeface="+mj-lt"/>
                <a:cs typeface="Arial" panose="020B0604020202020204" pitchFamily="34" charset="0"/>
              </a:rPr>
              <a:t>Kalenga</a:t>
            </a:r>
            <a:r>
              <a:rPr lang="en-GB" sz="2600" b="1" dirty="0">
                <a:solidFill>
                  <a:schemeClr val="tx1"/>
                </a:solidFill>
                <a:latin typeface="+mj-lt"/>
                <a:cs typeface="Arial" panose="020B0604020202020204" pitchFamily="34" charset="0"/>
              </a:rPr>
              <a:t> v the People (2012) ZMHC 70</a:t>
            </a:r>
          </a:p>
          <a:p>
            <a:pPr lvl="1">
              <a:buFont typeface="Courier New" pitchFamily="49" charset="0"/>
              <a:buChar char="o"/>
            </a:pPr>
            <a:r>
              <a:rPr lang="pt-BR" sz="2600" b="1" dirty="0">
                <a:solidFill>
                  <a:schemeClr val="tx1"/>
                </a:solidFill>
                <a:latin typeface="+mj-lt"/>
                <a:cs typeface="Arial" panose="020B0604020202020204" pitchFamily="34" charset="0"/>
              </a:rPr>
              <a:t>R v Pembliton (1874) LR 2 CCR 119</a:t>
            </a:r>
            <a:endParaRPr lang="en-GB" sz="2600" b="1" dirty="0">
              <a:solidFill>
                <a:schemeClr val="tx1"/>
              </a:solidFill>
              <a:latin typeface="+mj-lt"/>
              <a:cs typeface="Arial" panose="020B0604020202020204" pitchFamily="34" charset="0"/>
            </a:endParaRPr>
          </a:p>
          <a:p>
            <a:pPr lvl="1">
              <a:buFont typeface="Courier New" pitchFamily="49" charset="0"/>
              <a:buChar char="o"/>
            </a:pPr>
            <a:r>
              <a:rPr lang="en-GB" sz="2600" b="1" dirty="0">
                <a:solidFill>
                  <a:schemeClr val="tx1"/>
                </a:solidFill>
                <a:latin typeface="+mj-lt"/>
                <a:cs typeface="Arial" panose="020B0604020202020204" pitchFamily="34" charset="0"/>
              </a:rPr>
              <a:t>R v Mitchell [1983] QB 741 Court of Appeal</a:t>
            </a:r>
          </a:p>
          <a:p>
            <a:endParaRPr lang="en-US" dirty="0"/>
          </a:p>
        </p:txBody>
      </p:sp>
    </p:spTree>
    <p:extLst>
      <p:ext uri="{BB962C8B-B14F-4D97-AF65-F5344CB8AC3E}">
        <p14:creationId xmlns:p14="http://schemas.microsoft.com/office/powerpoint/2010/main" val="19051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775"/>
            <a:ext cx="10637949" cy="861108"/>
          </a:xfrm>
        </p:spPr>
        <p:txBody>
          <a:bodyPr>
            <a:normAutofit/>
          </a:bodyPr>
          <a:lstStyle/>
          <a:p>
            <a:pPr algn="ctr"/>
            <a:r>
              <a:rPr lang="en-ZA" b="1" dirty="0">
                <a:latin typeface="+mn-lt"/>
              </a:rPr>
              <a:t>What is </a:t>
            </a:r>
            <a:r>
              <a:rPr lang="en-ZA" b="1" dirty="0" err="1">
                <a:latin typeface="+mn-lt"/>
              </a:rPr>
              <a:t>Mens</a:t>
            </a:r>
            <a:r>
              <a:rPr lang="en-ZA" b="1" dirty="0">
                <a:latin typeface="+mn-lt"/>
              </a:rPr>
              <a:t> Rea?</a:t>
            </a:r>
          </a:p>
        </p:txBody>
      </p:sp>
      <p:sp>
        <p:nvSpPr>
          <p:cNvPr id="3" name="Content Placeholder 2"/>
          <p:cNvSpPr>
            <a:spLocks noGrp="1"/>
          </p:cNvSpPr>
          <p:nvPr>
            <p:ph idx="1"/>
          </p:nvPr>
        </p:nvSpPr>
        <p:spPr>
          <a:xfrm>
            <a:off x="914400" y="1150884"/>
            <a:ext cx="10637949" cy="5417342"/>
          </a:xfrm>
        </p:spPr>
        <p:txBody>
          <a:bodyPr>
            <a:normAutofit/>
          </a:bodyPr>
          <a:lstStyle/>
          <a:p>
            <a:pPr>
              <a:buFont typeface="Wingdings" panose="05000000000000000000" pitchFamily="2" charset="2"/>
              <a:buChar char="q"/>
            </a:pPr>
            <a:r>
              <a:rPr lang="en-US" sz="2700" b="1" dirty="0" err="1">
                <a:latin typeface="+mj-lt"/>
                <a:cs typeface="Arial" panose="020B0604020202020204" pitchFamily="34" charset="0"/>
              </a:rPr>
              <a:t>Mens</a:t>
            </a:r>
            <a:r>
              <a:rPr lang="en-US" sz="2700" b="1" dirty="0">
                <a:latin typeface="+mj-lt"/>
                <a:cs typeface="Arial" panose="020B0604020202020204" pitchFamily="34" charset="0"/>
              </a:rPr>
              <a:t> rea is defined as the mental element necessary to constitute criminal liability.</a:t>
            </a:r>
          </a:p>
          <a:p>
            <a:pPr marL="36900" indent="0">
              <a:buNone/>
            </a:pPr>
            <a:endParaRPr lang="en-US" sz="2700" b="1" dirty="0">
              <a:latin typeface="+mj-lt"/>
              <a:cs typeface="Arial" panose="020B0604020202020204" pitchFamily="34" charset="0"/>
            </a:endParaRPr>
          </a:p>
          <a:p>
            <a:pPr>
              <a:buFont typeface="Wingdings" panose="05000000000000000000" pitchFamily="2" charset="2"/>
              <a:buChar char="q"/>
            </a:pPr>
            <a:r>
              <a:rPr lang="en-US" sz="2700" b="1" dirty="0">
                <a:latin typeface="+mj-lt"/>
                <a:cs typeface="Arial" panose="020B0604020202020204" pitchFamily="34" charset="0"/>
              </a:rPr>
              <a:t>It is expressed in Latin Maxim “</a:t>
            </a:r>
            <a:r>
              <a:rPr lang="en-US" sz="2700" b="1" i="1" dirty="0">
                <a:latin typeface="+mj-lt"/>
                <a:cs typeface="Arial" panose="020B0604020202020204" pitchFamily="34" charset="0"/>
              </a:rPr>
              <a:t>actus non </a:t>
            </a:r>
            <a:r>
              <a:rPr lang="en-US" sz="2700" b="1" i="1" dirty="0" err="1">
                <a:latin typeface="+mj-lt"/>
                <a:cs typeface="Arial" panose="020B0604020202020204" pitchFamily="34" charset="0"/>
              </a:rPr>
              <a:t>facit</a:t>
            </a:r>
            <a:r>
              <a:rPr lang="en-US" sz="2700" b="1" i="1" dirty="0">
                <a:latin typeface="+mj-lt"/>
                <a:cs typeface="Arial" panose="020B0604020202020204" pitchFamily="34" charset="0"/>
              </a:rPr>
              <a:t> </a:t>
            </a:r>
            <a:r>
              <a:rPr lang="en-US" sz="2700" b="1" i="1" dirty="0" err="1">
                <a:latin typeface="+mj-lt"/>
                <a:cs typeface="Arial" panose="020B0604020202020204" pitchFamily="34" charset="0"/>
              </a:rPr>
              <a:t>reum</a:t>
            </a:r>
            <a:r>
              <a:rPr lang="en-US" sz="2700" b="1" i="1" dirty="0">
                <a:latin typeface="+mj-lt"/>
                <a:cs typeface="Arial" panose="020B0604020202020204" pitchFamily="34" charset="0"/>
              </a:rPr>
              <a:t> nisi </a:t>
            </a:r>
            <a:r>
              <a:rPr lang="en-US" sz="2700" b="1" i="1" dirty="0" err="1">
                <a:latin typeface="+mj-lt"/>
                <a:cs typeface="Arial" panose="020B0604020202020204" pitchFamily="34" charset="0"/>
              </a:rPr>
              <a:t>mens</a:t>
            </a:r>
            <a:r>
              <a:rPr lang="en-US" sz="2700" b="1" i="1" dirty="0">
                <a:latin typeface="+mj-lt"/>
                <a:cs typeface="Arial" panose="020B0604020202020204" pitchFamily="34" charset="0"/>
              </a:rPr>
              <a:t> sit </a:t>
            </a:r>
            <a:r>
              <a:rPr lang="en-US" sz="2700" b="1" i="1" dirty="0" err="1">
                <a:latin typeface="+mj-lt"/>
                <a:cs typeface="Arial" panose="020B0604020202020204" pitchFamily="34" charset="0"/>
              </a:rPr>
              <a:t>rea</a:t>
            </a:r>
            <a:r>
              <a:rPr lang="en-US" sz="2700" b="1" i="1" dirty="0">
                <a:latin typeface="+mj-lt"/>
                <a:cs typeface="Arial" panose="020B0604020202020204" pitchFamily="34" charset="0"/>
              </a:rPr>
              <a:t>”</a:t>
            </a:r>
          </a:p>
          <a:p>
            <a:pPr marL="36900" indent="0">
              <a:buNone/>
            </a:pPr>
            <a:endParaRPr lang="en-US" sz="2700" b="1" i="1" dirty="0">
              <a:latin typeface="+mj-lt"/>
              <a:cs typeface="Arial" panose="020B0604020202020204" pitchFamily="34" charset="0"/>
            </a:endParaRPr>
          </a:p>
          <a:p>
            <a:pPr>
              <a:buFont typeface="Wingdings" panose="05000000000000000000" pitchFamily="2" charset="2"/>
              <a:buChar char="q"/>
            </a:pPr>
            <a:r>
              <a:rPr lang="en-US" sz="2700" b="1" dirty="0">
                <a:latin typeface="+mj-lt"/>
                <a:cs typeface="Arial" panose="020B0604020202020204" pitchFamily="34" charset="0"/>
              </a:rPr>
              <a:t>The Maxim means “the act itself does not constitute guilt unless done with a guilty mind”</a:t>
            </a:r>
          </a:p>
          <a:p>
            <a:pPr marL="36900" indent="0">
              <a:buNone/>
            </a:pPr>
            <a:endParaRPr lang="en-ZA" sz="2700" b="1" dirty="0">
              <a:latin typeface="+mj-lt"/>
              <a:cs typeface="Arial" panose="020B0604020202020204" pitchFamily="34" charset="0"/>
            </a:endParaRPr>
          </a:p>
          <a:p>
            <a:pPr>
              <a:buFont typeface="Wingdings" panose="05000000000000000000" pitchFamily="2" charset="2"/>
              <a:buChar char="q"/>
            </a:pPr>
            <a:r>
              <a:rPr lang="en-ZA" sz="2700" b="1" dirty="0" err="1">
                <a:latin typeface="+mj-lt"/>
                <a:cs typeface="Arial" panose="020B0604020202020204" pitchFamily="34" charset="0"/>
              </a:rPr>
              <a:t>Mens</a:t>
            </a:r>
            <a:r>
              <a:rPr lang="en-ZA" sz="2700" b="1" dirty="0">
                <a:latin typeface="+mj-lt"/>
                <a:cs typeface="Arial" panose="020B0604020202020204" pitchFamily="34" charset="0"/>
              </a:rPr>
              <a:t> rea Varies from offence to offence</a:t>
            </a:r>
          </a:p>
          <a:p>
            <a:pPr>
              <a:buFont typeface="Wingdings" pitchFamily="2" charset="2"/>
              <a:buChar char="ü"/>
            </a:pPr>
            <a:endParaRPr lang="en-ZA" sz="2700" dirty="0">
              <a:latin typeface="Arial Black" pitchFamily="34" charset="0"/>
            </a:endParaRPr>
          </a:p>
        </p:txBody>
      </p:sp>
    </p:spTree>
    <p:extLst>
      <p:ext uri="{BB962C8B-B14F-4D97-AF65-F5344CB8AC3E}">
        <p14:creationId xmlns:p14="http://schemas.microsoft.com/office/powerpoint/2010/main" val="824187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TYPICAL INSTANCES OF MENS REA</a:t>
            </a:r>
            <a:endParaRPr lang="en-ZA" sz="3200" b="1" dirty="0"/>
          </a:p>
        </p:txBody>
      </p:sp>
      <p:sp>
        <p:nvSpPr>
          <p:cNvPr id="3" name="Content Placeholder 2">
            <a:extLst>
              <a:ext uri="{FF2B5EF4-FFF2-40B4-BE49-F238E27FC236}">
                <a16:creationId xmlns:a16="http://schemas.microsoft.com/office/drawing/2014/main" id="{1B63A1B1-51EB-4C7C-814D-EB41EFABE7E8}"/>
              </a:ext>
            </a:extLst>
          </p:cNvPr>
          <p:cNvSpPr>
            <a:spLocks noGrp="1"/>
          </p:cNvSpPr>
          <p:nvPr>
            <p:ph idx="1"/>
          </p:nvPr>
        </p:nvSpPr>
        <p:spPr>
          <a:xfrm>
            <a:off x="919119" y="1609860"/>
            <a:ext cx="10353762" cy="5112912"/>
          </a:xfrm>
        </p:spPr>
        <p:txBody>
          <a:bodyPr>
            <a:normAutofit fontScale="92500" lnSpcReduction="10000"/>
          </a:bodyPr>
          <a:lstStyle/>
          <a:p>
            <a:pPr>
              <a:buFont typeface="Wingdings" panose="05000000000000000000" pitchFamily="2" charset="2"/>
              <a:buChar char="q"/>
            </a:pPr>
            <a:r>
              <a:rPr lang="en-US" sz="3200" b="1" dirty="0"/>
              <a:t>Intention</a:t>
            </a:r>
          </a:p>
          <a:p>
            <a:pPr>
              <a:buFont typeface="Wingdings" panose="05000000000000000000" pitchFamily="2" charset="2"/>
              <a:buChar char="q"/>
            </a:pPr>
            <a:endParaRPr lang="en-US" sz="3200" b="1" dirty="0"/>
          </a:p>
          <a:p>
            <a:pPr>
              <a:buFont typeface="Wingdings" panose="05000000000000000000" pitchFamily="2" charset="2"/>
              <a:buChar char="q"/>
            </a:pPr>
            <a:r>
              <a:rPr lang="en-US" sz="3200" b="1" dirty="0"/>
              <a:t>Recklessness</a:t>
            </a:r>
          </a:p>
          <a:p>
            <a:pPr>
              <a:buFont typeface="Wingdings" panose="05000000000000000000" pitchFamily="2" charset="2"/>
              <a:buChar char="q"/>
            </a:pPr>
            <a:endParaRPr lang="en-US" sz="3200" b="1" dirty="0"/>
          </a:p>
          <a:p>
            <a:pPr>
              <a:buFont typeface="Wingdings" panose="05000000000000000000" pitchFamily="2" charset="2"/>
              <a:buChar char="q"/>
            </a:pPr>
            <a:r>
              <a:rPr lang="en-US" sz="3200" b="1" dirty="0"/>
              <a:t>knowledge ; and</a:t>
            </a:r>
          </a:p>
          <a:p>
            <a:pPr>
              <a:buFont typeface="Wingdings" panose="05000000000000000000" pitchFamily="2" charset="2"/>
              <a:buChar char="q"/>
            </a:pPr>
            <a:endParaRPr lang="en-US" sz="3200" b="1" dirty="0"/>
          </a:p>
          <a:p>
            <a:pPr>
              <a:buFont typeface="Wingdings" panose="05000000000000000000" pitchFamily="2" charset="2"/>
              <a:buChar char="q"/>
            </a:pPr>
            <a:r>
              <a:rPr lang="en-US" sz="3200" b="1" dirty="0"/>
              <a:t>Negligence</a:t>
            </a:r>
            <a:br>
              <a:rPr lang="en-US" sz="3200" b="1" dirty="0"/>
            </a:br>
            <a:br>
              <a:rPr lang="en-US" sz="3200" b="1" dirty="0"/>
            </a:br>
            <a:endParaRPr lang="en-US" sz="3200" b="1" dirty="0"/>
          </a:p>
        </p:txBody>
      </p:sp>
    </p:spTree>
    <p:extLst>
      <p:ext uri="{BB962C8B-B14F-4D97-AF65-F5344CB8AC3E}">
        <p14:creationId xmlns:p14="http://schemas.microsoft.com/office/powerpoint/2010/main" val="153163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2" y="283779"/>
            <a:ext cx="10164020" cy="1008993"/>
          </a:xfrm>
        </p:spPr>
        <p:txBody>
          <a:bodyPr>
            <a:normAutofit/>
          </a:bodyPr>
          <a:lstStyle/>
          <a:p>
            <a:pPr algn="ctr"/>
            <a:r>
              <a:rPr lang="en-ZA" dirty="0">
                <a:latin typeface="Arial Black" pitchFamily="34" charset="0"/>
              </a:rPr>
              <a:t>INTENTION</a:t>
            </a:r>
          </a:p>
        </p:txBody>
      </p:sp>
      <p:sp>
        <p:nvSpPr>
          <p:cNvPr id="3" name="Content Placeholder 2"/>
          <p:cNvSpPr>
            <a:spLocks noGrp="1"/>
          </p:cNvSpPr>
          <p:nvPr>
            <p:ph idx="1"/>
          </p:nvPr>
        </p:nvSpPr>
        <p:spPr>
          <a:xfrm>
            <a:off x="898634" y="1292772"/>
            <a:ext cx="10705231" cy="5281449"/>
          </a:xfrm>
        </p:spPr>
        <p:txBody>
          <a:bodyPr>
            <a:normAutofit/>
          </a:bodyPr>
          <a:lstStyle/>
          <a:p>
            <a:pPr indent="-342900">
              <a:buFont typeface="Wingdings" panose="05000000000000000000" pitchFamily="2" charset="2"/>
              <a:buChar char="q"/>
            </a:pPr>
            <a:r>
              <a:rPr lang="en-ZA" sz="2400" b="1" dirty="0">
                <a:latin typeface="+mj-lt"/>
                <a:cs typeface="Arial" panose="020B0604020202020204" pitchFamily="34" charset="0"/>
              </a:rPr>
              <a:t>Intention - X intends a consequence where x acted (omission) with the aim of bringing about that consequence.</a:t>
            </a:r>
          </a:p>
          <a:p>
            <a:pPr indent="-342900">
              <a:buFont typeface="Wingdings" panose="05000000000000000000" pitchFamily="2" charset="2"/>
              <a:buChar char="q"/>
            </a:pPr>
            <a:r>
              <a:rPr lang="en-US" sz="2400" b="1" dirty="0">
                <a:latin typeface="+mj-lt"/>
                <a:cs typeface="Arial" panose="020B0604020202020204" pitchFamily="34" charset="0"/>
              </a:rPr>
              <a:t>Intent: This is the explicit and conscious desire to commit a dangerous or illegal act. For example, if a person targets and assaults someone with the goal of inflicting harm on the victim, he is displaying criminal intent.</a:t>
            </a:r>
          </a:p>
          <a:p>
            <a:pPr indent="-342900">
              <a:buFont typeface="Wingdings" panose="05000000000000000000" pitchFamily="2" charset="2"/>
              <a:buChar char="q"/>
            </a:pPr>
            <a:r>
              <a:rPr lang="en-GB" sz="2400" b="1" dirty="0">
                <a:latin typeface="+mj-lt"/>
                <a:cs typeface="Arial" panose="020B0604020202020204" pitchFamily="34" charset="0"/>
              </a:rPr>
              <a:t>Specific intent  - one is deemed to have  the subjective desire or knowledge that the prohibited result will occur and one goes ahead with the act/omission nevertheless.</a:t>
            </a:r>
          </a:p>
          <a:p>
            <a:pPr indent="-342900">
              <a:buFont typeface="Wingdings" panose="05000000000000000000" pitchFamily="2" charset="2"/>
              <a:buChar char="q"/>
            </a:pPr>
            <a:r>
              <a:rPr lang="en-GB" sz="2400" b="1" dirty="0">
                <a:latin typeface="+mj-lt"/>
                <a:cs typeface="Arial" panose="020B0604020202020204" pitchFamily="34" charset="0"/>
              </a:rPr>
              <a:t>For certain crimes such as burglary, theft, aggravated robbery and murder, one requires specific intent to commit them.</a:t>
            </a:r>
          </a:p>
          <a:p>
            <a:pPr indent="-342900">
              <a:buFont typeface="Wingdings" panose="05000000000000000000" pitchFamily="2" charset="2"/>
              <a:buChar char="q"/>
            </a:pPr>
            <a:r>
              <a:rPr lang="en-GB" sz="2400" b="1" dirty="0">
                <a:latin typeface="+mj-lt"/>
                <a:cs typeface="Arial" panose="020B0604020202020204" pitchFamily="34" charset="0"/>
              </a:rPr>
              <a:t>Basic/Oblique Intent - A person has oblique intent when the event is a natural consequence of a voluntary act which one foresaw as such</a:t>
            </a:r>
            <a:endParaRPr lang="en-ZA" sz="2400" b="1" dirty="0">
              <a:latin typeface="+mj-lt"/>
              <a:cs typeface="Arial" panose="020B0604020202020204" pitchFamily="34" charset="0"/>
            </a:endParaRPr>
          </a:p>
          <a:p>
            <a:pPr marL="36900" indent="0">
              <a:buNone/>
            </a:pPr>
            <a:endParaRPr lang="en-ZA" sz="2400" b="1" dirty="0">
              <a:latin typeface="+mj-lt"/>
              <a:cs typeface="Arial" panose="020B0604020202020204" pitchFamily="34" charset="0"/>
            </a:endParaRPr>
          </a:p>
        </p:txBody>
      </p:sp>
    </p:spTree>
    <p:extLst>
      <p:ext uri="{BB962C8B-B14F-4D97-AF65-F5344CB8AC3E}">
        <p14:creationId xmlns:p14="http://schemas.microsoft.com/office/powerpoint/2010/main" val="276657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6974" y="283335"/>
            <a:ext cx="10985679" cy="6375042"/>
          </a:xfrm>
          <a:prstGeom prst="rect">
            <a:avLst/>
          </a:prstGeom>
        </p:spPr>
      </p:pic>
    </p:spTree>
    <p:extLst>
      <p:ext uri="{BB962C8B-B14F-4D97-AF65-F5344CB8AC3E}">
        <p14:creationId xmlns:p14="http://schemas.microsoft.com/office/powerpoint/2010/main" val="131686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884" y="174587"/>
            <a:ext cx="10805375" cy="857250"/>
          </a:xfrm>
        </p:spPr>
        <p:txBody>
          <a:bodyPr>
            <a:normAutofit/>
          </a:bodyPr>
          <a:lstStyle/>
          <a:p>
            <a:pPr algn="ctr"/>
            <a:r>
              <a:rPr lang="en-ZA" b="1" dirty="0"/>
              <a:t>Recklessness </a:t>
            </a:r>
          </a:p>
        </p:txBody>
      </p:sp>
      <p:sp>
        <p:nvSpPr>
          <p:cNvPr id="3" name="Content Placeholder 2"/>
          <p:cNvSpPr>
            <a:spLocks noGrp="1"/>
          </p:cNvSpPr>
          <p:nvPr>
            <p:ph idx="1"/>
          </p:nvPr>
        </p:nvSpPr>
        <p:spPr>
          <a:xfrm>
            <a:off x="888643" y="1017431"/>
            <a:ext cx="10805374" cy="5705341"/>
          </a:xfrm>
        </p:spPr>
        <p:txBody>
          <a:bodyPr>
            <a:normAutofit/>
          </a:bodyPr>
          <a:lstStyle/>
          <a:p>
            <a:pPr>
              <a:lnSpc>
                <a:spcPct val="100000"/>
              </a:lnSpc>
              <a:buFont typeface="Wingdings" pitchFamily="2" charset="2"/>
              <a:buChar char="q"/>
            </a:pPr>
            <a:r>
              <a:rPr lang="en-US" sz="2400" b="1" dirty="0">
                <a:latin typeface="+mj-lt"/>
                <a:cs typeface="Arial" panose="020B0604020202020204" pitchFamily="34" charset="0"/>
              </a:rPr>
              <a:t>Recklessness: Recklessness is the decision to commit a certain action despite knowing about associated risks. For example, if a person causes injury while driving drunk, he can be found guilty of recklessly causing harm. He did not intend to hurt anyone, and did not expect it to happen, but he knew he was taking the risk of hurting someone by driving while inebriated.</a:t>
            </a:r>
            <a:endParaRPr lang="en-ZA" sz="2400" b="1" dirty="0">
              <a:latin typeface="+mj-lt"/>
              <a:cs typeface="Arial" panose="020B0604020202020204" pitchFamily="34" charset="0"/>
            </a:endParaRPr>
          </a:p>
          <a:p>
            <a:pPr indent="-342900">
              <a:buFont typeface="Wingdings" pitchFamily="2" charset="2"/>
              <a:buChar char="q"/>
            </a:pPr>
            <a:r>
              <a:rPr lang="en-ZA" sz="2400" b="1" dirty="0">
                <a:latin typeface="+mj-lt"/>
                <a:cs typeface="Arial" panose="020B0604020202020204" pitchFamily="34" charset="0"/>
              </a:rPr>
              <a:t>Test for recklessness: </a:t>
            </a:r>
          </a:p>
          <a:p>
            <a:pPr marL="385763" indent="-385763">
              <a:buFont typeface="+mj-lt"/>
              <a:buAutoNum type="alphaLcPeriod"/>
            </a:pPr>
            <a:r>
              <a:rPr lang="en-ZA" sz="2400" b="1" dirty="0">
                <a:latin typeface="+mj-lt"/>
                <a:cs typeface="Arial" panose="020B0604020202020204" pitchFamily="34" charset="0"/>
              </a:rPr>
              <a:t>foreseen a particular harm but goes on to take it</a:t>
            </a:r>
          </a:p>
          <a:p>
            <a:pPr marL="413195" indent="-385763">
              <a:buFont typeface="+mj-lt"/>
              <a:buAutoNum type="alphaLcPeriod"/>
            </a:pPr>
            <a:r>
              <a:rPr lang="en-ZA" sz="2400" b="1" dirty="0">
                <a:latin typeface="+mj-lt"/>
                <a:cs typeface="Arial" panose="020B0604020202020204" pitchFamily="34" charset="0"/>
              </a:rPr>
              <a:t>The risk must have been unreasonable for him to take it</a:t>
            </a:r>
          </a:p>
          <a:p>
            <a:pPr indent="-342900">
              <a:buFont typeface="Wingdings" pitchFamily="2" charset="2"/>
              <a:buChar char="q"/>
            </a:pPr>
            <a:r>
              <a:rPr lang="en-ZA" sz="2400" b="1" dirty="0">
                <a:latin typeface="+mj-lt"/>
                <a:cs typeface="Arial" panose="020B0604020202020204" pitchFamily="34" charset="0"/>
              </a:rPr>
              <a:t> See the following cases:</a:t>
            </a:r>
          </a:p>
          <a:p>
            <a:pPr lvl="1">
              <a:buFont typeface="Courier New" pitchFamily="49" charset="0"/>
              <a:buChar char="o"/>
            </a:pPr>
            <a:r>
              <a:rPr lang="en-GB" sz="2200" b="1" dirty="0">
                <a:latin typeface="+mj-lt"/>
                <a:cs typeface="Arial" panose="020B0604020202020204" pitchFamily="34" charset="0"/>
              </a:rPr>
              <a:t>The People v. Lawrence </a:t>
            </a:r>
            <a:r>
              <a:rPr lang="en-GB" sz="2200" b="1" dirty="0" err="1">
                <a:latin typeface="+mj-lt"/>
                <a:cs typeface="Arial" panose="020B0604020202020204" pitchFamily="34" charset="0"/>
              </a:rPr>
              <a:t>Mumanga</a:t>
            </a:r>
            <a:r>
              <a:rPr lang="en-GB" sz="2200" b="1" dirty="0">
                <a:latin typeface="+mj-lt"/>
                <a:cs typeface="Arial" panose="020B0604020202020204" pitchFamily="34" charset="0"/>
              </a:rPr>
              <a:t> (1985) ZR 35 High Court (I)</a:t>
            </a:r>
          </a:p>
          <a:p>
            <a:pPr lvl="1">
              <a:buFont typeface="Courier New" pitchFamily="49" charset="0"/>
              <a:buChar char="o"/>
            </a:pPr>
            <a:r>
              <a:rPr lang="en-GB" sz="2200" b="1" dirty="0">
                <a:latin typeface="+mj-lt"/>
                <a:cs typeface="Arial" panose="020B0604020202020204" pitchFamily="34" charset="0"/>
              </a:rPr>
              <a:t>Metropolitan  Police Commissioner  v Caldwell (1982) AC 341</a:t>
            </a:r>
          </a:p>
          <a:p>
            <a:pPr lvl="1">
              <a:buFont typeface="Courier New" pitchFamily="49" charset="0"/>
              <a:buChar char="o"/>
            </a:pPr>
            <a:r>
              <a:rPr lang="en-GB" sz="2200" b="1" dirty="0">
                <a:latin typeface="+mj-lt"/>
                <a:cs typeface="Arial" panose="020B0604020202020204" pitchFamily="34" charset="0"/>
              </a:rPr>
              <a:t>R v Cunningham (1957) 2 QB 396</a:t>
            </a:r>
          </a:p>
          <a:p>
            <a:pPr>
              <a:buFont typeface="Wingdings" pitchFamily="2" charset="2"/>
              <a:buChar char="ü"/>
            </a:pPr>
            <a:endParaRPr lang="en-GB" sz="1800" dirty="0">
              <a:latin typeface="Arial" panose="020B0604020202020204" pitchFamily="34" charset="0"/>
              <a:cs typeface="Arial" panose="020B0604020202020204" pitchFamily="34" charset="0"/>
            </a:endParaRPr>
          </a:p>
          <a:p>
            <a:pPr>
              <a:buFont typeface="Wingdings" pitchFamily="2" charset="2"/>
              <a:buChar char="ü"/>
            </a:pPr>
            <a:endParaRPr lang="en-ZA" dirty="0">
              <a:latin typeface="Arial Black" pitchFamily="34" charset="0"/>
            </a:endParaRPr>
          </a:p>
        </p:txBody>
      </p:sp>
    </p:spTree>
    <p:extLst>
      <p:ext uri="{BB962C8B-B14F-4D97-AF65-F5344CB8AC3E}">
        <p14:creationId xmlns:p14="http://schemas.microsoft.com/office/powerpoint/2010/main" val="275211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38" y="141668"/>
            <a:ext cx="10612192" cy="850006"/>
          </a:xfrm>
        </p:spPr>
        <p:txBody>
          <a:bodyPr/>
          <a:lstStyle/>
          <a:p>
            <a:pPr algn="ctr"/>
            <a:r>
              <a:rPr lang="en-ZA" b="1" dirty="0"/>
              <a:t>Knowledge</a:t>
            </a:r>
          </a:p>
        </p:txBody>
      </p:sp>
      <p:sp>
        <p:nvSpPr>
          <p:cNvPr id="3" name="Content Placeholder 2"/>
          <p:cNvSpPr>
            <a:spLocks noGrp="1"/>
          </p:cNvSpPr>
          <p:nvPr>
            <p:ph idx="1"/>
          </p:nvPr>
        </p:nvSpPr>
        <p:spPr>
          <a:xfrm>
            <a:off x="746975" y="1133340"/>
            <a:ext cx="10650828" cy="5615189"/>
          </a:xfrm>
        </p:spPr>
        <p:txBody>
          <a:bodyPr>
            <a:normAutofit/>
          </a:bodyPr>
          <a:lstStyle/>
          <a:p>
            <a:pPr>
              <a:lnSpc>
                <a:spcPct val="100000"/>
              </a:lnSpc>
              <a:buFont typeface="Wingdings" pitchFamily="2" charset="2"/>
              <a:buChar char="q"/>
            </a:pPr>
            <a:r>
              <a:rPr lang="en-US" sz="2800" b="1" dirty="0">
                <a:latin typeface="+mj-lt"/>
                <a:cs typeface="Arial" panose="020B0604020202020204" pitchFamily="34" charset="0"/>
              </a:rPr>
              <a:t>Knowledge: This term applies if a person is aware that his or her actions will have certain results, but does not seem to care. For example, if a person violently lashes out at someone, inflicting harm may not be her primary goal. However, if she was aware that harm would be a predictable result of her actions, then she is guilty of having criminal knowledge.</a:t>
            </a:r>
            <a:endParaRPr lang="en-ZA" sz="2800" b="1" dirty="0">
              <a:latin typeface="+mj-lt"/>
              <a:cs typeface="Arial" panose="020B0604020202020204" pitchFamily="34" charset="0"/>
            </a:endParaRPr>
          </a:p>
          <a:p>
            <a:pPr>
              <a:buFont typeface="Wingdings" pitchFamily="2" charset="2"/>
              <a:buChar char="q"/>
            </a:pPr>
            <a:r>
              <a:rPr lang="en-ZA" sz="2800" b="1" dirty="0">
                <a:latin typeface="+mj-lt"/>
                <a:cs typeface="Arial" panose="020B0604020202020204" pitchFamily="34" charset="0"/>
              </a:rPr>
              <a:t>Actual knowledge, Belief; Wilful blindness (look at PC 318)</a:t>
            </a:r>
          </a:p>
          <a:p>
            <a:pPr lvl="1">
              <a:buFont typeface="Courier New" pitchFamily="49" charset="0"/>
              <a:buChar char="o"/>
            </a:pPr>
            <a:r>
              <a:rPr lang="en-ZA" sz="2600" b="1" dirty="0">
                <a:latin typeface="+mj-lt"/>
                <a:cs typeface="Arial" panose="020B0604020202020204" pitchFamily="34" charset="0"/>
              </a:rPr>
              <a:t>Read: </a:t>
            </a:r>
            <a:r>
              <a:rPr lang="en-US" sz="2600" b="1" dirty="0">
                <a:latin typeface="+mj-lt"/>
                <a:cs typeface="Arial" panose="020B0604020202020204" pitchFamily="34" charset="0"/>
              </a:rPr>
              <a:t>DICKSON SEMBAUKE v THE PEOPLE [1988 – 89] ZR 144 [SC]</a:t>
            </a:r>
            <a:endParaRPr lang="en-ZA" sz="2600" b="1" dirty="0">
              <a:latin typeface="+mj-lt"/>
              <a:cs typeface="Arial" panose="020B0604020202020204" pitchFamily="34" charset="0"/>
            </a:endParaRPr>
          </a:p>
        </p:txBody>
      </p:sp>
    </p:spTree>
    <p:extLst>
      <p:ext uri="{BB962C8B-B14F-4D97-AF65-F5344CB8AC3E}">
        <p14:creationId xmlns:p14="http://schemas.microsoft.com/office/powerpoint/2010/main" val="54290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95" y="178083"/>
            <a:ext cx="10232042" cy="852227"/>
          </a:xfrm>
        </p:spPr>
        <p:txBody>
          <a:bodyPr/>
          <a:lstStyle/>
          <a:p>
            <a:pPr algn="ctr"/>
            <a:r>
              <a:rPr lang="en-ZA" b="1" dirty="0"/>
              <a:t>Negligence</a:t>
            </a:r>
          </a:p>
        </p:txBody>
      </p:sp>
      <p:sp>
        <p:nvSpPr>
          <p:cNvPr id="3" name="Content Placeholder 2"/>
          <p:cNvSpPr>
            <a:spLocks noGrp="1"/>
          </p:cNvSpPr>
          <p:nvPr>
            <p:ph idx="1"/>
          </p:nvPr>
        </p:nvSpPr>
        <p:spPr>
          <a:xfrm>
            <a:off x="605308" y="1017431"/>
            <a:ext cx="11243256" cy="5679583"/>
          </a:xfrm>
        </p:spPr>
        <p:txBody>
          <a:bodyPr>
            <a:normAutofit/>
          </a:bodyPr>
          <a:lstStyle/>
          <a:p>
            <a:pPr>
              <a:buFont typeface="Wingdings" pitchFamily="2" charset="2"/>
              <a:buChar char="q"/>
            </a:pPr>
            <a:r>
              <a:rPr lang="en-US" sz="2400" b="1" dirty="0">
                <a:latin typeface="+mj-lt"/>
                <a:cs typeface="Arial" panose="020B0604020202020204" pitchFamily="34" charset="0"/>
              </a:rPr>
              <a:t>Negligence: This is the mildest form of criminal culpability. A person commits negligence when she fails to meet a reasonable standard of behavior for her circumstances. For example, if a child is injured because his or her caretaker failed to perform her duties, she may be guilty of criminal negligence.</a:t>
            </a:r>
            <a:endParaRPr lang="en-ZA" sz="2400" b="1" dirty="0">
              <a:latin typeface="+mj-lt"/>
              <a:cs typeface="Arial" panose="020B0604020202020204" pitchFamily="34" charset="0"/>
            </a:endParaRPr>
          </a:p>
          <a:p>
            <a:pPr>
              <a:buFont typeface="Wingdings" pitchFamily="2" charset="2"/>
              <a:buChar char="q"/>
            </a:pPr>
            <a:r>
              <a:rPr lang="en-ZA" sz="2400" b="1" dirty="0">
                <a:latin typeface="+mj-lt"/>
                <a:cs typeface="Arial" panose="020B0604020202020204" pitchFamily="34" charset="0"/>
              </a:rPr>
              <a:t>Compares the act of D with a hypothetical reasonable man.</a:t>
            </a:r>
          </a:p>
          <a:p>
            <a:pPr>
              <a:buFont typeface="Wingdings" pitchFamily="2" charset="2"/>
              <a:buChar char="q"/>
            </a:pPr>
            <a:r>
              <a:rPr lang="en-ZA" sz="2400" b="1" dirty="0">
                <a:latin typeface="+mj-lt"/>
                <a:cs typeface="Arial" panose="020B0604020202020204" pitchFamily="34" charset="0"/>
              </a:rPr>
              <a:t>An act that falls below the expected standards of a reasonable prudent ordinary person</a:t>
            </a:r>
          </a:p>
          <a:p>
            <a:pPr>
              <a:buFont typeface="Wingdings" pitchFamily="2" charset="2"/>
              <a:buChar char="q"/>
            </a:pPr>
            <a:r>
              <a:rPr lang="en-ZA" sz="2400" b="1" dirty="0">
                <a:latin typeface="+mj-lt"/>
                <a:cs typeface="Arial" panose="020B0604020202020204" pitchFamily="34" charset="0"/>
              </a:rPr>
              <a:t>Relevant in manslaughter cases – duty of care owed – </a:t>
            </a:r>
          </a:p>
          <a:p>
            <a:pPr>
              <a:buFont typeface="Wingdings" pitchFamily="2" charset="2"/>
              <a:buChar char="q"/>
            </a:pPr>
            <a:r>
              <a:rPr lang="en-ZA" sz="2400" b="1" dirty="0">
                <a:latin typeface="+mj-lt"/>
                <a:cs typeface="Arial" panose="020B0604020202020204" pitchFamily="34" charset="0"/>
              </a:rPr>
              <a:t>look at:  </a:t>
            </a:r>
          </a:p>
          <a:p>
            <a:pPr lvl="1">
              <a:buFont typeface="Courier New" pitchFamily="49" charset="0"/>
              <a:buChar char="o"/>
            </a:pPr>
            <a:r>
              <a:rPr lang="pt-BR" sz="2200" b="1" dirty="0">
                <a:latin typeface="+mj-lt"/>
                <a:cs typeface="Arial" panose="020B0604020202020204" pitchFamily="34" charset="0"/>
              </a:rPr>
              <a:t>R v Adomako [1994] 3 WLR 288</a:t>
            </a:r>
          </a:p>
          <a:p>
            <a:pPr lvl="1">
              <a:buFont typeface="Courier New" pitchFamily="49" charset="0"/>
              <a:buChar char="o"/>
            </a:pPr>
            <a:r>
              <a:rPr lang="en-US" sz="2200" b="1" dirty="0">
                <a:latin typeface="+mj-lt"/>
                <a:cs typeface="Arial" panose="020B0604020202020204" pitchFamily="34" charset="0"/>
              </a:rPr>
              <a:t>People v </a:t>
            </a:r>
            <a:r>
              <a:rPr lang="en-US" sz="2200" b="1" dirty="0" err="1">
                <a:latin typeface="+mj-lt"/>
                <a:cs typeface="Arial" panose="020B0604020202020204" pitchFamily="34" charset="0"/>
              </a:rPr>
              <a:t>Muzungu</a:t>
            </a:r>
            <a:r>
              <a:rPr lang="en-US" sz="2200" b="1" dirty="0">
                <a:latin typeface="+mj-lt"/>
                <a:cs typeface="Arial" panose="020B0604020202020204" pitchFamily="34" charset="0"/>
              </a:rPr>
              <a:t> (2011) ZMHC 54 </a:t>
            </a:r>
          </a:p>
          <a:p>
            <a:pPr lvl="1">
              <a:buFont typeface="Courier New" pitchFamily="49" charset="0"/>
              <a:buChar char="o"/>
            </a:pPr>
            <a:r>
              <a:rPr lang="en-US" sz="2200" b="1" dirty="0">
                <a:latin typeface="+mj-lt"/>
                <a:cs typeface="Arial" panose="020B0604020202020204" pitchFamily="34" charset="0"/>
              </a:rPr>
              <a:t>The People v. Zulu (1968) ZR 88 HC</a:t>
            </a:r>
          </a:p>
          <a:p>
            <a:pPr>
              <a:buFont typeface="Wingdings" pitchFamily="2" charset="2"/>
              <a:buChar char="ü"/>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98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167425"/>
            <a:ext cx="10821805" cy="927279"/>
          </a:xfrm>
        </p:spPr>
        <p:txBody>
          <a:bodyPr>
            <a:normAutofit/>
          </a:bodyPr>
          <a:lstStyle/>
          <a:p>
            <a:pPr algn="ctr"/>
            <a:r>
              <a:rPr lang="en-ZA" b="1" dirty="0"/>
              <a:t>Coincidence of </a:t>
            </a:r>
            <a:r>
              <a:rPr lang="en-ZA" b="1" dirty="0" err="1"/>
              <a:t>mens</a:t>
            </a:r>
            <a:r>
              <a:rPr lang="en-ZA" b="1" dirty="0"/>
              <a:t> </a:t>
            </a:r>
            <a:r>
              <a:rPr lang="en-ZA" b="1" dirty="0" err="1"/>
              <a:t>rea</a:t>
            </a:r>
            <a:r>
              <a:rPr lang="en-ZA" b="1" dirty="0"/>
              <a:t> and </a:t>
            </a:r>
            <a:r>
              <a:rPr lang="en-ZA" b="1" dirty="0" err="1"/>
              <a:t>acteus</a:t>
            </a:r>
            <a:r>
              <a:rPr lang="en-ZA" b="1" dirty="0"/>
              <a:t> </a:t>
            </a:r>
            <a:r>
              <a:rPr lang="en-ZA" b="1" dirty="0" err="1"/>
              <a:t>reus</a:t>
            </a:r>
            <a:endParaRPr lang="en-ZA" b="1" dirty="0"/>
          </a:p>
        </p:txBody>
      </p:sp>
      <p:sp>
        <p:nvSpPr>
          <p:cNvPr id="3" name="Content Placeholder 2"/>
          <p:cNvSpPr>
            <a:spLocks noGrp="1"/>
          </p:cNvSpPr>
          <p:nvPr>
            <p:ph idx="1"/>
          </p:nvPr>
        </p:nvSpPr>
        <p:spPr>
          <a:xfrm>
            <a:off x="472966" y="1120462"/>
            <a:ext cx="11225047" cy="5516821"/>
          </a:xfrm>
        </p:spPr>
        <p:txBody>
          <a:bodyPr>
            <a:normAutofit/>
          </a:bodyPr>
          <a:lstStyle/>
          <a:p>
            <a:pPr marL="457200" indent="-457200">
              <a:buFont typeface="Wingdings" pitchFamily="2" charset="2"/>
              <a:buChar char="q"/>
            </a:pPr>
            <a:r>
              <a:rPr lang="en-GB" sz="2800" b="1" dirty="0">
                <a:latin typeface="+mj-lt"/>
                <a:cs typeface="Arial" panose="020B0604020202020204" pitchFamily="34" charset="0"/>
              </a:rPr>
              <a:t>Coincidence of mens rea and actus rea – both must occur at the same time</a:t>
            </a:r>
          </a:p>
          <a:p>
            <a:pPr marL="457200" indent="-457200">
              <a:buFont typeface="Wingdings" pitchFamily="2" charset="2"/>
              <a:buChar char="q"/>
            </a:pPr>
            <a:r>
              <a:rPr lang="en-US" sz="2800" b="1" dirty="0">
                <a:latin typeface="+mj-lt"/>
                <a:cs typeface="Arial" panose="020B0604020202020204" pitchFamily="34" charset="0"/>
              </a:rPr>
              <a:t>Coincidence of </a:t>
            </a:r>
            <a:r>
              <a:rPr lang="en-US" sz="2800" b="1" dirty="0" err="1">
                <a:latin typeface="+mj-lt"/>
                <a:cs typeface="Arial" panose="020B0604020202020204" pitchFamily="34" charset="0"/>
              </a:rPr>
              <a:t>actus</a:t>
            </a:r>
            <a:r>
              <a:rPr lang="en-US" sz="2800" b="1" dirty="0">
                <a:latin typeface="+mj-lt"/>
                <a:cs typeface="Arial" panose="020B0604020202020204" pitchFamily="34" charset="0"/>
              </a:rPr>
              <a:t> </a:t>
            </a:r>
            <a:r>
              <a:rPr lang="en-US" sz="2800" b="1" dirty="0" err="1">
                <a:latin typeface="+mj-lt"/>
                <a:cs typeface="Arial" panose="020B0604020202020204" pitchFamily="34" charset="0"/>
              </a:rPr>
              <a:t>reus</a:t>
            </a:r>
            <a:r>
              <a:rPr lang="en-US" sz="2800" b="1" dirty="0">
                <a:latin typeface="+mj-lt"/>
                <a:cs typeface="Arial" panose="020B0604020202020204" pitchFamily="34" charset="0"/>
              </a:rPr>
              <a:t> and </a:t>
            </a:r>
            <a:r>
              <a:rPr lang="en-US" sz="2800" b="1" dirty="0" err="1">
                <a:latin typeface="+mj-lt"/>
                <a:cs typeface="Arial" panose="020B0604020202020204" pitchFamily="34" charset="0"/>
              </a:rPr>
              <a:t>mens</a:t>
            </a:r>
            <a:r>
              <a:rPr lang="en-US" sz="2800" b="1" dirty="0">
                <a:latin typeface="+mj-lt"/>
                <a:cs typeface="Arial" panose="020B0604020202020204" pitchFamily="34" charset="0"/>
              </a:rPr>
              <a:t> </a:t>
            </a:r>
            <a:r>
              <a:rPr lang="en-US" sz="2800" b="1" dirty="0" err="1">
                <a:latin typeface="+mj-lt"/>
                <a:cs typeface="Arial" panose="020B0604020202020204" pitchFamily="34" charset="0"/>
              </a:rPr>
              <a:t>rea</a:t>
            </a:r>
            <a:r>
              <a:rPr lang="en-US" sz="2800" b="1" dirty="0">
                <a:latin typeface="+mj-lt"/>
                <a:cs typeface="Arial" panose="020B0604020202020204" pitchFamily="34" charset="0"/>
              </a:rPr>
              <a:t> is the principle that both the mental and physical element of the crime must be present in order for someone to be liable for murder. This is often called the contemporaneity rule.</a:t>
            </a:r>
          </a:p>
          <a:p>
            <a:pPr marL="0" indent="0">
              <a:buNone/>
            </a:pPr>
            <a:r>
              <a:rPr lang="en-GB" sz="2800" b="1" dirty="0">
                <a:latin typeface="+mj-lt"/>
                <a:cs typeface="Arial" panose="020B0604020202020204" pitchFamily="34" charset="0"/>
              </a:rPr>
              <a:t>Read:</a:t>
            </a:r>
          </a:p>
          <a:p>
            <a:pPr lvl="1">
              <a:buFont typeface="Courier New" pitchFamily="49" charset="0"/>
              <a:buChar char="o"/>
            </a:pPr>
            <a:r>
              <a:rPr lang="en-GB" sz="2600" b="1" dirty="0">
                <a:latin typeface="+mj-lt"/>
                <a:cs typeface="Arial" panose="020B0604020202020204" pitchFamily="34" charset="0"/>
              </a:rPr>
              <a:t>Thabo </a:t>
            </a:r>
            <a:r>
              <a:rPr lang="en-GB" sz="2600" b="1" dirty="0" err="1">
                <a:latin typeface="+mj-lt"/>
                <a:cs typeface="Arial" panose="020B0604020202020204" pitchFamily="34" charset="0"/>
              </a:rPr>
              <a:t>Meli</a:t>
            </a:r>
            <a:r>
              <a:rPr lang="en-GB" sz="2600" b="1" dirty="0">
                <a:latin typeface="+mj-lt"/>
                <a:cs typeface="Arial" panose="020B0604020202020204" pitchFamily="34" charset="0"/>
              </a:rPr>
              <a:t> v R (1954) 1 WLR 228</a:t>
            </a:r>
          </a:p>
          <a:p>
            <a:pPr lvl="1">
              <a:buFont typeface="Courier New" pitchFamily="49" charset="0"/>
              <a:buChar char="o"/>
            </a:pPr>
            <a:r>
              <a:rPr lang="en-GB" sz="2600" b="1" dirty="0">
                <a:latin typeface="+mj-lt"/>
                <a:cs typeface="Arial" panose="020B0604020202020204" pitchFamily="34" charset="0"/>
              </a:rPr>
              <a:t>R v Church [1965] 2 WLR 1220</a:t>
            </a:r>
          </a:p>
          <a:p>
            <a:pPr>
              <a:buFont typeface="Wingdings" panose="05000000000000000000" pitchFamily="2" charset="2"/>
              <a:buChar char="ü"/>
            </a:pPr>
            <a:endParaRPr lang="en-GB" sz="2100" dirty="0">
              <a:latin typeface="Arial Black" pitchFamily="34" charset="0"/>
            </a:endParaRPr>
          </a:p>
          <a:p>
            <a:pPr>
              <a:buFont typeface="Wingdings" panose="05000000000000000000" pitchFamily="2" charset="2"/>
              <a:buChar char="ü"/>
            </a:pPr>
            <a:endParaRPr lang="en-ZA" dirty="0">
              <a:latin typeface="Arial Black" pitchFamily="34" charset="0"/>
            </a:endParaRPr>
          </a:p>
        </p:txBody>
      </p:sp>
    </p:spTree>
    <p:extLst>
      <p:ext uri="{BB962C8B-B14F-4D97-AF65-F5344CB8AC3E}">
        <p14:creationId xmlns:p14="http://schemas.microsoft.com/office/powerpoint/2010/main" val="503382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761</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Calibri</vt:lpstr>
      <vt:lpstr>Calisto MT</vt:lpstr>
      <vt:lpstr>Courier New</vt:lpstr>
      <vt:lpstr>Wingdings</vt:lpstr>
      <vt:lpstr>Wingdings 2</vt:lpstr>
      <vt:lpstr>Slate</vt:lpstr>
      <vt:lpstr>UNIT 3 - MENS REA </vt:lpstr>
      <vt:lpstr>What is Mens Rea?</vt:lpstr>
      <vt:lpstr>TYPICAL INSTANCES OF MENS REA</vt:lpstr>
      <vt:lpstr>INTENTION</vt:lpstr>
      <vt:lpstr>PowerPoint Presentation</vt:lpstr>
      <vt:lpstr>Recklessness </vt:lpstr>
      <vt:lpstr>Knowledge</vt:lpstr>
      <vt:lpstr>Negligence</vt:lpstr>
      <vt:lpstr>Coincidence of mens rea and acteus reus</vt:lpstr>
      <vt:lpstr>Transferred Malice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MENS REA</dc:title>
  <dc:creator>Lumbwe</dc:creator>
  <cp:lastModifiedBy>Lumbwe</cp:lastModifiedBy>
  <cp:revision>17</cp:revision>
  <dcterms:created xsi:type="dcterms:W3CDTF">2020-02-14T14:13:53Z</dcterms:created>
  <dcterms:modified xsi:type="dcterms:W3CDTF">2020-02-19T13:47:00Z</dcterms:modified>
</cp:coreProperties>
</file>