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408" r:id="rId2"/>
    <p:sldId id="409" r:id="rId3"/>
    <p:sldId id="410" r:id="rId4"/>
    <p:sldId id="411" r:id="rId5"/>
    <p:sldId id="412" r:id="rId6"/>
    <p:sldId id="416" r:id="rId7"/>
    <p:sldId id="418" r:id="rId8"/>
    <p:sldId id="419" r:id="rId9"/>
    <p:sldId id="421" r:id="rId10"/>
    <p:sldId id="422" r:id="rId11"/>
    <p:sldId id="423" r:id="rId12"/>
    <p:sldId id="424" r:id="rId13"/>
    <p:sldId id="425" r:id="rId14"/>
    <p:sldId id="42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05B00-0562-4C3F-B771-F0FB5975997F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6BFCA-2854-4D79-A6EB-BC6CE810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76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AAB07-BB28-462F-87E4-BDB06E1232C9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88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D9A4B-F5CC-4C53-BDB2-178662FD82B0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885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Intention &amp; recklessness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D9A4B-F5CC-4C53-BDB2-178662FD82B0}" type="slidenum">
              <a:rPr lang="en-GB" smtClean="0">
                <a:solidFill>
                  <a:prstClr val="black"/>
                </a:solidFill>
              </a:rPr>
              <a:pPr/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8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7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3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98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0326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3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35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55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53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7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2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7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1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4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76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6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4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2F25D1D7-1BFB-4A6F-8399-FE0FF4797168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5BAD684D-4937-4551-AE20-F85046D9A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86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0566" y="1718441"/>
            <a:ext cx="9621419" cy="2338642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UNIT 7 - SEXUAL OFFENCES</a:t>
            </a:r>
            <a:br>
              <a:rPr lang="en-GB" b="1" dirty="0"/>
            </a:br>
            <a:br>
              <a:rPr lang="en-GB" sz="4000" b="1" dirty="0">
                <a:solidFill>
                  <a:srgbClr val="FF0000"/>
                </a:solidFill>
              </a:rPr>
            </a:br>
            <a:r>
              <a:rPr lang="en-GB" sz="4400" b="1" dirty="0">
                <a:solidFill>
                  <a:schemeClr val="tx1"/>
                </a:solidFill>
              </a:rPr>
              <a:t>“Offences against morality”</a:t>
            </a:r>
          </a:p>
        </p:txBody>
      </p:sp>
    </p:spTree>
    <p:extLst>
      <p:ext uri="{BB962C8B-B14F-4D97-AF65-F5344CB8AC3E}">
        <p14:creationId xmlns:p14="http://schemas.microsoft.com/office/powerpoint/2010/main" val="3153555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621" y="201478"/>
            <a:ext cx="10878207" cy="110038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DEFILEMENT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949" y="1301858"/>
            <a:ext cx="11267268" cy="536750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600" b="1" dirty="0">
                <a:latin typeface="+mj-lt"/>
                <a:cs typeface="Arial" panose="020B0604020202020204" pitchFamily="34" charset="0"/>
              </a:rPr>
              <a:t>The People v. Stephen Hara [2014] ZMSC 31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100" b="1" dirty="0">
                <a:latin typeface="+mj-lt"/>
                <a:cs typeface="Arial" panose="020B0604020202020204" pitchFamily="34" charset="0"/>
              </a:rPr>
              <a:t>Accused was sentenced to 30 years imprisonment with hard labour the harsh sentence was imposed to reflect the barbaric nature of the act</a:t>
            </a:r>
            <a:endParaRPr lang="en-GB" sz="36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3600" b="1" dirty="0" err="1">
                <a:latin typeface="+mj-lt"/>
                <a:cs typeface="Arial" panose="020B0604020202020204" pitchFamily="34" charset="0"/>
              </a:rPr>
              <a:t>Nsofu</a:t>
            </a:r>
            <a:r>
              <a:rPr lang="en-GB" sz="3600" b="1" dirty="0">
                <a:latin typeface="+mj-lt"/>
                <a:cs typeface="Arial" panose="020B0604020202020204" pitchFamily="34" charset="0"/>
              </a:rPr>
              <a:t> v the People (1973) ZR 287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600" b="1" dirty="0">
                <a:latin typeface="+mj-lt"/>
                <a:cs typeface="Arial" panose="020B0604020202020204" pitchFamily="34" charset="0"/>
              </a:rPr>
              <a:t>Sole </a:t>
            </a:r>
            <a:r>
              <a:rPr lang="en-GB" sz="3600" b="1" dirty="0" err="1">
                <a:latin typeface="+mj-lt"/>
                <a:cs typeface="Arial" panose="020B0604020202020204" pitchFamily="34" charset="0"/>
              </a:rPr>
              <a:t>Sikaonga</a:t>
            </a:r>
            <a:r>
              <a:rPr lang="en-GB" sz="3600" b="1" dirty="0">
                <a:latin typeface="+mj-lt"/>
                <a:cs typeface="Arial" panose="020B0604020202020204" pitchFamily="34" charset="0"/>
              </a:rPr>
              <a:t> v the people (S.C.Z Judgment no. 20 OF 2009) – Harsher punishment can be given where there are aggravating circumstances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dirty="0">
                <a:latin typeface="+mj-lt"/>
                <a:cs typeface="Arial" panose="020B0604020202020204" pitchFamily="34" charset="0"/>
              </a:rPr>
              <a:t>Ndhlovu v People (Appeal No 124/2011) [2015] ZMSC 72  - sentence increased from 17 – 25 years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b="1" dirty="0">
                <a:latin typeface="+mj-lt"/>
                <a:cs typeface="Arial" panose="020B0604020202020204" pitchFamily="34" charset="0"/>
              </a:rPr>
              <a:t>Mumba v People (Appeal No. 163/2017) [2018] ZMCA 19 – sentence increased from 25 – 42 years</a:t>
            </a:r>
            <a:endParaRPr lang="en-GB" sz="36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729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806" y="136901"/>
            <a:ext cx="11086106" cy="945398"/>
          </a:xfrm>
        </p:spPr>
        <p:txBody>
          <a:bodyPr/>
          <a:lstStyle/>
          <a:p>
            <a:pPr algn="ctr"/>
            <a:r>
              <a:rPr lang="en-GB" sz="4400" b="1" dirty="0">
                <a:cs typeface="Arial" panose="020B0604020202020204" pitchFamily="34" charset="0"/>
              </a:rPr>
              <a:t>ATTEMPTED DEFILEMENT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255364"/>
            <a:ext cx="10899778" cy="49930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200" b="1" dirty="0">
                <a:latin typeface="+mj-lt"/>
                <a:cs typeface="Arial" panose="020B0604020202020204" pitchFamily="34" charset="0"/>
              </a:rPr>
              <a:t>PC s.138(2) attempted Defilement - 14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Therefore the following needs to be established to secure a conviction;</a:t>
            </a:r>
          </a:p>
          <a:p>
            <a:pPr lvl="2">
              <a:buFont typeface="Arial" charset="0"/>
              <a:buChar char="•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Attempt to have sexual intercourse</a:t>
            </a:r>
          </a:p>
          <a:p>
            <a:pPr lvl="2">
              <a:buFont typeface="Arial" charset="0"/>
              <a:buChar char="•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With a child below 16</a:t>
            </a:r>
          </a:p>
          <a:p>
            <a:pPr marL="118872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6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24113" cy="988624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DEFILEMENT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41342"/>
            <a:ext cx="11024113" cy="4807057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Defilement of Persons with Mental Illness (s139) PC</a:t>
            </a:r>
          </a:p>
          <a:p>
            <a:pPr marL="36900" indent="0">
              <a:buNone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Such a person is liable to imprisonment of 14 years imprisonment.</a:t>
            </a:r>
          </a:p>
          <a:p>
            <a:pPr>
              <a:buFont typeface="Wingdings" panose="05000000000000000000" pitchFamily="2" charset="2"/>
              <a:buChar char="q"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Knowledge to the accused that the victim is an Idiot or imbecile </a:t>
            </a:r>
          </a:p>
          <a:p>
            <a:pPr>
              <a:buFont typeface="Wingdings" panose="05000000000000000000" pitchFamily="2" charset="2"/>
              <a:buChar char="q"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There is need to prove that D did not know that the victim had a mental disability</a:t>
            </a:r>
          </a:p>
          <a:p>
            <a:pPr>
              <a:buFont typeface="Arial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208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857" y="83479"/>
            <a:ext cx="11112285" cy="809435"/>
          </a:xfrm>
        </p:spPr>
        <p:txBody>
          <a:bodyPr>
            <a:noAutofit/>
          </a:bodyPr>
          <a:lstStyle/>
          <a:p>
            <a:pPr algn="ctr"/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dirty="0">
                <a:cs typeface="Arial" panose="020B0604020202020204" pitchFamily="34" charset="0"/>
              </a:rPr>
              <a:t>INCEST</a:t>
            </a:r>
            <a:br>
              <a:rPr lang="en-GB" sz="4400" dirty="0">
                <a:latin typeface="Arial Black" panose="020B0A04020102020204" pitchFamily="34" charset="0"/>
              </a:rPr>
            </a:br>
            <a:endParaRPr lang="en-GB" sz="4400" dirty="0">
              <a:latin typeface="Arial Black" panose="020B0A040201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6941" y="1124745"/>
            <a:ext cx="11112285" cy="524505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PC S159 – incest by males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Carnal knowledge of grandmother, mother, sister or daughter, grand daughter, aunt or niece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Felony – not less than twenty years/life imprisonment Consent immaterial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Attempt 10 years not exceeding 25 years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(2) Any female person who has carnal knowledge of a male person who is to that person’s knowledge her grand-father, father, brother, son, grand-son, uncle or nephew commits a felony and is liable, upon conviction, for a term of not less than twenty years and may be liable to imprisonment for life.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02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953" y="153173"/>
            <a:ext cx="11344759" cy="76122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>
                <a:cs typeface="Arial" panose="020B0604020202020204" pitchFamily="34" charset="0"/>
              </a:rPr>
              <a:t>INCEST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953" y="914400"/>
            <a:ext cx="11344759" cy="56109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S161 – incest by females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162 – half brother and half sister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Mens rea – intention, recklessness (Knowledge as part of the fault element)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>
                <a:latin typeface="+mj-lt"/>
                <a:cs typeface="Arial" panose="020B0604020202020204" pitchFamily="34" charset="0"/>
              </a:rPr>
              <a:t>Kingstone </a:t>
            </a:r>
            <a:r>
              <a:rPr lang="en-US" sz="2600" b="1" dirty="0" err="1">
                <a:latin typeface="+mj-lt"/>
                <a:cs typeface="Arial" panose="020B0604020202020204" pitchFamily="34" charset="0"/>
              </a:rPr>
              <a:t>Makungu</a:t>
            </a:r>
            <a:r>
              <a:rPr lang="en-US" sz="2600" b="1" dirty="0">
                <a:latin typeface="+mj-lt"/>
                <a:cs typeface="Arial" panose="020B0604020202020204" pitchFamily="34" charset="0"/>
              </a:rPr>
              <a:t> v The People [2018] ZMCA 329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 err="1">
                <a:latin typeface="+mj-lt"/>
                <a:cs typeface="Arial" panose="020B0604020202020204" pitchFamily="34" charset="0"/>
              </a:rPr>
              <a:t>Sikazwe</a:t>
            </a:r>
            <a:r>
              <a:rPr lang="en-US" sz="2600" b="1" dirty="0">
                <a:latin typeface="+mj-lt"/>
                <a:cs typeface="Arial" panose="020B0604020202020204" pitchFamily="34" charset="0"/>
              </a:rPr>
              <a:t> v The People  [2012] ZMSC 24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latin typeface="+mj-lt"/>
                <a:cs typeface="Arial" panose="020B0604020202020204" pitchFamily="34" charset="0"/>
              </a:rPr>
              <a:t>See the following sections as well: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>
                <a:latin typeface="+mj-lt"/>
                <a:cs typeface="Arial" panose="020B0604020202020204" pitchFamily="34" charset="0"/>
              </a:rPr>
              <a:t>S. 155 – unnatural offences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b="1" dirty="0">
                <a:latin typeface="+mj-lt"/>
                <a:cs typeface="Arial" panose="020B0604020202020204" pitchFamily="34" charset="0"/>
              </a:rPr>
              <a:t>See </a:t>
            </a:r>
            <a:r>
              <a:rPr lang="en-US" sz="2400" b="1" dirty="0" err="1">
                <a:latin typeface="+mj-lt"/>
                <a:cs typeface="Arial" panose="020B0604020202020204" pitchFamily="34" charset="0"/>
              </a:rPr>
              <a:t>Chitalo</a:t>
            </a:r>
            <a:r>
              <a:rPr lang="en-US" sz="2400" b="1" dirty="0">
                <a:latin typeface="+mj-lt"/>
                <a:cs typeface="Arial" panose="020B0604020202020204" pitchFamily="34" charset="0"/>
              </a:rPr>
              <a:t> v the People (2014) ZMSC 108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>
                <a:latin typeface="+mj-lt"/>
                <a:cs typeface="Arial" panose="020B0604020202020204" pitchFamily="34" charset="0"/>
              </a:rPr>
              <a:t>S 158 – indecent practices between persons of the same sex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GB" sz="2600" b="1" dirty="0">
              <a:latin typeface="+mj-lt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51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85980"/>
            <a:ext cx="11132601" cy="1286359"/>
          </a:xfrm>
        </p:spPr>
        <p:txBody>
          <a:bodyPr/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RAPE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177871"/>
            <a:ext cx="10993116" cy="53779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S.132 PC - Rape is unlawful carnal knowledge of a woman or girl without her consent or with ‘consent’ if consent is obtained by: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600" b="1" dirty="0">
                <a:latin typeface="+mj-lt"/>
                <a:cs typeface="Arial" panose="020B0604020202020204" pitchFamily="34" charset="0"/>
              </a:rPr>
              <a:t>Force,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600" b="1" dirty="0">
                <a:latin typeface="+mj-lt"/>
                <a:cs typeface="Arial" panose="020B0604020202020204" pitchFamily="34" charset="0"/>
              </a:rPr>
              <a:t>threats or intimidation,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600" b="1" dirty="0">
                <a:latin typeface="+mj-lt"/>
                <a:cs typeface="Arial" panose="020B0604020202020204" pitchFamily="34" charset="0"/>
              </a:rPr>
              <a:t>By fear of bodily harm,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600" b="1" dirty="0">
                <a:latin typeface="+mj-lt"/>
                <a:cs typeface="Arial" panose="020B0604020202020204" pitchFamily="34" charset="0"/>
              </a:rPr>
              <a:t>False representation as to the nature of the act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600" b="1" dirty="0">
                <a:latin typeface="+mj-lt"/>
                <a:cs typeface="Arial" panose="020B0604020202020204" pitchFamily="34" charset="0"/>
              </a:rPr>
              <a:t>personating a woman’s husband.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70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2" y="251241"/>
            <a:ext cx="10528167" cy="1097113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RAPE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48354"/>
            <a:ext cx="10977618" cy="4900046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1" dirty="0">
                <a:latin typeface="+mj-lt"/>
                <a:cs typeface="Arial" panose="020B0604020202020204" pitchFamily="34" charset="0"/>
              </a:rPr>
              <a:t>Actus reus for rape?</a:t>
            </a:r>
          </a:p>
          <a:p>
            <a:pPr marL="414000" lvl="1" indent="0">
              <a:buNone/>
            </a:pPr>
            <a:r>
              <a:rPr lang="en-GB" sz="3400" b="1" dirty="0">
                <a:latin typeface="+mj-lt"/>
                <a:cs typeface="Arial" panose="020B0604020202020204" pitchFamily="34" charset="0"/>
              </a:rPr>
              <a:t>1. there should be penetration</a:t>
            </a:r>
          </a:p>
          <a:p>
            <a:pPr marL="414000" lvl="1" indent="0">
              <a:buNone/>
            </a:pPr>
            <a:r>
              <a:rPr lang="en-GB" sz="3400" b="1" dirty="0">
                <a:latin typeface="+mj-lt"/>
                <a:cs typeface="Arial" panose="020B0604020202020204" pitchFamily="34" charset="0"/>
              </a:rPr>
              <a:t>2. without the consent of the woman or girl</a:t>
            </a:r>
          </a:p>
          <a:p>
            <a:pPr>
              <a:buFont typeface="Wingdings" pitchFamily="2" charset="2"/>
              <a:buChar char="ü"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25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451" y="154984"/>
            <a:ext cx="11158780" cy="991892"/>
          </a:xfrm>
        </p:spPr>
        <p:txBody>
          <a:bodyPr/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RAPE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437" y="1146875"/>
            <a:ext cx="11034794" cy="5522485"/>
          </a:xfrm>
        </p:spPr>
        <p:txBody>
          <a:bodyPr>
            <a:normAutofit lnSpcReduction="10000"/>
          </a:bodyPr>
          <a:lstStyle/>
          <a:p>
            <a:pPr indent="-342900">
              <a:buFont typeface="Wingdings" panose="05000000000000000000" pitchFamily="2" charset="2"/>
              <a:buChar char="q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GB" sz="3200" b="1" dirty="0">
                <a:latin typeface="+mj-lt"/>
                <a:cs typeface="Arial" panose="020B0604020202020204" pitchFamily="34" charset="0"/>
              </a:rPr>
              <a:t>PENETRATION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800" b="1" i="1" dirty="0">
                <a:latin typeface="+mj-lt"/>
                <a:cs typeface="Arial" panose="020B0604020202020204" pitchFamily="34" charset="0"/>
              </a:rPr>
              <a:t>R v. </a:t>
            </a:r>
            <a:r>
              <a:rPr lang="en-GB" sz="2800" b="1" i="1" dirty="0" err="1">
                <a:latin typeface="+mj-lt"/>
                <a:cs typeface="Arial" panose="020B0604020202020204" pitchFamily="34" charset="0"/>
              </a:rPr>
              <a:t>Yohani</a:t>
            </a:r>
            <a:r>
              <a:rPr lang="en-GB" sz="2800" b="1" i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2800" b="1" i="1" dirty="0" err="1">
                <a:latin typeface="+mj-lt"/>
                <a:cs typeface="Arial" panose="020B0604020202020204" pitchFamily="34" charset="0"/>
              </a:rPr>
              <a:t>Mporokoso</a:t>
            </a:r>
            <a:r>
              <a:rPr lang="en-GB" sz="2800" b="1" i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2800" b="1" dirty="0">
                <a:latin typeface="+mj-lt"/>
                <a:cs typeface="Arial" panose="020B0604020202020204" pitchFamily="34" charset="0"/>
              </a:rPr>
              <a:t>(1939) 2 NRLR 152 – held that the victim has to prove penetration or partial penetration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800" b="1" i="1" dirty="0">
                <a:latin typeface="+mj-lt"/>
                <a:cs typeface="Arial" panose="020B0604020202020204" pitchFamily="34" charset="0"/>
              </a:rPr>
              <a:t>Kaitamaki v. R </a:t>
            </a:r>
            <a:r>
              <a:rPr lang="en-GB" sz="2800" b="1" dirty="0">
                <a:latin typeface="+mj-lt"/>
                <a:cs typeface="Arial" panose="020B0604020202020204" pitchFamily="34" charset="0"/>
              </a:rPr>
              <a:t>(1985) AC 147 – where the woman revokes consent but D still continues with the intercourse, it is rape.</a:t>
            </a:r>
          </a:p>
          <a:p>
            <a:pPr marL="834300" lvl="1" indent="-457200">
              <a:buFont typeface="Wingdings" panose="05000000000000000000" pitchFamily="2" charset="2"/>
              <a:buChar char="q"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800" b="1" i="1" dirty="0">
                <a:latin typeface="+mj-lt"/>
                <a:cs typeface="Arial" panose="020B0604020202020204" pitchFamily="34" charset="0"/>
              </a:rPr>
              <a:t>Emmanuel Phiri V The People (1982) Z.R. 77 (S.C.) - </a:t>
            </a:r>
            <a:r>
              <a:rPr lang="en-US" sz="2800" b="1" dirty="0">
                <a:latin typeface="+mj-lt"/>
                <a:cs typeface="Arial" panose="020B0604020202020204" pitchFamily="34" charset="0"/>
              </a:rPr>
              <a:t>in a sexual offence there must be corroboration of both commission of the offence and the identity of the offender in order to eliminate the dangers of false complaint and false implication.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605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70482"/>
            <a:ext cx="10838133" cy="996166"/>
          </a:xfrm>
        </p:spPr>
        <p:txBody>
          <a:bodyPr/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RAPE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414" y="1166648"/>
            <a:ext cx="10693830" cy="5360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3200" b="1" dirty="0">
                <a:latin typeface="+mj-lt"/>
                <a:cs typeface="Arial" panose="020B0604020202020204" pitchFamily="34" charset="0"/>
              </a:rPr>
              <a:t>. LACK OF CONSENT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R v. Lineker (1995) 3 ALL ER 70 (CA)</a:t>
            </a:r>
            <a:r>
              <a:rPr lang="en-GB" sz="2800" b="1" i="1" dirty="0">
                <a:latin typeface="+mj-lt"/>
                <a:cs typeface="Arial" panose="020B0604020202020204" pitchFamily="34" charset="0"/>
              </a:rPr>
              <a:t> – </a:t>
            </a:r>
            <a:r>
              <a:rPr lang="en-GB" sz="2800" b="1" dirty="0">
                <a:latin typeface="+mj-lt"/>
                <a:cs typeface="Arial" panose="020B0604020202020204" pitchFamily="34" charset="0"/>
              </a:rPr>
              <a:t>Sexual intercourse without consent is rape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+mj-lt"/>
                <a:cs typeface="Arial" panose="020B0604020202020204" pitchFamily="34" charset="0"/>
              </a:rPr>
              <a:t>R v Williams [1923] 1 KB 340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pt-BR" sz="2800" b="1" dirty="0">
                <a:latin typeface="+mj-lt"/>
                <a:cs typeface="Arial" panose="020B0604020202020204" pitchFamily="34" charset="0"/>
              </a:rPr>
              <a:t> R v Elbekkay [1995] Crim LP 163</a:t>
            </a:r>
            <a:endParaRPr lang="en-US" sz="2800" b="1" dirty="0">
              <a:latin typeface="+mj-lt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 err="1">
                <a:latin typeface="+mj-lt"/>
                <a:cs typeface="Arial" panose="020B0604020202020204" pitchFamily="34" charset="0"/>
              </a:rPr>
              <a:t>Ackson</a:t>
            </a:r>
            <a:r>
              <a:rPr lang="en-US" sz="2800" b="1" dirty="0">
                <a:latin typeface="+mj-lt"/>
                <a:cs typeface="Arial" panose="020B0604020202020204" pitchFamily="34" charset="0"/>
              </a:rPr>
              <a:t> Zimba V The People  (1980) Z.R. 259 (S.C.)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 err="1">
                <a:latin typeface="+mj-lt"/>
                <a:cs typeface="Arial" panose="020B0604020202020204" pitchFamily="34" charset="0"/>
              </a:rPr>
              <a:t>Butembo</a:t>
            </a:r>
            <a:r>
              <a:rPr lang="en-US" sz="2800" b="1" dirty="0">
                <a:latin typeface="+mj-lt"/>
                <a:cs typeface="Arial" panose="020B0604020202020204" pitchFamily="34" charset="0"/>
              </a:rPr>
              <a:t> v. The people (1976) ZR 193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 err="1">
                <a:latin typeface="+mj-lt"/>
                <a:cs typeface="Arial" panose="020B0604020202020204" pitchFamily="34" charset="0"/>
              </a:rPr>
              <a:t>Mweemba</a:t>
            </a:r>
            <a:r>
              <a:rPr lang="en-US" sz="2800" b="1" dirty="0">
                <a:latin typeface="+mj-lt"/>
                <a:cs typeface="Arial" panose="020B0604020202020204" pitchFamily="34" charset="0"/>
              </a:rPr>
              <a:t> &amp; Another v. The people (1973) ZR 127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n-NO" sz="2800" b="1" dirty="0">
                <a:latin typeface="+mj-lt"/>
                <a:cs typeface="Arial" panose="020B0604020202020204" pitchFamily="34" charset="0"/>
              </a:rPr>
              <a:t>R v Olugboja (1982) QB 320 (CA),</a:t>
            </a:r>
            <a:endParaRPr lang="en-US" sz="2800" b="1" dirty="0">
              <a:latin typeface="+mj-lt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sz="2600" b="1" dirty="0">
              <a:latin typeface="+mj-lt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GB" sz="26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49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0" y="299545"/>
            <a:ext cx="11086106" cy="1103587"/>
          </a:xfrm>
        </p:spPr>
        <p:txBody>
          <a:bodyPr/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RAPE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03132"/>
            <a:ext cx="11086105" cy="4845268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3200" b="1" dirty="0">
                <a:latin typeface="+mj-lt"/>
                <a:cs typeface="Arial" panose="020B0604020202020204" pitchFamily="34" charset="0"/>
              </a:rPr>
              <a:t>Mens rea: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Intention –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Recklessness - DPP v. Morgan (1976) AC 182 HL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latin typeface="+mj-lt"/>
                <a:cs typeface="Arial" panose="020B0604020202020204" pitchFamily="34" charset="0"/>
              </a:rPr>
              <a:t>The offence of attempted rape is considered to be as grave as the offence of Rape –  life imprisonment (PC 133);(PC 134)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+mj-lt"/>
                <a:cs typeface="Arial" panose="020B0604020202020204" pitchFamily="34" charset="0"/>
              </a:rPr>
              <a:t>Robert </a:t>
            </a:r>
            <a:r>
              <a:rPr lang="en-US" sz="2800" b="1" dirty="0" err="1">
                <a:latin typeface="+mj-lt"/>
                <a:cs typeface="Arial" panose="020B0604020202020204" pitchFamily="34" charset="0"/>
              </a:rPr>
              <a:t>Kalimukwa</a:t>
            </a:r>
            <a:r>
              <a:rPr lang="en-US" sz="2800" b="1" dirty="0">
                <a:latin typeface="+mj-lt"/>
                <a:cs typeface="Arial" panose="020B0604020202020204" pitchFamily="34" charset="0"/>
              </a:rPr>
              <a:t> V The People (1971) Z.R. 85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GB" sz="2600" b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35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47973"/>
            <a:ext cx="10760642" cy="855613"/>
          </a:xfrm>
        </p:spPr>
        <p:txBody>
          <a:bodyPr/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INDECENT ASSAULT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12776"/>
            <a:ext cx="10760642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Look at S137 PC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Claim that a girl/boy under the age of 12 consented to the act of indecency  cannot be a valid defence (S137(2)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>
                <a:latin typeface="+mj-lt"/>
                <a:cs typeface="Arial" panose="020B0604020202020204" pitchFamily="34" charset="0"/>
              </a:rPr>
              <a:t>Mwanza v The people (1976) ZR 154 - Indecency" in this context has a wider meaning than pure sexual indecency.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>
                <a:latin typeface="+mj-lt"/>
                <a:cs typeface="Arial" panose="020B0604020202020204" pitchFamily="34" charset="0"/>
              </a:rPr>
              <a:t>Miloslav v The People [2014] ZMSC 142:- elements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b="1" dirty="0">
                <a:latin typeface="+mj-lt"/>
                <a:cs typeface="Arial" panose="020B0604020202020204" pitchFamily="34" charset="0"/>
              </a:rPr>
              <a:t>indecent assault by complainant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b="1" dirty="0">
                <a:latin typeface="+mj-lt"/>
                <a:cs typeface="Arial" panose="020B0604020202020204" pitchFamily="34" charset="0"/>
              </a:rPr>
              <a:t>Unlawful no consent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b="1" dirty="0">
                <a:latin typeface="+mj-lt"/>
                <a:cs typeface="Arial" panose="020B0604020202020204" pitchFamily="34" charset="0"/>
              </a:rPr>
              <a:t>It is a defence to D who reasonably believed that the Victim was consenting to the act.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2400" b="1" dirty="0">
              <a:latin typeface="+mj-lt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sz="26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233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85980"/>
            <a:ext cx="10915625" cy="1053884"/>
          </a:xfrm>
        </p:spPr>
        <p:txBody>
          <a:bodyPr/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INDECENT ASSAULT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239864"/>
            <a:ext cx="10915625" cy="528548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200" b="1" dirty="0" err="1">
                <a:latin typeface="+mj-lt"/>
                <a:cs typeface="Arial" panose="020B0604020202020204" pitchFamily="34" charset="0"/>
              </a:rPr>
              <a:t>Mens</a:t>
            </a:r>
            <a:r>
              <a:rPr lang="en-GB" sz="3200" b="1" dirty="0">
                <a:latin typeface="+mj-lt"/>
                <a:cs typeface="Arial" panose="020B0604020202020204" pitchFamily="34" charset="0"/>
              </a:rPr>
              <a:t> rea:-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000" b="1" dirty="0">
                <a:latin typeface="+mj-lt"/>
                <a:cs typeface="Arial" panose="020B0604020202020204" pitchFamily="34" charset="0"/>
              </a:rPr>
              <a:t>Intention; Recklessness</a:t>
            </a:r>
          </a:p>
          <a:p>
            <a:pPr marL="834300" lvl="1" indent="-457200">
              <a:buFont typeface="Wingdings" panose="05000000000000000000" pitchFamily="2" charset="2"/>
              <a:buChar char="q"/>
            </a:pPr>
            <a:r>
              <a:rPr lang="en-GB" sz="26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2600" b="1" dirty="0" err="1">
                <a:latin typeface="+mj-lt"/>
                <a:cs typeface="Arial" panose="020B0604020202020204" pitchFamily="34" charset="0"/>
              </a:rPr>
              <a:t>Kabwita</a:t>
            </a:r>
            <a:r>
              <a:rPr lang="en-GB" sz="2600" b="1" dirty="0">
                <a:latin typeface="+mj-lt"/>
                <a:cs typeface="Arial" panose="020B0604020202020204" pitchFamily="34" charset="0"/>
              </a:rPr>
              <a:t> v The People [2014] ZMSC 32</a:t>
            </a:r>
          </a:p>
          <a:p>
            <a:pPr marL="834300" lvl="1" indent="-457200">
              <a:buFont typeface="Wingdings" panose="05000000000000000000" pitchFamily="2" charset="2"/>
              <a:buChar char="q"/>
            </a:pPr>
            <a:r>
              <a:rPr lang="en-US" sz="2600" b="1" dirty="0" err="1">
                <a:latin typeface="+mj-lt"/>
                <a:cs typeface="Arial" panose="020B0604020202020204" pitchFamily="34" charset="0"/>
              </a:rPr>
              <a:t>Habeenzu</a:t>
            </a:r>
            <a:r>
              <a:rPr lang="en-US" sz="2600" b="1" dirty="0">
                <a:latin typeface="+mj-lt"/>
                <a:cs typeface="Arial" panose="020B0604020202020204" pitchFamily="34" charset="0"/>
              </a:rPr>
              <a:t> v The People  [2012] ZMSC 65  - attempted rape reduced to indecent assault – distinction between the two</a:t>
            </a:r>
          </a:p>
          <a:p>
            <a:pPr marL="834300" lvl="1" indent="-457200">
              <a:buFont typeface="Wingdings" panose="05000000000000000000" pitchFamily="2" charset="2"/>
              <a:buChar char="q"/>
            </a:pPr>
            <a:endParaRPr lang="en-GB" sz="2600" b="1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b="1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860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6111" y="278969"/>
            <a:ext cx="11132601" cy="1053885"/>
          </a:xfrm>
        </p:spPr>
        <p:txBody>
          <a:bodyPr/>
          <a:lstStyle/>
          <a:p>
            <a:pPr algn="ctr"/>
            <a:r>
              <a:rPr lang="en-GB" b="1" dirty="0">
                <a:cs typeface="Arial" panose="020B0604020202020204" pitchFamily="34" charset="0"/>
              </a:rPr>
              <a:t>DEFILEMENT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6112" y="1208868"/>
            <a:ext cx="10776140" cy="53701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200" b="1" dirty="0">
                <a:latin typeface="+mj-lt"/>
                <a:cs typeface="Arial" panose="020B0604020202020204" pitchFamily="34" charset="0"/>
              </a:rPr>
              <a:t>S138 PC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b="1" dirty="0">
                <a:latin typeface="+mj-lt"/>
                <a:cs typeface="Arial" panose="020B0604020202020204" pitchFamily="34" charset="0"/>
              </a:rPr>
              <a:t>Actus </a:t>
            </a:r>
            <a:r>
              <a:rPr lang="en-GB" sz="3200" b="1" dirty="0" err="1">
                <a:latin typeface="+mj-lt"/>
                <a:cs typeface="Arial" panose="020B0604020202020204" pitchFamily="34" charset="0"/>
              </a:rPr>
              <a:t>reus</a:t>
            </a:r>
            <a:r>
              <a:rPr lang="en-GB" sz="3200" b="1" dirty="0">
                <a:latin typeface="+mj-lt"/>
                <a:cs typeface="Arial" panose="020B0604020202020204" pitchFamily="34" charset="0"/>
              </a:rPr>
              <a:t>: -</a:t>
            </a:r>
          </a:p>
          <a:p>
            <a:pPr marL="1067472" lvl="1" indent="-571500">
              <a:buFont typeface="Courier New" panose="02070309020205020404" pitchFamily="49" charset="0"/>
              <a:buChar char="o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Sexual intercourse</a:t>
            </a:r>
          </a:p>
          <a:p>
            <a:pPr marL="1067472" lvl="1" indent="-571500">
              <a:buFont typeface="Courier New" panose="02070309020205020404" pitchFamily="49" charset="0"/>
              <a:buChar char="o"/>
            </a:pPr>
            <a:r>
              <a:rPr lang="en-GB" sz="2800" b="1" dirty="0">
                <a:latin typeface="+mj-lt"/>
                <a:cs typeface="Arial" panose="020B0604020202020204" pitchFamily="34" charset="0"/>
              </a:rPr>
              <a:t>With child below the age of 16</a:t>
            </a:r>
            <a:endParaRPr lang="en-GB" sz="3200" b="1" i="1" dirty="0"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3200" b="1" i="1" dirty="0">
                <a:latin typeface="+mj-lt"/>
                <a:cs typeface="Arial" panose="020B0604020202020204" pitchFamily="34" charset="0"/>
              </a:rPr>
              <a:t>mens rea</a:t>
            </a:r>
            <a:r>
              <a:rPr lang="en-GB" sz="3200" b="1" dirty="0">
                <a:latin typeface="+mj-lt"/>
                <a:cs typeface="Arial" panose="020B0604020202020204" pitchFamily="34" charset="0"/>
              </a:rPr>
              <a:t> – intention, recklessness,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000" b="1" dirty="0">
                <a:latin typeface="+mj-lt"/>
                <a:cs typeface="Arial" panose="020B0604020202020204" pitchFamily="34" charset="0"/>
              </a:rPr>
              <a:t>Accused can raise defence that the Child appeared to be16 years &amp; above - reasonable belief – (mitigating factor) </a:t>
            </a:r>
            <a:r>
              <a:rPr lang="en-GB" sz="30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– Clifford </a:t>
            </a:r>
            <a:r>
              <a:rPr lang="en-GB" sz="3000" b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Dimba</a:t>
            </a:r>
            <a:r>
              <a:rPr lang="en-GB" sz="30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v the people (2014) ZMHC 2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000" b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Sibande</a:t>
            </a:r>
            <a:r>
              <a:rPr lang="en-US" sz="3000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V The People  (1975) Z.R. 101 (S.C.)</a:t>
            </a:r>
            <a:endParaRPr lang="en-GB" sz="3000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sz="2400" b="1" dirty="0">
              <a:latin typeface="+mj-lt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72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0372" indent="-571500">
              <a:buAutoNum type="romanLcParenBoth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609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271</TotalTime>
  <Words>957</Words>
  <Application>Microsoft Office PowerPoint</Application>
  <PresentationFormat>Widescreen</PresentationFormat>
  <Paragraphs>113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Calisto MT</vt:lpstr>
      <vt:lpstr>Courier New</vt:lpstr>
      <vt:lpstr>Wingdings</vt:lpstr>
      <vt:lpstr>Wingdings 2</vt:lpstr>
      <vt:lpstr>Slate</vt:lpstr>
      <vt:lpstr>UNIT 7 - SEXUAL OFFENCES  “Offences against morality”</vt:lpstr>
      <vt:lpstr>RAPE</vt:lpstr>
      <vt:lpstr>RAPE CONT’D</vt:lpstr>
      <vt:lpstr>RAPE CONT’D</vt:lpstr>
      <vt:lpstr>RAPE CONT’D</vt:lpstr>
      <vt:lpstr>RAPE CONT’D</vt:lpstr>
      <vt:lpstr>INDECENT ASSAULT</vt:lpstr>
      <vt:lpstr>INDECENT ASSAULT</vt:lpstr>
      <vt:lpstr>DEFILEMENT</vt:lpstr>
      <vt:lpstr>DEFILEMENT CONT’D</vt:lpstr>
      <vt:lpstr>ATTEMPTED DEFILEMENT </vt:lpstr>
      <vt:lpstr>DEFILEMENT CONT’D</vt:lpstr>
      <vt:lpstr> INCEST </vt:lpstr>
      <vt:lpstr>INCEST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Lumbwe</dc:creator>
  <cp:lastModifiedBy>Lumbwe</cp:lastModifiedBy>
  <cp:revision>30</cp:revision>
  <dcterms:created xsi:type="dcterms:W3CDTF">2020-03-04T10:07:20Z</dcterms:created>
  <dcterms:modified xsi:type="dcterms:W3CDTF">2020-03-05T06:12:43Z</dcterms:modified>
</cp:coreProperties>
</file>