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369" r:id="rId2"/>
    <p:sldId id="370" r:id="rId3"/>
    <p:sldId id="371" r:id="rId4"/>
    <p:sldId id="372" r:id="rId5"/>
    <p:sldId id="373" r:id="rId6"/>
    <p:sldId id="375" r:id="rId7"/>
    <p:sldId id="376" r:id="rId8"/>
    <p:sldId id="377" r:id="rId9"/>
    <p:sldId id="374" r:id="rId10"/>
    <p:sldId id="378" r:id="rId11"/>
    <p:sldId id="379" r:id="rId12"/>
    <p:sldId id="380" r:id="rId13"/>
    <p:sldId id="381" r:id="rId14"/>
    <p:sldId id="382" r:id="rId15"/>
    <p:sldId id="383" r:id="rId16"/>
    <p:sldId id="384" r:id="rId17"/>
    <p:sldId id="385" r:id="rId18"/>
    <p:sldId id="387" r:id="rId19"/>
    <p:sldId id="386" r:id="rId20"/>
    <p:sldId id="388" r:id="rId21"/>
    <p:sldId id="390" r:id="rId22"/>
    <p:sldId id="391" r:id="rId23"/>
    <p:sldId id="392" r:id="rId24"/>
    <p:sldId id="393" r:id="rId25"/>
    <p:sldId id="39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EEB436-37DA-431B-85B2-E5E62AB9A612}" type="datetimeFigureOut">
              <a:rPr lang="en-US" smtClean="0"/>
              <a:t>2/13/2020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BF52C4-0B8C-4559-AF62-E91C6005C445}" type="slidenum">
              <a:rPr lang="en-US" smtClean="0"/>
              <a:t>‹#›</a:t>
            </a:fld>
            <a:endParaRPr lang="en-US"/>
          </a:p>
        </p:txBody>
      </p:sp>
    </p:spTree>
    <p:extLst>
      <p:ext uri="{BB962C8B-B14F-4D97-AF65-F5344CB8AC3E}">
        <p14:creationId xmlns:p14="http://schemas.microsoft.com/office/powerpoint/2010/main" val="3844514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a:t>
            </a:r>
            <a:r>
              <a:rPr lang="en-GB" baseline="0" dirty="0"/>
              <a:t> usually occurs in statutory crimes which are specifically defined in terms of an omission to act.</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F5775E-0C3B-4066-B4FC-7B1D7D57ABC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12527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Where</a:t>
            </a:r>
            <a:r>
              <a:rPr lang="en-GB" baseline="0" dirty="0"/>
              <a:t> </a:t>
            </a:r>
            <a:r>
              <a:rPr lang="en-GB" dirty="0"/>
              <a:t>failure to act is an issue (Omission) general rule is  criminal liability is that there is no liability for failure to act.</a:t>
            </a:r>
          </a:p>
          <a:p>
            <a:pPr defTabSz="931774">
              <a:defRPr/>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F5775E-0C3B-4066-B4FC-7B1D7D57ABC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76218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 example which illustrate whether or not the accused failed to act contrary to an imposed duty</a:t>
            </a:r>
            <a:r>
              <a:rPr lang="en-GB" baseline="0" dirty="0"/>
              <a:t> Speck (1977)</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F5775E-0C3B-4066-B4FC-7B1D7D57ABC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69667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substantial cause -Thus the acts of A must be a significant cause of the prohibited consequence</a:t>
            </a:r>
            <a:endParaRPr lang="en-GB" i="1"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F5775E-0C3B-4066-B4FC-7B1D7D57ABC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97484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F5775E-0C3B-4066-B4FC-7B1D7D57ABC4}"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6883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1365BD-7AF7-4509-9AF4-F66BE9CF924A}" type="datetime1">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060558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69C90-05BE-4D93-A86B-CD812E580DF0}" type="datetime1">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07943701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69C90-05BE-4D93-A86B-CD812E580DF0}" type="datetime1">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9754455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69C90-05BE-4D93-A86B-CD812E580DF0}" type="datetime1">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0944904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69C90-05BE-4D93-A86B-CD812E580DF0}" type="datetime1">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10522739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6869C90-05BE-4D93-A86B-CD812E580DF0}" type="datetime1">
              <a:rPr lang="en-GB" smtClean="0"/>
              <a:t>13/02/2020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2003286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6869C90-05BE-4D93-A86B-CD812E580DF0}" type="datetime1">
              <a:rPr lang="en-GB" smtClean="0"/>
              <a:t>13/02/2020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72288765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A419EE-51D0-4EEB-82E6-8D4A5B5B9E97}" type="datetime1">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6483503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CFCBD5-FC9F-49D8-A478-8FD2D88B1D88}" type="datetime1">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561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475DB-85DE-4F04-8741-0BFC8E28A73D}" type="datetime1">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786067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79D35F-ACCA-4945-9DD8-DEFFF06C7D1A}" type="datetime1">
              <a:rPr lang="en-GB" smtClean="0"/>
              <a:t>13/02/2020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541885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2EDFE1-9A25-4F16-9C04-6B3BC6AB9322}" type="datetime1">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018495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7D4F27-90B3-4252-B291-CB937FDEEC36}" type="datetime1">
              <a:rPr lang="en-GB" smtClean="0"/>
              <a:t>13/02/2020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344669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626B3E-5F32-4A57-BB91-A6359AE70E75}" type="datetime1">
              <a:rPr lang="en-GB" smtClean="0"/>
              <a:t>13/02/2020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557564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9BB71-5FAF-4259-889F-0D2E8CB5906D}" type="datetime1">
              <a:rPr lang="en-GB" smtClean="0"/>
              <a:t>13/02/2020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781417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A78959-797B-4244-92E5-D1546327AF0A}" type="datetime1">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004799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BBDDE3-66B7-48AC-9E29-8C6F69D956D5}" type="datetime1">
              <a:rPr lang="en-GB" smtClean="0"/>
              <a:t>13/02/2020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24071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6869C90-05BE-4D93-A86B-CD812E580DF0}" type="datetime1">
              <a:rPr lang="en-GB" smtClean="0"/>
              <a:t>13/02/2020</a:t>
            </a:fld>
            <a:endParaRPr lang="en-GB"/>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6D9456DE-8804-490A-8C7F-5F20C540026E}" type="slidenum">
              <a:rPr lang="en-GB" smtClean="0"/>
              <a:t>‹#›</a:t>
            </a:fld>
            <a:endParaRPr lang="en-GB"/>
          </a:p>
        </p:txBody>
      </p:sp>
    </p:spTree>
    <p:extLst>
      <p:ext uri="{BB962C8B-B14F-4D97-AF65-F5344CB8AC3E}">
        <p14:creationId xmlns:p14="http://schemas.microsoft.com/office/powerpoint/2010/main" val="383962378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sldNum="0" hdr="0" ftr="0" dt="0"/>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48048" y="2271199"/>
            <a:ext cx="10515600" cy="1325563"/>
          </a:xfrm>
        </p:spPr>
        <p:txBody>
          <a:bodyPr>
            <a:normAutofit/>
          </a:bodyPr>
          <a:lstStyle/>
          <a:p>
            <a:pPr algn="ctr"/>
            <a:r>
              <a:rPr lang="en-ZA" sz="4800" b="1" dirty="0">
                <a:solidFill>
                  <a:schemeClr val="tx1"/>
                </a:solidFill>
                <a:latin typeface="Calibri"/>
              </a:rPr>
              <a:t>UNIT 2 - ACTUS REUS</a:t>
            </a:r>
            <a:endParaRPr lang="en-US" sz="6600" dirty="0">
              <a:solidFill>
                <a:schemeClr val="tx1"/>
              </a:solidFill>
            </a:endParaRPr>
          </a:p>
        </p:txBody>
      </p:sp>
    </p:spTree>
    <p:extLst>
      <p:ext uri="{BB962C8B-B14F-4D97-AF65-F5344CB8AC3E}">
        <p14:creationId xmlns:p14="http://schemas.microsoft.com/office/powerpoint/2010/main" val="3373151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2772" y="2708920"/>
            <a:ext cx="9285890" cy="1143000"/>
          </a:xfrm>
        </p:spPr>
        <p:txBody>
          <a:bodyPr/>
          <a:lstStyle/>
          <a:p>
            <a:pPr algn="ctr"/>
            <a:r>
              <a:rPr lang="en-ZA" b="1" dirty="0"/>
              <a:t>2. OMISSIONS</a:t>
            </a:r>
          </a:p>
        </p:txBody>
      </p:sp>
    </p:spTree>
    <p:extLst>
      <p:ext uri="{BB962C8B-B14F-4D97-AF65-F5344CB8AC3E}">
        <p14:creationId xmlns:p14="http://schemas.microsoft.com/office/powerpoint/2010/main" val="4087358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609601"/>
            <a:ext cx="7765321" cy="1062446"/>
          </a:xfrm>
        </p:spPr>
        <p:txBody>
          <a:bodyPr>
            <a:noAutofit/>
          </a:bodyPr>
          <a:lstStyle/>
          <a:p>
            <a:pPr algn="ctr"/>
            <a:br>
              <a:rPr lang="en-GB" sz="3600" dirty="0"/>
            </a:br>
            <a:br>
              <a:rPr lang="en-GB" sz="3600" dirty="0"/>
            </a:br>
            <a:r>
              <a:rPr lang="en-GB" b="1" dirty="0"/>
              <a:t>2. Omissions  </a:t>
            </a:r>
            <a:br>
              <a:rPr lang="en-GB" sz="3600" dirty="0"/>
            </a:br>
            <a:br>
              <a:rPr lang="en-GB" sz="3600" dirty="0"/>
            </a:br>
            <a:endParaRPr lang="en-GB" sz="3600" dirty="0"/>
          </a:p>
        </p:txBody>
      </p:sp>
      <p:sp>
        <p:nvSpPr>
          <p:cNvPr id="2" name="Content Placeholder 1"/>
          <p:cNvSpPr>
            <a:spLocks noGrp="1"/>
          </p:cNvSpPr>
          <p:nvPr>
            <p:ph idx="1"/>
          </p:nvPr>
        </p:nvSpPr>
        <p:spPr>
          <a:xfrm>
            <a:off x="1236372" y="1672048"/>
            <a:ext cx="10328856" cy="4950822"/>
          </a:xfrm>
        </p:spPr>
        <p:txBody>
          <a:bodyPr>
            <a:noAutofit/>
          </a:bodyPr>
          <a:lstStyle/>
          <a:p>
            <a:pPr>
              <a:buFont typeface="Wingdings" pitchFamily="2" charset="2"/>
              <a:buChar char="ü"/>
            </a:pPr>
            <a:r>
              <a:rPr lang="en-GB" sz="3600" b="1" dirty="0">
                <a:latin typeface="Arial" panose="020B0604020202020204" pitchFamily="34" charset="0"/>
                <a:cs typeface="Arial" panose="020B0604020202020204" pitchFamily="34" charset="0"/>
              </a:rPr>
              <a:t>Most crimes are committed by a positive action (i.e. murder, theft, rape etc).</a:t>
            </a:r>
          </a:p>
          <a:p>
            <a:pPr marL="36900" indent="0">
              <a:buNone/>
            </a:pPr>
            <a:endParaRPr lang="en-GB" sz="3600" b="1" dirty="0">
              <a:latin typeface="Arial" panose="020B0604020202020204" pitchFamily="34" charset="0"/>
              <a:cs typeface="Arial" panose="020B0604020202020204" pitchFamily="34" charset="0"/>
            </a:endParaRPr>
          </a:p>
          <a:p>
            <a:pPr>
              <a:buFont typeface="Wingdings" pitchFamily="2" charset="2"/>
              <a:buChar char="ü"/>
            </a:pPr>
            <a:r>
              <a:rPr lang="en-GB" sz="3600" b="1" dirty="0">
                <a:latin typeface="Arial" panose="020B0604020202020204" pitchFamily="34" charset="0"/>
                <a:cs typeface="Arial" panose="020B0604020202020204" pitchFamily="34" charset="0"/>
              </a:rPr>
              <a:t>However in certain circumstances, a failure to act may result in the imposition of criminal liability.</a:t>
            </a:r>
          </a:p>
          <a:p>
            <a:pPr>
              <a:buFont typeface="Wingdings" pitchFamily="2" charset="2"/>
              <a:buChar char="ü"/>
            </a:pPr>
            <a:endParaRPr lang="en-GB" b="1" dirty="0">
              <a:latin typeface="Arial" panose="020B0604020202020204" pitchFamily="34" charset="0"/>
              <a:cs typeface="Arial" panose="020B0604020202020204" pitchFamily="34" charset="0"/>
            </a:endParaRPr>
          </a:p>
          <a:p>
            <a:pPr>
              <a:buNone/>
            </a:pPr>
            <a:endParaRPr lang="en-GB" sz="2400" dirty="0">
              <a:latin typeface="Arial" panose="020B0604020202020204" pitchFamily="34" charset="0"/>
              <a:cs typeface="Arial" panose="020B0604020202020204" pitchFamily="34" charset="0"/>
            </a:endParaRPr>
          </a:p>
          <a:p>
            <a:endParaRPr lang="en-GB" sz="2400" dirty="0"/>
          </a:p>
          <a:p>
            <a:pPr marL="624078" indent="-514350">
              <a:buAutoNum type="arabicPeriod"/>
            </a:pPr>
            <a:endParaRPr lang="en-GB" sz="2400" dirty="0"/>
          </a:p>
        </p:txBody>
      </p:sp>
    </p:spTree>
    <p:extLst>
      <p:ext uri="{BB962C8B-B14F-4D97-AF65-F5344CB8AC3E}">
        <p14:creationId xmlns:p14="http://schemas.microsoft.com/office/powerpoint/2010/main" val="317341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22072"/>
            <a:ext cx="7765321" cy="1045027"/>
          </a:xfrm>
        </p:spPr>
        <p:txBody>
          <a:bodyPr/>
          <a:lstStyle/>
          <a:p>
            <a:pPr algn="ctr"/>
            <a:r>
              <a:rPr lang="en-GB" b="1" dirty="0"/>
              <a:t>Omissions CONT’D</a:t>
            </a:r>
          </a:p>
        </p:txBody>
      </p:sp>
      <p:sp>
        <p:nvSpPr>
          <p:cNvPr id="2" name="Content Placeholder 1"/>
          <p:cNvSpPr>
            <a:spLocks noGrp="1"/>
          </p:cNvSpPr>
          <p:nvPr>
            <p:ph idx="1"/>
          </p:nvPr>
        </p:nvSpPr>
        <p:spPr>
          <a:xfrm>
            <a:off x="1107583" y="1146221"/>
            <a:ext cx="10457645" cy="5383368"/>
          </a:xfrm>
        </p:spPr>
        <p:txBody>
          <a:bodyPr>
            <a:normAutofit/>
          </a:bodyPr>
          <a:lstStyle/>
          <a:p>
            <a:pPr>
              <a:buFont typeface="Wingdings" pitchFamily="2" charset="2"/>
              <a:buChar char="ü"/>
            </a:pPr>
            <a:r>
              <a:rPr lang="en-GB" sz="2800" b="1" dirty="0"/>
              <a:t> </a:t>
            </a:r>
            <a:r>
              <a:rPr lang="en-GB" sz="2800" b="1" dirty="0">
                <a:latin typeface="Arial" panose="020B0604020202020204" pitchFamily="34" charset="0"/>
                <a:cs typeface="Arial" panose="020B0604020202020204" pitchFamily="34" charset="0"/>
              </a:rPr>
              <a:t>General rule - no liability for failure to act</a:t>
            </a:r>
          </a:p>
          <a:p>
            <a:pPr>
              <a:buNone/>
            </a:pPr>
            <a:r>
              <a:rPr lang="en-GB" sz="2800" b="1" dirty="0">
                <a:latin typeface="Arial" panose="020B0604020202020204" pitchFamily="34" charset="0"/>
                <a:cs typeface="Arial" panose="020B0604020202020204" pitchFamily="34" charset="0"/>
              </a:rPr>
              <a:t> </a:t>
            </a:r>
          </a:p>
          <a:p>
            <a:pPr>
              <a:buNone/>
            </a:pPr>
            <a:r>
              <a:rPr lang="en-GB" sz="2800" b="1" dirty="0">
                <a:latin typeface="Arial" panose="020B0604020202020204" pitchFamily="34" charset="0"/>
                <a:cs typeface="Arial" panose="020B0604020202020204" pitchFamily="34" charset="0"/>
              </a:rPr>
              <a:t>Exceptions:</a:t>
            </a:r>
          </a:p>
          <a:p>
            <a:pPr marL="457200" indent="-457200">
              <a:buFont typeface="+mj-lt"/>
              <a:buAutoNum type="arabicPeriod"/>
            </a:pPr>
            <a:r>
              <a:rPr lang="en-GB" sz="2800" b="1" dirty="0">
                <a:latin typeface="Arial" panose="020B0604020202020204" pitchFamily="34" charset="0"/>
                <a:cs typeface="Arial" panose="020B0604020202020204" pitchFamily="34" charset="0"/>
              </a:rPr>
              <a:t>Where statute imposes a duty to act i.e. wilfully neglecting to provide for a child (S169, 213, 214 PC)</a:t>
            </a:r>
          </a:p>
          <a:p>
            <a:pPr marL="457200" indent="-457200">
              <a:buFont typeface="+mj-lt"/>
              <a:buAutoNum type="arabicPeriod"/>
            </a:pPr>
            <a:endParaRPr lang="en-GB" sz="2800" b="1" dirty="0">
              <a:latin typeface="Arial" panose="020B0604020202020204" pitchFamily="34" charset="0"/>
              <a:cs typeface="Arial" panose="020B0604020202020204" pitchFamily="34" charset="0"/>
            </a:endParaRPr>
          </a:p>
          <a:p>
            <a:pPr marL="457200" indent="-457200">
              <a:buFont typeface="+mj-lt"/>
              <a:buAutoNum type="arabicPeriod"/>
            </a:pPr>
            <a:r>
              <a:rPr lang="en-GB" sz="2800" b="1" dirty="0">
                <a:latin typeface="Arial" panose="020B0604020202020204" pitchFamily="34" charset="0"/>
                <a:cs typeface="Arial" panose="020B0604020202020204" pitchFamily="34" charset="0"/>
              </a:rPr>
              <a:t>Where a duty to act arises from a contract – </a:t>
            </a:r>
            <a:r>
              <a:rPr lang="en-GB" sz="2800" b="1" dirty="0" err="1">
                <a:latin typeface="Arial" panose="020B0604020202020204" pitchFamily="34" charset="0"/>
                <a:cs typeface="Arial" panose="020B0604020202020204" pitchFamily="34" charset="0"/>
              </a:rPr>
              <a:t>Pittwood</a:t>
            </a:r>
            <a:r>
              <a:rPr lang="en-GB" sz="2800" b="1" dirty="0">
                <a:latin typeface="Arial" panose="020B0604020202020204" pitchFamily="34" charset="0"/>
                <a:cs typeface="Arial" panose="020B0604020202020204" pitchFamily="34" charset="0"/>
              </a:rPr>
              <a:t> (1902) 19 TLR 37</a:t>
            </a:r>
          </a:p>
          <a:p>
            <a:pPr marL="457200" indent="-457200">
              <a:buNone/>
            </a:pPr>
            <a:r>
              <a:rPr lang="en-GB" sz="2800" b="1" dirty="0">
                <a:latin typeface="Arial" panose="020B0604020202020204" pitchFamily="34" charset="0"/>
                <a:cs typeface="Arial" panose="020B0604020202020204" pitchFamily="34" charset="0"/>
              </a:rPr>
              <a:t>	</a:t>
            </a:r>
            <a:endParaRPr lang="en-GB" sz="2800" b="1" dirty="0">
              <a:solidFill>
                <a:srgbClr val="FF0000"/>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8861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GB" b="1" dirty="0"/>
              <a:t>Omissions CONT’D</a:t>
            </a:r>
          </a:p>
        </p:txBody>
      </p:sp>
      <p:sp>
        <p:nvSpPr>
          <p:cNvPr id="2" name="Content Placeholder 1"/>
          <p:cNvSpPr>
            <a:spLocks noGrp="1"/>
          </p:cNvSpPr>
          <p:nvPr>
            <p:ph idx="1"/>
          </p:nvPr>
        </p:nvSpPr>
        <p:spPr>
          <a:xfrm>
            <a:off x="838200" y="1750425"/>
            <a:ext cx="10515600" cy="4911633"/>
          </a:xfrm>
        </p:spPr>
        <p:txBody>
          <a:bodyPr>
            <a:normAutofit/>
          </a:bodyPr>
          <a:lstStyle/>
          <a:p>
            <a:pPr marL="457200" indent="-457200">
              <a:buAutoNum type="arabicPeriod" startAt="3"/>
            </a:pPr>
            <a:r>
              <a:rPr lang="en-GB" sz="3600" b="1" dirty="0">
                <a:latin typeface="Arial" panose="020B0604020202020204" pitchFamily="34" charset="0"/>
                <a:cs typeface="Arial" panose="020B0604020202020204" pitchFamily="34" charset="0"/>
              </a:rPr>
              <a:t>Assumption of responsibility - There is a need to establish that the accused was in fact under an obligation to act – </a:t>
            </a:r>
          </a:p>
          <a:p>
            <a:pPr marL="571500" indent="-571500">
              <a:buFont typeface="Wingdings" panose="05000000000000000000" pitchFamily="2" charset="2"/>
              <a:buChar char="q"/>
            </a:pPr>
            <a:r>
              <a:rPr lang="en-GB" sz="3600" b="1" dirty="0" err="1">
                <a:latin typeface="Arial" panose="020B0604020202020204" pitchFamily="34" charset="0"/>
                <a:cs typeface="Arial" panose="020B0604020202020204" pitchFamily="34" charset="0"/>
              </a:rPr>
              <a:t>Instan</a:t>
            </a:r>
            <a:r>
              <a:rPr lang="en-GB" sz="3600" b="1" dirty="0">
                <a:latin typeface="Arial" panose="020B0604020202020204" pitchFamily="34" charset="0"/>
                <a:cs typeface="Arial" panose="020B0604020202020204" pitchFamily="34" charset="0"/>
              </a:rPr>
              <a:t> (1893) 1 QB 450; </a:t>
            </a:r>
          </a:p>
          <a:p>
            <a:pPr marL="571500" indent="-571500">
              <a:buFont typeface="Wingdings" panose="05000000000000000000" pitchFamily="2" charset="2"/>
              <a:buChar char="q"/>
            </a:pPr>
            <a:r>
              <a:rPr lang="en-GB" sz="3600" b="1" dirty="0">
                <a:latin typeface="Arial" panose="020B0604020202020204" pitchFamily="34" charset="0"/>
                <a:cs typeface="Arial" panose="020B0604020202020204" pitchFamily="34" charset="0"/>
              </a:rPr>
              <a:t>R v Stone and Dobinson [1977] 1 QB 354</a:t>
            </a:r>
          </a:p>
          <a:p>
            <a:pPr marL="457200" indent="-457200">
              <a:buFont typeface="Wingdings" panose="05000000000000000000" pitchFamily="2" charset="2"/>
              <a:buChar char="q"/>
            </a:pPr>
            <a:endParaRPr lang="en-GB" sz="2400" b="1" dirty="0"/>
          </a:p>
          <a:p>
            <a:pPr marL="457200" indent="-457200">
              <a:buNone/>
            </a:pPr>
            <a:r>
              <a:rPr lang="en-GB" sz="2400" b="1" dirty="0">
                <a:solidFill>
                  <a:srgbClr val="FF0000"/>
                </a:solidFill>
              </a:rPr>
              <a:t>	</a:t>
            </a:r>
            <a:endParaRPr lang="en-GB" sz="2400" b="1" dirty="0"/>
          </a:p>
        </p:txBody>
      </p:sp>
    </p:spTree>
    <p:extLst>
      <p:ext uri="{BB962C8B-B14F-4D97-AF65-F5344CB8AC3E}">
        <p14:creationId xmlns:p14="http://schemas.microsoft.com/office/powerpoint/2010/main" val="867364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22070"/>
            <a:ext cx="7765321" cy="1175656"/>
          </a:xfrm>
        </p:spPr>
        <p:txBody>
          <a:bodyPr/>
          <a:lstStyle/>
          <a:p>
            <a:pPr algn="ctr"/>
            <a:r>
              <a:rPr lang="en-GB" b="1" dirty="0"/>
              <a:t>Omissions CONT’D</a:t>
            </a:r>
          </a:p>
        </p:txBody>
      </p:sp>
      <p:sp>
        <p:nvSpPr>
          <p:cNvPr id="2" name="Content Placeholder 1"/>
          <p:cNvSpPr>
            <a:spLocks noGrp="1"/>
          </p:cNvSpPr>
          <p:nvPr>
            <p:ph idx="1"/>
          </p:nvPr>
        </p:nvSpPr>
        <p:spPr>
          <a:xfrm>
            <a:off x="463638" y="1916832"/>
            <a:ext cx="11333409" cy="4692974"/>
          </a:xfrm>
        </p:spPr>
        <p:txBody>
          <a:bodyPr>
            <a:normAutofit/>
          </a:bodyPr>
          <a:lstStyle/>
          <a:p>
            <a:pPr marL="457200" indent="-457200">
              <a:buNone/>
            </a:pPr>
            <a:r>
              <a:rPr lang="en-GB" sz="2400" b="1" dirty="0"/>
              <a:t>4.	</a:t>
            </a:r>
            <a:r>
              <a:rPr lang="en-GB" sz="2800" b="1" dirty="0">
                <a:latin typeface="Arial" panose="020B0604020202020204" pitchFamily="34" charset="0"/>
                <a:cs typeface="Arial" panose="020B0604020202020204" pitchFamily="34" charset="0"/>
              </a:rPr>
              <a:t>Creation of a danger and a failure to prevent the occurring harm:</a:t>
            </a:r>
          </a:p>
          <a:p>
            <a:pPr>
              <a:buFont typeface="Wingdings" panose="05000000000000000000" pitchFamily="2" charset="2"/>
              <a:buChar char="q"/>
            </a:pPr>
            <a:r>
              <a:rPr lang="en-GB" sz="2800" b="1" dirty="0">
                <a:latin typeface="Arial" panose="020B0604020202020204" pitchFamily="34" charset="0"/>
                <a:cs typeface="Arial" panose="020B0604020202020204" pitchFamily="34" charset="0"/>
              </a:rPr>
              <a:t>R v Miller (1983) 2 AC 161 -</a:t>
            </a:r>
            <a:r>
              <a:rPr lang="en-GB" sz="2800" b="1" dirty="0">
                <a:solidFill>
                  <a:srgbClr val="FF0000"/>
                </a:solidFill>
                <a:latin typeface="Arial" panose="020B0604020202020204" pitchFamily="34" charset="0"/>
                <a:cs typeface="Arial" panose="020B0604020202020204" pitchFamily="34" charset="0"/>
              </a:rPr>
              <a:t> </a:t>
            </a:r>
            <a:r>
              <a:rPr lang="en-GB" sz="2800" b="1" dirty="0">
                <a:latin typeface="Arial" panose="020B0604020202020204" pitchFamily="34" charset="0"/>
                <a:cs typeface="Arial" panose="020B0604020202020204" pitchFamily="34" charset="0"/>
              </a:rPr>
              <a:t>D was convicted of arson contrary to section 1(1) &amp; sec 1(3) of the Criminal Damage Act, 1971.</a:t>
            </a:r>
          </a:p>
          <a:p>
            <a:pPr marL="36900" indent="0">
              <a:buNone/>
            </a:pPr>
            <a:endParaRPr lang="en-GB" sz="2800" b="1" dirty="0">
              <a:latin typeface="Arial" panose="020B0604020202020204" pitchFamily="34" charset="0"/>
              <a:cs typeface="Arial" panose="020B0604020202020204" pitchFamily="34" charset="0"/>
            </a:endParaRPr>
          </a:p>
          <a:p>
            <a:pPr>
              <a:buFont typeface="Wingdings" panose="05000000000000000000" pitchFamily="2" charset="2"/>
              <a:buChar char="q"/>
            </a:pPr>
            <a:r>
              <a:rPr lang="en-GB" sz="2800" b="1" dirty="0">
                <a:latin typeface="Arial" panose="020B0604020202020204" pitchFamily="34" charset="0"/>
                <a:cs typeface="Arial" panose="020B0604020202020204" pitchFamily="34" charset="0"/>
              </a:rPr>
              <a:t>DPP v Santana – Bermudez [2004] Crim CR 471</a:t>
            </a:r>
          </a:p>
        </p:txBody>
      </p:sp>
    </p:spTree>
    <p:extLst>
      <p:ext uri="{BB962C8B-B14F-4D97-AF65-F5344CB8AC3E}">
        <p14:creationId xmlns:p14="http://schemas.microsoft.com/office/powerpoint/2010/main" val="3151135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04062" y="609602"/>
            <a:ext cx="7970607" cy="1049383"/>
          </a:xfrm>
        </p:spPr>
        <p:txBody>
          <a:bodyPr/>
          <a:lstStyle/>
          <a:p>
            <a:pPr algn="ctr"/>
            <a:r>
              <a:rPr lang="en-GB" sz="4000" b="1" dirty="0"/>
              <a:t>Omissions CONT’D</a:t>
            </a:r>
            <a:endParaRPr lang="en-GB" b="1" dirty="0"/>
          </a:p>
        </p:txBody>
      </p:sp>
      <p:sp>
        <p:nvSpPr>
          <p:cNvPr id="2" name="Content Placeholder 1"/>
          <p:cNvSpPr>
            <a:spLocks noGrp="1"/>
          </p:cNvSpPr>
          <p:nvPr>
            <p:ph idx="1"/>
          </p:nvPr>
        </p:nvSpPr>
        <p:spPr>
          <a:xfrm>
            <a:off x="425004" y="1658985"/>
            <a:ext cx="11526590" cy="4950823"/>
          </a:xfrm>
        </p:spPr>
        <p:txBody>
          <a:bodyPr>
            <a:normAutofit/>
          </a:bodyPr>
          <a:lstStyle/>
          <a:p>
            <a:pPr marL="457200" indent="-457200">
              <a:buAutoNum type="arabicPeriod" startAt="5"/>
            </a:pPr>
            <a:r>
              <a:rPr lang="en-GB" sz="2800" b="1" dirty="0">
                <a:latin typeface="Arial" panose="020B0604020202020204" pitchFamily="34" charset="0"/>
                <a:cs typeface="Arial" panose="020B0604020202020204" pitchFamily="34" charset="0"/>
              </a:rPr>
              <a:t>Other Cases – Discretion of the court –did D act in the way a reasonable person would act put in his/her position? – </a:t>
            </a:r>
          </a:p>
          <a:p>
            <a:pPr marL="457200" indent="-457200">
              <a:buFont typeface="Wingdings" panose="05000000000000000000" pitchFamily="2" charset="2"/>
              <a:buChar char="q"/>
            </a:pPr>
            <a:r>
              <a:rPr lang="en-GB" sz="2800" b="1" dirty="0">
                <a:latin typeface="Arial" panose="020B0604020202020204" pitchFamily="34" charset="0"/>
                <a:cs typeface="Arial" panose="020B0604020202020204" pitchFamily="34" charset="0"/>
              </a:rPr>
              <a:t>R v Speck [1977] 65 Cr App R 151</a:t>
            </a:r>
            <a:endParaRPr lang="en-GB" sz="2800" b="1" dirty="0">
              <a:solidFill>
                <a:srgbClr val="FF0000"/>
              </a:solidFill>
              <a:latin typeface="Arial" panose="020B0604020202020204" pitchFamily="34" charset="0"/>
              <a:cs typeface="Arial" panose="020B0604020202020204" pitchFamily="34" charset="0"/>
            </a:endParaRPr>
          </a:p>
          <a:p>
            <a:endParaRPr lang="en-GB" dirty="0"/>
          </a:p>
          <a:p>
            <a:endParaRPr lang="en-GB" dirty="0"/>
          </a:p>
        </p:txBody>
      </p:sp>
    </p:spTree>
    <p:extLst>
      <p:ext uri="{BB962C8B-B14F-4D97-AF65-F5344CB8AC3E}">
        <p14:creationId xmlns:p14="http://schemas.microsoft.com/office/powerpoint/2010/main" val="194344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7103" y="2636912"/>
            <a:ext cx="10342180" cy="1143000"/>
          </a:xfrm>
        </p:spPr>
        <p:txBody>
          <a:bodyPr/>
          <a:lstStyle/>
          <a:p>
            <a:pPr algn="ctr"/>
            <a:r>
              <a:rPr lang="en-ZA" b="1" dirty="0"/>
              <a:t>3. CAUSATION</a:t>
            </a:r>
          </a:p>
        </p:txBody>
      </p:sp>
    </p:spTree>
    <p:extLst>
      <p:ext uri="{BB962C8B-B14F-4D97-AF65-F5344CB8AC3E}">
        <p14:creationId xmlns:p14="http://schemas.microsoft.com/office/powerpoint/2010/main" val="2234453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04552" y="230778"/>
            <a:ext cx="10125903" cy="997132"/>
          </a:xfrm>
        </p:spPr>
        <p:txBody>
          <a:bodyPr>
            <a:normAutofit fontScale="90000"/>
          </a:bodyPr>
          <a:lstStyle/>
          <a:p>
            <a:pPr algn="ctr"/>
            <a:br>
              <a:rPr lang="en-GB" dirty="0"/>
            </a:br>
            <a:r>
              <a:rPr lang="en-GB" sz="4900" b="1" dirty="0"/>
              <a:t>Causation </a:t>
            </a:r>
            <a:br>
              <a:rPr lang="en-GB" sz="4900" b="1" dirty="0"/>
            </a:br>
            <a:endParaRPr lang="en-GB" b="1" dirty="0"/>
          </a:p>
        </p:txBody>
      </p:sp>
      <p:sp>
        <p:nvSpPr>
          <p:cNvPr id="2" name="Content Placeholder 1"/>
          <p:cNvSpPr>
            <a:spLocks noGrp="1"/>
          </p:cNvSpPr>
          <p:nvPr>
            <p:ph idx="1"/>
          </p:nvPr>
        </p:nvSpPr>
        <p:spPr>
          <a:xfrm>
            <a:off x="1004552" y="1390918"/>
            <a:ext cx="10560676" cy="5125792"/>
          </a:xfrm>
        </p:spPr>
        <p:txBody>
          <a:bodyPr>
            <a:normAutofit/>
          </a:bodyPr>
          <a:lstStyle/>
          <a:p>
            <a:pPr indent="-342900">
              <a:buFont typeface="Wingdings" panose="05000000000000000000" pitchFamily="2" charset="2"/>
              <a:buChar char="q"/>
            </a:pPr>
            <a:r>
              <a:rPr lang="en-US" sz="2800" b="1" dirty="0"/>
              <a:t>Causation is the "causal relationship between the defendant's conduct and end result“.</a:t>
            </a:r>
            <a:endParaRPr lang="en-GB" sz="2800" b="1" dirty="0"/>
          </a:p>
          <a:p>
            <a:pPr indent="-342900">
              <a:buFont typeface="Wingdings" panose="05000000000000000000" pitchFamily="2" charset="2"/>
              <a:buChar char="q"/>
            </a:pPr>
            <a:r>
              <a:rPr lang="en-GB" sz="2800" b="1" dirty="0"/>
              <a:t>The major question is whether the prohibited act of  the Accused caused the resultant harm?</a:t>
            </a:r>
          </a:p>
          <a:p>
            <a:pPr indent="-342900">
              <a:buFont typeface="Wingdings" panose="05000000000000000000" pitchFamily="2" charset="2"/>
              <a:buChar char="q"/>
            </a:pPr>
            <a:r>
              <a:rPr lang="en-US" sz="2800" b="1" dirty="0"/>
              <a:t>Causation must be established in all result crimes.</a:t>
            </a:r>
            <a:endParaRPr lang="en-GB" sz="2800" b="1" dirty="0"/>
          </a:p>
          <a:p>
            <a:pPr>
              <a:buFont typeface="Wingdings" panose="05000000000000000000" pitchFamily="2" charset="2"/>
              <a:buChar char="q"/>
            </a:pPr>
            <a:r>
              <a:rPr lang="en-GB" sz="2800" b="1" dirty="0"/>
              <a:t>There are two types of causation:</a:t>
            </a:r>
          </a:p>
          <a:p>
            <a:pPr marL="550926" indent="-514350">
              <a:buFont typeface="+mj-lt"/>
              <a:buAutoNum type="arabicPeriod"/>
            </a:pPr>
            <a:r>
              <a:rPr lang="en-GB" sz="2800" b="1" dirty="0"/>
              <a:t>Legal</a:t>
            </a:r>
          </a:p>
          <a:p>
            <a:pPr marL="550926" indent="-514350">
              <a:buFont typeface="+mj-lt"/>
              <a:buAutoNum type="arabicPeriod"/>
            </a:pPr>
            <a:r>
              <a:rPr lang="en-GB" sz="2800" b="1" dirty="0"/>
              <a:t>Factual causation</a:t>
            </a:r>
          </a:p>
        </p:txBody>
      </p:sp>
    </p:spTree>
    <p:extLst>
      <p:ext uri="{BB962C8B-B14F-4D97-AF65-F5344CB8AC3E}">
        <p14:creationId xmlns:p14="http://schemas.microsoft.com/office/powerpoint/2010/main" val="865100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69700" y="188641"/>
            <a:ext cx="10476521" cy="947829"/>
          </a:xfrm>
        </p:spPr>
        <p:txBody>
          <a:bodyPr/>
          <a:lstStyle/>
          <a:p>
            <a:pPr algn="ctr"/>
            <a:r>
              <a:rPr lang="en-GB" b="1" dirty="0"/>
              <a:t>Factual Causation</a:t>
            </a:r>
          </a:p>
        </p:txBody>
      </p:sp>
      <p:sp>
        <p:nvSpPr>
          <p:cNvPr id="2" name="Content Placeholder 1"/>
          <p:cNvSpPr>
            <a:spLocks noGrp="1"/>
          </p:cNvSpPr>
          <p:nvPr>
            <p:ph idx="1"/>
          </p:nvPr>
        </p:nvSpPr>
        <p:spPr>
          <a:xfrm>
            <a:off x="669700" y="1358539"/>
            <a:ext cx="10599313" cy="5316583"/>
          </a:xfrm>
        </p:spPr>
        <p:txBody>
          <a:bodyPr>
            <a:normAutofit/>
          </a:bodyPr>
          <a:lstStyle/>
          <a:p>
            <a:pPr marL="566928" indent="-457200">
              <a:buFont typeface="Wingdings" panose="05000000000000000000" pitchFamily="2" charset="2"/>
              <a:buChar char="q"/>
            </a:pPr>
            <a:r>
              <a:rPr lang="en-GB" sz="2800" b="1" dirty="0"/>
              <a:t>factual causation is determined by the use of ‘but for test’</a:t>
            </a:r>
          </a:p>
          <a:p>
            <a:pPr marL="109728" indent="0">
              <a:buNone/>
            </a:pPr>
            <a:endParaRPr lang="en-GB" sz="2800" b="1" dirty="0"/>
          </a:p>
          <a:p>
            <a:pPr marL="566928" indent="-457200">
              <a:buFont typeface="Wingdings" panose="05000000000000000000" pitchFamily="2" charset="2"/>
              <a:buChar char="q"/>
            </a:pPr>
            <a:r>
              <a:rPr lang="en-GB" sz="2800" b="1" dirty="0"/>
              <a:t>R v White [1910] 2 KB 124 – established the but for test</a:t>
            </a:r>
          </a:p>
          <a:p>
            <a:pPr marL="109728" indent="0">
              <a:buNone/>
            </a:pPr>
            <a:endParaRPr lang="en-GB" sz="2800" b="1" dirty="0"/>
          </a:p>
          <a:p>
            <a:pPr marL="566928" indent="-457200">
              <a:buFont typeface="Wingdings" panose="05000000000000000000" pitchFamily="2" charset="2"/>
              <a:buChar char="q"/>
            </a:pPr>
            <a:r>
              <a:rPr lang="en-GB" sz="2800" b="1" dirty="0"/>
              <a:t>Look at the case of: - Haystead v Chief Constable of Derbyshire [2000] Crim LR 758</a:t>
            </a:r>
          </a:p>
          <a:p>
            <a:pPr marL="452628" indent="-342900">
              <a:buFont typeface="Arial" charset="0"/>
              <a:buChar char="•"/>
            </a:pPr>
            <a:endParaRPr lang="en-GB" b="1" dirty="0"/>
          </a:p>
          <a:p>
            <a:pPr marL="452628" indent="-342900">
              <a:buFont typeface="Arial" charset="0"/>
              <a:buChar char="•"/>
            </a:pPr>
            <a:endParaRPr lang="en-GB" dirty="0"/>
          </a:p>
        </p:txBody>
      </p:sp>
    </p:spTree>
    <p:extLst>
      <p:ext uri="{BB962C8B-B14F-4D97-AF65-F5344CB8AC3E}">
        <p14:creationId xmlns:p14="http://schemas.microsoft.com/office/powerpoint/2010/main" val="2909378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041" y="274638"/>
            <a:ext cx="10499835" cy="955072"/>
          </a:xfrm>
        </p:spPr>
        <p:txBody>
          <a:bodyPr/>
          <a:lstStyle/>
          <a:p>
            <a:pPr algn="ctr"/>
            <a:r>
              <a:rPr lang="en-ZA" b="1" dirty="0"/>
              <a:t>Legal Causation</a:t>
            </a:r>
          </a:p>
        </p:txBody>
      </p:sp>
      <p:sp>
        <p:nvSpPr>
          <p:cNvPr id="3" name="Content Placeholder 2"/>
          <p:cNvSpPr>
            <a:spLocks noGrp="1"/>
          </p:cNvSpPr>
          <p:nvPr>
            <p:ph idx="1"/>
          </p:nvPr>
        </p:nvSpPr>
        <p:spPr>
          <a:xfrm>
            <a:off x="631065" y="1229710"/>
            <a:ext cx="11024315" cy="5377152"/>
          </a:xfrm>
        </p:spPr>
        <p:txBody>
          <a:bodyPr/>
          <a:lstStyle/>
          <a:p>
            <a:pPr>
              <a:buFont typeface="Wingdings" pitchFamily="2" charset="2"/>
              <a:buChar char="Ø"/>
            </a:pPr>
            <a:endParaRPr lang="en-ZA" dirty="0"/>
          </a:p>
          <a:p>
            <a:pPr>
              <a:buFont typeface="Wingdings" panose="05000000000000000000" pitchFamily="2" charset="2"/>
              <a:buChar char="q"/>
            </a:pPr>
            <a:r>
              <a:rPr lang="en-ZA" sz="2800" b="1" dirty="0">
                <a:solidFill>
                  <a:schemeClr val="tx1"/>
                </a:solidFill>
              </a:rPr>
              <a:t>Prosecution needs to prove that D’s act  was a substantial and operating cause – R v Cheshire (1991) 3 ALLER 670</a:t>
            </a:r>
          </a:p>
          <a:p>
            <a:pPr>
              <a:buFont typeface="Wingdings" panose="05000000000000000000" pitchFamily="2" charset="2"/>
              <a:buChar char="q"/>
            </a:pPr>
            <a:endParaRPr lang="en-ZA" sz="2800" b="1" dirty="0">
              <a:solidFill>
                <a:schemeClr val="tx1"/>
              </a:solidFill>
            </a:endParaRPr>
          </a:p>
          <a:p>
            <a:pPr>
              <a:buFont typeface="Wingdings" panose="05000000000000000000" pitchFamily="2" charset="2"/>
              <a:buChar char="q"/>
            </a:pPr>
            <a:r>
              <a:rPr lang="en-ZA" sz="2800" b="1" dirty="0">
                <a:solidFill>
                  <a:schemeClr val="tx1"/>
                </a:solidFill>
              </a:rPr>
              <a:t>The Defendant need not be the sole cause of the death but the act must be more than a minimal cause of the result. </a:t>
            </a:r>
          </a:p>
          <a:p>
            <a:pPr lvl="0">
              <a:buFontTx/>
              <a:buChar char="-"/>
            </a:pPr>
            <a:r>
              <a:rPr lang="en-ZA" sz="2800" dirty="0">
                <a:solidFill>
                  <a:schemeClr val="tx1"/>
                </a:solidFill>
              </a:rPr>
              <a:t>Read: </a:t>
            </a:r>
            <a:r>
              <a:rPr lang="en-GB" sz="2800" b="1" dirty="0">
                <a:solidFill>
                  <a:schemeClr val="tx1"/>
                </a:solidFill>
              </a:rPr>
              <a:t>Patson </a:t>
            </a:r>
            <a:r>
              <a:rPr lang="en-GB" sz="2800" b="1" dirty="0" err="1">
                <a:solidFill>
                  <a:schemeClr val="tx1"/>
                </a:solidFill>
              </a:rPr>
              <a:t>Simbaiula</a:t>
            </a:r>
            <a:r>
              <a:rPr lang="en-GB" sz="2800" b="1" dirty="0">
                <a:solidFill>
                  <a:schemeClr val="tx1"/>
                </a:solidFill>
              </a:rPr>
              <a:t> V The People (1991 - 1992) Z.R. 136 (S.C.) </a:t>
            </a:r>
          </a:p>
          <a:p>
            <a:pPr lvl="0">
              <a:buFontTx/>
              <a:buChar char="-"/>
            </a:pPr>
            <a:r>
              <a:rPr lang="en-GB" sz="2800" b="1" dirty="0">
                <a:solidFill>
                  <a:schemeClr val="tx1"/>
                </a:solidFill>
              </a:rPr>
              <a:t>Refer to s207 of the Penal Code on Causation</a:t>
            </a:r>
            <a:endParaRPr lang="en-ZA" sz="2800" b="1" dirty="0">
              <a:solidFill>
                <a:schemeClr val="tx1"/>
              </a:solidFill>
            </a:endParaRPr>
          </a:p>
          <a:p>
            <a:pPr>
              <a:buFont typeface="Wingdings" pitchFamily="2" charset="2"/>
              <a:buChar char="Ø"/>
            </a:pPr>
            <a:endParaRPr lang="en-ZA" u="sng" dirty="0"/>
          </a:p>
        </p:txBody>
      </p:sp>
    </p:spTree>
    <p:extLst>
      <p:ext uri="{BB962C8B-B14F-4D97-AF65-F5344CB8AC3E}">
        <p14:creationId xmlns:p14="http://schemas.microsoft.com/office/powerpoint/2010/main" val="1759620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7568" y="2420888"/>
            <a:ext cx="7470648" cy="1143000"/>
          </a:xfrm>
        </p:spPr>
        <p:txBody>
          <a:bodyPr>
            <a:normAutofit fontScale="90000"/>
          </a:bodyPr>
          <a:lstStyle/>
          <a:p>
            <a:pPr algn="ctr"/>
            <a:r>
              <a:rPr lang="en-ZA" b="1" dirty="0"/>
              <a:t>1. CONDUCT MUST BE VOLUNTARY</a:t>
            </a:r>
          </a:p>
        </p:txBody>
      </p:sp>
    </p:spTree>
    <p:extLst>
      <p:ext uri="{BB962C8B-B14F-4D97-AF65-F5344CB8AC3E}">
        <p14:creationId xmlns:p14="http://schemas.microsoft.com/office/powerpoint/2010/main" val="4293510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D516973-798C-42EF-961D-F9AE08582A90}"/>
              </a:ext>
            </a:extLst>
          </p:cNvPr>
          <p:cNvSpPr>
            <a:spLocks noGrp="1"/>
          </p:cNvSpPr>
          <p:nvPr>
            <p:ph type="title"/>
          </p:nvPr>
        </p:nvSpPr>
        <p:spPr>
          <a:xfrm>
            <a:off x="913795" y="173421"/>
            <a:ext cx="10353762" cy="970450"/>
          </a:xfrm>
        </p:spPr>
        <p:txBody>
          <a:bodyPr/>
          <a:lstStyle/>
          <a:p>
            <a:r>
              <a:rPr lang="en-US" b="1" i="1" dirty="0"/>
              <a:t>Novus actus interveniens</a:t>
            </a:r>
          </a:p>
        </p:txBody>
      </p:sp>
      <p:sp>
        <p:nvSpPr>
          <p:cNvPr id="2" name="Content Placeholder 1"/>
          <p:cNvSpPr>
            <a:spLocks noGrp="1"/>
          </p:cNvSpPr>
          <p:nvPr>
            <p:ph idx="1"/>
          </p:nvPr>
        </p:nvSpPr>
        <p:spPr>
          <a:xfrm>
            <a:off x="913795" y="1308538"/>
            <a:ext cx="10353762" cy="5376041"/>
          </a:xfrm>
        </p:spPr>
        <p:txBody>
          <a:bodyPr>
            <a:normAutofit lnSpcReduction="10000"/>
          </a:bodyPr>
          <a:lstStyle/>
          <a:p>
            <a:pPr>
              <a:buFont typeface="Wingdings" panose="05000000000000000000" pitchFamily="2" charset="2"/>
              <a:buChar char="q"/>
            </a:pPr>
            <a:r>
              <a:rPr lang="en-GB" sz="2800" b="1" dirty="0">
                <a:latin typeface="Arial" panose="020B0604020202020204" pitchFamily="34" charset="0"/>
                <a:cs typeface="Arial" panose="020B0604020202020204" pitchFamily="34" charset="0"/>
              </a:rPr>
              <a:t>Chain of causation may be broken by a </a:t>
            </a:r>
            <a:r>
              <a:rPr lang="en-GB" sz="2800" b="1" i="1" dirty="0">
                <a:latin typeface="Arial" panose="020B0604020202020204" pitchFamily="34" charset="0"/>
                <a:cs typeface="Arial" panose="020B0604020202020204" pitchFamily="34" charset="0"/>
              </a:rPr>
              <a:t>novus actus interveniens </a:t>
            </a:r>
            <a:r>
              <a:rPr lang="en-GB" sz="2800" b="1" dirty="0">
                <a:latin typeface="Arial" panose="020B0604020202020204" pitchFamily="34" charset="0"/>
                <a:cs typeface="Arial" panose="020B0604020202020204" pitchFamily="34" charset="0"/>
              </a:rPr>
              <a:t>( a new act intervening)</a:t>
            </a:r>
          </a:p>
          <a:p>
            <a:pPr marL="457200" lvl="0" indent="-457200">
              <a:buFont typeface="Wingdings" panose="05000000000000000000" pitchFamily="2" charset="2"/>
              <a:buChar char="q"/>
            </a:pPr>
            <a:endParaRPr lang="en-GB" sz="2800" b="1"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US" sz="2800" b="1" dirty="0">
                <a:latin typeface="Arial" panose="020B0604020202020204" pitchFamily="34" charset="0"/>
                <a:cs typeface="Arial" panose="020B0604020202020204" pitchFamily="34" charset="0"/>
              </a:rPr>
              <a:t>In Pagett (1983) 76 Cr. App. R. 279 Lord Goff said that the Latin phrase means the intervening ‘act  was so independent of the act of the accused that it should be regarded in law as the cause of the victim’s death to the exclusion of the act of the accused’ </a:t>
            </a:r>
            <a:endParaRPr lang="en-GB" sz="2800" b="1" dirty="0">
              <a:latin typeface="Arial" panose="020B0604020202020204" pitchFamily="34" charset="0"/>
              <a:cs typeface="Arial" panose="020B0604020202020204" pitchFamily="34" charset="0"/>
            </a:endParaRPr>
          </a:p>
          <a:p>
            <a:pPr lvl="0">
              <a:buFont typeface="Wingdings" panose="05000000000000000000" pitchFamily="2" charset="2"/>
              <a:buChar char="q"/>
            </a:pPr>
            <a:endParaRPr lang="en-GB" sz="2800" b="1" dirty="0">
              <a:latin typeface="Arial" panose="020B0604020202020204" pitchFamily="34" charset="0"/>
              <a:cs typeface="Arial" panose="020B0604020202020204" pitchFamily="34" charset="0"/>
            </a:endParaRPr>
          </a:p>
          <a:p>
            <a:pPr lvl="0">
              <a:buFont typeface="Wingdings" panose="05000000000000000000" pitchFamily="2" charset="2"/>
              <a:buChar char="q"/>
            </a:pPr>
            <a:r>
              <a:rPr lang="en-GB" sz="2800" b="1" dirty="0">
                <a:latin typeface="Arial" panose="020B0604020202020204" pitchFamily="34" charset="0"/>
                <a:cs typeface="Arial" panose="020B0604020202020204" pitchFamily="34" charset="0"/>
              </a:rPr>
              <a:t>Question is whether the intervening act or event is so significant as to become the new sole cause of the result</a:t>
            </a:r>
          </a:p>
          <a:p>
            <a:pPr marL="3690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7843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119" y="169817"/>
            <a:ext cx="10353762" cy="970450"/>
          </a:xfrm>
        </p:spPr>
        <p:txBody>
          <a:bodyPr>
            <a:normAutofit fontScale="90000"/>
          </a:bodyPr>
          <a:lstStyle/>
          <a:p>
            <a:pPr algn="ctr"/>
            <a:r>
              <a:rPr lang="en-ZA" b="1" dirty="0"/>
              <a:t>Novus Actus Interveniens –  Acts By 3</a:t>
            </a:r>
            <a:r>
              <a:rPr lang="en-ZA" b="1" baseline="30000" dirty="0"/>
              <a:t>rd</a:t>
            </a:r>
            <a:r>
              <a:rPr lang="en-ZA" b="1" dirty="0"/>
              <a:t> Parties</a:t>
            </a:r>
          </a:p>
        </p:txBody>
      </p:sp>
      <p:sp>
        <p:nvSpPr>
          <p:cNvPr id="3" name="Content Placeholder 2"/>
          <p:cNvSpPr>
            <a:spLocks noGrp="1"/>
          </p:cNvSpPr>
          <p:nvPr>
            <p:ph idx="1"/>
          </p:nvPr>
        </p:nvSpPr>
        <p:spPr>
          <a:xfrm>
            <a:off x="708337" y="1355834"/>
            <a:ext cx="11256135" cy="5332349"/>
          </a:xfrm>
        </p:spPr>
        <p:txBody>
          <a:bodyPr>
            <a:normAutofit/>
          </a:bodyPr>
          <a:lstStyle/>
          <a:p>
            <a:pPr marL="457200" indent="-457200">
              <a:buFont typeface="+mj-lt"/>
              <a:buAutoNum type="arabicPeriod"/>
            </a:pPr>
            <a:r>
              <a:rPr lang="en-ZA" sz="2800" b="1" dirty="0"/>
              <a:t>Free and voluntary acts of 3</a:t>
            </a:r>
            <a:r>
              <a:rPr lang="en-ZA" sz="2800" b="1" baseline="30000" dirty="0"/>
              <a:t>rd</a:t>
            </a:r>
            <a:r>
              <a:rPr lang="en-ZA" sz="2800" b="1" dirty="0"/>
              <a:t> parties</a:t>
            </a:r>
          </a:p>
          <a:p>
            <a:pPr marL="457200" indent="-457200">
              <a:buFont typeface="Wingdings" panose="05000000000000000000" pitchFamily="2" charset="2"/>
              <a:buChar char="q"/>
            </a:pPr>
            <a:r>
              <a:rPr lang="en-ZA" sz="2800" b="1" dirty="0"/>
              <a:t>But, note that Lawful acts of 3</a:t>
            </a:r>
            <a:r>
              <a:rPr lang="en-ZA" sz="2800" b="1" baseline="30000" dirty="0"/>
              <a:t>rd</a:t>
            </a:r>
            <a:r>
              <a:rPr lang="en-ZA" sz="2800" b="1" dirty="0"/>
              <a:t> parties do not break the chain of causation. Consider the following situations: -</a:t>
            </a:r>
          </a:p>
          <a:p>
            <a:pPr marL="834300" lvl="1" indent="-457200">
              <a:buFont typeface="+mj-lt"/>
              <a:buAutoNum type="alphaLcPeriod"/>
            </a:pPr>
            <a:r>
              <a:rPr lang="en-ZA" sz="2800" b="1" dirty="0"/>
              <a:t>Lack of legal capacity-  R v Micheal (1840) 173 ER 867 (PC – Zambia; Art 14 (1) (2) </a:t>
            </a:r>
          </a:p>
          <a:p>
            <a:pPr marL="834300" lvl="1" indent="-457200">
              <a:buFont typeface="+mj-lt"/>
              <a:buAutoNum type="alphaLcPeriod"/>
            </a:pPr>
            <a:r>
              <a:rPr lang="en-ZA" sz="2800" b="1" dirty="0"/>
              <a:t>Lack of </a:t>
            </a:r>
            <a:r>
              <a:rPr lang="en-ZA" sz="2800" b="1" dirty="0" err="1"/>
              <a:t>mens</a:t>
            </a:r>
            <a:r>
              <a:rPr lang="en-ZA" sz="2800" b="1" dirty="0"/>
              <a:t> </a:t>
            </a:r>
            <a:r>
              <a:rPr lang="en-ZA" sz="2800" b="1" dirty="0" err="1"/>
              <a:t>reus</a:t>
            </a:r>
            <a:r>
              <a:rPr lang="en-ZA" sz="2800" b="1" dirty="0"/>
              <a:t> </a:t>
            </a:r>
          </a:p>
          <a:p>
            <a:pPr marL="834300" lvl="1" indent="-457200">
              <a:buFont typeface="+mj-lt"/>
              <a:buAutoNum type="alphaLcPeriod"/>
            </a:pPr>
            <a:r>
              <a:rPr lang="en-ZA" sz="2800" b="1" dirty="0"/>
              <a:t>Defences (legally justified) – R v </a:t>
            </a:r>
            <a:r>
              <a:rPr lang="en-ZA" sz="2800" b="1" dirty="0" err="1"/>
              <a:t>Pagett</a:t>
            </a:r>
            <a:r>
              <a:rPr lang="en-ZA" sz="2800" b="1" dirty="0"/>
              <a:t> (1983) 76 Cr App R 279</a:t>
            </a:r>
          </a:p>
        </p:txBody>
      </p:sp>
    </p:spTree>
    <p:extLst>
      <p:ext uri="{BB962C8B-B14F-4D97-AF65-F5344CB8AC3E}">
        <p14:creationId xmlns:p14="http://schemas.microsoft.com/office/powerpoint/2010/main" val="3584883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fontScale="90000"/>
          </a:bodyPr>
          <a:lstStyle/>
          <a:p>
            <a:pPr algn="ctr"/>
            <a:r>
              <a:rPr lang="en-ZA" b="1" dirty="0"/>
              <a:t>Novus Actus Interveniens –  Acts By 3</a:t>
            </a:r>
            <a:r>
              <a:rPr lang="en-ZA" b="1" baseline="30000" dirty="0"/>
              <a:t>rd</a:t>
            </a:r>
            <a:r>
              <a:rPr lang="en-ZA" b="1" dirty="0"/>
              <a:t> Parties</a:t>
            </a:r>
            <a:endParaRPr lang="en-ZA" dirty="0"/>
          </a:p>
        </p:txBody>
      </p:sp>
      <p:sp>
        <p:nvSpPr>
          <p:cNvPr id="3" name="Content Placeholder 2"/>
          <p:cNvSpPr>
            <a:spLocks noGrp="1"/>
          </p:cNvSpPr>
          <p:nvPr>
            <p:ph idx="1"/>
          </p:nvPr>
        </p:nvSpPr>
        <p:spPr>
          <a:xfrm>
            <a:off x="772731" y="1600200"/>
            <a:ext cx="10985679" cy="4925144"/>
          </a:xfrm>
        </p:spPr>
        <p:txBody>
          <a:bodyPr>
            <a:normAutofit/>
          </a:bodyPr>
          <a:lstStyle/>
          <a:p>
            <a:pPr marL="0" indent="0">
              <a:buNone/>
            </a:pPr>
            <a:r>
              <a:rPr lang="en-ZA" sz="3600" b="1" dirty="0"/>
              <a:t>2.	</a:t>
            </a:r>
            <a:r>
              <a:rPr lang="en-ZA" sz="3200" b="1" dirty="0"/>
              <a:t>Medical treatment – accused tries to place the blame on 	medical treatment – see S207 PC for circumstances under 	which medical treatment can 	break 	the chain of 	causation.</a:t>
            </a:r>
            <a:endParaRPr lang="en-ZA" sz="3600" b="1" dirty="0"/>
          </a:p>
          <a:p>
            <a:pPr>
              <a:buFontTx/>
              <a:buChar char="-"/>
            </a:pPr>
            <a:r>
              <a:rPr lang="en-ZA" sz="3200" b="1" dirty="0"/>
              <a:t>R v </a:t>
            </a:r>
            <a:r>
              <a:rPr lang="en-ZA" sz="3200" b="1" dirty="0" err="1"/>
              <a:t>Malcherek</a:t>
            </a:r>
            <a:r>
              <a:rPr lang="en-ZA" sz="3200" b="1" dirty="0"/>
              <a:t> and Steel (1981) 2 ALL ER 422. Court of Appeal</a:t>
            </a:r>
          </a:p>
        </p:txBody>
      </p:sp>
    </p:spTree>
    <p:extLst>
      <p:ext uri="{BB962C8B-B14F-4D97-AF65-F5344CB8AC3E}">
        <p14:creationId xmlns:p14="http://schemas.microsoft.com/office/powerpoint/2010/main" val="3596731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41890"/>
            <a:ext cx="10353762" cy="1040524"/>
          </a:xfrm>
        </p:spPr>
        <p:txBody>
          <a:bodyPr>
            <a:noAutofit/>
          </a:bodyPr>
          <a:lstStyle/>
          <a:p>
            <a:pPr algn="ctr"/>
            <a:r>
              <a:rPr lang="en-ZA" sz="3200" b="1" dirty="0"/>
              <a:t>Novus Actus Interveniens –  Acts By 3</a:t>
            </a:r>
            <a:r>
              <a:rPr lang="en-ZA" sz="3200" b="1" baseline="30000" dirty="0"/>
              <a:t>rd</a:t>
            </a:r>
            <a:r>
              <a:rPr lang="en-ZA" sz="3200" b="1" dirty="0"/>
              <a:t> Parties Cont’d</a:t>
            </a:r>
          </a:p>
        </p:txBody>
      </p:sp>
      <p:sp>
        <p:nvSpPr>
          <p:cNvPr id="3" name="Content Placeholder 2"/>
          <p:cNvSpPr>
            <a:spLocks noGrp="1"/>
          </p:cNvSpPr>
          <p:nvPr>
            <p:ph idx="1"/>
          </p:nvPr>
        </p:nvSpPr>
        <p:spPr>
          <a:xfrm>
            <a:off x="669701" y="1182415"/>
            <a:ext cx="10921285" cy="5362078"/>
          </a:xfrm>
        </p:spPr>
        <p:txBody>
          <a:bodyPr>
            <a:normAutofit/>
          </a:bodyPr>
          <a:lstStyle/>
          <a:p>
            <a:pPr>
              <a:buFont typeface="Wingdings" panose="05000000000000000000" pitchFamily="2" charset="2"/>
              <a:buChar char="q"/>
            </a:pPr>
            <a:r>
              <a:rPr lang="en-ZA" sz="2800" b="1" dirty="0">
                <a:latin typeface="Arial" panose="020B0604020202020204" pitchFamily="34" charset="0"/>
                <a:cs typeface="Arial" panose="020B0604020202020204" pitchFamily="34" charset="0"/>
              </a:rPr>
              <a:t>Look at the following cases on causation and medical intervention:</a:t>
            </a:r>
          </a:p>
          <a:p>
            <a:pPr lvl="1">
              <a:buFont typeface="Wingdings" panose="05000000000000000000" pitchFamily="2" charset="2"/>
              <a:buChar char="§"/>
            </a:pPr>
            <a:r>
              <a:rPr lang="en-ZA" sz="2800" b="1" dirty="0">
                <a:latin typeface="Arial" panose="020B0604020202020204" pitchFamily="34" charset="0"/>
                <a:cs typeface="Arial" panose="020B0604020202020204" pitchFamily="34" charset="0"/>
              </a:rPr>
              <a:t>R v Jordan (1956) 40 Cr App R 153 – wrong medication given to a recovering patient</a:t>
            </a:r>
          </a:p>
          <a:p>
            <a:pPr lvl="1">
              <a:buFont typeface="Wingdings" panose="05000000000000000000" pitchFamily="2" charset="2"/>
              <a:buChar char="§"/>
            </a:pPr>
            <a:r>
              <a:rPr lang="de-DE" sz="2800" b="1" dirty="0">
                <a:latin typeface="Arial" panose="020B0604020202020204" pitchFamily="34" charset="0"/>
                <a:cs typeface="Arial" panose="020B0604020202020204" pitchFamily="34" charset="0"/>
              </a:rPr>
              <a:t>R v Cheshire (1991) 3 ALL ER 670</a:t>
            </a:r>
            <a:endParaRPr lang="en-ZA" sz="2800" b="1" dirty="0">
              <a:latin typeface="Arial" panose="020B0604020202020204" pitchFamily="34" charset="0"/>
              <a:cs typeface="Arial" panose="020B0604020202020204" pitchFamily="34" charset="0"/>
            </a:endParaRPr>
          </a:p>
          <a:p>
            <a:pPr lvl="1">
              <a:buFont typeface="Wingdings" panose="05000000000000000000" pitchFamily="2" charset="2"/>
              <a:buChar char="§"/>
            </a:pPr>
            <a:r>
              <a:rPr lang="en-GB" sz="2800" b="1" dirty="0">
                <a:latin typeface="Arial" panose="020B0604020202020204" pitchFamily="34" charset="0"/>
                <a:cs typeface="Arial" panose="020B0604020202020204" pitchFamily="34" charset="0"/>
              </a:rPr>
              <a:t>Raymond </a:t>
            </a:r>
            <a:r>
              <a:rPr lang="en-GB" sz="2800" b="1" dirty="0" err="1">
                <a:latin typeface="Arial" panose="020B0604020202020204" pitchFamily="34" charset="0"/>
                <a:cs typeface="Arial" panose="020B0604020202020204" pitchFamily="34" charset="0"/>
              </a:rPr>
              <a:t>Mweetwa</a:t>
            </a:r>
            <a:r>
              <a:rPr lang="en-GB" sz="2800" b="1" dirty="0">
                <a:latin typeface="Arial" panose="020B0604020202020204" pitchFamily="34" charset="0"/>
                <a:cs typeface="Arial" panose="020B0604020202020204" pitchFamily="34" charset="0"/>
              </a:rPr>
              <a:t> Banda v The People S.C.Z. Judgment No. 17 of 1984</a:t>
            </a:r>
          </a:p>
          <a:p>
            <a:pPr lvl="1">
              <a:buFont typeface="Wingdings" panose="05000000000000000000" pitchFamily="2" charset="2"/>
              <a:buChar char="§"/>
            </a:pPr>
            <a:r>
              <a:rPr lang="en-GB" sz="2800" b="1" dirty="0" err="1">
                <a:latin typeface="Arial" panose="020B0604020202020204" pitchFamily="34" charset="0"/>
                <a:cs typeface="Arial" panose="020B0604020202020204" pitchFamily="34" charset="0"/>
              </a:rPr>
              <a:t>Kazembe</a:t>
            </a:r>
            <a:r>
              <a:rPr lang="en-GB" sz="2800" b="1" dirty="0">
                <a:latin typeface="Arial" panose="020B0604020202020204" pitchFamily="34" charset="0"/>
                <a:cs typeface="Arial" panose="020B0604020202020204" pitchFamily="34" charset="0"/>
              </a:rPr>
              <a:t> And </a:t>
            </a:r>
            <a:r>
              <a:rPr lang="en-GB" sz="2800" b="1" dirty="0" err="1">
                <a:latin typeface="Arial" panose="020B0604020202020204" pitchFamily="34" charset="0"/>
                <a:cs typeface="Arial" panose="020B0604020202020204" pitchFamily="34" charset="0"/>
              </a:rPr>
              <a:t>Zebron</a:t>
            </a:r>
            <a:r>
              <a:rPr lang="en-GB" sz="2800" b="1" dirty="0">
                <a:latin typeface="Arial" panose="020B0604020202020204" pitchFamily="34" charset="0"/>
                <a:cs typeface="Arial" panose="020B0604020202020204" pitchFamily="34" charset="0"/>
              </a:rPr>
              <a:t> V The People (1969) Z.R. 22 (C.A.)</a:t>
            </a:r>
            <a:endParaRPr lang="en-ZA"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83312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09006"/>
            <a:ext cx="10353762" cy="1004939"/>
          </a:xfrm>
        </p:spPr>
        <p:txBody>
          <a:bodyPr>
            <a:noAutofit/>
          </a:bodyPr>
          <a:lstStyle/>
          <a:p>
            <a:r>
              <a:rPr lang="en-ZA" sz="3200" b="1" dirty="0"/>
              <a:t>Novus Actus Interveniens –  Acts/Omissions Of  The Victim</a:t>
            </a:r>
          </a:p>
        </p:txBody>
      </p:sp>
      <p:sp>
        <p:nvSpPr>
          <p:cNvPr id="3" name="Content Placeholder 2"/>
          <p:cNvSpPr>
            <a:spLocks noGrp="1"/>
          </p:cNvSpPr>
          <p:nvPr>
            <p:ph idx="1"/>
          </p:nvPr>
        </p:nvSpPr>
        <p:spPr>
          <a:xfrm>
            <a:off x="838200" y="1213945"/>
            <a:ext cx="10958848" cy="5435049"/>
          </a:xfrm>
        </p:spPr>
        <p:txBody>
          <a:bodyPr>
            <a:normAutofit fontScale="92500" lnSpcReduction="10000"/>
          </a:bodyPr>
          <a:lstStyle/>
          <a:p>
            <a:pPr>
              <a:buNone/>
            </a:pPr>
            <a:r>
              <a:rPr lang="en-ZA" sz="2400" b="1" dirty="0"/>
              <a:t>3.  </a:t>
            </a:r>
            <a:r>
              <a:rPr lang="en-ZA" sz="2800" b="1" dirty="0"/>
              <a:t>Acts of the Victim</a:t>
            </a:r>
          </a:p>
          <a:p>
            <a:pPr lvl="1">
              <a:buFont typeface="Wingdings" panose="05000000000000000000" pitchFamily="2" charset="2"/>
              <a:buChar char="§"/>
            </a:pPr>
            <a:r>
              <a:rPr lang="en-ZA" sz="2800" b="1" dirty="0"/>
              <a:t>Roberts (1971) 56 Cr App R 95</a:t>
            </a:r>
          </a:p>
          <a:p>
            <a:pPr lvl="1">
              <a:buFont typeface="Wingdings" panose="05000000000000000000" pitchFamily="2" charset="2"/>
              <a:buChar char="§"/>
            </a:pPr>
            <a:r>
              <a:rPr lang="en-ZA" sz="2800" b="1" dirty="0"/>
              <a:t>Kennedy (No.2) (2005) 2 Cr App R 348</a:t>
            </a:r>
          </a:p>
          <a:p>
            <a:pPr>
              <a:buFont typeface="Wingdings" panose="05000000000000000000" pitchFamily="2" charset="2"/>
              <a:buChar char="q"/>
            </a:pPr>
            <a:r>
              <a:rPr lang="en-US" sz="2800" b="1" dirty="0"/>
              <a:t>Condition of the victim – thin skull rule/egg shell skull rule –  the rule states that the defendant must take the victim as he finds him.</a:t>
            </a:r>
          </a:p>
          <a:p>
            <a:pPr>
              <a:buFont typeface="Wingdings" panose="05000000000000000000" pitchFamily="2" charset="2"/>
              <a:buChar char="q"/>
            </a:pPr>
            <a:r>
              <a:rPr lang="en-US" sz="2800" b="1" dirty="0"/>
              <a:t>The peculiar condition of the victim does not break the chain of causation</a:t>
            </a:r>
          </a:p>
          <a:p>
            <a:pPr>
              <a:buFont typeface="Wingdings" panose="05000000000000000000" pitchFamily="2" charset="2"/>
              <a:buChar char="q"/>
            </a:pPr>
            <a:r>
              <a:rPr lang="en-US" sz="2800" b="1" dirty="0"/>
              <a:t>The rule applies whether the defendant is aware or not aware of the condition of the victim. See the following cases:</a:t>
            </a:r>
          </a:p>
          <a:p>
            <a:pPr lvl="1">
              <a:buFont typeface="Wingdings" panose="05000000000000000000" pitchFamily="2" charset="2"/>
              <a:buChar char="§"/>
            </a:pPr>
            <a:r>
              <a:rPr lang="en-US" sz="2800" b="1" dirty="0"/>
              <a:t>Hayward (1908) 21 Cox CC 692</a:t>
            </a:r>
            <a:endParaRPr lang="en-ZA" sz="2800" b="1" dirty="0"/>
          </a:p>
          <a:p>
            <a:pPr lvl="1">
              <a:buFont typeface="Wingdings" panose="05000000000000000000" pitchFamily="2" charset="2"/>
              <a:buChar char="§"/>
            </a:pPr>
            <a:r>
              <a:rPr lang="en-ZA" sz="2800" b="1" dirty="0" err="1"/>
              <a:t>Blaue</a:t>
            </a:r>
            <a:r>
              <a:rPr lang="en-ZA" sz="2800" b="1" dirty="0"/>
              <a:t> (1975) 3 ALL ER 466 </a:t>
            </a:r>
          </a:p>
          <a:p>
            <a:pPr>
              <a:buNone/>
            </a:pPr>
            <a:endParaRPr lang="en-ZA" sz="2400" b="1" dirty="0"/>
          </a:p>
        </p:txBody>
      </p:sp>
    </p:spTree>
    <p:extLst>
      <p:ext uri="{BB962C8B-B14F-4D97-AF65-F5344CB8AC3E}">
        <p14:creationId xmlns:p14="http://schemas.microsoft.com/office/powerpoint/2010/main" val="3996880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1CF974-C57D-4B03-80F3-A3BA3EBE9094}"/>
              </a:ext>
            </a:extLst>
          </p:cNvPr>
          <p:cNvSpPr>
            <a:spLocks noGrp="1"/>
          </p:cNvSpPr>
          <p:nvPr>
            <p:ph idx="1"/>
          </p:nvPr>
        </p:nvSpPr>
        <p:spPr>
          <a:xfrm>
            <a:off x="819806" y="220717"/>
            <a:ext cx="10673255" cy="6511159"/>
          </a:xfrm>
        </p:spPr>
        <p:txBody>
          <a:bodyPr>
            <a:normAutofit/>
          </a:bodyPr>
          <a:lstStyle/>
          <a:p>
            <a:pPr marL="36900" indent="0">
              <a:buNone/>
            </a:pPr>
            <a:r>
              <a:rPr lang="en-US" sz="2800" b="1" dirty="0"/>
              <a:t>Ponder on the following:</a:t>
            </a:r>
          </a:p>
          <a:p>
            <a:pPr marL="494100" indent="-457200">
              <a:buFont typeface="+mj-lt"/>
              <a:buAutoNum type="arabicPeriod"/>
            </a:pPr>
            <a:r>
              <a:rPr lang="en-US" sz="2800" b="1" dirty="0"/>
              <a:t>John, a lorry driver, was travelling on great east road in a queue of slow-moving traffic. He suffered a sneezing fit, losing control of his vehicle he knocked into the car in front. This car in turn knocked into the car in front causing a domino effect involving 7 cars. Can John be held liable for criminal damage?</a:t>
            </a:r>
          </a:p>
          <a:p>
            <a:pPr marL="494100" indent="-457200">
              <a:buFont typeface="+mj-lt"/>
              <a:buAutoNum type="arabicPeriod"/>
            </a:pPr>
            <a:r>
              <a:rPr lang="en-US" sz="2800" b="1" dirty="0"/>
              <a:t>If I am sitting by the pool side and I see a two-year-old girl drowning but I do nothing about it, can I be held liable for the death of the child?</a:t>
            </a:r>
          </a:p>
          <a:p>
            <a:pPr marL="494100" indent="-457200">
              <a:buFont typeface="+mj-lt"/>
              <a:buAutoNum type="arabicPeriod"/>
            </a:pPr>
            <a:r>
              <a:rPr lang="en-US" sz="2800" b="1" dirty="0"/>
              <a:t>If A stabs B, inflicting him with life threatening wounds, B is rushed to the hospital by a friend but along the way, he falls off the friend’s back and bumps his head which causes his death, can A be held liable for his death?</a:t>
            </a:r>
          </a:p>
          <a:p>
            <a:endParaRPr lang="en-US" dirty="0"/>
          </a:p>
        </p:txBody>
      </p:sp>
    </p:spTree>
    <p:extLst>
      <p:ext uri="{BB962C8B-B14F-4D97-AF65-F5344CB8AC3E}">
        <p14:creationId xmlns:p14="http://schemas.microsoft.com/office/powerpoint/2010/main" val="3963900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fontScale="90000"/>
          </a:bodyPr>
          <a:lstStyle/>
          <a:p>
            <a:r>
              <a:rPr lang="en-ZA" b="1" dirty="0"/>
              <a:t>CONDUCT MUST BE VOLUNTARY</a:t>
            </a:r>
          </a:p>
        </p:txBody>
      </p:sp>
      <p:sp>
        <p:nvSpPr>
          <p:cNvPr id="3" name="Content Placeholder 2"/>
          <p:cNvSpPr>
            <a:spLocks noGrp="1"/>
          </p:cNvSpPr>
          <p:nvPr>
            <p:ph idx="1"/>
          </p:nvPr>
        </p:nvSpPr>
        <p:spPr>
          <a:xfrm>
            <a:off x="1135117" y="1261241"/>
            <a:ext cx="10042635" cy="5336111"/>
          </a:xfrm>
        </p:spPr>
        <p:txBody>
          <a:bodyPr/>
          <a:lstStyle/>
          <a:p>
            <a:endParaRPr lang="en-GB" sz="3200" b="1" dirty="0"/>
          </a:p>
          <a:p>
            <a:r>
              <a:rPr lang="en-GB" sz="3200" b="1" dirty="0"/>
              <a:t>Meaning of Voluntary – “where the muscular movement of the accused is under his or her control &amp; under the direction of the accused conscious mind” – Hill v Baxter (1958) QBD</a:t>
            </a:r>
          </a:p>
          <a:p>
            <a:endParaRPr lang="en-ZA" dirty="0"/>
          </a:p>
        </p:txBody>
      </p:sp>
    </p:spTree>
    <p:extLst>
      <p:ext uri="{BB962C8B-B14F-4D97-AF65-F5344CB8AC3E}">
        <p14:creationId xmlns:p14="http://schemas.microsoft.com/office/powerpoint/2010/main" val="950476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fontScale="90000"/>
          </a:bodyPr>
          <a:lstStyle/>
          <a:p>
            <a:pPr algn="ctr"/>
            <a:r>
              <a:rPr lang="en-ZA" b="1" dirty="0"/>
              <a:t>CONDUCT MUST BE VOLUNTARY CONT’D</a:t>
            </a:r>
            <a:endParaRPr lang="en-ZA" dirty="0"/>
          </a:p>
        </p:txBody>
      </p:sp>
      <p:sp>
        <p:nvSpPr>
          <p:cNvPr id="3" name="Content Placeholder 2"/>
          <p:cNvSpPr>
            <a:spLocks noGrp="1"/>
          </p:cNvSpPr>
          <p:nvPr>
            <p:ph idx="1"/>
          </p:nvPr>
        </p:nvSpPr>
        <p:spPr>
          <a:xfrm>
            <a:off x="1103585" y="1600200"/>
            <a:ext cx="10152993" cy="4983162"/>
          </a:xfrm>
        </p:spPr>
        <p:txBody>
          <a:bodyPr/>
          <a:lstStyle/>
          <a:p>
            <a:endParaRPr lang="en-ZA" dirty="0"/>
          </a:p>
          <a:p>
            <a:pPr>
              <a:buFont typeface="Wingdings" panose="05000000000000000000" pitchFamily="2" charset="2"/>
              <a:buChar char="ü"/>
            </a:pPr>
            <a:r>
              <a:rPr lang="en-ZA" sz="3200" b="1" dirty="0">
                <a:latin typeface="Arial" panose="020B0604020202020204" pitchFamily="34" charset="0"/>
                <a:cs typeface="Arial" panose="020B0604020202020204" pitchFamily="34" charset="0"/>
              </a:rPr>
              <a:t>Involuntariness – A has not committed the Actus Reus</a:t>
            </a:r>
          </a:p>
          <a:p>
            <a:pPr>
              <a:buFont typeface="Wingdings" panose="05000000000000000000" pitchFamily="2" charset="2"/>
              <a:buChar char="ü"/>
            </a:pPr>
            <a:r>
              <a:rPr lang="en-ZA" sz="3200" b="1" dirty="0">
                <a:latin typeface="Arial" panose="020B0604020202020204" pitchFamily="34" charset="0"/>
                <a:cs typeface="Arial" panose="020B0604020202020204" pitchFamily="34" charset="0"/>
              </a:rPr>
              <a:t>Where the accused person has not voluntarily engaged in </a:t>
            </a:r>
            <a:r>
              <a:rPr lang="en-ZA" sz="3200" b="1" dirty="0" err="1">
                <a:latin typeface="Arial" panose="020B0604020202020204" pitchFamily="34" charset="0"/>
                <a:cs typeface="Arial" panose="020B0604020202020204" pitchFamily="34" charset="0"/>
              </a:rPr>
              <a:t>actus</a:t>
            </a:r>
            <a:r>
              <a:rPr lang="en-ZA" sz="3200" b="1" dirty="0">
                <a:latin typeface="Arial" panose="020B0604020202020204" pitchFamily="34" charset="0"/>
                <a:cs typeface="Arial" panose="020B0604020202020204" pitchFamily="34" charset="0"/>
              </a:rPr>
              <a:t> </a:t>
            </a:r>
            <a:r>
              <a:rPr lang="en-ZA" sz="3200" b="1" dirty="0" err="1">
                <a:latin typeface="Arial" panose="020B0604020202020204" pitchFamily="34" charset="0"/>
                <a:cs typeface="Arial" panose="020B0604020202020204" pitchFamily="34" charset="0"/>
              </a:rPr>
              <a:t>reus</a:t>
            </a:r>
            <a:r>
              <a:rPr lang="en-ZA" sz="3200" b="1" dirty="0">
                <a:latin typeface="Arial" panose="020B0604020202020204" pitchFamily="34" charset="0"/>
                <a:cs typeface="Arial" panose="020B0604020202020204" pitchFamily="34" charset="0"/>
              </a:rPr>
              <a:t>, this is termed as automatism and is a valid defence under the law. See section 9  of the Penal Code.</a:t>
            </a:r>
          </a:p>
        </p:txBody>
      </p:sp>
    </p:spTree>
    <p:extLst>
      <p:ext uri="{BB962C8B-B14F-4D97-AF65-F5344CB8AC3E}">
        <p14:creationId xmlns:p14="http://schemas.microsoft.com/office/powerpoint/2010/main" val="3796351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a:bodyPr>
          <a:lstStyle/>
          <a:p>
            <a:pPr algn="ctr"/>
            <a:r>
              <a:rPr lang="en-ZA" b="1" dirty="0"/>
              <a:t>AUTOMATISM</a:t>
            </a:r>
          </a:p>
        </p:txBody>
      </p:sp>
      <p:sp>
        <p:nvSpPr>
          <p:cNvPr id="3" name="Content Placeholder 2"/>
          <p:cNvSpPr>
            <a:spLocks noGrp="1"/>
          </p:cNvSpPr>
          <p:nvPr>
            <p:ph idx="1"/>
          </p:nvPr>
        </p:nvSpPr>
        <p:spPr>
          <a:xfrm>
            <a:off x="1008993" y="1417638"/>
            <a:ext cx="10326414" cy="5251722"/>
          </a:xfrm>
        </p:spPr>
        <p:txBody>
          <a:bodyPr/>
          <a:lstStyle/>
          <a:p>
            <a:pPr>
              <a:buFont typeface="Wingdings" pitchFamily="2" charset="2"/>
              <a:buChar char="ü"/>
            </a:pPr>
            <a:r>
              <a:rPr lang="en-GB" sz="2800" b="1" dirty="0"/>
              <a:t>Bratty v AG for Northern Ireland (1963) AC 386:</a:t>
            </a:r>
          </a:p>
          <a:p>
            <a:pPr>
              <a:buFont typeface="Wingdings" pitchFamily="2" charset="2"/>
              <a:buChar char="ü"/>
            </a:pPr>
            <a:r>
              <a:rPr lang="en-GB" sz="3200" b="1" dirty="0"/>
              <a:t>Lord Denning : Automatism -  an act done by the muscles without any control by the mind such as a spasm, a reflex action, or a convulsion; or an act done by a person who is not conscious of what he is doing such as an act done whilst suffering from concussion or whilst sleepwalking</a:t>
            </a:r>
          </a:p>
          <a:p>
            <a:pPr>
              <a:buFont typeface="Wingdings" pitchFamily="2" charset="2"/>
              <a:buChar char="ü"/>
            </a:pPr>
            <a:endParaRPr lang="en-ZA" dirty="0"/>
          </a:p>
        </p:txBody>
      </p:sp>
    </p:spTree>
    <p:extLst>
      <p:ext uri="{BB962C8B-B14F-4D97-AF65-F5344CB8AC3E}">
        <p14:creationId xmlns:p14="http://schemas.microsoft.com/office/powerpoint/2010/main" val="1360219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fontScale="90000"/>
          </a:bodyPr>
          <a:lstStyle/>
          <a:p>
            <a:pPr algn="ctr"/>
            <a:r>
              <a:rPr lang="en-ZA" b="1" dirty="0"/>
              <a:t>AUTOMATISM CONT’D - ELEMENTS</a:t>
            </a:r>
          </a:p>
        </p:txBody>
      </p:sp>
      <p:sp>
        <p:nvSpPr>
          <p:cNvPr id="3" name="Content Placeholder 2"/>
          <p:cNvSpPr>
            <a:spLocks noGrp="1"/>
          </p:cNvSpPr>
          <p:nvPr>
            <p:ph idx="1"/>
          </p:nvPr>
        </p:nvSpPr>
        <p:spPr>
          <a:xfrm>
            <a:off x="862885" y="1417638"/>
            <a:ext cx="10547797" cy="5179714"/>
          </a:xfrm>
        </p:spPr>
        <p:txBody>
          <a:bodyPr>
            <a:normAutofit/>
          </a:bodyPr>
          <a:lstStyle/>
          <a:p>
            <a:pPr marL="514350" indent="-514350">
              <a:buFont typeface="+mj-lt"/>
              <a:buAutoNum type="arabicPeriod"/>
            </a:pPr>
            <a:r>
              <a:rPr lang="en-ZA" sz="3200" b="1" dirty="0"/>
              <a:t>Total destruction of voluntary control – </a:t>
            </a:r>
            <a:r>
              <a:rPr lang="en-ZA" sz="2400" b="1" dirty="0"/>
              <a:t>Attorney General’s Reference (No. 2 of 1992) [1994] QB 91 Court of Appeal </a:t>
            </a:r>
            <a:endParaRPr lang="en-ZA" sz="2000" b="1" dirty="0"/>
          </a:p>
          <a:p>
            <a:pPr marL="514350" indent="-514350">
              <a:buNone/>
            </a:pPr>
            <a:r>
              <a:rPr lang="en-ZA" sz="3200" b="1" dirty="0"/>
              <a:t>* “the defence of automatism is only available if the defendant suffers a total destruction of voluntary control and impaired, reduced or partial control is insufficient”.</a:t>
            </a:r>
          </a:p>
          <a:p>
            <a:pPr marL="514350" indent="-514350">
              <a:buFont typeface="+mj-lt"/>
              <a:buAutoNum type="arabicPeriod"/>
            </a:pPr>
            <a:endParaRPr lang="en-ZA" sz="3200" b="1" dirty="0"/>
          </a:p>
          <a:p>
            <a:pPr marL="514350" indent="-514350">
              <a:buFont typeface="+mj-lt"/>
              <a:buAutoNum type="arabicPeriod"/>
            </a:pPr>
            <a:endParaRPr lang="en-ZA" sz="3200" b="1" dirty="0"/>
          </a:p>
        </p:txBody>
      </p:sp>
    </p:spTree>
    <p:extLst>
      <p:ext uri="{BB962C8B-B14F-4D97-AF65-F5344CB8AC3E}">
        <p14:creationId xmlns:p14="http://schemas.microsoft.com/office/powerpoint/2010/main" val="1997164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fontScale="90000"/>
          </a:bodyPr>
          <a:lstStyle/>
          <a:p>
            <a:pPr algn="ctr"/>
            <a:r>
              <a:rPr lang="en-ZA" b="1" dirty="0"/>
              <a:t>AUTOMATISM CONT’D - ELEMENTS</a:t>
            </a:r>
            <a:endParaRPr lang="en-ZA" dirty="0"/>
          </a:p>
        </p:txBody>
      </p:sp>
      <p:sp>
        <p:nvSpPr>
          <p:cNvPr id="3" name="Content Placeholder 2"/>
          <p:cNvSpPr>
            <a:spLocks noGrp="1"/>
          </p:cNvSpPr>
          <p:nvPr>
            <p:ph idx="1"/>
          </p:nvPr>
        </p:nvSpPr>
        <p:spPr>
          <a:xfrm>
            <a:off x="677917" y="1772816"/>
            <a:ext cx="10326413" cy="4896544"/>
          </a:xfrm>
        </p:spPr>
        <p:txBody>
          <a:bodyPr>
            <a:normAutofit/>
          </a:bodyPr>
          <a:lstStyle/>
          <a:p>
            <a:pPr marL="514350" indent="-514350">
              <a:buAutoNum type="arabicPeriod" startAt="2"/>
            </a:pPr>
            <a:r>
              <a:rPr lang="en-ZA" sz="3200" b="1" dirty="0"/>
              <a:t>Caused by an external factor – see R v Quick [1973] 1 QB 910 Court of Appeal</a:t>
            </a:r>
          </a:p>
          <a:p>
            <a:pPr marL="457200" indent="-457200">
              <a:buFont typeface="Wingdings" panose="05000000000000000000" pitchFamily="2" charset="2"/>
              <a:buChar char="q"/>
            </a:pPr>
            <a:r>
              <a:rPr lang="en-ZA" sz="3200" b="1" dirty="0"/>
              <a:t>	Contrast the case of R v Quick from R v Hennessy [1989] 1 	WLR 287</a:t>
            </a:r>
          </a:p>
          <a:p>
            <a:pPr marL="457200" indent="-457200">
              <a:buFont typeface="Wingdings" panose="05000000000000000000" pitchFamily="2" charset="2"/>
              <a:buChar char="q"/>
            </a:pPr>
            <a:r>
              <a:rPr lang="en-ZA" sz="3200" b="1" dirty="0"/>
              <a:t>	Look at R v Bingham [1991] Crim LR 433</a:t>
            </a:r>
            <a:endParaRPr lang="en-ZA" sz="2800" b="1" dirty="0"/>
          </a:p>
        </p:txBody>
      </p:sp>
    </p:spTree>
    <p:extLst>
      <p:ext uri="{BB962C8B-B14F-4D97-AF65-F5344CB8AC3E}">
        <p14:creationId xmlns:p14="http://schemas.microsoft.com/office/powerpoint/2010/main" val="1210559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fontScale="90000"/>
          </a:bodyPr>
          <a:lstStyle/>
          <a:p>
            <a:r>
              <a:rPr lang="en-ZA" b="1" dirty="0"/>
              <a:t>AUTOMATISM CONT’D - ELEMENTS</a:t>
            </a:r>
            <a:endParaRPr lang="en-ZA" dirty="0"/>
          </a:p>
        </p:txBody>
      </p:sp>
      <p:sp>
        <p:nvSpPr>
          <p:cNvPr id="3" name="Content Placeholder 2"/>
          <p:cNvSpPr>
            <a:spLocks noGrp="1"/>
          </p:cNvSpPr>
          <p:nvPr>
            <p:ph idx="1"/>
          </p:nvPr>
        </p:nvSpPr>
        <p:spPr>
          <a:xfrm>
            <a:off x="646385" y="1412776"/>
            <a:ext cx="11004331" cy="5184576"/>
          </a:xfrm>
        </p:spPr>
        <p:txBody>
          <a:bodyPr/>
          <a:lstStyle/>
          <a:p>
            <a:pPr marL="550926" indent="-514350">
              <a:buAutoNum type="arabicPeriod" startAt="3"/>
            </a:pPr>
            <a:endParaRPr lang="en-ZA" sz="3200" b="1" dirty="0"/>
          </a:p>
          <a:p>
            <a:pPr marL="550926" indent="-514350">
              <a:buAutoNum type="arabicPeriod" startAt="3"/>
            </a:pPr>
            <a:r>
              <a:rPr lang="en-ZA" sz="3200" b="1" dirty="0"/>
              <a:t>The defendant is not responsible for his state of mind</a:t>
            </a:r>
          </a:p>
          <a:p>
            <a:pPr marL="550926" indent="-514350">
              <a:buFont typeface="Wingdings" panose="05000000000000000000" pitchFamily="2" charset="2"/>
              <a:buChar char="q"/>
            </a:pPr>
            <a:r>
              <a:rPr lang="en-ZA" sz="3200" b="1" dirty="0"/>
              <a:t> Look at R v Bailey </a:t>
            </a:r>
            <a:endParaRPr lang="en-ZA" b="1" dirty="0"/>
          </a:p>
          <a:p>
            <a:pPr>
              <a:buNone/>
            </a:pPr>
            <a:r>
              <a:rPr lang="en-ZA" dirty="0"/>
              <a:t>		</a:t>
            </a:r>
          </a:p>
        </p:txBody>
      </p:sp>
    </p:spTree>
    <p:extLst>
      <p:ext uri="{BB962C8B-B14F-4D97-AF65-F5344CB8AC3E}">
        <p14:creationId xmlns:p14="http://schemas.microsoft.com/office/powerpoint/2010/main" val="2445176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a:t>Further case readings on Automatism</a:t>
            </a:r>
          </a:p>
        </p:txBody>
      </p:sp>
      <p:sp>
        <p:nvSpPr>
          <p:cNvPr id="3" name="Content Placeholder 2"/>
          <p:cNvSpPr>
            <a:spLocks noGrp="1"/>
          </p:cNvSpPr>
          <p:nvPr>
            <p:ph idx="1"/>
          </p:nvPr>
        </p:nvSpPr>
        <p:spPr>
          <a:xfrm>
            <a:off x="913795" y="1732449"/>
            <a:ext cx="10353762" cy="4515951"/>
          </a:xfrm>
        </p:spPr>
        <p:txBody>
          <a:bodyPr>
            <a:normAutofit/>
          </a:bodyPr>
          <a:lstStyle/>
          <a:p>
            <a:pPr>
              <a:buFont typeface="Wingdings" panose="05000000000000000000" pitchFamily="2" charset="2"/>
              <a:buChar char="Ø"/>
            </a:pPr>
            <a:r>
              <a:rPr lang="en-GB" sz="3200" b="1" dirty="0"/>
              <a:t>Kazembe and </a:t>
            </a:r>
            <a:r>
              <a:rPr lang="en-GB" sz="3200" b="1" dirty="0" err="1"/>
              <a:t>Zebron</a:t>
            </a:r>
            <a:r>
              <a:rPr lang="en-GB" sz="3200" b="1" dirty="0"/>
              <a:t> V. The People (1969) ZR 22 (C.A)</a:t>
            </a:r>
          </a:p>
          <a:p>
            <a:pPr>
              <a:buFont typeface="Wingdings" panose="05000000000000000000" pitchFamily="2" charset="2"/>
              <a:buChar char="Ø"/>
            </a:pPr>
            <a:r>
              <a:rPr lang="en-GB" sz="3200" b="1" dirty="0" err="1"/>
              <a:t>Chisempi</a:t>
            </a:r>
            <a:r>
              <a:rPr lang="en-GB" sz="3200" b="1" dirty="0"/>
              <a:t> </a:t>
            </a:r>
            <a:r>
              <a:rPr lang="en-GB" sz="3200" b="1" dirty="0" err="1"/>
              <a:t>Chinkashila</a:t>
            </a:r>
            <a:r>
              <a:rPr lang="en-GB" sz="3200" b="1" dirty="0"/>
              <a:t> v the People (1979) ZR 217 (SC) – Held: an Act is not involuntary simply because the doer does not remember doing it.</a:t>
            </a:r>
          </a:p>
        </p:txBody>
      </p:sp>
    </p:spTree>
    <p:extLst>
      <p:ext uri="{BB962C8B-B14F-4D97-AF65-F5344CB8AC3E}">
        <p14:creationId xmlns:p14="http://schemas.microsoft.com/office/powerpoint/2010/main" val="13370217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Slate</Template>
  <TotalTime>222</TotalTime>
  <Words>1485</Words>
  <Application>Microsoft Office PowerPoint</Application>
  <PresentationFormat>Widescreen</PresentationFormat>
  <Paragraphs>120</Paragraphs>
  <Slides>25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Calisto MT</vt:lpstr>
      <vt:lpstr>Wingdings</vt:lpstr>
      <vt:lpstr>Wingdings 2</vt:lpstr>
      <vt:lpstr>Slate</vt:lpstr>
      <vt:lpstr>UNIT 2 - ACTUS REUS</vt:lpstr>
      <vt:lpstr>1. CONDUCT MUST BE VOLUNTARY</vt:lpstr>
      <vt:lpstr>CONDUCT MUST BE VOLUNTARY</vt:lpstr>
      <vt:lpstr>CONDUCT MUST BE VOLUNTARY CONT’D</vt:lpstr>
      <vt:lpstr>AUTOMATISM</vt:lpstr>
      <vt:lpstr>AUTOMATISM CONT’D - ELEMENTS</vt:lpstr>
      <vt:lpstr>AUTOMATISM CONT’D - ELEMENTS</vt:lpstr>
      <vt:lpstr>AUTOMATISM CONT’D - ELEMENTS</vt:lpstr>
      <vt:lpstr>Further case readings on Automatism</vt:lpstr>
      <vt:lpstr>2. OMISSIONS</vt:lpstr>
      <vt:lpstr>  2. Omissions    </vt:lpstr>
      <vt:lpstr>Omissions CONT’D</vt:lpstr>
      <vt:lpstr>Omissions CONT’D</vt:lpstr>
      <vt:lpstr>Omissions CONT’D</vt:lpstr>
      <vt:lpstr>Omissions CONT’D</vt:lpstr>
      <vt:lpstr>3. CAUSATION</vt:lpstr>
      <vt:lpstr> Causation  </vt:lpstr>
      <vt:lpstr>Factual Causation</vt:lpstr>
      <vt:lpstr>Legal Causation</vt:lpstr>
      <vt:lpstr>Novus actus interveniens</vt:lpstr>
      <vt:lpstr>Novus Actus Interveniens –  Acts By 3rd Parties</vt:lpstr>
      <vt:lpstr>Novus Actus Interveniens –  Acts By 3rd Parties</vt:lpstr>
      <vt:lpstr>Novus Actus Interveniens –  Acts By 3rd Parties Cont’d</vt:lpstr>
      <vt:lpstr>Novus Actus Interveniens –  Acts/Omissions Of  The Victim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2 - ACTUS REUS</dc:title>
  <dc:creator>Lumbwe</dc:creator>
  <cp:lastModifiedBy>Lumbwe</cp:lastModifiedBy>
  <cp:revision>18</cp:revision>
  <dcterms:created xsi:type="dcterms:W3CDTF">2020-02-11T12:54:54Z</dcterms:created>
  <dcterms:modified xsi:type="dcterms:W3CDTF">2020-02-13T06:09:47Z</dcterms:modified>
</cp:coreProperties>
</file>