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653" r:id="rId2"/>
    <p:sldId id="654" r:id="rId3"/>
    <p:sldId id="659" r:id="rId4"/>
    <p:sldId id="655" r:id="rId5"/>
    <p:sldId id="656" r:id="rId6"/>
    <p:sldId id="657" r:id="rId7"/>
    <p:sldId id="658" r:id="rId8"/>
    <p:sldId id="487" r:id="rId9"/>
    <p:sldId id="488" r:id="rId10"/>
    <p:sldId id="489" r:id="rId11"/>
    <p:sldId id="660" r:id="rId12"/>
    <p:sldId id="490" r:id="rId13"/>
    <p:sldId id="491" r:id="rId14"/>
    <p:sldId id="492" r:id="rId15"/>
    <p:sldId id="493" r:id="rId16"/>
    <p:sldId id="494" r:id="rId17"/>
    <p:sldId id="495" r:id="rId18"/>
    <p:sldId id="661" r:id="rId19"/>
    <p:sldId id="496" r:id="rId20"/>
    <p:sldId id="497" r:id="rId21"/>
    <p:sldId id="498" r:id="rId22"/>
    <p:sldId id="499" r:id="rId23"/>
    <p:sldId id="662" r:id="rId24"/>
    <p:sldId id="500" r:id="rId25"/>
    <p:sldId id="501" r:id="rId26"/>
    <p:sldId id="503" r:id="rId27"/>
    <p:sldId id="504" r:id="rId28"/>
    <p:sldId id="505" r:id="rId29"/>
    <p:sldId id="506" r:id="rId30"/>
    <p:sldId id="663" r:id="rId31"/>
    <p:sldId id="509" r:id="rId32"/>
    <p:sldId id="507" r:id="rId33"/>
    <p:sldId id="511" r:id="rId34"/>
    <p:sldId id="517" r:id="rId35"/>
    <p:sldId id="518" r:id="rId36"/>
    <p:sldId id="664" r:id="rId37"/>
    <p:sldId id="519" r:id="rId38"/>
    <p:sldId id="665"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3F251C-C81A-4F73-83A0-1DC59BE275D7}" type="datetimeFigureOut">
              <a:rPr lang="en-US" smtClean="0"/>
              <a:t>3/26/2020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3663B6-B397-4EC4-9EC9-29C3F780AD70}" type="slidenum">
              <a:rPr lang="en-US" smtClean="0"/>
              <a:t>‹#›</a:t>
            </a:fld>
            <a:endParaRPr lang="en-US"/>
          </a:p>
        </p:txBody>
      </p:sp>
    </p:spTree>
    <p:extLst>
      <p:ext uri="{BB962C8B-B14F-4D97-AF65-F5344CB8AC3E}">
        <p14:creationId xmlns:p14="http://schemas.microsoft.com/office/powerpoint/2010/main" val="2213756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5</a:t>
            </a:fld>
            <a:endParaRPr lang="en-GB"/>
          </a:p>
        </p:txBody>
      </p:sp>
    </p:spTree>
    <p:extLst>
      <p:ext uri="{BB962C8B-B14F-4D97-AF65-F5344CB8AC3E}">
        <p14:creationId xmlns:p14="http://schemas.microsoft.com/office/powerpoint/2010/main" val="20513832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i="1" dirty="0"/>
              <a:t>Actus Reus</a:t>
            </a:r>
            <a:r>
              <a:rPr lang="en-GB" i="1" baseline="0" dirty="0"/>
              <a:t> </a:t>
            </a:r>
            <a:r>
              <a:rPr lang="en-GB" baseline="0" dirty="0"/>
              <a:t>of </a:t>
            </a:r>
            <a:r>
              <a:rPr lang="en-GB" dirty="0"/>
              <a:t>Forgery</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28</a:t>
            </a:fld>
            <a:endParaRPr lang="en-GB"/>
          </a:p>
        </p:txBody>
      </p:sp>
    </p:spTree>
    <p:extLst>
      <p:ext uri="{BB962C8B-B14F-4D97-AF65-F5344CB8AC3E}">
        <p14:creationId xmlns:p14="http://schemas.microsoft.com/office/powerpoint/2010/main" val="2237926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 </a:t>
            </a:r>
            <a:r>
              <a:rPr lang="en-GB" i="1" dirty="0" err="1"/>
              <a:t>mens</a:t>
            </a:r>
            <a:r>
              <a:rPr lang="en-GB" i="1" dirty="0"/>
              <a:t> </a:t>
            </a:r>
            <a:r>
              <a:rPr lang="en-GB" i="1" dirty="0" err="1"/>
              <a:t>rea</a:t>
            </a:r>
            <a:r>
              <a:rPr lang="en-GB" i="1" dirty="0"/>
              <a:t>  </a:t>
            </a:r>
            <a:r>
              <a:rPr lang="en-GB" dirty="0"/>
              <a:t>S.342 Definition -</a:t>
            </a:r>
            <a:r>
              <a:rPr lang="en-GB" baseline="0" dirty="0"/>
              <a:t> </a:t>
            </a:r>
            <a:r>
              <a:rPr lang="en-GB" dirty="0"/>
              <a:t>Forgery is the making of a false </a:t>
            </a:r>
            <a:r>
              <a:rPr lang="en-GB" b="1" u="sng" dirty="0"/>
              <a:t>document</a:t>
            </a:r>
            <a:r>
              <a:rPr lang="en-GB" u="sng" dirty="0"/>
              <a:t> </a:t>
            </a:r>
            <a:r>
              <a:rPr lang="en-GB" dirty="0"/>
              <a:t>with </a:t>
            </a:r>
            <a:r>
              <a:rPr lang="en-GB" b="1" u="sng" dirty="0"/>
              <a:t>intent to defraud</a:t>
            </a:r>
            <a:r>
              <a:rPr lang="en-GB" u="sng" dirty="0"/>
              <a:t> </a:t>
            </a:r>
            <a:r>
              <a:rPr lang="en-GB" dirty="0"/>
              <a:t>or to </a:t>
            </a:r>
            <a:r>
              <a:rPr lang="en-GB" b="1" u="sng" dirty="0"/>
              <a:t>deceive</a:t>
            </a:r>
          </a:p>
          <a:p>
            <a:endParaRPr lang="en-GB" i="1"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32</a:t>
            </a:fld>
            <a:endParaRPr lang="en-GB"/>
          </a:p>
        </p:txBody>
      </p:sp>
    </p:spTree>
    <p:extLst>
      <p:ext uri="{BB962C8B-B14F-4D97-AF65-F5344CB8AC3E}">
        <p14:creationId xmlns:p14="http://schemas.microsoft.com/office/powerpoint/2010/main" val="13664232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s348</a:t>
            </a:r>
            <a:r>
              <a:rPr lang="en-GB" baseline="0" dirty="0"/>
              <a:t> includes </a:t>
            </a:r>
            <a:r>
              <a:rPr lang="en-GB" dirty="0"/>
              <a:t>Will, Document of title to land,</a:t>
            </a:r>
            <a:r>
              <a:rPr lang="en-GB" baseline="0" dirty="0"/>
              <a:t> </a:t>
            </a:r>
            <a:r>
              <a:rPr lang="en-GB" dirty="0"/>
              <a:t>cheque,</a:t>
            </a:r>
            <a:r>
              <a:rPr lang="en-GB" baseline="0" dirty="0"/>
              <a:t>  </a:t>
            </a:r>
            <a:r>
              <a:rPr lang="en-GB" dirty="0"/>
              <a:t>Policy of insurance. </a:t>
            </a:r>
          </a:p>
          <a:p>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33</a:t>
            </a:fld>
            <a:endParaRPr lang="en-GB"/>
          </a:p>
        </p:txBody>
      </p:sp>
    </p:spTree>
    <p:extLst>
      <p:ext uri="{BB962C8B-B14F-4D97-AF65-F5344CB8AC3E}">
        <p14:creationId xmlns:p14="http://schemas.microsoft.com/office/powerpoint/2010/main" val="19345075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GB" dirty="0"/>
              <a:t>(Attempts to destroy property by explosives)</a:t>
            </a:r>
          </a:p>
          <a:p>
            <a:endParaRPr lang="en-GB" dirty="0"/>
          </a:p>
        </p:txBody>
      </p:sp>
      <p:sp>
        <p:nvSpPr>
          <p:cNvPr id="4" name="Slide Number Placeholder 3"/>
          <p:cNvSpPr>
            <a:spLocks noGrp="1"/>
          </p:cNvSpPr>
          <p:nvPr>
            <p:ph type="sldNum" sz="quarter" idx="10"/>
          </p:nvPr>
        </p:nvSpPr>
        <p:spPr/>
        <p:txBody>
          <a:bodyPr/>
          <a:lstStyle/>
          <a:p>
            <a:fld id="{5A6C3949-8B99-4FC2-B4A5-D86051CCFD23}" type="slidenum">
              <a:rPr lang="en-GB" smtClean="0"/>
              <a:t>7</a:t>
            </a:fld>
            <a:endParaRPr lang="en-GB"/>
          </a:p>
        </p:txBody>
      </p:sp>
    </p:spTree>
    <p:extLst>
      <p:ext uri="{BB962C8B-B14F-4D97-AF65-F5344CB8AC3E}">
        <p14:creationId xmlns:p14="http://schemas.microsoft.com/office/powerpoint/2010/main" val="3643976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t>
            </a:r>
            <a:r>
              <a:rPr lang="en-GB" baseline="0" dirty="0"/>
              <a:t> </a:t>
            </a:r>
            <a:r>
              <a:rPr lang="en-GB" b="1" baseline="0" dirty="0"/>
              <a:t>W</a:t>
            </a:r>
            <a:r>
              <a:rPr lang="en-GB" b="1" dirty="0"/>
              <a:t>ill also be covered</a:t>
            </a:r>
            <a:r>
              <a:rPr lang="en-GB" b="1" baseline="0" dirty="0"/>
              <a:t> under unit 12. This aspect is part of deception</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10</a:t>
            </a:fld>
            <a:endParaRPr lang="en-GB"/>
          </a:p>
        </p:txBody>
      </p:sp>
    </p:spTree>
    <p:extLst>
      <p:ext uri="{BB962C8B-B14F-4D97-AF65-F5344CB8AC3E}">
        <p14:creationId xmlns:p14="http://schemas.microsoft.com/office/powerpoint/2010/main" val="41359155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Deliberation </a:t>
            </a:r>
          </a:p>
        </p:txBody>
      </p:sp>
      <p:sp>
        <p:nvSpPr>
          <p:cNvPr id="4" name="Slide Number Placeholder 3"/>
          <p:cNvSpPr>
            <a:spLocks noGrp="1"/>
          </p:cNvSpPr>
          <p:nvPr>
            <p:ph type="sldNum" sz="quarter" idx="10"/>
          </p:nvPr>
        </p:nvSpPr>
        <p:spPr/>
        <p:txBody>
          <a:bodyPr/>
          <a:lstStyle/>
          <a:p>
            <a:fld id="{A1722155-8CCA-440A-86BB-6A7C8BA5166A}" type="slidenum">
              <a:rPr lang="en-GB" smtClean="0"/>
              <a:t>15</a:t>
            </a:fld>
            <a:endParaRPr lang="en-GB"/>
          </a:p>
        </p:txBody>
      </p:sp>
    </p:spTree>
    <p:extLst>
      <p:ext uri="{BB962C8B-B14F-4D97-AF65-F5344CB8AC3E}">
        <p14:creationId xmlns:p14="http://schemas.microsoft.com/office/powerpoint/2010/main" val="4078313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1722155-8CCA-440A-86BB-6A7C8BA5166A}" type="slidenum">
              <a:rPr lang="en-GB" smtClean="0"/>
              <a:t>17</a:t>
            </a:fld>
            <a:endParaRPr lang="en-GB"/>
          </a:p>
        </p:txBody>
      </p:sp>
    </p:spTree>
    <p:extLst>
      <p:ext uri="{BB962C8B-B14F-4D97-AF65-F5344CB8AC3E}">
        <p14:creationId xmlns:p14="http://schemas.microsoft.com/office/powerpoint/2010/main" val="1305436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19</a:t>
            </a:fld>
            <a:endParaRPr lang="en-GB"/>
          </a:p>
        </p:txBody>
      </p:sp>
    </p:spTree>
    <p:extLst>
      <p:ext uri="{BB962C8B-B14F-4D97-AF65-F5344CB8AC3E}">
        <p14:creationId xmlns:p14="http://schemas.microsoft.com/office/powerpoint/2010/main" val="12105615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Example for (ii) where x for instance obtains</a:t>
            </a:r>
            <a:r>
              <a:rPr lang="en-GB" baseline="0" dirty="0"/>
              <a:t> a better insurance rate by pretending that he is a non-smoker &amp; non-alcoholic when he is in fact addicted to both.</a:t>
            </a:r>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22</a:t>
            </a:fld>
            <a:endParaRPr lang="en-GB"/>
          </a:p>
        </p:txBody>
      </p:sp>
    </p:spTree>
    <p:extLst>
      <p:ext uri="{BB962C8B-B14F-4D97-AF65-F5344CB8AC3E}">
        <p14:creationId xmlns:p14="http://schemas.microsoft.com/office/powerpoint/2010/main" val="2837085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1722155-8CCA-440A-86BB-6A7C8BA5166A}" type="slidenum">
              <a:rPr lang="en-GB" smtClean="0"/>
              <a:t>24</a:t>
            </a:fld>
            <a:endParaRPr lang="en-GB"/>
          </a:p>
        </p:txBody>
      </p:sp>
    </p:spTree>
    <p:extLst>
      <p:ext uri="{BB962C8B-B14F-4D97-AF65-F5344CB8AC3E}">
        <p14:creationId xmlns:p14="http://schemas.microsoft.com/office/powerpoint/2010/main" val="3689086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See</a:t>
            </a:r>
            <a:r>
              <a:rPr lang="en-GB" baseline="0" dirty="0"/>
              <a:t> S348</a:t>
            </a:r>
            <a:endParaRPr lang="en-GB" dirty="0"/>
          </a:p>
        </p:txBody>
      </p:sp>
      <p:sp>
        <p:nvSpPr>
          <p:cNvPr id="4" name="Slide Number Placeholder 3"/>
          <p:cNvSpPr>
            <a:spLocks noGrp="1"/>
          </p:cNvSpPr>
          <p:nvPr>
            <p:ph type="sldNum" sz="quarter" idx="10"/>
          </p:nvPr>
        </p:nvSpPr>
        <p:spPr/>
        <p:txBody>
          <a:bodyPr/>
          <a:lstStyle/>
          <a:p>
            <a:fld id="{43FC9FF4-B97A-40FD-B84F-59ED077BAD5A}" type="slidenum">
              <a:rPr lang="en-GB" smtClean="0"/>
              <a:pPr/>
              <a:t>27</a:t>
            </a:fld>
            <a:endParaRPr lang="en-GB"/>
          </a:p>
        </p:txBody>
      </p:sp>
    </p:spTree>
    <p:extLst>
      <p:ext uri="{BB962C8B-B14F-4D97-AF65-F5344CB8AC3E}">
        <p14:creationId xmlns:p14="http://schemas.microsoft.com/office/powerpoint/2010/main" val="1132106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C7F5-15B8-47DB-BAE2-159A12F33A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4884CE1-4189-4B76-9324-A5FF6069F3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C5EC24-6A56-4B42-B97D-03C70172194A}"/>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5" name="Footer Placeholder 4">
            <a:extLst>
              <a:ext uri="{FF2B5EF4-FFF2-40B4-BE49-F238E27FC236}">
                <a16:creationId xmlns:a16="http://schemas.microsoft.com/office/drawing/2014/main" id="{ACD42D2F-5712-4FBC-8201-BCE53B8304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8DD2A3-2573-4546-AAEC-158A24CD99F8}"/>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1775635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F9413-89BA-4D9B-8CAA-FAD4378108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D66DC7-1014-46A5-BE59-D7B25A0E90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2C7A43-BEC9-4796-BC10-52CD7543068B}"/>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5" name="Footer Placeholder 4">
            <a:extLst>
              <a:ext uri="{FF2B5EF4-FFF2-40B4-BE49-F238E27FC236}">
                <a16:creationId xmlns:a16="http://schemas.microsoft.com/office/drawing/2014/main" id="{57CC9713-3070-453C-AE55-0FFEB7908B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C68CED-3F0D-4B3D-9EA0-7F3FEFC39BF7}"/>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3069704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46C2C8-E272-47CC-9060-969B682CD7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BAE15E-78B9-4B86-BD28-328149ABD3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BA029-56B8-4A2D-BE16-9126A1B7EBD2}"/>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5" name="Footer Placeholder 4">
            <a:extLst>
              <a:ext uri="{FF2B5EF4-FFF2-40B4-BE49-F238E27FC236}">
                <a16:creationId xmlns:a16="http://schemas.microsoft.com/office/drawing/2014/main" id="{831F26B8-32D7-4C0F-9CF5-ED86CDDFF8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3DC39D-24E8-40E8-8942-E161BE4E61CD}"/>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2559730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1CEF-E07D-46D0-8523-25A18FDF98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B2AA03-F03B-4847-880A-077E5D4712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D74263-F878-44C9-B0EA-C8FBDA47457A}"/>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5" name="Footer Placeholder 4">
            <a:extLst>
              <a:ext uri="{FF2B5EF4-FFF2-40B4-BE49-F238E27FC236}">
                <a16:creationId xmlns:a16="http://schemas.microsoft.com/office/drawing/2014/main" id="{C3F3855E-B81F-4080-A489-90D22712E2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DDAFCD-F9ED-4BB7-9210-163DF9559C43}"/>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1003112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D6F4D-B08D-4A72-83F4-459D7F57FE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5A1A9AA-5235-4417-BC29-899853FAEC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F2B8E04-2322-4BBD-8F7A-1B40E46959C8}"/>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5" name="Footer Placeholder 4">
            <a:extLst>
              <a:ext uri="{FF2B5EF4-FFF2-40B4-BE49-F238E27FC236}">
                <a16:creationId xmlns:a16="http://schemas.microsoft.com/office/drawing/2014/main" id="{EC3D51A7-4246-4811-8C68-CC049B366D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5EFF3-099D-498D-8350-1D6E6C3E7628}"/>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1994443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4C5DD-A2AD-4905-84D7-F9DA6286D8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838258-A655-43A8-B372-AB636F9180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5A3AF0-B099-4A5A-8135-87F07C9F8F9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E9E4AE-110F-4CF8-920E-572A402F20BE}"/>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6" name="Footer Placeholder 5">
            <a:extLst>
              <a:ext uri="{FF2B5EF4-FFF2-40B4-BE49-F238E27FC236}">
                <a16:creationId xmlns:a16="http://schemas.microsoft.com/office/drawing/2014/main" id="{CF0468A7-D916-496B-A6B7-D571CEF5C3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F050D-8A3A-4FE2-842B-9A3CB9BD10D9}"/>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1141215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07D1B-BF7B-4BFE-B342-7D9DA0729D1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2B7F40F-0772-4249-BA11-BA15ABABE6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F250E0A-26E0-42E7-8F6B-E24011564F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4E125C-DE2C-4E29-BFDC-9B3D3421FB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6B8F7F-7CF2-467A-90F4-28B771919F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A96B3FF-1DCA-4AC9-A0FF-5E8E4DD1B47F}"/>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8" name="Footer Placeholder 7">
            <a:extLst>
              <a:ext uri="{FF2B5EF4-FFF2-40B4-BE49-F238E27FC236}">
                <a16:creationId xmlns:a16="http://schemas.microsoft.com/office/drawing/2014/main" id="{61A02BF7-A53D-447F-A6C6-BE12C98C8E3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C0575A1-0831-423D-9FC9-BC7A984E45AA}"/>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3144538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AC4AC-E701-4547-95C6-A50748E0D1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2CBFF61-3460-48F5-919C-9513FE04492E}"/>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4" name="Footer Placeholder 3">
            <a:extLst>
              <a:ext uri="{FF2B5EF4-FFF2-40B4-BE49-F238E27FC236}">
                <a16:creationId xmlns:a16="http://schemas.microsoft.com/office/drawing/2014/main" id="{A2C019EE-96B6-4071-8329-7F5C7A3249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B2F1722-1676-4CEE-BADC-CDD1FC83408B}"/>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2382703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A93744-B8E2-4445-9F73-0E43552300D5}"/>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3" name="Footer Placeholder 2">
            <a:extLst>
              <a:ext uri="{FF2B5EF4-FFF2-40B4-BE49-F238E27FC236}">
                <a16:creationId xmlns:a16="http://schemas.microsoft.com/office/drawing/2014/main" id="{58398D97-4EB2-4F7F-8ABC-B64A9623A3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03C5F6-DEFA-4DD4-A7E4-979838955D1C}"/>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280379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0144A-B280-40BA-A506-49BA4F0DB8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4B5CD0-C336-4334-8551-5F8E4B4481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A3E3270-1701-4662-A704-3C9B72A59A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19B52E5-2DA3-4593-9AC9-7F09DAA08B5A}"/>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6" name="Footer Placeholder 5">
            <a:extLst>
              <a:ext uri="{FF2B5EF4-FFF2-40B4-BE49-F238E27FC236}">
                <a16:creationId xmlns:a16="http://schemas.microsoft.com/office/drawing/2014/main" id="{57F780D1-5B97-48E8-8CBD-01327FE87B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E27571-ABDA-4FE7-AB47-05D585E828D1}"/>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3961597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9C187-6704-40EE-949C-086675B295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E8A3FA-C1DD-488B-B10F-1B1026503D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3B25CE-FE94-4AF3-B6E9-3605F6DA31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DD7BF2-B9F9-4B32-BA95-CCAE330D7E3A}"/>
              </a:ext>
            </a:extLst>
          </p:cNvPr>
          <p:cNvSpPr>
            <a:spLocks noGrp="1"/>
          </p:cNvSpPr>
          <p:nvPr>
            <p:ph type="dt" sz="half" idx="10"/>
          </p:nvPr>
        </p:nvSpPr>
        <p:spPr/>
        <p:txBody>
          <a:bodyPr/>
          <a:lstStyle/>
          <a:p>
            <a:fld id="{C2CFF3B5-EF32-4FEA-93CC-460347830385}" type="datetimeFigureOut">
              <a:rPr lang="en-US" smtClean="0"/>
              <a:t>3/26/2020</a:t>
            </a:fld>
            <a:endParaRPr lang="en-US"/>
          </a:p>
        </p:txBody>
      </p:sp>
      <p:sp>
        <p:nvSpPr>
          <p:cNvPr id="6" name="Footer Placeholder 5">
            <a:extLst>
              <a:ext uri="{FF2B5EF4-FFF2-40B4-BE49-F238E27FC236}">
                <a16:creationId xmlns:a16="http://schemas.microsoft.com/office/drawing/2014/main" id="{4EED612E-5AB1-4021-92B7-D569D7E0CD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D374FF-87AC-477C-AA52-669CAFCD77CD}"/>
              </a:ext>
            </a:extLst>
          </p:cNvPr>
          <p:cNvSpPr>
            <a:spLocks noGrp="1"/>
          </p:cNvSpPr>
          <p:nvPr>
            <p:ph type="sldNum" sz="quarter" idx="12"/>
          </p:nvPr>
        </p:nvSpPr>
        <p:spPr/>
        <p:txBody>
          <a:bodyPr/>
          <a:lstStyle/>
          <a:p>
            <a:fld id="{5EC57C3F-6DE0-424A-B9A2-AB6D8A1B44EE}" type="slidenum">
              <a:rPr lang="en-US" smtClean="0"/>
              <a:t>‹#›</a:t>
            </a:fld>
            <a:endParaRPr lang="en-US"/>
          </a:p>
        </p:txBody>
      </p:sp>
    </p:spTree>
    <p:extLst>
      <p:ext uri="{BB962C8B-B14F-4D97-AF65-F5344CB8AC3E}">
        <p14:creationId xmlns:p14="http://schemas.microsoft.com/office/powerpoint/2010/main" val="88711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C8072D-2BC8-4F90-8AB8-A9D33587B3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11D298-0279-4836-8F7F-54F00FF854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F860CA-B0E2-410E-8F66-E9455B14EA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FF3B5-EF32-4FEA-93CC-460347830385}" type="datetimeFigureOut">
              <a:rPr lang="en-US" smtClean="0"/>
              <a:t>3/26/2020</a:t>
            </a:fld>
            <a:endParaRPr lang="en-US"/>
          </a:p>
        </p:txBody>
      </p:sp>
      <p:sp>
        <p:nvSpPr>
          <p:cNvPr id="5" name="Footer Placeholder 4">
            <a:extLst>
              <a:ext uri="{FF2B5EF4-FFF2-40B4-BE49-F238E27FC236}">
                <a16:creationId xmlns:a16="http://schemas.microsoft.com/office/drawing/2014/main" id="{66FCF718-DFB2-4362-967C-1613034ED9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C5454E-1318-45AC-AEBA-FA1A2ED4EF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C57C3F-6DE0-424A-B9A2-AB6D8A1B44EE}" type="slidenum">
              <a:rPr lang="en-US" smtClean="0"/>
              <a:t>‹#›</a:t>
            </a:fld>
            <a:endParaRPr lang="en-US"/>
          </a:p>
        </p:txBody>
      </p:sp>
    </p:spTree>
    <p:extLst>
      <p:ext uri="{BB962C8B-B14F-4D97-AF65-F5344CB8AC3E}">
        <p14:creationId xmlns:p14="http://schemas.microsoft.com/office/powerpoint/2010/main" val="36071568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09D8684-D519-47D3-B2A7-ED7A7F37A82A}"/>
              </a:ext>
            </a:extLst>
          </p:cNvPr>
          <p:cNvSpPr>
            <a:spLocks noGrp="1"/>
          </p:cNvSpPr>
          <p:nvPr>
            <p:ph type="title"/>
          </p:nvPr>
        </p:nvSpPr>
        <p:spPr>
          <a:xfrm>
            <a:off x="838200" y="2103437"/>
            <a:ext cx="10515600" cy="1325563"/>
          </a:xfrm>
        </p:spPr>
        <p:txBody>
          <a:bodyPr>
            <a:normAutofit fontScale="90000"/>
          </a:bodyPr>
          <a:lstStyle/>
          <a:p>
            <a:pPr marL="228600" lvl="0" indent="-228600" algn="ctr">
              <a:spcBef>
                <a:spcPts val="1000"/>
              </a:spcBef>
            </a:pPr>
            <a:br>
              <a:rPr lang="en-US" sz="4000" b="1" dirty="0">
                <a:solidFill>
                  <a:prstClr val="black"/>
                </a:solidFill>
                <a:latin typeface="Calibri" panose="020F0502020204030204"/>
                <a:ea typeface="+mn-ea"/>
                <a:cs typeface="+mn-cs"/>
              </a:rPr>
            </a:br>
            <a:r>
              <a:rPr lang="en-US" b="1" dirty="0">
                <a:solidFill>
                  <a:prstClr val="black"/>
                </a:solidFill>
                <a:latin typeface="Calibri" panose="020F0502020204030204"/>
                <a:ea typeface="+mn-ea"/>
                <a:cs typeface="+mn-cs"/>
              </a:rPr>
              <a:t>UNIT 9 - CRIMINAL DAMAGE</a:t>
            </a:r>
            <a:br>
              <a:rPr lang="en-US" b="1" dirty="0">
                <a:solidFill>
                  <a:prstClr val="black"/>
                </a:solidFill>
                <a:latin typeface="Calibri" panose="020F0502020204030204"/>
                <a:ea typeface="+mn-ea"/>
                <a:cs typeface="+mn-cs"/>
              </a:rPr>
            </a:br>
            <a:endParaRPr lang="en-US" dirty="0"/>
          </a:p>
        </p:txBody>
      </p:sp>
    </p:spTree>
    <p:extLst>
      <p:ext uri="{BB962C8B-B14F-4D97-AF65-F5344CB8AC3E}">
        <p14:creationId xmlns:p14="http://schemas.microsoft.com/office/powerpoint/2010/main" val="167512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828" y="61803"/>
            <a:ext cx="10515600" cy="1325563"/>
          </a:xfrm>
        </p:spPr>
        <p:txBody>
          <a:bodyPr>
            <a:normAutofit/>
          </a:bodyPr>
          <a:lstStyle/>
          <a:p>
            <a:r>
              <a:rPr lang="en-GB" b="1" dirty="0"/>
              <a:t>False Pretences </a:t>
            </a:r>
          </a:p>
        </p:txBody>
      </p:sp>
      <p:sp>
        <p:nvSpPr>
          <p:cNvPr id="3" name="Content Placeholder 2"/>
          <p:cNvSpPr>
            <a:spLocks noGrp="1"/>
          </p:cNvSpPr>
          <p:nvPr>
            <p:ph sz="quarter" idx="1"/>
          </p:nvPr>
        </p:nvSpPr>
        <p:spPr>
          <a:xfrm>
            <a:off x="838200" y="1387366"/>
            <a:ext cx="10515600" cy="5202620"/>
          </a:xfrm>
        </p:spPr>
        <p:txBody>
          <a:bodyPr>
            <a:normAutofit/>
          </a:bodyPr>
          <a:lstStyle/>
          <a:p>
            <a:pPr>
              <a:buFont typeface="Wingdings" panose="05000000000000000000" pitchFamily="2" charset="2"/>
              <a:buChar char="q"/>
            </a:pPr>
            <a:r>
              <a:rPr lang="en-GB" dirty="0"/>
              <a:t> </a:t>
            </a:r>
            <a:r>
              <a:rPr lang="en-US" dirty="0"/>
              <a:t>False pretenses involves obtaining not only possession of another’s property through deception, but proper title to the property as well.</a:t>
            </a:r>
          </a:p>
          <a:p>
            <a:pPr>
              <a:buFont typeface="Wingdings" panose="05000000000000000000" pitchFamily="2" charset="2"/>
              <a:buChar char="q"/>
            </a:pPr>
            <a:r>
              <a:rPr lang="en-US" dirty="0"/>
              <a:t> For example, if you convince a person to sell you their vehicle for K10,000 and transfer title to you, but you do not have the intention to ever pay them, you will likely be convicted of the crime of obtaining goods through false pretenses.</a:t>
            </a:r>
            <a:endParaRPr lang="en-GB" dirty="0"/>
          </a:p>
          <a:p>
            <a:endParaRPr lang="en-GB" dirty="0"/>
          </a:p>
        </p:txBody>
      </p:sp>
    </p:spTree>
    <p:extLst>
      <p:ext uri="{BB962C8B-B14F-4D97-AF65-F5344CB8AC3E}">
        <p14:creationId xmlns:p14="http://schemas.microsoft.com/office/powerpoint/2010/main" val="2833110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323F3-5567-4599-ADC1-956018326DB8}"/>
              </a:ext>
            </a:extLst>
          </p:cNvPr>
          <p:cNvSpPr>
            <a:spLocks noGrp="1"/>
          </p:cNvSpPr>
          <p:nvPr>
            <p:ph type="title"/>
          </p:nvPr>
        </p:nvSpPr>
        <p:spPr/>
        <p:txBody>
          <a:bodyPr/>
          <a:lstStyle/>
          <a:p>
            <a:r>
              <a:rPr lang="en-GB" b="1" dirty="0">
                <a:solidFill>
                  <a:prstClr val="black"/>
                </a:solidFill>
              </a:rPr>
              <a:t>False Pretences Cont’d</a:t>
            </a:r>
            <a:endParaRPr lang="en-US" dirty="0"/>
          </a:p>
        </p:txBody>
      </p:sp>
      <p:sp>
        <p:nvSpPr>
          <p:cNvPr id="3" name="Content Placeholder 2">
            <a:extLst>
              <a:ext uri="{FF2B5EF4-FFF2-40B4-BE49-F238E27FC236}">
                <a16:creationId xmlns:a16="http://schemas.microsoft.com/office/drawing/2014/main" id="{E66FACE1-48DC-46B2-86AF-182B5DEF9845}"/>
              </a:ext>
            </a:extLst>
          </p:cNvPr>
          <p:cNvSpPr>
            <a:spLocks noGrp="1"/>
          </p:cNvSpPr>
          <p:nvPr>
            <p:ph idx="1"/>
          </p:nvPr>
        </p:nvSpPr>
        <p:spPr/>
        <p:txBody>
          <a:bodyPr/>
          <a:lstStyle/>
          <a:p>
            <a:pPr lvl="0">
              <a:buFont typeface="Wingdings" panose="05000000000000000000" pitchFamily="2" charset="2"/>
              <a:buChar char="q"/>
            </a:pPr>
            <a:r>
              <a:rPr lang="en-GB" dirty="0">
                <a:solidFill>
                  <a:prstClr val="black"/>
                </a:solidFill>
              </a:rPr>
              <a:t>Covers offences of obtaining something by false pretences</a:t>
            </a:r>
          </a:p>
          <a:p>
            <a:pPr lvl="1">
              <a:buFont typeface="Courier New" panose="02070309020205020404" pitchFamily="49" charset="0"/>
              <a:buChar char="o"/>
            </a:pPr>
            <a:r>
              <a:rPr lang="en-GB" dirty="0">
                <a:solidFill>
                  <a:prstClr val="black"/>
                </a:solidFill>
              </a:rPr>
              <a:t>Accused must by false pretence or representation obtain as a matter of law or fact, anything capable of  being stolen (s309)</a:t>
            </a:r>
          </a:p>
          <a:p>
            <a:pPr lvl="1">
              <a:buFont typeface="Courier New" panose="02070309020205020404" pitchFamily="49" charset="0"/>
              <a:buChar char="o"/>
            </a:pPr>
            <a:r>
              <a:rPr lang="en-GB" dirty="0">
                <a:solidFill>
                  <a:prstClr val="black"/>
                </a:solidFill>
              </a:rPr>
              <a:t>Or any</a:t>
            </a:r>
            <a:r>
              <a:rPr lang="en-GB" b="1" dirty="0">
                <a:solidFill>
                  <a:prstClr val="black"/>
                </a:solidFill>
              </a:rPr>
              <a:t> </a:t>
            </a:r>
            <a:r>
              <a:rPr lang="en-GB" dirty="0">
                <a:solidFill>
                  <a:prstClr val="black"/>
                </a:solidFill>
              </a:rPr>
              <a:t>pecuniary advantage (s309a)</a:t>
            </a:r>
          </a:p>
          <a:p>
            <a:pPr lvl="1">
              <a:buFont typeface="Courier New" panose="02070309020205020404" pitchFamily="49" charset="0"/>
              <a:buChar char="o"/>
            </a:pPr>
            <a:r>
              <a:rPr lang="en-GB" dirty="0">
                <a:solidFill>
                  <a:prstClr val="black"/>
                </a:solidFill>
              </a:rPr>
              <a:t>Obtaining execution of a security (s.310)</a:t>
            </a:r>
          </a:p>
          <a:p>
            <a:pPr lvl="1">
              <a:buFont typeface="Courier New" panose="02070309020205020404" pitchFamily="49" charset="0"/>
              <a:buChar char="o"/>
            </a:pPr>
            <a:r>
              <a:rPr lang="en-GB" dirty="0">
                <a:solidFill>
                  <a:prstClr val="black"/>
                </a:solidFill>
              </a:rPr>
              <a:t>Obtaining anything capable of being stolen by trick or device (s.311)</a:t>
            </a:r>
          </a:p>
          <a:p>
            <a:pPr lvl="1">
              <a:buFont typeface="Courier New" panose="02070309020205020404" pitchFamily="49" charset="0"/>
              <a:buChar char="o"/>
            </a:pPr>
            <a:r>
              <a:rPr lang="en-GB" dirty="0">
                <a:solidFill>
                  <a:prstClr val="black"/>
                </a:solidFill>
              </a:rPr>
              <a:t>Obtaining credit or delivery of any charge on property (s.312)</a:t>
            </a:r>
            <a:endParaRPr lang="en-GB" b="1" dirty="0">
              <a:solidFill>
                <a:prstClr val="black"/>
              </a:solidFill>
            </a:endParaRPr>
          </a:p>
          <a:p>
            <a:pPr lvl="0"/>
            <a:endParaRPr lang="en-GB" dirty="0">
              <a:solidFill>
                <a:prstClr val="black"/>
              </a:solidFill>
            </a:endParaRPr>
          </a:p>
          <a:p>
            <a:endParaRPr lang="en-US" dirty="0"/>
          </a:p>
        </p:txBody>
      </p:sp>
    </p:spTree>
    <p:extLst>
      <p:ext uri="{BB962C8B-B14F-4D97-AF65-F5344CB8AC3E}">
        <p14:creationId xmlns:p14="http://schemas.microsoft.com/office/powerpoint/2010/main" val="383113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Elements of False pretence</a:t>
            </a:r>
          </a:p>
        </p:txBody>
      </p:sp>
      <p:sp>
        <p:nvSpPr>
          <p:cNvPr id="3" name="Content Placeholder 2"/>
          <p:cNvSpPr>
            <a:spLocks noGrp="1"/>
          </p:cNvSpPr>
          <p:nvPr>
            <p:ph sz="quarter" idx="1"/>
          </p:nvPr>
        </p:nvSpPr>
        <p:spPr>
          <a:xfrm>
            <a:off x="838200" y="1825625"/>
            <a:ext cx="10515600" cy="4667250"/>
          </a:xfrm>
        </p:spPr>
        <p:txBody>
          <a:bodyPr>
            <a:normAutofit/>
          </a:bodyPr>
          <a:lstStyle/>
          <a:p>
            <a:pPr>
              <a:buFont typeface="Wingdings" panose="05000000000000000000" pitchFamily="2" charset="2"/>
              <a:buChar char="q"/>
            </a:pPr>
            <a:r>
              <a:rPr lang="en-GB" dirty="0"/>
              <a:t>The prosecution can only succeed to secure a conviction for obtaining something by false pretences  after establishing;</a:t>
            </a:r>
          </a:p>
          <a:p>
            <a:pPr>
              <a:buFont typeface="Wingdings" panose="05000000000000000000" pitchFamily="2" charset="2"/>
              <a:buChar char="q"/>
            </a:pPr>
            <a:r>
              <a:rPr lang="en-GB" dirty="0"/>
              <a:t>Existence of representation made either by words, conduct or in writing.</a:t>
            </a:r>
          </a:p>
          <a:p>
            <a:pPr marL="0" indent="0">
              <a:buNone/>
            </a:pPr>
            <a:endParaRPr lang="en-GB" dirty="0"/>
          </a:p>
          <a:p>
            <a:pPr lvl="1">
              <a:buFont typeface="Courier New" panose="02070309020205020404" pitchFamily="49" charset="0"/>
              <a:buChar char="o"/>
            </a:pPr>
            <a:r>
              <a:rPr lang="en-GB" dirty="0"/>
              <a:t>Conduct – a person can imply something by their conduct i.e. If a person checks into a hotel, there is a presumption that he/she intends to pay for the room (Harris (1976) 62 Cr. App. R. 28.</a:t>
            </a:r>
          </a:p>
          <a:p>
            <a:pPr marL="457200" lvl="1" indent="0">
              <a:buNone/>
            </a:pPr>
            <a:endParaRPr lang="en-GB" dirty="0"/>
          </a:p>
          <a:p>
            <a:pPr lvl="1">
              <a:buFont typeface="Courier New" panose="02070309020205020404" pitchFamily="49" charset="0"/>
              <a:buChar char="o"/>
            </a:pPr>
            <a:r>
              <a:rPr lang="en-GB" dirty="0"/>
              <a:t>If someone issues a cheque (representation) presumption is that cheque is presented for payment will be honoured (Gilmartain (1983) 1 ALL EA 829, CA</a:t>
            </a:r>
          </a:p>
          <a:p>
            <a:pPr marL="0" indent="0">
              <a:buNone/>
            </a:pPr>
            <a:endParaRPr lang="en-GB" dirty="0"/>
          </a:p>
        </p:txBody>
      </p:sp>
    </p:spTree>
    <p:extLst>
      <p:ext uri="{BB962C8B-B14F-4D97-AF65-F5344CB8AC3E}">
        <p14:creationId xmlns:p14="http://schemas.microsoft.com/office/powerpoint/2010/main" val="1985046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C1C95-8F46-4F9F-A1F2-9827BA3B2F97}"/>
              </a:ext>
            </a:extLst>
          </p:cNvPr>
          <p:cNvSpPr>
            <a:spLocks noGrp="1"/>
          </p:cNvSpPr>
          <p:nvPr>
            <p:ph type="title"/>
          </p:nvPr>
        </p:nvSpPr>
        <p:spPr/>
        <p:txBody>
          <a:bodyPr/>
          <a:lstStyle/>
          <a:p>
            <a:r>
              <a:rPr lang="en-GB" b="1" dirty="0">
                <a:solidFill>
                  <a:prstClr val="black"/>
                </a:solidFill>
              </a:rPr>
              <a:t>Elements of False pretence Cont’d</a:t>
            </a:r>
            <a:endParaRPr lang="en-US" dirty="0"/>
          </a:p>
        </p:txBody>
      </p:sp>
      <p:sp>
        <p:nvSpPr>
          <p:cNvPr id="3" name="Content Placeholder 2"/>
          <p:cNvSpPr>
            <a:spLocks noGrp="1"/>
          </p:cNvSpPr>
          <p:nvPr>
            <p:ph idx="1"/>
          </p:nvPr>
        </p:nvSpPr>
        <p:spPr>
          <a:xfrm>
            <a:off x="838200" y="1825625"/>
            <a:ext cx="10515600" cy="4667250"/>
          </a:xfrm>
        </p:spPr>
        <p:txBody>
          <a:bodyPr/>
          <a:lstStyle/>
          <a:p>
            <a:pPr>
              <a:buFont typeface="Wingdings" panose="05000000000000000000" pitchFamily="2" charset="2"/>
              <a:buChar char="q"/>
            </a:pPr>
            <a:r>
              <a:rPr lang="en-GB" dirty="0"/>
              <a:t>Representation must be a matter of fact or of law</a:t>
            </a:r>
          </a:p>
          <a:p>
            <a:pPr lvl="1">
              <a:buFont typeface="Courier New" panose="02070309020205020404" pitchFamily="49" charset="0"/>
              <a:buChar char="o"/>
            </a:pPr>
            <a:r>
              <a:rPr lang="en-GB" dirty="0"/>
              <a:t>Fact – clear </a:t>
            </a:r>
          </a:p>
          <a:p>
            <a:pPr>
              <a:buFont typeface="Wingdings" panose="05000000000000000000" pitchFamily="2" charset="2"/>
              <a:buChar char="q"/>
            </a:pPr>
            <a:r>
              <a:rPr lang="en-GB" dirty="0"/>
              <a:t>Person making the representation must know it to be false or did not believe it to be true</a:t>
            </a:r>
          </a:p>
          <a:p>
            <a:pPr>
              <a:buFont typeface="Wingdings" panose="05000000000000000000" pitchFamily="2" charset="2"/>
              <a:buChar char="q"/>
            </a:pPr>
            <a:r>
              <a:rPr lang="en-GB" dirty="0"/>
              <a:t>Must intend to defraud</a:t>
            </a:r>
          </a:p>
          <a:p>
            <a:pPr>
              <a:buFont typeface="Wingdings" panose="05000000000000000000" pitchFamily="2" charset="2"/>
              <a:buChar char="q"/>
            </a:pPr>
            <a:r>
              <a:rPr lang="en-GB" dirty="0"/>
              <a:t>Change of ownership must be induced by false pretence.</a:t>
            </a:r>
          </a:p>
          <a:p>
            <a:endParaRPr lang="en-GB" dirty="0"/>
          </a:p>
        </p:txBody>
      </p:sp>
    </p:spTree>
    <p:extLst>
      <p:ext uri="{BB962C8B-B14F-4D97-AF65-F5344CB8AC3E}">
        <p14:creationId xmlns:p14="http://schemas.microsoft.com/office/powerpoint/2010/main" val="32960703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Obtaining goods by false pretences</a:t>
            </a:r>
          </a:p>
        </p:txBody>
      </p:sp>
      <p:sp>
        <p:nvSpPr>
          <p:cNvPr id="3" name="Content Placeholder 2"/>
          <p:cNvSpPr>
            <a:spLocks noGrp="1"/>
          </p:cNvSpPr>
          <p:nvPr>
            <p:ph sz="quarter" idx="1"/>
          </p:nvPr>
        </p:nvSpPr>
        <p:spPr>
          <a:xfrm>
            <a:off x="838200" y="1690688"/>
            <a:ext cx="10515600" cy="4631284"/>
          </a:xfrm>
        </p:spPr>
        <p:txBody>
          <a:bodyPr/>
          <a:lstStyle/>
          <a:p>
            <a:pPr>
              <a:buFont typeface="Wingdings" panose="05000000000000000000" pitchFamily="2" charset="2"/>
              <a:buChar char="q"/>
            </a:pPr>
            <a:r>
              <a:rPr lang="en-GB" dirty="0"/>
              <a:t>S. 309 prosecution needs to prove false pretence &amp; intent to defraud</a:t>
            </a:r>
          </a:p>
          <a:p>
            <a:pPr>
              <a:buFont typeface="Wingdings" panose="05000000000000000000" pitchFamily="2" charset="2"/>
              <a:buChar char="q"/>
            </a:pPr>
            <a:r>
              <a:rPr lang="en-GB" i="1" dirty="0" err="1"/>
              <a:t>Actus</a:t>
            </a:r>
            <a:r>
              <a:rPr lang="en-GB" i="1" dirty="0"/>
              <a:t> </a:t>
            </a:r>
            <a:r>
              <a:rPr lang="en-GB" i="1" dirty="0" err="1"/>
              <a:t>reus</a:t>
            </a:r>
            <a:r>
              <a:rPr lang="en-GB" i="1" dirty="0"/>
              <a:t> </a:t>
            </a:r>
            <a:endParaRPr lang="en-GB" dirty="0"/>
          </a:p>
          <a:p>
            <a:pPr>
              <a:buFont typeface="Wingdings" panose="05000000000000000000" pitchFamily="2" charset="2"/>
              <a:buChar char="q"/>
            </a:pPr>
            <a:r>
              <a:rPr lang="en-GB" dirty="0"/>
              <a:t>False Pretences</a:t>
            </a:r>
          </a:p>
          <a:p>
            <a:pPr lvl="1">
              <a:buFont typeface="Courier New" panose="02070309020205020404" pitchFamily="49" charset="0"/>
              <a:buChar char="o"/>
            </a:pPr>
            <a:r>
              <a:rPr lang="en-GB" dirty="0"/>
              <a:t>Accused must obtain</a:t>
            </a:r>
          </a:p>
          <a:p>
            <a:pPr lvl="1">
              <a:buFont typeface="Courier New" panose="02070309020205020404" pitchFamily="49" charset="0"/>
              <a:buChar char="o"/>
            </a:pPr>
            <a:r>
              <a:rPr lang="en-GB" dirty="0"/>
              <a:t>A thing capable of being stolen</a:t>
            </a:r>
          </a:p>
          <a:p>
            <a:pPr lvl="1">
              <a:buFont typeface="Courier New" panose="02070309020205020404" pitchFamily="49" charset="0"/>
              <a:buChar char="o"/>
            </a:pPr>
            <a:r>
              <a:rPr lang="en-GB" dirty="0"/>
              <a:t>That thing must belong to another person &amp;</a:t>
            </a:r>
          </a:p>
          <a:p>
            <a:pPr lvl="1">
              <a:buFont typeface="Courier New" panose="02070309020205020404" pitchFamily="49" charset="0"/>
              <a:buChar char="o"/>
            </a:pPr>
            <a:r>
              <a:rPr lang="en-GB" dirty="0"/>
              <a:t>Through false presence &amp; intent to defraud</a:t>
            </a:r>
          </a:p>
          <a:p>
            <a:pPr lvl="1">
              <a:buFont typeface="Courier New" panose="02070309020205020404" pitchFamily="49" charset="0"/>
              <a:buChar char="o"/>
            </a:pPr>
            <a:endParaRPr lang="en-GB" dirty="0"/>
          </a:p>
          <a:p>
            <a:endParaRPr lang="en-GB" dirty="0"/>
          </a:p>
        </p:txBody>
      </p:sp>
    </p:spTree>
    <p:extLst>
      <p:ext uri="{BB962C8B-B14F-4D97-AF65-F5344CB8AC3E}">
        <p14:creationId xmlns:p14="http://schemas.microsoft.com/office/powerpoint/2010/main" val="273599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155317"/>
          </a:xfrm>
        </p:spPr>
        <p:txBody>
          <a:bodyPr/>
          <a:lstStyle/>
          <a:p>
            <a:r>
              <a:rPr lang="en-GB" b="1" i="1" dirty="0" err="1"/>
              <a:t>Mens</a:t>
            </a:r>
            <a:r>
              <a:rPr lang="en-GB" b="1" i="1" dirty="0"/>
              <a:t> </a:t>
            </a:r>
            <a:r>
              <a:rPr lang="en-GB" b="1" i="1" dirty="0" err="1"/>
              <a:t>rea</a:t>
            </a:r>
            <a:r>
              <a:rPr lang="en-GB" b="1" i="1" dirty="0"/>
              <a:t> s.309</a:t>
            </a:r>
          </a:p>
        </p:txBody>
      </p:sp>
      <p:sp>
        <p:nvSpPr>
          <p:cNvPr id="3" name="Content Placeholder 2"/>
          <p:cNvSpPr>
            <a:spLocks noGrp="1"/>
          </p:cNvSpPr>
          <p:nvPr>
            <p:ph sz="quarter" idx="1"/>
          </p:nvPr>
        </p:nvSpPr>
        <p:spPr/>
        <p:txBody>
          <a:bodyPr/>
          <a:lstStyle/>
          <a:p>
            <a:pPr>
              <a:buFont typeface="Wingdings" panose="05000000000000000000" pitchFamily="2" charset="2"/>
              <a:buChar char="q"/>
            </a:pPr>
            <a:r>
              <a:rPr lang="en-GB" i="1" dirty="0"/>
              <a:t> </a:t>
            </a:r>
            <a:r>
              <a:rPr lang="en-GB" i="1" dirty="0" err="1"/>
              <a:t>Mens</a:t>
            </a:r>
            <a:r>
              <a:rPr lang="en-GB" i="1" dirty="0"/>
              <a:t> rea </a:t>
            </a:r>
            <a:r>
              <a:rPr lang="en-GB" dirty="0"/>
              <a:t>of obtaining property by false pretence &amp; intent to defraud is that;</a:t>
            </a:r>
          </a:p>
          <a:p>
            <a:pPr lvl="1">
              <a:buFont typeface="Courier New" panose="02070309020205020404" pitchFamily="49" charset="0"/>
              <a:buChar char="o"/>
            </a:pPr>
            <a:r>
              <a:rPr lang="en-GB" dirty="0"/>
              <a:t>Accused must have planned or  recklessly acted in a manner which constitutes false pretence with intent to defraud</a:t>
            </a:r>
          </a:p>
          <a:p>
            <a:pPr lvl="1">
              <a:buFont typeface="Courier New" panose="02070309020205020404" pitchFamily="49" charset="0"/>
              <a:buChar char="o"/>
            </a:pPr>
            <a:r>
              <a:rPr lang="en-GB" dirty="0"/>
              <a:t>Actual obtaining of property must be fraudulent or dishonestly</a:t>
            </a:r>
          </a:p>
          <a:p>
            <a:pPr lvl="1">
              <a:buFont typeface="Courier New" panose="02070309020205020404" pitchFamily="49" charset="0"/>
              <a:buChar char="o"/>
            </a:pPr>
            <a:r>
              <a:rPr lang="en-GB" dirty="0"/>
              <a:t>Obtaining must be with intention to permanently deprive the victim of their property. </a:t>
            </a:r>
          </a:p>
        </p:txBody>
      </p:sp>
    </p:spTree>
    <p:extLst>
      <p:ext uri="{BB962C8B-B14F-4D97-AF65-F5344CB8AC3E}">
        <p14:creationId xmlns:p14="http://schemas.microsoft.com/office/powerpoint/2010/main" val="2257725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Punishment - False Pretences</a:t>
            </a:r>
          </a:p>
        </p:txBody>
      </p:sp>
      <p:sp>
        <p:nvSpPr>
          <p:cNvPr id="3" name="Content Placeholder 2"/>
          <p:cNvSpPr>
            <a:spLocks noGrp="1"/>
          </p:cNvSpPr>
          <p:nvPr>
            <p:ph sz="quarter" idx="1"/>
          </p:nvPr>
        </p:nvSpPr>
        <p:spPr/>
        <p:txBody>
          <a:bodyPr/>
          <a:lstStyle/>
          <a:p>
            <a:pPr>
              <a:buFont typeface="Wingdings" panose="05000000000000000000" pitchFamily="2" charset="2"/>
              <a:buChar char="q"/>
            </a:pPr>
            <a:r>
              <a:rPr lang="en-GB" dirty="0"/>
              <a:t>Accused who is convicted would be liable to maximum of three years imprisonment</a:t>
            </a:r>
          </a:p>
          <a:p>
            <a:pPr>
              <a:buFont typeface="Wingdings" panose="05000000000000000000" pitchFamily="2" charset="2"/>
              <a:buChar char="q"/>
            </a:pPr>
            <a:r>
              <a:rPr lang="en-GB" dirty="0"/>
              <a:t>false pretences offences are considered to be less serious</a:t>
            </a:r>
          </a:p>
          <a:p>
            <a:endParaRPr lang="en-GB" dirty="0"/>
          </a:p>
        </p:txBody>
      </p:sp>
    </p:spTree>
    <p:extLst>
      <p:ext uri="{BB962C8B-B14F-4D97-AF65-F5344CB8AC3E}">
        <p14:creationId xmlns:p14="http://schemas.microsoft.com/office/powerpoint/2010/main" val="6114560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3772"/>
          </a:xfrm>
        </p:spPr>
        <p:txBody>
          <a:bodyPr/>
          <a:lstStyle/>
          <a:p>
            <a:r>
              <a:rPr lang="en-GB" b="1" dirty="0"/>
              <a:t>Example: False Pretences</a:t>
            </a:r>
          </a:p>
        </p:txBody>
      </p:sp>
      <p:sp>
        <p:nvSpPr>
          <p:cNvPr id="3" name="Content Placeholder 2"/>
          <p:cNvSpPr>
            <a:spLocks noGrp="1"/>
          </p:cNvSpPr>
          <p:nvPr>
            <p:ph sz="quarter" idx="1"/>
          </p:nvPr>
        </p:nvSpPr>
        <p:spPr>
          <a:xfrm>
            <a:off x="838200" y="1825624"/>
            <a:ext cx="10515600" cy="4667249"/>
          </a:xfrm>
        </p:spPr>
        <p:txBody>
          <a:bodyPr>
            <a:normAutofit lnSpcReduction="10000"/>
          </a:bodyPr>
          <a:lstStyle/>
          <a:p>
            <a:pPr>
              <a:buFont typeface="Wingdings" panose="05000000000000000000" pitchFamily="2" charset="2"/>
              <a:buChar char="q"/>
            </a:pPr>
            <a:r>
              <a:rPr lang="en-GB" i="1" dirty="0"/>
              <a:t>Wilson </a:t>
            </a:r>
            <a:r>
              <a:rPr lang="en-GB" i="1" dirty="0" err="1"/>
              <a:t>Makasa</a:t>
            </a:r>
            <a:r>
              <a:rPr lang="en-GB" i="1" dirty="0"/>
              <a:t> </a:t>
            </a:r>
            <a:r>
              <a:rPr lang="en-GB" i="1" dirty="0" err="1"/>
              <a:t>Kapasa</a:t>
            </a:r>
            <a:r>
              <a:rPr lang="en-GB" i="1" dirty="0"/>
              <a:t> v. The People </a:t>
            </a:r>
            <a:r>
              <a:rPr lang="en-GB" dirty="0"/>
              <a:t>(1980) ZR 114</a:t>
            </a:r>
          </a:p>
          <a:p>
            <a:pPr lvl="1">
              <a:buFont typeface="Courier New" panose="02070309020205020404" pitchFamily="49" charset="0"/>
              <a:buChar char="o"/>
            </a:pPr>
            <a:r>
              <a:rPr lang="en-GB" dirty="0"/>
              <a:t>A was convicted on two counts of obtaining money by false pretences</a:t>
            </a:r>
          </a:p>
          <a:p>
            <a:pPr lvl="1">
              <a:buFont typeface="Courier New" panose="02070309020205020404" pitchFamily="49" charset="0"/>
              <a:buChar char="o"/>
            </a:pPr>
            <a:r>
              <a:rPr lang="en-GB" dirty="0"/>
              <a:t>He had obtained K10 by falsely pretending that he could show someone the person who wanted to kill him when in fact he wasn't able to do so.</a:t>
            </a:r>
          </a:p>
          <a:p>
            <a:pPr lvl="1">
              <a:buFont typeface="Courier New" panose="02070309020205020404" pitchFamily="49" charset="0"/>
              <a:buChar char="o"/>
            </a:pPr>
            <a:r>
              <a:rPr lang="en-GB" dirty="0"/>
              <a:t>A obtained the money with the promise that the money would be returned to them after his had performed his magic</a:t>
            </a:r>
          </a:p>
          <a:p>
            <a:pPr lvl="1">
              <a:buFont typeface="Courier New" panose="02070309020205020404" pitchFamily="49" charset="0"/>
              <a:buChar char="o"/>
            </a:pPr>
            <a:r>
              <a:rPr lang="en-GB" dirty="0"/>
              <a:t>This implied that the owners of the money did not intend to part with the ownership of money. Therefore the act of taking the money by the A was theft </a:t>
            </a:r>
          </a:p>
          <a:p>
            <a:pPr lvl="1">
              <a:buFont typeface="Courier New" panose="02070309020205020404" pitchFamily="49" charset="0"/>
              <a:buChar char="o"/>
            </a:pPr>
            <a:r>
              <a:rPr lang="en-GB" dirty="0"/>
              <a:t>The charge of false pretence was set aside and substituted for theft under S265 PC</a:t>
            </a:r>
          </a:p>
          <a:p>
            <a:pPr lvl="1">
              <a:buFont typeface="Courier New" panose="02070309020205020404" pitchFamily="49" charset="0"/>
              <a:buChar char="o"/>
            </a:pPr>
            <a:r>
              <a:rPr lang="en-GB" dirty="0"/>
              <a:t>The sentence of  30 months imprisonment with hard labour stood </a:t>
            </a:r>
          </a:p>
          <a:p>
            <a:pPr lvl="1">
              <a:buFont typeface="Courier New" panose="02070309020205020404" pitchFamily="49" charset="0"/>
              <a:buChar char="o"/>
            </a:pPr>
            <a:r>
              <a:rPr lang="en-GB" dirty="0"/>
              <a:t>Appeal against sentence dismissed</a:t>
            </a:r>
          </a:p>
          <a:p>
            <a:endParaRPr lang="en-GB" dirty="0"/>
          </a:p>
        </p:txBody>
      </p:sp>
    </p:spTree>
    <p:extLst>
      <p:ext uri="{BB962C8B-B14F-4D97-AF65-F5344CB8AC3E}">
        <p14:creationId xmlns:p14="http://schemas.microsoft.com/office/powerpoint/2010/main" val="37014208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B5EDB-0503-4492-8DA9-71F4F064BF3F}"/>
              </a:ext>
            </a:extLst>
          </p:cNvPr>
          <p:cNvSpPr>
            <a:spLocks noGrp="1"/>
          </p:cNvSpPr>
          <p:nvPr>
            <p:ph type="title"/>
          </p:nvPr>
        </p:nvSpPr>
        <p:spPr>
          <a:xfrm>
            <a:off x="838200" y="126125"/>
            <a:ext cx="10515600" cy="1056289"/>
          </a:xfrm>
        </p:spPr>
        <p:txBody>
          <a:bodyPr/>
          <a:lstStyle/>
          <a:p>
            <a:r>
              <a:rPr lang="en-US" b="1" dirty="0"/>
              <a:t>Example</a:t>
            </a:r>
          </a:p>
        </p:txBody>
      </p:sp>
      <p:sp>
        <p:nvSpPr>
          <p:cNvPr id="3" name="Content Placeholder 2">
            <a:extLst>
              <a:ext uri="{FF2B5EF4-FFF2-40B4-BE49-F238E27FC236}">
                <a16:creationId xmlns:a16="http://schemas.microsoft.com/office/drawing/2014/main" id="{9CFA215F-BDB8-4D2B-944F-A0DC5E1DADBA}"/>
              </a:ext>
            </a:extLst>
          </p:cNvPr>
          <p:cNvSpPr>
            <a:spLocks noGrp="1"/>
          </p:cNvSpPr>
          <p:nvPr>
            <p:ph idx="1"/>
          </p:nvPr>
        </p:nvSpPr>
        <p:spPr>
          <a:xfrm>
            <a:off x="838200" y="945932"/>
            <a:ext cx="10515600" cy="5785944"/>
          </a:xfrm>
        </p:spPr>
        <p:txBody>
          <a:bodyPr>
            <a:normAutofit/>
          </a:bodyPr>
          <a:lstStyle/>
          <a:p>
            <a:pPr>
              <a:buFont typeface="Wingdings" panose="05000000000000000000" pitchFamily="2" charset="2"/>
              <a:buChar char="q"/>
            </a:pPr>
            <a:r>
              <a:rPr lang="en-US" dirty="0"/>
              <a:t> John Crawford </a:t>
            </a:r>
            <a:r>
              <a:rPr lang="en-US" dirty="0" err="1"/>
              <a:t>Mashilipa</a:t>
            </a:r>
            <a:r>
              <a:rPr lang="en-US" dirty="0"/>
              <a:t> V The People (1988 - 1989) Z.R. 113 (H.C.)</a:t>
            </a:r>
          </a:p>
          <a:p>
            <a:pPr lvl="1">
              <a:buFont typeface="Courier New" panose="02070309020205020404" pitchFamily="49" charset="0"/>
              <a:buChar char="o"/>
            </a:pPr>
            <a:r>
              <a:rPr lang="en-US" dirty="0"/>
              <a:t>The facts as disclosed to the court were that the complainant agreed to buy grain bags from the accused who promised to deliver the bags two days after K3,000.00 was paid to him by the complainant. Thereafter, the accused was unable to supply the bags or return the K3,000.00.</a:t>
            </a:r>
          </a:p>
          <a:p>
            <a:pPr lvl="1">
              <a:buFont typeface="Courier New" panose="02070309020205020404" pitchFamily="49" charset="0"/>
              <a:buChar char="o"/>
            </a:pPr>
            <a:r>
              <a:rPr lang="en-US" dirty="0"/>
              <a:t>The Court held that no false pretence was disclosed by the facts. What the facts disclose was an ordinary contract between the appellant and the complainant. </a:t>
            </a:r>
          </a:p>
          <a:p>
            <a:pPr lvl="1">
              <a:buFont typeface="Courier New" panose="02070309020205020404" pitchFamily="49" charset="0"/>
              <a:buChar char="o"/>
            </a:pPr>
            <a:r>
              <a:rPr lang="en-US" dirty="0"/>
              <a:t>The appellant has not been able to fulfil his contractual promise. No fraudulent intent can be inferred from the facts of this case. It will be observed from the facts that the appellant and the complainant entered into a deal, i.e.. a contract on 16th  June, 1988, whose performance according to the appellant was to be on 18th  June,1988, but that never </a:t>
            </a:r>
            <a:r>
              <a:rPr lang="en-US" dirty="0" err="1"/>
              <a:t>materialised</a:t>
            </a:r>
            <a:r>
              <a:rPr lang="en-US" dirty="0"/>
              <a:t>. </a:t>
            </a:r>
          </a:p>
          <a:p>
            <a:pPr lvl="1">
              <a:buFont typeface="Courier New" panose="02070309020205020404" pitchFamily="49" charset="0"/>
              <a:buChar char="o"/>
            </a:pPr>
            <a:r>
              <a:rPr lang="en-US" dirty="0"/>
              <a:t>This was a promise by the appellant to do some act in the future. Such a promise in the future may not constitute a false pretence.</a:t>
            </a:r>
          </a:p>
          <a:p>
            <a:pPr lvl="1">
              <a:buFont typeface="Courier New" panose="02070309020205020404" pitchFamily="49" charset="0"/>
              <a:buChar char="o"/>
            </a:pPr>
            <a:r>
              <a:rPr lang="en-US" dirty="0"/>
              <a:t>The conviction was quashed.</a:t>
            </a:r>
          </a:p>
        </p:txBody>
      </p:sp>
    </p:spTree>
    <p:extLst>
      <p:ext uri="{BB962C8B-B14F-4D97-AF65-F5344CB8AC3E}">
        <p14:creationId xmlns:p14="http://schemas.microsoft.com/office/powerpoint/2010/main" val="2787872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22241"/>
          </a:xfrm>
        </p:spPr>
        <p:txBody>
          <a:bodyPr/>
          <a:lstStyle/>
          <a:p>
            <a:r>
              <a:rPr lang="en-GB" b="1" dirty="0"/>
              <a:t>Therefore</a:t>
            </a:r>
          </a:p>
        </p:txBody>
      </p:sp>
      <p:sp>
        <p:nvSpPr>
          <p:cNvPr id="3" name="Content Placeholder 2"/>
          <p:cNvSpPr>
            <a:spLocks noGrp="1"/>
          </p:cNvSpPr>
          <p:nvPr>
            <p:ph sz="quarter" idx="1"/>
          </p:nvPr>
        </p:nvSpPr>
        <p:spPr>
          <a:xfrm>
            <a:off x="838200" y="1387366"/>
            <a:ext cx="10515600" cy="5105509"/>
          </a:xfrm>
        </p:spPr>
        <p:txBody>
          <a:bodyPr>
            <a:normAutofit/>
          </a:bodyPr>
          <a:lstStyle/>
          <a:p>
            <a:pPr>
              <a:buFont typeface="Wingdings" panose="05000000000000000000" pitchFamily="2" charset="2"/>
              <a:buChar char="q"/>
            </a:pPr>
            <a:r>
              <a:rPr lang="en-GB" dirty="0"/>
              <a:t>Theft – the owner of the thing stolen has no intention to part with his property</a:t>
            </a:r>
          </a:p>
          <a:p>
            <a:pPr>
              <a:buFont typeface="Wingdings" panose="05000000000000000000" pitchFamily="2" charset="2"/>
              <a:buChar char="q"/>
            </a:pPr>
            <a:r>
              <a:rPr lang="en-GB" dirty="0"/>
              <a:t>False pretences –The owner does intend to part with his property but it is obtained from him by fraud ( as identified in </a:t>
            </a:r>
            <a:r>
              <a:rPr lang="en-GB" i="1" dirty="0"/>
              <a:t>R v. </a:t>
            </a:r>
            <a:r>
              <a:rPr lang="en-GB" i="1" dirty="0" err="1"/>
              <a:t>Chungu</a:t>
            </a:r>
            <a:r>
              <a:rPr lang="en-GB" i="1" dirty="0"/>
              <a:t> </a:t>
            </a:r>
            <a:r>
              <a:rPr lang="en-GB" dirty="0"/>
              <a:t>(1954) 5 NRLR 681 High Crt of Northern Rhodesia).</a:t>
            </a:r>
          </a:p>
          <a:p>
            <a:pPr>
              <a:buFont typeface="Wingdings" panose="05000000000000000000" pitchFamily="2" charset="2"/>
              <a:buChar char="q"/>
            </a:pPr>
            <a:r>
              <a:rPr lang="en-US" dirty="0"/>
              <a:t> it is an essential ingredient for a conviction of obtaining by false pretences that the victim should actually be deceived by false pretence – see Patterson Ngoma V The People  (1978) Z.R. 369 (S.C.)</a:t>
            </a:r>
          </a:p>
          <a:p>
            <a:pPr>
              <a:buFont typeface="Wingdings" panose="05000000000000000000" pitchFamily="2" charset="2"/>
              <a:buChar char="q"/>
            </a:pPr>
            <a:r>
              <a:rPr lang="en-US" dirty="0"/>
              <a:t>Also read the cases of:</a:t>
            </a:r>
          </a:p>
          <a:p>
            <a:pPr lvl="1">
              <a:buFont typeface="Courier New" panose="02070309020205020404" pitchFamily="49" charset="0"/>
              <a:buChar char="o"/>
            </a:pPr>
            <a:r>
              <a:rPr lang="en-US" b="1" dirty="0"/>
              <a:t>Peter </a:t>
            </a:r>
            <a:r>
              <a:rPr lang="en-US" b="1" dirty="0" err="1"/>
              <a:t>Kasanda</a:t>
            </a:r>
            <a:r>
              <a:rPr lang="en-US" b="1" dirty="0"/>
              <a:t> V The People (1978) Z.R. 190 (S.C.)</a:t>
            </a:r>
          </a:p>
          <a:p>
            <a:pPr lvl="1">
              <a:buFont typeface="Courier New" panose="02070309020205020404" pitchFamily="49" charset="0"/>
              <a:buChar char="o"/>
            </a:pPr>
            <a:r>
              <a:rPr lang="en-US" b="1" dirty="0" err="1"/>
              <a:t>Tembo</a:t>
            </a:r>
            <a:r>
              <a:rPr lang="en-US" b="1" dirty="0"/>
              <a:t> vs The People [2011] ZMHC 101</a:t>
            </a:r>
            <a:endParaRPr lang="en-GB" b="1" dirty="0"/>
          </a:p>
        </p:txBody>
      </p:sp>
    </p:spTree>
    <p:extLst>
      <p:ext uri="{BB962C8B-B14F-4D97-AF65-F5344CB8AC3E}">
        <p14:creationId xmlns:p14="http://schemas.microsoft.com/office/powerpoint/2010/main" val="3041248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74944"/>
          </a:xfrm>
        </p:spPr>
        <p:txBody>
          <a:bodyPr/>
          <a:lstStyle/>
          <a:p>
            <a:r>
              <a:rPr lang="en-GB" b="1" dirty="0"/>
              <a:t>Arson s.328 PC</a:t>
            </a:r>
          </a:p>
        </p:txBody>
      </p:sp>
      <p:sp>
        <p:nvSpPr>
          <p:cNvPr id="3" name="Content Placeholder 2"/>
          <p:cNvSpPr>
            <a:spLocks noGrp="1"/>
          </p:cNvSpPr>
          <p:nvPr>
            <p:ph sz="quarter" idx="1"/>
          </p:nvPr>
        </p:nvSpPr>
        <p:spPr>
          <a:xfrm>
            <a:off x="838200" y="1340070"/>
            <a:ext cx="10515600" cy="5328744"/>
          </a:xfrm>
        </p:spPr>
        <p:txBody>
          <a:bodyPr>
            <a:normAutofit lnSpcReduction="10000"/>
          </a:bodyPr>
          <a:lstStyle/>
          <a:p>
            <a:pPr>
              <a:buFont typeface="Wingdings" panose="05000000000000000000" pitchFamily="2" charset="2"/>
              <a:buChar char="q"/>
            </a:pPr>
            <a:r>
              <a:rPr lang="en-GB" dirty="0"/>
              <a:t> S. 328 deals with the offence of arson</a:t>
            </a:r>
          </a:p>
          <a:p>
            <a:pPr>
              <a:buFont typeface="Wingdings" panose="05000000000000000000" pitchFamily="2" charset="2"/>
              <a:buChar char="q"/>
            </a:pPr>
            <a:r>
              <a:rPr lang="en-GB" dirty="0"/>
              <a:t> Any person who wilfully and unlawfully sets fire to;</a:t>
            </a:r>
          </a:p>
          <a:p>
            <a:pPr lvl="1">
              <a:buFont typeface="Courier New" panose="02070309020205020404" pitchFamily="49" charset="0"/>
              <a:buChar char="o"/>
            </a:pPr>
            <a:r>
              <a:rPr lang="en-GB" dirty="0"/>
              <a:t>building or structure completed or not; or</a:t>
            </a:r>
          </a:p>
          <a:p>
            <a:pPr lvl="1">
              <a:buFont typeface="Courier New" panose="02070309020205020404" pitchFamily="49" charset="0"/>
              <a:buChar char="o"/>
            </a:pPr>
            <a:r>
              <a:rPr lang="en-GB" dirty="0"/>
              <a:t>vessel, motor vehicle, whether completed or not; or</a:t>
            </a:r>
          </a:p>
          <a:p>
            <a:pPr lvl="1">
              <a:buFont typeface="Courier New" panose="02070309020205020404" pitchFamily="49" charset="0"/>
              <a:buChar char="o"/>
            </a:pPr>
            <a:r>
              <a:rPr lang="en-GB" dirty="0"/>
              <a:t>stack of cultivated vegetable produce, mineral or vegetable fuel</a:t>
            </a:r>
          </a:p>
          <a:p>
            <a:pPr lvl="1">
              <a:buFont typeface="Courier New" panose="02070309020205020404" pitchFamily="49" charset="0"/>
              <a:buChar char="o"/>
            </a:pPr>
            <a:r>
              <a:rPr lang="en-GB" dirty="0"/>
              <a:t>mine, or the workings, fittings, or appliances of a mine;</a:t>
            </a:r>
          </a:p>
          <a:p>
            <a:pPr lvl="1">
              <a:buFont typeface="Courier New" panose="02070309020205020404" pitchFamily="49" charset="0"/>
              <a:buChar char="o"/>
            </a:pPr>
            <a:r>
              <a:rPr lang="en-GB" dirty="0"/>
              <a:t>is guilty of a felony and is liable to imprisonment for life. </a:t>
            </a:r>
          </a:p>
          <a:p>
            <a:pPr>
              <a:buFont typeface="Wingdings" panose="05000000000000000000" pitchFamily="2" charset="2"/>
              <a:buChar char="q"/>
            </a:pPr>
            <a:r>
              <a:rPr lang="en-GB" dirty="0"/>
              <a:t> the offence of arson is therefore committed wilfully and in a manner that is not legally justified.</a:t>
            </a:r>
          </a:p>
          <a:p>
            <a:pPr>
              <a:buFont typeface="Wingdings" panose="05000000000000000000" pitchFamily="2" charset="2"/>
              <a:buChar char="q"/>
            </a:pPr>
            <a:r>
              <a:rPr lang="en-GB" dirty="0"/>
              <a:t>Punishment is imprisonment for a term of not less than 10 years and maybe liable to imprisonment for life.</a:t>
            </a:r>
          </a:p>
          <a:p>
            <a:pPr>
              <a:buFont typeface="Wingdings" panose="05000000000000000000" pitchFamily="2" charset="2"/>
              <a:buChar char="q"/>
            </a:pPr>
            <a:r>
              <a:rPr lang="en-GB" dirty="0"/>
              <a:t>If the arson causes death, the offender is liable on conviction to imprisonment for life</a:t>
            </a:r>
          </a:p>
          <a:p>
            <a:pPr>
              <a:buFont typeface="Wingdings" panose="05000000000000000000" pitchFamily="2" charset="2"/>
              <a:buChar char="q"/>
            </a:pPr>
            <a:endParaRPr lang="en-GB" dirty="0"/>
          </a:p>
          <a:p>
            <a:pPr lvl="1">
              <a:buFont typeface="Courier New" panose="02070309020205020404" pitchFamily="49" charset="0"/>
              <a:buChar char="o"/>
            </a:pPr>
            <a:endParaRPr lang="en-GB" b="1" dirty="0"/>
          </a:p>
          <a:p>
            <a:endParaRPr lang="en-GB" dirty="0"/>
          </a:p>
        </p:txBody>
      </p:sp>
    </p:spTree>
    <p:extLst>
      <p:ext uri="{BB962C8B-B14F-4D97-AF65-F5344CB8AC3E}">
        <p14:creationId xmlns:p14="http://schemas.microsoft.com/office/powerpoint/2010/main" val="3247629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Summary Elements of False Pretences</a:t>
            </a:r>
          </a:p>
        </p:txBody>
      </p:sp>
      <p:sp>
        <p:nvSpPr>
          <p:cNvPr id="3" name="Content Placeholder 2"/>
          <p:cNvSpPr>
            <a:spLocks noGrp="1"/>
          </p:cNvSpPr>
          <p:nvPr>
            <p:ph sz="quarter" idx="1"/>
          </p:nvPr>
        </p:nvSpPr>
        <p:spPr/>
        <p:txBody>
          <a:bodyPr>
            <a:normAutofit/>
          </a:bodyPr>
          <a:lstStyle/>
          <a:p>
            <a:pPr>
              <a:buFont typeface="Wingdings" panose="05000000000000000000" pitchFamily="2" charset="2"/>
              <a:buChar char="q"/>
            </a:pPr>
            <a:r>
              <a:rPr lang="en-GB" sz="3200" dirty="0"/>
              <a:t>A must make a false representation</a:t>
            </a:r>
          </a:p>
          <a:p>
            <a:pPr>
              <a:buFont typeface="Wingdings" panose="05000000000000000000" pitchFamily="2" charset="2"/>
              <a:buChar char="q"/>
            </a:pPr>
            <a:r>
              <a:rPr lang="en-GB" sz="3200" dirty="0"/>
              <a:t>As a result of the representation, A must obtain a thing (property, credit, money).</a:t>
            </a:r>
          </a:p>
          <a:p>
            <a:pPr>
              <a:buFont typeface="Wingdings" panose="05000000000000000000" pitchFamily="2" charset="2"/>
              <a:buChar char="q"/>
            </a:pPr>
            <a:r>
              <a:rPr lang="en-GB" sz="3200" dirty="0"/>
              <a:t>A’s false pretence (or deception) must cause the obtaining of the thing (credit) &amp;</a:t>
            </a:r>
          </a:p>
          <a:p>
            <a:pPr>
              <a:buFont typeface="Wingdings" panose="05000000000000000000" pitchFamily="2" charset="2"/>
              <a:buChar char="q"/>
            </a:pPr>
            <a:r>
              <a:rPr lang="en-GB" sz="3200" dirty="0"/>
              <a:t>A must act fraudulently (dishonest).</a:t>
            </a:r>
          </a:p>
        </p:txBody>
      </p:sp>
    </p:spTree>
    <p:extLst>
      <p:ext uri="{BB962C8B-B14F-4D97-AF65-F5344CB8AC3E}">
        <p14:creationId xmlns:p14="http://schemas.microsoft.com/office/powerpoint/2010/main" val="31098601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766" y="512897"/>
            <a:ext cx="10515600" cy="1394731"/>
          </a:xfrm>
        </p:spPr>
        <p:txBody>
          <a:bodyPr>
            <a:normAutofit/>
          </a:bodyPr>
          <a:lstStyle/>
          <a:p>
            <a:r>
              <a:rPr lang="en-GB" b="1" dirty="0"/>
              <a:t>Obtaining pecuniary advantage by false pretence (s.309 A)</a:t>
            </a:r>
          </a:p>
        </p:txBody>
      </p:sp>
      <p:sp>
        <p:nvSpPr>
          <p:cNvPr id="3" name="Content Placeholder 2"/>
          <p:cNvSpPr>
            <a:spLocks noGrp="1"/>
          </p:cNvSpPr>
          <p:nvPr>
            <p:ph sz="quarter" idx="1"/>
          </p:nvPr>
        </p:nvSpPr>
        <p:spPr>
          <a:xfrm>
            <a:off x="838200" y="1907628"/>
            <a:ext cx="10515600" cy="4269335"/>
          </a:xfrm>
        </p:spPr>
        <p:txBody>
          <a:bodyPr>
            <a:normAutofit/>
          </a:bodyPr>
          <a:lstStyle/>
          <a:p>
            <a:pPr>
              <a:buFont typeface="Wingdings" panose="05000000000000000000" pitchFamily="2" charset="2"/>
              <a:buChar char="q"/>
            </a:pPr>
            <a:r>
              <a:rPr lang="en-GB" dirty="0"/>
              <a:t>pecuniary advantage refers to monetary advantage or benefit</a:t>
            </a:r>
          </a:p>
          <a:p>
            <a:pPr>
              <a:buFont typeface="Wingdings" panose="05000000000000000000" pitchFamily="2" charset="2"/>
              <a:buChar char="q"/>
            </a:pPr>
            <a:r>
              <a:rPr lang="en-GB" dirty="0"/>
              <a:t>Specific situations which could lead to a person obtaining a pecuniary advantage are highlighted in s. 309 A;</a:t>
            </a:r>
          </a:p>
          <a:p>
            <a:pPr>
              <a:buFont typeface="Wingdings" panose="05000000000000000000" pitchFamily="2" charset="2"/>
              <a:buChar char="q"/>
            </a:pPr>
            <a:r>
              <a:rPr lang="en-GB" dirty="0"/>
              <a:t>No need to prove that the A did actually obtain a pecuniary advantage</a:t>
            </a:r>
          </a:p>
          <a:p>
            <a:pPr>
              <a:buFont typeface="Wingdings" panose="05000000000000000000" pitchFamily="2" charset="2"/>
              <a:buChar char="q"/>
            </a:pPr>
            <a:r>
              <a:rPr lang="en-GB" dirty="0"/>
              <a:t>No need for the victim to have suffered a financial loss</a:t>
            </a:r>
          </a:p>
        </p:txBody>
      </p:sp>
    </p:spTree>
    <p:extLst>
      <p:ext uri="{BB962C8B-B14F-4D97-AF65-F5344CB8AC3E}">
        <p14:creationId xmlns:p14="http://schemas.microsoft.com/office/powerpoint/2010/main" val="9557615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9244"/>
            <a:ext cx="10733690" cy="1210825"/>
          </a:xfrm>
        </p:spPr>
        <p:txBody>
          <a:bodyPr>
            <a:normAutofit fontScale="90000"/>
          </a:bodyPr>
          <a:lstStyle/>
          <a:p>
            <a:br>
              <a:rPr lang="en-GB" dirty="0"/>
            </a:br>
            <a:br>
              <a:rPr lang="en-GB" dirty="0"/>
            </a:br>
            <a:br>
              <a:rPr lang="en-GB" dirty="0"/>
            </a:br>
            <a:br>
              <a:rPr lang="en-GB" dirty="0"/>
            </a:br>
            <a:r>
              <a:rPr lang="en-GB" b="1" dirty="0">
                <a:solidFill>
                  <a:prstClr val="black"/>
                </a:solidFill>
              </a:rPr>
              <a:t>Obtaining pecuniary advantage by false pretences.309A</a:t>
            </a:r>
            <a:br>
              <a:rPr lang="en-GB" dirty="0"/>
            </a:br>
            <a:r>
              <a:rPr lang="en-GB" dirty="0"/>
              <a:t>Actus Reus </a:t>
            </a:r>
            <a:br>
              <a:rPr lang="en-GB" dirty="0"/>
            </a:br>
            <a:br>
              <a:rPr lang="en-GB" dirty="0"/>
            </a:br>
            <a:r>
              <a:rPr lang="en-GB" dirty="0"/>
              <a:t>             </a:t>
            </a:r>
            <a:br>
              <a:rPr lang="en-GB" dirty="0"/>
            </a:br>
            <a:endParaRPr lang="en-GB" dirty="0"/>
          </a:p>
        </p:txBody>
      </p:sp>
      <p:sp>
        <p:nvSpPr>
          <p:cNvPr id="3" name="Content Placeholder 2"/>
          <p:cNvSpPr>
            <a:spLocks noGrp="1"/>
          </p:cNvSpPr>
          <p:nvPr>
            <p:ph sz="quarter" idx="1"/>
          </p:nvPr>
        </p:nvSpPr>
        <p:spPr>
          <a:xfrm>
            <a:off x="838200" y="1340069"/>
            <a:ext cx="10515600" cy="5218386"/>
          </a:xfrm>
        </p:spPr>
        <p:txBody>
          <a:bodyPr>
            <a:normAutofit/>
          </a:bodyPr>
          <a:lstStyle/>
          <a:p>
            <a:endParaRPr lang="en-GB" dirty="0"/>
          </a:p>
          <a:p>
            <a:pPr lvl="1">
              <a:buFont typeface="Courier New" panose="02070309020205020404" pitchFamily="49" charset="0"/>
              <a:buChar char="o"/>
            </a:pPr>
            <a:r>
              <a:rPr lang="en-GB" dirty="0"/>
              <a:t>False pretence;</a:t>
            </a:r>
          </a:p>
          <a:p>
            <a:pPr lvl="1">
              <a:buFont typeface="Courier New" panose="02070309020205020404" pitchFamily="49" charset="0"/>
              <a:buChar char="o"/>
            </a:pPr>
            <a:r>
              <a:rPr lang="en-GB" dirty="0"/>
              <a:t>Accused person obtains for himself or another person;</a:t>
            </a:r>
          </a:p>
          <a:p>
            <a:pPr lvl="1">
              <a:buFont typeface="Courier New" panose="02070309020205020404" pitchFamily="49" charset="0"/>
              <a:buChar char="o"/>
            </a:pPr>
            <a:r>
              <a:rPr lang="en-GB" dirty="0"/>
              <a:t>Pecuniary advantage.</a:t>
            </a:r>
          </a:p>
          <a:p>
            <a:r>
              <a:rPr lang="en-GB" dirty="0"/>
              <a:t>According to s. 309A Pecuniary advantage would include situations where the </a:t>
            </a:r>
          </a:p>
          <a:p>
            <a:pPr marL="571500" indent="-571500">
              <a:buAutoNum type="romanLcParenBoth"/>
            </a:pPr>
            <a:r>
              <a:rPr lang="en-GB" dirty="0"/>
              <a:t>Accused borrows by way of overdraft (s.309A (b) – for example, the accused pretends to be a well established business man</a:t>
            </a:r>
          </a:p>
          <a:p>
            <a:endParaRPr lang="en-GB" dirty="0"/>
          </a:p>
        </p:txBody>
      </p:sp>
    </p:spTree>
    <p:extLst>
      <p:ext uri="{BB962C8B-B14F-4D97-AF65-F5344CB8AC3E}">
        <p14:creationId xmlns:p14="http://schemas.microsoft.com/office/powerpoint/2010/main" val="34056851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BDE16-2E0F-4441-B6B2-FAE6D405DEF9}"/>
              </a:ext>
            </a:extLst>
          </p:cNvPr>
          <p:cNvSpPr>
            <a:spLocks noGrp="1"/>
          </p:cNvSpPr>
          <p:nvPr>
            <p:ph type="title"/>
          </p:nvPr>
        </p:nvSpPr>
        <p:spPr/>
        <p:txBody>
          <a:bodyPr/>
          <a:lstStyle/>
          <a:p>
            <a:r>
              <a:rPr lang="en-GB" sz="4000" b="1" dirty="0">
                <a:solidFill>
                  <a:prstClr val="black"/>
                </a:solidFill>
              </a:rPr>
              <a:t>Obtaining pecuniary advantage by false pretences.309A</a:t>
            </a:r>
            <a:endParaRPr lang="en-US" dirty="0"/>
          </a:p>
        </p:txBody>
      </p:sp>
      <p:sp>
        <p:nvSpPr>
          <p:cNvPr id="3" name="Content Placeholder 2">
            <a:extLst>
              <a:ext uri="{FF2B5EF4-FFF2-40B4-BE49-F238E27FC236}">
                <a16:creationId xmlns:a16="http://schemas.microsoft.com/office/drawing/2014/main" id="{CE55FECA-1B1C-4BA6-95E5-DF10C34CC94B}"/>
              </a:ext>
            </a:extLst>
          </p:cNvPr>
          <p:cNvSpPr>
            <a:spLocks noGrp="1"/>
          </p:cNvSpPr>
          <p:nvPr>
            <p:ph idx="1"/>
          </p:nvPr>
        </p:nvSpPr>
        <p:spPr>
          <a:xfrm>
            <a:off x="838200" y="1825624"/>
            <a:ext cx="10515600" cy="4780127"/>
          </a:xfrm>
        </p:spPr>
        <p:txBody>
          <a:bodyPr/>
          <a:lstStyle/>
          <a:p>
            <a:pPr marL="571500" lvl="0" indent="-571500">
              <a:buFont typeface="Arial" panose="020B0604020202020204" pitchFamily="34" charset="0"/>
              <a:buAutoNum type="romanLcParenBoth"/>
            </a:pPr>
            <a:r>
              <a:rPr lang="en-GB" dirty="0">
                <a:solidFill>
                  <a:prstClr val="black"/>
                </a:solidFill>
              </a:rPr>
              <a:t>Being allowed to take out insurance policy on the basis of false pretence – </a:t>
            </a:r>
          </a:p>
          <a:p>
            <a:pPr lvl="1">
              <a:buFont typeface="Courier New" panose="02070309020205020404" pitchFamily="49" charset="0"/>
              <a:buChar char="o"/>
            </a:pPr>
            <a:r>
              <a:rPr lang="en-GB" dirty="0">
                <a:solidFill>
                  <a:prstClr val="black"/>
                </a:solidFill>
              </a:rPr>
              <a:t>for example, A represents that he is non smoker so that he could be covered under a particular insurance policy.</a:t>
            </a:r>
          </a:p>
          <a:p>
            <a:pPr marL="571500" lvl="0" indent="-571500">
              <a:buFont typeface="Arial" panose="020B0604020202020204" pitchFamily="34" charset="0"/>
              <a:buAutoNum type="romanLcParenBoth"/>
            </a:pPr>
            <a:r>
              <a:rPr lang="en-GB" dirty="0">
                <a:solidFill>
                  <a:prstClr val="black"/>
                </a:solidFill>
              </a:rPr>
              <a:t>Accused is given an opportunity to earn remuneration or to win money by betting – </a:t>
            </a:r>
          </a:p>
          <a:p>
            <a:pPr lvl="1">
              <a:buFont typeface="Courier New" panose="02070309020205020404" pitchFamily="49" charset="0"/>
              <a:buChar char="o"/>
            </a:pPr>
            <a:r>
              <a:rPr lang="en-GB" dirty="0">
                <a:solidFill>
                  <a:prstClr val="black"/>
                </a:solidFill>
              </a:rPr>
              <a:t>for example A forges his certificates, on the basis of which he earns a salary which does not match what he is qualified for;</a:t>
            </a:r>
          </a:p>
          <a:p>
            <a:pPr lvl="1">
              <a:buFont typeface="Courier New" panose="02070309020205020404" pitchFamily="49" charset="0"/>
              <a:buChar char="o"/>
            </a:pPr>
            <a:r>
              <a:rPr lang="en-GB" dirty="0">
                <a:solidFill>
                  <a:prstClr val="black"/>
                </a:solidFill>
              </a:rPr>
              <a:t>A, a UNZA student is allowed to compete in a competition for UNILUS students only because he is falsely representing himself as a UNILUS student.</a:t>
            </a:r>
          </a:p>
          <a:p>
            <a:pPr lvl="1">
              <a:buFont typeface="Courier New" panose="02070309020205020404" pitchFamily="49" charset="0"/>
              <a:buChar char="o"/>
            </a:pPr>
            <a:endParaRPr lang="en-GB" dirty="0">
              <a:solidFill>
                <a:prstClr val="black"/>
              </a:solidFill>
            </a:endParaRPr>
          </a:p>
          <a:p>
            <a:endParaRPr lang="en-US" dirty="0"/>
          </a:p>
        </p:txBody>
      </p:sp>
    </p:spTree>
    <p:extLst>
      <p:ext uri="{BB962C8B-B14F-4D97-AF65-F5344CB8AC3E}">
        <p14:creationId xmlns:p14="http://schemas.microsoft.com/office/powerpoint/2010/main" val="33984378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26124"/>
            <a:ext cx="10515600" cy="1109500"/>
          </a:xfrm>
        </p:spPr>
        <p:txBody>
          <a:bodyPr>
            <a:normAutofit fontScale="90000"/>
          </a:bodyPr>
          <a:lstStyle/>
          <a:p>
            <a:r>
              <a:rPr lang="en-GB" b="1" dirty="0"/>
              <a:t>Obtaining pecuniary advantage by false pretence </a:t>
            </a:r>
            <a:r>
              <a:rPr lang="en-GB" b="1" i="1" dirty="0" err="1"/>
              <a:t>Mens</a:t>
            </a:r>
            <a:r>
              <a:rPr lang="en-GB" b="1" i="1" dirty="0"/>
              <a:t> </a:t>
            </a:r>
            <a:r>
              <a:rPr lang="en-GB" b="1" i="1" dirty="0" err="1"/>
              <a:t>rea</a:t>
            </a:r>
            <a:r>
              <a:rPr lang="en-GB" b="1" i="1" dirty="0"/>
              <a:t> </a:t>
            </a:r>
            <a:r>
              <a:rPr lang="en-GB" b="1" dirty="0"/>
              <a:t>- s.309A</a:t>
            </a:r>
          </a:p>
        </p:txBody>
      </p:sp>
      <p:sp>
        <p:nvSpPr>
          <p:cNvPr id="3" name="Content Placeholder 2"/>
          <p:cNvSpPr>
            <a:spLocks noGrp="1"/>
          </p:cNvSpPr>
          <p:nvPr>
            <p:ph sz="quarter" idx="1"/>
          </p:nvPr>
        </p:nvSpPr>
        <p:spPr>
          <a:xfrm>
            <a:off x="838200" y="1403130"/>
            <a:ext cx="10515600" cy="5013435"/>
          </a:xfrm>
        </p:spPr>
        <p:txBody>
          <a:bodyPr/>
          <a:lstStyle/>
          <a:p>
            <a:pPr>
              <a:buFont typeface="Wingdings" panose="05000000000000000000" pitchFamily="2" charset="2"/>
              <a:buChar char="q"/>
            </a:pPr>
            <a:r>
              <a:rPr lang="en-GB" dirty="0"/>
              <a:t>Deliberately or recklessly acts  (false pretence)</a:t>
            </a:r>
          </a:p>
          <a:p>
            <a:pPr>
              <a:buFont typeface="Wingdings" panose="05000000000000000000" pitchFamily="2" charset="2"/>
              <a:buChar char="q"/>
            </a:pPr>
            <a:r>
              <a:rPr lang="en-GB" dirty="0"/>
              <a:t>Dishonesty in relation to obtaining</a:t>
            </a:r>
          </a:p>
          <a:p>
            <a:pPr>
              <a:buFont typeface="Wingdings" panose="05000000000000000000" pitchFamily="2" charset="2"/>
              <a:buChar char="q"/>
            </a:pPr>
            <a:r>
              <a:rPr lang="en-GB" dirty="0"/>
              <a:t>Examples of offences which are prohibited under s.310 -317 PC ( read the sections);</a:t>
            </a:r>
          </a:p>
          <a:p>
            <a:pPr lvl="1">
              <a:buFont typeface="Courier New" panose="02070309020205020404" pitchFamily="49" charset="0"/>
              <a:buChar char="o"/>
            </a:pPr>
            <a:r>
              <a:rPr lang="en-GB" sz="2800" dirty="0"/>
              <a:t>Intent to deceive</a:t>
            </a:r>
          </a:p>
          <a:p>
            <a:pPr lvl="1">
              <a:buFont typeface="Courier New" panose="02070309020205020404" pitchFamily="49" charset="0"/>
              <a:buChar char="o"/>
            </a:pPr>
            <a:r>
              <a:rPr lang="en-GB" sz="2800" dirty="0"/>
              <a:t>Cheating</a:t>
            </a:r>
          </a:p>
          <a:p>
            <a:pPr lvl="1">
              <a:buFont typeface="Courier New" panose="02070309020205020404" pitchFamily="49" charset="0"/>
              <a:buChar char="o"/>
            </a:pPr>
            <a:r>
              <a:rPr lang="en-GB" sz="2800" dirty="0"/>
              <a:t>Obtaining credit by false pretence</a:t>
            </a:r>
          </a:p>
          <a:p>
            <a:pPr lvl="1">
              <a:buFont typeface="Courier New" panose="02070309020205020404" pitchFamily="49" charset="0"/>
              <a:buChar char="o"/>
            </a:pPr>
            <a:r>
              <a:rPr lang="en-GB" sz="2800" dirty="0"/>
              <a:t>Obtaining registration by false pretence</a:t>
            </a:r>
          </a:p>
          <a:p>
            <a:pPr lvl="1">
              <a:buFont typeface="Courier New" panose="02070309020205020404" pitchFamily="49" charset="0"/>
              <a:buChar char="o"/>
            </a:pPr>
            <a:r>
              <a:rPr lang="en-GB" sz="2800" dirty="0"/>
              <a:t>False declaration for passport etc</a:t>
            </a:r>
          </a:p>
        </p:txBody>
      </p:sp>
    </p:spTree>
    <p:extLst>
      <p:ext uri="{BB962C8B-B14F-4D97-AF65-F5344CB8AC3E}">
        <p14:creationId xmlns:p14="http://schemas.microsoft.com/office/powerpoint/2010/main" val="969452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Punishment s. 309A</a:t>
            </a:r>
          </a:p>
        </p:txBody>
      </p:sp>
      <p:sp>
        <p:nvSpPr>
          <p:cNvPr id="3" name="Content Placeholder 2"/>
          <p:cNvSpPr>
            <a:spLocks noGrp="1"/>
          </p:cNvSpPr>
          <p:nvPr>
            <p:ph sz="quarter" idx="1"/>
          </p:nvPr>
        </p:nvSpPr>
        <p:spPr>
          <a:xfrm>
            <a:off x="838200" y="1690688"/>
            <a:ext cx="10515600" cy="4486275"/>
          </a:xfrm>
        </p:spPr>
        <p:txBody>
          <a:bodyPr/>
          <a:lstStyle/>
          <a:p>
            <a:pPr>
              <a:buFont typeface="Wingdings" panose="05000000000000000000" pitchFamily="2" charset="2"/>
              <a:buChar char="q"/>
            </a:pPr>
            <a:r>
              <a:rPr lang="en-GB" dirty="0"/>
              <a:t>S. 309A – misdemeanour</a:t>
            </a:r>
          </a:p>
          <a:p>
            <a:pPr>
              <a:buFont typeface="Wingdings" panose="05000000000000000000" pitchFamily="2" charset="2"/>
              <a:buChar char="q"/>
            </a:pPr>
            <a:r>
              <a:rPr lang="en-GB" dirty="0"/>
              <a:t>Imprisonment maximum five years</a:t>
            </a:r>
          </a:p>
        </p:txBody>
      </p:sp>
    </p:spTree>
    <p:extLst>
      <p:ext uri="{BB962C8B-B14F-4D97-AF65-F5344CB8AC3E}">
        <p14:creationId xmlns:p14="http://schemas.microsoft.com/office/powerpoint/2010/main" val="19651154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GB" dirty="0"/>
            </a:br>
            <a:r>
              <a:rPr lang="en-GB" b="1" dirty="0"/>
              <a:t>Forgery</a:t>
            </a:r>
            <a:br>
              <a:rPr lang="en-GB" b="1" dirty="0"/>
            </a:br>
            <a:endParaRPr lang="en-GB" b="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GB" dirty="0"/>
              <a:t>S.342 Definition</a:t>
            </a:r>
          </a:p>
          <a:p>
            <a:pPr>
              <a:buFont typeface="Wingdings" panose="05000000000000000000" pitchFamily="2" charset="2"/>
              <a:buChar char="q"/>
            </a:pPr>
            <a:r>
              <a:rPr lang="en-GB" dirty="0"/>
              <a:t>Forgery is the making of a false </a:t>
            </a:r>
            <a:r>
              <a:rPr lang="en-GB" b="1" u="sng" dirty="0"/>
              <a:t>document</a:t>
            </a:r>
            <a:r>
              <a:rPr lang="en-GB" u="sng" dirty="0"/>
              <a:t> </a:t>
            </a:r>
            <a:r>
              <a:rPr lang="en-GB" dirty="0"/>
              <a:t>with </a:t>
            </a:r>
            <a:r>
              <a:rPr lang="en-GB" b="1" u="sng" dirty="0"/>
              <a:t>intent to defraud</a:t>
            </a:r>
            <a:r>
              <a:rPr lang="en-GB" u="sng" dirty="0"/>
              <a:t> </a:t>
            </a:r>
            <a:r>
              <a:rPr lang="en-GB" dirty="0"/>
              <a:t>or to </a:t>
            </a:r>
            <a:r>
              <a:rPr lang="en-GB" b="1" u="sng" dirty="0"/>
              <a:t>deceive</a:t>
            </a:r>
          </a:p>
          <a:p>
            <a:pPr>
              <a:buFont typeface="Wingdings" panose="05000000000000000000" pitchFamily="2" charset="2"/>
              <a:buChar char="q"/>
            </a:pPr>
            <a:r>
              <a:rPr lang="en-GB" b="1" dirty="0"/>
              <a:t>Document</a:t>
            </a:r>
            <a:r>
              <a:rPr lang="en-GB" dirty="0"/>
              <a:t> – Piece of paper providing an official record of something</a:t>
            </a:r>
          </a:p>
          <a:p>
            <a:pPr>
              <a:buFont typeface="Wingdings" panose="05000000000000000000" pitchFamily="2" charset="2"/>
              <a:buChar char="q"/>
            </a:pPr>
            <a:r>
              <a:rPr lang="en-GB" dirty="0"/>
              <a:t>Exception; Trade mark or any other sign used for commerce purposes though they may be written or printed (S343)</a:t>
            </a:r>
          </a:p>
        </p:txBody>
      </p:sp>
    </p:spTree>
    <p:extLst>
      <p:ext uri="{BB962C8B-B14F-4D97-AF65-F5344CB8AC3E}">
        <p14:creationId xmlns:p14="http://schemas.microsoft.com/office/powerpoint/2010/main" val="970662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59178"/>
          </a:xfrm>
        </p:spPr>
        <p:txBody>
          <a:bodyPr/>
          <a:lstStyle/>
          <a:p>
            <a:r>
              <a:rPr lang="en-GB" b="1" dirty="0"/>
              <a:t>Forgery</a:t>
            </a:r>
          </a:p>
        </p:txBody>
      </p:sp>
      <p:sp>
        <p:nvSpPr>
          <p:cNvPr id="3" name="Content Placeholder 2"/>
          <p:cNvSpPr>
            <a:spLocks noGrp="1"/>
          </p:cNvSpPr>
          <p:nvPr>
            <p:ph idx="1"/>
          </p:nvPr>
        </p:nvSpPr>
        <p:spPr>
          <a:xfrm>
            <a:off x="838200" y="1324304"/>
            <a:ext cx="10515600" cy="4997668"/>
          </a:xfrm>
        </p:spPr>
        <p:txBody>
          <a:bodyPr>
            <a:normAutofit/>
          </a:bodyPr>
          <a:lstStyle/>
          <a:p>
            <a:pPr>
              <a:buFont typeface="Wingdings" panose="05000000000000000000" pitchFamily="2" charset="2"/>
              <a:buChar char="q"/>
            </a:pPr>
            <a:r>
              <a:rPr lang="en-GB" dirty="0"/>
              <a:t>Examples of documents which can be forged</a:t>
            </a:r>
          </a:p>
          <a:p>
            <a:pPr lvl="1">
              <a:buFont typeface="Courier New" panose="02070309020205020404" pitchFamily="49" charset="0"/>
              <a:buChar char="o"/>
            </a:pPr>
            <a:r>
              <a:rPr lang="en-GB" dirty="0"/>
              <a:t> currency notes </a:t>
            </a:r>
          </a:p>
          <a:p>
            <a:pPr lvl="1">
              <a:buFont typeface="Courier New" panose="02070309020205020404" pitchFamily="49" charset="0"/>
              <a:buChar char="o"/>
            </a:pPr>
            <a:r>
              <a:rPr lang="en-GB" dirty="0"/>
              <a:t>Will </a:t>
            </a:r>
          </a:p>
          <a:p>
            <a:pPr lvl="1">
              <a:buFont typeface="Courier New" panose="02070309020205020404" pitchFamily="49" charset="0"/>
              <a:buChar char="o"/>
            </a:pPr>
            <a:r>
              <a:rPr lang="en-GB" dirty="0"/>
              <a:t>Document of title to land ( Title deed)</a:t>
            </a:r>
          </a:p>
          <a:p>
            <a:pPr lvl="1">
              <a:buFont typeface="Courier New" panose="02070309020205020404" pitchFamily="49" charset="0"/>
              <a:buChar char="o"/>
            </a:pPr>
            <a:r>
              <a:rPr lang="en-GB" dirty="0"/>
              <a:t>cheque </a:t>
            </a:r>
          </a:p>
          <a:p>
            <a:pPr lvl="1">
              <a:buFont typeface="Courier New" panose="02070309020205020404" pitchFamily="49" charset="0"/>
              <a:buChar char="o"/>
            </a:pPr>
            <a:r>
              <a:rPr lang="en-GB" dirty="0"/>
              <a:t>judicial record</a:t>
            </a:r>
          </a:p>
          <a:p>
            <a:pPr lvl="1">
              <a:buFont typeface="Courier New" panose="02070309020205020404" pitchFamily="49" charset="0"/>
              <a:buChar char="o"/>
            </a:pPr>
            <a:r>
              <a:rPr lang="en-GB" dirty="0"/>
              <a:t>Policy of insurance</a:t>
            </a:r>
          </a:p>
          <a:p>
            <a:pPr lvl="1">
              <a:buFont typeface="Courier New" panose="02070309020205020404" pitchFamily="49" charset="0"/>
              <a:buChar char="o"/>
            </a:pPr>
            <a:r>
              <a:rPr lang="en-GB" dirty="0"/>
              <a:t>stamp (date stamp)</a:t>
            </a:r>
          </a:p>
          <a:p>
            <a:pPr marL="457200" lvl="1" indent="0">
              <a:buNone/>
            </a:pPr>
            <a:br>
              <a:rPr lang="en-GB" dirty="0"/>
            </a:br>
            <a:endParaRPr lang="en-GB" dirty="0"/>
          </a:p>
          <a:p>
            <a:endParaRPr lang="en-GB" dirty="0"/>
          </a:p>
        </p:txBody>
      </p:sp>
    </p:spTree>
    <p:extLst>
      <p:ext uri="{BB962C8B-B14F-4D97-AF65-F5344CB8AC3E}">
        <p14:creationId xmlns:p14="http://schemas.microsoft.com/office/powerpoint/2010/main" val="3175798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9537"/>
          </a:xfrm>
        </p:spPr>
        <p:txBody>
          <a:bodyPr>
            <a:normAutofit fontScale="90000"/>
          </a:bodyPr>
          <a:lstStyle/>
          <a:p>
            <a:br>
              <a:rPr lang="en-GB" dirty="0"/>
            </a:br>
            <a:r>
              <a:rPr lang="en-GB" b="1" dirty="0"/>
              <a:t>Making False Documents</a:t>
            </a:r>
            <a:br>
              <a:rPr lang="en-GB" dirty="0"/>
            </a:br>
            <a:endParaRPr lang="en-GB" dirty="0"/>
          </a:p>
        </p:txBody>
      </p:sp>
      <p:sp>
        <p:nvSpPr>
          <p:cNvPr id="3" name="Content Placeholder 2"/>
          <p:cNvSpPr>
            <a:spLocks noGrp="1"/>
          </p:cNvSpPr>
          <p:nvPr>
            <p:ph idx="1"/>
          </p:nvPr>
        </p:nvSpPr>
        <p:spPr>
          <a:xfrm>
            <a:off x="838200" y="1639614"/>
            <a:ext cx="10515600" cy="4853261"/>
          </a:xfrm>
        </p:spPr>
        <p:txBody>
          <a:bodyPr>
            <a:normAutofit/>
          </a:bodyPr>
          <a:lstStyle/>
          <a:p>
            <a:pPr>
              <a:buFont typeface="Wingdings" panose="05000000000000000000" pitchFamily="2" charset="2"/>
              <a:buChar char="q"/>
            </a:pPr>
            <a:r>
              <a:rPr lang="en-GB" dirty="0"/>
              <a:t>How can the offence of Forgery be committed?</a:t>
            </a:r>
          </a:p>
          <a:p>
            <a:pPr lvl="1">
              <a:buFont typeface="Courier New" panose="02070309020205020404" pitchFamily="49" charset="0"/>
              <a:buChar char="o"/>
            </a:pPr>
            <a:r>
              <a:rPr lang="en-GB" sz="2800" dirty="0"/>
              <a:t>By making a false document</a:t>
            </a:r>
          </a:p>
          <a:p>
            <a:pPr marL="457200" lvl="1" indent="0">
              <a:buNone/>
            </a:pPr>
            <a:endParaRPr lang="en-GB" sz="2800" dirty="0"/>
          </a:p>
          <a:p>
            <a:pPr>
              <a:buFont typeface="Wingdings" panose="05000000000000000000" pitchFamily="2" charset="2"/>
              <a:buChar char="q"/>
            </a:pPr>
            <a:r>
              <a:rPr lang="en-GB" dirty="0"/>
              <a:t>S344 PC - Any person makes a false document who –</a:t>
            </a:r>
          </a:p>
          <a:p>
            <a:pPr marL="971550" lvl="1" indent="-514350">
              <a:buFont typeface="+mj-lt"/>
              <a:buAutoNum type="alphaLcParenR"/>
            </a:pPr>
            <a:r>
              <a:rPr lang="en-GB" sz="2800" dirty="0"/>
              <a:t>If  a person claims that document is a fact when it isn’t</a:t>
            </a:r>
          </a:p>
          <a:p>
            <a:pPr marL="971550" lvl="1" indent="-514350">
              <a:buFont typeface="+mj-lt"/>
              <a:buAutoNum type="alphaLcParenR"/>
            </a:pPr>
            <a:r>
              <a:rPr lang="en-GB" sz="2800" dirty="0"/>
              <a:t>Amending the document without authority</a:t>
            </a:r>
          </a:p>
          <a:p>
            <a:pPr marL="971550" lvl="1" indent="-514350">
              <a:buFont typeface="+mj-lt"/>
              <a:buAutoNum type="alphaLcParenR"/>
            </a:pPr>
            <a:r>
              <a:rPr lang="en-GB" sz="2800" dirty="0"/>
              <a:t>Including something into a document whilst it is being drawn without authority which if had be included would change the effect of the document</a:t>
            </a:r>
          </a:p>
          <a:p>
            <a:pPr marL="971550" lvl="1" indent="-514350">
              <a:buFont typeface="+mj-lt"/>
              <a:buAutoNum type="alphaLcParenR"/>
            </a:pPr>
            <a:r>
              <a:rPr lang="en-US" sz="2800" dirty="0"/>
              <a:t>Signing of a document</a:t>
            </a:r>
          </a:p>
          <a:p>
            <a:pPr marL="971550" lvl="1" indent="-514350">
              <a:buFont typeface="+mj-lt"/>
              <a:buAutoNum type="alphaLcParenR"/>
            </a:pPr>
            <a:endParaRPr lang="en-GB" sz="2800" dirty="0"/>
          </a:p>
        </p:txBody>
      </p:sp>
    </p:spTree>
    <p:extLst>
      <p:ext uri="{BB962C8B-B14F-4D97-AF65-F5344CB8AC3E}">
        <p14:creationId xmlns:p14="http://schemas.microsoft.com/office/powerpoint/2010/main" val="4066343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CC972-DF5C-4710-85F4-422ACFD97D0C}"/>
              </a:ext>
            </a:extLst>
          </p:cNvPr>
          <p:cNvSpPr>
            <a:spLocks noGrp="1"/>
          </p:cNvSpPr>
          <p:nvPr>
            <p:ph type="title"/>
          </p:nvPr>
        </p:nvSpPr>
        <p:spPr>
          <a:xfrm>
            <a:off x="838200" y="365125"/>
            <a:ext cx="10515600" cy="1069537"/>
          </a:xfrm>
        </p:spPr>
        <p:txBody>
          <a:bodyPr>
            <a:normAutofit fontScale="90000"/>
          </a:bodyPr>
          <a:lstStyle/>
          <a:p>
            <a:br>
              <a:rPr lang="en-GB" sz="4000" b="1" dirty="0">
                <a:solidFill>
                  <a:prstClr val="black"/>
                </a:solidFill>
              </a:rPr>
            </a:br>
            <a:r>
              <a:rPr lang="en-GB" sz="4000" b="1" dirty="0">
                <a:solidFill>
                  <a:prstClr val="black"/>
                </a:solidFill>
              </a:rPr>
              <a:t>Making False Documents Cont’d</a:t>
            </a:r>
            <a:br>
              <a:rPr lang="en-GB" sz="4000" dirty="0">
                <a:solidFill>
                  <a:prstClr val="black"/>
                </a:solidFill>
              </a:rPr>
            </a:br>
            <a:endParaRPr lang="en-US" dirty="0"/>
          </a:p>
        </p:txBody>
      </p:sp>
      <p:sp>
        <p:nvSpPr>
          <p:cNvPr id="3" name="Content Placeholder 2"/>
          <p:cNvSpPr>
            <a:spLocks noGrp="1"/>
          </p:cNvSpPr>
          <p:nvPr>
            <p:ph idx="1"/>
          </p:nvPr>
        </p:nvSpPr>
        <p:spPr>
          <a:xfrm>
            <a:off x="838200" y="1560786"/>
            <a:ext cx="10515600" cy="4932089"/>
          </a:xfrm>
        </p:spPr>
        <p:txBody>
          <a:bodyPr>
            <a:normAutofit/>
          </a:bodyPr>
          <a:lstStyle/>
          <a:p>
            <a:pPr>
              <a:buFont typeface="Wingdings" panose="05000000000000000000" pitchFamily="2" charset="2"/>
              <a:buChar char="q"/>
            </a:pPr>
            <a:r>
              <a:rPr lang="en-GB" dirty="0"/>
              <a:t>What is meant by signing of a document?</a:t>
            </a:r>
          </a:p>
          <a:p>
            <a:pPr marL="514350" indent="-514350">
              <a:buFont typeface="+mj-lt"/>
              <a:buAutoNum type="arabicParenR"/>
            </a:pPr>
            <a:r>
              <a:rPr lang="en-GB" dirty="0"/>
              <a:t>Signing in a document name of another person without due  authority whether the name of the person signing is the same as the name of the person he is signing as</a:t>
            </a:r>
          </a:p>
          <a:p>
            <a:pPr lvl="1">
              <a:buFont typeface="Courier New" panose="02070309020205020404" pitchFamily="49" charset="0"/>
              <a:buChar char="o"/>
            </a:pPr>
            <a:r>
              <a:rPr lang="en-GB" dirty="0"/>
              <a:t>A document is to be signed by x, but y decides to sign it without X’s authority/a document is to be signed by XY and a different XY signs without his authority.</a:t>
            </a:r>
          </a:p>
          <a:p>
            <a:pPr marL="514350" indent="-514350">
              <a:buFont typeface="+mj-lt"/>
              <a:buAutoNum type="arabicParenR"/>
            </a:pPr>
            <a:r>
              <a:rPr lang="en-GB" dirty="0"/>
              <a:t>Signing the document in the name of a fictitious person (made- up person).</a:t>
            </a:r>
          </a:p>
          <a:p>
            <a:pPr lvl="1">
              <a:buFont typeface="Courier New" panose="02070309020205020404" pitchFamily="49" charset="0"/>
              <a:buChar char="o"/>
            </a:pPr>
            <a:r>
              <a:rPr lang="en-GB" dirty="0"/>
              <a:t>Its immaterial that the fictious person is given the same name as that of the person signing.</a:t>
            </a:r>
          </a:p>
          <a:p>
            <a:endParaRPr lang="en-GB" dirty="0"/>
          </a:p>
        </p:txBody>
      </p:sp>
    </p:spTree>
    <p:extLst>
      <p:ext uri="{BB962C8B-B14F-4D97-AF65-F5344CB8AC3E}">
        <p14:creationId xmlns:p14="http://schemas.microsoft.com/office/powerpoint/2010/main" val="732229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1D118-7558-475E-A677-25D7E5257FEB}"/>
              </a:ext>
            </a:extLst>
          </p:cNvPr>
          <p:cNvSpPr>
            <a:spLocks noGrp="1"/>
          </p:cNvSpPr>
          <p:nvPr>
            <p:ph type="title"/>
          </p:nvPr>
        </p:nvSpPr>
        <p:spPr/>
        <p:txBody>
          <a:bodyPr/>
          <a:lstStyle/>
          <a:p>
            <a:r>
              <a:rPr lang="en-US" b="1" dirty="0"/>
              <a:t>Arson Cont’d</a:t>
            </a:r>
          </a:p>
        </p:txBody>
      </p:sp>
      <p:sp>
        <p:nvSpPr>
          <p:cNvPr id="3" name="Content Placeholder 2">
            <a:extLst>
              <a:ext uri="{FF2B5EF4-FFF2-40B4-BE49-F238E27FC236}">
                <a16:creationId xmlns:a16="http://schemas.microsoft.com/office/drawing/2014/main" id="{40C2D911-F11B-443E-BAA8-C937E69A20F4}"/>
              </a:ext>
            </a:extLst>
          </p:cNvPr>
          <p:cNvSpPr>
            <a:spLocks noGrp="1"/>
          </p:cNvSpPr>
          <p:nvPr>
            <p:ph idx="1"/>
          </p:nvPr>
        </p:nvSpPr>
        <p:spPr/>
        <p:txBody>
          <a:bodyPr/>
          <a:lstStyle/>
          <a:p>
            <a:r>
              <a:rPr lang="en-US" dirty="0"/>
              <a:t>R v Turner (Criminal Review Case, 1951</a:t>
            </a:r>
          </a:p>
          <a:p>
            <a:r>
              <a:rPr lang="en-US" dirty="0"/>
              <a:t>R v </a:t>
            </a:r>
            <a:r>
              <a:rPr lang="en-US" dirty="0" err="1"/>
              <a:t>Damaseki</a:t>
            </a:r>
            <a:r>
              <a:rPr lang="en-US" dirty="0"/>
              <a:t> (1961) R &amp; N 673</a:t>
            </a:r>
          </a:p>
          <a:p>
            <a:pPr>
              <a:buFont typeface="Wingdings" panose="05000000000000000000" pitchFamily="2" charset="2"/>
              <a:buChar char="q"/>
            </a:pPr>
            <a:r>
              <a:rPr lang="en-US" dirty="0"/>
              <a:t>Nondo v DPP (1968) ZR 83 CA - When the prosecution fails to put forward eye-witness proof to the effect that the accused set the fire in question, it must disprove "any possibility" of accidental fire.</a:t>
            </a:r>
          </a:p>
          <a:p>
            <a:pPr lvl="1">
              <a:buFont typeface="Courier New" panose="02070309020205020404" pitchFamily="49" charset="0"/>
              <a:buChar char="o"/>
            </a:pPr>
            <a:r>
              <a:rPr lang="en-US" dirty="0"/>
              <a:t>The case thus illustrates the point that an accidental fire is not considered to be a criminal offence.</a:t>
            </a:r>
          </a:p>
          <a:p>
            <a:endParaRPr lang="en-US" dirty="0"/>
          </a:p>
        </p:txBody>
      </p:sp>
    </p:spTree>
    <p:extLst>
      <p:ext uri="{BB962C8B-B14F-4D97-AF65-F5344CB8AC3E}">
        <p14:creationId xmlns:p14="http://schemas.microsoft.com/office/powerpoint/2010/main" val="16801545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902EC-0EEC-424B-8F54-AC7DC99A57B7}"/>
              </a:ext>
            </a:extLst>
          </p:cNvPr>
          <p:cNvSpPr>
            <a:spLocks noGrp="1"/>
          </p:cNvSpPr>
          <p:nvPr>
            <p:ph type="title"/>
          </p:nvPr>
        </p:nvSpPr>
        <p:spPr>
          <a:xfrm>
            <a:off x="838200" y="365125"/>
            <a:ext cx="10515600" cy="864585"/>
          </a:xfrm>
        </p:spPr>
        <p:txBody>
          <a:bodyPr/>
          <a:lstStyle/>
          <a:p>
            <a:r>
              <a:rPr lang="en-GB" sz="3600" b="1" dirty="0">
                <a:solidFill>
                  <a:prstClr val="black"/>
                </a:solidFill>
              </a:rPr>
              <a:t>Making False Documents Cont’d</a:t>
            </a:r>
            <a:endParaRPr lang="en-US" dirty="0"/>
          </a:p>
        </p:txBody>
      </p:sp>
      <p:sp>
        <p:nvSpPr>
          <p:cNvPr id="3" name="Content Placeholder 2">
            <a:extLst>
              <a:ext uri="{FF2B5EF4-FFF2-40B4-BE49-F238E27FC236}">
                <a16:creationId xmlns:a16="http://schemas.microsoft.com/office/drawing/2014/main" id="{D5D56C81-B36E-49EA-804C-FBBAC39CECCA}"/>
              </a:ext>
            </a:extLst>
          </p:cNvPr>
          <p:cNvSpPr>
            <a:spLocks noGrp="1"/>
          </p:cNvSpPr>
          <p:nvPr>
            <p:ph idx="1"/>
          </p:nvPr>
        </p:nvSpPr>
        <p:spPr>
          <a:xfrm>
            <a:off x="838200" y="1340069"/>
            <a:ext cx="10515600" cy="4836894"/>
          </a:xfrm>
        </p:spPr>
        <p:txBody>
          <a:bodyPr/>
          <a:lstStyle/>
          <a:p>
            <a:pPr marL="514350" lvl="0" indent="-514350">
              <a:buAutoNum type="arabicParenR" startAt="3"/>
            </a:pPr>
            <a:r>
              <a:rPr lang="en-GB" sz="2600" dirty="0">
                <a:solidFill>
                  <a:prstClr val="black"/>
                </a:solidFill>
              </a:rPr>
              <a:t>In the name of a different person from the person signing it and the person signing intents to be mistaken for the person rightfully supposed to sign the document.</a:t>
            </a:r>
          </a:p>
          <a:p>
            <a:pPr lvl="2">
              <a:buFont typeface="Courier New" panose="02070309020205020404" pitchFamily="49" charset="0"/>
              <a:buChar char="o"/>
            </a:pPr>
            <a:r>
              <a:rPr lang="en-GB" sz="2400" dirty="0">
                <a:solidFill>
                  <a:prstClr val="black"/>
                </a:solidFill>
              </a:rPr>
              <a:t>X (a mere store worker) signs where y (store manager) is supposed to sign and X intends to be mistaken for the store manager </a:t>
            </a:r>
          </a:p>
          <a:p>
            <a:pPr marL="514350" lvl="0" indent="-514350">
              <a:buAutoNum type="arabicParenR" startAt="3"/>
            </a:pPr>
            <a:r>
              <a:rPr lang="en-GB" sz="2600" dirty="0">
                <a:solidFill>
                  <a:prstClr val="black"/>
                </a:solidFill>
              </a:rPr>
              <a:t>Signing a document by way of Impersonation (imitation) of another person and the effect of that document depends upon the identity between the person signing it and the other person whom he professes to be.</a:t>
            </a:r>
          </a:p>
          <a:p>
            <a:pPr lvl="2">
              <a:buFont typeface="Courier New" panose="02070309020205020404" pitchFamily="49" charset="0"/>
              <a:buChar char="o"/>
            </a:pPr>
            <a:r>
              <a:rPr lang="en-GB" sz="2400" dirty="0">
                <a:solidFill>
                  <a:prstClr val="black"/>
                </a:solidFill>
              </a:rPr>
              <a:t>For a document to have effect, either x or y can sign it but x decides to sign as y.</a:t>
            </a:r>
          </a:p>
          <a:p>
            <a:pPr lvl="1">
              <a:buFont typeface="Courier New" panose="02070309020205020404" pitchFamily="49" charset="0"/>
              <a:buChar char="o"/>
            </a:pPr>
            <a:endParaRPr lang="en-GB" sz="2200" dirty="0">
              <a:solidFill>
                <a:prstClr val="black"/>
              </a:solidFill>
            </a:endParaRPr>
          </a:p>
          <a:p>
            <a:endParaRPr lang="en-US" dirty="0"/>
          </a:p>
        </p:txBody>
      </p:sp>
    </p:spTree>
    <p:extLst>
      <p:ext uri="{BB962C8B-B14F-4D97-AF65-F5344CB8AC3E}">
        <p14:creationId xmlns:p14="http://schemas.microsoft.com/office/powerpoint/2010/main" val="7901387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normAutofit fontScale="90000"/>
          </a:bodyPr>
          <a:lstStyle/>
          <a:p>
            <a:br>
              <a:rPr lang="en-GB" dirty="0"/>
            </a:br>
            <a:r>
              <a:rPr lang="en-GB" b="1" dirty="0"/>
              <a:t>Intent To Deceive(344A)</a:t>
            </a:r>
            <a:br>
              <a:rPr lang="en-GB" b="1" dirty="0"/>
            </a:br>
            <a:endParaRPr lang="en-GB" b="1" dirty="0"/>
          </a:p>
        </p:txBody>
      </p:sp>
      <p:sp>
        <p:nvSpPr>
          <p:cNvPr id="3" name="Content Placeholder 2"/>
          <p:cNvSpPr>
            <a:spLocks noGrp="1"/>
          </p:cNvSpPr>
          <p:nvPr>
            <p:ph idx="1"/>
          </p:nvPr>
        </p:nvSpPr>
        <p:spPr>
          <a:xfrm>
            <a:off x="838200" y="1497724"/>
            <a:ext cx="10515600" cy="4995151"/>
          </a:xfrm>
        </p:spPr>
        <p:txBody>
          <a:bodyPr>
            <a:normAutofit lnSpcReduction="10000"/>
          </a:bodyPr>
          <a:lstStyle/>
          <a:p>
            <a:pPr>
              <a:buFont typeface="Wingdings" panose="05000000000000000000" pitchFamily="2" charset="2"/>
              <a:buChar char="q"/>
            </a:pPr>
            <a:r>
              <a:rPr lang="en-GB" dirty="0"/>
              <a:t>S. 342 speaks of an intent to deceive and s. 344A defines a intent to deceive as follows:</a:t>
            </a:r>
          </a:p>
          <a:p>
            <a:pPr>
              <a:buFont typeface="Wingdings" panose="05000000000000000000" pitchFamily="2" charset="2"/>
              <a:buChar char="q"/>
            </a:pPr>
            <a:r>
              <a:rPr lang="en-GB" dirty="0"/>
              <a:t>An intent to deceive is established where one person encourages another person;</a:t>
            </a:r>
          </a:p>
          <a:p>
            <a:pPr marL="514350" indent="-514350">
              <a:buFont typeface="+mj-lt"/>
              <a:buAutoNum type="alphaLcParenR"/>
            </a:pPr>
            <a:r>
              <a:rPr lang="en-GB" dirty="0"/>
              <a:t>to believe that a thing is true which is false, and which the person practising the deceit knows or believes to be false; or</a:t>
            </a:r>
          </a:p>
          <a:p>
            <a:pPr marL="514350" indent="-514350">
              <a:buFont typeface="+mj-lt"/>
              <a:buAutoNum type="alphaLcParenR"/>
            </a:pPr>
            <a:r>
              <a:rPr lang="en-GB" dirty="0"/>
              <a:t>To </a:t>
            </a:r>
            <a:r>
              <a:rPr lang="en-US" dirty="0"/>
              <a:t>believe a thing to be false which is true, and which the person </a:t>
            </a:r>
            <a:r>
              <a:rPr lang="en-US" dirty="0" err="1"/>
              <a:t>practising</a:t>
            </a:r>
            <a:r>
              <a:rPr lang="en-US" dirty="0"/>
              <a:t> the deceit knows or believes to be true;</a:t>
            </a:r>
          </a:p>
          <a:p>
            <a:pPr lvl="1">
              <a:buFont typeface="Courier New" panose="02070309020205020404" pitchFamily="49" charset="0"/>
              <a:buChar char="o"/>
            </a:pPr>
            <a:r>
              <a:rPr lang="en-US" sz="2800" dirty="0"/>
              <a:t>and in consequence of </a:t>
            </a:r>
            <a:r>
              <a:rPr lang="en-US" sz="2800" u="sng" dirty="0"/>
              <a:t>having been so induced </a:t>
            </a:r>
            <a:r>
              <a:rPr lang="en-US" sz="2800" b="1" dirty="0"/>
              <a:t>does</a:t>
            </a:r>
            <a:r>
              <a:rPr lang="en-US" sz="2800" dirty="0"/>
              <a:t> or </a:t>
            </a:r>
            <a:r>
              <a:rPr lang="en-US" sz="2800" b="1" dirty="0"/>
              <a:t>omits</a:t>
            </a:r>
            <a:r>
              <a:rPr lang="en-US" sz="2800" dirty="0"/>
              <a:t> to do an act;</a:t>
            </a:r>
          </a:p>
          <a:p>
            <a:pPr lvl="1">
              <a:buFont typeface="Courier New" panose="02070309020205020404" pitchFamily="49" charset="0"/>
              <a:buChar char="o"/>
            </a:pPr>
            <a:r>
              <a:rPr lang="en-US" sz="2800" b="1" dirty="0"/>
              <a:t>whether or not </a:t>
            </a:r>
            <a:r>
              <a:rPr lang="en-US" sz="2800" dirty="0"/>
              <a:t>any </a:t>
            </a:r>
            <a:r>
              <a:rPr lang="en-US" sz="2800" u="sng" dirty="0"/>
              <a:t>injury</a:t>
            </a:r>
            <a:r>
              <a:rPr lang="en-US" sz="2800" dirty="0"/>
              <a:t> or </a:t>
            </a:r>
            <a:r>
              <a:rPr lang="en-US" sz="2800" u="sng" dirty="0"/>
              <a:t>loss</a:t>
            </a:r>
            <a:r>
              <a:rPr lang="en-US" sz="2800" dirty="0"/>
              <a:t> is thereby suffered by any person.</a:t>
            </a:r>
            <a:endParaRPr lang="en-GB" sz="2800" dirty="0"/>
          </a:p>
          <a:p>
            <a:pPr marL="0" indent="0">
              <a:buNone/>
            </a:pPr>
            <a:endParaRPr lang="en-GB" dirty="0"/>
          </a:p>
        </p:txBody>
      </p:sp>
    </p:spTree>
    <p:extLst>
      <p:ext uri="{BB962C8B-B14F-4D97-AF65-F5344CB8AC3E}">
        <p14:creationId xmlns:p14="http://schemas.microsoft.com/office/powerpoint/2010/main" val="3673674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06475"/>
          </a:xfrm>
        </p:spPr>
        <p:txBody>
          <a:bodyPr>
            <a:normAutofit/>
          </a:bodyPr>
          <a:lstStyle/>
          <a:p>
            <a:r>
              <a:rPr lang="en-GB" b="1" dirty="0"/>
              <a:t>Intent To Defraud(S345)</a:t>
            </a:r>
          </a:p>
        </p:txBody>
      </p:sp>
      <p:sp>
        <p:nvSpPr>
          <p:cNvPr id="3" name="Content Placeholder 2"/>
          <p:cNvSpPr>
            <a:spLocks noGrp="1"/>
          </p:cNvSpPr>
          <p:nvPr>
            <p:ph idx="1"/>
          </p:nvPr>
        </p:nvSpPr>
        <p:spPr>
          <a:xfrm>
            <a:off x="838200" y="1545021"/>
            <a:ext cx="10515600" cy="4947853"/>
          </a:xfrm>
        </p:spPr>
        <p:txBody>
          <a:bodyPr>
            <a:normAutofit lnSpcReduction="10000"/>
          </a:bodyPr>
          <a:lstStyle/>
          <a:p>
            <a:pPr>
              <a:buFont typeface="Wingdings" panose="05000000000000000000" pitchFamily="2" charset="2"/>
              <a:buChar char="q"/>
            </a:pPr>
            <a:r>
              <a:rPr lang="en-GB" dirty="0"/>
              <a:t> An intent to defraud is presumed to exist if it, </a:t>
            </a:r>
            <a:r>
              <a:rPr lang="en-GB" b="1" dirty="0"/>
              <a:t>at the time when the false document was made, </a:t>
            </a:r>
            <a:r>
              <a:rPr lang="en-GB" dirty="0"/>
              <a:t>there was in </a:t>
            </a:r>
            <a:r>
              <a:rPr lang="en-GB" b="1" dirty="0"/>
              <a:t>existence a specific person ascertained</a:t>
            </a:r>
            <a:r>
              <a:rPr lang="en-GB" dirty="0"/>
              <a:t> or </a:t>
            </a:r>
            <a:r>
              <a:rPr lang="en-GB" b="1" dirty="0"/>
              <a:t>unascertained</a:t>
            </a:r>
            <a:r>
              <a:rPr lang="en-GB" dirty="0"/>
              <a:t> capable of being defrauded (using the false document).</a:t>
            </a:r>
          </a:p>
          <a:p>
            <a:pPr lvl="0">
              <a:buFont typeface="Wingdings" panose="05000000000000000000" pitchFamily="2" charset="2"/>
              <a:buChar char="q"/>
            </a:pPr>
            <a:r>
              <a:rPr lang="en-GB" dirty="0">
                <a:solidFill>
                  <a:prstClr val="black"/>
                </a:solidFill>
              </a:rPr>
              <a:t>Presumption is not rebutted by proof that the offender took or intended to take </a:t>
            </a:r>
            <a:r>
              <a:rPr lang="en-GB" b="1" dirty="0">
                <a:solidFill>
                  <a:prstClr val="black"/>
                </a:solidFill>
              </a:rPr>
              <a:t>measures to prevent </a:t>
            </a:r>
            <a:r>
              <a:rPr lang="en-GB" dirty="0">
                <a:solidFill>
                  <a:prstClr val="black"/>
                </a:solidFill>
              </a:rPr>
              <a:t>such person from being defrauded in fact, nor by the fact that he had or thought he had a </a:t>
            </a:r>
            <a:r>
              <a:rPr lang="en-GB" b="1" dirty="0">
                <a:solidFill>
                  <a:prstClr val="black"/>
                </a:solidFill>
              </a:rPr>
              <a:t>right to the thing to be obtained by the false document.</a:t>
            </a:r>
          </a:p>
          <a:p>
            <a:pPr lvl="1">
              <a:buFont typeface="Courier New" panose="02070309020205020404" pitchFamily="49" charset="0"/>
              <a:buChar char="o"/>
            </a:pPr>
            <a:r>
              <a:rPr lang="en-GB" b="1" dirty="0">
                <a:solidFill>
                  <a:prstClr val="black"/>
                </a:solidFill>
              </a:rPr>
              <a:t>Example: X makes a false document (will) after y’s death in order to inherit from y’s estate. Intent to defraud is established when he makes the false document. It is immaterial that he tried or actually took steps to prevent Y’s family from being defrauded or that he made the document because he believed he had a right to inherit from y’s estate because he is actually his long lost son. </a:t>
            </a:r>
          </a:p>
          <a:p>
            <a:pPr>
              <a:buFont typeface="Wingdings" panose="05000000000000000000" pitchFamily="2" charset="2"/>
              <a:buChar char="q"/>
            </a:pPr>
            <a:endParaRPr lang="en-GB" dirty="0"/>
          </a:p>
        </p:txBody>
      </p:sp>
    </p:spTree>
    <p:extLst>
      <p:ext uri="{BB962C8B-B14F-4D97-AF65-F5344CB8AC3E}">
        <p14:creationId xmlns:p14="http://schemas.microsoft.com/office/powerpoint/2010/main" val="40349171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9537"/>
          </a:xfrm>
        </p:spPr>
        <p:txBody>
          <a:bodyPr>
            <a:normAutofit/>
          </a:bodyPr>
          <a:lstStyle/>
          <a:p>
            <a:r>
              <a:rPr lang="en-GB" b="1" dirty="0"/>
              <a:t>Punishment for Forgery</a:t>
            </a:r>
          </a:p>
        </p:txBody>
      </p:sp>
      <p:sp>
        <p:nvSpPr>
          <p:cNvPr id="3" name="Content Placeholder 2"/>
          <p:cNvSpPr>
            <a:spLocks noGrp="1"/>
          </p:cNvSpPr>
          <p:nvPr>
            <p:ph idx="1"/>
          </p:nvPr>
        </p:nvSpPr>
        <p:spPr>
          <a:xfrm>
            <a:off x="838200" y="1825625"/>
            <a:ext cx="10515600" cy="4667250"/>
          </a:xfrm>
        </p:spPr>
        <p:txBody>
          <a:bodyPr>
            <a:normAutofit lnSpcReduction="10000"/>
          </a:bodyPr>
          <a:lstStyle/>
          <a:p>
            <a:pPr>
              <a:buFont typeface="Wingdings" panose="05000000000000000000" pitchFamily="2" charset="2"/>
              <a:buChar char="q"/>
            </a:pPr>
            <a:r>
              <a:rPr lang="en-GB" dirty="0"/>
              <a:t>Different types of punishment is stipulated depending on nature of document forged.</a:t>
            </a:r>
          </a:p>
          <a:p>
            <a:pPr lvl="1">
              <a:buFont typeface="Courier New" panose="02070309020205020404" pitchFamily="49" charset="0"/>
              <a:buChar char="o"/>
            </a:pPr>
            <a:r>
              <a:rPr lang="en-GB" sz="2800" dirty="0"/>
              <a:t>General punishment for forgery (S347)</a:t>
            </a:r>
          </a:p>
          <a:p>
            <a:pPr lvl="1">
              <a:buFont typeface="Courier New" panose="02070309020205020404" pitchFamily="49" charset="0"/>
              <a:buChar char="o"/>
            </a:pPr>
            <a:r>
              <a:rPr lang="en-GB" sz="2800" dirty="0"/>
              <a:t>Forgery is an offence which is classified as felony </a:t>
            </a:r>
          </a:p>
          <a:p>
            <a:pPr lvl="1">
              <a:buFont typeface="Courier New" panose="02070309020205020404" pitchFamily="49" charset="0"/>
              <a:buChar char="o"/>
            </a:pPr>
            <a:r>
              <a:rPr lang="en-GB" sz="2800" dirty="0"/>
              <a:t>Person found guilty would be liable, to imprisonment for three years. </a:t>
            </a:r>
          </a:p>
          <a:p>
            <a:pPr lvl="1">
              <a:buFont typeface="Courier New" panose="02070309020205020404" pitchFamily="49" charset="0"/>
              <a:buChar char="o"/>
            </a:pPr>
            <a:r>
              <a:rPr lang="en-GB" sz="2800" dirty="0"/>
              <a:t>Any person is liable to imprisonment for life if document forged is any stated under (s348).</a:t>
            </a:r>
          </a:p>
          <a:p>
            <a:pPr lvl="1">
              <a:buFont typeface="Courier New" panose="02070309020205020404" pitchFamily="49" charset="0"/>
              <a:buChar char="o"/>
            </a:pPr>
            <a:r>
              <a:rPr lang="en-GB" sz="2800" dirty="0"/>
              <a:t>Judicial or official document – seven years imprisonment (s349)</a:t>
            </a:r>
          </a:p>
          <a:p>
            <a:pPr lvl="1">
              <a:buFont typeface="Courier New" panose="02070309020205020404" pitchFamily="49" charset="0"/>
              <a:buChar char="o"/>
            </a:pPr>
            <a:r>
              <a:rPr lang="en-GB" sz="2800" dirty="0"/>
              <a:t>A person who forges a stamp would be to liable to imprisonment for seven years (s350)</a:t>
            </a:r>
          </a:p>
          <a:p>
            <a:pPr marL="0" indent="0">
              <a:buNone/>
            </a:pPr>
            <a:endParaRPr lang="en-GB" dirty="0"/>
          </a:p>
        </p:txBody>
      </p:sp>
    </p:spTree>
    <p:extLst>
      <p:ext uri="{BB962C8B-B14F-4D97-AF65-F5344CB8AC3E}">
        <p14:creationId xmlns:p14="http://schemas.microsoft.com/office/powerpoint/2010/main" val="55098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88640"/>
            <a:ext cx="10515599" cy="820353"/>
          </a:xfrm>
        </p:spPr>
        <p:txBody>
          <a:bodyPr>
            <a:normAutofit fontScale="90000"/>
          </a:bodyPr>
          <a:lstStyle/>
          <a:p>
            <a:r>
              <a:rPr lang="en-GB" sz="4000" b="1" dirty="0">
                <a:solidFill>
                  <a:prstClr val="black"/>
                </a:solidFill>
              </a:rPr>
              <a:t>Examples of Cases under Forgery &amp; other related areas</a:t>
            </a:r>
            <a:endParaRPr lang="en-GB" dirty="0"/>
          </a:p>
        </p:txBody>
      </p:sp>
      <p:sp>
        <p:nvSpPr>
          <p:cNvPr id="3" name="Content Placeholder 2"/>
          <p:cNvSpPr>
            <a:spLocks noGrp="1"/>
          </p:cNvSpPr>
          <p:nvPr>
            <p:ph idx="1"/>
          </p:nvPr>
        </p:nvSpPr>
        <p:spPr>
          <a:xfrm>
            <a:off x="838200" y="1308538"/>
            <a:ext cx="10515600" cy="5060731"/>
          </a:xfrm>
        </p:spPr>
        <p:txBody>
          <a:bodyPr>
            <a:normAutofit/>
          </a:bodyPr>
          <a:lstStyle/>
          <a:p>
            <a:pPr>
              <a:buFont typeface="Wingdings" panose="05000000000000000000" pitchFamily="2" charset="2"/>
              <a:buChar char="q"/>
            </a:pPr>
            <a:r>
              <a:rPr lang="en-US" b="1" dirty="0" err="1"/>
              <a:t>Mukoto</a:t>
            </a:r>
            <a:r>
              <a:rPr lang="en-US" b="1" dirty="0"/>
              <a:t> v The People (SCZ, 1974) Z.R. 53 (S.C.)</a:t>
            </a:r>
            <a:endParaRPr lang="en-GB" b="1" dirty="0"/>
          </a:p>
          <a:p>
            <a:pPr lvl="1">
              <a:buFont typeface="Courier New" panose="02070309020205020404" pitchFamily="49" charset="0"/>
              <a:buChar char="o"/>
            </a:pPr>
            <a:r>
              <a:rPr lang="en-GB" dirty="0"/>
              <a:t>A</a:t>
            </a:r>
            <a:r>
              <a:rPr lang="en-GB" sz="2800" dirty="0"/>
              <a:t>ccused (A) who pretending to be a Mr Phiri requested to withdraw K200 from commercial bank in Kitwe claiming he had an account in Ndola under the name Kabunda store </a:t>
            </a:r>
          </a:p>
          <a:p>
            <a:pPr lvl="1">
              <a:buFont typeface="Courier New" panose="02070309020205020404" pitchFamily="49" charset="0"/>
              <a:buChar char="o"/>
            </a:pPr>
            <a:r>
              <a:rPr lang="en-GB" sz="2800" dirty="0"/>
              <a:t>Bank manager (BM) phoned Ndola &amp; discovered there was no account under the given name</a:t>
            </a:r>
          </a:p>
          <a:p>
            <a:pPr lvl="1">
              <a:buFont typeface="Courier New" panose="02070309020205020404" pitchFamily="49" charset="0"/>
              <a:buChar char="o"/>
            </a:pPr>
            <a:r>
              <a:rPr lang="en-GB" sz="2800" dirty="0"/>
              <a:t>Despite the discovery BM issued the A with a blank cheque</a:t>
            </a:r>
          </a:p>
          <a:p>
            <a:pPr lvl="1">
              <a:buFont typeface="Courier New" panose="02070309020205020404" pitchFamily="49" charset="0"/>
              <a:buChar char="o"/>
            </a:pPr>
            <a:r>
              <a:rPr lang="en-GB" sz="2800" dirty="0"/>
              <a:t>A filled in the cheque. He was convicted of forgery- false document &amp; attempting to obtain money by false pretences. A appealed on basis cheque was not false document  because it did not tell a lie about itself but reduced certain falsehood writing.</a:t>
            </a:r>
          </a:p>
        </p:txBody>
      </p:sp>
    </p:spTree>
    <p:extLst>
      <p:ext uri="{BB962C8B-B14F-4D97-AF65-F5344CB8AC3E}">
        <p14:creationId xmlns:p14="http://schemas.microsoft.com/office/powerpoint/2010/main" val="2115550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96116"/>
          </a:xfrm>
        </p:spPr>
        <p:txBody>
          <a:bodyPr/>
          <a:lstStyle/>
          <a:p>
            <a:r>
              <a:rPr lang="en-GB" b="1" i="1" dirty="0"/>
              <a:t>Mukoto v The People </a:t>
            </a:r>
            <a:r>
              <a:rPr lang="en-GB" b="1" dirty="0"/>
              <a:t>(SCZ, 1974)</a:t>
            </a:r>
          </a:p>
        </p:txBody>
      </p:sp>
      <p:sp>
        <p:nvSpPr>
          <p:cNvPr id="3" name="Content Placeholder 2"/>
          <p:cNvSpPr>
            <a:spLocks noGrp="1"/>
          </p:cNvSpPr>
          <p:nvPr>
            <p:ph idx="1"/>
          </p:nvPr>
        </p:nvSpPr>
        <p:spPr>
          <a:xfrm>
            <a:off x="838200" y="1387366"/>
            <a:ext cx="10515600" cy="5105508"/>
          </a:xfrm>
        </p:spPr>
        <p:txBody>
          <a:bodyPr>
            <a:normAutofit lnSpcReduction="10000"/>
          </a:bodyPr>
          <a:lstStyle/>
          <a:p>
            <a:pPr>
              <a:buFont typeface="Wingdings" panose="05000000000000000000" pitchFamily="2" charset="2"/>
              <a:buChar char="q"/>
            </a:pPr>
            <a:r>
              <a:rPr lang="en-GB" b="1" dirty="0"/>
              <a:t>Crt dismissed appeal on the following basis;</a:t>
            </a:r>
          </a:p>
          <a:p>
            <a:pPr lvl="1">
              <a:buFont typeface="Courier New" panose="02070309020205020404" pitchFamily="49" charset="0"/>
              <a:buChar char="o"/>
            </a:pPr>
            <a:r>
              <a:rPr lang="en-GB" sz="2800" dirty="0"/>
              <a:t>Reference to S.344 was made – ‘Any person makes a false document who: (a) Makes a document purporting to be what in fact it is not’</a:t>
            </a:r>
          </a:p>
          <a:p>
            <a:pPr lvl="1">
              <a:buFont typeface="Courier New" panose="02070309020205020404" pitchFamily="49" charset="0"/>
              <a:buChar char="o"/>
            </a:pPr>
            <a:r>
              <a:rPr lang="en-GB" sz="2800" dirty="0"/>
              <a:t>Prosecution had to show beyond reasonable doubt that this was the case which implied that offence had been committed. After having established this, Crt considered (d) which says that a document is a false document if it is signed:</a:t>
            </a:r>
          </a:p>
          <a:p>
            <a:pPr lvl="1">
              <a:buFont typeface="Courier New" panose="02070309020205020404" pitchFamily="49" charset="0"/>
              <a:buChar char="o"/>
            </a:pPr>
            <a:r>
              <a:rPr lang="en-GB" sz="2800" dirty="0"/>
              <a:t>‘In the name of any fictitious person alleged to exist, whether the fictitious person is or is not alleged to be the same name as the person signing’</a:t>
            </a:r>
          </a:p>
          <a:p>
            <a:pPr lvl="1">
              <a:buFont typeface="Courier New" panose="02070309020205020404" pitchFamily="49" charset="0"/>
              <a:buChar char="o"/>
            </a:pPr>
            <a:r>
              <a:rPr lang="en-GB" sz="2800" dirty="0"/>
              <a:t>In present case it was clear that the A’s name was not J. </a:t>
            </a:r>
            <a:r>
              <a:rPr lang="en-GB" sz="2800" dirty="0" err="1"/>
              <a:t>Phiri</a:t>
            </a:r>
            <a:r>
              <a:rPr lang="en-GB" sz="2800" dirty="0"/>
              <a:t> &amp; there was no Kabunda store.</a:t>
            </a:r>
          </a:p>
        </p:txBody>
      </p:sp>
    </p:spTree>
    <p:extLst>
      <p:ext uri="{BB962C8B-B14F-4D97-AF65-F5344CB8AC3E}">
        <p14:creationId xmlns:p14="http://schemas.microsoft.com/office/powerpoint/2010/main" val="30421736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7F7F6-2462-467A-A133-29613D9BD6BE}"/>
              </a:ext>
            </a:extLst>
          </p:cNvPr>
          <p:cNvSpPr>
            <a:spLocks noGrp="1"/>
          </p:cNvSpPr>
          <p:nvPr>
            <p:ph type="title"/>
          </p:nvPr>
        </p:nvSpPr>
        <p:spPr>
          <a:xfrm>
            <a:off x="838200" y="365126"/>
            <a:ext cx="10515600" cy="864584"/>
          </a:xfrm>
        </p:spPr>
        <p:txBody>
          <a:bodyPr/>
          <a:lstStyle/>
          <a:p>
            <a:r>
              <a:rPr lang="en-US" b="1" dirty="0"/>
              <a:t>Forgery Cont’d</a:t>
            </a:r>
          </a:p>
        </p:txBody>
      </p:sp>
      <p:sp>
        <p:nvSpPr>
          <p:cNvPr id="3" name="Content Placeholder 2">
            <a:extLst>
              <a:ext uri="{FF2B5EF4-FFF2-40B4-BE49-F238E27FC236}">
                <a16:creationId xmlns:a16="http://schemas.microsoft.com/office/drawing/2014/main" id="{77F03DB0-BB58-4896-8D9F-9D0258F733ED}"/>
              </a:ext>
            </a:extLst>
          </p:cNvPr>
          <p:cNvSpPr>
            <a:spLocks noGrp="1"/>
          </p:cNvSpPr>
          <p:nvPr>
            <p:ph idx="1"/>
          </p:nvPr>
        </p:nvSpPr>
        <p:spPr>
          <a:xfrm>
            <a:off x="838200" y="1229710"/>
            <a:ext cx="10515600" cy="5263164"/>
          </a:xfrm>
        </p:spPr>
        <p:txBody>
          <a:bodyPr>
            <a:normAutofit fontScale="92500" lnSpcReduction="10000"/>
          </a:bodyPr>
          <a:lstStyle/>
          <a:p>
            <a:pPr>
              <a:buFont typeface="Wingdings" panose="05000000000000000000" pitchFamily="2" charset="2"/>
              <a:buChar char="q"/>
            </a:pPr>
            <a:r>
              <a:rPr lang="en-US" sz="3000" dirty="0"/>
              <a:t>Richard </a:t>
            </a:r>
            <a:r>
              <a:rPr lang="en-US" sz="3000" dirty="0" err="1"/>
              <a:t>Sinkonde</a:t>
            </a:r>
            <a:r>
              <a:rPr lang="en-US" sz="3000" dirty="0"/>
              <a:t> v The People (Appeal No. 109/2018) [2019] ZMCA 26 </a:t>
            </a:r>
            <a:r>
              <a:rPr lang="en-US" dirty="0"/>
              <a:t>– </a:t>
            </a:r>
          </a:p>
          <a:p>
            <a:pPr lvl="1">
              <a:buFont typeface="Courier New" panose="02070309020205020404" pitchFamily="49" charset="0"/>
              <a:buChar char="o"/>
            </a:pPr>
            <a:r>
              <a:rPr lang="en-US" sz="2600" dirty="0"/>
              <a:t>Forgery is not the making of an instrument which purports to be what it really is, but which contains false statements. Telling a lie does not become forgery because it is reduced into writing.</a:t>
            </a:r>
          </a:p>
          <a:p>
            <a:pPr lvl="1">
              <a:buFont typeface="Courier New" panose="02070309020205020404" pitchFamily="49" charset="0"/>
              <a:buChar char="o"/>
            </a:pPr>
            <a:r>
              <a:rPr lang="en-US" sz="2600" dirty="0"/>
              <a:t>the fact that a document contains false information does not make it a forgery. </a:t>
            </a:r>
          </a:p>
          <a:p>
            <a:pPr lvl="1">
              <a:buFont typeface="Courier New" panose="02070309020205020404" pitchFamily="49" charset="0"/>
              <a:buChar char="o"/>
            </a:pPr>
            <a:r>
              <a:rPr lang="en-US" sz="2600" dirty="0"/>
              <a:t>It must lie about itself or to use the wording in section 344 of the Penal Code, "purport to be what it is not". </a:t>
            </a:r>
          </a:p>
          <a:p>
            <a:pPr lvl="1">
              <a:buFont typeface="Courier New" panose="02070309020205020404" pitchFamily="49" charset="0"/>
              <a:buChar char="o"/>
            </a:pPr>
            <a:r>
              <a:rPr lang="en-US" sz="2600" dirty="0"/>
              <a:t>In this case, the cheque was not a forgery because it did not contain any alterations nor was any information introduced that altered its effect after it had been prepared;</a:t>
            </a:r>
          </a:p>
          <a:p>
            <a:pPr lvl="1">
              <a:buFont typeface="Courier New" panose="02070309020205020404" pitchFamily="49" charset="0"/>
              <a:buChar char="o"/>
            </a:pPr>
            <a:r>
              <a:rPr lang="en-US" sz="2600" dirty="0"/>
              <a:t>it was not signed in the name of any other person without the authority of that person. It was signed by two signatories who signed it in their own names. </a:t>
            </a:r>
          </a:p>
          <a:p>
            <a:pPr lvl="1">
              <a:buFont typeface="Courier New" panose="02070309020205020404" pitchFamily="49" charset="0"/>
              <a:buChar char="o"/>
            </a:pPr>
            <a:endParaRPr lang="en-US" dirty="0"/>
          </a:p>
        </p:txBody>
      </p:sp>
    </p:spTree>
    <p:extLst>
      <p:ext uri="{BB962C8B-B14F-4D97-AF65-F5344CB8AC3E}">
        <p14:creationId xmlns:p14="http://schemas.microsoft.com/office/powerpoint/2010/main" val="3626223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1882"/>
          </a:xfrm>
        </p:spPr>
        <p:txBody>
          <a:bodyPr/>
          <a:lstStyle/>
          <a:p>
            <a:r>
              <a:rPr lang="en-GB" b="1" dirty="0"/>
              <a:t>Further Reading</a:t>
            </a:r>
          </a:p>
        </p:txBody>
      </p:sp>
      <p:sp>
        <p:nvSpPr>
          <p:cNvPr id="3" name="Content Placeholder 2"/>
          <p:cNvSpPr>
            <a:spLocks noGrp="1"/>
          </p:cNvSpPr>
          <p:nvPr>
            <p:ph idx="1"/>
          </p:nvPr>
        </p:nvSpPr>
        <p:spPr>
          <a:xfrm>
            <a:off x="838200" y="1466194"/>
            <a:ext cx="10515600" cy="4710770"/>
          </a:xfrm>
        </p:spPr>
        <p:txBody>
          <a:bodyPr/>
          <a:lstStyle/>
          <a:p>
            <a:pPr>
              <a:buFont typeface="Courier New" panose="02070309020205020404" pitchFamily="49" charset="0"/>
              <a:buChar char="o"/>
            </a:pPr>
            <a:r>
              <a:rPr lang="en-US" b="1" dirty="0"/>
              <a:t>Davis </a:t>
            </a:r>
            <a:r>
              <a:rPr lang="en-US" b="1" dirty="0" err="1"/>
              <a:t>Jokie</a:t>
            </a:r>
            <a:r>
              <a:rPr lang="en-US" b="1" dirty="0"/>
              <a:t> </a:t>
            </a:r>
            <a:r>
              <a:rPr lang="en-US" b="1" dirty="0" err="1"/>
              <a:t>Kasote</a:t>
            </a:r>
            <a:r>
              <a:rPr lang="en-US" b="1" dirty="0"/>
              <a:t> V The People (1977) Z.R. 75 (S.C.)</a:t>
            </a:r>
          </a:p>
          <a:p>
            <a:pPr>
              <a:buFont typeface="Courier New" panose="02070309020205020404" pitchFamily="49" charset="0"/>
              <a:buChar char="o"/>
            </a:pPr>
            <a:r>
              <a:rPr lang="en-US" b="1" dirty="0" err="1"/>
              <a:t>Chuba</a:t>
            </a:r>
            <a:r>
              <a:rPr lang="en-US" b="1" dirty="0"/>
              <a:t> V The People  (1976) Z.R. 272 (S.C.)</a:t>
            </a:r>
            <a:endParaRPr lang="en-GB" b="1" dirty="0"/>
          </a:p>
          <a:p>
            <a:pPr>
              <a:buFont typeface="Courier New" panose="02070309020205020404" pitchFamily="49" charset="0"/>
              <a:buChar char="o"/>
            </a:pPr>
            <a:r>
              <a:rPr lang="en-US" b="1" dirty="0"/>
              <a:t>Phiri (Charles) V The People (1973) Z.R. 168 (C.A.)</a:t>
            </a:r>
          </a:p>
          <a:p>
            <a:pPr>
              <a:buFont typeface="Courier New" panose="02070309020205020404" pitchFamily="49" charset="0"/>
              <a:buChar char="o"/>
            </a:pPr>
            <a:r>
              <a:rPr lang="en-US" b="1" dirty="0"/>
              <a:t>Chanda </a:t>
            </a:r>
            <a:r>
              <a:rPr lang="en-US" b="1" dirty="0" err="1"/>
              <a:t>Simwaba</a:t>
            </a:r>
            <a:r>
              <a:rPr lang="en-US" b="1" dirty="0"/>
              <a:t> v The People [2018] ZMSC 336 (25 July 2018);</a:t>
            </a:r>
          </a:p>
          <a:p>
            <a:pPr>
              <a:buFont typeface="Courier New" panose="02070309020205020404" pitchFamily="49" charset="0"/>
              <a:buChar char="o"/>
            </a:pPr>
            <a:r>
              <a:rPr lang="en-US" b="1" dirty="0"/>
              <a:t>Read s. 342 – 362 of the Penal Code</a:t>
            </a:r>
            <a:endParaRPr lang="en-GB" b="1" dirty="0"/>
          </a:p>
        </p:txBody>
      </p:sp>
    </p:spTree>
    <p:extLst>
      <p:ext uri="{BB962C8B-B14F-4D97-AF65-F5344CB8AC3E}">
        <p14:creationId xmlns:p14="http://schemas.microsoft.com/office/powerpoint/2010/main" val="1379148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288A8D-843A-463F-B201-FF10DB3F55D2}"/>
              </a:ext>
            </a:extLst>
          </p:cNvPr>
          <p:cNvSpPr>
            <a:spLocks noGrp="1"/>
          </p:cNvSpPr>
          <p:nvPr>
            <p:ph idx="1"/>
          </p:nvPr>
        </p:nvSpPr>
        <p:spPr>
          <a:xfrm>
            <a:off x="838200" y="457199"/>
            <a:ext cx="10515600" cy="6180083"/>
          </a:xfrm>
        </p:spPr>
        <p:txBody>
          <a:bodyPr/>
          <a:lstStyle/>
          <a:p>
            <a:pPr>
              <a:buFont typeface="Wingdings" panose="05000000000000000000" pitchFamily="2" charset="2"/>
              <a:buChar char="ü"/>
            </a:pPr>
            <a:r>
              <a:rPr lang="en-US" dirty="0"/>
              <a:t> </a:t>
            </a:r>
            <a:r>
              <a:rPr lang="en-US" sz="3200" b="1" dirty="0"/>
              <a:t>Job well done!! You have successfully completed unit 9 &amp; 10</a:t>
            </a:r>
          </a:p>
          <a:p>
            <a:pPr>
              <a:buFont typeface="Wingdings" panose="05000000000000000000" pitchFamily="2" charset="2"/>
              <a:buChar char="ü"/>
            </a:pPr>
            <a:r>
              <a:rPr lang="en-US" sz="3200" b="1" dirty="0"/>
              <a:t>Now attempt the Activity on the portal with the title “</a:t>
            </a:r>
            <a:r>
              <a:rPr lang="en-US" sz="3200" b="1" i="1" dirty="0"/>
              <a:t>Unit 9 and 10 Activity”</a:t>
            </a:r>
          </a:p>
          <a:p>
            <a:pPr>
              <a:buFont typeface="Wingdings" panose="05000000000000000000" pitchFamily="2" charset="2"/>
              <a:buChar char="ü"/>
            </a:pPr>
            <a:endParaRPr lang="en-US" b="1" i="1" dirty="0"/>
          </a:p>
        </p:txBody>
      </p:sp>
      <p:pic>
        <p:nvPicPr>
          <p:cNvPr id="4" name="Picture 3">
            <a:extLst>
              <a:ext uri="{FF2B5EF4-FFF2-40B4-BE49-F238E27FC236}">
                <a16:creationId xmlns:a16="http://schemas.microsoft.com/office/drawing/2014/main" id="{91AAABF5-74DA-462E-831A-C7F295707EA6}"/>
              </a:ext>
            </a:extLst>
          </p:cNvPr>
          <p:cNvPicPr>
            <a:picLocks noChangeAspect="1"/>
          </p:cNvPicPr>
          <p:nvPr/>
        </p:nvPicPr>
        <p:blipFill>
          <a:blip r:embed="rId2"/>
          <a:stretch>
            <a:fillRect/>
          </a:stretch>
        </p:blipFill>
        <p:spPr>
          <a:xfrm>
            <a:off x="3373821" y="2443162"/>
            <a:ext cx="4256689" cy="3484672"/>
          </a:xfrm>
          <a:prstGeom prst="rect">
            <a:avLst/>
          </a:prstGeom>
        </p:spPr>
      </p:pic>
    </p:spTree>
    <p:extLst>
      <p:ext uri="{BB962C8B-B14F-4D97-AF65-F5344CB8AC3E}">
        <p14:creationId xmlns:p14="http://schemas.microsoft.com/office/powerpoint/2010/main" val="3685295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Attempts to Commit Arson</a:t>
            </a:r>
          </a:p>
        </p:txBody>
      </p:sp>
      <p:sp>
        <p:nvSpPr>
          <p:cNvPr id="3" name="Content Placeholder 2"/>
          <p:cNvSpPr>
            <a:spLocks noGrp="1"/>
          </p:cNvSpPr>
          <p:nvPr>
            <p:ph sz="quarter" idx="1"/>
          </p:nvPr>
        </p:nvSpPr>
        <p:spPr/>
        <p:txBody>
          <a:bodyPr>
            <a:normAutofit/>
          </a:bodyPr>
          <a:lstStyle/>
          <a:p>
            <a:pPr>
              <a:buFont typeface="Wingdings" panose="05000000000000000000" pitchFamily="2" charset="2"/>
              <a:buChar char="q"/>
            </a:pPr>
            <a:r>
              <a:rPr lang="en-GB" dirty="0"/>
              <a:t>329. Any person who unlawfully</a:t>
            </a:r>
          </a:p>
          <a:p>
            <a:pPr marL="0" indent="0">
              <a:buNone/>
            </a:pPr>
            <a:r>
              <a:rPr lang="en-GB" dirty="0"/>
              <a:t>(a) attempts to set fire to any such thing as mentioned under s.328</a:t>
            </a:r>
          </a:p>
          <a:p>
            <a:pPr>
              <a:buFont typeface="Wingdings" panose="05000000000000000000" pitchFamily="2" charset="2"/>
              <a:buChar char="q"/>
            </a:pPr>
            <a:endParaRPr lang="en-GB" dirty="0"/>
          </a:p>
          <a:p>
            <a:pPr marL="0" indent="0">
              <a:buNone/>
            </a:pPr>
            <a:r>
              <a:rPr lang="en-GB" dirty="0"/>
              <a:t>(b) wilfully  sets fire to anything which is so positioned that would lead to anything mentioned under s.328 to catch fire from it;</a:t>
            </a:r>
            <a:br>
              <a:rPr lang="en-GB" dirty="0"/>
            </a:br>
            <a:endParaRPr lang="en-GB" dirty="0"/>
          </a:p>
          <a:p>
            <a:pPr marL="0" indent="0">
              <a:buNone/>
            </a:pPr>
            <a:r>
              <a:rPr lang="en-GB" dirty="0"/>
              <a:t>is guilty of a felony and is liable to imprisonment for fourteen years. </a:t>
            </a:r>
            <a:br>
              <a:rPr lang="en-GB" dirty="0"/>
            </a:br>
            <a:endParaRPr lang="en-GB" dirty="0"/>
          </a:p>
          <a:p>
            <a:endParaRPr lang="en-GB" dirty="0"/>
          </a:p>
        </p:txBody>
      </p:sp>
    </p:spTree>
    <p:extLst>
      <p:ext uri="{BB962C8B-B14F-4D97-AF65-F5344CB8AC3E}">
        <p14:creationId xmlns:p14="http://schemas.microsoft.com/office/powerpoint/2010/main" val="149689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60648"/>
            <a:ext cx="9382944" cy="1143000"/>
          </a:xfrm>
        </p:spPr>
        <p:txBody>
          <a:bodyPr>
            <a:normAutofit fontScale="90000"/>
          </a:bodyPr>
          <a:lstStyle/>
          <a:p>
            <a:br>
              <a:rPr lang="en-GB" dirty="0"/>
            </a:br>
            <a:r>
              <a:rPr lang="en-GB" b="1" dirty="0"/>
              <a:t>Destroying or damaging property belonging to another</a:t>
            </a:r>
            <a:br>
              <a:rPr lang="en-GB" dirty="0"/>
            </a:br>
            <a:endParaRPr lang="en-GB" dirty="0"/>
          </a:p>
        </p:txBody>
      </p:sp>
      <p:sp>
        <p:nvSpPr>
          <p:cNvPr id="3" name="Content Placeholder 2"/>
          <p:cNvSpPr>
            <a:spLocks noGrp="1"/>
          </p:cNvSpPr>
          <p:nvPr>
            <p:ph sz="quarter" idx="1"/>
          </p:nvPr>
        </p:nvSpPr>
        <p:spPr/>
        <p:txBody>
          <a:bodyPr>
            <a:normAutofit/>
          </a:bodyPr>
          <a:lstStyle/>
          <a:p>
            <a:pPr>
              <a:buFont typeface="Wingdings" panose="05000000000000000000" pitchFamily="2" charset="2"/>
              <a:buChar char="q"/>
            </a:pPr>
            <a:r>
              <a:rPr lang="en-GB" dirty="0"/>
              <a:t> S335 </a:t>
            </a:r>
          </a:p>
          <a:p>
            <a:pPr>
              <a:buFont typeface="Wingdings" panose="05000000000000000000" pitchFamily="2" charset="2"/>
              <a:buChar char="q"/>
            </a:pPr>
            <a:r>
              <a:rPr lang="en-GB" dirty="0"/>
              <a:t> Any person who wilfully and unlawfully destroys or damages any property is guilty of a misdemeanour, unless otherwise stated</a:t>
            </a:r>
          </a:p>
          <a:p>
            <a:pPr>
              <a:buFont typeface="Wingdings" panose="05000000000000000000" pitchFamily="2" charset="2"/>
              <a:buChar char="q"/>
            </a:pPr>
            <a:r>
              <a:rPr lang="en-GB" dirty="0"/>
              <a:t> The Person would be liable, if no other punishment is provided, to imprisonment for two years. </a:t>
            </a:r>
          </a:p>
          <a:p>
            <a:pPr>
              <a:buFont typeface="Wingdings" panose="05000000000000000000" pitchFamily="2" charset="2"/>
              <a:buChar char="q"/>
            </a:pPr>
            <a:r>
              <a:rPr lang="en-GB" dirty="0"/>
              <a:t> For this offence, it must be demonstrated by the prosecution that the accused wilfully destroyed the property</a:t>
            </a:r>
          </a:p>
          <a:p>
            <a:pPr marL="137160" indent="0">
              <a:buNone/>
            </a:pPr>
            <a:endParaRPr lang="en-GB" dirty="0"/>
          </a:p>
        </p:txBody>
      </p:sp>
    </p:spTree>
    <p:extLst>
      <p:ext uri="{BB962C8B-B14F-4D97-AF65-F5344CB8AC3E}">
        <p14:creationId xmlns:p14="http://schemas.microsoft.com/office/powerpoint/2010/main" val="2815720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Endangering Life</a:t>
            </a:r>
          </a:p>
        </p:txBody>
      </p:sp>
      <p:sp>
        <p:nvSpPr>
          <p:cNvPr id="3" name="Content Placeholder 2"/>
          <p:cNvSpPr>
            <a:spLocks noGrp="1"/>
          </p:cNvSpPr>
          <p:nvPr>
            <p:ph sz="quarter" idx="1"/>
          </p:nvPr>
        </p:nvSpPr>
        <p:spPr>
          <a:xfrm>
            <a:off x="838199" y="1628801"/>
            <a:ext cx="10166131" cy="4525963"/>
          </a:xfrm>
        </p:spPr>
        <p:txBody>
          <a:bodyPr>
            <a:normAutofit/>
          </a:bodyPr>
          <a:lstStyle/>
          <a:p>
            <a:pPr>
              <a:buFont typeface="Wingdings" panose="05000000000000000000" pitchFamily="2" charset="2"/>
              <a:buChar char="q"/>
            </a:pPr>
            <a:r>
              <a:rPr lang="en-GB" dirty="0"/>
              <a:t>Offender commits a felony &amp; liable to life imprisonment if in destroying or damaging a dwelling house &amp; vessel there is a person inside – reasoning – One’s life is endangered(s.335(2).</a:t>
            </a:r>
          </a:p>
          <a:p>
            <a:pPr>
              <a:buFont typeface="Wingdings" panose="05000000000000000000" pitchFamily="2" charset="2"/>
              <a:buChar char="q"/>
            </a:pPr>
            <a:endParaRPr lang="en-GB" dirty="0"/>
          </a:p>
          <a:p>
            <a:pPr>
              <a:buFont typeface="Wingdings" panose="05000000000000000000" pitchFamily="2" charset="2"/>
              <a:buChar char="q"/>
            </a:pPr>
            <a:r>
              <a:rPr lang="en-GB" dirty="0"/>
              <a:t>Reasoning as to why the punishment is harsh is due to the fact that one’s life would have been placed in danger - </a:t>
            </a:r>
            <a:r>
              <a:rPr lang="pt-BR" dirty="0"/>
              <a:t>R v Wenton [2010] EWCA Crim 2361</a:t>
            </a:r>
            <a:r>
              <a:rPr lang="en-GB" dirty="0"/>
              <a:t> </a:t>
            </a:r>
          </a:p>
        </p:txBody>
      </p:sp>
    </p:spTree>
    <p:extLst>
      <p:ext uri="{BB962C8B-B14F-4D97-AF65-F5344CB8AC3E}">
        <p14:creationId xmlns:p14="http://schemas.microsoft.com/office/powerpoint/2010/main" val="2986452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22241"/>
          </a:xfrm>
        </p:spPr>
        <p:txBody>
          <a:bodyPr>
            <a:normAutofit/>
          </a:bodyPr>
          <a:lstStyle/>
          <a:p>
            <a:r>
              <a:rPr lang="en-GB" b="1" dirty="0"/>
              <a:t>Attempt to Destroy or Damage Property</a:t>
            </a:r>
          </a:p>
        </p:txBody>
      </p:sp>
      <p:sp>
        <p:nvSpPr>
          <p:cNvPr id="3" name="Content Placeholder 2"/>
          <p:cNvSpPr>
            <a:spLocks noGrp="1"/>
          </p:cNvSpPr>
          <p:nvPr>
            <p:ph sz="quarter" idx="1"/>
          </p:nvPr>
        </p:nvSpPr>
        <p:spPr/>
        <p:txBody>
          <a:bodyPr/>
          <a:lstStyle/>
          <a:p>
            <a:pPr>
              <a:buFont typeface="Wingdings" panose="05000000000000000000" pitchFamily="2" charset="2"/>
              <a:buChar char="q"/>
            </a:pPr>
            <a:r>
              <a:rPr lang="en-GB" dirty="0"/>
              <a:t> s336. Any person who, unlawfully and with intent to destroy or damage any property, puts any </a:t>
            </a:r>
            <a:r>
              <a:rPr lang="en-GB" b="1" dirty="0"/>
              <a:t>explosive substance </a:t>
            </a:r>
            <a:r>
              <a:rPr lang="en-GB" dirty="0"/>
              <a:t>in any place whatever; </a:t>
            </a:r>
          </a:p>
          <a:p>
            <a:pPr>
              <a:buFont typeface="Wingdings" panose="05000000000000000000" pitchFamily="2" charset="2"/>
              <a:buChar char="q"/>
            </a:pPr>
            <a:r>
              <a:rPr lang="en-GB" dirty="0"/>
              <a:t> is guilty of a felony and is liable to imprisonment for fourteen years. </a:t>
            </a:r>
          </a:p>
          <a:p>
            <a:pPr>
              <a:buFont typeface="Wingdings" pitchFamily="2" charset="2"/>
              <a:buChar char="ü"/>
            </a:pPr>
            <a:endParaRPr lang="en-GB" dirty="0"/>
          </a:p>
        </p:txBody>
      </p:sp>
    </p:spTree>
    <p:extLst>
      <p:ext uri="{BB962C8B-B14F-4D97-AF65-F5344CB8AC3E}">
        <p14:creationId xmlns:p14="http://schemas.microsoft.com/office/powerpoint/2010/main" val="3391125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77285"/>
            <a:ext cx="9144000" cy="1732678"/>
          </a:xfrm>
        </p:spPr>
        <p:txBody>
          <a:bodyPr>
            <a:normAutofit/>
          </a:bodyPr>
          <a:lstStyle/>
          <a:p>
            <a:r>
              <a:rPr lang="en-GB" sz="4000" dirty="0">
                <a:latin typeface="Arial Black" panose="020B0A04020102020204" pitchFamily="34" charset="0"/>
              </a:rPr>
              <a:t>UNIT 10 - OFFENCES INVOLVING DECEPTION</a:t>
            </a:r>
          </a:p>
        </p:txBody>
      </p:sp>
    </p:spTree>
    <p:extLst>
      <p:ext uri="{BB962C8B-B14F-4D97-AF65-F5344CB8AC3E}">
        <p14:creationId xmlns:p14="http://schemas.microsoft.com/office/powerpoint/2010/main" val="1227018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The Law on False Pretences</a:t>
            </a:r>
          </a:p>
        </p:txBody>
      </p:sp>
      <p:sp>
        <p:nvSpPr>
          <p:cNvPr id="3" name="Content Placeholder 2"/>
          <p:cNvSpPr>
            <a:spLocks noGrp="1"/>
          </p:cNvSpPr>
          <p:nvPr>
            <p:ph sz="quarter" idx="1"/>
          </p:nvPr>
        </p:nvSpPr>
        <p:spPr>
          <a:xfrm>
            <a:off x="838200" y="1825624"/>
            <a:ext cx="10515600" cy="4827423"/>
          </a:xfrm>
        </p:spPr>
        <p:txBody>
          <a:bodyPr>
            <a:normAutofit/>
          </a:bodyPr>
          <a:lstStyle/>
          <a:p>
            <a:pPr>
              <a:buFont typeface="Wingdings" panose="05000000000000000000" pitchFamily="2" charset="2"/>
              <a:buChar char="q"/>
            </a:pPr>
            <a:r>
              <a:rPr lang="en-GB" dirty="0"/>
              <a:t>False Pretences is defined in S308 of the PC </a:t>
            </a:r>
          </a:p>
          <a:p>
            <a:pPr lvl="1">
              <a:buFont typeface="Courier New" panose="02070309020205020404" pitchFamily="49" charset="0"/>
              <a:buChar char="o"/>
            </a:pPr>
            <a:r>
              <a:rPr lang="en-GB" dirty="0"/>
              <a:t>S308 – </a:t>
            </a:r>
            <a:r>
              <a:rPr lang="en-GB" i="1" dirty="0"/>
              <a:t>representation made by words or conduct, of a matter of fact or law, either past or present, including a representation as to the present intentions of the person making the representation or of any other person, which representation is false in fact, &amp; which the person making it knows to be false or does not believe to be true, is a false pretence.</a:t>
            </a:r>
          </a:p>
          <a:p>
            <a:pPr>
              <a:buFont typeface="Wingdings" panose="05000000000000000000" pitchFamily="2" charset="2"/>
              <a:buChar char="q"/>
            </a:pPr>
            <a:r>
              <a:rPr lang="en-GB" dirty="0"/>
              <a:t> </a:t>
            </a:r>
            <a:r>
              <a:rPr lang="en-US" dirty="0"/>
              <a:t>False pretenses, is a crime that is a combination of fraud and theft where an individual lies or makes misrepresentations in order to obtain the property of another.</a:t>
            </a:r>
          </a:p>
          <a:p>
            <a:pPr>
              <a:buFont typeface="Wingdings" panose="05000000000000000000" pitchFamily="2" charset="2"/>
              <a:buChar char="q"/>
            </a:pPr>
            <a:r>
              <a:rPr lang="en-US" dirty="0">
                <a:solidFill>
                  <a:srgbClr val="232222"/>
                </a:solidFill>
                <a:latin typeface="Gotham-Book"/>
              </a:rPr>
              <a:t> False pretenses involves fraudulently representing a fact in order to deceive another individual into transferring title to their property.</a:t>
            </a:r>
            <a:endParaRPr lang="en-GB" dirty="0"/>
          </a:p>
        </p:txBody>
      </p:sp>
    </p:spTree>
    <p:extLst>
      <p:ext uri="{BB962C8B-B14F-4D97-AF65-F5344CB8AC3E}">
        <p14:creationId xmlns:p14="http://schemas.microsoft.com/office/powerpoint/2010/main" val="2320642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3406</Words>
  <Application>Microsoft Office PowerPoint</Application>
  <PresentationFormat>Widescreen</PresentationFormat>
  <Paragraphs>240</Paragraphs>
  <Slides>38</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Arial Black</vt:lpstr>
      <vt:lpstr>Calibri</vt:lpstr>
      <vt:lpstr>Calibri Light</vt:lpstr>
      <vt:lpstr>Courier New</vt:lpstr>
      <vt:lpstr>Gotham-Book</vt:lpstr>
      <vt:lpstr>Wingdings</vt:lpstr>
      <vt:lpstr>Office Theme</vt:lpstr>
      <vt:lpstr> UNIT 9 - CRIMINAL DAMAGE </vt:lpstr>
      <vt:lpstr>Arson s.328 PC</vt:lpstr>
      <vt:lpstr>Arson Cont’d</vt:lpstr>
      <vt:lpstr>Attempts to Commit Arson</vt:lpstr>
      <vt:lpstr> Destroying or damaging property belonging to another </vt:lpstr>
      <vt:lpstr>Endangering Life</vt:lpstr>
      <vt:lpstr>Attempt to Destroy or Damage Property</vt:lpstr>
      <vt:lpstr>UNIT 10 - OFFENCES INVOLVING DECEPTION</vt:lpstr>
      <vt:lpstr>The Law on False Pretences</vt:lpstr>
      <vt:lpstr>False Pretences </vt:lpstr>
      <vt:lpstr>False Pretences Cont’d</vt:lpstr>
      <vt:lpstr>Elements of False pretence</vt:lpstr>
      <vt:lpstr>Elements of False pretence Cont’d</vt:lpstr>
      <vt:lpstr>Obtaining goods by false pretences</vt:lpstr>
      <vt:lpstr>Mens rea s.309</vt:lpstr>
      <vt:lpstr>Punishment - False Pretences</vt:lpstr>
      <vt:lpstr>Example: False Pretences</vt:lpstr>
      <vt:lpstr>Example</vt:lpstr>
      <vt:lpstr>Therefore</vt:lpstr>
      <vt:lpstr>Summary Elements of False Pretences</vt:lpstr>
      <vt:lpstr>Obtaining pecuniary advantage by false pretence (s.309 A)</vt:lpstr>
      <vt:lpstr>    Obtaining pecuniary advantage by false pretences.309A Actus Reus                 </vt:lpstr>
      <vt:lpstr>Obtaining pecuniary advantage by false pretences.309A</vt:lpstr>
      <vt:lpstr>Obtaining pecuniary advantage by false pretence Mens rea - s.309A</vt:lpstr>
      <vt:lpstr>Punishment s. 309A</vt:lpstr>
      <vt:lpstr> Forgery </vt:lpstr>
      <vt:lpstr>Forgery</vt:lpstr>
      <vt:lpstr> Making False Documents </vt:lpstr>
      <vt:lpstr> Making False Documents Cont’d </vt:lpstr>
      <vt:lpstr>Making False Documents Cont’d</vt:lpstr>
      <vt:lpstr> Intent To Deceive(344A) </vt:lpstr>
      <vt:lpstr>Intent To Defraud(S345)</vt:lpstr>
      <vt:lpstr>Punishment for Forgery</vt:lpstr>
      <vt:lpstr>Examples of Cases under Forgery &amp; other related areas</vt:lpstr>
      <vt:lpstr>Mukoto v The People (SCZ, 1974)</vt:lpstr>
      <vt:lpstr>Forgery Cont’d</vt:lpstr>
      <vt:lpstr>Further Reading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Lumbwe</cp:lastModifiedBy>
  <cp:revision>44</cp:revision>
  <dcterms:created xsi:type="dcterms:W3CDTF">2020-03-25T13:30:52Z</dcterms:created>
  <dcterms:modified xsi:type="dcterms:W3CDTF">2020-03-26T09:47:57Z</dcterms:modified>
</cp:coreProperties>
</file>