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slides/slide200.xml" ContentType="application/vnd.openxmlformats-officedocument.presentationml.slide+xml"/>
  <Override PartName="/ppt/slides/slide201.xml" ContentType="application/vnd.openxmlformats-officedocument.presentationml.slide+xml"/>
  <Override PartName="/ppt/slides/slide202.xml" ContentType="application/vnd.openxmlformats-officedocument.presentationml.slide+xml"/>
  <Override PartName="/ppt/slides/slide203.xml" ContentType="application/vnd.openxmlformats-officedocument.presentationml.slide+xml"/>
  <Override PartName="/ppt/slides/slide204.xml" ContentType="application/vnd.openxmlformats-officedocument.presentationml.slide+xml"/>
  <Override PartName="/ppt/slides/slide205.xml" ContentType="application/vnd.openxmlformats-officedocument.presentationml.slide+xml"/>
  <Override PartName="/ppt/slides/slide206.xml" ContentType="application/vnd.openxmlformats-officedocument.presentationml.slide+xml"/>
  <Override PartName="/ppt/slides/slide207.xml" ContentType="application/vnd.openxmlformats-officedocument.presentationml.slide+xml"/>
  <Override PartName="/ppt/slides/slide208.xml" ContentType="application/vnd.openxmlformats-officedocument.presentationml.slide+xml"/>
  <Override PartName="/ppt/slides/slide209.xml" ContentType="application/vnd.openxmlformats-officedocument.presentationml.slide+xml"/>
  <Override PartName="/ppt/slides/slide210.xml" ContentType="application/vnd.openxmlformats-officedocument.presentationml.slide+xml"/>
  <Override PartName="/ppt/slides/slide211.xml" ContentType="application/vnd.openxmlformats-officedocument.presentationml.slide+xml"/>
  <Override PartName="/ppt/slides/slide212.xml" ContentType="application/vnd.openxmlformats-officedocument.presentationml.slide+xml"/>
  <Override PartName="/ppt/slides/slide213.xml" ContentType="application/vnd.openxmlformats-officedocument.presentationml.slide+xml"/>
  <Override PartName="/ppt/slides/slide214.xml" ContentType="application/vnd.openxmlformats-officedocument.presentationml.slide+xml"/>
  <Override PartName="/ppt/slides/slide215.xml" ContentType="application/vnd.openxmlformats-officedocument.presentationml.slide+xml"/>
  <Override PartName="/ppt/slides/slide216.xml" ContentType="application/vnd.openxmlformats-officedocument.presentationml.slide+xml"/>
  <Override PartName="/ppt/slides/slide217.xml" ContentType="application/vnd.openxmlformats-officedocument.presentationml.slide+xml"/>
  <Override PartName="/ppt/slides/slide218.xml" ContentType="application/vnd.openxmlformats-officedocument.presentationml.slide+xml"/>
  <Override PartName="/ppt/slides/slide219.xml" ContentType="application/vnd.openxmlformats-officedocument.presentationml.slide+xml"/>
  <Override PartName="/ppt/slides/slide220.xml" ContentType="application/vnd.openxmlformats-officedocument.presentationml.slide+xml"/>
  <Override PartName="/ppt/slides/slide221.xml" ContentType="application/vnd.openxmlformats-officedocument.presentationml.slide+xml"/>
  <Override PartName="/ppt/slides/slide222.xml" ContentType="application/vnd.openxmlformats-officedocument.presentationml.slide+xml"/>
  <Override PartName="/ppt/slides/slide223.xml" ContentType="application/vnd.openxmlformats-officedocument.presentationml.slide+xml"/>
  <Override PartName="/ppt/slides/slide224.xml" ContentType="application/vnd.openxmlformats-officedocument.presentationml.slide+xml"/>
  <Override PartName="/ppt/slides/slide225.xml" ContentType="application/vnd.openxmlformats-officedocument.presentationml.slide+xml"/>
  <Override PartName="/ppt/slides/slide226.xml" ContentType="application/vnd.openxmlformats-officedocument.presentationml.slide+xml"/>
  <Override PartName="/ppt/slides/slide227.xml" ContentType="application/vnd.openxmlformats-officedocument.presentationml.slide+xml"/>
  <Override PartName="/ppt/slides/slide228.xml" ContentType="application/vnd.openxmlformats-officedocument.presentationml.slide+xml"/>
  <Override PartName="/ppt/slides/slide229.xml" ContentType="application/vnd.openxmlformats-officedocument.presentationml.slide+xml"/>
  <Override PartName="/ppt/slides/slide230.xml" ContentType="application/vnd.openxmlformats-officedocument.presentationml.slide+xml"/>
  <Override PartName="/ppt/slides/slide231.xml" ContentType="application/vnd.openxmlformats-officedocument.presentationml.slide+xml"/>
  <Override PartName="/ppt/slides/slide232.xml" ContentType="application/vnd.openxmlformats-officedocument.presentationml.slide+xml"/>
  <Override PartName="/ppt/slides/slide233.xml" ContentType="application/vnd.openxmlformats-officedocument.presentationml.slide+xml"/>
  <Override PartName="/ppt/slides/slide234.xml" ContentType="application/vnd.openxmlformats-officedocument.presentationml.slide+xml"/>
  <Override PartName="/ppt/slides/slide235.xml" ContentType="application/vnd.openxmlformats-officedocument.presentationml.slide+xml"/>
  <Override PartName="/ppt/slides/slide236.xml" ContentType="application/vnd.openxmlformats-officedocument.presentationml.slide+xml"/>
  <Override PartName="/ppt/slides/slide237.xml" ContentType="application/vnd.openxmlformats-officedocument.presentationml.slide+xml"/>
  <Override PartName="/ppt/slides/slide238.xml" ContentType="application/vnd.openxmlformats-officedocument.presentationml.slide+xml"/>
  <Override PartName="/ppt/slides/slide239.xml" ContentType="application/vnd.openxmlformats-officedocument.presentationml.slide+xml"/>
  <Override PartName="/ppt/slides/slide240.xml" ContentType="application/vnd.openxmlformats-officedocument.presentationml.slide+xml"/>
  <Override PartName="/ppt/slides/slide241.xml" ContentType="application/vnd.openxmlformats-officedocument.presentationml.slide+xml"/>
  <Override PartName="/ppt/slides/slide242.xml" ContentType="application/vnd.openxmlformats-officedocument.presentationml.slide+xml"/>
  <Override PartName="/ppt/slides/slide243.xml" ContentType="application/vnd.openxmlformats-officedocument.presentationml.slide+xml"/>
  <Override PartName="/ppt/slides/slide244.xml" ContentType="application/vnd.openxmlformats-officedocument.presentationml.slide+xml"/>
  <Override PartName="/ppt/slides/slide245.xml" ContentType="application/vnd.openxmlformats-officedocument.presentationml.slide+xml"/>
  <Override PartName="/ppt/slides/slide246.xml" ContentType="application/vnd.openxmlformats-officedocument.presentationml.slide+xml"/>
  <Override PartName="/ppt/slides/slide247.xml" ContentType="application/vnd.openxmlformats-officedocument.presentationml.slide+xml"/>
  <Override PartName="/ppt/slides/slide248.xml" ContentType="application/vnd.openxmlformats-officedocument.presentationml.slide+xml"/>
  <Override PartName="/ppt/slides/slide249.xml" ContentType="application/vnd.openxmlformats-officedocument.presentationml.slide+xml"/>
  <Override PartName="/ppt/slides/slide250.xml" ContentType="application/vnd.openxmlformats-officedocument.presentationml.slide+xml"/>
  <Override PartName="/ppt/slides/slide251.xml" ContentType="application/vnd.openxmlformats-officedocument.presentationml.slide+xml"/>
  <Override PartName="/ppt/slides/slide252.xml" ContentType="application/vnd.openxmlformats-officedocument.presentationml.slide+xml"/>
  <Override PartName="/ppt/slides/slide253.xml" ContentType="application/vnd.openxmlformats-officedocument.presentationml.slide+xml"/>
  <Override PartName="/ppt/slides/slide254.xml" ContentType="application/vnd.openxmlformats-officedocument.presentationml.slide+xml"/>
  <Override PartName="/ppt/slides/slide255.xml" ContentType="application/vnd.openxmlformats-officedocument.presentationml.slide+xml"/>
  <Override PartName="/ppt/slides/slide256.xml" ContentType="application/vnd.openxmlformats-officedocument.presentationml.slide+xml"/>
  <Override PartName="/ppt/slides/slide257.xml" ContentType="application/vnd.openxmlformats-officedocument.presentationml.slide+xml"/>
  <Override PartName="/ppt/slides/slide258.xml" ContentType="application/vnd.openxmlformats-officedocument.presentationml.slide+xml"/>
  <Override PartName="/ppt/slides/slide259.xml" ContentType="application/vnd.openxmlformats-officedocument.presentationml.slide+xml"/>
  <Override PartName="/ppt/slides/slide260.xml" ContentType="application/vnd.openxmlformats-officedocument.presentationml.slide+xml"/>
  <Override PartName="/ppt/slides/slide261.xml" ContentType="application/vnd.openxmlformats-officedocument.presentationml.slide+xml"/>
  <Override PartName="/ppt/slides/slide262.xml" ContentType="application/vnd.openxmlformats-officedocument.presentationml.slide+xml"/>
  <Override PartName="/ppt/slides/slide263.xml" ContentType="application/vnd.openxmlformats-officedocument.presentationml.slide+xml"/>
  <Override PartName="/ppt/slides/slide264.xml" ContentType="application/vnd.openxmlformats-officedocument.presentationml.slide+xml"/>
  <Override PartName="/ppt/slides/slide265.xml" ContentType="application/vnd.openxmlformats-officedocument.presentationml.slide+xml"/>
  <Override PartName="/ppt/slides/slide266.xml" ContentType="application/vnd.openxmlformats-officedocument.presentationml.slide+xml"/>
  <Override PartName="/ppt/slides/slide267.xml" ContentType="application/vnd.openxmlformats-officedocument.presentationml.slide+xml"/>
  <Override PartName="/ppt/slides/slide268.xml" ContentType="application/vnd.openxmlformats-officedocument.presentationml.slide+xml"/>
  <Override PartName="/ppt/slides/slide269.xml" ContentType="application/vnd.openxmlformats-officedocument.presentationml.slide+xml"/>
  <Override PartName="/ppt/slides/slide270.xml" ContentType="application/vnd.openxmlformats-officedocument.presentationml.slide+xml"/>
  <Override PartName="/ppt/slides/slide271.xml" ContentType="application/vnd.openxmlformats-officedocument.presentationml.slide+xml"/>
  <Override PartName="/ppt/slides/slide272.xml" ContentType="application/vnd.openxmlformats-officedocument.presentationml.slide+xml"/>
  <Override PartName="/ppt/slides/slide273.xml" ContentType="application/vnd.openxmlformats-officedocument.presentationml.slide+xml"/>
  <Override PartName="/ppt/slides/slide274.xml" ContentType="application/vnd.openxmlformats-officedocument.presentationml.slide+xml"/>
  <Override PartName="/ppt/slides/slide275.xml" ContentType="application/vnd.openxmlformats-officedocument.presentationml.slide+xml"/>
  <Override PartName="/ppt/slides/slide276.xml" ContentType="application/vnd.openxmlformats-officedocument.presentationml.slide+xml"/>
  <Override PartName="/ppt/slides/slide277.xml" ContentType="application/vnd.openxmlformats-officedocument.presentationml.slide+xml"/>
  <Override PartName="/ppt/slides/slide278.xml" ContentType="application/vnd.openxmlformats-officedocument.presentationml.slide+xml"/>
  <Override PartName="/ppt/slides/slide279.xml" ContentType="application/vnd.openxmlformats-officedocument.presentationml.slide+xml"/>
  <Override PartName="/ppt/slides/slide280.xml" ContentType="application/vnd.openxmlformats-officedocument.presentationml.slide+xml"/>
  <Override PartName="/ppt/slides/slide281.xml" ContentType="application/vnd.openxmlformats-officedocument.presentationml.slide+xml"/>
  <Override PartName="/ppt/slides/slide282.xml" ContentType="application/vnd.openxmlformats-officedocument.presentationml.slide+xml"/>
  <Override PartName="/ppt/slides/slide283.xml" ContentType="application/vnd.openxmlformats-officedocument.presentationml.slide+xml"/>
  <Override PartName="/ppt/slides/slide284.xml" ContentType="application/vnd.openxmlformats-officedocument.presentationml.slide+xml"/>
  <Override PartName="/ppt/slides/slide285.xml" ContentType="application/vnd.openxmlformats-officedocument.presentationml.slide+xml"/>
  <Override PartName="/ppt/slides/slide286.xml" ContentType="application/vnd.openxmlformats-officedocument.presentationml.slide+xml"/>
  <Override PartName="/ppt/slides/slide287.xml" ContentType="application/vnd.openxmlformats-officedocument.presentationml.slide+xml"/>
  <Override PartName="/ppt/slides/slide288.xml" ContentType="application/vnd.openxmlformats-officedocument.presentationml.slide+xml"/>
  <Override PartName="/ppt/slides/slide289.xml" ContentType="application/vnd.openxmlformats-officedocument.presentationml.slide+xml"/>
  <Override PartName="/ppt/slides/slide290.xml" ContentType="application/vnd.openxmlformats-officedocument.presentationml.slide+xml"/>
  <Override PartName="/ppt/slides/slide291.xml" ContentType="application/vnd.openxmlformats-officedocument.presentationml.slide+xml"/>
  <Override PartName="/ppt/slides/slide292.xml" ContentType="application/vnd.openxmlformats-officedocument.presentationml.slide+xml"/>
  <Override PartName="/ppt/slides/slide293.xml" ContentType="application/vnd.openxmlformats-officedocument.presentationml.slide+xml"/>
  <Override PartName="/ppt/slides/slide294.xml" ContentType="application/vnd.openxmlformats-officedocument.presentationml.slide+xml"/>
  <Override PartName="/ppt/slides/slide295.xml" ContentType="application/vnd.openxmlformats-officedocument.presentationml.slide+xml"/>
  <Override PartName="/ppt/slides/slide296.xml" ContentType="application/vnd.openxmlformats-officedocument.presentationml.slide+xml"/>
  <Override PartName="/ppt/slides/slide297.xml" ContentType="application/vnd.openxmlformats-officedocument.presentationml.slide+xml"/>
  <Override PartName="/ppt/slides/slide298.xml" ContentType="application/vnd.openxmlformats-officedocument.presentationml.slide+xml"/>
  <Override PartName="/ppt/slides/slide299.xml" ContentType="application/vnd.openxmlformats-officedocument.presentationml.slide+xml"/>
  <Override PartName="/ppt/slides/slide300.xml" ContentType="application/vnd.openxmlformats-officedocument.presentationml.slide+xml"/>
  <Override PartName="/ppt/slides/slide301.xml" ContentType="application/vnd.openxmlformats-officedocument.presentationml.slide+xml"/>
  <Override PartName="/ppt/slides/slide302.xml" ContentType="application/vnd.openxmlformats-officedocument.presentationml.slide+xml"/>
  <Override PartName="/ppt/slides/slide303.xml" ContentType="application/vnd.openxmlformats-officedocument.presentationml.slide+xml"/>
  <Override PartName="/ppt/slides/slide304.xml" ContentType="application/vnd.openxmlformats-officedocument.presentationml.slide+xml"/>
  <Override PartName="/ppt/slides/slide305.xml" ContentType="application/vnd.openxmlformats-officedocument.presentationml.slide+xml"/>
  <Override PartName="/ppt/slides/slide306.xml" ContentType="application/vnd.openxmlformats-officedocument.presentationml.slide+xml"/>
  <Override PartName="/ppt/slides/slide307.xml" ContentType="application/vnd.openxmlformats-officedocument.presentationml.slide+xml"/>
  <Override PartName="/ppt/slides/slide308.xml" ContentType="application/vnd.openxmlformats-officedocument.presentationml.slide+xml"/>
  <Override PartName="/ppt/slides/slide309.xml" ContentType="application/vnd.openxmlformats-officedocument.presentationml.slide+xml"/>
  <Override PartName="/ppt/slides/slide310.xml" ContentType="application/vnd.openxmlformats-officedocument.presentationml.slide+xml"/>
  <Override PartName="/ppt/slides/slide311.xml" ContentType="application/vnd.openxmlformats-officedocument.presentationml.slide+xml"/>
  <Override PartName="/ppt/slides/slide312.xml" ContentType="application/vnd.openxmlformats-officedocument.presentationml.slide+xml"/>
  <Override PartName="/ppt/slides/slide313.xml" ContentType="application/vnd.openxmlformats-officedocument.presentationml.slide+xml"/>
  <Override PartName="/ppt/slides/slide314.xml" ContentType="application/vnd.openxmlformats-officedocument.presentationml.slide+xml"/>
  <Override PartName="/ppt/slides/slide315.xml" ContentType="application/vnd.openxmlformats-officedocument.presentationml.slide+xml"/>
  <Override PartName="/ppt/slides/slide316.xml" ContentType="application/vnd.openxmlformats-officedocument.presentationml.slide+xml"/>
  <Override PartName="/ppt/slides/slide317.xml" ContentType="application/vnd.openxmlformats-officedocument.presentationml.slide+xml"/>
  <Override PartName="/ppt/slides/slide318.xml" ContentType="application/vnd.openxmlformats-officedocument.presentationml.slide+xml"/>
  <Override PartName="/ppt/slides/slide319.xml" ContentType="application/vnd.openxmlformats-officedocument.presentationml.slide+xml"/>
  <Override PartName="/ppt/slides/slide320.xml" ContentType="application/vnd.openxmlformats-officedocument.presentationml.slide+xml"/>
  <Override PartName="/ppt/slides/slide321.xml" ContentType="application/vnd.openxmlformats-officedocument.presentationml.slide+xml"/>
  <Override PartName="/ppt/slides/slide322.xml" ContentType="application/vnd.openxmlformats-officedocument.presentationml.slide+xml"/>
  <Override PartName="/ppt/slides/slide323.xml" ContentType="application/vnd.openxmlformats-officedocument.presentationml.slide+xml"/>
  <Override PartName="/ppt/slides/slide324.xml" ContentType="application/vnd.openxmlformats-officedocument.presentationml.slide+xml"/>
  <Override PartName="/ppt/slides/slide325.xml" ContentType="application/vnd.openxmlformats-officedocument.presentationml.slide+xml"/>
  <Override PartName="/ppt/slides/slide326.xml" ContentType="application/vnd.openxmlformats-officedocument.presentationml.slide+xml"/>
  <Override PartName="/ppt/slides/slide327.xml" ContentType="application/vnd.openxmlformats-officedocument.presentationml.slide+xml"/>
  <Override PartName="/ppt/slides/slide328.xml" ContentType="application/vnd.openxmlformats-officedocument.presentationml.slide+xml"/>
  <Override PartName="/ppt/slides/slide329.xml" ContentType="application/vnd.openxmlformats-officedocument.presentationml.slide+xml"/>
  <Override PartName="/ppt/slides/slide330.xml" ContentType="application/vnd.openxmlformats-officedocument.presentationml.slide+xml"/>
  <Override PartName="/ppt/slides/slide331.xml" ContentType="application/vnd.openxmlformats-officedocument.presentationml.slide+xml"/>
  <Override PartName="/ppt/slides/slide332.xml" ContentType="application/vnd.openxmlformats-officedocument.presentationml.slide+xml"/>
  <Override PartName="/ppt/slides/slide333.xml" ContentType="application/vnd.openxmlformats-officedocument.presentationml.slide+xml"/>
  <Override PartName="/ppt/slides/slide334.xml" ContentType="application/vnd.openxmlformats-officedocument.presentationml.slide+xml"/>
  <Override PartName="/ppt/slides/slide335.xml" ContentType="application/vnd.openxmlformats-officedocument.presentationml.slide+xml"/>
  <Override PartName="/ppt/slides/slide336.xml" ContentType="application/vnd.openxmlformats-officedocument.presentationml.slide+xml"/>
  <Override PartName="/ppt/slides/slide337.xml" ContentType="application/vnd.openxmlformats-officedocument.presentationml.slide+xml"/>
  <Override PartName="/ppt/slides/slide338.xml" ContentType="application/vnd.openxmlformats-officedocument.presentationml.slide+xml"/>
  <Override PartName="/ppt/slides/slide339.xml" ContentType="application/vnd.openxmlformats-officedocument.presentationml.slide+xml"/>
  <Override PartName="/ppt/slides/slide340.xml" ContentType="application/vnd.openxmlformats-officedocument.presentationml.slide+xml"/>
  <Override PartName="/ppt/slides/slide341.xml" ContentType="application/vnd.openxmlformats-officedocument.presentationml.slide+xml"/>
  <Override PartName="/ppt/slides/slide342.xml" ContentType="application/vnd.openxmlformats-officedocument.presentationml.slide+xml"/>
  <Override PartName="/ppt/slides/slide343.xml" ContentType="application/vnd.openxmlformats-officedocument.presentationml.slide+xml"/>
  <Override PartName="/ppt/slides/slide344.xml" ContentType="application/vnd.openxmlformats-officedocument.presentationml.slide+xml"/>
  <Override PartName="/ppt/slides/slide345.xml" ContentType="application/vnd.openxmlformats-officedocument.presentationml.slide+xml"/>
  <Override PartName="/ppt/slides/slide346.xml" ContentType="application/vnd.openxmlformats-officedocument.presentationml.slide+xml"/>
  <Override PartName="/ppt/slides/slide347.xml" ContentType="application/vnd.openxmlformats-officedocument.presentationml.slide+xml"/>
  <Override PartName="/ppt/slides/slide348.xml" ContentType="application/vnd.openxmlformats-officedocument.presentationml.slide+xml"/>
  <Override PartName="/ppt/slides/slide349.xml" ContentType="application/vnd.openxmlformats-officedocument.presentationml.slide+xml"/>
  <Override PartName="/ppt/slides/slide350.xml" ContentType="application/vnd.openxmlformats-officedocument.presentationml.slide+xml"/>
  <Override PartName="/ppt/slides/slide351.xml" ContentType="application/vnd.openxmlformats-officedocument.presentationml.slide+xml"/>
  <Override PartName="/ppt/slides/slide352.xml" ContentType="application/vnd.openxmlformats-officedocument.presentationml.slide+xml"/>
  <Override PartName="/ppt/slides/slide353.xml" ContentType="application/vnd.openxmlformats-officedocument.presentationml.slide+xml"/>
  <Override PartName="/ppt/slides/slide354.xml" ContentType="application/vnd.openxmlformats-officedocument.presentationml.slide+xml"/>
  <Override PartName="/ppt/slides/slide355.xml" ContentType="application/vnd.openxmlformats-officedocument.presentationml.slide+xml"/>
  <Override PartName="/ppt/slides/slide356.xml" ContentType="application/vnd.openxmlformats-officedocument.presentationml.slide+xml"/>
  <Override PartName="/ppt/slides/slide357.xml" ContentType="application/vnd.openxmlformats-officedocument.presentationml.slide+xml"/>
  <Override PartName="/ppt/slides/slide358.xml" ContentType="application/vnd.openxmlformats-officedocument.presentationml.slide+xml"/>
  <Override PartName="/ppt/slides/slide359.xml" ContentType="application/vnd.openxmlformats-officedocument.presentationml.slide+xml"/>
  <Override PartName="/ppt/slides/slide360.xml" ContentType="application/vnd.openxmlformats-officedocument.presentationml.slide+xml"/>
  <Override PartName="/ppt/slides/slide361.xml" ContentType="application/vnd.openxmlformats-officedocument.presentationml.slide+xml"/>
  <Override PartName="/ppt/slides/slide362.xml" ContentType="application/vnd.openxmlformats-officedocument.presentationml.slide+xml"/>
  <Override PartName="/ppt/slides/slide363.xml" ContentType="application/vnd.openxmlformats-officedocument.presentationml.slide+xml"/>
  <Override PartName="/ppt/slides/slide364.xml" ContentType="application/vnd.openxmlformats-officedocument.presentationml.slide+xml"/>
  <Override PartName="/ppt/slides/slide365.xml" ContentType="application/vnd.openxmlformats-officedocument.presentationml.slide+xml"/>
  <Override PartName="/ppt/slides/slide366.xml" ContentType="application/vnd.openxmlformats-officedocument.presentationml.slide+xml"/>
  <Override PartName="/ppt/slides/slide367.xml" ContentType="application/vnd.openxmlformats-officedocument.presentationml.slide+xml"/>
  <Override PartName="/ppt/slides/slide368.xml" ContentType="application/vnd.openxmlformats-officedocument.presentationml.slide+xml"/>
  <Override PartName="/ppt/slides/slide369.xml" ContentType="application/vnd.openxmlformats-officedocument.presentationml.slide+xml"/>
  <Override PartName="/ppt/slides/slide370.xml" ContentType="application/vnd.openxmlformats-officedocument.presentationml.slide+xml"/>
  <Override PartName="/ppt/slides/slide371.xml" ContentType="application/vnd.openxmlformats-officedocument.presentationml.slide+xml"/>
  <Override PartName="/ppt/slides/slide372.xml" ContentType="application/vnd.openxmlformats-officedocument.presentationml.slide+xml"/>
  <Override PartName="/ppt/slides/slide373.xml" ContentType="application/vnd.openxmlformats-officedocument.presentationml.slide+xml"/>
  <Override PartName="/ppt/slides/slide374.xml" ContentType="application/vnd.openxmlformats-officedocument.presentationml.slide+xml"/>
  <Override PartName="/ppt/slides/slide375.xml" ContentType="application/vnd.openxmlformats-officedocument.presentationml.slide+xml"/>
  <Override PartName="/ppt/slides/slide376.xml" ContentType="application/vnd.openxmlformats-officedocument.presentationml.slide+xml"/>
  <Override PartName="/ppt/slides/slide377.xml" ContentType="application/vnd.openxmlformats-officedocument.presentationml.slide+xml"/>
  <Override PartName="/ppt/slides/slide378.xml" ContentType="application/vnd.openxmlformats-officedocument.presentationml.slide+xml"/>
  <Override PartName="/ppt/slides/slide379.xml" ContentType="application/vnd.openxmlformats-officedocument.presentationml.slide+xml"/>
  <Override PartName="/ppt/slides/slide380.xml" ContentType="application/vnd.openxmlformats-officedocument.presentationml.slide+xml"/>
  <Override PartName="/ppt/slides/slide381.xml" ContentType="application/vnd.openxmlformats-officedocument.presentationml.slide+xml"/>
  <Override PartName="/ppt/slides/slide382.xml" ContentType="application/vnd.openxmlformats-officedocument.presentationml.slide+xml"/>
  <Override PartName="/ppt/slides/slide383.xml" ContentType="application/vnd.openxmlformats-officedocument.presentationml.slide+xml"/>
  <Override PartName="/ppt/slides/slide384.xml" ContentType="application/vnd.openxmlformats-officedocument.presentationml.slide+xml"/>
  <Override PartName="/ppt/slides/slide385.xml" ContentType="application/vnd.openxmlformats-officedocument.presentationml.slide+xml"/>
  <Override PartName="/ppt/slides/slide386.xml" ContentType="application/vnd.openxmlformats-officedocument.presentationml.slide+xml"/>
  <Override PartName="/ppt/slides/slide387.xml" ContentType="application/vnd.openxmlformats-officedocument.presentationml.slide+xml"/>
  <Override PartName="/ppt/slides/slide388.xml" ContentType="application/vnd.openxmlformats-officedocument.presentationml.slide+xml"/>
  <Override PartName="/ppt/slides/slide389.xml" ContentType="application/vnd.openxmlformats-officedocument.presentationml.slide+xml"/>
  <Override PartName="/ppt/slides/slide390.xml" ContentType="application/vnd.openxmlformats-officedocument.presentationml.slide+xml"/>
  <Override PartName="/ppt/slides/slide391.xml" ContentType="application/vnd.openxmlformats-officedocument.presentationml.slide+xml"/>
  <Override PartName="/ppt/slides/slide392.xml" ContentType="application/vnd.openxmlformats-officedocument.presentationml.slide+xml"/>
  <Override PartName="/ppt/slides/slide393.xml" ContentType="application/vnd.openxmlformats-officedocument.presentationml.slide+xml"/>
  <Override PartName="/ppt/slides/slide394.xml" ContentType="application/vnd.openxmlformats-officedocument.presentationml.slide+xml"/>
  <Override PartName="/ppt/slides/slide395.xml" ContentType="application/vnd.openxmlformats-officedocument.presentationml.slide+xml"/>
  <Override PartName="/ppt/slides/slide396.xml" ContentType="application/vnd.openxmlformats-officedocument.presentationml.slide+xml"/>
  <Override PartName="/ppt/slides/slide397.xml" ContentType="application/vnd.openxmlformats-officedocument.presentationml.slide+xml"/>
  <Override PartName="/ppt/slides/slide398.xml" ContentType="application/vnd.openxmlformats-officedocument.presentationml.slide+xml"/>
  <Override PartName="/ppt/slides/slide399.xml" ContentType="application/vnd.openxmlformats-officedocument.presentationml.slide+xml"/>
  <Override PartName="/ppt/slides/slide400.xml" ContentType="application/vnd.openxmlformats-officedocument.presentationml.slide+xml"/>
  <Override PartName="/ppt/slides/slide401.xml" ContentType="application/vnd.openxmlformats-officedocument.presentationml.slide+xml"/>
  <Override PartName="/ppt/slides/slide402.xml" ContentType="application/vnd.openxmlformats-officedocument.presentationml.slide+xml"/>
  <Override PartName="/ppt/slides/slide403.xml" ContentType="application/vnd.openxmlformats-officedocument.presentationml.slide+xml"/>
  <Override PartName="/ppt/slides/slide404.xml" ContentType="application/vnd.openxmlformats-officedocument.presentationml.slide+xml"/>
  <Override PartName="/ppt/slides/slide405.xml" ContentType="application/vnd.openxmlformats-officedocument.presentationml.slide+xml"/>
  <Override PartName="/ppt/slides/slide406.xml" ContentType="application/vnd.openxmlformats-officedocument.presentationml.slide+xml"/>
  <Override PartName="/ppt/slides/slide407.xml" ContentType="application/vnd.openxmlformats-officedocument.presentationml.slide+xml"/>
  <Override PartName="/ppt/slides/slide40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411"/>
  </p:notesMasterIdLst>
  <p:handoutMasterIdLst>
    <p:handoutMasterId r:id="rId412"/>
  </p:handoutMasterIdLst>
  <p:sldIdLst>
    <p:sldId id="351" r:id="rId3"/>
    <p:sldId id="352" r:id="rId4"/>
    <p:sldId id="353" r:id="rId5"/>
    <p:sldId id="354" r:id="rId6"/>
    <p:sldId id="355" r:id="rId7"/>
    <p:sldId id="356" r:id="rId8"/>
    <p:sldId id="357" r:id="rId9"/>
    <p:sldId id="358" r:id="rId10"/>
    <p:sldId id="359" r:id="rId11"/>
    <p:sldId id="360" r:id="rId12"/>
    <p:sldId id="361" r:id="rId13"/>
    <p:sldId id="362" r:id="rId14"/>
    <p:sldId id="679" r:id="rId15"/>
    <p:sldId id="363" r:id="rId16"/>
    <p:sldId id="364" r:id="rId17"/>
    <p:sldId id="365" r:id="rId18"/>
    <p:sldId id="366" r:id="rId19"/>
    <p:sldId id="367" r:id="rId20"/>
    <p:sldId id="368" r:id="rId21"/>
    <p:sldId id="369" r:id="rId22"/>
    <p:sldId id="370" r:id="rId23"/>
    <p:sldId id="371" r:id="rId24"/>
    <p:sldId id="372" r:id="rId25"/>
    <p:sldId id="373" r:id="rId26"/>
    <p:sldId id="374" r:id="rId27"/>
    <p:sldId id="375" r:id="rId28"/>
    <p:sldId id="376" r:id="rId29"/>
    <p:sldId id="377" r:id="rId30"/>
    <p:sldId id="378" r:id="rId31"/>
    <p:sldId id="379" r:id="rId32"/>
    <p:sldId id="380" r:id="rId33"/>
    <p:sldId id="381" r:id="rId34"/>
    <p:sldId id="382" r:id="rId35"/>
    <p:sldId id="383" r:id="rId36"/>
    <p:sldId id="384" r:id="rId37"/>
    <p:sldId id="385" r:id="rId38"/>
    <p:sldId id="387" r:id="rId39"/>
    <p:sldId id="386" r:id="rId40"/>
    <p:sldId id="388" r:id="rId41"/>
    <p:sldId id="389" r:id="rId42"/>
    <p:sldId id="390" r:id="rId43"/>
    <p:sldId id="391" r:id="rId44"/>
    <p:sldId id="392" r:id="rId45"/>
    <p:sldId id="393" r:id="rId46"/>
    <p:sldId id="394" r:id="rId47"/>
    <p:sldId id="395" r:id="rId48"/>
    <p:sldId id="396" r:id="rId49"/>
    <p:sldId id="397" r:id="rId50"/>
    <p:sldId id="398" r:id="rId51"/>
    <p:sldId id="399" r:id="rId52"/>
    <p:sldId id="400" r:id="rId53"/>
    <p:sldId id="401" r:id="rId54"/>
    <p:sldId id="403" r:id="rId55"/>
    <p:sldId id="404" r:id="rId56"/>
    <p:sldId id="405" r:id="rId57"/>
    <p:sldId id="406" r:id="rId58"/>
    <p:sldId id="680" r:id="rId59"/>
    <p:sldId id="428" r:id="rId60"/>
    <p:sldId id="429" r:id="rId61"/>
    <p:sldId id="430" r:id="rId62"/>
    <p:sldId id="431" r:id="rId63"/>
    <p:sldId id="432" r:id="rId64"/>
    <p:sldId id="433" r:id="rId65"/>
    <p:sldId id="434" r:id="rId66"/>
    <p:sldId id="435" r:id="rId67"/>
    <p:sldId id="436" r:id="rId68"/>
    <p:sldId id="437" r:id="rId69"/>
    <p:sldId id="722" r:id="rId70"/>
    <p:sldId id="681" r:id="rId71"/>
    <p:sldId id="682" r:id="rId72"/>
    <p:sldId id="683" r:id="rId73"/>
    <p:sldId id="684" r:id="rId74"/>
    <p:sldId id="685" r:id="rId75"/>
    <p:sldId id="686" r:id="rId76"/>
    <p:sldId id="687" r:id="rId77"/>
    <p:sldId id="688" r:id="rId78"/>
    <p:sldId id="689" r:id="rId79"/>
    <p:sldId id="690" r:id="rId80"/>
    <p:sldId id="691" r:id="rId81"/>
    <p:sldId id="692" r:id="rId82"/>
    <p:sldId id="693" r:id="rId83"/>
    <p:sldId id="694" r:id="rId84"/>
    <p:sldId id="695" r:id="rId85"/>
    <p:sldId id="696" r:id="rId86"/>
    <p:sldId id="697" r:id="rId87"/>
    <p:sldId id="698" r:id="rId88"/>
    <p:sldId id="699" r:id="rId89"/>
    <p:sldId id="700" r:id="rId90"/>
    <p:sldId id="701" r:id="rId91"/>
    <p:sldId id="702" r:id="rId92"/>
    <p:sldId id="703" r:id="rId93"/>
    <p:sldId id="704" r:id="rId94"/>
    <p:sldId id="752" r:id="rId95"/>
    <p:sldId id="753" r:id="rId96"/>
    <p:sldId id="754" r:id="rId97"/>
    <p:sldId id="755" r:id="rId98"/>
    <p:sldId id="756" r:id="rId99"/>
    <p:sldId id="705" r:id="rId100"/>
    <p:sldId id="706" r:id="rId101"/>
    <p:sldId id="707" r:id="rId102"/>
    <p:sldId id="708" r:id="rId103"/>
    <p:sldId id="709" r:id="rId104"/>
    <p:sldId id="710" r:id="rId105"/>
    <p:sldId id="711" r:id="rId106"/>
    <p:sldId id="712" r:id="rId107"/>
    <p:sldId id="713" r:id="rId108"/>
    <p:sldId id="714" r:id="rId109"/>
    <p:sldId id="715" r:id="rId110"/>
    <p:sldId id="716" r:id="rId111"/>
    <p:sldId id="717" r:id="rId112"/>
    <p:sldId id="718" r:id="rId113"/>
    <p:sldId id="719" r:id="rId114"/>
    <p:sldId id="720" r:id="rId115"/>
    <p:sldId id="721" r:id="rId116"/>
    <p:sldId id="468" r:id="rId117"/>
    <p:sldId id="751" r:id="rId118"/>
    <p:sldId id="469" r:id="rId119"/>
    <p:sldId id="470" r:id="rId120"/>
    <p:sldId id="471" r:id="rId121"/>
    <p:sldId id="664" r:id="rId122"/>
    <p:sldId id="665" r:id="rId123"/>
    <p:sldId id="666" r:id="rId124"/>
    <p:sldId id="667" r:id="rId125"/>
    <p:sldId id="472" r:id="rId126"/>
    <p:sldId id="668" r:id="rId127"/>
    <p:sldId id="669" r:id="rId128"/>
    <p:sldId id="670" r:id="rId129"/>
    <p:sldId id="671" r:id="rId130"/>
    <p:sldId id="672" r:id="rId131"/>
    <p:sldId id="473" r:id="rId132"/>
    <p:sldId id="673" r:id="rId133"/>
    <p:sldId id="674" r:id="rId134"/>
    <p:sldId id="675" r:id="rId135"/>
    <p:sldId id="676" r:id="rId136"/>
    <p:sldId id="474" r:id="rId137"/>
    <p:sldId id="408" r:id="rId138"/>
    <p:sldId id="409" r:id="rId139"/>
    <p:sldId id="410" r:id="rId140"/>
    <p:sldId id="411" r:id="rId141"/>
    <p:sldId id="820" r:id="rId142"/>
    <p:sldId id="817" r:id="rId143"/>
    <p:sldId id="412" r:id="rId144"/>
    <p:sldId id="413" r:id="rId145"/>
    <p:sldId id="819" r:id="rId146"/>
    <p:sldId id="818" r:id="rId147"/>
    <p:sldId id="414" r:id="rId148"/>
    <p:sldId id="415" r:id="rId149"/>
    <p:sldId id="416" r:id="rId150"/>
    <p:sldId id="417" r:id="rId151"/>
    <p:sldId id="418" r:id="rId152"/>
    <p:sldId id="419" r:id="rId153"/>
    <p:sldId id="420" r:id="rId154"/>
    <p:sldId id="421" r:id="rId155"/>
    <p:sldId id="422" r:id="rId156"/>
    <p:sldId id="423" r:id="rId157"/>
    <p:sldId id="424" r:id="rId158"/>
    <p:sldId id="425" r:id="rId159"/>
    <p:sldId id="426" r:id="rId160"/>
    <p:sldId id="308" r:id="rId161"/>
    <p:sldId id="309" r:id="rId162"/>
    <p:sldId id="310" r:id="rId163"/>
    <p:sldId id="311" r:id="rId164"/>
    <p:sldId id="312" r:id="rId165"/>
    <p:sldId id="313" r:id="rId166"/>
    <p:sldId id="314" r:id="rId167"/>
    <p:sldId id="315" r:id="rId168"/>
    <p:sldId id="316" r:id="rId169"/>
    <p:sldId id="317" r:id="rId170"/>
    <p:sldId id="318" r:id="rId171"/>
    <p:sldId id="319" r:id="rId172"/>
    <p:sldId id="320" r:id="rId173"/>
    <p:sldId id="321" r:id="rId174"/>
    <p:sldId id="322" r:id="rId175"/>
    <p:sldId id="323" r:id="rId176"/>
    <p:sldId id="324" r:id="rId177"/>
    <p:sldId id="325" r:id="rId178"/>
    <p:sldId id="326" r:id="rId179"/>
    <p:sldId id="327" r:id="rId180"/>
    <p:sldId id="328" r:id="rId181"/>
    <p:sldId id="329" r:id="rId182"/>
    <p:sldId id="330" r:id="rId183"/>
    <p:sldId id="331" r:id="rId184"/>
    <p:sldId id="332" r:id="rId185"/>
    <p:sldId id="333" r:id="rId186"/>
    <p:sldId id="334" r:id="rId187"/>
    <p:sldId id="335" r:id="rId188"/>
    <p:sldId id="336" r:id="rId189"/>
    <p:sldId id="337" r:id="rId190"/>
    <p:sldId id="338" r:id="rId191"/>
    <p:sldId id="339" r:id="rId192"/>
    <p:sldId id="340" r:id="rId193"/>
    <p:sldId id="341" r:id="rId194"/>
    <p:sldId id="342" r:id="rId195"/>
    <p:sldId id="343" r:id="rId196"/>
    <p:sldId id="344" r:id="rId197"/>
    <p:sldId id="345" r:id="rId198"/>
    <p:sldId id="346" r:id="rId199"/>
    <p:sldId id="347" r:id="rId200"/>
    <p:sldId id="348" r:id="rId201"/>
    <p:sldId id="349" r:id="rId202"/>
    <p:sldId id="350" r:id="rId203"/>
    <p:sldId id="653" r:id="rId204"/>
    <p:sldId id="654" r:id="rId205"/>
    <p:sldId id="655" r:id="rId206"/>
    <p:sldId id="656" r:id="rId207"/>
    <p:sldId id="657" r:id="rId208"/>
    <p:sldId id="658" r:id="rId209"/>
    <p:sldId id="487" r:id="rId210"/>
    <p:sldId id="488" r:id="rId211"/>
    <p:sldId id="489" r:id="rId212"/>
    <p:sldId id="490" r:id="rId213"/>
    <p:sldId id="491" r:id="rId214"/>
    <p:sldId id="492" r:id="rId215"/>
    <p:sldId id="493" r:id="rId216"/>
    <p:sldId id="494" r:id="rId217"/>
    <p:sldId id="495" r:id="rId218"/>
    <p:sldId id="496" r:id="rId219"/>
    <p:sldId id="497" r:id="rId220"/>
    <p:sldId id="498" r:id="rId221"/>
    <p:sldId id="499" r:id="rId222"/>
    <p:sldId id="500" r:id="rId223"/>
    <p:sldId id="501" r:id="rId224"/>
    <p:sldId id="502" r:id="rId225"/>
    <p:sldId id="503" r:id="rId226"/>
    <p:sldId id="504" r:id="rId227"/>
    <p:sldId id="505" r:id="rId228"/>
    <p:sldId id="506" r:id="rId229"/>
    <p:sldId id="507" r:id="rId230"/>
    <p:sldId id="508" r:id="rId231"/>
    <p:sldId id="509" r:id="rId232"/>
    <p:sldId id="510" r:id="rId233"/>
    <p:sldId id="511" r:id="rId234"/>
    <p:sldId id="512" r:id="rId235"/>
    <p:sldId id="513" r:id="rId236"/>
    <p:sldId id="514" r:id="rId237"/>
    <p:sldId id="515" r:id="rId238"/>
    <p:sldId id="516" r:id="rId239"/>
    <p:sldId id="517" r:id="rId240"/>
    <p:sldId id="518" r:id="rId241"/>
    <p:sldId id="519" r:id="rId242"/>
    <p:sldId id="677" r:id="rId243"/>
    <p:sldId id="520" r:id="rId244"/>
    <p:sldId id="521" r:id="rId245"/>
    <p:sldId id="522" r:id="rId246"/>
    <p:sldId id="523" r:id="rId247"/>
    <p:sldId id="524" r:id="rId248"/>
    <p:sldId id="525" r:id="rId249"/>
    <p:sldId id="526" r:id="rId250"/>
    <p:sldId id="527" r:id="rId251"/>
    <p:sldId id="528" r:id="rId252"/>
    <p:sldId id="529" r:id="rId253"/>
    <p:sldId id="530" r:id="rId254"/>
    <p:sldId id="531" r:id="rId255"/>
    <p:sldId id="532" r:id="rId256"/>
    <p:sldId id="533" r:id="rId257"/>
    <p:sldId id="534" r:id="rId258"/>
    <p:sldId id="535" r:id="rId259"/>
    <p:sldId id="536" r:id="rId260"/>
    <p:sldId id="537" r:id="rId261"/>
    <p:sldId id="538" r:id="rId262"/>
    <p:sldId id="539" r:id="rId263"/>
    <p:sldId id="540" r:id="rId264"/>
    <p:sldId id="541" r:id="rId265"/>
    <p:sldId id="542" r:id="rId266"/>
    <p:sldId id="757" r:id="rId267"/>
    <p:sldId id="758" r:id="rId268"/>
    <p:sldId id="760" r:id="rId269"/>
    <p:sldId id="761" r:id="rId270"/>
    <p:sldId id="762" r:id="rId271"/>
    <p:sldId id="763" r:id="rId272"/>
    <p:sldId id="764" r:id="rId273"/>
    <p:sldId id="765" r:id="rId274"/>
    <p:sldId id="766" r:id="rId275"/>
    <p:sldId id="767" r:id="rId276"/>
    <p:sldId id="768" r:id="rId277"/>
    <p:sldId id="769" r:id="rId278"/>
    <p:sldId id="770" r:id="rId279"/>
    <p:sldId id="771" r:id="rId280"/>
    <p:sldId id="772" r:id="rId281"/>
    <p:sldId id="773" r:id="rId282"/>
    <p:sldId id="774" r:id="rId283"/>
    <p:sldId id="775" r:id="rId284"/>
    <p:sldId id="776" r:id="rId285"/>
    <p:sldId id="777" r:id="rId286"/>
    <p:sldId id="778" r:id="rId287"/>
    <p:sldId id="779" r:id="rId288"/>
    <p:sldId id="780" r:id="rId289"/>
    <p:sldId id="781" r:id="rId290"/>
    <p:sldId id="782" r:id="rId291"/>
    <p:sldId id="783" r:id="rId292"/>
    <p:sldId id="784" r:id="rId293"/>
    <p:sldId id="785" r:id="rId294"/>
    <p:sldId id="786" r:id="rId295"/>
    <p:sldId id="787" r:id="rId296"/>
    <p:sldId id="788" r:id="rId297"/>
    <p:sldId id="789" r:id="rId298"/>
    <p:sldId id="790" r:id="rId299"/>
    <p:sldId id="791" r:id="rId300"/>
    <p:sldId id="792" r:id="rId301"/>
    <p:sldId id="793" r:id="rId302"/>
    <p:sldId id="794" r:id="rId303"/>
    <p:sldId id="795" r:id="rId304"/>
    <p:sldId id="796" r:id="rId305"/>
    <p:sldId id="797" r:id="rId306"/>
    <p:sldId id="798" r:id="rId307"/>
    <p:sldId id="799" r:id="rId308"/>
    <p:sldId id="800" r:id="rId309"/>
    <p:sldId id="801" r:id="rId310"/>
    <p:sldId id="802" r:id="rId311"/>
    <p:sldId id="803" r:id="rId312"/>
    <p:sldId id="804" r:id="rId313"/>
    <p:sldId id="805" r:id="rId314"/>
    <p:sldId id="806" r:id="rId315"/>
    <p:sldId id="807" r:id="rId316"/>
    <p:sldId id="808" r:id="rId317"/>
    <p:sldId id="809" r:id="rId318"/>
    <p:sldId id="810" r:id="rId319"/>
    <p:sldId id="811" r:id="rId320"/>
    <p:sldId id="812" r:id="rId321"/>
    <p:sldId id="813" r:id="rId322"/>
    <p:sldId id="814" r:id="rId323"/>
    <p:sldId id="815" r:id="rId324"/>
    <p:sldId id="816" r:id="rId325"/>
    <p:sldId id="543" r:id="rId326"/>
    <p:sldId id="544" r:id="rId327"/>
    <p:sldId id="545" r:id="rId328"/>
    <p:sldId id="546" r:id="rId329"/>
    <p:sldId id="547" r:id="rId330"/>
    <p:sldId id="548" r:id="rId331"/>
    <p:sldId id="549" r:id="rId332"/>
    <p:sldId id="550" r:id="rId333"/>
    <p:sldId id="551" r:id="rId334"/>
    <p:sldId id="552" r:id="rId335"/>
    <p:sldId id="553" r:id="rId336"/>
    <p:sldId id="554" r:id="rId337"/>
    <p:sldId id="555" r:id="rId338"/>
    <p:sldId id="556" r:id="rId339"/>
    <p:sldId id="557" r:id="rId340"/>
    <p:sldId id="558" r:id="rId341"/>
    <p:sldId id="559" r:id="rId342"/>
    <p:sldId id="560" r:id="rId343"/>
    <p:sldId id="561" r:id="rId344"/>
    <p:sldId id="562" r:id="rId345"/>
    <p:sldId id="563" r:id="rId346"/>
    <p:sldId id="564" r:id="rId347"/>
    <p:sldId id="590" r:id="rId348"/>
    <p:sldId id="591" r:id="rId349"/>
    <p:sldId id="592" r:id="rId350"/>
    <p:sldId id="593" r:id="rId351"/>
    <p:sldId id="594" r:id="rId352"/>
    <p:sldId id="595" r:id="rId353"/>
    <p:sldId id="596" r:id="rId354"/>
    <p:sldId id="597" r:id="rId355"/>
    <p:sldId id="598" r:id="rId356"/>
    <p:sldId id="599" r:id="rId357"/>
    <p:sldId id="600" r:id="rId358"/>
    <p:sldId id="601" r:id="rId359"/>
    <p:sldId id="602" r:id="rId360"/>
    <p:sldId id="603" r:id="rId361"/>
    <p:sldId id="604" r:id="rId362"/>
    <p:sldId id="605" r:id="rId363"/>
    <p:sldId id="606" r:id="rId364"/>
    <p:sldId id="607" r:id="rId365"/>
    <p:sldId id="608" r:id="rId366"/>
    <p:sldId id="609" r:id="rId367"/>
    <p:sldId id="610" r:id="rId368"/>
    <p:sldId id="611" r:id="rId369"/>
    <p:sldId id="612" r:id="rId370"/>
    <p:sldId id="613" r:id="rId371"/>
    <p:sldId id="614" r:id="rId372"/>
    <p:sldId id="615" r:id="rId373"/>
    <p:sldId id="616" r:id="rId374"/>
    <p:sldId id="617" r:id="rId375"/>
    <p:sldId id="618" r:id="rId376"/>
    <p:sldId id="619" r:id="rId377"/>
    <p:sldId id="620" r:id="rId378"/>
    <p:sldId id="621" r:id="rId379"/>
    <p:sldId id="622" r:id="rId380"/>
    <p:sldId id="623" r:id="rId381"/>
    <p:sldId id="624" r:id="rId382"/>
    <p:sldId id="625" r:id="rId383"/>
    <p:sldId id="626" r:id="rId384"/>
    <p:sldId id="627" r:id="rId385"/>
    <p:sldId id="628" r:id="rId386"/>
    <p:sldId id="629" r:id="rId387"/>
    <p:sldId id="630" r:id="rId388"/>
    <p:sldId id="631" r:id="rId389"/>
    <p:sldId id="632" r:id="rId390"/>
    <p:sldId id="633" r:id="rId391"/>
    <p:sldId id="634" r:id="rId392"/>
    <p:sldId id="635" r:id="rId393"/>
    <p:sldId id="636" r:id="rId394"/>
    <p:sldId id="637" r:id="rId395"/>
    <p:sldId id="638" r:id="rId396"/>
    <p:sldId id="639" r:id="rId397"/>
    <p:sldId id="640" r:id="rId398"/>
    <p:sldId id="641" r:id="rId399"/>
    <p:sldId id="642" r:id="rId400"/>
    <p:sldId id="643" r:id="rId401"/>
    <p:sldId id="644" r:id="rId402"/>
    <p:sldId id="645" r:id="rId403"/>
    <p:sldId id="646" r:id="rId404"/>
    <p:sldId id="647" r:id="rId405"/>
    <p:sldId id="648" r:id="rId406"/>
    <p:sldId id="649" r:id="rId407"/>
    <p:sldId id="650" r:id="rId408"/>
    <p:sldId id="651" r:id="rId409"/>
    <p:sldId id="652" r:id="rId41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220" autoAdjust="0"/>
    <p:restoredTop sz="94660"/>
  </p:normalViewPr>
  <p:slideViewPr>
    <p:cSldViewPr snapToGrid="0">
      <p:cViewPr varScale="1">
        <p:scale>
          <a:sx n="66" d="100"/>
          <a:sy n="66" d="100"/>
        </p:scale>
        <p:origin x="78" y="21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5.xml"/><Relationship Id="rId299" Type="http://schemas.openxmlformats.org/officeDocument/2006/relationships/slide" Target="slides/slide297.xml"/><Relationship Id="rId21" Type="http://schemas.openxmlformats.org/officeDocument/2006/relationships/slide" Target="slides/slide19.xml"/><Relationship Id="rId63" Type="http://schemas.openxmlformats.org/officeDocument/2006/relationships/slide" Target="slides/slide61.xml"/><Relationship Id="rId159" Type="http://schemas.openxmlformats.org/officeDocument/2006/relationships/slide" Target="slides/slide157.xml"/><Relationship Id="rId324" Type="http://schemas.openxmlformats.org/officeDocument/2006/relationships/slide" Target="slides/slide322.xml"/><Relationship Id="rId366" Type="http://schemas.openxmlformats.org/officeDocument/2006/relationships/slide" Target="slides/slide364.xml"/><Relationship Id="rId170" Type="http://schemas.openxmlformats.org/officeDocument/2006/relationships/slide" Target="slides/slide168.xml"/><Relationship Id="rId226" Type="http://schemas.openxmlformats.org/officeDocument/2006/relationships/slide" Target="slides/slide224.xml"/><Relationship Id="rId268" Type="http://schemas.openxmlformats.org/officeDocument/2006/relationships/slide" Target="slides/slide266.xml"/><Relationship Id="rId32" Type="http://schemas.openxmlformats.org/officeDocument/2006/relationships/slide" Target="slides/slide30.xml"/><Relationship Id="rId74" Type="http://schemas.openxmlformats.org/officeDocument/2006/relationships/slide" Target="slides/slide72.xml"/><Relationship Id="rId128" Type="http://schemas.openxmlformats.org/officeDocument/2006/relationships/slide" Target="slides/slide126.xml"/><Relationship Id="rId335" Type="http://schemas.openxmlformats.org/officeDocument/2006/relationships/slide" Target="slides/slide333.xml"/><Relationship Id="rId377" Type="http://schemas.openxmlformats.org/officeDocument/2006/relationships/slide" Target="slides/slide375.xml"/><Relationship Id="rId5" Type="http://schemas.openxmlformats.org/officeDocument/2006/relationships/slide" Target="slides/slide3.xml"/><Relationship Id="rId181" Type="http://schemas.openxmlformats.org/officeDocument/2006/relationships/slide" Target="slides/slide179.xml"/><Relationship Id="rId237" Type="http://schemas.openxmlformats.org/officeDocument/2006/relationships/slide" Target="slides/slide235.xml"/><Relationship Id="rId402" Type="http://schemas.openxmlformats.org/officeDocument/2006/relationships/slide" Target="slides/slide400.xml"/><Relationship Id="rId279" Type="http://schemas.openxmlformats.org/officeDocument/2006/relationships/slide" Target="slides/slide277.xml"/><Relationship Id="rId43" Type="http://schemas.openxmlformats.org/officeDocument/2006/relationships/slide" Target="slides/slide41.xml"/><Relationship Id="rId139" Type="http://schemas.openxmlformats.org/officeDocument/2006/relationships/slide" Target="slides/slide137.xml"/><Relationship Id="rId290" Type="http://schemas.openxmlformats.org/officeDocument/2006/relationships/slide" Target="slides/slide288.xml"/><Relationship Id="rId304" Type="http://schemas.openxmlformats.org/officeDocument/2006/relationships/slide" Target="slides/slide302.xml"/><Relationship Id="rId346" Type="http://schemas.openxmlformats.org/officeDocument/2006/relationships/slide" Target="slides/slide344.xml"/><Relationship Id="rId388" Type="http://schemas.openxmlformats.org/officeDocument/2006/relationships/slide" Target="slides/slide386.xml"/><Relationship Id="rId85" Type="http://schemas.openxmlformats.org/officeDocument/2006/relationships/slide" Target="slides/slide83.xml"/><Relationship Id="rId150" Type="http://schemas.openxmlformats.org/officeDocument/2006/relationships/slide" Target="slides/slide148.xml"/><Relationship Id="rId192" Type="http://schemas.openxmlformats.org/officeDocument/2006/relationships/slide" Target="slides/slide190.xml"/><Relationship Id="rId206" Type="http://schemas.openxmlformats.org/officeDocument/2006/relationships/slide" Target="slides/slide204.xml"/><Relationship Id="rId413" Type="http://schemas.openxmlformats.org/officeDocument/2006/relationships/presProps" Target="presProps.xml"/><Relationship Id="rId248" Type="http://schemas.openxmlformats.org/officeDocument/2006/relationships/slide" Target="slides/slide246.xml"/><Relationship Id="rId12" Type="http://schemas.openxmlformats.org/officeDocument/2006/relationships/slide" Target="slides/slide10.xml"/><Relationship Id="rId108" Type="http://schemas.openxmlformats.org/officeDocument/2006/relationships/slide" Target="slides/slide106.xml"/><Relationship Id="rId315" Type="http://schemas.openxmlformats.org/officeDocument/2006/relationships/slide" Target="slides/slide313.xml"/><Relationship Id="rId357" Type="http://schemas.openxmlformats.org/officeDocument/2006/relationships/slide" Target="slides/slide355.xml"/><Relationship Id="rId54" Type="http://schemas.openxmlformats.org/officeDocument/2006/relationships/slide" Target="slides/slide52.xml"/><Relationship Id="rId96" Type="http://schemas.openxmlformats.org/officeDocument/2006/relationships/slide" Target="slides/slide94.xml"/><Relationship Id="rId161" Type="http://schemas.openxmlformats.org/officeDocument/2006/relationships/slide" Target="slides/slide159.xml"/><Relationship Id="rId217" Type="http://schemas.openxmlformats.org/officeDocument/2006/relationships/slide" Target="slides/slide215.xml"/><Relationship Id="rId399" Type="http://schemas.openxmlformats.org/officeDocument/2006/relationships/slide" Target="slides/slide397.xml"/><Relationship Id="rId259" Type="http://schemas.openxmlformats.org/officeDocument/2006/relationships/slide" Target="slides/slide257.xml"/><Relationship Id="rId23" Type="http://schemas.openxmlformats.org/officeDocument/2006/relationships/slide" Target="slides/slide21.xml"/><Relationship Id="rId119" Type="http://schemas.openxmlformats.org/officeDocument/2006/relationships/slide" Target="slides/slide117.xml"/><Relationship Id="rId270" Type="http://schemas.openxmlformats.org/officeDocument/2006/relationships/slide" Target="slides/slide268.xml"/><Relationship Id="rId326" Type="http://schemas.openxmlformats.org/officeDocument/2006/relationships/slide" Target="slides/slide324.xml"/><Relationship Id="rId65" Type="http://schemas.openxmlformats.org/officeDocument/2006/relationships/slide" Target="slides/slide63.xml"/><Relationship Id="rId130" Type="http://schemas.openxmlformats.org/officeDocument/2006/relationships/slide" Target="slides/slide128.xml"/><Relationship Id="rId368" Type="http://schemas.openxmlformats.org/officeDocument/2006/relationships/slide" Target="slides/slide366.xml"/><Relationship Id="rId172" Type="http://schemas.openxmlformats.org/officeDocument/2006/relationships/slide" Target="slides/slide170.xml"/><Relationship Id="rId228" Type="http://schemas.openxmlformats.org/officeDocument/2006/relationships/slide" Target="slides/slide226.xml"/><Relationship Id="rId281" Type="http://schemas.openxmlformats.org/officeDocument/2006/relationships/slide" Target="slides/slide279.xml"/><Relationship Id="rId337" Type="http://schemas.openxmlformats.org/officeDocument/2006/relationships/slide" Target="slides/slide335.xml"/><Relationship Id="rId34" Type="http://schemas.openxmlformats.org/officeDocument/2006/relationships/slide" Target="slides/slide32.xml"/><Relationship Id="rId76" Type="http://schemas.openxmlformats.org/officeDocument/2006/relationships/slide" Target="slides/slide74.xml"/><Relationship Id="rId141" Type="http://schemas.openxmlformats.org/officeDocument/2006/relationships/slide" Target="slides/slide139.xml"/><Relationship Id="rId379" Type="http://schemas.openxmlformats.org/officeDocument/2006/relationships/slide" Target="slides/slide377.xml"/><Relationship Id="rId7" Type="http://schemas.openxmlformats.org/officeDocument/2006/relationships/slide" Target="slides/slide5.xml"/><Relationship Id="rId183" Type="http://schemas.openxmlformats.org/officeDocument/2006/relationships/slide" Target="slides/slide181.xml"/><Relationship Id="rId239" Type="http://schemas.openxmlformats.org/officeDocument/2006/relationships/slide" Target="slides/slide237.xml"/><Relationship Id="rId390" Type="http://schemas.openxmlformats.org/officeDocument/2006/relationships/slide" Target="slides/slide388.xml"/><Relationship Id="rId404" Type="http://schemas.openxmlformats.org/officeDocument/2006/relationships/slide" Target="slides/slide402.xml"/><Relationship Id="rId250" Type="http://schemas.openxmlformats.org/officeDocument/2006/relationships/slide" Target="slides/slide248.xml"/><Relationship Id="rId292" Type="http://schemas.openxmlformats.org/officeDocument/2006/relationships/slide" Target="slides/slide290.xml"/><Relationship Id="rId306" Type="http://schemas.openxmlformats.org/officeDocument/2006/relationships/slide" Target="slides/slide304.xml"/><Relationship Id="rId45" Type="http://schemas.openxmlformats.org/officeDocument/2006/relationships/slide" Target="slides/slide43.xml"/><Relationship Id="rId87" Type="http://schemas.openxmlformats.org/officeDocument/2006/relationships/slide" Target="slides/slide85.xml"/><Relationship Id="rId110" Type="http://schemas.openxmlformats.org/officeDocument/2006/relationships/slide" Target="slides/slide108.xml"/><Relationship Id="rId348" Type="http://schemas.openxmlformats.org/officeDocument/2006/relationships/slide" Target="slides/slide346.xml"/><Relationship Id="rId152" Type="http://schemas.openxmlformats.org/officeDocument/2006/relationships/slide" Target="slides/slide150.xml"/><Relationship Id="rId194" Type="http://schemas.openxmlformats.org/officeDocument/2006/relationships/slide" Target="slides/slide192.xml"/><Relationship Id="rId208" Type="http://schemas.openxmlformats.org/officeDocument/2006/relationships/slide" Target="slides/slide206.xml"/><Relationship Id="rId415" Type="http://schemas.openxmlformats.org/officeDocument/2006/relationships/theme" Target="theme/theme1.xml"/><Relationship Id="rId261" Type="http://schemas.openxmlformats.org/officeDocument/2006/relationships/slide" Target="slides/slide259.xml"/><Relationship Id="rId14" Type="http://schemas.openxmlformats.org/officeDocument/2006/relationships/slide" Target="slides/slide12.xml"/><Relationship Id="rId56" Type="http://schemas.openxmlformats.org/officeDocument/2006/relationships/slide" Target="slides/slide54.xml"/><Relationship Id="rId317" Type="http://schemas.openxmlformats.org/officeDocument/2006/relationships/slide" Target="slides/slide315.xml"/><Relationship Id="rId359" Type="http://schemas.openxmlformats.org/officeDocument/2006/relationships/slide" Target="slides/slide357.xml"/><Relationship Id="rId98" Type="http://schemas.openxmlformats.org/officeDocument/2006/relationships/slide" Target="slides/slide96.xml"/><Relationship Id="rId121" Type="http://schemas.openxmlformats.org/officeDocument/2006/relationships/slide" Target="slides/slide119.xml"/><Relationship Id="rId163" Type="http://schemas.openxmlformats.org/officeDocument/2006/relationships/slide" Target="slides/slide161.xml"/><Relationship Id="rId219" Type="http://schemas.openxmlformats.org/officeDocument/2006/relationships/slide" Target="slides/slide217.xml"/><Relationship Id="rId370" Type="http://schemas.openxmlformats.org/officeDocument/2006/relationships/slide" Target="slides/slide368.xml"/><Relationship Id="rId230" Type="http://schemas.openxmlformats.org/officeDocument/2006/relationships/slide" Target="slides/slide228.xml"/><Relationship Id="rId25" Type="http://schemas.openxmlformats.org/officeDocument/2006/relationships/slide" Target="slides/slide23.xml"/><Relationship Id="rId67" Type="http://schemas.openxmlformats.org/officeDocument/2006/relationships/slide" Target="slides/slide65.xml"/><Relationship Id="rId272" Type="http://schemas.openxmlformats.org/officeDocument/2006/relationships/slide" Target="slides/slide270.xml"/><Relationship Id="rId328" Type="http://schemas.openxmlformats.org/officeDocument/2006/relationships/slide" Target="slides/slide326.xml"/><Relationship Id="rId132" Type="http://schemas.openxmlformats.org/officeDocument/2006/relationships/slide" Target="slides/slide130.xml"/><Relationship Id="rId174" Type="http://schemas.openxmlformats.org/officeDocument/2006/relationships/slide" Target="slides/slide172.xml"/><Relationship Id="rId381" Type="http://schemas.openxmlformats.org/officeDocument/2006/relationships/slide" Target="slides/slide379.xml"/><Relationship Id="rId241" Type="http://schemas.openxmlformats.org/officeDocument/2006/relationships/slide" Target="slides/slide239.xml"/><Relationship Id="rId36" Type="http://schemas.openxmlformats.org/officeDocument/2006/relationships/slide" Target="slides/slide34.xml"/><Relationship Id="rId283" Type="http://schemas.openxmlformats.org/officeDocument/2006/relationships/slide" Target="slides/slide281.xml"/><Relationship Id="rId339" Type="http://schemas.openxmlformats.org/officeDocument/2006/relationships/slide" Target="slides/slide337.xml"/><Relationship Id="rId78" Type="http://schemas.openxmlformats.org/officeDocument/2006/relationships/slide" Target="slides/slide76.xml"/><Relationship Id="rId101" Type="http://schemas.openxmlformats.org/officeDocument/2006/relationships/slide" Target="slides/slide99.xml"/><Relationship Id="rId143" Type="http://schemas.openxmlformats.org/officeDocument/2006/relationships/slide" Target="slides/slide141.xml"/><Relationship Id="rId185" Type="http://schemas.openxmlformats.org/officeDocument/2006/relationships/slide" Target="slides/slide183.xml"/><Relationship Id="rId350" Type="http://schemas.openxmlformats.org/officeDocument/2006/relationships/slide" Target="slides/slide348.xml"/><Relationship Id="rId406" Type="http://schemas.openxmlformats.org/officeDocument/2006/relationships/slide" Target="slides/slide404.xml"/><Relationship Id="rId9" Type="http://schemas.openxmlformats.org/officeDocument/2006/relationships/slide" Target="slides/slide7.xml"/><Relationship Id="rId210" Type="http://schemas.openxmlformats.org/officeDocument/2006/relationships/slide" Target="slides/slide208.xml"/><Relationship Id="rId392" Type="http://schemas.openxmlformats.org/officeDocument/2006/relationships/slide" Target="slides/slide390.xml"/><Relationship Id="rId252" Type="http://schemas.openxmlformats.org/officeDocument/2006/relationships/slide" Target="slides/slide250.xml"/><Relationship Id="rId294" Type="http://schemas.openxmlformats.org/officeDocument/2006/relationships/slide" Target="slides/slide292.xml"/><Relationship Id="rId308" Type="http://schemas.openxmlformats.org/officeDocument/2006/relationships/slide" Target="slides/slide306.xml"/><Relationship Id="rId47" Type="http://schemas.openxmlformats.org/officeDocument/2006/relationships/slide" Target="slides/slide45.xml"/><Relationship Id="rId89" Type="http://schemas.openxmlformats.org/officeDocument/2006/relationships/slide" Target="slides/slide87.xml"/><Relationship Id="rId112" Type="http://schemas.openxmlformats.org/officeDocument/2006/relationships/slide" Target="slides/slide110.xml"/><Relationship Id="rId154" Type="http://schemas.openxmlformats.org/officeDocument/2006/relationships/slide" Target="slides/slide152.xml"/><Relationship Id="rId361" Type="http://schemas.openxmlformats.org/officeDocument/2006/relationships/slide" Target="slides/slide359.xml"/><Relationship Id="rId196" Type="http://schemas.openxmlformats.org/officeDocument/2006/relationships/slide" Target="slides/slide194.xml"/><Relationship Id="rId16" Type="http://schemas.openxmlformats.org/officeDocument/2006/relationships/slide" Target="slides/slide14.xml"/><Relationship Id="rId221" Type="http://schemas.openxmlformats.org/officeDocument/2006/relationships/slide" Target="slides/slide219.xml"/><Relationship Id="rId263" Type="http://schemas.openxmlformats.org/officeDocument/2006/relationships/slide" Target="slides/slide261.xml"/><Relationship Id="rId319" Type="http://schemas.openxmlformats.org/officeDocument/2006/relationships/slide" Target="slides/slide317.xml"/><Relationship Id="rId58" Type="http://schemas.openxmlformats.org/officeDocument/2006/relationships/slide" Target="slides/slide56.xml"/><Relationship Id="rId123" Type="http://schemas.openxmlformats.org/officeDocument/2006/relationships/slide" Target="slides/slide121.xml"/><Relationship Id="rId330" Type="http://schemas.openxmlformats.org/officeDocument/2006/relationships/slide" Target="slides/slide328.xml"/><Relationship Id="rId165" Type="http://schemas.openxmlformats.org/officeDocument/2006/relationships/slide" Target="slides/slide163.xml"/><Relationship Id="rId372" Type="http://schemas.openxmlformats.org/officeDocument/2006/relationships/slide" Target="slides/slide370.xml"/><Relationship Id="rId232" Type="http://schemas.openxmlformats.org/officeDocument/2006/relationships/slide" Target="slides/slide230.xml"/><Relationship Id="rId274" Type="http://schemas.openxmlformats.org/officeDocument/2006/relationships/slide" Target="slides/slide272.xml"/><Relationship Id="rId27" Type="http://schemas.openxmlformats.org/officeDocument/2006/relationships/slide" Target="slides/slide25.xml"/><Relationship Id="rId69" Type="http://schemas.openxmlformats.org/officeDocument/2006/relationships/slide" Target="slides/slide67.xml"/><Relationship Id="rId134" Type="http://schemas.openxmlformats.org/officeDocument/2006/relationships/slide" Target="slides/slide132.xml"/><Relationship Id="rId80" Type="http://schemas.openxmlformats.org/officeDocument/2006/relationships/slide" Target="slides/slide78.xml"/><Relationship Id="rId155" Type="http://schemas.openxmlformats.org/officeDocument/2006/relationships/slide" Target="slides/slide153.xml"/><Relationship Id="rId176" Type="http://schemas.openxmlformats.org/officeDocument/2006/relationships/slide" Target="slides/slide174.xml"/><Relationship Id="rId197" Type="http://schemas.openxmlformats.org/officeDocument/2006/relationships/slide" Target="slides/slide195.xml"/><Relationship Id="rId341" Type="http://schemas.openxmlformats.org/officeDocument/2006/relationships/slide" Target="slides/slide339.xml"/><Relationship Id="rId362" Type="http://schemas.openxmlformats.org/officeDocument/2006/relationships/slide" Target="slides/slide360.xml"/><Relationship Id="rId383" Type="http://schemas.openxmlformats.org/officeDocument/2006/relationships/slide" Target="slides/slide381.xml"/><Relationship Id="rId201" Type="http://schemas.openxmlformats.org/officeDocument/2006/relationships/slide" Target="slides/slide199.xml"/><Relationship Id="rId222" Type="http://schemas.openxmlformats.org/officeDocument/2006/relationships/slide" Target="slides/slide220.xml"/><Relationship Id="rId243" Type="http://schemas.openxmlformats.org/officeDocument/2006/relationships/slide" Target="slides/slide241.xml"/><Relationship Id="rId264" Type="http://schemas.openxmlformats.org/officeDocument/2006/relationships/slide" Target="slides/slide262.xml"/><Relationship Id="rId285" Type="http://schemas.openxmlformats.org/officeDocument/2006/relationships/slide" Target="slides/slide283.xml"/><Relationship Id="rId17" Type="http://schemas.openxmlformats.org/officeDocument/2006/relationships/slide" Target="slides/slide15.xml"/><Relationship Id="rId38" Type="http://schemas.openxmlformats.org/officeDocument/2006/relationships/slide" Target="slides/slide36.xml"/><Relationship Id="rId59" Type="http://schemas.openxmlformats.org/officeDocument/2006/relationships/slide" Target="slides/slide57.xml"/><Relationship Id="rId103" Type="http://schemas.openxmlformats.org/officeDocument/2006/relationships/slide" Target="slides/slide101.xml"/><Relationship Id="rId124" Type="http://schemas.openxmlformats.org/officeDocument/2006/relationships/slide" Target="slides/slide122.xml"/><Relationship Id="rId310" Type="http://schemas.openxmlformats.org/officeDocument/2006/relationships/slide" Target="slides/slide308.xml"/><Relationship Id="rId70" Type="http://schemas.openxmlformats.org/officeDocument/2006/relationships/slide" Target="slides/slide68.xml"/><Relationship Id="rId91" Type="http://schemas.openxmlformats.org/officeDocument/2006/relationships/slide" Target="slides/slide89.xml"/><Relationship Id="rId145" Type="http://schemas.openxmlformats.org/officeDocument/2006/relationships/slide" Target="slides/slide143.xml"/><Relationship Id="rId166" Type="http://schemas.openxmlformats.org/officeDocument/2006/relationships/slide" Target="slides/slide164.xml"/><Relationship Id="rId187" Type="http://schemas.openxmlformats.org/officeDocument/2006/relationships/slide" Target="slides/slide185.xml"/><Relationship Id="rId331" Type="http://schemas.openxmlformats.org/officeDocument/2006/relationships/slide" Target="slides/slide329.xml"/><Relationship Id="rId352" Type="http://schemas.openxmlformats.org/officeDocument/2006/relationships/slide" Target="slides/slide350.xml"/><Relationship Id="rId373" Type="http://schemas.openxmlformats.org/officeDocument/2006/relationships/slide" Target="slides/slide371.xml"/><Relationship Id="rId394" Type="http://schemas.openxmlformats.org/officeDocument/2006/relationships/slide" Target="slides/slide392.xml"/><Relationship Id="rId408" Type="http://schemas.openxmlformats.org/officeDocument/2006/relationships/slide" Target="slides/slide406.xml"/><Relationship Id="rId1" Type="http://schemas.openxmlformats.org/officeDocument/2006/relationships/slideMaster" Target="slideMasters/slideMaster1.xml"/><Relationship Id="rId212" Type="http://schemas.openxmlformats.org/officeDocument/2006/relationships/slide" Target="slides/slide210.xml"/><Relationship Id="rId233" Type="http://schemas.openxmlformats.org/officeDocument/2006/relationships/slide" Target="slides/slide231.xml"/><Relationship Id="rId254" Type="http://schemas.openxmlformats.org/officeDocument/2006/relationships/slide" Target="slides/slide252.xml"/><Relationship Id="rId28" Type="http://schemas.openxmlformats.org/officeDocument/2006/relationships/slide" Target="slides/slide26.xml"/><Relationship Id="rId49" Type="http://schemas.openxmlformats.org/officeDocument/2006/relationships/slide" Target="slides/slide47.xml"/><Relationship Id="rId114" Type="http://schemas.openxmlformats.org/officeDocument/2006/relationships/slide" Target="slides/slide112.xml"/><Relationship Id="rId275" Type="http://schemas.openxmlformats.org/officeDocument/2006/relationships/slide" Target="slides/slide273.xml"/><Relationship Id="rId296" Type="http://schemas.openxmlformats.org/officeDocument/2006/relationships/slide" Target="slides/slide294.xml"/><Relationship Id="rId300" Type="http://schemas.openxmlformats.org/officeDocument/2006/relationships/slide" Target="slides/slide298.xml"/><Relationship Id="rId60" Type="http://schemas.openxmlformats.org/officeDocument/2006/relationships/slide" Target="slides/slide58.xml"/><Relationship Id="rId81" Type="http://schemas.openxmlformats.org/officeDocument/2006/relationships/slide" Target="slides/slide79.xml"/><Relationship Id="rId135" Type="http://schemas.openxmlformats.org/officeDocument/2006/relationships/slide" Target="slides/slide133.xml"/><Relationship Id="rId156" Type="http://schemas.openxmlformats.org/officeDocument/2006/relationships/slide" Target="slides/slide154.xml"/><Relationship Id="rId177" Type="http://schemas.openxmlformats.org/officeDocument/2006/relationships/slide" Target="slides/slide175.xml"/><Relationship Id="rId198" Type="http://schemas.openxmlformats.org/officeDocument/2006/relationships/slide" Target="slides/slide196.xml"/><Relationship Id="rId321" Type="http://schemas.openxmlformats.org/officeDocument/2006/relationships/slide" Target="slides/slide319.xml"/><Relationship Id="rId342" Type="http://schemas.openxmlformats.org/officeDocument/2006/relationships/slide" Target="slides/slide340.xml"/><Relationship Id="rId363" Type="http://schemas.openxmlformats.org/officeDocument/2006/relationships/slide" Target="slides/slide361.xml"/><Relationship Id="rId384" Type="http://schemas.openxmlformats.org/officeDocument/2006/relationships/slide" Target="slides/slide382.xml"/><Relationship Id="rId202" Type="http://schemas.openxmlformats.org/officeDocument/2006/relationships/slide" Target="slides/slide200.xml"/><Relationship Id="rId223" Type="http://schemas.openxmlformats.org/officeDocument/2006/relationships/slide" Target="slides/slide221.xml"/><Relationship Id="rId244" Type="http://schemas.openxmlformats.org/officeDocument/2006/relationships/slide" Target="slides/slide242.xml"/><Relationship Id="rId18" Type="http://schemas.openxmlformats.org/officeDocument/2006/relationships/slide" Target="slides/slide16.xml"/><Relationship Id="rId39" Type="http://schemas.openxmlformats.org/officeDocument/2006/relationships/slide" Target="slides/slide37.xml"/><Relationship Id="rId265" Type="http://schemas.openxmlformats.org/officeDocument/2006/relationships/slide" Target="slides/slide263.xml"/><Relationship Id="rId286" Type="http://schemas.openxmlformats.org/officeDocument/2006/relationships/slide" Target="slides/slide284.xml"/><Relationship Id="rId50" Type="http://schemas.openxmlformats.org/officeDocument/2006/relationships/slide" Target="slides/slide48.xml"/><Relationship Id="rId104" Type="http://schemas.openxmlformats.org/officeDocument/2006/relationships/slide" Target="slides/slide102.xml"/><Relationship Id="rId125" Type="http://schemas.openxmlformats.org/officeDocument/2006/relationships/slide" Target="slides/slide123.xml"/><Relationship Id="rId146" Type="http://schemas.openxmlformats.org/officeDocument/2006/relationships/slide" Target="slides/slide144.xml"/><Relationship Id="rId167" Type="http://schemas.openxmlformats.org/officeDocument/2006/relationships/slide" Target="slides/slide165.xml"/><Relationship Id="rId188" Type="http://schemas.openxmlformats.org/officeDocument/2006/relationships/slide" Target="slides/slide186.xml"/><Relationship Id="rId311" Type="http://schemas.openxmlformats.org/officeDocument/2006/relationships/slide" Target="slides/slide309.xml"/><Relationship Id="rId332" Type="http://schemas.openxmlformats.org/officeDocument/2006/relationships/slide" Target="slides/slide330.xml"/><Relationship Id="rId353" Type="http://schemas.openxmlformats.org/officeDocument/2006/relationships/slide" Target="slides/slide351.xml"/><Relationship Id="rId374" Type="http://schemas.openxmlformats.org/officeDocument/2006/relationships/slide" Target="slides/slide372.xml"/><Relationship Id="rId395" Type="http://schemas.openxmlformats.org/officeDocument/2006/relationships/slide" Target="slides/slide393.xml"/><Relationship Id="rId409" Type="http://schemas.openxmlformats.org/officeDocument/2006/relationships/slide" Target="slides/slide407.xml"/><Relationship Id="rId71" Type="http://schemas.openxmlformats.org/officeDocument/2006/relationships/slide" Target="slides/slide69.xml"/><Relationship Id="rId92" Type="http://schemas.openxmlformats.org/officeDocument/2006/relationships/slide" Target="slides/slide90.xml"/><Relationship Id="rId213" Type="http://schemas.openxmlformats.org/officeDocument/2006/relationships/slide" Target="slides/slide211.xml"/><Relationship Id="rId234" Type="http://schemas.openxmlformats.org/officeDocument/2006/relationships/slide" Target="slides/slide232.xml"/><Relationship Id="rId2" Type="http://schemas.openxmlformats.org/officeDocument/2006/relationships/slideMaster" Target="slideMasters/slideMaster2.xml"/><Relationship Id="rId29" Type="http://schemas.openxmlformats.org/officeDocument/2006/relationships/slide" Target="slides/slide27.xml"/><Relationship Id="rId255" Type="http://schemas.openxmlformats.org/officeDocument/2006/relationships/slide" Target="slides/slide253.xml"/><Relationship Id="rId276" Type="http://schemas.openxmlformats.org/officeDocument/2006/relationships/slide" Target="slides/slide274.xml"/><Relationship Id="rId297" Type="http://schemas.openxmlformats.org/officeDocument/2006/relationships/slide" Target="slides/slide295.xml"/><Relationship Id="rId40" Type="http://schemas.openxmlformats.org/officeDocument/2006/relationships/slide" Target="slides/slide38.xml"/><Relationship Id="rId115" Type="http://schemas.openxmlformats.org/officeDocument/2006/relationships/slide" Target="slides/slide113.xml"/><Relationship Id="rId136" Type="http://schemas.openxmlformats.org/officeDocument/2006/relationships/slide" Target="slides/slide134.xml"/><Relationship Id="rId157" Type="http://schemas.openxmlformats.org/officeDocument/2006/relationships/slide" Target="slides/slide155.xml"/><Relationship Id="rId178" Type="http://schemas.openxmlformats.org/officeDocument/2006/relationships/slide" Target="slides/slide176.xml"/><Relationship Id="rId301" Type="http://schemas.openxmlformats.org/officeDocument/2006/relationships/slide" Target="slides/slide299.xml"/><Relationship Id="rId322" Type="http://schemas.openxmlformats.org/officeDocument/2006/relationships/slide" Target="slides/slide320.xml"/><Relationship Id="rId343" Type="http://schemas.openxmlformats.org/officeDocument/2006/relationships/slide" Target="slides/slide341.xml"/><Relationship Id="rId364" Type="http://schemas.openxmlformats.org/officeDocument/2006/relationships/slide" Target="slides/slide362.xml"/><Relationship Id="rId61" Type="http://schemas.openxmlformats.org/officeDocument/2006/relationships/slide" Target="slides/slide59.xml"/><Relationship Id="rId82" Type="http://schemas.openxmlformats.org/officeDocument/2006/relationships/slide" Target="slides/slide80.xml"/><Relationship Id="rId199" Type="http://schemas.openxmlformats.org/officeDocument/2006/relationships/slide" Target="slides/slide197.xml"/><Relationship Id="rId203" Type="http://schemas.openxmlformats.org/officeDocument/2006/relationships/slide" Target="slides/slide201.xml"/><Relationship Id="rId385" Type="http://schemas.openxmlformats.org/officeDocument/2006/relationships/slide" Target="slides/slide383.xml"/><Relationship Id="rId19" Type="http://schemas.openxmlformats.org/officeDocument/2006/relationships/slide" Target="slides/slide17.xml"/><Relationship Id="rId224" Type="http://schemas.openxmlformats.org/officeDocument/2006/relationships/slide" Target="slides/slide222.xml"/><Relationship Id="rId245" Type="http://schemas.openxmlformats.org/officeDocument/2006/relationships/slide" Target="slides/slide243.xml"/><Relationship Id="rId266" Type="http://schemas.openxmlformats.org/officeDocument/2006/relationships/slide" Target="slides/slide264.xml"/><Relationship Id="rId287" Type="http://schemas.openxmlformats.org/officeDocument/2006/relationships/slide" Target="slides/slide285.xml"/><Relationship Id="rId410" Type="http://schemas.openxmlformats.org/officeDocument/2006/relationships/slide" Target="slides/slide408.xml"/><Relationship Id="rId30" Type="http://schemas.openxmlformats.org/officeDocument/2006/relationships/slide" Target="slides/slide28.xml"/><Relationship Id="rId105" Type="http://schemas.openxmlformats.org/officeDocument/2006/relationships/slide" Target="slides/slide103.xml"/><Relationship Id="rId126" Type="http://schemas.openxmlformats.org/officeDocument/2006/relationships/slide" Target="slides/slide124.xml"/><Relationship Id="rId147" Type="http://schemas.openxmlformats.org/officeDocument/2006/relationships/slide" Target="slides/slide145.xml"/><Relationship Id="rId168" Type="http://schemas.openxmlformats.org/officeDocument/2006/relationships/slide" Target="slides/slide166.xml"/><Relationship Id="rId312" Type="http://schemas.openxmlformats.org/officeDocument/2006/relationships/slide" Target="slides/slide310.xml"/><Relationship Id="rId333" Type="http://schemas.openxmlformats.org/officeDocument/2006/relationships/slide" Target="slides/slide331.xml"/><Relationship Id="rId354" Type="http://schemas.openxmlformats.org/officeDocument/2006/relationships/slide" Target="slides/slide352.xml"/><Relationship Id="rId51" Type="http://schemas.openxmlformats.org/officeDocument/2006/relationships/slide" Target="slides/slide49.xml"/><Relationship Id="rId72" Type="http://schemas.openxmlformats.org/officeDocument/2006/relationships/slide" Target="slides/slide70.xml"/><Relationship Id="rId93" Type="http://schemas.openxmlformats.org/officeDocument/2006/relationships/slide" Target="slides/slide91.xml"/><Relationship Id="rId189" Type="http://schemas.openxmlformats.org/officeDocument/2006/relationships/slide" Target="slides/slide187.xml"/><Relationship Id="rId375" Type="http://schemas.openxmlformats.org/officeDocument/2006/relationships/slide" Target="slides/slide373.xml"/><Relationship Id="rId396" Type="http://schemas.openxmlformats.org/officeDocument/2006/relationships/slide" Target="slides/slide394.xml"/><Relationship Id="rId3" Type="http://schemas.openxmlformats.org/officeDocument/2006/relationships/slide" Target="slides/slide1.xml"/><Relationship Id="rId214" Type="http://schemas.openxmlformats.org/officeDocument/2006/relationships/slide" Target="slides/slide212.xml"/><Relationship Id="rId235" Type="http://schemas.openxmlformats.org/officeDocument/2006/relationships/slide" Target="slides/slide233.xml"/><Relationship Id="rId256" Type="http://schemas.openxmlformats.org/officeDocument/2006/relationships/slide" Target="slides/slide254.xml"/><Relationship Id="rId277" Type="http://schemas.openxmlformats.org/officeDocument/2006/relationships/slide" Target="slides/slide275.xml"/><Relationship Id="rId298" Type="http://schemas.openxmlformats.org/officeDocument/2006/relationships/slide" Target="slides/slide296.xml"/><Relationship Id="rId400" Type="http://schemas.openxmlformats.org/officeDocument/2006/relationships/slide" Target="slides/slide398.xml"/><Relationship Id="rId116" Type="http://schemas.openxmlformats.org/officeDocument/2006/relationships/slide" Target="slides/slide114.xml"/><Relationship Id="rId137" Type="http://schemas.openxmlformats.org/officeDocument/2006/relationships/slide" Target="slides/slide135.xml"/><Relationship Id="rId158" Type="http://schemas.openxmlformats.org/officeDocument/2006/relationships/slide" Target="slides/slide156.xml"/><Relationship Id="rId302" Type="http://schemas.openxmlformats.org/officeDocument/2006/relationships/slide" Target="slides/slide300.xml"/><Relationship Id="rId323" Type="http://schemas.openxmlformats.org/officeDocument/2006/relationships/slide" Target="slides/slide321.xml"/><Relationship Id="rId344" Type="http://schemas.openxmlformats.org/officeDocument/2006/relationships/slide" Target="slides/slide342.xml"/><Relationship Id="rId20" Type="http://schemas.openxmlformats.org/officeDocument/2006/relationships/slide" Target="slides/slide18.xml"/><Relationship Id="rId41" Type="http://schemas.openxmlformats.org/officeDocument/2006/relationships/slide" Target="slides/slide39.xml"/><Relationship Id="rId62" Type="http://schemas.openxmlformats.org/officeDocument/2006/relationships/slide" Target="slides/slide60.xml"/><Relationship Id="rId83" Type="http://schemas.openxmlformats.org/officeDocument/2006/relationships/slide" Target="slides/slide81.xml"/><Relationship Id="rId179" Type="http://schemas.openxmlformats.org/officeDocument/2006/relationships/slide" Target="slides/slide177.xml"/><Relationship Id="rId365" Type="http://schemas.openxmlformats.org/officeDocument/2006/relationships/slide" Target="slides/slide363.xml"/><Relationship Id="rId386" Type="http://schemas.openxmlformats.org/officeDocument/2006/relationships/slide" Target="slides/slide384.xml"/><Relationship Id="rId190" Type="http://schemas.openxmlformats.org/officeDocument/2006/relationships/slide" Target="slides/slide188.xml"/><Relationship Id="rId204" Type="http://schemas.openxmlformats.org/officeDocument/2006/relationships/slide" Target="slides/slide202.xml"/><Relationship Id="rId225" Type="http://schemas.openxmlformats.org/officeDocument/2006/relationships/slide" Target="slides/slide223.xml"/><Relationship Id="rId246" Type="http://schemas.openxmlformats.org/officeDocument/2006/relationships/slide" Target="slides/slide244.xml"/><Relationship Id="rId267" Type="http://schemas.openxmlformats.org/officeDocument/2006/relationships/slide" Target="slides/slide265.xml"/><Relationship Id="rId288" Type="http://schemas.openxmlformats.org/officeDocument/2006/relationships/slide" Target="slides/slide286.xml"/><Relationship Id="rId411" Type="http://schemas.openxmlformats.org/officeDocument/2006/relationships/notesMaster" Target="notesMasters/notesMaster1.xml"/><Relationship Id="rId106" Type="http://schemas.openxmlformats.org/officeDocument/2006/relationships/slide" Target="slides/slide104.xml"/><Relationship Id="rId127" Type="http://schemas.openxmlformats.org/officeDocument/2006/relationships/slide" Target="slides/slide125.xml"/><Relationship Id="rId313" Type="http://schemas.openxmlformats.org/officeDocument/2006/relationships/slide" Target="slides/slide311.xml"/><Relationship Id="rId10" Type="http://schemas.openxmlformats.org/officeDocument/2006/relationships/slide" Target="slides/slide8.xml"/><Relationship Id="rId31" Type="http://schemas.openxmlformats.org/officeDocument/2006/relationships/slide" Target="slides/slide29.xml"/><Relationship Id="rId52" Type="http://schemas.openxmlformats.org/officeDocument/2006/relationships/slide" Target="slides/slide50.xml"/><Relationship Id="rId73" Type="http://schemas.openxmlformats.org/officeDocument/2006/relationships/slide" Target="slides/slide71.xml"/><Relationship Id="rId94" Type="http://schemas.openxmlformats.org/officeDocument/2006/relationships/slide" Target="slides/slide92.xml"/><Relationship Id="rId148" Type="http://schemas.openxmlformats.org/officeDocument/2006/relationships/slide" Target="slides/slide146.xml"/><Relationship Id="rId169" Type="http://schemas.openxmlformats.org/officeDocument/2006/relationships/slide" Target="slides/slide167.xml"/><Relationship Id="rId334" Type="http://schemas.openxmlformats.org/officeDocument/2006/relationships/slide" Target="slides/slide332.xml"/><Relationship Id="rId355" Type="http://schemas.openxmlformats.org/officeDocument/2006/relationships/slide" Target="slides/slide353.xml"/><Relationship Id="rId376" Type="http://schemas.openxmlformats.org/officeDocument/2006/relationships/slide" Target="slides/slide374.xml"/><Relationship Id="rId397" Type="http://schemas.openxmlformats.org/officeDocument/2006/relationships/slide" Target="slides/slide395.xml"/><Relationship Id="rId4" Type="http://schemas.openxmlformats.org/officeDocument/2006/relationships/slide" Target="slides/slide2.xml"/><Relationship Id="rId180" Type="http://schemas.openxmlformats.org/officeDocument/2006/relationships/slide" Target="slides/slide178.xml"/><Relationship Id="rId215" Type="http://schemas.openxmlformats.org/officeDocument/2006/relationships/slide" Target="slides/slide213.xml"/><Relationship Id="rId236" Type="http://schemas.openxmlformats.org/officeDocument/2006/relationships/slide" Target="slides/slide234.xml"/><Relationship Id="rId257" Type="http://schemas.openxmlformats.org/officeDocument/2006/relationships/slide" Target="slides/slide255.xml"/><Relationship Id="rId278" Type="http://schemas.openxmlformats.org/officeDocument/2006/relationships/slide" Target="slides/slide276.xml"/><Relationship Id="rId401" Type="http://schemas.openxmlformats.org/officeDocument/2006/relationships/slide" Target="slides/slide399.xml"/><Relationship Id="rId303" Type="http://schemas.openxmlformats.org/officeDocument/2006/relationships/slide" Target="slides/slide301.xml"/><Relationship Id="rId42" Type="http://schemas.openxmlformats.org/officeDocument/2006/relationships/slide" Target="slides/slide40.xml"/><Relationship Id="rId84" Type="http://schemas.openxmlformats.org/officeDocument/2006/relationships/slide" Target="slides/slide82.xml"/><Relationship Id="rId138" Type="http://schemas.openxmlformats.org/officeDocument/2006/relationships/slide" Target="slides/slide136.xml"/><Relationship Id="rId345" Type="http://schemas.openxmlformats.org/officeDocument/2006/relationships/slide" Target="slides/slide343.xml"/><Relationship Id="rId387" Type="http://schemas.openxmlformats.org/officeDocument/2006/relationships/slide" Target="slides/slide385.xml"/><Relationship Id="rId191" Type="http://schemas.openxmlformats.org/officeDocument/2006/relationships/slide" Target="slides/slide189.xml"/><Relationship Id="rId205" Type="http://schemas.openxmlformats.org/officeDocument/2006/relationships/slide" Target="slides/slide203.xml"/><Relationship Id="rId247" Type="http://schemas.openxmlformats.org/officeDocument/2006/relationships/slide" Target="slides/slide245.xml"/><Relationship Id="rId412" Type="http://schemas.openxmlformats.org/officeDocument/2006/relationships/handoutMaster" Target="handoutMasters/handoutMaster1.xml"/><Relationship Id="rId107" Type="http://schemas.openxmlformats.org/officeDocument/2006/relationships/slide" Target="slides/slide105.xml"/><Relationship Id="rId289" Type="http://schemas.openxmlformats.org/officeDocument/2006/relationships/slide" Target="slides/slide287.xml"/><Relationship Id="rId11" Type="http://schemas.openxmlformats.org/officeDocument/2006/relationships/slide" Target="slides/slide9.xml"/><Relationship Id="rId53" Type="http://schemas.openxmlformats.org/officeDocument/2006/relationships/slide" Target="slides/slide51.xml"/><Relationship Id="rId149" Type="http://schemas.openxmlformats.org/officeDocument/2006/relationships/slide" Target="slides/slide147.xml"/><Relationship Id="rId314" Type="http://schemas.openxmlformats.org/officeDocument/2006/relationships/slide" Target="slides/slide312.xml"/><Relationship Id="rId356" Type="http://schemas.openxmlformats.org/officeDocument/2006/relationships/slide" Target="slides/slide354.xml"/><Relationship Id="rId398" Type="http://schemas.openxmlformats.org/officeDocument/2006/relationships/slide" Target="slides/slide396.xml"/><Relationship Id="rId95" Type="http://schemas.openxmlformats.org/officeDocument/2006/relationships/slide" Target="slides/slide93.xml"/><Relationship Id="rId160" Type="http://schemas.openxmlformats.org/officeDocument/2006/relationships/slide" Target="slides/slide158.xml"/><Relationship Id="rId216" Type="http://schemas.openxmlformats.org/officeDocument/2006/relationships/slide" Target="slides/slide214.xml"/><Relationship Id="rId258" Type="http://schemas.openxmlformats.org/officeDocument/2006/relationships/slide" Target="slides/slide256.xml"/><Relationship Id="rId22" Type="http://schemas.openxmlformats.org/officeDocument/2006/relationships/slide" Target="slides/slide20.xml"/><Relationship Id="rId64" Type="http://schemas.openxmlformats.org/officeDocument/2006/relationships/slide" Target="slides/slide62.xml"/><Relationship Id="rId118" Type="http://schemas.openxmlformats.org/officeDocument/2006/relationships/slide" Target="slides/slide116.xml"/><Relationship Id="rId325" Type="http://schemas.openxmlformats.org/officeDocument/2006/relationships/slide" Target="slides/slide323.xml"/><Relationship Id="rId367" Type="http://schemas.openxmlformats.org/officeDocument/2006/relationships/slide" Target="slides/slide365.xml"/><Relationship Id="rId171" Type="http://schemas.openxmlformats.org/officeDocument/2006/relationships/slide" Target="slides/slide169.xml"/><Relationship Id="rId227" Type="http://schemas.openxmlformats.org/officeDocument/2006/relationships/slide" Target="slides/slide225.xml"/><Relationship Id="rId269" Type="http://schemas.openxmlformats.org/officeDocument/2006/relationships/slide" Target="slides/slide267.xml"/><Relationship Id="rId33" Type="http://schemas.openxmlformats.org/officeDocument/2006/relationships/slide" Target="slides/slide31.xml"/><Relationship Id="rId129" Type="http://schemas.openxmlformats.org/officeDocument/2006/relationships/slide" Target="slides/slide127.xml"/><Relationship Id="rId280" Type="http://schemas.openxmlformats.org/officeDocument/2006/relationships/slide" Target="slides/slide278.xml"/><Relationship Id="rId336" Type="http://schemas.openxmlformats.org/officeDocument/2006/relationships/slide" Target="slides/slide334.xml"/><Relationship Id="rId75" Type="http://schemas.openxmlformats.org/officeDocument/2006/relationships/slide" Target="slides/slide73.xml"/><Relationship Id="rId140" Type="http://schemas.openxmlformats.org/officeDocument/2006/relationships/slide" Target="slides/slide138.xml"/><Relationship Id="rId182" Type="http://schemas.openxmlformats.org/officeDocument/2006/relationships/slide" Target="slides/slide180.xml"/><Relationship Id="rId378" Type="http://schemas.openxmlformats.org/officeDocument/2006/relationships/slide" Target="slides/slide376.xml"/><Relationship Id="rId403" Type="http://schemas.openxmlformats.org/officeDocument/2006/relationships/slide" Target="slides/slide401.xml"/><Relationship Id="rId6" Type="http://schemas.openxmlformats.org/officeDocument/2006/relationships/slide" Target="slides/slide4.xml"/><Relationship Id="rId238" Type="http://schemas.openxmlformats.org/officeDocument/2006/relationships/slide" Target="slides/slide236.xml"/><Relationship Id="rId291" Type="http://schemas.openxmlformats.org/officeDocument/2006/relationships/slide" Target="slides/slide289.xml"/><Relationship Id="rId305" Type="http://schemas.openxmlformats.org/officeDocument/2006/relationships/slide" Target="slides/slide303.xml"/><Relationship Id="rId347" Type="http://schemas.openxmlformats.org/officeDocument/2006/relationships/slide" Target="slides/slide345.xml"/><Relationship Id="rId44" Type="http://schemas.openxmlformats.org/officeDocument/2006/relationships/slide" Target="slides/slide42.xml"/><Relationship Id="rId86" Type="http://schemas.openxmlformats.org/officeDocument/2006/relationships/slide" Target="slides/slide84.xml"/><Relationship Id="rId151" Type="http://schemas.openxmlformats.org/officeDocument/2006/relationships/slide" Target="slides/slide149.xml"/><Relationship Id="rId389" Type="http://schemas.openxmlformats.org/officeDocument/2006/relationships/slide" Target="slides/slide387.xml"/><Relationship Id="rId193" Type="http://schemas.openxmlformats.org/officeDocument/2006/relationships/slide" Target="slides/slide191.xml"/><Relationship Id="rId207" Type="http://schemas.openxmlformats.org/officeDocument/2006/relationships/slide" Target="slides/slide205.xml"/><Relationship Id="rId249" Type="http://schemas.openxmlformats.org/officeDocument/2006/relationships/slide" Target="slides/slide247.xml"/><Relationship Id="rId414" Type="http://schemas.openxmlformats.org/officeDocument/2006/relationships/viewProps" Target="viewProps.xml"/><Relationship Id="rId13" Type="http://schemas.openxmlformats.org/officeDocument/2006/relationships/slide" Target="slides/slide11.xml"/><Relationship Id="rId109" Type="http://schemas.openxmlformats.org/officeDocument/2006/relationships/slide" Target="slides/slide107.xml"/><Relationship Id="rId260" Type="http://schemas.openxmlformats.org/officeDocument/2006/relationships/slide" Target="slides/slide258.xml"/><Relationship Id="rId316" Type="http://schemas.openxmlformats.org/officeDocument/2006/relationships/slide" Target="slides/slide314.xml"/><Relationship Id="rId55" Type="http://schemas.openxmlformats.org/officeDocument/2006/relationships/slide" Target="slides/slide53.xml"/><Relationship Id="rId97" Type="http://schemas.openxmlformats.org/officeDocument/2006/relationships/slide" Target="slides/slide95.xml"/><Relationship Id="rId120" Type="http://schemas.openxmlformats.org/officeDocument/2006/relationships/slide" Target="slides/slide118.xml"/><Relationship Id="rId358" Type="http://schemas.openxmlformats.org/officeDocument/2006/relationships/slide" Target="slides/slide356.xml"/><Relationship Id="rId162" Type="http://schemas.openxmlformats.org/officeDocument/2006/relationships/slide" Target="slides/slide160.xml"/><Relationship Id="rId218" Type="http://schemas.openxmlformats.org/officeDocument/2006/relationships/slide" Target="slides/slide216.xml"/><Relationship Id="rId271" Type="http://schemas.openxmlformats.org/officeDocument/2006/relationships/slide" Target="slides/slide269.xml"/><Relationship Id="rId24" Type="http://schemas.openxmlformats.org/officeDocument/2006/relationships/slide" Target="slides/slide22.xml"/><Relationship Id="rId66" Type="http://schemas.openxmlformats.org/officeDocument/2006/relationships/slide" Target="slides/slide64.xml"/><Relationship Id="rId131" Type="http://schemas.openxmlformats.org/officeDocument/2006/relationships/slide" Target="slides/slide129.xml"/><Relationship Id="rId327" Type="http://schemas.openxmlformats.org/officeDocument/2006/relationships/slide" Target="slides/slide325.xml"/><Relationship Id="rId369" Type="http://schemas.openxmlformats.org/officeDocument/2006/relationships/slide" Target="slides/slide367.xml"/><Relationship Id="rId173" Type="http://schemas.openxmlformats.org/officeDocument/2006/relationships/slide" Target="slides/slide171.xml"/><Relationship Id="rId229" Type="http://schemas.openxmlformats.org/officeDocument/2006/relationships/slide" Target="slides/slide227.xml"/><Relationship Id="rId380" Type="http://schemas.openxmlformats.org/officeDocument/2006/relationships/slide" Target="slides/slide378.xml"/><Relationship Id="rId240" Type="http://schemas.openxmlformats.org/officeDocument/2006/relationships/slide" Target="slides/slide238.xml"/><Relationship Id="rId35" Type="http://schemas.openxmlformats.org/officeDocument/2006/relationships/slide" Target="slides/slide33.xml"/><Relationship Id="rId77" Type="http://schemas.openxmlformats.org/officeDocument/2006/relationships/slide" Target="slides/slide75.xml"/><Relationship Id="rId100" Type="http://schemas.openxmlformats.org/officeDocument/2006/relationships/slide" Target="slides/slide98.xml"/><Relationship Id="rId282" Type="http://schemas.openxmlformats.org/officeDocument/2006/relationships/slide" Target="slides/slide280.xml"/><Relationship Id="rId338" Type="http://schemas.openxmlformats.org/officeDocument/2006/relationships/slide" Target="slides/slide336.xml"/><Relationship Id="rId8" Type="http://schemas.openxmlformats.org/officeDocument/2006/relationships/slide" Target="slides/slide6.xml"/><Relationship Id="rId142" Type="http://schemas.openxmlformats.org/officeDocument/2006/relationships/slide" Target="slides/slide140.xml"/><Relationship Id="rId184" Type="http://schemas.openxmlformats.org/officeDocument/2006/relationships/slide" Target="slides/slide182.xml"/><Relationship Id="rId391" Type="http://schemas.openxmlformats.org/officeDocument/2006/relationships/slide" Target="slides/slide389.xml"/><Relationship Id="rId405" Type="http://schemas.openxmlformats.org/officeDocument/2006/relationships/slide" Target="slides/slide403.xml"/><Relationship Id="rId251" Type="http://schemas.openxmlformats.org/officeDocument/2006/relationships/slide" Target="slides/slide249.xml"/><Relationship Id="rId46" Type="http://schemas.openxmlformats.org/officeDocument/2006/relationships/slide" Target="slides/slide44.xml"/><Relationship Id="rId293" Type="http://schemas.openxmlformats.org/officeDocument/2006/relationships/slide" Target="slides/slide291.xml"/><Relationship Id="rId307" Type="http://schemas.openxmlformats.org/officeDocument/2006/relationships/slide" Target="slides/slide305.xml"/><Relationship Id="rId349" Type="http://schemas.openxmlformats.org/officeDocument/2006/relationships/slide" Target="slides/slide347.xml"/><Relationship Id="rId88" Type="http://schemas.openxmlformats.org/officeDocument/2006/relationships/slide" Target="slides/slide86.xml"/><Relationship Id="rId111" Type="http://schemas.openxmlformats.org/officeDocument/2006/relationships/slide" Target="slides/slide109.xml"/><Relationship Id="rId153" Type="http://schemas.openxmlformats.org/officeDocument/2006/relationships/slide" Target="slides/slide151.xml"/><Relationship Id="rId195" Type="http://schemas.openxmlformats.org/officeDocument/2006/relationships/slide" Target="slides/slide193.xml"/><Relationship Id="rId209" Type="http://schemas.openxmlformats.org/officeDocument/2006/relationships/slide" Target="slides/slide207.xml"/><Relationship Id="rId360" Type="http://schemas.openxmlformats.org/officeDocument/2006/relationships/slide" Target="slides/slide358.xml"/><Relationship Id="rId416" Type="http://schemas.openxmlformats.org/officeDocument/2006/relationships/tableStyles" Target="tableStyles.xml"/><Relationship Id="rId220" Type="http://schemas.openxmlformats.org/officeDocument/2006/relationships/slide" Target="slides/slide218.xml"/><Relationship Id="rId15" Type="http://schemas.openxmlformats.org/officeDocument/2006/relationships/slide" Target="slides/slide13.xml"/><Relationship Id="rId57" Type="http://schemas.openxmlformats.org/officeDocument/2006/relationships/slide" Target="slides/slide55.xml"/><Relationship Id="rId262" Type="http://schemas.openxmlformats.org/officeDocument/2006/relationships/slide" Target="slides/slide260.xml"/><Relationship Id="rId318" Type="http://schemas.openxmlformats.org/officeDocument/2006/relationships/slide" Target="slides/slide316.xml"/><Relationship Id="rId99" Type="http://schemas.openxmlformats.org/officeDocument/2006/relationships/slide" Target="slides/slide97.xml"/><Relationship Id="rId122" Type="http://schemas.openxmlformats.org/officeDocument/2006/relationships/slide" Target="slides/slide120.xml"/><Relationship Id="rId164" Type="http://schemas.openxmlformats.org/officeDocument/2006/relationships/slide" Target="slides/slide162.xml"/><Relationship Id="rId371" Type="http://schemas.openxmlformats.org/officeDocument/2006/relationships/slide" Target="slides/slide369.xml"/><Relationship Id="rId26" Type="http://schemas.openxmlformats.org/officeDocument/2006/relationships/slide" Target="slides/slide24.xml"/><Relationship Id="rId231" Type="http://schemas.openxmlformats.org/officeDocument/2006/relationships/slide" Target="slides/slide229.xml"/><Relationship Id="rId273" Type="http://schemas.openxmlformats.org/officeDocument/2006/relationships/slide" Target="slides/slide271.xml"/><Relationship Id="rId329" Type="http://schemas.openxmlformats.org/officeDocument/2006/relationships/slide" Target="slides/slide327.xml"/><Relationship Id="rId68" Type="http://schemas.openxmlformats.org/officeDocument/2006/relationships/slide" Target="slides/slide66.xml"/><Relationship Id="rId133" Type="http://schemas.openxmlformats.org/officeDocument/2006/relationships/slide" Target="slides/slide131.xml"/><Relationship Id="rId175" Type="http://schemas.openxmlformats.org/officeDocument/2006/relationships/slide" Target="slides/slide173.xml"/><Relationship Id="rId340" Type="http://schemas.openxmlformats.org/officeDocument/2006/relationships/slide" Target="slides/slide338.xml"/><Relationship Id="rId200" Type="http://schemas.openxmlformats.org/officeDocument/2006/relationships/slide" Target="slides/slide198.xml"/><Relationship Id="rId382" Type="http://schemas.openxmlformats.org/officeDocument/2006/relationships/slide" Target="slides/slide380.xml"/><Relationship Id="rId242" Type="http://schemas.openxmlformats.org/officeDocument/2006/relationships/slide" Target="slides/slide240.xml"/><Relationship Id="rId284" Type="http://schemas.openxmlformats.org/officeDocument/2006/relationships/slide" Target="slides/slide282.xml"/><Relationship Id="rId37" Type="http://schemas.openxmlformats.org/officeDocument/2006/relationships/slide" Target="slides/slide35.xml"/><Relationship Id="rId79" Type="http://schemas.openxmlformats.org/officeDocument/2006/relationships/slide" Target="slides/slide77.xml"/><Relationship Id="rId102" Type="http://schemas.openxmlformats.org/officeDocument/2006/relationships/slide" Target="slides/slide100.xml"/><Relationship Id="rId144" Type="http://schemas.openxmlformats.org/officeDocument/2006/relationships/slide" Target="slides/slide142.xml"/><Relationship Id="rId90" Type="http://schemas.openxmlformats.org/officeDocument/2006/relationships/slide" Target="slides/slide88.xml"/><Relationship Id="rId186" Type="http://schemas.openxmlformats.org/officeDocument/2006/relationships/slide" Target="slides/slide184.xml"/><Relationship Id="rId351" Type="http://schemas.openxmlformats.org/officeDocument/2006/relationships/slide" Target="slides/slide349.xml"/><Relationship Id="rId393" Type="http://schemas.openxmlformats.org/officeDocument/2006/relationships/slide" Target="slides/slide391.xml"/><Relationship Id="rId407" Type="http://schemas.openxmlformats.org/officeDocument/2006/relationships/slide" Target="slides/slide405.xml"/><Relationship Id="rId211" Type="http://schemas.openxmlformats.org/officeDocument/2006/relationships/slide" Target="slides/slide209.xml"/><Relationship Id="rId253" Type="http://schemas.openxmlformats.org/officeDocument/2006/relationships/slide" Target="slides/slide251.xml"/><Relationship Id="rId295" Type="http://schemas.openxmlformats.org/officeDocument/2006/relationships/slide" Target="slides/slide293.xml"/><Relationship Id="rId309" Type="http://schemas.openxmlformats.org/officeDocument/2006/relationships/slide" Target="slides/slide307.xml"/><Relationship Id="rId48" Type="http://schemas.openxmlformats.org/officeDocument/2006/relationships/slide" Target="slides/slide46.xml"/><Relationship Id="rId113" Type="http://schemas.openxmlformats.org/officeDocument/2006/relationships/slide" Target="slides/slide111.xml"/><Relationship Id="rId320" Type="http://schemas.openxmlformats.org/officeDocument/2006/relationships/slide" Target="slides/slide31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2"/>
            <a:ext cx="3037840" cy="466434"/>
          </a:xfrm>
          <a:prstGeom prst="rect">
            <a:avLst/>
          </a:prstGeom>
        </p:spPr>
        <p:txBody>
          <a:bodyPr vert="horz" lIns="93177" tIns="46589" rIns="93177" bIns="46589" rtlCol="0"/>
          <a:lstStyle>
            <a:lvl1pPr algn="r">
              <a:defRPr sz="1200"/>
            </a:lvl1pPr>
          </a:lstStyle>
          <a:p>
            <a:fld id="{6CEE53A9-E7DB-41AE-BC59-48A210CBD4EF}" type="datetimeFigureOut">
              <a:rPr lang="en-US" smtClean="0"/>
              <a:t>2/4/2020</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1107F908-7B2D-475C-8920-F536E8039580}" type="slidenum">
              <a:rPr lang="en-US" smtClean="0"/>
              <a:t>‹#›</a:t>
            </a:fld>
            <a:endParaRPr lang="en-US"/>
          </a:p>
        </p:txBody>
      </p:sp>
    </p:spTree>
    <p:extLst>
      <p:ext uri="{BB962C8B-B14F-4D97-AF65-F5344CB8AC3E}">
        <p14:creationId xmlns:p14="http://schemas.microsoft.com/office/powerpoint/2010/main" val="4314934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3037840" cy="466434"/>
          </a:xfrm>
          <a:prstGeom prst="rect">
            <a:avLst/>
          </a:prstGeom>
        </p:spPr>
        <p:txBody>
          <a:bodyPr vert="horz" lIns="93177" tIns="46589" rIns="93177" bIns="46589" rtlCol="0"/>
          <a:lstStyle>
            <a:lvl1pPr algn="l">
              <a:defRPr sz="1200"/>
            </a:lvl1pPr>
          </a:lstStyle>
          <a:p>
            <a:endParaRPr lang="en-GB"/>
          </a:p>
        </p:txBody>
      </p:sp>
      <p:sp>
        <p:nvSpPr>
          <p:cNvPr id="3" name="Date Placeholder 2"/>
          <p:cNvSpPr>
            <a:spLocks noGrp="1"/>
          </p:cNvSpPr>
          <p:nvPr>
            <p:ph type="dt" idx="1"/>
          </p:nvPr>
        </p:nvSpPr>
        <p:spPr>
          <a:xfrm>
            <a:off x="3970938" y="2"/>
            <a:ext cx="3037840" cy="466434"/>
          </a:xfrm>
          <a:prstGeom prst="rect">
            <a:avLst/>
          </a:prstGeom>
        </p:spPr>
        <p:txBody>
          <a:bodyPr vert="horz" lIns="93177" tIns="46589" rIns="93177" bIns="46589" rtlCol="0"/>
          <a:lstStyle>
            <a:lvl1pPr algn="r">
              <a:defRPr sz="1200"/>
            </a:lvl1pPr>
          </a:lstStyle>
          <a:p>
            <a:fld id="{54E423AC-7D06-45F8-99E2-95BACDBECAB9}" type="datetimeFigureOut">
              <a:rPr lang="en-GB" smtClean="0"/>
              <a:t>04/02/2020</a:t>
            </a:fld>
            <a:endParaRPr lang="en-GB"/>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GB"/>
          </a:p>
        </p:txBody>
      </p:sp>
      <p:sp>
        <p:nvSpPr>
          <p:cNvPr id="5" name="Notes Placeholder 4"/>
          <p:cNvSpPr>
            <a:spLocks noGrp="1"/>
          </p:cNvSpPr>
          <p:nvPr>
            <p:ph type="body" sz="quarter" idx="3"/>
          </p:nvPr>
        </p:nvSpPr>
        <p:spPr>
          <a:xfrm>
            <a:off x="701040" y="4473891"/>
            <a:ext cx="5608320" cy="3660459"/>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GB"/>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52D4B659-ACD6-496D-B8EE-CD890F109849}" type="slidenum">
              <a:rPr lang="en-GB" smtClean="0"/>
              <a:t>‹#›</a:t>
            </a:fld>
            <a:endParaRPr lang="en-GB"/>
          </a:p>
        </p:txBody>
      </p:sp>
    </p:spTree>
    <p:extLst>
      <p:ext uri="{BB962C8B-B14F-4D97-AF65-F5344CB8AC3E}">
        <p14:creationId xmlns:p14="http://schemas.microsoft.com/office/powerpoint/2010/main" val="17793371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29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304.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305.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311.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312.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313.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316.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317.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318.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3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326.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328.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330.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332.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333.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335.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339.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341.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345.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34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348.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350.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351.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352.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353.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356.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360.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365.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366.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37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376.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380.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384.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386.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389.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392.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397.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400.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403.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40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406.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40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15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162.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163.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164.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16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168.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17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17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17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17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17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17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17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180.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18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183.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185.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187.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189.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192.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193.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198.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201.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205.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20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21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214.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216.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217.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220.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221.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225.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226.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22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23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233.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242.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243.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245.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246.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247.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248.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249.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250.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25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253.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254.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256.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258.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259.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261.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262.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263.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28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28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By the end of the lesson you should know:</a:t>
            </a:r>
          </a:p>
        </p:txBody>
      </p:sp>
      <p:sp>
        <p:nvSpPr>
          <p:cNvPr id="4" name="Slide Number Placeholder 3"/>
          <p:cNvSpPr>
            <a:spLocks noGrp="1"/>
          </p:cNvSpPr>
          <p:nvPr>
            <p:ph type="sldNum" sz="quarter" idx="10"/>
          </p:nvPr>
        </p:nvSpPr>
        <p:spPr/>
        <p:txBody>
          <a:bodyPr/>
          <a:lstStyle/>
          <a:p>
            <a:fld id="{D607A92A-32CF-41BF-ADED-8B5894AAE30D}" type="slidenum">
              <a:rPr lang="en-GB" smtClean="0"/>
              <a:t>2</a:t>
            </a:fld>
            <a:endParaRPr lang="en-GB" dirty="0"/>
          </a:p>
        </p:txBody>
      </p:sp>
    </p:spTree>
    <p:extLst>
      <p:ext uri="{BB962C8B-B14F-4D97-AF65-F5344CB8AC3E}">
        <p14:creationId xmlns:p14="http://schemas.microsoft.com/office/powerpoint/2010/main" val="34477088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GB" dirty="0"/>
              <a:t>Felony- wrongdoing, offence- Felony defined by the Penal</a:t>
            </a:r>
            <a:r>
              <a:rPr lang="en-GB" baseline="0" dirty="0"/>
              <a:t> </a:t>
            </a:r>
            <a:r>
              <a:rPr lang="en-GB" dirty="0"/>
              <a:t>code an offense which is declared by law to be a felony, or if not declared to be a misdemeanour is punishable without</a:t>
            </a:r>
            <a:r>
              <a:rPr lang="en-GB" baseline="0" dirty="0"/>
              <a:t> proof of previous conviction, with death , or with imprisonment with hard labour for three years or more – sec 4 criminal procedure code, cap 88</a:t>
            </a:r>
            <a:endParaRPr lang="en-GB" dirty="0"/>
          </a:p>
          <a:p>
            <a:endParaRPr lang="en-GB" dirty="0"/>
          </a:p>
        </p:txBody>
      </p:sp>
      <p:sp>
        <p:nvSpPr>
          <p:cNvPr id="4" name="Slide Number Placeholder 3"/>
          <p:cNvSpPr>
            <a:spLocks noGrp="1"/>
          </p:cNvSpPr>
          <p:nvPr>
            <p:ph type="sldNum" sz="quarter" idx="10"/>
          </p:nvPr>
        </p:nvSpPr>
        <p:spPr/>
        <p:txBody>
          <a:bodyPr/>
          <a:lstStyle/>
          <a:p>
            <a:fld id="{D607A92A-32CF-41BF-ADED-8B5894AAE30D}" type="slidenum">
              <a:rPr lang="en-GB" smtClean="0"/>
              <a:t>11</a:t>
            </a:fld>
            <a:endParaRPr lang="en-GB" dirty="0"/>
          </a:p>
        </p:txBody>
      </p:sp>
    </p:spTree>
    <p:extLst>
      <p:ext uri="{BB962C8B-B14F-4D97-AF65-F5344CB8AC3E}">
        <p14:creationId xmlns:p14="http://schemas.microsoft.com/office/powerpoint/2010/main" val="3386176652"/>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What constitutes Abnormality of mind is not clear. Courts have offered</a:t>
            </a:r>
            <a:r>
              <a:rPr lang="en-GB" baseline="0" dirty="0"/>
              <a:t> certain definitions for example statement of Lord Packer, C.J. in R v Byrne (1960)  could be considered as a reasonable definitive statement of what constitutes abnormality of mind…… ‘Abnormality of mind… means a state of mind so different from the ordinary Human beings that the reasonable man would term it abnormal. It appears to us to be wide enough to cover the mind’s activities in all its aspects, not only the perception of physical acts &amp; matters &amp; the ability to form a rational judgement as to whether an act is right or wrong, but also the ability to exercise will power to control his physical acts in accordance with the rational judgement.</a:t>
            </a:r>
            <a:endParaRPr lang="en-GB" dirty="0"/>
          </a:p>
        </p:txBody>
      </p:sp>
      <p:sp>
        <p:nvSpPr>
          <p:cNvPr id="4" name="Slide Number Placeholder 3"/>
          <p:cNvSpPr>
            <a:spLocks noGrp="1"/>
          </p:cNvSpPr>
          <p:nvPr>
            <p:ph type="sldNum" sz="quarter" idx="10"/>
          </p:nvPr>
        </p:nvSpPr>
        <p:spPr/>
        <p:txBody>
          <a:bodyPr/>
          <a:lstStyle/>
          <a:p>
            <a:fld id="{C6B9A713-3160-4D23-8E5C-B7A9A3D96FCA}" type="slidenum">
              <a:rPr lang="en-GB" smtClean="0">
                <a:solidFill>
                  <a:prstClr val="black"/>
                </a:solidFill>
              </a:rPr>
              <a:pPr/>
              <a:t>290</a:t>
            </a:fld>
            <a:endParaRPr lang="en-GB">
              <a:solidFill>
                <a:prstClr val="black"/>
              </a:solidFill>
            </a:endParaRPr>
          </a:p>
        </p:txBody>
      </p:sp>
    </p:spTree>
    <p:extLst>
      <p:ext uri="{BB962C8B-B14F-4D97-AF65-F5344CB8AC3E}">
        <p14:creationId xmlns:p14="http://schemas.microsoft.com/office/powerpoint/2010/main" val="1068388445"/>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GB" dirty="0"/>
              <a:t>Sec 14 Penal Code, Cap 87 - a person under the age of eight is not criminally responsible for any act or omission</a:t>
            </a:r>
          </a:p>
          <a:p>
            <a:endParaRPr lang="en-GB" dirty="0"/>
          </a:p>
        </p:txBody>
      </p:sp>
      <p:sp>
        <p:nvSpPr>
          <p:cNvPr id="4" name="Slide Number Placeholder 3"/>
          <p:cNvSpPr>
            <a:spLocks noGrp="1"/>
          </p:cNvSpPr>
          <p:nvPr>
            <p:ph type="sldNum" sz="quarter" idx="10"/>
          </p:nvPr>
        </p:nvSpPr>
        <p:spPr/>
        <p:txBody>
          <a:bodyPr/>
          <a:lstStyle/>
          <a:p>
            <a:fld id="{9AC97A90-4174-4F54-A5C2-5B4895FDE692}" type="slidenum">
              <a:rPr lang="en-GB" smtClean="0">
                <a:solidFill>
                  <a:prstClr val="black"/>
                </a:solidFill>
              </a:rPr>
              <a:pPr/>
              <a:t>304</a:t>
            </a:fld>
            <a:endParaRPr lang="en-GB">
              <a:solidFill>
                <a:prstClr val="black"/>
              </a:solidFill>
            </a:endParaRPr>
          </a:p>
        </p:txBody>
      </p:sp>
    </p:spTree>
    <p:extLst>
      <p:ext uri="{BB962C8B-B14F-4D97-AF65-F5344CB8AC3E}">
        <p14:creationId xmlns:p14="http://schemas.microsoft.com/office/powerpoint/2010/main" val="1209350673"/>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AC97A90-4174-4F54-A5C2-5B4895FDE692}" type="slidenum">
              <a:rPr lang="en-GB" smtClean="0">
                <a:solidFill>
                  <a:prstClr val="black"/>
                </a:solidFill>
              </a:rPr>
              <a:pPr/>
              <a:t>305</a:t>
            </a:fld>
            <a:endParaRPr lang="en-GB">
              <a:solidFill>
                <a:prstClr val="black"/>
              </a:solidFill>
            </a:endParaRPr>
          </a:p>
        </p:txBody>
      </p:sp>
    </p:spTree>
    <p:extLst>
      <p:ext uri="{BB962C8B-B14F-4D97-AF65-F5344CB8AC3E}">
        <p14:creationId xmlns:p14="http://schemas.microsoft.com/office/powerpoint/2010/main" val="3881909260"/>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Case</a:t>
            </a:r>
            <a:r>
              <a:rPr lang="en-GB" baseline="0" dirty="0"/>
              <a:t> was contrasted with the case of Mwape v. The people</a:t>
            </a:r>
            <a:endParaRPr lang="en-GB" dirty="0"/>
          </a:p>
        </p:txBody>
      </p:sp>
      <p:sp>
        <p:nvSpPr>
          <p:cNvPr id="4" name="Slide Number Placeholder 3"/>
          <p:cNvSpPr>
            <a:spLocks noGrp="1"/>
          </p:cNvSpPr>
          <p:nvPr>
            <p:ph type="sldNum" sz="quarter" idx="10"/>
          </p:nvPr>
        </p:nvSpPr>
        <p:spPr/>
        <p:txBody>
          <a:bodyPr/>
          <a:lstStyle/>
          <a:p>
            <a:fld id="{9AC97A90-4174-4F54-A5C2-5B4895FDE692}" type="slidenum">
              <a:rPr lang="en-GB" smtClean="0">
                <a:solidFill>
                  <a:prstClr val="black"/>
                </a:solidFill>
              </a:rPr>
              <a:pPr/>
              <a:t>311</a:t>
            </a:fld>
            <a:endParaRPr lang="en-GB">
              <a:solidFill>
                <a:prstClr val="black"/>
              </a:solidFill>
            </a:endParaRPr>
          </a:p>
        </p:txBody>
      </p:sp>
    </p:spTree>
    <p:extLst>
      <p:ext uri="{BB962C8B-B14F-4D97-AF65-F5344CB8AC3E}">
        <p14:creationId xmlns:p14="http://schemas.microsoft.com/office/powerpoint/2010/main" val="271243955"/>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Conviction for murder was set aside instead substituted with the conviction of breaking store</a:t>
            </a:r>
            <a:r>
              <a:rPr lang="en-GB" baseline="0" dirty="0"/>
              <a:t> breaking, sentence of 6 years imprisonment with hard labour</a:t>
            </a:r>
            <a:endParaRPr lang="en-GB" dirty="0"/>
          </a:p>
        </p:txBody>
      </p:sp>
      <p:sp>
        <p:nvSpPr>
          <p:cNvPr id="4" name="Slide Number Placeholder 3"/>
          <p:cNvSpPr>
            <a:spLocks noGrp="1"/>
          </p:cNvSpPr>
          <p:nvPr>
            <p:ph type="sldNum" sz="quarter" idx="10"/>
          </p:nvPr>
        </p:nvSpPr>
        <p:spPr/>
        <p:txBody>
          <a:bodyPr/>
          <a:lstStyle/>
          <a:p>
            <a:fld id="{9AC97A90-4174-4F54-A5C2-5B4895FDE692}" type="slidenum">
              <a:rPr lang="en-GB" smtClean="0">
                <a:solidFill>
                  <a:prstClr val="black"/>
                </a:solidFill>
              </a:rPr>
              <a:pPr/>
              <a:t>312</a:t>
            </a:fld>
            <a:endParaRPr lang="en-GB">
              <a:solidFill>
                <a:prstClr val="black"/>
              </a:solidFill>
            </a:endParaRPr>
          </a:p>
        </p:txBody>
      </p:sp>
    </p:spTree>
    <p:extLst>
      <p:ext uri="{BB962C8B-B14F-4D97-AF65-F5344CB8AC3E}">
        <p14:creationId xmlns:p14="http://schemas.microsoft.com/office/powerpoint/2010/main" val="2594618533"/>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AC97A90-4174-4F54-A5C2-5B4895FDE692}" type="slidenum">
              <a:rPr lang="en-GB" smtClean="0">
                <a:solidFill>
                  <a:prstClr val="black"/>
                </a:solidFill>
              </a:rPr>
              <a:pPr/>
              <a:t>313</a:t>
            </a:fld>
            <a:endParaRPr lang="en-GB">
              <a:solidFill>
                <a:prstClr val="black"/>
              </a:solidFill>
            </a:endParaRPr>
          </a:p>
        </p:txBody>
      </p:sp>
    </p:spTree>
    <p:extLst>
      <p:ext uri="{BB962C8B-B14F-4D97-AF65-F5344CB8AC3E}">
        <p14:creationId xmlns:p14="http://schemas.microsoft.com/office/powerpoint/2010/main" val="3880864717"/>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GB" dirty="0"/>
              <a:t>Hatchard &amp; Ndulo Readings in criminal law &amp; Criminology in Zambia, Lusaka (1994)</a:t>
            </a:r>
          </a:p>
          <a:p>
            <a:endParaRPr lang="en-GB" dirty="0"/>
          </a:p>
        </p:txBody>
      </p:sp>
      <p:sp>
        <p:nvSpPr>
          <p:cNvPr id="4" name="Slide Number Placeholder 3"/>
          <p:cNvSpPr>
            <a:spLocks noGrp="1"/>
          </p:cNvSpPr>
          <p:nvPr>
            <p:ph type="sldNum" sz="quarter" idx="10"/>
          </p:nvPr>
        </p:nvSpPr>
        <p:spPr/>
        <p:txBody>
          <a:bodyPr/>
          <a:lstStyle/>
          <a:p>
            <a:fld id="{9AC97A90-4174-4F54-A5C2-5B4895FDE692}" type="slidenum">
              <a:rPr lang="en-GB" smtClean="0">
                <a:solidFill>
                  <a:prstClr val="black"/>
                </a:solidFill>
              </a:rPr>
              <a:pPr/>
              <a:t>316</a:t>
            </a:fld>
            <a:endParaRPr lang="en-GB">
              <a:solidFill>
                <a:prstClr val="black"/>
              </a:solidFill>
            </a:endParaRPr>
          </a:p>
        </p:txBody>
      </p:sp>
    </p:spTree>
    <p:extLst>
      <p:ext uri="{BB962C8B-B14F-4D97-AF65-F5344CB8AC3E}">
        <p14:creationId xmlns:p14="http://schemas.microsoft.com/office/powerpoint/2010/main" val="1976688169"/>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Appellant was sentenced to 15 years imprisonment with hard labour</a:t>
            </a:r>
            <a:r>
              <a:rPr lang="en-GB" baseline="0" dirty="0"/>
              <a:t> for aggravated robbery. Appellant &amp; two other unknown persons robbed Eastern Cooperative Union of the money</a:t>
            </a:r>
            <a:endParaRPr lang="en-GB" dirty="0"/>
          </a:p>
        </p:txBody>
      </p:sp>
      <p:sp>
        <p:nvSpPr>
          <p:cNvPr id="4" name="Slide Number Placeholder 3"/>
          <p:cNvSpPr>
            <a:spLocks noGrp="1"/>
          </p:cNvSpPr>
          <p:nvPr>
            <p:ph type="sldNum" sz="quarter" idx="10"/>
          </p:nvPr>
        </p:nvSpPr>
        <p:spPr/>
        <p:txBody>
          <a:bodyPr/>
          <a:lstStyle/>
          <a:p>
            <a:fld id="{9AC97A90-4174-4F54-A5C2-5B4895FDE692}" type="slidenum">
              <a:rPr lang="en-GB" smtClean="0">
                <a:solidFill>
                  <a:prstClr val="black"/>
                </a:solidFill>
              </a:rPr>
              <a:pPr/>
              <a:t>317</a:t>
            </a:fld>
            <a:endParaRPr lang="en-GB">
              <a:solidFill>
                <a:prstClr val="black"/>
              </a:solidFill>
            </a:endParaRPr>
          </a:p>
        </p:txBody>
      </p:sp>
    </p:spTree>
    <p:extLst>
      <p:ext uri="{BB962C8B-B14F-4D97-AF65-F5344CB8AC3E}">
        <p14:creationId xmlns:p14="http://schemas.microsoft.com/office/powerpoint/2010/main" val="1939627635"/>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Davies v. DPP – x was a</a:t>
            </a:r>
            <a:r>
              <a:rPr lang="en-GB" baseline="0" dirty="0"/>
              <a:t> party to a group of gangs fighting against other gangs. The flight ended with one of the gang on the other side being stabbed to death by Z who was carrying a knife, but unknown to X. It was held that X was not an accessory to manslaughter because he did not know that Z was carrying a knife.</a:t>
            </a:r>
            <a:endParaRPr lang="en-GB" dirty="0"/>
          </a:p>
        </p:txBody>
      </p:sp>
      <p:sp>
        <p:nvSpPr>
          <p:cNvPr id="4" name="Slide Number Placeholder 3"/>
          <p:cNvSpPr>
            <a:spLocks noGrp="1"/>
          </p:cNvSpPr>
          <p:nvPr>
            <p:ph type="sldNum" sz="quarter" idx="10"/>
          </p:nvPr>
        </p:nvSpPr>
        <p:spPr/>
        <p:txBody>
          <a:bodyPr/>
          <a:lstStyle/>
          <a:p>
            <a:fld id="{9AC97A90-4174-4F54-A5C2-5B4895FDE692}" type="slidenum">
              <a:rPr lang="en-GB" smtClean="0">
                <a:solidFill>
                  <a:prstClr val="black"/>
                </a:solidFill>
              </a:rPr>
              <a:pPr/>
              <a:t>318</a:t>
            </a:fld>
            <a:endParaRPr lang="en-GB">
              <a:solidFill>
                <a:prstClr val="black"/>
              </a:solidFill>
            </a:endParaRPr>
          </a:p>
        </p:txBody>
      </p:sp>
    </p:spTree>
    <p:extLst>
      <p:ext uri="{BB962C8B-B14F-4D97-AF65-F5344CB8AC3E}">
        <p14:creationId xmlns:p14="http://schemas.microsoft.com/office/powerpoint/2010/main" val="720979415"/>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10"/>
          </p:nvPr>
        </p:nvSpPr>
        <p:spPr/>
        <p:txBody>
          <a:bodyPr/>
          <a:lstStyle/>
          <a:p>
            <a:fld id="{9AC97A90-4174-4F54-A5C2-5B4895FDE692}" type="slidenum">
              <a:rPr lang="en-GB" smtClean="0">
                <a:solidFill>
                  <a:prstClr val="black"/>
                </a:solidFill>
              </a:rPr>
              <a:pPr/>
              <a:t>321</a:t>
            </a:fld>
            <a:endParaRPr lang="en-GB">
              <a:solidFill>
                <a:prstClr val="black"/>
              </a:solidFill>
            </a:endParaRPr>
          </a:p>
        </p:txBody>
      </p:sp>
    </p:spTree>
    <p:extLst>
      <p:ext uri="{BB962C8B-B14F-4D97-AF65-F5344CB8AC3E}">
        <p14:creationId xmlns:p14="http://schemas.microsoft.com/office/powerpoint/2010/main" val="15794723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GB" dirty="0"/>
              <a:t>Cognisable offences – is ‘an offense for which a police may arrest without a warrant –</a:t>
            </a:r>
            <a:r>
              <a:rPr lang="en-GB" baseline="0" dirty="0"/>
              <a:t> sec 2 Criminal Procedure Code, Cap 88.</a:t>
            </a:r>
            <a:endParaRPr lang="en-GB" dirty="0"/>
          </a:p>
          <a:p>
            <a:endParaRPr lang="en-GB" dirty="0"/>
          </a:p>
        </p:txBody>
      </p:sp>
      <p:sp>
        <p:nvSpPr>
          <p:cNvPr id="4" name="Slide Number Placeholder 3"/>
          <p:cNvSpPr>
            <a:spLocks noGrp="1"/>
          </p:cNvSpPr>
          <p:nvPr>
            <p:ph type="sldNum" sz="quarter" idx="10"/>
          </p:nvPr>
        </p:nvSpPr>
        <p:spPr/>
        <p:txBody>
          <a:bodyPr/>
          <a:lstStyle/>
          <a:p>
            <a:fld id="{D607A92A-32CF-41BF-ADED-8B5894AAE30D}" type="slidenum">
              <a:rPr lang="en-GB" smtClean="0"/>
              <a:t>12</a:t>
            </a:fld>
            <a:endParaRPr lang="en-GB" dirty="0"/>
          </a:p>
        </p:txBody>
      </p:sp>
    </p:spTree>
    <p:extLst>
      <p:ext uri="{BB962C8B-B14F-4D97-AF65-F5344CB8AC3E}">
        <p14:creationId xmlns:p14="http://schemas.microsoft.com/office/powerpoint/2010/main" val="1650863412"/>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8801C72-5D34-43BA-B6FA-A1D8CFC45790}" type="slidenum">
              <a:rPr lang="en-GB" smtClean="0"/>
              <a:t>326</a:t>
            </a:fld>
            <a:endParaRPr lang="en-GB"/>
          </a:p>
        </p:txBody>
      </p:sp>
    </p:spTree>
    <p:extLst>
      <p:ext uri="{BB962C8B-B14F-4D97-AF65-F5344CB8AC3E}">
        <p14:creationId xmlns:p14="http://schemas.microsoft.com/office/powerpoint/2010/main" val="92709285"/>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‘some overt act’ – taking concert steps</a:t>
            </a:r>
            <a:r>
              <a:rPr lang="en-GB" baseline="0" dirty="0"/>
              <a:t>  in committing the offence.</a:t>
            </a:r>
            <a:endParaRPr lang="en-GB" dirty="0"/>
          </a:p>
        </p:txBody>
      </p:sp>
      <p:sp>
        <p:nvSpPr>
          <p:cNvPr id="4" name="Slide Number Placeholder 3"/>
          <p:cNvSpPr>
            <a:spLocks noGrp="1"/>
          </p:cNvSpPr>
          <p:nvPr>
            <p:ph type="sldNum" sz="quarter" idx="10"/>
          </p:nvPr>
        </p:nvSpPr>
        <p:spPr/>
        <p:txBody>
          <a:bodyPr/>
          <a:lstStyle/>
          <a:p>
            <a:fld id="{18801C72-5D34-43BA-B6FA-A1D8CFC45790}" type="slidenum">
              <a:rPr lang="en-GB" smtClean="0"/>
              <a:t>328</a:t>
            </a:fld>
            <a:endParaRPr lang="en-GB"/>
          </a:p>
        </p:txBody>
      </p:sp>
    </p:spTree>
    <p:extLst>
      <p:ext uri="{BB962C8B-B14F-4D97-AF65-F5344CB8AC3E}">
        <p14:creationId xmlns:p14="http://schemas.microsoft.com/office/powerpoint/2010/main" val="2839268003"/>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overt act- evident, explicit, obvious.  </a:t>
            </a:r>
          </a:p>
        </p:txBody>
      </p:sp>
      <p:sp>
        <p:nvSpPr>
          <p:cNvPr id="4" name="Slide Number Placeholder 3"/>
          <p:cNvSpPr>
            <a:spLocks noGrp="1"/>
          </p:cNvSpPr>
          <p:nvPr>
            <p:ph type="sldNum" sz="quarter" idx="10"/>
          </p:nvPr>
        </p:nvSpPr>
        <p:spPr/>
        <p:txBody>
          <a:bodyPr/>
          <a:lstStyle/>
          <a:p>
            <a:fld id="{18801C72-5D34-43BA-B6FA-A1D8CFC45790}" type="slidenum">
              <a:rPr lang="en-GB" smtClean="0"/>
              <a:t>330</a:t>
            </a:fld>
            <a:endParaRPr lang="en-GB"/>
          </a:p>
        </p:txBody>
      </p:sp>
    </p:spTree>
    <p:extLst>
      <p:ext uri="{BB962C8B-B14F-4D97-AF65-F5344CB8AC3E}">
        <p14:creationId xmlns:p14="http://schemas.microsoft.com/office/powerpoint/2010/main" val="3944298032"/>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However</a:t>
            </a:r>
          </a:p>
        </p:txBody>
      </p:sp>
      <p:sp>
        <p:nvSpPr>
          <p:cNvPr id="4" name="Slide Number Placeholder 3"/>
          <p:cNvSpPr>
            <a:spLocks noGrp="1"/>
          </p:cNvSpPr>
          <p:nvPr>
            <p:ph type="sldNum" sz="quarter" idx="10"/>
          </p:nvPr>
        </p:nvSpPr>
        <p:spPr/>
        <p:txBody>
          <a:bodyPr/>
          <a:lstStyle/>
          <a:p>
            <a:fld id="{18801C72-5D34-43BA-B6FA-A1D8CFC45790}" type="slidenum">
              <a:rPr lang="en-GB" smtClean="0"/>
              <a:t>332</a:t>
            </a:fld>
            <a:endParaRPr lang="en-GB"/>
          </a:p>
        </p:txBody>
      </p:sp>
    </p:spTree>
    <p:extLst>
      <p:ext uri="{BB962C8B-B14F-4D97-AF65-F5344CB8AC3E}">
        <p14:creationId xmlns:p14="http://schemas.microsoft.com/office/powerpoint/2010/main" val="2224695794"/>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For instance</a:t>
            </a:r>
            <a:r>
              <a:rPr lang="en-GB" baseline="0" dirty="0"/>
              <a:t> in the offence of attempted rape, MR is the intention to have sexual intercourse with a woman or girl knowing or being reckless as to the fact that the woman does not consent.</a:t>
            </a:r>
            <a:endParaRPr lang="en-GB" dirty="0"/>
          </a:p>
        </p:txBody>
      </p:sp>
      <p:sp>
        <p:nvSpPr>
          <p:cNvPr id="4" name="Slide Number Placeholder 3"/>
          <p:cNvSpPr>
            <a:spLocks noGrp="1"/>
          </p:cNvSpPr>
          <p:nvPr>
            <p:ph type="sldNum" sz="quarter" idx="10"/>
          </p:nvPr>
        </p:nvSpPr>
        <p:spPr/>
        <p:txBody>
          <a:bodyPr/>
          <a:lstStyle/>
          <a:p>
            <a:fld id="{18801C72-5D34-43BA-B6FA-A1D8CFC45790}" type="slidenum">
              <a:rPr lang="en-GB" smtClean="0"/>
              <a:t>333</a:t>
            </a:fld>
            <a:endParaRPr lang="en-GB"/>
          </a:p>
        </p:txBody>
      </p:sp>
    </p:spTree>
    <p:extLst>
      <p:ext uri="{BB962C8B-B14F-4D97-AF65-F5344CB8AC3E}">
        <p14:creationId xmlns:p14="http://schemas.microsoft.com/office/powerpoint/2010/main" val="3999887342"/>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Desists- end,</a:t>
            </a:r>
            <a:r>
              <a:rPr lang="en-GB" baseline="0" dirty="0"/>
              <a:t> cease</a:t>
            </a:r>
            <a:endParaRPr lang="en-GB" dirty="0"/>
          </a:p>
        </p:txBody>
      </p:sp>
      <p:sp>
        <p:nvSpPr>
          <p:cNvPr id="4" name="Slide Number Placeholder 3"/>
          <p:cNvSpPr>
            <a:spLocks noGrp="1"/>
          </p:cNvSpPr>
          <p:nvPr>
            <p:ph type="sldNum" sz="quarter" idx="10"/>
          </p:nvPr>
        </p:nvSpPr>
        <p:spPr/>
        <p:txBody>
          <a:bodyPr/>
          <a:lstStyle/>
          <a:p>
            <a:fld id="{18801C72-5D34-43BA-B6FA-A1D8CFC45790}" type="slidenum">
              <a:rPr lang="en-GB" smtClean="0"/>
              <a:t>335</a:t>
            </a:fld>
            <a:endParaRPr lang="en-GB"/>
          </a:p>
        </p:txBody>
      </p:sp>
    </p:spTree>
    <p:extLst>
      <p:ext uri="{BB962C8B-B14F-4D97-AF65-F5344CB8AC3E}">
        <p14:creationId xmlns:p14="http://schemas.microsoft.com/office/powerpoint/2010/main" val="1740975398"/>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8801C72-5D34-43BA-B6FA-A1D8CFC45790}" type="slidenum">
              <a:rPr lang="en-GB" smtClean="0"/>
              <a:t>339</a:t>
            </a:fld>
            <a:endParaRPr lang="en-GB"/>
          </a:p>
        </p:txBody>
      </p:sp>
    </p:spTree>
    <p:extLst>
      <p:ext uri="{BB962C8B-B14F-4D97-AF65-F5344CB8AC3E}">
        <p14:creationId xmlns:p14="http://schemas.microsoft.com/office/powerpoint/2010/main" val="1945692950"/>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GB" dirty="0"/>
              <a:t>[R v. Scott (1979) 68 CR. App. R. 164, [</a:t>
            </a:r>
            <a:r>
              <a:rPr lang="en-GB" i="1" dirty="0"/>
              <a:t>R v. King </a:t>
            </a:r>
            <a:r>
              <a:rPr lang="en-GB" dirty="0"/>
              <a:t>(1966) Crim. LR 280],</a:t>
            </a:r>
            <a:r>
              <a:rPr lang="en-GB" baseline="0" dirty="0"/>
              <a:t> </a:t>
            </a:r>
            <a:r>
              <a:rPr lang="en-GB" dirty="0"/>
              <a:t>[</a:t>
            </a:r>
            <a:r>
              <a:rPr lang="en-GB" i="1" dirty="0"/>
              <a:t>R v. Siracusa </a:t>
            </a:r>
            <a:r>
              <a:rPr lang="en-GB" dirty="0"/>
              <a:t>(1990) 90 Cr. APP.R.140 (CA)</a:t>
            </a:r>
          </a:p>
          <a:p>
            <a:pPr defTabSz="931774">
              <a:defRPr/>
            </a:pPr>
            <a:endParaRPr lang="en-GB" dirty="0"/>
          </a:p>
          <a:p>
            <a:endParaRPr lang="en-GB" dirty="0"/>
          </a:p>
        </p:txBody>
      </p:sp>
      <p:sp>
        <p:nvSpPr>
          <p:cNvPr id="4" name="Slide Number Placeholder 3"/>
          <p:cNvSpPr>
            <a:spLocks noGrp="1"/>
          </p:cNvSpPr>
          <p:nvPr>
            <p:ph type="sldNum" sz="quarter" idx="10"/>
          </p:nvPr>
        </p:nvSpPr>
        <p:spPr/>
        <p:txBody>
          <a:bodyPr/>
          <a:lstStyle/>
          <a:p>
            <a:fld id="{18801C72-5D34-43BA-B6FA-A1D8CFC45790}" type="slidenum">
              <a:rPr lang="en-GB" smtClean="0"/>
              <a:t>341</a:t>
            </a:fld>
            <a:endParaRPr lang="en-GB"/>
          </a:p>
        </p:txBody>
      </p:sp>
    </p:spTree>
    <p:extLst>
      <p:ext uri="{BB962C8B-B14F-4D97-AF65-F5344CB8AC3E}">
        <p14:creationId xmlns:p14="http://schemas.microsoft.com/office/powerpoint/2010/main" val="1163261667"/>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It is sometimes</a:t>
            </a:r>
            <a:r>
              <a:rPr lang="en-GB" baseline="0" dirty="0"/>
              <a:t> known as Solicitation particularly in the United States</a:t>
            </a:r>
            <a:endParaRPr lang="en-GB" dirty="0"/>
          </a:p>
        </p:txBody>
      </p:sp>
      <p:sp>
        <p:nvSpPr>
          <p:cNvPr id="4" name="Slide Number Placeholder 3"/>
          <p:cNvSpPr>
            <a:spLocks noGrp="1"/>
          </p:cNvSpPr>
          <p:nvPr>
            <p:ph type="sldNum" sz="quarter" idx="10"/>
          </p:nvPr>
        </p:nvSpPr>
        <p:spPr/>
        <p:txBody>
          <a:bodyPr/>
          <a:lstStyle/>
          <a:p>
            <a:fld id="{18801C72-5D34-43BA-B6FA-A1D8CFC45790}" type="slidenum">
              <a:rPr lang="en-GB" smtClean="0"/>
              <a:t>345</a:t>
            </a:fld>
            <a:endParaRPr lang="en-GB"/>
          </a:p>
        </p:txBody>
      </p:sp>
    </p:spTree>
    <p:extLst>
      <p:ext uri="{BB962C8B-B14F-4D97-AF65-F5344CB8AC3E}">
        <p14:creationId xmlns:p14="http://schemas.microsoft.com/office/powerpoint/2010/main" val="3172492746"/>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ACD4A33-E586-4DCC-AB33-554B9C21EBEB}" type="slidenum">
              <a:rPr lang="en-GB" smtClean="0"/>
              <a:t>347</a:t>
            </a:fld>
            <a:endParaRPr lang="en-GB"/>
          </a:p>
        </p:txBody>
      </p:sp>
    </p:spTree>
    <p:extLst>
      <p:ext uri="{BB962C8B-B14F-4D97-AF65-F5344CB8AC3E}">
        <p14:creationId xmlns:p14="http://schemas.microsoft.com/office/powerpoint/2010/main" val="22880119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Introduce</a:t>
            </a:r>
            <a:r>
              <a:rPr lang="en-GB" baseline="0" dirty="0"/>
              <a:t> the significance of this</a:t>
            </a:r>
            <a:endParaRPr lang="en-GB" dirty="0"/>
          </a:p>
        </p:txBody>
      </p:sp>
      <p:sp>
        <p:nvSpPr>
          <p:cNvPr id="4" name="Slide Number Placeholder 3"/>
          <p:cNvSpPr>
            <a:spLocks noGrp="1"/>
          </p:cNvSpPr>
          <p:nvPr>
            <p:ph type="sldNum" sz="quarter" idx="10"/>
          </p:nvPr>
        </p:nvSpPr>
        <p:spPr/>
        <p:txBody>
          <a:bodyPr/>
          <a:lstStyle/>
          <a:p>
            <a:fld id="{D607A92A-32CF-41BF-ADED-8B5894AAE30D}" type="slidenum">
              <a:rPr lang="en-GB" smtClean="0"/>
              <a:t>14</a:t>
            </a:fld>
            <a:endParaRPr lang="en-GB" dirty="0"/>
          </a:p>
        </p:txBody>
      </p:sp>
    </p:spTree>
    <p:extLst>
      <p:ext uri="{BB962C8B-B14F-4D97-AF65-F5344CB8AC3E}">
        <p14:creationId xmlns:p14="http://schemas.microsoft.com/office/powerpoint/2010/main" val="3293242221"/>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GB" dirty="0"/>
              <a:t>Imprisonment,</a:t>
            </a:r>
            <a:r>
              <a:rPr lang="en-GB" baseline="0" dirty="0"/>
              <a:t> fine, community service, suspended sentence</a:t>
            </a:r>
            <a:endParaRPr lang="en-GB" dirty="0"/>
          </a:p>
          <a:p>
            <a:endParaRPr lang="en-GB" dirty="0"/>
          </a:p>
        </p:txBody>
      </p:sp>
      <p:sp>
        <p:nvSpPr>
          <p:cNvPr id="4" name="Slide Number Placeholder 3"/>
          <p:cNvSpPr>
            <a:spLocks noGrp="1"/>
          </p:cNvSpPr>
          <p:nvPr>
            <p:ph type="sldNum" sz="quarter" idx="10"/>
          </p:nvPr>
        </p:nvSpPr>
        <p:spPr/>
        <p:txBody>
          <a:bodyPr/>
          <a:lstStyle/>
          <a:p>
            <a:fld id="{0ACD4A33-E586-4DCC-AB33-554B9C21EBEB}" type="slidenum">
              <a:rPr lang="en-GB" smtClean="0"/>
              <a:t>348</a:t>
            </a:fld>
            <a:endParaRPr lang="en-GB"/>
          </a:p>
        </p:txBody>
      </p:sp>
    </p:spTree>
    <p:extLst>
      <p:ext uri="{BB962C8B-B14F-4D97-AF65-F5344CB8AC3E}">
        <p14:creationId xmlns:p14="http://schemas.microsoft.com/office/powerpoint/2010/main" val="1366231861"/>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GB" dirty="0"/>
              <a:t>Utilitarian – Purpose of CL is to prevent or reduce crime( forward looking) opposite of retribution which is backward looking.</a:t>
            </a:r>
            <a:r>
              <a:rPr lang="en-GB" baseline="0" dirty="0"/>
              <a:t> </a:t>
            </a:r>
            <a:r>
              <a:rPr lang="en-GB" dirty="0"/>
              <a:t>A </a:t>
            </a:r>
            <a:r>
              <a:rPr lang="en-GB" b="1" dirty="0"/>
              <a:t>Consequentialist</a:t>
            </a:r>
            <a:r>
              <a:rPr lang="en-GB" b="1" baseline="0" dirty="0"/>
              <a:t> seeks to achieve a consequence at any price &amp; a </a:t>
            </a:r>
            <a:r>
              <a:rPr lang="en-GB" b="1" dirty="0"/>
              <a:t>Utilitarian sets a price on the achievement of the goal.</a:t>
            </a:r>
          </a:p>
          <a:p>
            <a:r>
              <a:rPr lang="en-GB" b="1" dirty="0"/>
              <a:t>They are thus often named Consequentialist </a:t>
            </a:r>
            <a:r>
              <a:rPr lang="en-GB" dirty="0"/>
              <a:t>or Utilitarian</a:t>
            </a:r>
            <a:r>
              <a:rPr lang="en-GB" b="1" dirty="0"/>
              <a:t> theories  (Deterrence,</a:t>
            </a:r>
            <a:r>
              <a:rPr lang="en-GB" b="1" baseline="0" dirty="0"/>
              <a:t> </a:t>
            </a:r>
            <a:r>
              <a:rPr lang="en-GB" b="1" dirty="0"/>
              <a:t>Incapacitation,</a:t>
            </a:r>
            <a:r>
              <a:rPr lang="en-GB" b="1" baseline="0" dirty="0"/>
              <a:t> </a:t>
            </a:r>
            <a:r>
              <a:rPr lang="en-GB" b="1" dirty="0"/>
              <a:t>Rehabilitation)</a:t>
            </a:r>
          </a:p>
          <a:p>
            <a:pPr defTabSz="931774">
              <a:defRPr/>
            </a:pPr>
            <a:endParaRPr lang="en-GB" b="1" dirty="0"/>
          </a:p>
          <a:p>
            <a:pPr defTabSz="931774">
              <a:defRPr/>
            </a:pPr>
            <a:endParaRPr lang="en-GB" dirty="0"/>
          </a:p>
        </p:txBody>
      </p:sp>
      <p:sp>
        <p:nvSpPr>
          <p:cNvPr id="4" name="Slide Number Placeholder 3"/>
          <p:cNvSpPr>
            <a:spLocks noGrp="1"/>
          </p:cNvSpPr>
          <p:nvPr>
            <p:ph type="sldNum" sz="quarter" idx="10"/>
          </p:nvPr>
        </p:nvSpPr>
        <p:spPr/>
        <p:txBody>
          <a:bodyPr/>
          <a:lstStyle/>
          <a:p>
            <a:fld id="{0ACD4A33-E586-4DCC-AB33-554B9C21EBEB}" type="slidenum">
              <a:rPr lang="en-GB" smtClean="0"/>
              <a:t>350</a:t>
            </a:fld>
            <a:endParaRPr lang="en-GB"/>
          </a:p>
        </p:txBody>
      </p:sp>
    </p:spTree>
    <p:extLst>
      <p:ext uri="{BB962C8B-B14F-4D97-AF65-F5344CB8AC3E}">
        <p14:creationId xmlns:p14="http://schemas.microsoft.com/office/powerpoint/2010/main" val="2884124089"/>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Respite- break/let out. Limits the powers of the </a:t>
            </a:r>
            <a:r>
              <a:rPr lang="en-GB" dirty="0" err="1"/>
              <a:t>Crt</a:t>
            </a:r>
            <a:r>
              <a:rPr lang="en-GB" dirty="0"/>
              <a:t>. </a:t>
            </a:r>
          </a:p>
        </p:txBody>
      </p:sp>
      <p:sp>
        <p:nvSpPr>
          <p:cNvPr id="4" name="Slide Number Placeholder 3"/>
          <p:cNvSpPr>
            <a:spLocks noGrp="1"/>
          </p:cNvSpPr>
          <p:nvPr>
            <p:ph type="sldNum" sz="quarter" idx="10"/>
          </p:nvPr>
        </p:nvSpPr>
        <p:spPr/>
        <p:txBody>
          <a:bodyPr/>
          <a:lstStyle/>
          <a:p>
            <a:fld id="{0ACD4A33-E586-4DCC-AB33-554B9C21EBEB}" type="slidenum">
              <a:rPr lang="en-GB" smtClean="0"/>
              <a:t>351</a:t>
            </a:fld>
            <a:endParaRPr lang="en-GB"/>
          </a:p>
        </p:txBody>
      </p:sp>
    </p:spTree>
    <p:extLst>
      <p:ext uri="{BB962C8B-B14F-4D97-AF65-F5344CB8AC3E}">
        <p14:creationId xmlns:p14="http://schemas.microsoft.com/office/powerpoint/2010/main" val="935965817"/>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endParaRPr lang="en-GB" dirty="0"/>
          </a:p>
          <a:p>
            <a:endParaRPr lang="en-GB" dirty="0"/>
          </a:p>
        </p:txBody>
      </p:sp>
      <p:sp>
        <p:nvSpPr>
          <p:cNvPr id="4" name="Slide Number Placeholder 3"/>
          <p:cNvSpPr>
            <a:spLocks noGrp="1"/>
          </p:cNvSpPr>
          <p:nvPr>
            <p:ph type="sldNum" sz="quarter" idx="10"/>
          </p:nvPr>
        </p:nvSpPr>
        <p:spPr/>
        <p:txBody>
          <a:bodyPr/>
          <a:lstStyle/>
          <a:p>
            <a:fld id="{0ACD4A33-E586-4DCC-AB33-554B9C21EBEB}" type="slidenum">
              <a:rPr lang="en-GB" smtClean="0"/>
              <a:t>352</a:t>
            </a:fld>
            <a:endParaRPr lang="en-GB"/>
          </a:p>
        </p:txBody>
      </p:sp>
    </p:spTree>
    <p:extLst>
      <p:ext uri="{BB962C8B-B14F-4D97-AF65-F5344CB8AC3E}">
        <p14:creationId xmlns:p14="http://schemas.microsoft.com/office/powerpoint/2010/main" val="1919436659"/>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GB" dirty="0"/>
              <a:t>Vengeance, revenge!</a:t>
            </a:r>
          </a:p>
          <a:p>
            <a:endParaRPr lang="en-GB" dirty="0"/>
          </a:p>
        </p:txBody>
      </p:sp>
      <p:sp>
        <p:nvSpPr>
          <p:cNvPr id="4" name="Slide Number Placeholder 3"/>
          <p:cNvSpPr>
            <a:spLocks noGrp="1"/>
          </p:cNvSpPr>
          <p:nvPr>
            <p:ph type="sldNum" sz="quarter" idx="10"/>
          </p:nvPr>
        </p:nvSpPr>
        <p:spPr/>
        <p:txBody>
          <a:bodyPr/>
          <a:lstStyle/>
          <a:p>
            <a:fld id="{0ACD4A33-E586-4DCC-AB33-554B9C21EBEB}" type="slidenum">
              <a:rPr lang="en-GB" smtClean="0"/>
              <a:t>353</a:t>
            </a:fld>
            <a:endParaRPr lang="en-GB"/>
          </a:p>
        </p:txBody>
      </p:sp>
    </p:spTree>
    <p:extLst>
      <p:ext uri="{BB962C8B-B14F-4D97-AF65-F5344CB8AC3E}">
        <p14:creationId xmlns:p14="http://schemas.microsoft.com/office/powerpoint/2010/main" val="3540036830"/>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GB" dirty="0"/>
              <a:t>Unlike retributive theories, deterrence theory is forward looking it concerns the consequences of punishment</a:t>
            </a:r>
          </a:p>
          <a:p>
            <a:endParaRPr lang="en-GB" dirty="0"/>
          </a:p>
        </p:txBody>
      </p:sp>
      <p:sp>
        <p:nvSpPr>
          <p:cNvPr id="4" name="Slide Number Placeholder 3"/>
          <p:cNvSpPr>
            <a:spLocks noGrp="1"/>
          </p:cNvSpPr>
          <p:nvPr>
            <p:ph type="sldNum" sz="quarter" idx="10"/>
          </p:nvPr>
        </p:nvSpPr>
        <p:spPr/>
        <p:txBody>
          <a:bodyPr/>
          <a:lstStyle/>
          <a:p>
            <a:fld id="{0ACD4A33-E586-4DCC-AB33-554B9C21EBEB}" type="slidenum">
              <a:rPr lang="en-GB" smtClean="0"/>
              <a:t>356</a:t>
            </a:fld>
            <a:endParaRPr lang="en-GB"/>
          </a:p>
        </p:txBody>
      </p:sp>
    </p:spTree>
    <p:extLst>
      <p:ext uri="{BB962C8B-B14F-4D97-AF65-F5344CB8AC3E}">
        <p14:creationId xmlns:p14="http://schemas.microsoft.com/office/powerpoint/2010/main" val="2170318424"/>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idea under the General Deterrence</a:t>
            </a:r>
            <a:r>
              <a:rPr lang="en-GB" baseline="0" dirty="0"/>
              <a:t> theory is that a person who is anticipating to commit a crime is deterred by the positive threat that he will suffer the same punishment as others have </a:t>
            </a:r>
            <a:r>
              <a:rPr lang="en-GB" baseline="0" dirty="0" err="1"/>
              <a:t>sufferred</a:t>
            </a:r>
            <a:r>
              <a:rPr lang="en-GB" baseline="0" dirty="0"/>
              <a:t>.</a:t>
            </a:r>
            <a:endParaRPr lang="en-GB" dirty="0"/>
          </a:p>
        </p:txBody>
      </p:sp>
      <p:sp>
        <p:nvSpPr>
          <p:cNvPr id="4" name="Slide Number Placeholder 3"/>
          <p:cNvSpPr>
            <a:spLocks noGrp="1"/>
          </p:cNvSpPr>
          <p:nvPr>
            <p:ph type="sldNum" sz="quarter" idx="10"/>
          </p:nvPr>
        </p:nvSpPr>
        <p:spPr/>
        <p:txBody>
          <a:bodyPr/>
          <a:lstStyle/>
          <a:p>
            <a:fld id="{0ACD4A33-E586-4DCC-AB33-554B9C21EBEB}" type="slidenum">
              <a:rPr lang="en-GB" smtClean="0"/>
              <a:t>360</a:t>
            </a:fld>
            <a:endParaRPr lang="en-GB"/>
          </a:p>
        </p:txBody>
      </p:sp>
    </p:spTree>
    <p:extLst>
      <p:ext uri="{BB962C8B-B14F-4D97-AF65-F5344CB8AC3E}">
        <p14:creationId xmlns:p14="http://schemas.microsoft.com/office/powerpoint/2010/main" val="3236556493"/>
      </p:ext>
    </p:extLst>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Common</a:t>
            </a:r>
            <a:r>
              <a:rPr lang="en-GB" baseline="0" dirty="0"/>
              <a:t>  among young offender</a:t>
            </a:r>
            <a:endParaRPr lang="en-GB" dirty="0"/>
          </a:p>
        </p:txBody>
      </p:sp>
      <p:sp>
        <p:nvSpPr>
          <p:cNvPr id="4" name="Slide Number Placeholder 3"/>
          <p:cNvSpPr>
            <a:spLocks noGrp="1"/>
          </p:cNvSpPr>
          <p:nvPr>
            <p:ph type="sldNum" sz="quarter" idx="10"/>
          </p:nvPr>
        </p:nvSpPr>
        <p:spPr/>
        <p:txBody>
          <a:bodyPr/>
          <a:lstStyle/>
          <a:p>
            <a:fld id="{0ACD4A33-E586-4DCC-AB33-554B9C21EBEB}" type="slidenum">
              <a:rPr lang="en-GB" smtClean="0"/>
              <a:t>365</a:t>
            </a:fld>
            <a:endParaRPr lang="en-GB"/>
          </a:p>
        </p:txBody>
      </p:sp>
    </p:spTree>
    <p:extLst>
      <p:ext uri="{BB962C8B-B14F-4D97-AF65-F5344CB8AC3E}">
        <p14:creationId xmlns:p14="http://schemas.microsoft.com/office/powerpoint/2010/main" val="366019890"/>
      </p:ext>
    </p:extLst>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ACD4A33-E586-4DCC-AB33-554B9C21EBEB}" type="slidenum">
              <a:rPr lang="en-GB" smtClean="0"/>
              <a:t>366</a:t>
            </a:fld>
            <a:endParaRPr lang="en-GB"/>
          </a:p>
        </p:txBody>
      </p:sp>
    </p:spTree>
    <p:extLst>
      <p:ext uri="{BB962C8B-B14F-4D97-AF65-F5344CB8AC3E}">
        <p14:creationId xmlns:p14="http://schemas.microsoft.com/office/powerpoint/2010/main" val="3634054920"/>
      </p:ext>
    </p:extLst>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GB" dirty="0"/>
              <a:t>Court are vested with the authority to impose sentences authorised by the Penal Code such as;</a:t>
            </a:r>
          </a:p>
          <a:p>
            <a:pPr defTabSz="931774">
              <a:defRPr/>
            </a:pPr>
            <a:endParaRPr lang="en-GB" dirty="0"/>
          </a:p>
          <a:p>
            <a:endParaRPr lang="en-GB" dirty="0"/>
          </a:p>
        </p:txBody>
      </p:sp>
      <p:sp>
        <p:nvSpPr>
          <p:cNvPr id="4" name="Slide Number Placeholder 3"/>
          <p:cNvSpPr>
            <a:spLocks noGrp="1"/>
          </p:cNvSpPr>
          <p:nvPr>
            <p:ph type="sldNum" sz="quarter" idx="10"/>
          </p:nvPr>
        </p:nvSpPr>
        <p:spPr/>
        <p:txBody>
          <a:bodyPr/>
          <a:lstStyle/>
          <a:p>
            <a:fld id="{19E7C41E-500F-4B19-970E-60B1ACE1404B}" type="slidenum">
              <a:rPr lang="en-GB" smtClean="0"/>
              <a:pPr/>
              <a:t>374</a:t>
            </a:fld>
            <a:endParaRPr lang="en-GB"/>
          </a:p>
        </p:txBody>
      </p:sp>
    </p:spTree>
    <p:extLst>
      <p:ext uri="{BB962C8B-B14F-4D97-AF65-F5344CB8AC3E}">
        <p14:creationId xmlns:p14="http://schemas.microsoft.com/office/powerpoint/2010/main" val="32100418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General views of the components of the Criminal Justice system</a:t>
            </a:r>
            <a:r>
              <a:rPr lang="en-GB" baseline="0" dirty="0"/>
              <a:t> but it varies and normally what is found in countries vary </a:t>
            </a:r>
            <a:r>
              <a:rPr lang="en-GB" baseline="0"/>
              <a:t>for instance:</a:t>
            </a:r>
            <a:endParaRPr lang="en-GB"/>
          </a:p>
        </p:txBody>
      </p:sp>
      <p:sp>
        <p:nvSpPr>
          <p:cNvPr id="4" name="Slide Number Placeholder 3"/>
          <p:cNvSpPr>
            <a:spLocks noGrp="1"/>
          </p:cNvSpPr>
          <p:nvPr>
            <p:ph type="sldNum" sz="quarter" idx="10"/>
          </p:nvPr>
        </p:nvSpPr>
        <p:spPr/>
        <p:txBody>
          <a:bodyPr/>
          <a:lstStyle/>
          <a:p>
            <a:fld id="{D607A92A-32CF-41BF-ADED-8B5894AAE30D}" type="slidenum">
              <a:rPr lang="en-GB" smtClean="0"/>
              <a:t>15</a:t>
            </a:fld>
            <a:endParaRPr lang="en-GB" dirty="0"/>
          </a:p>
        </p:txBody>
      </p:sp>
    </p:spTree>
    <p:extLst>
      <p:ext uri="{BB962C8B-B14F-4D97-AF65-F5344CB8AC3E}">
        <p14:creationId xmlns:p14="http://schemas.microsoft.com/office/powerpoint/2010/main" val="2854814154"/>
      </p:ext>
    </p:extLst>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GB" dirty="0"/>
              <a:t>See - S26 Imprisonment</a:t>
            </a:r>
          </a:p>
          <a:p>
            <a:endParaRPr lang="en-GB" dirty="0"/>
          </a:p>
        </p:txBody>
      </p:sp>
      <p:sp>
        <p:nvSpPr>
          <p:cNvPr id="4" name="Slide Number Placeholder 3"/>
          <p:cNvSpPr>
            <a:spLocks noGrp="1"/>
          </p:cNvSpPr>
          <p:nvPr>
            <p:ph type="sldNum" sz="quarter" idx="10"/>
          </p:nvPr>
        </p:nvSpPr>
        <p:spPr/>
        <p:txBody>
          <a:bodyPr/>
          <a:lstStyle/>
          <a:p>
            <a:fld id="{19E7C41E-500F-4B19-970E-60B1ACE1404B}" type="slidenum">
              <a:rPr lang="en-GB" smtClean="0"/>
              <a:pPr/>
              <a:t>376</a:t>
            </a:fld>
            <a:endParaRPr lang="en-GB"/>
          </a:p>
        </p:txBody>
      </p:sp>
    </p:spTree>
    <p:extLst>
      <p:ext uri="{BB962C8B-B14F-4D97-AF65-F5344CB8AC3E}">
        <p14:creationId xmlns:p14="http://schemas.microsoft.com/office/powerpoint/2010/main" val="2740866835"/>
      </p:ext>
    </p:extLst>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Psychologically- persons who go to prison never come back the same way!</a:t>
            </a:r>
          </a:p>
        </p:txBody>
      </p:sp>
      <p:sp>
        <p:nvSpPr>
          <p:cNvPr id="4" name="Slide Number Placeholder 3"/>
          <p:cNvSpPr>
            <a:spLocks noGrp="1"/>
          </p:cNvSpPr>
          <p:nvPr>
            <p:ph type="sldNum" sz="quarter" idx="10"/>
          </p:nvPr>
        </p:nvSpPr>
        <p:spPr/>
        <p:txBody>
          <a:bodyPr/>
          <a:lstStyle/>
          <a:p>
            <a:fld id="{19E7C41E-500F-4B19-970E-60B1ACE1404B}" type="slidenum">
              <a:rPr lang="en-GB" smtClean="0"/>
              <a:pPr/>
              <a:t>380</a:t>
            </a:fld>
            <a:endParaRPr lang="en-GB"/>
          </a:p>
        </p:txBody>
      </p:sp>
    </p:spTree>
    <p:extLst>
      <p:ext uri="{BB962C8B-B14F-4D97-AF65-F5344CB8AC3E}">
        <p14:creationId xmlns:p14="http://schemas.microsoft.com/office/powerpoint/2010/main" val="1149950688"/>
      </p:ext>
    </p:extLst>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GB" dirty="0"/>
              <a:t>However in practice the Courts would only impose the sentence in relation to juveniles (young offenders)  </a:t>
            </a:r>
          </a:p>
          <a:p>
            <a:r>
              <a:rPr lang="en-GB" dirty="0"/>
              <a:t>Absolute discharge (S41 PC) offender is convicted of offence charged but no further action</a:t>
            </a:r>
            <a:r>
              <a:rPr lang="en-GB" baseline="0" dirty="0"/>
              <a:t> is taken. Offender is not punished may be because the offence is trivial.</a:t>
            </a:r>
            <a:endParaRPr lang="en-GB" dirty="0"/>
          </a:p>
        </p:txBody>
      </p:sp>
      <p:sp>
        <p:nvSpPr>
          <p:cNvPr id="4" name="Slide Number Placeholder 3"/>
          <p:cNvSpPr>
            <a:spLocks noGrp="1"/>
          </p:cNvSpPr>
          <p:nvPr>
            <p:ph type="sldNum" sz="quarter" idx="10"/>
          </p:nvPr>
        </p:nvSpPr>
        <p:spPr/>
        <p:txBody>
          <a:bodyPr/>
          <a:lstStyle/>
          <a:p>
            <a:fld id="{19E7C41E-500F-4B19-970E-60B1ACE1404B}" type="slidenum">
              <a:rPr lang="en-GB" smtClean="0"/>
              <a:pPr/>
              <a:t>384</a:t>
            </a:fld>
            <a:endParaRPr lang="en-GB"/>
          </a:p>
        </p:txBody>
      </p:sp>
    </p:spTree>
    <p:extLst>
      <p:ext uri="{BB962C8B-B14F-4D97-AF65-F5344CB8AC3E}">
        <p14:creationId xmlns:p14="http://schemas.microsoft.com/office/powerpoint/2010/main" val="1861753414"/>
      </p:ext>
    </p:extLst>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GB" dirty="0"/>
              <a:t>Community sentences are not alternative to custody</a:t>
            </a:r>
          </a:p>
          <a:p>
            <a:endParaRPr lang="en-GB" dirty="0"/>
          </a:p>
        </p:txBody>
      </p:sp>
      <p:sp>
        <p:nvSpPr>
          <p:cNvPr id="4" name="Slide Number Placeholder 3"/>
          <p:cNvSpPr>
            <a:spLocks noGrp="1"/>
          </p:cNvSpPr>
          <p:nvPr>
            <p:ph type="sldNum" sz="quarter" idx="10"/>
          </p:nvPr>
        </p:nvSpPr>
        <p:spPr/>
        <p:txBody>
          <a:bodyPr/>
          <a:lstStyle/>
          <a:p>
            <a:fld id="{19E7C41E-500F-4B19-970E-60B1ACE1404B}" type="slidenum">
              <a:rPr lang="en-GB" smtClean="0"/>
              <a:pPr/>
              <a:t>386</a:t>
            </a:fld>
            <a:endParaRPr lang="en-GB"/>
          </a:p>
        </p:txBody>
      </p:sp>
    </p:spTree>
    <p:extLst>
      <p:ext uri="{BB962C8B-B14F-4D97-AF65-F5344CB8AC3E}">
        <p14:creationId xmlns:p14="http://schemas.microsoft.com/office/powerpoint/2010/main" val="2051489612"/>
      </p:ext>
    </p:extLst>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Units</a:t>
            </a:r>
            <a:r>
              <a:rPr lang="en-GB" baseline="0"/>
              <a:t> 1 = 180?</a:t>
            </a:r>
            <a:endParaRPr lang="en-GB"/>
          </a:p>
        </p:txBody>
      </p:sp>
      <p:sp>
        <p:nvSpPr>
          <p:cNvPr id="4" name="Slide Number Placeholder 3"/>
          <p:cNvSpPr>
            <a:spLocks noGrp="1"/>
          </p:cNvSpPr>
          <p:nvPr>
            <p:ph type="sldNum" sz="quarter" idx="10"/>
          </p:nvPr>
        </p:nvSpPr>
        <p:spPr/>
        <p:txBody>
          <a:bodyPr/>
          <a:lstStyle/>
          <a:p>
            <a:fld id="{19E7C41E-500F-4B19-970E-60B1ACE1404B}" type="slidenum">
              <a:rPr lang="en-GB" smtClean="0"/>
              <a:pPr/>
              <a:t>389</a:t>
            </a:fld>
            <a:endParaRPr lang="en-GB"/>
          </a:p>
        </p:txBody>
      </p:sp>
    </p:spTree>
    <p:extLst>
      <p:ext uri="{BB962C8B-B14F-4D97-AF65-F5344CB8AC3E}">
        <p14:creationId xmlns:p14="http://schemas.microsoft.com/office/powerpoint/2010/main" val="2568883354"/>
      </p:ext>
    </p:extLst>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Should art</a:t>
            </a:r>
            <a:r>
              <a:rPr lang="en-GB" baseline="0" dirty="0"/>
              <a:t> 60(1) ever be amended.  (Start </a:t>
            </a:r>
            <a:r>
              <a:rPr lang="en-GB" baseline="0"/>
              <a:t>from  25 – P/T) </a:t>
            </a:r>
            <a:endParaRPr lang="en-GB" dirty="0"/>
          </a:p>
        </p:txBody>
      </p:sp>
      <p:sp>
        <p:nvSpPr>
          <p:cNvPr id="4" name="Slide Number Placeholder 3"/>
          <p:cNvSpPr>
            <a:spLocks noGrp="1"/>
          </p:cNvSpPr>
          <p:nvPr>
            <p:ph type="sldNum" sz="quarter" idx="10"/>
          </p:nvPr>
        </p:nvSpPr>
        <p:spPr/>
        <p:txBody>
          <a:bodyPr/>
          <a:lstStyle/>
          <a:p>
            <a:fld id="{19E7C41E-500F-4B19-970E-60B1ACE1404B}" type="slidenum">
              <a:rPr lang="en-GB" smtClean="0"/>
              <a:pPr/>
              <a:t>392</a:t>
            </a:fld>
            <a:endParaRPr lang="en-GB"/>
          </a:p>
        </p:txBody>
      </p:sp>
    </p:spTree>
    <p:extLst>
      <p:ext uri="{BB962C8B-B14F-4D97-AF65-F5344CB8AC3E}">
        <p14:creationId xmlns:p14="http://schemas.microsoft.com/office/powerpoint/2010/main" val="35993075"/>
      </p:ext>
    </p:extLst>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F/T start </a:t>
            </a:r>
            <a:r>
              <a:rPr lang="en-GB"/>
              <a:t>from slide 30 </a:t>
            </a:r>
          </a:p>
        </p:txBody>
      </p:sp>
      <p:sp>
        <p:nvSpPr>
          <p:cNvPr id="4" name="Slide Number Placeholder 3"/>
          <p:cNvSpPr>
            <a:spLocks noGrp="1"/>
          </p:cNvSpPr>
          <p:nvPr>
            <p:ph type="sldNum" sz="quarter" idx="10"/>
          </p:nvPr>
        </p:nvSpPr>
        <p:spPr/>
        <p:txBody>
          <a:bodyPr/>
          <a:lstStyle/>
          <a:p>
            <a:fld id="{19E7C41E-500F-4B19-970E-60B1ACE1404B}" type="slidenum">
              <a:rPr lang="en-GB" smtClean="0"/>
              <a:pPr/>
              <a:t>397</a:t>
            </a:fld>
            <a:endParaRPr lang="en-GB"/>
          </a:p>
        </p:txBody>
      </p:sp>
    </p:spTree>
    <p:extLst>
      <p:ext uri="{BB962C8B-B14F-4D97-AF65-F5344CB8AC3E}">
        <p14:creationId xmlns:p14="http://schemas.microsoft.com/office/powerpoint/2010/main" val="2478553868"/>
      </p:ext>
    </p:extLst>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Other</a:t>
            </a:r>
            <a:r>
              <a:rPr lang="en-GB" baseline="0" dirty="0"/>
              <a:t> factors that would be taken into account whether the A was </a:t>
            </a:r>
            <a:r>
              <a:rPr lang="en-GB" baseline="0"/>
              <a:t>– Provocation, </a:t>
            </a:r>
            <a:r>
              <a:rPr lang="en-GB" baseline="0" dirty="0"/>
              <a:t>intoxication. Intoxication may impair an A’s perception &amp; judgement thus failing to be aware or foresee the consequences of his/her conduct. </a:t>
            </a:r>
            <a:endParaRPr lang="en-GB" dirty="0"/>
          </a:p>
        </p:txBody>
      </p:sp>
      <p:sp>
        <p:nvSpPr>
          <p:cNvPr id="4" name="Slide Number Placeholder 3"/>
          <p:cNvSpPr>
            <a:spLocks noGrp="1"/>
          </p:cNvSpPr>
          <p:nvPr>
            <p:ph type="sldNum" sz="quarter" idx="10"/>
          </p:nvPr>
        </p:nvSpPr>
        <p:spPr/>
        <p:txBody>
          <a:bodyPr/>
          <a:lstStyle/>
          <a:p>
            <a:fld id="{19E7C41E-500F-4B19-970E-60B1ACE1404B}" type="slidenum">
              <a:rPr lang="en-GB" smtClean="0"/>
              <a:pPr/>
              <a:t>400</a:t>
            </a:fld>
            <a:endParaRPr lang="en-GB"/>
          </a:p>
        </p:txBody>
      </p:sp>
    </p:spTree>
    <p:extLst>
      <p:ext uri="{BB962C8B-B14F-4D97-AF65-F5344CB8AC3E}">
        <p14:creationId xmlns:p14="http://schemas.microsoft.com/office/powerpoint/2010/main" val="3014131901"/>
      </p:ext>
    </p:extLst>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Threat</a:t>
            </a:r>
            <a:r>
              <a:rPr lang="en-GB" baseline="0" dirty="0"/>
              <a:t> of the young person been expose to hardened criminal leading to making a young person a hardened criminal</a:t>
            </a:r>
            <a:endParaRPr lang="en-GB" dirty="0"/>
          </a:p>
        </p:txBody>
      </p:sp>
      <p:sp>
        <p:nvSpPr>
          <p:cNvPr id="4" name="Slide Number Placeholder 3"/>
          <p:cNvSpPr>
            <a:spLocks noGrp="1"/>
          </p:cNvSpPr>
          <p:nvPr>
            <p:ph type="sldNum" sz="quarter" idx="10"/>
          </p:nvPr>
        </p:nvSpPr>
        <p:spPr/>
        <p:txBody>
          <a:bodyPr/>
          <a:lstStyle/>
          <a:p>
            <a:fld id="{19E7C41E-500F-4B19-970E-60B1ACE1404B}" type="slidenum">
              <a:rPr lang="en-GB" smtClean="0"/>
              <a:pPr/>
              <a:t>403</a:t>
            </a:fld>
            <a:endParaRPr lang="en-GB"/>
          </a:p>
        </p:txBody>
      </p:sp>
    </p:spTree>
    <p:extLst>
      <p:ext uri="{BB962C8B-B14F-4D97-AF65-F5344CB8AC3E}">
        <p14:creationId xmlns:p14="http://schemas.microsoft.com/office/powerpoint/2010/main" val="2287638183"/>
      </p:ext>
    </p:extLst>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Note in practice</a:t>
            </a:r>
            <a:r>
              <a:rPr lang="en-GB" baseline="0" dirty="0"/>
              <a:t> there is a wide range of non- custodial sentences available to juveniles compared to </a:t>
            </a:r>
            <a:r>
              <a:rPr lang="en-GB" baseline="0"/>
              <a:t>adults – (Ndulo </a:t>
            </a:r>
            <a:r>
              <a:rPr lang="en-GB" baseline="0" dirty="0"/>
              <a:t>M 1994</a:t>
            </a:r>
            <a:r>
              <a:rPr lang="en-GB" baseline="0"/>
              <a:t>: 105) </a:t>
            </a:r>
            <a:endParaRPr lang="en-GB" dirty="0"/>
          </a:p>
        </p:txBody>
      </p:sp>
      <p:sp>
        <p:nvSpPr>
          <p:cNvPr id="4" name="Slide Number Placeholder 3"/>
          <p:cNvSpPr>
            <a:spLocks noGrp="1"/>
          </p:cNvSpPr>
          <p:nvPr>
            <p:ph type="sldNum" sz="quarter" idx="10"/>
          </p:nvPr>
        </p:nvSpPr>
        <p:spPr/>
        <p:txBody>
          <a:bodyPr/>
          <a:lstStyle/>
          <a:p>
            <a:fld id="{19E7C41E-500F-4B19-970E-60B1ACE1404B}" type="slidenum">
              <a:rPr lang="en-GB" smtClean="0"/>
              <a:pPr/>
              <a:t>404</a:t>
            </a:fld>
            <a:endParaRPr lang="en-GB"/>
          </a:p>
        </p:txBody>
      </p:sp>
    </p:spTree>
    <p:extLst>
      <p:ext uri="{BB962C8B-B14F-4D97-AF65-F5344CB8AC3E}">
        <p14:creationId xmlns:p14="http://schemas.microsoft.com/office/powerpoint/2010/main" val="21651716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GB" i="1" dirty="0"/>
              <a:t>actus reus</a:t>
            </a:r>
            <a:r>
              <a:rPr lang="en-GB" i="0" baseline="0" dirty="0"/>
              <a:t> – Latin phrase which means the ‘guilty act’ or forbidden conduct</a:t>
            </a:r>
            <a:endParaRPr lang="en-GB" dirty="0"/>
          </a:p>
          <a:p>
            <a:endParaRPr lang="en-GB" dirty="0"/>
          </a:p>
        </p:txBody>
      </p:sp>
      <p:sp>
        <p:nvSpPr>
          <p:cNvPr id="4" name="Slide Number Placeholder 3"/>
          <p:cNvSpPr>
            <a:spLocks noGrp="1"/>
          </p:cNvSpPr>
          <p:nvPr>
            <p:ph type="sldNum" sz="quarter" idx="10"/>
          </p:nvPr>
        </p:nvSpPr>
        <p:spPr/>
        <p:txBody>
          <a:bodyPr/>
          <a:lstStyle/>
          <a:p>
            <a:fld id="{DBF5775E-0C3B-4066-B4FC-7B1D7D57ABC4}" type="slidenum">
              <a:rPr lang="en-GB" smtClean="0"/>
              <a:t>18</a:t>
            </a:fld>
            <a:endParaRPr lang="en-GB"/>
          </a:p>
        </p:txBody>
      </p:sp>
    </p:spTree>
    <p:extLst>
      <p:ext uri="{BB962C8B-B14F-4D97-AF65-F5344CB8AC3E}">
        <p14:creationId xmlns:p14="http://schemas.microsoft.com/office/powerpoint/2010/main" val="28459129"/>
      </p:ext>
    </p:extLst>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as</a:t>
            </a:r>
            <a:r>
              <a:rPr lang="en-GB" baseline="0" dirty="0"/>
              <a:t> in needs to be </a:t>
            </a:r>
            <a:r>
              <a:rPr lang="en-GB" dirty="0"/>
              <a:t>clear! Note</a:t>
            </a:r>
          </a:p>
        </p:txBody>
      </p:sp>
      <p:sp>
        <p:nvSpPr>
          <p:cNvPr id="4" name="Slide Number Placeholder 3"/>
          <p:cNvSpPr>
            <a:spLocks noGrp="1"/>
          </p:cNvSpPr>
          <p:nvPr>
            <p:ph type="sldNum" sz="quarter" idx="10"/>
          </p:nvPr>
        </p:nvSpPr>
        <p:spPr/>
        <p:txBody>
          <a:bodyPr/>
          <a:lstStyle/>
          <a:p>
            <a:fld id="{19E7C41E-500F-4B19-970E-60B1ACE1404B}" type="slidenum">
              <a:rPr lang="en-GB" smtClean="0"/>
              <a:pPr/>
              <a:t>406</a:t>
            </a:fld>
            <a:endParaRPr lang="en-GB"/>
          </a:p>
        </p:txBody>
      </p:sp>
    </p:spTree>
    <p:extLst>
      <p:ext uri="{BB962C8B-B14F-4D97-AF65-F5344CB8AC3E}">
        <p14:creationId xmlns:p14="http://schemas.microsoft.com/office/powerpoint/2010/main" val="3109116658"/>
      </p:ext>
    </p:extLst>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A=Accused . Note magistrate</a:t>
            </a:r>
            <a:r>
              <a:rPr lang="en-GB" baseline="0" dirty="0"/>
              <a:t> was only vested with the power to impose a sentence not exceeding three years.</a:t>
            </a:r>
            <a:endParaRPr lang="en-GB" dirty="0"/>
          </a:p>
        </p:txBody>
      </p:sp>
      <p:sp>
        <p:nvSpPr>
          <p:cNvPr id="4" name="Slide Number Placeholder 3"/>
          <p:cNvSpPr>
            <a:spLocks noGrp="1"/>
          </p:cNvSpPr>
          <p:nvPr>
            <p:ph type="sldNum" sz="quarter" idx="10"/>
          </p:nvPr>
        </p:nvSpPr>
        <p:spPr/>
        <p:txBody>
          <a:bodyPr/>
          <a:lstStyle/>
          <a:p>
            <a:fld id="{19E7C41E-500F-4B19-970E-60B1ACE1404B}" type="slidenum">
              <a:rPr lang="en-GB" smtClean="0"/>
              <a:pPr/>
              <a:t>407</a:t>
            </a:fld>
            <a:endParaRPr lang="en-GB"/>
          </a:p>
        </p:txBody>
      </p:sp>
    </p:spTree>
    <p:extLst>
      <p:ext uri="{BB962C8B-B14F-4D97-AF65-F5344CB8AC3E}">
        <p14:creationId xmlns:p14="http://schemas.microsoft.com/office/powerpoint/2010/main" val="375144493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a:t>
            </a:r>
            <a:r>
              <a:rPr lang="en-GB" baseline="0" dirty="0"/>
              <a:t> usually occurs in statutory crimes which are specifically defined in terms of an omission to act.</a:t>
            </a:r>
            <a:endParaRPr lang="en-GB" dirty="0"/>
          </a:p>
        </p:txBody>
      </p:sp>
      <p:sp>
        <p:nvSpPr>
          <p:cNvPr id="4" name="Slide Number Placeholder 3"/>
          <p:cNvSpPr>
            <a:spLocks noGrp="1"/>
          </p:cNvSpPr>
          <p:nvPr>
            <p:ph type="sldNum" sz="quarter" idx="10"/>
          </p:nvPr>
        </p:nvSpPr>
        <p:spPr/>
        <p:txBody>
          <a:bodyPr/>
          <a:lstStyle/>
          <a:p>
            <a:fld id="{DBF5775E-0C3B-4066-B4FC-7B1D7D57ABC4}" type="slidenum">
              <a:rPr lang="en-GB" smtClean="0"/>
              <a:pPr/>
              <a:t>30</a:t>
            </a:fld>
            <a:endParaRPr lang="en-GB"/>
          </a:p>
        </p:txBody>
      </p:sp>
    </p:spTree>
    <p:extLst>
      <p:ext uri="{BB962C8B-B14F-4D97-AF65-F5344CB8AC3E}">
        <p14:creationId xmlns:p14="http://schemas.microsoft.com/office/powerpoint/2010/main" val="34125278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GB" dirty="0"/>
              <a:t>Where</a:t>
            </a:r>
            <a:r>
              <a:rPr lang="en-GB" baseline="0" dirty="0"/>
              <a:t> </a:t>
            </a:r>
            <a:r>
              <a:rPr lang="en-GB" dirty="0"/>
              <a:t>failure to act is an issue (Omission) general rule is  criminal liability is that there is no liability for failure to act.</a:t>
            </a:r>
          </a:p>
          <a:p>
            <a:pPr defTabSz="931774">
              <a:defRPr/>
            </a:pPr>
            <a:endParaRPr lang="en-GB" dirty="0"/>
          </a:p>
        </p:txBody>
      </p:sp>
      <p:sp>
        <p:nvSpPr>
          <p:cNvPr id="4" name="Slide Number Placeholder 3"/>
          <p:cNvSpPr>
            <a:spLocks noGrp="1"/>
          </p:cNvSpPr>
          <p:nvPr>
            <p:ph type="sldNum" sz="quarter" idx="10"/>
          </p:nvPr>
        </p:nvSpPr>
        <p:spPr/>
        <p:txBody>
          <a:bodyPr/>
          <a:lstStyle/>
          <a:p>
            <a:fld id="{DBF5775E-0C3B-4066-B4FC-7B1D7D57ABC4}" type="slidenum">
              <a:rPr lang="en-GB" smtClean="0"/>
              <a:pPr/>
              <a:t>31</a:t>
            </a:fld>
            <a:endParaRPr lang="en-GB"/>
          </a:p>
        </p:txBody>
      </p:sp>
    </p:spTree>
    <p:extLst>
      <p:ext uri="{BB962C8B-B14F-4D97-AF65-F5344CB8AC3E}">
        <p14:creationId xmlns:p14="http://schemas.microsoft.com/office/powerpoint/2010/main" val="35762181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An example which illustrate whether or not the accused failed to act contrary to an imposed duty</a:t>
            </a:r>
            <a:r>
              <a:rPr lang="en-GB" baseline="0" dirty="0"/>
              <a:t> Speck (1977)</a:t>
            </a:r>
            <a:endParaRPr lang="en-GB" dirty="0"/>
          </a:p>
        </p:txBody>
      </p:sp>
      <p:sp>
        <p:nvSpPr>
          <p:cNvPr id="4" name="Slide Number Placeholder 3"/>
          <p:cNvSpPr>
            <a:spLocks noGrp="1"/>
          </p:cNvSpPr>
          <p:nvPr>
            <p:ph type="sldNum" sz="quarter" idx="10"/>
          </p:nvPr>
        </p:nvSpPr>
        <p:spPr/>
        <p:txBody>
          <a:bodyPr/>
          <a:lstStyle/>
          <a:p>
            <a:fld id="{DBF5775E-0C3B-4066-B4FC-7B1D7D57ABC4}" type="slidenum">
              <a:rPr lang="en-GB" smtClean="0"/>
              <a:pPr/>
              <a:t>34</a:t>
            </a:fld>
            <a:endParaRPr lang="en-GB"/>
          </a:p>
        </p:txBody>
      </p:sp>
    </p:spTree>
    <p:extLst>
      <p:ext uri="{BB962C8B-B14F-4D97-AF65-F5344CB8AC3E}">
        <p14:creationId xmlns:p14="http://schemas.microsoft.com/office/powerpoint/2010/main" val="34696677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substantial cause -Thus the acts of A must be a significant cause of the prohibited consequence</a:t>
            </a:r>
            <a:endParaRPr lang="en-GB" i="1" dirty="0"/>
          </a:p>
        </p:txBody>
      </p:sp>
      <p:sp>
        <p:nvSpPr>
          <p:cNvPr id="4" name="Slide Number Placeholder 3"/>
          <p:cNvSpPr>
            <a:spLocks noGrp="1"/>
          </p:cNvSpPr>
          <p:nvPr>
            <p:ph type="sldNum" sz="quarter" idx="10"/>
          </p:nvPr>
        </p:nvSpPr>
        <p:spPr/>
        <p:txBody>
          <a:bodyPr/>
          <a:lstStyle/>
          <a:p>
            <a:fld id="{DBF5775E-0C3B-4066-B4FC-7B1D7D57ABC4}" type="slidenum">
              <a:rPr lang="en-GB" smtClean="0"/>
              <a:pPr/>
              <a:t>36</a:t>
            </a:fld>
            <a:endParaRPr lang="en-GB"/>
          </a:p>
        </p:txBody>
      </p:sp>
    </p:spTree>
    <p:extLst>
      <p:ext uri="{BB962C8B-B14F-4D97-AF65-F5344CB8AC3E}">
        <p14:creationId xmlns:p14="http://schemas.microsoft.com/office/powerpoint/2010/main" val="19974843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BF5775E-0C3B-4066-B4FC-7B1D7D57ABC4}" type="slidenum">
              <a:rPr lang="en-GB" smtClean="0"/>
              <a:pPr/>
              <a:t>37</a:t>
            </a:fld>
            <a:endParaRPr lang="en-GB"/>
          </a:p>
        </p:txBody>
      </p:sp>
    </p:spTree>
    <p:extLst>
      <p:ext uri="{BB962C8B-B14F-4D97-AF65-F5344CB8AC3E}">
        <p14:creationId xmlns:p14="http://schemas.microsoft.com/office/powerpoint/2010/main" val="16468838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a:t>
            </a:r>
            <a:r>
              <a:rPr lang="en-GB" baseline="0" dirty="0"/>
              <a:t> PC  for every crime listed there is a stipulated sanction – Punishment would be detailed in the PC.</a:t>
            </a:r>
            <a:endParaRPr lang="en-GB" dirty="0"/>
          </a:p>
        </p:txBody>
      </p:sp>
      <p:sp>
        <p:nvSpPr>
          <p:cNvPr id="4" name="Slide Number Placeholder 3"/>
          <p:cNvSpPr>
            <a:spLocks noGrp="1"/>
          </p:cNvSpPr>
          <p:nvPr>
            <p:ph type="sldNum" sz="quarter" idx="10"/>
          </p:nvPr>
        </p:nvSpPr>
        <p:spPr/>
        <p:txBody>
          <a:bodyPr/>
          <a:lstStyle/>
          <a:p>
            <a:fld id="{D607A92A-32CF-41BF-ADED-8B5894AAE30D}" type="slidenum">
              <a:rPr lang="en-GB" smtClean="0"/>
              <a:t>3</a:t>
            </a:fld>
            <a:endParaRPr lang="en-GB" dirty="0"/>
          </a:p>
        </p:txBody>
      </p:sp>
    </p:spTree>
    <p:extLst>
      <p:ext uri="{BB962C8B-B14F-4D97-AF65-F5344CB8AC3E}">
        <p14:creationId xmlns:p14="http://schemas.microsoft.com/office/powerpoint/2010/main" val="28813314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By the end of the session, You</a:t>
            </a:r>
            <a:r>
              <a:rPr lang="en-GB" baseline="0" dirty="0"/>
              <a:t> should ………………………………………………………………………………………………………………………….</a:t>
            </a:r>
            <a:endParaRPr lang="en-GB" dirty="0"/>
          </a:p>
        </p:txBody>
      </p:sp>
      <p:sp>
        <p:nvSpPr>
          <p:cNvPr id="4" name="Slide Number Placeholder 3"/>
          <p:cNvSpPr>
            <a:spLocks noGrp="1"/>
          </p:cNvSpPr>
          <p:nvPr>
            <p:ph type="sldNum" sz="quarter" idx="10"/>
          </p:nvPr>
        </p:nvSpPr>
        <p:spPr/>
        <p:txBody>
          <a:bodyPr/>
          <a:lstStyle/>
          <a:p>
            <a:fld id="{57F28A14-93BC-4734-81BE-A2D0A3E1F399}" type="slidenum">
              <a:rPr lang="en-GB" smtClean="0"/>
              <a:pPr/>
              <a:t>47</a:t>
            </a:fld>
            <a:endParaRPr lang="en-GB" dirty="0"/>
          </a:p>
        </p:txBody>
      </p:sp>
    </p:spTree>
    <p:extLst>
      <p:ext uri="{BB962C8B-B14F-4D97-AF65-F5344CB8AC3E}">
        <p14:creationId xmlns:p14="http://schemas.microsoft.com/office/powerpoint/2010/main" val="332165711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CL – criminal Law</a:t>
            </a:r>
          </a:p>
        </p:txBody>
      </p:sp>
      <p:sp>
        <p:nvSpPr>
          <p:cNvPr id="4" name="Slide Number Placeholder 3"/>
          <p:cNvSpPr>
            <a:spLocks noGrp="1"/>
          </p:cNvSpPr>
          <p:nvPr>
            <p:ph type="sldNum" sz="quarter" idx="10"/>
          </p:nvPr>
        </p:nvSpPr>
        <p:spPr/>
        <p:txBody>
          <a:bodyPr/>
          <a:lstStyle/>
          <a:p>
            <a:fld id="{8FF6BA6E-B9CF-46BE-A8EA-7A03BAF885BD}" type="slidenum">
              <a:rPr lang="en-GB" smtClean="0">
                <a:solidFill>
                  <a:prstClr val="black"/>
                </a:solidFill>
              </a:rPr>
              <a:pPr/>
              <a:t>69</a:t>
            </a:fld>
            <a:endParaRPr lang="en-GB">
              <a:solidFill>
                <a:prstClr val="black"/>
              </a:solidFill>
            </a:endParaRPr>
          </a:p>
        </p:txBody>
      </p:sp>
    </p:spTree>
    <p:extLst>
      <p:ext uri="{BB962C8B-B14F-4D97-AF65-F5344CB8AC3E}">
        <p14:creationId xmlns:p14="http://schemas.microsoft.com/office/powerpoint/2010/main" val="177617755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GB" dirty="0"/>
              <a:t>Hence reference is made to definition provided by Courts or academics of CL </a:t>
            </a:r>
          </a:p>
          <a:p>
            <a:endParaRPr lang="en-GB" dirty="0"/>
          </a:p>
        </p:txBody>
      </p:sp>
      <p:sp>
        <p:nvSpPr>
          <p:cNvPr id="4" name="Slide Number Placeholder 3"/>
          <p:cNvSpPr>
            <a:spLocks noGrp="1"/>
          </p:cNvSpPr>
          <p:nvPr>
            <p:ph type="sldNum" sz="quarter" idx="10"/>
          </p:nvPr>
        </p:nvSpPr>
        <p:spPr/>
        <p:txBody>
          <a:bodyPr/>
          <a:lstStyle/>
          <a:p>
            <a:fld id="{8FF6BA6E-B9CF-46BE-A8EA-7A03BAF885BD}" type="slidenum">
              <a:rPr lang="en-GB" smtClean="0">
                <a:solidFill>
                  <a:prstClr val="black"/>
                </a:solidFill>
              </a:rPr>
              <a:pPr/>
              <a:t>71</a:t>
            </a:fld>
            <a:endParaRPr lang="en-GB">
              <a:solidFill>
                <a:prstClr val="black"/>
              </a:solidFill>
            </a:endParaRPr>
          </a:p>
        </p:txBody>
      </p:sp>
    </p:spTree>
    <p:extLst>
      <p:ext uri="{BB962C8B-B14F-4D97-AF65-F5344CB8AC3E}">
        <p14:creationId xmlns:p14="http://schemas.microsoft.com/office/powerpoint/2010/main" val="120069946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GB" dirty="0"/>
              <a:t>S. 11. Presumption of sanity,</a:t>
            </a:r>
            <a:r>
              <a:rPr lang="en-GB" baseline="0" dirty="0"/>
              <a:t> </a:t>
            </a:r>
            <a:r>
              <a:rPr lang="en-GB" dirty="0"/>
              <a:t>s.14. (1) A person under the age of eight years is not criminally responsible for any act or omission</a:t>
            </a:r>
          </a:p>
        </p:txBody>
      </p:sp>
      <p:sp>
        <p:nvSpPr>
          <p:cNvPr id="4" name="Slide Number Placeholder 3"/>
          <p:cNvSpPr>
            <a:spLocks noGrp="1"/>
          </p:cNvSpPr>
          <p:nvPr>
            <p:ph type="sldNum" sz="quarter" idx="10"/>
          </p:nvPr>
        </p:nvSpPr>
        <p:spPr/>
        <p:txBody>
          <a:bodyPr/>
          <a:lstStyle/>
          <a:p>
            <a:fld id="{8FF6BA6E-B9CF-46BE-A8EA-7A03BAF885BD}" type="slidenum">
              <a:rPr lang="en-GB" smtClean="0">
                <a:solidFill>
                  <a:prstClr val="black"/>
                </a:solidFill>
              </a:rPr>
              <a:pPr/>
              <a:t>72</a:t>
            </a:fld>
            <a:endParaRPr lang="en-GB">
              <a:solidFill>
                <a:prstClr val="black"/>
              </a:solidFill>
            </a:endParaRPr>
          </a:p>
        </p:txBody>
      </p:sp>
    </p:spTree>
    <p:extLst>
      <p:ext uri="{BB962C8B-B14F-4D97-AF65-F5344CB8AC3E}">
        <p14:creationId xmlns:p14="http://schemas.microsoft.com/office/powerpoint/2010/main" val="371473026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GB" i="1" dirty="0"/>
              <a:t>The people v. Njovu </a:t>
            </a:r>
            <a:r>
              <a:rPr lang="en-GB" dirty="0"/>
              <a:t>(1968) ZR 132 (HC)</a:t>
            </a:r>
          </a:p>
          <a:p>
            <a:endParaRPr lang="en-GB" dirty="0"/>
          </a:p>
        </p:txBody>
      </p:sp>
      <p:sp>
        <p:nvSpPr>
          <p:cNvPr id="4" name="Slide Number Placeholder 3"/>
          <p:cNvSpPr>
            <a:spLocks noGrp="1"/>
          </p:cNvSpPr>
          <p:nvPr>
            <p:ph type="sldNum" sz="quarter" idx="10"/>
          </p:nvPr>
        </p:nvSpPr>
        <p:spPr/>
        <p:txBody>
          <a:bodyPr/>
          <a:lstStyle/>
          <a:p>
            <a:fld id="{8FF6BA6E-B9CF-46BE-A8EA-7A03BAF885BD}" type="slidenum">
              <a:rPr lang="en-GB" smtClean="0">
                <a:solidFill>
                  <a:prstClr val="black"/>
                </a:solidFill>
              </a:rPr>
              <a:pPr/>
              <a:t>77</a:t>
            </a:fld>
            <a:endParaRPr lang="en-GB">
              <a:solidFill>
                <a:prstClr val="black"/>
              </a:solidFill>
            </a:endParaRPr>
          </a:p>
        </p:txBody>
      </p:sp>
    </p:spTree>
    <p:extLst>
      <p:ext uri="{BB962C8B-B14F-4D97-AF65-F5344CB8AC3E}">
        <p14:creationId xmlns:p14="http://schemas.microsoft.com/office/powerpoint/2010/main" val="354401071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 =</a:t>
            </a:r>
            <a:r>
              <a:rPr lang="en-GB" baseline="0" dirty="0"/>
              <a:t> Accused { In Lamb, X checked that there was no bullet in the chamber opposite the firing pin, fired a gun at Z &amp; killed him. Both X &amp; Z thought the gun would not fire.</a:t>
            </a:r>
            <a:endParaRPr lang="en-GB" dirty="0"/>
          </a:p>
        </p:txBody>
      </p:sp>
      <p:sp>
        <p:nvSpPr>
          <p:cNvPr id="4" name="Slide Number Placeholder 3"/>
          <p:cNvSpPr>
            <a:spLocks noGrp="1"/>
          </p:cNvSpPr>
          <p:nvPr>
            <p:ph type="sldNum" sz="quarter" idx="10"/>
          </p:nvPr>
        </p:nvSpPr>
        <p:spPr/>
        <p:txBody>
          <a:bodyPr/>
          <a:lstStyle/>
          <a:p>
            <a:fld id="{8FF6BA6E-B9CF-46BE-A8EA-7A03BAF885BD}" type="slidenum">
              <a:rPr lang="en-GB" smtClean="0">
                <a:solidFill>
                  <a:prstClr val="black"/>
                </a:solidFill>
              </a:rPr>
              <a:pPr/>
              <a:t>81</a:t>
            </a:fld>
            <a:endParaRPr lang="en-GB">
              <a:solidFill>
                <a:prstClr val="black"/>
              </a:solidFill>
            </a:endParaRPr>
          </a:p>
        </p:txBody>
      </p:sp>
    </p:spTree>
    <p:extLst>
      <p:ext uri="{BB962C8B-B14F-4D97-AF65-F5344CB8AC3E}">
        <p14:creationId xmlns:p14="http://schemas.microsoft.com/office/powerpoint/2010/main" val="390503627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Whether voluntary or involuntary Manslaughter this is an area where judges exercise a wide discretion in relation to both the conviction &amp; sentencing stage.</a:t>
            </a:r>
          </a:p>
          <a:p>
            <a:endParaRPr lang="en-GB" dirty="0"/>
          </a:p>
          <a:p>
            <a:endParaRPr lang="en-GB" dirty="0"/>
          </a:p>
        </p:txBody>
      </p:sp>
      <p:sp>
        <p:nvSpPr>
          <p:cNvPr id="4" name="Slide Number Placeholder 3"/>
          <p:cNvSpPr>
            <a:spLocks noGrp="1"/>
          </p:cNvSpPr>
          <p:nvPr>
            <p:ph type="sldNum" sz="quarter" idx="10"/>
          </p:nvPr>
        </p:nvSpPr>
        <p:spPr/>
        <p:txBody>
          <a:bodyPr/>
          <a:lstStyle/>
          <a:p>
            <a:fld id="{8FF6BA6E-B9CF-46BE-A8EA-7A03BAF885BD}" type="slidenum">
              <a:rPr lang="en-GB" smtClean="0">
                <a:solidFill>
                  <a:prstClr val="black"/>
                </a:solidFill>
              </a:rPr>
              <a:pPr/>
              <a:t>83</a:t>
            </a:fld>
            <a:endParaRPr lang="en-GB">
              <a:solidFill>
                <a:prstClr val="black"/>
              </a:solidFill>
            </a:endParaRPr>
          </a:p>
        </p:txBody>
      </p:sp>
    </p:spTree>
    <p:extLst>
      <p:ext uri="{BB962C8B-B14F-4D97-AF65-F5344CB8AC3E}">
        <p14:creationId xmlns:p14="http://schemas.microsoft.com/office/powerpoint/2010/main" val="28122708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 3</a:t>
            </a:r>
            <a:r>
              <a:rPr lang="en-GB" baseline="0" dirty="0"/>
              <a:t> Homicide Act, 1957.</a:t>
            </a:r>
            <a:endParaRPr lang="en-GB" dirty="0"/>
          </a:p>
        </p:txBody>
      </p:sp>
      <p:sp>
        <p:nvSpPr>
          <p:cNvPr id="4" name="Slide Number Placeholder 3"/>
          <p:cNvSpPr>
            <a:spLocks noGrp="1"/>
          </p:cNvSpPr>
          <p:nvPr>
            <p:ph type="sldNum" sz="quarter" idx="10"/>
          </p:nvPr>
        </p:nvSpPr>
        <p:spPr/>
        <p:txBody>
          <a:bodyPr/>
          <a:lstStyle/>
          <a:p>
            <a:fld id="{8FF6BA6E-B9CF-46BE-A8EA-7A03BAF885BD}" type="slidenum">
              <a:rPr lang="en-GB" smtClean="0">
                <a:solidFill>
                  <a:prstClr val="black"/>
                </a:solidFill>
              </a:rPr>
              <a:pPr/>
              <a:t>84</a:t>
            </a:fld>
            <a:endParaRPr lang="en-GB">
              <a:solidFill>
                <a:prstClr val="black"/>
              </a:solidFill>
            </a:endParaRPr>
          </a:p>
        </p:txBody>
      </p:sp>
    </p:spTree>
    <p:extLst>
      <p:ext uri="{BB962C8B-B14F-4D97-AF65-F5344CB8AC3E}">
        <p14:creationId xmlns:p14="http://schemas.microsoft.com/office/powerpoint/2010/main" val="366190452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Read the law underlying provocation and understand circumstances when</a:t>
            </a:r>
            <a:r>
              <a:rPr lang="en-GB" baseline="0" dirty="0"/>
              <a:t> the defence can be claimed successfully.</a:t>
            </a:r>
            <a:endParaRPr lang="en-GB" dirty="0"/>
          </a:p>
        </p:txBody>
      </p:sp>
      <p:sp>
        <p:nvSpPr>
          <p:cNvPr id="4" name="Slide Number Placeholder 3"/>
          <p:cNvSpPr>
            <a:spLocks noGrp="1"/>
          </p:cNvSpPr>
          <p:nvPr>
            <p:ph type="sldNum" sz="quarter" idx="10"/>
          </p:nvPr>
        </p:nvSpPr>
        <p:spPr/>
        <p:txBody>
          <a:bodyPr/>
          <a:lstStyle/>
          <a:p>
            <a:fld id="{8FF6BA6E-B9CF-46BE-A8EA-7A03BAF885BD}" type="slidenum">
              <a:rPr lang="en-GB" smtClean="0">
                <a:solidFill>
                  <a:prstClr val="black"/>
                </a:solidFill>
              </a:rPr>
              <a:pPr/>
              <a:t>85</a:t>
            </a:fld>
            <a:endParaRPr lang="en-GB">
              <a:solidFill>
                <a:prstClr val="black"/>
              </a:solidFill>
            </a:endParaRPr>
          </a:p>
        </p:txBody>
      </p:sp>
    </p:spTree>
    <p:extLst>
      <p:ext uri="{BB962C8B-B14F-4D97-AF65-F5344CB8AC3E}">
        <p14:creationId xmlns:p14="http://schemas.microsoft.com/office/powerpoint/2010/main" val="36315941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It is not  a general defence  but specific to particular crimes e.g.</a:t>
            </a:r>
          </a:p>
          <a:p>
            <a:endParaRPr lang="en-GB" dirty="0"/>
          </a:p>
          <a:p>
            <a:endParaRPr lang="en-GB" dirty="0"/>
          </a:p>
        </p:txBody>
      </p:sp>
      <p:sp>
        <p:nvSpPr>
          <p:cNvPr id="4" name="Slide Number Placeholder 3"/>
          <p:cNvSpPr>
            <a:spLocks noGrp="1"/>
          </p:cNvSpPr>
          <p:nvPr>
            <p:ph type="sldNum" sz="quarter" idx="10"/>
          </p:nvPr>
        </p:nvSpPr>
        <p:spPr/>
        <p:txBody>
          <a:bodyPr/>
          <a:lstStyle/>
          <a:p>
            <a:fld id="{C6B9A713-3160-4D23-8E5C-B7A9A3D96FCA}" type="slidenum">
              <a:rPr lang="en-GB" smtClean="0">
                <a:solidFill>
                  <a:prstClr val="black"/>
                </a:solidFill>
              </a:rPr>
              <a:pPr/>
              <a:t>93</a:t>
            </a:fld>
            <a:endParaRPr lang="en-GB">
              <a:solidFill>
                <a:prstClr val="black"/>
              </a:solidFill>
            </a:endParaRPr>
          </a:p>
        </p:txBody>
      </p:sp>
    </p:spTree>
    <p:extLst>
      <p:ext uri="{BB962C8B-B14F-4D97-AF65-F5344CB8AC3E}">
        <p14:creationId xmlns:p14="http://schemas.microsoft.com/office/powerpoint/2010/main" val="26074567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GB" dirty="0"/>
              <a:t>Threat to economic &amp; social stability posed by the activity – Unlawful assembly led to posing a threat to peace of others</a:t>
            </a:r>
          </a:p>
          <a:p>
            <a:endParaRPr lang="en-GB" dirty="0"/>
          </a:p>
        </p:txBody>
      </p:sp>
      <p:sp>
        <p:nvSpPr>
          <p:cNvPr id="4" name="Slide Number Placeholder 3"/>
          <p:cNvSpPr>
            <a:spLocks noGrp="1"/>
          </p:cNvSpPr>
          <p:nvPr>
            <p:ph type="sldNum" sz="quarter" idx="10"/>
          </p:nvPr>
        </p:nvSpPr>
        <p:spPr/>
        <p:txBody>
          <a:bodyPr/>
          <a:lstStyle/>
          <a:p>
            <a:fld id="{D607A92A-32CF-41BF-ADED-8B5894AAE30D}" type="slidenum">
              <a:rPr lang="en-GB" smtClean="0"/>
              <a:t>4</a:t>
            </a:fld>
            <a:endParaRPr lang="en-GB" dirty="0"/>
          </a:p>
        </p:txBody>
      </p:sp>
    </p:spTree>
    <p:extLst>
      <p:ext uri="{BB962C8B-B14F-4D97-AF65-F5344CB8AC3E}">
        <p14:creationId xmlns:p14="http://schemas.microsoft.com/office/powerpoint/2010/main" val="408163801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GB" dirty="0"/>
              <a:t>abnormality of mind – not clear what constitutes</a:t>
            </a:r>
            <a:r>
              <a:rPr lang="en-GB" baseline="0" dirty="0"/>
              <a:t> </a:t>
            </a:r>
            <a:r>
              <a:rPr lang="en-GB" dirty="0"/>
              <a:t>abnormality of mind – different</a:t>
            </a:r>
            <a:r>
              <a:rPr lang="en-GB" baseline="0" dirty="0"/>
              <a:t> attempts to define the meaning of the phase for instance in R v. Byrne (1960)3 All ER 1 could be considered as a definitive statement of what constitutes </a:t>
            </a:r>
            <a:r>
              <a:rPr lang="en-GB" dirty="0"/>
              <a:t>abnormality of mind</a:t>
            </a:r>
            <a:r>
              <a:rPr lang="en-GB" baseline="0" dirty="0"/>
              <a:t> – Lord Packer, C.J said in the course of his judgement</a:t>
            </a:r>
          </a:p>
          <a:p>
            <a:pPr defTabSz="931774">
              <a:defRPr/>
            </a:pPr>
            <a:r>
              <a:rPr lang="en-GB" baseline="0" dirty="0"/>
              <a:t>‘Abnormality of mind…… means a state of mind different from that of ordinary human beings that the reasonable man would term it abnormal. …….</a:t>
            </a:r>
            <a:endParaRPr lang="en-GB" dirty="0"/>
          </a:p>
          <a:p>
            <a:pPr defTabSz="931774">
              <a:defRPr/>
            </a:pPr>
            <a:endParaRPr lang="en-GB" dirty="0"/>
          </a:p>
          <a:p>
            <a:r>
              <a:rPr lang="en-GB" dirty="0"/>
              <a:t> </a:t>
            </a:r>
          </a:p>
        </p:txBody>
      </p:sp>
      <p:sp>
        <p:nvSpPr>
          <p:cNvPr id="4" name="Slide Number Placeholder 3"/>
          <p:cNvSpPr>
            <a:spLocks noGrp="1"/>
          </p:cNvSpPr>
          <p:nvPr>
            <p:ph type="sldNum" sz="quarter" idx="10"/>
          </p:nvPr>
        </p:nvSpPr>
        <p:spPr/>
        <p:txBody>
          <a:bodyPr/>
          <a:lstStyle/>
          <a:p>
            <a:fld id="{C6B9A713-3160-4D23-8E5C-B7A9A3D96FCA}" type="slidenum">
              <a:rPr lang="en-GB" smtClean="0">
                <a:solidFill>
                  <a:prstClr val="black"/>
                </a:solidFill>
              </a:rPr>
              <a:pPr/>
              <a:t>94</a:t>
            </a:fld>
            <a:endParaRPr lang="en-GB">
              <a:solidFill>
                <a:prstClr val="black"/>
              </a:solidFill>
            </a:endParaRPr>
          </a:p>
        </p:txBody>
      </p:sp>
    </p:spTree>
    <p:extLst>
      <p:ext uri="{BB962C8B-B14F-4D97-AF65-F5344CB8AC3E}">
        <p14:creationId xmlns:p14="http://schemas.microsoft.com/office/powerpoint/2010/main" val="237975993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What constitutes Abnormality of mind is not clear. Courts have offered</a:t>
            </a:r>
            <a:r>
              <a:rPr lang="en-GB" baseline="0" dirty="0"/>
              <a:t> certain definitions for example statement of Lord Packer, C.J. in R v Byrne (1960)  could be considered as a reasonable definitive statement of what constitutes abnormality of mind…… ‘Abnormality of mind… means a state of mind so different from the ordinary Human beings that the reasonable man would term it abnormal. It appears to us to be wide enough to cover the mind’s activities in all its aspects, not only the perception of physical acts &amp; matters &amp; the ability to form a rational judgement as to whether an act is right or wrong, but also the ability to exercise will power to control his physical acts in accordance with the rational judgement.</a:t>
            </a:r>
            <a:endParaRPr lang="en-GB" dirty="0"/>
          </a:p>
        </p:txBody>
      </p:sp>
      <p:sp>
        <p:nvSpPr>
          <p:cNvPr id="4" name="Slide Number Placeholder 3"/>
          <p:cNvSpPr>
            <a:spLocks noGrp="1"/>
          </p:cNvSpPr>
          <p:nvPr>
            <p:ph type="sldNum" sz="quarter" idx="10"/>
          </p:nvPr>
        </p:nvSpPr>
        <p:spPr/>
        <p:txBody>
          <a:bodyPr/>
          <a:lstStyle/>
          <a:p>
            <a:fld id="{C6B9A713-3160-4D23-8E5C-B7A9A3D96FCA}" type="slidenum">
              <a:rPr lang="en-GB" smtClean="0">
                <a:solidFill>
                  <a:prstClr val="black"/>
                </a:solidFill>
              </a:rPr>
              <a:pPr/>
              <a:t>95</a:t>
            </a:fld>
            <a:endParaRPr lang="en-GB">
              <a:solidFill>
                <a:prstClr val="black"/>
              </a:solidFill>
            </a:endParaRPr>
          </a:p>
        </p:txBody>
      </p:sp>
    </p:spTree>
    <p:extLst>
      <p:ext uri="{BB962C8B-B14F-4D97-AF65-F5344CB8AC3E}">
        <p14:creationId xmlns:p14="http://schemas.microsoft.com/office/powerpoint/2010/main" val="251665879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err="1"/>
              <a:t>Att</a:t>
            </a:r>
            <a:r>
              <a:rPr lang="en-GB" dirty="0"/>
              <a:t>-Gen’s Reference (No. 3 of 1994) (1998) AC 245 – ( note example of Involuntary Manslaughter)</a:t>
            </a:r>
          </a:p>
        </p:txBody>
      </p:sp>
      <p:sp>
        <p:nvSpPr>
          <p:cNvPr id="4" name="Slide Number Placeholder 3"/>
          <p:cNvSpPr>
            <a:spLocks noGrp="1"/>
          </p:cNvSpPr>
          <p:nvPr>
            <p:ph type="sldNum" sz="quarter" idx="10"/>
          </p:nvPr>
        </p:nvSpPr>
        <p:spPr/>
        <p:txBody>
          <a:bodyPr/>
          <a:lstStyle/>
          <a:p>
            <a:fld id="{8FF6BA6E-B9CF-46BE-A8EA-7A03BAF885BD}" type="slidenum">
              <a:rPr lang="en-GB" smtClean="0">
                <a:solidFill>
                  <a:prstClr val="black"/>
                </a:solidFill>
              </a:rPr>
              <a:pPr/>
              <a:t>100</a:t>
            </a:fld>
            <a:endParaRPr lang="en-GB">
              <a:solidFill>
                <a:prstClr val="black"/>
              </a:solidFill>
            </a:endParaRPr>
          </a:p>
        </p:txBody>
      </p:sp>
    </p:spTree>
    <p:extLst>
      <p:ext uri="{BB962C8B-B14F-4D97-AF65-F5344CB8AC3E}">
        <p14:creationId xmlns:p14="http://schemas.microsoft.com/office/powerpoint/2010/main" val="185887414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 case child died</a:t>
            </a:r>
            <a:r>
              <a:rPr lang="en-GB" baseline="0" dirty="0"/>
              <a:t> three days after being admitted in hospital;</a:t>
            </a:r>
            <a:endParaRPr lang="en-GB" dirty="0"/>
          </a:p>
        </p:txBody>
      </p:sp>
      <p:sp>
        <p:nvSpPr>
          <p:cNvPr id="4" name="Slide Number Placeholder 3"/>
          <p:cNvSpPr>
            <a:spLocks noGrp="1"/>
          </p:cNvSpPr>
          <p:nvPr>
            <p:ph type="sldNum" sz="quarter" idx="10"/>
          </p:nvPr>
        </p:nvSpPr>
        <p:spPr/>
        <p:txBody>
          <a:bodyPr/>
          <a:lstStyle/>
          <a:p>
            <a:fld id="{8FF6BA6E-B9CF-46BE-A8EA-7A03BAF885BD}" type="slidenum">
              <a:rPr lang="en-GB" smtClean="0">
                <a:solidFill>
                  <a:prstClr val="black"/>
                </a:solidFill>
              </a:rPr>
              <a:pPr/>
              <a:t>102</a:t>
            </a:fld>
            <a:endParaRPr lang="en-GB">
              <a:solidFill>
                <a:prstClr val="black"/>
              </a:solidFill>
            </a:endParaRPr>
          </a:p>
        </p:txBody>
      </p:sp>
    </p:spTree>
    <p:extLst>
      <p:ext uri="{BB962C8B-B14F-4D97-AF65-F5344CB8AC3E}">
        <p14:creationId xmlns:p14="http://schemas.microsoft.com/office/powerpoint/2010/main" val="8846298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Wrong, injury, harm;</a:t>
            </a:r>
          </a:p>
        </p:txBody>
      </p:sp>
      <p:sp>
        <p:nvSpPr>
          <p:cNvPr id="4" name="Slide Number Placeholder 3"/>
          <p:cNvSpPr>
            <a:spLocks noGrp="1"/>
          </p:cNvSpPr>
          <p:nvPr>
            <p:ph type="sldNum" sz="quarter" idx="10"/>
          </p:nvPr>
        </p:nvSpPr>
        <p:spPr/>
        <p:txBody>
          <a:bodyPr/>
          <a:lstStyle/>
          <a:p>
            <a:fld id="{8FF6BA6E-B9CF-46BE-A8EA-7A03BAF885BD}" type="slidenum">
              <a:rPr lang="en-GB" smtClean="0">
                <a:solidFill>
                  <a:prstClr val="black"/>
                </a:solidFill>
              </a:rPr>
              <a:pPr/>
              <a:t>105</a:t>
            </a:fld>
            <a:endParaRPr lang="en-GB">
              <a:solidFill>
                <a:prstClr val="black"/>
              </a:solidFill>
            </a:endParaRPr>
          </a:p>
        </p:txBody>
      </p:sp>
    </p:spTree>
    <p:extLst>
      <p:ext uri="{BB962C8B-B14F-4D97-AF65-F5344CB8AC3E}">
        <p14:creationId xmlns:p14="http://schemas.microsoft.com/office/powerpoint/2010/main" val="6970203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i="1" dirty="0"/>
              <a:t>R v. Adomako </a:t>
            </a:r>
            <a:r>
              <a:rPr lang="en-GB" dirty="0"/>
              <a:t>[1995] 1 AC 171 HL</a:t>
            </a:r>
          </a:p>
        </p:txBody>
      </p:sp>
      <p:sp>
        <p:nvSpPr>
          <p:cNvPr id="4" name="Slide Number Placeholder 3"/>
          <p:cNvSpPr>
            <a:spLocks noGrp="1"/>
          </p:cNvSpPr>
          <p:nvPr>
            <p:ph type="sldNum" sz="quarter" idx="10"/>
          </p:nvPr>
        </p:nvSpPr>
        <p:spPr/>
        <p:txBody>
          <a:bodyPr/>
          <a:lstStyle/>
          <a:p>
            <a:fld id="{8FF6BA6E-B9CF-46BE-A8EA-7A03BAF885BD}" type="slidenum">
              <a:rPr lang="en-GB" smtClean="0">
                <a:solidFill>
                  <a:prstClr val="black"/>
                </a:solidFill>
              </a:rPr>
              <a:pPr/>
              <a:t>106</a:t>
            </a:fld>
            <a:endParaRPr lang="en-GB">
              <a:solidFill>
                <a:prstClr val="black"/>
              </a:solidFill>
            </a:endParaRPr>
          </a:p>
        </p:txBody>
      </p:sp>
    </p:spTree>
    <p:extLst>
      <p:ext uri="{BB962C8B-B14F-4D97-AF65-F5344CB8AC3E}">
        <p14:creationId xmlns:p14="http://schemas.microsoft.com/office/powerpoint/2010/main" val="53359827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i="1" dirty="0"/>
              <a:t>R v. Bateman</a:t>
            </a:r>
            <a:r>
              <a:rPr lang="en-GB" i="1" baseline="0" dirty="0"/>
              <a:t> </a:t>
            </a:r>
            <a:r>
              <a:rPr lang="en-GB" baseline="0" dirty="0"/>
              <a:t>(1925) 19 Cr. </a:t>
            </a:r>
            <a:r>
              <a:rPr lang="en-GB" baseline="0" dirty="0" err="1"/>
              <a:t>App.R</a:t>
            </a:r>
            <a:r>
              <a:rPr lang="en-GB" baseline="0" dirty="0"/>
              <a:t>. 8</a:t>
            </a:r>
          </a:p>
          <a:p>
            <a:pPr defTabSz="931774">
              <a:defRPr/>
            </a:pPr>
            <a:r>
              <a:rPr lang="en-GB" i="1" dirty="0"/>
              <a:t>Andrews v. DPP </a:t>
            </a:r>
            <a:r>
              <a:rPr lang="en-GB" dirty="0"/>
              <a:t>(1937) 2 AKK ER 552</a:t>
            </a:r>
          </a:p>
          <a:p>
            <a:endParaRPr lang="en-GB" dirty="0"/>
          </a:p>
        </p:txBody>
      </p:sp>
      <p:sp>
        <p:nvSpPr>
          <p:cNvPr id="4" name="Slide Number Placeholder 3"/>
          <p:cNvSpPr>
            <a:spLocks noGrp="1"/>
          </p:cNvSpPr>
          <p:nvPr>
            <p:ph type="sldNum" sz="quarter" idx="10"/>
          </p:nvPr>
        </p:nvSpPr>
        <p:spPr/>
        <p:txBody>
          <a:bodyPr/>
          <a:lstStyle/>
          <a:p>
            <a:fld id="{8FF6BA6E-B9CF-46BE-A8EA-7A03BAF885BD}" type="slidenum">
              <a:rPr lang="en-GB" smtClean="0">
                <a:solidFill>
                  <a:prstClr val="black"/>
                </a:solidFill>
              </a:rPr>
              <a:pPr/>
              <a:t>112</a:t>
            </a:fld>
            <a:endParaRPr lang="en-GB">
              <a:solidFill>
                <a:prstClr val="black"/>
              </a:solidFill>
            </a:endParaRPr>
          </a:p>
        </p:txBody>
      </p:sp>
    </p:spTree>
    <p:extLst>
      <p:ext uri="{BB962C8B-B14F-4D97-AF65-F5344CB8AC3E}">
        <p14:creationId xmlns:p14="http://schemas.microsoft.com/office/powerpoint/2010/main" val="412084992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Assault</a:t>
            </a:r>
          </a:p>
        </p:txBody>
      </p:sp>
      <p:sp>
        <p:nvSpPr>
          <p:cNvPr id="4" name="Slide Number Placeholder 3"/>
          <p:cNvSpPr>
            <a:spLocks noGrp="1"/>
          </p:cNvSpPr>
          <p:nvPr>
            <p:ph type="sldNum" sz="quarter" idx="10"/>
          </p:nvPr>
        </p:nvSpPr>
        <p:spPr/>
        <p:txBody>
          <a:bodyPr/>
          <a:lstStyle/>
          <a:p>
            <a:fld id="{86BDD79D-FBB7-4C8D-BFEA-9598D6412ED0}" type="slidenum">
              <a:rPr lang="en-GB" smtClean="0"/>
              <a:t>120</a:t>
            </a:fld>
            <a:endParaRPr lang="en-GB"/>
          </a:p>
        </p:txBody>
      </p:sp>
    </p:spTree>
    <p:extLst>
      <p:ext uri="{BB962C8B-B14F-4D97-AF65-F5344CB8AC3E}">
        <p14:creationId xmlns:p14="http://schemas.microsoft.com/office/powerpoint/2010/main" val="360393424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Examples unlawful force or violence,</a:t>
            </a:r>
            <a:r>
              <a:rPr lang="en-GB" baseline="0" dirty="0"/>
              <a:t> or threatening words.</a:t>
            </a:r>
            <a:endParaRPr lang="en-GB" dirty="0"/>
          </a:p>
        </p:txBody>
      </p:sp>
      <p:sp>
        <p:nvSpPr>
          <p:cNvPr id="4" name="Slide Number Placeholder 3"/>
          <p:cNvSpPr>
            <a:spLocks noGrp="1"/>
          </p:cNvSpPr>
          <p:nvPr>
            <p:ph type="sldNum" sz="quarter" idx="10"/>
          </p:nvPr>
        </p:nvSpPr>
        <p:spPr/>
        <p:txBody>
          <a:bodyPr/>
          <a:lstStyle/>
          <a:p>
            <a:fld id="{86BDD79D-FBB7-4C8D-BFEA-9598D6412ED0}" type="slidenum">
              <a:rPr lang="en-GB" smtClean="0"/>
              <a:t>121</a:t>
            </a:fld>
            <a:endParaRPr lang="en-GB"/>
          </a:p>
        </p:txBody>
      </p:sp>
    </p:spTree>
    <p:extLst>
      <p:ext uri="{BB962C8B-B14F-4D97-AF65-F5344CB8AC3E}">
        <p14:creationId xmlns:p14="http://schemas.microsoft.com/office/powerpoint/2010/main" val="392695955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11813"/>
            <a:r>
              <a:rPr lang="en-GB" dirty="0"/>
              <a:t>Cunningham</a:t>
            </a:r>
            <a:r>
              <a:rPr lang="en-GB" baseline="0" dirty="0"/>
              <a:t> Recklessness -  main elements 1. </a:t>
            </a:r>
            <a:r>
              <a:rPr lang="en-GB" dirty="0"/>
              <a:t>D must know that is taking a risk of the prohibited consequence taking place.</a:t>
            </a:r>
            <a:r>
              <a:rPr lang="en-GB" baseline="0" dirty="0"/>
              <a:t> 2. </a:t>
            </a:r>
            <a:r>
              <a:rPr lang="en-GB" dirty="0"/>
              <a:t>Risk must be recognised, be aware that of the chance of it happening. Remember</a:t>
            </a:r>
            <a:r>
              <a:rPr lang="en-GB" baseline="0" dirty="0"/>
              <a:t> </a:t>
            </a:r>
            <a:r>
              <a:rPr lang="en-GB" b="1" i="1" dirty="0"/>
              <a:t>The People v. Lawrence </a:t>
            </a:r>
            <a:r>
              <a:rPr lang="en-GB" b="1" i="1" dirty="0" err="1"/>
              <a:t>Mumanga</a:t>
            </a:r>
            <a:r>
              <a:rPr lang="en-GB" b="1" i="1" dirty="0"/>
              <a:t> – </a:t>
            </a:r>
            <a:r>
              <a:rPr lang="en-GB" b="1" dirty="0"/>
              <a:t>hunters case.</a:t>
            </a:r>
            <a:endParaRPr lang="en-GB" i="0" dirty="0"/>
          </a:p>
          <a:p>
            <a:pPr marL="635935" indent="-524123">
              <a:buAutoNum type="arabicPeriod"/>
            </a:pPr>
            <a:endParaRPr lang="en-GB" dirty="0"/>
          </a:p>
          <a:p>
            <a:endParaRPr lang="en-GB" dirty="0"/>
          </a:p>
        </p:txBody>
      </p:sp>
      <p:sp>
        <p:nvSpPr>
          <p:cNvPr id="4" name="Slide Number Placeholder 3"/>
          <p:cNvSpPr>
            <a:spLocks noGrp="1"/>
          </p:cNvSpPr>
          <p:nvPr>
            <p:ph type="sldNum" sz="quarter" idx="10"/>
          </p:nvPr>
        </p:nvSpPr>
        <p:spPr/>
        <p:txBody>
          <a:bodyPr/>
          <a:lstStyle/>
          <a:p>
            <a:fld id="{86BDD79D-FBB7-4C8D-BFEA-9598D6412ED0}" type="slidenum">
              <a:rPr lang="en-GB" smtClean="0"/>
              <a:t>122</a:t>
            </a:fld>
            <a:endParaRPr lang="en-GB"/>
          </a:p>
        </p:txBody>
      </p:sp>
    </p:spTree>
    <p:extLst>
      <p:ext uri="{BB962C8B-B14F-4D97-AF65-F5344CB8AC3E}">
        <p14:creationId xmlns:p14="http://schemas.microsoft.com/office/powerpoint/2010/main" val="14636495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Crime</a:t>
            </a:r>
            <a:r>
              <a:rPr lang="en-GB" baseline="0" dirty="0"/>
              <a:t> – wrongdoing,  offence, misconduct, law- breaking.</a:t>
            </a:r>
            <a:endParaRPr lang="en-GB" dirty="0"/>
          </a:p>
        </p:txBody>
      </p:sp>
      <p:sp>
        <p:nvSpPr>
          <p:cNvPr id="4" name="Slide Number Placeholder 3"/>
          <p:cNvSpPr>
            <a:spLocks noGrp="1"/>
          </p:cNvSpPr>
          <p:nvPr>
            <p:ph type="sldNum" sz="quarter" idx="10"/>
          </p:nvPr>
        </p:nvSpPr>
        <p:spPr/>
        <p:txBody>
          <a:bodyPr/>
          <a:lstStyle/>
          <a:p>
            <a:fld id="{D607A92A-32CF-41BF-ADED-8B5894AAE30D}" type="slidenum">
              <a:rPr lang="en-GB" smtClean="0"/>
              <a:t>5</a:t>
            </a:fld>
            <a:endParaRPr lang="en-GB" dirty="0"/>
          </a:p>
        </p:txBody>
      </p:sp>
    </p:spTree>
    <p:extLst>
      <p:ext uri="{BB962C8B-B14F-4D97-AF65-F5344CB8AC3E}">
        <p14:creationId xmlns:p14="http://schemas.microsoft.com/office/powerpoint/2010/main" val="211864008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Causing Bodily Harm under this section the nature of offences covered would include; Crimes involving the infliction of bodily harm ( wounding somebody) &amp; Grievous bodily harm refers to serious bodily harm e.g.</a:t>
            </a:r>
            <a:r>
              <a:rPr lang="en-GB" baseline="0" dirty="0"/>
              <a:t> </a:t>
            </a:r>
            <a:r>
              <a:rPr lang="en-GB" baseline="0" dirty="0" err="1"/>
              <a:t>permanenent</a:t>
            </a:r>
            <a:r>
              <a:rPr lang="en-GB" baseline="0" dirty="0"/>
              <a:t> disfigurement, broken bone, injuries which would need to be subjected to medical treatment for a lengthy period of time.</a:t>
            </a:r>
            <a:endParaRPr lang="en-GB" dirty="0"/>
          </a:p>
        </p:txBody>
      </p:sp>
      <p:sp>
        <p:nvSpPr>
          <p:cNvPr id="4" name="Slide Number Placeholder 3"/>
          <p:cNvSpPr>
            <a:spLocks noGrp="1"/>
          </p:cNvSpPr>
          <p:nvPr>
            <p:ph type="sldNum" sz="quarter" idx="10"/>
          </p:nvPr>
        </p:nvSpPr>
        <p:spPr/>
        <p:txBody>
          <a:bodyPr/>
          <a:lstStyle/>
          <a:p>
            <a:fld id="{86BDD79D-FBB7-4C8D-BFEA-9598D6412ED0}" type="slidenum">
              <a:rPr lang="en-GB" smtClean="0"/>
              <a:t>125</a:t>
            </a:fld>
            <a:endParaRPr lang="en-GB"/>
          </a:p>
        </p:txBody>
      </p:sp>
    </p:spTree>
    <p:extLst>
      <p:ext uri="{BB962C8B-B14F-4D97-AF65-F5344CB8AC3E}">
        <p14:creationId xmlns:p14="http://schemas.microsoft.com/office/powerpoint/2010/main" val="40555976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foresight</a:t>
            </a:r>
            <a:r>
              <a:rPr lang="en-GB" baseline="0" dirty="0"/>
              <a:t> of the consequences would imply that the D acted in a subjectively reckless manner.</a:t>
            </a:r>
            <a:endParaRPr lang="en-GB" dirty="0"/>
          </a:p>
        </p:txBody>
      </p:sp>
      <p:sp>
        <p:nvSpPr>
          <p:cNvPr id="4" name="Slide Number Placeholder 3"/>
          <p:cNvSpPr>
            <a:spLocks noGrp="1"/>
          </p:cNvSpPr>
          <p:nvPr>
            <p:ph type="sldNum" sz="quarter" idx="10"/>
          </p:nvPr>
        </p:nvSpPr>
        <p:spPr/>
        <p:txBody>
          <a:bodyPr/>
          <a:lstStyle/>
          <a:p>
            <a:fld id="{86BDD79D-FBB7-4C8D-BFEA-9598D6412ED0}" type="slidenum">
              <a:rPr lang="en-GB" smtClean="0"/>
              <a:t>133</a:t>
            </a:fld>
            <a:endParaRPr lang="en-GB"/>
          </a:p>
        </p:txBody>
      </p:sp>
    </p:spTree>
    <p:extLst>
      <p:ext uri="{BB962C8B-B14F-4D97-AF65-F5344CB8AC3E}">
        <p14:creationId xmlns:p14="http://schemas.microsoft.com/office/powerpoint/2010/main" val="129983178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6BDD79D-FBB7-4C8D-BFEA-9598D6412ED0}" type="slidenum">
              <a:rPr lang="en-GB" smtClean="0"/>
              <a:t>134</a:t>
            </a:fld>
            <a:endParaRPr lang="en-GB"/>
          </a:p>
        </p:txBody>
      </p:sp>
    </p:spTree>
    <p:extLst>
      <p:ext uri="{BB962C8B-B14F-4D97-AF65-F5344CB8AC3E}">
        <p14:creationId xmlns:p14="http://schemas.microsoft.com/office/powerpoint/2010/main" val="161164284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69AAB07-BB28-462F-87E4-BDB06E1232C9}" type="slidenum">
              <a:rPr lang="en-GB" smtClean="0">
                <a:solidFill>
                  <a:prstClr val="black"/>
                </a:solidFill>
              </a:rPr>
              <a:pPr/>
              <a:t>139</a:t>
            </a:fld>
            <a:endParaRPr lang="en-GB">
              <a:solidFill>
                <a:prstClr val="black"/>
              </a:solidFill>
            </a:endParaRPr>
          </a:p>
        </p:txBody>
      </p:sp>
    </p:spTree>
    <p:extLst>
      <p:ext uri="{BB962C8B-B14F-4D97-AF65-F5344CB8AC3E}">
        <p14:creationId xmlns:p14="http://schemas.microsoft.com/office/powerpoint/2010/main" val="199508846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a:t> </a:t>
            </a:r>
            <a:endParaRPr lang="en-GB" dirty="0"/>
          </a:p>
        </p:txBody>
      </p:sp>
      <p:sp>
        <p:nvSpPr>
          <p:cNvPr id="4" name="Slide Number Placeholder 3"/>
          <p:cNvSpPr>
            <a:spLocks noGrp="1"/>
          </p:cNvSpPr>
          <p:nvPr>
            <p:ph type="sldNum" sz="quarter" idx="10"/>
          </p:nvPr>
        </p:nvSpPr>
        <p:spPr/>
        <p:txBody>
          <a:bodyPr/>
          <a:lstStyle/>
          <a:p>
            <a:fld id="{D74D9A4B-F5CC-4C53-BDB2-178662FD82B0}" type="slidenum">
              <a:rPr lang="en-GB" smtClean="0">
                <a:solidFill>
                  <a:prstClr val="black"/>
                </a:solidFill>
              </a:rPr>
              <a:pPr/>
              <a:t>153</a:t>
            </a:fld>
            <a:endParaRPr lang="en-GB">
              <a:solidFill>
                <a:prstClr val="black"/>
              </a:solidFill>
            </a:endParaRPr>
          </a:p>
        </p:txBody>
      </p:sp>
    </p:spTree>
    <p:extLst>
      <p:ext uri="{BB962C8B-B14F-4D97-AF65-F5344CB8AC3E}">
        <p14:creationId xmlns:p14="http://schemas.microsoft.com/office/powerpoint/2010/main" val="88988544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Intention &amp; recklessness</a:t>
            </a:r>
          </a:p>
        </p:txBody>
      </p:sp>
      <p:sp>
        <p:nvSpPr>
          <p:cNvPr id="4" name="Slide Number Placeholder 3"/>
          <p:cNvSpPr>
            <a:spLocks noGrp="1"/>
          </p:cNvSpPr>
          <p:nvPr>
            <p:ph type="sldNum" sz="quarter" idx="10"/>
          </p:nvPr>
        </p:nvSpPr>
        <p:spPr/>
        <p:txBody>
          <a:bodyPr/>
          <a:lstStyle/>
          <a:p>
            <a:fld id="{D74D9A4B-F5CC-4C53-BDB2-178662FD82B0}" type="slidenum">
              <a:rPr lang="en-GB" smtClean="0">
                <a:solidFill>
                  <a:prstClr val="black"/>
                </a:solidFill>
              </a:rPr>
              <a:pPr/>
              <a:t>157</a:t>
            </a:fld>
            <a:endParaRPr lang="en-GB">
              <a:solidFill>
                <a:prstClr val="black"/>
              </a:solidFill>
            </a:endParaRPr>
          </a:p>
        </p:txBody>
      </p:sp>
    </p:spTree>
    <p:extLst>
      <p:ext uri="{BB962C8B-B14F-4D97-AF65-F5344CB8AC3E}">
        <p14:creationId xmlns:p14="http://schemas.microsoft.com/office/powerpoint/2010/main" val="3247854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162</a:t>
            </a:fld>
            <a:endParaRPr lang="en-GB">
              <a:solidFill>
                <a:prstClr val="black"/>
              </a:solidFill>
            </a:endParaRPr>
          </a:p>
        </p:txBody>
      </p:sp>
    </p:spTree>
    <p:extLst>
      <p:ext uri="{BB962C8B-B14F-4D97-AF65-F5344CB8AC3E}">
        <p14:creationId xmlns:p14="http://schemas.microsoft.com/office/powerpoint/2010/main" val="388555854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GB" dirty="0" err="1"/>
              <a:t>Ist</a:t>
            </a:r>
            <a:r>
              <a:rPr lang="en-GB" dirty="0"/>
              <a:t> three elements constitutes the AR , the last two MR</a:t>
            </a:r>
          </a:p>
          <a:p>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163</a:t>
            </a:fld>
            <a:endParaRPr lang="en-GB">
              <a:solidFill>
                <a:prstClr val="black"/>
              </a:solidFill>
            </a:endParaRPr>
          </a:p>
        </p:txBody>
      </p:sp>
    </p:spTree>
    <p:extLst>
      <p:ext uri="{BB962C8B-B14F-4D97-AF65-F5344CB8AC3E}">
        <p14:creationId xmlns:p14="http://schemas.microsoft.com/office/powerpoint/2010/main" val="103526958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Trade</a:t>
            </a:r>
            <a:r>
              <a:rPr lang="en-GB" baseline="0" dirty="0"/>
              <a:t> secrets  or information is not protected by law as was illustrated in the case Oxford v Moss  (1978 68 cr. </a:t>
            </a:r>
            <a:r>
              <a:rPr lang="en-GB" baseline="0" dirty="0" err="1"/>
              <a:t>App.R</a:t>
            </a:r>
            <a:r>
              <a:rPr lang="en-GB" baseline="0" dirty="0"/>
              <a:t>. 183 – in case </a:t>
            </a:r>
            <a:r>
              <a:rPr lang="en-GB" baseline="0" dirty="0" err="1"/>
              <a:t>uni</a:t>
            </a:r>
            <a:r>
              <a:rPr lang="en-GB" baseline="0" dirty="0"/>
              <a:t> student took an examination paper before the exam &amp; copied it b4 returning the paper to its original location. He was held not to have committed theft. The law considered the </a:t>
            </a:r>
            <a:r>
              <a:rPr lang="en-GB" baseline="0" dirty="0" err="1"/>
              <a:t>uni</a:t>
            </a:r>
            <a:r>
              <a:rPr lang="en-GB" baseline="0" dirty="0"/>
              <a:t> not to have been deprived of any property. Moss would have been convicted if  he had not returned the paper to its original location</a:t>
            </a:r>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164</a:t>
            </a:fld>
            <a:endParaRPr lang="en-GB">
              <a:solidFill>
                <a:prstClr val="black"/>
              </a:solidFill>
            </a:endParaRPr>
          </a:p>
        </p:txBody>
      </p:sp>
    </p:spTree>
    <p:extLst>
      <p:ext uri="{BB962C8B-B14F-4D97-AF65-F5344CB8AC3E}">
        <p14:creationId xmlns:p14="http://schemas.microsoft.com/office/powerpoint/2010/main" val="1346594663"/>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166</a:t>
            </a:fld>
            <a:endParaRPr lang="en-GB">
              <a:solidFill>
                <a:prstClr val="black"/>
              </a:solidFill>
            </a:endParaRPr>
          </a:p>
        </p:txBody>
      </p:sp>
    </p:spTree>
    <p:extLst>
      <p:ext uri="{BB962C8B-B14F-4D97-AF65-F5344CB8AC3E}">
        <p14:creationId xmlns:p14="http://schemas.microsoft.com/office/powerpoint/2010/main" val="39191377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32943" indent="-232943" defTabSz="931774">
              <a:buFontTx/>
              <a:buAutoNum type="arabicPeriod"/>
              <a:defRPr/>
            </a:pPr>
            <a:r>
              <a:rPr lang="en-GB" dirty="0"/>
              <a:t>Definition is more descriptive  &amp; does not provide any information in regards to nature of crime.</a:t>
            </a:r>
          </a:p>
          <a:p>
            <a:pPr marL="232943" indent="-232943" defTabSz="931774">
              <a:buFontTx/>
              <a:buAutoNum type="arabicPeriod"/>
              <a:defRPr/>
            </a:pPr>
            <a:r>
              <a:rPr lang="en-GB" dirty="0"/>
              <a:t>Need more details as to the nature of</a:t>
            </a:r>
            <a:r>
              <a:rPr lang="en-GB" baseline="0" dirty="0"/>
              <a:t> conduct that is to be regarded as crime.</a:t>
            </a:r>
            <a:endParaRPr lang="en-GB" dirty="0"/>
          </a:p>
          <a:p>
            <a:endParaRPr lang="en-GB" dirty="0"/>
          </a:p>
        </p:txBody>
      </p:sp>
      <p:sp>
        <p:nvSpPr>
          <p:cNvPr id="4" name="Slide Number Placeholder 3"/>
          <p:cNvSpPr>
            <a:spLocks noGrp="1"/>
          </p:cNvSpPr>
          <p:nvPr>
            <p:ph type="sldNum" sz="quarter" idx="10"/>
          </p:nvPr>
        </p:nvSpPr>
        <p:spPr/>
        <p:txBody>
          <a:bodyPr/>
          <a:lstStyle/>
          <a:p>
            <a:fld id="{D607A92A-32CF-41BF-ADED-8B5894AAE30D}" type="slidenum">
              <a:rPr lang="en-GB" smtClean="0"/>
              <a:t>6</a:t>
            </a:fld>
            <a:endParaRPr lang="en-GB" dirty="0"/>
          </a:p>
        </p:txBody>
      </p:sp>
    </p:spTree>
    <p:extLst>
      <p:ext uri="{BB962C8B-B14F-4D97-AF65-F5344CB8AC3E}">
        <p14:creationId xmlns:p14="http://schemas.microsoft.com/office/powerpoint/2010/main" val="3972096967"/>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Theft example of the case when one has a claim of Right. This instance case belief was held, appeal allowed &amp; sentence</a:t>
            </a:r>
            <a:r>
              <a:rPr lang="en-GB" baseline="0" dirty="0"/>
              <a:t> set aside.</a:t>
            </a:r>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168</a:t>
            </a:fld>
            <a:endParaRPr lang="en-GB">
              <a:solidFill>
                <a:prstClr val="black"/>
              </a:solidFill>
            </a:endParaRPr>
          </a:p>
        </p:txBody>
      </p:sp>
    </p:spTree>
    <p:extLst>
      <p:ext uri="{BB962C8B-B14F-4D97-AF65-F5344CB8AC3E}">
        <p14:creationId xmlns:p14="http://schemas.microsoft.com/office/powerpoint/2010/main" val="2413233427"/>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Extortion- blackmail/threat/force.</a:t>
            </a:r>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172</a:t>
            </a:fld>
            <a:endParaRPr lang="en-GB">
              <a:solidFill>
                <a:prstClr val="black"/>
              </a:solidFill>
            </a:endParaRPr>
          </a:p>
        </p:txBody>
      </p:sp>
    </p:spTree>
    <p:extLst>
      <p:ext uri="{BB962C8B-B14F-4D97-AF65-F5344CB8AC3E}">
        <p14:creationId xmlns:p14="http://schemas.microsoft.com/office/powerpoint/2010/main" val="106118092"/>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Note elements constitutes the </a:t>
            </a:r>
            <a:r>
              <a:rPr lang="en-GB" b="1" i="1" dirty="0" err="1"/>
              <a:t>actus</a:t>
            </a:r>
            <a:r>
              <a:rPr lang="en-GB" b="1" i="1" dirty="0"/>
              <a:t> </a:t>
            </a:r>
            <a:r>
              <a:rPr lang="en-GB" b="1" i="1" dirty="0" err="1"/>
              <a:t>reus</a:t>
            </a:r>
            <a:r>
              <a:rPr lang="en-GB" b="1" i="1" dirty="0"/>
              <a:t> </a:t>
            </a:r>
            <a:r>
              <a:rPr lang="en-GB" b="1" dirty="0"/>
              <a:t>of robbery- basic requirement is that there must be a theft.</a:t>
            </a:r>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173</a:t>
            </a:fld>
            <a:endParaRPr lang="en-GB">
              <a:solidFill>
                <a:prstClr val="black"/>
              </a:solidFill>
            </a:endParaRPr>
          </a:p>
        </p:txBody>
      </p:sp>
    </p:spTree>
    <p:extLst>
      <p:ext uri="{BB962C8B-B14F-4D97-AF65-F5344CB8AC3E}">
        <p14:creationId xmlns:p14="http://schemas.microsoft.com/office/powerpoint/2010/main" val="3355357998"/>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there must be a theft in the absence of the AR for robbery A</a:t>
            </a:r>
            <a:r>
              <a:rPr lang="en-GB" b="1" baseline="0" dirty="0"/>
              <a:t> could be charged of assault or assault occasioning actual bodily harm!</a:t>
            </a:r>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174</a:t>
            </a:fld>
            <a:endParaRPr lang="en-GB">
              <a:solidFill>
                <a:prstClr val="black"/>
              </a:solidFill>
            </a:endParaRPr>
          </a:p>
        </p:txBody>
      </p:sp>
    </p:spTree>
    <p:extLst>
      <p:ext uri="{BB962C8B-B14F-4D97-AF65-F5344CB8AC3E}">
        <p14:creationId xmlns:p14="http://schemas.microsoft.com/office/powerpoint/2010/main" val="185153169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Limit of the discretion</a:t>
            </a:r>
            <a:r>
              <a:rPr lang="en-GB" baseline="0" dirty="0"/>
              <a:t> of the </a:t>
            </a:r>
            <a:r>
              <a:rPr lang="en-GB" baseline="0" dirty="0" err="1"/>
              <a:t>crt</a:t>
            </a:r>
            <a:r>
              <a:rPr lang="en-GB" baseline="0" dirty="0"/>
              <a:t>….</a:t>
            </a:r>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175</a:t>
            </a:fld>
            <a:endParaRPr lang="en-GB">
              <a:solidFill>
                <a:prstClr val="black"/>
              </a:solidFill>
            </a:endParaRPr>
          </a:p>
        </p:txBody>
      </p:sp>
    </p:spTree>
    <p:extLst>
      <p:ext uri="{BB962C8B-B14F-4D97-AF65-F5344CB8AC3E}">
        <p14:creationId xmlns:p14="http://schemas.microsoft.com/office/powerpoint/2010/main" val="2509596697"/>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a:t>See </a:t>
            </a:r>
            <a:r>
              <a:rPr lang="en-GB" i="1" baseline="0" dirty="0"/>
              <a:t>John Timothy &amp; </a:t>
            </a:r>
            <a:r>
              <a:rPr lang="en-GB" i="1" baseline="0" dirty="0" err="1"/>
              <a:t>Feston</a:t>
            </a:r>
            <a:r>
              <a:rPr lang="en-GB" i="1" baseline="0" dirty="0"/>
              <a:t> </a:t>
            </a:r>
            <a:r>
              <a:rPr lang="en-GB" i="1" baseline="0" dirty="0" err="1"/>
              <a:t>Mwamba</a:t>
            </a:r>
            <a:r>
              <a:rPr lang="en-GB" i="1" baseline="0" dirty="0"/>
              <a:t> v. The People </a:t>
            </a:r>
            <a:r>
              <a:rPr lang="en-GB" baseline="0" dirty="0"/>
              <a:t>(1977) ZR 394 one of the cases where issue is dealt with.</a:t>
            </a:r>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176</a:t>
            </a:fld>
            <a:endParaRPr lang="en-GB">
              <a:solidFill>
                <a:prstClr val="black"/>
              </a:solidFill>
            </a:endParaRPr>
          </a:p>
        </p:txBody>
      </p:sp>
    </p:spTree>
    <p:extLst>
      <p:ext uri="{BB962C8B-B14F-4D97-AF65-F5344CB8AC3E}">
        <p14:creationId xmlns:p14="http://schemas.microsoft.com/office/powerpoint/2010/main" val="1377855098"/>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Sentenced</a:t>
            </a:r>
            <a:r>
              <a:rPr lang="en-GB" baseline="0" dirty="0"/>
              <a:t> to 2 yrs. imprisonment with hard labour</a:t>
            </a:r>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178</a:t>
            </a:fld>
            <a:endParaRPr lang="en-GB">
              <a:solidFill>
                <a:prstClr val="black"/>
              </a:solidFill>
            </a:endParaRPr>
          </a:p>
        </p:txBody>
      </p:sp>
    </p:spTree>
    <p:extLst>
      <p:ext uri="{BB962C8B-B14F-4D97-AF65-F5344CB8AC3E}">
        <p14:creationId xmlns:p14="http://schemas.microsoft.com/office/powerpoint/2010/main" val="1102295714"/>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179</a:t>
            </a:fld>
            <a:endParaRPr lang="en-GB">
              <a:solidFill>
                <a:prstClr val="black"/>
              </a:solidFill>
            </a:endParaRPr>
          </a:p>
        </p:txBody>
      </p:sp>
    </p:spTree>
    <p:extLst>
      <p:ext uri="{BB962C8B-B14F-4D97-AF65-F5344CB8AC3E}">
        <p14:creationId xmlns:p14="http://schemas.microsoft.com/office/powerpoint/2010/main" val="1633344826"/>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Conviction for armed robbery was quashed, sentence was set aside &amp; substituted with that</a:t>
            </a:r>
            <a:r>
              <a:rPr lang="en-GB" baseline="0" dirty="0"/>
              <a:t> of ordinary aggravated robbery, sentence of 15 years imprisonment with hard labour. Therefore appeal dismissed.</a:t>
            </a:r>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180</a:t>
            </a:fld>
            <a:endParaRPr lang="en-GB">
              <a:solidFill>
                <a:prstClr val="black"/>
              </a:solidFill>
            </a:endParaRPr>
          </a:p>
        </p:txBody>
      </p:sp>
    </p:spTree>
    <p:extLst>
      <p:ext uri="{BB962C8B-B14F-4D97-AF65-F5344CB8AC3E}">
        <p14:creationId xmlns:p14="http://schemas.microsoft.com/office/powerpoint/2010/main" val="1427642593"/>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P/T start from here</a:t>
            </a:r>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182</a:t>
            </a:fld>
            <a:endParaRPr lang="en-GB">
              <a:solidFill>
                <a:prstClr val="black"/>
              </a:solidFill>
            </a:endParaRPr>
          </a:p>
        </p:txBody>
      </p:sp>
    </p:spTree>
    <p:extLst>
      <p:ext uri="{BB962C8B-B14F-4D97-AF65-F5344CB8AC3E}">
        <p14:creationId xmlns:p14="http://schemas.microsoft.com/office/powerpoint/2010/main" val="16324766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Despite the criticisms the a</a:t>
            </a:r>
            <a:r>
              <a:rPr lang="en-GB" baseline="0" dirty="0"/>
              <a:t> numbers of issues can be drawn from the statement in the </a:t>
            </a:r>
            <a:r>
              <a:rPr lang="en-GB" i="1" baseline="0" dirty="0"/>
              <a:t>Board of Trade v. Owen </a:t>
            </a:r>
            <a:r>
              <a:rPr lang="en-GB" baseline="0" dirty="0"/>
              <a:t>decision</a:t>
            </a:r>
          </a:p>
          <a:p>
            <a:pPr defTabSz="931774">
              <a:defRPr/>
            </a:pPr>
            <a:r>
              <a:rPr lang="en-GB" dirty="0"/>
              <a:t>Legal</a:t>
            </a:r>
            <a:r>
              <a:rPr lang="en-GB" baseline="0" dirty="0"/>
              <a:t> requirement bases – statute/act of parliament. </a:t>
            </a:r>
            <a:endParaRPr lang="en-GB" dirty="0"/>
          </a:p>
          <a:p>
            <a:endParaRPr lang="en-GB" dirty="0"/>
          </a:p>
        </p:txBody>
      </p:sp>
      <p:sp>
        <p:nvSpPr>
          <p:cNvPr id="4" name="Slide Number Placeholder 3"/>
          <p:cNvSpPr>
            <a:spLocks noGrp="1"/>
          </p:cNvSpPr>
          <p:nvPr>
            <p:ph type="sldNum" sz="quarter" idx="10"/>
          </p:nvPr>
        </p:nvSpPr>
        <p:spPr/>
        <p:txBody>
          <a:bodyPr/>
          <a:lstStyle/>
          <a:p>
            <a:fld id="{D607A92A-32CF-41BF-ADED-8B5894AAE30D}" type="slidenum">
              <a:rPr lang="en-GB" smtClean="0"/>
              <a:t>7</a:t>
            </a:fld>
            <a:endParaRPr lang="en-GB" dirty="0"/>
          </a:p>
        </p:txBody>
      </p:sp>
    </p:spTree>
    <p:extLst>
      <p:ext uri="{BB962C8B-B14F-4D97-AF65-F5344CB8AC3E}">
        <p14:creationId xmlns:p14="http://schemas.microsoft.com/office/powerpoint/2010/main" val="1940996316"/>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a:t>
            </a:r>
            <a:r>
              <a:rPr lang="en-GB" baseline="0" dirty="0"/>
              <a:t> the section on </a:t>
            </a:r>
            <a:r>
              <a:rPr lang="en-GB" dirty="0"/>
              <a:t>Burglary &amp; House breaking creates different types of offences such as offence</a:t>
            </a:r>
            <a:r>
              <a:rPr lang="en-GB" baseline="0" dirty="0"/>
              <a:t> committed at the time of entry, or those committed inside the building.</a:t>
            </a:r>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183</a:t>
            </a:fld>
            <a:endParaRPr lang="en-GB">
              <a:solidFill>
                <a:prstClr val="black"/>
              </a:solidFill>
            </a:endParaRPr>
          </a:p>
        </p:txBody>
      </p:sp>
    </p:spTree>
    <p:extLst>
      <p:ext uri="{BB962C8B-B14F-4D97-AF65-F5344CB8AC3E}">
        <p14:creationId xmlns:p14="http://schemas.microsoft.com/office/powerpoint/2010/main" val="1914979290"/>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185</a:t>
            </a:fld>
            <a:endParaRPr lang="en-GB">
              <a:solidFill>
                <a:prstClr val="black"/>
              </a:solidFill>
            </a:endParaRPr>
          </a:p>
        </p:txBody>
      </p:sp>
    </p:spTree>
    <p:extLst>
      <p:ext uri="{BB962C8B-B14F-4D97-AF65-F5344CB8AC3E}">
        <p14:creationId xmlns:p14="http://schemas.microsoft.com/office/powerpoint/2010/main" val="1459301736"/>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Any</a:t>
            </a:r>
            <a:r>
              <a:rPr lang="en-GB" baseline="0" dirty="0"/>
              <a:t> person who receives or retains knowing or having reason to believe that the thing has been stolen is guilty of a felony is liable to seven years imprisonment</a:t>
            </a:r>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187</a:t>
            </a:fld>
            <a:endParaRPr lang="en-GB">
              <a:solidFill>
                <a:prstClr val="black"/>
              </a:solidFill>
            </a:endParaRPr>
          </a:p>
        </p:txBody>
      </p:sp>
    </p:spTree>
    <p:extLst>
      <p:ext uri="{BB962C8B-B14F-4D97-AF65-F5344CB8AC3E}">
        <p14:creationId xmlns:p14="http://schemas.microsoft.com/office/powerpoint/2010/main" val="2956652304"/>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under</a:t>
            </a:r>
            <a:r>
              <a:rPr lang="en-GB" baseline="0" dirty="0"/>
              <a:t> s319 – person suspected of having or conveying stolen property guilty of a misdemeanour </a:t>
            </a:r>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189</a:t>
            </a:fld>
            <a:endParaRPr lang="en-GB">
              <a:solidFill>
                <a:prstClr val="black"/>
              </a:solidFill>
            </a:endParaRPr>
          </a:p>
        </p:txBody>
      </p:sp>
    </p:spTree>
    <p:extLst>
      <p:ext uri="{BB962C8B-B14F-4D97-AF65-F5344CB8AC3E}">
        <p14:creationId xmlns:p14="http://schemas.microsoft.com/office/powerpoint/2010/main" val="616465619"/>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Conviction quashed sentence</a:t>
            </a:r>
            <a:r>
              <a:rPr lang="en-GB" baseline="0" dirty="0"/>
              <a:t> set aside- order for appellant to be re-tried.  </a:t>
            </a:r>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192</a:t>
            </a:fld>
            <a:endParaRPr lang="en-GB">
              <a:solidFill>
                <a:prstClr val="black"/>
              </a:solidFill>
            </a:endParaRPr>
          </a:p>
        </p:txBody>
      </p:sp>
    </p:spTree>
    <p:extLst>
      <p:ext uri="{BB962C8B-B14F-4D97-AF65-F5344CB8AC3E}">
        <p14:creationId xmlns:p14="http://schemas.microsoft.com/office/powerpoint/2010/main" val="1971346303"/>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Bar manager had argued that the appellant</a:t>
            </a:r>
            <a:r>
              <a:rPr lang="en-GB" baseline="0" dirty="0"/>
              <a:t> had sold it to him.</a:t>
            </a:r>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193</a:t>
            </a:fld>
            <a:endParaRPr lang="en-GB">
              <a:solidFill>
                <a:prstClr val="black"/>
              </a:solidFill>
            </a:endParaRPr>
          </a:p>
        </p:txBody>
      </p:sp>
    </p:spTree>
    <p:extLst>
      <p:ext uri="{BB962C8B-B14F-4D97-AF65-F5344CB8AC3E}">
        <p14:creationId xmlns:p14="http://schemas.microsoft.com/office/powerpoint/2010/main" val="85281274"/>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198</a:t>
            </a:fld>
            <a:endParaRPr lang="en-GB">
              <a:solidFill>
                <a:prstClr val="black"/>
              </a:solidFill>
            </a:endParaRPr>
          </a:p>
        </p:txBody>
      </p:sp>
    </p:spTree>
    <p:extLst>
      <p:ext uri="{BB962C8B-B14F-4D97-AF65-F5344CB8AC3E}">
        <p14:creationId xmlns:p14="http://schemas.microsoft.com/office/powerpoint/2010/main" val="38215527"/>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solidFill>
                  <a:prstClr val="black"/>
                </a:solidFill>
              </a:rPr>
              <a:pPr/>
              <a:t>201</a:t>
            </a:fld>
            <a:endParaRPr lang="en-GB">
              <a:solidFill>
                <a:prstClr val="black"/>
              </a:solidFill>
            </a:endParaRPr>
          </a:p>
        </p:txBody>
      </p:sp>
    </p:spTree>
    <p:extLst>
      <p:ext uri="{BB962C8B-B14F-4D97-AF65-F5344CB8AC3E}">
        <p14:creationId xmlns:p14="http://schemas.microsoft.com/office/powerpoint/2010/main" val="866714099"/>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A6C3949-8B99-4FC2-B4A5-D86051CCFD23}" type="slidenum">
              <a:rPr lang="en-GB" smtClean="0"/>
              <a:t>205</a:t>
            </a:fld>
            <a:endParaRPr lang="en-GB"/>
          </a:p>
        </p:txBody>
      </p:sp>
    </p:spTree>
    <p:extLst>
      <p:ext uri="{BB962C8B-B14F-4D97-AF65-F5344CB8AC3E}">
        <p14:creationId xmlns:p14="http://schemas.microsoft.com/office/powerpoint/2010/main" val="2051383234"/>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GB" dirty="0"/>
              <a:t>(Attempts to destroy property by explosives)</a:t>
            </a:r>
          </a:p>
          <a:p>
            <a:endParaRPr lang="en-GB" dirty="0"/>
          </a:p>
        </p:txBody>
      </p:sp>
      <p:sp>
        <p:nvSpPr>
          <p:cNvPr id="4" name="Slide Number Placeholder 3"/>
          <p:cNvSpPr>
            <a:spLocks noGrp="1"/>
          </p:cNvSpPr>
          <p:nvPr>
            <p:ph type="sldNum" sz="quarter" idx="10"/>
          </p:nvPr>
        </p:nvSpPr>
        <p:spPr/>
        <p:txBody>
          <a:bodyPr/>
          <a:lstStyle/>
          <a:p>
            <a:fld id="{5A6C3949-8B99-4FC2-B4A5-D86051CCFD23}" type="slidenum">
              <a:rPr lang="en-GB" smtClean="0"/>
              <a:t>207</a:t>
            </a:fld>
            <a:endParaRPr lang="en-GB"/>
          </a:p>
        </p:txBody>
      </p:sp>
    </p:spTree>
    <p:extLst>
      <p:ext uri="{BB962C8B-B14F-4D97-AF65-F5344CB8AC3E}">
        <p14:creationId xmlns:p14="http://schemas.microsoft.com/office/powerpoint/2010/main" val="36439764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 my opinion best definition. Definition makes reference to parliament. It is important to note that parliament can make a conduct a crime.</a:t>
            </a:r>
            <a:r>
              <a:rPr lang="en-GB" baseline="0" dirty="0"/>
              <a:t> It also has the power of abolishing what was regarded as illegal and making it legal. </a:t>
            </a:r>
            <a:endParaRPr lang="en-GB" dirty="0"/>
          </a:p>
        </p:txBody>
      </p:sp>
      <p:sp>
        <p:nvSpPr>
          <p:cNvPr id="4" name="Slide Number Placeholder 3"/>
          <p:cNvSpPr>
            <a:spLocks noGrp="1"/>
          </p:cNvSpPr>
          <p:nvPr>
            <p:ph type="sldNum" sz="quarter" idx="10"/>
          </p:nvPr>
        </p:nvSpPr>
        <p:spPr/>
        <p:txBody>
          <a:bodyPr/>
          <a:lstStyle/>
          <a:p>
            <a:fld id="{D607A92A-32CF-41BF-ADED-8B5894AAE30D}" type="slidenum">
              <a:rPr lang="en-GB" smtClean="0"/>
              <a:t>8</a:t>
            </a:fld>
            <a:endParaRPr lang="en-GB" dirty="0"/>
          </a:p>
        </p:txBody>
      </p:sp>
    </p:spTree>
    <p:extLst>
      <p:ext uri="{BB962C8B-B14F-4D97-AF65-F5344CB8AC3E}">
        <p14:creationId xmlns:p14="http://schemas.microsoft.com/office/powerpoint/2010/main" val="352707645"/>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t>
            </a:r>
            <a:r>
              <a:rPr lang="en-GB" baseline="0" dirty="0"/>
              <a:t> </a:t>
            </a:r>
            <a:r>
              <a:rPr lang="en-GB" b="1" baseline="0" dirty="0"/>
              <a:t>W</a:t>
            </a:r>
            <a:r>
              <a:rPr lang="en-GB" b="1" dirty="0"/>
              <a:t>ill also be covered</a:t>
            </a:r>
            <a:r>
              <a:rPr lang="en-GB" b="1" baseline="0" dirty="0"/>
              <a:t> under unit 12. This aspect is part of deception</a:t>
            </a:r>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t>210</a:t>
            </a:fld>
            <a:endParaRPr lang="en-GB"/>
          </a:p>
        </p:txBody>
      </p:sp>
    </p:spTree>
    <p:extLst>
      <p:ext uri="{BB962C8B-B14F-4D97-AF65-F5344CB8AC3E}">
        <p14:creationId xmlns:p14="http://schemas.microsoft.com/office/powerpoint/2010/main" val="4135915516"/>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Deliberation </a:t>
            </a:r>
          </a:p>
        </p:txBody>
      </p:sp>
      <p:sp>
        <p:nvSpPr>
          <p:cNvPr id="4" name="Slide Number Placeholder 3"/>
          <p:cNvSpPr>
            <a:spLocks noGrp="1"/>
          </p:cNvSpPr>
          <p:nvPr>
            <p:ph type="sldNum" sz="quarter" idx="10"/>
          </p:nvPr>
        </p:nvSpPr>
        <p:spPr/>
        <p:txBody>
          <a:bodyPr/>
          <a:lstStyle/>
          <a:p>
            <a:fld id="{A1722155-8CCA-440A-86BB-6A7C8BA5166A}" type="slidenum">
              <a:rPr lang="en-GB" smtClean="0"/>
              <a:t>214</a:t>
            </a:fld>
            <a:endParaRPr lang="en-GB"/>
          </a:p>
        </p:txBody>
      </p:sp>
    </p:spTree>
    <p:extLst>
      <p:ext uri="{BB962C8B-B14F-4D97-AF65-F5344CB8AC3E}">
        <p14:creationId xmlns:p14="http://schemas.microsoft.com/office/powerpoint/2010/main" val="4078313085"/>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1722155-8CCA-440A-86BB-6A7C8BA5166A}" type="slidenum">
              <a:rPr lang="en-GB" smtClean="0"/>
              <a:t>216</a:t>
            </a:fld>
            <a:endParaRPr lang="en-GB"/>
          </a:p>
        </p:txBody>
      </p:sp>
    </p:spTree>
    <p:extLst>
      <p:ext uri="{BB962C8B-B14F-4D97-AF65-F5344CB8AC3E}">
        <p14:creationId xmlns:p14="http://schemas.microsoft.com/office/powerpoint/2010/main" val="130543679"/>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t>217</a:t>
            </a:fld>
            <a:endParaRPr lang="en-GB"/>
          </a:p>
        </p:txBody>
      </p:sp>
    </p:spTree>
    <p:extLst>
      <p:ext uri="{BB962C8B-B14F-4D97-AF65-F5344CB8AC3E}">
        <p14:creationId xmlns:p14="http://schemas.microsoft.com/office/powerpoint/2010/main" val="1210561536"/>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Example for (ii) where x for instance obtains</a:t>
            </a:r>
            <a:r>
              <a:rPr lang="en-GB" baseline="0" dirty="0"/>
              <a:t> a better insurance rate by pretending that he is a non-smoker &amp; non-alcoholic when he is in fact addicted to both.</a:t>
            </a:r>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t>220</a:t>
            </a:fld>
            <a:endParaRPr lang="en-GB"/>
          </a:p>
        </p:txBody>
      </p:sp>
    </p:spTree>
    <p:extLst>
      <p:ext uri="{BB962C8B-B14F-4D97-AF65-F5344CB8AC3E}">
        <p14:creationId xmlns:p14="http://schemas.microsoft.com/office/powerpoint/2010/main" val="283708537"/>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t>221</a:t>
            </a:fld>
            <a:endParaRPr lang="en-GB"/>
          </a:p>
        </p:txBody>
      </p:sp>
    </p:spTree>
    <p:extLst>
      <p:ext uri="{BB962C8B-B14F-4D97-AF65-F5344CB8AC3E}">
        <p14:creationId xmlns:p14="http://schemas.microsoft.com/office/powerpoint/2010/main" val="3689086606"/>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See</a:t>
            </a:r>
            <a:r>
              <a:rPr lang="en-GB" baseline="0" dirty="0"/>
              <a:t> S348</a:t>
            </a:r>
            <a:endParaRPr lang="en-GB" dirty="0"/>
          </a:p>
        </p:txBody>
      </p:sp>
      <p:sp>
        <p:nvSpPr>
          <p:cNvPr id="4" name="Slide Number Placeholder 3"/>
          <p:cNvSpPr>
            <a:spLocks noGrp="1"/>
          </p:cNvSpPr>
          <p:nvPr>
            <p:ph type="sldNum" sz="quarter" idx="10"/>
          </p:nvPr>
        </p:nvSpPr>
        <p:spPr/>
        <p:txBody>
          <a:bodyPr/>
          <a:lstStyle/>
          <a:p>
            <a:fld id="{43FC9FF4-B97A-40FD-B84F-59ED077BAD5A}" type="slidenum">
              <a:rPr lang="en-GB" smtClean="0"/>
              <a:pPr/>
              <a:t>225</a:t>
            </a:fld>
            <a:endParaRPr lang="en-GB"/>
          </a:p>
        </p:txBody>
      </p:sp>
    </p:spTree>
    <p:extLst>
      <p:ext uri="{BB962C8B-B14F-4D97-AF65-F5344CB8AC3E}">
        <p14:creationId xmlns:p14="http://schemas.microsoft.com/office/powerpoint/2010/main" val="1132106637"/>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GB" i="1" dirty="0"/>
              <a:t>Actus Reus</a:t>
            </a:r>
            <a:r>
              <a:rPr lang="en-GB" i="1" baseline="0" dirty="0"/>
              <a:t> </a:t>
            </a:r>
            <a:r>
              <a:rPr lang="en-GB" baseline="0" dirty="0"/>
              <a:t>of </a:t>
            </a:r>
            <a:r>
              <a:rPr lang="en-GB" dirty="0"/>
              <a:t>Forgery</a:t>
            </a:r>
          </a:p>
          <a:p>
            <a:endParaRPr lang="en-GB" dirty="0"/>
          </a:p>
        </p:txBody>
      </p:sp>
      <p:sp>
        <p:nvSpPr>
          <p:cNvPr id="4" name="Slide Number Placeholder 3"/>
          <p:cNvSpPr>
            <a:spLocks noGrp="1"/>
          </p:cNvSpPr>
          <p:nvPr>
            <p:ph type="sldNum" sz="quarter" idx="10"/>
          </p:nvPr>
        </p:nvSpPr>
        <p:spPr/>
        <p:txBody>
          <a:bodyPr/>
          <a:lstStyle/>
          <a:p>
            <a:fld id="{43FC9FF4-B97A-40FD-B84F-59ED077BAD5A}" type="slidenum">
              <a:rPr lang="en-GB" smtClean="0"/>
              <a:pPr/>
              <a:t>226</a:t>
            </a:fld>
            <a:endParaRPr lang="en-GB"/>
          </a:p>
        </p:txBody>
      </p:sp>
    </p:spTree>
    <p:extLst>
      <p:ext uri="{BB962C8B-B14F-4D97-AF65-F5344CB8AC3E}">
        <p14:creationId xmlns:p14="http://schemas.microsoft.com/office/powerpoint/2010/main" val="2237926292"/>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Part </a:t>
            </a:r>
            <a:r>
              <a:rPr lang="en-GB" i="1" dirty="0" err="1"/>
              <a:t>mens</a:t>
            </a:r>
            <a:r>
              <a:rPr lang="en-GB" i="1" dirty="0"/>
              <a:t> </a:t>
            </a:r>
            <a:r>
              <a:rPr lang="en-GB" i="1" dirty="0" err="1"/>
              <a:t>rea</a:t>
            </a:r>
            <a:r>
              <a:rPr lang="en-GB" i="1" dirty="0"/>
              <a:t>  </a:t>
            </a:r>
            <a:r>
              <a:rPr lang="en-GB" dirty="0"/>
              <a:t>S.342 Definition -</a:t>
            </a:r>
            <a:r>
              <a:rPr lang="en-GB" baseline="0" dirty="0"/>
              <a:t> </a:t>
            </a:r>
            <a:r>
              <a:rPr lang="en-GB" dirty="0"/>
              <a:t>Forgery is the making of a false </a:t>
            </a:r>
            <a:r>
              <a:rPr lang="en-GB" b="1" u="sng" dirty="0"/>
              <a:t>document</a:t>
            </a:r>
            <a:r>
              <a:rPr lang="en-GB" u="sng" dirty="0"/>
              <a:t> </a:t>
            </a:r>
            <a:r>
              <a:rPr lang="en-GB" dirty="0"/>
              <a:t>with </a:t>
            </a:r>
            <a:r>
              <a:rPr lang="en-GB" b="1" u="sng" dirty="0"/>
              <a:t>intent to defraud</a:t>
            </a:r>
            <a:r>
              <a:rPr lang="en-GB" u="sng" dirty="0"/>
              <a:t> </a:t>
            </a:r>
            <a:r>
              <a:rPr lang="en-GB" dirty="0"/>
              <a:t>or to </a:t>
            </a:r>
            <a:r>
              <a:rPr lang="en-GB" b="1" u="sng" dirty="0"/>
              <a:t>deceive</a:t>
            </a:r>
          </a:p>
          <a:p>
            <a:endParaRPr lang="en-GB" i="1" dirty="0"/>
          </a:p>
        </p:txBody>
      </p:sp>
      <p:sp>
        <p:nvSpPr>
          <p:cNvPr id="4" name="Slide Number Placeholder 3"/>
          <p:cNvSpPr>
            <a:spLocks noGrp="1"/>
          </p:cNvSpPr>
          <p:nvPr>
            <p:ph type="sldNum" sz="quarter" idx="10"/>
          </p:nvPr>
        </p:nvSpPr>
        <p:spPr/>
        <p:txBody>
          <a:bodyPr/>
          <a:lstStyle/>
          <a:p>
            <a:fld id="{43FC9FF4-B97A-40FD-B84F-59ED077BAD5A}" type="slidenum">
              <a:rPr lang="en-GB" smtClean="0"/>
              <a:pPr/>
              <a:t>228</a:t>
            </a:fld>
            <a:endParaRPr lang="en-GB"/>
          </a:p>
        </p:txBody>
      </p:sp>
    </p:spTree>
    <p:extLst>
      <p:ext uri="{BB962C8B-B14F-4D97-AF65-F5344CB8AC3E}">
        <p14:creationId xmlns:p14="http://schemas.microsoft.com/office/powerpoint/2010/main" val="1366423241"/>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s348</a:t>
            </a:r>
            <a:r>
              <a:rPr lang="en-GB" baseline="0" dirty="0"/>
              <a:t> includes </a:t>
            </a:r>
            <a:r>
              <a:rPr lang="en-GB" dirty="0"/>
              <a:t>Will, Document of title to land,</a:t>
            </a:r>
            <a:r>
              <a:rPr lang="en-GB" baseline="0" dirty="0"/>
              <a:t> </a:t>
            </a:r>
            <a:r>
              <a:rPr lang="en-GB" dirty="0"/>
              <a:t>cheque,</a:t>
            </a:r>
            <a:r>
              <a:rPr lang="en-GB" baseline="0" dirty="0"/>
              <a:t>  </a:t>
            </a:r>
            <a:r>
              <a:rPr lang="en-GB" dirty="0"/>
              <a:t>Policy of insurance. </a:t>
            </a:r>
          </a:p>
          <a:p>
            <a:endParaRPr lang="en-GB" dirty="0"/>
          </a:p>
        </p:txBody>
      </p:sp>
      <p:sp>
        <p:nvSpPr>
          <p:cNvPr id="4" name="Slide Number Placeholder 3"/>
          <p:cNvSpPr>
            <a:spLocks noGrp="1"/>
          </p:cNvSpPr>
          <p:nvPr>
            <p:ph type="sldNum" sz="quarter" idx="10"/>
          </p:nvPr>
        </p:nvSpPr>
        <p:spPr/>
        <p:txBody>
          <a:bodyPr/>
          <a:lstStyle/>
          <a:p>
            <a:fld id="{43FC9FF4-B97A-40FD-B84F-59ED077BAD5A}" type="slidenum">
              <a:rPr lang="en-GB" smtClean="0"/>
              <a:pPr/>
              <a:t>232</a:t>
            </a:fld>
            <a:endParaRPr lang="en-GB"/>
          </a:p>
        </p:txBody>
      </p:sp>
    </p:spTree>
    <p:extLst>
      <p:ext uri="{BB962C8B-B14F-4D97-AF65-F5344CB8AC3E}">
        <p14:creationId xmlns:p14="http://schemas.microsoft.com/office/powerpoint/2010/main" val="19345075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a:t>
            </a:r>
            <a:r>
              <a:rPr lang="en-GB" baseline="0" dirty="0"/>
              <a:t> specific conducts have been regarded as crime. In order for a behaviour to be regarded as a crime it needs to be prohibited by criminal Law. For instance there are certain acts that have been conducted which were initially perceived as desirable but have over time been seen as undesirable as result of being incorporated within criminal law for example slavery,  non- consensual intercourse within marriage.</a:t>
            </a:r>
          </a:p>
        </p:txBody>
      </p:sp>
      <p:sp>
        <p:nvSpPr>
          <p:cNvPr id="4" name="Slide Number Placeholder 3"/>
          <p:cNvSpPr>
            <a:spLocks noGrp="1"/>
          </p:cNvSpPr>
          <p:nvPr>
            <p:ph type="sldNum" sz="quarter" idx="10"/>
          </p:nvPr>
        </p:nvSpPr>
        <p:spPr/>
        <p:txBody>
          <a:bodyPr/>
          <a:lstStyle/>
          <a:p>
            <a:fld id="{D607A92A-32CF-41BF-ADED-8B5894AAE30D}" type="slidenum">
              <a:rPr lang="en-GB" smtClean="0"/>
              <a:t>9</a:t>
            </a:fld>
            <a:endParaRPr lang="en-GB" dirty="0"/>
          </a:p>
        </p:txBody>
      </p:sp>
    </p:spTree>
    <p:extLst>
      <p:ext uri="{BB962C8B-B14F-4D97-AF65-F5344CB8AC3E}">
        <p14:creationId xmlns:p14="http://schemas.microsoft.com/office/powerpoint/2010/main" val="3267823938"/>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imitation </a:t>
            </a:r>
          </a:p>
        </p:txBody>
      </p:sp>
      <p:sp>
        <p:nvSpPr>
          <p:cNvPr id="4" name="Slide Number Placeholder 3"/>
          <p:cNvSpPr>
            <a:spLocks noGrp="1"/>
          </p:cNvSpPr>
          <p:nvPr>
            <p:ph type="sldNum" sz="quarter" idx="10"/>
          </p:nvPr>
        </p:nvSpPr>
        <p:spPr/>
        <p:txBody>
          <a:bodyPr/>
          <a:lstStyle/>
          <a:p>
            <a:fld id="{43FC9FF4-B97A-40FD-B84F-59ED077BAD5A}" type="slidenum">
              <a:rPr lang="en-GB" smtClean="0"/>
              <a:pPr/>
              <a:t>233</a:t>
            </a:fld>
            <a:endParaRPr lang="en-GB"/>
          </a:p>
        </p:txBody>
      </p:sp>
    </p:spTree>
    <p:extLst>
      <p:ext uri="{BB962C8B-B14F-4D97-AF65-F5344CB8AC3E}">
        <p14:creationId xmlns:p14="http://schemas.microsoft.com/office/powerpoint/2010/main" val="3506659958"/>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FD02820-E156-4D37-AB3C-AFAA064E544C}" type="slidenum">
              <a:rPr lang="en-GB" smtClean="0"/>
              <a:t>242</a:t>
            </a:fld>
            <a:endParaRPr lang="en-GB"/>
          </a:p>
        </p:txBody>
      </p:sp>
    </p:spTree>
    <p:extLst>
      <p:ext uri="{BB962C8B-B14F-4D97-AF65-F5344CB8AC3E}">
        <p14:creationId xmlns:p14="http://schemas.microsoft.com/office/powerpoint/2010/main" val="148977553"/>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allegiance</a:t>
            </a:r>
          </a:p>
        </p:txBody>
      </p:sp>
      <p:sp>
        <p:nvSpPr>
          <p:cNvPr id="4" name="Slide Number Placeholder 3"/>
          <p:cNvSpPr>
            <a:spLocks noGrp="1"/>
          </p:cNvSpPr>
          <p:nvPr>
            <p:ph type="sldNum" sz="quarter" idx="10"/>
          </p:nvPr>
        </p:nvSpPr>
        <p:spPr/>
        <p:txBody>
          <a:bodyPr/>
          <a:lstStyle/>
          <a:p>
            <a:fld id="{6FD02820-E156-4D37-AB3C-AFAA064E544C}" type="slidenum">
              <a:rPr lang="en-GB" smtClean="0"/>
              <a:t>243</a:t>
            </a:fld>
            <a:endParaRPr lang="en-GB"/>
          </a:p>
        </p:txBody>
      </p:sp>
    </p:spTree>
    <p:extLst>
      <p:ext uri="{BB962C8B-B14F-4D97-AF65-F5344CB8AC3E}">
        <p14:creationId xmlns:p14="http://schemas.microsoft.com/office/powerpoint/2010/main" val="2281784410"/>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For foreigners &amp; Zambians charged the question of Allegiance (loyalty to the country or cause) is not an issue on the basis of Zambian law (as per </a:t>
            </a:r>
            <a:r>
              <a:rPr lang="en-GB" i="1" dirty="0"/>
              <a:t>Edward</a:t>
            </a:r>
            <a:r>
              <a:rPr lang="en-GB" dirty="0"/>
              <a:t> </a:t>
            </a:r>
            <a:r>
              <a:rPr lang="en-GB" i="1" dirty="0"/>
              <a:t>Jack Shamwana </a:t>
            </a:r>
            <a:r>
              <a:rPr lang="en-GB" dirty="0"/>
              <a:t>decision). </a:t>
            </a:r>
          </a:p>
          <a:p>
            <a:endParaRPr lang="en-GB" dirty="0"/>
          </a:p>
        </p:txBody>
      </p:sp>
      <p:sp>
        <p:nvSpPr>
          <p:cNvPr id="4" name="Slide Number Placeholder 3"/>
          <p:cNvSpPr>
            <a:spLocks noGrp="1"/>
          </p:cNvSpPr>
          <p:nvPr>
            <p:ph type="sldNum" sz="quarter" idx="10"/>
          </p:nvPr>
        </p:nvSpPr>
        <p:spPr/>
        <p:txBody>
          <a:bodyPr/>
          <a:lstStyle/>
          <a:p>
            <a:fld id="{6FD02820-E156-4D37-AB3C-AFAA064E544C}" type="slidenum">
              <a:rPr lang="en-GB" smtClean="0"/>
              <a:t>245</a:t>
            </a:fld>
            <a:endParaRPr lang="en-GB"/>
          </a:p>
        </p:txBody>
      </p:sp>
    </p:spTree>
    <p:extLst>
      <p:ext uri="{BB962C8B-B14F-4D97-AF65-F5344CB8AC3E}">
        <p14:creationId xmlns:p14="http://schemas.microsoft.com/office/powerpoint/2010/main" val="1956352200"/>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GB" dirty="0"/>
              <a:t>Implication -  this implies that  in Zambia treason is an offence committed against the duty of allegiance. </a:t>
            </a:r>
          </a:p>
          <a:p>
            <a:endParaRPr lang="en-GB" dirty="0"/>
          </a:p>
        </p:txBody>
      </p:sp>
      <p:sp>
        <p:nvSpPr>
          <p:cNvPr id="4" name="Slide Number Placeholder 3"/>
          <p:cNvSpPr>
            <a:spLocks noGrp="1"/>
          </p:cNvSpPr>
          <p:nvPr>
            <p:ph type="sldNum" sz="quarter" idx="10"/>
          </p:nvPr>
        </p:nvSpPr>
        <p:spPr/>
        <p:txBody>
          <a:bodyPr/>
          <a:lstStyle/>
          <a:p>
            <a:fld id="{6FD02820-E156-4D37-AB3C-AFAA064E544C}" type="slidenum">
              <a:rPr lang="en-GB" smtClean="0"/>
              <a:t>246</a:t>
            </a:fld>
            <a:endParaRPr lang="en-GB"/>
          </a:p>
        </p:txBody>
      </p:sp>
    </p:spTree>
    <p:extLst>
      <p:ext uri="{BB962C8B-B14F-4D97-AF65-F5344CB8AC3E}">
        <p14:creationId xmlns:p14="http://schemas.microsoft.com/office/powerpoint/2010/main" val="640493858"/>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conviction was death as under S.43 PC the death sentence is mandatory </a:t>
            </a:r>
          </a:p>
        </p:txBody>
      </p:sp>
      <p:sp>
        <p:nvSpPr>
          <p:cNvPr id="4" name="Slide Number Placeholder 3"/>
          <p:cNvSpPr>
            <a:spLocks noGrp="1"/>
          </p:cNvSpPr>
          <p:nvPr>
            <p:ph type="sldNum" sz="quarter" idx="10"/>
          </p:nvPr>
        </p:nvSpPr>
        <p:spPr/>
        <p:txBody>
          <a:bodyPr/>
          <a:lstStyle/>
          <a:p>
            <a:fld id="{6FD02820-E156-4D37-AB3C-AFAA064E544C}" type="slidenum">
              <a:rPr lang="en-GB" smtClean="0"/>
              <a:t>247</a:t>
            </a:fld>
            <a:endParaRPr lang="en-GB"/>
          </a:p>
        </p:txBody>
      </p:sp>
    </p:spTree>
    <p:extLst>
      <p:ext uri="{BB962C8B-B14F-4D97-AF65-F5344CB8AC3E}">
        <p14:creationId xmlns:p14="http://schemas.microsoft.com/office/powerpoint/2010/main" val="2748154692"/>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GB" dirty="0"/>
              <a:t>Authorities – PC</a:t>
            </a:r>
            <a:r>
              <a:rPr lang="en-GB" baseline="0" dirty="0"/>
              <a:t> mentions </a:t>
            </a:r>
            <a:r>
              <a:rPr lang="en-GB" dirty="0"/>
              <a:t>President, V.P, minister or deputy minister,</a:t>
            </a:r>
            <a:r>
              <a:rPr lang="en-GB" baseline="0" dirty="0"/>
              <a:t> administrative officer or</a:t>
            </a:r>
            <a:r>
              <a:rPr lang="en-GB" dirty="0"/>
              <a:t> police officer. </a:t>
            </a:r>
          </a:p>
          <a:p>
            <a:endParaRPr lang="en-GB" dirty="0"/>
          </a:p>
        </p:txBody>
      </p:sp>
      <p:sp>
        <p:nvSpPr>
          <p:cNvPr id="4" name="Slide Number Placeholder 3"/>
          <p:cNvSpPr>
            <a:spLocks noGrp="1"/>
          </p:cNvSpPr>
          <p:nvPr>
            <p:ph type="sldNum" sz="quarter" idx="10"/>
          </p:nvPr>
        </p:nvSpPr>
        <p:spPr/>
        <p:txBody>
          <a:bodyPr/>
          <a:lstStyle/>
          <a:p>
            <a:fld id="{6FD02820-E156-4D37-AB3C-AFAA064E544C}" type="slidenum">
              <a:rPr lang="en-GB" smtClean="0"/>
              <a:t>248</a:t>
            </a:fld>
            <a:endParaRPr lang="en-GB"/>
          </a:p>
        </p:txBody>
      </p:sp>
    </p:spTree>
    <p:extLst>
      <p:ext uri="{BB962C8B-B14F-4D97-AF65-F5344CB8AC3E}">
        <p14:creationId xmlns:p14="http://schemas.microsoft.com/office/powerpoint/2010/main" val="3817617992"/>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S52- defines</a:t>
            </a:r>
            <a:r>
              <a:rPr lang="en-GB" baseline="0" dirty="0"/>
              <a:t> overt act</a:t>
            </a:r>
            <a:endParaRPr lang="en-GB" dirty="0"/>
          </a:p>
        </p:txBody>
      </p:sp>
      <p:sp>
        <p:nvSpPr>
          <p:cNvPr id="4" name="Slide Number Placeholder 3"/>
          <p:cNvSpPr>
            <a:spLocks noGrp="1"/>
          </p:cNvSpPr>
          <p:nvPr>
            <p:ph type="sldNum" sz="quarter" idx="10"/>
          </p:nvPr>
        </p:nvSpPr>
        <p:spPr/>
        <p:txBody>
          <a:bodyPr/>
          <a:lstStyle/>
          <a:p>
            <a:fld id="{6FD02820-E156-4D37-AB3C-AFAA064E544C}" type="slidenum">
              <a:rPr lang="en-GB" smtClean="0"/>
              <a:t>249</a:t>
            </a:fld>
            <a:endParaRPr lang="en-GB"/>
          </a:p>
        </p:txBody>
      </p:sp>
    </p:spTree>
    <p:extLst>
      <p:ext uri="{BB962C8B-B14F-4D97-AF65-F5344CB8AC3E}">
        <p14:creationId xmlns:p14="http://schemas.microsoft.com/office/powerpoint/2010/main" val="4035935641"/>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There are certain</a:t>
            </a:r>
            <a:r>
              <a:rPr lang="en-GB" b="1" baseline="0" dirty="0"/>
              <a:t> offences that constitute a </a:t>
            </a:r>
            <a:r>
              <a:rPr lang="en-GB" b="1" dirty="0"/>
              <a:t>Threat to Law such</a:t>
            </a:r>
            <a:r>
              <a:rPr lang="en-GB" b="1" baseline="0" dirty="0"/>
              <a:t> as </a:t>
            </a:r>
            <a:r>
              <a:rPr lang="en-GB" b="1" dirty="0"/>
              <a:t>Promoting Tribal Wars – S46</a:t>
            </a:r>
          </a:p>
        </p:txBody>
      </p:sp>
      <p:sp>
        <p:nvSpPr>
          <p:cNvPr id="4" name="Slide Number Placeholder 3"/>
          <p:cNvSpPr>
            <a:spLocks noGrp="1"/>
          </p:cNvSpPr>
          <p:nvPr>
            <p:ph type="sldNum" sz="quarter" idx="10"/>
          </p:nvPr>
        </p:nvSpPr>
        <p:spPr/>
        <p:txBody>
          <a:bodyPr/>
          <a:lstStyle/>
          <a:p>
            <a:fld id="{6FD02820-E156-4D37-AB3C-AFAA064E544C}" type="slidenum">
              <a:rPr lang="en-GB" smtClean="0"/>
              <a:t>250</a:t>
            </a:fld>
            <a:endParaRPr lang="en-GB"/>
          </a:p>
        </p:txBody>
      </p:sp>
    </p:spTree>
    <p:extLst>
      <p:ext uri="{BB962C8B-B14F-4D97-AF65-F5344CB8AC3E}">
        <p14:creationId xmlns:p14="http://schemas.microsoft.com/office/powerpoint/2010/main" val="3395549083"/>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Seduction – act of  persuading someone to do something unwise</a:t>
            </a:r>
          </a:p>
        </p:txBody>
      </p:sp>
      <p:sp>
        <p:nvSpPr>
          <p:cNvPr id="4" name="Slide Number Placeholder 3"/>
          <p:cNvSpPr>
            <a:spLocks noGrp="1"/>
          </p:cNvSpPr>
          <p:nvPr>
            <p:ph type="sldNum" sz="quarter" idx="10"/>
          </p:nvPr>
        </p:nvSpPr>
        <p:spPr/>
        <p:txBody>
          <a:bodyPr/>
          <a:lstStyle/>
          <a:p>
            <a:fld id="{6FD02820-E156-4D37-AB3C-AFAA064E544C}" type="slidenum">
              <a:rPr lang="en-GB" smtClean="0"/>
              <a:t>252</a:t>
            </a:fld>
            <a:endParaRPr lang="en-GB"/>
          </a:p>
        </p:txBody>
      </p:sp>
    </p:spTree>
    <p:extLst>
      <p:ext uri="{BB962C8B-B14F-4D97-AF65-F5344CB8AC3E}">
        <p14:creationId xmlns:p14="http://schemas.microsoft.com/office/powerpoint/2010/main" val="3144067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Zambia</a:t>
            </a:r>
            <a:r>
              <a:rPr lang="en-GB" baseline="0" dirty="0"/>
              <a:t> has a written constitution. Constitution deemed as the supreme law Art1(3) of the Constitution of Zambia 1991.</a:t>
            </a:r>
          </a:p>
          <a:p>
            <a:r>
              <a:rPr lang="en-GB" baseline="0" dirty="0"/>
              <a:t>African customary law- Cleansing – accepted under African customary law therefore lawful. But in the absence of this custom act amount to non –consensual sexual intercourse which would be adjudged under the Penal Code as an offence. </a:t>
            </a:r>
          </a:p>
          <a:p>
            <a:endParaRPr lang="en-GB" dirty="0"/>
          </a:p>
        </p:txBody>
      </p:sp>
      <p:sp>
        <p:nvSpPr>
          <p:cNvPr id="4" name="Slide Number Placeholder 3"/>
          <p:cNvSpPr>
            <a:spLocks noGrp="1"/>
          </p:cNvSpPr>
          <p:nvPr>
            <p:ph type="sldNum" sz="quarter" idx="10"/>
          </p:nvPr>
        </p:nvSpPr>
        <p:spPr/>
        <p:txBody>
          <a:bodyPr/>
          <a:lstStyle/>
          <a:p>
            <a:fld id="{D607A92A-32CF-41BF-ADED-8B5894AAE30D}" type="slidenum">
              <a:rPr lang="en-GB" smtClean="0"/>
              <a:t>10</a:t>
            </a:fld>
            <a:endParaRPr lang="en-GB" dirty="0"/>
          </a:p>
        </p:txBody>
      </p:sp>
    </p:spTree>
    <p:extLst>
      <p:ext uri="{BB962C8B-B14F-4D97-AF65-F5344CB8AC3E}">
        <p14:creationId xmlns:p14="http://schemas.microsoft.com/office/powerpoint/2010/main" val="1354715073"/>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a:t>
            </a:r>
          </a:p>
        </p:txBody>
      </p:sp>
      <p:sp>
        <p:nvSpPr>
          <p:cNvPr id="4" name="Slide Number Placeholder 3"/>
          <p:cNvSpPr>
            <a:spLocks noGrp="1"/>
          </p:cNvSpPr>
          <p:nvPr>
            <p:ph type="sldNum" sz="quarter" idx="10"/>
          </p:nvPr>
        </p:nvSpPr>
        <p:spPr/>
        <p:txBody>
          <a:bodyPr/>
          <a:lstStyle/>
          <a:p>
            <a:fld id="{6FD02820-E156-4D37-AB3C-AFAA064E544C}" type="slidenum">
              <a:rPr lang="en-GB" smtClean="0"/>
              <a:t>253</a:t>
            </a:fld>
            <a:endParaRPr lang="en-GB"/>
          </a:p>
        </p:txBody>
      </p:sp>
    </p:spTree>
    <p:extLst>
      <p:ext uri="{BB962C8B-B14F-4D97-AF65-F5344CB8AC3E}">
        <p14:creationId xmlns:p14="http://schemas.microsoft.com/office/powerpoint/2010/main" val="1459425142"/>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GB" dirty="0"/>
              <a:t>Sedition-</a:t>
            </a:r>
            <a:r>
              <a:rPr lang="en-GB" baseline="0" dirty="0"/>
              <a:t> action or speech urging rebellion against the authority of the state. </a:t>
            </a:r>
            <a:endParaRPr lang="en-GB" dirty="0"/>
          </a:p>
          <a:p>
            <a:endParaRPr lang="en-GB" dirty="0"/>
          </a:p>
        </p:txBody>
      </p:sp>
      <p:sp>
        <p:nvSpPr>
          <p:cNvPr id="4" name="Slide Number Placeholder 3"/>
          <p:cNvSpPr>
            <a:spLocks noGrp="1"/>
          </p:cNvSpPr>
          <p:nvPr>
            <p:ph type="sldNum" sz="quarter" idx="10"/>
          </p:nvPr>
        </p:nvSpPr>
        <p:spPr/>
        <p:txBody>
          <a:bodyPr/>
          <a:lstStyle/>
          <a:p>
            <a:fld id="{6FD02820-E156-4D37-AB3C-AFAA064E544C}" type="slidenum">
              <a:rPr lang="en-GB" smtClean="0"/>
              <a:t>254</a:t>
            </a:fld>
            <a:endParaRPr lang="en-GB"/>
          </a:p>
        </p:txBody>
      </p:sp>
    </p:spTree>
    <p:extLst>
      <p:ext uri="{BB962C8B-B14F-4D97-AF65-F5344CB8AC3E}">
        <p14:creationId xmlns:p14="http://schemas.microsoft.com/office/powerpoint/2010/main" val="3905514461"/>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in sedition publication,</a:t>
            </a:r>
            <a:r>
              <a:rPr lang="en-GB" baseline="0" dirty="0"/>
              <a:t> publication is </a:t>
            </a:r>
            <a:r>
              <a:rPr lang="en-GB" i="0" dirty="0"/>
              <a:t>Forfeited</a:t>
            </a:r>
            <a:r>
              <a:rPr lang="en-GB" i="0" baseline="0" dirty="0"/>
              <a:t> or </a:t>
            </a:r>
            <a:r>
              <a:rPr lang="en-GB" i="0" dirty="0"/>
              <a:t>deprived</a:t>
            </a:r>
            <a:r>
              <a:rPr lang="en-GB" i="0" baseline="0" dirty="0"/>
              <a:t> in other words lost.</a:t>
            </a:r>
            <a:endParaRPr lang="en-GB" i="0" dirty="0"/>
          </a:p>
        </p:txBody>
      </p:sp>
      <p:sp>
        <p:nvSpPr>
          <p:cNvPr id="4" name="Slide Number Placeholder 3"/>
          <p:cNvSpPr>
            <a:spLocks noGrp="1"/>
          </p:cNvSpPr>
          <p:nvPr>
            <p:ph type="sldNum" sz="quarter" idx="10"/>
          </p:nvPr>
        </p:nvSpPr>
        <p:spPr/>
        <p:txBody>
          <a:bodyPr/>
          <a:lstStyle/>
          <a:p>
            <a:fld id="{6FD02820-E156-4D37-AB3C-AFAA064E544C}" type="slidenum">
              <a:rPr lang="en-GB" smtClean="0"/>
              <a:t>256</a:t>
            </a:fld>
            <a:endParaRPr lang="en-GB"/>
          </a:p>
        </p:txBody>
      </p:sp>
    </p:spTree>
    <p:extLst>
      <p:ext uri="{BB962C8B-B14F-4D97-AF65-F5344CB8AC3E}">
        <p14:creationId xmlns:p14="http://schemas.microsoft.com/office/powerpoint/2010/main" val="2377270620"/>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FD02820-E156-4D37-AB3C-AFAA064E544C}" type="slidenum">
              <a:rPr lang="en-GB" smtClean="0"/>
              <a:t>258</a:t>
            </a:fld>
            <a:endParaRPr lang="en-GB"/>
          </a:p>
        </p:txBody>
      </p:sp>
    </p:spTree>
    <p:extLst>
      <p:ext uri="{BB962C8B-B14F-4D97-AF65-F5344CB8AC3E}">
        <p14:creationId xmlns:p14="http://schemas.microsoft.com/office/powerpoint/2010/main" val="1828842725"/>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Start from slide 20 P/T</a:t>
            </a:r>
          </a:p>
        </p:txBody>
      </p:sp>
      <p:sp>
        <p:nvSpPr>
          <p:cNvPr id="4" name="Slide Number Placeholder 3"/>
          <p:cNvSpPr>
            <a:spLocks noGrp="1"/>
          </p:cNvSpPr>
          <p:nvPr>
            <p:ph type="sldNum" sz="quarter" idx="10"/>
          </p:nvPr>
        </p:nvSpPr>
        <p:spPr/>
        <p:txBody>
          <a:bodyPr/>
          <a:lstStyle/>
          <a:p>
            <a:fld id="{6FD02820-E156-4D37-AB3C-AFAA064E544C}" type="slidenum">
              <a:rPr lang="en-GB" smtClean="0"/>
              <a:t>259</a:t>
            </a:fld>
            <a:endParaRPr lang="en-GB"/>
          </a:p>
        </p:txBody>
      </p:sp>
    </p:spTree>
    <p:extLst>
      <p:ext uri="{BB962C8B-B14F-4D97-AF65-F5344CB8AC3E}">
        <p14:creationId xmlns:p14="http://schemas.microsoft.com/office/powerpoint/2010/main" val="3233801977"/>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GB" dirty="0"/>
              <a:t>Magistrate had found him guilty of contempt &amp;</a:t>
            </a:r>
            <a:r>
              <a:rPr lang="en-GB" baseline="0" dirty="0"/>
              <a:t> fined him K40</a:t>
            </a:r>
            <a:endParaRPr lang="en-GB" dirty="0"/>
          </a:p>
          <a:p>
            <a:endParaRPr lang="en-GB" dirty="0"/>
          </a:p>
        </p:txBody>
      </p:sp>
      <p:sp>
        <p:nvSpPr>
          <p:cNvPr id="4" name="Slide Number Placeholder 3"/>
          <p:cNvSpPr>
            <a:spLocks noGrp="1"/>
          </p:cNvSpPr>
          <p:nvPr>
            <p:ph type="sldNum" sz="quarter" idx="10"/>
          </p:nvPr>
        </p:nvSpPr>
        <p:spPr/>
        <p:txBody>
          <a:bodyPr/>
          <a:lstStyle/>
          <a:p>
            <a:fld id="{6FD02820-E156-4D37-AB3C-AFAA064E544C}" type="slidenum">
              <a:rPr lang="en-GB" smtClean="0"/>
              <a:t>261</a:t>
            </a:fld>
            <a:endParaRPr lang="en-GB"/>
          </a:p>
        </p:txBody>
      </p:sp>
    </p:spTree>
    <p:extLst>
      <p:ext uri="{BB962C8B-B14F-4D97-AF65-F5344CB8AC3E}">
        <p14:creationId xmlns:p14="http://schemas.microsoft.com/office/powerpoint/2010/main" val="1636313026"/>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FD02820-E156-4D37-AB3C-AFAA064E544C}" type="slidenum">
              <a:rPr lang="en-GB" smtClean="0"/>
              <a:t>262</a:t>
            </a:fld>
            <a:endParaRPr lang="en-GB"/>
          </a:p>
        </p:txBody>
      </p:sp>
    </p:spTree>
    <p:extLst>
      <p:ext uri="{BB962C8B-B14F-4D97-AF65-F5344CB8AC3E}">
        <p14:creationId xmlns:p14="http://schemas.microsoft.com/office/powerpoint/2010/main" val="1276507714"/>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 99</a:t>
            </a:r>
          </a:p>
        </p:txBody>
      </p:sp>
      <p:sp>
        <p:nvSpPr>
          <p:cNvPr id="4" name="Slide Number Placeholder 3"/>
          <p:cNvSpPr>
            <a:spLocks noGrp="1"/>
          </p:cNvSpPr>
          <p:nvPr>
            <p:ph type="sldNum" sz="quarter" idx="10"/>
          </p:nvPr>
        </p:nvSpPr>
        <p:spPr/>
        <p:txBody>
          <a:bodyPr/>
          <a:lstStyle/>
          <a:p>
            <a:fld id="{6FD02820-E156-4D37-AB3C-AFAA064E544C}" type="slidenum">
              <a:rPr lang="en-GB" smtClean="0"/>
              <a:t>263</a:t>
            </a:fld>
            <a:endParaRPr lang="en-GB"/>
          </a:p>
        </p:txBody>
      </p:sp>
    </p:spTree>
    <p:extLst>
      <p:ext uri="{BB962C8B-B14F-4D97-AF65-F5344CB8AC3E}">
        <p14:creationId xmlns:p14="http://schemas.microsoft.com/office/powerpoint/2010/main" val="4011360758"/>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It is not  a general defence  but specific to particular crimes e.g.</a:t>
            </a:r>
          </a:p>
          <a:p>
            <a:endParaRPr lang="en-GB" dirty="0"/>
          </a:p>
          <a:p>
            <a:endParaRPr lang="en-GB" dirty="0"/>
          </a:p>
        </p:txBody>
      </p:sp>
      <p:sp>
        <p:nvSpPr>
          <p:cNvPr id="4" name="Slide Number Placeholder 3"/>
          <p:cNvSpPr>
            <a:spLocks noGrp="1"/>
          </p:cNvSpPr>
          <p:nvPr>
            <p:ph type="sldNum" sz="quarter" idx="10"/>
          </p:nvPr>
        </p:nvSpPr>
        <p:spPr/>
        <p:txBody>
          <a:bodyPr/>
          <a:lstStyle/>
          <a:p>
            <a:fld id="{C6B9A713-3160-4D23-8E5C-B7A9A3D96FCA}" type="slidenum">
              <a:rPr lang="en-GB" smtClean="0">
                <a:solidFill>
                  <a:prstClr val="black"/>
                </a:solidFill>
              </a:rPr>
              <a:pPr/>
              <a:t>288</a:t>
            </a:fld>
            <a:endParaRPr lang="en-GB">
              <a:solidFill>
                <a:prstClr val="black"/>
              </a:solidFill>
            </a:endParaRPr>
          </a:p>
        </p:txBody>
      </p:sp>
    </p:spTree>
    <p:extLst>
      <p:ext uri="{BB962C8B-B14F-4D97-AF65-F5344CB8AC3E}">
        <p14:creationId xmlns:p14="http://schemas.microsoft.com/office/powerpoint/2010/main" val="2643313543"/>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GB" dirty="0"/>
              <a:t>abnormality of mind – not clear what constitutes</a:t>
            </a:r>
            <a:r>
              <a:rPr lang="en-GB" baseline="0" dirty="0"/>
              <a:t> </a:t>
            </a:r>
            <a:r>
              <a:rPr lang="en-GB" dirty="0"/>
              <a:t>abnormality of mind – different</a:t>
            </a:r>
            <a:r>
              <a:rPr lang="en-GB" baseline="0" dirty="0"/>
              <a:t> attempts to define the meaning of the phase for instance in R v. Byrne (1960)3 All ER 1 could be considered as a definitive statement of what constitutes </a:t>
            </a:r>
            <a:r>
              <a:rPr lang="en-GB" dirty="0"/>
              <a:t>abnormality of mind</a:t>
            </a:r>
            <a:r>
              <a:rPr lang="en-GB" baseline="0" dirty="0"/>
              <a:t> – Lord Packer, C.J said in the course of his judgement</a:t>
            </a:r>
          </a:p>
          <a:p>
            <a:pPr defTabSz="931774">
              <a:defRPr/>
            </a:pPr>
            <a:r>
              <a:rPr lang="en-GB" baseline="0" dirty="0"/>
              <a:t>‘Abnormality of mind…… means a state of mind different from that of ordinary human beings that the reasonable man would term it abnormal. …….</a:t>
            </a:r>
            <a:endParaRPr lang="en-GB" dirty="0"/>
          </a:p>
          <a:p>
            <a:pPr defTabSz="931774">
              <a:defRPr/>
            </a:pPr>
            <a:endParaRPr lang="en-GB" dirty="0"/>
          </a:p>
          <a:p>
            <a:r>
              <a:rPr lang="en-GB" dirty="0"/>
              <a:t> </a:t>
            </a:r>
          </a:p>
        </p:txBody>
      </p:sp>
      <p:sp>
        <p:nvSpPr>
          <p:cNvPr id="4" name="Slide Number Placeholder 3"/>
          <p:cNvSpPr>
            <a:spLocks noGrp="1"/>
          </p:cNvSpPr>
          <p:nvPr>
            <p:ph type="sldNum" sz="quarter" idx="10"/>
          </p:nvPr>
        </p:nvSpPr>
        <p:spPr/>
        <p:txBody>
          <a:bodyPr/>
          <a:lstStyle/>
          <a:p>
            <a:fld id="{C6B9A713-3160-4D23-8E5C-B7A9A3D96FCA}" type="slidenum">
              <a:rPr lang="en-GB" smtClean="0">
                <a:solidFill>
                  <a:prstClr val="black"/>
                </a:solidFill>
              </a:rPr>
              <a:pPr/>
              <a:t>289</a:t>
            </a:fld>
            <a:endParaRPr lang="en-GB">
              <a:solidFill>
                <a:prstClr val="black"/>
              </a:solidFill>
            </a:endParaRPr>
          </a:p>
        </p:txBody>
      </p:sp>
    </p:spTree>
    <p:extLst>
      <p:ext uri="{BB962C8B-B14F-4D97-AF65-F5344CB8AC3E}">
        <p14:creationId xmlns:p14="http://schemas.microsoft.com/office/powerpoint/2010/main" val="40779722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E91365BD-7AF7-4509-9AF4-F66BE9CF924A}" type="datetime1">
              <a:rPr lang="en-GB" smtClean="0"/>
              <a:t>04/02/2020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34110074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1A419EE-51D0-4EEB-82E6-8D4A5B5B9E97}" type="datetime1">
              <a:rPr lang="en-GB" smtClean="0"/>
              <a:t>04/02/2020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13798052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ACFCBD5-FC9F-49D8-A478-8FD2D88B1D88}" type="datetime1">
              <a:rPr lang="en-GB" smtClean="0"/>
              <a:t>04/02/2020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42180572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2E8F9F2-0AB8-4734-B672-8DB1F800D736}" type="datetimeFigureOut">
              <a:rPr lang="en-GB" smtClean="0">
                <a:solidFill>
                  <a:prstClr val="black">
                    <a:tint val="75000"/>
                  </a:prstClr>
                </a:solidFill>
              </a:rPr>
              <a:pPr/>
              <a:t>04/02/2020</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191FA68A-3F9C-40A9-80F2-6B145D99201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1484156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2E8F9F2-0AB8-4734-B672-8DB1F800D736}" type="datetimeFigureOut">
              <a:rPr lang="en-GB" smtClean="0">
                <a:solidFill>
                  <a:prstClr val="black">
                    <a:tint val="75000"/>
                  </a:prstClr>
                </a:solidFill>
              </a:rPr>
              <a:pPr/>
              <a:t>04/02/2020</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191FA68A-3F9C-40A9-80F2-6B145D99201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6538555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E8F9F2-0AB8-4734-B672-8DB1F800D736}" type="datetimeFigureOut">
              <a:rPr lang="en-GB" smtClean="0">
                <a:solidFill>
                  <a:prstClr val="black">
                    <a:tint val="75000"/>
                  </a:prstClr>
                </a:solidFill>
              </a:rPr>
              <a:pPr/>
              <a:t>04/02/2020</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191FA68A-3F9C-40A9-80F2-6B145D99201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9218590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2E8F9F2-0AB8-4734-B672-8DB1F800D736}" type="datetimeFigureOut">
              <a:rPr lang="en-GB" smtClean="0">
                <a:solidFill>
                  <a:prstClr val="black">
                    <a:tint val="75000"/>
                  </a:prstClr>
                </a:solidFill>
              </a:rPr>
              <a:pPr/>
              <a:t>04/02/2020</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191FA68A-3F9C-40A9-80F2-6B145D99201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7353864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2E8F9F2-0AB8-4734-B672-8DB1F800D736}" type="datetimeFigureOut">
              <a:rPr lang="en-GB" smtClean="0">
                <a:solidFill>
                  <a:prstClr val="black">
                    <a:tint val="75000"/>
                  </a:prstClr>
                </a:solidFill>
              </a:rPr>
              <a:pPr/>
              <a:t>04/02/2020</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191FA68A-3F9C-40A9-80F2-6B145D99201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7839161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2E8F9F2-0AB8-4734-B672-8DB1F800D736}" type="datetimeFigureOut">
              <a:rPr lang="en-GB" smtClean="0">
                <a:solidFill>
                  <a:prstClr val="black">
                    <a:tint val="75000"/>
                  </a:prstClr>
                </a:solidFill>
              </a:rPr>
              <a:pPr/>
              <a:t>04/02/2020</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191FA68A-3F9C-40A9-80F2-6B145D99201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27717134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E8F9F2-0AB8-4734-B672-8DB1F800D736}" type="datetimeFigureOut">
              <a:rPr lang="en-GB" smtClean="0">
                <a:solidFill>
                  <a:prstClr val="black">
                    <a:tint val="75000"/>
                  </a:prstClr>
                </a:solidFill>
              </a:rPr>
              <a:pPr/>
              <a:t>04/02/2020</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191FA68A-3F9C-40A9-80F2-6B145D99201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66846715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2E8F9F2-0AB8-4734-B672-8DB1F800D736}" type="datetimeFigureOut">
              <a:rPr lang="en-GB" smtClean="0">
                <a:solidFill>
                  <a:prstClr val="black">
                    <a:tint val="75000"/>
                  </a:prstClr>
                </a:solidFill>
              </a:rPr>
              <a:pPr/>
              <a:t>04/02/2020</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191FA68A-3F9C-40A9-80F2-6B145D99201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051546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47475DB-85DE-4F04-8741-0BFC8E28A73D}" type="datetime1">
              <a:rPr lang="en-GB" smtClean="0"/>
              <a:t>04/02/2020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70782629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2E8F9F2-0AB8-4734-B672-8DB1F800D736}" type="datetimeFigureOut">
              <a:rPr lang="en-GB" smtClean="0">
                <a:solidFill>
                  <a:prstClr val="black">
                    <a:tint val="75000"/>
                  </a:prstClr>
                </a:solidFill>
              </a:rPr>
              <a:pPr/>
              <a:t>04/02/2020</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191FA68A-3F9C-40A9-80F2-6B145D99201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558563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2E8F9F2-0AB8-4734-B672-8DB1F800D736}" type="datetimeFigureOut">
              <a:rPr lang="en-GB" smtClean="0">
                <a:solidFill>
                  <a:prstClr val="black">
                    <a:tint val="75000"/>
                  </a:prstClr>
                </a:solidFill>
              </a:rPr>
              <a:pPr/>
              <a:t>04/02/2020</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191FA68A-3F9C-40A9-80F2-6B145D99201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3141634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2E8F9F2-0AB8-4734-B672-8DB1F800D736}" type="datetimeFigureOut">
              <a:rPr lang="en-GB" smtClean="0">
                <a:solidFill>
                  <a:prstClr val="black">
                    <a:tint val="75000"/>
                  </a:prstClr>
                </a:solidFill>
              </a:rPr>
              <a:pPr/>
              <a:t>04/02/2020</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191FA68A-3F9C-40A9-80F2-6B145D99201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361683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179D35F-ACCA-4945-9DD8-DEFFF06C7D1A}" type="datetime1">
              <a:rPr lang="en-GB" smtClean="0"/>
              <a:t>04/02/2020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34663860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CB2EDFE1-9A25-4F16-9C04-6B3BC6AB9322}" type="datetime1">
              <a:rPr lang="en-GB" smtClean="0"/>
              <a:t>04/02/2020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232088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F7D4F27-90B3-4252-B291-CB937FDEEC36}" type="datetime1">
              <a:rPr lang="en-GB" smtClean="0"/>
              <a:t>04/02/2020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9250439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40626B3E-5F32-4A57-BB91-A6359AE70E75}" type="datetime1">
              <a:rPr lang="en-GB" smtClean="0"/>
              <a:t>04/02/2020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30445877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A9BB71-5FAF-4259-889F-0D2E8CB5906D}" type="datetime1">
              <a:rPr lang="en-GB" smtClean="0"/>
              <a:t>04/02/2020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4250882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9A78959-797B-4244-92E5-D1546327AF0A}" type="datetime1">
              <a:rPr lang="en-GB" smtClean="0"/>
              <a:t>04/02/2020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4141892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2BBDDE3-66B7-48AC-9E29-8C6F69D956D5}" type="datetime1">
              <a:rPr lang="en-GB" smtClean="0"/>
              <a:t>04/02/2020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D9456DE-8804-490A-8C7F-5F20C540026E}" type="slidenum">
              <a:rPr lang="en-GB" smtClean="0"/>
              <a:t>‹#›</a:t>
            </a:fld>
            <a:endParaRPr lang="en-GB"/>
          </a:p>
        </p:txBody>
      </p:sp>
    </p:spTree>
    <p:extLst>
      <p:ext uri="{BB962C8B-B14F-4D97-AF65-F5344CB8AC3E}">
        <p14:creationId xmlns:p14="http://schemas.microsoft.com/office/powerpoint/2010/main" val="37061585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869C90-05BE-4D93-A86B-CD812E580DF0}" type="datetime1">
              <a:rPr lang="en-GB" smtClean="0"/>
              <a:t>04/02/2020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9456DE-8804-490A-8C7F-5F20C540026E}" type="slidenum">
              <a:rPr lang="en-GB" smtClean="0"/>
              <a:t>‹#›</a:t>
            </a:fld>
            <a:endParaRPr lang="en-GB"/>
          </a:p>
        </p:txBody>
      </p:sp>
    </p:spTree>
    <p:extLst>
      <p:ext uri="{BB962C8B-B14F-4D97-AF65-F5344CB8AC3E}">
        <p14:creationId xmlns:p14="http://schemas.microsoft.com/office/powerpoint/2010/main" val="37564931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E8F9F2-0AB8-4734-B672-8DB1F800D736}" type="datetimeFigureOut">
              <a:rPr lang="en-GB" smtClean="0">
                <a:solidFill>
                  <a:prstClr val="black">
                    <a:tint val="75000"/>
                  </a:prstClr>
                </a:solidFill>
              </a:rPr>
              <a:pPr/>
              <a:t>04/02/2020</a:t>
            </a:fld>
            <a:endParaRPr lang="en-GB">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1FA68A-3F9C-40A9-80F2-6B145D992013}"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9920139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2.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3.xml"/></Relationships>
</file>

<file path=ppt/slides/_rels/slide163.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3.xml"/></Relationships>
</file>

<file path=ppt/slides/_rels/slide164.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3.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6.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3.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8.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3.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3.xml"/></Relationships>
</file>

<file path=ppt/slides/_rels/slide17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3.xml"/></Relationships>
</file>

<file path=ppt/slides/_rels/slide17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3.xml"/></Relationships>
</file>

<file path=ppt/slides/_rels/slide17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3.xml"/></Relationships>
</file>

<file path=ppt/slides/_rels/slide17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3.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8.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3.xml"/></Relationships>
</file>

<file path=ppt/slides/_rels/slide17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3.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2.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3.xml"/></Relationships>
</file>

<file path=ppt/slides/_rels/slide183.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3.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5.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3.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7.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3.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9.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2.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3.xml"/></Relationships>
</file>

<file path=ppt/slides/_rels/slide193.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3.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8.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3.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1.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3.xml"/></Relationships>
</file>

<file path=ppt/slides/_rels/slide20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5.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3.xml"/></Relationships>
</file>

<file path=ppt/slides/_rels/slide20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7.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13.xml"/></Relationships>
</file>

<file path=ppt/slides/_rels/slide20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3.xml"/></Relationships>
</file>

<file path=ppt/slides/_rels/slide2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4.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3.xml"/></Relationships>
</file>

<file path=ppt/slides/_rels/slide2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6.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3.xml"/></Relationships>
</file>

<file path=ppt/slides/_rels/slide217.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13.xml"/></Relationships>
</file>

<file path=ppt/slides/_rels/slide2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0.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13.xml"/></Relationships>
</file>

<file path=ppt/slides/_rels/slide221.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13.xml"/></Relationships>
</file>

<file path=ppt/slides/_rels/slide2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5.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13.xml"/></Relationships>
</file>

<file path=ppt/slides/_rels/slide226.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13.xml"/></Relationships>
</file>

<file path=ppt/slides/_rels/slide2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13.xml"/></Relationships>
</file>

<file path=ppt/slides/_rels/slide2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2.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13.xml"/></Relationships>
</file>

<file path=ppt/slides/_rels/slide233.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13.xml"/></Relationships>
</file>

<file path=ppt/slides/_rels/slide2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42.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13.xml"/></Relationships>
</file>

<file path=ppt/slides/_rels/slide243.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13.xml"/></Relationships>
</file>

<file path=ppt/slides/_rels/slide2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5.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13.xml"/></Relationships>
</file>

<file path=ppt/slides/_rels/slide246.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13.xml"/></Relationships>
</file>

<file path=ppt/slides/_rels/slide247.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13.xml"/></Relationships>
</file>

<file path=ppt/slides/_rels/slide248.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13.xml"/></Relationships>
</file>

<file path=ppt/slides/_rels/slide249.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0.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13.xml"/></Relationships>
</file>

<file path=ppt/slides/_rels/slide25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2.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13.xml"/></Relationships>
</file>

<file path=ppt/slides/_rels/slide253.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13.xml"/></Relationships>
</file>

<file path=ppt/slides/_rels/slide254.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13.xml"/></Relationships>
</file>

<file path=ppt/slides/_rels/slide25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6.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13.xml"/></Relationships>
</file>

<file path=ppt/slides/_rels/slide25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8.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13.xml"/></Relationships>
</file>

<file path=ppt/slides/_rels/slide259.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1.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13.xml"/></Relationships>
</file>

<file path=ppt/slides/_rels/slide262.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13.xml"/></Relationships>
</file>

<file path=ppt/slides/_rels/slide263.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13.xml"/></Relationships>
</file>

<file path=ppt/slides/_rels/slide26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8.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289.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0.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2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9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0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4.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13.xml"/></Relationships>
</file>

<file path=ppt/slides/_rels/slide305.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13.xml"/></Relationships>
</file>

<file path=ppt/slides/_rels/slide30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1.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13.xml"/></Relationships>
</file>

<file path=ppt/slides/_rels/slide312.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13.xml"/></Relationships>
</file>

<file path=ppt/slides/_rels/slide313.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13.xml"/></Relationships>
</file>

<file path=ppt/slides/_rels/slide3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6.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13.xml"/></Relationships>
</file>

<file path=ppt/slides/_rels/slide317.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13.xml"/></Relationships>
</file>

<file path=ppt/slides/_rels/slide318.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13.xml"/></Relationships>
</file>

<file path=ppt/slides/_rels/slide3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1.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13.xml"/></Relationships>
</file>

<file path=ppt/slides/_rels/slide3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6.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13.xml"/></Relationships>
</file>

<file path=ppt/slides/_rels/slide3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8.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13.xml"/></Relationships>
</file>

<file path=ppt/slides/_rels/slide3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0.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13.xml"/></Relationships>
</file>

<file path=ppt/slides/_rels/slide3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2.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13.xml"/></Relationships>
</file>

<file path=ppt/slides/_rels/slide333.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13.xml"/></Relationships>
</file>

<file path=ppt/slides/_rels/slide3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5.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13.xml"/></Relationships>
</file>

<file path=ppt/slides/_rels/slide3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9.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1.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13.xml"/></Relationships>
</file>

<file path=ppt/slides/_rels/slide3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5.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13.xml"/></Relationships>
</file>

<file path=ppt/slides/_rels/slide34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7.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13.xml"/></Relationships>
</file>

<file path=ppt/slides/_rels/slide348.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13.xml"/></Relationships>
</file>

<file path=ppt/slides/_rels/slide3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0.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13.xml"/></Relationships>
</file>

<file path=ppt/slides/_rels/slide351.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13.xml"/></Relationships>
</file>

<file path=ppt/slides/_rels/slide352.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13.xml"/></Relationships>
</file>

<file path=ppt/slides/_rels/slide353.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13.xml"/></Relationships>
</file>

<file path=ppt/slides/_rels/slide35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6.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13.xml"/></Relationships>
</file>

<file path=ppt/slides/_rels/slide35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60.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13.xml"/></Relationships>
</file>

<file path=ppt/slides/_rels/slide36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5.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13.xml"/></Relationships>
</file>

<file path=ppt/slides/_rels/slide366.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13.xml"/></Relationships>
</file>

<file path=ppt/slides/_rels/slide36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7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4.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13.xml"/></Relationships>
</file>

<file path=ppt/slides/_rels/slide37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6.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13.xml"/></Relationships>
</file>

<file path=ppt/slides/_rels/slide37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0.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13.xml"/></Relationships>
</file>

<file path=ppt/slides/_rels/slide38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4.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13.xml"/></Relationships>
</file>

<file path=ppt/slides/_rels/slide38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6.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13.xml"/></Relationships>
</file>

<file path=ppt/slides/_rels/slide38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9.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2.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13.xml"/></Relationships>
</file>

<file path=ppt/slides/_rels/slide39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7.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13.xml"/></Relationships>
</file>

<file path=ppt/slides/_rels/slide39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0.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13.xml"/></Relationships>
</file>

<file path=ppt/slides/_rels/slide40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3.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13.xml"/></Relationships>
</file>

<file path=ppt/slides/_rels/slide404.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13.xml"/></Relationships>
</file>

<file path=ppt/slides/_rels/slide40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6.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13.xml"/></Relationships>
</file>

<file path=ppt/slides/_rels/slide407.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13.xml"/></Relationships>
</file>

<file path=ppt/slides/_rels/slide40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n-GB" b="1" dirty="0"/>
              <a:t>UNIT 1 - </a:t>
            </a:r>
            <a:br>
              <a:rPr lang="en-GB" b="1" dirty="0"/>
            </a:br>
            <a:r>
              <a:rPr lang="en-GB" b="1" dirty="0"/>
              <a:t>INTRODUCTION TO CRIMINAL LAW</a:t>
            </a:r>
          </a:p>
        </p:txBody>
      </p:sp>
    </p:spTree>
    <p:extLst>
      <p:ext uri="{BB962C8B-B14F-4D97-AF65-F5344CB8AC3E}">
        <p14:creationId xmlns:p14="http://schemas.microsoft.com/office/powerpoint/2010/main" val="4892687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 </a:t>
            </a:r>
            <a:r>
              <a:rPr lang="en-GB" b="1" dirty="0"/>
              <a:t>Sources of Criminal Law (I)</a:t>
            </a:r>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GB" sz="3200" dirty="0">
                <a:latin typeface="Arial" panose="020B0604020202020204" pitchFamily="34" charset="0"/>
                <a:cs typeface="Arial" panose="020B0604020202020204" pitchFamily="34" charset="0"/>
              </a:rPr>
              <a:t>The Constitution</a:t>
            </a:r>
          </a:p>
          <a:p>
            <a:pPr marL="514350" indent="-514350">
              <a:buFont typeface="+mj-lt"/>
              <a:buAutoNum type="arabicPeriod"/>
            </a:pPr>
            <a:r>
              <a:rPr lang="en-GB" sz="3200" dirty="0">
                <a:latin typeface="Arial" panose="020B0604020202020204" pitchFamily="34" charset="0"/>
                <a:cs typeface="Arial" panose="020B0604020202020204" pitchFamily="34" charset="0"/>
              </a:rPr>
              <a:t>Statutory law</a:t>
            </a:r>
          </a:p>
          <a:p>
            <a:pPr marL="514350" indent="-514350">
              <a:buFont typeface="+mj-lt"/>
              <a:buAutoNum type="arabicPeriod"/>
            </a:pPr>
            <a:r>
              <a:rPr lang="en-GB" sz="3200" dirty="0">
                <a:latin typeface="Arial" panose="020B0604020202020204" pitchFamily="34" charset="0"/>
                <a:cs typeface="Arial" panose="020B0604020202020204" pitchFamily="34" charset="0"/>
              </a:rPr>
              <a:t>Case law</a:t>
            </a:r>
          </a:p>
          <a:p>
            <a:pPr marL="514350" indent="-514350">
              <a:buFont typeface="+mj-lt"/>
              <a:buAutoNum type="arabicPeriod"/>
            </a:pPr>
            <a:r>
              <a:rPr lang="en-GB" sz="3200" dirty="0">
                <a:latin typeface="Arial" panose="020B0604020202020204" pitchFamily="34" charset="0"/>
                <a:cs typeface="Arial" panose="020B0604020202020204" pitchFamily="34" charset="0"/>
              </a:rPr>
              <a:t>Common law</a:t>
            </a:r>
          </a:p>
          <a:p>
            <a:pPr marL="514350" indent="-514350">
              <a:buFont typeface="+mj-lt"/>
              <a:buAutoNum type="arabicPeriod"/>
            </a:pPr>
            <a:r>
              <a:rPr lang="en-GB" sz="3200" dirty="0">
                <a:latin typeface="Arial" panose="020B0604020202020204" pitchFamily="34" charset="0"/>
                <a:cs typeface="Arial" panose="020B0604020202020204" pitchFamily="34" charset="0"/>
              </a:rPr>
              <a:t>Text books</a:t>
            </a:r>
          </a:p>
          <a:p>
            <a:pPr marL="0" indent="0">
              <a:buNone/>
            </a:pPr>
            <a:endParaRPr lang="en-GB" sz="2800" dirty="0">
              <a:latin typeface="Arial" panose="020B0604020202020204" pitchFamily="34" charset="0"/>
              <a:cs typeface="Arial" panose="020B0604020202020204" pitchFamily="34" charset="0"/>
            </a:endParaRPr>
          </a:p>
          <a:p>
            <a:endParaRPr lang="en-GB" sz="2800" dirty="0">
              <a:latin typeface="Arial" panose="020B0604020202020204" pitchFamily="34" charset="0"/>
              <a:cs typeface="Arial" panose="020B0604020202020204" pitchFamily="34" charset="0"/>
            </a:endParaRPr>
          </a:p>
          <a:p>
            <a:endParaRPr lang="en-GB" sz="2800" dirty="0">
              <a:latin typeface="Arial" panose="020B0604020202020204" pitchFamily="34" charset="0"/>
              <a:cs typeface="Arial" panose="020B0604020202020204" pitchFamily="34" charset="0"/>
            </a:endParaRPr>
          </a:p>
          <a:p>
            <a:endParaRPr lang="en-GB" sz="2800"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75296776"/>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60648"/>
            <a:ext cx="8229600" cy="1143000"/>
          </a:xfrm>
        </p:spPr>
        <p:txBody>
          <a:bodyPr>
            <a:normAutofit/>
          </a:bodyPr>
          <a:lstStyle/>
          <a:p>
            <a:r>
              <a:rPr lang="en-GB" sz="3200" dirty="0"/>
              <a:t>Involuntary Manslaughter – (I) Unlawful act (constructive)  Manslaughter</a:t>
            </a:r>
          </a:p>
        </p:txBody>
      </p:sp>
      <p:sp>
        <p:nvSpPr>
          <p:cNvPr id="3" name="Content Placeholder 2"/>
          <p:cNvSpPr>
            <a:spLocks noGrp="1"/>
          </p:cNvSpPr>
          <p:nvPr>
            <p:ph idx="1"/>
          </p:nvPr>
        </p:nvSpPr>
        <p:spPr/>
        <p:txBody>
          <a:bodyPr>
            <a:normAutofit fontScale="92500" lnSpcReduction="20000"/>
          </a:bodyPr>
          <a:lstStyle/>
          <a:p>
            <a:r>
              <a:rPr lang="en-GB" dirty="0"/>
              <a:t>Victim must have died as a result of the unlawful criminal act</a:t>
            </a:r>
          </a:p>
          <a:p>
            <a:r>
              <a:rPr lang="en-GB" dirty="0"/>
              <a:t>Criminal liability is said to be constructive</a:t>
            </a:r>
          </a:p>
          <a:p>
            <a:r>
              <a:rPr lang="en-GB" dirty="0"/>
              <a:t>The unlawful act has to be intentionally or recklessly committed by the A which the reasonable man would foresee as liable to cause harm</a:t>
            </a:r>
          </a:p>
          <a:p>
            <a:r>
              <a:rPr lang="en-GB" dirty="0"/>
              <a:t>In </a:t>
            </a:r>
            <a:r>
              <a:rPr lang="en-GB" i="1" dirty="0" err="1"/>
              <a:t>Att</a:t>
            </a:r>
            <a:r>
              <a:rPr lang="en-GB" i="1" dirty="0"/>
              <a:t>-Gen’s Reference </a:t>
            </a:r>
            <a:r>
              <a:rPr lang="en-GB" dirty="0"/>
              <a:t>(No. 3 of 1994) (1998) it stated that in the determination of criminal liability established on the doctrine of manslaughter Four requirements are considered;</a:t>
            </a:r>
          </a:p>
          <a:p>
            <a:pPr marL="514350" indent="-514350">
              <a:buAutoNum type="arabicPlain"/>
            </a:pPr>
            <a:r>
              <a:rPr lang="en-GB" dirty="0"/>
              <a:t>That the criminal act was intentionally or recklessly committed</a:t>
            </a:r>
          </a:p>
          <a:p>
            <a:pPr marL="514350" indent="-514350">
              <a:buAutoNum type="arabicPlain"/>
            </a:pPr>
            <a:r>
              <a:rPr lang="en-GB" dirty="0"/>
              <a:t>That the act was unlawful</a:t>
            </a:r>
          </a:p>
          <a:p>
            <a:pPr marL="514350" indent="-514350">
              <a:buAutoNum type="arabicPlain"/>
            </a:pPr>
            <a:r>
              <a:rPr lang="en-GB" dirty="0"/>
              <a:t>That the act was dangerous</a:t>
            </a:r>
          </a:p>
          <a:p>
            <a:pPr marL="514350" indent="-514350">
              <a:buAutoNum type="arabicPlain"/>
            </a:pPr>
            <a:r>
              <a:rPr lang="en-GB" dirty="0"/>
              <a:t>That the unlawful &amp; dangerous act caused the death</a:t>
            </a:r>
          </a:p>
        </p:txBody>
      </p:sp>
    </p:spTree>
    <p:extLst>
      <p:ext uri="{BB962C8B-B14F-4D97-AF65-F5344CB8AC3E}">
        <p14:creationId xmlns:p14="http://schemas.microsoft.com/office/powerpoint/2010/main" val="103383471"/>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cases</a:t>
            </a:r>
          </a:p>
        </p:txBody>
      </p:sp>
      <p:sp>
        <p:nvSpPr>
          <p:cNvPr id="3" name="Content Placeholder 2"/>
          <p:cNvSpPr>
            <a:spLocks noGrp="1"/>
          </p:cNvSpPr>
          <p:nvPr>
            <p:ph idx="1"/>
          </p:nvPr>
        </p:nvSpPr>
        <p:spPr/>
        <p:txBody>
          <a:bodyPr/>
          <a:lstStyle/>
          <a:p>
            <a:r>
              <a:rPr lang="en-GB" dirty="0" err="1"/>
              <a:t>Constain</a:t>
            </a:r>
            <a:r>
              <a:rPr lang="en-GB" dirty="0"/>
              <a:t> </a:t>
            </a:r>
            <a:r>
              <a:rPr lang="en-GB" dirty="0" err="1"/>
              <a:t>Hamwenda</a:t>
            </a:r>
            <a:r>
              <a:rPr lang="en-GB" dirty="0"/>
              <a:t> v The People (1980) Z.R. 63 (S.C.) -  a soldier in the Defence Forces, had discharged what he thought was an unloaded pistol at the deceased</a:t>
            </a:r>
          </a:p>
          <a:p>
            <a:r>
              <a:rPr lang="en-GB" dirty="0"/>
              <a:t>People v </a:t>
            </a:r>
            <a:r>
              <a:rPr lang="en-GB" dirty="0" err="1"/>
              <a:t>Muzungu</a:t>
            </a:r>
            <a:r>
              <a:rPr lang="en-GB" dirty="0"/>
              <a:t> (2011) ZMHC 54 – reckless and negligent</a:t>
            </a:r>
          </a:p>
          <a:p>
            <a:r>
              <a:rPr lang="en-GB" dirty="0"/>
              <a:t> John </a:t>
            </a:r>
            <a:r>
              <a:rPr lang="en-GB" dirty="0" err="1"/>
              <a:t>Mpande</a:t>
            </a:r>
            <a:r>
              <a:rPr lang="en-GB" dirty="0"/>
              <a:t> v the people (1977) Z.R 440</a:t>
            </a:r>
          </a:p>
          <a:p>
            <a:r>
              <a:rPr lang="en-GB" dirty="0" err="1"/>
              <a:t>Kambarage</a:t>
            </a:r>
            <a:r>
              <a:rPr lang="en-GB" dirty="0"/>
              <a:t> </a:t>
            </a:r>
            <a:r>
              <a:rPr lang="en-GB" dirty="0" err="1"/>
              <a:t>Mpundu</a:t>
            </a:r>
            <a:r>
              <a:rPr lang="en-GB" dirty="0"/>
              <a:t> Kaunda v the People (1990/92) Z.R 215</a:t>
            </a:r>
          </a:p>
          <a:p>
            <a:endParaRPr lang="en-GB" dirty="0"/>
          </a:p>
        </p:txBody>
      </p:sp>
    </p:spTree>
    <p:extLst>
      <p:ext uri="{BB962C8B-B14F-4D97-AF65-F5344CB8AC3E}">
        <p14:creationId xmlns:p14="http://schemas.microsoft.com/office/powerpoint/2010/main" val="271180794"/>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Gross negligence manslaughter</a:t>
            </a:r>
          </a:p>
        </p:txBody>
      </p:sp>
      <p:sp>
        <p:nvSpPr>
          <p:cNvPr id="3" name="Content Placeholder 2"/>
          <p:cNvSpPr>
            <a:spLocks noGrp="1"/>
          </p:cNvSpPr>
          <p:nvPr>
            <p:ph idx="1"/>
          </p:nvPr>
        </p:nvSpPr>
        <p:spPr/>
        <p:txBody>
          <a:bodyPr>
            <a:normAutofit/>
          </a:bodyPr>
          <a:lstStyle/>
          <a:p>
            <a:r>
              <a:rPr lang="en-GB" dirty="0"/>
              <a:t>Death which is as a result of negligence &amp; that which is as a result of gross negligence will result to two different responses of the law. The former under tort &amp; the latter under criminal law.</a:t>
            </a:r>
          </a:p>
          <a:p>
            <a:pPr marL="0" indent="0">
              <a:buNone/>
            </a:pPr>
            <a:endParaRPr lang="en-GB" dirty="0"/>
          </a:p>
        </p:txBody>
      </p:sp>
    </p:spTree>
    <p:extLst>
      <p:ext uri="{BB962C8B-B14F-4D97-AF65-F5344CB8AC3E}">
        <p14:creationId xmlns:p14="http://schemas.microsoft.com/office/powerpoint/2010/main" val="3728071261"/>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GB" i="1" dirty="0"/>
            </a:br>
            <a:r>
              <a:rPr lang="en-GB" i="1" dirty="0" err="1"/>
              <a:t>Cicuto</a:t>
            </a:r>
            <a:r>
              <a:rPr lang="en-GB" i="1" dirty="0"/>
              <a:t> v Davidson &amp; Oliver </a:t>
            </a:r>
            <a:r>
              <a:rPr lang="en-GB" dirty="0"/>
              <a:t>(1968) ZR 149 HC</a:t>
            </a:r>
            <a:br>
              <a:rPr lang="en-GB" dirty="0"/>
            </a:br>
            <a:endParaRPr lang="en-GB" dirty="0"/>
          </a:p>
        </p:txBody>
      </p:sp>
      <p:sp>
        <p:nvSpPr>
          <p:cNvPr id="3" name="Content Placeholder 2"/>
          <p:cNvSpPr>
            <a:spLocks noGrp="1"/>
          </p:cNvSpPr>
          <p:nvPr>
            <p:ph idx="1"/>
          </p:nvPr>
        </p:nvSpPr>
        <p:spPr/>
        <p:txBody>
          <a:bodyPr>
            <a:normAutofit/>
          </a:bodyPr>
          <a:lstStyle/>
          <a:p>
            <a:r>
              <a:rPr lang="en-GB" dirty="0"/>
              <a:t>The plaintiff of the decreased child claimed damages against the D alleging negligence in that </a:t>
            </a:r>
          </a:p>
          <a:p>
            <a:pPr marL="514350" indent="-514350">
              <a:buFont typeface="Arial" pitchFamily="34" charset="0"/>
              <a:buAutoNum type="alphaLcParenBoth"/>
            </a:pPr>
            <a:r>
              <a:rPr lang="en-GB" dirty="0"/>
              <a:t>They failed to take any or adequate step to diagnose the child’s illness intussusceptions of the large bowel;</a:t>
            </a:r>
          </a:p>
          <a:p>
            <a:pPr marL="514350" indent="-514350">
              <a:buAutoNum type="alphaLcParenBoth"/>
            </a:pPr>
            <a:r>
              <a:rPr lang="en-GB" dirty="0"/>
              <a:t> They failed to obtain an X-ray on the child ‘s stomach which the plaintiff claimed would have revealed the child’s complaint</a:t>
            </a:r>
          </a:p>
          <a:p>
            <a:pPr marL="514350" indent="-514350">
              <a:buAutoNum type="alphaLcParenBoth"/>
            </a:pPr>
            <a:r>
              <a:rPr lang="en-GB" dirty="0"/>
              <a:t> They failed to accede to the father’s request for an X-ray;</a:t>
            </a:r>
          </a:p>
          <a:p>
            <a:endParaRPr lang="en-GB" dirty="0"/>
          </a:p>
        </p:txBody>
      </p:sp>
    </p:spTree>
    <p:extLst>
      <p:ext uri="{BB962C8B-B14F-4D97-AF65-F5344CB8AC3E}">
        <p14:creationId xmlns:p14="http://schemas.microsoft.com/office/powerpoint/2010/main" val="2855300191"/>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GB" i="1" dirty="0"/>
            </a:br>
            <a:r>
              <a:rPr lang="en-GB" i="1" dirty="0"/>
              <a:t>Cicuto v Davidson &amp; Oliver </a:t>
            </a:r>
            <a:r>
              <a:rPr lang="en-GB" dirty="0"/>
              <a:t>(1968) - II</a:t>
            </a:r>
            <a:br>
              <a:rPr lang="en-GB" dirty="0"/>
            </a:br>
            <a:endParaRPr lang="en-GB" dirty="0"/>
          </a:p>
        </p:txBody>
      </p:sp>
      <p:sp>
        <p:nvSpPr>
          <p:cNvPr id="3" name="Content Placeholder 2"/>
          <p:cNvSpPr>
            <a:spLocks noGrp="1"/>
          </p:cNvSpPr>
          <p:nvPr>
            <p:ph idx="1"/>
          </p:nvPr>
        </p:nvSpPr>
        <p:spPr/>
        <p:txBody>
          <a:bodyPr>
            <a:normAutofit/>
          </a:bodyPr>
          <a:lstStyle/>
          <a:p>
            <a:pPr marL="0" indent="0">
              <a:buNone/>
            </a:pPr>
            <a:r>
              <a:rPr lang="en-GB" dirty="0"/>
              <a:t>(d) They failed to take any steps to remove or cure the  intussusceptions which was readily &amp; easily curable by surgery; &amp;</a:t>
            </a:r>
          </a:p>
          <a:p>
            <a:pPr marL="0" indent="0">
              <a:buNone/>
            </a:pPr>
            <a:r>
              <a:rPr lang="en-GB" dirty="0"/>
              <a:t>(e) They allowed the child to remain without any proper diagnostic or remedial treatment from the day the child was admitted till the death</a:t>
            </a:r>
          </a:p>
          <a:p>
            <a:r>
              <a:rPr lang="en-GB" dirty="0" err="1"/>
              <a:t>Crt</a:t>
            </a:r>
            <a:r>
              <a:rPr lang="en-GB" dirty="0"/>
              <a:t> in deciding the case referred to L. J. Denning’s comments in Roe v. Ministry of Heath where the L justice said where people suffer such terrible consequences there is a natural feeling that they should be compensated.</a:t>
            </a:r>
          </a:p>
        </p:txBody>
      </p:sp>
    </p:spTree>
    <p:extLst>
      <p:ext uri="{BB962C8B-B14F-4D97-AF65-F5344CB8AC3E}">
        <p14:creationId xmlns:p14="http://schemas.microsoft.com/office/powerpoint/2010/main" val="3832539643"/>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i="1" dirty="0"/>
              <a:t>Cicuto v Davidson &amp; Oliver</a:t>
            </a:r>
            <a:r>
              <a:rPr lang="en-GB" dirty="0"/>
              <a:t> - III</a:t>
            </a:r>
          </a:p>
        </p:txBody>
      </p:sp>
      <p:sp>
        <p:nvSpPr>
          <p:cNvPr id="3" name="Content Placeholder 2"/>
          <p:cNvSpPr>
            <a:spLocks noGrp="1"/>
          </p:cNvSpPr>
          <p:nvPr>
            <p:ph idx="1"/>
          </p:nvPr>
        </p:nvSpPr>
        <p:spPr/>
        <p:txBody>
          <a:bodyPr>
            <a:normAutofit/>
          </a:bodyPr>
          <a:lstStyle/>
          <a:p>
            <a:r>
              <a:rPr lang="en-GB" dirty="0"/>
              <a:t>However imposing  liability on hospitals &amp; doctors  for everything that goes wrong would constitute a disservice to the community at large</a:t>
            </a:r>
          </a:p>
          <a:p>
            <a:r>
              <a:rPr lang="en-GB" dirty="0"/>
              <a:t>Doctors would be led to think more of their own safety than the good of their patients</a:t>
            </a:r>
          </a:p>
          <a:p>
            <a:r>
              <a:rPr lang="en-GB" dirty="0"/>
              <a:t>Confidence would be stifled &amp; confidence shaken </a:t>
            </a:r>
          </a:p>
          <a:p>
            <a:r>
              <a:rPr lang="en-GB" dirty="0"/>
              <a:t>Must insist on due care for patients at all times  &amp; we must not condemn as negligence that which is only a misadventure</a:t>
            </a:r>
          </a:p>
        </p:txBody>
      </p:sp>
    </p:spTree>
    <p:extLst>
      <p:ext uri="{BB962C8B-B14F-4D97-AF65-F5344CB8AC3E}">
        <p14:creationId xmlns:p14="http://schemas.microsoft.com/office/powerpoint/2010/main" val="2588372585"/>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i="1" dirty="0"/>
              <a:t>Cicuto v Davidson &amp; Oliver</a:t>
            </a:r>
            <a:r>
              <a:rPr lang="en-GB" dirty="0"/>
              <a:t> - IV</a:t>
            </a:r>
          </a:p>
        </p:txBody>
      </p:sp>
      <p:sp>
        <p:nvSpPr>
          <p:cNvPr id="3" name="Content Placeholder 2"/>
          <p:cNvSpPr>
            <a:spLocks noGrp="1"/>
          </p:cNvSpPr>
          <p:nvPr>
            <p:ph idx="1"/>
          </p:nvPr>
        </p:nvSpPr>
        <p:spPr/>
        <p:txBody>
          <a:bodyPr>
            <a:normAutofit/>
          </a:bodyPr>
          <a:lstStyle/>
          <a:p>
            <a:r>
              <a:rPr lang="en-GB" dirty="0"/>
              <a:t>As a result </a:t>
            </a:r>
            <a:r>
              <a:rPr lang="en-GB" dirty="0" err="1"/>
              <a:t>crt</a:t>
            </a:r>
            <a:r>
              <a:rPr lang="en-GB" dirty="0"/>
              <a:t> concluded that it was unfortunate that the parents in instance case had suffered a bereavement in circumstances which deserved their deepest sympathy But</a:t>
            </a:r>
          </a:p>
          <a:p>
            <a:r>
              <a:rPr lang="en-GB" dirty="0"/>
              <a:t>The misadventure could not be condemned as negligence </a:t>
            </a:r>
          </a:p>
          <a:p>
            <a:r>
              <a:rPr lang="en-GB" dirty="0"/>
              <a:t>However the above case on negligence is to be contrasted with the decision in </a:t>
            </a:r>
            <a:r>
              <a:rPr lang="en-GB" i="1" dirty="0"/>
              <a:t>R v. Adomako </a:t>
            </a:r>
            <a:r>
              <a:rPr lang="en-GB" dirty="0"/>
              <a:t>[1995] 1 AC 171 HL where the defendant was convicted for killing by gross negligence </a:t>
            </a:r>
          </a:p>
          <a:p>
            <a:endParaRPr lang="en-GB" dirty="0"/>
          </a:p>
        </p:txBody>
      </p:sp>
    </p:spTree>
    <p:extLst>
      <p:ext uri="{BB962C8B-B14F-4D97-AF65-F5344CB8AC3E}">
        <p14:creationId xmlns:p14="http://schemas.microsoft.com/office/powerpoint/2010/main" val="1955322656"/>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i="1" dirty="0"/>
              <a:t>R v. Adomako </a:t>
            </a:r>
            <a:r>
              <a:rPr lang="en-GB" dirty="0"/>
              <a:t>[1995] 1 AC 171 HL</a:t>
            </a:r>
          </a:p>
        </p:txBody>
      </p:sp>
      <p:sp>
        <p:nvSpPr>
          <p:cNvPr id="3" name="Content Placeholder 2"/>
          <p:cNvSpPr>
            <a:spLocks noGrp="1"/>
          </p:cNvSpPr>
          <p:nvPr>
            <p:ph idx="1"/>
          </p:nvPr>
        </p:nvSpPr>
        <p:spPr/>
        <p:txBody>
          <a:bodyPr>
            <a:normAutofit fontScale="85000" lnSpcReduction="20000"/>
          </a:bodyPr>
          <a:lstStyle/>
          <a:p>
            <a:r>
              <a:rPr lang="en-GB" dirty="0"/>
              <a:t>A an anaesthetist took over from another anaesthetist during the course of an operation</a:t>
            </a:r>
          </a:p>
          <a:p>
            <a:r>
              <a:rPr lang="en-GB" dirty="0"/>
              <a:t>Whilst he was in charge the tube which supplies oxygen (endotracheal)  to the patient become disconnected</a:t>
            </a:r>
          </a:p>
          <a:p>
            <a:r>
              <a:rPr lang="en-GB" dirty="0"/>
              <a:t>A will become aware of this 4 1/2 minutes later when blood pressure monitor alarm sounded</a:t>
            </a:r>
          </a:p>
          <a:p>
            <a:r>
              <a:rPr lang="en-GB" dirty="0"/>
              <a:t>A carried out various checks of the equipment &amp; administered atropine to raise the patient’s pulse</a:t>
            </a:r>
          </a:p>
          <a:p>
            <a:r>
              <a:rPr lang="en-GB" dirty="0"/>
              <a:t>Patient died approximately 9 </a:t>
            </a:r>
            <a:r>
              <a:rPr lang="en-GB" dirty="0" err="1"/>
              <a:t>mins</a:t>
            </a:r>
            <a:r>
              <a:rPr lang="en-GB" dirty="0"/>
              <a:t> after the disconnection patient suffered from a cardiac arrest which he died from</a:t>
            </a:r>
          </a:p>
          <a:p>
            <a:r>
              <a:rPr lang="en-GB" dirty="0"/>
              <a:t>It was only at this point when A discovered the disconnection</a:t>
            </a:r>
          </a:p>
          <a:p>
            <a:r>
              <a:rPr lang="en-GB" dirty="0"/>
              <a:t>A was convicted of manslaughter ( guilty of gross negligence) &amp; appealed – appeal dismissed </a:t>
            </a:r>
          </a:p>
        </p:txBody>
      </p:sp>
    </p:spTree>
    <p:extLst>
      <p:ext uri="{BB962C8B-B14F-4D97-AF65-F5344CB8AC3E}">
        <p14:creationId xmlns:p14="http://schemas.microsoft.com/office/powerpoint/2010/main" val="1379430614"/>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a:t>R v. </a:t>
            </a:r>
            <a:r>
              <a:rPr lang="en-GB" i="1" dirty="0" err="1"/>
              <a:t>Adomako</a:t>
            </a:r>
            <a:endParaRPr lang="en-GB" dirty="0"/>
          </a:p>
        </p:txBody>
      </p:sp>
      <p:sp>
        <p:nvSpPr>
          <p:cNvPr id="3" name="Content Placeholder 2"/>
          <p:cNvSpPr>
            <a:spLocks noGrp="1"/>
          </p:cNvSpPr>
          <p:nvPr>
            <p:ph idx="1"/>
          </p:nvPr>
        </p:nvSpPr>
        <p:spPr/>
        <p:txBody>
          <a:bodyPr/>
          <a:lstStyle/>
          <a:p>
            <a:r>
              <a:rPr lang="en-GB" dirty="0"/>
              <a:t>A was guilty of gross negligence for failing to notice or respond appropriately to obvious signs that a disconnection had occurred &amp; that the patient had ceased to breath</a:t>
            </a:r>
          </a:p>
          <a:p>
            <a:r>
              <a:rPr lang="en-GB" dirty="0"/>
              <a:t>A doctor can only be convicted of causing death by negligence if the </a:t>
            </a:r>
            <a:r>
              <a:rPr lang="en-GB" dirty="0" err="1"/>
              <a:t>crt</a:t>
            </a:r>
            <a:r>
              <a:rPr lang="en-GB" dirty="0"/>
              <a:t> thinks that he did something no reasonably skilled doctor should have done</a:t>
            </a:r>
          </a:p>
          <a:p>
            <a:endParaRPr lang="en-GB" dirty="0"/>
          </a:p>
        </p:txBody>
      </p:sp>
    </p:spTree>
    <p:extLst>
      <p:ext uri="{BB962C8B-B14F-4D97-AF65-F5344CB8AC3E}">
        <p14:creationId xmlns:p14="http://schemas.microsoft.com/office/powerpoint/2010/main" val="479492574"/>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2</a:t>
            </a:r>
            <a:r>
              <a:rPr lang="en-GB" baseline="30000" dirty="0"/>
              <a:t>nd</a:t>
            </a:r>
            <a:r>
              <a:rPr lang="en-GB" dirty="0"/>
              <a:t> Example of Gross Negligence Manslaughter </a:t>
            </a:r>
          </a:p>
        </p:txBody>
      </p:sp>
      <p:sp>
        <p:nvSpPr>
          <p:cNvPr id="3" name="Content Placeholder 2"/>
          <p:cNvSpPr>
            <a:spLocks noGrp="1"/>
          </p:cNvSpPr>
          <p:nvPr>
            <p:ph idx="1"/>
          </p:nvPr>
        </p:nvSpPr>
        <p:spPr/>
        <p:txBody>
          <a:bodyPr>
            <a:normAutofit/>
          </a:bodyPr>
          <a:lstStyle/>
          <a:p>
            <a:r>
              <a:rPr lang="en-GB" i="1" dirty="0"/>
              <a:t>The People v. Zulu </a:t>
            </a:r>
            <a:r>
              <a:rPr lang="en-GB" dirty="0"/>
              <a:t>(1968) ZR 88 HC</a:t>
            </a:r>
          </a:p>
          <a:p>
            <a:r>
              <a:rPr lang="en-GB" dirty="0"/>
              <a:t>Accused (A)  a 28yr old was charged with manslaughter particulars being he unlawfully killed a sixteen month old child (deceased)</a:t>
            </a:r>
          </a:p>
          <a:p>
            <a:r>
              <a:rPr lang="en-GB" dirty="0"/>
              <a:t>Deceased was poorly suffering from vomiting &amp; diarrhoea</a:t>
            </a:r>
          </a:p>
          <a:p>
            <a:r>
              <a:rPr lang="en-GB" dirty="0"/>
              <a:t>Parents obtained medicine from a chemist in Lusaka</a:t>
            </a:r>
          </a:p>
          <a:p>
            <a:r>
              <a:rPr lang="en-GB" dirty="0"/>
              <a:t>Condition of the child improved but parents decided to have child injected.</a:t>
            </a:r>
          </a:p>
          <a:p>
            <a:r>
              <a:rPr lang="en-GB" dirty="0"/>
              <a:t>There was evidence of the practice of giving injections by people without medical qualification</a:t>
            </a:r>
          </a:p>
        </p:txBody>
      </p:sp>
    </p:spTree>
    <p:extLst>
      <p:ext uri="{BB962C8B-B14F-4D97-AF65-F5344CB8AC3E}">
        <p14:creationId xmlns:p14="http://schemas.microsoft.com/office/powerpoint/2010/main" val="40437648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1226887"/>
          </a:xfrm>
        </p:spPr>
        <p:txBody>
          <a:bodyPr/>
          <a:lstStyle/>
          <a:p>
            <a:pPr algn="ctr"/>
            <a:r>
              <a:rPr lang="en-GB" dirty="0"/>
              <a:t> </a:t>
            </a:r>
            <a:r>
              <a:rPr lang="en-GB" b="1" dirty="0"/>
              <a:t>Classification of Offences </a:t>
            </a:r>
          </a:p>
        </p:txBody>
      </p:sp>
      <p:sp>
        <p:nvSpPr>
          <p:cNvPr id="3" name="Content Placeholder 2"/>
          <p:cNvSpPr>
            <a:spLocks noGrp="1"/>
          </p:cNvSpPr>
          <p:nvPr>
            <p:ph idx="1"/>
          </p:nvPr>
        </p:nvSpPr>
        <p:spPr>
          <a:xfrm>
            <a:off x="536029" y="1845734"/>
            <a:ext cx="11177750" cy="4302818"/>
          </a:xfrm>
        </p:spPr>
        <p:txBody>
          <a:bodyPr>
            <a:noAutofit/>
          </a:bodyPr>
          <a:lstStyle/>
          <a:p>
            <a:pPr marL="114300" indent="0">
              <a:buNone/>
            </a:pPr>
            <a:r>
              <a:rPr lang="en-GB" sz="2400" dirty="0">
                <a:latin typeface="Arial" panose="020B0604020202020204" pitchFamily="34" charset="0"/>
                <a:cs typeface="Arial" panose="020B0604020202020204" pitchFamily="34" charset="0"/>
              </a:rPr>
              <a:t>Felony – is </a:t>
            </a:r>
            <a:r>
              <a:rPr lang="en-GB" sz="2400" i="1" dirty="0">
                <a:latin typeface="Arial" panose="020B0604020202020204" pitchFamily="34" charset="0"/>
                <a:cs typeface="Arial" panose="020B0604020202020204" pitchFamily="34" charset="0"/>
              </a:rPr>
              <a:t>defined by the Penal code  as an offense which is declared by law to be a felony</a:t>
            </a:r>
            <a:r>
              <a:rPr lang="en-GB" sz="2400" dirty="0">
                <a:latin typeface="Arial" panose="020B0604020202020204" pitchFamily="34" charset="0"/>
                <a:cs typeface="Arial" panose="020B0604020202020204" pitchFamily="34" charset="0"/>
              </a:rPr>
              <a:t>,.(S.4b PC) Ordinary felony means wrongdoing. Note Under PC felonies are considered to be more serious offences. Examples of  felony incest, murder,  rape, robbery, theft)</a:t>
            </a:r>
          </a:p>
          <a:p>
            <a:pPr marL="571500" indent="-457200">
              <a:buAutoNum type="arabicPeriod"/>
            </a:pPr>
            <a:endParaRPr lang="en-GB" sz="2400" dirty="0">
              <a:latin typeface="Arial" panose="020B0604020202020204" pitchFamily="34" charset="0"/>
              <a:cs typeface="Arial" panose="020B0604020202020204" pitchFamily="34" charset="0"/>
            </a:endParaRPr>
          </a:p>
          <a:p>
            <a:pPr marL="114300" indent="0">
              <a:buNone/>
            </a:pPr>
            <a:r>
              <a:rPr lang="en-GB" sz="2400" dirty="0">
                <a:latin typeface="Arial" panose="020B0604020202020204" pitchFamily="34" charset="0"/>
                <a:cs typeface="Arial" panose="020B0604020202020204" pitchFamily="34" charset="0"/>
              </a:rPr>
              <a:t>Misdemeanour – any offense which is not a felony (PC s4b) - are considered as less serious i.e. common  assault.</a:t>
            </a:r>
          </a:p>
        </p:txBody>
      </p:sp>
    </p:spTree>
    <p:extLst>
      <p:ext uri="{BB962C8B-B14F-4D97-AF65-F5344CB8AC3E}">
        <p14:creationId xmlns:p14="http://schemas.microsoft.com/office/powerpoint/2010/main" val="3010072980"/>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i="1" dirty="0"/>
              <a:t>The People v. Zulu </a:t>
            </a:r>
            <a:r>
              <a:rPr lang="en-GB" dirty="0"/>
              <a:t>(1968) </a:t>
            </a:r>
          </a:p>
        </p:txBody>
      </p:sp>
      <p:sp>
        <p:nvSpPr>
          <p:cNvPr id="3" name="Content Placeholder 2"/>
          <p:cNvSpPr>
            <a:spLocks noGrp="1"/>
          </p:cNvSpPr>
          <p:nvPr>
            <p:ph idx="1"/>
          </p:nvPr>
        </p:nvSpPr>
        <p:spPr/>
        <p:txBody>
          <a:bodyPr>
            <a:normAutofit fontScale="92500" lnSpcReduction="20000"/>
          </a:bodyPr>
          <a:lstStyle/>
          <a:p>
            <a:r>
              <a:rPr lang="en-GB" dirty="0"/>
              <a:t>Deceased’s mother made arrangements for the accused  to give the deceased some unspecified injection, presumably a drug of his choice</a:t>
            </a:r>
          </a:p>
          <a:p>
            <a:r>
              <a:rPr lang="en-GB" dirty="0"/>
              <a:t>A injected deceased with 10 cubic centimetres of chloroquine </a:t>
            </a:r>
          </a:p>
          <a:p>
            <a:r>
              <a:rPr lang="en-GB" dirty="0"/>
              <a:t>Within minutes of receiving the injection deceased died cause of death cardiac arrest, acute heart failure following an overdose of chloroquine </a:t>
            </a:r>
          </a:p>
          <a:p>
            <a:r>
              <a:rPr lang="en-GB" dirty="0"/>
              <a:t>Since the A undertook to administer medical treatment by way of injection to the deceased </a:t>
            </a:r>
            <a:r>
              <a:rPr lang="en-GB" dirty="0" err="1"/>
              <a:t>crt</a:t>
            </a:r>
            <a:r>
              <a:rPr lang="en-GB" dirty="0"/>
              <a:t> held he was therefore under a duty in law to have reasonable skill &amp; care in administering it</a:t>
            </a:r>
          </a:p>
          <a:p>
            <a:r>
              <a:rPr lang="en-GB" dirty="0"/>
              <a:t>A in breach of the duty since he possessed no skill, or training  &amp; no duty the said omission which caused the death amounted to ‘culpable negligence’ &amp; therefore unlawful. A convicted of manslaughter.</a:t>
            </a:r>
          </a:p>
          <a:p>
            <a:r>
              <a:rPr lang="en-GB" dirty="0"/>
              <a:t>Distinguish Zulu from the case of </a:t>
            </a:r>
            <a:r>
              <a:rPr lang="en-GB" b="1" dirty="0" err="1"/>
              <a:t>Lungu</a:t>
            </a:r>
            <a:r>
              <a:rPr lang="en-GB" b="1" dirty="0"/>
              <a:t> v the People (1985) ZMSC 13 </a:t>
            </a:r>
            <a:r>
              <a:rPr lang="en-GB" b="1"/>
              <a:t>- tetanus</a:t>
            </a:r>
            <a:endParaRPr lang="en-GB" b="1" dirty="0"/>
          </a:p>
        </p:txBody>
      </p:sp>
    </p:spTree>
    <p:extLst>
      <p:ext uri="{BB962C8B-B14F-4D97-AF65-F5344CB8AC3E}">
        <p14:creationId xmlns:p14="http://schemas.microsoft.com/office/powerpoint/2010/main" val="3698221560"/>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Therefore;</a:t>
            </a:r>
          </a:p>
        </p:txBody>
      </p:sp>
      <p:sp>
        <p:nvSpPr>
          <p:cNvPr id="3" name="Content Placeholder 2"/>
          <p:cNvSpPr>
            <a:spLocks noGrp="1"/>
          </p:cNvSpPr>
          <p:nvPr>
            <p:ph idx="1"/>
          </p:nvPr>
        </p:nvSpPr>
        <p:spPr/>
        <p:txBody>
          <a:bodyPr>
            <a:normAutofit/>
          </a:bodyPr>
          <a:lstStyle/>
          <a:p>
            <a:r>
              <a:rPr lang="en-GB" dirty="0"/>
              <a:t>Cases involving medical negligence fall within the jurisdiction of civil courts – Tort law</a:t>
            </a:r>
          </a:p>
          <a:p>
            <a:r>
              <a:rPr lang="en-GB" dirty="0"/>
              <a:t>Cases involving gross negligence would be subject the medical practitioners to the rigours of criminal law.</a:t>
            </a:r>
          </a:p>
          <a:p>
            <a:r>
              <a:rPr lang="en-GB" dirty="0"/>
              <a:t>The law requires gross (extreme) negligence for medical negligence to become a subject of litigation where the result of medical negligence was either death or grievous harm</a:t>
            </a:r>
          </a:p>
          <a:p>
            <a:pPr marL="0" indent="0">
              <a:buNone/>
            </a:pPr>
            <a:endParaRPr lang="en-GB" dirty="0"/>
          </a:p>
          <a:p>
            <a:endParaRPr lang="en-GB" dirty="0"/>
          </a:p>
        </p:txBody>
      </p:sp>
    </p:spTree>
    <p:extLst>
      <p:ext uri="{BB962C8B-B14F-4D97-AF65-F5344CB8AC3E}">
        <p14:creationId xmlns:p14="http://schemas.microsoft.com/office/powerpoint/2010/main" val="1499571614"/>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5560" y="332656"/>
            <a:ext cx="8229600" cy="1143000"/>
          </a:xfrm>
        </p:spPr>
        <p:txBody>
          <a:bodyPr>
            <a:noAutofit/>
          </a:bodyPr>
          <a:lstStyle/>
          <a:p>
            <a:r>
              <a:rPr lang="en-GB" sz="2800" b="1" dirty="0"/>
              <a:t>In order for a D to be convicted for killing by gross negligence the following requirements must be satisfied</a:t>
            </a:r>
            <a:r>
              <a:rPr lang="en-GB" sz="3200" b="1" dirty="0"/>
              <a:t>;</a:t>
            </a:r>
          </a:p>
        </p:txBody>
      </p:sp>
      <p:sp>
        <p:nvSpPr>
          <p:cNvPr id="3" name="Content Placeholder 2"/>
          <p:cNvSpPr>
            <a:spLocks noGrp="1"/>
          </p:cNvSpPr>
          <p:nvPr>
            <p:ph idx="1"/>
          </p:nvPr>
        </p:nvSpPr>
        <p:spPr/>
        <p:txBody>
          <a:bodyPr>
            <a:normAutofit/>
          </a:bodyPr>
          <a:lstStyle/>
          <a:p>
            <a:pPr marL="571500" indent="-571500">
              <a:buAutoNum type="romanLcParenBoth"/>
            </a:pPr>
            <a:r>
              <a:rPr lang="en-GB" dirty="0"/>
              <a:t>Breach of a duty of care owed by the D to the victim</a:t>
            </a:r>
          </a:p>
          <a:p>
            <a:pPr marL="571500" indent="-571500">
              <a:buAutoNum type="romanLcParenBoth"/>
            </a:pPr>
            <a:r>
              <a:rPr lang="en-GB" dirty="0"/>
              <a:t>That breach ( which was grossly negligent) caused the death of the victim ( or caused grievous bodily harm); &amp;</a:t>
            </a:r>
          </a:p>
          <a:p>
            <a:pPr marL="571500" indent="-571500">
              <a:buAutoNum type="romanLcParenBoth"/>
            </a:pPr>
            <a:r>
              <a:rPr lang="en-GB" dirty="0"/>
              <a:t>That breach was more than serious to constitute gross negligence</a:t>
            </a:r>
          </a:p>
          <a:p>
            <a:pPr marL="0" indent="0">
              <a:buNone/>
            </a:pPr>
            <a:r>
              <a:rPr lang="en-GB" dirty="0"/>
              <a:t>Above is regarded as the principle of Bateman but was endorsed on </a:t>
            </a:r>
            <a:r>
              <a:rPr lang="en-GB" i="1" dirty="0"/>
              <a:t>Andrews v. DPP </a:t>
            </a:r>
            <a:r>
              <a:rPr lang="en-GB" dirty="0"/>
              <a:t>&amp; in </a:t>
            </a:r>
            <a:r>
              <a:rPr lang="en-GB" i="1" dirty="0" err="1"/>
              <a:t>Adomako</a:t>
            </a:r>
            <a:r>
              <a:rPr lang="en-GB" dirty="0"/>
              <a:t>.</a:t>
            </a:r>
          </a:p>
        </p:txBody>
      </p:sp>
    </p:spTree>
    <p:extLst>
      <p:ext uri="{BB962C8B-B14F-4D97-AF65-F5344CB8AC3E}">
        <p14:creationId xmlns:p14="http://schemas.microsoft.com/office/powerpoint/2010/main" val="1869747637"/>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Infanticide - I</a:t>
            </a:r>
          </a:p>
        </p:txBody>
      </p:sp>
      <p:sp>
        <p:nvSpPr>
          <p:cNvPr id="3" name="Content Placeholder 2"/>
          <p:cNvSpPr>
            <a:spLocks noGrp="1"/>
          </p:cNvSpPr>
          <p:nvPr>
            <p:ph idx="1"/>
          </p:nvPr>
        </p:nvSpPr>
        <p:spPr/>
        <p:txBody>
          <a:bodyPr>
            <a:normAutofit/>
          </a:bodyPr>
          <a:lstStyle/>
          <a:p>
            <a:r>
              <a:rPr lang="en-GB" dirty="0"/>
              <a:t>S.203 PC cap 87</a:t>
            </a:r>
          </a:p>
          <a:p>
            <a:r>
              <a:rPr lang="en-GB" dirty="0"/>
              <a:t>Where a woman causes the death of her child by a wilful act or omission</a:t>
            </a:r>
          </a:p>
          <a:p>
            <a:r>
              <a:rPr lang="en-GB" dirty="0"/>
              <a:t>Child needs to be under the age of twelve months</a:t>
            </a:r>
          </a:p>
          <a:p>
            <a:r>
              <a:rPr lang="en-GB" dirty="0"/>
              <a:t>At the time of act or omission balance of her mind must have been disturbed by reason of her not having fully recovered from effect of child birth or lactation</a:t>
            </a:r>
          </a:p>
          <a:p>
            <a:r>
              <a:rPr lang="en-GB" dirty="0"/>
              <a:t>Such a woman is guilty of a felony infanticide</a:t>
            </a:r>
          </a:p>
          <a:p>
            <a:r>
              <a:rPr lang="en-GB" dirty="0"/>
              <a:t>Liable to be punished as if it were the offence of manslaughter </a:t>
            </a:r>
          </a:p>
        </p:txBody>
      </p:sp>
    </p:spTree>
    <p:extLst>
      <p:ext uri="{BB962C8B-B14F-4D97-AF65-F5344CB8AC3E}">
        <p14:creationId xmlns:p14="http://schemas.microsoft.com/office/powerpoint/2010/main" val="4115975288"/>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Infanticide- II</a:t>
            </a:r>
          </a:p>
        </p:txBody>
      </p:sp>
      <p:sp>
        <p:nvSpPr>
          <p:cNvPr id="3" name="Content Placeholder 2"/>
          <p:cNvSpPr>
            <a:spLocks noGrp="1"/>
          </p:cNvSpPr>
          <p:nvPr>
            <p:ph idx="1"/>
          </p:nvPr>
        </p:nvSpPr>
        <p:spPr/>
        <p:txBody>
          <a:bodyPr/>
          <a:lstStyle/>
          <a:p>
            <a:r>
              <a:rPr lang="en-GB" dirty="0"/>
              <a:t>Need evidence to establish that birth of the child has affected the balance of mind of the mother or due to lactation that she causes the death of child</a:t>
            </a:r>
          </a:p>
          <a:p>
            <a:r>
              <a:rPr lang="en-GB" dirty="0"/>
              <a:t>If there is evidence of serious emotional disturbance at the time of the commission then a community sentence would be appropriate</a:t>
            </a:r>
          </a:p>
          <a:p>
            <a:pPr>
              <a:buFont typeface="Wingdings" panose="05000000000000000000" pitchFamily="2" charset="2"/>
              <a:buChar char="ü"/>
            </a:pPr>
            <a:r>
              <a:rPr lang="en-GB" dirty="0"/>
              <a:t>Rosemary Chilufya V The People (1986) Z.R. 32 (S.C.)</a:t>
            </a:r>
          </a:p>
          <a:p>
            <a:r>
              <a:rPr lang="en-GB" dirty="0"/>
              <a:t>See S221 – Child destruction – any act not done in good faith for the purpose of preserving the life of the mother</a:t>
            </a:r>
          </a:p>
          <a:p>
            <a:r>
              <a:rPr lang="en-GB" dirty="0"/>
              <a:t>Woman has to be pregnant twenty eight weeks or more</a:t>
            </a:r>
          </a:p>
        </p:txBody>
      </p:sp>
    </p:spTree>
    <p:extLst>
      <p:ext uri="{BB962C8B-B14F-4D97-AF65-F5344CB8AC3E}">
        <p14:creationId xmlns:p14="http://schemas.microsoft.com/office/powerpoint/2010/main" val="901767700"/>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30621" y="1043188"/>
            <a:ext cx="10673255" cy="2157211"/>
          </a:xfrm>
        </p:spPr>
        <p:txBody>
          <a:bodyPr>
            <a:normAutofit/>
          </a:bodyPr>
          <a:lstStyle/>
          <a:p>
            <a:r>
              <a:rPr lang="en-GB" sz="4800" dirty="0">
                <a:latin typeface="Arial Black" panose="020B0A04020102020204" pitchFamily="34" charset="0"/>
              </a:rPr>
              <a:t>UNIT 6 - NON FATAL OFFENCES AGAINST THE PERSON</a:t>
            </a:r>
          </a:p>
        </p:txBody>
      </p:sp>
    </p:spTree>
    <p:extLst>
      <p:ext uri="{BB962C8B-B14F-4D97-AF65-F5344CB8AC3E}">
        <p14:creationId xmlns:p14="http://schemas.microsoft.com/office/powerpoint/2010/main" val="3267376342"/>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514350" indent="-514350">
              <a:buFont typeface="+mj-lt"/>
              <a:buAutoNum type="arabicPeriod"/>
            </a:pPr>
            <a:r>
              <a:rPr lang="en-US" dirty="0">
                <a:latin typeface="Arial" panose="020B0604020202020204" pitchFamily="34" charset="0"/>
                <a:cs typeface="Arial" panose="020B0604020202020204" pitchFamily="34" charset="0"/>
              </a:rPr>
              <a:t>COMMON ASSAULT</a:t>
            </a:r>
          </a:p>
          <a:p>
            <a:pPr marL="514350" indent="-514350">
              <a:buFont typeface="+mj-lt"/>
              <a:buAutoNum type="arabicPeriod"/>
            </a:pPr>
            <a:r>
              <a:rPr lang="en-US" dirty="0">
                <a:latin typeface="Arial" panose="020B0604020202020204" pitchFamily="34" charset="0"/>
                <a:cs typeface="Arial" panose="020B0604020202020204" pitchFamily="34" charset="0"/>
              </a:rPr>
              <a:t>BATTERY</a:t>
            </a:r>
          </a:p>
          <a:p>
            <a:pPr marL="514350" indent="-514350">
              <a:buFont typeface="+mj-lt"/>
              <a:buAutoNum type="arabicPeriod"/>
            </a:pPr>
            <a:r>
              <a:rPr lang="en-US" dirty="0">
                <a:latin typeface="Arial" panose="020B0604020202020204" pitchFamily="34" charset="0"/>
                <a:cs typeface="Arial" panose="020B0604020202020204" pitchFamily="34" charset="0"/>
              </a:rPr>
              <a:t>CAUSING BODILY HARM</a:t>
            </a:r>
          </a:p>
          <a:p>
            <a:pPr marL="514350" indent="-514350">
              <a:buFont typeface="+mj-lt"/>
              <a:buAutoNum type="arabicPeriod"/>
            </a:pPr>
            <a:r>
              <a:rPr lang="en-US" dirty="0">
                <a:latin typeface="Arial" panose="020B0604020202020204" pitchFamily="34" charset="0"/>
                <a:cs typeface="Arial" panose="020B0604020202020204" pitchFamily="34" charset="0"/>
              </a:rPr>
              <a:t>ADMINISTERING POISON</a:t>
            </a:r>
          </a:p>
          <a:p>
            <a:endParaRPr lang="en-US" dirty="0"/>
          </a:p>
        </p:txBody>
      </p:sp>
    </p:spTree>
    <p:extLst>
      <p:ext uri="{BB962C8B-B14F-4D97-AF65-F5344CB8AC3E}">
        <p14:creationId xmlns:p14="http://schemas.microsoft.com/office/powerpoint/2010/main" val="3804020934"/>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63552" y="286605"/>
            <a:ext cx="7827208" cy="1126172"/>
          </a:xfrm>
        </p:spPr>
        <p:txBody>
          <a:bodyPr/>
          <a:lstStyle/>
          <a:p>
            <a:r>
              <a:rPr lang="en-GB" dirty="0"/>
              <a:t>1.	ASSAULT</a:t>
            </a:r>
          </a:p>
        </p:txBody>
      </p:sp>
      <p:sp>
        <p:nvSpPr>
          <p:cNvPr id="3" name="Content Placeholder 2"/>
          <p:cNvSpPr>
            <a:spLocks noGrp="1"/>
          </p:cNvSpPr>
          <p:nvPr>
            <p:ph idx="1"/>
          </p:nvPr>
        </p:nvSpPr>
        <p:spPr>
          <a:xfrm>
            <a:off x="965915" y="1365161"/>
            <a:ext cx="10419009" cy="4944199"/>
          </a:xfrm>
        </p:spPr>
        <p:txBody>
          <a:bodyPr>
            <a:normAutofit fontScale="70000" lnSpcReduction="20000"/>
          </a:bodyPr>
          <a:lstStyle/>
          <a:p>
            <a:pPr>
              <a:buFont typeface="Wingdings" panose="05000000000000000000" pitchFamily="2" charset="2"/>
              <a:buChar char="ü"/>
            </a:pPr>
            <a:r>
              <a:rPr lang="en-GB" dirty="0">
                <a:latin typeface="Arial" panose="020B0604020202020204" pitchFamily="34" charset="0"/>
                <a:cs typeface="Arial" panose="020B0604020202020204" pitchFamily="34" charset="0"/>
              </a:rPr>
              <a:t>Assault - Placing someone in fear of immediate unlawful force or violence (technical’ assault).</a:t>
            </a:r>
          </a:p>
          <a:p>
            <a:pPr>
              <a:buFont typeface="Wingdings" panose="05000000000000000000" pitchFamily="2" charset="2"/>
              <a:buChar char="ü"/>
            </a:pPr>
            <a:r>
              <a:rPr lang="en-GB" dirty="0">
                <a:latin typeface="Arial" panose="020B0604020202020204" pitchFamily="34" charset="0"/>
                <a:cs typeface="Arial" panose="020B0604020202020204" pitchFamily="34" charset="0"/>
              </a:rPr>
              <a:t>Actus Reus - any act including words spoken by X which causes Z to apprehend immediate &amp; unlawful personal violence. (shaking fist, brandishing a knife)</a:t>
            </a:r>
          </a:p>
          <a:p>
            <a:pPr>
              <a:buFont typeface="Wingdings" panose="05000000000000000000" pitchFamily="2" charset="2"/>
              <a:buChar char="ü"/>
            </a:pPr>
            <a:r>
              <a:rPr lang="en-GB" dirty="0">
                <a:latin typeface="Arial" panose="020B0604020202020204" pitchFamily="34" charset="0"/>
                <a:cs typeface="Arial" panose="020B0604020202020204" pitchFamily="34" charset="0"/>
              </a:rPr>
              <a:t>Mens Rea - intentionally or recklessly causing a person  to apprehend the possibility of imminent violence</a:t>
            </a:r>
          </a:p>
          <a:p>
            <a:pPr>
              <a:buFont typeface="Wingdings" panose="05000000000000000000" pitchFamily="2" charset="2"/>
              <a:buChar char="ü"/>
            </a:pPr>
            <a:r>
              <a:rPr lang="en-GB" dirty="0">
                <a:latin typeface="Arial" panose="020B0604020202020204" pitchFamily="34" charset="0"/>
                <a:cs typeface="Arial" panose="020B0604020202020204" pitchFamily="34" charset="0"/>
              </a:rPr>
              <a:t>No assault if the victim does not apprehend immediate fear – back turned to the brandishing of the knife/ sleeping – see R v Logdon (1976) Crim LR 121 – toy gun case – common assault is about apprehension of immediate violence.</a:t>
            </a:r>
          </a:p>
          <a:p>
            <a:pPr marL="0" indent="0">
              <a:buNone/>
            </a:pPr>
            <a:r>
              <a:rPr lang="en-GB" b="1" i="1" dirty="0">
                <a:solidFill>
                  <a:srgbClr val="FF0000"/>
                </a:solidFill>
              </a:rPr>
              <a:t>Case: Logdon Case  </a:t>
            </a:r>
            <a:r>
              <a:rPr lang="en-GB" b="1" dirty="0">
                <a:solidFill>
                  <a:srgbClr val="FF0000"/>
                </a:solidFill>
              </a:rPr>
              <a:t>[1976] Crim LR 121</a:t>
            </a:r>
            <a:br>
              <a:rPr lang="en-GB" b="1" dirty="0">
                <a:solidFill>
                  <a:srgbClr val="FF0000"/>
                </a:solidFill>
              </a:rPr>
            </a:br>
            <a:br>
              <a:rPr lang="en-GB" b="1" dirty="0">
                <a:solidFill>
                  <a:srgbClr val="FF0000"/>
                </a:solidFill>
              </a:rPr>
            </a:br>
            <a:r>
              <a:rPr lang="en-GB" b="1" dirty="0">
                <a:solidFill>
                  <a:srgbClr val="FF0000"/>
                </a:solidFill>
              </a:rPr>
              <a:t>Facts:</a:t>
            </a:r>
          </a:p>
          <a:p>
            <a:pPr marL="0" indent="0">
              <a:buNone/>
            </a:pPr>
            <a:r>
              <a:rPr lang="en-GB" dirty="0">
                <a:solidFill>
                  <a:srgbClr val="FF0000"/>
                </a:solidFill>
              </a:rPr>
              <a:t>he defendant pointed an imitation gun at a woman in jest. She was terrified. The defendant then told her it wasn't real.</a:t>
            </a:r>
            <a:br>
              <a:rPr lang="en-GB" dirty="0">
                <a:solidFill>
                  <a:srgbClr val="FF0000"/>
                </a:solidFill>
              </a:rPr>
            </a:br>
            <a:br>
              <a:rPr lang="en-GB" dirty="0">
                <a:solidFill>
                  <a:srgbClr val="FF0000"/>
                </a:solidFill>
              </a:rPr>
            </a:br>
            <a:r>
              <a:rPr lang="en-GB" b="1" dirty="0">
                <a:solidFill>
                  <a:srgbClr val="FF0000"/>
                </a:solidFill>
              </a:rPr>
              <a:t>Held:</a:t>
            </a:r>
            <a:br>
              <a:rPr lang="en-GB" dirty="0">
                <a:solidFill>
                  <a:srgbClr val="FF0000"/>
                </a:solidFill>
              </a:rPr>
            </a:br>
            <a:br>
              <a:rPr lang="en-GB" dirty="0">
                <a:solidFill>
                  <a:srgbClr val="FF0000"/>
                </a:solidFill>
              </a:rPr>
            </a:br>
            <a:r>
              <a:rPr lang="en-GB" dirty="0">
                <a:solidFill>
                  <a:srgbClr val="FF0000"/>
                </a:solidFill>
              </a:rPr>
              <a:t>An assault had been committed as the victim had apprehended immediate unlawful personal violence and the defendant was reckless as to whether she would apprehend such violence.</a:t>
            </a:r>
            <a:endParaRPr lang="en-GB"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39421176"/>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2.	BATTERY</a:t>
            </a:r>
          </a:p>
        </p:txBody>
      </p:sp>
      <p:sp>
        <p:nvSpPr>
          <p:cNvPr id="3" name="Content Placeholder 2"/>
          <p:cNvSpPr>
            <a:spLocks noGrp="1"/>
          </p:cNvSpPr>
          <p:nvPr>
            <p:ph idx="1"/>
          </p:nvPr>
        </p:nvSpPr>
        <p:spPr>
          <a:xfrm>
            <a:off x="838200" y="1287887"/>
            <a:ext cx="10515600" cy="5331854"/>
          </a:xfrm>
        </p:spPr>
        <p:txBody>
          <a:bodyPr>
            <a:normAutofit fontScale="77500" lnSpcReduction="20000"/>
          </a:bodyPr>
          <a:lstStyle/>
          <a:p>
            <a:r>
              <a:rPr lang="en-GB" dirty="0">
                <a:latin typeface="Arial" panose="020B0604020202020204" pitchFamily="34" charset="0"/>
                <a:cs typeface="Arial" panose="020B0604020202020204" pitchFamily="34" charset="0"/>
              </a:rPr>
              <a:t>Battery - actual infliction of unlawful force or violence on a person (physical assault). There need not be an injury, merely touching is enough. R v Fagan (1969) 1 QB 439. </a:t>
            </a:r>
          </a:p>
          <a:p>
            <a:pPr marL="0" indent="0">
              <a:buNone/>
            </a:pPr>
            <a:r>
              <a:rPr lang="en-GB" sz="2600" b="1" dirty="0">
                <a:solidFill>
                  <a:srgbClr val="FF0000"/>
                </a:solidFill>
                <a:latin typeface="Arial" panose="020B0604020202020204" pitchFamily="34" charset="0"/>
                <a:cs typeface="Arial" panose="020B0604020202020204" pitchFamily="34" charset="0"/>
              </a:rPr>
              <a:t>Facts: </a:t>
            </a:r>
            <a:r>
              <a:rPr lang="en-GB" dirty="0">
                <a:solidFill>
                  <a:srgbClr val="FF0000"/>
                </a:solidFill>
                <a:latin typeface="Arial" panose="020B0604020202020204" pitchFamily="34" charset="0"/>
                <a:cs typeface="Arial" panose="020B0604020202020204" pitchFamily="34" charset="0"/>
              </a:rPr>
              <a:t>(</a:t>
            </a:r>
            <a:r>
              <a:rPr lang="en-GB" dirty="0">
                <a:solidFill>
                  <a:srgbClr val="FF0000"/>
                </a:solidFill>
              </a:rPr>
              <a:t>Fagan was sat in his car when he was approached by a police officer who told him to move the vehicle. Fagan did so, reversed his car and rolled it on to the foot of the police officer. The officer forcefully told him to move the car off his foot at which point Fagan swore at him and refused to move vehicle and turned the engine off) </a:t>
            </a:r>
          </a:p>
          <a:p>
            <a:pPr marL="0" indent="0">
              <a:buNone/>
            </a:pPr>
            <a:r>
              <a:rPr lang="en-GB" b="1" dirty="0">
                <a:solidFill>
                  <a:srgbClr val="FF0000"/>
                </a:solidFill>
              </a:rPr>
              <a:t> </a:t>
            </a:r>
            <a:r>
              <a:rPr lang="en-GB" b="1" u="sng" dirty="0">
                <a:solidFill>
                  <a:srgbClr val="FF0000"/>
                </a:solidFill>
              </a:rPr>
              <a:t>Held</a:t>
            </a:r>
            <a:r>
              <a:rPr lang="en-GB" u="sng" dirty="0">
                <a:solidFill>
                  <a:srgbClr val="FF0000"/>
                </a:solidFill>
              </a:rPr>
              <a:t>: </a:t>
            </a:r>
            <a:r>
              <a:rPr lang="en-GB" dirty="0">
                <a:solidFill>
                  <a:srgbClr val="FF0000"/>
                </a:solidFill>
              </a:rPr>
              <a:t>It was agreed that an omission cannot establish an assault. The court held that:</a:t>
            </a:r>
          </a:p>
          <a:p>
            <a:r>
              <a:rPr lang="en-GB" dirty="0">
                <a:solidFill>
                  <a:srgbClr val="FF0000"/>
                </a:solidFill>
              </a:rPr>
              <a:t>‘Although assault is an independent crime and is to be treated as such, for practical purposes today, assault is generally synonymous with battery.’ (at page 433) </a:t>
            </a:r>
          </a:p>
          <a:p>
            <a:r>
              <a:rPr lang="en-GB" dirty="0">
                <a:solidFill>
                  <a:srgbClr val="FF0000"/>
                </a:solidFill>
              </a:rPr>
              <a:t>On this basis, it was held that Fagan’s crime was not the refusal to move the car but that having driven on to the foot of the officer and decided not to cease the act, he had established a continual act of battery. This meant that actus </a:t>
            </a:r>
            <a:r>
              <a:rPr lang="en-GB" dirty="0" err="1">
                <a:solidFill>
                  <a:srgbClr val="FF0000"/>
                </a:solidFill>
              </a:rPr>
              <a:t>reus</a:t>
            </a:r>
            <a:r>
              <a:rPr lang="en-GB" dirty="0">
                <a:solidFill>
                  <a:srgbClr val="FF0000"/>
                </a:solidFill>
              </a:rPr>
              <a:t> and </a:t>
            </a:r>
            <a:r>
              <a:rPr lang="en-GB" dirty="0" err="1">
                <a:solidFill>
                  <a:srgbClr val="FF0000"/>
                </a:solidFill>
              </a:rPr>
              <a:t>mens</a:t>
            </a:r>
            <a:r>
              <a:rPr lang="en-GB" dirty="0">
                <a:solidFill>
                  <a:srgbClr val="FF0000"/>
                </a:solidFill>
              </a:rPr>
              <a:t> rea were present and as such, an assault was committed. Fagan’s conviction was upheld. </a:t>
            </a:r>
            <a:endParaRPr lang="en-GB" dirty="0">
              <a:solidFill>
                <a:srgbClr val="FF0000"/>
              </a:solidFill>
              <a:latin typeface="Arial" panose="020B0604020202020204" pitchFamily="34" charset="0"/>
              <a:cs typeface="Arial" panose="020B0604020202020204" pitchFamily="34" charset="0"/>
            </a:endParaRPr>
          </a:p>
          <a:p>
            <a:pPr>
              <a:buFont typeface="Wingdings" panose="05000000000000000000" pitchFamily="2" charset="2"/>
              <a:buChar char="ü"/>
            </a:pPr>
            <a:r>
              <a:rPr lang="en-GB" dirty="0">
                <a:latin typeface="Arial" panose="020B0604020202020204" pitchFamily="34" charset="0"/>
                <a:cs typeface="Arial" panose="020B0604020202020204" pitchFamily="34" charset="0"/>
              </a:rPr>
              <a:t>Actus Reus – infliction of force or violence</a:t>
            </a:r>
          </a:p>
          <a:p>
            <a:pPr>
              <a:buFont typeface="Wingdings" panose="05000000000000000000" pitchFamily="2" charset="2"/>
              <a:buChar char="ü"/>
            </a:pPr>
            <a:r>
              <a:rPr lang="en-GB" dirty="0">
                <a:latin typeface="Arial" panose="020B0604020202020204" pitchFamily="34" charset="0"/>
                <a:cs typeface="Arial" panose="020B0604020202020204" pitchFamily="34" charset="0"/>
              </a:rPr>
              <a:t>Mens Rea – Intentionally or recklessly inflicting force or violence on another. </a:t>
            </a:r>
          </a:p>
          <a:p>
            <a:pPr marL="13716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24574424"/>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5520" y="274638"/>
            <a:ext cx="8640960" cy="1143000"/>
          </a:xfrm>
        </p:spPr>
        <p:txBody>
          <a:bodyPr>
            <a:normAutofit/>
          </a:bodyPr>
          <a:lstStyle/>
          <a:p>
            <a:r>
              <a:rPr lang="en-GB" dirty="0"/>
              <a:t>COMMON ASSAULT </a:t>
            </a:r>
          </a:p>
        </p:txBody>
      </p:sp>
      <p:sp>
        <p:nvSpPr>
          <p:cNvPr id="3" name="Content Placeholder 2"/>
          <p:cNvSpPr>
            <a:spLocks noGrp="1"/>
          </p:cNvSpPr>
          <p:nvPr>
            <p:ph idx="1"/>
          </p:nvPr>
        </p:nvSpPr>
        <p:spPr>
          <a:xfrm>
            <a:off x="1004551" y="2132856"/>
            <a:ext cx="10303099" cy="4176464"/>
          </a:xfrm>
        </p:spPr>
        <p:txBody>
          <a:bodyPr/>
          <a:lstStyle/>
          <a:p>
            <a:pPr>
              <a:buFont typeface="Wingdings" panose="05000000000000000000" pitchFamily="2" charset="2"/>
              <a:buChar char="ü"/>
            </a:pPr>
            <a:r>
              <a:rPr lang="en-GB" dirty="0">
                <a:latin typeface="Arial" panose="020B0604020202020204" pitchFamily="34" charset="0"/>
                <a:cs typeface="Arial" panose="020B0604020202020204" pitchFamily="34" charset="0"/>
              </a:rPr>
              <a:t>Sec. 247</a:t>
            </a:r>
          </a:p>
          <a:p>
            <a:pPr>
              <a:buFont typeface="Wingdings" panose="05000000000000000000" pitchFamily="2" charset="2"/>
              <a:buChar char="ü"/>
            </a:pPr>
            <a:endParaRPr lang="en-GB" dirty="0">
              <a:latin typeface="Arial" panose="020B0604020202020204" pitchFamily="34" charset="0"/>
              <a:cs typeface="Arial" panose="020B0604020202020204" pitchFamily="34" charset="0"/>
            </a:endParaRPr>
          </a:p>
          <a:p>
            <a:pPr>
              <a:buFont typeface="Wingdings" panose="05000000000000000000" pitchFamily="2" charset="2"/>
              <a:buChar char="ü"/>
            </a:pPr>
            <a:r>
              <a:rPr lang="en-GB" dirty="0">
                <a:latin typeface="Arial" panose="020B0604020202020204" pitchFamily="34" charset="0"/>
                <a:cs typeface="Arial" panose="020B0604020202020204" pitchFamily="34" charset="0"/>
              </a:rPr>
              <a:t>What is common assault?</a:t>
            </a:r>
          </a:p>
          <a:p>
            <a:pPr>
              <a:buFont typeface="Wingdings" panose="05000000000000000000" pitchFamily="2" charset="2"/>
              <a:buChar char="ü"/>
            </a:pPr>
            <a:endParaRPr lang="en-GB" dirty="0">
              <a:latin typeface="Arial" panose="020B0604020202020204" pitchFamily="34" charset="0"/>
              <a:cs typeface="Arial" panose="020B0604020202020204" pitchFamily="34" charset="0"/>
            </a:endParaRPr>
          </a:p>
          <a:p>
            <a:pPr>
              <a:buFont typeface="Wingdings" panose="05000000000000000000" pitchFamily="2" charset="2"/>
              <a:buChar char="ü"/>
            </a:pPr>
            <a:r>
              <a:rPr lang="en-GB" dirty="0">
                <a:latin typeface="Arial" panose="020B0604020202020204" pitchFamily="34" charset="0"/>
                <a:cs typeface="Arial" panose="020B0604020202020204" pitchFamily="34" charset="0"/>
              </a:rPr>
              <a:t>Does common assault include battery?</a:t>
            </a:r>
          </a:p>
          <a:p>
            <a:pPr>
              <a:buFont typeface="Wingdings" panose="05000000000000000000" pitchFamily="2" charset="2"/>
              <a:buChar char="ü"/>
            </a:pPr>
            <a:endParaRPr lang="en-GB" dirty="0">
              <a:latin typeface="Arial" panose="020B0604020202020204" pitchFamily="34" charset="0"/>
              <a:cs typeface="Arial" panose="020B0604020202020204" pitchFamily="34" charset="0"/>
            </a:endParaRPr>
          </a:p>
          <a:p>
            <a:pPr>
              <a:buFont typeface="Wingdings" panose="05000000000000000000" pitchFamily="2" charset="2"/>
              <a:buChar char="ü"/>
            </a:pPr>
            <a:r>
              <a:rPr lang="en-GB" dirty="0">
                <a:latin typeface="Arial" panose="020B0604020202020204" pitchFamily="34" charset="0"/>
                <a:cs typeface="Arial" panose="020B0604020202020204" pitchFamily="34" charset="0"/>
              </a:rPr>
              <a:t>See Kabika v. the People (1973) ZLR 352</a:t>
            </a:r>
          </a:p>
        </p:txBody>
      </p:sp>
    </p:spTree>
    <p:extLst>
      <p:ext uri="{BB962C8B-B14F-4D97-AF65-F5344CB8AC3E}">
        <p14:creationId xmlns:p14="http://schemas.microsoft.com/office/powerpoint/2010/main" val="22168065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Classification of Offences Cont’d</a:t>
            </a:r>
          </a:p>
        </p:txBody>
      </p:sp>
      <p:sp>
        <p:nvSpPr>
          <p:cNvPr id="3" name="Content Placeholder 2"/>
          <p:cNvSpPr>
            <a:spLocks noGrp="1"/>
          </p:cNvSpPr>
          <p:nvPr>
            <p:ph idx="1"/>
          </p:nvPr>
        </p:nvSpPr>
        <p:spPr>
          <a:xfrm>
            <a:off x="583325" y="1845734"/>
            <a:ext cx="11020096" cy="4428942"/>
          </a:xfrm>
        </p:spPr>
        <p:txBody>
          <a:bodyPr>
            <a:normAutofit fontScale="85000" lnSpcReduction="20000"/>
          </a:bodyPr>
          <a:lstStyle/>
          <a:p>
            <a:pPr marL="628650" indent="-514350">
              <a:buFont typeface="+mj-lt"/>
              <a:buAutoNum type="arabicPeriod"/>
            </a:pPr>
            <a:r>
              <a:rPr lang="en-GB" sz="3000" dirty="0">
                <a:latin typeface="Arial" panose="020B0604020202020204" pitchFamily="34" charset="0"/>
                <a:cs typeface="Arial" panose="020B0604020202020204" pitchFamily="34" charset="0"/>
              </a:rPr>
              <a:t>Cognisable offences - ‘an offense for which a police may arrest without a warrant ‘ sec 2 CPC, Cap 88.</a:t>
            </a:r>
          </a:p>
          <a:p>
            <a:pPr marL="628650" indent="-514350">
              <a:buFont typeface="+mj-lt"/>
              <a:buAutoNum type="arabicPeriod"/>
            </a:pPr>
            <a:r>
              <a:rPr lang="en-GB" sz="3000" dirty="0">
                <a:latin typeface="Arial" panose="020B0604020202020204" pitchFamily="34" charset="0"/>
                <a:cs typeface="Arial" panose="020B0604020202020204" pitchFamily="34" charset="0"/>
              </a:rPr>
              <a:t>Non- cognisable offences – are offences which the police officer may not arrest without a warranty.</a:t>
            </a:r>
          </a:p>
          <a:p>
            <a:pPr marL="571500" indent="-457200"/>
            <a:r>
              <a:rPr lang="en-GB" sz="3000" dirty="0">
                <a:latin typeface="Arial" panose="020B0604020202020204" pitchFamily="34" charset="0"/>
                <a:cs typeface="Arial" panose="020B0604020202020204" pitchFamily="34" charset="0"/>
              </a:rPr>
              <a:t>Offenses triable by different courts for instance;</a:t>
            </a:r>
          </a:p>
          <a:p>
            <a:pPr marL="571500" indent="-457200">
              <a:buFont typeface="+mj-lt"/>
              <a:buAutoNum type="arabicPeriod"/>
            </a:pPr>
            <a:r>
              <a:rPr lang="en-GB" sz="3000" dirty="0">
                <a:latin typeface="Arial" panose="020B0604020202020204" pitchFamily="34" charset="0"/>
                <a:cs typeface="Arial" panose="020B0604020202020204" pitchFamily="34" charset="0"/>
              </a:rPr>
              <a:t>Offences triable by subordinate  Courts under the direction of the High Court ( i.e. Magistrate) As a class of offences e.g. Common assault, defilement, theft </a:t>
            </a:r>
          </a:p>
          <a:p>
            <a:pPr marL="571500" indent="-457200">
              <a:buFont typeface="+mj-lt"/>
              <a:buAutoNum type="arabicPeriod"/>
            </a:pPr>
            <a:r>
              <a:rPr lang="en-GB" sz="3000" dirty="0">
                <a:latin typeface="Arial" panose="020B0604020202020204" pitchFamily="34" charset="0"/>
                <a:cs typeface="Arial" panose="020B0604020202020204" pitchFamily="34" charset="0"/>
              </a:rPr>
              <a:t>2. Offences triable by the High court serious offences (Treason- overthrow or intention to overthrow the government by law established </a:t>
            </a:r>
          </a:p>
          <a:p>
            <a:pPr marL="571500" indent="-457200">
              <a:buFont typeface="+mj-lt"/>
              <a:buAutoNum type="arabicPeriod"/>
            </a:pPr>
            <a:endParaRPr lang="en-GB" sz="2600" dirty="0">
              <a:latin typeface="Arial" panose="020B0604020202020204" pitchFamily="34" charset="0"/>
              <a:cs typeface="Arial" panose="020B0604020202020204" pitchFamily="34" charset="0"/>
            </a:endParaRPr>
          </a:p>
          <a:p>
            <a:pPr marL="114300" indent="0">
              <a:buNone/>
            </a:pPr>
            <a:r>
              <a:rPr lang="en-GB" dirty="0">
                <a:latin typeface="Arial" panose="020B0604020202020204" pitchFamily="34" charset="0"/>
                <a:cs typeface="Arial" panose="020B0604020202020204" pitchFamily="34" charset="0"/>
              </a:rPr>
              <a:t>.</a:t>
            </a:r>
          </a:p>
          <a:p>
            <a:pPr marL="11430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82238122"/>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Assault</a:t>
            </a:r>
          </a:p>
        </p:txBody>
      </p:sp>
      <p:sp>
        <p:nvSpPr>
          <p:cNvPr id="3" name="Content Placeholder 2"/>
          <p:cNvSpPr>
            <a:spLocks noGrp="1"/>
          </p:cNvSpPr>
          <p:nvPr>
            <p:ph sz="quarter" idx="1"/>
          </p:nvPr>
        </p:nvSpPr>
        <p:spPr/>
        <p:txBody>
          <a:bodyPr/>
          <a:lstStyle/>
          <a:p>
            <a:r>
              <a:rPr lang="en-GB" dirty="0"/>
              <a:t>Absence of a definition of the meaning of the terms ‘common assault’, ‘assault’ or ‘battery’ in the PC </a:t>
            </a:r>
          </a:p>
          <a:p>
            <a:r>
              <a:rPr lang="en-GB" dirty="0"/>
              <a:t>Therefore the analysis of AR &amp; MR depends on principles developed by </a:t>
            </a:r>
            <a:r>
              <a:rPr lang="en-GB" dirty="0" err="1"/>
              <a:t>Crts</a:t>
            </a:r>
            <a:r>
              <a:rPr lang="en-GB" dirty="0"/>
              <a:t>.</a:t>
            </a:r>
          </a:p>
          <a:p>
            <a:endParaRPr lang="en-GB" dirty="0"/>
          </a:p>
          <a:p>
            <a:endParaRPr lang="en-GB" dirty="0"/>
          </a:p>
        </p:txBody>
      </p:sp>
    </p:spTree>
    <p:extLst>
      <p:ext uri="{BB962C8B-B14F-4D97-AF65-F5344CB8AC3E}">
        <p14:creationId xmlns:p14="http://schemas.microsoft.com/office/powerpoint/2010/main" val="3445379915"/>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i="1" dirty="0"/>
              <a:t>Actus reus -</a:t>
            </a:r>
            <a:r>
              <a:rPr lang="en-GB" dirty="0"/>
              <a:t> Assault</a:t>
            </a:r>
            <a:endParaRPr lang="en-GB" i="1" dirty="0"/>
          </a:p>
        </p:txBody>
      </p:sp>
      <p:sp>
        <p:nvSpPr>
          <p:cNvPr id="3" name="Content Placeholder 2"/>
          <p:cNvSpPr>
            <a:spLocks noGrp="1"/>
          </p:cNvSpPr>
          <p:nvPr>
            <p:ph sz="quarter" idx="1"/>
          </p:nvPr>
        </p:nvSpPr>
        <p:spPr>
          <a:xfrm>
            <a:off x="940158" y="1447800"/>
            <a:ext cx="10715222" cy="5017394"/>
          </a:xfrm>
        </p:spPr>
        <p:txBody>
          <a:bodyPr>
            <a:normAutofit/>
          </a:bodyPr>
          <a:lstStyle/>
          <a:p>
            <a:r>
              <a:rPr lang="en-GB" i="1" dirty="0"/>
              <a:t>Actus reus </a:t>
            </a:r>
            <a:r>
              <a:rPr lang="en-GB" dirty="0"/>
              <a:t>of  assault is any act including words spoken by X which causes Z to apprehend immediate &amp; unlawful personal violence ( note that this definition has been clarified by the decision of an English criminal </a:t>
            </a:r>
            <a:r>
              <a:rPr lang="en-GB" dirty="0" err="1"/>
              <a:t>crt</a:t>
            </a:r>
            <a:r>
              <a:rPr lang="en-GB" dirty="0"/>
              <a:t> R v. Savage (1992) 1 AC 699 </a:t>
            </a:r>
          </a:p>
          <a:p>
            <a:r>
              <a:rPr lang="en-GB" dirty="0" err="1"/>
              <a:t>Ist</a:t>
            </a:r>
            <a:r>
              <a:rPr lang="en-GB" dirty="0"/>
              <a:t> requirement is the conduct- act (Fagan v MPC (1969) 1 QB 439</a:t>
            </a:r>
          </a:p>
          <a:p>
            <a:r>
              <a:rPr lang="en-GB" dirty="0"/>
              <a:t>Secondly the conduct must be unlawful hence consent may lead to the offender escaping criminal liability</a:t>
            </a:r>
          </a:p>
          <a:p>
            <a:r>
              <a:rPr lang="en-GB" dirty="0"/>
              <a:t>Thirdly, the threat of the application of force or violence must be imminent</a:t>
            </a:r>
          </a:p>
          <a:p>
            <a:pPr marL="0" indent="0">
              <a:buNone/>
            </a:pPr>
            <a:endParaRPr lang="en-GB" dirty="0"/>
          </a:p>
        </p:txBody>
      </p:sp>
    </p:spTree>
    <p:extLst>
      <p:ext uri="{BB962C8B-B14F-4D97-AF65-F5344CB8AC3E}">
        <p14:creationId xmlns:p14="http://schemas.microsoft.com/office/powerpoint/2010/main" val="2645843074"/>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i="1" dirty="0" err="1"/>
              <a:t>Mens</a:t>
            </a:r>
            <a:r>
              <a:rPr lang="en-GB" i="1" dirty="0"/>
              <a:t> </a:t>
            </a:r>
            <a:r>
              <a:rPr lang="en-GB" i="1" dirty="0" err="1"/>
              <a:t>rea</a:t>
            </a:r>
            <a:endParaRPr lang="en-GB" i="1" dirty="0"/>
          </a:p>
        </p:txBody>
      </p:sp>
      <p:sp>
        <p:nvSpPr>
          <p:cNvPr id="3" name="Content Placeholder 2"/>
          <p:cNvSpPr>
            <a:spLocks noGrp="1"/>
          </p:cNvSpPr>
          <p:nvPr>
            <p:ph sz="quarter" idx="1"/>
          </p:nvPr>
        </p:nvSpPr>
        <p:spPr/>
        <p:txBody>
          <a:bodyPr>
            <a:normAutofit/>
          </a:bodyPr>
          <a:lstStyle/>
          <a:p>
            <a:r>
              <a:rPr lang="en-GB" dirty="0"/>
              <a:t>Of  technical assault is the intentional or reckless causing  to apprehend the possibility of imminent violence ( R v. Savage)</a:t>
            </a:r>
          </a:p>
          <a:p>
            <a:r>
              <a:rPr lang="en-GB" dirty="0"/>
              <a:t>Reckless referred to is the Cunningham recklessness (Subjective)</a:t>
            </a:r>
          </a:p>
          <a:p>
            <a:endParaRPr lang="en-GB" dirty="0"/>
          </a:p>
        </p:txBody>
      </p:sp>
    </p:spTree>
    <p:extLst>
      <p:ext uri="{BB962C8B-B14F-4D97-AF65-F5344CB8AC3E}">
        <p14:creationId xmlns:p14="http://schemas.microsoft.com/office/powerpoint/2010/main" val="1763324245"/>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dirty="0"/>
              <a:t>Battery (Physical Assault)- </a:t>
            </a:r>
            <a:r>
              <a:rPr lang="en-GB" i="1" dirty="0"/>
              <a:t>Actus reus</a:t>
            </a:r>
          </a:p>
        </p:txBody>
      </p:sp>
      <p:sp>
        <p:nvSpPr>
          <p:cNvPr id="3" name="Content Placeholder 2"/>
          <p:cNvSpPr>
            <a:spLocks noGrp="1"/>
          </p:cNvSpPr>
          <p:nvPr>
            <p:ph sz="quarter" idx="1"/>
          </p:nvPr>
        </p:nvSpPr>
        <p:spPr/>
        <p:txBody>
          <a:bodyPr>
            <a:normAutofit lnSpcReduction="10000"/>
          </a:bodyPr>
          <a:lstStyle/>
          <a:p>
            <a:r>
              <a:rPr lang="en-GB" i="1" dirty="0"/>
              <a:t>Actus reus  </a:t>
            </a:r>
            <a:r>
              <a:rPr lang="en-GB" dirty="0"/>
              <a:t>of battery is the act of infliction of force or violence on a victim by the defendant</a:t>
            </a:r>
          </a:p>
          <a:p>
            <a:r>
              <a:rPr lang="en-GB" dirty="0"/>
              <a:t>Classic example an unwanted kiss would constitute a battery [ </a:t>
            </a:r>
            <a:r>
              <a:rPr lang="en-GB" i="1" dirty="0" err="1"/>
              <a:t>Dungey</a:t>
            </a:r>
            <a:r>
              <a:rPr lang="en-GB" dirty="0"/>
              <a:t>  (1866) 4 F &amp; F 1066 , 176 ER 910]</a:t>
            </a:r>
          </a:p>
          <a:p>
            <a:r>
              <a:rPr lang="en-GB" dirty="0"/>
              <a:t>Spiting on somebody would also constitute a battery provided that it was not accidental [</a:t>
            </a:r>
            <a:r>
              <a:rPr lang="en-GB" i="1" dirty="0"/>
              <a:t>Smith</a:t>
            </a:r>
            <a:r>
              <a:rPr lang="en-GB" dirty="0"/>
              <a:t> (1866) F &amp; F 1066, 176 ER 910]</a:t>
            </a:r>
          </a:p>
          <a:p>
            <a:r>
              <a:rPr lang="en-GB" b="1" dirty="0"/>
              <a:t>Battery (Physical Assault)- </a:t>
            </a:r>
            <a:r>
              <a:rPr lang="en-GB" b="1" i="1" dirty="0" err="1"/>
              <a:t>Mens</a:t>
            </a:r>
            <a:r>
              <a:rPr lang="en-GB" b="1" i="1" dirty="0"/>
              <a:t> </a:t>
            </a:r>
            <a:r>
              <a:rPr lang="en-GB" b="1" i="1" dirty="0" err="1"/>
              <a:t>rea</a:t>
            </a:r>
            <a:endParaRPr lang="en-GB" b="1" i="1" dirty="0"/>
          </a:p>
          <a:p>
            <a:r>
              <a:rPr lang="en-GB" dirty="0"/>
              <a:t>Is that the D intends to inflict unlawful violence (or force) on the victim</a:t>
            </a:r>
          </a:p>
          <a:p>
            <a:r>
              <a:rPr lang="en-GB" dirty="0"/>
              <a:t>Or it is done so recklessly (subjective recklessness)</a:t>
            </a:r>
          </a:p>
          <a:p>
            <a:endParaRPr lang="en-GB" dirty="0"/>
          </a:p>
          <a:p>
            <a:endParaRPr lang="en-GB" dirty="0"/>
          </a:p>
          <a:p>
            <a:endParaRPr lang="en-GB" dirty="0"/>
          </a:p>
        </p:txBody>
      </p:sp>
    </p:spTree>
    <p:extLst>
      <p:ext uri="{BB962C8B-B14F-4D97-AF65-F5344CB8AC3E}">
        <p14:creationId xmlns:p14="http://schemas.microsoft.com/office/powerpoint/2010/main" val="26507742"/>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Arial Black" panose="020B0A04020102020204" pitchFamily="34" charset="0"/>
              </a:rPr>
              <a:t>Assault Occasioning Actual Bodily Harm</a:t>
            </a:r>
            <a:endParaRPr lang="en-GB" dirty="0"/>
          </a:p>
        </p:txBody>
      </p:sp>
      <p:sp>
        <p:nvSpPr>
          <p:cNvPr id="3" name="Content Placeholder 2"/>
          <p:cNvSpPr>
            <a:spLocks noGrp="1"/>
          </p:cNvSpPr>
          <p:nvPr>
            <p:ph idx="1"/>
          </p:nvPr>
        </p:nvSpPr>
        <p:spPr>
          <a:xfrm>
            <a:off x="567559" y="2060848"/>
            <a:ext cx="10925503" cy="4608512"/>
          </a:xfrm>
        </p:spPr>
        <p:txBody>
          <a:bodyPr>
            <a:normAutofit/>
          </a:bodyPr>
          <a:lstStyle/>
          <a:p>
            <a:pPr>
              <a:buFont typeface="Wingdings" panose="05000000000000000000" pitchFamily="2" charset="2"/>
              <a:buChar char="ü"/>
            </a:pPr>
            <a:r>
              <a:rPr lang="en-GB" dirty="0">
                <a:latin typeface="Arial" panose="020B0604020202020204" pitchFamily="34" charset="0"/>
                <a:cs typeface="Arial" panose="020B0604020202020204" pitchFamily="34" charset="0"/>
              </a:rPr>
              <a:t>Sec. 248 of the PC</a:t>
            </a:r>
          </a:p>
          <a:p>
            <a:pPr>
              <a:buFont typeface="Wingdings" panose="05000000000000000000" pitchFamily="2" charset="2"/>
              <a:buChar char="ü"/>
            </a:pPr>
            <a:endParaRPr lang="en-GB" dirty="0">
              <a:latin typeface="Arial" panose="020B0604020202020204" pitchFamily="34" charset="0"/>
              <a:cs typeface="Arial" panose="020B0604020202020204" pitchFamily="34" charset="0"/>
            </a:endParaRPr>
          </a:p>
          <a:p>
            <a:pPr>
              <a:buFont typeface="Wingdings" panose="05000000000000000000" pitchFamily="2" charset="2"/>
              <a:buChar char="ü"/>
            </a:pPr>
            <a:r>
              <a:rPr lang="en-GB" dirty="0">
                <a:latin typeface="Arial" panose="020B0604020202020204" pitchFamily="34" charset="0"/>
                <a:cs typeface="Arial" panose="020B0604020202020204" pitchFamily="34" charset="0"/>
              </a:rPr>
              <a:t>Actus Reus of assault Occasioning Bodily Harm from Sec. 248?</a:t>
            </a:r>
          </a:p>
          <a:p>
            <a:pPr>
              <a:buFont typeface="Wingdings" panose="05000000000000000000" pitchFamily="2" charset="2"/>
              <a:buChar char="ü"/>
            </a:pPr>
            <a:endParaRPr lang="en-GB" dirty="0">
              <a:latin typeface="Arial" panose="020B0604020202020204" pitchFamily="34" charset="0"/>
              <a:cs typeface="Arial" panose="020B0604020202020204" pitchFamily="34" charset="0"/>
            </a:endParaRPr>
          </a:p>
          <a:p>
            <a:pPr>
              <a:buFont typeface="Wingdings" panose="05000000000000000000" pitchFamily="2" charset="2"/>
              <a:buChar char="ü"/>
            </a:pPr>
            <a:r>
              <a:rPr lang="en-GB" dirty="0">
                <a:latin typeface="Arial" panose="020B0604020202020204" pitchFamily="34" charset="0"/>
                <a:cs typeface="Arial" panose="020B0604020202020204" pitchFamily="34" charset="0"/>
              </a:rPr>
              <a:t>Assault Occasioning Actual Bodily Harm- any hurt or injury which interferes with the health or comfort of the victim (R v Miller [1954] 2 All ER 529)</a:t>
            </a:r>
          </a:p>
          <a:p>
            <a:pPr>
              <a:buFont typeface="Wingdings" panose="05000000000000000000" pitchFamily="2" charset="2"/>
              <a:buChar char="ü"/>
            </a:pPr>
            <a:r>
              <a:rPr lang="en-GB" dirty="0">
                <a:latin typeface="Arial" panose="020B0604020202020204" pitchFamily="34" charset="0"/>
                <a:cs typeface="Arial" panose="020B0604020202020204" pitchFamily="34" charset="0"/>
              </a:rPr>
              <a:t>Mens rea? </a:t>
            </a:r>
          </a:p>
          <a:p>
            <a:pPr>
              <a:buFont typeface="Wingdings" panose="05000000000000000000" pitchFamily="2" charset="2"/>
              <a:buChar char="ü"/>
            </a:pPr>
            <a:r>
              <a:rPr lang="en-GB" dirty="0">
                <a:latin typeface="Arial" panose="020B0604020202020204" pitchFamily="34" charset="0"/>
                <a:cs typeface="Arial" panose="020B0604020202020204" pitchFamily="34" charset="0"/>
              </a:rPr>
              <a:t>Maxwell Chanda v the People (1971) Z.R 34 (H.C)</a:t>
            </a:r>
          </a:p>
        </p:txBody>
      </p:sp>
    </p:spTree>
    <p:extLst>
      <p:ext uri="{BB962C8B-B14F-4D97-AF65-F5344CB8AC3E}">
        <p14:creationId xmlns:p14="http://schemas.microsoft.com/office/powerpoint/2010/main" val="1890161677"/>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Causing Bodily Harm</a:t>
            </a:r>
          </a:p>
        </p:txBody>
      </p:sp>
      <p:sp>
        <p:nvSpPr>
          <p:cNvPr id="3" name="Content Placeholder 2"/>
          <p:cNvSpPr>
            <a:spLocks noGrp="1"/>
          </p:cNvSpPr>
          <p:nvPr>
            <p:ph sz="quarter" idx="1"/>
          </p:nvPr>
        </p:nvSpPr>
        <p:spPr/>
        <p:txBody>
          <a:bodyPr>
            <a:normAutofit fontScale="92500" lnSpcReduction="20000"/>
          </a:bodyPr>
          <a:lstStyle/>
          <a:p>
            <a:pPr marL="0" indent="0" algn="ctr">
              <a:buNone/>
            </a:pPr>
            <a:r>
              <a:rPr lang="en-GB" dirty="0"/>
              <a:t>1. </a:t>
            </a:r>
            <a:r>
              <a:rPr lang="en-GB" b="1" dirty="0"/>
              <a:t>Assault Occasioning (causing) Actual Bodily Harm (AOABH)</a:t>
            </a:r>
          </a:p>
          <a:p>
            <a:r>
              <a:rPr lang="en-GB" dirty="0"/>
              <a:t>The law is as set out PC, Cap 87, Section 248</a:t>
            </a:r>
          </a:p>
          <a:p>
            <a:pPr marL="0" indent="0">
              <a:buNone/>
            </a:pPr>
            <a:r>
              <a:rPr lang="en-GB" i="1" dirty="0"/>
              <a:t>‘Any person who commits an assault occasioning actual bodily harm is guilty of a misdemeanour &amp; is liable to imprisonment for five years’</a:t>
            </a:r>
          </a:p>
          <a:p>
            <a:r>
              <a:rPr lang="en-GB" dirty="0"/>
              <a:t>However the section fails to define the phrase </a:t>
            </a:r>
            <a:r>
              <a:rPr lang="en-GB" i="1" dirty="0"/>
              <a:t>an assault occasioning actual bodily harm </a:t>
            </a:r>
          </a:p>
          <a:p>
            <a:r>
              <a:rPr lang="en-GB" dirty="0"/>
              <a:t>No details or guideline as to what this might mean</a:t>
            </a:r>
          </a:p>
          <a:p>
            <a:r>
              <a:rPr lang="en-GB" dirty="0"/>
              <a:t>Includes any harm or injury whether physical or mental which interferes with health or comfort of the victim. </a:t>
            </a:r>
          </a:p>
          <a:p>
            <a:r>
              <a:rPr lang="en-GB" dirty="0"/>
              <a:t>However section classifies the offence as a </a:t>
            </a:r>
            <a:r>
              <a:rPr lang="en-GB" i="1" dirty="0"/>
              <a:t>misdemeanour</a:t>
            </a:r>
          </a:p>
          <a:p>
            <a:r>
              <a:rPr lang="en-GB" dirty="0"/>
              <a:t>Details of nature of punishment – maximum  of five years imprisonment</a:t>
            </a:r>
          </a:p>
        </p:txBody>
      </p:sp>
    </p:spTree>
    <p:extLst>
      <p:ext uri="{BB962C8B-B14F-4D97-AF65-F5344CB8AC3E}">
        <p14:creationId xmlns:p14="http://schemas.microsoft.com/office/powerpoint/2010/main" val="1818346782"/>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i="1" dirty="0"/>
              <a:t>Actus reus </a:t>
            </a:r>
            <a:r>
              <a:rPr lang="en-GB" b="1" dirty="0"/>
              <a:t>of AOABH</a:t>
            </a:r>
            <a:endParaRPr lang="en-GB" dirty="0"/>
          </a:p>
        </p:txBody>
      </p:sp>
      <p:sp>
        <p:nvSpPr>
          <p:cNvPr id="3" name="Content Placeholder 2"/>
          <p:cNvSpPr>
            <a:spLocks noGrp="1"/>
          </p:cNvSpPr>
          <p:nvPr>
            <p:ph sz="quarter" idx="1"/>
          </p:nvPr>
        </p:nvSpPr>
        <p:spPr/>
        <p:txBody>
          <a:bodyPr/>
          <a:lstStyle/>
          <a:p>
            <a:r>
              <a:rPr lang="en-GB" dirty="0"/>
              <a:t>The following factors are essential</a:t>
            </a:r>
          </a:p>
          <a:p>
            <a:pPr marL="514350" indent="-514350">
              <a:buAutoNum type="arabicPeriod"/>
            </a:pPr>
            <a:r>
              <a:rPr lang="en-GB" dirty="0"/>
              <a:t>There must be an assault</a:t>
            </a:r>
          </a:p>
          <a:p>
            <a:pPr marL="514350" indent="-514350">
              <a:buAutoNum type="arabicPeriod"/>
            </a:pPr>
            <a:r>
              <a:rPr lang="en-GB" dirty="0"/>
              <a:t>Which must then </a:t>
            </a:r>
            <a:r>
              <a:rPr lang="en-GB" b="1" dirty="0"/>
              <a:t>cause</a:t>
            </a:r>
            <a:r>
              <a:rPr lang="en-GB" dirty="0"/>
              <a:t> actual bodily harm</a:t>
            </a:r>
          </a:p>
          <a:p>
            <a:pPr>
              <a:buFont typeface="Arial" charset="0"/>
              <a:buChar char="•"/>
            </a:pPr>
            <a:r>
              <a:rPr lang="en-GB" i="1" dirty="0"/>
              <a:t>occasioning - </a:t>
            </a:r>
            <a:r>
              <a:rPr lang="en-GB" dirty="0"/>
              <a:t>Causing or resulting to </a:t>
            </a:r>
          </a:p>
          <a:p>
            <a:pPr>
              <a:buFont typeface="Arial" charset="0"/>
              <a:buChar char="•"/>
            </a:pPr>
            <a:r>
              <a:rPr lang="en-GB" dirty="0"/>
              <a:t>actual bodily harm – any hurt or injury which interferes with the health or comfort of the victim [ R v. Miller (1954) 2 QB 282</a:t>
            </a:r>
          </a:p>
          <a:p>
            <a:pPr>
              <a:buFont typeface="Arial" charset="0"/>
              <a:buChar char="•"/>
            </a:pPr>
            <a:r>
              <a:rPr lang="en-GB" dirty="0"/>
              <a:t>Injury need  neither be major nor trivial</a:t>
            </a:r>
          </a:p>
          <a:p>
            <a:pPr marL="0" indent="0">
              <a:buNone/>
            </a:pPr>
            <a:endParaRPr lang="en-GB" dirty="0"/>
          </a:p>
          <a:p>
            <a:pPr>
              <a:buFont typeface="Arial" charset="0"/>
              <a:buChar char="•"/>
            </a:pPr>
            <a:endParaRPr lang="en-GB" dirty="0"/>
          </a:p>
          <a:p>
            <a:pPr>
              <a:buFont typeface="Arial" charset="0"/>
              <a:buChar char="•"/>
            </a:pPr>
            <a:endParaRPr lang="en-GB" dirty="0"/>
          </a:p>
        </p:txBody>
      </p:sp>
    </p:spTree>
    <p:extLst>
      <p:ext uri="{BB962C8B-B14F-4D97-AF65-F5344CB8AC3E}">
        <p14:creationId xmlns:p14="http://schemas.microsoft.com/office/powerpoint/2010/main" val="3833995552"/>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i="1" dirty="0" err="1"/>
              <a:t>Mens</a:t>
            </a:r>
            <a:r>
              <a:rPr lang="en-GB" b="1" i="1" dirty="0"/>
              <a:t> </a:t>
            </a:r>
            <a:r>
              <a:rPr lang="en-GB" b="1" i="1" dirty="0" err="1"/>
              <a:t>rea</a:t>
            </a:r>
            <a:r>
              <a:rPr lang="en-GB" b="1" i="1" dirty="0"/>
              <a:t> </a:t>
            </a:r>
            <a:r>
              <a:rPr lang="en-GB" b="1" dirty="0"/>
              <a:t>of AOABH</a:t>
            </a:r>
            <a:endParaRPr lang="en-GB" dirty="0"/>
          </a:p>
        </p:txBody>
      </p:sp>
      <p:sp>
        <p:nvSpPr>
          <p:cNvPr id="3" name="Content Placeholder 2"/>
          <p:cNvSpPr>
            <a:spLocks noGrp="1"/>
          </p:cNvSpPr>
          <p:nvPr>
            <p:ph sz="quarter" idx="1"/>
          </p:nvPr>
        </p:nvSpPr>
        <p:spPr/>
        <p:txBody>
          <a:bodyPr/>
          <a:lstStyle/>
          <a:p>
            <a:r>
              <a:rPr lang="en-GB" i="1" dirty="0" err="1"/>
              <a:t>Mens</a:t>
            </a:r>
            <a:r>
              <a:rPr lang="en-GB" i="1" dirty="0"/>
              <a:t> </a:t>
            </a:r>
            <a:r>
              <a:rPr lang="en-GB" i="1" dirty="0" err="1"/>
              <a:t>rea</a:t>
            </a:r>
            <a:r>
              <a:rPr lang="en-GB" i="1" dirty="0"/>
              <a:t> </a:t>
            </a:r>
            <a:r>
              <a:rPr lang="en-GB" dirty="0"/>
              <a:t>for S248 is the </a:t>
            </a:r>
            <a:r>
              <a:rPr lang="en-GB" i="1" dirty="0" err="1"/>
              <a:t>mens</a:t>
            </a:r>
            <a:r>
              <a:rPr lang="en-GB" i="1" dirty="0"/>
              <a:t> </a:t>
            </a:r>
            <a:r>
              <a:rPr lang="en-GB" i="1" dirty="0" err="1"/>
              <a:t>rea</a:t>
            </a:r>
            <a:r>
              <a:rPr lang="en-GB" i="1" dirty="0"/>
              <a:t> </a:t>
            </a:r>
            <a:r>
              <a:rPr lang="en-GB" dirty="0"/>
              <a:t>for assault or battery -Violence or force caused intentional or reckless </a:t>
            </a:r>
          </a:p>
          <a:p>
            <a:r>
              <a:rPr lang="en-GB" dirty="0"/>
              <a:t>No need to prove any mental elements in establishing that ‘occasioning actual bodily harm (R v. Miller)</a:t>
            </a:r>
          </a:p>
          <a:p>
            <a:pPr marL="0" indent="0">
              <a:buNone/>
            </a:pPr>
            <a:endParaRPr lang="en-GB" dirty="0"/>
          </a:p>
        </p:txBody>
      </p:sp>
    </p:spTree>
    <p:extLst>
      <p:ext uri="{BB962C8B-B14F-4D97-AF65-F5344CB8AC3E}">
        <p14:creationId xmlns:p14="http://schemas.microsoft.com/office/powerpoint/2010/main" val="3766217955"/>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Assault Occasioning Actual Bodily Harm</a:t>
            </a:r>
            <a:endParaRPr lang="en-GB" dirty="0"/>
          </a:p>
        </p:txBody>
      </p:sp>
      <p:sp>
        <p:nvSpPr>
          <p:cNvPr id="3" name="Content Placeholder 2"/>
          <p:cNvSpPr>
            <a:spLocks noGrp="1"/>
          </p:cNvSpPr>
          <p:nvPr>
            <p:ph sz="quarter" idx="1"/>
          </p:nvPr>
        </p:nvSpPr>
        <p:spPr/>
        <p:txBody>
          <a:bodyPr>
            <a:normAutofit fontScale="92500" lnSpcReduction="20000"/>
          </a:bodyPr>
          <a:lstStyle/>
          <a:p>
            <a:r>
              <a:rPr lang="en-GB" i="1" dirty="0" err="1"/>
              <a:t>Kampangila</a:t>
            </a:r>
            <a:r>
              <a:rPr lang="en-GB" i="1" dirty="0"/>
              <a:t> v. The People </a:t>
            </a:r>
            <a:r>
              <a:rPr lang="en-GB" dirty="0"/>
              <a:t>(1969) ZR 59 (HC)</a:t>
            </a:r>
          </a:p>
          <a:p>
            <a:r>
              <a:rPr lang="en-GB" dirty="0"/>
              <a:t>Appellant </a:t>
            </a:r>
            <a:r>
              <a:rPr lang="en-GB" dirty="0" err="1"/>
              <a:t>Depson</a:t>
            </a:r>
            <a:r>
              <a:rPr lang="en-GB" dirty="0"/>
              <a:t> </a:t>
            </a:r>
            <a:r>
              <a:rPr lang="en-GB" dirty="0" err="1"/>
              <a:t>Kampangila</a:t>
            </a:r>
            <a:r>
              <a:rPr lang="en-GB" dirty="0"/>
              <a:t> a 26 </a:t>
            </a:r>
            <a:r>
              <a:rPr lang="en-GB" dirty="0" err="1"/>
              <a:t>yr</a:t>
            </a:r>
            <a:r>
              <a:rPr lang="en-GB" dirty="0"/>
              <a:t> old farmer was convicted of the offence of unlawful wounding contrary to S.208(1) PC on the basis that he unlawfully wounded  his victim with a knife </a:t>
            </a:r>
          </a:p>
          <a:p>
            <a:r>
              <a:rPr lang="en-GB" dirty="0"/>
              <a:t>Was sentenced to 12 months imprisonment he now appeals against his conviction &amp; sentence</a:t>
            </a:r>
          </a:p>
          <a:p>
            <a:r>
              <a:rPr lang="en-GB" dirty="0"/>
              <a:t>Decision highlighted the fact that the offence of unlawful wounding was regarded as a felony punishable with 3 years imprisonment</a:t>
            </a:r>
          </a:p>
          <a:p>
            <a:r>
              <a:rPr lang="en-GB" dirty="0"/>
              <a:t>The offence of assault occasioning  actual bodily harm said to be a misdemeanour liable to punishment for 5 years imprisonment</a:t>
            </a:r>
          </a:p>
          <a:p>
            <a:r>
              <a:rPr lang="en-GB" dirty="0"/>
              <a:t>The offence of assault occasioning  actual bodily harm carries a heavier maximum penalty</a:t>
            </a:r>
          </a:p>
        </p:txBody>
      </p:sp>
    </p:spTree>
    <p:extLst>
      <p:ext uri="{BB962C8B-B14F-4D97-AF65-F5344CB8AC3E}">
        <p14:creationId xmlns:p14="http://schemas.microsoft.com/office/powerpoint/2010/main" val="2004080640"/>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err="1"/>
              <a:t>Kampangila</a:t>
            </a:r>
            <a:r>
              <a:rPr lang="en-GB" i="1" dirty="0"/>
              <a:t> v. The People </a:t>
            </a:r>
            <a:r>
              <a:rPr lang="en-GB" dirty="0"/>
              <a:t>(1969)</a:t>
            </a:r>
          </a:p>
        </p:txBody>
      </p:sp>
      <p:sp>
        <p:nvSpPr>
          <p:cNvPr id="3" name="Content Placeholder 2"/>
          <p:cNvSpPr>
            <a:spLocks noGrp="1"/>
          </p:cNvSpPr>
          <p:nvPr>
            <p:ph sz="quarter" idx="1"/>
          </p:nvPr>
        </p:nvSpPr>
        <p:spPr/>
        <p:txBody>
          <a:bodyPr/>
          <a:lstStyle/>
          <a:p>
            <a:r>
              <a:rPr lang="en-GB" dirty="0"/>
              <a:t>But since it is a misdemeanour implies that a fine could be imposed</a:t>
            </a:r>
          </a:p>
          <a:p>
            <a:r>
              <a:rPr lang="en-GB" dirty="0"/>
              <a:t>Therefore it is regarded as a less offence to wounding</a:t>
            </a:r>
          </a:p>
          <a:p>
            <a:r>
              <a:rPr lang="en-GB" dirty="0"/>
              <a:t>On that basis the conviction of the appellant for unlawful wounding was set aside &amp; substituted with the conviction of assault occasioning actual bodily harm contrary to the then section 220 PC</a:t>
            </a:r>
          </a:p>
          <a:p>
            <a:r>
              <a:rPr lang="en-GB" dirty="0"/>
              <a:t>Sentence imposed was on that basis reduced to 8 months</a:t>
            </a:r>
          </a:p>
          <a:p>
            <a:r>
              <a:rPr lang="en-GB" dirty="0"/>
              <a:t>Medical evidence to be adduced where necessary</a:t>
            </a:r>
          </a:p>
          <a:p>
            <a:endParaRPr lang="en-GB" dirty="0"/>
          </a:p>
          <a:p>
            <a:endParaRPr lang="en-GB" dirty="0"/>
          </a:p>
          <a:p>
            <a:endParaRPr lang="en-GB" dirty="0"/>
          </a:p>
        </p:txBody>
      </p:sp>
    </p:spTree>
    <p:extLst>
      <p:ext uri="{BB962C8B-B14F-4D97-AF65-F5344CB8AC3E}">
        <p14:creationId xmlns:p14="http://schemas.microsoft.com/office/powerpoint/2010/main" val="6817482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Conduct and Result Crimes</a:t>
            </a:r>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dirty="0"/>
              <a:t>A conduct crime is where the conduct used is the offence, and there is no required result element. For example theft, the conduct of taking someone else's possession is the theft, there is no required result such as the person realizing etc. </a:t>
            </a:r>
          </a:p>
          <a:p>
            <a:pPr marL="514350" indent="-514350">
              <a:buFont typeface="+mj-lt"/>
              <a:buAutoNum type="arabicPeriod"/>
            </a:pPr>
            <a:r>
              <a:rPr lang="en-US" dirty="0"/>
              <a:t>A result crime is a crime which has a result element and is where a required result must happen for the offence to be committed. An example is murder, if you attempt to murder but the person does not die then you cannot be liable for murder, of course you would be liable for other offences but since the other people did not die (the required result) there is no murder.</a:t>
            </a:r>
          </a:p>
        </p:txBody>
      </p:sp>
    </p:spTree>
    <p:extLst>
      <p:ext uri="{BB962C8B-B14F-4D97-AF65-F5344CB8AC3E}">
        <p14:creationId xmlns:p14="http://schemas.microsoft.com/office/powerpoint/2010/main" val="532078101"/>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GRIEVOUS HARM</a:t>
            </a:r>
          </a:p>
        </p:txBody>
      </p:sp>
      <p:sp>
        <p:nvSpPr>
          <p:cNvPr id="3" name="Content Placeholder 2"/>
          <p:cNvSpPr>
            <a:spLocks noGrp="1"/>
          </p:cNvSpPr>
          <p:nvPr>
            <p:ph idx="1"/>
          </p:nvPr>
        </p:nvSpPr>
        <p:spPr>
          <a:xfrm>
            <a:off x="838200" y="1513490"/>
            <a:ext cx="10515600" cy="4663473"/>
          </a:xfrm>
        </p:spPr>
        <p:txBody>
          <a:bodyPr>
            <a:normAutofit/>
          </a:bodyPr>
          <a:lstStyle/>
          <a:p>
            <a:pPr>
              <a:buFont typeface="Wingdings" panose="05000000000000000000" pitchFamily="2" charset="2"/>
              <a:buChar char="ü"/>
            </a:pPr>
            <a:r>
              <a:rPr lang="en-GB" dirty="0">
                <a:latin typeface="Arial" panose="020B0604020202020204" pitchFamily="34" charset="0"/>
                <a:cs typeface="Arial" panose="020B0604020202020204" pitchFamily="34" charset="0"/>
              </a:rPr>
              <a:t>Sec. 229 of the PC</a:t>
            </a:r>
          </a:p>
          <a:p>
            <a:pPr>
              <a:buFont typeface="Wingdings" panose="05000000000000000000" pitchFamily="2" charset="2"/>
              <a:buChar char="ü"/>
            </a:pPr>
            <a:endParaRPr lang="en-GB" dirty="0">
              <a:latin typeface="Arial" panose="020B0604020202020204" pitchFamily="34" charset="0"/>
              <a:cs typeface="Arial" panose="020B0604020202020204" pitchFamily="34" charset="0"/>
            </a:endParaRPr>
          </a:p>
          <a:p>
            <a:pPr>
              <a:buFont typeface="Wingdings" panose="05000000000000000000" pitchFamily="2" charset="2"/>
              <a:buChar char="ü"/>
            </a:pPr>
            <a:r>
              <a:rPr lang="en-GB" dirty="0">
                <a:latin typeface="Arial" panose="020B0604020202020204" pitchFamily="34" charset="0"/>
                <a:cs typeface="Arial" panose="020B0604020202020204" pitchFamily="34" charset="0"/>
              </a:rPr>
              <a:t>Definition in Sec. 4 of the PC</a:t>
            </a:r>
          </a:p>
          <a:p>
            <a:pPr>
              <a:buFont typeface="Wingdings" panose="05000000000000000000" pitchFamily="2" charset="2"/>
              <a:buChar char="ü"/>
            </a:pPr>
            <a:endParaRPr lang="en-GB" dirty="0">
              <a:latin typeface="Arial" panose="020B0604020202020204" pitchFamily="34" charset="0"/>
              <a:cs typeface="Arial" panose="020B0604020202020204" pitchFamily="34" charset="0"/>
            </a:endParaRPr>
          </a:p>
          <a:p>
            <a:pPr>
              <a:buFont typeface="Wingdings" panose="05000000000000000000" pitchFamily="2" charset="2"/>
              <a:buChar char="ü"/>
            </a:pPr>
            <a:r>
              <a:rPr lang="en-GB" dirty="0">
                <a:latin typeface="Arial" panose="020B0604020202020204" pitchFamily="34" charset="0"/>
                <a:cs typeface="Arial" panose="020B0604020202020204" pitchFamily="34" charset="0"/>
              </a:rPr>
              <a:t>Actus Reus? Mens Rea?</a:t>
            </a:r>
          </a:p>
          <a:p>
            <a:pPr>
              <a:buFont typeface="Wingdings" panose="05000000000000000000" pitchFamily="2" charset="2"/>
              <a:buChar char="ü"/>
            </a:pPr>
            <a:endParaRPr lang="en-GB" dirty="0">
              <a:latin typeface="Arial" panose="020B0604020202020204" pitchFamily="34" charset="0"/>
              <a:cs typeface="Arial" panose="020B0604020202020204" pitchFamily="34" charset="0"/>
            </a:endParaRPr>
          </a:p>
          <a:p>
            <a:pPr>
              <a:buFont typeface="Wingdings" panose="05000000000000000000" pitchFamily="2" charset="2"/>
              <a:buChar char="ü"/>
            </a:pPr>
            <a:r>
              <a:rPr lang="en-GB" dirty="0">
                <a:latin typeface="Arial" panose="020B0604020202020204" pitchFamily="34" charset="0"/>
                <a:cs typeface="Arial" panose="020B0604020202020204" pitchFamily="34" charset="0"/>
              </a:rPr>
              <a:t>See – Television </a:t>
            </a:r>
            <a:r>
              <a:rPr lang="en-GB" dirty="0" err="1">
                <a:latin typeface="Arial" panose="020B0604020202020204" pitchFamily="34" charset="0"/>
                <a:cs typeface="Arial" panose="020B0604020202020204" pitchFamily="34" charset="0"/>
              </a:rPr>
              <a:t>Chibuye</a:t>
            </a:r>
            <a:r>
              <a:rPr lang="en-GB" dirty="0">
                <a:latin typeface="Arial" panose="020B0604020202020204" pitchFamily="34" charset="0"/>
                <a:cs typeface="Arial" panose="020B0604020202020204" pitchFamily="34" charset="0"/>
              </a:rPr>
              <a:t> v the people (1978) Z.R 43 (H.C)</a:t>
            </a:r>
          </a:p>
          <a:p>
            <a:pPr>
              <a:buFont typeface="Wingdings" panose="05000000000000000000" pitchFamily="2" charset="2"/>
              <a:buChar char="ü"/>
            </a:pPr>
            <a:r>
              <a:rPr lang="en-GB" dirty="0">
                <a:latin typeface="Arial" panose="020B0604020202020204" pitchFamily="34" charset="0"/>
                <a:cs typeface="Arial" panose="020B0604020202020204" pitchFamily="34" charset="0"/>
              </a:rPr>
              <a:t>jack </a:t>
            </a:r>
            <a:r>
              <a:rPr lang="en-GB" dirty="0" err="1">
                <a:latin typeface="Arial" panose="020B0604020202020204" pitchFamily="34" charset="0"/>
                <a:cs typeface="Arial" panose="020B0604020202020204" pitchFamily="34" charset="0"/>
              </a:rPr>
              <a:t>chanda</a:t>
            </a:r>
            <a:r>
              <a:rPr lang="en-GB" dirty="0">
                <a:latin typeface="Arial" panose="020B0604020202020204" pitchFamily="34" charset="0"/>
                <a:cs typeface="Arial" panose="020B0604020202020204" pitchFamily="34" charset="0"/>
              </a:rPr>
              <a:t> and </a:t>
            </a:r>
            <a:r>
              <a:rPr lang="en-GB" dirty="0" err="1">
                <a:latin typeface="Arial" panose="020B0604020202020204" pitchFamily="34" charset="0"/>
                <a:cs typeface="Arial" panose="020B0604020202020204" pitchFamily="34" charset="0"/>
              </a:rPr>
              <a:t>kennedy</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chanda</a:t>
            </a:r>
            <a:r>
              <a:rPr lang="en-GB" dirty="0">
                <a:latin typeface="Arial" panose="020B0604020202020204" pitchFamily="34" charset="0"/>
                <a:cs typeface="Arial" panose="020B0604020202020204" pitchFamily="34" charset="0"/>
              </a:rPr>
              <a:t> v the people (SCZ Judgment  29 of 2002)</a:t>
            </a:r>
          </a:p>
          <a:p>
            <a:pPr>
              <a:buFont typeface="Wingdings" panose="05000000000000000000" pitchFamily="2" charset="2"/>
              <a:buChar char="ü"/>
            </a:pPr>
            <a:endParaRPr lang="en-GB" dirty="0">
              <a:latin typeface="Arial Black" panose="020B0A04020102020204" pitchFamily="34" charset="0"/>
            </a:endParaRPr>
          </a:p>
        </p:txBody>
      </p:sp>
    </p:spTree>
    <p:extLst>
      <p:ext uri="{BB962C8B-B14F-4D97-AF65-F5344CB8AC3E}">
        <p14:creationId xmlns:p14="http://schemas.microsoft.com/office/powerpoint/2010/main" val="1316734373"/>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Grievous Harm</a:t>
            </a:r>
          </a:p>
        </p:txBody>
      </p:sp>
      <p:sp>
        <p:nvSpPr>
          <p:cNvPr id="3" name="Content Placeholder 2"/>
          <p:cNvSpPr>
            <a:spLocks noGrp="1"/>
          </p:cNvSpPr>
          <p:nvPr>
            <p:ph sz="quarter" idx="1"/>
          </p:nvPr>
        </p:nvSpPr>
        <p:spPr/>
        <p:txBody>
          <a:bodyPr>
            <a:normAutofit fontScale="92500"/>
          </a:bodyPr>
          <a:lstStyle/>
          <a:p>
            <a:r>
              <a:rPr lang="en-GB" dirty="0"/>
              <a:t>The law set out S.229 </a:t>
            </a:r>
            <a:r>
              <a:rPr lang="en-GB" i="1" dirty="0"/>
              <a:t>Any person who unlawfully does grievous harm to another is guilty of a felony &amp; is liable to imprisonment for seven years</a:t>
            </a:r>
          </a:p>
          <a:p>
            <a:r>
              <a:rPr lang="en-GB" dirty="0"/>
              <a:t>Grievous harm is defined under S4 PC</a:t>
            </a:r>
          </a:p>
          <a:p>
            <a:endParaRPr lang="en-GB" i="1" dirty="0"/>
          </a:p>
          <a:p>
            <a:r>
              <a:rPr lang="en-GB" i="1" dirty="0"/>
              <a:t>Means any harm which endangers life or which amounts to maim or which serious or permanently injuries health or which is likely so to injure health, or which extends to permanent disfigurement, or any permanent or serious injury to any external or internal organ, member or sense</a:t>
            </a:r>
            <a:r>
              <a:rPr lang="en-GB" dirty="0"/>
              <a:t>;</a:t>
            </a:r>
          </a:p>
          <a:p>
            <a:endParaRPr lang="en-GB" dirty="0"/>
          </a:p>
          <a:p>
            <a:r>
              <a:rPr lang="en-GB" dirty="0"/>
              <a:t>Penalty imposed is higher than that imposed under s.248</a:t>
            </a:r>
          </a:p>
          <a:p>
            <a:endParaRPr lang="en-GB" dirty="0"/>
          </a:p>
        </p:txBody>
      </p:sp>
    </p:spTree>
    <p:extLst>
      <p:ext uri="{BB962C8B-B14F-4D97-AF65-F5344CB8AC3E}">
        <p14:creationId xmlns:p14="http://schemas.microsoft.com/office/powerpoint/2010/main" val="773166567"/>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Exceptions of Grievous Harm</a:t>
            </a:r>
          </a:p>
        </p:txBody>
      </p:sp>
      <p:sp>
        <p:nvSpPr>
          <p:cNvPr id="3" name="Content Placeholder 2"/>
          <p:cNvSpPr>
            <a:spLocks noGrp="1"/>
          </p:cNvSpPr>
          <p:nvPr>
            <p:ph sz="quarter" idx="1"/>
          </p:nvPr>
        </p:nvSpPr>
        <p:spPr/>
        <p:txBody>
          <a:bodyPr>
            <a:normAutofit lnSpcReduction="10000"/>
          </a:bodyPr>
          <a:lstStyle/>
          <a:p>
            <a:r>
              <a:rPr lang="en-GB" dirty="0"/>
              <a:t>Term in under s.229 pardons a person who causes grievous harm on the basis of being a parent or guardian</a:t>
            </a:r>
          </a:p>
          <a:p>
            <a:r>
              <a:rPr lang="en-GB" dirty="0"/>
              <a:t>Grievous harm caused by a person with the capacity to consent having consent </a:t>
            </a:r>
          </a:p>
          <a:p>
            <a:r>
              <a:rPr lang="en-GB" dirty="0"/>
              <a:t>Person acting in self-defence provided the requirements of SD are met</a:t>
            </a:r>
          </a:p>
          <a:p>
            <a:r>
              <a:rPr lang="en-GB" dirty="0"/>
              <a:t>S 229mentions ‘grievous harm’ as opposed to ‘grievous bodily harm’ </a:t>
            </a:r>
          </a:p>
          <a:p>
            <a:r>
              <a:rPr lang="en-GB" dirty="0"/>
              <a:t>Reasoning ‘grievous harm’ board term includes psychological harm hence focus is not restricted to harm caused to body.</a:t>
            </a:r>
          </a:p>
          <a:p>
            <a:pPr marL="0" indent="0">
              <a:buNone/>
            </a:pPr>
            <a:r>
              <a:rPr lang="en-GB" dirty="0"/>
              <a:t> </a:t>
            </a:r>
          </a:p>
          <a:p>
            <a:endParaRPr lang="en-GB" dirty="0"/>
          </a:p>
        </p:txBody>
      </p:sp>
    </p:spTree>
    <p:extLst>
      <p:ext uri="{BB962C8B-B14F-4D97-AF65-F5344CB8AC3E}">
        <p14:creationId xmlns:p14="http://schemas.microsoft.com/office/powerpoint/2010/main" val="4199223392"/>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b="1" i="1" dirty="0"/>
              <a:t>Actus </a:t>
            </a:r>
            <a:r>
              <a:rPr lang="en-GB" b="1" i="1" dirty="0" err="1"/>
              <a:t>reus</a:t>
            </a:r>
            <a:r>
              <a:rPr lang="en-GB" b="1" i="1" dirty="0"/>
              <a:t>  &amp; </a:t>
            </a:r>
            <a:r>
              <a:rPr lang="en-GB" b="1" i="1" dirty="0" err="1"/>
              <a:t>mens</a:t>
            </a:r>
            <a:r>
              <a:rPr lang="en-GB" b="1" i="1" dirty="0"/>
              <a:t> </a:t>
            </a:r>
            <a:r>
              <a:rPr lang="en-GB" b="1" i="1" dirty="0" err="1"/>
              <a:t>rea</a:t>
            </a:r>
            <a:r>
              <a:rPr lang="en-GB" b="1" i="1" dirty="0"/>
              <a:t> </a:t>
            </a:r>
            <a:r>
              <a:rPr lang="en-GB" b="1" dirty="0"/>
              <a:t>of </a:t>
            </a:r>
            <a:r>
              <a:rPr lang="en-GB" dirty="0"/>
              <a:t>Grievous Harm- S229</a:t>
            </a:r>
          </a:p>
        </p:txBody>
      </p:sp>
      <p:sp>
        <p:nvSpPr>
          <p:cNvPr id="3" name="Content Placeholder 2"/>
          <p:cNvSpPr>
            <a:spLocks noGrp="1"/>
          </p:cNvSpPr>
          <p:nvPr>
            <p:ph sz="quarter" idx="1"/>
          </p:nvPr>
        </p:nvSpPr>
        <p:spPr/>
        <p:txBody>
          <a:bodyPr>
            <a:normAutofit/>
          </a:bodyPr>
          <a:lstStyle/>
          <a:p>
            <a:r>
              <a:rPr lang="en-GB" b="1" i="1" dirty="0" err="1"/>
              <a:t>Actus</a:t>
            </a:r>
            <a:r>
              <a:rPr lang="en-GB" b="1" i="1" dirty="0"/>
              <a:t> </a:t>
            </a:r>
            <a:r>
              <a:rPr lang="en-GB" b="1" i="1" dirty="0" err="1"/>
              <a:t>reus</a:t>
            </a:r>
            <a:r>
              <a:rPr lang="en-GB" b="1" i="1" dirty="0"/>
              <a:t>  -  </a:t>
            </a:r>
            <a:r>
              <a:rPr lang="en-GB" dirty="0"/>
              <a:t>Doing of grievous harm- serious harm (inflicting)</a:t>
            </a:r>
          </a:p>
          <a:p>
            <a:r>
              <a:rPr lang="en-GB" dirty="0"/>
              <a:t>Grievous harm- defined under s. 4 PC. </a:t>
            </a:r>
          </a:p>
          <a:p>
            <a:r>
              <a:rPr lang="en-GB" b="1" i="1" dirty="0" err="1"/>
              <a:t>mens</a:t>
            </a:r>
            <a:r>
              <a:rPr lang="en-GB" b="1" i="1" dirty="0"/>
              <a:t> </a:t>
            </a:r>
            <a:r>
              <a:rPr lang="en-GB" b="1" i="1" dirty="0" err="1"/>
              <a:t>rea</a:t>
            </a:r>
            <a:r>
              <a:rPr lang="en-GB" dirty="0"/>
              <a:t> – prosecution must prove either intention to do grievous harm or recklessness</a:t>
            </a:r>
          </a:p>
        </p:txBody>
      </p:sp>
    </p:spTree>
    <p:extLst>
      <p:ext uri="{BB962C8B-B14F-4D97-AF65-F5344CB8AC3E}">
        <p14:creationId xmlns:p14="http://schemas.microsoft.com/office/powerpoint/2010/main" val="1405003957"/>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Grievous Harm: TV Chibuye v. The people (1978) ZR 43 (HC)</a:t>
            </a:r>
          </a:p>
        </p:txBody>
      </p:sp>
      <p:sp>
        <p:nvSpPr>
          <p:cNvPr id="3" name="Content Placeholder 2"/>
          <p:cNvSpPr>
            <a:spLocks noGrp="1"/>
          </p:cNvSpPr>
          <p:nvPr>
            <p:ph sz="quarter" idx="1"/>
          </p:nvPr>
        </p:nvSpPr>
        <p:spPr/>
        <p:txBody>
          <a:bodyPr>
            <a:normAutofit fontScale="92500" lnSpcReduction="20000"/>
          </a:bodyPr>
          <a:lstStyle/>
          <a:p>
            <a:r>
              <a:rPr lang="en-GB" dirty="0"/>
              <a:t>Appellant was convicted of doing grievous harm </a:t>
            </a:r>
          </a:p>
          <a:p>
            <a:r>
              <a:rPr lang="en-GB" dirty="0"/>
              <a:t>Was sentenced to two &amp; a half years imprisonment with hard labour</a:t>
            </a:r>
          </a:p>
          <a:p>
            <a:r>
              <a:rPr lang="en-GB" dirty="0"/>
              <a:t>Complainant suffered harm to the extent that the appellant butted her with his head in the face</a:t>
            </a:r>
          </a:p>
          <a:p>
            <a:r>
              <a:rPr lang="en-GB" dirty="0"/>
              <a:t>Causing her to lose two teeth</a:t>
            </a:r>
          </a:p>
          <a:p>
            <a:r>
              <a:rPr lang="en-GB" dirty="0" err="1"/>
              <a:t>Crt</a:t>
            </a:r>
            <a:r>
              <a:rPr lang="en-GB" dirty="0"/>
              <a:t> had to consider whether the lose of two teeth constituted ‘permanent disfigurement’ such as cosmetically the teeth could be replaced.</a:t>
            </a:r>
          </a:p>
          <a:p>
            <a:r>
              <a:rPr lang="en-GB" dirty="0"/>
              <a:t>On that basis was held not to constitute a permanent or serious injury to any external or internal organ membrane or sense as specified in S4 of PC.</a:t>
            </a:r>
          </a:p>
          <a:p>
            <a:r>
              <a:rPr lang="en-GB" dirty="0" err="1"/>
              <a:t>Crt</a:t>
            </a:r>
            <a:r>
              <a:rPr lang="en-GB" dirty="0"/>
              <a:t> reached the conclusion based on the fact it was unlikely that the legislature ever intended a strained interpretation to the </a:t>
            </a:r>
            <a:r>
              <a:rPr lang="en-GB" dirty="0" err="1"/>
              <a:t>the</a:t>
            </a:r>
            <a:r>
              <a:rPr lang="en-GB" dirty="0"/>
              <a:t> term ‘grievous harm’</a:t>
            </a:r>
          </a:p>
        </p:txBody>
      </p:sp>
    </p:spTree>
    <p:extLst>
      <p:ext uri="{BB962C8B-B14F-4D97-AF65-F5344CB8AC3E}">
        <p14:creationId xmlns:p14="http://schemas.microsoft.com/office/powerpoint/2010/main" val="3071665957"/>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UNLAWFUL WOUNDING OR POISONING</a:t>
            </a:r>
          </a:p>
        </p:txBody>
      </p:sp>
      <p:sp>
        <p:nvSpPr>
          <p:cNvPr id="3" name="Content Placeholder 2"/>
          <p:cNvSpPr>
            <a:spLocks noGrp="1"/>
          </p:cNvSpPr>
          <p:nvPr>
            <p:ph idx="1"/>
          </p:nvPr>
        </p:nvSpPr>
        <p:spPr>
          <a:xfrm>
            <a:off x="838200" y="1988840"/>
            <a:ext cx="10515600" cy="4536504"/>
          </a:xfrm>
        </p:spPr>
        <p:txBody>
          <a:bodyPr>
            <a:normAutofit/>
          </a:bodyPr>
          <a:lstStyle/>
          <a:p>
            <a:pPr>
              <a:buFont typeface="Wingdings" panose="05000000000000000000" pitchFamily="2" charset="2"/>
              <a:buChar char="ü"/>
            </a:pPr>
            <a:r>
              <a:rPr lang="en-GB" dirty="0">
                <a:latin typeface="Arial" panose="020B0604020202020204" pitchFamily="34" charset="0"/>
                <a:cs typeface="Arial" panose="020B0604020202020204" pitchFamily="34" charset="0"/>
              </a:rPr>
              <a:t>Sec. 232 – PC</a:t>
            </a:r>
          </a:p>
          <a:p>
            <a:pPr marL="137160" indent="0">
              <a:buNone/>
            </a:pPr>
            <a:endParaRPr lang="en-GB" dirty="0">
              <a:latin typeface="Arial" panose="020B0604020202020204" pitchFamily="34" charset="0"/>
              <a:cs typeface="Arial" panose="020B0604020202020204" pitchFamily="34" charset="0"/>
            </a:endParaRPr>
          </a:p>
          <a:p>
            <a:pPr>
              <a:buFont typeface="Wingdings" panose="05000000000000000000" pitchFamily="2" charset="2"/>
              <a:buChar char="ü"/>
            </a:pPr>
            <a:r>
              <a:rPr lang="en-GB" dirty="0">
                <a:latin typeface="Arial" panose="020B0604020202020204" pitchFamily="34" charset="0"/>
                <a:cs typeface="Arial" panose="020B0604020202020204" pitchFamily="34" charset="0"/>
              </a:rPr>
              <a:t>Look at Sec. 4 of the PC</a:t>
            </a:r>
          </a:p>
          <a:p>
            <a:pPr>
              <a:buFont typeface="Wingdings" panose="05000000000000000000" pitchFamily="2" charset="2"/>
              <a:buChar char="ü"/>
            </a:pPr>
            <a:endParaRPr lang="en-GB" dirty="0">
              <a:latin typeface="Arial" panose="020B0604020202020204" pitchFamily="34" charset="0"/>
              <a:cs typeface="Arial" panose="020B0604020202020204" pitchFamily="34" charset="0"/>
            </a:endParaRPr>
          </a:p>
          <a:p>
            <a:pPr>
              <a:buFont typeface="Wingdings" panose="05000000000000000000" pitchFamily="2" charset="2"/>
              <a:buChar char="ü"/>
            </a:pPr>
            <a:r>
              <a:rPr lang="en-GB" dirty="0">
                <a:latin typeface="Arial" panose="020B0604020202020204" pitchFamily="34" charset="0"/>
                <a:cs typeface="Arial" panose="020B0604020202020204" pitchFamily="34" charset="0"/>
              </a:rPr>
              <a:t>Need for a piercing of both the outer and inner skin -Juma </a:t>
            </a:r>
            <a:r>
              <a:rPr lang="en-GB" dirty="0" err="1">
                <a:latin typeface="Arial" panose="020B0604020202020204" pitchFamily="34" charset="0"/>
                <a:cs typeface="Arial" panose="020B0604020202020204" pitchFamily="34" charset="0"/>
              </a:rPr>
              <a:t>Zakalia</a:t>
            </a:r>
            <a:r>
              <a:rPr lang="en-GB" dirty="0">
                <a:latin typeface="Arial" panose="020B0604020202020204" pitchFamily="34" charset="0"/>
                <a:cs typeface="Arial" panose="020B0604020202020204" pitchFamily="34" charset="0"/>
              </a:rPr>
              <a:t> v the people  (1978) Z.R. 149 (S.C.) </a:t>
            </a:r>
          </a:p>
          <a:p>
            <a:pPr>
              <a:buFont typeface="Wingdings" panose="05000000000000000000" pitchFamily="2" charset="2"/>
              <a:buChar char="ü"/>
            </a:pPr>
            <a:endParaRPr lang="en-GB" dirty="0">
              <a:latin typeface="Arial" panose="020B0604020202020204" pitchFamily="34" charset="0"/>
              <a:cs typeface="Arial" panose="020B0604020202020204" pitchFamily="34" charset="0"/>
            </a:endParaRPr>
          </a:p>
          <a:p>
            <a:pPr>
              <a:buFont typeface="Wingdings" panose="05000000000000000000" pitchFamily="2" charset="2"/>
              <a:buChar char="ü"/>
            </a:pPr>
            <a:r>
              <a:rPr lang="en-GB" dirty="0">
                <a:latin typeface="Arial" panose="020B0604020202020204" pitchFamily="34" charset="0"/>
                <a:cs typeface="Arial" panose="020B0604020202020204" pitchFamily="34" charset="0"/>
              </a:rPr>
              <a:t>There must be wounding which occurred in an unlawful manner - </a:t>
            </a:r>
            <a:r>
              <a:rPr lang="en-GB" dirty="0" err="1">
                <a:latin typeface="Arial" panose="020B0604020202020204" pitchFamily="34" charset="0"/>
                <a:cs typeface="Arial" panose="020B0604020202020204" pitchFamily="34" charset="0"/>
              </a:rPr>
              <a:t>N’gambi</a:t>
            </a:r>
            <a:r>
              <a:rPr lang="en-GB" dirty="0">
                <a:latin typeface="Arial" panose="020B0604020202020204" pitchFamily="34" charset="0"/>
                <a:cs typeface="Arial" panose="020B0604020202020204" pitchFamily="34" charset="0"/>
              </a:rPr>
              <a:t> v. The people (1975) ZR 97   </a:t>
            </a:r>
          </a:p>
        </p:txBody>
      </p:sp>
    </p:spTree>
    <p:extLst>
      <p:ext uri="{BB962C8B-B14F-4D97-AF65-F5344CB8AC3E}">
        <p14:creationId xmlns:p14="http://schemas.microsoft.com/office/powerpoint/2010/main" val="2297302121"/>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40567" y="2459865"/>
            <a:ext cx="9144000" cy="1597217"/>
          </a:xfrm>
        </p:spPr>
        <p:txBody>
          <a:bodyPr>
            <a:normAutofit fontScale="90000"/>
          </a:bodyPr>
          <a:lstStyle/>
          <a:p>
            <a:pPr algn="ctr"/>
            <a:r>
              <a:rPr lang="en-GB" sz="4800" dirty="0">
                <a:latin typeface="Arial Black" panose="020B0A04020102020204" pitchFamily="34" charset="0"/>
              </a:rPr>
              <a:t>UNIT 7 - SEXUAL OFFENCES</a:t>
            </a:r>
            <a:br>
              <a:rPr lang="en-GB" sz="4800" dirty="0">
                <a:latin typeface="Arial Black" panose="020B0A04020102020204" pitchFamily="34" charset="0"/>
              </a:rPr>
            </a:br>
            <a:br>
              <a:rPr lang="en-GB" sz="3600" dirty="0">
                <a:solidFill>
                  <a:srgbClr val="FF0000"/>
                </a:solidFill>
                <a:latin typeface="Arial Black" panose="020B0A04020102020204" pitchFamily="34" charset="0"/>
              </a:rPr>
            </a:br>
            <a:r>
              <a:rPr lang="en-GB" sz="4400" dirty="0">
                <a:solidFill>
                  <a:srgbClr val="FF0000"/>
                </a:solidFill>
                <a:latin typeface="Arial Black" panose="020B0A04020102020204" pitchFamily="34" charset="0"/>
              </a:rPr>
              <a:t>“Offences against morality”</a:t>
            </a:r>
          </a:p>
        </p:txBody>
      </p:sp>
    </p:spTree>
    <p:extLst>
      <p:ext uri="{BB962C8B-B14F-4D97-AF65-F5344CB8AC3E}">
        <p14:creationId xmlns:p14="http://schemas.microsoft.com/office/powerpoint/2010/main" val="3153555693"/>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185980"/>
            <a:ext cx="11132601" cy="1286359"/>
          </a:xfrm>
        </p:spPr>
        <p:txBody>
          <a:bodyPr/>
          <a:lstStyle/>
          <a:p>
            <a:pPr algn="ctr"/>
            <a:r>
              <a:rPr lang="en-GB" dirty="0">
                <a:latin typeface="Arial" panose="020B0604020202020204" pitchFamily="34" charset="0"/>
                <a:cs typeface="Arial" panose="020B0604020202020204" pitchFamily="34" charset="0"/>
              </a:rPr>
              <a:t>RAPE</a:t>
            </a:r>
          </a:p>
        </p:txBody>
      </p:sp>
      <p:sp>
        <p:nvSpPr>
          <p:cNvPr id="3" name="Content Placeholder 2"/>
          <p:cNvSpPr>
            <a:spLocks noGrp="1"/>
          </p:cNvSpPr>
          <p:nvPr>
            <p:ph idx="1"/>
          </p:nvPr>
        </p:nvSpPr>
        <p:spPr>
          <a:xfrm>
            <a:off x="646112" y="1177871"/>
            <a:ext cx="10993116" cy="5377911"/>
          </a:xfrm>
        </p:spPr>
        <p:txBody>
          <a:bodyPr>
            <a:normAutofit/>
          </a:bodyPr>
          <a:lstStyle/>
          <a:p>
            <a:pPr>
              <a:buFont typeface="Wingdings" pitchFamily="2" charset="2"/>
              <a:buChar char="ü"/>
            </a:pPr>
            <a:endParaRPr lang="en-GB" sz="2800" dirty="0">
              <a:latin typeface="Arial" panose="020B0604020202020204" pitchFamily="34" charset="0"/>
              <a:cs typeface="Arial" panose="020B0604020202020204" pitchFamily="34" charset="0"/>
            </a:endParaRPr>
          </a:p>
          <a:p>
            <a:pPr>
              <a:buFont typeface="Wingdings" pitchFamily="2" charset="2"/>
              <a:buChar char="ü"/>
            </a:pPr>
            <a:r>
              <a:rPr lang="en-GB" sz="2800" dirty="0">
                <a:latin typeface="Arial" panose="020B0604020202020204" pitchFamily="34" charset="0"/>
                <a:cs typeface="Arial" panose="020B0604020202020204" pitchFamily="34" charset="0"/>
              </a:rPr>
              <a:t>S.132 PC - Rape is unlawful carnal knowledge of a </a:t>
            </a:r>
            <a:r>
              <a:rPr lang="en-GB" sz="2800" b="1" dirty="0">
                <a:latin typeface="Arial" panose="020B0604020202020204" pitchFamily="34" charset="0"/>
                <a:cs typeface="Arial" panose="020B0604020202020204" pitchFamily="34" charset="0"/>
              </a:rPr>
              <a:t>woman or girl </a:t>
            </a:r>
            <a:r>
              <a:rPr lang="en-GB" sz="2800" dirty="0">
                <a:latin typeface="Arial" panose="020B0604020202020204" pitchFamily="34" charset="0"/>
                <a:cs typeface="Arial" panose="020B0604020202020204" pitchFamily="34" charset="0"/>
              </a:rPr>
              <a:t>without her consent or with ‘consent’ if consent is obtained by:</a:t>
            </a:r>
          </a:p>
          <a:p>
            <a:pPr>
              <a:buFont typeface="Wingdings" panose="05000000000000000000" pitchFamily="2" charset="2"/>
              <a:buChar char="v"/>
            </a:pPr>
            <a:r>
              <a:rPr lang="en-GB" sz="2800" dirty="0">
                <a:latin typeface="Arial" panose="020B0604020202020204" pitchFamily="34" charset="0"/>
                <a:cs typeface="Arial" panose="020B0604020202020204" pitchFamily="34" charset="0"/>
              </a:rPr>
              <a:t>Force, </a:t>
            </a:r>
          </a:p>
          <a:p>
            <a:pPr>
              <a:buFont typeface="Wingdings" panose="05000000000000000000" pitchFamily="2" charset="2"/>
              <a:buChar char="v"/>
            </a:pPr>
            <a:r>
              <a:rPr lang="en-GB" sz="2800" dirty="0">
                <a:latin typeface="Arial" panose="020B0604020202020204" pitchFamily="34" charset="0"/>
                <a:cs typeface="Arial" panose="020B0604020202020204" pitchFamily="34" charset="0"/>
              </a:rPr>
              <a:t>threats or intimidation, </a:t>
            </a:r>
          </a:p>
          <a:p>
            <a:pPr>
              <a:buFont typeface="Wingdings" panose="05000000000000000000" pitchFamily="2" charset="2"/>
              <a:buChar char="v"/>
            </a:pPr>
            <a:r>
              <a:rPr lang="en-GB" sz="2800" dirty="0">
                <a:latin typeface="Arial" panose="020B0604020202020204" pitchFamily="34" charset="0"/>
                <a:cs typeface="Arial" panose="020B0604020202020204" pitchFamily="34" charset="0"/>
              </a:rPr>
              <a:t>By fear of bodily harm,</a:t>
            </a:r>
          </a:p>
          <a:p>
            <a:pPr>
              <a:buFont typeface="Wingdings" panose="05000000000000000000" pitchFamily="2" charset="2"/>
              <a:buChar char="v"/>
            </a:pPr>
            <a:r>
              <a:rPr lang="en-GB" sz="2800" dirty="0">
                <a:latin typeface="Arial" panose="020B0604020202020204" pitchFamily="34" charset="0"/>
                <a:cs typeface="Arial" panose="020B0604020202020204" pitchFamily="34" charset="0"/>
              </a:rPr>
              <a:t>False representation as to the nature of the act</a:t>
            </a:r>
          </a:p>
          <a:p>
            <a:pPr>
              <a:buFont typeface="Wingdings" panose="05000000000000000000" pitchFamily="2" charset="2"/>
              <a:buChar char="v"/>
            </a:pPr>
            <a:r>
              <a:rPr lang="en-GB" sz="2800" dirty="0">
                <a:latin typeface="Arial" panose="020B0604020202020204" pitchFamily="34" charset="0"/>
                <a:cs typeface="Arial" panose="020B0604020202020204" pitchFamily="34" charset="0"/>
              </a:rPr>
              <a:t>personating a woman’s husband.</a:t>
            </a:r>
          </a:p>
          <a:p>
            <a:pPr>
              <a:buFont typeface="Wingdings" panose="05000000000000000000" pitchFamily="2" charset="2"/>
              <a:buChar char="v"/>
            </a:pPr>
            <a:endParaRPr lang="en-GB"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71704570"/>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528167" cy="1097113"/>
          </a:xfrm>
        </p:spPr>
        <p:txBody>
          <a:bodyPr/>
          <a:lstStyle/>
          <a:p>
            <a:pPr algn="ctr"/>
            <a:r>
              <a:rPr lang="en-GB" sz="4800" b="1" dirty="0">
                <a:latin typeface="Arial" panose="020B0604020202020204" pitchFamily="34" charset="0"/>
                <a:cs typeface="Arial" panose="020B0604020202020204" pitchFamily="34" charset="0"/>
              </a:rPr>
              <a:t>RAPE CONT’D</a:t>
            </a:r>
          </a:p>
        </p:txBody>
      </p:sp>
      <p:sp>
        <p:nvSpPr>
          <p:cNvPr id="3" name="Content Placeholder 2"/>
          <p:cNvSpPr>
            <a:spLocks noGrp="1"/>
          </p:cNvSpPr>
          <p:nvPr>
            <p:ph idx="1"/>
          </p:nvPr>
        </p:nvSpPr>
        <p:spPr>
          <a:xfrm>
            <a:off x="646112" y="1348354"/>
            <a:ext cx="10977618" cy="4900046"/>
          </a:xfrm>
        </p:spPr>
        <p:txBody>
          <a:bodyPr/>
          <a:lstStyle/>
          <a:p>
            <a:pPr>
              <a:buFont typeface="Wingdings" pitchFamily="2" charset="2"/>
              <a:buChar char="ü"/>
            </a:pPr>
            <a:r>
              <a:rPr lang="en-GB" sz="3600" dirty="0">
                <a:latin typeface="Arial" panose="020B0604020202020204" pitchFamily="34" charset="0"/>
                <a:cs typeface="Arial" panose="020B0604020202020204" pitchFamily="34" charset="0"/>
              </a:rPr>
              <a:t> Actus reus for rape?</a:t>
            </a:r>
          </a:p>
          <a:p>
            <a:pPr marL="0" indent="0">
              <a:buNone/>
            </a:pPr>
            <a:endParaRPr lang="en-GB" sz="3600" dirty="0">
              <a:latin typeface="Arial" panose="020B0604020202020204" pitchFamily="34" charset="0"/>
              <a:cs typeface="Arial" panose="020B0604020202020204" pitchFamily="34" charset="0"/>
            </a:endParaRPr>
          </a:p>
          <a:p>
            <a:pPr>
              <a:buFont typeface="Wingdings" panose="05000000000000000000" pitchFamily="2" charset="2"/>
              <a:buChar char="§"/>
            </a:pPr>
            <a:r>
              <a:rPr lang="en-GB" sz="3600" dirty="0">
                <a:latin typeface="Arial" panose="020B0604020202020204" pitchFamily="34" charset="0"/>
                <a:cs typeface="Arial" panose="020B0604020202020204" pitchFamily="34" charset="0"/>
              </a:rPr>
              <a:t>1. there should be penetration</a:t>
            </a:r>
          </a:p>
          <a:p>
            <a:pPr>
              <a:buFont typeface="Wingdings" panose="05000000000000000000" pitchFamily="2" charset="2"/>
              <a:buChar char="§"/>
            </a:pPr>
            <a:endParaRPr lang="en-GB" sz="3600" dirty="0">
              <a:latin typeface="Arial" panose="020B0604020202020204" pitchFamily="34" charset="0"/>
              <a:cs typeface="Arial" panose="020B0604020202020204" pitchFamily="34" charset="0"/>
            </a:endParaRPr>
          </a:p>
          <a:p>
            <a:pPr>
              <a:buFont typeface="Wingdings" panose="05000000000000000000" pitchFamily="2" charset="2"/>
              <a:buChar char="§"/>
            </a:pPr>
            <a:r>
              <a:rPr lang="en-GB" sz="3600" dirty="0">
                <a:latin typeface="Arial" panose="020B0604020202020204" pitchFamily="34" charset="0"/>
                <a:cs typeface="Arial" panose="020B0604020202020204" pitchFamily="34" charset="0"/>
              </a:rPr>
              <a:t>2. without the consent of the woman or girl</a:t>
            </a:r>
          </a:p>
          <a:p>
            <a:pPr>
              <a:buFont typeface="Wingdings" pitchFamily="2" charset="2"/>
              <a:buChar char="ü"/>
            </a:pPr>
            <a:endParaRPr lang="en-GB" sz="3600" dirty="0">
              <a:latin typeface="Arial" panose="020B0604020202020204" pitchFamily="34" charset="0"/>
              <a:cs typeface="Arial" panose="020B0604020202020204" pitchFamily="34" charset="0"/>
            </a:endParaRPr>
          </a:p>
          <a:p>
            <a:pPr marL="118872" indent="0">
              <a:buNone/>
            </a:pPr>
            <a:endParaRPr lang="en-GB" sz="3600" dirty="0">
              <a:latin typeface="Arial" panose="020B0604020202020204" pitchFamily="34" charset="0"/>
              <a:cs typeface="Arial" panose="020B0604020202020204" pitchFamily="34" charset="0"/>
            </a:endParaRPr>
          </a:p>
          <a:p>
            <a:pPr>
              <a:buFont typeface="Wingdings" pitchFamily="2" charset="2"/>
              <a:buChar char="ü"/>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53258661"/>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451" y="154983"/>
            <a:ext cx="11158780" cy="1146875"/>
          </a:xfrm>
        </p:spPr>
        <p:txBody>
          <a:bodyPr/>
          <a:lstStyle/>
          <a:p>
            <a:pPr algn="ctr"/>
            <a:r>
              <a:rPr lang="en-GB" dirty="0">
                <a:latin typeface="Arial" panose="020B0604020202020204" pitchFamily="34" charset="0"/>
                <a:cs typeface="Arial" panose="020B0604020202020204" pitchFamily="34" charset="0"/>
              </a:rPr>
              <a:t>RAPE CONT’D</a:t>
            </a:r>
          </a:p>
        </p:txBody>
      </p:sp>
      <p:sp>
        <p:nvSpPr>
          <p:cNvPr id="3" name="Content Placeholder 2"/>
          <p:cNvSpPr>
            <a:spLocks noGrp="1"/>
          </p:cNvSpPr>
          <p:nvPr>
            <p:ph idx="1"/>
          </p:nvPr>
        </p:nvSpPr>
        <p:spPr>
          <a:xfrm>
            <a:off x="573437" y="1146875"/>
            <a:ext cx="11034794" cy="5522485"/>
          </a:xfrm>
        </p:spPr>
        <p:txBody>
          <a:bodyPr>
            <a:normAutofit/>
          </a:bodyPr>
          <a:lstStyle/>
          <a:p>
            <a:pPr marL="0" indent="0">
              <a:buNone/>
            </a:pPr>
            <a:r>
              <a:rPr lang="en-GB" b="1" dirty="0">
                <a:latin typeface="Arial" panose="020B0604020202020204" pitchFamily="34" charset="0"/>
                <a:cs typeface="Arial" panose="020B0604020202020204" pitchFamily="34" charset="0"/>
              </a:rPr>
              <a:t>1.	</a:t>
            </a:r>
            <a:r>
              <a:rPr lang="en-GB" sz="2800" b="1" dirty="0">
                <a:latin typeface="Arial" panose="020B0604020202020204" pitchFamily="34" charset="0"/>
                <a:cs typeface="Arial" panose="020B0604020202020204" pitchFamily="34" charset="0"/>
              </a:rPr>
              <a:t>PENETRATION</a:t>
            </a:r>
          </a:p>
          <a:p>
            <a:pPr>
              <a:buFont typeface="Wingdings" pitchFamily="2" charset="2"/>
              <a:buChar char="ü"/>
            </a:pPr>
            <a:r>
              <a:rPr lang="en-GB" sz="2800" i="1" dirty="0">
                <a:latin typeface="Arial" panose="020B0604020202020204" pitchFamily="34" charset="0"/>
                <a:cs typeface="Arial" panose="020B0604020202020204" pitchFamily="34" charset="0"/>
              </a:rPr>
              <a:t>R v. </a:t>
            </a:r>
            <a:r>
              <a:rPr lang="en-GB" sz="2800" i="1" dirty="0" err="1">
                <a:latin typeface="Arial" panose="020B0604020202020204" pitchFamily="34" charset="0"/>
                <a:cs typeface="Arial" panose="020B0604020202020204" pitchFamily="34" charset="0"/>
              </a:rPr>
              <a:t>Yohani</a:t>
            </a:r>
            <a:r>
              <a:rPr lang="en-GB" sz="2800" i="1" dirty="0">
                <a:latin typeface="Arial" panose="020B0604020202020204" pitchFamily="34" charset="0"/>
                <a:cs typeface="Arial" panose="020B0604020202020204" pitchFamily="34" charset="0"/>
              </a:rPr>
              <a:t> </a:t>
            </a:r>
            <a:r>
              <a:rPr lang="en-GB" sz="2800" i="1" dirty="0" err="1">
                <a:latin typeface="Arial" panose="020B0604020202020204" pitchFamily="34" charset="0"/>
                <a:cs typeface="Arial" panose="020B0604020202020204" pitchFamily="34" charset="0"/>
              </a:rPr>
              <a:t>Mporokoso</a:t>
            </a:r>
            <a:r>
              <a:rPr lang="en-GB" sz="2800" i="1" dirty="0">
                <a:latin typeface="Arial" panose="020B0604020202020204" pitchFamily="34" charset="0"/>
                <a:cs typeface="Arial" panose="020B0604020202020204" pitchFamily="34" charset="0"/>
              </a:rPr>
              <a:t> </a:t>
            </a:r>
            <a:r>
              <a:rPr lang="en-GB" sz="2800" dirty="0">
                <a:latin typeface="Arial" panose="020B0604020202020204" pitchFamily="34" charset="0"/>
                <a:cs typeface="Arial" panose="020B0604020202020204" pitchFamily="34" charset="0"/>
              </a:rPr>
              <a:t>(1939) 2 NRLR 152 – held that the victim has to prove penetration or partial penetration</a:t>
            </a:r>
          </a:p>
          <a:p>
            <a:pPr>
              <a:buFont typeface="Wingdings" pitchFamily="2" charset="2"/>
              <a:buChar char="ü"/>
            </a:pPr>
            <a:endParaRPr lang="en-GB" sz="2800" dirty="0">
              <a:latin typeface="Arial" panose="020B0604020202020204" pitchFamily="34" charset="0"/>
              <a:cs typeface="Arial" panose="020B0604020202020204" pitchFamily="34" charset="0"/>
            </a:endParaRPr>
          </a:p>
          <a:p>
            <a:pPr>
              <a:buFont typeface="Wingdings" pitchFamily="2" charset="2"/>
              <a:buChar char="ü"/>
            </a:pPr>
            <a:r>
              <a:rPr lang="en-GB" sz="2800" i="1" dirty="0">
                <a:latin typeface="Arial" panose="020B0604020202020204" pitchFamily="34" charset="0"/>
                <a:cs typeface="Arial" panose="020B0604020202020204" pitchFamily="34" charset="0"/>
              </a:rPr>
              <a:t>Kaitamaki v. R </a:t>
            </a:r>
            <a:r>
              <a:rPr lang="en-GB" sz="2800" dirty="0">
                <a:latin typeface="Arial" panose="020B0604020202020204" pitchFamily="34" charset="0"/>
                <a:cs typeface="Arial" panose="020B0604020202020204" pitchFamily="34" charset="0"/>
              </a:rPr>
              <a:t>(1985) AC 147 – where the woman revokes consent but D still continues with the intercourse, it is rape.</a:t>
            </a:r>
          </a:p>
          <a:p>
            <a:pPr marL="0" indent="0">
              <a:buNone/>
            </a:pPr>
            <a:endParaRPr lang="en-GB" sz="2800" dirty="0">
              <a:latin typeface="Arial" panose="020B0604020202020204" pitchFamily="34" charset="0"/>
              <a:cs typeface="Arial" panose="020B0604020202020204" pitchFamily="34" charset="0"/>
            </a:endParaRPr>
          </a:p>
          <a:p>
            <a:pPr>
              <a:buFont typeface="Wingdings" pitchFamily="2" charset="2"/>
              <a:buChar char="ü"/>
            </a:pPr>
            <a:r>
              <a:rPr lang="en-GB" sz="2800" i="1" dirty="0" err="1">
                <a:latin typeface="Arial" panose="020B0604020202020204" pitchFamily="34" charset="0"/>
                <a:cs typeface="Arial" panose="020B0604020202020204" pitchFamily="34" charset="0"/>
              </a:rPr>
              <a:t>Tembo</a:t>
            </a:r>
            <a:r>
              <a:rPr lang="en-GB" sz="2800" i="1" dirty="0">
                <a:latin typeface="Arial" panose="020B0604020202020204" pitchFamily="34" charset="0"/>
                <a:cs typeface="Arial" panose="020B0604020202020204" pitchFamily="34" charset="0"/>
              </a:rPr>
              <a:t> v. The people </a:t>
            </a:r>
            <a:r>
              <a:rPr lang="en-GB" sz="2800" dirty="0">
                <a:latin typeface="Arial" panose="020B0604020202020204" pitchFamily="34" charset="0"/>
                <a:cs typeface="Arial" panose="020B0604020202020204" pitchFamily="34" charset="0"/>
              </a:rPr>
              <a:t>(1966) ZR 126 (HC) </a:t>
            </a:r>
            <a:r>
              <a:rPr lang="en-GB" sz="2800" b="1" dirty="0">
                <a:latin typeface="Arial" panose="020B0604020202020204" pitchFamily="34" charset="0"/>
                <a:cs typeface="Arial" panose="020B0604020202020204" pitchFamily="34" charset="0"/>
              </a:rPr>
              <a:t>– </a:t>
            </a:r>
            <a:r>
              <a:rPr lang="en-GB" sz="2800" dirty="0">
                <a:latin typeface="Arial" panose="020B0604020202020204" pitchFamily="34" charset="0"/>
                <a:cs typeface="Arial" panose="020B0604020202020204" pitchFamily="34" charset="0"/>
              </a:rPr>
              <a:t>there should be medical evidence to support the claim (corroborated evidence).</a:t>
            </a:r>
          </a:p>
          <a:p>
            <a:pPr marL="0" indent="0">
              <a:buNone/>
            </a:pPr>
            <a:endParaRPr lang="en-GB"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916050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 </a:t>
            </a:r>
            <a:r>
              <a:rPr lang="en-GB" b="1" dirty="0"/>
              <a:t>Standard of Proof</a:t>
            </a:r>
          </a:p>
        </p:txBody>
      </p:sp>
      <p:sp>
        <p:nvSpPr>
          <p:cNvPr id="3" name="Content Placeholder 2"/>
          <p:cNvSpPr>
            <a:spLocks noGrp="1"/>
          </p:cNvSpPr>
          <p:nvPr>
            <p:ph idx="1"/>
          </p:nvPr>
        </p:nvSpPr>
        <p:spPr>
          <a:xfrm>
            <a:off x="898635" y="1845733"/>
            <a:ext cx="10499834" cy="4397411"/>
          </a:xfrm>
        </p:spPr>
        <p:txBody>
          <a:bodyPr>
            <a:normAutofit lnSpcReduction="10000"/>
          </a:bodyPr>
          <a:lstStyle/>
          <a:p>
            <a:pPr>
              <a:buFont typeface="Wingdings" panose="05000000000000000000" pitchFamily="2" charset="2"/>
              <a:buChar char="ü"/>
            </a:pPr>
            <a:r>
              <a:rPr lang="en-GB" sz="2800" dirty="0">
                <a:latin typeface="Arial" panose="020B0604020202020204" pitchFamily="34" charset="0"/>
                <a:cs typeface="Arial" panose="020B0604020202020204" pitchFamily="34" charset="0"/>
              </a:rPr>
              <a:t>The accused in criminal Law is always granted the benefit of doubt – presumption of innocence Article 18 (2) (a)</a:t>
            </a:r>
          </a:p>
          <a:p>
            <a:pPr>
              <a:buFont typeface="Wingdings" panose="05000000000000000000" pitchFamily="2" charset="2"/>
              <a:buChar char="ü"/>
            </a:pPr>
            <a:r>
              <a:rPr lang="en-GB" sz="2800" dirty="0">
                <a:latin typeface="Arial" panose="020B0604020202020204" pitchFamily="34" charset="0"/>
                <a:cs typeface="Arial" panose="020B0604020202020204" pitchFamily="34" charset="0"/>
              </a:rPr>
              <a:t>Therefore conviction only follows after it is established that the accused is in fact  of guilty.</a:t>
            </a:r>
          </a:p>
          <a:p>
            <a:pPr marL="457200" indent="-342900">
              <a:buFont typeface="Wingdings" panose="05000000000000000000" pitchFamily="2" charset="2"/>
              <a:buChar char="ü"/>
            </a:pPr>
            <a:r>
              <a:rPr lang="en-GB" sz="2800" dirty="0">
                <a:latin typeface="Arial" panose="020B0604020202020204" pitchFamily="34" charset="0"/>
                <a:cs typeface="Arial" panose="020B0604020202020204" pitchFamily="34" charset="0"/>
              </a:rPr>
              <a:t>There are two different kinds of burden of proof;</a:t>
            </a:r>
          </a:p>
          <a:p>
            <a:pPr marL="571500" indent="-457200">
              <a:buFont typeface="+mj-lt"/>
              <a:buAutoNum type="arabicPeriod"/>
            </a:pPr>
            <a:r>
              <a:rPr lang="en-GB" sz="2800" dirty="0">
                <a:latin typeface="Arial" panose="020B0604020202020204" pitchFamily="34" charset="0"/>
                <a:cs typeface="Arial" panose="020B0604020202020204" pitchFamily="34" charset="0"/>
              </a:rPr>
              <a:t>Legal burden of proof – burden of the prosecution is required to be beyond reasonable doubt</a:t>
            </a:r>
          </a:p>
          <a:p>
            <a:pPr marL="571500" indent="-457200">
              <a:buAutoNum type="arabicPeriod"/>
            </a:pPr>
            <a:r>
              <a:rPr lang="en-GB" sz="2800" dirty="0">
                <a:latin typeface="Arial" panose="020B0604020202020204" pitchFamily="34" charset="0"/>
                <a:cs typeface="Arial" panose="020B0604020202020204" pitchFamily="34" charset="0"/>
              </a:rPr>
              <a:t>Evidential (burden of) proof – can lay on either party but is normally the accused’s burden to raise a defence and prove the requisites of that defence</a:t>
            </a:r>
          </a:p>
          <a:p>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59984073"/>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err="1">
                <a:solidFill>
                  <a:srgbClr val="FF0000"/>
                </a:solidFill>
              </a:rPr>
              <a:t>Yohani</a:t>
            </a:r>
            <a:r>
              <a:rPr lang="en-GB" b="1" dirty="0">
                <a:solidFill>
                  <a:srgbClr val="FF0000"/>
                </a:solidFill>
              </a:rPr>
              <a:t> </a:t>
            </a:r>
            <a:r>
              <a:rPr lang="en-GB" b="1" dirty="0" err="1">
                <a:solidFill>
                  <a:srgbClr val="FF0000"/>
                </a:solidFill>
              </a:rPr>
              <a:t>Mporokoso</a:t>
            </a:r>
            <a:r>
              <a:rPr lang="en-GB" b="1" dirty="0">
                <a:solidFill>
                  <a:srgbClr val="FF0000"/>
                </a:solidFill>
              </a:rPr>
              <a:t> </a:t>
            </a:r>
            <a:r>
              <a:rPr lang="en-GB" dirty="0"/>
              <a:t>(1939)2 NRLR 152</a:t>
            </a:r>
          </a:p>
        </p:txBody>
      </p:sp>
      <p:sp>
        <p:nvSpPr>
          <p:cNvPr id="3" name="Content Placeholder 2"/>
          <p:cNvSpPr>
            <a:spLocks noGrp="1"/>
          </p:cNvSpPr>
          <p:nvPr>
            <p:ph idx="1"/>
          </p:nvPr>
        </p:nvSpPr>
        <p:spPr>
          <a:xfrm>
            <a:off x="502276" y="1455312"/>
            <a:ext cx="11088710" cy="5035639"/>
          </a:xfrm>
        </p:spPr>
        <p:txBody>
          <a:bodyPr>
            <a:normAutofit/>
          </a:bodyPr>
          <a:lstStyle/>
          <a:p>
            <a:r>
              <a:rPr lang="en-GB" dirty="0"/>
              <a:t>The complainant claimed that on one particular night, she woke up and found the appellant on top of her. The appellant was convicted of rape but he appealed. According to the law, you cannot have sex with a person who is asleep or who is so intoxicated. ‘If a man has or attempts to have a connection with a woman while she is asleep, it is not defence that she did not resist as she is incapable of resisting. The man can therefore be found guilty of rape or attempted rape. Held; however, I am not satisfied that the proof here of rape is sufficient. To prove a rape it is necessary to prove penetration or partial penetration. The only evidence here is that of the complainant where she says ‘I woke up and found </a:t>
            </a:r>
            <a:r>
              <a:rPr lang="en-GB" dirty="0" err="1"/>
              <a:t>Yohani</a:t>
            </a:r>
            <a:r>
              <a:rPr lang="en-GB" dirty="0"/>
              <a:t> on top of me…he had actually a connection with me. He was therefore convicted of attempted rape.</a:t>
            </a:r>
          </a:p>
        </p:txBody>
      </p:sp>
    </p:spTree>
    <p:extLst>
      <p:ext uri="{BB962C8B-B14F-4D97-AF65-F5344CB8AC3E}">
        <p14:creationId xmlns:p14="http://schemas.microsoft.com/office/powerpoint/2010/main" val="745142434"/>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2899" y="481036"/>
            <a:ext cx="10515600" cy="806852"/>
          </a:xfrm>
        </p:spPr>
        <p:txBody>
          <a:bodyPr>
            <a:normAutofit fontScale="90000"/>
          </a:bodyPr>
          <a:lstStyle/>
          <a:p>
            <a:r>
              <a:rPr lang="en-GB" dirty="0"/>
              <a:t>What were the facts in</a:t>
            </a:r>
            <a:r>
              <a:rPr lang="en-GB" sz="3100" b="1" dirty="0">
                <a:solidFill>
                  <a:srgbClr val="FF0000"/>
                </a:solidFill>
              </a:rPr>
              <a:t> </a:t>
            </a:r>
            <a:r>
              <a:rPr lang="en-GB" sz="3100" b="1" dirty="0" err="1">
                <a:solidFill>
                  <a:srgbClr val="FF0000"/>
                </a:solidFill>
                <a:latin typeface="Arial" panose="020B0604020202020204" pitchFamily="34" charset="0"/>
                <a:cs typeface="Arial" panose="020B0604020202020204" pitchFamily="34" charset="0"/>
              </a:rPr>
              <a:t>Tembo</a:t>
            </a:r>
            <a:r>
              <a:rPr lang="en-GB" sz="3100" b="1" dirty="0">
                <a:solidFill>
                  <a:srgbClr val="FF0000"/>
                </a:solidFill>
                <a:latin typeface="Arial" panose="020B0604020202020204" pitchFamily="34" charset="0"/>
                <a:cs typeface="Arial" panose="020B0604020202020204" pitchFamily="34" charset="0"/>
              </a:rPr>
              <a:t> v. The people (1966) ZR 126 (HC) </a:t>
            </a:r>
            <a:endParaRPr lang="en-GB" sz="3100" b="1" dirty="0">
              <a:solidFill>
                <a:srgbClr val="FF0000"/>
              </a:solidFill>
            </a:endParaRPr>
          </a:p>
        </p:txBody>
      </p:sp>
      <p:sp>
        <p:nvSpPr>
          <p:cNvPr id="3" name="Content Placeholder 2"/>
          <p:cNvSpPr>
            <a:spLocks noGrp="1"/>
          </p:cNvSpPr>
          <p:nvPr>
            <p:ph idx="1"/>
          </p:nvPr>
        </p:nvSpPr>
        <p:spPr>
          <a:xfrm>
            <a:off x="838199" y="1378039"/>
            <a:ext cx="10945969" cy="5318975"/>
          </a:xfrm>
        </p:spPr>
        <p:txBody>
          <a:bodyPr>
            <a:normAutofit fontScale="77500" lnSpcReduction="20000"/>
          </a:bodyPr>
          <a:lstStyle/>
          <a:p>
            <a:pPr algn="just"/>
            <a:r>
              <a:rPr lang="en-GB" sz="3100" dirty="0"/>
              <a:t>The facts were that Joyce </a:t>
            </a:r>
            <a:r>
              <a:rPr lang="en-GB" sz="3100" dirty="0" err="1"/>
              <a:t>Tembo</a:t>
            </a:r>
            <a:r>
              <a:rPr lang="en-GB" sz="3100" dirty="0"/>
              <a:t> with the baby on her back went to look for firewood.  She met the appellant who greeted her, which she answered to and continued. According to her, he then came from behind and grabbed her pushing her to the ground. She fell on her back and he had a connection with her. She shouted for her and her friend came in answer to her shouts. One of her friends, who came testified that when arrived, Joyce complained to her that someone had had a connection with her. Joyce was pointing to the appellant who was walking away from the scene. They then shouted for him to stop, which he did and he was taken to an office where he was locked up. She noticed that Joyce had dust on her side and the baby also had dust on it. The complainant was medically examined but there was nothing abnormal about her.  Corroboration is looked for, and the jury should be warned of acting without it, in all cases of sexual offences, irrespective of the age or sex of the complainant or other party involved.  In this case, there was corroboration as to the identity of the appellant in the friend saw him walking away; as to the assault, in that there was dust on Joyce’s side, and as to the lack of consent that she had shouted for help. There was, however, no corroboration of the sexual element of the offence; and at this stage of the trial, the magistrate was apparently not sufficiently satisfied with Joyce’s evidence to convict on it without corroboration. He substituted the charge of rape for assault with intent to commit a felony, s 222 of the PC. </a:t>
            </a:r>
          </a:p>
          <a:p>
            <a:endParaRPr lang="en-GB" dirty="0"/>
          </a:p>
        </p:txBody>
      </p:sp>
    </p:spTree>
    <p:extLst>
      <p:ext uri="{BB962C8B-B14F-4D97-AF65-F5344CB8AC3E}">
        <p14:creationId xmlns:p14="http://schemas.microsoft.com/office/powerpoint/2010/main" val="693574131"/>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170482"/>
            <a:ext cx="10838133" cy="1379350"/>
          </a:xfrm>
        </p:spPr>
        <p:txBody>
          <a:bodyPr/>
          <a:lstStyle/>
          <a:p>
            <a:pPr algn="ctr"/>
            <a:r>
              <a:rPr lang="en-GB" dirty="0">
                <a:latin typeface="Arial" panose="020B0604020202020204" pitchFamily="34" charset="0"/>
                <a:cs typeface="Arial" panose="020B0604020202020204" pitchFamily="34" charset="0"/>
              </a:rPr>
              <a:t>RAPE CONT’D</a:t>
            </a:r>
          </a:p>
        </p:txBody>
      </p:sp>
      <p:sp>
        <p:nvSpPr>
          <p:cNvPr id="3" name="Content Placeholder 2"/>
          <p:cNvSpPr>
            <a:spLocks noGrp="1"/>
          </p:cNvSpPr>
          <p:nvPr>
            <p:ph idx="1"/>
          </p:nvPr>
        </p:nvSpPr>
        <p:spPr>
          <a:xfrm>
            <a:off x="790414" y="1410346"/>
            <a:ext cx="10693830" cy="4838053"/>
          </a:xfrm>
        </p:spPr>
        <p:txBody>
          <a:bodyPr>
            <a:normAutofit/>
          </a:bodyPr>
          <a:lstStyle/>
          <a:p>
            <a:pPr marL="0" indent="0">
              <a:buNone/>
            </a:pPr>
            <a:r>
              <a:rPr lang="en-GB" dirty="0">
                <a:latin typeface="Arial" panose="020B0604020202020204" pitchFamily="34" charset="0"/>
                <a:cs typeface="Arial" panose="020B0604020202020204" pitchFamily="34" charset="0"/>
              </a:rPr>
              <a:t>2</a:t>
            </a:r>
            <a:r>
              <a:rPr lang="en-GB" sz="2800" dirty="0">
                <a:latin typeface="Arial" panose="020B0604020202020204" pitchFamily="34" charset="0"/>
                <a:cs typeface="Arial" panose="020B0604020202020204" pitchFamily="34" charset="0"/>
              </a:rPr>
              <a:t>. LACK OF CONSENT</a:t>
            </a:r>
          </a:p>
          <a:p>
            <a:pPr lvl="0">
              <a:buClr>
                <a:srgbClr val="1E5155">
                  <a:lumMod val="40000"/>
                  <a:lumOff val="60000"/>
                </a:srgbClr>
              </a:buClr>
              <a:buFont typeface="Wingdings" pitchFamily="2" charset="2"/>
              <a:buChar char="ü"/>
            </a:pPr>
            <a:r>
              <a:rPr lang="en-GB" sz="2600" dirty="0">
                <a:solidFill>
                  <a:schemeClr val="tx1"/>
                </a:solidFill>
                <a:latin typeface="Arial" panose="020B0604020202020204" pitchFamily="34" charset="0"/>
                <a:cs typeface="Arial" panose="020B0604020202020204" pitchFamily="34" charset="0"/>
              </a:rPr>
              <a:t>Emmanuel </a:t>
            </a:r>
            <a:r>
              <a:rPr lang="en-GB" sz="2600" dirty="0" err="1">
                <a:solidFill>
                  <a:schemeClr val="tx1"/>
                </a:solidFill>
                <a:latin typeface="Arial" panose="020B0604020202020204" pitchFamily="34" charset="0"/>
                <a:cs typeface="Arial" panose="020B0604020202020204" pitchFamily="34" charset="0"/>
              </a:rPr>
              <a:t>Phiri</a:t>
            </a:r>
            <a:r>
              <a:rPr lang="en-GB" sz="2600" dirty="0">
                <a:solidFill>
                  <a:schemeClr val="tx1"/>
                </a:solidFill>
                <a:latin typeface="Arial" panose="020B0604020202020204" pitchFamily="34" charset="0"/>
                <a:cs typeface="Arial" panose="020B0604020202020204" pitchFamily="34" charset="0"/>
              </a:rPr>
              <a:t> v. The People (1982) ZR 77 (SC) –no consent – rape – corroboration if not then special and compelling reasons</a:t>
            </a:r>
            <a:endParaRPr lang="en-GB" sz="2800" dirty="0">
              <a:solidFill>
                <a:schemeClr val="tx1"/>
              </a:solidFill>
              <a:latin typeface="Arial" panose="020B0604020202020204" pitchFamily="34" charset="0"/>
              <a:cs typeface="Arial" panose="020B0604020202020204" pitchFamily="34" charset="0"/>
            </a:endParaRPr>
          </a:p>
          <a:p>
            <a:pPr marL="0" indent="0">
              <a:buNone/>
            </a:pPr>
            <a:endParaRPr lang="en-GB" sz="2800" dirty="0">
              <a:latin typeface="Arial" panose="020B0604020202020204" pitchFamily="34" charset="0"/>
              <a:cs typeface="Arial" panose="020B0604020202020204" pitchFamily="34" charset="0"/>
            </a:endParaRPr>
          </a:p>
          <a:p>
            <a:pPr>
              <a:buFont typeface="Wingdings" pitchFamily="2" charset="2"/>
              <a:buChar char="ü"/>
            </a:pPr>
            <a:r>
              <a:rPr lang="en-GB" sz="2800" i="1" dirty="0">
                <a:latin typeface="Arial" panose="020B0604020202020204" pitchFamily="34" charset="0"/>
                <a:cs typeface="Arial" panose="020B0604020202020204" pitchFamily="34" charset="0"/>
              </a:rPr>
              <a:t>R v. </a:t>
            </a:r>
            <a:r>
              <a:rPr lang="en-GB" sz="2800" i="1" dirty="0" err="1">
                <a:latin typeface="Arial" panose="020B0604020202020204" pitchFamily="34" charset="0"/>
                <a:cs typeface="Arial" panose="020B0604020202020204" pitchFamily="34" charset="0"/>
              </a:rPr>
              <a:t>Lineker</a:t>
            </a:r>
            <a:r>
              <a:rPr lang="en-GB" sz="2800" i="1" dirty="0">
                <a:latin typeface="Arial" panose="020B0604020202020204" pitchFamily="34" charset="0"/>
                <a:cs typeface="Arial" panose="020B0604020202020204" pitchFamily="34" charset="0"/>
              </a:rPr>
              <a:t> </a:t>
            </a:r>
            <a:r>
              <a:rPr lang="en-GB" sz="2800" dirty="0">
                <a:latin typeface="Arial" panose="020B0604020202020204" pitchFamily="34" charset="0"/>
                <a:cs typeface="Arial" panose="020B0604020202020204" pitchFamily="34" charset="0"/>
              </a:rPr>
              <a:t>(1995) 3 ALL ER 70 (CA) – Sexual intercourse without consent is rape</a:t>
            </a:r>
          </a:p>
          <a:p>
            <a:pPr>
              <a:buFont typeface="Wingdings" pitchFamily="2" charset="2"/>
              <a:buChar char="ü"/>
            </a:pPr>
            <a:endParaRPr lang="en-GB" sz="2800" dirty="0">
              <a:latin typeface="Arial" panose="020B0604020202020204" pitchFamily="34" charset="0"/>
              <a:cs typeface="Arial" panose="020B0604020202020204" pitchFamily="34" charset="0"/>
            </a:endParaRPr>
          </a:p>
          <a:p>
            <a:pPr marL="0" indent="0">
              <a:buNone/>
            </a:pPr>
            <a:endParaRPr lang="en-GB"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9249918"/>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993116" cy="942129"/>
          </a:xfrm>
        </p:spPr>
        <p:txBody>
          <a:bodyPr/>
          <a:lstStyle/>
          <a:p>
            <a:pPr algn="ctr"/>
            <a:r>
              <a:rPr lang="en-GB" sz="4400" dirty="0">
                <a:latin typeface="Arial" panose="020B0604020202020204" pitchFamily="34" charset="0"/>
                <a:cs typeface="Arial" panose="020B0604020202020204" pitchFamily="34" charset="0"/>
              </a:rPr>
              <a:t>RAPE CONT’D</a:t>
            </a:r>
          </a:p>
        </p:txBody>
      </p:sp>
      <p:sp>
        <p:nvSpPr>
          <p:cNvPr id="3" name="Content Placeholder 2"/>
          <p:cNvSpPr>
            <a:spLocks noGrp="1"/>
          </p:cNvSpPr>
          <p:nvPr>
            <p:ph idx="1"/>
          </p:nvPr>
        </p:nvSpPr>
        <p:spPr>
          <a:xfrm>
            <a:off x="646111" y="1600200"/>
            <a:ext cx="10993116" cy="5069160"/>
          </a:xfrm>
        </p:spPr>
        <p:txBody>
          <a:bodyPr>
            <a:normAutofit/>
          </a:bodyPr>
          <a:lstStyle/>
          <a:p>
            <a:pPr>
              <a:buFont typeface="Wingdings" pitchFamily="2" charset="2"/>
              <a:buChar char="ü"/>
            </a:pPr>
            <a:r>
              <a:rPr lang="en-GB" sz="2800" i="1" dirty="0" err="1">
                <a:latin typeface="Arial" panose="020B0604020202020204" pitchFamily="34" charset="0"/>
                <a:cs typeface="Arial" panose="020B0604020202020204" pitchFamily="34" charset="0"/>
              </a:rPr>
              <a:t>Butembo</a:t>
            </a:r>
            <a:r>
              <a:rPr lang="en-GB" sz="2800" i="1" dirty="0">
                <a:latin typeface="Arial" panose="020B0604020202020204" pitchFamily="34" charset="0"/>
                <a:cs typeface="Arial" panose="020B0604020202020204" pitchFamily="34" charset="0"/>
              </a:rPr>
              <a:t> v. The people </a:t>
            </a:r>
            <a:r>
              <a:rPr lang="en-GB" sz="2800" dirty="0">
                <a:latin typeface="Arial" panose="020B0604020202020204" pitchFamily="34" charset="0"/>
                <a:cs typeface="Arial" panose="020B0604020202020204" pitchFamily="34" charset="0"/>
              </a:rPr>
              <a:t>(1976) ZR 193 – gave a lift to a young lady and raped her. Said he gave her money (consent). </a:t>
            </a:r>
          </a:p>
          <a:p>
            <a:pPr>
              <a:buFont typeface="Wingdings" pitchFamily="2" charset="2"/>
              <a:buChar char="ü"/>
            </a:pPr>
            <a:r>
              <a:rPr lang="en-GB" sz="2800" i="1" dirty="0" err="1">
                <a:latin typeface="Arial" panose="020B0604020202020204" pitchFamily="34" charset="0"/>
                <a:cs typeface="Arial" panose="020B0604020202020204" pitchFamily="34" charset="0"/>
              </a:rPr>
              <a:t>Mweemba</a:t>
            </a:r>
            <a:r>
              <a:rPr lang="en-GB" sz="2800" i="1" dirty="0">
                <a:latin typeface="Arial" panose="020B0604020202020204" pitchFamily="34" charset="0"/>
                <a:cs typeface="Arial" panose="020B0604020202020204" pitchFamily="34" charset="0"/>
              </a:rPr>
              <a:t> &amp; Another v. The people </a:t>
            </a:r>
            <a:r>
              <a:rPr lang="en-GB" sz="2800" dirty="0">
                <a:latin typeface="Arial" panose="020B0604020202020204" pitchFamily="34" charset="0"/>
                <a:cs typeface="Arial" panose="020B0604020202020204" pitchFamily="34" charset="0"/>
              </a:rPr>
              <a:t>(1973) ZR 127 – court warned of the dangers of convicting on uncorroborated evidence of the victim- emphasis on corroborated evidence</a:t>
            </a:r>
          </a:p>
          <a:p>
            <a:pPr>
              <a:buFont typeface="Wingdings" pitchFamily="2" charset="2"/>
              <a:buChar char="ü"/>
            </a:pPr>
            <a:endParaRPr lang="en-GB" sz="2800" dirty="0">
              <a:latin typeface="Arial" panose="020B0604020202020204" pitchFamily="34" charset="0"/>
              <a:cs typeface="Arial" panose="020B0604020202020204" pitchFamily="34" charset="0"/>
            </a:endParaRPr>
          </a:p>
          <a:p>
            <a:pPr>
              <a:buFont typeface="Wingdings" pitchFamily="2" charset="2"/>
              <a:buChar char="ü"/>
            </a:pPr>
            <a:r>
              <a:rPr lang="en-GB" sz="2800" dirty="0">
                <a:latin typeface="Arial" panose="020B0604020202020204" pitchFamily="34" charset="0"/>
                <a:cs typeface="Arial" panose="020B0604020202020204" pitchFamily="34" charset="0"/>
              </a:rPr>
              <a:t>ACKSON ZIMBA v THE PEOPLE  (1980) Z.R. 259 (S.C.) </a:t>
            </a:r>
          </a:p>
          <a:p>
            <a:pPr marL="0" indent="0">
              <a:buNone/>
            </a:pPr>
            <a:endParaRPr lang="en-GB" sz="2800"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48272993"/>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61399"/>
          </a:xfrm>
        </p:spPr>
        <p:txBody>
          <a:bodyPr/>
          <a:lstStyle/>
          <a:p>
            <a:r>
              <a:rPr lang="en-GB" dirty="0"/>
              <a:t>The case of </a:t>
            </a:r>
            <a:r>
              <a:rPr lang="en-GB" b="1" dirty="0" err="1">
                <a:solidFill>
                  <a:srgbClr val="FF0000"/>
                </a:solidFill>
              </a:rPr>
              <a:t>Olugboja</a:t>
            </a:r>
            <a:r>
              <a:rPr lang="en-GB" b="1" dirty="0">
                <a:solidFill>
                  <a:srgbClr val="FF0000"/>
                </a:solidFill>
              </a:rPr>
              <a:t> (1982) QB 320 (CA),</a:t>
            </a:r>
          </a:p>
        </p:txBody>
      </p:sp>
      <p:sp>
        <p:nvSpPr>
          <p:cNvPr id="3" name="Content Placeholder 2"/>
          <p:cNvSpPr>
            <a:spLocks noGrp="1"/>
          </p:cNvSpPr>
          <p:nvPr>
            <p:ph idx="1"/>
          </p:nvPr>
        </p:nvSpPr>
        <p:spPr>
          <a:xfrm>
            <a:off x="838200" y="1313644"/>
            <a:ext cx="10515600" cy="5383369"/>
          </a:xfrm>
        </p:spPr>
        <p:txBody>
          <a:bodyPr>
            <a:normAutofit/>
          </a:bodyPr>
          <a:lstStyle/>
          <a:p>
            <a:pPr algn="just"/>
            <a:r>
              <a:rPr lang="en-GB" dirty="0"/>
              <a:t>In the case of </a:t>
            </a:r>
            <a:r>
              <a:rPr lang="en-GB" b="1" dirty="0" err="1"/>
              <a:t>Olugboja</a:t>
            </a:r>
            <a:r>
              <a:rPr lang="en-GB" b="1" dirty="0"/>
              <a:t> (1982) QB 320 (CA),</a:t>
            </a:r>
            <a:r>
              <a:rPr lang="en-GB" dirty="0"/>
              <a:t> it was held that </a:t>
            </a:r>
            <a:r>
              <a:rPr lang="en-GB" dirty="0">
                <a:solidFill>
                  <a:srgbClr val="FF0000"/>
                </a:solidFill>
              </a:rPr>
              <a:t>submission is not consent. </a:t>
            </a:r>
            <a:r>
              <a:rPr lang="en-GB" dirty="0"/>
              <a:t>According to this case, it was stated that whenever there is consent, there is always submission but there can be submission without consent. What were the facts of </a:t>
            </a:r>
            <a:r>
              <a:rPr lang="en-GB" dirty="0" err="1"/>
              <a:t>Olugboja</a:t>
            </a:r>
            <a:r>
              <a:rPr lang="en-GB" dirty="0"/>
              <a:t>? L raped V, and then took her companion K into an adjoining room in order to rape her. L’s companion O told V that he was going to have intercourse with her and asked her to remove her trousers, which she did because she was frightened. She did not struggle or resist when O had intercourse with her. O was convicted of rape and appealed. </a:t>
            </a:r>
            <a:r>
              <a:rPr lang="en-GB" b="1" dirty="0"/>
              <a:t>The test is not ‘was the act against her will?’ but ‘was it without her consent.</a:t>
            </a:r>
            <a:r>
              <a:rPr lang="en-GB" dirty="0"/>
              <a:t>’ It is therefore wrong to assume that the woman must show signs of injury or that she must always physically resist before there can be a conviction for rape. Appeal dismissed.</a:t>
            </a:r>
          </a:p>
        </p:txBody>
      </p:sp>
    </p:spTree>
    <p:extLst>
      <p:ext uri="{BB962C8B-B14F-4D97-AF65-F5344CB8AC3E}">
        <p14:creationId xmlns:p14="http://schemas.microsoft.com/office/powerpoint/2010/main" val="4248023409"/>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71247"/>
          </a:xfrm>
        </p:spPr>
        <p:txBody>
          <a:bodyPr>
            <a:normAutofit fontScale="90000"/>
          </a:bodyPr>
          <a:lstStyle/>
          <a:p>
            <a:r>
              <a:rPr lang="en-GB" dirty="0"/>
              <a:t>What were the facts in </a:t>
            </a:r>
            <a:r>
              <a:rPr lang="en-GB" b="1" dirty="0" err="1">
                <a:solidFill>
                  <a:srgbClr val="FF0000"/>
                </a:solidFill>
              </a:rPr>
              <a:t>Butembo</a:t>
            </a:r>
            <a:r>
              <a:rPr lang="en-GB" b="1" dirty="0">
                <a:solidFill>
                  <a:srgbClr val="FF0000"/>
                </a:solidFill>
              </a:rPr>
              <a:t> (1976) ZR 193</a:t>
            </a:r>
            <a:r>
              <a:rPr lang="en-GB" dirty="0"/>
              <a:t>?</a:t>
            </a:r>
          </a:p>
        </p:txBody>
      </p:sp>
      <p:sp>
        <p:nvSpPr>
          <p:cNvPr id="3" name="Content Placeholder 2"/>
          <p:cNvSpPr>
            <a:spLocks noGrp="1"/>
          </p:cNvSpPr>
          <p:nvPr>
            <p:ph idx="1"/>
          </p:nvPr>
        </p:nvSpPr>
        <p:spPr>
          <a:xfrm>
            <a:off x="838200" y="1236372"/>
            <a:ext cx="10515600" cy="5280338"/>
          </a:xfrm>
        </p:spPr>
        <p:txBody>
          <a:bodyPr>
            <a:normAutofit/>
          </a:bodyPr>
          <a:lstStyle/>
          <a:p>
            <a:r>
              <a:rPr lang="en-GB" dirty="0" err="1"/>
              <a:t>Butembo</a:t>
            </a:r>
            <a:r>
              <a:rPr lang="en-GB" dirty="0"/>
              <a:t> gave a lift to a woman and while on their way he pulled off the road into a secluded place and had intercourse with her using force which resulted in bruising of her face and other minor injuries. After that, they went back into the car. </a:t>
            </a:r>
          </a:p>
          <a:p>
            <a:r>
              <a:rPr lang="en-GB" dirty="0"/>
              <a:t>On the basis of these findings there was overwhelming corroboration of the evidence of the complainant, and we have no hesitation in holding that in spite of the failure of the magistrate to warn himself as to the desirability of corroboration, he did in fact consider all the matters which were corroboration and found the evidence in this regard to be true. Had he warned himself as to the desirability of corroboration we are satisfied that he must inevitably have convicted in any event and that the test laid down has been met. Appeal therefore dismissed.</a:t>
            </a:r>
          </a:p>
          <a:p>
            <a:endParaRPr lang="en-GB" dirty="0"/>
          </a:p>
        </p:txBody>
      </p:sp>
    </p:spTree>
    <p:extLst>
      <p:ext uri="{BB962C8B-B14F-4D97-AF65-F5344CB8AC3E}">
        <p14:creationId xmlns:p14="http://schemas.microsoft.com/office/powerpoint/2010/main" val="1333954785"/>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0714147" cy="1400530"/>
          </a:xfrm>
        </p:spPr>
        <p:txBody>
          <a:bodyPr/>
          <a:lstStyle/>
          <a:p>
            <a:pPr algn="ctr"/>
            <a:r>
              <a:rPr lang="en-GB" dirty="0">
                <a:latin typeface="Arial" panose="020B0604020202020204" pitchFamily="34" charset="0"/>
                <a:cs typeface="Arial" panose="020B0604020202020204" pitchFamily="34" charset="0"/>
              </a:rPr>
              <a:t>RAPE CONT’D</a:t>
            </a:r>
          </a:p>
        </p:txBody>
      </p:sp>
      <p:sp>
        <p:nvSpPr>
          <p:cNvPr id="3" name="Content Placeholder 2"/>
          <p:cNvSpPr>
            <a:spLocks noGrp="1"/>
          </p:cNvSpPr>
          <p:nvPr>
            <p:ph idx="1"/>
          </p:nvPr>
        </p:nvSpPr>
        <p:spPr>
          <a:xfrm>
            <a:off x="646111" y="1441342"/>
            <a:ext cx="10714147" cy="5129939"/>
          </a:xfrm>
        </p:spPr>
        <p:txBody>
          <a:bodyPr>
            <a:normAutofit/>
          </a:bodyPr>
          <a:lstStyle/>
          <a:p>
            <a:pPr>
              <a:buFont typeface="Wingdings" pitchFamily="2" charset="2"/>
              <a:buChar char="ü"/>
            </a:pPr>
            <a:endParaRPr lang="en-GB" sz="2800" i="1" dirty="0">
              <a:latin typeface="Arial" panose="020B0604020202020204" pitchFamily="34" charset="0"/>
              <a:cs typeface="Arial" panose="020B0604020202020204" pitchFamily="34" charset="0"/>
            </a:endParaRPr>
          </a:p>
          <a:p>
            <a:pPr>
              <a:buFont typeface="Wingdings" pitchFamily="2" charset="2"/>
              <a:buChar char="ü"/>
            </a:pPr>
            <a:r>
              <a:rPr lang="en-GB" sz="2800" i="1" dirty="0">
                <a:latin typeface="Arial" panose="020B0604020202020204" pitchFamily="34" charset="0"/>
                <a:cs typeface="Arial" panose="020B0604020202020204" pitchFamily="34" charset="0"/>
              </a:rPr>
              <a:t>R v. </a:t>
            </a:r>
            <a:r>
              <a:rPr lang="en-GB" sz="2800" i="1" dirty="0" err="1">
                <a:latin typeface="Arial" panose="020B0604020202020204" pitchFamily="34" charset="0"/>
                <a:cs typeface="Arial" panose="020B0604020202020204" pitchFamily="34" charset="0"/>
              </a:rPr>
              <a:t>Mwila</a:t>
            </a:r>
            <a:r>
              <a:rPr lang="en-GB" sz="2800" i="1" dirty="0">
                <a:latin typeface="Arial" panose="020B0604020202020204" pitchFamily="34" charset="0"/>
                <a:cs typeface="Arial" panose="020B0604020202020204" pitchFamily="34" charset="0"/>
              </a:rPr>
              <a:t> </a:t>
            </a:r>
            <a:r>
              <a:rPr lang="en-GB" sz="2800" dirty="0">
                <a:latin typeface="Arial" panose="020B0604020202020204" pitchFamily="34" charset="0"/>
                <a:cs typeface="Arial" panose="020B0604020202020204" pitchFamily="34" charset="0"/>
              </a:rPr>
              <a:t>(1935) NRLR 77 -  consent obtained through intimidation is not consent – conviction quashed, no corroboration for rape.</a:t>
            </a:r>
          </a:p>
          <a:p>
            <a:pPr marL="0" indent="0">
              <a:buNone/>
            </a:pPr>
            <a:r>
              <a:rPr lang="en-GB" sz="2800" dirty="0">
                <a:latin typeface="Arial" panose="020B0604020202020204" pitchFamily="34" charset="0"/>
                <a:cs typeface="Arial" panose="020B0604020202020204" pitchFamily="34" charset="0"/>
              </a:rPr>
              <a:t>  </a:t>
            </a:r>
          </a:p>
          <a:p>
            <a:pPr>
              <a:spcBef>
                <a:spcPts val="0"/>
              </a:spcBef>
              <a:buFont typeface="Wingdings" pitchFamily="2" charset="2"/>
              <a:buChar char="ü"/>
              <a:defRPr/>
            </a:pPr>
            <a:endParaRPr lang="en-GB" sz="2800" dirty="0">
              <a:latin typeface="Arial" panose="020B0604020202020204" pitchFamily="34" charset="0"/>
              <a:cs typeface="Arial" panose="020B0604020202020204" pitchFamily="34" charset="0"/>
            </a:endParaRPr>
          </a:p>
          <a:p>
            <a:pPr>
              <a:spcBef>
                <a:spcPts val="0"/>
              </a:spcBef>
              <a:buFont typeface="Wingdings" pitchFamily="2" charset="2"/>
              <a:buChar char="ü"/>
              <a:defRPr/>
            </a:pPr>
            <a:r>
              <a:rPr lang="en-GB" sz="2800" dirty="0">
                <a:latin typeface="Arial" panose="020B0604020202020204" pitchFamily="34" charset="0"/>
                <a:cs typeface="Arial" panose="020B0604020202020204" pitchFamily="34" charset="0"/>
              </a:rPr>
              <a:t>R v </a:t>
            </a:r>
            <a:r>
              <a:rPr lang="en-GB" sz="2800" dirty="0" err="1">
                <a:latin typeface="Arial" panose="020B0604020202020204" pitchFamily="34" charset="0"/>
                <a:cs typeface="Arial" panose="020B0604020202020204" pitchFamily="34" charset="0"/>
              </a:rPr>
              <a:t>Mporokoso</a:t>
            </a:r>
            <a:r>
              <a:rPr lang="en-GB" sz="2800" dirty="0">
                <a:latin typeface="Arial" panose="020B0604020202020204" pitchFamily="34" charset="0"/>
                <a:cs typeface="Arial" panose="020B0604020202020204" pitchFamily="34" charset="0"/>
              </a:rPr>
              <a:t> (1939) High </a:t>
            </a:r>
            <a:r>
              <a:rPr lang="en-GB" sz="2800" dirty="0" err="1">
                <a:latin typeface="Arial" panose="020B0604020202020204" pitchFamily="34" charset="0"/>
                <a:cs typeface="Arial" panose="020B0604020202020204" pitchFamily="34" charset="0"/>
              </a:rPr>
              <a:t>Crt</a:t>
            </a:r>
            <a:r>
              <a:rPr lang="en-GB" sz="2800" dirty="0">
                <a:latin typeface="Arial" panose="020B0604020202020204" pitchFamily="34" charset="0"/>
                <a:cs typeface="Arial" panose="020B0604020202020204" pitchFamily="34" charset="0"/>
              </a:rPr>
              <a:t> for Northern Rhodesia – misrepresentation or impersonation of the woman’s husband</a:t>
            </a:r>
          </a:p>
          <a:p>
            <a:pPr marL="0" indent="0">
              <a:spcBef>
                <a:spcPts val="0"/>
              </a:spcBef>
              <a:buNone/>
              <a:defRPr/>
            </a:pPr>
            <a:endParaRPr lang="en-GB" sz="2800" dirty="0">
              <a:latin typeface="Arial" panose="020B0604020202020204" pitchFamily="34" charset="0"/>
              <a:cs typeface="Arial" panose="020B0604020202020204" pitchFamily="34" charset="0"/>
            </a:endParaRPr>
          </a:p>
          <a:p>
            <a:pPr marL="0" indent="0">
              <a:buNone/>
            </a:pPr>
            <a:br>
              <a:rPr lang="en-GB" sz="2800" dirty="0">
                <a:latin typeface="Arial" panose="020B0604020202020204" pitchFamily="34" charset="0"/>
                <a:cs typeface="Arial" panose="020B0604020202020204" pitchFamily="34" charset="0"/>
              </a:rPr>
            </a:br>
            <a:endParaRPr lang="en-GB" sz="2800" dirty="0">
              <a:latin typeface="Arial" panose="020B0604020202020204" pitchFamily="34" charset="0"/>
              <a:cs typeface="Arial" panose="020B0604020202020204" pitchFamily="34" charset="0"/>
            </a:endParaRPr>
          </a:p>
          <a:p>
            <a:pPr>
              <a:buFont typeface="Wingdings" pitchFamily="2" charset="2"/>
              <a:buChar char="ü"/>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46910399"/>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6942" y="452718"/>
            <a:ext cx="10786821" cy="960059"/>
          </a:xfrm>
        </p:spPr>
        <p:txBody>
          <a:bodyPr/>
          <a:lstStyle/>
          <a:p>
            <a:pPr algn="ctr"/>
            <a:r>
              <a:rPr lang="en-GB" sz="4400" dirty="0">
                <a:latin typeface="Arial" panose="020B0604020202020204" pitchFamily="34" charset="0"/>
                <a:cs typeface="Arial" panose="020B0604020202020204" pitchFamily="34" charset="0"/>
              </a:rPr>
              <a:t>RAPE CONT’D</a:t>
            </a:r>
          </a:p>
        </p:txBody>
      </p:sp>
      <p:sp>
        <p:nvSpPr>
          <p:cNvPr id="3" name="Content Placeholder 2"/>
          <p:cNvSpPr>
            <a:spLocks noGrp="1"/>
          </p:cNvSpPr>
          <p:nvPr>
            <p:ph idx="1"/>
          </p:nvPr>
        </p:nvSpPr>
        <p:spPr>
          <a:xfrm>
            <a:off x="526942" y="1412777"/>
            <a:ext cx="10786821" cy="4972525"/>
          </a:xfrm>
        </p:spPr>
        <p:txBody>
          <a:bodyPr/>
          <a:lstStyle/>
          <a:p>
            <a:pPr marL="0" indent="0">
              <a:spcBef>
                <a:spcPts val="0"/>
              </a:spcBef>
              <a:buNone/>
              <a:defRPr/>
            </a:pPr>
            <a:endParaRPr lang="en-GB" sz="3200" dirty="0">
              <a:latin typeface="Arial" panose="020B0604020202020204" pitchFamily="34" charset="0"/>
              <a:cs typeface="Arial" panose="020B0604020202020204" pitchFamily="34" charset="0"/>
            </a:endParaRPr>
          </a:p>
          <a:p>
            <a:pPr marL="0" indent="0">
              <a:spcBef>
                <a:spcPts val="0"/>
              </a:spcBef>
              <a:buNone/>
              <a:defRPr/>
            </a:pPr>
            <a:r>
              <a:rPr lang="en-GB" sz="3200" dirty="0">
                <a:latin typeface="Arial" panose="020B0604020202020204" pitchFamily="34" charset="0"/>
                <a:cs typeface="Arial" panose="020B0604020202020204" pitchFamily="34" charset="0"/>
              </a:rPr>
              <a:t>Look at the following cases on misrepresentation:-</a:t>
            </a:r>
          </a:p>
          <a:p>
            <a:pPr marL="0" indent="0">
              <a:spcBef>
                <a:spcPts val="0"/>
              </a:spcBef>
              <a:buNone/>
              <a:defRPr/>
            </a:pPr>
            <a:endParaRPr lang="en-GB" sz="3200" dirty="0">
              <a:latin typeface="Arial" panose="020B0604020202020204" pitchFamily="34" charset="0"/>
              <a:cs typeface="Arial" panose="020B0604020202020204" pitchFamily="34" charset="0"/>
            </a:endParaRPr>
          </a:p>
          <a:p>
            <a:pPr>
              <a:spcBef>
                <a:spcPts val="0"/>
              </a:spcBef>
              <a:buFont typeface="Wingdings" pitchFamily="2" charset="2"/>
              <a:buChar char="ü"/>
              <a:defRPr/>
            </a:pPr>
            <a:r>
              <a:rPr lang="en-GB" sz="3200" dirty="0">
                <a:latin typeface="Arial" panose="020B0604020202020204" pitchFamily="34" charset="0"/>
                <a:cs typeface="Arial" panose="020B0604020202020204" pitchFamily="34" charset="0"/>
              </a:rPr>
              <a:t>R v. Elbekkay (1994) LT, 12 September 1994</a:t>
            </a:r>
          </a:p>
          <a:p>
            <a:pPr>
              <a:spcBef>
                <a:spcPts val="0"/>
              </a:spcBef>
              <a:buFont typeface="Wingdings" pitchFamily="2" charset="2"/>
              <a:buChar char="ü"/>
              <a:defRPr/>
            </a:pPr>
            <a:endParaRPr lang="en-GB" sz="3200" dirty="0">
              <a:latin typeface="Arial" panose="020B0604020202020204" pitchFamily="34" charset="0"/>
              <a:cs typeface="Arial" panose="020B0604020202020204" pitchFamily="34" charset="0"/>
            </a:endParaRPr>
          </a:p>
          <a:p>
            <a:pPr>
              <a:spcBef>
                <a:spcPts val="0"/>
              </a:spcBef>
              <a:buFont typeface="Wingdings" pitchFamily="2" charset="2"/>
              <a:buChar char="ü"/>
              <a:defRPr/>
            </a:pPr>
            <a:r>
              <a:rPr lang="en-GB" sz="3200" dirty="0">
                <a:latin typeface="Arial" panose="020B0604020202020204" pitchFamily="34" charset="0"/>
                <a:cs typeface="Arial" panose="020B0604020202020204" pitchFamily="34" charset="0"/>
              </a:rPr>
              <a:t>R v. </a:t>
            </a:r>
            <a:r>
              <a:rPr lang="en-GB" sz="3200" dirty="0" err="1">
                <a:latin typeface="Arial" panose="020B0604020202020204" pitchFamily="34" charset="0"/>
                <a:cs typeface="Arial" panose="020B0604020202020204" pitchFamily="34" charset="0"/>
              </a:rPr>
              <a:t>Flattey</a:t>
            </a:r>
            <a:r>
              <a:rPr lang="en-GB" sz="3200" dirty="0">
                <a:latin typeface="Arial" panose="020B0604020202020204" pitchFamily="34" charset="0"/>
                <a:cs typeface="Arial" panose="020B0604020202020204" pitchFamily="34" charset="0"/>
              </a:rPr>
              <a:t> (1877) 2 QB 410</a:t>
            </a:r>
          </a:p>
          <a:p>
            <a:pPr>
              <a:spcBef>
                <a:spcPts val="0"/>
              </a:spcBef>
              <a:buFont typeface="Wingdings" pitchFamily="2" charset="2"/>
              <a:buChar char="ü"/>
              <a:defRPr/>
            </a:pPr>
            <a:endParaRPr lang="en-GB" sz="3200" dirty="0">
              <a:latin typeface="Arial" panose="020B0604020202020204" pitchFamily="34" charset="0"/>
              <a:cs typeface="Arial" panose="020B0604020202020204" pitchFamily="34" charset="0"/>
            </a:endParaRPr>
          </a:p>
          <a:p>
            <a:pPr>
              <a:spcBef>
                <a:spcPts val="0"/>
              </a:spcBef>
              <a:buFont typeface="Wingdings" pitchFamily="2" charset="2"/>
              <a:buChar char="ü"/>
              <a:defRPr/>
            </a:pPr>
            <a:r>
              <a:rPr lang="en-GB" sz="3200" dirty="0">
                <a:latin typeface="Arial" panose="020B0604020202020204" pitchFamily="34" charset="0"/>
                <a:cs typeface="Arial" panose="020B0604020202020204" pitchFamily="34" charset="0"/>
              </a:rPr>
              <a:t>R v. Williams (1923) 1 KB 340</a:t>
            </a:r>
          </a:p>
          <a:p>
            <a:pPr>
              <a:spcBef>
                <a:spcPts val="0"/>
              </a:spcBef>
              <a:buFont typeface="Wingdings" pitchFamily="2" charset="2"/>
              <a:buChar char="ü"/>
              <a:defRPr/>
            </a:pPr>
            <a:endParaRPr lang="en-GB" sz="3200" dirty="0">
              <a:latin typeface="Arial" panose="020B0604020202020204" pitchFamily="34" charset="0"/>
              <a:cs typeface="Arial" panose="020B0604020202020204" pitchFamily="34" charset="0"/>
            </a:endParaRPr>
          </a:p>
          <a:p>
            <a:pPr>
              <a:spcBef>
                <a:spcPts val="0"/>
              </a:spcBef>
              <a:buFont typeface="Wingdings" pitchFamily="2" charset="2"/>
              <a:buChar char="ü"/>
              <a:defRPr/>
            </a:pPr>
            <a:r>
              <a:rPr lang="en-GB" sz="3200" dirty="0">
                <a:latin typeface="Arial" panose="020B0604020202020204" pitchFamily="34" charset="0"/>
                <a:cs typeface="Arial" panose="020B0604020202020204" pitchFamily="34" charset="0"/>
              </a:rPr>
              <a:t>The People v </a:t>
            </a:r>
            <a:r>
              <a:rPr lang="en-GB" sz="3200" dirty="0" err="1">
                <a:latin typeface="Arial" panose="020B0604020202020204" pitchFamily="34" charset="0"/>
                <a:cs typeface="Arial" panose="020B0604020202020204" pitchFamily="34" charset="0"/>
              </a:rPr>
              <a:t>Mugala</a:t>
            </a:r>
            <a:r>
              <a:rPr lang="en-GB" sz="3200" dirty="0">
                <a:latin typeface="Arial" panose="020B0604020202020204" pitchFamily="34" charset="0"/>
                <a:cs typeface="Arial" panose="020B0604020202020204" pitchFamily="34" charset="0"/>
              </a:rPr>
              <a:t> [2012] ZMHC 9</a:t>
            </a:r>
          </a:p>
          <a:p>
            <a:endParaRPr lang="en-GB" sz="3200"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44040474"/>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1086106" cy="1174604"/>
          </a:xfrm>
        </p:spPr>
        <p:txBody>
          <a:bodyPr/>
          <a:lstStyle/>
          <a:p>
            <a:pPr algn="ctr"/>
            <a:r>
              <a:rPr lang="en-GB" dirty="0">
                <a:latin typeface="Arial" panose="020B0604020202020204" pitchFamily="34" charset="0"/>
                <a:cs typeface="Arial" panose="020B0604020202020204" pitchFamily="34" charset="0"/>
              </a:rPr>
              <a:t>RAPE CONT’D</a:t>
            </a:r>
          </a:p>
        </p:txBody>
      </p:sp>
      <p:sp>
        <p:nvSpPr>
          <p:cNvPr id="3" name="Content Placeholder 2"/>
          <p:cNvSpPr>
            <a:spLocks noGrp="1"/>
          </p:cNvSpPr>
          <p:nvPr>
            <p:ph idx="1"/>
          </p:nvPr>
        </p:nvSpPr>
        <p:spPr>
          <a:xfrm>
            <a:off x="646111" y="1627322"/>
            <a:ext cx="11086105" cy="4621077"/>
          </a:xfrm>
        </p:spPr>
        <p:txBody>
          <a:bodyPr>
            <a:normAutofit/>
          </a:bodyPr>
          <a:lstStyle/>
          <a:p>
            <a:pPr marL="0" indent="0">
              <a:buNone/>
            </a:pPr>
            <a:r>
              <a:rPr lang="en-GB" sz="2800" dirty="0">
                <a:latin typeface="Arial" panose="020B0604020202020204" pitchFamily="34" charset="0"/>
                <a:cs typeface="Arial" panose="020B0604020202020204" pitchFamily="34" charset="0"/>
              </a:rPr>
              <a:t>Mens rea:</a:t>
            </a:r>
          </a:p>
          <a:p>
            <a:pPr marL="0" indent="0">
              <a:buNone/>
            </a:pPr>
            <a:endParaRPr lang="en-GB" sz="2800" dirty="0">
              <a:latin typeface="Arial" panose="020B0604020202020204" pitchFamily="34" charset="0"/>
              <a:cs typeface="Arial" panose="020B0604020202020204" pitchFamily="34" charset="0"/>
            </a:endParaRPr>
          </a:p>
          <a:p>
            <a:pPr>
              <a:buFont typeface="Wingdings" pitchFamily="2" charset="2"/>
              <a:buChar char="ü"/>
            </a:pPr>
            <a:r>
              <a:rPr lang="en-GB" sz="2800" dirty="0">
                <a:latin typeface="Arial" panose="020B0604020202020204" pitchFamily="34" charset="0"/>
                <a:cs typeface="Arial" panose="020B0604020202020204" pitchFamily="34" charset="0"/>
              </a:rPr>
              <a:t>Intention – </a:t>
            </a:r>
          </a:p>
          <a:p>
            <a:pPr>
              <a:buFont typeface="Wingdings" pitchFamily="2" charset="2"/>
              <a:buChar char="ü"/>
            </a:pPr>
            <a:endParaRPr lang="en-GB" sz="2800" dirty="0">
              <a:latin typeface="Arial" panose="020B0604020202020204" pitchFamily="34" charset="0"/>
              <a:cs typeface="Arial" panose="020B0604020202020204" pitchFamily="34" charset="0"/>
            </a:endParaRPr>
          </a:p>
          <a:p>
            <a:pPr>
              <a:buFont typeface="Wingdings" pitchFamily="2" charset="2"/>
              <a:buChar char="ü"/>
            </a:pPr>
            <a:r>
              <a:rPr lang="en-GB" sz="2800" dirty="0">
                <a:latin typeface="Arial" panose="020B0604020202020204" pitchFamily="34" charset="0"/>
                <a:cs typeface="Arial" panose="020B0604020202020204" pitchFamily="34" charset="0"/>
              </a:rPr>
              <a:t>Recklessness - DPP v. Morgan (1976) AC 182 HL</a:t>
            </a:r>
          </a:p>
        </p:txBody>
      </p:sp>
    </p:spTree>
    <p:extLst>
      <p:ext uri="{BB962C8B-B14F-4D97-AF65-F5344CB8AC3E}">
        <p14:creationId xmlns:p14="http://schemas.microsoft.com/office/powerpoint/2010/main" val="2722356010"/>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latin typeface="Arial" panose="020B0604020202020204" pitchFamily="34" charset="0"/>
                <a:cs typeface="Arial" panose="020B0604020202020204" pitchFamily="34" charset="0"/>
              </a:rPr>
              <a:t>RAPE CONT’D</a:t>
            </a:r>
          </a:p>
        </p:txBody>
      </p:sp>
      <p:sp>
        <p:nvSpPr>
          <p:cNvPr id="3" name="Content Placeholder 2"/>
          <p:cNvSpPr>
            <a:spLocks noGrp="1"/>
          </p:cNvSpPr>
          <p:nvPr>
            <p:ph idx="1"/>
          </p:nvPr>
        </p:nvSpPr>
        <p:spPr>
          <a:xfrm>
            <a:off x="1103312" y="1549832"/>
            <a:ext cx="8946541" cy="4698568"/>
          </a:xfrm>
        </p:spPr>
        <p:txBody>
          <a:bodyPr>
            <a:normAutofit/>
          </a:bodyPr>
          <a:lstStyle/>
          <a:p>
            <a:pPr>
              <a:buFont typeface="Wingdings" pitchFamily="2" charset="2"/>
              <a:buChar char="ü"/>
            </a:pPr>
            <a:endParaRPr lang="en-GB" sz="2800" dirty="0">
              <a:latin typeface="Arial" panose="020B0604020202020204" pitchFamily="34" charset="0"/>
              <a:cs typeface="Arial" panose="020B0604020202020204" pitchFamily="34" charset="0"/>
            </a:endParaRPr>
          </a:p>
          <a:p>
            <a:pPr>
              <a:buFont typeface="Wingdings" pitchFamily="2" charset="2"/>
              <a:buChar char="ü"/>
            </a:pPr>
            <a:r>
              <a:rPr lang="en-GB" sz="2800" dirty="0">
                <a:latin typeface="Arial" panose="020B0604020202020204" pitchFamily="34" charset="0"/>
                <a:cs typeface="Arial" panose="020B0604020202020204" pitchFamily="34" charset="0"/>
              </a:rPr>
              <a:t>The offence of attempted rape is considered to be as grave as the offence of Rape –  life imprisonment (PC 133);(PC 134)</a:t>
            </a:r>
          </a:p>
          <a:p>
            <a:pPr>
              <a:buFont typeface="Wingdings" pitchFamily="2" charset="2"/>
              <a:buChar char="ü"/>
            </a:pPr>
            <a:r>
              <a:rPr lang="en-GB" sz="2800" dirty="0">
                <a:latin typeface="Arial" panose="020B0604020202020204" pitchFamily="34" charset="0"/>
                <a:cs typeface="Arial" panose="020B0604020202020204" pitchFamily="34" charset="0"/>
              </a:rPr>
              <a:t>Robert </a:t>
            </a:r>
            <a:r>
              <a:rPr lang="en-GB" sz="2800" dirty="0" err="1">
                <a:latin typeface="Arial" panose="020B0604020202020204" pitchFamily="34" charset="0"/>
                <a:cs typeface="Arial" panose="020B0604020202020204" pitchFamily="34" charset="0"/>
              </a:rPr>
              <a:t>Kalimukwa</a:t>
            </a:r>
            <a:r>
              <a:rPr lang="en-GB" sz="2800" dirty="0">
                <a:latin typeface="Arial" panose="020B0604020202020204" pitchFamily="34" charset="0"/>
                <a:cs typeface="Arial" panose="020B0604020202020204" pitchFamily="34" charset="0"/>
              </a:rPr>
              <a:t> V The People (1971) Z.R. 85 (H.C.) – police officers in the office failed to pull down her underwear but would have had unlawful intercourse with her if he had managed to. D was Convicted of attempted rape.</a:t>
            </a:r>
          </a:p>
        </p:txBody>
      </p:sp>
    </p:spTree>
    <p:extLst>
      <p:ext uri="{BB962C8B-B14F-4D97-AF65-F5344CB8AC3E}">
        <p14:creationId xmlns:p14="http://schemas.microsoft.com/office/powerpoint/2010/main" val="26321459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Criminal Justice System </a:t>
            </a:r>
          </a:p>
        </p:txBody>
      </p:sp>
      <p:sp>
        <p:nvSpPr>
          <p:cNvPr id="3" name="Content Placeholder 2"/>
          <p:cNvSpPr>
            <a:spLocks noGrp="1"/>
          </p:cNvSpPr>
          <p:nvPr>
            <p:ph idx="1"/>
          </p:nvPr>
        </p:nvSpPr>
        <p:spPr>
          <a:xfrm>
            <a:off x="819807" y="1845734"/>
            <a:ext cx="10767848" cy="4492004"/>
          </a:xfrm>
        </p:spPr>
        <p:txBody>
          <a:bodyPr>
            <a:normAutofit fontScale="85000" lnSpcReduction="10000"/>
          </a:bodyPr>
          <a:lstStyle/>
          <a:p>
            <a:pPr marL="0" indent="0">
              <a:buNone/>
            </a:pPr>
            <a:endParaRPr lang="en-GB" sz="2600" dirty="0">
              <a:latin typeface="Arial" panose="020B0604020202020204" pitchFamily="34" charset="0"/>
              <a:cs typeface="Arial" panose="020B0604020202020204" pitchFamily="34" charset="0"/>
            </a:endParaRPr>
          </a:p>
          <a:p>
            <a:pPr marL="571500" indent="-457200">
              <a:buAutoNum type="arabicPeriod"/>
            </a:pPr>
            <a:r>
              <a:rPr lang="en-GB" sz="3000" dirty="0">
                <a:latin typeface="Arial" panose="020B0604020202020204" pitchFamily="34" charset="0"/>
                <a:cs typeface="Arial" panose="020B0604020202020204" pitchFamily="34" charset="0"/>
              </a:rPr>
              <a:t>The law enforcement component – Prevention of crime, tracing &amp; arresting suspected offenders</a:t>
            </a:r>
          </a:p>
          <a:p>
            <a:pPr marL="571500" indent="-457200">
              <a:buAutoNum type="arabicPeriod"/>
            </a:pPr>
            <a:r>
              <a:rPr lang="en-GB" sz="3000" dirty="0">
                <a:latin typeface="Arial" panose="020B0604020202020204" pitchFamily="34" charset="0"/>
                <a:cs typeface="Arial" panose="020B0604020202020204" pitchFamily="34" charset="0"/>
              </a:rPr>
              <a:t>The prosecution component- charging &amp; prosecuting alleged offenders</a:t>
            </a:r>
          </a:p>
          <a:p>
            <a:pPr marL="571500" indent="-457200">
              <a:buAutoNum type="arabicPeriod"/>
            </a:pPr>
            <a:r>
              <a:rPr lang="en-GB" sz="3000" dirty="0">
                <a:latin typeface="Arial" panose="020B0604020202020204" pitchFamily="34" charset="0"/>
                <a:cs typeface="Arial" panose="020B0604020202020204" pitchFamily="34" charset="0"/>
              </a:rPr>
              <a:t>The Courts Component – determines whether the offender is guilty or innocent, responsibility of sentencing if suspect found guilty</a:t>
            </a:r>
          </a:p>
          <a:p>
            <a:pPr marL="571500" indent="-457200">
              <a:buAutoNum type="arabicPeriod"/>
            </a:pPr>
            <a:r>
              <a:rPr lang="en-GB" sz="3000" dirty="0">
                <a:latin typeface="Arial" panose="020B0604020202020204" pitchFamily="34" charset="0"/>
                <a:cs typeface="Arial" panose="020B0604020202020204" pitchFamily="34" charset="0"/>
              </a:rPr>
              <a:t>Correctional component – responsible for executing the punishment imposed. Treat offender with the view of positively changing his/her behaviour for the purposes of protecting the community.</a:t>
            </a:r>
          </a:p>
          <a:p>
            <a:pPr marL="571500" indent="-457200">
              <a:buAutoNum type="arabicPeriod"/>
            </a:pPr>
            <a:r>
              <a:rPr lang="en-GB" sz="3000" dirty="0">
                <a:latin typeface="Arial" panose="020B0604020202020204" pitchFamily="34" charset="0"/>
                <a:cs typeface="Arial" panose="020B0604020202020204" pitchFamily="34" charset="0"/>
              </a:rPr>
              <a:t>Welfare &amp; remedial which would offer remedial services to the released offender within the community</a:t>
            </a:r>
          </a:p>
          <a:p>
            <a:pPr marL="571500" indent="-457200">
              <a:buAutoNum type="arabicPeriod"/>
            </a:pPr>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55355524"/>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247973"/>
            <a:ext cx="10760642" cy="1164803"/>
          </a:xfrm>
        </p:spPr>
        <p:txBody>
          <a:bodyPr/>
          <a:lstStyle/>
          <a:p>
            <a:pPr algn="ctr"/>
            <a:r>
              <a:rPr lang="en-GB" dirty="0">
                <a:latin typeface="Arial" panose="020B0604020202020204" pitchFamily="34" charset="0"/>
                <a:cs typeface="Arial" panose="020B0604020202020204" pitchFamily="34" charset="0"/>
              </a:rPr>
              <a:t>INDECENT ASSAULT</a:t>
            </a:r>
          </a:p>
        </p:txBody>
      </p:sp>
      <p:sp>
        <p:nvSpPr>
          <p:cNvPr id="3" name="Content Placeholder 2"/>
          <p:cNvSpPr>
            <a:spLocks noGrp="1"/>
          </p:cNvSpPr>
          <p:nvPr>
            <p:ph idx="1"/>
          </p:nvPr>
        </p:nvSpPr>
        <p:spPr>
          <a:xfrm>
            <a:off x="646111" y="1412776"/>
            <a:ext cx="10760642" cy="5184576"/>
          </a:xfrm>
        </p:spPr>
        <p:txBody>
          <a:bodyPr>
            <a:normAutofit/>
          </a:bodyPr>
          <a:lstStyle/>
          <a:p>
            <a:pPr>
              <a:buFont typeface="Wingdings" pitchFamily="2" charset="2"/>
              <a:buChar char="ü"/>
            </a:pPr>
            <a:r>
              <a:rPr lang="en-GB" sz="2800" dirty="0">
                <a:latin typeface="Arial" panose="020B0604020202020204" pitchFamily="34" charset="0"/>
                <a:cs typeface="Arial" panose="020B0604020202020204" pitchFamily="34" charset="0"/>
              </a:rPr>
              <a:t>Look at S137 PC</a:t>
            </a:r>
          </a:p>
          <a:p>
            <a:pPr>
              <a:buFont typeface="Wingdings" pitchFamily="2" charset="2"/>
              <a:buChar char="ü"/>
            </a:pPr>
            <a:endParaRPr lang="en-GB" sz="2800" dirty="0">
              <a:latin typeface="Arial" panose="020B0604020202020204" pitchFamily="34" charset="0"/>
              <a:cs typeface="Arial" panose="020B0604020202020204" pitchFamily="34" charset="0"/>
            </a:endParaRPr>
          </a:p>
          <a:p>
            <a:pPr>
              <a:buFont typeface="Wingdings" pitchFamily="2" charset="2"/>
              <a:buChar char="ü"/>
            </a:pPr>
            <a:r>
              <a:rPr lang="en-GB" sz="2800" dirty="0">
                <a:latin typeface="Arial" panose="020B0604020202020204" pitchFamily="34" charset="0"/>
                <a:cs typeface="Arial" panose="020B0604020202020204" pitchFamily="34" charset="0"/>
              </a:rPr>
              <a:t>Claim that a girl/boy under the age of 12 consented to the act of indecency  cannot be a valid defence (S137(2)</a:t>
            </a:r>
          </a:p>
          <a:p>
            <a:pPr>
              <a:buFont typeface="Wingdings" pitchFamily="2" charset="2"/>
              <a:buChar char="ü"/>
            </a:pPr>
            <a:endParaRPr lang="en-GB"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83233562"/>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185980"/>
            <a:ext cx="10915625" cy="1053884"/>
          </a:xfrm>
        </p:spPr>
        <p:txBody>
          <a:bodyPr/>
          <a:lstStyle/>
          <a:p>
            <a:pPr algn="ctr"/>
            <a:r>
              <a:rPr lang="en-GB" dirty="0">
                <a:latin typeface="Arial" panose="020B0604020202020204" pitchFamily="34" charset="0"/>
                <a:cs typeface="Arial" panose="020B0604020202020204" pitchFamily="34" charset="0"/>
              </a:rPr>
              <a:t>INDECENT ASSAULT</a:t>
            </a:r>
          </a:p>
        </p:txBody>
      </p:sp>
      <p:sp>
        <p:nvSpPr>
          <p:cNvPr id="3" name="Content Placeholder 2"/>
          <p:cNvSpPr>
            <a:spLocks noGrp="1"/>
          </p:cNvSpPr>
          <p:nvPr>
            <p:ph idx="1"/>
          </p:nvPr>
        </p:nvSpPr>
        <p:spPr>
          <a:xfrm>
            <a:off x="646111" y="1239864"/>
            <a:ext cx="10915625" cy="5285480"/>
          </a:xfrm>
        </p:spPr>
        <p:txBody>
          <a:bodyPr>
            <a:normAutofit fontScale="85000" lnSpcReduction="20000"/>
          </a:bodyPr>
          <a:lstStyle/>
          <a:p>
            <a:pPr>
              <a:buFont typeface="Wingdings" panose="05000000000000000000" pitchFamily="2" charset="2"/>
              <a:buChar char="ü"/>
            </a:pPr>
            <a:r>
              <a:rPr lang="en-GB" sz="3200" dirty="0">
                <a:latin typeface="Arial" panose="020B0604020202020204" pitchFamily="34" charset="0"/>
                <a:cs typeface="Arial" panose="020B0604020202020204" pitchFamily="34" charset="0"/>
              </a:rPr>
              <a:t>Actus Rea – </a:t>
            </a:r>
            <a:endParaRPr lang="en-GB" sz="2800" dirty="0">
              <a:latin typeface="Arial" panose="020B0604020202020204" pitchFamily="34" charset="0"/>
              <a:cs typeface="Arial" panose="020B0604020202020204" pitchFamily="34" charset="0"/>
            </a:endParaRPr>
          </a:p>
          <a:p>
            <a:pPr marL="514350" indent="-514350">
              <a:buFont typeface="+mj-lt"/>
              <a:buAutoNum type="alphaLcPeriod"/>
            </a:pPr>
            <a:r>
              <a:rPr lang="en-GB" sz="2800" dirty="0">
                <a:latin typeface="Arial" panose="020B0604020202020204" pitchFamily="34" charset="0"/>
                <a:cs typeface="Arial" panose="020B0604020202020204" pitchFamily="34" charset="0"/>
              </a:rPr>
              <a:t>Assault or battery or both</a:t>
            </a:r>
          </a:p>
          <a:p>
            <a:pPr marL="514350" indent="-514350">
              <a:buFont typeface="+mj-lt"/>
              <a:buAutoNum type="alphaLcPeriod"/>
            </a:pPr>
            <a:r>
              <a:rPr lang="en-GB" sz="2800" dirty="0">
                <a:latin typeface="Arial" panose="020B0604020202020204" pitchFamily="34" charset="0"/>
                <a:cs typeface="Arial" panose="020B0604020202020204" pitchFamily="34" charset="0"/>
              </a:rPr>
              <a:t>Circumstances of indecency</a:t>
            </a:r>
          </a:p>
          <a:p>
            <a:pPr marL="0" indent="0">
              <a:buNone/>
            </a:pPr>
            <a:r>
              <a:rPr lang="en-GB" sz="2800" dirty="0">
                <a:latin typeface="Arial" panose="020B0604020202020204" pitchFamily="34" charset="0"/>
                <a:cs typeface="Arial" panose="020B0604020202020204" pitchFamily="34" charset="0"/>
              </a:rPr>
              <a:t> </a:t>
            </a:r>
          </a:p>
          <a:p>
            <a:pPr marL="0" indent="0">
              <a:buNone/>
            </a:pPr>
            <a:r>
              <a:rPr lang="en-GB" sz="2800" dirty="0">
                <a:latin typeface="Arial" panose="020B0604020202020204" pitchFamily="34" charset="0"/>
                <a:cs typeface="Arial" panose="020B0604020202020204" pitchFamily="34" charset="0"/>
              </a:rPr>
              <a:t>Mwanza v The people (1976) ZR 154</a:t>
            </a:r>
          </a:p>
          <a:p>
            <a:pPr marL="0" indent="0">
              <a:buNone/>
            </a:pPr>
            <a:r>
              <a:rPr lang="en-GB" sz="2800" dirty="0" err="1">
                <a:latin typeface="Arial" panose="020B0604020202020204" pitchFamily="34" charset="0"/>
                <a:cs typeface="Arial" panose="020B0604020202020204" pitchFamily="34" charset="0"/>
              </a:rPr>
              <a:t>Miloslav</a:t>
            </a:r>
            <a:r>
              <a:rPr lang="en-GB" sz="2800" dirty="0">
                <a:latin typeface="Arial" panose="020B0604020202020204" pitchFamily="34" charset="0"/>
                <a:cs typeface="Arial" panose="020B0604020202020204" pitchFamily="34" charset="0"/>
              </a:rPr>
              <a:t> v The People [2014] ZMSC 142 – elements of indecent assault – indecent assault, by complainant , no consent –from 15 to 20 years. It is a defence to D who reasonably believed that the Victim was consenting to the act.</a:t>
            </a:r>
          </a:p>
          <a:p>
            <a:pPr marL="0" indent="0">
              <a:buNone/>
            </a:pPr>
            <a:r>
              <a:rPr lang="en-GB" sz="2800" dirty="0" err="1">
                <a:latin typeface="Arial" panose="020B0604020202020204" pitchFamily="34" charset="0"/>
                <a:cs typeface="Arial" panose="020B0604020202020204" pitchFamily="34" charset="0"/>
              </a:rPr>
              <a:t>Kabwita</a:t>
            </a:r>
            <a:r>
              <a:rPr lang="en-GB" sz="2800" dirty="0">
                <a:latin typeface="Arial" panose="020B0604020202020204" pitchFamily="34" charset="0"/>
                <a:cs typeface="Arial" panose="020B0604020202020204" pitchFamily="34" charset="0"/>
              </a:rPr>
              <a:t> v The People [2014] ZMSC 32 – initially charged with child defilement but turned into indecent assault – no penetration </a:t>
            </a:r>
          </a:p>
          <a:p>
            <a:pPr marL="0" indent="0">
              <a:buNone/>
            </a:pPr>
            <a:endParaRPr lang="en-GB" sz="2800" dirty="0">
              <a:latin typeface="Arial" panose="020B0604020202020204" pitchFamily="34" charset="0"/>
              <a:cs typeface="Arial" panose="020B0604020202020204" pitchFamily="34" charset="0"/>
            </a:endParaRPr>
          </a:p>
          <a:p>
            <a:pPr>
              <a:buFont typeface="Wingdings" panose="05000000000000000000" pitchFamily="2" charset="2"/>
              <a:buChar char="ü"/>
            </a:pPr>
            <a:r>
              <a:rPr lang="en-GB" sz="2800" dirty="0">
                <a:latin typeface="Arial" panose="020B0604020202020204" pitchFamily="34" charset="0"/>
                <a:cs typeface="Arial" panose="020B0604020202020204" pitchFamily="34" charset="0"/>
              </a:rPr>
              <a:t>The prosecution must prove the absence of consent</a:t>
            </a:r>
          </a:p>
          <a:p>
            <a:pPr marL="0" indent="0">
              <a:buNone/>
            </a:pPr>
            <a:endParaRPr lang="en-GB" sz="2800" dirty="0">
              <a:latin typeface="Arial" panose="020B0604020202020204" pitchFamily="34" charset="0"/>
              <a:cs typeface="Arial" panose="020B0604020202020204" pitchFamily="34" charset="0"/>
            </a:endParaRPr>
          </a:p>
          <a:p>
            <a:pPr>
              <a:buFont typeface="Wingdings" panose="05000000000000000000" pitchFamily="2" charset="2"/>
              <a:buChar char="ü"/>
            </a:pPr>
            <a:r>
              <a:rPr lang="en-GB" sz="3200" dirty="0">
                <a:latin typeface="Arial" panose="020B0604020202020204" pitchFamily="34" charset="0"/>
                <a:cs typeface="Arial" panose="020B0604020202020204" pitchFamily="34" charset="0"/>
              </a:rPr>
              <a:t>Mens rea: </a:t>
            </a:r>
            <a:r>
              <a:rPr lang="en-GB" sz="2800" dirty="0">
                <a:latin typeface="Arial" panose="020B0604020202020204" pitchFamily="34" charset="0"/>
                <a:cs typeface="Arial" panose="020B0604020202020204" pitchFamily="34" charset="0"/>
              </a:rPr>
              <a:t>Intention; Recklessness</a:t>
            </a:r>
          </a:p>
          <a:p>
            <a:pPr marL="0" indent="0">
              <a:buNone/>
            </a:pPr>
            <a:endParaRPr lang="en-GB" sz="2800" dirty="0">
              <a:latin typeface="Arial" panose="020B0604020202020204" pitchFamily="34" charset="0"/>
              <a:cs typeface="Arial" panose="020B0604020202020204" pitchFamily="34" charset="0"/>
            </a:endParaRPr>
          </a:p>
          <a:p>
            <a:pPr marL="0" indent="0">
              <a:buNone/>
            </a:pPr>
            <a:endParaRPr lang="en-GB"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60860227"/>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6111" y="604434"/>
            <a:ext cx="10807135" cy="5643965"/>
          </a:xfrm>
        </p:spPr>
        <p:txBody>
          <a:bodyPr>
            <a:normAutofit/>
          </a:bodyPr>
          <a:lstStyle/>
          <a:p>
            <a:pPr marL="0" indent="0">
              <a:buNone/>
            </a:pPr>
            <a:endParaRPr lang="en-GB" sz="2800" dirty="0">
              <a:latin typeface="Arial" panose="020B0604020202020204" pitchFamily="34" charset="0"/>
              <a:cs typeface="Arial" panose="020B0604020202020204" pitchFamily="34" charset="0"/>
            </a:endParaRPr>
          </a:p>
          <a:p>
            <a:pPr marL="0" indent="0">
              <a:buNone/>
            </a:pPr>
            <a:endParaRPr lang="en-GB" sz="2800" dirty="0">
              <a:latin typeface="Arial" panose="020B0604020202020204" pitchFamily="34" charset="0"/>
              <a:cs typeface="Arial" panose="020B0604020202020204" pitchFamily="34" charset="0"/>
            </a:endParaRPr>
          </a:p>
          <a:p>
            <a:pPr marL="0" indent="0">
              <a:buNone/>
            </a:pPr>
            <a:r>
              <a:rPr lang="en-GB" sz="2800" dirty="0">
                <a:latin typeface="Arial" panose="020B0604020202020204" pitchFamily="34" charset="0"/>
                <a:cs typeface="Arial" panose="020B0604020202020204" pitchFamily="34" charset="0"/>
              </a:rPr>
              <a:t>Look at the following on indecent assault:</a:t>
            </a:r>
          </a:p>
          <a:p>
            <a:pPr>
              <a:buFont typeface="Wingdings" panose="05000000000000000000" pitchFamily="2" charset="2"/>
              <a:buChar char="ü"/>
            </a:pPr>
            <a:r>
              <a:rPr lang="en-GB" sz="2800" dirty="0" err="1">
                <a:latin typeface="Arial" panose="020B0604020202020204" pitchFamily="34" charset="0"/>
                <a:cs typeface="Arial" panose="020B0604020202020204" pitchFamily="34" charset="0"/>
              </a:rPr>
              <a:t>Kabwita</a:t>
            </a:r>
            <a:r>
              <a:rPr lang="en-GB" sz="2800" dirty="0">
                <a:latin typeface="Arial" panose="020B0604020202020204" pitchFamily="34" charset="0"/>
                <a:cs typeface="Arial" panose="020B0604020202020204" pitchFamily="34" charset="0"/>
              </a:rPr>
              <a:t> v The People  [2014] ZMSC 32 </a:t>
            </a:r>
          </a:p>
          <a:p>
            <a:pPr>
              <a:buFont typeface="Wingdings" panose="05000000000000000000" pitchFamily="2" charset="2"/>
              <a:buChar char="ü"/>
            </a:pPr>
            <a:r>
              <a:rPr lang="en-GB" sz="2800" dirty="0" err="1">
                <a:latin typeface="Arial" panose="020B0604020202020204" pitchFamily="34" charset="0"/>
                <a:cs typeface="Arial" panose="020B0604020202020204" pitchFamily="34" charset="0"/>
              </a:rPr>
              <a:t>Habeenzu</a:t>
            </a:r>
            <a:r>
              <a:rPr lang="en-GB" sz="2800" dirty="0">
                <a:latin typeface="Arial" panose="020B0604020202020204" pitchFamily="34" charset="0"/>
                <a:cs typeface="Arial" panose="020B0604020202020204" pitchFamily="34" charset="0"/>
              </a:rPr>
              <a:t> v The People  [2012] ZMSC 65  - attempted rape reduced to indecent assault – distinction between the two</a:t>
            </a:r>
          </a:p>
        </p:txBody>
      </p:sp>
    </p:spTree>
    <p:extLst>
      <p:ext uri="{BB962C8B-B14F-4D97-AF65-F5344CB8AC3E}">
        <p14:creationId xmlns:p14="http://schemas.microsoft.com/office/powerpoint/2010/main" val="528722153"/>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46111" y="278969"/>
            <a:ext cx="11132601" cy="1053885"/>
          </a:xfrm>
        </p:spPr>
        <p:txBody>
          <a:bodyPr/>
          <a:lstStyle/>
          <a:p>
            <a:pPr algn="ctr"/>
            <a:r>
              <a:rPr lang="en-GB" dirty="0">
                <a:latin typeface="Arial" panose="020B0604020202020204" pitchFamily="34" charset="0"/>
                <a:cs typeface="Arial" panose="020B0604020202020204" pitchFamily="34" charset="0"/>
              </a:rPr>
              <a:t>DEFILEMENT</a:t>
            </a:r>
          </a:p>
        </p:txBody>
      </p:sp>
      <p:sp>
        <p:nvSpPr>
          <p:cNvPr id="2" name="Content Placeholder 1"/>
          <p:cNvSpPr>
            <a:spLocks noGrp="1"/>
          </p:cNvSpPr>
          <p:nvPr>
            <p:ph idx="1"/>
          </p:nvPr>
        </p:nvSpPr>
        <p:spPr>
          <a:xfrm>
            <a:off x="646112" y="1208868"/>
            <a:ext cx="10776140" cy="5039531"/>
          </a:xfrm>
        </p:spPr>
        <p:txBody>
          <a:bodyPr>
            <a:normAutofit lnSpcReduction="10000"/>
          </a:bodyPr>
          <a:lstStyle/>
          <a:p>
            <a:pPr>
              <a:buFont typeface="Wingdings" pitchFamily="2" charset="2"/>
              <a:buChar char="ü"/>
            </a:pPr>
            <a:r>
              <a:rPr lang="en-GB" sz="2800" dirty="0">
                <a:latin typeface="Arial" panose="020B0604020202020204" pitchFamily="34" charset="0"/>
                <a:cs typeface="Arial" panose="020B0604020202020204" pitchFamily="34" charset="0"/>
              </a:rPr>
              <a:t>S138 PC</a:t>
            </a:r>
          </a:p>
          <a:p>
            <a:pPr marL="0" indent="0">
              <a:buNone/>
            </a:pPr>
            <a:endParaRPr lang="en-GB" sz="2800" dirty="0">
              <a:latin typeface="Arial" panose="020B0604020202020204" pitchFamily="34" charset="0"/>
              <a:cs typeface="Arial" panose="020B0604020202020204" pitchFamily="34" charset="0"/>
            </a:endParaRPr>
          </a:p>
          <a:p>
            <a:pPr>
              <a:buFont typeface="Wingdings" pitchFamily="2" charset="2"/>
              <a:buChar char="ü"/>
            </a:pPr>
            <a:r>
              <a:rPr lang="en-GB" sz="2800" dirty="0">
                <a:latin typeface="Arial" panose="020B0604020202020204" pitchFamily="34" charset="0"/>
                <a:cs typeface="Arial" panose="020B0604020202020204" pitchFamily="34" charset="0"/>
              </a:rPr>
              <a:t>Felony- : fifteen years - life imprisonment</a:t>
            </a:r>
          </a:p>
          <a:p>
            <a:pPr>
              <a:buFont typeface="Wingdings" pitchFamily="2" charset="2"/>
              <a:buChar char="ü"/>
            </a:pPr>
            <a:r>
              <a:rPr lang="en-GB" sz="2800" dirty="0" err="1">
                <a:latin typeface="Arial" panose="020B0604020202020204" pitchFamily="34" charset="0"/>
                <a:cs typeface="Arial" panose="020B0604020202020204" pitchFamily="34" charset="0"/>
              </a:rPr>
              <a:t>Actus</a:t>
            </a:r>
            <a:r>
              <a:rPr lang="en-GB" sz="2800" dirty="0">
                <a:latin typeface="Arial" panose="020B0604020202020204" pitchFamily="34" charset="0"/>
                <a:cs typeface="Arial" panose="020B0604020202020204" pitchFamily="34" charset="0"/>
              </a:rPr>
              <a:t> </a:t>
            </a:r>
            <a:r>
              <a:rPr lang="en-GB" sz="2800" dirty="0" err="1">
                <a:latin typeface="Arial" panose="020B0604020202020204" pitchFamily="34" charset="0"/>
                <a:cs typeface="Arial" panose="020B0604020202020204" pitchFamily="34" charset="0"/>
              </a:rPr>
              <a:t>reus</a:t>
            </a:r>
            <a:r>
              <a:rPr lang="en-GB" sz="2800" dirty="0">
                <a:latin typeface="Arial" panose="020B0604020202020204" pitchFamily="34" charset="0"/>
                <a:cs typeface="Arial" panose="020B0604020202020204" pitchFamily="34" charset="0"/>
              </a:rPr>
              <a:t>: -</a:t>
            </a:r>
          </a:p>
          <a:p>
            <a:pPr marL="690372" indent="-571500">
              <a:buAutoNum type="romanLcParenBoth"/>
            </a:pPr>
            <a:r>
              <a:rPr lang="en-GB" sz="2800" dirty="0">
                <a:latin typeface="Arial" panose="020B0604020202020204" pitchFamily="34" charset="0"/>
                <a:cs typeface="Arial" panose="020B0604020202020204" pitchFamily="34" charset="0"/>
              </a:rPr>
              <a:t>Sexual intercourse</a:t>
            </a:r>
          </a:p>
          <a:p>
            <a:pPr marL="690372" indent="-571500">
              <a:buAutoNum type="romanLcParenBoth"/>
            </a:pPr>
            <a:r>
              <a:rPr lang="en-GB" sz="2800" dirty="0">
                <a:latin typeface="Arial" panose="020B0604020202020204" pitchFamily="34" charset="0"/>
                <a:cs typeface="Arial" panose="020B0604020202020204" pitchFamily="34" charset="0"/>
              </a:rPr>
              <a:t>With child below the age of 16</a:t>
            </a:r>
          </a:p>
          <a:p>
            <a:pPr>
              <a:buFont typeface="Wingdings" pitchFamily="2" charset="2"/>
              <a:buChar char="ü"/>
            </a:pPr>
            <a:endParaRPr lang="en-GB" sz="2800" i="1" dirty="0">
              <a:latin typeface="Arial" panose="020B0604020202020204" pitchFamily="34" charset="0"/>
              <a:cs typeface="Arial" panose="020B0604020202020204" pitchFamily="34" charset="0"/>
            </a:endParaRPr>
          </a:p>
          <a:p>
            <a:pPr>
              <a:buFont typeface="Wingdings" pitchFamily="2" charset="2"/>
              <a:buChar char="ü"/>
            </a:pPr>
            <a:r>
              <a:rPr lang="en-GB" sz="2800" i="1" dirty="0">
                <a:latin typeface="Arial" panose="020B0604020202020204" pitchFamily="34" charset="0"/>
                <a:cs typeface="Arial" panose="020B0604020202020204" pitchFamily="34" charset="0"/>
              </a:rPr>
              <a:t>mens rea</a:t>
            </a:r>
            <a:r>
              <a:rPr lang="en-GB" sz="2800" dirty="0">
                <a:latin typeface="Arial" panose="020B0604020202020204" pitchFamily="34" charset="0"/>
                <a:cs typeface="Arial" panose="020B0604020202020204" pitchFamily="34" charset="0"/>
              </a:rPr>
              <a:t> – intention, recklessness, </a:t>
            </a:r>
          </a:p>
          <a:p>
            <a:pPr>
              <a:buFont typeface="Wingdings" pitchFamily="2" charset="2"/>
              <a:buChar char="ü"/>
            </a:pPr>
            <a:r>
              <a:rPr lang="en-GB" sz="2800" dirty="0">
                <a:latin typeface="Arial" panose="020B0604020202020204" pitchFamily="34" charset="0"/>
                <a:cs typeface="Arial" panose="020B0604020202020204" pitchFamily="34" charset="0"/>
              </a:rPr>
              <a:t>Accused can raise defence that the Child appeared to be16 years &amp; above - reasonable belief – (mitigating factor) – </a:t>
            </a:r>
            <a:r>
              <a:rPr lang="en-GB" sz="2800" dirty="0">
                <a:solidFill>
                  <a:srgbClr val="FF0000"/>
                </a:solidFill>
                <a:latin typeface="Arial" panose="020B0604020202020204" pitchFamily="34" charset="0"/>
                <a:cs typeface="Arial" panose="020B0604020202020204" pitchFamily="34" charset="0"/>
              </a:rPr>
              <a:t>Clifford </a:t>
            </a:r>
            <a:r>
              <a:rPr lang="en-GB" sz="2800" dirty="0" err="1">
                <a:solidFill>
                  <a:srgbClr val="FF0000"/>
                </a:solidFill>
                <a:latin typeface="Arial" panose="020B0604020202020204" pitchFamily="34" charset="0"/>
                <a:cs typeface="Arial" panose="020B0604020202020204" pitchFamily="34" charset="0"/>
              </a:rPr>
              <a:t>Dimba</a:t>
            </a:r>
            <a:r>
              <a:rPr lang="en-GB" sz="2800" dirty="0">
                <a:solidFill>
                  <a:srgbClr val="FF0000"/>
                </a:solidFill>
                <a:latin typeface="Arial" panose="020B0604020202020204" pitchFamily="34" charset="0"/>
                <a:cs typeface="Arial" panose="020B0604020202020204" pitchFamily="34" charset="0"/>
              </a:rPr>
              <a:t> v the people (2014) ZMHC 2</a:t>
            </a:r>
          </a:p>
          <a:p>
            <a:pPr marL="118872" indent="0">
              <a:buNone/>
            </a:pPr>
            <a:endParaRPr lang="en-GB" dirty="0">
              <a:latin typeface="Arial" panose="020B0604020202020204" pitchFamily="34" charset="0"/>
              <a:cs typeface="Arial" panose="020B0604020202020204" pitchFamily="34" charset="0"/>
            </a:endParaRPr>
          </a:p>
          <a:p>
            <a:pPr marL="118872" indent="0">
              <a:buNone/>
            </a:pPr>
            <a:endParaRPr lang="en-GB" dirty="0">
              <a:latin typeface="Arial" panose="020B0604020202020204" pitchFamily="34" charset="0"/>
              <a:cs typeface="Arial" panose="020B0604020202020204" pitchFamily="34" charset="0"/>
            </a:endParaRPr>
          </a:p>
          <a:p>
            <a:pPr marL="118872" indent="0">
              <a:buNone/>
            </a:pPr>
            <a:endParaRPr lang="en-GB" dirty="0">
              <a:latin typeface="Arial" panose="020B0604020202020204" pitchFamily="34" charset="0"/>
              <a:cs typeface="Arial" panose="020B0604020202020204" pitchFamily="34" charset="0"/>
            </a:endParaRPr>
          </a:p>
          <a:p>
            <a:pPr marL="118872" indent="0">
              <a:buNone/>
            </a:pPr>
            <a:endParaRPr lang="en-GB" dirty="0">
              <a:latin typeface="Arial" panose="020B0604020202020204" pitchFamily="34" charset="0"/>
              <a:cs typeface="Arial" panose="020B0604020202020204" pitchFamily="34" charset="0"/>
            </a:endParaRPr>
          </a:p>
          <a:p>
            <a:pPr marL="690372" indent="-571500">
              <a:buAutoNum type="romanLcParenBoth"/>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48609095"/>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4949" y="201478"/>
            <a:ext cx="11267268" cy="1100380"/>
          </a:xfrm>
        </p:spPr>
        <p:txBody>
          <a:bodyPr>
            <a:normAutofit/>
          </a:bodyPr>
          <a:lstStyle/>
          <a:p>
            <a:pPr algn="ctr"/>
            <a:r>
              <a:rPr lang="en-GB" sz="4800" b="1" dirty="0">
                <a:latin typeface="Arial" panose="020B0604020202020204" pitchFamily="34" charset="0"/>
                <a:cs typeface="Arial" panose="020B0604020202020204" pitchFamily="34" charset="0"/>
              </a:rPr>
              <a:t>DEFILEMENT CONT’D</a:t>
            </a:r>
          </a:p>
        </p:txBody>
      </p:sp>
      <p:sp>
        <p:nvSpPr>
          <p:cNvPr id="3" name="Content Placeholder 2"/>
          <p:cNvSpPr>
            <a:spLocks noGrp="1"/>
          </p:cNvSpPr>
          <p:nvPr>
            <p:ph idx="1"/>
          </p:nvPr>
        </p:nvSpPr>
        <p:spPr>
          <a:xfrm>
            <a:off x="464949" y="1484784"/>
            <a:ext cx="11267268" cy="5184576"/>
          </a:xfrm>
        </p:spPr>
        <p:txBody>
          <a:bodyPr>
            <a:normAutofit/>
          </a:bodyPr>
          <a:lstStyle/>
          <a:p>
            <a:pPr>
              <a:buFont typeface="Wingdings" pitchFamily="2" charset="2"/>
              <a:buChar char="ü"/>
            </a:pPr>
            <a:endParaRPr lang="en-GB" sz="2800" b="1" i="1" dirty="0">
              <a:latin typeface="Arial" panose="020B0604020202020204" pitchFamily="34" charset="0"/>
              <a:cs typeface="Arial" panose="020B0604020202020204" pitchFamily="34" charset="0"/>
            </a:endParaRPr>
          </a:p>
          <a:p>
            <a:pPr>
              <a:buFont typeface="Wingdings" pitchFamily="2" charset="2"/>
              <a:buChar char="ü"/>
            </a:pPr>
            <a:r>
              <a:rPr lang="en-GB" sz="2800" b="1" i="1" dirty="0">
                <a:latin typeface="Arial" panose="020B0604020202020204" pitchFamily="34" charset="0"/>
                <a:cs typeface="Arial" panose="020B0604020202020204" pitchFamily="34" charset="0"/>
              </a:rPr>
              <a:t>The People v. Stephen Hara </a:t>
            </a:r>
            <a:r>
              <a:rPr lang="en-GB" sz="2800" b="1" dirty="0">
                <a:latin typeface="Arial" panose="020B0604020202020204" pitchFamily="34" charset="0"/>
                <a:cs typeface="Arial" panose="020B0604020202020204" pitchFamily="34" charset="0"/>
              </a:rPr>
              <a:t>(2004) HC</a:t>
            </a:r>
          </a:p>
          <a:p>
            <a:pPr>
              <a:buFont typeface="Wingdings" pitchFamily="2" charset="2"/>
              <a:buChar char="ü"/>
            </a:pPr>
            <a:r>
              <a:rPr lang="en-GB" sz="2800" dirty="0">
                <a:latin typeface="Arial" panose="020B0604020202020204" pitchFamily="34" charset="0"/>
                <a:cs typeface="Arial" panose="020B0604020202020204" pitchFamily="34" charset="0"/>
              </a:rPr>
              <a:t>Accused  aged 39 was charged with defilement of a child aged 11 contrary to s.138(1) PC Cap 87 </a:t>
            </a:r>
          </a:p>
          <a:p>
            <a:pPr>
              <a:buFont typeface="Wingdings" pitchFamily="2" charset="2"/>
              <a:buChar char="ü"/>
            </a:pPr>
            <a:r>
              <a:rPr lang="en-GB" sz="2800" dirty="0">
                <a:latin typeface="Arial" panose="020B0604020202020204" pitchFamily="34" charset="0"/>
                <a:cs typeface="Arial" panose="020B0604020202020204" pitchFamily="34" charset="0"/>
              </a:rPr>
              <a:t>Accused was sentenced to 25 years imprisonment with hard labour the harsh sentence was imposed to reflect the barbaric nature of the act</a:t>
            </a:r>
          </a:p>
          <a:p>
            <a:pPr>
              <a:buFont typeface="Wingdings" pitchFamily="2" charset="2"/>
              <a:buChar char="ü"/>
            </a:pPr>
            <a:endParaRPr lang="en-GB" sz="2800" dirty="0">
              <a:latin typeface="Arial" panose="020B0604020202020204" pitchFamily="34" charset="0"/>
              <a:cs typeface="Arial" panose="020B0604020202020204" pitchFamily="34" charset="0"/>
            </a:endParaRPr>
          </a:p>
          <a:p>
            <a:pPr>
              <a:buFont typeface="Wingdings" pitchFamily="2" charset="2"/>
              <a:buChar char="ü"/>
            </a:pPr>
            <a:r>
              <a:rPr lang="en-GB" sz="2800" dirty="0" err="1">
                <a:latin typeface="Arial" panose="020B0604020202020204" pitchFamily="34" charset="0"/>
                <a:cs typeface="Arial" panose="020B0604020202020204" pitchFamily="34" charset="0"/>
              </a:rPr>
              <a:t>Nsofu</a:t>
            </a:r>
            <a:r>
              <a:rPr lang="en-GB" sz="2800" dirty="0">
                <a:latin typeface="Arial" panose="020B0604020202020204" pitchFamily="34" charset="0"/>
                <a:cs typeface="Arial" panose="020B0604020202020204" pitchFamily="34" charset="0"/>
              </a:rPr>
              <a:t> v the People (1973) ZR 287</a:t>
            </a:r>
          </a:p>
          <a:p>
            <a:pPr>
              <a:buFont typeface="Wingdings" pitchFamily="2" charset="2"/>
              <a:buChar char="ü"/>
            </a:pPr>
            <a:r>
              <a:rPr lang="en-GB" sz="2800" b="1" dirty="0">
                <a:latin typeface="Arial" panose="020B0604020202020204" pitchFamily="34" charset="0"/>
                <a:cs typeface="Arial" panose="020B0604020202020204" pitchFamily="34" charset="0"/>
              </a:rPr>
              <a:t>Sole </a:t>
            </a:r>
            <a:r>
              <a:rPr lang="en-GB" sz="2800" b="1" dirty="0" err="1">
                <a:latin typeface="Arial" panose="020B0604020202020204" pitchFamily="34" charset="0"/>
                <a:cs typeface="Arial" panose="020B0604020202020204" pitchFamily="34" charset="0"/>
              </a:rPr>
              <a:t>Sikaonga</a:t>
            </a:r>
            <a:r>
              <a:rPr lang="en-GB" sz="2800" b="1" dirty="0">
                <a:latin typeface="Arial" panose="020B0604020202020204" pitchFamily="34" charset="0"/>
                <a:cs typeface="Arial" panose="020B0604020202020204" pitchFamily="34" charset="0"/>
              </a:rPr>
              <a:t> v the people (S.C.Z JUDGMENT no. 20 OF 2009) – 25 years</a:t>
            </a:r>
          </a:p>
          <a:p>
            <a:pPr>
              <a:buFont typeface="Wingdings" pitchFamily="2" charset="2"/>
              <a:buChar char="ü"/>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89729776"/>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309966"/>
            <a:ext cx="11086106" cy="1146875"/>
          </a:xfrm>
        </p:spPr>
        <p:txBody>
          <a:bodyPr/>
          <a:lstStyle/>
          <a:p>
            <a:pPr algn="ctr"/>
            <a:r>
              <a:rPr lang="en-GB" sz="4400" dirty="0">
                <a:latin typeface="Arial" panose="020B0604020202020204" pitchFamily="34" charset="0"/>
                <a:cs typeface="Arial" panose="020B0604020202020204" pitchFamily="34" charset="0"/>
              </a:rPr>
              <a:t>Attempted Defilement </a:t>
            </a:r>
          </a:p>
        </p:txBody>
      </p:sp>
      <p:sp>
        <p:nvSpPr>
          <p:cNvPr id="3" name="Content Placeholder 2"/>
          <p:cNvSpPr>
            <a:spLocks noGrp="1"/>
          </p:cNvSpPr>
          <p:nvPr>
            <p:ph idx="1"/>
          </p:nvPr>
        </p:nvSpPr>
        <p:spPr>
          <a:xfrm>
            <a:off x="1103312" y="1255364"/>
            <a:ext cx="8946541" cy="4993036"/>
          </a:xfrm>
        </p:spPr>
        <p:txBody>
          <a:bodyPr>
            <a:normAutofit/>
          </a:bodyPr>
          <a:lstStyle/>
          <a:p>
            <a:pPr>
              <a:buFont typeface="Arial" charset="0"/>
              <a:buChar char="•"/>
            </a:pPr>
            <a:endParaRPr lang="en-GB" sz="2800" dirty="0">
              <a:latin typeface="Arial" panose="020B0604020202020204" pitchFamily="34" charset="0"/>
              <a:cs typeface="Arial" panose="020B0604020202020204" pitchFamily="34" charset="0"/>
            </a:endParaRPr>
          </a:p>
          <a:p>
            <a:pPr>
              <a:buFont typeface="Arial" charset="0"/>
              <a:buChar char="•"/>
            </a:pPr>
            <a:r>
              <a:rPr lang="en-GB" sz="2800" dirty="0">
                <a:latin typeface="Arial" panose="020B0604020202020204" pitchFamily="34" charset="0"/>
                <a:cs typeface="Arial" panose="020B0604020202020204" pitchFamily="34" charset="0"/>
              </a:rPr>
              <a:t>PC s.138(2) attempted Defilement - 14</a:t>
            </a:r>
          </a:p>
          <a:p>
            <a:pPr>
              <a:buFont typeface="Arial" charset="0"/>
              <a:buChar char="•"/>
            </a:pPr>
            <a:r>
              <a:rPr lang="en-GB" sz="2800" dirty="0">
                <a:latin typeface="Arial" panose="020B0604020202020204" pitchFamily="34" charset="0"/>
                <a:cs typeface="Arial" panose="020B0604020202020204" pitchFamily="34" charset="0"/>
              </a:rPr>
              <a:t>Therefore the following needs to be established to secure a conviction;</a:t>
            </a:r>
          </a:p>
          <a:p>
            <a:pPr>
              <a:buFont typeface="Arial" charset="0"/>
              <a:buChar char="•"/>
            </a:pPr>
            <a:r>
              <a:rPr lang="en-GB" sz="2800" dirty="0">
                <a:latin typeface="Arial" panose="020B0604020202020204" pitchFamily="34" charset="0"/>
                <a:cs typeface="Arial" panose="020B0604020202020204" pitchFamily="34" charset="0"/>
              </a:rPr>
              <a:t>will be established if ;</a:t>
            </a:r>
          </a:p>
          <a:p>
            <a:pPr>
              <a:buFont typeface="Arial" charset="0"/>
              <a:buChar char="•"/>
            </a:pPr>
            <a:endParaRPr lang="en-GB" sz="2800" dirty="0">
              <a:latin typeface="Arial" panose="020B0604020202020204" pitchFamily="34" charset="0"/>
              <a:cs typeface="Arial" panose="020B0604020202020204" pitchFamily="34" charset="0"/>
            </a:endParaRPr>
          </a:p>
          <a:p>
            <a:pPr marL="690372" indent="-571500">
              <a:buAutoNum type="romanLcParenBoth"/>
            </a:pPr>
            <a:r>
              <a:rPr lang="en-GB" sz="2800" dirty="0">
                <a:latin typeface="Arial" panose="020B0604020202020204" pitchFamily="34" charset="0"/>
                <a:cs typeface="Arial" panose="020B0604020202020204" pitchFamily="34" charset="0"/>
              </a:rPr>
              <a:t>Attempt to have sexual intercourse</a:t>
            </a:r>
          </a:p>
          <a:p>
            <a:pPr marL="690372" indent="-571500">
              <a:buAutoNum type="romanLcParenBoth"/>
            </a:pPr>
            <a:r>
              <a:rPr lang="en-GB" sz="2800" dirty="0">
                <a:latin typeface="Arial" panose="020B0604020202020204" pitchFamily="34" charset="0"/>
                <a:cs typeface="Arial" panose="020B0604020202020204" pitchFamily="34" charset="0"/>
              </a:rPr>
              <a:t>With a child below 16</a:t>
            </a:r>
          </a:p>
          <a:p>
            <a:pPr marL="118872" indent="0">
              <a:buNone/>
            </a:pPr>
            <a:endParaRPr lang="en-GB" sz="2800" dirty="0">
              <a:latin typeface="Arial" panose="020B0604020202020204" pitchFamily="34" charset="0"/>
              <a:cs typeface="Arial" panose="020B0604020202020204" pitchFamily="34" charset="0"/>
            </a:endParaRPr>
          </a:p>
          <a:p>
            <a:pPr marL="118872" indent="0">
              <a:buNone/>
            </a:pPr>
            <a:endParaRPr lang="en-GB" dirty="0">
              <a:latin typeface="Arial" panose="020B0604020202020204" pitchFamily="34" charset="0"/>
              <a:cs typeface="Arial" panose="020B0604020202020204" pitchFamily="34" charset="0"/>
            </a:endParaRPr>
          </a:p>
          <a:p>
            <a:pPr marL="118872" indent="0">
              <a:buNone/>
            </a:pPr>
            <a:endParaRPr lang="en-GB" dirty="0">
              <a:latin typeface="Arial" panose="020B0604020202020204" pitchFamily="34" charset="0"/>
              <a:cs typeface="Arial" panose="020B0604020202020204" pitchFamily="34" charset="0"/>
            </a:endParaRPr>
          </a:p>
          <a:p>
            <a:pPr marL="118872" indent="0">
              <a:buNone/>
            </a:pPr>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8206167"/>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11024113" cy="988624"/>
          </a:xfrm>
        </p:spPr>
        <p:txBody>
          <a:bodyPr>
            <a:normAutofit/>
          </a:bodyPr>
          <a:lstStyle/>
          <a:p>
            <a:pPr algn="ctr"/>
            <a:r>
              <a:rPr lang="en-GB" dirty="0">
                <a:latin typeface="Arial" panose="020B0604020202020204" pitchFamily="34" charset="0"/>
                <a:cs typeface="Arial" panose="020B0604020202020204" pitchFamily="34" charset="0"/>
              </a:rPr>
              <a:t>DEFILEMENT CONT’D</a:t>
            </a:r>
          </a:p>
        </p:txBody>
      </p:sp>
      <p:sp>
        <p:nvSpPr>
          <p:cNvPr id="3" name="Content Placeholder 2"/>
          <p:cNvSpPr>
            <a:spLocks noGrp="1"/>
          </p:cNvSpPr>
          <p:nvPr>
            <p:ph idx="1"/>
          </p:nvPr>
        </p:nvSpPr>
        <p:spPr>
          <a:xfrm>
            <a:off x="646111" y="1441342"/>
            <a:ext cx="11024113" cy="4807057"/>
          </a:xfrm>
        </p:spPr>
        <p:txBody>
          <a:bodyPr>
            <a:normAutofit/>
          </a:bodyPr>
          <a:lstStyle/>
          <a:p>
            <a:pPr>
              <a:buFont typeface="Arial" charset="0"/>
              <a:buChar char="•"/>
            </a:pPr>
            <a:endParaRPr lang="en-GB" dirty="0">
              <a:latin typeface="Arial" panose="020B0604020202020204" pitchFamily="34" charset="0"/>
              <a:cs typeface="Arial" panose="020B0604020202020204" pitchFamily="34" charset="0"/>
            </a:endParaRPr>
          </a:p>
          <a:p>
            <a:pPr>
              <a:buFont typeface="Wingdings" pitchFamily="2" charset="2"/>
              <a:buChar char="ü"/>
            </a:pPr>
            <a:r>
              <a:rPr lang="en-GB" sz="2800" dirty="0">
                <a:latin typeface="Arial" panose="020B0604020202020204" pitchFamily="34" charset="0"/>
                <a:cs typeface="Arial" panose="020B0604020202020204" pitchFamily="34" charset="0"/>
              </a:rPr>
              <a:t>Defilement of Persons with Mental Illness (s139) PC</a:t>
            </a:r>
          </a:p>
          <a:p>
            <a:pPr>
              <a:buFont typeface="Wingdings" pitchFamily="2" charset="2"/>
              <a:buChar char="ü"/>
            </a:pPr>
            <a:endParaRPr lang="en-GB" sz="2800" dirty="0">
              <a:latin typeface="Arial" panose="020B0604020202020204" pitchFamily="34" charset="0"/>
              <a:cs typeface="Arial" panose="020B0604020202020204" pitchFamily="34" charset="0"/>
            </a:endParaRPr>
          </a:p>
          <a:p>
            <a:pPr>
              <a:buFont typeface="Wingdings" pitchFamily="2" charset="2"/>
              <a:buChar char="ü"/>
            </a:pPr>
            <a:r>
              <a:rPr lang="en-GB" sz="2800" dirty="0">
                <a:latin typeface="Arial" panose="020B0604020202020204" pitchFamily="34" charset="0"/>
                <a:cs typeface="Arial" panose="020B0604020202020204" pitchFamily="34" charset="0"/>
              </a:rPr>
              <a:t>Such a person is liable to imprisonment of 14 years imprisonment.</a:t>
            </a:r>
          </a:p>
          <a:p>
            <a:pPr>
              <a:buFont typeface="Wingdings" pitchFamily="2" charset="2"/>
              <a:buChar char="ü"/>
            </a:pPr>
            <a:endParaRPr lang="en-GB" sz="2800" dirty="0">
              <a:latin typeface="Arial" panose="020B0604020202020204" pitchFamily="34" charset="0"/>
              <a:cs typeface="Arial" panose="020B0604020202020204" pitchFamily="34" charset="0"/>
            </a:endParaRPr>
          </a:p>
          <a:p>
            <a:pPr>
              <a:buFont typeface="Wingdings" pitchFamily="2" charset="2"/>
              <a:buChar char="ü"/>
            </a:pPr>
            <a:r>
              <a:rPr lang="en-GB" sz="2800" dirty="0">
                <a:latin typeface="Arial" panose="020B0604020202020204" pitchFamily="34" charset="0"/>
                <a:cs typeface="Arial" panose="020B0604020202020204" pitchFamily="34" charset="0"/>
              </a:rPr>
              <a:t>Knowledge to the accused that the victim is an Idiot or imbecile </a:t>
            </a:r>
          </a:p>
          <a:p>
            <a:pPr>
              <a:buFont typeface="Wingdings" pitchFamily="2" charset="2"/>
              <a:buChar char="ü"/>
            </a:pPr>
            <a:endParaRPr lang="en-GB" sz="2800" dirty="0">
              <a:latin typeface="Arial" panose="020B0604020202020204" pitchFamily="34" charset="0"/>
              <a:cs typeface="Arial" panose="020B0604020202020204" pitchFamily="34" charset="0"/>
            </a:endParaRPr>
          </a:p>
          <a:p>
            <a:pPr>
              <a:buFont typeface="Wingdings" pitchFamily="2" charset="2"/>
              <a:buChar char="ü"/>
            </a:pPr>
            <a:r>
              <a:rPr lang="en-GB" sz="2800" dirty="0">
                <a:latin typeface="Arial" panose="020B0604020202020204" pitchFamily="34" charset="0"/>
                <a:cs typeface="Arial" panose="020B0604020202020204" pitchFamily="34" charset="0"/>
              </a:rPr>
              <a:t>There is need to prove that D did not know that the victim had a mental disability</a:t>
            </a:r>
          </a:p>
          <a:p>
            <a:pPr>
              <a:buFont typeface="Arial" charset="0"/>
              <a:buChar char="•"/>
            </a:pPr>
            <a:endParaRPr lang="en-GB" sz="2800"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94208892"/>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26941" y="260648"/>
            <a:ext cx="11112285" cy="1219200"/>
          </a:xfrm>
        </p:spPr>
        <p:txBody>
          <a:bodyPr>
            <a:noAutofit/>
          </a:bodyPr>
          <a:lstStyle/>
          <a:p>
            <a:pPr algn="ctr"/>
            <a:r>
              <a:rPr lang="en-GB" sz="4400" dirty="0">
                <a:latin typeface="Arial" panose="020B0604020202020204" pitchFamily="34" charset="0"/>
                <a:cs typeface="Arial" panose="020B0604020202020204" pitchFamily="34" charset="0"/>
              </a:rPr>
              <a:t>INCEST</a:t>
            </a:r>
            <a:br>
              <a:rPr lang="en-GB" sz="4400" dirty="0">
                <a:latin typeface="Arial Black" panose="020B0A04020102020204" pitchFamily="34" charset="0"/>
              </a:rPr>
            </a:br>
            <a:endParaRPr lang="en-GB" sz="4400" dirty="0">
              <a:latin typeface="Arial Black" panose="020B0A04020102020204" pitchFamily="34" charset="0"/>
            </a:endParaRPr>
          </a:p>
        </p:txBody>
      </p:sp>
      <p:sp>
        <p:nvSpPr>
          <p:cNvPr id="2" name="Content Placeholder 1"/>
          <p:cNvSpPr>
            <a:spLocks noGrp="1"/>
          </p:cNvSpPr>
          <p:nvPr>
            <p:ph idx="1"/>
          </p:nvPr>
        </p:nvSpPr>
        <p:spPr>
          <a:xfrm>
            <a:off x="526941" y="1124745"/>
            <a:ext cx="11112285" cy="5245058"/>
          </a:xfrm>
        </p:spPr>
        <p:txBody>
          <a:bodyPr>
            <a:normAutofit/>
          </a:bodyPr>
          <a:lstStyle/>
          <a:p>
            <a:pPr>
              <a:buFont typeface="Wingdings" pitchFamily="2" charset="2"/>
              <a:buChar char="ü"/>
            </a:pPr>
            <a:r>
              <a:rPr lang="en-GB" sz="2800" dirty="0">
                <a:latin typeface="Arial" panose="020B0604020202020204" pitchFamily="34" charset="0"/>
                <a:cs typeface="Arial" panose="020B0604020202020204" pitchFamily="34" charset="0"/>
              </a:rPr>
              <a:t>PC S159 – incest by males </a:t>
            </a:r>
          </a:p>
          <a:p>
            <a:pPr>
              <a:buFont typeface="Arial" panose="020B0604020202020204" pitchFamily="34" charset="0"/>
              <a:buChar char="•"/>
            </a:pPr>
            <a:r>
              <a:rPr lang="en-GB" sz="2800" dirty="0">
                <a:latin typeface="Arial" panose="020B0604020202020204" pitchFamily="34" charset="0"/>
                <a:cs typeface="Arial" panose="020B0604020202020204" pitchFamily="34" charset="0"/>
              </a:rPr>
              <a:t>Carnal knowledge of grandmother, mother, sister or daughter, grand daughter, aunt or niece</a:t>
            </a:r>
          </a:p>
          <a:p>
            <a:pPr>
              <a:buFont typeface="Arial" panose="020B0604020202020204" pitchFamily="34" charset="0"/>
              <a:buChar char="•"/>
            </a:pPr>
            <a:r>
              <a:rPr lang="en-GB" sz="2800" dirty="0">
                <a:latin typeface="Arial" panose="020B0604020202020204" pitchFamily="34" charset="0"/>
                <a:cs typeface="Arial" panose="020B0604020202020204" pitchFamily="34" charset="0"/>
              </a:rPr>
              <a:t>Felony – not less than twenty years/life imprisonment Consent immaterial</a:t>
            </a:r>
          </a:p>
          <a:p>
            <a:pPr>
              <a:buFont typeface="Arial" panose="020B0604020202020204" pitchFamily="34" charset="0"/>
              <a:buChar char="•"/>
            </a:pPr>
            <a:r>
              <a:rPr lang="en-GB" sz="2800" dirty="0">
                <a:latin typeface="Arial" panose="020B0604020202020204" pitchFamily="34" charset="0"/>
                <a:cs typeface="Arial" panose="020B0604020202020204" pitchFamily="34" charset="0"/>
              </a:rPr>
              <a:t>Attempt 10 years not exceeding 20 years</a:t>
            </a:r>
          </a:p>
          <a:p>
            <a:pPr>
              <a:buFont typeface="Arial" panose="020B0604020202020204" pitchFamily="34" charset="0"/>
              <a:buChar char="•"/>
            </a:pPr>
            <a:r>
              <a:rPr lang="en-GB" sz="2800" dirty="0">
                <a:latin typeface="Arial" panose="020B0604020202020204" pitchFamily="34" charset="0"/>
                <a:cs typeface="Arial" panose="020B0604020202020204" pitchFamily="34" charset="0"/>
              </a:rPr>
              <a:t>(2) Any female person who has carnal knowledge of a male person who is to that person’s knowledge her grand-father, father, brother, son, grand-son, uncle or nephew commits a felony and is liable, upon conviction, for a term of not less than twenty years and may be liable to imprisonment for life.</a:t>
            </a:r>
          </a:p>
          <a:p>
            <a:pPr>
              <a:buFont typeface="Arial" panose="020B0604020202020204" pitchFamily="34" charset="0"/>
              <a:buChar char="•"/>
            </a:pPr>
            <a:endParaRPr lang="en-GB"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35402636"/>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3953" y="452718"/>
            <a:ext cx="11344759" cy="1147482"/>
          </a:xfrm>
        </p:spPr>
        <p:txBody>
          <a:bodyPr>
            <a:normAutofit/>
          </a:bodyPr>
          <a:lstStyle/>
          <a:p>
            <a:pPr algn="ctr"/>
            <a:r>
              <a:rPr lang="en-GB" sz="4400" dirty="0">
                <a:latin typeface="Arial" panose="020B0604020202020204" pitchFamily="34" charset="0"/>
                <a:cs typeface="Arial" panose="020B0604020202020204" pitchFamily="34" charset="0"/>
              </a:rPr>
              <a:t>INCEST CONT’D</a:t>
            </a:r>
          </a:p>
        </p:txBody>
      </p:sp>
      <p:sp>
        <p:nvSpPr>
          <p:cNvPr id="3" name="Content Placeholder 2"/>
          <p:cNvSpPr>
            <a:spLocks noGrp="1"/>
          </p:cNvSpPr>
          <p:nvPr>
            <p:ph idx="1"/>
          </p:nvPr>
        </p:nvSpPr>
        <p:spPr>
          <a:xfrm>
            <a:off x="433953" y="1600200"/>
            <a:ext cx="11344759" cy="4925144"/>
          </a:xfrm>
        </p:spPr>
        <p:txBody>
          <a:bodyPr>
            <a:normAutofit/>
          </a:bodyPr>
          <a:lstStyle/>
          <a:p>
            <a:pPr>
              <a:buFont typeface="Wingdings" pitchFamily="2" charset="2"/>
              <a:buChar char="ü"/>
            </a:pPr>
            <a:r>
              <a:rPr lang="en-GB" sz="2800" dirty="0">
                <a:latin typeface="Arial" panose="020B0604020202020204" pitchFamily="34" charset="0"/>
                <a:cs typeface="Arial" panose="020B0604020202020204" pitchFamily="34" charset="0"/>
              </a:rPr>
              <a:t>S161 – Consent to incest</a:t>
            </a:r>
          </a:p>
          <a:p>
            <a:pPr>
              <a:buFont typeface="Wingdings" pitchFamily="2" charset="2"/>
              <a:buChar char="ü"/>
            </a:pPr>
            <a:r>
              <a:rPr lang="en-GB" sz="2800" dirty="0">
                <a:latin typeface="Arial" panose="020B0604020202020204" pitchFamily="34" charset="0"/>
                <a:cs typeface="Arial" panose="020B0604020202020204" pitchFamily="34" charset="0"/>
              </a:rPr>
              <a:t>162 – half brother and half sister</a:t>
            </a:r>
          </a:p>
          <a:p>
            <a:pPr>
              <a:buFont typeface="Wingdings" pitchFamily="2" charset="2"/>
              <a:buChar char="ü"/>
            </a:pPr>
            <a:r>
              <a:rPr lang="en-GB" sz="2800" dirty="0">
                <a:latin typeface="Arial" panose="020B0604020202020204" pitchFamily="34" charset="0"/>
                <a:cs typeface="Arial" panose="020B0604020202020204" pitchFamily="34" charset="0"/>
              </a:rPr>
              <a:t>Mens rea – intention, recklessness (Knowledge as part of the fault element)</a:t>
            </a: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70517172"/>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0545" y="2509235"/>
            <a:ext cx="10515600" cy="1325563"/>
          </a:xfrm>
        </p:spPr>
        <p:txBody>
          <a:bodyPr/>
          <a:lstStyle/>
          <a:p>
            <a:pPr algn="ctr"/>
            <a:r>
              <a:rPr lang="en-GB" b="1" dirty="0">
                <a:latin typeface="Arial Black" panose="020B0A04020102020204" pitchFamily="34" charset="0"/>
              </a:rPr>
              <a:t>UNIT 8 - OFFENCES AGAINST PROPERTY LECTURE</a:t>
            </a:r>
          </a:p>
        </p:txBody>
      </p:sp>
    </p:spTree>
    <p:extLst>
      <p:ext uri="{BB962C8B-B14F-4D97-AF65-F5344CB8AC3E}">
        <p14:creationId xmlns:p14="http://schemas.microsoft.com/office/powerpoint/2010/main" val="41285266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61399"/>
          </a:xfrm>
        </p:spPr>
        <p:txBody>
          <a:bodyPr>
            <a:normAutofit fontScale="90000"/>
          </a:bodyPr>
          <a:lstStyle/>
          <a:p>
            <a:r>
              <a:rPr lang="en-GB" b="1" dirty="0"/>
              <a:t>Read the following cases on Burden of Proof</a:t>
            </a:r>
            <a:br>
              <a:rPr lang="en-GB" b="1" dirty="0"/>
            </a:br>
            <a:endParaRPr lang="en-GB" b="1" dirty="0"/>
          </a:p>
        </p:txBody>
      </p:sp>
      <p:sp>
        <p:nvSpPr>
          <p:cNvPr id="3" name="Content Placeholder 2"/>
          <p:cNvSpPr>
            <a:spLocks noGrp="1"/>
          </p:cNvSpPr>
          <p:nvPr>
            <p:ph idx="1"/>
          </p:nvPr>
        </p:nvSpPr>
        <p:spPr>
          <a:xfrm>
            <a:off x="838200" y="1812746"/>
            <a:ext cx="10515600" cy="4351338"/>
          </a:xfrm>
        </p:spPr>
        <p:txBody>
          <a:bodyPr/>
          <a:lstStyle/>
          <a:p>
            <a:r>
              <a:rPr lang="en-US" dirty="0"/>
              <a:t>Woolmington v DPP [1935] AC 462</a:t>
            </a:r>
          </a:p>
          <a:p>
            <a:r>
              <a:rPr lang="en-US" dirty="0"/>
              <a:t>Mwewa Murono v The People [2004] Z. R. 207</a:t>
            </a:r>
          </a:p>
        </p:txBody>
      </p:sp>
    </p:spTree>
    <p:extLst>
      <p:ext uri="{BB962C8B-B14F-4D97-AF65-F5344CB8AC3E}">
        <p14:creationId xmlns:p14="http://schemas.microsoft.com/office/powerpoint/2010/main" val="880441344"/>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br>
              <a:rPr lang="en-GB" dirty="0"/>
            </a:br>
            <a:br>
              <a:rPr lang="en-GB" dirty="0"/>
            </a:br>
            <a:r>
              <a:rPr lang="en-GB" dirty="0"/>
              <a:t>Theft</a:t>
            </a:r>
          </a:p>
        </p:txBody>
      </p:sp>
      <p:sp>
        <p:nvSpPr>
          <p:cNvPr id="3" name="Content Placeholder 2"/>
          <p:cNvSpPr>
            <a:spLocks noGrp="1"/>
          </p:cNvSpPr>
          <p:nvPr>
            <p:ph sz="quarter" idx="1"/>
          </p:nvPr>
        </p:nvSpPr>
        <p:spPr/>
        <p:txBody>
          <a:bodyPr>
            <a:normAutofit/>
          </a:bodyPr>
          <a:lstStyle/>
          <a:p>
            <a:r>
              <a:rPr lang="en-GB" sz="3200" dirty="0"/>
              <a:t>Basic  requirement of the offence is that there should be a thing, the thing whatever its nature or value must be capable of being stolen(see S264 PC Cap 87 list things which are capable of being stolen).</a:t>
            </a:r>
          </a:p>
        </p:txBody>
      </p:sp>
    </p:spTree>
    <p:extLst>
      <p:ext uri="{BB962C8B-B14F-4D97-AF65-F5344CB8AC3E}">
        <p14:creationId xmlns:p14="http://schemas.microsoft.com/office/powerpoint/2010/main" val="2203511305"/>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Definition of theft</a:t>
            </a:r>
          </a:p>
        </p:txBody>
      </p:sp>
      <p:sp>
        <p:nvSpPr>
          <p:cNvPr id="3" name="Content Placeholder 2"/>
          <p:cNvSpPr>
            <a:spLocks noGrp="1"/>
          </p:cNvSpPr>
          <p:nvPr>
            <p:ph sz="quarter" idx="1"/>
          </p:nvPr>
        </p:nvSpPr>
        <p:spPr/>
        <p:txBody>
          <a:bodyPr>
            <a:normAutofit fontScale="92500" lnSpcReduction="10000"/>
          </a:bodyPr>
          <a:lstStyle/>
          <a:p>
            <a:r>
              <a:rPr lang="en-GB" dirty="0"/>
              <a:t>S.265(i) -  </a:t>
            </a:r>
            <a:r>
              <a:rPr lang="en-GB" i="1" dirty="0"/>
              <a:t>A person who fraudulently &amp; without claim of right takes anything capable of being stolen or fraudulently converts to the use of any person other than the general or special owner thereof anything capable of being stolen, is said to steal that thing’ </a:t>
            </a:r>
          </a:p>
          <a:p>
            <a:endParaRPr lang="en-GB" i="1" dirty="0"/>
          </a:p>
          <a:p>
            <a:r>
              <a:rPr lang="en-GB" dirty="0"/>
              <a:t>S265(2) </a:t>
            </a:r>
            <a:r>
              <a:rPr lang="en-GB" i="1" dirty="0"/>
              <a:t>A person who takes anything…..capable of being stolen is deemed to do so fraudulently if it does it with….</a:t>
            </a:r>
          </a:p>
          <a:p>
            <a:pPr marL="0" indent="0">
              <a:buNone/>
            </a:pPr>
            <a:r>
              <a:rPr lang="en-GB" i="1" dirty="0"/>
              <a:t>(a) An intent to permanently deprive the general or special owner of thing of it</a:t>
            </a:r>
          </a:p>
          <a:p>
            <a:r>
              <a:rPr lang="en-GB" dirty="0"/>
              <a:t>S.265(5) a person is not be deemed to take a thing unless if he moves it or causes it to move </a:t>
            </a:r>
          </a:p>
          <a:p>
            <a:endParaRPr lang="en-GB" dirty="0"/>
          </a:p>
        </p:txBody>
      </p:sp>
    </p:spTree>
    <p:extLst>
      <p:ext uri="{BB962C8B-B14F-4D97-AF65-F5344CB8AC3E}">
        <p14:creationId xmlns:p14="http://schemas.microsoft.com/office/powerpoint/2010/main" val="180659684"/>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Theft</a:t>
            </a:r>
          </a:p>
        </p:txBody>
      </p:sp>
      <p:sp>
        <p:nvSpPr>
          <p:cNvPr id="3" name="Content Placeholder 2"/>
          <p:cNvSpPr>
            <a:spLocks noGrp="1"/>
          </p:cNvSpPr>
          <p:nvPr>
            <p:ph sz="quarter" idx="1"/>
          </p:nvPr>
        </p:nvSpPr>
        <p:spPr/>
        <p:txBody>
          <a:bodyPr>
            <a:normAutofit lnSpcReduction="10000"/>
          </a:bodyPr>
          <a:lstStyle/>
          <a:p>
            <a:r>
              <a:rPr lang="en-GB" dirty="0"/>
              <a:t>Fraudulently mean  dishonest, the taking must be intentional, without mistake &amp; with knowledge that the thing being taken belongs to another person</a:t>
            </a:r>
          </a:p>
          <a:p>
            <a:r>
              <a:rPr lang="en-GB" dirty="0"/>
              <a:t>Summary of Provisions S.265  identifies five elements of theft</a:t>
            </a:r>
          </a:p>
          <a:p>
            <a:pPr marL="571500" indent="-571500">
              <a:buAutoNum type="romanLcParenBoth"/>
            </a:pPr>
            <a:r>
              <a:rPr lang="en-GB" dirty="0"/>
              <a:t>There must be something capable of being stolen</a:t>
            </a:r>
          </a:p>
          <a:p>
            <a:pPr marL="571500" indent="-571500">
              <a:buAutoNum type="romanLcParenBoth"/>
            </a:pPr>
            <a:r>
              <a:rPr lang="en-GB" dirty="0"/>
              <a:t>The thing must belong to another person</a:t>
            </a:r>
          </a:p>
          <a:p>
            <a:pPr marL="571500" indent="-571500">
              <a:buAutoNum type="romanLcParenBoth"/>
            </a:pPr>
            <a:r>
              <a:rPr lang="en-GB" dirty="0"/>
              <a:t>The A must take &amp; move the thing</a:t>
            </a:r>
          </a:p>
          <a:p>
            <a:pPr marL="571500" indent="-571500">
              <a:buAutoNum type="romanLcParenBoth"/>
            </a:pPr>
            <a:r>
              <a:rPr lang="en-GB" dirty="0"/>
              <a:t>The A must intend to permanently deprive another person of the thing</a:t>
            </a:r>
          </a:p>
          <a:p>
            <a:pPr marL="571500" indent="-571500">
              <a:buAutoNum type="romanLcParenBoth"/>
            </a:pPr>
            <a:r>
              <a:rPr lang="en-GB" dirty="0"/>
              <a:t>A must act fraudulently (dishonestly)</a:t>
            </a:r>
          </a:p>
          <a:p>
            <a:endParaRPr lang="en-GB" dirty="0"/>
          </a:p>
          <a:p>
            <a:endParaRPr lang="en-GB" dirty="0"/>
          </a:p>
        </p:txBody>
      </p:sp>
    </p:spTree>
    <p:extLst>
      <p:ext uri="{BB962C8B-B14F-4D97-AF65-F5344CB8AC3E}">
        <p14:creationId xmlns:p14="http://schemas.microsoft.com/office/powerpoint/2010/main" val="1173141056"/>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Theft</a:t>
            </a:r>
          </a:p>
        </p:txBody>
      </p:sp>
      <p:sp>
        <p:nvSpPr>
          <p:cNvPr id="3" name="Content Placeholder 2"/>
          <p:cNvSpPr>
            <a:spLocks noGrp="1"/>
          </p:cNvSpPr>
          <p:nvPr>
            <p:ph sz="quarter" idx="1"/>
          </p:nvPr>
        </p:nvSpPr>
        <p:spPr/>
        <p:txBody>
          <a:bodyPr>
            <a:normAutofit fontScale="92500" lnSpcReduction="20000"/>
          </a:bodyPr>
          <a:lstStyle/>
          <a:p>
            <a:r>
              <a:rPr lang="en-GB" dirty="0"/>
              <a:t>Theft is a felony</a:t>
            </a:r>
          </a:p>
          <a:p>
            <a:r>
              <a:rPr lang="en-GB" dirty="0"/>
              <a:t>Person convicted is liable to an imprisonment term which range  between five - fifteen years – (S 272, 275, 275A, 276, 8)</a:t>
            </a:r>
          </a:p>
          <a:p>
            <a:r>
              <a:rPr lang="en-GB" dirty="0"/>
              <a:t>Sentence will depend on nature of thing stolen</a:t>
            </a:r>
          </a:p>
          <a:p>
            <a:r>
              <a:rPr lang="en-GB" i="1" dirty="0"/>
              <a:t>Actus reus </a:t>
            </a:r>
            <a:r>
              <a:rPr lang="en-GB" dirty="0"/>
              <a:t>of Theft – Taking &amp; moving a thing that belongs to another</a:t>
            </a:r>
          </a:p>
          <a:p>
            <a:r>
              <a:rPr lang="en-GB" dirty="0"/>
              <a:t>5 elements which defines theft have been identified;</a:t>
            </a:r>
          </a:p>
          <a:p>
            <a:pPr marL="514350" indent="-514350">
              <a:buAutoNum type="arabicPeriod"/>
            </a:pPr>
            <a:r>
              <a:rPr lang="en-GB" dirty="0"/>
              <a:t>Taking &amp; moving </a:t>
            </a:r>
          </a:p>
          <a:p>
            <a:pPr marL="514350" indent="-514350">
              <a:buFont typeface="Wingdings 2"/>
              <a:buAutoNum type="arabicPeriod"/>
            </a:pPr>
            <a:r>
              <a:rPr lang="en-GB" dirty="0"/>
              <a:t>Must be a thing capable of being stolen</a:t>
            </a:r>
          </a:p>
          <a:p>
            <a:pPr marL="514350" indent="-514350">
              <a:buAutoNum type="arabicPeriod"/>
            </a:pPr>
            <a:r>
              <a:rPr lang="en-GB" dirty="0"/>
              <a:t>Belonging to another</a:t>
            </a:r>
          </a:p>
          <a:p>
            <a:pPr marL="514350" indent="-514350">
              <a:buAutoNum type="arabicPeriod"/>
            </a:pPr>
            <a:r>
              <a:rPr lang="en-GB" dirty="0"/>
              <a:t>Fraudulent intent</a:t>
            </a:r>
          </a:p>
          <a:p>
            <a:pPr marL="514350" indent="-514350">
              <a:buAutoNum type="arabicPeriod"/>
            </a:pPr>
            <a:r>
              <a:rPr lang="en-GB" dirty="0"/>
              <a:t>Intention to permanently deprivation </a:t>
            </a:r>
          </a:p>
          <a:p>
            <a:pPr marL="514350" indent="-514350">
              <a:buAutoNum type="arabicPeriod"/>
            </a:pPr>
            <a:endParaRPr lang="en-GB" b="1" dirty="0"/>
          </a:p>
          <a:p>
            <a:endParaRPr lang="en-GB" b="1" dirty="0"/>
          </a:p>
          <a:p>
            <a:endParaRPr lang="en-GB" dirty="0"/>
          </a:p>
        </p:txBody>
      </p:sp>
    </p:spTree>
    <p:extLst>
      <p:ext uri="{BB962C8B-B14F-4D97-AF65-F5344CB8AC3E}">
        <p14:creationId xmlns:p14="http://schemas.microsoft.com/office/powerpoint/2010/main" val="3763323752"/>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a:t>Actus reus </a:t>
            </a:r>
            <a:r>
              <a:rPr lang="en-GB" dirty="0"/>
              <a:t>of Theft </a:t>
            </a:r>
          </a:p>
        </p:txBody>
      </p:sp>
      <p:sp>
        <p:nvSpPr>
          <p:cNvPr id="3" name="Content Placeholder 2"/>
          <p:cNvSpPr>
            <a:spLocks noGrp="1"/>
          </p:cNvSpPr>
          <p:nvPr>
            <p:ph sz="quarter" idx="1"/>
          </p:nvPr>
        </p:nvSpPr>
        <p:spPr/>
        <p:txBody>
          <a:bodyPr>
            <a:normAutofit fontScale="92500" lnSpcReduction="20000"/>
          </a:bodyPr>
          <a:lstStyle/>
          <a:p>
            <a:pPr>
              <a:buFontTx/>
              <a:buChar char="-"/>
            </a:pPr>
            <a:r>
              <a:rPr lang="en-GB" b="1" dirty="0"/>
              <a:t>Taking &amp; moving </a:t>
            </a:r>
          </a:p>
          <a:p>
            <a:r>
              <a:rPr lang="en-GB" dirty="0"/>
              <a:t>Ordinary meaning applies to the </a:t>
            </a:r>
            <a:r>
              <a:rPr lang="en-GB" b="1" dirty="0"/>
              <a:t>act of taking </a:t>
            </a:r>
            <a:r>
              <a:rPr lang="en-GB" dirty="0"/>
              <a:t>&amp; </a:t>
            </a:r>
            <a:r>
              <a:rPr lang="en-GB" b="1" dirty="0"/>
              <a:t>moving </a:t>
            </a:r>
          </a:p>
          <a:p>
            <a:r>
              <a:rPr lang="en-GB" dirty="0"/>
              <a:t>Implied that there is an </a:t>
            </a:r>
            <a:r>
              <a:rPr lang="en-GB" b="1" dirty="0"/>
              <a:t>absence of consent or knowledge </a:t>
            </a:r>
            <a:r>
              <a:rPr lang="en-GB" i="1" dirty="0"/>
              <a:t>of the owner of the </a:t>
            </a:r>
            <a:r>
              <a:rPr lang="en-GB" b="1" dirty="0"/>
              <a:t>thing taken &amp; moved</a:t>
            </a:r>
            <a:endParaRPr lang="en-GB" dirty="0"/>
          </a:p>
          <a:p>
            <a:r>
              <a:rPr lang="en-GB" b="1" dirty="0"/>
              <a:t>Must be a thing capable of being stolen</a:t>
            </a:r>
          </a:p>
          <a:p>
            <a:r>
              <a:rPr lang="en-GB" dirty="0"/>
              <a:t>S.264 is seeks to define what property is (thing capable if being stolen)</a:t>
            </a:r>
          </a:p>
          <a:p>
            <a:r>
              <a:rPr lang="en-GB" dirty="0"/>
              <a:t>So basically property could include  animals, </a:t>
            </a:r>
          </a:p>
          <a:p>
            <a:r>
              <a:rPr lang="en-GB" dirty="0"/>
              <a:t>Money</a:t>
            </a:r>
          </a:p>
          <a:p>
            <a:r>
              <a:rPr lang="en-GB" dirty="0"/>
              <a:t>Property</a:t>
            </a:r>
          </a:p>
          <a:p>
            <a:r>
              <a:rPr lang="en-GB" dirty="0"/>
              <a:t>Intangible property ( non physical property) – cheque, copyright, trademark &amp; shares</a:t>
            </a:r>
          </a:p>
          <a:p>
            <a:pPr marL="0" indent="0">
              <a:buNone/>
            </a:pPr>
            <a:endParaRPr lang="en-GB" dirty="0"/>
          </a:p>
        </p:txBody>
      </p:sp>
    </p:spTree>
    <p:extLst>
      <p:ext uri="{BB962C8B-B14F-4D97-AF65-F5344CB8AC3E}">
        <p14:creationId xmlns:p14="http://schemas.microsoft.com/office/powerpoint/2010/main" val="1400242911"/>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a:t>Actus reus </a:t>
            </a:r>
            <a:r>
              <a:rPr lang="en-GB" dirty="0"/>
              <a:t>of Theft  cont.</a:t>
            </a:r>
          </a:p>
        </p:txBody>
      </p:sp>
      <p:sp>
        <p:nvSpPr>
          <p:cNvPr id="3" name="Content Placeholder 2"/>
          <p:cNvSpPr>
            <a:spLocks noGrp="1"/>
          </p:cNvSpPr>
          <p:nvPr>
            <p:ph sz="quarter" idx="1"/>
          </p:nvPr>
        </p:nvSpPr>
        <p:spPr/>
        <p:txBody>
          <a:bodyPr/>
          <a:lstStyle/>
          <a:p>
            <a:r>
              <a:rPr lang="en-GB" b="1" dirty="0"/>
              <a:t>Belonging to another</a:t>
            </a:r>
          </a:p>
          <a:p>
            <a:r>
              <a:rPr lang="en-GB" dirty="0"/>
              <a:t>Phrase not contained under s264/5</a:t>
            </a:r>
          </a:p>
          <a:p>
            <a:r>
              <a:rPr lang="en-GB" dirty="0"/>
              <a:t>However is said to mean the same thing as ‘which is property of any person’</a:t>
            </a:r>
          </a:p>
          <a:p>
            <a:r>
              <a:rPr lang="en-GB" dirty="0"/>
              <a:t>Property capable being stolen must belong to someone other that the person being accused of having stolen</a:t>
            </a:r>
          </a:p>
          <a:p>
            <a:r>
              <a:rPr lang="en-GB" dirty="0"/>
              <a:t>The thief does not necessary have to steal the thing from the owner it could be from the person in charge or in possession of the thing</a:t>
            </a:r>
          </a:p>
          <a:p>
            <a:endParaRPr lang="en-GB" dirty="0"/>
          </a:p>
        </p:txBody>
      </p:sp>
    </p:spTree>
    <p:extLst>
      <p:ext uri="{BB962C8B-B14F-4D97-AF65-F5344CB8AC3E}">
        <p14:creationId xmlns:p14="http://schemas.microsoft.com/office/powerpoint/2010/main" val="3711134385"/>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err="1"/>
              <a:t>Mens</a:t>
            </a:r>
            <a:r>
              <a:rPr lang="en-GB" i="1" dirty="0"/>
              <a:t> </a:t>
            </a:r>
            <a:r>
              <a:rPr lang="en-GB" i="1" dirty="0" err="1"/>
              <a:t>rea</a:t>
            </a:r>
            <a:r>
              <a:rPr lang="en-GB" i="1" dirty="0"/>
              <a:t> </a:t>
            </a:r>
            <a:r>
              <a:rPr lang="en-GB" dirty="0"/>
              <a:t>of Theft</a:t>
            </a:r>
          </a:p>
        </p:txBody>
      </p:sp>
      <p:sp>
        <p:nvSpPr>
          <p:cNvPr id="3" name="Content Placeholder 2"/>
          <p:cNvSpPr>
            <a:spLocks noGrp="1"/>
          </p:cNvSpPr>
          <p:nvPr>
            <p:ph sz="quarter" idx="1"/>
          </p:nvPr>
        </p:nvSpPr>
        <p:spPr/>
        <p:txBody>
          <a:bodyPr>
            <a:normAutofit fontScale="77500" lnSpcReduction="20000"/>
          </a:bodyPr>
          <a:lstStyle/>
          <a:p>
            <a:r>
              <a:rPr lang="en-GB" dirty="0"/>
              <a:t>Elements of </a:t>
            </a:r>
            <a:r>
              <a:rPr lang="en-GB" i="1" dirty="0" err="1"/>
              <a:t>Mens</a:t>
            </a:r>
            <a:r>
              <a:rPr lang="en-GB" i="1" dirty="0"/>
              <a:t> </a:t>
            </a:r>
            <a:r>
              <a:rPr lang="en-GB" i="1" dirty="0" err="1"/>
              <a:t>rea</a:t>
            </a:r>
            <a:r>
              <a:rPr lang="en-GB" i="1" dirty="0"/>
              <a:t> </a:t>
            </a:r>
            <a:r>
              <a:rPr lang="en-GB" dirty="0"/>
              <a:t>of Theft</a:t>
            </a:r>
          </a:p>
          <a:p>
            <a:pPr marL="514350" indent="-514350">
              <a:buAutoNum type="arabicPeriod"/>
            </a:pPr>
            <a:r>
              <a:rPr lang="en-GB" dirty="0"/>
              <a:t>Fraudulent intent</a:t>
            </a:r>
          </a:p>
          <a:p>
            <a:pPr marL="514350" indent="-514350">
              <a:buAutoNum type="arabicPeriod"/>
            </a:pPr>
            <a:r>
              <a:rPr lang="en-GB" dirty="0"/>
              <a:t>Intention to permanently deprivation </a:t>
            </a:r>
          </a:p>
          <a:p>
            <a:r>
              <a:rPr lang="en-GB" dirty="0"/>
              <a:t>MR refers to state of mind at the time of the commission</a:t>
            </a:r>
          </a:p>
          <a:p>
            <a:r>
              <a:rPr lang="en-GB" dirty="0"/>
              <a:t>Absence of definition of Fraudulent in PC</a:t>
            </a:r>
          </a:p>
          <a:p>
            <a:r>
              <a:rPr lang="en-GB" dirty="0"/>
              <a:t>Natural meaning is applies dishonest </a:t>
            </a:r>
          </a:p>
          <a:p>
            <a:r>
              <a:rPr lang="en-GB" dirty="0"/>
              <a:t>s.265(2) – when the A intents to;</a:t>
            </a:r>
          </a:p>
          <a:p>
            <a:pPr>
              <a:buFontTx/>
              <a:buChar char="-"/>
            </a:pPr>
            <a:r>
              <a:rPr lang="en-GB" dirty="0"/>
              <a:t>Permanently deprive</a:t>
            </a:r>
          </a:p>
          <a:p>
            <a:pPr>
              <a:buFontTx/>
              <a:buChar char="-"/>
            </a:pPr>
            <a:r>
              <a:rPr lang="en-GB" dirty="0"/>
              <a:t>Use thing as pledge or security</a:t>
            </a:r>
          </a:p>
          <a:p>
            <a:pPr>
              <a:buFontTx/>
              <a:buChar char="-"/>
            </a:pPr>
            <a:r>
              <a:rPr lang="en-GB" dirty="0"/>
              <a:t>Part with it</a:t>
            </a:r>
          </a:p>
          <a:p>
            <a:pPr>
              <a:buFontTx/>
              <a:buChar char="-"/>
            </a:pPr>
            <a:r>
              <a:rPr lang="en-GB" dirty="0"/>
              <a:t>Deal with it in a manner that it is not returned to its original condition</a:t>
            </a:r>
          </a:p>
          <a:p>
            <a:pPr>
              <a:buFontTx/>
              <a:buChar char="-"/>
            </a:pPr>
            <a:r>
              <a:rPr lang="en-GB" dirty="0"/>
              <a:t>In case of money intent to use it</a:t>
            </a:r>
          </a:p>
          <a:p>
            <a:pPr>
              <a:buFontTx/>
              <a:buChar char="-"/>
            </a:pPr>
            <a:endParaRPr lang="en-GB" dirty="0"/>
          </a:p>
        </p:txBody>
      </p:sp>
    </p:spTree>
    <p:extLst>
      <p:ext uri="{BB962C8B-B14F-4D97-AF65-F5344CB8AC3E}">
        <p14:creationId xmlns:p14="http://schemas.microsoft.com/office/powerpoint/2010/main" val="3549501357"/>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514350" indent="-514350"/>
            <a:r>
              <a:rPr lang="en-GB" dirty="0"/>
              <a:t>Intention to permanently deprivation </a:t>
            </a:r>
          </a:p>
        </p:txBody>
      </p:sp>
      <p:sp>
        <p:nvSpPr>
          <p:cNvPr id="3" name="Content Placeholder 2"/>
          <p:cNvSpPr>
            <a:spLocks noGrp="1"/>
          </p:cNvSpPr>
          <p:nvPr>
            <p:ph sz="quarter" idx="1"/>
          </p:nvPr>
        </p:nvSpPr>
        <p:spPr/>
        <p:txBody>
          <a:bodyPr/>
          <a:lstStyle/>
          <a:p>
            <a:r>
              <a:rPr lang="en-GB" dirty="0"/>
              <a:t>Must be an Intention to permanently deprive</a:t>
            </a:r>
          </a:p>
          <a:p>
            <a:r>
              <a:rPr lang="en-GB" dirty="0"/>
              <a:t>S265(2) (a) ‘intent permanently deprive’ not defined</a:t>
            </a:r>
          </a:p>
          <a:p>
            <a:r>
              <a:rPr lang="en-GB" dirty="0"/>
              <a:t>Need to be an intention to permanently deprive</a:t>
            </a:r>
          </a:p>
          <a:p>
            <a:r>
              <a:rPr lang="en-GB" dirty="0"/>
              <a:t>No need for proof of actual permanent deprivation </a:t>
            </a:r>
          </a:p>
          <a:p>
            <a:r>
              <a:rPr lang="en-GB" dirty="0"/>
              <a:t> if this were there would be no charge of theft in a situation where the goods  are recovered &amp; returned to the owner</a:t>
            </a:r>
          </a:p>
          <a:p>
            <a:r>
              <a:rPr lang="en-GB" dirty="0"/>
              <a:t>Still there is theft</a:t>
            </a:r>
          </a:p>
          <a:p>
            <a:r>
              <a:rPr lang="en-GB" dirty="0"/>
              <a:t>Intent to deprive – hidden intention which accompanies the AR</a:t>
            </a:r>
          </a:p>
          <a:p>
            <a:endParaRPr lang="en-GB" dirty="0"/>
          </a:p>
        </p:txBody>
      </p:sp>
    </p:spTree>
    <p:extLst>
      <p:ext uri="{BB962C8B-B14F-4D97-AF65-F5344CB8AC3E}">
        <p14:creationId xmlns:p14="http://schemas.microsoft.com/office/powerpoint/2010/main" val="372454918"/>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i="1" dirty="0"/>
              <a:t>Mwachilama v. The People </a:t>
            </a:r>
            <a:r>
              <a:rPr lang="en-GB" dirty="0"/>
              <a:t>(1972) ZR 287 Crt of Appeal</a:t>
            </a:r>
          </a:p>
        </p:txBody>
      </p:sp>
      <p:sp>
        <p:nvSpPr>
          <p:cNvPr id="3" name="Content Placeholder 2"/>
          <p:cNvSpPr>
            <a:spLocks noGrp="1"/>
          </p:cNvSpPr>
          <p:nvPr>
            <p:ph sz="quarter" idx="1"/>
          </p:nvPr>
        </p:nvSpPr>
        <p:spPr/>
        <p:txBody>
          <a:bodyPr>
            <a:normAutofit fontScale="92500" lnSpcReduction="20000"/>
          </a:bodyPr>
          <a:lstStyle/>
          <a:p>
            <a:r>
              <a:rPr lang="en-GB" dirty="0"/>
              <a:t>Appellant (A) was convicted in High Crt of stock theft</a:t>
            </a:r>
          </a:p>
          <a:p>
            <a:r>
              <a:rPr lang="en-GB" dirty="0"/>
              <a:t>Stole one Ox &amp; five cows </a:t>
            </a:r>
          </a:p>
          <a:p>
            <a:r>
              <a:rPr lang="en-GB" dirty="0"/>
              <a:t>A defence  the six cattle had strayed onto his land &amp; eaten his maize</a:t>
            </a:r>
          </a:p>
          <a:p>
            <a:r>
              <a:rPr lang="en-GB" dirty="0"/>
              <a:t>A knew that the cattle were not his but he did not know the owner</a:t>
            </a:r>
          </a:p>
          <a:p>
            <a:r>
              <a:rPr lang="en-GB" dirty="0"/>
              <a:t>A argued he had the right to keep the cows or sell them because they ate his maize</a:t>
            </a:r>
          </a:p>
          <a:p>
            <a:r>
              <a:rPr lang="en-GB" dirty="0"/>
              <a:t>Judge argued they may be an honest belief that the taker believed he had a right to the property or he may have an honest belief that he had a claim of right against another &amp; honestly believed he had a right to enforce his claim against  the other person’s property.</a:t>
            </a:r>
          </a:p>
          <a:p>
            <a:r>
              <a:rPr lang="en-GB" dirty="0"/>
              <a:t>No need for claim to be valid, or reasonable  belief only needs to be honest.</a:t>
            </a:r>
          </a:p>
        </p:txBody>
      </p:sp>
    </p:spTree>
    <p:extLst>
      <p:ext uri="{BB962C8B-B14F-4D97-AF65-F5344CB8AC3E}">
        <p14:creationId xmlns:p14="http://schemas.microsoft.com/office/powerpoint/2010/main" val="3241974553"/>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a:t>Mwachilama v. The People cont</a:t>
            </a:r>
            <a:endParaRPr lang="en-GB" dirty="0"/>
          </a:p>
        </p:txBody>
      </p:sp>
      <p:sp>
        <p:nvSpPr>
          <p:cNvPr id="3" name="Content Placeholder 2"/>
          <p:cNvSpPr>
            <a:spLocks noGrp="1"/>
          </p:cNvSpPr>
          <p:nvPr>
            <p:ph sz="quarter" idx="1"/>
          </p:nvPr>
        </p:nvSpPr>
        <p:spPr/>
        <p:txBody>
          <a:bodyPr/>
          <a:lstStyle/>
          <a:p>
            <a:r>
              <a:rPr lang="en-GB" dirty="0"/>
              <a:t>Therefore the defence of a </a:t>
            </a:r>
            <a:r>
              <a:rPr lang="en-GB" i="1" dirty="0"/>
              <a:t>bona fide </a:t>
            </a:r>
            <a:r>
              <a:rPr lang="en-GB" dirty="0"/>
              <a:t>claim of right made in good faith extents to when the accused has a bona fide belief that he has the right to keep or deal with somebody else’s property.</a:t>
            </a:r>
          </a:p>
          <a:p>
            <a:r>
              <a:rPr lang="en-GB" dirty="0"/>
              <a:t>Note: 8. A person is not criminally responsible in respect of an offence relating to property, if the act done or omitted to be done by him with respect to the property was done in the exercise of an honest claim of right and without intention to defraud. Bona fide claim of right</a:t>
            </a:r>
          </a:p>
          <a:p>
            <a:endParaRPr lang="en-GB" dirty="0"/>
          </a:p>
        </p:txBody>
      </p:sp>
    </p:spTree>
    <p:extLst>
      <p:ext uri="{BB962C8B-B14F-4D97-AF65-F5344CB8AC3E}">
        <p14:creationId xmlns:p14="http://schemas.microsoft.com/office/powerpoint/2010/main" val="23804490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9090" y="286604"/>
            <a:ext cx="11351172" cy="1289948"/>
          </a:xfrm>
        </p:spPr>
        <p:txBody>
          <a:bodyPr>
            <a:normAutofit/>
          </a:bodyPr>
          <a:lstStyle/>
          <a:p>
            <a:pPr algn="ctr"/>
            <a:r>
              <a:rPr lang="en-GB" sz="5400" b="1" dirty="0"/>
              <a:t>Courts Vested with Criminal Jurisdiction</a:t>
            </a:r>
          </a:p>
        </p:txBody>
      </p:sp>
      <p:sp>
        <p:nvSpPr>
          <p:cNvPr id="3" name="Content Placeholder 2"/>
          <p:cNvSpPr>
            <a:spLocks noGrp="1"/>
          </p:cNvSpPr>
          <p:nvPr>
            <p:ph idx="1"/>
          </p:nvPr>
        </p:nvSpPr>
        <p:spPr>
          <a:xfrm>
            <a:off x="804041" y="1845734"/>
            <a:ext cx="10767850" cy="4428942"/>
          </a:xfrm>
        </p:spPr>
        <p:txBody>
          <a:bodyPr>
            <a:normAutofit/>
          </a:bodyPr>
          <a:lstStyle/>
          <a:p>
            <a:pPr>
              <a:buFont typeface="Wingdings" panose="05000000000000000000" pitchFamily="2" charset="2"/>
              <a:buChar char="ü"/>
            </a:pPr>
            <a:r>
              <a:rPr lang="en-GB" sz="3600" dirty="0">
                <a:latin typeface="Arial" panose="020B0604020202020204" pitchFamily="34" charset="0"/>
                <a:cs typeface="Arial" panose="020B0604020202020204" pitchFamily="34" charset="0"/>
              </a:rPr>
              <a:t>Supreme Court </a:t>
            </a:r>
          </a:p>
          <a:p>
            <a:pPr>
              <a:buFont typeface="Wingdings" panose="05000000000000000000" pitchFamily="2" charset="2"/>
              <a:buChar char="ü"/>
            </a:pPr>
            <a:r>
              <a:rPr lang="en-GB" sz="3600" dirty="0">
                <a:latin typeface="Arial" panose="020B0604020202020204" pitchFamily="34" charset="0"/>
                <a:cs typeface="Arial" panose="020B0604020202020204" pitchFamily="34" charset="0"/>
              </a:rPr>
              <a:t>Court of Appeal</a:t>
            </a:r>
          </a:p>
          <a:p>
            <a:pPr>
              <a:buFont typeface="Wingdings" panose="05000000000000000000" pitchFamily="2" charset="2"/>
              <a:buChar char="ü"/>
            </a:pPr>
            <a:r>
              <a:rPr lang="en-GB" sz="3600" dirty="0">
                <a:latin typeface="Arial" panose="020B0604020202020204" pitchFamily="34" charset="0"/>
                <a:cs typeface="Arial" panose="020B0604020202020204" pitchFamily="34" charset="0"/>
              </a:rPr>
              <a:t>High Court</a:t>
            </a:r>
          </a:p>
          <a:p>
            <a:pPr>
              <a:buFont typeface="Wingdings" panose="05000000000000000000" pitchFamily="2" charset="2"/>
              <a:buChar char="ü"/>
            </a:pPr>
            <a:r>
              <a:rPr lang="en-GB" sz="3600" dirty="0">
                <a:latin typeface="Arial" panose="020B0604020202020204" pitchFamily="34" charset="0"/>
                <a:cs typeface="Arial" panose="020B0604020202020204" pitchFamily="34" charset="0"/>
              </a:rPr>
              <a:t>Subordinate Court </a:t>
            </a:r>
          </a:p>
          <a:p>
            <a:pPr>
              <a:buFont typeface="Wingdings" panose="05000000000000000000" pitchFamily="2" charset="2"/>
              <a:buChar char="ü"/>
            </a:pPr>
            <a:r>
              <a:rPr lang="en-GB" sz="3600" dirty="0">
                <a:latin typeface="Arial" panose="020B0604020202020204" pitchFamily="34" charset="0"/>
                <a:cs typeface="Arial" panose="020B0604020202020204" pitchFamily="34" charset="0"/>
              </a:rPr>
              <a:t>Local Court</a:t>
            </a:r>
          </a:p>
        </p:txBody>
      </p:sp>
    </p:spTree>
    <p:extLst>
      <p:ext uri="{BB962C8B-B14F-4D97-AF65-F5344CB8AC3E}">
        <p14:creationId xmlns:p14="http://schemas.microsoft.com/office/powerpoint/2010/main" val="858625169"/>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i="1" dirty="0"/>
              <a:t>Muzyamba v. The People </a:t>
            </a:r>
            <a:r>
              <a:rPr lang="en-GB" dirty="0"/>
              <a:t>(1975) ZR 83 SC of Zambia</a:t>
            </a:r>
          </a:p>
        </p:txBody>
      </p:sp>
      <p:sp>
        <p:nvSpPr>
          <p:cNvPr id="3" name="Content Placeholder 2"/>
          <p:cNvSpPr>
            <a:spLocks noGrp="1"/>
          </p:cNvSpPr>
          <p:nvPr>
            <p:ph sz="quarter" idx="1"/>
          </p:nvPr>
        </p:nvSpPr>
        <p:spPr/>
        <p:txBody>
          <a:bodyPr>
            <a:normAutofit fontScale="92500" lnSpcReduction="20000"/>
          </a:bodyPr>
          <a:lstStyle/>
          <a:p>
            <a:r>
              <a:rPr lang="en-GB" dirty="0"/>
              <a:t>Issue of dishonesty &amp; claim of rights was considered. </a:t>
            </a:r>
          </a:p>
          <a:p>
            <a:r>
              <a:rPr lang="en-GB" dirty="0"/>
              <a:t>A bull had strayed &amp; was found amongst the appellant’s herd</a:t>
            </a:r>
          </a:p>
          <a:p>
            <a:r>
              <a:rPr lang="en-GB" dirty="0"/>
              <a:t>In his defence </a:t>
            </a:r>
            <a:r>
              <a:rPr lang="en-GB" dirty="0" err="1"/>
              <a:t>ist</a:t>
            </a:r>
            <a:r>
              <a:rPr lang="en-GB" dirty="0"/>
              <a:t> claimed it was his bull then later justified his claim by arguing that the bull had destroyed some of his maize &amp; he was keeping the Bull until he got compensation from the owner</a:t>
            </a:r>
          </a:p>
          <a:p>
            <a:r>
              <a:rPr lang="en-GB" dirty="0"/>
              <a:t>He appealed against conviction for stock-theft on the grounds that he had a bona fide claim of right on the bull until he got compensation for the maize the bull destroyed.</a:t>
            </a:r>
          </a:p>
          <a:p>
            <a:r>
              <a:rPr lang="en-GB" dirty="0"/>
              <a:t>Appeal was dismissed  on the basis that the appellant had not honestly believed that he had a to deal with the bull to the </a:t>
            </a:r>
            <a:r>
              <a:rPr lang="en-GB" dirty="0" err="1"/>
              <a:t>crt</a:t>
            </a:r>
            <a:r>
              <a:rPr lang="en-GB" dirty="0"/>
              <a:t> ‘s satisfaction because Appellant had insisted that the bull was his &amp; went to the extent of producing  one of his cows claiming that she was the mother of the bull.</a:t>
            </a:r>
          </a:p>
          <a:p>
            <a:endParaRPr lang="en-GB" dirty="0"/>
          </a:p>
        </p:txBody>
      </p:sp>
    </p:spTree>
    <p:extLst>
      <p:ext uri="{BB962C8B-B14F-4D97-AF65-F5344CB8AC3E}">
        <p14:creationId xmlns:p14="http://schemas.microsoft.com/office/powerpoint/2010/main" val="1628409411"/>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838200" y="977462"/>
            <a:ext cx="10515600" cy="5199501"/>
          </a:xfrm>
        </p:spPr>
        <p:txBody>
          <a:bodyPr/>
          <a:lstStyle/>
          <a:p>
            <a:r>
              <a:rPr lang="en-GB" dirty="0"/>
              <a:t>Read the following cases on theft</a:t>
            </a:r>
          </a:p>
          <a:p>
            <a:r>
              <a:rPr lang="en-GB" dirty="0" err="1"/>
              <a:t>Chombe</a:t>
            </a:r>
            <a:r>
              <a:rPr lang="en-GB" dirty="0"/>
              <a:t> V The P (1972) ZR. 36 – stock theft</a:t>
            </a:r>
          </a:p>
          <a:p>
            <a:r>
              <a:rPr lang="en-GB" dirty="0"/>
              <a:t>Winford </a:t>
            </a:r>
            <a:r>
              <a:rPr lang="en-GB" dirty="0" err="1"/>
              <a:t>Kaleo</a:t>
            </a:r>
            <a:r>
              <a:rPr lang="en-GB" dirty="0"/>
              <a:t> V The People (1978) Z.R. 250 (S.C.) – motor vehicle theft</a:t>
            </a:r>
          </a:p>
          <a:p>
            <a:r>
              <a:rPr lang="en-GB" dirty="0"/>
              <a:t>Ezara Moyo V The People (1981) Z.R. 173 (S.C.)</a:t>
            </a:r>
          </a:p>
        </p:txBody>
      </p:sp>
    </p:spTree>
    <p:extLst>
      <p:ext uri="{BB962C8B-B14F-4D97-AF65-F5344CB8AC3E}">
        <p14:creationId xmlns:p14="http://schemas.microsoft.com/office/powerpoint/2010/main" val="4194183930"/>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11.3 Robbery &amp; Extortion</a:t>
            </a:r>
          </a:p>
        </p:txBody>
      </p:sp>
      <p:sp>
        <p:nvSpPr>
          <p:cNvPr id="3" name="Content Placeholder 2"/>
          <p:cNvSpPr>
            <a:spLocks noGrp="1"/>
          </p:cNvSpPr>
          <p:nvPr>
            <p:ph sz="quarter" idx="1"/>
          </p:nvPr>
        </p:nvSpPr>
        <p:spPr/>
        <p:txBody>
          <a:bodyPr>
            <a:normAutofit lnSpcReduction="10000"/>
          </a:bodyPr>
          <a:lstStyle/>
          <a:p>
            <a:r>
              <a:rPr lang="en-GB" dirty="0"/>
              <a:t>Robbery threat intensified by assault</a:t>
            </a:r>
          </a:p>
          <a:p>
            <a:r>
              <a:rPr lang="en-GB" dirty="0"/>
              <a:t>Robbery combination of theft with violence</a:t>
            </a:r>
          </a:p>
          <a:p>
            <a:r>
              <a:rPr lang="en-GB" dirty="0"/>
              <a:t>Violence could be threat or use of force</a:t>
            </a:r>
          </a:p>
          <a:p>
            <a:r>
              <a:rPr lang="en-GB" dirty="0"/>
              <a:t>Assault – ‘technical’ assault &amp; physical assault (battery)</a:t>
            </a:r>
          </a:p>
          <a:p>
            <a:r>
              <a:rPr lang="en-GB" dirty="0"/>
              <a:t>To establish Robbery:</a:t>
            </a:r>
          </a:p>
          <a:p>
            <a:r>
              <a:rPr lang="en-GB" dirty="0"/>
              <a:t>Theft must be established.</a:t>
            </a:r>
          </a:p>
          <a:p>
            <a:r>
              <a:rPr lang="en-GB" dirty="0"/>
              <a:t>Violence/force</a:t>
            </a:r>
          </a:p>
          <a:p>
            <a:pPr marL="571500" indent="-571500">
              <a:buAutoNum type="romanLcParenBoth"/>
            </a:pPr>
            <a:r>
              <a:rPr lang="en-GB" dirty="0"/>
              <a:t>Robbery</a:t>
            </a:r>
          </a:p>
          <a:p>
            <a:pPr marL="571500" indent="-571500">
              <a:buAutoNum type="romanLcParenBoth"/>
            </a:pPr>
            <a:r>
              <a:rPr lang="en-GB" dirty="0"/>
              <a:t>Aggravated robbery</a:t>
            </a:r>
          </a:p>
        </p:txBody>
      </p:sp>
    </p:spTree>
    <p:extLst>
      <p:ext uri="{BB962C8B-B14F-4D97-AF65-F5344CB8AC3E}">
        <p14:creationId xmlns:p14="http://schemas.microsoft.com/office/powerpoint/2010/main" val="3116455361"/>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The law on Robbery &amp; Extortion - S. 292</a:t>
            </a:r>
          </a:p>
        </p:txBody>
      </p:sp>
      <p:sp>
        <p:nvSpPr>
          <p:cNvPr id="3" name="Content Placeholder 2"/>
          <p:cNvSpPr>
            <a:spLocks noGrp="1"/>
          </p:cNvSpPr>
          <p:nvPr>
            <p:ph sz="quarter" idx="1"/>
          </p:nvPr>
        </p:nvSpPr>
        <p:spPr/>
        <p:txBody>
          <a:bodyPr>
            <a:normAutofit fontScale="92500" lnSpcReduction="10000"/>
          </a:bodyPr>
          <a:lstStyle/>
          <a:p>
            <a:r>
              <a:rPr lang="en-GB" dirty="0"/>
              <a:t>S292 several elements of robbery are mentioned i.e.</a:t>
            </a:r>
          </a:p>
          <a:p>
            <a:r>
              <a:rPr lang="en-GB" dirty="0"/>
              <a:t>There must be theft</a:t>
            </a:r>
          </a:p>
          <a:p>
            <a:r>
              <a:rPr lang="en-GB" dirty="0"/>
              <a:t>Theft must be accompanied with use or threat to use actual violence</a:t>
            </a:r>
          </a:p>
          <a:p>
            <a:r>
              <a:rPr lang="en-GB" dirty="0"/>
              <a:t>The use or threat to use actual violence must occur at or immediately after the time of stealing</a:t>
            </a:r>
          </a:p>
          <a:p>
            <a:r>
              <a:rPr lang="en-GB" dirty="0"/>
              <a:t>Use of or actual threat to use force must be directed to any person or property</a:t>
            </a:r>
          </a:p>
          <a:p>
            <a:r>
              <a:rPr lang="en-GB" dirty="0"/>
              <a:t>Use of violence or threat to commit theft</a:t>
            </a:r>
          </a:p>
          <a:p>
            <a:r>
              <a:rPr lang="en-GB" dirty="0"/>
              <a:t>To obtain or retain property stolen or</a:t>
            </a:r>
          </a:p>
          <a:p>
            <a:r>
              <a:rPr lang="en-GB" dirty="0"/>
              <a:t>To prevent or overcome resistance of it being stolen or retained  </a:t>
            </a:r>
          </a:p>
        </p:txBody>
      </p:sp>
    </p:spTree>
    <p:extLst>
      <p:ext uri="{BB962C8B-B14F-4D97-AF65-F5344CB8AC3E}">
        <p14:creationId xmlns:p14="http://schemas.microsoft.com/office/powerpoint/2010/main" val="2104790264"/>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law on Robbery &amp; Extortion</a:t>
            </a:r>
          </a:p>
        </p:txBody>
      </p:sp>
      <p:sp>
        <p:nvSpPr>
          <p:cNvPr id="3" name="Content Placeholder 2"/>
          <p:cNvSpPr>
            <a:spLocks noGrp="1"/>
          </p:cNvSpPr>
          <p:nvPr>
            <p:ph sz="quarter" idx="1"/>
          </p:nvPr>
        </p:nvSpPr>
        <p:spPr/>
        <p:txBody>
          <a:bodyPr>
            <a:normAutofit/>
          </a:bodyPr>
          <a:lstStyle/>
          <a:p>
            <a:r>
              <a:rPr lang="en-GB" dirty="0"/>
              <a:t>Accused (A) convicted under s.292 is liable to fourteen years imprisonment</a:t>
            </a:r>
          </a:p>
          <a:p>
            <a:r>
              <a:rPr lang="en-GB" dirty="0"/>
              <a:t>What must be proved in order to secure a conviction for robbery?</a:t>
            </a:r>
          </a:p>
          <a:p>
            <a:r>
              <a:rPr lang="en-GB" dirty="0"/>
              <a:t>What would be the implication in the absence of AR for robbery?</a:t>
            </a:r>
          </a:p>
          <a:p>
            <a:r>
              <a:rPr lang="en-GB" dirty="0"/>
              <a:t>MR for robbery includes mental element required in the offence of theft</a:t>
            </a:r>
          </a:p>
          <a:p>
            <a:r>
              <a:rPr lang="en-GB" dirty="0"/>
              <a:t>Violence must be applied intentionally or recklessly</a:t>
            </a:r>
          </a:p>
          <a:p>
            <a:r>
              <a:rPr lang="en-GB" dirty="0"/>
              <a:t>Knowledge – A must prove that he was aware that he had used or threatened to use violence to any person or any property.</a:t>
            </a:r>
          </a:p>
        </p:txBody>
      </p:sp>
    </p:spTree>
    <p:extLst>
      <p:ext uri="{BB962C8B-B14F-4D97-AF65-F5344CB8AC3E}">
        <p14:creationId xmlns:p14="http://schemas.microsoft.com/office/powerpoint/2010/main" val="903055031"/>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The Law on Aggravated Robbery</a:t>
            </a:r>
          </a:p>
        </p:txBody>
      </p:sp>
      <p:sp>
        <p:nvSpPr>
          <p:cNvPr id="3" name="Content Placeholder 2"/>
          <p:cNvSpPr>
            <a:spLocks noGrp="1"/>
          </p:cNvSpPr>
          <p:nvPr>
            <p:ph sz="quarter" idx="1"/>
          </p:nvPr>
        </p:nvSpPr>
        <p:spPr/>
        <p:txBody>
          <a:bodyPr>
            <a:normAutofit/>
          </a:bodyPr>
          <a:lstStyle/>
          <a:p>
            <a:r>
              <a:rPr lang="en-GB" dirty="0"/>
              <a:t>S294 PC – entitled Aggravated Robbery criminalises robbery which is aggravated by the use of ‘any offensive weapon or instrument’</a:t>
            </a:r>
          </a:p>
          <a:p>
            <a:r>
              <a:rPr lang="en-GB" dirty="0"/>
              <a:t>A conviction  of the A can be secured under S294 if-</a:t>
            </a:r>
          </a:p>
          <a:p>
            <a:r>
              <a:rPr lang="en-GB" dirty="0"/>
              <a:t>Elements of theft must be established</a:t>
            </a:r>
          </a:p>
          <a:p>
            <a:r>
              <a:rPr lang="en-GB" dirty="0"/>
              <a:t>Element of robbery (s292) must be proved beyond reasonable doubt</a:t>
            </a:r>
          </a:p>
          <a:p>
            <a:r>
              <a:rPr lang="en-GB" dirty="0"/>
              <a:t>A must be armed with any offensive weapon or instrument</a:t>
            </a:r>
          </a:p>
          <a:p>
            <a:r>
              <a:rPr lang="en-GB" dirty="0"/>
              <a:t>A convicted under s 294 is liable to life imprisonment</a:t>
            </a:r>
          </a:p>
          <a:p>
            <a:r>
              <a:rPr lang="en-GB" dirty="0"/>
              <a:t>However </a:t>
            </a:r>
            <a:r>
              <a:rPr lang="en-GB" dirty="0" err="1"/>
              <a:t>crt</a:t>
            </a:r>
            <a:r>
              <a:rPr lang="en-GB" dirty="0"/>
              <a:t> must sentence the A to not less than 15 years imprisonment (s.294).</a:t>
            </a:r>
          </a:p>
          <a:p>
            <a:endParaRPr lang="en-GB" dirty="0"/>
          </a:p>
        </p:txBody>
      </p:sp>
    </p:spTree>
    <p:extLst>
      <p:ext uri="{BB962C8B-B14F-4D97-AF65-F5344CB8AC3E}">
        <p14:creationId xmlns:p14="http://schemas.microsoft.com/office/powerpoint/2010/main" val="4191143199"/>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Law on Aggravated Robbery</a:t>
            </a:r>
          </a:p>
        </p:txBody>
      </p:sp>
      <p:sp>
        <p:nvSpPr>
          <p:cNvPr id="3" name="Content Placeholder 2"/>
          <p:cNvSpPr>
            <a:spLocks noGrp="1"/>
          </p:cNvSpPr>
          <p:nvPr>
            <p:ph sz="quarter" idx="1"/>
          </p:nvPr>
        </p:nvSpPr>
        <p:spPr/>
        <p:txBody>
          <a:bodyPr>
            <a:normAutofit fontScale="92500" lnSpcReduction="20000"/>
          </a:bodyPr>
          <a:lstStyle/>
          <a:p>
            <a:r>
              <a:rPr lang="en-GB" dirty="0"/>
              <a:t>Where offensive weapons or instrument used is a </a:t>
            </a:r>
            <a:r>
              <a:rPr lang="en-GB" b="1" dirty="0"/>
              <a:t>firearm</a:t>
            </a:r>
            <a:r>
              <a:rPr lang="en-GB" dirty="0"/>
              <a:t> or </a:t>
            </a:r>
            <a:r>
              <a:rPr lang="en-GB" b="1" dirty="0"/>
              <a:t>grievous harm </a:t>
            </a:r>
            <a:r>
              <a:rPr lang="en-GB" dirty="0"/>
              <a:t>– penalty of aggravated robbery is a mandatory death sentence (s.294(2).</a:t>
            </a:r>
          </a:p>
          <a:p>
            <a:r>
              <a:rPr lang="en-GB" dirty="0"/>
              <a:t>But there are defences available to A. A would have to prove by evidence to the satisfaction of the </a:t>
            </a:r>
            <a:r>
              <a:rPr lang="en-GB" dirty="0" err="1"/>
              <a:t>crt</a:t>
            </a:r>
            <a:r>
              <a:rPr lang="en-GB" dirty="0"/>
              <a:t> that</a:t>
            </a:r>
          </a:p>
          <a:p>
            <a:pPr marL="571500" indent="-571500">
              <a:buAutoNum type="romanLcParenBoth"/>
            </a:pPr>
            <a:r>
              <a:rPr lang="en-GB" dirty="0"/>
              <a:t>A was not armed with a firearm</a:t>
            </a:r>
          </a:p>
          <a:p>
            <a:pPr marL="571500" indent="-571500">
              <a:buAutoNum type="romanLcParenBoth"/>
            </a:pPr>
            <a:r>
              <a:rPr lang="en-GB" dirty="0"/>
              <a:t>A was not aware that any of the other persons involved in committing the offence was armed </a:t>
            </a:r>
          </a:p>
          <a:p>
            <a:pPr marL="571500" indent="-571500">
              <a:buAutoNum type="romanLcParenBoth"/>
            </a:pPr>
            <a:r>
              <a:rPr lang="en-GB" dirty="0"/>
              <a:t>That A disassociated himself/herself from the offence immediately on becoming aware</a:t>
            </a:r>
          </a:p>
          <a:p>
            <a:pPr marL="571500" indent="-571500">
              <a:buAutoNum type="romanLcParenBoth"/>
            </a:pPr>
            <a:r>
              <a:rPr lang="en-GB" dirty="0"/>
              <a:t>A neither anticipated nor could reasonable have anticipated that grievous harm might be inflicted in the course of the offence  </a:t>
            </a:r>
          </a:p>
        </p:txBody>
      </p:sp>
    </p:spTree>
    <p:extLst>
      <p:ext uri="{BB962C8B-B14F-4D97-AF65-F5344CB8AC3E}">
        <p14:creationId xmlns:p14="http://schemas.microsoft.com/office/powerpoint/2010/main" val="454973267"/>
      </p:ext>
    </p:extLst>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200" b="1" i="1" dirty="0"/>
              <a:t>John Timothy &amp; </a:t>
            </a:r>
            <a:r>
              <a:rPr lang="en-GB" sz="3200" b="1" i="1" dirty="0" err="1"/>
              <a:t>Feston</a:t>
            </a:r>
            <a:r>
              <a:rPr lang="en-GB" sz="3200" b="1" i="1" dirty="0"/>
              <a:t> </a:t>
            </a:r>
            <a:r>
              <a:rPr lang="en-GB" sz="3200" b="1" i="1" dirty="0" err="1"/>
              <a:t>Mwamba</a:t>
            </a:r>
            <a:r>
              <a:rPr lang="en-GB" sz="3200" b="1" i="1" dirty="0"/>
              <a:t> v. The People </a:t>
            </a:r>
            <a:r>
              <a:rPr lang="en-GB" sz="3200" b="1" dirty="0"/>
              <a:t>(1977) ZR 394 – stole property and used violence against the occupants</a:t>
            </a:r>
          </a:p>
        </p:txBody>
      </p:sp>
      <p:sp>
        <p:nvSpPr>
          <p:cNvPr id="3" name="Content Placeholder 2"/>
          <p:cNvSpPr>
            <a:spLocks noGrp="1"/>
          </p:cNvSpPr>
          <p:nvPr>
            <p:ph sz="quarter" idx="1"/>
          </p:nvPr>
        </p:nvSpPr>
        <p:spPr>
          <a:xfrm>
            <a:off x="838200" y="1690688"/>
            <a:ext cx="10515600" cy="4486275"/>
          </a:xfrm>
        </p:spPr>
        <p:txBody>
          <a:bodyPr/>
          <a:lstStyle/>
          <a:p>
            <a:r>
              <a:rPr lang="en-GB" dirty="0"/>
              <a:t>Supreme Crt held </a:t>
            </a:r>
          </a:p>
          <a:p>
            <a:endParaRPr lang="en-GB" dirty="0"/>
          </a:p>
          <a:p>
            <a:r>
              <a:rPr lang="en-GB" dirty="0"/>
              <a:t> </a:t>
            </a:r>
            <a:r>
              <a:rPr lang="en-GB" sz="3200" i="1" dirty="0"/>
              <a:t>to establish an offence under s294(2) the prosecution must prove that the weapon used was a firearm within the meaning of the firearms’ Act</a:t>
            </a:r>
          </a:p>
          <a:p>
            <a:pPr marL="0" indent="0">
              <a:buNone/>
            </a:pPr>
            <a:r>
              <a:rPr lang="en-GB" sz="3200" i="1" dirty="0"/>
              <a:t>Contrast with - JORDAN NKOLOMA v THE PEOPLE (1978) Z.R. 278 (S.C.- toy gun- minimum sentence given</a:t>
            </a:r>
          </a:p>
          <a:p>
            <a:endParaRPr lang="en-GB" sz="3200" i="1" dirty="0"/>
          </a:p>
        </p:txBody>
      </p:sp>
    </p:spTree>
    <p:extLst>
      <p:ext uri="{BB962C8B-B14F-4D97-AF65-F5344CB8AC3E}">
        <p14:creationId xmlns:p14="http://schemas.microsoft.com/office/powerpoint/2010/main" val="1747302099"/>
      </p:ext>
    </p:extLst>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i="1" dirty="0"/>
              <a:t>Mugala v. The People </a:t>
            </a:r>
            <a:r>
              <a:rPr lang="en-GB" dirty="0"/>
              <a:t>(1975) ZR 282 (SC)</a:t>
            </a:r>
          </a:p>
        </p:txBody>
      </p:sp>
      <p:sp>
        <p:nvSpPr>
          <p:cNvPr id="3" name="Content Placeholder 2"/>
          <p:cNvSpPr>
            <a:spLocks noGrp="1"/>
          </p:cNvSpPr>
          <p:nvPr>
            <p:ph sz="quarter" idx="1"/>
          </p:nvPr>
        </p:nvSpPr>
        <p:spPr/>
        <p:txBody>
          <a:bodyPr>
            <a:normAutofit fontScale="85000" lnSpcReduction="20000"/>
          </a:bodyPr>
          <a:lstStyle/>
          <a:p>
            <a:r>
              <a:rPr lang="en-GB" dirty="0"/>
              <a:t>In order for aggravated robbery to be established, it is necessary for the prosecution to show that the violence was used in order to obtain or retain the thing stolen ( proper interpretation of s. 294(1) – Mr Kapumpa)</a:t>
            </a:r>
          </a:p>
          <a:p>
            <a:r>
              <a:rPr lang="en-GB" dirty="0"/>
              <a:t>In instance case the action of the A were said not to constitute an aggravated robbery. </a:t>
            </a:r>
          </a:p>
          <a:p>
            <a:r>
              <a:rPr lang="en-GB" dirty="0"/>
              <a:t>A was convicted of aggravated robbery on basis that he attacked a night watchman with an iron bar, broke some windows &amp; stole six curtains &amp; two mattresses</a:t>
            </a:r>
          </a:p>
          <a:p>
            <a:r>
              <a:rPr lang="en-GB" dirty="0"/>
              <a:t>A argued at trial that he had been an employee of the owner of the farm who despite several requests to pay him half a month’s wages he failed</a:t>
            </a:r>
          </a:p>
          <a:p>
            <a:r>
              <a:rPr lang="en-GB" dirty="0"/>
              <a:t>Watchman had given evidence in regards to the assault claiming that he had hit him because his bwana had not paid him as per appellant.</a:t>
            </a:r>
          </a:p>
          <a:p>
            <a:r>
              <a:rPr lang="en-GB" dirty="0"/>
              <a:t>Conviction was quashed &amp; sentence set aside- was  substituted with a conviction of assault occasioning actual bodily harm contrary to s. 248.</a:t>
            </a:r>
          </a:p>
          <a:p>
            <a:endParaRPr lang="en-GB" dirty="0"/>
          </a:p>
        </p:txBody>
      </p:sp>
    </p:spTree>
    <p:extLst>
      <p:ext uri="{BB962C8B-B14F-4D97-AF65-F5344CB8AC3E}">
        <p14:creationId xmlns:p14="http://schemas.microsoft.com/office/powerpoint/2010/main" val="3933294537"/>
      </p:ext>
    </p:extLst>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i="1" dirty="0" err="1"/>
              <a:t>Haonga</a:t>
            </a:r>
            <a:r>
              <a:rPr lang="en-GB" i="1" dirty="0"/>
              <a:t> &amp; Others v. The People </a:t>
            </a:r>
            <a:r>
              <a:rPr lang="en-GB" dirty="0"/>
              <a:t>(1976) ZR 200</a:t>
            </a:r>
          </a:p>
        </p:txBody>
      </p:sp>
      <p:sp>
        <p:nvSpPr>
          <p:cNvPr id="3" name="Content Placeholder 2"/>
          <p:cNvSpPr>
            <a:spLocks noGrp="1"/>
          </p:cNvSpPr>
          <p:nvPr>
            <p:ph sz="quarter" idx="1"/>
          </p:nvPr>
        </p:nvSpPr>
        <p:spPr/>
        <p:txBody>
          <a:bodyPr>
            <a:normAutofit fontScale="92500" lnSpcReduction="20000"/>
          </a:bodyPr>
          <a:lstStyle/>
          <a:p>
            <a:r>
              <a:rPr lang="en-GB" dirty="0"/>
              <a:t>A were convicted of murder of a farmer who was shot &amp; killed during a robbery carried out by five men</a:t>
            </a:r>
          </a:p>
          <a:p>
            <a:r>
              <a:rPr lang="en-GB" dirty="0"/>
              <a:t>In case Common purpose had to be established  in order to secure a conviction of murder for all five men however there was no evidence one of the robbers was known by others to be armed</a:t>
            </a:r>
          </a:p>
          <a:p>
            <a:r>
              <a:rPr lang="en-GB" dirty="0"/>
              <a:t>There was no evidence that other members of the gang, whoever they were knew that a firearm was being carried by one of them</a:t>
            </a:r>
          </a:p>
          <a:p>
            <a:r>
              <a:rPr lang="en-GB" dirty="0"/>
              <a:t>In case there was absence of sufficient evidence to establish a common design or purpose &amp; there was no satisfactory evidence  as to which of the appellants fired the fatal shots therefore the conviction for murder could not stand</a:t>
            </a:r>
          </a:p>
          <a:p>
            <a:r>
              <a:rPr lang="en-GB" dirty="0"/>
              <a:t>Appeal of three appellants was allowed conviction for murder &amp; sentences of death set aside substituted with convictions for aggravated robbery.</a:t>
            </a:r>
          </a:p>
        </p:txBody>
      </p:sp>
    </p:spTree>
    <p:extLst>
      <p:ext uri="{BB962C8B-B14F-4D97-AF65-F5344CB8AC3E}">
        <p14:creationId xmlns:p14="http://schemas.microsoft.com/office/powerpoint/2010/main" val="11838182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285750" indent="-285750">
              <a:buFont typeface="Arial" charset="0"/>
              <a:buChar char="•"/>
            </a:pPr>
            <a:r>
              <a:rPr lang="en-GB" sz="2800" dirty="0">
                <a:latin typeface="Arial" panose="020B0604020202020204" pitchFamily="34" charset="0"/>
                <a:cs typeface="Arial" panose="020B0604020202020204" pitchFamily="34" charset="0"/>
              </a:rPr>
              <a:t>1</a:t>
            </a:r>
            <a:r>
              <a:rPr lang="en-GB" sz="2800" baseline="30000" dirty="0">
                <a:latin typeface="Arial" panose="020B0604020202020204" pitchFamily="34" charset="0"/>
                <a:cs typeface="Arial" panose="020B0604020202020204" pitchFamily="34" charset="0"/>
              </a:rPr>
              <a:t>st</a:t>
            </a:r>
            <a:r>
              <a:rPr lang="en-GB" sz="2800" dirty="0">
                <a:latin typeface="Arial" panose="020B0604020202020204" pitchFamily="34" charset="0"/>
                <a:cs typeface="Arial" panose="020B0604020202020204" pitchFamily="34" charset="0"/>
              </a:rPr>
              <a:t> –  actus reus- Prohibited conduct  ( rape, murder)</a:t>
            </a:r>
          </a:p>
          <a:p>
            <a:pPr marL="285750" indent="-285750">
              <a:buFont typeface="Arial" charset="0"/>
              <a:buChar char="•"/>
            </a:pPr>
            <a:r>
              <a:rPr lang="en-GB" sz="2800" dirty="0">
                <a:latin typeface="Arial" panose="020B0604020202020204" pitchFamily="34" charset="0"/>
                <a:cs typeface="Arial" panose="020B0604020202020204" pitchFamily="34" charset="0"/>
              </a:rPr>
              <a:t>2</a:t>
            </a:r>
            <a:r>
              <a:rPr lang="en-GB" sz="2800" baseline="30000" dirty="0">
                <a:latin typeface="Arial" panose="020B0604020202020204" pitchFamily="34" charset="0"/>
                <a:cs typeface="Arial" panose="020B0604020202020204" pitchFamily="34" charset="0"/>
              </a:rPr>
              <a:t>nd</a:t>
            </a:r>
            <a:r>
              <a:rPr lang="en-GB" sz="2800" dirty="0">
                <a:latin typeface="Arial" panose="020B0604020202020204" pitchFamily="34" charset="0"/>
                <a:cs typeface="Arial" panose="020B0604020202020204" pitchFamily="34" charset="0"/>
              </a:rPr>
              <a:t> </a:t>
            </a:r>
            <a:r>
              <a:rPr lang="en-GB" sz="2800" i="1" dirty="0">
                <a:latin typeface="Arial" panose="020B0604020202020204" pitchFamily="34" charset="0"/>
                <a:cs typeface="Arial" panose="020B0604020202020204" pitchFamily="34" charset="0"/>
              </a:rPr>
              <a:t>Mens Reus </a:t>
            </a:r>
            <a:r>
              <a:rPr lang="en-GB" sz="2800" dirty="0">
                <a:latin typeface="Arial" panose="020B0604020202020204" pitchFamily="34" charset="0"/>
                <a:cs typeface="Arial" panose="020B0604020202020204" pitchFamily="34" charset="0"/>
              </a:rPr>
              <a:t>– guilty mind – The state of mind required  or fault which is required in the definition of the crime in question. </a:t>
            </a:r>
          </a:p>
          <a:p>
            <a:pPr marL="285750" indent="-285750">
              <a:buFont typeface="Arial" charset="0"/>
              <a:buChar char="•"/>
            </a:pPr>
            <a:endParaRPr lang="en-GB" sz="2800" dirty="0">
              <a:latin typeface="Arial" panose="020B0604020202020204" pitchFamily="34" charset="0"/>
              <a:cs typeface="Arial" panose="020B0604020202020204" pitchFamily="34" charset="0"/>
            </a:endParaRPr>
          </a:p>
          <a:p>
            <a:pPr marL="285750" indent="-285750">
              <a:buFont typeface="Arial" charset="0"/>
              <a:buChar char="•"/>
            </a:pPr>
            <a:r>
              <a:rPr lang="en-GB" sz="2800" dirty="0">
                <a:latin typeface="Arial" panose="020B0604020202020204" pitchFamily="34" charset="0"/>
                <a:cs typeface="Arial" panose="020B0604020202020204" pitchFamily="34" charset="0"/>
              </a:rPr>
              <a:t>The phases </a:t>
            </a:r>
            <a:r>
              <a:rPr lang="en-GB" sz="2800" i="1" dirty="0">
                <a:latin typeface="Arial" panose="020B0604020202020204" pitchFamily="34" charset="0"/>
                <a:cs typeface="Arial" panose="020B0604020202020204" pitchFamily="34" charset="0"/>
              </a:rPr>
              <a:t>actus reus </a:t>
            </a:r>
            <a:r>
              <a:rPr lang="en-GB" sz="2800" dirty="0">
                <a:latin typeface="Arial" panose="020B0604020202020204" pitchFamily="34" charset="0"/>
                <a:cs typeface="Arial" panose="020B0604020202020204" pitchFamily="34" charset="0"/>
              </a:rPr>
              <a:t>&amp; </a:t>
            </a:r>
            <a:r>
              <a:rPr lang="en-GB" sz="2800" i="1" dirty="0">
                <a:latin typeface="Arial" panose="020B0604020202020204" pitchFamily="34" charset="0"/>
                <a:cs typeface="Arial" panose="020B0604020202020204" pitchFamily="34" charset="0"/>
              </a:rPr>
              <a:t>mens rea </a:t>
            </a:r>
            <a:r>
              <a:rPr lang="en-GB" sz="2800" dirty="0">
                <a:latin typeface="Arial" panose="020B0604020202020204" pitchFamily="34" charset="0"/>
                <a:cs typeface="Arial" panose="020B0604020202020204" pitchFamily="34" charset="0"/>
              </a:rPr>
              <a:t>derived from Latin </a:t>
            </a:r>
            <a:r>
              <a:rPr lang="en-GB" sz="2800" i="1" dirty="0">
                <a:latin typeface="Arial" panose="020B0604020202020204" pitchFamily="34" charset="0"/>
                <a:cs typeface="Arial" panose="020B0604020202020204" pitchFamily="34" charset="0"/>
              </a:rPr>
              <a:t>maxim</a:t>
            </a:r>
            <a:r>
              <a:rPr lang="en-GB" sz="2800" dirty="0">
                <a:latin typeface="Arial" panose="020B0604020202020204" pitchFamily="34" charset="0"/>
                <a:cs typeface="Arial" panose="020B0604020202020204" pitchFamily="34" charset="0"/>
              </a:rPr>
              <a:t>: </a:t>
            </a:r>
            <a:r>
              <a:rPr lang="en-GB" sz="2800" i="1" dirty="0">
                <a:latin typeface="Arial" panose="020B0604020202020204" pitchFamily="34" charset="0"/>
                <a:cs typeface="Arial" panose="020B0604020202020204" pitchFamily="34" charset="0"/>
              </a:rPr>
              <a:t>actus non </a:t>
            </a:r>
            <a:r>
              <a:rPr lang="en-GB" sz="2800" i="1" dirty="0" err="1">
                <a:latin typeface="Arial" panose="020B0604020202020204" pitchFamily="34" charset="0"/>
                <a:cs typeface="Arial" panose="020B0604020202020204" pitchFamily="34" charset="0"/>
              </a:rPr>
              <a:t>facit</a:t>
            </a:r>
            <a:r>
              <a:rPr lang="en-GB" sz="2800" i="1" dirty="0">
                <a:latin typeface="Arial" panose="020B0604020202020204" pitchFamily="34" charset="0"/>
                <a:cs typeface="Arial" panose="020B0604020202020204" pitchFamily="34" charset="0"/>
              </a:rPr>
              <a:t> </a:t>
            </a:r>
            <a:r>
              <a:rPr lang="en-GB" sz="2800" i="1" dirty="0" err="1">
                <a:latin typeface="Arial" panose="020B0604020202020204" pitchFamily="34" charset="0"/>
                <a:cs typeface="Arial" panose="020B0604020202020204" pitchFamily="34" charset="0"/>
              </a:rPr>
              <a:t>reums</a:t>
            </a:r>
            <a:r>
              <a:rPr lang="en-GB" sz="2800" i="1" dirty="0">
                <a:latin typeface="Arial" panose="020B0604020202020204" pitchFamily="34" charset="0"/>
                <a:cs typeface="Arial" panose="020B0604020202020204" pitchFamily="34" charset="0"/>
              </a:rPr>
              <a:t> mens sit rea </a:t>
            </a:r>
            <a:r>
              <a:rPr lang="en-GB" sz="2800" dirty="0">
                <a:latin typeface="Arial" panose="020B0604020202020204" pitchFamily="34" charset="0"/>
                <a:cs typeface="Arial" panose="020B0604020202020204" pitchFamily="34" charset="0"/>
              </a:rPr>
              <a:t>– There cannot be a legal guilt where there is no moral guilt.</a:t>
            </a:r>
          </a:p>
          <a:p>
            <a:pPr marL="285750" indent="-285750">
              <a:buFont typeface="Arial" charset="0"/>
              <a:buChar char="•"/>
            </a:pPr>
            <a:endParaRPr lang="en-GB" sz="2800" dirty="0">
              <a:latin typeface="Arial" panose="020B0604020202020204" pitchFamily="34" charset="0"/>
              <a:cs typeface="Arial" panose="020B0604020202020204" pitchFamily="34" charset="0"/>
            </a:endParaRPr>
          </a:p>
          <a:p>
            <a:pPr marL="285750" indent="-285750">
              <a:buFont typeface="Arial" charset="0"/>
              <a:buChar char="•"/>
            </a:pPr>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sp>
        <p:nvSpPr>
          <p:cNvPr id="2" name="Title 1"/>
          <p:cNvSpPr>
            <a:spLocks noGrp="1"/>
          </p:cNvSpPr>
          <p:nvPr>
            <p:ph type="title"/>
          </p:nvPr>
        </p:nvSpPr>
        <p:spPr>
          <a:xfrm>
            <a:off x="536028" y="286603"/>
            <a:ext cx="11161986" cy="1148059"/>
          </a:xfrm>
        </p:spPr>
        <p:txBody>
          <a:bodyPr>
            <a:normAutofit/>
          </a:bodyPr>
          <a:lstStyle/>
          <a:p>
            <a:pPr algn="ctr"/>
            <a:r>
              <a:rPr lang="en-GB" sz="2800" b="1" dirty="0"/>
              <a:t>ELEMENTS OF THE CRIME</a:t>
            </a:r>
          </a:p>
        </p:txBody>
      </p:sp>
    </p:spTree>
    <p:extLst>
      <p:ext uri="{BB962C8B-B14F-4D97-AF65-F5344CB8AC3E}">
        <p14:creationId xmlns:p14="http://schemas.microsoft.com/office/powerpoint/2010/main" val="1320311371"/>
      </p:ext>
    </p:extLst>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Francis </a:t>
            </a:r>
            <a:r>
              <a:rPr lang="en-GB" dirty="0" err="1"/>
              <a:t>Chongo</a:t>
            </a:r>
            <a:r>
              <a:rPr lang="en-GB" dirty="0"/>
              <a:t>, Peter </a:t>
            </a:r>
            <a:r>
              <a:rPr lang="en-GB" dirty="0" err="1"/>
              <a:t>Ngosa</a:t>
            </a:r>
            <a:r>
              <a:rPr lang="en-GB" dirty="0"/>
              <a:t> </a:t>
            </a:r>
            <a:r>
              <a:rPr lang="en-GB" dirty="0" err="1"/>
              <a:t>Makola</a:t>
            </a:r>
            <a:r>
              <a:rPr lang="en-GB" dirty="0"/>
              <a:t> v. The People SCZ  1998</a:t>
            </a:r>
          </a:p>
        </p:txBody>
      </p:sp>
      <p:sp>
        <p:nvSpPr>
          <p:cNvPr id="3" name="Content Placeholder 2"/>
          <p:cNvSpPr>
            <a:spLocks noGrp="1"/>
          </p:cNvSpPr>
          <p:nvPr>
            <p:ph sz="quarter" idx="1"/>
          </p:nvPr>
        </p:nvSpPr>
        <p:spPr/>
        <p:txBody>
          <a:bodyPr>
            <a:normAutofit fontScale="85000" lnSpcReduction="20000"/>
          </a:bodyPr>
          <a:lstStyle/>
          <a:p>
            <a:r>
              <a:rPr lang="en-GB" dirty="0"/>
              <a:t>Appellants were charged &amp; convicted with armed robbery &amp; sentenced to life imprisonment</a:t>
            </a:r>
          </a:p>
          <a:p>
            <a:r>
              <a:rPr lang="en-GB" dirty="0"/>
              <a:t>They broke into the victim’s house at night according to the victim they were armed &amp; had threatened to shoot her</a:t>
            </a:r>
          </a:p>
          <a:p>
            <a:r>
              <a:rPr lang="en-GB" dirty="0"/>
              <a:t>Supreme </a:t>
            </a:r>
            <a:r>
              <a:rPr lang="en-GB" dirty="0" err="1"/>
              <a:t>crt</a:t>
            </a:r>
            <a:r>
              <a:rPr lang="en-GB" dirty="0"/>
              <a:t> took a role in correcting the errors of law that had been made by lower </a:t>
            </a:r>
            <a:r>
              <a:rPr lang="en-GB" dirty="0" err="1"/>
              <a:t>crt</a:t>
            </a:r>
            <a:r>
              <a:rPr lang="en-GB" dirty="0"/>
              <a:t> in charging as well as sentencing.</a:t>
            </a:r>
          </a:p>
          <a:p>
            <a:r>
              <a:rPr lang="en-GB" dirty="0"/>
              <a:t>A were charged with armed robbery but there was no evidence that the gun was used </a:t>
            </a:r>
          </a:p>
          <a:p>
            <a:r>
              <a:rPr lang="en-GB" dirty="0"/>
              <a:t>Crt clarified that in Zambia the law on extenuating circumstances was introduced in extreme offences of murder. It was only intended for offences of murder.</a:t>
            </a:r>
          </a:p>
          <a:p>
            <a:r>
              <a:rPr lang="en-GB" dirty="0"/>
              <a:t>To invoke the principles of extenuating circumstances in sentencing of the accused in an armed robbery offence rather than murder is not only wrong in principle but wrong in law</a:t>
            </a:r>
          </a:p>
        </p:txBody>
      </p:sp>
    </p:spTree>
    <p:extLst>
      <p:ext uri="{BB962C8B-B14F-4D97-AF65-F5344CB8AC3E}">
        <p14:creationId xmlns:p14="http://schemas.microsoft.com/office/powerpoint/2010/main" val="1818523708"/>
      </p:ext>
    </p:extLst>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3639" y="332655"/>
            <a:ext cx="11256136" cy="6261327"/>
          </a:xfrm>
        </p:spPr>
        <p:txBody>
          <a:bodyPr/>
          <a:lstStyle/>
          <a:p>
            <a:pPr marL="137160" indent="0">
              <a:buNone/>
            </a:pPr>
            <a:r>
              <a:rPr lang="en-GB" dirty="0"/>
              <a:t>Look at the following cases:</a:t>
            </a:r>
          </a:p>
          <a:p>
            <a:pPr>
              <a:buFont typeface="Wingdings" pitchFamily="2" charset="2"/>
              <a:buChar char="ü"/>
            </a:pPr>
            <a:r>
              <a:rPr lang="en-GB" dirty="0"/>
              <a:t>Haonga &amp; Others v. The People (1976) ZR 200</a:t>
            </a:r>
          </a:p>
          <a:p>
            <a:pPr>
              <a:buFont typeface="Wingdings" pitchFamily="2" charset="2"/>
              <a:buChar char="ü"/>
            </a:pPr>
            <a:r>
              <a:rPr lang="en-GB" dirty="0" err="1"/>
              <a:t>Kanyanga</a:t>
            </a:r>
            <a:r>
              <a:rPr lang="en-GB" dirty="0"/>
              <a:t> v The People [2012] ZMSC 11 – aggravated robbery – sentenced to death</a:t>
            </a:r>
          </a:p>
          <a:p>
            <a:pPr>
              <a:buFont typeface="Wingdings" pitchFamily="2" charset="2"/>
              <a:buChar char="ü"/>
            </a:pPr>
            <a:r>
              <a:rPr lang="en-ZA" dirty="0" err="1"/>
              <a:t>Chongo</a:t>
            </a:r>
            <a:r>
              <a:rPr lang="en-ZA" dirty="0"/>
              <a:t> and Another v People [1999] ZMSC 16 </a:t>
            </a:r>
            <a:r>
              <a:rPr lang="en-GB" dirty="0"/>
              <a:t>– robbery – extenuating circumstances only applicable in murder cases</a:t>
            </a:r>
          </a:p>
          <a:p>
            <a:pPr>
              <a:buFont typeface="Wingdings" pitchFamily="2" charset="2"/>
              <a:buChar char="ü"/>
            </a:pPr>
            <a:r>
              <a:rPr lang="en-GB" dirty="0"/>
              <a:t>Mugala v. The People (1975) ZR 282 (SC)</a:t>
            </a:r>
          </a:p>
          <a:p>
            <a:pPr>
              <a:buFont typeface="Wingdings" pitchFamily="2" charset="2"/>
              <a:buChar char="ü"/>
            </a:pPr>
            <a:endParaRPr lang="en-GB" dirty="0"/>
          </a:p>
        </p:txBody>
      </p:sp>
    </p:spTree>
    <p:extLst>
      <p:ext uri="{BB962C8B-B14F-4D97-AF65-F5344CB8AC3E}">
        <p14:creationId xmlns:p14="http://schemas.microsoft.com/office/powerpoint/2010/main" val="1464682408"/>
      </p:ext>
    </p:extLst>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br>
              <a:rPr lang="en-GB" dirty="0"/>
            </a:br>
            <a:r>
              <a:rPr lang="en-GB" dirty="0"/>
              <a:t>Burglary &amp; House breaking </a:t>
            </a:r>
          </a:p>
        </p:txBody>
      </p:sp>
      <p:sp>
        <p:nvSpPr>
          <p:cNvPr id="3" name="Content Placeholder 2"/>
          <p:cNvSpPr>
            <a:spLocks noGrp="1"/>
          </p:cNvSpPr>
          <p:nvPr>
            <p:ph sz="quarter" idx="1"/>
          </p:nvPr>
        </p:nvSpPr>
        <p:spPr/>
        <p:txBody>
          <a:bodyPr/>
          <a:lstStyle/>
          <a:p>
            <a:r>
              <a:rPr lang="en-GB" dirty="0"/>
              <a:t>Offence which relates to criminal violation of the sacredness of the home or other buildings  such as factories, shops or places of worship. </a:t>
            </a:r>
          </a:p>
          <a:p>
            <a:r>
              <a:rPr lang="en-GB" dirty="0"/>
              <a:t>PC differentiates between  house breaking &amp; burglary</a:t>
            </a:r>
          </a:p>
          <a:p>
            <a:r>
              <a:rPr lang="en-GB" dirty="0"/>
              <a:t>House breaking – Committed during the day</a:t>
            </a:r>
          </a:p>
          <a:p>
            <a:r>
              <a:rPr lang="en-GB" dirty="0"/>
              <a:t>Burglary – committed during the night</a:t>
            </a:r>
          </a:p>
          <a:p>
            <a:endParaRPr lang="en-GB" dirty="0"/>
          </a:p>
        </p:txBody>
      </p:sp>
    </p:spTree>
    <p:extLst>
      <p:ext uri="{BB962C8B-B14F-4D97-AF65-F5344CB8AC3E}">
        <p14:creationId xmlns:p14="http://schemas.microsoft.com/office/powerpoint/2010/main" val="4291913607"/>
      </p:ext>
    </p:extLst>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The Law on Burglary &amp; House breaking </a:t>
            </a:r>
          </a:p>
        </p:txBody>
      </p:sp>
      <p:sp>
        <p:nvSpPr>
          <p:cNvPr id="3" name="Content Placeholder 2"/>
          <p:cNvSpPr>
            <a:spLocks noGrp="1"/>
          </p:cNvSpPr>
          <p:nvPr>
            <p:ph sz="quarter" idx="1"/>
          </p:nvPr>
        </p:nvSpPr>
        <p:spPr/>
        <p:txBody>
          <a:bodyPr>
            <a:normAutofit lnSpcReduction="10000"/>
          </a:bodyPr>
          <a:lstStyle/>
          <a:p>
            <a:r>
              <a:rPr lang="en-GB" dirty="0"/>
              <a:t>S300 stipulates circumstances which can amount to the offence of house breaking &amp; burglary</a:t>
            </a:r>
          </a:p>
          <a:p>
            <a:r>
              <a:rPr lang="en-GB" dirty="0"/>
              <a:t>Sections makes it clear that entry does not necessary mean that the A should enter the building physically</a:t>
            </a:r>
          </a:p>
          <a:p>
            <a:r>
              <a:rPr lang="en-GB" dirty="0"/>
              <a:t>S300(2) – person is deemed to have entered the building once any part of his body or instrument used by A is within the building</a:t>
            </a:r>
          </a:p>
          <a:p>
            <a:r>
              <a:rPr lang="en-GB" dirty="0"/>
              <a:t>Therefore Burglary &amp; House breaking  can be committed by</a:t>
            </a:r>
          </a:p>
          <a:p>
            <a:pPr marL="0" indent="0">
              <a:buNone/>
            </a:pPr>
            <a:r>
              <a:rPr lang="en-GB" dirty="0"/>
              <a:t>(i) by breaking or entering the building or part of the building Or</a:t>
            </a:r>
          </a:p>
          <a:p>
            <a:pPr marL="0" indent="0">
              <a:buNone/>
            </a:pPr>
            <a:r>
              <a:rPr lang="en-GB" dirty="0"/>
              <a:t>(ii) As a trespasser with intent to commit a felony i.e. rape, theft </a:t>
            </a:r>
            <a:r>
              <a:rPr lang="en-GB" dirty="0" err="1"/>
              <a:t>etc</a:t>
            </a:r>
            <a:r>
              <a:rPr lang="en-GB" dirty="0"/>
              <a:t> (s.306, 301).</a:t>
            </a:r>
          </a:p>
        </p:txBody>
      </p:sp>
    </p:spTree>
    <p:extLst>
      <p:ext uri="{BB962C8B-B14F-4D97-AF65-F5344CB8AC3E}">
        <p14:creationId xmlns:p14="http://schemas.microsoft.com/office/powerpoint/2010/main" val="530015122"/>
      </p:ext>
    </p:extLst>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GB" dirty="0"/>
            </a:br>
            <a:r>
              <a:rPr lang="en-GB" b="1" dirty="0"/>
              <a:t>Elements of offences of Burglary &amp; House breaking </a:t>
            </a:r>
          </a:p>
        </p:txBody>
      </p:sp>
      <p:sp>
        <p:nvSpPr>
          <p:cNvPr id="3" name="Content Placeholder 2"/>
          <p:cNvSpPr>
            <a:spLocks noGrp="1"/>
          </p:cNvSpPr>
          <p:nvPr>
            <p:ph sz="quarter" idx="1"/>
          </p:nvPr>
        </p:nvSpPr>
        <p:spPr/>
        <p:txBody>
          <a:bodyPr/>
          <a:lstStyle/>
          <a:p>
            <a:r>
              <a:rPr lang="en-GB" i="1" dirty="0" err="1"/>
              <a:t>Actus</a:t>
            </a:r>
            <a:r>
              <a:rPr lang="en-GB" i="1" dirty="0"/>
              <a:t> Reus</a:t>
            </a:r>
            <a:endParaRPr lang="en-GB" dirty="0"/>
          </a:p>
          <a:p>
            <a:r>
              <a:rPr lang="en-GB" dirty="0"/>
              <a:t>Entry (s300, 301,304).</a:t>
            </a:r>
          </a:p>
          <a:p>
            <a:r>
              <a:rPr lang="en-GB" dirty="0"/>
              <a:t>knowingly or recklessly</a:t>
            </a:r>
          </a:p>
          <a:p>
            <a:r>
              <a:rPr lang="en-GB" dirty="0"/>
              <a:t>Building or part of the building</a:t>
            </a:r>
          </a:p>
          <a:p>
            <a:r>
              <a:rPr lang="en-GB" i="1" dirty="0" err="1"/>
              <a:t>Mens</a:t>
            </a:r>
            <a:r>
              <a:rPr lang="en-GB" i="1" dirty="0"/>
              <a:t> </a:t>
            </a:r>
            <a:r>
              <a:rPr lang="en-GB" i="1" dirty="0" err="1"/>
              <a:t>rea</a:t>
            </a:r>
            <a:endParaRPr lang="en-GB" i="1" dirty="0"/>
          </a:p>
          <a:p>
            <a:r>
              <a:rPr lang="en-GB" dirty="0"/>
              <a:t>With intent to commit a felony at the time of entry/ or whilst in the building</a:t>
            </a:r>
          </a:p>
          <a:p>
            <a:endParaRPr lang="en-GB" dirty="0"/>
          </a:p>
        </p:txBody>
      </p:sp>
    </p:spTree>
    <p:extLst>
      <p:ext uri="{BB962C8B-B14F-4D97-AF65-F5344CB8AC3E}">
        <p14:creationId xmlns:p14="http://schemas.microsoft.com/office/powerpoint/2010/main" val="3770224213"/>
      </p:ext>
    </p:extLst>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Penalty of Burglary &amp; House breaking </a:t>
            </a:r>
          </a:p>
        </p:txBody>
      </p:sp>
      <p:sp>
        <p:nvSpPr>
          <p:cNvPr id="3" name="Content Placeholder 2"/>
          <p:cNvSpPr>
            <a:spLocks noGrp="1"/>
          </p:cNvSpPr>
          <p:nvPr>
            <p:ph sz="quarter" idx="1"/>
          </p:nvPr>
        </p:nvSpPr>
        <p:spPr/>
        <p:txBody>
          <a:bodyPr/>
          <a:lstStyle/>
          <a:p>
            <a:r>
              <a:rPr lang="en-GB" dirty="0"/>
              <a:t>Housebreaking (committed during the day) penalty is seven years imprisonment (s301) </a:t>
            </a:r>
          </a:p>
          <a:p>
            <a:r>
              <a:rPr lang="en-GB" dirty="0"/>
              <a:t>Burglary ( committed during the night) D if convicted is liable to ten years imprisonment</a:t>
            </a:r>
          </a:p>
          <a:p>
            <a:r>
              <a:rPr lang="en-GB" dirty="0"/>
              <a:t>Offences that fall under s.303 – seven years imprisonment  (building &amp; committing a felony)</a:t>
            </a:r>
          </a:p>
          <a:p>
            <a:r>
              <a:rPr lang="en-GB" dirty="0"/>
              <a:t>S.304 – 5 years (building with intent to commit a felony) treated in same way as offence of theft.</a:t>
            </a:r>
          </a:p>
          <a:p>
            <a:endParaRPr lang="en-GB" dirty="0"/>
          </a:p>
        </p:txBody>
      </p:sp>
    </p:spTree>
    <p:extLst>
      <p:ext uri="{BB962C8B-B14F-4D97-AF65-F5344CB8AC3E}">
        <p14:creationId xmlns:p14="http://schemas.microsoft.com/office/powerpoint/2010/main" val="2540539079"/>
      </p:ext>
    </p:extLst>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72966"/>
            <a:ext cx="10515600" cy="5703997"/>
          </a:xfrm>
        </p:spPr>
        <p:txBody>
          <a:bodyPr/>
          <a:lstStyle/>
          <a:p>
            <a:r>
              <a:rPr lang="en-GB" dirty="0"/>
              <a:t>Look at the following cases:</a:t>
            </a:r>
          </a:p>
          <a:p>
            <a:r>
              <a:rPr lang="en-GB" dirty="0"/>
              <a:t>John Mumba V The People (1971) Z.R. 125 (H.C.)</a:t>
            </a:r>
          </a:p>
          <a:p>
            <a:r>
              <a:rPr lang="en-GB" dirty="0" err="1"/>
              <a:t>Fatyela</a:t>
            </a:r>
            <a:r>
              <a:rPr lang="en-GB" dirty="0"/>
              <a:t> V The People (1966) Z.R. 135 (H.C.)</a:t>
            </a:r>
          </a:p>
          <a:p>
            <a:endParaRPr lang="en-GB" dirty="0"/>
          </a:p>
        </p:txBody>
      </p:sp>
    </p:spTree>
    <p:extLst>
      <p:ext uri="{BB962C8B-B14F-4D97-AF65-F5344CB8AC3E}">
        <p14:creationId xmlns:p14="http://schemas.microsoft.com/office/powerpoint/2010/main" val="2315568514"/>
      </p:ext>
    </p:extLst>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9546"/>
            <a:ext cx="10662634" cy="1526079"/>
          </a:xfrm>
        </p:spPr>
        <p:txBody>
          <a:bodyPr>
            <a:normAutofit fontScale="90000"/>
          </a:bodyPr>
          <a:lstStyle/>
          <a:p>
            <a:r>
              <a:rPr lang="en-GB" dirty="0"/>
              <a:t> </a:t>
            </a:r>
            <a:br>
              <a:rPr lang="en-GB" dirty="0"/>
            </a:br>
            <a:r>
              <a:rPr lang="en-US" b="1" dirty="0"/>
              <a:t>The Law on Receiving/Handling stolen property/ unlawfully obtained</a:t>
            </a:r>
            <a:br>
              <a:rPr lang="en-GB" b="1" dirty="0"/>
            </a:br>
            <a:br>
              <a:rPr lang="en-GB" dirty="0"/>
            </a:br>
            <a:endParaRPr lang="en-GB" sz="3600" dirty="0"/>
          </a:p>
        </p:txBody>
      </p:sp>
      <p:sp>
        <p:nvSpPr>
          <p:cNvPr id="3" name="Content Placeholder 2"/>
          <p:cNvSpPr>
            <a:spLocks noGrp="1"/>
          </p:cNvSpPr>
          <p:nvPr>
            <p:ph sz="quarter" idx="1"/>
          </p:nvPr>
        </p:nvSpPr>
        <p:spPr/>
        <p:txBody>
          <a:bodyPr>
            <a:normAutofit lnSpcReduction="10000"/>
          </a:bodyPr>
          <a:lstStyle/>
          <a:p>
            <a:r>
              <a:rPr lang="en-GB" dirty="0"/>
              <a:t>S.318 – receiving stolen property</a:t>
            </a:r>
          </a:p>
          <a:p>
            <a:r>
              <a:rPr lang="en-GB" dirty="0"/>
              <a:t>Receives or retains </a:t>
            </a:r>
          </a:p>
          <a:p>
            <a:r>
              <a:rPr lang="en-GB" dirty="0"/>
              <a:t>Knowledge – must </a:t>
            </a:r>
            <a:r>
              <a:rPr lang="en-GB" b="1" dirty="0"/>
              <a:t>know</a:t>
            </a:r>
            <a:r>
              <a:rPr lang="en-GB" dirty="0"/>
              <a:t> or </a:t>
            </a:r>
            <a:r>
              <a:rPr lang="en-GB" b="1" dirty="0"/>
              <a:t>have reasonable </a:t>
            </a:r>
            <a:r>
              <a:rPr lang="en-GB" dirty="0"/>
              <a:t>cause to believe that the goods were stolen goods</a:t>
            </a:r>
          </a:p>
          <a:p>
            <a:r>
              <a:rPr lang="en-GB" dirty="0"/>
              <a:t>S318 (2) deals with receiving property unlawfully obtained  by means of false pretence  or fraudulent means</a:t>
            </a:r>
          </a:p>
          <a:p>
            <a:r>
              <a:rPr lang="en-GB" dirty="0"/>
              <a:t>S319 deals with situation where the A is found in possession of  property suspected to have been stolen</a:t>
            </a:r>
          </a:p>
          <a:p>
            <a:r>
              <a:rPr lang="en-GB" dirty="0"/>
              <a:t>Crt grants A an opportunity to give an explanation as to how the property came to be in their possession.</a:t>
            </a:r>
          </a:p>
          <a:p>
            <a:endParaRPr lang="en-GB" dirty="0"/>
          </a:p>
        </p:txBody>
      </p:sp>
    </p:spTree>
    <p:extLst>
      <p:ext uri="{BB962C8B-B14F-4D97-AF65-F5344CB8AC3E}">
        <p14:creationId xmlns:p14="http://schemas.microsoft.com/office/powerpoint/2010/main" val="2087522285"/>
      </p:ext>
    </p:extLst>
  </p:cSld>
  <p:clrMapOvr>
    <a:masterClrMapping/>
  </p:clrMapOvr>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AR of Receiving/Handling stolen property/ unlawfully obtained</a:t>
            </a:r>
          </a:p>
        </p:txBody>
      </p:sp>
      <p:sp>
        <p:nvSpPr>
          <p:cNvPr id="3" name="Content Placeholder 2"/>
          <p:cNvSpPr>
            <a:spLocks noGrp="1"/>
          </p:cNvSpPr>
          <p:nvPr>
            <p:ph sz="quarter" idx="1"/>
          </p:nvPr>
        </p:nvSpPr>
        <p:spPr/>
        <p:txBody>
          <a:bodyPr>
            <a:normAutofit/>
          </a:bodyPr>
          <a:lstStyle/>
          <a:p>
            <a:r>
              <a:rPr lang="en-GB" dirty="0"/>
              <a:t>AR identified on the basis of s.318</a:t>
            </a:r>
          </a:p>
          <a:p>
            <a:pPr marL="571500" indent="-571500">
              <a:buAutoNum type="romanLcParenBoth"/>
            </a:pPr>
            <a:r>
              <a:rPr lang="en-GB" dirty="0"/>
              <a:t>Receiving &amp; retaining goods </a:t>
            </a:r>
          </a:p>
          <a:p>
            <a:pPr>
              <a:buFont typeface="Arial" charset="0"/>
              <a:buChar char="•"/>
            </a:pPr>
            <a:r>
              <a:rPr lang="en-GB" dirty="0"/>
              <a:t>receiving implies that the A must have acquired control or possession over the stolen goods from another</a:t>
            </a:r>
          </a:p>
          <a:p>
            <a:pPr>
              <a:buFont typeface="Arial" charset="0"/>
              <a:buChar char="•"/>
            </a:pPr>
            <a:r>
              <a:rPr lang="en-GB" dirty="0"/>
              <a:t>Possession needs to be established hence ;</a:t>
            </a:r>
          </a:p>
          <a:p>
            <a:pPr>
              <a:buFont typeface="Arial" charset="0"/>
              <a:buChar char="•"/>
            </a:pPr>
            <a:r>
              <a:rPr lang="en-GB" dirty="0"/>
              <a:t>it must be shown that that the goods are either in the A’s immediate custody </a:t>
            </a:r>
          </a:p>
          <a:p>
            <a:pPr>
              <a:buFont typeface="Arial" charset="0"/>
              <a:buChar char="•"/>
            </a:pPr>
            <a:r>
              <a:rPr lang="en-GB" dirty="0"/>
              <a:t>or located at a place which the A has control over </a:t>
            </a:r>
          </a:p>
          <a:p>
            <a:pPr>
              <a:buFont typeface="Arial" charset="0"/>
              <a:buChar char="•"/>
            </a:pPr>
            <a:r>
              <a:rPr lang="en-GB" dirty="0"/>
              <a:t>Must be intention by the A to possess the goods</a:t>
            </a:r>
          </a:p>
          <a:p>
            <a:pPr marL="0" indent="0">
              <a:buNone/>
            </a:pPr>
            <a:endParaRPr lang="en-GB" dirty="0"/>
          </a:p>
        </p:txBody>
      </p:sp>
    </p:spTree>
    <p:extLst>
      <p:ext uri="{BB962C8B-B14F-4D97-AF65-F5344CB8AC3E}">
        <p14:creationId xmlns:p14="http://schemas.microsoft.com/office/powerpoint/2010/main" val="3461123048"/>
      </p:ext>
    </p:extLst>
  </p:cSld>
  <p:clrMapOvr>
    <a:masterClrMapping/>
  </p:clrMapOvr>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AR of Receiving/Handling stolen property/ unlawfully obtained </a:t>
            </a:r>
          </a:p>
        </p:txBody>
      </p:sp>
      <p:sp>
        <p:nvSpPr>
          <p:cNvPr id="3" name="Content Placeholder 2"/>
          <p:cNvSpPr>
            <a:spLocks noGrp="1"/>
          </p:cNvSpPr>
          <p:nvPr>
            <p:ph sz="quarter" idx="1"/>
          </p:nvPr>
        </p:nvSpPr>
        <p:spPr/>
        <p:txBody>
          <a:bodyPr/>
          <a:lstStyle/>
          <a:p>
            <a:r>
              <a:rPr lang="en-GB" dirty="0"/>
              <a:t>Retaining – keep possession of or continuing to have goods</a:t>
            </a:r>
          </a:p>
          <a:p>
            <a:endParaRPr lang="en-GB" dirty="0"/>
          </a:p>
          <a:p>
            <a:pPr marL="0" indent="0">
              <a:buNone/>
            </a:pPr>
            <a:r>
              <a:rPr lang="en-GB" dirty="0"/>
              <a:t>(ii) The goods must be stolen</a:t>
            </a:r>
          </a:p>
          <a:p>
            <a:pPr>
              <a:buFont typeface="Arial" charset="0"/>
              <a:buChar char="•"/>
            </a:pPr>
            <a:r>
              <a:rPr lang="en-GB" dirty="0"/>
              <a:t>Stolen goods would be any property that comes into the control or possession of the A as a consequence of robbery or burglary is deemed to be stolen property</a:t>
            </a:r>
          </a:p>
          <a:p>
            <a:pPr>
              <a:buFont typeface="Arial" charset="0"/>
              <a:buChar char="•"/>
            </a:pPr>
            <a:r>
              <a:rPr lang="en-GB" dirty="0"/>
              <a:t>Meaning of stolen extends to include situation were goods are obtained by false pretence (s.300)</a:t>
            </a:r>
          </a:p>
          <a:p>
            <a:pPr marL="0" indent="0">
              <a:buNone/>
            </a:pPr>
            <a:endParaRPr lang="en-GB" dirty="0"/>
          </a:p>
          <a:p>
            <a:endParaRPr lang="en-GB" dirty="0"/>
          </a:p>
        </p:txBody>
      </p:sp>
    </p:spTree>
    <p:extLst>
      <p:ext uri="{BB962C8B-B14F-4D97-AF65-F5344CB8AC3E}">
        <p14:creationId xmlns:p14="http://schemas.microsoft.com/office/powerpoint/2010/main" val="13583461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4935" y="2525306"/>
            <a:ext cx="10058400" cy="1450757"/>
          </a:xfrm>
        </p:spPr>
        <p:txBody>
          <a:bodyPr/>
          <a:lstStyle/>
          <a:p>
            <a:pPr algn="ctr"/>
            <a:r>
              <a:rPr lang="en-GB" b="1" dirty="0"/>
              <a:t>END OF LECTURE</a:t>
            </a:r>
          </a:p>
        </p:txBody>
      </p:sp>
    </p:spTree>
    <p:extLst>
      <p:ext uri="{BB962C8B-B14F-4D97-AF65-F5344CB8AC3E}">
        <p14:creationId xmlns:p14="http://schemas.microsoft.com/office/powerpoint/2010/main" val="4043891986"/>
      </p:ext>
    </p:extLst>
  </p:cSld>
  <p:clrMapOvr>
    <a:masterClrMapping/>
  </p:clrMapOvr>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MR of offence of Receiving/Handling stolen property/ unlawfully obtained </a:t>
            </a:r>
          </a:p>
        </p:txBody>
      </p:sp>
      <p:sp>
        <p:nvSpPr>
          <p:cNvPr id="3" name="Content Placeholder 2"/>
          <p:cNvSpPr>
            <a:spLocks noGrp="1"/>
          </p:cNvSpPr>
          <p:nvPr>
            <p:ph sz="quarter" idx="1"/>
          </p:nvPr>
        </p:nvSpPr>
        <p:spPr/>
        <p:txBody>
          <a:bodyPr/>
          <a:lstStyle/>
          <a:p>
            <a:pPr marL="0" indent="0">
              <a:buNone/>
            </a:pPr>
            <a:endParaRPr lang="en-GB" dirty="0"/>
          </a:p>
          <a:p>
            <a:r>
              <a:rPr lang="en-GB" dirty="0"/>
              <a:t>Knowing or having reasonable cause to believe the goods were stolen or</a:t>
            </a:r>
          </a:p>
          <a:p>
            <a:pPr marL="0" indent="0">
              <a:buNone/>
            </a:pPr>
            <a:r>
              <a:rPr lang="en-GB" dirty="0"/>
              <a:t>- s318 requires that there is this knowledge at the time or receiving or retaining</a:t>
            </a:r>
          </a:p>
          <a:p>
            <a:r>
              <a:rPr lang="en-GB" dirty="0"/>
              <a:t>Fraudulently or dishonestly obtained </a:t>
            </a:r>
          </a:p>
          <a:p>
            <a:pPr marL="0" indent="0">
              <a:buNone/>
            </a:pPr>
            <a:endParaRPr lang="en-GB" dirty="0"/>
          </a:p>
          <a:p>
            <a:endParaRPr lang="en-GB" dirty="0"/>
          </a:p>
        </p:txBody>
      </p:sp>
    </p:spTree>
    <p:extLst>
      <p:ext uri="{BB962C8B-B14F-4D97-AF65-F5344CB8AC3E}">
        <p14:creationId xmlns:p14="http://schemas.microsoft.com/office/powerpoint/2010/main" val="2304815681"/>
      </p:ext>
    </p:extLst>
  </p:cSld>
  <p:clrMapOvr>
    <a:masterClrMapping/>
  </p:clrMapOvr>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Punishment</a:t>
            </a:r>
          </a:p>
        </p:txBody>
      </p:sp>
      <p:sp>
        <p:nvSpPr>
          <p:cNvPr id="3" name="Content Placeholder 2"/>
          <p:cNvSpPr>
            <a:spLocks noGrp="1"/>
          </p:cNvSpPr>
          <p:nvPr>
            <p:ph sz="quarter" idx="1"/>
          </p:nvPr>
        </p:nvSpPr>
        <p:spPr/>
        <p:txBody>
          <a:bodyPr/>
          <a:lstStyle/>
          <a:p>
            <a:r>
              <a:rPr lang="en-GB" dirty="0"/>
              <a:t>Penalty ranges for receiving and retaining stolen goods ranges from three – seven years</a:t>
            </a:r>
          </a:p>
          <a:p>
            <a:r>
              <a:rPr lang="en-GB" dirty="0"/>
              <a:t>Circumstances in which the goods/property was stolen are also taken into account.</a:t>
            </a:r>
          </a:p>
        </p:txBody>
      </p:sp>
    </p:spTree>
    <p:extLst>
      <p:ext uri="{BB962C8B-B14F-4D97-AF65-F5344CB8AC3E}">
        <p14:creationId xmlns:p14="http://schemas.microsoft.com/office/powerpoint/2010/main" val="2675232592"/>
      </p:ext>
    </p:extLst>
  </p:cSld>
  <p:clrMapOvr>
    <a:masterClrMapping/>
  </p:clrMapOvr>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Receiving Stolen Property</a:t>
            </a:r>
          </a:p>
        </p:txBody>
      </p:sp>
      <p:sp>
        <p:nvSpPr>
          <p:cNvPr id="3" name="Content Placeholder 2"/>
          <p:cNvSpPr>
            <a:spLocks noGrp="1"/>
          </p:cNvSpPr>
          <p:nvPr>
            <p:ph sz="quarter" idx="1"/>
          </p:nvPr>
        </p:nvSpPr>
        <p:spPr/>
        <p:txBody>
          <a:bodyPr>
            <a:normAutofit fontScale="92500" lnSpcReduction="20000"/>
          </a:bodyPr>
          <a:lstStyle/>
          <a:p>
            <a:r>
              <a:rPr lang="en-GB" i="1" dirty="0"/>
              <a:t>Chizema v. The people </a:t>
            </a:r>
            <a:r>
              <a:rPr lang="en-GB" dirty="0"/>
              <a:t>(1972) ZR 7 HC</a:t>
            </a:r>
          </a:p>
          <a:p>
            <a:r>
              <a:rPr lang="en-GB" dirty="0"/>
              <a:t>Appellant was convicted of the offence of being in </a:t>
            </a:r>
            <a:r>
              <a:rPr lang="en-GB" b="1" dirty="0"/>
              <a:t>possession of property reasonable suspected to have been stolen</a:t>
            </a:r>
            <a:r>
              <a:rPr lang="en-GB" dirty="0"/>
              <a:t> contrary to ten s.287(a)PC.</a:t>
            </a:r>
          </a:p>
          <a:p>
            <a:r>
              <a:rPr lang="en-GB" dirty="0"/>
              <a:t>A pleaded guilty to the charge arguing he </a:t>
            </a:r>
            <a:r>
              <a:rPr lang="en-GB" b="1" dirty="0"/>
              <a:t>received the goods knowing they were stolen. (286)</a:t>
            </a:r>
          </a:p>
          <a:p>
            <a:r>
              <a:rPr lang="en-GB" dirty="0"/>
              <a:t>Trial magistrate argued that on proper construction this was a plea to receiving stolen property &amp; should not be accepted to the offence of being in possession of property reasonable suspected of having been stolen.</a:t>
            </a:r>
          </a:p>
          <a:p>
            <a:r>
              <a:rPr lang="en-GB" dirty="0"/>
              <a:t>No provision in our law which states that if a man is charged with the offence of being in possession of property  contrary to S319 should be convicted of the offence of receiving stolen property under s. S.318 – receiving stolen property</a:t>
            </a:r>
          </a:p>
          <a:p>
            <a:endParaRPr lang="en-GB" dirty="0"/>
          </a:p>
        </p:txBody>
      </p:sp>
    </p:spTree>
    <p:extLst>
      <p:ext uri="{BB962C8B-B14F-4D97-AF65-F5344CB8AC3E}">
        <p14:creationId xmlns:p14="http://schemas.microsoft.com/office/powerpoint/2010/main" val="1010404603"/>
      </p:ext>
    </p:extLst>
  </p:cSld>
  <p:clrMapOvr>
    <a:masterClrMapping/>
  </p:clrMapOvr>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i="1" dirty="0"/>
              <a:t>Stephen </a:t>
            </a:r>
            <a:r>
              <a:rPr lang="en-GB" i="1" dirty="0" err="1"/>
              <a:t>Manda</a:t>
            </a:r>
            <a:r>
              <a:rPr lang="en-GB" i="1" dirty="0"/>
              <a:t> v. The People </a:t>
            </a:r>
            <a:r>
              <a:rPr lang="en-GB" dirty="0"/>
              <a:t>(1980) ZR 116 HC</a:t>
            </a:r>
          </a:p>
        </p:txBody>
      </p:sp>
      <p:sp>
        <p:nvSpPr>
          <p:cNvPr id="3" name="Content Placeholder 2"/>
          <p:cNvSpPr>
            <a:spLocks noGrp="1"/>
          </p:cNvSpPr>
          <p:nvPr>
            <p:ph sz="quarter" idx="1"/>
          </p:nvPr>
        </p:nvSpPr>
        <p:spPr/>
        <p:txBody>
          <a:bodyPr>
            <a:normAutofit fontScale="92500" lnSpcReduction="20000"/>
          </a:bodyPr>
          <a:lstStyle/>
          <a:p>
            <a:r>
              <a:rPr lang="en-GB" dirty="0"/>
              <a:t>A was a customs &amp; excise officer employed in a distillery. </a:t>
            </a:r>
          </a:p>
          <a:p>
            <a:r>
              <a:rPr lang="en-GB" dirty="0"/>
              <a:t>He was charged with theft of a bottle of whisky </a:t>
            </a:r>
          </a:p>
          <a:p>
            <a:r>
              <a:rPr lang="en-GB" dirty="0"/>
              <a:t>However there was no evidence of the </a:t>
            </a:r>
            <a:r>
              <a:rPr lang="en-GB" i="1" dirty="0"/>
              <a:t>corpus </a:t>
            </a:r>
            <a:r>
              <a:rPr lang="en-GB" i="1" dirty="0" err="1"/>
              <a:t>delicti</a:t>
            </a:r>
            <a:r>
              <a:rPr lang="en-GB" i="1" dirty="0"/>
              <a:t> </a:t>
            </a:r>
            <a:r>
              <a:rPr lang="en-GB" dirty="0"/>
              <a:t>thus there was no evidence of any deficiency in the stock of the distillery or any evidence that the particular bottle &amp; its contents had been stolen from the distillery.</a:t>
            </a:r>
          </a:p>
          <a:p>
            <a:r>
              <a:rPr lang="en-GB" dirty="0"/>
              <a:t>Appeal was allowed A acquitted on the basis that the offence of being in possession of stolen goods requires the person charged with such an offence to give a satisfactory account for the possession. In instance case it was the bar manager &amp; not the appellant was found in possession</a:t>
            </a:r>
          </a:p>
          <a:p>
            <a:r>
              <a:rPr lang="en-GB" dirty="0"/>
              <a:t>Crt held one cannot go tracing goods back through half a dozen hands for the purpose of showing each person guilty of an offence unless if he can account satisfactory for the possession.</a:t>
            </a:r>
          </a:p>
        </p:txBody>
      </p:sp>
    </p:spTree>
    <p:extLst>
      <p:ext uri="{BB962C8B-B14F-4D97-AF65-F5344CB8AC3E}">
        <p14:creationId xmlns:p14="http://schemas.microsoft.com/office/powerpoint/2010/main" val="1295602408"/>
      </p:ext>
    </p:extLst>
  </p:cSld>
  <p:clrMapOvr>
    <a:masterClrMapping/>
  </p:clrMapOvr>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a:t>Retaining stolen Property</a:t>
            </a:r>
          </a:p>
        </p:txBody>
      </p:sp>
      <p:sp>
        <p:nvSpPr>
          <p:cNvPr id="3" name="Content Placeholder 2"/>
          <p:cNvSpPr>
            <a:spLocks noGrp="1"/>
          </p:cNvSpPr>
          <p:nvPr>
            <p:ph sz="quarter" idx="1"/>
          </p:nvPr>
        </p:nvSpPr>
        <p:spPr/>
        <p:txBody>
          <a:bodyPr>
            <a:normAutofit fontScale="77500" lnSpcReduction="20000"/>
          </a:bodyPr>
          <a:lstStyle/>
          <a:p>
            <a:r>
              <a:rPr lang="en-GB" dirty="0"/>
              <a:t>Attorney- General’s Reference (No. 1 of 1974) [1994] QB 744 CA –</a:t>
            </a:r>
          </a:p>
          <a:p>
            <a:r>
              <a:rPr lang="en-GB" dirty="0"/>
              <a:t>It was a reference to the Crt by an Attorney on the point of law</a:t>
            </a:r>
          </a:p>
          <a:p>
            <a:r>
              <a:rPr lang="en-GB" dirty="0"/>
              <a:t>Facts;</a:t>
            </a:r>
          </a:p>
          <a:p>
            <a:r>
              <a:rPr lang="en-GB" dirty="0"/>
              <a:t>Police officer found an unlocked car, unattended car containing packages of new clothing which he suspected &amp; were proved subsequently to be stolen</a:t>
            </a:r>
          </a:p>
          <a:p>
            <a:r>
              <a:rPr lang="en-GB" dirty="0"/>
              <a:t>Officer removed the rotor from the vehicle in order to immobilise it &amp; kept observation</a:t>
            </a:r>
          </a:p>
          <a:p>
            <a:r>
              <a:rPr lang="en-GB" dirty="0"/>
              <a:t>After 10 </a:t>
            </a:r>
            <a:r>
              <a:rPr lang="en-GB" dirty="0" err="1"/>
              <a:t>mins</a:t>
            </a:r>
            <a:r>
              <a:rPr lang="en-GB" dirty="0"/>
              <a:t> accused appeared was questioned &amp; eventually arrested upon failure of giving a reasonable explanation. </a:t>
            </a:r>
          </a:p>
          <a:p>
            <a:r>
              <a:rPr lang="en-GB" dirty="0"/>
              <a:t>A was charged  1. For selling the woollen goods &amp; new clothing found at back of the car</a:t>
            </a:r>
          </a:p>
          <a:p>
            <a:r>
              <a:rPr lang="en-GB" dirty="0"/>
              <a:t>2. Receiving goods knowing they were stolen</a:t>
            </a:r>
          </a:p>
          <a:p>
            <a:r>
              <a:rPr lang="en-GB" dirty="0"/>
              <a:t>Trial J ruled there was no evidence to support the first charge</a:t>
            </a:r>
          </a:p>
          <a:p>
            <a:endParaRPr lang="en-GB" dirty="0"/>
          </a:p>
        </p:txBody>
      </p:sp>
    </p:spTree>
    <p:extLst>
      <p:ext uri="{BB962C8B-B14F-4D97-AF65-F5344CB8AC3E}">
        <p14:creationId xmlns:p14="http://schemas.microsoft.com/office/powerpoint/2010/main" val="240893"/>
      </p:ext>
    </p:extLst>
  </p:cSld>
  <p:clrMapOvr>
    <a:masterClrMapping/>
  </p:clrMapOvr>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Attorney- General’s Reference (No. 1 of 1974) [1994] -II</a:t>
            </a:r>
          </a:p>
        </p:txBody>
      </p:sp>
      <p:sp>
        <p:nvSpPr>
          <p:cNvPr id="3" name="Content Placeholder 2"/>
          <p:cNvSpPr>
            <a:spLocks noGrp="1"/>
          </p:cNvSpPr>
          <p:nvPr>
            <p:ph sz="quarter" idx="1"/>
          </p:nvPr>
        </p:nvSpPr>
        <p:spPr/>
        <p:txBody>
          <a:bodyPr>
            <a:normAutofit fontScale="92500" lnSpcReduction="20000"/>
          </a:bodyPr>
          <a:lstStyle/>
          <a:p>
            <a:r>
              <a:rPr lang="en-GB" dirty="0"/>
              <a:t>Issue there was a submission by counsel for the respondent who argued that there was no case on the basis of S24(3) Theft Act, 1968- which provides that</a:t>
            </a:r>
          </a:p>
          <a:p>
            <a:r>
              <a:rPr lang="en-GB" dirty="0"/>
              <a:t>No goods shall be regarded as having continued to be stolen goods after they have been restored to the person from whom they were stolen or other unlawful possession or custody ……</a:t>
            </a:r>
          </a:p>
          <a:p>
            <a:r>
              <a:rPr lang="en-GB" dirty="0"/>
              <a:t>Therefore argument was that goods had already been restored to the lawful possession or custody namely the possession of the police officer before the respondent appeared on the scene &amp; sought to drive the car away.</a:t>
            </a:r>
          </a:p>
          <a:p>
            <a:r>
              <a:rPr lang="en-GB" dirty="0"/>
              <a:t>If this was the case, it would imply that they would be no case to answer as the goods would no longer be stolen goods as would be restored to lawful possession.</a:t>
            </a:r>
          </a:p>
          <a:p>
            <a:endParaRPr lang="en-GB" dirty="0"/>
          </a:p>
        </p:txBody>
      </p:sp>
    </p:spTree>
    <p:extLst>
      <p:ext uri="{BB962C8B-B14F-4D97-AF65-F5344CB8AC3E}">
        <p14:creationId xmlns:p14="http://schemas.microsoft.com/office/powerpoint/2010/main" val="444139943"/>
      </p:ext>
    </p:extLst>
  </p:cSld>
  <p:clrMapOvr>
    <a:masterClrMapping/>
  </p:clrMapOvr>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Attorney- General’s Reference (No. 1 of 1974) [1994] -III</a:t>
            </a:r>
          </a:p>
        </p:txBody>
      </p:sp>
      <p:sp>
        <p:nvSpPr>
          <p:cNvPr id="3" name="Content Placeholder 2"/>
          <p:cNvSpPr>
            <a:spLocks noGrp="1"/>
          </p:cNvSpPr>
          <p:nvPr>
            <p:ph sz="quarter" idx="1"/>
          </p:nvPr>
        </p:nvSpPr>
        <p:spPr/>
        <p:txBody>
          <a:bodyPr>
            <a:normAutofit fontScale="92500" lnSpcReduction="20000"/>
          </a:bodyPr>
          <a:lstStyle/>
          <a:p>
            <a:r>
              <a:rPr lang="en-GB" dirty="0"/>
              <a:t>Upon hearing the submission </a:t>
            </a:r>
            <a:r>
              <a:rPr lang="en-GB" dirty="0" err="1"/>
              <a:t>TrialJ</a:t>
            </a:r>
            <a:r>
              <a:rPr lang="en-GB" dirty="0"/>
              <a:t> accepted the submission. Hence AG raised the issue by way of referring the on the point of law.</a:t>
            </a:r>
          </a:p>
          <a:p>
            <a:r>
              <a:rPr lang="en-GB" dirty="0"/>
              <a:t>Crt also had to consider whether the actions of the officer amounted to taking possession of the goods in the car.</a:t>
            </a:r>
          </a:p>
          <a:p>
            <a:r>
              <a:rPr lang="en-GB" dirty="0"/>
              <a:t>Crt held that the term ‘restore’ meant restoration of goods to the true owner. The verb  could not be extended to engaged if one was referring to the police stumbling upon stolen goods &amp; taking them into lawful custody or possession.</a:t>
            </a:r>
          </a:p>
          <a:p>
            <a:r>
              <a:rPr lang="en-GB" dirty="0"/>
              <a:t>Judgement would depend on the intentions of the officer</a:t>
            </a:r>
          </a:p>
          <a:p>
            <a:r>
              <a:rPr lang="en-GB" dirty="0"/>
              <a:t>If the officer upon seeing the goods at the back of the car had made up his mind that he would take them into custody then he would reduce them into his possession or control.</a:t>
            </a:r>
          </a:p>
        </p:txBody>
      </p:sp>
    </p:spTree>
    <p:extLst>
      <p:ext uri="{BB962C8B-B14F-4D97-AF65-F5344CB8AC3E}">
        <p14:creationId xmlns:p14="http://schemas.microsoft.com/office/powerpoint/2010/main" val="1958469719"/>
      </p:ext>
    </p:extLst>
  </p:cSld>
  <p:clrMapOvr>
    <a:masterClrMapping/>
  </p:clrMapOvr>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Attorney- General’s Reference (No. 1 of 1974) [1994] -IV</a:t>
            </a:r>
          </a:p>
        </p:txBody>
      </p:sp>
      <p:sp>
        <p:nvSpPr>
          <p:cNvPr id="3" name="Content Placeholder 2"/>
          <p:cNvSpPr>
            <a:spLocks noGrp="1"/>
          </p:cNvSpPr>
          <p:nvPr>
            <p:ph sz="quarter" idx="1"/>
          </p:nvPr>
        </p:nvSpPr>
        <p:spPr/>
        <p:txBody>
          <a:bodyPr>
            <a:normAutofit fontScale="92500" lnSpcReduction="20000"/>
          </a:bodyPr>
          <a:lstStyle/>
          <a:p>
            <a:r>
              <a:rPr lang="en-GB" dirty="0"/>
              <a:t>Therefore he would be taking charge of them so that they could not be removed</a:t>
            </a:r>
          </a:p>
          <a:p>
            <a:r>
              <a:rPr lang="en-GB" dirty="0"/>
              <a:t>On that basis it would have been proper to conclude that the officer had taken possession of the goods.</a:t>
            </a:r>
          </a:p>
          <a:p>
            <a:r>
              <a:rPr lang="en-GB" dirty="0"/>
              <a:t>On the other hand, the truth of the matter is that he was not sure at that stage whether to take the goods or not.</a:t>
            </a:r>
          </a:p>
          <a:p>
            <a:r>
              <a:rPr lang="en-GB" dirty="0"/>
              <a:t>Instead he stood to wait for the driver so that he could ask certain questions as to the nature of the goods &amp; why there were there.</a:t>
            </a:r>
          </a:p>
          <a:p>
            <a:r>
              <a:rPr lang="en-GB" dirty="0"/>
              <a:t>There was no reason to suggest that he had taken the goods into his control or possession</a:t>
            </a:r>
          </a:p>
          <a:p>
            <a:r>
              <a:rPr lang="en-GB" dirty="0"/>
              <a:t>Conclusion at this stage, it was not the intention of the officer to take possession of the goods but to ensure that the driver of the car could not get away without answering questions.</a:t>
            </a:r>
          </a:p>
        </p:txBody>
      </p:sp>
    </p:spTree>
    <p:extLst>
      <p:ext uri="{BB962C8B-B14F-4D97-AF65-F5344CB8AC3E}">
        <p14:creationId xmlns:p14="http://schemas.microsoft.com/office/powerpoint/2010/main" val="1558001473"/>
      </p:ext>
    </p:extLst>
  </p:cSld>
  <p:clrMapOvr>
    <a:masterClrMapping/>
  </p:clrMapOvr>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Stolen Property- Doctrine of Recent Possession</a:t>
            </a:r>
          </a:p>
        </p:txBody>
      </p:sp>
      <p:sp>
        <p:nvSpPr>
          <p:cNvPr id="3" name="Content Placeholder 2"/>
          <p:cNvSpPr>
            <a:spLocks noGrp="1"/>
          </p:cNvSpPr>
          <p:nvPr>
            <p:ph sz="quarter" idx="1"/>
          </p:nvPr>
        </p:nvSpPr>
        <p:spPr/>
        <p:txBody>
          <a:bodyPr>
            <a:normAutofit fontScale="85000" lnSpcReduction="20000"/>
          </a:bodyPr>
          <a:lstStyle/>
          <a:p>
            <a:r>
              <a:rPr lang="en-GB" b="1" i="1" dirty="0"/>
              <a:t>The People v. Chabala </a:t>
            </a:r>
            <a:r>
              <a:rPr lang="en-GB" b="1" dirty="0"/>
              <a:t>(1969) ZR 66 (HC)</a:t>
            </a:r>
          </a:p>
          <a:p>
            <a:r>
              <a:rPr lang="en-GB" dirty="0"/>
              <a:t>Accused (A) was convicted of theft of a blouse &amp; sentenced to two years imprisonment with hard labour</a:t>
            </a:r>
          </a:p>
          <a:p>
            <a:r>
              <a:rPr lang="en-GB" dirty="0"/>
              <a:t>A was convicted in the absence of direct evidence indicating that A was seen taking the blouse from </a:t>
            </a:r>
            <a:r>
              <a:rPr lang="en-GB" dirty="0" err="1"/>
              <a:t>Jeune</a:t>
            </a:r>
            <a:r>
              <a:rPr lang="en-GB" dirty="0"/>
              <a:t> Boutique store</a:t>
            </a:r>
          </a:p>
          <a:p>
            <a:r>
              <a:rPr lang="en-GB" dirty="0"/>
              <a:t>The  only evidence against the A was that he was found in possession of the blouse.</a:t>
            </a:r>
          </a:p>
          <a:p>
            <a:r>
              <a:rPr lang="en-GB" dirty="0"/>
              <a:t>Basis of prosecution was on the doctrine of recent possession</a:t>
            </a:r>
          </a:p>
          <a:p>
            <a:r>
              <a:rPr lang="en-GB" dirty="0"/>
              <a:t>Accordingly where an A is found in possession of property proved to have been recently stolen  the inference that the accused is the thief may be drawn.</a:t>
            </a:r>
          </a:p>
          <a:p>
            <a:r>
              <a:rPr lang="en-GB" dirty="0"/>
              <a:t>In instance case the conviction &amp; sentence was quashed due to the absence of evidence as to when the blouse was stolen from the store.</a:t>
            </a:r>
          </a:p>
          <a:p>
            <a:endParaRPr lang="en-GB" dirty="0"/>
          </a:p>
        </p:txBody>
      </p:sp>
    </p:spTree>
    <p:extLst>
      <p:ext uri="{BB962C8B-B14F-4D97-AF65-F5344CB8AC3E}">
        <p14:creationId xmlns:p14="http://schemas.microsoft.com/office/powerpoint/2010/main" val="4065962754"/>
      </p:ext>
    </p:extLst>
  </p:cSld>
  <p:clrMapOvr>
    <a:masterClrMapping/>
  </p:clrMapOvr>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err="1"/>
              <a:t>Lazarous</a:t>
            </a:r>
            <a:r>
              <a:rPr lang="en-GB" dirty="0"/>
              <a:t> </a:t>
            </a:r>
            <a:r>
              <a:rPr lang="en-GB" dirty="0" err="1"/>
              <a:t>Kantukomwe</a:t>
            </a:r>
            <a:r>
              <a:rPr lang="en-GB" dirty="0"/>
              <a:t> v. The People (1981) ZR 125  SC</a:t>
            </a:r>
          </a:p>
        </p:txBody>
      </p:sp>
      <p:sp>
        <p:nvSpPr>
          <p:cNvPr id="3" name="Content Placeholder 2"/>
          <p:cNvSpPr>
            <a:spLocks noGrp="1"/>
          </p:cNvSpPr>
          <p:nvPr>
            <p:ph sz="quarter" idx="1"/>
          </p:nvPr>
        </p:nvSpPr>
        <p:spPr/>
        <p:txBody>
          <a:bodyPr/>
          <a:lstStyle/>
          <a:p>
            <a:r>
              <a:rPr lang="en-GB" dirty="0"/>
              <a:t>Appellant was found in possession of a recent stolen vehicle as a result was convicted of receiving stolen property and sentenced to four years imprisonment with hard labour.</a:t>
            </a:r>
          </a:p>
          <a:p>
            <a:endParaRPr lang="en-GB" dirty="0"/>
          </a:p>
        </p:txBody>
      </p:sp>
    </p:spTree>
    <p:extLst>
      <p:ext uri="{BB962C8B-B14F-4D97-AF65-F5344CB8AC3E}">
        <p14:creationId xmlns:p14="http://schemas.microsoft.com/office/powerpoint/2010/main" val="11233414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Learning Outcomes</a:t>
            </a:r>
          </a:p>
        </p:txBody>
      </p:sp>
      <p:sp>
        <p:nvSpPr>
          <p:cNvPr id="3" name="Content Placeholder 2"/>
          <p:cNvSpPr>
            <a:spLocks noGrp="1"/>
          </p:cNvSpPr>
          <p:nvPr>
            <p:ph idx="1"/>
          </p:nvPr>
        </p:nvSpPr>
        <p:spPr>
          <a:xfrm>
            <a:off x="867103" y="1845733"/>
            <a:ext cx="10689021" cy="4507769"/>
          </a:xfrm>
        </p:spPr>
        <p:txBody>
          <a:bodyPr/>
          <a:lstStyle/>
          <a:p>
            <a:pPr marL="0" indent="0">
              <a:buNone/>
            </a:pPr>
            <a:r>
              <a:rPr lang="en-GB" sz="2800" dirty="0"/>
              <a:t>By the end of the lesson you should be able to:</a:t>
            </a:r>
          </a:p>
          <a:p>
            <a:pPr marL="0" indent="0">
              <a:buNone/>
            </a:pPr>
            <a:endParaRPr lang="en-GB" dirty="0">
              <a:solidFill>
                <a:srgbClr val="FF0000"/>
              </a:solidFill>
            </a:endParaRPr>
          </a:p>
          <a:p>
            <a:pPr marL="457200" indent="-457200">
              <a:buAutoNum type="arabicPeriod"/>
            </a:pPr>
            <a:r>
              <a:rPr lang="en-GB" sz="2800" dirty="0"/>
              <a:t>Define a crime</a:t>
            </a:r>
          </a:p>
          <a:p>
            <a:pPr marL="457200" indent="-457200">
              <a:buAutoNum type="arabicPeriod"/>
            </a:pPr>
            <a:r>
              <a:rPr lang="en-GB" sz="2800" dirty="0"/>
              <a:t>Describe Criminal law</a:t>
            </a:r>
          </a:p>
          <a:p>
            <a:pPr marL="457200" indent="-457200">
              <a:buAutoNum type="arabicPeriod"/>
            </a:pPr>
            <a:r>
              <a:rPr lang="en-GB" sz="2800" dirty="0"/>
              <a:t>Appreciate the purpose and sources of criminal law</a:t>
            </a:r>
          </a:p>
          <a:p>
            <a:pPr marL="457200" indent="-457200">
              <a:buAutoNum type="arabicPeriod"/>
            </a:pPr>
            <a:r>
              <a:rPr lang="en-GB" sz="2800" dirty="0"/>
              <a:t>Identify the classification of offences</a:t>
            </a:r>
          </a:p>
          <a:p>
            <a:pPr marL="0" indent="0">
              <a:buNone/>
            </a:pPr>
            <a:endParaRPr lang="en-GB" dirty="0">
              <a:solidFill>
                <a:srgbClr val="FF0000"/>
              </a:solidFill>
            </a:endParaRPr>
          </a:p>
          <a:p>
            <a:pPr marL="0" indent="0">
              <a:buNone/>
            </a:pPr>
            <a:r>
              <a:rPr lang="en-GB" dirty="0"/>
              <a:t>  </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11433026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48048" y="2271199"/>
            <a:ext cx="10515600" cy="1325563"/>
          </a:xfrm>
        </p:spPr>
        <p:txBody>
          <a:bodyPr>
            <a:normAutofit/>
          </a:bodyPr>
          <a:lstStyle/>
          <a:p>
            <a:pPr algn="ctr"/>
            <a:r>
              <a:rPr lang="en-ZA" sz="4800" b="1" dirty="0">
                <a:solidFill>
                  <a:prstClr val="black"/>
                </a:solidFill>
                <a:latin typeface="Calibri"/>
              </a:rPr>
              <a:t>UNIT 2 - ACTUS REUS</a:t>
            </a:r>
            <a:endParaRPr lang="en-US" sz="6600" dirty="0"/>
          </a:p>
        </p:txBody>
      </p:sp>
    </p:spTree>
    <p:extLst>
      <p:ext uri="{BB962C8B-B14F-4D97-AF65-F5344CB8AC3E}">
        <p14:creationId xmlns:p14="http://schemas.microsoft.com/office/powerpoint/2010/main" val="3373151675"/>
      </p:ext>
    </p:extLst>
  </p:cSld>
  <p:clrMapOvr>
    <a:masterClrMapping/>
  </p:clrMapOvr>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4497" y="332656"/>
            <a:ext cx="9706303" cy="5976704"/>
          </a:xfrm>
        </p:spPr>
        <p:txBody>
          <a:bodyPr/>
          <a:lstStyle/>
          <a:p>
            <a:pPr>
              <a:buFont typeface="Wingdings" pitchFamily="2" charset="2"/>
              <a:buChar char="ü"/>
            </a:pPr>
            <a:endParaRPr lang="en-GB" dirty="0"/>
          </a:p>
          <a:p>
            <a:pPr marL="0" indent="0">
              <a:buNone/>
            </a:pPr>
            <a:r>
              <a:rPr lang="en-GB" dirty="0"/>
              <a:t>Read the following cases:</a:t>
            </a:r>
          </a:p>
          <a:p>
            <a:pPr>
              <a:buFont typeface="Wingdings" pitchFamily="2" charset="2"/>
              <a:buChar char="ü"/>
            </a:pPr>
            <a:r>
              <a:rPr lang="en-GB" dirty="0"/>
              <a:t>George </a:t>
            </a:r>
            <a:r>
              <a:rPr lang="en-GB" dirty="0" err="1"/>
              <a:t>Nswana</a:t>
            </a:r>
            <a:r>
              <a:rPr lang="en-GB" dirty="0"/>
              <a:t> v the people (1989) ZR 174 (SC) – distinction between receiving and retaining stolen property</a:t>
            </a:r>
          </a:p>
          <a:p>
            <a:pPr>
              <a:buFont typeface="Wingdings" pitchFamily="2" charset="2"/>
              <a:buChar char="ü"/>
            </a:pPr>
            <a:r>
              <a:rPr lang="en-GB" dirty="0" err="1"/>
              <a:t>Chizema</a:t>
            </a:r>
            <a:r>
              <a:rPr lang="en-GB" dirty="0"/>
              <a:t> v. The people (1972) ZR 7 HC receiving stolen property</a:t>
            </a:r>
          </a:p>
          <a:p>
            <a:pPr>
              <a:buFont typeface="Wingdings" pitchFamily="2" charset="2"/>
              <a:buChar char="ü"/>
            </a:pPr>
            <a:r>
              <a:rPr lang="en-GB" dirty="0"/>
              <a:t>Stephen </a:t>
            </a:r>
            <a:r>
              <a:rPr lang="en-GB" dirty="0" err="1"/>
              <a:t>Manda</a:t>
            </a:r>
            <a:r>
              <a:rPr lang="en-GB" dirty="0"/>
              <a:t> v. The People (1980) ZR 116 HC</a:t>
            </a:r>
          </a:p>
          <a:p>
            <a:pPr>
              <a:buFont typeface="Wingdings" pitchFamily="2" charset="2"/>
              <a:buChar char="ü"/>
            </a:pPr>
            <a:r>
              <a:rPr lang="en-GB" dirty="0"/>
              <a:t>Attorney- General’s Reference (No. 1 of 1974) [1994] QB 744 CA</a:t>
            </a:r>
          </a:p>
          <a:p>
            <a:pPr>
              <a:buFont typeface="Wingdings" pitchFamily="2" charset="2"/>
              <a:buChar char="ü"/>
            </a:pPr>
            <a:r>
              <a:rPr lang="en-GB" dirty="0"/>
              <a:t>Elias </a:t>
            </a:r>
            <a:r>
              <a:rPr lang="en-GB" dirty="0" err="1"/>
              <a:t>Kunda</a:t>
            </a:r>
            <a:r>
              <a:rPr lang="en-GB" dirty="0"/>
              <a:t> V The People (1980) Z.R. 100 (S.C.) </a:t>
            </a:r>
          </a:p>
          <a:p>
            <a:pPr>
              <a:buFont typeface="Wingdings" pitchFamily="2" charset="2"/>
              <a:buChar char="ü"/>
            </a:pPr>
            <a:endParaRPr lang="en-GB" dirty="0"/>
          </a:p>
        </p:txBody>
      </p:sp>
    </p:spTree>
    <p:extLst>
      <p:ext uri="{BB962C8B-B14F-4D97-AF65-F5344CB8AC3E}">
        <p14:creationId xmlns:p14="http://schemas.microsoft.com/office/powerpoint/2010/main" val="167512736"/>
      </p:ext>
    </p:extLst>
  </p:cSld>
  <p:clrMapOvr>
    <a:masterClrMapping/>
  </p:clrMapOvr>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77309"/>
          </a:xfrm>
        </p:spPr>
        <p:txBody>
          <a:bodyPr>
            <a:normAutofit/>
          </a:bodyPr>
          <a:lstStyle/>
          <a:p>
            <a:r>
              <a:rPr lang="en-GB" b="1" dirty="0"/>
              <a:t>Stolen Property- Doctrine of Recent Possession</a:t>
            </a:r>
          </a:p>
        </p:txBody>
      </p:sp>
      <p:sp>
        <p:nvSpPr>
          <p:cNvPr id="3" name="Content Placeholder 2"/>
          <p:cNvSpPr>
            <a:spLocks noGrp="1"/>
          </p:cNvSpPr>
          <p:nvPr>
            <p:ph sz="quarter" idx="1"/>
          </p:nvPr>
        </p:nvSpPr>
        <p:spPr/>
        <p:txBody>
          <a:bodyPr>
            <a:normAutofit/>
          </a:bodyPr>
          <a:lstStyle/>
          <a:p>
            <a:pPr>
              <a:buFont typeface="Wingdings" pitchFamily="2" charset="2"/>
              <a:buChar char="ü"/>
            </a:pPr>
            <a:r>
              <a:rPr lang="en-GB" dirty="0">
                <a:latin typeface="+mj-lt"/>
              </a:rPr>
              <a:t>Elias </a:t>
            </a:r>
            <a:r>
              <a:rPr lang="en-GB" dirty="0" err="1">
                <a:latin typeface="+mj-lt"/>
              </a:rPr>
              <a:t>Kunda</a:t>
            </a:r>
            <a:r>
              <a:rPr lang="en-GB" dirty="0">
                <a:latin typeface="+mj-lt"/>
              </a:rPr>
              <a:t> V The People (1980) Z.R. 100 (S.C.) – </a:t>
            </a:r>
            <a:r>
              <a:rPr lang="en-GB" u="sng" dirty="0">
                <a:latin typeface="+mj-lt"/>
              </a:rPr>
              <a:t>court can infer A is guilty if he fails to give a reasonable explanation as to how he came to possess the stolen property</a:t>
            </a:r>
          </a:p>
          <a:p>
            <a:pPr>
              <a:buFont typeface="Wingdings" pitchFamily="2" charset="2"/>
              <a:buChar char="ü"/>
            </a:pPr>
            <a:r>
              <a:rPr lang="en-GB" dirty="0">
                <a:latin typeface="+mj-lt"/>
              </a:rPr>
              <a:t>The People v. Chabala (1969) ZR 66 (HC)</a:t>
            </a:r>
          </a:p>
          <a:p>
            <a:pPr>
              <a:buFont typeface="Wingdings" pitchFamily="2" charset="2"/>
              <a:buChar char="ü"/>
            </a:pPr>
            <a:r>
              <a:rPr lang="en-GB" dirty="0" err="1">
                <a:latin typeface="+mj-lt"/>
              </a:rPr>
              <a:t>Lazarous</a:t>
            </a:r>
            <a:r>
              <a:rPr lang="en-GB" dirty="0">
                <a:latin typeface="+mj-lt"/>
              </a:rPr>
              <a:t> </a:t>
            </a:r>
            <a:r>
              <a:rPr lang="en-GB" dirty="0" err="1">
                <a:latin typeface="+mj-lt"/>
              </a:rPr>
              <a:t>Kantukomwe</a:t>
            </a:r>
            <a:r>
              <a:rPr lang="en-GB" dirty="0">
                <a:latin typeface="+mj-lt"/>
              </a:rPr>
              <a:t> v. The People (1981) ZR 125  SC</a:t>
            </a:r>
            <a:endParaRPr lang="en-GB" b="1" dirty="0">
              <a:latin typeface="+mj-lt"/>
            </a:endParaRPr>
          </a:p>
          <a:p>
            <a:endParaRPr lang="en-GB" b="1" dirty="0"/>
          </a:p>
          <a:p>
            <a:endParaRPr lang="en-GB" dirty="0"/>
          </a:p>
        </p:txBody>
      </p:sp>
    </p:spTree>
    <p:extLst>
      <p:ext uri="{BB962C8B-B14F-4D97-AF65-F5344CB8AC3E}">
        <p14:creationId xmlns:p14="http://schemas.microsoft.com/office/powerpoint/2010/main" val="1872652300"/>
      </p:ext>
    </p:extLst>
  </p:cSld>
  <p:clrMapOvr>
    <a:masterClrMapping/>
  </p:clrMapOvr>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46030" y="2438400"/>
            <a:ext cx="8229600" cy="1350640"/>
          </a:xfrm>
        </p:spPr>
        <p:txBody>
          <a:bodyPr>
            <a:normAutofit/>
          </a:bodyPr>
          <a:lstStyle/>
          <a:p>
            <a:r>
              <a:rPr lang="en-GB" b="1" dirty="0"/>
              <a:t>UNIT 9 - Criminal Damage</a:t>
            </a:r>
          </a:p>
        </p:txBody>
      </p:sp>
    </p:spTree>
    <p:extLst>
      <p:ext uri="{BB962C8B-B14F-4D97-AF65-F5344CB8AC3E}">
        <p14:creationId xmlns:p14="http://schemas.microsoft.com/office/powerpoint/2010/main" val="1675123539"/>
      </p:ext>
    </p:extLst>
  </p:cSld>
  <p:clrMapOvr>
    <a:masterClrMapping/>
  </p:clrMapOvr>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Arson s.328 PC</a:t>
            </a:r>
          </a:p>
        </p:txBody>
      </p:sp>
      <p:sp>
        <p:nvSpPr>
          <p:cNvPr id="3" name="Content Placeholder 2"/>
          <p:cNvSpPr>
            <a:spLocks noGrp="1"/>
          </p:cNvSpPr>
          <p:nvPr>
            <p:ph sz="quarter" idx="1"/>
          </p:nvPr>
        </p:nvSpPr>
        <p:spPr/>
        <p:txBody>
          <a:bodyPr>
            <a:normAutofit fontScale="92500" lnSpcReduction="20000"/>
          </a:bodyPr>
          <a:lstStyle/>
          <a:p>
            <a:pPr>
              <a:buFont typeface="Wingdings" pitchFamily="2" charset="2"/>
              <a:buChar char="ü"/>
            </a:pPr>
            <a:r>
              <a:rPr lang="en-GB" dirty="0"/>
              <a:t>S328. Any person who wilfully and unlawfully sets fire to</a:t>
            </a:r>
          </a:p>
          <a:p>
            <a:pPr>
              <a:buFontTx/>
              <a:buChar char="-"/>
            </a:pPr>
            <a:r>
              <a:rPr lang="en-GB" dirty="0"/>
              <a:t>building or structure completed or not; or</a:t>
            </a:r>
          </a:p>
          <a:p>
            <a:pPr>
              <a:buFontTx/>
              <a:buChar char="-"/>
            </a:pPr>
            <a:r>
              <a:rPr lang="en-GB" dirty="0"/>
              <a:t>vessel, motor vehicle, whether completed or not; or</a:t>
            </a:r>
          </a:p>
          <a:p>
            <a:pPr>
              <a:buFontTx/>
              <a:buChar char="-"/>
            </a:pPr>
            <a:r>
              <a:rPr lang="en-GB" dirty="0"/>
              <a:t>stack of cultivated vegetable produce, mineral or vegetable fuel</a:t>
            </a:r>
          </a:p>
          <a:p>
            <a:pPr>
              <a:buFontTx/>
              <a:buChar char="-"/>
            </a:pPr>
            <a:r>
              <a:rPr lang="en-GB" dirty="0"/>
              <a:t>mine, or the workings, fittings, or appliances of a mine;</a:t>
            </a:r>
          </a:p>
          <a:p>
            <a:pPr>
              <a:buFont typeface="Wingdings" pitchFamily="2" charset="2"/>
              <a:buChar char="ü"/>
            </a:pPr>
            <a:r>
              <a:rPr lang="en-GB" dirty="0"/>
              <a:t>is guilty of a felony and is liable to imprisonment for life. - </a:t>
            </a:r>
            <a:r>
              <a:rPr lang="en-GB" b="1" dirty="0"/>
              <a:t>R v Turner (Criminal Review Case, 1951)</a:t>
            </a:r>
            <a:br>
              <a:rPr lang="en-GB" b="1" dirty="0"/>
            </a:br>
            <a:endParaRPr lang="en-GB" dirty="0"/>
          </a:p>
          <a:p>
            <a:pPr>
              <a:buFont typeface="Wingdings" pitchFamily="2" charset="2"/>
              <a:buChar char="ü"/>
            </a:pPr>
            <a:r>
              <a:rPr lang="en-GB" dirty="0"/>
              <a:t>R v </a:t>
            </a:r>
            <a:r>
              <a:rPr lang="en-GB" dirty="0" err="1"/>
              <a:t>Damaseki</a:t>
            </a:r>
            <a:r>
              <a:rPr lang="en-GB" dirty="0"/>
              <a:t> (1961) R &amp; N 673</a:t>
            </a:r>
          </a:p>
          <a:p>
            <a:pPr>
              <a:buFont typeface="Wingdings" pitchFamily="2" charset="2"/>
              <a:buChar char="ü"/>
            </a:pPr>
            <a:r>
              <a:rPr lang="en-GB" dirty="0" err="1"/>
              <a:t>Libuku</a:t>
            </a:r>
            <a:r>
              <a:rPr lang="en-GB" dirty="0"/>
              <a:t> v the people (1973) ZR 345 (SC)</a:t>
            </a:r>
          </a:p>
          <a:p>
            <a:pPr>
              <a:buFont typeface="Wingdings" pitchFamily="2" charset="2"/>
              <a:buChar char="ü"/>
            </a:pPr>
            <a:r>
              <a:rPr lang="en-GB" dirty="0" err="1"/>
              <a:t>Nondo</a:t>
            </a:r>
            <a:r>
              <a:rPr lang="en-GB" dirty="0"/>
              <a:t> v DPP (1968) ZR 83 CA </a:t>
            </a:r>
          </a:p>
          <a:p>
            <a:endParaRPr lang="en-GB" dirty="0"/>
          </a:p>
        </p:txBody>
      </p:sp>
    </p:spTree>
    <p:extLst>
      <p:ext uri="{BB962C8B-B14F-4D97-AF65-F5344CB8AC3E}">
        <p14:creationId xmlns:p14="http://schemas.microsoft.com/office/powerpoint/2010/main" val="3247629931"/>
      </p:ext>
    </p:extLst>
  </p:cSld>
  <p:clrMapOvr>
    <a:masterClrMapping/>
  </p:clrMapOvr>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Attempts to Commit Arson</a:t>
            </a:r>
          </a:p>
        </p:txBody>
      </p:sp>
      <p:sp>
        <p:nvSpPr>
          <p:cNvPr id="3" name="Content Placeholder 2"/>
          <p:cNvSpPr>
            <a:spLocks noGrp="1"/>
          </p:cNvSpPr>
          <p:nvPr>
            <p:ph sz="quarter" idx="1"/>
          </p:nvPr>
        </p:nvSpPr>
        <p:spPr/>
        <p:txBody>
          <a:bodyPr>
            <a:normAutofit/>
          </a:bodyPr>
          <a:lstStyle/>
          <a:p>
            <a:pPr>
              <a:buFont typeface="Wingdings" pitchFamily="2" charset="2"/>
              <a:buChar char="ü"/>
            </a:pPr>
            <a:r>
              <a:rPr lang="en-GB" dirty="0"/>
              <a:t>329. Any person who unlawfully</a:t>
            </a:r>
          </a:p>
          <a:p>
            <a:pPr>
              <a:buFont typeface="Wingdings" pitchFamily="2" charset="2"/>
              <a:buChar char="ü"/>
            </a:pPr>
            <a:r>
              <a:rPr lang="en-GB" dirty="0"/>
              <a:t>(a) attempts to set fire to any such thing as mentioned under s.328</a:t>
            </a:r>
          </a:p>
          <a:p>
            <a:pPr marL="457200" indent="-457200">
              <a:buFont typeface="Wingdings" pitchFamily="2" charset="2"/>
              <a:buChar char="ü"/>
            </a:pPr>
            <a:endParaRPr lang="en-GB" dirty="0"/>
          </a:p>
          <a:p>
            <a:pPr>
              <a:buFont typeface="Wingdings" pitchFamily="2" charset="2"/>
              <a:buChar char="ü"/>
            </a:pPr>
            <a:r>
              <a:rPr lang="en-GB" dirty="0"/>
              <a:t>(b) wilfully  sets fire to anything which is so positioned that would lead to anything mentioned under s.328 to catch fire from it;</a:t>
            </a:r>
            <a:br>
              <a:rPr lang="en-GB" dirty="0"/>
            </a:br>
            <a:endParaRPr lang="en-GB" dirty="0"/>
          </a:p>
          <a:p>
            <a:pPr>
              <a:buFont typeface="Wingdings" pitchFamily="2" charset="2"/>
              <a:buChar char="ü"/>
            </a:pPr>
            <a:r>
              <a:rPr lang="en-GB" dirty="0"/>
              <a:t>is guilty of a felony and is liable to imprisonment for fourteen years. </a:t>
            </a:r>
            <a:br>
              <a:rPr lang="en-GB" dirty="0"/>
            </a:br>
            <a:endParaRPr lang="en-GB" dirty="0"/>
          </a:p>
          <a:p>
            <a:endParaRPr lang="en-GB" dirty="0"/>
          </a:p>
        </p:txBody>
      </p:sp>
    </p:spTree>
    <p:extLst>
      <p:ext uri="{BB962C8B-B14F-4D97-AF65-F5344CB8AC3E}">
        <p14:creationId xmlns:p14="http://schemas.microsoft.com/office/powerpoint/2010/main" val="149689886"/>
      </p:ext>
    </p:extLst>
  </p:cSld>
  <p:clrMapOvr>
    <a:masterClrMapping/>
  </p:clrMapOvr>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1544" y="260648"/>
            <a:ext cx="8229600" cy="1143000"/>
          </a:xfrm>
        </p:spPr>
        <p:txBody>
          <a:bodyPr>
            <a:normAutofit fontScale="90000"/>
          </a:bodyPr>
          <a:lstStyle/>
          <a:p>
            <a:br>
              <a:rPr lang="en-GB" dirty="0"/>
            </a:br>
            <a:r>
              <a:rPr lang="en-GB" b="1" dirty="0"/>
              <a:t>Destroying or damaging property belonging to another</a:t>
            </a:r>
            <a:br>
              <a:rPr lang="en-GB" dirty="0"/>
            </a:br>
            <a:endParaRPr lang="en-GB" dirty="0"/>
          </a:p>
        </p:txBody>
      </p:sp>
      <p:sp>
        <p:nvSpPr>
          <p:cNvPr id="3" name="Content Placeholder 2"/>
          <p:cNvSpPr>
            <a:spLocks noGrp="1"/>
          </p:cNvSpPr>
          <p:nvPr>
            <p:ph sz="quarter" idx="1"/>
          </p:nvPr>
        </p:nvSpPr>
        <p:spPr/>
        <p:txBody>
          <a:bodyPr>
            <a:normAutofit/>
          </a:bodyPr>
          <a:lstStyle/>
          <a:p>
            <a:pPr>
              <a:buFont typeface="Wingdings" pitchFamily="2" charset="2"/>
              <a:buChar char="ü"/>
            </a:pPr>
            <a:r>
              <a:rPr lang="en-GB" dirty="0"/>
              <a:t>S335 </a:t>
            </a:r>
          </a:p>
          <a:p>
            <a:pPr>
              <a:buFont typeface="Wingdings" pitchFamily="2" charset="2"/>
              <a:buChar char="ü"/>
            </a:pPr>
            <a:endParaRPr lang="en-GB" dirty="0"/>
          </a:p>
          <a:p>
            <a:pPr>
              <a:buFont typeface="Wingdings" pitchFamily="2" charset="2"/>
              <a:buChar char="ü"/>
            </a:pPr>
            <a:r>
              <a:rPr lang="en-GB" dirty="0"/>
              <a:t>Any person who wilfully and unlawfully destroys or damages any property is guilty of a misdemeanour, unless otherwise stated</a:t>
            </a:r>
          </a:p>
          <a:p>
            <a:pPr>
              <a:buFont typeface="Wingdings" pitchFamily="2" charset="2"/>
              <a:buChar char="ü"/>
            </a:pPr>
            <a:endParaRPr lang="en-GB" dirty="0"/>
          </a:p>
          <a:p>
            <a:pPr>
              <a:buFont typeface="Wingdings" pitchFamily="2" charset="2"/>
              <a:buChar char="ü"/>
            </a:pPr>
            <a:r>
              <a:rPr lang="en-GB" dirty="0"/>
              <a:t> Person would be liable, if no other punishment is provided, to imprisonment for two years. </a:t>
            </a:r>
          </a:p>
          <a:p>
            <a:pPr marL="137160" indent="0">
              <a:buNone/>
            </a:pPr>
            <a:endParaRPr lang="en-GB" dirty="0"/>
          </a:p>
        </p:txBody>
      </p:sp>
    </p:spTree>
    <p:extLst>
      <p:ext uri="{BB962C8B-B14F-4D97-AF65-F5344CB8AC3E}">
        <p14:creationId xmlns:p14="http://schemas.microsoft.com/office/powerpoint/2010/main" val="2815720724"/>
      </p:ext>
    </p:extLst>
  </p:cSld>
  <p:clrMapOvr>
    <a:masterClrMapping/>
  </p:clrMapOvr>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Endangering Life</a:t>
            </a:r>
          </a:p>
        </p:txBody>
      </p:sp>
      <p:sp>
        <p:nvSpPr>
          <p:cNvPr id="3" name="Content Placeholder 2"/>
          <p:cNvSpPr>
            <a:spLocks noGrp="1"/>
          </p:cNvSpPr>
          <p:nvPr>
            <p:ph sz="quarter" idx="1"/>
          </p:nvPr>
        </p:nvSpPr>
        <p:spPr>
          <a:xfrm>
            <a:off x="1991544" y="1628801"/>
            <a:ext cx="8229600" cy="4525963"/>
          </a:xfrm>
        </p:spPr>
        <p:txBody>
          <a:bodyPr>
            <a:normAutofit/>
          </a:bodyPr>
          <a:lstStyle/>
          <a:p>
            <a:pPr>
              <a:buFont typeface="Wingdings" pitchFamily="2" charset="2"/>
              <a:buChar char="ü"/>
            </a:pPr>
            <a:r>
              <a:rPr lang="en-GB" dirty="0"/>
              <a:t>Offender commits a felony &amp; liable to life imprisonment if in destroying or damaging a dwelling house &amp; vessel there is a person inside – reasoning – One’s life is endangered(s.335(2).</a:t>
            </a:r>
          </a:p>
          <a:p>
            <a:pPr>
              <a:buFont typeface="Wingdings" pitchFamily="2" charset="2"/>
              <a:buChar char="ü"/>
            </a:pPr>
            <a:endParaRPr lang="en-GB" dirty="0"/>
          </a:p>
          <a:p>
            <a:pPr>
              <a:buFont typeface="Wingdings" pitchFamily="2" charset="2"/>
              <a:buChar char="ü"/>
            </a:pPr>
            <a:r>
              <a:rPr lang="en-GB" dirty="0"/>
              <a:t>Reasoning as why the punishment is harsh is due to the fact that one’s life would have been placed in danger - </a:t>
            </a:r>
            <a:r>
              <a:rPr lang="pt-BR" dirty="0"/>
              <a:t>R v Wenton [2010] EWCA Crim 2361</a:t>
            </a:r>
            <a:r>
              <a:rPr lang="en-GB" dirty="0"/>
              <a:t> </a:t>
            </a:r>
          </a:p>
        </p:txBody>
      </p:sp>
    </p:spTree>
    <p:extLst>
      <p:ext uri="{BB962C8B-B14F-4D97-AF65-F5344CB8AC3E}">
        <p14:creationId xmlns:p14="http://schemas.microsoft.com/office/powerpoint/2010/main" val="2986452627"/>
      </p:ext>
    </p:extLst>
  </p:cSld>
  <p:clrMapOvr>
    <a:masterClrMapping/>
  </p:clrMapOvr>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Threat to Destroy or Damage Property</a:t>
            </a:r>
          </a:p>
        </p:txBody>
      </p:sp>
      <p:sp>
        <p:nvSpPr>
          <p:cNvPr id="3" name="Content Placeholder 2"/>
          <p:cNvSpPr>
            <a:spLocks noGrp="1"/>
          </p:cNvSpPr>
          <p:nvPr>
            <p:ph sz="quarter" idx="1"/>
          </p:nvPr>
        </p:nvSpPr>
        <p:spPr/>
        <p:txBody>
          <a:bodyPr/>
          <a:lstStyle/>
          <a:p>
            <a:pPr>
              <a:buFont typeface="Wingdings" pitchFamily="2" charset="2"/>
              <a:buChar char="ü"/>
            </a:pPr>
            <a:r>
              <a:rPr lang="en-GB" dirty="0"/>
              <a:t>s336. Any person who, unlawfully and with intent to destroy or damage any property, puts any </a:t>
            </a:r>
            <a:r>
              <a:rPr lang="en-GB" b="1" dirty="0"/>
              <a:t>explosive substance </a:t>
            </a:r>
            <a:r>
              <a:rPr lang="en-GB" dirty="0"/>
              <a:t>in any place whatever, </a:t>
            </a:r>
          </a:p>
          <a:p>
            <a:pPr>
              <a:buFont typeface="Wingdings" pitchFamily="2" charset="2"/>
              <a:buChar char="ü"/>
            </a:pPr>
            <a:r>
              <a:rPr lang="en-GB" dirty="0"/>
              <a:t>is guilty of a felony and is liable to imprisonment for fourteen years. </a:t>
            </a:r>
          </a:p>
          <a:p>
            <a:pPr>
              <a:buFont typeface="Wingdings" pitchFamily="2" charset="2"/>
              <a:buChar char="ü"/>
            </a:pPr>
            <a:endParaRPr lang="en-GB" dirty="0"/>
          </a:p>
        </p:txBody>
      </p:sp>
    </p:spTree>
    <p:extLst>
      <p:ext uri="{BB962C8B-B14F-4D97-AF65-F5344CB8AC3E}">
        <p14:creationId xmlns:p14="http://schemas.microsoft.com/office/powerpoint/2010/main" val="3391125287"/>
      </p:ext>
    </p:extLst>
  </p:cSld>
  <p:clrMapOvr>
    <a:masterClrMapping/>
  </p:clrMapOvr>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777285"/>
            <a:ext cx="9144000" cy="1732678"/>
          </a:xfrm>
        </p:spPr>
        <p:txBody>
          <a:bodyPr>
            <a:normAutofit/>
          </a:bodyPr>
          <a:lstStyle/>
          <a:p>
            <a:r>
              <a:rPr lang="en-GB" sz="4800" dirty="0">
                <a:latin typeface="Arial Black" panose="020B0A04020102020204" pitchFamily="34" charset="0"/>
              </a:rPr>
              <a:t>UNIT 10 - OFFENCES INVOLVING DECEPTION</a:t>
            </a:r>
          </a:p>
        </p:txBody>
      </p:sp>
    </p:spTree>
    <p:extLst>
      <p:ext uri="{BB962C8B-B14F-4D97-AF65-F5344CB8AC3E}">
        <p14:creationId xmlns:p14="http://schemas.microsoft.com/office/powerpoint/2010/main" val="1227018931"/>
      </p:ext>
    </p:extLst>
  </p:cSld>
  <p:clrMapOvr>
    <a:masterClrMapping/>
  </p:clrMapOvr>
</p:sld>
</file>

<file path=ppt/slides/slide2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The Law on False Pretences</a:t>
            </a:r>
          </a:p>
        </p:txBody>
      </p:sp>
      <p:sp>
        <p:nvSpPr>
          <p:cNvPr id="3" name="Content Placeholder 2"/>
          <p:cNvSpPr>
            <a:spLocks noGrp="1"/>
          </p:cNvSpPr>
          <p:nvPr>
            <p:ph sz="quarter" idx="1"/>
          </p:nvPr>
        </p:nvSpPr>
        <p:spPr/>
        <p:txBody>
          <a:bodyPr>
            <a:normAutofit/>
          </a:bodyPr>
          <a:lstStyle/>
          <a:p>
            <a:r>
              <a:rPr lang="en-GB" dirty="0"/>
              <a:t>False Pretences is defined S308 PC </a:t>
            </a:r>
          </a:p>
          <a:p>
            <a:r>
              <a:rPr lang="en-GB" dirty="0"/>
              <a:t>S308 – </a:t>
            </a:r>
            <a:r>
              <a:rPr lang="en-GB" i="1" dirty="0"/>
              <a:t>representation made by words or conduct, of a matter of fact or law, either past or present, including a representation as to the present intentions of the person making the representation or of any other person, which representation is false in fact, &amp; which the person making it knows to be false or does not believe to be true, is a false pretence.</a:t>
            </a:r>
          </a:p>
          <a:p>
            <a:pPr marL="0" indent="0">
              <a:buNone/>
            </a:pPr>
            <a:endParaRPr lang="en-GB" dirty="0"/>
          </a:p>
        </p:txBody>
      </p:sp>
    </p:spTree>
    <p:extLst>
      <p:ext uri="{BB962C8B-B14F-4D97-AF65-F5344CB8AC3E}">
        <p14:creationId xmlns:p14="http://schemas.microsoft.com/office/powerpoint/2010/main" val="23206429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7568" y="2420888"/>
            <a:ext cx="7470648" cy="1143000"/>
          </a:xfrm>
        </p:spPr>
        <p:txBody>
          <a:bodyPr>
            <a:normAutofit fontScale="90000"/>
          </a:bodyPr>
          <a:lstStyle/>
          <a:p>
            <a:pPr algn="ctr"/>
            <a:r>
              <a:rPr lang="en-ZA" b="1" dirty="0"/>
              <a:t>1. CONDUCT MUST BE VOULUNTARY</a:t>
            </a:r>
          </a:p>
        </p:txBody>
      </p:sp>
    </p:spTree>
    <p:extLst>
      <p:ext uri="{BB962C8B-B14F-4D97-AF65-F5344CB8AC3E}">
        <p14:creationId xmlns:p14="http://schemas.microsoft.com/office/powerpoint/2010/main" val="4293510699"/>
      </p:ext>
    </p:extLst>
  </p:cSld>
  <p:clrMapOvr>
    <a:masterClrMapping/>
  </p:clrMapOvr>
</p:sld>
</file>

<file path=ppt/slides/slide2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11.2 False Pretences </a:t>
            </a:r>
          </a:p>
        </p:txBody>
      </p:sp>
      <p:sp>
        <p:nvSpPr>
          <p:cNvPr id="3" name="Content Placeholder 2"/>
          <p:cNvSpPr>
            <a:spLocks noGrp="1"/>
          </p:cNvSpPr>
          <p:nvPr>
            <p:ph sz="quarter" idx="1"/>
          </p:nvPr>
        </p:nvSpPr>
        <p:spPr>
          <a:xfrm>
            <a:off x="838200" y="1690688"/>
            <a:ext cx="10515600" cy="4486275"/>
          </a:xfrm>
        </p:spPr>
        <p:txBody>
          <a:bodyPr>
            <a:normAutofit/>
          </a:bodyPr>
          <a:lstStyle/>
          <a:p>
            <a:r>
              <a:rPr lang="en-GB" dirty="0"/>
              <a:t>Covers offences of obtaining something by false pretences</a:t>
            </a:r>
          </a:p>
          <a:p>
            <a:r>
              <a:rPr lang="en-GB" dirty="0"/>
              <a:t>A must by false pretence or representation obtain as a matter of law or fact, anything capable of  being stolen (s309)</a:t>
            </a:r>
          </a:p>
          <a:p>
            <a:r>
              <a:rPr lang="en-GB" dirty="0"/>
              <a:t>Or any</a:t>
            </a:r>
            <a:r>
              <a:rPr lang="en-GB" b="1" dirty="0"/>
              <a:t> </a:t>
            </a:r>
            <a:r>
              <a:rPr lang="en-GB" dirty="0"/>
              <a:t>pecuniary advantage (s309a)</a:t>
            </a:r>
          </a:p>
          <a:p>
            <a:r>
              <a:rPr lang="en-GB" dirty="0"/>
              <a:t>Obtaining execution of a security (s.310)</a:t>
            </a:r>
          </a:p>
          <a:p>
            <a:r>
              <a:rPr lang="en-GB" dirty="0"/>
              <a:t>Obtaining anything capable of being stolen by trick or device (s.311)</a:t>
            </a:r>
          </a:p>
          <a:p>
            <a:r>
              <a:rPr lang="en-GB" dirty="0"/>
              <a:t>Obtaining credit or delivery of any charge on property (s.312)</a:t>
            </a:r>
            <a:endParaRPr lang="en-GB" b="1" dirty="0"/>
          </a:p>
          <a:p>
            <a:endParaRPr lang="en-GB" dirty="0"/>
          </a:p>
          <a:p>
            <a:endParaRPr lang="en-GB" dirty="0"/>
          </a:p>
        </p:txBody>
      </p:sp>
    </p:spTree>
    <p:extLst>
      <p:ext uri="{BB962C8B-B14F-4D97-AF65-F5344CB8AC3E}">
        <p14:creationId xmlns:p14="http://schemas.microsoft.com/office/powerpoint/2010/main" val="2833110293"/>
      </p:ext>
    </p:extLst>
  </p:cSld>
  <p:clrMapOvr>
    <a:masterClrMapping/>
  </p:clrMapOvr>
</p:sld>
</file>

<file path=ppt/slides/slide2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Elements of False pretence</a:t>
            </a:r>
          </a:p>
        </p:txBody>
      </p:sp>
      <p:sp>
        <p:nvSpPr>
          <p:cNvPr id="3" name="Content Placeholder 2"/>
          <p:cNvSpPr>
            <a:spLocks noGrp="1"/>
          </p:cNvSpPr>
          <p:nvPr>
            <p:ph sz="quarter" idx="1"/>
          </p:nvPr>
        </p:nvSpPr>
        <p:spPr/>
        <p:txBody>
          <a:bodyPr>
            <a:normAutofit/>
          </a:bodyPr>
          <a:lstStyle/>
          <a:p>
            <a:r>
              <a:rPr lang="en-GB" dirty="0"/>
              <a:t>the prosecution can only succeed to secure a conviction for obtaining something by false pretences  after establishing that;</a:t>
            </a:r>
          </a:p>
          <a:p>
            <a:pPr>
              <a:buFont typeface="Arial" charset="0"/>
              <a:buChar char="•"/>
            </a:pPr>
            <a:r>
              <a:rPr lang="en-GB" dirty="0"/>
              <a:t>Existence of representation made either by words, conduct or in writing</a:t>
            </a:r>
          </a:p>
          <a:p>
            <a:pPr>
              <a:buFont typeface="Arial" charset="0"/>
              <a:buChar char="•"/>
            </a:pPr>
            <a:r>
              <a:rPr lang="en-GB" dirty="0"/>
              <a:t>Conduct – a person can imply something by their conduct i.e. If a person checks into a hotel, there is a presumption that he/she intends to pay for the room (Harris (1976) 62 Cr. App. R. 28.</a:t>
            </a:r>
          </a:p>
          <a:p>
            <a:pPr>
              <a:buFont typeface="Arial" charset="0"/>
              <a:buChar char="•"/>
            </a:pPr>
            <a:r>
              <a:rPr lang="en-GB" dirty="0"/>
              <a:t>If someone issues a cheque (representation) presumption is that cheque is presented for payment will be honoured (Gilmartain (1983) 1 ALL EA 829, CA</a:t>
            </a:r>
          </a:p>
          <a:p>
            <a:pPr marL="0" indent="0">
              <a:buNone/>
            </a:pPr>
            <a:endParaRPr lang="en-GB" dirty="0"/>
          </a:p>
        </p:txBody>
      </p:sp>
    </p:spTree>
    <p:extLst>
      <p:ext uri="{BB962C8B-B14F-4D97-AF65-F5344CB8AC3E}">
        <p14:creationId xmlns:p14="http://schemas.microsoft.com/office/powerpoint/2010/main" val="1985046515"/>
      </p:ext>
    </p:extLst>
  </p:cSld>
  <p:clrMapOvr>
    <a:masterClrMapping/>
  </p:clrMapOvr>
</p:sld>
</file>

<file path=ppt/slides/slide2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pPr>
              <a:buFont typeface="Arial" charset="0"/>
              <a:buChar char="•"/>
            </a:pPr>
            <a:r>
              <a:rPr lang="en-GB" dirty="0"/>
              <a:t>Representation must be a matter of fact or of law</a:t>
            </a:r>
          </a:p>
          <a:p>
            <a:pPr>
              <a:buFont typeface="Arial" charset="0"/>
              <a:buChar char="•"/>
            </a:pPr>
            <a:r>
              <a:rPr lang="en-GB" dirty="0"/>
              <a:t>Fact – clear </a:t>
            </a:r>
          </a:p>
          <a:p>
            <a:pPr>
              <a:buFont typeface="Arial" charset="0"/>
              <a:buChar char="•"/>
            </a:pPr>
            <a:r>
              <a:rPr lang="en-GB" dirty="0"/>
              <a:t>Person making the representation must know it to be false or did not believe it to be true</a:t>
            </a:r>
          </a:p>
          <a:p>
            <a:pPr>
              <a:buFont typeface="Arial" charset="0"/>
              <a:buChar char="•"/>
            </a:pPr>
            <a:r>
              <a:rPr lang="en-GB" dirty="0"/>
              <a:t>Must be intend to defraud</a:t>
            </a:r>
          </a:p>
          <a:p>
            <a:pPr>
              <a:buFont typeface="Arial" charset="0"/>
              <a:buChar char="•"/>
            </a:pPr>
            <a:r>
              <a:rPr lang="en-GB" dirty="0"/>
              <a:t>Change of ownership must be induced by false pretence.</a:t>
            </a:r>
          </a:p>
          <a:p>
            <a:endParaRPr lang="en-GB" dirty="0"/>
          </a:p>
        </p:txBody>
      </p:sp>
    </p:spTree>
    <p:extLst>
      <p:ext uri="{BB962C8B-B14F-4D97-AF65-F5344CB8AC3E}">
        <p14:creationId xmlns:p14="http://schemas.microsoft.com/office/powerpoint/2010/main" val="3296070388"/>
      </p:ext>
    </p:extLst>
  </p:cSld>
  <p:clrMapOvr>
    <a:masterClrMapping/>
  </p:clrMapOvr>
</p:sld>
</file>

<file path=ppt/slides/slide2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Obtaining goods by false pretences</a:t>
            </a:r>
          </a:p>
        </p:txBody>
      </p:sp>
      <p:sp>
        <p:nvSpPr>
          <p:cNvPr id="3" name="Content Placeholder 2"/>
          <p:cNvSpPr>
            <a:spLocks noGrp="1"/>
          </p:cNvSpPr>
          <p:nvPr>
            <p:ph sz="quarter" idx="1"/>
          </p:nvPr>
        </p:nvSpPr>
        <p:spPr/>
        <p:txBody>
          <a:bodyPr/>
          <a:lstStyle/>
          <a:p>
            <a:r>
              <a:rPr lang="en-GB" dirty="0"/>
              <a:t>s309 prosecution needs to prove false pretence &amp; intent to defraud</a:t>
            </a:r>
          </a:p>
          <a:p>
            <a:r>
              <a:rPr lang="en-GB" i="1" dirty="0" err="1"/>
              <a:t>Actus</a:t>
            </a:r>
            <a:r>
              <a:rPr lang="en-GB" i="1" dirty="0"/>
              <a:t> </a:t>
            </a:r>
            <a:r>
              <a:rPr lang="en-GB" i="1" dirty="0" err="1"/>
              <a:t>reus</a:t>
            </a:r>
            <a:r>
              <a:rPr lang="en-GB" i="1" dirty="0"/>
              <a:t> </a:t>
            </a:r>
            <a:endParaRPr lang="en-GB" dirty="0"/>
          </a:p>
          <a:p>
            <a:r>
              <a:rPr lang="en-GB" dirty="0"/>
              <a:t>False Pretences</a:t>
            </a:r>
          </a:p>
          <a:p>
            <a:pPr>
              <a:buFontTx/>
              <a:buChar char="-"/>
            </a:pPr>
            <a:r>
              <a:rPr lang="en-GB" dirty="0"/>
              <a:t>Accused must obtain</a:t>
            </a:r>
          </a:p>
          <a:p>
            <a:pPr>
              <a:buFontTx/>
              <a:buChar char="-"/>
            </a:pPr>
            <a:r>
              <a:rPr lang="en-GB" dirty="0"/>
              <a:t>A thing capable of being stolen</a:t>
            </a:r>
          </a:p>
          <a:p>
            <a:pPr>
              <a:buFontTx/>
              <a:buChar char="-"/>
            </a:pPr>
            <a:r>
              <a:rPr lang="en-GB" dirty="0"/>
              <a:t>That thing must belong to another person &amp;</a:t>
            </a:r>
          </a:p>
          <a:p>
            <a:pPr>
              <a:buFontTx/>
              <a:buChar char="-"/>
            </a:pPr>
            <a:r>
              <a:rPr lang="en-GB" dirty="0"/>
              <a:t>Through false presence &amp; intent to defraud</a:t>
            </a:r>
          </a:p>
          <a:p>
            <a:pPr marL="0" indent="0">
              <a:buNone/>
            </a:pPr>
            <a:endParaRPr lang="en-GB" dirty="0"/>
          </a:p>
          <a:p>
            <a:endParaRPr lang="en-GB" dirty="0"/>
          </a:p>
        </p:txBody>
      </p:sp>
    </p:spTree>
    <p:extLst>
      <p:ext uri="{BB962C8B-B14F-4D97-AF65-F5344CB8AC3E}">
        <p14:creationId xmlns:p14="http://schemas.microsoft.com/office/powerpoint/2010/main" val="273599322"/>
      </p:ext>
    </p:extLst>
  </p:cSld>
  <p:clrMapOvr>
    <a:masterClrMapping/>
  </p:clrMapOvr>
</p:sld>
</file>

<file path=ppt/slides/slide2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err="1"/>
              <a:t>Mens</a:t>
            </a:r>
            <a:r>
              <a:rPr lang="en-GB" i="1" dirty="0"/>
              <a:t> </a:t>
            </a:r>
            <a:r>
              <a:rPr lang="en-GB" i="1" dirty="0" err="1"/>
              <a:t>rea</a:t>
            </a:r>
            <a:r>
              <a:rPr lang="en-GB" i="1" dirty="0"/>
              <a:t> s.309</a:t>
            </a:r>
          </a:p>
        </p:txBody>
      </p:sp>
      <p:sp>
        <p:nvSpPr>
          <p:cNvPr id="3" name="Content Placeholder 2"/>
          <p:cNvSpPr>
            <a:spLocks noGrp="1"/>
          </p:cNvSpPr>
          <p:nvPr>
            <p:ph sz="quarter" idx="1"/>
          </p:nvPr>
        </p:nvSpPr>
        <p:spPr/>
        <p:txBody>
          <a:bodyPr/>
          <a:lstStyle/>
          <a:p>
            <a:r>
              <a:rPr lang="en-GB" i="1" dirty="0" err="1"/>
              <a:t>Mens</a:t>
            </a:r>
            <a:r>
              <a:rPr lang="en-GB" i="1" dirty="0"/>
              <a:t> </a:t>
            </a:r>
            <a:r>
              <a:rPr lang="en-GB" i="1" dirty="0" err="1"/>
              <a:t>rea</a:t>
            </a:r>
            <a:r>
              <a:rPr lang="en-GB" i="1" dirty="0"/>
              <a:t> </a:t>
            </a:r>
            <a:r>
              <a:rPr lang="en-GB" dirty="0"/>
              <a:t>of obtaining property by false pretence &amp; intent to defraud is that;</a:t>
            </a:r>
          </a:p>
          <a:p>
            <a:pPr>
              <a:buFontTx/>
              <a:buChar char="-"/>
            </a:pPr>
            <a:r>
              <a:rPr lang="en-GB" dirty="0"/>
              <a:t>A must have planned or  recklessly acted in a manner which constitutes false pretence with intent to defraud</a:t>
            </a:r>
          </a:p>
          <a:p>
            <a:pPr>
              <a:buFontTx/>
              <a:buChar char="-"/>
            </a:pPr>
            <a:r>
              <a:rPr lang="en-GB" dirty="0"/>
              <a:t>Actual obtaining of property must be fraudulence or dishonesty</a:t>
            </a:r>
          </a:p>
          <a:p>
            <a:pPr>
              <a:buFontTx/>
              <a:buChar char="-"/>
            </a:pPr>
            <a:r>
              <a:rPr lang="en-GB" dirty="0"/>
              <a:t>Obtaining must be with intention to permanently deprive the victim of their property. </a:t>
            </a:r>
          </a:p>
        </p:txBody>
      </p:sp>
    </p:spTree>
    <p:extLst>
      <p:ext uri="{BB962C8B-B14F-4D97-AF65-F5344CB8AC3E}">
        <p14:creationId xmlns:p14="http://schemas.microsoft.com/office/powerpoint/2010/main" val="2257725670"/>
      </p:ext>
    </p:extLst>
  </p:cSld>
  <p:clrMapOvr>
    <a:masterClrMapping/>
  </p:clrMapOvr>
</p:sld>
</file>

<file path=ppt/slides/slide2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Punishment - False Pretences</a:t>
            </a:r>
          </a:p>
        </p:txBody>
      </p:sp>
      <p:sp>
        <p:nvSpPr>
          <p:cNvPr id="3" name="Content Placeholder 2"/>
          <p:cNvSpPr>
            <a:spLocks noGrp="1"/>
          </p:cNvSpPr>
          <p:nvPr>
            <p:ph sz="quarter" idx="1"/>
          </p:nvPr>
        </p:nvSpPr>
        <p:spPr/>
        <p:txBody>
          <a:bodyPr/>
          <a:lstStyle/>
          <a:p>
            <a:r>
              <a:rPr lang="en-GB" dirty="0"/>
              <a:t>A who is convicted would be liable to maximum of three years imprisonment</a:t>
            </a:r>
          </a:p>
          <a:p>
            <a:r>
              <a:rPr lang="en-GB" dirty="0"/>
              <a:t>false pretences offences are considered to be less serious</a:t>
            </a:r>
          </a:p>
          <a:p>
            <a:endParaRPr lang="en-GB" dirty="0"/>
          </a:p>
        </p:txBody>
      </p:sp>
    </p:spTree>
    <p:extLst>
      <p:ext uri="{BB962C8B-B14F-4D97-AF65-F5344CB8AC3E}">
        <p14:creationId xmlns:p14="http://schemas.microsoft.com/office/powerpoint/2010/main" val="611456087"/>
      </p:ext>
    </p:extLst>
  </p:cSld>
  <p:clrMapOvr>
    <a:masterClrMapping/>
  </p:clrMapOvr>
</p:sld>
</file>

<file path=ppt/slides/slide2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Example: False Pretences</a:t>
            </a:r>
          </a:p>
        </p:txBody>
      </p:sp>
      <p:sp>
        <p:nvSpPr>
          <p:cNvPr id="3" name="Content Placeholder 2"/>
          <p:cNvSpPr>
            <a:spLocks noGrp="1"/>
          </p:cNvSpPr>
          <p:nvPr>
            <p:ph sz="quarter" idx="1"/>
          </p:nvPr>
        </p:nvSpPr>
        <p:spPr/>
        <p:txBody>
          <a:bodyPr>
            <a:normAutofit fontScale="85000" lnSpcReduction="20000"/>
          </a:bodyPr>
          <a:lstStyle/>
          <a:p>
            <a:r>
              <a:rPr lang="en-GB" i="1" dirty="0"/>
              <a:t>Wilson </a:t>
            </a:r>
            <a:r>
              <a:rPr lang="en-GB" i="1" dirty="0" err="1"/>
              <a:t>Makasa</a:t>
            </a:r>
            <a:r>
              <a:rPr lang="en-GB" i="1" dirty="0"/>
              <a:t> </a:t>
            </a:r>
            <a:r>
              <a:rPr lang="en-GB" i="1" dirty="0" err="1"/>
              <a:t>Kapasa</a:t>
            </a:r>
            <a:r>
              <a:rPr lang="en-GB" i="1" dirty="0"/>
              <a:t> v. The People </a:t>
            </a:r>
            <a:r>
              <a:rPr lang="en-GB" dirty="0"/>
              <a:t>(1980) ZR 114</a:t>
            </a:r>
          </a:p>
          <a:p>
            <a:r>
              <a:rPr lang="en-GB" dirty="0"/>
              <a:t>A was convicted on two counts of obtaining money by false pretences</a:t>
            </a:r>
          </a:p>
          <a:p>
            <a:r>
              <a:rPr lang="en-GB" dirty="0"/>
              <a:t>He had obtained K10 by falsely pretending that he could show someone the person who wanted to kill him when in fact he wasn't able to do so.</a:t>
            </a:r>
          </a:p>
          <a:p>
            <a:r>
              <a:rPr lang="en-GB" dirty="0"/>
              <a:t>A obtained the money with the promise that the money would be returned to them after his had performed his magic</a:t>
            </a:r>
          </a:p>
          <a:p>
            <a:r>
              <a:rPr lang="en-GB" dirty="0"/>
              <a:t>This implied that the owners of the money did not intend to part with the ownership of money. Therefore the act of taking the money by the A was theft </a:t>
            </a:r>
          </a:p>
          <a:p>
            <a:r>
              <a:rPr lang="en-GB" dirty="0"/>
              <a:t>The charge of false pretence was set aside and substituted for theft under S265 PC</a:t>
            </a:r>
          </a:p>
          <a:p>
            <a:r>
              <a:rPr lang="en-GB" dirty="0"/>
              <a:t>The sentence of  30 months imprisonment with hard labour stood </a:t>
            </a:r>
          </a:p>
          <a:p>
            <a:r>
              <a:rPr lang="en-GB" dirty="0"/>
              <a:t>Appeal against sentence dismissed</a:t>
            </a:r>
          </a:p>
          <a:p>
            <a:endParaRPr lang="en-GB" dirty="0"/>
          </a:p>
        </p:txBody>
      </p:sp>
    </p:spTree>
    <p:extLst>
      <p:ext uri="{BB962C8B-B14F-4D97-AF65-F5344CB8AC3E}">
        <p14:creationId xmlns:p14="http://schemas.microsoft.com/office/powerpoint/2010/main" val="3701420891"/>
      </p:ext>
    </p:extLst>
  </p:cSld>
  <p:clrMapOvr>
    <a:masterClrMapping/>
  </p:clrMapOvr>
</p:sld>
</file>

<file path=ppt/slides/slide2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Therefore</a:t>
            </a:r>
          </a:p>
        </p:txBody>
      </p:sp>
      <p:sp>
        <p:nvSpPr>
          <p:cNvPr id="3" name="Content Placeholder 2"/>
          <p:cNvSpPr>
            <a:spLocks noGrp="1"/>
          </p:cNvSpPr>
          <p:nvPr>
            <p:ph sz="quarter" idx="1"/>
          </p:nvPr>
        </p:nvSpPr>
        <p:spPr/>
        <p:txBody>
          <a:bodyPr/>
          <a:lstStyle/>
          <a:p>
            <a:r>
              <a:rPr lang="en-GB" dirty="0"/>
              <a:t>Theft – the owner of the thing stolen has no intention to part with his property</a:t>
            </a:r>
          </a:p>
          <a:p>
            <a:r>
              <a:rPr lang="en-GB" dirty="0"/>
              <a:t>False pretences –The owner does intend to part with his property but it is obtained from him by fraud ( as identified in </a:t>
            </a:r>
            <a:r>
              <a:rPr lang="en-GB" i="1" dirty="0"/>
              <a:t>R v. </a:t>
            </a:r>
            <a:r>
              <a:rPr lang="en-GB" i="1" dirty="0" err="1"/>
              <a:t>Chungu</a:t>
            </a:r>
            <a:r>
              <a:rPr lang="en-GB" i="1" dirty="0"/>
              <a:t> </a:t>
            </a:r>
            <a:r>
              <a:rPr lang="en-GB" dirty="0"/>
              <a:t>(1954) 5 NRLR 681 High Crt of Northern Rhodesia).</a:t>
            </a:r>
          </a:p>
        </p:txBody>
      </p:sp>
    </p:spTree>
    <p:extLst>
      <p:ext uri="{BB962C8B-B14F-4D97-AF65-F5344CB8AC3E}">
        <p14:creationId xmlns:p14="http://schemas.microsoft.com/office/powerpoint/2010/main" val="3041248396"/>
      </p:ext>
    </p:extLst>
  </p:cSld>
  <p:clrMapOvr>
    <a:masterClrMapping/>
  </p:clrMapOvr>
</p:sld>
</file>

<file path=ppt/slides/slide2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Summary Elements of False Pretences</a:t>
            </a:r>
          </a:p>
        </p:txBody>
      </p:sp>
      <p:sp>
        <p:nvSpPr>
          <p:cNvPr id="3" name="Content Placeholder 2"/>
          <p:cNvSpPr>
            <a:spLocks noGrp="1"/>
          </p:cNvSpPr>
          <p:nvPr>
            <p:ph sz="quarter" idx="1"/>
          </p:nvPr>
        </p:nvSpPr>
        <p:spPr/>
        <p:txBody>
          <a:bodyPr>
            <a:normAutofit/>
          </a:bodyPr>
          <a:lstStyle/>
          <a:p>
            <a:r>
              <a:rPr lang="en-GB" sz="3200" dirty="0"/>
              <a:t>A must make a false representation</a:t>
            </a:r>
          </a:p>
          <a:p>
            <a:r>
              <a:rPr lang="en-GB" sz="3200" dirty="0"/>
              <a:t>As a result of the representation, A must obtain a thing (property, credit).</a:t>
            </a:r>
          </a:p>
          <a:p>
            <a:r>
              <a:rPr lang="en-GB" sz="3200" dirty="0"/>
              <a:t>A’s false pretence (or deception) must cause the obtaining of the thing (credit) &amp;</a:t>
            </a:r>
          </a:p>
          <a:p>
            <a:r>
              <a:rPr lang="en-GB" sz="3200" dirty="0"/>
              <a:t>A must act fraudulently (dishonest).</a:t>
            </a:r>
          </a:p>
        </p:txBody>
      </p:sp>
    </p:spTree>
    <p:extLst>
      <p:ext uri="{BB962C8B-B14F-4D97-AF65-F5344CB8AC3E}">
        <p14:creationId xmlns:p14="http://schemas.microsoft.com/office/powerpoint/2010/main" val="3109860113"/>
      </p:ext>
    </p:extLst>
  </p:cSld>
  <p:clrMapOvr>
    <a:masterClrMapping/>
  </p:clrMapOvr>
</p:sld>
</file>

<file path=ppt/slides/slide2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1504" y="260648"/>
            <a:ext cx="8426896" cy="1296144"/>
          </a:xfrm>
        </p:spPr>
        <p:txBody>
          <a:bodyPr>
            <a:normAutofit fontScale="90000"/>
          </a:bodyPr>
          <a:lstStyle/>
          <a:p>
            <a:br>
              <a:rPr lang="en-GB" dirty="0"/>
            </a:br>
            <a:r>
              <a:rPr lang="en-GB" dirty="0"/>
              <a:t>Obtaining pecuniary advantage by false pretence (s.309 A)</a:t>
            </a:r>
          </a:p>
        </p:txBody>
      </p:sp>
      <p:sp>
        <p:nvSpPr>
          <p:cNvPr id="3" name="Content Placeholder 2"/>
          <p:cNvSpPr>
            <a:spLocks noGrp="1"/>
          </p:cNvSpPr>
          <p:nvPr>
            <p:ph sz="quarter" idx="1"/>
          </p:nvPr>
        </p:nvSpPr>
        <p:spPr/>
        <p:txBody>
          <a:bodyPr>
            <a:normAutofit/>
          </a:bodyPr>
          <a:lstStyle/>
          <a:p>
            <a:r>
              <a:rPr lang="en-GB" dirty="0"/>
              <a:t>pecuniary advantage refers to monetary advantage or benefit</a:t>
            </a:r>
          </a:p>
          <a:p>
            <a:r>
              <a:rPr lang="en-GB" dirty="0"/>
              <a:t>Specific situations which could lead to a person obtaining a pecuniary advantage are highlighted e.g.;</a:t>
            </a:r>
          </a:p>
          <a:p>
            <a:r>
              <a:rPr lang="en-GB" dirty="0"/>
              <a:t>No need to prove that the A did actually obtain a pecuniary advantage</a:t>
            </a:r>
          </a:p>
          <a:p>
            <a:r>
              <a:rPr lang="en-GB" dirty="0"/>
              <a:t>No need for the victim to have suffered a financial loss</a:t>
            </a:r>
          </a:p>
        </p:txBody>
      </p:sp>
    </p:spTree>
    <p:extLst>
      <p:ext uri="{BB962C8B-B14F-4D97-AF65-F5344CB8AC3E}">
        <p14:creationId xmlns:p14="http://schemas.microsoft.com/office/powerpoint/2010/main" val="9557615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91264" cy="1143000"/>
          </a:xfrm>
        </p:spPr>
        <p:txBody>
          <a:bodyPr/>
          <a:lstStyle/>
          <a:p>
            <a:r>
              <a:rPr lang="en-ZA" b="1" dirty="0"/>
              <a:t>CONDUCT MUST BE VOLUNTARY</a:t>
            </a:r>
          </a:p>
        </p:txBody>
      </p:sp>
      <p:sp>
        <p:nvSpPr>
          <p:cNvPr id="3" name="Content Placeholder 2"/>
          <p:cNvSpPr>
            <a:spLocks noGrp="1"/>
          </p:cNvSpPr>
          <p:nvPr>
            <p:ph idx="1"/>
          </p:nvPr>
        </p:nvSpPr>
        <p:spPr>
          <a:xfrm>
            <a:off x="1981200" y="1120462"/>
            <a:ext cx="8291264" cy="5476890"/>
          </a:xfrm>
        </p:spPr>
        <p:txBody>
          <a:bodyPr>
            <a:normAutofit fontScale="32500" lnSpcReduction="20000"/>
          </a:bodyPr>
          <a:lstStyle/>
          <a:p>
            <a:endParaRPr lang="en-GB" sz="7400" b="1" dirty="0"/>
          </a:p>
          <a:p>
            <a:r>
              <a:rPr lang="en-GB" sz="7400" b="1" dirty="0"/>
              <a:t>Meaning of Voluntary – “where the muscular movement of the accused is under his or her control &amp; under the direction of the accused conscious mind” – Hill v Baxter (1958) QBD</a:t>
            </a:r>
          </a:p>
          <a:p>
            <a:pPr marL="0" indent="0" algn="just">
              <a:buNone/>
            </a:pPr>
            <a:r>
              <a:rPr lang="en-GB" sz="4900" b="1" u="sng" dirty="0">
                <a:solidFill>
                  <a:srgbClr val="FF0000"/>
                </a:solidFill>
              </a:rPr>
              <a:t>Facts</a:t>
            </a:r>
            <a:endParaRPr lang="en-GB" sz="4900" dirty="0">
              <a:solidFill>
                <a:srgbClr val="FF0000"/>
              </a:solidFill>
            </a:endParaRPr>
          </a:p>
          <a:p>
            <a:pPr marL="0" indent="0" algn="just">
              <a:buNone/>
            </a:pPr>
            <a:r>
              <a:rPr lang="en-GB" sz="4900" dirty="0">
                <a:solidFill>
                  <a:srgbClr val="FF0000"/>
                </a:solidFill>
              </a:rPr>
              <a:t>The defendant (B) was charged with dangerous driving. </a:t>
            </a:r>
            <a:r>
              <a:rPr lang="en-GB" sz="4900" b="1" dirty="0">
                <a:solidFill>
                  <a:srgbClr val="FF0000"/>
                </a:solidFill>
              </a:rPr>
              <a:t>He claimed to have no memory from an early point in his journey to immediately after the incident</a:t>
            </a:r>
            <a:r>
              <a:rPr lang="en-GB" sz="4900" dirty="0">
                <a:solidFill>
                  <a:srgbClr val="FF0000"/>
                </a:solidFill>
              </a:rPr>
              <a:t>. He contended that he had been overcome by a sudden illness and was therefore not liable under criminal law.</a:t>
            </a:r>
          </a:p>
          <a:p>
            <a:pPr marL="0" indent="0" algn="just">
              <a:buNone/>
            </a:pPr>
            <a:r>
              <a:rPr lang="en-GB" sz="4900" b="1" u="sng" dirty="0">
                <a:solidFill>
                  <a:srgbClr val="FF0000"/>
                </a:solidFill>
              </a:rPr>
              <a:t>Issue</a:t>
            </a:r>
            <a:endParaRPr lang="en-GB" sz="4900" dirty="0">
              <a:solidFill>
                <a:srgbClr val="FF0000"/>
              </a:solidFill>
            </a:endParaRPr>
          </a:p>
          <a:p>
            <a:pPr marL="0" indent="0" algn="just">
              <a:buNone/>
            </a:pPr>
            <a:r>
              <a:rPr lang="en-GB" sz="4900" dirty="0">
                <a:solidFill>
                  <a:srgbClr val="FF0000"/>
                </a:solidFill>
              </a:rPr>
              <a:t>At first instance, it was accepted that B was “unconscious” at the time of the accident and, accordingly, the charges were dismissed. The prosecutor appealed and argued that having found that B had exercised skill in driving immediately prior to the incident it could not also be found that he was unconscious at the same time. B argued that whilst he was driving, he was driving in a state of automatism and he lacked </a:t>
            </a:r>
            <a:r>
              <a:rPr lang="en-GB" sz="4900" i="1" dirty="0" err="1">
                <a:solidFill>
                  <a:srgbClr val="FF0000"/>
                </a:solidFill>
              </a:rPr>
              <a:t>mens</a:t>
            </a:r>
            <a:r>
              <a:rPr lang="en-GB" sz="4900" i="1" dirty="0">
                <a:solidFill>
                  <a:srgbClr val="FF0000"/>
                </a:solidFill>
              </a:rPr>
              <a:t> rea. </a:t>
            </a:r>
            <a:endParaRPr lang="en-GB" sz="4900" dirty="0">
              <a:solidFill>
                <a:srgbClr val="FF0000"/>
              </a:solidFill>
            </a:endParaRPr>
          </a:p>
          <a:p>
            <a:pPr marL="0" indent="0" algn="just">
              <a:buNone/>
            </a:pPr>
            <a:r>
              <a:rPr lang="en-GB" sz="4900" b="1" u="sng" dirty="0">
                <a:solidFill>
                  <a:srgbClr val="FF0000"/>
                </a:solidFill>
              </a:rPr>
              <a:t>Held</a:t>
            </a:r>
            <a:endParaRPr lang="en-GB" sz="4900" dirty="0">
              <a:solidFill>
                <a:srgbClr val="FF0000"/>
              </a:solidFill>
            </a:endParaRPr>
          </a:p>
          <a:p>
            <a:pPr marL="0" indent="0" algn="just">
              <a:buNone/>
            </a:pPr>
            <a:r>
              <a:rPr lang="en-GB" sz="4900" dirty="0">
                <a:solidFill>
                  <a:srgbClr val="FF0000"/>
                </a:solidFill>
              </a:rPr>
              <a:t>The Court noted that the relevant offence in the </a:t>
            </a:r>
            <a:r>
              <a:rPr lang="en-GB" sz="4900" b="1" dirty="0">
                <a:solidFill>
                  <a:srgbClr val="FF0000"/>
                </a:solidFill>
              </a:rPr>
              <a:t>Road Traffic Act 1930 </a:t>
            </a:r>
            <a:r>
              <a:rPr lang="en-GB" sz="4900" dirty="0">
                <a:solidFill>
                  <a:srgbClr val="FF0000"/>
                </a:solidFill>
              </a:rPr>
              <a:t>contained an absolute prohibition and raised no question of </a:t>
            </a:r>
            <a:r>
              <a:rPr lang="en-GB" sz="4900" i="1" dirty="0" err="1">
                <a:solidFill>
                  <a:srgbClr val="FF0000"/>
                </a:solidFill>
              </a:rPr>
              <a:t>mens</a:t>
            </a:r>
            <a:r>
              <a:rPr lang="en-GB" sz="4900" i="1" dirty="0">
                <a:solidFill>
                  <a:srgbClr val="FF0000"/>
                </a:solidFill>
              </a:rPr>
              <a:t> rea</a:t>
            </a:r>
            <a:r>
              <a:rPr lang="en-GB" sz="4900" dirty="0">
                <a:solidFill>
                  <a:srgbClr val="FF0000"/>
                </a:solidFill>
              </a:rPr>
              <a:t>. The key question was whether the defence of automatism applied. The onus of proving automatism rested with B given that it was a fact exclusively within his knowledge. The defence of automatism, in effect, says that the accused did not know or appreciate the nature or quality of his actions. In this sense, it gets very near to the defence of insanity. There was no evidence in this case that B was suffering from a “black-out.” </a:t>
            </a:r>
            <a:r>
              <a:rPr lang="en-GB" sz="4900" b="1" dirty="0">
                <a:solidFill>
                  <a:srgbClr val="FF0000"/>
                </a:solidFill>
              </a:rPr>
              <a:t>His own evidence was consistent with falling asleep or not paying proper attention. Therefore, it was improper to find that B was not fully responsible in law and the appeal was allowed.</a:t>
            </a:r>
          </a:p>
          <a:p>
            <a:endParaRPr lang="en-GB" sz="3200" b="1" dirty="0"/>
          </a:p>
          <a:p>
            <a:endParaRPr lang="en-ZA" dirty="0"/>
          </a:p>
        </p:txBody>
      </p:sp>
    </p:spTree>
    <p:extLst>
      <p:ext uri="{BB962C8B-B14F-4D97-AF65-F5344CB8AC3E}">
        <p14:creationId xmlns:p14="http://schemas.microsoft.com/office/powerpoint/2010/main" val="950476462"/>
      </p:ext>
    </p:extLst>
  </p:cSld>
  <p:clrMapOvr>
    <a:masterClrMapping/>
  </p:clrMapOvr>
</p:sld>
</file>

<file path=ppt/slides/slide2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97724" y="204951"/>
            <a:ext cx="8677126" cy="1576552"/>
          </a:xfrm>
        </p:spPr>
        <p:txBody>
          <a:bodyPr>
            <a:normAutofit fontScale="90000"/>
          </a:bodyPr>
          <a:lstStyle/>
          <a:p>
            <a:br>
              <a:rPr lang="en-GB" dirty="0"/>
            </a:br>
            <a:br>
              <a:rPr lang="en-GB" dirty="0"/>
            </a:br>
            <a:br>
              <a:rPr lang="en-GB" dirty="0"/>
            </a:br>
            <a:r>
              <a:rPr lang="en-GB" dirty="0">
                <a:solidFill>
                  <a:prstClr val="black"/>
                </a:solidFill>
              </a:rPr>
              <a:t>Obtaining pecuniary advantage by false pretence </a:t>
            </a:r>
            <a:r>
              <a:rPr lang="en-GB" i="1" dirty="0">
                <a:solidFill>
                  <a:prstClr val="black"/>
                </a:solidFill>
              </a:rPr>
              <a:t>Actus Reus </a:t>
            </a:r>
            <a:r>
              <a:rPr lang="en-GB" dirty="0">
                <a:solidFill>
                  <a:prstClr val="black"/>
                </a:solidFill>
              </a:rPr>
              <a:t>– under s.309A</a:t>
            </a:r>
            <a:br>
              <a:rPr lang="en-GB" dirty="0"/>
            </a:br>
            <a:br>
              <a:rPr lang="en-GB" dirty="0"/>
            </a:br>
            <a:br>
              <a:rPr lang="en-GB" dirty="0"/>
            </a:br>
            <a:r>
              <a:rPr lang="en-GB" dirty="0"/>
              <a:t>             </a:t>
            </a:r>
            <a:br>
              <a:rPr lang="en-GB" dirty="0"/>
            </a:br>
            <a:endParaRPr lang="en-GB" dirty="0"/>
          </a:p>
        </p:txBody>
      </p:sp>
      <p:sp>
        <p:nvSpPr>
          <p:cNvPr id="3" name="Content Placeholder 2"/>
          <p:cNvSpPr>
            <a:spLocks noGrp="1"/>
          </p:cNvSpPr>
          <p:nvPr>
            <p:ph sz="quarter" idx="1"/>
          </p:nvPr>
        </p:nvSpPr>
        <p:spPr>
          <a:xfrm>
            <a:off x="838200" y="1781503"/>
            <a:ext cx="10515600" cy="4395460"/>
          </a:xfrm>
        </p:spPr>
        <p:txBody>
          <a:bodyPr>
            <a:normAutofit lnSpcReduction="10000"/>
          </a:bodyPr>
          <a:lstStyle/>
          <a:p>
            <a:r>
              <a:rPr lang="en-GB" dirty="0"/>
              <a:t>False pretence</a:t>
            </a:r>
          </a:p>
          <a:p>
            <a:r>
              <a:rPr lang="en-GB" dirty="0"/>
              <a:t>Accused person obtains for himself or another person</a:t>
            </a:r>
          </a:p>
          <a:p>
            <a:r>
              <a:rPr lang="en-GB" dirty="0"/>
              <a:t>Pecuniary advantage </a:t>
            </a:r>
          </a:p>
          <a:p>
            <a:r>
              <a:rPr lang="en-GB" dirty="0"/>
              <a:t>According to s. 309 Pecuniary advantage would include situations where the </a:t>
            </a:r>
          </a:p>
          <a:p>
            <a:pPr marL="571500" indent="-571500">
              <a:buAutoNum type="romanLcParenBoth"/>
            </a:pPr>
            <a:r>
              <a:rPr lang="en-GB" dirty="0"/>
              <a:t>Accused borrows by way of overdraft (s.309A (b)</a:t>
            </a:r>
          </a:p>
          <a:p>
            <a:pPr marL="571500" indent="-571500">
              <a:buAutoNum type="romanLcParenBoth"/>
            </a:pPr>
            <a:r>
              <a:rPr lang="en-GB" dirty="0"/>
              <a:t>Being allowed to take out insurance policy on the basis of false pretence </a:t>
            </a:r>
          </a:p>
          <a:p>
            <a:pPr marL="571500" indent="-571500">
              <a:buAutoNum type="romanLcParenBoth"/>
            </a:pPr>
            <a:r>
              <a:rPr lang="en-GB" dirty="0"/>
              <a:t>Accused is given an opportunity to earn remuneration or to win money by betting</a:t>
            </a:r>
          </a:p>
          <a:p>
            <a:endParaRPr lang="en-GB" dirty="0"/>
          </a:p>
        </p:txBody>
      </p:sp>
    </p:spTree>
    <p:extLst>
      <p:ext uri="{BB962C8B-B14F-4D97-AF65-F5344CB8AC3E}">
        <p14:creationId xmlns:p14="http://schemas.microsoft.com/office/powerpoint/2010/main" val="3405685151"/>
      </p:ext>
    </p:extLst>
  </p:cSld>
  <p:clrMapOvr>
    <a:masterClrMapping/>
  </p:clrMapOvr>
</p:sld>
</file>

<file path=ppt/slides/slide2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5520" y="476672"/>
            <a:ext cx="8534400" cy="758952"/>
          </a:xfrm>
        </p:spPr>
        <p:txBody>
          <a:bodyPr>
            <a:normAutofit fontScale="90000"/>
          </a:bodyPr>
          <a:lstStyle/>
          <a:p>
            <a:r>
              <a:rPr lang="en-GB" dirty="0"/>
              <a:t>Obtaining pecuniary advantage by false pretence </a:t>
            </a:r>
            <a:r>
              <a:rPr lang="en-GB" i="1" dirty="0" err="1"/>
              <a:t>Mens</a:t>
            </a:r>
            <a:r>
              <a:rPr lang="en-GB" i="1" dirty="0"/>
              <a:t> </a:t>
            </a:r>
            <a:r>
              <a:rPr lang="en-GB" i="1" dirty="0" err="1"/>
              <a:t>rea</a:t>
            </a:r>
            <a:r>
              <a:rPr lang="en-GB" i="1" dirty="0"/>
              <a:t> </a:t>
            </a:r>
            <a:r>
              <a:rPr lang="en-GB" dirty="0"/>
              <a:t>- s.309A</a:t>
            </a:r>
          </a:p>
        </p:txBody>
      </p:sp>
      <p:sp>
        <p:nvSpPr>
          <p:cNvPr id="3" name="Content Placeholder 2"/>
          <p:cNvSpPr>
            <a:spLocks noGrp="1"/>
          </p:cNvSpPr>
          <p:nvPr>
            <p:ph sz="quarter" idx="1"/>
          </p:nvPr>
        </p:nvSpPr>
        <p:spPr/>
        <p:txBody>
          <a:bodyPr/>
          <a:lstStyle/>
          <a:p>
            <a:r>
              <a:rPr lang="en-GB" dirty="0"/>
              <a:t>Deliberation or recklessness  (false pretence)</a:t>
            </a:r>
          </a:p>
          <a:p>
            <a:r>
              <a:rPr lang="en-GB" dirty="0"/>
              <a:t>Dishonesty relation to obtaining</a:t>
            </a:r>
          </a:p>
          <a:p>
            <a:r>
              <a:rPr lang="en-GB" dirty="0"/>
              <a:t>Examples of offences which are prohibited under s.310 -317 PC</a:t>
            </a:r>
          </a:p>
          <a:p>
            <a:r>
              <a:rPr lang="en-GB" dirty="0"/>
              <a:t>Intent to deceive</a:t>
            </a:r>
          </a:p>
          <a:p>
            <a:r>
              <a:rPr lang="en-GB" dirty="0"/>
              <a:t>Cheating</a:t>
            </a:r>
          </a:p>
          <a:p>
            <a:r>
              <a:rPr lang="en-GB" dirty="0"/>
              <a:t>Obtaining credit by false pretence</a:t>
            </a:r>
          </a:p>
          <a:p>
            <a:r>
              <a:rPr lang="en-GB" dirty="0"/>
              <a:t>Obtaining registration by false pretence</a:t>
            </a:r>
          </a:p>
          <a:p>
            <a:r>
              <a:rPr lang="en-GB" dirty="0"/>
              <a:t>False declaration for passport </a:t>
            </a:r>
            <a:r>
              <a:rPr lang="en-GB" dirty="0" err="1"/>
              <a:t>etc</a:t>
            </a:r>
            <a:endParaRPr lang="en-GB" dirty="0"/>
          </a:p>
        </p:txBody>
      </p:sp>
    </p:spTree>
    <p:extLst>
      <p:ext uri="{BB962C8B-B14F-4D97-AF65-F5344CB8AC3E}">
        <p14:creationId xmlns:p14="http://schemas.microsoft.com/office/powerpoint/2010/main" val="969452538"/>
      </p:ext>
    </p:extLst>
  </p:cSld>
  <p:clrMapOvr>
    <a:masterClrMapping/>
  </p:clrMapOvr>
</p:sld>
</file>

<file path=ppt/slides/slide2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Punishment s. 309A</a:t>
            </a:r>
          </a:p>
        </p:txBody>
      </p:sp>
      <p:sp>
        <p:nvSpPr>
          <p:cNvPr id="3" name="Content Placeholder 2"/>
          <p:cNvSpPr>
            <a:spLocks noGrp="1"/>
          </p:cNvSpPr>
          <p:nvPr>
            <p:ph sz="quarter" idx="1"/>
          </p:nvPr>
        </p:nvSpPr>
        <p:spPr/>
        <p:txBody>
          <a:bodyPr/>
          <a:lstStyle/>
          <a:p>
            <a:r>
              <a:rPr lang="en-GB" dirty="0"/>
              <a:t>S309A – misdemeanour</a:t>
            </a:r>
          </a:p>
          <a:p>
            <a:r>
              <a:rPr lang="en-GB" dirty="0"/>
              <a:t>Imprisonment maximum five years</a:t>
            </a:r>
          </a:p>
        </p:txBody>
      </p:sp>
    </p:spTree>
    <p:extLst>
      <p:ext uri="{BB962C8B-B14F-4D97-AF65-F5344CB8AC3E}">
        <p14:creationId xmlns:p14="http://schemas.microsoft.com/office/powerpoint/2010/main" val="1965115419"/>
      </p:ext>
    </p:extLst>
  </p:cSld>
  <p:clrMapOvr>
    <a:masterClrMapping/>
  </p:clrMapOvr>
</p:sld>
</file>

<file path=ppt/slides/slide2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 Outline - Offences Involving Deception</a:t>
            </a:r>
          </a:p>
        </p:txBody>
      </p:sp>
      <p:sp>
        <p:nvSpPr>
          <p:cNvPr id="3" name="Content Placeholder 2"/>
          <p:cNvSpPr>
            <a:spLocks noGrp="1"/>
          </p:cNvSpPr>
          <p:nvPr>
            <p:ph idx="1"/>
          </p:nvPr>
        </p:nvSpPr>
        <p:spPr/>
        <p:txBody>
          <a:bodyPr/>
          <a:lstStyle/>
          <a:p>
            <a:r>
              <a:rPr lang="en-GB" dirty="0"/>
              <a:t>Forgery</a:t>
            </a:r>
          </a:p>
          <a:p>
            <a:r>
              <a:rPr lang="en-GB" dirty="0"/>
              <a:t>Making False Documents</a:t>
            </a:r>
          </a:p>
          <a:p>
            <a:r>
              <a:rPr lang="en-GB" dirty="0"/>
              <a:t>Obtaining Property/ Services by Deception</a:t>
            </a:r>
          </a:p>
          <a:p>
            <a:r>
              <a:rPr lang="en-GB" dirty="0"/>
              <a:t>Obtaining a Pecuniary Advantage </a:t>
            </a:r>
          </a:p>
        </p:txBody>
      </p:sp>
    </p:spTree>
    <p:extLst>
      <p:ext uri="{BB962C8B-B14F-4D97-AF65-F5344CB8AC3E}">
        <p14:creationId xmlns:p14="http://schemas.microsoft.com/office/powerpoint/2010/main" val="1609793125"/>
      </p:ext>
    </p:extLst>
  </p:cSld>
  <p:clrMapOvr>
    <a:masterClrMapping/>
  </p:clrMapOvr>
</p:sld>
</file>

<file path=ppt/slides/slide2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GB" dirty="0"/>
            </a:br>
            <a:r>
              <a:rPr lang="en-GB" dirty="0"/>
              <a:t>Forgery</a:t>
            </a:r>
            <a:br>
              <a:rPr lang="en-GB" dirty="0"/>
            </a:br>
            <a:endParaRPr lang="en-GB" dirty="0"/>
          </a:p>
        </p:txBody>
      </p:sp>
      <p:sp>
        <p:nvSpPr>
          <p:cNvPr id="3" name="Content Placeholder 2"/>
          <p:cNvSpPr>
            <a:spLocks noGrp="1"/>
          </p:cNvSpPr>
          <p:nvPr>
            <p:ph idx="1"/>
          </p:nvPr>
        </p:nvSpPr>
        <p:spPr/>
        <p:txBody>
          <a:bodyPr>
            <a:normAutofit/>
          </a:bodyPr>
          <a:lstStyle/>
          <a:p>
            <a:r>
              <a:rPr lang="en-GB" dirty="0"/>
              <a:t>S.342 Definition</a:t>
            </a:r>
          </a:p>
          <a:p>
            <a:r>
              <a:rPr lang="en-GB" dirty="0"/>
              <a:t>Forgery is the making of a false </a:t>
            </a:r>
            <a:r>
              <a:rPr lang="en-GB" b="1" u="sng" dirty="0"/>
              <a:t>document</a:t>
            </a:r>
            <a:r>
              <a:rPr lang="en-GB" u="sng" dirty="0"/>
              <a:t> </a:t>
            </a:r>
            <a:r>
              <a:rPr lang="en-GB" dirty="0"/>
              <a:t>with </a:t>
            </a:r>
            <a:r>
              <a:rPr lang="en-GB" b="1" u="sng" dirty="0"/>
              <a:t>intent to defraud</a:t>
            </a:r>
            <a:r>
              <a:rPr lang="en-GB" u="sng" dirty="0"/>
              <a:t> </a:t>
            </a:r>
            <a:r>
              <a:rPr lang="en-GB" dirty="0"/>
              <a:t>or to </a:t>
            </a:r>
            <a:r>
              <a:rPr lang="en-GB" b="1" u="sng" dirty="0"/>
              <a:t>deceive</a:t>
            </a:r>
          </a:p>
          <a:p>
            <a:r>
              <a:rPr lang="en-GB" b="1" dirty="0"/>
              <a:t>Document</a:t>
            </a:r>
            <a:r>
              <a:rPr lang="en-GB" dirty="0"/>
              <a:t> – Piece of paper providing an official record of something</a:t>
            </a:r>
          </a:p>
          <a:p>
            <a:r>
              <a:rPr lang="en-GB" dirty="0"/>
              <a:t>Exception; Trade mark or any other sign used for commerce purposes though they may be written or printed (S343)</a:t>
            </a:r>
          </a:p>
        </p:txBody>
      </p:sp>
    </p:spTree>
    <p:extLst>
      <p:ext uri="{BB962C8B-B14F-4D97-AF65-F5344CB8AC3E}">
        <p14:creationId xmlns:p14="http://schemas.microsoft.com/office/powerpoint/2010/main" val="970662789"/>
      </p:ext>
    </p:extLst>
  </p:cSld>
  <p:clrMapOvr>
    <a:masterClrMapping/>
  </p:clrMapOvr>
</p:sld>
</file>

<file path=ppt/slides/slide2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Forgery</a:t>
            </a:r>
          </a:p>
        </p:txBody>
      </p:sp>
      <p:sp>
        <p:nvSpPr>
          <p:cNvPr id="3" name="Content Placeholder 2"/>
          <p:cNvSpPr>
            <a:spLocks noGrp="1"/>
          </p:cNvSpPr>
          <p:nvPr>
            <p:ph idx="1"/>
          </p:nvPr>
        </p:nvSpPr>
        <p:spPr/>
        <p:txBody>
          <a:bodyPr>
            <a:normAutofit fontScale="92500" lnSpcReduction="10000"/>
          </a:bodyPr>
          <a:lstStyle/>
          <a:p>
            <a:r>
              <a:rPr lang="en-GB" dirty="0"/>
              <a:t>Examples of documents which can be forged</a:t>
            </a:r>
          </a:p>
          <a:p>
            <a:r>
              <a:rPr lang="en-GB" dirty="0"/>
              <a:t> currency notes </a:t>
            </a:r>
          </a:p>
          <a:p>
            <a:r>
              <a:rPr lang="en-GB" dirty="0"/>
              <a:t>*Will </a:t>
            </a:r>
          </a:p>
          <a:p>
            <a:r>
              <a:rPr lang="en-GB" dirty="0"/>
              <a:t>Document of title to land ( Title deed)</a:t>
            </a:r>
          </a:p>
          <a:p>
            <a:r>
              <a:rPr lang="en-GB" dirty="0"/>
              <a:t>cheque </a:t>
            </a:r>
          </a:p>
          <a:p>
            <a:r>
              <a:rPr lang="en-GB" dirty="0"/>
              <a:t>judicial record</a:t>
            </a:r>
          </a:p>
          <a:p>
            <a:r>
              <a:rPr lang="en-GB" dirty="0"/>
              <a:t>Policy of insurance</a:t>
            </a:r>
          </a:p>
          <a:p>
            <a:r>
              <a:rPr lang="en-GB" dirty="0"/>
              <a:t>stamp (date stamp)</a:t>
            </a:r>
          </a:p>
          <a:p>
            <a:pPr marL="0" indent="0">
              <a:buNone/>
            </a:pPr>
            <a:br>
              <a:rPr lang="en-GB" dirty="0"/>
            </a:br>
            <a:endParaRPr lang="en-GB" dirty="0"/>
          </a:p>
          <a:p>
            <a:endParaRPr lang="en-GB" dirty="0"/>
          </a:p>
        </p:txBody>
      </p:sp>
    </p:spTree>
    <p:extLst>
      <p:ext uri="{BB962C8B-B14F-4D97-AF65-F5344CB8AC3E}">
        <p14:creationId xmlns:p14="http://schemas.microsoft.com/office/powerpoint/2010/main" val="3175798492"/>
      </p:ext>
    </p:extLst>
  </p:cSld>
  <p:clrMapOvr>
    <a:masterClrMapping/>
  </p:clrMapOvr>
</p:sld>
</file>

<file path=ppt/slides/slide2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GB" dirty="0"/>
            </a:br>
            <a:r>
              <a:rPr lang="en-GB" dirty="0"/>
              <a:t>Making False Documents</a:t>
            </a:r>
            <a:br>
              <a:rPr lang="en-GB" dirty="0"/>
            </a:br>
            <a:endParaRPr lang="en-GB" dirty="0"/>
          </a:p>
        </p:txBody>
      </p:sp>
      <p:sp>
        <p:nvSpPr>
          <p:cNvPr id="3" name="Content Placeholder 2"/>
          <p:cNvSpPr>
            <a:spLocks noGrp="1"/>
          </p:cNvSpPr>
          <p:nvPr>
            <p:ph idx="1"/>
          </p:nvPr>
        </p:nvSpPr>
        <p:spPr/>
        <p:txBody>
          <a:bodyPr>
            <a:normAutofit/>
          </a:bodyPr>
          <a:lstStyle/>
          <a:p>
            <a:r>
              <a:rPr lang="en-GB" dirty="0"/>
              <a:t>How can the offence of Forgery be committed?</a:t>
            </a:r>
          </a:p>
          <a:p>
            <a:r>
              <a:rPr lang="en-GB" dirty="0"/>
              <a:t>By making a false document</a:t>
            </a:r>
          </a:p>
          <a:p>
            <a:r>
              <a:rPr lang="en-GB" dirty="0"/>
              <a:t>S344 PC - Any person makes a false document who –</a:t>
            </a:r>
          </a:p>
          <a:p>
            <a:pPr>
              <a:buFontTx/>
              <a:buChar char="-"/>
            </a:pPr>
            <a:r>
              <a:rPr lang="en-GB" dirty="0"/>
              <a:t>If  a person claims that document is a fact when it isn’t</a:t>
            </a:r>
          </a:p>
          <a:p>
            <a:pPr>
              <a:buFontTx/>
              <a:buChar char="-"/>
            </a:pPr>
            <a:r>
              <a:rPr lang="en-GB" dirty="0"/>
              <a:t>Amending the document without authority</a:t>
            </a:r>
          </a:p>
          <a:p>
            <a:pPr>
              <a:buFontTx/>
              <a:buChar char="-"/>
            </a:pPr>
            <a:r>
              <a:rPr lang="en-GB" dirty="0"/>
              <a:t>Including something into a document without authority which if had be included would change the effect of the document</a:t>
            </a:r>
          </a:p>
        </p:txBody>
      </p:sp>
    </p:spTree>
    <p:extLst>
      <p:ext uri="{BB962C8B-B14F-4D97-AF65-F5344CB8AC3E}">
        <p14:creationId xmlns:p14="http://schemas.microsoft.com/office/powerpoint/2010/main" val="4066343232"/>
      </p:ext>
    </p:extLst>
  </p:cSld>
  <p:clrMapOvr>
    <a:masterClrMapping/>
  </p:clrMapOvr>
</p:sld>
</file>

<file path=ppt/slides/slide2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FontTx/>
              <a:buChar char="-"/>
            </a:pPr>
            <a:r>
              <a:rPr lang="en-GB" dirty="0"/>
              <a:t>Signing of a false document</a:t>
            </a:r>
          </a:p>
          <a:p>
            <a:pPr>
              <a:buFontTx/>
              <a:buChar char="-"/>
            </a:pPr>
            <a:r>
              <a:rPr lang="en-GB" dirty="0"/>
              <a:t>Signing in a document name of another person without due  authority.</a:t>
            </a:r>
          </a:p>
          <a:p>
            <a:pPr>
              <a:buFontTx/>
              <a:buChar char="-"/>
            </a:pPr>
            <a:r>
              <a:rPr lang="en-GB" dirty="0"/>
              <a:t>Signing the document in the name of a fictitious person (made- up person)</a:t>
            </a:r>
          </a:p>
          <a:p>
            <a:pPr>
              <a:buFontTx/>
              <a:buChar char="-"/>
            </a:pPr>
            <a:r>
              <a:rPr lang="en-GB" dirty="0"/>
              <a:t>Name of a different person from the person signing it</a:t>
            </a:r>
          </a:p>
          <a:p>
            <a:pPr>
              <a:buFontTx/>
              <a:buChar char="-"/>
            </a:pPr>
            <a:r>
              <a:rPr lang="en-GB" dirty="0"/>
              <a:t>Signing a document by way of Impersonation (imitation) of another person </a:t>
            </a:r>
          </a:p>
          <a:p>
            <a:endParaRPr lang="en-GB" dirty="0"/>
          </a:p>
        </p:txBody>
      </p:sp>
    </p:spTree>
    <p:extLst>
      <p:ext uri="{BB962C8B-B14F-4D97-AF65-F5344CB8AC3E}">
        <p14:creationId xmlns:p14="http://schemas.microsoft.com/office/powerpoint/2010/main" val="732229210"/>
      </p:ext>
    </p:extLst>
  </p:cSld>
  <p:clrMapOvr>
    <a:masterClrMapping/>
  </p:clrMapOvr>
</p:sld>
</file>

<file path=ppt/slides/slide2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Intent To Defraud(S345)</a:t>
            </a:r>
          </a:p>
        </p:txBody>
      </p:sp>
      <p:sp>
        <p:nvSpPr>
          <p:cNvPr id="3" name="Content Placeholder 2"/>
          <p:cNvSpPr>
            <a:spLocks noGrp="1"/>
          </p:cNvSpPr>
          <p:nvPr>
            <p:ph idx="1"/>
          </p:nvPr>
        </p:nvSpPr>
        <p:spPr/>
        <p:txBody>
          <a:bodyPr>
            <a:normAutofit/>
          </a:bodyPr>
          <a:lstStyle/>
          <a:p>
            <a:r>
              <a:rPr lang="en-GB" dirty="0"/>
              <a:t> An intent to defraud is presumed to exist if it, </a:t>
            </a:r>
            <a:r>
              <a:rPr lang="en-GB" b="1" dirty="0"/>
              <a:t>at the time when the false document was made, </a:t>
            </a:r>
            <a:r>
              <a:rPr lang="en-GB" dirty="0"/>
              <a:t>there was in </a:t>
            </a:r>
            <a:r>
              <a:rPr lang="en-GB" b="1" dirty="0"/>
              <a:t>existence a specific person ascertained</a:t>
            </a:r>
            <a:r>
              <a:rPr lang="en-GB" dirty="0"/>
              <a:t> or </a:t>
            </a:r>
            <a:r>
              <a:rPr lang="en-GB" b="1" dirty="0"/>
              <a:t>unascertained</a:t>
            </a:r>
            <a:r>
              <a:rPr lang="en-GB" dirty="0"/>
              <a:t> capable of being </a:t>
            </a:r>
          </a:p>
        </p:txBody>
      </p:sp>
    </p:spTree>
    <p:extLst>
      <p:ext uri="{BB962C8B-B14F-4D97-AF65-F5344CB8AC3E}">
        <p14:creationId xmlns:p14="http://schemas.microsoft.com/office/powerpoint/2010/main" val="4034917179"/>
      </p:ext>
    </p:extLst>
  </p:cSld>
  <p:clrMapOvr>
    <a:masterClrMapping/>
  </p:clrMapOvr>
</p:sld>
</file>

<file path=ppt/slides/slide2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a:t>Presumption is not rebutted by proof that the offender took or intended to take </a:t>
            </a:r>
            <a:r>
              <a:rPr lang="en-GB" b="1" dirty="0"/>
              <a:t>measures to prevent </a:t>
            </a:r>
            <a:r>
              <a:rPr lang="en-GB" dirty="0"/>
              <a:t>such person from being defrauded in fact, nor by the fact that he had or thought he had a </a:t>
            </a:r>
            <a:r>
              <a:rPr lang="en-GB" b="1" dirty="0"/>
              <a:t>right to the thing to be obtained by the false document. </a:t>
            </a:r>
          </a:p>
          <a:p>
            <a:endParaRPr lang="en-GB" dirty="0"/>
          </a:p>
        </p:txBody>
      </p:sp>
    </p:spTree>
    <p:extLst>
      <p:ext uri="{BB962C8B-B14F-4D97-AF65-F5344CB8AC3E}">
        <p14:creationId xmlns:p14="http://schemas.microsoft.com/office/powerpoint/2010/main" val="36500761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363272" cy="1143000"/>
          </a:xfrm>
        </p:spPr>
        <p:txBody>
          <a:bodyPr>
            <a:normAutofit fontScale="90000"/>
          </a:bodyPr>
          <a:lstStyle/>
          <a:p>
            <a:pPr algn="ctr"/>
            <a:r>
              <a:rPr lang="en-ZA" b="1" dirty="0"/>
              <a:t>CONDUCT MUST BE VOLUNTARY CONT’D</a:t>
            </a:r>
            <a:endParaRPr lang="en-ZA" dirty="0"/>
          </a:p>
        </p:txBody>
      </p:sp>
      <p:sp>
        <p:nvSpPr>
          <p:cNvPr id="3" name="Content Placeholder 2"/>
          <p:cNvSpPr>
            <a:spLocks noGrp="1"/>
          </p:cNvSpPr>
          <p:nvPr>
            <p:ph idx="1"/>
          </p:nvPr>
        </p:nvSpPr>
        <p:spPr>
          <a:xfrm>
            <a:off x="1981200" y="1600200"/>
            <a:ext cx="8219256" cy="4925144"/>
          </a:xfrm>
        </p:spPr>
        <p:txBody>
          <a:bodyPr/>
          <a:lstStyle/>
          <a:p>
            <a:endParaRPr lang="en-ZA" dirty="0"/>
          </a:p>
          <a:p>
            <a:pPr>
              <a:buFont typeface="Wingdings" panose="05000000000000000000" pitchFamily="2" charset="2"/>
              <a:buChar char="ü"/>
            </a:pPr>
            <a:r>
              <a:rPr lang="en-ZA" sz="3200" b="1" dirty="0">
                <a:latin typeface="Arial" panose="020B0604020202020204" pitchFamily="34" charset="0"/>
                <a:cs typeface="Arial" panose="020B0604020202020204" pitchFamily="34" charset="0"/>
              </a:rPr>
              <a:t>Involuntariness – A has not committed the Actus Reus</a:t>
            </a:r>
          </a:p>
          <a:p>
            <a:pPr>
              <a:buFont typeface="Wingdings" panose="05000000000000000000" pitchFamily="2" charset="2"/>
              <a:buChar char="ü"/>
            </a:pPr>
            <a:r>
              <a:rPr lang="en-ZA" sz="3200" b="1" dirty="0">
                <a:latin typeface="Arial" panose="020B0604020202020204" pitchFamily="34" charset="0"/>
                <a:cs typeface="Arial" panose="020B0604020202020204" pitchFamily="34" charset="0"/>
              </a:rPr>
              <a:t>Where the accused person has not voluntarily engaged in </a:t>
            </a:r>
            <a:r>
              <a:rPr lang="en-ZA" sz="3200" b="1" dirty="0" err="1">
                <a:latin typeface="Arial" panose="020B0604020202020204" pitchFamily="34" charset="0"/>
                <a:cs typeface="Arial" panose="020B0604020202020204" pitchFamily="34" charset="0"/>
              </a:rPr>
              <a:t>actus</a:t>
            </a:r>
            <a:r>
              <a:rPr lang="en-ZA" sz="3200" b="1" dirty="0">
                <a:latin typeface="Arial" panose="020B0604020202020204" pitchFamily="34" charset="0"/>
                <a:cs typeface="Arial" panose="020B0604020202020204" pitchFamily="34" charset="0"/>
              </a:rPr>
              <a:t> </a:t>
            </a:r>
            <a:r>
              <a:rPr lang="en-ZA" sz="3200" b="1" dirty="0" err="1">
                <a:latin typeface="Arial" panose="020B0604020202020204" pitchFamily="34" charset="0"/>
                <a:cs typeface="Arial" panose="020B0604020202020204" pitchFamily="34" charset="0"/>
              </a:rPr>
              <a:t>reus</a:t>
            </a:r>
            <a:r>
              <a:rPr lang="en-ZA" sz="3200" b="1" dirty="0">
                <a:latin typeface="Arial" panose="020B0604020202020204" pitchFamily="34" charset="0"/>
                <a:cs typeface="Arial" panose="020B0604020202020204" pitchFamily="34" charset="0"/>
              </a:rPr>
              <a:t>, this is termed as automatism and is a valid defence under the law. See section 9  of the Penal Code.</a:t>
            </a:r>
          </a:p>
        </p:txBody>
      </p:sp>
    </p:spTree>
    <p:extLst>
      <p:ext uri="{BB962C8B-B14F-4D97-AF65-F5344CB8AC3E}">
        <p14:creationId xmlns:p14="http://schemas.microsoft.com/office/powerpoint/2010/main" val="3796351279"/>
      </p:ext>
    </p:extLst>
  </p:cSld>
  <p:clrMapOvr>
    <a:masterClrMapping/>
  </p:clrMapOvr>
</p:sld>
</file>

<file path=ppt/slides/slide2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GB" dirty="0"/>
            </a:br>
            <a:r>
              <a:rPr lang="en-GB" dirty="0"/>
              <a:t>Intent To Deceive(344A)</a:t>
            </a:r>
            <a:br>
              <a:rPr lang="en-GB" dirty="0"/>
            </a:br>
            <a:endParaRPr lang="en-GB" dirty="0"/>
          </a:p>
        </p:txBody>
      </p:sp>
      <p:sp>
        <p:nvSpPr>
          <p:cNvPr id="3" name="Content Placeholder 2"/>
          <p:cNvSpPr>
            <a:spLocks noGrp="1"/>
          </p:cNvSpPr>
          <p:nvPr>
            <p:ph idx="1"/>
          </p:nvPr>
        </p:nvSpPr>
        <p:spPr/>
        <p:txBody>
          <a:bodyPr>
            <a:normAutofit/>
          </a:bodyPr>
          <a:lstStyle/>
          <a:p>
            <a:r>
              <a:rPr lang="en-GB" dirty="0"/>
              <a:t>An intent to deceive is established where one person encourages another person;</a:t>
            </a:r>
          </a:p>
          <a:p>
            <a:r>
              <a:rPr lang="en-GB" dirty="0"/>
              <a:t>‘(a) to believe that a thing is true which is false, and which the person practising the deceit knows or believes to be false; or</a:t>
            </a:r>
          </a:p>
          <a:p>
            <a:pPr marL="0" indent="0">
              <a:buNone/>
            </a:pPr>
            <a:endParaRPr lang="en-GB" dirty="0"/>
          </a:p>
        </p:txBody>
      </p:sp>
    </p:spTree>
    <p:extLst>
      <p:ext uri="{BB962C8B-B14F-4D97-AF65-F5344CB8AC3E}">
        <p14:creationId xmlns:p14="http://schemas.microsoft.com/office/powerpoint/2010/main" val="367367418"/>
      </p:ext>
    </p:extLst>
  </p:cSld>
  <p:clrMapOvr>
    <a:masterClrMapping/>
  </p:clrMapOvr>
</p:sld>
</file>

<file path=ppt/slides/slide2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a:t>(b) to believe a thing to be false which is true, and which the person practising the deceit knows or believes to be true;</a:t>
            </a:r>
          </a:p>
          <a:p>
            <a:r>
              <a:rPr lang="en-GB" dirty="0"/>
              <a:t>and in consequence of having been so induced does or omits to do an act whether or not any injury or loss is thereby suffered by any person.</a:t>
            </a:r>
          </a:p>
          <a:p>
            <a:endParaRPr lang="en-GB" dirty="0"/>
          </a:p>
        </p:txBody>
      </p:sp>
    </p:spTree>
    <p:extLst>
      <p:ext uri="{BB962C8B-B14F-4D97-AF65-F5344CB8AC3E}">
        <p14:creationId xmlns:p14="http://schemas.microsoft.com/office/powerpoint/2010/main" val="3113245712"/>
      </p:ext>
    </p:extLst>
  </p:cSld>
  <p:clrMapOvr>
    <a:masterClrMapping/>
  </p:clrMapOvr>
</p:sld>
</file>

<file path=ppt/slides/slide2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Punishment for Forgery</a:t>
            </a:r>
          </a:p>
        </p:txBody>
      </p:sp>
      <p:sp>
        <p:nvSpPr>
          <p:cNvPr id="3" name="Content Placeholder 2"/>
          <p:cNvSpPr>
            <a:spLocks noGrp="1"/>
          </p:cNvSpPr>
          <p:nvPr>
            <p:ph idx="1"/>
          </p:nvPr>
        </p:nvSpPr>
        <p:spPr/>
        <p:txBody>
          <a:bodyPr>
            <a:normAutofit fontScale="92500" lnSpcReduction="10000"/>
          </a:bodyPr>
          <a:lstStyle/>
          <a:p>
            <a:r>
              <a:rPr lang="en-GB" dirty="0"/>
              <a:t>Different types of punishment is stipulated depending on nature of document forged.</a:t>
            </a:r>
          </a:p>
          <a:p>
            <a:r>
              <a:rPr lang="en-GB" dirty="0"/>
              <a:t>General punishment for forgery (S347)</a:t>
            </a:r>
          </a:p>
          <a:p>
            <a:r>
              <a:rPr lang="en-GB" dirty="0"/>
              <a:t>Forgery is an offence which is classified as felony </a:t>
            </a:r>
          </a:p>
          <a:p>
            <a:r>
              <a:rPr lang="en-GB" dirty="0"/>
              <a:t>Person found guilty would be liable, to imprisonment for three years. </a:t>
            </a:r>
          </a:p>
          <a:p>
            <a:r>
              <a:rPr lang="en-GB" dirty="0"/>
              <a:t>Any person is liable to imprisonment for life if document forged is any stated under (s348).</a:t>
            </a:r>
          </a:p>
          <a:p>
            <a:r>
              <a:rPr lang="en-GB" dirty="0"/>
              <a:t>Judicial or official document – seven years imprisonment (s349)</a:t>
            </a:r>
          </a:p>
          <a:p>
            <a:r>
              <a:rPr lang="en-GB" dirty="0"/>
              <a:t>A person who forges a stamp would be to liable to imprisonment for seven years (s350)</a:t>
            </a:r>
          </a:p>
          <a:p>
            <a:pPr marL="0" indent="0">
              <a:buNone/>
            </a:pPr>
            <a:endParaRPr lang="en-GB" dirty="0"/>
          </a:p>
        </p:txBody>
      </p:sp>
    </p:spTree>
    <p:extLst>
      <p:ext uri="{BB962C8B-B14F-4D97-AF65-F5344CB8AC3E}">
        <p14:creationId xmlns:p14="http://schemas.microsoft.com/office/powerpoint/2010/main" val="55098337"/>
      </p:ext>
    </p:extLst>
  </p:cSld>
  <p:clrMapOvr>
    <a:masterClrMapping/>
  </p:clrMapOvr>
</p:sld>
</file>

<file path=ppt/slides/slide2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GB" dirty="0"/>
            </a:br>
            <a:r>
              <a:rPr lang="en-GB" dirty="0"/>
              <a:t>Obtaining Property/ Services by Deception</a:t>
            </a:r>
            <a:br>
              <a:rPr lang="en-GB" dirty="0"/>
            </a:br>
            <a:endParaRPr lang="en-GB" dirty="0"/>
          </a:p>
        </p:txBody>
      </p:sp>
      <p:sp>
        <p:nvSpPr>
          <p:cNvPr id="3" name="Content Placeholder 2"/>
          <p:cNvSpPr>
            <a:spLocks noGrp="1"/>
          </p:cNvSpPr>
          <p:nvPr>
            <p:ph idx="1"/>
          </p:nvPr>
        </p:nvSpPr>
        <p:spPr/>
        <p:txBody>
          <a:bodyPr>
            <a:normAutofit/>
          </a:bodyPr>
          <a:lstStyle/>
          <a:p>
            <a:r>
              <a:rPr lang="en-GB" dirty="0"/>
              <a:t>S.344 PC - Any person makes a false document who – If  a person claims that document is a fact when it is not</a:t>
            </a:r>
          </a:p>
          <a:p>
            <a:r>
              <a:rPr lang="en-GB" dirty="0"/>
              <a:t>Example would be forging a document which enables one to title to land </a:t>
            </a:r>
          </a:p>
          <a:p>
            <a:r>
              <a:rPr lang="en-GB" dirty="0"/>
              <a:t>Hence forgery would be intended for the purposes of obtaining property i.e. land </a:t>
            </a:r>
          </a:p>
          <a:p>
            <a:r>
              <a:rPr lang="en-GB" dirty="0"/>
              <a:t>In such a case, general punishment for forgery would apply as the penalty (see s348)</a:t>
            </a:r>
          </a:p>
          <a:p>
            <a:pPr marL="0" indent="0">
              <a:buNone/>
            </a:pPr>
            <a:endParaRPr lang="en-GB" dirty="0"/>
          </a:p>
          <a:p>
            <a:pPr>
              <a:buFontTx/>
              <a:buChar char="-"/>
            </a:pPr>
            <a:endParaRPr lang="en-GB" dirty="0"/>
          </a:p>
          <a:p>
            <a:pPr marL="0" indent="0">
              <a:buNone/>
            </a:pPr>
            <a:endParaRPr lang="en-GB" dirty="0"/>
          </a:p>
          <a:p>
            <a:endParaRPr lang="en-GB" dirty="0"/>
          </a:p>
        </p:txBody>
      </p:sp>
    </p:spTree>
    <p:extLst>
      <p:ext uri="{BB962C8B-B14F-4D97-AF65-F5344CB8AC3E}">
        <p14:creationId xmlns:p14="http://schemas.microsoft.com/office/powerpoint/2010/main" val="1482054189"/>
      </p:ext>
    </p:extLst>
  </p:cSld>
  <p:clrMapOvr>
    <a:masterClrMapping/>
  </p:clrMapOvr>
</p:sld>
</file>

<file path=ppt/slides/slide2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GB" dirty="0"/>
              <a:t>Intent To Deceive(344A)</a:t>
            </a:r>
          </a:p>
          <a:p>
            <a:r>
              <a:rPr lang="en-GB" dirty="0"/>
              <a:t>An intent to deceive is established where one person encourages another person;</a:t>
            </a:r>
          </a:p>
          <a:p>
            <a:endParaRPr lang="en-GB" dirty="0"/>
          </a:p>
          <a:p>
            <a:r>
              <a:rPr lang="en-GB" dirty="0"/>
              <a:t>‘(a) to believe that a thing is true which is false,  person practising the deceit  needs to know or at least believes it to be false;  or</a:t>
            </a:r>
          </a:p>
          <a:p>
            <a:r>
              <a:rPr lang="en-GB" dirty="0"/>
              <a:t>(b) to believe a thing to be false which is true, and which the person practising the deceit knows or believes to be true;</a:t>
            </a:r>
          </a:p>
          <a:p>
            <a:r>
              <a:rPr lang="en-GB" dirty="0"/>
              <a:t>and  as a result  does or omits to do an act whether or not any injury or loss is thereby suffered by any person.</a:t>
            </a:r>
          </a:p>
        </p:txBody>
      </p:sp>
    </p:spTree>
    <p:extLst>
      <p:ext uri="{BB962C8B-B14F-4D97-AF65-F5344CB8AC3E}">
        <p14:creationId xmlns:p14="http://schemas.microsoft.com/office/powerpoint/2010/main" val="3606671169"/>
      </p:ext>
    </p:extLst>
  </p:cSld>
  <p:clrMapOvr>
    <a:masterClrMapping/>
  </p:clrMapOvr>
</p:sld>
</file>

<file path=ppt/slides/slide2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Examples of Cases under Forgery &amp; other related areas</a:t>
            </a:r>
          </a:p>
        </p:txBody>
      </p:sp>
      <p:sp>
        <p:nvSpPr>
          <p:cNvPr id="3" name="Content Placeholder 2"/>
          <p:cNvSpPr>
            <a:spLocks noGrp="1"/>
          </p:cNvSpPr>
          <p:nvPr>
            <p:ph idx="1"/>
          </p:nvPr>
        </p:nvSpPr>
        <p:spPr/>
        <p:txBody>
          <a:bodyPr>
            <a:normAutofit/>
          </a:bodyPr>
          <a:lstStyle/>
          <a:p>
            <a:r>
              <a:rPr lang="en-GB" i="1" dirty="0"/>
              <a:t>Chuba v. The People </a:t>
            </a:r>
            <a:r>
              <a:rPr lang="en-GB" dirty="0"/>
              <a:t>(SCZ, 1976)</a:t>
            </a:r>
          </a:p>
          <a:p>
            <a:r>
              <a:rPr lang="en-GB" dirty="0"/>
              <a:t>Appellant (A) presented a cheque to a bank cashier drawn on the account of K.</a:t>
            </a:r>
          </a:p>
          <a:p>
            <a:r>
              <a:rPr lang="en-GB" dirty="0"/>
              <a:t>K gave evidence that he did not sign the cheque</a:t>
            </a:r>
          </a:p>
          <a:p>
            <a:r>
              <a:rPr lang="en-GB" dirty="0"/>
              <a:t>A handwriting expert testified that the signature on cheque was not that of K &amp; that there was strong evidence to indicate that the writing on the cheque was that of the A.</a:t>
            </a:r>
          </a:p>
          <a:p>
            <a:r>
              <a:rPr lang="en-GB" dirty="0"/>
              <a:t>A was convicted of forgery &amp; appealed</a:t>
            </a:r>
          </a:p>
          <a:p>
            <a:r>
              <a:rPr lang="en-GB" dirty="0"/>
              <a:t>Appeal was allowed on the following basis;</a:t>
            </a:r>
          </a:p>
          <a:p>
            <a:endParaRPr lang="en-GB" dirty="0"/>
          </a:p>
        </p:txBody>
      </p:sp>
    </p:spTree>
    <p:extLst>
      <p:ext uri="{BB962C8B-B14F-4D97-AF65-F5344CB8AC3E}">
        <p14:creationId xmlns:p14="http://schemas.microsoft.com/office/powerpoint/2010/main" val="2810620329"/>
      </p:ext>
    </p:extLst>
  </p:cSld>
  <p:clrMapOvr>
    <a:masterClrMapping/>
  </p:clrMapOvr>
</p:sld>
</file>

<file path=ppt/slides/slide2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i="1" dirty="0"/>
              <a:t>Chuba v. The People </a:t>
            </a:r>
            <a:r>
              <a:rPr lang="en-GB" dirty="0"/>
              <a:t>(SCZ, 1976)</a:t>
            </a:r>
          </a:p>
        </p:txBody>
      </p:sp>
      <p:sp>
        <p:nvSpPr>
          <p:cNvPr id="3" name="Content Placeholder 2"/>
          <p:cNvSpPr>
            <a:spLocks noGrp="1"/>
          </p:cNvSpPr>
          <p:nvPr>
            <p:ph idx="1"/>
          </p:nvPr>
        </p:nvSpPr>
        <p:spPr/>
        <p:txBody>
          <a:bodyPr>
            <a:normAutofit/>
          </a:bodyPr>
          <a:lstStyle/>
          <a:p>
            <a:r>
              <a:rPr lang="en-GB" dirty="0"/>
              <a:t>In instance case the handwriting expert (HWE) in his report &amp; evidence did draw attention to particular similarities in the writings of the cheque &amp; specimen writing of the appellant (A).</a:t>
            </a:r>
          </a:p>
          <a:p>
            <a:r>
              <a:rPr lang="en-GB" dirty="0"/>
              <a:t>However Crt noted that it is an acceptable statement of law that evidence of a HWE is an opinion only &amp; the matter is one which the Crt has to make a finding.</a:t>
            </a:r>
          </a:p>
        </p:txBody>
      </p:sp>
    </p:spTree>
    <p:extLst>
      <p:ext uri="{BB962C8B-B14F-4D97-AF65-F5344CB8AC3E}">
        <p14:creationId xmlns:p14="http://schemas.microsoft.com/office/powerpoint/2010/main" val="3423585314"/>
      </p:ext>
    </p:extLst>
  </p:cSld>
  <p:clrMapOvr>
    <a:masterClrMapping/>
  </p:clrMapOvr>
</p:sld>
</file>

<file path=ppt/slides/slide2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a:t>Chuba v. The People </a:t>
            </a:r>
            <a:r>
              <a:rPr lang="en-GB" dirty="0"/>
              <a:t>(SCZ, 1976)</a:t>
            </a:r>
          </a:p>
        </p:txBody>
      </p:sp>
      <p:sp>
        <p:nvSpPr>
          <p:cNvPr id="3" name="Content Placeholder 2"/>
          <p:cNvSpPr>
            <a:spLocks noGrp="1"/>
          </p:cNvSpPr>
          <p:nvPr>
            <p:ph idx="1"/>
          </p:nvPr>
        </p:nvSpPr>
        <p:spPr/>
        <p:txBody>
          <a:bodyPr>
            <a:normAutofit fontScale="92500" lnSpcReduction="10000"/>
          </a:bodyPr>
          <a:lstStyle/>
          <a:p>
            <a:r>
              <a:rPr lang="en-GB" dirty="0"/>
              <a:t>It is for this reason that in addition to his opinion, the expert should have placed before the Crt all materials used in arriving to his opinion so that the Crt could weigh their relative significance</a:t>
            </a:r>
          </a:p>
          <a:p>
            <a:r>
              <a:rPr lang="en-GB" dirty="0"/>
              <a:t>Note; Prosecution evidence was that police officer took handwriting specimens from 4 bank officials 1 of whom was the A, accordingly these were handed to the HWE.</a:t>
            </a:r>
          </a:p>
          <a:p>
            <a:r>
              <a:rPr lang="en-GB" dirty="0"/>
              <a:t>However the HWE in his evidence said he only received specimen writings of the A, the true account holder &amp; disputed cheque</a:t>
            </a:r>
          </a:p>
          <a:p>
            <a:r>
              <a:rPr lang="en-GB" dirty="0"/>
              <a:t>As a result these were the only documents which HWE placed b4 the Crt.</a:t>
            </a:r>
          </a:p>
          <a:p>
            <a:r>
              <a:rPr lang="en-GB" dirty="0"/>
              <a:t>Hence Cr concluded that appeal allowed because the whole evidence available was not placed b4 the Crt.</a:t>
            </a:r>
          </a:p>
        </p:txBody>
      </p:sp>
    </p:spTree>
    <p:extLst>
      <p:ext uri="{BB962C8B-B14F-4D97-AF65-F5344CB8AC3E}">
        <p14:creationId xmlns:p14="http://schemas.microsoft.com/office/powerpoint/2010/main" val="1409634726"/>
      </p:ext>
    </p:extLst>
  </p:cSld>
  <p:clrMapOvr>
    <a:masterClrMapping/>
  </p:clrMapOvr>
</p:sld>
</file>

<file path=ppt/slides/slide2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1544" y="188640"/>
            <a:ext cx="8229600" cy="1143000"/>
          </a:xfrm>
        </p:spPr>
        <p:txBody>
          <a:bodyPr/>
          <a:lstStyle/>
          <a:p>
            <a:r>
              <a:rPr lang="en-GB" i="1" dirty="0"/>
              <a:t>Mukoto v The People </a:t>
            </a:r>
            <a:r>
              <a:rPr lang="en-GB" dirty="0"/>
              <a:t>(SCZ, 1974)</a:t>
            </a:r>
          </a:p>
        </p:txBody>
      </p:sp>
      <p:sp>
        <p:nvSpPr>
          <p:cNvPr id="3" name="Content Placeholder 2"/>
          <p:cNvSpPr>
            <a:spLocks noGrp="1"/>
          </p:cNvSpPr>
          <p:nvPr>
            <p:ph idx="1"/>
          </p:nvPr>
        </p:nvSpPr>
        <p:spPr/>
        <p:txBody>
          <a:bodyPr>
            <a:normAutofit/>
          </a:bodyPr>
          <a:lstStyle/>
          <a:p>
            <a:r>
              <a:rPr lang="en-GB" dirty="0"/>
              <a:t>A who pretending to be a Mr </a:t>
            </a:r>
            <a:r>
              <a:rPr lang="en-GB" dirty="0" err="1"/>
              <a:t>Phiri</a:t>
            </a:r>
            <a:r>
              <a:rPr lang="en-GB" dirty="0"/>
              <a:t> requested to withdraw K200 from commercial bank in Kitwe claiming he had an account in Ndola under the name Kabunda store </a:t>
            </a:r>
          </a:p>
          <a:p>
            <a:r>
              <a:rPr lang="en-GB" dirty="0"/>
              <a:t>Bank manager (BM) phoned Ndola &amp; discovered there was no account under the given name</a:t>
            </a:r>
          </a:p>
          <a:p>
            <a:r>
              <a:rPr lang="en-GB" dirty="0"/>
              <a:t>Despite the discovery BM issued the A with a blank cheque</a:t>
            </a:r>
          </a:p>
          <a:p>
            <a:r>
              <a:rPr lang="en-GB" dirty="0"/>
              <a:t>A filled in the cheque. He was convicted of forgery- false document &amp; attempting to obtain money by false pretences. A appealed on basis cheque was not false document  because it did not tell a lie about itself but reduced certain falsehood writing.</a:t>
            </a:r>
          </a:p>
        </p:txBody>
      </p:sp>
    </p:spTree>
    <p:extLst>
      <p:ext uri="{BB962C8B-B14F-4D97-AF65-F5344CB8AC3E}">
        <p14:creationId xmlns:p14="http://schemas.microsoft.com/office/powerpoint/2010/main" val="211555022"/>
      </p:ext>
    </p:extLst>
  </p:cSld>
  <p:clrMapOvr>
    <a:masterClrMapping/>
  </p:clrMapOvr>
</p:sld>
</file>

<file path=ppt/slides/slide2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a:t>Mukoto v The People </a:t>
            </a:r>
            <a:r>
              <a:rPr lang="en-GB" dirty="0"/>
              <a:t>(SCZ, 1974)</a:t>
            </a:r>
          </a:p>
        </p:txBody>
      </p:sp>
      <p:sp>
        <p:nvSpPr>
          <p:cNvPr id="3" name="Content Placeholder 2"/>
          <p:cNvSpPr>
            <a:spLocks noGrp="1"/>
          </p:cNvSpPr>
          <p:nvPr>
            <p:ph idx="1"/>
          </p:nvPr>
        </p:nvSpPr>
        <p:spPr/>
        <p:txBody>
          <a:bodyPr>
            <a:normAutofit fontScale="92500" lnSpcReduction="10000"/>
          </a:bodyPr>
          <a:lstStyle/>
          <a:p>
            <a:r>
              <a:rPr lang="en-GB" dirty="0"/>
              <a:t>Crt dismissed appeal on the following basis;</a:t>
            </a:r>
          </a:p>
          <a:p>
            <a:r>
              <a:rPr lang="en-GB" dirty="0"/>
              <a:t>Reference to S.344 was made – ‘Any person makes a false document who: (a) Makes a document purporting to be what in fact it is not’</a:t>
            </a:r>
          </a:p>
          <a:p>
            <a:r>
              <a:rPr lang="en-GB" dirty="0"/>
              <a:t>Prosecution had to show beyond reasonable doubt that this was the case which implied that offence had been committed. After having established this, Crt considered (d) which says that a document is a false document if it is signed:</a:t>
            </a:r>
          </a:p>
          <a:p>
            <a:r>
              <a:rPr lang="en-GB" dirty="0"/>
              <a:t>‘In the name of any fictitious person alleged to exist, whether the fictitious person is or is not alleged to be the same name as the person signing’</a:t>
            </a:r>
          </a:p>
          <a:p>
            <a:r>
              <a:rPr lang="en-GB" dirty="0"/>
              <a:t>In present case it was clear that the A’s name was not J. </a:t>
            </a:r>
            <a:r>
              <a:rPr lang="en-GB" dirty="0" err="1"/>
              <a:t>Phiri</a:t>
            </a:r>
            <a:r>
              <a:rPr lang="en-GB" dirty="0"/>
              <a:t> &amp; there was no Kabunda store.</a:t>
            </a:r>
          </a:p>
        </p:txBody>
      </p:sp>
    </p:spTree>
    <p:extLst>
      <p:ext uri="{BB962C8B-B14F-4D97-AF65-F5344CB8AC3E}">
        <p14:creationId xmlns:p14="http://schemas.microsoft.com/office/powerpoint/2010/main" val="30421736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363272" cy="1143000"/>
          </a:xfrm>
        </p:spPr>
        <p:txBody>
          <a:bodyPr>
            <a:normAutofit/>
          </a:bodyPr>
          <a:lstStyle/>
          <a:p>
            <a:pPr algn="ctr"/>
            <a:r>
              <a:rPr lang="en-ZA" b="1" dirty="0"/>
              <a:t>AUTOMATISM</a:t>
            </a:r>
          </a:p>
        </p:txBody>
      </p:sp>
      <p:sp>
        <p:nvSpPr>
          <p:cNvPr id="3" name="Content Placeholder 2"/>
          <p:cNvSpPr>
            <a:spLocks noGrp="1"/>
          </p:cNvSpPr>
          <p:nvPr>
            <p:ph idx="1"/>
          </p:nvPr>
        </p:nvSpPr>
        <p:spPr>
          <a:xfrm>
            <a:off x="1847528" y="1844824"/>
            <a:ext cx="8568952" cy="4824536"/>
          </a:xfrm>
        </p:spPr>
        <p:txBody>
          <a:bodyPr/>
          <a:lstStyle/>
          <a:p>
            <a:pPr>
              <a:buFont typeface="Wingdings" pitchFamily="2" charset="2"/>
              <a:buChar char="ü"/>
            </a:pPr>
            <a:r>
              <a:rPr lang="en-GB" sz="2400" b="1" dirty="0"/>
              <a:t>Bratty v AG for Northern Ireland (1963) AC 386:</a:t>
            </a:r>
          </a:p>
          <a:p>
            <a:pPr>
              <a:buFont typeface="Wingdings" pitchFamily="2" charset="2"/>
              <a:buChar char="ü"/>
            </a:pPr>
            <a:r>
              <a:rPr lang="en-GB" sz="3200" b="1" dirty="0"/>
              <a:t>Lord Denning : Automatism -  an act done by the muscles without any control by the mind such as a spasm, a reflex action, or a convulsion; or an act done by a person who is not conscious of what he is doing such as an act done whilst suffering from concussion or whilst sleepwalking</a:t>
            </a:r>
          </a:p>
          <a:p>
            <a:pPr>
              <a:buFont typeface="Wingdings" pitchFamily="2" charset="2"/>
              <a:buChar char="ü"/>
            </a:pPr>
            <a:endParaRPr lang="en-ZA" dirty="0"/>
          </a:p>
        </p:txBody>
      </p:sp>
    </p:spTree>
    <p:extLst>
      <p:ext uri="{BB962C8B-B14F-4D97-AF65-F5344CB8AC3E}">
        <p14:creationId xmlns:p14="http://schemas.microsoft.com/office/powerpoint/2010/main" val="1360219744"/>
      </p:ext>
    </p:extLst>
  </p:cSld>
  <p:clrMapOvr>
    <a:masterClrMapping/>
  </p:clrMapOvr>
</p:sld>
</file>

<file path=ppt/slides/slide2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Case law</a:t>
            </a:r>
          </a:p>
        </p:txBody>
      </p:sp>
      <p:sp>
        <p:nvSpPr>
          <p:cNvPr id="3" name="Content Placeholder 2"/>
          <p:cNvSpPr>
            <a:spLocks noGrp="1"/>
          </p:cNvSpPr>
          <p:nvPr>
            <p:ph idx="1"/>
          </p:nvPr>
        </p:nvSpPr>
        <p:spPr/>
        <p:txBody>
          <a:bodyPr/>
          <a:lstStyle/>
          <a:p>
            <a:r>
              <a:rPr lang="en-GB" dirty="0"/>
              <a:t>Tembo vs The People [2011] ZMHC 101 – plot case</a:t>
            </a:r>
          </a:p>
          <a:p>
            <a:r>
              <a:rPr lang="en-GB" dirty="0"/>
              <a:t>Mark Herbert Kaunda V The People (1982) Z.R. 26 (S.C.) </a:t>
            </a:r>
          </a:p>
          <a:p>
            <a:r>
              <a:rPr lang="en-GB" dirty="0"/>
              <a:t>John Crawford </a:t>
            </a:r>
            <a:r>
              <a:rPr lang="en-GB" dirty="0" err="1"/>
              <a:t>Mashilipa</a:t>
            </a:r>
            <a:r>
              <a:rPr lang="en-GB" dirty="0"/>
              <a:t> V The People (1988 - 1989) Z.R. 113 (H.C.) – empty bags of maize case.</a:t>
            </a:r>
          </a:p>
          <a:p>
            <a:endParaRPr lang="en-GB" dirty="0"/>
          </a:p>
        </p:txBody>
      </p:sp>
    </p:spTree>
    <p:extLst>
      <p:ext uri="{BB962C8B-B14F-4D97-AF65-F5344CB8AC3E}">
        <p14:creationId xmlns:p14="http://schemas.microsoft.com/office/powerpoint/2010/main" val="137914840"/>
      </p:ext>
    </p:extLst>
  </p:cSld>
  <p:clrMapOvr>
    <a:masterClrMapping/>
  </p:clrMapOvr>
</p:sld>
</file>

<file path=ppt/slides/slide2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9372" y="2193925"/>
            <a:ext cx="10515600" cy="1325563"/>
          </a:xfrm>
        </p:spPr>
        <p:txBody>
          <a:bodyPr/>
          <a:lstStyle/>
          <a:p>
            <a:pPr algn="ctr"/>
            <a:r>
              <a:rPr lang="en-GB" b="1" dirty="0">
                <a:latin typeface="Arial Black" panose="020B0A04020102020204" pitchFamily="34" charset="0"/>
              </a:rPr>
              <a:t>UNIT 11 - Offences Against the State</a:t>
            </a:r>
          </a:p>
        </p:txBody>
      </p:sp>
    </p:spTree>
    <p:extLst>
      <p:ext uri="{BB962C8B-B14F-4D97-AF65-F5344CB8AC3E}">
        <p14:creationId xmlns:p14="http://schemas.microsoft.com/office/powerpoint/2010/main" val="363171848"/>
      </p:ext>
    </p:extLst>
  </p:cSld>
  <p:clrMapOvr>
    <a:masterClrMapping/>
  </p:clrMapOvr>
</p:sld>
</file>

<file path=ppt/slides/slide2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33323"/>
          </a:xfrm>
        </p:spPr>
        <p:txBody>
          <a:bodyPr>
            <a:normAutofit/>
          </a:bodyPr>
          <a:lstStyle/>
          <a:p>
            <a:r>
              <a:rPr lang="en-GB" dirty="0"/>
              <a:t>Offences Against the State</a:t>
            </a:r>
          </a:p>
        </p:txBody>
      </p:sp>
      <p:sp>
        <p:nvSpPr>
          <p:cNvPr id="3" name="Content Placeholder 2"/>
          <p:cNvSpPr>
            <a:spLocks noGrp="1"/>
          </p:cNvSpPr>
          <p:nvPr>
            <p:ph sz="quarter" idx="4294967295"/>
          </p:nvPr>
        </p:nvSpPr>
        <p:spPr>
          <a:xfrm>
            <a:off x="838200" y="1298447"/>
            <a:ext cx="10515600" cy="5179625"/>
          </a:xfrm>
          <a:prstGeom prst="rect">
            <a:avLst/>
          </a:prstGeom>
        </p:spPr>
        <p:txBody>
          <a:bodyPr>
            <a:normAutofit/>
          </a:bodyPr>
          <a:lstStyle/>
          <a:p>
            <a:r>
              <a:rPr lang="en-GB" dirty="0"/>
              <a:t>The main characteristic of offences against the state  are as follows:</a:t>
            </a:r>
          </a:p>
          <a:p>
            <a:pPr>
              <a:buFontTx/>
              <a:buChar char="-"/>
            </a:pPr>
            <a:r>
              <a:rPr lang="en-GB" dirty="0"/>
              <a:t>They affect the general well- being of the people</a:t>
            </a:r>
          </a:p>
          <a:p>
            <a:pPr>
              <a:buFontTx/>
              <a:buChar char="-"/>
            </a:pPr>
            <a:r>
              <a:rPr lang="en-GB" dirty="0"/>
              <a:t>These offences have the capabilities of creating state political instability, economic stagnation &amp; general social disruption.</a:t>
            </a:r>
          </a:p>
          <a:p>
            <a:pPr>
              <a:buFontTx/>
              <a:buChar char="-"/>
            </a:pPr>
            <a:r>
              <a:rPr lang="en-GB" dirty="0"/>
              <a:t>Some offences are directed against the government (i.e. Treason)</a:t>
            </a:r>
          </a:p>
          <a:p>
            <a:pPr>
              <a:buFontTx/>
              <a:buChar char="-"/>
            </a:pPr>
            <a:r>
              <a:rPr lang="en-GB" dirty="0"/>
              <a:t>Rationale for incorporating these offences in the PC is that in relation to treason apart from it been an offence it also causes social disruption generally including affecting the law enforcement agencies &amp; life of the people.  </a:t>
            </a:r>
          </a:p>
        </p:txBody>
      </p:sp>
    </p:spTree>
    <p:extLst>
      <p:ext uri="{BB962C8B-B14F-4D97-AF65-F5344CB8AC3E}">
        <p14:creationId xmlns:p14="http://schemas.microsoft.com/office/powerpoint/2010/main" val="1789624045"/>
      </p:ext>
    </p:extLst>
  </p:cSld>
  <p:clrMapOvr>
    <a:masterClrMapping/>
  </p:clrMapOvr>
</p:sld>
</file>

<file path=ppt/slides/slide2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Law on Treason</a:t>
            </a:r>
          </a:p>
        </p:txBody>
      </p:sp>
      <p:sp>
        <p:nvSpPr>
          <p:cNvPr id="3" name="Content Placeholder 2"/>
          <p:cNvSpPr>
            <a:spLocks noGrp="1"/>
          </p:cNvSpPr>
          <p:nvPr>
            <p:ph sz="quarter" idx="4294967295"/>
          </p:nvPr>
        </p:nvSpPr>
        <p:spPr>
          <a:xfrm>
            <a:off x="838200" y="1298448"/>
            <a:ext cx="10515600" cy="4937760"/>
          </a:xfrm>
          <a:prstGeom prst="rect">
            <a:avLst/>
          </a:prstGeom>
        </p:spPr>
        <p:txBody>
          <a:bodyPr>
            <a:normAutofit/>
          </a:bodyPr>
          <a:lstStyle/>
          <a:p>
            <a:r>
              <a:rPr lang="en-GB" dirty="0"/>
              <a:t>SS. 43, 44 &amp; 45</a:t>
            </a:r>
          </a:p>
          <a:p>
            <a:r>
              <a:rPr lang="en-GB" dirty="0"/>
              <a:t>PC creates three categories of Treason</a:t>
            </a:r>
          </a:p>
          <a:p>
            <a:pPr marL="514350" indent="-514350">
              <a:buAutoNum type="arabicPeriod"/>
            </a:pPr>
            <a:r>
              <a:rPr lang="en-GB" dirty="0"/>
              <a:t>Treason</a:t>
            </a:r>
          </a:p>
          <a:p>
            <a:pPr marL="514350" indent="-514350">
              <a:buAutoNum type="arabicPeriod"/>
            </a:pPr>
            <a:r>
              <a:rPr lang="en-GB" dirty="0"/>
              <a:t>Misprision of treason &amp;</a:t>
            </a:r>
          </a:p>
          <a:p>
            <a:pPr marL="514350" indent="-514350">
              <a:buAutoNum type="arabicPeriod"/>
            </a:pPr>
            <a:r>
              <a:rPr lang="en-GB" dirty="0"/>
              <a:t>Treason - felony</a:t>
            </a:r>
          </a:p>
          <a:p>
            <a:r>
              <a:rPr lang="en-GB" dirty="0"/>
              <a:t>Above offences can be committed by a person or any person [ss.43.44,45])</a:t>
            </a:r>
          </a:p>
          <a:p>
            <a:endParaRPr lang="en-GB" dirty="0"/>
          </a:p>
        </p:txBody>
      </p:sp>
    </p:spTree>
    <p:extLst>
      <p:ext uri="{BB962C8B-B14F-4D97-AF65-F5344CB8AC3E}">
        <p14:creationId xmlns:p14="http://schemas.microsoft.com/office/powerpoint/2010/main" val="788146715"/>
      </p:ext>
    </p:extLst>
  </p:cSld>
  <p:clrMapOvr>
    <a:masterClrMapping/>
  </p:clrMapOvr>
</p:sld>
</file>

<file path=ppt/slides/slide2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Treason</a:t>
            </a:r>
          </a:p>
        </p:txBody>
      </p:sp>
      <p:sp>
        <p:nvSpPr>
          <p:cNvPr id="3" name="Content Placeholder 2"/>
          <p:cNvSpPr>
            <a:spLocks noGrp="1"/>
          </p:cNvSpPr>
          <p:nvPr>
            <p:ph sz="quarter" idx="4294967295"/>
          </p:nvPr>
        </p:nvSpPr>
        <p:spPr>
          <a:xfrm>
            <a:off x="838200" y="1298448"/>
            <a:ext cx="10515600" cy="4937760"/>
          </a:xfrm>
          <a:prstGeom prst="rect">
            <a:avLst/>
          </a:prstGeom>
        </p:spPr>
        <p:txBody>
          <a:bodyPr>
            <a:normAutofit fontScale="92500" lnSpcReduction="10000"/>
          </a:bodyPr>
          <a:lstStyle/>
          <a:p>
            <a:r>
              <a:rPr lang="en-GB" dirty="0"/>
              <a:t>‘A person’ who acts any of the manner as stipulated under SS 43 is guilty of treason. i.e.  A person who</a:t>
            </a:r>
          </a:p>
          <a:p>
            <a:pPr>
              <a:buFontTx/>
              <a:buChar char="-"/>
            </a:pPr>
            <a:r>
              <a:rPr lang="en-GB" dirty="0"/>
              <a:t>Prepares to overthrow by unlawful means the Government established by law</a:t>
            </a:r>
          </a:p>
          <a:p>
            <a:pPr>
              <a:buFontTx/>
              <a:buChar char="-"/>
            </a:pPr>
            <a:r>
              <a:rPr lang="en-GB" dirty="0"/>
              <a:t>Prepares to obtain alteration of the law or Government policies by force </a:t>
            </a:r>
          </a:p>
          <a:p>
            <a:pPr>
              <a:buFontTx/>
              <a:buChar char="-"/>
            </a:pPr>
            <a:r>
              <a:rPr lang="en-GB" dirty="0"/>
              <a:t>Prepares to obtain by force setting up an independent state in any part of Zambia (succession)</a:t>
            </a:r>
          </a:p>
          <a:p>
            <a:pPr>
              <a:buFontTx/>
              <a:buChar char="-"/>
            </a:pPr>
            <a:r>
              <a:rPr lang="en-GB" dirty="0"/>
              <a:t>Prepares  to appropriates the executive power of the states</a:t>
            </a:r>
          </a:p>
          <a:p>
            <a:pPr>
              <a:buFontTx/>
              <a:buChar char="-"/>
            </a:pPr>
            <a:r>
              <a:rPr lang="en-GB" dirty="0"/>
              <a:t>Incites or assists any person to invade Zambia or submit to any part of Zambia been attacked.</a:t>
            </a:r>
          </a:p>
          <a:p>
            <a:pPr>
              <a:buFontTx/>
              <a:buChar char="-"/>
            </a:pPr>
            <a:r>
              <a:rPr lang="en-GB" dirty="0"/>
              <a:t>During the time of war any person  with intent gives assistance or acts in a manner which is likely to give assistance to the enemy  </a:t>
            </a:r>
          </a:p>
          <a:p>
            <a:endParaRPr lang="en-GB" dirty="0"/>
          </a:p>
        </p:txBody>
      </p:sp>
    </p:spTree>
    <p:extLst>
      <p:ext uri="{BB962C8B-B14F-4D97-AF65-F5344CB8AC3E}">
        <p14:creationId xmlns:p14="http://schemas.microsoft.com/office/powerpoint/2010/main" val="1915771780"/>
      </p:ext>
    </p:extLst>
  </p:cSld>
  <p:clrMapOvr>
    <a:masterClrMapping/>
  </p:clrMapOvr>
</p:sld>
</file>

<file path=ppt/slides/slide2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Treason</a:t>
            </a:r>
          </a:p>
        </p:txBody>
      </p:sp>
      <p:sp>
        <p:nvSpPr>
          <p:cNvPr id="3" name="Content Placeholder 2"/>
          <p:cNvSpPr>
            <a:spLocks noGrp="1"/>
          </p:cNvSpPr>
          <p:nvPr>
            <p:ph sz="quarter" idx="4294967295"/>
          </p:nvPr>
        </p:nvSpPr>
        <p:spPr>
          <a:xfrm>
            <a:off x="838200" y="1298448"/>
            <a:ext cx="10636876" cy="4937760"/>
          </a:xfrm>
          <a:prstGeom prst="rect">
            <a:avLst/>
          </a:prstGeom>
        </p:spPr>
        <p:txBody>
          <a:bodyPr>
            <a:normAutofit fontScale="92500" lnSpcReduction="10000"/>
          </a:bodyPr>
          <a:lstStyle/>
          <a:p>
            <a:r>
              <a:rPr lang="en-GB" dirty="0"/>
              <a:t>Exemption - foreigners cannot be punished for treason committed outside Zambia (S43[3])</a:t>
            </a:r>
          </a:p>
          <a:p>
            <a:r>
              <a:rPr lang="en-GB" dirty="0"/>
              <a:t>However the presence of a foreigner in Zambia is sufficient ground for charging &amp; conviction for the commission of treason.</a:t>
            </a:r>
          </a:p>
          <a:p>
            <a:r>
              <a:rPr lang="en-GB" dirty="0"/>
              <a:t>Penalty is death s.43(1) note (death sentence is mandatory)</a:t>
            </a:r>
          </a:p>
          <a:p>
            <a:r>
              <a:rPr lang="en-GB" dirty="0"/>
              <a:t>In a charge of treason an ‘overt act’ must be proved to the satisfaction of the court</a:t>
            </a:r>
          </a:p>
          <a:p>
            <a:r>
              <a:rPr lang="en-GB" dirty="0"/>
              <a:t>Definition of overt act S52 PC</a:t>
            </a:r>
          </a:p>
          <a:p>
            <a:r>
              <a:rPr lang="en-GB" dirty="0"/>
              <a:t> Act which effects a purpose</a:t>
            </a:r>
          </a:p>
          <a:p>
            <a:r>
              <a:rPr lang="en-GB" dirty="0"/>
              <a:t>Act done in persistence of the purpose – Act is said to be the manifestation of the intention.</a:t>
            </a:r>
          </a:p>
          <a:p>
            <a:r>
              <a:rPr lang="en-GB" dirty="0"/>
              <a:t>Need to prove the overt act was illustrated in </a:t>
            </a:r>
            <a:r>
              <a:rPr lang="en-GB" i="1" dirty="0"/>
              <a:t> Shamwana </a:t>
            </a:r>
            <a:r>
              <a:rPr lang="en-GB" dirty="0"/>
              <a:t>decision).</a:t>
            </a:r>
          </a:p>
          <a:p>
            <a:endParaRPr lang="en-GB" dirty="0"/>
          </a:p>
          <a:p>
            <a:pPr marL="0" indent="0">
              <a:buNone/>
            </a:pPr>
            <a:endParaRPr lang="en-GB" dirty="0"/>
          </a:p>
          <a:p>
            <a:endParaRPr lang="en-GB" dirty="0"/>
          </a:p>
        </p:txBody>
      </p:sp>
    </p:spTree>
    <p:extLst>
      <p:ext uri="{BB962C8B-B14F-4D97-AF65-F5344CB8AC3E}">
        <p14:creationId xmlns:p14="http://schemas.microsoft.com/office/powerpoint/2010/main" val="1563042043"/>
      </p:ext>
    </p:extLst>
  </p:cSld>
  <p:clrMapOvr>
    <a:masterClrMapping/>
  </p:clrMapOvr>
</p:sld>
</file>

<file path=ppt/slides/slide2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i="1" dirty="0"/>
              <a:t>Edward</a:t>
            </a:r>
            <a:r>
              <a:rPr lang="en-GB" dirty="0"/>
              <a:t> </a:t>
            </a:r>
            <a:r>
              <a:rPr lang="en-GB" i="1" dirty="0"/>
              <a:t>Jack Shamwana v. The People </a:t>
            </a:r>
            <a:r>
              <a:rPr lang="en-GB" dirty="0"/>
              <a:t>(1985) </a:t>
            </a:r>
            <a:br>
              <a:rPr lang="en-GB" dirty="0"/>
            </a:br>
            <a:r>
              <a:rPr lang="en-GB" dirty="0"/>
              <a:t>ZR 41  </a:t>
            </a:r>
          </a:p>
        </p:txBody>
      </p:sp>
      <p:sp>
        <p:nvSpPr>
          <p:cNvPr id="3" name="Content Placeholder 2"/>
          <p:cNvSpPr>
            <a:spLocks noGrp="1"/>
          </p:cNvSpPr>
          <p:nvPr>
            <p:ph sz="quarter" idx="4294967295"/>
          </p:nvPr>
        </p:nvSpPr>
        <p:spPr>
          <a:xfrm>
            <a:off x="693683" y="1722220"/>
            <a:ext cx="9699997" cy="4545520"/>
          </a:xfrm>
          <a:prstGeom prst="rect">
            <a:avLst/>
          </a:prstGeom>
        </p:spPr>
        <p:txBody>
          <a:bodyPr>
            <a:normAutofit/>
          </a:bodyPr>
          <a:lstStyle/>
          <a:p>
            <a:r>
              <a:rPr lang="en-GB" dirty="0"/>
              <a:t>Defendants were tried  under s.43(1) PC for undertaking preparations to overthrow by unlawful means the Government of the Republic of Zambia as by law established. </a:t>
            </a:r>
          </a:p>
          <a:p>
            <a:r>
              <a:rPr lang="en-GB" dirty="0"/>
              <a:t>Supreme Court held that ‘in Zambia any person who is charged with treason, whether or not he  owes his allegiance  to Zambia or to another country, is amenable to the Zambian jurisdiction…….. In order to prove it (treason) all overt acts must be stated in the charge sheet and there must be corroboration of evidence’</a:t>
            </a:r>
          </a:p>
          <a:p>
            <a:r>
              <a:rPr lang="en-GB" dirty="0" err="1"/>
              <a:t>Crt</a:t>
            </a:r>
            <a:r>
              <a:rPr lang="en-GB" dirty="0"/>
              <a:t> pointed out in the </a:t>
            </a:r>
            <a:r>
              <a:rPr lang="en-GB" i="1" dirty="0"/>
              <a:t>Shamwana</a:t>
            </a:r>
            <a:r>
              <a:rPr lang="en-GB" dirty="0"/>
              <a:t> case that;</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2964075542"/>
      </p:ext>
    </p:extLst>
  </p:cSld>
  <p:clrMapOvr>
    <a:masterClrMapping/>
  </p:clrMapOvr>
</p:sld>
</file>

<file path=ppt/slides/slide2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a:t>Shamwana </a:t>
            </a:r>
            <a:r>
              <a:rPr lang="en-GB" dirty="0"/>
              <a:t>case</a:t>
            </a:r>
          </a:p>
        </p:txBody>
      </p:sp>
      <p:sp>
        <p:nvSpPr>
          <p:cNvPr id="3" name="Content Placeholder 2"/>
          <p:cNvSpPr>
            <a:spLocks noGrp="1"/>
          </p:cNvSpPr>
          <p:nvPr>
            <p:ph sz="quarter" idx="4294967295"/>
          </p:nvPr>
        </p:nvSpPr>
        <p:spPr>
          <a:xfrm>
            <a:off x="838199" y="1298447"/>
            <a:ext cx="11152031" cy="5437203"/>
          </a:xfrm>
          <a:prstGeom prst="rect">
            <a:avLst/>
          </a:prstGeom>
        </p:spPr>
        <p:txBody>
          <a:bodyPr>
            <a:normAutofit fontScale="77500" lnSpcReduction="20000"/>
          </a:bodyPr>
          <a:lstStyle/>
          <a:p>
            <a:r>
              <a:rPr lang="en-GB" dirty="0"/>
              <a:t>1. </a:t>
            </a:r>
            <a:r>
              <a:rPr lang="en-GB" b="1" dirty="0"/>
              <a:t>In any charge of treason (S.43) ‘overt acts’ must be proved to the satisfaction of the court. </a:t>
            </a:r>
          </a:p>
          <a:p>
            <a:r>
              <a:rPr lang="en-GB" b="1" dirty="0"/>
              <a:t>The actual overt act must be mentioned in the charge or else it may be a ground for challenge &amp; appeal as was the case in  case </a:t>
            </a:r>
            <a:r>
              <a:rPr lang="en-GB" b="1" i="1" dirty="0"/>
              <a:t>Edward</a:t>
            </a:r>
            <a:r>
              <a:rPr lang="en-GB" b="1" dirty="0"/>
              <a:t> </a:t>
            </a:r>
            <a:r>
              <a:rPr lang="en-GB" b="1" i="1" dirty="0"/>
              <a:t>Jack Shamwana </a:t>
            </a:r>
            <a:r>
              <a:rPr lang="en-GB" b="1" dirty="0"/>
              <a:t>case</a:t>
            </a:r>
          </a:p>
          <a:p>
            <a:r>
              <a:rPr lang="en-GB" dirty="0"/>
              <a:t> Four overt acts were identified </a:t>
            </a:r>
          </a:p>
          <a:p>
            <a:pPr marL="514350" indent="-514350">
              <a:buAutoNum type="arabicPeriod"/>
            </a:pPr>
            <a:r>
              <a:rPr lang="en-GB" dirty="0"/>
              <a:t>‘conspiracy to overthrow the Zambian Government by unlawful means’ – (this was implicated on all the accused persons)</a:t>
            </a:r>
          </a:p>
          <a:p>
            <a:pPr marL="514350" indent="-514350">
              <a:buAutoNum type="arabicPeriod"/>
            </a:pPr>
            <a:r>
              <a:rPr lang="en-GB" dirty="0"/>
              <a:t>Was the plan for diversion of the Presidential aeroplane to a pre-arrange place he was to fall in the arms of armed men &amp; forced to renounce presidency</a:t>
            </a:r>
          </a:p>
          <a:p>
            <a:pPr marL="514350" indent="-514350">
              <a:buAutoNum type="arabicPeriod"/>
            </a:pPr>
            <a:r>
              <a:rPr lang="en-GB" dirty="0"/>
              <a:t>Was the finding of guns &amp; rounds of bullets </a:t>
            </a:r>
          </a:p>
          <a:p>
            <a:pPr marL="514350" indent="-514350">
              <a:buAutoNum type="arabicPeriod"/>
            </a:pPr>
            <a:r>
              <a:rPr lang="en-GB" dirty="0"/>
              <a:t>(Concerned of the accused) was the assumption of command of  an illegal army stationed at chilanga farm</a:t>
            </a:r>
          </a:p>
          <a:p>
            <a:r>
              <a:rPr lang="en-GB" dirty="0"/>
              <a:t> In case Four defendants were Zambian nationals, but four others were Zairean nationals  - </a:t>
            </a:r>
            <a:r>
              <a:rPr lang="en-GB" b="1" dirty="0"/>
              <a:t>Unlike other jurisdiction in Zambian any person charged with treason, whether or not he owes his allegiance to Zambia or to another country, is amenable to the Zambian jurisdiction.</a:t>
            </a:r>
          </a:p>
          <a:p>
            <a:r>
              <a:rPr lang="en-GB" dirty="0"/>
              <a:t>However a non Zambian is not punishable for treason committed outside the country s.48(3).</a:t>
            </a:r>
          </a:p>
        </p:txBody>
      </p:sp>
    </p:spTree>
    <p:extLst>
      <p:ext uri="{BB962C8B-B14F-4D97-AF65-F5344CB8AC3E}">
        <p14:creationId xmlns:p14="http://schemas.microsoft.com/office/powerpoint/2010/main" val="1962216373"/>
      </p:ext>
    </p:extLst>
  </p:cSld>
  <p:clrMapOvr>
    <a:masterClrMapping/>
  </p:clrMapOvr>
</p:sld>
</file>

<file path=ppt/slides/slide2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 Misprision of Treason- </a:t>
            </a:r>
            <a:r>
              <a:rPr lang="en-GB" dirty="0" err="1"/>
              <a:t>ss</a:t>
            </a:r>
            <a:r>
              <a:rPr lang="en-GB" dirty="0"/>
              <a:t> 44</a:t>
            </a:r>
          </a:p>
        </p:txBody>
      </p:sp>
      <p:sp>
        <p:nvSpPr>
          <p:cNvPr id="3" name="Content Placeholder 2"/>
          <p:cNvSpPr>
            <a:spLocks noGrp="1"/>
          </p:cNvSpPr>
          <p:nvPr>
            <p:ph sz="quarter" idx="4294967295"/>
          </p:nvPr>
        </p:nvSpPr>
        <p:spPr>
          <a:xfrm>
            <a:off x="838200" y="1298448"/>
            <a:ext cx="10933090" cy="5256898"/>
          </a:xfrm>
          <a:prstGeom prst="rect">
            <a:avLst/>
          </a:prstGeom>
        </p:spPr>
        <p:txBody>
          <a:bodyPr>
            <a:normAutofit lnSpcReduction="10000"/>
          </a:bodyPr>
          <a:lstStyle/>
          <a:p>
            <a:r>
              <a:rPr lang="en-GB" dirty="0"/>
              <a:t>Phase refers to persons who become accessory in the commission of the offence.</a:t>
            </a:r>
          </a:p>
          <a:p>
            <a:r>
              <a:rPr lang="en-GB" dirty="0"/>
              <a:t>Committed by any person who becomes an accessory (aid or assists in the commission of treason.</a:t>
            </a:r>
          </a:p>
          <a:p>
            <a:pPr>
              <a:buFontTx/>
              <a:buChar char="-"/>
            </a:pPr>
            <a:r>
              <a:rPr lang="en-GB" dirty="0"/>
              <a:t>‘Any person’ becomes an accessory if knows that any person intends to commit treason, yet fails to inform the relevant authorities</a:t>
            </a:r>
          </a:p>
          <a:p>
            <a:pPr>
              <a:buFontTx/>
              <a:buChar char="-"/>
            </a:pPr>
            <a:r>
              <a:rPr lang="en-GB" dirty="0"/>
              <a:t>Or failure to take active measures to prevent the commission of the offence .</a:t>
            </a:r>
          </a:p>
          <a:p>
            <a:pPr>
              <a:buFontTx/>
              <a:buChar char="-"/>
            </a:pPr>
            <a:r>
              <a:rPr lang="en-GB" dirty="0"/>
              <a:t>Misprision of Treason- felony</a:t>
            </a:r>
          </a:p>
          <a:p>
            <a:pPr>
              <a:buFontTx/>
              <a:buChar char="-"/>
            </a:pPr>
            <a:r>
              <a:rPr lang="en-GB" dirty="0"/>
              <a:t>Punishment- maximum of Life imprisonment</a:t>
            </a:r>
          </a:p>
          <a:p>
            <a:pPr>
              <a:buFontTx/>
              <a:buChar char="-"/>
            </a:pPr>
            <a:r>
              <a:rPr lang="en-GB" dirty="0" err="1"/>
              <a:t>Malyo</a:t>
            </a:r>
            <a:r>
              <a:rPr lang="en-GB" dirty="0"/>
              <a:t> v the AG (1989) ZR 36 SC</a:t>
            </a:r>
          </a:p>
          <a:p>
            <a:pPr>
              <a:buFontTx/>
              <a:buChar char="-"/>
            </a:pPr>
            <a:r>
              <a:rPr lang="en-GB" dirty="0"/>
              <a:t>Valentine Shula </a:t>
            </a:r>
            <a:r>
              <a:rPr lang="en-GB" dirty="0" err="1"/>
              <a:t>Musakanye</a:t>
            </a:r>
            <a:r>
              <a:rPr lang="en-GB" dirty="0"/>
              <a:t> v the AG (1981) ZR 188 HC</a:t>
            </a:r>
          </a:p>
          <a:p>
            <a:pPr>
              <a:buFontTx/>
              <a:buChar char="-"/>
            </a:pPr>
            <a:endParaRPr lang="en-GB" dirty="0"/>
          </a:p>
        </p:txBody>
      </p:sp>
    </p:spTree>
    <p:extLst>
      <p:ext uri="{BB962C8B-B14F-4D97-AF65-F5344CB8AC3E}">
        <p14:creationId xmlns:p14="http://schemas.microsoft.com/office/powerpoint/2010/main" val="3342063150"/>
      </p:ext>
    </p:extLst>
  </p:cSld>
  <p:clrMapOvr>
    <a:masterClrMapping/>
  </p:clrMapOvr>
</p:sld>
</file>

<file path=ppt/slides/slide2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Treason- Felony – s45 PC</a:t>
            </a:r>
            <a:br>
              <a:rPr lang="en-GB" dirty="0"/>
            </a:br>
            <a:endParaRPr lang="en-GB" dirty="0"/>
          </a:p>
        </p:txBody>
      </p:sp>
      <p:sp>
        <p:nvSpPr>
          <p:cNvPr id="3" name="Content Placeholder 2"/>
          <p:cNvSpPr>
            <a:spLocks noGrp="1"/>
          </p:cNvSpPr>
          <p:nvPr>
            <p:ph sz="quarter" idx="4294967295"/>
          </p:nvPr>
        </p:nvSpPr>
        <p:spPr>
          <a:xfrm>
            <a:off x="838200" y="1298448"/>
            <a:ext cx="10515600" cy="4937760"/>
          </a:xfrm>
          <a:prstGeom prst="rect">
            <a:avLst/>
          </a:prstGeom>
        </p:spPr>
        <p:txBody>
          <a:bodyPr>
            <a:normAutofit/>
          </a:bodyPr>
          <a:lstStyle/>
          <a:p>
            <a:r>
              <a:rPr lang="en-GB" dirty="0"/>
              <a:t>A person is guilty of Treason – Felony by virtue  of (1)preparation to obtain by unlawful means alterations of the law or government policies. (2)  prepares to appropriates any enterprise of the executive power of the state </a:t>
            </a:r>
          </a:p>
          <a:p>
            <a:r>
              <a:rPr lang="en-GB" dirty="0"/>
              <a:t>Punishment for offence of Treason- Felony is imprisonment for a maximum term of twenty years</a:t>
            </a:r>
          </a:p>
        </p:txBody>
      </p:sp>
    </p:spTree>
    <p:extLst>
      <p:ext uri="{BB962C8B-B14F-4D97-AF65-F5344CB8AC3E}">
        <p14:creationId xmlns:p14="http://schemas.microsoft.com/office/powerpoint/2010/main" val="4010080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b="1" dirty="0"/>
              <a:t>Further case readings on Automatism</a:t>
            </a:r>
          </a:p>
        </p:txBody>
      </p:sp>
      <p:sp>
        <p:nvSpPr>
          <p:cNvPr id="3" name="Content Placeholder 2"/>
          <p:cNvSpPr>
            <a:spLocks noGrp="1"/>
          </p:cNvSpPr>
          <p:nvPr>
            <p:ph idx="1"/>
          </p:nvPr>
        </p:nvSpPr>
        <p:spPr/>
        <p:txBody>
          <a:bodyPr>
            <a:normAutofit/>
          </a:bodyPr>
          <a:lstStyle/>
          <a:p>
            <a:pPr>
              <a:buFont typeface="Wingdings" panose="05000000000000000000" pitchFamily="2" charset="2"/>
              <a:buChar char="Ø"/>
            </a:pPr>
            <a:r>
              <a:rPr lang="en-GB" sz="3200" b="1" dirty="0"/>
              <a:t>Kazembe and </a:t>
            </a:r>
            <a:r>
              <a:rPr lang="en-GB" sz="3200" b="1" dirty="0" err="1"/>
              <a:t>Zebron</a:t>
            </a:r>
            <a:r>
              <a:rPr lang="en-GB" sz="3200" b="1" dirty="0"/>
              <a:t> V. The People (1969) ZR 22 (C.A)</a:t>
            </a:r>
          </a:p>
          <a:p>
            <a:pPr>
              <a:buFont typeface="Wingdings" panose="05000000000000000000" pitchFamily="2" charset="2"/>
              <a:buChar char="Ø"/>
            </a:pPr>
            <a:r>
              <a:rPr lang="en-GB" sz="3200" b="1" dirty="0"/>
              <a:t>R v Bell (1984) ALL ER 842</a:t>
            </a:r>
          </a:p>
          <a:p>
            <a:pPr>
              <a:buFont typeface="Wingdings" panose="05000000000000000000" pitchFamily="2" charset="2"/>
              <a:buChar char="Ø"/>
            </a:pPr>
            <a:r>
              <a:rPr lang="en-GB" sz="3200" b="1" dirty="0"/>
              <a:t>R  v Bailey (1983) 1 WLR</a:t>
            </a:r>
          </a:p>
        </p:txBody>
      </p:sp>
    </p:spTree>
    <p:extLst>
      <p:ext uri="{BB962C8B-B14F-4D97-AF65-F5344CB8AC3E}">
        <p14:creationId xmlns:p14="http://schemas.microsoft.com/office/powerpoint/2010/main" val="1337021723"/>
      </p:ext>
    </p:extLst>
  </p:cSld>
  <p:clrMapOvr>
    <a:masterClrMapping/>
  </p:clrMapOvr>
</p:sld>
</file>

<file path=ppt/slides/slide2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06930"/>
          </a:xfrm>
        </p:spPr>
        <p:txBody>
          <a:bodyPr>
            <a:normAutofit fontScale="90000"/>
          </a:bodyPr>
          <a:lstStyle/>
          <a:p>
            <a:r>
              <a:rPr lang="en-GB" dirty="0"/>
              <a:t>Threat to Law &amp; Order - (i) Promoting Tribal Wars – S46</a:t>
            </a:r>
          </a:p>
        </p:txBody>
      </p:sp>
      <p:sp>
        <p:nvSpPr>
          <p:cNvPr id="3" name="Content Placeholder 2"/>
          <p:cNvSpPr>
            <a:spLocks noGrp="1"/>
          </p:cNvSpPr>
          <p:nvPr>
            <p:ph sz="quarter" idx="4294967295"/>
          </p:nvPr>
        </p:nvSpPr>
        <p:spPr>
          <a:xfrm>
            <a:off x="746975" y="1298447"/>
            <a:ext cx="11088710" cy="5295535"/>
          </a:xfrm>
          <a:prstGeom prst="rect">
            <a:avLst/>
          </a:prstGeom>
        </p:spPr>
        <p:txBody>
          <a:bodyPr>
            <a:normAutofit fontScale="70000" lnSpcReduction="20000"/>
          </a:bodyPr>
          <a:lstStyle/>
          <a:p>
            <a:r>
              <a:rPr lang="en-GB" dirty="0">
                <a:latin typeface="Arial" panose="020B0604020202020204" pitchFamily="34" charset="0"/>
                <a:cs typeface="Arial" panose="020B0604020202020204" pitchFamily="34" charset="0"/>
              </a:rPr>
              <a:t>S46 criminalises any conduct/activities not authorised by the state that is likely to result in war or any warlike undertaking</a:t>
            </a:r>
          </a:p>
          <a:p>
            <a:r>
              <a:rPr lang="en-GB" dirty="0">
                <a:latin typeface="Arial" panose="020B0604020202020204" pitchFamily="34" charset="0"/>
                <a:cs typeface="Arial" panose="020B0604020202020204" pitchFamily="34" charset="0"/>
              </a:rPr>
              <a:t>Such conduct must be directed against a chief or tribal group ( against a particular group of people)</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S46-’Any person who, without lawful authority, carries on, or makes preparation for carrying on, or aids in or advises the carrying on of, or preparation for, any war or warlike undertaking with, for, by, or against any chief, or with, for, by, or against any tribal group, is guilty of a felony, and is liable to imprisonment for life’ </a:t>
            </a:r>
          </a:p>
          <a:p>
            <a:pPr marL="0" indent="0">
              <a:buNone/>
            </a:pPr>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Hence what S46 does is to make it unlawful/illegal  </a:t>
            </a:r>
          </a:p>
          <a:p>
            <a:pPr marL="514350" indent="-514350">
              <a:buAutoNum type="romanLcParenBoth"/>
            </a:pPr>
            <a:r>
              <a:rPr lang="en-GB" dirty="0">
                <a:latin typeface="Arial" panose="020B0604020202020204" pitchFamily="34" charset="0"/>
                <a:cs typeface="Arial" panose="020B0604020202020204" pitchFamily="34" charset="0"/>
              </a:rPr>
              <a:t>To carry out a war against a chief or tribal group</a:t>
            </a:r>
          </a:p>
          <a:p>
            <a:pPr marL="514350" indent="-514350">
              <a:buAutoNum type="romanLcParenBoth"/>
            </a:pPr>
            <a:r>
              <a:rPr lang="en-GB" dirty="0">
                <a:latin typeface="Arial" panose="020B0604020202020204" pitchFamily="34" charset="0"/>
                <a:cs typeface="Arial" panose="020B0604020202020204" pitchFamily="34" charset="0"/>
              </a:rPr>
              <a:t>To make arrangements to carry out a war against a chief or tribal group</a:t>
            </a:r>
          </a:p>
          <a:p>
            <a:pPr marL="514350" indent="-514350">
              <a:buAutoNum type="romanLcParenBoth"/>
            </a:pPr>
            <a:r>
              <a:rPr lang="en-GB" dirty="0">
                <a:latin typeface="Arial" panose="020B0604020202020204" pitchFamily="34" charset="0"/>
                <a:cs typeface="Arial" panose="020B0604020202020204" pitchFamily="34" charset="0"/>
              </a:rPr>
              <a:t>To aid in carrying out a war against a chief or tribal group</a:t>
            </a:r>
          </a:p>
          <a:p>
            <a:pPr marL="514350" indent="-514350">
              <a:buAutoNum type="romanLcParenBoth"/>
            </a:pPr>
            <a:r>
              <a:rPr lang="en-GB" dirty="0">
                <a:latin typeface="Arial" panose="020B0604020202020204" pitchFamily="34" charset="0"/>
                <a:cs typeface="Arial" panose="020B0604020202020204" pitchFamily="34" charset="0"/>
              </a:rPr>
              <a:t>To advise on the carrying out of any warlike initiative against a chief or tribal group. </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The conducts stated constitutes the AR of the offence</a:t>
            </a:r>
          </a:p>
          <a:p>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05073859"/>
      </p:ext>
    </p:extLst>
  </p:cSld>
  <p:clrMapOvr>
    <a:masterClrMapping/>
  </p:clrMapOvr>
</p:sld>
</file>

<file path=ppt/slides/slide2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 Promoting Tribal Wars </a:t>
            </a:r>
          </a:p>
        </p:txBody>
      </p:sp>
      <p:sp>
        <p:nvSpPr>
          <p:cNvPr id="3" name="Content Placeholder 2"/>
          <p:cNvSpPr>
            <a:spLocks noGrp="1"/>
          </p:cNvSpPr>
          <p:nvPr>
            <p:ph sz="quarter" idx="4294967295"/>
          </p:nvPr>
        </p:nvSpPr>
        <p:spPr>
          <a:xfrm>
            <a:off x="626341" y="1311327"/>
            <a:ext cx="10977523" cy="5282656"/>
          </a:xfrm>
          <a:prstGeom prst="rect">
            <a:avLst/>
          </a:prstGeom>
        </p:spPr>
        <p:txBody>
          <a:bodyPr>
            <a:normAutofit/>
          </a:bodyPr>
          <a:lstStyle/>
          <a:p>
            <a:r>
              <a:rPr lang="en-GB" dirty="0">
                <a:latin typeface="Arial" panose="020B0604020202020204" pitchFamily="34" charset="0"/>
                <a:cs typeface="Arial" panose="020B0604020202020204" pitchFamily="34" charset="0"/>
              </a:rPr>
              <a:t>MR of the offence under s.46 is not provided in the PC</a:t>
            </a:r>
          </a:p>
          <a:p>
            <a:r>
              <a:rPr lang="en-GB" dirty="0">
                <a:latin typeface="Arial" panose="020B0604020202020204" pitchFamily="34" charset="0"/>
                <a:cs typeface="Arial" panose="020B0604020202020204" pitchFamily="34" charset="0"/>
              </a:rPr>
              <a:t>This implies court may treat  such an offence as one that falls under strict liability offences</a:t>
            </a:r>
          </a:p>
          <a:p>
            <a:r>
              <a:rPr lang="en-GB" dirty="0">
                <a:latin typeface="Arial" panose="020B0604020202020204" pitchFamily="34" charset="0"/>
                <a:cs typeface="Arial" panose="020B0604020202020204" pitchFamily="34" charset="0"/>
              </a:rPr>
              <a:t>Or Crt may read in the MR ( if MR is read in this would mean the prosecution would need to prove it beyond reasonable doubt.</a:t>
            </a:r>
          </a:p>
          <a:p>
            <a:r>
              <a:rPr lang="en-GB" dirty="0">
                <a:latin typeface="Arial" panose="020B0604020202020204" pitchFamily="34" charset="0"/>
                <a:cs typeface="Arial" panose="020B0604020202020204" pitchFamily="34" charset="0"/>
              </a:rPr>
              <a:t>Any person if convicted under S46 is guilty of a felony</a:t>
            </a:r>
          </a:p>
          <a:p>
            <a:r>
              <a:rPr lang="en-GB" dirty="0">
                <a:latin typeface="Arial" panose="020B0604020202020204" pitchFamily="34" charset="0"/>
                <a:cs typeface="Arial" panose="020B0604020202020204" pitchFamily="34" charset="0"/>
              </a:rPr>
              <a:t>Liable to life imprisonment </a:t>
            </a: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40669504"/>
      </p:ext>
    </p:extLst>
  </p:cSld>
  <p:clrMapOvr>
    <a:masterClrMapping/>
  </p:clrMapOvr>
</p:sld>
</file>

<file path=ppt/slides/slide2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93974"/>
          </a:xfrm>
        </p:spPr>
        <p:txBody>
          <a:bodyPr>
            <a:normAutofit/>
          </a:bodyPr>
          <a:lstStyle/>
          <a:p>
            <a:r>
              <a:rPr lang="en-GB" dirty="0"/>
              <a:t>Inciting Mutiny, Soldiers or Police S.48</a:t>
            </a:r>
          </a:p>
        </p:txBody>
      </p:sp>
      <p:sp>
        <p:nvSpPr>
          <p:cNvPr id="3" name="Content Placeholder 2"/>
          <p:cNvSpPr>
            <a:spLocks noGrp="1"/>
          </p:cNvSpPr>
          <p:nvPr>
            <p:ph sz="quarter" idx="4294967295"/>
          </p:nvPr>
        </p:nvSpPr>
        <p:spPr>
          <a:xfrm>
            <a:off x="682580" y="1298447"/>
            <a:ext cx="11114468" cy="5347051"/>
          </a:xfrm>
          <a:prstGeom prst="rect">
            <a:avLst/>
          </a:prstGeom>
        </p:spPr>
        <p:txBody>
          <a:bodyPr>
            <a:normAutofit fontScale="70000" lnSpcReduction="20000"/>
          </a:bodyPr>
          <a:lstStyle/>
          <a:p>
            <a:pPr marL="342900" indent="-342900">
              <a:buFont typeface="Arial" charset="0"/>
              <a:buChar char="•"/>
            </a:pPr>
            <a:r>
              <a:rPr lang="en-GB" dirty="0"/>
              <a:t>Offence is committed by way ;</a:t>
            </a:r>
          </a:p>
          <a:p>
            <a:pPr marL="342900" indent="-342900">
              <a:buFont typeface="Arial" charset="0"/>
              <a:buChar char="•"/>
            </a:pPr>
            <a:r>
              <a:rPr lang="en-GB" b="1" dirty="0"/>
              <a:t>Seduction</a:t>
            </a:r>
            <a:r>
              <a:rPr lang="en-GB" dirty="0"/>
              <a:t> or </a:t>
            </a:r>
            <a:r>
              <a:rPr lang="en-GB" b="1" dirty="0"/>
              <a:t>inciting</a:t>
            </a:r>
            <a:r>
              <a:rPr lang="en-GB" dirty="0"/>
              <a:t> of a person serving in the Defence, or Police Force</a:t>
            </a:r>
          </a:p>
          <a:p>
            <a:pPr marL="342900" indent="-342900">
              <a:buFont typeface="Arial" charset="0"/>
              <a:buChar char="•"/>
            </a:pPr>
            <a:r>
              <a:rPr lang="en-GB" dirty="0"/>
              <a:t> From his duty and allegiance to the President (</a:t>
            </a:r>
          </a:p>
          <a:p>
            <a:pPr marL="342900" indent="-342900">
              <a:buFont typeface="Arial" charset="0"/>
              <a:buChar char="•"/>
            </a:pPr>
            <a:r>
              <a:rPr lang="en-GB" dirty="0"/>
              <a:t>To commit an act of uprising or any disloyal (or rebellious act)</a:t>
            </a:r>
          </a:p>
          <a:p>
            <a:r>
              <a:rPr lang="en-GB" dirty="0"/>
              <a:t> i.e. act of making a rebellious assembly;</a:t>
            </a:r>
          </a:p>
          <a:p>
            <a:r>
              <a:rPr lang="en-GB" dirty="0"/>
              <a:t>No need for seduction to be successful in order for it to constitute a crime</a:t>
            </a:r>
          </a:p>
          <a:p>
            <a:r>
              <a:rPr lang="en-GB" dirty="0"/>
              <a:t>AR- the act of </a:t>
            </a:r>
            <a:r>
              <a:rPr lang="en-GB" b="1" dirty="0"/>
              <a:t>Seduction</a:t>
            </a:r>
            <a:r>
              <a:rPr lang="en-GB" dirty="0"/>
              <a:t> or </a:t>
            </a:r>
            <a:r>
              <a:rPr lang="en-GB" b="1" dirty="0"/>
              <a:t>inciting</a:t>
            </a:r>
            <a:r>
              <a:rPr lang="en-GB" dirty="0"/>
              <a:t> </a:t>
            </a:r>
          </a:p>
          <a:p>
            <a:r>
              <a:rPr lang="en-GB" dirty="0"/>
              <a:t>MR drawn from the word ‘advisedly’ careful thinking or deliberation – prosecutions needs to prove this beyond reasonable doubt</a:t>
            </a:r>
          </a:p>
          <a:p>
            <a:r>
              <a:rPr lang="en-GB" dirty="0"/>
              <a:t>In addition the following would need to be established</a:t>
            </a:r>
          </a:p>
          <a:p>
            <a:r>
              <a:rPr lang="en-GB" dirty="0"/>
              <a:t>That the person seduced or incited is a member of the Zambia Defence Force or Zambia Police Services</a:t>
            </a:r>
          </a:p>
          <a:p>
            <a:r>
              <a:rPr lang="en-GB" dirty="0"/>
              <a:t>That the purpose of seduction or incitement was disloyal or disobedient</a:t>
            </a:r>
          </a:p>
          <a:p>
            <a:r>
              <a:rPr lang="en-GB" dirty="0"/>
              <a:t>Nature of offence – felony</a:t>
            </a:r>
          </a:p>
          <a:p>
            <a:r>
              <a:rPr lang="en-GB" dirty="0"/>
              <a:t>If charged &amp; convicted one would be liable to imprisonment for life.</a:t>
            </a:r>
            <a:br>
              <a:rPr lang="en-GB" dirty="0"/>
            </a:br>
            <a:endParaRPr lang="en-GB" dirty="0"/>
          </a:p>
          <a:p>
            <a:endParaRPr lang="en-GB" dirty="0"/>
          </a:p>
        </p:txBody>
      </p:sp>
    </p:spTree>
    <p:extLst>
      <p:ext uri="{BB962C8B-B14F-4D97-AF65-F5344CB8AC3E}">
        <p14:creationId xmlns:p14="http://schemas.microsoft.com/office/powerpoint/2010/main" val="4056138612"/>
      </p:ext>
    </p:extLst>
  </p:cSld>
  <p:clrMapOvr>
    <a:masterClrMapping/>
  </p:clrMapOvr>
</p:sld>
</file>

<file path=ppt/slides/slide2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Aiding  Soldier or Police in Acts of Mutiny S.49</a:t>
            </a:r>
          </a:p>
        </p:txBody>
      </p:sp>
      <p:sp>
        <p:nvSpPr>
          <p:cNvPr id="3" name="Content Placeholder 2"/>
          <p:cNvSpPr>
            <a:spLocks noGrp="1"/>
          </p:cNvSpPr>
          <p:nvPr>
            <p:ph sz="quarter" idx="4294967295"/>
          </p:nvPr>
        </p:nvSpPr>
        <p:spPr>
          <a:xfrm>
            <a:off x="838199" y="1298448"/>
            <a:ext cx="10739907" cy="5256898"/>
          </a:xfrm>
          <a:prstGeom prst="rect">
            <a:avLst/>
          </a:prstGeom>
        </p:spPr>
        <p:txBody>
          <a:bodyPr>
            <a:normAutofit lnSpcReduction="10000"/>
          </a:bodyPr>
          <a:lstStyle/>
          <a:p>
            <a:r>
              <a:rPr lang="en-GB" dirty="0"/>
              <a:t>S49 - Any person who by way of incitement to rebellion (sedition)  aids a soldiers or police in acts of mutiny is an is accessory.</a:t>
            </a:r>
          </a:p>
          <a:p>
            <a:r>
              <a:rPr lang="en-GB" dirty="0"/>
              <a:t>Accessory  if charged &amp; convicted is guilty of a misdemeanour</a:t>
            </a:r>
          </a:p>
          <a:p>
            <a:r>
              <a:rPr lang="en-GB" dirty="0"/>
              <a:t>Penalty is not specified </a:t>
            </a:r>
          </a:p>
          <a:p>
            <a:r>
              <a:rPr lang="en-GB" dirty="0"/>
              <a:t>There crt may exercise discretion to impose any imprisonment term prescribed as general punishment for misdemeanour under s.38 PC </a:t>
            </a:r>
          </a:p>
          <a:p>
            <a:r>
              <a:rPr lang="en-GB" dirty="0"/>
              <a:t> Note</a:t>
            </a:r>
          </a:p>
          <a:p>
            <a:r>
              <a:rPr lang="en-GB" b="1" dirty="0"/>
              <a:t>General punishment for misdemeanours</a:t>
            </a:r>
          </a:p>
          <a:p>
            <a:r>
              <a:rPr lang="en-GB" dirty="0"/>
              <a:t>S 38. When in this Code no punishment is specially provided for any misdemeanour, it shall be punishable with imprisonment for a term not exceeding two years or with a fine or with both. </a:t>
            </a:r>
            <a:br>
              <a:rPr lang="en-GB" dirty="0"/>
            </a:br>
            <a:endParaRPr lang="en-GB" dirty="0"/>
          </a:p>
          <a:p>
            <a:pPr marL="0" indent="0">
              <a:buNone/>
            </a:pPr>
            <a:endParaRPr lang="en-GB" dirty="0"/>
          </a:p>
        </p:txBody>
      </p:sp>
    </p:spTree>
    <p:extLst>
      <p:ext uri="{BB962C8B-B14F-4D97-AF65-F5344CB8AC3E}">
        <p14:creationId xmlns:p14="http://schemas.microsoft.com/office/powerpoint/2010/main" val="3246925728"/>
      </p:ext>
    </p:extLst>
  </p:cSld>
  <p:clrMapOvr>
    <a:masterClrMapping/>
  </p:clrMapOvr>
</p:sld>
</file>

<file path=ppt/slides/slide2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Sedition s.57-60- I</a:t>
            </a:r>
          </a:p>
        </p:txBody>
      </p:sp>
      <p:sp>
        <p:nvSpPr>
          <p:cNvPr id="3" name="Content Placeholder 2"/>
          <p:cNvSpPr>
            <a:spLocks noGrp="1"/>
          </p:cNvSpPr>
          <p:nvPr>
            <p:ph sz="quarter" idx="4294967295"/>
          </p:nvPr>
        </p:nvSpPr>
        <p:spPr>
          <a:xfrm>
            <a:off x="838200" y="1298447"/>
            <a:ext cx="10688392" cy="5321293"/>
          </a:xfrm>
          <a:prstGeom prst="rect">
            <a:avLst/>
          </a:prstGeom>
        </p:spPr>
        <p:txBody>
          <a:bodyPr>
            <a:normAutofit fontScale="92500" lnSpcReduction="20000"/>
          </a:bodyPr>
          <a:lstStyle/>
          <a:p>
            <a:r>
              <a:rPr lang="en-GB" dirty="0"/>
              <a:t>Sedition- action or speech urging rebellion against the authority of the state. </a:t>
            </a:r>
          </a:p>
          <a:p>
            <a:r>
              <a:rPr lang="en-GB" dirty="0"/>
              <a:t>Examples of Seditious practices S57 ;</a:t>
            </a:r>
          </a:p>
          <a:p>
            <a:r>
              <a:rPr lang="en-GB" dirty="0"/>
              <a:t>expression of any seditious words; </a:t>
            </a:r>
          </a:p>
          <a:p>
            <a:r>
              <a:rPr lang="en-GB" dirty="0"/>
              <a:t> prints, publishes, sells, offers for sale, distributes or reproduces any seditious publication;</a:t>
            </a:r>
          </a:p>
          <a:p>
            <a:r>
              <a:rPr lang="en-GB" dirty="0"/>
              <a:t>Importation of  seditious publication, unless there is an absence of knowledge as to the nature of material </a:t>
            </a:r>
          </a:p>
          <a:p>
            <a:r>
              <a:rPr lang="en-GB" dirty="0"/>
              <a:t>If charged &amp; convicted person would be guilty of an offence and liable for a first offence to imprisonment for </a:t>
            </a:r>
            <a:r>
              <a:rPr lang="en-GB" b="1" dirty="0"/>
              <a:t>seven years or  a fine </a:t>
            </a:r>
            <a:r>
              <a:rPr lang="en-GB" dirty="0"/>
              <a:t>not exceeding six thousand penalty units or </a:t>
            </a:r>
            <a:r>
              <a:rPr lang="en-GB" b="1" dirty="0"/>
              <a:t>to both</a:t>
            </a:r>
            <a:r>
              <a:rPr lang="en-GB" dirty="0"/>
              <a:t>; </a:t>
            </a:r>
          </a:p>
          <a:p>
            <a:r>
              <a:rPr lang="en-GB" dirty="0"/>
              <a:t>(2) </a:t>
            </a:r>
            <a:r>
              <a:rPr lang="en-GB" b="1" dirty="0"/>
              <a:t>Any person who, without lawful excuse,  has in possession any seditious publication is guilty of an offence and is liable for a first offence to imprisonment for two years or to a fine not exceeding three thousand penalty units or to both, and for a subsequent offence to imprisonment for five years; .</a:t>
            </a:r>
          </a:p>
          <a:p>
            <a:endParaRPr lang="en-GB" dirty="0"/>
          </a:p>
        </p:txBody>
      </p:sp>
    </p:spTree>
    <p:extLst>
      <p:ext uri="{BB962C8B-B14F-4D97-AF65-F5344CB8AC3E}">
        <p14:creationId xmlns:p14="http://schemas.microsoft.com/office/powerpoint/2010/main" val="2693620840"/>
      </p:ext>
    </p:extLst>
  </p:cSld>
  <p:clrMapOvr>
    <a:masterClrMapping/>
  </p:clrMapOvr>
</p:sld>
</file>

<file path=ppt/slides/slide2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Sedition -II</a:t>
            </a:r>
          </a:p>
        </p:txBody>
      </p:sp>
      <p:sp>
        <p:nvSpPr>
          <p:cNvPr id="3" name="Content Placeholder 2"/>
          <p:cNvSpPr>
            <a:spLocks noGrp="1"/>
          </p:cNvSpPr>
          <p:nvPr>
            <p:ph sz="quarter" idx="4294967295"/>
          </p:nvPr>
        </p:nvSpPr>
        <p:spPr>
          <a:xfrm>
            <a:off x="838200" y="1298448"/>
            <a:ext cx="11049000" cy="5372808"/>
          </a:xfrm>
          <a:prstGeom prst="rect">
            <a:avLst/>
          </a:prstGeom>
        </p:spPr>
        <p:txBody>
          <a:bodyPr>
            <a:normAutofit fontScale="85000" lnSpcReduction="10000"/>
          </a:bodyPr>
          <a:lstStyle/>
          <a:p>
            <a:r>
              <a:rPr lang="en-GB" dirty="0"/>
              <a:t>A person can only be prosecuted for an offence under s57 if there is written consent from the Director of Public Prosecutions (58)</a:t>
            </a:r>
          </a:p>
          <a:p>
            <a:r>
              <a:rPr lang="en-GB" dirty="0"/>
              <a:t>Failure to verify testimony under S57 can lead to accused escaping criminal liability (59)</a:t>
            </a:r>
          </a:p>
          <a:p>
            <a:r>
              <a:rPr lang="en-GB" dirty="0"/>
              <a:t>S.60 defines Seditious intention – Must be directed against the Government established by law</a:t>
            </a:r>
          </a:p>
          <a:p>
            <a:r>
              <a:rPr lang="en-GB" dirty="0"/>
              <a:t> Advocating the desirability of overthrowing the Government established by law </a:t>
            </a:r>
          </a:p>
          <a:p>
            <a:r>
              <a:rPr lang="en-GB" dirty="0"/>
              <a:t> To bring about hatred, to excite dissatisfaction against the Government </a:t>
            </a:r>
          </a:p>
          <a:p>
            <a:r>
              <a:rPr lang="en-GB" dirty="0"/>
              <a:t> To excite the people of Zambia to attempt to secure the modification of any matter in Zambia by unlawful means</a:t>
            </a:r>
          </a:p>
          <a:p>
            <a:r>
              <a:rPr lang="en-GB" dirty="0"/>
              <a:t>To bring into hatred or to excite dissatisfaction against the administration of justice </a:t>
            </a:r>
          </a:p>
          <a:p>
            <a:r>
              <a:rPr lang="en-GB" dirty="0"/>
              <a:t> To raise discontent or disaffection among the people of Zambia;</a:t>
            </a:r>
          </a:p>
          <a:p>
            <a:r>
              <a:rPr lang="en-GB" dirty="0"/>
              <a:t>Promote feelings of ill will or hostility between different communities or different parts of a community;</a:t>
            </a:r>
          </a:p>
          <a:p>
            <a:endParaRPr lang="en-GB" dirty="0"/>
          </a:p>
        </p:txBody>
      </p:sp>
    </p:spTree>
    <p:extLst>
      <p:ext uri="{BB962C8B-B14F-4D97-AF65-F5344CB8AC3E}">
        <p14:creationId xmlns:p14="http://schemas.microsoft.com/office/powerpoint/2010/main" val="3530612533"/>
      </p:ext>
    </p:extLst>
  </p:cSld>
  <p:clrMapOvr>
    <a:masterClrMapping/>
  </p:clrMapOvr>
</p:sld>
</file>

<file path=ppt/slides/slide2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Sedition -III</a:t>
            </a:r>
          </a:p>
        </p:txBody>
      </p:sp>
      <p:sp>
        <p:nvSpPr>
          <p:cNvPr id="3" name="Content Placeholder 2"/>
          <p:cNvSpPr>
            <a:spLocks noGrp="1"/>
          </p:cNvSpPr>
          <p:nvPr>
            <p:ph sz="quarter" idx="4294967295"/>
          </p:nvPr>
        </p:nvSpPr>
        <p:spPr>
          <a:xfrm>
            <a:off x="838199" y="1298448"/>
            <a:ext cx="10714149" cy="5192504"/>
          </a:xfrm>
          <a:prstGeom prst="rect">
            <a:avLst/>
          </a:prstGeom>
        </p:spPr>
        <p:txBody>
          <a:bodyPr>
            <a:normAutofit fontScale="92500" lnSpcReduction="20000"/>
          </a:bodyPr>
          <a:lstStyle/>
          <a:p>
            <a:r>
              <a:rPr lang="en-GB" dirty="0"/>
              <a:t>Promote feelings of ill will or hostility between different classes of the population of Zambia;</a:t>
            </a:r>
          </a:p>
          <a:p>
            <a:r>
              <a:rPr lang="en-GB" dirty="0"/>
              <a:t> Advocating for any part of Zambia to become an independent state thus separating from the republic </a:t>
            </a:r>
          </a:p>
          <a:p>
            <a:r>
              <a:rPr lang="en-GB" dirty="0"/>
              <a:t>To incite violence or any offence detrimental to public order or in disturbance of the public peace</a:t>
            </a:r>
          </a:p>
          <a:p>
            <a:r>
              <a:rPr lang="en-GB" i="1" dirty="0"/>
              <a:t>R v. Chona </a:t>
            </a:r>
            <a:r>
              <a:rPr lang="en-GB" dirty="0"/>
              <a:t>(1962) R &amp; N 344 HCNR</a:t>
            </a:r>
          </a:p>
          <a:p>
            <a:r>
              <a:rPr lang="en-GB" dirty="0"/>
              <a:t>A was the national secretary of the United National Independent Party (UNIP) he issued a document which described the evils of colonial rule. A was charged &amp; convicted with publishing a seditious publication.</a:t>
            </a:r>
          </a:p>
          <a:p>
            <a:r>
              <a:rPr lang="en-GB" dirty="0"/>
              <a:t>Crt held that the </a:t>
            </a:r>
            <a:r>
              <a:rPr lang="en-GB" b="1" dirty="0"/>
              <a:t>elements of seditious offences are satisfied when the seditious words or publication are intended ‘to bring into hatred or contempt &amp; to excite disaffection against the administration of justice in the Territory’</a:t>
            </a:r>
          </a:p>
          <a:p>
            <a:r>
              <a:rPr lang="en-GB" b="1" dirty="0" err="1"/>
              <a:t>Dpp</a:t>
            </a:r>
            <a:r>
              <a:rPr lang="en-GB" b="1" dirty="0"/>
              <a:t> v </a:t>
            </a:r>
            <a:r>
              <a:rPr lang="en-GB" b="1" dirty="0" err="1"/>
              <a:t>N’gandu</a:t>
            </a:r>
            <a:r>
              <a:rPr lang="en-GB" b="1" dirty="0"/>
              <a:t> and others (1975) ZR 253</a:t>
            </a:r>
          </a:p>
          <a:p>
            <a:pPr marL="0" indent="0">
              <a:buNone/>
            </a:pPr>
            <a:endParaRPr lang="en-GB" dirty="0"/>
          </a:p>
          <a:p>
            <a:endParaRPr lang="en-GB" dirty="0"/>
          </a:p>
        </p:txBody>
      </p:sp>
    </p:spTree>
    <p:extLst>
      <p:ext uri="{BB962C8B-B14F-4D97-AF65-F5344CB8AC3E}">
        <p14:creationId xmlns:p14="http://schemas.microsoft.com/office/powerpoint/2010/main" val="1780428675"/>
      </p:ext>
    </p:extLst>
  </p:cSld>
  <p:clrMapOvr>
    <a:masterClrMapping/>
  </p:clrMapOvr>
</p:sld>
</file>

<file path=ppt/slides/slide2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Offences Against Public Safety </a:t>
            </a:r>
          </a:p>
        </p:txBody>
      </p:sp>
      <p:sp>
        <p:nvSpPr>
          <p:cNvPr id="3" name="Content Placeholder 2"/>
          <p:cNvSpPr>
            <a:spLocks noGrp="1"/>
          </p:cNvSpPr>
          <p:nvPr>
            <p:ph sz="quarter" idx="4294967295"/>
          </p:nvPr>
        </p:nvSpPr>
        <p:spPr>
          <a:xfrm>
            <a:off x="838200" y="1481070"/>
            <a:ext cx="10515600" cy="5087154"/>
          </a:xfrm>
          <a:prstGeom prst="rect">
            <a:avLst/>
          </a:prstGeom>
        </p:spPr>
        <p:txBody>
          <a:bodyPr>
            <a:normAutofit fontScale="77500" lnSpcReduction="20000"/>
          </a:bodyPr>
          <a:lstStyle/>
          <a:p>
            <a:r>
              <a:rPr lang="en-GB" dirty="0"/>
              <a:t>(i) </a:t>
            </a:r>
            <a:r>
              <a:rPr lang="en-GB" b="1" dirty="0"/>
              <a:t>13.2.1 Unlawful Assembly &amp; Riots</a:t>
            </a:r>
          </a:p>
          <a:p>
            <a:r>
              <a:rPr lang="en-GB" dirty="0"/>
              <a:t>Addressed under SS.74 – 83 PC</a:t>
            </a:r>
          </a:p>
          <a:p>
            <a:r>
              <a:rPr lang="en-GB" dirty="0"/>
              <a:t>Definition of Unlawful Assembly &amp; Riots – S74</a:t>
            </a:r>
          </a:p>
          <a:p>
            <a:r>
              <a:rPr lang="en-GB" dirty="0"/>
              <a:t>Three or more persons gather with intent to commit an offence &amp; conduct themselves in a manner which instigates fear in the neighbourhood thus breaching peace</a:t>
            </a:r>
          </a:p>
          <a:p>
            <a:r>
              <a:rPr lang="en-GB" dirty="0"/>
              <a:t>It is irrelevant that the original assembly was lawful need to conduct themselves with a common purpose</a:t>
            </a:r>
          </a:p>
          <a:p>
            <a:r>
              <a:rPr lang="en-GB" dirty="0"/>
              <a:t>Unlawful Assembly – misdemeanour. If charged any person would be liable to five years imprisonment (s75) </a:t>
            </a:r>
          </a:p>
          <a:p>
            <a:r>
              <a:rPr lang="en-GB" dirty="0"/>
              <a:t>An Assembly</a:t>
            </a:r>
            <a:r>
              <a:rPr lang="en-GB" b="1" dirty="0"/>
              <a:t> </a:t>
            </a:r>
            <a:r>
              <a:rPr lang="en-GB" dirty="0"/>
              <a:t>needs to be differentiated from a meeting</a:t>
            </a:r>
          </a:p>
          <a:p>
            <a:r>
              <a:rPr lang="en-GB" dirty="0"/>
              <a:t>Meeting involves prior organisation, agenda, &amp; would include delivery of speeches &amp; passing of resolutions</a:t>
            </a:r>
          </a:p>
          <a:p>
            <a:r>
              <a:rPr lang="en-GB" dirty="0"/>
              <a:t>Assembly – ( as referred in PC) would involve the gathering of three or more persons with a purpose of causing disturbance</a:t>
            </a:r>
          </a:p>
          <a:p>
            <a:r>
              <a:rPr lang="en-GB" b="1" dirty="0"/>
              <a:t>Christine </a:t>
            </a:r>
            <a:r>
              <a:rPr lang="en-GB" b="1" dirty="0" err="1"/>
              <a:t>Mulundika</a:t>
            </a:r>
            <a:r>
              <a:rPr lang="en-GB" b="1" dirty="0"/>
              <a:t> and 7 others v the people (1995) SJ</a:t>
            </a:r>
          </a:p>
          <a:p>
            <a:endParaRPr lang="en-GB" b="1" dirty="0"/>
          </a:p>
          <a:p>
            <a:endParaRPr lang="en-GB" dirty="0"/>
          </a:p>
          <a:p>
            <a:endParaRPr lang="en-GB" b="1" dirty="0"/>
          </a:p>
        </p:txBody>
      </p:sp>
    </p:spTree>
    <p:extLst>
      <p:ext uri="{BB962C8B-B14F-4D97-AF65-F5344CB8AC3E}">
        <p14:creationId xmlns:p14="http://schemas.microsoft.com/office/powerpoint/2010/main" val="754308058"/>
      </p:ext>
    </p:extLst>
  </p:cSld>
  <p:clrMapOvr>
    <a:masterClrMapping/>
  </p:clrMapOvr>
</p:sld>
</file>

<file path=ppt/slides/slide2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 Riots- (s74(2)</a:t>
            </a:r>
          </a:p>
        </p:txBody>
      </p:sp>
      <p:sp>
        <p:nvSpPr>
          <p:cNvPr id="3" name="Content Placeholder 2"/>
          <p:cNvSpPr>
            <a:spLocks noGrp="1"/>
          </p:cNvSpPr>
          <p:nvPr>
            <p:ph sz="quarter" idx="4294967295"/>
          </p:nvPr>
        </p:nvSpPr>
        <p:spPr>
          <a:xfrm>
            <a:off x="978793" y="1596980"/>
            <a:ext cx="10715223" cy="4893972"/>
          </a:xfrm>
          <a:prstGeom prst="rect">
            <a:avLst/>
          </a:prstGeom>
        </p:spPr>
        <p:txBody>
          <a:bodyPr>
            <a:normAutofit fontScale="77500" lnSpcReduction="20000"/>
          </a:bodyPr>
          <a:lstStyle/>
          <a:p>
            <a:r>
              <a:rPr lang="en-GB" dirty="0"/>
              <a:t>A riot –is when the unlawful assembly begins to execute a common purpose by breach of peace &amp; causing terror of the public (s74(2)</a:t>
            </a:r>
          </a:p>
          <a:p>
            <a:r>
              <a:rPr lang="en-GB" dirty="0"/>
              <a:t>Therefore elements of a riot are as follows;</a:t>
            </a:r>
          </a:p>
          <a:p>
            <a:r>
              <a:rPr lang="en-GB" dirty="0"/>
              <a:t>There must be three or more persons</a:t>
            </a:r>
          </a:p>
          <a:p>
            <a:r>
              <a:rPr lang="en-GB" dirty="0"/>
              <a:t>Must demonstrate unnecessary violence</a:t>
            </a:r>
          </a:p>
          <a:p>
            <a:r>
              <a:rPr lang="en-GB" dirty="0"/>
              <a:t>Violence as a common purpose</a:t>
            </a:r>
          </a:p>
          <a:p>
            <a:r>
              <a:rPr lang="en-GB" dirty="0"/>
              <a:t>Need to display the actual violence as to alarm the public </a:t>
            </a:r>
          </a:p>
          <a:p>
            <a:r>
              <a:rPr lang="en-GB" dirty="0"/>
              <a:t>If any person charged &amp; convicted would be guilty of a misdemeanour &amp; liable to imprisonment for seven years (s.76)</a:t>
            </a:r>
          </a:p>
          <a:p>
            <a:r>
              <a:rPr lang="en-GB" dirty="0"/>
              <a:t>Sentences for Unlawful Assembly &amp; Riots are intended to be a deterrence to the offence.</a:t>
            </a:r>
          </a:p>
          <a:p>
            <a:r>
              <a:rPr lang="en-GB" dirty="0"/>
              <a:t>Most recent decision is Barotse case</a:t>
            </a:r>
          </a:p>
          <a:p>
            <a:r>
              <a:rPr lang="en-GB" dirty="0"/>
              <a:t>7 defendants charged with the offence of rioting which occurred between January 1</a:t>
            </a:r>
            <a:r>
              <a:rPr lang="en-GB" baseline="30000" dirty="0"/>
              <a:t>st</a:t>
            </a:r>
            <a:r>
              <a:rPr lang="en-GB" dirty="0"/>
              <a:t> &amp; 13</a:t>
            </a:r>
            <a:r>
              <a:rPr lang="en-GB" baseline="30000" dirty="0"/>
              <a:t>th</a:t>
            </a:r>
            <a:r>
              <a:rPr lang="en-GB" dirty="0"/>
              <a:t> in Winela area in </a:t>
            </a:r>
            <a:r>
              <a:rPr lang="en-GB" dirty="0" err="1"/>
              <a:t>Mongu</a:t>
            </a:r>
            <a:endParaRPr lang="en-GB" dirty="0"/>
          </a:p>
          <a:p>
            <a:r>
              <a:rPr lang="en-GB" dirty="0"/>
              <a:t>Sentenced to 4 years imprisonment with hard labour</a:t>
            </a:r>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3482965392"/>
      </p:ext>
    </p:extLst>
  </p:cSld>
  <p:clrMapOvr>
    <a:masterClrMapping/>
  </p:clrMapOvr>
</p:sld>
</file>

<file path=ppt/slides/slide2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00036"/>
          </a:xfrm>
        </p:spPr>
        <p:txBody>
          <a:bodyPr>
            <a:normAutofit fontScale="90000"/>
          </a:bodyPr>
          <a:lstStyle/>
          <a:p>
            <a:r>
              <a:rPr lang="en-GB" dirty="0"/>
              <a:t>Disorderly Behaviour in Public Place (ss. 84-90)</a:t>
            </a:r>
          </a:p>
        </p:txBody>
      </p:sp>
      <p:sp>
        <p:nvSpPr>
          <p:cNvPr id="3" name="Content Placeholder 2"/>
          <p:cNvSpPr>
            <a:spLocks noGrp="1"/>
          </p:cNvSpPr>
          <p:nvPr>
            <p:ph sz="quarter" idx="4294967295"/>
          </p:nvPr>
        </p:nvSpPr>
        <p:spPr>
          <a:xfrm>
            <a:off x="838199" y="1891861"/>
            <a:ext cx="10830059" cy="4843789"/>
          </a:xfrm>
          <a:prstGeom prst="rect">
            <a:avLst/>
          </a:prstGeom>
        </p:spPr>
        <p:txBody>
          <a:bodyPr>
            <a:normAutofit fontScale="85000" lnSpcReduction="20000"/>
          </a:bodyPr>
          <a:lstStyle/>
          <a:p>
            <a:r>
              <a:rPr lang="en-GB" dirty="0"/>
              <a:t>Examples include </a:t>
            </a:r>
          </a:p>
          <a:p>
            <a:r>
              <a:rPr lang="en-GB" dirty="0"/>
              <a:t>Going armed in public &amp; cause terror to any person. Such a person would be guilty of misdemeanour (s84)</a:t>
            </a:r>
          </a:p>
          <a:p>
            <a:r>
              <a:rPr lang="en-GB" dirty="0"/>
              <a:t>Any person who takes part in a flight in a public place is guilty of a misdemeanour &amp; liable to imprisonment for 6 months or fine (s88) </a:t>
            </a:r>
          </a:p>
          <a:p>
            <a:r>
              <a:rPr lang="en-GB" dirty="0"/>
              <a:t>Challenge to fight or attempt to fight a contest is prohibited (s89)</a:t>
            </a:r>
          </a:p>
          <a:p>
            <a:r>
              <a:rPr lang="en-GB" dirty="0"/>
              <a:t>Threatening violence or opening fire with intent to alarm any person. Such person would be guilty of misdemeanour &amp; liable to 5 </a:t>
            </a:r>
            <a:r>
              <a:rPr lang="en-GB" dirty="0" err="1"/>
              <a:t>yrs</a:t>
            </a:r>
            <a:r>
              <a:rPr lang="en-GB" dirty="0"/>
              <a:t> imprisonment (s.90)</a:t>
            </a:r>
          </a:p>
          <a:p>
            <a:r>
              <a:rPr lang="en-GB" dirty="0"/>
              <a:t>All the above offences are examples of situation which can lead to public violence</a:t>
            </a:r>
          </a:p>
          <a:p>
            <a:r>
              <a:rPr lang="en-GB" dirty="0"/>
              <a:t>Commission of any of the above offences would lead to breach of peace</a:t>
            </a:r>
          </a:p>
          <a:p>
            <a:r>
              <a:rPr lang="en-GB" dirty="0"/>
              <a:t>Penalty – Offences that constitutes disorderly in a public place are all misdemeanour. Imprisonment ranges from 6 months to five yrs. </a:t>
            </a:r>
          </a:p>
          <a:p>
            <a:r>
              <a:rPr lang="en-GB" dirty="0"/>
              <a:t> </a:t>
            </a:r>
          </a:p>
        </p:txBody>
      </p:sp>
    </p:spTree>
    <p:extLst>
      <p:ext uri="{BB962C8B-B14F-4D97-AF65-F5344CB8AC3E}">
        <p14:creationId xmlns:p14="http://schemas.microsoft.com/office/powerpoint/2010/main" val="23225466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363272" cy="1143000"/>
          </a:xfrm>
        </p:spPr>
        <p:txBody>
          <a:bodyPr>
            <a:normAutofit/>
          </a:bodyPr>
          <a:lstStyle/>
          <a:p>
            <a:pPr algn="ctr"/>
            <a:r>
              <a:rPr lang="en-ZA" b="1" dirty="0"/>
              <a:t>AUTOMATISM CONT’D - ELEMENTS</a:t>
            </a:r>
          </a:p>
        </p:txBody>
      </p:sp>
      <p:sp>
        <p:nvSpPr>
          <p:cNvPr id="3" name="Content Placeholder 2"/>
          <p:cNvSpPr>
            <a:spLocks noGrp="1"/>
          </p:cNvSpPr>
          <p:nvPr>
            <p:ph idx="1"/>
          </p:nvPr>
        </p:nvSpPr>
        <p:spPr>
          <a:xfrm>
            <a:off x="862885" y="1417638"/>
            <a:ext cx="10547797" cy="5179714"/>
          </a:xfrm>
        </p:spPr>
        <p:txBody>
          <a:bodyPr>
            <a:normAutofit/>
          </a:bodyPr>
          <a:lstStyle/>
          <a:p>
            <a:pPr marL="514350" indent="-514350">
              <a:buFont typeface="+mj-lt"/>
              <a:buAutoNum type="arabicPeriod"/>
            </a:pPr>
            <a:r>
              <a:rPr lang="en-ZA" sz="3200" b="1" dirty="0"/>
              <a:t>Total destruction of voluntary control – </a:t>
            </a:r>
            <a:r>
              <a:rPr lang="en-ZA" sz="2400" b="1" dirty="0"/>
              <a:t>Attorney General’s Reference (No. 2 of 1992) [1994] QB 91 Court of Appeal </a:t>
            </a:r>
            <a:endParaRPr lang="en-ZA" sz="2000" b="1" dirty="0"/>
          </a:p>
          <a:p>
            <a:pPr marL="514350" indent="-514350">
              <a:buNone/>
            </a:pPr>
            <a:r>
              <a:rPr lang="en-ZA" sz="3200" b="1" dirty="0"/>
              <a:t>* “the defence of automatism is only available if the defendant suffers a total destruction of voluntary control and impaired, reduced or partial control is insufficient”.</a:t>
            </a:r>
          </a:p>
          <a:p>
            <a:pPr marL="514350" indent="-514350">
              <a:buFont typeface="+mj-lt"/>
              <a:buAutoNum type="arabicPeriod"/>
            </a:pPr>
            <a:endParaRPr lang="en-ZA" sz="3200" b="1" dirty="0"/>
          </a:p>
          <a:p>
            <a:pPr marL="514350" indent="-514350">
              <a:buFont typeface="+mj-lt"/>
              <a:buAutoNum type="arabicPeriod"/>
            </a:pPr>
            <a:endParaRPr lang="en-ZA" sz="3200" b="1" dirty="0"/>
          </a:p>
        </p:txBody>
      </p:sp>
    </p:spTree>
    <p:extLst>
      <p:ext uri="{BB962C8B-B14F-4D97-AF65-F5344CB8AC3E}">
        <p14:creationId xmlns:p14="http://schemas.microsoft.com/office/powerpoint/2010/main" val="1997164687"/>
      </p:ext>
    </p:extLst>
  </p:cSld>
  <p:clrMapOvr>
    <a:masterClrMapping/>
  </p:clrMapOvr>
</p:sld>
</file>

<file path=ppt/slides/slide2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Offences against Public Authority</a:t>
            </a:r>
          </a:p>
        </p:txBody>
      </p:sp>
      <p:sp>
        <p:nvSpPr>
          <p:cNvPr id="3" name="Content Placeholder 2"/>
          <p:cNvSpPr>
            <a:spLocks noGrp="1"/>
          </p:cNvSpPr>
          <p:nvPr>
            <p:ph sz="quarter" idx="4294967295"/>
          </p:nvPr>
        </p:nvSpPr>
        <p:spPr>
          <a:xfrm>
            <a:off x="1798320" y="1298448"/>
            <a:ext cx="8595360" cy="4937760"/>
          </a:xfrm>
          <a:prstGeom prst="rect">
            <a:avLst/>
          </a:prstGeom>
        </p:spPr>
        <p:txBody>
          <a:bodyPr>
            <a:normAutofit fontScale="85000" lnSpcReduction="20000"/>
          </a:bodyPr>
          <a:lstStyle/>
          <a:p>
            <a:r>
              <a:rPr lang="en-GB" dirty="0"/>
              <a:t>(i) </a:t>
            </a:r>
            <a:r>
              <a:rPr lang="en-GB" b="1" dirty="0"/>
              <a:t>13.3.1 Contempt of Court (s.116)</a:t>
            </a:r>
          </a:p>
          <a:p>
            <a:r>
              <a:rPr lang="en-GB" dirty="0"/>
              <a:t>Disrespecting judicial proceeding</a:t>
            </a:r>
          </a:p>
          <a:p>
            <a:r>
              <a:rPr lang="en-GB" dirty="0"/>
              <a:t>Failure to attend judicial proceeding upon been called upon</a:t>
            </a:r>
          </a:p>
          <a:p>
            <a:r>
              <a:rPr lang="en-GB" dirty="0"/>
              <a:t> Refusal to follow/obey court procedures such as been sworn</a:t>
            </a:r>
          </a:p>
          <a:p>
            <a:r>
              <a:rPr lang="en-GB" dirty="0"/>
              <a:t>Causing disturbance during a judicial proceeding</a:t>
            </a:r>
          </a:p>
          <a:p>
            <a:r>
              <a:rPr lang="en-GB" dirty="0"/>
              <a:t>Publications of any documents or evidence which crt deems to be private during the proceedings</a:t>
            </a:r>
          </a:p>
          <a:p>
            <a:r>
              <a:rPr lang="en-GB" dirty="0"/>
              <a:t>Or committing any act which will result to disrespecting the judicial proceedings</a:t>
            </a:r>
          </a:p>
          <a:p>
            <a:r>
              <a:rPr lang="en-GB" dirty="0"/>
              <a:t>Misdemeanour-liable to six months imprisonment or to fine (s.116(1)</a:t>
            </a:r>
          </a:p>
          <a:p>
            <a:r>
              <a:rPr lang="en-GB" dirty="0"/>
              <a:t>The purposes of the offence is for the purposes of promoting &amp; protection the integrity of criminal law thus criminal justice system</a:t>
            </a:r>
          </a:p>
        </p:txBody>
      </p:sp>
    </p:spTree>
    <p:extLst>
      <p:ext uri="{BB962C8B-B14F-4D97-AF65-F5344CB8AC3E}">
        <p14:creationId xmlns:p14="http://schemas.microsoft.com/office/powerpoint/2010/main" val="3414556850"/>
      </p:ext>
    </p:extLst>
  </p:cSld>
  <p:clrMapOvr>
    <a:masterClrMapping/>
  </p:clrMapOvr>
</p:sld>
</file>

<file path=ppt/slides/slide2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The People v. Richard Kunda (1978) ZR 75 (HC)</a:t>
            </a:r>
          </a:p>
        </p:txBody>
      </p:sp>
      <p:sp>
        <p:nvSpPr>
          <p:cNvPr id="3" name="Content Placeholder 2"/>
          <p:cNvSpPr>
            <a:spLocks noGrp="1"/>
          </p:cNvSpPr>
          <p:nvPr>
            <p:ph sz="quarter" idx="4294967295"/>
          </p:nvPr>
        </p:nvSpPr>
        <p:spPr>
          <a:xfrm>
            <a:off x="1798320" y="1298448"/>
            <a:ext cx="8595360" cy="4937760"/>
          </a:xfrm>
          <a:prstGeom prst="rect">
            <a:avLst/>
          </a:prstGeom>
        </p:spPr>
        <p:txBody>
          <a:bodyPr>
            <a:normAutofit fontScale="70000" lnSpcReduction="20000"/>
          </a:bodyPr>
          <a:lstStyle/>
          <a:p>
            <a:r>
              <a:rPr lang="en-GB" dirty="0"/>
              <a:t>A magistrate in Kitwe was scheduled to take a case involving theft</a:t>
            </a:r>
          </a:p>
          <a:p>
            <a:r>
              <a:rPr lang="en-GB" dirty="0"/>
              <a:t>When case was called upon, it turned out that the Crt interpreter was not present</a:t>
            </a:r>
          </a:p>
          <a:p>
            <a:r>
              <a:rPr lang="en-GB" dirty="0"/>
              <a:t>Public prosecutor informed the magistrate that the interpreter who was outside the crt had  said that he was not reporting for duty that morning</a:t>
            </a:r>
          </a:p>
          <a:p>
            <a:r>
              <a:rPr lang="en-GB" dirty="0"/>
              <a:t>The magistrate  decided that since the interpreter had not officially informed him that he was not on duty the interpreter’s conduct constituted contempt of the court</a:t>
            </a:r>
          </a:p>
          <a:p>
            <a:r>
              <a:rPr lang="en-GB" dirty="0"/>
              <a:t>Magistrate issued a bench warrant for the arrest of the interpreter. Warrant was executed almost immediately interpreter was remanded in custody overnight without been charged.  </a:t>
            </a:r>
          </a:p>
          <a:p>
            <a:r>
              <a:rPr lang="en-GB" dirty="0"/>
              <a:t>Crt proceeding for contempt were brought against him. Interpreter argued in his defence that he had informed the crt clerk that he was ill who issued him with a letter to take to the hospital.</a:t>
            </a:r>
          </a:p>
          <a:p>
            <a:r>
              <a:rPr lang="en-GB" dirty="0"/>
              <a:t> magistrate  argued that interpreter had not only failed to inform the </a:t>
            </a:r>
            <a:r>
              <a:rPr lang="en-GB" dirty="0" err="1"/>
              <a:t>crt</a:t>
            </a:r>
            <a:r>
              <a:rPr lang="en-GB" dirty="0"/>
              <a:t> about his illness but also failed to make necessary arrangement for a substitute interpreter </a:t>
            </a:r>
          </a:p>
          <a:p>
            <a:r>
              <a:rPr lang="en-GB" dirty="0"/>
              <a:t>Interpreter’s conduct was deliberately intended to disrupt the </a:t>
            </a:r>
            <a:r>
              <a:rPr lang="en-GB" dirty="0" err="1"/>
              <a:t>crt</a:t>
            </a:r>
            <a:r>
              <a:rPr lang="en-GB" dirty="0"/>
              <a:t> proceedings</a:t>
            </a:r>
          </a:p>
        </p:txBody>
      </p:sp>
    </p:spTree>
    <p:extLst>
      <p:ext uri="{BB962C8B-B14F-4D97-AF65-F5344CB8AC3E}">
        <p14:creationId xmlns:p14="http://schemas.microsoft.com/office/powerpoint/2010/main" val="4282889750"/>
      </p:ext>
    </p:extLst>
  </p:cSld>
  <p:clrMapOvr>
    <a:masterClrMapping/>
  </p:clrMapOvr>
</p:sld>
</file>

<file path=ppt/slides/slide2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People v. Richard Kunda cont.</a:t>
            </a:r>
          </a:p>
        </p:txBody>
      </p:sp>
      <p:sp>
        <p:nvSpPr>
          <p:cNvPr id="3" name="Content Placeholder 2"/>
          <p:cNvSpPr>
            <a:spLocks noGrp="1"/>
          </p:cNvSpPr>
          <p:nvPr>
            <p:ph sz="quarter" idx="4294967295"/>
          </p:nvPr>
        </p:nvSpPr>
        <p:spPr>
          <a:xfrm>
            <a:off x="838200" y="1690688"/>
            <a:ext cx="10515600" cy="4545520"/>
          </a:xfrm>
          <a:prstGeom prst="rect">
            <a:avLst/>
          </a:prstGeom>
        </p:spPr>
        <p:txBody>
          <a:bodyPr>
            <a:normAutofit fontScale="77500" lnSpcReduction="20000"/>
          </a:bodyPr>
          <a:lstStyle/>
          <a:p>
            <a:r>
              <a:rPr lang="en-GB" dirty="0"/>
              <a:t>HC contrary argued that the interpreter should have been properly charged under s.116(2) before bring </a:t>
            </a:r>
            <a:r>
              <a:rPr lang="en-GB" dirty="0" err="1"/>
              <a:t>crt</a:t>
            </a:r>
            <a:r>
              <a:rPr lang="en-GB" dirty="0"/>
              <a:t> proceedings against him</a:t>
            </a:r>
          </a:p>
          <a:p>
            <a:r>
              <a:rPr lang="en-GB" dirty="0"/>
              <a:t>Proceedings should have been heard by another magistrate</a:t>
            </a:r>
          </a:p>
          <a:p>
            <a:r>
              <a:rPr lang="en-GB" dirty="0"/>
              <a:t>Held failure of the interpreter to attend </a:t>
            </a:r>
            <a:r>
              <a:rPr lang="en-GB" dirty="0" err="1"/>
              <a:t>crt</a:t>
            </a:r>
            <a:r>
              <a:rPr lang="en-GB" dirty="0"/>
              <a:t> was did not constitute disrespectful conduct towards the </a:t>
            </a:r>
            <a:r>
              <a:rPr lang="en-GB" dirty="0" err="1"/>
              <a:t>crt</a:t>
            </a:r>
            <a:endParaRPr lang="en-GB" dirty="0"/>
          </a:p>
          <a:p>
            <a:r>
              <a:rPr lang="en-GB" dirty="0"/>
              <a:t>Interpreter had a valid reason not to report to work as he had informed his superior the clerk who had issued him with a letter</a:t>
            </a:r>
          </a:p>
          <a:p>
            <a:r>
              <a:rPr lang="en-GB" dirty="0"/>
              <a:t>It is not the function of a </a:t>
            </a:r>
            <a:r>
              <a:rPr lang="en-GB" dirty="0" err="1"/>
              <a:t>crt</a:t>
            </a:r>
            <a:r>
              <a:rPr lang="en-GB" dirty="0"/>
              <a:t> or magistrate to utilise the provision of s116 PC as authority to punish or discipline members of staff who make an error. This should be dealt with under disciplinary provisions of the Public services regulations.</a:t>
            </a:r>
          </a:p>
          <a:p>
            <a:r>
              <a:rPr lang="en-GB" dirty="0"/>
              <a:t>A was been punished twice having spent a night in custody &amp; punishing him for contempt of </a:t>
            </a:r>
            <a:r>
              <a:rPr lang="en-GB" dirty="0" err="1"/>
              <a:t>Crt</a:t>
            </a:r>
            <a:r>
              <a:rPr lang="en-GB" dirty="0"/>
              <a:t>.  appeared to suggest that the interpreter was being punished twice</a:t>
            </a:r>
          </a:p>
          <a:p>
            <a:r>
              <a:rPr lang="en-GB" dirty="0"/>
              <a:t>Proceedings were irregular, amounted to abuse of judicial process conviction &amp; sentence quashed</a:t>
            </a:r>
          </a:p>
        </p:txBody>
      </p:sp>
    </p:spTree>
    <p:extLst>
      <p:ext uri="{BB962C8B-B14F-4D97-AF65-F5344CB8AC3E}">
        <p14:creationId xmlns:p14="http://schemas.microsoft.com/office/powerpoint/2010/main" val="2221467176"/>
      </p:ext>
    </p:extLst>
  </p:cSld>
  <p:clrMapOvr>
    <a:masterClrMapping/>
  </p:clrMapOvr>
</p:sld>
</file>

<file path=ppt/slides/slide2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Fraud &amp; Breaches of Trust by Public Officers s.123</a:t>
            </a:r>
          </a:p>
        </p:txBody>
      </p:sp>
      <p:sp>
        <p:nvSpPr>
          <p:cNvPr id="3" name="Content Placeholder 2"/>
          <p:cNvSpPr>
            <a:spLocks noGrp="1"/>
          </p:cNvSpPr>
          <p:nvPr>
            <p:ph sz="quarter" idx="4294967295"/>
          </p:nvPr>
        </p:nvSpPr>
        <p:spPr>
          <a:xfrm>
            <a:off x="734096" y="1790162"/>
            <a:ext cx="10619704" cy="4446045"/>
          </a:xfrm>
          <a:prstGeom prst="rect">
            <a:avLst/>
          </a:prstGeom>
        </p:spPr>
        <p:txBody>
          <a:bodyPr>
            <a:normAutofit fontScale="92500" lnSpcReduction="20000"/>
          </a:bodyPr>
          <a:lstStyle/>
          <a:p>
            <a:r>
              <a:rPr lang="en-GB" dirty="0"/>
              <a:t>s.123 criminalises acts of persons working in public services (government) such as ministries, local councils, learning institutions under the supervision of the Ministry of Education etc.</a:t>
            </a:r>
          </a:p>
          <a:p>
            <a:r>
              <a:rPr lang="en-GB" dirty="0"/>
              <a:t>This any person who works in public services who commits fraud or breach of trust whilst undertaking his duties</a:t>
            </a:r>
          </a:p>
          <a:p>
            <a:r>
              <a:rPr lang="en-GB" dirty="0"/>
              <a:t>Act must be harmful to the public</a:t>
            </a:r>
          </a:p>
          <a:p>
            <a:r>
              <a:rPr lang="en-GB" dirty="0"/>
              <a:t>Problems with S.123 absence of definition of what may constitute ‘fraud or ‘breach of trust’</a:t>
            </a:r>
          </a:p>
          <a:p>
            <a:r>
              <a:rPr lang="en-GB" dirty="0"/>
              <a:t>Any person if charged &amp; convicted is held guilty of a misdemeanour.</a:t>
            </a:r>
          </a:p>
          <a:p>
            <a:r>
              <a:rPr lang="en-GB" dirty="0"/>
              <a:t>Penalty is not specified </a:t>
            </a:r>
          </a:p>
          <a:p>
            <a:r>
              <a:rPr lang="en-GB" dirty="0"/>
              <a:t>Implication is Court can exercise its discretion to impose a sentence relying the general guidelines for punishment under S38</a:t>
            </a:r>
          </a:p>
          <a:p>
            <a:endParaRPr lang="en-GB" dirty="0"/>
          </a:p>
        </p:txBody>
      </p:sp>
    </p:spTree>
    <p:extLst>
      <p:ext uri="{BB962C8B-B14F-4D97-AF65-F5344CB8AC3E}">
        <p14:creationId xmlns:p14="http://schemas.microsoft.com/office/powerpoint/2010/main" val="1532021389"/>
      </p:ext>
    </p:extLst>
  </p:cSld>
  <p:clrMapOvr>
    <a:masterClrMapping/>
  </p:clrMapOvr>
</p:sld>
</file>

<file path=ppt/slides/slide2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Disobedience of Statutory Duty s.126</a:t>
            </a:r>
          </a:p>
        </p:txBody>
      </p:sp>
      <p:sp>
        <p:nvSpPr>
          <p:cNvPr id="3" name="Content Placeholder 2"/>
          <p:cNvSpPr>
            <a:spLocks noGrp="1"/>
          </p:cNvSpPr>
          <p:nvPr>
            <p:ph sz="quarter" idx="4294967295"/>
          </p:nvPr>
        </p:nvSpPr>
        <p:spPr>
          <a:xfrm>
            <a:off x="838200" y="1442434"/>
            <a:ext cx="10515600" cy="4793774"/>
          </a:xfrm>
          <a:prstGeom prst="rect">
            <a:avLst/>
          </a:prstGeom>
        </p:spPr>
        <p:txBody>
          <a:bodyPr>
            <a:normAutofit lnSpcReduction="10000"/>
          </a:bodyPr>
          <a:lstStyle/>
          <a:p>
            <a:r>
              <a:rPr lang="en-GB" dirty="0"/>
              <a:t>S126 criminalises any one who disobeys any statute or act by acting contrary to what is stipulated</a:t>
            </a:r>
          </a:p>
          <a:p>
            <a:r>
              <a:rPr lang="en-GB" dirty="0"/>
              <a:t>One can either act contrary to what is stipulated by the act or omit to do what is stipulated by the act</a:t>
            </a:r>
          </a:p>
          <a:p>
            <a:r>
              <a:rPr lang="en-GB" dirty="0"/>
              <a:t>The act or omission should concern the public as a whole </a:t>
            </a:r>
          </a:p>
          <a:p>
            <a:r>
              <a:rPr lang="en-GB" dirty="0"/>
              <a:t>Offence is a misdemeanour</a:t>
            </a:r>
          </a:p>
          <a:p>
            <a:r>
              <a:rPr lang="en-GB" dirty="0"/>
              <a:t>Penalty for disobedience of a statute if found guilty is two years imprisonment</a:t>
            </a:r>
          </a:p>
          <a:p>
            <a:r>
              <a:rPr lang="en-GB" b="1" dirty="0"/>
              <a:t>References/Readings</a:t>
            </a:r>
          </a:p>
          <a:p>
            <a:r>
              <a:rPr lang="en-GB" dirty="0"/>
              <a:t>Chapter 10 Kulusika</a:t>
            </a:r>
          </a:p>
          <a:p>
            <a:r>
              <a:rPr lang="en-GB" dirty="0"/>
              <a:t>Penal Code Cap 87</a:t>
            </a:r>
          </a:p>
        </p:txBody>
      </p:sp>
    </p:spTree>
    <p:extLst>
      <p:ext uri="{BB962C8B-B14F-4D97-AF65-F5344CB8AC3E}">
        <p14:creationId xmlns:p14="http://schemas.microsoft.com/office/powerpoint/2010/main" val="1833482525"/>
      </p:ext>
    </p:extLst>
  </p:cSld>
  <p:clrMapOvr>
    <a:masterClrMapping/>
  </p:clrMapOvr>
</p:sld>
</file>

<file path=ppt/slides/slide2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3966" y="1657897"/>
            <a:ext cx="10515600" cy="1325563"/>
          </a:xfrm>
        </p:spPr>
        <p:txBody>
          <a:bodyPr/>
          <a:lstStyle/>
          <a:p>
            <a:pPr algn="ctr"/>
            <a:r>
              <a:rPr lang="en-GB" b="1" dirty="0">
                <a:latin typeface="Arial Black" panose="020B0A04020102020204" pitchFamily="34" charset="0"/>
              </a:rPr>
              <a:t>UNIT 12 - GENERAL DEFENCES LECTURE</a:t>
            </a:r>
          </a:p>
        </p:txBody>
      </p:sp>
    </p:spTree>
    <p:extLst>
      <p:ext uri="{BB962C8B-B14F-4D97-AF65-F5344CB8AC3E}">
        <p14:creationId xmlns:p14="http://schemas.microsoft.com/office/powerpoint/2010/main" val="445342304"/>
      </p:ext>
    </p:extLst>
  </p:cSld>
  <p:clrMapOvr>
    <a:masterClrMapping/>
  </p:clrMapOvr>
</p:sld>
</file>

<file path=ppt/slides/slide2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b="1" dirty="0">
                <a:solidFill>
                  <a:schemeClr val="tx1"/>
                </a:solidFill>
                <a:latin typeface="Arial" panose="020B0604020202020204" pitchFamily="34" charset="0"/>
                <a:cs typeface="Arial" panose="020B0604020202020204" pitchFamily="34" charset="0"/>
              </a:rPr>
              <a:t>General Defences Lecture</a:t>
            </a:r>
          </a:p>
        </p:txBody>
      </p:sp>
      <p:sp>
        <p:nvSpPr>
          <p:cNvPr id="3" name="Content Placeholder 2"/>
          <p:cNvSpPr>
            <a:spLocks noGrp="1"/>
          </p:cNvSpPr>
          <p:nvPr>
            <p:ph idx="1"/>
          </p:nvPr>
        </p:nvSpPr>
        <p:spPr/>
        <p:txBody>
          <a:bodyPr>
            <a:normAutofit/>
          </a:bodyPr>
          <a:lstStyle/>
          <a:p>
            <a:pPr marL="0" indent="0">
              <a:buNone/>
            </a:pPr>
            <a:r>
              <a:rPr lang="en-GB" dirty="0">
                <a:latin typeface="Arial" panose="020B0604020202020204" pitchFamily="34" charset="0"/>
                <a:cs typeface="Arial" panose="020B0604020202020204" pitchFamily="34" charset="0"/>
              </a:rPr>
              <a:t>Learning Outcomes:</a:t>
            </a:r>
          </a:p>
          <a:p>
            <a:pPr marL="514350" indent="-514350">
              <a:buAutoNum type="arabicPeriod"/>
            </a:pPr>
            <a:r>
              <a:rPr lang="en-GB" dirty="0">
                <a:latin typeface="Arial" panose="020B0604020202020204" pitchFamily="34" charset="0"/>
                <a:cs typeface="Arial" panose="020B0604020202020204" pitchFamily="34" charset="0"/>
              </a:rPr>
              <a:t>By the end of this session, you should be aware of the general defences available to a defendant/accused  which can be relied upon to eliminate criminal liability for whatever offence charged</a:t>
            </a:r>
          </a:p>
          <a:p>
            <a:pPr marL="514350" indent="-514350">
              <a:buAutoNum type="arabicPeriod"/>
            </a:pPr>
            <a:r>
              <a:rPr lang="en-GB" dirty="0">
                <a:latin typeface="Arial" panose="020B0604020202020204" pitchFamily="34" charset="0"/>
                <a:cs typeface="Arial" panose="020B0604020202020204" pitchFamily="34" charset="0"/>
              </a:rPr>
              <a:t>Know &amp; understand the provisions there are addressed in the PC</a:t>
            </a:r>
          </a:p>
          <a:p>
            <a:pPr marL="514350" indent="-514350">
              <a:buAutoNum type="arabicPeriod"/>
            </a:pPr>
            <a:r>
              <a:rPr lang="en-GB" dirty="0">
                <a:latin typeface="Arial" panose="020B0604020202020204" pitchFamily="34" charset="0"/>
                <a:cs typeface="Arial" panose="020B0604020202020204" pitchFamily="34" charset="0"/>
              </a:rPr>
              <a:t>Be able to cite examples of cases to illustrate the provisions.</a:t>
            </a:r>
          </a:p>
          <a:p>
            <a:pPr marL="0" indent="0">
              <a:buNone/>
            </a:pPr>
            <a:endParaRPr lang="en-GB" b="1" dirty="0"/>
          </a:p>
          <a:p>
            <a:pPr marL="0" indent="0">
              <a:buNone/>
            </a:pPr>
            <a:endParaRPr lang="en-GB" dirty="0"/>
          </a:p>
        </p:txBody>
      </p:sp>
    </p:spTree>
    <p:extLst>
      <p:ext uri="{BB962C8B-B14F-4D97-AF65-F5344CB8AC3E}">
        <p14:creationId xmlns:p14="http://schemas.microsoft.com/office/powerpoint/2010/main" val="1253253443"/>
      </p:ext>
    </p:extLst>
  </p:cSld>
  <p:clrMapOvr>
    <a:masterClrMapping/>
  </p:clrMapOvr>
</p:sld>
</file>

<file path=ppt/slides/slide2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Black" panose="020B0A04020102020204" pitchFamily="34" charset="0"/>
              </a:rPr>
              <a:t>DEFENCES</a:t>
            </a:r>
          </a:p>
        </p:txBody>
      </p:sp>
      <p:sp>
        <p:nvSpPr>
          <p:cNvPr id="3" name="Content Placeholder 2"/>
          <p:cNvSpPr>
            <a:spLocks noGrp="1"/>
          </p:cNvSpPr>
          <p:nvPr>
            <p:ph idx="1"/>
          </p:nvPr>
        </p:nvSpPr>
        <p:spPr>
          <a:xfrm>
            <a:off x="838200" y="1944714"/>
            <a:ext cx="10515600" cy="4790941"/>
          </a:xfrm>
        </p:spPr>
        <p:txBody>
          <a:bodyPr>
            <a:normAutofit/>
          </a:bodyPr>
          <a:lstStyle/>
          <a:p>
            <a:pPr>
              <a:buFont typeface="Wingdings" panose="05000000000000000000" pitchFamily="2" charset="2"/>
              <a:buChar char="ü"/>
            </a:pPr>
            <a:r>
              <a:rPr lang="en-US" dirty="0">
                <a:latin typeface="Arial" panose="020B0604020202020204" pitchFamily="34" charset="0"/>
                <a:cs typeface="Arial" panose="020B0604020202020204" pitchFamily="34" charset="0"/>
              </a:rPr>
              <a:t>D might not be held liable for an offence committed with the necessary mens </a:t>
            </a:r>
            <a:r>
              <a:rPr lang="en-US" dirty="0" err="1">
                <a:latin typeface="Arial" panose="020B0604020202020204" pitchFamily="34" charset="0"/>
                <a:cs typeface="Arial" panose="020B0604020202020204" pitchFamily="34" charset="0"/>
              </a:rPr>
              <a:t>rea</a:t>
            </a:r>
            <a:r>
              <a:rPr lang="en-US" dirty="0">
                <a:latin typeface="Arial" panose="020B0604020202020204" pitchFamily="34" charset="0"/>
                <a:cs typeface="Arial" panose="020B0604020202020204" pitchFamily="34" charset="0"/>
              </a:rPr>
              <a:t> and </a:t>
            </a:r>
            <a:r>
              <a:rPr lang="en-US" dirty="0" err="1">
                <a:latin typeface="Arial" panose="020B0604020202020204" pitchFamily="34" charset="0"/>
                <a:cs typeface="Arial" panose="020B0604020202020204" pitchFamily="34" charset="0"/>
              </a:rPr>
              <a:t>actus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reus</a:t>
            </a:r>
            <a:r>
              <a:rPr lang="en-US" dirty="0">
                <a:latin typeface="Arial" panose="020B0604020202020204" pitchFamily="34" charset="0"/>
                <a:cs typeface="Arial" panose="020B0604020202020204" pitchFamily="34" charset="0"/>
              </a:rPr>
              <a:t> if d has a valid defense </a:t>
            </a:r>
          </a:p>
          <a:p>
            <a:pPr>
              <a:buFont typeface="Wingdings" panose="05000000000000000000" pitchFamily="2" charset="2"/>
              <a:buChar char="ü"/>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ü"/>
            </a:pPr>
            <a:r>
              <a:rPr lang="en-US" dirty="0">
                <a:latin typeface="Arial" panose="020B0604020202020204" pitchFamily="34" charset="0"/>
                <a:cs typeface="Arial" panose="020B0604020202020204" pitchFamily="34" charset="0"/>
              </a:rPr>
              <a:t>Justification – argument that an act is permitted under the law (self </a:t>
            </a:r>
            <a:r>
              <a:rPr lang="en-US" dirty="0" err="1">
                <a:latin typeface="Arial" panose="020B0604020202020204" pitchFamily="34" charset="0"/>
                <a:cs typeface="Arial" panose="020B0604020202020204" pitchFamily="34" charset="0"/>
              </a:rPr>
              <a:t>defence</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neccessity</a:t>
            </a:r>
            <a:r>
              <a:rPr lang="en-US" dirty="0">
                <a:latin typeface="Arial" panose="020B0604020202020204" pitchFamily="34" charset="0"/>
                <a:cs typeface="Arial" panose="020B0604020202020204" pitchFamily="34" charset="0"/>
              </a:rPr>
              <a:t>)</a:t>
            </a:r>
          </a:p>
          <a:p>
            <a:pPr>
              <a:buFont typeface="Wingdings" panose="05000000000000000000" pitchFamily="2" charset="2"/>
              <a:buChar char="ü"/>
            </a:pPr>
            <a:r>
              <a:rPr lang="en-US" dirty="0">
                <a:latin typeface="Arial" panose="020B0604020202020204" pitchFamily="34" charset="0"/>
                <a:cs typeface="Arial" panose="020B0604020202020204" pitchFamily="34" charset="0"/>
              </a:rPr>
              <a:t>Excuse – D is not to blame for causing harm (insanity, infancy </a:t>
            </a:r>
            <a:r>
              <a:rPr lang="en-US" dirty="0" err="1">
                <a:latin typeface="Arial" panose="020B0604020202020204" pitchFamily="34" charset="0"/>
                <a:cs typeface="Arial" panose="020B0604020202020204" pitchFamily="34" charset="0"/>
              </a:rPr>
              <a:t>etc</a:t>
            </a:r>
            <a:r>
              <a:rPr lang="en-US"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4053567124"/>
      </p:ext>
    </p:extLst>
  </p:cSld>
  <p:clrMapOvr>
    <a:masterClrMapping/>
  </p:clrMapOvr>
</p:sld>
</file>

<file path=ppt/slides/slide2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6959" y="334852"/>
            <a:ext cx="7975712" cy="1416676"/>
          </a:xfrm>
        </p:spPr>
        <p:txBody>
          <a:bodyPr>
            <a:normAutofit/>
          </a:bodyPr>
          <a:lstStyle/>
          <a:p>
            <a:pPr algn="ctr"/>
            <a:r>
              <a:rPr lang="en-US" dirty="0">
                <a:latin typeface="Arial Black" panose="020B0A04020102020204" pitchFamily="34" charset="0"/>
              </a:rPr>
              <a:t>INFANCY</a:t>
            </a:r>
          </a:p>
        </p:txBody>
      </p:sp>
      <p:sp>
        <p:nvSpPr>
          <p:cNvPr id="3" name="Content Placeholder 2"/>
          <p:cNvSpPr>
            <a:spLocks noGrp="1"/>
          </p:cNvSpPr>
          <p:nvPr>
            <p:ph idx="1"/>
          </p:nvPr>
        </p:nvSpPr>
        <p:spPr>
          <a:xfrm>
            <a:off x="901521" y="1545466"/>
            <a:ext cx="10393251" cy="5035638"/>
          </a:xfrm>
        </p:spPr>
        <p:txBody>
          <a:bodyPr>
            <a:normAutofit/>
          </a:bodyPr>
          <a:lstStyle/>
          <a:p>
            <a:pPr>
              <a:buFont typeface="Wingdings" panose="05000000000000000000" pitchFamily="2" charset="2"/>
              <a:buChar char="ü"/>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ü"/>
            </a:pPr>
            <a:r>
              <a:rPr lang="en-US" sz="3600" dirty="0">
                <a:latin typeface="Arial" panose="020B0604020202020204" pitchFamily="34" charset="0"/>
                <a:cs typeface="Arial" panose="020B0604020202020204" pitchFamily="34" charset="0"/>
              </a:rPr>
              <a:t>section 14 of the PC</a:t>
            </a:r>
          </a:p>
          <a:p>
            <a:pPr>
              <a:buFont typeface="Wingdings" panose="05000000000000000000" pitchFamily="2" charset="2"/>
              <a:buChar char="ü"/>
            </a:pPr>
            <a:r>
              <a:rPr lang="en-US" sz="3600" dirty="0">
                <a:latin typeface="Arial" panose="020B0604020202020204" pitchFamily="34" charset="0"/>
                <a:cs typeface="Arial" panose="020B0604020202020204" pitchFamily="34" charset="0"/>
              </a:rPr>
              <a:t>Below 8 – no criminal liability</a:t>
            </a:r>
          </a:p>
          <a:p>
            <a:pPr>
              <a:buFont typeface="Wingdings" panose="05000000000000000000" pitchFamily="2" charset="2"/>
              <a:buChar char="ü"/>
            </a:pPr>
            <a:r>
              <a:rPr lang="en-US" sz="3600" dirty="0">
                <a:latin typeface="Arial" panose="020B0604020202020204" pitchFamily="34" charset="0"/>
                <a:cs typeface="Arial" panose="020B0604020202020204" pitchFamily="34" charset="0"/>
              </a:rPr>
              <a:t>Under 12 – presumed criminal liability</a:t>
            </a:r>
          </a:p>
          <a:p>
            <a:pPr>
              <a:buFont typeface="Wingdings" panose="05000000000000000000" pitchFamily="2" charset="2"/>
              <a:buChar char="ü"/>
            </a:pPr>
            <a:r>
              <a:rPr lang="en-US" sz="3600" dirty="0">
                <a:latin typeface="Arial" panose="020B0604020202020204" pitchFamily="34" charset="0"/>
                <a:cs typeface="Arial" panose="020B0604020202020204" pitchFamily="34" charset="0"/>
              </a:rPr>
              <a:t>Under 12 – cannot have carnal knowledge</a:t>
            </a:r>
          </a:p>
        </p:txBody>
      </p:sp>
    </p:spTree>
    <p:extLst>
      <p:ext uri="{BB962C8B-B14F-4D97-AF65-F5344CB8AC3E}">
        <p14:creationId xmlns:p14="http://schemas.microsoft.com/office/powerpoint/2010/main" val="424656089"/>
      </p:ext>
    </p:extLst>
  </p:cSld>
  <p:clrMapOvr>
    <a:masterClrMapping/>
  </p:clrMapOvr>
</p:sld>
</file>

<file path=ppt/slides/slide2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5139" y="452718"/>
            <a:ext cx="8480738" cy="1400530"/>
          </a:xfrm>
        </p:spPr>
        <p:txBody>
          <a:bodyPr>
            <a:normAutofit fontScale="90000"/>
          </a:bodyPr>
          <a:lstStyle/>
          <a:p>
            <a:pPr algn="ctr"/>
            <a:r>
              <a:rPr lang="en-GB" dirty="0">
                <a:latin typeface="Arial Black" panose="020B0A04020102020204" pitchFamily="34" charset="0"/>
              </a:rPr>
              <a:t>What is the defence of insanity?</a:t>
            </a:r>
            <a:br>
              <a:rPr lang="en-GB" dirty="0">
                <a:latin typeface="Arial Black" panose="020B0A04020102020204" pitchFamily="34" charset="0"/>
              </a:rPr>
            </a:br>
            <a:endParaRPr lang="en-GB" dirty="0">
              <a:latin typeface="Arial Black" panose="020B0A04020102020204" pitchFamily="34" charset="0"/>
            </a:endParaRPr>
          </a:p>
        </p:txBody>
      </p:sp>
      <p:sp>
        <p:nvSpPr>
          <p:cNvPr id="3" name="Content Placeholder 2"/>
          <p:cNvSpPr>
            <a:spLocks noGrp="1"/>
          </p:cNvSpPr>
          <p:nvPr>
            <p:ph idx="1"/>
          </p:nvPr>
        </p:nvSpPr>
        <p:spPr>
          <a:xfrm>
            <a:off x="1717185" y="2052918"/>
            <a:ext cx="8664263" cy="4618338"/>
          </a:xfrm>
        </p:spPr>
        <p:txBody>
          <a:bodyPr/>
          <a:lstStyle/>
          <a:p>
            <a:r>
              <a:rPr lang="en-GB" sz="4200" dirty="0">
                <a:latin typeface="Arial" panose="020B0604020202020204" pitchFamily="34" charset="0"/>
                <a:cs typeface="Arial" panose="020B0604020202020204" pitchFamily="34" charset="0"/>
              </a:rPr>
              <a:t>Relevant in criminal law at two points in time:</a:t>
            </a:r>
          </a:p>
          <a:p>
            <a:pPr marL="742950" indent="-742950">
              <a:buFont typeface="+mj-lt"/>
              <a:buAutoNum type="arabicPeriod"/>
            </a:pPr>
            <a:r>
              <a:rPr lang="en-GB" sz="4200" dirty="0">
                <a:latin typeface="Arial" panose="020B0604020202020204" pitchFamily="34" charset="0"/>
                <a:cs typeface="Arial" panose="020B0604020202020204" pitchFamily="34" charset="0"/>
              </a:rPr>
              <a:t>At the time of committing the criminal offence</a:t>
            </a:r>
          </a:p>
          <a:p>
            <a:pPr marL="742950" indent="-742950">
              <a:buFont typeface="+mj-lt"/>
              <a:buAutoNum type="arabicPeriod"/>
            </a:pPr>
            <a:r>
              <a:rPr lang="en-GB" sz="4200" dirty="0">
                <a:latin typeface="Arial" panose="020B0604020202020204" pitchFamily="34" charset="0"/>
                <a:cs typeface="Arial" panose="020B0604020202020204" pitchFamily="34" charset="0"/>
              </a:rPr>
              <a:t>At trial</a:t>
            </a:r>
            <a:br>
              <a:rPr lang="en-GB" sz="4200" dirty="0">
                <a:latin typeface="Arial" panose="020B0604020202020204" pitchFamily="34" charset="0"/>
                <a:cs typeface="Arial" panose="020B0604020202020204" pitchFamily="34" charset="0"/>
              </a:rPr>
            </a:br>
            <a:endParaRPr lang="en-GB"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292965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91264" cy="1143000"/>
          </a:xfrm>
        </p:spPr>
        <p:txBody>
          <a:bodyPr>
            <a:normAutofit/>
          </a:bodyPr>
          <a:lstStyle/>
          <a:p>
            <a:pPr algn="ctr"/>
            <a:r>
              <a:rPr lang="en-ZA" b="1" dirty="0"/>
              <a:t>AUTOMATISM CONT’D - ELEMENTS</a:t>
            </a:r>
            <a:endParaRPr lang="en-ZA" dirty="0"/>
          </a:p>
        </p:txBody>
      </p:sp>
      <p:sp>
        <p:nvSpPr>
          <p:cNvPr id="3" name="Content Placeholder 2"/>
          <p:cNvSpPr>
            <a:spLocks noGrp="1"/>
          </p:cNvSpPr>
          <p:nvPr>
            <p:ph idx="1"/>
          </p:nvPr>
        </p:nvSpPr>
        <p:spPr>
          <a:xfrm>
            <a:off x="1981200" y="1772816"/>
            <a:ext cx="8291264" cy="4896544"/>
          </a:xfrm>
        </p:spPr>
        <p:txBody>
          <a:bodyPr>
            <a:normAutofit/>
          </a:bodyPr>
          <a:lstStyle/>
          <a:p>
            <a:pPr marL="514350" indent="-514350">
              <a:buAutoNum type="arabicPeriod" startAt="2"/>
            </a:pPr>
            <a:r>
              <a:rPr lang="en-ZA" sz="3200" b="1" dirty="0"/>
              <a:t>Caused by an external factor –</a:t>
            </a:r>
          </a:p>
          <a:p>
            <a:pPr marL="457200" indent="-457200">
              <a:buFont typeface="Wingdings" panose="05000000000000000000" pitchFamily="2" charset="2"/>
              <a:buChar char="Ø"/>
            </a:pPr>
            <a:r>
              <a:rPr lang="en-ZA" sz="2400" b="1" dirty="0"/>
              <a:t>R v Quick [1973] 1 QB 910 Court of Appeal</a:t>
            </a:r>
          </a:p>
          <a:p>
            <a:pPr marL="457200" indent="-457200">
              <a:buFont typeface="Wingdings" panose="05000000000000000000" pitchFamily="2" charset="2"/>
              <a:buChar char="Ø"/>
            </a:pPr>
            <a:r>
              <a:rPr lang="en-ZA" sz="2400" b="1" dirty="0"/>
              <a:t>R v Bingham [1991] </a:t>
            </a:r>
            <a:r>
              <a:rPr lang="en-ZA" sz="2400" b="1" dirty="0" err="1"/>
              <a:t>Crim</a:t>
            </a:r>
            <a:r>
              <a:rPr lang="en-ZA" sz="2400" b="1" dirty="0"/>
              <a:t> LR 433</a:t>
            </a:r>
          </a:p>
          <a:p>
            <a:pPr marL="457200" indent="-457200">
              <a:buFont typeface="Wingdings" panose="05000000000000000000" pitchFamily="2" charset="2"/>
              <a:buChar char="Ø"/>
            </a:pPr>
            <a:r>
              <a:rPr lang="en-ZA" sz="2400" b="1" dirty="0"/>
              <a:t>R v Hennessy [1989] 1 WLR 287</a:t>
            </a:r>
          </a:p>
          <a:p>
            <a:pPr marL="457200" indent="-457200">
              <a:buFont typeface="Wingdings" panose="05000000000000000000" pitchFamily="2" charset="2"/>
              <a:buChar char="Ø"/>
            </a:pPr>
            <a:r>
              <a:rPr lang="en-ZA" sz="2400" b="1" dirty="0"/>
              <a:t>R v </a:t>
            </a:r>
            <a:r>
              <a:rPr lang="en-ZA" sz="2400" b="1" dirty="0" err="1"/>
              <a:t>Lipman</a:t>
            </a:r>
            <a:r>
              <a:rPr lang="en-ZA" sz="2400" b="1" dirty="0"/>
              <a:t> [1970] 1 QB 250 </a:t>
            </a:r>
          </a:p>
          <a:p>
            <a:pPr marL="514350" indent="-514350">
              <a:buFont typeface="Wingdings" pitchFamily="2" charset="2"/>
              <a:buChar char="Ø"/>
            </a:pPr>
            <a:endParaRPr lang="en-ZA" sz="3200" b="1" dirty="0"/>
          </a:p>
        </p:txBody>
      </p:sp>
    </p:spTree>
    <p:extLst>
      <p:ext uri="{BB962C8B-B14F-4D97-AF65-F5344CB8AC3E}">
        <p14:creationId xmlns:p14="http://schemas.microsoft.com/office/powerpoint/2010/main" val="1210559452"/>
      </p:ext>
    </p:extLst>
  </p:cSld>
  <p:clrMapOvr>
    <a:masterClrMapping/>
  </p:clrMapOvr>
</p:sld>
</file>

<file path=ppt/slides/slide2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7981" y="283336"/>
            <a:ext cx="8403465" cy="1416676"/>
          </a:xfrm>
        </p:spPr>
        <p:txBody>
          <a:bodyPr/>
          <a:lstStyle/>
          <a:p>
            <a:pPr algn="ctr"/>
            <a:r>
              <a:rPr lang="en-US" dirty="0">
                <a:latin typeface="Arial" panose="020B0604020202020204" pitchFamily="34" charset="0"/>
                <a:cs typeface="Arial" panose="020B0604020202020204" pitchFamily="34" charset="0"/>
              </a:rPr>
              <a:t>INSANITY CONT’D</a:t>
            </a:r>
          </a:p>
        </p:txBody>
      </p:sp>
      <p:sp>
        <p:nvSpPr>
          <p:cNvPr id="3" name="Content Placeholder 2"/>
          <p:cNvSpPr>
            <a:spLocks noGrp="1"/>
          </p:cNvSpPr>
          <p:nvPr>
            <p:ph idx="1"/>
          </p:nvPr>
        </p:nvSpPr>
        <p:spPr>
          <a:xfrm>
            <a:off x="785611" y="1700016"/>
            <a:ext cx="11024316" cy="4958365"/>
          </a:xfrm>
        </p:spPr>
        <p:txBody>
          <a:bodyPr>
            <a:normAutofit/>
          </a:bodyPr>
          <a:lstStyle/>
          <a:p>
            <a:pPr marL="0"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ü"/>
            </a:pPr>
            <a:r>
              <a:rPr lang="en-US" dirty="0">
                <a:latin typeface="Arial" panose="020B0604020202020204" pitchFamily="34" charset="0"/>
                <a:cs typeface="Arial" panose="020B0604020202020204" pitchFamily="34" charset="0"/>
              </a:rPr>
              <a:t>M’NAGHTEN [1843-60] ALL ER R 229 HOUSE OF LORDS:</a:t>
            </a:r>
          </a:p>
          <a:p>
            <a:pPr>
              <a:buFont typeface="Wingdings" panose="05000000000000000000" pitchFamily="2" charset="2"/>
              <a:buChar char="ü"/>
            </a:pPr>
            <a:r>
              <a:rPr lang="en-US" dirty="0">
                <a:latin typeface="Arial" panose="020B0604020202020204" pitchFamily="34" charset="0"/>
                <a:cs typeface="Arial" panose="020B0604020202020204" pitchFamily="34" charset="0"/>
              </a:rPr>
              <a:t>disease of the mind</a:t>
            </a:r>
          </a:p>
          <a:p>
            <a:pPr>
              <a:buFont typeface="Wingdings" panose="05000000000000000000" pitchFamily="2" charset="2"/>
              <a:buChar char="ü"/>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ü"/>
            </a:pPr>
            <a:r>
              <a:rPr lang="en-US" dirty="0">
                <a:latin typeface="Arial" panose="020B0604020202020204" pitchFamily="34" charset="0"/>
                <a:cs typeface="Arial" panose="020B0604020202020204" pitchFamily="34" charset="0"/>
              </a:rPr>
              <a:t>defect of reasoning</a:t>
            </a:r>
          </a:p>
          <a:p>
            <a:pPr>
              <a:buFont typeface="Wingdings" panose="05000000000000000000" pitchFamily="2" charset="2"/>
              <a:buChar char="ü"/>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ü"/>
            </a:pPr>
            <a:r>
              <a:rPr lang="en-US" dirty="0">
                <a:latin typeface="Arial" panose="020B0604020202020204" pitchFamily="34" charset="0"/>
                <a:cs typeface="Arial" panose="020B0604020202020204" pitchFamily="34" charset="0"/>
              </a:rPr>
              <a:t>the defendant did not know what he was doing or that it was wrong</a:t>
            </a:r>
          </a:p>
        </p:txBody>
      </p:sp>
    </p:spTree>
    <p:extLst>
      <p:ext uri="{BB962C8B-B14F-4D97-AF65-F5344CB8AC3E}">
        <p14:creationId xmlns:p14="http://schemas.microsoft.com/office/powerpoint/2010/main" val="3707432850"/>
      </p:ext>
    </p:extLst>
  </p:cSld>
  <p:clrMapOvr>
    <a:masterClrMapping/>
  </p:clrMapOvr>
</p:sld>
</file>

<file path=ppt/slides/slide2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8584" y="452718"/>
            <a:ext cx="8320204" cy="1400530"/>
          </a:xfrm>
        </p:spPr>
        <p:txBody>
          <a:bodyPr/>
          <a:lstStyle/>
          <a:p>
            <a:pPr algn="ctr"/>
            <a:r>
              <a:rPr lang="en-GB" dirty="0">
                <a:latin typeface="Arial Black" panose="020B0A04020102020204" pitchFamily="34" charset="0"/>
              </a:rPr>
              <a:t>DEFECT OF REASON</a:t>
            </a:r>
          </a:p>
        </p:txBody>
      </p:sp>
      <p:sp>
        <p:nvSpPr>
          <p:cNvPr id="3" name="Content Placeholder 2"/>
          <p:cNvSpPr>
            <a:spLocks noGrp="1"/>
          </p:cNvSpPr>
          <p:nvPr>
            <p:ph idx="1"/>
          </p:nvPr>
        </p:nvSpPr>
        <p:spPr>
          <a:xfrm>
            <a:off x="819808" y="2004606"/>
            <a:ext cx="10531364" cy="4647934"/>
          </a:xfrm>
        </p:spPr>
        <p:txBody>
          <a:bodyPr>
            <a:normAutofit/>
          </a:bodyPr>
          <a:lstStyle/>
          <a:p>
            <a:pPr>
              <a:buFont typeface="Wingdings" panose="05000000000000000000" pitchFamily="2" charset="2"/>
              <a:buChar char="ü"/>
            </a:pPr>
            <a:r>
              <a:rPr lang="en-GB" dirty="0">
                <a:latin typeface="Arial" panose="020B0604020202020204" pitchFamily="34" charset="0"/>
                <a:cs typeface="Arial" panose="020B0604020202020204" pitchFamily="34" charset="0"/>
              </a:rPr>
              <a:t>Clarke [1972] 1 ALL ER 219, CA – defect of reason is more than a momentary confusion or absent mindedness; a deprivation of reasoning power is required</a:t>
            </a:r>
          </a:p>
          <a:p>
            <a:pPr>
              <a:buFont typeface="Wingdings" panose="05000000000000000000" pitchFamily="2" charset="2"/>
              <a:buChar char="ü"/>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32244492"/>
      </p:ext>
    </p:extLst>
  </p:cSld>
  <p:clrMapOvr>
    <a:masterClrMapping/>
  </p:clrMapOvr>
</p:sld>
</file>

<file path=ppt/slides/slide2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8584" y="452718"/>
            <a:ext cx="7977304" cy="1400530"/>
          </a:xfrm>
        </p:spPr>
        <p:txBody>
          <a:bodyPr/>
          <a:lstStyle/>
          <a:p>
            <a:pPr algn="ctr"/>
            <a:r>
              <a:rPr lang="en-GB" b="1" dirty="0">
                <a:latin typeface="Arial" panose="020B0604020202020204" pitchFamily="34" charset="0"/>
                <a:cs typeface="Arial" panose="020B0604020202020204" pitchFamily="34" charset="0"/>
              </a:rPr>
              <a:t>DISEASE OF THE MIND</a:t>
            </a:r>
          </a:p>
        </p:txBody>
      </p:sp>
      <p:sp>
        <p:nvSpPr>
          <p:cNvPr id="3" name="Content Placeholder 2"/>
          <p:cNvSpPr>
            <a:spLocks noGrp="1"/>
          </p:cNvSpPr>
          <p:nvPr>
            <p:ph idx="1"/>
          </p:nvPr>
        </p:nvSpPr>
        <p:spPr>
          <a:xfrm>
            <a:off x="1030310" y="2060848"/>
            <a:ext cx="9929611" cy="4472688"/>
          </a:xfrm>
        </p:spPr>
        <p:txBody>
          <a:bodyPr>
            <a:normAutofit/>
          </a:bodyPr>
          <a:lstStyle/>
          <a:p>
            <a:pPr>
              <a:buFont typeface="Wingdings" panose="05000000000000000000" pitchFamily="2" charset="2"/>
              <a:buChar char="ü"/>
            </a:pPr>
            <a:r>
              <a:rPr lang="en-GB" dirty="0" err="1">
                <a:latin typeface="Arial" panose="020B0604020202020204" pitchFamily="34" charset="0"/>
                <a:cs typeface="Arial" panose="020B0604020202020204" pitchFamily="34" charset="0"/>
              </a:rPr>
              <a:t>Sulivan</a:t>
            </a:r>
            <a:r>
              <a:rPr lang="en-GB" dirty="0">
                <a:latin typeface="Arial" panose="020B0604020202020204" pitchFamily="34" charset="0"/>
                <a:cs typeface="Arial" panose="020B0604020202020204" pitchFamily="34" charset="0"/>
              </a:rPr>
              <a:t> [1984] AC 156, HL – impairment of mental faculties of reason, memory and understanding</a:t>
            </a:r>
          </a:p>
          <a:p>
            <a:pPr>
              <a:buFont typeface="Wingdings" panose="05000000000000000000" pitchFamily="2" charset="2"/>
              <a:buChar char="ü"/>
            </a:pPr>
            <a:endParaRPr lang="en-GB" dirty="0">
              <a:latin typeface="Arial" panose="020B0604020202020204" pitchFamily="34" charset="0"/>
              <a:cs typeface="Arial" panose="020B0604020202020204" pitchFamily="34" charset="0"/>
            </a:endParaRPr>
          </a:p>
          <a:p>
            <a:pPr>
              <a:buFont typeface="Wingdings" panose="05000000000000000000" pitchFamily="2" charset="2"/>
              <a:buChar char="ü"/>
            </a:pPr>
            <a:r>
              <a:rPr lang="en-GB" dirty="0">
                <a:latin typeface="Arial" panose="020B0604020202020204" pitchFamily="34" charset="0"/>
                <a:cs typeface="Arial" panose="020B0604020202020204" pitchFamily="34" charset="0"/>
              </a:rPr>
              <a:t>For mental impairment to be due to a disease, the immediate cause must be internal to D</a:t>
            </a:r>
          </a:p>
        </p:txBody>
      </p:sp>
    </p:spTree>
    <p:extLst>
      <p:ext uri="{BB962C8B-B14F-4D97-AF65-F5344CB8AC3E}">
        <p14:creationId xmlns:p14="http://schemas.microsoft.com/office/powerpoint/2010/main" val="2068405184"/>
      </p:ext>
    </p:extLst>
  </p:cSld>
  <p:clrMapOvr>
    <a:masterClrMapping/>
  </p:clrMapOvr>
</p:sld>
</file>

<file path=ppt/slides/slide2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104900"/>
            <a:ext cx="10515600" cy="5072063"/>
          </a:xfrm>
        </p:spPr>
        <p:txBody>
          <a:bodyPr>
            <a:normAutofit fontScale="92500"/>
          </a:bodyPr>
          <a:lstStyle/>
          <a:p>
            <a:r>
              <a:rPr lang="en-GB" altLang="en-US" dirty="0">
                <a:latin typeface="Arial" panose="020B0604020202020204" pitchFamily="34" charset="0"/>
                <a:cs typeface="Arial" panose="020B0604020202020204" pitchFamily="34" charset="0"/>
              </a:rPr>
              <a:t>Is not concerned with the brain but with the mind, in the sense that </a:t>
            </a:r>
            <a:r>
              <a:rPr lang="ja-JP" altLang="en-GB" dirty="0">
                <a:latin typeface="Arial" panose="020B0604020202020204" pitchFamily="34" charset="0"/>
                <a:cs typeface="Arial" panose="020B0604020202020204" pitchFamily="34" charset="0"/>
              </a:rPr>
              <a:t>‘</a:t>
            </a:r>
            <a:r>
              <a:rPr lang="en-GB" altLang="ja-JP" dirty="0">
                <a:latin typeface="Arial" panose="020B0604020202020204" pitchFamily="34" charset="0"/>
                <a:cs typeface="Arial" panose="020B0604020202020204" pitchFamily="34" charset="0"/>
              </a:rPr>
              <a:t>mind</a:t>
            </a:r>
            <a:r>
              <a:rPr lang="ja-JP" altLang="en-GB" dirty="0">
                <a:latin typeface="Arial" panose="020B0604020202020204" pitchFamily="34" charset="0"/>
                <a:cs typeface="Arial" panose="020B0604020202020204" pitchFamily="34" charset="0"/>
              </a:rPr>
              <a:t>’</a:t>
            </a:r>
            <a:r>
              <a:rPr lang="en-GB" altLang="ja-JP" dirty="0">
                <a:latin typeface="Arial" panose="020B0604020202020204" pitchFamily="34" charset="0"/>
                <a:cs typeface="Arial" panose="020B0604020202020204" pitchFamily="34" charset="0"/>
              </a:rPr>
              <a:t> is ordinarily used, the mental facilities of reason, memory and understanding.</a:t>
            </a:r>
          </a:p>
          <a:p>
            <a:r>
              <a:rPr lang="en-GB" altLang="en-US" dirty="0">
                <a:latin typeface="Arial" panose="020B0604020202020204" pitchFamily="34" charset="0"/>
                <a:cs typeface="Arial" panose="020B0604020202020204" pitchFamily="34" charset="0"/>
              </a:rPr>
              <a:t>Note: It might come as a surprise to learn that epilepsy, diabetes and the effects of a brain tumour can also lead to a finding of insanity</a:t>
            </a:r>
          </a:p>
          <a:p>
            <a:r>
              <a:rPr lang="en-GB" altLang="en-US" u="sng" dirty="0">
                <a:latin typeface="Arial" panose="020B0604020202020204" pitchFamily="34" charset="0"/>
                <a:cs typeface="Arial" panose="020B0604020202020204" pitchFamily="34" charset="0"/>
              </a:rPr>
              <a:t>Difference between hyperglycaemia and hypoglycaemia</a:t>
            </a:r>
          </a:p>
          <a:p>
            <a:r>
              <a:rPr lang="en-GB" altLang="en-US" dirty="0">
                <a:latin typeface="Arial" panose="020B0604020202020204" pitchFamily="34" charset="0"/>
                <a:cs typeface="Arial" panose="020B0604020202020204" pitchFamily="34" charset="0"/>
              </a:rPr>
              <a:t>If D alleges he only committed a crime because of disorientation and aggression arising from diabetes the courts take one of two approaches:</a:t>
            </a:r>
          </a:p>
          <a:p>
            <a:pPr marL="0" indent="0">
              <a:buNone/>
            </a:pPr>
            <a:r>
              <a:rPr lang="en-GB" altLang="en-US" dirty="0">
                <a:latin typeface="Arial" panose="020B0604020202020204" pitchFamily="34" charset="0"/>
                <a:cs typeface="Arial" panose="020B0604020202020204" pitchFamily="34" charset="0"/>
              </a:rPr>
              <a:t>1. Hyperglycaemia - If D forgets to take his insulin and gets a high blood sugar level – resulting in a criminal act - this is seen as deriving from the diabetes and is classed as a disease of the mind.</a:t>
            </a:r>
          </a:p>
          <a:p>
            <a:pPr marL="0" indent="0">
              <a:buNone/>
            </a:pPr>
            <a:endParaRPr lang="en-GB" altLang="en-US" dirty="0">
              <a:latin typeface="Arial" panose="020B0604020202020204" pitchFamily="34" charset="0"/>
              <a:cs typeface="Arial" panose="020B0604020202020204" pitchFamily="34" charset="0"/>
            </a:endParaRPr>
          </a:p>
        </p:txBody>
      </p:sp>
      <p:sp>
        <p:nvSpPr>
          <p:cNvPr id="4" name="Title 3"/>
          <p:cNvSpPr>
            <a:spLocks noGrp="1" noChangeArrowheads="1"/>
          </p:cNvSpPr>
          <p:nvPr>
            <p:ph type="title"/>
          </p:nvPr>
        </p:nvSpPr>
        <p:spPr bwMode="auto">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Char char="–"/>
              <a:defRPr sz="2800">
                <a:solidFill>
                  <a:schemeClr val="tx1"/>
                </a:solidFill>
                <a:latin typeface="+mn-lt"/>
                <a:ea typeface="MS PGothic" pitchFamily="34" charset="-128"/>
                <a:cs typeface="MS PGothic" charset="0"/>
              </a:defRPr>
            </a:lvl2pPr>
            <a:lvl3pPr marL="1143000" indent="-228600" algn="l" rtl="0" eaLnBrk="0" fontAlgn="base" hangingPunct="0">
              <a:spcBef>
                <a:spcPct val="20000"/>
              </a:spcBef>
              <a:spcAft>
                <a:spcPct val="0"/>
              </a:spcAft>
              <a:buChar char="•"/>
              <a:defRPr sz="2400">
                <a:solidFill>
                  <a:schemeClr val="tx1"/>
                </a:solidFill>
                <a:latin typeface="+mn-lt"/>
                <a:ea typeface="MS PGothic" pitchFamily="34" charset="-128"/>
                <a:cs typeface="MS PGothic" charset="0"/>
              </a:defRPr>
            </a:lvl3pPr>
            <a:lvl4pPr marL="1600200" indent="-228600" algn="l" rtl="0" eaLnBrk="0" fontAlgn="base" hangingPunct="0">
              <a:spcBef>
                <a:spcPct val="20000"/>
              </a:spcBef>
              <a:spcAft>
                <a:spcPct val="0"/>
              </a:spcAft>
              <a:buChar char="–"/>
              <a:defRPr sz="2000">
                <a:solidFill>
                  <a:schemeClr val="tx1"/>
                </a:solidFill>
                <a:latin typeface="+mn-lt"/>
                <a:ea typeface="MS PGothic" pitchFamily="34" charset="-128"/>
                <a:cs typeface="MS PGothic" charset="0"/>
              </a:defRPr>
            </a:lvl4pPr>
            <a:lvl5pPr marL="2057400" indent="-228600" algn="l" rtl="0" eaLnBrk="0" fontAlgn="base" hangingPunct="0">
              <a:spcBef>
                <a:spcPct val="20000"/>
              </a:spcBef>
              <a:spcAft>
                <a:spcPct val="0"/>
              </a:spcAft>
              <a:buChar char="»"/>
              <a:defRPr sz="2000">
                <a:solidFill>
                  <a:schemeClr val="tx1"/>
                </a:solidFill>
                <a:latin typeface="+mn-lt"/>
                <a:ea typeface="MS PGothic" pitchFamily="34" charset="-128"/>
                <a:cs typeface="MS PGothic" charset="0"/>
              </a:defRPr>
            </a:lvl5pPr>
            <a:lvl6pPr marL="2514600" indent="-228600" algn="l" rtl="0" eaLnBrk="0" fontAlgn="base" hangingPunct="0">
              <a:spcBef>
                <a:spcPct val="20000"/>
              </a:spcBef>
              <a:spcAft>
                <a:spcPct val="0"/>
              </a:spcAft>
              <a:buChar char="»"/>
              <a:defRPr sz="2000">
                <a:solidFill>
                  <a:schemeClr val="tx1"/>
                </a:solidFill>
                <a:latin typeface="+mn-lt"/>
                <a:ea typeface="ＭＳ Ｐゴシック" charset="-128"/>
              </a:defRPr>
            </a:lvl6pPr>
            <a:lvl7pPr marL="2971800" indent="-228600" algn="l" rtl="0" eaLnBrk="0" fontAlgn="base" hangingPunct="0">
              <a:spcBef>
                <a:spcPct val="20000"/>
              </a:spcBef>
              <a:spcAft>
                <a:spcPct val="0"/>
              </a:spcAft>
              <a:buChar char="»"/>
              <a:defRPr sz="2000">
                <a:solidFill>
                  <a:schemeClr val="tx1"/>
                </a:solidFill>
                <a:latin typeface="+mn-lt"/>
                <a:ea typeface="ＭＳ Ｐゴシック" charset="-128"/>
              </a:defRPr>
            </a:lvl7pPr>
            <a:lvl8pPr marL="3429000" indent="-228600" algn="l" rtl="0" eaLnBrk="0" fontAlgn="base" hangingPunct="0">
              <a:spcBef>
                <a:spcPct val="20000"/>
              </a:spcBef>
              <a:spcAft>
                <a:spcPct val="0"/>
              </a:spcAft>
              <a:buChar char="»"/>
              <a:defRPr sz="2000">
                <a:solidFill>
                  <a:schemeClr val="tx1"/>
                </a:solidFill>
                <a:latin typeface="+mn-lt"/>
                <a:ea typeface="ＭＳ Ｐゴシック" charset="-128"/>
              </a:defRPr>
            </a:lvl8pPr>
            <a:lvl9pPr marL="3886200" indent="-228600" algn="l" rtl="0" eaLnBrk="0" fontAlgn="base" hangingPunct="0">
              <a:spcBef>
                <a:spcPct val="20000"/>
              </a:spcBef>
              <a:spcAft>
                <a:spcPct val="0"/>
              </a:spcAft>
              <a:buChar char="»"/>
              <a:defRPr sz="2000">
                <a:solidFill>
                  <a:schemeClr val="tx1"/>
                </a:solidFill>
                <a:latin typeface="+mn-lt"/>
                <a:ea typeface="ＭＳ Ｐゴシック" charset="-128"/>
              </a:defRPr>
            </a:lvl9pPr>
          </a:lstStyle>
          <a:p>
            <a:r>
              <a:rPr lang="en-GB" altLang="en-US"/>
              <a:t>In </a:t>
            </a:r>
            <a:r>
              <a:rPr lang="en-GB" altLang="en-US" b="1" u="sng"/>
              <a:t>Kemp [1957]</a:t>
            </a:r>
            <a:r>
              <a:rPr lang="en-GB" altLang="en-US" b="1"/>
              <a:t> </a:t>
            </a:r>
            <a:r>
              <a:rPr lang="en-GB" altLang="en-US"/>
              <a:t>the C of A stated that the law:</a:t>
            </a:r>
          </a:p>
        </p:txBody>
      </p:sp>
    </p:spTree>
    <p:extLst>
      <p:ext uri="{BB962C8B-B14F-4D97-AF65-F5344CB8AC3E}">
        <p14:creationId xmlns:p14="http://schemas.microsoft.com/office/powerpoint/2010/main" val="1565355225"/>
      </p:ext>
    </p:extLst>
  </p:cSld>
  <p:clrMapOvr>
    <a:masterClrMapping/>
  </p:clrMapOvr>
</p:sld>
</file>

<file path=ppt/slides/slide2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71500"/>
            <a:ext cx="10515600" cy="5605463"/>
          </a:xfrm>
        </p:spPr>
        <p:txBody>
          <a:bodyPr/>
          <a:lstStyle/>
          <a:p>
            <a:r>
              <a:rPr lang="en-GB" dirty="0">
                <a:latin typeface="Arial" panose="020B0604020202020204" pitchFamily="34" charset="0"/>
                <a:cs typeface="Arial" panose="020B0604020202020204" pitchFamily="34" charset="0"/>
              </a:rPr>
              <a:t>Hypoglycaemia - If D takes too much insulin, resulting in a too low blood sugar and a consequential criminal act, the courts take the view that this is due to an outside source (the insulin) which does not fall within the </a:t>
            </a:r>
            <a:r>
              <a:rPr lang="en-GB" dirty="0" err="1">
                <a:latin typeface="Arial" panose="020B0604020202020204" pitchFamily="34" charset="0"/>
                <a:cs typeface="Arial" panose="020B0604020202020204" pitchFamily="34" charset="0"/>
              </a:rPr>
              <a:t>M’Naghten</a:t>
            </a:r>
            <a:r>
              <a:rPr lang="en-GB" dirty="0">
                <a:latin typeface="Arial" panose="020B0604020202020204" pitchFamily="34" charset="0"/>
                <a:cs typeface="Arial" panose="020B0604020202020204" pitchFamily="34" charset="0"/>
              </a:rPr>
              <a:t> Rules.</a:t>
            </a:r>
          </a:p>
          <a:p>
            <a:r>
              <a:rPr lang="en-GB" dirty="0">
                <a:latin typeface="Arial" panose="020B0604020202020204" pitchFamily="34" charset="0"/>
                <a:cs typeface="Arial" panose="020B0604020202020204" pitchFamily="34" charset="0"/>
              </a:rPr>
              <a:t>This is classed as defence of non-insane automatism (automatism) which – if successful – results in a full acquittal. Read: Hennessy [1989] and Quick [1973].</a:t>
            </a: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91721301"/>
      </p:ext>
    </p:extLst>
  </p:cSld>
  <p:clrMapOvr>
    <a:masterClrMapping/>
  </p:clrMapOvr>
</p:sld>
</file>

<file path=ppt/slides/slide2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8584" y="452718"/>
            <a:ext cx="8231714" cy="1400530"/>
          </a:xfrm>
        </p:spPr>
        <p:txBody>
          <a:bodyPr/>
          <a:lstStyle/>
          <a:p>
            <a:pPr algn="ctr"/>
            <a:r>
              <a:rPr lang="en-GB" sz="2800" dirty="0">
                <a:latin typeface="Arial" panose="020B0604020202020204" pitchFamily="34" charset="0"/>
                <a:cs typeface="Arial" panose="020B0604020202020204" pitchFamily="34" charset="0"/>
              </a:rPr>
              <a:t>IGNORANCE OF THE NATURE AND QUALITY OF THE ACT OR THAT IT IS WRONG</a:t>
            </a:r>
          </a:p>
        </p:txBody>
      </p:sp>
      <p:sp>
        <p:nvSpPr>
          <p:cNvPr id="3" name="Content Placeholder 2"/>
          <p:cNvSpPr>
            <a:spLocks noGrp="1"/>
          </p:cNvSpPr>
          <p:nvPr>
            <p:ph idx="1"/>
          </p:nvPr>
        </p:nvSpPr>
        <p:spPr>
          <a:xfrm>
            <a:off x="888642" y="1853248"/>
            <a:ext cx="10586434" cy="4783526"/>
          </a:xfrm>
        </p:spPr>
        <p:txBody>
          <a:bodyPr>
            <a:normAutofit/>
          </a:bodyPr>
          <a:lstStyle/>
          <a:p>
            <a:pPr>
              <a:buFont typeface="Wingdings" panose="05000000000000000000" pitchFamily="2" charset="2"/>
              <a:buChar char="ü"/>
            </a:pPr>
            <a:r>
              <a:rPr lang="en-GB" sz="2400" dirty="0">
                <a:latin typeface="Arial" panose="020B0604020202020204" pitchFamily="34" charset="0"/>
                <a:cs typeface="Arial" panose="020B0604020202020204" pitchFamily="34" charset="0"/>
              </a:rPr>
              <a:t>D must prove that because of his defect of reason due to a disease of the mind either he did not know the nature and quality of his act and if he did, he didn’t know that it was wrong.</a:t>
            </a:r>
          </a:p>
          <a:p>
            <a:pPr>
              <a:buFont typeface="Wingdings" panose="05000000000000000000" pitchFamily="2" charset="2"/>
              <a:buChar char="ü"/>
            </a:pPr>
            <a:r>
              <a:rPr lang="en-GB" sz="2400" dirty="0">
                <a:latin typeface="Arial" panose="020B0604020202020204" pitchFamily="34" charset="0"/>
                <a:cs typeface="Arial" panose="020B0604020202020204" pitchFamily="34" charset="0"/>
              </a:rPr>
              <a:t>Assuming he knew what he was doing, did he know it was wrong? – </a:t>
            </a:r>
            <a:r>
              <a:rPr lang="en-GB" sz="2400" dirty="0" err="1">
                <a:latin typeface="Arial" panose="020B0604020202020204" pitchFamily="34" charset="0"/>
                <a:cs typeface="Arial" panose="020B0604020202020204" pitchFamily="34" charset="0"/>
              </a:rPr>
              <a:t>Windle</a:t>
            </a:r>
            <a:r>
              <a:rPr lang="en-GB" sz="2400" dirty="0">
                <a:latin typeface="Arial" panose="020B0604020202020204" pitchFamily="34" charset="0"/>
                <a:cs typeface="Arial" panose="020B0604020202020204" pitchFamily="34" charset="0"/>
              </a:rPr>
              <a:t> [1952] 2 QB 826, CCA </a:t>
            </a:r>
          </a:p>
        </p:txBody>
      </p:sp>
    </p:spTree>
    <p:extLst>
      <p:ext uri="{BB962C8B-B14F-4D97-AF65-F5344CB8AC3E}">
        <p14:creationId xmlns:p14="http://schemas.microsoft.com/office/powerpoint/2010/main" val="334720198"/>
      </p:ext>
    </p:extLst>
  </p:cSld>
  <p:clrMapOvr>
    <a:masterClrMapping/>
  </p:clrMapOvr>
</p:sld>
</file>

<file path=ppt/slides/slide2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7561" y="2101215"/>
            <a:ext cx="7986496" cy="2191882"/>
          </a:xfrm>
        </p:spPr>
        <p:txBody>
          <a:bodyPr/>
          <a:lstStyle/>
          <a:p>
            <a:pPr algn="ctr"/>
            <a:r>
              <a:rPr lang="en-GB" b="1" dirty="0">
                <a:latin typeface="Arial Black" pitchFamily="34" charset="0"/>
              </a:rPr>
              <a:t>Is the defence of insanity available in Zambia?</a:t>
            </a:r>
          </a:p>
        </p:txBody>
      </p:sp>
    </p:spTree>
    <p:extLst>
      <p:ext uri="{BB962C8B-B14F-4D97-AF65-F5344CB8AC3E}">
        <p14:creationId xmlns:p14="http://schemas.microsoft.com/office/powerpoint/2010/main" val="1905326823"/>
      </p:ext>
    </p:extLst>
  </p:cSld>
  <p:clrMapOvr>
    <a:masterClrMapping/>
  </p:clrMapOvr>
</p:sld>
</file>

<file path=ppt/slides/slide2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latin typeface="Arial" panose="020B0604020202020204" pitchFamily="34" charset="0"/>
                <a:cs typeface="Arial" panose="020B0604020202020204" pitchFamily="34" charset="0"/>
              </a:rPr>
              <a:t>INSANITY CONT’D</a:t>
            </a:r>
          </a:p>
        </p:txBody>
      </p:sp>
      <p:sp>
        <p:nvSpPr>
          <p:cNvPr id="3" name="Content Placeholder 2"/>
          <p:cNvSpPr>
            <a:spLocks noGrp="1"/>
          </p:cNvSpPr>
          <p:nvPr>
            <p:ph idx="1"/>
          </p:nvPr>
        </p:nvSpPr>
        <p:spPr>
          <a:xfrm>
            <a:off x="734096" y="1737361"/>
            <a:ext cx="10619703" cy="4998292"/>
          </a:xfrm>
        </p:spPr>
        <p:txBody>
          <a:bodyPr>
            <a:normAutofit/>
          </a:bodyPr>
          <a:lstStyle/>
          <a:p>
            <a:pPr>
              <a:buFont typeface="Wingdings" panose="05000000000000000000" pitchFamily="2" charset="2"/>
              <a:buChar char="ü"/>
            </a:pPr>
            <a:r>
              <a:rPr lang="en-GB" sz="3200" dirty="0">
                <a:latin typeface="Arial" panose="020B0604020202020204" pitchFamily="34" charset="0"/>
                <a:cs typeface="Arial" panose="020B0604020202020204" pitchFamily="34" charset="0"/>
              </a:rPr>
              <a:t>S 11 of the PC – presumption of sanity</a:t>
            </a:r>
          </a:p>
          <a:p>
            <a:pPr>
              <a:buFont typeface="Wingdings" panose="05000000000000000000" pitchFamily="2" charset="2"/>
              <a:buChar char="ü"/>
            </a:pPr>
            <a:r>
              <a:rPr lang="en-GB" sz="3200" dirty="0">
                <a:latin typeface="Arial" panose="020B0604020202020204" pitchFamily="34" charset="0"/>
                <a:cs typeface="Arial" panose="020B0604020202020204" pitchFamily="34" charset="0"/>
              </a:rPr>
              <a:t>S12 PC – Insanity definition</a:t>
            </a:r>
          </a:p>
          <a:p>
            <a:pPr>
              <a:buFont typeface="Wingdings" panose="05000000000000000000" pitchFamily="2" charset="2"/>
              <a:buChar char="ü"/>
            </a:pPr>
            <a:r>
              <a:rPr lang="en-GB" sz="3200" dirty="0">
                <a:latin typeface="Arial" panose="020B0604020202020204" pitchFamily="34" charset="0"/>
                <a:cs typeface="Arial" panose="020B0604020202020204" pitchFamily="34" charset="0"/>
              </a:rPr>
              <a:t>Read – </a:t>
            </a:r>
          </a:p>
          <a:p>
            <a:pPr>
              <a:buFont typeface="Wingdings" panose="05000000000000000000" pitchFamily="2" charset="2"/>
              <a:buChar char="ü"/>
            </a:pPr>
            <a:r>
              <a:rPr lang="en-GB" sz="3200" dirty="0" err="1">
                <a:latin typeface="Arial" panose="020B0604020202020204" pitchFamily="34" charset="0"/>
                <a:cs typeface="Arial" panose="020B0604020202020204" pitchFamily="34" charset="0"/>
              </a:rPr>
              <a:t>Khupe</a:t>
            </a:r>
            <a:r>
              <a:rPr lang="en-GB" sz="3200" dirty="0">
                <a:latin typeface="Arial" panose="020B0604020202020204" pitchFamily="34" charset="0"/>
                <a:cs typeface="Arial" panose="020B0604020202020204" pitchFamily="34" charset="0"/>
              </a:rPr>
              <a:t> </a:t>
            </a:r>
            <a:r>
              <a:rPr lang="en-GB" sz="3200" dirty="0" err="1">
                <a:latin typeface="Arial" panose="020B0604020202020204" pitchFamily="34" charset="0"/>
                <a:cs typeface="Arial" panose="020B0604020202020204" pitchFamily="34" charset="0"/>
              </a:rPr>
              <a:t>Kafunda</a:t>
            </a:r>
            <a:r>
              <a:rPr lang="en-GB" sz="3200" dirty="0">
                <a:latin typeface="Arial" panose="020B0604020202020204" pitchFamily="34" charset="0"/>
                <a:cs typeface="Arial" panose="020B0604020202020204" pitchFamily="34" charset="0"/>
              </a:rPr>
              <a:t> v the people ZR31 SC</a:t>
            </a:r>
          </a:p>
          <a:p>
            <a:pPr>
              <a:buFont typeface="Wingdings" panose="05000000000000000000" pitchFamily="2" charset="2"/>
              <a:buChar char="ü"/>
            </a:pPr>
            <a:r>
              <a:rPr lang="en-GB" sz="3200" dirty="0" err="1">
                <a:latin typeface="Arial" panose="020B0604020202020204" pitchFamily="34" charset="0"/>
                <a:cs typeface="Arial" panose="020B0604020202020204" pitchFamily="34" charset="0"/>
              </a:rPr>
              <a:t>Chiyoma</a:t>
            </a:r>
            <a:r>
              <a:rPr lang="en-GB" sz="3200" dirty="0">
                <a:latin typeface="Arial" panose="020B0604020202020204" pitchFamily="34" charset="0"/>
                <a:cs typeface="Arial" panose="020B0604020202020204" pitchFamily="34" charset="0"/>
              </a:rPr>
              <a:t> v the People</a:t>
            </a:r>
          </a:p>
          <a:p>
            <a:pPr>
              <a:buFont typeface="Wingdings" panose="05000000000000000000" pitchFamily="2" charset="2"/>
              <a:buChar char="ü"/>
            </a:pPr>
            <a:r>
              <a:rPr lang="en-GB" sz="3200" dirty="0" err="1">
                <a:latin typeface="Arial" panose="020B0604020202020204" pitchFamily="34" charset="0"/>
                <a:cs typeface="Arial" panose="020B0604020202020204" pitchFamily="34" charset="0"/>
              </a:rPr>
              <a:t>Chabala</a:t>
            </a:r>
            <a:r>
              <a:rPr lang="en-GB" sz="3200" dirty="0">
                <a:latin typeface="Arial" panose="020B0604020202020204" pitchFamily="34" charset="0"/>
                <a:cs typeface="Arial" panose="020B0604020202020204" pitchFamily="34" charset="0"/>
              </a:rPr>
              <a:t> v the people (1975) Z.R 128</a:t>
            </a:r>
          </a:p>
          <a:p>
            <a:pPr>
              <a:buFont typeface="Wingdings" panose="05000000000000000000" pitchFamily="2" charset="2"/>
              <a:buChar char="ü"/>
            </a:pPr>
            <a:r>
              <a:rPr lang="en-GB" sz="3200" dirty="0">
                <a:latin typeface="Arial" panose="020B0604020202020204" pitchFamily="34" charset="0"/>
                <a:cs typeface="Arial" panose="020B0604020202020204" pitchFamily="34" charset="0"/>
              </a:rPr>
              <a:t>Joseph </a:t>
            </a:r>
            <a:r>
              <a:rPr lang="en-GB" sz="3200" dirty="0" err="1">
                <a:latin typeface="Arial" panose="020B0604020202020204" pitchFamily="34" charset="0"/>
                <a:cs typeface="Arial" panose="020B0604020202020204" pitchFamily="34" charset="0"/>
              </a:rPr>
              <a:t>Mutapa</a:t>
            </a:r>
            <a:r>
              <a:rPr lang="en-GB" sz="3200" dirty="0">
                <a:latin typeface="Arial" panose="020B0604020202020204" pitchFamily="34" charset="0"/>
                <a:cs typeface="Arial" panose="020B0604020202020204" pitchFamily="34" charset="0"/>
              </a:rPr>
              <a:t> </a:t>
            </a:r>
            <a:r>
              <a:rPr lang="en-GB" sz="3200" dirty="0" err="1">
                <a:latin typeface="Arial" panose="020B0604020202020204" pitchFamily="34" charset="0"/>
                <a:cs typeface="Arial" panose="020B0604020202020204" pitchFamily="34" charset="0"/>
              </a:rPr>
              <a:t>Tobo</a:t>
            </a:r>
            <a:r>
              <a:rPr lang="en-GB" sz="3200" dirty="0">
                <a:latin typeface="Arial" panose="020B0604020202020204" pitchFamily="34" charset="0"/>
                <a:cs typeface="Arial" panose="020B0604020202020204" pitchFamily="34" charset="0"/>
              </a:rPr>
              <a:t> v the People (1991) SJ (SC)</a:t>
            </a:r>
          </a:p>
          <a:p>
            <a:pPr>
              <a:buFont typeface="Wingdings" panose="05000000000000000000" pitchFamily="2" charset="2"/>
              <a:buChar char="ü"/>
            </a:pPr>
            <a:r>
              <a:rPr lang="en-GB" sz="3200" dirty="0" err="1">
                <a:latin typeface="Arial" panose="020B0604020202020204" pitchFamily="34" charset="0"/>
                <a:cs typeface="Arial" panose="020B0604020202020204" pitchFamily="34" charset="0"/>
              </a:rPr>
              <a:t>Mbaye</a:t>
            </a:r>
            <a:r>
              <a:rPr lang="en-GB" sz="3200" dirty="0">
                <a:latin typeface="Arial" panose="020B0604020202020204" pitchFamily="34" charset="0"/>
                <a:cs typeface="Arial" panose="020B0604020202020204" pitchFamily="34" charset="0"/>
              </a:rPr>
              <a:t> V The People (1975) Z.R. 74 (S.C.)</a:t>
            </a:r>
          </a:p>
          <a:p>
            <a:pPr>
              <a:buFont typeface="Wingdings" panose="05000000000000000000" pitchFamily="2" charset="2"/>
              <a:buChar char="ü"/>
            </a:pPr>
            <a:endParaRPr lang="en-GB"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4552395"/>
      </p:ext>
    </p:extLst>
  </p:cSld>
  <p:clrMapOvr>
    <a:masterClrMapping/>
  </p:clrMapOvr>
</p:sld>
</file>

<file path=ppt/slides/slide2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8584" y="452718"/>
            <a:ext cx="7928541" cy="1400530"/>
          </a:xfrm>
        </p:spPr>
        <p:txBody>
          <a:bodyPr/>
          <a:lstStyle/>
          <a:p>
            <a:pPr algn="ctr"/>
            <a:r>
              <a:rPr lang="en-US" dirty="0">
                <a:latin typeface="Arial" panose="020B0604020202020204" pitchFamily="34" charset="0"/>
                <a:cs typeface="Arial" panose="020B0604020202020204" pitchFamily="34" charset="0"/>
              </a:rPr>
              <a:t>Unfit to plead</a:t>
            </a:r>
          </a:p>
        </p:txBody>
      </p:sp>
      <p:sp>
        <p:nvSpPr>
          <p:cNvPr id="3" name="Content Placeholder 2"/>
          <p:cNvSpPr>
            <a:spLocks noGrp="1"/>
          </p:cNvSpPr>
          <p:nvPr>
            <p:ph idx="1"/>
          </p:nvPr>
        </p:nvSpPr>
        <p:spPr>
          <a:xfrm>
            <a:off x="342900" y="1409700"/>
            <a:ext cx="11417300" cy="5171404"/>
          </a:xfrm>
        </p:spPr>
        <p:txBody>
          <a:bodyPr>
            <a:normAutofit lnSpcReduction="10000"/>
          </a:bodyPr>
          <a:lstStyle/>
          <a:p>
            <a:pPr>
              <a:buFont typeface="Wingdings" panose="05000000000000000000" pitchFamily="2" charset="2"/>
              <a:buChar char="ü"/>
            </a:pPr>
            <a:r>
              <a:rPr lang="en-GB" sz="3200" dirty="0">
                <a:latin typeface="Arial" panose="020B0604020202020204" pitchFamily="34" charset="0"/>
                <a:cs typeface="Arial" panose="020B0604020202020204" pitchFamily="34" charset="0"/>
              </a:rPr>
              <a:t>If D cannot appreciate the significance of the trial due to his mental or physical state he may be found unfit to plead.</a:t>
            </a:r>
          </a:p>
          <a:p>
            <a:pPr>
              <a:buFont typeface="Wingdings" panose="05000000000000000000" pitchFamily="2" charset="2"/>
              <a:buChar char="ü"/>
            </a:pPr>
            <a:endParaRPr lang="en-US" sz="3200" dirty="0">
              <a:latin typeface="Arial" panose="020B0604020202020204" pitchFamily="34" charset="0"/>
              <a:cs typeface="Arial" panose="020B0604020202020204" pitchFamily="34" charset="0"/>
            </a:endParaRPr>
          </a:p>
          <a:p>
            <a:pPr>
              <a:buFont typeface="Wingdings" panose="05000000000000000000" pitchFamily="2" charset="2"/>
              <a:buChar char="ü"/>
            </a:pPr>
            <a:r>
              <a:rPr lang="en-US" sz="3200" dirty="0">
                <a:latin typeface="Arial" panose="020B0604020202020204" pitchFamily="34" charset="0"/>
                <a:cs typeface="Arial" panose="020B0604020202020204" pitchFamily="34" charset="0"/>
              </a:rPr>
              <a:t>S160 – 167 Criminal Procedure Code</a:t>
            </a:r>
          </a:p>
          <a:p>
            <a:pPr>
              <a:buFont typeface="Wingdings" panose="05000000000000000000" pitchFamily="2" charset="2"/>
              <a:buChar char="ü"/>
            </a:pPr>
            <a:r>
              <a:rPr lang="en-US" sz="3200" dirty="0" err="1">
                <a:latin typeface="Arial" panose="020B0604020202020204" pitchFamily="34" charset="0"/>
                <a:cs typeface="Arial" panose="020B0604020202020204" pitchFamily="34" charset="0"/>
              </a:rPr>
              <a:t>Malita</a:t>
            </a:r>
            <a:r>
              <a:rPr lang="en-US" sz="3200" dirty="0">
                <a:latin typeface="Arial" panose="020B0604020202020204" pitchFamily="34" charset="0"/>
                <a:cs typeface="Arial" panose="020B0604020202020204" pitchFamily="34" charset="0"/>
              </a:rPr>
              <a:t> Banda v. The People (1978) ZR 223 (SC) Supreme Court</a:t>
            </a:r>
          </a:p>
          <a:p>
            <a:pPr>
              <a:buFont typeface="Wingdings" panose="05000000000000000000" pitchFamily="2" charset="2"/>
              <a:buChar char="ü"/>
            </a:pPr>
            <a:r>
              <a:rPr lang="en-US" sz="3200" dirty="0" err="1">
                <a:latin typeface="Arial" panose="020B0604020202020204" pitchFamily="34" charset="0"/>
                <a:cs typeface="Arial" panose="020B0604020202020204" pitchFamily="34" charset="0"/>
              </a:rPr>
              <a:t>Mwaba</a:t>
            </a:r>
            <a:r>
              <a:rPr lang="en-US" sz="3200" dirty="0">
                <a:latin typeface="Arial" panose="020B0604020202020204" pitchFamily="34" charset="0"/>
                <a:cs typeface="Arial" panose="020B0604020202020204" pitchFamily="34" charset="0"/>
              </a:rPr>
              <a:t> v The People (1974) Z.R. 187</a:t>
            </a:r>
          </a:p>
          <a:p>
            <a:pPr>
              <a:buFont typeface="Wingdings" panose="05000000000000000000" pitchFamily="2" charset="2"/>
              <a:buChar char="ü"/>
            </a:pPr>
            <a:r>
              <a:rPr lang="en-US" sz="3200" dirty="0" err="1">
                <a:latin typeface="Arial" panose="020B0604020202020204" pitchFamily="34" charset="0"/>
                <a:cs typeface="Arial" panose="020B0604020202020204" pitchFamily="34" charset="0"/>
              </a:rPr>
              <a:t>Siamubala</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Sende</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Sianzele</a:t>
            </a:r>
            <a:r>
              <a:rPr lang="en-US" sz="3200" dirty="0">
                <a:latin typeface="Arial" panose="020B0604020202020204" pitchFamily="34" charset="0"/>
                <a:cs typeface="Arial" panose="020B0604020202020204" pitchFamily="34" charset="0"/>
              </a:rPr>
              <a:t>  V The People   (1977) Z.R. 131 (S.C.)</a:t>
            </a:r>
          </a:p>
          <a:p>
            <a:pPr>
              <a:buFont typeface="Wingdings" panose="05000000000000000000" pitchFamily="2" charset="2"/>
              <a:buChar char="ü"/>
            </a:pPr>
            <a:r>
              <a:rPr lang="en-GB" sz="3200" dirty="0" err="1">
                <a:latin typeface="Arial" panose="020B0604020202020204" pitchFamily="34" charset="0"/>
                <a:cs typeface="Arial" panose="020B0604020202020204" pitchFamily="34" charset="0"/>
              </a:rPr>
              <a:t>Mbaye</a:t>
            </a:r>
            <a:r>
              <a:rPr lang="en-GB" sz="3200" dirty="0">
                <a:latin typeface="Arial" panose="020B0604020202020204" pitchFamily="34" charset="0"/>
                <a:cs typeface="Arial" panose="020B0604020202020204" pitchFamily="34" charset="0"/>
              </a:rPr>
              <a:t> V The People (1975) Z.R. 74 (S.C.)</a:t>
            </a:r>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1351258"/>
      </p:ext>
    </p:extLst>
  </p:cSld>
  <p:clrMapOvr>
    <a:masterClrMapping/>
  </p:clrMapOvr>
</p:sld>
</file>

<file path=ppt/slides/slide2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85859" y="2436064"/>
            <a:ext cx="8363203" cy="1400530"/>
          </a:xfrm>
        </p:spPr>
        <p:txBody>
          <a:bodyPr/>
          <a:lstStyle/>
          <a:p>
            <a:pPr algn="ctr"/>
            <a:r>
              <a:rPr lang="en-GB" b="1" dirty="0">
                <a:solidFill>
                  <a:schemeClr val="tx1"/>
                </a:solidFill>
              </a:rPr>
              <a:t>INTOXICATION</a:t>
            </a:r>
          </a:p>
        </p:txBody>
      </p:sp>
    </p:spTree>
    <p:extLst>
      <p:ext uri="{BB962C8B-B14F-4D97-AF65-F5344CB8AC3E}">
        <p14:creationId xmlns:p14="http://schemas.microsoft.com/office/powerpoint/2010/main" val="36649836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91264" cy="1143000"/>
          </a:xfrm>
        </p:spPr>
        <p:txBody>
          <a:bodyPr>
            <a:normAutofit/>
          </a:bodyPr>
          <a:lstStyle/>
          <a:p>
            <a:r>
              <a:rPr lang="en-ZA" b="1" dirty="0"/>
              <a:t>AUTOMATISM CONT’D - ELEMENTS</a:t>
            </a:r>
            <a:endParaRPr lang="en-ZA" dirty="0"/>
          </a:p>
        </p:txBody>
      </p:sp>
      <p:sp>
        <p:nvSpPr>
          <p:cNvPr id="3" name="Content Placeholder 2"/>
          <p:cNvSpPr>
            <a:spLocks noGrp="1"/>
          </p:cNvSpPr>
          <p:nvPr>
            <p:ph idx="1"/>
          </p:nvPr>
        </p:nvSpPr>
        <p:spPr>
          <a:xfrm>
            <a:off x="1981200" y="1412776"/>
            <a:ext cx="8363272" cy="5184576"/>
          </a:xfrm>
        </p:spPr>
        <p:txBody>
          <a:bodyPr/>
          <a:lstStyle/>
          <a:p>
            <a:pPr marL="550926" indent="-514350">
              <a:buAutoNum type="arabicPeriod" startAt="3"/>
            </a:pPr>
            <a:endParaRPr lang="en-ZA" sz="3200" b="1" dirty="0"/>
          </a:p>
          <a:p>
            <a:pPr marL="550926" indent="-514350">
              <a:buAutoNum type="arabicPeriod" startAt="3"/>
            </a:pPr>
            <a:r>
              <a:rPr lang="en-ZA" sz="3200" b="1" dirty="0"/>
              <a:t>The defendant is not responsible for his state of mind</a:t>
            </a:r>
          </a:p>
          <a:p>
            <a:pPr marL="550926" indent="-514350">
              <a:buNone/>
            </a:pPr>
            <a:r>
              <a:rPr lang="en-ZA" sz="3200" b="1" dirty="0"/>
              <a:t>* R v </a:t>
            </a:r>
            <a:r>
              <a:rPr lang="en-ZA" sz="3200" b="1" dirty="0" err="1"/>
              <a:t>sulivan</a:t>
            </a:r>
            <a:r>
              <a:rPr lang="en-ZA" sz="3200" b="1" dirty="0"/>
              <a:t> compare with decisions in Quick and Bailey ibid.</a:t>
            </a:r>
            <a:endParaRPr lang="en-ZA" b="1" dirty="0"/>
          </a:p>
          <a:p>
            <a:pPr>
              <a:buNone/>
            </a:pPr>
            <a:r>
              <a:rPr lang="en-ZA" dirty="0"/>
              <a:t>		</a:t>
            </a:r>
          </a:p>
        </p:txBody>
      </p:sp>
    </p:spTree>
    <p:extLst>
      <p:ext uri="{BB962C8B-B14F-4D97-AF65-F5344CB8AC3E}">
        <p14:creationId xmlns:p14="http://schemas.microsoft.com/office/powerpoint/2010/main" val="2445176358"/>
      </p:ext>
    </p:extLst>
  </p:cSld>
  <p:clrMapOvr>
    <a:masterClrMapping/>
  </p:clrMapOvr>
</p:sld>
</file>

<file path=ppt/slides/slide2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8585" y="452722"/>
            <a:ext cx="7053542" cy="1214717"/>
          </a:xfrm>
        </p:spPr>
        <p:txBody>
          <a:bodyPr/>
          <a:lstStyle/>
          <a:p>
            <a:pPr algn="ctr"/>
            <a:r>
              <a:rPr lang="en-US" dirty="0">
                <a:latin typeface="Arial" panose="020B0604020202020204" pitchFamily="34" charset="0"/>
                <a:cs typeface="Arial" panose="020B0604020202020204" pitchFamily="34" charset="0"/>
              </a:rPr>
              <a:t>INTOXICATION</a:t>
            </a:r>
          </a:p>
        </p:txBody>
      </p:sp>
      <p:sp>
        <p:nvSpPr>
          <p:cNvPr id="3" name="Content Placeholder 2"/>
          <p:cNvSpPr>
            <a:spLocks noGrp="1"/>
          </p:cNvSpPr>
          <p:nvPr>
            <p:ph idx="1"/>
          </p:nvPr>
        </p:nvSpPr>
        <p:spPr>
          <a:xfrm>
            <a:off x="656823" y="1667436"/>
            <a:ext cx="11178861" cy="4854388"/>
          </a:xfrm>
        </p:spPr>
        <p:txBody>
          <a:bodyPr>
            <a:normAutofit/>
          </a:bodyPr>
          <a:lstStyle/>
          <a:p>
            <a:pPr marL="0" indent="0">
              <a:buNone/>
            </a:pPr>
            <a:r>
              <a:rPr lang="en-US" dirty="0">
                <a:latin typeface="Arial" panose="020B0604020202020204" pitchFamily="34" charset="0"/>
                <a:cs typeface="Arial" panose="020B0604020202020204" pitchFamily="34" charset="0"/>
              </a:rPr>
              <a:t>Intoxication not generally a defense to a criminal charge</a:t>
            </a:r>
          </a:p>
          <a:p>
            <a:pPr>
              <a:buFont typeface="Wingdings" pitchFamily="2" charset="2"/>
              <a:buChar char="§"/>
            </a:pPr>
            <a:r>
              <a:rPr lang="en-US" dirty="0">
                <a:latin typeface="Arial" panose="020B0604020202020204" pitchFamily="34" charset="0"/>
                <a:cs typeface="Arial" panose="020B0604020202020204" pitchFamily="34" charset="0"/>
              </a:rPr>
              <a:t>Specific intent crimes – </a:t>
            </a:r>
            <a:r>
              <a:rPr lang="en-US" dirty="0" err="1">
                <a:latin typeface="Arial" panose="020B0604020202020204" pitchFamily="34" charset="0"/>
                <a:cs typeface="Arial" panose="020B0604020202020204" pitchFamily="34" charset="0"/>
              </a:rPr>
              <a:t>Dpp</a:t>
            </a:r>
            <a:r>
              <a:rPr lang="en-US" dirty="0">
                <a:latin typeface="Arial" panose="020B0604020202020204" pitchFamily="34" charset="0"/>
                <a:cs typeface="Arial" panose="020B0604020202020204" pitchFamily="34" charset="0"/>
              </a:rPr>
              <a:t> v </a:t>
            </a:r>
            <a:r>
              <a:rPr lang="en-US" dirty="0" err="1">
                <a:latin typeface="Arial" panose="020B0604020202020204" pitchFamily="34" charset="0"/>
                <a:cs typeface="Arial" panose="020B0604020202020204" pitchFamily="34" charset="0"/>
              </a:rPr>
              <a:t>Majewski</a:t>
            </a:r>
            <a:r>
              <a:rPr lang="en-US" dirty="0">
                <a:latin typeface="Arial" panose="020B0604020202020204" pitchFamily="34" charset="0"/>
                <a:cs typeface="Arial" panose="020B0604020202020204" pitchFamily="34" charset="0"/>
              </a:rPr>
              <a:t> (1977) AC 443 House of Lords</a:t>
            </a:r>
          </a:p>
          <a:p>
            <a:pPr>
              <a:buFont typeface="Wingdings" pitchFamily="2" charset="2"/>
              <a:buChar char="§"/>
            </a:pPr>
            <a:r>
              <a:rPr lang="en-US" dirty="0">
                <a:latin typeface="Arial" panose="020B0604020202020204" pitchFamily="34" charset="0"/>
                <a:cs typeface="Arial" panose="020B0604020202020204" pitchFamily="34" charset="0"/>
              </a:rPr>
              <a:t>Basic Intent crimes</a:t>
            </a:r>
          </a:p>
          <a:p>
            <a:pPr marL="0"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ü"/>
            </a:pP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42550403"/>
      </p:ext>
    </p:extLst>
  </p:cSld>
  <p:clrMapOvr>
    <a:masterClrMapping/>
  </p:clrMapOvr>
</p:sld>
</file>

<file path=ppt/slides/slide2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Intoxication Cont’d</a:t>
            </a:r>
          </a:p>
        </p:txBody>
      </p:sp>
      <p:sp>
        <p:nvSpPr>
          <p:cNvPr id="5" name="Content Placeholder 4"/>
          <p:cNvSpPr>
            <a:spLocks noGrp="1"/>
          </p:cNvSpPr>
          <p:nvPr>
            <p:ph idx="1"/>
          </p:nvPr>
        </p:nvSpPr>
        <p:spPr>
          <a:xfrm>
            <a:off x="838199" y="1690688"/>
            <a:ext cx="10173237" cy="4557715"/>
          </a:xfrm>
        </p:spPr>
        <p:txBody>
          <a:bodyPr>
            <a:normAutofit/>
          </a:bodyPr>
          <a:lstStyle/>
          <a:p>
            <a:pPr>
              <a:buFont typeface="Wingdings" pitchFamily="2" charset="2"/>
              <a:buChar char="Ø"/>
            </a:pPr>
            <a:r>
              <a:rPr lang="en-US" sz="2400" dirty="0">
                <a:latin typeface="Arial" panose="020B0604020202020204" pitchFamily="34" charset="0"/>
                <a:cs typeface="Arial" panose="020B0604020202020204" pitchFamily="34" charset="0"/>
              </a:rPr>
              <a:t>PC S13 (1) – intoxication generally not a </a:t>
            </a:r>
            <a:r>
              <a:rPr lang="en-US" sz="2400" dirty="0" err="1">
                <a:latin typeface="Arial" panose="020B0604020202020204" pitchFamily="34" charset="0"/>
                <a:cs typeface="Arial" panose="020B0604020202020204" pitchFamily="34" charset="0"/>
              </a:rPr>
              <a:t>defence</a:t>
            </a:r>
            <a:endParaRPr lang="en-US" sz="2400" dirty="0">
              <a:latin typeface="Arial" panose="020B0604020202020204" pitchFamily="34" charset="0"/>
              <a:cs typeface="Arial" panose="020B0604020202020204" pitchFamily="34" charset="0"/>
            </a:endParaRPr>
          </a:p>
          <a:p>
            <a:pPr>
              <a:buFont typeface="Wingdings" pitchFamily="2" charset="2"/>
              <a:buChar char="Ø"/>
            </a:pPr>
            <a:r>
              <a:rPr lang="en-US" sz="2400" dirty="0">
                <a:latin typeface="Arial" panose="020B0604020202020204" pitchFamily="34" charset="0"/>
                <a:cs typeface="Arial" panose="020B0604020202020204" pitchFamily="34" charset="0"/>
              </a:rPr>
              <a:t>Exceptions – 13 (2)</a:t>
            </a:r>
          </a:p>
          <a:p>
            <a:pPr>
              <a:buFont typeface="Wingdings" pitchFamily="2" charset="2"/>
              <a:buChar char="§"/>
            </a:pPr>
            <a:r>
              <a:rPr lang="en-US" sz="2400" dirty="0">
                <a:latin typeface="Arial" panose="020B0604020202020204" pitchFamily="34" charset="0"/>
                <a:cs typeface="Arial" panose="020B0604020202020204" pitchFamily="34" charset="0"/>
              </a:rPr>
              <a:t>Where D is not responsible for his intoxication he has a valid defense for his actions</a:t>
            </a:r>
          </a:p>
          <a:p>
            <a:pPr>
              <a:buFont typeface="Wingdings" pitchFamily="2" charset="2"/>
              <a:buChar char="§"/>
            </a:pPr>
            <a:r>
              <a:rPr lang="en-US" sz="2400" dirty="0">
                <a:latin typeface="Arial" panose="020B0604020202020204" pitchFamily="34" charset="0"/>
                <a:cs typeface="Arial" panose="020B0604020202020204" pitchFamily="34" charset="0"/>
              </a:rPr>
              <a:t>Where intoxication lead to a disease of the mind – read </a:t>
            </a:r>
            <a:r>
              <a:rPr lang="fr-FR" sz="2400" dirty="0">
                <a:latin typeface="Arial" panose="020B0604020202020204" pitchFamily="34" charset="0"/>
                <a:cs typeface="Arial" panose="020B0604020202020204" pitchFamily="34" charset="0"/>
              </a:rPr>
              <a:t>Davies (1881) 14 COX CC 563</a:t>
            </a:r>
            <a:endParaRPr lang="en-US" sz="2400" dirty="0">
              <a:latin typeface="Arial" panose="020B0604020202020204" pitchFamily="34" charset="0"/>
              <a:cs typeface="Arial" panose="020B0604020202020204" pitchFamily="34" charset="0"/>
            </a:endParaRPr>
          </a:p>
          <a:p>
            <a:pPr>
              <a:buFont typeface="Wingdings" pitchFamily="2" charset="2"/>
              <a:buChar char="§"/>
            </a:pPr>
            <a:r>
              <a:rPr lang="en-US" sz="2400" dirty="0">
                <a:latin typeface="Arial" panose="020B0604020202020204" pitchFamily="34" charset="0"/>
                <a:cs typeface="Arial" panose="020B0604020202020204" pitchFamily="34" charset="0"/>
              </a:rPr>
              <a:t>Where D Did not form the necessary </a:t>
            </a:r>
            <a:r>
              <a:rPr lang="en-US" sz="2400" dirty="0" err="1">
                <a:latin typeface="Arial" panose="020B0604020202020204" pitchFamily="34" charset="0"/>
                <a:cs typeface="Arial" panose="020B0604020202020204" pitchFamily="34" charset="0"/>
              </a:rPr>
              <a:t>mens</a:t>
            </a:r>
            <a:r>
              <a:rPr lang="en-US" sz="2400"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rea</a:t>
            </a:r>
            <a:endParaRPr lang="en-US" sz="2400" dirty="0">
              <a:latin typeface="Arial" panose="020B0604020202020204" pitchFamily="34" charset="0"/>
              <a:cs typeface="Arial" panose="020B0604020202020204" pitchFamily="34" charset="0"/>
            </a:endParaRPr>
          </a:p>
          <a:p>
            <a:pPr>
              <a:buFont typeface="Wingdings" panose="05000000000000000000" pitchFamily="2" charset="2"/>
              <a:buChar char="ü"/>
            </a:pP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72996143"/>
      </p:ext>
    </p:extLst>
  </p:cSld>
  <p:clrMapOvr>
    <a:masterClrMapping/>
  </p:clrMapOvr>
</p:sld>
</file>

<file path=ppt/slides/slide2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Intoxication </a:t>
            </a:r>
            <a:r>
              <a:rPr lang="en-GB" b="1" dirty="0" err="1"/>
              <a:t>Cont”d</a:t>
            </a:r>
            <a:endParaRPr lang="en-GB" b="1" dirty="0"/>
          </a:p>
        </p:txBody>
      </p:sp>
      <p:sp>
        <p:nvSpPr>
          <p:cNvPr id="3" name="Content Placeholder 2"/>
          <p:cNvSpPr>
            <a:spLocks noGrp="1"/>
          </p:cNvSpPr>
          <p:nvPr>
            <p:ph idx="1"/>
          </p:nvPr>
        </p:nvSpPr>
        <p:spPr>
          <a:xfrm>
            <a:off x="1081825" y="1845734"/>
            <a:ext cx="10271975" cy="4709612"/>
          </a:xfrm>
        </p:spPr>
        <p:txBody>
          <a:bodyPr>
            <a:normAutofit lnSpcReduction="10000"/>
          </a:bodyPr>
          <a:lstStyle/>
          <a:p>
            <a:r>
              <a:rPr lang="en-GB" i="1" u="sng" dirty="0" err="1">
                <a:latin typeface="Arial" panose="020B0604020202020204" pitchFamily="34" charset="0"/>
                <a:cs typeface="Arial" panose="020B0604020202020204" pitchFamily="34" charset="0"/>
              </a:rPr>
              <a:t>Lubendae</a:t>
            </a:r>
            <a:r>
              <a:rPr lang="en-GB" i="1" u="sng" dirty="0">
                <a:latin typeface="Arial" panose="020B0604020202020204" pitchFamily="34" charset="0"/>
                <a:cs typeface="Arial" panose="020B0604020202020204" pitchFamily="34" charset="0"/>
              </a:rPr>
              <a:t> V The People</a:t>
            </a:r>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 </a:t>
            </a:r>
            <a:r>
              <a:rPr lang="en-GB" i="1" dirty="0">
                <a:latin typeface="Arial" panose="020B0604020202020204" pitchFamily="34" charset="0"/>
                <a:cs typeface="Arial" panose="020B0604020202020204" pitchFamily="34" charset="0"/>
              </a:rPr>
              <a:t>“Evidence of heavy drinking even to the extent of affecting co-ordination of reflexes is insufficient in itself to raise the question of intent unless the accused person’s capacities were affected to the extent that he may not have been able to form the necessary intent”</a:t>
            </a:r>
          </a:p>
          <a:p>
            <a:r>
              <a:rPr lang="en-US" dirty="0">
                <a:latin typeface="Arial" panose="020B0604020202020204" pitchFamily="34" charset="0"/>
                <a:cs typeface="Arial" panose="020B0604020202020204" pitchFamily="34" charset="0"/>
              </a:rPr>
              <a:t>In </a:t>
            </a:r>
            <a:r>
              <a:rPr lang="en-US" i="1" u="sng" dirty="0" err="1">
                <a:latin typeface="Arial" panose="020B0604020202020204" pitchFamily="34" charset="0"/>
                <a:cs typeface="Arial" panose="020B0604020202020204" pitchFamily="34" charset="0"/>
              </a:rPr>
              <a:t>Lubendae</a:t>
            </a:r>
            <a:r>
              <a:rPr lang="en-US" i="1" u="sng" dirty="0">
                <a:latin typeface="Arial" panose="020B0604020202020204" pitchFamily="34" charset="0"/>
                <a:cs typeface="Arial" panose="020B0604020202020204" pitchFamily="34" charset="0"/>
              </a:rPr>
              <a:t> V The People supra</a:t>
            </a:r>
            <a:r>
              <a:rPr lang="en-US" dirty="0">
                <a:latin typeface="Arial" panose="020B0604020202020204" pitchFamily="34" charset="0"/>
                <a:cs typeface="Arial" panose="020B0604020202020204" pitchFamily="34" charset="0"/>
              </a:rPr>
              <a:t> -  the </a:t>
            </a:r>
            <a:r>
              <a:rPr lang="en-US" dirty="0" err="1">
                <a:latin typeface="Arial" panose="020B0604020202020204" pitchFamily="34" charset="0"/>
                <a:cs typeface="Arial" panose="020B0604020202020204" pitchFamily="34" charset="0"/>
              </a:rPr>
              <a:t>defence</a:t>
            </a:r>
            <a:r>
              <a:rPr lang="en-US" dirty="0">
                <a:latin typeface="Arial" panose="020B0604020202020204" pitchFamily="34" charset="0"/>
                <a:cs typeface="Arial" panose="020B0604020202020204" pitchFamily="34" charset="0"/>
              </a:rPr>
              <a:t> of intoxication negates the necessary intent when there is:</a:t>
            </a:r>
            <a:endParaRPr lang="en-GB" dirty="0">
              <a:latin typeface="Arial" panose="020B0604020202020204" pitchFamily="34" charset="0"/>
              <a:cs typeface="Arial" panose="020B0604020202020204" pitchFamily="34" charset="0"/>
            </a:endParaRPr>
          </a:p>
          <a:p>
            <a:pPr marL="457200" indent="-457200">
              <a:buFont typeface="+mj-lt"/>
              <a:buAutoNum type="arabicPeriod"/>
            </a:pPr>
            <a:r>
              <a:rPr lang="en-US" dirty="0">
                <a:latin typeface="Arial" panose="020B0604020202020204" pitchFamily="34" charset="0"/>
                <a:cs typeface="Arial" panose="020B0604020202020204" pitchFamily="34" charset="0"/>
              </a:rPr>
              <a:t> </a:t>
            </a:r>
            <a:r>
              <a:rPr lang="en-US" i="1" dirty="0">
                <a:latin typeface="Arial" panose="020B0604020202020204" pitchFamily="34" charset="0"/>
                <a:cs typeface="Arial" panose="020B0604020202020204" pitchFamily="34" charset="0"/>
              </a:rPr>
              <a:t>Heavy drinking;</a:t>
            </a:r>
            <a:endParaRPr lang="en-GB" dirty="0">
              <a:latin typeface="Arial" panose="020B0604020202020204" pitchFamily="34" charset="0"/>
              <a:cs typeface="Arial" panose="020B0604020202020204" pitchFamily="34" charset="0"/>
            </a:endParaRPr>
          </a:p>
          <a:p>
            <a:pPr marL="457200" indent="-457200">
              <a:buFont typeface="+mj-lt"/>
              <a:buAutoNum type="arabicPeriod"/>
            </a:pPr>
            <a:r>
              <a:rPr lang="en-US" i="1" dirty="0">
                <a:latin typeface="Arial" panose="020B0604020202020204" pitchFamily="34" charset="0"/>
                <a:cs typeface="Arial" panose="020B0604020202020204" pitchFamily="34" charset="0"/>
              </a:rPr>
              <a:t>The accused person’s capacities were affected to the extent that he may not have been able to form necessary intent.</a:t>
            </a:r>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58137328"/>
      </p:ext>
    </p:extLst>
  </p:cSld>
  <p:clrMapOvr>
    <a:masterClrMapping/>
  </p:clrMapOvr>
</p:sld>
</file>

<file path=ppt/slides/slide2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11369" y="1268761"/>
            <a:ext cx="10264462" cy="4979642"/>
          </a:xfrm>
        </p:spPr>
        <p:txBody>
          <a:bodyPr>
            <a:normAutofit/>
          </a:bodyPr>
          <a:lstStyle/>
          <a:p>
            <a:r>
              <a:rPr lang="en-GB" sz="3200" dirty="0">
                <a:latin typeface="Arial" panose="020B0604020202020204" pitchFamily="34" charset="0"/>
                <a:cs typeface="Arial" panose="020B0604020202020204" pitchFamily="34" charset="0"/>
              </a:rPr>
              <a:t>Read the following cases -</a:t>
            </a:r>
          </a:p>
          <a:p>
            <a:pPr>
              <a:buFont typeface="Arial" pitchFamily="34" charset="0"/>
              <a:buChar char="•"/>
            </a:pPr>
            <a:r>
              <a:rPr lang="en-GB" sz="3200" dirty="0">
                <a:latin typeface="Arial" panose="020B0604020202020204" pitchFamily="34" charset="0"/>
                <a:cs typeface="Arial" panose="020B0604020202020204" pitchFamily="34" charset="0"/>
              </a:rPr>
              <a:t>Timothy </a:t>
            </a:r>
            <a:r>
              <a:rPr lang="en-GB" sz="3200" dirty="0" err="1">
                <a:latin typeface="Arial" panose="020B0604020202020204" pitchFamily="34" charset="0"/>
                <a:cs typeface="Arial" panose="020B0604020202020204" pitchFamily="34" charset="0"/>
              </a:rPr>
              <a:t>Chakolwa</a:t>
            </a:r>
            <a:r>
              <a:rPr lang="en-GB" sz="3200" dirty="0">
                <a:latin typeface="Arial" panose="020B0604020202020204" pitchFamily="34" charset="0"/>
                <a:cs typeface="Arial" panose="020B0604020202020204" pitchFamily="34" charset="0"/>
              </a:rPr>
              <a:t> </a:t>
            </a:r>
            <a:r>
              <a:rPr lang="en-GB" sz="3200" dirty="0" err="1">
                <a:latin typeface="Arial" panose="020B0604020202020204" pitchFamily="34" charset="0"/>
                <a:cs typeface="Arial" panose="020B0604020202020204" pitchFamily="34" charset="0"/>
              </a:rPr>
              <a:t>Mulonda</a:t>
            </a:r>
            <a:r>
              <a:rPr lang="en-GB" sz="3200" dirty="0">
                <a:latin typeface="Arial" panose="020B0604020202020204" pitchFamily="34" charset="0"/>
                <a:cs typeface="Arial" panose="020B0604020202020204" pitchFamily="34" charset="0"/>
              </a:rPr>
              <a:t> v The People [1978] SCZ </a:t>
            </a:r>
          </a:p>
          <a:p>
            <a:pPr>
              <a:buFont typeface="Arial" pitchFamily="34" charset="0"/>
              <a:buChar char="•"/>
            </a:pPr>
            <a:r>
              <a:rPr lang="en-GB" sz="3200" dirty="0" err="1">
                <a:latin typeface="Arial" panose="020B0604020202020204" pitchFamily="34" charset="0"/>
                <a:cs typeface="Arial" panose="020B0604020202020204" pitchFamily="34" charset="0"/>
              </a:rPr>
              <a:t>Lubendae</a:t>
            </a:r>
            <a:r>
              <a:rPr lang="en-GB" sz="3200" dirty="0">
                <a:latin typeface="Arial" panose="020B0604020202020204" pitchFamily="34" charset="0"/>
                <a:cs typeface="Arial" panose="020B0604020202020204" pitchFamily="34" charset="0"/>
              </a:rPr>
              <a:t> V The People (1983) Z.R. 54 (S.C.)</a:t>
            </a:r>
          </a:p>
          <a:p>
            <a:pPr>
              <a:buFont typeface="Arial" pitchFamily="34" charset="0"/>
              <a:buChar char="•"/>
            </a:pPr>
            <a:r>
              <a:rPr lang="en-GB" sz="3200" dirty="0" err="1">
                <a:latin typeface="Arial" panose="020B0604020202020204" pitchFamily="34" charset="0"/>
                <a:cs typeface="Arial" panose="020B0604020202020204" pitchFamily="34" charset="0"/>
              </a:rPr>
              <a:t>Simutenda</a:t>
            </a:r>
            <a:r>
              <a:rPr lang="en-GB" sz="3200" dirty="0">
                <a:latin typeface="Arial" panose="020B0604020202020204" pitchFamily="34" charset="0"/>
                <a:cs typeface="Arial" panose="020B0604020202020204" pitchFamily="34" charset="0"/>
              </a:rPr>
              <a:t> V the People (1975) Z.R 294</a:t>
            </a:r>
          </a:p>
          <a:p>
            <a:pPr>
              <a:buFont typeface="Arial" pitchFamily="34" charset="0"/>
              <a:buChar char="•"/>
            </a:pPr>
            <a:r>
              <a:rPr lang="en-GB" sz="3200" dirty="0" err="1">
                <a:latin typeface="Arial" panose="020B0604020202020204" pitchFamily="34" charset="0"/>
                <a:cs typeface="Arial" panose="020B0604020202020204" pitchFamily="34" charset="0"/>
              </a:rPr>
              <a:t>Kanyanga</a:t>
            </a:r>
            <a:r>
              <a:rPr lang="en-GB" sz="3200" dirty="0">
                <a:latin typeface="Arial" panose="020B0604020202020204" pitchFamily="34" charset="0"/>
                <a:cs typeface="Arial" panose="020B0604020202020204" pitchFamily="34" charset="0"/>
              </a:rPr>
              <a:t> v The People [2012] ZMSC 77</a:t>
            </a:r>
          </a:p>
        </p:txBody>
      </p:sp>
    </p:spTree>
    <p:extLst>
      <p:ext uri="{BB962C8B-B14F-4D97-AF65-F5344CB8AC3E}">
        <p14:creationId xmlns:p14="http://schemas.microsoft.com/office/powerpoint/2010/main" val="1441812482"/>
      </p:ext>
    </p:extLst>
  </p:cSld>
  <p:clrMapOvr>
    <a:masterClrMapping/>
  </p:clrMapOvr>
</p:sld>
</file>

<file path=ppt/slides/slide2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8584" y="452718"/>
            <a:ext cx="8186719" cy="1400530"/>
          </a:xfrm>
        </p:spPr>
        <p:txBody>
          <a:bodyPr/>
          <a:lstStyle/>
          <a:p>
            <a:pPr algn="ctr"/>
            <a:r>
              <a:rPr lang="en-GB" dirty="0">
                <a:latin typeface="Arial" panose="020B0604020202020204" pitchFamily="34" charset="0"/>
                <a:cs typeface="Arial" panose="020B0604020202020204" pitchFamily="34" charset="0"/>
              </a:rPr>
              <a:t>SELF DEFENCE</a:t>
            </a:r>
          </a:p>
        </p:txBody>
      </p:sp>
      <p:sp>
        <p:nvSpPr>
          <p:cNvPr id="3" name="Content Placeholder 2"/>
          <p:cNvSpPr>
            <a:spLocks noGrp="1"/>
          </p:cNvSpPr>
          <p:nvPr>
            <p:ph idx="1"/>
          </p:nvPr>
        </p:nvSpPr>
        <p:spPr>
          <a:xfrm>
            <a:off x="721217" y="1674254"/>
            <a:ext cx="10728101" cy="4959025"/>
          </a:xfrm>
        </p:spPr>
        <p:txBody>
          <a:bodyPr>
            <a:normAutofit/>
          </a:bodyPr>
          <a:lstStyle/>
          <a:p>
            <a:pPr>
              <a:buFont typeface="Wingdings" panose="05000000000000000000" pitchFamily="2" charset="2"/>
              <a:buChar char="ü"/>
            </a:pPr>
            <a:r>
              <a:rPr lang="en-GB" dirty="0">
                <a:latin typeface="Arial" panose="020B0604020202020204" pitchFamily="34" charset="0"/>
                <a:cs typeface="Arial" panose="020B0604020202020204" pitchFamily="34" charset="0"/>
              </a:rPr>
              <a:t>Law permits people to protect  themselves using force, if necessary , to prevent an immediate attack or its continuation.</a:t>
            </a:r>
          </a:p>
          <a:p>
            <a:pPr>
              <a:buFont typeface="Wingdings" panose="05000000000000000000" pitchFamily="2" charset="2"/>
              <a:buChar char="ü"/>
            </a:pPr>
            <a:r>
              <a:rPr lang="en-GB" dirty="0">
                <a:latin typeface="Arial" panose="020B0604020202020204" pitchFamily="34" charset="0"/>
                <a:cs typeface="Arial" panose="020B0604020202020204" pitchFamily="34" charset="0"/>
              </a:rPr>
              <a:t>Elements:</a:t>
            </a:r>
          </a:p>
          <a:p>
            <a:pPr marL="514350" indent="-514350">
              <a:buFont typeface="+mj-lt"/>
              <a:buAutoNum type="arabicPeriod"/>
            </a:pPr>
            <a:r>
              <a:rPr lang="en-GB" dirty="0">
                <a:latin typeface="Arial" panose="020B0604020202020204" pitchFamily="34" charset="0"/>
                <a:cs typeface="Arial" panose="020B0604020202020204" pitchFamily="34" charset="0"/>
              </a:rPr>
              <a:t>Attack</a:t>
            </a:r>
          </a:p>
          <a:p>
            <a:pPr marL="514350" indent="-514350">
              <a:buFont typeface="+mj-lt"/>
              <a:buAutoNum type="arabicPeriod"/>
            </a:pPr>
            <a:r>
              <a:rPr lang="en-GB" dirty="0">
                <a:latin typeface="Arial" panose="020B0604020202020204" pitchFamily="34" charset="0"/>
                <a:cs typeface="Arial" panose="020B0604020202020204" pitchFamily="34" charset="0"/>
              </a:rPr>
              <a:t>Necessary use of force</a:t>
            </a:r>
          </a:p>
          <a:p>
            <a:pPr>
              <a:buFont typeface="Wingdings" panose="05000000000000000000" pitchFamily="2" charset="2"/>
              <a:buChar char="ü"/>
            </a:pPr>
            <a:r>
              <a:rPr lang="en-GB" dirty="0">
                <a:latin typeface="Arial" panose="020B0604020202020204" pitchFamily="34" charset="0"/>
                <a:cs typeface="Arial" panose="020B0604020202020204" pitchFamily="34" charset="0"/>
              </a:rPr>
              <a:t>S17 of the PC</a:t>
            </a: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44685710"/>
      </p:ext>
    </p:extLst>
  </p:cSld>
  <p:clrMapOvr>
    <a:masterClrMapping/>
  </p:clrMapOvr>
</p:sld>
</file>

<file path=ppt/slides/slide2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8583" y="452718"/>
            <a:ext cx="8221590" cy="1400530"/>
          </a:xfrm>
        </p:spPr>
        <p:txBody>
          <a:bodyPr/>
          <a:lstStyle/>
          <a:p>
            <a:pPr algn="ctr"/>
            <a:r>
              <a:rPr lang="en-GB" dirty="0">
                <a:latin typeface="Arial" panose="020B0604020202020204" pitchFamily="34" charset="0"/>
                <a:cs typeface="Arial" panose="020B0604020202020204" pitchFamily="34" charset="0"/>
              </a:rPr>
              <a:t>SELF DEFENCE CONT’D</a:t>
            </a:r>
          </a:p>
        </p:txBody>
      </p:sp>
      <p:sp>
        <p:nvSpPr>
          <p:cNvPr id="3" name="Content Placeholder 2"/>
          <p:cNvSpPr>
            <a:spLocks noGrp="1"/>
          </p:cNvSpPr>
          <p:nvPr>
            <p:ph idx="1"/>
          </p:nvPr>
        </p:nvSpPr>
        <p:spPr>
          <a:xfrm>
            <a:off x="785611" y="1580831"/>
            <a:ext cx="10599313" cy="4584474"/>
          </a:xfrm>
        </p:spPr>
        <p:txBody>
          <a:bodyPr>
            <a:normAutofit/>
          </a:bodyPr>
          <a:lstStyle/>
          <a:p>
            <a:pPr>
              <a:buFont typeface="Wingdings" panose="05000000000000000000" pitchFamily="2" charset="2"/>
              <a:buChar char="ü"/>
            </a:pPr>
            <a:endParaRPr lang="en-GB" sz="3200" dirty="0">
              <a:latin typeface="Arial" panose="020B0604020202020204" pitchFamily="34" charset="0"/>
              <a:cs typeface="Arial" panose="020B0604020202020204" pitchFamily="34" charset="0"/>
            </a:endParaRPr>
          </a:p>
          <a:p>
            <a:pPr>
              <a:buFont typeface="Wingdings" panose="05000000000000000000" pitchFamily="2" charset="2"/>
              <a:buChar char="ü"/>
            </a:pPr>
            <a:r>
              <a:rPr lang="en-GB" sz="3200" dirty="0">
                <a:latin typeface="Arial" panose="020B0604020202020204" pitchFamily="34" charset="0"/>
                <a:cs typeface="Arial" panose="020B0604020202020204" pitchFamily="34" charset="0"/>
              </a:rPr>
              <a:t>Reasonable man test used. Read the following:</a:t>
            </a:r>
          </a:p>
          <a:p>
            <a:pPr>
              <a:buFont typeface="Wingdings" panose="05000000000000000000" pitchFamily="2" charset="2"/>
              <a:buChar char="ü"/>
            </a:pPr>
            <a:r>
              <a:rPr lang="en-GB" sz="3200" i="1" dirty="0">
                <a:latin typeface="Arial" panose="020B0604020202020204" pitchFamily="34" charset="0"/>
                <a:cs typeface="Arial" panose="020B0604020202020204" pitchFamily="34" charset="0"/>
              </a:rPr>
              <a:t>Elisha </a:t>
            </a:r>
            <a:r>
              <a:rPr lang="en-GB" sz="3200" i="1" dirty="0" err="1">
                <a:latin typeface="Arial" panose="020B0604020202020204" pitchFamily="34" charset="0"/>
                <a:cs typeface="Arial" panose="020B0604020202020204" pitchFamily="34" charset="0"/>
              </a:rPr>
              <a:t>Malume</a:t>
            </a:r>
            <a:r>
              <a:rPr lang="en-GB" sz="3200" i="1" dirty="0">
                <a:latin typeface="Arial" panose="020B0604020202020204" pitchFamily="34" charset="0"/>
                <a:cs typeface="Arial" panose="020B0604020202020204" pitchFamily="34" charset="0"/>
              </a:rPr>
              <a:t> </a:t>
            </a:r>
            <a:r>
              <a:rPr lang="en-GB" sz="3200" i="1" dirty="0" err="1">
                <a:latin typeface="Arial" panose="020B0604020202020204" pitchFamily="34" charset="0"/>
                <a:cs typeface="Arial" panose="020B0604020202020204" pitchFamily="34" charset="0"/>
              </a:rPr>
              <a:t>Tembo</a:t>
            </a:r>
            <a:r>
              <a:rPr lang="en-GB" sz="3200" i="1" dirty="0">
                <a:latin typeface="Arial" panose="020B0604020202020204" pitchFamily="34" charset="0"/>
                <a:cs typeface="Arial" panose="020B0604020202020204" pitchFamily="34" charset="0"/>
              </a:rPr>
              <a:t> v. The People </a:t>
            </a:r>
            <a:r>
              <a:rPr lang="en-GB" sz="3200" dirty="0">
                <a:latin typeface="Arial" panose="020B0604020202020204" pitchFamily="34" charset="0"/>
                <a:cs typeface="Arial" panose="020B0604020202020204" pitchFamily="34" charset="0"/>
              </a:rPr>
              <a:t>(1980) ZR 209 Supreme Court</a:t>
            </a:r>
          </a:p>
          <a:p>
            <a:pPr>
              <a:buFont typeface="Wingdings" panose="05000000000000000000" pitchFamily="2" charset="2"/>
              <a:buChar char="ü"/>
            </a:pPr>
            <a:r>
              <a:rPr lang="en-GB" sz="3200" dirty="0">
                <a:latin typeface="Arial" panose="020B0604020202020204" pitchFamily="34" charset="0"/>
                <a:cs typeface="Arial" panose="020B0604020202020204" pitchFamily="34" charset="0"/>
              </a:rPr>
              <a:t>Rosalyn </a:t>
            </a:r>
            <a:r>
              <a:rPr lang="en-GB" sz="3200" dirty="0" err="1">
                <a:latin typeface="Arial" panose="020B0604020202020204" pitchFamily="34" charset="0"/>
                <a:cs typeface="Arial" panose="020B0604020202020204" pitchFamily="34" charset="0"/>
              </a:rPr>
              <a:t>Thandiwe</a:t>
            </a:r>
            <a:r>
              <a:rPr lang="en-GB" sz="3200" dirty="0">
                <a:latin typeface="Arial" panose="020B0604020202020204" pitchFamily="34" charset="0"/>
                <a:cs typeface="Arial" panose="020B0604020202020204" pitchFamily="34" charset="0"/>
              </a:rPr>
              <a:t> Zulu</a:t>
            </a:r>
          </a:p>
          <a:p>
            <a:pPr>
              <a:buFont typeface="Wingdings" panose="05000000000000000000" pitchFamily="2" charset="2"/>
              <a:buChar char="ü"/>
            </a:pPr>
            <a:r>
              <a:rPr lang="en-GB" sz="3200" dirty="0">
                <a:latin typeface="Arial" panose="020B0604020202020204" pitchFamily="34" charset="0"/>
                <a:cs typeface="Arial" panose="020B0604020202020204" pitchFamily="34" charset="0"/>
              </a:rPr>
              <a:t>R v </a:t>
            </a:r>
            <a:r>
              <a:rPr lang="en-GB" sz="3200" dirty="0" err="1">
                <a:latin typeface="Arial" panose="020B0604020202020204" pitchFamily="34" charset="0"/>
                <a:cs typeface="Arial" panose="020B0604020202020204" pitchFamily="34" charset="0"/>
              </a:rPr>
              <a:t>Chibabe</a:t>
            </a:r>
            <a:r>
              <a:rPr lang="en-GB" sz="3200" dirty="0">
                <a:latin typeface="Arial" panose="020B0604020202020204" pitchFamily="34" charset="0"/>
                <a:cs typeface="Arial" panose="020B0604020202020204" pitchFamily="34" charset="0"/>
              </a:rPr>
              <a:t> </a:t>
            </a:r>
            <a:r>
              <a:rPr lang="en-GB" sz="3200" dirty="0" err="1">
                <a:latin typeface="Arial" panose="020B0604020202020204" pitchFamily="34" charset="0"/>
                <a:cs typeface="Arial" panose="020B0604020202020204" pitchFamily="34" charset="0"/>
              </a:rPr>
              <a:t>Hang’umba</a:t>
            </a:r>
            <a:endParaRPr lang="en-GB" sz="3200" dirty="0">
              <a:latin typeface="Arial" panose="020B0604020202020204" pitchFamily="34" charset="0"/>
              <a:cs typeface="Arial" panose="020B0604020202020204" pitchFamily="34" charset="0"/>
            </a:endParaRPr>
          </a:p>
          <a:p>
            <a:pPr>
              <a:buFont typeface="Wingdings" panose="05000000000000000000" pitchFamily="2" charset="2"/>
              <a:buChar char="ü"/>
            </a:pPr>
            <a:r>
              <a:rPr lang="en-GB" sz="3200" dirty="0" err="1">
                <a:latin typeface="Arial" panose="020B0604020202020204" pitchFamily="34" charset="0"/>
                <a:cs typeface="Arial" panose="020B0604020202020204" pitchFamily="34" charset="0"/>
              </a:rPr>
              <a:t>Kambarange</a:t>
            </a:r>
            <a:r>
              <a:rPr lang="en-GB" sz="3200" dirty="0">
                <a:latin typeface="Arial" panose="020B0604020202020204" pitchFamily="34" charset="0"/>
                <a:cs typeface="Arial" panose="020B0604020202020204" pitchFamily="34" charset="0"/>
              </a:rPr>
              <a:t> </a:t>
            </a:r>
            <a:r>
              <a:rPr lang="en-GB" sz="3200" dirty="0" err="1">
                <a:latin typeface="Arial" panose="020B0604020202020204" pitchFamily="34" charset="0"/>
                <a:cs typeface="Arial" panose="020B0604020202020204" pitchFamily="34" charset="0"/>
              </a:rPr>
              <a:t>Mpundu</a:t>
            </a:r>
            <a:r>
              <a:rPr lang="en-GB" sz="3200" dirty="0">
                <a:latin typeface="Arial" panose="020B0604020202020204" pitchFamily="34" charset="0"/>
                <a:cs typeface="Arial" panose="020B0604020202020204" pitchFamily="34" charset="0"/>
              </a:rPr>
              <a:t> Kaunda V The People (1992) S.J. 1 (S.C.)</a:t>
            </a:r>
          </a:p>
          <a:p>
            <a:pPr marL="0" indent="0">
              <a:buNone/>
            </a:pPr>
            <a:endParaRPr lang="en-GB" sz="3200" dirty="0">
              <a:latin typeface="Arial" panose="020B0604020202020204" pitchFamily="34" charset="0"/>
              <a:cs typeface="Arial" panose="020B0604020202020204" pitchFamily="34" charset="0"/>
            </a:endParaRPr>
          </a:p>
          <a:p>
            <a:pPr>
              <a:buFont typeface="Wingdings" panose="05000000000000000000" pitchFamily="2" charset="2"/>
              <a:buChar char="ü"/>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07344751"/>
      </p:ext>
    </p:extLst>
  </p:cSld>
  <p:clrMapOvr>
    <a:masterClrMapping/>
  </p:clrMapOvr>
</p:sld>
</file>

<file path=ppt/slides/slide2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8585" y="452718"/>
            <a:ext cx="8256461" cy="1400530"/>
          </a:xfrm>
        </p:spPr>
        <p:txBody>
          <a:bodyPr/>
          <a:lstStyle/>
          <a:p>
            <a:pPr algn="ctr"/>
            <a:r>
              <a:rPr lang="en-GB" dirty="0">
                <a:solidFill>
                  <a:schemeClr val="tx1"/>
                </a:solidFill>
                <a:latin typeface="Arial" panose="020B0604020202020204" pitchFamily="34" charset="0"/>
                <a:cs typeface="Arial" panose="020B0604020202020204" pitchFamily="34" charset="0"/>
              </a:rPr>
              <a:t>SELF DEFENCE CONT’D</a:t>
            </a:r>
          </a:p>
        </p:txBody>
      </p:sp>
      <p:sp>
        <p:nvSpPr>
          <p:cNvPr id="3" name="Content Placeholder 2"/>
          <p:cNvSpPr>
            <a:spLocks noGrp="1"/>
          </p:cNvSpPr>
          <p:nvPr>
            <p:ph idx="1"/>
          </p:nvPr>
        </p:nvSpPr>
        <p:spPr>
          <a:xfrm>
            <a:off x="463639" y="1648496"/>
            <a:ext cx="11307651" cy="4516809"/>
          </a:xfrm>
        </p:spPr>
        <p:txBody>
          <a:bodyPr>
            <a:normAutofit/>
          </a:bodyPr>
          <a:lstStyle/>
          <a:p>
            <a:pPr marL="0" indent="0">
              <a:buClr>
                <a:srgbClr val="1E5155">
                  <a:lumMod val="40000"/>
                  <a:lumOff val="60000"/>
                </a:srgbClr>
              </a:buClr>
              <a:buNone/>
            </a:pPr>
            <a:endParaRPr lang="en-GB" sz="3200" dirty="0">
              <a:solidFill>
                <a:prstClr val="white"/>
              </a:solidFill>
              <a:latin typeface="Arial" panose="020B0604020202020204" pitchFamily="34" charset="0"/>
              <a:cs typeface="Arial" panose="020B0604020202020204" pitchFamily="34" charset="0"/>
            </a:endParaRPr>
          </a:p>
          <a:p>
            <a:pPr lvl="0">
              <a:buClr>
                <a:srgbClr val="1E5155">
                  <a:lumMod val="40000"/>
                  <a:lumOff val="60000"/>
                </a:srgbClr>
              </a:buClr>
              <a:buFont typeface="Wingdings" panose="05000000000000000000" pitchFamily="2" charset="2"/>
              <a:buChar char="ü"/>
            </a:pPr>
            <a:r>
              <a:rPr lang="en-GB" sz="3200" dirty="0">
                <a:latin typeface="Arial" panose="020B0604020202020204" pitchFamily="34" charset="0"/>
                <a:cs typeface="Arial" panose="020B0604020202020204" pitchFamily="34" charset="0"/>
              </a:rPr>
              <a:t>Force must be reasonable and necessary:</a:t>
            </a:r>
            <a:endParaRPr lang="en-GB" dirty="0">
              <a:latin typeface="Arial" panose="020B0604020202020204" pitchFamily="34" charset="0"/>
              <a:cs typeface="Arial" panose="020B0604020202020204" pitchFamily="34" charset="0"/>
            </a:endParaRPr>
          </a:p>
          <a:p>
            <a:pPr marL="596646" indent="-514350">
              <a:buAutoNum type="arabicPeriod"/>
            </a:pPr>
            <a:r>
              <a:rPr lang="en-GB" dirty="0">
                <a:latin typeface="Arial" panose="020B0604020202020204" pitchFamily="34" charset="0"/>
                <a:cs typeface="Arial" panose="020B0604020202020204" pitchFamily="34" charset="0"/>
              </a:rPr>
              <a:t>The necessity for any defensive action</a:t>
            </a:r>
          </a:p>
          <a:p>
            <a:pPr marL="596646" indent="-514350">
              <a:buAutoNum type="arabicPeriod"/>
            </a:pPr>
            <a:r>
              <a:rPr lang="en-GB" dirty="0">
                <a:latin typeface="Arial" panose="020B0604020202020204" pitchFamily="34" charset="0"/>
                <a:cs typeface="Arial" panose="020B0604020202020204" pitchFamily="34" charset="0"/>
              </a:rPr>
              <a:t>The amount of responsive force that may be used - </a:t>
            </a:r>
            <a:r>
              <a:rPr lang="en-GB" dirty="0" err="1">
                <a:latin typeface="Arial" panose="020B0604020202020204" pitchFamily="34" charset="0"/>
                <a:cs typeface="Arial" panose="020B0604020202020204" pitchFamily="34" charset="0"/>
              </a:rPr>
              <a:t>Kenious</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Sialuzi</a:t>
            </a:r>
            <a:r>
              <a:rPr lang="en-GB" dirty="0">
                <a:latin typeface="Arial" panose="020B0604020202020204" pitchFamily="34" charset="0"/>
                <a:cs typeface="Arial" panose="020B0604020202020204" pitchFamily="34" charset="0"/>
              </a:rPr>
              <a:t> V The People (2006) Z.R. 87</a:t>
            </a:r>
          </a:p>
          <a:p>
            <a:pPr marL="596646" indent="-514350">
              <a:buAutoNum type="arabicPeriod"/>
            </a:pPr>
            <a:r>
              <a:rPr lang="en-GB" dirty="0">
                <a:latin typeface="Arial" panose="020B0604020202020204" pitchFamily="34" charset="0"/>
                <a:cs typeface="Arial" panose="020B0604020202020204" pitchFamily="34" charset="0"/>
              </a:rPr>
              <a:t>The duty to retreat – The law insists that X must demonstrate by actions that he or she does not want to fight (see </a:t>
            </a:r>
            <a:r>
              <a:rPr lang="en-GB" i="1" dirty="0">
                <a:latin typeface="Arial" panose="020B0604020202020204" pitchFamily="34" charset="0"/>
                <a:cs typeface="Arial" panose="020B0604020202020204" pitchFamily="34" charset="0"/>
              </a:rPr>
              <a:t>The People v. </a:t>
            </a:r>
            <a:r>
              <a:rPr lang="en-GB" i="1" dirty="0" err="1">
                <a:latin typeface="Arial" panose="020B0604020202020204" pitchFamily="34" charset="0"/>
                <a:cs typeface="Arial" panose="020B0604020202020204" pitchFamily="34" charset="0"/>
              </a:rPr>
              <a:t>Mudewa</a:t>
            </a:r>
            <a:r>
              <a:rPr lang="en-GB" i="1" dirty="0">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(1973) ZR 147 High </a:t>
            </a:r>
            <a:r>
              <a:rPr lang="en-GB" dirty="0" err="1">
                <a:latin typeface="Arial" panose="020B0604020202020204" pitchFamily="34" charset="0"/>
                <a:cs typeface="Arial" panose="020B0604020202020204" pitchFamily="34" charset="0"/>
              </a:rPr>
              <a:t>Crt</a:t>
            </a:r>
            <a:r>
              <a:rPr lang="en-GB" dirty="0">
                <a:latin typeface="Arial" panose="020B0604020202020204" pitchFamily="34" charset="0"/>
                <a:cs typeface="Arial" panose="020B0604020202020204" pitchFamily="34" charset="0"/>
              </a:rPr>
              <a:t> for Zambia)</a:t>
            </a:r>
          </a:p>
          <a:p>
            <a:pPr marL="596646" indent="-514350">
              <a:buAutoNum type="arabicPeriod"/>
            </a:pPr>
            <a:r>
              <a:rPr lang="en-GB" dirty="0">
                <a:latin typeface="Arial" panose="020B0604020202020204" pitchFamily="34" charset="0"/>
                <a:cs typeface="Arial" panose="020B0604020202020204" pitchFamily="34" charset="0"/>
              </a:rPr>
              <a:t>The imminence of the threatened attack</a:t>
            </a:r>
          </a:p>
          <a:p>
            <a:pPr marL="82296" indent="0">
              <a:buNone/>
            </a:pPr>
            <a:endParaRPr lang="en-GB" dirty="0">
              <a:latin typeface="Arial" panose="020B0604020202020204" pitchFamily="34" charset="0"/>
              <a:cs typeface="Arial" panose="020B0604020202020204" pitchFamily="34" charset="0"/>
            </a:endParaRPr>
          </a:p>
          <a:p>
            <a:pPr>
              <a:buFont typeface="Wingdings" panose="05000000000000000000" pitchFamily="2" charset="2"/>
              <a:buChar char="ü"/>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11297675"/>
      </p:ext>
    </p:extLst>
  </p:cSld>
  <p:clrMapOvr>
    <a:masterClrMapping/>
  </p:clrMapOvr>
</p:sld>
</file>

<file path=ppt/slides/slide2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prstClr val="black"/>
                </a:solidFill>
                <a:latin typeface="Arial" panose="020B0604020202020204" pitchFamily="34" charset="0"/>
                <a:cs typeface="Arial" panose="020B0604020202020204" pitchFamily="34" charset="0"/>
              </a:rPr>
              <a:t>SELF DEFENCE CONT’D</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r>
              <a:rPr lang="en-GB" b="1" dirty="0" err="1"/>
              <a:t>Chinyange</a:t>
            </a:r>
            <a:r>
              <a:rPr lang="en-GB" b="1" dirty="0"/>
              <a:t> </a:t>
            </a:r>
            <a:r>
              <a:rPr lang="en-GB" b="1" dirty="0" err="1"/>
              <a:t>Muyenga</a:t>
            </a:r>
            <a:r>
              <a:rPr lang="en-GB" b="1" dirty="0"/>
              <a:t> V The People S.C.Z Judgment No. 14 Of 2009 </a:t>
            </a:r>
            <a:r>
              <a:rPr lang="en-GB" dirty="0"/>
              <a:t>- A wrongdoer who causes or invokes a fight and in the process of which he kills a person cannot avail himself of the defence of self-defence, or provocation.  Self-defence or provocation , is only available when the deceased was the assailant or the provoker.</a:t>
            </a:r>
          </a:p>
          <a:p>
            <a:endParaRPr lang="en-GB" dirty="0"/>
          </a:p>
        </p:txBody>
      </p:sp>
    </p:spTree>
    <p:extLst>
      <p:ext uri="{BB962C8B-B14F-4D97-AF65-F5344CB8AC3E}">
        <p14:creationId xmlns:p14="http://schemas.microsoft.com/office/powerpoint/2010/main" val="51126355"/>
      </p:ext>
    </p:extLst>
  </p:cSld>
  <p:clrMapOvr>
    <a:masterClrMapping/>
  </p:clrMapOvr>
</p:sld>
</file>

<file path=ppt/slides/slide2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b="1" dirty="0">
                <a:latin typeface="Arial" panose="020B0604020202020204" pitchFamily="34" charset="0"/>
                <a:cs typeface="Arial" panose="020B0604020202020204" pitchFamily="34" charset="0"/>
              </a:rPr>
              <a:t>Diminished Responsibility</a:t>
            </a:r>
          </a:p>
        </p:txBody>
      </p:sp>
      <p:sp>
        <p:nvSpPr>
          <p:cNvPr id="3" name="Content Placeholder 2"/>
          <p:cNvSpPr>
            <a:spLocks noGrp="1"/>
          </p:cNvSpPr>
          <p:nvPr>
            <p:ph idx="1"/>
          </p:nvPr>
        </p:nvSpPr>
        <p:spPr/>
        <p:txBody>
          <a:bodyPr>
            <a:noAutofit/>
          </a:bodyPr>
          <a:lstStyle/>
          <a:p>
            <a:pPr>
              <a:buFont typeface="Wingdings" panose="05000000000000000000" pitchFamily="2" charset="2"/>
              <a:buChar char="ü"/>
            </a:pPr>
            <a:r>
              <a:rPr lang="en-GB" sz="3200" dirty="0">
                <a:latin typeface="Arial" panose="020B0604020202020204" pitchFamily="34" charset="0"/>
                <a:cs typeface="Arial" panose="020B0604020202020204" pitchFamily="34" charset="0"/>
              </a:rPr>
              <a:t>Defence of Diminished Responsibility is introduced under sec 12A of PC</a:t>
            </a:r>
          </a:p>
          <a:p>
            <a:pPr>
              <a:buFont typeface="Wingdings" panose="05000000000000000000" pitchFamily="2" charset="2"/>
              <a:buChar char="ü"/>
            </a:pPr>
            <a:r>
              <a:rPr lang="en-GB" sz="3200" dirty="0">
                <a:latin typeface="Arial" panose="020B0604020202020204" pitchFamily="34" charset="0"/>
                <a:cs typeface="Arial" panose="020B0604020202020204" pitchFamily="34" charset="0"/>
              </a:rPr>
              <a:t>However a successful defence of diminished responsibility does not lead to an acquittal</a:t>
            </a:r>
          </a:p>
          <a:p>
            <a:pPr>
              <a:buFont typeface="Wingdings" panose="05000000000000000000" pitchFamily="2" charset="2"/>
              <a:buChar char="ü"/>
            </a:pPr>
            <a:r>
              <a:rPr lang="en-GB" sz="3200" dirty="0">
                <a:latin typeface="Arial" panose="020B0604020202020204" pitchFamily="34" charset="0"/>
                <a:cs typeface="Arial" panose="020B0604020202020204" pitchFamily="34" charset="0"/>
              </a:rPr>
              <a:t>It reduces murder to manslaughter</a:t>
            </a:r>
          </a:p>
          <a:p>
            <a:pPr>
              <a:buFont typeface="Wingdings" panose="05000000000000000000" pitchFamily="2" charset="2"/>
              <a:buChar char="ü"/>
            </a:pPr>
            <a:r>
              <a:rPr lang="en-GB" sz="3200" dirty="0">
                <a:latin typeface="Arial" panose="020B0604020202020204" pitchFamily="34" charset="0"/>
                <a:cs typeface="Arial" panose="020B0604020202020204" pitchFamily="34" charset="0"/>
              </a:rPr>
              <a:t>Defence is only available to the offence of murder</a:t>
            </a:r>
          </a:p>
          <a:p>
            <a:pPr>
              <a:buFont typeface="Wingdings" panose="05000000000000000000" pitchFamily="2" charset="2"/>
              <a:buChar char="ü"/>
            </a:pPr>
            <a:endParaRPr lang="en-GB" sz="3200" dirty="0">
              <a:latin typeface="Arial" panose="020B0604020202020204" pitchFamily="34" charset="0"/>
              <a:cs typeface="Arial" panose="020B0604020202020204" pitchFamily="34" charset="0"/>
            </a:endParaRPr>
          </a:p>
          <a:p>
            <a:pPr>
              <a:buFont typeface="Wingdings" panose="05000000000000000000" pitchFamily="2" charset="2"/>
              <a:buChar char="ü"/>
            </a:pPr>
            <a:endParaRPr lang="en-GB"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72176988"/>
      </p:ext>
    </p:extLst>
  </p:cSld>
  <p:clrMapOvr>
    <a:masterClrMapping/>
  </p:clrMapOvr>
</p:sld>
</file>

<file path=ppt/slides/slide2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latin typeface="Arial" panose="020B0604020202020204" pitchFamily="34" charset="0"/>
                <a:cs typeface="Arial" panose="020B0604020202020204" pitchFamily="34" charset="0"/>
              </a:rPr>
              <a:t>Diminished Responsibility cont’d</a:t>
            </a:r>
          </a:p>
        </p:txBody>
      </p:sp>
      <p:sp>
        <p:nvSpPr>
          <p:cNvPr id="3" name="Content Placeholder 2"/>
          <p:cNvSpPr>
            <a:spLocks noGrp="1"/>
          </p:cNvSpPr>
          <p:nvPr>
            <p:ph idx="1"/>
          </p:nvPr>
        </p:nvSpPr>
        <p:spPr>
          <a:xfrm>
            <a:off x="1847528" y="1845734"/>
            <a:ext cx="8568952" cy="4391578"/>
          </a:xfrm>
        </p:spPr>
        <p:txBody>
          <a:bodyPr>
            <a:normAutofit fontScale="92500" lnSpcReduction="20000"/>
          </a:bodyPr>
          <a:lstStyle/>
          <a:p>
            <a:r>
              <a:rPr lang="en-GB" dirty="0">
                <a:latin typeface="Arial" panose="020B0604020202020204" pitchFamily="34" charset="0"/>
                <a:cs typeface="Arial" panose="020B0604020202020204" pitchFamily="34" charset="0"/>
              </a:rPr>
              <a:t>Defence of diminished responsibility is intended to provide a partial excuse for offenders with mental disorders who could not rely on sec 12</a:t>
            </a:r>
          </a:p>
          <a:p>
            <a:r>
              <a:rPr lang="en-GB" dirty="0">
                <a:latin typeface="Arial" panose="020B0604020202020204" pitchFamily="34" charset="0"/>
                <a:cs typeface="Arial" panose="020B0604020202020204" pitchFamily="34" charset="0"/>
              </a:rPr>
              <a:t>In order for defence to be accepted by </a:t>
            </a:r>
            <a:r>
              <a:rPr lang="en-GB" dirty="0" err="1">
                <a:latin typeface="Arial" panose="020B0604020202020204" pitchFamily="34" charset="0"/>
                <a:cs typeface="Arial" panose="020B0604020202020204" pitchFamily="34" charset="0"/>
              </a:rPr>
              <a:t>Crt</a:t>
            </a:r>
            <a:r>
              <a:rPr lang="en-GB" dirty="0">
                <a:latin typeface="Arial" panose="020B0604020202020204" pitchFamily="34" charset="0"/>
                <a:cs typeface="Arial" panose="020B0604020202020204" pitchFamily="34" charset="0"/>
              </a:rPr>
              <a:t>, three elements must be proved (under S12A)</a:t>
            </a:r>
          </a:p>
          <a:p>
            <a:pPr marL="385763" indent="-385763">
              <a:buAutoNum type="arabicPeriod"/>
            </a:pPr>
            <a:r>
              <a:rPr lang="en-GB" dirty="0">
                <a:latin typeface="Arial" panose="020B0604020202020204" pitchFamily="34" charset="0"/>
                <a:cs typeface="Arial" panose="020B0604020202020204" pitchFamily="34" charset="0"/>
              </a:rPr>
              <a:t>X must be suffering from an abnormality of mind</a:t>
            </a:r>
          </a:p>
          <a:p>
            <a:pPr marL="385763" indent="-385763">
              <a:buAutoNum type="arabicPeriod"/>
            </a:pPr>
            <a:r>
              <a:rPr lang="en-GB" dirty="0">
                <a:latin typeface="Arial" panose="020B0604020202020204" pitchFamily="34" charset="0"/>
                <a:cs typeface="Arial" panose="020B0604020202020204" pitchFamily="34" charset="0"/>
              </a:rPr>
              <a:t>This must be due to one of the causes enclosed under sec 12A(1) PC – Thus (i)  condition of arrested development of mind or (ii) a condition of retarded development of mind or (iii) any inherent, or induced by disease or (v) induced by injury.</a:t>
            </a:r>
          </a:p>
          <a:p>
            <a:pPr marL="385763" indent="-385763">
              <a:buAutoNum type="arabicPeriod"/>
            </a:pPr>
            <a:r>
              <a:rPr lang="en-GB" dirty="0">
                <a:latin typeface="Arial" panose="020B0604020202020204" pitchFamily="34" charset="0"/>
                <a:cs typeface="Arial" panose="020B0604020202020204" pitchFamily="34" charset="0"/>
              </a:rPr>
              <a:t>Any one of these causes or conditions has substantially impaired D mental responsibility.</a:t>
            </a:r>
          </a:p>
        </p:txBody>
      </p:sp>
    </p:spTree>
    <p:extLst>
      <p:ext uri="{BB962C8B-B14F-4D97-AF65-F5344CB8AC3E}">
        <p14:creationId xmlns:p14="http://schemas.microsoft.com/office/powerpoint/2010/main" val="8783852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991544" y="2708920"/>
            <a:ext cx="7470648" cy="1143000"/>
          </a:xfrm>
        </p:spPr>
        <p:txBody>
          <a:bodyPr/>
          <a:lstStyle/>
          <a:p>
            <a:pPr algn="ctr"/>
            <a:r>
              <a:rPr lang="en-ZA" b="1" dirty="0"/>
              <a:t>2. OMISSIONS</a:t>
            </a:r>
          </a:p>
        </p:txBody>
      </p:sp>
    </p:spTree>
    <p:extLst>
      <p:ext uri="{BB962C8B-B14F-4D97-AF65-F5344CB8AC3E}">
        <p14:creationId xmlns:p14="http://schemas.microsoft.com/office/powerpoint/2010/main" val="4087358967"/>
      </p:ext>
    </p:extLst>
  </p:cSld>
  <p:clrMapOvr>
    <a:masterClrMapping/>
  </p:clrMapOvr>
</p:sld>
</file>

<file path=ppt/slides/slide2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dirty="0">
                <a:latin typeface="Arial" panose="020B0604020202020204" pitchFamily="34" charset="0"/>
                <a:cs typeface="Arial" panose="020B0604020202020204" pitchFamily="34" charset="0"/>
              </a:rPr>
              <a:t>‘</a:t>
            </a:r>
            <a:r>
              <a:rPr lang="en-GB" b="1" dirty="0">
                <a:latin typeface="Arial" panose="020B0604020202020204" pitchFamily="34" charset="0"/>
                <a:cs typeface="Arial" panose="020B0604020202020204" pitchFamily="34" charset="0"/>
              </a:rPr>
              <a:t>Abnormality of Mind’</a:t>
            </a:r>
          </a:p>
        </p:txBody>
      </p:sp>
      <p:sp>
        <p:nvSpPr>
          <p:cNvPr id="3" name="Content Placeholder 2"/>
          <p:cNvSpPr>
            <a:spLocks noGrp="1"/>
          </p:cNvSpPr>
          <p:nvPr>
            <p:ph idx="1"/>
          </p:nvPr>
        </p:nvSpPr>
        <p:spPr/>
        <p:txBody>
          <a:bodyPr>
            <a:normAutofit/>
          </a:bodyPr>
          <a:lstStyle/>
          <a:p>
            <a:r>
              <a:rPr lang="en-GB" dirty="0">
                <a:latin typeface="Arial" panose="020B0604020202020204" pitchFamily="34" charset="0"/>
                <a:cs typeface="Arial" panose="020B0604020202020204" pitchFamily="34" charset="0"/>
              </a:rPr>
              <a:t>In order to establish Abnormality of Mind medical evidence is required ( R v. Byrne [1960] 3 ALL ER 1.</a:t>
            </a:r>
          </a:p>
          <a:p>
            <a:r>
              <a:rPr lang="en-GB" dirty="0">
                <a:latin typeface="Arial" panose="020B0604020202020204" pitchFamily="34" charset="0"/>
                <a:cs typeface="Arial" panose="020B0604020202020204" pitchFamily="34" charset="0"/>
              </a:rPr>
              <a:t>Abnormality of mind Lord Packer,  in </a:t>
            </a:r>
            <a:r>
              <a:rPr lang="en-GB" i="1" dirty="0">
                <a:latin typeface="Arial" panose="020B0604020202020204" pitchFamily="34" charset="0"/>
                <a:cs typeface="Arial" panose="020B0604020202020204" pitchFamily="34" charset="0"/>
              </a:rPr>
              <a:t>R v Byrne </a:t>
            </a:r>
            <a:r>
              <a:rPr lang="en-GB" dirty="0">
                <a:latin typeface="Arial" panose="020B0604020202020204" pitchFamily="34" charset="0"/>
                <a:cs typeface="Arial" panose="020B0604020202020204" pitchFamily="34" charset="0"/>
              </a:rPr>
              <a:t>(1960)  …… ‘</a:t>
            </a:r>
            <a:r>
              <a:rPr lang="en-GB" i="1" dirty="0">
                <a:latin typeface="Arial" panose="020B0604020202020204" pitchFamily="34" charset="0"/>
                <a:cs typeface="Arial" panose="020B0604020202020204" pitchFamily="34" charset="0"/>
              </a:rPr>
              <a:t>Abnormality of mind… means a state of mind so different from the ordinary Human beings that the reasonable man would term it abnormal</a:t>
            </a:r>
            <a:r>
              <a:rPr lang="en-GB" dirty="0">
                <a:latin typeface="Arial" panose="020B0604020202020204" pitchFamily="34" charset="0"/>
                <a:cs typeface="Arial" panose="020B0604020202020204" pitchFamily="34" charset="0"/>
              </a:rPr>
              <a:t>. </a:t>
            </a:r>
          </a:p>
          <a:p>
            <a:r>
              <a:rPr lang="en-GB" dirty="0">
                <a:latin typeface="Arial" panose="020B0604020202020204" pitchFamily="34" charset="0"/>
                <a:cs typeface="Arial" panose="020B0604020202020204" pitchFamily="34" charset="0"/>
              </a:rPr>
              <a:t>Abnormality of mind could include depression, jealousy &amp; other conditions which have the capacity of reducing the A’s will power to control actions.</a:t>
            </a:r>
          </a:p>
        </p:txBody>
      </p:sp>
    </p:spTree>
    <p:extLst>
      <p:ext uri="{BB962C8B-B14F-4D97-AF65-F5344CB8AC3E}">
        <p14:creationId xmlns:p14="http://schemas.microsoft.com/office/powerpoint/2010/main" val="1043625693"/>
      </p:ext>
    </p:extLst>
  </p:cSld>
  <p:clrMapOvr>
    <a:masterClrMapping/>
  </p:clrMapOvr>
</p:sld>
</file>

<file path=ppt/slides/slide2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dirty="0">
                <a:latin typeface="Arial" panose="020B0604020202020204" pitchFamily="34" charset="0"/>
                <a:cs typeface="Arial" panose="020B0604020202020204" pitchFamily="34" charset="0"/>
              </a:rPr>
              <a:t>‘</a:t>
            </a:r>
            <a:r>
              <a:rPr lang="en-GB" b="1" dirty="0">
                <a:latin typeface="Arial" panose="020B0604020202020204" pitchFamily="34" charset="0"/>
                <a:cs typeface="Arial" panose="020B0604020202020204" pitchFamily="34" charset="0"/>
              </a:rPr>
              <a:t>Substantial impairment of responsibility</a:t>
            </a:r>
          </a:p>
        </p:txBody>
      </p:sp>
      <p:sp>
        <p:nvSpPr>
          <p:cNvPr id="3" name="Content Placeholder 2"/>
          <p:cNvSpPr>
            <a:spLocks noGrp="1"/>
          </p:cNvSpPr>
          <p:nvPr>
            <p:ph idx="1"/>
          </p:nvPr>
        </p:nvSpPr>
        <p:spPr/>
        <p:txBody>
          <a:bodyPr>
            <a:normAutofit/>
          </a:bodyPr>
          <a:lstStyle/>
          <a:p>
            <a:r>
              <a:rPr lang="en-GB" dirty="0">
                <a:latin typeface="Arial" panose="020B0604020202020204" pitchFamily="34" charset="0"/>
                <a:cs typeface="Arial" panose="020B0604020202020204" pitchFamily="34" charset="0"/>
              </a:rPr>
              <a:t>substantially impairment of responsibility suggests at least two requirements must be met</a:t>
            </a:r>
          </a:p>
          <a:p>
            <a:pPr marL="385763" indent="-385763">
              <a:buFont typeface="+mj-lt"/>
              <a:buAutoNum type="arabicPeriod"/>
            </a:pPr>
            <a:r>
              <a:rPr lang="en-GB" dirty="0">
                <a:latin typeface="Arial" panose="020B0604020202020204" pitchFamily="34" charset="0"/>
                <a:cs typeface="Arial" panose="020B0604020202020204" pitchFamily="34" charset="0"/>
              </a:rPr>
              <a:t>The abnormality of the mind had substantial effect on the accused capacity of judgement &amp; understanding or control</a:t>
            </a:r>
          </a:p>
          <a:p>
            <a:pPr marL="385763" indent="-385763">
              <a:buFont typeface="+mj-lt"/>
              <a:buAutoNum type="arabicPeriod"/>
            </a:pPr>
            <a:r>
              <a:rPr lang="en-GB" dirty="0">
                <a:latin typeface="Arial" panose="020B0604020202020204" pitchFamily="34" charset="0"/>
                <a:cs typeface="Arial" panose="020B0604020202020204" pitchFamily="34" charset="0"/>
              </a:rPr>
              <a:t>Such a condition reduces in a substantial way, the accused responsibility with the result that the accused’s criminal liability is reduced</a:t>
            </a:r>
          </a:p>
          <a:p>
            <a:r>
              <a:rPr lang="en-GB" dirty="0">
                <a:latin typeface="Arial" panose="020B0604020202020204" pitchFamily="34" charset="0"/>
                <a:cs typeface="Arial" panose="020B0604020202020204" pitchFamily="34" charset="0"/>
              </a:rPr>
              <a:t>What constitutes ‘Substantial impairment’ is a matter of fact which must be proved in Court.</a:t>
            </a: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39529812"/>
      </p:ext>
    </p:extLst>
  </p:cSld>
  <p:clrMapOvr>
    <a:masterClrMapping/>
  </p:clrMapOvr>
</p:sld>
</file>

<file path=ppt/slides/slide2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2428" y="347730"/>
            <a:ext cx="11204619" cy="5847007"/>
          </a:xfrm>
        </p:spPr>
        <p:txBody>
          <a:bodyPr>
            <a:normAutofit/>
          </a:bodyPr>
          <a:lstStyle/>
          <a:p>
            <a:pPr>
              <a:buFont typeface="Wingdings" panose="05000000000000000000" pitchFamily="2" charset="2"/>
              <a:buChar char="ü"/>
            </a:pPr>
            <a:endParaRPr lang="en-GB" dirty="0">
              <a:latin typeface="Arial" panose="020B0604020202020204" pitchFamily="34" charset="0"/>
              <a:cs typeface="Arial" panose="020B0604020202020204" pitchFamily="34" charset="0"/>
            </a:endParaRPr>
          </a:p>
          <a:p>
            <a:pPr>
              <a:buFont typeface="Wingdings" panose="05000000000000000000" pitchFamily="2" charset="2"/>
              <a:buChar char="ü"/>
            </a:pPr>
            <a:r>
              <a:rPr lang="en-GB" dirty="0">
                <a:latin typeface="Arial" panose="020B0604020202020204" pitchFamily="34" charset="0"/>
                <a:cs typeface="Arial" panose="020B0604020202020204" pitchFamily="34" charset="0"/>
              </a:rPr>
              <a:t>MVULA v THE PEOPLE (1990 - 1992) Z.R. 54 (S.C.) - For the defence of diminished responsibility to succeed, the defence must prove, on a balance of probabilities, that the accused's mental responsibility for his acts or omissions in doing, or being a party to, the killing of another was substantially impaired</a:t>
            </a:r>
          </a:p>
          <a:p>
            <a:pPr>
              <a:buFont typeface="Wingdings" panose="05000000000000000000" pitchFamily="2" charset="2"/>
              <a:buChar char="ü"/>
            </a:pPr>
            <a:r>
              <a:rPr lang="en-GB" dirty="0" err="1">
                <a:latin typeface="Arial" panose="020B0604020202020204" pitchFamily="34" charset="0"/>
                <a:cs typeface="Arial" panose="020B0604020202020204" pitchFamily="34" charset="0"/>
              </a:rPr>
              <a:t>Mwabuka</a:t>
            </a:r>
            <a:r>
              <a:rPr lang="en-GB" dirty="0">
                <a:latin typeface="Arial" panose="020B0604020202020204" pitchFamily="34" charset="0"/>
                <a:cs typeface="Arial" panose="020B0604020202020204" pitchFamily="34" charset="0"/>
              </a:rPr>
              <a:t> v The People [2014] ZMSC 29 </a:t>
            </a:r>
          </a:p>
          <a:p>
            <a:pPr>
              <a:buFont typeface="Wingdings" panose="05000000000000000000" pitchFamily="2" charset="2"/>
              <a:buChar char="ü"/>
            </a:pPr>
            <a:r>
              <a:rPr lang="en-GB" dirty="0">
                <a:latin typeface="Arial" panose="020B0604020202020204" pitchFamily="34" charset="0"/>
                <a:cs typeface="Arial" panose="020B0604020202020204" pitchFamily="34" charset="0"/>
              </a:rPr>
              <a:t>Ahluwalia, R v [1993] – depression can fall under </a:t>
            </a:r>
            <a:r>
              <a:rPr lang="en-GB" dirty="0" err="1">
                <a:latin typeface="Arial" panose="020B0604020202020204" pitchFamily="34" charset="0"/>
                <a:cs typeface="Arial" panose="020B0604020202020204" pitchFamily="34" charset="0"/>
              </a:rPr>
              <a:t>diminshed</a:t>
            </a:r>
            <a:r>
              <a:rPr lang="en-GB" dirty="0">
                <a:latin typeface="Arial" panose="020B0604020202020204" pitchFamily="34" charset="0"/>
                <a:cs typeface="Arial" panose="020B0604020202020204" pitchFamily="34" charset="0"/>
              </a:rPr>
              <a:t> responsibility</a:t>
            </a:r>
          </a:p>
          <a:p>
            <a:pPr>
              <a:buFont typeface="Wingdings" panose="05000000000000000000" pitchFamily="2" charset="2"/>
              <a:buChar char="ü"/>
            </a:pPr>
            <a:r>
              <a:rPr lang="de-DE" dirty="0">
                <a:latin typeface="Arial" panose="020B0604020202020204" pitchFamily="34" charset="0"/>
                <a:cs typeface="Arial" panose="020B0604020202020204" pitchFamily="34" charset="0"/>
              </a:rPr>
              <a:t>R v Dietschmann [2003] UKHL 10</a:t>
            </a:r>
          </a:p>
          <a:p>
            <a:pPr>
              <a:buFont typeface="Wingdings" panose="05000000000000000000" pitchFamily="2" charset="2"/>
              <a:buChar char="ü"/>
            </a:pPr>
            <a:endParaRPr lang="en-GB" dirty="0">
              <a:latin typeface="Arial" panose="020B0604020202020204" pitchFamily="34" charset="0"/>
              <a:cs typeface="Arial" panose="020B0604020202020204" pitchFamily="34" charset="0"/>
            </a:endParaRPr>
          </a:p>
          <a:p>
            <a:pPr>
              <a:buFont typeface="Wingdings" panose="05000000000000000000" pitchFamily="2" charset="2"/>
              <a:buChar char="ü"/>
            </a:pPr>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99969591"/>
      </p:ext>
    </p:extLst>
  </p:cSld>
  <p:clrMapOvr>
    <a:masterClrMapping/>
  </p:clrMapOvr>
</p:sld>
</file>

<file path=ppt/slides/slide2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11625" y="908721"/>
            <a:ext cx="6148757" cy="787799"/>
          </a:xfrm>
        </p:spPr>
        <p:txBody>
          <a:bodyPr/>
          <a:lstStyle/>
          <a:p>
            <a:pPr algn="ctr"/>
            <a:r>
              <a:rPr lang="en-GB" dirty="0">
                <a:latin typeface="Arial" panose="020B0604020202020204" pitchFamily="34" charset="0"/>
                <a:cs typeface="Arial" panose="020B0604020202020204" pitchFamily="34" charset="0"/>
              </a:rPr>
              <a:t>CONSENT</a:t>
            </a:r>
          </a:p>
        </p:txBody>
      </p:sp>
      <p:sp>
        <p:nvSpPr>
          <p:cNvPr id="3" name="Content Placeholder 2"/>
          <p:cNvSpPr>
            <a:spLocks noGrp="1"/>
          </p:cNvSpPr>
          <p:nvPr>
            <p:ph idx="1"/>
          </p:nvPr>
        </p:nvSpPr>
        <p:spPr>
          <a:xfrm>
            <a:off x="669701" y="1844823"/>
            <a:ext cx="10586433" cy="4684765"/>
          </a:xfrm>
        </p:spPr>
        <p:txBody>
          <a:bodyPr>
            <a:normAutofit/>
          </a:bodyPr>
          <a:lstStyle/>
          <a:p>
            <a:pPr>
              <a:buFont typeface="Wingdings" pitchFamily="2" charset="2"/>
              <a:buChar char="ü"/>
            </a:pPr>
            <a:r>
              <a:rPr lang="en-GB" sz="2400" dirty="0">
                <a:latin typeface="Arial" panose="020B0604020202020204" pitchFamily="34" charset="0"/>
                <a:cs typeface="Arial" panose="020B0604020202020204" pitchFamily="34" charset="0"/>
              </a:rPr>
              <a:t>D does not deny the </a:t>
            </a:r>
            <a:r>
              <a:rPr lang="en-GB" sz="2400" dirty="0" err="1">
                <a:latin typeface="Arial" panose="020B0604020202020204" pitchFamily="34" charset="0"/>
                <a:cs typeface="Arial" panose="020B0604020202020204" pitchFamily="34" charset="0"/>
              </a:rPr>
              <a:t>actus</a:t>
            </a:r>
            <a:r>
              <a:rPr lang="en-GB" sz="2400" dirty="0">
                <a:latin typeface="Arial" panose="020B0604020202020204" pitchFamily="34" charset="0"/>
                <a:cs typeface="Arial" panose="020B0604020202020204" pitchFamily="34" charset="0"/>
              </a:rPr>
              <a:t> </a:t>
            </a:r>
            <a:r>
              <a:rPr lang="en-GB" sz="2400" dirty="0" err="1">
                <a:latin typeface="Arial" panose="020B0604020202020204" pitchFamily="34" charset="0"/>
                <a:cs typeface="Arial" panose="020B0604020202020204" pitchFamily="34" charset="0"/>
              </a:rPr>
              <a:t>reus</a:t>
            </a:r>
            <a:r>
              <a:rPr lang="en-GB" sz="2400" dirty="0">
                <a:latin typeface="Arial" panose="020B0604020202020204" pitchFamily="34" charset="0"/>
                <a:cs typeface="Arial" panose="020B0604020202020204" pitchFamily="34" charset="0"/>
              </a:rPr>
              <a:t> but claims the consent of the victim justifies his consent</a:t>
            </a:r>
          </a:p>
          <a:p>
            <a:pPr>
              <a:buFont typeface="Wingdings" pitchFamily="2" charset="2"/>
              <a:buChar char="ü"/>
            </a:pPr>
            <a:r>
              <a:rPr lang="en-GB" sz="2400" dirty="0">
                <a:latin typeface="Arial" panose="020B0604020202020204" pitchFamily="34" charset="0"/>
                <a:cs typeface="Arial" panose="020B0604020202020204" pitchFamily="34" charset="0"/>
              </a:rPr>
              <a:t>R v. Wilson [1996] 3 WLR 125</a:t>
            </a:r>
          </a:p>
          <a:p>
            <a:pPr>
              <a:buFont typeface="Wingdings" pitchFamily="2" charset="2"/>
              <a:buChar char="ü"/>
            </a:pPr>
            <a:r>
              <a:rPr lang="en-GB" sz="2400" dirty="0">
                <a:latin typeface="Arial" panose="020B0604020202020204" pitchFamily="34" charset="0"/>
                <a:cs typeface="Arial" panose="020B0604020202020204" pitchFamily="34" charset="0"/>
              </a:rPr>
              <a:t>The defence of Consent is limited for unacceptable/unlawful purposes </a:t>
            </a:r>
            <a:r>
              <a:rPr lang="en-GB" sz="2400" dirty="0" err="1">
                <a:latin typeface="Arial" panose="020B0604020202020204" pitchFamily="34" charset="0"/>
                <a:cs typeface="Arial" panose="020B0604020202020204" pitchFamily="34" charset="0"/>
              </a:rPr>
              <a:t>ie</a:t>
            </a:r>
            <a:r>
              <a:rPr lang="en-GB" sz="2400" dirty="0">
                <a:latin typeface="Arial" panose="020B0604020202020204" pitchFamily="34" charset="0"/>
                <a:cs typeface="Arial" panose="020B0604020202020204" pitchFamily="34" charset="0"/>
              </a:rPr>
              <a:t> a person cannot consent to be killed</a:t>
            </a:r>
          </a:p>
        </p:txBody>
      </p:sp>
    </p:spTree>
    <p:extLst>
      <p:ext uri="{BB962C8B-B14F-4D97-AF65-F5344CB8AC3E}">
        <p14:creationId xmlns:p14="http://schemas.microsoft.com/office/powerpoint/2010/main" val="2027692059"/>
      </p:ext>
    </p:extLst>
  </p:cSld>
  <p:clrMapOvr>
    <a:masterClrMapping/>
  </p:clrMapOvr>
</p:sld>
</file>

<file path=ppt/slides/slide2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8584" y="1196788"/>
            <a:ext cx="8442440" cy="1050398"/>
          </a:xfrm>
        </p:spPr>
        <p:txBody>
          <a:bodyPr/>
          <a:lstStyle/>
          <a:p>
            <a:pPr algn="ctr"/>
            <a:r>
              <a:rPr lang="en-GB" dirty="0">
                <a:latin typeface="Arial" panose="020B0604020202020204" pitchFamily="34" charset="0"/>
                <a:cs typeface="Arial" panose="020B0604020202020204" pitchFamily="34" charset="0"/>
              </a:rPr>
              <a:t>MISTAKE</a:t>
            </a:r>
          </a:p>
        </p:txBody>
      </p:sp>
      <p:sp>
        <p:nvSpPr>
          <p:cNvPr id="3" name="Content Placeholder 2"/>
          <p:cNvSpPr>
            <a:spLocks noGrp="1"/>
          </p:cNvSpPr>
          <p:nvPr>
            <p:ph idx="1"/>
          </p:nvPr>
        </p:nvSpPr>
        <p:spPr>
          <a:xfrm>
            <a:off x="1094704" y="2247186"/>
            <a:ext cx="10586434" cy="4089220"/>
          </a:xfrm>
        </p:spPr>
        <p:txBody>
          <a:bodyPr>
            <a:normAutofit/>
          </a:bodyPr>
          <a:lstStyle/>
          <a:p>
            <a:pPr>
              <a:buFont typeface="Wingdings" panose="05000000000000000000" pitchFamily="2" charset="2"/>
              <a:buChar char="ü"/>
            </a:pPr>
            <a:r>
              <a:rPr lang="en-GB" sz="2100" dirty="0">
                <a:latin typeface="Arial" panose="020B0604020202020204" pitchFamily="34" charset="0"/>
                <a:cs typeface="Arial" panose="020B0604020202020204" pitchFamily="34" charset="0"/>
              </a:rPr>
              <a:t>S 7 PC – mistake of Law is not a defence</a:t>
            </a:r>
          </a:p>
          <a:p>
            <a:pPr marL="0" indent="0">
              <a:buNone/>
            </a:pPr>
            <a:endParaRPr lang="en-GB" sz="2100" dirty="0">
              <a:latin typeface="Arial" panose="020B0604020202020204" pitchFamily="34" charset="0"/>
              <a:cs typeface="Arial" panose="020B0604020202020204" pitchFamily="34" charset="0"/>
            </a:endParaRPr>
          </a:p>
          <a:p>
            <a:pPr>
              <a:buFont typeface="Wingdings" panose="05000000000000000000" pitchFamily="2" charset="2"/>
              <a:buChar char="ü"/>
            </a:pPr>
            <a:r>
              <a:rPr lang="en-GB" sz="2100" dirty="0">
                <a:latin typeface="Arial" panose="020B0604020202020204" pitchFamily="34" charset="0"/>
                <a:cs typeface="Arial" panose="020B0604020202020204" pitchFamily="34" charset="0"/>
              </a:rPr>
              <a:t>S 10 – Mistake of fact – must relate to the </a:t>
            </a:r>
            <a:r>
              <a:rPr lang="en-GB" sz="2100" dirty="0" err="1">
                <a:latin typeface="Arial" panose="020B0604020202020204" pitchFamily="34" charset="0"/>
                <a:cs typeface="Arial" panose="020B0604020202020204" pitchFamily="34" charset="0"/>
              </a:rPr>
              <a:t>actus</a:t>
            </a:r>
            <a:r>
              <a:rPr lang="en-GB" sz="2100" dirty="0">
                <a:latin typeface="Arial" panose="020B0604020202020204" pitchFamily="34" charset="0"/>
                <a:cs typeface="Arial" panose="020B0604020202020204" pitchFamily="34" charset="0"/>
              </a:rPr>
              <a:t> </a:t>
            </a:r>
            <a:r>
              <a:rPr lang="en-GB" sz="2100" dirty="0" err="1">
                <a:latin typeface="Arial" panose="020B0604020202020204" pitchFamily="34" charset="0"/>
                <a:cs typeface="Arial" panose="020B0604020202020204" pitchFamily="34" charset="0"/>
              </a:rPr>
              <a:t>reus</a:t>
            </a:r>
            <a:r>
              <a:rPr lang="en-GB" sz="2100" dirty="0">
                <a:latin typeface="Arial" panose="020B0604020202020204" pitchFamily="34" charset="0"/>
                <a:cs typeface="Arial" panose="020B0604020202020204" pitchFamily="34" charset="0"/>
              </a:rPr>
              <a:t> – valid defence</a:t>
            </a:r>
          </a:p>
          <a:p>
            <a:pPr>
              <a:buFont typeface="Wingdings" panose="05000000000000000000" pitchFamily="2" charset="2"/>
              <a:buChar char="ü"/>
            </a:pPr>
            <a:endParaRPr lang="en-GB" sz="2100" dirty="0">
              <a:latin typeface="Arial" panose="020B0604020202020204" pitchFamily="34" charset="0"/>
              <a:cs typeface="Arial" panose="020B0604020202020204" pitchFamily="34" charset="0"/>
            </a:endParaRPr>
          </a:p>
          <a:p>
            <a:pPr>
              <a:buFont typeface="Wingdings" panose="05000000000000000000" pitchFamily="2" charset="2"/>
              <a:buChar char="ü"/>
            </a:pPr>
            <a:r>
              <a:rPr lang="en-GB" sz="2100" dirty="0">
                <a:latin typeface="Arial" panose="020B0604020202020204" pitchFamily="34" charset="0"/>
                <a:cs typeface="Arial" panose="020B0604020202020204" pitchFamily="34" charset="0"/>
              </a:rPr>
              <a:t>Mistake of fact prevents D from forming the necessary mens rea</a:t>
            </a:r>
          </a:p>
          <a:p>
            <a:pPr>
              <a:buFont typeface="Wingdings" panose="05000000000000000000" pitchFamily="2" charset="2"/>
              <a:buChar char="ü"/>
            </a:pPr>
            <a:endParaRPr lang="en-GB" sz="2100" dirty="0">
              <a:latin typeface="Arial" panose="020B0604020202020204" pitchFamily="34" charset="0"/>
              <a:cs typeface="Arial" panose="020B0604020202020204" pitchFamily="34" charset="0"/>
            </a:endParaRPr>
          </a:p>
          <a:p>
            <a:pPr marL="0" indent="0">
              <a:buNone/>
            </a:pPr>
            <a:endParaRPr lang="en-GB" sz="21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1965729"/>
      </p:ext>
    </p:extLst>
  </p:cSld>
  <p:clrMapOvr>
    <a:masterClrMapping/>
  </p:clrMapOvr>
</p:sld>
</file>

<file path=ppt/slides/slide2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66916" y="230872"/>
            <a:ext cx="8198342" cy="1050398"/>
          </a:xfrm>
        </p:spPr>
        <p:txBody>
          <a:bodyPr/>
          <a:lstStyle/>
          <a:p>
            <a:pPr algn="ctr"/>
            <a:r>
              <a:rPr lang="en-GB" dirty="0">
                <a:latin typeface="Arial" panose="020B0604020202020204" pitchFamily="34" charset="0"/>
                <a:cs typeface="Arial" panose="020B0604020202020204" pitchFamily="34" charset="0"/>
              </a:rPr>
              <a:t>Mistake cont’d </a:t>
            </a:r>
          </a:p>
        </p:txBody>
      </p:sp>
      <p:sp>
        <p:nvSpPr>
          <p:cNvPr id="3" name="Content Placeholder 2"/>
          <p:cNvSpPr>
            <a:spLocks noGrp="1"/>
          </p:cNvSpPr>
          <p:nvPr>
            <p:ph idx="1"/>
          </p:nvPr>
        </p:nvSpPr>
        <p:spPr>
          <a:xfrm>
            <a:off x="682580" y="1281270"/>
            <a:ext cx="11062952" cy="5402865"/>
          </a:xfrm>
        </p:spPr>
        <p:txBody>
          <a:bodyPr>
            <a:normAutofit/>
          </a:bodyPr>
          <a:lstStyle/>
          <a:p>
            <a:pPr>
              <a:buFont typeface="Wingdings" panose="05000000000000000000" pitchFamily="2" charset="2"/>
              <a:buChar char="ü"/>
            </a:pPr>
            <a:r>
              <a:rPr lang="en-GB" dirty="0">
                <a:latin typeface="Arial" panose="020B0604020202020204" pitchFamily="34" charset="0"/>
                <a:cs typeface="Arial" panose="020B0604020202020204" pitchFamily="34" charset="0"/>
              </a:rPr>
              <a:t>R v. </a:t>
            </a:r>
            <a:r>
              <a:rPr lang="en-GB" dirty="0" err="1">
                <a:latin typeface="Arial" panose="020B0604020202020204" pitchFamily="34" charset="0"/>
                <a:cs typeface="Arial" panose="020B0604020202020204" pitchFamily="34" charset="0"/>
              </a:rPr>
              <a:t>Tolson</a:t>
            </a:r>
            <a:r>
              <a:rPr lang="en-GB" dirty="0">
                <a:latin typeface="Arial" panose="020B0604020202020204" pitchFamily="34" charset="0"/>
                <a:cs typeface="Arial" panose="020B0604020202020204" pitchFamily="34" charset="0"/>
              </a:rPr>
              <a:t> (1889) 23 QB 168</a:t>
            </a:r>
          </a:p>
          <a:p>
            <a:pPr>
              <a:buFont typeface="Wingdings" panose="05000000000000000000" pitchFamily="2" charset="2"/>
              <a:buChar char="ü"/>
            </a:pPr>
            <a:r>
              <a:rPr lang="en-GB" dirty="0">
                <a:latin typeface="Arial" panose="020B0604020202020204" pitchFamily="34" charset="0"/>
                <a:cs typeface="Arial" panose="020B0604020202020204" pitchFamily="34" charset="0"/>
              </a:rPr>
              <a:t>DPP  v. Morgan (1975) 2 ALL ER 347 (HL)</a:t>
            </a:r>
          </a:p>
          <a:p>
            <a:pPr>
              <a:buFont typeface="Wingdings" panose="05000000000000000000" pitchFamily="2" charset="2"/>
              <a:buChar char="ü"/>
            </a:pPr>
            <a:r>
              <a:rPr lang="en-GB" dirty="0">
                <a:latin typeface="Arial" panose="020B0604020202020204" pitchFamily="34" charset="0"/>
                <a:cs typeface="Arial" panose="020B0604020202020204" pitchFamily="34" charset="0"/>
              </a:rPr>
              <a:t>Patson </a:t>
            </a:r>
            <a:r>
              <a:rPr lang="en-GB" dirty="0" err="1">
                <a:latin typeface="Arial" panose="020B0604020202020204" pitchFamily="34" charset="0"/>
                <a:cs typeface="Arial" panose="020B0604020202020204" pitchFamily="34" charset="0"/>
              </a:rPr>
              <a:t>Chembo</a:t>
            </a:r>
            <a:r>
              <a:rPr lang="en-GB" dirty="0">
                <a:latin typeface="Arial" panose="020B0604020202020204" pitchFamily="34" charset="0"/>
                <a:cs typeface="Arial" panose="020B0604020202020204" pitchFamily="34" charset="0"/>
              </a:rPr>
              <a:t> </a:t>
            </a:r>
            <a:r>
              <a:rPr lang="en-GB" dirty="0" err="1">
                <a:latin typeface="Arial" panose="020B0604020202020204" pitchFamily="34" charset="0"/>
                <a:cs typeface="Arial" panose="020B0604020202020204" pitchFamily="34" charset="0"/>
              </a:rPr>
              <a:t>Chimbala</a:t>
            </a:r>
            <a:r>
              <a:rPr lang="en-GB" dirty="0">
                <a:latin typeface="Arial" panose="020B0604020202020204" pitchFamily="34" charset="0"/>
                <a:cs typeface="Arial" panose="020B0604020202020204" pitchFamily="34" charset="0"/>
              </a:rPr>
              <a:t> v the people (1986) </a:t>
            </a:r>
            <a:r>
              <a:rPr lang="en-GB" dirty="0" err="1">
                <a:latin typeface="Arial" panose="020B0604020202020204" pitchFamily="34" charset="0"/>
                <a:cs typeface="Arial" panose="020B0604020202020204" pitchFamily="34" charset="0"/>
              </a:rPr>
              <a:t>z.r</a:t>
            </a:r>
            <a:r>
              <a:rPr lang="en-GB" dirty="0">
                <a:latin typeface="Arial" panose="020B0604020202020204" pitchFamily="34" charset="0"/>
                <a:cs typeface="Arial" panose="020B0604020202020204" pitchFamily="34" charset="0"/>
              </a:rPr>
              <a:t>. 7 (</a:t>
            </a:r>
            <a:r>
              <a:rPr lang="en-GB" dirty="0" err="1">
                <a:latin typeface="Arial" panose="020B0604020202020204" pitchFamily="34" charset="0"/>
                <a:cs typeface="Arial" panose="020B0604020202020204" pitchFamily="34" charset="0"/>
              </a:rPr>
              <a:t>s.c.</a:t>
            </a:r>
            <a:r>
              <a:rPr lang="en-GB" dirty="0">
                <a:latin typeface="Arial" panose="020B0604020202020204" pitchFamily="34" charset="0"/>
                <a:cs typeface="Arial" panose="020B0604020202020204" pitchFamily="34" charset="0"/>
              </a:rPr>
              <a:t>) </a:t>
            </a:r>
          </a:p>
          <a:p>
            <a:pPr>
              <a:buFont typeface="Wingdings" panose="05000000000000000000" pitchFamily="2" charset="2"/>
              <a:buChar char="ü"/>
            </a:pPr>
            <a:r>
              <a:rPr lang="en-GB" dirty="0" err="1">
                <a:latin typeface="Arial" panose="020B0604020202020204" pitchFamily="34" charset="0"/>
                <a:cs typeface="Arial" panose="020B0604020202020204" pitchFamily="34" charset="0"/>
              </a:rPr>
              <a:t>Mutambo</a:t>
            </a:r>
            <a:r>
              <a:rPr lang="en-GB" dirty="0">
                <a:latin typeface="Arial" panose="020B0604020202020204" pitchFamily="34" charset="0"/>
                <a:cs typeface="Arial" panose="020B0604020202020204" pitchFamily="34" charset="0"/>
              </a:rPr>
              <a:t> and Others v The People (1965) Z.R. 15</a:t>
            </a:r>
          </a:p>
          <a:p>
            <a:pPr>
              <a:buFont typeface="Wingdings" panose="05000000000000000000" pitchFamily="2" charset="2"/>
              <a:buChar char="ü"/>
            </a:pPr>
            <a:r>
              <a:rPr lang="en-GB" dirty="0" err="1">
                <a:latin typeface="Arial" panose="020B0604020202020204" pitchFamily="34" charset="0"/>
                <a:cs typeface="Arial" panose="020B0604020202020204" pitchFamily="34" charset="0"/>
              </a:rPr>
              <a:t>Sankalimba</a:t>
            </a:r>
            <a:r>
              <a:rPr lang="en-GB" dirty="0">
                <a:latin typeface="Arial" panose="020B0604020202020204" pitchFamily="34" charset="0"/>
                <a:cs typeface="Arial" panose="020B0604020202020204" pitchFamily="34" charset="0"/>
              </a:rPr>
              <a:t> v The People (1981) Z.R. 258</a:t>
            </a:r>
          </a:p>
          <a:p>
            <a:pPr>
              <a:buFont typeface="Wingdings" panose="05000000000000000000" pitchFamily="2" charset="2"/>
              <a:buChar char="ü"/>
            </a:pPr>
            <a:endParaRPr lang="en-GB" dirty="0">
              <a:latin typeface="Arial" panose="020B0604020202020204" pitchFamily="34" charset="0"/>
              <a:cs typeface="Arial" panose="020B0604020202020204" pitchFamily="34" charset="0"/>
            </a:endParaRPr>
          </a:p>
          <a:p>
            <a:pPr>
              <a:buFont typeface="Wingdings" panose="05000000000000000000" pitchFamily="2" charset="2"/>
              <a:buChar char="ü"/>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12140488"/>
      </p:ext>
    </p:extLst>
  </p:cSld>
  <p:clrMapOvr>
    <a:masterClrMapping/>
  </p:clrMapOvr>
</p:sld>
</file>

<file path=ppt/slides/slide2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Defence of Duress</a:t>
            </a:r>
          </a:p>
        </p:txBody>
      </p:sp>
      <p:sp>
        <p:nvSpPr>
          <p:cNvPr id="3" name="Content Placeholder 2"/>
          <p:cNvSpPr>
            <a:spLocks noGrp="1"/>
          </p:cNvSpPr>
          <p:nvPr>
            <p:ph idx="1"/>
          </p:nvPr>
        </p:nvSpPr>
        <p:spPr/>
        <p:txBody>
          <a:bodyPr>
            <a:normAutofit fontScale="92500"/>
          </a:bodyPr>
          <a:lstStyle/>
          <a:p>
            <a:r>
              <a:rPr lang="en-GB" dirty="0"/>
              <a:t>Read S 16 of the PC</a:t>
            </a:r>
          </a:p>
          <a:p>
            <a:pPr lvl="0"/>
            <a:r>
              <a:rPr lang="en-US" dirty="0"/>
              <a:t>The </a:t>
            </a:r>
            <a:r>
              <a:rPr lang="en-US" dirty="0" err="1"/>
              <a:t>defence</a:t>
            </a:r>
            <a:r>
              <a:rPr lang="en-US" dirty="0"/>
              <a:t> is available in circumstances where one commits an offence as a result of coercion, compulsion or fear of harm being occasioned if he does not yield </a:t>
            </a:r>
            <a:endParaRPr lang="en-GB" dirty="0"/>
          </a:p>
          <a:p>
            <a:pPr lvl="0"/>
            <a:r>
              <a:rPr lang="en-US" dirty="0"/>
              <a:t>However there are certain conditions one needs to satisfy in order to benefit from this </a:t>
            </a:r>
            <a:r>
              <a:rPr lang="en-US" dirty="0" err="1"/>
              <a:t>defence</a:t>
            </a:r>
            <a:r>
              <a:rPr lang="en-US" dirty="0"/>
              <a:t>.</a:t>
            </a:r>
            <a:endParaRPr lang="en-GB" dirty="0"/>
          </a:p>
          <a:p>
            <a:pPr marL="0" indent="0">
              <a:buNone/>
            </a:pPr>
            <a:r>
              <a:rPr lang="en-US" dirty="0"/>
              <a:t>a) there must be a threat to cause grievous bodily harm or death 			(</a:t>
            </a:r>
            <a:r>
              <a:rPr lang="en-US" b="1" dirty="0"/>
              <a:t>Graham (1982) ALL ER 801</a:t>
            </a:r>
            <a:r>
              <a:rPr lang="en-US" dirty="0"/>
              <a:t>, </a:t>
            </a:r>
            <a:r>
              <a:rPr lang="en-US" b="1" dirty="0"/>
              <a:t>R v Singh 1973 CA</a:t>
            </a:r>
            <a:r>
              <a:rPr lang="en-US" dirty="0"/>
              <a:t>)			</a:t>
            </a:r>
            <a:endParaRPr lang="en-GB" dirty="0"/>
          </a:p>
          <a:p>
            <a:pPr marL="0" indent="0">
              <a:buNone/>
            </a:pPr>
            <a:r>
              <a:rPr lang="en-US" dirty="0"/>
              <a:t>b) directed at A, his family or whoever he feels responsible over 			(</a:t>
            </a:r>
            <a:r>
              <a:rPr lang="en-US" b="1" dirty="0"/>
              <a:t>Conway (1889) 3 ALL ER  1025</a:t>
            </a:r>
            <a:r>
              <a:rPr lang="en-US" dirty="0"/>
              <a:t>) 	</a:t>
            </a:r>
            <a:endParaRPr lang="en-GB" dirty="0"/>
          </a:p>
          <a:p>
            <a:endParaRPr lang="en-GB" dirty="0"/>
          </a:p>
        </p:txBody>
      </p:sp>
    </p:spTree>
    <p:extLst>
      <p:ext uri="{BB962C8B-B14F-4D97-AF65-F5344CB8AC3E}">
        <p14:creationId xmlns:p14="http://schemas.microsoft.com/office/powerpoint/2010/main" val="1727316411"/>
      </p:ext>
    </p:extLst>
  </p:cSld>
  <p:clrMapOvr>
    <a:masterClrMapping/>
  </p:clrMapOvr>
</p:sld>
</file>

<file path=ppt/slides/slide2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50900"/>
            <a:ext cx="10515600" cy="5326063"/>
          </a:xfrm>
        </p:spPr>
        <p:txBody>
          <a:bodyPr/>
          <a:lstStyle/>
          <a:p>
            <a:pPr marL="0" indent="0">
              <a:buNone/>
            </a:pPr>
            <a:r>
              <a:rPr lang="en-US" dirty="0"/>
              <a:t>c) A must have reasonable belief that the threat will be executed immediately or imminently if he doesn't obey</a:t>
            </a:r>
            <a:endParaRPr lang="en-GB" dirty="0"/>
          </a:p>
          <a:p>
            <a:pPr marL="0" indent="0">
              <a:buNone/>
            </a:pPr>
            <a:r>
              <a:rPr lang="en-US" dirty="0"/>
              <a:t>d) A must not have an opportunity to seek official protection</a:t>
            </a:r>
            <a:endParaRPr lang="en-GB" dirty="0"/>
          </a:p>
          <a:p>
            <a:pPr lvl="0"/>
            <a:r>
              <a:rPr lang="en-US" dirty="0"/>
              <a:t>Note that the </a:t>
            </a:r>
            <a:r>
              <a:rPr lang="en-US" dirty="0" err="1"/>
              <a:t>defence</a:t>
            </a:r>
            <a:r>
              <a:rPr lang="en-US" dirty="0"/>
              <a:t> is not available in cases of murder, attempted murder, aggravated robbery and treason.</a:t>
            </a:r>
          </a:p>
          <a:p>
            <a:pPr lvl="0"/>
            <a:r>
              <a:rPr lang="en-US" dirty="0"/>
              <a:t>Also not available to gang members and those who put themselves in situations where they are forced to commit offences. </a:t>
            </a:r>
            <a:r>
              <a:rPr lang="en-US" b="1" dirty="0"/>
              <a:t>R v Ali 1995 CA</a:t>
            </a:r>
            <a:r>
              <a:rPr lang="en-US" dirty="0"/>
              <a:t> </a:t>
            </a:r>
          </a:p>
          <a:p>
            <a:pPr lvl="0"/>
            <a:r>
              <a:rPr lang="en-US" b="1" dirty="0"/>
              <a:t>See:</a:t>
            </a:r>
          </a:p>
          <a:p>
            <a:pPr lvl="0"/>
            <a:r>
              <a:rPr lang="en-US" b="1" dirty="0"/>
              <a:t>the DAUDI PHIRI case on a discussion on duress</a:t>
            </a:r>
          </a:p>
          <a:p>
            <a:pPr lvl="0"/>
            <a:r>
              <a:rPr lang="en-GB" b="1" dirty="0"/>
              <a:t>Elias </a:t>
            </a:r>
            <a:r>
              <a:rPr lang="en-GB" b="1" dirty="0" err="1"/>
              <a:t>Kundiona</a:t>
            </a:r>
            <a:r>
              <a:rPr lang="en-GB" b="1" dirty="0"/>
              <a:t> V The People (1993) S.J. 49 (S.C.)</a:t>
            </a:r>
          </a:p>
        </p:txBody>
      </p:sp>
    </p:spTree>
    <p:extLst>
      <p:ext uri="{BB962C8B-B14F-4D97-AF65-F5344CB8AC3E}">
        <p14:creationId xmlns:p14="http://schemas.microsoft.com/office/powerpoint/2010/main" val="882363433"/>
      </p:ext>
    </p:extLst>
  </p:cSld>
  <p:clrMapOvr>
    <a:masterClrMapping/>
  </p:clrMapOvr>
</p:sld>
</file>

<file path=ppt/slides/slide2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90904" y="2651125"/>
            <a:ext cx="10515600" cy="1325563"/>
          </a:xfrm>
        </p:spPr>
        <p:txBody>
          <a:bodyPr>
            <a:noAutofit/>
          </a:bodyPr>
          <a:lstStyle/>
          <a:p>
            <a:pPr algn="ctr"/>
            <a:r>
              <a:rPr lang="en-GB" b="1" dirty="0">
                <a:latin typeface="Arial Black" panose="020B0A04020102020204" pitchFamily="34" charset="0"/>
              </a:rPr>
              <a:t>UNIT 13- PARTIES TO A CRIME</a:t>
            </a:r>
            <a:endParaRPr lang="en-GB" dirty="0">
              <a:latin typeface="Arial Black" panose="020B0A04020102020204" pitchFamily="34" charset="0"/>
            </a:endParaRPr>
          </a:p>
        </p:txBody>
      </p:sp>
    </p:spTree>
    <p:extLst>
      <p:ext uri="{BB962C8B-B14F-4D97-AF65-F5344CB8AC3E}">
        <p14:creationId xmlns:p14="http://schemas.microsoft.com/office/powerpoint/2010/main" val="3844748434"/>
      </p:ext>
    </p:extLst>
  </p:cSld>
  <p:clrMapOvr>
    <a:masterClrMapping/>
  </p:clrMapOvr>
</p:sld>
</file>

<file path=ppt/slides/slide2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a:t>So far in analysis of CL we have been able to assume that only one defendant is involved</a:t>
            </a:r>
          </a:p>
          <a:p>
            <a:r>
              <a:rPr lang="en-GB" dirty="0"/>
              <a:t>We have been considering that person’s liability for acting alone</a:t>
            </a:r>
          </a:p>
          <a:p>
            <a:pPr marL="0" indent="0">
              <a:buNone/>
            </a:pPr>
            <a:endParaRPr lang="en-GB" dirty="0"/>
          </a:p>
        </p:txBody>
      </p:sp>
    </p:spTree>
    <p:extLst>
      <p:ext uri="{BB962C8B-B14F-4D97-AF65-F5344CB8AC3E}">
        <p14:creationId xmlns:p14="http://schemas.microsoft.com/office/powerpoint/2010/main" val="23215636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141891"/>
            <a:ext cx="10058400" cy="1229709"/>
          </a:xfrm>
        </p:spPr>
        <p:txBody>
          <a:bodyPr/>
          <a:lstStyle/>
          <a:p>
            <a:pPr algn="ctr"/>
            <a:r>
              <a:rPr lang="en-GB" b="1" dirty="0"/>
              <a:t>What is Criminal law?</a:t>
            </a:r>
          </a:p>
        </p:txBody>
      </p:sp>
      <p:sp>
        <p:nvSpPr>
          <p:cNvPr id="3" name="Content Placeholder 2"/>
          <p:cNvSpPr>
            <a:spLocks noGrp="1"/>
          </p:cNvSpPr>
          <p:nvPr>
            <p:ph idx="1"/>
          </p:nvPr>
        </p:nvSpPr>
        <p:spPr>
          <a:xfrm>
            <a:off x="1097280" y="1845733"/>
            <a:ext cx="10058400" cy="4381645"/>
          </a:xfrm>
        </p:spPr>
        <p:txBody>
          <a:bodyPr>
            <a:normAutofit lnSpcReduction="10000"/>
          </a:bodyPr>
          <a:lstStyle/>
          <a:p>
            <a:pPr>
              <a:buFont typeface="Wingdings" panose="05000000000000000000" pitchFamily="2" charset="2"/>
              <a:buChar char="ü"/>
            </a:pPr>
            <a:r>
              <a:rPr lang="en-GB" sz="2800" dirty="0">
                <a:latin typeface="Arial" panose="020B0604020202020204" pitchFamily="34" charset="0"/>
                <a:cs typeface="Arial" panose="020B0604020202020204" pitchFamily="34" charset="0"/>
              </a:rPr>
              <a:t>A series of rules  aimed at controlling behaviour.</a:t>
            </a:r>
          </a:p>
          <a:p>
            <a:pPr>
              <a:buFont typeface="Wingdings" panose="05000000000000000000" pitchFamily="2" charset="2"/>
              <a:buChar char="ü"/>
            </a:pPr>
            <a:r>
              <a:rPr lang="en-GB" sz="2800" dirty="0">
                <a:latin typeface="Arial" panose="020B0604020202020204" pitchFamily="34" charset="0"/>
                <a:cs typeface="Arial" panose="020B0604020202020204" pitchFamily="34" charset="0"/>
              </a:rPr>
              <a:t>It functions to stipulate standard of behaviour regarded as permissible – controls social behaviour</a:t>
            </a:r>
          </a:p>
          <a:p>
            <a:pPr>
              <a:buFont typeface="Wingdings" panose="05000000000000000000" pitchFamily="2" charset="2"/>
              <a:buChar char="ü"/>
            </a:pPr>
            <a:r>
              <a:rPr lang="en-GB" sz="2800" dirty="0">
                <a:latin typeface="Arial" panose="020B0604020202020204" pitchFamily="34" charset="0"/>
                <a:cs typeface="Arial" panose="020B0604020202020204" pitchFamily="34" charset="0"/>
              </a:rPr>
              <a:t>State has discretion in determining what action is to be regarded as an offence.</a:t>
            </a:r>
          </a:p>
          <a:p>
            <a:pPr>
              <a:buFont typeface="Wingdings" panose="05000000000000000000" pitchFamily="2" charset="2"/>
              <a:buChar char="ü"/>
            </a:pPr>
            <a:r>
              <a:rPr lang="en-GB" sz="2800" dirty="0">
                <a:latin typeface="Arial" panose="020B0604020202020204" pitchFamily="34" charset="0"/>
                <a:cs typeface="Arial" panose="020B0604020202020204" pitchFamily="34" charset="0"/>
              </a:rPr>
              <a:t>What makes criminal law different from other branches of law is because breaching rules of CL leads to the sanction  – punishment.  </a:t>
            </a:r>
          </a:p>
          <a:p>
            <a:pPr>
              <a:buFont typeface="Wingdings" panose="05000000000000000000" pitchFamily="2" charset="2"/>
              <a:buChar char="ü"/>
            </a:pPr>
            <a:r>
              <a:rPr lang="en-GB" sz="2800" dirty="0">
                <a:latin typeface="Arial" panose="020B0604020202020204" pitchFamily="34" charset="0"/>
                <a:cs typeface="Arial" panose="020B0604020202020204" pitchFamily="34" charset="0"/>
              </a:rPr>
              <a:t>i.e. – unlawful killing of another leads to a conviction of death or life imprisonment S201 PC</a:t>
            </a:r>
          </a:p>
        </p:txBody>
      </p:sp>
    </p:spTree>
    <p:extLst>
      <p:ext uri="{BB962C8B-B14F-4D97-AF65-F5344CB8AC3E}">
        <p14:creationId xmlns:p14="http://schemas.microsoft.com/office/powerpoint/2010/main" val="3997411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09348" y="609601"/>
            <a:ext cx="7765321" cy="1062446"/>
          </a:xfrm>
        </p:spPr>
        <p:txBody>
          <a:bodyPr>
            <a:noAutofit/>
          </a:bodyPr>
          <a:lstStyle/>
          <a:p>
            <a:pPr algn="ctr"/>
            <a:br>
              <a:rPr lang="en-GB" sz="3600" dirty="0"/>
            </a:br>
            <a:br>
              <a:rPr lang="en-GB" sz="3600" dirty="0"/>
            </a:br>
            <a:r>
              <a:rPr lang="en-GB" b="1" dirty="0"/>
              <a:t>2. Omissions  </a:t>
            </a:r>
            <a:br>
              <a:rPr lang="en-GB" sz="3600" dirty="0"/>
            </a:br>
            <a:br>
              <a:rPr lang="en-GB" sz="3600" dirty="0"/>
            </a:br>
            <a:endParaRPr lang="en-GB" sz="3600" dirty="0"/>
          </a:p>
        </p:txBody>
      </p:sp>
      <p:sp>
        <p:nvSpPr>
          <p:cNvPr id="2" name="Content Placeholder 1"/>
          <p:cNvSpPr>
            <a:spLocks noGrp="1"/>
          </p:cNvSpPr>
          <p:nvPr>
            <p:ph idx="1"/>
          </p:nvPr>
        </p:nvSpPr>
        <p:spPr>
          <a:xfrm>
            <a:off x="1236372" y="1672048"/>
            <a:ext cx="10328856" cy="4950822"/>
          </a:xfrm>
        </p:spPr>
        <p:txBody>
          <a:bodyPr>
            <a:noAutofit/>
          </a:bodyPr>
          <a:lstStyle/>
          <a:p>
            <a:pPr>
              <a:buFont typeface="Wingdings" pitchFamily="2" charset="2"/>
              <a:buChar char="ü"/>
            </a:pPr>
            <a:r>
              <a:rPr lang="en-GB" b="1" dirty="0">
                <a:latin typeface="Arial" panose="020B0604020202020204" pitchFamily="34" charset="0"/>
                <a:cs typeface="Arial" panose="020B0604020202020204" pitchFamily="34" charset="0"/>
              </a:rPr>
              <a:t>Most crimes are committed by a positive action (i.e. murder, theft, rape etc)</a:t>
            </a:r>
          </a:p>
          <a:p>
            <a:pPr>
              <a:buFont typeface="Wingdings" pitchFamily="2" charset="2"/>
              <a:buChar char="ü"/>
            </a:pPr>
            <a:endParaRPr lang="en-GB" b="1" dirty="0">
              <a:latin typeface="Arial" panose="020B0604020202020204" pitchFamily="34" charset="0"/>
              <a:cs typeface="Arial" panose="020B0604020202020204" pitchFamily="34" charset="0"/>
            </a:endParaRPr>
          </a:p>
          <a:p>
            <a:pPr>
              <a:buFont typeface="Wingdings" pitchFamily="2" charset="2"/>
              <a:buChar char="ü"/>
            </a:pPr>
            <a:endParaRPr lang="en-GB" b="1" dirty="0">
              <a:latin typeface="Arial" panose="020B0604020202020204" pitchFamily="34" charset="0"/>
              <a:cs typeface="Arial" panose="020B0604020202020204" pitchFamily="34" charset="0"/>
            </a:endParaRPr>
          </a:p>
          <a:p>
            <a:pPr>
              <a:buFont typeface="Wingdings" pitchFamily="2" charset="2"/>
              <a:buChar char="ü"/>
            </a:pPr>
            <a:r>
              <a:rPr lang="en-GB" b="1" dirty="0">
                <a:latin typeface="Arial" panose="020B0604020202020204" pitchFamily="34" charset="0"/>
                <a:cs typeface="Arial" panose="020B0604020202020204" pitchFamily="34" charset="0"/>
              </a:rPr>
              <a:t>However in certain circumstances, a failure to act may result in the imposition of criminal liability</a:t>
            </a:r>
          </a:p>
          <a:p>
            <a:pPr>
              <a:buFont typeface="Wingdings" pitchFamily="2" charset="2"/>
              <a:buChar char="ü"/>
            </a:pPr>
            <a:endParaRPr lang="en-GB" b="1" dirty="0">
              <a:latin typeface="Arial" panose="020B0604020202020204" pitchFamily="34" charset="0"/>
              <a:cs typeface="Arial" panose="020B0604020202020204" pitchFamily="34" charset="0"/>
            </a:endParaRPr>
          </a:p>
          <a:p>
            <a:pPr>
              <a:buNone/>
            </a:pPr>
            <a:endParaRPr lang="en-GB" sz="2400" dirty="0">
              <a:latin typeface="Arial" panose="020B0604020202020204" pitchFamily="34" charset="0"/>
              <a:cs typeface="Arial" panose="020B0604020202020204" pitchFamily="34" charset="0"/>
            </a:endParaRPr>
          </a:p>
          <a:p>
            <a:endParaRPr lang="en-GB" sz="2400" dirty="0"/>
          </a:p>
          <a:p>
            <a:pPr marL="624078" indent="-514350">
              <a:buAutoNum type="arabicPeriod"/>
            </a:pPr>
            <a:endParaRPr lang="en-GB" sz="2400" dirty="0"/>
          </a:p>
        </p:txBody>
      </p:sp>
    </p:spTree>
    <p:extLst>
      <p:ext uri="{BB962C8B-B14F-4D97-AF65-F5344CB8AC3E}">
        <p14:creationId xmlns:p14="http://schemas.microsoft.com/office/powerpoint/2010/main" val="317341256"/>
      </p:ext>
    </p:extLst>
  </p:cSld>
  <p:clrMapOvr>
    <a:masterClrMapping/>
  </p:clrMapOvr>
</p:sld>
</file>

<file path=ppt/slides/slide3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 Mode of Participation</a:t>
            </a:r>
          </a:p>
        </p:txBody>
      </p:sp>
      <p:sp>
        <p:nvSpPr>
          <p:cNvPr id="3" name="Content Placeholder 2"/>
          <p:cNvSpPr>
            <a:spLocks noGrp="1"/>
          </p:cNvSpPr>
          <p:nvPr>
            <p:ph idx="1"/>
          </p:nvPr>
        </p:nvSpPr>
        <p:spPr/>
        <p:txBody>
          <a:bodyPr/>
          <a:lstStyle/>
          <a:p>
            <a:r>
              <a:rPr lang="en-GB" dirty="0"/>
              <a:t>When two or more persons take part in a commission of an offence they are regarded to be jointly participating in effecting the commission of the offence</a:t>
            </a:r>
          </a:p>
          <a:p>
            <a:r>
              <a:rPr lang="en-GB" dirty="0"/>
              <a:t>Therefore they may be held liable for the offence</a:t>
            </a:r>
          </a:p>
          <a:p>
            <a:r>
              <a:rPr lang="en-GB" dirty="0"/>
              <a:t> Role of criminal law – assess the role of each of parties &amp; determine the scope of criminal liability – Ashworth, A Principles of criminal law (1999)</a:t>
            </a:r>
          </a:p>
        </p:txBody>
      </p:sp>
    </p:spTree>
    <p:extLst>
      <p:ext uri="{BB962C8B-B14F-4D97-AF65-F5344CB8AC3E}">
        <p14:creationId xmlns:p14="http://schemas.microsoft.com/office/powerpoint/2010/main" val="3201315594"/>
      </p:ext>
    </p:extLst>
  </p:cSld>
  <p:clrMapOvr>
    <a:masterClrMapping/>
  </p:clrMapOvr>
</p:sld>
</file>

<file path=ppt/slides/slide3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Law</a:t>
            </a:r>
          </a:p>
        </p:txBody>
      </p:sp>
      <p:sp>
        <p:nvSpPr>
          <p:cNvPr id="3" name="Content Placeholder 2"/>
          <p:cNvSpPr>
            <a:spLocks noGrp="1"/>
          </p:cNvSpPr>
          <p:nvPr>
            <p:ph idx="1"/>
          </p:nvPr>
        </p:nvSpPr>
        <p:spPr/>
        <p:txBody>
          <a:bodyPr>
            <a:normAutofit fontScale="92500" lnSpcReduction="20000"/>
          </a:bodyPr>
          <a:lstStyle/>
          <a:p>
            <a:r>
              <a:rPr lang="en-GB" dirty="0"/>
              <a:t>PC, Cap 87, S 21</a:t>
            </a:r>
          </a:p>
          <a:p>
            <a:r>
              <a:rPr lang="en-GB" dirty="0"/>
              <a:t>Foresees a situation where one person joins another persons in an unlawful enterprise to commit an offence</a:t>
            </a:r>
          </a:p>
          <a:p>
            <a:r>
              <a:rPr lang="en-GB" dirty="0"/>
              <a:t>Each person involved in the commission of the act is regarded to have committed the offence</a:t>
            </a:r>
          </a:p>
          <a:p>
            <a:r>
              <a:rPr lang="en-GB" dirty="0"/>
              <a:t>Could be held criminally liable</a:t>
            </a:r>
          </a:p>
          <a:p>
            <a:r>
              <a:rPr lang="en-GB" dirty="0"/>
              <a:t>Section creates four categories of offences</a:t>
            </a:r>
          </a:p>
          <a:p>
            <a:pPr marL="514350" indent="-514350">
              <a:buAutoNum type="arabicPeriod"/>
            </a:pPr>
            <a:r>
              <a:rPr lang="en-GB" dirty="0"/>
              <a:t>Offenders who actually commit the offence</a:t>
            </a:r>
          </a:p>
          <a:p>
            <a:pPr marL="514350" indent="-514350">
              <a:buAutoNum type="arabicPeriod"/>
            </a:pPr>
            <a:r>
              <a:rPr lang="en-GB" dirty="0"/>
              <a:t>Those who enable or assist in the commission of the offence</a:t>
            </a:r>
          </a:p>
          <a:p>
            <a:pPr marL="514350" indent="-514350">
              <a:buAutoNum type="arabicPeriod"/>
            </a:pPr>
            <a:r>
              <a:rPr lang="en-GB" dirty="0"/>
              <a:t>Offenders who aid or assist the commission of the offence</a:t>
            </a:r>
          </a:p>
          <a:p>
            <a:pPr marL="514350" indent="-514350">
              <a:buAutoNum type="arabicPeriod"/>
            </a:pPr>
            <a:r>
              <a:rPr lang="en-GB" dirty="0"/>
              <a:t>Those persons who may not be present at the offence</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1957096029"/>
      </p:ext>
    </p:extLst>
  </p:cSld>
  <p:clrMapOvr>
    <a:masterClrMapping/>
  </p:clrMapOvr>
</p:sld>
</file>

<file path=ppt/slides/slide3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a:t>There are two categories of offenders in offences involving participation in offence</a:t>
            </a:r>
          </a:p>
          <a:p>
            <a:pPr marL="514350" indent="-514350">
              <a:buAutoNum type="arabicPeriod"/>
            </a:pPr>
            <a:r>
              <a:rPr lang="en-GB" dirty="0"/>
              <a:t>Principals </a:t>
            </a:r>
          </a:p>
          <a:p>
            <a:pPr marL="514350" indent="-514350">
              <a:buAutoNum type="arabicPeriod"/>
            </a:pPr>
            <a:r>
              <a:rPr lang="en-GB" dirty="0"/>
              <a:t>Secondary parties (or accessories)</a:t>
            </a:r>
          </a:p>
        </p:txBody>
      </p:sp>
    </p:spTree>
    <p:extLst>
      <p:ext uri="{BB962C8B-B14F-4D97-AF65-F5344CB8AC3E}">
        <p14:creationId xmlns:p14="http://schemas.microsoft.com/office/powerpoint/2010/main" val="3843813958"/>
      </p:ext>
    </p:extLst>
  </p:cSld>
  <p:clrMapOvr>
    <a:masterClrMapping/>
  </p:clrMapOvr>
</p:sld>
</file>

<file path=ppt/slides/slide3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Principal Offender</a:t>
            </a:r>
          </a:p>
        </p:txBody>
      </p:sp>
      <p:sp>
        <p:nvSpPr>
          <p:cNvPr id="3" name="Content Placeholder 2"/>
          <p:cNvSpPr>
            <a:spLocks noGrp="1"/>
          </p:cNvSpPr>
          <p:nvPr>
            <p:ph idx="1"/>
          </p:nvPr>
        </p:nvSpPr>
        <p:spPr/>
        <p:txBody>
          <a:bodyPr/>
          <a:lstStyle/>
          <a:p>
            <a:r>
              <a:rPr lang="en-GB" dirty="0"/>
              <a:t>Principal is the person who commits the actual </a:t>
            </a:r>
            <a:r>
              <a:rPr lang="en-GB" i="1" dirty="0" err="1"/>
              <a:t>actus</a:t>
            </a:r>
            <a:r>
              <a:rPr lang="en-GB" i="1" dirty="0"/>
              <a:t> </a:t>
            </a:r>
            <a:r>
              <a:rPr lang="en-GB" i="1" dirty="0" err="1"/>
              <a:t>reus</a:t>
            </a:r>
            <a:r>
              <a:rPr lang="en-GB" i="1" dirty="0"/>
              <a:t> </a:t>
            </a:r>
            <a:r>
              <a:rPr lang="en-GB" dirty="0"/>
              <a:t>of the offence charged.</a:t>
            </a:r>
          </a:p>
          <a:p>
            <a:r>
              <a:rPr lang="en-GB" dirty="0"/>
              <a:t>S21(1) PC a person whose act is the most immediate cause of the commission of the offence</a:t>
            </a:r>
          </a:p>
          <a:p>
            <a:r>
              <a:rPr lang="en-GB" dirty="0"/>
              <a:t>It is the one whose act is the most immediate cause of the AR.</a:t>
            </a:r>
          </a:p>
          <a:p>
            <a:r>
              <a:rPr lang="en-GB" dirty="0"/>
              <a:t>It is the principal offender who makes the knife wound which causes the death of the victim in a crime of murder</a:t>
            </a:r>
          </a:p>
          <a:p>
            <a:r>
              <a:rPr lang="en-GB" dirty="0"/>
              <a:t>Or who snatches the bag in a crime of theft</a:t>
            </a:r>
          </a:p>
          <a:p>
            <a:endParaRPr lang="en-GB" dirty="0"/>
          </a:p>
        </p:txBody>
      </p:sp>
    </p:spTree>
    <p:extLst>
      <p:ext uri="{BB962C8B-B14F-4D97-AF65-F5344CB8AC3E}">
        <p14:creationId xmlns:p14="http://schemas.microsoft.com/office/powerpoint/2010/main" val="153231051"/>
      </p:ext>
    </p:extLst>
  </p:cSld>
  <p:clrMapOvr>
    <a:masterClrMapping/>
  </p:clrMapOvr>
</p:sld>
</file>

<file path=ppt/slides/slide3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Exception - Doctrine of innocent agent</a:t>
            </a:r>
          </a:p>
        </p:txBody>
      </p:sp>
      <p:sp>
        <p:nvSpPr>
          <p:cNvPr id="3" name="Content Placeholder 2"/>
          <p:cNvSpPr>
            <a:spLocks noGrp="1"/>
          </p:cNvSpPr>
          <p:nvPr>
            <p:ph idx="1"/>
          </p:nvPr>
        </p:nvSpPr>
        <p:spPr/>
        <p:txBody>
          <a:bodyPr/>
          <a:lstStyle/>
          <a:p>
            <a:r>
              <a:rPr lang="en-GB" dirty="0"/>
              <a:t>Exception to the rule of principal offender is the one whose act is the most immediate cause of the AR. </a:t>
            </a:r>
          </a:p>
          <a:p>
            <a:r>
              <a:rPr lang="en-GB" dirty="0"/>
              <a:t>Where a D acts through an intermediary who is an ‘innocent agent’  because  e.g. he is below the age of criminal responsibility, it  would be the instigator who will be regarded as the principal offender (sec 14 PC) - ABEL BANDA v THE PEOPLE (1986) Z.R. 105 (S.C.) </a:t>
            </a:r>
          </a:p>
          <a:p>
            <a:pPr marL="0" indent="0">
              <a:buNone/>
            </a:pPr>
            <a:endParaRPr lang="en-GB" dirty="0"/>
          </a:p>
        </p:txBody>
      </p:sp>
    </p:spTree>
    <p:extLst>
      <p:ext uri="{BB962C8B-B14F-4D97-AF65-F5344CB8AC3E}">
        <p14:creationId xmlns:p14="http://schemas.microsoft.com/office/powerpoint/2010/main" val="2635971945"/>
      </p:ext>
    </p:extLst>
  </p:cSld>
  <p:clrMapOvr>
    <a:masterClrMapping/>
  </p:clrMapOvr>
</p:sld>
</file>

<file path=ppt/slides/slide3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Secondary Parties</a:t>
            </a:r>
          </a:p>
        </p:txBody>
      </p:sp>
      <p:sp>
        <p:nvSpPr>
          <p:cNvPr id="3" name="Content Placeholder 2"/>
          <p:cNvSpPr>
            <a:spLocks noGrp="1"/>
          </p:cNvSpPr>
          <p:nvPr>
            <p:ph idx="1"/>
          </p:nvPr>
        </p:nvSpPr>
        <p:spPr/>
        <p:txBody>
          <a:bodyPr>
            <a:normAutofit/>
          </a:bodyPr>
          <a:lstStyle/>
          <a:p>
            <a:r>
              <a:rPr lang="en-GB" dirty="0"/>
              <a:t>Is one who aids, abet (assists), counsels or procures (</a:t>
            </a:r>
            <a:r>
              <a:rPr lang="en-GB" i="1" dirty="0" err="1"/>
              <a:t>actus</a:t>
            </a:r>
            <a:r>
              <a:rPr lang="en-GB" i="1" dirty="0"/>
              <a:t> </a:t>
            </a:r>
            <a:r>
              <a:rPr lang="en-GB" i="1" dirty="0" err="1"/>
              <a:t>reus</a:t>
            </a:r>
            <a:r>
              <a:rPr lang="en-GB" dirty="0"/>
              <a:t>) the commission of an offence &amp; is liable to be punished as a principal offender.</a:t>
            </a:r>
          </a:p>
          <a:p>
            <a:r>
              <a:rPr lang="en-GB" dirty="0"/>
              <a:t>‘aids’ – giving assistance to the principal in the commission of the offence (</a:t>
            </a:r>
            <a:r>
              <a:rPr lang="en-GB" i="1" dirty="0"/>
              <a:t>NCB v. Gamble </a:t>
            </a:r>
            <a:r>
              <a:rPr lang="en-GB" dirty="0"/>
              <a:t>(1959) 1 QB 11. This may be before or at the time of commission.</a:t>
            </a:r>
          </a:p>
          <a:p>
            <a:r>
              <a:rPr lang="en-GB" dirty="0"/>
              <a:t>‘Abets’ – (ibid) means to incite, to instigate to encourage the commission of the offence at the time offence is committed.</a:t>
            </a:r>
          </a:p>
          <a:p>
            <a:r>
              <a:rPr lang="en-GB" dirty="0"/>
              <a:t>‘Counsels’- advise, to solicit this occurs before the commission of the offence (</a:t>
            </a:r>
            <a:r>
              <a:rPr lang="en-GB" i="1" dirty="0"/>
              <a:t>Att-Gen. v. Able </a:t>
            </a:r>
            <a:r>
              <a:rPr lang="en-GB" dirty="0"/>
              <a:t>(1984) 1 QB 795.</a:t>
            </a:r>
          </a:p>
          <a:p>
            <a:pPr marL="0" indent="0">
              <a:buNone/>
            </a:pPr>
            <a:endParaRPr lang="en-GB" dirty="0"/>
          </a:p>
          <a:p>
            <a:endParaRPr lang="en-GB" dirty="0"/>
          </a:p>
        </p:txBody>
      </p:sp>
    </p:spTree>
    <p:extLst>
      <p:ext uri="{BB962C8B-B14F-4D97-AF65-F5344CB8AC3E}">
        <p14:creationId xmlns:p14="http://schemas.microsoft.com/office/powerpoint/2010/main" val="4184317816"/>
      </p:ext>
    </p:extLst>
  </p:cSld>
  <p:clrMapOvr>
    <a:masterClrMapping/>
  </p:clrMapOvr>
</p:sld>
</file>

<file path=ppt/slides/slide3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GB" dirty="0"/>
              <a:t>‘Procures’ it may mean causing the commission of the offence or bring about its commission. Need for a causal relationship between the secondary party’s acts &amp; those of the principal (</a:t>
            </a:r>
            <a:r>
              <a:rPr lang="en-GB" i="1" dirty="0"/>
              <a:t>Blakeley v. DPP </a:t>
            </a:r>
            <a:r>
              <a:rPr lang="en-GB" dirty="0"/>
              <a:t>(1991) Crim. LR 763).</a:t>
            </a:r>
          </a:p>
          <a:p>
            <a:r>
              <a:rPr lang="en-GB" dirty="0"/>
              <a:t>Liable to be charged, tired &amp; convicted</a:t>
            </a:r>
          </a:p>
          <a:p>
            <a:r>
              <a:rPr lang="en-GB" dirty="0"/>
              <a:t>Must have MR in relation to the conduct</a:t>
            </a:r>
          </a:p>
          <a:p>
            <a:r>
              <a:rPr lang="en-GB" dirty="0"/>
              <a:t>Must also have MR in relation to crime committed by the principal </a:t>
            </a:r>
          </a:p>
          <a:p>
            <a:pPr marL="0" indent="0">
              <a:buNone/>
            </a:pPr>
            <a:endParaRPr lang="en-GB" dirty="0"/>
          </a:p>
          <a:p>
            <a:endParaRPr lang="en-GB" dirty="0"/>
          </a:p>
        </p:txBody>
      </p:sp>
    </p:spTree>
    <p:extLst>
      <p:ext uri="{BB962C8B-B14F-4D97-AF65-F5344CB8AC3E}">
        <p14:creationId xmlns:p14="http://schemas.microsoft.com/office/powerpoint/2010/main" val="1380141934"/>
      </p:ext>
    </p:extLst>
  </p:cSld>
  <p:clrMapOvr>
    <a:masterClrMapping/>
  </p:clrMapOvr>
</p:sld>
</file>

<file path=ppt/slides/slide3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err="1"/>
              <a:t>Actus</a:t>
            </a:r>
            <a:r>
              <a:rPr lang="en-GB" i="1" dirty="0"/>
              <a:t> Reus </a:t>
            </a:r>
            <a:r>
              <a:rPr lang="en-GB" dirty="0"/>
              <a:t>of accessory</a:t>
            </a:r>
          </a:p>
        </p:txBody>
      </p:sp>
      <p:sp>
        <p:nvSpPr>
          <p:cNvPr id="3" name="Content Placeholder 2"/>
          <p:cNvSpPr>
            <a:spLocks noGrp="1"/>
          </p:cNvSpPr>
          <p:nvPr>
            <p:ph idx="1"/>
          </p:nvPr>
        </p:nvSpPr>
        <p:spPr/>
        <p:txBody>
          <a:bodyPr>
            <a:normAutofit fontScale="92500" lnSpcReduction="10000"/>
          </a:bodyPr>
          <a:lstStyle/>
          <a:p>
            <a:r>
              <a:rPr lang="en-GB" dirty="0"/>
              <a:t>General rule: The principal is the person who commits the offence the commission by the principal of the offence charged</a:t>
            </a:r>
          </a:p>
          <a:p>
            <a:r>
              <a:rPr lang="en-GB" dirty="0"/>
              <a:t>Secondary party is one who facilitates the commission by the principal of the offence charged</a:t>
            </a:r>
          </a:p>
          <a:p>
            <a:pPr marL="0" indent="0">
              <a:buNone/>
            </a:pPr>
            <a:endParaRPr lang="en-GB" dirty="0"/>
          </a:p>
          <a:p>
            <a:r>
              <a:rPr lang="en-GB" dirty="0"/>
              <a:t>In order to be charged &amp; convicted as an accessory, the accused must have given assistance or encouragement( </a:t>
            </a:r>
            <a:r>
              <a:rPr lang="en-GB" i="1" dirty="0"/>
              <a:t>R v. </a:t>
            </a:r>
            <a:r>
              <a:rPr lang="en-GB" i="1" dirty="0" err="1"/>
              <a:t>Calhaem</a:t>
            </a:r>
            <a:r>
              <a:rPr lang="en-GB" i="1" dirty="0"/>
              <a:t> </a:t>
            </a:r>
            <a:r>
              <a:rPr lang="en-GB" dirty="0"/>
              <a:t>(1985) 1QB 808.</a:t>
            </a:r>
          </a:p>
          <a:p>
            <a:endParaRPr lang="en-GB" dirty="0"/>
          </a:p>
          <a:p>
            <a:r>
              <a:rPr lang="en-GB" dirty="0"/>
              <a:t>Is defined by the word ‘aid, abets, counsels or procures’ S. 21, 22, 23 PC Cap 87 laws of Zambia.</a:t>
            </a:r>
          </a:p>
          <a:p>
            <a:r>
              <a:rPr lang="en-GB" dirty="0"/>
              <a:t>E.g. cheering.</a:t>
            </a:r>
          </a:p>
        </p:txBody>
      </p:sp>
    </p:spTree>
    <p:extLst>
      <p:ext uri="{BB962C8B-B14F-4D97-AF65-F5344CB8AC3E}">
        <p14:creationId xmlns:p14="http://schemas.microsoft.com/office/powerpoint/2010/main" val="3970715074"/>
      </p:ext>
    </p:extLst>
  </p:cSld>
  <p:clrMapOvr>
    <a:masterClrMapping/>
  </p:clrMapOvr>
</p:sld>
</file>

<file path=ppt/slides/slide3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a:t>Giving assistance or encouragement</a:t>
            </a:r>
          </a:p>
        </p:txBody>
      </p:sp>
      <p:sp>
        <p:nvSpPr>
          <p:cNvPr id="3" name="Content Placeholder 2"/>
          <p:cNvSpPr>
            <a:spLocks noGrp="1"/>
          </p:cNvSpPr>
          <p:nvPr>
            <p:ph idx="1"/>
          </p:nvPr>
        </p:nvSpPr>
        <p:spPr/>
        <p:txBody>
          <a:bodyPr/>
          <a:lstStyle/>
          <a:p>
            <a:r>
              <a:rPr lang="en-GB" dirty="0" err="1"/>
              <a:t>Eg</a:t>
            </a:r>
            <a:r>
              <a:rPr lang="en-GB" dirty="0"/>
              <a:t> Driving the principal to the scene of crime as was the case in </a:t>
            </a:r>
            <a:r>
              <a:rPr lang="en-GB" i="1" dirty="0"/>
              <a:t>DPP for Northern Ireland v. Lynch</a:t>
            </a:r>
            <a:r>
              <a:rPr lang="en-GB" dirty="0"/>
              <a:t> (1975)</a:t>
            </a:r>
          </a:p>
          <a:p>
            <a:r>
              <a:rPr lang="en-GB" dirty="0"/>
              <a:t>Pinning down a woman to be raped (Clarkson (1971)</a:t>
            </a:r>
          </a:p>
          <a:p>
            <a:r>
              <a:rPr lang="en-GB" dirty="0"/>
              <a:t>Opening a bank account to enable the principal to proceed with the money laundering process (</a:t>
            </a:r>
            <a:r>
              <a:rPr lang="en-GB" i="1" dirty="0"/>
              <a:t>Thambiah v. R </a:t>
            </a:r>
            <a:r>
              <a:rPr lang="en-GB" dirty="0"/>
              <a:t>(1965)</a:t>
            </a:r>
          </a:p>
          <a:p>
            <a:r>
              <a:rPr lang="en-GB" dirty="0"/>
              <a:t>Supplying items or information for use in the commission of a crime (</a:t>
            </a:r>
            <a:r>
              <a:rPr lang="en-GB" i="1" dirty="0"/>
              <a:t>NCB v. Gamble </a:t>
            </a:r>
            <a:r>
              <a:rPr lang="en-GB" dirty="0"/>
              <a:t>(1958))</a:t>
            </a:r>
          </a:p>
        </p:txBody>
      </p:sp>
    </p:spTree>
    <p:extLst>
      <p:ext uri="{BB962C8B-B14F-4D97-AF65-F5344CB8AC3E}">
        <p14:creationId xmlns:p14="http://schemas.microsoft.com/office/powerpoint/2010/main" val="2119583798"/>
      </p:ext>
    </p:extLst>
  </p:cSld>
  <p:clrMapOvr>
    <a:masterClrMapping/>
  </p:clrMapOvr>
</p:sld>
</file>

<file path=ppt/slides/slide3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err="1"/>
              <a:t>Mens</a:t>
            </a:r>
            <a:r>
              <a:rPr lang="en-GB" i="1" dirty="0"/>
              <a:t> </a:t>
            </a:r>
            <a:r>
              <a:rPr lang="en-GB" i="1" dirty="0" err="1"/>
              <a:t>rea</a:t>
            </a:r>
            <a:r>
              <a:rPr lang="en-GB" i="1" dirty="0"/>
              <a:t> </a:t>
            </a:r>
            <a:r>
              <a:rPr lang="en-GB" dirty="0"/>
              <a:t>of the accessory</a:t>
            </a:r>
          </a:p>
        </p:txBody>
      </p:sp>
      <p:sp>
        <p:nvSpPr>
          <p:cNvPr id="3" name="Content Placeholder 2"/>
          <p:cNvSpPr>
            <a:spLocks noGrp="1"/>
          </p:cNvSpPr>
          <p:nvPr>
            <p:ph idx="1"/>
          </p:nvPr>
        </p:nvSpPr>
        <p:spPr/>
        <p:txBody>
          <a:bodyPr>
            <a:normAutofit/>
          </a:bodyPr>
          <a:lstStyle/>
          <a:p>
            <a:pPr marL="514350" indent="-514350">
              <a:buAutoNum type="arabicPeriod"/>
            </a:pPr>
            <a:r>
              <a:rPr lang="en-GB" dirty="0"/>
              <a:t>D must </a:t>
            </a:r>
            <a:r>
              <a:rPr lang="en-GB" b="1" dirty="0"/>
              <a:t>intentionally</a:t>
            </a:r>
            <a:r>
              <a:rPr lang="en-GB" dirty="0"/>
              <a:t> do the act of assistance or encouragement, </a:t>
            </a:r>
            <a:r>
              <a:rPr lang="en-GB" b="1" dirty="0"/>
              <a:t>realising</a:t>
            </a:r>
            <a:r>
              <a:rPr lang="en-GB" dirty="0"/>
              <a:t> that they are bound to assist or encourage the principal to perform what constitutes a commission of the crime</a:t>
            </a:r>
          </a:p>
          <a:p>
            <a:pPr marL="514350" indent="-514350">
              <a:buAutoNum type="arabicPeriod"/>
            </a:pPr>
            <a:r>
              <a:rPr lang="en-GB" dirty="0"/>
              <a:t> He or she (must) </a:t>
            </a:r>
            <a:r>
              <a:rPr lang="en-GB" b="1" dirty="0"/>
              <a:t>know</a:t>
            </a:r>
            <a:r>
              <a:rPr lang="en-GB" dirty="0"/>
              <a:t> the principal is committing the offence or will or might commit the offence</a:t>
            </a:r>
          </a:p>
          <a:p>
            <a:pPr marL="514350" indent="-514350">
              <a:buAutoNum type="arabicPeriod"/>
            </a:pPr>
            <a:r>
              <a:rPr lang="en-GB" dirty="0"/>
              <a:t> Secondary parties must intend by conduct to bring about the commission of the offence</a:t>
            </a:r>
          </a:p>
          <a:p>
            <a:pPr>
              <a:buFont typeface="Arial" charset="0"/>
              <a:buChar char="•"/>
            </a:pPr>
            <a:r>
              <a:rPr lang="en-GB" dirty="0"/>
              <a:t>Accessory can only be convicted only if he or she has knowledge of the circumstances surrounding the AR</a:t>
            </a:r>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23683930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09348" y="222072"/>
            <a:ext cx="7765321" cy="1045027"/>
          </a:xfrm>
        </p:spPr>
        <p:txBody>
          <a:bodyPr/>
          <a:lstStyle/>
          <a:p>
            <a:pPr algn="ctr"/>
            <a:r>
              <a:rPr lang="en-GB" b="1" dirty="0"/>
              <a:t>Omissions CONT’D</a:t>
            </a:r>
          </a:p>
        </p:txBody>
      </p:sp>
      <p:sp>
        <p:nvSpPr>
          <p:cNvPr id="2" name="Content Placeholder 1"/>
          <p:cNvSpPr>
            <a:spLocks noGrp="1"/>
          </p:cNvSpPr>
          <p:nvPr>
            <p:ph idx="1"/>
          </p:nvPr>
        </p:nvSpPr>
        <p:spPr>
          <a:xfrm>
            <a:off x="1107583" y="1146221"/>
            <a:ext cx="10457645" cy="5383368"/>
          </a:xfrm>
        </p:spPr>
        <p:txBody>
          <a:bodyPr>
            <a:normAutofit/>
          </a:bodyPr>
          <a:lstStyle/>
          <a:p>
            <a:pPr>
              <a:buFont typeface="Wingdings" pitchFamily="2" charset="2"/>
              <a:buChar char="ü"/>
            </a:pPr>
            <a:r>
              <a:rPr lang="en-GB" sz="2400" b="1" dirty="0"/>
              <a:t> </a:t>
            </a:r>
            <a:r>
              <a:rPr lang="en-GB" sz="2400" dirty="0">
                <a:latin typeface="Arial" panose="020B0604020202020204" pitchFamily="34" charset="0"/>
                <a:cs typeface="Arial" panose="020B0604020202020204" pitchFamily="34" charset="0"/>
              </a:rPr>
              <a:t>General rule - no liability for failure to act</a:t>
            </a:r>
          </a:p>
          <a:p>
            <a:pPr>
              <a:buNone/>
            </a:pPr>
            <a:r>
              <a:rPr lang="en-GB" sz="2400" dirty="0">
                <a:latin typeface="Arial" panose="020B0604020202020204" pitchFamily="34" charset="0"/>
                <a:cs typeface="Arial" panose="020B0604020202020204" pitchFamily="34" charset="0"/>
              </a:rPr>
              <a:t> </a:t>
            </a:r>
          </a:p>
          <a:p>
            <a:pPr>
              <a:buNone/>
            </a:pPr>
            <a:r>
              <a:rPr lang="en-GB" dirty="0">
                <a:latin typeface="Arial" panose="020B0604020202020204" pitchFamily="34" charset="0"/>
                <a:cs typeface="Arial" panose="020B0604020202020204" pitchFamily="34" charset="0"/>
              </a:rPr>
              <a:t>Exceptions:</a:t>
            </a:r>
            <a:endParaRPr lang="en-GB" sz="2400" dirty="0">
              <a:latin typeface="Arial" panose="020B0604020202020204" pitchFamily="34" charset="0"/>
              <a:cs typeface="Arial" panose="020B0604020202020204" pitchFamily="34" charset="0"/>
            </a:endParaRPr>
          </a:p>
          <a:p>
            <a:pPr marL="457200" indent="-457200">
              <a:buFont typeface="+mj-lt"/>
              <a:buAutoNum type="arabicPeriod"/>
            </a:pPr>
            <a:r>
              <a:rPr lang="en-GB" sz="2400" dirty="0">
                <a:latin typeface="Arial" panose="020B0604020202020204" pitchFamily="34" charset="0"/>
                <a:cs typeface="Arial" panose="020B0604020202020204" pitchFamily="34" charset="0"/>
              </a:rPr>
              <a:t>Where statute imposes a duty to act i.e. wilfully neglecting to provide for a child (S169 PC)</a:t>
            </a:r>
          </a:p>
          <a:p>
            <a:pPr marL="457200" indent="-457200">
              <a:buFont typeface="+mj-lt"/>
              <a:buAutoNum type="arabicPeriod"/>
            </a:pPr>
            <a:endParaRPr lang="en-GB" sz="2400" dirty="0">
              <a:latin typeface="Arial" panose="020B0604020202020204" pitchFamily="34" charset="0"/>
              <a:cs typeface="Arial" panose="020B0604020202020204" pitchFamily="34" charset="0"/>
            </a:endParaRPr>
          </a:p>
          <a:p>
            <a:pPr marL="457200" indent="-457200">
              <a:buFont typeface="+mj-lt"/>
              <a:buAutoNum type="arabicPeriod"/>
            </a:pPr>
            <a:r>
              <a:rPr lang="en-GB" sz="2400" dirty="0">
                <a:latin typeface="Arial" panose="020B0604020202020204" pitchFamily="34" charset="0"/>
                <a:cs typeface="Arial" panose="020B0604020202020204" pitchFamily="34" charset="0"/>
              </a:rPr>
              <a:t>Where a duty to act arises from a contract – </a:t>
            </a:r>
            <a:r>
              <a:rPr lang="en-GB" dirty="0" err="1">
                <a:latin typeface="Arial" panose="020B0604020202020204" pitchFamily="34" charset="0"/>
                <a:cs typeface="Arial" panose="020B0604020202020204" pitchFamily="34" charset="0"/>
              </a:rPr>
              <a:t>Pittwood</a:t>
            </a:r>
            <a:r>
              <a:rPr lang="en-GB" dirty="0">
                <a:latin typeface="Arial" panose="020B0604020202020204" pitchFamily="34" charset="0"/>
                <a:cs typeface="Arial" panose="020B0604020202020204" pitchFamily="34" charset="0"/>
              </a:rPr>
              <a:t> (1902) 19 TLR 37</a:t>
            </a:r>
          </a:p>
          <a:p>
            <a:pPr marL="457200" indent="-457200">
              <a:buNone/>
            </a:pPr>
            <a:r>
              <a:rPr lang="en-GB" dirty="0">
                <a:latin typeface="Arial" panose="020B0604020202020204" pitchFamily="34" charset="0"/>
                <a:cs typeface="Arial" panose="020B0604020202020204" pitchFamily="34" charset="0"/>
              </a:rPr>
              <a:t>	</a:t>
            </a:r>
            <a:endParaRPr lang="en-GB" sz="2400" dirty="0">
              <a:solidFill>
                <a:srgbClr val="FF0000"/>
              </a:solidFill>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58861442"/>
      </p:ext>
    </p:extLst>
  </p:cSld>
  <p:clrMapOvr>
    <a:masterClrMapping/>
  </p:clrMapOvr>
</p:sld>
</file>

<file path=ppt/slides/slide3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a:t>MAKETO AND 7 OTHERS v THE PEOPLE (1979) Z.R. 23 (S.C.) – mere presence at the crime scene does not amount to aiding and abetting – assaulted whilst in police custody and died due to injuries inflicted.</a:t>
            </a:r>
          </a:p>
          <a:p>
            <a:r>
              <a:rPr lang="en-GB" dirty="0"/>
              <a:t>INAMBAO v THE PEOPLE (1969) Z.R. 84 (C.A.)</a:t>
            </a:r>
          </a:p>
        </p:txBody>
      </p:sp>
    </p:spTree>
    <p:extLst>
      <p:ext uri="{BB962C8B-B14F-4D97-AF65-F5344CB8AC3E}">
        <p14:creationId xmlns:p14="http://schemas.microsoft.com/office/powerpoint/2010/main" val="2789184183"/>
      </p:ext>
    </p:extLst>
  </p:cSld>
  <p:clrMapOvr>
    <a:masterClrMapping/>
  </p:clrMapOvr>
</p:sld>
</file>

<file path=ppt/slides/slide3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GB" dirty="0"/>
            </a:br>
            <a:br>
              <a:rPr lang="en-GB" dirty="0"/>
            </a:br>
            <a:r>
              <a:rPr lang="en-GB" dirty="0"/>
              <a:t>Examples – Secondary Parties </a:t>
            </a:r>
          </a:p>
        </p:txBody>
      </p:sp>
      <p:sp>
        <p:nvSpPr>
          <p:cNvPr id="3" name="Content Placeholder 2"/>
          <p:cNvSpPr>
            <a:spLocks noGrp="1"/>
          </p:cNvSpPr>
          <p:nvPr>
            <p:ph idx="1"/>
          </p:nvPr>
        </p:nvSpPr>
        <p:spPr/>
        <p:txBody>
          <a:bodyPr>
            <a:normAutofit fontScale="92500" lnSpcReduction="10000"/>
          </a:bodyPr>
          <a:lstStyle/>
          <a:p>
            <a:r>
              <a:rPr lang="en-GB" dirty="0"/>
              <a:t>‘aids, abets, counsels, procures’</a:t>
            </a:r>
          </a:p>
          <a:p>
            <a:pPr algn="ctr"/>
            <a:r>
              <a:rPr lang="en-GB" b="1" i="1" dirty="0"/>
              <a:t>Alimon </a:t>
            </a:r>
            <a:r>
              <a:rPr lang="en-GB" b="1" i="1" dirty="0" err="1"/>
              <a:t>Njovu</a:t>
            </a:r>
            <a:r>
              <a:rPr lang="en-GB" b="1" i="1" dirty="0"/>
              <a:t> &amp; Felix </a:t>
            </a:r>
            <a:r>
              <a:rPr lang="en-GB" b="1" i="1" dirty="0" err="1"/>
              <a:t>Njovu</a:t>
            </a:r>
            <a:r>
              <a:rPr lang="en-GB" b="1" i="1" dirty="0"/>
              <a:t> v. The People </a:t>
            </a:r>
            <a:r>
              <a:rPr lang="en-GB" b="1" dirty="0"/>
              <a:t>(1998) ZR 5 Supreme Court </a:t>
            </a:r>
          </a:p>
          <a:p>
            <a:r>
              <a:rPr lang="en-GB" dirty="0"/>
              <a:t>Appellants were convicted of murder on the basis that they together with others jointly &amp; whilst acting together killed Emmanuel</a:t>
            </a:r>
          </a:p>
          <a:p>
            <a:r>
              <a:rPr lang="en-GB" dirty="0"/>
              <a:t>Both appellants took part in concerting the robbery &amp; breaking in at Vintage Zambia Ltd</a:t>
            </a:r>
          </a:p>
          <a:p>
            <a:r>
              <a:rPr lang="en-GB" dirty="0"/>
              <a:t>There they murdered the night watch man</a:t>
            </a:r>
          </a:p>
          <a:p>
            <a:r>
              <a:rPr lang="en-GB" dirty="0"/>
              <a:t>Stole quantity of goods including the welding machine</a:t>
            </a:r>
          </a:p>
          <a:p>
            <a:r>
              <a:rPr lang="en-GB" dirty="0"/>
              <a:t>Reference was made to decision in Mwape v The people – could argue that there was no evidence to suggest that there was an agreement to use violence</a:t>
            </a:r>
          </a:p>
          <a:p>
            <a:endParaRPr lang="en-GB" dirty="0"/>
          </a:p>
        </p:txBody>
      </p:sp>
    </p:spTree>
    <p:extLst>
      <p:ext uri="{BB962C8B-B14F-4D97-AF65-F5344CB8AC3E}">
        <p14:creationId xmlns:p14="http://schemas.microsoft.com/office/powerpoint/2010/main" val="1936008080"/>
      </p:ext>
    </p:extLst>
  </p:cSld>
  <p:clrMapOvr>
    <a:masterClrMapping/>
  </p:clrMapOvr>
</p:sld>
</file>

<file path=ppt/slides/slide3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400" i="1" dirty="0"/>
              <a:t>Alimon </a:t>
            </a:r>
            <a:r>
              <a:rPr lang="en-GB" sz="2400" i="1" dirty="0" err="1"/>
              <a:t>Njovu</a:t>
            </a:r>
            <a:r>
              <a:rPr lang="en-GB" sz="2400" i="1" dirty="0"/>
              <a:t> &amp; Felix </a:t>
            </a:r>
            <a:r>
              <a:rPr lang="en-GB" sz="2400" i="1" dirty="0" err="1"/>
              <a:t>Njovu</a:t>
            </a:r>
            <a:r>
              <a:rPr lang="en-GB" sz="2400" i="1" dirty="0"/>
              <a:t> v. The People </a:t>
            </a:r>
            <a:r>
              <a:rPr lang="en-GB" sz="2400" dirty="0"/>
              <a:t>(1998) ZR 5 Supreme Court </a:t>
            </a:r>
            <a:br>
              <a:rPr lang="en-GB" sz="2400" dirty="0"/>
            </a:br>
            <a:endParaRPr lang="en-GB" sz="2400" dirty="0"/>
          </a:p>
        </p:txBody>
      </p:sp>
      <p:sp>
        <p:nvSpPr>
          <p:cNvPr id="3" name="Content Placeholder 2"/>
          <p:cNvSpPr>
            <a:spLocks noGrp="1"/>
          </p:cNvSpPr>
          <p:nvPr>
            <p:ph idx="1"/>
          </p:nvPr>
        </p:nvSpPr>
        <p:spPr/>
        <p:txBody>
          <a:bodyPr>
            <a:normAutofit/>
          </a:bodyPr>
          <a:lstStyle/>
          <a:p>
            <a:r>
              <a:rPr lang="en-GB" dirty="0"/>
              <a:t>In this particular case – was evidence that the appellant was in possession of the welding machine after the robbery which would have made him at least guilty of receiving</a:t>
            </a:r>
          </a:p>
          <a:p>
            <a:r>
              <a:rPr lang="en-GB" dirty="0"/>
              <a:t>Appeal was allowed on the basis that appellant was not acting in common purpose with the gang. Despite being involved in the breaking in there was no agreement as to the possible use of force. Appellant did not take part of the killing. Therefore could only be convicted for store breaking.</a:t>
            </a:r>
          </a:p>
        </p:txBody>
      </p:sp>
    </p:spTree>
    <p:extLst>
      <p:ext uri="{BB962C8B-B14F-4D97-AF65-F5344CB8AC3E}">
        <p14:creationId xmlns:p14="http://schemas.microsoft.com/office/powerpoint/2010/main" val="3217607549"/>
      </p:ext>
    </p:extLst>
  </p:cSld>
  <p:clrMapOvr>
    <a:masterClrMapping/>
  </p:clrMapOvr>
</p:sld>
</file>

<file path=ppt/slides/slide3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i="1" dirty="0"/>
              <a:t>Mohan v. R</a:t>
            </a:r>
            <a:endParaRPr lang="en-GB" dirty="0"/>
          </a:p>
        </p:txBody>
      </p:sp>
      <p:sp>
        <p:nvSpPr>
          <p:cNvPr id="3" name="Content Placeholder 2"/>
          <p:cNvSpPr>
            <a:spLocks noGrp="1"/>
          </p:cNvSpPr>
          <p:nvPr>
            <p:ph idx="1"/>
          </p:nvPr>
        </p:nvSpPr>
        <p:spPr/>
        <p:txBody>
          <a:bodyPr>
            <a:normAutofit fontScale="85000" lnSpcReduction="20000"/>
          </a:bodyPr>
          <a:lstStyle/>
          <a:p>
            <a:r>
              <a:rPr lang="en-GB" dirty="0"/>
              <a:t>D was quarrelling with M, when R who is D’s father ran out of his house &amp; attacked M with a cutlass </a:t>
            </a:r>
          </a:p>
          <a:p>
            <a:r>
              <a:rPr lang="en-GB" dirty="0"/>
              <a:t>D went off &amp; collected cutlass</a:t>
            </a:r>
          </a:p>
          <a:p>
            <a:r>
              <a:rPr lang="en-GB" dirty="0"/>
              <a:t>Both hit blows at M, who collapsed &amp; later died</a:t>
            </a:r>
          </a:p>
          <a:p>
            <a:r>
              <a:rPr lang="en-GB" dirty="0"/>
              <a:t>His death was only caused by the leg wound</a:t>
            </a:r>
          </a:p>
          <a:p>
            <a:r>
              <a:rPr lang="en-GB" dirty="0"/>
              <a:t>D &amp; R were both convicted of murder they appealed on the ground that there was no evidence of prearranged plan to attack M &amp; argued that the crown must show which of them struck the fatal blow</a:t>
            </a:r>
          </a:p>
          <a:p>
            <a:r>
              <a:rPr lang="en-GB" dirty="0"/>
              <a:t>Held the two men were attacking the same man with similar weapons with a common intention – to suffer grievous bodily harm</a:t>
            </a:r>
          </a:p>
          <a:p>
            <a:r>
              <a:rPr lang="en-GB" dirty="0"/>
              <a:t>Each appellant was present aiding &amp; betting the other in wounding M appeal dismissed.</a:t>
            </a:r>
          </a:p>
        </p:txBody>
      </p:sp>
    </p:spTree>
    <p:extLst>
      <p:ext uri="{BB962C8B-B14F-4D97-AF65-F5344CB8AC3E}">
        <p14:creationId xmlns:p14="http://schemas.microsoft.com/office/powerpoint/2010/main" val="608843892"/>
      </p:ext>
    </p:extLst>
  </p:cSld>
  <p:clrMapOvr>
    <a:masterClrMapping/>
  </p:clrMapOvr>
</p:sld>
</file>

<file path=ppt/slides/slide3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GB" sz="2400" b="1" dirty="0"/>
              <a:t>OFFENCES COMMITTED BY JOINT OFFENDERS (JOINT UNLAWFUL ENTERPRISE)</a:t>
            </a:r>
          </a:p>
        </p:txBody>
      </p:sp>
      <p:sp>
        <p:nvSpPr>
          <p:cNvPr id="3" name="Content Placeholder 2"/>
          <p:cNvSpPr>
            <a:spLocks noGrp="1"/>
          </p:cNvSpPr>
          <p:nvPr>
            <p:ph idx="1"/>
          </p:nvPr>
        </p:nvSpPr>
        <p:spPr/>
        <p:txBody>
          <a:bodyPr>
            <a:normAutofit/>
          </a:bodyPr>
          <a:lstStyle/>
          <a:p>
            <a:r>
              <a:rPr lang="en-GB" dirty="0"/>
              <a:t>The law – S 22 PC</a:t>
            </a:r>
          </a:p>
          <a:p>
            <a:r>
              <a:rPr lang="en-GB" dirty="0"/>
              <a:t>Basic character of an unlawful joint enterprise is that the course must be undertaken by two or more persons</a:t>
            </a:r>
          </a:p>
          <a:p>
            <a:r>
              <a:rPr lang="en-GB" dirty="0"/>
              <a:t>Need for a shared common intention</a:t>
            </a:r>
          </a:p>
          <a:p>
            <a:r>
              <a:rPr lang="en-GB" dirty="0"/>
              <a:t>In a joint unlawful enterprise the secondary party would be liable for offences committed by the principal in carrying out that purpose.</a:t>
            </a:r>
          </a:p>
          <a:p>
            <a:endParaRPr lang="en-GB" dirty="0"/>
          </a:p>
          <a:p>
            <a:endParaRPr lang="en-GB" dirty="0"/>
          </a:p>
        </p:txBody>
      </p:sp>
    </p:spTree>
    <p:extLst>
      <p:ext uri="{BB962C8B-B14F-4D97-AF65-F5344CB8AC3E}">
        <p14:creationId xmlns:p14="http://schemas.microsoft.com/office/powerpoint/2010/main" val="1805722077"/>
      </p:ext>
    </p:extLst>
  </p:cSld>
  <p:clrMapOvr>
    <a:masterClrMapping/>
  </p:clrMapOvr>
</p:sld>
</file>

<file path=ppt/slides/slide3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a:t>Secondary party is guilty of offence regardless of the role they play in joint venture</a:t>
            </a:r>
          </a:p>
          <a:p>
            <a:r>
              <a:rPr lang="en-GB" dirty="0"/>
              <a:t>This means where a member of an unlawful joint enterprise causes death, members of the joint enterprise could also be held guilty.</a:t>
            </a:r>
          </a:p>
          <a:p>
            <a:endParaRPr lang="en-GB" dirty="0"/>
          </a:p>
        </p:txBody>
      </p:sp>
    </p:spTree>
    <p:extLst>
      <p:ext uri="{BB962C8B-B14F-4D97-AF65-F5344CB8AC3E}">
        <p14:creationId xmlns:p14="http://schemas.microsoft.com/office/powerpoint/2010/main" val="2030960272"/>
      </p:ext>
    </p:extLst>
  </p:cSld>
  <p:clrMapOvr>
    <a:masterClrMapping/>
  </p:clrMapOvr>
</p:sld>
</file>

<file path=ppt/slides/slide3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a:t>Joint unlawful enterprise - </a:t>
            </a:r>
            <a:br>
              <a:rPr lang="en-GB" sz="3200" dirty="0"/>
            </a:br>
            <a:r>
              <a:rPr lang="en-GB" sz="3200" dirty="0"/>
              <a:t>The Doctrine of Common Purpose - I </a:t>
            </a:r>
          </a:p>
        </p:txBody>
      </p:sp>
      <p:sp>
        <p:nvSpPr>
          <p:cNvPr id="3" name="Content Placeholder 2"/>
          <p:cNvSpPr>
            <a:spLocks noGrp="1"/>
          </p:cNvSpPr>
          <p:nvPr>
            <p:ph idx="1"/>
          </p:nvPr>
        </p:nvSpPr>
        <p:spPr/>
        <p:txBody>
          <a:bodyPr/>
          <a:lstStyle/>
          <a:p>
            <a:pPr>
              <a:buFont typeface="Arial" charset="0"/>
              <a:buChar char="•"/>
            </a:pPr>
            <a:r>
              <a:rPr lang="en-GB" sz="2400" dirty="0"/>
              <a:t>This doctrine entails that ‘there must be a community of purpose with the party actually committing the crime at the time the crime is committed’ (</a:t>
            </a:r>
            <a:r>
              <a:rPr lang="en-GB" sz="2400" i="1" dirty="0"/>
              <a:t>Hatchard &amp; Ndulo</a:t>
            </a:r>
            <a:r>
              <a:rPr lang="en-GB" sz="2400" dirty="0"/>
              <a:t>)</a:t>
            </a:r>
          </a:p>
          <a:p>
            <a:pPr>
              <a:buFont typeface="Arial" charset="0"/>
              <a:buChar char="•"/>
            </a:pPr>
            <a:r>
              <a:rPr lang="en-GB" sz="2400" dirty="0"/>
              <a:t>Doctrine is clearly stated in the following cases of </a:t>
            </a:r>
            <a:r>
              <a:rPr lang="en-GB" sz="2400" i="1" dirty="0"/>
              <a:t>mwape v. The people </a:t>
            </a:r>
            <a:r>
              <a:rPr lang="en-GB" sz="2400" dirty="0"/>
              <a:t>(1976) ZR 160 – Accordingly </a:t>
            </a:r>
            <a:r>
              <a:rPr lang="en-GB" sz="2400" b="1" dirty="0"/>
              <a:t>common intent</a:t>
            </a:r>
            <a:r>
              <a:rPr lang="en-GB" sz="2400" dirty="0"/>
              <a:t> needs to be established in unlawful joint enterprises before criminal liability can be established.</a:t>
            </a:r>
          </a:p>
          <a:p>
            <a:pPr marL="0" indent="0">
              <a:buNone/>
            </a:pPr>
            <a:endParaRPr lang="en-GB" dirty="0"/>
          </a:p>
        </p:txBody>
      </p:sp>
    </p:spTree>
    <p:extLst>
      <p:ext uri="{BB962C8B-B14F-4D97-AF65-F5344CB8AC3E}">
        <p14:creationId xmlns:p14="http://schemas.microsoft.com/office/powerpoint/2010/main" val="2691026819"/>
      </p:ext>
    </p:extLst>
  </p:cSld>
  <p:clrMapOvr>
    <a:masterClrMapping/>
  </p:clrMapOvr>
</p:sld>
</file>

<file path=ppt/slides/slide3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dirty="0"/>
              <a:t>The Doctrine of Common Purpose - II</a:t>
            </a:r>
            <a:endParaRPr lang="en-GB" dirty="0"/>
          </a:p>
        </p:txBody>
      </p:sp>
      <p:sp>
        <p:nvSpPr>
          <p:cNvPr id="3" name="Content Placeholder 2"/>
          <p:cNvSpPr>
            <a:spLocks noGrp="1"/>
          </p:cNvSpPr>
          <p:nvPr>
            <p:ph idx="1"/>
          </p:nvPr>
        </p:nvSpPr>
        <p:spPr>
          <a:xfrm>
            <a:off x="566670" y="1519707"/>
            <a:ext cx="11050074" cy="4657256"/>
          </a:xfrm>
        </p:spPr>
        <p:txBody>
          <a:bodyPr>
            <a:normAutofit fontScale="85000" lnSpcReduction="20000"/>
          </a:bodyPr>
          <a:lstStyle/>
          <a:p>
            <a:r>
              <a:rPr lang="en-GB" i="1" dirty="0">
                <a:latin typeface="Arial" panose="020B0604020202020204" pitchFamily="34" charset="0"/>
                <a:cs typeface="Arial" panose="020B0604020202020204" pitchFamily="34" charset="0"/>
              </a:rPr>
              <a:t>Winfred Sakala v. The People </a:t>
            </a:r>
            <a:r>
              <a:rPr lang="en-GB" dirty="0">
                <a:latin typeface="Arial" panose="020B0604020202020204" pitchFamily="34" charset="0"/>
                <a:cs typeface="Arial" panose="020B0604020202020204" pitchFamily="34" charset="0"/>
              </a:rPr>
              <a:t>(1987) ZR 23 Supreme Court – aggravated robbery – watchman axed – agreement was there no force would be used.</a:t>
            </a:r>
          </a:p>
          <a:p>
            <a:r>
              <a:rPr lang="en-GB" dirty="0">
                <a:latin typeface="Arial" panose="020B0604020202020204" pitchFamily="34" charset="0"/>
                <a:cs typeface="Arial" panose="020B0604020202020204" pitchFamily="34" charset="0"/>
              </a:rPr>
              <a:t>Appellant argued that he had agreed to participate in a simple breaking &amp; theft in which there would be no violence</a:t>
            </a:r>
          </a:p>
          <a:p>
            <a:r>
              <a:rPr lang="en-GB" dirty="0" err="1">
                <a:latin typeface="Arial" panose="020B0604020202020204" pitchFamily="34" charset="0"/>
                <a:cs typeface="Arial" panose="020B0604020202020204" pitchFamily="34" charset="0"/>
              </a:rPr>
              <a:t>Crt</a:t>
            </a:r>
            <a:r>
              <a:rPr lang="en-GB" dirty="0">
                <a:latin typeface="Arial" panose="020B0604020202020204" pitchFamily="34" charset="0"/>
                <a:cs typeface="Arial" panose="020B0604020202020204" pitchFamily="34" charset="0"/>
              </a:rPr>
              <a:t> held that though appellant had been told that there would be no harm done to the watch man appellant must have realised that possibly some force against the watchman if he discovered the intruders</a:t>
            </a:r>
          </a:p>
          <a:p>
            <a:r>
              <a:rPr lang="en-GB" dirty="0">
                <a:latin typeface="Arial" panose="020B0604020202020204" pitchFamily="34" charset="0"/>
                <a:cs typeface="Arial" panose="020B0604020202020204" pitchFamily="34" charset="0"/>
              </a:rPr>
              <a:t>The act of assaulting the watchman did not take the act out of the scope of common purpose but was clearly a apparent consequence of deliberately  setting out to steal property known to be under the immediate &amp; personal care &amp; protection of the watchman whose specific duty was to prevent &amp; deter robbers like the appellant from taking his employer’s property – what happened was a probable consequence of their actions </a:t>
            </a:r>
          </a:p>
          <a:p>
            <a:r>
              <a:rPr lang="en-GB" dirty="0">
                <a:latin typeface="Arial" panose="020B0604020202020204" pitchFamily="34" charset="0"/>
                <a:cs typeface="Arial" panose="020B0604020202020204" pitchFamily="34" charset="0"/>
              </a:rPr>
              <a:t>Appeal dismissed</a:t>
            </a:r>
          </a:p>
          <a:p>
            <a:r>
              <a:rPr lang="en-GB" b="1" u="sng" dirty="0">
                <a:latin typeface="Arial" panose="020B0604020202020204" pitchFamily="34" charset="0"/>
                <a:cs typeface="Arial" panose="020B0604020202020204" pitchFamily="34" charset="0"/>
              </a:rPr>
              <a:t>Mwape v. the people (1976) ZR 160</a:t>
            </a:r>
          </a:p>
          <a:p>
            <a:endParaRPr lang="en-GB" dirty="0"/>
          </a:p>
        </p:txBody>
      </p:sp>
    </p:spTree>
    <p:extLst>
      <p:ext uri="{BB962C8B-B14F-4D97-AF65-F5344CB8AC3E}">
        <p14:creationId xmlns:p14="http://schemas.microsoft.com/office/powerpoint/2010/main" val="2920629394"/>
      </p:ext>
    </p:extLst>
  </p:cSld>
  <p:clrMapOvr>
    <a:masterClrMapping/>
  </p:clrMapOvr>
</p:sld>
</file>

<file path=ppt/slides/slide3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Offences committed outside the common purpose - I </a:t>
            </a:r>
          </a:p>
        </p:txBody>
      </p:sp>
      <p:sp>
        <p:nvSpPr>
          <p:cNvPr id="3" name="Content Placeholder 2"/>
          <p:cNvSpPr>
            <a:spLocks noGrp="1"/>
          </p:cNvSpPr>
          <p:nvPr>
            <p:ph idx="1"/>
          </p:nvPr>
        </p:nvSpPr>
        <p:spPr>
          <a:xfrm>
            <a:off x="838200" y="1560786"/>
            <a:ext cx="10515600" cy="5092262"/>
          </a:xfrm>
        </p:spPr>
        <p:txBody>
          <a:bodyPr>
            <a:normAutofit lnSpcReduction="10000"/>
          </a:bodyPr>
          <a:lstStyle/>
          <a:p>
            <a:r>
              <a:rPr lang="en-GB" dirty="0"/>
              <a:t>If an offence is committed outside the purpose of the joint enterprise by the principal offender, the accessory would not be held liable </a:t>
            </a:r>
          </a:p>
          <a:p>
            <a:r>
              <a:rPr lang="en-GB" dirty="0"/>
              <a:t>see </a:t>
            </a:r>
            <a:r>
              <a:rPr lang="en-GB" b="1" dirty="0"/>
              <a:t>Davies v. DPP 1954] AC 378</a:t>
            </a:r>
          </a:p>
          <a:p>
            <a:r>
              <a:rPr lang="en-GB" dirty="0"/>
              <a:t>Benson Phiri Another v People [2002] ZMSC 55; </a:t>
            </a:r>
            <a:r>
              <a:rPr lang="en-GB" b="1" dirty="0"/>
              <a:t>accessory -common assault and death sentence commuted.</a:t>
            </a:r>
          </a:p>
          <a:p>
            <a:r>
              <a:rPr lang="en-GB" b="1" dirty="0"/>
              <a:t>Phiri And Anor V  The People Benson Phiri And </a:t>
            </a:r>
            <a:r>
              <a:rPr lang="en-GB" b="1" dirty="0" err="1"/>
              <a:t>Sanny</a:t>
            </a:r>
            <a:r>
              <a:rPr lang="en-GB" b="1" dirty="0"/>
              <a:t> Mwanza V The People (SCZ Judgment No. 25 of 2002.) </a:t>
            </a:r>
          </a:p>
          <a:p>
            <a:r>
              <a:rPr lang="en-GB" b="1" dirty="0"/>
              <a:t>Foresight of possible departure</a:t>
            </a:r>
          </a:p>
          <a:p>
            <a:pPr marL="0" indent="0">
              <a:buNone/>
            </a:pPr>
            <a:r>
              <a:rPr lang="en-GB" dirty="0"/>
              <a:t>Where f foresees that in the course of the enterprise the other party may carry out, with the necessary MR, an act which brings about another offence, F is liable for the offense if committed by the other party in the course of the enterprise [</a:t>
            </a:r>
            <a:r>
              <a:rPr lang="en-GB" i="1" dirty="0"/>
              <a:t>Chan </a:t>
            </a:r>
            <a:r>
              <a:rPr lang="en-GB" i="1" dirty="0" err="1"/>
              <a:t>Wingsiu</a:t>
            </a:r>
            <a:r>
              <a:rPr lang="en-GB" i="1" dirty="0"/>
              <a:t> v R </a:t>
            </a:r>
            <a:r>
              <a:rPr lang="en-GB" dirty="0"/>
              <a:t>(1984)]</a:t>
            </a:r>
          </a:p>
        </p:txBody>
      </p:sp>
    </p:spTree>
    <p:extLst>
      <p:ext uri="{BB962C8B-B14F-4D97-AF65-F5344CB8AC3E}">
        <p14:creationId xmlns:p14="http://schemas.microsoft.com/office/powerpoint/2010/main" val="2678972178"/>
      </p:ext>
    </p:extLst>
  </p:cSld>
  <p:clrMapOvr>
    <a:masterClrMapping/>
  </p:clrMapOvr>
</p:sld>
</file>

<file path=ppt/slides/slide3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Offences committed outside the common purpose - II </a:t>
            </a:r>
          </a:p>
        </p:txBody>
      </p:sp>
      <p:sp>
        <p:nvSpPr>
          <p:cNvPr id="3" name="Content Placeholder 2"/>
          <p:cNvSpPr>
            <a:spLocks noGrp="1"/>
          </p:cNvSpPr>
          <p:nvPr>
            <p:ph idx="1"/>
          </p:nvPr>
        </p:nvSpPr>
        <p:spPr/>
        <p:txBody>
          <a:bodyPr/>
          <a:lstStyle/>
          <a:p>
            <a:r>
              <a:rPr lang="en-GB" dirty="0"/>
              <a:t>Unforeseen ‘fundamentally different’ acts</a:t>
            </a:r>
          </a:p>
          <a:p>
            <a:pPr marL="0" indent="0">
              <a:buNone/>
            </a:pPr>
            <a:r>
              <a:rPr lang="en-GB" dirty="0"/>
              <a:t>This is where a specific mode of attack is agreed upon by the enterprise (for instance a plan to assault Y with sticks) but then the principal offender uses a different mode – for instance principal offender hits  Y on head causing s to die due to skull fracture. This such a situation persons belonging to the joint enterprise would not be held liable. </a:t>
            </a:r>
          </a:p>
          <a:p>
            <a:pPr marL="0" indent="0">
              <a:buNone/>
            </a:pPr>
            <a:endParaRPr lang="en-GB" dirty="0"/>
          </a:p>
        </p:txBody>
      </p:sp>
    </p:spTree>
    <p:extLst>
      <p:ext uri="{BB962C8B-B14F-4D97-AF65-F5344CB8AC3E}">
        <p14:creationId xmlns:p14="http://schemas.microsoft.com/office/powerpoint/2010/main" val="41597550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r>
              <a:rPr lang="en-GB" b="1" dirty="0"/>
              <a:t>Omissions CONT’D</a:t>
            </a:r>
          </a:p>
        </p:txBody>
      </p:sp>
      <p:sp>
        <p:nvSpPr>
          <p:cNvPr id="2" name="Content Placeholder 1"/>
          <p:cNvSpPr>
            <a:spLocks noGrp="1"/>
          </p:cNvSpPr>
          <p:nvPr>
            <p:ph idx="1"/>
          </p:nvPr>
        </p:nvSpPr>
        <p:spPr>
          <a:xfrm>
            <a:off x="838200" y="1750425"/>
            <a:ext cx="10515600" cy="4911633"/>
          </a:xfrm>
        </p:spPr>
        <p:txBody>
          <a:bodyPr>
            <a:normAutofit/>
          </a:bodyPr>
          <a:lstStyle/>
          <a:p>
            <a:pPr marL="457200" indent="-457200">
              <a:buAutoNum type="arabicPeriod" startAt="3"/>
            </a:pPr>
            <a:r>
              <a:rPr lang="en-GB" sz="2400" dirty="0">
                <a:latin typeface="Arial" panose="020B0604020202020204" pitchFamily="34" charset="0"/>
                <a:cs typeface="Arial" panose="020B0604020202020204" pitchFamily="34" charset="0"/>
              </a:rPr>
              <a:t>Assumption of responsibility - There is a need to establish that the accused was in fact under an obligation to act – </a:t>
            </a:r>
            <a:r>
              <a:rPr lang="en-GB" sz="2400" dirty="0" err="1">
                <a:latin typeface="Arial" panose="020B0604020202020204" pitchFamily="34" charset="0"/>
                <a:cs typeface="Arial" panose="020B0604020202020204" pitchFamily="34" charset="0"/>
              </a:rPr>
              <a:t>Instan</a:t>
            </a:r>
            <a:r>
              <a:rPr lang="en-GB" sz="2400" dirty="0">
                <a:latin typeface="Arial" panose="020B0604020202020204" pitchFamily="34" charset="0"/>
                <a:cs typeface="Arial" panose="020B0604020202020204" pitchFamily="34" charset="0"/>
              </a:rPr>
              <a:t> (1893) 1 QB 450; R v Stone and </a:t>
            </a:r>
            <a:r>
              <a:rPr lang="en-GB" sz="2400" dirty="0" err="1">
                <a:latin typeface="Arial" panose="020B0604020202020204" pitchFamily="34" charset="0"/>
                <a:cs typeface="Arial" panose="020B0604020202020204" pitchFamily="34" charset="0"/>
              </a:rPr>
              <a:t>Dobinson</a:t>
            </a:r>
            <a:r>
              <a:rPr lang="en-GB" sz="2400" dirty="0">
                <a:latin typeface="Arial" panose="020B0604020202020204" pitchFamily="34" charset="0"/>
                <a:cs typeface="Arial" panose="020B0604020202020204" pitchFamily="34" charset="0"/>
              </a:rPr>
              <a:t> [1977] 1 QB 354</a:t>
            </a:r>
          </a:p>
          <a:p>
            <a:pPr marL="457200" indent="-457200">
              <a:buNone/>
            </a:pPr>
            <a:endParaRPr lang="en-GB" sz="2400" b="1" dirty="0"/>
          </a:p>
          <a:p>
            <a:pPr marL="457200" indent="-457200">
              <a:buNone/>
            </a:pPr>
            <a:r>
              <a:rPr lang="en-GB" sz="2400" b="1" dirty="0">
                <a:solidFill>
                  <a:srgbClr val="FF0000"/>
                </a:solidFill>
              </a:rPr>
              <a:t>	</a:t>
            </a:r>
            <a:endParaRPr lang="en-GB" sz="2400" b="1" dirty="0"/>
          </a:p>
        </p:txBody>
      </p:sp>
    </p:spTree>
    <p:extLst>
      <p:ext uri="{BB962C8B-B14F-4D97-AF65-F5344CB8AC3E}">
        <p14:creationId xmlns:p14="http://schemas.microsoft.com/office/powerpoint/2010/main" val="867364946"/>
      </p:ext>
    </p:extLst>
  </p:cSld>
  <p:clrMapOvr>
    <a:masterClrMapping/>
  </p:clrMapOvr>
</p:sld>
</file>

<file path=ppt/slides/slide3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Offences committed outside the common purpose - III </a:t>
            </a:r>
          </a:p>
        </p:txBody>
      </p:sp>
      <p:sp>
        <p:nvSpPr>
          <p:cNvPr id="3" name="Content Placeholder 2"/>
          <p:cNvSpPr>
            <a:spLocks noGrp="1"/>
          </p:cNvSpPr>
          <p:nvPr>
            <p:ph idx="1"/>
          </p:nvPr>
        </p:nvSpPr>
        <p:spPr/>
        <p:txBody>
          <a:bodyPr/>
          <a:lstStyle/>
          <a:p>
            <a:r>
              <a:rPr lang="en-GB" dirty="0"/>
              <a:t>Accidental departure</a:t>
            </a:r>
          </a:p>
          <a:p>
            <a:pPr marL="0" indent="0">
              <a:buNone/>
            </a:pPr>
            <a:r>
              <a:rPr lang="en-GB" dirty="0"/>
              <a:t>Where the object of the joint enterprise is to beat Z up. But however in course of beating Y, Y falls against concrete floor fracturing his skull leading to his death. The joint enterprise would be held liable for the unintended death by inflicting of grievous bodily harm in beating leading to death</a:t>
            </a:r>
          </a:p>
          <a:p>
            <a:endParaRPr lang="en-GB" dirty="0"/>
          </a:p>
        </p:txBody>
      </p:sp>
    </p:spTree>
    <p:extLst>
      <p:ext uri="{BB962C8B-B14F-4D97-AF65-F5344CB8AC3E}">
        <p14:creationId xmlns:p14="http://schemas.microsoft.com/office/powerpoint/2010/main" val="483024283"/>
      </p:ext>
    </p:extLst>
  </p:cSld>
  <p:clrMapOvr>
    <a:masterClrMapping/>
  </p:clrMapOvr>
</p:sld>
</file>

<file path=ppt/slides/slide3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Offences committed outside the common purpose - IV </a:t>
            </a:r>
          </a:p>
        </p:txBody>
      </p:sp>
      <p:sp>
        <p:nvSpPr>
          <p:cNvPr id="3" name="Content Placeholder 2"/>
          <p:cNvSpPr>
            <a:spLocks noGrp="1"/>
          </p:cNvSpPr>
          <p:nvPr>
            <p:ph idx="1"/>
          </p:nvPr>
        </p:nvSpPr>
        <p:spPr/>
        <p:txBody>
          <a:bodyPr>
            <a:normAutofit/>
          </a:bodyPr>
          <a:lstStyle/>
          <a:p>
            <a:r>
              <a:rPr lang="en-GB" dirty="0"/>
              <a:t>Discontinuation of assistance or encouragement</a:t>
            </a:r>
          </a:p>
          <a:p>
            <a:pPr>
              <a:buFontTx/>
              <a:buChar char="-"/>
            </a:pPr>
            <a:r>
              <a:rPr lang="en-GB" dirty="0"/>
              <a:t>Need for the secondary party to do something to counteract his or her previous contribution to the principal offender.</a:t>
            </a:r>
          </a:p>
          <a:p>
            <a:endParaRPr lang="en-GB" dirty="0"/>
          </a:p>
        </p:txBody>
      </p:sp>
    </p:spTree>
    <p:extLst>
      <p:ext uri="{BB962C8B-B14F-4D97-AF65-F5344CB8AC3E}">
        <p14:creationId xmlns:p14="http://schemas.microsoft.com/office/powerpoint/2010/main" val="1453851247"/>
      </p:ext>
    </p:extLst>
  </p:cSld>
  <p:clrMapOvr>
    <a:masterClrMapping/>
  </p:clrMapOvr>
</p:sld>
</file>

<file path=ppt/slides/slide3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31065" y="656824"/>
            <a:ext cx="11140225" cy="5872766"/>
          </a:xfrm>
        </p:spPr>
        <p:txBody>
          <a:bodyPr>
            <a:normAutofit/>
          </a:bodyPr>
          <a:lstStyle/>
          <a:p>
            <a:pPr>
              <a:buFont typeface="Wingdings" pitchFamily="2" charset="2"/>
              <a:buChar char="ü"/>
            </a:pPr>
            <a:r>
              <a:rPr lang="en-US" sz="2100" dirty="0">
                <a:latin typeface="Arial" panose="020B0604020202020204" pitchFamily="34" charset="0"/>
                <a:cs typeface="Arial" panose="020B0604020202020204" pitchFamily="34" charset="0"/>
              </a:rPr>
              <a:t>Need for shared common intention a joint unlawful enterprise</a:t>
            </a:r>
          </a:p>
          <a:p>
            <a:pPr>
              <a:buFont typeface="Wingdings" pitchFamily="2" charset="2"/>
              <a:buChar char="ü"/>
            </a:pPr>
            <a:r>
              <a:rPr lang="en-US" sz="2100" dirty="0">
                <a:latin typeface="Arial" panose="020B0604020202020204" pitchFamily="34" charset="0"/>
                <a:cs typeface="Arial" panose="020B0604020202020204" pitchFamily="34" charset="0"/>
              </a:rPr>
              <a:t>Offenses committed outside the shared common Intention?</a:t>
            </a:r>
          </a:p>
          <a:p>
            <a:pPr>
              <a:buFont typeface="Wingdings" pitchFamily="2" charset="2"/>
              <a:buChar char="§"/>
            </a:pPr>
            <a:r>
              <a:rPr lang="en-GB" sz="2100" dirty="0">
                <a:latin typeface="Arial" panose="020B0604020202020204" pitchFamily="34" charset="0"/>
                <a:cs typeface="Arial" panose="020B0604020202020204" pitchFamily="34" charset="0"/>
              </a:rPr>
              <a:t>Davies v. DPP (1954) AC 378</a:t>
            </a:r>
          </a:p>
          <a:p>
            <a:pPr>
              <a:buFont typeface="Wingdings" pitchFamily="2" charset="2"/>
              <a:buChar char="ü"/>
            </a:pPr>
            <a:r>
              <a:rPr lang="en-GB" sz="2100" dirty="0">
                <a:latin typeface="Arial" panose="020B0604020202020204" pitchFamily="34" charset="0"/>
                <a:cs typeface="Arial" panose="020B0604020202020204" pitchFamily="34" charset="0"/>
              </a:rPr>
              <a:t>Foresight of secondary party with regards to principal offender departure from agreed terms:</a:t>
            </a:r>
          </a:p>
          <a:p>
            <a:pPr>
              <a:buFont typeface="Wingdings" pitchFamily="2" charset="2"/>
              <a:buChar char="§"/>
            </a:pPr>
            <a:r>
              <a:rPr lang="en-GB" sz="2100" i="1" dirty="0">
                <a:latin typeface="Arial" panose="020B0604020202020204" pitchFamily="34" charset="0"/>
                <a:cs typeface="Arial" panose="020B0604020202020204" pitchFamily="34" charset="0"/>
              </a:rPr>
              <a:t>Chan </a:t>
            </a:r>
            <a:r>
              <a:rPr lang="en-GB" sz="2100" i="1" dirty="0" err="1">
                <a:latin typeface="Arial" panose="020B0604020202020204" pitchFamily="34" charset="0"/>
                <a:cs typeface="Arial" panose="020B0604020202020204" pitchFamily="34" charset="0"/>
              </a:rPr>
              <a:t>Wingsiu</a:t>
            </a:r>
            <a:r>
              <a:rPr lang="en-GB" sz="2100" i="1" dirty="0">
                <a:latin typeface="Arial" panose="020B0604020202020204" pitchFamily="34" charset="0"/>
                <a:cs typeface="Arial" panose="020B0604020202020204" pitchFamily="34" charset="0"/>
              </a:rPr>
              <a:t> </a:t>
            </a:r>
            <a:r>
              <a:rPr lang="en-GB" sz="2100" dirty="0">
                <a:latin typeface="Arial" panose="020B0604020202020204" pitchFamily="34" charset="0"/>
                <a:cs typeface="Arial" panose="020B0604020202020204" pitchFamily="34" charset="0"/>
              </a:rPr>
              <a:t>(1985) AC 168</a:t>
            </a:r>
          </a:p>
          <a:p>
            <a:pPr>
              <a:buFont typeface="Wingdings" pitchFamily="2" charset="2"/>
              <a:buChar char="§"/>
            </a:pPr>
            <a:r>
              <a:rPr lang="en-GB" sz="2100" i="1" dirty="0">
                <a:latin typeface="Arial" panose="020B0604020202020204" pitchFamily="34" charset="0"/>
                <a:cs typeface="Arial" panose="020B0604020202020204" pitchFamily="34" charset="0"/>
              </a:rPr>
              <a:t>Winfred </a:t>
            </a:r>
            <a:r>
              <a:rPr lang="en-GB" sz="2100" i="1" dirty="0" err="1">
                <a:latin typeface="Arial" panose="020B0604020202020204" pitchFamily="34" charset="0"/>
                <a:cs typeface="Arial" panose="020B0604020202020204" pitchFamily="34" charset="0"/>
              </a:rPr>
              <a:t>Sakala</a:t>
            </a:r>
            <a:r>
              <a:rPr lang="en-GB" sz="2100" i="1" dirty="0">
                <a:latin typeface="Arial" panose="020B0604020202020204" pitchFamily="34" charset="0"/>
                <a:cs typeface="Arial" panose="020B0604020202020204" pitchFamily="34" charset="0"/>
              </a:rPr>
              <a:t> v. The People </a:t>
            </a:r>
            <a:r>
              <a:rPr lang="en-GB" sz="2100" dirty="0">
                <a:latin typeface="Arial" panose="020B0604020202020204" pitchFamily="34" charset="0"/>
                <a:cs typeface="Arial" panose="020B0604020202020204" pitchFamily="34" charset="0"/>
              </a:rPr>
              <a:t>(1987) ZR 23 Supreme Court</a:t>
            </a:r>
          </a:p>
          <a:p>
            <a:pPr>
              <a:buFont typeface="Wingdings" pitchFamily="2" charset="2"/>
              <a:buChar char="§"/>
            </a:pPr>
            <a:endParaRPr lang="en-US" sz="21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65101556"/>
      </p:ext>
    </p:extLst>
  </p:cSld>
  <p:clrMapOvr>
    <a:masterClrMapping/>
  </p:clrMapOvr>
</p:sld>
</file>

<file path=ppt/slides/slide3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2428" y="528034"/>
            <a:ext cx="10934164" cy="5472716"/>
          </a:xfrm>
        </p:spPr>
        <p:txBody>
          <a:bodyPr>
            <a:normAutofit/>
          </a:bodyPr>
          <a:lstStyle/>
          <a:p>
            <a:pPr>
              <a:buFont typeface="Wingdings" pitchFamily="2" charset="2"/>
              <a:buChar char="ü"/>
            </a:pPr>
            <a:r>
              <a:rPr lang="en-US" sz="2100" dirty="0" err="1">
                <a:latin typeface="Arial" panose="020B0604020202020204" pitchFamily="34" charset="0"/>
                <a:cs typeface="Arial" panose="020B0604020202020204" pitchFamily="34" charset="0"/>
              </a:rPr>
              <a:t>Unforseen</a:t>
            </a:r>
            <a:r>
              <a:rPr lang="en-US" sz="2100" dirty="0">
                <a:latin typeface="Arial" panose="020B0604020202020204" pitchFamily="34" charset="0"/>
                <a:cs typeface="Arial" panose="020B0604020202020204" pitchFamily="34" charset="0"/>
              </a:rPr>
              <a:t> fundamentally different act – Powell and English (1997) AC 1</a:t>
            </a:r>
          </a:p>
          <a:p>
            <a:pPr>
              <a:buFont typeface="Wingdings" pitchFamily="2" charset="2"/>
              <a:buChar char="ü"/>
            </a:pPr>
            <a:endParaRPr lang="en-US" sz="2100" dirty="0">
              <a:latin typeface="Arial" panose="020B0604020202020204" pitchFamily="34" charset="0"/>
              <a:cs typeface="Arial" panose="020B0604020202020204" pitchFamily="34" charset="0"/>
            </a:endParaRPr>
          </a:p>
          <a:p>
            <a:pPr>
              <a:buFont typeface="Wingdings" pitchFamily="2" charset="2"/>
              <a:buChar char="ü"/>
            </a:pPr>
            <a:r>
              <a:rPr lang="en-US" sz="2100" dirty="0">
                <a:latin typeface="Arial" panose="020B0604020202020204" pitchFamily="34" charset="0"/>
                <a:cs typeface="Arial" panose="020B0604020202020204" pitchFamily="34" charset="0"/>
              </a:rPr>
              <a:t>Accidental departure – parties are liable for the negative resultant consequence</a:t>
            </a:r>
          </a:p>
          <a:p>
            <a:pPr>
              <a:buNone/>
            </a:pPr>
            <a:endParaRPr lang="en-US" sz="2100" dirty="0">
              <a:latin typeface="Arial" panose="020B0604020202020204" pitchFamily="34" charset="0"/>
              <a:cs typeface="Arial" panose="020B0604020202020204" pitchFamily="34" charset="0"/>
            </a:endParaRPr>
          </a:p>
          <a:p>
            <a:pPr>
              <a:buFont typeface="Wingdings" pitchFamily="2" charset="2"/>
              <a:buChar char="ü"/>
            </a:pPr>
            <a:r>
              <a:rPr lang="en-US" sz="2100" dirty="0">
                <a:latin typeface="Arial" panose="020B0604020202020204" pitchFamily="34" charset="0"/>
                <a:cs typeface="Arial" panose="020B0604020202020204" pitchFamily="34" charset="0"/>
              </a:rPr>
              <a:t>Withdrawal from secondary party </a:t>
            </a:r>
            <a:r>
              <a:rPr lang="en-US" sz="2100" dirty="0" err="1">
                <a:latin typeface="Arial" panose="020B0604020202020204" pitchFamily="34" charset="0"/>
                <a:cs typeface="Arial" panose="020B0604020202020204" pitchFamily="34" charset="0"/>
              </a:rPr>
              <a:t>liabiliy</a:t>
            </a:r>
            <a:r>
              <a:rPr lang="en-US" sz="2100" dirty="0">
                <a:latin typeface="Arial" panose="020B0604020202020204" pitchFamily="34" charset="0"/>
                <a:cs typeface="Arial" panose="020B0604020202020204" pitchFamily="34" charset="0"/>
              </a:rPr>
              <a:t> – O’Flaherty (2004) EWCA </a:t>
            </a:r>
            <a:r>
              <a:rPr lang="en-US" sz="2100" dirty="0" err="1">
                <a:latin typeface="Arial" panose="020B0604020202020204" pitchFamily="34" charset="0"/>
                <a:cs typeface="Arial" panose="020B0604020202020204" pitchFamily="34" charset="0"/>
              </a:rPr>
              <a:t>Crim</a:t>
            </a:r>
            <a:r>
              <a:rPr lang="en-US" sz="2100" dirty="0">
                <a:latin typeface="Arial" panose="020B0604020202020204" pitchFamily="34" charset="0"/>
                <a:cs typeface="Arial" panose="020B0604020202020204" pitchFamily="34" charset="0"/>
              </a:rPr>
              <a:t> 526: </a:t>
            </a:r>
            <a:r>
              <a:rPr lang="en-US" sz="2100" b="1" dirty="0">
                <a:latin typeface="Arial" panose="020B0604020202020204" pitchFamily="34" charset="0"/>
                <a:cs typeface="Arial" panose="020B0604020202020204" pitchFamily="34" charset="0"/>
              </a:rPr>
              <a:t>a person must do enough to demonstrate that he is withdrawing from the joint enterprise </a:t>
            </a:r>
            <a:r>
              <a:rPr lang="en-US" sz="2100" dirty="0">
                <a:latin typeface="Arial" panose="020B0604020202020204" pitchFamily="34" charset="0"/>
                <a:cs typeface="Arial" panose="020B0604020202020204" pitchFamily="34" charset="0"/>
              </a:rPr>
              <a:t>– read:</a:t>
            </a:r>
          </a:p>
          <a:p>
            <a:pPr>
              <a:buFont typeface="Wingdings" pitchFamily="2" charset="2"/>
              <a:buChar char="ü"/>
            </a:pPr>
            <a:r>
              <a:rPr lang="en-US" sz="2100" dirty="0">
                <a:latin typeface="Arial" panose="020B0604020202020204" pitchFamily="34" charset="0"/>
                <a:cs typeface="Arial" panose="020B0604020202020204" pitchFamily="34" charset="0"/>
              </a:rPr>
              <a:t>Becerra (1975) 62 </a:t>
            </a:r>
            <a:r>
              <a:rPr lang="en-US" sz="2100" dirty="0" err="1">
                <a:latin typeface="Arial" panose="020B0604020202020204" pitchFamily="34" charset="0"/>
                <a:cs typeface="Arial" panose="020B0604020202020204" pitchFamily="34" charset="0"/>
              </a:rPr>
              <a:t>Crim</a:t>
            </a:r>
            <a:r>
              <a:rPr lang="en-US" sz="2100" dirty="0">
                <a:latin typeface="Arial" panose="020B0604020202020204" pitchFamily="34" charset="0"/>
                <a:cs typeface="Arial" panose="020B0604020202020204" pitchFamily="34" charset="0"/>
              </a:rPr>
              <a:t> LR R 212 –running away from the crime scene before completion of the purported offence is not enough </a:t>
            </a:r>
          </a:p>
          <a:p>
            <a:pPr>
              <a:buFont typeface="Wingdings" pitchFamily="2" charset="2"/>
              <a:buChar char="ü"/>
            </a:pPr>
            <a:r>
              <a:rPr lang="en-US" sz="2100" dirty="0">
                <a:latin typeface="Arial" panose="020B0604020202020204" pitchFamily="34" charset="0"/>
                <a:cs typeface="Arial" panose="020B0604020202020204" pitchFamily="34" charset="0"/>
              </a:rPr>
              <a:t>Rook (1993) 2 ALL ER 955 – not simply showing up on the day planned for the crime is not sufficient.</a:t>
            </a:r>
          </a:p>
          <a:p>
            <a:pPr>
              <a:buFont typeface="Wingdings" pitchFamily="2" charset="2"/>
              <a:buChar char="ü"/>
            </a:pPr>
            <a:endParaRPr lang="en-US" sz="21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33958047"/>
      </p:ext>
    </p:extLst>
  </p:cSld>
  <p:clrMapOvr>
    <a:masterClrMapping/>
  </p:clrMapOvr>
</p:sld>
</file>

<file path=ppt/slides/slide3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25625"/>
            <a:ext cx="10515600" cy="2651782"/>
          </a:xfrm>
        </p:spPr>
        <p:txBody>
          <a:bodyPr>
            <a:normAutofit lnSpcReduction="10000"/>
          </a:bodyPr>
          <a:lstStyle/>
          <a:p>
            <a:pPr marL="0" indent="0" algn="ctr">
              <a:buNone/>
            </a:pPr>
            <a:r>
              <a:rPr lang="en-GB" sz="6600" b="1" dirty="0"/>
              <a:t>UNIT 14 - </a:t>
            </a:r>
            <a:r>
              <a:rPr lang="en-GB" sz="6500" b="1" dirty="0"/>
              <a:t>Inchoate/Preliminary offences</a:t>
            </a:r>
          </a:p>
        </p:txBody>
      </p:sp>
    </p:spTree>
    <p:extLst>
      <p:ext uri="{BB962C8B-B14F-4D97-AF65-F5344CB8AC3E}">
        <p14:creationId xmlns:p14="http://schemas.microsoft.com/office/powerpoint/2010/main" val="76357059"/>
      </p:ext>
    </p:extLst>
  </p:cSld>
  <p:clrMapOvr>
    <a:masterClrMapping/>
  </p:clrMapOvr>
</p:sld>
</file>

<file path=ppt/slides/slide3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Outline</a:t>
            </a:r>
          </a:p>
        </p:txBody>
      </p:sp>
      <p:sp>
        <p:nvSpPr>
          <p:cNvPr id="3" name="Content Placeholder 2"/>
          <p:cNvSpPr>
            <a:spLocks noGrp="1"/>
          </p:cNvSpPr>
          <p:nvPr>
            <p:ph idx="1"/>
          </p:nvPr>
        </p:nvSpPr>
        <p:spPr/>
        <p:txBody>
          <a:bodyPr>
            <a:normAutofit lnSpcReduction="10000"/>
          </a:bodyPr>
          <a:lstStyle/>
          <a:p>
            <a:r>
              <a:rPr lang="en-GB" dirty="0"/>
              <a:t>Address the three Preliminary/ Inchoate Offences </a:t>
            </a:r>
          </a:p>
          <a:p>
            <a:r>
              <a:rPr lang="en-GB" dirty="0"/>
              <a:t>Attempt</a:t>
            </a:r>
          </a:p>
          <a:p>
            <a:r>
              <a:rPr lang="en-GB" dirty="0"/>
              <a:t>Conspiracy</a:t>
            </a:r>
          </a:p>
          <a:p>
            <a:r>
              <a:rPr lang="en-GB" dirty="0"/>
              <a:t>Incitement</a:t>
            </a:r>
          </a:p>
          <a:p>
            <a:r>
              <a:rPr lang="en-GB" dirty="0"/>
              <a:t>One cannot be charged with ‘attempt’ or ‘conspiracy’ </a:t>
            </a:r>
          </a:p>
          <a:p>
            <a:r>
              <a:rPr lang="en-GB" dirty="0"/>
              <a:t>The indictment must be drafted with reference to a complete crime</a:t>
            </a:r>
          </a:p>
          <a:p>
            <a:r>
              <a:rPr lang="en-GB" dirty="0"/>
              <a:t>E.g. conspiracy to murder or attempt to steal</a:t>
            </a:r>
          </a:p>
          <a:p>
            <a:r>
              <a:rPr lang="en-GB" dirty="0"/>
              <a:t>The three offences are Preliminary/Inchoate  because they  penalise steps towards the commission of the crime.</a:t>
            </a:r>
          </a:p>
          <a:p>
            <a:endParaRPr lang="en-GB" dirty="0"/>
          </a:p>
          <a:p>
            <a:endParaRPr lang="en-GB" dirty="0"/>
          </a:p>
        </p:txBody>
      </p:sp>
    </p:spTree>
    <p:extLst>
      <p:ext uri="{BB962C8B-B14F-4D97-AF65-F5344CB8AC3E}">
        <p14:creationId xmlns:p14="http://schemas.microsoft.com/office/powerpoint/2010/main" val="2360236315"/>
      </p:ext>
    </p:extLst>
  </p:cSld>
  <p:clrMapOvr>
    <a:masterClrMapping/>
  </p:clrMapOvr>
</p:sld>
</file>

<file path=ppt/slides/slide3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dirty="0"/>
              <a:t>Attempt</a:t>
            </a:r>
          </a:p>
        </p:txBody>
      </p:sp>
      <p:sp>
        <p:nvSpPr>
          <p:cNvPr id="3" name="Content Placeholder 2"/>
          <p:cNvSpPr>
            <a:spLocks noGrp="1"/>
          </p:cNvSpPr>
          <p:nvPr>
            <p:ph idx="1"/>
          </p:nvPr>
        </p:nvSpPr>
        <p:spPr/>
        <p:txBody>
          <a:bodyPr>
            <a:normAutofit/>
          </a:bodyPr>
          <a:lstStyle/>
          <a:p>
            <a:r>
              <a:rPr lang="en-GB" dirty="0"/>
              <a:t>The law of attempt penalises any person for doing something with intent to commit an offence</a:t>
            </a:r>
          </a:p>
          <a:p>
            <a:r>
              <a:rPr lang="en-GB" dirty="0"/>
              <a:t>The defendant must have tried to commit the offence &amp; have got relatively close to achieving his objective.</a:t>
            </a:r>
          </a:p>
          <a:p>
            <a:r>
              <a:rPr lang="en-GB" dirty="0"/>
              <a:t>Therefore the accused must have done something more than preparatory in committing the full offence or substantive offence</a:t>
            </a:r>
          </a:p>
          <a:p>
            <a:endParaRPr lang="en-GB" dirty="0"/>
          </a:p>
          <a:p>
            <a:pPr marL="109728" indent="0">
              <a:buNone/>
            </a:pPr>
            <a:endParaRPr lang="en-GB" dirty="0"/>
          </a:p>
        </p:txBody>
      </p:sp>
    </p:spTree>
    <p:extLst>
      <p:ext uri="{BB962C8B-B14F-4D97-AF65-F5344CB8AC3E}">
        <p14:creationId xmlns:p14="http://schemas.microsoft.com/office/powerpoint/2010/main" val="2916758691"/>
      </p:ext>
    </p:extLst>
  </p:cSld>
  <p:clrMapOvr>
    <a:masterClrMapping/>
  </p:clrMapOvr>
</p:sld>
</file>

<file path=ppt/slides/slide3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a:t>The law of attempt requires proof of the </a:t>
            </a:r>
            <a:r>
              <a:rPr lang="en-GB" i="1" dirty="0" err="1"/>
              <a:t>actus</a:t>
            </a:r>
            <a:r>
              <a:rPr lang="en-GB" i="1" dirty="0"/>
              <a:t> </a:t>
            </a:r>
            <a:r>
              <a:rPr lang="en-GB" i="1" dirty="0" err="1"/>
              <a:t>reus</a:t>
            </a:r>
            <a:r>
              <a:rPr lang="en-GB" dirty="0"/>
              <a:t> &amp; </a:t>
            </a:r>
            <a:r>
              <a:rPr lang="en-GB" i="1" dirty="0" err="1"/>
              <a:t>mens</a:t>
            </a:r>
            <a:r>
              <a:rPr lang="en-GB" i="1" dirty="0"/>
              <a:t> </a:t>
            </a:r>
            <a:r>
              <a:rPr lang="en-GB" i="1" dirty="0" err="1"/>
              <a:t>rea</a:t>
            </a:r>
            <a:r>
              <a:rPr lang="en-GB" i="1" dirty="0"/>
              <a:t> </a:t>
            </a:r>
            <a:r>
              <a:rPr lang="en-GB" dirty="0"/>
              <a:t>of the offence charged before liability could be established</a:t>
            </a:r>
          </a:p>
          <a:p>
            <a:r>
              <a:rPr lang="en-GB" dirty="0"/>
              <a:t>The law enables the state to act before an offence is committed through its enforcement agencies. </a:t>
            </a:r>
          </a:p>
          <a:p>
            <a:endParaRPr lang="en-GB" dirty="0"/>
          </a:p>
        </p:txBody>
      </p:sp>
    </p:spTree>
    <p:extLst>
      <p:ext uri="{BB962C8B-B14F-4D97-AF65-F5344CB8AC3E}">
        <p14:creationId xmlns:p14="http://schemas.microsoft.com/office/powerpoint/2010/main" val="2095266513"/>
      </p:ext>
    </p:extLst>
  </p:cSld>
  <p:clrMapOvr>
    <a:masterClrMapping/>
  </p:clrMapOvr>
</p:sld>
</file>

<file path=ppt/slides/slide3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The law of Attempt - I</a:t>
            </a:r>
          </a:p>
        </p:txBody>
      </p:sp>
      <p:sp>
        <p:nvSpPr>
          <p:cNvPr id="3" name="Content Placeholder 2"/>
          <p:cNvSpPr>
            <a:spLocks noGrp="1"/>
          </p:cNvSpPr>
          <p:nvPr>
            <p:ph idx="1"/>
          </p:nvPr>
        </p:nvSpPr>
        <p:spPr/>
        <p:txBody>
          <a:bodyPr/>
          <a:lstStyle/>
          <a:p>
            <a:r>
              <a:rPr lang="en-GB" dirty="0"/>
              <a:t>Penal code, Cap 87, section 389</a:t>
            </a:r>
          </a:p>
          <a:p>
            <a:r>
              <a:rPr lang="en-GB" dirty="0"/>
              <a:t>S 389(1) creates  a test of the </a:t>
            </a:r>
            <a:r>
              <a:rPr lang="en-GB" i="1" dirty="0"/>
              <a:t>actus reus </a:t>
            </a:r>
            <a:r>
              <a:rPr lang="en-GB" dirty="0"/>
              <a:t>of the offence of attempting to commit an offence</a:t>
            </a:r>
          </a:p>
          <a:p>
            <a:r>
              <a:rPr lang="en-GB" dirty="0"/>
              <a:t>The phrase ‘begins to put his intentions into execution by means adopted to its fulfilment and manifests his intention by some overt act’</a:t>
            </a:r>
          </a:p>
          <a:p>
            <a:r>
              <a:rPr lang="en-GB" i="1" dirty="0"/>
              <a:t>Mens rea </a:t>
            </a:r>
            <a:r>
              <a:rPr lang="en-GB" dirty="0"/>
              <a:t>is defined as ‘intending to commit an offence’ (intent to commit an offence)</a:t>
            </a:r>
          </a:p>
        </p:txBody>
      </p:sp>
    </p:spTree>
    <p:extLst>
      <p:ext uri="{BB962C8B-B14F-4D97-AF65-F5344CB8AC3E}">
        <p14:creationId xmlns:p14="http://schemas.microsoft.com/office/powerpoint/2010/main" val="3691302493"/>
      </p:ext>
    </p:extLst>
  </p:cSld>
  <p:clrMapOvr>
    <a:masterClrMapping/>
  </p:clrMapOvr>
</p:sld>
</file>

<file path=ppt/slides/slide3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r>
              <a:rPr lang="en-GB" dirty="0"/>
              <a:t>S. 389 (1) establishes three types of impossibilities which do not affect the criminal liability of the accused</a:t>
            </a:r>
          </a:p>
          <a:p>
            <a:pPr marL="109728" indent="0">
              <a:buNone/>
            </a:pPr>
            <a:endParaRPr lang="en-GB" dirty="0"/>
          </a:p>
          <a:p>
            <a:pPr marL="624078" indent="-514350">
              <a:buAutoNum type="arabicPeriod"/>
            </a:pPr>
            <a:r>
              <a:rPr lang="en-GB" dirty="0"/>
              <a:t>The accused’s ‘fulfilment of his intention is prevented by circumstances independent of his will’ or</a:t>
            </a:r>
          </a:p>
          <a:p>
            <a:pPr marL="624078" indent="-514350">
              <a:buAutoNum type="arabicPeriod"/>
            </a:pPr>
            <a:r>
              <a:rPr lang="en-GB" dirty="0"/>
              <a:t>‘He desists his own motion’ or</a:t>
            </a:r>
          </a:p>
          <a:p>
            <a:pPr marL="624078" indent="-514350">
              <a:buAutoNum type="arabicPeriod"/>
            </a:pPr>
            <a:r>
              <a:rPr lang="en-GB" dirty="0"/>
              <a:t>‘Circumstances unknown to accused it is impossible to commit the offence’</a:t>
            </a:r>
          </a:p>
          <a:p>
            <a:pPr marL="109728" indent="0">
              <a:buNone/>
            </a:pPr>
            <a:endParaRPr lang="en-GB" dirty="0"/>
          </a:p>
          <a:p>
            <a:pPr>
              <a:buFont typeface="Arial" charset="0"/>
              <a:buChar char="•"/>
            </a:pPr>
            <a:r>
              <a:rPr lang="en-GB" dirty="0"/>
              <a:t>Noted that the PC uses certain terms to define </a:t>
            </a:r>
            <a:r>
              <a:rPr lang="en-GB" i="1" dirty="0"/>
              <a:t>actus reus </a:t>
            </a:r>
            <a:r>
              <a:rPr lang="en-GB" dirty="0"/>
              <a:t>&amp; </a:t>
            </a:r>
            <a:r>
              <a:rPr lang="en-GB" i="1" dirty="0" err="1"/>
              <a:t>mens</a:t>
            </a:r>
            <a:r>
              <a:rPr lang="en-GB" i="1" dirty="0"/>
              <a:t> rea </a:t>
            </a:r>
            <a:r>
              <a:rPr lang="en-GB" dirty="0"/>
              <a:t>of the offence of attempt</a:t>
            </a:r>
          </a:p>
          <a:p>
            <a:pPr>
              <a:buFont typeface="Arial" charset="0"/>
              <a:buChar char="•"/>
            </a:pPr>
            <a:r>
              <a:rPr lang="en-GB" dirty="0"/>
              <a:t>Terms used are not easy to define neither do they help in clarifying the meaning. </a:t>
            </a:r>
          </a:p>
        </p:txBody>
      </p:sp>
    </p:spTree>
    <p:extLst>
      <p:ext uri="{BB962C8B-B14F-4D97-AF65-F5344CB8AC3E}">
        <p14:creationId xmlns:p14="http://schemas.microsoft.com/office/powerpoint/2010/main" val="8612209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09348" y="222070"/>
            <a:ext cx="7765321" cy="1175656"/>
          </a:xfrm>
        </p:spPr>
        <p:txBody>
          <a:bodyPr/>
          <a:lstStyle/>
          <a:p>
            <a:pPr algn="ctr"/>
            <a:r>
              <a:rPr lang="en-GB" b="1" dirty="0"/>
              <a:t>Omissions CONT’D</a:t>
            </a:r>
          </a:p>
        </p:txBody>
      </p:sp>
      <p:sp>
        <p:nvSpPr>
          <p:cNvPr id="2" name="Content Placeholder 1"/>
          <p:cNvSpPr>
            <a:spLocks noGrp="1"/>
          </p:cNvSpPr>
          <p:nvPr>
            <p:ph idx="1"/>
          </p:nvPr>
        </p:nvSpPr>
        <p:spPr>
          <a:xfrm>
            <a:off x="463638" y="1916832"/>
            <a:ext cx="11333409" cy="4692974"/>
          </a:xfrm>
        </p:spPr>
        <p:txBody>
          <a:bodyPr>
            <a:normAutofit/>
          </a:bodyPr>
          <a:lstStyle/>
          <a:p>
            <a:pPr marL="457200" indent="-457200">
              <a:buNone/>
            </a:pPr>
            <a:r>
              <a:rPr lang="en-GB" sz="2400" b="1" dirty="0"/>
              <a:t>4.	</a:t>
            </a:r>
            <a:r>
              <a:rPr lang="en-GB" sz="2400" dirty="0">
                <a:latin typeface="Arial" panose="020B0604020202020204" pitchFamily="34" charset="0"/>
                <a:cs typeface="Arial" panose="020B0604020202020204" pitchFamily="34" charset="0"/>
              </a:rPr>
              <a:t>Creation of a danger and a failure to prevent the occurring harm:</a:t>
            </a:r>
          </a:p>
          <a:p>
            <a:pPr>
              <a:buNone/>
            </a:pPr>
            <a:r>
              <a:rPr lang="en-GB" sz="2400" dirty="0">
                <a:latin typeface="Arial" panose="020B0604020202020204" pitchFamily="34" charset="0"/>
                <a:cs typeface="Arial" panose="020B0604020202020204" pitchFamily="34" charset="0"/>
              </a:rPr>
              <a:t>*</a:t>
            </a:r>
            <a:r>
              <a:rPr lang="en-GB" sz="2400" u="sng" dirty="0">
                <a:latin typeface="Arial" panose="020B0604020202020204" pitchFamily="34" charset="0"/>
                <a:cs typeface="Arial" panose="020B0604020202020204" pitchFamily="34" charset="0"/>
              </a:rPr>
              <a:t>R v Miller (1983) 2 AC 161 </a:t>
            </a:r>
            <a:r>
              <a:rPr lang="en-GB" sz="2400" dirty="0">
                <a:latin typeface="Arial" panose="020B0604020202020204" pitchFamily="34" charset="0"/>
                <a:cs typeface="Arial" panose="020B0604020202020204" pitchFamily="34" charset="0"/>
              </a:rPr>
              <a:t>-</a:t>
            </a:r>
            <a:r>
              <a:rPr lang="en-GB" sz="2400" dirty="0">
                <a:solidFill>
                  <a:srgbClr val="FF0000"/>
                </a:solidFill>
                <a:latin typeface="Arial" panose="020B0604020202020204" pitchFamily="34" charset="0"/>
                <a:cs typeface="Arial" panose="020B0604020202020204" pitchFamily="34" charset="0"/>
              </a:rPr>
              <a:t> </a:t>
            </a:r>
            <a:r>
              <a:rPr lang="en-GB" sz="2400" dirty="0">
                <a:latin typeface="Arial" panose="020B0604020202020204" pitchFamily="34" charset="0"/>
                <a:cs typeface="Arial" panose="020B0604020202020204" pitchFamily="34" charset="0"/>
              </a:rPr>
              <a:t>D was convicted of arson contrary to section 1(1) &amp; sec 1(3) of the Criminal Damage Act, 1971.</a:t>
            </a:r>
          </a:p>
          <a:p>
            <a:pPr>
              <a:buFont typeface="Wingdings" pitchFamily="2" charset="2"/>
              <a:buChar char="ü"/>
            </a:pPr>
            <a:r>
              <a:rPr lang="en-GB" sz="2400" dirty="0">
                <a:latin typeface="Arial" panose="020B0604020202020204" pitchFamily="34" charset="0"/>
                <a:cs typeface="Arial" panose="020B0604020202020204" pitchFamily="34" charset="0"/>
              </a:rPr>
              <a:t>D appealed against conviction to court of appeal &amp; HL, Both courts dismissed the appeal on the basis that D had failed ‘to take measures that lie within his power to counteract the danger that he himself had created’</a:t>
            </a:r>
          </a:p>
          <a:p>
            <a:pPr marL="457200" indent="-457200">
              <a:buNone/>
            </a:pPr>
            <a:r>
              <a:rPr lang="en-GB" sz="2400" dirty="0">
                <a:latin typeface="Arial" panose="020B0604020202020204" pitchFamily="34" charset="0"/>
                <a:cs typeface="Arial" panose="020B0604020202020204" pitchFamily="34" charset="0"/>
              </a:rPr>
              <a:t>DPP v Santana – Bermudez [2004] </a:t>
            </a:r>
            <a:r>
              <a:rPr lang="en-GB" sz="2400" dirty="0" err="1">
                <a:latin typeface="Arial" panose="020B0604020202020204" pitchFamily="34" charset="0"/>
                <a:cs typeface="Arial" panose="020B0604020202020204" pitchFamily="34" charset="0"/>
              </a:rPr>
              <a:t>Crim</a:t>
            </a:r>
            <a:r>
              <a:rPr lang="en-GB" sz="2400" dirty="0">
                <a:latin typeface="Arial" panose="020B0604020202020204" pitchFamily="34" charset="0"/>
                <a:cs typeface="Arial" panose="020B0604020202020204" pitchFamily="34" charset="0"/>
              </a:rPr>
              <a:t> CR 471</a:t>
            </a:r>
          </a:p>
        </p:txBody>
      </p:sp>
    </p:spTree>
    <p:extLst>
      <p:ext uri="{BB962C8B-B14F-4D97-AF65-F5344CB8AC3E}">
        <p14:creationId xmlns:p14="http://schemas.microsoft.com/office/powerpoint/2010/main" val="3151135486"/>
      </p:ext>
    </p:extLst>
  </p:cSld>
  <p:clrMapOvr>
    <a:masterClrMapping/>
  </p:clrMapOvr>
</p:sld>
</file>

<file path=ppt/slides/slide3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i="1" dirty="0"/>
              <a:t>Actus reus of </a:t>
            </a:r>
            <a:r>
              <a:rPr lang="en-GB" dirty="0"/>
              <a:t>Attempt</a:t>
            </a:r>
            <a:r>
              <a:rPr lang="en-GB" i="1" dirty="0"/>
              <a:t> - I</a:t>
            </a:r>
          </a:p>
        </p:txBody>
      </p:sp>
      <p:sp>
        <p:nvSpPr>
          <p:cNvPr id="3" name="Content Placeholder 2"/>
          <p:cNvSpPr>
            <a:spLocks noGrp="1"/>
          </p:cNvSpPr>
          <p:nvPr>
            <p:ph idx="1"/>
          </p:nvPr>
        </p:nvSpPr>
        <p:spPr/>
        <p:txBody>
          <a:bodyPr>
            <a:normAutofit/>
          </a:bodyPr>
          <a:lstStyle/>
          <a:p>
            <a:pPr>
              <a:buFont typeface="Arial" charset="0"/>
              <a:buChar char="•"/>
            </a:pPr>
            <a:r>
              <a:rPr lang="en-GB" dirty="0"/>
              <a:t>The law will only intervene to penalise an offender for attempting to commit an offence only when the offender begins to execute his intentions by taking concrete steps in committing the offence ( ‘some overt act’).</a:t>
            </a:r>
          </a:p>
          <a:p>
            <a:pPr>
              <a:buFont typeface="Arial" charset="0"/>
              <a:buChar char="•"/>
            </a:pPr>
            <a:r>
              <a:rPr lang="en-GB" dirty="0"/>
              <a:t>The offender need not to have completed the offence [</a:t>
            </a:r>
            <a:r>
              <a:rPr lang="en-GB" i="1" dirty="0"/>
              <a:t>R v. </a:t>
            </a:r>
            <a:r>
              <a:rPr lang="en-GB" i="1" dirty="0" err="1"/>
              <a:t>Gullefer</a:t>
            </a:r>
            <a:r>
              <a:rPr lang="en-GB" i="1" dirty="0"/>
              <a:t> </a:t>
            </a:r>
            <a:r>
              <a:rPr lang="en-GB" dirty="0"/>
              <a:t>(1990) 3 ALL 882 (CA)]</a:t>
            </a:r>
          </a:p>
          <a:p>
            <a:pPr>
              <a:buFont typeface="Arial" charset="0"/>
              <a:buChar char="•"/>
            </a:pPr>
            <a:r>
              <a:rPr lang="pt-BR" dirty="0"/>
              <a:t>R v. Jones (1991) 91 Cr App R 351 – attempted murder</a:t>
            </a:r>
          </a:p>
          <a:p>
            <a:pPr>
              <a:buFont typeface="Arial" charset="0"/>
              <a:buChar char="•"/>
            </a:pPr>
            <a:r>
              <a:rPr lang="pt-BR" dirty="0"/>
              <a:t>R v. Campbel (1991) 93 Cr App R 350 – post office case</a:t>
            </a:r>
          </a:p>
          <a:p>
            <a:pPr>
              <a:buFont typeface="Arial" charset="0"/>
              <a:buChar char="•"/>
            </a:pPr>
            <a:endParaRPr lang="en-GB" dirty="0"/>
          </a:p>
          <a:p>
            <a:pPr>
              <a:buFont typeface="Arial" charset="0"/>
              <a:buChar char="•"/>
            </a:pPr>
            <a:endParaRPr lang="en-GB" dirty="0"/>
          </a:p>
        </p:txBody>
      </p:sp>
    </p:spTree>
    <p:extLst>
      <p:ext uri="{BB962C8B-B14F-4D97-AF65-F5344CB8AC3E}">
        <p14:creationId xmlns:p14="http://schemas.microsoft.com/office/powerpoint/2010/main" val="3085747504"/>
      </p:ext>
    </p:extLst>
  </p:cSld>
  <p:clrMapOvr>
    <a:masterClrMapping/>
  </p:clrMapOvr>
</p:sld>
</file>

<file path=ppt/slides/slide3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Font typeface="Arial" charset="0"/>
              <a:buChar char="•"/>
            </a:pPr>
            <a:r>
              <a:rPr lang="en-GB" dirty="0"/>
              <a:t>Offender must have done something more than ‘merely preparatory’ (ibid)</a:t>
            </a:r>
          </a:p>
          <a:p>
            <a:pPr>
              <a:buFont typeface="Arial" charset="0"/>
              <a:buChar char="•"/>
            </a:pPr>
            <a:r>
              <a:rPr lang="en-GB" dirty="0"/>
              <a:t>Offender must have begun to carry out the commission of the offence which must be manifested by ‘ some overt act as per S389(1).</a:t>
            </a:r>
          </a:p>
          <a:p>
            <a:r>
              <a:rPr lang="en-GB" dirty="0"/>
              <a:t>Absence of explanation for term ‘overt act’</a:t>
            </a:r>
          </a:p>
          <a:p>
            <a:r>
              <a:rPr lang="en-GB" dirty="0"/>
              <a:t>S52 offers an explanation as to the meaning of the phrase although this is related to offences against the public order</a:t>
            </a:r>
          </a:p>
          <a:p>
            <a:endParaRPr lang="en-GB" dirty="0"/>
          </a:p>
        </p:txBody>
      </p:sp>
    </p:spTree>
    <p:extLst>
      <p:ext uri="{BB962C8B-B14F-4D97-AF65-F5344CB8AC3E}">
        <p14:creationId xmlns:p14="http://schemas.microsoft.com/office/powerpoint/2010/main" val="2239140208"/>
      </p:ext>
    </p:extLst>
  </p:cSld>
  <p:clrMapOvr>
    <a:masterClrMapping/>
  </p:clrMapOvr>
</p:sld>
</file>

<file path=ppt/slides/slide3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i="1" dirty="0"/>
              <a:t>Actus reus of </a:t>
            </a:r>
            <a:r>
              <a:rPr lang="en-GB" dirty="0"/>
              <a:t>Attempt</a:t>
            </a:r>
            <a:r>
              <a:rPr lang="en-GB" i="1" dirty="0"/>
              <a:t> - II</a:t>
            </a:r>
            <a:endParaRPr lang="en-GB" dirty="0"/>
          </a:p>
        </p:txBody>
      </p:sp>
      <p:sp>
        <p:nvSpPr>
          <p:cNvPr id="3" name="Content Placeholder 2"/>
          <p:cNvSpPr>
            <a:spLocks noGrp="1"/>
          </p:cNvSpPr>
          <p:nvPr>
            <p:ph idx="1"/>
          </p:nvPr>
        </p:nvSpPr>
        <p:spPr/>
        <p:txBody>
          <a:bodyPr>
            <a:normAutofit/>
          </a:bodyPr>
          <a:lstStyle/>
          <a:p>
            <a:r>
              <a:rPr lang="en-GB" dirty="0"/>
              <a:t>‘Overt’ could mean ‘concrete’ &amp; capable of being proved in evidence</a:t>
            </a:r>
          </a:p>
          <a:p>
            <a:r>
              <a:rPr lang="en-GB" dirty="0"/>
              <a:t>Act broad meaning is adopted as to mean any act</a:t>
            </a:r>
          </a:p>
          <a:p>
            <a:r>
              <a:rPr lang="en-GB" dirty="0"/>
              <a:t>Wording under s389 grants the court discretion in determining the </a:t>
            </a:r>
            <a:r>
              <a:rPr lang="en-GB" i="1" dirty="0"/>
              <a:t>actus reus</a:t>
            </a:r>
          </a:p>
          <a:p>
            <a:r>
              <a:rPr lang="en-GB" dirty="0"/>
              <a:t>In making a determination of criminal liability each case is decided on its own merit in order to ensure justice is upheld.</a:t>
            </a:r>
          </a:p>
          <a:p>
            <a:endParaRPr lang="en-GB" dirty="0"/>
          </a:p>
        </p:txBody>
      </p:sp>
    </p:spTree>
    <p:extLst>
      <p:ext uri="{BB962C8B-B14F-4D97-AF65-F5344CB8AC3E}">
        <p14:creationId xmlns:p14="http://schemas.microsoft.com/office/powerpoint/2010/main" val="999624317"/>
      </p:ext>
    </p:extLst>
  </p:cSld>
  <p:clrMapOvr>
    <a:masterClrMapping/>
  </p:clrMapOvr>
</p:sld>
</file>

<file path=ppt/slides/slide3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i="1" dirty="0"/>
              <a:t>Mens rea of </a:t>
            </a:r>
            <a:r>
              <a:rPr lang="en-GB" dirty="0"/>
              <a:t>Attempt</a:t>
            </a:r>
            <a:r>
              <a:rPr lang="en-GB" i="1" dirty="0"/>
              <a:t> </a:t>
            </a:r>
          </a:p>
        </p:txBody>
      </p:sp>
      <p:sp>
        <p:nvSpPr>
          <p:cNvPr id="3" name="Content Placeholder 2"/>
          <p:cNvSpPr>
            <a:spLocks noGrp="1"/>
          </p:cNvSpPr>
          <p:nvPr>
            <p:ph idx="1"/>
          </p:nvPr>
        </p:nvSpPr>
        <p:spPr/>
        <p:txBody>
          <a:bodyPr>
            <a:normAutofit/>
          </a:bodyPr>
          <a:lstStyle/>
          <a:p>
            <a:r>
              <a:rPr lang="en-GB" dirty="0"/>
              <a:t>Accused </a:t>
            </a:r>
            <a:r>
              <a:rPr lang="en-GB" b="1" dirty="0"/>
              <a:t>must intend </a:t>
            </a:r>
            <a:r>
              <a:rPr lang="en-GB" dirty="0"/>
              <a:t>to commit the offence claimed to have been attempted (s389(1)</a:t>
            </a:r>
          </a:p>
          <a:p>
            <a:r>
              <a:rPr lang="en-GB" dirty="0"/>
              <a:t>Implies that the prosecutor must prove specific intent – that is the A intended to bring about the commission of the offence alleged to have been attempted</a:t>
            </a:r>
          </a:p>
          <a:p>
            <a:r>
              <a:rPr lang="en-GB" dirty="0"/>
              <a:t>The accused </a:t>
            </a:r>
            <a:r>
              <a:rPr lang="en-GB" b="1" dirty="0"/>
              <a:t>must</a:t>
            </a:r>
            <a:r>
              <a:rPr lang="en-GB" dirty="0"/>
              <a:t> intend the act required by the offence</a:t>
            </a:r>
          </a:p>
        </p:txBody>
      </p:sp>
    </p:spTree>
    <p:extLst>
      <p:ext uri="{BB962C8B-B14F-4D97-AF65-F5344CB8AC3E}">
        <p14:creationId xmlns:p14="http://schemas.microsoft.com/office/powerpoint/2010/main" val="71600409"/>
      </p:ext>
    </p:extLst>
  </p:cSld>
  <p:clrMapOvr>
    <a:masterClrMapping/>
  </p:clrMapOvr>
</p:sld>
</file>

<file path=ppt/slides/slide3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a:t>In the case of murder, the act is to kill</a:t>
            </a:r>
          </a:p>
          <a:p>
            <a:r>
              <a:rPr lang="en-GB" dirty="0"/>
              <a:t>In the case of rape it is sexual intercourse with a girl or woman without her consent.</a:t>
            </a:r>
          </a:p>
          <a:p>
            <a:r>
              <a:rPr lang="en-GB" dirty="0"/>
              <a:t>Need for the accused to actually know/be aware of the circumstances  required by the </a:t>
            </a:r>
            <a:r>
              <a:rPr lang="en-GB" i="1" dirty="0" err="1"/>
              <a:t>actus</a:t>
            </a:r>
            <a:r>
              <a:rPr lang="en-GB" i="1" dirty="0"/>
              <a:t> </a:t>
            </a:r>
            <a:r>
              <a:rPr lang="en-GB" i="1" dirty="0" err="1"/>
              <a:t>reus</a:t>
            </a:r>
            <a:r>
              <a:rPr lang="en-GB" i="1" dirty="0"/>
              <a:t>.</a:t>
            </a:r>
          </a:p>
        </p:txBody>
      </p:sp>
    </p:spTree>
    <p:extLst>
      <p:ext uri="{BB962C8B-B14F-4D97-AF65-F5344CB8AC3E}">
        <p14:creationId xmlns:p14="http://schemas.microsoft.com/office/powerpoint/2010/main" val="2067333033"/>
      </p:ext>
    </p:extLst>
  </p:cSld>
  <p:clrMapOvr>
    <a:masterClrMapping/>
  </p:clrMapOvr>
</p:sld>
</file>

<file path=ppt/slides/slide3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dirty="0"/>
              <a:t>Possibility of availability of a defence?</a:t>
            </a:r>
          </a:p>
        </p:txBody>
      </p:sp>
      <p:sp>
        <p:nvSpPr>
          <p:cNvPr id="3" name="Content Placeholder 2"/>
          <p:cNvSpPr>
            <a:spLocks noGrp="1"/>
          </p:cNvSpPr>
          <p:nvPr>
            <p:ph idx="1"/>
          </p:nvPr>
        </p:nvSpPr>
        <p:spPr/>
        <p:txBody>
          <a:bodyPr>
            <a:normAutofit/>
          </a:bodyPr>
          <a:lstStyle/>
          <a:p>
            <a:r>
              <a:rPr lang="en-GB" dirty="0"/>
              <a:t>At common law, if the full offence was impossible to commit = there would be an absence of criminal liability</a:t>
            </a:r>
          </a:p>
          <a:p>
            <a:r>
              <a:rPr lang="en-GB" dirty="0"/>
              <a:t>In the case of attempt the PC under sections </a:t>
            </a:r>
            <a:r>
              <a:rPr lang="en-GB" b="1" dirty="0"/>
              <a:t>389(2) &amp; (3) rules out impossibility as a defence</a:t>
            </a:r>
            <a:r>
              <a:rPr lang="en-GB" dirty="0"/>
              <a:t>; For instance in a where;</a:t>
            </a:r>
          </a:p>
          <a:p>
            <a:pPr marL="624078" indent="-514350">
              <a:buAutoNum type="arabicPeriod"/>
            </a:pPr>
            <a:r>
              <a:rPr lang="en-GB" dirty="0"/>
              <a:t>‘Intention is prevented by circumstances independent of his will’ [s. 389(2)]</a:t>
            </a:r>
          </a:p>
          <a:p>
            <a:pPr marL="624078" indent="-514350">
              <a:buFont typeface="Georgia"/>
              <a:buAutoNum type="arabicPeriod"/>
            </a:pPr>
            <a:r>
              <a:rPr lang="en-GB" dirty="0"/>
              <a:t>‘He desists of his own motion’ [s. 389(2)]</a:t>
            </a:r>
          </a:p>
          <a:p>
            <a:pPr marL="624078" indent="-514350">
              <a:buFont typeface="Georgia"/>
              <a:buAutoNum type="arabicPeriod"/>
            </a:pPr>
            <a:r>
              <a:rPr lang="en-GB" dirty="0"/>
              <a:t>It is impossible to commit the offence due to circumstances unknown to the accused  [s. 389(3)]</a:t>
            </a:r>
          </a:p>
        </p:txBody>
      </p:sp>
    </p:spTree>
    <p:extLst>
      <p:ext uri="{BB962C8B-B14F-4D97-AF65-F5344CB8AC3E}">
        <p14:creationId xmlns:p14="http://schemas.microsoft.com/office/powerpoint/2010/main" val="538143819"/>
      </p:ext>
    </p:extLst>
  </p:cSld>
  <p:clrMapOvr>
    <a:masterClrMapping/>
  </p:clrMapOvr>
</p:sld>
</file>

<file path=ppt/slides/slide3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a:buFont typeface="Arial" charset="0"/>
              <a:buChar char="•"/>
            </a:pPr>
            <a:r>
              <a:rPr lang="en-GB" dirty="0"/>
              <a:t>For example  under s. 389(3) if Edward was to attempt to receive &amp; retain stolen 2</a:t>
            </a:r>
            <a:r>
              <a:rPr lang="en-GB" baseline="30000" dirty="0"/>
              <a:t>nd</a:t>
            </a:r>
            <a:r>
              <a:rPr lang="en-GB" dirty="0"/>
              <a:t> hand clothes, when in fact the clothes had been donated for distribution to orphanages in his area of residence.</a:t>
            </a:r>
          </a:p>
          <a:p>
            <a:pPr>
              <a:buFont typeface="Arial" charset="0"/>
              <a:buChar char="•"/>
            </a:pPr>
            <a:r>
              <a:rPr lang="en-GB" dirty="0"/>
              <a:t>Edward would be prosecuted is he thinks the clothes are stolen goods</a:t>
            </a:r>
          </a:p>
          <a:p>
            <a:pPr>
              <a:buFont typeface="Arial" charset="0"/>
              <a:buChar char="•"/>
            </a:pPr>
            <a:r>
              <a:rPr lang="en-GB" dirty="0"/>
              <a:t>The circumstances unknown to him are immaterial except for punishment purposes</a:t>
            </a:r>
          </a:p>
          <a:p>
            <a:pPr>
              <a:buFont typeface="Arial" charset="0"/>
              <a:buChar char="•"/>
            </a:pPr>
            <a:r>
              <a:rPr lang="en-GB" dirty="0"/>
              <a:t>Such offenders are subject to prosecution because had facts been as they believed them to be they would have committed the offence in receiving and retaining stolen goods.</a:t>
            </a:r>
          </a:p>
          <a:p>
            <a:pPr>
              <a:buFont typeface="Arial" charset="0"/>
              <a:buChar char="•"/>
            </a:pPr>
            <a:r>
              <a:rPr lang="en-GB" dirty="0"/>
              <a:t>Criminal liability will still be established in all the above mentioned circumstances</a:t>
            </a:r>
          </a:p>
        </p:txBody>
      </p:sp>
    </p:spTree>
    <p:extLst>
      <p:ext uri="{BB962C8B-B14F-4D97-AF65-F5344CB8AC3E}">
        <p14:creationId xmlns:p14="http://schemas.microsoft.com/office/powerpoint/2010/main" val="3046798071"/>
      </p:ext>
    </p:extLst>
  </p:cSld>
  <p:clrMapOvr>
    <a:masterClrMapping/>
  </p:clrMapOvr>
</p:sld>
</file>

<file path=ppt/slides/slide3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Attempt- Scope &amp; Ambit</a:t>
            </a:r>
          </a:p>
        </p:txBody>
      </p:sp>
      <p:sp>
        <p:nvSpPr>
          <p:cNvPr id="3" name="Content Placeholder 2"/>
          <p:cNvSpPr>
            <a:spLocks noGrp="1"/>
          </p:cNvSpPr>
          <p:nvPr>
            <p:ph idx="1"/>
          </p:nvPr>
        </p:nvSpPr>
        <p:spPr>
          <a:xfrm>
            <a:off x="838200" y="1825625"/>
            <a:ext cx="10515600" cy="4922016"/>
          </a:xfrm>
        </p:spPr>
        <p:txBody>
          <a:bodyPr>
            <a:normAutofit fontScale="85000" lnSpcReduction="10000"/>
          </a:bodyPr>
          <a:lstStyle/>
          <a:p>
            <a:r>
              <a:rPr lang="en-GB" b="1" i="1" dirty="0" err="1"/>
              <a:t>Chilomba</a:t>
            </a:r>
            <a:r>
              <a:rPr lang="en-GB" b="1" i="1" dirty="0"/>
              <a:t> v. The people </a:t>
            </a:r>
            <a:r>
              <a:rPr lang="en-GB" b="1" dirty="0"/>
              <a:t>(1974) ZR 151 SC</a:t>
            </a:r>
          </a:p>
          <a:p>
            <a:r>
              <a:rPr lang="en-GB" dirty="0"/>
              <a:t>Appellant was convicted of attempting to cause death contrary to then S.215 PC</a:t>
            </a:r>
          </a:p>
          <a:p>
            <a:r>
              <a:rPr lang="en-GB" dirty="0"/>
              <a:t>Issue in case was to consider whether the appellant was correctly convicted of attempting to cause death or whether he should be convicted of a lesser charge under s224 PC</a:t>
            </a:r>
          </a:p>
          <a:p>
            <a:r>
              <a:rPr lang="en-GB" dirty="0"/>
              <a:t>Failure to establish the appellant’s intention to kill therefore conviction under s215 of attempted murder could not stand</a:t>
            </a:r>
          </a:p>
          <a:p>
            <a:r>
              <a:rPr lang="en-GB" dirty="0"/>
              <a:t>Held due to absence of intention to kill that appellant intended to do grievous harm to the complainant as set out under then s224</a:t>
            </a:r>
          </a:p>
          <a:p>
            <a:r>
              <a:rPr lang="en-GB" dirty="0"/>
              <a:t>Sentence was substituted to 3 years imprisonment with hard labour</a:t>
            </a:r>
          </a:p>
          <a:p>
            <a:r>
              <a:rPr lang="en-GB" b="1" dirty="0"/>
              <a:t>The People V </a:t>
            </a:r>
            <a:r>
              <a:rPr lang="en-GB" b="1" dirty="0" err="1"/>
              <a:t>Ackim</a:t>
            </a:r>
            <a:r>
              <a:rPr lang="en-GB" b="1" dirty="0"/>
              <a:t> Manda and </a:t>
            </a:r>
            <a:r>
              <a:rPr lang="en-GB" b="1" dirty="0" err="1"/>
              <a:t>Malie</a:t>
            </a:r>
            <a:r>
              <a:rPr lang="en-GB" b="1" dirty="0"/>
              <a:t> </a:t>
            </a:r>
            <a:r>
              <a:rPr lang="en-GB" b="1" dirty="0" err="1"/>
              <a:t>Simbeye</a:t>
            </a:r>
            <a:r>
              <a:rPr lang="en-GB" b="1" dirty="0"/>
              <a:t> (1992) S.J. (H.C.)</a:t>
            </a:r>
          </a:p>
          <a:p>
            <a:r>
              <a:rPr lang="en-GB" b="1" dirty="0" err="1"/>
              <a:t>Benwa</a:t>
            </a:r>
            <a:r>
              <a:rPr lang="en-GB" b="1" dirty="0"/>
              <a:t> and Another v The people (1975) Z.R.1</a:t>
            </a:r>
          </a:p>
          <a:p>
            <a:r>
              <a:rPr lang="en-GB" b="1" dirty="0"/>
              <a:t>People v </a:t>
            </a:r>
            <a:r>
              <a:rPr lang="en-GB" b="1" dirty="0" err="1"/>
              <a:t>Chikwikwi</a:t>
            </a:r>
            <a:r>
              <a:rPr lang="en-GB" b="1" dirty="0"/>
              <a:t> [2011] ZMHC 90 </a:t>
            </a:r>
          </a:p>
          <a:p>
            <a:endParaRPr lang="en-GB" dirty="0"/>
          </a:p>
        </p:txBody>
      </p:sp>
    </p:spTree>
    <p:extLst>
      <p:ext uri="{BB962C8B-B14F-4D97-AF65-F5344CB8AC3E}">
        <p14:creationId xmlns:p14="http://schemas.microsoft.com/office/powerpoint/2010/main" val="3143041335"/>
      </p:ext>
    </p:extLst>
  </p:cSld>
  <p:clrMapOvr>
    <a:masterClrMapping/>
  </p:clrMapOvr>
</p:sld>
</file>

<file path=ppt/slides/slide3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i="1" dirty="0"/>
              <a:t>Jonathan Phiri v. Queen </a:t>
            </a:r>
            <a:r>
              <a:rPr lang="en-GB" dirty="0"/>
              <a:t>(1964) ZR 24</a:t>
            </a:r>
          </a:p>
        </p:txBody>
      </p:sp>
      <p:sp>
        <p:nvSpPr>
          <p:cNvPr id="3" name="Content Placeholder 2"/>
          <p:cNvSpPr>
            <a:spLocks noGrp="1"/>
          </p:cNvSpPr>
          <p:nvPr>
            <p:ph idx="1"/>
          </p:nvPr>
        </p:nvSpPr>
        <p:spPr/>
        <p:txBody>
          <a:bodyPr>
            <a:normAutofit fontScale="92500" lnSpcReduction="20000"/>
          </a:bodyPr>
          <a:lstStyle/>
          <a:p>
            <a:r>
              <a:rPr lang="en-GB" dirty="0"/>
              <a:t>Appellant was convicted of the attempted theft of a hand bag contrary to S243 &amp; 352 of PC </a:t>
            </a:r>
          </a:p>
          <a:p>
            <a:r>
              <a:rPr lang="en-GB" dirty="0"/>
              <a:t>Was sentenced to 3 months imprisonment with hard labour </a:t>
            </a:r>
          </a:p>
          <a:p>
            <a:r>
              <a:rPr lang="en-GB" dirty="0"/>
              <a:t>He appealed against conviction &amp; sentence on the ground that he was looking for employment &amp; did not attempt to sell</a:t>
            </a:r>
          </a:p>
          <a:p>
            <a:r>
              <a:rPr lang="en-GB" dirty="0"/>
              <a:t>The appellant was discovered in the office with his hand inside the complainant’s hand bag</a:t>
            </a:r>
          </a:p>
          <a:p>
            <a:r>
              <a:rPr lang="en-GB" dirty="0"/>
              <a:t>Held that appellant was not attempting to sell the handbag but attempting to steal from it</a:t>
            </a:r>
          </a:p>
          <a:p>
            <a:r>
              <a:rPr lang="en-GB" dirty="0"/>
              <a:t>Appeal was dismissed a sentence of three months’ imprisonment with hard labour was imposed. </a:t>
            </a:r>
          </a:p>
          <a:p>
            <a:r>
              <a:rPr lang="en-GB" b="1" dirty="0" err="1"/>
              <a:t>Habeenzu</a:t>
            </a:r>
            <a:r>
              <a:rPr lang="en-GB" b="1" dirty="0"/>
              <a:t> v the people – attempted rape</a:t>
            </a:r>
          </a:p>
          <a:p>
            <a:endParaRPr lang="en-GB" dirty="0"/>
          </a:p>
        </p:txBody>
      </p:sp>
    </p:spTree>
    <p:extLst>
      <p:ext uri="{BB962C8B-B14F-4D97-AF65-F5344CB8AC3E}">
        <p14:creationId xmlns:p14="http://schemas.microsoft.com/office/powerpoint/2010/main" val="4027090461"/>
      </p:ext>
    </p:extLst>
  </p:cSld>
  <p:clrMapOvr>
    <a:masterClrMapping/>
  </p:clrMapOvr>
</p:sld>
</file>

<file path=ppt/slides/slide3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Conspiracy </a:t>
            </a:r>
          </a:p>
        </p:txBody>
      </p:sp>
      <p:sp>
        <p:nvSpPr>
          <p:cNvPr id="3" name="Content Placeholder 2"/>
          <p:cNvSpPr>
            <a:spLocks noGrp="1"/>
          </p:cNvSpPr>
          <p:nvPr>
            <p:ph idx="1"/>
          </p:nvPr>
        </p:nvSpPr>
        <p:spPr/>
        <p:txBody>
          <a:bodyPr>
            <a:normAutofit fontScale="92500" lnSpcReduction="10000"/>
          </a:bodyPr>
          <a:lstStyle/>
          <a:p>
            <a:r>
              <a:rPr lang="en-GB" dirty="0"/>
              <a:t>Prior to the amendment of PC (sections 394 -396) the law on conspiracy was derived partly from principles of common law. </a:t>
            </a:r>
          </a:p>
          <a:p>
            <a:r>
              <a:rPr lang="en-GB" dirty="0"/>
              <a:t>Common law definition of Conspiracy is as laid down in </a:t>
            </a:r>
            <a:r>
              <a:rPr lang="en-GB" i="1" dirty="0" err="1"/>
              <a:t>Mulcahy</a:t>
            </a:r>
            <a:r>
              <a:rPr lang="en-GB" i="1" dirty="0"/>
              <a:t> v. R </a:t>
            </a:r>
            <a:r>
              <a:rPr lang="en-GB" dirty="0"/>
              <a:t>(1868) LR 3 HL 306. </a:t>
            </a:r>
          </a:p>
          <a:p>
            <a:r>
              <a:rPr lang="en-GB" dirty="0" err="1"/>
              <a:t>Crt</a:t>
            </a:r>
            <a:r>
              <a:rPr lang="en-GB" dirty="0"/>
              <a:t> defined conspiracy as ‘an agreement by two or more to do an unlawful act or do a lawful act in an unlawful way’</a:t>
            </a:r>
          </a:p>
          <a:p>
            <a:r>
              <a:rPr lang="en-GB" dirty="0"/>
              <a:t>Therefore Conspiracy is an agreement between two or more persons to commit a criminal offence</a:t>
            </a:r>
          </a:p>
          <a:p>
            <a:r>
              <a:rPr lang="en-GB" dirty="0"/>
              <a:t>An agreement is an essence of the offence</a:t>
            </a:r>
          </a:p>
          <a:p>
            <a:r>
              <a:rPr lang="en-GB" dirty="0"/>
              <a:t>The agreement may be to murder someone, import heroin into this country.</a:t>
            </a:r>
          </a:p>
          <a:p>
            <a:endParaRPr lang="en-GB" dirty="0"/>
          </a:p>
        </p:txBody>
      </p:sp>
    </p:spTree>
    <p:extLst>
      <p:ext uri="{BB962C8B-B14F-4D97-AF65-F5344CB8AC3E}">
        <p14:creationId xmlns:p14="http://schemas.microsoft.com/office/powerpoint/2010/main" val="21893030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004062" y="609602"/>
            <a:ext cx="7970607" cy="1049383"/>
          </a:xfrm>
        </p:spPr>
        <p:txBody>
          <a:bodyPr/>
          <a:lstStyle/>
          <a:p>
            <a:pPr algn="ctr"/>
            <a:r>
              <a:rPr lang="en-GB" sz="4000" b="1" dirty="0"/>
              <a:t>Omissions CONT’D</a:t>
            </a:r>
            <a:endParaRPr lang="en-GB" b="1" dirty="0"/>
          </a:p>
        </p:txBody>
      </p:sp>
      <p:sp>
        <p:nvSpPr>
          <p:cNvPr id="2" name="Content Placeholder 1"/>
          <p:cNvSpPr>
            <a:spLocks noGrp="1"/>
          </p:cNvSpPr>
          <p:nvPr>
            <p:ph idx="1"/>
          </p:nvPr>
        </p:nvSpPr>
        <p:spPr>
          <a:xfrm>
            <a:off x="425004" y="1685111"/>
            <a:ext cx="11526590" cy="4924697"/>
          </a:xfrm>
        </p:spPr>
        <p:txBody>
          <a:bodyPr>
            <a:normAutofit/>
          </a:bodyPr>
          <a:lstStyle/>
          <a:p>
            <a:pPr marL="457200" indent="-457200">
              <a:buAutoNum type="arabicPeriod" startAt="5"/>
            </a:pPr>
            <a:r>
              <a:rPr lang="en-GB" sz="2400" dirty="0">
                <a:latin typeface="Arial" panose="020B0604020202020204" pitchFamily="34" charset="0"/>
                <a:cs typeface="Arial" panose="020B0604020202020204" pitchFamily="34" charset="0"/>
              </a:rPr>
              <a:t>Other Cases </a:t>
            </a:r>
            <a:r>
              <a:rPr lang="en-GB" dirty="0">
                <a:latin typeface="Arial" panose="020B0604020202020204" pitchFamily="34" charset="0"/>
                <a:cs typeface="Arial" panose="020B0604020202020204" pitchFamily="34" charset="0"/>
              </a:rPr>
              <a:t>– </a:t>
            </a:r>
            <a:r>
              <a:rPr lang="en-GB" sz="2400" dirty="0">
                <a:latin typeface="Arial" panose="020B0604020202020204" pitchFamily="34" charset="0"/>
                <a:cs typeface="Arial" panose="020B0604020202020204" pitchFamily="34" charset="0"/>
              </a:rPr>
              <a:t>Discretion of the court </a:t>
            </a:r>
            <a:r>
              <a:rPr lang="en-GB" dirty="0">
                <a:latin typeface="Arial" panose="020B0604020202020204" pitchFamily="34" charset="0"/>
                <a:cs typeface="Arial" panose="020B0604020202020204" pitchFamily="34" charset="0"/>
              </a:rPr>
              <a:t>–did D act in the way a reasonable person would act put in his/her position? – R v Speck [1977] 65 Cr App R 151</a:t>
            </a:r>
            <a:endParaRPr lang="en-GB" sz="2400" dirty="0">
              <a:solidFill>
                <a:srgbClr val="FF0000"/>
              </a:solidFill>
              <a:latin typeface="Arial" panose="020B0604020202020204" pitchFamily="34" charset="0"/>
              <a:cs typeface="Arial" panose="020B0604020202020204" pitchFamily="34" charset="0"/>
            </a:endParaRPr>
          </a:p>
          <a:p>
            <a:endParaRPr lang="en-GB" dirty="0"/>
          </a:p>
          <a:p>
            <a:endParaRPr lang="en-GB" dirty="0"/>
          </a:p>
        </p:txBody>
      </p:sp>
    </p:spTree>
    <p:extLst>
      <p:ext uri="{BB962C8B-B14F-4D97-AF65-F5344CB8AC3E}">
        <p14:creationId xmlns:p14="http://schemas.microsoft.com/office/powerpoint/2010/main" val="194344296"/>
      </p:ext>
    </p:extLst>
  </p:cSld>
  <p:clrMapOvr>
    <a:masterClrMapping/>
  </p:clrMapOvr>
</p:sld>
</file>

<file path=ppt/slides/slide3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The law on Conspiracy </a:t>
            </a:r>
          </a:p>
        </p:txBody>
      </p:sp>
      <p:sp>
        <p:nvSpPr>
          <p:cNvPr id="3" name="Content Placeholder 2"/>
          <p:cNvSpPr>
            <a:spLocks noGrp="1"/>
          </p:cNvSpPr>
          <p:nvPr>
            <p:ph idx="1"/>
          </p:nvPr>
        </p:nvSpPr>
        <p:spPr/>
        <p:txBody>
          <a:bodyPr>
            <a:normAutofit/>
          </a:bodyPr>
          <a:lstStyle/>
          <a:p>
            <a:r>
              <a:rPr lang="en-GB" dirty="0"/>
              <a:t>PC, Cap 87, S.394</a:t>
            </a:r>
          </a:p>
          <a:p>
            <a:r>
              <a:rPr lang="en-GB" dirty="0"/>
              <a:t>Four requirements specified by the law</a:t>
            </a:r>
          </a:p>
          <a:p>
            <a:pPr marL="624078" indent="-514350">
              <a:buAutoNum type="arabicPeriod"/>
            </a:pPr>
            <a:r>
              <a:rPr lang="en-GB" dirty="0"/>
              <a:t>Two or more persons conspiring to commit an offence</a:t>
            </a:r>
          </a:p>
          <a:p>
            <a:pPr marL="624078" indent="-514350">
              <a:buAutoNum type="arabicPeriod"/>
            </a:pPr>
            <a:r>
              <a:rPr lang="en-GB" dirty="0"/>
              <a:t>Intention to  effect the unlawful purpose</a:t>
            </a:r>
          </a:p>
          <a:p>
            <a:pPr marL="624078" indent="-514350">
              <a:buAutoNum type="arabicPeriod"/>
            </a:pPr>
            <a:r>
              <a:rPr lang="en-GB" dirty="0"/>
              <a:t>Agreement to carry out the unlawful purpose</a:t>
            </a:r>
          </a:p>
          <a:p>
            <a:pPr marL="624078" indent="-514350">
              <a:buAutoNum type="arabicPeriod"/>
            </a:pPr>
            <a:r>
              <a:rPr lang="en-GB" dirty="0"/>
              <a:t>Act may be done in any part of the world</a:t>
            </a:r>
          </a:p>
          <a:p>
            <a:pPr marL="624078" indent="-514350">
              <a:buAutoNum type="arabicPeriod"/>
            </a:pPr>
            <a:endParaRPr lang="en-GB" dirty="0"/>
          </a:p>
          <a:p>
            <a:pPr marL="109728" indent="0">
              <a:buNone/>
            </a:pPr>
            <a:endParaRPr lang="en-GB" dirty="0"/>
          </a:p>
        </p:txBody>
      </p:sp>
    </p:spTree>
    <p:extLst>
      <p:ext uri="{BB962C8B-B14F-4D97-AF65-F5344CB8AC3E}">
        <p14:creationId xmlns:p14="http://schemas.microsoft.com/office/powerpoint/2010/main" val="1975543863"/>
      </p:ext>
    </p:extLst>
  </p:cSld>
  <p:clrMapOvr>
    <a:masterClrMapping/>
  </p:clrMapOvr>
</p:sld>
</file>

<file path=ppt/slides/slide3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i="1" dirty="0"/>
              <a:t>Actus reus </a:t>
            </a:r>
            <a:r>
              <a:rPr lang="en-GB" dirty="0"/>
              <a:t>of Conspiracy</a:t>
            </a:r>
          </a:p>
        </p:txBody>
      </p:sp>
      <p:sp>
        <p:nvSpPr>
          <p:cNvPr id="3" name="Content Placeholder 2"/>
          <p:cNvSpPr>
            <a:spLocks noGrp="1"/>
          </p:cNvSpPr>
          <p:nvPr>
            <p:ph idx="1"/>
          </p:nvPr>
        </p:nvSpPr>
        <p:spPr/>
        <p:txBody>
          <a:bodyPr/>
          <a:lstStyle/>
          <a:p>
            <a:r>
              <a:rPr lang="en-GB" dirty="0"/>
              <a:t>Agreement is the essential element of </a:t>
            </a:r>
            <a:r>
              <a:rPr lang="en-GB" i="1" dirty="0"/>
              <a:t>actus reus </a:t>
            </a:r>
            <a:endParaRPr lang="en-GB" dirty="0"/>
          </a:p>
          <a:p>
            <a:r>
              <a:rPr lang="en-GB" dirty="0"/>
              <a:t>Manifested either orally, in writing or by action</a:t>
            </a:r>
          </a:p>
          <a:p>
            <a:r>
              <a:rPr lang="en-GB" dirty="0"/>
              <a:t>Agreement must be communicated to all parties [</a:t>
            </a:r>
            <a:r>
              <a:rPr lang="en-GB" i="1" dirty="0"/>
              <a:t>R v. Scott </a:t>
            </a:r>
            <a:r>
              <a:rPr lang="en-GB" dirty="0"/>
              <a:t>(1979)]</a:t>
            </a:r>
          </a:p>
          <a:p>
            <a:r>
              <a:rPr lang="en-GB" dirty="0"/>
              <a:t>Definitive conclusion regarding offence to be committed must be reached [</a:t>
            </a:r>
            <a:r>
              <a:rPr lang="en-GB" i="1" dirty="0"/>
              <a:t>R v. King </a:t>
            </a:r>
            <a:r>
              <a:rPr lang="en-GB" dirty="0"/>
              <a:t>(1966)] </a:t>
            </a:r>
          </a:p>
          <a:p>
            <a:r>
              <a:rPr lang="en-GB" dirty="0"/>
              <a:t>It is not necessary for all parties to play an active role in the commission of offence [</a:t>
            </a:r>
            <a:r>
              <a:rPr lang="en-GB" i="1" dirty="0"/>
              <a:t>R v. Siracusa </a:t>
            </a:r>
            <a:r>
              <a:rPr lang="en-GB" dirty="0"/>
              <a:t>(1990).</a:t>
            </a:r>
          </a:p>
        </p:txBody>
      </p:sp>
    </p:spTree>
    <p:extLst>
      <p:ext uri="{BB962C8B-B14F-4D97-AF65-F5344CB8AC3E}">
        <p14:creationId xmlns:p14="http://schemas.microsoft.com/office/powerpoint/2010/main" val="792839800"/>
      </p:ext>
    </p:extLst>
  </p:cSld>
  <p:clrMapOvr>
    <a:masterClrMapping/>
  </p:clrMapOvr>
</p:sld>
</file>

<file path=ppt/slides/slide3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i="1" dirty="0"/>
              <a:t>Mens rea </a:t>
            </a:r>
            <a:r>
              <a:rPr lang="en-GB" dirty="0"/>
              <a:t>of Conspiracy</a:t>
            </a:r>
          </a:p>
        </p:txBody>
      </p:sp>
      <p:sp>
        <p:nvSpPr>
          <p:cNvPr id="3" name="Content Placeholder 2"/>
          <p:cNvSpPr>
            <a:spLocks noGrp="1"/>
          </p:cNvSpPr>
          <p:nvPr>
            <p:ph idx="1"/>
          </p:nvPr>
        </p:nvSpPr>
        <p:spPr/>
        <p:txBody>
          <a:bodyPr>
            <a:normAutofit fontScale="92500" lnSpcReduction="20000"/>
          </a:bodyPr>
          <a:lstStyle/>
          <a:p>
            <a:r>
              <a:rPr lang="en-GB" dirty="0"/>
              <a:t>Is the intention to play a role in the concluded agreement to effect the unlawful purpose</a:t>
            </a:r>
          </a:p>
          <a:p>
            <a:r>
              <a:rPr lang="en-GB" dirty="0"/>
              <a:t>D must have the </a:t>
            </a:r>
            <a:r>
              <a:rPr lang="en-GB" i="1" dirty="0" err="1"/>
              <a:t>mens</a:t>
            </a:r>
            <a:r>
              <a:rPr lang="en-GB" i="1" dirty="0"/>
              <a:t> rea</a:t>
            </a:r>
            <a:r>
              <a:rPr lang="en-GB" dirty="0"/>
              <a:t> required for the offence they intend to commit</a:t>
            </a:r>
          </a:p>
          <a:p>
            <a:r>
              <a:rPr lang="en-GB" dirty="0"/>
              <a:t>E.g. For the offence of murder, they must be the necessary malice aforethought</a:t>
            </a:r>
          </a:p>
          <a:p>
            <a:r>
              <a:rPr lang="en-GB" dirty="0"/>
              <a:t>Conspiracy is an offence of the mind</a:t>
            </a:r>
          </a:p>
          <a:p>
            <a:r>
              <a:rPr lang="en-GB" dirty="0"/>
              <a:t>An agreement is fundamental as entails;</a:t>
            </a:r>
          </a:p>
          <a:p>
            <a:pPr marL="624078" indent="-514350">
              <a:buAutoNum type="arabicPeriod"/>
            </a:pPr>
            <a:r>
              <a:rPr lang="en-GB" dirty="0"/>
              <a:t>Details about how parties will effect their unlawful conduct</a:t>
            </a:r>
          </a:p>
          <a:p>
            <a:pPr marL="624078" indent="-514350">
              <a:buAutoNum type="arabicPeriod"/>
            </a:pPr>
            <a:r>
              <a:rPr lang="en-GB" dirty="0"/>
              <a:t>This would be undertaken in a collaborative manner &amp; in accordance to the intentions of the parties</a:t>
            </a:r>
          </a:p>
          <a:p>
            <a:pPr marL="624078" indent="-514350">
              <a:buAutoNum type="arabicPeriod"/>
            </a:pPr>
            <a:r>
              <a:rPr lang="en-GB" dirty="0"/>
              <a:t>Pursing the course would amount to the commission of a felony or misdemeanour</a:t>
            </a:r>
          </a:p>
        </p:txBody>
      </p:sp>
    </p:spTree>
    <p:extLst>
      <p:ext uri="{BB962C8B-B14F-4D97-AF65-F5344CB8AC3E}">
        <p14:creationId xmlns:p14="http://schemas.microsoft.com/office/powerpoint/2010/main" val="2971033953"/>
      </p:ext>
    </p:extLst>
  </p:cSld>
  <p:clrMapOvr>
    <a:masterClrMapping/>
  </p:clrMapOvr>
</p:sld>
</file>

<file path=ppt/slides/slide3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a:t>Conspiracy – Yip Chiu- Cheung v. The Queen [1995] 1 AC 111 Privy Council</a:t>
            </a:r>
          </a:p>
        </p:txBody>
      </p:sp>
      <p:sp>
        <p:nvSpPr>
          <p:cNvPr id="3" name="Content Placeholder 2"/>
          <p:cNvSpPr>
            <a:spLocks noGrp="1"/>
          </p:cNvSpPr>
          <p:nvPr>
            <p:ph idx="1"/>
          </p:nvPr>
        </p:nvSpPr>
        <p:spPr/>
        <p:txBody>
          <a:bodyPr>
            <a:normAutofit/>
          </a:bodyPr>
          <a:lstStyle/>
          <a:p>
            <a:r>
              <a:rPr lang="en-GB" dirty="0"/>
              <a:t>D was convicted of Conspiracy to traffic in heroin contrary to common law &amp; S4 of the Dangerous Drugs Ordinance</a:t>
            </a:r>
          </a:p>
          <a:p>
            <a:r>
              <a:rPr lang="en-GB" dirty="0"/>
              <a:t>Conspiracy  concerned an agreement between D &amp; N (An American undercover drug enforcement agency) that he would meet D in Hong Kong where he would receive the supply of heroin which N would take to Australia</a:t>
            </a:r>
          </a:p>
          <a:p>
            <a:r>
              <a:rPr lang="en-GB" dirty="0"/>
              <a:t>D appealed on the basis that his co-conspirator N (who has not been prosecuted) was an under-cover drugs enforcement agent who had no intention that the crime would be committed.</a:t>
            </a:r>
          </a:p>
          <a:p>
            <a:r>
              <a:rPr lang="en-GB" dirty="0"/>
              <a:t>Appeal was dismissed on the basis that</a:t>
            </a:r>
          </a:p>
        </p:txBody>
      </p:sp>
    </p:spTree>
    <p:extLst>
      <p:ext uri="{BB962C8B-B14F-4D97-AF65-F5344CB8AC3E}">
        <p14:creationId xmlns:p14="http://schemas.microsoft.com/office/powerpoint/2010/main" val="3302446734"/>
      </p:ext>
    </p:extLst>
  </p:cSld>
  <p:clrMapOvr>
    <a:masterClrMapping/>
  </p:clrMapOvr>
</p:sld>
</file>

<file path=ppt/slides/slide3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Yip Chiu- Cheung v. The Queen [1995]</a:t>
            </a:r>
          </a:p>
        </p:txBody>
      </p:sp>
      <p:sp>
        <p:nvSpPr>
          <p:cNvPr id="3" name="Content Placeholder 2"/>
          <p:cNvSpPr>
            <a:spLocks noGrp="1"/>
          </p:cNvSpPr>
          <p:nvPr>
            <p:ph idx="1"/>
          </p:nvPr>
        </p:nvSpPr>
        <p:spPr/>
        <p:txBody>
          <a:bodyPr>
            <a:normAutofit/>
          </a:bodyPr>
          <a:lstStyle/>
          <a:p>
            <a:pPr>
              <a:buFont typeface="Arial" charset="0"/>
              <a:buChar char="•"/>
            </a:pPr>
            <a:r>
              <a:rPr lang="en-GB" dirty="0"/>
              <a:t>No moral guilt attached to the to an undercover agent who was at all times acting courageously with the motive of bring to justice a gang of criminal drug dealers </a:t>
            </a:r>
          </a:p>
          <a:p>
            <a:pPr>
              <a:buFont typeface="Arial" charset="0"/>
              <a:buChar char="•"/>
            </a:pPr>
            <a:r>
              <a:rPr lang="en-GB" dirty="0"/>
              <a:t>It would be wrong to treat an the agent as having any criminal intent – there were cases in which enforcement agents pretend to join a conspiracy in order to gain information about plans of criminals</a:t>
            </a:r>
          </a:p>
          <a:p>
            <a:pPr>
              <a:buFont typeface="Arial" charset="0"/>
              <a:buChar char="•"/>
            </a:pPr>
            <a:r>
              <a:rPr lang="en-GB" dirty="0"/>
              <a:t>Though N intended to carry the drugs across he never expected to be prosecuted if the plan had been carried out as planned</a:t>
            </a:r>
          </a:p>
        </p:txBody>
      </p:sp>
    </p:spTree>
    <p:extLst>
      <p:ext uri="{BB962C8B-B14F-4D97-AF65-F5344CB8AC3E}">
        <p14:creationId xmlns:p14="http://schemas.microsoft.com/office/powerpoint/2010/main" val="580025209"/>
      </p:ext>
    </p:extLst>
  </p:cSld>
  <p:clrMapOvr>
    <a:masterClrMapping/>
  </p:clrMapOvr>
</p:sld>
</file>

<file path=ppt/slides/slide3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Incitement</a:t>
            </a:r>
          </a:p>
        </p:txBody>
      </p:sp>
      <p:sp>
        <p:nvSpPr>
          <p:cNvPr id="3" name="Content Placeholder 2"/>
          <p:cNvSpPr>
            <a:spLocks noGrp="1"/>
          </p:cNvSpPr>
          <p:nvPr>
            <p:ph idx="1"/>
          </p:nvPr>
        </p:nvSpPr>
        <p:spPr/>
        <p:txBody>
          <a:bodyPr>
            <a:normAutofit fontScale="92500" lnSpcReduction="10000"/>
          </a:bodyPr>
          <a:lstStyle/>
          <a:p>
            <a:r>
              <a:rPr lang="en-GB" dirty="0"/>
              <a:t>Crime of Incitement is a common law offence whereby the D persuades or encourages another to commit a crime</a:t>
            </a:r>
          </a:p>
          <a:p>
            <a:r>
              <a:rPr lang="en-GB" dirty="0"/>
              <a:t>When tried on an indictment it is an offence punishable with a fine &amp; imprisonment at the discretion of the </a:t>
            </a:r>
            <a:r>
              <a:rPr lang="en-GB" dirty="0" err="1"/>
              <a:t>crt</a:t>
            </a:r>
            <a:endParaRPr lang="en-GB" dirty="0"/>
          </a:p>
          <a:p>
            <a:r>
              <a:rPr lang="en-GB" dirty="0"/>
              <a:t>PC is silent on the offence of Incitement</a:t>
            </a:r>
          </a:p>
          <a:p>
            <a:pPr marL="109728" indent="0">
              <a:buNone/>
            </a:pPr>
            <a:r>
              <a:rPr lang="en-GB" dirty="0"/>
              <a:t>However if it were an offence under the PC likely that AR of the crime would have been the act of persuading, encouraging or commanding another to commit a crime.</a:t>
            </a:r>
          </a:p>
          <a:p>
            <a:pPr marL="109728" indent="0">
              <a:buNone/>
            </a:pPr>
            <a:r>
              <a:rPr lang="en-GB" dirty="0"/>
              <a:t>MR- the incitor must intend that as a result of persuasion, the incitee will bring about the crime.</a:t>
            </a:r>
          </a:p>
          <a:p>
            <a:pPr marL="109728" indent="0">
              <a:buNone/>
            </a:pPr>
            <a:r>
              <a:rPr lang="en-GB" b="1" dirty="0"/>
              <a:t>Race Relations Board v </a:t>
            </a:r>
            <a:r>
              <a:rPr lang="en-GB" b="1" dirty="0" err="1"/>
              <a:t>Applin</a:t>
            </a:r>
            <a:r>
              <a:rPr lang="en-GB" b="1" dirty="0"/>
              <a:t> [1973] 1 QB 815</a:t>
            </a:r>
          </a:p>
          <a:p>
            <a:pPr marL="109728" indent="0">
              <a:buNone/>
            </a:pPr>
            <a:endParaRPr lang="en-GB" dirty="0"/>
          </a:p>
        </p:txBody>
      </p:sp>
    </p:spTree>
    <p:extLst>
      <p:ext uri="{BB962C8B-B14F-4D97-AF65-F5344CB8AC3E}">
        <p14:creationId xmlns:p14="http://schemas.microsoft.com/office/powerpoint/2010/main" val="650447197"/>
      </p:ext>
    </p:extLst>
  </p:cSld>
  <p:clrMapOvr>
    <a:masterClrMapping/>
  </p:clrMapOvr>
</p:sld>
</file>

<file path=ppt/slides/slide3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270233"/>
            <a:ext cx="9144000" cy="1239729"/>
          </a:xfrm>
        </p:spPr>
        <p:txBody>
          <a:bodyPr>
            <a:noAutofit/>
          </a:bodyPr>
          <a:lstStyle/>
          <a:p>
            <a:br>
              <a:rPr lang="en-GB" sz="3200" dirty="0"/>
            </a:br>
            <a:r>
              <a:rPr lang="en-GB" sz="3200" dirty="0">
                <a:latin typeface="Arial Black" panose="020B0A04020102020204" pitchFamily="34" charset="0"/>
              </a:rPr>
              <a:t>UNIT 15 - </a:t>
            </a:r>
            <a:r>
              <a:rPr lang="en-GB" sz="3200" b="1" dirty="0">
                <a:latin typeface="Arial Black" panose="020B0A04020102020204" pitchFamily="34" charset="0"/>
              </a:rPr>
              <a:t>PUNISHMENT  LECTURE</a:t>
            </a:r>
          </a:p>
        </p:txBody>
      </p:sp>
    </p:spTree>
    <p:extLst>
      <p:ext uri="{BB962C8B-B14F-4D97-AF65-F5344CB8AC3E}">
        <p14:creationId xmlns:p14="http://schemas.microsoft.com/office/powerpoint/2010/main" val="951625814"/>
      </p:ext>
    </p:extLst>
  </p:cSld>
  <p:clrMapOvr>
    <a:masterClrMapping/>
  </p:clrMapOvr>
</p:sld>
</file>

<file path=ppt/slides/slide3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Legal Punishment</a:t>
            </a:r>
          </a:p>
        </p:txBody>
      </p:sp>
      <p:sp>
        <p:nvSpPr>
          <p:cNvPr id="3" name="Content Placeholder 2"/>
          <p:cNvSpPr>
            <a:spLocks noGrp="1"/>
          </p:cNvSpPr>
          <p:nvPr>
            <p:ph sz="quarter" idx="1"/>
          </p:nvPr>
        </p:nvSpPr>
        <p:spPr>
          <a:xfrm>
            <a:off x="838199" y="1584100"/>
            <a:ext cx="10855817" cy="4958367"/>
          </a:xfrm>
        </p:spPr>
        <p:txBody>
          <a:bodyPr>
            <a:normAutofit fontScale="85000" lnSpcReduction="20000"/>
          </a:bodyPr>
          <a:lstStyle/>
          <a:p>
            <a:r>
              <a:rPr lang="en-GB" dirty="0"/>
              <a:t>What is Punishment?</a:t>
            </a:r>
          </a:p>
          <a:p>
            <a:r>
              <a:rPr lang="en-GB" dirty="0"/>
              <a:t>Why do you think it is necessary to punish those who break the rules of criminal law?</a:t>
            </a:r>
            <a:endParaRPr lang="en-GB" b="1" dirty="0"/>
          </a:p>
          <a:p>
            <a:r>
              <a:rPr lang="en-GB" b="1" dirty="0"/>
              <a:t>Punishment refers to the following:</a:t>
            </a:r>
          </a:p>
          <a:p>
            <a:pPr>
              <a:buFontTx/>
              <a:buChar char="-"/>
            </a:pPr>
            <a:r>
              <a:rPr lang="en-GB" dirty="0"/>
              <a:t>It is something unpleasant for the offender</a:t>
            </a:r>
          </a:p>
          <a:p>
            <a:pPr>
              <a:buFontTx/>
              <a:buChar char="-"/>
            </a:pPr>
            <a:r>
              <a:rPr lang="en-GB" dirty="0"/>
              <a:t>It is a consequence of a crime</a:t>
            </a:r>
          </a:p>
          <a:p>
            <a:pPr>
              <a:buFontTx/>
              <a:buChar char="-"/>
            </a:pPr>
            <a:r>
              <a:rPr lang="en-GB" dirty="0"/>
              <a:t>It is imposed on the perpetrator of a crime</a:t>
            </a:r>
          </a:p>
          <a:p>
            <a:pPr>
              <a:buFontTx/>
              <a:buChar char="-"/>
            </a:pPr>
            <a:r>
              <a:rPr lang="en-GB" dirty="0"/>
              <a:t>It amounts to a sanction by a court with the necessary authority ( Van der </a:t>
            </a:r>
            <a:r>
              <a:rPr lang="en-GB" dirty="0" err="1"/>
              <a:t>Merwe</a:t>
            </a:r>
            <a:r>
              <a:rPr lang="en-GB" dirty="0"/>
              <a:t> 1996: 3)</a:t>
            </a:r>
          </a:p>
          <a:p>
            <a:pPr>
              <a:buFontTx/>
              <a:buChar char="-"/>
            </a:pPr>
            <a:r>
              <a:rPr lang="en-GB" dirty="0" err="1"/>
              <a:t>Ndulo</a:t>
            </a:r>
            <a:r>
              <a:rPr lang="en-GB" dirty="0"/>
              <a:t> (1994) defines punishment as the infliction of some form of pain or deprivation on a person by the criminal justice system.</a:t>
            </a:r>
          </a:p>
          <a:p>
            <a:pPr marL="0" indent="0">
              <a:buNone/>
            </a:pPr>
            <a:r>
              <a:rPr lang="en-GB" dirty="0"/>
              <a:t> </a:t>
            </a:r>
          </a:p>
          <a:p>
            <a:r>
              <a:rPr lang="en-GB" dirty="0"/>
              <a:t>Prevention of crime, protection of society, rehabilitation of the offender.</a:t>
            </a:r>
          </a:p>
          <a:p>
            <a:endParaRPr lang="en-GB" dirty="0"/>
          </a:p>
          <a:p>
            <a:endParaRPr lang="en-GB" dirty="0"/>
          </a:p>
          <a:p>
            <a:endParaRPr lang="en-GB" b="1" dirty="0"/>
          </a:p>
        </p:txBody>
      </p:sp>
    </p:spTree>
    <p:extLst>
      <p:ext uri="{BB962C8B-B14F-4D97-AF65-F5344CB8AC3E}">
        <p14:creationId xmlns:p14="http://schemas.microsoft.com/office/powerpoint/2010/main" val="634492627"/>
      </p:ext>
    </p:extLst>
  </p:cSld>
  <p:clrMapOvr>
    <a:masterClrMapping/>
  </p:clrMapOvr>
</p:sld>
</file>

<file path=ppt/slides/slide3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Justification for Punishment</a:t>
            </a:r>
            <a:endParaRPr lang="en-GB" dirty="0"/>
          </a:p>
        </p:txBody>
      </p:sp>
      <p:sp>
        <p:nvSpPr>
          <p:cNvPr id="3" name="Content Placeholder 2"/>
          <p:cNvSpPr>
            <a:spLocks noGrp="1"/>
          </p:cNvSpPr>
          <p:nvPr>
            <p:ph sz="quarter" idx="1"/>
          </p:nvPr>
        </p:nvSpPr>
        <p:spPr/>
        <p:txBody>
          <a:bodyPr>
            <a:normAutofit/>
          </a:bodyPr>
          <a:lstStyle/>
          <a:p>
            <a:r>
              <a:rPr lang="en-GB" dirty="0"/>
              <a:t>Therefore anyone who breaks the rules of criminal law without a lawful justification if pronounced guilty is liable   to be punishment. Why?</a:t>
            </a:r>
          </a:p>
          <a:p>
            <a:r>
              <a:rPr lang="en-GB" dirty="0"/>
              <a:t>The main objectives of punishment are retribution, incapacitation, deterrence &amp; rehabilitation</a:t>
            </a:r>
          </a:p>
          <a:p>
            <a:r>
              <a:rPr lang="en-GB" dirty="0"/>
              <a:t>Over the last few weeks, we have seen that punishment is the response of criminal law on behalf of society to those that break the rules of criminal law( defendant’s wrongful behaviour)</a:t>
            </a:r>
          </a:p>
          <a:p>
            <a:r>
              <a:rPr lang="en-GB" dirty="0"/>
              <a:t>Punishment imposed by Courts is proof that A has done something prohibited by CL. </a:t>
            </a:r>
          </a:p>
          <a:p>
            <a:endParaRPr lang="en-GB" dirty="0"/>
          </a:p>
        </p:txBody>
      </p:sp>
    </p:spTree>
    <p:extLst>
      <p:ext uri="{BB962C8B-B14F-4D97-AF65-F5344CB8AC3E}">
        <p14:creationId xmlns:p14="http://schemas.microsoft.com/office/powerpoint/2010/main" val="2153642957"/>
      </p:ext>
    </p:extLst>
  </p:cSld>
  <p:clrMapOvr>
    <a:masterClrMapping/>
  </p:clrMapOvr>
</p:sld>
</file>

<file path=ppt/slides/slide3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Justification for Punishment- II</a:t>
            </a:r>
            <a:endParaRPr lang="en-GB" dirty="0"/>
          </a:p>
        </p:txBody>
      </p:sp>
      <p:sp>
        <p:nvSpPr>
          <p:cNvPr id="3" name="Content Placeholder 2"/>
          <p:cNvSpPr>
            <a:spLocks noGrp="1"/>
          </p:cNvSpPr>
          <p:nvPr>
            <p:ph sz="quarter" idx="1"/>
          </p:nvPr>
        </p:nvSpPr>
        <p:spPr/>
        <p:txBody>
          <a:bodyPr>
            <a:normAutofit fontScale="85000" lnSpcReduction="20000"/>
          </a:bodyPr>
          <a:lstStyle/>
          <a:p>
            <a:r>
              <a:rPr lang="en-GB" dirty="0"/>
              <a:t>Expression of denunciation/condemnation </a:t>
            </a:r>
          </a:p>
          <a:p>
            <a:pPr>
              <a:buFontTx/>
              <a:buChar char="-"/>
            </a:pPr>
            <a:r>
              <a:rPr lang="en-GB" dirty="0"/>
              <a:t>Society’s disapproval of offender’s wrong doing must be publically expressed.</a:t>
            </a:r>
          </a:p>
          <a:p>
            <a:pPr>
              <a:buFontTx/>
              <a:buChar char="-"/>
            </a:pPr>
            <a:r>
              <a:rPr lang="en-GB" dirty="0"/>
              <a:t>Why? This might encourage law-abiding conduct &amp; discourage crime (educative deterrence)</a:t>
            </a:r>
          </a:p>
          <a:p>
            <a:r>
              <a:rPr lang="en-GB" dirty="0"/>
              <a:t>People who deserved to be punished are only those who have committed criminal offences</a:t>
            </a:r>
          </a:p>
          <a:p>
            <a:pPr marL="0" indent="0">
              <a:buNone/>
            </a:pPr>
            <a:r>
              <a:rPr lang="en-GB" dirty="0"/>
              <a:t>- Punishing an innocent person would cause suffering, general insecurity, disrespecting the law &amp; cause encourage a guilty person to reoffend</a:t>
            </a:r>
          </a:p>
          <a:p>
            <a:r>
              <a:rPr lang="en-GB" dirty="0"/>
              <a:t>The amount of punishment imposed must be proportionate to the offence committed.</a:t>
            </a:r>
          </a:p>
          <a:p>
            <a:r>
              <a:rPr lang="en-GB" dirty="0"/>
              <a:t>Therefore purposes of punishment are to inflict suffering on wrong doers  &amp; prevent crime (Herbert Packer)</a:t>
            </a:r>
          </a:p>
          <a:p>
            <a:endParaRPr lang="en-GB" dirty="0"/>
          </a:p>
        </p:txBody>
      </p:sp>
    </p:spTree>
    <p:extLst>
      <p:ext uri="{BB962C8B-B14F-4D97-AF65-F5344CB8AC3E}">
        <p14:creationId xmlns:p14="http://schemas.microsoft.com/office/powerpoint/2010/main" val="181666833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63552" y="2636912"/>
            <a:ext cx="7470648" cy="1143000"/>
          </a:xfrm>
        </p:spPr>
        <p:txBody>
          <a:bodyPr/>
          <a:lstStyle/>
          <a:p>
            <a:pPr algn="ctr"/>
            <a:r>
              <a:rPr lang="en-ZA" b="1" dirty="0"/>
              <a:t>3. CAUSATION</a:t>
            </a:r>
          </a:p>
        </p:txBody>
      </p:sp>
    </p:spTree>
    <p:extLst>
      <p:ext uri="{BB962C8B-B14F-4D97-AF65-F5344CB8AC3E}">
        <p14:creationId xmlns:p14="http://schemas.microsoft.com/office/powerpoint/2010/main" val="2234453569"/>
      </p:ext>
    </p:extLst>
  </p:cSld>
  <p:clrMapOvr>
    <a:masterClrMapping/>
  </p:clrMapOvr>
</p:sld>
</file>

<file path=ppt/slides/slide3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Justification for Punishment III</a:t>
            </a:r>
            <a:endParaRPr lang="en-GB" dirty="0"/>
          </a:p>
        </p:txBody>
      </p:sp>
      <p:sp>
        <p:nvSpPr>
          <p:cNvPr id="3" name="Content Placeholder 2"/>
          <p:cNvSpPr>
            <a:spLocks noGrp="1"/>
          </p:cNvSpPr>
          <p:nvPr>
            <p:ph sz="quarter" idx="1"/>
          </p:nvPr>
        </p:nvSpPr>
        <p:spPr/>
        <p:txBody>
          <a:bodyPr>
            <a:normAutofit/>
          </a:bodyPr>
          <a:lstStyle/>
          <a:p>
            <a:r>
              <a:rPr lang="en-GB" dirty="0">
                <a:latin typeface="Arial" panose="020B0604020202020204" pitchFamily="34" charset="0"/>
                <a:cs typeface="Arial" panose="020B0604020202020204" pitchFamily="34" charset="0"/>
              </a:rPr>
              <a:t>There are four main theories of punishment</a:t>
            </a:r>
          </a:p>
          <a:p>
            <a:pPr marL="514350" indent="-514350">
              <a:buAutoNum type="arabicPeriod"/>
            </a:pPr>
            <a:r>
              <a:rPr lang="en-GB" dirty="0">
                <a:latin typeface="Arial" panose="020B0604020202020204" pitchFamily="34" charset="0"/>
                <a:cs typeface="Arial" panose="020B0604020202020204" pitchFamily="34" charset="0"/>
              </a:rPr>
              <a:t>Retribution -Looks back to the crime &amp; punishes  because of the crime.</a:t>
            </a:r>
          </a:p>
          <a:p>
            <a:pPr marL="514350" indent="-514350">
              <a:buAutoNum type="arabicPeriod"/>
            </a:pPr>
            <a:r>
              <a:rPr lang="en-GB" dirty="0">
                <a:latin typeface="Arial" panose="020B0604020202020204" pitchFamily="34" charset="0"/>
                <a:cs typeface="Arial" panose="020B0604020202020204" pitchFamily="34" charset="0"/>
              </a:rPr>
              <a:t>Deterrence</a:t>
            </a:r>
          </a:p>
          <a:p>
            <a:pPr marL="514350" indent="-514350">
              <a:buAutoNum type="arabicPeriod"/>
            </a:pPr>
            <a:r>
              <a:rPr lang="en-GB" dirty="0">
                <a:latin typeface="Arial" panose="020B0604020202020204" pitchFamily="34" charset="0"/>
                <a:cs typeface="Arial" panose="020B0604020202020204" pitchFamily="34" charset="0"/>
              </a:rPr>
              <a:t>Incapacitation</a:t>
            </a:r>
          </a:p>
          <a:p>
            <a:pPr marL="514350" indent="-514350">
              <a:buAutoNum type="arabicPeriod"/>
            </a:pPr>
            <a:r>
              <a:rPr lang="en-GB" dirty="0">
                <a:latin typeface="Arial" panose="020B0604020202020204" pitchFamily="34" charset="0"/>
                <a:cs typeface="Arial" panose="020B0604020202020204" pitchFamily="34" charset="0"/>
              </a:rPr>
              <a:t>Rehabilitation</a:t>
            </a:r>
          </a:p>
          <a:p>
            <a:r>
              <a:rPr lang="en-GB" dirty="0">
                <a:latin typeface="Arial" panose="020B0604020202020204" pitchFamily="34" charset="0"/>
                <a:cs typeface="Arial" panose="020B0604020202020204" pitchFamily="34" charset="0"/>
              </a:rPr>
              <a:t>The remaining three theories look forward to the consequences of punishment hopes to achieve something- crime reduction.</a:t>
            </a:r>
          </a:p>
          <a:p>
            <a:r>
              <a:rPr lang="en-GB" dirty="0">
                <a:latin typeface="Arial" panose="020B0604020202020204" pitchFamily="34" charset="0"/>
                <a:cs typeface="Arial" panose="020B0604020202020204" pitchFamily="34" charset="0"/>
              </a:rPr>
              <a:t>The four theory address the question ; Why do we punish?</a:t>
            </a:r>
          </a:p>
        </p:txBody>
      </p:sp>
    </p:spTree>
    <p:extLst>
      <p:ext uri="{BB962C8B-B14F-4D97-AF65-F5344CB8AC3E}">
        <p14:creationId xmlns:p14="http://schemas.microsoft.com/office/powerpoint/2010/main" val="759852988"/>
      </p:ext>
    </p:extLst>
  </p:cSld>
  <p:clrMapOvr>
    <a:masterClrMapping/>
  </p:clrMapOvr>
</p:sld>
</file>

<file path=ppt/slides/slide3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Powers of Criminal Courts in Zambia to Inflict Punishment II</a:t>
            </a:r>
          </a:p>
        </p:txBody>
      </p:sp>
      <p:sp>
        <p:nvSpPr>
          <p:cNvPr id="3" name="Content Placeholder 2"/>
          <p:cNvSpPr>
            <a:spLocks noGrp="1"/>
          </p:cNvSpPr>
          <p:nvPr>
            <p:ph sz="quarter" idx="1"/>
          </p:nvPr>
        </p:nvSpPr>
        <p:spPr/>
        <p:txBody>
          <a:bodyPr>
            <a:normAutofit lnSpcReduction="10000"/>
          </a:bodyPr>
          <a:lstStyle/>
          <a:p>
            <a:r>
              <a:rPr lang="en-GB" dirty="0"/>
              <a:t>The Constitution grants the President powers which enable him to (Article 97)</a:t>
            </a:r>
          </a:p>
          <a:p>
            <a:pPr>
              <a:buFontTx/>
              <a:buChar char="-"/>
            </a:pPr>
            <a:r>
              <a:rPr lang="en-GB" dirty="0"/>
              <a:t>Grant any person convicted pardon</a:t>
            </a:r>
          </a:p>
          <a:p>
            <a:pPr>
              <a:buFontTx/>
              <a:buChar char="-"/>
            </a:pPr>
            <a:r>
              <a:rPr lang="en-GB" dirty="0"/>
              <a:t>Grant any person respite for a specific or indefinite period of time</a:t>
            </a:r>
          </a:p>
          <a:p>
            <a:pPr>
              <a:buFontTx/>
              <a:buChar char="-"/>
            </a:pPr>
            <a:r>
              <a:rPr lang="en-GB" dirty="0"/>
              <a:t>Can substitute a less severe form of punishment from any punishment imposed</a:t>
            </a:r>
          </a:p>
          <a:p>
            <a:pPr>
              <a:buFontTx/>
              <a:buChar char="-"/>
            </a:pPr>
            <a:r>
              <a:rPr lang="en-GB" dirty="0"/>
              <a:t>Remit/forward the whole or part of any punishment imposed ( reducing one’s sentence) </a:t>
            </a:r>
          </a:p>
          <a:p>
            <a:pPr>
              <a:buFontTx/>
              <a:buChar char="-"/>
            </a:pPr>
            <a:r>
              <a:rPr lang="en-GB" dirty="0"/>
              <a:t>President is vested with the authority of </a:t>
            </a:r>
            <a:r>
              <a:rPr lang="en-GB" b="1" dirty="0"/>
              <a:t>prerogative mercy </a:t>
            </a:r>
            <a:r>
              <a:rPr lang="en-GB" dirty="0"/>
              <a:t>(privilege/right) in relation to death sentences (Art 97) </a:t>
            </a:r>
          </a:p>
        </p:txBody>
      </p:sp>
    </p:spTree>
    <p:extLst>
      <p:ext uri="{BB962C8B-B14F-4D97-AF65-F5344CB8AC3E}">
        <p14:creationId xmlns:p14="http://schemas.microsoft.com/office/powerpoint/2010/main" val="1895698994"/>
      </p:ext>
    </p:extLst>
  </p:cSld>
  <p:clrMapOvr>
    <a:masterClrMapping/>
  </p:clrMapOvr>
</p:sld>
</file>

<file path=ppt/slides/slide3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Theories of Punishment</a:t>
            </a:r>
          </a:p>
        </p:txBody>
      </p:sp>
      <p:sp>
        <p:nvSpPr>
          <p:cNvPr id="3" name="Content Placeholder 2"/>
          <p:cNvSpPr>
            <a:spLocks noGrp="1"/>
          </p:cNvSpPr>
          <p:nvPr>
            <p:ph sz="quarter" idx="1"/>
          </p:nvPr>
        </p:nvSpPr>
        <p:spPr>
          <a:xfrm>
            <a:off x="838200" y="1825625"/>
            <a:ext cx="10515600" cy="4768358"/>
          </a:xfrm>
        </p:spPr>
        <p:txBody>
          <a:bodyPr>
            <a:normAutofit lnSpcReduction="10000"/>
          </a:bodyPr>
          <a:lstStyle/>
          <a:p>
            <a:r>
              <a:rPr lang="en-GB" dirty="0">
                <a:latin typeface="Arial" panose="020B0604020202020204" pitchFamily="34" charset="0"/>
                <a:cs typeface="Arial" panose="020B0604020202020204" pitchFamily="34" charset="0"/>
              </a:rPr>
              <a:t>Retribution Theory</a:t>
            </a:r>
          </a:p>
          <a:p>
            <a:r>
              <a:rPr lang="en-GB" dirty="0">
                <a:latin typeface="Arial" panose="020B0604020202020204" pitchFamily="34" charset="0"/>
                <a:cs typeface="Arial" panose="020B0604020202020204" pitchFamily="34" charset="0"/>
              </a:rPr>
              <a:t>Retribution in punishment is based on the theory that the balance of the legal order has been disturbed by the commission of the offence &amp; that it will only be restored again once the criminal has been punished  for his/her crime. </a:t>
            </a:r>
          </a:p>
          <a:p>
            <a:r>
              <a:rPr lang="en-GB" dirty="0">
                <a:latin typeface="Arial" panose="020B0604020202020204" pitchFamily="34" charset="0"/>
                <a:cs typeface="Arial" panose="020B0604020202020204" pitchFamily="34" charset="0"/>
              </a:rPr>
              <a:t>Retribution reflects condemnation by the community of the crime</a:t>
            </a:r>
          </a:p>
          <a:p>
            <a:r>
              <a:rPr lang="en-GB" dirty="0">
                <a:latin typeface="Arial" panose="020B0604020202020204" pitchFamily="34" charset="0"/>
                <a:cs typeface="Arial" panose="020B0604020202020204" pitchFamily="34" charset="0"/>
              </a:rPr>
              <a:t>Allowing the offender to go unpunished means that their conduct is approved of</a:t>
            </a:r>
          </a:p>
          <a:p>
            <a:r>
              <a:rPr lang="en-GB" dirty="0">
                <a:latin typeface="Arial" panose="020B0604020202020204" pitchFamily="34" charset="0"/>
                <a:cs typeface="Arial" panose="020B0604020202020204" pitchFamily="34" charset="0"/>
              </a:rPr>
              <a:t>This may result in a situation where members of the community particularly those affected by the crime will take the law into their own hands in order to avenge the act. </a:t>
            </a: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12772362"/>
      </p:ext>
    </p:extLst>
  </p:cSld>
  <p:clrMapOvr>
    <a:masterClrMapping/>
  </p:clrMapOvr>
</p:sld>
</file>

<file path=ppt/slides/slide3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Retribution Theory Cont.</a:t>
            </a:r>
            <a:endParaRPr lang="en-GB" dirty="0"/>
          </a:p>
        </p:txBody>
      </p:sp>
      <p:sp>
        <p:nvSpPr>
          <p:cNvPr id="3" name="Content Placeholder 2"/>
          <p:cNvSpPr>
            <a:spLocks noGrp="1"/>
          </p:cNvSpPr>
          <p:nvPr>
            <p:ph sz="quarter" idx="1"/>
          </p:nvPr>
        </p:nvSpPr>
        <p:spPr/>
        <p:txBody>
          <a:bodyPr>
            <a:normAutofit fontScale="92500"/>
          </a:bodyPr>
          <a:lstStyle/>
          <a:p>
            <a:r>
              <a:rPr lang="en-GB" dirty="0"/>
              <a:t>Term ‘retribution’  entails notions such as vengeance, need for offender to pay for offence committed (aka ( xpition) expiation or reparation) &amp; Giving the offender his or her just deserts – what they deserve (desert).</a:t>
            </a:r>
          </a:p>
          <a:p>
            <a:r>
              <a:rPr lang="en-GB" b="1" dirty="0" err="1"/>
              <a:t>Ist</a:t>
            </a:r>
            <a:r>
              <a:rPr lang="en-GB" b="1" dirty="0"/>
              <a:t> punishment will satisfy the victim, or relative &amp; friends. Therefore state is exacting  vengeance on their behalf to prevent private retaliation</a:t>
            </a:r>
          </a:p>
          <a:p>
            <a:r>
              <a:rPr lang="en-GB" b="1" dirty="0"/>
              <a:t>2</a:t>
            </a:r>
            <a:r>
              <a:rPr lang="en-GB" b="1" baseline="30000" dirty="0"/>
              <a:t>nd</a:t>
            </a:r>
            <a:r>
              <a:rPr lang="en-GB" b="1" dirty="0"/>
              <a:t> there is a public need for vengeance to prevent every human being from retaliating </a:t>
            </a:r>
          </a:p>
          <a:p>
            <a:r>
              <a:rPr lang="en-GB" dirty="0"/>
              <a:t>Idea of expiation/reparation - offender is made to work off his guilt  through suffering – the offender in being punished is paying off his debt to society afterwards becomes reconciled with that society</a:t>
            </a:r>
          </a:p>
          <a:p>
            <a:pPr marL="0" indent="0">
              <a:buNone/>
            </a:pPr>
            <a:endParaRPr lang="en-GB" dirty="0"/>
          </a:p>
        </p:txBody>
      </p:sp>
    </p:spTree>
    <p:extLst>
      <p:ext uri="{BB962C8B-B14F-4D97-AF65-F5344CB8AC3E}">
        <p14:creationId xmlns:p14="http://schemas.microsoft.com/office/powerpoint/2010/main" val="3138436479"/>
      </p:ext>
    </p:extLst>
  </p:cSld>
  <p:clrMapOvr>
    <a:masterClrMapping/>
  </p:clrMapOvr>
</p:sld>
</file>

<file path=ppt/slides/slide3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Desert</a:t>
            </a:r>
          </a:p>
        </p:txBody>
      </p:sp>
      <p:sp>
        <p:nvSpPr>
          <p:cNvPr id="3" name="Content Placeholder 2"/>
          <p:cNvSpPr>
            <a:spLocks noGrp="1"/>
          </p:cNvSpPr>
          <p:nvPr>
            <p:ph sz="quarter" idx="1"/>
          </p:nvPr>
        </p:nvSpPr>
        <p:spPr/>
        <p:txBody>
          <a:bodyPr>
            <a:normAutofit fontScale="92500"/>
          </a:bodyPr>
          <a:lstStyle/>
          <a:p>
            <a:r>
              <a:rPr lang="en-GB" dirty="0"/>
              <a:t>Follow the idea that people deserve  to be punished if they have broken the law</a:t>
            </a:r>
          </a:p>
          <a:p>
            <a:r>
              <a:rPr lang="en-GB" dirty="0"/>
              <a:t> (Most just desert theorists follow  the ideas of Emmanuel Kant)</a:t>
            </a:r>
          </a:p>
          <a:p>
            <a:r>
              <a:rPr lang="en-GB" dirty="0"/>
              <a:t>It is only just &amp; fair that all people must bear the sacrifice of disobeying the law equally</a:t>
            </a:r>
          </a:p>
          <a:p>
            <a:r>
              <a:rPr lang="en-GB" dirty="0"/>
              <a:t>By committing a crime offenders have gained an unfair advantage over all others who have restrained themselves from committing crime</a:t>
            </a:r>
          </a:p>
          <a:p>
            <a:r>
              <a:rPr lang="en-GB" dirty="0"/>
              <a:t>Therefore punishment is necessary to take away the benefits gained</a:t>
            </a:r>
          </a:p>
          <a:p>
            <a:r>
              <a:rPr lang="en-GB" dirty="0"/>
              <a:t>To punish someone on that basis that they deserve it focuses on the past conduct</a:t>
            </a:r>
          </a:p>
          <a:p>
            <a:pPr marL="0" indent="0">
              <a:buNone/>
            </a:pPr>
            <a:endParaRPr lang="en-GB" dirty="0"/>
          </a:p>
        </p:txBody>
      </p:sp>
    </p:spTree>
    <p:extLst>
      <p:ext uri="{BB962C8B-B14F-4D97-AF65-F5344CB8AC3E}">
        <p14:creationId xmlns:p14="http://schemas.microsoft.com/office/powerpoint/2010/main" val="3444052492"/>
      </p:ext>
    </p:extLst>
  </p:cSld>
  <p:clrMapOvr>
    <a:masterClrMapping/>
  </p:clrMapOvr>
</p:sld>
</file>

<file path=ppt/slides/slide3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Summary On Retribution</a:t>
            </a:r>
            <a:endParaRPr lang="en-GB" dirty="0"/>
          </a:p>
        </p:txBody>
      </p:sp>
      <p:sp>
        <p:nvSpPr>
          <p:cNvPr id="3" name="Content Placeholder 2"/>
          <p:cNvSpPr>
            <a:spLocks noGrp="1"/>
          </p:cNvSpPr>
          <p:nvPr>
            <p:ph sz="quarter" idx="1"/>
          </p:nvPr>
        </p:nvSpPr>
        <p:spPr/>
        <p:txBody>
          <a:bodyPr/>
          <a:lstStyle/>
          <a:p>
            <a:r>
              <a:rPr lang="en-GB" dirty="0"/>
              <a:t>Primary justification of punishment lies in the fact that the offences has been committed &amp; deserves punishment</a:t>
            </a:r>
          </a:p>
          <a:p>
            <a:r>
              <a:rPr lang="en-GB" dirty="0"/>
              <a:t>Only reasonable that the person who commits a wrong is subjected to</a:t>
            </a:r>
          </a:p>
          <a:p>
            <a:r>
              <a:rPr lang="en-GB" dirty="0"/>
              <a:t>Punishment  which is proportionate to the wrongdoing.</a:t>
            </a:r>
          </a:p>
          <a:p>
            <a:endParaRPr lang="en-GB" dirty="0"/>
          </a:p>
          <a:p>
            <a:endParaRPr lang="en-GB" dirty="0"/>
          </a:p>
        </p:txBody>
      </p:sp>
    </p:spTree>
    <p:extLst>
      <p:ext uri="{BB962C8B-B14F-4D97-AF65-F5344CB8AC3E}">
        <p14:creationId xmlns:p14="http://schemas.microsoft.com/office/powerpoint/2010/main" val="123871432"/>
      </p:ext>
    </p:extLst>
  </p:cSld>
  <p:clrMapOvr>
    <a:masterClrMapping/>
  </p:clrMapOvr>
</p:sld>
</file>

<file path=ppt/slides/slide3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Deterrence Theory</a:t>
            </a:r>
          </a:p>
        </p:txBody>
      </p:sp>
      <p:sp>
        <p:nvSpPr>
          <p:cNvPr id="3" name="Content Placeholder 2"/>
          <p:cNvSpPr>
            <a:spLocks noGrp="1"/>
          </p:cNvSpPr>
          <p:nvPr>
            <p:ph sz="quarter" idx="1"/>
          </p:nvPr>
        </p:nvSpPr>
        <p:spPr>
          <a:xfrm>
            <a:off x="566670" y="1556791"/>
            <a:ext cx="10787130" cy="4972797"/>
          </a:xfrm>
        </p:spPr>
        <p:txBody>
          <a:bodyPr>
            <a:normAutofit/>
          </a:bodyPr>
          <a:lstStyle/>
          <a:p>
            <a:r>
              <a:rPr lang="en-GB" dirty="0"/>
              <a:t>Deterrence rests on the assumption that individuals &amp; the community are deterred from the commission of a crime by the </a:t>
            </a:r>
            <a:r>
              <a:rPr lang="en-GB" b="1" dirty="0"/>
              <a:t>threat</a:t>
            </a:r>
            <a:r>
              <a:rPr lang="en-GB" dirty="0"/>
              <a:t> of possible punishment </a:t>
            </a:r>
          </a:p>
          <a:p>
            <a:r>
              <a:rPr lang="en-GB" dirty="0"/>
              <a:t>The theory is based on the premise that people prefer painless to painful </a:t>
            </a:r>
          </a:p>
          <a:p>
            <a:r>
              <a:rPr lang="en-GB" dirty="0"/>
              <a:t>&amp; that there are reasonable beings who will weigh up the pros &amp; cons of their prospective action before they decide to act. (However this is not always the case) </a:t>
            </a:r>
          </a:p>
        </p:txBody>
      </p:sp>
    </p:spTree>
    <p:extLst>
      <p:ext uri="{BB962C8B-B14F-4D97-AF65-F5344CB8AC3E}">
        <p14:creationId xmlns:p14="http://schemas.microsoft.com/office/powerpoint/2010/main" val="2574582932"/>
      </p:ext>
    </p:extLst>
  </p:cSld>
  <p:clrMapOvr>
    <a:masterClrMapping/>
  </p:clrMapOvr>
</p:sld>
</file>

<file path=ppt/slides/slide3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Aim of deterrence is to reduce crime by the threat of punishment</a:t>
            </a:r>
          </a:p>
        </p:txBody>
      </p:sp>
      <p:sp>
        <p:nvSpPr>
          <p:cNvPr id="3" name="Content Placeholder 2"/>
          <p:cNvSpPr>
            <a:spLocks noGrp="1"/>
          </p:cNvSpPr>
          <p:nvPr>
            <p:ph sz="quarter" idx="1"/>
          </p:nvPr>
        </p:nvSpPr>
        <p:spPr/>
        <p:txBody>
          <a:bodyPr/>
          <a:lstStyle/>
          <a:p>
            <a:r>
              <a:rPr lang="en-GB" dirty="0"/>
              <a:t>Deterrence operates at three different levels</a:t>
            </a:r>
          </a:p>
          <a:p>
            <a:r>
              <a:rPr lang="en-GB" dirty="0"/>
              <a:t>1. Individual deterrence</a:t>
            </a:r>
          </a:p>
          <a:p>
            <a:r>
              <a:rPr lang="en-GB" dirty="0"/>
              <a:t>2. General deterrence</a:t>
            </a:r>
          </a:p>
          <a:p>
            <a:r>
              <a:rPr lang="en-GB" dirty="0"/>
              <a:t>3. Educative deterrence</a:t>
            </a:r>
          </a:p>
          <a:p>
            <a:pPr marL="0" indent="0">
              <a:buNone/>
            </a:pPr>
            <a:endParaRPr lang="en-GB" dirty="0"/>
          </a:p>
          <a:p>
            <a:endParaRPr lang="en-GB" dirty="0"/>
          </a:p>
        </p:txBody>
      </p:sp>
    </p:spTree>
    <p:extLst>
      <p:ext uri="{BB962C8B-B14F-4D97-AF65-F5344CB8AC3E}">
        <p14:creationId xmlns:p14="http://schemas.microsoft.com/office/powerpoint/2010/main" val="1971281970"/>
      </p:ext>
    </p:extLst>
  </p:cSld>
  <p:clrMapOvr>
    <a:masterClrMapping/>
  </p:clrMapOvr>
</p:sld>
</file>

<file path=ppt/slides/slide3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Individual deterrence</a:t>
            </a:r>
          </a:p>
        </p:txBody>
      </p:sp>
      <p:sp>
        <p:nvSpPr>
          <p:cNvPr id="3" name="Content Placeholder 2"/>
          <p:cNvSpPr>
            <a:spLocks noGrp="1"/>
          </p:cNvSpPr>
          <p:nvPr>
            <p:ph sz="quarter" idx="1"/>
          </p:nvPr>
        </p:nvSpPr>
        <p:spPr/>
        <p:txBody>
          <a:bodyPr/>
          <a:lstStyle/>
          <a:p>
            <a:r>
              <a:rPr lang="en-GB" sz="3600" dirty="0"/>
              <a:t>Discourages crime </a:t>
            </a:r>
          </a:p>
          <a:p>
            <a:r>
              <a:rPr lang="en-GB" sz="3600" dirty="0"/>
              <a:t> In the case of the individual the idea is that the experience of punishment would be so unpleasant that the offender would not reoffend.</a:t>
            </a:r>
          </a:p>
          <a:p>
            <a:endParaRPr lang="en-GB" dirty="0"/>
          </a:p>
        </p:txBody>
      </p:sp>
    </p:spTree>
    <p:extLst>
      <p:ext uri="{BB962C8B-B14F-4D97-AF65-F5344CB8AC3E}">
        <p14:creationId xmlns:p14="http://schemas.microsoft.com/office/powerpoint/2010/main" val="3876496831"/>
      </p:ext>
    </p:extLst>
  </p:cSld>
  <p:clrMapOvr>
    <a:masterClrMapping/>
  </p:clrMapOvr>
</p:sld>
</file>

<file path=ppt/slides/slide3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Individual Deterrence cont.</a:t>
            </a:r>
          </a:p>
        </p:txBody>
      </p:sp>
      <p:sp>
        <p:nvSpPr>
          <p:cNvPr id="3" name="Content Placeholder 2"/>
          <p:cNvSpPr>
            <a:spLocks noGrp="1"/>
          </p:cNvSpPr>
          <p:nvPr>
            <p:ph sz="quarter" idx="1"/>
          </p:nvPr>
        </p:nvSpPr>
        <p:spPr/>
        <p:txBody>
          <a:bodyPr/>
          <a:lstStyle/>
          <a:p>
            <a:r>
              <a:rPr lang="en-GB" dirty="0"/>
              <a:t>The role of the sentencer is to focus on the future &amp; impose a sentence which is likely to have the most impact on the individual</a:t>
            </a:r>
          </a:p>
          <a:p>
            <a:r>
              <a:rPr lang="en-GB" dirty="0"/>
              <a:t>However every time a crime is committed the theory of deterrence is weakened. </a:t>
            </a:r>
          </a:p>
          <a:p>
            <a:r>
              <a:rPr lang="en-GB" dirty="0"/>
              <a:t>Particularly should the same offender upon release goes back to reoffend the implication for reconviction would be that the first conviction was a failure.   </a:t>
            </a:r>
          </a:p>
        </p:txBody>
      </p:sp>
    </p:spTree>
    <p:extLst>
      <p:ext uri="{BB962C8B-B14F-4D97-AF65-F5344CB8AC3E}">
        <p14:creationId xmlns:p14="http://schemas.microsoft.com/office/powerpoint/2010/main" val="126404003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130970" y="230778"/>
            <a:ext cx="7765321" cy="997132"/>
          </a:xfrm>
        </p:spPr>
        <p:txBody>
          <a:bodyPr>
            <a:normAutofit fontScale="90000"/>
          </a:bodyPr>
          <a:lstStyle/>
          <a:p>
            <a:pPr algn="ctr"/>
            <a:br>
              <a:rPr lang="en-GB" dirty="0"/>
            </a:br>
            <a:r>
              <a:rPr lang="en-GB" sz="4900" b="1" dirty="0"/>
              <a:t>Causation </a:t>
            </a:r>
            <a:br>
              <a:rPr lang="en-GB" sz="4900" b="1" dirty="0"/>
            </a:br>
            <a:endParaRPr lang="en-GB" b="1" dirty="0"/>
          </a:p>
        </p:txBody>
      </p:sp>
      <p:sp>
        <p:nvSpPr>
          <p:cNvPr id="2" name="Content Placeholder 1"/>
          <p:cNvSpPr>
            <a:spLocks noGrp="1"/>
          </p:cNvSpPr>
          <p:nvPr>
            <p:ph idx="1"/>
          </p:nvPr>
        </p:nvSpPr>
        <p:spPr>
          <a:xfrm>
            <a:off x="1004552" y="1390918"/>
            <a:ext cx="10560676" cy="5125792"/>
          </a:xfrm>
        </p:spPr>
        <p:txBody>
          <a:bodyPr>
            <a:normAutofit/>
          </a:bodyPr>
          <a:lstStyle/>
          <a:p>
            <a:pPr marL="0" indent="0">
              <a:buNone/>
            </a:pPr>
            <a:endParaRPr lang="en-GB" dirty="0"/>
          </a:p>
          <a:p>
            <a:pPr marL="0" indent="0">
              <a:buFont typeface="Wingdings" pitchFamily="2" charset="2"/>
              <a:buChar char="Ø"/>
            </a:pPr>
            <a:r>
              <a:rPr lang="en-GB" dirty="0"/>
              <a:t>The major question is whether the prohibited act of A caused the resultant harm?</a:t>
            </a:r>
          </a:p>
          <a:p>
            <a:pPr marL="0" indent="0">
              <a:buFont typeface="Wingdings" pitchFamily="2" charset="2"/>
              <a:buChar char="Ø"/>
            </a:pPr>
            <a:r>
              <a:rPr lang="en-GB" dirty="0"/>
              <a:t>R v </a:t>
            </a:r>
            <a:r>
              <a:rPr lang="en-GB" dirty="0" err="1"/>
              <a:t>Kimsey</a:t>
            </a:r>
            <a:r>
              <a:rPr lang="en-GB" dirty="0"/>
              <a:t> [1996] </a:t>
            </a:r>
            <a:r>
              <a:rPr lang="en-GB" dirty="0" err="1"/>
              <a:t>Crim</a:t>
            </a:r>
            <a:r>
              <a:rPr lang="en-GB" dirty="0"/>
              <a:t> LR 830</a:t>
            </a:r>
          </a:p>
          <a:p>
            <a:pPr marL="0" indent="0">
              <a:buFont typeface="Wingdings" pitchFamily="2" charset="2"/>
              <a:buChar char="Ø"/>
            </a:pPr>
            <a:r>
              <a:rPr lang="en-GB" dirty="0"/>
              <a:t>R v </a:t>
            </a:r>
            <a:r>
              <a:rPr lang="en-GB" dirty="0" err="1"/>
              <a:t>Pagett</a:t>
            </a:r>
            <a:r>
              <a:rPr lang="en-GB" dirty="0"/>
              <a:t> [1983] 76 Cr App R 279</a:t>
            </a:r>
          </a:p>
          <a:p>
            <a:pPr marL="36576" indent="0">
              <a:buNone/>
            </a:pPr>
            <a:endParaRPr lang="en-GB" dirty="0"/>
          </a:p>
          <a:p>
            <a:r>
              <a:rPr lang="en-GB" dirty="0"/>
              <a:t>There are two types of causation:</a:t>
            </a:r>
          </a:p>
          <a:p>
            <a:pPr marL="550926" indent="-514350">
              <a:buFont typeface="+mj-lt"/>
              <a:buAutoNum type="arabicPeriod"/>
            </a:pPr>
            <a:r>
              <a:rPr lang="en-GB" dirty="0"/>
              <a:t>Legal</a:t>
            </a:r>
          </a:p>
          <a:p>
            <a:pPr marL="550926" indent="-514350">
              <a:buFont typeface="+mj-lt"/>
              <a:buAutoNum type="arabicPeriod"/>
            </a:pPr>
            <a:r>
              <a:rPr lang="en-GB" dirty="0"/>
              <a:t>Factual causation</a:t>
            </a:r>
          </a:p>
        </p:txBody>
      </p:sp>
    </p:spTree>
    <p:extLst>
      <p:ext uri="{BB962C8B-B14F-4D97-AF65-F5344CB8AC3E}">
        <p14:creationId xmlns:p14="http://schemas.microsoft.com/office/powerpoint/2010/main" val="865100890"/>
      </p:ext>
    </p:extLst>
  </p:cSld>
  <p:clrMapOvr>
    <a:masterClrMapping/>
  </p:clrMapOvr>
</p:sld>
</file>

<file path=ppt/slides/slide3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General Deterrence</a:t>
            </a:r>
          </a:p>
        </p:txBody>
      </p:sp>
      <p:sp>
        <p:nvSpPr>
          <p:cNvPr id="3" name="Content Placeholder 2"/>
          <p:cNvSpPr>
            <a:spLocks noGrp="1"/>
          </p:cNvSpPr>
          <p:nvPr>
            <p:ph sz="quarter" idx="1"/>
          </p:nvPr>
        </p:nvSpPr>
        <p:spPr/>
        <p:txBody>
          <a:bodyPr>
            <a:normAutofit/>
          </a:bodyPr>
          <a:lstStyle/>
          <a:p>
            <a:r>
              <a:rPr lang="en-GB" dirty="0"/>
              <a:t>Threat of punishment deters people from committing crimes</a:t>
            </a:r>
          </a:p>
          <a:p>
            <a:r>
              <a:rPr lang="en-GB" dirty="0"/>
              <a:t>Having studied the rules of Criminal law as set out under the PC we have learnt that under most provisions Parliament has  stipulated penalties  to be imposed for violation of the rules of CL. </a:t>
            </a:r>
          </a:p>
          <a:p>
            <a:r>
              <a:rPr lang="en-GB" dirty="0"/>
              <a:t>At a legislative level, this is intended to threaten those who might anticipate crime. </a:t>
            </a:r>
          </a:p>
          <a:p>
            <a:r>
              <a:rPr lang="en-GB" dirty="0"/>
              <a:t>At a sentencing levels offenders are punished in order to discourage others from committing crimes. Therefore punishment is held as an example of what would happen, should they others in similar activities.</a:t>
            </a:r>
          </a:p>
        </p:txBody>
      </p:sp>
    </p:spTree>
    <p:extLst>
      <p:ext uri="{BB962C8B-B14F-4D97-AF65-F5344CB8AC3E}">
        <p14:creationId xmlns:p14="http://schemas.microsoft.com/office/powerpoint/2010/main" val="776183516"/>
      </p:ext>
    </p:extLst>
  </p:cSld>
  <p:clrMapOvr>
    <a:masterClrMapping/>
  </p:clrMapOvr>
</p:sld>
</file>

<file path=ppt/slides/slide3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General Deterrence cont.</a:t>
            </a:r>
          </a:p>
        </p:txBody>
      </p:sp>
      <p:sp>
        <p:nvSpPr>
          <p:cNvPr id="3" name="Content Placeholder 2"/>
          <p:cNvSpPr>
            <a:spLocks noGrp="1"/>
          </p:cNvSpPr>
          <p:nvPr>
            <p:ph sz="quarter" idx="1"/>
          </p:nvPr>
        </p:nvSpPr>
        <p:spPr/>
        <p:txBody>
          <a:bodyPr/>
          <a:lstStyle/>
          <a:p>
            <a:r>
              <a:rPr lang="en-GB" dirty="0"/>
              <a:t>Therefore basis of the theory is that people are deterred from committing crime by the threat of punishment. </a:t>
            </a:r>
          </a:p>
          <a:p>
            <a:r>
              <a:rPr lang="en-GB" dirty="0"/>
              <a:t>Note in Zambia, Courts have pursued general deterrence in imposing sentences.</a:t>
            </a:r>
          </a:p>
          <a:p>
            <a:endParaRPr lang="en-GB" dirty="0"/>
          </a:p>
        </p:txBody>
      </p:sp>
    </p:spTree>
    <p:extLst>
      <p:ext uri="{BB962C8B-B14F-4D97-AF65-F5344CB8AC3E}">
        <p14:creationId xmlns:p14="http://schemas.microsoft.com/office/powerpoint/2010/main" val="3990321682"/>
      </p:ext>
    </p:extLst>
  </p:cSld>
  <p:clrMapOvr>
    <a:masterClrMapping/>
  </p:clrMapOvr>
</p:sld>
</file>

<file path=ppt/slides/slide3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Educative Deterrence - I</a:t>
            </a:r>
          </a:p>
        </p:txBody>
      </p:sp>
      <p:sp>
        <p:nvSpPr>
          <p:cNvPr id="3" name="Content Placeholder 2"/>
          <p:cNvSpPr>
            <a:spLocks noGrp="1"/>
          </p:cNvSpPr>
          <p:nvPr>
            <p:ph sz="quarter" idx="1"/>
          </p:nvPr>
        </p:nvSpPr>
        <p:spPr/>
        <p:txBody>
          <a:bodyPr>
            <a:normAutofit/>
          </a:bodyPr>
          <a:lstStyle/>
          <a:p>
            <a:r>
              <a:rPr lang="en-GB" dirty="0"/>
              <a:t>Punishment of criminals leads to a habit of not breaking the law in a community over a period of time</a:t>
            </a:r>
          </a:p>
          <a:p>
            <a:r>
              <a:rPr lang="en-GB" dirty="0"/>
              <a:t>Thus the public is educated of what is good and bad conduct</a:t>
            </a:r>
          </a:p>
          <a:p>
            <a:r>
              <a:rPr lang="en-GB" dirty="0"/>
              <a:t>For instance every time somebody is punished for defilement the public morality that defilement is wrong is strengthened and our habit of not committing the offence of defilement is reinforced.</a:t>
            </a:r>
          </a:p>
          <a:p>
            <a:pPr marL="0" indent="0">
              <a:buNone/>
            </a:pPr>
            <a:endParaRPr lang="en-GB" dirty="0"/>
          </a:p>
        </p:txBody>
      </p:sp>
    </p:spTree>
    <p:extLst>
      <p:ext uri="{BB962C8B-B14F-4D97-AF65-F5344CB8AC3E}">
        <p14:creationId xmlns:p14="http://schemas.microsoft.com/office/powerpoint/2010/main" val="1061233879"/>
      </p:ext>
    </p:extLst>
  </p:cSld>
  <p:clrMapOvr>
    <a:masterClrMapping/>
  </p:clrMapOvr>
</p:sld>
</file>

<file path=ppt/slides/slide3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Educative Deterrence - II</a:t>
            </a:r>
          </a:p>
        </p:txBody>
      </p:sp>
      <p:sp>
        <p:nvSpPr>
          <p:cNvPr id="3" name="Content Placeholder 2"/>
          <p:cNvSpPr>
            <a:spLocks noGrp="1"/>
          </p:cNvSpPr>
          <p:nvPr>
            <p:ph sz="quarter" idx="1"/>
          </p:nvPr>
        </p:nvSpPr>
        <p:spPr/>
        <p:txBody>
          <a:bodyPr/>
          <a:lstStyle/>
          <a:p>
            <a:r>
              <a:rPr lang="en-GB" dirty="0"/>
              <a:t>If suddenly nobody was to be punished for defilement, the moral view that defilement is wrong would start breaking down &amp; we must start committing the offence again</a:t>
            </a:r>
          </a:p>
          <a:p>
            <a:r>
              <a:rPr lang="en-GB" dirty="0"/>
              <a:t>Therefore the educative theory rest upon the foundation that public morality &amp; inhibitions against committing the crimes are created &amp; preserved by punishing others regularly. </a:t>
            </a:r>
          </a:p>
          <a:p>
            <a:endParaRPr lang="en-GB" dirty="0"/>
          </a:p>
        </p:txBody>
      </p:sp>
    </p:spTree>
    <p:extLst>
      <p:ext uri="{BB962C8B-B14F-4D97-AF65-F5344CB8AC3E}">
        <p14:creationId xmlns:p14="http://schemas.microsoft.com/office/powerpoint/2010/main" val="389430575"/>
      </p:ext>
    </p:extLst>
  </p:cSld>
  <p:clrMapOvr>
    <a:masterClrMapping/>
  </p:clrMapOvr>
</p:sld>
</file>

<file path=ppt/slides/slide3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Incapacitation or Protection of the Public</a:t>
            </a:r>
          </a:p>
        </p:txBody>
      </p:sp>
      <p:sp>
        <p:nvSpPr>
          <p:cNvPr id="3" name="Content Placeholder 2"/>
          <p:cNvSpPr>
            <a:spLocks noGrp="1"/>
          </p:cNvSpPr>
          <p:nvPr>
            <p:ph sz="quarter" idx="1"/>
          </p:nvPr>
        </p:nvSpPr>
        <p:spPr/>
        <p:txBody>
          <a:bodyPr>
            <a:normAutofit fontScale="92500" lnSpcReduction="10000"/>
          </a:bodyPr>
          <a:lstStyle/>
          <a:p>
            <a:r>
              <a:rPr lang="en-GB" dirty="0"/>
              <a:t>For some offenders deterrence or rehabilitation does not work as they will go on committing the crimes as long as they are able to do so. In such cases the only solution is to lock such persons up for a long period of time (as per case Sargent(1975) 60 </a:t>
            </a:r>
            <a:r>
              <a:rPr lang="en-GB" dirty="0" err="1"/>
              <a:t>Cr.App.R</a:t>
            </a:r>
            <a:r>
              <a:rPr lang="en-GB" dirty="0"/>
              <a:t>. 74</a:t>
            </a:r>
          </a:p>
          <a:p>
            <a:r>
              <a:rPr lang="en-GB" dirty="0"/>
              <a:t>Incapacitation means that an offender is disabled to commit another crime or future crimes.</a:t>
            </a:r>
          </a:p>
          <a:p>
            <a:r>
              <a:rPr lang="en-GB" dirty="0"/>
              <a:t>Long period sentence would thus ‘incapacitates’ or prevent the offender from reoffending</a:t>
            </a:r>
          </a:p>
          <a:p>
            <a:r>
              <a:rPr lang="en-GB" dirty="0"/>
              <a:t>What makes the punishment distinctive is the fact that it is likely to be longer or more severe that what would normally be imposed for the offence committed.</a:t>
            </a:r>
          </a:p>
        </p:txBody>
      </p:sp>
    </p:spTree>
    <p:extLst>
      <p:ext uri="{BB962C8B-B14F-4D97-AF65-F5344CB8AC3E}">
        <p14:creationId xmlns:p14="http://schemas.microsoft.com/office/powerpoint/2010/main" val="115105476"/>
      </p:ext>
    </p:extLst>
  </p:cSld>
  <p:clrMapOvr>
    <a:masterClrMapping/>
  </p:clrMapOvr>
</p:sld>
</file>

<file path=ppt/slides/slide3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Rehabilitation/Reformation</a:t>
            </a:r>
          </a:p>
        </p:txBody>
      </p:sp>
      <p:sp>
        <p:nvSpPr>
          <p:cNvPr id="3" name="Content Placeholder 2"/>
          <p:cNvSpPr>
            <a:spLocks noGrp="1"/>
          </p:cNvSpPr>
          <p:nvPr>
            <p:ph sz="quarter" idx="1"/>
          </p:nvPr>
        </p:nvSpPr>
        <p:spPr/>
        <p:txBody>
          <a:bodyPr>
            <a:normAutofit lnSpcReduction="10000"/>
          </a:bodyPr>
          <a:lstStyle/>
          <a:p>
            <a:r>
              <a:rPr lang="en-GB" dirty="0"/>
              <a:t>Punishing for the purposes of reforming or rehabilitating the offender</a:t>
            </a:r>
          </a:p>
          <a:p>
            <a:r>
              <a:rPr lang="en-GB" dirty="0"/>
              <a:t>Intended to improve the character of the offender so that the offender is less inclined to reoffend</a:t>
            </a:r>
          </a:p>
          <a:p>
            <a:r>
              <a:rPr lang="en-GB" dirty="0"/>
              <a:t>Aim is to secure conformity not through fear- Turn the offender into a useful member of society upon release from prison</a:t>
            </a:r>
          </a:p>
          <a:p>
            <a:r>
              <a:rPr lang="en-GB" dirty="0"/>
              <a:t>Idea is that the offender is treated as a sick &amp; dangerous person who is in need of treatment</a:t>
            </a:r>
          </a:p>
          <a:p>
            <a:r>
              <a:rPr lang="en-GB" dirty="0"/>
              <a:t>Therefore lock persons up until they reach a level where they can be said to have been rehabilitated thus reducing crime by eliminating reoffending.</a:t>
            </a:r>
          </a:p>
        </p:txBody>
      </p:sp>
    </p:spTree>
    <p:extLst>
      <p:ext uri="{BB962C8B-B14F-4D97-AF65-F5344CB8AC3E}">
        <p14:creationId xmlns:p14="http://schemas.microsoft.com/office/powerpoint/2010/main" val="1447505342"/>
      </p:ext>
    </p:extLst>
  </p:cSld>
  <p:clrMapOvr>
    <a:masterClrMapping/>
  </p:clrMapOvr>
</p:sld>
</file>

<file path=ppt/slides/slide3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Denunciation or Censure </a:t>
            </a:r>
          </a:p>
        </p:txBody>
      </p:sp>
      <p:sp>
        <p:nvSpPr>
          <p:cNvPr id="3" name="Content Placeholder 2"/>
          <p:cNvSpPr>
            <a:spLocks noGrp="1"/>
          </p:cNvSpPr>
          <p:nvPr>
            <p:ph sz="quarter" idx="1"/>
          </p:nvPr>
        </p:nvSpPr>
        <p:spPr/>
        <p:txBody>
          <a:bodyPr>
            <a:normAutofit lnSpcReduction="10000"/>
          </a:bodyPr>
          <a:lstStyle/>
          <a:p>
            <a:r>
              <a:rPr lang="en-GB" dirty="0"/>
              <a:t>Comes under the theory of Just desert</a:t>
            </a:r>
          </a:p>
          <a:p>
            <a:r>
              <a:rPr lang="en-GB" dirty="0"/>
              <a:t>Denunciation = Condemnation/criticism</a:t>
            </a:r>
          </a:p>
          <a:p>
            <a:r>
              <a:rPr lang="en-GB" dirty="0"/>
              <a:t>While just desert theorists claim that desert is the only purpose for punishment in that sense that punishment = justice</a:t>
            </a:r>
          </a:p>
          <a:p>
            <a:r>
              <a:rPr lang="en-GB" dirty="0"/>
              <a:t>Other argue that punishment grounded on desert is essential to express disapproval &amp; Denunciation  of the actions of the offender</a:t>
            </a:r>
          </a:p>
          <a:p>
            <a:r>
              <a:rPr lang="en-GB" dirty="0"/>
              <a:t>‘Theory holds that society must register its disapproval of wrongful acts &amp; reaffirm the values violated by these acts’</a:t>
            </a:r>
          </a:p>
          <a:p>
            <a:r>
              <a:rPr lang="en-GB" dirty="0"/>
              <a:t>Therefore punishment proclaims that society will not tolerate the conduct regardless of any further deterrent effect </a:t>
            </a:r>
          </a:p>
        </p:txBody>
      </p:sp>
    </p:spTree>
    <p:extLst>
      <p:ext uri="{BB962C8B-B14F-4D97-AF65-F5344CB8AC3E}">
        <p14:creationId xmlns:p14="http://schemas.microsoft.com/office/powerpoint/2010/main" val="2240546395"/>
      </p:ext>
    </p:extLst>
  </p:cSld>
  <p:clrMapOvr>
    <a:masterClrMapping/>
  </p:clrMapOvr>
</p:sld>
</file>

<file path=ppt/slides/slide3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Aims of Denunciation </a:t>
            </a:r>
          </a:p>
        </p:txBody>
      </p:sp>
      <p:sp>
        <p:nvSpPr>
          <p:cNvPr id="3" name="Content Placeholder 2"/>
          <p:cNvSpPr>
            <a:spLocks noGrp="1"/>
          </p:cNvSpPr>
          <p:nvPr>
            <p:ph sz="quarter" idx="1"/>
          </p:nvPr>
        </p:nvSpPr>
        <p:spPr/>
        <p:txBody>
          <a:bodyPr/>
          <a:lstStyle/>
          <a:p>
            <a:r>
              <a:rPr lang="en-GB" dirty="0"/>
              <a:t>Maintenance of social cohesion/unity</a:t>
            </a:r>
          </a:p>
          <a:p>
            <a:r>
              <a:rPr lang="en-GB" dirty="0"/>
              <a:t>To reassure the public/society that the system works</a:t>
            </a:r>
          </a:p>
          <a:p>
            <a:r>
              <a:rPr lang="en-GB" dirty="0"/>
              <a:t>Serves to please the public/society to know that its rules which reflect society’s values &amp; goals are being enforced</a:t>
            </a:r>
          </a:p>
          <a:p>
            <a:r>
              <a:rPr lang="en-GB" dirty="0"/>
              <a:t>Educating the public by reaffirming social values &amp; punishing those who violate the law</a:t>
            </a:r>
          </a:p>
        </p:txBody>
      </p:sp>
    </p:spTree>
    <p:extLst>
      <p:ext uri="{BB962C8B-B14F-4D97-AF65-F5344CB8AC3E}">
        <p14:creationId xmlns:p14="http://schemas.microsoft.com/office/powerpoint/2010/main" val="1344688637"/>
      </p:ext>
    </p:extLst>
  </p:cSld>
  <p:clrMapOvr>
    <a:masterClrMapping/>
  </p:clrMapOvr>
</p:sld>
</file>

<file path=ppt/slides/slide3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sz="4400" dirty="0">
                <a:latin typeface="Arial Black" panose="020B0A04020102020204" pitchFamily="34" charset="0"/>
              </a:rPr>
              <a:t>UNIT 16 - Sentencing Principles</a:t>
            </a:r>
            <a:br>
              <a:rPr lang="en-GB" sz="4400" dirty="0">
                <a:latin typeface="Arial Black" panose="020B0A04020102020204" pitchFamily="34" charset="0"/>
              </a:rPr>
            </a:br>
            <a:r>
              <a:rPr lang="en-GB" sz="4400" dirty="0">
                <a:latin typeface="Arial Black" panose="020B0A04020102020204" pitchFamily="34" charset="0"/>
              </a:rPr>
              <a:t>Lecture</a:t>
            </a:r>
          </a:p>
        </p:txBody>
      </p:sp>
    </p:spTree>
    <p:extLst>
      <p:ext uri="{BB962C8B-B14F-4D97-AF65-F5344CB8AC3E}">
        <p14:creationId xmlns:p14="http://schemas.microsoft.com/office/powerpoint/2010/main" val="105447274"/>
      </p:ext>
    </p:extLst>
  </p:cSld>
  <p:clrMapOvr>
    <a:masterClrMapping/>
  </p:clrMapOvr>
</p:sld>
</file>

<file path=ppt/slides/slide3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Process of sentencing &amp; Punishment</a:t>
            </a:r>
          </a:p>
        </p:txBody>
      </p:sp>
      <p:sp>
        <p:nvSpPr>
          <p:cNvPr id="3" name="Content Placeholder 2"/>
          <p:cNvSpPr>
            <a:spLocks noGrp="1"/>
          </p:cNvSpPr>
          <p:nvPr>
            <p:ph sz="quarter" idx="1"/>
          </p:nvPr>
        </p:nvSpPr>
        <p:spPr/>
        <p:txBody>
          <a:bodyPr>
            <a:normAutofit/>
          </a:bodyPr>
          <a:lstStyle/>
          <a:p>
            <a:r>
              <a:rPr lang="en-GB" dirty="0"/>
              <a:t>It is in imposing the different types of punishment that the sentencing principles merge &amp; are employed. </a:t>
            </a:r>
          </a:p>
          <a:p>
            <a:r>
              <a:rPr lang="en-GB" dirty="0"/>
              <a:t>After a successful prosecution &amp; conviction of the accused person the next phase that follows is sentencing &amp; punishing the convicted person.</a:t>
            </a:r>
          </a:p>
          <a:p>
            <a:r>
              <a:rPr lang="en-GB" dirty="0"/>
              <a:t>The process of sentencing &amp; punishing through related are two different processes.</a:t>
            </a:r>
          </a:p>
          <a:p>
            <a:pPr marL="0" indent="0">
              <a:buNone/>
            </a:pPr>
            <a:endParaRPr lang="en-GB" dirty="0"/>
          </a:p>
        </p:txBody>
      </p:sp>
    </p:spTree>
    <p:extLst>
      <p:ext uri="{BB962C8B-B14F-4D97-AF65-F5344CB8AC3E}">
        <p14:creationId xmlns:p14="http://schemas.microsoft.com/office/powerpoint/2010/main" val="48350596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07569" y="188641"/>
            <a:ext cx="7765321" cy="947829"/>
          </a:xfrm>
        </p:spPr>
        <p:txBody>
          <a:bodyPr/>
          <a:lstStyle/>
          <a:p>
            <a:pPr algn="ctr"/>
            <a:r>
              <a:rPr lang="en-GB" b="1" dirty="0"/>
              <a:t>FACTUAL CAUSATION</a:t>
            </a:r>
          </a:p>
        </p:txBody>
      </p:sp>
      <p:sp>
        <p:nvSpPr>
          <p:cNvPr id="2" name="Content Placeholder 1"/>
          <p:cNvSpPr>
            <a:spLocks noGrp="1"/>
          </p:cNvSpPr>
          <p:nvPr>
            <p:ph idx="1"/>
          </p:nvPr>
        </p:nvSpPr>
        <p:spPr>
          <a:xfrm>
            <a:off x="669700" y="1358539"/>
            <a:ext cx="10599313" cy="5316583"/>
          </a:xfrm>
        </p:spPr>
        <p:txBody>
          <a:bodyPr>
            <a:normAutofit/>
          </a:bodyPr>
          <a:lstStyle/>
          <a:p>
            <a:pPr marL="566928" indent="-457200">
              <a:buFont typeface="Wingdings" pitchFamily="2" charset="2"/>
              <a:buChar char="ü"/>
            </a:pPr>
            <a:r>
              <a:rPr lang="en-GB" b="1" dirty="0"/>
              <a:t>factual causation is determined by the use of ‘but for test’</a:t>
            </a:r>
          </a:p>
          <a:p>
            <a:pPr marL="452628" indent="-342900">
              <a:buFontTx/>
              <a:buChar char="-"/>
            </a:pPr>
            <a:r>
              <a:rPr lang="en-GB" sz="2400" b="1" dirty="0"/>
              <a:t>R v White [1910] 2 KB 124 – established the but for test</a:t>
            </a:r>
          </a:p>
          <a:p>
            <a:pPr marL="452628" indent="-342900">
              <a:buFontTx/>
              <a:buChar char="-"/>
            </a:pPr>
            <a:r>
              <a:rPr lang="en-GB" sz="2400" b="1" dirty="0" err="1"/>
              <a:t>Haystead</a:t>
            </a:r>
            <a:r>
              <a:rPr lang="en-GB" sz="2400" b="1" dirty="0"/>
              <a:t> v Chief Constable of Derbyshire [2000] Crim LR 758</a:t>
            </a:r>
          </a:p>
          <a:p>
            <a:pPr marL="452628" indent="-342900">
              <a:buFont typeface="Arial" charset="0"/>
              <a:buChar char="•"/>
            </a:pPr>
            <a:endParaRPr lang="en-GB" b="1" dirty="0"/>
          </a:p>
          <a:p>
            <a:pPr marL="452628" indent="-342900">
              <a:buFont typeface="Arial" charset="0"/>
              <a:buChar char="•"/>
            </a:pPr>
            <a:endParaRPr lang="en-GB" dirty="0"/>
          </a:p>
        </p:txBody>
      </p:sp>
    </p:spTree>
    <p:extLst>
      <p:ext uri="{BB962C8B-B14F-4D97-AF65-F5344CB8AC3E}">
        <p14:creationId xmlns:p14="http://schemas.microsoft.com/office/powerpoint/2010/main" val="2909378612"/>
      </p:ext>
    </p:extLst>
  </p:cSld>
  <p:clrMapOvr>
    <a:masterClrMapping/>
  </p:clrMapOvr>
</p:sld>
</file>

<file path=ppt/slides/slide3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en-GB" dirty="0"/>
              <a:t>When an accused person is found guilty, the sentencing phrase comes into play</a:t>
            </a:r>
          </a:p>
          <a:p>
            <a:r>
              <a:rPr lang="en-GB" dirty="0"/>
              <a:t>Court is vested with the task of deciding on an appropriate sentence</a:t>
            </a:r>
          </a:p>
          <a:p>
            <a:r>
              <a:rPr lang="en-GB" dirty="0"/>
              <a:t>In session will consider the sentencing principles that influence the decision of the court when making the determination of assessing the appropriate punishment to impose.</a:t>
            </a:r>
          </a:p>
          <a:p>
            <a:endParaRPr lang="en-GB" dirty="0"/>
          </a:p>
        </p:txBody>
      </p:sp>
    </p:spTree>
    <p:extLst>
      <p:ext uri="{BB962C8B-B14F-4D97-AF65-F5344CB8AC3E}">
        <p14:creationId xmlns:p14="http://schemas.microsoft.com/office/powerpoint/2010/main" val="3825717954"/>
      </p:ext>
    </p:extLst>
  </p:cSld>
  <p:clrMapOvr>
    <a:masterClrMapping/>
  </p:clrMapOvr>
</p:sld>
</file>

<file path=ppt/slides/slide3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Sentencing I</a:t>
            </a:r>
          </a:p>
        </p:txBody>
      </p:sp>
      <p:sp>
        <p:nvSpPr>
          <p:cNvPr id="3" name="Content Placeholder 2"/>
          <p:cNvSpPr>
            <a:spLocks noGrp="1"/>
          </p:cNvSpPr>
          <p:nvPr>
            <p:ph sz="quarter" idx="1"/>
          </p:nvPr>
        </p:nvSpPr>
        <p:spPr/>
        <p:txBody>
          <a:bodyPr>
            <a:normAutofit/>
          </a:bodyPr>
          <a:lstStyle/>
          <a:p>
            <a:r>
              <a:rPr lang="en-GB" dirty="0"/>
              <a:t>A sentence is a measure imposed by the Court on an accused who is found guilty of an offence…..it is a criminal sanction that is imposed by the court on a convicted defendant (Glick 1995: 463)</a:t>
            </a:r>
          </a:p>
          <a:p>
            <a:r>
              <a:rPr lang="en-GB" dirty="0"/>
              <a:t> It thus concludes the trial process in court</a:t>
            </a:r>
          </a:p>
          <a:p>
            <a:r>
              <a:rPr lang="en-GB" dirty="0"/>
              <a:t>If the offender is sent to prison then the important question would be to determine how long offender should be behind bars</a:t>
            </a:r>
          </a:p>
          <a:p>
            <a:r>
              <a:rPr lang="en-GB" dirty="0"/>
              <a:t>PC not only created offences but also includes details of certain punishments which are to be imposed.</a:t>
            </a:r>
          </a:p>
          <a:p>
            <a:endParaRPr lang="en-GB" dirty="0"/>
          </a:p>
        </p:txBody>
      </p:sp>
    </p:spTree>
    <p:extLst>
      <p:ext uri="{BB962C8B-B14F-4D97-AF65-F5344CB8AC3E}">
        <p14:creationId xmlns:p14="http://schemas.microsoft.com/office/powerpoint/2010/main" val="3284518903"/>
      </p:ext>
    </p:extLst>
  </p:cSld>
  <p:clrMapOvr>
    <a:masterClrMapping/>
  </p:clrMapOvr>
</p:sld>
</file>

<file path=ppt/slides/slide3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Sentencing II</a:t>
            </a:r>
          </a:p>
        </p:txBody>
      </p:sp>
      <p:sp>
        <p:nvSpPr>
          <p:cNvPr id="3" name="Content Placeholder 2"/>
          <p:cNvSpPr>
            <a:spLocks noGrp="1"/>
          </p:cNvSpPr>
          <p:nvPr>
            <p:ph sz="quarter" idx="1"/>
          </p:nvPr>
        </p:nvSpPr>
        <p:spPr>
          <a:xfrm>
            <a:off x="838200" y="1556791"/>
            <a:ext cx="10515600" cy="5088707"/>
          </a:xfrm>
        </p:spPr>
        <p:txBody>
          <a:bodyPr>
            <a:normAutofit/>
          </a:bodyPr>
          <a:lstStyle/>
          <a:p>
            <a:r>
              <a:rPr lang="en-GB" dirty="0"/>
              <a:t>For minor offences courts have the power to grant an absolute or conditional discharge (S41 PC Cap 87)</a:t>
            </a:r>
          </a:p>
          <a:p>
            <a:r>
              <a:rPr lang="en-GB" dirty="0"/>
              <a:t>Courts also have the discretion to impose fine as opposed to imprisonment</a:t>
            </a:r>
          </a:p>
          <a:p>
            <a:r>
              <a:rPr lang="en-GB" dirty="0"/>
              <a:t>Amount of Fine to be imposed may either be fixed by the legislature or courts may impose fine as seen fit under the circumstances.</a:t>
            </a:r>
          </a:p>
          <a:p>
            <a:endParaRPr lang="en-GB" dirty="0"/>
          </a:p>
        </p:txBody>
      </p:sp>
    </p:spTree>
    <p:extLst>
      <p:ext uri="{BB962C8B-B14F-4D97-AF65-F5344CB8AC3E}">
        <p14:creationId xmlns:p14="http://schemas.microsoft.com/office/powerpoint/2010/main" val="1320349274"/>
      </p:ext>
    </p:extLst>
  </p:cSld>
  <p:clrMapOvr>
    <a:masterClrMapping/>
  </p:clrMapOvr>
</p:sld>
</file>

<file path=ppt/slides/slide3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en-GB" dirty="0"/>
              <a:t>In serious offences such as theft  or burglary  convicted persons may be sentenced to imprisonment</a:t>
            </a:r>
          </a:p>
          <a:p>
            <a:r>
              <a:rPr lang="en-GB" dirty="0"/>
              <a:t>The length of imprisonment will be determined by the serious of the offence committed</a:t>
            </a:r>
          </a:p>
          <a:p>
            <a:r>
              <a:rPr lang="en-GB" dirty="0"/>
              <a:t>In determining the length of sentence, </a:t>
            </a:r>
            <a:r>
              <a:rPr lang="en-GB" dirty="0" err="1"/>
              <a:t>crt</a:t>
            </a:r>
            <a:r>
              <a:rPr lang="en-GB" dirty="0"/>
              <a:t> may take into account mitigating factors or extenuating circumstances.</a:t>
            </a:r>
          </a:p>
          <a:p>
            <a:r>
              <a:rPr lang="en-GB" dirty="0"/>
              <a:t>Under s.24 PC Courts are vested with the powers to impose different types of punishments</a:t>
            </a:r>
          </a:p>
          <a:p>
            <a:pPr marL="0" indent="0">
              <a:buNone/>
            </a:pPr>
            <a:endParaRPr lang="en-GB" dirty="0"/>
          </a:p>
        </p:txBody>
      </p:sp>
    </p:spTree>
    <p:extLst>
      <p:ext uri="{BB962C8B-B14F-4D97-AF65-F5344CB8AC3E}">
        <p14:creationId xmlns:p14="http://schemas.microsoft.com/office/powerpoint/2010/main" val="2502487399"/>
      </p:ext>
    </p:extLst>
  </p:cSld>
  <p:clrMapOvr>
    <a:masterClrMapping/>
  </p:clrMapOvr>
</p:sld>
</file>

<file path=ppt/slides/slide3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Powers of Criminal Courts in Zambia to Inflict Punishment</a:t>
            </a:r>
          </a:p>
        </p:txBody>
      </p:sp>
      <p:sp>
        <p:nvSpPr>
          <p:cNvPr id="3" name="Content Placeholder 2"/>
          <p:cNvSpPr>
            <a:spLocks noGrp="1"/>
          </p:cNvSpPr>
          <p:nvPr>
            <p:ph sz="quarter" idx="1"/>
          </p:nvPr>
        </p:nvSpPr>
        <p:spPr/>
        <p:txBody>
          <a:bodyPr>
            <a:normAutofit fontScale="92500" lnSpcReduction="10000"/>
          </a:bodyPr>
          <a:lstStyle/>
          <a:p>
            <a:r>
              <a:rPr lang="en-GB" dirty="0"/>
              <a:t>S24. PC - The following punishments may be inflicted by a court: </a:t>
            </a:r>
          </a:p>
          <a:p>
            <a:r>
              <a:rPr lang="en-GB" dirty="0"/>
              <a:t>death;</a:t>
            </a:r>
          </a:p>
          <a:p>
            <a:r>
              <a:rPr lang="en-GB" dirty="0"/>
              <a:t>imprisonment or an order for community service; </a:t>
            </a:r>
          </a:p>
          <a:p>
            <a:r>
              <a:rPr lang="en-GB" dirty="0"/>
              <a:t>fine;</a:t>
            </a:r>
          </a:p>
          <a:p>
            <a:r>
              <a:rPr lang="en-GB" dirty="0"/>
              <a:t>forfeiture;</a:t>
            </a:r>
          </a:p>
          <a:p>
            <a:r>
              <a:rPr lang="en-GB" dirty="0"/>
              <a:t>payment of compensation;</a:t>
            </a:r>
          </a:p>
          <a:p>
            <a:r>
              <a:rPr lang="en-GB" dirty="0"/>
              <a:t>finding security to keep the peace and be of good behaviour, or to come up for judgment;</a:t>
            </a:r>
          </a:p>
          <a:p>
            <a:r>
              <a:rPr lang="en-GB" dirty="0"/>
              <a:t>deportation;</a:t>
            </a:r>
          </a:p>
          <a:p>
            <a:r>
              <a:rPr lang="en-GB" dirty="0"/>
              <a:t> any other punishment provided by this Code or by any other law.</a:t>
            </a:r>
          </a:p>
          <a:p>
            <a:endParaRPr lang="en-GB" dirty="0"/>
          </a:p>
        </p:txBody>
      </p:sp>
    </p:spTree>
    <p:extLst>
      <p:ext uri="{BB962C8B-B14F-4D97-AF65-F5344CB8AC3E}">
        <p14:creationId xmlns:p14="http://schemas.microsoft.com/office/powerpoint/2010/main" val="1081536582"/>
      </p:ext>
    </p:extLst>
  </p:cSld>
  <p:clrMapOvr>
    <a:masterClrMapping/>
  </p:clrMapOvr>
</p:sld>
</file>

<file path=ppt/slides/slide3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a:t> Sentence of Death</a:t>
            </a:r>
          </a:p>
        </p:txBody>
      </p:sp>
      <p:sp>
        <p:nvSpPr>
          <p:cNvPr id="2" name="Content Placeholder 1"/>
          <p:cNvSpPr>
            <a:spLocks noGrp="1"/>
          </p:cNvSpPr>
          <p:nvPr>
            <p:ph sz="quarter" idx="1"/>
          </p:nvPr>
        </p:nvSpPr>
        <p:spPr/>
        <p:txBody>
          <a:bodyPr>
            <a:normAutofit/>
          </a:bodyPr>
          <a:lstStyle/>
          <a:p>
            <a:r>
              <a:rPr lang="en-GB" dirty="0"/>
              <a:t>Court can impose a sentence of death in cases where under the PC death is mandatory</a:t>
            </a:r>
          </a:p>
          <a:p>
            <a:r>
              <a:rPr lang="en-GB" dirty="0"/>
              <a:t>Mandatory sentence of death - offences under S43(1) Treason, &amp; S294(2) Aggravated Robbery with firearms</a:t>
            </a:r>
          </a:p>
          <a:p>
            <a:r>
              <a:rPr lang="en-GB" dirty="0"/>
              <a:t>General rule - Sentencer has no choice but to impose the term stated </a:t>
            </a:r>
          </a:p>
          <a:p>
            <a:r>
              <a:rPr lang="en-GB" dirty="0"/>
              <a:t>Exception - Under s.25 persons below 18/pregnant women cannot be sentenced to death</a:t>
            </a:r>
          </a:p>
          <a:p>
            <a:r>
              <a:rPr lang="en-GB" dirty="0"/>
              <a:t>If it is the death sentence imposed person is hanged by the neck until death s. 25</a:t>
            </a:r>
          </a:p>
        </p:txBody>
      </p:sp>
    </p:spTree>
    <p:extLst>
      <p:ext uri="{BB962C8B-B14F-4D97-AF65-F5344CB8AC3E}">
        <p14:creationId xmlns:p14="http://schemas.microsoft.com/office/powerpoint/2010/main" val="1088222923"/>
      </p:ext>
    </p:extLst>
  </p:cSld>
  <p:clrMapOvr>
    <a:masterClrMapping/>
  </p:clrMapOvr>
</p:sld>
</file>

<file path=ppt/slides/slide3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Imprisonment-I </a:t>
            </a:r>
          </a:p>
        </p:txBody>
      </p:sp>
      <p:sp>
        <p:nvSpPr>
          <p:cNvPr id="3" name="Content Placeholder 2"/>
          <p:cNvSpPr>
            <a:spLocks noGrp="1"/>
          </p:cNvSpPr>
          <p:nvPr>
            <p:ph sz="quarter" idx="1"/>
          </p:nvPr>
        </p:nvSpPr>
        <p:spPr/>
        <p:txBody>
          <a:bodyPr>
            <a:normAutofit/>
          </a:bodyPr>
          <a:lstStyle/>
          <a:p>
            <a:r>
              <a:rPr lang="en-GB" dirty="0"/>
              <a:t>Can be with or without hard labour </a:t>
            </a:r>
          </a:p>
          <a:p>
            <a:r>
              <a:rPr lang="en-GB" dirty="0"/>
              <a:t>Unless the law prescribes that imprisonment without hard labour be imposed. (s.26)</a:t>
            </a:r>
          </a:p>
          <a:p>
            <a:r>
              <a:rPr lang="en-GB" dirty="0"/>
              <a:t>Examples of provisions where convicted persons are  liable to life imprisonment; Rape or attempted rape SS133,4,  manslaughter s.202 </a:t>
            </a:r>
          </a:p>
          <a:p>
            <a:r>
              <a:rPr lang="en-GB" dirty="0"/>
              <a:t>However there is discretion imposed with the sentencer to determine sentence that seems fit- Person liable to imprisonment for life can be sentenced to a shorter term (s.26 (2).</a:t>
            </a:r>
          </a:p>
        </p:txBody>
      </p:sp>
    </p:spTree>
    <p:extLst>
      <p:ext uri="{BB962C8B-B14F-4D97-AF65-F5344CB8AC3E}">
        <p14:creationId xmlns:p14="http://schemas.microsoft.com/office/powerpoint/2010/main" val="4290502627"/>
      </p:ext>
    </p:extLst>
  </p:cSld>
  <p:clrMapOvr>
    <a:masterClrMapping/>
  </p:clrMapOvr>
</p:sld>
</file>

<file path=ppt/slides/slide3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en-GB" dirty="0"/>
              <a:t>Persons convicted of a felony may be sentenced to pay a fine in additional to imprisonment exception manslaughter (s.26(3).</a:t>
            </a:r>
          </a:p>
          <a:p>
            <a:r>
              <a:rPr lang="en-GB" dirty="0"/>
              <a:t>Person convicted of manslaughter or a misdemeanour</a:t>
            </a:r>
          </a:p>
          <a:p>
            <a:r>
              <a:rPr lang="en-GB" dirty="0"/>
              <a:t>Is punishable by a fine only as opposed to imprisonment (s26(4).</a:t>
            </a:r>
          </a:p>
          <a:p>
            <a:endParaRPr lang="en-GB" dirty="0"/>
          </a:p>
        </p:txBody>
      </p:sp>
    </p:spTree>
    <p:extLst>
      <p:ext uri="{BB962C8B-B14F-4D97-AF65-F5344CB8AC3E}">
        <p14:creationId xmlns:p14="http://schemas.microsoft.com/office/powerpoint/2010/main" val="89345926"/>
      </p:ext>
    </p:extLst>
  </p:cSld>
  <p:clrMapOvr>
    <a:masterClrMapping/>
  </p:clrMapOvr>
</p:sld>
</file>

<file path=ppt/slides/slide3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a:t>Imprisonment- II</a:t>
            </a:r>
          </a:p>
        </p:txBody>
      </p:sp>
      <p:sp>
        <p:nvSpPr>
          <p:cNvPr id="2" name="Content Placeholder 1"/>
          <p:cNvSpPr>
            <a:spLocks noGrp="1"/>
          </p:cNvSpPr>
          <p:nvPr>
            <p:ph sz="quarter" idx="1"/>
          </p:nvPr>
        </p:nvSpPr>
        <p:spPr/>
        <p:txBody>
          <a:bodyPr>
            <a:normAutofit/>
          </a:bodyPr>
          <a:lstStyle/>
          <a:p>
            <a:r>
              <a:rPr lang="en-GB" dirty="0"/>
              <a:t>At times the legislature controls the discretion of the court by imposing minimum &amp; maximum term for convicted persons  this is common in relation to sexual offences &amp; aggravated assault with intent to steal (S.295).</a:t>
            </a:r>
          </a:p>
          <a:p>
            <a:r>
              <a:rPr lang="en-GB" dirty="0"/>
              <a:t>There are certain provisions where the legislature does not stipulate imprisonment term to be imposed</a:t>
            </a:r>
          </a:p>
          <a:p>
            <a:r>
              <a:rPr lang="en-GB" dirty="0"/>
              <a:t>E.g. offence of Aiding  Soldier or Police in Acts of Mutiny S.49 </a:t>
            </a:r>
          </a:p>
          <a:p>
            <a:r>
              <a:rPr lang="en-GB" dirty="0"/>
              <a:t>In such instances the principle of indeterminacy in  sentencing is preserved giving judges freedom to exercise judicial discretion without legislative interference </a:t>
            </a:r>
          </a:p>
        </p:txBody>
      </p:sp>
    </p:spTree>
    <p:extLst>
      <p:ext uri="{BB962C8B-B14F-4D97-AF65-F5344CB8AC3E}">
        <p14:creationId xmlns:p14="http://schemas.microsoft.com/office/powerpoint/2010/main" val="2058640102"/>
      </p:ext>
    </p:extLst>
  </p:cSld>
  <p:clrMapOvr>
    <a:masterClrMapping/>
  </p:clrMapOvr>
</p:sld>
</file>

<file path=ppt/slides/slide3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Imprisonment- III</a:t>
            </a:r>
          </a:p>
        </p:txBody>
      </p:sp>
      <p:sp>
        <p:nvSpPr>
          <p:cNvPr id="3" name="Content Placeholder 2"/>
          <p:cNvSpPr>
            <a:spLocks noGrp="1"/>
          </p:cNvSpPr>
          <p:nvPr>
            <p:ph sz="quarter" idx="1"/>
          </p:nvPr>
        </p:nvSpPr>
        <p:spPr/>
        <p:txBody>
          <a:bodyPr>
            <a:normAutofit lnSpcReduction="10000"/>
          </a:bodyPr>
          <a:lstStyle/>
          <a:p>
            <a:r>
              <a:rPr lang="en-GB" dirty="0"/>
              <a:t>Imprisonment is the most popular type of incarceration of adults under the PC</a:t>
            </a:r>
          </a:p>
          <a:p>
            <a:r>
              <a:rPr lang="en-GB" dirty="0"/>
              <a:t>Shortest prison sentences would be for those who commit minor offences such as common assault</a:t>
            </a:r>
          </a:p>
          <a:p>
            <a:r>
              <a:rPr lang="en-GB" dirty="0"/>
              <a:t>Longer prison sentences are preserved for those who commit serious offences such as rape, murder.</a:t>
            </a:r>
          </a:p>
          <a:p>
            <a:r>
              <a:rPr lang="en-GB" dirty="0"/>
              <a:t>Justification for imposing longer sentences is deterrence &amp; to put away dangerous people who cause harm to the community</a:t>
            </a:r>
          </a:p>
          <a:p>
            <a:r>
              <a:rPr lang="en-GB" dirty="0"/>
              <a:t>Imprisonment has a deterrent effect on convicted persons &amp; potential offenders ( based on educative deterrence &amp; rehabilitation theories. </a:t>
            </a:r>
          </a:p>
        </p:txBody>
      </p:sp>
    </p:spTree>
    <p:extLst>
      <p:ext uri="{BB962C8B-B14F-4D97-AF65-F5344CB8AC3E}">
        <p14:creationId xmlns:p14="http://schemas.microsoft.com/office/powerpoint/2010/main" val="76661553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363272" cy="1143000"/>
          </a:xfrm>
        </p:spPr>
        <p:txBody>
          <a:bodyPr/>
          <a:lstStyle/>
          <a:p>
            <a:pPr algn="ctr"/>
            <a:r>
              <a:rPr lang="en-ZA" b="1" dirty="0"/>
              <a:t>Legal Causation</a:t>
            </a:r>
          </a:p>
        </p:txBody>
      </p:sp>
      <p:sp>
        <p:nvSpPr>
          <p:cNvPr id="3" name="Content Placeholder 2"/>
          <p:cNvSpPr>
            <a:spLocks noGrp="1"/>
          </p:cNvSpPr>
          <p:nvPr>
            <p:ph idx="1"/>
          </p:nvPr>
        </p:nvSpPr>
        <p:spPr>
          <a:xfrm>
            <a:off x="631065" y="1600200"/>
            <a:ext cx="11024315" cy="5006662"/>
          </a:xfrm>
        </p:spPr>
        <p:txBody>
          <a:bodyPr/>
          <a:lstStyle/>
          <a:p>
            <a:pPr>
              <a:buFont typeface="Wingdings" pitchFamily="2" charset="2"/>
              <a:buChar char="Ø"/>
            </a:pPr>
            <a:endParaRPr lang="en-ZA" dirty="0"/>
          </a:p>
          <a:p>
            <a:pPr>
              <a:buFont typeface="Wingdings" pitchFamily="2" charset="2"/>
              <a:buChar char="Ø"/>
            </a:pPr>
            <a:r>
              <a:rPr lang="en-ZA" b="1" dirty="0"/>
              <a:t>Prosecution needs to prove that D’s act  was a substantial and operating cause </a:t>
            </a:r>
            <a:r>
              <a:rPr lang="en-ZA" dirty="0"/>
              <a:t>– </a:t>
            </a:r>
            <a:r>
              <a:rPr lang="en-ZA" sz="3200" dirty="0"/>
              <a:t>R v Cheshire (1991) 3 ALLER 670</a:t>
            </a:r>
          </a:p>
          <a:p>
            <a:pPr>
              <a:buFont typeface="Wingdings" pitchFamily="2" charset="2"/>
              <a:buChar char="Ø"/>
            </a:pPr>
            <a:endParaRPr lang="en-ZA" sz="3200" dirty="0"/>
          </a:p>
          <a:p>
            <a:pPr>
              <a:buFont typeface="Wingdings" pitchFamily="2" charset="2"/>
              <a:buChar char="Ø"/>
            </a:pPr>
            <a:r>
              <a:rPr lang="en-ZA" sz="3200" dirty="0"/>
              <a:t>The Defendant need not be the sole cause of the death but the act must be </a:t>
            </a:r>
            <a:r>
              <a:rPr lang="en-ZA" sz="3200" u="sng" dirty="0"/>
              <a:t>more than a minimal cause of the result. </a:t>
            </a:r>
          </a:p>
          <a:p>
            <a:pPr lvl="0">
              <a:buFontTx/>
              <a:buChar char="-"/>
            </a:pPr>
            <a:r>
              <a:rPr lang="en-ZA" sz="3200" u="sng" dirty="0"/>
              <a:t>Read: </a:t>
            </a:r>
            <a:r>
              <a:rPr lang="en-GB" sz="3000" b="1" dirty="0">
                <a:solidFill>
                  <a:prstClr val="black"/>
                </a:solidFill>
              </a:rPr>
              <a:t>Patson </a:t>
            </a:r>
            <a:r>
              <a:rPr lang="en-GB" sz="3000" b="1" dirty="0" err="1">
                <a:solidFill>
                  <a:prstClr val="black"/>
                </a:solidFill>
              </a:rPr>
              <a:t>Simbaiula</a:t>
            </a:r>
            <a:r>
              <a:rPr lang="en-GB" sz="3000" b="1" dirty="0">
                <a:solidFill>
                  <a:prstClr val="black"/>
                </a:solidFill>
              </a:rPr>
              <a:t> V The People (1991 - 1992) Z.R. 136 (S.C.) </a:t>
            </a:r>
          </a:p>
          <a:p>
            <a:pPr lvl="0">
              <a:buFontTx/>
              <a:buChar char="-"/>
            </a:pPr>
            <a:r>
              <a:rPr lang="en-GB" b="1" dirty="0">
                <a:solidFill>
                  <a:prstClr val="black"/>
                </a:solidFill>
              </a:rPr>
              <a:t>Refer to s207 of the Penal Code on Causation</a:t>
            </a:r>
            <a:endParaRPr lang="en-ZA" b="1" dirty="0">
              <a:solidFill>
                <a:prstClr val="black"/>
              </a:solidFill>
            </a:endParaRPr>
          </a:p>
          <a:p>
            <a:pPr>
              <a:buFont typeface="Wingdings" pitchFamily="2" charset="2"/>
              <a:buChar char="Ø"/>
            </a:pPr>
            <a:endParaRPr lang="en-ZA" u="sng" dirty="0"/>
          </a:p>
        </p:txBody>
      </p:sp>
    </p:spTree>
    <p:extLst>
      <p:ext uri="{BB962C8B-B14F-4D97-AF65-F5344CB8AC3E}">
        <p14:creationId xmlns:p14="http://schemas.microsoft.com/office/powerpoint/2010/main" val="1759620081"/>
      </p:ext>
    </p:extLst>
  </p:cSld>
  <p:clrMapOvr>
    <a:masterClrMapping/>
  </p:clrMapOvr>
</p:sld>
</file>

<file path=ppt/slides/slide3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Shortcomings of Imprisonment</a:t>
            </a:r>
          </a:p>
        </p:txBody>
      </p:sp>
      <p:sp>
        <p:nvSpPr>
          <p:cNvPr id="3" name="Content Placeholder 2"/>
          <p:cNvSpPr>
            <a:spLocks noGrp="1"/>
          </p:cNvSpPr>
          <p:nvPr>
            <p:ph sz="quarter" idx="1"/>
          </p:nvPr>
        </p:nvSpPr>
        <p:spPr/>
        <p:txBody>
          <a:bodyPr/>
          <a:lstStyle/>
          <a:p>
            <a:r>
              <a:rPr lang="en-GB" dirty="0"/>
              <a:t>Despite improvement serving the interest of the public by isolating the most dangerous people it is not cheap</a:t>
            </a:r>
          </a:p>
          <a:p>
            <a:r>
              <a:rPr lang="en-GB" dirty="0"/>
              <a:t>It is expensive both substantially &amp; psychologically</a:t>
            </a:r>
          </a:p>
          <a:p>
            <a:r>
              <a:rPr lang="en-GB" dirty="0"/>
              <a:t>Loss of productive capacity of the prisoners </a:t>
            </a:r>
          </a:p>
          <a:p>
            <a:r>
              <a:rPr lang="en-GB" dirty="0"/>
              <a:t>Long term stigmatisation leading to difficulties of re-integration within community</a:t>
            </a:r>
          </a:p>
          <a:p>
            <a:r>
              <a:rPr lang="en-GB" dirty="0"/>
              <a:t>As a result tendency for former convicts to develop relapses to reoffend. </a:t>
            </a:r>
          </a:p>
          <a:p>
            <a:r>
              <a:rPr lang="en-GB" dirty="0"/>
              <a:t>Led to explanation for the increasing prison population in Zambia</a:t>
            </a:r>
          </a:p>
        </p:txBody>
      </p:sp>
    </p:spTree>
    <p:extLst>
      <p:ext uri="{BB962C8B-B14F-4D97-AF65-F5344CB8AC3E}">
        <p14:creationId xmlns:p14="http://schemas.microsoft.com/office/powerpoint/2010/main" val="32998202"/>
      </p:ext>
    </p:extLst>
  </p:cSld>
  <p:clrMapOvr>
    <a:masterClrMapping/>
  </p:clrMapOvr>
</p:sld>
</file>

<file path=ppt/slides/slide3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Suspended Sentence</a:t>
            </a:r>
          </a:p>
        </p:txBody>
      </p:sp>
      <p:sp>
        <p:nvSpPr>
          <p:cNvPr id="3" name="Content Placeholder 2"/>
          <p:cNvSpPr>
            <a:spLocks noGrp="1"/>
          </p:cNvSpPr>
          <p:nvPr>
            <p:ph sz="quarter" idx="1"/>
          </p:nvPr>
        </p:nvSpPr>
        <p:spPr/>
        <p:txBody>
          <a:bodyPr>
            <a:normAutofit/>
          </a:bodyPr>
          <a:lstStyle/>
          <a:p>
            <a:r>
              <a:rPr lang="en-GB" dirty="0"/>
              <a:t>S24 PC- Crts are empowered to inflict</a:t>
            </a:r>
          </a:p>
          <a:p>
            <a:r>
              <a:rPr lang="en-GB" dirty="0"/>
              <a:t>‘any other punishment provided by this Code or by any other law’</a:t>
            </a:r>
          </a:p>
          <a:p>
            <a:r>
              <a:rPr lang="en-GB" dirty="0"/>
              <a:t>On this basis </a:t>
            </a:r>
            <a:r>
              <a:rPr lang="en-GB" dirty="0" err="1"/>
              <a:t>Crt</a:t>
            </a:r>
            <a:r>
              <a:rPr lang="en-GB" dirty="0"/>
              <a:t> can sentence someone to a Suspended sentence.</a:t>
            </a:r>
          </a:p>
          <a:p>
            <a:r>
              <a:rPr lang="en-GB" dirty="0"/>
              <a:t>This is where the punishment applied by a </a:t>
            </a:r>
            <a:r>
              <a:rPr lang="en-GB" dirty="0" err="1"/>
              <a:t>crt</a:t>
            </a:r>
            <a:r>
              <a:rPr lang="en-GB" dirty="0"/>
              <a:t> on the accused convicted of the crime is not enforced </a:t>
            </a:r>
            <a:r>
              <a:rPr lang="en-US" dirty="0"/>
              <a:t>(is suspended) if the defendant performs certain services – such as staying out of trouble. </a:t>
            </a:r>
          </a:p>
          <a:p>
            <a:endParaRPr lang="en-GB" dirty="0"/>
          </a:p>
        </p:txBody>
      </p:sp>
    </p:spTree>
    <p:extLst>
      <p:ext uri="{BB962C8B-B14F-4D97-AF65-F5344CB8AC3E}">
        <p14:creationId xmlns:p14="http://schemas.microsoft.com/office/powerpoint/2010/main" val="1405520775"/>
      </p:ext>
    </p:extLst>
  </p:cSld>
  <p:clrMapOvr>
    <a:masterClrMapping/>
  </p:clrMapOvr>
</p:sld>
</file>

<file path=ppt/slides/slide3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en-US" dirty="0"/>
              <a:t>Should the sentenced party fail to follow these requirements, then the suspended sentence may be enforced</a:t>
            </a:r>
            <a:endParaRPr lang="en-GB" dirty="0"/>
          </a:p>
          <a:p>
            <a:r>
              <a:rPr lang="en-GB" dirty="0"/>
              <a:t>The implication is that the person can only be expected to serve sentence if they violate the terms of the suspended sentence.</a:t>
            </a:r>
          </a:p>
          <a:p>
            <a:endParaRPr lang="en-GB" dirty="0"/>
          </a:p>
        </p:txBody>
      </p:sp>
    </p:spTree>
    <p:extLst>
      <p:ext uri="{BB962C8B-B14F-4D97-AF65-F5344CB8AC3E}">
        <p14:creationId xmlns:p14="http://schemas.microsoft.com/office/powerpoint/2010/main" val="2143759800"/>
      </p:ext>
    </p:extLst>
  </p:cSld>
  <p:clrMapOvr>
    <a:masterClrMapping/>
  </p:clrMapOvr>
</p:sld>
</file>

<file path=ppt/slides/slide3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Relevance of </a:t>
            </a:r>
            <a:r>
              <a:rPr lang="en-GB" b="1" dirty="0"/>
              <a:t>Suspended Sentence (SS)</a:t>
            </a:r>
            <a:endParaRPr lang="en-GB" dirty="0"/>
          </a:p>
        </p:txBody>
      </p:sp>
      <p:sp>
        <p:nvSpPr>
          <p:cNvPr id="3" name="Content Placeholder 2"/>
          <p:cNvSpPr>
            <a:spLocks noGrp="1"/>
          </p:cNvSpPr>
          <p:nvPr>
            <p:ph sz="quarter" idx="1"/>
          </p:nvPr>
        </p:nvSpPr>
        <p:spPr/>
        <p:txBody>
          <a:bodyPr>
            <a:normAutofit fontScale="92500" lnSpcReduction="10000"/>
          </a:bodyPr>
          <a:lstStyle/>
          <a:p>
            <a:r>
              <a:rPr lang="en-GB" b="1" i="1" dirty="0" err="1"/>
              <a:t>Massissani</a:t>
            </a:r>
            <a:r>
              <a:rPr lang="en-GB" b="1" i="1" dirty="0"/>
              <a:t> v. The People </a:t>
            </a:r>
            <a:r>
              <a:rPr lang="en-GB" dirty="0"/>
              <a:t>(1977) ZR 234, </a:t>
            </a:r>
          </a:p>
          <a:p>
            <a:r>
              <a:rPr lang="en-GB" dirty="0"/>
              <a:t>Court when making a determination of whether to pass a suspension sentence or not :</a:t>
            </a:r>
          </a:p>
          <a:p>
            <a:r>
              <a:rPr lang="en-GB" dirty="0"/>
              <a:t>Will lead to causing danger to the public as offender would have been left at large- On that basis SS is not allowed.</a:t>
            </a:r>
          </a:p>
          <a:p>
            <a:r>
              <a:rPr lang="en-GB" dirty="0"/>
              <a:t>If suspension will provide a deterrence</a:t>
            </a:r>
          </a:p>
          <a:p>
            <a:endParaRPr lang="en-GB" dirty="0"/>
          </a:p>
          <a:p>
            <a:r>
              <a:rPr lang="en-GB" dirty="0"/>
              <a:t>The function of suspended sentence is intended to encourage an offender to behave well in future -</a:t>
            </a:r>
            <a:r>
              <a:rPr lang="en-GB" b="1" i="1" dirty="0" err="1"/>
              <a:t>Mbanga</a:t>
            </a:r>
            <a:r>
              <a:rPr lang="en-GB" b="1" i="1" dirty="0"/>
              <a:t> v. The People </a:t>
            </a:r>
            <a:r>
              <a:rPr lang="en-GB" dirty="0"/>
              <a:t>(1973) ZR 186.</a:t>
            </a:r>
          </a:p>
          <a:p>
            <a:r>
              <a:rPr lang="en-GB" dirty="0"/>
              <a:t>See - The People V Jackson </a:t>
            </a:r>
            <a:r>
              <a:rPr lang="en-GB" dirty="0" err="1"/>
              <a:t>Chishika</a:t>
            </a:r>
            <a:r>
              <a:rPr lang="en-GB" dirty="0"/>
              <a:t> (1971) Z.R. 142 (H.C.)</a:t>
            </a:r>
          </a:p>
        </p:txBody>
      </p:sp>
    </p:spTree>
    <p:extLst>
      <p:ext uri="{BB962C8B-B14F-4D97-AF65-F5344CB8AC3E}">
        <p14:creationId xmlns:p14="http://schemas.microsoft.com/office/powerpoint/2010/main" val="4224099072"/>
      </p:ext>
    </p:extLst>
  </p:cSld>
  <p:clrMapOvr>
    <a:masterClrMapping/>
  </p:clrMapOvr>
</p:sld>
</file>

<file path=ppt/slides/slide3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Probation (Conditional Discharge)</a:t>
            </a:r>
          </a:p>
        </p:txBody>
      </p:sp>
      <p:sp>
        <p:nvSpPr>
          <p:cNvPr id="3" name="Content Placeholder 2"/>
          <p:cNvSpPr>
            <a:spLocks noGrp="1"/>
          </p:cNvSpPr>
          <p:nvPr>
            <p:ph sz="quarter" idx="1"/>
          </p:nvPr>
        </p:nvSpPr>
        <p:spPr/>
        <p:txBody>
          <a:bodyPr>
            <a:normAutofit/>
          </a:bodyPr>
          <a:lstStyle/>
          <a:p>
            <a:r>
              <a:rPr lang="en-GB" dirty="0"/>
              <a:t>Offender who has been convicted is discharged but is conditional upon the offender not committing an offence within 12 months (S.41 PC, Cap 87)</a:t>
            </a:r>
          </a:p>
          <a:p>
            <a:r>
              <a:rPr lang="en-GB" dirty="0"/>
              <a:t>Implication of Probation sentence should offender commit another offence within the period specified</a:t>
            </a:r>
          </a:p>
          <a:p>
            <a:r>
              <a:rPr lang="en-GB" dirty="0"/>
              <a:t>Then offender would be liable to be sentenced to the original offence as well as the subsequent one. </a:t>
            </a:r>
          </a:p>
          <a:p>
            <a:r>
              <a:rPr lang="en-GB" dirty="0"/>
              <a:t>Probation is intended to facilitate offenders back into the community</a:t>
            </a:r>
          </a:p>
        </p:txBody>
      </p:sp>
    </p:spTree>
    <p:extLst>
      <p:ext uri="{BB962C8B-B14F-4D97-AF65-F5344CB8AC3E}">
        <p14:creationId xmlns:p14="http://schemas.microsoft.com/office/powerpoint/2010/main" val="3707678741"/>
      </p:ext>
    </p:extLst>
  </p:cSld>
  <p:clrMapOvr>
    <a:masterClrMapping/>
  </p:clrMapOvr>
</p:sld>
</file>

<file path=ppt/slides/slide3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en-GB" dirty="0"/>
              <a:t>In the process reduce the financial burdens on the state</a:t>
            </a:r>
          </a:p>
          <a:p>
            <a:r>
              <a:rPr lang="en-GB" dirty="0"/>
              <a:t>In Zambia the use of probation is governed by the Probation of Offenders Act, (POA) Cap 93</a:t>
            </a:r>
          </a:p>
          <a:p>
            <a:r>
              <a:rPr lang="en-GB" dirty="0"/>
              <a:t>S.3 of the POA stipulates actions that Courts are authorised to when making a probation order in relation to an offender of any act.</a:t>
            </a:r>
          </a:p>
          <a:p>
            <a:endParaRPr lang="en-GB" dirty="0"/>
          </a:p>
        </p:txBody>
      </p:sp>
    </p:spTree>
    <p:extLst>
      <p:ext uri="{BB962C8B-B14F-4D97-AF65-F5344CB8AC3E}">
        <p14:creationId xmlns:p14="http://schemas.microsoft.com/office/powerpoint/2010/main" val="3426922021"/>
      </p:ext>
    </p:extLst>
  </p:cSld>
  <p:clrMapOvr>
    <a:masterClrMapping/>
  </p:clrMapOvr>
</p:sld>
</file>

<file path=ppt/slides/slide3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Community Sentence - I</a:t>
            </a:r>
          </a:p>
        </p:txBody>
      </p:sp>
      <p:sp>
        <p:nvSpPr>
          <p:cNvPr id="3" name="Content Placeholder 2"/>
          <p:cNvSpPr>
            <a:spLocks noGrp="1"/>
          </p:cNvSpPr>
          <p:nvPr>
            <p:ph sz="quarter" idx="1"/>
          </p:nvPr>
        </p:nvSpPr>
        <p:spPr/>
        <p:txBody>
          <a:bodyPr>
            <a:normAutofit lnSpcReduction="10000"/>
          </a:bodyPr>
          <a:lstStyle/>
          <a:p>
            <a:r>
              <a:rPr lang="en-GB" dirty="0"/>
              <a:t>Community sentences are different from community service penalties which </a:t>
            </a:r>
            <a:r>
              <a:rPr lang="en-GB" b="1" dirty="0"/>
              <a:t>require the offenders to serve in the community</a:t>
            </a:r>
          </a:p>
          <a:p>
            <a:r>
              <a:rPr lang="en-GB" dirty="0"/>
              <a:t>They are similar to sentences of imprisonment the differences lies in the object</a:t>
            </a:r>
          </a:p>
          <a:p>
            <a:r>
              <a:rPr lang="en-GB" dirty="0"/>
              <a:t>Features of Community sentence</a:t>
            </a:r>
          </a:p>
          <a:p>
            <a:r>
              <a:rPr lang="en-GB" dirty="0"/>
              <a:t>Offender is not confined in prison but is confined in the community</a:t>
            </a:r>
          </a:p>
          <a:p>
            <a:r>
              <a:rPr lang="en-GB" dirty="0"/>
              <a:t>However offender is required to comply with certain requirements set by the court as to behaviour</a:t>
            </a:r>
          </a:p>
          <a:p>
            <a:r>
              <a:rPr lang="en-GB" dirty="0"/>
              <a:t>Compliance is monitored thus supervised &amp; may be enforced if necessary</a:t>
            </a:r>
          </a:p>
        </p:txBody>
      </p:sp>
    </p:spTree>
    <p:extLst>
      <p:ext uri="{BB962C8B-B14F-4D97-AF65-F5344CB8AC3E}">
        <p14:creationId xmlns:p14="http://schemas.microsoft.com/office/powerpoint/2010/main" val="2707042104"/>
      </p:ext>
    </p:extLst>
  </p:cSld>
  <p:clrMapOvr>
    <a:masterClrMapping/>
  </p:clrMapOvr>
</p:sld>
</file>

<file path=ppt/slides/slide3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Community Sentence - II</a:t>
            </a:r>
            <a:endParaRPr lang="en-GB" dirty="0"/>
          </a:p>
        </p:txBody>
      </p:sp>
      <p:sp>
        <p:nvSpPr>
          <p:cNvPr id="3" name="Content Placeholder 2"/>
          <p:cNvSpPr>
            <a:spLocks noGrp="1"/>
          </p:cNvSpPr>
          <p:nvPr>
            <p:ph sz="quarter" idx="1"/>
          </p:nvPr>
        </p:nvSpPr>
        <p:spPr/>
        <p:txBody>
          <a:bodyPr>
            <a:normAutofit fontScale="92500" lnSpcReduction="10000"/>
          </a:bodyPr>
          <a:lstStyle/>
          <a:p>
            <a:r>
              <a:rPr lang="en-GB" dirty="0"/>
              <a:t>Community sentences are not punitive in nature</a:t>
            </a:r>
          </a:p>
          <a:p>
            <a:r>
              <a:rPr lang="en-GB" dirty="0"/>
              <a:t>Thus not intended to punish the offender but requires cooperation of the offender if the offender is to avoid a custodial sentence</a:t>
            </a:r>
          </a:p>
          <a:p>
            <a:r>
              <a:rPr lang="en-GB" dirty="0"/>
              <a:t>The success of community sentences lies in the capacity of supervisors to gain the confidence of the offender &amp; persuade the offender that what they are doing thus community sentence is good for them &amp; community at large</a:t>
            </a:r>
          </a:p>
          <a:p>
            <a:r>
              <a:rPr lang="en-GB" dirty="0"/>
              <a:t>The most prominent community sentences are as follows;</a:t>
            </a:r>
          </a:p>
          <a:p>
            <a:r>
              <a:rPr lang="en-GB" dirty="0"/>
              <a:t>Community Rehabilitation Order – require offender to interact with probation services who are intended to supervise the offender in activities such as discussion groups, counselling sessions etc.</a:t>
            </a:r>
          </a:p>
          <a:p>
            <a:endParaRPr lang="en-GB" dirty="0"/>
          </a:p>
        </p:txBody>
      </p:sp>
    </p:spTree>
    <p:extLst>
      <p:ext uri="{BB962C8B-B14F-4D97-AF65-F5344CB8AC3E}">
        <p14:creationId xmlns:p14="http://schemas.microsoft.com/office/powerpoint/2010/main" val="1994589145"/>
      </p:ext>
    </p:extLst>
  </p:cSld>
  <p:clrMapOvr>
    <a:masterClrMapping/>
  </p:clrMapOvr>
</p:sld>
</file>

<file path=ppt/slides/slide3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Community Sentence - III</a:t>
            </a:r>
            <a:endParaRPr lang="en-GB" dirty="0"/>
          </a:p>
        </p:txBody>
      </p:sp>
      <p:sp>
        <p:nvSpPr>
          <p:cNvPr id="3" name="Content Placeholder 2"/>
          <p:cNvSpPr>
            <a:spLocks noGrp="1"/>
          </p:cNvSpPr>
          <p:nvPr>
            <p:ph sz="quarter" idx="1"/>
          </p:nvPr>
        </p:nvSpPr>
        <p:spPr/>
        <p:txBody>
          <a:bodyPr>
            <a:normAutofit fontScale="92500"/>
          </a:bodyPr>
          <a:lstStyle/>
          <a:p>
            <a:r>
              <a:rPr lang="en-GB" dirty="0"/>
              <a:t>Community Punishment Order – requires the offender to undertake a certain number of unpaid work for the benefit of the community e.g. sweeping or mopping etc.</a:t>
            </a:r>
          </a:p>
          <a:p>
            <a:r>
              <a:rPr lang="en-GB" dirty="0"/>
              <a:t>Drug treatment  &amp; testing Orders- requires the offender to undergo treatment in relation to drug problems, supported by regular drug testing.</a:t>
            </a:r>
          </a:p>
          <a:p>
            <a:r>
              <a:rPr lang="en-GB" dirty="0"/>
              <a:t>Community sentences are slowing being introduced &amp; employed in Africa.</a:t>
            </a:r>
          </a:p>
          <a:p>
            <a:r>
              <a:rPr lang="en-GB" dirty="0"/>
              <a:t>Progress on community sentences has been slow in Zambia due to lack of finances &amp; qualified personnel</a:t>
            </a:r>
          </a:p>
          <a:p>
            <a:r>
              <a:rPr lang="en-GB" dirty="0"/>
              <a:t>If properly managed community  may contribute to reducing the prison population in Zambia</a:t>
            </a:r>
          </a:p>
        </p:txBody>
      </p:sp>
    </p:spTree>
    <p:extLst>
      <p:ext uri="{BB962C8B-B14F-4D97-AF65-F5344CB8AC3E}">
        <p14:creationId xmlns:p14="http://schemas.microsoft.com/office/powerpoint/2010/main" val="1046061468"/>
      </p:ext>
    </p:extLst>
  </p:cSld>
  <p:clrMapOvr>
    <a:masterClrMapping/>
  </p:clrMapOvr>
</p:sld>
</file>

<file path=ppt/slides/slide3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Fine- S28 – PC Cap 87</a:t>
            </a:r>
          </a:p>
        </p:txBody>
      </p:sp>
      <p:sp>
        <p:nvSpPr>
          <p:cNvPr id="3" name="Content Placeholder 2"/>
          <p:cNvSpPr>
            <a:spLocks noGrp="1"/>
          </p:cNvSpPr>
          <p:nvPr>
            <p:ph sz="quarter" idx="1"/>
          </p:nvPr>
        </p:nvSpPr>
        <p:spPr/>
        <p:txBody>
          <a:bodyPr>
            <a:normAutofit/>
          </a:bodyPr>
          <a:lstStyle/>
          <a:p>
            <a:r>
              <a:rPr lang="en-GB" dirty="0"/>
              <a:t>A convicted offender may be fined for that offence (except cases of murder or treason)</a:t>
            </a:r>
          </a:p>
          <a:p>
            <a:r>
              <a:rPr lang="en-GB" dirty="0"/>
              <a:t>Factors sentencer taken into consideration;</a:t>
            </a:r>
          </a:p>
          <a:p>
            <a:r>
              <a:rPr lang="en-GB" dirty="0"/>
              <a:t>The seriousness of the offence</a:t>
            </a:r>
          </a:p>
          <a:p>
            <a:r>
              <a:rPr lang="en-GB" dirty="0"/>
              <a:t>The ability of the offender to pay.</a:t>
            </a:r>
          </a:p>
          <a:p>
            <a:r>
              <a:rPr lang="en-GB" dirty="0"/>
              <a:t>It is pointless to fine someone who is unemployed ( </a:t>
            </a:r>
            <a:r>
              <a:rPr lang="en-GB" i="1" dirty="0" err="1"/>
              <a:t>Kalyombwe</a:t>
            </a:r>
            <a:r>
              <a:rPr lang="en-GB" i="1" dirty="0"/>
              <a:t> v. The People </a:t>
            </a:r>
            <a:r>
              <a:rPr lang="en-GB" dirty="0"/>
              <a:t>(1978) ZR 294. </a:t>
            </a:r>
          </a:p>
          <a:p>
            <a:pPr marL="0" indent="0">
              <a:buNone/>
            </a:pPr>
            <a:endParaRPr lang="en-GB" dirty="0"/>
          </a:p>
        </p:txBody>
      </p:sp>
    </p:spTree>
    <p:extLst>
      <p:ext uri="{BB962C8B-B14F-4D97-AF65-F5344CB8AC3E}">
        <p14:creationId xmlns:p14="http://schemas.microsoft.com/office/powerpoint/2010/main" val="92254862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56823" y="365760"/>
            <a:ext cx="10959921" cy="6152606"/>
          </a:xfrm>
        </p:spPr>
        <p:txBody>
          <a:bodyPr>
            <a:normAutofit/>
          </a:bodyPr>
          <a:lstStyle/>
          <a:p>
            <a:pPr>
              <a:buFont typeface="Wingdings" pitchFamily="2" charset="2"/>
              <a:buChar char="ü"/>
            </a:pPr>
            <a:r>
              <a:rPr lang="en-GB" dirty="0">
                <a:latin typeface="Arial" panose="020B0604020202020204" pitchFamily="34" charset="0"/>
                <a:cs typeface="Arial" panose="020B0604020202020204" pitchFamily="34" charset="0"/>
              </a:rPr>
              <a:t>Chain of causation may be broken by a </a:t>
            </a:r>
            <a:r>
              <a:rPr lang="en-GB" i="1" dirty="0" err="1">
                <a:latin typeface="Arial" panose="020B0604020202020204" pitchFamily="34" charset="0"/>
                <a:cs typeface="Arial" panose="020B0604020202020204" pitchFamily="34" charset="0"/>
              </a:rPr>
              <a:t>novus</a:t>
            </a:r>
            <a:r>
              <a:rPr lang="en-GB" i="1" dirty="0">
                <a:latin typeface="Arial" panose="020B0604020202020204" pitchFamily="34" charset="0"/>
                <a:cs typeface="Arial" panose="020B0604020202020204" pitchFamily="34" charset="0"/>
              </a:rPr>
              <a:t> </a:t>
            </a:r>
            <a:r>
              <a:rPr lang="en-GB" i="1" dirty="0" err="1">
                <a:latin typeface="Arial" panose="020B0604020202020204" pitchFamily="34" charset="0"/>
                <a:cs typeface="Arial" panose="020B0604020202020204" pitchFamily="34" charset="0"/>
              </a:rPr>
              <a:t>actus</a:t>
            </a:r>
            <a:r>
              <a:rPr lang="en-GB" i="1" dirty="0">
                <a:latin typeface="Arial" panose="020B0604020202020204" pitchFamily="34" charset="0"/>
                <a:cs typeface="Arial" panose="020B0604020202020204" pitchFamily="34" charset="0"/>
              </a:rPr>
              <a:t> </a:t>
            </a:r>
            <a:r>
              <a:rPr lang="en-GB" i="1" dirty="0" err="1">
                <a:latin typeface="Arial" panose="020B0604020202020204" pitchFamily="34" charset="0"/>
                <a:cs typeface="Arial" panose="020B0604020202020204" pitchFamily="34" charset="0"/>
              </a:rPr>
              <a:t>interveniens</a:t>
            </a:r>
            <a:r>
              <a:rPr lang="en-GB" i="1" dirty="0">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 a new act intervening)</a:t>
            </a:r>
          </a:p>
          <a:p>
            <a:pPr marL="0" lvl="0" indent="0">
              <a:buNone/>
            </a:pPr>
            <a:endParaRPr lang="en-GB" dirty="0">
              <a:latin typeface="Arial" panose="020B0604020202020204" pitchFamily="34" charset="0"/>
              <a:cs typeface="Arial" panose="020B0604020202020204" pitchFamily="34" charset="0"/>
            </a:endParaRPr>
          </a:p>
          <a:p>
            <a:pPr lvl="0">
              <a:buFont typeface="Wingdings" pitchFamily="2" charset="2"/>
              <a:buChar char="ü"/>
            </a:pPr>
            <a:r>
              <a:rPr lang="en-GB" dirty="0">
                <a:latin typeface="Arial" panose="020B0604020202020204" pitchFamily="34" charset="0"/>
                <a:cs typeface="Arial" panose="020B0604020202020204" pitchFamily="34" charset="0"/>
              </a:rPr>
              <a:t>This can be the act of a  3</a:t>
            </a:r>
            <a:r>
              <a:rPr lang="en-GB" baseline="30000" dirty="0">
                <a:latin typeface="Arial" panose="020B0604020202020204" pitchFamily="34" charset="0"/>
                <a:cs typeface="Arial" panose="020B0604020202020204" pitchFamily="34" charset="0"/>
              </a:rPr>
              <a:t>rd</a:t>
            </a:r>
            <a:r>
              <a:rPr lang="en-GB" dirty="0">
                <a:latin typeface="Arial" panose="020B0604020202020204" pitchFamily="34" charset="0"/>
                <a:cs typeface="Arial" panose="020B0604020202020204" pitchFamily="34" charset="0"/>
              </a:rPr>
              <a:t> party, an act/ omission of the victim, or an ‘act of God’</a:t>
            </a:r>
          </a:p>
          <a:p>
            <a:pPr lvl="0">
              <a:buFont typeface="Wingdings" pitchFamily="2" charset="2"/>
              <a:buChar char="ü"/>
            </a:pPr>
            <a:endParaRPr lang="en-GB" dirty="0">
              <a:latin typeface="Arial" panose="020B0604020202020204" pitchFamily="34" charset="0"/>
              <a:cs typeface="Arial" panose="020B0604020202020204" pitchFamily="34" charset="0"/>
            </a:endParaRPr>
          </a:p>
          <a:p>
            <a:pPr lvl="0">
              <a:buFont typeface="Wingdings" pitchFamily="2" charset="2"/>
              <a:buChar char="ü"/>
            </a:pPr>
            <a:r>
              <a:rPr lang="en-GB" dirty="0">
                <a:latin typeface="Arial" panose="020B0604020202020204" pitchFamily="34" charset="0"/>
                <a:cs typeface="Arial" panose="020B0604020202020204" pitchFamily="34" charset="0"/>
              </a:rPr>
              <a:t>Question is whether the intervening act or event is so significant as to become the new sole cause of the result</a:t>
            </a:r>
          </a:p>
          <a:p>
            <a:pPr lvl="0">
              <a:buNone/>
            </a:pPr>
            <a:r>
              <a:rPr lang="en-GB" dirty="0">
                <a:latin typeface="Arial" panose="020B0604020202020204" pitchFamily="34" charset="0"/>
                <a:cs typeface="Arial" panose="020B0604020202020204" pitchFamily="34" charset="0"/>
              </a:rPr>
              <a:t>Look at – (Herring, 2008)</a:t>
            </a: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47843979"/>
      </p:ext>
    </p:extLst>
  </p:cSld>
  <p:clrMapOvr>
    <a:masterClrMapping/>
  </p:clrMapOvr>
</p:sld>
</file>

<file path=ppt/slides/slide3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Fine - II</a:t>
            </a:r>
            <a:endParaRPr lang="en-GB" dirty="0"/>
          </a:p>
        </p:txBody>
      </p:sp>
      <p:sp>
        <p:nvSpPr>
          <p:cNvPr id="3" name="Content Placeholder 2"/>
          <p:cNvSpPr>
            <a:spLocks noGrp="1"/>
          </p:cNvSpPr>
          <p:nvPr>
            <p:ph sz="quarter" idx="1"/>
          </p:nvPr>
        </p:nvSpPr>
        <p:spPr/>
        <p:txBody>
          <a:bodyPr>
            <a:normAutofit/>
          </a:bodyPr>
          <a:lstStyle/>
          <a:p>
            <a:r>
              <a:rPr lang="en-GB" dirty="0"/>
              <a:t>The tendency is to impose an imprisonment for failure for payment of fines without taking into consideration the financial conditions of the offender (defaulter)</a:t>
            </a:r>
          </a:p>
          <a:p>
            <a:r>
              <a:rPr lang="en-GB" dirty="0"/>
              <a:t>S310 Criminal Procedure Code provides that where a person sentenced to a fine defaults in the payment of the fine. Person is to be allowed time to pay the fine. </a:t>
            </a:r>
          </a:p>
          <a:p>
            <a:r>
              <a:rPr lang="en-GB" dirty="0"/>
              <a:t>However note that the person can be committed to prison for non payment.  </a:t>
            </a:r>
          </a:p>
        </p:txBody>
      </p:sp>
    </p:spTree>
    <p:extLst>
      <p:ext uri="{BB962C8B-B14F-4D97-AF65-F5344CB8AC3E}">
        <p14:creationId xmlns:p14="http://schemas.microsoft.com/office/powerpoint/2010/main" val="4163455418"/>
      </p:ext>
    </p:extLst>
  </p:cSld>
  <p:clrMapOvr>
    <a:masterClrMapping/>
  </p:clrMapOvr>
</p:sld>
</file>

<file path=ppt/slides/slide3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en-GB" dirty="0">
                <a:latin typeface="Arial" panose="020B0604020202020204" pitchFamily="34" charset="0"/>
                <a:cs typeface="Arial" panose="020B0604020202020204" pitchFamily="34" charset="0"/>
              </a:rPr>
              <a:t>Whereas those who are dangerous &amp; sentenced to payments of fines would pay &amp; be let loose into the community where they would continue their normal way of life</a:t>
            </a:r>
          </a:p>
          <a:p>
            <a:r>
              <a:rPr lang="en-GB" dirty="0">
                <a:latin typeface="Arial" panose="020B0604020202020204" pitchFamily="34" charset="0"/>
                <a:cs typeface="Arial" panose="020B0604020202020204" pitchFamily="34" charset="0"/>
              </a:rPr>
              <a:t>There is a failure of the criminal justice system of been unable to devise suitable alternative punishment for those who cannot pay fines imposed by courts. </a:t>
            </a: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1833836"/>
      </p:ext>
    </p:extLst>
  </p:cSld>
  <p:clrMapOvr>
    <a:masterClrMapping/>
  </p:clrMapOvr>
</p:sld>
</file>

<file path=ppt/slides/slide3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16.5 Pardon - I</a:t>
            </a:r>
          </a:p>
        </p:txBody>
      </p:sp>
      <p:sp>
        <p:nvSpPr>
          <p:cNvPr id="3" name="Content Placeholder 2"/>
          <p:cNvSpPr>
            <a:spLocks noGrp="1"/>
          </p:cNvSpPr>
          <p:nvPr>
            <p:ph sz="quarter" idx="1"/>
          </p:nvPr>
        </p:nvSpPr>
        <p:spPr/>
        <p:txBody>
          <a:bodyPr/>
          <a:lstStyle/>
          <a:p>
            <a:pPr>
              <a:buFont typeface="Arial" charset="0"/>
              <a:buChar char="•"/>
            </a:pPr>
            <a:r>
              <a:rPr lang="en-GB" dirty="0">
                <a:latin typeface="Arial" panose="020B0604020202020204" pitchFamily="34" charset="0"/>
                <a:cs typeface="Arial" panose="020B0604020202020204" pitchFamily="34" charset="0"/>
              </a:rPr>
              <a:t>President is vested with the power of pardon as conferred upon the President </a:t>
            </a:r>
          </a:p>
          <a:p>
            <a:pPr>
              <a:buFont typeface="Arial" charset="0"/>
              <a:buChar char="•"/>
            </a:pPr>
            <a:r>
              <a:rPr lang="en-GB" dirty="0">
                <a:latin typeface="Arial" panose="020B0604020202020204" pitchFamily="34" charset="0"/>
                <a:cs typeface="Arial" panose="020B0604020202020204" pitchFamily="34" charset="0"/>
              </a:rPr>
              <a:t>To exercise the power of pardon is refer to as </a:t>
            </a:r>
            <a:r>
              <a:rPr lang="en-GB" b="1" dirty="0">
                <a:latin typeface="Arial" panose="020B0604020202020204" pitchFamily="34" charset="0"/>
                <a:cs typeface="Arial" panose="020B0604020202020204" pitchFamily="34" charset="0"/>
              </a:rPr>
              <a:t>Prerogative of Mercy </a:t>
            </a:r>
          </a:p>
          <a:p>
            <a:pPr>
              <a:buFont typeface="Arial" charset="0"/>
              <a:buChar char="•"/>
            </a:pPr>
            <a:r>
              <a:rPr lang="en-GB" dirty="0">
                <a:latin typeface="Arial" panose="020B0604020202020204" pitchFamily="34" charset="0"/>
                <a:cs typeface="Arial" panose="020B0604020202020204" pitchFamily="34" charset="0"/>
              </a:rPr>
              <a:t>Presidential prerogative cannot be subjected to review by the courts of law</a:t>
            </a:r>
          </a:p>
          <a:p>
            <a:pPr>
              <a:buFont typeface="Arial" charset="0"/>
              <a:buChar char="•"/>
            </a:pPr>
            <a:r>
              <a:rPr lang="en-GB" dirty="0">
                <a:latin typeface="Arial" panose="020B0604020202020204" pitchFamily="34" charset="0"/>
                <a:cs typeface="Arial" panose="020B0604020202020204" pitchFamily="34" charset="0"/>
              </a:rPr>
              <a:t>Neither is it subject to legislative intervention but by amendment</a:t>
            </a:r>
          </a:p>
          <a:p>
            <a:pPr>
              <a:buFont typeface="Arial" charset="0"/>
              <a:buChar char="•"/>
            </a:pPr>
            <a:r>
              <a:rPr lang="en-GB" dirty="0">
                <a:latin typeface="Arial" panose="020B0604020202020204" pitchFamily="34" charset="0"/>
                <a:cs typeface="Arial" panose="020B0604020202020204" pitchFamily="34" charset="0"/>
              </a:rPr>
              <a:t>No convicted  person can claim a right to be pardoned</a:t>
            </a:r>
          </a:p>
        </p:txBody>
      </p:sp>
    </p:spTree>
    <p:extLst>
      <p:ext uri="{BB962C8B-B14F-4D97-AF65-F5344CB8AC3E}">
        <p14:creationId xmlns:p14="http://schemas.microsoft.com/office/powerpoint/2010/main" val="51113923"/>
      </p:ext>
    </p:extLst>
  </p:cSld>
  <p:clrMapOvr>
    <a:masterClrMapping/>
  </p:clrMapOvr>
</p:sld>
</file>

<file path=ppt/slides/slide3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Pardon - II</a:t>
            </a:r>
            <a:endParaRPr lang="en-GB" dirty="0"/>
          </a:p>
        </p:txBody>
      </p:sp>
      <p:sp>
        <p:nvSpPr>
          <p:cNvPr id="3" name="Content Placeholder 2"/>
          <p:cNvSpPr>
            <a:spLocks noGrp="1"/>
          </p:cNvSpPr>
          <p:nvPr>
            <p:ph sz="quarter" idx="1"/>
          </p:nvPr>
        </p:nvSpPr>
        <p:spPr/>
        <p:txBody>
          <a:bodyPr>
            <a:normAutofit/>
          </a:bodyPr>
          <a:lstStyle/>
          <a:p>
            <a:r>
              <a:rPr lang="en-GB" dirty="0"/>
              <a:t>The process of exercising the power of pardon can be undertaken following the provisions as set out under the constitution</a:t>
            </a:r>
          </a:p>
          <a:p>
            <a:r>
              <a:rPr lang="en-GB" dirty="0"/>
              <a:t>President’s advisory committee can advise President on which prisoner is to be pardon</a:t>
            </a:r>
          </a:p>
          <a:p>
            <a:r>
              <a:rPr lang="en-GB" dirty="0"/>
              <a:t>The President on his own volition may direct the advisory committee on which prisoners to consider a selected number of convicted persons</a:t>
            </a:r>
          </a:p>
          <a:p>
            <a:r>
              <a:rPr lang="en-GB" dirty="0"/>
              <a:t>Or the institution where a convicted persons are confined can make a recommendation to the President regarding details of which persons deserved to be pardoned.</a:t>
            </a:r>
          </a:p>
          <a:p>
            <a:pPr marL="0" indent="0">
              <a:buNone/>
            </a:pPr>
            <a:endParaRPr lang="en-GB" dirty="0"/>
          </a:p>
        </p:txBody>
      </p:sp>
    </p:spTree>
    <p:extLst>
      <p:ext uri="{BB962C8B-B14F-4D97-AF65-F5344CB8AC3E}">
        <p14:creationId xmlns:p14="http://schemas.microsoft.com/office/powerpoint/2010/main" val="1740786653"/>
      </p:ext>
    </p:extLst>
  </p:cSld>
  <p:clrMapOvr>
    <a:masterClrMapping/>
  </p:clrMapOvr>
</p:sld>
</file>

<file path=ppt/slides/slide3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Pardon - III</a:t>
            </a:r>
            <a:endParaRPr lang="en-GB" dirty="0"/>
          </a:p>
        </p:txBody>
      </p:sp>
      <p:sp>
        <p:nvSpPr>
          <p:cNvPr id="3" name="Content Placeholder 2"/>
          <p:cNvSpPr>
            <a:spLocks noGrp="1"/>
          </p:cNvSpPr>
          <p:nvPr>
            <p:ph sz="quarter" idx="1"/>
          </p:nvPr>
        </p:nvSpPr>
        <p:spPr/>
        <p:txBody>
          <a:bodyPr/>
          <a:lstStyle/>
          <a:p>
            <a:r>
              <a:rPr lang="en-GB" dirty="0">
                <a:latin typeface="Arial" panose="020B0604020202020204" pitchFamily="34" charset="0"/>
                <a:cs typeface="Arial" panose="020B0604020202020204" pitchFamily="34" charset="0"/>
              </a:rPr>
              <a:t>Where the President wishes to invoke prerogative of mercy towards a person sentenced to death, the power cannot be exercised without referring the matter to the advisory committee </a:t>
            </a:r>
          </a:p>
          <a:p>
            <a:r>
              <a:rPr lang="en-GB" dirty="0">
                <a:latin typeface="Arial" panose="020B0604020202020204" pitchFamily="34" charset="0"/>
                <a:cs typeface="Arial" panose="020B0604020202020204" pitchFamily="34" charset="0"/>
              </a:rPr>
              <a:t>Convicted person, family, friends or advocate may petition to the president for pardon</a:t>
            </a:r>
          </a:p>
          <a:p>
            <a:r>
              <a:rPr lang="en-GB" dirty="0">
                <a:latin typeface="Arial" panose="020B0604020202020204" pitchFamily="34" charset="0"/>
                <a:cs typeface="Arial" panose="020B0604020202020204" pitchFamily="34" charset="0"/>
              </a:rPr>
              <a:t>Petition for pardon must be supported by prison where convicted person is confined &amp; the advisory committee.</a:t>
            </a:r>
          </a:p>
        </p:txBody>
      </p:sp>
    </p:spTree>
    <p:extLst>
      <p:ext uri="{BB962C8B-B14F-4D97-AF65-F5344CB8AC3E}">
        <p14:creationId xmlns:p14="http://schemas.microsoft.com/office/powerpoint/2010/main" val="1949478064"/>
      </p:ext>
    </p:extLst>
  </p:cSld>
  <p:clrMapOvr>
    <a:masterClrMapping/>
  </p:clrMapOvr>
</p:sld>
</file>

<file path=ppt/slides/slide3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Pardon - IV</a:t>
            </a:r>
            <a:endParaRPr lang="en-GB" dirty="0"/>
          </a:p>
        </p:txBody>
      </p:sp>
      <p:sp>
        <p:nvSpPr>
          <p:cNvPr id="3" name="Content Placeholder 2"/>
          <p:cNvSpPr>
            <a:spLocks noGrp="1"/>
          </p:cNvSpPr>
          <p:nvPr>
            <p:ph sz="quarter" idx="1"/>
          </p:nvPr>
        </p:nvSpPr>
        <p:spPr/>
        <p:txBody>
          <a:bodyPr/>
          <a:lstStyle/>
          <a:p>
            <a:r>
              <a:rPr lang="en-GB" dirty="0">
                <a:latin typeface="Arial" panose="020B0604020202020204" pitchFamily="34" charset="0"/>
                <a:cs typeface="Arial" panose="020B0604020202020204" pitchFamily="34" charset="0"/>
              </a:rPr>
              <a:t>However Zambia has no statutory procedures of informing prisoners of the availability of pardons &amp; how they can apply for consideration. </a:t>
            </a:r>
          </a:p>
          <a:p>
            <a:pPr marL="0" indent="0">
              <a:buNone/>
            </a:pPr>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Prison wardens are not allowed to make applications for pardons hence implication is that most prisoners who might be eligible end up missing the opportunity</a:t>
            </a: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34175805"/>
      </p:ext>
    </p:extLst>
  </p:cSld>
  <p:clrMapOvr>
    <a:masterClrMapping/>
  </p:clrMapOvr>
</p:sld>
</file>

<file path=ppt/slides/slide3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deportation</a:t>
            </a:r>
          </a:p>
        </p:txBody>
      </p:sp>
      <p:sp>
        <p:nvSpPr>
          <p:cNvPr id="3" name="Content Placeholder 2"/>
          <p:cNvSpPr>
            <a:spLocks noGrp="1"/>
          </p:cNvSpPr>
          <p:nvPr>
            <p:ph sz="quarter" idx="1"/>
          </p:nvPr>
        </p:nvSpPr>
        <p:spPr/>
        <p:txBody>
          <a:bodyPr/>
          <a:lstStyle/>
          <a:p>
            <a:r>
              <a:rPr lang="en-US" dirty="0">
                <a:latin typeface="Arial" panose="020B0604020202020204" pitchFamily="34" charset="0"/>
                <a:cs typeface="Arial" panose="020B0604020202020204" pitchFamily="34" charset="0"/>
              </a:rPr>
              <a:t> To deport is to expel someone </a:t>
            </a:r>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Can be within or outside the country</a:t>
            </a:r>
          </a:p>
          <a:p>
            <a:r>
              <a:rPr lang="en-GB" dirty="0">
                <a:latin typeface="Arial" panose="020B0604020202020204" pitchFamily="34" charset="0"/>
                <a:cs typeface="Arial" panose="020B0604020202020204" pitchFamily="34" charset="0"/>
              </a:rPr>
              <a:t>Outside the country particularly common for foreign nations</a:t>
            </a:r>
          </a:p>
          <a:p>
            <a:r>
              <a:rPr lang="en-GB" dirty="0">
                <a:latin typeface="Arial" panose="020B0604020202020204" pitchFamily="34" charset="0"/>
                <a:cs typeface="Arial" panose="020B0604020202020204" pitchFamily="34" charset="0"/>
              </a:rPr>
              <a:t>Within Zambia in cases of felony- HC may in addition to any punishment imposed recommend to president that the person charged be deported to a particular part of Zambia (S34).</a:t>
            </a: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44990563"/>
      </p:ext>
    </p:extLst>
  </p:cSld>
  <p:clrMapOvr>
    <a:masterClrMapping/>
  </p:clrMapOvr>
</p:sld>
</file>

<file path=ppt/slides/slide3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Judges and sentencing  I</a:t>
            </a:r>
          </a:p>
        </p:txBody>
      </p:sp>
      <p:sp>
        <p:nvSpPr>
          <p:cNvPr id="3" name="Content Placeholder 2"/>
          <p:cNvSpPr>
            <a:spLocks noGrp="1"/>
          </p:cNvSpPr>
          <p:nvPr>
            <p:ph sz="quarter" idx="1"/>
          </p:nvPr>
        </p:nvSpPr>
        <p:spPr/>
        <p:txBody>
          <a:bodyPr>
            <a:normAutofit/>
          </a:bodyPr>
          <a:lstStyle/>
          <a:p>
            <a:r>
              <a:rPr lang="en-GB" dirty="0">
                <a:latin typeface="Arial" panose="020B0604020202020204" pitchFamily="34" charset="0"/>
                <a:cs typeface="Arial" panose="020B0604020202020204" pitchFamily="34" charset="0"/>
              </a:rPr>
              <a:t>Based on </a:t>
            </a:r>
            <a:r>
              <a:rPr lang="en-GB" dirty="0" err="1">
                <a:latin typeface="Arial" panose="020B0604020202020204" pitchFamily="34" charset="0"/>
                <a:cs typeface="Arial" panose="020B0604020202020204" pitchFamily="34" charset="0"/>
              </a:rPr>
              <a:t>Crt</a:t>
            </a:r>
            <a:r>
              <a:rPr lang="en-GB" dirty="0">
                <a:latin typeface="Arial" panose="020B0604020202020204" pitchFamily="34" charset="0"/>
                <a:cs typeface="Arial" panose="020B0604020202020204" pitchFamily="34" charset="0"/>
              </a:rPr>
              <a:t> decisions Judges in most jurisdiction normally apply a combination of punishment theories when sentencing convicted person except where legislation imposes a fix sentence.</a:t>
            </a:r>
          </a:p>
          <a:p>
            <a:r>
              <a:rPr lang="en-GB" dirty="0">
                <a:latin typeface="Arial" panose="020B0604020202020204" pitchFamily="34" charset="0"/>
                <a:cs typeface="Arial" panose="020B0604020202020204" pitchFamily="34" charset="0"/>
              </a:rPr>
              <a:t>Existence of a fix sentence implies that trial </a:t>
            </a:r>
            <a:r>
              <a:rPr lang="en-GB" dirty="0" err="1">
                <a:latin typeface="Arial" panose="020B0604020202020204" pitchFamily="34" charset="0"/>
                <a:cs typeface="Arial" panose="020B0604020202020204" pitchFamily="34" charset="0"/>
              </a:rPr>
              <a:t>Crt</a:t>
            </a:r>
            <a:r>
              <a:rPr lang="en-GB" dirty="0">
                <a:latin typeface="Arial" panose="020B0604020202020204" pitchFamily="34" charset="0"/>
                <a:cs typeface="Arial" panose="020B0604020202020204" pitchFamily="34" charset="0"/>
              </a:rPr>
              <a:t> cannot exercise its jurisdiction.</a:t>
            </a:r>
          </a:p>
          <a:p>
            <a:r>
              <a:rPr lang="en-GB" dirty="0">
                <a:latin typeface="Arial" panose="020B0604020202020204" pitchFamily="34" charset="0"/>
                <a:cs typeface="Arial" panose="020B0604020202020204" pitchFamily="34" charset="0"/>
              </a:rPr>
              <a:t>Magistrates &amp; Judges are vested with a wide discretion to choose among the different types of punishment</a:t>
            </a: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20169897"/>
      </p:ext>
    </p:extLst>
  </p:cSld>
  <p:clrMapOvr>
    <a:masterClrMapping/>
  </p:clrMapOvr>
</p:sld>
</file>

<file path=ppt/slides/slide3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Judges and sentencing  II</a:t>
            </a:r>
          </a:p>
        </p:txBody>
      </p:sp>
      <p:sp>
        <p:nvSpPr>
          <p:cNvPr id="3" name="Content Placeholder 2"/>
          <p:cNvSpPr>
            <a:spLocks noGrp="1"/>
          </p:cNvSpPr>
          <p:nvPr>
            <p:ph sz="quarter" idx="1"/>
          </p:nvPr>
        </p:nvSpPr>
        <p:spPr/>
        <p:txBody>
          <a:bodyPr>
            <a:normAutofit lnSpcReduction="10000"/>
          </a:bodyPr>
          <a:lstStyle/>
          <a:p>
            <a:r>
              <a:rPr lang="en-GB" dirty="0"/>
              <a:t>In some offences PC provides for the minimum &amp; maximum penalties still the court is vested with the freedom to determine the sentence &amp; level of penalties especially in lower </a:t>
            </a:r>
            <a:r>
              <a:rPr lang="en-GB" dirty="0" err="1"/>
              <a:t>Crts</a:t>
            </a:r>
            <a:r>
              <a:rPr lang="en-GB" dirty="0"/>
              <a:t> for most minor offences </a:t>
            </a:r>
          </a:p>
          <a:p>
            <a:r>
              <a:rPr lang="en-GB" dirty="0"/>
              <a:t>Other factors that influence the </a:t>
            </a:r>
            <a:r>
              <a:rPr lang="en-GB" dirty="0" err="1"/>
              <a:t>sentencer</a:t>
            </a:r>
            <a:r>
              <a:rPr lang="en-GB" dirty="0"/>
              <a:t> is the attitudes &amp; beliefs.</a:t>
            </a:r>
          </a:p>
          <a:p>
            <a:r>
              <a:rPr lang="en-GB" dirty="0"/>
              <a:t>Judges impose different sentences for various reasons however there are two types of Judges</a:t>
            </a:r>
          </a:p>
          <a:p>
            <a:r>
              <a:rPr lang="en-GB" dirty="0"/>
              <a:t>Those that base their sentencing on the deterrent theories  and </a:t>
            </a:r>
          </a:p>
          <a:p>
            <a:r>
              <a:rPr lang="en-GB" dirty="0"/>
              <a:t>Retributive </a:t>
            </a:r>
          </a:p>
          <a:p>
            <a:r>
              <a:rPr lang="en-GB" dirty="0"/>
              <a:t>However lack of consistency- thus may lead to disproportionate &amp; disparity in sentencing</a:t>
            </a:r>
          </a:p>
          <a:p>
            <a:endParaRPr lang="en-GB" dirty="0"/>
          </a:p>
        </p:txBody>
      </p:sp>
    </p:spTree>
    <p:extLst>
      <p:ext uri="{BB962C8B-B14F-4D97-AF65-F5344CB8AC3E}">
        <p14:creationId xmlns:p14="http://schemas.microsoft.com/office/powerpoint/2010/main" val="1814423600"/>
      </p:ext>
    </p:extLst>
  </p:cSld>
  <p:clrMapOvr>
    <a:masterClrMapping/>
  </p:clrMapOvr>
</p:sld>
</file>

<file path=ppt/slides/slide3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Judges and sentencing II </a:t>
            </a:r>
          </a:p>
        </p:txBody>
      </p:sp>
      <p:sp>
        <p:nvSpPr>
          <p:cNvPr id="3" name="Content Placeholder 2"/>
          <p:cNvSpPr>
            <a:spLocks noGrp="1"/>
          </p:cNvSpPr>
          <p:nvPr>
            <p:ph sz="quarter" idx="1"/>
          </p:nvPr>
        </p:nvSpPr>
        <p:spPr/>
        <p:txBody>
          <a:bodyPr>
            <a:normAutofit/>
          </a:bodyPr>
          <a:lstStyle/>
          <a:p>
            <a:r>
              <a:rPr lang="en-GB" dirty="0"/>
              <a:t>In order to ensure consistency in sentencing the superior courts have to come up with sentencing guidelines.</a:t>
            </a:r>
          </a:p>
          <a:p>
            <a:r>
              <a:rPr lang="en-GB" dirty="0"/>
              <a:t>Crts in Zambia have been following the five principles set out by Chief law Justice Law in </a:t>
            </a:r>
            <a:r>
              <a:rPr lang="en-GB" dirty="0" err="1"/>
              <a:t>Nsokolo</a:t>
            </a:r>
            <a:r>
              <a:rPr lang="en-GB" dirty="0"/>
              <a:t>(1940) which were approved in </a:t>
            </a:r>
            <a:r>
              <a:rPr lang="en-GB" dirty="0" err="1"/>
              <a:t>Chipata</a:t>
            </a:r>
            <a:r>
              <a:rPr lang="en-GB" dirty="0"/>
              <a:t>(1940) SJZ 189</a:t>
            </a:r>
          </a:p>
          <a:p>
            <a:pPr marL="0" indent="0">
              <a:buNone/>
            </a:pPr>
            <a:endParaRPr lang="en-GB" dirty="0"/>
          </a:p>
        </p:txBody>
      </p:sp>
    </p:spTree>
    <p:extLst>
      <p:ext uri="{BB962C8B-B14F-4D97-AF65-F5344CB8AC3E}">
        <p14:creationId xmlns:p14="http://schemas.microsoft.com/office/powerpoint/2010/main" val="1045953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What is Criminal Law</a:t>
            </a:r>
          </a:p>
        </p:txBody>
      </p:sp>
      <p:sp>
        <p:nvSpPr>
          <p:cNvPr id="3" name="Content Placeholder 2"/>
          <p:cNvSpPr>
            <a:spLocks noGrp="1"/>
          </p:cNvSpPr>
          <p:nvPr>
            <p:ph idx="1"/>
          </p:nvPr>
        </p:nvSpPr>
        <p:spPr>
          <a:xfrm>
            <a:off x="1097279" y="1845734"/>
            <a:ext cx="10364251" cy="4492004"/>
          </a:xfrm>
        </p:spPr>
        <p:txBody>
          <a:bodyPr>
            <a:normAutofit/>
          </a:bodyPr>
          <a:lstStyle/>
          <a:p>
            <a:pPr>
              <a:buFont typeface="Wingdings" panose="05000000000000000000" pitchFamily="2" charset="2"/>
              <a:buChar char="ü"/>
            </a:pPr>
            <a:r>
              <a:rPr lang="en-GB" sz="2800" dirty="0">
                <a:latin typeface="Arial" panose="020B0604020202020204" pitchFamily="34" charset="0"/>
                <a:cs typeface="Arial" panose="020B0604020202020204" pitchFamily="34" charset="0"/>
              </a:rPr>
              <a:t>Factors considered in making a determination whether a certain type of behaviour should be criminalised or not:</a:t>
            </a:r>
          </a:p>
          <a:p>
            <a:pPr>
              <a:buFont typeface="Wingdings" panose="05000000000000000000" pitchFamily="2" charset="2"/>
              <a:buChar char="§"/>
            </a:pPr>
            <a:r>
              <a:rPr lang="en-GB" sz="2800" dirty="0">
                <a:latin typeface="Arial" panose="020B0604020202020204" pitchFamily="34" charset="0"/>
                <a:cs typeface="Arial" panose="020B0604020202020204" pitchFamily="34" charset="0"/>
              </a:rPr>
              <a:t>Harm caused</a:t>
            </a:r>
          </a:p>
          <a:p>
            <a:pPr>
              <a:buFont typeface="Wingdings" panose="05000000000000000000" pitchFamily="2" charset="2"/>
              <a:buChar char="§"/>
            </a:pPr>
            <a:r>
              <a:rPr lang="en-GB" sz="2800" dirty="0">
                <a:latin typeface="Arial" panose="020B0604020202020204" pitchFamily="34" charset="0"/>
                <a:cs typeface="Arial" panose="020B0604020202020204" pitchFamily="34" charset="0"/>
              </a:rPr>
              <a:t>Harm risked</a:t>
            </a:r>
          </a:p>
          <a:p>
            <a:pPr>
              <a:buFont typeface="Wingdings" panose="05000000000000000000" pitchFamily="2" charset="2"/>
              <a:buChar char="§"/>
            </a:pPr>
            <a:r>
              <a:rPr lang="en-GB" sz="2800" dirty="0">
                <a:latin typeface="Arial" panose="020B0604020202020204" pitchFamily="34" charset="0"/>
                <a:cs typeface="Arial" panose="020B0604020202020204" pitchFamily="34" charset="0"/>
              </a:rPr>
              <a:t>Threat to economic &amp; social stability posed by the activity ( for instance offences against the public- Treason, unlawful assembly) </a:t>
            </a:r>
          </a:p>
          <a:p>
            <a:pPr>
              <a:buFont typeface="Wingdings" panose="05000000000000000000" pitchFamily="2" charset="2"/>
              <a:buChar char="§"/>
            </a:pPr>
            <a:r>
              <a:rPr lang="en-GB" sz="2800" dirty="0">
                <a:latin typeface="Arial" panose="020B0604020202020204" pitchFamily="34" charset="0"/>
                <a:cs typeface="Arial" panose="020B0604020202020204" pitchFamily="34" charset="0"/>
              </a:rPr>
              <a:t>To a certain  extent, CL is regarded as a reflection of society’s moral values and principles ( Prohibition of same sex relationships )</a:t>
            </a: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4645637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09348" y="235133"/>
            <a:ext cx="7765321" cy="1358537"/>
          </a:xfrm>
        </p:spPr>
        <p:txBody>
          <a:bodyPr/>
          <a:lstStyle/>
          <a:p>
            <a:pPr algn="ctr"/>
            <a:r>
              <a:rPr lang="en-GB" b="1" dirty="0"/>
              <a:t>Causation CONT’D</a:t>
            </a:r>
          </a:p>
        </p:txBody>
      </p:sp>
      <p:sp>
        <p:nvSpPr>
          <p:cNvPr id="2" name="Content Placeholder 1"/>
          <p:cNvSpPr>
            <a:spLocks noGrp="1"/>
          </p:cNvSpPr>
          <p:nvPr>
            <p:ph idx="1"/>
          </p:nvPr>
        </p:nvSpPr>
        <p:spPr>
          <a:xfrm>
            <a:off x="875763" y="1593671"/>
            <a:ext cx="10676585" cy="5029200"/>
          </a:xfrm>
        </p:spPr>
        <p:txBody>
          <a:bodyPr>
            <a:normAutofit/>
          </a:bodyPr>
          <a:lstStyle/>
          <a:p>
            <a:pPr>
              <a:buFont typeface="Wingdings" pitchFamily="2" charset="2"/>
              <a:buChar char="ü"/>
            </a:pPr>
            <a:r>
              <a:rPr lang="en-GB" dirty="0">
                <a:latin typeface="Arial" panose="020B0604020202020204" pitchFamily="34" charset="0"/>
                <a:cs typeface="Arial" panose="020B0604020202020204" pitchFamily="34" charset="0"/>
              </a:rPr>
              <a:t>In </a:t>
            </a:r>
            <a:r>
              <a:rPr lang="en-GB" i="1" dirty="0" err="1">
                <a:latin typeface="Arial" panose="020B0604020202020204" pitchFamily="34" charset="0"/>
                <a:cs typeface="Arial" panose="020B0604020202020204" pitchFamily="34" charset="0"/>
              </a:rPr>
              <a:t>Pagett</a:t>
            </a:r>
            <a:r>
              <a:rPr lang="en-GB" dirty="0">
                <a:latin typeface="Arial" panose="020B0604020202020204" pitchFamily="34" charset="0"/>
                <a:cs typeface="Arial" panose="020B0604020202020204" pitchFamily="34" charset="0"/>
              </a:rPr>
              <a:t> (1983) 76 Cr. App. R. 279 Lord Goff said that the Latin phrase means the intervening ‘act  was so independent of the act of the accused that it should be regarded in law as the cause of the victim’s death to the exclusion of the act of the accused’ </a:t>
            </a:r>
          </a:p>
          <a:p>
            <a:pPr>
              <a:buFont typeface="Wingdings" pitchFamily="2" charset="2"/>
              <a:buChar char="ü"/>
            </a:pPr>
            <a:endParaRPr lang="en-GB" sz="2400" i="1" dirty="0">
              <a:latin typeface="Arial" panose="020B0604020202020204" pitchFamily="34" charset="0"/>
              <a:cs typeface="Arial" panose="020B0604020202020204" pitchFamily="34" charset="0"/>
            </a:endParaRPr>
          </a:p>
          <a:p>
            <a:pPr marL="109728" indent="0">
              <a:buNone/>
            </a:pPr>
            <a:endParaRPr lang="en-GB" dirty="0">
              <a:latin typeface="Arial" panose="020B0604020202020204" pitchFamily="34" charset="0"/>
              <a:cs typeface="Arial" panose="020B0604020202020204" pitchFamily="34" charset="0"/>
            </a:endParaRPr>
          </a:p>
          <a:p>
            <a:pPr marL="109728" indent="0">
              <a:buNone/>
            </a:pPr>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0906705"/>
      </p:ext>
    </p:extLst>
  </p:cSld>
  <p:clrMapOvr>
    <a:masterClrMapping/>
  </p:clrMapOvr>
</p:sld>
</file>

<file path=ppt/slides/slide4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Nsokolo (1940) 2 NRLR 85 - I</a:t>
            </a:r>
          </a:p>
        </p:txBody>
      </p:sp>
      <p:sp>
        <p:nvSpPr>
          <p:cNvPr id="3" name="Content Placeholder 2"/>
          <p:cNvSpPr>
            <a:spLocks noGrp="1"/>
          </p:cNvSpPr>
          <p:nvPr>
            <p:ph sz="quarter" idx="1"/>
          </p:nvPr>
        </p:nvSpPr>
        <p:spPr/>
        <p:txBody>
          <a:bodyPr>
            <a:normAutofit/>
          </a:bodyPr>
          <a:lstStyle/>
          <a:p>
            <a:pPr marL="0" indent="0">
              <a:buNone/>
            </a:pPr>
            <a:r>
              <a:rPr lang="en-GB" dirty="0">
                <a:latin typeface="Arial" panose="020B0604020202020204" pitchFamily="34" charset="0"/>
                <a:cs typeface="Arial" panose="020B0604020202020204" pitchFamily="34" charset="0"/>
              </a:rPr>
              <a:t>According to Chief Justice Law in determining the appropriate sentence &amp; the maximum penalty considered proportionate  to the offence committed.</a:t>
            </a:r>
          </a:p>
          <a:p>
            <a:pPr marL="457200" indent="-457200">
              <a:buAutoNum type="arabicPeriod"/>
            </a:pPr>
            <a:r>
              <a:rPr lang="en-GB" dirty="0">
                <a:latin typeface="Arial" panose="020B0604020202020204" pitchFamily="34" charset="0"/>
                <a:cs typeface="Arial" panose="020B0604020202020204" pitchFamily="34" charset="0"/>
              </a:rPr>
              <a:t>The sentencer must take into consideration the nature &amp; intrinsic value of the matter involved in the offence</a:t>
            </a:r>
          </a:p>
        </p:txBody>
      </p:sp>
    </p:spTree>
    <p:extLst>
      <p:ext uri="{BB962C8B-B14F-4D97-AF65-F5344CB8AC3E}">
        <p14:creationId xmlns:p14="http://schemas.microsoft.com/office/powerpoint/2010/main" val="1162188112"/>
      </p:ext>
    </p:extLst>
  </p:cSld>
  <p:clrMapOvr>
    <a:masterClrMapping/>
  </p:clrMapOvr>
</p:sld>
</file>

<file path=ppt/slides/slide4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838200" y="874643"/>
            <a:ext cx="10515600" cy="5302320"/>
          </a:xfrm>
        </p:spPr>
        <p:txBody>
          <a:bodyPr/>
          <a:lstStyle/>
          <a:p>
            <a:pPr>
              <a:buFont typeface="Arial" charset="0"/>
              <a:buChar char="•"/>
            </a:pPr>
            <a:r>
              <a:rPr lang="en-GB" dirty="0" err="1">
                <a:latin typeface="Arial" panose="020B0604020202020204" pitchFamily="34" charset="0"/>
                <a:cs typeface="Arial" panose="020B0604020202020204" pitchFamily="34" charset="0"/>
              </a:rPr>
              <a:t>Crt</a:t>
            </a:r>
            <a:r>
              <a:rPr lang="en-GB" dirty="0">
                <a:latin typeface="Arial" panose="020B0604020202020204" pitchFamily="34" charset="0"/>
                <a:cs typeface="Arial" panose="020B0604020202020204" pitchFamily="34" charset="0"/>
              </a:rPr>
              <a:t> will take into account the nature of the offence i.e. in </a:t>
            </a:r>
            <a:r>
              <a:rPr lang="en-GB" i="1" dirty="0" err="1">
                <a:latin typeface="Arial" panose="020B0604020202020204" pitchFamily="34" charset="0"/>
                <a:cs typeface="Arial" panose="020B0604020202020204" pitchFamily="34" charset="0"/>
              </a:rPr>
              <a:t>Kabongo</a:t>
            </a:r>
            <a:r>
              <a:rPr lang="en-GB" dirty="0">
                <a:latin typeface="Arial" panose="020B0604020202020204" pitchFamily="34" charset="0"/>
                <a:cs typeface="Arial" panose="020B0604020202020204" pitchFamily="34" charset="0"/>
              </a:rPr>
              <a:t> case (1974) ZR 83 – A had been convicted of aggravated robbery – firearms were used during the commission of the offence injuring two persons – SC held imposing a minimum of 15 </a:t>
            </a:r>
            <a:r>
              <a:rPr lang="en-GB" dirty="0" err="1">
                <a:latin typeface="Arial" panose="020B0604020202020204" pitchFamily="34" charset="0"/>
                <a:cs typeface="Arial" panose="020B0604020202020204" pitchFamily="34" charset="0"/>
              </a:rPr>
              <a:t>yrs</a:t>
            </a:r>
            <a:r>
              <a:rPr lang="en-GB" dirty="0">
                <a:latin typeface="Arial" panose="020B0604020202020204" pitchFamily="34" charset="0"/>
                <a:cs typeface="Arial" panose="020B0604020202020204" pitchFamily="34" charset="0"/>
              </a:rPr>
              <a:t> imprisonment  was insufficient because the use of weapons meant that it did not come in the lowest category of offences.</a:t>
            </a:r>
          </a:p>
          <a:p>
            <a:pPr marL="0" indent="0">
              <a:buNone/>
            </a:pPr>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87073241"/>
      </p:ext>
    </p:extLst>
  </p:cSld>
  <p:clrMapOvr>
    <a:masterClrMapping/>
  </p:clrMapOvr>
</p:sld>
</file>

<file path=ppt/slides/slide4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Nsokolo (1940) 2 NRLR 85 - II</a:t>
            </a:r>
          </a:p>
        </p:txBody>
      </p:sp>
      <p:sp>
        <p:nvSpPr>
          <p:cNvPr id="3" name="Content Placeholder 2"/>
          <p:cNvSpPr>
            <a:spLocks noGrp="1"/>
          </p:cNvSpPr>
          <p:nvPr>
            <p:ph sz="quarter" idx="1"/>
          </p:nvPr>
        </p:nvSpPr>
        <p:spPr/>
        <p:txBody>
          <a:bodyPr/>
          <a:lstStyle/>
          <a:p>
            <a:pPr marL="0" indent="0">
              <a:buNone/>
            </a:pPr>
            <a:r>
              <a:rPr lang="en-GB" b="1" dirty="0">
                <a:latin typeface="Arial" panose="020B0604020202020204" pitchFamily="34" charset="0"/>
                <a:cs typeface="Arial" panose="020B0604020202020204" pitchFamily="34" charset="0"/>
              </a:rPr>
              <a:t>2. History, character &amp; previous criminal record of the accused person </a:t>
            </a:r>
            <a:r>
              <a:rPr lang="en-GB" dirty="0">
                <a:latin typeface="Arial" panose="020B0604020202020204" pitchFamily="34" charset="0"/>
                <a:cs typeface="Arial" panose="020B0604020202020204" pitchFamily="34" charset="0"/>
              </a:rPr>
              <a:t>–This is used to determine the severity of the offence. </a:t>
            </a:r>
            <a:r>
              <a:rPr lang="en-GB" dirty="0" err="1">
                <a:latin typeface="Arial" panose="020B0604020202020204" pitchFamily="34" charset="0"/>
                <a:cs typeface="Arial" panose="020B0604020202020204" pitchFamily="34" charset="0"/>
              </a:rPr>
              <a:t>E.g</a:t>
            </a:r>
            <a:r>
              <a:rPr lang="en-GB" dirty="0">
                <a:latin typeface="Arial" panose="020B0604020202020204" pitchFamily="34" charset="0"/>
                <a:cs typeface="Arial" panose="020B0604020202020204" pitchFamily="34" charset="0"/>
              </a:rPr>
              <a:t> of questions that are asked in the determination; Whether the offender is a first time offender or a persistent offender?</a:t>
            </a:r>
          </a:p>
          <a:p>
            <a:pPr marL="0" indent="0">
              <a:buNone/>
            </a:pPr>
            <a:r>
              <a:rPr lang="en-GB" dirty="0">
                <a:latin typeface="Arial" panose="020B0604020202020204" pitchFamily="34" charset="0"/>
                <a:cs typeface="Arial" panose="020B0604020202020204" pitchFamily="34" charset="0"/>
              </a:rPr>
              <a:t>- The norm is that superior </a:t>
            </a:r>
            <a:r>
              <a:rPr lang="en-GB" dirty="0" err="1">
                <a:latin typeface="Arial" panose="020B0604020202020204" pitchFamily="34" charset="0"/>
                <a:cs typeface="Arial" panose="020B0604020202020204" pitchFamily="34" charset="0"/>
              </a:rPr>
              <a:t>crts</a:t>
            </a:r>
            <a:r>
              <a:rPr lang="en-GB" dirty="0">
                <a:latin typeface="Arial" panose="020B0604020202020204" pitchFamily="34" charset="0"/>
                <a:cs typeface="Arial" panose="020B0604020202020204" pitchFamily="34" charset="0"/>
              </a:rPr>
              <a:t> turn to be lenient to first time offenders by imposing less severe sentences.</a:t>
            </a:r>
          </a:p>
          <a:p>
            <a:pPr marL="0" indent="0">
              <a:buNone/>
            </a:pPr>
            <a:r>
              <a:rPr lang="en-GB" dirty="0">
                <a:latin typeface="Arial" panose="020B0604020202020204" pitchFamily="34" charset="0"/>
                <a:cs typeface="Arial" panose="020B0604020202020204" pitchFamily="34" charset="0"/>
              </a:rPr>
              <a:t>In Phiri (1970) SC held that’ a lenient sentence will be Sufficient to teach a previously honest man a lesson’</a:t>
            </a:r>
          </a:p>
          <a:p>
            <a:pPr marL="0" indent="0">
              <a:buNone/>
            </a:pPr>
            <a:endParaRPr lang="en-GB"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4910770"/>
      </p:ext>
    </p:extLst>
  </p:cSld>
  <p:clrMapOvr>
    <a:masterClrMapping/>
  </p:clrMapOvr>
</p:sld>
</file>

<file path=ppt/slides/slide4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63552" y="332656"/>
            <a:ext cx="7467600" cy="1143000"/>
          </a:xfrm>
        </p:spPr>
        <p:txBody>
          <a:bodyPr/>
          <a:lstStyle/>
          <a:p>
            <a:r>
              <a:rPr lang="en-GB" dirty="0"/>
              <a:t>Five principals of sentencing -I</a:t>
            </a:r>
          </a:p>
        </p:txBody>
      </p:sp>
      <p:sp>
        <p:nvSpPr>
          <p:cNvPr id="3" name="Content Placeholder 2"/>
          <p:cNvSpPr>
            <a:spLocks noGrp="1"/>
          </p:cNvSpPr>
          <p:nvPr>
            <p:ph sz="quarter" idx="1"/>
          </p:nvPr>
        </p:nvSpPr>
        <p:spPr/>
        <p:txBody>
          <a:bodyPr/>
          <a:lstStyle/>
          <a:p>
            <a:r>
              <a:rPr lang="en-GB" dirty="0">
                <a:latin typeface="Arial" panose="020B0604020202020204" pitchFamily="34" charset="0"/>
                <a:cs typeface="Arial" panose="020B0604020202020204" pitchFamily="34" charset="0"/>
              </a:rPr>
              <a:t>The persistent offender must be dealt with in a harsh manner to prevent &amp; deter them from re-offending.</a:t>
            </a:r>
          </a:p>
          <a:p>
            <a:r>
              <a:rPr lang="en-GB" dirty="0">
                <a:latin typeface="Arial" panose="020B0604020202020204" pitchFamily="34" charset="0"/>
                <a:cs typeface="Arial" panose="020B0604020202020204" pitchFamily="34" charset="0"/>
              </a:rPr>
              <a:t>However this does not justify the imposing of an excessive sentence than one which the offence warrants </a:t>
            </a:r>
            <a:r>
              <a:rPr lang="en-GB" b="1" dirty="0">
                <a:latin typeface="Arial" panose="020B0604020202020204" pitchFamily="34" charset="0"/>
                <a:cs typeface="Arial" panose="020B0604020202020204" pitchFamily="34" charset="0"/>
              </a:rPr>
              <a:t>[</a:t>
            </a:r>
            <a:r>
              <a:rPr lang="en-GB" b="1" dirty="0" err="1">
                <a:latin typeface="Arial" panose="020B0604020202020204" pitchFamily="34" charset="0"/>
                <a:cs typeface="Arial" panose="020B0604020202020204" pitchFamily="34" charset="0"/>
              </a:rPr>
              <a:t>Mwenya</a:t>
            </a:r>
            <a:r>
              <a:rPr lang="en-GB" b="1" dirty="0">
                <a:latin typeface="Arial" panose="020B0604020202020204" pitchFamily="34" charset="0"/>
                <a:cs typeface="Arial" panose="020B0604020202020204" pitchFamily="34" charset="0"/>
              </a:rPr>
              <a:t> (1973) ZR 6] </a:t>
            </a:r>
          </a:p>
          <a:p>
            <a:r>
              <a:rPr lang="en-GB" b="1" dirty="0">
                <a:latin typeface="Arial" panose="020B0604020202020204" pitchFamily="34" charset="0"/>
                <a:cs typeface="Arial" panose="020B0604020202020204" pitchFamily="34" charset="0"/>
              </a:rPr>
              <a:t>Justin </a:t>
            </a:r>
            <a:r>
              <a:rPr lang="en-GB" b="1" dirty="0" err="1">
                <a:latin typeface="Arial" panose="020B0604020202020204" pitchFamily="34" charset="0"/>
                <a:cs typeface="Arial" panose="020B0604020202020204" pitchFamily="34" charset="0"/>
              </a:rPr>
              <a:t>Mumbi</a:t>
            </a:r>
            <a:r>
              <a:rPr lang="en-GB" b="1" dirty="0">
                <a:latin typeface="Arial" panose="020B0604020202020204" pitchFamily="34" charset="0"/>
                <a:cs typeface="Arial" panose="020B0604020202020204" pitchFamily="34" charset="0"/>
              </a:rPr>
              <a:t> Vs The People (2004) Z.R. 106 (S.C.)</a:t>
            </a:r>
          </a:p>
          <a:p>
            <a:pPr marL="0" indent="0">
              <a:buNone/>
            </a:pPr>
            <a:r>
              <a:rPr lang="en-GB" b="1" dirty="0">
                <a:latin typeface="Arial" panose="020B0604020202020204" pitchFamily="34" charset="0"/>
                <a:cs typeface="Arial" panose="020B0604020202020204" pitchFamily="34" charset="0"/>
              </a:rPr>
              <a:t>3. The age of the offender needs to be taken into account</a:t>
            </a:r>
          </a:p>
          <a:p>
            <a:pPr>
              <a:buFontTx/>
              <a:buChar char="-"/>
            </a:pPr>
            <a:r>
              <a:rPr lang="en-GB" dirty="0">
                <a:latin typeface="Arial" panose="020B0604020202020204" pitchFamily="34" charset="0"/>
                <a:cs typeface="Arial" panose="020B0604020202020204" pitchFamily="34" charset="0"/>
              </a:rPr>
              <a:t>For instance incarceration is not the ideal way of dealing with a youthful offender </a:t>
            </a:r>
            <a:r>
              <a:rPr lang="en-GB" b="1" dirty="0">
                <a:latin typeface="Arial" panose="020B0604020202020204" pitchFamily="34" charset="0"/>
                <a:cs typeface="Arial" panose="020B0604020202020204" pitchFamily="34" charset="0"/>
              </a:rPr>
              <a:t>[Mvula (1976) ZR 80]</a:t>
            </a:r>
          </a:p>
          <a:p>
            <a:pPr>
              <a:buFontTx/>
              <a:buChar char="-"/>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13412775"/>
      </p:ext>
    </p:extLst>
  </p:cSld>
  <p:clrMapOvr>
    <a:masterClrMapping/>
  </p:clrMapOvr>
</p:sld>
</file>

<file path=ppt/slides/slide4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Five principals of sentencing -II</a:t>
            </a:r>
          </a:p>
        </p:txBody>
      </p:sp>
      <p:sp>
        <p:nvSpPr>
          <p:cNvPr id="3" name="Content Placeholder 2"/>
          <p:cNvSpPr>
            <a:spLocks noGrp="1"/>
          </p:cNvSpPr>
          <p:nvPr>
            <p:ph sz="quarter" idx="1"/>
          </p:nvPr>
        </p:nvSpPr>
        <p:spPr>
          <a:xfrm>
            <a:off x="630621" y="1418897"/>
            <a:ext cx="11006958" cy="5265682"/>
          </a:xfrm>
        </p:spPr>
        <p:txBody>
          <a:bodyPr>
            <a:normAutofit fontScale="77500" lnSpcReduction="20000"/>
          </a:bodyPr>
          <a:lstStyle/>
          <a:p>
            <a:pPr>
              <a:buFont typeface="Arial" charset="0"/>
              <a:buChar char="•"/>
            </a:pPr>
            <a:r>
              <a:rPr lang="en-GB" dirty="0">
                <a:latin typeface="Arial" panose="020B0604020202020204" pitchFamily="34" charset="0"/>
                <a:cs typeface="Arial" panose="020B0604020202020204" pitchFamily="34" charset="0"/>
              </a:rPr>
              <a:t>Juvenile Act (cap 217 Laws of Zambia) makes special provision for sentencing juveniles offenders for children – ( Child – persons under 16) may not be sentenced to imprisonment to sentenced to reformatory in accordance s.72(1) &amp; (3) of ACT</a:t>
            </a:r>
          </a:p>
          <a:p>
            <a:pPr>
              <a:buFont typeface="Arial" charset="0"/>
              <a:buChar char="•"/>
            </a:pPr>
            <a:r>
              <a:rPr lang="en-GB" dirty="0">
                <a:latin typeface="Arial" panose="020B0604020202020204" pitchFamily="34" charset="0"/>
                <a:cs typeface="Arial" panose="020B0604020202020204" pitchFamily="34" charset="0"/>
              </a:rPr>
              <a:t> s.72(2) J. Act  persons over 16 but under 19 may also to sentence to reformatory. </a:t>
            </a:r>
          </a:p>
          <a:p>
            <a:pPr>
              <a:buFont typeface="Arial" charset="0"/>
              <a:buChar char="•"/>
            </a:pPr>
            <a:endParaRPr lang="en-GB" dirty="0">
              <a:latin typeface="Arial" panose="020B0604020202020204" pitchFamily="34" charset="0"/>
              <a:cs typeface="Arial" panose="020B0604020202020204" pitchFamily="34" charset="0"/>
            </a:endParaRPr>
          </a:p>
          <a:p>
            <a:pPr marL="0" indent="0">
              <a:buNone/>
            </a:pPr>
            <a:r>
              <a:rPr lang="en-GB" dirty="0">
                <a:latin typeface="Arial" panose="020B0604020202020204" pitchFamily="34" charset="0"/>
                <a:cs typeface="Arial" panose="020B0604020202020204" pitchFamily="34" charset="0"/>
              </a:rPr>
              <a:t>4. </a:t>
            </a:r>
            <a:r>
              <a:rPr lang="en-GB" b="1" dirty="0">
                <a:latin typeface="Arial" panose="020B0604020202020204" pitchFamily="34" charset="0"/>
                <a:cs typeface="Arial" panose="020B0604020202020204" pitchFamily="34" charset="0"/>
              </a:rPr>
              <a:t>The conduct of the accused at the trial especially if they plead guilty – saves the </a:t>
            </a:r>
            <a:r>
              <a:rPr lang="en-GB" b="1" dirty="0" err="1">
                <a:latin typeface="Arial" panose="020B0604020202020204" pitchFamily="34" charset="0"/>
                <a:cs typeface="Arial" panose="020B0604020202020204" pitchFamily="34" charset="0"/>
              </a:rPr>
              <a:t>crts</a:t>
            </a:r>
            <a:r>
              <a:rPr lang="en-GB" b="1" dirty="0">
                <a:latin typeface="Arial" panose="020B0604020202020204" pitchFamily="34" charset="0"/>
                <a:cs typeface="Arial" panose="020B0604020202020204" pitchFamily="34" charset="0"/>
              </a:rPr>
              <a:t> time &amp; those undertaking investigations-:</a:t>
            </a:r>
          </a:p>
          <a:p>
            <a:pPr marL="0" indent="0">
              <a:buNone/>
            </a:pPr>
            <a:r>
              <a:rPr lang="en-GB" b="1" dirty="0">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Noah </a:t>
            </a:r>
            <a:r>
              <a:rPr lang="en-GB" dirty="0" err="1">
                <a:latin typeface="Arial" panose="020B0604020202020204" pitchFamily="34" charset="0"/>
                <a:cs typeface="Arial" panose="020B0604020202020204" pitchFamily="34" charset="0"/>
              </a:rPr>
              <a:t>Kambobe</a:t>
            </a:r>
            <a:r>
              <a:rPr lang="en-GB" dirty="0">
                <a:latin typeface="Arial" panose="020B0604020202020204" pitchFamily="34" charset="0"/>
                <a:cs typeface="Arial" panose="020B0604020202020204" pitchFamily="34" charset="0"/>
              </a:rPr>
              <a:t> V The People (SCZ Judgment No. 13 of  2002) – first time offender, pleaded guilty to manslaughter – 32 years with hard labour reduced to 10 years</a:t>
            </a:r>
          </a:p>
          <a:p>
            <a:pPr marL="0" indent="0">
              <a:buNone/>
            </a:pPr>
            <a:endParaRPr lang="en-GB" dirty="0">
              <a:latin typeface="Arial" panose="020B0604020202020204" pitchFamily="34" charset="0"/>
              <a:cs typeface="Arial" panose="020B0604020202020204" pitchFamily="34" charset="0"/>
            </a:endParaRPr>
          </a:p>
          <a:p>
            <a:pPr marL="0" indent="0">
              <a:buNone/>
            </a:pPr>
            <a:r>
              <a:rPr lang="en-GB" dirty="0">
                <a:latin typeface="Arial" panose="020B0604020202020204" pitchFamily="34" charset="0"/>
                <a:cs typeface="Arial" panose="020B0604020202020204" pitchFamily="34" charset="0"/>
              </a:rPr>
              <a:t>5. </a:t>
            </a:r>
            <a:r>
              <a:rPr lang="en-GB" b="1" dirty="0">
                <a:latin typeface="Arial" panose="020B0604020202020204" pitchFamily="34" charset="0"/>
                <a:cs typeface="Arial" panose="020B0604020202020204" pitchFamily="34" charset="0"/>
              </a:rPr>
              <a:t>An increase in the incidence of the particular crime may lead to Crts to impose a severe penalties on the accused as a deterrent measure &amp; to safe guide the interest of the public as a whole – </a:t>
            </a:r>
            <a:r>
              <a:rPr lang="en-GB" dirty="0">
                <a:latin typeface="Arial" panose="020B0604020202020204" pitchFamily="34" charset="0"/>
                <a:cs typeface="Arial" panose="020B0604020202020204" pitchFamily="34" charset="0"/>
              </a:rPr>
              <a:t>sole </a:t>
            </a:r>
            <a:r>
              <a:rPr lang="en-GB" dirty="0" err="1">
                <a:latin typeface="Arial" panose="020B0604020202020204" pitchFamily="34" charset="0"/>
                <a:cs typeface="Arial" panose="020B0604020202020204" pitchFamily="34" charset="0"/>
              </a:rPr>
              <a:t>sikaonga</a:t>
            </a:r>
            <a:r>
              <a:rPr lang="en-GB" dirty="0">
                <a:latin typeface="Arial" panose="020B0604020202020204" pitchFamily="34" charset="0"/>
                <a:cs typeface="Arial" panose="020B0604020202020204" pitchFamily="34" charset="0"/>
              </a:rPr>
              <a:t> case on child </a:t>
            </a:r>
            <a:r>
              <a:rPr lang="en-GB" dirty="0" err="1">
                <a:latin typeface="Arial" panose="020B0604020202020204" pitchFamily="34" charset="0"/>
                <a:cs typeface="Arial" panose="020B0604020202020204" pitchFamily="34" charset="0"/>
              </a:rPr>
              <a:t>defilemement</a:t>
            </a:r>
            <a:r>
              <a:rPr lang="en-GB" dirty="0">
                <a:latin typeface="Arial" panose="020B0604020202020204" pitchFamily="34" charset="0"/>
                <a:cs typeface="Arial" panose="020B0604020202020204" pitchFamily="34" charset="0"/>
              </a:rPr>
              <a:t>.</a:t>
            </a:r>
          </a:p>
          <a:p>
            <a:pPr marL="0" indent="0">
              <a:buNone/>
            </a:pPr>
            <a:r>
              <a:rPr lang="en-GB" dirty="0">
                <a:latin typeface="Arial" panose="020B0604020202020204" pitchFamily="34" charset="0"/>
                <a:cs typeface="Arial" panose="020B0604020202020204" pitchFamily="34" charset="0"/>
              </a:rPr>
              <a:t>See also - </a:t>
            </a:r>
            <a:r>
              <a:rPr lang="en-GB" dirty="0" err="1">
                <a:latin typeface="Arial" panose="020B0604020202020204" pitchFamily="34" charset="0"/>
                <a:cs typeface="Arial" panose="020B0604020202020204" pitchFamily="34" charset="0"/>
              </a:rPr>
              <a:t>Kalenga</a:t>
            </a:r>
            <a:r>
              <a:rPr lang="en-GB" dirty="0">
                <a:latin typeface="Arial" panose="020B0604020202020204" pitchFamily="34" charset="0"/>
                <a:cs typeface="Arial" panose="020B0604020202020204" pitchFamily="34" charset="0"/>
              </a:rPr>
              <a:t> V The People (1968) Z.R. 165 (H.C.) -Frequency of offence in community</a:t>
            </a:r>
          </a:p>
          <a:p>
            <a:pPr marL="0" indent="0">
              <a:buNone/>
            </a:pPr>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25104196"/>
      </p:ext>
    </p:extLst>
  </p:cSld>
  <p:clrMapOvr>
    <a:masterClrMapping/>
  </p:clrMapOvr>
</p:sld>
</file>

<file path=ppt/slides/slide4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Summary of Sentencing Criteria</a:t>
            </a:r>
          </a:p>
        </p:txBody>
      </p:sp>
      <p:sp>
        <p:nvSpPr>
          <p:cNvPr id="3" name="Content Placeholder 2"/>
          <p:cNvSpPr>
            <a:spLocks noGrp="1"/>
          </p:cNvSpPr>
          <p:nvPr>
            <p:ph sz="quarter" idx="1"/>
          </p:nvPr>
        </p:nvSpPr>
        <p:spPr/>
        <p:txBody>
          <a:bodyPr/>
          <a:lstStyle/>
          <a:p>
            <a:pPr marL="457200" indent="-457200">
              <a:buAutoNum type="arabicPeriod"/>
            </a:pPr>
            <a:r>
              <a:rPr lang="en-GB" dirty="0">
                <a:latin typeface="Arial" panose="020B0604020202020204" pitchFamily="34" charset="0"/>
                <a:cs typeface="Arial" panose="020B0604020202020204" pitchFamily="34" charset="0"/>
              </a:rPr>
              <a:t>The nature of offence</a:t>
            </a:r>
          </a:p>
          <a:p>
            <a:pPr marL="457200" indent="-457200">
              <a:buAutoNum type="arabicPeriod"/>
            </a:pPr>
            <a:r>
              <a:rPr lang="en-GB" dirty="0">
                <a:latin typeface="Arial" panose="020B0604020202020204" pitchFamily="34" charset="0"/>
                <a:cs typeface="Arial" panose="020B0604020202020204" pitchFamily="34" charset="0"/>
              </a:rPr>
              <a:t>The Character &amp; previous record of the offender</a:t>
            </a:r>
          </a:p>
          <a:p>
            <a:pPr marL="457200" indent="-457200">
              <a:buAutoNum type="arabicPeriod"/>
            </a:pPr>
            <a:r>
              <a:rPr lang="en-GB" dirty="0">
                <a:latin typeface="Arial" panose="020B0604020202020204" pitchFamily="34" charset="0"/>
                <a:cs typeface="Arial" panose="020B0604020202020204" pitchFamily="34" charset="0"/>
              </a:rPr>
              <a:t>The level of maturity or age of offender</a:t>
            </a:r>
          </a:p>
          <a:p>
            <a:pPr marL="457200" indent="-457200">
              <a:buAutoNum type="arabicPeriod"/>
            </a:pPr>
            <a:r>
              <a:rPr lang="en-GB" dirty="0">
                <a:latin typeface="Arial" panose="020B0604020202020204" pitchFamily="34" charset="0"/>
                <a:cs typeface="Arial" panose="020B0604020202020204" pitchFamily="34" charset="0"/>
              </a:rPr>
              <a:t>Conduct of accused during the trial/nature of plea.</a:t>
            </a:r>
          </a:p>
          <a:p>
            <a:pPr marL="457200" indent="-457200">
              <a:buAutoNum type="arabicPeriod"/>
            </a:pPr>
            <a:r>
              <a:rPr lang="en-GB" dirty="0">
                <a:latin typeface="Arial" panose="020B0604020202020204" pitchFamily="34" charset="0"/>
                <a:cs typeface="Arial" panose="020B0604020202020204" pitchFamily="34" charset="0"/>
              </a:rPr>
              <a:t>The peculiar nature of the crime</a:t>
            </a:r>
          </a:p>
        </p:txBody>
      </p:sp>
    </p:spTree>
    <p:extLst>
      <p:ext uri="{BB962C8B-B14F-4D97-AF65-F5344CB8AC3E}">
        <p14:creationId xmlns:p14="http://schemas.microsoft.com/office/powerpoint/2010/main" val="2938763598"/>
      </p:ext>
    </p:extLst>
  </p:cSld>
  <p:clrMapOvr>
    <a:masterClrMapping/>
  </p:clrMapOvr>
</p:sld>
</file>

<file path=ppt/slides/slide4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Sentencing principles illustrated in case - law</a:t>
            </a:r>
          </a:p>
        </p:txBody>
      </p:sp>
      <p:sp>
        <p:nvSpPr>
          <p:cNvPr id="3" name="Content Placeholder 2"/>
          <p:cNvSpPr>
            <a:spLocks noGrp="1"/>
          </p:cNvSpPr>
          <p:nvPr>
            <p:ph sz="quarter" idx="1"/>
          </p:nvPr>
        </p:nvSpPr>
        <p:spPr/>
        <p:txBody>
          <a:bodyPr/>
          <a:lstStyle/>
          <a:p>
            <a:r>
              <a:rPr lang="en-GB" b="1" dirty="0">
                <a:latin typeface="Arial" panose="020B0604020202020204" pitchFamily="34" charset="0"/>
                <a:cs typeface="Arial" panose="020B0604020202020204" pitchFamily="34" charset="0"/>
              </a:rPr>
              <a:t>Plea of guilty- </a:t>
            </a:r>
            <a:r>
              <a:rPr lang="en-GB" dirty="0">
                <a:latin typeface="Arial" panose="020B0604020202020204" pitchFamily="34" charset="0"/>
                <a:cs typeface="Arial" panose="020B0604020202020204" pitchFamily="34" charset="0"/>
              </a:rPr>
              <a:t>Needs to be unequivocal. Where the plea is not clear the there is a chance that the </a:t>
            </a:r>
            <a:r>
              <a:rPr lang="en-GB" dirty="0" err="1">
                <a:latin typeface="Arial" panose="020B0604020202020204" pitchFamily="34" charset="0"/>
                <a:cs typeface="Arial" panose="020B0604020202020204" pitchFamily="34" charset="0"/>
              </a:rPr>
              <a:t>Crt</a:t>
            </a:r>
            <a:r>
              <a:rPr lang="en-GB" dirty="0">
                <a:latin typeface="Arial" panose="020B0604020202020204" pitchFamily="34" charset="0"/>
                <a:cs typeface="Arial" panose="020B0604020202020204" pitchFamily="34" charset="0"/>
              </a:rPr>
              <a:t> would request for the accused to be retired. As was the case in </a:t>
            </a:r>
            <a:r>
              <a:rPr lang="en-GB" i="1" dirty="0">
                <a:latin typeface="Arial" panose="020B0604020202020204" pitchFamily="34" charset="0"/>
                <a:cs typeface="Arial" panose="020B0604020202020204" pitchFamily="34" charset="0"/>
              </a:rPr>
              <a:t>The people v. Zulu </a:t>
            </a:r>
            <a:r>
              <a:rPr lang="en-GB" dirty="0">
                <a:latin typeface="Arial" panose="020B0604020202020204" pitchFamily="34" charset="0"/>
                <a:cs typeface="Arial" panose="020B0604020202020204" pitchFamily="34" charset="0"/>
              </a:rPr>
              <a:t>(1965) ZR 75 HC</a:t>
            </a:r>
          </a:p>
          <a:p>
            <a:r>
              <a:rPr lang="en-GB" dirty="0">
                <a:latin typeface="Arial" panose="020B0604020202020204" pitchFamily="34" charset="0"/>
                <a:cs typeface="Arial" panose="020B0604020202020204" pitchFamily="34" charset="0"/>
              </a:rPr>
              <a:t>in the Zulu case the A plea of guilty was…’Yes I stole’ hence was far from being an unequivocal plea of guilty to the offence of burglary &amp; theft</a:t>
            </a:r>
          </a:p>
          <a:p>
            <a:pPr marL="0" indent="0">
              <a:buNone/>
            </a:pPr>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58490730"/>
      </p:ext>
    </p:extLst>
  </p:cSld>
  <p:clrMapOvr>
    <a:masterClrMapping/>
  </p:clrMapOvr>
</p:sld>
</file>

<file path=ppt/slides/slide4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Transfer of sentencing</a:t>
            </a:r>
          </a:p>
        </p:txBody>
      </p:sp>
      <p:sp>
        <p:nvSpPr>
          <p:cNvPr id="3" name="Content Placeholder 2"/>
          <p:cNvSpPr>
            <a:spLocks noGrp="1"/>
          </p:cNvSpPr>
          <p:nvPr>
            <p:ph sz="quarter" idx="1"/>
          </p:nvPr>
        </p:nvSpPr>
        <p:spPr/>
        <p:txBody>
          <a:bodyPr>
            <a:normAutofit fontScale="92500" lnSpcReduction="10000"/>
          </a:bodyPr>
          <a:lstStyle/>
          <a:p>
            <a:r>
              <a:rPr lang="en-GB" dirty="0">
                <a:latin typeface="Arial" panose="020B0604020202020204" pitchFamily="34" charset="0"/>
                <a:cs typeface="Arial" panose="020B0604020202020204" pitchFamily="34" charset="0"/>
              </a:rPr>
              <a:t>Where a lower </a:t>
            </a:r>
            <a:r>
              <a:rPr lang="en-GB" dirty="0" err="1">
                <a:latin typeface="Arial" panose="020B0604020202020204" pitchFamily="34" charset="0"/>
                <a:cs typeface="Arial" panose="020B0604020202020204" pitchFamily="34" charset="0"/>
              </a:rPr>
              <a:t>Crt</a:t>
            </a:r>
            <a:r>
              <a:rPr lang="en-GB" dirty="0">
                <a:latin typeface="Arial" panose="020B0604020202020204" pitchFamily="34" charset="0"/>
                <a:cs typeface="Arial" panose="020B0604020202020204" pitchFamily="34" charset="0"/>
              </a:rPr>
              <a:t> feels that a more severe sentence should be imposed they would transfer the case to a higher </a:t>
            </a:r>
            <a:r>
              <a:rPr lang="en-GB" dirty="0" err="1">
                <a:latin typeface="Arial" panose="020B0604020202020204" pitchFamily="34" charset="0"/>
                <a:cs typeface="Arial" panose="020B0604020202020204" pitchFamily="34" charset="0"/>
              </a:rPr>
              <a:t>Crt</a:t>
            </a:r>
            <a:r>
              <a:rPr lang="en-GB" dirty="0">
                <a:latin typeface="Arial" panose="020B0604020202020204" pitchFamily="34" charset="0"/>
                <a:cs typeface="Arial" panose="020B0604020202020204" pitchFamily="34" charset="0"/>
              </a:rPr>
              <a:t> for sentencing.</a:t>
            </a:r>
          </a:p>
          <a:p>
            <a:r>
              <a:rPr lang="en-GB" dirty="0">
                <a:latin typeface="Arial" panose="020B0604020202020204" pitchFamily="34" charset="0"/>
                <a:cs typeface="Arial" panose="020B0604020202020204" pitchFamily="34" charset="0"/>
              </a:rPr>
              <a:t>E.g. The </a:t>
            </a:r>
            <a:r>
              <a:rPr lang="en-GB" i="1" dirty="0">
                <a:latin typeface="Arial" panose="020B0604020202020204" pitchFamily="34" charset="0"/>
                <a:cs typeface="Arial" panose="020B0604020202020204" pitchFamily="34" charset="0"/>
              </a:rPr>
              <a:t>People v Phiri </a:t>
            </a:r>
            <a:r>
              <a:rPr lang="en-GB" dirty="0">
                <a:latin typeface="Arial" panose="020B0604020202020204" pitchFamily="34" charset="0"/>
                <a:cs typeface="Arial" panose="020B0604020202020204" pitchFamily="34" charset="0"/>
              </a:rPr>
              <a:t>(1967) ZR 180 HC</a:t>
            </a:r>
          </a:p>
          <a:p>
            <a:r>
              <a:rPr lang="en-GB" dirty="0">
                <a:latin typeface="Arial" panose="020B0604020202020204" pitchFamily="34" charset="0"/>
                <a:cs typeface="Arial" panose="020B0604020202020204" pitchFamily="34" charset="0"/>
              </a:rPr>
              <a:t>A having been convicted of rape by a subordinate </a:t>
            </a:r>
            <a:r>
              <a:rPr lang="en-GB" dirty="0" err="1">
                <a:latin typeface="Arial" panose="020B0604020202020204" pitchFamily="34" charset="0"/>
                <a:cs typeface="Arial" panose="020B0604020202020204" pitchFamily="34" charset="0"/>
              </a:rPr>
              <a:t>Crt</a:t>
            </a:r>
            <a:r>
              <a:rPr lang="en-GB" dirty="0">
                <a:latin typeface="Arial" panose="020B0604020202020204" pitchFamily="34" charset="0"/>
                <a:cs typeface="Arial" panose="020B0604020202020204" pitchFamily="34" charset="0"/>
              </a:rPr>
              <a:t>- Admitted five previous convictions all for housebreaking &amp; theft</a:t>
            </a:r>
          </a:p>
          <a:p>
            <a:r>
              <a:rPr lang="en-GB" dirty="0">
                <a:latin typeface="Arial" panose="020B0604020202020204" pitchFamily="34" charset="0"/>
                <a:cs typeface="Arial" panose="020B0604020202020204" pitchFamily="34" charset="0"/>
              </a:rPr>
              <a:t>Previously he had been placed on probation &amp; released as a juvenile on licence</a:t>
            </a:r>
          </a:p>
          <a:p>
            <a:r>
              <a:rPr lang="en-GB" dirty="0">
                <a:latin typeface="Arial" panose="020B0604020202020204" pitchFamily="34" charset="0"/>
                <a:cs typeface="Arial" panose="020B0604020202020204" pitchFamily="34" charset="0"/>
              </a:rPr>
              <a:t>Present offence was committed during the time when the A has been released on licence.</a:t>
            </a:r>
          </a:p>
          <a:p>
            <a:r>
              <a:rPr lang="en-GB" dirty="0">
                <a:latin typeface="Arial" panose="020B0604020202020204" pitchFamily="34" charset="0"/>
                <a:cs typeface="Arial" panose="020B0604020202020204" pitchFamily="34" charset="0"/>
              </a:rPr>
              <a:t>Subordinate </a:t>
            </a:r>
            <a:r>
              <a:rPr lang="en-GB" dirty="0" err="1">
                <a:latin typeface="Arial" panose="020B0604020202020204" pitchFamily="34" charset="0"/>
                <a:cs typeface="Arial" panose="020B0604020202020204" pitchFamily="34" charset="0"/>
              </a:rPr>
              <a:t>Crt</a:t>
            </a:r>
            <a:r>
              <a:rPr lang="en-GB" dirty="0">
                <a:latin typeface="Arial" panose="020B0604020202020204" pitchFamily="34" charset="0"/>
                <a:cs typeface="Arial" panose="020B0604020202020204" pitchFamily="34" charset="0"/>
              </a:rPr>
              <a:t> decided to transfer the case to the HC due to the seriousness of the offence hence probation had not worked for the A. </a:t>
            </a:r>
          </a:p>
        </p:txBody>
      </p:sp>
    </p:spTree>
    <p:extLst>
      <p:ext uri="{BB962C8B-B14F-4D97-AF65-F5344CB8AC3E}">
        <p14:creationId xmlns:p14="http://schemas.microsoft.com/office/powerpoint/2010/main" val="98094909"/>
      </p:ext>
    </p:extLst>
  </p:cSld>
  <p:clrMapOvr>
    <a:masterClrMapping/>
  </p:clrMapOvr>
</p:sld>
</file>

<file path=ppt/slides/slide4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63600"/>
            <a:ext cx="10515600" cy="5313363"/>
          </a:xfrm>
        </p:spPr>
        <p:txBody>
          <a:bodyPr/>
          <a:lstStyle/>
          <a:p>
            <a:r>
              <a:rPr lang="en-GB" b="1" dirty="0">
                <a:latin typeface="Arial" panose="020B0604020202020204" pitchFamily="34" charset="0"/>
                <a:cs typeface="Arial" panose="020B0604020202020204" pitchFamily="34" charset="0"/>
              </a:rPr>
              <a:t>Look at the following on sentencing principles:</a:t>
            </a:r>
          </a:p>
          <a:p>
            <a:r>
              <a:rPr lang="en-GB" dirty="0">
                <a:latin typeface="Arial" panose="020B0604020202020204" pitchFamily="34" charset="0"/>
                <a:cs typeface="Arial" panose="020B0604020202020204" pitchFamily="34" charset="0"/>
              </a:rPr>
              <a:t>Francis Chanda V The People (1971) Z.R. 32 (C.A.)</a:t>
            </a:r>
          </a:p>
          <a:p>
            <a:r>
              <a:rPr lang="en-GB" dirty="0">
                <a:latin typeface="Arial" panose="020B0604020202020204" pitchFamily="34" charset="0"/>
                <a:cs typeface="Arial" panose="020B0604020202020204" pitchFamily="34" charset="0"/>
              </a:rPr>
              <a:t>Noah </a:t>
            </a:r>
            <a:r>
              <a:rPr lang="en-GB" dirty="0" err="1">
                <a:latin typeface="Arial" panose="020B0604020202020204" pitchFamily="34" charset="0"/>
                <a:cs typeface="Arial" panose="020B0604020202020204" pitchFamily="34" charset="0"/>
              </a:rPr>
              <a:t>Kambobe</a:t>
            </a:r>
            <a:r>
              <a:rPr lang="en-GB" dirty="0">
                <a:latin typeface="Arial" panose="020B0604020202020204" pitchFamily="34" charset="0"/>
                <a:cs typeface="Arial" panose="020B0604020202020204" pitchFamily="34" charset="0"/>
              </a:rPr>
              <a:t> V The People. SCZ Judgment No. 13 of  2002</a:t>
            </a:r>
          </a:p>
          <a:p>
            <a:r>
              <a:rPr lang="en-GB" dirty="0">
                <a:latin typeface="Arial" panose="020B0604020202020204" pitchFamily="34" charset="0"/>
                <a:cs typeface="Arial" panose="020B0604020202020204" pitchFamily="34" charset="0"/>
              </a:rPr>
              <a:t>Francis </a:t>
            </a:r>
            <a:r>
              <a:rPr lang="en-GB" dirty="0" err="1">
                <a:latin typeface="Arial" panose="020B0604020202020204" pitchFamily="34" charset="0"/>
                <a:cs typeface="Arial" panose="020B0604020202020204" pitchFamily="34" charset="0"/>
              </a:rPr>
              <a:t>Mayaba</a:t>
            </a:r>
            <a:r>
              <a:rPr lang="en-GB" dirty="0">
                <a:latin typeface="Arial" panose="020B0604020202020204" pitchFamily="34" charset="0"/>
                <a:cs typeface="Arial" panose="020B0604020202020204" pitchFamily="34" charset="0"/>
              </a:rPr>
              <a:t> V The People S.C.Z. JUDGMENT NO. 5 OF1999</a:t>
            </a:r>
          </a:p>
        </p:txBody>
      </p:sp>
    </p:spTree>
    <p:extLst>
      <p:ext uri="{BB962C8B-B14F-4D97-AF65-F5344CB8AC3E}">
        <p14:creationId xmlns:p14="http://schemas.microsoft.com/office/powerpoint/2010/main" val="378480099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ZA" b="1" dirty="0"/>
              <a:t>NOVUS ACTUS INTERVENIENS –  ACTS BY 3</a:t>
            </a:r>
            <a:r>
              <a:rPr lang="en-ZA" b="1" baseline="30000" dirty="0"/>
              <a:t>RD</a:t>
            </a:r>
            <a:r>
              <a:rPr lang="en-ZA" b="1" dirty="0"/>
              <a:t> PARTIES</a:t>
            </a:r>
          </a:p>
        </p:txBody>
      </p:sp>
      <p:sp>
        <p:nvSpPr>
          <p:cNvPr id="3" name="Content Placeholder 2"/>
          <p:cNvSpPr>
            <a:spLocks noGrp="1"/>
          </p:cNvSpPr>
          <p:nvPr>
            <p:ph idx="1"/>
          </p:nvPr>
        </p:nvSpPr>
        <p:spPr>
          <a:xfrm>
            <a:off x="708337" y="1802675"/>
            <a:ext cx="11256135" cy="4885508"/>
          </a:xfrm>
        </p:spPr>
        <p:txBody>
          <a:bodyPr>
            <a:normAutofit/>
          </a:bodyPr>
          <a:lstStyle/>
          <a:p>
            <a:pPr marL="457200" indent="-457200">
              <a:buFont typeface="+mj-lt"/>
              <a:buAutoNum type="arabicPeriod"/>
            </a:pPr>
            <a:r>
              <a:rPr lang="en-ZA" dirty="0"/>
              <a:t>Free and voluntary acts of 3</a:t>
            </a:r>
            <a:r>
              <a:rPr lang="en-ZA" baseline="30000" dirty="0"/>
              <a:t>rd</a:t>
            </a:r>
            <a:r>
              <a:rPr lang="en-ZA" dirty="0"/>
              <a:t> parties</a:t>
            </a:r>
          </a:p>
          <a:p>
            <a:pPr marL="457200" indent="-457200">
              <a:buFont typeface="+mj-lt"/>
              <a:buAutoNum type="arabicPeriod"/>
            </a:pPr>
            <a:r>
              <a:rPr lang="en-ZA" dirty="0"/>
              <a:t>Lawful acts of 3</a:t>
            </a:r>
            <a:r>
              <a:rPr lang="en-ZA" baseline="30000" dirty="0"/>
              <a:t>rd</a:t>
            </a:r>
            <a:r>
              <a:rPr lang="en-ZA" dirty="0"/>
              <a:t> parties</a:t>
            </a:r>
          </a:p>
          <a:p>
            <a:pPr marL="457200" indent="-457200">
              <a:buFont typeface="+mj-lt"/>
              <a:buAutoNum type="alphaLcPeriod"/>
            </a:pPr>
            <a:r>
              <a:rPr lang="en-ZA" dirty="0"/>
              <a:t>Lack of legal capacity-  R v Micheal (1840) 173 ER 867 (PC – Zambia; Art 14 (1) (2) </a:t>
            </a:r>
          </a:p>
          <a:p>
            <a:pPr marL="457200" indent="-457200">
              <a:buFont typeface="+mj-lt"/>
              <a:buAutoNum type="alphaLcPeriod"/>
            </a:pPr>
            <a:r>
              <a:rPr lang="en-ZA" dirty="0"/>
              <a:t>Lack of </a:t>
            </a:r>
            <a:r>
              <a:rPr lang="en-ZA" dirty="0" err="1"/>
              <a:t>mens</a:t>
            </a:r>
            <a:r>
              <a:rPr lang="en-ZA" dirty="0"/>
              <a:t> </a:t>
            </a:r>
            <a:r>
              <a:rPr lang="en-ZA" dirty="0" err="1"/>
              <a:t>reus</a:t>
            </a:r>
            <a:r>
              <a:rPr lang="en-ZA" dirty="0"/>
              <a:t> </a:t>
            </a:r>
          </a:p>
          <a:p>
            <a:pPr marL="457200" indent="-457200">
              <a:buFont typeface="+mj-lt"/>
              <a:buAutoNum type="alphaLcPeriod"/>
            </a:pPr>
            <a:r>
              <a:rPr lang="en-ZA" dirty="0"/>
              <a:t>Defences (legally justified) – R v </a:t>
            </a:r>
            <a:r>
              <a:rPr lang="en-ZA" dirty="0" err="1"/>
              <a:t>Pagett</a:t>
            </a:r>
            <a:r>
              <a:rPr lang="en-ZA" dirty="0"/>
              <a:t> (1983) 76 Cr App R 279</a:t>
            </a:r>
          </a:p>
        </p:txBody>
      </p:sp>
    </p:spTree>
    <p:extLst>
      <p:ext uri="{BB962C8B-B14F-4D97-AF65-F5344CB8AC3E}">
        <p14:creationId xmlns:p14="http://schemas.microsoft.com/office/powerpoint/2010/main" val="358488340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91264" cy="1143000"/>
          </a:xfrm>
        </p:spPr>
        <p:txBody>
          <a:bodyPr>
            <a:normAutofit fontScale="90000"/>
          </a:bodyPr>
          <a:lstStyle/>
          <a:p>
            <a:pPr algn="ctr"/>
            <a:r>
              <a:rPr lang="en-ZA" b="1" dirty="0"/>
              <a:t>NOVUS ACTUS INTERVENIENS –  ACTS BY 3</a:t>
            </a:r>
            <a:r>
              <a:rPr lang="en-ZA" b="1" baseline="30000" dirty="0"/>
              <a:t>RD</a:t>
            </a:r>
            <a:r>
              <a:rPr lang="en-ZA" b="1" dirty="0"/>
              <a:t> PARTIES</a:t>
            </a:r>
            <a:endParaRPr lang="en-ZA" dirty="0"/>
          </a:p>
        </p:txBody>
      </p:sp>
      <p:sp>
        <p:nvSpPr>
          <p:cNvPr id="3" name="Content Placeholder 2"/>
          <p:cNvSpPr>
            <a:spLocks noGrp="1"/>
          </p:cNvSpPr>
          <p:nvPr>
            <p:ph idx="1"/>
          </p:nvPr>
        </p:nvSpPr>
        <p:spPr>
          <a:xfrm>
            <a:off x="772731" y="1600200"/>
            <a:ext cx="10985679" cy="4925144"/>
          </a:xfrm>
        </p:spPr>
        <p:txBody>
          <a:bodyPr>
            <a:normAutofit/>
          </a:bodyPr>
          <a:lstStyle/>
          <a:p>
            <a:pPr marL="514350" indent="-514350">
              <a:buAutoNum type="arabicPeriod" startAt="3"/>
            </a:pPr>
            <a:endParaRPr lang="en-ZA" sz="3600" b="1" dirty="0"/>
          </a:p>
          <a:p>
            <a:pPr marL="514350" indent="-514350">
              <a:buAutoNum type="arabicPeriod" startAt="3"/>
            </a:pPr>
            <a:r>
              <a:rPr lang="en-ZA" sz="3600" b="1" dirty="0"/>
              <a:t>Medical treatment – accused tries to blame it on medical treatment – S207 PC</a:t>
            </a:r>
          </a:p>
          <a:p>
            <a:pPr marL="514350" indent="-514350">
              <a:buNone/>
            </a:pPr>
            <a:endParaRPr lang="en-ZA" sz="3600" b="1" dirty="0"/>
          </a:p>
          <a:p>
            <a:pPr>
              <a:buFontTx/>
              <a:buChar char="-"/>
            </a:pPr>
            <a:r>
              <a:rPr lang="en-ZA" sz="3200" b="1" dirty="0"/>
              <a:t>R v </a:t>
            </a:r>
            <a:r>
              <a:rPr lang="en-ZA" sz="3200" b="1" dirty="0" err="1"/>
              <a:t>Malcherek</a:t>
            </a:r>
            <a:r>
              <a:rPr lang="en-ZA" sz="3200" b="1" dirty="0"/>
              <a:t> and Steel (1981) 2 ALL ER 422. Court of Appeal</a:t>
            </a:r>
          </a:p>
        </p:txBody>
      </p:sp>
    </p:spTree>
    <p:extLst>
      <p:ext uri="{BB962C8B-B14F-4D97-AF65-F5344CB8AC3E}">
        <p14:creationId xmlns:p14="http://schemas.microsoft.com/office/powerpoint/2010/main" val="359673184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ZA" b="1" dirty="0"/>
              <a:t>NOVUS ACTUS INTERVENIENS –  ACTS BY 3</a:t>
            </a:r>
            <a:r>
              <a:rPr lang="en-ZA" b="1" baseline="30000" dirty="0"/>
              <a:t>RD</a:t>
            </a:r>
            <a:r>
              <a:rPr lang="en-ZA" b="1" dirty="0"/>
              <a:t> PARTIES CONT’D</a:t>
            </a:r>
          </a:p>
        </p:txBody>
      </p:sp>
      <p:sp>
        <p:nvSpPr>
          <p:cNvPr id="3" name="Content Placeholder 2"/>
          <p:cNvSpPr>
            <a:spLocks noGrp="1"/>
          </p:cNvSpPr>
          <p:nvPr>
            <p:ph idx="1"/>
          </p:nvPr>
        </p:nvSpPr>
        <p:spPr>
          <a:xfrm>
            <a:off x="669701" y="1556793"/>
            <a:ext cx="10921285" cy="4987699"/>
          </a:xfrm>
        </p:spPr>
        <p:txBody>
          <a:bodyPr>
            <a:normAutofit fontScale="92500"/>
          </a:bodyPr>
          <a:lstStyle/>
          <a:p>
            <a:pPr>
              <a:buFont typeface="Wingdings" pitchFamily="2" charset="2"/>
              <a:buChar char="ü"/>
            </a:pPr>
            <a:endParaRPr lang="en-ZA" sz="2400" dirty="0"/>
          </a:p>
          <a:p>
            <a:pPr>
              <a:buFont typeface="Wingdings" pitchFamily="2" charset="2"/>
              <a:buChar char="ü"/>
            </a:pPr>
            <a:r>
              <a:rPr lang="en-ZA" sz="2400" dirty="0">
                <a:latin typeface="Arial" panose="020B0604020202020204" pitchFamily="34" charset="0"/>
                <a:cs typeface="Arial" panose="020B0604020202020204" pitchFamily="34" charset="0"/>
              </a:rPr>
              <a:t>R v Jordan (1956) 40 Cr App R 153 – wrong medication given to a recovering patient</a:t>
            </a:r>
          </a:p>
          <a:p>
            <a:pPr>
              <a:buFont typeface="Wingdings" pitchFamily="2" charset="2"/>
              <a:buChar char="ü"/>
            </a:pPr>
            <a:r>
              <a:rPr lang="en-GB" sz="2400" dirty="0">
                <a:latin typeface="Arial" panose="020B0604020202020204" pitchFamily="34" charset="0"/>
                <a:cs typeface="Arial" panose="020B0604020202020204" pitchFamily="34" charset="0"/>
              </a:rPr>
              <a:t>Raymond </a:t>
            </a:r>
            <a:r>
              <a:rPr lang="en-GB" sz="2400" dirty="0" err="1">
                <a:latin typeface="Arial" panose="020B0604020202020204" pitchFamily="34" charset="0"/>
                <a:cs typeface="Arial" panose="020B0604020202020204" pitchFamily="34" charset="0"/>
              </a:rPr>
              <a:t>Mweetwa</a:t>
            </a:r>
            <a:r>
              <a:rPr lang="en-GB" sz="2400" dirty="0">
                <a:latin typeface="Arial" panose="020B0604020202020204" pitchFamily="34" charset="0"/>
                <a:cs typeface="Arial" panose="020B0604020202020204" pitchFamily="34" charset="0"/>
              </a:rPr>
              <a:t> Banda v The People S.C.Z. Judgment No. 17 of 1984</a:t>
            </a:r>
          </a:p>
          <a:p>
            <a:pPr>
              <a:buFont typeface="Wingdings" pitchFamily="2" charset="2"/>
              <a:buChar char="ü"/>
            </a:pPr>
            <a:r>
              <a:rPr lang="en-GB" sz="2400" dirty="0" err="1">
                <a:latin typeface="Arial" panose="020B0604020202020204" pitchFamily="34" charset="0"/>
                <a:cs typeface="Arial" panose="020B0604020202020204" pitchFamily="34" charset="0"/>
              </a:rPr>
              <a:t>Kazembe</a:t>
            </a:r>
            <a:r>
              <a:rPr lang="en-GB" sz="2400" dirty="0">
                <a:latin typeface="Arial" panose="020B0604020202020204" pitchFamily="34" charset="0"/>
                <a:cs typeface="Arial" panose="020B0604020202020204" pitchFamily="34" charset="0"/>
              </a:rPr>
              <a:t> And </a:t>
            </a:r>
            <a:r>
              <a:rPr lang="en-GB" sz="2400" dirty="0" err="1">
                <a:latin typeface="Arial" panose="020B0604020202020204" pitchFamily="34" charset="0"/>
                <a:cs typeface="Arial" panose="020B0604020202020204" pitchFamily="34" charset="0"/>
              </a:rPr>
              <a:t>Zebron</a:t>
            </a:r>
            <a:r>
              <a:rPr lang="en-GB" sz="2400" dirty="0">
                <a:latin typeface="Arial" panose="020B0604020202020204" pitchFamily="34" charset="0"/>
                <a:cs typeface="Arial" panose="020B0604020202020204" pitchFamily="34" charset="0"/>
              </a:rPr>
              <a:t> V The People (1969) Z.R. 22 (C.A.)</a:t>
            </a:r>
          </a:p>
          <a:p>
            <a:pPr>
              <a:buFont typeface="Wingdings" pitchFamily="2" charset="2"/>
              <a:buChar char="ü"/>
            </a:pPr>
            <a:r>
              <a:rPr lang="en-GB" sz="2400" dirty="0">
                <a:latin typeface="Arial" panose="020B0604020202020204" pitchFamily="34" charset="0"/>
                <a:cs typeface="Arial" panose="020B0604020202020204" pitchFamily="34" charset="0"/>
              </a:rPr>
              <a:t>People v Mwelwa [2011] ZMHC 100</a:t>
            </a:r>
            <a:endParaRPr lang="en-ZA" sz="2400" dirty="0">
              <a:latin typeface="Arial" panose="020B0604020202020204" pitchFamily="34" charset="0"/>
              <a:cs typeface="Arial" panose="020B0604020202020204" pitchFamily="34" charset="0"/>
            </a:endParaRPr>
          </a:p>
          <a:p>
            <a:pPr>
              <a:buFont typeface="Wingdings" pitchFamily="2" charset="2"/>
              <a:buChar char="ü"/>
            </a:pPr>
            <a:endParaRPr lang="en-ZA" sz="2400" dirty="0">
              <a:latin typeface="Arial" panose="020B0604020202020204" pitchFamily="34" charset="0"/>
              <a:cs typeface="Arial" panose="020B0604020202020204" pitchFamily="34" charset="0"/>
            </a:endParaRPr>
          </a:p>
          <a:p>
            <a:pPr>
              <a:buFont typeface="Wingdings" pitchFamily="2" charset="2"/>
              <a:buChar char="ü"/>
            </a:pPr>
            <a:r>
              <a:rPr lang="en-ZA" sz="2400" dirty="0">
                <a:latin typeface="Arial" panose="020B0604020202020204" pitchFamily="34" charset="0"/>
                <a:cs typeface="Arial" panose="020B0604020202020204" pitchFamily="34" charset="0"/>
              </a:rPr>
              <a:t>R v Cheshire (1991) 3 ALL ER 670 – Serious wound but medical treatment was done negligently</a:t>
            </a:r>
          </a:p>
          <a:p>
            <a:pPr>
              <a:buFont typeface="Wingdings" pitchFamily="2" charset="2"/>
              <a:buChar char="ü"/>
            </a:pPr>
            <a:endParaRPr lang="en-ZA" sz="2400" dirty="0">
              <a:latin typeface="Arial" panose="020B0604020202020204" pitchFamily="34" charset="0"/>
              <a:cs typeface="Arial" panose="020B0604020202020204" pitchFamily="34" charset="0"/>
            </a:endParaRPr>
          </a:p>
          <a:p>
            <a:pPr>
              <a:buFont typeface="Wingdings" pitchFamily="2" charset="2"/>
              <a:buChar char="ü"/>
            </a:pPr>
            <a:r>
              <a:rPr lang="en-ZA" sz="2400" dirty="0">
                <a:latin typeface="Arial" panose="020B0604020202020204" pitchFamily="34" charset="0"/>
                <a:cs typeface="Arial" panose="020B0604020202020204" pitchFamily="34" charset="0"/>
              </a:rPr>
              <a:t>Court considers two issues generally:</a:t>
            </a:r>
          </a:p>
          <a:p>
            <a:pPr marL="514350" indent="-514350">
              <a:buFont typeface="+mj-lt"/>
              <a:buAutoNum type="romanUcPeriod"/>
            </a:pPr>
            <a:r>
              <a:rPr lang="en-ZA" sz="2400" dirty="0">
                <a:latin typeface="Arial" panose="020B0604020202020204" pitchFamily="34" charset="0"/>
                <a:cs typeface="Arial" panose="020B0604020202020204" pitchFamily="34" charset="0"/>
              </a:rPr>
              <a:t>How negligent or wrongful was the treatment?</a:t>
            </a:r>
          </a:p>
          <a:p>
            <a:pPr marL="514350" indent="-514350">
              <a:buFont typeface="+mj-lt"/>
              <a:buAutoNum type="romanUcPeriod"/>
            </a:pPr>
            <a:r>
              <a:rPr lang="en-ZA" sz="2400" dirty="0">
                <a:latin typeface="Arial" panose="020B0604020202020204" pitchFamily="34" charset="0"/>
                <a:cs typeface="Arial" panose="020B0604020202020204" pitchFamily="34" charset="0"/>
              </a:rPr>
              <a:t>Was the original wound still an operating and substantial cause?</a:t>
            </a:r>
          </a:p>
        </p:txBody>
      </p:sp>
    </p:spTree>
    <p:extLst>
      <p:ext uri="{BB962C8B-B14F-4D97-AF65-F5344CB8AC3E}">
        <p14:creationId xmlns:p14="http://schemas.microsoft.com/office/powerpoint/2010/main" val="289833123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b="1" dirty="0"/>
              <a:t>NOVUS ACTUS INTERVENIENS –  ACTS/OMISSIONS BY THE VICTIM</a:t>
            </a:r>
          </a:p>
        </p:txBody>
      </p:sp>
      <p:sp>
        <p:nvSpPr>
          <p:cNvPr id="3" name="Content Placeholder 2"/>
          <p:cNvSpPr>
            <a:spLocks noGrp="1"/>
          </p:cNvSpPr>
          <p:nvPr>
            <p:ph idx="1"/>
          </p:nvPr>
        </p:nvSpPr>
        <p:spPr>
          <a:xfrm>
            <a:off x="838200" y="1802674"/>
            <a:ext cx="10958848" cy="4846320"/>
          </a:xfrm>
        </p:spPr>
        <p:txBody>
          <a:bodyPr>
            <a:normAutofit/>
          </a:bodyPr>
          <a:lstStyle/>
          <a:p>
            <a:pPr>
              <a:buNone/>
            </a:pPr>
            <a:r>
              <a:rPr lang="en-ZA" sz="2400" b="1" dirty="0"/>
              <a:t>1</a:t>
            </a:r>
            <a:r>
              <a:rPr lang="en-ZA" b="1" dirty="0"/>
              <a:t>. Acts of the Victim</a:t>
            </a:r>
          </a:p>
          <a:p>
            <a:pPr>
              <a:buFont typeface="Wingdings" pitchFamily="2" charset="2"/>
              <a:buChar char="ü"/>
            </a:pPr>
            <a:r>
              <a:rPr lang="en-ZA" b="1" dirty="0"/>
              <a:t>Roberts (1971) 56 Cr App R 95</a:t>
            </a:r>
          </a:p>
          <a:p>
            <a:pPr>
              <a:buFont typeface="Wingdings" pitchFamily="2" charset="2"/>
              <a:buChar char="ü"/>
            </a:pPr>
            <a:r>
              <a:rPr lang="en-ZA" b="1" dirty="0"/>
              <a:t>reasonable person test applied</a:t>
            </a:r>
          </a:p>
          <a:p>
            <a:pPr>
              <a:buFont typeface="Arial" charset="0"/>
              <a:buChar char="•"/>
            </a:pPr>
            <a:r>
              <a:rPr lang="en-ZA" b="1" dirty="0"/>
              <a:t>Kennedy (No.2) (2005) 2 Cr App R 348</a:t>
            </a:r>
          </a:p>
          <a:p>
            <a:pPr>
              <a:buNone/>
            </a:pPr>
            <a:r>
              <a:rPr lang="en-ZA" b="1" dirty="0"/>
              <a:t>2. Omission of the Victim: Blaue (1975) 3 ALL ER 466 </a:t>
            </a:r>
          </a:p>
          <a:p>
            <a:pPr>
              <a:buNone/>
            </a:pPr>
            <a:endParaRPr lang="en-ZA" sz="2400" b="1" dirty="0"/>
          </a:p>
        </p:txBody>
      </p:sp>
    </p:spTree>
    <p:extLst>
      <p:ext uri="{BB962C8B-B14F-4D97-AF65-F5344CB8AC3E}">
        <p14:creationId xmlns:p14="http://schemas.microsoft.com/office/powerpoint/2010/main" val="399688035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b="1" dirty="0"/>
              <a:t>NOVUS ACTUS INTERVENIENS –  ACTS/OMISSIONS BY THE VICTIM</a:t>
            </a:r>
          </a:p>
        </p:txBody>
      </p:sp>
      <p:sp>
        <p:nvSpPr>
          <p:cNvPr id="3" name="Content Placeholder 2"/>
          <p:cNvSpPr>
            <a:spLocks noGrp="1"/>
          </p:cNvSpPr>
          <p:nvPr>
            <p:ph idx="1"/>
          </p:nvPr>
        </p:nvSpPr>
        <p:spPr/>
        <p:txBody>
          <a:bodyPr>
            <a:normAutofit/>
          </a:bodyPr>
          <a:lstStyle/>
          <a:p>
            <a:pPr>
              <a:buNone/>
            </a:pPr>
            <a:r>
              <a:rPr lang="en-ZA" sz="3200" b="1" dirty="0"/>
              <a:t>3. Condition of the victim – thin skull rule – Hayward (1908) 21 Cox CC 692</a:t>
            </a:r>
          </a:p>
        </p:txBody>
      </p:sp>
    </p:spTree>
    <p:extLst>
      <p:ext uri="{BB962C8B-B14F-4D97-AF65-F5344CB8AC3E}">
        <p14:creationId xmlns:p14="http://schemas.microsoft.com/office/powerpoint/2010/main" val="419808223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br>
              <a:rPr lang="en-ZA" dirty="0"/>
            </a:br>
            <a:endParaRPr lang="en-ZA" dirty="0"/>
          </a:p>
        </p:txBody>
      </p:sp>
      <p:sp>
        <p:nvSpPr>
          <p:cNvPr id="3" name="Subtitle 2"/>
          <p:cNvSpPr>
            <a:spLocks noGrp="1"/>
          </p:cNvSpPr>
          <p:nvPr>
            <p:ph type="subTitle" idx="4294967295"/>
          </p:nvPr>
        </p:nvSpPr>
        <p:spPr>
          <a:xfrm>
            <a:off x="1534398" y="1892412"/>
            <a:ext cx="8777287" cy="863667"/>
          </a:xfrm>
        </p:spPr>
        <p:txBody>
          <a:bodyPr>
            <a:normAutofit/>
          </a:bodyPr>
          <a:lstStyle/>
          <a:p>
            <a:pPr marL="0" indent="0" algn="l">
              <a:buNone/>
            </a:pPr>
            <a:r>
              <a:rPr lang="en-ZA" dirty="0"/>
              <a:t>		</a:t>
            </a:r>
            <a:r>
              <a:rPr lang="en-ZA" sz="4400" dirty="0">
                <a:solidFill>
                  <a:schemeClr val="tx1"/>
                </a:solidFill>
                <a:latin typeface="Arial Black" pitchFamily="34" charset="0"/>
              </a:rPr>
              <a:t>UNIT </a:t>
            </a:r>
            <a:r>
              <a:rPr lang="en-ZA" sz="4400" dirty="0">
                <a:latin typeface="Arial Black" pitchFamily="34" charset="0"/>
              </a:rPr>
              <a:t>3 - </a:t>
            </a:r>
            <a:r>
              <a:rPr lang="en-ZA" sz="4400" dirty="0">
                <a:solidFill>
                  <a:schemeClr val="tx1"/>
                </a:solidFill>
                <a:latin typeface="Arial Black" pitchFamily="34" charset="0"/>
              </a:rPr>
              <a:t> MENS REA: </a:t>
            </a:r>
          </a:p>
          <a:p>
            <a:pPr algn="l"/>
            <a:endParaRPr lang="en-ZA" sz="4400" dirty="0"/>
          </a:p>
        </p:txBody>
      </p:sp>
    </p:spTree>
    <p:extLst>
      <p:ext uri="{BB962C8B-B14F-4D97-AF65-F5344CB8AC3E}">
        <p14:creationId xmlns:p14="http://schemas.microsoft.com/office/powerpoint/2010/main" val="96690854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4247" y="2078849"/>
            <a:ext cx="10805375" cy="4373465"/>
          </a:xfrm>
        </p:spPr>
        <p:txBody>
          <a:bodyPr>
            <a:normAutofit/>
          </a:bodyPr>
          <a:lstStyle/>
          <a:p>
            <a:pPr marL="385763" indent="-385763">
              <a:buFont typeface="+mj-lt"/>
              <a:buAutoNum type="alphaLcPeriod"/>
            </a:pPr>
            <a:r>
              <a:rPr lang="en-GB" sz="2400" dirty="0">
                <a:latin typeface="Arial" panose="020B0604020202020204" pitchFamily="34" charset="0"/>
                <a:cs typeface="Arial" panose="020B0604020202020204" pitchFamily="34" charset="0"/>
              </a:rPr>
              <a:t>Be able to explain the  notion of </a:t>
            </a:r>
            <a:r>
              <a:rPr lang="en-GB" sz="2400" i="1" dirty="0">
                <a:latin typeface="Arial" panose="020B0604020202020204" pitchFamily="34" charset="0"/>
                <a:cs typeface="Arial" panose="020B0604020202020204" pitchFamily="34" charset="0"/>
              </a:rPr>
              <a:t>mens rea (</a:t>
            </a:r>
            <a:r>
              <a:rPr lang="en-GB" sz="2400" dirty="0">
                <a:latin typeface="Arial" panose="020B0604020202020204" pitchFamily="34" charset="0"/>
                <a:cs typeface="Arial" panose="020B0604020202020204" pitchFamily="34" charset="0"/>
              </a:rPr>
              <a:t>mental element)</a:t>
            </a:r>
          </a:p>
          <a:p>
            <a:pPr marL="385763" indent="-385763">
              <a:buFont typeface="+mj-lt"/>
              <a:buAutoNum type="alphaLcPeriod"/>
            </a:pPr>
            <a:endParaRPr lang="en-GB" sz="2400" dirty="0">
              <a:latin typeface="Arial" panose="020B0604020202020204" pitchFamily="34" charset="0"/>
              <a:cs typeface="Arial" panose="020B0604020202020204" pitchFamily="34" charset="0"/>
            </a:endParaRPr>
          </a:p>
          <a:p>
            <a:pPr marL="385763" indent="-385763">
              <a:buFont typeface="+mj-lt"/>
              <a:buAutoNum type="alphaLcPeriod"/>
            </a:pPr>
            <a:r>
              <a:rPr lang="en-GB" sz="2400" dirty="0">
                <a:latin typeface="Arial" panose="020B0604020202020204" pitchFamily="34" charset="0"/>
                <a:cs typeface="Arial" panose="020B0604020202020204" pitchFamily="34" charset="0"/>
              </a:rPr>
              <a:t>Be familiar with the different elements of </a:t>
            </a:r>
            <a:r>
              <a:rPr lang="en-GB" sz="2400" dirty="0" err="1">
                <a:latin typeface="Arial" panose="020B0604020202020204" pitchFamily="34" charset="0"/>
                <a:cs typeface="Arial" panose="020B0604020202020204" pitchFamily="34" charset="0"/>
              </a:rPr>
              <a:t>mens</a:t>
            </a:r>
            <a:r>
              <a:rPr lang="en-GB" sz="2400" dirty="0">
                <a:latin typeface="Arial" panose="020B0604020202020204" pitchFamily="34" charset="0"/>
                <a:cs typeface="Arial" panose="020B0604020202020204" pitchFamily="34" charset="0"/>
              </a:rPr>
              <a:t> </a:t>
            </a:r>
            <a:r>
              <a:rPr lang="en-GB" sz="2400" dirty="0" err="1">
                <a:latin typeface="Arial" panose="020B0604020202020204" pitchFamily="34" charset="0"/>
                <a:cs typeface="Arial" panose="020B0604020202020204" pitchFamily="34" charset="0"/>
              </a:rPr>
              <a:t>rea</a:t>
            </a:r>
            <a:r>
              <a:rPr lang="en-GB" sz="2400" dirty="0">
                <a:latin typeface="Arial" panose="020B0604020202020204" pitchFamily="34" charset="0"/>
                <a:cs typeface="Arial" panose="020B0604020202020204" pitchFamily="34" charset="0"/>
              </a:rPr>
              <a:t>; intention/motive, recklessness, negligence &amp; knowledge.</a:t>
            </a:r>
          </a:p>
          <a:p>
            <a:pPr marL="385763" indent="-385763">
              <a:buFont typeface="+mj-lt"/>
              <a:buAutoNum type="alphaLcPeriod"/>
            </a:pPr>
            <a:endParaRPr lang="en-GB" sz="2400" dirty="0">
              <a:latin typeface="Arial" panose="020B0604020202020204" pitchFamily="34" charset="0"/>
              <a:cs typeface="Arial" panose="020B0604020202020204" pitchFamily="34" charset="0"/>
            </a:endParaRPr>
          </a:p>
          <a:p>
            <a:pPr marL="385763" indent="-385763">
              <a:buFont typeface="+mj-lt"/>
              <a:buAutoNum type="alphaLcPeriod"/>
            </a:pPr>
            <a:r>
              <a:rPr lang="en-GB" sz="2400" dirty="0">
                <a:latin typeface="Arial" panose="020B0604020202020204" pitchFamily="34" charset="0"/>
                <a:cs typeface="Arial" panose="020B0604020202020204" pitchFamily="34" charset="0"/>
              </a:rPr>
              <a:t>Be able to distinguish the following concepts; Intention, Motive, Knowledge, Negligence &amp; Recklessness</a:t>
            </a:r>
          </a:p>
          <a:p>
            <a:pPr marL="82296" indent="0">
              <a:buNone/>
            </a:pPr>
            <a:endParaRPr lang="en-GB" sz="2400" dirty="0">
              <a:latin typeface="Arial" panose="020B0604020202020204" pitchFamily="34" charset="0"/>
              <a:cs typeface="Arial" panose="020B0604020202020204" pitchFamily="34" charset="0"/>
            </a:endParaRPr>
          </a:p>
          <a:p>
            <a:pPr marL="385763" indent="-385763">
              <a:buAutoNum type="arabicPeriod"/>
            </a:pPr>
            <a:endParaRPr lang="en-GB" sz="3200" dirty="0">
              <a:latin typeface="Arial" panose="020B0604020202020204" pitchFamily="34" charset="0"/>
              <a:cs typeface="Arial" panose="020B0604020202020204" pitchFamily="34" charset="0"/>
            </a:endParaRPr>
          </a:p>
          <a:p>
            <a:pPr marL="82296" indent="0">
              <a:buNone/>
            </a:pPr>
            <a:endParaRPr lang="en-GB" dirty="0"/>
          </a:p>
          <a:p>
            <a:endParaRPr lang="en-GB" dirty="0"/>
          </a:p>
        </p:txBody>
      </p:sp>
      <p:sp>
        <p:nvSpPr>
          <p:cNvPr id="2" name="Title 1"/>
          <p:cNvSpPr>
            <a:spLocks noGrp="1"/>
          </p:cNvSpPr>
          <p:nvPr>
            <p:ph type="title"/>
          </p:nvPr>
        </p:nvSpPr>
        <p:spPr>
          <a:xfrm>
            <a:off x="2767741" y="1063229"/>
            <a:ext cx="7590295" cy="857250"/>
          </a:xfrm>
        </p:spPr>
        <p:txBody>
          <a:bodyPr/>
          <a:lstStyle/>
          <a:p>
            <a:pPr algn="ctr"/>
            <a:r>
              <a:rPr lang="en-GB" dirty="0">
                <a:latin typeface="Arial Black" pitchFamily="34" charset="0"/>
              </a:rPr>
              <a:t>Learning Outcomes</a:t>
            </a:r>
          </a:p>
        </p:txBody>
      </p:sp>
    </p:spTree>
    <p:extLst>
      <p:ext uri="{BB962C8B-B14F-4D97-AF65-F5344CB8AC3E}">
        <p14:creationId xmlns:p14="http://schemas.microsoft.com/office/powerpoint/2010/main" val="366429844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7998" y="1063229"/>
            <a:ext cx="7532177" cy="857250"/>
          </a:xfrm>
        </p:spPr>
        <p:txBody>
          <a:bodyPr>
            <a:normAutofit fontScale="90000"/>
          </a:bodyPr>
          <a:lstStyle/>
          <a:p>
            <a:pPr algn="ctr"/>
            <a:r>
              <a:rPr lang="en-ZA" dirty="0">
                <a:latin typeface="Arial Black" pitchFamily="34" charset="0"/>
              </a:rPr>
              <a:t>MENS REA; WHAT IS IT?</a:t>
            </a:r>
          </a:p>
        </p:txBody>
      </p:sp>
      <p:sp>
        <p:nvSpPr>
          <p:cNvPr id="3" name="Content Placeholder 2"/>
          <p:cNvSpPr>
            <a:spLocks noGrp="1"/>
          </p:cNvSpPr>
          <p:nvPr>
            <p:ph idx="1"/>
          </p:nvPr>
        </p:nvSpPr>
        <p:spPr>
          <a:xfrm>
            <a:off x="914400" y="1916834"/>
            <a:ext cx="10637949" cy="4651391"/>
          </a:xfrm>
        </p:spPr>
        <p:txBody>
          <a:bodyPr>
            <a:normAutofit/>
          </a:bodyPr>
          <a:lstStyle/>
          <a:p>
            <a:pPr>
              <a:buFont typeface="Wingdings" pitchFamily="2" charset="2"/>
              <a:buChar char="ü"/>
            </a:pPr>
            <a:r>
              <a:rPr lang="en-ZA" sz="2700" dirty="0">
                <a:latin typeface="Arial" panose="020B0604020202020204" pitchFamily="34" charset="0"/>
                <a:cs typeface="Arial" panose="020B0604020202020204" pitchFamily="34" charset="0"/>
              </a:rPr>
              <a:t>State of mind expressly/ impliedly required for the definition of an offence charged</a:t>
            </a:r>
          </a:p>
          <a:p>
            <a:pPr>
              <a:buFont typeface="Wingdings" pitchFamily="2" charset="2"/>
              <a:buChar char="ü"/>
            </a:pPr>
            <a:endParaRPr lang="en-ZA" sz="2700" dirty="0">
              <a:latin typeface="Arial" panose="020B0604020202020204" pitchFamily="34" charset="0"/>
              <a:cs typeface="Arial" panose="020B0604020202020204" pitchFamily="34" charset="0"/>
            </a:endParaRPr>
          </a:p>
          <a:p>
            <a:pPr>
              <a:buFont typeface="Wingdings" pitchFamily="2" charset="2"/>
              <a:buChar char="ü"/>
            </a:pPr>
            <a:r>
              <a:rPr lang="en-ZA" sz="2700" dirty="0">
                <a:latin typeface="Arial" panose="020B0604020202020204" pitchFamily="34" charset="0"/>
                <a:cs typeface="Arial" panose="020B0604020202020204" pitchFamily="34" charset="0"/>
              </a:rPr>
              <a:t>Varies from offence to offence</a:t>
            </a:r>
          </a:p>
          <a:p>
            <a:pPr>
              <a:buFont typeface="Wingdings" pitchFamily="2" charset="2"/>
              <a:buChar char="ü"/>
            </a:pPr>
            <a:endParaRPr lang="en-ZA" sz="2700" dirty="0">
              <a:latin typeface="Arial Black" pitchFamily="34" charset="0"/>
            </a:endParaRPr>
          </a:p>
          <a:p>
            <a:pPr algn="r">
              <a:buFont typeface="Wingdings" pitchFamily="2" charset="2"/>
              <a:buChar char="ü"/>
            </a:pPr>
            <a:r>
              <a:rPr lang="en-ZA" sz="2700" dirty="0">
                <a:latin typeface="Arial Black" pitchFamily="34" charset="0"/>
              </a:rPr>
              <a:t>(Herring, 2008)</a:t>
            </a:r>
          </a:p>
        </p:txBody>
      </p:sp>
    </p:spTree>
    <p:extLst>
      <p:ext uri="{BB962C8B-B14F-4D97-AF65-F5344CB8AC3E}">
        <p14:creationId xmlns:p14="http://schemas.microsoft.com/office/powerpoint/2010/main" val="82418751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2732" y="1916832"/>
            <a:ext cx="10612192" cy="4535483"/>
          </a:xfrm>
        </p:spPr>
        <p:txBody>
          <a:bodyPr>
            <a:normAutofit fontScale="90000"/>
          </a:bodyPr>
          <a:lstStyle/>
          <a:p>
            <a:r>
              <a:rPr lang="en-ZA" sz="3600" dirty="0">
                <a:latin typeface="Arial Black" pitchFamily="34" charset="0"/>
              </a:rPr>
              <a:t>TYPICAL INSTANCES OF MENS REA</a:t>
            </a:r>
            <a:br>
              <a:rPr lang="en-ZA" sz="3600" dirty="0">
                <a:latin typeface="Arial Black" pitchFamily="34" charset="0"/>
              </a:rPr>
            </a:br>
            <a:br>
              <a:rPr lang="en-ZA" sz="3100" dirty="0">
                <a:latin typeface="Arial Black" pitchFamily="34" charset="0"/>
              </a:rPr>
            </a:br>
            <a:r>
              <a:rPr lang="en-ZA" dirty="0">
                <a:latin typeface="Arial Black" pitchFamily="34" charset="0"/>
              </a:rPr>
              <a:t>- </a:t>
            </a:r>
            <a:r>
              <a:rPr lang="en-ZA" dirty="0">
                <a:latin typeface="Arial" panose="020B0604020202020204" pitchFamily="34" charset="0"/>
                <a:cs typeface="Arial" panose="020B0604020202020204" pitchFamily="34" charset="0"/>
              </a:rPr>
              <a:t>intention</a:t>
            </a:r>
            <a:br>
              <a:rPr lang="en-ZA" dirty="0">
                <a:latin typeface="Arial" panose="020B0604020202020204" pitchFamily="34" charset="0"/>
                <a:cs typeface="Arial" panose="020B0604020202020204" pitchFamily="34" charset="0"/>
              </a:rPr>
            </a:br>
            <a:br>
              <a:rPr lang="en-ZA" dirty="0">
                <a:latin typeface="Arial" panose="020B0604020202020204" pitchFamily="34" charset="0"/>
                <a:cs typeface="Arial" panose="020B0604020202020204" pitchFamily="34" charset="0"/>
              </a:rPr>
            </a:br>
            <a:r>
              <a:rPr lang="en-ZA" dirty="0">
                <a:latin typeface="Arial" panose="020B0604020202020204" pitchFamily="34" charset="0"/>
                <a:cs typeface="Arial" panose="020B0604020202020204" pitchFamily="34" charset="0"/>
              </a:rPr>
              <a:t>- recklessness</a:t>
            </a:r>
            <a:br>
              <a:rPr lang="en-ZA" dirty="0">
                <a:latin typeface="Arial" panose="020B0604020202020204" pitchFamily="34" charset="0"/>
                <a:cs typeface="Arial" panose="020B0604020202020204" pitchFamily="34" charset="0"/>
              </a:rPr>
            </a:br>
            <a:br>
              <a:rPr lang="en-ZA" dirty="0">
                <a:latin typeface="Arial" panose="020B0604020202020204" pitchFamily="34" charset="0"/>
                <a:cs typeface="Arial" panose="020B0604020202020204" pitchFamily="34" charset="0"/>
              </a:rPr>
            </a:br>
            <a:r>
              <a:rPr lang="en-ZA" dirty="0">
                <a:latin typeface="Arial" panose="020B0604020202020204" pitchFamily="34" charset="0"/>
                <a:cs typeface="Arial" panose="020B0604020202020204" pitchFamily="34" charset="0"/>
              </a:rPr>
              <a:t>- knowledge ; and</a:t>
            </a:r>
            <a:br>
              <a:rPr lang="en-ZA" dirty="0">
                <a:latin typeface="Arial" panose="020B0604020202020204" pitchFamily="34" charset="0"/>
                <a:cs typeface="Arial" panose="020B0604020202020204" pitchFamily="34" charset="0"/>
              </a:rPr>
            </a:br>
            <a:br>
              <a:rPr lang="en-ZA" dirty="0">
                <a:latin typeface="Arial" panose="020B0604020202020204" pitchFamily="34" charset="0"/>
                <a:cs typeface="Arial" panose="020B0604020202020204" pitchFamily="34" charset="0"/>
              </a:rPr>
            </a:br>
            <a:r>
              <a:rPr lang="en-ZA" dirty="0">
                <a:latin typeface="Arial" panose="020B0604020202020204" pitchFamily="34" charset="0"/>
                <a:cs typeface="Arial" panose="020B0604020202020204" pitchFamily="34" charset="0"/>
              </a:rPr>
              <a:t>- Negligence</a:t>
            </a:r>
            <a:br>
              <a:rPr lang="en-ZA" dirty="0">
                <a:latin typeface="Arial" panose="020B0604020202020204" pitchFamily="34" charset="0"/>
                <a:cs typeface="Arial" panose="020B0604020202020204" pitchFamily="34" charset="0"/>
              </a:rPr>
            </a:br>
            <a:br>
              <a:rPr lang="en-ZA" dirty="0"/>
            </a:br>
            <a:endParaRPr lang="en-ZA" dirty="0"/>
          </a:p>
        </p:txBody>
      </p:sp>
    </p:spTree>
    <p:extLst>
      <p:ext uri="{BB962C8B-B14F-4D97-AF65-F5344CB8AC3E}">
        <p14:creationId xmlns:p14="http://schemas.microsoft.com/office/powerpoint/2010/main" val="15316303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Defining a Crime</a:t>
            </a:r>
          </a:p>
        </p:txBody>
      </p:sp>
      <p:sp>
        <p:nvSpPr>
          <p:cNvPr id="3" name="Content Placeholder 2"/>
          <p:cNvSpPr>
            <a:spLocks noGrp="1"/>
          </p:cNvSpPr>
          <p:nvPr>
            <p:ph idx="1"/>
          </p:nvPr>
        </p:nvSpPr>
        <p:spPr/>
        <p:txBody>
          <a:bodyPr>
            <a:normAutofit/>
          </a:bodyPr>
          <a:lstStyle/>
          <a:p>
            <a:pPr>
              <a:buFont typeface="Wingdings" panose="05000000000000000000" pitchFamily="2" charset="2"/>
              <a:buChar char="ü"/>
            </a:pPr>
            <a:r>
              <a:rPr lang="en-GB" sz="2800" dirty="0">
                <a:latin typeface="Arial" panose="020B0604020202020204" pitchFamily="34" charset="0"/>
                <a:cs typeface="Arial" panose="020B0604020202020204" pitchFamily="34" charset="0"/>
              </a:rPr>
              <a:t>Absence of an agreed definition of crime</a:t>
            </a:r>
          </a:p>
          <a:p>
            <a:pPr>
              <a:buFont typeface="Wingdings" panose="05000000000000000000" pitchFamily="2" charset="2"/>
              <a:buChar char="ü"/>
            </a:pPr>
            <a:r>
              <a:rPr lang="en-GB" sz="2800" dirty="0">
                <a:latin typeface="Arial" panose="020B0604020202020204" pitchFamily="34" charset="0"/>
                <a:cs typeface="Arial" panose="020B0604020202020204" pitchFamily="34" charset="0"/>
              </a:rPr>
              <a:t>Duty of defining a crime is vested in criminal law lawyers &amp; criminologists/academics to clarify the notion of crime by providing a definition that is  precise &amp; can be used to identify quality of an act or omission &amp; what makes an act or omission an crime (offence)</a:t>
            </a:r>
          </a:p>
          <a:p>
            <a:pPr>
              <a:buFont typeface="Wingdings" panose="05000000000000000000" pitchFamily="2" charset="2"/>
              <a:buChar char="ü"/>
            </a:pPr>
            <a:r>
              <a:rPr lang="en-GB" sz="2800" dirty="0">
                <a:latin typeface="Arial" panose="020B0604020202020204" pitchFamily="34" charset="0"/>
                <a:cs typeface="Arial" panose="020B0604020202020204" pitchFamily="34" charset="0"/>
              </a:rPr>
              <a:t>Main difficulty faced in defining a crime stems from the fact that crimes incorporate   different types of conduct &amp; vary not only from time to time but also from place to place</a:t>
            </a:r>
          </a:p>
          <a:p>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6341255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09622" y="1063229"/>
            <a:ext cx="7753027" cy="857250"/>
          </a:xfrm>
        </p:spPr>
        <p:txBody>
          <a:bodyPr>
            <a:normAutofit/>
          </a:bodyPr>
          <a:lstStyle/>
          <a:p>
            <a:pPr algn="ctr"/>
            <a:r>
              <a:rPr lang="en-ZA" sz="4050" dirty="0">
                <a:latin typeface="Arial Black" pitchFamily="34" charset="0"/>
              </a:rPr>
              <a:t>INTENTION</a:t>
            </a:r>
          </a:p>
        </p:txBody>
      </p:sp>
      <p:sp>
        <p:nvSpPr>
          <p:cNvPr id="3" name="Content Placeholder 2"/>
          <p:cNvSpPr>
            <a:spLocks noGrp="1"/>
          </p:cNvSpPr>
          <p:nvPr>
            <p:ph idx="1"/>
          </p:nvPr>
        </p:nvSpPr>
        <p:spPr>
          <a:xfrm>
            <a:off x="940158" y="1787149"/>
            <a:ext cx="10663707" cy="4922744"/>
          </a:xfrm>
        </p:spPr>
        <p:txBody>
          <a:bodyPr>
            <a:normAutofit/>
          </a:bodyPr>
          <a:lstStyle/>
          <a:p>
            <a:pPr marL="457200" indent="-457200">
              <a:buAutoNum type="arabicPeriod"/>
            </a:pPr>
            <a:r>
              <a:rPr lang="en-ZA" sz="2400" dirty="0">
                <a:latin typeface="Arial" panose="020B0604020202020204" pitchFamily="34" charset="0"/>
                <a:cs typeface="Arial" panose="020B0604020202020204" pitchFamily="34" charset="0"/>
              </a:rPr>
              <a:t>Intention - X intends a consequence where x acted (omission) with the aim of bringing about that consequence.</a:t>
            </a:r>
          </a:p>
          <a:p>
            <a:r>
              <a:rPr lang="en-US" sz="2400" dirty="0">
                <a:latin typeface="Arial" panose="020B0604020202020204" pitchFamily="34" charset="0"/>
                <a:cs typeface="Arial" panose="020B0604020202020204" pitchFamily="34" charset="0"/>
              </a:rPr>
              <a:t>Intent: This is the explicit and conscious desire to commit a dangerous or illegal act. For example, if a person targets and assaults someone with the goal of inflicting harm on the victim, he is displaying criminal intent.</a:t>
            </a:r>
            <a:r>
              <a:rPr lang="en-ZA" sz="2400" dirty="0">
                <a:latin typeface="Arial" panose="020B0604020202020204" pitchFamily="34" charset="0"/>
                <a:cs typeface="Arial" panose="020B0604020202020204" pitchFamily="34" charset="0"/>
              </a:rPr>
              <a:t> </a:t>
            </a:r>
          </a:p>
          <a:p>
            <a:pPr>
              <a:buFont typeface="Wingdings" pitchFamily="2" charset="2"/>
              <a:buChar char="ü"/>
            </a:pPr>
            <a:endParaRPr lang="en-ZA" sz="2400" dirty="0">
              <a:latin typeface="Arial" panose="020B0604020202020204" pitchFamily="34" charset="0"/>
              <a:cs typeface="Arial" panose="020B0604020202020204" pitchFamily="34" charset="0"/>
            </a:endParaRPr>
          </a:p>
          <a:p>
            <a:pPr marL="0" indent="0">
              <a:buNone/>
            </a:pPr>
            <a:r>
              <a:rPr lang="en-ZA" sz="2400" dirty="0">
                <a:latin typeface="Arial" panose="020B0604020202020204" pitchFamily="34" charset="0"/>
                <a:cs typeface="Arial" panose="020B0604020202020204" pitchFamily="34" charset="0"/>
              </a:rPr>
              <a:t>2. Oblique intention- Objective/subjective test? </a:t>
            </a:r>
          </a:p>
        </p:txBody>
      </p:sp>
    </p:spTree>
    <p:extLst>
      <p:ext uri="{BB962C8B-B14F-4D97-AF65-F5344CB8AC3E}">
        <p14:creationId xmlns:p14="http://schemas.microsoft.com/office/powerpoint/2010/main" val="276657872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9362" y="332656"/>
            <a:ext cx="7648414" cy="1320708"/>
          </a:xfrm>
        </p:spPr>
        <p:txBody>
          <a:bodyPr>
            <a:normAutofit/>
          </a:bodyPr>
          <a:lstStyle/>
          <a:p>
            <a:pPr algn="ctr"/>
            <a:r>
              <a:rPr lang="en-GB" dirty="0">
                <a:latin typeface="Arial Black" panose="020B0A04020102020204" pitchFamily="34" charset="0"/>
              </a:rPr>
              <a:t>OBLIQUE INTENTION TEST</a:t>
            </a:r>
          </a:p>
        </p:txBody>
      </p:sp>
      <p:sp>
        <p:nvSpPr>
          <p:cNvPr id="3" name="Content Placeholder 2"/>
          <p:cNvSpPr>
            <a:spLocks noGrp="1"/>
          </p:cNvSpPr>
          <p:nvPr>
            <p:ph idx="1"/>
          </p:nvPr>
        </p:nvSpPr>
        <p:spPr>
          <a:xfrm>
            <a:off x="682580" y="2285999"/>
            <a:ext cx="10869769" cy="4307983"/>
          </a:xfrm>
        </p:spPr>
        <p:txBody>
          <a:bodyPr>
            <a:normAutofit/>
          </a:bodyPr>
          <a:lstStyle/>
          <a:p>
            <a:pPr>
              <a:buFont typeface="Wingdings" panose="05000000000000000000" pitchFamily="2" charset="2"/>
              <a:buChar char="ü"/>
            </a:pPr>
            <a:r>
              <a:rPr lang="en-GB" sz="3200" dirty="0" err="1">
                <a:latin typeface="Arial" panose="020B0604020202020204" pitchFamily="34" charset="0"/>
                <a:cs typeface="Arial" panose="020B0604020202020204" pitchFamily="34" charset="0"/>
              </a:rPr>
              <a:t>Woollin</a:t>
            </a:r>
            <a:r>
              <a:rPr lang="en-GB" sz="3200" dirty="0">
                <a:latin typeface="Arial" panose="020B0604020202020204" pitchFamily="34" charset="0"/>
                <a:cs typeface="Arial" panose="020B0604020202020204" pitchFamily="34" charset="0"/>
              </a:rPr>
              <a:t> (1999) AC 82 HL:</a:t>
            </a:r>
          </a:p>
          <a:p>
            <a:pPr>
              <a:buFont typeface="Wingdings" panose="05000000000000000000" pitchFamily="2" charset="2"/>
              <a:buChar char="ü"/>
            </a:pPr>
            <a:endParaRPr lang="en-GB" sz="3200" dirty="0">
              <a:latin typeface="Arial" panose="020B0604020202020204" pitchFamily="34" charset="0"/>
              <a:cs typeface="Arial" panose="020B0604020202020204" pitchFamily="34" charset="0"/>
            </a:endParaRPr>
          </a:p>
          <a:p>
            <a:pPr marL="658368" lvl="1" indent="-457200">
              <a:buFont typeface="+mj-lt"/>
              <a:buAutoNum type="alphaLcPeriod"/>
            </a:pPr>
            <a:r>
              <a:rPr lang="en-GB" sz="2800" dirty="0">
                <a:latin typeface="Arial" panose="020B0604020202020204" pitchFamily="34" charset="0"/>
                <a:cs typeface="Arial" panose="020B0604020202020204" pitchFamily="34" charset="0"/>
              </a:rPr>
              <a:t>Consequence virtually certain result of the act</a:t>
            </a:r>
          </a:p>
          <a:p>
            <a:pPr marL="658368" lvl="1" indent="-457200">
              <a:buFont typeface="+mj-lt"/>
              <a:buAutoNum type="alphaLcPeriod"/>
            </a:pPr>
            <a:r>
              <a:rPr lang="en-GB" sz="2800" dirty="0">
                <a:latin typeface="Arial" panose="020B0604020202020204" pitchFamily="34" charset="0"/>
                <a:cs typeface="Arial" panose="020B0604020202020204" pitchFamily="34" charset="0"/>
              </a:rPr>
              <a:t>D appreciates it is a virtually certain consequence</a:t>
            </a:r>
          </a:p>
        </p:txBody>
      </p:sp>
    </p:spTree>
    <p:extLst>
      <p:ext uri="{BB962C8B-B14F-4D97-AF65-F5344CB8AC3E}">
        <p14:creationId xmlns:p14="http://schemas.microsoft.com/office/powerpoint/2010/main" val="228744625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2442275" y="1054855"/>
            <a:ext cx="7880888" cy="4835471"/>
          </a:xfrm>
          <a:prstGeom prst="rect">
            <a:avLst/>
          </a:prstGeom>
        </p:spPr>
      </p:pic>
    </p:spTree>
    <p:extLst>
      <p:ext uri="{BB962C8B-B14F-4D97-AF65-F5344CB8AC3E}">
        <p14:creationId xmlns:p14="http://schemas.microsoft.com/office/powerpoint/2010/main" val="113008162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8642" y="290497"/>
            <a:ext cx="10805375" cy="857250"/>
          </a:xfrm>
        </p:spPr>
        <p:txBody>
          <a:bodyPr>
            <a:normAutofit/>
          </a:bodyPr>
          <a:lstStyle/>
          <a:p>
            <a:pPr algn="ctr"/>
            <a:r>
              <a:rPr lang="en-ZA" dirty="0">
                <a:latin typeface="Arial Black" pitchFamily="34" charset="0"/>
              </a:rPr>
              <a:t>Recklessness </a:t>
            </a:r>
          </a:p>
        </p:txBody>
      </p:sp>
      <p:sp>
        <p:nvSpPr>
          <p:cNvPr id="3" name="Content Placeholder 2"/>
          <p:cNvSpPr>
            <a:spLocks noGrp="1"/>
          </p:cNvSpPr>
          <p:nvPr>
            <p:ph idx="1"/>
          </p:nvPr>
        </p:nvSpPr>
        <p:spPr>
          <a:xfrm>
            <a:off x="888643" y="1147747"/>
            <a:ext cx="10805374" cy="5407599"/>
          </a:xfrm>
        </p:spPr>
        <p:txBody>
          <a:bodyPr/>
          <a:lstStyle/>
          <a:p>
            <a:pPr>
              <a:lnSpc>
                <a:spcPct val="100000"/>
              </a:lnSpc>
              <a:buFont typeface="Wingdings" pitchFamily="2" charset="2"/>
              <a:buChar char="ü"/>
            </a:pPr>
            <a:r>
              <a:rPr lang="en-US" sz="2100" dirty="0">
                <a:latin typeface="Arial" panose="020B0604020202020204" pitchFamily="34" charset="0"/>
                <a:cs typeface="Arial" panose="020B0604020202020204" pitchFamily="34" charset="0"/>
              </a:rPr>
              <a:t>Recklessness: Recklessness is the decision to commit a certain action despite knowing about associated risks. For example, if a person causes injury while driving drunk, he can be found guilty of recklessly causing harm. He did not intend to hurt anyone, and did not expect it to happen, but he knew he was taking the risk of hurting someone by driving while inebriated.</a:t>
            </a:r>
            <a:endParaRPr lang="en-ZA" sz="2100" dirty="0">
              <a:latin typeface="Arial" panose="020B0604020202020204" pitchFamily="34" charset="0"/>
              <a:cs typeface="Arial" panose="020B0604020202020204" pitchFamily="34" charset="0"/>
            </a:endParaRPr>
          </a:p>
          <a:p>
            <a:pPr marL="0" indent="0">
              <a:buNone/>
            </a:pPr>
            <a:r>
              <a:rPr lang="en-ZA" sz="2100" dirty="0">
                <a:latin typeface="Arial" panose="020B0604020202020204" pitchFamily="34" charset="0"/>
                <a:cs typeface="Arial" panose="020B0604020202020204" pitchFamily="34" charset="0"/>
              </a:rPr>
              <a:t>Test for recklessness: (Cunningham case) </a:t>
            </a:r>
          </a:p>
          <a:p>
            <a:pPr marL="385763" indent="-385763">
              <a:buFont typeface="+mj-lt"/>
              <a:buAutoNum type="alphaLcPeriod"/>
            </a:pPr>
            <a:r>
              <a:rPr lang="en-ZA" sz="2100" dirty="0">
                <a:latin typeface="Arial" panose="020B0604020202020204" pitchFamily="34" charset="0"/>
                <a:cs typeface="Arial" panose="020B0604020202020204" pitchFamily="34" charset="0"/>
              </a:rPr>
              <a:t>foreseen a particular harm but goes on to take it</a:t>
            </a:r>
          </a:p>
          <a:p>
            <a:pPr marL="413195" indent="-385763">
              <a:buFont typeface="+mj-lt"/>
              <a:buAutoNum type="alphaLcPeriod"/>
            </a:pPr>
            <a:r>
              <a:rPr lang="en-ZA" sz="2100" dirty="0">
                <a:latin typeface="Arial" panose="020B0604020202020204" pitchFamily="34" charset="0"/>
                <a:cs typeface="Arial" panose="020B0604020202020204" pitchFamily="34" charset="0"/>
              </a:rPr>
              <a:t>The risk must have been unreasonable for him to take it</a:t>
            </a:r>
          </a:p>
          <a:p>
            <a:pPr marL="0" indent="0">
              <a:buNone/>
            </a:pPr>
            <a:r>
              <a:rPr lang="en-ZA" dirty="0">
                <a:latin typeface="Arial" panose="020B0604020202020204" pitchFamily="34" charset="0"/>
                <a:cs typeface="Arial" panose="020B0604020202020204" pitchFamily="34" charset="0"/>
              </a:rPr>
              <a:t> </a:t>
            </a:r>
            <a:r>
              <a:rPr lang="en-ZA" sz="2400" dirty="0">
                <a:latin typeface="Arial" panose="020B0604020202020204" pitchFamily="34" charset="0"/>
                <a:cs typeface="Arial" panose="020B0604020202020204" pitchFamily="34" charset="0"/>
              </a:rPr>
              <a:t>See the following cases:</a:t>
            </a:r>
          </a:p>
          <a:p>
            <a:pPr>
              <a:buFont typeface="Wingdings" pitchFamily="2" charset="2"/>
              <a:buChar char="ü"/>
            </a:pPr>
            <a:r>
              <a:rPr lang="en-GB" sz="2100" dirty="0">
                <a:latin typeface="Arial" panose="020B0604020202020204" pitchFamily="34" charset="0"/>
                <a:cs typeface="Arial" panose="020B0604020202020204" pitchFamily="34" charset="0"/>
              </a:rPr>
              <a:t>The People v. Lawrence </a:t>
            </a:r>
            <a:r>
              <a:rPr lang="en-GB" sz="2100" dirty="0" err="1">
                <a:latin typeface="Arial" panose="020B0604020202020204" pitchFamily="34" charset="0"/>
                <a:cs typeface="Arial" panose="020B0604020202020204" pitchFamily="34" charset="0"/>
              </a:rPr>
              <a:t>Mumanga</a:t>
            </a:r>
            <a:r>
              <a:rPr lang="en-GB" sz="2100" dirty="0">
                <a:latin typeface="Arial" panose="020B0604020202020204" pitchFamily="34" charset="0"/>
                <a:cs typeface="Arial" panose="020B0604020202020204" pitchFamily="34" charset="0"/>
              </a:rPr>
              <a:t> (1985) </a:t>
            </a:r>
            <a:r>
              <a:rPr lang="en-GB" sz="1800" dirty="0">
                <a:latin typeface="Arial" panose="020B0604020202020204" pitchFamily="34" charset="0"/>
                <a:cs typeface="Arial" panose="020B0604020202020204" pitchFamily="34" charset="0"/>
              </a:rPr>
              <a:t>ZR 35 High Court (I)</a:t>
            </a:r>
          </a:p>
          <a:p>
            <a:pPr>
              <a:buFont typeface="Wingdings" pitchFamily="2" charset="2"/>
              <a:buChar char="ü"/>
            </a:pPr>
            <a:r>
              <a:rPr lang="en-GB" sz="2000" dirty="0">
                <a:latin typeface="Arial" panose="020B0604020202020204" pitchFamily="34" charset="0"/>
                <a:cs typeface="Arial" panose="020B0604020202020204" pitchFamily="34" charset="0"/>
              </a:rPr>
              <a:t>Cunningham (1957) 2 QB 396 CCA</a:t>
            </a:r>
          </a:p>
          <a:p>
            <a:pPr>
              <a:buFont typeface="Wingdings" pitchFamily="2" charset="2"/>
              <a:buChar char="ü"/>
            </a:pPr>
            <a:endParaRPr lang="en-GB" sz="1800" dirty="0">
              <a:latin typeface="Arial" panose="020B0604020202020204" pitchFamily="34" charset="0"/>
              <a:cs typeface="Arial" panose="020B0604020202020204" pitchFamily="34" charset="0"/>
            </a:endParaRPr>
          </a:p>
          <a:p>
            <a:pPr>
              <a:buFont typeface="Wingdings" pitchFamily="2" charset="2"/>
              <a:buChar char="ü"/>
            </a:pPr>
            <a:endParaRPr lang="en-ZA" dirty="0">
              <a:latin typeface="Arial Black" pitchFamily="34" charset="0"/>
            </a:endParaRPr>
          </a:p>
        </p:txBody>
      </p:sp>
    </p:spTree>
    <p:extLst>
      <p:ext uri="{BB962C8B-B14F-4D97-AF65-F5344CB8AC3E}">
        <p14:creationId xmlns:p14="http://schemas.microsoft.com/office/powerpoint/2010/main" val="275211691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09646" y="1063229"/>
            <a:ext cx="6426714" cy="857250"/>
          </a:xfrm>
        </p:spPr>
        <p:txBody>
          <a:bodyPr/>
          <a:lstStyle/>
          <a:p>
            <a:pPr algn="ctr"/>
            <a:r>
              <a:rPr lang="en-ZA" dirty="0">
                <a:latin typeface="Arial Black" pitchFamily="34" charset="0"/>
              </a:rPr>
              <a:t>Knowledge</a:t>
            </a:r>
          </a:p>
        </p:txBody>
      </p:sp>
      <p:sp>
        <p:nvSpPr>
          <p:cNvPr id="3" name="Content Placeholder 2"/>
          <p:cNvSpPr>
            <a:spLocks noGrp="1"/>
          </p:cNvSpPr>
          <p:nvPr>
            <p:ph idx="1"/>
          </p:nvPr>
        </p:nvSpPr>
        <p:spPr>
          <a:xfrm>
            <a:off x="746975" y="1822021"/>
            <a:ext cx="10650828" cy="4746204"/>
          </a:xfrm>
        </p:spPr>
        <p:txBody>
          <a:bodyPr>
            <a:normAutofit/>
          </a:bodyPr>
          <a:lstStyle/>
          <a:p>
            <a:pPr>
              <a:lnSpc>
                <a:spcPct val="100000"/>
              </a:lnSpc>
              <a:buFont typeface="Wingdings" pitchFamily="2" charset="2"/>
              <a:buChar char="ü"/>
            </a:pPr>
            <a:r>
              <a:rPr lang="en-US" sz="2400" dirty="0">
                <a:latin typeface="Arial" panose="020B0604020202020204" pitchFamily="34" charset="0"/>
                <a:cs typeface="Arial" panose="020B0604020202020204" pitchFamily="34" charset="0"/>
              </a:rPr>
              <a:t>Knowledge: </a:t>
            </a:r>
            <a:r>
              <a:rPr lang="en-US" sz="2000" dirty="0">
                <a:latin typeface="Arial" panose="020B0604020202020204" pitchFamily="34" charset="0"/>
                <a:cs typeface="Arial" panose="020B0604020202020204" pitchFamily="34" charset="0"/>
              </a:rPr>
              <a:t>This term applies if a person is aware that his or her actions will have certain results, but does not seem to care. For example, if a person violently lashes out at someone, inflicting harm may not be her primary goal. However, if she was aware that harm would be a predictable result of her actions, then she is guilty of having criminal knowledge.</a:t>
            </a:r>
            <a:endParaRPr lang="en-ZA" sz="2000" dirty="0">
              <a:latin typeface="Arial" panose="020B0604020202020204" pitchFamily="34" charset="0"/>
              <a:cs typeface="Arial" panose="020B0604020202020204" pitchFamily="34" charset="0"/>
            </a:endParaRPr>
          </a:p>
          <a:p>
            <a:pPr>
              <a:buFont typeface="Wingdings" pitchFamily="2" charset="2"/>
              <a:buChar char="ü"/>
            </a:pPr>
            <a:r>
              <a:rPr lang="en-ZA" sz="2400" dirty="0">
                <a:latin typeface="Arial" panose="020B0604020202020204" pitchFamily="34" charset="0"/>
                <a:cs typeface="Arial" panose="020B0604020202020204" pitchFamily="34" charset="0"/>
              </a:rPr>
              <a:t>Actual knowledge, Belief; Wilful blindness (look at PC 318)</a:t>
            </a:r>
          </a:p>
          <a:p>
            <a:pPr>
              <a:buFont typeface="Wingdings" pitchFamily="2" charset="2"/>
              <a:buChar char="ü"/>
            </a:pPr>
            <a:r>
              <a:rPr lang="en-ZA" sz="2400" dirty="0">
                <a:latin typeface="Arial" panose="020B0604020202020204" pitchFamily="34" charset="0"/>
                <a:cs typeface="Arial" panose="020B0604020202020204" pitchFamily="34" charset="0"/>
              </a:rPr>
              <a:t>Read: </a:t>
            </a:r>
            <a:r>
              <a:rPr lang="en-US" sz="2000" dirty="0">
                <a:latin typeface="Arial" panose="020B0604020202020204" pitchFamily="34" charset="0"/>
                <a:cs typeface="Arial" panose="020B0604020202020204" pitchFamily="34" charset="0"/>
              </a:rPr>
              <a:t>DICKSON SEMBAUKE v THE PEOPLE [1988 – 89] ZR 144 [SC]</a:t>
            </a:r>
            <a:endParaRPr lang="en-ZA"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4290757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1584" y="620689"/>
            <a:ext cx="7483383" cy="1096719"/>
          </a:xfrm>
        </p:spPr>
        <p:txBody>
          <a:bodyPr/>
          <a:lstStyle/>
          <a:p>
            <a:pPr algn="ctr"/>
            <a:r>
              <a:rPr lang="en-ZA" dirty="0">
                <a:latin typeface="Arial Black" pitchFamily="34" charset="0"/>
              </a:rPr>
              <a:t>Negligence</a:t>
            </a:r>
          </a:p>
        </p:txBody>
      </p:sp>
      <p:sp>
        <p:nvSpPr>
          <p:cNvPr id="3" name="Content Placeholder 2"/>
          <p:cNvSpPr>
            <a:spLocks noGrp="1"/>
          </p:cNvSpPr>
          <p:nvPr>
            <p:ph idx="1"/>
          </p:nvPr>
        </p:nvSpPr>
        <p:spPr>
          <a:xfrm>
            <a:off x="1056068" y="1609860"/>
            <a:ext cx="10792495" cy="5087154"/>
          </a:xfrm>
        </p:spPr>
        <p:txBody>
          <a:bodyPr>
            <a:normAutofit/>
          </a:bodyPr>
          <a:lstStyle/>
          <a:p>
            <a:pPr>
              <a:buFont typeface="Wingdings" pitchFamily="2" charset="2"/>
              <a:buChar char="ü"/>
            </a:pPr>
            <a:r>
              <a:rPr lang="en-US" sz="2400" dirty="0">
                <a:latin typeface="Arial" panose="020B0604020202020204" pitchFamily="34" charset="0"/>
                <a:cs typeface="Arial" panose="020B0604020202020204" pitchFamily="34" charset="0"/>
              </a:rPr>
              <a:t>Negligence: This is the mildest form of criminal culpability. A person commits negligence when she fails to meet a reasonable standard of behavior for her circumstances. For example, if a child is injured because his or her caretaker failed to perform her duties, she may be guilty of criminal negligence.</a:t>
            </a:r>
            <a:endParaRPr lang="en-ZA" sz="2400" dirty="0">
              <a:latin typeface="Arial" panose="020B0604020202020204" pitchFamily="34" charset="0"/>
              <a:cs typeface="Arial" panose="020B0604020202020204" pitchFamily="34" charset="0"/>
            </a:endParaRPr>
          </a:p>
          <a:p>
            <a:pPr>
              <a:buFont typeface="Wingdings" pitchFamily="2" charset="2"/>
              <a:buChar char="ü"/>
            </a:pPr>
            <a:r>
              <a:rPr lang="en-ZA" sz="2400" dirty="0">
                <a:latin typeface="Arial" panose="020B0604020202020204" pitchFamily="34" charset="0"/>
                <a:cs typeface="Arial" panose="020B0604020202020204" pitchFamily="34" charset="0"/>
              </a:rPr>
              <a:t>Compares the act of D with a hypothetical reasonable man.</a:t>
            </a:r>
          </a:p>
          <a:p>
            <a:pPr>
              <a:buFont typeface="Wingdings" pitchFamily="2" charset="2"/>
              <a:buChar char="ü"/>
            </a:pPr>
            <a:r>
              <a:rPr lang="en-ZA" sz="2400" dirty="0">
                <a:latin typeface="Arial" panose="020B0604020202020204" pitchFamily="34" charset="0"/>
                <a:cs typeface="Arial" panose="020B0604020202020204" pitchFamily="34" charset="0"/>
              </a:rPr>
              <a:t>An act that falls below the expected standards of a reasonable prudent ordinary person</a:t>
            </a:r>
          </a:p>
          <a:p>
            <a:pPr>
              <a:buFont typeface="Wingdings" pitchFamily="2" charset="2"/>
              <a:buChar char="ü"/>
            </a:pPr>
            <a:r>
              <a:rPr lang="en-ZA" sz="2400" dirty="0">
                <a:latin typeface="Arial" panose="020B0604020202020204" pitchFamily="34" charset="0"/>
                <a:cs typeface="Arial" panose="020B0604020202020204" pitchFamily="34" charset="0"/>
              </a:rPr>
              <a:t>Relevant in manslaughter cases – duty of care owed – </a:t>
            </a:r>
          </a:p>
          <a:p>
            <a:pPr>
              <a:buFont typeface="Wingdings" pitchFamily="2" charset="2"/>
              <a:buChar char="ü"/>
            </a:pPr>
            <a:r>
              <a:rPr lang="en-ZA" sz="2400" dirty="0">
                <a:latin typeface="Arial" panose="020B0604020202020204" pitchFamily="34" charset="0"/>
                <a:cs typeface="Arial" panose="020B0604020202020204" pitchFamily="34" charset="0"/>
              </a:rPr>
              <a:t>look at:  </a:t>
            </a:r>
            <a:r>
              <a:rPr lang="pt-BR" sz="2400" u="sng" dirty="0">
                <a:latin typeface="Arial" panose="020B0604020202020204" pitchFamily="34" charset="0"/>
                <a:cs typeface="Arial" panose="020B0604020202020204" pitchFamily="34" charset="0"/>
              </a:rPr>
              <a:t>R v Adomako [1994] 3 WLR 288</a:t>
            </a:r>
          </a:p>
          <a:p>
            <a:pPr>
              <a:buFont typeface="Wingdings" pitchFamily="2" charset="2"/>
              <a:buChar char="ü"/>
            </a:pPr>
            <a:r>
              <a:rPr lang="en-US" sz="2400" dirty="0">
                <a:latin typeface="Arial" panose="020B0604020202020204" pitchFamily="34" charset="0"/>
                <a:cs typeface="Arial" panose="020B0604020202020204" pitchFamily="34" charset="0"/>
              </a:rPr>
              <a:t>People v </a:t>
            </a:r>
            <a:r>
              <a:rPr lang="en-US" sz="2400" dirty="0" err="1">
                <a:latin typeface="Arial" panose="020B0604020202020204" pitchFamily="34" charset="0"/>
                <a:cs typeface="Arial" panose="020B0604020202020204" pitchFamily="34" charset="0"/>
              </a:rPr>
              <a:t>Muzungu</a:t>
            </a:r>
            <a:r>
              <a:rPr lang="en-US" sz="2400" dirty="0">
                <a:latin typeface="Arial" panose="020B0604020202020204" pitchFamily="34" charset="0"/>
                <a:cs typeface="Arial" panose="020B0604020202020204" pitchFamily="34" charset="0"/>
              </a:rPr>
              <a:t> (2011) ZMHC 54 </a:t>
            </a:r>
          </a:p>
          <a:p>
            <a:pPr>
              <a:buFont typeface="Wingdings" pitchFamily="2" charset="2"/>
              <a:buChar char="ü"/>
            </a:pPr>
            <a:r>
              <a:rPr lang="en-US" sz="2400" dirty="0">
                <a:latin typeface="Arial" panose="020B0604020202020204" pitchFamily="34" charset="0"/>
                <a:cs typeface="Arial" panose="020B0604020202020204" pitchFamily="34" charset="0"/>
              </a:rPr>
              <a:t>The People v. Zulu (1968) ZR 88 HC</a:t>
            </a:r>
          </a:p>
          <a:p>
            <a:pPr>
              <a:buFont typeface="Wingdings" pitchFamily="2" charset="2"/>
              <a:buChar char="ü"/>
            </a:pPr>
            <a:endParaRPr lang="en-ZA"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1698576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2966" y="332657"/>
            <a:ext cx="10821805" cy="1384751"/>
          </a:xfrm>
        </p:spPr>
        <p:txBody>
          <a:bodyPr>
            <a:normAutofit/>
          </a:bodyPr>
          <a:lstStyle/>
          <a:p>
            <a:pPr algn="ctr"/>
            <a:r>
              <a:rPr lang="en-ZA" dirty="0">
                <a:latin typeface="Arial Black" pitchFamily="34" charset="0"/>
              </a:rPr>
              <a:t>Coincidence of </a:t>
            </a:r>
            <a:r>
              <a:rPr lang="en-ZA" dirty="0" err="1">
                <a:latin typeface="Arial Black" pitchFamily="34" charset="0"/>
              </a:rPr>
              <a:t>mens</a:t>
            </a:r>
            <a:r>
              <a:rPr lang="en-ZA" dirty="0">
                <a:latin typeface="Arial Black" pitchFamily="34" charset="0"/>
              </a:rPr>
              <a:t> </a:t>
            </a:r>
            <a:r>
              <a:rPr lang="en-ZA" dirty="0" err="1">
                <a:latin typeface="Arial Black" pitchFamily="34" charset="0"/>
              </a:rPr>
              <a:t>rea</a:t>
            </a:r>
            <a:r>
              <a:rPr lang="en-ZA" dirty="0">
                <a:latin typeface="Arial Black" pitchFamily="34" charset="0"/>
              </a:rPr>
              <a:t> and </a:t>
            </a:r>
            <a:r>
              <a:rPr lang="en-ZA" dirty="0" err="1">
                <a:latin typeface="Arial Black" pitchFamily="34" charset="0"/>
              </a:rPr>
              <a:t>acteus</a:t>
            </a:r>
            <a:r>
              <a:rPr lang="en-ZA" dirty="0">
                <a:latin typeface="Arial Black" pitchFamily="34" charset="0"/>
              </a:rPr>
              <a:t> </a:t>
            </a:r>
            <a:r>
              <a:rPr lang="en-ZA" dirty="0" err="1">
                <a:latin typeface="Arial Black" pitchFamily="34" charset="0"/>
              </a:rPr>
              <a:t>reus</a:t>
            </a:r>
            <a:endParaRPr lang="en-ZA" dirty="0">
              <a:latin typeface="Arial Black" pitchFamily="34" charset="0"/>
            </a:endParaRPr>
          </a:p>
        </p:txBody>
      </p:sp>
      <p:sp>
        <p:nvSpPr>
          <p:cNvPr id="3" name="Content Placeholder 2"/>
          <p:cNvSpPr>
            <a:spLocks noGrp="1"/>
          </p:cNvSpPr>
          <p:nvPr>
            <p:ph idx="1"/>
          </p:nvPr>
        </p:nvSpPr>
        <p:spPr>
          <a:xfrm>
            <a:off x="472966" y="1844825"/>
            <a:ext cx="11225047" cy="4792458"/>
          </a:xfrm>
        </p:spPr>
        <p:txBody>
          <a:bodyPr>
            <a:normAutofit/>
          </a:bodyPr>
          <a:lstStyle/>
          <a:p>
            <a:pPr marL="0" indent="0">
              <a:buNone/>
            </a:pPr>
            <a:r>
              <a:rPr lang="en-GB" sz="3200" dirty="0">
                <a:latin typeface="Arial" panose="020B0604020202020204" pitchFamily="34" charset="0"/>
                <a:cs typeface="Arial" panose="020B0604020202020204" pitchFamily="34" charset="0"/>
              </a:rPr>
              <a:t>Coincidence of mens rea and actus rea – both must occur at the same time</a:t>
            </a:r>
          </a:p>
          <a:p>
            <a:pPr marL="0" indent="0">
              <a:buNone/>
            </a:pPr>
            <a:r>
              <a:rPr lang="en-US" dirty="0">
                <a:latin typeface="Arial" panose="020B0604020202020204" pitchFamily="34" charset="0"/>
                <a:cs typeface="Arial" panose="020B0604020202020204" pitchFamily="34" charset="0"/>
              </a:rPr>
              <a:t>Coincidence of </a:t>
            </a:r>
            <a:r>
              <a:rPr lang="en-US" dirty="0" err="1">
                <a:latin typeface="Arial" panose="020B0604020202020204" pitchFamily="34" charset="0"/>
                <a:cs typeface="Arial" panose="020B0604020202020204" pitchFamily="34" charset="0"/>
              </a:rPr>
              <a:t>actus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reus</a:t>
            </a:r>
            <a:r>
              <a:rPr lang="en-US" dirty="0">
                <a:latin typeface="Arial" panose="020B0604020202020204" pitchFamily="34" charset="0"/>
                <a:cs typeface="Arial" panose="020B0604020202020204" pitchFamily="34" charset="0"/>
              </a:rPr>
              <a:t> and </a:t>
            </a:r>
            <a:r>
              <a:rPr lang="en-US" dirty="0" err="1">
                <a:latin typeface="Arial" panose="020B0604020202020204" pitchFamily="34" charset="0"/>
                <a:cs typeface="Arial" panose="020B0604020202020204" pitchFamily="34" charset="0"/>
              </a:rPr>
              <a:t>mens</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rea</a:t>
            </a:r>
            <a:r>
              <a:rPr lang="en-US" dirty="0">
                <a:latin typeface="Arial" panose="020B0604020202020204" pitchFamily="34" charset="0"/>
                <a:cs typeface="Arial" panose="020B0604020202020204" pitchFamily="34" charset="0"/>
              </a:rPr>
              <a:t> is the principle that both the mental and physical element of the crime must be present in order for someone to be liable for murder. This is often called the contemporaneity rule.</a:t>
            </a:r>
          </a:p>
          <a:p>
            <a:pPr marL="0" indent="0">
              <a:buNone/>
            </a:pPr>
            <a:r>
              <a:rPr lang="en-GB" dirty="0">
                <a:latin typeface="Arial" panose="020B0604020202020204" pitchFamily="34" charset="0"/>
                <a:cs typeface="Arial" panose="020B0604020202020204" pitchFamily="34" charset="0"/>
              </a:rPr>
              <a:t>Read:</a:t>
            </a:r>
          </a:p>
          <a:p>
            <a:pPr>
              <a:buFont typeface="Arial" panose="020B0604020202020204" pitchFamily="34" charset="0"/>
              <a:buChar char="•"/>
            </a:pPr>
            <a:r>
              <a:rPr lang="en-GB" sz="2400" dirty="0">
                <a:latin typeface="Arial" panose="020B0604020202020204" pitchFamily="34" charset="0"/>
                <a:cs typeface="Arial" panose="020B0604020202020204" pitchFamily="34" charset="0"/>
              </a:rPr>
              <a:t>Thabo </a:t>
            </a:r>
            <a:r>
              <a:rPr lang="en-GB" sz="2400" dirty="0" err="1">
                <a:latin typeface="Arial" panose="020B0604020202020204" pitchFamily="34" charset="0"/>
                <a:cs typeface="Arial" panose="020B0604020202020204" pitchFamily="34" charset="0"/>
              </a:rPr>
              <a:t>Meli</a:t>
            </a:r>
            <a:r>
              <a:rPr lang="en-GB" sz="2400" dirty="0">
                <a:latin typeface="Arial" panose="020B0604020202020204" pitchFamily="34" charset="0"/>
                <a:cs typeface="Arial" panose="020B0604020202020204" pitchFamily="34" charset="0"/>
              </a:rPr>
              <a:t> v R (1954) 1 WLR 228</a:t>
            </a:r>
          </a:p>
          <a:p>
            <a:pPr>
              <a:buFont typeface="Arial" panose="020B0604020202020204" pitchFamily="34" charset="0"/>
              <a:buChar char="•"/>
            </a:pPr>
            <a:r>
              <a:rPr lang="en-GB" sz="2400" dirty="0">
                <a:latin typeface="Arial" panose="020B0604020202020204" pitchFamily="34" charset="0"/>
                <a:cs typeface="Arial" panose="020B0604020202020204" pitchFamily="34" charset="0"/>
              </a:rPr>
              <a:t>R v Church [1965] 2 WLR 1220</a:t>
            </a:r>
          </a:p>
          <a:p>
            <a:pPr>
              <a:buFont typeface="Wingdings" panose="05000000000000000000" pitchFamily="2" charset="2"/>
              <a:buChar char="ü"/>
            </a:pPr>
            <a:endParaRPr lang="en-GB" sz="2100" dirty="0">
              <a:latin typeface="Arial Black" pitchFamily="34" charset="0"/>
            </a:endParaRPr>
          </a:p>
          <a:p>
            <a:pPr>
              <a:buFont typeface="Wingdings" panose="05000000000000000000" pitchFamily="2" charset="2"/>
              <a:buChar char="ü"/>
            </a:pPr>
            <a:endParaRPr lang="en-ZA" dirty="0">
              <a:latin typeface="Arial Black" pitchFamily="34" charset="0"/>
            </a:endParaRPr>
          </a:p>
        </p:txBody>
      </p:sp>
    </p:spTree>
    <p:extLst>
      <p:ext uri="{BB962C8B-B14F-4D97-AF65-F5344CB8AC3E}">
        <p14:creationId xmlns:p14="http://schemas.microsoft.com/office/powerpoint/2010/main" val="50338269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Transferred Malice</a:t>
            </a:r>
          </a:p>
        </p:txBody>
      </p:sp>
      <p:sp>
        <p:nvSpPr>
          <p:cNvPr id="3" name="Content Placeholder 2"/>
          <p:cNvSpPr>
            <a:spLocks noGrp="1"/>
          </p:cNvSpPr>
          <p:nvPr>
            <p:ph idx="1"/>
          </p:nvPr>
        </p:nvSpPr>
        <p:spPr/>
        <p:txBody>
          <a:bodyPr/>
          <a:lstStyle/>
          <a:p>
            <a:pPr marL="0" lvl="0" indent="0">
              <a:buNone/>
            </a:pPr>
            <a:r>
              <a:rPr lang="en-GB" sz="3200" dirty="0">
                <a:solidFill>
                  <a:prstClr val="black"/>
                </a:solidFill>
                <a:latin typeface="Arial" panose="020B0604020202020204" pitchFamily="34" charset="0"/>
                <a:cs typeface="Arial" panose="020B0604020202020204" pitchFamily="34" charset="0"/>
              </a:rPr>
              <a:t>Transferred Malice –If the defendant, with the </a:t>
            </a:r>
            <a:r>
              <a:rPr lang="en-GB" sz="3200" dirty="0" err="1">
                <a:solidFill>
                  <a:prstClr val="black"/>
                </a:solidFill>
                <a:latin typeface="Arial" panose="020B0604020202020204" pitchFamily="34" charset="0"/>
                <a:cs typeface="Arial" panose="020B0604020202020204" pitchFamily="34" charset="0"/>
              </a:rPr>
              <a:t>mens</a:t>
            </a:r>
            <a:r>
              <a:rPr lang="en-GB" sz="3200" dirty="0">
                <a:solidFill>
                  <a:prstClr val="black"/>
                </a:solidFill>
                <a:latin typeface="Arial" panose="020B0604020202020204" pitchFamily="34" charset="0"/>
                <a:cs typeface="Arial" panose="020B0604020202020204" pitchFamily="34" charset="0"/>
              </a:rPr>
              <a:t> </a:t>
            </a:r>
            <a:r>
              <a:rPr lang="en-GB" sz="3200" dirty="0" err="1">
                <a:solidFill>
                  <a:prstClr val="black"/>
                </a:solidFill>
                <a:latin typeface="Arial" panose="020B0604020202020204" pitchFamily="34" charset="0"/>
                <a:cs typeface="Arial" panose="020B0604020202020204" pitchFamily="34" charset="0"/>
              </a:rPr>
              <a:t>rea</a:t>
            </a:r>
            <a:r>
              <a:rPr lang="en-GB" sz="3200" dirty="0">
                <a:solidFill>
                  <a:prstClr val="black"/>
                </a:solidFill>
                <a:latin typeface="Arial" panose="020B0604020202020204" pitchFamily="34" charset="0"/>
                <a:cs typeface="Arial" panose="020B0604020202020204" pitchFamily="34" charset="0"/>
              </a:rPr>
              <a:t> of a particular crime, does an act, which causes the </a:t>
            </a:r>
            <a:r>
              <a:rPr lang="en-GB" sz="3200" dirty="0" err="1">
                <a:solidFill>
                  <a:prstClr val="black"/>
                </a:solidFill>
                <a:latin typeface="Arial" panose="020B0604020202020204" pitchFamily="34" charset="0"/>
                <a:cs typeface="Arial" panose="020B0604020202020204" pitchFamily="34" charset="0"/>
              </a:rPr>
              <a:t>actus</a:t>
            </a:r>
            <a:r>
              <a:rPr lang="en-GB" sz="3200" dirty="0">
                <a:solidFill>
                  <a:prstClr val="black"/>
                </a:solidFill>
                <a:latin typeface="Arial" panose="020B0604020202020204" pitchFamily="34" charset="0"/>
                <a:cs typeface="Arial" panose="020B0604020202020204" pitchFamily="34" charset="0"/>
              </a:rPr>
              <a:t> </a:t>
            </a:r>
            <a:r>
              <a:rPr lang="en-GB" sz="3200" dirty="0" err="1">
                <a:solidFill>
                  <a:prstClr val="black"/>
                </a:solidFill>
                <a:latin typeface="Arial" panose="020B0604020202020204" pitchFamily="34" charset="0"/>
                <a:cs typeface="Arial" panose="020B0604020202020204" pitchFamily="34" charset="0"/>
              </a:rPr>
              <a:t>reus</a:t>
            </a:r>
            <a:r>
              <a:rPr lang="en-GB" sz="3200" dirty="0">
                <a:solidFill>
                  <a:prstClr val="black"/>
                </a:solidFill>
                <a:latin typeface="Arial" panose="020B0604020202020204" pitchFamily="34" charset="0"/>
                <a:cs typeface="Arial" panose="020B0604020202020204" pitchFamily="34" charset="0"/>
              </a:rPr>
              <a:t> of the same crime, he is guilty, although the result, in some respects, is an unintended one</a:t>
            </a:r>
          </a:p>
          <a:p>
            <a:pPr lvl="0">
              <a:buFont typeface="Wingdings" panose="05000000000000000000" pitchFamily="2" charset="2"/>
              <a:buChar char="ü"/>
            </a:pPr>
            <a:r>
              <a:rPr lang="pt-BR" dirty="0">
                <a:solidFill>
                  <a:prstClr val="black"/>
                </a:solidFill>
                <a:latin typeface="Arial" panose="020B0604020202020204" pitchFamily="34" charset="0"/>
                <a:cs typeface="Arial" panose="020B0604020202020204" pitchFamily="34" charset="0"/>
              </a:rPr>
              <a:t>R v Latimer (1886) 17 QBD 359</a:t>
            </a:r>
            <a:r>
              <a:rPr lang="en-GB" dirty="0">
                <a:solidFill>
                  <a:prstClr val="black"/>
                </a:solidFill>
                <a:latin typeface="Arial" panose="020B0604020202020204" pitchFamily="34" charset="0"/>
                <a:cs typeface="Arial" panose="020B0604020202020204" pitchFamily="34" charset="0"/>
              </a:rPr>
              <a:t> </a:t>
            </a:r>
          </a:p>
          <a:p>
            <a:pPr lvl="0">
              <a:buFont typeface="Wingdings" panose="05000000000000000000" pitchFamily="2" charset="2"/>
              <a:buChar char="ü"/>
            </a:pPr>
            <a:r>
              <a:rPr lang="en-GB" dirty="0" err="1">
                <a:solidFill>
                  <a:prstClr val="black"/>
                </a:solidFill>
                <a:latin typeface="Arial" panose="020B0604020202020204" pitchFamily="34" charset="0"/>
                <a:cs typeface="Arial" panose="020B0604020202020204" pitchFamily="34" charset="0"/>
              </a:rPr>
              <a:t>Kalenga</a:t>
            </a:r>
            <a:r>
              <a:rPr lang="en-GB" dirty="0">
                <a:solidFill>
                  <a:prstClr val="black"/>
                </a:solidFill>
                <a:latin typeface="Arial" panose="020B0604020202020204" pitchFamily="34" charset="0"/>
                <a:cs typeface="Arial" panose="020B0604020202020204" pitchFamily="34" charset="0"/>
              </a:rPr>
              <a:t> v the People (2012) ZMHC 70</a:t>
            </a:r>
          </a:p>
          <a:p>
            <a:pPr lvl="0">
              <a:buFont typeface="Wingdings" panose="05000000000000000000" pitchFamily="2" charset="2"/>
              <a:buChar char="ü"/>
            </a:pPr>
            <a:r>
              <a:rPr lang="en-GB" dirty="0">
                <a:solidFill>
                  <a:prstClr val="black"/>
                </a:solidFill>
                <a:latin typeface="Arial" panose="020B0604020202020204" pitchFamily="34" charset="0"/>
                <a:cs typeface="Arial" panose="020B0604020202020204" pitchFamily="34" charset="0"/>
              </a:rPr>
              <a:t>R v Mitchell [1983] QB 741 Court of Appeal</a:t>
            </a:r>
          </a:p>
          <a:p>
            <a:endParaRPr lang="en-US" dirty="0"/>
          </a:p>
        </p:txBody>
      </p:sp>
    </p:spTree>
    <p:extLst>
      <p:ext uri="{BB962C8B-B14F-4D97-AF65-F5344CB8AC3E}">
        <p14:creationId xmlns:p14="http://schemas.microsoft.com/office/powerpoint/2010/main" val="19051344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56295" y="2147485"/>
            <a:ext cx="7962254" cy="1766807"/>
          </a:xfrm>
        </p:spPr>
        <p:txBody>
          <a:bodyPr>
            <a:noAutofit/>
          </a:bodyPr>
          <a:lstStyle/>
          <a:p>
            <a:pPr algn="ctr"/>
            <a:r>
              <a:rPr lang="en-GB" sz="4800" dirty="0">
                <a:latin typeface="Arial Black" panose="020B0A04020102020204" pitchFamily="34" charset="0"/>
              </a:rPr>
              <a:t>UNIT 4 - STRICT LIABILITY</a:t>
            </a:r>
          </a:p>
        </p:txBody>
      </p:sp>
    </p:spTree>
    <p:extLst>
      <p:ext uri="{BB962C8B-B14F-4D97-AF65-F5344CB8AC3E}">
        <p14:creationId xmlns:p14="http://schemas.microsoft.com/office/powerpoint/2010/main" val="224746409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9900" y="1063229"/>
            <a:ext cx="5732394" cy="857250"/>
          </a:xfrm>
        </p:spPr>
        <p:txBody>
          <a:bodyPr>
            <a:normAutofit fontScale="90000"/>
          </a:bodyPr>
          <a:lstStyle/>
          <a:p>
            <a:pPr algn="ctr"/>
            <a:r>
              <a:rPr lang="en-GB" dirty="0">
                <a:latin typeface="Arial Black" panose="020B0A04020102020204" pitchFamily="34" charset="0"/>
              </a:rPr>
              <a:t>WHAT IS A STRICT LIABILITY OFFENCE?</a:t>
            </a:r>
          </a:p>
        </p:txBody>
      </p:sp>
      <p:sp>
        <p:nvSpPr>
          <p:cNvPr id="3" name="Content Placeholder 2"/>
          <p:cNvSpPr>
            <a:spLocks noGrp="1"/>
          </p:cNvSpPr>
          <p:nvPr>
            <p:ph idx="1"/>
          </p:nvPr>
        </p:nvSpPr>
        <p:spPr>
          <a:xfrm>
            <a:off x="862886" y="2601532"/>
            <a:ext cx="10431886" cy="3889420"/>
          </a:xfrm>
        </p:spPr>
        <p:txBody>
          <a:bodyPr/>
          <a:lstStyle/>
          <a:p>
            <a:pPr>
              <a:buFont typeface="Wingdings" panose="05000000000000000000" pitchFamily="2" charset="2"/>
              <a:buChar char="ü"/>
            </a:pPr>
            <a:r>
              <a:rPr lang="en-GB" sz="2100" dirty="0">
                <a:latin typeface="Arial" panose="020B0604020202020204" pitchFamily="34" charset="0"/>
                <a:cs typeface="Arial" panose="020B0604020202020204" pitchFamily="34" charset="0"/>
              </a:rPr>
              <a:t>crimes in which the D is held liable for a criminal offense he committed, even if </a:t>
            </a:r>
            <a:r>
              <a:rPr lang="en-GB" sz="2100" dirty="0" err="1">
                <a:latin typeface="Arial" panose="020B0604020202020204" pitchFamily="34" charset="0"/>
                <a:cs typeface="Arial" panose="020B0604020202020204" pitchFamily="34" charset="0"/>
              </a:rPr>
              <a:t>mens</a:t>
            </a:r>
            <a:r>
              <a:rPr lang="en-GB" sz="2100" dirty="0">
                <a:latin typeface="Arial" panose="020B0604020202020204" pitchFamily="34" charset="0"/>
                <a:cs typeface="Arial" panose="020B0604020202020204" pitchFamily="34" charset="0"/>
              </a:rPr>
              <a:t> </a:t>
            </a:r>
            <a:r>
              <a:rPr lang="en-GB" sz="2100" dirty="0" err="1">
                <a:latin typeface="Arial" panose="020B0604020202020204" pitchFamily="34" charset="0"/>
                <a:cs typeface="Arial" panose="020B0604020202020204" pitchFamily="34" charset="0"/>
              </a:rPr>
              <a:t>rea</a:t>
            </a:r>
            <a:r>
              <a:rPr lang="en-GB" sz="2100" dirty="0">
                <a:latin typeface="Arial" panose="020B0604020202020204" pitchFamily="34" charset="0"/>
                <a:cs typeface="Arial" panose="020B0604020202020204" pitchFamily="34" charset="0"/>
              </a:rPr>
              <a:t> is absent</a:t>
            </a:r>
          </a:p>
          <a:p>
            <a:pPr>
              <a:buFont typeface="Wingdings" panose="05000000000000000000" pitchFamily="2" charset="2"/>
              <a:buChar char="ü"/>
            </a:pPr>
            <a:endParaRPr lang="en-GB" sz="2100" dirty="0">
              <a:latin typeface="Arial" panose="020B0604020202020204" pitchFamily="34" charset="0"/>
              <a:cs typeface="Arial" panose="020B0604020202020204" pitchFamily="34" charset="0"/>
            </a:endParaRPr>
          </a:p>
          <a:p>
            <a:pPr>
              <a:buFont typeface="Wingdings" panose="05000000000000000000" pitchFamily="2" charset="2"/>
              <a:buChar char="ü"/>
            </a:pPr>
            <a:r>
              <a:rPr lang="en-GB" sz="2100" dirty="0">
                <a:latin typeface="Arial" panose="020B0604020202020204" pitchFamily="34" charset="0"/>
                <a:cs typeface="Arial" panose="020B0604020202020204" pitchFamily="34" charset="0"/>
              </a:rPr>
              <a:t>D might not intend the harm nor even be aware that his actions are forbidden </a:t>
            </a:r>
          </a:p>
          <a:p>
            <a:pPr algn="r">
              <a:buFont typeface="Wingdings" panose="05000000000000000000" pitchFamily="2" charset="2"/>
              <a:buChar char="ü"/>
            </a:pPr>
            <a:r>
              <a:rPr lang="en-GB" sz="2100" dirty="0">
                <a:latin typeface="Arial" panose="020B0604020202020204" pitchFamily="34" charset="0"/>
                <a:cs typeface="Arial" panose="020B0604020202020204" pitchFamily="34" charset="0"/>
              </a:rPr>
              <a:t>(</a:t>
            </a:r>
            <a:r>
              <a:rPr lang="en-GB" sz="2100" dirty="0" err="1">
                <a:latin typeface="Arial" panose="020B0604020202020204" pitchFamily="34" charset="0"/>
                <a:cs typeface="Arial" panose="020B0604020202020204" pitchFamily="34" charset="0"/>
              </a:rPr>
              <a:t>Kulusika</a:t>
            </a:r>
            <a:r>
              <a:rPr lang="en-GB" sz="2100" dirty="0">
                <a:latin typeface="Arial" panose="020B0604020202020204" pitchFamily="34" charset="0"/>
                <a:cs typeface="Arial" panose="020B0604020202020204" pitchFamily="34" charset="0"/>
              </a:rPr>
              <a:t>, 2006</a:t>
            </a:r>
            <a:r>
              <a:rPr lang="en-GB"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7717827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Defining a Crime</a:t>
            </a:r>
          </a:p>
        </p:txBody>
      </p:sp>
      <p:sp>
        <p:nvSpPr>
          <p:cNvPr id="3" name="Content Placeholder 2"/>
          <p:cNvSpPr>
            <a:spLocks noGrp="1"/>
          </p:cNvSpPr>
          <p:nvPr>
            <p:ph idx="1"/>
          </p:nvPr>
        </p:nvSpPr>
        <p:spPr>
          <a:xfrm>
            <a:off x="1097280" y="1891862"/>
            <a:ext cx="10058400" cy="4190894"/>
          </a:xfrm>
        </p:spPr>
        <p:txBody>
          <a:bodyPr>
            <a:normAutofit lnSpcReduction="10000"/>
          </a:bodyPr>
          <a:lstStyle/>
          <a:p>
            <a:pPr>
              <a:buFont typeface="Wingdings" panose="05000000000000000000" pitchFamily="2" charset="2"/>
              <a:buChar char="ü"/>
            </a:pPr>
            <a:r>
              <a:rPr lang="en-GB" sz="2800" dirty="0">
                <a:latin typeface="Arial" panose="020B0604020202020204" pitchFamily="34" charset="0"/>
                <a:cs typeface="Arial" panose="020B0604020202020204" pitchFamily="34" charset="0"/>
              </a:rPr>
              <a:t>Therefore defining a crime has proved not to be a straightforward  matter ;  despite the difficulties academics have come up with several propositions;</a:t>
            </a:r>
            <a:endParaRPr lang="en-GB" sz="2400" dirty="0">
              <a:latin typeface="Arial" panose="020B0604020202020204" pitchFamily="34" charset="0"/>
              <a:cs typeface="Arial" panose="020B0604020202020204" pitchFamily="34" charset="0"/>
            </a:endParaRPr>
          </a:p>
          <a:p>
            <a:pPr marL="0" indent="0">
              <a:buNone/>
            </a:pPr>
            <a:r>
              <a:rPr lang="en-GB" sz="2400" dirty="0">
                <a:latin typeface="Arial" panose="020B0604020202020204" pitchFamily="34" charset="0"/>
                <a:cs typeface="Arial" panose="020B0604020202020204" pitchFamily="34" charset="0"/>
              </a:rPr>
              <a:t>Example:-</a:t>
            </a:r>
          </a:p>
          <a:p>
            <a:pPr>
              <a:buFont typeface="Wingdings" panose="05000000000000000000" pitchFamily="2" charset="2"/>
              <a:buChar char="ü"/>
            </a:pPr>
            <a:r>
              <a:rPr lang="en-GB" sz="2800" i="1" dirty="0">
                <a:latin typeface="Arial" panose="020B0604020202020204" pitchFamily="34" charset="0"/>
                <a:cs typeface="Arial" panose="020B0604020202020204" pitchFamily="34" charset="0"/>
              </a:rPr>
              <a:t>Board of Trade v. Owen </a:t>
            </a:r>
            <a:r>
              <a:rPr lang="en-GB" sz="2800" dirty="0">
                <a:latin typeface="Arial" panose="020B0604020202020204" pitchFamily="34" charset="0"/>
                <a:cs typeface="Arial" panose="020B0604020202020204" pitchFamily="34" charset="0"/>
              </a:rPr>
              <a:t>(1957) House of lords decision – accordingly ‘a crime is an unlawful act or default which is an offence against the public &amp; renders the person guilty of the act liable to legal punishment</a:t>
            </a:r>
            <a:r>
              <a:rPr lang="en-GB" sz="2400" dirty="0">
                <a:latin typeface="Arial" panose="020B0604020202020204" pitchFamily="34" charset="0"/>
                <a:cs typeface="Arial" panose="020B0604020202020204" pitchFamily="34" charset="0"/>
              </a:rPr>
              <a:t>’</a:t>
            </a:r>
          </a:p>
          <a:p>
            <a:endParaRPr lang="en-GB" sz="2400" dirty="0">
              <a:latin typeface="Arial" panose="020B0604020202020204" pitchFamily="34" charset="0"/>
              <a:cs typeface="Arial" panose="020B0604020202020204" pitchFamily="34" charset="0"/>
            </a:endParaRPr>
          </a:p>
          <a:p>
            <a:pPr marL="114300" indent="0">
              <a:buNone/>
            </a:pPr>
            <a:r>
              <a:rPr lang="en-GB" dirty="0">
                <a:latin typeface="Arial" panose="020B0604020202020204" pitchFamily="34" charset="0"/>
                <a:cs typeface="Arial" panose="020B0604020202020204" pitchFamily="34" charset="0"/>
              </a:rPr>
              <a:t> </a:t>
            </a: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9313692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dirty="0">
                <a:latin typeface="Arial Black" panose="020B0A04020102020204" pitchFamily="34" charset="0"/>
              </a:rPr>
              <a:t>STRICT LIABILITY CONT’D</a:t>
            </a:r>
          </a:p>
        </p:txBody>
      </p:sp>
      <p:sp>
        <p:nvSpPr>
          <p:cNvPr id="3" name="Content Placeholder 2"/>
          <p:cNvSpPr>
            <a:spLocks noGrp="1"/>
          </p:cNvSpPr>
          <p:nvPr>
            <p:ph idx="1"/>
          </p:nvPr>
        </p:nvSpPr>
        <p:spPr>
          <a:xfrm>
            <a:off x="1223493" y="2057400"/>
            <a:ext cx="10130307" cy="4201732"/>
          </a:xfrm>
        </p:spPr>
        <p:txBody>
          <a:bodyPr>
            <a:normAutofit/>
          </a:bodyPr>
          <a:lstStyle/>
          <a:p>
            <a:pPr>
              <a:buFont typeface="Wingdings" panose="05000000000000000000" pitchFamily="2" charset="2"/>
              <a:buChar char="ü"/>
            </a:pPr>
            <a:r>
              <a:rPr lang="en-GB" sz="2100" dirty="0">
                <a:latin typeface="Arial" panose="020B0604020202020204" pitchFamily="34" charset="0"/>
                <a:cs typeface="Arial" panose="020B0604020202020204" pitchFamily="34" charset="0"/>
              </a:rPr>
              <a:t>Most cases of strict liability are minor misdemeanours – NOT AS SERIOUS AS FELONIES</a:t>
            </a:r>
          </a:p>
          <a:p>
            <a:pPr>
              <a:buFont typeface="Wingdings" panose="05000000000000000000" pitchFamily="2" charset="2"/>
              <a:buChar char="ü"/>
            </a:pPr>
            <a:endParaRPr lang="en-GB" sz="2100" dirty="0">
              <a:latin typeface="Arial" panose="020B0604020202020204" pitchFamily="34" charset="0"/>
              <a:cs typeface="Arial" panose="020B0604020202020204" pitchFamily="34" charset="0"/>
            </a:endParaRPr>
          </a:p>
          <a:p>
            <a:pPr>
              <a:buFont typeface="Wingdings" panose="05000000000000000000" pitchFamily="2" charset="2"/>
              <a:buChar char="ü"/>
            </a:pPr>
            <a:r>
              <a:rPr lang="en-GB" sz="2100" dirty="0">
                <a:latin typeface="Arial" panose="020B0604020202020204" pitchFamily="34" charset="0"/>
                <a:cs typeface="Arial" panose="020B0604020202020204" pitchFamily="34" charset="0"/>
              </a:rPr>
              <a:t>do not require blameworthiness thus court does not require the prosecution to prove D’s </a:t>
            </a:r>
            <a:r>
              <a:rPr lang="en-GB" sz="2100" i="1" dirty="0" err="1">
                <a:latin typeface="Arial" panose="020B0604020202020204" pitchFamily="34" charset="0"/>
                <a:cs typeface="Arial" panose="020B0604020202020204" pitchFamily="34" charset="0"/>
              </a:rPr>
              <a:t>mens</a:t>
            </a:r>
            <a:r>
              <a:rPr lang="en-GB" sz="2100" i="1" dirty="0">
                <a:latin typeface="Arial" panose="020B0604020202020204" pitchFamily="34" charset="0"/>
                <a:cs typeface="Arial" panose="020B0604020202020204" pitchFamily="34" charset="0"/>
              </a:rPr>
              <a:t> </a:t>
            </a:r>
            <a:r>
              <a:rPr lang="en-GB" sz="2100" i="1" dirty="0" err="1">
                <a:latin typeface="Arial" panose="020B0604020202020204" pitchFamily="34" charset="0"/>
                <a:cs typeface="Arial" panose="020B0604020202020204" pitchFamily="34" charset="0"/>
              </a:rPr>
              <a:t>rea</a:t>
            </a:r>
            <a:r>
              <a:rPr lang="en-GB" sz="2100" i="1" dirty="0">
                <a:latin typeface="Arial" panose="020B0604020202020204" pitchFamily="34" charset="0"/>
                <a:cs typeface="Arial" panose="020B0604020202020204" pitchFamily="34" charset="0"/>
              </a:rPr>
              <a:t> </a:t>
            </a:r>
            <a:r>
              <a:rPr lang="en-GB" sz="2100" dirty="0">
                <a:latin typeface="Arial" panose="020B0604020202020204" pitchFamily="34" charset="0"/>
                <a:cs typeface="Arial" panose="020B0604020202020204" pitchFamily="34" charset="0"/>
              </a:rPr>
              <a:t>beyond reasonable doubt.</a:t>
            </a:r>
          </a:p>
          <a:p>
            <a:pPr>
              <a:buFont typeface="Wingdings" panose="05000000000000000000" pitchFamily="2" charset="2"/>
              <a:buChar char="ü"/>
            </a:pPr>
            <a:endParaRPr lang="en-GB" sz="2100" dirty="0">
              <a:latin typeface="Arial Black" panose="020B0A04020102020204" pitchFamily="34" charset="0"/>
            </a:endParaRPr>
          </a:p>
        </p:txBody>
      </p:sp>
    </p:spTree>
    <p:extLst>
      <p:ext uri="{BB962C8B-B14F-4D97-AF65-F5344CB8AC3E}">
        <p14:creationId xmlns:p14="http://schemas.microsoft.com/office/powerpoint/2010/main" val="3979313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9900" y="1063229"/>
            <a:ext cx="6380466" cy="857250"/>
          </a:xfrm>
        </p:spPr>
        <p:txBody>
          <a:bodyPr>
            <a:normAutofit fontScale="90000"/>
          </a:bodyPr>
          <a:lstStyle/>
          <a:p>
            <a:pPr algn="ctr"/>
            <a:r>
              <a:rPr lang="en-GB" dirty="0">
                <a:latin typeface="Arial Black" panose="020B0A04020102020204" pitchFamily="34" charset="0"/>
              </a:rPr>
              <a:t>STRICT LIABILITY CONT’D</a:t>
            </a:r>
            <a:endParaRPr lang="en-GB" dirty="0"/>
          </a:p>
        </p:txBody>
      </p:sp>
      <p:sp>
        <p:nvSpPr>
          <p:cNvPr id="3" name="Content Placeholder 2"/>
          <p:cNvSpPr>
            <a:spLocks noGrp="1"/>
          </p:cNvSpPr>
          <p:nvPr>
            <p:ph idx="1"/>
          </p:nvPr>
        </p:nvSpPr>
        <p:spPr>
          <a:xfrm>
            <a:off x="1146220" y="2292438"/>
            <a:ext cx="10380372" cy="3512825"/>
          </a:xfrm>
        </p:spPr>
        <p:txBody>
          <a:bodyPr>
            <a:normAutofit/>
          </a:bodyPr>
          <a:lstStyle/>
          <a:p>
            <a:pPr>
              <a:buFont typeface="Wingdings" pitchFamily="2" charset="2"/>
              <a:buChar char="ü"/>
            </a:pPr>
            <a:r>
              <a:rPr lang="en-GB" sz="2400" dirty="0">
                <a:latin typeface="Arial" panose="020B0604020202020204" pitchFamily="34" charset="0"/>
                <a:cs typeface="Arial" panose="020B0604020202020204" pitchFamily="34" charset="0"/>
              </a:rPr>
              <a:t>Applies to regulatory offences mostly thus they are not purely criminal offences</a:t>
            </a:r>
          </a:p>
          <a:p>
            <a:pPr marL="0" indent="0">
              <a:buNone/>
            </a:pPr>
            <a:endParaRPr lang="en-GB" sz="2100" dirty="0">
              <a:latin typeface="Arial" panose="020B0604020202020204" pitchFamily="34" charset="0"/>
              <a:cs typeface="Arial" panose="020B0604020202020204" pitchFamily="34" charset="0"/>
            </a:endParaRPr>
          </a:p>
          <a:p>
            <a:pPr>
              <a:buFont typeface="Wingdings" panose="05000000000000000000" pitchFamily="2" charset="2"/>
              <a:buChar char="ü"/>
            </a:pPr>
            <a:r>
              <a:rPr lang="en-GB" sz="2400" dirty="0">
                <a:latin typeface="Arial" panose="020B0604020202020204" pitchFamily="34" charset="0"/>
                <a:cs typeface="Arial" panose="020B0604020202020204" pitchFamily="34" charset="0"/>
              </a:rPr>
              <a:t>Sale of food, alcohol and drugs; prevention of pollution; safety at work</a:t>
            </a:r>
          </a:p>
        </p:txBody>
      </p:sp>
    </p:spTree>
    <p:extLst>
      <p:ext uri="{BB962C8B-B14F-4D97-AF65-F5344CB8AC3E}">
        <p14:creationId xmlns:p14="http://schemas.microsoft.com/office/powerpoint/2010/main" val="414670229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9900" y="1063229"/>
            <a:ext cx="6218448" cy="857250"/>
          </a:xfrm>
        </p:spPr>
        <p:txBody>
          <a:bodyPr/>
          <a:lstStyle/>
          <a:p>
            <a:pPr algn="ctr"/>
            <a:r>
              <a:rPr lang="en-ZA" dirty="0">
                <a:latin typeface="Arial Black" pitchFamily="34" charset="0"/>
              </a:rPr>
              <a:t>EXAMPLES</a:t>
            </a:r>
          </a:p>
        </p:txBody>
      </p:sp>
      <p:sp>
        <p:nvSpPr>
          <p:cNvPr id="3" name="Content Placeholder 2"/>
          <p:cNvSpPr>
            <a:spLocks noGrp="1"/>
          </p:cNvSpPr>
          <p:nvPr>
            <p:ph idx="1"/>
          </p:nvPr>
        </p:nvSpPr>
        <p:spPr>
          <a:xfrm>
            <a:off x="553792" y="2273708"/>
            <a:ext cx="10856890" cy="4397548"/>
          </a:xfrm>
        </p:spPr>
        <p:txBody>
          <a:bodyPr>
            <a:normAutofit/>
          </a:bodyPr>
          <a:lstStyle/>
          <a:p>
            <a:pPr>
              <a:buFont typeface="Wingdings" pitchFamily="2" charset="2"/>
              <a:buChar char="ü"/>
            </a:pPr>
            <a:r>
              <a:rPr lang="en-ZA" sz="2100" dirty="0">
                <a:latin typeface="Arial" panose="020B0604020202020204" pitchFamily="34" charset="0"/>
                <a:cs typeface="Arial" panose="020B0604020202020204" pitchFamily="34" charset="0"/>
              </a:rPr>
              <a:t>Over speeding</a:t>
            </a:r>
          </a:p>
          <a:p>
            <a:pPr>
              <a:buFont typeface="Wingdings" pitchFamily="2" charset="2"/>
              <a:buChar char="ü"/>
            </a:pPr>
            <a:endParaRPr lang="en-ZA" sz="2100" dirty="0">
              <a:latin typeface="Arial" panose="020B0604020202020204" pitchFamily="34" charset="0"/>
              <a:cs typeface="Arial" panose="020B0604020202020204" pitchFamily="34" charset="0"/>
            </a:endParaRPr>
          </a:p>
          <a:p>
            <a:pPr>
              <a:buFont typeface="Wingdings" pitchFamily="2" charset="2"/>
              <a:buChar char="ü"/>
            </a:pPr>
            <a:r>
              <a:rPr lang="en-ZA" sz="2100" dirty="0">
                <a:latin typeface="Arial" panose="020B0604020202020204" pitchFamily="34" charset="0"/>
                <a:cs typeface="Arial" panose="020B0604020202020204" pitchFamily="34" charset="0"/>
              </a:rPr>
              <a:t>Drunken driving</a:t>
            </a:r>
          </a:p>
          <a:p>
            <a:pPr>
              <a:buFont typeface="Wingdings" pitchFamily="2" charset="2"/>
              <a:buChar char="ü"/>
            </a:pPr>
            <a:endParaRPr lang="en-ZA" sz="2100" dirty="0">
              <a:latin typeface="Arial" panose="020B0604020202020204" pitchFamily="34" charset="0"/>
              <a:cs typeface="Arial" panose="020B0604020202020204" pitchFamily="34" charset="0"/>
            </a:endParaRPr>
          </a:p>
          <a:p>
            <a:pPr>
              <a:buFont typeface="Wingdings" pitchFamily="2" charset="2"/>
              <a:buChar char="ü"/>
            </a:pPr>
            <a:r>
              <a:rPr lang="en-ZA" sz="2100" dirty="0">
                <a:latin typeface="Arial" panose="020B0604020202020204" pitchFamily="34" charset="0"/>
                <a:cs typeface="Arial" panose="020B0604020202020204" pitchFamily="34" charset="0"/>
              </a:rPr>
              <a:t>Driving past a stop sign</a:t>
            </a:r>
          </a:p>
          <a:p>
            <a:pPr marL="0" indent="0">
              <a:buNone/>
            </a:pPr>
            <a:r>
              <a:rPr lang="en-ZA" sz="21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986859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9900" y="1063229"/>
            <a:ext cx="6326460" cy="857250"/>
          </a:xfrm>
        </p:spPr>
        <p:txBody>
          <a:bodyPr>
            <a:normAutofit fontScale="90000"/>
          </a:bodyPr>
          <a:lstStyle/>
          <a:p>
            <a:pPr algn="ctr"/>
            <a:r>
              <a:rPr lang="en-GB" dirty="0">
                <a:latin typeface="Arial Black" panose="020B0A04020102020204" pitchFamily="34" charset="0"/>
              </a:rPr>
              <a:t>STRICT LIABILITY CONT’D</a:t>
            </a:r>
            <a:endParaRPr lang="en-ZA" dirty="0"/>
          </a:p>
        </p:txBody>
      </p:sp>
      <p:sp>
        <p:nvSpPr>
          <p:cNvPr id="3" name="Content Placeholder 2"/>
          <p:cNvSpPr>
            <a:spLocks noGrp="1"/>
          </p:cNvSpPr>
          <p:nvPr>
            <p:ph idx="1"/>
          </p:nvPr>
        </p:nvSpPr>
        <p:spPr>
          <a:xfrm>
            <a:off x="641654" y="2328956"/>
            <a:ext cx="11062951" cy="4303663"/>
          </a:xfrm>
        </p:spPr>
        <p:txBody>
          <a:bodyPr>
            <a:normAutofit/>
          </a:bodyPr>
          <a:lstStyle/>
          <a:p>
            <a:pPr>
              <a:buFont typeface="Wingdings" pitchFamily="2" charset="2"/>
              <a:buChar char="ü"/>
            </a:pPr>
            <a:r>
              <a:rPr lang="en-GB" sz="2400" i="1" dirty="0">
                <a:latin typeface="Arial" panose="020B0604020202020204" pitchFamily="34" charset="0"/>
                <a:cs typeface="Arial" panose="020B0604020202020204" pitchFamily="34" charset="0"/>
              </a:rPr>
              <a:t>Patel’s Bazaar Limited v The People </a:t>
            </a:r>
            <a:r>
              <a:rPr lang="en-GB" sz="2400" dirty="0">
                <a:latin typeface="Arial" panose="020B0604020202020204" pitchFamily="34" charset="0"/>
                <a:cs typeface="Arial" panose="020B0604020202020204" pitchFamily="34" charset="0"/>
              </a:rPr>
              <a:t>(Court of Appeal for Zambia, 1965)</a:t>
            </a:r>
          </a:p>
          <a:p>
            <a:pPr>
              <a:buFont typeface="Wingdings" pitchFamily="2" charset="2"/>
              <a:buChar char="ü"/>
            </a:pPr>
            <a:endParaRPr lang="en-GB" sz="2400" dirty="0">
              <a:latin typeface="Arial" panose="020B0604020202020204" pitchFamily="34" charset="0"/>
              <a:cs typeface="Arial" panose="020B0604020202020204" pitchFamily="34" charset="0"/>
            </a:endParaRPr>
          </a:p>
          <a:p>
            <a:pPr>
              <a:buFont typeface="Wingdings" pitchFamily="2" charset="2"/>
              <a:buChar char="ü"/>
            </a:pPr>
            <a:r>
              <a:rPr lang="en-GB" sz="2400" dirty="0">
                <a:latin typeface="Arial" panose="020B0604020202020204" pitchFamily="34" charset="0"/>
                <a:cs typeface="Arial" panose="020B0604020202020204" pitchFamily="34" charset="0"/>
              </a:rPr>
              <a:t>Contravention of S79 (1) of the Public Health Ordinance (Cap 126):</a:t>
            </a:r>
          </a:p>
          <a:p>
            <a:pPr>
              <a:buFont typeface="Wingdings" pitchFamily="2" charset="2"/>
              <a:buChar char="§"/>
            </a:pPr>
            <a:r>
              <a:rPr lang="en-GB" sz="2400" b="1" i="1" dirty="0">
                <a:latin typeface="Arial" panose="020B0604020202020204" pitchFamily="34" charset="0"/>
                <a:cs typeface="Arial" panose="020B0604020202020204" pitchFamily="34" charset="0"/>
              </a:rPr>
              <a:t>No person shall sell..without reasonable excuse any food for man in an..unwholesome state.</a:t>
            </a:r>
            <a:endParaRPr lang="en-ZA" sz="2400" b="1"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5059459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9900" y="1063229"/>
            <a:ext cx="6218448" cy="857250"/>
          </a:xfrm>
        </p:spPr>
        <p:txBody>
          <a:bodyPr>
            <a:normAutofit fontScale="90000"/>
          </a:bodyPr>
          <a:lstStyle/>
          <a:p>
            <a:r>
              <a:rPr lang="en-GB" dirty="0">
                <a:latin typeface="Arial Black" panose="020B0A04020102020204" pitchFamily="34" charset="0"/>
              </a:rPr>
              <a:t>STRICT LIABILITY CONT’D</a:t>
            </a:r>
            <a:endParaRPr lang="en-ZA" dirty="0"/>
          </a:p>
        </p:txBody>
      </p:sp>
      <p:sp>
        <p:nvSpPr>
          <p:cNvPr id="3" name="Content Placeholder 2"/>
          <p:cNvSpPr>
            <a:spLocks noGrp="1"/>
          </p:cNvSpPr>
          <p:nvPr>
            <p:ph idx="1"/>
          </p:nvPr>
        </p:nvSpPr>
        <p:spPr>
          <a:xfrm>
            <a:off x="862885" y="2345481"/>
            <a:ext cx="10844010" cy="4802293"/>
          </a:xfrm>
        </p:spPr>
        <p:txBody>
          <a:bodyPr>
            <a:normAutofit/>
          </a:bodyPr>
          <a:lstStyle/>
          <a:p>
            <a:pPr marL="0" indent="0">
              <a:buNone/>
            </a:pPr>
            <a:r>
              <a:rPr lang="en-GB" sz="2400" dirty="0">
                <a:latin typeface="Arial" panose="020B0604020202020204" pitchFamily="34" charset="0"/>
                <a:cs typeface="Arial" panose="020B0604020202020204" pitchFamily="34" charset="0"/>
              </a:rPr>
              <a:t>The following are useful considerations in ascertaining the intention of the legislature:</a:t>
            </a:r>
          </a:p>
          <a:p>
            <a:pPr marL="428625" indent="-428625">
              <a:buFont typeface="+mj-lt"/>
              <a:buAutoNum type="arabicPeriod"/>
            </a:pPr>
            <a:r>
              <a:rPr lang="en-GB" sz="2400" dirty="0">
                <a:latin typeface="Arial" panose="020B0604020202020204" pitchFamily="34" charset="0"/>
                <a:cs typeface="Arial" panose="020B0604020202020204" pitchFamily="34" charset="0"/>
              </a:rPr>
              <a:t>The reasonableness of holding that  </a:t>
            </a:r>
            <a:r>
              <a:rPr lang="en-GB" sz="2400" i="1" dirty="0" err="1">
                <a:latin typeface="Arial" panose="020B0604020202020204" pitchFamily="34" charset="0"/>
                <a:cs typeface="Arial" panose="020B0604020202020204" pitchFamily="34" charset="0"/>
              </a:rPr>
              <a:t>mens</a:t>
            </a:r>
            <a:r>
              <a:rPr lang="en-GB" sz="2400" i="1" dirty="0">
                <a:latin typeface="Arial" panose="020B0604020202020204" pitchFamily="34" charset="0"/>
                <a:cs typeface="Arial" panose="020B0604020202020204" pitchFamily="34" charset="0"/>
              </a:rPr>
              <a:t> </a:t>
            </a:r>
            <a:r>
              <a:rPr lang="en-GB" sz="2400" i="1" dirty="0" err="1">
                <a:latin typeface="Arial" panose="020B0604020202020204" pitchFamily="34" charset="0"/>
                <a:cs typeface="Arial" panose="020B0604020202020204" pitchFamily="34" charset="0"/>
              </a:rPr>
              <a:t>rea</a:t>
            </a:r>
            <a:r>
              <a:rPr lang="en-GB" sz="2400" i="1" dirty="0">
                <a:latin typeface="Arial" panose="020B0604020202020204" pitchFamily="34" charset="0"/>
                <a:cs typeface="Arial" panose="020B0604020202020204" pitchFamily="34" charset="0"/>
              </a:rPr>
              <a:t> </a:t>
            </a:r>
            <a:r>
              <a:rPr lang="en-GB" sz="2400" dirty="0">
                <a:latin typeface="Arial" panose="020B0604020202020204" pitchFamily="34" charset="0"/>
                <a:cs typeface="Arial" panose="020B0604020202020204" pitchFamily="34" charset="0"/>
              </a:rPr>
              <a:t>is not an ingredient of the offence;</a:t>
            </a:r>
          </a:p>
          <a:p>
            <a:pPr marL="428625" indent="-428625">
              <a:buFont typeface="+mj-lt"/>
              <a:buAutoNum type="arabicPeriod"/>
            </a:pPr>
            <a:r>
              <a:rPr lang="en-GB" sz="2400" dirty="0">
                <a:latin typeface="Arial" panose="020B0604020202020204" pitchFamily="34" charset="0"/>
                <a:cs typeface="Arial" panose="020B0604020202020204" pitchFamily="34" charset="0"/>
              </a:rPr>
              <a:t>The object &amp; scope of the prohibition</a:t>
            </a:r>
          </a:p>
          <a:p>
            <a:pPr marL="428625" indent="-428625">
              <a:buFont typeface="+mj-lt"/>
              <a:buAutoNum type="arabicPeriod"/>
            </a:pPr>
            <a:r>
              <a:rPr lang="en-GB" sz="2400" dirty="0">
                <a:latin typeface="Arial" panose="020B0604020202020204" pitchFamily="34" charset="0"/>
                <a:cs typeface="Arial" panose="020B0604020202020204" pitchFamily="34" charset="0"/>
              </a:rPr>
              <a:t>The ease with which the purposes of the statute could be evaded if the defence of absence of </a:t>
            </a:r>
            <a:r>
              <a:rPr lang="en-GB" sz="2400" i="1" dirty="0" err="1">
                <a:latin typeface="Arial" panose="020B0604020202020204" pitchFamily="34" charset="0"/>
                <a:cs typeface="Arial" panose="020B0604020202020204" pitchFamily="34" charset="0"/>
              </a:rPr>
              <a:t>mens</a:t>
            </a:r>
            <a:r>
              <a:rPr lang="en-GB" sz="2400" i="1" dirty="0">
                <a:latin typeface="Arial" panose="020B0604020202020204" pitchFamily="34" charset="0"/>
                <a:cs typeface="Arial" panose="020B0604020202020204" pitchFamily="34" charset="0"/>
              </a:rPr>
              <a:t> </a:t>
            </a:r>
            <a:r>
              <a:rPr lang="en-GB" sz="2400" i="1" dirty="0" err="1">
                <a:latin typeface="Arial" panose="020B0604020202020204" pitchFamily="34" charset="0"/>
                <a:cs typeface="Arial" panose="020B0604020202020204" pitchFamily="34" charset="0"/>
              </a:rPr>
              <a:t>rea</a:t>
            </a:r>
            <a:r>
              <a:rPr lang="en-GB" sz="2400" i="1" dirty="0">
                <a:latin typeface="Arial" panose="020B0604020202020204" pitchFamily="34" charset="0"/>
                <a:cs typeface="Arial" panose="020B0604020202020204" pitchFamily="34" charset="0"/>
              </a:rPr>
              <a:t> </a:t>
            </a:r>
            <a:r>
              <a:rPr lang="en-GB" sz="2400" dirty="0">
                <a:latin typeface="Arial" panose="020B0604020202020204" pitchFamily="34" charset="0"/>
                <a:cs typeface="Arial" panose="020B0604020202020204" pitchFamily="34" charset="0"/>
              </a:rPr>
              <a:t>were to succeed</a:t>
            </a:r>
          </a:p>
          <a:p>
            <a:pPr marL="428625" indent="-428625">
              <a:buFont typeface="+mj-lt"/>
              <a:buAutoNum type="arabicPeriod"/>
            </a:pPr>
            <a:r>
              <a:rPr lang="en-GB" sz="2400" dirty="0">
                <a:latin typeface="Arial" panose="020B0604020202020204" pitchFamily="34" charset="0"/>
                <a:cs typeface="Arial" panose="020B0604020202020204" pitchFamily="34" charset="0"/>
              </a:rPr>
              <a:t>The nature &amp; extent of penalty</a:t>
            </a:r>
          </a:p>
          <a:p>
            <a:pPr marL="428625" indent="-428625" algn="r">
              <a:buNone/>
            </a:pPr>
            <a:r>
              <a:rPr lang="en-GB" dirty="0">
                <a:latin typeface="Arial" panose="020B0604020202020204" pitchFamily="34" charset="0"/>
                <a:cs typeface="Arial" panose="020B0604020202020204" pitchFamily="34" charset="0"/>
              </a:rPr>
              <a:t>(</a:t>
            </a:r>
            <a:r>
              <a:rPr lang="en-GB" dirty="0" err="1">
                <a:latin typeface="Arial" panose="020B0604020202020204" pitchFamily="34" charset="0"/>
                <a:cs typeface="Arial" panose="020B0604020202020204" pitchFamily="34" charset="0"/>
              </a:rPr>
              <a:t>Kalusika</a:t>
            </a:r>
            <a:r>
              <a:rPr lang="en-GB" dirty="0">
                <a:latin typeface="Arial" panose="020B0604020202020204" pitchFamily="34" charset="0"/>
                <a:cs typeface="Arial" panose="020B0604020202020204" pitchFamily="34" charset="0"/>
              </a:rPr>
              <a:t>, 2006)</a:t>
            </a:r>
          </a:p>
          <a:p>
            <a:endParaRPr lang="en-ZA" dirty="0">
              <a:latin typeface="Arial Black" pitchFamily="34" charset="0"/>
            </a:endParaRPr>
          </a:p>
        </p:txBody>
      </p:sp>
    </p:spTree>
    <p:extLst>
      <p:ext uri="{BB962C8B-B14F-4D97-AF65-F5344CB8AC3E}">
        <p14:creationId xmlns:p14="http://schemas.microsoft.com/office/powerpoint/2010/main" val="139957466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9900" y="1063229"/>
            <a:ext cx="6326460" cy="857250"/>
          </a:xfrm>
        </p:spPr>
        <p:txBody>
          <a:bodyPr>
            <a:normAutofit fontScale="90000"/>
          </a:bodyPr>
          <a:lstStyle/>
          <a:p>
            <a:pPr algn="ctr"/>
            <a:r>
              <a:rPr lang="en-ZA" dirty="0">
                <a:latin typeface="Arial Black" pitchFamily="34" charset="0"/>
              </a:rPr>
              <a:t>DEFENCES TO STRICT LIABILITY OFFENCES</a:t>
            </a:r>
          </a:p>
        </p:txBody>
      </p:sp>
      <p:sp>
        <p:nvSpPr>
          <p:cNvPr id="3" name="Content Placeholder 2"/>
          <p:cNvSpPr>
            <a:spLocks noGrp="1"/>
          </p:cNvSpPr>
          <p:nvPr>
            <p:ph idx="1"/>
          </p:nvPr>
        </p:nvSpPr>
        <p:spPr>
          <a:xfrm>
            <a:off x="850900" y="2331446"/>
            <a:ext cx="10718799" cy="3780420"/>
          </a:xfrm>
        </p:spPr>
        <p:txBody>
          <a:bodyPr>
            <a:normAutofit/>
          </a:bodyPr>
          <a:lstStyle/>
          <a:p>
            <a:pPr>
              <a:buFont typeface="Wingdings" pitchFamily="2" charset="2"/>
              <a:buChar char="ü"/>
            </a:pPr>
            <a:r>
              <a:rPr lang="en-ZA" sz="2100" dirty="0" err="1">
                <a:latin typeface="Arial" panose="020B0604020202020204" pitchFamily="34" charset="0"/>
                <a:cs typeface="Arial" panose="020B0604020202020204" pitchFamily="34" charset="0"/>
              </a:rPr>
              <a:t>Copperfields</a:t>
            </a:r>
            <a:r>
              <a:rPr lang="en-ZA" sz="2100" dirty="0">
                <a:latin typeface="Arial" panose="020B0604020202020204" pitchFamily="34" charset="0"/>
                <a:cs typeface="Arial" panose="020B0604020202020204" pitchFamily="34" charset="0"/>
              </a:rPr>
              <a:t> Cold Storage Co Ltd v R. 5 NRLR 248:</a:t>
            </a:r>
          </a:p>
          <a:p>
            <a:pPr>
              <a:buFont typeface="Wingdings" pitchFamily="2" charset="2"/>
              <a:buChar char="ü"/>
            </a:pPr>
            <a:endParaRPr lang="en-ZA" sz="2100" dirty="0">
              <a:latin typeface="Arial" panose="020B0604020202020204" pitchFamily="34" charset="0"/>
              <a:cs typeface="Arial" panose="020B0604020202020204" pitchFamily="34" charset="0"/>
            </a:endParaRPr>
          </a:p>
          <a:p>
            <a:pPr lvl="1">
              <a:buFont typeface="Wingdings" pitchFamily="2" charset="2"/>
              <a:buChar char="ü"/>
            </a:pPr>
            <a:r>
              <a:rPr lang="en-ZA" sz="2100" dirty="0">
                <a:latin typeface="Arial" panose="020B0604020202020204" pitchFamily="34" charset="0"/>
                <a:cs typeface="Arial" panose="020B0604020202020204" pitchFamily="34" charset="0"/>
              </a:rPr>
              <a:t>“the onus is on the accused of establishing that he had reasonable excuse and is not on the prosecution to show that he had not”.</a:t>
            </a:r>
          </a:p>
        </p:txBody>
      </p:sp>
    </p:spTree>
    <p:extLst>
      <p:ext uri="{BB962C8B-B14F-4D97-AF65-F5344CB8AC3E}">
        <p14:creationId xmlns:p14="http://schemas.microsoft.com/office/powerpoint/2010/main" val="58072434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9900" y="1063229"/>
            <a:ext cx="6218448" cy="857250"/>
          </a:xfrm>
        </p:spPr>
        <p:txBody>
          <a:bodyPr>
            <a:normAutofit fontScale="90000"/>
          </a:bodyPr>
          <a:lstStyle/>
          <a:p>
            <a:pPr algn="ctr"/>
            <a:r>
              <a:rPr lang="en-ZA" dirty="0">
                <a:latin typeface="Arial Black" pitchFamily="34" charset="0"/>
              </a:rPr>
              <a:t>DEFENCES TO STRICT LIABILITY OFFENCES</a:t>
            </a:r>
            <a:endParaRPr lang="en-ZA" dirty="0"/>
          </a:p>
        </p:txBody>
      </p:sp>
      <p:sp>
        <p:nvSpPr>
          <p:cNvPr id="3" name="Content Placeholder 2"/>
          <p:cNvSpPr>
            <a:spLocks noGrp="1"/>
          </p:cNvSpPr>
          <p:nvPr>
            <p:ph idx="1"/>
          </p:nvPr>
        </p:nvSpPr>
        <p:spPr>
          <a:xfrm>
            <a:off x="875763" y="2402638"/>
            <a:ext cx="10637950" cy="3780420"/>
          </a:xfrm>
        </p:spPr>
        <p:txBody>
          <a:bodyPr>
            <a:normAutofit/>
          </a:bodyPr>
          <a:lstStyle/>
          <a:p>
            <a:pPr>
              <a:buFont typeface="Wingdings" pitchFamily="2" charset="2"/>
              <a:buChar char="ü"/>
            </a:pPr>
            <a:r>
              <a:rPr lang="en-ZA" sz="2100" dirty="0">
                <a:latin typeface="Arial" panose="020B0604020202020204" pitchFamily="34" charset="0"/>
                <a:cs typeface="Arial" panose="020B0604020202020204" pitchFamily="34" charset="0"/>
              </a:rPr>
              <a:t>Possible for D to plead a general defence if the defence is not a denial of </a:t>
            </a:r>
            <a:r>
              <a:rPr lang="en-ZA" sz="2100" dirty="0" err="1">
                <a:latin typeface="Arial" panose="020B0604020202020204" pitchFamily="34" charset="0"/>
                <a:cs typeface="Arial" panose="020B0604020202020204" pitchFamily="34" charset="0"/>
              </a:rPr>
              <a:t>mens</a:t>
            </a:r>
            <a:r>
              <a:rPr lang="en-ZA" sz="2100" dirty="0">
                <a:latin typeface="Arial" panose="020B0604020202020204" pitchFamily="34" charset="0"/>
                <a:cs typeface="Arial" panose="020B0604020202020204" pitchFamily="34" charset="0"/>
              </a:rPr>
              <a:t> </a:t>
            </a:r>
            <a:r>
              <a:rPr lang="en-ZA" sz="2100" dirty="0" err="1">
                <a:latin typeface="Arial" panose="020B0604020202020204" pitchFamily="34" charset="0"/>
                <a:cs typeface="Arial" panose="020B0604020202020204" pitchFamily="34" charset="0"/>
              </a:rPr>
              <a:t>rea</a:t>
            </a:r>
            <a:r>
              <a:rPr lang="en-ZA" sz="2100" dirty="0">
                <a:latin typeface="Arial" panose="020B0604020202020204" pitchFamily="34" charset="0"/>
                <a:cs typeface="Arial" panose="020B0604020202020204" pitchFamily="34" charset="0"/>
              </a:rPr>
              <a:t> – </a:t>
            </a:r>
          </a:p>
          <a:p>
            <a:pPr>
              <a:buFont typeface="Wingdings" pitchFamily="2" charset="2"/>
              <a:buChar char="ü"/>
            </a:pPr>
            <a:endParaRPr lang="en-ZA" sz="2100" dirty="0">
              <a:latin typeface="Arial" panose="020B0604020202020204" pitchFamily="34" charset="0"/>
              <a:cs typeface="Arial" panose="020B0604020202020204" pitchFamily="34" charset="0"/>
            </a:endParaRPr>
          </a:p>
          <a:p>
            <a:pPr>
              <a:buFont typeface="Wingdings" pitchFamily="2" charset="2"/>
              <a:buChar char="ü"/>
            </a:pPr>
            <a:r>
              <a:rPr lang="en-ZA" sz="2100" dirty="0">
                <a:latin typeface="Arial" panose="020B0604020202020204" pitchFamily="34" charset="0"/>
                <a:cs typeface="Arial" panose="020B0604020202020204" pitchFamily="34" charset="0"/>
              </a:rPr>
              <a:t>Insanity, intoxication can’t be used as defences</a:t>
            </a:r>
          </a:p>
          <a:p>
            <a:pPr>
              <a:buFont typeface="Wingdings" pitchFamily="2" charset="2"/>
              <a:buChar char="ü"/>
            </a:pPr>
            <a:endParaRPr lang="en-ZA" sz="2100" dirty="0">
              <a:latin typeface="Arial" panose="020B0604020202020204" pitchFamily="34" charset="0"/>
              <a:cs typeface="Arial" panose="020B0604020202020204" pitchFamily="34" charset="0"/>
            </a:endParaRPr>
          </a:p>
          <a:p>
            <a:pPr algn="r">
              <a:buFont typeface="Wingdings" pitchFamily="2" charset="2"/>
              <a:buChar char="ü"/>
            </a:pPr>
            <a:r>
              <a:rPr lang="en-ZA" sz="2100" dirty="0">
                <a:latin typeface="Arial" panose="020B0604020202020204" pitchFamily="34" charset="0"/>
                <a:cs typeface="Arial" panose="020B0604020202020204" pitchFamily="34" charset="0"/>
              </a:rPr>
              <a:t>Herring, 2008)</a:t>
            </a:r>
          </a:p>
        </p:txBody>
      </p:sp>
    </p:spTree>
    <p:extLst>
      <p:ext uri="{BB962C8B-B14F-4D97-AF65-F5344CB8AC3E}">
        <p14:creationId xmlns:p14="http://schemas.microsoft.com/office/powerpoint/2010/main" val="403533644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34097" y="373488"/>
            <a:ext cx="10869768" cy="5078386"/>
          </a:xfrm>
        </p:spPr>
        <p:txBody>
          <a:bodyPr>
            <a:normAutofit/>
          </a:bodyPr>
          <a:lstStyle/>
          <a:p>
            <a:pPr>
              <a:buNone/>
            </a:pPr>
            <a:r>
              <a:rPr lang="en-GB" sz="2400" dirty="0">
                <a:latin typeface="Arial Black" pitchFamily="34" charset="0"/>
              </a:rPr>
              <a:t>Read the following cases:</a:t>
            </a:r>
          </a:p>
          <a:p>
            <a:pPr>
              <a:buNone/>
            </a:pPr>
            <a:endParaRPr lang="en-GB" sz="2100" dirty="0">
              <a:latin typeface="Arial Black" pitchFamily="34" charset="0"/>
            </a:endParaRPr>
          </a:p>
          <a:p>
            <a:pPr>
              <a:buFont typeface="Wingdings" pitchFamily="2" charset="2"/>
              <a:buChar char="ü"/>
            </a:pPr>
            <a:r>
              <a:rPr lang="en-GB" sz="2100" dirty="0">
                <a:latin typeface="Arial Black" pitchFamily="34" charset="0"/>
              </a:rPr>
              <a:t>Cundy v. Le </a:t>
            </a:r>
            <a:r>
              <a:rPr lang="en-GB" sz="2100" dirty="0" err="1">
                <a:latin typeface="Arial Black" pitchFamily="34" charset="0"/>
              </a:rPr>
              <a:t>CoCQ</a:t>
            </a:r>
            <a:r>
              <a:rPr lang="en-GB" sz="2100" dirty="0">
                <a:latin typeface="Arial Black" pitchFamily="34" charset="0"/>
              </a:rPr>
              <a:t> (1884) QB Division 207</a:t>
            </a:r>
          </a:p>
          <a:p>
            <a:pPr>
              <a:buFont typeface="Wingdings" pitchFamily="2" charset="2"/>
              <a:buChar char="ü"/>
            </a:pPr>
            <a:r>
              <a:rPr lang="en-GB" sz="2100" dirty="0">
                <a:latin typeface="Arial Black" pitchFamily="34" charset="0"/>
              </a:rPr>
              <a:t>Sweet v Parsley [1970] AC 132 House of Lords</a:t>
            </a:r>
          </a:p>
          <a:p>
            <a:pPr>
              <a:buFont typeface="Wingdings" pitchFamily="2" charset="2"/>
              <a:buChar char="ü"/>
            </a:pPr>
            <a:r>
              <a:rPr lang="en-GB" sz="2100" dirty="0">
                <a:latin typeface="Arial Black" pitchFamily="34" charset="0"/>
              </a:rPr>
              <a:t>Monga V The People  (1973) Z.R. 188 (H.C.)</a:t>
            </a:r>
          </a:p>
          <a:p>
            <a:pPr>
              <a:buFont typeface="Wingdings" pitchFamily="2" charset="2"/>
              <a:buChar char="ü"/>
            </a:pPr>
            <a:r>
              <a:rPr lang="en-GB" sz="2100" dirty="0">
                <a:latin typeface="Arial Black" pitchFamily="34" charset="0"/>
              </a:rPr>
              <a:t>Whitehead V The People (1968) Z.R. 9 (H.C.)</a:t>
            </a:r>
            <a:endParaRPr lang="en-ZA" sz="2100" dirty="0">
              <a:latin typeface="Arial Black" pitchFamily="34" charset="0"/>
            </a:endParaRPr>
          </a:p>
        </p:txBody>
      </p:sp>
    </p:spTree>
    <p:extLst>
      <p:ext uri="{BB962C8B-B14F-4D97-AF65-F5344CB8AC3E}">
        <p14:creationId xmlns:p14="http://schemas.microsoft.com/office/powerpoint/2010/main" val="262715416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9715" y="2284077"/>
            <a:ext cx="10515600" cy="1325563"/>
          </a:xfrm>
        </p:spPr>
        <p:txBody>
          <a:bodyPr>
            <a:normAutofit/>
          </a:bodyPr>
          <a:lstStyle/>
          <a:p>
            <a:pPr algn="ctr"/>
            <a:r>
              <a:rPr lang="en-US" sz="4800" dirty="0">
                <a:latin typeface="Arial Black" panose="020B0A04020102020204" pitchFamily="34" charset="0"/>
              </a:rPr>
              <a:t>UNIT 5 - HOMICIDE</a:t>
            </a:r>
          </a:p>
        </p:txBody>
      </p:sp>
    </p:spTree>
    <p:extLst>
      <p:ext uri="{BB962C8B-B14F-4D97-AF65-F5344CB8AC3E}">
        <p14:creationId xmlns:p14="http://schemas.microsoft.com/office/powerpoint/2010/main" val="317645718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Homicide</a:t>
            </a:r>
          </a:p>
        </p:txBody>
      </p:sp>
      <p:sp>
        <p:nvSpPr>
          <p:cNvPr id="3" name="Content Placeholder 2"/>
          <p:cNvSpPr>
            <a:spLocks noGrp="1"/>
          </p:cNvSpPr>
          <p:nvPr>
            <p:ph idx="1"/>
          </p:nvPr>
        </p:nvSpPr>
        <p:spPr/>
        <p:txBody>
          <a:bodyPr>
            <a:normAutofit/>
          </a:bodyPr>
          <a:lstStyle/>
          <a:p>
            <a:r>
              <a:rPr lang="en-GB" dirty="0"/>
              <a:t>In practical terms the accused is alleged to have committed one of the following serious offences; murder, manslaughter, infanticide, genocide, causing death by reckless or dangerous driving. This form of causing death to another is referred to as unlawful Homicide</a:t>
            </a:r>
          </a:p>
          <a:p>
            <a:r>
              <a:rPr lang="en-GB" dirty="0"/>
              <a:t>In CL persons who cause the death of another person are not charged with Homicide – they are charged with murder or a lesser offence manslaughter </a:t>
            </a:r>
          </a:p>
        </p:txBody>
      </p:sp>
    </p:spTree>
    <p:extLst>
      <p:ext uri="{BB962C8B-B14F-4D97-AF65-F5344CB8AC3E}">
        <p14:creationId xmlns:p14="http://schemas.microsoft.com/office/powerpoint/2010/main" val="21830836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Board of Trade v. Owen</a:t>
            </a:r>
          </a:p>
        </p:txBody>
      </p:sp>
      <p:sp>
        <p:nvSpPr>
          <p:cNvPr id="3" name="Content Placeholder 2"/>
          <p:cNvSpPr>
            <a:spLocks noGrp="1"/>
          </p:cNvSpPr>
          <p:nvPr>
            <p:ph idx="1"/>
          </p:nvPr>
        </p:nvSpPr>
        <p:spPr>
          <a:xfrm>
            <a:off x="1097280" y="1845734"/>
            <a:ext cx="10058400" cy="4365880"/>
          </a:xfrm>
        </p:spPr>
        <p:txBody>
          <a:bodyPr>
            <a:normAutofit/>
          </a:bodyPr>
          <a:lstStyle/>
          <a:p>
            <a:pPr marL="514350" indent="-514350">
              <a:buAutoNum type="arabicPeriod"/>
            </a:pPr>
            <a:r>
              <a:rPr lang="en-GB" sz="2800" dirty="0">
                <a:latin typeface="Arial" panose="020B0604020202020204" pitchFamily="34" charset="0"/>
                <a:cs typeface="Arial" panose="020B0604020202020204" pitchFamily="34" charset="0"/>
              </a:rPr>
              <a:t>‘an unlawful act or default’</a:t>
            </a:r>
          </a:p>
          <a:p>
            <a:pPr marL="514350" indent="-514350">
              <a:buAutoNum type="arabicPeriod"/>
            </a:pPr>
            <a:r>
              <a:rPr lang="en-GB" sz="2800" dirty="0">
                <a:latin typeface="Arial" panose="020B0604020202020204" pitchFamily="34" charset="0"/>
                <a:cs typeface="Arial" panose="020B0604020202020204" pitchFamily="34" charset="0"/>
              </a:rPr>
              <a:t>It is ‘an offence against the public’</a:t>
            </a:r>
          </a:p>
          <a:p>
            <a:pPr marL="514350" indent="-514350">
              <a:buAutoNum type="arabicPeriod"/>
            </a:pPr>
            <a:r>
              <a:rPr lang="en-GB" sz="2800" dirty="0">
                <a:latin typeface="Arial" panose="020B0604020202020204" pitchFamily="34" charset="0"/>
                <a:cs typeface="Arial" panose="020B0604020202020204" pitchFamily="34" charset="0"/>
              </a:rPr>
              <a:t>A person who commits it will be subject to prosecution &amp; charged as ‘guilty’ – crime against society as a whole.</a:t>
            </a:r>
          </a:p>
          <a:p>
            <a:pPr marL="514350" indent="-514350">
              <a:buAutoNum type="arabicPeriod"/>
            </a:pPr>
            <a:r>
              <a:rPr lang="en-GB" sz="2800" dirty="0">
                <a:latin typeface="Arial" panose="020B0604020202020204" pitchFamily="34" charset="0"/>
                <a:cs typeface="Arial" panose="020B0604020202020204" pitchFamily="34" charset="0"/>
              </a:rPr>
              <a:t>Convicted person would that suffer some sort of penalty.</a:t>
            </a:r>
          </a:p>
          <a:p>
            <a:pPr marL="514350" indent="-514350">
              <a:buFont typeface="Arial" pitchFamily="34" charset="0"/>
              <a:buAutoNum type="arabicPeriod"/>
            </a:pPr>
            <a:r>
              <a:rPr lang="en-GB" sz="2800" dirty="0">
                <a:latin typeface="Arial" panose="020B0604020202020204" pitchFamily="34" charset="0"/>
                <a:cs typeface="Arial" panose="020B0604020202020204" pitchFamily="34" charset="0"/>
              </a:rPr>
              <a:t>Penalty is imposed as a legal requirement.</a:t>
            </a:r>
          </a:p>
          <a:p>
            <a:pPr marL="514350" indent="-514350">
              <a:buAutoNum type="arabicPeriod"/>
            </a:pPr>
            <a:endParaRPr lang="en-GB"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9699728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a:t>Murder &amp; manslaughter – have the same unlawful conduct – causing death (AR)</a:t>
            </a:r>
          </a:p>
          <a:p>
            <a:r>
              <a:rPr lang="en-GB" dirty="0"/>
              <a:t>However state of mind (MR) of the accused (A) at the time of killing is different</a:t>
            </a:r>
          </a:p>
          <a:p>
            <a:r>
              <a:rPr lang="en-GB" dirty="0"/>
              <a:t>Murder A intends to kill or cause grievous harm</a:t>
            </a:r>
          </a:p>
          <a:p>
            <a:r>
              <a:rPr lang="en-GB" dirty="0"/>
              <a:t>Manslaughter A might have been reckless or negligent in causing death of the victim</a:t>
            </a:r>
          </a:p>
        </p:txBody>
      </p:sp>
    </p:spTree>
    <p:extLst>
      <p:ext uri="{BB962C8B-B14F-4D97-AF65-F5344CB8AC3E}">
        <p14:creationId xmlns:p14="http://schemas.microsoft.com/office/powerpoint/2010/main" val="410948988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GB" dirty="0"/>
            </a:br>
            <a:r>
              <a:rPr lang="en-GB" dirty="0"/>
              <a:t>Murder- Definition - Institutes of the Laws of England, 1797):</a:t>
            </a:r>
            <a:br>
              <a:rPr lang="en-GB" dirty="0"/>
            </a:br>
            <a:endParaRPr lang="en-GB" dirty="0"/>
          </a:p>
        </p:txBody>
      </p:sp>
      <p:sp>
        <p:nvSpPr>
          <p:cNvPr id="3" name="Content Placeholder 2"/>
          <p:cNvSpPr>
            <a:spLocks noGrp="1"/>
          </p:cNvSpPr>
          <p:nvPr>
            <p:ph idx="1"/>
          </p:nvPr>
        </p:nvSpPr>
        <p:spPr/>
        <p:txBody>
          <a:bodyPr>
            <a:normAutofit/>
          </a:bodyPr>
          <a:lstStyle/>
          <a:p>
            <a:pPr>
              <a:buFontTx/>
              <a:buChar char="-"/>
            </a:pPr>
            <a:r>
              <a:rPr lang="en-GB" dirty="0"/>
              <a:t>Absence of definition of murder in the PC</a:t>
            </a:r>
          </a:p>
          <a:p>
            <a:pPr marL="0" indent="0">
              <a:buNone/>
            </a:pPr>
            <a:r>
              <a:rPr lang="en-GB" dirty="0"/>
              <a:t>Chief Justice Coke defines murder as follows;</a:t>
            </a:r>
          </a:p>
          <a:p>
            <a:pPr marL="0" indent="0">
              <a:buNone/>
            </a:pPr>
            <a:endParaRPr lang="en-GB" dirty="0"/>
          </a:p>
          <a:p>
            <a:pPr marL="0" indent="0">
              <a:buNone/>
            </a:pPr>
            <a:r>
              <a:rPr lang="en-GB" i="1" dirty="0"/>
              <a:t>Murder is when a man of </a:t>
            </a:r>
            <a:r>
              <a:rPr lang="en-GB" b="1" i="1" dirty="0"/>
              <a:t>sound memory </a:t>
            </a:r>
            <a:r>
              <a:rPr lang="en-GB" i="1" dirty="0"/>
              <a:t>&amp; the </a:t>
            </a:r>
            <a:r>
              <a:rPr lang="en-GB" b="1" i="1" dirty="0"/>
              <a:t>age</a:t>
            </a:r>
            <a:r>
              <a:rPr lang="en-GB" i="1" dirty="0"/>
              <a:t> of discretion </a:t>
            </a:r>
            <a:r>
              <a:rPr lang="en-GB" b="1" i="1" dirty="0"/>
              <a:t>unlawfully killeth</a:t>
            </a:r>
            <a:r>
              <a:rPr lang="en-GB" i="1" dirty="0"/>
              <a:t>… </a:t>
            </a:r>
            <a:r>
              <a:rPr lang="en-GB" b="1" i="1" dirty="0"/>
              <a:t>any reasonable creature</a:t>
            </a:r>
            <a:r>
              <a:rPr lang="en-GB" i="1" dirty="0"/>
              <a:t> in </a:t>
            </a:r>
            <a:r>
              <a:rPr lang="en-GB" b="1" i="1" dirty="0" err="1"/>
              <a:t>rerum</a:t>
            </a:r>
            <a:r>
              <a:rPr lang="en-GB" b="1" i="1" dirty="0"/>
              <a:t> </a:t>
            </a:r>
            <a:r>
              <a:rPr lang="en-GB" b="1" i="1" dirty="0" err="1"/>
              <a:t>natura</a:t>
            </a:r>
            <a:r>
              <a:rPr lang="en-GB" b="1" i="1" dirty="0"/>
              <a:t> </a:t>
            </a:r>
            <a:r>
              <a:rPr lang="en-GB" i="1" dirty="0"/>
              <a:t>under the </a:t>
            </a:r>
            <a:r>
              <a:rPr lang="en-GB" b="1" i="1" dirty="0"/>
              <a:t>king or queen’s peace</a:t>
            </a:r>
            <a:r>
              <a:rPr lang="en-GB" i="1" dirty="0"/>
              <a:t> with malice aforethought,….so as the party wounded or hurt etc., die of the wound or hurt etc….</a:t>
            </a:r>
          </a:p>
          <a:p>
            <a:pPr marL="0" indent="0">
              <a:buNone/>
            </a:pPr>
            <a:endParaRPr lang="en-GB" dirty="0"/>
          </a:p>
        </p:txBody>
      </p:sp>
    </p:spTree>
    <p:extLst>
      <p:ext uri="{BB962C8B-B14F-4D97-AF65-F5344CB8AC3E}">
        <p14:creationId xmlns:p14="http://schemas.microsoft.com/office/powerpoint/2010/main" val="106162374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Features of Coke’s definition of Murder</a:t>
            </a:r>
          </a:p>
        </p:txBody>
      </p:sp>
      <p:sp>
        <p:nvSpPr>
          <p:cNvPr id="3" name="Content Placeholder 2"/>
          <p:cNvSpPr>
            <a:spLocks noGrp="1"/>
          </p:cNvSpPr>
          <p:nvPr>
            <p:ph idx="1"/>
          </p:nvPr>
        </p:nvSpPr>
        <p:spPr/>
        <p:txBody>
          <a:bodyPr>
            <a:normAutofit/>
          </a:bodyPr>
          <a:lstStyle/>
          <a:p>
            <a:pPr marL="571500" indent="-571500">
              <a:buAutoNum type="romanLcParenBoth"/>
            </a:pPr>
            <a:r>
              <a:rPr lang="en-GB" dirty="0"/>
              <a:t>Sound memory &amp; age – excludes insane persons, persons below the age of eight &amp; those between the age of 8 &amp; 12 in exceptional circumstances </a:t>
            </a:r>
          </a:p>
          <a:p>
            <a:pPr marL="571500" indent="-571500">
              <a:buAutoNum type="romanLcParenBoth"/>
            </a:pPr>
            <a:r>
              <a:rPr lang="en-GB" dirty="0"/>
              <a:t>reasonable creature – human being</a:t>
            </a:r>
          </a:p>
          <a:p>
            <a:pPr marL="571500" indent="-571500">
              <a:buAutoNum type="romanLcParenBoth"/>
            </a:pPr>
            <a:r>
              <a:rPr lang="en-GB" i="1" dirty="0" err="1"/>
              <a:t>rerum</a:t>
            </a:r>
            <a:r>
              <a:rPr lang="en-GB" i="1" dirty="0"/>
              <a:t> </a:t>
            </a:r>
            <a:r>
              <a:rPr lang="en-GB" i="1" dirty="0" err="1"/>
              <a:t>natura</a:t>
            </a:r>
            <a:r>
              <a:rPr lang="en-GB" i="1" dirty="0"/>
              <a:t> </a:t>
            </a:r>
            <a:r>
              <a:rPr lang="en-GB" dirty="0"/>
              <a:t>– ‘in being’ raises issues in relation to the </a:t>
            </a:r>
            <a:r>
              <a:rPr lang="en-GB" dirty="0" err="1"/>
              <a:t>fetus</a:t>
            </a:r>
            <a:r>
              <a:rPr lang="en-GB" dirty="0"/>
              <a:t> – such as at what stage do we treat an unborn child as a human being?   </a:t>
            </a:r>
          </a:p>
          <a:p>
            <a:pPr marL="0" indent="0">
              <a:buNone/>
            </a:pPr>
            <a:r>
              <a:rPr lang="en-GB" dirty="0"/>
              <a:t> </a:t>
            </a:r>
            <a:r>
              <a:rPr lang="en-GB" i="1" dirty="0"/>
              <a:t>A child becomes a person capable of being killed when it has completely proceeded in a living state from the body of its mother</a:t>
            </a:r>
            <a:r>
              <a:rPr lang="en-GB" dirty="0"/>
              <a:t> - S208 PC </a:t>
            </a:r>
          </a:p>
          <a:p>
            <a:pPr marL="0" indent="0">
              <a:buNone/>
            </a:pPr>
            <a:endParaRPr lang="en-GB" dirty="0"/>
          </a:p>
          <a:p>
            <a:endParaRPr lang="en-GB" dirty="0"/>
          </a:p>
          <a:p>
            <a:endParaRPr lang="en-GB" dirty="0"/>
          </a:p>
        </p:txBody>
      </p:sp>
    </p:spTree>
    <p:extLst>
      <p:ext uri="{BB962C8B-B14F-4D97-AF65-F5344CB8AC3E}">
        <p14:creationId xmlns:p14="http://schemas.microsoft.com/office/powerpoint/2010/main" val="44403855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GB" dirty="0"/>
              <a:t>(iv) </a:t>
            </a:r>
            <a:r>
              <a:rPr lang="en-GB" i="1" dirty="0"/>
              <a:t>Under the </a:t>
            </a:r>
            <a:r>
              <a:rPr lang="en-GB" b="1" i="1" dirty="0"/>
              <a:t>king or queen’s peace – </a:t>
            </a:r>
            <a:r>
              <a:rPr lang="en-GB" i="1" dirty="0"/>
              <a:t>refers to protection of a sovereign state</a:t>
            </a:r>
            <a:r>
              <a:rPr lang="en-GB" dirty="0"/>
              <a:t>, excludes those who kill in the military force if operating under duty or kill enemy in an armed conflict that the sovereign state is involved. (i.e. prisoners of war whether combatant or non combatant</a:t>
            </a:r>
          </a:p>
          <a:p>
            <a:pPr>
              <a:buFontTx/>
              <a:buChar char="-"/>
            </a:pPr>
            <a:r>
              <a:rPr lang="en-GB" dirty="0"/>
              <a:t>However excludes the killings of rebels or terrorists fighting a government established by law</a:t>
            </a:r>
          </a:p>
          <a:p>
            <a:pPr>
              <a:buFontTx/>
              <a:buChar char="-"/>
            </a:pPr>
            <a:r>
              <a:rPr lang="en-GB" dirty="0"/>
              <a:t>Under the PC death must occur within a year &amp; a day or else the person is deemed not to have killed another s. 209 PC</a:t>
            </a:r>
          </a:p>
          <a:p>
            <a:pPr marL="0" indent="0">
              <a:buNone/>
            </a:pPr>
            <a:r>
              <a:rPr lang="en-GB" dirty="0"/>
              <a:t> </a:t>
            </a:r>
            <a:endParaRPr lang="en-GB" i="1" dirty="0"/>
          </a:p>
          <a:p>
            <a:endParaRPr lang="en-GB" dirty="0"/>
          </a:p>
        </p:txBody>
      </p:sp>
    </p:spTree>
    <p:extLst>
      <p:ext uri="{BB962C8B-B14F-4D97-AF65-F5344CB8AC3E}">
        <p14:creationId xmlns:p14="http://schemas.microsoft.com/office/powerpoint/2010/main" val="57050134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GB" dirty="0"/>
              <a:t>(v) </a:t>
            </a:r>
            <a:r>
              <a:rPr lang="en-GB" b="1" i="1" dirty="0"/>
              <a:t>unlawfully </a:t>
            </a:r>
            <a:r>
              <a:rPr lang="en-GB" b="1" i="1" dirty="0" err="1"/>
              <a:t>killeth</a:t>
            </a:r>
            <a:r>
              <a:rPr lang="en-GB" b="1" i="1" dirty="0"/>
              <a:t> – </a:t>
            </a:r>
            <a:r>
              <a:rPr lang="en-GB" dirty="0"/>
              <a:t>The killing must be unlawful – therefore the killing of a human being in self defence or prevention of crime is accepted  </a:t>
            </a:r>
          </a:p>
          <a:p>
            <a:pPr marL="0" indent="0">
              <a:buNone/>
            </a:pPr>
            <a:endParaRPr lang="en-GB" dirty="0"/>
          </a:p>
          <a:p>
            <a:pPr marL="0" indent="0">
              <a:buNone/>
            </a:pPr>
            <a:r>
              <a:rPr lang="en-GB" dirty="0"/>
              <a:t>Killing undertaken by an officer when they are lawfully executing their duty, killing as a result of medical operation – provided that set procedures/requirements are met.</a:t>
            </a:r>
          </a:p>
          <a:p>
            <a:endParaRPr lang="en-GB" dirty="0"/>
          </a:p>
        </p:txBody>
      </p:sp>
    </p:spTree>
    <p:extLst>
      <p:ext uri="{BB962C8B-B14F-4D97-AF65-F5344CB8AC3E}">
        <p14:creationId xmlns:p14="http://schemas.microsoft.com/office/powerpoint/2010/main" val="238046611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Law of murder</a:t>
            </a:r>
          </a:p>
        </p:txBody>
      </p:sp>
      <p:sp>
        <p:nvSpPr>
          <p:cNvPr id="3" name="Content Placeholder 2"/>
          <p:cNvSpPr>
            <a:spLocks noGrp="1"/>
          </p:cNvSpPr>
          <p:nvPr>
            <p:ph idx="1"/>
          </p:nvPr>
        </p:nvSpPr>
        <p:spPr/>
        <p:txBody>
          <a:bodyPr>
            <a:normAutofit/>
          </a:bodyPr>
          <a:lstStyle/>
          <a:p>
            <a:r>
              <a:rPr lang="en-GB" dirty="0"/>
              <a:t>S200 PC – under the section murder is committed when a human being kills another being with the most blameworthy state of mind</a:t>
            </a:r>
          </a:p>
          <a:p>
            <a:r>
              <a:rPr lang="en-GB" dirty="0"/>
              <a:t>S201 PC – punishment for murder is stipulated as (i) death or </a:t>
            </a:r>
          </a:p>
          <a:p>
            <a:r>
              <a:rPr lang="en-GB" dirty="0"/>
              <a:t>(ii) any sentence other than death (extenuating circumstances would be considered based on applying the reasonable man test – standard of behaviour of an ordinary person of the community which the convicted person belongs) </a:t>
            </a:r>
          </a:p>
        </p:txBody>
      </p:sp>
    </p:spTree>
    <p:extLst>
      <p:ext uri="{BB962C8B-B14F-4D97-AF65-F5344CB8AC3E}">
        <p14:creationId xmlns:p14="http://schemas.microsoft.com/office/powerpoint/2010/main" val="148380854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Murder- </a:t>
            </a:r>
            <a:r>
              <a:rPr lang="en-GB" i="1" dirty="0" err="1"/>
              <a:t>Actus</a:t>
            </a:r>
            <a:r>
              <a:rPr lang="en-GB" i="1" dirty="0"/>
              <a:t> </a:t>
            </a:r>
            <a:r>
              <a:rPr lang="en-GB" i="1" dirty="0" err="1"/>
              <a:t>reus</a:t>
            </a:r>
            <a:r>
              <a:rPr lang="en-GB" i="1" dirty="0"/>
              <a:t> (AR)</a:t>
            </a:r>
          </a:p>
        </p:txBody>
      </p:sp>
      <p:sp>
        <p:nvSpPr>
          <p:cNvPr id="3" name="Content Placeholder 2"/>
          <p:cNvSpPr>
            <a:spLocks noGrp="1"/>
          </p:cNvSpPr>
          <p:nvPr>
            <p:ph idx="1"/>
          </p:nvPr>
        </p:nvSpPr>
        <p:spPr/>
        <p:txBody>
          <a:bodyPr>
            <a:normAutofit/>
          </a:bodyPr>
          <a:lstStyle/>
          <a:p>
            <a:r>
              <a:rPr lang="en-GB" dirty="0"/>
              <a:t>S200  </a:t>
            </a:r>
            <a:r>
              <a:rPr lang="en-GB" b="1" dirty="0"/>
              <a:t>death</a:t>
            </a:r>
            <a:r>
              <a:rPr lang="en-GB" dirty="0"/>
              <a:t> of another person has to be as a result of an </a:t>
            </a:r>
            <a:r>
              <a:rPr lang="en-GB" b="1" dirty="0"/>
              <a:t>unlawful act or omission </a:t>
            </a:r>
          </a:p>
          <a:p>
            <a:r>
              <a:rPr lang="en-GB" dirty="0"/>
              <a:t>AR - </a:t>
            </a:r>
            <a:r>
              <a:rPr lang="en-GB" b="1" dirty="0"/>
              <a:t>unlawful act or omission - </a:t>
            </a:r>
            <a:r>
              <a:rPr lang="en-GB" dirty="0"/>
              <a:t>causes </a:t>
            </a:r>
            <a:r>
              <a:rPr lang="en-GB" b="1" dirty="0"/>
              <a:t>death</a:t>
            </a:r>
            <a:r>
              <a:rPr lang="en-GB" dirty="0"/>
              <a:t> </a:t>
            </a:r>
          </a:p>
          <a:p>
            <a:r>
              <a:rPr lang="en-GB" dirty="0"/>
              <a:t>The </a:t>
            </a:r>
            <a:r>
              <a:rPr lang="en-GB" b="1" dirty="0"/>
              <a:t>homicide in the unlawful killing </a:t>
            </a:r>
            <a:r>
              <a:rPr lang="en-GB" dirty="0"/>
              <a:t>of a human being by another human being death needs to occur within a year &amp; a day of D’s acts (S209(i)) PC</a:t>
            </a:r>
          </a:p>
          <a:p>
            <a:pPr marL="0" indent="0">
              <a:buNone/>
            </a:pPr>
            <a:endParaRPr lang="en-GB" dirty="0"/>
          </a:p>
          <a:p>
            <a:pPr marL="0" indent="0">
              <a:buNone/>
            </a:pPr>
            <a:r>
              <a:rPr lang="en-GB" i="1" dirty="0"/>
              <a:t>A person is not deemed to have killed another if the death of that person does not take place within a year &amp; a day of the cause of death</a:t>
            </a:r>
          </a:p>
        </p:txBody>
      </p:sp>
    </p:spTree>
    <p:extLst>
      <p:ext uri="{BB962C8B-B14F-4D97-AF65-F5344CB8AC3E}">
        <p14:creationId xmlns:p14="http://schemas.microsoft.com/office/powerpoint/2010/main" val="401998659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a:t>Mens rea </a:t>
            </a:r>
            <a:r>
              <a:rPr lang="en-GB" dirty="0"/>
              <a:t>of Murder - I</a:t>
            </a:r>
          </a:p>
        </p:txBody>
      </p:sp>
      <p:sp>
        <p:nvSpPr>
          <p:cNvPr id="3" name="Content Placeholder 2"/>
          <p:cNvSpPr>
            <a:spLocks noGrp="1"/>
          </p:cNvSpPr>
          <p:nvPr>
            <p:ph idx="1"/>
          </p:nvPr>
        </p:nvSpPr>
        <p:spPr/>
        <p:txBody>
          <a:bodyPr>
            <a:normAutofit/>
          </a:bodyPr>
          <a:lstStyle/>
          <a:p>
            <a:pPr>
              <a:buFont typeface="Arial" charset="0"/>
              <a:buChar char="•"/>
            </a:pPr>
            <a:r>
              <a:rPr lang="en-GB" dirty="0"/>
              <a:t>Malice aforethought- most blameworthy state of mind or the intent to cause grievous bodily harm</a:t>
            </a:r>
          </a:p>
          <a:p>
            <a:r>
              <a:rPr lang="en-GB" dirty="0"/>
              <a:t>Malice aforethought according to the case </a:t>
            </a:r>
            <a:r>
              <a:rPr lang="en-GB" i="1" dirty="0"/>
              <a:t>The people v. Njovu</a:t>
            </a:r>
            <a:r>
              <a:rPr lang="en-GB" dirty="0"/>
              <a:t> as per Chief Justice </a:t>
            </a:r>
            <a:r>
              <a:rPr lang="en-GB" dirty="0" err="1"/>
              <a:t>Blagden</a:t>
            </a:r>
            <a:r>
              <a:rPr lang="en-GB" dirty="0"/>
              <a:t> ‘</a:t>
            </a:r>
            <a:r>
              <a:rPr lang="en-GB" i="1" dirty="0"/>
              <a:t>relates to the state of mind of the accused person at the time he caused the death of the deceased’</a:t>
            </a:r>
          </a:p>
          <a:p>
            <a:r>
              <a:rPr lang="en-GB" dirty="0"/>
              <a:t>S200 PC a person can only be convicted of murder if there is the existence of malice aforethought</a:t>
            </a:r>
          </a:p>
        </p:txBody>
      </p:sp>
    </p:spTree>
    <p:extLst>
      <p:ext uri="{BB962C8B-B14F-4D97-AF65-F5344CB8AC3E}">
        <p14:creationId xmlns:p14="http://schemas.microsoft.com/office/powerpoint/2010/main" val="1779106077"/>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a:t>Mens rea </a:t>
            </a:r>
            <a:r>
              <a:rPr lang="en-GB" dirty="0"/>
              <a:t>of Murder - II</a:t>
            </a:r>
          </a:p>
        </p:txBody>
      </p:sp>
      <p:sp>
        <p:nvSpPr>
          <p:cNvPr id="3" name="Content Placeholder 2"/>
          <p:cNvSpPr>
            <a:spLocks noGrp="1"/>
          </p:cNvSpPr>
          <p:nvPr>
            <p:ph idx="1"/>
          </p:nvPr>
        </p:nvSpPr>
        <p:spPr/>
        <p:txBody>
          <a:bodyPr>
            <a:normAutofit fontScale="92500" lnSpcReduction="20000"/>
          </a:bodyPr>
          <a:lstStyle/>
          <a:p>
            <a:r>
              <a:rPr lang="en-GB" dirty="0"/>
              <a:t>MR of murder – S204 PC sets out three kinds of malice aforethought &amp; proof of any one or a combination will satisfy the requirements of proving </a:t>
            </a:r>
            <a:r>
              <a:rPr lang="en-GB" i="1" dirty="0" err="1"/>
              <a:t>mens</a:t>
            </a:r>
            <a:r>
              <a:rPr lang="en-GB" i="1" dirty="0"/>
              <a:t> rea </a:t>
            </a:r>
            <a:r>
              <a:rPr lang="en-GB" dirty="0"/>
              <a:t>beyond reasonable doubt leading to a conviction of the accused</a:t>
            </a:r>
          </a:p>
          <a:p>
            <a:pPr marL="0" indent="0">
              <a:buNone/>
            </a:pPr>
            <a:endParaRPr lang="en-GB" dirty="0"/>
          </a:p>
          <a:p>
            <a:pPr marL="571500" indent="-571500">
              <a:buAutoNum type="romanUcParenBoth"/>
            </a:pPr>
            <a:r>
              <a:rPr lang="en-GB" dirty="0"/>
              <a:t>Express malice – s204(a) – intention to cause death or do grievous harm</a:t>
            </a:r>
          </a:p>
          <a:p>
            <a:pPr marL="571500" indent="-571500">
              <a:buFont typeface="Wingdings 2"/>
              <a:buAutoNum type="romanUcParenBoth"/>
            </a:pPr>
            <a:r>
              <a:rPr lang="en-GB" dirty="0"/>
              <a:t>Implied malice - s204(b) knowledge that act or omission is causing death or led to death or grievous harm – ( see </a:t>
            </a:r>
            <a:r>
              <a:rPr lang="en-GB" i="1" dirty="0" err="1"/>
              <a:t>Mbomena</a:t>
            </a:r>
            <a:r>
              <a:rPr lang="en-GB" i="1" dirty="0"/>
              <a:t> </a:t>
            </a:r>
            <a:r>
              <a:rPr lang="en-GB" i="1" dirty="0" err="1"/>
              <a:t>Moola</a:t>
            </a:r>
            <a:r>
              <a:rPr lang="en-GB" i="1" dirty="0"/>
              <a:t> </a:t>
            </a:r>
            <a:r>
              <a:rPr lang="en-GB" dirty="0"/>
              <a:t>case)</a:t>
            </a:r>
          </a:p>
          <a:p>
            <a:pPr marL="571500" indent="-571500">
              <a:buFont typeface="Wingdings 2"/>
              <a:buAutoNum type="romanUcParenBoth"/>
            </a:pPr>
            <a:endParaRPr lang="en-GB" dirty="0"/>
          </a:p>
          <a:p>
            <a:pPr marL="571500" indent="-571500">
              <a:buFont typeface="Wingdings 2"/>
              <a:buAutoNum type="romanUcParenBoth"/>
            </a:pPr>
            <a:r>
              <a:rPr lang="en-GB" dirty="0"/>
              <a:t>Constructive malice - s204(c)  intent to commit a felony – involves statutory interpretation leading to establishing a causal link -  It is present if the D causes death while committing or attempting to commit a felony - </a:t>
            </a:r>
            <a:r>
              <a:rPr lang="en-GB" i="1" dirty="0" err="1"/>
              <a:t>Chitenge</a:t>
            </a:r>
            <a:r>
              <a:rPr lang="en-GB" i="1" dirty="0"/>
              <a:t> v. The people </a:t>
            </a:r>
            <a:r>
              <a:rPr lang="en-GB" dirty="0"/>
              <a:t>(1966) ZR 37 </a:t>
            </a:r>
          </a:p>
          <a:p>
            <a:pPr marL="571500" indent="-571500">
              <a:buAutoNum type="romanUcParenBoth"/>
            </a:pPr>
            <a:endParaRPr lang="en-GB" dirty="0"/>
          </a:p>
          <a:p>
            <a:pPr marL="0" indent="0">
              <a:buNone/>
            </a:pPr>
            <a:endParaRPr lang="en-GB" i="1" dirty="0"/>
          </a:p>
          <a:p>
            <a:endParaRPr lang="en-GB" dirty="0"/>
          </a:p>
        </p:txBody>
      </p:sp>
    </p:spTree>
    <p:extLst>
      <p:ext uri="{BB962C8B-B14F-4D97-AF65-F5344CB8AC3E}">
        <p14:creationId xmlns:p14="http://schemas.microsoft.com/office/powerpoint/2010/main" val="103990836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The Definition Of Malice Aforethought</a:t>
            </a:r>
          </a:p>
        </p:txBody>
      </p:sp>
      <p:sp>
        <p:nvSpPr>
          <p:cNvPr id="3" name="Content Placeholder 2"/>
          <p:cNvSpPr>
            <a:spLocks noGrp="1"/>
          </p:cNvSpPr>
          <p:nvPr>
            <p:ph idx="1"/>
          </p:nvPr>
        </p:nvSpPr>
        <p:spPr/>
        <p:txBody>
          <a:bodyPr>
            <a:normAutofit fontScale="92500" lnSpcReduction="10000"/>
          </a:bodyPr>
          <a:lstStyle/>
          <a:p>
            <a:r>
              <a:rPr lang="en-GB" i="1" dirty="0"/>
              <a:t>The people v. Njovu </a:t>
            </a:r>
            <a:r>
              <a:rPr lang="en-GB" dirty="0"/>
              <a:t>(1968) ZR 132 (HC)</a:t>
            </a:r>
          </a:p>
          <a:p>
            <a:r>
              <a:rPr lang="en-GB" dirty="0"/>
              <a:t>In order for the D to be charged of murder three factors had to be established:</a:t>
            </a:r>
          </a:p>
          <a:p>
            <a:pPr marL="571500" indent="-571500">
              <a:buAutoNum type="romanLcParenBoth"/>
            </a:pPr>
            <a:r>
              <a:rPr lang="en-GB" dirty="0"/>
              <a:t>That the D caused the death of the deceased</a:t>
            </a:r>
          </a:p>
          <a:p>
            <a:pPr marL="571500" indent="-571500">
              <a:buAutoNum type="romanLcParenBoth"/>
            </a:pPr>
            <a:r>
              <a:rPr lang="en-GB" dirty="0"/>
              <a:t>By an unlawful act &amp;</a:t>
            </a:r>
          </a:p>
          <a:p>
            <a:pPr marL="571500" indent="-571500">
              <a:buAutoNum type="romanLcParenBoth"/>
            </a:pPr>
            <a:r>
              <a:rPr lang="en-GB" dirty="0"/>
              <a:t>With malice aforethought</a:t>
            </a:r>
          </a:p>
          <a:p>
            <a:r>
              <a:rPr lang="en-GB" dirty="0"/>
              <a:t>In order for malice aforethought to be established in this case the prosecution had to prove that the D either had actual intention to kill or cause grievous harm to the deceased</a:t>
            </a:r>
          </a:p>
          <a:p>
            <a:r>
              <a:rPr lang="en-GB" dirty="0"/>
              <a:t>Or that he was doing what was likely to cause death or grievous harm</a:t>
            </a:r>
          </a:p>
        </p:txBody>
      </p:sp>
    </p:spTree>
    <p:extLst>
      <p:ext uri="{BB962C8B-B14F-4D97-AF65-F5344CB8AC3E}">
        <p14:creationId xmlns:p14="http://schemas.microsoft.com/office/powerpoint/2010/main" val="15667061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Halsbury’s laws of England</a:t>
            </a:r>
          </a:p>
        </p:txBody>
      </p:sp>
      <p:sp>
        <p:nvSpPr>
          <p:cNvPr id="3" name="Content Placeholder 2"/>
          <p:cNvSpPr>
            <a:spLocks noGrp="1"/>
          </p:cNvSpPr>
          <p:nvPr>
            <p:ph idx="1"/>
          </p:nvPr>
        </p:nvSpPr>
        <p:spPr>
          <a:xfrm>
            <a:off x="1090974" y="2050685"/>
            <a:ext cx="10058400" cy="4023360"/>
          </a:xfrm>
        </p:spPr>
        <p:txBody>
          <a:bodyPr>
            <a:normAutofit/>
          </a:bodyPr>
          <a:lstStyle/>
          <a:p>
            <a:pPr>
              <a:buFont typeface="Wingdings" panose="05000000000000000000" pitchFamily="2" charset="2"/>
              <a:buChar char="ü"/>
            </a:pPr>
            <a:r>
              <a:rPr lang="en-GB" dirty="0">
                <a:latin typeface="Arial" panose="020B0604020202020204" pitchFamily="34" charset="0"/>
                <a:cs typeface="Arial" panose="020B0604020202020204" pitchFamily="34" charset="0"/>
              </a:rPr>
              <a:t>‘</a:t>
            </a:r>
            <a:r>
              <a:rPr lang="en-GB" sz="2800" dirty="0">
                <a:latin typeface="Arial" panose="020B0604020202020204" pitchFamily="34" charset="0"/>
                <a:cs typeface="Arial" panose="020B0604020202020204" pitchFamily="34" charset="0"/>
              </a:rPr>
              <a:t>A crime is a wrong which affects  the security or well- being of the public generally so that the public has an interest in its suppression’</a:t>
            </a:r>
          </a:p>
          <a:p>
            <a:pPr marL="0" indent="0">
              <a:buNone/>
            </a:pPr>
            <a:endParaRPr lang="en-GB" sz="2800" dirty="0">
              <a:latin typeface="Arial" panose="020B0604020202020204" pitchFamily="34" charset="0"/>
              <a:cs typeface="Arial" panose="020B0604020202020204" pitchFamily="34" charset="0"/>
            </a:endParaRPr>
          </a:p>
          <a:p>
            <a:pPr>
              <a:buFont typeface="Wingdings" panose="05000000000000000000" pitchFamily="2" charset="2"/>
              <a:buChar char="ü"/>
            </a:pPr>
            <a:r>
              <a:rPr lang="en-GB" sz="2800" dirty="0">
                <a:latin typeface="Arial" panose="020B0604020202020204" pitchFamily="34" charset="0"/>
                <a:cs typeface="Arial" panose="020B0604020202020204" pitchFamily="34" charset="0"/>
              </a:rPr>
              <a:t>Conduct – crime – Public involvement – It is in public interest to have a clampdown in crime.</a:t>
            </a:r>
          </a:p>
          <a:p>
            <a:pPr marL="0" indent="0">
              <a:buNone/>
            </a:pPr>
            <a:endParaRPr lang="en-GB" sz="2800" dirty="0">
              <a:latin typeface="Arial" panose="020B0604020202020204" pitchFamily="34" charset="0"/>
              <a:cs typeface="Arial" panose="020B0604020202020204" pitchFamily="34" charset="0"/>
            </a:endParaRPr>
          </a:p>
          <a:p>
            <a:pPr marL="0" indent="0">
              <a:buNone/>
            </a:pPr>
            <a:endParaRPr lang="en-GB"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84981220"/>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72966"/>
            <a:ext cx="10515600" cy="5703997"/>
          </a:xfrm>
        </p:spPr>
        <p:txBody>
          <a:bodyPr>
            <a:normAutofit fontScale="92500" lnSpcReduction="20000"/>
          </a:bodyPr>
          <a:lstStyle/>
          <a:p>
            <a:r>
              <a:rPr lang="en-GB" dirty="0"/>
              <a:t>Look at the following cases:</a:t>
            </a:r>
          </a:p>
          <a:p>
            <a:r>
              <a:rPr lang="en-GB" b="1" dirty="0"/>
              <a:t>THE PEOPLE V KAUMBA (2012) ZMHC 12 </a:t>
            </a:r>
            <a:r>
              <a:rPr lang="en-GB" dirty="0"/>
              <a:t>– theft case –stabbed victim who died – d denied the charge</a:t>
            </a:r>
          </a:p>
          <a:p>
            <a:r>
              <a:rPr lang="en-GB" b="1" dirty="0"/>
              <a:t>GREEN MUSHEKE KUYEWA V THE PEOPLE (1996) S.J. 8 (S.C.)</a:t>
            </a:r>
            <a:r>
              <a:rPr lang="en-GB" dirty="0"/>
              <a:t> – murdering a young girl – certain parts removed – d tried to run away, was identified by a 13 year old girl, took the police where the body was – liable for murder – </a:t>
            </a:r>
            <a:r>
              <a:rPr lang="en-GB" dirty="0" err="1"/>
              <a:t>maliceaforethought</a:t>
            </a:r>
            <a:r>
              <a:rPr lang="en-GB" dirty="0"/>
              <a:t> established</a:t>
            </a:r>
          </a:p>
          <a:p>
            <a:r>
              <a:rPr lang="en-GB" b="1" dirty="0"/>
              <a:t>THE PEOPLE  V EVERISTO BUNDA, ZABRON MUMBA AND EVERINE KAMWATE (1992) </a:t>
            </a:r>
            <a:r>
              <a:rPr lang="en-GB" dirty="0"/>
              <a:t>S.J.</a:t>
            </a:r>
          </a:p>
          <a:p>
            <a:r>
              <a:rPr lang="en-GB" b="1" dirty="0"/>
              <a:t>MATTHEW NYIRENDA V THE PEOPLE  (1977) Z.R. 425 (S.C.) </a:t>
            </a:r>
            <a:r>
              <a:rPr lang="en-GB" dirty="0"/>
              <a:t>– struck grandfather on the neck with an axe</a:t>
            </a:r>
          </a:p>
          <a:p>
            <a:r>
              <a:rPr lang="en-GB" b="1" dirty="0"/>
              <a:t>JUSTIN MUMBI V THE PEOPLE (2004) Z.R. 106 (S.C.)</a:t>
            </a:r>
          </a:p>
          <a:p>
            <a:r>
              <a:rPr lang="en-GB" b="1" dirty="0"/>
              <a:t>DICKSON SEMBAUKE CHANGWE AND IFELLOW HAMUCHANJE V THE PEOPLE (1988 - 1989) Z.R. 144 (S.C.) –(knowledge)</a:t>
            </a:r>
          </a:p>
          <a:p>
            <a:r>
              <a:rPr lang="en-GB" b="1" dirty="0"/>
              <a:t>Jack </a:t>
            </a:r>
            <a:r>
              <a:rPr lang="en-GB" b="1" dirty="0" err="1"/>
              <a:t>Chanda</a:t>
            </a:r>
            <a:r>
              <a:rPr lang="en-GB" b="1" dirty="0"/>
              <a:t> and Kennedy </a:t>
            </a:r>
            <a:r>
              <a:rPr lang="en-GB" b="1" dirty="0" err="1"/>
              <a:t>Chanda</a:t>
            </a:r>
            <a:r>
              <a:rPr lang="en-GB" b="1" dirty="0"/>
              <a:t> v the people SCZ 29 of 2002 – extenuating circumstances: witchcraft, intoxication, failed defence of provocation</a:t>
            </a:r>
          </a:p>
          <a:p>
            <a:endParaRPr lang="en-GB" dirty="0"/>
          </a:p>
        </p:txBody>
      </p:sp>
    </p:spTree>
    <p:extLst>
      <p:ext uri="{BB962C8B-B14F-4D97-AF65-F5344CB8AC3E}">
        <p14:creationId xmlns:p14="http://schemas.microsoft.com/office/powerpoint/2010/main" val="21500455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Manslaughter - I</a:t>
            </a:r>
          </a:p>
        </p:txBody>
      </p:sp>
      <p:sp>
        <p:nvSpPr>
          <p:cNvPr id="3" name="Content Placeholder 2"/>
          <p:cNvSpPr>
            <a:spLocks noGrp="1"/>
          </p:cNvSpPr>
          <p:nvPr>
            <p:ph idx="1"/>
          </p:nvPr>
        </p:nvSpPr>
        <p:spPr/>
        <p:txBody>
          <a:bodyPr>
            <a:normAutofit/>
          </a:bodyPr>
          <a:lstStyle/>
          <a:p>
            <a:r>
              <a:rPr lang="en-GB" dirty="0"/>
              <a:t>AR for Manslaughter &amp; murder is the same (ref s200 PC)</a:t>
            </a:r>
          </a:p>
          <a:p>
            <a:r>
              <a:rPr lang="en-GB" dirty="0"/>
              <a:t>S199 any person who causes </a:t>
            </a:r>
            <a:r>
              <a:rPr lang="en-GB" b="1" dirty="0"/>
              <a:t>death</a:t>
            </a:r>
            <a:r>
              <a:rPr lang="en-GB" dirty="0"/>
              <a:t> of another person by an </a:t>
            </a:r>
            <a:r>
              <a:rPr lang="en-GB" b="1" dirty="0"/>
              <a:t>unlawful act or omission </a:t>
            </a:r>
            <a:r>
              <a:rPr lang="en-GB" dirty="0"/>
              <a:t>is guilty of a felony termed manslaughter</a:t>
            </a:r>
          </a:p>
          <a:p>
            <a:r>
              <a:rPr lang="en-GB" dirty="0"/>
              <a:t>AR- </a:t>
            </a:r>
            <a:r>
              <a:rPr lang="en-GB" b="1" dirty="0"/>
              <a:t>unlawful act or omission - </a:t>
            </a:r>
            <a:r>
              <a:rPr lang="en-GB" dirty="0"/>
              <a:t>causes </a:t>
            </a:r>
            <a:r>
              <a:rPr lang="en-GB" b="1" dirty="0"/>
              <a:t>death</a:t>
            </a:r>
          </a:p>
          <a:p>
            <a:r>
              <a:rPr lang="en-GB" dirty="0"/>
              <a:t>For an act to be regarded as unlawful both </a:t>
            </a:r>
            <a:r>
              <a:rPr lang="en-GB" i="1" dirty="0" err="1"/>
              <a:t>actus</a:t>
            </a:r>
            <a:r>
              <a:rPr lang="en-GB" i="1" dirty="0"/>
              <a:t> </a:t>
            </a:r>
            <a:r>
              <a:rPr lang="en-GB" i="1" dirty="0" err="1"/>
              <a:t>reus</a:t>
            </a:r>
            <a:r>
              <a:rPr lang="en-GB" i="1" dirty="0"/>
              <a:t> </a:t>
            </a:r>
            <a:r>
              <a:rPr lang="en-GB" dirty="0"/>
              <a:t>&amp; any necessary </a:t>
            </a:r>
            <a:r>
              <a:rPr lang="en-GB" i="1" dirty="0" err="1"/>
              <a:t>mens</a:t>
            </a:r>
            <a:r>
              <a:rPr lang="en-GB" i="1" dirty="0"/>
              <a:t> </a:t>
            </a:r>
            <a:r>
              <a:rPr lang="en-GB" i="1" dirty="0" err="1"/>
              <a:t>rea</a:t>
            </a:r>
            <a:r>
              <a:rPr lang="en-GB" i="1" dirty="0"/>
              <a:t> </a:t>
            </a:r>
            <a:r>
              <a:rPr lang="en-GB" dirty="0"/>
              <a:t>must be present </a:t>
            </a:r>
          </a:p>
          <a:p>
            <a:r>
              <a:rPr lang="en-GB" dirty="0"/>
              <a:t>In manslaughter of every kind there must be a guilty mind without it the A must be acquitted (R v. Lamb)</a:t>
            </a:r>
          </a:p>
          <a:p>
            <a:endParaRPr lang="en-GB" dirty="0"/>
          </a:p>
        </p:txBody>
      </p:sp>
    </p:spTree>
    <p:extLst>
      <p:ext uri="{BB962C8B-B14F-4D97-AF65-F5344CB8AC3E}">
        <p14:creationId xmlns:p14="http://schemas.microsoft.com/office/powerpoint/2010/main" val="390135483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Manslaughter- II</a:t>
            </a:r>
          </a:p>
        </p:txBody>
      </p:sp>
      <p:sp>
        <p:nvSpPr>
          <p:cNvPr id="3" name="Content Placeholder 2"/>
          <p:cNvSpPr>
            <a:spLocks noGrp="1"/>
          </p:cNvSpPr>
          <p:nvPr>
            <p:ph idx="1"/>
          </p:nvPr>
        </p:nvSpPr>
        <p:spPr/>
        <p:txBody>
          <a:bodyPr>
            <a:normAutofit fontScale="92500" lnSpcReduction="10000"/>
          </a:bodyPr>
          <a:lstStyle/>
          <a:p>
            <a:r>
              <a:rPr lang="en-GB" dirty="0"/>
              <a:t>S199 provides an explanation as to when the offence of manslaughter is said to have been committed.</a:t>
            </a:r>
          </a:p>
          <a:p>
            <a:r>
              <a:rPr lang="en-GB" dirty="0"/>
              <a:t>No definition of manslaughter</a:t>
            </a:r>
          </a:p>
          <a:p>
            <a:r>
              <a:rPr lang="en-GB" dirty="0"/>
              <a:t>Manslaughter is a felony</a:t>
            </a:r>
          </a:p>
          <a:p>
            <a:r>
              <a:rPr lang="en-GB" dirty="0"/>
              <a:t>S199 – accordingly ‘an unlawful omission is an omission amounting to culpable negligence to discharge a duty of preserving life or health’</a:t>
            </a:r>
          </a:p>
          <a:p>
            <a:r>
              <a:rPr lang="en-GB" dirty="0"/>
              <a:t>It is based on failure to perform with due care in order not to endanger a life or health</a:t>
            </a:r>
          </a:p>
          <a:p>
            <a:r>
              <a:rPr lang="en-GB" dirty="0"/>
              <a:t>It is intended to cover professional cases where there is a failure to discharge a duty due to carelessness or recklessness   </a:t>
            </a:r>
          </a:p>
          <a:p>
            <a:r>
              <a:rPr lang="en-GB" dirty="0"/>
              <a:t>S202 – penalty of manslaughter is stipulated – maximum life imprisonment</a:t>
            </a:r>
          </a:p>
        </p:txBody>
      </p:sp>
    </p:spTree>
    <p:extLst>
      <p:ext uri="{BB962C8B-B14F-4D97-AF65-F5344CB8AC3E}">
        <p14:creationId xmlns:p14="http://schemas.microsoft.com/office/powerpoint/2010/main" val="134156080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Manslaughter - III</a:t>
            </a:r>
          </a:p>
        </p:txBody>
      </p:sp>
      <p:sp>
        <p:nvSpPr>
          <p:cNvPr id="3" name="Content Placeholder 2"/>
          <p:cNvSpPr>
            <a:spLocks noGrp="1"/>
          </p:cNvSpPr>
          <p:nvPr>
            <p:ph idx="1"/>
          </p:nvPr>
        </p:nvSpPr>
        <p:spPr/>
        <p:txBody>
          <a:bodyPr>
            <a:normAutofit/>
          </a:bodyPr>
          <a:lstStyle/>
          <a:p>
            <a:r>
              <a:rPr lang="en-GB" dirty="0"/>
              <a:t>There are two types of Manslaughter; Voluntary Manslaughter &amp; Involuntary Manslaughter</a:t>
            </a:r>
          </a:p>
          <a:p>
            <a:pPr marL="571500" indent="-571500">
              <a:buAutoNum type="romanLcParenBoth"/>
            </a:pPr>
            <a:r>
              <a:rPr lang="en-GB" dirty="0"/>
              <a:t>Voluntary Manslaughter – This is where the A kills another person  with the MR of murder but is not guilty of murder because A killed under provocation or DR which operates to reduce blameworthiness to manslaughter </a:t>
            </a:r>
          </a:p>
          <a:p>
            <a:pPr marL="0" indent="0">
              <a:buNone/>
            </a:pPr>
            <a:endParaRPr lang="en-GB" dirty="0"/>
          </a:p>
        </p:txBody>
      </p:sp>
    </p:spTree>
    <p:extLst>
      <p:ext uri="{BB962C8B-B14F-4D97-AF65-F5344CB8AC3E}">
        <p14:creationId xmlns:p14="http://schemas.microsoft.com/office/powerpoint/2010/main" val="220754696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Example of Voluntary Manslaughter</a:t>
            </a:r>
            <a:br>
              <a:rPr lang="en-GB" dirty="0"/>
            </a:br>
            <a:endParaRPr lang="en-GB" dirty="0"/>
          </a:p>
        </p:txBody>
      </p:sp>
      <p:sp>
        <p:nvSpPr>
          <p:cNvPr id="3" name="Content Placeholder 2"/>
          <p:cNvSpPr>
            <a:spLocks noGrp="1"/>
          </p:cNvSpPr>
          <p:nvPr>
            <p:ph idx="1"/>
          </p:nvPr>
        </p:nvSpPr>
        <p:spPr/>
        <p:txBody>
          <a:bodyPr>
            <a:normAutofit/>
          </a:bodyPr>
          <a:lstStyle/>
          <a:p>
            <a:r>
              <a:rPr lang="en-GB" dirty="0"/>
              <a:t>Where an accused  kills under provocation</a:t>
            </a:r>
          </a:p>
          <a:p>
            <a:r>
              <a:rPr lang="en-GB" dirty="0"/>
              <a:t>i.e. </a:t>
            </a:r>
            <a:r>
              <a:rPr lang="en-GB" i="1" dirty="0"/>
              <a:t>The people v. </a:t>
            </a:r>
            <a:r>
              <a:rPr lang="en-GB" i="1" dirty="0" err="1"/>
              <a:t>Njovu</a:t>
            </a:r>
            <a:r>
              <a:rPr lang="en-GB" i="1" dirty="0"/>
              <a:t> </a:t>
            </a:r>
            <a:r>
              <a:rPr lang="en-GB" dirty="0"/>
              <a:t>(1968) ZR 132 (HC)</a:t>
            </a:r>
          </a:p>
          <a:p>
            <a:r>
              <a:rPr lang="en-GB" dirty="0"/>
              <a:t>A killed with MR for murder</a:t>
            </a:r>
          </a:p>
          <a:p>
            <a:r>
              <a:rPr lang="en-GB" dirty="0"/>
              <a:t>But was not guilty of murder because he was provoked to kill</a:t>
            </a:r>
          </a:p>
          <a:p>
            <a:r>
              <a:rPr lang="en-GB" dirty="0"/>
              <a:t>Provocation – mitigation circumstances which operates to reduce criminal liability to manslaughter.</a:t>
            </a:r>
          </a:p>
        </p:txBody>
      </p:sp>
    </p:spTree>
    <p:extLst>
      <p:ext uri="{BB962C8B-B14F-4D97-AF65-F5344CB8AC3E}">
        <p14:creationId xmlns:p14="http://schemas.microsoft.com/office/powerpoint/2010/main" val="6034116"/>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Provocation</a:t>
            </a:r>
          </a:p>
        </p:txBody>
      </p:sp>
      <p:sp>
        <p:nvSpPr>
          <p:cNvPr id="3" name="Content Placeholder 2"/>
          <p:cNvSpPr>
            <a:spLocks noGrp="1"/>
          </p:cNvSpPr>
          <p:nvPr>
            <p:ph idx="1"/>
          </p:nvPr>
        </p:nvSpPr>
        <p:spPr>
          <a:xfrm>
            <a:off x="838200" y="1497724"/>
            <a:ext cx="10515600" cy="4679239"/>
          </a:xfrm>
        </p:spPr>
        <p:txBody>
          <a:bodyPr>
            <a:normAutofit fontScale="92500" lnSpcReduction="10000"/>
          </a:bodyPr>
          <a:lstStyle/>
          <a:p>
            <a:r>
              <a:rPr lang="en-GB" dirty="0"/>
              <a:t>S.205, 206 PC</a:t>
            </a:r>
          </a:p>
          <a:p>
            <a:r>
              <a:rPr lang="en-GB" dirty="0"/>
              <a:t>Essence of provocation</a:t>
            </a:r>
          </a:p>
          <a:p>
            <a:r>
              <a:rPr lang="en-GB" dirty="0"/>
              <a:t>A kills a person in heat of passion (moment) after having lost his or her self- control.</a:t>
            </a:r>
          </a:p>
          <a:p>
            <a:r>
              <a:rPr lang="en-GB" dirty="0"/>
              <a:t>Provocation need to be sudden.</a:t>
            </a:r>
          </a:p>
          <a:p>
            <a:r>
              <a:rPr lang="en-GB" dirty="0"/>
              <a:t>The A must have no time for passion (no moment) to cool down.</a:t>
            </a:r>
          </a:p>
          <a:p>
            <a:r>
              <a:rPr lang="en-GB" dirty="0"/>
              <a:t>A’s loss of control is judged against a ordinary person (reasonable) –s.206</a:t>
            </a:r>
          </a:p>
          <a:p>
            <a:r>
              <a:rPr lang="en-GB" dirty="0"/>
              <a:t>An average person in a similar situation.</a:t>
            </a:r>
          </a:p>
          <a:p>
            <a:r>
              <a:rPr lang="en-GB" dirty="0"/>
              <a:t>Concept of ordinary person is broad takes into account background, traditions, beliefs of person.</a:t>
            </a:r>
          </a:p>
          <a:p>
            <a:r>
              <a:rPr lang="en-GB" dirty="0"/>
              <a:t>Contrary to common law concept of reasonable man.</a:t>
            </a:r>
          </a:p>
        </p:txBody>
      </p:sp>
    </p:spTree>
    <p:extLst>
      <p:ext uri="{BB962C8B-B14F-4D97-AF65-F5344CB8AC3E}">
        <p14:creationId xmlns:p14="http://schemas.microsoft.com/office/powerpoint/2010/main" val="268328568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Provocation</a:t>
            </a:r>
          </a:p>
        </p:txBody>
      </p:sp>
      <p:sp>
        <p:nvSpPr>
          <p:cNvPr id="3" name="Content Placeholder 2"/>
          <p:cNvSpPr>
            <a:spLocks noGrp="1"/>
          </p:cNvSpPr>
          <p:nvPr>
            <p:ph idx="1"/>
          </p:nvPr>
        </p:nvSpPr>
        <p:spPr/>
        <p:txBody>
          <a:bodyPr>
            <a:normAutofit/>
          </a:bodyPr>
          <a:lstStyle/>
          <a:p>
            <a:r>
              <a:rPr lang="en-GB" dirty="0" err="1"/>
              <a:t>Liyumbi</a:t>
            </a:r>
            <a:r>
              <a:rPr lang="en-GB" dirty="0"/>
              <a:t> v The People (1978) Z.R. 25 – slit man’s throat for moving his box</a:t>
            </a:r>
          </a:p>
          <a:p>
            <a:r>
              <a:rPr lang="en-GB" dirty="0"/>
              <a:t>three elements of provocation:</a:t>
            </a:r>
          </a:p>
          <a:p>
            <a:pPr marL="514350" indent="-514350">
              <a:buFont typeface="+mj-lt"/>
              <a:buAutoNum type="arabicPeriod"/>
            </a:pPr>
            <a:r>
              <a:rPr lang="en-GB" dirty="0"/>
              <a:t>the act of provocation; </a:t>
            </a:r>
          </a:p>
          <a:p>
            <a:pPr marL="514350" indent="-514350">
              <a:buFont typeface="+mj-lt"/>
              <a:buAutoNum type="arabicPeriod"/>
            </a:pPr>
            <a:r>
              <a:rPr lang="en-GB" dirty="0"/>
              <a:t>the loss of self-control; both actual and reasonable, </a:t>
            </a:r>
          </a:p>
          <a:p>
            <a:pPr marL="514350" indent="-514350">
              <a:buFont typeface="+mj-lt"/>
              <a:buAutoNum type="arabicPeriod"/>
            </a:pPr>
            <a:r>
              <a:rPr lang="en-GB" dirty="0"/>
              <a:t>and the retaliation proportionate to the provocation.</a:t>
            </a:r>
          </a:p>
          <a:p>
            <a:r>
              <a:rPr lang="en-GB" dirty="0"/>
              <a:t>People v </a:t>
            </a:r>
            <a:r>
              <a:rPr lang="en-GB" dirty="0" err="1"/>
              <a:t>Phiri</a:t>
            </a:r>
            <a:r>
              <a:rPr lang="en-GB" dirty="0"/>
              <a:t> and Another [2012] ZMHC 75 – </a:t>
            </a:r>
            <a:r>
              <a:rPr lang="en-GB" dirty="0" err="1"/>
              <a:t>Daudi</a:t>
            </a:r>
            <a:r>
              <a:rPr lang="en-GB" dirty="0"/>
              <a:t> </a:t>
            </a:r>
            <a:r>
              <a:rPr lang="en-GB" dirty="0" err="1"/>
              <a:t>Phiri</a:t>
            </a:r>
            <a:r>
              <a:rPr lang="en-GB" dirty="0"/>
              <a:t> Case – self defence and provocation</a:t>
            </a:r>
          </a:p>
        </p:txBody>
      </p:sp>
    </p:spTree>
    <p:extLst>
      <p:ext uri="{BB962C8B-B14F-4D97-AF65-F5344CB8AC3E}">
        <p14:creationId xmlns:p14="http://schemas.microsoft.com/office/powerpoint/2010/main" val="2057953425"/>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Provocation</a:t>
            </a:r>
          </a:p>
        </p:txBody>
      </p:sp>
      <p:sp>
        <p:nvSpPr>
          <p:cNvPr id="3" name="Content Placeholder 2"/>
          <p:cNvSpPr>
            <a:spLocks noGrp="1"/>
          </p:cNvSpPr>
          <p:nvPr>
            <p:ph idx="1"/>
          </p:nvPr>
        </p:nvSpPr>
        <p:spPr/>
        <p:txBody>
          <a:bodyPr>
            <a:normAutofit fontScale="92500" lnSpcReduction="20000"/>
          </a:bodyPr>
          <a:lstStyle/>
          <a:p>
            <a:pPr marL="0" indent="0">
              <a:buNone/>
            </a:pPr>
            <a:r>
              <a:rPr lang="en-GB" dirty="0"/>
              <a:t>If a man kills another in consequence of reacting to sudden provocation and he so kills in the heat of passion and before there is time for his passion to cool his guilt of manslaughter only.</a:t>
            </a:r>
          </a:p>
          <a:p>
            <a:endParaRPr lang="en-GB" dirty="0"/>
          </a:p>
          <a:p>
            <a:pPr marL="0" indent="0">
              <a:buNone/>
            </a:pPr>
            <a:r>
              <a:rPr lang="en-GB" dirty="0"/>
              <a:t>His mode of resentment must bear a reasonable relationship to the provocation. If the mode is out of proportion to the provocation, then the principle in (1) above is not available to him; and</a:t>
            </a:r>
          </a:p>
          <a:p>
            <a:endParaRPr lang="en-GB" dirty="0"/>
          </a:p>
          <a:p>
            <a:pPr marL="0" indent="0">
              <a:buNone/>
            </a:pPr>
            <a:r>
              <a:rPr lang="en-GB" dirty="0"/>
              <a:t>A wrongful act or insult is not provocation unless it is such as would deprive an ordinary person (of the community to which the man who kills belongs) of the power of self-control and induce him to assault the person who does the wrongful act or utters the insult.</a:t>
            </a:r>
          </a:p>
          <a:p>
            <a:endParaRPr lang="en-GB" dirty="0"/>
          </a:p>
        </p:txBody>
      </p:sp>
    </p:spTree>
    <p:extLst>
      <p:ext uri="{BB962C8B-B14F-4D97-AF65-F5344CB8AC3E}">
        <p14:creationId xmlns:p14="http://schemas.microsoft.com/office/powerpoint/2010/main" val="941217668"/>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78005"/>
            <a:ext cx="10515600" cy="785758"/>
          </a:xfrm>
        </p:spPr>
        <p:txBody>
          <a:bodyPr/>
          <a:lstStyle/>
          <a:p>
            <a:pPr algn="ctr"/>
            <a:r>
              <a:rPr lang="en-GB" b="1" dirty="0"/>
              <a:t>Cases</a:t>
            </a:r>
          </a:p>
        </p:txBody>
      </p:sp>
      <p:sp>
        <p:nvSpPr>
          <p:cNvPr id="3" name="Content Placeholder 2"/>
          <p:cNvSpPr>
            <a:spLocks noGrp="1"/>
          </p:cNvSpPr>
          <p:nvPr>
            <p:ph idx="1"/>
          </p:nvPr>
        </p:nvSpPr>
        <p:spPr>
          <a:xfrm>
            <a:off x="838200" y="1450428"/>
            <a:ext cx="10515600" cy="4726535"/>
          </a:xfrm>
        </p:spPr>
        <p:txBody>
          <a:bodyPr>
            <a:normAutofit fontScale="92500" lnSpcReduction="20000"/>
          </a:bodyPr>
          <a:lstStyle/>
          <a:p>
            <a:r>
              <a:rPr lang="en-GB" dirty="0"/>
              <a:t>People v Phiri and Another [2012] ZMHC 75 – </a:t>
            </a:r>
            <a:r>
              <a:rPr lang="en-GB" dirty="0" err="1"/>
              <a:t>Daudi</a:t>
            </a:r>
            <a:r>
              <a:rPr lang="en-GB" dirty="0"/>
              <a:t> Phiri Case – self defence and provocation.</a:t>
            </a:r>
          </a:p>
          <a:p>
            <a:r>
              <a:rPr lang="en-GB" dirty="0"/>
              <a:t>Zulu v The People (1977)  Z.R. 151 –</a:t>
            </a:r>
          </a:p>
          <a:p>
            <a:pPr>
              <a:buFont typeface="Wingdings" panose="05000000000000000000" pitchFamily="2" charset="2"/>
              <a:buChar char="ü"/>
            </a:pPr>
            <a:r>
              <a:rPr lang="en-GB" i="1" dirty="0">
                <a:effectLst/>
              </a:rPr>
              <a:t>It is therefore incumbent on a trial judge that he should guard against drawing wrong inferences from circumstantial evidence at his disposal before he can feel safe to convict. The judge in our view must, in order to feel safe to convict be satisfied that the circumstantial evidence has taken the case out of the realm of conjecture so that it attains such degree of cogency which can permit only an inference of guilty.” </a:t>
            </a:r>
            <a:endParaRPr lang="en-GB" dirty="0">
              <a:effectLst/>
            </a:endParaRPr>
          </a:p>
          <a:p>
            <a:r>
              <a:rPr lang="en-GB" dirty="0" err="1">
                <a:effectLst/>
              </a:rPr>
              <a:t>Kalinda</a:t>
            </a:r>
            <a:r>
              <a:rPr lang="en-GB" dirty="0">
                <a:effectLst/>
              </a:rPr>
              <a:t> v The People (1966) Z.R. 29 - a confession of adultery or intention to commit it in future, is a serious as being found </a:t>
            </a:r>
            <a:r>
              <a:rPr lang="en-GB" dirty="0" err="1">
                <a:effectLst/>
              </a:rPr>
              <a:t>fragrante</a:t>
            </a:r>
            <a:r>
              <a:rPr lang="en-GB" dirty="0">
                <a:effectLst/>
              </a:rPr>
              <a:t> delicto; thus forming the </a:t>
            </a:r>
            <a:r>
              <a:rPr lang="en-GB" dirty="0"/>
              <a:t>b</a:t>
            </a:r>
            <a:r>
              <a:rPr lang="en-GB" dirty="0">
                <a:effectLst/>
              </a:rPr>
              <a:t>asis of a valid defence to murder</a:t>
            </a:r>
          </a:p>
          <a:p>
            <a:r>
              <a:rPr lang="en-GB" dirty="0" err="1"/>
              <a:t>Simutenda</a:t>
            </a:r>
            <a:r>
              <a:rPr lang="en-GB" dirty="0"/>
              <a:t> v the people (1975) Z.R 294 (S.C) –axed a man he saw wearing his coat –proportionality test</a:t>
            </a:r>
            <a:endParaRPr lang="en-GB" dirty="0">
              <a:effectLst/>
            </a:endParaRPr>
          </a:p>
          <a:p>
            <a:endParaRPr lang="en-GB" dirty="0"/>
          </a:p>
        </p:txBody>
      </p:sp>
    </p:spTree>
    <p:extLst>
      <p:ext uri="{BB962C8B-B14F-4D97-AF65-F5344CB8AC3E}">
        <p14:creationId xmlns:p14="http://schemas.microsoft.com/office/powerpoint/2010/main" val="201366659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Provocation</a:t>
            </a:r>
          </a:p>
        </p:txBody>
      </p:sp>
      <p:sp>
        <p:nvSpPr>
          <p:cNvPr id="3" name="Content Placeholder 2"/>
          <p:cNvSpPr>
            <a:spLocks noGrp="1"/>
          </p:cNvSpPr>
          <p:nvPr>
            <p:ph idx="1"/>
          </p:nvPr>
        </p:nvSpPr>
        <p:spPr>
          <a:xfrm>
            <a:off x="252248" y="1825624"/>
            <a:ext cx="11556124" cy="4843189"/>
          </a:xfrm>
        </p:spPr>
        <p:txBody>
          <a:bodyPr>
            <a:normAutofit fontScale="92500" lnSpcReduction="10000"/>
          </a:bodyPr>
          <a:lstStyle/>
          <a:p>
            <a:r>
              <a:rPr lang="en-GB" dirty="0"/>
              <a:t>Mwiimbe v The People (1986) Z.R. 15 - held that evidence of cumulative provocation in the absence of immediate provocation cannot suffice to establish the three vital elements of the defence to stand</a:t>
            </a:r>
          </a:p>
          <a:p>
            <a:r>
              <a:rPr lang="en-GB" dirty="0"/>
              <a:t>Holmes v Director of Public Prosecutions [1946] A.C. 588 - where the provocation inspires an actual intention to kill or to inflict grievous bodily harm, the doctrine that provocation may reduce murder to manslaughter seldom applies. Only one very exception has been recognised, </a:t>
            </a:r>
            <a:r>
              <a:rPr lang="en-GB" dirty="0" err="1"/>
              <a:t>viz</a:t>
            </a:r>
            <a:r>
              <a:rPr lang="en-GB" dirty="0"/>
              <a:t>, the actual finding of a spouse in an act of adultery. This has always been treated as an exception to the general rule.” - </a:t>
            </a:r>
            <a:r>
              <a:rPr lang="en-GB" dirty="0" err="1"/>
              <a:t>Kalinda</a:t>
            </a:r>
            <a:r>
              <a:rPr lang="en-GB" dirty="0"/>
              <a:t> v The People (1966) Z.R. 29 – cheating wife, heard </a:t>
            </a:r>
            <a:r>
              <a:rPr lang="en-GB" dirty="0" err="1"/>
              <a:t>rumors</a:t>
            </a:r>
            <a:r>
              <a:rPr lang="en-GB" dirty="0"/>
              <a:t>, admitted, church elder, told him </a:t>
            </a:r>
            <a:r>
              <a:rPr lang="en-GB" dirty="0" err="1"/>
              <a:t>shes</a:t>
            </a:r>
            <a:r>
              <a:rPr lang="en-GB" dirty="0"/>
              <a:t> leaving him to marry the boyfriend</a:t>
            </a:r>
          </a:p>
          <a:p>
            <a:r>
              <a:rPr lang="en-GB" dirty="0" err="1"/>
              <a:t>Makomela</a:t>
            </a:r>
            <a:r>
              <a:rPr lang="en-GB" dirty="0"/>
              <a:t> v The People (1974) Z.R. 254. stealing, warned if he stole again he would be killed, discovered coming out of the house, money missing – provocation allowed but supreme court rejected it.</a:t>
            </a:r>
          </a:p>
          <a:p>
            <a:endParaRPr lang="en-GB" dirty="0"/>
          </a:p>
        </p:txBody>
      </p:sp>
    </p:spTree>
    <p:extLst>
      <p:ext uri="{BB962C8B-B14F-4D97-AF65-F5344CB8AC3E}">
        <p14:creationId xmlns:p14="http://schemas.microsoft.com/office/powerpoint/2010/main" val="25996724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Nature of the concept of crime</a:t>
            </a:r>
          </a:p>
        </p:txBody>
      </p:sp>
      <p:sp>
        <p:nvSpPr>
          <p:cNvPr id="3" name="Content Placeholder 2"/>
          <p:cNvSpPr>
            <a:spLocks noGrp="1"/>
          </p:cNvSpPr>
          <p:nvPr>
            <p:ph idx="1"/>
          </p:nvPr>
        </p:nvSpPr>
        <p:spPr/>
        <p:txBody>
          <a:bodyPr>
            <a:normAutofit fontScale="85000" lnSpcReduction="10000"/>
          </a:bodyPr>
          <a:lstStyle/>
          <a:p>
            <a:pPr>
              <a:buFont typeface="Wingdings" panose="05000000000000000000" pitchFamily="2" charset="2"/>
              <a:buChar char="ü"/>
            </a:pPr>
            <a:r>
              <a:rPr lang="en-GB" sz="3200" i="1" dirty="0">
                <a:latin typeface="Arial" panose="020B0604020202020204" pitchFamily="34" charset="0"/>
                <a:cs typeface="Arial" panose="020B0604020202020204" pitchFamily="34" charset="0"/>
              </a:rPr>
              <a:t>Nullum crime sine </a:t>
            </a:r>
            <a:r>
              <a:rPr lang="en-GB" sz="3200" i="1" dirty="0" err="1">
                <a:latin typeface="Arial" panose="020B0604020202020204" pitchFamily="34" charset="0"/>
                <a:cs typeface="Arial" panose="020B0604020202020204" pitchFamily="34" charset="0"/>
              </a:rPr>
              <a:t>lege</a:t>
            </a:r>
            <a:r>
              <a:rPr lang="en-GB" sz="3200" dirty="0">
                <a:latin typeface="Arial" panose="020B0604020202020204" pitchFamily="34" charset="0"/>
                <a:cs typeface="Arial" panose="020B0604020202020204" pitchFamily="34" charset="0"/>
              </a:rPr>
              <a:t>  - no crime without law</a:t>
            </a:r>
          </a:p>
          <a:p>
            <a:pPr>
              <a:buFont typeface="Wingdings" panose="05000000000000000000" pitchFamily="2" charset="2"/>
              <a:buChar char="ü"/>
            </a:pPr>
            <a:r>
              <a:rPr lang="en-GB" sz="3200" i="1" dirty="0">
                <a:latin typeface="Arial" panose="020B0604020202020204" pitchFamily="34" charset="0"/>
                <a:cs typeface="Arial" panose="020B0604020202020204" pitchFamily="34" charset="0"/>
              </a:rPr>
              <a:t>Nullum crime sine </a:t>
            </a:r>
            <a:r>
              <a:rPr lang="en-GB" sz="3200" i="1" dirty="0" err="1">
                <a:latin typeface="Arial" panose="020B0604020202020204" pitchFamily="34" charset="0"/>
                <a:cs typeface="Arial" panose="020B0604020202020204" pitchFamily="34" charset="0"/>
              </a:rPr>
              <a:t>lege</a:t>
            </a:r>
            <a:r>
              <a:rPr lang="en-GB" sz="3200" i="1" dirty="0">
                <a:latin typeface="Arial" panose="020B0604020202020204" pitchFamily="34" charset="0"/>
                <a:cs typeface="Arial" panose="020B0604020202020204" pitchFamily="34" charset="0"/>
              </a:rPr>
              <a:t> praevia </a:t>
            </a:r>
            <a:r>
              <a:rPr lang="en-GB" sz="3200" dirty="0">
                <a:latin typeface="Arial" panose="020B0604020202020204" pitchFamily="34" charset="0"/>
                <a:cs typeface="Arial" panose="020B0604020202020204" pitchFamily="34" charset="0"/>
              </a:rPr>
              <a:t>– prohibits retrospective laws</a:t>
            </a:r>
          </a:p>
          <a:p>
            <a:pPr>
              <a:buFont typeface="Wingdings" panose="05000000000000000000" pitchFamily="2" charset="2"/>
              <a:buChar char="ü"/>
            </a:pPr>
            <a:r>
              <a:rPr lang="en-GB" sz="3200" dirty="0">
                <a:latin typeface="Arial" panose="020B0604020202020204" pitchFamily="34" charset="0"/>
                <a:cs typeface="Arial" panose="020B0604020202020204" pitchFamily="34" charset="0"/>
              </a:rPr>
              <a:t>In Zambia Article 18(8) of the Constitution of Zambia provides:</a:t>
            </a:r>
          </a:p>
          <a:p>
            <a:pPr>
              <a:buFont typeface="Wingdings" panose="05000000000000000000" pitchFamily="2" charset="2"/>
              <a:buChar char="ü"/>
            </a:pPr>
            <a:endParaRPr lang="en-GB" sz="3200" i="1" dirty="0">
              <a:latin typeface="Arial" panose="020B0604020202020204" pitchFamily="34" charset="0"/>
              <a:cs typeface="Arial" panose="020B0604020202020204" pitchFamily="34" charset="0"/>
            </a:endParaRPr>
          </a:p>
          <a:p>
            <a:pPr>
              <a:buFont typeface="Wingdings" panose="05000000000000000000" pitchFamily="2" charset="2"/>
              <a:buChar char="ü"/>
            </a:pPr>
            <a:r>
              <a:rPr lang="en-GB" sz="3200" i="1" dirty="0">
                <a:latin typeface="Arial" panose="020B0604020202020204" pitchFamily="34" charset="0"/>
                <a:cs typeface="Arial" panose="020B0604020202020204" pitchFamily="34" charset="0"/>
              </a:rPr>
              <a:t>A person shall not be convicted of a criminal offence unless that offence is defined and the penalty is prescribed in a written law</a:t>
            </a:r>
            <a:r>
              <a:rPr lang="en-GB" sz="3200" dirty="0">
                <a:latin typeface="Arial" panose="020B0604020202020204" pitchFamily="34" charset="0"/>
                <a:cs typeface="Arial" panose="020B0604020202020204" pitchFamily="34" charset="0"/>
              </a:rPr>
              <a:t>.</a:t>
            </a:r>
          </a:p>
          <a:p>
            <a:pPr>
              <a:buFont typeface="Wingdings" panose="05000000000000000000" pitchFamily="2" charset="2"/>
              <a:buChar char="ü"/>
            </a:pPr>
            <a:endParaRPr lang="en-GB" sz="3200" dirty="0">
              <a:latin typeface="Arial" panose="020B0604020202020204" pitchFamily="34" charset="0"/>
              <a:cs typeface="Arial" panose="020B0604020202020204" pitchFamily="34" charset="0"/>
            </a:endParaRPr>
          </a:p>
          <a:p>
            <a:pPr>
              <a:buFont typeface="Wingdings" panose="05000000000000000000" pitchFamily="2" charset="2"/>
              <a:buChar char="ü"/>
            </a:pPr>
            <a:r>
              <a:rPr lang="en-GB" sz="3200" dirty="0">
                <a:latin typeface="Arial" panose="020B0604020202020204" pitchFamily="34" charset="0"/>
                <a:cs typeface="Arial" panose="020B0604020202020204" pitchFamily="34" charset="0"/>
              </a:rPr>
              <a:t>Therefore in order for a conduct to be an offense/crime in Zambia it must have a legal basis.</a:t>
            </a:r>
          </a:p>
          <a:p>
            <a:pPr>
              <a:buFont typeface="Wingdings" panose="05000000000000000000" pitchFamily="2" charset="2"/>
              <a:buChar char="ü"/>
            </a:pPr>
            <a:endParaRPr lang="en-GB" sz="3200" dirty="0">
              <a:latin typeface="Arial" panose="020B0604020202020204" pitchFamily="34" charset="0"/>
              <a:cs typeface="Arial" panose="020B0604020202020204" pitchFamily="34" charset="0"/>
            </a:endParaRPr>
          </a:p>
          <a:p>
            <a:pPr>
              <a:buFont typeface="Wingdings" panose="05000000000000000000" pitchFamily="2" charset="2"/>
              <a:buChar char="ü"/>
            </a:pPr>
            <a:endParaRPr lang="en-GB" sz="3200" dirty="0">
              <a:latin typeface="Arial" panose="020B0604020202020204" pitchFamily="34" charset="0"/>
              <a:cs typeface="Arial" panose="020B0604020202020204" pitchFamily="34" charset="0"/>
            </a:endParaRPr>
          </a:p>
          <a:p>
            <a:pPr>
              <a:buFont typeface="Arial" charset="0"/>
              <a:buChar char="•"/>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71900370"/>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Provocation</a:t>
            </a:r>
          </a:p>
        </p:txBody>
      </p:sp>
      <p:sp>
        <p:nvSpPr>
          <p:cNvPr id="3" name="Content Placeholder 2"/>
          <p:cNvSpPr>
            <a:spLocks noGrp="1"/>
          </p:cNvSpPr>
          <p:nvPr>
            <p:ph idx="1"/>
          </p:nvPr>
        </p:nvSpPr>
        <p:spPr>
          <a:xfrm>
            <a:off x="838200" y="1371600"/>
            <a:ext cx="10515600" cy="5376041"/>
          </a:xfrm>
        </p:spPr>
        <p:txBody>
          <a:bodyPr>
            <a:normAutofit/>
          </a:bodyPr>
          <a:lstStyle/>
          <a:p>
            <a:r>
              <a:rPr lang="en-GB" dirty="0" err="1"/>
              <a:t>Munkala</a:t>
            </a:r>
            <a:r>
              <a:rPr lang="en-GB" dirty="0"/>
              <a:t> v The People (1966) Z.R, 12 - for provocation to reduce murder to manslaughter, it must be sudden</a:t>
            </a:r>
          </a:p>
          <a:p>
            <a:r>
              <a:rPr lang="en-GB" dirty="0" err="1"/>
              <a:t>Simusokwe</a:t>
            </a:r>
            <a:r>
              <a:rPr lang="en-GB" dirty="0"/>
              <a:t> v People [2002] ZMSC 37 – killed his boss (GF) would pretend she's still alive and lie about her whereabouts</a:t>
            </a:r>
          </a:p>
          <a:p>
            <a:r>
              <a:rPr lang="en-GB" dirty="0"/>
              <a:t>(</a:t>
            </a:r>
            <a:r>
              <a:rPr lang="en-GB" dirty="0" err="1"/>
              <a:t>i</a:t>
            </a:r>
            <a:r>
              <a:rPr lang="en-GB" dirty="0"/>
              <a:t>) If a man and woman who are not married are nonetheless in a stable relationship of intimacy, they will be treated on the same footing as married persons.</a:t>
            </a:r>
          </a:p>
          <a:p>
            <a:r>
              <a:rPr lang="en-GB" dirty="0"/>
              <a:t>(ii) In a claim of provocation the reaction of the accused person must be proportionate with the result that any evidence of excessive force defeats the defence.</a:t>
            </a:r>
          </a:p>
          <a:p>
            <a:r>
              <a:rPr lang="en-GB" dirty="0"/>
              <a:t>(iii) A failed defence of provocation affords extenuation for a charge of murder – death sentence quashed - 20 years with hard </a:t>
            </a:r>
            <a:r>
              <a:rPr lang="en-GB" dirty="0" err="1"/>
              <a:t>labor</a:t>
            </a:r>
            <a:endParaRPr lang="en-GB" dirty="0"/>
          </a:p>
          <a:p>
            <a:endParaRPr lang="en-GB" dirty="0"/>
          </a:p>
        </p:txBody>
      </p:sp>
    </p:spTree>
    <p:extLst>
      <p:ext uri="{BB962C8B-B14F-4D97-AF65-F5344CB8AC3E}">
        <p14:creationId xmlns:p14="http://schemas.microsoft.com/office/powerpoint/2010/main" val="2007663593"/>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Cases</a:t>
            </a:r>
          </a:p>
        </p:txBody>
      </p:sp>
      <p:sp>
        <p:nvSpPr>
          <p:cNvPr id="3" name="Content Placeholder 2"/>
          <p:cNvSpPr>
            <a:spLocks noGrp="1"/>
          </p:cNvSpPr>
          <p:nvPr>
            <p:ph idx="1"/>
          </p:nvPr>
        </p:nvSpPr>
        <p:spPr>
          <a:xfrm>
            <a:off x="838200" y="1450428"/>
            <a:ext cx="10515600" cy="4726535"/>
          </a:xfrm>
        </p:spPr>
        <p:txBody>
          <a:bodyPr>
            <a:normAutofit/>
          </a:bodyPr>
          <a:lstStyle/>
          <a:p>
            <a:r>
              <a:rPr lang="en-GB" dirty="0"/>
              <a:t>Mulenga V The People (1966) Z.R. 118 (C.A.) – </a:t>
            </a:r>
          </a:p>
          <a:p>
            <a:r>
              <a:rPr lang="en-GB" dirty="0"/>
              <a:t>that the appellant could have grappled with the deceased or struck him with the gun and that he had used </a:t>
            </a:r>
            <a:r>
              <a:rPr lang="en-GB" dirty="0" err="1"/>
              <a:t>unnecessarry</a:t>
            </a:r>
            <a:r>
              <a:rPr lang="en-GB" dirty="0"/>
              <a:t> force to effect the arrest;	</a:t>
            </a:r>
          </a:p>
          <a:p>
            <a:r>
              <a:rPr lang="en-GB" dirty="0"/>
              <a:t>(b) 	that the appellant's intention was to maim the deceased; </a:t>
            </a:r>
          </a:p>
          <a:p>
            <a:r>
              <a:rPr lang="en-GB" dirty="0"/>
              <a:t>(c) 	that the appellant's intention was to do serious harm to the deceased; </a:t>
            </a:r>
          </a:p>
          <a:p>
            <a:r>
              <a:rPr lang="en-GB" dirty="0"/>
              <a:t>(d) 	that the appellant knew that shooting deceased at short range with the shotgun would probably cause grievous harm; </a:t>
            </a:r>
          </a:p>
          <a:p>
            <a:r>
              <a:rPr lang="en-GB" dirty="0"/>
              <a:t>(e) 	that the appellant had no intention of killing deceased.</a:t>
            </a:r>
          </a:p>
        </p:txBody>
      </p:sp>
    </p:spTree>
    <p:extLst>
      <p:ext uri="{BB962C8B-B14F-4D97-AF65-F5344CB8AC3E}">
        <p14:creationId xmlns:p14="http://schemas.microsoft.com/office/powerpoint/2010/main" val="3886269427"/>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GB" dirty="0"/>
              <a:t>The appeal has been directed to three issues: </a:t>
            </a:r>
          </a:p>
          <a:p>
            <a:r>
              <a:rPr lang="en-GB" dirty="0"/>
              <a:t>(a) 	that the appellant had no malice aforethought; </a:t>
            </a:r>
          </a:p>
          <a:p>
            <a:r>
              <a:rPr lang="en-GB" dirty="0"/>
              <a:t>(b) 	that the appellant was entitled to arrest deceased and used only necessary or at least excusable force; </a:t>
            </a:r>
          </a:p>
          <a:p>
            <a:r>
              <a:rPr lang="en-GB" dirty="0"/>
              <a:t>(c) 	that even if unnecessary force was used, the offence only amounted to manslaughter.</a:t>
            </a:r>
          </a:p>
          <a:p>
            <a:pPr>
              <a:buFont typeface="Wingdings" panose="05000000000000000000" pitchFamily="2" charset="2"/>
              <a:buChar char="ü"/>
            </a:pPr>
            <a:r>
              <a:rPr lang="en-GB" dirty="0"/>
              <a:t>Where defendant is motivated not by a revengeful desire to cause grievous harm but rather by a lawful intention to arrest the deceased, excessive force in the course of this attempted arrest is manslaughter, not murder.</a:t>
            </a:r>
          </a:p>
          <a:p>
            <a:endParaRPr lang="en-GB" dirty="0"/>
          </a:p>
        </p:txBody>
      </p:sp>
    </p:spTree>
    <p:extLst>
      <p:ext uri="{BB962C8B-B14F-4D97-AF65-F5344CB8AC3E}">
        <p14:creationId xmlns:p14="http://schemas.microsoft.com/office/powerpoint/2010/main" val="4234521138"/>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b="1" dirty="0">
                <a:latin typeface="Arial Black" panose="020B0A04020102020204" pitchFamily="34" charset="0"/>
              </a:rPr>
              <a:t>Diminished Responsibility</a:t>
            </a:r>
          </a:p>
        </p:txBody>
      </p:sp>
      <p:sp>
        <p:nvSpPr>
          <p:cNvPr id="3" name="Content Placeholder 2"/>
          <p:cNvSpPr>
            <a:spLocks noGrp="1"/>
          </p:cNvSpPr>
          <p:nvPr>
            <p:ph idx="1"/>
          </p:nvPr>
        </p:nvSpPr>
        <p:spPr/>
        <p:txBody>
          <a:bodyPr>
            <a:noAutofit/>
          </a:bodyPr>
          <a:lstStyle/>
          <a:p>
            <a:pPr>
              <a:buFont typeface="Wingdings" panose="05000000000000000000" pitchFamily="2" charset="2"/>
              <a:buChar char="ü"/>
            </a:pPr>
            <a:r>
              <a:rPr lang="en-GB" sz="3200" dirty="0">
                <a:latin typeface="Arial" panose="020B0604020202020204" pitchFamily="34" charset="0"/>
                <a:cs typeface="Arial" panose="020B0604020202020204" pitchFamily="34" charset="0"/>
              </a:rPr>
              <a:t>Defence of Diminished Responsibility is introduced under sec 12A of PC</a:t>
            </a:r>
          </a:p>
          <a:p>
            <a:pPr>
              <a:buFont typeface="Wingdings" panose="05000000000000000000" pitchFamily="2" charset="2"/>
              <a:buChar char="ü"/>
            </a:pPr>
            <a:r>
              <a:rPr lang="en-GB" sz="3200" dirty="0">
                <a:latin typeface="Arial" panose="020B0604020202020204" pitchFamily="34" charset="0"/>
                <a:cs typeface="Arial" panose="020B0604020202020204" pitchFamily="34" charset="0"/>
              </a:rPr>
              <a:t>However a successful defence of diminished responsibility does not lead to an acquittal</a:t>
            </a:r>
          </a:p>
          <a:p>
            <a:pPr>
              <a:buFont typeface="Wingdings" panose="05000000000000000000" pitchFamily="2" charset="2"/>
              <a:buChar char="ü"/>
            </a:pPr>
            <a:r>
              <a:rPr lang="en-GB" sz="3200" dirty="0">
                <a:latin typeface="Arial" panose="020B0604020202020204" pitchFamily="34" charset="0"/>
                <a:cs typeface="Arial" panose="020B0604020202020204" pitchFamily="34" charset="0"/>
              </a:rPr>
              <a:t>It reduces murder to manslaughter</a:t>
            </a:r>
          </a:p>
          <a:p>
            <a:pPr>
              <a:buFont typeface="Wingdings" panose="05000000000000000000" pitchFamily="2" charset="2"/>
              <a:buChar char="ü"/>
            </a:pPr>
            <a:r>
              <a:rPr lang="en-GB" sz="3200" dirty="0">
                <a:latin typeface="Arial" panose="020B0604020202020204" pitchFamily="34" charset="0"/>
                <a:cs typeface="Arial" panose="020B0604020202020204" pitchFamily="34" charset="0"/>
              </a:rPr>
              <a:t>Defence is only available to the offence of murder</a:t>
            </a:r>
          </a:p>
          <a:p>
            <a:pPr>
              <a:buFont typeface="Wingdings" panose="05000000000000000000" pitchFamily="2" charset="2"/>
              <a:buChar char="ü"/>
            </a:pPr>
            <a:endParaRPr lang="en-GB" sz="3200" dirty="0">
              <a:latin typeface="Arial" panose="020B0604020202020204" pitchFamily="34" charset="0"/>
              <a:cs typeface="Arial" panose="020B0604020202020204" pitchFamily="34" charset="0"/>
            </a:endParaRPr>
          </a:p>
          <a:p>
            <a:pPr>
              <a:buFont typeface="Wingdings" panose="05000000000000000000" pitchFamily="2" charset="2"/>
              <a:buChar char="ü"/>
            </a:pPr>
            <a:endParaRPr lang="en-GB"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70841301"/>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latin typeface="Arial Black" panose="020B0A04020102020204" pitchFamily="34" charset="0"/>
              </a:rPr>
              <a:t>Diminished Responsibility cont’d</a:t>
            </a:r>
          </a:p>
        </p:txBody>
      </p:sp>
      <p:sp>
        <p:nvSpPr>
          <p:cNvPr id="3" name="Content Placeholder 2"/>
          <p:cNvSpPr>
            <a:spLocks noGrp="1"/>
          </p:cNvSpPr>
          <p:nvPr>
            <p:ph idx="1"/>
          </p:nvPr>
        </p:nvSpPr>
        <p:spPr>
          <a:xfrm>
            <a:off x="1847528" y="1845734"/>
            <a:ext cx="8568952" cy="4391578"/>
          </a:xfrm>
        </p:spPr>
        <p:txBody>
          <a:bodyPr>
            <a:normAutofit fontScale="92500" lnSpcReduction="20000"/>
          </a:bodyPr>
          <a:lstStyle/>
          <a:p>
            <a:r>
              <a:rPr lang="en-GB" dirty="0">
                <a:latin typeface="Arial" panose="020B0604020202020204" pitchFamily="34" charset="0"/>
                <a:cs typeface="Arial" panose="020B0604020202020204" pitchFamily="34" charset="0"/>
              </a:rPr>
              <a:t>Defence of diminished responsibility is intended to provide a partial excuse for offenders with mental disorders who could not rely on sec 12</a:t>
            </a:r>
          </a:p>
          <a:p>
            <a:r>
              <a:rPr lang="en-GB" dirty="0">
                <a:latin typeface="Arial" panose="020B0604020202020204" pitchFamily="34" charset="0"/>
                <a:cs typeface="Arial" panose="020B0604020202020204" pitchFamily="34" charset="0"/>
              </a:rPr>
              <a:t>In order for defence to be accepted by </a:t>
            </a:r>
            <a:r>
              <a:rPr lang="en-GB" dirty="0" err="1">
                <a:latin typeface="Arial" panose="020B0604020202020204" pitchFamily="34" charset="0"/>
                <a:cs typeface="Arial" panose="020B0604020202020204" pitchFamily="34" charset="0"/>
              </a:rPr>
              <a:t>Crt</a:t>
            </a:r>
            <a:r>
              <a:rPr lang="en-GB" dirty="0">
                <a:latin typeface="Arial" panose="020B0604020202020204" pitchFamily="34" charset="0"/>
                <a:cs typeface="Arial" panose="020B0604020202020204" pitchFamily="34" charset="0"/>
              </a:rPr>
              <a:t>, three elements must be proved (under S12A)</a:t>
            </a:r>
          </a:p>
          <a:p>
            <a:pPr marL="385763" indent="-385763">
              <a:buAutoNum type="arabicPeriod"/>
            </a:pPr>
            <a:r>
              <a:rPr lang="en-GB" dirty="0">
                <a:latin typeface="Arial" panose="020B0604020202020204" pitchFamily="34" charset="0"/>
                <a:cs typeface="Arial" panose="020B0604020202020204" pitchFamily="34" charset="0"/>
              </a:rPr>
              <a:t>X must be suffering from an abnormality of mind</a:t>
            </a:r>
          </a:p>
          <a:p>
            <a:pPr marL="385763" indent="-385763">
              <a:buAutoNum type="arabicPeriod"/>
            </a:pPr>
            <a:r>
              <a:rPr lang="en-GB" dirty="0">
                <a:latin typeface="Arial" panose="020B0604020202020204" pitchFamily="34" charset="0"/>
                <a:cs typeface="Arial" panose="020B0604020202020204" pitchFamily="34" charset="0"/>
              </a:rPr>
              <a:t>This must be due to one of the causes enclosed under sec 12A(1) PC – Thus (i)  condition of arrested development of mind or (ii) a condition of retarded development of mind or (iii) any inherent, or induced by disease or (v) induced by injury.</a:t>
            </a:r>
          </a:p>
          <a:p>
            <a:pPr marL="385763" indent="-385763">
              <a:buAutoNum type="arabicPeriod"/>
            </a:pPr>
            <a:r>
              <a:rPr lang="en-GB" dirty="0">
                <a:latin typeface="Arial" panose="020B0604020202020204" pitchFamily="34" charset="0"/>
                <a:cs typeface="Arial" panose="020B0604020202020204" pitchFamily="34" charset="0"/>
              </a:rPr>
              <a:t>Any one of these causes or conditions has substantially impaired D mental responsibility.</a:t>
            </a:r>
          </a:p>
        </p:txBody>
      </p:sp>
    </p:spTree>
    <p:extLst>
      <p:ext uri="{BB962C8B-B14F-4D97-AF65-F5344CB8AC3E}">
        <p14:creationId xmlns:p14="http://schemas.microsoft.com/office/powerpoint/2010/main" val="1456895563"/>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dirty="0"/>
              <a:t>‘</a:t>
            </a:r>
            <a:r>
              <a:rPr lang="en-GB" b="1" dirty="0">
                <a:latin typeface="Arial Black" panose="020B0A04020102020204" pitchFamily="34" charset="0"/>
              </a:rPr>
              <a:t>Abnormality of Mind</a:t>
            </a:r>
            <a:r>
              <a:rPr lang="en-GB" b="1" dirty="0"/>
              <a:t>’</a:t>
            </a:r>
          </a:p>
        </p:txBody>
      </p:sp>
      <p:sp>
        <p:nvSpPr>
          <p:cNvPr id="3" name="Content Placeholder 2"/>
          <p:cNvSpPr>
            <a:spLocks noGrp="1"/>
          </p:cNvSpPr>
          <p:nvPr>
            <p:ph idx="1"/>
          </p:nvPr>
        </p:nvSpPr>
        <p:spPr/>
        <p:txBody>
          <a:bodyPr>
            <a:normAutofit/>
          </a:bodyPr>
          <a:lstStyle/>
          <a:p>
            <a:r>
              <a:rPr lang="en-GB" dirty="0">
                <a:latin typeface="Arial" panose="020B0604020202020204" pitchFamily="34" charset="0"/>
                <a:cs typeface="Arial" panose="020B0604020202020204" pitchFamily="34" charset="0"/>
              </a:rPr>
              <a:t>In order to establish Abnormality of Mind medical evidence is required ( R v. Byrne [1960] 3 ALL ER 1.</a:t>
            </a:r>
          </a:p>
          <a:p>
            <a:r>
              <a:rPr lang="en-GB" dirty="0">
                <a:latin typeface="Arial" panose="020B0604020202020204" pitchFamily="34" charset="0"/>
                <a:cs typeface="Arial" panose="020B0604020202020204" pitchFamily="34" charset="0"/>
              </a:rPr>
              <a:t>Abnormality of mind Lord Packer,  in </a:t>
            </a:r>
            <a:r>
              <a:rPr lang="en-GB" i="1" dirty="0">
                <a:latin typeface="Arial" panose="020B0604020202020204" pitchFamily="34" charset="0"/>
                <a:cs typeface="Arial" panose="020B0604020202020204" pitchFamily="34" charset="0"/>
              </a:rPr>
              <a:t>R v Byrne </a:t>
            </a:r>
            <a:r>
              <a:rPr lang="en-GB" dirty="0">
                <a:latin typeface="Arial" panose="020B0604020202020204" pitchFamily="34" charset="0"/>
                <a:cs typeface="Arial" panose="020B0604020202020204" pitchFamily="34" charset="0"/>
              </a:rPr>
              <a:t>(1960)  …… ‘</a:t>
            </a:r>
            <a:r>
              <a:rPr lang="en-GB" i="1" dirty="0">
                <a:latin typeface="Arial" panose="020B0604020202020204" pitchFamily="34" charset="0"/>
                <a:cs typeface="Arial" panose="020B0604020202020204" pitchFamily="34" charset="0"/>
              </a:rPr>
              <a:t>Abnormality of mind… means a state of mind so different from the ordinary Human beings that the reasonable man would term it abnormal</a:t>
            </a:r>
            <a:r>
              <a:rPr lang="en-GB" dirty="0">
                <a:latin typeface="Arial" panose="020B0604020202020204" pitchFamily="34" charset="0"/>
                <a:cs typeface="Arial" panose="020B0604020202020204" pitchFamily="34" charset="0"/>
              </a:rPr>
              <a:t>. </a:t>
            </a:r>
          </a:p>
          <a:p>
            <a:r>
              <a:rPr lang="en-GB" dirty="0">
                <a:latin typeface="Arial" panose="020B0604020202020204" pitchFamily="34" charset="0"/>
                <a:cs typeface="Arial" panose="020B0604020202020204" pitchFamily="34" charset="0"/>
              </a:rPr>
              <a:t>Abnormality of mind could include depression, jealousy &amp; other conditions which have the capacity of reducing the A’s will power to control actions.</a:t>
            </a:r>
          </a:p>
        </p:txBody>
      </p:sp>
    </p:spTree>
    <p:extLst>
      <p:ext uri="{BB962C8B-B14F-4D97-AF65-F5344CB8AC3E}">
        <p14:creationId xmlns:p14="http://schemas.microsoft.com/office/powerpoint/2010/main" val="339149930"/>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dirty="0">
                <a:latin typeface="Arial Black" panose="020B0A04020102020204" pitchFamily="34" charset="0"/>
              </a:rPr>
              <a:t>‘</a:t>
            </a:r>
            <a:r>
              <a:rPr lang="en-GB" b="1" dirty="0">
                <a:latin typeface="Arial Black" panose="020B0A04020102020204" pitchFamily="34" charset="0"/>
              </a:rPr>
              <a:t>Substantial impairment of responsibility</a:t>
            </a:r>
          </a:p>
        </p:txBody>
      </p:sp>
      <p:sp>
        <p:nvSpPr>
          <p:cNvPr id="3" name="Content Placeholder 2"/>
          <p:cNvSpPr>
            <a:spLocks noGrp="1"/>
          </p:cNvSpPr>
          <p:nvPr>
            <p:ph idx="1"/>
          </p:nvPr>
        </p:nvSpPr>
        <p:spPr/>
        <p:txBody>
          <a:bodyPr>
            <a:normAutofit/>
          </a:bodyPr>
          <a:lstStyle/>
          <a:p>
            <a:r>
              <a:rPr lang="en-GB" dirty="0">
                <a:latin typeface="Arial" panose="020B0604020202020204" pitchFamily="34" charset="0"/>
                <a:cs typeface="Arial" panose="020B0604020202020204" pitchFamily="34" charset="0"/>
              </a:rPr>
              <a:t>substantially impairment of responsibility suggests at least two requirements must be met</a:t>
            </a:r>
          </a:p>
          <a:p>
            <a:pPr marL="385763" indent="-385763">
              <a:buFont typeface="+mj-lt"/>
              <a:buAutoNum type="arabicPeriod"/>
            </a:pPr>
            <a:r>
              <a:rPr lang="en-GB" dirty="0">
                <a:latin typeface="Arial" panose="020B0604020202020204" pitchFamily="34" charset="0"/>
                <a:cs typeface="Arial" panose="020B0604020202020204" pitchFamily="34" charset="0"/>
              </a:rPr>
              <a:t>The abnormality of the mind had substantial effect on the accused capacity of judgement &amp; understanding or control</a:t>
            </a:r>
          </a:p>
          <a:p>
            <a:pPr marL="385763" indent="-385763">
              <a:buFont typeface="+mj-lt"/>
              <a:buAutoNum type="arabicPeriod"/>
            </a:pPr>
            <a:r>
              <a:rPr lang="en-GB" dirty="0">
                <a:latin typeface="Arial" panose="020B0604020202020204" pitchFamily="34" charset="0"/>
                <a:cs typeface="Arial" panose="020B0604020202020204" pitchFamily="34" charset="0"/>
              </a:rPr>
              <a:t>Such a condition reduces in a substantial way, the accused responsibility with the result that the accused’s criminal liability is reduced</a:t>
            </a:r>
          </a:p>
          <a:p>
            <a:r>
              <a:rPr lang="en-GB" dirty="0">
                <a:latin typeface="Arial" panose="020B0604020202020204" pitchFamily="34" charset="0"/>
                <a:cs typeface="Arial" panose="020B0604020202020204" pitchFamily="34" charset="0"/>
              </a:rPr>
              <a:t>What constitutes ‘Substantial impairment’ is a matter of fact which must be proved in Court.</a:t>
            </a: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41575433"/>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2428" y="347730"/>
            <a:ext cx="11204619" cy="5847007"/>
          </a:xfrm>
        </p:spPr>
        <p:txBody>
          <a:bodyPr>
            <a:normAutofit/>
          </a:bodyPr>
          <a:lstStyle/>
          <a:p>
            <a:pPr>
              <a:buFont typeface="Wingdings" panose="05000000000000000000" pitchFamily="2" charset="2"/>
              <a:buChar char="ü"/>
            </a:pPr>
            <a:endParaRPr lang="en-GB" dirty="0">
              <a:latin typeface="Arial" panose="020B0604020202020204" pitchFamily="34" charset="0"/>
              <a:cs typeface="Arial" panose="020B0604020202020204" pitchFamily="34" charset="0"/>
            </a:endParaRPr>
          </a:p>
          <a:p>
            <a:pPr>
              <a:buFont typeface="Wingdings" panose="05000000000000000000" pitchFamily="2" charset="2"/>
              <a:buChar char="ü"/>
            </a:pPr>
            <a:r>
              <a:rPr lang="en-GB" dirty="0">
                <a:latin typeface="Arial" panose="020B0604020202020204" pitchFamily="34" charset="0"/>
                <a:cs typeface="Arial" panose="020B0604020202020204" pitchFamily="34" charset="0"/>
              </a:rPr>
              <a:t>MVULA v THE PEOPLE (1990 - 1992) Z.R. 54 (S.C.) - For the defence of diminished responsibility to succeed, the defence must prove, on a balance of probabilities, that the accused's mental responsibility for his acts or omissions in doing, or being a party to, the killing of another was substantially impaired</a:t>
            </a:r>
          </a:p>
          <a:p>
            <a:pPr>
              <a:buFont typeface="Wingdings" panose="05000000000000000000" pitchFamily="2" charset="2"/>
              <a:buChar char="ü"/>
            </a:pPr>
            <a:r>
              <a:rPr lang="en-GB" dirty="0" err="1">
                <a:latin typeface="Arial" panose="020B0604020202020204" pitchFamily="34" charset="0"/>
                <a:cs typeface="Arial" panose="020B0604020202020204" pitchFamily="34" charset="0"/>
              </a:rPr>
              <a:t>Mwabuka</a:t>
            </a:r>
            <a:r>
              <a:rPr lang="en-GB" dirty="0">
                <a:latin typeface="Arial" panose="020B0604020202020204" pitchFamily="34" charset="0"/>
                <a:cs typeface="Arial" panose="020B0604020202020204" pitchFamily="34" charset="0"/>
              </a:rPr>
              <a:t> v The People [2014] ZMSC 29 </a:t>
            </a:r>
          </a:p>
          <a:p>
            <a:pPr>
              <a:buFont typeface="Wingdings" panose="05000000000000000000" pitchFamily="2" charset="2"/>
              <a:buChar char="ü"/>
            </a:pPr>
            <a:r>
              <a:rPr lang="en-GB" dirty="0">
                <a:latin typeface="Arial" panose="020B0604020202020204" pitchFamily="34" charset="0"/>
                <a:cs typeface="Arial" panose="020B0604020202020204" pitchFamily="34" charset="0"/>
              </a:rPr>
              <a:t>Ahluwalia, R v [1993] – depression can fall under </a:t>
            </a:r>
            <a:r>
              <a:rPr lang="en-GB" dirty="0" err="1">
                <a:latin typeface="Arial" panose="020B0604020202020204" pitchFamily="34" charset="0"/>
                <a:cs typeface="Arial" panose="020B0604020202020204" pitchFamily="34" charset="0"/>
              </a:rPr>
              <a:t>diminshed</a:t>
            </a:r>
            <a:r>
              <a:rPr lang="en-GB" dirty="0">
                <a:latin typeface="Arial" panose="020B0604020202020204" pitchFamily="34" charset="0"/>
                <a:cs typeface="Arial" panose="020B0604020202020204" pitchFamily="34" charset="0"/>
              </a:rPr>
              <a:t> responsibility</a:t>
            </a:r>
          </a:p>
          <a:p>
            <a:pPr>
              <a:buFont typeface="Wingdings" panose="05000000000000000000" pitchFamily="2" charset="2"/>
              <a:buChar char="ü"/>
            </a:pPr>
            <a:r>
              <a:rPr lang="de-DE" dirty="0">
                <a:latin typeface="Arial" panose="020B0604020202020204" pitchFamily="34" charset="0"/>
                <a:cs typeface="Arial" panose="020B0604020202020204" pitchFamily="34" charset="0"/>
              </a:rPr>
              <a:t>R v Dietschmann [2003] UKHL 10</a:t>
            </a:r>
          </a:p>
          <a:p>
            <a:pPr>
              <a:buFont typeface="Wingdings" panose="05000000000000000000" pitchFamily="2" charset="2"/>
              <a:buChar char="ü"/>
            </a:pPr>
            <a:endParaRPr lang="en-GB" dirty="0">
              <a:latin typeface="Arial" panose="020B0604020202020204" pitchFamily="34" charset="0"/>
              <a:cs typeface="Arial" panose="020B0604020202020204" pitchFamily="34" charset="0"/>
            </a:endParaRPr>
          </a:p>
          <a:p>
            <a:pPr>
              <a:buFont typeface="Wingdings" panose="05000000000000000000" pitchFamily="2" charset="2"/>
              <a:buChar char="ü"/>
            </a:pPr>
            <a:endParaRPr lang="en-GB" dirty="0">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75530710"/>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Involuntary Manslaughter</a:t>
            </a:r>
          </a:p>
        </p:txBody>
      </p:sp>
      <p:sp>
        <p:nvSpPr>
          <p:cNvPr id="3" name="Content Placeholder 2"/>
          <p:cNvSpPr>
            <a:spLocks noGrp="1"/>
          </p:cNvSpPr>
          <p:nvPr>
            <p:ph idx="1"/>
          </p:nvPr>
        </p:nvSpPr>
        <p:spPr/>
        <p:txBody>
          <a:bodyPr/>
          <a:lstStyle/>
          <a:p>
            <a:pPr marL="571500" indent="-571500">
              <a:buFont typeface="Arial" pitchFamily="34" charset="0"/>
              <a:buAutoNum type="romanLcParenBoth"/>
            </a:pPr>
            <a:r>
              <a:rPr lang="en-GB" dirty="0"/>
              <a:t>This is where the A killed without the fault elements required for the particular offence </a:t>
            </a:r>
          </a:p>
          <a:p>
            <a:pPr marL="0" indent="0">
              <a:buNone/>
            </a:pPr>
            <a:r>
              <a:rPr lang="en-GB" dirty="0"/>
              <a:t> - absence of malice aforethought – involuntary manslaughter</a:t>
            </a:r>
          </a:p>
          <a:p>
            <a:pPr>
              <a:buFontTx/>
              <a:buChar char="-"/>
            </a:pPr>
            <a:r>
              <a:rPr lang="en-GB" dirty="0"/>
              <a:t>There is two types of Involuntary Manslaughter </a:t>
            </a:r>
          </a:p>
          <a:p>
            <a:pPr marL="571500" indent="-571500">
              <a:buAutoNum type="romanLcParenBoth"/>
            </a:pPr>
            <a:r>
              <a:rPr lang="en-GB" dirty="0"/>
              <a:t>Unlawful act (constructive) manslaughter</a:t>
            </a:r>
          </a:p>
          <a:p>
            <a:pPr marL="571500" indent="-571500">
              <a:buAutoNum type="romanLcParenBoth"/>
            </a:pPr>
            <a:r>
              <a:rPr lang="en-GB" dirty="0"/>
              <a:t>Gross negligence manslaughter </a:t>
            </a:r>
          </a:p>
          <a:p>
            <a:endParaRPr lang="en-GB" dirty="0"/>
          </a:p>
        </p:txBody>
      </p:sp>
    </p:spTree>
    <p:extLst>
      <p:ext uri="{BB962C8B-B14F-4D97-AF65-F5344CB8AC3E}">
        <p14:creationId xmlns:p14="http://schemas.microsoft.com/office/powerpoint/2010/main" val="4117851201"/>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Example of Involuntary Manslaughter</a:t>
            </a:r>
          </a:p>
        </p:txBody>
      </p:sp>
      <p:sp>
        <p:nvSpPr>
          <p:cNvPr id="3" name="Content Placeholder 2"/>
          <p:cNvSpPr>
            <a:spLocks noGrp="1"/>
          </p:cNvSpPr>
          <p:nvPr>
            <p:ph idx="1"/>
          </p:nvPr>
        </p:nvSpPr>
        <p:spPr/>
        <p:txBody>
          <a:bodyPr>
            <a:normAutofit/>
          </a:bodyPr>
          <a:lstStyle/>
          <a:p>
            <a:r>
              <a:rPr lang="en-GB" dirty="0"/>
              <a:t>Subjective (reckless) manslaughter – </a:t>
            </a:r>
            <a:r>
              <a:rPr lang="en-GB" i="1" dirty="0"/>
              <a:t>The People v. Lawrence Mumanga </a:t>
            </a:r>
            <a:r>
              <a:rPr lang="en-GB" dirty="0"/>
              <a:t>(1985) ZR 35 HC</a:t>
            </a:r>
          </a:p>
          <a:p>
            <a:r>
              <a:rPr lang="en-GB" dirty="0"/>
              <a:t>Despite prosecution having established beyond all reasonable doubt that the accused shot &amp; Killed the deceased who was in the other hunting party </a:t>
            </a:r>
          </a:p>
          <a:p>
            <a:r>
              <a:rPr lang="en-GB" dirty="0"/>
              <a:t>Seeking to rely on a case of reasonable mistake of fact that the A honestly thought he was killing an animal called Chisongo</a:t>
            </a:r>
          </a:p>
          <a:p>
            <a:r>
              <a:rPr lang="en-GB" dirty="0" err="1"/>
              <a:t>Crt</a:t>
            </a:r>
            <a:r>
              <a:rPr lang="en-GB" dirty="0"/>
              <a:t> dismissed the idea of an inevitable accident on the following basis;</a:t>
            </a:r>
          </a:p>
          <a:p>
            <a:pPr marL="514350" indent="-514350">
              <a:buAutoNum type="arabicPeriod"/>
            </a:pPr>
            <a:endParaRPr lang="en-GB" dirty="0"/>
          </a:p>
          <a:p>
            <a:endParaRPr lang="en-GB" dirty="0"/>
          </a:p>
        </p:txBody>
      </p:sp>
    </p:spTree>
    <p:extLst>
      <p:ext uri="{BB962C8B-B14F-4D97-AF65-F5344CB8AC3E}">
        <p14:creationId xmlns:p14="http://schemas.microsoft.com/office/powerpoint/2010/main" val="14026405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3519</TotalTime>
  <Words>35198</Words>
  <Application>Microsoft Office PowerPoint</Application>
  <PresentationFormat>Widescreen</PresentationFormat>
  <Paragraphs>2547</Paragraphs>
  <Slides>408</Slides>
  <Notes>141</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408</vt:i4>
      </vt:variant>
    </vt:vector>
  </HeadingPairs>
  <TitlesOfParts>
    <vt:vector size="417" baseType="lpstr">
      <vt:lpstr>Arial</vt:lpstr>
      <vt:lpstr>Arial Black</vt:lpstr>
      <vt:lpstr>Calibri</vt:lpstr>
      <vt:lpstr>Calibri Light</vt:lpstr>
      <vt:lpstr>Georgia</vt:lpstr>
      <vt:lpstr>Wingdings</vt:lpstr>
      <vt:lpstr>Wingdings 2</vt:lpstr>
      <vt:lpstr>Office Theme</vt:lpstr>
      <vt:lpstr>1_Office Theme</vt:lpstr>
      <vt:lpstr>UNIT 1 -  INTRODUCTION TO CRIMINAL LAW</vt:lpstr>
      <vt:lpstr>Learning Outcomes</vt:lpstr>
      <vt:lpstr>What is Criminal law?</vt:lpstr>
      <vt:lpstr>What is Criminal Law</vt:lpstr>
      <vt:lpstr>Defining a Crime</vt:lpstr>
      <vt:lpstr>Defining a Crime</vt:lpstr>
      <vt:lpstr>Board of Trade v. Owen</vt:lpstr>
      <vt:lpstr>Halsbury’s laws of England</vt:lpstr>
      <vt:lpstr>Nature of the concept of crime</vt:lpstr>
      <vt:lpstr> Sources of Criminal Law (I)</vt:lpstr>
      <vt:lpstr> Classification of Offences </vt:lpstr>
      <vt:lpstr>Classification of Offences Cont’d</vt:lpstr>
      <vt:lpstr>Conduct and Result Crimes</vt:lpstr>
      <vt:lpstr> Standard of Proof</vt:lpstr>
      <vt:lpstr>Criminal Justice System </vt:lpstr>
      <vt:lpstr>Read the following cases on Burden of Proof </vt:lpstr>
      <vt:lpstr>Courts Vested with Criminal Jurisdiction</vt:lpstr>
      <vt:lpstr>ELEMENTS OF THE CRIME</vt:lpstr>
      <vt:lpstr>END OF LECTURE</vt:lpstr>
      <vt:lpstr>UNIT 2 - ACTUS REUS</vt:lpstr>
      <vt:lpstr>1. CONDUCT MUST BE VOULUNTARY</vt:lpstr>
      <vt:lpstr>CONDUCT MUST BE VOLUNTARY</vt:lpstr>
      <vt:lpstr>CONDUCT MUST BE VOLUNTARY CONT’D</vt:lpstr>
      <vt:lpstr>AUTOMATISM</vt:lpstr>
      <vt:lpstr>Further case readings on Automatism</vt:lpstr>
      <vt:lpstr>AUTOMATISM CONT’D - ELEMENTS</vt:lpstr>
      <vt:lpstr>AUTOMATISM CONT’D - ELEMENTS</vt:lpstr>
      <vt:lpstr>AUTOMATISM CONT’D - ELEMENTS</vt:lpstr>
      <vt:lpstr>2. OMISSIONS</vt:lpstr>
      <vt:lpstr>  2. Omissions    </vt:lpstr>
      <vt:lpstr>Omissions CONT’D</vt:lpstr>
      <vt:lpstr>Omissions CONT’D</vt:lpstr>
      <vt:lpstr>Omissions CONT’D</vt:lpstr>
      <vt:lpstr>Omissions CONT’D</vt:lpstr>
      <vt:lpstr>3. CAUSATION</vt:lpstr>
      <vt:lpstr> Causation  </vt:lpstr>
      <vt:lpstr>FACTUAL CAUSATION</vt:lpstr>
      <vt:lpstr>Legal Causation</vt:lpstr>
      <vt:lpstr>PowerPoint Presentation</vt:lpstr>
      <vt:lpstr>Causation CONT’D</vt:lpstr>
      <vt:lpstr>NOVUS ACTUS INTERVENIENS –  ACTS BY 3RD PARTIES</vt:lpstr>
      <vt:lpstr>NOVUS ACTUS INTERVENIENS –  ACTS BY 3RD PARTIES</vt:lpstr>
      <vt:lpstr>NOVUS ACTUS INTERVENIENS –  ACTS BY 3RD PARTIES CONT’D</vt:lpstr>
      <vt:lpstr>NOVUS ACTUS INTERVENIENS –  ACTS/OMISSIONS BY THE VICTIM</vt:lpstr>
      <vt:lpstr>NOVUS ACTUS INTERVENIENS –  ACTS/OMISSIONS BY THE VICTIM</vt:lpstr>
      <vt:lpstr> </vt:lpstr>
      <vt:lpstr>Learning Outcomes</vt:lpstr>
      <vt:lpstr>MENS REA; WHAT IS IT?</vt:lpstr>
      <vt:lpstr>TYPICAL INSTANCES OF MENS REA  - intention  - recklessness  - knowledge ; and  - Negligence  </vt:lpstr>
      <vt:lpstr>INTENTION</vt:lpstr>
      <vt:lpstr>OBLIQUE INTENTION TEST</vt:lpstr>
      <vt:lpstr>PowerPoint Presentation</vt:lpstr>
      <vt:lpstr>Recklessness </vt:lpstr>
      <vt:lpstr>Knowledge</vt:lpstr>
      <vt:lpstr>Negligence</vt:lpstr>
      <vt:lpstr>Coincidence of mens rea and acteus reus</vt:lpstr>
      <vt:lpstr>Transferred Malice</vt:lpstr>
      <vt:lpstr>UNIT 4 - STRICT LIABILITY</vt:lpstr>
      <vt:lpstr>WHAT IS A STRICT LIABILITY OFFENCE?</vt:lpstr>
      <vt:lpstr>STRICT LIABILITY CONT’D</vt:lpstr>
      <vt:lpstr>STRICT LIABILITY CONT’D</vt:lpstr>
      <vt:lpstr>EXAMPLES</vt:lpstr>
      <vt:lpstr>STRICT LIABILITY CONT’D</vt:lpstr>
      <vt:lpstr>STRICT LIABILITY CONT’D</vt:lpstr>
      <vt:lpstr>DEFENCES TO STRICT LIABILITY OFFENCES</vt:lpstr>
      <vt:lpstr>DEFENCES TO STRICT LIABILITY OFFENCES</vt:lpstr>
      <vt:lpstr>PowerPoint Presentation</vt:lpstr>
      <vt:lpstr>UNIT 5 - HOMICIDE</vt:lpstr>
      <vt:lpstr>Homicide</vt:lpstr>
      <vt:lpstr>PowerPoint Presentation</vt:lpstr>
      <vt:lpstr> Murder- Definition - Institutes of the Laws of England, 1797): </vt:lpstr>
      <vt:lpstr>Features of Coke’s definition of Murder</vt:lpstr>
      <vt:lpstr>PowerPoint Presentation</vt:lpstr>
      <vt:lpstr>PowerPoint Presentation</vt:lpstr>
      <vt:lpstr>The Law of murder</vt:lpstr>
      <vt:lpstr>Murder- Actus reus (AR)</vt:lpstr>
      <vt:lpstr>Mens rea of Murder - I</vt:lpstr>
      <vt:lpstr>Mens rea of Murder - II</vt:lpstr>
      <vt:lpstr>The Definition Of Malice Aforethought</vt:lpstr>
      <vt:lpstr>PowerPoint Presentation</vt:lpstr>
      <vt:lpstr>Manslaughter - I</vt:lpstr>
      <vt:lpstr>Manslaughter- II</vt:lpstr>
      <vt:lpstr>Manslaughter - III</vt:lpstr>
      <vt:lpstr>Example of Voluntary Manslaughter </vt:lpstr>
      <vt:lpstr>Provocation</vt:lpstr>
      <vt:lpstr>Provocation</vt:lpstr>
      <vt:lpstr>Provocation</vt:lpstr>
      <vt:lpstr>Cases</vt:lpstr>
      <vt:lpstr>Provocation</vt:lpstr>
      <vt:lpstr>Provocation</vt:lpstr>
      <vt:lpstr>Cases</vt:lpstr>
      <vt:lpstr>PowerPoint Presentation</vt:lpstr>
      <vt:lpstr>Diminished Responsibility</vt:lpstr>
      <vt:lpstr>Diminished Responsibility cont’d</vt:lpstr>
      <vt:lpstr>‘Abnormality of Mind’</vt:lpstr>
      <vt:lpstr>‘Substantial impairment of responsibility</vt:lpstr>
      <vt:lpstr>PowerPoint Presentation</vt:lpstr>
      <vt:lpstr>Involuntary Manslaughter</vt:lpstr>
      <vt:lpstr>Example of Involuntary Manslaughter</vt:lpstr>
      <vt:lpstr>Involuntary Manslaughter – (I) Unlawful act (constructive)  Manslaughter</vt:lpstr>
      <vt:lpstr>cases</vt:lpstr>
      <vt:lpstr>Gross negligence manslaughter</vt:lpstr>
      <vt:lpstr> Cicuto v Davidson &amp; Oliver (1968) ZR 149 HC </vt:lpstr>
      <vt:lpstr> Cicuto v Davidson &amp; Oliver (1968) - II </vt:lpstr>
      <vt:lpstr>Cicuto v Davidson &amp; Oliver - III</vt:lpstr>
      <vt:lpstr>Cicuto v Davidson &amp; Oliver - IV</vt:lpstr>
      <vt:lpstr>R v. Adomako [1995] 1 AC 171 HL</vt:lpstr>
      <vt:lpstr>R v. Adomako</vt:lpstr>
      <vt:lpstr>2nd Example of Gross Negligence Manslaughter </vt:lpstr>
      <vt:lpstr>The People v. Zulu (1968) </vt:lpstr>
      <vt:lpstr>Therefore;</vt:lpstr>
      <vt:lpstr>In order for a D to be convicted for killing by gross negligence the following requirements must be satisfied;</vt:lpstr>
      <vt:lpstr>Infanticide - I</vt:lpstr>
      <vt:lpstr>Infanticide- II</vt:lpstr>
      <vt:lpstr>UNIT 6 - NON FATAL OFFENCES AGAINST THE PERSON</vt:lpstr>
      <vt:lpstr>PowerPoint Presentation</vt:lpstr>
      <vt:lpstr>1. ASSAULT</vt:lpstr>
      <vt:lpstr>2. BATTERY</vt:lpstr>
      <vt:lpstr>COMMON ASSAULT </vt:lpstr>
      <vt:lpstr>Assault</vt:lpstr>
      <vt:lpstr>Actus reus - Assault</vt:lpstr>
      <vt:lpstr>Mens rea</vt:lpstr>
      <vt:lpstr>Battery (Physical Assault)- Actus reus</vt:lpstr>
      <vt:lpstr>Assault Occasioning Actual Bodily Harm</vt:lpstr>
      <vt:lpstr>Causing Bodily Harm</vt:lpstr>
      <vt:lpstr>Actus reus of AOABH</vt:lpstr>
      <vt:lpstr>Mens rea of AOABH</vt:lpstr>
      <vt:lpstr>Assault Occasioning Actual Bodily Harm</vt:lpstr>
      <vt:lpstr>Kampangila v. The People (1969)</vt:lpstr>
      <vt:lpstr>GRIEVOUS HARM</vt:lpstr>
      <vt:lpstr>Grievous Harm</vt:lpstr>
      <vt:lpstr>Exceptions of Grievous Harm</vt:lpstr>
      <vt:lpstr>Actus reus  &amp; mens rea of Grievous Harm- S229</vt:lpstr>
      <vt:lpstr>Grievous Harm: TV Chibuye v. The people (1978) ZR 43 (HC)</vt:lpstr>
      <vt:lpstr>UNLAWFUL WOUNDING OR POISONING</vt:lpstr>
      <vt:lpstr>UNIT 7 - SEXUAL OFFENCES  “Offences against morality”</vt:lpstr>
      <vt:lpstr>RAPE</vt:lpstr>
      <vt:lpstr>RAPE CONT’D</vt:lpstr>
      <vt:lpstr>RAPE CONT’D</vt:lpstr>
      <vt:lpstr>Yohani Mporokoso (1939)2 NRLR 152</vt:lpstr>
      <vt:lpstr>What were the facts in Tembo v. The people (1966) ZR 126 (HC) </vt:lpstr>
      <vt:lpstr>RAPE CONT’D</vt:lpstr>
      <vt:lpstr>RAPE CONT’D</vt:lpstr>
      <vt:lpstr>The case of Olugboja (1982) QB 320 (CA),</vt:lpstr>
      <vt:lpstr>What were the facts in Butembo (1976) ZR 193?</vt:lpstr>
      <vt:lpstr>RAPE CONT’D</vt:lpstr>
      <vt:lpstr>RAPE CONT’D</vt:lpstr>
      <vt:lpstr>RAPE CONT’D</vt:lpstr>
      <vt:lpstr>RAPE CONT’D</vt:lpstr>
      <vt:lpstr>INDECENT ASSAULT</vt:lpstr>
      <vt:lpstr>INDECENT ASSAULT</vt:lpstr>
      <vt:lpstr>PowerPoint Presentation</vt:lpstr>
      <vt:lpstr>DEFILEMENT</vt:lpstr>
      <vt:lpstr>DEFILEMENT CONT’D</vt:lpstr>
      <vt:lpstr>Attempted Defilement </vt:lpstr>
      <vt:lpstr>DEFILEMENT CONT’D</vt:lpstr>
      <vt:lpstr>INCEST </vt:lpstr>
      <vt:lpstr>INCEST CONT’D</vt:lpstr>
      <vt:lpstr>UNIT 8 - OFFENCES AGAINST PROPERTY LECTURE</vt:lpstr>
      <vt:lpstr>  Theft</vt:lpstr>
      <vt:lpstr>Definition of theft</vt:lpstr>
      <vt:lpstr>Theft</vt:lpstr>
      <vt:lpstr>Theft</vt:lpstr>
      <vt:lpstr>Actus reus of Theft </vt:lpstr>
      <vt:lpstr>Actus reus of Theft  cont.</vt:lpstr>
      <vt:lpstr>Mens rea of Theft</vt:lpstr>
      <vt:lpstr>Intention to permanently deprivation </vt:lpstr>
      <vt:lpstr>Mwachilama v. The People (1972) ZR 287 Crt of Appeal</vt:lpstr>
      <vt:lpstr>Mwachilama v. The People cont</vt:lpstr>
      <vt:lpstr>Muzyamba v. The People (1975) ZR 83 SC of Zambia</vt:lpstr>
      <vt:lpstr>PowerPoint Presentation</vt:lpstr>
      <vt:lpstr>11.3 Robbery &amp; Extortion</vt:lpstr>
      <vt:lpstr>The law on Robbery &amp; Extortion - S. 292</vt:lpstr>
      <vt:lpstr>The law on Robbery &amp; Extortion</vt:lpstr>
      <vt:lpstr>The Law on Aggravated Robbery</vt:lpstr>
      <vt:lpstr>The Law on Aggravated Robbery</vt:lpstr>
      <vt:lpstr>John Timothy &amp; Feston Mwamba v. The People (1977) ZR 394 – stole property and used violence against the occupants</vt:lpstr>
      <vt:lpstr>Mugala v. The People (1975) ZR 282 (SC)</vt:lpstr>
      <vt:lpstr>Haonga &amp; Others v. The People (1976) ZR 200</vt:lpstr>
      <vt:lpstr>Francis Chongo, Peter Ngosa Makola v. The People SCZ  1998</vt:lpstr>
      <vt:lpstr>PowerPoint Presentation</vt:lpstr>
      <vt:lpstr> Burglary &amp; House breaking </vt:lpstr>
      <vt:lpstr>The Law on Burglary &amp; House breaking </vt:lpstr>
      <vt:lpstr> Elements of offences of Burglary &amp; House breaking </vt:lpstr>
      <vt:lpstr>Penalty of Burglary &amp; House breaking </vt:lpstr>
      <vt:lpstr>PowerPoint Presentation</vt:lpstr>
      <vt:lpstr>  The Law on Receiving/Handling stolen property/ unlawfully obtained  </vt:lpstr>
      <vt:lpstr>AR of Receiving/Handling stolen property/ unlawfully obtained</vt:lpstr>
      <vt:lpstr>AR of Receiving/Handling stolen property/ unlawfully obtained </vt:lpstr>
      <vt:lpstr>MR of offence of Receiving/Handling stolen property/ unlawfully obtained </vt:lpstr>
      <vt:lpstr>Punishment</vt:lpstr>
      <vt:lpstr>Receiving Stolen Property</vt:lpstr>
      <vt:lpstr>Stephen Manda v. The People (1980) ZR 116 HC</vt:lpstr>
      <vt:lpstr>Retaining stolen Property</vt:lpstr>
      <vt:lpstr>Attorney- General’s Reference (No. 1 of 1974) [1994] -II</vt:lpstr>
      <vt:lpstr>Attorney- General’s Reference (No. 1 of 1974) [1994] -III</vt:lpstr>
      <vt:lpstr>Attorney- General’s Reference (No. 1 of 1974) [1994] -IV</vt:lpstr>
      <vt:lpstr>Stolen Property- Doctrine of Recent Possession</vt:lpstr>
      <vt:lpstr>Lazarous Kantukomwe v. The People (1981) ZR 125  SC</vt:lpstr>
      <vt:lpstr>PowerPoint Presentation</vt:lpstr>
      <vt:lpstr>Stolen Property- Doctrine of Recent Possession</vt:lpstr>
      <vt:lpstr>UNIT 9 - Criminal Damage</vt:lpstr>
      <vt:lpstr>Arson s.328 PC</vt:lpstr>
      <vt:lpstr>Attempts to Commit Arson</vt:lpstr>
      <vt:lpstr> Destroying or damaging property belonging to another </vt:lpstr>
      <vt:lpstr>Endangering Life</vt:lpstr>
      <vt:lpstr>Threat to Destroy or Damage Property</vt:lpstr>
      <vt:lpstr>UNIT 10 - OFFENCES INVOLVING DECEPTION</vt:lpstr>
      <vt:lpstr>The Law on False Pretences</vt:lpstr>
      <vt:lpstr>11.2 False Pretences </vt:lpstr>
      <vt:lpstr>Elements of False pretence</vt:lpstr>
      <vt:lpstr>PowerPoint Presentation</vt:lpstr>
      <vt:lpstr>Obtaining goods by false pretences</vt:lpstr>
      <vt:lpstr>Mens rea s.309</vt:lpstr>
      <vt:lpstr>Punishment - False Pretences</vt:lpstr>
      <vt:lpstr>Example: False Pretences</vt:lpstr>
      <vt:lpstr>Therefore</vt:lpstr>
      <vt:lpstr>Summary Elements of False Pretences</vt:lpstr>
      <vt:lpstr> Obtaining pecuniary advantage by false pretence (s.309 A)</vt:lpstr>
      <vt:lpstr>   Obtaining pecuniary advantage by false pretence Actus Reus – under s.309A                 </vt:lpstr>
      <vt:lpstr>Obtaining pecuniary advantage by false pretence Mens rea - s.309A</vt:lpstr>
      <vt:lpstr>Punishment s. 309A</vt:lpstr>
      <vt:lpstr> Outline - Offences Involving Deception</vt:lpstr>
      <vt:lpstr> Forgery </vt:lpstr>
      <vt:lpstr>Forgery</vt:lpstr>
      <vt:lpstr> Making False Documents </vt:lpstr>
      <vt:lpstr>PowerPoint Presentation</vt:lpstr>
      <vt:lpstr>Intent To Defraud(S345)</vt:lpstr>
      <vt:lpstr>PowerPoint Presentation</vt:lpstr>
      <vt:lpstr> Intent To Deceive(344A) </vt:lpstr>
      <vt:lpstr>PowerPoint Presentation</vt:lpstr>
      <vt:lpstr>Punishment for Forgery</vt:lpstr>
      <vt:lpstr> Obtaining Property/ Services by Deception </vt:lpstr>
      <vt:lpstr>PowerPoint Presentation</vt:lpstr>
      <vt:lpstr>Examples of Cases under Forgery &amp; other related areas</vt:lpstr>
      <vt:lpstr>Chuba v. The People (SCZ, 1976)</vt:lpstr>
      <vt:lpstr>Chuba v. The People (SCZ, 1976)</vt:lpstr>
      <vt:lpstr>Mukoto v The People (SCZ, 1974)</vt:lpstr>
      <vt:lpstr>Mukoto v The People (SCZ, 1974)</vt:lpstr>
      <vt:lpstr>Case law</vt:lpstr>
      <vt:lpstr>UNIT 11 - Offences Against the State</vt:lpstr>
      <vt:lpstr>Offences Against the State</vt:lpstr>
      <vt:lpstr>The Law on Treason</vt:lpstr>
      <vt:lpstr>Treason</vt:lpstr>
      <vt:lpstr>Treason</vt:lpstr>
      <vt:lpstr>Edward Jack Shamwana v. The People (1985)  ZR 41  </vt:lpstr>
      <vt:lpstr>Shamwana case</vt:lpstr>
      <vt:lpstr> Misprision of Treason- ss 44</vt:lpstr>
      <vt:lpstr>Treason- Felony – s45 PC </vt:lpstr>
      <vt:lpstr>Threat to Law &amp; Order - (i) Promoting Tribal Wars – S46</vt:lpstr>
      <vt:lpstr>(i) Promoting Tribal Wars </vt:lpstr>
      <vt:lpstr>Inciting Mutiny, Soldiers or Police S.48</vt:lpstr>
      <vt:lpstr>Aiding  Soldier or Police in Acts of Mutiny S.49</vt:lpstr>
      <vt:lpstr>Sedition s.57-60- I</vt:lpstr>
      <vt:lpstr>Sedition -II</vt:lpstr>
      <vt:lpstr>Sedition -III</vt:lpstr>
      <vt:lpstr>Offences Against Public Safety </vt:lpstr>
      <vt:lpstr> Riots- (s74(2)</vt:lpstr>
      <vt:lpstr>Disorderly Behaviour in Public Place (ss. 84-90)</vt:lpstr>
      <vt:lpstr>Offences against Public Authority</vt:lpstr>
      <vt:lpstr>The People v. Richard Kunda (1978) ZR 75 (HC)</vt:lpstr>
      <vt:lpstr>The People v. Richard Kunda cont.</vt:lpstr>
      <vt:lpstr>Fraud &amp; Breaches of Trust by Public Officers s.123</vt:lpstr>
      <vt:lpstr>Disobedience of Statutory Duty s.126</vt:lpstr>
      <vt:lpstr>UNIT 12 - GENERAL DEFENCES LECTURE</vt:lpstr>
      <vt:lpstr>General Defences Lecture</vt:lpstr>
      <vt:lpstr>DEFENCES</vt:lpstr>
      <vt:lpstr>INFANCY</vt:lpstr>
      <vt:lpstr>What is the defence of insanity? </vt:lpstr>
      <vt:lpstr>INSANITY CONT’D</vt:lpstr>
      <vt:lpstr>DEFECT OF REASON</vt:lpstr>
      <vt:lpstr>DISEASE OF THE MIND</vt:lpstr>
      <vt:lpstr>In Kemp [1957] the C of A stated that the law:</vt:lpstr>
      <vt:lpstr>PowerPoint Presentation</vt:lpstr>
      <vt:lpstr>IGNORANCE OF THE NATURE AND QUALITY OF THE ACT OR THAT IT IS WRONG</vt:lpstr>
      <vt:lpstr>Is the defence of insanity available in Zambia?</vt:lpstr>
      <vt:lpstr>INSANITY CONT’D</vt:lpstr>
      <vt:lpstr>Unfit to plead</vt:lpstr>
      <vt:lpstr>INTOXICATION</vt:lpstr>
      <vt:lpstr>INTOXICATION</vt:lpstr>
      <vt:lpstr>Intoxication Cont’d</vt:lpstr>
      <vt:lpstr>Intoxication Cont”d</vt:lpstr>
      <vt:lpstr>PowerPoint Presentation</vt:lpstr>
      <vt:lpstr>SELF DEFENCE</vt:lpstr>
      <vt:lpstr>SELF DEFENCE CONT’D</vt:lpstr>
      <vt:lpstr>SELF DEFENCE CONT’D</vt:lpstr>
      <vt:lpstr>SELF DEFENCE CONT’D</vt:lpstr>
      <vt:lpstr>Diminished Responsibility</vt:lpstr>
      <vt:lpstr>Diminished Responsibility cont’d</vt:lpstr>
      <vt:lpstr>‘Abnormality of Mind’</vt:lpstr>
      <vt:lpstr>‘Substantial impairment of responsibility</vt:lpstr>
      <vt:lpstr>PowerPoint Presentation</vt:lpstr>
      <vt:lpstr>CONSENT</vt:lpstr>
      <vt:lpstr>MISTAKE</vt:lpstr>
      <vt:lpstr>Mistake cont’d </vt:lpstr>
      <vt:lpstr>Defence of Duress</vt:lpstr>
      <vt:lpstr>PowerPoint Presentation</vt:lpstr>
      <vt:lpstr>UNIT 13- PARTIES TO A CRIME</vt:lpstr>
      <vt:lpstr>PowerPoint Presentation</vt:lpstr>
      <vt:lpstr> Mode of Participation</vt:lpstr>
      <vt:lpstr>The Law</vt:lpstr>
      <vt:lpstr>PowerPoint Presentation</vt:lpstr>
      <vt:lpstr>Principal Offender</vt:lpstr>
      <vt:lpstr>Exception - Doctrine of innocent agent</vt:lpstr>
      <vt:lpstr>Secondary Parties</vt:lpstr>
      <vt:lpstr>PowerPoint Presentation</vt:lpstr>
      <vt:lpstr>Actus Reus of accessory</vt:lpstr>
      <vt:lpstr>Giving assistance or encouragement</vt:lpstr>
      <vt:lpstr>Mens rea of the accessory</vt:lpstr>
      <vt:lpstr>PowerPoint Presentation</vt:lpstr>
      <vt:lpstr>  Examples – Secondary Parties </vt:lpstr>
      <vt:lpstr>Alimon Njovu &amp; Felix Njovu v. The People (1998) ZR 5 Supreme Court  </vt:lpstr>
      <vt:lpstr>Mohan v. R</vt:lpstr>
      <vt:lpstr>OFFENCES COMMITTED BY JOINT OFFENDERS (JOINT UNLAWFUL ENTERPRISE)</vt:lpstr>
      <vt:lpstr>PowerPoint Presentation</vt:lpstr>
      <vt:lpstr>Joint unlawful enterprise -  The Doctrine of Common Purpose - I </vt:lpstr>
      <vt:lpstr>The Doctrine of Common Purpose - II</vt:lpstr>
      <vt:lpstr>Offences committed outside the common purpose - I </vt:lpstr>
      <vt:lpstr>Offences committed outside the common purpose - II </vt:lpstr>
      <vt:lpstr>Offences committed outside the common purpose - III </vt:lpstr>
      <vt:lpstr>Offences committed outside the common purpose - IV </vt:lpstr>
      <vt:lpstr>PowerPoint Presentation</vt:lpstr>
      <vt:lpstr>PowerPoint Presentation</vt:lpstr>
      <vt:lpstr>PowerPoint Presentation</vt:lpstr>
      <vt:lpstr>Outline</vt:lpstr>
      <vt:lpstr>Attempt</vt:lpstr>
      <vt:lpstr>PowerPoint Presentation</vt:lpstr>
      <vt:lpstr>The law of Attempt - I</vt:lpstr>
      <vt:lpstr>PowerPoint Presentation</vt:lpstr>
      <vt:lpstr>Actus reus of Attempt - I</vt:lpstr>
      <vt:lpstr>PowerPoint Presentation</vt:lpstr>
      <vt:lpstr>Actus reus of Attempt - II</vt:lpstr>
      <vt:lpstr>Mens rea of Attempt </vt:lpstr>
      <vt:lpstr>PowerPoint Presentation</vt:lpstr>
      <vt:lpstr>Possibility of availability of a defence?</vt:lpstr>
      <vt:lpstr>PowerPoint Presentation</vt:lpstr>
      <vt:lpstr>Attempt- Scope &amp; Ambit</vt:lpstr>
      <vt:lpstr>Jonathan Phiri v. Queen (1964) ZR 24</vt:lpstr>
      <vt:lpstr>Conspiracy </vt:lpstr>
      <vt:lpstr>The law on Conspiracy </vt:lpstr>
      <vt:lpstr>Actus reus of Conspiracy</vt:lpstr>
      <vt:lpstr>Mens rea of Conspiracy</vt:lpstr>
      <vt:lpstr>Conspiracy – Yip Chiu- Cheung v. The Queen [1995] 1 AC 111 Privy Council</vt:lpstr>
      <vt:lpstr>Yip Chiu- Cheung v. The Queen [1995]</vt:lpstr>
      <vt:lpstr>Incitement</vt:lpstr>
      <vt:lpstr> UNIT 15 - PUNISHMENT  LECTURE</vt:lpstr>
      <vt:lpstr>Legal Punishment</vt:lpstr>
      <vt:lpstr>Justification for Punishment</vt:lpstr>
      <vt:lpstr>Justification for Punishment- II</vt:lpstr>
      <vt:lpstr>Justification for Punishment III</vt:lpstr>
      <vt:lpstr>Powers of Criminal Courts in Zambia to Inflict Punishment II</vt:lpstr>
      <vt:lpstr>Theories of Punishment</vt:lpstr>
      <vt:lpstr>Retribution Theory Cont.</vt:lpstr>
      <vt:lpstr>Desert</vt:lpstr>
      <vt:lpstr>Summary On Retribution</vt:lpstr>
      <vt:lpstr>Deterrence Theory</vt:lpstr>
      <vt:lpstr>Aim of deterrence is to reduce crime by the threat of punishment</vt:lpstr>
      <vt:lpstr>Individual deterrence</vt:lpstr>
      <vt:lpstr>Individual Deterrence cont.</vt:lpstr>
      <vt:lpstr>General Deterrence</vt:lpstr>
      <vt:lpstr>General Deterrence cont.</vt:lpstr>
      <vt:lpstr>Educative Deterrence - I</vt:lpstr>
      <vt:lpstr>Educative Deterrence - II</vt:lpstr>
      <vt:lpstr>Incapacitation or Protection of the Public</vt:lpstr>
      <vt:lpstr>Rehabilitation/Reformation</vt:lpstr>
      <vt:lpstr>Denunciation or Censure </vt:lpstr>
      <vt:lpstr>Aims of Denunciation </vt:lpstr>
      <vt:lpstr>UNIT 16 - Sentencing Principles Lecture</vt:lpstr>
      <vt:lpstr>Process of sentencing &amp; Punishment</vt:lpstr>
      <vt:lpstr>PowerPoint Presentation</vt:lpstr>
      <vt:lpstr>Sentencing I</vt:lpstr>
      <vt:lpstr>Sentencing II</vt:lpstr>
      <vt:lpstr>PowerPoint Presentation</vt:lpstr>
      <vt:lpstr>Powers of Criminal Courts in Zambia to Inflict Punishment</vt:lpstr>
      <vt:lpstr> Sentence of Death</vt:lpstr>
      <vt:lpstr>Imprisonment-I </vt:lpstr>
      <vt:lpstr>PowerPoint Presentation</vt:lpstr>
      <vt:lpstr>Imprisonment- II</vt:lpstr>
      <vt:lpstr>Imprisonment- III</vt:lpstr>
      <vt:lpstr>Shortcomings of Imprisonment</vt:lpstr>
      <vt:lpstr>Suspended Sentence</vt:lpstr>
      <vt:lpstr>PowerPoint Presentation</vt:lpstr>
      <vt:lpstr>Relevance of Suspended Sentence (SS)</vt:lpstr>
      <vt:lpstr>Probation (Conditional Discharge)</vt:lpstr>
      <vt:lpstr>PowerPoint Presentation</vt:lpstr>
      <vt:lpstr>Community Sentence - I</vt:lpstr>
      <vt:lpstr>Community Sentence - II</vt:lpstr>
      <vt:lpstr>Community Sentence - III</vt:lpstr>
      <vt:lpstr>Fine- S28 – PC Cap 87</vt:lpstr>
      <vt:lpstr>Fine - II</vt:lpstr>
      <vt:lpstr>PowerPoint Presentation</vt:lpstr>
      <vt:lpstr>16.5 Pardon - I</vt:lpstr>
      <vt:lpstr>Pardon - II</vt:lpstr>
      <vt:lpstr>Pardon - III</vt:lpstr>
      <vt:lpstr>Pardon - IV</vt:lpstr>
      <vt:lpstr>deportation</vt:lpstr>
      <vt:lpstr>Judges and sentencing  I</vt:lpstr>
      <vt:lpstr>Judges and sentencing  II</vt:lpstr>
      <vt:lpstr>Judges and sentencing II </vt:lpstr>
      <vt:lpstr>Nsokolo (1940) 2 NRLR 85 - I</vt:lpstr>
      <vt:lpstr>PowerPoint Presentation</vt:lpstr>
      <vt:lpstr>Nsokolo (1940) 2 NRLR 85 - II</vt:lpstr>
      <vt:lpstr>Five principals of sentencing -I</vt:lpstr>
      <vt:lpstr>Five principals of sentencing -II</vt:lpstr>
      <vt:lpstr>Summary of Sentencing Criteria</vt:lpstr>
      <vt:lpstr>Sentencing principles illustrated in case - law</vt:lpstr>
      <vt:lpstr>Transfer of sentencing</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10 Homicide</dc:title>
  <dc:creator>Lumbiwe Mwanza</dc:creator>
  <cp:lastModifiedBy>Lumbwe</cp:lastModifiedBy>
  <cp:revision>132</cp:revision>
  <cp:lastPrinted>2017-09-15T07:13:08Z</cp:lastPrinted>
  <dcterms:created xsi:type="dcterms:W3CDTF">2016-10-04T08:45:13Z</dcterms:created>
  <dcterms:modified xsi:type="dcterms:W3CDTF">2020-02-04T15:42:08Z</dcterms:modified>
</cp:coreProperties>
</file>