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6"/>
  </p:notesMasterIdLst>
  <p:sldIdLst>
    <p:sldId id="308" r:id="rId2"/>
    <p:sldId id="309" r:id="rId3"/>
    <p:sldId id="310" r:id="rId4"/>
    <p:sldId id="311" r:id="rId5"/>
    <p:sldId id="312" r:id="rId6"/>
    <p:sldId id="313" r:id="rId7"/>
    <p:sldId id="314" r:id="rId8"/>
    <p:sldId id="315" r:id="rId9"/>
    <p:sldId id="316" r:id="rId10"/>
    <p:sldId id="351" r:id="rId11"/>
    <p:sldId id="320" r:id="rId12"/>
    <p:sldId id="321" r:id="rId13"/>
    <p:sldId id="322" r:id="rId14"/>
    <p:sldId id="323" r:id="rId15"/>
    <p:sldId id="324" r:id="rId16"/>
    <p:sldId id="325" r:id="rId17"/>
    <p:sldId id="326" r:id="rId18"/>
    <p:sldId id="330" r:id="rId19"/>
    <p:sldId id="331" r:id="rId20"/>
    <p:sldId id="332" r:id="rId21"/>
    <p:sldId id="333" r:id="rId22"/>
    <p:sldId id="334" r:id="rId23"/>
    <p:sldId id="335" r:id="rId24"/>
    <p:sldId id="336" r:id="rId25"/>
    <p:sldId id="337" r:id="rId26"/>
    <p:sldId id="338" r:id="rId27"/>
    <p:sldId id="339" r:id="rId28"/>
    <p:sldId id="340" r:id="rId29"/>
    <p:sldId id="349" r:id="rId30"/>
    <p:sldId id="352" r:id="rId31"/>
    <p:sldId id="353" r:id="rId32"/>
    <p:sldId id="354" r:id="rId33"/>
    <p:sldId id="350" r:id="rId34"/>
    <p:sldId id="35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A8C40-4F4E-48E4-B0CD-A3429A472387}" type="datetimeFigureOut">
              <a:rPr lang="en-US" smtClean="0"/>
              <a:t>3/23/2020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B4B6B-6484-4356-BE4F-D17B0F90A37D}" type="slidenum">
              <a:rPr lang="en-US" smtClean="0"/>
              <a:t>‹#›</a:t>
            </a:fld>
            <a:endParaRPr lang="en-US"/>
          </a:p>
        </p:txBody>
      </p:sp>
    </p:spTree>
    <p:extLst>
      <p:ext uri="{BB962C8B-B14F-4D97-AF65-F5344CB8AC3E}">
        <p14:creationId xmlns:p14="http://schemas.microsoft.com/office/powerpoint/2010/main" val="186600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722155-8CCA-440A-86BB-6A7C8BA5166A}"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885558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P/T start from here</a:t>
            </a:r>
          </a:p>
        </p:txBody>
      </p:sp>
      <p:sp>
        <p:nvSpPr>
          <p:cNvPr id="4" name="Slide Number Placeholder 3"/>
          <p:cNvSpPr>
            <a:spLocks noGrp="1"/>
          </p:cNvSpPr>
          <p:nvPr>
            <p:ph type="sldNum" sz="quarter" idx="10"/>
          </p:nvPr>
        </p:nvSpPr>
        <p:spPr/>
        <p:txBody>
          <a:bodyPr/>
          <a:lstStyle/>
          <a:p>
            <a:fld id="{A1722155-8CCA-440A-86BB-6A7C8BA5166A}"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632476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a:t>
            </a:r>
            <a:r>
              <a:rPr lang="en-GB" baseline="0" dirty="0"/>
              <a:t> the section on </a:t>
            </a:r>
            <a:r>
              <a:rPr lang="en-GB" dirty="0"/>
              <a:t>Burglary &amp; House breaking creates different types of offences such as offence</a:t>
            </a:r>
            <a:r>
              <a:rPr lang="en-GB" baseline="0" dirty="0"/>
              <a:t> committed at the time of entry, or those committed inside the building.</a:t>
            </a:r>
            <a:endParaRPr lang="en-GB" dirty="0"/>
          </a:p>
        </p:txBody>
      </p:sp>
      <p:sp>
        <p:nvSpPr>
          <p:cNvPr id="4" name="Slide Number Placeholder 3"/>
          <p:cNvSpPr>
            <a:spLocks noGrp="1"/>
          </p:cNvSpPr>
          <p:nvPr>
            <p:ph type="sldNum" sz="quarter" idx="10"/>
          </p:nvPr>
        </p:nvSpPr>
        <p:spPr/>
        <p:txBody>
          <a:bodyPr/>
          <a:lstStyle/>
          <a:p>
            <a:fld id="{A1722155-8CCA-440A-86BB-6A7C8BA5166A}"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91497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722155-8CCA-440A-86BB-6A7C8BA5166A}"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1459301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a:t>
            </a:r>
            <a:r>
              <a:rPr lang="en-GB" baseline="0" dirty="0"/>
              <a:t> person who receives or retains knowing or having reason to believe that the thing has been stolen is guilty of a felony is liable to seven years imprisonment</a:t>
            </a:r>
            <a:endParaRPr lang="en-GB" dirty="0"/>
          </a:p>
        </p:txBody>
      </p:sp>
      <p:sp>
        <p:nvSpPr>
          <p:cNvPr id="4" name="Slide Number Placeholder 3"/>
          <p:cNvSpPr>
            <a:spLocks noGrp="1"/>
          </p:cNvSpPr>
          <p:nvPr>
            <p:ph type="sldNum" sz="quarter" idx="10"/>
          </p:nvPr>
        </p:nvSpPr>
        <p:spPr/>
        <p:txBody>
          <a:bodyPr/>
          <a:lstStyle/>
          <a:p>
            <a:fld id="{A1722155-8CCA-440A-86BB-6A7C8BA5166A}"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956652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under</a:t>
            </a:r>
            <a:r>
              <a:rPr lang="en-GB" baseline="0" dirty="0"/>
              <a:t> s319 – person suspected of having or conveying stolen property guilty of a misdemeanour </a:t>
            </a:r>
            <a:endParaRPr lang="en-GB" dirty="0"/>
          </a:p>
        </p:txBody>
      </p:sp>
      <p:sp>
        <p:nvSpPr>
          <p:cNvPr id="4" name="Slide Number Placeholder 3"/>
          <p:cNvSpPr>
            <a:spLocks noGrp="1"/>
          </p:cNvSpPr>
          <p:nvPr>
            <p:ph type="sldNum" sz="quarter" idx="10"/>
          </p:nvPr>
        </p:nvSpPr>
        <p:spPr/>
        <p:txBody>
          <a:bodyPr/>
          <a:lstStyle/>
          <a:p>
            <a:fld id="{A1722155-8CCA-440A-86BB-6A7C8BA5166A}"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616465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722155-8CCA-440A-86BB-6A7C8BA5166A}"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86671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err="1"/>
              <a:t>Ist</a:t>
            </a:r>
            <a:r>
              <a:rPr lang="en-GB" dirty="0"/>
              <a:t> three elements constitutes the AR , the last two MR</a:t>
            </a:r>
          </a:p>
          <a:p>
            <a:endParaRPr lang="en-GB" dirty="0"/>
          </a:p>
        </p:txBody>
      </p:sp>
      <p:sp>
        <p:nvSpPr>
          <p:cNvPr id="4" name="Slide Number Placeholder 3"/>
          <p:cNvSpPr>
            <a:spLocks noGrp="1"/>
          </p:cNvSpPr>
          <p:nvPr>
            <p:ph type="sldNum" sz="quarter" idx="10"/>
          </p:nvPr>
        </p:nvSpPr>
        <p:spPr/>
        <p:txBody>
          <a:bodyPr/>
          <a:lstStyle/>
          <a:p>
            <a:fld id="{A1722155-8CCA-440A-86BB-6A7C8BA5166A}"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035269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Trade</a:t>
            </a:r>
            <a:r>
              <a:rPr lang="en-GB" baseline="0" dirty="0"/>
              <a:t> secrets  or information is not protected by law as was illustrated in the case Oxford v Moss  (1978 68 cr. </a:t>
            </a:r>
            <a:r>
              <a:rPr lang="en-GB" baseline="0" dirty="0" err="1"/>
              <a:t>App.R</a:t>
            </a:r>
            <a:r>
              <a:rPr lang="en-GB" baseline="0" dirty="0"/>
              <a:t>. 183 – in case </a:t>
            </a:r>
            <a:r>
              <a:rPr lang="en-GB" baseline="0" dirty="0" err="1"/>
              <a:t>uni</a:t>
            </a:r>
            <a:r>
              <a:rPr lang="en-GB" baseline="0" dirty="0"/>
              <a:t> student took an examination paper before the exam &amp; copied it b4 returning the paper to its original location. He was held not to have committed theft. The law considered the </a:t>
            </a:r>
            <a:r>
              <a:rPr lang="en-GB" baseline="0" dirty="0" err="1"/>
              <a:t>uni</a:t>
            </a:r>
            <a:r>
              <a:rPr lang="en-GB" baseline="0" dirty="0"/>
              <a:t> not to have been deprived of any property. Moss would have been convicted if  he had not returned the paper to its original location</a:t>
            </a:r>
            <a:endParaRPr lang="en-GB" dirty="0"/>
          </a:p>
        </p:txBody>
      </p:sp>
      <p:sp>
        <p:nvSpPr>
          <p:cNvPr id="4" name="Slide Number Placeholder 3"/>
          <p:cNvSpPr>
            <a:spLocks noGrp="1"/>
          </p:cNvSpPr>
          <p:nvPr>
            <p:ph type="sldNum" sz="quarter" idx="10"/>
          </p:nvPr>
        </p:nvSpPr>
        <p:spPr/>
        <p:txBody>
          <a:bodyPr/>
          <a:lstStyle/>
          <a:p>
            <a:fld id="{A1722155-8CCA-440A-86BB-6A7C8BA5166A}"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34659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A1722155-8CCA-440A-86BB-6A7C8BA5166A}"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91913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Extortion- blackmail/threat/force.</a:t>
            </a:r>
          </a:p>
        </p:txBody>
      </p:sp>
      <p:sp>
        <p:nvSpPr>
          <p:cNvPr id="4" name="Slide Number Placeholder 3"/>
          <p:cNvSpPr>
            <a:spLocks noGrp="1"/>
          </p:cNvSpPr>
          <p:nvPr>
            <p:ph type="sldNum" sz="quarter" idx="10"/>
          </p:nvPr>
        </p:nvSpPr>
        <p:spPr/>
        <p:txBody>
          <a:bodyPr/>
          <a:lstStyle/>
          <a:p>
            <a:fld id="{A1722155-8CCA-440A-86BB-6A7C8BA5166A}"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10611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Note elements constitutes the </a:t>
            </a:r>
            <a:r>
              <a:rPr lang="en-GB" b="1" i="1" dirty="0" err="1"/>
              <a:t>actus</a:t>
            </a:r>
            <a:r>
              <a:rPr lang="en-GB" b="1" i="1" dirty="0"/>
              <a:t> </a:t>
            </a:r>
            <a:r>
              <a:rPr lang="en-GB" b="1" i="1" dirty="0" err="1"/>
              <a:t>reus</a:t>
            </a:r>
            <a:r>
              <a:rPr lang="en-GB" b="1" i="1" dirty="0"/>
              <a:t> </a:t>
            </a:r>
            <a:r>
              <a:rPr lang="en-GB" b="1" dirty="0"/>
              <a:t>of robbery- basic requirement is that there must be a theft.</a:t>
            </a:r>
          </a:p>
        </p:txBody>
      </p:sp>
      <p:sp>
        <p:nvSpPr>
          <p:cNvPr id="4" name="Slide Number Placeholder 3"/>
          <p:cNvSpPr>
            <a:spLocks noGrp="1"/>
          </p:cNvSpPr>
          <p:nvPr>
            <p:ph type="sldNum" sz="quarter" idx="10"/>
          </p:nvPr>
        </p:nvSpPr>
        <p:spPr/>
        <p:txBody>
          <a:bodyPr/>
          <a:lstStyle/>
          <a:p>
            <a:fld id="{A1722155-8CCA-440A-86BB-6A7C8BA5166A}"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355357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there must be a theft in the absence of the AR for robbery A</a:t>
            </a:r>
            <a:r>
              <a:rPr lang="en-GB" b="1" baseline="0" dirty="0"/>
              <a:t> could be charged of assault or assault occasioning actual bodily harm!</a:t>
            </a:r>
            <a:endParaRPr lang="en-GB" dirty="0"/>
          </a:p>
        </p:txBody>
      </p:sp>
      <p:sp>
        <p:nvSpPr>
          <p:cNvPr id="4" name="Slide Number Placeholder 3"/>
          <p:cNvSpPr>
            <a:spLocks noGrp="1"/>
          </p:cNvSpPr>
          <p:nvPr>
            <p:ph type="sldNum" sz="quarter" idx="10"/>
          </p:nvPr>
        </p:nvSpPr>
        <p:spPr/>
        <p:txBody>
          <a:bodyPr/>
          <a:lstStyle/>
          <a:p>
            <a:fld id="{A1722155-8CCA-440A-86BB-6A7C8BA5166A}"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1851531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Limit of the discretion</a:t>
            </a:r>
            <a:r>
              <a:rPr lang="en-GB" baseline="0" dirty="0"/>
              <a:t> of the </a:t>
            </a:r>
            <a:r>
              <a:rPr lang="en-GB" baseline="0" dirty="0" err="1"/>
              <a:t>crt</a:t>
            </a:r>
            <a:r>
              <a:rPr lang="en-GB" baseline="0" dirty="0"/>
              <a:t>….</a:t>
            </a:r>
            <a:endParaRPr lang="en-GB" dirty="0"/>
          </a:p>
        </p:txBody>
      </p:sp>
      <p:sp>
        <p:nvSpPr>
          <p:cNvPr id="4" name="Slide Number Placeholder 3"/>
          <p:cNvSpPr>
            <a:spLocks noGrp="1"/>
          </p:cNvSpPr>
          <p:nvPr>
            <p:ph type="sldNum" sz="quarter" idx="10"/>
          </p:nvPr>
        </p:nvSpPr>
        <p:spPr/>
        <p:txBody>
          <a:bodyPr/>
          <a:lstStyle/>
          <a:p>
            <a:fld id="{A1722155-8CCA-440A-86BB-6A7C8BA5166A}"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2509596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See </a:t>
            </a:r>
            <a:r>
              <a:rPr lang="en-GB" i="1" baseline="0" dirty="0"/>
              <a:t>John Timothy &amp; </a:t>
            </a:r>
            <a:r>
              <a:rPr lang="en-GB" i="1" baseline="0" dirty="0" err="1"/>
              <a:t>Feston</a:t>
            </a:r>
            <a:r>
              <a:rPr lang="en-GB" i="1" baseline="0" dirty="0"/>
              <a:t> </a:t>
            </a:r>
            <a:r>
              <a:rPr lang="en-GB" i="1" baseline="0" dirty="0" err="1"/>
              <a:t>Mwamba</a:t>
            </a:r>
            <a:r>
              <a:rPr lang="en-GB" i="1" baseline="0" dirty="0"/>
              <a:t> v. The People </a:t>
            </a:r>
            <a:r>
              <a:rPr lang="en-GB" baseline="0" dirty="0"/>
              <a:t>(1977) ZR 394 one of the cases where issue is dealt with.</a:t>
            </a:r>
            <a:endParaRPr lang="en-GB" dirty="0"/>
          </a:p>
        </p:txBody>
      </p:sp>
      <p:sp>
        <p:nvSpPr>
          <p:cNvPr id="4" name="Slide Number Placeholder 3"/>
          <p:cNvSpPr>
            <a:spLocks noGrp="1"/>
          </p:cNvSpPr>
          <p:nvPr>
            <p:ph type="sldNum" sz="quarter" idx="10"/>
          </p:nvPr>
        </p:nvSpPr>
        <p:spPr/>
        <p:txBody>
          <a:bodyPr/>
          <a:lstStyle/>
          <a:p>
            <a:fld id="{A1722155-8CCA-440A-86BB-6A7C8BA5166A}"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137785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8423D0-7ED9-4512-A41F-7F7FE0FAA87B}"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228258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8423D0-7ED9-4512-A41F-7F7FE0FAA87B}"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3108143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8423D0-7ED9-4512-A41F-7F7FE0FAA87B}"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4260598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8423D0-7ED9-4512-A41F-7F7FE0FAA87B}"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4E83-74F3-41D9-96EA-458BA95B780F}"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22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8423D0-7ED9-4512-A41F-7F7FE0FAA87B}"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588397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8423D0-7ED9-4512-A41F-7F7FE0FAA87B}"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2312177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8423D0-7ED9-4512-A41F-7F7FE0FAA87B}"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1273541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8423D0-7ED9-4512-A41F-7F7FE0FAA87B}"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1501394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8423D0-7ED9-4512-A41F-7F7FE0FAA87B}"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657147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8423D0-7ED9-4512-A41F-7F7FE0FAA87B}"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268910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8423D0-7ED9-4512-A41F-7F7FE0FAA87B}"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388709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8423D0-7ED9-4512-A41F-7F7FE0FAA87B}"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2690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8423D0-7ED9-4512-A41F-7F7FE0FAA87B}"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2497623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8423D0-7ED9-4512-A41F-7F7FE0FAA87B}"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414856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423D0-7ED9-4512-A41F-7F7FE0FAA87B}" type="datetimeFigureOut">
              <a:rPr lang="en-US" smtClean="0"/>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607086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8423D0-7ED9-4512-A41F-7F7FE0FAA87B}"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1147444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8423D0-7ED9-4512-A41F-7F7FE0FAA87B}"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4E83-74F3-41D9-96EA-458BA95B780F}" type="slidenum">
              <a:rPr lang="en-US" smtClean="0"/>
              <a:t>‹#›</a:t>
            </a:fld>
            <a:endParaRPr lang="en-US"/>
          </a:p>
        </p:txBody>
      </p:sp>
    </p:spTree>
    <p:extLst>
      <p:ext uri="{BB962C8B-B14F-4D97-AF65-F5344CB8AC3E}">
        <p14:creationId xmlns:p14="http://schemas.microsoft.com/office/powerpoint/2010/main" val="313512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88423D0-7ED9-4512-A41F-7F7FE0FAA87B}" type="datetimeFigureOut">
              <a:rPr lang="en-US" smtClean="0"/>
              <a:t>3/23/2020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AEE4E83-74F3-41D9-96EA-458BA95B780F}" type="slidenum">
              <a:rPr lang="en-US" smtClean="0"/>
              <a:t>‹#›</a:t>
            </a:fld>
            <a:endParaRPr lang="en-US"/>
          </a:p>
        </p:txBody>
      </p:sp>
    </p:spTree>
    <p:extLst>
      <p:ext uri="{BB962C8B-B14F-4D97-AF65-F5344CB8AC3E}">
        <p14:creationId xmlns:p14="http://schemas.microsoft.com/office/powerpoint/2010/main" val="4266047070"/>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45" y="2509235"/>
            <a:ext cx="10515600" cy="1325563"/>
          </a:xfrm>
        </p:spPr>
        <p:txBody>
          <a:bodyPr>
            <a:normAutofit/>
          </a:bodyPr>
          <a:lstStyle/>
          <a:p>
            <a:pPr algn="ctr"/>
            <a:r>
              <a:rPr lang="en-GB" sz="4000" b="1" dirty="0"/>
              <a:t>UNIT 8 - OFFENCES AGAINST PROPERTY</a:t>
            </a:r>
          </a:p>
        </p:txBody>
      </p:sp>
    </p:spTree>
    <p:extLst>
      <p:ext uri="{BB962C8B-B14F-4D97-AF65-F5344CB8AC3E}">
        <p14:creationId xmlns:p14="http://schemas.microsoft.com/office/powerpoint/2010/main" val="4128526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6C9A-643B-4E54-8E0D-211A1642DB2A}"/>
              </a:ext>
            </a:extLst>
          </p:cNvPr>
          <p:cNvSpPr>
            <a:spLocks noGrp="1"/>
          </p:cNvSpPr>
          <p:nvPr>
            <p:ph type="title"/>
          </p:nvPr>
        </p:nvSpPr>
        <p:spPr>
          <a:xfrm>
            <a:off x="913795" y="96350"/>
            <a:ext cx="10353762" cy="970450"/>
          </a:xfrm>
        </p:spPr>
        <p:txBody>
          <a:bodyPr>
            <a:normAutofit/>
          </a:bodyPr>
          <a:lstStyle/>
          <a:p>
            <a:r>
              <a:rPr lang="en-US" sz="4000" b="1" dirty="0"/>
              <a:t>Right of Claim</a:t>
            </a:r>
          </a:p>
        </p:txBody>
      </p:sp>
      <p:sp>
        <p:nvSpPr>
          <p:cNvPr id="3" name="Content Placeholder 2">
            <a:extLst>
              <a:ext uri="{FF2B5EF4-FFF2-40B4-BE49-F238E27FC236}">
                <a16:creationId xmlns:a16="http://schemas.microsoft.com/office/drawing/2014/main" id="{00961EA2-F3E0-47B8-ABA5-CF3F65952CB8}"/>
              </a:ext>
            </a:extLst>
          </p:cNvPr>
          <p:cNvSpPr>
            <a:spLocks noGrp="1"/>
          </p:cNvSpPr>
          <p:nvPr>
            <p:ph idx="1"/>
          </p:nvPr>
        </p:nvSpPr>
        <p:spPr>
          <a:xfrm>
            <a:off x="913795" y="1066801"/>
            <a:ext cx="10353762" cy="5554716"/>
          </a:xfrm>
        </p:spPr>
        <p:txBody>
          <a:bodyPr>
            <a:normAutofit/>
          </a:bodyPr>
          <a:lstStyle/>
          <a:p>
            <a:pPr>
              <a:buFont typeface="Wingdings" panose="05000000000000000000" pitchFamily="2" charset="2"/>
              <a:buChar char="q"/>
            </a:pPr>
            <a:r>
              <a:rPr lang="en-US" sz="2400" b="1" dirty="0"/>
              <a:t>A claim of right is a genuine belief held by a person that they have a bona fide claim of right to certain money or property.</a:t>
            </a:r>
          </a:p>
          <a:p>
            <a:pPr>
              <a:buFont typeface="Wingdings" panose="05000000000000000000" pitchFamily="2" charset="2"/>
              <a:buChar char="q"/>
            </a:pPr>
            <a:r>
              <a:rPr lang="en-US" sz="2400" b="1" dirty="0"/>
              <a:t>The defence extends to any person who takes property of another if they believe they have a bona fide claim of right to the money or property in question.</a:t>
            </a:r>
          </a:p>
          <a:p>
            <a:pPr>
              <a:buFont typeface="Wingdings" panose="05000000000000000000" pitchFamily="2" charset="2"/>
              <a:buChar char="q"/>
            </a:pPr>
            <a:r>
              <a:rPr lang="en-US" sz="2400" b="1" dirty="0"/>
              <a:t>The claim must be genuinely, that is, honestly held — whether it was well founded in fact or law or not.</a:t>
            </a:r>
          </a:p>
          <a:p>
            <a:pPr>
              <a:buFont typeface="Wingdings" panose="05000000000000000000" pitchFamily="2" charset="2"/>
              <a:buChar char="q"/>
            </a:pPr>
            <a:r>
              <a:rPr lang="en-US" sz="2400" b="1" dirty="0"/>
              <a:t>While the belief does not have to be reasonable, a </a:t>
            </a:r>
            <a:r>
              <a:rPr lang="en-US" sz="2400" b="1" dirty="0" err="1"/>
              <a:t>colourable</a:t>
            </a:r>
            <a:r>
              <a:rPr lang="en-US" sz="2400" b="1" dirty="0"/>
              <a:t> pretence is insufficient.</a:t>
            </a:r>
          </a:p>
          <a:p>
            <a:pPr>
              <a:buFont typeface="Wingdings" panose="05000000000000000000" pitchFamily="2" charset="2"/>
              <a:buChar char="q"/>
            </a:pPr>
            <a:r>
              <a:rPr lang="en-US" sz="2400" b="1" dirty="0"/>
              <a:t>The belief must be one of a legal entitlement to the property and not simply a moral entitlement.</a:t>
            </a:r>
          </a:p>
        </p:txBody>
      </p:sp>
    </p:spTree>
    <p:extLst>
      <p:ext uri="{BB962C8B-B14F-4D97-AF65-F5344CB8AC3E}">
        <p14:creationId xmlns:p14="http://schemas.microsoft.com/office/powerpoint/2010/main" val="3292246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303BC-CD90-4444-A108-FF57CC713712}"/>
              </a:ext>
            </a:extLst>
          </p:cNvPr>
          <p:cNvSpPr>
            <a:spLocks noGrp="1"/>
          </p:cNvSpPr>
          <p:nvPr>
            <p:ph type="title"/>
          </p:nvPr>
        </p:nvSpPr>
        <p:spPr>
          <a:xfrm>
            <a:off x="881659" y="278524"/>
            <a:ext cx="10353762" cy="970450"/>
          </a:xfrm>
        </p:spPr>
        <p:txBody>
          <a:bodyPr>
            <a:normAutofit/>
          </a:bodyPr>
          <a:lstStyle/>
          <a:p>
            <a:r>
              <a:rPr lang="en-US" sz="4000" b="1" dirty="0"/>
              <a:t>Case Law</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sz="2800" b="1" dirty="0"/>
              <a:t>Read Chapter XXVI of the PC</a:t>
            </a:r>
          </a:p>
          <a:p>
            <a:pPr>
              <a:buFont typeface="Wingdings" panose="05000000000000000000" pitchFamily="2" charset="2"/>
              <a:buChar char="q"/>
            </a:pPr>
            <a:r>
              <a:rPr lang="en-GB" sz="2800" b="1" dirty="0"/>
              <a:t>Read the following cases on theft</a:t>
            </a:r>
          </a:p>
          <a:p>
            <a:pPr lvl="1">
              <a:buFont typeface="Courier New" panose="02070309020205020404" pitchFamily="49" charset="0"/>
              <a:buChar char="o"/>
            </a:pPr>
            <a:r>
              <a:rPr lang="en-US" sz="2400" b="1" dirty="0" err="1"/>
              <a:t>Mwachilama</a:t>
            </a:r>
            <a:r>
              <a:rPr lang="en-US" sz="2400" b="1" dirty="0"/>
              <a:t> v. The People (1972) ZR 287 </a:t>
            </a:r>
            <a:r>
              <a:rPr lang="en-US" sz="2400" b="1" dirty="0" err="1"/>
              <a:t>Crt</a:t>
            </a:r>
            <a:r>
              <a:rPr lang="en-US" sz="2400" b="1" dirty="0"/>
              <a:t> of Appeal</a:t>
            </a:r>
          </a:p>
          <a:p>
            <a:pPr lvl="1">
              <a:buFont typeface="Courier New" panose="02070309020205020404" pitchFamily="49" charset="0"/>
              <a:buChar char="o"/>
            </a:pPr>
            <a:r>
              <a:rPr lang="en-US" sz="2400" b="1" dirty="0" err="1"/>
              <a:t>Muzyamba</a:t>
            </a:r>
            <a:r>
              <a:rPr lang="en-US" sz="2400" b="1" dirty="0"/>
              <a:t> v. The People (1975) ZR 83 SC of Zambia</a:t>
            </a:r>
            <a:endParaRPr lang="en-GB" sz="2400" b="1" dirty="0"/>
          </a:p>
          <a:p>
            <a:pPr lvl="1">
              <a:buFont typeface="Courier New" panose="02070309020205020404" pitchFamily="49" charset="0"/>
              <a:buChar char="o"/>
            </a:pPr>
            <a:r>
              <a:rPr lang="en-GB" sz="2400" b="1" dirty="0" err="1"/>
              <a:t>Chombe</a:t>
            </a:r>
            <a:r>
              <a:rPr lang="en-GB" sz="2400" b="1" dirty="0"/>
              <a:t> V The People (1972) ZR. 36 – stock theft</a:t>
            </a:r>
          </a:p>
          <a:p>
            <a:pPr lvl="1">
              <a:buFont typeface="Courier New" panose="02070309020205020404" pitchFamily="49" charset="0"/>
              <a:buChar char="o"/>
            </a:pPr>
            <a:r>
              <a:rPr lang="en-GB" sz="2400" b="1" dirty="0"/>
              <a:t>Winford </a:t>
            </a:r>
            <a:r>
              <a:rPr lang="en-GB" sz="2400" b="1" dirty="0" err="1"/>
              <a:t>Kaleo</a:t>
            </a:r>
            <a:r>
              <a:rPr lang="en-GB" sz="2400" b="1" dirty="0"/>
              <a:t> V The People (1978) Z.R. 250 (S.C.)</a:t>
            </a:r>
          </a:p>
          <a:p>
            <a:pPr lvl="1">
              <a:buFont typeface="Courier New" panose="02070309020205020404" pitchFamily="49" charset="0"/>
              <a:buChar char="o"/>
            </a:pPr>
            <a:r>
              <a:rPr lang="en-GB" sz="2400" b="1" dirty="0"/>
              <a:t>Ezara Moyo V The People (1981) Z.R. 173 (S.C.)</a:t>
            </a:r>
          </a:p>
        </p:txBody>
      </p:sp>
    </p:spTree>
    <p:extLst>
      <p:ext uri="{BB962C8B-B14F-4D97-AF65-F5344CB8AC3E}">
        <p14:creationId xmlns:p14="http://schemas.microsoft.com/office/powerpoint/2010/main" val="4194183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975" y="197476"/>
            <a:ext cx="10353762" cy="970450"/>
          </a:xfrm>
        </p:spPr>
        <p:txBody>
          <a:bodyPr>
            <a:normAutofit/>
          </a:bodyPr>
          <a:lstStyle/>
          <a:p>
            <a:r>
              <a:rPr lang="en-GB" sz="4000" b="1" dirty="0"/>
              <a:t>Robbery &amp; Extortion</a:t>
            </a:r>
          </a:p>
        </p:txBody>
      </p:sp>
      <p:sp>
        <p:nvSpPr>
          <p:cNvPr id="3" name="Content Placeholder 2"/>
          <p:cNvSpPr>
            <a:spLocks noGrp="1"/>
          </p:cNvSpPr>
          <p:nvPr>
            <p:ph idx="1"/>
          </p:nvPr>
        </p:nvSpPr>
        <p:spPr>
          <a:xfrm>
            <a:off x="913795" y="1326525"/>
            <a:ext cx="10353762" cy="5087154"/>
          </a:xfrm>
        </p:spPr>
        <p:txBody>
          <a:bodyPr>
            <a:normAutofit/>
          </a:bodyPr>
          <a:lstStyle/>
          <a:p>
            <a:pPr>
              <a:buFont typeface="Wingdings" pitchFamily="2" charset="2"/>
              <a:buChar char="q"/>
            </a:pPr>
            <a:r>
              <a:rPr lang="en-GB" sz="2800" b="1" dirty="0"/>
              <a:t>Robbery is a  combination of theft with violence; the violence could be threat or use of force</a:t>
            </a:r>
          </a:p>
          <a:p>
            <a:pPr>
              <a:buFont typeface="Wingdings" pitchFamily="2" charset="2"/>
              <a:buChar char="q"/>
            </a:pPr>
            <a:r>
              <a:rPr lang="en-GB" sz="2800" b="1" dirty="0"/>
              <a:t>To establish the offence of Robbery, the following must be proven before the court:</a:t>
            </a:r>
          </a:p>
          <a:p>
            <a:pPr marL="871200" lvl="1" indent="-457200">
              <a:buFont typeface="+mj-lt"/>
              <a:buAutoNum type="arabicPeriod"/>
            </a:pPr>
            <a:r>
              <a:rPr lang="en-GB" sz="2400" b="1" dirty="0"/>
              <a:t>Theft must be established</a:t>
            </a:r>
          </a:p>
          <a:p>
            <a:pPr marL="871200" lvl="1" indent="-457200">
              <a:buFont typeface="+mj-lt"/>
              <a:buAutoNum type="arabicPeriod"/>
            </a:pPr>
            <a:r>
              <a:rPr lang="en-GB" sz="2400" b="1" dirty="0"/>
              <a:t>Application , or threat of the use of violence/force</a:t>
            </a:r>
          </a:p>
          <a:p>
            <a:pPr marL="379800" indent="-342900">
              <a:buFont typeface="Wingdings" pitchFamily="2" charset="2"/>
              <a:buChar char="q"/>
            </a:pPr>
            <a:r>
              <a:rPr lang="en-GB" sz="2600" b="1" dirty="0"/>
              <a:t>Take note that there is a distinction between the offence of robbery (see s.292) and that of aggravated robbery (see s. 294) – </a:t>
            </a:r>
            <a:r>
              <a:rPr lang="en-GB" sz="2600" b="1" u="sng" dirty="0"/>
              <a:t>MAKE SURE TO READ BOTH SECTIONS</a:t>
            </a:r>
          </a:p>
        </p:txBody>
      </p:sp>
    </p:spTree>
    <p:extLst>
      <p:ext uri="{BB962C8B-B14F-4D97-AF65-F5344CB8AC3E}">
        <p14:creationId xmlns:p14="http://schemas.microsoft.com/office/powerpoint/2010/main" val="311645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522" y="326265"/>
            <a:ext cx="10353762" cy="970450"/>
          </a:xfrm>
        </p:spPr>
        <p:txBody>
          <a:bodyPr>
            <a:normAutofit/>
          </a:bodyPr>
          <a:lstStyle/>
          <a:p>
            <a:r>
              <a:rPr lang="en-GB" sz="4000" b="1" dirty="0"/>
              <a:t>The law on Robbery &amp; Extortion - S. 292</a:t>
            </a:r>
          </a:p>
        </p:txBody>
      </p:sp>
      <p:sp>
        <p:nvSpPr>
          <p:cNvPr id="3" name="Content Placeholder 2"/>
          <p:cNvSpPr>
            <a:spLocks noGrp="1"/>
          </p:cNvSpPr>
          <p:nvPr>
            <p:ph idx="1"/>
          </p:nvPr>
        </p:nvSpPr>
        <p:spPr>
          <a:xfrm>
            <a:off x="913795" y="1390918"/>
            <a:ext cx="10353762" cy="5009881"/>
          </a:xfrm>
        </p:spPr>
        <p:txBody>
          <a:bodyPr>
            <a:normAutofit/>
          </a:bodyPr>
          <a:lstStyle/>
          <a:p>
            <a:pPr>
              <a:buFont typeface="Wingdings" pitchFamily="2" charset="2"/>
              <a:buChar char="q"/>
            </a:pPr>
            <a:r>
              <a:rPr lang="en-GB" sz="2800" b="1" dirty="0"/>
              <a:t>Under s.292 the  several elements of robbery are mentioned:</a:t>
            </a:r>
          </a:p>
          <a:p>
            <a:pPr lvl="1">
              <a:buFont typeface="Courier New" pitchFamily="49" charset="0"/>
              <a:buChar char="o"/>
            </a:pPr>
            <a:r>
              <a:rPr lang="en-GB" sz="2400" b="1" dirty="0"/>
              <a:t>There must be theft</a:t>
            </a:r>
          </a:p>
          <a:p>
            <a:pPr lvl="1">
              <a:buFont typeface="Courier New" pitchFamily="49" charset="0"/>
              <a:buChar char="o"/>
            </a:pPr>
            <a:r>
              <a:rPr lang="en-GB" sz="2400" b="1" dirty="0"/>
              <a:t>Theft must be accompanied with use or threat to use actual violence which violence must occur at or immediately after the time of stealing</a:t>
            </a:r>
          </a:p>
          <a:p>
            <a:pPr lvl="1">
              <a:buFont typeface="Courier New" pitchFamily="49" charset="0"/>
              <a:buChar char="o"/>
            </a:pPr>
            <a:r>
              <a:rPr lang="en-GB" sz="2400" b="1" dirty="0"/>
              <a:t>Use of or actual threat to use force must be directed to any person or property to obtain or retain property stolen or to prevent or overcome resistance of it being stolen or retained  </a:t>
            </a:r>
          </a:p>
        </p:txBody>
      </p:sp>
    </p:spTree>
    <p:extLst>
      <p:ext uri="{BB962C8B-B14F-4D97-AF65-F5344CB8AC3E}">
        <p14:creationId xmlns:p14="http://schemas.microsoft.com/office/powerpoint/2010/main" val="2104790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The law on Robbery &amp; Extortion</a:t>
            </a:r>
          </a:p>
        </p:txBody>
      </p:sp>
      <p:sp>
        <p:nvSpPr>
          <p:cNvPr id="3" name="Content Placeholder 2"/>
          <p:cNvSpPr>
            <a:spLocks noGrp="1"/>
          </p:cNvSpPr>
          <p:nvPr>
            <p:ph idx="1"/>
          </p:nvPr>
        </p:nvSpPr>
        <p:spPr/>
        <p:txBody>
          <a:bodyPr>
            <a:normAutofit/>
          </a:bodyPr>
          <a:lstStyle/>
          <a:p>
            <a:pPr>
              <a:buFont typeface="Wingdings" pitchFamily="2" charset="2"/>
              <a:buChar char="q"/>
            </a:pPr>
            <a:r>
              <a:rPr lang="en-GB" sz="2400" b="1" dirty="0"/>
              <a:t>Accused (A) convicted under s.292 is liable to fourteen years imprisonment</a:t>
            </a:r>
          </a:p>
          <a:p>
            <a:pPr>
              <a:buFont typeface="Wingdings" pitchFamily="2" charset="2"/>
              <a:buChar char="q"/>
            </a:pPr>
            <a:endParaRPr lang="en-GB" sz="2400" b="1" dirty="0"/>
          </a:p>
          <a:p>
            <a:pPr>
              <a:buFont typeface="Wingdings" pitchFamily="2" charset="2"/>
              <a:buChar char="q"/>
            </a:pPr>
            <a:r>
              <a:rPr lang="en-GB" sz="2400" b="1" dirty="0"/>
              <a:t>The MR for robbery includes mental element required in the offence of theft</a:t>
            </a:r>
          </a:p>
          <a:p>
            <a:pPr>
              <a:buFont typeface="Wingdings" pitchFamily="2" charset="2"/>
              <a:buChar char="q"/>
            </a:pPr>
            <a:endParaRPr lang="en-GB" sz="2400" b="1" dirty="0"/>
          </a:p>
          <a:p>
            <a:pPr>
              <a:buFont typeface="Wingdings" pitchFamily="2" charset="2"/>
              <a:buChar char="q"/>
            </a:pPr>
            <a:r>
              <a:rPr lang="en-GB" sz="2400" b="1" dirty="0"/>
              <a:t>Violence must be applied intentionally or recklessly</a:t>
            </a:r>
          </a:p>
        </p:txBody>
      </p:sp>
    </p:spTree>
    <p:extLst>
      <p:ext uri="{BB962C8B-B14F-4D97-AF65-F5344CB8AC3E}">
        <p14:creationId xmlns:p14="http://schemas.microsoft.com/office/powerpoint/2010/main" val="903055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964" y="171607"/>
            <a:ext cx="9956800" cy="858703"/>
          </a:xfrm>
        </p:spPr>
        <p:txBody>
          <a:bodyPr>
            <a:normAutofit/>
          </a:bodyPr>
          <a:lstStyle/>
          <a:p>
            <a:r>
              <a:rPr lang="en-GB" sz="4000" b="1" dirty="0"/>
              <a:t>The Law on Aggravated Robbery</a:t>
            </a:r>
          </a:p>
        </p:txBody>
      </p:sp>
      <p:sp>
        <p:nvSpPr>
          <p:cNvPr id="3" name="Content Placeholder 2"/>
          <p:cNvSpPr>
            <a:spLocks noGrp="1"/>
          </p:cNvSpPr>
          <p:nvPr>
            <p:ph idx="1"/>
          </p:nvPr>
        </p:nvSpPr>
        <p:spPr>
          <a:xfrm>
            <a:off x="609600" y="1223493"/>
            <a:ext cx="9956800" cy="5486400"/>
          </a:xfrm>
        </p:spPr>
        <p:txBody>
          <a:bodyPr>
            <a:normAutofit/>
          </a:bodyPr>
          <a:lstStyle/>
          <a:p>
            <a:pPr>
              <a:buFont typeface="Wingdings" pitchFamily="2" charset="2"/>
              <a:buChar char="q"/>
            </a:pPr>
            <a:r>
              <a:rPr lang="en-GB" sz="2600" b="1" dirty="0"/>
              <a:t>S294 PC – entitled Aggravated Robbery criminalises robbery which is aggravated by the use of ‘any offensive weapon or instrument’ or whilst acting with others.</a:t>
            </a:r>
          </a:p>
          <a:p>
            <a:pPr>
              <a:buFont typeface="Wingdings" pitchFamily="2" charset="2"/>
              <a:buChar char="q"/>
            </a:pPr>
            <a:r>
              <a:rPr lang="en-GB" sz="2600" b="1" dirty="0"/>
              <a:t>A conviction  of the A can be secured under S294 if-</a:t>
            </a:r>
          </a:p>
          <a:p>
            <a:pPr lvl="1">
              <a:buFont typeface="Courier New" pitchFamily="49" charset="0"/>
              <a:buChar char="o"/>
            </a:pPr>
            <a:r>
              <a:rPr lang="en-GB" sz="2200" b="1" dirty="0"/>
              <a:t>Elements of theft must be established</a:t>
            </a:r>
          </a:p>
          <a:p>
            <a:pPr lvl="1">
              <a:buFont typeface="Courier New" pitchFamily="49" charset="0"/>
              <a:buChar char="o"/>
            </a:pPr>
            <a:r>
              <a:rPr lang="en-GB" sz="2200" b="1" dirty="0"/>
              <a:t>Element of robbery (s292) must be proved beyond reasonable doubt</a:t>
            </a:r>
          </a:p>
          <a:p>
            <a:pPr>
              <a:buFont typeface="Wingdings" pitchFamily="2" charset="2"/>
              <a:buChar char="q"/>
            </a:pPr>
            <a:r>
              <a:rPr lang="en-GB" sz="2600" b="1" dirty="0"/>
              <a:t>A must be armed with any offensive weapon or instrument or must be acting with others.</a:t>
            </a:r>
          </a:p>
          <a:p>
            <a:pPr>
              <a:buFont typeface="Wingdings" pitchFamily="2" charset="2"/>
              <a:buChar char="q"/>
            </a:pPr>
            <a:r>
              <a:rPr lang="en-GB" sz="2600" b="1" dirty="0"/>
              <a:t>The minimum sentence for the offence of aggravated robbery is 15 years whereas the maximum sentence is  life imprisonment.</a:t>
            </a:r>
          </a:p>
          <a:p>
            <a:pPr>
              <a:buFont typeface="Wingdings" pitchFamily="2" charset="2"/>
              <a:buChar char="q"/>
            </a:pPr>
            <a:endParaRPr lang="en-GB" dirty="0"/>
          </a:p>
          <a:p>
            <a:endParaRPr lang="en-GB" dirty="0"/>
          </a:p>
        </p:txBody>
      </p:sp>
    </p:spTree>
    <p:extLst>
      <p:ext uri="{BB962C8B-B14F-4D97-AF65-F5344CB8AC3E}">
        <p14:creationId xmlns:p14="http://schemas.microsoft.com/office/powerpoint/2010/main" val="4191143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19" y="276897"/>
            <a:ext cx="10353762" cy="970450"/>
          </a:xfrm>
        </p:spPr>
        <p:txBody>
          <a:bodyPr>
            <a:normAutofit/>
          </a:bodyPr>
          <a:lstStyle/>
          <a:p>
            <a:r>
              <a:rPr lang="en-GB" sz="4000" b="1" dirty="0"/>
              <a:t>The Law on Aggravated Robbery</a:t>
            </a:r>
          </a:p>
        </p:txBody>
      </p:sp>
      <p:sp>
        <p:nvSpPr>
          <p:cNvPr id="3" name="Content Placeholder 2"/>
          <p:cNvSpPr>
            <a:spLocks noGrp="1"/>
          </p:cNvSpPr>
          <p:nvPr>
            <p:ph idx="1"/>
          </p:nvPr>
        </p:nvSpPr>
        <p:spPr>
          <a:xfrm>
            <a:off x="609600" y="1390918"/>
            <a:ext cx="9956800" cy="5190185"/>
          </a:xfrm>
        </p:spPr>
        <p:txBody>
          <a:bodyPr>
            <a:normAutofit/>
          </a:bodyPr>
          <a:lstStyle/>
          <a:p>
            <a:pPr>
              <a:buFont typeface="Wingdings" pitchFamily="2" charset="2"/>
              <a:buChar char="q"/>
            </a:pPr>
            <a:r>
              <a:rPr lang="en-GB" sz="2400" b="1" dirty="0"/>
              <a:t>Where offensive weapons or instrument used is a firearm or grievous harm is caused – penalty of aggravated robbery is a mandatory death sentence (s.294(2).</a:t>
            </a:r>
          </a:p>
          <a:p>
            <a:pPr>
              <a:buFont typeface="Wingdings" pitchFamily="2" charset="2"/>
              <a:buChar char="q"/>
            </a:pPr>
            <a:r>
              <a:rPr lang="en-GB" sz="2400" b="1" dirty="0"/>
              <a:t>But there are defences available to A. A would have to prove by evidence to the satisfaction of the court that:</a:t>
            </a:r>
          </a:p>
          <a:p>
            <a:pPr marL="873252" lvl="1" indent="-571500">
              <a:buAutoNum type="romanLcParenBoth"/>
            </a:pPr>
            <a:r>
              <a:rPr lang="en-GB" sz="2000" b="1" dirty="0"/>
              <a:t>A was not armed with a firearm</a:t>
            </a:r>
          </a:p>
          <a:p>
            <a:pPr marL="873252" lvl="1" indent="-571500">
              <a:buAutoNum type="romanLcParenBoth"/>
            </a:pPr>
            <a:r>
              <a:rPr lang="en-GB" sz="2000" b="1" dirty="0"/>
              <a:t>A was not aware that any of the other persons involved in committing the offence was armed </a:t>
            </a:r>
          </a:p>
          <a:p>
            <a:pPr marL="873252" lvl="1" indent="-571500">
              <a:buAutoNum type="romanLcParenBoth"/>
            </a:pPr>
            <a:r>
              <a:rPr lang="en-GB" sz="2000" b="1" dirty="0"/>
              <a:t>That A disassociated himself/herself from the offence immediately on becoming aware</a:t>
            </a:r>
          </a:p>
          <a:p>
            <a:pPr marL="873252" lvl="1" indent="-571500">
              <a:buAutoNum type="romanLcParenBoth"/>
            </a:pPr>
            <a:r>
              <a:rPr lang="en-GB" sz="2000" b="1" dirty="0"/>
              <a:t>A neither anticipated nor could reasonable have anticipated that grievous harm might be inflicted in the course of the offence  </a:t>
            </a:r>
          </a:p>
        </p:txBody>
      </p:sp>
    </p:spTree>
    <p:extLst>
      <p:ext uri="{BB962C8B-B14F-4D97-AF65-F5344CB8AC3E}">
        <p14:creationId xmlns:p14="http://schemas.microsoft.com/office/powerpoint/2010/main" val="454973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solidFill>
                  <a:prstClr val="white"/>
                </a:solidFill>
              </a:rPr>
              <a:t>The Law on Aggravated Robbery Cont’d</a:t>
            </a:r>
            <a:endParaRPr lang="en-GB" sz="2400" b="1" dirty="0"/>
          </a:p>
        </p:txBody>
      </p:sp>
      <p:sp>
        <p:nvSpPr>
          <p:cNvPr id="3" name="Content Placeholder 2"/>
          <p:cNvSpPr>
            <a:spLocks noGrp="1"/>
          </p:cNvSpPr>
          <p:nvPr>
            <p:ph idx="1"/>
          </p:nvPr>
        </p:nvSpPr>
        <p:spPr>
          <a:xfrm>
            <a:off x="609600" y="1600201"/>
            <a:ext cx="9956800" cy="5019540"/>
          </a:xfrm>
        </p:spPr>
        <p:txBody>
          <a:bodyPr>
            <a:normAutofit/>
          </a:bodyPr>
          <a:lstStyle/>
          <a:p>
            <a:pPr>
              <a:buFont typeface="Wingdings" pitchFamily="2" charset="2"/>
              <a:buChar char="q"/>
            </a:pPr>
            <a:r>
              <a:rPr lang="en-GB" sz="2400" b="1" dirty="0"/>
              <a:t>In the case of John Timothy &amp; </a:t>
            </a:r>
            <a:r>
              <a:rPr lang="en-GB" sz="2400" b="1" dirty="0" err="1"/>
              <a:t>Feston</a:t>
            </a:r>
            <a:r>
              <a:rPr lang="en-GB" sz="2400" b="1" dirty="0"/>
              <a:t> </a:t>
            </a:r>
            <a:r>
              <a:rPr lang="en-GB" sz="2400" b="1" dirty="0" err="1"/>
              <a:t>Mwamba</a:t>
            </a:r>
            <a:r>
              <a:rPr lang="en-GB" sz="2400" b="1" dirty="0"/>
              <a:t> v. The People (1977) ZR 394 – stole property and used violence against the occupants, the Supreme Court held as follows:</a:t>
            </a:r>
          </a:p>
          <a:p>
            <a:pPr lvl="1">
              <a:buFont typeface="Courier New" pitchFamily="49" charset="0"/>
              <a:buChar char="o"/>
            </a:pPr>
            <a:r>
              <a:rPr lang="en-GB" sz="2400" b="1" i="1" dirty="0"/>
              <a:t>to establish an offence under s294(2) the prosecution must prove that the weapon used was a firearm within the meaning of the firearms’ Act</a:t>
            </a:r>
          </a:p>
          <a:p>
            <a:pPr marL="457200" indent="-457200">
              <a:buFont typeface="Wingdings" pitchFamily="2" charset="2"/>
              <a:buChar char="q"/>
            </a:pPr>
            <a:r>
              <a:rPr lang="en-GB" sz="2400" b="1" u="sng" dirty="0"/>
              <a:t>Ensure to read the following cases:</a:t>
            </a:r>
          </a:p>
          <a:p>
            <a:pPr marL="758952" lvl="1" indent="-457200">
              <a:buFont typeface="Courier New" pitchFamily="49" charset="0"/>
              <a:buChar char="o"/>
            </a:pPr>
            <a:r>
              <a:rPr lang="en-GB" sz="2400" b="1" i="1" dirty="0"/>
              <a:t>Jordan </a:t>
            </a:r>
            <a:r>
              <a:rPr lang="en-GB" sz="2400" b="1" i="1" dirty="0" err="1"/>
              <a:t>Nkoloma</a:t>
            </a:r>
            <a:r>
              <a:rPr lang="en-GB" sz="2400" b="1" i="1" dirty="0"/>
              <a:t> V The People (1978) Z.R. 278</a:t>
            </a:r>
          </a:p>
          <a:p>
            <a:pPr marL="758952" lvl="1" indent="-457200">
              <a:buFont typeface="Courier New" pitchFamily="49" charset="0"/>
              <a:buChar char="o"/>
            </a:pPr>
            <a:r>
              <a:rPr lang="en-GB" sz="2400" b="1" i="1" dirty="0"/>
              <a:t> </a:t>
            </a:r>
            <a:r>
              <a:rPr lang="en-GB" sz="2400" b="1" i="1" dirty="0" err="1"/>
              <a:t>Mugala</a:t>
            </a:r>
            <a:r>
              <a:rPr lang="en-GB" sz="2400" b="1" i="1" dirty="0"/>
              <a:t> v. The People (1975) ZR 282 (SC)</a:t>
            </a:r>
            <a:endParaRPr lang="en-GB" sz="2400" b="1" i="1" u="sng" dirty="0"/>
          </a:p>
          <a:p>
            <a:pPr marL="758952" lvl="1" indent="-457200">
              <a:buFont typeface="Courier New" pitchFamily="49" charset="0"/>
              <a:buChar char="o"/>
            </a:pPr>
            <a:r>
              <a:rPr lang="en-GB" sz="2400" b="1" i="1" dirty="0"/>
              <a:t>Tambwe &amp; another v The People (1987) Z.R. 15 (S.C.)</a:t>
            </a:r>
          </a:p>
          <a:p>
            <a:endParaRPr lang="en-GB" sz="2800" b="1" i="1" dirty="0"/>
          </a:p>
        </p:txBody>
      </p:sp>
    </p:spTree>
    <p:extLst>
      <p:ext uri="{BB962C8B-B14F-4D97-AF65-F5344CB8AC3E}">
        <p14:creationId xmlns:p14="http://schemas.microsoft.com/office/powerpoint/2010/main" val="1747302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Further Case Law</a:t>
            </a:r>
          </a:p>
        </p:txBody>
      </p:sp>
      <p:sp>
        <p:nvSpPr>
          <p:cNvPr id="3" name="Content Placeholder 2"/>
          <p:cNvSpPr>
            <a:spLocks noGrp="1"/>
          </p:cNvSpPr>
          <p:nvPr>
            <p:ph idx="1"/>
          </p:nvPr>
        </p:nvSpPr>
        <p:spPr>
          <a:xfrm>
            <a:off x="913795" y="1732449"/>
            <a:ext cx="10353762" cy="4873303"/>
          </a:xfrm>
        </p:spPr>
        <p:txBody>
          <a:bodyPr>
            <a:normAutofit/>
          </a:bodyPr>
          <a:lstStyle/>
          <a:p>
            <a:pPr marL="594360" indent="-457200">
              <a:buFont typeface="Wingdings" pitchFamily="2" charset="2"/>
              <a:buChar char="q"/>
            </a:pPr>
            <a:r>
              <a:rPr lang="en-GB" sz="2400" b="1" dirty="0"/>
              <a:t>Look at the following cases:</a:t>
            </a:r>
          </a:p>
          <a:p>
            <a:pPr lvl="1">
              <a:buFont typeface="Courier New" pitchFamily="49" charset="0"/>
              <a:buChar char="o"/>
            </a:pPr>
            <a:r>
              <a:rPr lang="en-GB" sz="2400" b="1" dirty="0" err="1"/>
              <a:t>Chongo</a:t>
            </a:r>
            <a:r>
              <a:rPr lang="en-GB" sz="2400" b="1" dirty="0"/>
              <a:t> and Another v People [1999] ZMSC 16:</a:t>
            </a:r>
          </a:p>
          <a:p>
            <a:pPr lvl="2">
              <a:buFont typeface="Courier New" pitchFamily="49" charset="0"/>
              <a:buChar char="o"/>
            </a:pPr>
            <a:r>
              <a:rPr lang="en-GB" sz="2200" b="1" dirty="0"/>
              <a:t>extenuating circumstances are only applicable in murder cases. To invoke the principles of extenuating circumstances in sentencing an accused in an armed robbery offence other than murder is not only wrong in principle but also wrong in law. </a:t>
            </a:r>
            <a:endParaRPr lang="en-GB" sz="2400" b="1" dirty="0"/>
          </a:p>
          <a:p>
            <a:pPr lvl="1">
              <a:buFont typeface="Courier New" pitchFamily="49" charset="0"/>
              <a:buChar char="o"/>
            </a:pPr>
            <a:r>
              <a:rPr lang="en-GB" sz="2400" b="1" dirty="0" err="1"/>
              <a:t>Haonga</a:t>
            </a:r>
            <a:r>
              <a:rPr lang="en-GB" sz="2400" b="1" dirty="0"/>
              <a:t> &amp; Others v. The People (1976) ZR 200</a:t>
            </a:r>
          </a:p>
          <a:p>
            <a:pPr lvl="1">
              <a:buFont typeface="Courier New" pitchFamily="49" charset="0"/>
              <a:buChar char="o"/>
            </a:pPr>
            <a:r>
              <a:rPr lang="en-GB" sz="2400" b="1" dirty="0" err="1"/>
              <a:t>Kanyanga</a:t>
            </a:r>
            <a:r>
              <a:rPr lang="en-GB" sz="2400" b="1" dirty="0"/>
              <a:t> v The People [2012] ZMSC 11</a:t>
            </a:r>
          </a:p>
          <a:p>
            <a:pPr>
              <a:buFont typeface="Wingdings" pitchFamily="2" charset="2"/>
              <a:buChar char="ü"/>
            </a:pPr>
            <a:endParaRPr lang="en-GB" sz="2800" b="1" dirty="0"/>
          </a:p>
        </p:txBody>
      </p:sp>
    </p:spTree>
    <p:extLst>
      <p:ext uri="{BB962C8B-B14F-4D97-AF65-F5344CB8AC3E}">
        <p14:creationId xmlns:p14="http://schemas.microsoft.com/office/powerpoint/2010/main" val="1464682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76834" cy="935976"/>
          </a:xfrm>
        </p:spPr>
        <p:txBody>
          <a:bodyPr>
            <a:normAutofit/>
          </a:bodyPr>
          <a:lstStyle/>
          <a:p>
            <a:r>
              <a:rPr lang="en-GB" sz="4000" b="1" dirty="0"/>
              <a:t>Burglary &amp; House breaking </a:t>
            </a:r>
          </a:p>
        </p:txBody>
      </p:sp>
      <p:sp>
        <p:nvSpPr>
          <p:cNvPr id="3" name="Content Placeholder 2"/>
          <p:cNvSpPr>
            <a:spLocks noGrp="1"/>
          </p:cNvSpPr>
          <p:nvPr>
            <p:ph idx="1"/>
          </p:nvPr>
        </p:nvSpPr>
        <p:spPr>
          <a:xfrm>
            <a:off x="609600" y="1468192"/>
            <a:ext cx="9956800" cy="4657972"/>
          </a:xfrm>
        </p:spPr>
        <p:txBody>
          <a:bodyPr/>
          <a:lstStyle/>
          <a:p>
            <a:pPr>
              <a:buFont typeface="Wingdings" pitchFamily="2" charset="2"/>
              <a:buChar char="q"/>
            </a:pPr>
            <a:endParaRPr lang="en-GB" sz="2400" b="1" dirty="0"/>
          </a:p>
          <a:p>
            <a:pPr>
              <a:buFont typeface="Wingdings" pitchFamily="2" charset="2"/>
              <a:buChar char="q"/>
            </a:pPr>
            <a:r>
              <a:rPr lang="en-GB" sz="2400" b="1" dirty="0"/>
              <a:t>Offence which relates to criminal violation of the sacredness of the home or other buildings  such as factories, shops or places of worship. </a:t>
            </a:r>
          </a:p>
          <a:p>
            <a:pPr>
              <a:buFont typeface="Wingdings" pitchFamily="2" charset="2"/>
              <a:buChar char="q"/>
            </a:pPr>
            <a:r>
              <a:rPr lang="en-GB" sz="2400" b="1" dirty="0"/>
              <a:t>PC differentiates between  house breaking &amp; burglary</a:t>
            </a:r>
          </a:p>
          <a:p>
            <a:pPr>
              <a:buFont typeface="Wingdings" pitchFamily="2" charset="2"/>
              <a:buChar char="q"/>
            </a:pPr>
            <a:r>
              <a:rPr lang="en-GB" sz="2400" b="1" dirty="0"/>
              <a:t>House breaking – Committed during the day</a:t>
            </a:r>
          </a:p>
          <a:p>
            <a:pPr>
              <a:buFont typeface="Wingdings" pitchFamily="2" charset="2"/>
              <a:buChar char="q"/>
            </a:pPr>
            <a:r>
              <a:rPr lang="en-GB" sz="2400" b="1" dirty="0"/>
              <a:t>Burglary – committed during the night</a:t>
            </a:r>
          </a:p>
          <a:p>
            <a:endParaRPr lang="en-GB" dirty="0"/>
          </a:p>
        </p:txBody>
      </p:sp>
    </p:spTree>
    <p:extLst>
      <p:ext uri="{BB962C8B-B14F-4D97-AF65-F5344CB8AC3E}">
        <p14:creationId xmlns:p14="http://schemas.microsoft.com/office/powerpoint/2010/main" val="429191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E350CA6-F3AD-403B-903A-C962872F1CDA}"/>
              </a:ext>
            </a:extLst>
          </p:cNvPr>
          <p:cNvSpPr>
            <a:spLocks noGrp="1"/>
          </p:cNvSpPr>
          <p:nvPr>
            <p:ph type="title"/>
          </p:nvPr>
        </p:nvSpPr>
        <p:spPr>
          <a:xfrm>
            <a:off x="913795" y="99848"/>
            <a:ext cx="10353675" cy="966952"/>
          </a:xfrm>
        </p:spPr>
        <p:txBody>
          <a:bodyPr>
            <a:normAutofit/>
          </a:bodyPr>
          <a:lstStyle/>
          <a:p>
            <a:r>
              <a:rPr lang="en-GB" sz="4000" b="1" dirty="0"/>
              <a:t>Theft</a:t>
            </a:r>
          </a:p>
        </p:txBody>
      </p:sp>
      <p:sp>
        <p:nvSpPr>
          <p:cNvPr id="3" name="Content Placeholder 2"/>
          <p:cNvSpPr>
            <a:spLocks noGrp="1"/>
          </p:cNvSpPr>
          <p:nvPr>
            <p:ph idx="1"/>
          </p:nvPr>
        </p:nvSpPr>
        <p:spPr>
          <a:xfrm>
            <a:off x="913795" y="1066800"/>
            <a:ext cx="10799984" cy="5460123"/>
          </a:xfrm>
        </p:spPr>
        <p:txBody>
          <a:bodyPr>
            <a:normAutofit/>
          </a:bodyPr>
          <a:lstStyle/>
          <a:p>
            <a:pPr>
              <a:buFont typeface="Wingdings" panose="05000000000000000000" pitchFamily="2" charset="2"/>
              <a:buChar char="q"/>
            </a:pPr>
            <a:r>
              <a:rPr lang="en-GB" sz="3200" b="1" dirty="0"/>
              <a:t>Basic  requirement of the offence is that there should be a thing, the thing whatever its nature or value must be capable of being stolen.</a:t>
            </a:r>
          </a:p>
          <a:p>
            <a:pPr>
              <a:buFont typeface="Wingdings" panose="05000000000000000000" pitchFamily="2" charset="2"/>
              <a:buChar char="q"/>
            </a:pPr>
            <a:r>
              <a:rPr lang="en-GB" sz="3200" b="1" dirty="0"/>
              <a:t>(see S264 PC Cap 87 list things which are capable of being stolen).</a:t>
            </a:r>
          </a:p>
        </p:txBody>
      </p:sp>
    </p:spTree>
    <p:extLst>
      <p:ext uri="{BB962C8B-B14F-4D97-AF65-F5344CB8AC3E}">
        <p14:creationId xmlns:p14="http://schemas.microsoft.com/office/powerpoint/2010/main" val="2203511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The Law on Burglary &amp; House breaking </a:t>
            </a:r>
          </a:p>
        </p:txBody>
      </p:sp>
      <p:sp>
        <p:nvSpPr>
          <p:cNvPr id="3" name="Content Placeholder 2"/>
          <p:cNvSpPr>
            <a:spLocks noGrp="1"/>
          </p:cNvSpPr>
          <p:nvPr>
            <p:ph idx="1"/>
          </p:nvPr>
        </p:nvSpPr>
        <p:spPr>
          <a:xfrm>
            <a:off x="609600" y="1300767"/>
            <a:ext cx="9956800" cy="4825398"/>
          </a:xfrm>
        </p:spPr>
        <p:txBody>
          <a:bodyPr>
            <a:normAutofit/>
          </a:bodyPr>
          <a:lstStyle/>
          <a:p>
            <a:pPr>
              <a:buFont typeface="Wingdings" pitchFamily="2" charset="2"/>
              <a:buChar char="q"/>
            </a:pPr>
            <a:r>
              <a:rPr lang="en-GB" sz="2400" b="1" dirty="0"/>
              <a:t>S300 stipulates circumstances which amount to breaking and entering</a:t>
            </a:r>
          </a:p>
          <a:p>
            <a:pPr>
              <a:buFont typeface="Wingdings" pitchFamily="2" charset="2"/>
              <a:buChar char="q"/>
            </a:pPr>
            <a:r>
              <a:rPr lang="en-GB" sz="2400" b="1" dirty="0"/>
              <a:t>The Section makes it clear that entry does not necessary mean that the A should enter the building physically</a:t>
            </a:r>
          </a:p>
          <a:p>
            <a:pPr>
              <a:buFont typeface="Wingdings" pitchFamily="2" charset="2"/>
              <a:buChar char="q"/>
            </a:pPr>
            <a:r>
              <a:rPr lang="en-GB" sz="2400" b="1" dirty="0"/>
              <a:t>S300(2) – a person is deemed to have entered the building once any part of his body or instrument used by A is within the building</a:t>
            </a:r>
          </a:p>
          <a:p>
            <a:pPr>
              <a:buFont typeface="Wingdings" pitchFamily="2" charset="2"/>
              <a:buChar char="q"/>
            </a:pPr>
            <a:r>
              <a:rPr lang="en-GB" sz="2400" b="1" dirty="0"/>
              <a:t>Therefore Burglary &amp; House breaking  can be committed by</a:t>
            </a:r>
          </a:p>
          <a:p>
            <a:pPr marL="585216" lvl="2" indent="0">
              <a:buNone/>
            </a:pPr>
            <a:r>
              <a:rPr lang="en-GB" sz="2000" b="1" dirty="0"/>
              <a:t>(i) by breaking or entering the building or part of the building with intent to commit a felony Or</a:t>
            </a:r>
          </a:p>
          <a:p>
            <a:pPr marL="585216" lvl="2" indent="0">
              <a:buNone/>
            </a:pPr>
            <a:r>
              <a:rPr lang="en-GB" sz="2000" b="1" dirty="0"/>
              <a:t>(ii) having entered a building with intent to commit a felony or having committed a felony therein, breaks out i.e. rape, theft </a:t>
            </a:r>
            <a:r>
              <a:rPr lang="en-GB" sz="2000" b="1" dirty="0" err="1"/>
              <a:t>etc</a:t>
            </a:r>
            <a:r>
              <a:rPr lang="en-GB" sz="2000" b="1" dirty="0"/>
              <a:t> (s.306, 301).</a:t>
            </a:r>
          </a:p>
        </p:txBody>
      </p:sp>
    </p:spTree>
    <p:extLst>
      <p:ext uri="{BB962C8B-B14F-4D97-AF65-F5344CB8AC3E}">
        <p14:creationId xmlns:p14="http://schemas.microsoft.com/office/powerpoint/2010/main" val="530015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213206" cy="1143000"/>
          </a:xfrm>
        </p:spPr>
        <p:txBody>
          <a:bodyPr>
            <a:normAutofit fontScale="90000"/>
          </a:bodyPr>
          <a:lstStyle/>
          <a:p>
            <a:pPr algn="ctr"/>
            <a:r>
              <a:rPr lang="en-GB" sz="4400" b="1" dirty="0"/>
              <a:t>Elements of offences of Burglary &amp; House breaking </a:t>
            </a:r>
          </a:p>
        </p:txBody>
      </p:sp>
      <p:sp>
        <p:nvSpPr>
          <p:cNvPr id="3" name="Content Placeholder 2"/>
          <p:cNvSpPr>
            <a:spLocks noGrp="1"/>
          </p:cNvSpPr>
          <p:nvPr>
            <p:ph idx="1"/>
          </p:nvPr>
        </p:nvSpPr>
        <p:spPr>
          <a:xfrm>
            <a:off x="609600" y="1600201"/>
            <a:ext cx="11045780" cy="4525963"/>
          </a:xfrm>
        </p:spPr>
        <p:txBody>
          <a:bodyPr/>
          <a:lstStyle/>
          <a:p>
            <a:pPr>
              <a:buFont typeface="Wingdings" pitchFamily="2" charset="2"/>
              <a:buChar char="q"/>
            </a:pPr>
            <a:r>
              <a:rPr lang="en-GB" sz="2400" b="1" i="1" dirty="0" err="1"/>
              <a:t>Actus</a:t>
            </a:r>
            <a:r>
              <a:rPr lang="en-GB" sz="2400" b="1" i="1" dirty="0"/>
              <a:t> Reus</a:t>
            </a:r>
            <a:endParaRPr lang="en-GB" sz="2400" b="1" dirty="0"/>
          </a:p>
          <a:p>
            <a:pPr lvl="1">
              <a:buFont typeface="Courier New" pitchFamily="49" charset="0"/>
              <a:buChar char="o"/>
            </a:pPr>
            <a:r>
              <a:rPr lang="en-GB" sz="2400" b="1" dirty="0"/>
              <a:t>Entry (s300, 301,304).</a:t>
            </a:r>
          </a:p>
          <a:p>
            <a:pPr lvl="1">
              <a:buFont typeface="Courier New" pitchFamily="49" charset="0"/>
              <a:buChar char="o"/>
            </a:pPr>
            <a:r>
              <a:rPr lang="en-GB" sz="2400" b="1" dirty="0"/>
              <a:t>knowingly or recklessly</a:t>
            </a:r>
          </a:p>
          <a:p>
            <a:pPr lvl="1">
              <a:buFont typeface="Courier New" pitchFamily="49" charset="0"/>
              <a:buChar char="o"/>
            </a:pPr>
            <a:r>
              <a:rPr lang="en-GB" sz="2400" b="1" dirty="0"/>
              <a:t>Building or part of the building</a:t>
            </a:r>
          </a:p>
          <a:p>
            <a:pPr>
              <a:buFont typeface="Wingdings" pitchFamily="2" charset="2"/>
              <a:buChar char="q"/>
            </a:pPr>
            <a:r>
              <a:rPr lang="en-GB" sz="2400" b="1" i="1" dirty="0" err="1"/>
              <a:t>Mens</a:t>
            </a:r>
            <a:r>
              <a:rPr lang="en-GB" sz="2400" b="1" i="1" dirty="0"/>
              <a:t> </a:t>
            </a:r>
            <a:r>
              <a:rPr lang="en-GB" sz="2400" b="1" i="1" dirty="0" err="1"/>
              <a:t>rea</a:t>
            </a:r>
            <a:endParaRPr lang="en-GB" sz="2400" b="1" i="1" dirty="0"/>
          </a:p>
          <a:p>
            <a:pPr lvl="1">
              <a:buFont typeface="Courier New" pitchFamily="49" charset="0"/>
              <a:buChar char="o"/>
            </a:pPr>
            <a:r>
              <a:rPr lang="en-GB" sz="2400" b="1" dirty="0"/>
              <a:t>With intent to commit a felony at the time of entry/ or whilst in the building</a:t>
            </a:r>
          </a:p>
          <a:p>
            <a:endParaRPr lang="en-GB" dirty="0"/>
          </a:p>
        </p:txBody>
      </p:sp>
    </p:spTree>
    <p:extLst>
      <p:ext uri="{BB962C8B-B14F-4D97-AF65-F5344CB8AC3E}">
        <p14:creationId xmlns:p14="http://schemas.microsoft.com/office/powerpoint/2010/main" val="3770224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337442" cy="1143000"/>
          </a:xfrm>
        </p:spPr>
        <p:txBody>
          <a:bodyPr>
            <a:normAutofit/>
          </a:bodyPr>
          <a:lstStyle/>
          <a:p>
            <a:r>
              <a:rPr lang="en-GB" b="1" dirty="0"/>
              <a:t>Penalty of Burglary &amp; House breaking </a:t>
            </a:r>
          </a:p>
        </p:txBody>
      </p:sp>
      <p:sp>
        <p:nvSpPr>
          <p:cNvPr id="3" name="Content Placeholder 2"/>
          <p:cNvSpPr>
            <a:spLocks noGrp="1"/>
          </p:cNvSpPr>
          <p:nvPr>
            <p:ph idx="1"/>
          </p:nvPr>
        </p:nvSpPr>
        <p:spPr>
          <a:xfrm>
            <a:off x="609600" y="1600201"/>
            <a:ext cx="9956800" cy="4787720"/>
          </a:xfrm>
        </p:spPr>
        <p:txBody>
          <a:bodyPr/>
          <a:lstStyle/>
          <a:p>
            <a:pPr>
              <a:buFont typeface="Wingdings" pitchFamily="2" charset="2"/>
              <a:buChar char="q"/>
            </a:pPr>
            <a:r>
              <a:rPr lang="en-GB" sz="2400" b="1" dirty="0"/>
              <a:t>Housebreaking (committed during the day) penalty is seven years imprisonment (s301) </a:t>
            </a:r>
          </a:p>
          <a:p>
            <a:pPr>
              <a:buFont typeface="Wingdings" pitchFamily="2" charset="2"/>
              <a:buChar char="q"/>
            </a:pPr>
            <a:r>
              <a:rPr lang="en-GB" sz="2400" b="1" dirty="0"/>
              <a:t>Burglary ( committed during the night) D if convicted is liable to ten years imprisonment</a:t>
            </a:r>
          </a:p>
          <a:p>
            <a:pPr>
              <a:buFont typeface="Wingdings" pitchFamily="2" charset="2"/>
              <a:buChar char="q"/>
            </a:pPr>
            <a:r>
              <a:rPr lang="en-GB" sz="2400" b="1" dirty="0"/>
              <a:t>Offences that fall under s.303 – seven years imprisonment  (building &amp; committing a felony)</a:t>
            </a:r>
          </a:p>
          <a:p>
            <a:pPr>
              <a:buFont typeface="Wingdings" pitchFamily="2" charset="2"/>
              <a:buChar char="q"/>
            </a:pPr>
            <a:r>
              <a:rPr lang="en-GB" sz="2400" b="1" dirty="0"/>
              <a:t>S.304 – 5 years (building with intent to commit a felony) treated in same way as offence of theft.</a:t>
            </a:r>
          </a:p>
          <a:p>
            <a:endParaRPr lang="en-GB" dirty="0"/>
          </a:p>
        </p:txBody>
      </p:sp>
    </p:spTree>
    <p:extLst>
      <p:ext uri="{BB962C8B-B14F-4D97-AF65-F5344CB8AC3E}">
        <p14:creationId xmlns:p14="http://schemas.microsoft.com/office/powerpoint/2010/main" val="2540539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Case Law</a:t>
            </a:r>
          </a:p>
        </p:txBody>
      </p:sp>
      <p:sp>
        <p:nvSpPr>
          <p:cNvPr id="3" name="Content Placeholder 2"/>
          <p:cNvSpPr>
            <a:spLocks noGrp="1"/>
          </p:cNvSpPr>
          <p:nvPr>
            <p:ph idx="1"/>
          </p:nvPr>
        </p:nvSpPr>
        <p:spPr/>
        <p:txBody>
          <a:bodyPr/>
          <a:lstStyle/>
          <a:p>
            <a:pPr>
              <a:buFont typeface="Wingdings" pitchFamily="2" charset="2"/>
              <a:buChar char="q"/>
            </a:pPr>
            <a:r>
              <a:rPr lang="en-GB" sz="2800" b="1" dirty="0"/>
              <a:t>Read s. 300 – 306 of the PC</a:t>
            </a:r>
          </a:p>
          <a:p>
            <a:pPr>
              <a:buFont typeface="Wingdings" pitchFamily="2" charset="2"/>
              <a:buChar char="q"/>
            </a:pPr>
            <a:r>
              <a:rPr lang="en-GB" sz="2800" b="1" dirty="0"/>
              <a:t>Look at the following cases:</a:t>
            </a:r>
          </a:p>
          <a:p>
            <a:pPr lvl="1">
              <a:buFont typeface="Courier New" pitchFamily="49" charset="0"/>
              <a:buChar char="o"/>
            </a:pPr>
            <a:r>
              <a:rPr lang="en-GB" sz="2400" b="1" dirty="0"/>
              <a:t>John Mumba V The People (1971) Z.R. 125 (H.C.)</a:t>
            </a:r>
          </a:p>
          <a:p>
            <a:pPr lvl="1">
              <a:buFont typeface="Courier New" pitchFamily="49" charset="0"/>
              <a:buChar char="o"/>
            </a:pPr>
            <a:r>
              <a:rPr lang="en-GB" sz="2400" b="1" dirty="0" err="1"/>
              <a:t>Fatyela</a:t>
            </a:r>
            <a:r>
              <a:rPr lang="en-GB" sz="2400" b="1" dirty="0"/>
              <a:t> V The People (1966) Z.R. 135 (H.C.)</a:t>
            </a:r>
          </a:p>
          <a:p>
            <a:pPr lvl="1">
              <a:buFont typeface="Courier New" pitchFamily="49" charset="0"/>
              <a:buChar char="o"/>
            </a:pPr>
            <a:r>
              <a:rPr lang="en-GB" sz="2400" b="1" dirty="0" err="1"/>
              <a:t>Muwowo</a:t>
            </a:r>
            <a:r>
              <a:rPr lang="en-GB" sz="2400" b="1" dirty="0"/>
              <a:t> V The People (1969) Z.R. 67 (H.C.)</a:t>
            </a:r>
          </a:p>
          <a:p>
            <a:endParaRPr lang="en-GB" dirty="0"/>
          </a:p>
        </p:txBody>
      </p:sp>
    </p:spTree>
    <p:extLst>
      <p:ext uri="{BB962C8B-B14F-4D97-AF65-F5344CB8AC3E}">
        <p14:creationId xmlns:p14="http://schemas.microsoft.com/office/powerpoint/2010/main" val="2315568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927" y="209395"/>
            <a:ext cx="10662634" cy="1091372"/>
          </a:xfrm>
        </p:spPr>
        <p:txBody>
          <a:bodyPr>
            <a:normAutofit fontScale="90000"/>
          </a:bodyPr>
          <a:lstStyle/>
          <a:p>
            <a:r>
              <a:rPr lang="en-GB" dirty="0"/>
              <a:t> </a:t>
            </a:r>
            <a:br>
              <a:rPr lang="en-GB" dirty="0"/>
            </a:br>
            <a:br>
              <a:rPr lang="en-GB" dirty="0"/>
            </a:br>
            <a:r>
              <a:rPr lang="en-US" sz="4400" b="1" dirty="0"/>
              <a:t>The Law on Receiving/Handling stolen property/ unlawfully obtained</a:t>
            </a:r>
            <a:br>
              <a:rPr lang="en-GB" b="1" dirty="0"/>
            </a:br>
            <a:br>
              <a:rPr lang="en-GB" dirty="0"/>
            </a:br>
            <a:endParaRPr lang="en-GB" sz="3600" dirty="0"/>
          </a:p>
        </p:txBody>
      </p:sp>
      <p:sp>
        <p:nvSpPr>
          <p:cNvPr id="3" name="Content Placeholder 2"/>
          <p:cNvSpPr>
            <a:spLocks noGrp="1"/>
          </p:cNvSpPr>
          <p:nvPr>
            <p:ph idx="1"/>
          </p:nvPr>
        </p:nvSpPr>
        <p:spPr>
          <a:xfrm>
            <a:off x="609600" y="1442434"/>
            <a:ext cx="9956800" cy="5151549"/>
          </a:xfrm>
        </p:spPr>
        <p:txBody>
          <a:bodyPr>
            <a:normAutofit/>
          </a:bodyPr>
          <a:lstStyle/>
          <a:p>
            <a:pPr>
              <a:buFont typeface="Wingdings" pitchFamily="2" charset="2"/>
              <a:buChar char="q"/>
            </a:pPr>
            <a:r>
              <a:rPr lang="en-GB" sz="2800" b="1" dirty="0"/>
              <a:t>S.318 – receiving stolen property</a:t>
            </a:r>
          </a:p>
          <a:p>
            <a:pPr lvl="1">
              <a:buFont typeface="Courier New" pitchFamily="49" charset="0"/>
              <a:buChar char="o"/>
            </a:pPr>
            <a:r>
              <a:rPr lang="en-GB" sz="2400" b="1" dirty="0"/>
              <a:t>The provision makes it an offence to receive or retain stolen property</a:t>
            </a:r>
          </a:p>
          <a:p>
            <a:pPr lvl="1">
              <a:buFont typeface="Courier New" pitchFamily="49" charset="0"/>
              <a:buChar char="o"/>
            </a:pPr>
            <a:r>
              <a:rPr lang="en-GB" sz="2400" b="1" dirty="0"/>
              <a:t>Knowledge is an essential ingredient of the offence– must know or have reasonable cause to believe that the goods were stolen goods</a:t>
            </a:r>
          </a:p>
          <a:p>
            <a:pPr>
              <a:buFont typeface="Wingdings" pitchFamily="2" charset="2"/>
              <a:buChar char="q"/>
            </a:pPr>
            <a:r>
              <a:rPr lang="en-GB" sz="2800" b="1" dirty="0"/>
              <a:t>S318 (2) deals with receiving property unlawfully obtained  by means of false pretence  or fraudulent means</a:t>
            </a:r>
          </a:p>
          <a:p>
            <a:pPr>
              <a:buFont typeface="Wingdings" pitchFamily="2" charset="2"/>
              <a:buChar char="q"/>
            </a:pPr>
            <a:endParaRPr lang="en-GB" sz="2400" b="1" dirty="0"/>
          </a:p>
        </p:txBody>
      </p:sp>
    </p:spTree>
    <p:extLst>
      <p:ext uri="{BB962C8B-B14F-4D97-AF65-F5344CB8AC3E}">
        <p14:creationId xmlns:p14="http://schemas.microsoft.com/office/powerpoint/2010/main" val="2087522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839718" cy="1143000"/>
          </a:xfrm>
        </p:spPr>
        <p:txBody>
          <a:bodyPr>
            <a:noAutofit/>
          </a:bodyPr>
          <a:lstStyle/>
          <a:p>
            <a:r>
              <a:rPr lang="en-GB" sz="4000" b="1" dirty="0"/>
              <a:t>AR of Receiving/Handling stolen property/ unlawfully obtained</a:t>
            </a:r>
          </a:p>
        </p:txBody>
      </p:sp>
      <p:sp>
        <p:nvSpPr>
          <p:cNvPr id="3" name="Content Placeholder 2"/>
          <p:cNvSpPr>
            <a:spLocks noGrp="1"/>
          </p:cNvSpPr>
          <p:nvPr>
            <p:ph idx="1"/>
          </p:nvPr>
        </p:nvSpPr>
        <p:spPr>
          <a:xfrm>
            <a:off x="609600" y="1600201"/>
            <a:ext cx="10891234" cy="5045298"/>
          </a:xfrm>
        </p:spPr>
        <p:txBody>
          <a:bodyPr>
            <a:normAutofit/>
          </a:bodyPr>
          <a:lstStyle/>
          <a:p>
            <a:pPr>
              <a:buFont typeface="Wingdings" pitchFamily="2" charset="2"/>
              <a:buChar char="q"/>
            </a:pPr>
            <a:r>
              <a:rPr lang="en-GB" sz="2800" b="1" dirty="0"/>
              <a:t>AR identified on the basis of s.318</a:t>
            </a:r>
          </a:p>
          <a:p>
            <a:pPr marL="0" indent="0">
              <a:buNone/>
            </a:pPr>
            <a:r>
              <a:rPr lang="en-GB" sz="2800" b="1" dirty="0"/>
              <a:t>1.	Receiving &amp; retaining goods </a:t>
            </a:r>
          </a:p>
          <a:p>
            <a:pPr lvl="1">
              <a:buFont typeface="Courier New" pitchFamily="49" charset="0"/>
              <a:buChar char="o"/>
            </a:pPr>
            <a:r>
              <a:rPr lang="en-GB" sz="2400" b="1" dirty="0"/>
              <a:t>receiving implies that the A must have acquired control or possession over the stolen goods from another</a:t>
            </a:r>
          </a:p>
          <a:p>
            <a:pPr lvl="1">
              <a:buFont typeface="Courier New" pitchFamily="49" charset="0"/>
              <a:buChar char="o"/>
            </a:pPr>
            <a:r>
              <a:rPr lang="en-GB" sz="2400" b="1" dirty="0"/>
              <a:t>Possession needs to be established hence ;</a:t>
            </a:r>
          </a:p>
          <a:p>
            <a:pPr lvl="1">
              <a:buFont typeface="Courier New" pitchFamily="49" charset="0"/>
              <a:buChar char="o"/>
            </a:pPr>
            <a:r>
              <a:rPr lang="en-GB" sz="2400" b="1" dirty="0"/>
              <a:t>it must be shown that that the goods are either in the A’s immediate custody (control)</a:t>
            </a:r>
          </a:p>
          <a:p>
            <a:pPr lvl="1">
              <a:buFont typeface="Courier New" pitchFamily="49" charset="0"/>
              <a:buChar char="o"/>
            </a:pPr>
            <a:r>
              <a:rPr lang="en-GB" sz="2400" b="1" dirty="0"/>
              <a:t>or located at a place which the A has control over </a:t>
            </a:r>
          </a:p>
          <a:p>
            <a:pPr lvl="1">
              <a:buFont typeface="Courier New" pitchFamily="49" charset="0"/>
              <a:buChar char="o"/>
            </a:pPr>
            <a:r>
              <a:rPr lang="en-GB" sz="2400" b="1" dirty="0"/>
              <a:t>There must be intention by the A to possess the goods</a:t>
            </a:r>
          </a:p>
          <a:p>
            <a:pPr marL="0" indent="0">
              <a:buNone/>
            </a:pPr>
            <a:endParaRPr lang="en-GB" dirty="0"/>
          </a:p>
        </p:txBody>
      </p:sp>
    </p:spTree>
    <p:extLst>
      <p:ext uri="{BB962C8B-B14F-4D97-AF65-F5344CB8AC3E}">
        <p14:creationId xmlns:p14="http://schemas.microsoft.com/office/powerpoint/2010/main" val="3461123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AR of Receiving/Handling stolen property/ unlawfully obtained </a:t>
            </a:r>
          </a:p>
        </p:txBody>
      </p:sp>
      <p:sp>
        <p:nvSpPr>
          <p:cNvPr id="3" name="Content Placeholder 2"/>
          <p:cNvSpPr>
            <a:spLocks noGrp="1"/>
          </p:cNvSpPr>
          <p:nvPr>
            <p:ph idx="1"/>
          </p:nvPr>
        </p:nvSpPr>
        <p:spPr/>
        <p:txBody>
          <a:bodyPr>
            <a:normAutofit/>
          </a:bodyPr>
          <a:lstStyle/>
          <a:p>
            <a:pPr marL="550926" indent="-514350">
              <a:buAutoNum type="arabicPeriod" startAt="2"/>
            </a:pPr>
            <a:r>
              <a:rPr lang="en-GB" sz="2800" b="1" dirty="0"/>
              <a:t>Retaining – keep possession of or continuing to have goods</a:t>
            </a:r>
          </a:p>
          <a:p>
            <a:pPr>
              <a:buFont typeface="Wingdings" pitchFamily="2" charset="2"/>
              <a:buChar char="q"/>
            </a:pPr>
            <a:r>
              <a:rPr lang="en-GB" sz="2800" b="1" dirty="0"/>
              <a:t>The goods must be stolen</a:t>
            </a:r>
          </a:p>
          <a:p>
            <a:pPr lvl="1">
              <a:buFont typeface="Courier New" pitchFamily="49" charset="0"/>
              <a:buChar char="o"/>
            </a:pPr>
            <a:r>
              <a:rPr lang="en-GB" sz="2400" b="1" dirty="0"/>
              <a:t>Stolen goods would be any property that comes into the control or possession of the A as a consequence of robbery or burglary (</a:t>
            </a:r>
            <a:r>
              <a:rPr lang="en-GB" sz="2400" b="1"/>
              <a:t>stolen or illegally </a:t>
            </a:r>
            <a:r>
              <a:rPr lang="en-GB" sz="2400" b="1" dirty="0"/>
              <a:t>obtained)</a:t>
            </a:r>
          </a:p>
          <a:p>
            <a:pPr lvl="1">
              <a:buFont typeface="Courier New" pitchFamily="49" charset="0"/>
              <a:buChar char="o"/>
            </a:pPr>
            <a:r>
              <a:rPr lang="en-GB" sz="2400" b="1" dirty="0"/>
              <a:t>Meaning of stolen extends to include situation were goods are obtained by false pretence (s.300)</a:t>
            </a:r>
          </a:p>
          <a:p>
            <a:pPr marL="0" indent="0">
              <a:buNone/>
            </a:pPr>
            <a:endParaRPr lang="en-GB" sz="2800" dirty="0"/>
          </a:p>
          <a:p>
            <a:endParaRPr lang="en-GB" dirty="0"/>
          </a:p>
        </p:txBody>
      </p:sp>
    </p:spTree>
    <p:extLst>
      <p:ext uri="{BB962C8B-B14F-4D97-AF65-F5344CB8AC3E}">
        <p14:creationId xmlns:p14="http://schemas.microsoft.com/office/powerpoint/2010/main" val="1358346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b="1" dirty="0"/>
              <a:t>MR of offence of Receiving/Handling stolen property/ unlawfully obtained </a:t>
            </a:r>
          </a:p>
        </p:txBody>
      </p:sp>
      <p:sp>
        <p:nvSpPr>
          <p:cNvPr id="3" name="Content Placeholder 2"/>
          <p:cNvSpPr>
            <a:spLocks noGrp="1"/>
          </p:cNvSpPr>
          <p:nvPr>
            <p:ph idx="1"/>
          </p:nvPr>
        </p:nvSpPr>
        <p:spPr/>
        <p:txBody>
          <a:bodyPr/>
          <a:lstStyle/>
          <a:p>
            <a:pPr marL="0" indent="0">
              <a:buNone/>
            </a:pPr>
            <a:endParaRPr lang="en-GB" dirty="0"/>
          </a:p>
          <a:p>
            <a:pPr>
              <a:buFont typeface="Wingdings" pitchFamily="2" charset="2"/>
              <a:buChar char="q"/>
            </a:pPr>
            <a:r>
              <a:rPr lang="en-GB" sz="2800" b="1" dirty="0"/>
              <a:t>Knowing or having reasonable cause to believe the goods were stolen or;</a:t>
            </a:r>
          </a:p>
          <a:p>
            <a:pPr marL="457200" indent="-457200">
              <a:buFont typeface="Wingdings" pitchFamily="2" charset="2"/>
              <a:buChar char="q"/>
            </a:pPr>
            <a:r>
              <a:rPr lang="en-GB" sz="2800" b="1" dirty="0"/>
              <a:t>S. 318 requires that there is this knowledge at the time or receiving or retaining;</a:t>
            </a:r>
          </a:p>
          <a:p>
            <a:pPr>
              <a:buFont typeface="Wingdings" pitchFamily="2" charset="2"/>
              <a:buChar char="q"/>
            </a:pPr>
            <a:r>
              <a:rPr lang="en-GB" sz="2800" b="1" dirty="0"/>
              <a:t>Fraudulently or dishonestly obtained goods</a:t>
            </a:r>
          </a:p>
          <a:p>
            <a:pPr marL="0" indent="0">
              <a:buNone/>
            </a:pPr>
            <a:endParaRPr lang="en-GB" dirty="0"/>
          </a:p>
          <a:p>
            <a:endParaRPr lang="en-GB" dirty="0"/>
          </a:p>
        </p:txBody>
      </p:sp>
    </p:spTree>
    <p:extLst>
      <p:ext uri="{BB962C8B-B14F-4D97-AF65-F5344CB8AC3E}">
        <p14:creationId xmlns:p14="http://schemas.microsoft.com/office/powerpoint/2010/main" val="2304815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Punishment</a:t>
            </a:r>
          </a:p>
        </p:txBody>
      </p:sp>
      <p:sp>
        <p:nvSpPr>
          <p:cNvPr id="3" name="Content Placeholder 2"/>
          <p:cNvSpPr>
            <a:spLocks noGrp="1"/>
          </p:cNvSpPr>
          <p:nvPr>
            <p:ph idx="1"/>
          </p:nvPr>
        </p:nvSpPr>
        <p:spPr/>
        <p:txBody>
          <a:bodyPr/>
          <a:lstStyle/>
          <a:p>
            <a:pPr>
              <a:buFont typeface="Wingdings" pitchFamily="2" charset="2"/>
              <a:buChar char="q"/>
            </a:pPr>
            <a:r>
              <a:rPr lang="en-GB" sz="2800" b="1" dirty="0"/>
              <a:t>Penalty ranges for receiving and retaining stolen goods ranges from three – seven years</a:t>
            </a:r>
          </a:p>
          <a:p>
            <a:pPr>
              <a:buFont typeface="Wingdings" pitchFamily="2" charset="2"/>
              <a:buChar char="q"/>
            </a:pPr>
            <a:endParaRPr lang="en-GB" sz="2800" b="1" dirty="0"/>
          </a:p>
          <a:p>
            <a:pPr>
              <a:buFont typeface="Wingdings" pitchFamily="2" charset="2"/>
              <a:buChar char="q"/>
            </a:pPr>
            <a:r>
              <a:rPr lang="en-GB" sz="2800" b="1" dirty="0"/>
              <a:t>Circumstances in which the goods/property was stolen are also taken into account</a:t>
            </a:r>
            <a:r>
              <a:rPr lang="en-GB" dirty="0"/>
              <a:t>.</a:t>
            </a:r>
          </a:p>
        </p:txBody>
      </p:sp>
    </p:spTree>
    <p:extLst>
      <p:ext uri="{BB962C8B-B14F-4D97-AF65-F5344CB8AC3E}">
        <p14:creationId xmlns:p14="http://schemas.microsoft.com/office/powerpoint/2010/main" val="2675232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6350"/>
            <a:ext cx="10353762" cy="970450"/>
          </a:xfrm>
        </p:spPr>
        <p:txBody>
          <a:bodyPr>
            <a:normAutofit/>
          </a:bodyPr>
          <a:lstStyle/>
          <a:p>
            <a:r>
              <a:rPr lang="en-GB" sz="4000" b="1" dirty="0"/>
              <a:t>Case Law</a:t>
            </a:r>
          </a:p>
        </p:txBody>
      </p:sp>
      <p:sp>
        <p:nvSpPr>
          <p:cNvPr id="3" name="Content Placeholder 2"/>
          <p:cNvSpPr>
            <a:spLocks noGrp="1"/>
          </p:cNvSpPr>
          <p:nvPr>
            <p:ph idx="1"/>
          </p:nvPr>
        </p:nvSpPr>
        <p:spPr>
          <a:xfrm>
            <a:off x="913795" y="1198179"/>
            <a:ext cx="10353762" cy="5376042"/>
          </a:xfrm>
        </p:spPr>
        <p:txBody>
          <a:bodyPr>
            <a:normAutofit/>
          </a:bodyPr>
          <a:lstStyle/>
          <a:p>
            <a:pPr marL="457200" indent="-457200">
              <a:buFont typeface="Wingdings" pitchFamily="2" charset="2"/>
              <a:buChar char="q"/>
            </a:pPr>
            <a:r>
              <a:rPr lang="en-GB" sz="2800" b="1" dirty="0"/>
              <a:t>S 318 of the PC</a:t>
            </a:r>
          </a:p>
          <a:p>
            <a:pPr marL="457200" indent="-457200">
              <a:buFont typeface="Wingdings" pitchFamily="2" charset="2"/>
              <a:buChar char="q"/>
            </a:pPr>
            <a:r>
              <a:rPr lang="en-GB" sz="2800" b="1" dirty="0"/>
              <a:t>Read the following cases:</a:t>
            </a:r>
          </a:p>
          <a:p>
            <a:pPr lvl="1">
              <a:buFont typeface="Courier New" pitchFamily="49" charset="0"/>
              <a:buChar char="o"/>
            </a:pPr>
            <a:r>
              <a:rPr lang="en-GB" sz="2400" b="1" dirty="0"/>
              <a:t>George </a:t>
            </a:r>
            <a:r>
              <a:rPr lang="en-GB" sz="2400" b="1" dirty="0" err="1"/>
              <a:t>Nswana</a:t>
            </a:r>
            <a:r>
              <a:rPr lang="en-GB" sz="2400" b="1" dirty="0"/>
              <a:t> v the people (1989) ZR 174 (SC) –brings out the  distinction between receiving and retaining stolen property</a:t>
            </a:r>
          </a:p>
          <a:p>
            <a:pPr lvl="1">
              <a:buFont typeface="Courier New" pitchFamily="49" charset="0"/>
              <a:buChar char="o"/>
            </a:pPr>
            <a:r>
              <a:rPr lang="en-GB" sz="2400" b="1" dirty="0" err="1"/>
              <a:t>Chizema</a:t>
            </a:r>
            <a:r>
              <a:rPr lang="en-GB" sz="2400" b="1" dirty="0"/>
              <a:t> v. The people (1972) ZR 7 HC </a:t>
            </a:r>
          </a:p>
          <a:p>
            <a:pPr lvl="1">
              <a:buFont typeface="Courier New" pitchFamily="49" charset="0"/>
              <a:buChar char="o"/>
            </a:pPr>
            <a:r>
              <a:rPr lang="en-GB" sz="2400" b="1" dirty="0"/>
              <a:t>Stephen </a:t>
            </a:r>
            <a:r>
              <a:rPr lang="en-GB" sz="2400" b="1" dirty="0" err="1"/>
              <a:t>Manda</a:t>
            </a:r>
            <a:r>
              <a:rPr lang="en-GB" sz="2400" b="1" dirty="0"/>
              <a:t> v. The People (1980) ZR 116 HC</a:t>
            </a:r>
          </a:p>
          <a:p>
            <a:pPr lvl="1">
              <a:buFont typeface="Courier New" pitchFamily="49" charset="0"/>
              <a:buChar char="o"/>
            </a:pPr>
            <a:r>
              <a:rPr lang="en-GB" sz="2400" b="1" dirty="0"/>
              <a:t>Attorney- General’s Reference (No. 1 of 1974) [1994] QB 744 CA</a:t>
            </a:r>
          </a:p>
        </p:txBody>
      </p:sp>
    </p:spTree>
    <p:extLst>
      <p:ext uri="{BB962C8B-B14F-4D97-AF65-F5344CB8AC3E}">
        <p14:creationId xmlns:p14="http://schemas.microsoft.com/office/powerpoint/2010/main" val="16751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6350"/>
            <a:ext cx="10353762" cy="970450"/>
          </a:xfrm>
        </p:spPr>
        <p:txBody>
          <a:bodyPr>
            <a:normAutofit/>
          </a:bodyPr>
          <a:lstStyle/>
          <a:p>
            <a:r>
              <a:rPr lang="en-GB" sz="4000" b="1" dirty="0"/>
              <a:t>Definition of theft</a:t>
            </a:r>
          </a:p>
        </p:txBody>
      </p:sp>
      <p:sp>
        <p:nvSpPr>
          <p:cNvPr id="3" name="Content Placeholder 2"/>
          <p:cNvSpPr>
            <a:spLocks noGrp="1"/>
          </p:cNvSpPr>
          <p:nvPr>
            <p:ph idx="1"/>
          </p:nvPr>
        </p:nvSpPr>
        <p:spPr>
          <a:xfrm>
            <a:off x="913795" y="1066800"/>
            <a:ext cx="10353762" cy="5444359"/>
          </a:xfrm>
        </p:spPr>
        <p:txBody>
          <a:bodyPr>
            <a:normAutofit/>
          </a:bodyPr>
          <a:lstStyle/>
          <a:p>
            <a:pPr>
              <a:buFont typeface="Wingdings" panose="05000000000000000000" pitchFamily="2" charset="2"/>
              <a:buChar char="q"/>
            </a:pPr>
            <a:r>
              <a:rPr lang="en-GB" sz="2400" b="1" dirty="0"/>
              <a:t>S.265(i) -  </a:t>
            </a:r>
            <a:r>
              <a:rPr lang="en-GB" sz="2400" b="1" i="1" dirty="0"/>
              <a:t>A person who fraudulently &amp; without claim of right takes anything capable of being stolen or fraudulently converts to the use of any person other than the general or special owner thereof anything capable of being stolen, is said to steal that thing’ </a:t>
            </a:r>
          </a:p>
          <a:p>
            <a:pPr>
              <a:buFont typeface="Wingdings" panose="05000000000000000000" pitchFamily="2" charset="2"/>
              <a:buChar char="q"/>
            </a:pPr>
            <a:r>
              <a:rPr lang="en-GB" sz="2400" b="1" dirty="0"/>
              <a:t>S265(2) </a:t>
            </a:r>
            <a:r>
              <a:rPr lang="en-GB" sz="2400" b="1" i="1" dirty="0"/>
              <a:t>A person who takes anything…..capable of being stolen is deemed to do so fraudulently if it does it with….</a:t>
            </a:r>
          </a:p>
          <a:p>
            <a:pPr indent="-342900">
              <a:buFont typeface="Wingdings" panose="05000000000000000000" pitchFamily="2" charset="2"/>
              <a:buChar char="q"/>
            </a:pPr>
            <a:r>
              <a:rPr lang="en-GB" sz="2400" b="1" i="1" dirty="0"/>
              <a:t>(a) An intent to permanently deprive the general or special owner of thing of it</a:t>
            </a:r>
          </a:p>
          <a:p>
            <a:pPr>
              <a:buFont typeface="Wingdings" panose="05000000000000000000" pitchFamily="2" charset="2"/>
              <a:buChar char="q"/>
            </a:pPr>
            <a:r>
              <a:rPr lang="en-GB" sz="2400" b="1" dirty="0"/>
              <a:t>S.265(5) a person is not be deemed to take a thing unless if he moves it or causes it to move </a:t>
            </a:r>
          </a:p>
          <a:p>
            <a:endParaRPr lang="en-GB" dirty="0"/>
          </a:p>
        </p:txBody>
      </p:sp>
    </p:spTree>
    <p:extLst>
      <p:ext uri="{BB962C8B-B14F-4D97-AF65-F5344CB8AC3E}">
        <p14:creationId xmlns:p14="http://schemas.microsoft.com/office/powerpoint/2010/main" val="180659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4C8D-6835-4644-96B7-56E880908FA4}"/>
              </a:ext>
            </a:extLst>
          </p:cNvPr>
          <p:cNvSpPr>
            <a:spLocks noGrp="1"/>
          </p:cNvSpPr>
          <p:nvPr>
            <p:ph type="title"/>
          </p:nvPr>
        </p:nvSpPr>
        <p:spPr/>
        <p:txBody>
          <a:bodyPr>
            <a:normAutofit fontScale="90000"/>
          </a:bodyPr>
          <a:lstStyle/>
          <a:p>
            <a:r>
              <a:rPr lang="en-US" b="1" dirty="0"/>
              <a:t>Being found in Possession of stolen/unlawfully obtained Property</a:t>
            </a:r>
          </a:p>
        </p:txBody>
      </p:sp>
      <p:sp>
        <p:nvSpPr>
          <p:cNvPr id="3" name="Content Placeholder 2">
            <a:extLst>
              <a:ext uri="{FF2B5EF4-FFF2-40B4-BE49-F238E27FC236}">
                <a16:creationId xmlns:a16="http://schemas.microsoft.com/office/drawing/2014/main" id="{564F3261-0694-4F66-B58F-C29E4531F170}"/>
              </a:ext>
            </a:extLst>
          </p:cNvPr>
          <p:cNvSpPr>
            <a:spLocks noGrp="1"/>
          </p:cNvSpPr>
          <p:nvPr>
            <p:ph idx="1"/>
          </p:nvPr>
        </p:nvSpPr>
        <p:spPr>
          <a:xfrm>
            <a:off x="913795" y="1732449"/>
            <a:ext cx="10353762" cy="4668351"/>
          </a:xfrm>
        </p:spPr>
        <p:txBody>
          <a:bodyPr/>
          <a:lstStyle/>
          <a:p>
            <a:pPr lvl="0">
              <a:buClr>
                <a:srgbClr val="DADADA"/>
              </a:buClr>
              <a:buFont typeface="Wingdings" pitchFamily="2" charset="2"/>
              <a:buChar char="q"/>
            </a:pPr>
            <a:r>
              <a:rPr lang="en-GB"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S319 deals with situation where the A is found in possession of  property suspected to have been stolen or unlawfully obtained.</a:t>
            </a:r>
          </a:p>
          <a:p>
            <a:pPr lvl="0">
              <a:buClr>
                <a:srgbClr val="DADADA"/>
              </a:buClr>
              <a:buFont typeface="Wingdings" pitchFamily="2" charset="2"/>
              <a:buChar char="q"/>
            </a:pPr>
            <a:r>
              <a:rPr lang="en-GB"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The Court grants A an opportunity to give an explanation as to how the property came to be in their possession.</a:t>
            </a:r>
          </a:p>
          <a:p>
            <a:pPr lvl="0">
              <a:buClr>
                <a:srgbClr val="DADADA"/>
              </a:buClr>
              <a:buFont typeface="Wingdings" pitchFamily="2" charset="2"/>
              <a:buChar char="q"/>
            </a:pPr>
            <a:r>
              <a:rPr lang="en-US"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rPr>
              <a:t>Evidence that the accused was in possession of recently stolen property may be evidence that the accused was either the thief or the receiver of the property – this is the doctrine of recent possession.</a:t>
            </a:r>
            <a:endParaRPr lang="en-GB" sz="2800" b="1" dirty="0">
              <a:ln>
                <a:solidFill>
                  <a:prstClr val="black">
                    <a:lumMod val="75000"/>
                    <a:lumOff val="25000"/>
                    <a:alpha val="10000"/>
                  </a:prstClr>
                </a:solidFill>
              </a:ln>
              <a:solidFill>
                <a:srgbClr val="DADADA"/>
              </a:solidFill>
              <a:effectLst>
                <a:outerShdw blurRad="9525" dist="25400" dir="14640000" algn="tl" rotWithShape="0">
                  <a:prstClr val="black">
                    <a:alpha val="30000"/>
                  </a:prstClr>
                </a:outerShdw>
              </a:effectLst>
            </a:endParaRPr>
          </a:p>
          <a:p>
            <a:endParaRPr lang="en-US" dirty="0"/>
          </a:p>
        </p:txBody>
      </p:sp>
    </p:spTree>
    <p:extLst>
      <p:ext uri="{BB962C8B-B14F-4D97-AF65-F5344CB8AC3E}">
        <p14:creationId xmlns:p14="http://schemas.microsoft.com/office/powerpoint/2010/main" val="3944478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6D1B-6F1B-453C-9D2B-291903F26C86}"/>
              </a:ext>
            </a:extLst>
          </p:cNvPr>
          <p:cNvSpPr>
            <a:spLocks noGrp="1"/>
          </p:cNvSpPr>
          <p:nvPr>
            <p:ph type="title"/>
          </p:nvPr>
        </p:nvSpPr>
        <p:spPr>
          <a:xfrm>
            <a:off x="928956" y="189186"/>
            <a:ext cx="10353762" cy="970450"/>
          </a:xfrm>
        </p:spPr>
        <p:txBody>
          <a:bodyPr/>
          <a:lstStyle/>
          <a:p>
            <a:r>
              <a:rPr lang="en-US" b="1" dirty="0"/>
              <a:t>Recent Possession</a:t>
            </a:r>
          </a:p>
        </p:txBody>
      </p:sp>
      <p:sp>
        <p:nvSpPr>
          <p:cNvPr id="3" name="Content Placeholder 2">
            <a:extLst>
              <a:ext uri="{FF2B5EF4-FFF2-40B4-BE49-F238E27FC236}">
                <a16:creationId xmlns:a16="http://schemas.microsoft.com/office/drawing/2014/main" id="{D1CABCF9-A4A4-45D7-8E9D-B8D3551C88AF}"/>
              </a:ext>
            </a:extLst>
          </p:cNvPr>
          <p:cNvSpPr>
            <a:spLocks noGrp="1"/>
          </p:cNvSpPr>
          <p:nvPr>
            <p:ph idx="1"/>
          </p:nvPr>
        </p:nvSpPr>
        <p:spPr>
          <a:xfrm>
            <a:off x="913795" y="1159637"/>
            <a:ext cx="10353762" cy="5509178"/>
          </a:xfrm>
        </p:spPr>
        <p:txBody>
          <a:bodyPr>
            <a:normAutofit lnSpcReduction="10000"/>
          </a:bodyPr>
          <a:lstStyle/>
          <a:p>
            <a:pPr>
              <a:buFont typeface="Wingdings" panose="05000000000000000000" pitchFamily="2" charset="2"/>
              <a:buChar char="q"/>
            </a:pPr>
            <a:r>
              <a:rPr lang="en-US" sz="2400" b="1" dirty="0"/>
              <a:t>Where an accused person is in possession of property which has been recently stolen and he/she either gives no explanation as to how he/she came to have it, or gives an explanation which could not reasonably be true, then the court is entitled, but not obliged, to conclude either that he/she stole it or that he/she received it knowing it to be stolen.</a:t>
            </a:r>
          </a:p>
          <a:p>
            <a:pPr>
              <a:buFont typeface="Wingdings" panose="05000000000000000000" pitchFamily="2" charset="2"/>
              <a:buChar char="q"/>
            </a:pPr>
            <a:r>
              <a:rPr lang="en-US" sz="2400" b="1" dirty="0"/>
              <a:t>The whole of the explanation given by the accused and all the circumstances should be considered. These include: </a:t>
            </a:r>
          </a:p>
          <a:p>
            <a:pPr lvl="1">
              <a:buFont typeface="Courier New" panose="02070309020205020404" pitchFamily="49" charset="0"/>
              <a:buChar char="o"/>
            </a:pPr>
            <a:r>
              <a:rPr lang="en-US" sz="2200" b="1" dirty="0"/>
              <a:t>the period which has elapsed since the property was stolen; </a:t>
            </a:r>
          </a:p>
          <a:p>
            <a:pPr lvl="1">
              <a:buFont typeface="Courier New" panose="02070309020205020404" pitchFamily="49" charset="0"/>
              <a:buChar char="o"/>
            </a:pPr>
            <a:r>
              <a:rPr lang="en-US" sz="2200" b="1" dirty="0"/>
              <a:t>the nature and value of the property; </a:t>
            </a:r>
          </a:p>
          <a:p>
            <a:pPr lvl="1">
              <a:buFont typeface="Courier New" panose="02070309020205020404" pitchFamily="49" charset="0"/>
              <a:buChar char="o"/>
            </a:pPr>
            <a:r>
              <a:rPr lang="en-US" sz="2200" b="1" dirty="0"/>
              <a:t>whether the property is memorable or a common item; </a:t>
            </a:r>
          </a:p>
          <a:p>
            <a:pPr lvl="1">
              <a:buFont typeface="Courier New" panose="02070309020205020404" pitchFamily="49" charset="0"/>
              <a:buChar char="o"/>
            </a:pPr>
            <a:r>
              <a:rPr lang="en-US" sz="2200" b="1" dirty="0"/>
              <a:t>whether the circumstances in which it was obtained are likely to be remembered; </a:t>
            </a:r>
          </a:p>
          <a:p>
            <a:pPr lvl="1">
              <a:buFont typeface="Courier New" panose="02070309020205020404" pitchFamily="49" charset="0"/>
              <a:buChar char="o"/>
            </a:pPr>
            <a:r>
              <a:rPr lang="en-US" sz="2200" b="1" dirty="0"/>
              <a:t>and what is known of the circumstances in which [the accused] obtained it.</a:t>
            </a:r>
          </a:p>
        </p:txBody>
      </p:sp>
    </p:spTree>
    <p:extLst>
      <p:ext uri="{BB962C8B-B14F-4D97-AF65-F5344CB8AC3E}">
        <p14:creationId xmlns:p14="http://schemas.microsoft.com/office/powerpoint/2010/main" val="325277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7990-E965-4459-B66D-507981867975}"/>
              </a:ext>
            </a:extLst>
          </p:cNvPr>
          <p:cNvSpPr>
            <a:spLocks noGrp="1"/>
          </p:cNvSpPr>
          <p:nvPr>
            <p:ph type="title"/>
          </p:nvPr>
        </p:nvSpPr>
        <p:spPr>
          <a:xfrm>
            <a:off x="881659" y="96350"/>
            <a:ext cx="10353762" cy="970450"/>
          </a:xfrm>
        </p:spPr>
        <p:txBody>
          <a:bodyPr/>
          <a:lstStyle/>
          <a:p>
            <a:r>
              <a:rPr lang="en-US" b="1" dirty="0"/>
              <a:t>Recent Possession Cont’d</a:t>
            </a:r>
          </a:p>
        </p:txBody>
      </p:sp>
      <p:sp>
        <p:nvSpPr>
          <p:cNvPr id="3" name="Content Placeholder 2">
            <a:extLst>
              <a:ext uri="{FF2B5EF4-FFF2-40B4-BE49-F238E27FC236}">
                <a16:creationId xmlns:a16="http://schemas.microsoft.com/office/drawing/2014/main" id="{F99D98F7-E6F3-4892-8BDA-489484DD2157}"/>
              </a:ext>
            </a:extLst>
          </p:cNvPr>
          <p:cNvSpPr>
            <a:spLocks noGrp="1"/>
          </p:cNvSpPr>
          <p:nvPr>
            <p:ph idx="1"/>
          </p:nvPr>
        </p:nvSpPr>
        <p:spPr>
          <a:xfrm>
            <a:off x="913795" y="1066800"/>
            <a:ext cx="10353762" cy="5538951"/>
          </a:xfrm>
        </p:spPr>
        <p:txBody>
          <a:bodyPr>
            <a:normAutofit fontScale="92500" lnSpcReduction="10000"/>
          </a:bodyPr>
          <a:lstStyle/>
          <a:p>
            <a:pPr>
              <a:buFont typeface="Wingdings" panose="05000000000000000000" pitchFamily="2" charset="2"/>
              <a:buChar char="q"/>
            </a:pPr>
            <a:r>
              <a:rPr lang="en-US" sz="2600" b="1" dirty="0"/>
              <a:t>Thus, before the court can draw the inference against the accused that he/she]stole the property or that he/she received it knowing it to be stolen, it must be satisfied of each of the following beyond reasonable doubt —</a:t>
            </a:r>
          </a:p>
          <a:p>
            <a:pPr marL="871200" lvl="1" indent="-457200">
              <a:buFont typeface="+mj-lt"/>
              <a:buAutoNum type="arabicPeriod"/>
            </a:pPr>
            <a:r>
              <a:rPr lang="en-US" sz="2400" b="1" dirty="0"/>
              <a:t>the property, the subject of the charge, was in the possession of [the accused];</a:t>
            </a:r>
          </a:p>
          <a:p>
            <a:pPr marL="871200" lvl="1" indent="-457200">
              <a:buFont typeface="+mj-lt"/>
              <a:buAutoNum type="arabicPeriod"/>
            </a:pPr>
            <a:r>
              <a:rPr lang="en-US" sz="2400" b="1" dirty="0"/>
              <a:t>the property was stolen;</a:t>
            </a:r>
          </a:p>
          <a:p>
            <a:pPr marL="871200" lvl="1" indent="-457200">
              <a:buFont typeface="+mj-lt"/>
              <a:buAutoNum type="arabicPeriod"/>
            </a:pPr>
            <a:r>
              <a:rPr lang="en-US" sz="2400" b="1" dirty="0"/>
              <a:t>it was stolen recently;</a:t>
            </a:r>
          </a:p>
          <a:p>
            <a:pPr marL="871200" lvl="1" indent="-457200">
              <a:buFont typeface="+mj-lt"/>
              <a:buAutoNum type="arabicPeriod"/>
            </a:pPr>
            <a:r>
              <a:rPr lang="en-US" sz="2400" b="1" dirty="0"/>
              <a:t>no explanation which the court is prepared to accept as reasonably possible has been given by the accused or appears from all the circumstances, these calling for some explanation;</a:t>
            </a:r>
          </a:p>
          <a:p>
            <a:pPr marL="871200" lvl="1" indent="-457200">
              <a:buFont typeface="+mj-lt"/>
              <a:buAutoNum type="arabicPeriod"/>
            </a:pPr>
            <a:r>
              <a:rPr lang="en-US" sz="2400" b="1" dirty="0"/>
              <a:t>having considered the whole of the explanation given and all the circumstances, the conclusion should be reached that the accused stole the property or received it knowing it to be stolen, no other conclusion being reasonably available.</a:t>
            </a:r>
          </a:p>
        </p:txBody>
      </p:sp>
    </p:spTree>
    <p:extLst>
      <p:ext uri="{BB962C8B-B14F-4D97-AF65-F5344CB8AC3E}">
        <p14:creationId xmlns:p14="http://schemas.microsoft.com/office/powerpoint/2010/main" val="876951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Case Law Cont’d</a:t>
            </a:r>
          </a:p>
        </p:txBody>
      </p:sp>
      <p:sp>
        <p:nvSpPr>
          <p:cNvPr id="3" name="Content Placeholder 2"/>
          <p:cNvSpPr>
            <a:spLocks noGrp="1"/>
          </p:cNvSpPr>
          <p:nvPr>
            <p:ph idx="1"/>
          </p:nvPr>
        </p:nvSpPr>
        <p:spPr>
          <a:xfrm>
            <a:off x="609600" y="1600201"/>
            <a:ext cx="9956800" cy="4800599"/>
          </a:xfrm>
        </p:spPr>
        <p:txBody>
          <a:bodyPr>
            <a:normAutofit/>
          </a:bodyPr>
          <a:lstStyle/>
          <a:p>
            <a:pPr>
              <a:buFont typeface="Wingdings" pitchFamily="2" charset="2"/>
              <a:buChar char="q"/>
            </a:pPr>
            <a:r>
              <a:rPr lang="en-GB" sz="2800" b="1" dirty="0">
                <a:latin typeface="+mj-lt"/>
              </a:rPr>
              <a:t>Ensure that you read the following cases for an understanding of the Doctrine of Recent Possession and how the courts have applied it.</a:t>
            </a:r>
          </a:p>
          <a:p>
            <a:pPr lvl="1">
              <a:buFont typeface="Courier New" pitchFamily="49" charset="0"/>
              <a:buChar char="o"/>
            </a:pPr>
            <a:r>
              <a:rPr lang="en-GB" sz="2800" b="1" dirty="0">
                <a:latin typeface="+mj-lt"/>
              </a:rPr>
              <a:t>Elias </a:t>
            </a:r>
            <a:r>
              <a:rPr lang="en-GB" sz="2800" b="1" dirty="0" err="1">
                <a:latin typeface="+mj-lt"/>
              </a:rPr>
              <a:t>Kunda</a:t>
            </a:r>
            <a:r>
              <a:rPr lang="en-GB" sz="2800" b="1" dirty="0">
                <a:latin typeface="+mj-lt"/>
              </a:rPr>
              <a:t> v The People (1980) Z.R. 100 (S.C.)</a:t>
            </a:r>
          </a:p>
          <a:p>
            <a:pPr lvl="1">
              <a:buFont typeface="Courier New" pitchFamily="49" charset="0"/>
              <a:buChar char="o"/>
            </a:pPr>
            <a:r>
              <a:rPr lang="en-GB" sz="2800" b="1" dirty="0" err="1">
                <a:latin typeface="+mj-lt"/>
              </a:rPr>
              <a:t>Chabala</a:t>
            </a:r>
            <a:r>
              <a:rPr lang="en-GB" sz="2800" b="1" dirty="0">
                <a:latin typeface="+mj-lt"/>
              </a:rPr>
              <a:t> v The People  (1976) Z.R. 14 (S.C.)</a:t>
            </a:r>
          </a:p>
          <a:p>
            <a:pPr lvl="1">
              <a:buFont typeface="Courier New" pitchFamily="49" charset="0"/>
              <a:buChar char="o"/>
            </a:pPr>
            <a:r>
              <a:rPr lang="en-GB" sz="2800" b="1" dirty="0" err="1">
                <a:latin typeface="+mj-lt"/>
              </a:rPr>
              <a:t>Lazarous</a:t>
            </a:r>
            <a:r>
              <a:rPr lang="en-GB" sz="2800" b="1" dirty="0">
                <a:latin typeface="+mj-lt"/>
              </a:rPr>
              <a:t> </a:t>
            </a:r>
            <a:r>
              <a:rPr lang="en-GB" sz="2800" b="1" dirty="0" err="1">
                <a:latin typeface="+mj-lt"/>
              </a:rPr>
              <a:t>Kantukomwe</a:t>
            </a:r>
            <a:r>
              <a:rPr lang="en-GB" sz="2800" b="1" dirty="0">
                <a:latin typeface="+mj-lt"/>
              </a:rPr>
              <a:t> v. The People (1981) ZR 125  SC</a:t>
            </a:r>
          </a:p>
          <a:p>
            <a:endParaRPr lang="en-GB" sz="3200" b="1" dirty="0"/>
          </a:p>
          <a:p>
            <a:endParaRPr lang="en-GB" dirty="0"/>
          </a:p>
        </p:txBody>
      </p:sp>
    </p:spTree>
    <p:extLst>
      <p:ext uri="{BB962C8B-B14F-4D97-AF65-F5344CB8AC3E}">
        <p14:creationId xmlns:p14="http://schemas.microsoft.com/office/powerpoint/2010/main" val="1872652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7FF70-5ACA-46DD-974D-FB7342670746}"/>
              </a:ext>
            </a:extLst>
          </p:cNvPr>
          <p:cNvSpPr>
            <a:spLocks noGrp="1"/>
          </p:cNvSpPr>
          <p:nvPr>
            <p:ph idx="4294967295"/>
          </p:nvPr>
        </p:nvSpPr>
        <p:spPr>
          <a:xfrm>
            <a:off x="189186" y="472966"/>
            <a:ext cx="11682248" cy="5959366"/>
          </a:xfrm>
        </p:spPr>
        <p:txBody>
          <a:bodyPr>
            <a:normAutofit/>
          </a:bodyPr>
          <a:lstStyle/>
          <a:p>
            <a:pPr>
              <a:buFont typeface="Wingdings" panose="05000000000000000000" pitchFamily="2" charset="2"/>
              <a:buChar char="q"/>
            </a:pPr>
            <a:r>
              <a:rPr lang="en-US" sz="2800" b="1" dirty="0"/>
              <a:t>Job well done! You have completed studying the unit. Now attempt the work on the portal with the title Activity on Unit 8.</a:t>
            </a:r>
          </a:p>
          <a:p>
            <a:pPr>
              <a:buFont typeface="Wingdings" panose="05000000000000000000" pitchFamily="2" charset="2"/>
              <a:buChar char="q"/>
            </a:pPr>
            <a:r>
              <a:rPr lang="en-US" sz="2800" b="1" dirty="0"/>
              <a:t>After attempting the questions, verify your answers using these notes, case law and the Penal code.</a:t>
            </a:r>
          </a:p>
          <a:p>
            <a:pPr marL="36900" indent="0" algn="ctr">
              <a:buNone/>
            </a:pPr>
            <a:endParaRPr lang="en-US" sz="2800" b="1" dirty="0"/>
          </a:p>
          <a:p>
            <a:pPr marL="36900" indent="0" algn="ctr">
              <a:buNone/>
            </a:pPr>
            <a:endParaRPr lang="en-US" sz="2800" b="1" dirty="0"/>
          </a:p>
        </p:txBody>
      </p:sp>
      <p:pic>
        <p:nvPicPr>
          <p:cNvPr id="6" name="Picture 5">
            <a:extLst>
              <a:ext uri="{FF2B5EF4-FFF2-40B4-BE49-F238E27FC236}">
                <a16:creationId xmlns:a16="http://schemas.microsoft.com/office/drawing/2014/main" id="{9D113A20-94BE-4955-B532-1D1A787DD3B7}"/>
              </a:ext>
            </a:extLst>
          </p:cNvPr>
          <p:cNvPicPr>
            <a:picLocks noChangeAspect="1"/>
          </p:cNvPicPr>
          <p:nvPr/>
        </p:nvPicPr>
        <p:blipFill>
          <a:blip r:embed="rId2"/>
          <a:stretch>
            <a:fillRect/>
          </a:stretch>
        </p:blipFill>
        <p:spPr>
          <a:xfrm>
            <a:off x="4430110" y="3028785"/>
            <a:ext cx="3941380" cy="3403547"/>
          </a:xfrm>
          <a:prstGeom prst="rect">
            <a:avLst/>
          </a:prstGeom>
        </p:spPr>
      </p:pic>
    </p:spTree>
    <p:extLst>
      <p:ext uri="{BB962C8B-B14F-4D97-AF65-F5344CB8AC3E}">
        <p14:creationId xmlns:p14="http://schemas.microsoft.com/office/powerpoint/2010/main" val="2348970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6350"/>
            <a:ext cx="10353762" cy="970450"/>
          </a:xfrm>
        </p:spPr>
        <p:txBody>
          <a:bodyPr>
            <a:normAutofit/>
          </a:bodyPr>
          <a:lstStyle/>
          <a:p>
            <a:r>
              <a:rPr lang="en-GB" sz="4000" b="1" dirty="0"/>
              <a:t>Theft</a:t>
            </a:r>
          </a:p>
        </p:txBody>
      </p:sp>
      <p:sp>
        <p:nvSpPr>
          <p:cNvPr id="3" name="Content Placeholder 2"/>
          <p:cNvSpPr>
            <a:spLocks noGrp="1"/>
          </p:cNvSpPr>
          <p:nvPr>
            <p:ph idx="1"/>
          </p:nvPr>
        </p:nvSpPr>
        <p:spPr>
          <a:xfrm>
            <a:off x="913795" y="1198179"/>
            <a:ext cx="10353762" cy="5076497"/>
          </a:xfrm>
        </p:spPr>
        <p:txBody>
          <a:bodyPr>
            <a:normAutofit/>
          </a:bodyPr>
          <a:lstStyle/>
          <a:p>
            <a:pPr>
              <a:buFont typeface="Wingdings" panose="05000000000000000000" pitchFamily="2" charset="2"/>
              <a:buChar char="q"/>
            </a:pPr>
            <a:r>
              <a:rPr lang="en-GB" sz="2800" b="1" dirty="0"/>
              <a:t>Fraudulently means  dishonest, the taking must be intentional, without mistake &amp; with knowledge that the thing being taken belongs to another person</a:t>
            </a:r>
          </a:p>
          <a:p>
            <a:pPr>
              <a:buFont typeface="Wingdings" panose="05000000000000000000" pitchFamily="2" charset="2"/>
              <a:buChar char="q"/>
            </a:pPr>
            <a:r>
              <a:rPr lang="en-GB" sz="2800" b="1" dirty="0"/>
              <a:t>Summary of Provisions S.265  identifies five elements of theft</a:t>
            </a:r>
          </a:p>
          <a:p>
            <a:pPr lvl="1" indent="-342900">
              <a:buFont typeface="Courier New" panose="02070309020205020404" pitchFamily="49" charset="0"/>
              <a:buChar char="o"/>
            </a:pPr>
            <a:r>
              <a:rPr lang="en-GB" sz="2400" b="1" dirty="0"/>
              <a:t>There must be something capable of being stolen</a:t>
            </a:r>
          </a:p>
          <a:p>
            <a:pPr lvl="1" indent="-342900">
              <a:buFont typeface="Courier New" panose="02070309020205020404" pitchFamily="49" charset="0"/>
              <a:buChar char="o"/>
            </a:pPr>
            <a:r>
              <a:rPr lang="en-GB" sz="2400" b="1" dirty="0"/>
              <a:t>The thing must belong to another person</a:t>
            </a:r>
          </a:p>
          <a:p>
            <a:pPr lvl="1" indent="-342900">
              <a:buFont typeface="Courier New" panose="02070309020205020404" pitchFamily="49" charset="0"/>
              <a:buChar char="o"/>
            </a:pPr>
            <a:r>
              <a:rPr lang="en-GB" sz="2400" b="1" dirty="0"/>
              <a:t>The A must take &amp; move the thing</a:t>
            </a:r>
          </a:p>
          <a:p>
            <a:pPr lvl="1" indent="-342900">
              <a:buFont typeface="Courier New" panose="02070309020205020404" pitchFamily="49" charset="0"/>
              <a:buChar char="o"/>
            </a:pPr>
            <a:r>
              <a:rPr lang="en-GB" sz="2400" b="1" dirty="0"/>
              <a:t>The A must intend to permanently deprive another person of the thing</a:t>
            </a:r>
          </a:p>
          <a:p>
            <a:pPr lvl="1" indent="-342900">
              <a:buFont typeface="Courier New" panose="02070309020205020404" pitchFamily="49" charset="0"/>
              <a:buChar char="o"/>
            </a:pPr>
            <a:r>
              <a:rPr lang="en-GB" sz="2400" b="1" dirty="0"/>
              <a:t>A must act fraudulently (dishonestly)</a:t>
            </a:r>
          </a:p>
          <a:p>
            <a:endParaRPr lang="en-GB" dirty="0"/>
          </a:p>
          <a:p>
            <a:endParaRPr lang="en-GB" dirty="0"/>
          </a:p>
        </p:txBody>
      </p:sp>
    </p:spTree>
    <p:extLst>
      <p:ext uri="{BB962C8B-B14F-4D97-AF65-F5344CB8AC3E}">
        <p14:creationId xmlns:p14="http://schemas.microsoft.com/office/powerpoint/2010/main" val="117314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6350"/>
            <a:ext cx="10353762" cy="970450"/>
          </a:xfrm>
        </p:spPr>
        <p:txBody>
          <a:bodyPr>
            <a:normAutofit/>
          </a:bodyPr>
          <a:lstStyle/>
          <a:p>
            <a:r>
              <a:rPr lang="en-GB" sz="4000" b="1" dirty="0"/>
              <a:t>Theft</a:t>
            </a:r>
          </a:p>
        </p:txBody>
      </p:sp>
      <p:sp>
        <p:nvSpPr>
          <p:cNvPr id="3" name="Content Placeholder 2"/>
          <p:cNvSpPr>
            <a:spLocks noGrp="1"/>
          </p:cNvSpPr>
          <p:nvPr>
            <p:ph idx="1"/>
          </p:nvPr>
        </p:nvSpPr>
        <p:spPr>
          <a:xfrm>
            <a:off x="913795" y="1066800"/>
            <a:ext cx="10353762" cy="5538951"/>
          </a:xfrm>
        </p:spPr>
        <p:txBody>
          <a:bodyPr>
            <a:normAutofit/>
          </a:bodyPr>
          <a:lstStyle/>
          <a:p>
            <a:pPr>
              <a:buFont typeface="Wingdings" panose="05000000000000000000" pitchFamily="2" charset="2"/>
              <a:buChar char="q"/>
            </a:pPr>
            <a:r>
              <a:rPr lang="en-GB" sz="2400" b="1" dirty="0"/>
              <a:t>Theft is a felony</a:t>
            </a:r>
          </a:p>
          <a:p>
            <a:pPr marL="36900" indent="0">
              <a:buNone/>
            </a:pPr>
            <a:endParaRPr lang="en-GB" sz="2400" b="1" dirty="0"/>
          </a:p>
          <a:p>
            <a:pPr>
              <a:buFont typeface="Wingdings" panose="05000000000000000000" pitchFamily="2" charset="2"/>
              <a:buChar char="q"/>
            </a:pPr>
            <a:r>
              <a:rPr lang="en-GB" sz="2400" b="1" dirty="0"/>
              <a:t>Person convicted is liable to an imprisonment term which range  between five - fifteen years – (S 272, 275, 275A, 276, 8)</a:t>
            </a:r>
          </a:p>
          <a:p>
            <a:pPr marL="36900" indent="0">
              <a:buNone/>
            </a:pPr>
            <a:endParaRPr lang="en-GB" sz="2400" b="1" dirty="0"/>
          </a:p>
          <a:p>
            <a:pPr>
              <a:buFont typeface="Wingdings" panose="05000000000000000000" pitchFamily="2" charset="2"/>
              <a:buChar char="q"/>
            </a:pPr>
            <a:r>
              <a:rPr lang="en-GB" sz="2400" b="1" dirty="0"/>
              <a:t>Sentence will depend on nature of thing stolen</a:t>
            </a:r>
          </a:p>
          <a:p>
            <a:pPr marL="36900" indent="0">
              <a:buNone/>
            </a:pPr>
            <a:endParaRPr lang="en-GB" sz="2400" b="1" dirty="0"/>
          </a:p>
          <a:p>
            <a:pPr>
              <a:buFont typeface="Wingdings" panose="05000000000000000000" pitchFamily="2" charset="2"/>
              <a:buChar char="q"/>
            </a:pPr>
            <a:r>
              <a:rPr lang="en-GB" sz="2400" b="1" i="1" dirty="0"/>
              <a:t>Actus reus </a:t>
            </a:r>
            <a:r>
              <a:rPr lang="en-GB" sz="2400" b="1" dirty="0"/>
              <a:t>of Theft – Taking &amp; moving a thing that belongs to another</a:t>
            </a:r>
          </a:p>
          <a:p>
            <a:endParaRPr lang="en-GB" b="1" dirty="0"/>
          </a:p>
          <a:p>
            <a:endParaRPr lang="en-GB" dirty="0"/>
          </a:p>
        </p:txBody>
      </p:sp>
    </p:spTree>
    <p:extLst>
      <p:ext uri="{BB962C8B-B14F-4D97-AF65-F5344CB8AC3E}">
        <p14:creationId xmlns:p14="http://schemas.microsoft.com/office/powerpoint/2010/main" val="3763323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6350"/>
            <a:ext cx="10353762" cy="970450"/>
          </a:xfrm>
        </p:spPr>
        <p:txBody>
          <a:bodyPr>
            <a:normAutofit/>
          </a:bodyPr>
          <a:lstStyle/>
          <a:p>
            <a:r>
              <a:rPr lang="en-GB" sz="4000" b="1" i="1" dirty="0"/>
              <a:t>Actus reus </a:t>
            </a:r>
            <a:r>
              <a:rPr lang="en-GB" sz="4000" b="1" dirty="0"/>
              <a:t>of Theft </a:t>
            </a:r>
          </a:p>
        </p:txBody>
      </p:sp>
      <p:sp>
        <p:nvSpPr>
          <p:cNvPr id="3" name="Content Placeholder 2"/>
          <p:cNvSpPr>
            <a:spLocks noGrp="1"/>
          </p:cNvSpPr>
          <p:nvPr>
            <p:ph idx="1"/>
          </p:nvPr>
        </p:nvSpPr>
        <p:spPr>
          <a:xfrm>
            <a:off x="913795" y="1066801"/>
            <a:ext cx="10353762" cy="5491654"/>
          </a:xfrm>
        </p:spPr>
        <p:txBody>
          <a:bodyPr>
            <a:normAutofit/>
          </a:bodyPr>
          <a:lstStyle/>
          <a:p>
            <a:pPr>
              <a:buFont typeface="Wingdings" panose="05000000000000000000" pitchFamily="2" charset="2"/>
              <a:buChar char="q"/>
            </a:pPr>
            <a:r>
              <a:rPr lang="en-GB" sz="2800" b="1" dirty="0"/>
              <a:t>Taking &amp; moving </a:t>
            </a:r>
          </a:p>
          <a:p>
            <a:pPr lvl="1">
              <a:buFont typeface="Courier New" panose="02070309020205020404" pitchFamily="49" charset="0"/>
              <a:buChar char="o"/>
            </a:pPr>
            <a:r>
              <a:rPr lang="en-GB" sz="2400" b="1" dirty="0"/>
              <a:t>Ordinary meaning applies to the act of taking &amp; moving </a:t>
            </a:r>
          </a:p>
          <a:p>
            <a:pPr lvl="1">
              <a:buFont typeface="Courier New" panose="02070309020205020404" pitchFamily="49" charset="0"/>
              <a:buChar char="o"/>
            </a:pPr>
            <a:r>
              <a:rPr lang="en-GB" sz="2400" b="1" dirty="0"/>
              <a:t>Implied that there is an absence of consent or knowledge </a:t>
            </a:r>
            <a:r>
              <a:rPr lang="en-GB" sz="2400" b="1" i="1" dirty="0"/>
              <a:t>of the owner of the </a:t>
            </a:r>
            <a:r>
              <a:rPr lang="en-GB" sz="2400" b="1" dirty="0"/>
              <a:t>thing taken &amp; moved</a:t>
            </a:r>
          </a:p>
          <a:p>
            <a:pPr>
              <a:buFont typeface="Wingdings" panose="05000000000000000000" pitchFamily="2" charset="2"/>
              <a:buChar char="q"/>
            </a:pPr>
            <a:r>
              <a:rPr lang="en-GB" sz="2800" b="1" dirty="0"/>
              <a:t>Must be a thing capable of being stolen</a:t>
            </a:r>
          </a:p>
          <a:p>
            <a:pPr lvl="1">
              <a:buFont typeface="Courier New" panose="02070309020205020404" pitchFamily="49" charset="0"/>
              <a:buChar char="o"/>
            </a:pPr>
            <a:r>
              <a:rPr lang="en-GB" sz="2400" b="1" dirty="0"/>
              <a:t>S.264 is seeks to define what property is (thing capable of being stolen)</a:t>
            </a:r>
          </a:p>
          <a:p>
            <a:pPr lvl="1">
              <a:buFont typeface="Courier New" panose="02070309020205020404" pitchFamily="49" charset="0"/>
              <a:buChar char="o"/>
            </a:pPr>
            <a:r>
              <a:rPr lang="en-GB" sz="2400" b="1" dirty="0"/>
              <a:t>So basically property could include  animals, </a:t>
            </a:r>
          </a:p>
          <a:p>
            <a:pPr lvl="2">
              <a:buFont typeface="Wingdings" panose="05000000000000000000" pitchFamily="2" charset="2"/>
              <a:buChar char="ü"/>
            </a:pPr>
            <a:r>
              <a:rPr lang="en-GB" sz="2200" b="1" dirty="0"/>
              <a:t>Money</a:t>
            </a:r>
          </a:p>
          <a:p>
            <a:pPr lvl="2">
              <a:buFont typeface="Wingdings" panose="05000000000000000000" pitchFamily="2" charset="2"/>
              <a:buChar char="ü"/>
            </a:pPr>
            <a:r>
              <a:rPr lang="en-GB" sz="2200" b="1" dirty="0"/>
              <a:t>Property</a:t>
            </a:r>
          </a:p>
          <a:p>
            <a:pPr lvl="2">
              <a:buFont typeface="Wingdings" panose="05000000000000000000" pitchFamily="2" charset="2"/>
              <a:buChar char="ü"/>
            </a:pPr>
            <a:r>
              <a:rPr lang="en-GB" sz="2200" b="1" dirty="0"/>
              <a:t>Intangible property ( non physical property) – cheque, copyright, trademark &amp; shares</a:t>
            </a:r>
          </a:p>
          <a:p>
            <a:pPr marL="0" indent="0">
              <a:buNone/>
            </a:pPr>
            <a:endParaRPr lang="en-GB" dirty="0"/>
          </a:p>
        </p:txBody>
      </p:sp>
    </p:spTree>
    <p:extLst>
      <p:ext uri="{BB962C8B-B14F-4D97-AF65-F5344CB8AC3E}">
        <p14:creationId xmlns:p14="http://schemas.microsoft.com/office/powerpoint/2010/main" val="140024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6350"/>
            <a:ext cx="10353762" cy="970450"/>
          </a:xfrm>
        </p:spPr>
        <p:txBody>
          <a:bodyPr>
            <a:normAutofit/>
          </a:bodyPr>
          <a:lstStyle/>
          <a:p>
            <a:r>
              <a:rPr lang="en-GB" sz="4000" b="1" i="1" dirty="0"/>
              <a:t>Actus reus </a:t>
            </a:r>
            <a:r>
              <a:rPr lang="en-GB" sz="4000" b="1" dirty="0"/>
              <a:t>of Theft  cont’d</a:t>
            </a:r>
          </a:p>
        </p:txBody>
      </p:sp>
      <p:sp>
        <p:nvSpPr>
          <p:cNvPr id="3" name="Content Placeholder 2"/>
          <p:cNvSpPr>
            <a:spLocks noGrp="1"/>
          </p:cNvSpPr>
          <p:nvPr>
            <p:ph idx="1"/>
          </p:nvPr>
        </p:nvSpPr>
        <p:spPr>
          <a:xfrm>
            <a:off x="913795" y="1455313"/>
            <a:ext cx="10353762" cy="4739425"/>
          </a:xfrm>
        </p:spPr>
        <p:txBody>
          <a:bodyPr/>
          <a:lstStyle/>
          <a:p>
            <a:pPr>
              <a:buFont typeface="Wingdings" panose="05000000000000000000" pitchFamily="2" charset="2"/>
              <a:buChar char="q"/>
            </a:pPr>
            <a:r>
              <a:rPr lang="en-GB" sz="2400" b="1" dirty="0"/>
              <a:t>Belonging to another:</a:t>
            </a:r>
          </a:p>
          <a:p>
            <a:pPr lvl="1">
              <a:buFont typeface="Courier New" panose="02070309020205020404" pitchFamily="49" charset="0"/>
              <a:buChar char="o"/>
            </a:pPr>
            <a:r>
              <a:rPr lang="en-GB" sz="2200" b="1" dirty="0"/>
              <a:t>Phrase not contained under s264/5</a:t>
            </a:r>
          </a:p>
          <a:p>
            <a:pPr lvl="1">
              <a:buFont typeface="Courier New" panose="02070309020205020404" pitchFamily="49" charset="0"/>
              <a:buChar char="o"/>
            </a:pPr>
            <a:r>
              <a:rPr lang="en-GB" sz="2200" b="1" dirty="0"/>
              <a:t>However is said to mean the same thing as ‘which is property of any person’</a:t>
            </a:r>
          </a:p>
          <a:p>
            <a:pPr lvl="1">
              <a:buFont typeface="Courier New" panose="02070309020205020404" pitchFamily="49" charset="0"/>
              <a:buChar char="o"/>
            </a:pPr>
            <a:r>
              <a:rPr lang="en-GB" sz="2200" b="1" dirty="0"/>
              <a:t>Property capable being stolen must belong to someone other that the person being accused of having stolen</a:t>
            </a:r>
          </a:p>
          <a:p>
            <a:pPr lvl="1">
              <a:buFont typeface="Courier New" panose="02070309020205020404" pitchFamily="49" charset="0"/>
              <a:buChar char="o"/>
            </a:pPr>
            <a:r>
              <a:rPr lang="en-GB" sz="2200" b="1" dirty="0"/>
              <a:t>The thief does not necessary have to steal the thing from the owner it could be from the person in charge or in possession of the thing</a:t>
            </a:r>
          </a:p>
          <a:p>
            <a:endParaRPr lang="en-GB" dirty="0"/>
          </a:p>
        </p:txBody>
      </p:sp>
    </p:spTree>
    <p:extLst>
      <p:ext uri="{BB962C8B-B14F-4D97-AF65-F5344CB8AC3E}">
        <p14:creationId xmlns:p14="http://schemas.microsoft.com/office/powerpoint/2010/main" val="371113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31227"/>
            <a:ext cx="10353762" cy="970450"/>
          </a:xfrm>
        </p:spPr>
        <p:txBody>
          <a:bodyPr>
            <a:normAutofit/>
          </a:bodyPr>
          <a:lstStyle/>
          <a:p>
            <a:r>
              <a:rPr lang="en-GB" sz="4000" b="1" i="1" dirty="0" err="1"/>
              <a:t>Mens</a:t>
            </a:r>
            <a:r>
              <a:rPr lang="en-GB" sz="4000" b="1" i="1" dirty="0"/>
              <a:t> </a:t>
            </a:r>
            <a:r>
              <a:rPr lang="en-GB" sz="4000" b="1" i="1" dirty="0" err="1"/>
              <a:t>rea</a:t>
            </a:r>
            <a:r>
              <a:rPr lang="en-GB" sz="4000" b="1" i="1" dirty="0"/>
              <a:t> </a:t>
            </a:r>
            <a:r>
              <a:rPr lang="en-GB" sz="4000" b="1" dirty="0"/>
              <a:t>of Theft</a:t>
            </a:r>
          </a:p>
        </p:txBody>
      </p:sp>
      <p:sp>
        <p:nvSpPr>
          <p:cNvPr id="3" name="Content Placeholder 2"/>
          <p:cNvSpPr>
            <a:spLocks noGrp="1"/>
          </p:cNvSpPr>
          <p:nvPr>
            <p:ph idx="1"/>
          </p:nvPr>
        </p:nvSpPr>
        <p:spPr>
          <a:xfrm>
            <a:off x="913795" y="1201677"/>
            <a:ext cx="10353762" cy="5545964"/>
          </a:xfrm>
        </p:spPr>
        <p:txBody>
          <a:bodyPr>
            <a:normAutofit/>
          </a:bodyPr>
          <a:lstStyle/>
          <a:p>
            <a:pPr>
              <a:buFont typeface="Wingdings" panose="05000000000000000000" pitchFamily="2" charset="2"/>
              <a:buChar char="q"/>
            </a:pPr>
            <a:r>
              <a:rPr lang="en-GB" sz="2400" b="1" dirty="0"/>
              <a:t>Elements of </a:t>
            </a:r>
            <a:r>
              <a:rPr lang="en-GB" sz="2400" b="1" i="1" dirty="0" err="1"/>
              <a:t>Mens</a:t>
            </a:r>
            <a:r>
              <a:rPr lang="en-GB" sz="2400" b="1" i="1" dirty="0"/>
              <a:t> rea </a:t>
            </a:r>
            <a:r>
              <a:rPr lang="en-GB" sz="2400" b="1" dirty="0"/>
              <a:t>of Theft:-</a:t>
            </a:r>
          </a:p>
          <a:p>
            <a:pPr marL="514350" indent="-514350">
              <a:buAutoNum type="arabicPeriod"/>
            </a:pPr>
            <a:r>
              <a:rPr lang="en-GB" sz="2400" b="1" dirty="0"/>
              <a:t>Fraudulent intent</a:t>
            </a:r>
          </a:p>
          <a:p>
            <a:pPr marL="514350" indent="-514350">
              <a:buAutoNum type="arabicPeriod"/>
            </a:pPr>
            <a:r>
              <a:rPr lang="en-GB" sz="2400" b="1" dirty="0"/>
              <a:t>Intention to permanently deprivation </a:t>
            </a:r>
          </a:p>
          <a:p>
            <a:pPr>
              <a:buFont typeface="Wingdings" panose="05000000000000000000" pitchFamily="2" charset="2"/>
              <a:buChar char="q"/>
            </a:pPr>
            <a:r>
              <a:rPr lang="en-GB" sz="2400" b="1" dirty="0"/>
              <a:t>Absence of definition of Fraudulent in PC</a:t>
            </a:r>
          </a:p>
          <a:p>
            <a:pPr>
              <a:buFont typeface="Wingdings" panose="05000000000000000000" pitchFamily="2" charset="2"/>
              <a:buChar char="q"/>
            </a:pPr>
            <a:r>
              <a:rPr lang="en-GB" sz="2400" b="1" dirty="0"/>
              <a:t>Natural meaning applied is  dishonesty </a:t>
            </a:r>
          </a:p>
          <a:p>
            <a:pPr>
              <a:buFont typeface="Wingdings" panose="05000000000000000000" pitchFamily="2" charset="2"/>
              <a:buChar char="q"/>
            </a:pPr>
            <a:r>
              <a:rPr lang="en-GB" sz="2400" b="1" dirty="0"/>
              <a:t>s.265(2) – when the A intents to;</a:t>
            </a:r>
          </a:p>
          <a:p>
            <a:pPr lvl="1">
              <a:buFont typeface="Courier New" panose="02070309020205020404" pitchFamily="49" charset="0"/>
              <a:buChar char="o"/>
            </a:pPr>
            <a:r>
              <a:rPr lang="en-GB" sz="2000" b="1" dirty="0"/>
              <a:t>Permanently deprive</a:t>
            </a:r>
          </a:p>
          <a:p>
            <a:pPr lvl="1">
              <a:buFont typeface="Courier New" panose="02070309020205020404" pitchFamily="49" charset="0"/>
              <a:buChar char="o"/>
            </a:pPr>
            <a:r>
              <a:rPr lang="en-GB" sz="2000" b="1" dirty="0"/>
              <a:t>Use thing as pledge or security</a:t>
            </a:r>
          </a:p>
          <a:p>
            <a:pPr lvl="1">
              <a:buFont typeface="Courier New" panose="02070309020205020404" pitchFamily="49" charset="0"/>
              <a:buChar char="o"/>
            </a:pPr>
            <a:r>
              <a:rPr lang="en-GB" sz="2000" b="1" dirty="0"/>
              <a:t>Part with it</a:t>
            </a:r>
          </a:p>
          <a:p>
            <a:pPr lvl="1">
              <a:buFont typeface="Courier New" panose="02070309020205020404" pitchFamily="49" charset="0"/>
              <a:buChar char="o"/>
            </a:pPr>
            <a:r>
              <a:rPr lang="en-GB" sz="2000" b="1" dirty="0"/>
              <a:t>Deal with it in a manner that it is not returned to its original condition</a:t>
            </a:r>
          </a:p>
          <a:p>
            <a:pPr lvl="1">
              <a:buFont typeface="Courier New" panose="02070309020205020404" pitchFamily="49" charset="0"/>
              <a:buChar char="o"/>
            </a:pPr>
            <a:r>
              <a:rPr lang="en-GB" sz="2000" b="1" dirty="0"/>
              <a:t>In case of money intent to use it</a:t>
            </a:r>
          </a:p>
          <a:p>
            <a:pPr>
              <a:buFontTx/>
              <a:buChar char="-"/>
            </a:pPr>
            <a:endParaRPr lang="en-GB" dirty="0"/>
          </a:p>
        </p:txBody>
      </p:sp>
    </p:spTree>
    <p:extLst>
      <p:ext uri="{BB962C8B-B14F-4D97-AF65-F5344CB8AC3E}">
        <p14:creationId xmlns:p14="http://schemas.microsoft.com/office/powerpoint/2010/main" val="3549501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6350"/>
            <a:ext cx="10353762" cy="970450"/>
          </a:xfrm>
        </p:spPr>
        <p:txBody>
          <a:bodyPr>
            <a:normAutofit/>
          </a:bodyPr>
          <a:lstStyle/>
          <a:p>
            <a:pPr marL="514350" indent="-514350"/>
            <a:r>
              <a:rPr lang="en-GB" sz="4000" b="1" dirty="0"/>
              <a:t>Intention to permanently deprivation </a:t>
            </a:r>
          </a:p>
        </p:txBody>
      </p:sp>
      <p:sp>
        <p:nvSpPr>
          <p:cNvPr id="3" name="Content Placeholder 2"/>
          <p:cNvSpPr>
            <a:spLocks noGrp="1"/>
          </p:cNvSpPr>
          <p:nvPr>
            <p:ph idx="1"/>
          </p:nvPr>
        </p:nvSpPr>
        <p:spPr>
          <a:xfrm>
            <a:off x="913795" y="1229709"/>
            <a:ext cx="10353762" cy="5344511"/>
          </a:xfrm>
        </p:spPr>
        <p:txBody>
          <a:bodyPr/>
          <a:lstStyle/>
          <a:p>
            <a:pPr>
              <a:buFont typeface="Wingdings" panose="05000000000000000000" pitchFamily="2" charset="2"/>
              <a:buChar char="q"/>
            </a:pPr>
            <a:r>
              <a:rPr lang="en-GB" sz="2400" b="1" dirty="0"/>
              <a:t>Must be an Intention to permanently deprive</a:t>
            </a:r>
          </a:p>
          <a:p>
            <a:pPr>
              <a:buFont typeface="Wingdings" panose="05000000000000000000" pitchFamily="2" charset="2"/>
              <a:buChar char="q"/>
            </a:pPr>
            <a:endParaRPr lang="en-GB" sz="2400" b="1" dirty="0"/>
          </a:p>
          <a:p>
            <a:pPr lvl="1">
              <a:buFont typeface="Courier New" pitchFamily="49" charset="0"/>
              <a:buChar char="o"/>
            </a:pPr>
            <a:r>
              <a:rPr lang="en-GB" sz="2400" b="1" dirty="0"/>
              <a:t>S265(2) (a) ‘intent permanently deprive’ not defined</a:t>
            </a:r>
          </a:p>
          <a:p>
            <a:pPr lvl="1">
              <a:buFont typeface="Courier New" pitchFamily="49" charset="0"/>
              <a:buChar char="o"/>
            </a:pPr>
            <a:r>
              <a:rPr lang="en-GB" sz="2400" b="1" dirty="0"/>
              <a:t>Need to be an intention to permanently deprive</a:t>
            </a:r>
          </a:p>
          <a:p>
            <a:pPr lvl="1">
              <a:buFont typeface="Courier New" pitchFamily="49" charset="0"/>
              <a:buChar char="o"/>
            </a:pPr>
            <a:r>
              <a:rPr lang="en-GB" sz="2400" b="1" dirty="0"/>
              <a:t>No need for proof of actual permanent deprivation; if this were the case, there would be no charge of theft in a situation where the goods  are recovered &amp; returned to the owner</a:t>
            </a:r>
          </a:p>
          <a:p>
            <a:pPr lvl="1">
              <a:buFont typeface="Courier New" pitchFamily="49" charset="0"/>
              <a:buChar char="o"/>
            </a:pPr>
            <a:r>
              <a:rPr lang="en-GB" sz="2400" b="1" dirty="0"/>
              <a:t>It is still theft if there is an intention to permanently deprive but there is no actual deprivation.</a:t>
            </a:r>
          </a:p>
          <a:p>
            <a:pPr lvl="1">
              <a:buFont typeface="Courier New" pitchFamily="49" charset="0"/>
              <a:buChar char="o"/>
            </a:pPr>
            <a:r>
              <a:rPr lang="en-GB" sz="2400" b="1" dirty="0"/>
              <a:t>Intent to deprive – hidden intention which accompanies the AR</a:t>
            </a:r>
          </a:p>
          <a:p>
            <a:pPr>
              <a:buFont typeface="Courier New" pitchFamily="49" charset="0"/>
              <a:buChar char="o"/>
            </a:pPr>
            <a:endParaRPr lang="en-GB" dirty="0"/>
          </a:p>
        </p:txBody>
      </p:sp>
    </p:spTree>
    <p:extLst>
      <p:ext uri="{BB962C8B-B14F-4D97-AF65-F5344CB8AC3E}">
        <p14:creationId xmlns:p14="http://schemas.microsoft.com/office/powerpoint/2010/main" val="372454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787</TotalTime>
  <Words>3023</Words>
  <Application>Microsoft Office PowerPoint</Application>
  <PresentationFormat>Widescreen</PresentationFormat>
  <Paragraphs>236</Paragraphs>
  <Slides>34</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Calisto MT</vt:lpstr>
      <vt:lpstr>Courier New</vt:lpstr>
      <vt:lpstr>Wingdings</vt:lpstr>
      <vt:lpstr>Wingdings 2</vt:lpstr>
      <vt:lpstr>Slate</vt:lpstr>
      <vt:lpstr>UNIT 8 - OFFENCES AGAINST PROPERTY</vt:lpstr>
      <vt:lpstr>Theft</vt:lpstr>
      <vt:lpstr>Definition of theft</vt:lpstr>
      <vt:lpstr>Theft</vt:lpstr>
      <vt:lpstr>Theft</vt:lpstr>
      <vt:lpstr>Actus reus of Theft </vt:lpstr>
      <vt:lpstr>Actus reus of Theft  cont’d</vt:lpstr>
      <vt:lpstr>Mens rea of Theft</vt:lpstr>
      <vt:lpstr>Intention to permanently deprivation </vt:lpstr>
      <vt:lpstr>Right of Claim</vt:lpstr>
      <vt:lpstr>Case Law</vt:lpstr>
      <vt:lpstr>Robbery &amp; Extortion</vt:lpstr>
      <vt:lpstr>The law on Robbery &amp; Extortion - S. 292</vt:lpstr>
      <vt:lpstr>The law on Robbery &amp; Extortion</vt:lpstr>
      <vt:lpstr>The Law on Aggravated Robbery</vt:lpstr>
      <vt:lpstr>The Law on Aggravated Robbery</vt:lpstr>
      <vt:lpstr>The Law on Aggravated Robbery Cont’d</vt:lpstr>
      <vt:lpstr>Further Case Law</vt:lpstr>
      <vt:lpstr>Burglary &amp; House breaking </vt:lpstr>
      <vt:lpstr>The Law on Burglary &amp; House breaking </vt:lpstr>
      <vt:lpstr>Elements of offences of Burglary &amp; House breaking </vt:lpstr>
      <vt:lpstr>Penalty of Burglary &amp; House breaking </vt:lpstr>
      <vt:lpstr>Case Law</vt:lpstr>
      <vt:lpstr>   The Law on Receiving/Handling stolen property/ unlawfully obtained  </vt:lpstr>
      <vt:lpstr>AR of Receiving/Handling stolen property/ unlawfully obtained</vt:lpstr>
      <vt:lpstr>AR of Receiving/Handling stolen property/ unlawfully obtained </vt:lpstr>
      <vt:lpstr>MR of offence of Receiving/Handling stolen property/ unlawfully obtained </vt:lpstr>
      <vt:lpstr>Punishment</vt:lpstr>
      <vt:lpstr>Case Law</vt:lpstr>
      <vt:lpstr>Being found in Possession of stolen/unlawfully obtained Property</vt:lpstr>
      <vt:lpstr>Recent Possession</vt:lpstr>
      <vt:lpstr>Recent Possession Cont’d</vt:lpstr>
      <vt:lpstr>Case Law Cont’d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Lumbwe</dc:creator>
  <cp:lastModifiedBy>Lumbwe</cp:lastModifiedBy>
  <cp:revision>41</cp:revision>
  <dcterms:created xsi:type="dcterms:W3CDTF">2020-03-13T09:21:16Z</dcterms:created>
  <dcterms:modified xsi:type="dcterms:W3CDTF">2020-03-23T08:04:13Z</dcterms:modified>
</cp:coreProperties>
</file>