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428" r:id="rId2"/>
    <p:sldId id="429" r:id="rId3"/>
    <p:sldId id="438" r:id="rId4"/>
    <p:sldId id="430" r:id="rId5"/>
    <p:sldId id="431" r:id="rId6"/>
    <p:sldId id="439" r:id="rId7"/>
    <p:sldId id="433" r:id="rId8"/>
    <p:sldId id="434" r:id="rId9"/>
    <p:sldId id="435" r:id="rId10"/>
    <p:sldId id="43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1365BD-7AF7-4509-9AF4-F66BE9CF924A}" type="datetime1">
              <a:rPr lang="en-GB" smtClean="0"/>
              <a:t>19/02/2020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965317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869C90-05BE-4D93-A86B-CD812E580DF0}" type="datetime1">
              <a:rPr lang="en-GB" smtClean="0"/>
              <a:t>19/02/2020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26039805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869C90-05BE-4D93-A86B-CD812E580DF0}" type="datetime1">
              <a:rPr lang="en-GB" smtClean="0"/>
              <a:t>19/02/2020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78202393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869C90-05BE-4D93-A86B-CD812E580DF0}" type="datetime1">
              <a:rPr lang="en-GB" smtClean="0"/>
              <a:t>19/02/2020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7810232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869C90-05BE-4D93-A86B-CD812E580DF0}" type="datetime1">
              <a:rPr lang="en-GB" smtClean="0"/>
              <a:t>19/02/2020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879581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6869C90-05BE-4D93-A86B-CD812E580DF0}" type="datetime1">
              <a:rPr lang="en-GB" smtClean="0"/>
              <a:t>19/02/2020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34851566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6869C90-05BE-4D93-A86B-CD812E580DF0}" type="datetime1">
              <a:rPr lang="en-GB" smtClean="0"/>
              <a:t>19/02/2020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63338693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A419EE-51D0-4EEB-82E6-8D4A5B5B9E97}" type="datetime1">
              <a:rPr lang="en-GB" smtClean="0"/>
              <a:t>19/02/2020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8937384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CFCBD5-FC9F-49D8-A478-8FD2D88B1D88}" type="datetime1">
              <a:rPr lang="en-GB" smtClean="0"/>
              <a:t>19/02/2020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903841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7475DB-85DE-4F04-8741-0BFC8E28A73D}" type="datetime1">
              <a:rPr lang="en-GB" smtClean="0"/>
              <a:t>19/02/2020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81367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79D35F-ACCA-4945-9DD8-DEFFF06C7D1A}" type="datetime1">
              <a:rPr lang="en-GB" smtClean="0"/>
              <a:t>19/02/2020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63406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2EDFE1-9A25-4F16-9C04-6B3BC6AB9322}" type="datetime1">
              <a:rPr lang="en-GB" smtClean="0"/>
              <a:t>19/02/2020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701769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7D4F27-90B3-4252-B291-CB937FDEEC36}" type="datetime1">
              <a:rPr lang="en-GB" smtClean="0"/>
              <a:t>19/02/2020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543498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626B3E-5F32-4A57-BB91-A6359AE70E75}" type="datetime1">
              <a:rPr lang="en-GB" smtClean="0"/>
              <a:t>19/02/2020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93682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A9BB71-5FAF-4259-889F-0D2E8CB5906D}" type="datetime1">
              <a:rPr lang="en-GB" smtClean="0"/>
              <a:t>19/02/2020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923164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A78959-797B-4244-92E5-D1546327AF0A}" type="datetime1">
              <a:rPr lang="en-GB" smtClean="0"/>
              <a:t>19/02/2020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51044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BBDDE3-66B7-48AC-9E29-8C6F69D956D5}" type="datetime1">
              <a:rPr lang="en-GB" smtClean="0"/>
              <a:t>19/02/2020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536091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885E273-A795-4C8E-AC1B-B6E8C1B83751}" type="datetimeFigureOut">
              <a:rPr lang="en-US" smtClean="0"/>
              <a:t>2/19/2020</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68E6415D-442E-465B-9939-703ED46BB71D}" type="slidenum">
              <a:rPr lang="en-US" smtClean="0"/>
              <a:t>‹#›</a:t>
            </a:fld>
            <a:endParaRPr lang="en-US"/>
          </a:p>
        </p:txBody>
      </p:sp>
    </p:spTree>
    <p:extLst>
      <p:ext uri="{BB962C8B-B14F-4D97-AF65-F5344CB8AC3E}">
        <p14:creationId xmlns:p14="http://schemas.microsoft.com/office/powerpoint/2010/main" val="170534686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6295" y="2147485"/>
            <a:ext cx="7962254" cy="1766807"/>
          </a:xfrm>
        </p:spPr>
        <p:txBody>
          <a:bodyPr>
            <a:noAutofit/>
          </a:bodyPr>
          <a:lstStyle/>
          <a:p>
            <a:pPr algn="ctr"/>
            <a:r>
              <a:rPr lang="en-GB" b="1" dirty="0"/>
              <a:t>UNIT 4 - STRICT LIABILITY OFFENCES</a:t>
            </a:r>
          </a:p>
        </p:txBody>
      </p:sp>
    </p:spTree>
    <p:extLst>
      <p:ext uri="{BB962C8B-B14F-4D97-AF65-F5344CB8AC3E}">
        <p14:creationId xmlns:p14="http://schemas.microsoft.com/office/powerpoint/2010/main" val="2247464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63B4F-150A-4442-A380-223943BFA505}"/>
              </a:ext>
            </a:extLst>
          </p:cNvPr>
          <p:cNvSpPr>
            <a:spLocks noGrp="1"/>
          </p:cNvSpPr>
          <p:nvPr>
            <p:ph type="title"/>
          </p:nvPr>
        </p:nvSpPr>
        <p:spPr>
          <a:xfrm>
            <a:off x="913795" y="173421"/>
            <a:ext cx="10353762" cy="893379"/>
          </a:xfrm>
        </p:spPr>
        <p:txBody>
          <a:bodyPr>
            <a:normAutofit/>
          </a:bodyPr>
          <a:lstStyle/>
          <a:p>
            <a:r>
              <a:rPr lang="en-US" sz="3600" b="1" dirty="0"/>
              <a:t>Cont’d</a:t>
            </a:r>
          </a:p>
        </p:txBody>
      </p:sp>
      <p:sp>
        <p:nvSpPr>
          <p:cNvPr id="3" name="Content Placeholder 2"/>
          <p:cNvSpPr>
            <a:spLocks noGrp="1"/>
          </p:cNvSpPr>
          <p:nvPr>
            <p:ph idx="1"/>
          </p:nvPr>
        </p:nvSpPr>
        <p:spPr>
          <a:xfrm>
            <a:off x="913795" y="1182415"/>
            <a:ext cx="10353762" cy="4608786"/>
          </a:xfrm>
        </p:spPr>
        <p:txBody>
          <a:bodyPr>
            <a:normAutofit/>
          </a:bodyPr>
          <a:lstStyle/>
          <a:p>
            <a:pPr>
              <a:buFont typeface="Wingdings" panose="05000000000000000000" pitchFamily="2" charset="2"/>
              <a:buChar char="q"/>
            </a:pPr>
            <a:r>
              <a:rPr lang="en-GB" sz="2800" b="1" dirty="0">
                <a:latin typeface="+mj-lt"/>
              </a:rPr>
              <a:t>Read the following cases:</a:t>
            </a:r>
          </a:p>
          <a:p>
            <a:pPr>
              <a:buNone/>
            </a:pPr>
            <a:endParaRPr lang="en-GB" sz="2100" dirty="0">
              <a:latin typeface="Arial Black" pitchFamily="34" charset="0"/>
            </a:endParaRPr>
          </a:p>
          <a:p>
            <a:pPr lvl="1">
              <a:buClr>
                <a:srgbClr val="DADADA"/>
              </a:buClr>
              <a:buFont typeface="Wingdings" panose="05000000000000000000" pitchFamily="2" charset="2"/>
              <a:buChar char="§"/>
            </a:pPr>
            <a:r>
              <a:rPr lang="en-GB" sz="2600"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rPr>
              <a:t>Monga V The People  (1973) Z.R. 188 (H.C.)</a:t>
            </a:r>
          </a:p>
          <a:p>
            <a:pPr lvl="1">
              <a:buClr>
                <a:srgbClr val="DADADA"/>
              </a:buClr>
              <a:buFont typeface="Wingdings" panose="05000000000000000000" pitchFamily="2" charset="2"/>
              <a:buChar char="§"/>
            </a:pPr>
            <a:r>
              <a:rPr lang="en-GB" sz="2600"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rPr>
              <a:t>Whitehead V The People (1968) Z.R. 9 (H.C.)</a:t>
            </a:r>
            <a:endParaRPr lang="en-GB" sz="2600" b="1" dirty="0">
              <a:latin typeface="+mj-lt"/>
            </a:endParaRPr>
          </a:p>
          <a:p>
            <a:pPr lvl="1">
              <a:buFont typeface="Wingdings" panose="05000000000000000000" pitchFamily="2" charset="2"/>
              <a:buChar char="§"/>
            </a:pPr>
            <a:r>
              <a:rPr lang="en-GB" sz="2600" b="1" dirty="0">
                <a:latin typeface="+mj-lt"/>
              </a:rPr>
              <a:t>Cundy v. Le </a:t>
            </a:r>
            <a:r>
              <a:rPr lang="en-GB" sz="2600" b="1" dirty="0" err="1">
                <a:latin typeface="+mj-lt"/>
              </a:rPr>
              <a:t>CoCQ</a:t>
            </a:r>
            <a:r>
              <a:rPr lang="en-GB" sz="2600" b="1" dirty="0">
                <a:latin typeface="+mj-lt"/>
              </a:rPr>
              <a:t> (1884) QB Division 207</a:t>
            </a:r>
          </a:p>
          <a:p>
            <a:pPr lvl="1">
              <a:buFont typeface="Wingdings" panose="05000000000000000000" pitchFamily="2" charset="2"/>
              <a:buChar char="§"/>
            </a:pPr>
            <a:r>
              <a:rPr lang="en-GB" sz="2600" b="1" dirty="0">
                <a:latin typeface="+mj-lt"/>
              </a:rPr>
              <a:t>Sweet v Parsley [1970] AC 132 House of Lords</a:t>
            </a:r>
          </a:p>
        </p:txBody>
      </p:sp>
    </p:spTree>
    <p:extLst>
      <p:ext uri="{BB962C8B-B14F-4D97-AF65-F5344CB8AC3E}">
        <p14:creationId xmlns:p14="http://schemas.microsoft.com/office/powerpoint/2010/main" val="2627154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2886" y="227656"/>
            <a:ext cx="10267569" cy="857250"/>
          </a:xfrm>
        </p:spPr>
        <p:txBody>
          <a:bodyPr>
            <a:normAutofit/>
          </a:bodyPr>
          <a:lstStyle/>
          <a:p>
            <a:pPr algn="ctr"/>
            <a:r>
              <a:rPr lang="en-GB" sz="3200" b="1" dirty="0"/>
              <a:t>WHAT IS A STRICT LIABILITY OFFENCE?</a:t>
            </a:r>
          </a:p>
        </p:txBody>
      </p:sp>
      <p:sp>
        <p:nvSpPr>
          <p:cNvPr id="3" name="Content Placeholder 2"/>
          <p:cNvSpPr>
            <a:spLocks noGrp="1"/>
          </p:cNvSpPr>
          <p:nvPr>
            <p:ph idx="1"/>
          </p:nvPr>
        </p:nvSpPr>
        <p:spPr>
          <a:xfrm>
            <a:off x="862886" y="1497724"/>
            <a:ext cx="10431886" cy="4993228"/>
          </a:xfrm>
        </p:spPr>
        <p:txBody>
          <a:bodyPr>
            <a:normAutofit/>
          </a:bodyPr>
          <a:lstStyle/>
          <a:p>
            <a:pPr>
              <a:buFont typeface="Wingdings" panose="05000000000000000000" pitchFamily="2" charset="2"/>
              <a:buChar char="q"/>
            </a:pPr>
            <a:r>
              <a:rPr lang="en-US" sz="2800" b="1" dirty="0">
                <a:latin typeface="+mj-lt"/>
                <a:cs typeface="Arial" panose="020B0604020202020204" pitchFamily="34" charset="0"/>
              </a:rPr>
              <a:t>Where an offence is interpreted to be one of strict liability, the accused will not be absolved of liability even if he could not have avoided the prescribed harm despite attempting to do so.</a:t>
            </a:r>
          </a:p>
          <a:p>
            <a:pPr>
              <a:buFont typeface="Wingdings" panose="05000000000000000000" pitchFamily="2" charset="2"/>
              <a:buChar char="q"/>
            </a:pPr>
            <a:r>
              <a:rPr lang="en-US" sz="2800" b="1" dirty="0">
                <a:latin typeface="+mj-lt"/>
                <a:cs typeface="Arial" panose="020B0604020202020204" pitchFamily="34" charset="0"/>
              </a:rPr>
              <a:t>Where one is accused of strict liability, it is not necessary for the prosecution to tender evidence of </a:t>
            </a:r>
            <a:r>
              <a:rPr lang="en-US" sz="2800" b="1" dirty="0" err="1">
                <a:latin typeface="+mj-lt"/>
                <a:cs typeface="Arial" panose="020B0604020202020204" pitchFamily="34" charset="0"/>
              </a:rPr>
              <a:t>mens</a:t>
            </a:r>
            <a:r>
              <a:rPr lang="en-US" sz="2800" b="1" dirty="0">
                <a:latin typeface="+mj-lt"/>
                <a:cs typeface="Arial" panose="020B0604020202020204" pitchFamily="34" charset="0"/>
              </a:rPr>
              <a:t> rea as to the matter of strict liability.</a:t>
            </a:r>
            <a:endParaRPr lang="en-GB" sz="2800" b="1" dirty="0">
              <a:latin typeface="+mj-lt"/>
              <a:cs typeface="Arial" panose="020B0604020202020204" pitchFamily="34" charset="0"/>
            </a:endParaRPr>
          </a:p>
        </p:txBody>
      </p:sp>
    </p:spTree>
    <p:extLst>
      <p:ext uri="{BB962C8B-B14F-4D97-AF65-F5344CB8AC3E}">
        <p14:creationId xmlns:p14="http://schemas.microsoft.com/office/powerpoint/2010/main" val="3771782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7E35E-E4CA-4A85-A6A5-82E49400D530}"/>
              </a:ext>
            </a:extLst>
          </p:cNvPr>
          <p:cNvSpPr>
            <a:spLocks noGrp="1"/>
          </p:cNvSpPr>
          <p:nvPr>
            <p:ph type="title"/>
          </p:nvPr>
        </p:nvSpPr>
        <p:spPr>
          <a:xfrm>
            <a:off x="913795" y="173421"/>
            <a:ext cx="10353762" cy="970450"/>
          </a:xfrm>
        </p:spPr>
        <p:txBody>
          <a:bodyPr/>
          <a:lstStyle/>
          <a:p>
            <a:r>
              <a:rPr lang="en-US" b="1" dirty="0"/>
              <a:t>Cont’d</a:t>
            </a:r>
          </a:p>
        </p:txBody>
      </p:sp>
      <p:sp>
        <p:nvSpPr>
          <p:cNvPr id="3" name="Content Placeholder 2">
            <a:extLst>
              <a:ext uri="{FF2B5EF4-FFF2-40B4-BE49-F238E27FC236}">
                <a16:creationId xmlns:a16="http://schemas.microsoft.com/office/drawing/2014/main" id="{55F27923-5DA6-483E-BCDB-671D0FE4E89A}"/>
              </a:ext>
            </a:extLst>
          </p:cNvPr>
          <p:cNvSpPr>
            <a:spLocks noGrp="1"/>
          </p:cNvSpPr>
          <p:nvPr>
            <p:ph idx="1"/>
          </p:nvPr>
        </p:nvSpPr>
        <p:spPr>
          <a:xfrm>
            <a:off x="913795" y="1143871"/>
            <a:ext cx="10353762" cy="5540708"/>
          </a:xfrm>
        </p:spPr>
        <p:txBody>
          <a:bodyPr/>
          <a:lstStyle/>
          <a:p>
            <a:pPr lvl="0">
              <a:buClr>
                <a:srgbClr val="DADADA"/>
              </a:buClr>
              <a:buFont typeface="Wingdings" panose="05000000000000000000" pitchFamily="2" charset="2"/>
              <a:buChar char="q"/>
            </a:pPr>
            <a:r>
              <a:rPr lang="en-GB" sz="2800"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cs typeface="Arial" panose="020B0604020202020204" pitchFamily="34" charset="0"/>
              </a:rPr>
              <a:t>crimes in which the D is held liable for a criminal offense he committed, even if </a:t>
            </a:r>
            <a:r>
              <a:rPr lang="en-GB" sz="2800" b="1" dirty="0" err="1">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cs typeface="Arial" panose="020B0604020202020204" pitchFamily="34" charset="0"/>
              </a:rPr>
              <a:t>mens</a:t>
            </a:r>
            <a:r>
              <a:rPr lang="en-GB" sz="2800"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cs typeface="Arial" panose="020B0604020202020204" pitchFamily="34" charset="0"/>
              </a:rPr>
              <a:t> rea is absent.</a:t>
            </a:r>
          </a:p>
          <a:p>
            <a:pPr lvl="0">
              <a:buClr>
                <a:srgbClr val="DADADA"/>
              </a:buClr>
              <a:buFont typeface="Wingdings" panose="05000000000000000000" pitchFamily="2" charset="2"/>
              <a:buChar char="q"/>
            </a:pPr>
            <a:endParaRPr lang="en-GB" sz="2800"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cs typeface="Arial" panose="020B0604020202020204" pitchFamily="34" charset="0"/>
            </a:endParaRPr>
          </a:p>
          <a:p>
            <a:pPr lvl="0">
              <a:buClr>
                <a:srgbClr val="DADADA"/>
              </a:buClr>
              <a:buFont typeface="Wingdings" panose="05000000000000000000" pitchFamily="2" charset="2"/>
              <a:buChar char="q"/>
            </a:pPr>
            <a:r>
              <a:rPr lang="en-GB" sz="2800"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cs typeface="Arial" panose="020B0604020202020204" pitchFamily="34" charset="0"/>
              </a:rPr>
              <a:t>D might not intend the harm nor even be aware that his actions are forbidden. </a:t>
            </a:r>
          </a:p>
          <a:p>
            <a:pPr lvl="0" algn="r">
              <a:buClr>
                <a:srgbClr val="DADADA"/>
              </a:buClr>
              <a:buFont typeface="Wingdings" panose="05000000000000000000" pitchFamily="2" charset="2"/>
              <a:buChar char="q"/>
            </a:pPr>
            <a:r>
              <a:rPr lang="en-GB" sz="2800"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cs typeface="Arial" panose="020B0604020202020204" pitchFamily="34" charset="0"/>
              </a:rPr>
              <a:t>(</a:t>
            </a:r>
            <a:r>
              <a:rPr lang="en-GB" sz="2800" b="1" dirty="0" err="1">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cs typeface="Arial" panose="020B0604020202020204" pitchFamily="34" charset="0"/>
              </a:rPr>
              <a:t>Kulusika</a:t>
            </a:r>
            <a:r>
              <a:rPr lang="en-GB" sz="2800"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cs typeface="Arial" panose="020B0604020202020204" pitchFamily="34" charset="0"/>
              </a:rPr>
              <a:t>, 2006)</a:t>
            </a:r>
          </a:p>
          <a:p>
            <a:endParaRPr lang="en-US" dirty="0"/>
          </a:p>
        </p:txBody>
      </p:sp>
    </p:spTree>
    <p:extLst>
      <p:ext uri="{BB962C8B-B14F-4D97-AF65-F5344CB8AC3E}">
        <p14:creationId xmlns:p14="http://schemas.microsoft.com/office/powerpoint/2010/main" val="4538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600" b="1" dirty="0"/>
              <a:t>STRICT LIABILITY CONT’D</a:t>
            </a:r>
          </a:p>
        </p:txBody>
      </p:sp>
      <p:sp>
        <p:nvSpPr>
          <p:cNvPr id="3" name="Content Placeholder 2"/>
          <p:cNvSpPr>
            <a:spLocks noGrp="1"/>
          </p:cNvSpPr>
          <p:nvPr>
            <p:ph idx="1"/>
          </p:nvPr>
        </p:nvSpPr>
        <p:spPr>
          <a:xfrm>
            <a:off x="1223493" y="1580050"/>
            <a:ext cx="10130307" cy="4899578"/>
          </a:xfrm>
        </p:spPr>
        <p:txBody>
          <a:bodyPr>
            <a:normAutofit/>
          </a:bodyPr>
          <a:lstStyle/>
          <a:p>
            <a:pPr>
              <a:buFont typeface="Wingdings" panose="05000000000000000000" pitchFamily="2" charset="2"/>
              <a:buChar char="q"/>
            </a:pPr>
            <a:r>
              <a:rPr lang="en-GB" sz="2800" b="1" dirty="0">
                <a:latin typeface="+mj-lt"/>
                <a:cs typeface="Arial" panose="020B0604020202020204" pitchFamily="34" charset="0"/>
              </a:rPr>
              <a:t>Most cases of strict liability are minor misdemeanours – NOT AS SERIOUS AS FELONIES</a:t>
            </a:r>
          </a:p>
          <a:p>
            <a:pPr>
              <a:buFont typeface="Wingdings" panose="05000000000000000000" pitchFamily="2" charset="2"/>
              <a:buChar char="q"/>
            </a:pPr>
            <a:endParaRPr lang="en-GB" sz="2800" b="1" dirty="0">
              <a:latin typeface="+mj-lt"/>
              <a:cs typeface="Arial" panose="020B0604020202020204" pitchFamily="34" charset="0"/>
            </a:endParaRPr>
          </a:p>
          <a:p>
            <a:pPr>
              <a:buFont typeface="Wingdings" panose="05000000000000000000" pitchFamily="2" charset="2"/>
              <a:buChar char="q"/>
            </a:pPr>
            <a:r>
              <a:rPr lang="en-GB" sz="2800" b="1" dirty="0">
                <a:latin typeface="+mj-lt"/>
                <a:cs typeface="Arial" panose="020B0604020202020204" pitchFamily="34" charset="0"/>
              </a:rPr>
              <a:t>do not require blameworthiness thus court does not require the prosecution to prove D’s </a:t>
            </a:r>
            <a:r>
              <a:rPr lang="en-GB" sz="2800" b="1" i="1" dirty="0" err="1">
                <a:latin typeface="+mj-lt"/>
                <a:cs typeface="Arial" panose="020B0604020202020204" pitchFamily="34" charset="0"/>
              </a:rPr>
              <a:t>mens</a:t>
            </a:r>
            <a:r>
              <a:rPr lang="en-GB" sz="2800" b="1" i="1" dirty="0">
                <a:latin typeface="+mj-lt"/>
                <a:cs typeface="Arial" panose="020B0604020202020204" pitchFamily="34" charset="0"/>
              </a:rPr>
              <a:t> </a:t>
            </a:r>
            <a:r>
              <a:rPr lang="en-GB" sz="2800" b="1" i="1" dirty="0" err="1">
                <a:latin typeface="+mj-lt"/>
                <a:cs typeface="Arial" panose="020B0604020202020204" pitchFamily="34" charset="0"/>
              </a:rPr>
              <a:t>rea</a:t>
            </a:r>
            <a:r>
              <a:rPr lang="en-GB" sz="2800" b="1" i="1" dirty="0">
                <a:latin typeface="+mj-lt"/>
                <a:cs typeface="Arial" panose="020B0604020202020204" pitchFamily="34" charset="0"/>
              </a:rPr>
              <a:t> </a:t>
            </a:r>
            <a:r>
              <a:rPr lang="en-GB" sz="2800" b="1" dirty="0">
                <a:latin typeface="+mj-lt"/>
                <a:cs typeface="Arial" panose="020B0604020202020204" pitchFamily="34" charset="0"/>
              </a:rPr>
              <a:t>beyond reasonable doubt.</a:t>
            </a:r>
          </a:p>
          <a:p>
            <a:pPr>
              <a:buFont typeface="Wingdings" panose="05000000000000000000" pitchFamily="2" charset="2"/>
              <a:buChar char="ü"/>
            </a:pPr>
            <a:endParaRPr lang="en-GB" sz="2100" dirty="0">
              <a:latin typeface="Arial Black" panose="020B0A04020102020204" pitchFamily="34" charset="0"/>
            </a:endParaRPr>
          </a:p>
        </p:txBody>
      </p:sp>
    </p:spTree>
    <p:extLst>
      <p:ext uri="{BB962C8B-B14F-4D97-AF65-F5344CB8AC3E}">
        <p14:creationId xmlns:p14="http://schemas.microsoft.com/office/powerpoint/2010/main" val="39793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4261" y="322250"/>
            <a:ext cx="10380372" cy="857250"/>
          </a:xfrm>
        </p:spPr>
        <p:txBody>
          <a:bodyPr>
            <a:normAutofit/>
          </a:bodyPr>
          <a:lstStyle/>
          <a:p>
            <a:pPr algn="ctr"/>
            <a:r>
              <a:rPr lang="en-GB" sz="3200" b="1" dirty="0"/>
              <a:t>STRICT LIABILITY CONT’D</a:t>
            </a:r>
          </a:p>
        </p:txBody>
      </p:sp>
      <p:sp>
        <p:nvSpPr>
          <p:cNvPr id="3" name="Content Placeholder 2"/>
          <p:cNvSpPr>
            <a:spLocks noGrp="1"/>
          </p:cNvSpPr>
          <p:nvPr>
            <p:ph idx="1"/>
          </p:nvPr>
        </p:nvSpPr>
        <p:spPr>
          <a:xfrm>
            <a:off x="1146220" y="1179500"/>
            <a:ext cx="10380372" cy="5356250"/>
          </a:xfrm>
        </p:spPr>
        <p:txBody>
          <a:bodyPr>
            <a:normAutofit/>
          </a:bodyPr>
          <a:lstStyle/>
          <a:p>
            <a:pPr>
              <a:buFont typeface="Wingdings" panose="05000000000000000000" pitchFamily="2" charset="2"/>
              <a:buChar char="q"/>
            </a:pPr>
            <a:r>
              <a:rPr lang="en-GB" sz="2800" b="1" dirty="0">
                <a:latin typeface="+mj-lt"/>
                <a:cs typeface="Arial" panose="020B0604020202020204" pitchFamily="34" charset="0"/>
              </a:rPr>
              <a:t>Applies to regulatory offences mostly thus they are not purely criminal offences</a:t>
            </a:r>
          </a:p>
          <a:p>
            <a:pPr>
              <a:buFont typeface="Wingdings" panose="05000000000000000000" pitchFamily="2" charset="2"/>
              <a:buChar char="q"/>
            </a:pPr>
            <a:r>
              <a:rPr lang="en-GB" sz="2800" b="1" dirty="0">
                <a:latin typeface="+mj-lt"/>
                <a:cs typeface="Arial" panose="020B0604020202020204" pitchFamily="34" charset="0"/>
              </a:rPr>
              <a:t>They regulate for instance: Sale of food, alcohol and drugs; prevention of pollution; safety at work.</a:t>
            </a:r>
          </a:p>
          <a:p>
            <a:pPr>
              <a:buFont typeface="Wingdings" panose="05000000000000000000" pitchFamily="2" charset="2"/>
              <a:buChar char="q"/>
            </a:pPr>
            <a:r>
              <a:rPr lang="en-GB" sz="2800" b="1" dirty="0">
                <a:latin typeface="+mj-lt"/>
                <a:cs typeface="Arial" panose="020B0604020202020204" pitchFamily="34" charset="0"/>
              </a:rPr>
              <a:t>The following are some examples:</a:t>
            </a:r>
          </a:p>
          <a:p>
            <a:pPr lvl="1">
              <a:buFont typeface="Wingdings" panose="05000000000000000000" pitchFamily="2" charset="2"/>
              <a:buChar char="§"/>
            </a:pPr>
            <a:r>
              <a:rPr lang="en-US" sz="2600" b="1" dirty="0">
                <a:latin typeface="+mj-lt"/>
                <a:cs typeface="Arial" panose="020B0604020202020204" pitchFamily="34" charset="0"/>
              </a:rPr>
              <a:t>Over Speeding</a:t>
            </a:r>
          </a:p>
          <a:p>
            <a:pPr lvl="1">
              <a:buFont typeface="Wingdings" panose="05000000000000000000" pitchFamily="2" charset="2"/>
              <a:buChar char="§"/>
            </a:pPr>
            <a:r>
              <a:rPr lang="en-US" sz="2600" b="1" dirty="0">
                <a:latin typeface="+mj-lt"/>
                <a:cs typeface="Arial" panose="020B0604020202020204" pitchFamily="34" charset="0"/>
              </a:rPr>
              <a:t>Drunken driving</a:t>
            </a:r>
          </a:p>
          <a:p>
            <a:pPr lvl="1">
              <a:buFont typeface="Wingdings" panose="05000000000000000000" pitchFamily="2" charset="2"/>
              <a:buChar char="§"/>
            </a:pPr>
            <a:r>
              <a:rPr lang="en-US" sz="2600" b="1" dirty="0">
                <a:latin typeface="+mj-lt"/>
                <a:cs typeface="Arial" panose="020B0604020202020204" pitchFamily="34" charset="0"/>
              </a:rPr>
              <a:t>Driving past a stop sign </a:t>
            </a:r>
            <a:endParaRPr lang="en-GB" sz="2600" b="1" dirty="0">
              <a:latin typeface="+mj-lt"/>
              <a:cs typeface="Arial" panose="020B0604020202020204" pitchFamily="34" charset="0"/>
            </a:endParaRPr>
          </a:p>
        </p:txBody>
      </p:sp>
    </p:spTree>
    <p:extLst>
      <p:ext uri="{BB962C8B-B14F-4D97-AF65-F5344CB8AC3E}">
        <p14:creationId xmlns:p14="http://schemas.microsoft.com/office/powerpoint/2010/main" val="4146702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E8D45-1052-4995-AC35-8414C2035199}"/>
              </a:ext>
            </a:extLst>
          </p:cNvPr>
          <p:cNvSpPr>
            <a:spLocks noGrp="1"/>
          </p:cNvSpPr>
          <p:nvPr>
            <p:ph type="title"/>
          </p:nvPr>
        </p:nvSpPr>
        <p:spPr>
          <a:xfrm>
            <a:off x="913795" y="157655"/>
            <a:ext cx="10353762" cy="961698"/>
          </a:xfrm>
        </p:spPr>
        <p:txBody>
          <a:bodyPr>
            <a:normAutofit/>
          </a:bodyPr>
          <a:lstStyle/>
          <a:p>
            <a:r>
              <a:rPr lang="en-US" sz="3600" b="1" dirty="0"/>
              <a:t>STRICT LIABILITY CONT’D</a:t>
            </a:r>
          </a:p>
        </p:txBody>
      </p:sp>
      <p:sp>
        <p:nvSpPr>
          <p:cNvPr id="3" name="Content Placeholder 2">
            <a:extLst>
              <a:ext uri="{FF2B5EF4-FFF2-40B4-BE49-F238E27FC236}">
                <a16:creationId xmlns:a16="http://schemas.microsoft.com/office/drawing/2014/main" id="{A74F8FFE-A3F4-4316-A3D2-48FFD245EFAF}"/>
              </a:ext>
            </a:extLst>
          </p:cNvPr>
          <p:cNvSpPr>
            <a:spLocks noGrp="1"/>
          </p:cNvSpPr>
          <p:nvPr>
            <p:ph idx="1"/>
          </p:nvPr>
        </p:nvSpPr>
        <p:spPr>
          <a:xfrm>
            <a:off x="913795" y="1119354"/>
            <a:ext cx="10353762" cy="5328744"/>
          </a:xfrm>
        </p:spPr>
        <p:txBody>
          <a:bodyPr/>
          <a:lstStyle/>
          <a:p>
            <a:pPr>
              <a:buFont typeface="Wingdings" panose="05000000000000000000" pitchFamily="2" charset="2"/>
              <a:buChar char="q"/>
            </a:pPr>
            <a:r>
              <a:rPr lang="en-US" sz="2800" b="1" dirty="0"/>
              <a:t>When addressing offences of strict liability Judges engage in statutory interpretation exercise</a:t>
            </a:r>
          </a:p>
          <a:p>
            <a:pPr marL="36900" indent="0">
              <a:buNone/>
            </a:pPr>
            <a:endParaRPr lang="en-US" sz="2800" b="1" dirty="0"/>
          </a:p>
          <a:p>
            <a:pPr>
              <a:buFont typeface="Wingdings" panose="05000000000000000000" pitchFamily="2" charset="2"/>
              <a:buChar char="q"/>
            </a:pPr>
            <a:r>
              <a:rPr lang="en-US" sz="2800" b="1" dirty="0"/>
              <a:t>Judges are vested with the role of interpretation the statute in the manner which gives effect to the intention of the legislature as articulated in the wording used to define the various element of the crime/offence.</a:t>
            </a:r>
          </a:p>
          <a:p>
            <a:endParaRPr lang="en-US" dirty="0"/>
          </a:p>
        </p:txBody>
      </p:sp>
    </p:spTree>
    <p:extLst>
      <p:ext uri="{BB962C8B-B14F-4D97-AF65-F5344CB8AC3E}">
        <p14:creationId xmlns:p14="http://schemas.microsoft.com/office/powerpoint/2010/main" val="1810061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936" y="225381"/>
            <a:ext cx="11062951" cy="857250"/>
          </a:xfrm>
        </p:spPr>
        <p:txBody>
          <a:bodyPr>
            <a:normAutofit/>
          </a:bodyPr>
          <a:lstStyle/>
          <a:p>
            <a:pPr algn="ctr"/>
            <a:r>
              <a:rPr lang="en-GB" sz="3600" b="1" dirty="0"/>
              <a:t>STRICT LIABILITY CONT’D</a:t>
            </a:r>
            <a:endParaRPr lang="en-ZA" sz="3600" b="1" dirty="0"/>
          </a:p>
        </p:txBody>
      </p:sp>
      <p:sp>
        <p:nvSpPr>
          <p:cNvPr id="3" name="Content Placeholder 2"/>
          <p:cNvSpPr>
            <a:spLocks noGrp="1"/>
          </p:cNvSpPr>
          <p:nvPr>
            <p:ph idx="1"/>
          </p:nvPr>
        </p:nvSpPr>
        <p:spPr>
          <a:xfrm>
            <a:off x="641654" y="1229710"/>
            <a:ext cx="11062951" cy="5402909"/>
          </a:xfrm>
        </p:spPr>
        <p:txBody>
          <a:bodyPr>
            <a:normAutofit/>
          </a:bodyPr>
          <a:lstStyle/>
          <a:p>
            <a:pPr>
              <a:buFont typeface="Wingdings" panose="05000000000000000000" pitchFamily="2" charset="2"/>
              <a:buChar char="q"/>
            </a:pPr>
            <a:r>
              <a:rPr lang="en-GB" sz="3200" b="1" i="1" dirty="0">
                <a:latin typeface="+mj-lt"/>
                <a:cs typeface="Arial" panose="020B0604020202020204" pitchFamily="34" charset="0"/>
              </a:rPr>
              <a:t>The following is a case example:</a:t>
            </a:r>
          </a:p>
          <a:p>
            <a:pPr lvl="1">
              <a:buFont typeface="Wingdings" panose="05000000000000000000" pitchFamily="2" charset="2"/>
              <a:buChar char="§"/>
            </a:pPr>
            <a:r>
              <a:rPr lang="en-GB" sz="2800" b="1" i="1" dirty="0">
                <a:latin typeface="+mj-lt"/>
                <a:cs typeface="Arial" panose="020B0604020202020204" pitchFamily="34" charset="0"/>
              </a:rPr>
              <a:t>Patel’s Bazaar Limited v The People </a:t>
            </a:r>
            <a:r>
              <a:rPr lang="en-GB" sz="2800" b="1" dirty="0">
                <a:latin typeface="+mj-lt"/>
                <a:cs typeface="Arial" panose="020B0604020202020204" pitchFamily="34" charset="0"/>
              </a:rPr>
              <a:t>(Court of Appeal for Zambia, 1965</a:t>
            </a:r>
          </a:p>
          <a:p>
            <a:pPr lvl="1">
              <a:buFont typeface="Wingdings" panose="05000000000000000000" pitchFamily="2" charset="2"/>
              <a:buChar char="§"/>
            </a:pPr>
            <a:r>
              <a:rPr lang="en-GB" sz="2800" b="1" dirty="0">
                <a:latin typeface="+mj-lt"/>
                <a:cs typeface="Arial" panose="020B0604020202020204" pitchFamily="34" charset="0"/>
              </a:rPr>
              <a:t>Contravention of S79 (1) of the Public Health Ordinance (Cap 126):</a:t>
            </a:r>
          </a:p>
          <a:p>
            <a:pPr lvl="2">
              <a:buFont typeface="Courier New" panose="02070309020205020404" pitchFamily="49" charset="0"/>
              <a:buChar char="o"/>
            </a:pPr>
            <a:r>
              <a:rPr lang="en-GB" sz="2800" b="1" i="1" dirty="0">
                <a:latin typeface="+mj-lt"/>
                <a:cs typeface="Arial" panose="020B0604020202020204" pitchFamily="34" charset="0"/>
              </a:rPr>
              <a:t>No person shall sell..without reasonable excuse any food for man in an..unwholesome state.</a:t>
            </a:r>
            <a:endParaRPr lang="en-ZA" sz="2800" b="1" i="1" dirty="0">
              <a:latin typeface="+mj-lt"/>
              <a:cs typeface="Arial" panose="020B0604020202020204" pitchFamily="34" charset="0"/>
            </a:endParaRPr>
          </a:p>
        </p:txBody>
      </p:sp>
    </p:spTree>
    <p:extLst>
      <p:ext uri="{BB962C8B-B14F-4D97-AF65-F5344CB8AC3E}">
        <p14:creationId xmlns:p14="http://schemas.microsoft.com/office/powerpoint/2010/main" val="1150594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2885" y="164594"/>
            <a:ext cx="10844010" cy="857250"/>
          </a:xfrm>
        </p:spPr>
        <p:txBody>
          <a:bodyPr>
            <a:normAutofit/>
          </a:bodyPr>
          <a:lstStyle/>
          <a:p>
            <a:r>
              <a:rPr lang="en-GB" sz="3600" b="1" dirty="0"/>
              <a:t>STRICT LIABILITY CONT’D</a:t>
            </a:r>
            <a:endParaRPr lang="en-ZA" sz="3600" b="1" dirty="0"/>
          </a:p>
        </p:txBody>
      </p:sp>
      <p:sp>
        <p:nvSpPr>
          <p:cNvPr id="3" name="Content Placeholder 2"/>
          <p:cNvSpPr>
            <a:spLocks noGrp="1"/>
          </p:cNvSpPr>
          <p:nvPr>
            <p:ph idx="1"/>
          </p:nvPr>
        </p:nvSpPr>
        <p:spPr>
          <a:xfrm>
            <a:off x="862885" y="1021845"/>
            <a:ext cx="10844010" cy="5268596"/>
          </a:xfrm>
        </p:spPr>
        <p:txBody>
          <a:bodyPr>
            <a:normAutofit/>
          </a:bodyPr>
          <a:lstStyle/>
          <a:p>
            <a:pPr marL="0" indent="0">
              <a:buNone/>
            </a:pPr>
            <a:r>
              <a:rPr lang="en-GB" sz="2800" b="1" dirty="0">
                <a:latin typeface="+mj-lt"/>
                <a:cs typeface="Arial" panose="020B0604020202020204" pitchFamily="34" charset="0"/>
              </a:rPr>
              <a:t>The following are useful </a:t>
            </a:r>
            <a:r>
              <a:rPr lang="en-US" sz="2800" b="1" dirty="0">
                <a:latin typeface="+mj-lt"/>
                <a:cs typeface="Arial" panose="020B0604020202020204" pitchFamily="34" charset="0"/>
              </a:rPr>
              <a:t>considerations in determining whether Legislature intended an offence of absolute liability: </a:t>
            </a:r>
            <a:endParaRPr lang="en-GB" sz="2800" b="1" dirty="0">
              <a:latin typeface="+mj-lt"/>
              <a:cs typeface="Arial" panose="020B0604020202020204" pitchFamily="34" charset="0"/>
            </a:endParaRPr>
          </a:p>
          <a:p>
            <a:pPr marL="428625" indent="-428625">
              <a:buFont typeface="+mj-lt"/>
              <a:buAutoNum type="arabicPeriod"/>
            </a:pPr>
            <a:r>
              <a:rPr lang="en-GB" sz="2800" b="1" dirty="0">
                <a:latin typeface="+mj-lt"/>
                <a:cs typeface="Arial" panose="020B0604020202020204" pitchFamily="34" charset="0"/>
              </a:rPr>
              <a:t>The reasonableness of holding that  </a:t>
            </a:r>
            <a:r>
              <a:rPr lang="en-GB" sz="2800" b="1" i="1" dirty="0" err="1">
                <a:latin typeface="+mj-lt"/>
                <a:cs typeface="Arial" panose="020B0604020202020204" pitchFamily="34" charset="0"/>
              </a:rPr>
              <a:t>mens</a:t>
            </a:r>
            <a:r>
              <a:rPr lang="en-GB" sz="2800" b="1" i="1" dirty="0">
                <a:latin typeface="+mj-lt"/>
                <a:cs typeface="Arial" panose="020B0604020202020204" pitchFamily="34" charset="0"/>
              </a:rPr>
              <a:t> </a:t>
            </a:r>
            <a:r>
              <a:rPr lang="en-GB" sz="2800" b="1" i="1" dirty="0" err="1">
                <a:latin typeface="+mj-lt"/>
                <a:cs typeface="Arial" panose="020B0604020202020204" pitchFamily="34" charset="0"/>
              </a:rPr>
              <a:t>rea</a:t>
            </a:r>
            <a:r>
              <a:rPr lang="en-GB" sz="2800" b="1" i="1" dirty="0">
                <a:latin typeface="+mj-lt"/>
                <a:cs typeface="Arial" panose="020B0604020202020204" pitchFamily="34" charset="0"/>
              </a:rPr>
              <a:t> </a:t>
            </a:r>
            <a:r>
              <a:rPr lang="en-GB" sz="2800" b="1" dirty="0">
                <a:latin typeface="+mj-lt"/>
                <a:cs typeface="Arial" panose="020B0604020202020204" pitchFamily="34" charset="0"/>
              </a:rPr>
              <a:t>is not an ingredient of the offence;</a:t>
            </a:r>
          </a:p>
          <a:p>
            <a:pPr marL="428625" indent="-428625">
              <a:buFont typeface="+mj-lt"/>
              <a:buAutoNum type="arabicPeriod"/>
            </a:pPr>
            <a:r>
              <a:rPr lang="en-GB" sz="2800" b="1" dirty="0">
                <a:latin typeface="+mj-lt"/>
                <a:cs typeface="Arial" panose="020B0604020202020204" pitchFamily="34" charset="0"/>
              </a:rPr>
              <a:t>The object &amp; scope of the prohibition</a:t>
            </a:r>
          </a:p>
          <a:p>
            <a:pPr marL="428625" indent="-428625">
              <a:buFont typeface="+mj-lt"/>
              <a:buAutoNum type="arabicPeriod"/>
            </a:pPr>
            <a:r>
              <a:rPr lang="en-GB" sz="2800" b="1" dirty="0">
                <a:latin typeface="+mj-lt"/>
                <a:cs typeface="Arial" panose="020B0604020202020204" pitchFamily="34" charset="0"/>
              </a:rPr>
              <a:t>The ease with which the purposes of the statute could be evaded if the defence of absence of </a:t>
            </a:r>
            <a:r>
              <a:rPr lang="en-GB" sz="2800" b="1" i="1" dirty="0" err="1">
                <a:latin typeface="+mj-lt"/>
                <a:cs typeface="Arial" panose="020B0604020202020204" pitchFamily="34" charset="0"/>
              </a:rPr>
              <a:t>mens</a:t>
            </a:r>
            <a:r>
              <a:rPr lang="en-GB" sz="2800" b="1" i="1" dirty="0">
                <a:latin typeface="+mj-lt"/>
                <a:cs typeface="Arial" panose="020B0604020202020204" pitchFamily="34" charset="0"/>
              </a:rPr>
              <a:t> </a:t>
            </a:r>
            <a:r>
              <a:rPr lang="en-GB" sz="2800" b="1" i="1" dirty="0" err="1">
                <a:latin typeface="+mj-lt"/>
                <a:cs typeface="Arial" panose="020B0604020202020204" pitchFamily="34" charset="0"/>
              </a:rPr>
              <a:t>rea</a:t>
            </a:r>
            <a:r>
              <a:rPr lang="en-GB" sz="2800" b="1" i="1" dirty="0">
                <a:latin typeface="+mj-lt"/>
                <a:cs typeface="Arial" panose="020B0604020202020204" pitchFamily="34" charset="0"/>
              </a:rPr>
              <a:t> </a:t>
            </a:r>
            <a:r>
              <a:rPr lang="en-GB" sz="2800" b="1" dirty="0">
                <a:latin typeface="+mj-lt"/>
                <a:cs typeface="Arial" panose="020B0604020202020204" pitchFamily="34" charset="0"/>
              </a:rPr>
              <a:t>were to succeed</a:t>
            </a:r>
          </a:p>
          <a:p>
            <a:pPr marL="428625" indent="-428625">
              <a:buFont typeface="+mj-lt"/>
              <a:buAutoNum type="arabicPeriod"/>
            </a:pPr>
            <a:r>
              <a:rPr lang="en-GB" sz="2800" b="1" dirty="0">
                <a:latin typeface="+mj-lt"/>
                <a:cs typeface="Arial" panose="020B0604020202020204" pitchFamily="34" charset="0"/>
              </a:rPr>
              <a:t>The nature &amp; extent of penalty</a:t>
            </a:r>
          </a:p>
          <a:p>
            <a:endParaRPr lang="en-ZA" dirty="0">
              <a:latin typeface="Arial Black" pitchFamily="34" charset="0"/>
            </a:endParaRPr>
          </a:p>
        </p:txBody>
      </p:sp>
    </p:spTree>
    <p:extLst>
      <p:ext uri="{BB962C8B-B14F-4D97-AF65-F5344CB8AC3E}">
        <p14:creationId xmlns:p14="http://schemas.microsoft.com/office/powerpoint/2010/main" val="1399574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900" y="164594"/>
            <a:ext cx="10718799" cy="857250"/>
          </a:xfrm>
        </p:spPr>
        <p:txBody>
          <a:bodyPr>
            <a:normAutofit fontScale="90000"/>
          </a:bodyPr>
          <a:lstStyle/>
          <a:p>
            <a:pPr algn="ctr"/>
            <a:r>
              <a:rPr lang="en-ZA" b="1" dirty="0"/>
              <a:t>DEFENCES TO STRICT LIABILITY OFFENCES</a:t>
            </a:r>
          </a:p>
        </p:txBody>
      </p:sp>
      <p:sp>
        <p:nvSpPr>
          <p:cNvPr id="3" name="Content Placeholder 2"/>
          <p:cNvSpPr>
            <a:spLocks noGrp="1"/>
          </p:cNvSpPr>
          <p:nvPr>
            <p:ph idx="1"/>
          </p:nvPr>
        </p:nvSpPr>
        <p:spPr>
          <a:xfrm>
            <a:off x="850900" y="1292772"/>
            <a:ext cx="10718799" cy="5400634"/>
          </a:xfrm>
        </p:spPr>
        <p:txBody>
          <a:bodyPr>
            <a:normAutofit/>
          </a:bodyPr>
          <a:lstStyle/>
          <a:p>
            <a:pPr>
              <a:buFont typeface="Wingdings" panose="05000000000000000000" pitchFamily="2" charset="2"/>
              <a:buChar char="q"/>
            </a:pPr>
            <a:r>
              <a:rPr lang="en-ZA" sz="2800" b="1" dirty="0" err="1">
                <a:latin typeface="+mj-lt"/>
                <a:cs typeface="Arial" panose="020B0604020202020204" pitchFamily="34" charset="0"/>
              </a:rPr>
              <a:t>Copperfields</a:t>
            </a:r>
            <a:r>
              <a:rPr lang="en-ZA" sz="2800" b="1" dirty="0">
                <a:latin typeface="+mj-lt"/>
                <a:cs typeface="Arial" panose="020B0604020202020204" pitchFamily="34" charset="0"/>
              </a:rPr>
              <a:t> Cold Storage Co Ltd v R. 5 NRLR 248:</a:t>
            </a:r>
          </a:p>
          <a:p>
            <a:pPr lvl="1">
              <a:buFont typeface="Courier New" panose="02070309020205020404" pitchFamily="49" charset="0"/>
              <a:buChar char="o"/>
            </a:pPr>
            <a:r>
              <a:rPr lang="en-ZA" sz="2400" b="1" dirty="0">
                <a:latin typeface="+mj-lt"/>
                <a:cs typeface="Arial" panose="020B0604020202020204" pitchFamily="34" charset="0"/>
              </a:rPr>
              <a:t>“the onus is on the accused of establishing that he had reasonable excuse and is not on the prosecution to show that he had not”.</a:t>
            </a:r>
          </a:p>
          <a:p>
            <a:pPr>
              <a:buFont typeface="Wingdings" panose="05000000000000000000" pitchFamily="2" charset="2"/>
              <a:buChar char="q"/>
            </a:pPr>
            <a:r>
              <a:rPr lang="en-US" sz="2800" b="1" dirty="0">
                <a:latin typeface="+mj-lt"/>
                <a:cs typeface="Arial" panose="020B0604020202020204" pitchFamily="34" charset="0"/>
              </a:rPr>
              <a:t>It is possible for D to plead a general defence if the defence is not a denial of </a:t>
            </a:r>
            <a:r>
              <a:rPr lang="en-US" sz="2800" b="1" dirty="0" err="1">
                <a:latin typeface="+mj-lt"/>
                <a:cs typeface="Arial" panose="020B0604020202020204" pitchFamily="34" charset="0"/>
              </a:rPr>
              <a:t>mens</a:t>
            </a:r>
            <a:r>
              <a:rPr lang="en-US" sz="2800" b="1" dirty="0">
                <a:latin typeface="+mj-lt"/>
                <a:cs typeface="Arial" panose="020B0604020202020204" pitchFamily="34" charset="0"/>
              </a:rPr>
              <a:t> rea.</a:t>
            </a:r>
          </a:p>
          <a:p>
            <a:pPr>
              <a:buFont typeface="Wingdings" panose="05000000000000000000" pitchFamily="2" charset="2"/>
              <a:buChar char="q"/>
            </a:pPr>
            <a:r>
              <a:rPr lang="en-US" sz="2800" b="1" dirty="0">
                <a:latin typeface="+mj-lt"/>
                <a:cs typeface="Arial" panose="020B0604020202020204" pitchFamily="34" charset="0"/>
              </a:rPr>
              <a:t>Thus, excuse defences; defences when the defendant admits to committing a criminal act but believes that he or she cannot be held responsible because there was no criminal intent cannot be used in strict liability offences. </a:t>
            </a:r>
          </a:p>
          <a:p>
            <a:pPr>
              <a:buFont typeface="Wingdings" panose="05000000000000000000" pitchFamily="2" charset="2"/>
              <a:buChar char="q"/>
            </a:pPr>
            <a:r>
              <a:rPr lang="en-US" sz="2800" b="1" dirty="0">
                <a:latin typeface="+mj-lt"/>
                <a:cs typeface="Arial" panose="020B0604020202020204" pitchFamily="34" charset="0"/>
              </a:rPr>
              <a:t>A classic example is intoxication.</a:t>
            </a:r>
            <a:endParaRPr lang="en-US" sz="2100" dirty="0">
              <a:latin typeface="Arial" panose="020B0604020202020204" pitchFamily="34" charset="0"/>
              <a:cs typeface="Arial" panose="020B0604020202020204" pitchFamily="34" charset="0"/>
            </a:endParaRPr>
          </a:p>
          <a:p>
            <a:pPr marL="36900" indent="0">
              <a:buNone/>
            </a:pPr>
            <a:endParaRPr lang="en-ZA"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07243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otalTime>50</TotalTime>
  <Words>563</Words>
  <Application>Microsoft Office PowerPoint</Application>
  <PresentationFormat>Widescreen</PresentationFormat>
  <Paragraphs>48</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 Black</vt:lpstr>
      <vt:lpstr>Calisto MT</vt:lpstr>
      <vt:lpstr>Courier New</vt:lpstr>
      <vt:lpstr>Wingdings</vt:lpstr>
      <vt:lpstr>Wingdings 2</vt:lpstr>
      <vt:lpstr>Slate</vt:lpstr>
      <vt:lpstr>UNIT 4 - STRICT LIABILITY OFFENCES</vt:lpstr>
      <vt:lpstr>WHAT IS A STRICT LIABILITY OFFENCE?</vt:lpstr>
      <vt:lpstr>Cont’d</vt:lpstr>
      <vt:lpstr>STRICT LIABILITY CONT’D</vt:lpstr>
      <vt:lpstr>STRICT LIABILITY CONT’D</vt:lpstr>
      <vt:lpstr>STRICT LIABILITY CONT’D</vt:lpstr>
      <vt:lpstr>STRICT LIABILITY CONT’D</vt:lpstr>
      <vt:lpstr>STRICT LIABILITY CONT’D</vt:lpstr>
      <vt:lpstr>DEFENCES TO STRICT LIABILITY OFFENCES</vt:lpstr>
      <vt:lpstr>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Lumbwe</cp:lastModifiedBy>
  <cp:revision>15</cp:revision>
  <dcterms:created xsi:type="dcterms:W3CDTF">2020-02-19T12:55:23Z</dcterms:created>
  <dcterms:modified xsi:type="dcterms:W3CDTF">2020-02-19T13:46:07Z</dcterms:modified>
</cp:coreProperties>
</file>