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20"/>
  </p:notesMasterIdLst>
  <p:sldIdLst>
    <p:sldId id="256" r:id="rId2"/>
    <p:sldId id="257" r:id="rId3"/>
    <p:sldId id="258" r:id="rId4"/>
    <p:sldId id="259" r:id="rId5"/>
    <p:sldId id="261" r:id="rId6"/>
    <p:sldId id="262" r:id="rId7"/>
    <p:sldId id="263" r:id="rId8"/>
    <p:sldId id="264" r:id="rId9"/>
    <p:sldId id="265" r:id="rId10"/>
    <p:sldId id="267" r:id="rId11"/>
    <p:sldId id="268" r:id="rId12"/>
    <p:sldId id="269" r:id="rId13"/>
    <p:sldId id="272" r:id="rId14"/>
    <p:sldId id="274" r:id="rId15"/>
    <p:sldId id="276" r:id="rId16"/>
    <p:sldId id="277" r:id="rId17"/>
    <p:sldId id="278" r:id="rId18"/>
    <p:sldId id="280" r:id="rId1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576"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F77755B-702A-4DFF-BAF2-3A6259B16745}" type="datetimeFigureOut">
              <a:rPr lang="en-GB" smtClean="0"/>
              <a:t>24/02/2020</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CD15790-79F2-4E2B-8407-564127C3068C}" type="slidenum">
              <a:rPr lang="en-GB" smtClean="0"/>
              <a:t>‹#›</a:t>
            </a:fld>
            <a:endParaRPr lang="en-GB"/>
          </a:p>
        </p:txBody>
      </p:sp>
    </p:spTree>
    <p:extLst>
      <p:ext uri="{BB962C8B-B14F-4D97-AF65-F5344CB8AC3E}">
        <p14:creationId xmlns:p14="http://schemas.microsoft.com/office/powerpoint/2010/main" val="5246520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86BDD79D-FBB7-4C8D-BFEA-9598D6412ED0}" type="slidenum">
              <a:rPr lang="en-GB" smtClean="0"/>
              <a:t>2</a:t>
            </a:fld>
            <a:endParaRPr lang="en-GB"/>
          </a:p>
        </p:txBody>
      </p:sp>
    </p:spTree>
    <p:extLst>
      <p:ext uri="{BB962C8B-B14F-4D97-AF65-F5344CB8AC3E}">
        <p14:creationId xmlns:p14="http://schemas.microsoft.com/office/powerpoint/2010/main" val="412957648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86BDD79D-FBB7-4C8D-BFEA-9598D6412ED0}" type="slidenum">
              <a:rPr lang="en-GB" smtClean="0"/>
              <a:t>3</a:t>
            </a:fld>
            <a:endParaRPr lang="en-GB"/>
          </a:p>
        </p:txBody>
      </p:sp>
    </p:spTree>
    <p:extLst>
      <p:ext uri="{BB962C8B-B14F-4D97-AF65-F5344CB8AC3E}">
        <p14:creationId xmlns:p14="http://schemas.microsoft.com/office/powerpoint/2010/main" val="411400170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86BDD79D-FBB7-4C8D-BFEA-9598D6412ED0}" type="slidenum">
              <a:rPr lang="en-GB" smtClean="0"/>
              <a:t>5</a:t>
            </a:fld>
            <a:endParaRPr lang="en-GB"/>
          </a:p>
        </p:txBody>
      </p:sp>
    </p:spTree>
    <p:extLst>
      <p:ext uri="{BB962C8B-B14F-4D97-AF65-F5344CB8AC3E}">
        <p14:creationId xmlns:p14="http://schemas.microsoft.com/office/powerpoint/2010/main" val="92787744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86BDD79D-FBB7-4C8D-BFEA-9598D6412ED0}" type="slidenum">
              <a:rPr lang="en-GB" smtClean="0"/>
              <a:t>6</a:t>
            </a:fld>
            <a:endParaRPr lang="en-GB"/>
          </a:p>
        </p:txBody>
      </p:sp>
    </p:spTree>
    <p:extLst>
      <p:ext uri="{BB962C8B-B14F-4D97-AF65-F5344CB8AC3E}">
        <p14:creationId xmlns:p14="http://schemas.microsoft.com/office/powerpoint/2010/main" val="321068849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09728" indent="0">
              <a:buNone/>
            </a:pPr>
            <a:endParaRPr lang="en-GB" i="0" dirty="0"/>
          </a:p>
          <a:p>
            <a:pPr marL="624078" indent="-514350">
              <a:buAutoNum type="arabicPeriod"/>
            </a:pPr>
            <a:endParaRPr lang="en-GB" dirty="0"/>
          </a:p>
          <a:p>
            <a:endParaRPr lang="en-GB" dirty="0"/>
          </a:p>
        </p:txBody>
      </p:sp>
      <p:sp>
        <p:nvSpPr>
          <p:cNvPr id="4" name="Slide Number Placeholder 3"/>
          <p:cNvSpPr>
            <a:spLocks noGrp="1"/>
          </p:cNvSpPr>
          <p:nvPr>
            <p:ph type="sldNum" sz="quarter" idx="10"/>
          </p:nvPr>
        </p:nvSpPr>
        <p:spPr/>
        <p:txBody>
          <a:bodyPr/>
          <a:lstStyle/>
          <a:p>
            <a:fld id="{86BDD79D-FBB7-4C8D-BFEA-9598D6412ED0}" type="slidenum">
              <a:rPr lang="en-GB" smtClean="0"/>
              <a:t>7</a:t>
            </a:fld>
            <a:endParaRPr lang="en-GB"/>
          </a:p>
        </p:txBody>
      </p:sp>
    </p:spTree>
    <p:extLst>
      <p:ext uri="{BB962C8B-B14F-4D97-AF65-F5344CB8AC3E}">
        <p14:creationId xmlns:p14="http://schemas.microsoft.com/office/powerpoint/2010/main" val="130405672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86BDD79D-FBB7-4C8D-BFEA-9598D6412ED0}" type="slidenum">
              <a:rPr lang="en-GB" smtClean="0"/>
              <a:t>10</a:t>
            </a:fld>
            <a:endParaRPr lang="en-GB"/>
          </a:p>
        </p:txBody>
      </p:sp>
    </p:spTree>
    <p:extLst>
      <p:ext uri="{BB962C8B-B14F-4D97-AF65-F5344CB8AC3E}">
        <p14:creationId xmlns:p14="http://schemas.microsoft.com/office/powerpoint/2010/main" val="334133914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86BDD79D-FBB7-4C8D-BFEA-9598D6412ED0}" type="slidenum">
              <a:rPr lang="en-GB" smtClean="0"/>
              <a:t>14</a:t>
            </a:fld>
            <a:endParaRPr lang="en-GB"/>
          </a:p>
        </p:txBody>
      </p:sp>
    </p:spTree>
    <p:extLst>
      <p:ext uri="{BB962C8B-B14F-4D97-AF65-F5344CB8AC3E}">
        <p14:creationId xmlns:p14="http://schemas.microsoft.com/office/powerpoint/2010/main" val="335646981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86BDD79D-FBB7-4C8D-BFEA-9598D6412ED0}" type="slidenum">
              <a:rPr lang="en-GB" smtClean="0"/>
              <a:t>15</a:t>
            </a:fld>
            <a:endParaRPr lang="en-GB"/>
          </a:p>
        </p:txBody>
      </p:sp>
    </p:spTree>
    <p:extLst>
      <p:ext uri="{BB962C8B-B14F-4D97-AF65-F5344CB8AC3E}">
        <p14:creationId xmlns:p14="http://schemas.microsoft.com/office/powerpoint/2010/main" val="344487126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GB" dirty="0"/>
          </a:p>
        </p:txBody>
      </p:sp>
      <p:sp>
        <p:nvSpPr>
          <p:cNvPr id="4" name="Slide Number Placeholder 3"/>
          <p:cNvSpPr>
            <a:spLocks noGrp="1"/>
          </p:cNvSpPr>
          <p:nvPr>
            <p:ph type="sldNum" sz="quarter" idx="10"/>
          </p:nvPr>
        </p:nvSpPr>
        <p:spPr/>
        <p:txBody>
          <a:bodyPr/>
          <a:lstStyle/>
          <a:p>
            <a:fld id="{86BDD79D-FBB7-4C8D-BFEA-9598D6412ED0}" type="slidenum">
              <a:rPr lang="en-GB" smtClean="0"/>
              <a:t>17</a:t>
            </a:fld>
            <a:endParaRPr lang="en-GB"/>
          </a:p>
        </p:txBody>
      </p:sp>
    </p:spTree>
    <p:extLst>
      <p:ext uri="{BB962C8B-B14F-4D97-AF65-F5344CB8AC3E}">
        <p14:creationId xmlns:p14="http://schemas.microsoft.com/office/powerpoint/2010/main" val="43972087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028020" y="1769541"/>
            <a:ext cx="7080026" cy="1828801"/>
          </a:xfrm>
        </p:spPr>
        <p:txBody>
          <a:bodyPr anchor="b">
            <a:normAutofit/>
          </a:bodyPr>
          <a:lstStyle>
            <a:lvl1pPr algn="ctr">
              <a:defRPr sz="5400"/>
            </a:lvl1pPr>
          </a:lstStyle>
          <a:p>
            <a:r>
              <a:rPr lang="en-US"/>
              <a:t>Click to edit Master title style</a:t>
            </a:r>
            <a:endParaRPr lang="en-US" dirty="0"/>
          </a:p>
        </p:txBody>
      </p:sp>
      <p:sp>
        <p:nvSpPr>
          <p:cNvPr id="3" name="Subtitle 2"/>
          <p:cNvSpPr>
            <a:spLocks noGrp="1"/>
          </p:cNvSpPr>
          <p:nvPr>
            <p:ph type="subTitle" idx="1"/>
          </p:nvPr>
        </p:nvSpPr>
        <p:spPr>
          <a:xfrm>
            <a:off x="1028020" y="3598339"/>
            <a:ext cx="7080026" cy="1049867"/>
          </a:xfrm>
        </p:spPr>
        <p:txBody>
          <a:bodyPr anchor="t"/>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20B9B90-A229-4EE0-BCFF-EC0CB8167C0E}" type="datetimeFigureOut">
              <a:rPr lang="en-GB" smtClean="0"/>
              <a:t>24/02/2020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F5A398F-7121-4277-A9C0-684DA3ACF379}" type="slidenum">
              <a:rPr lang="en-GB" smtClean="0"/>
              <a:t>‹#›</a:t>
            </a:fld>
            <a:endParaRPr lang="en-GB"/>
          </a:p>
        </p:txBody>
      </p:sp>
    </p:spTree>
    <p:extLst>
      <p:ext uri="{BB962C8B-B14F-4D97-AF65-F5344CB8AC3E}">
        <p14:creationId xmlns:p14="http://schemas.microsoft.com/office/powerpoint/2010/main" val="20385816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8" name="Picture 7" descr="Slate-V2-SD-pano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43995" y="540085"/>
            <a:ext cx="7656010" cy="3834374"/>
          </a:xfrm>
          <a:prstGeom prst="rect">
            <a:avLst/>
          </a:prstGeom>
        </p:spPr>
      </p:pic>
      <p:sp>
        <p:nvSpPr>
          <p:cNvPr id="2" name="Title 1"/>
          <p:cNvSpPr>
            <a:spLocks noGrp="1"/>
          </p:cNvSpPr>
          <p:nvPr>
            <p:ph type="title"/>
          </p:nvPr>
        </p:nvSpPr>
        <p:spPr>
          <a:xfrm>
            <a:off x="685354" y="4565255"/>
            <a:ext cx="7766495" cy="543472"/>
          </a:xfrm>
        </p:spPr>
        <p:txBody>
          <a:bodyPr anchor="b">
            <a:normAutofit/>
          </a:bodyPr>
          <a:lstStyle>
            <a:lvl1pPr algn="ctr">
              <a:defRPr sz="2800"/>
            </a:lvl1pPr>
          </a:lstStyle>
          <a:p>
            <a:r>
              <a:rPr lang="en-US"/>
              <a:t>Click to edit Master title style</a:t>
            </a:r>
            <a:endParaRPr lang="en-US" dirty="0"/>
          </a:p>
        </p:txBody>
      </p:sp>
      <p:sp>
        <p:nvSpPr>
          <p:cNvPr id="3" name="Picture Placeholder 2"/>
          <p:cNvSpPr>
            <a:spLocks noGrp="1" noChangeAspect="1"/>
          </p:cNvSpPr>
          <p:nvPr>
            <p:ph type="pic" idx="1"/>
          </p:nvPr>
        </p:nvSpPr>
        <p:spPr>
          <a:xfrm>
            <a:off x="926217" y="695010"/>
            <a:ext cx="7285600" cy="3525671"/>
          </a:xfrm>
          <a:effectLst>
            <a:outerShdw blurRad="38100" dist="25400" dir="4440000">
              <a:srgbClr val="000000">
                <a:alpha val="36000"/>
              </a:srgbClr>
            </a:outerShdw>
          </a:effectLst>
        </p:spPr>
        <p:txBody>
          <a:bodyPr anchor="t">
            <a:normAutofit/>
          </a:bodyPr>
          <a:lstStyle>
            <a:lvl1pPr marL="0" indent="0" algn="ctr">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5346" y="5108728"/>
            <a:ext cx="7765322" cy="682472"/>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20B9B90-A229-4EE0-BCFF-EC0CB8167C0E}" type="datetimeFigureOut">
              <a:rPr lang="en-GB" smtClean="0"/>
              <a:t>24/02/2020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F5A398F-7121-4277-A9C0-684DA3ACF379}" type="slidenum">
              <a:rPr lang="en-GB" smtClean="0"/>
              <a:t>‹#›</a:t>
            </a:fld>
            <a:endParaRPr lang="en-GB"/>
          </a:p>
        </p:txBody>
      </p:sp>
    </p:spTree>
    <p:extLst>
      <p:ext uri="{BB962C8B-B14F-4D97-AF65-F5344CB8AC3E}">
        <p14:creationId xmlns:p14="http://schemas.microsoft.com/office/powerpoint/2010/main" val="27358712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85346" y="608437"/>
            <a:ext cx="7765322" cy="3534344"/>
          </a:xfrm>
        </p:spPr>
        <p:txBody>
          <a:bodyPr anchor="ctr"/>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685346" y="4295180"/>
            <a:ext cx="7765322" cy="1501826"/>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20B9B90-A229-4EE0-BCFF-EC0CB8167C0E}" type="datetimeFigureOut">
              <a:rPr lang="en-GB" smtClean="0"/>
              <a:t>24/02/2020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F5A398F-7121-4277-A9C0-684DA3ACF379}" type="slidenum">
              <a:rPr lang="en-GB" smtClean="0"/>
              <a:t>‹#›</a:t>
            </a:fld>
            <a:endParaRPr lang="en-GB"/>
          </a:p>
        </p:txBody>
      </p:sp>
    </p:spTree>
    <p:extLst>
      <p:ext uri="{BB962C8B-B14F-4D97-AF65-F5344CB8AC3E}">
        <p14:creationId xmlns:p14="http://schemas.microsoft.com/office/powerpoint/2010/main" val="333768170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84659" y="609600"/>
            <a:ext cx="6977064" cy="2992904"/>
          </a:xfrm>
        </p:spPr>
        <p:txBody>
          <a:bodyPr anchor="ctr"/>
          <a:lstStyle>
            <a:lvl1pPr>
              <a:defRPr sz="3200"/>
            </a:lvl1pPr>
          </a:lstStyle>
          <a:p>
            <a:r>
              <a:rPr lang="en-US"/>
              <a:t>Click to edit Master title style</a:t>
            </a:r>
            <a:endParaRPr lang="en-US" dirty="0"/>
          </a:p>
        </p:txBody>
      </p:sp>
      <p:sp>
        <p:nvSpPr>
          <p:cNvPr id="12" name="Text Placeholder 3"/>
          <p:cNvSpPr>
            <a:spLocks noGrp="1"/>
          </p:cNvSpPr>
          <p:nvPr>
            <p:ph type="body" sz="half" idx="13"/>
          </p:nvPr>
        </p:nvSpPr>
        <p:spPr>
          <a:xfrm>
            <a:off x="1290484" y="3610033"/>
            <a:ext cx="6564224" cy="532749"/>
          </a:xfrm>
        </p:spPr>
        <p:txBody>
          <a:bodyPr anchor="t">
            <a:normAutofit/>
          </a:bodyPr>
          <a:lstStyle>
            <a:lvl1pPr marL="0" indent="0" algn="r">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4" name="Text Placeholder 3"/>
          <p:cNvSpPr>
            <a:spLocks noGrp="1"/>
          </p:cNvSpPr>
          <p:nvPr>
            <p:ph type="body" sz="half" idx="2"/>
          </p:nvPr>
        </p:nvSpPr>
        <p:spPr>
          <a:xfrm>
            <a:off x="685346" y="4304353"/>
            <a:ext cx="7765322" cy="1489496"/>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20B9B90-A229-4EE0-BCFF-EC0CB8167C0E}" type="datetimeFigureOut">
              <a:rPr lang="en-GB" smtClean="0"/>
              <a:t>24/02/2020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F5A398F-7121-4277-A9C0-684DA3ACF379}" type="slidenum">
              <a:rPr lang="en-GB" smtClean="0"/>
              <a:t>‹#›</a:t>
            </a:fld>
            <a:endParaRPr lang="en-GB"/>
          </a:p>
        </p:txBody>
      </p:sp>
      <p:sp>
        <p:nvSpPr>
          <p:cNvPr id="11" name="TextBox 10"/>
          <p:cNvSpPr txBox="1"/>
          <p:nvPr/>
        </p:nvSpPr>
        <p:spPr>
          <a:xfrm>
            <a:off x="627459" y="873912"/>
            <a:ext cx="4572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3" name="TextBox 12"/>
          <p:cNvSpPr txBox="1"/>
          <p:nvPr/>
        </p:nvSpPr>
        <p:spPr>
          <a:xfrm>
            <a:off x="7828359" y="2933245"/>
            <a:ext cx="4572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45407796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85346" y="2126943"/>
            <a:ext cx="7765322" cy="2511835"/>
          </a:xfrm>
        </p:spPr>
        <p:txBody>
          <a:bodyPr anchor="b"/>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685339" y="4650556"/>
            <a:ext cx="7764149"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20B9B90-A229-4EE0-BCFF-EC0CB8167C0E}" type="datetimeFigureOut">
              <a:rPr lang="en-GB" smtClean="0"/>
              <a:t>24/02/2020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F5A398F-7121-4277-A9C0-684DA3ACF379}" type="slidenum">
              <a:rPr lang="en-GB" smtClean="0"/>
              <a:t>‹#›</a:t>
            </a:fld>
            <a:endParaRPr lang="en-GB"/>
          </a:p>
        </p:txBody>
      </p:sp>
    </p:spTree>
    <p:extLst>
      <p:ext uri="{BB962C8B-B14F-4D97-AF65-F5344CB8AC3E}">
        <p14:creationId xmlns:p14="http://schemas.microsoft.com/office/powerpoint/2010/main" val="265386634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685346" y="609600"/>
            <a:ext cx="7765322" cy="970450"/>
          </a:xfrm>
        </p:spPr>
        <p:txBody>
          <a:bodyPr/>
          <a:lstStyle/>
          <a:p>
            <a:r>
              <a:rPr lang="en-US"/>
              <a:t>Click to edit Master title style</a:t>
            </a:r>
            <a:endParaRPr lang="en-US" dirty="0"/>
          </a:p>
        </p:txBody>
      </p:sp>
      <p:sp>
        <p:nvSpPr>
          <p:cNvPr id="7" name="Text Placeholder 2"/>
          <p:cNvSpPr>
            <a:spLocks noGrp="1"/>
          </p:cNvSpPr>
          <p:nvPr>
            <p:ph type="body" idx="1"/>
          </p:nvPr>
        </p:nvSpPr>
        <p:spPr>
          <a:xfrm>
            <a:off x="685346" y="1885950"/>
            <a:ext cx="2475738" cy="576262"/>
          </a:xfrm>
        </p:spPr>
        <p:txBody>
          <a:bodyPr anchor="b">
            <a:noAutofit/>
          </a:bodyPr>
          <a:lstStyle>
            <a:lvl1pPr marL="0" indent="0" algn="ctr">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Text Placeholder 3"/>
          <p:cNvSpPr>
            <a:spLocks noGrp="1"/>
          </p:cNvSpPr>
          <p:nvPr>
            <p:ph type="body" sz="half" idx="15"/>
          </p:nvPr>
        </p:nvSpPr>
        <p:spPr>
          <a:xfrm>
            <a:off x="685346" y="2571750"/>
            <a:ext cx="2475738" cy="3219450"/>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Text Placeholder 4"/>
          <p:cNvSpPr>
            <a:spLocks noGrp="1"/>
          </p:cNvSpPr>
          <p:nvPr>
            <p:ph type="body" sz="quarter" idx="3"/>
          </p:nvPr>
        </p:nvSpPr>
        <p:spPr>
          <a:xfrm>
            <a:off x="3335033" y="1885950"/>
            <a:ext cx="2475738" cy="576262"/>
          </a:xfrm>
        </p:spPr>
        <p:txBody>
          <a:bodyPr anchor="b">
            <a:noAutofit/>
          </a:bodyPr>
          <a:lstStyle>
            <a:lvl1pPr marL="0" indent="0" algn="ctr">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 name="Text Placeholder 3"/>
          <p:cNvSpPr>
            <a:spLocks noGrp="1"/>
          </p:cNvSpPr>
          <p:nvPr>
            <p:ph type="body" sz="half" idx="16"/>
          </p:nvPr>
        </p:nvSpPr>
        <p:spPr>
          <a:xfrm>
            <a:off x="3331076" y="2571750"/>
            <a:ext cx="2475738" cy="3219450"/>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Text Placeholder 4"/>
          <p:cNvSpPr>
            <a:spLocks noGrp="1"/>
          </p:cNvSpPr>
          <p:nvPr>
            <p:ph type="body" sz="quarter" idx="13"/>
          </p:nvPr>
        </p:nvSpPr>
        <p:spPr>
          <a:xfrm>
            <a:off x="5974929" y="1885950"/>
            <a:ext cx="2475738" cy="576262"/>
          </a:xfrm>
        </p:spPr>
        <p:txBody>
          <a:bodyPr anchor="b">
            <a:noAutofit/>
          </a:bodyPr>
          <a:lstStyle>
            <a:lvl1pPr marL="0" indent="0" algn="ctr">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Text Placeholder 3"/>
          <p:cNvSpPr>
            <a:spLocks noGrp="1"/>
          </p:cNvSpPr>
          <p:nvPr>
            <p:ph type="body" sz="half" idx="17"/>
          </p:nvPr>
        </p:nvSpPr>
        <p:spPr>
          <a:xfrm>
            <a:off x="5974929" y="2571750"/>
            <a:ext cx="2475738" cy="3219450"/>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820B9B90-A229-4EE0-BCFF-EC0CB8167C0E}" type="datetimeFigureOut">
              <a:rPr lang="en-GB" smtClean="0"/>
              <a:t>24/02/2020</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5F5A398F-7121-4277-A9C0-684DA3ACF379}" type="slidenum">
              <a:rPr lang="en-GB" smtClean="0"/>
              <a:t>‹#›</a:t>
            </a:fld>
            <a:endParaRPr lang="en-GB"/>
          </a:p>
        </p:txBody>
      </p:sp>
    </p:spTree>
    <p:extLst>
      <p:ext uri="{BB962C8B-B14F-4D97-AF65-F5344CB8AC3E}">
        <p14:creationId xmlns:p14="http://schemas.microsoft.com/office/powerpoint/2010/main" val="223710195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pic>
        <p:nvPicPr>
          <p:cNvPr id="6" name="Picture 5" descr="Slate-V2-SD-3col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59239" y="1826045"/>
            <a:ext cx="2529046" cy="1833558"/>
          </a:xfrm>
          <a:prstGeom prst="rect">
            <a:avLst/>
          </a:prstGeom>
        </p:spPr>
      </p:pic>
      <p:pic>
        <p:nvPicPr>
          <p:cNvPr id="28" name="Picture 27" descr="Slate-V2-SD-3col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93813" y="1826045"/>
            <a:ext cx="2529046" cy="1833558"/>
          </a:xfrm>
          <a:prstGeom prst="rect">
            <a:avLst/>
          </a:prstGeom>
        </p:spPr>
      </p:pic>
      <p:pic>
        <p:nvPicPr>
          <p:cNvPr id="29" name="Picture 28" descr="Slate-V2-SD-3col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921715" y="1826045"/>
            <a:ext cx="2529046" cy="1833558"/>
          </a:xfrm>
          <a:prstGeom prst="rect">
            <a:avLst/>
          </a:prstGeom>
        </p:spPr>
      </p:pic>
      <p:sp>
        <p:nvSpPr>
          <p:cNvPr id="30" name="Title 1"/>
          <p:cNvSpPr>
            <a:spLocks noGrp="1"/>
          </p:cNvSpPr>
          <p:nvPr>
            <p:ph type="title"/>
          </p:nvPr>
        </p:nvSpPr>
        <p:spPr>
          <a:xfrm>
            <a:off x="685346" y="609600"/>
            <a:ext cx="7765322" cy="970450"/>
          </a:xfrm>
        </p:spPr>
        <p:txBody>
          <a:bodyPr/>
          <a:lstStyle/>
          <a:p>
            <a:r>
              <a:rPr lang="en-US"/>
              <a:t>Click to edit Master title style</a:t>
            </a:r>
            <a:endParaRPr lang="en-US" dirty="0"/>
          </a:p>
        </p:txBody>
      </p:sp>
      <p:sp>
        <p:nvSpPr>
          <p:cNvPr id="19" name="Text Placeholder 2"/>
          <p:cNvSpPr>
            <a:spLocks noGrp="1"/>
          </p:cNvSpPr>
          <p:nvPr>
            <p:ph type="body" idx="1"/>
          </p:nvPr>
        </p:nvSpPr>
        <p:spPr>
          <a:xfrm>
            <a:off x="685346" y="3904106"/>
            <a:ext cx="2475738" cy="576262"/>
          </a:xfrm>
        </p:spPr>
        <p:txBody>
          <a:bodyPr anchor="b">
            <a:noAutofit/>
          </a:bodyPr>
          <a:lstStyle>
            <a:lvl1pPr marL="0" indent="0" algn="ctr">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Picture Placeholder 2"/>
          <p:cNvSpPr>
            <a:spLocks noGrp="1" noChangeAspect="1"/>
          </p:cNvSpPr>
          <p:nvPr>
            <p:ph type="pic" idx="15"/>
          </p:nvPr>
        </p:nvSpPr>
        <p:spPr>
          <a:xfrm>
            <a:off x="763577" y="1938918"/>
            <a:ext cx="2319276" cy="1602954"/>
          </a:xfrm>
          <a:prstGeom prst="roundRect">
            <a:avLst>
              <a:gd name="adj" fmla="val 1858"/>
            </a:avLst>
          </a:prstGeom>
          <a:effectLst>
            <a:outerShdw blurRad="38100" dist="25400" dir="4440000">
              <a:srgbClr val="000000">
                <a:alpha val="36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1" name="Text Placeholder 3"/>
          <p:cNvSpPr>
            <a:spLocks noGrp="1"/>
          </p:cNvSpPr>
          <p:nvPr>
            <p:ph type="body" sz="half" idx="18"/>
          </p:nvPr>
        </p:nvSpPr>
        <p:spPr>
          <a:xfrm>
            <a:off x="685346" y="4480369"/>
            <a:ext cx="2475738" cy="1310833"/>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Text Placeholder 4"/>
          <p:cNvSpPr>
            <a:spLocks noGrp="1"/>
          </p:cNvSpPr>
          <p:nvPr>
            <p:ph type="body" sz="quarter" idx="3"/>
          </p:nvPr>
        </p:nvSpPr>
        <p:spPr>
          <a:xfrm>
            <a:off x="3332091" y="3904106"/>
            <a:ext cx="2475738" cy="576262"/>
          </a:xfrm>
        </p:spPr>
        <p:txBody>
          <a:bodyPr anchor="b">
            <a:noAutofit/>
          </a:bodyPr>
          <a:lstStyle>
            <a:lvl1pPr marL="0" indent="0" algn="ctr">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Picture Placeholder 2"/>
          <p:cNvSpPr>
            <a:spLocks noGrp="1" noChangeAspect="1"/>
          </p:cNvSpPr>
          <p:nvPr>
            <p:ph type="pic" idx="21"/>
          </p:nvPr>
        </p:nvSpPr>
        <p:spPr>
          <a:xfrm>
            <a:off x="3409307" y="1939094"/>
            <a:ext cx="2319276" cy="1608164"/>
          </a:xfrm>
          <a:prstGeom prst="roundRect">
            <a:avLst>
              <a:gd name="adj" fmla="val 1858"/>
            </a:avLst>
          </a:prstGeom>
          <a:effectLst>
            <a:outerShdw blurRad="38100" dist="25400" dir="4440000">
              <a:srgbClr val="000000">
                <a:alpha val="36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3331075" y="4480368"/>
            <a:ext cx="2476753" cy="1310833"/>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5" name="Text Placeholder 4"/>
          <p:cNvSpPr>
            <a:spLocks noGrp="1"/>
          </p:cNvSpPr>
          <p:nvPr>
            <p:ph type="body" sz="quarter" idx="13"/>
          </p:nvPr>
        </p:nvSpPr>
        <p:spPr>
          <a:xfrm>
            <a:off x="5975023" y="3904106"/>
            <a:ext cx="2475738" cy="576262"/>
          </a:xfrm>
        </p:spPr>
        <p:txBody>
          <a:bodyPr anchor="b">
            <a:noAutofit/>
          </a:bodyPr>
          <a:lstStyle>
            <a:lvl1pPr marL="0" indent="0" algn="ctr">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6" name="Picture Placeholder 2"/>
          <p:cNvSpPr>
            <a:spLocks noGrp="1" noChangeAspect="1"/>
          </p:cNvSpPr>
          <p:nvPr>
            <p:ph type="pic" idx="22"/>
          </p:nvPr>
        </p:nvSpPr>
        <p:spPr>
          <a:xfrm>
            <a:off x="6056774" y="1934432"/>
            <a:ext cx="2319276" cy="1607294"/>
          </a:xfrm>
          <a:prstGeom prst="roundRect">
            <a:avLst>
              <a:gd name="adj" fmla="val 1858"/>
            </a:avLst>
          </a:prstGeom>
          <a:effectLst>
            <a:outerShdw blurRad="38100" dist="25400" dir="4440000">
              <a:srgbClr val="000000">
                <a:alpha val="36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5974929" y="4480366"/>
            <a:ext cx="2475738" cy="131083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820B9B90-A229-4EE0-BCFF-EC0CB8167C0E}" type="datetimeFigureOut">
              <a:rPr lang="en-GB" smtClean="0"/>
              <a:t>24/02/2020</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5F5A398F-7121-4277-A9C0-684DA3ACF379}" type="slidenum">
              <a:rPr lang="en-GB" smtClean="0"/>
              <a:t>‹#›</a:t>
            </a:fld>
            <a:endParaRPr lang="en-GB"/>
          </a:p>
        </p:txBody>
      </p:sp>
    </p:spTree>
    <p:extLst>
      <p:ext uri="{BB962C8B-B14F-4D97-AF65-F5344CB8AC3E}">
        <p14:creationId xmlns:p14="http://schemas.microsoft.com/office/powerpoint/2010/main" val="107370259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20B9B90-A229-4EE0-BCFF-EC0CB8167C0E}" type="datetimeFigureOut">
              <a:rPr lang="en-GB" smtClean="0"/>
              <a:t>24/02/2020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F5A398F-7121-4277-A9C0-684DA3ACF379}" type="slidenum">
              <a:rPr lang="en-GB" smtClean="0"/>
              <a:t>‹#›</a:t>
            </a:fld>
            <a:endParaRPr lang="en-GB"/>
          </a:p>
        </p:txBody>
      </p:sp>
    </p:spTree>
    <p:extLst>
      <p:ext uri="{BB962C8B-B14F-4D97-AF65-F5344CB8AC3E}">
        <p14:creationId xmlns:p14="http://schemas.microsoft.com/office/powerpoint/2010/main" val="90157412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37302" y="609600"/>
            <a:ext cx="1713365" cy="5181601"/>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685347" y="609600"/>
            <a:ext cx="5937654" cy="5181601"/>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20B9B90-A229-4EE0-BCFF-EC0CB8167C0E}" type="datetimeFigureOut">
              <a:rPr lang="en-GB" smtClean="0"/>
              <a:t>24/02/2020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F5A398F-7121-4277-A9C0-684DA3ACF379}" type="slidenum">
              <a:rPr lang="en-GB" smtClean="0"/>
              <a:t>‹#›</a:t>
            </a:fld>
            <a:endParaRPr lang="en-GB"/>
          </a:p>
        </p:txBody>
      </p:sp>
    </p:spTree>
    <p:extLst>
      <p:ext uri="{BB962C8B-B14F-4D97-AF65-F5344CB8AC3E}">
        <p14:creationId xmlns:p14="http://schemas.microsoft.com/office/powerpoint/2010/main" val="16672033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20B9B90-A229-4EE0-BCFF-EC0CB8167C0E}" type="datetimeFigureOut">
              <a:rPr lang="en-GB" smtClean="0"/>
              <a:t>24/02/2020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F5A398F-7121-4277-A9C0-684DA3ACF379}" type="slidenum">
              <a:rPr lang="en-GB" smtClean="0"/>
              <a:t>‹#›</a:t>
            </a:fld>
            <a:endParaRPr lang="en-GB"/>
          </a:p>
        </p:txBody>
      </p:sp>
    </p:spTree>
    <p:extLst>
      <p:ext uri="{BB962C8B-B14F-4D97-AF65-F5344CB8AC3E}">
        <p14:creationId xmlns:p14="http://schemas.microsoft.com/office/powerpoint/2010/main" val="12100371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71551" y="1761068"/>
            <a:ext cx="7192913" cy="1828813"/>
          </a:xfrm>
        </p:spPr>
        <p:txBody>
          <a:bodyPr anchor="b"/>
          <a:lstStyle>
            <a:lvl1pPr algn="ctr">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971551" y="3589879"/>
            <a:ext cx="7192913" cy="1507054"/>
          </a:xfrm>
        </p:spPr>
        <p:txBody>
          <a:bodyPr anchor="t"/>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20B9B90-A229-4EE0-BCFF-EC0CB8167C0E}" type="datetimeFigureOut">
              <a:rPr lang="en-GB" smtClean="0"/>
              <a:t>24/02/2020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F5A398F-7121-4277-A9C0-684DA3ACF379}" type="slidenum">
              <a:rPr lang="en-GB" smtClean="0"/>
              <a:t>‹#›</a:t>
            </a:fld>
            <a:endParaRPr lang="en-GB"/>
          </a:p>
        </p:txBody>
      </p:sp>
    </p:spTree>
    <p:extLst>
      <p:ext uri="{BB962C8B-B14F-4D97-AF65-F5344CB8AC3E}">
        <p14:creationId xmlns:p14="http://schemas.microsoft.com/office/powerpoint/2010/main" val="11798835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5347" y="1732449"/>
            <a:ext cx="3795373" cy="4058750"/>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52169" y="1732450"/>
            <a:ext cx="3798499" cy="4058751"/>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20B9B90-A229-4EE0-BCFF-EC0CB8167C0E}" type="datetimeFigureOut">
              <a:rPr lang="en-GB" smtClean="0"/>
              <a:t>24/02/2020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F5A398F-7121-4277-A9C0-684DA3ACF379}" type="slidenum">
              <a:rPr lang="en-GB" smtClean="0"/>
              <a:t>‹#›</a:t>
            </a:fld>
            <a:endParaRPr lang="en-GB"/>
          </a:p>
        </p:txBody>
      </p:sp>
    </p:spTree>
    <p:extLst>
      <p:ext uri="{BB962C8B-B14F-4D97-AF65-F5344CB8AC3E}">
        <p14:creationId xmlns:p14="http://schemas.microsoft.com/office/powerpoint/2010/main" val="801550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0" name="Picture 9" descr="Slate-V2-SD-comp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85345" y="1770323"/>
            <a:ext cx="3787423" cy="4112953"/>
          </a:xfrm>
          <a:prstGeom prst="rect">
            <a:avLst/>
          </a:prstGeom>
        </p:spPr>
      </p:pic>
      <p:pic>
        <p:nvPicPr>
          <p:cNvPr id="14" name="Picture 13" descr="Slate-V2-SD-comp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663245" y="1770323"/>
            <a:ext cx="3787423" cy="4112953"/>
          </a:xfrm>
          <a:prstGeom prst="rect">
            <a:avLst/>
          </a:prstGeom>
        </p:spPr>
      </p:pic>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754404" y="1835254"/>
            <a:ext cx="3657258" cy="544884"/>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754404" y="2380138"/>
            <a:ext cx="3657258" cy="3411063"/>
          </a:xfrm>
        </p:spPr>
        <p:txBody>
          <a:bodyPr anchor="t">
            <a:normAutofit/>
          </a:bodyPr>
          <a:lstStyle>
            <a:lvl1pPr>
              <a:defRPr sz="1800"/>
            </a:lvl1pPr>
            <a:lvl2pPr>
              <a:defRPr sz="1600"/>
            </a:lvl2pPr>
            <a:lvl3pPr>
              <a:defRPr sz="1400"/>
            </a:lvl3pPr>
            <a:lvl4pPr>
              <a:defRPr sz="1200"/>
            </a:lvl4pPr>
            <a:lvl5pPr>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721225" y="1835255"/>
            <a:ext cx="3671498" cy="544883"/>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721225" y="2380138"/>
            <a:ext cx="3671498" cy="3411063"/>
          </a:xfrm>
        </p:spPr>
        <p:txBody>
          <a:bodyPr anchor="t">
            <a:normAutofit/>
          </a:bodyPr>
          <a:lstStyle>
            <a:lvl1pPr>
              <a:defRPr sz="1800"/>
            </a:lvl1pPr>
            <a:lvl2pPr>
              <a:defRPr sz="1600"/>
            </a:lvl2pPr>
            <a:lvl3pPr>
              <a:defRPr sz="1400"/>
            </a:lvl3pPr>
            <a:lvl4pPr>
              <a:defRPr sz="1200"/>
            </a:lvl4pPr>
            <a:lvl5pPr>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20B9B90-A229-4EE0-BCFF-EC0CB8167C0E}" type="datetimeFigureOut">
              <a:rPr lang="en-GB" smtClean="0"/>
              <a:t>24/02/2020</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5F5A398F-7121-4277-A9C0-684DA3ACF379}" type="slidenum">
              <a:rPr lang="en-GB" smtClean="0"/>
              <a:t>‹#›</a:t>
            </a:fld>
            <a:endParaRPr lang="en-GB"/>
          </a:p>
        </p:txBody>
      </p:sp>
    </p:spTree>
    <p:extLst>
      <p:ext uri="{BB962C8B-B14F-4D97-AF65-F5344CB8AC3E}">
        <p14:creationId xmlns:p14="http://schemas.microsoft.com/office/powerpoint/2010/main" val="22120512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20B9B90-A229-4EE0-BCFF-EC0CB8167C0E}" type="datetimeFigureOut">
              <a:rPr lang="en-GB" smtClean="0"/>
              <a:t>24/02/2020</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5F5A398F-7121-4277-A9C0-684DA3ACF379}" type="slidenum">
              <a:rPr lang="en-GB" smtClean="0"/>
              <a:t>‹#›</a:t>
            </a:fld>
            <a:endParaRPr lang="en-GB"/>
          </a:p>
        </p:txBody>
      </p:sp>
    </p:spTree>
    <p:extLst>
      <p:ext uri="{BB962C8B-B14F-4D97-AF65-F5344CB8AC3E}">
        <p14:creationId xmlns:p14="http://schemas.microsoft.com/office/powerpoint/2010/main" val="25194758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20B9B90-A229-4EE0-BCFF-EC0CB8167C0E}" type="datetimeFigureOut">
              <a:rPr lang="en-GB" smtClean="0"/>
              <a:t>24/02/2020</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5F5A398F-7121-4277-A9C0-684DA3ACF379}" type="slidenum">
              <a:rPr lang="en-GB" smtClean="0"/>
              <a:t>‹#›</a:t>
            </a:fld>
            <a:endParaRPr lang="en-GB"/>
          </a:p>
        </p:txBody>
      </p:sp>
    </p:spTree>
    <p:extLst>
      <p:ext uri="{BB962C8B-B14F-4D97-AF65-F5344CB8AC3E}">
        <p14:creationId xmlns:p14="http://schemas.microsoft.com/office/powerpoint/2010/main" val="28685033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347" y="609600"/>
            <a:ext cx="2780167" cy="1821918"/>
          </a:xfrm>
        </p:spPr>
        <p:txBody>
          <a:bodyPr anchor="b">
            <a:normAutofit/>
          </a:bodyPr>
          <a:lstStyle>
            <a:lvl1pPr algn="ctr">
              <a:defRPr sz="2400" b="0"/>
            </a:lvl1pPr>
          </a:lstStyle>
          <a:p>
            <a:r>
              <a:rPr lang="en-US"/>
              <a:t>Click to edit Master title style</a:t>
            </a:r>
            <a:endParaRPr lang="en-US" dirty="0"/>
          </a:p>
        </p:txBody>
      </p:sp>
      <p:sp>
        <p:nvSpPr>
          <p:cNvPr id="3" name="Content Placeholder 2"/>
          <p:cNvSpPr>
            <a:spLocks noGrp="1"/>
          </p:cNvSpPr>
          <p:nvPr>
            <p:ph idx="1"/>
          </p:nvPr>
        </p:nvSpPr>
        <p:spPr>
          <a:xfrm>
            <a:off x="3641725" y="609600"/>
            <a:ext cx="4808943" cy="518160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5347" y="2431518"/>
            <a:ext cx="2780167" cy="3359681"/>
          </a:xfrm>
        </p:spPr>
        <p:txBody>
          <a:bodyPr anchor="t">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20B9B90-A229-4EE0-BCFF-EC0CB8167C0E}" type="datetimeFigureOut">
              <a:rPr lang="en-GB" smtClean="0"/>
              <a:t>24/02/2020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F5A398F-7121-4277-A9C0-684DA3ACF379}" type="slidenum">
              <a:rPr lang="en-GB" smtClean="0"/>
              <a:t>‹#›</a:t>
            </a:fld>
            <a:endParaRPr lang="en-GB"/>
          </a:p>
        </p:txBody>
      </p:sp>
    </p:spTree>
    <p:extLst>
      <p:ext uri="{BB962C8B-B14F-4D97-AF65-F5344CB8AC3E}">
        <p14:creationId xmlns:p14="http://schemas.microsoft.com/office/powerpoint/2010/main" val="12544112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12" name="Picture 11" descr="Slate-V2-SD-vert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844987" y="609923"/>
            <a:ext cx="3428146" cy="5205472"/>
          </a:xfrm>
          <a:prstGeom prst="rect">
            <a:avLst/>
          </a:prstGeom>
        </p:spPr>
      </p:pic>
      <p:sp>
        <p:nvSpPr>
          <p:cNvPr id="2" name="Title 1"/>
          <p:cNvSpPr>
            <a:spLocks noGrp="1"/>
          </p:cNvSpPr>
          <p:nvPr>
            <p:ph type="title"/>
          </p:nvPr>
        </p:nvSpPr>
        <p:spPr>
          <a:xfrm>
            <a:off x="685347" y="609923"/>
            <a:ext cx="3924676" cy="1829338"/>
          </a:xfrm>
        </p:spPr>
        <p:txBody>
          <a:bodyPr anchor="b">
            <a:noAutofit/>
          </a:bodyPr>
          <a:lstStyle>
            <a:lvl1pPr algn="ctr">
              <a:defRPr sz="32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4976728" y="743989"/>
            <a:ext cx="3165375" cy="4912822"/>
          </a:xfrm>
          <a:effectLst>
            <a:outerShdw blurRad="38100" dist="25400" dir="4440000">
              <a:srgbClr val="000000">
                <a:alpha val="36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85347" y="2439261"/>
            <a:ext cx="3924676" cy="3376134"/>
          </a:xfrm>
        </p:spPr>
        <p:txBody>
          <a:bodyPr anchor="t">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20B9B90-A229-4EE0-BCFF-EC0CB8167C0E}" type="datetimeFigureOut">
              <a:rPr lang="en-GB" smtClean="0"/>
              <a:t>24/02/2020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F5A398F-7121-4277-A9C0-684DA3ACF379}" type="slidenum">
              <a:rPr lang="en-GB" smtClean="0"/>
              <a:t>‹#›</a:t>
            </a:fld>
            <a:endParaRPr lang="en-GB"/>
          </a:p>
        </p:txBody>
      </p:sp>
    </p:spTree>
    <p:extLst>
      <p:ext uri="{BB962C8B-B14F-4D97-AF65-F5344CB8AC3E}">
        <p14:creationId xmlns:p14="http://schemas.microsoft.com/office/powerpoint/2010/main" val="16894487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5346" y="609600"/>
            <a:ext cx="7765322" cy="970450"/>
          </a:xfrm>
          <a:prstGeom prst="rect">
            <a:avLst/>
          </a:prstGeom>
          <a:effectLst>
            <a:outerShdw blurRad="25400" dir="17880000">
              <a:srgbClr val="000000">
                <a:alpha val="46000"/>
              </a:srgbClr>
            </a:outerShdw>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5346" y="1732450"/>
            <a:ext cx="7765322" cy="4058751"/>
          </a:xfrm>
          <a:prstGeom prst="rect">
            <a:avLst/>
          </a:prstGeom>
          <a:effectLst>
            <a:outerShdw blurRad="25400" dir="17880000">
              <a:srgbClr val="000000">
                <a:alpha val="46000"/>
              </a:srgbClr>
            </a:outerShdw>
          </a:effectLst>
        </p:spPr>
        <p:txBody>
          <a:bodyPr vert="horz" lIns="91440" tIns="45720" rIns="91440" bIns="45720" rtlCol="0"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759052" y="5883276"/>
            <a:ext cx="2057400" cy="365125"/>
          </a:xfrm>
          <a:prstGeom prst="rect">
            <a:avLst/>
          </a:prstGeom>
        </p:spPr>
        <p:txBody>
          <a:bodyPr vert="horz" lIns="91440" tIns="45720" rIns="91440" bIns="45720" rtlCol="0" anchor="ctr"/>
          <a:lstStyle>
            <a:lvl1pPr algn="r">
              <a:defRPr sz="1000">
                <a:solidFill>
                  <a:schemeClr val="tx1">
                    <a:lumMod val="95000"/>
                  </a:schemeClr>
                </a:solidFill>
                <a:effectLst>
                  <a:outerShdw blurRad="50800" dist="38100" dir="2700000" algn="tl" rotWithShape="0">
                    <a:schemeClr val="bg1">
                      <a:alpha val="43000"/>
                    </a:schemeClr>
                  </a:outerShdw>
                </a:effectLst>
              </a:defRPr>
            </a:lvl1pPr>
          </a:lstStyle>
          <a:p>
            <a:fld id="{820B9B90-A229-4EE0-BCFF-EC0CB8167C0E}" type="datetimeFigureOut">
              <a:rPr lang="en-GB" smtClean="0"/>
              <a:t>24/02/2020</a:t>
            </a:fld>
            <a:endParaRPr lang="en-GB"/>
          </a:p>
        </p:txBody>
      </p:sp>
      <p:sp>
        <p:nvSpPr>
          <p:cNvPr id="5" name="Footer Placeholder 4"/>
          <p:cNvSpPr>
            <a:spLocks noGrp="1"/>
          </p:cNvSpPr>
          <p:nvPr>
            <p:ph type="ftr" sz="quarter" idx="3"/>
          </p:nvPr>
        </p:nvSpPr>
        <p:spPr>
          <a:xfrm>
            <a:off x="685347" y="5883276"/>
            <a:ext cx="5004649" cy="365125"/>
          </a:xfrm>
          <a:prstGeom prst="rect">
            <a:avLst/>
          </a:prstGeom>
        </p:spPr>
        <p:txBody>
          <a:bodyPr vert="horz" lIns="91440" tIns="45720" rIns="91440" bIns="45720" rtlCol="0" anchor="ctr"/>
          <a:lstStyle>
            <a:lvl1pPr algn="l">
              <a:defRPr sz="1000">
                <a:solidFill>
                  <a:schemeClr val="tx1">
                    <a:lumMod val="95000"/>
                  </a:schemeClr>
                </a:solidFill>
                <a:effectLst>
                  <a:outerShdw blurRad="50800" dist="38100" dir="2700000" algn="tl" rotWithShape="0">
                    <a:schemeClr val="bg1">
                      <a:alpha val="43000"/>
                    </a:schemeClr>
                  </a:outerShdw>
                </a:effectLst>
              </a:defRPr>
            </a:lvl1pPr>
          </a:lstStyle>
          <a:p>
            <a:endParaRPr lang="en-GB"/>
          </a:p>
        </p:txBody>
      </p:sp>
      <p:sp>
        <p:nvSpPr>
          <p:cNvPr id="6" name="Slide Number Placeholder 5"/>
          <p:cNvSpPr>
            <a:spLocks noGrp="1"/>
          </p:cNvSpPr>
          <p:nvPr>
            <p:ph type="sldNum" sz="quarter" idx="4"/>
          </p:nvPr>
        </p:nvSpPr>
        <p:spPr>
          <a:xfrm>
            <a:off x="7885509" y="5883276"/>
            <a:ext cx="565159" cy="365125"/>
          </a:xfrm>
          <a:prstGeom prst="rect">
            <a:avLst/>
          </a:prstGeom>
        </p:spPr>
        <p:txBody>
          <a:bodyPr vert="horz" lIns="91440" tIns="45720" rIns="91440" bIns="45720" rtlCol="0" anchor="ctr"/>
          <a:lstStyle>
            <a:lvl1pPr algn="r">
              <a:defRPr sz="1000">
                <a:solidFill>
                  <a:schemeClr val="tx1">
                    <a:lumMod val="95000"/>
                  </a:schemeClr>
                </a:solidFill>
                <a:effectLst>
                  <a:outerShdw blurRad="50800" dist="38100" dir="2700000" algn="tl" rotWithShape="0">
                    <a:schemeClr val="bg1">
                      <a:alpha val="43000"/>
                    </a:schemeClr>
                  </a:outerShdw>
                </a:effectLst>
              </a:defRPr>
            </a:lvl1pPr>
          </a:lstStyle>
          <a:p>
            <a:fld id="{5F5A398F-7121-4277-A9C0-684DA3ACF379}" type="slidenum">
              <a:rPr lang="en-GB" smtClean="0"/>
              <a:t>‹#›</a:t>
            </a:fld>
            <a:endParaRPr lang="en-GB"/>
          </a:p>
        </p:txBody>
      </p:sp>
    </p:spTree>
    <p:extLst>
      <p:ext uri="{BB962C8B-B14F-4D97-AF65-F5344CB8AC3E}">
        <p14:creationId xmlns:p14="http://schemas.microsoft.com/office/powerpoint/2010/main" val="477926822"/>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 id="2147483696" r:id="rId12"/>
    <p:sldLayoutId id="2147483697" r:id="rId13"/>
    <p:sldLayoutId id="2147483698" r:id="rId14"/>
    <p:sldLayoutId id="2147483699" r:id="rId15"/>
    <p:sldLayoutId id="2147483700" r:id="rId16"/>
    <p:sldLayoutId id="2147483701" r:id="rId17"/>
  </p:sldLayoutIdLst>
  <p:txStyles>
    <p:titleStyle>
      <a:lvl1pPr algn="ctr" defTabSz="457200" rtl="0" eaLnBrk="1" latinLnBrk="0" hangingPunct="1">
        <a:spcBef>
          <a:spcPct val="0"/>
        </a:spcBef>
        <a:buNone/>
        <a:defRPr sz="40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j-lt"/>
          <a:ea typeface="+mj-ea"/>
          <a:cs typeface="Trebuchet M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06000" algn="l" defTabSz="457200" rtl="0" eaLnBrk="1" latinLnBrk="0" hangingPunct="1">
        <a:spcBef>
          <a:spcPct val="20000"/>
        </a:spcBef>
        <a:spcAft>
          <a:spcPts val="600"/>
        </a:spcAft>
        <a:buClr>
          <a:schemeClr val="tx2"/>
        </a:buClr>
        <a:buSzPct val="70000"/>
        <a:buFont typeface="Wingdings 2" charset="2"/>
        <a:buChar char=""/>
        <a:defRPr sz="20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1pPr>
      <a:lvl2pPr marL="720000" indent="-270000" algn="l" defTabSz="457200" rtl="0" eaLnBrk="1" latinLnBrk="0" hangingPunct="1">
        <a:spcBef>
          <a:spcPct val="20000"/>
        </a:spcBef>
        <a:spcAft>
          <a:spcPts val="600"/>
        </a:spcAft>
        <a:buClr>
          <a:schemeClr val="tx2"/>
        </a:buClr>
        <a:buSzPct val="70000"/>
        <a:buFont typeface="Wingdings 2" charset="2"/>
        <a:buChar char=""/>
        <a:defRPr sz="18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2pPr>
      <a:lvl3pPr marL="1026000" indent="-216000" algn="l" defTabSz="457200" rtl="0" eaLnBrk="1" latinLnBrk="0" hangingPunct="1">
        <a:spcBef>
          <a:spcPct val="20000"/>
        </a:spcBef>
        <a:spcAft>
          <a:spcPts val="600"/>
        </a:spcAft>
        <a:buClr>
          <a:schemeClr val="tx2"/>
        </a:buClr>
        <a:buSzPct val="70000"/>
        <a:buFont typeface="Wingdings 2" charset="2"/>
        <a:buChar char=""/>
        <a:defRPr sz="16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3pPr>
      <a:lvl4pPr marL="1386000" indent="-2160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4pPr>
      <a:lvl5pPr marL="1674000" indent="-2160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5pPr>
      <a:lvl6pPr marL="2014600" indent="-2286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6pPr>
      <a:lvl7pPr marL="2401800" indent="-2286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7pPr>
      <a:lvl8pPr marL="2789000" indent="-2286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8pPr>
      <a:lvl9pPr marL="3106200" indent="-2286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539552" y="2636912"/>
            <a:ext cx="8229600" cy="1143000"/>
          </a:xfrm>
        </p:spPr>
        <p:txBody>
          <a:bodyPr>
            <a:noAutofit/>
          </a:bodyPr>
          <a:lstStyle/>
          <a:p>
            <a:pPr algn="ctr"/>
            <a:r>
              <a:rPr lang="en-GB" sz="4000" b="1" dirty="0">
                <a:latin typeface="Calisto MT" pitchFamily="18" charset="0"/>
              </a:rPr>
              <a:t>Unit 5 – Non Fatal Offences against the Person</a:t>
            </a:r>
          </a:p>
        </p:txBody>
      </p:sp>
    </p:spTree>
    <p:extLst>
      <p:ext uri="{BB962C8B-B14F-4D97-AF65-F5344CB8AC3E}">
        <p14:creationId xmlns:p14="http://schemas.microsoft.com/office/powerpoint/2010/main" val="284266362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363272" cy="922114"/>
          </a:xfrm>
        </p:spPr>
        <p:txBody>
          <a:bodyPr>
            <a:normAutofit/>
          </a:bodyPr>
          <a:lstStyle/>
          <a:p>
            <a:pPr algn="ctr"/>
            <a:r>
              <a:rPr lang="en-GB" sz="4000" b="1" dirty="0">
                <a:latin typeface="Calisto MT" pitchFamily="18" charset="0"/>
              </a:rPr>
              <a:t>Causing Bodily Harm</a:t>
            </a:r>
          </a:p>
        </p:txBody>
      </p:sp>
      <p:sp>
        <p:nvSpPr>
          <p:cNvPr id="3" name="Content Placeholder 2"/>
          <p:cNvSpPr>
            <a:spLocks noGrp="1"/>
          </p:cNvSpPr>
          <p:nvPr>
            <p:ph idx="1"/>
          </p:nvPr>
        </p:nvSpPr>
        <p:spPr>
          <a:xfrm>
            <a:off x="457200" y="1600200"/>
            <a:ext cx="8363272" cy="5069160"/>
          </a:xfrm>
        </p:spPr>
        <p:txBody>
          <a:bodyPr>
            <a:normAutofit/>
          </a:bodyPr>
          <a:lstStyle/>
          <a:p>
            <a:pPr marL="0" indent="0" algn="ctr">
              <a:buNone/>
            </a:pPr>
            <a:r>
              <a:rPr lang="en-GB" sz="2800" b="1" dirty="0">
                <a:latin typeface="Calisto MT" pitchFamily="18" charset="0"/>
              </a:rPr>
              <a:t>1. Assault Occasioning (causing) Actual Bodily Harm (AOABH)</a:t>
            </a:r>
          </a:p>
          <a:p>
            <a:pPr>
              <a:buFont typeface="Wingdings" pitchFamily="2" charset="2"/>
              <a:buChar char="q"/>
            </a:pPr>
            <a:r>
              <a:rPr lang="en-GB" sz="2800" b="1" dirty="0">
                <a:latin typeface="Calisto MT" pitchFamily="18" charset="0"/>
              </a:rPr>
              <a:t>The law is as set out PC, Cap 87, Section 248</a:t>
            </a:r>
          </a:p>
          <a:p>
            <a:pPr marL="457200" indent="-457200">
              <a:buFont typeface="Wingdings" pitchFamily="2" charset="2"/>
              <a:buChar char="q"/>
            </a:pPr>
            <a:r>
              <a:rPr lang="en-GB" sz="2800" b="1" i="1" dirty="0">
                <a:latin typeface="Calisto MT" pitchFamily="18" charset="0"/>
              </a:rPr>
              <a:t>‘Any person who commits an assault occasioning actual bodily harm is guilty of a misdemeanour &amp; is liable to imprisonment for five years’</a:t>
            </a:r>
          </a:p>
          <a:p>
            <a:pPr>
              <a:buFont typeface="Wingdings" pitchFamily="2" charset="2"/>
              <a:buChar char="q"/>
            </a:pPr>
            <a:r>
              <a:rPr lang="en-GB" sz="2800" b="1" dirty="0">
                <a:latin typeface="Calisto MT" pitchFamily="18" charset="0"/>
              </a:rPr>
              <a:t>However the section fails to define the phrase </a:t>
            </a:r>
            <a:r>
              <a:rPr lang="en-GB" sz="2800" b="1" i="1" dirty="0">
                <a:latin typeface="Calisto MT" pitchFamily="18" charset="0"/>
              </a:rPr>
              <a:t>an assault occasioning actual bodily harm </a:t>
            </a:r>
          </a:p>
        </p:txBody>
      </p:sp>
    </p:spTree>
    <p:extLst>
      <p:ext uri="{BB962C8B-B14F-4D97-AF65-F5344CB8AC3E}">
        <p14:creationId xmlns:p14="http://schemas.microsoft.com/office/powerpoint/2010/main" val="317979070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435280" cy="778098"/>
          </a:xfrm>
        </p:spPr>
        <p:txBody>
          <a:bodyPr>
            <a:normAutofit/>
          </a:bodyPr>
          <a:lstStyle/>
          <a:p>
            <a:pPr algn="ctr"/>
            <a:r>
              <a:rPr lang="en-GB" sz="4000" b="1" dirty="0">
                <a:latin typeface="Calisto MT" pitchFamily="18" charset="0"/>
              </a:rPr>
              <a:t>Actus reus of AOABH</a:t>
            </a:r>
          </a:p>
        </p:txBody>
      </p:sp>
      <p:sp>
        <p:nvSpPr>
          <p:cNvPr id="3" name="Content Placeholder 2"/>
          <p:cNvSpPr>
            <a:spLocks noGrp="1"/>
          </p:cNvSpPr>
          <p:nvPr>
            <p:ph idx="1"/>
          </p:nvPr>
        </p:nvSpPr>
        <p:spPr>
          <a:xfrm>
            <a:off x="457200" y="1196752"/>
            <a:ext cx="8147248" cy="5256584"/>
          </a:xfrm>
        </p:spPr>
        <p:txBody>
          <a:bodyPr>
            <a:normAutofit/>
          </a:bodyPr>
          <a:lstStyle/>
          <a:p>
            <a:pPr>
              <a:buFont typeface="Wingdings" pitchFamily="2" charset="2"/>
              <a:buChar char="q"/>
            </a:pPr>
            <a:r>
              <a:rPr lang="en-GB" sz="3200" b="1" dirty="0">
                <a:latin typeface="Calisto MT" pitchFamily="18" charset="0"/>
              </a:rPr>
              <a:t>The following factors are essential:</a:t>
            </a:r>
          </a:p>
          <a:p>
            <a:pPr marL="514350" indent="-514350">
              <a:buAutoNum type="arabicPeriod"/>
            </a:pPr>
            <a:r>
              <a:rPr lang="en-GB" sz="3200" b="1" dirty="0">
                <a:latin typeface="Calisto MT" pitchFamily="18" charset="0"/>
              </a:rPr>
              <a:t>There must be an assault</a:t>
            </a:r>
          </a:p>
          <a:p>
            <a:pPr marL="514350" indent="-514350">
              <a:buAutoNum type="arabicPeriod"/>
            </a:pPr>
            <a:r>
              <a:rPr lang="en-GB" sz="3200" b="1" dirty="0">
                <a:latin typeface="Calisto MT" pitchFamily="18" charset="0"/>
              </a:rPr>
              <a:t>Which must then cause actual bodily harm</a:t>
            </a:r>
          </a:p>
          <a:p>
            <a:pPr lvl="1">
              <a:buFont typeface="Arial" charset="0"/>
              <a:buChar char="•"/>
            </a:pPr>
            <a:r>
              <a:rPr lang="en-GB" sz="2800" b="1" i="1" dirty="0">
                <a:latin typeface="Calisto MT" pitchFamily="18" charset="0"/>
              </a:rPr>
              <a:t>occasioning - </a:t>
            </a:r>
            <a:r>
              <a:rPr lang="en-GB" sz="2800" b="1" dirty="0">
                <a:latin typeface="Calisto MT" pitchFamily="18" charset="0"/>
              </a:rPr>
              <a:t>Causing or resulting to </a:t>
            </a:r>
          </a:p>
          <a:p>
            <a:pPr lvl="1">
              <a:buFont typeface="Arial" charset="0"/>
              <a:buChar char="•"/>
            </a:pPr>
            <a:r>
              <a:rPr lang="en-GB" sz="2800" b="1" dirty="0">
                <a:latin typeface="Calisto MT" pitchFamily="18" charset="0"/>
              </a:rPr>
              <a:t>actual bodily harm – any hurt or injury which interferes with the health or comfort of the victim [ R v. Miller (1954) 2 QB 282</a:t>
            </a:r>
          </a:p>
          <a:p>
            <a:pPr lvl="1">
              <a:buFont typeface="Arial" charset="0"/>
              <a:buChar char="•"/>
            </a:pPr>
            <a:r>
              <a:rPr lang="en-GB" sz="2800" b="1" dirty="0">
                <a:latin typeface="Calisto MT" pitchFamily="18" charset="0"/>
              </a:rPr>
              <a:t>Injury need  neither be major nor trivial</a:t>
            </a:r>
          </a:p>
          <a:p>
            <a:pPr marL="0" indent="0">
              <a:buNone/>
            </a:pPr>
            <a:endParaRPr lang="en-GB" sz="3200" b="1" dirty="0">
              <a:latin typeface="Calisto MT" pitchFamily="18" charset="0"/>
            </a:endParaRPr>
          </a:p>
          <a:p>
            <a:pPr>
              <a:buFont typeface="Arial" charset="0"/>
              <a:buChar char="•"/>
            </a:pPr>
            <a:endParaRPr lang="en-GB" dirty="0"/>
          </a:p>
          <a:p>
            <a:pPr>
              <a:buFont typeface="Arial" charset="0"/>
              <a:buChar char="•"/>
            </a:pPr>
            <a:endParaRPr lang="en-GB" dirty="0"/>
          </a:p>
        </p:txBody>
      </p:sp>
    </p:spTree>
    <p:extLst>
      <p:ext uri="{BB962C8B-B14F-4D97-AF65-F5344CB8AC3E}">
        <p14:creationId xmlns:p14="http://schemas.microsoft.com/office/powerpoint/2010/main" val="136291953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19256" cy="778098"/>
          </a:xfrm>
        </p:spPr>
        <p:txBody>
          <a:bodyPr>
            <a:normAutofit/>
          </a:bodyPr>
          <a:lstStyle/>
          <a:p>
            <a:pPr algn="ctr"/>
            <a:r>
              <a:rPr lang="en-GB" sz="4000" b="1" i="1" dirty="0" err="1">
                <a:latin typeface="Calisto MT" pitchFamily="18" charset="0"/>
              </a:rPr>
              <a:t>Mens</a:t>
            </a:r>
            <a:r>
              <a:rPr lang="en-GB" sz="4000" b="1" i="1" dirty="0">
                <a:latin typeface="Calisto MT" pitchFamily="18" charset="0"/>
              </a:rPr>
              <a:t> </a:t>
            </a:r>
            <a:r>
              <a:rPr lang="en-GB" sz="4000" b="1" i="1" dirty="0" err="1">
                <a:latin typeface="Calisto MT" pitchFamily="18" charset="0"/>
              </a:rPr>
              <a:t>rea</a:t>
            </a:r>
            <a:r>
              <a:rPr lang="en-GB" sz="4000" b="1" i="1" dirty="0">
                <a:latin typeface="Calisto MT" pitchFamily="18" charset="0"/>
              </a:rPr>
              <a:t> </a:t>
            </a:r>
            <a:r>
              <a:rPr lang="en-GB" sz="4000" b="1" dirty="0">
                <a:latin typeface="Calisto MT" pitchFamily="18" charset="0"/>
              </a:rPr>
              <a:t>of AOABH</a:t>
            </a:r>
            <a:endParaRPr lang="en-GB" sz="4000" dirty="0">
              <a:latin typeface="Calisto MT" pitchFamily="18" charset="0"/>
            </a:endParaRPr>
          </a:p>
        </p:txBody>
      </p:sp>
      <p:sp>
        <p:nvSpPr>
          <p:cNvPr id="3" name="Content Placeholder 2"/>
          <p:cNvSpPr>
            <a:spLocks noGrp="1"/>
          </p:cNvSpPr>
          <p:nvPr>
            <p:ph idx="1"/>
          </p:nvPr>
        </p:nvSpPr>
        <p:spPr>
          <a:xfrm>
            <a:off x="457200" y="1268760"/>
            <a:ext cx="8363272" cy="4857403"/>
          </a:xfrm>
        </p:spPr>
        <p:txBody>
          <a:bodyPr/>
          <a:lstStyle/>
          <a:p>
            <a:pPr>
              <a:buFont typeface="Wingdings" pitchFamily="2" charset="2"/>
              <a:buChar char="q"/>
            </a:pPr>
            <a:r>
              <a:rPr lang="en-GB" b="1" i="1" dirty="0" err="1">
                <a:latin typeface="Calisto MT" pitchFamily="18" charset="0"/>
              </a:rPr>
              <a:t>Mens</a:t>
            </a:r>
            <a:r>
              <a:rPr lang="en-GB" b="1" i="1" dirty="0">
                <a:latin typeface="Calisto MT" pitchFamily="18" charset="0"/>
              </a:rPr>
              <a:t> </a:t>
            </a:r>
            <a:r>
              <a:rPr lang="en-GB" b="1" i="1" dirty="0" err="1">
                <a:latin typeface="Calisto MT" pitchFamily="18" charset="0"/>
              </a:rPr>
              <a:t>rea</a:t>
            </a:r>
            <a:r>
              <a:rPr lang="en-GB" b="1" i="1" dirty="0">
                <a:latin typeface="Calisto MT" pitchFamily="18" charset="0"/>
              </a:rPr>
              <a:t> </a:t>
            </a:r>
            <a:r>
              <a:rPr lang="en-GB" b="1" dirty="0">
                <a:latin typeface="Calisto MT" pitchFamily="18" charset="0"/>
              </a:rPr>
              <a:t>for S248 is the </a:t>
            </a:r>
            <a:r>
              <a:rPr lang="en-GB" b="1" i="1" dirty="0" err="1">
                <a:latin typeface="Calisto MT" pitchFamily="18" charset="0"/>
              </a:rPr>
              <a:t>mens</a:t>
            </a:r>
            <a:r>
              <a:rPr lang="en-GB" b="1" i="1" dirty="0">
                <a:latin typeface="Calisto MT" pitchFamily="18" charset="0"/>
              </a:rPr>
              <a:t> </a:t>
            </a:r>
            <a:r>
              <a:rPr lang="en-GB" b="1" i="1" dirty="0" err="1">
                <a:latin typeface="Calisto MT" pitchFamily="18" charset="0"/>
              </a:rPr>
              <a:t>rea</a:t>
            </a:r>
            <a:r>
              <a:rPr lang="en-GB" b="1" i="1" dirty="0">
                <a:latin typeface="Calisto MT" pitchFamily="18" charset="0"/>
              </a:rPr>
              <a:t> </a:t>
            </a:r>
            <a:r>
              <a:rPr lang="en-GB" b="1" dirty="0">
                <a:latin typeface="Calisto MT" pitchFamily="18" charset="0"/>
              </a:rPr>
              <a:t>for assault or battery -Violence or force caused intentional or reckless </a:t>
            </a:r>
          </a:p>
          <a:p>
            <a:pPr>
              <a:buFont typeface="Wingdings" pitchFamily="2" charset="2"/>
              <a:buChar char="q"/>
            </a:pPr>
            <a:r>
              <a:rPr lang="en-GB" b="1" dirty="0" err="1">
                <a:latin typeface="Calisto MT" pitchFamily="18" charset="0"/>
              </a:rPr>
              <a:t>Kampangila</a:t>
            </a:r>
            <a:r>
              <a:rPr lang="en-GB" b="1" dirty="0">
                <a:latin typeface="Calisto MT" pitchFamily="18" charset="0"/>
              </a:rPr>
              <a:t> v. The People (1969) ZR 59 (HC) - an abrasion causing bleeding </a:t>
            </a:r>
            <a:r>
              <a:rPr lang="en-GB" b="1">
                <a:latin typeface="Calisto MT" pitchFamily="18" charset="0"/>
              </a:rPr>
              <a:t>is not necessarily </a:t>
            </a:r>
            <a:r>
              <a:rPr lang="en-GB" b="1" dirty="0">
                <a:latin typeface="Calisto MT" pitchFamily="18" charset="0"/>
              </a:rPr>
              <a:t>a "wound'</a:t>
            </a:r>
          </a:p>
          <a:p>
            <a:pPr marL="36576" indent="0">
              <a:buNone/>
            </a:pPr>
            <a:endParaRPr lang="en-GB" b="1" dirty="0">
              <a:latin typeface="Calisto MT" pitchFamily="18" charset="0"/>
            </a:endParaRPr>
          </a:p>
          <a:p>
            <a:pPr>
              <a:buFont typeface="Wingdings" pitchFamily="2" charset="2"/>
              <a:buChar char="q"/>
            </a:pPr>
            <a:r>
              <a:rPr lang="en-GB" b="1" dirty="0">
                <a:latin typeface="Calisto MT" pitchFamily="18" charset="0"/>
              </a:rPr>
              <a:t>Maxwell </a:t>
            </a:r>
            <a:r>
              <a:rPr lang="en-GB" b="1" dirty="0" err="1">
                <a:latin typeface="Calisto MT" pitchFamily="18" charset="0"/>
              </a:rPr>
              <a:t>Chanda</a:t>
            </a:r>
            <a:r>
              <a:rPr lang="en-GB" b="1" dirty="0">
                <a:latin typeface="Calisto MT" pitchFamily="18" charset="0"/>
              </a:rPr>
              <a:t> v the People (1971) Z.R 34 (H.C)</a:t>
            </a:r>
          </a:p>
          <a:p>
            <a:pPr>
              <a:buFont typeface="Wingdings" pitchFamily="2" charset="2"/>
              <a:buChar char="q"/>
            </a:pPr>
            <a:endParaRPr lang="en-GB" b="1" dirty="0">
              <a:latin typeface="Calisto MT" pitchFamily="18" charset="0"/>
            </a:endParaRPr>
          </a:p>
          <a:p>
            <a:pPr marL="0" indent="0">
              <a:buNone/>
            </a:pPr>
            <a:endParaRPr lang="en-GB" dirty="0"/>
          </a:p>
        </p:txBody>
      </p:sp>
    </p:spTree>
    <p:extLst>
      <p:ext uri="{BB962C8B-B14F-4D97-AF65-F5344CB8AC3E}">
        <p14:creationId xmlns:p14="http://schemas.microsoft.com/office/powerpoint/2010/main" val="9689926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16632"/>
            <a:ext cx="8136904" cy="936104"/>
          </a:xfrm>
        </p:spPr>
        <p:txBody>
          <a:bodyPr>
            <a:normAutofit/>
          </a:bodyPr>
          <a:lstStyle/>
          <a:p>
            <a:pPr algn="ctr"/>
            <a:r>
              <a:rPr lang="en-GB" sz="4000" b="1" dirty="0">
                <a:latin typeface="Calisto MT" pitchFamily="18" charset="0"/>
              </a:rPr>
              <a:t>Grievous Harm</a:t>
            </a:r>
          </a:p>
        </p:txBody>
      </p:sp>
      <p:sp>
        <p:nvSpPr>
          <p:cNvPr id="3" name="Content Placeholder 2"/>
          <p:cNvSpPr>
            <a:spLocks noGrp="1"/>
          </p:cNvSpPr>
          <p:nvPr>
            <p:ph idx="1"/>
          </p:nvPr>
        </p:nvSpPr>
        <p:spPr>
          <a:xfrm>
            <a:off x="457200" y="980728"/>
            <a:ext cx="8363272" cy="5688632"/>
          </a:xfrm>
        </p:spPr>
        <p:txBody>
          <a:bodyPr>
            <a:normAutofit/>
          </a:bodyPr>
          <a:lstStyle/>
          <a:p>
            <a:pPr>
              <a:buFont typeface="Wingdings" pitchFamily="2" charset="2"/>
              <a:buChar char="q"/>
            </a:pPr>
            <a:r>
              <a:rPr lang="en-GB" b="1" dirty="0">
                <a:latin typeface="Calisto MT" pitchFamily="18" charset="0"/>
              </a:rPr>
              <a:t>The law set out S.229 </a:t>
            </a:r>
            <a:r>
              <a:rPr lang="en-GB" b="1" i="1" dirty="0">
                <a:latin typeface="Calisto MT" pitchFamily="18" charset="0"/>
              </a:rPr>
              <a:t>Any person who unlawfully does grievous harm to another is guilty of a felony &amp; is liable to imprisonment for seven years</a:t>
            </a:r>
          </a:p>
          <a:p>
            <a:pPr>
              <a:buFont typeface="Wingdings" pitchFamily="2" charset="2"/>
              <a:buChar char="q"/>
            </a:pPr>
            <a:r>
              <a:rPr lang="en-GB" b="1" dirty="0">
                <a:latin typeface="Calisto MT" pitchFamily="18" charset="0"/>
              </a:rPr>
              <a:t>Grievous harm is defined under S4 PC</a:t>
            </a:r>
          </a:p>
          <a:p>
            <a:pPr>
              <a:buFont typeface="Wingdings" pitchFamily="2" charset="2"/>
              <a:buChar char="q"/>
            </a:pPr>
            <a:endParaRPr lang="en-GB" b="1" i="1" dirty="0">
              <a:latin typeface="Calisto MT" pitchFamily="18" charset="0"/>
            </a:endParaRPr>
          </a:p>
          <a:p>
            <a:pPr lvl="1">
              <a:buFont typeface="Courier New" pitchFamily="49" charset="0"/>
              <a:buChar char="o"/>
            </a:pPr>
            <a:r>
              <a:rPr lang="en-GB" b="1" i="1" dirty="0">
                <a:latin typeface="Calisto MT" pitchFamily="18" charset="0"/>
              </a:rPr>
              <a:t>Means any harm which endangers life or which amounts to maim or which serious or permanently injuries health or which is likely so to injure health, or which extends to permanent disfigurement, or any permanent or serious injury to any external or internal organ, member or sense</a:t>
            </a:r>
            <a:r>
              <a:rPr lang="en-GB" b="1" dirty="0">
                <a:latin typeface="Calisto MT" pitchFamily="18" charset="0"/>
              </a:rPr>
              <a:t>;</a:t>
            </a:r>
          </a:p>
          <a:p>
            <a:pPr>
              <a:buFont typeface="Wingdings" pitchFamily="2" charset="2"/>
              <a:buChar char="q"/>
            </a:pPr>
            <a:endParaRPr lang="en-GB" b="1" dirty="0">
              <a:latin typeface="Calisto MT" pitchFamily="18" charset="0"/>
            </a:endParaRPr>
          </a:p>
          <a:p>
            <a:pPr>
              <a:buFont typeface="Wingdings" pitchFamily="2" charset="2"/>
              <a:buChar char="q"/>
            </a:pPr>
            <a:r>
              <a:rPr lang="en-GB" b="1" dirty="0">
                <a:latin typeface="Calisto MT" pitchFamily="18" charset="0"/>
              </a:rPr>
              <a:t>Penalty imposed is higher than that imposed under s.248</a:t>
            </a:r>
          </a:p>
          <a:p>
            <a:endParaRPr lang="en-GB" dirty="0"/>
          </a:p>
        </p:txBody>
      </p:sp>
    </p:spTree>
    <p:extLst>
      <p:ext uri="{BB962C8B-B14F-4D97-AF65-F5344CB8AC3E}">
        <p14:creationId xmlns:p14="http://schemas.microsoft.com/office/powerpoint/2010/main" val="317171300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91264" cy="1143000"/>
          </a:xfrm>
        </p:spPr>
        <p:txBody>
          <a:bodyPr>
            <a:noAutofit/>
          </a:bodyPr>
          <a:lstStyle/>
          <a:p>
            <a:pPr algn="ctr"/>
            <a:r>
              <a:rPr lang="en-GB" sz="4000" b="1" i="1" dirty="0">
                <a:latin typeface="Calisto MT" pitchFamily="18" charset="0"/>
              </a:rPr>
              <a:t>Actus </a:t>
            </a:r>
            <a:r>
              <a:rPr lang="en-GB" sz="4000" b="1" i="1" dirty="0" err="1">
                <a:latin typeface="Calisto MT" pitchFamily="18" charset="0"/>
              </a:rPr>
              <a:t>reus</a:t>
            </a:r>
            <a:r>
              <a:rPr lang="en-GB" sz="4000" b="1" i="1" dirty="0">
                <a:latin typeface="Calisto MT" pitchFamily="18" charset="0"/>
              </a:rPr>
              <a:t>  &amp; </a:t>
            </a:r>
            <a:r>
              <a:rPr lang="en-GB" sz="4000" b="1" i="1" dirty="0" err="1">
                <a:latin typeface="Calisto MT" pitchFamily="18" charset="0"/>
              </a:rPr>
              <a:t>mens</a:t>
            </a:r>
            <a:r>
              <a:rPr lang="en-GB" sz="4000" b="1" i="1" dirty="0">
                <a:latin typeface="Calisto MT" pitchFamily="18" charset="0"/>
              </a:rPr>
              <a:t> </a:t>
            </a:r>
            <a:r>
              <a:rPr lang="en-GB" sz="4000" b="1" i="1" dirty="0" err="1">
                <a:latin typeface="Calisto MT" pitchFamily="18" charset="0"/>
              </a:rPr>
              <a:t>rea</a:t>
            </a:r>
            <a:r>
              <a:rPr lang="en-GB" sz="4000" b="1" i="1" dirty="0">
                <a:latin typeface="Calisto MT" pitchFamily="18" charset="0"/>
              </a:rPr>
              <a:t> </a:t>
            </a:r>
            <a:r>
              <a:rPr lang="en-GB" sz="4000" b="1" dirty="0">
                <a:latin typeface="Calisto MT" pitchFamily="18" charset="0"/>
              </a:rPr>
              <a:t>of Grievous Harm- S229</a:t>
            </a:r>
          </a:p>
        </p:txBody>
      </p:sp>
      <p:sp>
        <p:nvSpPr>
          <p:cNvPr id="3" name="Content Placeholder 2"/>
          <p:cNvSpPr>
            <a:spLocks noGrp="1"/>
          </p:cNvSpPr>
          <p:nvPr>
            <p:ph idx="1"/>
          </p:nvPr>
        </p:nvSpPr>
        <p:spPr>
          <a:xfrm>
            <a:off x="457200" y="1600200"/>
            <a:ext cx="8291264" cy="4853136"/>
          </a:xfrm>
        </p:spPr>
        <p:txBody>
          <a:bodyPr>
            <a:normAutofit/>
          </a:bodyPr>
          <a:lstStyle/>
          <a:p>
            <a:pPr>
              <a:buFont typeface="Wingdings" pitchFamily="2" charset="2"/>
              <a:buChar char="q"/>
            </a:pPr>
            <a:r>
              <a:rPr lang="en-GB" b="1" i="1" dirty="0" err="1">
                <a:latin typeface="Calisto MT" pitchFamily="18" charset="0"/>
              </a:rPr>
              <a:t>Actus</a:t>
            </a:r>
            <a:r>
              <a:rPr lang="en-GB" b="1" i="1" dirty="0">
                <a:latin typeface="Calisto MT" pitchFamily="18" charset="0"/>
              </a:rPr>
              <a:t> </a:t>
            </a:r>
            <a:r>
              <a:rPr lang="en-GB" b="1" i="1" dirty="0" err="1">
                <a:latin typeface="Calisto MT" pitchFamily="18" charset="0"/>
              </a:rPr>
              <a:t>reus</a:t>
            </a:r>
            <a:r>
              <a:rPr lang="en-GB" b="1" i="1" dirty="0">
                <a:latin typeface="Calisto MT" pitchFamily="18" charset="0"/>
              </a:rPr>
              <a:t>  -  </a:t>
            </a:r>
            <a:r>
              <a:rPr lang="en-GB" b="1" dirty="0">
                <a:latin typeface="Calisto MT" pitchFamily="18" charset="0"/>
              </a:rPr>
              <a:t>Doing of grievous harm- serious harm (inflicting)</a:t>
            </a:r>
          </a:p>
          <a:p>
            <a:pPr>
              <a:buFont typeface="Wingdings" pitchFamily="2" charset="2"/>
              <a:buChar char="q"/>
            </a:pPr>
            <a:r>
              <a:rPr lang="en-GB" b="1" dirty="0">
                <a:latin typeface="Calisto MT" pitchFamily="18" charset="0"/>
              </a:rPr>
              <a:t>Grievous harm- defined under s. 4 PC. </a:t>
            </a:r>
          </a:p>
          <a:p>
            <a:pPr>
              <a:buFont typeface="Wingdings" pitchFamily="2" charset="2"/>
              <a:buChar char="q"/>
            </a:pPr>
            <a:r>
              <a:rPr lang="en-GB" b="1" i="1" dirty="0" err="1">
                <a:latin typeface="Calisto MT" pitchFamily="18" charset="0"/>
              </a:rPr>
              <a:t>mens</a:t>
            </a:r>
            <a:r>
              <a:rPr lang="en-GB" b="1" i="1" dirty="0">
                <a:latin typeface="Calisto MT" pitchFamily="18" charset="0"/>
              </a:rPr>
              <a:t> </a:t>
            </a:r>
            <a:r>
              <a:rPr lang="en-GB" b="1" i="1" dirty="0" err="1">
                <a:latin typeface="Calisto MT" pitchFamily="18" charset="0"/>
              </a:rPr>
              <a:t>rea</a:t>
            </a:r>
            <a:r>
              <a:rPr lang="en-GB" b="1" dirty="0">
                <a:latin typeface="Calisto MT" pitchFamily="18" charset="0"/>
              </a:rPr>
              <a:t> – prosecution must prove either intention to do grievous harm or recklessness</a:t>
            </a:r>
          </a:p>
          <a:p>
            <a:pPr>
              <a:buFont typeface="Wingdings" pitchFamily="2" charset="2"/>
              <a:buChar char="q"/>
            </a:pPr>
            <a:r>
              <a:rPr lang="en-GB" b="1" dirty="0">
                <a:latin typeface="Calisto MT" pitchFamily="18" charset="0"/>
              </a:rPr>
              <a:t>TV </a:t>
            </a:r>
            <a:r>
              <a:rPr lang="en-GB" b="1" dirty="0" err="1">
                <a:latin typeface="Calisto MT" pitchFamily="18" charset="0"/>
              </a:rPr>
              <a:t>Chibuye</a:t>
            </a:r>
            <a:r>
              <a:rPr lang="en-GB" b="1" dirty="0">
                <a:latin typeface="Calisto MT" pitchFamily="18" charset="0"/>
              </a:rPr>
              <a:t> v. The people (1978) ZR 43 (HC)</a:t>
            </a:r>
          </a:p>
        </p:txBody>
      </p:sp>
    </p:spTree>
    <p:extLst>
      <p:ext uri="{BB962C8B-B14F-4D97-AF65-F5344CB8AC3E}">
        <p14:creationId xmlns:p14="http://schemas.microsoft.com/office/powerpoint/2010/main" val="128414878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363272" cy="1143000"/>
          </a:xfrm>
        </p:spPr>
        <p:txBody>
          <a:bodyPr>
            <a:noAutofit/>
          </a:bodyPr>
          <a:lstStyle/>
          <a:p>
            <a:pPr algn="ctr"/>
            <a:r>
              <a:rPr lang="en-GB" sz="3200" b="1" dirty="0">
                <a:latin typeface="Calisto MT" pitchFamily="18" charset="0"/>
              </a:rPr>
              <a:t>Unlawfully wounding or Poisoning (Administering Poison)</a:t>
            </a:r>
          </a:p>
        </p:txBody>
      </p:sp>
      <p:sp>
        <p:nvSpPr>
          <p:cNvPr id="3" name="Content Placeholder 2"/>
          <p:cNvSpPr>
            <a:spLocks noGrp="1"/>
          </p:cNvSpPr>
          <p:nvPr>
            <p:ph idx="1"/>
          </p:nvPr>
        </p:nvSpPr>
        <p:spPr>
          <a:xfrm>
            <a:off x="457200" y="1412776"/>
            <a:ext cx="8363272" cy="5112568"/>
          </a:xfrm>
        </p:spPr>
        <p:txBody>
          <a:bodyPr>
            <a:normAutofit/>
          </a:bodyPr>
          <a:lstStyle/>
          <a:p>
            <a:pPr>
              <a:buFont typeface="Wingdings" pitchFamily="2" charset="2"/>
              <a:buChar char="q"/>
            </a:pPr>
            <a:r>
              <a:rPr lang="en-GB" b="1" dirty="0">
                <a:latin typeface="Calisto MT" pitchFamily="18" charset="0"/>
              </a:rPr>
              <a:t>The law S232, PC, Cap 87</a:t>
            </a:r>
          </a:p>
          <a:p>
            <a:pPr>
              <a:buFont typeface="Wingdings" pitchFamily="2" charset="2"/>
              <a:buChar char="q"/>
            </a:pPr>
            <a:r>
              <a:rPr lang="en-GB" b="1" dirty="0">
                <a:latin typeface="Calisto MT" pitchFamily="18" charset="0"/>
              </a:rPr>
              <a:t>Person who unlawfully wounds , injures, annoy or causes any poison or other noxious thing to be administered to or taken by any person</a:t>
            </a:r>
          </a:p>
          <a:p>
            <a:pPr>
              <a:buFont typeface="Wingdings" pitchFamily="2" charset="2"/>
              <a:buChar char="q"/>
            </a:pPr>
            <a:r>
              <a:rPr lang="en-GB" b="1" dirty="0">
                <a:latin typeface="Calisto MT" pitchFamily="18" charset="0"/>
              </a:rPr>
              <a:t>‘Is guilty of a felony</a:t>
            </a:r>
          </a:p>
          <a:p>
            <a:pPr>
              <a:buFont typeface="Wingdings" pitchFamily="2" charset="2"/>
              <a:buChar char="q"/>
            </a:pPr>
            <a:r>
              <a:rPr lang="en-GB" b="1" dirty="0">
                <a:latin typeface="Calisto MT" pitchFamily="18" charset="0"/>
              </a:rPr>
              <a:t>Liable to 3 years imprisonment</a:t>
            </a:r>
          </a:p>
          <a:p>
            <a:pPr>
              <a:buFont typeface="Wingdings" pitchFamily="2" charset="2"/>
              <a:buChar char="q"/>
            </a:pPr>
            <a:r>
              <a:rPr lang="en-GB" b="1" dirty="0">
                <a:latin typeface="Calisto MT" pitchFamily="18" charset="0"/>
              </a:rPr>
              <a:t>Look at s. 3 of the PC for the definition of a wound.</a:t>
            </a:r>
          </a:p>
        </p:txBody>
      </p:sp>
    </p:spTree>
    <p:extLst>
      <p:ext uri="{BB962C8B-B14F-4D97-AF65-F5344CB8AC3E}">
        <p14:creationId xmlns:p14="http://schemas.microsoft.com/office/powerpoint/2010/main" val="400568279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91264" cy="706090"/>
          </a:xfrm>
        </p:spPr>
        <p:txBody>
          <a:bodyPr>
            <a:normAutofit/>
          </a:bodyPr>
          <a:lstStyle/>
          <a:p>
            <a:pPr algn="ctr"/>
            <a:r>
              <a:rPr lang="en-GB" sz="4000" b="1" dirty="0" err="1">
                <a:latin typeface="Calisto MT" pitchFamily="18" charset="0"/>
              </a:rPr>
              <a:t>Actus</a:t>
            </a:r>
            <a:r>
              <a:rPr lang="en-GB" sz="4000" b="1" dirty="0">
                <a:latin typeface="Calisto MT" pitchFamily="18" charset="0"/>
              </a:rPr>
              <a:t> </a:t>
            </a:r>
            <a:r>
              <a:rPr lang="en-GB" sz="4000" b="1" dirty="0" err="1">
                <a:latin typeface="Calisto MT" pitchFamily="18" charset="0"/>
              </a:rPr>
              <a:t>reus</a:t>
            </a:r>
            <a:endParaRPr lang="en-GB" sz="4000" b="1" dirty="0">
              <a:latin typeface="Calisto MT" pitchFamily="18" charset="0"/>
            </a:endParaRPr>
          </a:p>
        </p:txBody>
      </p:sp>
      <p:sp>
        <p:nvSpPr>
          <p:cNvPr id="3" name="Content Placeholder 2"/>
          <p:cNvSpPr>
            <a:spLocks noGrp="1"/>
          </p:cNvSpPr>
          <p:nvPr>
            <p:ph idx="1"/>
          </p:nvPr>
        </p:nvSpPr>
        <p:spPr>
          <a:xfrm>
            <a:off x="457200" y="1052736"/>
            <a:ext cx="8291264" cy="5544616"/>
          </a:xfrm>
        </p:spPr>
        <p:txBody>
          <a:bodyPr>
            <a:normAutofit/>
          </a:bodyPr>
          <a:lstStyle/>
          <a:p>
            <a:pPr>
              <a:buFont typeface="Wingdings" pitchFamily="2" charset="2"/>
              <a:buChar char="q"/>
            </a:pPr>
            <a:r>
              <a:rPr lang="en-GB" b="1" dirty="0">
                <a:latin typeface="Calisto MT" pitchFamily="18" charset="0"/>
              </a:rPr>
              <a:t>Wound defined in S4 PC- definition in PC seems to be restricted to wounds caused by some instrument or weapon with a cutting point .</a:t>
            </a:r>
          </a:p>
          <a:p>
            <a:pPr>
              <a:buFont typeface="Wingdings" pitchFamily="2" charset="2"/>
              <a:buChar char="q"/>
            </a:pPr>
            <a:r>
              <a:rPr lang="en-GB" b="1" dirty="0">
                <a:latin typeface="Calisto MT" pitchFamily="18" charset="0"/>
              </a:rPr>
              <a:t>Need for both inner &amp; outer skin need to be broken (</a:t>
            </a:r>
            <a:r>
              <a:rPr lang="en-GB" b="1" i="1" dirty="0" err="1">
                <a:latin typeface="Calisto MT" pitchFamily="18" charset="0"/>
              </a:rPr>
              <a:t>Lengwe</a:t>
            </a:r>
            <a:r>
              <a:rPr lang="en-GB" b="1" i="1" dirty="0">
                <a:latin typeface="Calisto MT" pitchFamily="18" charset="0"/>
              </a:rPr>
              <a:t> v. The people</a:t>
            </a:r>
            <a:r>
              <a:rPr lang="en-GB" b="1" dirty="0">
                <a:latin typeface="Calisto MT" pitchFamily="18" charset="0"/>
              </a:rPr>
              <a:t> (1976) Z.R 127, </a:t>
            </a:r>
            <a:r>
              <a:rPr lang="en-GB" b="1" i="1" dirty="0" err="1">
                <a:latin typeface="Calisto MT" pitchFamily="18" charset="0"/>
              </a:rPr>
              <a:t>N’gambi</a:t>
            </a:r>
            <a:r>
              <a:rPr lang="en-GB" b="1" i="1" dirty="0">
                <a:latin typeface="Calisto MT" pitchFamily="18" charset="0"/>
              </a:rPr>
              <a:t> v. The people </a:t>
            </a:r>
            <a:r>
              <a:rPr lang="en-GB" b="1" dirty="0">
                <a:latin typeface="Calisto MT" pitchFamily="18" charset="0"/>
              </a:rPr>
              <a:t>(1975) ZR 97 &amp; </a:t>
            </a:r>
            <a:r>
              <a:rPr lang="en-GB" b="1" i="1" dirty="0" err="1">
                <a:latin typeface="Calisto MT" pitchFamily="18" charset="0"/>
              </a:rPr>
              <a:t>Zakalia</a:t>
            </a:r>
            <a:r>
              <a:rPr lang="en-GB" b="1" i="1" dirty="0">
                <a:latin typeface="Calisto MT" pitchFamily="18" charset="0"/>
              </a:rPr>
              <a:t> v. The people </a:t>
            </a:r>
            <a:r>
              <a:rPr lang="en-GB" b="1" dirty="0">
                <a:latin typeface="Calisto MT" pitchFamily="18" charset="0"/>
              </a:rPr>
              <a:t>SC, 1978.</a:t>
            </a:r>
          </a:p>
          <a:p>
            <a:pPr>
              <a:buFont typeface="Wingdings" pitchFamily="2" charset="2"/>
              <a:buChar char="q"/>
            </a:pPr>
            <a:r>
              <a:rPr lang="en-GB" b="1" dirty="0">
                <a:latin typeface="Calisto MT" pitchFamily="18" charset="0"/>
              </a:rPr>
              <a:t>No need for the prosecution to prove any assault.</a:t>
            </a:r>
          </a:p>
          <a:p>
            <a:pPr>
              <a:buFont typeface="Wingdings" pitchFamily="2" charset="2"/>
              <a:buChar char="q"/>
            </a:pPr>
            <a:r>
              <a:rPr lang="en-GB" b="1" dirty="0">
                <a:latin typeface="Calisto MT" pitchFamily="18" charset="0"/>
              </a:rPr>
              <a:t> There must be wounding which occurred in an unlawful manner [</a:t>
            </a:r>
            <a:r>
              <a:rPr lang="en-GB" b="1" i="1" dirty="0" err="1">
                <a:latin typeface="Calisto MT" pitchFamily="18" charset="0"/>
              </a:rPr>
              <a:t>N’gambi</a:t>
            </a:r>
            <a:r>
              <a:rPr lang="en-GB" b="1" i="1" dirty="0">
                <a:latin typeface="Calisto MT" pitchFamily="18" charset="0"/>
              </a:rPr>
              <a:t> v. The people </a:t>
            </a:r>
            <a:r>
              <a:rPr lang="en-GB" b="1" dirty="0">
                <a:latin typeface="Calisto MT" pitchFamily="18" charset="0"/>
              </a:rPr>
              <a:t>(1975) ZR 97 ] </a:t>
            </a:r>
          </a:p>
          <a:p>
            <a:endParaRPr lang="en-GB" dirty="0"/>
          </a:p>
        </p:txBody>
      </p:sp>
    </p:spTree>
    <p:extLst>
      <p:ext uri="{BB962C8B-B14F-4D97-AF65-F5344CB8AC3E}">
        <p14:creationId xmlns:p14="http://schemas.microsoft.com/office/powerpoint/2010/main" val="223650939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147248" cy="850106"/>
          </a:xfrm>
        </p:spPr>
        <p:txBody>
          <a:bodyPr>
            <a:normAutofit/>
          </a:bodyPr>
          <a:lstStyle/>
          <a:p>
            <a:pPr algn="ctr"/>
            <a:r>
              <a:rPr lang="en-GB" sz="4000" b="1" i="1" dirty="0" err="1">
                <a:latin typeface="Calisto MT" pitchFamily="18" charset="0"/>
              </a:rPr>
              <a:t>Mens</a:t>
            </a:r>
            <a:r>
              <a:rPr lang="en-GB" sz="4000" b="1" i="1" dirty="0">
                <a:latin typeface="Calisto MT" pitchFamily="18" charset="0"/>
              </a:rPr>
              <a:t> </a:t>
            </a:r>
            <a:r>
              <a:rPr lang="en-GB" sz="4000" b="1" i="1" dirty="0" err="1">
                <a:latin typeface="Calisto MT" pitchFamily="18" charset="0"/>
              </a:rPr>
              <a:t>rea</a:t>
            </a:r>
            <a:endParaRPr lang="en-GB" sz="4000" b="1" i="1" dirty="0">
              <a:latin typeface="Calisto MT" pitchFamily="18" charset="0"/>
            </a:endParaRPr>
          </a:p>
        </p:txBody>
      </p:sp>
      <p:sp>
        <p:nvSpPr>
          <p:cNvPr id="3" name="Content Placeholder 2"/>
          <p:cNvSpPr>
            <a:spLocks noGrp="1"/>
          </p:cNvSpPr>
          <p:nvPr>
            <p:ph idx="1"/>
          </p:nvPr>
        </p:nvSpPr>
        <p:spPr>
          <a:xfrm>
            <a:off x="457200" y="1340768"/>
            <a:ext cx="8219256" cy="5184576"/>
          </a:xfrm>
        </p:spPr>
        <p:txBody>
          <a:bodyPr>
            <a:normAutofit/>
          </a:bodyPr>
          <a:lstStyle/>
          <a:p>
            <a:pPr>
              <a:buFont typeface="Wingdings" pitchFamily="2" charset="2"/>
              <a:buChar char="q"/>
            </a:pPr>
            <a:r>
              <a:rPr lang="en-GB" b="1" dirty="0">
                <a:latin typeface="Calisto MT" pitchFamily="18" charset="0"/>
              </a:rPr>
              <a:t>Prosecution must  prove intention  to wound  despite the fact that there is no reference to intention under s232(a) </a:t>
            </a:r>
          </a:p>
          <a:p>
            <a:pPr>
              <a:buFont typeface="Wingdings" pitchFamily="2" charset="2"/>
              <a:buChar char="q"/>
            </a:pPr>
            <a:r>
              <a:rPr lang="en-GB" b="1" dirty="0">
                <a:latin typeface="Calisto MT" pitchFamily="18" charset="0"/>
              </a:rPr>
              <a:t>or realised that some harm will result from actions undertaken.</a:t>
            </a:r>
          </a:p>
          <a:p>
            <a:pPr>
              <a:buFont typeface="Wingdings" pitchFamily="2" charset="2"/>
              <a:buChar char="q"/>
            </a:pPr>
            <a:r>
              <a:rPr lang="en-GB" b="1" dirty="0">
                <a:latin typeface="Calisto MT" pitchFamily="18" charset="0"/>
              </a:rPr>
              <a:t>A wound amounts to actual bodily harm</a:t>
            </a:r>
          </a:p>
          <a:p>
            <a:pPr>
              <a:buFont typeface="Wingdings" pitchFamily="2" charset="2"/>
              <a:buChar char="q"/>
            </a:pPr>
            <a:r>
              <a:rPr lang="en-GB" b="1" dirty="0">
                <a:latin typeface="Calisto MT" pitchFamily="18" charset="0"/>
              </a:rPr>
              <a:t>Any cut which may threaten the life of the victim should be dealt with under S232 or 229.</a:t>
            </a:r>
          </a:p>
          <a:p>
            <a:pPr marL="0" indent="0">
              <a:buNone/>
            </a:pPr>
            <a:endParaRPr lang="en-GB" dirty="0"/>
          </a:p>
          <a:p>
            <a:endParaRPr lang="en-GB" dirty="0"/>
          </a:p>
        </p:txBody>
      </p:sp>
    </p:spTree>
    <p:extLst>
      <p:ext uri="{BB962C8B-B14F-4D97-AF65-F5344CB8AC3E}">
        <p14:creationId xmlns:p14="http://schemas.microsoft.com/office/powerpoint/2010/main" val="403811332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91264" cy="1143000"/>
          </a:xfrm>
        </p:spPr>
        <p:txBody>
          <a:bodyPr/>
          <a:lstStyle/>
          <a:p>
            <a:pPr algn="ctr"/>
            <a:r>
              <a:rPr lang="en-GB" b="1" dirty="0">
                <a:latin typeface="Calisto MT" pitchFamily="18" charset="0"/>
              </a:rPr>
              <a:t>Reforms</a:t>
            </a:r>
          </a:p>
        </p:txBody>
      </p:sp>
      <p:sp>
        <p:nvSpPr>
          <p:cNvPr id="3" name="Content Placeholder 2"/>
          <p:cNvSpPr>
            <a:spLocks noGrp="1"/>
          </p:cNvSpPr>
          <p:nvPr>
            <p:ph idx="1"/>
          </p:nvPr>
        </p:nvSpPr>
        <p:spPr>
          <a:xfrm>
            <a:off x="457200" y="1340768"/>
            <a:ext cx="8147248" cy="4785395"/>
          </a:xfrm>
        </p:spPr>
        <p:txBody>
          <a:bodyPr>
            <a:normAutofit/>
          </a:bodyPr>
          <a:lstStyle/>
          <a:p>
            <a:pPr>
              <a:buFont typeface="Wingdings" pitchFamily="2" charset="2"/>
              <a:buChar char="q"/>
            </a:pPr>
            <a:r>
              <a:rPr lang="en-GB" sz="2800" b="1" dirty="0">
                <a:latin typeface="Calisto MT" pitchFamily="18" charset="0"/>
              </a:rPr>
              <a:t>Do you think the wilful transmission of HIV Aids should be criminalized?</a:t>
            </a:r>
          </a:p>
          <a:p>
            <a:pPr marL="36576" indent="0">
              <a:buNone/>
            </a:pPr>
            <a:endParaRPr lang="en-GB" sz="2800" b="1" dirty="0">
              <a:latin typeface="Calisto MT" pitchFamily="18" charset="0"/>
            </a:endParaRPr>
          </a:p>
          <a:p>
            <a:pPr>
              <a:buFont typeface="Wingdings" pitchFamily="2" charset="2"/>
              <a:buChar char="q"/>
            </a:pPr>
            <a:r>
              <a:rPr lang="en-GB" sz="2800" b="1" dirty="0">
                <a:latin typeface="Calisto MT" pitchFamily="18" charset="0"/>
              </a:rPr>
              <a:t>What would be the arguments for criminalising/refusal to criminalise the act?</a:t>
            </a:r>
          </a:p>
        </p:txBody>
      </p:sp>
    </p:spTree>
    <p:extLst>
      <p:ext uri="{BB962C8B-B14F-4D97-AF65-F5344CB8AC3E}">
        <p14:creationId xmlns:p14="http://schemas.microsoft.com/office/powerpoint/2010/main" val="39377996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GB" sz="4000" b="1" dirty="0">
                <a:latin typeface="Calisto MT" pitchFamily="18" charset="0"/>
              </a:rPr>
              <a:t>Non- Fatal Offences Against The Person</a:t>
            </a:r>
          </a:p>
        </p:txBody>
      </p:sp>
      <p:sp>
        <p:nvSpPr>
          <p:cNvPr id="3" name="Content Placeholder 2"/>
          <p:cNvSpPr>
            <a:spLocks noGrp="1"/>
          </p:cNvSpPr>
          <p:nvPr>
            <p:ph idx="1"/>
          </p:nvPr>
        </p:nvSpPr>
        <p:spPr>
          <a:xfrm>
            <a:off x="457200" y="1600200"/>
            <a:ext cx="8291264" cy="4709120"/>
          </a:xfrm>
        </p:spPr>
        <p:txBody>
          <a:bodyPr/>
          <a:lstStyle/>
          <a:p>
            <a:pPr>
              <a:buFont typeface="Wingdings" pitchFamily="2" charset="2"/>
              <a:buChar char="q"/>
            </a:pPr>
            <a:r>
              <a:rPr lang="en-GB" b="1" dirty="0">
                <a:latin typeface="Calisto MT" pitchFamily="18" charset="0"/>
              </a:rPr>
              <a:t>Refers to offences against a person which fall short of causing death</a:t>
            </a:r>
          </a:p>
          <a:p>
            <a:pPr marL="36576" indent="0">
              <a:buNone/>
            </a:pPr>
            <a:endParaRPr lang="en-GB" b="1" dirty="0">
              <a:latin typeface="Calisto MT" pitchFamily="18" charset="0"/>
            </a:endParaRPr>
          </a:p>
          <a:p>
            <a:pPr>
              <a:buFont typeface="Wingdings" pitchFamily="2" charset="2"/>
              <a:buChar char="q"/>
            </a:pPr>
            <a:r>
              <a:rPr lang="en-GB" b="1" dirty="0">
                <a:latin typeface="Calisto MT" pitchFamily="18" charset="0"/>
              </a:rPr>
              <a:t>This is an area of law which is inconsistent in the case of the Penal Code (PC) &amp; hence there is a need on urgent reforms on the law. </a:t>
            </a:r>
          </a:p>
        </p:txBody>
      </p:sp>
    </p:spTree>
    <p:extLst>
      <p:ext uri="{BB962C8B-B14F-4D97-AF65-F5344CB8AC3E}">
        <p14:creationId xmlns:p14="http://schemas.microsoft.com/office/powerpoint/2010/main" val="22972924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188640"/>
            <a:ext cx="8291264" cy="850106"/>
          </a:xfrm>
        </p:spPr>
        <p:txBody>
          <a:bodyPr>
            <a:normAutofit/>
          </a:bodyPr>
          <a:lstStyle/>
          <a:p>
            <a:pPr algn="ctr"/>
            <a:r>
              <a:rPr lang="en-GB" dirty="0">
                <a:latin typeface="Calisto MT" pitchFamily="18" charset="0"/>
              </a:rPr>
              <a:t>Common Assault &amp; Battery </a:t>
            </a:r>
          </a:p>
        </p:txBody>
      </p:sp>
      <p:sp>
        <p:nvSpPr>
          <p:cNvPr id="3" name="Content Placeholder 2"/>
          <p:cNvSpPr>
            <a:spLocks noGrp="1"/>
          </p:cNvSpPr>
          <p:nvPr>
            <p:ph idx="1"/>
          </p:nvPr>
        </p:nvSpPr>
        <p:spPr>
          <a:xfrm>
            <a:off x="457200" y="1196752"/>
            <a:ext cx="8003232" cy="5400600"/>
          </a:xfrm>
        </p:spPr>
        <p:txBody>
          <a:bodyPr>
            <a:normAutofit fontScale="62500" lnSpcReduction="20000"/>
          </a:bodyPr>
          <a:lstStyle/>
          <a:p>
            <a:pPr>
              <a:buFont typeface="Wingdings" pitchFamily="2" charset="2"/>
              <a:buChar char="q"/>
            </a:pPr>
            <a:r>
              <a:rPr lang="en-GB" sz="3600" b="1" dirty="0">
                <a:latin typeface="Calisto MT" pitchFamily="18" charset="0"/>
              </a:rPr>
              <a:t>Title of chapter XXIV of the penal code is Assault </a:t>
            </a:r>
          </a:p>
          <a:p>
            <a:pPr>
              <a:buFont typeface="Wingdings" pitchFamily="2" charset="2"/>
              <a:buChar char="q"/>
            </a:pPr>
            <a:r>
              <a:rPr lang="en-GB" sz="3600" b="1" dirty="0">
                <a:latin typeface="Calisto MT" pitchFamily="18" charset="0"/>
              </a:rPr>
              <a:t> From the title of the chapter there is a presumption that the chapter should address matters in relation to the offence of Assault</a:t>
            </a:r>
          </a:p>
          <a:p>
            <a:pPr>
              <a:buFont typeface="Wingdings" pitchFamily="2" charset="2"/>
              <a:buChar char="q"/>
            </a:pPr>
            <a:r>
              <a:rPr lang="en-GB" sz="3600" b="1" dirty="0">
                <a:latin typeface="Calisto MT" pitchFamily="18" charset="0"/>
              </a:rPr>
              <a:t>However contrary on the left margin of s.247 is the phrase ‘Common assault’</a:t>
            </a:r>
          </a:p>
          <a:p>
            <a:pPr>
              <a:buFont typeface="Wingdings" pitchFamily="2" charset="2"/>
              <a:buChar char="q"/>
            </a:pPr>
            <a:r>
              <a:rPr lang="en-GB" sz="3600" b="1" dirty="0">
                <a:latin typeface="Calisto MT" pitchFamily="18" charset="0"/>
              </a:rPr>
              <a:t>The terms ‘Common assault’ , assault’ &amp; ‘battery’ are often used interchangeably by laymen &amp; even lawyers</a:t>
            </a:r>
          </a:p>
          <a:p>
            <a:pPr>
              <a:buFont typeface="Wingdings" pitchFamily="2" charset="2"/>
              <a:buChar char="q"/>
            </a:pPr>
            <a:r>
              <a:rPr lang="en-GB" sz="3600" b="1" dirty="0">
                <a:latin typeface="Calisto MT" pitchFamily="18" charset="0"/>
              </a:rPr>
              <a:t>Under the PC the term ‘Common assault’ may seem to imply that ‘assault’ &amp; ‘battery’ not included under Chapter XXIV may be treated to mean the same thing</a:t>
            </a:r>
          </a:p>
          <a:p>
            <a:pPr>
              <a:buFont typeface="Wingdings" pitchFamily="2" charset="2"/>
              <a:buChar char="q"/>
            </a:pPr>
            <a:r>
              <a:rPr lang="en-GB" sz="3600" b="1" dirty="0">
                <a:latin typeface="Calisto MT" pitchFamily="18" charset="0"/>
              </a:rPr>
              <a:t>However ‘assault’ &amp; ‘battery’  are two distinctive offences</a:t>
            </a:r>
            <a:br>
              <a:rPr lang="en-GB" sz="3600" b="1" dirty="0">
                <a:latin typeface="Calisto MT" pitchFamily="18" charset="0"/>
              </a:rPr>
            </a:br>
            <a:endParaRPr lang="en-GB" sz="3600" b="1" dirty="0">
              <a:latin typeface="Calisto MT" pitchFamily="18" charset="0"/>
            </a:endParaRPr>
          </a:p>
          <a:p>
            <a:endParaRPr lang="en-GB" dirty="0"/>
          </a:p>
        </p:txBody>
      </p:sp>
    </p:spTree>
    <p:extLst>
      <p:ext uri="{BB962C8B-B14F-4D97-AF65-F5344CB8AC3E}">
        <p14:creationId xmlns:p14="http://schemas.microsoft.com/office/powerpoint/2010/main" val="21933342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435280" cy="850106"/>
          </a:xfrm>
        </p:spPr>
        <p:txBody>
          <a:bodyPr>
            <a:normAutofit/>
          </a:bodyPr>
          <a:lstStyle/>
          <a:p>
            <a:pPr algn="ctr"/>
            <a:r>
              <a:rPr lang="en-GB" sz="4000" b="1" dirty="0">
                <a:latin typeface="Calisto MT" pitchFamily="18" charset="0"/>
              </a:rPr>
              <a:t>Common Assault &amp; Battery Cont’d</a:t>
            </a:r>
          </a:p>
        </p:txBody>
      </p:sp>
      <p:sp>
        <p:nvSpPr>
          <p:cNvPr id="3" name="Content Placeholder 2"/>
          <p:cNvSpPr>
            <a:spLocks noGrp="1"/>
          </p:cNvSpPr>
          <p:nvPr>
            <p:ph idx="1"/>
          </p:nvPr>
        </p:nvSpPr>
        <p:spPr>
          <a:xfrm>
            <a:off x="457200" y="1124744"/>
            <a:ext cx="8291264" cy="5400600"/>
          </a:xfrm>
        </p:spPr>
        <p:txBody>
          <a:bodyPr>
            <a:normAutofit/>
          </a:bodyPr>
          <a:lstStyle/>
          <a:p>
            <a:pPr>
              <a:buFont typeface="Wingdings" pitchFamily="2" charset="2"/>
              <a:buChar char="q"/>
            </a:pPr>
            <a:r>
              <a:rPr lang="en-GB" b="1" dirty="0">
                <a:latin typeface="Calisto MT" pitchFamily="18" charset="0"/>
              </a:rPr>
              <a:t>Assault is putting someone in fear of immediate unlawful force or violence</a:t>
            </a:r>
          </a:p>
          <a:p>
            <a:pPr>
              <a:buFont typeface="Wingdings" pitchFamily="2" charset="2"/>
              <a:buChar char="q"/>
            </a:pPr>
            <a:r>
              <a:rPr lang="en-GB" b="1" dirty="0">
                <a:latin typeface="Calisto MT" pitchFamily="18" charset="0"/>
              </a:rPr>
              <a:t>Battery is the actual infliction of unlawful force or violence on a person</a:t>
            </a:r>
          </a:p>
          <a:p>
            <a:pPr>
              <a:buFont typeface="Wingdings" pitchFamily="2" charset="2"/>
              <a:buChar char="q"/>
            </a:pPr>
            <a:r>
              <a:rPr lang="en-GB" b="1" dirty="0">
                <a:latin typeface="Calisto MT" pitchFamily="18" charset="0"/>
              </a:rPr>
              <a:t>It is easier to understand the two offences  by using the terms  ‘technical’ assault &amp; ‘physical assault’</a:t>
            </a:r>
          </a:p>
          <a:p>
            <a:pPr>
              <a:buFont typeface="Wingdings" pitchFamily="2" charset="2"/>
              <a:buChar char="q"/>
            </a:pPr>
            <a:r>
              <a:rPr lang="en-GB" b="1" dirty="0">
                <a:latin typeface="Calisto MT" pitchFamily="18" charset="0"/>
              </a:rPr>
              <a:t>‘technical’ assault –used to describe assault </a:t>
            </a:r>
          </a:p>
          <a:p>
            <a:pPr>
              <a:buFont typeface="Wingdings" pitchFamily="2" charset="2"/>
              <a:buChar char="q"/>
            </a:pPr>
            <a:r>
              <a:rPr lang="en-GB" b="1" dirty="0">
                <a:latin typeface="Calisto MT" pitchFamily="18" charset="0"/>
              </a:rPr>
              <a:t>‘physical assault’ – used to describe battery</a:t>
            </a:r>
          </a:p>
          <a:p>
            <a:pPr>
              <a:buFont typeface="Wingdings" pitchFamily="2" charset="2"/>
              <a:buChar char="q"/>
            </a:pPr>
            <a:r>
              <a:rPr lang="en-GB" b="1" dirty="0">
                <a:latin typeface="Calisto MT" pitchFamily="18" charset="0"/>
              </a:rPr>
              <a:t>Therefore the terms ‘common assault’ embodies two separate offences</a:t>
            </a:r>
          </a:p>
          <a:p>
            <a:pPr marL="0" indent="0">
              <a:buNone/>
            </a:pPr>
            <a:endParaRPr lang="en-GB" dirty="0"/>
          </a:p>
        </p:txBody>
      </p:sp>
    </p:spTree>
    <p:extLst>
      <p:ext uri="{BB962C8B-B14F-4D97-AF65-F5344CB8AC3E}">
        <p14:creationId xmlns:p14="http://schemas.microsoft.com/office/powerpoint/2010/main" val="34884183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363272" cy="850106"/>
          </a:xfrm>
        </p:spPr>
        <p:txBody>
          <a:bodyPr/>
          <a:lstStyle/>
          <a:p>
            <a:pPr algn="ctr"/>
            <a:r>
              <a:rPr lang="en-GB" b="1" dirty="0"/>
              <a:t>Assault</a:t>
            </a:r>
          </a:p>
        </p:txBody>
      </p:sp>
      <p:sp>
        <p:nvSpPr>
          <p:cNvPr id="3" name="Content Placeholder 2"/>
          <p:cNvSpPr>
            <a:spLocks noGrp="1"/>
          </p:cNvSpPr>
          <p:nvPr>
            <p:ph idx="1"/>
          </p:nvPr>
        </p:nvSpPr>
        <p:spPr>
          <a:xfrm>
            <a:off x="457200" y="1124744"/>
            <a:ext cx="8363272" cy="5544616"/>
          </a:xfrm>
        </p:spPr>
        <p:txBody>
          <a:bodyPr/>
          <a:lstStyle/>
          <a:p>
            <a:pPr>
              <a:buFont typeface="Wingdings" pitchFamily="2" charset="2"/>
              <a:buChar char="q"/>
            </a:pPr>
            <a:r>
              <a:rPr lang="en-GB" b="1" dirty="0">
                <a:latin typeface="Calisto MT" pitchFamily="18" charset="0"/>
              </a:rPr>
              <a:t>Absence of a definition of the meaning of the terms ‘common assault’, ‘assault’ or ‘battery’ in the PC </a:t>
            </a:r>
          </a:p>
          <a:p>
            <a:pPr>
              <a:buFont typeface="Wingdings" pitchFamily="2" charset="2"/>
              <a:buChar char="q"/>
            </a:pPr>
            <a:r>
              <a:rPr lang="en-GB" b="1" dirty="0">
                <a:latin typeface="Calisto MT" pitchFamily="18" charset="0"/>
              </a:rPr>
              <a:t>Therefore the analysis of AR &amp; MR depends on principles developed by </a:t>
            </a:r>
            <a:r>
              <a:rPr lang="en-GB" b="1" dirty="0" err="1">
                <a:latin typeface="Calisto MT" pitchFamily="18" charset="0"/>
              </a:rPr>
              <a:t>Crts</a:t>
            </a:r>
            <a:r>
              <a:rPr lang="en-GB" b="1" dirty="0">
                <a:latin typeface="Calisto MT" pitchFamily="18" charset="0"/>
              </a:rPr>
              <a:t>.</a:t>
            </a:r>
          </a:p>
          <a:p>
            <a:endParaRPr lang="en-GB" dirty="0"/>
          </a:p>
          <a:p>
            <a:endParaRPr lang="en-GB" dirty="0"/>
          </a:p>
        </p:txBody>
      </p:sp>
    </p:spTree>
    <p:extLst>
      <p:ext uri="{BB962C8B-B14F-4D97-AF65-F5344CB8AC3E}">
        <p14:creationId xmlns:p14="http://schemas.microsoft.com/office/powerpoint/2010/main" val="7839682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91264" cy="850106"/>
          </a:xfrm>
        </p:spPr>
        <p:txBody>
          <a:bodyPr/>
          <a:lstStyle/>
          <a:p>
            <a:pPr algn="ctr"/>
            <a:r>
              <a:rPr lang="en-GB" b="1" i="1" dirty="0">
                <a:latin typeface="Calisto MT" pitchFamily="18" charset="0"/>
              </a:rPr>
              <a:t>Actus reus -</a:t>
            </a:r>
            <a:r>
              <a:rPr lang="en-GB" b="1" dirty="0">
                <a:latin typeface="Calisto MT" pitchFamily="18" charset="0"/>
              </a:rPr>
              <a:t> Assault</a:t>
            </a:r>
            <a:endParaRPr lang="en-GB" b="1" i="1" dirty="0">
              <a:latin typeface="Calisto MT" pitchFamily="18" charset="0"/>
            </a:endParaRPr>
          </a:p>
        </p:txBody>
      </p:sp>
      <p:sp>
        <p:nvSpPr>
          <p:cNvPr id="3" name="Content Placeholder 2"/>
          <p:cNvSpPr>
            <a:spLocks noGrp="1"/>
          </p:cNvSpPr>
          <p:nvPr>
            <p:ph idx="1"/>
          </p:nvPr>
        </p:nvSpPr>
        <p:spPr>
          <a:xfrm>
            <a:off x="914400" y="1447800"/>
            <a:ext cx="7772400" cy="5077544"/>
          </a:xfrm>
        </p:spPr>
        <p:txBody>
          <a:bodyPr>
            <a:normAutofit/>
          </a:bodyPr>
          <a:lstStyle/>
          <a:p>
            <a:pPr>
              <a:buFont typeface="Wingdings" pitchFamily="2" charset="2"/>
              <a:buChar char="q"/>
            </a:pPr>
            <a:r>
              <a:rPr lang="en-GB" b="1" i="1" dirty="0">
                <a:latin typeface="Calisto MT" pitchFamily="18" charset="0"/>
              </a:rPr>
              <a:t>Actus reus </a:t>
            </a:r>
            <a:r>
              <a:rPr lang="en-GB" b="1" dirty="0">
                <a:latin typeface="Calisto MT" pitchFamily="18" charset="0"/>
              </a:rPr>
              <a:t>of  assault is any act including words spoken by X which causes Z to apprehend immediate &amp; unlawful personal violence - R v. Savage (1992) 1 AC 699 </a:t>
            </a:r>
          </a:p>
          <a:p>
            <a:pPr>
              <a:buFont typeface="Wingdings" pitchFamily="2" charset="2"/>
              <a:buChar char="q"/>
            </a:pPr>
            <a:r>
              <a:rPr lang="en-GB" b="1" dirty="0">
                <a:latin typeface="Calisto MT" pitchFamily="18" charset="0"/>
              </a:rPr>
              <a:t>First requirement is the conduct</a:t>
            </a:r>
          </a:p>
          <a:p>
            <a:pPr>
              <a:buFont typeface="Wingdings" pitchFamily="2" charset="2"/>
              <a:buChar char="q"/>
            </a:pPr>
            <a:r>
              <a:rPr lang="en-GB" b="1" dirty="0">
                <a:latin typeface="Calisto MT" pitchFamily="18" charset="0"/>
              </a:rPr>
              <a:t>Secondly the conduct must be unlawful hence consent may lead to the offender escaping criminal liability</a:t>
            </a:r>
          </a:p>
          <a:p>
            <a:pPr>
              <a:buFont typeface="Wingdings" pitchFamily="2" charset="2"/>
              <a:buChar char="q"/>
            </a:pPr>
            <a:r>
              <a:rPr lang="en-GB" b="1" dirty="0">
                <a:latin typeface="Calisto MT" pitchFamily="18" charset="0"/>
              </a:rPr>
              <a:t>Thirdly, the threat of the application of force or violence must be imminent</a:t>
            </a:r>
          </a:p>
          <a:p>
            <a:pPr marL="457200" indent="-457200">
              <a:buFont typeface="Wingdings" pitchFamily="2" charset="2"/>
              <a:buChar char="q"/>
            </a:pPr>
            <a:endParaRPr lang="en-GB" b="1" dirty="0">
              <a:latin typeface="Calisto MT" pitchFamily="18" charset="0"/>
            </a:endParaRPr>
          </a:p>
        </p:txBody>
      </p:sp>
    </p:spTree>
    <p:extLst>
      <p:ext uri="{BB962C8B-B14F-4D97-AF65-F5344CB8AC3E}">
        <p14:creationId xmlns:p14="http://schemas.microsoft.com/office/powerpoint/2010/main" val="10339224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147248" cy="922114"/>
          </a:xfrm>
        </p:spPr>
        <p:txBody>
          <a:bodyPr/>
          <a:lstStyle/>
          <a:p>
            <a:pPr algn="ctr"/>
            <a:r>
              <a:rPr lang="en-GB" b="1" i="1" dirty="0" err="1">
                <a:latin typeface="Calisto MT" pitchFamily="18" charset="0"/>
              </a:rPr>
              <a:t>Mens</a:t>
            </a:r>
            <a:r>
              <a:rPr lang="en-GB" b="1" i="1" dirty="0">
                <a:latin typeface="Calisto MT" pitchFamily="18" charset="0"/>
              </a:rPr>
              <a:t> </a:t>
            </a:r>
            <a:r>
              <a:rPr lang="en-GB" b="1" i="1" dirty="0" err="1">
                <a:latin typeface="Calisto MT" pitchFamily="18" charset="0"/>
              </a:rPr>
              <a:t>rea</a:t>
            </a:r>
            <a:endParaRPr lang="en-GB" b="1" i="1" dirty="0">
              <a:latin typeface="Calisto MT" pitchFamily="18" charset="0"/>
            </a:endParaRPr>
          </a:p>
        </p:txBody>
      </p:sp>
      <p:sp>
        <p:nvSpPr>
          <p:cNvPr id="3" name="Content Placeholder 2"/>
          <p:cNvSpPr>
            <a:spLocks noGrp="1"/>
          </p:cNvSpPr>
          <p:nvPr>
            <p:ph idx="1"/>
          </p:nvPr>
        </p:nvSpPr>
        <p:spPr>
          <a:xfrm>
            <a:off x="457200" y="1196752"/>
            <a:ext cx="8291264" cy="5328592"/>
          </a:xfrm>
        </p:spPr>
        <p:txBody>
          <a:bodyPr>
            <a:normAutofit/>
          </a:bodyPr>
          <a:lstStyle/>
          <a:p>
            <a:pPr>
              <a:buFont typeface="Wingdings" pitchFamily="2" charset="2"/>
              <a:buChar char="q"/>
            </a:pPr>
            <a:r>
              <a:rPr lang="en-GB" b="1" dirty="0">
                <a:latin typeface="Calisto MT" pitchFamily="18" charset="0"/>
              </a:rPr>
              <a:t>Of  technical assault is the intentional or reckless causing  to apprehend the possibility of imminent violence ( R v. Savage).</a:t>
            </a:r>
          </a:p>
          <a:p>
            <a:pPr marL="36576" indent="0">
              <a:buNone/>
            </a:pPr>
            <a:endParaRPr lang="en-GB" b="1" dirty="0">
              <a:latin typeface="Calisto MT" pitchFamily="18" charset="0"/>
            </a:endParaRPr>
          </a:p>
          <a:p>
            <a:pPr>
              <a:buFont typeface="Wingdings" pitchFamily="2" charset="2"/>
              <a:buChar char="q"/>
            </a:pPr>
            <a:r>
              <a:rPr lang="en-GB" b="1" dirty="0">
                <a:latin typeface="Calisto MT" pitchFamily="18" charset="0"/>
              </a:rPr>
              <a:t>Reckless referred to is the Cunningham recklessness (Subjective).</a:t>
            </a:r>
          </a:p>
          <a:p>
            <a:endParaRPr lang="en-GB" dirty="0"/>
          </a:p>
        </p:txBody>
      </p:sp>
    </p:spTree>
    <p:extLst>
      <p:ext uri="{BB962C8B-B14F-4D97-AF65-F5344CB8AC3E}">
        <p14:creationId xmlns:p14="http://schemas.microsoft.com/office/powerpoint/2010/main" val="29059713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147248" cy="1143000"/>
          </a:xfrm>
        </p:spPr>
        <p:txBody>
          <a:bodyPr>
            <a:noAutofit/>
          </a:bodyPr>
          <a:lstStyle/>
          <a:p>
            <a:pPr algn="ctr"/>
            <a:r>
              <a:rPr lang="en-GB" sz="3600" b="1" dirty="0">
                <a:latin typeface="Calisto MT" pitchFamily="18" charset="0"/>
              </a:rPr>
              <a:t>Battery (Physical Assault)- </a:t>
            </a:r>
            <a:r>
              <a:rPr lang="en-GB" sz="3600" b="1" i="1" dirty="0">
                <a:latin typeface="Calisto MT" pitchFamily="18" charset="0"/>
              </a:rPr>
              <a:t>Actus reus</a:t>
            </a:r>
          </a:p>
        </p:txBody>
      </p:sp>
      <p:sp>
        <p:nvSpPr>
          <p:cNvPr id="3" name="Content Placeholder 2"/>
          <p:cNvSpPr>
            <a:spLocks noGrp="1"/>
          </p:cNvSpPr>
          <p:nvPr>
            <p:ph idx="1"/>
          </p:nvPr>
        </p:nvSpPr>
        <p:spPr>
          <a:xfrm>
            <a:off x="457200" y="1268760"/>
            <a:ext cx="8291264" cy="5328592"/>
          </a:xfrm>
        </p:spPr>
        <p:txBody>
          <a:bodyPr>
            <a:normAutofit/>
          </a:bodyPr>
          <a:lstStyle/>
          <a:p>
            <a:pPr>
              <a:buFont typeface="Wingdings" pitchFamily="2" charset="2"/>
              <a:buChar char="q"/>
            </a:pPr>
            <a:r>
              <a:rPr lang="en-GB" b="1" i="1" dirty="0" err="1">
                <a:latin typeface="Calisto MT" pitchFamily="18" charset="0"/>
              </a:rPr>
              <a:t>Actus</a:t>
            </a:r>
            <a:r>
              <a:rPr lang="en-GB" b="1" i="1" dirty="0">
                <a:latin typeface="Calisto MT" pitchFamily="18" charset="0"/>
              </a:rPr>
              <a:t> </a:t>
            </a:r>
            <a:r>
              <a:rPr lang="en-GB" b="1" i="1" dirty="0" err="1">
                <a:latin typeface="Calisto MT" pitchFamily="18" charset="0"/>
              </a:rPr>
              <a:t>reus</a:t>
            </a:r>
            <a:r>
              <a:rPr lang="en-GB" b="1" i="1" dirty="0">
                <a:latin typeface="Calisto MT" pitchFamily="18" charset="0"/>
              </a:rPr>
              <a:t>  </a:t>
            </a:r>
            <a:r>
              <a:rPr lang="en-GB" b="1" dirty="0">
                <a:latin typeface="Calisto MT" pitchFamily="18" charset="0"/>
              </a:rPr>
              <a:t>of battery is the act of infliction of force or violence on a victim by the defendant</a:t>
            </a:r>
          </a:p>
          <a:p>
            <a:pPr>
              <a:buFont typeface="Wingdings" pitchFamily="2" charset="2"/>
              <a:buChar char="q"/>
            </a:pPr>
            <a:r>
              <a:rPr lang="en-GB" b="1" dirty="0">
                <a:latin typeface="Calisto MT" pitchFamily="18" charset="0"/>
              </a:rPr>
              <a:t>Classic example an unwanted kiss would constitute a battery [ </a:t>
            </a:r>
            <a:r>
              <a:rPr lang="en-GB" b="1" i="1" dirty="0" err="1">
                <a:latin typeface="Calisto MT" pitchFamily="18" charset="0"/>
              </a:rPr>
              <a:t>Dungey</a:t>
            </a:r>
            <a:r>
              <a:rPr lang="en-GB" b="1" dirty="0">
                <a:latin typeface="Calisto MT" pitchFamily="18" charset="0"/>
              </a:rPr>
              <a:t>  (1866) 4 F &amp; F 1066 , 176 ER 910]</a:t>
            </a:r>
          </a:p>
          <a:p>
            <a:pPr>
              <a:buFont typeface="Wingdings" pitchFamily="2" charset="2"/>
              <a:buChar char="q"/>
            </a:pPr>
            <a:r>
              <a:rPr lang="en-GB" b="1" dirty="0">
                <a:latin typeface="Calisto MT" pitchFamily="18" charset="0"/>
              </a:rPr>
              <a:t>Spiting on somebody would also constitute a battery provided that it was not accidental [</a:t>
            </a:r>
            <a:r>
              <a:rPr lang="en-GB" b="1" i="1" dirty="0">
                <a:latin typeface="Calisto MT" pitchFamily="18" charset="0"/>
              </a:rPr>
              <a:t>Smith</a:t>
            </a:r>
            <a:r>
              <a:rPr lang="en-GB" b="1" dirty="0">
                <a:latin typeface="Calisto MT" pitchFamily="18" charset="0"/>
              </a:rPr>
              <a:t> (1866) F &amp; F 1066, 176 ER 910]</a:t>
            </a:r>
          </a:p>
          <a:p>
            <a:pPr marL="36576" indent="0">
              <a:buNone/>
            </a:pPr>
            <a:endParaRPr lang="en-GB" dirty="0"/>
          </a:p>
          <a:p>
            <a:endParaRPr lang="en-GB" dirty="0"/>
          </a:p>
          <a:p>
            <a:endParaRPr lang="en-GB" dirty="0"/>
          </a:p>
        </p:txBody>
      </p:sp>
    </p:spTree>
    <p:extLst>
      <p:ext uri="{BB962C8B-B14F-4D97-AF65-F5344CB8AC3E}">
        <p14:creationId xmlns:p14="http://schemas.microsoft.com/office/powerpoint/2010/main" val="353253439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435280" cy="778098"/>
          </a:xfrm>
        </p:spPr>
        <p:txBody>
          <a:bodyPr>
            <a:normAutofit/>
          </a:bodyPr>
          <a:lstStyle/>
          <a:p>
            <a:pPr algn="ctr"/>
            <a:r>
              <a:rPr lang="en-GB" sz="4000" b="1" dirty="0">
                <a:latin typeface="Calisto MT" pitchFamily="18" charset="0"/>
              </a:rPr>
              <a:t>Example of Assault Cases </a:t>
            </a:r>
          </a:p>
        </p:txBody>
      </p:sp>
      <p:sp>
        <p:nvSpPr>
          <p:cNvPr id="3" name="Content Placeholder 2"/>
          <p:cNvSpPr>
            <a:spLocks noGrp="1"/>
          </p:cNvSpPr>
          <p:nvPr>
            <p:ph idx="1"/>
          </p:nvPr>
        </p:nvSpPr>
        <p:spPr>
          <a:xfrm>
            <a:off x="457200" y="1196752"/>
            <a:ext cx="8435280" cy="4929411"/>
          </a:xfrm>
        </p:spPr>
        <p:txBody>
          <a:bodyPr>
            <a:normAutofit/>
          </a:bodyPr>
          <a:lstStyle/>
          <a:p>
            <a:pPr lvl="0">
              <a:buClr>
                <a:srgbClr val="6EA0B0"/>
              </a:buClr>
              <a:buFont typeface="Wingdings" pitchFamily="2" charset="2"/>
              <a:buChar char="q"/>
            </a:pPr>
            <a:r>
              <a:rPr lang="en-GB" sz="2800" b="1" dirty="0">
                <a:solidFill>
                  <a:prstClr val="white"/>
                </a:solidFill>
                <a:latin typeface="Calisto MT" pitchFamily="18" charset="0"/>
              </a:rPr>
              <a:t>Battery (Physical Assault)- </a:t>
            </a:r>
            <a:r>
              <a:rPr lang="en-GB" sz="2800" b="1" i="1" dirty="0" err="1">
                <a:solidFill>
                  <a:prstClr val="white"/>
                </a:solidFill>
                <a:latin typeface="Calisto MT" pitchFamily="18" charset="0"/>
              </a:rPr>
              <a:t>Mens</a:t>
            </a:r>
            <a:r>
              <a:rPr lang="en-GB" sz="2800" b="1" i="1" dirty="0">
                <a:solidFill>
                  <a:prstClr val="white"/>
                </a:solidFill>
                <a:latin typeface="Calisto MT" pitchFamily="18" charset="0"/>
              </a:rPr>
              <a:t> </a:t>
            </a:r>
            <a:r>
              <a:rPr lang="en-GB" sz="2800" b="1" i="1" dirty="0" err="1">
                <a:solidFill>
                  <a:prstClr val="white"/>
                </a:solidFill>
                <a:latin typeface="Calisto MT" pitchFamily="18" charset="0"/>
              </a:rPr>
              <a:t>rea</a:t>
            </a:r>
            <a:endParaRPr lang="en-GB" sz="2800" b="1" i="1" dirty="0">
              <a:solidFill>
                <a:prstClr val="white"/>
              </a:solidFill>
              <a:latin typeface="Calisto MT" pitchFamily="18" charset="0"/>
            </a:endParaRPr>
          </a:p>
          <a:p>
            <a:pPr lvl="0">
              <a:buClr>
                <a:srgbClr val="6EA0B0"/>
              </a:buClr>
              <a:buFont typeface="Wingdings" pitchFamily="2" charset="2"/>
              <a:buChar char="q"/>
            </a:pPr>
            <a:endParaRPr lang="en-GB" sz="2800" b="1" i="1" dirty="0">
              <a:solidFill>
                <a:prstClr val="white"/>
              </a:solidFill>
              <a:latin typeface="Calisto MT" pitchFamily="18" charset="0"/>
            </a:endParaRPr>
          </a:p>
          <a:p>
            <a:pPr lvl="0">
              <a:buClr>
                <a:srgbClr val="6EA0B0"/>
              </a:buClr>
              <a:buFont typeface="Wingdings" pitchFamily="2" charset="2"/>
              <a:buChar char="q"/>
            </a:pPr>
            <a:r>
              <a:rPr lang="en-GB" sz="2800" b="1" dirty="0">
                <a:solidFill>
                  <a:prstClr val="white"/>
                </a:solidFill>
                <a:latin typeface="Calisto MT" pitchFamily="18" charset="0"/>
              </a:rPr>
              <a:t>Is that the D intends to inflict unlawful violence (or force) on the victim</a:t>
            </a:r>
          </a:p>
          <a:p>
            <a:pPr lvl="0">
              <a:buClr>
                <a:srgbClr val="6EA0B0"/>
              </a:buClr>
              <a:buFont typeface="Wingdings" pitchFamily="2" charset="2"/>
              <a:buChar char="q"/>
            </a:pPr>
            <a:endParaRPr lang="en-GB" sz="2800" b="1" dirty="0">
              <a:solidFill>
                <a:prstClr val="white"/>
              </a:solidFill>
              <a:latin typeface="Calisto MT" pitchFamily="18" charset="0"/>
            </a:endParaRPr>
          </a:p>
          <a:p>
            <a:pPr lvl="0">
              <a:buClr>
                <a:srgbClr val="6EA0B0"/>
              </a:buClr>
              <a:buFont typeface="Wingdings" pitchFamily="2" charset="2"/>
              <a:buChar char="q"/>
            </a:pPr>
            <a:r>
              <a:rPr lang="en-GB" sz="2800" b="1" dirty="0">
                <a:solidFill>
                  <a:prstClr val="white"/>
                </a:solidFill>
                <a:latin typeface="Calisto MT" pitchFamily="18" charset="0"/>
              </a:rPr>
              <a:t>Or it is done so recklessly (subjective recklessness)</a:t>
            </a:r>
          </a:p>
          <a:p>
            <a:pPr marL="0" indent="0">
              <a:buNone/>
            </a:pPr>
            <a:endParaRPr lang="en-GB" b="1" i="1" dirty="0">
              <a:latin typeface="Calisto MT" pitchFamily="18" charset="0"/>
            </a:endParaRPr>
          </a:p>
          <a:p>
            <a:pPr marL="457200" indent="-457200">
              <a:buFont typeface="Wingdings" pitchFamily="2" charset="2"/>
              <a:buChar char="q"/>
            </a:pPr>
            <a:r>
              <a:rPr lang="en-GB" b="1" i="1" dirty="0" err="1">
                <a:latin typeface="Calisto MT" pitchFamily="18" charset="0"/>
              </a:rPr>
              <a:t>Kabika</a:t>
            </a:r>
            <a:r>
              <a:rPr lang="en-GB" b="1" i="1" dirty="0">
                <a:latin typeface="Calisto MT" pitchFamily="18" charset="0"/>
              </a:rPr>
              <a:t> v. The people</a:t>
            </a:r>
            <a:r>
              <a:rPr lang="en-GB" b="1" dirty="0">
                <a:latin typeface="Calisto MT" pitchFamily="18" charset="0"/>
              </a:rPr>
              <a:t> (1973) High </a:t>
            </a:r>
            <a:r>
              <a:rPr lang="en-GB" b="1" dirty="0" err="1">
                <a:latin typeface="Calisto MT" pitchFamily="18" charset="0"/>
              </a:rPr>
              <a:t>Crt</a:t>
            </a:r>
            <a:r>
              <a:rPr lang="en-GB" b="1" dirty="0">
                <a:latin typeface="Calisto MT" pitchFamily="18" charset="0"/>
              </a:rPr>
              <a:t> for Zambia</a:t>
            </a:r>
          </a:p>
        </p:txBody>
      </p:sp>
    </p:spTree>
    <p:extLst>
      <p:ext uri="{BB962C8B-B14F-4D97-AF65-F5344CB8AC3E}">
        <p14:creationId xmlns:p14="http://schemas.microsoft.com/office/powerpoint/2010/main" val="260787375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late">
  <a:themeElements>
    <a:clrScheme name="Slate">
      <a:dk1>
        <a:sysClr val="windowText" lastClr="000000"/>
      </a:dk1>
      <a:lt1>
        <a:sysClr val="window" lastClr="FFFFFF"/>
      </a:lt1>
      <a:dk2>
        <a:srgbClr val="212123"/>
      </a:dk2>
      <a:lt2>
        <a:srgbClr val="DADADA"/>
      </a:lt2>
      <a:accent1>
        <a:srgbClr val="BC451B"/>
      </a:accent1>
      <a:accent2>
        <a:srgbClr val="D3BA68"/>
      </a:accent2>
      <a:accent3>
        <a:srgbClr val="BB8640"/>
      </a:accent3>
      <a:accent4>
        <a:srgbClr val="AD9277"/>
      </a:accent4>
      <a:accent5>
        <a:srgbClr val="A55A43"/>
      </a:accent5>
      <a:accent6>
        <a:srgbClr val="AD9D7B"/>
      </a:accent6>
      <a:hlink>
        <a:srgbClr val="E98052"/>
      </a:hlink>
      <a:folHlink>
        <a:srgbClr val="F4B69B"/>
      </a:folHlink>
    </a:clrScheme>
    <a:fontScheme name="Slate">
      <a:majorFont>
        <a:latin typeface="Calisto MT" panose="02040603050505030304"/>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alisto MT" panose="02040603050505030304"/>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Slate">
      <a:fillStyleLst>
        <a:solidFill>
          <a:schemeClr val="phClr"/>
        </a:solidFill>
        <a:gradFill rotWithShape="1">
          <a:gsLst>
            <a:gs pos="0">
              <a:schemeClr val="phClr">
                <a:tint val="60000"/>
                <a:lumMod val="110000"/>
              </a:schemeClr>
            </a:gs>
            <a:gs pos="100000">
              <a:schemeClr val="phClr">
                <a:tint val="88000"/>
              </a:schemeClr>
            </a:gs>
          </a:gsLst>
          <a:lin ang="5400000" scaled="0"/>
        </a:gradFill>
        <a:gradFill rotWithShape="1">
          <a:gsLst>
            <a:gs pos="0">
              <a:schemeClr val="phClr">
                <a:tint val="96000"/>
                <a:lumMod val="104000"/>
              </a:schemeClr>
            </a:gs>
            <a:gs pos="100000">
              <a:schemeClr val="phClr">
                <a:shade val="90000"/>
                <a:lumMod val="90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63500" dist="25400" dir="5400000" rotWithShape="0">
              <a:srgbClr val="000000">
                <a:alpha val="60000"/>
              </a:srgbClr>
            </a:outerShdw>
          </a:effectLst>
        </a:effectStyle>
        <a:effectStyle>
          <a:effectLst>
            <a:outerShdw blurRad="76200" dist="38100" dir="5400000" rotWithShape="0">
              <a:srgbClr val="000000">
                <a:alpha val="75000"/>
              </a:srgbClr>
            </a:outerShdw>
          </a:effectLst>
          <a:scene3d>
            <a:camera prst="orthographicFront">
              <a:rot lat="0" lon="0" rev="0"/>
            </a:camera>
            <a:lightRig rig="threePt" dir="t">
              <a:rot lat="0" lon="0" rev="1200000"/>
            </a:lightRig>
          </a:scene3d>
          <a:sp3d>
            <a:bevelT w="63500" h="25400" prst="hardEdge"/>
          </a:sp3d>
        </a:effectStyle>
      </a:effectStyleLst>
      <a:bgFillStyleLst>
        <a:solidFill>
          <a:schemeClr val="phClr"/>
        </a:solidFill>
        <a:solidFill>
          <a:schemeClr val="phClr"/>
        </a:solidFill>
        <a:blipFill rotWithShape="1">
          <a:blip xmlns:r="http://schemas.openxmlformats.org/officeDocument/2006/relationships" r:embed="rId1">
            <a:duotone>
              <a:schemeClr val="phClr">
                <a:shade val="80000"/>
                <a:lumMod val="80000"/>
              </a:schemeClr>
              <a:schemeClr val="phClr">
                <a:tint val="98000"/>
              </a:schemeClr>
            </a:duotone>
          </a:blip>
          <a:stretch/>
        </a:blipFill>
      </a:bgFillStyleLst>
    </a:fmtScheme>
  </a:themeElements>
  <a:objectDefaults/>
  <a:extraClrSchemeLst/>
  <a:extLst>
    <a:ext uri="{05A4C25C-085E-4340-85A3-A5531E510DB2}">
      <thm15:themeFamily xmlns:thm15="http://schemas.microsoft.com/office/thememl/2012/main" name="Slate" id="{C3F70B94-7CE9-428E-ADC1-3269CC2C3385}" vid="{3F2DE9A5-64E6-437C-A389-CC4477E817E8}"/>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Slate</Template>
  <TotalTime>59</TotalTime>
  <Words>1160</Words>
  <Application>Microsoft Office PowerPoint</Application>
  <PresentationFormat>On-screen Show (4:3)</PresentationFormat>
  <Paragraphs>104</Paragraphs>
  <Slides>18</Slides>
  <Notes>9</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18</vt:i4>
      </vt:variant>
    </vt:vector>
  </HeadingPairs>
  <TitlesOfParts>
    <vt:vector size="25" baseType="lpstr">
      <vt:lpstr>Arial</vt:lpstr>
      <vt:lpstr>Calibri</vt:lpstr>
      <vt:lpstr>Calisto MT</vt:lpstr>
      <vt:lpstr>Courier New</vt:lpstr>
      <vt:lpstr>Wingdings</vt:lpstr>
      <vt:lpstr>Wingdings 2</vt:lpstr>
      <vt:lpstr>Slate</vt:lpstr>
      <vt:lpstr>Unit 5 – Non Fatal Offences against the Person</vt:lpstr>
      <vt:lpstr>Non- Fatal Offences Against The Person</vt:lpstr>
      <vt:lpstr>Common Assault &amp; Battery </vt:lpstr>
      <vt:lpstr>Common Assault &amp; Battery Cont’d</vt:lpstr>
      <vt:lpstr>Assault</vt:lpstr>
      <vt:lpstr>Actus reus - Assault</vt:lpstr>
      <vt:lpstr>Mens rea</vt:lpstr>
      <vt:lpstr>Battery (Physical Assault)- Actus reus</vt:lpstr>
      <vt:lpstr>Example of Assault Cases </vt:lpstr>
      <vt:lpstr>Causing Bodily Harm</vt:lpstr>
      <vt:lpstr>Actus reus of AOABH</vt:lpstr>
      <vt:lpstr>Mens rea of AOABH</vt:lpstr>
      <vt:lpstr>Grievous Harm</vt:lpstr>
      <vt:lpstr>Actus reus  &amp; mens rea of Grievous Harm- S229</vt:lpstr>
      <vt:lpstr>Unlawfully wounding or Poisoning (Administering Poison)</vt:lpstr>
      <vt:lpstr>Actus reus</vt:lpstr>
      <vt:lpstr>Mens rea</vt:lpstr>
      <vt:lpstr>Reforms</vt:lpstr>
    </vt:vector>
  </TitlesOfParts>
  <Company>home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Unit 5 – Non Fatal Offences against the Person</dc:title>
  <dc:creator>ismail - [2010]</dc:creator>
  <cp:lastModifiedBy>Lumbwe</cp:lastModifiedBy>
  <cp:revision>13</cp:revision>
  <dcterms:created xsi:type="dcterms:W3CDTF">2020-02-23T19:36:55Z</dcterms:created>
  <dcterms:modified xsi:type="dcterms:W3CDTF">2020-02-24T10:14:28Z</dcterms:modified>
</cp:coreProperties>
</file>