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sldIdLst>
    <p:sldId id="256" r:id="rId2"/>
    <p:sldId id="681" r:id="rId3"/>
    <p:sldId id="682" r:id="rId4"/>
    <p:sldId id="683" r:id="rId5"/>
    <p:sldId id="684" r:id="rId6"/>
    <p:sldId id="685" r:id="rId7"/>
    <p:sldId id="686" r:id="rId8"/>
    <p:sldId id="687" r:id="rId9"/>
    <p:sldId id="688" r:id="rId10"/>
    <p:sldId id="689" r:id="rId11"/>
    <p:sldId id="690" r:id="rId12"/>
    <p:sldId id="691" r:id="rId13"/>
    <p:sldId id="757" r:id="rId14"/>
    <p:sldId id="758" r:id="rId15"/>
    <p:sldId id="692" r:id="rId16"/>
    <p:sldId id="693" r:id="rId17"/>
    <p:sldId id="694" r:id="rId18"/>
    <p:sldId id="695" r:id="rId19"/>
    <p:sldId id="697" r:id="rId20"/>
    <p:sldId id="698" r:id="rId21"/>
    <p:sldId id="699" r:id="rId22"/>
    <p:sldId id="759" r:id="rId23"/>
    <p:sldId id="700" r:id="rId24"/>
    <p:sldId id="760" r:id="rId25"/>
    <p:sldId id="752" r:id="rId26"/>
    <p:sldId id="753" r:id="rId27"/>
    <p:sldId id="754" r:id="rId28"/>
    <p:sldId id="755" r:id="rId29"/>
    <p:sldId id="756" r:id="rId30"/>
    <p:sldId id="705" r:id="rId31"/>
    <p:sldId id="706" r:id="rId32"/>
    <p:sldId id="761" r:id="rId33"/>
    <p:sldId id="719" r:id="rId34"/>
    <p:sldId id="708" r:id="rId35"/>
    <p:sldId id="720" r:id="rId36"/>
    <p:sldId id="721"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108"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84BB1D-CD33-4512-BD52-09D3908DFFE4}" type="datetimeFigureOut">
              <a:rPr lang="en-US" smtClean="0"/>
              <a:t>2/28/2020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D894E4-0576-45A3-B951-1783FFF65B58}" type="slidenum">
              <a:rPr lang="en-US" smtClean="0"/>
              <a:t>‹#›</a:t>
            </a:fld>
            <a:endParaRPr lang="en-US"/>
          </a:p>
        </p:txBody>
      </p:sp>
    </p:spTree>
    <p:extLst>
      <p:ext uri="{BB962C8B-B14F-4D97-AF65-F5344CB8AC3E}">
        <p14:creationId xmlns:p14="http://schemas.microsoft.com/office/powerpoint/2010/main" val="38162065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CL – criminal Law</a:t>
            </a:r>
          </a:p>
        </p:txBody>
      </p:sp>
      <p:sp>
        <p:nvSpPr>
          <p:cNvPr id="4" name="Slide Number Placeholder 3"/>
          <p:cNvSpPr>
            <a:spLocks noGrp="1"/>
          </p:cNvSpPr>
          <p:nvPr>
            <p:ph type="sldNum" sz="quarter" idx="10"/>
          </p:nvPr>
        </p:nvSpPr>
        <p:spPr/>
        <p:txBody>
          <a:bodyPr/>
          <a:lstStyle/>
          <a:p>
            <a:fld id="{8FF6BA6E-B9CF-46BE-A8EA-7A03BAF885BD}" type="slidenum">
              <a:rPr lang="en-GB" smtClean="0">
                <a:solidFill>
                  <a:prstClr val="black"/>
                </a:solidFill>
              </a:rPr>
              <a:pPr/>
              <a:t>2</a:t>
            </a:fld>
            <a:endParaRPr lang="en-GB">
              <a:solidFill>
                <a:prstClr val="black"/>
              </a:solidFill>
            </a:endParaRPr>
          </a:p>
        </p:txBody>
      </p:sp>
    </p:spTree>
    <p:extLst>
      <p:ext uri="{BB962C8B-B14F-4D97-AF65-F5344CB8AC3E}">
        <p14:creationId xmlns:p14="http://schemas.microsoft.com/office/powerpoint/2010/main" val="17761775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What constitutes Abnormality of mind is not clear. Courts have offered</a:t>
            </a:r>
            <a:r>
              <a:rPr lang="en-GB" baseline="0" dirty="0"/>
              <a:t> certain definitions for example statement of Lord Packer, C.J. in R v Byrne (1960)  could be considered as a reasonable definitive statement of what constitutes abnormality of mind…… ‘Abnormality of mind… means a state of mind so different from the ordinary Human beings that the reasonable man would term it abnormal. It appears to us to be wide enough to cover the mind’s activities in all its aspects, not only the perception of physical acts &amp; matters &amp; the ability to form a rational judgement as to whether an act is right or wrong, but also the ability to exercise will power to control his physical acts in accordance with the rational judgement.</a:t>
            </a:r>
            <a:endParaRPr lang="en-GB" dirty="0"/>
          </a:p>
        </p:txBody>
      </p:sp>
      <p:sp>
        <p:nvSpPr>
          <p:cNvPr id="4" name="Slide Number Placeholder 3"/>
          <p:cNvSpPr>
            <a:spLocks noGrp="1"/>
          </p:cNvSpPr>
          <p:nvPr>
            <p:ph type="sldNum" sz="quarter" idx="10"/>
          </p:nvPr>
        </p:nvSpPr>
        <p:spPr/>
        <p:txBody>
          <a:bodyPr/>
          <a:lstStyle/>
          <a:p>
            <a:fld id="{C6B9A713-3160-4D23-8E5C-B7A9A3D96FCA}" type="slidenum">
              <a:rPr lang="en-GB" smtClean="0">
                <a:solidFill>
                  <a:prstClr val="black"/>
                </a:solidFill>
              </a:rPr>
              <a:pPr/>
              <a:t>27</a:t>
            </a:fld>
            <a:endParaRPr lang="en-GB">
              <a:solidFill>
                <a:prstClr val="black"/>
              </a:solidFill>
            </a:endParaRPr>
          </a:p>
        </p:txBody>
      </p:sp>
    </p:spTree>
    <p:extLst>
      <p:ext uri="{BB962C8B-B14F-4D97-AF65-F5344CB8AC3E}">
        <p14:creationId xmlns:p14="http://schemas.microsoft.com/office/powerpoint/2010/main" val="25166587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i="1" dirty="0"/>
              <a:t>R v. Bateman</a:t>
            </a:r>
            <a:r>
              <a:rPr lang="en-GB" i="1" baseline="0" dirty="0"/>
              <a:t> </a:t>
            </a:r>
            <a:r>
              <a:rPr lang="en-GB" baseline="0" dirty="0"/>
              <a:t>(1925) 19 Cr. </a:t>
            </a:r>
            <a:r>
              <a:rPr lang="en-GB" baseline="0" dirty="0" err="1"/>
              <a:t>App.R</a:t>
            </a:r>
            <a:r>
              <a:rPr lang="en-GB" baseline="0" dirty="0"/>
              <a:t>. 8</a:t>
            </a:r>
          </a:p>
          <a:p>
            <a:pPr defTabSz="931774">
              <a:defRPr/>
            </a:pPr>
            <a:r>
              <a:rPr lang="en-GB" i="1" dirty="0"/>
              <a:t>Andrews v. DPP </a:t>
            </a:r>
            <a:r>
              <a:rPr lang="en-GB" dirty="0"/>
              <a:t>(1937) 2 AKK ER 552</a:t>
            </a:r>
          </a:p>
          <a:p>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solidFill>
                  <a:prstClr val="black"/>
                </a:solidFill>
              </a:rPr>
              <a:pPr/>
              <a:t>33</a:t>
            </a:fld>
            <a:endParaRPr lang="en-GB">
              <a:solidFill>
                <a:prstClr val="black"/>
              </a:solidFill>
            </a:endParaRPr>
          </a:p>
        </p:txBody>
      </p:sp>
    </p:spTree>
    <p:extLst>
      <p:ext uri="{BB962C8B-B14F-4D97-AF65-F5344CB8AC3E}">
        <p14:creationId xmlns:p14="http://schemas.microsoft.com/office/powerpoint/2010/main" val="41208499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dirty="0"/>
              <a:t>Hence reference is made to definition provided by Courts or academics of CL </a:t>
            </a:r>
          </a:p>
          <a:p>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solidFill>
                  <a:prstClr val="black"/>
                </a:solidFill>
              </a:rPr>
              <a:pPr/>
              <a:t>4</a:t>
            </a:fld>
            <a:endParaRPr lang="en-GB">
              <a:solidFill>
                <a:prstClr val="black"/>
              </a:solidFill>
            </a:endParaRPr>
          </a:p>
        </p:txBody>
      </p:sp>
    </p:spTree>
    <p:extLst>
      <p:ext uri="{BB962C8B-B14F-4D97-AF65-F5344CB8AC3E}">
        <p14:creationId xmlns:p14="http://schemas.microsoft.com/office/powerpoint/2010/main" val="12006994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dirty="0"/>
              <a:t>S. 11. Presumption of sanity,</a:t>
            </a:r>
            <a:r>
              <a:rPr lang="en-GB" baseline="0" dirty="0"/>
              <a:t> </a:t>
            </a:r>
            <a:r>
              <a:rPr lang="en-GB" dirty="0"/>
              <a:t>s.14. (1) A person under the age of eight years is not criminally responsible for any act or omission</a:t>
            </a:r>
          </a:p>
        </p:txBody>
      </p:sp>
      <p:sp>
        <p:nvSpPr>
          <p:cNvPr id="4" name="Slide Number Placeholder 3"/>
          <p:cNvSpPr>
            <a:spLocks noGrp="1"/>
          </p:cNvSpPr>
          <p:nvPr>
            <p:ph type="sldNum" sz="quarter" idx="10"/>
          </p:nvPr>
        </p:nvSpPr>
        <p:spPr/>
        <p:txBody>
          <a:bodyPr/>
          <a:lstStyle/>
          <a:p>
            <a:fld id="{8FF6BA6E-B9CF-46BE-A8EA-7A03BAF885BD}" type="slidenum">
              <a:rPr lang="en-GB" smtClean="0">
                <a:solidFill>
                  <a:prstClr val="black"/>
                </a:solidFill>
              </a:rPr>
              <a:pPr/>
              <a:t>5</a:t>
            </a:fld>
            <a:endParaRPr lang="en-GB">
              <a:solidFill>
                <a:prstClr val="black"/>
              </a:solidFill>
            </a:endParaRPr>
          </a:p>
        </p:txBody>
      </p:sp>
    </p:spTree>
    <p:extLst>
      <p:ext uri="{BB962C8B-B14F-4D97-AF65-F5344CB8AC3E}">
        <p14:creationId xmlns:p14="http://schemas.microsoft.com/office/powerpoint/2010/main" val="37147302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i="1" dirty="0"/>
              <a:t>The people v. Njovu </a:t>
            </a:r>
            <a:r>
              <a:rPr lang="en-GB" dirty="0"/>
              <a:t>(1968) ZR 132 (HC)</a:t>
            </a:r>
          </a:p>
          <a:p>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solidFill>
                  <a:prstClr val="black"/>
                </a:solidFill>
              </a:rPr>
              <a:pPr/>
              <a:t>10</a:t>
            </a:fld>
            <a:endParaRPr lang="en-GB">
              <a:solidFill>
                <a:prstClr val="black"/>
              </a:solidFill>
            </a:endParaRPr>
          </a:p>
        </p:txBody>
      </p:sp>
    </p:spTree>
    <p:extLst>
      <p:ext uri="{BB962C8B-B14F-4D97-AF65-F5344CB8AC3E}">
        <p14:creationId xmlns:p14="http://schemas.microsoft.com/office/powerpoint/2010/main" val="35440107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a:t>
            </a:r>
            <a:r>
              <a:rPr lang="en-GB" baseline="0" dirty="0"/>
              <a:t> Accused { In Lamb, X checked that there was no bullet in the chamber opposite the firing pin, fired a gun at Z &amp; killed him. Both X &amp; Z thought the gun would not fire.</a:t>
            </a:r>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solidFill>
                  <a:prstClr val="black"/>
                </a:solidFill>
              </a:rPr>
              <a:pPr/>
              <a:t>16</a:t>
            </a:fld>
            <a:endParaRPr lang="en-GB">
              <a:solidFill>
                <a:prstClr val="black"/>
              </a:solidFill>
            </a:endParaRPr>
          </a:p>
        </p:txBody>
      </p:sp>
    </p:spTree>
    <p:extLst>
      <p:ext uri="{BB962C8B-B14F-4D97-AF65-F5344CB8AC3E}">
        <p14:creationId xmlns:p14="http://schemas.microsoft.com/office/powerpoint/2010/main" val="39050362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Whether voluntary or involuntary Manslaughter this is an area where judges exercise a wide discretion in relation to both the conviction &amp; sentencing stage.</a:t>
            </a:r>
          </a:p>
          <a:p>
            <a:endParaRPr lang="en-GB" dirty="0"/>
          </a:p>
          <a:p>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solidFill>
                  <a:prstClr val="black"/>
                </a:solidFill>
              </a:rPr>
              <a:pPr/>
              <a:t>18</a:t>
            </a:fld>
            <a:endParaRPr lang="en-GB">
              <a:solidFill>
                <a:prstClr val="black"/>
              </a:solidFill>
            </a:endParaRPr>
          </a:p>
        </p:txBody>
      </p:sp>
    </p:spTree>
    <p:extLst>
      <p:ext uri="{BB962C8B-B14F-4D97-AF65-F5344CB8AC3E}">
        <p14:creationId xmlns:p14="http://schemas.microsoft.com/office/powerpoint/2010/main" val="2812270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the law underlying provocation and understand circumstances when</a:t>
            </a:r>
            <a:r>
              <a:rPr lang="en-GB" baseline="0" dirty="0"/>
              <a:t> the defence can be claimed successfully.</a:t>
            </a:r>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solidFill>
                  <a:prstClr val="black"/>
                </a:solidFill>
              </a:rPr>
              <a:pPr/>
              <a:t>19</a:t>
            </a:fld>
            <a:endParaRPr lang="en-GB">
              <a:solidFill>
                <a:prstClr val="black"/>
              </a:solidFill>
            </a:endParaRPr>
          </a:p>
        </p:txBody>
      </p:sp>
    </p:spTree>
    <p:extLst>
      <p:ext uri="{BB962C8B-B14F-4D97-AF65-F5344CB8AC3E}">
        <p14:creationId xmlns:p14="http://schemas.microsoft.com/office/powerpoint/2010/main" val="36315941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It is not  a general defence  but specific to particular crimes e.g.</a:t>
            </a:r>
          </a:p>
          <a:p>
            <a:endParaRPr lang="en-GB" dirty="0"/>
          </a:p>
          <a:p>
            <a:endParaRPr lang="en-GB" dirty="0"/>
          </a:p>
        </p:txBody>
      </p:sp>
      <p:sp>
        <p:nvSpPr>
          <p:cNvPr id="4" name="Slide Number Placeholder 3"/>
          <p:cNvSpPr>
            <a:spLocks noGrp="1"/>
          </p:cNvSpPr>
          <p:nvPr>
            <p:ph type="sldNum" sz="quarter" idx="10"/>
          </p:nvPr>
        </p:nvSpPr>
        <p:spPr/>
        <p:txBody>
          <a:bodyPr/>
          <a:lstStyle/>
          <a:p>
            <a:fld id="{C6B9A713-3160-4D23-8E5C-B7A9A3D96FCA}" type="slidenum">
              <a:rPr lang="en-GB" smtClean="0">
                <a:solidFill>
                  <a:prstClr val="black"/>
                </a:solidFill>
              </a:rPr>
              <a:pPr/>
              <a:t>25</a:t>
            </a:fld>
            <a:endParaRPr lang="en-GB">
              <a:solidFill>
                <a:prstClr val="black"/>
              </a:solidFill>
            </a:endParaRPr>
          </a:p>
        </p:txBody>
      </p:sp>
    </p:spTree>
    <p:extLst>
      <p:ext uri="{BB962C8B-B14F-4D97-AF65-F5344CB8AC3E}">
        <p14:creationId xmlns:p14="http://schemas.microsoft.com/office/powerpoint/2010/main" val="26074567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dirty="0"/>
              <a:t>abnormality of mind – not clear what constitutes</a:t>
            </a:r>
            <a:r>
              <a:rPr lang="en-GB" baseline="0" dirty="0"/>
              <a:t> </a:t>
            </a:r>
            <a:r>
              <a:rPr lang="en-GB" dirty="0"/>
              <a:t>abnormality of mind – different</a:t>
            </a:r>
            <a:r>
              <a:rPr lang="en-GB" baseline="0" dirty="0"/>
              <a:t> attempts to define the meaning of the phase for instance in R v. Byrne (1960)3 All ER 1 could be considered as a definitive statement of what constitutes </a:t>
            </a:r>
            <a:r>
              <a:rPr lang="en-GB" dirty="0"/>
              <a:t>abnormality of mind</a:t>
            </a:r>
            <a:r>
              <a:rPr lang="en-GB" baseline="0" dirty="0"/>
              <a:t> – Lord Packer, C.J said in the course of his judgement</a:t>
            </a:r>
          </a:p>
          <a:p>
            <a:pPr defTabSz="931774">
              <a:defRPr/>
            </a:pPr>
            <a:r>
              <a:rPr lang="en-GB" baseline="0" dirty="0"/>
              <a:t>‘Abnormality of mind…… means a state of mind different from that of ordinary human beings that the reasonable man would term it abnormal. …….</a:t>
            </a:r>
            <a:endParaRPr lang="en-GB" dirty="0"/>
          </a:p>
          <a:p>
            <a:pPr defTabSz="931774">
              <a:defRPr/>
            </a:pPr>
            <a:endParaRPr lang="en-GB" dirty="0"/>
          </a:p>
          <a:p>
            <a:r>
              <a:rPr lang="en-GB" dirty="0"/>
              <a:t> </a:t>
            </a:r>
          </a:p>
        </p:txBody>
      </p:sp>
      <p:sp>
        <p:nvSpPr>
          <p:cNvPr id="4" name="Slide Number Placeholder 3"/>
          <p:cNvSpPr>
            <a:spLocks noGrp="1"/>
          </p:cNvSpPr>
          <p:nvPr>
            <p:ph type="sldNum" sz="quarter" idx="10"/>
          </p:nvPr>
        </p:nvSpPr>
        <p:spPr/>
        <p:txBody>
          <a:bodyPr/>
          <a:lstStyle/>
          <a:p>
            <a:fld id="{C6B9A713-3160-4D23-8E5C-B7A9A3D96FCA}" type="slidenum">
              <a:rPr lang="en-GB" smtClean="0">
                <a:solidFill>
                  <a:prstClr val="black"/>
                </a:solidFill>
              </a:rPr>
              <a:pPr/>
              <a:t>26</a:t>
            </a:fld>
            <a:endParaRPr lang="en-GB">
              <a:solidFill>
                <a:prstClr val="black"/>
              </a:solidFill>
            </a:endParaRPr>
          </a:p>
        </p:txBody>
      </p:sp>
    </p:spTree>
    <p:extLst>
      <p:ext uri="{BB962C8B-B14F-4D97-AF65-F5344CB8AC3E}">
        <p14:creationId xmlns:p14="http://schemas.microsoft.com/office/powerpoint/2010/main" val="23797599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70693" y="1769540"/>
            <a:ext cx="9440034" cy="1828801"/>
          </a:xfrm>
        </p:spPr>
        <p:txBody>
          <a:bodyPr anchor="b">
            <a:normAutofit/>
          </a:bodyPr>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370693" y="3598339"/>
            <a:ext cx="9440034"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DA6A4A8-C5E0-4DA2-92F3-BF5581A3D4F1}" type="datetimeFigureOut">
              <a:rPr lang="en-US" smtClean="0"/>
              <a:t>2/28/2020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55AD33-3C62-4BFA-A285-EA2532AC3024}" type="slidenum">
              <a:rPr lang="en-US" smtClean="0"/>
              <a:t>‹#›</a:t>
            </a:fld>
            <a:endParaRPr lang="en-US"/>
          </a:p>
        </p:txBody>
      </p:sp>
    </p:spTree>
    <p:extLst>
      <p:ext uri="{BB962C8B-B14F-4D97-AF65-F5344CB8AC3E}">
        <p14:creationId xmlns:p14="http://schemas.microsoft.com/office/powerpoint/2010/main" val="628315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883" y="547807"/>
            <a:ext cx="10141799" cy="3816806"/>
          </a:xfrm>
          <a:prstGeom prst="rect">
            <a:avLst/>
          </a:prstGeom>
        </p:spPr>
      </p:pic>
      <p:sp>
        <p:nvSpPr>
          <p:cNvPr id="2" name="Title 1"/>
          <p:cNvSpPr>
            <a:spLocks noGrp="1"/>
          </p:cNvSpPr>
          <p:nvPr>
            <p:ph type="title"/>
          </p:nvPr>
        </p:nvSpPr>
        <p:spPr>
          <a:xfrm>
            <a:off x="913806" y="4565255"/>
            <a:ext cx="10355326" cy="543472"/>
          </a:xfrm>
        </p:spPr>
        <p:txBody>
          <a:bodyPr anchor="b">
            <a:normAutofit/>
          </a:bodyPr>
          <a:lstStyle>
            <a:lvl1pPr algn="ct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69349" y="695009"/>
            <a:ext cx="9845346"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5376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A6A4A8-C5E0-4DA2-92F3-BF5581A3D4F1}" type="datetimeFigureOut">
              <a:rPr lang="en-US" smtClean="0"/>
              <a:t>2/28/2020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55AD33-3C62-4BFA-A285-EA2532AC3024}" type="slidenum">
              <a:rPr lang="en-US" smtClean="0"/>
              <a:t>‹#›</a:t>
            </a:fld>
            <a:endParaRPr lang="en-US"/>
          </a:p>
        </p:txBody>
      </p:sp>
    </p:spTree>
    <p:extLst>
      <p:ext uri="{BB962C8B-B14F-4D97-AF65-F5344CB8AC3E}">
        <p14:creationId xmlns:p14="http://schemas.microsoft.com/office/powerpoint/2010/main" val="1354944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8437"/>
            <a:ext cx="10353762"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295180"/>
            <a:ext cx="10353763"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A6A4A8-C5E0-4DA2-92F3-BF5581A3D4F1}" type="datetimeFigureOut">
              <a:rPr lang="en-US" smtClean="0"/>
              <a:t>2/28/2020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55AD33-3C62-4BFA-A285-EA2532AC3024}" type="slidenum">
              <a:rPr lang="en-US" smtClean="0"/>
              <a:t>‹#›</a:t>
            </a:fld>
            <a:endParaRPr lang="en-US"/>
          </a:p>
        </p:txBody>
      </p:sp>
    </p:spTree>
    <p:extLst>
      <p:ext uri="{BB962C8B-B14F-4D97-AF65-F5344CB8AC3E}">
        <p14:creationId xmlns:p14="http://schemas.microsoft.com/office/powerpoint/2010/main" val="4982624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304353"/>
            <a:ext cx="10353763"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A6A4A8-C5E0-4DA2-92F3-BF5581A3D4F1}" type="datetimeFigureOut">
              <a:rPr lang="en-US" smtClean="0"/>
              <a:t>2/28/2020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55AD33-3C62-4BFA-A285-EA2532AC3024}" type="slidenum">
              <a:rPr lang="en-US" smtClean="0"/>
              <a:t>‹#›</a:t>
            </a:fld>
            <a:endParaRPr lang="en-US"/>
          </a:p>
        </p:txBody>
      </p:sp>
      <p:sp>
        <p:nvSpPr>
          <p:cNvPr id="11" name="TextBox 10"/>
          <p:cNvSpPr txBox="1"/>
          <p:nvPr/>
        </p:nvSpPr>
        <p:spPr>
          <a:xfrm>
            <a:off x="990600" y="88479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504716" y="292825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7404120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794" y="2126942"/>
            <a:ext cx="10353763"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84" y="4650556"/>
            <a:ext cx="1035219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A6A4A8-C5E0-4DA2-92F3-BF5581A3D4F1}" type="datetimeFigureOut">
              <a:rPr lang="en-US" smtClean="0"/>
              <a:t>2/28/2020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55AD33-3C62-4BFA-A285-EA2532AC3024}" type="slidenum">
              <a:rPr lang="en-US" smtClean="0"/>
              <a:t>‹#›</a:t>
            </a:fld>
            <a:endParaRPr lang="en-US"/>
          </a:p>
        </p:txBody>
      </p:sp>
    </p:spTree>
    <p:extLst>
      <p:ext uri="{BB962C8B-B14F-4D97-AF65-F5344CB8AC3E}">
        <p14:creationId xmlns:p14="http://schemas.microsoft.com/office/powerpoint/2010/main" val="13008449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5" y="609600"/>
            <a:ext cx="10353762" cy="970450"/>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5"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6711"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43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66572"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66572"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DA6A4A8-C5E0-4DA2-92F3-BF5581A3D4F1}" type="datetimeFigureOut">
              <a:rPr lang="en-US" smtClean="0"/>
              <a:t>2/28/2020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55AD33-3C62-4BFA-A285-EA2532AC3024}" type="slidenum">
              <a:rPr lang="en-US" smtClean="0"/>
              <a:t>‹#›</a:t>
            </a:fld>
            <a:endParaRPr lang="en-US"/>
          </a:p>
        </p:txBody>
      </p:sp>
    </p:spTree>
    <p:extLst>
      <p:ext uri="{BB962C8B-B14F-4D97-AF65-F5344CB8AC3E}">
        <p14:creationId xmlns:p14="http://schemas.microsoft.com/office/powerpoint/2010/main" val="20905960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962" y="1818214"/>
            <a:ext cx="3339972"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3800" y="1818214"/>
            <a:ext cx="3339972"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6051" y="1818214"/>
            <a:ext cx="3339972" cy="1847851"/>
          </a:xfrm>
          <a:prstGeom prst="rect">
            <a:avLst/>
          </a:prstGeom>
        </p:spPr>
      </p:pic>
      <p:sp>
        <p:nvSpPr>
          <p:cNvPr id="30" name="Title 1"/>
          <p:cNvSpPr>
            <a:spLocks noGrp="1"/>
          </p:cNvSpPr>
          <p:nvPr>
            <p:ph type="title"/>
          </p:nvPr>
        </p:nvSpPr>
        <p:spPr>
          <a:xfrm>
            <a:off x="913794" y="609600"/>
            <a:ext cx="10353763" cy="97045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18102" y="1938918"/>
            <a:ext cx="3092368"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480368"/>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88"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45743" y="1939094"/>
            <a:ext cx="3092368"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435" y="4480367"/>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66697"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75698" y="1934432"/>
            <a:ext cx="3092368"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66572" y="4480365"/>
            <a:ext cx="3300984"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DA6A4A8-C5E0-4DA2-92F3-BF5581A3D4F1}" type="datetimeFigureOut">
              <a:rPr lang="en-US" smtClean="0"/>
              <a:t>2/28/2020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55AD33-3C62-4BFA-A285-EA2532AC3024}" type="slidenum">
              <a:rPr lang="en-US" smtClean="0"/>
              <a:t>‹#›</a:t>
            </a:fld>
            <a:endParaRPr lang="en-US"/>
          </a:p>
        </p:txBody>
      </p:sp>
    </p:spTree>
    <p:extLst>
      <p:ext uri="{BB962C8B-B14F-4D97-AF65-F5344CB8AC3E}">
        <p14:creationId xmlns:p14="http://schemas.microsoft.com/office/powerpoint/2010/main" val="11938003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A6A4A8-C5E0-4DA2-92F3-BF5581A3D4F1}" type="datetimeFigureOut">
              <a:rPr lang="en-US" smtClean="0"/>
              <a:t>2/28/2020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55AD33-3C62-4BFA-A285-EA2532AC3024}" type="slidenum">
              <a:rPr lang="en-US" smtClean="0"/>
              <a:t>‹#›</a:t>
            </a:fld>
            <a:endParaRPr lang="en-US"/>
          </a:p>
        </p:txBody>
      </p:sp>
    </p:spTree>
    <p:extLst>
      <p:ext uri="{BB962C8B-B14F-4D97-AF65-F5344CB8AC3E}">
        <p14:creationId xmlns:p14="http://schemas.microsoft.com/office/powerpoint/2010/main" val="24398072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83068" y="609599"/>
            <a:ext cx="228448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6" y="609599"/>
            <a:ext cx="7916872" cy="5181601"/>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A6A4A8-C5E0-4DA2-92F3-BF5581A3D4F1}" type="datetimeFigureOut">
              <a:rPr lang="en-US" smtClean="0"/>
              <a:t>2/28/2020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55AD33-3C62-4BFA-A285-EA2532AC3024}" type="slidenum">
              <a:rPr lang="en-US" smtClean="0"/>
              <a:t>‹#›</a:t>
            </a:fld>
            <a:endParaRPr lang="en-US"/>
          </a:p>
        </p:txBody>
      </p:sp>
    </p:spTree>
    <p:extLst>
      <p:ext uri="{BB962C8B-B14F-4D97-AF65-F5344CB8AC3E}">
        <p14:creationId xmlns:p14="http://schemas.microsoft.com/office/powerpoint/2010/main" val="1466141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A6A4A8-C5E0-4DA2-92F3-BF5581A3D4F1}" type="datetimeFigureOut">
              <a:rPr lang="en-US" smtClean="0"/>
              <a:t>2/28/2020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55AD33-3C62-4BFA-A285-EA2532AC3024}" type="slidenum">
              <a:rPr lang="en-US" smtClean="0"/>
              <a:t>‹#›</a:t>
            </a:fld>
            <a:endParaRPr lang="en-US"/>
          </a:p>
        </p:txBody>
      </p:sp>
    </p:spTree>
    <p:extLst>
      <p:ext uri="{BB962C8B-B14F-4D97-AF65-F5344CB8AC3E}">
        <p14:creationId xmlns:p14="http://schemas.microsoft.com/office/powerpoint/2010/main" val="663943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95401" y="1761067"/>
            <a:ext cx="9590550" cy="1828813"/>
          </a:xfrm>
        </p:spPr>
        <p:txBody>
          <a:bodyPr anchor="b"/>
          <a:lstStyle>
            <a:lvl1pPr algn="ct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295401" y="3589879"/>
            <a:ext cx="9590550"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A6A4A8-C5E0-4DA2-92F3-BF5581A3D4F1}" type="datetimeFigureOut">
              <a:rPr lang="en-US" smtClean="0"/>
              <a:t>2/28/2020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55AD33-3C62-4BFA-A285-EA2532AC3024}" type="slidenum">
              <a:rPr lang="en-US" smtClean="0"/>
              <a:t>‹#›</a:t>
            </a:fld>
            <a:endParaRPr lang="en-US"/>
          </a:p>
        </p:txBody>
      </p:sp>
    </p:spTree>
    <p:extLst>
      <p:ext uri="{BB962C8B-B14F-4D97-AF65-F5344CB8AC3E}">
        <p14:creationId xmlns:p14="http://schemas.microsoft.com/office/powerpoint/2010/main" val="1259225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1732449"/>
            <a:ext cx="5060497" cy="405875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2892" y="1732449"/>
            <a:ext cx="5064665" cy="4058751"/>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DA6A4A8-C5E0-4DA2-92F3-BF5581A3D4F1}" type="datetimeFigureOut">
              <a:rPr lang="en-US" smtClean="0"/>
              <a:t>2/28/2020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55AD33-3C62-4BFA-A285-EA2532AC3024}" type="slidenum">
              <a:rPr lang="en-US" smtClean="0"/>
              <a:t>‹#›</a:t>
            </a:fld>
            <a:endParaRPr lang="en-US"/>
          </a:p>
        </p:txBody>
      </p:sp>
    </p:spTree>
    <p:extLst>
      <p:ext uri="{BB962C8B-B14F-4D97-AF65-F5344CB8AC3E}">
        <p14:creationId xmlns:p14="http://schemas.microsoft.com/office/powerpoint/2010/main" val="637365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795" y="1734506"/>
            <a:ext cx="5089072"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8485" y="1734506"/>
            <a:ext cx="5089072" cy="4148769"/>
          </a:xfrm>
          <a:prstGeom prst="rect">
            <a:avLst/>
          </a:prstGeom>
        </p:spPr>
      </p:pic>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005872" y="1835254"/>
            <a:ext cx="4876344"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05872" y="2380137"/>
            <a:ext cx="4876344"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94967" y="1835254"/>
            <a:ext cx="4895330"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94967" y="2380137"/>
            <a:ext cx="4895330"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A6A4A8-C5E0-4DA2-92F3-BF5581A3D4F1}" type="datetimeFigureOut">
              <a:rPr lang="en-US" smtClean="0"/>
              <a:t>2/28/2020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55AD33-3C62-4BFA-A285-EA2532AC3024}" type="slidenum">
              <a:rPr lang="en-US" smtClean="0"/>
              <a:t>‹#›</a:t>
            </a:fld>
            <a:endParaRPr lang="en-US"/>
          </a:p>
        </p:txBody>
      </p:sp>
    </p:spTree>
    <p:extLst>
      <p:ext uri="{BB962C8B-B14F-4D97-AF65-F5344CB8AC3E}">
        <p14:creationId xmlns:p14="http://schemas.microsoft.com/office/powerpoint/2010/main" val="3038581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DA6A4A8-C5E0-4DA2-92F3-BF5581A3D4F1}" type="datetimeFigureOut">
              <a:rPr lang="en-US" smtClean="0"/>
              <a:t>2/28/2020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55AD33-3C62-4BFA-A285-EA2532AC3024}" type="slidenum">
              <a:rPr lang="en-US" smtClean="0"/>
              <a:t>‹#›</a:t>
            </a:fld>
            <a:endParaRPr lang="en-US"/>
          </a:p>
        </p:txBody>
      </p:sp>
    </p:spTree>
    <p:extLst>
      <p:ext uri="{BB962C8B-B14F-4D97-AF65-F5344CB8AC3E}">
        <p14:creationId xmlns:p14="http://schemas.microsoft.com/office/powerpoint/2010/main" val="12491019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A6A4A8-C5E0-4DA2-92F3-BF5581A3D4F1}" type="datetimeFigureOut">
              <a:rPr lang="en-US" smtClean="0"/>
              <a:t>2/28/2020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55AD33-3C62-4BFA-A285-EA2532AC3024}" type="slidenum">
              <a:rPr lang="en-US" smtClean="0"/>
              <a:t>‹#›</a:t>
            </a:fld>
            <a:endParaRPr lang="en-US"/>
          </a:p>
        </p:txBody>
      </p:sp>
    </p:spTree>
    <p:extLst>
      <p:ext uri="{BB962C8B-B14F-4D97-AF65-F5344CB8AC3E}">
        <p14:creationId xmlns:p14="http://schemas.microsoft.com/office/powerpoint/2010/main" val="3870280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3706889" cy="1821918"/>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4855633" y="609600"/>
            <a:ext cx="6411924" cy="51816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95" y="2431518"/>
            <a:ext cx="3706889"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DA6A4A8-C5E0-4DA2-92F3-BF5581A3D4F1}" type="datetimeFigureOut">
              <a:rPr lang="en-US" smtClean="0"/>
              <a:t>2/28/2020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55AD33-3C62-4BFA-A285-EA2532AC3024}" type="slidenum">
              <a:rPr lang="en-US" smtClean="0"/>
              <a:t>‹#›</a:t>
            </a:fld>
            <a:endParaRPr lang="en-US"/>
          </a:p>
        </p:txBody>
      </p:sp>
    </p:spTree>
    <p:extLst>
      <p:ext uri="{BB962C8B-B14F-4D97-AF65-F5344CB8AC3E}">
        <p14:creationId xmlns:p14="http://schemas.microsoft.com/office/powerpoint/2010/main" val="19395361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3665" y="609600"/>
            <a:ext cx="3584166" cy="5204832"/>
          </a:xfrm>
          <a:prstGeom prst="rect">
            <a:avLst/>
          </a:prstGeom>
        </p:spPr>
      </p:pic>
      <p:sp>
        <p:nvSpPr>
          <p:cNvPr id="2" name="Title 1"/>
          <p:cNvSpPr>
            <a:spLocks noGrp="1"/>
          </p:cNvSpPr>
          <p:nvPr>
            <p:ph type="title"/>
          </p:nvPr>
        </p:nvSpPr>
        <p:spPr>
          <a:xfrm>
            <a:off x="913795" y="609923"/>
            <a:ext cx="5934949" cy="1829338"/>
          </a:xfrm>
        </p:spPr>
        <p:txBody>
          <a:bodyPr anchor="b">
            <a:noAutofit/>
          </a:bodyPr>
          <a:lstStyle>
            <a:lvl1pPr algn="ct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42551" y="763702"/>
            <a:ext cx="3275751"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913795" y="2439261"/>
            <a:ext cx="5934949"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DA6A4A8-C5E0-4DA2-92F3-BF5581A3D4F1}" type="datetimeFigureOut">
              <a:rPr lang="en-US" smtClean="0"/>
              <a:t>2/28/2020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55AD33-3C62-4BFA-A285-EA2532AC3024}" type="slidenum">
              <a:rPr lang="en-US" smtClean="0"/>
              <a:t>‹#›</a:t>
            </a:fld>
            <a:endParaRPr lang="en-US"/>
          </a:p>
        </p:txBody>
      </p:sp>
    </p:spTree>
    <p:extLst>
      <p:ext uri="{BB962C8B-B14F-4D97-AF65-F5344CB8AC3E}">
        <p14:creationId xmlns:p14="http://schemas.microsoft.com/office/powerpoint/2010/main" val="513731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1732449"/>
            <a:ext cx="1035376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DDA6A4A8-C5E0-4DA2-92F3-BF5581A3D4F1}" type="datetimeFigureOut">
              <a:rPr lang="en-US" smtClean="0"/>
              <a:t>2/28/2020</a:t>
            </a:fld>
            <a:endParaRPr lang="en-US"/>
          </a:p>
        </p:txBody>
      </p:sp>
      <p:sp>
        <p:nvSpPr>
          <p:cNvPr id="5" name="Footer Placeholder 4"/>
          <p:cNvSpPr>
            <a:spLocks noGrp="1"/>
          </p:cNvSpPr>
          <p:nvPr>
            <p:ph type="ftr" sz="quarter" idx="3"/>
          </p:nvPr>
        </p:nvSpPr>
        <p:spPr>
          <a:xfrm>
            <a:off x="913795" y="5883275"/>
            <a:ext cx="6672865"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AA55AD33-3C62-4BFA-A285-EA2532AC3024}" type="slidenum">
              <a:rPr lang="en-US" smtClean="0"/>
              <a:t>‹#›</a:t>
            </a:fld>
            <a:endParaRPr lang="en-US"/>
          </a:p>
        </p:txBody>
      </p:sp>
    </p:spTree>
    <p:extLst>
      <p:ext uri="{BB962C8B-B14F-4D97-AF65-F5344CB8AC3E}">
        <p14:creationId xmlns:p14="http://schemas.microsoft.com/office/powerpoint/2010/main" val="172479534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039477A-126C-4899-B8F4-A01BD5FFF759}"/>
              </a:ext>
            </a:extLst>
          </p:cNvPr>
          <p:cNvSpPr>
            <a:spLocks noGrp="1"/>
          </p:cNvSpPr>
          <p:nvPr>
            <p:ph type="title"/>
          </p:nvPr>
        </p:nvSpPr>
        <p:spPr>
          <a:xfrm>
            <a:off x="919119" y="2458550"/>
            <a:ext cx="10353762" cy="970450"/>
          </a:xfrm>
        </p:spPr>
        <p:txBody>
          <a:bodyPr/>
          <a:lstStyle/>
          <a:p>
            <a:r>
              <a:rPr lang="en-US" b="1" dirty="0"/>
              <a:t>Unit 6 - Homicide</a:t>
            </a:r>
          </a:p>
        </p:txBody>
      </p:sp>
    </p:spTree>
    <p:extLst>
      <p:ext uri="{BB962C8B-B14F-4D97-AF65-F5344CB8AC3E}">
        <p14:creationId xmlns:p14="http://schemas.microsoft.com/office/powerpoint/2010/main" val="1033708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96350"/>
            <a:ext cx="10353762" cy="970450"/>
          </a:xfrm>
        </p:spPr>
        <p:txBody>
          <a:bodyPr/>
          <a:lstStyle/>
          <a:p>
            <a:r>
              <a:rPr lang="en-GB" b="1" i="1" dirty="0"/>
              <a:t>Mens rea </a:t>
            </a:r>
            <a:r>
              <a:rPr lang="en-GB" b="1" dirty="0"/>
              <a:t>of Murder - I</a:t>
            </a:r>
          </a:p>
        </p:txBody>
      </p:sp>
      <p:sp>
        <p:nvSpPr>
          <p:cNvPr id="3" name="Content Placeholder 2"/>
          <p:cNvSpPr>
            <a:spLocks noGrp="1"/>
          </p:cNvSpPr>
          <p:nvPr>
            <p:ph idx="1"/>
          </p:nvPr>
        </p:nvSpPr>
        <p:spPr>
          <a:xfrm>
            <a:off x="913795" y="1066801"/>
            <a:ext cx="10353762" cy="5570482"/>
          </a:xfrm>
        </p:spPr>
        <p:txBody>
          <a:bodyPr>
            <a:normAutofit/>
          </a:bodyPr>
          <a:lstStyle/>
          <a:p>
            <a:pPr>
              <a:buFont typeface="Wingdings" panose="05000000000000000000" pitchFamily="2" charset="2"/>
              <a:buChar char="q"/>
            </a:pPr>
            <a:r>
              <a:rPr lang="en-GB" sz="2800" b="1" dirty="0"/>
              <a:t>Malice aforethought- most blameworthy state of mind or the intent to cause grievous bodily harm</a:t>
            </a:r>
          </a:p>
          <a:p>
            <a:pPr>
              <a:buFont typeface="Wingdings" panose="05000000000000000000" pitchFamily="2" charset="2"/>
              <a:buChar char="q"/>
            </a:pPr>
            <a:r>
              <a:rPr lang="en-GB" sz="2800" b="1" dirty="0"/>
              <a:t>Malice aforethought according to the case </a:t>
            </a:r>
            <a:r>
              <a:rPr lang="en-GB" sz="2800" b="1" i="1" dirty="0"/>
              <a:t>The people v. Njovu</a:t>
            </a:r>
            <a:r>
              <a:rPr lang="en-GB" sz="2800" b="1" dirty="0"/>
              <a:t> as per Chief Justice </a:t>
            </a:r>
            <a:r>
              <a:rPr lang="en-GB" sz="2800" b="1" dirty="0" err="1"/>
              <a:t>Blagden</a:t>
            </a:r>
            <a:r>
              <a:rPr lang="en-GB" sz="2800" b="1" dirty="0"/>
              <a:t> ‘</a:t>
            </a:r>
            <a:r>
              <a:rPr lang="en-GB" sz="2800" b="1" i="1" dirty="0"/>
              <a:t>relates to the state of mind of the accused person at the time he caused the death of the deceased’</a:t>
            </a:r>
          </a:p>
          <a:p>
            <a:pPr>
              <a:buFont typeface="Wingdings" panose="05000000000000000000" pitchFamily="2" charset="2"/>
              <a:buChar char="q"/>
            </a:pPr>
            <a:r>
              <a:rPr lang="en-GB" sz="2800" b="1" dirty="0"/>
              <a:t>S200 PC a person can only be convicted of murder if there is the existence of malice aforethought.</a:t>
            </a:r>
          </a:p>
          <a:p>
            <a:pPr lvl="0">
              <a:buClr>
                <a:srgbClr val="DADADA"/>
              </a:buClr>
              <a:buFont typeface="Wingdings" panose="05000000000000000000" pitchFamily="2" charset="2"/>
              <a:buChar char="q"/>
            </a:pPr>
            <a:r>
              <a:rPr lang="en-GB" sz="2600" b="1" dirty="0">
                <a:ln>
                  <a:solidFill>
                    <a:prstClr val="black">
                      <a:lumMod val="75000"/>
                      <a:lumOff val="25000"/>
                      <a:alpha val="10000"/>
                    </a:prstClr>
                  </a:solidFill>
                </a:ln>
                <a:solidFill>
                  <a:srgbClr val="DADADA"/>
                </a:solidFill>
                <a:effectLst>
                  <a:outerShdw blurRad="9525" dist="25400" dir="14640000" algn="tl" rotWithShape="0">
                    <a:prstClr val="black">
                      <a:alpha val="30000"/>
                    </a:prstClr>
                  </a:outerShdw>
                </a:effectLst>
              </a:rPr>
              <a:t>MR of murder – S204 PC sets out three kinds of malice aforethought &amp; proof of any one or a combination will satisfy the requirements of proving </a:t>
            </a:r>
            <a:r>
              <a:rPr lang="en-GB" sz="2600" b="1" i="1" dirty="0" err="1">
                <a:ln>
                  <a:solidFill>
                    <a:prstClr val="black">
                      <a:lumMod val="75000"/>
                      <a:lumOff val="25000"/>
                      <a:alpha val="10000"/>
                    </a:prstClr>
                  </a:solidFill>
                </a:ln>
                <a:solidFill>
                  <a:srgbClr val="DADADA"/>
                </a:solidFill>
                <a:effectLst>
                  <a:outerShdw blurRad="9525" dist="25400" dir="14640000" algn="tl" rotWithShape="0">
                    <a:prstClr val="black">
                      <a:alpha val="30000"/>
                    </a:prstClr>
                  </a:outerShdw>
                </a:effectLst>
              </a:rPr>
              <a:t>mens</a:t>
            </a:r>
            <a:r>
              <a:rPr lang="en-GB" sz="2600" b="1" i="1" dirty="0">
                <a:ln>
                  <a:solidFill>
                    <a:prstClr val="black">
                      <a:lumMod val="75000"/>
                      <a:lumOff val="25000"/>
                      <a:alpha val="10000"/>
                    </a:prstClr>
                  </a:solidFill>
                </a:ln>
                <a:solidFill>
                  <a:srgbClr val="DADADA"/>
                </a:solidFill>
                <a:effectLst>
                  <a:outerShdw blurRad="9525" dist="25400" dir="14640000" algn="tl" rotWithShape="0">
                    <a:prstClr val="black">
                      <a:alpha val="30000"/>
                    </a:prstClr>
                  </a:outerShdw>
                </a:effectLst>
              </a:rPr>
              <a:t> rea </a:t>
            </a:r>
            <a:r>
              <a:rPr lang="en-GB" sz="2600" b="1" dirty="0">
                <a:ln>
                  <a:solidFill>
                    <a:prstClr val="black">
                      <a:lumMod val="75000"/>
                      <a:lumOff val="25000"/>
                      <a:alpha val="10000"/>
                    </a:prstClr>
                  </a:solidFill>
                </a:ln>
                <a:solidFill>
                  <a:srgbClr val="DADADA"/>
                </a:solidFill>
                <a:effectLst>
                  <a:outerShdw blurRad="9525" dist="25400" dir="14640000" algn="tl" rotWithShape="0">
                    <a:prstClr val="black">
                      <a:alpha val="30000"/>
                    </a:prstClr>
                  </a:outerShdw>
                </a:effectLst>
              </a:rPr>
              <a:t>beyond reasonable doubt leading to a conviction of the accused</a:t>
            </a:r>
          </a:p>
          <a:p>
            <a:pPr>
              <a:buFont typeface="Wingdings" panose="05000000000000000000" pitchFamily="2" charset="2"/>
              <a:buChar char="q"/>
            </a:pPr>
            <a:endParaRPr lang="en-GB" sz="2800" b="1" dirty="0"/>
          </a:p>
        </p:txBody>
      </p:sp>
    </p:spTree>
    <p:extLst>
      <p:ext uri="{BB962C8B-B14F-4D97-AF65-F5344CB8AC3E}">
        <p14:creationId xmlns:p14="http://schemas.microsoft.com/office/powerpoint/2010/main" val="17791060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190" y="0"/>
            <a:ext cx="10353762" cy="1008993"/>
          </a:xfrm>
        </p:spPr>
        <p:txBody>
          <a:bodyPr/>
          <a:lstStyle/>
          <a:p>
            <a:r>
              <a:rPr lang="en-GB" b="1" i="1" dirty="0"/>
              <a:t>Mens rea </a:t>
            </a:r>
            <a:r>
              <a:rPr lang="en-GB" b="1" dirty="0"/>
              <a:t>of Murder - II</a:t>
            </a:r>
          </a:p>
        </p:txBody>
      </p:sp>
      <p:sp>
        <p:nvSpPr>
          <p:cNvPr id="3" name="Content Placeholder 2"/>
          <p:cNvSpPr>
            <a:spLocks noGrp="1"/>
          </p:cNvSpPr>
          <p:nvPr>
            <p:ph idx="1"/>
          </p:nvPr>
        </p:nvSpPr>
        <p:spPr>
          <a:xfrm>
            <a:off x="913795" y="898634"/>
            <a:ext cx="10353762" cy="5801711"/>
          </a:xfrm>
        </p:spPr>
        <p:txBody>
          <a:bodyPr>
            <a:normAutofit fontScale="92500"/>
          </a:bodyPr>
          <a:lstStyle/>
          <a:p>
            <a:pPr marL="571500" indent="-571500">
              <a:buAutoNum type="romanUcParenBoth"/>
            </a:pPr>
            <a:r>
              <a:rPr lang="en-GB" sz="3100" b="1" dirty="0"/>
              <a:t>Express malice – s204(a) – intention to cause death or do grievous harm</a:t>
            </a:r>
          </a:p>
          <a:p>
            <a:pPr marL="571500" indent="-571500">
              <a:buFont typeface="Wingdings 2"/>
              <a:buAutoNum type="romanUcParenBoth"/>
            </a:pPr>
            <a:r>
              <a:rPr lang="en-GB" sz="3100" b="1" dirty="0"/>
              <a:t>Implied malice - s204(b) knowledge that act or omission is causing death or led to death or grievous harm –  see </a:t>
            </a:r>
          </a:p>
          <a:p>
            <a:pPr lvl="2" indent="-342900">
              <a:buFont typeface="Courier New" panose="02070309020205020404" pitchFamily="49" charset="0"/>
              <a:buChar char="o"/>
            </a:pPr>
            <a:r>
              <a:rPr lang="en-US" sz="2300" b="1" i="1" dirty="0" err="1"/>
              <a:t>Mbomena</a:t>
            </a:r>
            <a:r>
              <a:rPr lang="en-US" sz="2300" b="1" i="1" dirty="0"/>
              <a:t> Moola V The People SCZ Judgment No. 35 OF 2000)</a:t>
            </a:r>
          </a:p>
          <a:p>
            <a:pPr lvl="2" indent="-342900">
              <a:buFont typeface="Courier New" panose="02070309020205020404" pitchFamily="49" charset="0"/>
              <a:buChar char="o"/>
            </a:pPr>
            <a:r>
              <a:rPr lang="en-US" sz="2300" b="1" dirty="0"/>
              <a:t>Dickson </a:t>
            </a:r>
            <a:r>
              <a:rPr lang="en-US" sz="2300" b="1" dirty="0" err="1"/>
              <a:t>Sembauke</a:t>
            </a:r>
            <a:r>
              <a:rPr lang="en-US" sz="2300" b="1" dirty="0"/>
              <a:t> </a:t>
            </a:r>
            <a:r>
              <a:rPr lang="en-US" sz="2300" b="1" dirty="0" err="1"/>
              <a:t>Changwe</a:t>
            </a:r>
            <a:r>
              <a:rPr lang="en-US" sz="2300" b="1" dirty="0"/>
              <a:t> And </a:t>
            </a:r>
            <a:r>
              <a:rPr lang="en-US" sz="2300" b="1" dirty="0" err="1"/>
              <a:t>Ifellow</a:t>
            </a:r>
            <a:r>
              <a:rPr lang="en-US" sz="2300" b="1" dirty="0"/>
              <a:t> </a:t>
            </a:r>
            <a:r>
              <a:rPr lang="en-US" sz="2300" b="1" dirty="0" err="1"/>
              <a:t>Hamuchanje</a:t>
            </a:r>
            <a:r>
              <a:rPr lang="en-US" sz="2300" b="1" dirty="0"/>
              <a:t> V The People (1988 - 1989) Z.R. 144 (S.C.)</a:t>
            </a:r>
            <a:endParaRPr lang="en-GB" sz="2300" b="1" dirty="0"/>
          </a:p>
          <a:p>
            <a:pPr marL="571500" indent="-571500">
              <a:buFont typeface="Wingdings 2"/>
              <a:buAutoNum type="romanUcParenBoth"/>
            </a:pPr>
            <a:r>
              <a:rPr lang="en-GB" sz="3100" b="1" dirty="0"/>
              <a:t>Constructive malice - s204(c)  intent to commit a felony – involves statutory interpretation leading to establishing a causal link -  It is present if the D causes death while committing or attempting to commit a felony - </a:t>
            </a:r>
            <a:r>
              <a:rPr lang="en-GB" sz="3100" b="1" i="1" dirty="0" err="1"/>
              <a:t>Chitenge</a:t>
            </a:r>
            <a:r>
              <a:rPr lang="en-GB" sz="3100" b="1" i="1" dirty="0"/>
              <a:t> v. The people </a:t>
            </a:r>
            <a:r>
              <a:rPr lang="en-GB" sz="3100" b="1" dirty="0"/>
              <a:t>(1966) ZR 37 </a:t>
            </a:r>
          </a:p>
          <a:p>
            <a:pPr marL="571500" indent="-571500">
              <a:buAutoNum type="romanUcParenBoth"/>
            </a:pPr>
            <a:endParaRPr lang="en-GB" dirty="0"/>
          </a:p>
          <a:p>
            <a:pPr marL="0" indent="0">
              <a:buNone/>
            </a:pPr>
            <a:endParaRPr lang="en-GB" i="1" dirty="0"/>
          </a:p>
          <a:p>
            <a:endParaRPr lang="en-GB" dirty="0"/>
          </a:p>
        </p:txBody>
      </p:sp>
    </p:spTree>
    <p:extLst>
      <p:ext uri="{BB962C8B-B14F-4D97-AF65-F5344CB8AC3E}">
        <p14:creationId xmlns:p14="http://schemas.microsoft.com/office/powerpoint/2010/main" val="10399083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96350"/>
            <a:ext cx="10353762" cy="970450"/>
          </a:xfrm>
        </p:spPr>
        <p:txBody>
          <a:bodyPr>
            <a:normAutofit/>
          </a:bodyPr>
          <a:lstStyle/>
          <a:p>
            <a:r>
              <a:rPr lang="en-GB" b="1" dirty="0"/>
              <a:t>The Definition Of Malice Aforethought</a:t>
            </a:r>
          </a:p>
        </p:txBody>
      </p:sp>
      <p:sp>
        <p:nvSpPr>
          <p:cNvPr id="3" name="Content Placeholder 2"/>
          <p:cNvSpPr>
            <a:spLocks noGrp="1"/>
          </p:cNvSpPr>
          <p:nvPr>
            <p:ph idx="1"/>
          </p:nvPr>
        </p:nvSpPr>
        <p:spPr>
          <a:xfrm>
            <a:off x="913795" y="1066800"/>
            <a:ext cx="10353762" cy="5475889"/>
          </a:xfrm>
        </p:spPr>
        <p:txBody>
          <a:bodyPr>
            <a:normAutofit lnSpcReduction="10000"/>
          </a:bodyPr>
          <a:lstStyle/>
          <a:p>
            <a:pPr>
              <a:buFont typeface="Wingdings" panose="05000000000000000000" pitchFamily="2" charset="2"/>
              <a:buChar char="q"/>
            </a:pPr>
            <a:r>
              <a:rPr lang="en-GB" sz="2800" b="1" i="1" dirty="0"/>
              <a:t>The people v. Njovu </a:t>
            </a:r>
            <a:r>
              <a:rPr lang="en-GB" sz="2800" b="1" dirty="0"/>
              <a:t>(1968) ZR 132 (HC)</a:t>
            </a:r>
          </a:p>
          <a:p>
            <a:pPr>
              <a:buFont typeface="Wingdings" panose="05000000000000000000" pitchFamily="2" charset="2"/>
              <a:buChar char="q"/>
            </a:pPr>
            <a:r>
              <a:rPr lang="en-GB" sz="2800" b="1" dirty="0"/>
              <a:t>In order for the D to be charged of murder three factors had to be established:</a:t>
            </a:r>
          </a:p>
          <a:p>
            <a:pPr marL="948600" lvl="1" indent="-571500">
              <a:buAutoNum type="romanLcParenBoth"/>
            </a:pPr>
            <a:r>
              <a:rPr lang="en-GB" sz="2400" b="1" dirty="0"/>
              <a:t>That the D caused the death of the deceased</a:t>
            </a:r>
          </a:p>
          <a:p>
            <a:pPr marL="948600" lvl="1" indent="-571500">
              <a:buAutoNum type="romanLcParenBoth"/>
            </a:pPr>
            <a:r>
              <a:rPr lang="en-GB" sz="2400" b="1" dirty="0"/>
              <a:t>By an unlawful act &amp;</a:t>
            </a:r>
          </a:p>
          <a:p>
            <a:pPr marL="948600" lvl="1" indent="-571500">
              <a:buAutoNum type="romanLcParenBoth"/>
            </a:pPr>
            <a:r>
              <a:rPr lang="en-GB" sz="2400" b="1" dirty="0"/>
              <a:t>With malice aforethought</a:t>
            </a:r>
          </a:p>
          <a:p>
            <a:pPr>
              <a:buFont typeface="Wingdings" panose="05000000000000000000" pitchFamily="2" charset="2"/>
              <a:buChar char="q"/>
            </a:pPr>
            <a:r>
              <a:rPr lang="en-GB" sz="2800" b="1" dirty="0"/>
              <a:t>In order for malice aforethought to be established in this case the prosecution had to prove that the D either had actual intention to kill or cause grievous harm to the deceased</a:t>
            </a:r>
          </a:p>
          <a:p>
            <a:pPr>
              <a:buFont typeface="Wingdings" panose="05000000000000000000" pitchFamily="2" charset="2"/>
              <a:buChar char="q"/>
            </a:pPr>
            <a:r>
              <a:rPr lang="en-GB" sz="2800" b="1" dirty="0"/>
              <a:t>Or that he was doing what was likely to cause death or grievous harm</a:t>
            </a:r>
          </a:p>
        </p:txBody>
      </p:sp>
    </p:spTree>
    <p:extLst>
      <p:ext uri="{BB962C8B-B14F-4D97-AF65-F5344CB8AC3E}">
        <p14:creationId xmlns:p14="http://schemas.microsoft.com/office/powerpoint/2010/main" val="15667061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34918-6D26-442C-B479-91268C0B857B}"/>
              </a:ext>
            </a:extLst>
          </p:cNvPr>
          <p:cNvSpPr>
            <a:spLocks noGrp="1"/>
          </p:cNvSpPr>
          <p:nvPr>
            <p:ph type="title"/>
          </p:nvPr>
        </p:nvSpPr>
        <p:spPr>
          <a:xfrm>
            <a:off x="913795" y="96350"/>
            <a:ext cx="10353762" cy="970450"/>
          </a:xfrm>
        </p:spPr>
        <p:txBody>
          <a:bodyPr/>
          <a:lstStyle/>
          <a:p>
            <a:r>
              <a:rPr lang="en-US" b="1" dirty="0"/>
              <a:t>The Punishment for murder</a:t>
            </a:r>
          </a:p>
        </p:txBody>
      </p:sp>
      <p:sp>
        <p:nvSpPr>
          <p:cNvPr id="3" name="Content Placeholder 2">
            <a:extLst>
              <a:ext uri="{FF2B5EF4-FFF2-40B4-BE49-F238E27FC236}">
                <a16:creationId xmlns:a16="http://schemas.microsoft.com/office/drawing/2014/main" id="{3316778B-C21B-4B1C-B69F-5CF0A66CF17C}"/>
              </a:ext>
            </a:extLst>
          </p:cNvPr>
          <p:cNvSpPr>
            <a:spLocks noGrp="1"/>
          </p:cNvSpPr>
          <p:nvPr>
            <p:ph idx="1"/>
          </p:nvPr>
        </p:nvSpPr>
        <p:spPr>
          <a:xfrm>
            <a:off x="913795" y="1066801"/>
            <a:ext cx="10353762" cy="5570482"/>
          </a:xfrm>
        </p:spPr>
        <p:txBody>
          <a:bodyPr>
            <a:normAutofit lnSpcReduction="10000"/>
          </a:bodyPr>
          <a:lstStyle/>
          <a:p>
            <a:pPr>
              <a:buFont typeface="Wingdings" panose="05000000000000000000" pitchFamily="2" charset="2"/>
              <a:buChar char="q"/>
            </a:pPr>
            <a:r>
              <a:rPr lang="en-US" sz="2800" b="1" dirty="0"/>
              <a:t>According to s. 201 of the PC, the punishment for the offence of murder is death.</a:t>
            </a:r>
          </a:p>
          <a:p>
            <a:pPr>
              <a:buFont typeface="Wingdings" panose="05000000000000000000" pitchFamily="2" charset="2"/>
              <a:buChar char="q"/>
            </a:pPr>
            <a:r>
              <a:rPr lang="en-US" sz="2800" b="1" dirty="0"/>
              <a:t>However, if there are extenuating circumstances, the convicted person is liable to any other sentence but death.</a:t>
            </a:r>
          </a:p>
          <a:p>
            <a:pPr>
              <a:buFont typeface="Wingdings" panose="05000000000000000000" pitchFamily="2" charset="2"/>
              <a:buChar char="q"/>
            </a:pPr>
            <a:r>
              <a:rPr lang="en-US" sz="2800" b="1" dirty="0"/>
              <a:t>See s. 201 (2) of the PC for the definition od an extenuating circumstance - any fact associated with the offence which would diminish morally the degree of the convicted persons' guilty.</a:t>
            </a:r>
          </a:p>
          <a:p>
            <a:pPr>
              <a:buFont typeface="Wingdings" panose="05000000000000000000" pitchFamily="2" charset="2"/>
              <a:buChar char="q"/>
            </a:pPr>
            <a:r>
              <a:rPr lang="en-US" sz="2800" b="1" dirty="0"/>
              <a:t>In Jack Chanda and Kennedy Chanda v the people SCZ 29 of 2002 – the court held that:</a:t>
            </a:r>
          </a:p>
          <a:p>
            <a:pPr lvl="1">
              <a:buFont typeface="Courier New" panose="02070309020205020404" pitchFamily="49" charset="0"/>
              <a:buChar char="o"/>
            </a:pPr>
            <a:r>
              <a:rPr lang="en-US" sz="2400" b="1" dirty="0"/>
              <a:t> Failed defence of provocation; evidence of witchcraft accusation; and evidence of drinking can amount to extenuating circumstances</a:t>
            </a:r>
            <a:endParaRPr lang="en-US" b="1" dirty="0"/>
          </a:p>
        </p:txBody>
      </p:sp>
    </p:spTree>
    <p:extLst>
      <p:ext uri="{BB962C8B-B14F-4D97-AF65-F5344CB8AC3E}">
        <p14:creationId xmlns:p14="http://schemas.microsoft.com/office/powerpoint/2010/main" val="29037010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FBB13-88E2-4C4A-922C-D3DA3731FF1E}"/>
              </a:ext>
            </a:extLst>
          </p:cNvPr>
          <p:cNvSpPr>
            <a:spLocks noGrp="1"/>
          </p:cNvSpPr>
          <p:nvPr>
            <p:ph type="title"/>
          </p:nvPr>
        </p:nvSpPr>
        <p:spPr>
          <a:xfrm>
            <a:off x="944721" y="96350"/>
            <a:ext cx="10353762" cy="970450"/>
          </a:xfrm>
        </p:spPr>
        <p:txBody>
          <a:bodyPr/>
          <a:lstStyle/>
          <a:p>
            <a:r>
              <a:rPr lang="en-US" b="1" dirty="0"/>
              <a:t>Extenuating Circumstances Cont’d</a:t>
            </a:r>
          </a:p>
        </p:txBody>
      </p:sp>
      <p:sp>
        <p:nvSpPr>
          <p:cNvPr id="3" name="Content Placeholder 2">
            <a:extLst>
              <a:ext uri="{FF2B5EF4-FFF2-40B4-BE49-F238E27FC236}">
                <a16:creationId xmlns:a16="http://schemas.microsoft.com/office/drawing/2014/main" id="{45FDE05D-51F1-4466-89A8-2CF68FC60663}"/>
              </a:ext>
            </a:extLst>
          </p:cNvPr>
          <p:cNvSpPr>
            <a:spLocks noGrp="1"/>
          </p:cNvSpPr>
          <p:nvPr>
            <p:ph idx="1"/>
          </p:nvPr>
        </p:nvSpPr>
        <p:spPr>
          <a:xfrm>
            <a:off x="913795" y="1066801"/>
            <a:ext cx="10353762" cy="5428592"/>
          </a:xfrm>
        </p:spPr>
        <p:txBody>
          <a:bodyPr>
            <a:normAutofit fontScale="92500" lnSpcReduction="20000"/>
          </a:bodyPr>
          <a:lstStyle/>
          <a:p>
            <a:pPr>
              <a:buFont typeface="Wingdings" panose="05000000000000000000" pitchFamily="2" charset="2"/>
              <a:buChar char="q"/>
            </a:pPr>
            <a:r>
              <a:rPr lang="en-US" sz="2800" b="1" dirty="0"/>
              <a:t>Jose Antonio </a:t>
            </a:r>
            <a:r>
              <a:rPr lang="en-US" sz="2800" b="1" dirty="0" err="1"/>
              <a:t>Golliadi</a:t>
            </a:r>
            <a:r>
              <a:rPr lang="en-US" sz="2800" b="1" dirty="0"/>
              <a:t> v The People, SCZ Appeal No. 26 of 2017 – </a:t>
            </a:r>
          </a:p>
          <a:p>
            <a:pPr lvl="1">
              <a:buFont typeface="Courier New" panose="02070309020205020404" pitchFamily="49" charset="0"/>
              <a:buChar char="o"/>
            </a:pPr>
            <a:r>
              <a:rPr lang="en-US" sz="2400" b="1" dirty="0"/>
              <a:t>the court should not merely find extenuating circumstances merely because the accused person was drunk. They must rather consider the peculiar facts instead of app1ying drunkenness as an extenuating circumstance in every single case which would lead to injustice.</a:t>
            </a:r>
          </a:p>
          <a:p>
            <a:pPr>
              <a:buFont typeface="Wingdings" panose="05000000000000000000" pitchFamily="2" charset="2"/>
              <a:buChar char="q"/>
            </a:pPr>
            <a:r>
              <a:rPr lang="en-US" sz="2800" b="1" dirty="0" err="1"/>
              <a:t>Kapesh</a:t>
            </a:r>
            <a:r>
              <a:rPr lang="en-US" sz="2800" b="1" dirty="0"/>
              <a:t> and Another v People (Appeal No. 99/100/2015) [2017] ZMSC 94– </a:t>
            </a:r>
          </a:p>
          <a:p>
            <a:pPr lvl="1">
              <a:buFont typeface="Courier New" panose="02070309020205020404" pitchFamily="49" charset="0"/>
              <a:buChar char="o"/>
            </a:pPr>
            <a:r>
              <a:rPr lang="en-US" sz="2400" b="1" dirty="0"/>
              <a:t>for the belief in witchcraft to suffice as an extenuating circumstance, it must reach the threshold of provocation.</a:t>
            </a:r>
          </a:p>
          <a:p>
            <a:pPr>
              <a:buFont typeface="Wingdings" panose="05000000000000000000" pitchFamily="2" charset="2"/>
              <a:buChar char="q"/>
            </a:pPr>
            <a:r>
              <a:rPr lang="en-US" sz="2800" b="1" dirty="0" err="1"/>
              <a:t>Whiteson</a:t>
            </a:r>
            <a:r>
              <a:rPr lang="en-US" sz="2800" b="1" dirty="0"/>
              <a:t> </a:t>
            </a:r>
            <a:r>
              <a:rPr lang="en-US" sz="2800" b="1" dirty="0" err="1"/>
              <a:t>Simusokwe</a:t>
            </a:r>
            <a:r>
              <a:rPr lang="en-US" sz="2800" b="1" dirty="0"/>
              <a:t> V The People (SCZ Judgment No. 15 of 2002).</a:t>
            </a:r>
          </a:p>
          <a:p>
            <a:pPr lvl="1">
              <a:buFont typeface="Courier New" panose="02070309020205020404" pitchFamily="49" charset="0"/>
              <a:buChar char="o"/>
            </a:pPr>
            <a:r>
              <a:rPr lang="en-US" sz="2400" b="1" dirty="0"/>
              <a:t>A failed defence of provocation affords extenuation for a charge of murder.</a:t>
            </a:r>
          </a:p>
          <a:p>
            <a:pPr marL="530100" indent="-457200">
              <a:buFont typeface="Wingdings" panose="05000000000000000000" pitchFamily="2" charset="2"/>
              <a:buChar char="q"/>
            </a:pPr>
            <a:r>
              <a:rPr lang="en-US" sz="3000" b="1" dirty="0" err="1"/>
              <a:t>Kanyanga</a:t>
            </a:r>
            <a:r>
              <a:rPr lang="en-US" sz="3000" b="1" dirty="0"/>
              <a:t> v the People </a:t>
            </a:r>
            <a:r>
              <a:rPr lang="en-US" sz="2600" b="1" dirty="0"/>
              <a:t>- It was contended that remorse is not and does not amount to extenuation</a:t>
            </a:r>
          </a:p>
          <a:p>
            <a:pPr>
              <a:buFont typeface="Wingdings" panose="05000000000000000000" pitchFamily="2" charset="2"/>
              <a:buChar char="q"/>
            </a:pPr>
            <a:endParaRPr lang="en-US" sz="2800" b="1" dirty="0"/>
          </a:p>
          <a:p>
            <a:pPr>
              <a:buFont typeface="Wingdings" panose="05000000000000000000" pitchFamily="2" charset="2"/>
              <a:buChar char="q"/>
            </a:pPr>
            <a:endParaRPr lang="en-US" b="1" dirty="0"/>
          </a:p>
        </p:txBody>
      </p:sp>
    </p:spTree>
    <p:extLst>
      <p:ext uri="{BB962C8B-B14F-4D97-AF65-F5344CB8AC3E}">
        <p14:creationId xmlns:p14="http://schemas.microsoft.com/office/powerpoint/2010/main" val="13872064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35CA8-52FA-4049-AA65-CD33DD69CA6C}"/>
              </a:ext>
            </a:extLst>
          </p:cNvPr>
          <p:cNvSpPr>
            <a:spLocks noGrp="1"/>
          </p:cNvSpPr>
          <p:nvPr>
            <p:ph type="title"/>
          </p:nvPr>
        </p:nvSpPr>
        <p:spPr>
          <a:xfrm>
            <a:off x="913795" y="126124"/>
            <a:ext cx="10353762" cy="940676"/>
          </a:xfrm>
        </p:spPr>
        <p:txBody>
          <a:bodyPr/>
          <a:lstStyle/>
          <a:p>
            <a:r>
              <a:rPr lang="en-US" b="1" dirty="0"/>
              <a:t>Read the following cases on Murder</a:t>
            </a:r>
          </a:p>
        </p:txBody>
      </p:sp>
      <p:sp>
        <p:nvSpPr>
          <p:cNvPr id="3" name="Content Placeholder 2"/>
          <p:cNvSpPr>
            <a:spLocks noGrp="1"/>
          </p:cNvSpPr>
          <p:nvPr>
            <p:ph idx="1"/>
          </p:nvPr>
        </p:nvSpPr>
        <p:spPr>
          <a:xfrm>
            <a:off x="913795" y="1066801"/>
            <a:ext cx="10353762" cy="5507420"/>
          </a:xfrm>
        </p:spPr>
        <p:txBody>
          <a:bodyPr>
            <a:normAutofit/>
          </a:bodyPr>
          <a:lstStyle/>
          <a:p>
            <a:pPr lvl="1">
              <a:buFont typeface="Courier New" panose="02070309020205020404" pitchFamily="49" charset="0"/>
              <a:buChar char="o"/>
            </a:pPr>
            <a:r>
              <a:rPr lang="en-GB" sz="2400" b="1" dirty="0"/>
              <a:t>Green </a:t>
            </a:r>
            <a:r>
              <a:rPr lang="en-GB" sz="2400" b="1" dirty="0" err="1"/>
              <a:t>Musheke</a:t>
            </a:r>
            <a:r>
              <a:rPr lang="en-GB" sz="2400" b="1" dirty="0"/>
              <a:t> </a:t>
            </a:r>
            <a:r>
              <a:rPr lang="en-GB" sz="2400" b="1" dirty="0" err="1"/>
              <a:t>Kuyewa</a:t>
            </a:r>
            <a:r>
              <a:rPr lang="en-GB" sz="2400" b="1" dirty="0"/>
              <a:t> V The People (1996) S.J. 8 (S.C.)</a:t>
            </a:r>
            <a:r>
              <a:rPr lang="en-GB" sz="2400" dirty="0"/>
              <a:t>  </a:t>
            </a:r>
          </a:p>
          <a:p>
            <a:pPr lvl="1">
              <a:buFont typeface="Courier New" panose="02070309020205020404" pitchFamily="49" charset="0"/>
              <a:buChar char="o"/>
            </a:pPr>
            <a:r>
              <a:rPr lang="en-US" sz="2400" b="1" dirty="0" err="1"/>
              <a:t>Njobvu</a:t>
            </a:r>
            <a:r>
              <a:rPr lang="en-US" sz="2400" b="1" dirty="0"/>
              <a:t> vs The People (SCZ 17 of 2011) [2011] ZMSC 15</a:t>
            </a:r>
          </a:p>
          <a:p>
            <a:pPr lvl="1">
              <a:buFont typeface="Courier New" panose="02070309020205020404" pitchFamily="49" charset="0"/>
              <a:buChar char="o"/>
            </a:pPr>
            <a:r>
              <a:rPr lang="en-GB" sz="2400" b="1" dirty="0"/>
              <a:t>Matthew Nyirenda V The People  (1977) Z.R. 425 (S.C.)</a:t>
            </a:r>
            <a:endParaRPr lang="en-GB" sz="2400" dirty="0"/>
          </a:p>
          <a:p>
            <a:pPr lvl="1">
              <a:buFont typeface="Courier New" panose="02070309020205020404" pitchFamily="49" charset="0"/>
              <a:buChar char="o"/>
            </a:pPr>
            <a:r>
              <a:rPr lang="en-GB" sz="2400" b="1" dirty="0"/>
              <a:t>Justin </a:t>
            </a:r>
            <a:r>
              <a:rPr lang="en-GB" sz="2400" b="1" dirty="0" err="1"/>
              <a:t>Mumbi</a:t>
            </a:r>
            <a:r>
              <a:rPr lang="en-GB" sz="2400" b="1" dirty="0"/>
              <a:t> V The People (2004) Z.R. 106 (S.C.)</a:t>
            </a:r>
          </a:p>
          <a:p>
            <a:endParaRPr lang="en-GB" dirty="0"/>
          </a:p>
        </p:txBody>
      </p:sp>
    </p:spTree>
    <p:extLst>
      <p:ext uri="{BB962C8B-B14F-4D97-AF65-F5344CB8AC3E}">
        <p14:creationId xmlns:p14="http://schemas.microsoft.com/office/powerpoint/2010/main" val="2150045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96350"/>
            <a:ext cx="10353762" cy="802284"/>
          </a:xfrm>
        </p:spPr>
        <p:txBody>
          <a:bodyPr/>
          <a:lstStyle/>
          <a:p>
            <a:r>
              <a:rPr lang="en-GB" b="1" dirty="0"/>
              <a:t>Manslaughter - I</a:t>
            </a:r>
          </a:p>
        </p:txBody>
      </p:sp>
      <p:sp>
        <p:nvSpPr>
          <p:cNvPr id="3" name="Content Placeholder 2"/>
          <p:cNvSpPr>
            <a:spLocks noGrp="1"/>
          </p:cNvSpPr>
          <p:nvPr>
            <p:ph idx="1"/>
          </p:nvPr>
        </p:nvSpPr>
        <p:spPr>
          <a:xfrm>
            <a:off x="913795" y="898635"/>
            <a:ext cx="10353762" cy="5675586"/>
          </a:xfrm>
        </p:spPr>
        <p:txBody>
          <a:bodyPr>
            <a:normAutofit/>
          </a:bodyPr>
          <a:lstStyle/>
          <a:p>
            <a:pPr>
              <a:buFont typeface="Wingdings" panose="05000000000000000000" pitchFamily="2" charset="2"/>
              <a:buChar char="q"/>
            </a:pPr>
            <a:r>
              <a:rPr lang="en-GB" sz="2800" b="1" dirty="0"/>
              <a:t>AR for Manslaughter &amp; murder is the same (ref s200 PC)</a:t>
            </a:r>
          </a:p>
          <a:p>
            <a:pPr>
              <a:buFont typeface="Wingdings" panose="05000000000000000000" pitchFamily="2" charset="2"/>
              <a:buChar char="q"/>
            </a:pPr>
            <a:r>
              <a:rPr lang="en-GB" sz="2800" b="1" dirty="0"/>
              <a:t>S199 any person who causes death of another person by an unlawful act or omission is guilty of a felony termed manslaughter</a:t>
            </a:r>
          </a:p>
          <a:p>
            <a:pPr>
              <a:buFont typeface="Wingdings" panose="05000000000000000000" pitchFamily="2" charset="2"/>
              <a:buChar char="q"/>
            </a:pPr>
            <a:r>
              <a:rPr lang="en-GB" sz="2800" b="1" dirty="0"/>
              <a:t>AR- unlawful act or omission - causes death</a:t>
            </a:r>
          </a:p>
          <a:p>
            <a:pPr>
              <a:buFont typeface="Wingdings" panose="05000000000000000000" pitchFamily="2" charset="2"/>
              <a:buChar char="q"/>
            </a:pPr>
            <a:r>
              <a:rPr lang="en-GB" sz="2800" b="1" dirty="0"/>
              <a:t>For an act to be regarded as unlawful both </a:t>
            </a:r>
            <a:r>
              <a:rPr lang="en-GB" sz="2800" b="1" i="1" dirty="0" err="1"/>
              <a:t>actus</a:t>
            </a:r>
            <a:r>
              <a:rPr lang="en-GB" sz="2800" b="1" i="1" dirty="0"/>
              <a:t> </a:t>
            </a:r>
            <a:r>
              <a:rPr lang="en-GB" sz="2800" b="1" i="1" dirty="0" err="1"/>
              <a:t>reus</a:t>
            </a:r>
            <a:r>
              <a:rPr lang="en-GB" sz="2800" b="1" i="1" dirty="0"/>
              <a:t> </a:t>
            </a:r>
            <a:r>
              <a:rPr lang="en-GB" sz="2800" b="1" dirty="0"/>
              <a:t>&amp; any necessary </a:t>
            </a:r>
            <a:r>
              <a:rPr lang="en-GB" sz="2800" b="1" i="1" dirty="0" err="1"/>
              <a:t>mens</a:t>
            </a:r>
            <a:r>
              <a:rPr lang="en-GB" sz="2800" b="1" i="1" dirty="0"/>
              <a:t> </a:t>
            </a:r>
            <a:r>
              <a:rPr lang="en-GB" sz="2800" b="1" i="1" dirty="0" err="1"/>
              <a:t>rea</a:t>
            </a:r>
            <a:r>
              <a:rPr lang="en-GB" sz="2800" b="1" i="1" dirty="0"/>
              <a:t> </a:t>
            </a:r>
            <a:r>
              <a:rPr lang="en-GB" sz="2800" b="1" dirty="0"/>
              <a:t>must be present </a:t>
            </a:r>
          </a:p>
          <a:p>
            <a:pPr>
              <a:buFont typeface="Wingdings" panose="05000000000000000000" pitchFamily="2" charset="2"/>
              <a:buChar char="q"/>
            </a:pPr>
            <a:r>
              <a:rPr lang="en-GB" sz="2800" b="1" dirty="0"/>
              <a:t>In manslaughter of every kind there must be a guilty mind without it the A must be acquitted (R v. Lamb)</a:t>
            </a:r>
          </a:p>
          <a:p>
            <a:endParaRPr lang="en-GB" dirty="0"/>
          </a:p>
        </p:txBody>
      </p:sp>
    </p:spTree>
    <p:extLst>
      <p:ext uri="{BB962C8B-B14F-4D97-AF65-F5344CB8AC3E}">
        <p14:creationId xmlns:p14="http://schemas.microsoft.com/office/powerpoint/2010/main" val="39013548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96350"/>
            <a:ext cx="10353762" cy="970450"/>
          </a:xfrm>
        </p:spPr>
        <p:txBody>
          <a:bodyPr/>
          <a:lstStyle/>
          <a:p>
            <a:r>
              <a:rPr lang="en-GB" b="1" dirty="0"/>
              <a:t>Manslaughter- II</a:t>
            </a:r>
          </a:p>
        </p:txBody>
      </p:sp>
      <p:sp>
        <p:nvSpPr>
          <p:cNvPr id="3" name="Content Placeholder 2"/>
          <p:cNvSpPr>
            <a:spLocks noGrp="1"/>
          </p:cNvSpPr>
          <p:nvPr>
            <p:ph idx="1"/>
          </p:nvPr>
        </p:nvSpPr>
        <p:spPr>
          <a:xfrm>
            <a:off x="913795" y="1066801"/>
            <a:ext cx="10353762" cy="5428592"/>
          </a:xfrm>
        </p:spPr>
        <p:txBody>
          <a:bodyPr>
            <a:normAutofit/>
          </a:bodyPr>
          <a:lstStyle/>
          <a:p>
            <a:pPr>
              <a:buFont typeface="Wingdings" panose="05000000000000000000" pitchFamily="2" charset="2"/>
              <a:buChar char="q"/>
            </a:pPr>
            <a:r>
              <a:rPr lang="en-GB" sz="2400" b="1" dirty="0"/>
              <a:t>S199 provides an explanation as to when the offence of manslaughter is said to have been committed.</a:t>
            </a:r>
          </a:p>
          <a:p>
            <a:pPr>
              <a:buFont typeface="Wingdings" panose="05000000000000000000" pitchFamily="2" charset="2"/>
              <a:buChar char="q"/>
            </a:pPr>
            <a:r>
              <a:rPr lang="en-GB" sz="2400" b="1" dirty="0"/>
              <a:t>No definition of manslaughter</a:t>
            </a:r>
          </a:p>
          <a:p>
            <a:pPr>
              <a:buFont typeface="Wingdings" panose="05000000000000000000" pitchFamily="2" charset="2"/>
              <a:buChar char="q"/>
            </a:pPr>
            <a:r>
              <a:rPr lang="en-GB" sz="2400" b="1" dirty="0"/>
              <a:t>Manslaughter is a felony</a:t>
            </a:r>
          </a:p>
          <a:p>
            <a:pPr>
              <a:buFont typeface="Wingdings" panose="05000000000000000000" pitchFamily="2" charset="2"/>
              <a:buChar char="q"/>
            </a:pPr>
            <a:r>
              <a:rPr lang="en-GB" sz="2400" b="1" dirty="0"/>
              <a:t>S199 – accordingly ‘an unlawful omission is an omission amounting to culpable negligence to discharge a duty of preserving life or health’</a:t>
            </a:r>
          </a:p>
          <a:p>
            <a:pPr>
              <a:buFont typeface="Wingdings" panose="05000000000000000000" pitchFamily="2" charset="2"/>
              <a:buChar char="q"/>
            </a:pPr>
            <a:r>
              <a:rPr lang="en-GB" sz="2400" b="1" dirty="0"/>
              <a:t>It is based on failure to perform with due care in order not to endanger a life or health</a:t>
            </a:r>
          </a:p>
          <a:p>
            <a:pPr>
              <a:buFont typeface="Wingdings" panose="05000000000000000000" pitchFamily="2" charset="2"/>
              <a:buChar char="q"/>
            </a:pPr>
            <a:r>
              <a:rPr lang="en-GB" sz="2400" b="1" dirty="0"/>
              <a:t>It is also intended to cover professional cases where there is a failure to discharge a duty due to carelessness or recklessness   </a:t>
            </a:r>
          </a:p>
          <a:p>
            <a:pPr>
              <a:buFont typeface="Wingdings" panose="05000000000000000000" pitchFamily="2" charset="2"/>
              <a:buChar char="q"/>
            </a:pPr>
            <a:r>
              <a:rPr lang="en-GB" sz="2400" b="1" dirty="0"/>
              <a:t>S202 – penalty of manslaughter is stipulated – maximum life imprisonment</a:t>
            </a:r>
          </a:p>
        </p:txBody>
      </p:sp>
    </p:spTree>
    <p:extLst>
      <p:ext uri="{BB962C8B-B14F-4D97-AF65-F5344CB8AC3E}">
        <p14:creationId xmlns:p14="http://schemas.microsoft.com/office/powerpoint/2010/main" val="13415608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190" y="96350"/>
            <a:ext cx="10353762" cy="970450"/>
          </a:xfrm>
        </p:spPr>
        <p:txBody>
          <a:bodyPr/>
          <a:lstStyle/>
          <a:p>
            <a:r>
              <a:rPr lang="en-GB" b="1" dirty="0"/>
              <a:t>Manslaughter - III</a:t>
            </a:r>
          </a:p>
        </p:txBody>
      </p:sp>
      <p:sp>
        <p:nvSpPr>
          <p:cNvPr id="3" name="Content Placeholder 2"/>
          <p:cNvSpPr>
            <a:spLocks noGrp="1"/>
          </p:cNvSpPr>
          <p:nvPr>
            <p:ph idx="1"/>
          </p:nvPr>
        </p:nvSpPr>
        <p:spPr>
          <a:xfrm>
            <a:off x="913795" y="1066800"/>
            <a:ext cx="10353762" cy="5475889"/>
          </a:xfrm>
        </p:spPr>
        <p:txBody>
          <a:bodyPr>
            <a:normAutofit/>
          </a:bodyPr>
          <a:lstStyle/>
          <a:p>
            <a:pPr>
              <a:buFont typeface="Wingdings" panose="05000000000000000000" pitchFamily="2" charset="2"/>
              <a:buChar char="q"/>
            </a:pPr>
            <a:r>
              <a:rPr lang="en-GB" sz="2800" b="1" dirty="0"/>
              <a:t>There are two types of Manslaughter; Voluntary Manslaughter &amp; Involuntary Manslaughter</a:t>
            </a:r>
          </a:p>
          <a:p>
            <a:pPr marL="571500" indent="-571500">
              <a:buAutoNum type="romanLcParenBoth"/>
            </a:pPr>
            <a:r>
              <a:rPr lang="en-GB" sz="2800" b="1" dirty="0"/>
              <a:t>Voluntary Manslaughter – This is where the A kills another person  with the MR of murder but is not guilty of murder because A killed under provocation or Diminished Responsibility which operates to reduce blameworthiness to manslaughter </a:t>
            </a:r>
          </a:p>
          <a:p>
            <a:pPr marL="0" indent="0">
              <a:buNone/>
            </a:pPr>
            <a:endParaRPr lang="en-GB" dirty="0"/>
          </a:p>
        </p:txBody>
      </p:sp>
    </p:spTree>
    <p:extLst>
      <p:ext uri="{BB962C8B-B14F-4D97-AF65-F5344CB8AC3E}">
        <p14:creationId xmlns:p14="http://schemas.microsoft.com/office/powerpoint/2010/main" val="22075469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8231"/>
            <a:ext cx="10353762" cy="970450"/>
          </a:xfrm>
        </p:spPr>
        <p:txBody>
          <a:bodyPr/>
          <a:lstStyle/>
          <a:p>
            <a:r>
              <a:rPr lang="en-GB" b="1" dirty="0"/>
              <a:t>Provocation</a:t>
            </a:r>
          </a:p>
        </p:txBody>
      </p:sp>
      <p:sp>
        <p:nvSpPr>
          <p:cNvPr id="3" name="Content Placeholder 2"/>
          <p:cNvSpPr>
            <a:spLocks noGrp="1"/>
          </p:cNvSpPr>
          <p:nvPr>
            <p:ph idx="1"/>
          </p:nvPr>
        </p:nvSpPr>
        <p:spPr>
          <a:xfrm>
            <a:off x="838200" y="1166648"/>
            <a:ext cx="10515600" cy="5495540"/>
          </a:xfrm>
        </p:spPr>
        <p:txBody>
          <a:bodyPr>
            <a:normAutofit lnSpcReduction="10000"/>
          </a:bodyPr>
          <a:lstStyle/>
          <a:p>
            <a:pPr>
              <a:buFont typeface="Wingdings" panose="05000000000000000000" pitchFamily="2" charset="2"/>
              <a:buChar char="q"/>
            </a:pPr>
            <a:r>
              <a:rPr lang="en-GB" sz="2800" b="1" dirty="0"/>
              <a:t>See S.205, 206 PC</a:t>
            </a:r>
          </a:p>
          <a:p>
            <a:pPr>
              <a:buFont typeface="Wingdings" panose="05000000000000000000" pitchFamily="2" charset="2"/>
              <a:buChar char="q"/>
            </a:pPr>
            <a:r>
              <a:rPr lang="en-GB" sz="2800" b="1" dirty="0"/>
              <a:t>Essence of provocation</a:t>
            </a:r>
          </a:p>
          <a:p>
            <a:pPr lvl="1">
              <a:buFont typeface="Courier New" panose="02070309020205020404" pitchFamily="49" charset="0"/>
              <a:buChar char="o"/>
            </a:pPr>
            <a:r>
              <a:rPr lang="en-US" sz="2600" b="1" dirty="0"/>
              <a:t>If a man kills another in consequence of reacting to sudden provocation and he so kills in the heat of passion and before there is time for his passion to cool, he is guilty of manslaughter only.</a:t>
            </a:r>
          </a:p>
          <a:p>
            <a:pPr lvl="1">
              <a:buFont typeface="Courier New" panose="02070309020205020404" pitchFamily="49" charset="0"/>
              <a:buChar char="o"/>
            </a:pPr>
            <a:r>
              <a:rPr lang="en-US" sz="2600" b="1" dirty="0"/>
              <a:t>His mode of resentment must b ear reasonable relationship to the provocation. If the mode is out of proportion to the provocation then the principle in ( 1) above is not available to him. </a:t>
            </a:r>
          </a:p>
          <a:p>
            <a:pPr lvl="1">
              <a:buFont typeface="Courier New" panose="02070309020205020404" pitchFamily="49" charset="0"/>
              <a:buChar char="o"/>
            </a:pPr>
            <a:r>
              <a:rPr lang="en-US" sz="2600" b="1" dirty="0"/>
              <a:t>A wrongful act or insult is n o t  provocation unless it  is  such as would deprive an ordinary person (of the community to which the man who kills  belongs) of the power of self-control and induce him to assault the person who does the wrongful act or utters the insult.</a:t>
            </a:r>
            <a:endParaRPr lang="en-GB" sz="2600" b="1" dirty="0"/>
          </a:p>
        </p:txBody>
      </p:sp>
    </p:spTree>
    <p:extLst>
      <p:ext uri="{BB962C8B-B14F-4D97-AF65-F5344CB8AC3E}">
        <p14:creationId xmlns:p14="http://schemas.microsoft.com/office/powerpoint/2010/main" val="2683285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1659" y="96350"/>
            <a:ext cx="10353762" cy="970450"/>
          </a:xfrm>
        </p:spPr>
        <p:txBody>
          <a:bodyPr/>
          <a:lstStyle/>
          <a:p>
            <a:pPr algn="ctr"/>
            <a:r>
              <a:rPr lang="en-GB" b="1" dirty="0"/>
              <a:t>Homicide</a:t>
            </a:r>
          </a:p>
        </p:txBody>
      </p:sp>
      <p:sp>
        <p:nvSpPr>
          <p:cNvPr id="3" name="Content Placeholder 2"/>
          <p:cNvSpPr>
            <a:spLocks noGrp="1"/>
          </p:cNvSpPr>
          <p:nvPr>
            <p:ph idx="1"/>
          </p:nvPr>
        </p:nvSpPr>
        <p:spPr>
          <a:xfrm>
            <a:off x="913795" y="1066800"/>
            <a:ext cx="10353762" cy="5475889"/>
          </a:xfrm>
        </p:spPr>
        <p:txBody>
          <a:bodyPr>
            <a:normAutofit/>
          </a:bodyPr>
          <a:lstStyle/>
          <a:p>
            <a:pPr>
              <a:buFont typeface="Wingdings" panose="05000000000000000000" pitchFamily="2" charset="2"/>
              <a:buChar char="q"/>
            </a:pPr>
            <a:r>
              <a:rPr lang="en-GB" sz="2400" b="1" dirty="0"/>
              <a:t>In practical terms the accused is alleged to have committed one of the following serious offences; murder, manslaughter, infanticide, genocide, causing death by reckless or dangerous driving. This form of causing death to another is referred to as unlawful Homicide.</a:t>
            </a:r>
          </a:p>
          <a:p>
            <a:pPr marL="36900" indent="0">
              <a:buNone/>
            </a:pPr>
            <a:endParaRPr lang="en-GB" sz="2400" b="1" dirty="0"/>
          </a:p>
          <a:p>
            <a:pPr>
              <a:buFont typeface="Wingdings" panose="05000000000000000000" pitchFamily="2" charset="2"/>
              <a:buChar char="q"/>
            </a:pPr>
            <a:r>
              <a:rPr lang="en-GB" sz="2400" b="1" dirty="0"/>
              <a:t>In CL persons who cause the death of another person are not charged with Homicide – they are charged with murder or a lesser offence manslaughter </a:t>
            </a:r>
          </a:p>
        </p:txBody>
      </p:sp>
    </p:spTree>
    <p:extLst>
      <p:ext uri="{BB962C8B-B14F-4D97-AF65-F5344CB8AC3E}">
        <p14:creationId xmlns:p14="http://schemas.microsoft.com/office/powerpoint/2010/main" val="21830836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Provocation</a:t>
            </a:r>
          </a:p>
        </p:txBody>
      </p:sp>
      <p:sp>
        <p:nvSpPr>
          <p:cNvPr id="3" name="Content Placeholder 2"/>
          <p:cNvSpPr>
            <a:spLocks noGrp="1"/>
          </p:cNvSpPr>
          <p:nvPr>
            <p:ph idx="1"/>
          </p:nvPr>
        </p:nvSpPr>
        <p:spPr>
          <a:xfrm>
            <a:off x="913795" y="1732449"/>
            <a:ext cx="10353762" cy="4668351"/>
          </a:xfrm>
        </p:spPr>
        <p:txBody>
          <a:bodyPr>
            <a:normAutofit/>
          </a:bodyPr>
          <a:lstStyle/>
          <a:p>
            <a:pPr>
              <a:buFont typeface="Wingdings" panose="05000000000000000000" pitchFamily="2" charset="2"/>
              <a:buChar char="q"/>
            </a:pPr>
            <a:r>
              <a:rPr lang="en-GB" sz="2800" b="1" dirty="0" err="1"/>
              <a:t>Liyumbi</a:t>
            </a:r>
            <a:r>
              <a:rPr lang="en-GB" sz="2800" b="1" dirty="0"/>
              <a:t> v The People (1978) Z.R. 25 establishes the three elements of provocation as follows:</a:t>
            </a:r>
          </a:p>
          <a:p>
            <a:pPr marL="514350" indent="-514350">
              <a:buFont typeface="+mj-lt"/>
              <a:buAutoNum type="arabicPeriod"/>
            </a:pPr>
            <a:r>
              <a:rPr lang="en-GB" sz="2800" b="1" dirty="0"/>
              <a:t>the act of provocation; </a:t>
            </a:r>
          </a:p>
          <a:p>
            <a:pPr marL="514350" indent="-514350">
              <a:buFont typeface="+mj-lt"/>
              <a:buAutoNum type="arabicPeriod"/>
            </a:pPr>
            <a:r>
              <a:rPr lang="en-GB" sz="2800" b="1" dirty="0"/>
              <a:t>the loss of self-control; both actual and reasonable, </a:t>
            </a:r>
          </a:p>
          <a:p>
            <a:pPr marL="514350" indent="-514350">
              <a:buFont typeface="+mj-lt"/>
              <a:buAutoNum type="arabicPeriod"/>
            </a:pPr>
            <a:r>
              <a:rPr lang="en-GB" sz="2800" b="1" dirty="0"/>
              <a:t>and the retaliation proportionate to the provocation.</a:t>
            </a:r>
          </a:p>
        </p:txBody>
      </p:sp>
    </p:spTree>
    <p:extLst>
      <p:ext uri="{BB962C8B-B14F-4D97-AF65-F5344CB8AC3E}">
        <p14:creationId xmlns:p14="http://schemas.microsoft.com/office/powerpoint/2010/main" val="20579534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9119" y="173421"/>
            <a:ext cx="10353762" cy="970450"/>
          </a:xfrm>
        </p:spPr>
        <p:txBody>
          <a:bodyPr/>
          <a:lstStyle/>
          <a:p>
            <a:r>
              <a:rPr lang="en-GB" b="1" dirty="0"/>
              <a:t>Provocation</a:t>
            </a:r>
          </a:p>
        </p:txBody>
      </p:sp>
      <p:sp>
        <p:nvSpPr>
          <p:cNvPr id="3" name="Content Placeholder 2"/>
          <p:cNvSpPr>
            <a:spLocks noGrp="1"/>
          </p:cNvSpPr>
          <p:nvPr>
            <p:ph idx="1"/>
          </p:nvPr>
        </p:nvSpPr>
        <p:spPr>
          <a:xfrm>
            <a:off x="913795" y="1143871"/>
            <a:ext cx="10353762" cy="5540708"/>
          </a:xfrm>
        </p:spPr>
        <p:txBody>
          <a:bodyPr>
            <a:normAutofit lnSpcReduction="10000"/>
          </a:bodyPr>
          <a:lstStyle/>
          <a:p>
            <a:pPr marL="457200" indent="-457200">
              <a:buFont typeface="Wingdings" panose="05000000000000000000" pitchFamily="2" charset="2"/>
              <a:buChar char="q"/>
            </a:pPr>
            <a:r>
              <a:rPr lang="en-GB" sz="2600" b="1" dirty="0"/>
              <a:t>If a man kills another in consequence of reacting to sudden provocation and he so kills in the heat of passion and before there is time for his passion to cool his guilt of manslaughter only.</a:t>
            </a:r>
          </a:p>
          <a:p>
            <a:pPr>
              <a:buFont typeface="Wingdings" panose="05000000000000000000" pitchFamily="2" charset="2"/>
              <a:buChar char="q"/>
            </a:pPr>
            <a:endParaRPr lang="en-GB" sz="2600" b="1" dirty="0"/>
          </a:p>
          <a:p>
            <a:pPr marL="457200" indent="-457200">
              <a:buFont typeface="Wingdings" panose="05000000000000000000" pitchFamily="2" charset="2"/>
              <a:buChar char="q"/>
            </a:pPr>
            <a:r>
              <a:rPr lang="en-GB" sz="2600" b="1" dirty="0"/>
              <a:t>His mode of resentment must bear a reasonable relationship to the provocation. If the mode is out of proportion to the provocation, then the principle in (1) above is not available to him; and</a:t>
            </a:r>
          </a:p>
          <a:p>
            <a:pPr>
              <a:buFont typeface="Wingdings" panose="05000000000000000000" pitchFamily="2" charset="2"/>
              <a:buChar char="q"/>
            </a:pPr>
            <a:endParaRPr lang="en-GB" sz="2600" b="1" dirty="0"/>
          </a:p>
          <a:p>
            <a:pPr marL="457200" indent="-457200">
              <a:buFont typeface="Wingdings" panose="05000000000000000000" pitchFamily="2" charset="2"/>
              <a:buChar char="q"/>
            </a:pPr>
            <a:r>
              <a:rPr lang="en-GB" sz="2600" b="1" dirty="0"/>
              <a:t>A wrongful act or insult is not provocation unless it is such as would deprive an ordinary person (of the community to which the man who kills belongs) of the power of self-control and induce him to assault the person who does the wrongful act or utters the insult.</a:t>
            </a:r>
          </a:p>
          <a:p>
            <a:endParaRPr lang="en-GB" dirty="0"/>
          </a:p>
        </p:txBody>
      </p:sp>
    </p:spTree>
    <p:extLst>
      <p:ext uri="{BB962C8B-B14F-4D97-AF65-F5344CB8AC3E}">
        <p14:creationId xmlns:p14="http://schemas.microsoft.com/office/powerpoint/2010/main" val="9412176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BA02A-F9FB-45DB-AD1B-D74BC6C8DD9B}"/>
              </a:ext>
            </a:extLst>
          </p:cNvPr>
          <p:cNvSpPr>
            <a:spLocks noGrp="1"/>
          </p:cNvSpPr>
          <p:nvPr>
            <p:ph type="title"/>
          </p:nvPr>
        </p:nvSpPr>
        <p:spPr/>
        <p:txBody>
          <a:bodyPr>
            <a:normAutofit fontScale="90000"/>
          </a:bodyPr>
          <a:lstStyle/>
          <a:p>
            <a:r>
              <a:rPr lang="en-US" sz="3100" b="1" dirty="0" err="1"/>
              <a:t>Simutenda</a:t>
            </a:r>
            <a:r>
              <a:rPr lang="en-US" sz="3100" b="1" dirty="0"/>
              <a:t> v the people (1975) Z.R 294 (S.C) </a:t>
            </a:r>
            <a:r>
              <a:rPr lang="en-US" dirty="0"/>
              <a:t> </a:t>
            </a:r>
            <a:br>
              <a:rPr lang="en-US" dirty="0"/>
            </a:br>
            <a:endParaRPr lang="en-US" dirty="0"/>
          </a:p>
        </p:txBody>
      </p:sp>
      <p:sp>
        <p:nvSpPr>
          <p:cNvPr id="3" name="Content Placeholder 2">
            <a:extLst>
              <a:ext uri="{FF2B5EF4-FFF2-40B4-BE49-F238E27FC236}">
                <a16:creationId xmlns:a16="http://schemas.microsoft.com/office/drawing/2014/main" id="{991693BB-7149-43EE-A39B-F341CF06837B}"/>
              </a:ext>
            </a:extLst>
          </p:cNvPr>
          <p:cNvSpPr>
            <a:spLocks noGrp="1"/>
          </p:cNvSpPr>
          <p:nvPr>
            <p:ph idx="1"/>
          </p:nvPr>
        </p:nvSpPr>
        <p:spPr>
          <a:xfrm>
            <a:off x="913795" y="1292773"/>
            <a:ext cx="10353762" cy="5312980"/>
          </a:xfrm>
        </p:spPr>
        <p:txBody>
          <a:bodyPr>
            <a:normAutofit/>
          </a:bodyPr>
          <a:lstStyle/>
          <a:p>
            <a:pPr>
              <a:buFont typeface="Wingdings" panose="05000000000000000000" pitchFamily="2" charset="2"/>
              <a:buChar char="q"/>
            </a:pPr>
            <a:r>
              <a:rPr lang="en-US" sz="2400" b="1" dirty="0"/>
              <a:t>Provocation consists mainly of three elements - the act of provocation, the loss of self-control both actual and reasonable, and the retaliation proportionate to the provocation. These elements are not detached.</a:t>
            </a:r>
          </a:p>
          <a:p>
            <a:pPr>
              <a:buFont typeface="Wingdings" panose="05000000000000000000" pitchFamily="2" charset="2"/>
              <a:buChar char="q"/>
            </a:pPr>
            <a:r>
              <a:rPr lang="en-US" sz="2400" b="1" dirty="0"/>
              <a:t> </a:t>
            </a:r>
          </a:p>
          <a:p>
            <a:pPr>
              <a:buFont typeface="Wingdings" panose="05000000000000000000" pitchFamily="2" charset="2"/>
              <a:buChar char="q"/>
            </a:pPr>
            <a:r>
              <a:rPr lang="en-US" sz="2400" b="1" dirty="0"/>
              <a:t>The question is not merely whether an accused person was provoked into losing his self-control but also whether a reasonable man would have lost his self-control and would have acted as the accused did.</a:t>
            </a:r>
          </a:p>
          <a:p>
            <a:pPr>
              <a:buFont typeface="Wingdings" panose="05000000000000000000" pitchFamily="2" charset="2"/>
              <a:buChar char="q"/>
            </a:pPr>
            <a:endParaRPr lang="en-US" sz="2400" b="1" dirty="0"/>
          </a:p>
          <a:p>
            <a:pPr>
              <a:buFont typeface="Wingdings" panose="05000000000000000000" pitchFamily="2" charset="2"/>
              <a:buChar char="q"/>
            </a:pPr>
            <a:r>
              <a:rPr lang="en-US" sz="2400" b="1" dirty="0"/>
              <a:t>The question of provocation must be approached without considering that an accused person's ability to control his reactions may have been significantly reduced as a result of his consumption of alcohol.</a:t>
            </a:r>
          </a:p>
        </p:txBody>
      </p:sp>
    </p:spTree>
    <p:extLst>
      <p:ext uri="{BB962C8B-B14F-4D97-AF65-F5344CB8AC3E}">
        <p14:creationId xmlns:p14="http://schemas.microsoft.com/office/powerpoint/2010/main" val="23129276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78005"/>
            <a:ext cx="10515600" cy="785758"/>
          </a:xfrm>
        </p:spPr>
        <p:txBody>
          <a:bodyPr/>
          <a:lstStyle/>
          <a:p>
            <a:pPr algn="ctr"/>
            <a:r>
              <a:rPr lang="en-GB" b="1" dirty="0"/>
              <a:t>Cases</a:t>
            </a:r>
          </a:p>
        </p:txBody>
      </p:sp>
      <p:sp>
        <p:nvSpPr>
          <p:cNvPr id="3" name="Content Placeholder 2"/>
          <p:cNvSpPr>
            <a:spLocks noGrp="1"/>
          </p:cNvSpPr>
          <p:nvPr>
            <p:ph idx="1"/>
          </p:nvPr>
        </p:nvSpPr>
        <p:spPr>
          <a:xfrm>
            <a:off x="838200" y="1163763"/>
            <a:ext cx="10515600" cy="5316231"/>
          </a:xfrm>
        </p:spPr>
        <p:txBody>
          <a:bodyPr>
            <a:normAutofit/>
          </a:bodyPr>
          <a:lstStyle/>
          <a:p>
            <a:pPr>
              <a:buFont typeface="Wingdings" panose="05000000000000000000" pitchFamily="2" charset="2"/>
              <a:buChar char="q"/>
            </a:pPr>
            <a:r>
              <a:rPr lang="en-US" sz="2400" b="1" dirty="0" err="1">
                <a:effectLst/>
              </a:rPr>
              <a:t>Mwiimbe</a:t>
            </a:r>
            <a:r>
              <a:rPr lang="en-US" sz="2400" b="1" dirty="0">
                <a:effectLst/>
              </a:rPr>
              <a:t> v The People (1986) Z.R. 15  - held that evidence of cumulative provocation in the absence of immediate provocation cannot suffice to establish the three vital elements of the defence to stand.</a:t>
            </a:r>
          </a:p>
          <a:p>
            <a:pPr>
              <a:buFont typeface="Wingdings" panose="05000000000000000000" pitchFamily="2" charset="2"/>
              <a:buChar char="q"/>
            </a:pPr>
            <a:endParaRPr lang="en-GB" sz="2400" b="1" dirty="0">
              <a:effectLst/>
            </a:endParaRPr>
          </a:p>
          <a:p>
            <a:pPr>
              <a:buFont typeface="Wingdings" panose="05000000000000000000" pitchFamily="2" charset="2"/>
              <a:buChar char="q"/>
            </a:pPr>
            <a:r>
              <a:rPr lang="en-GB" sz="2400" b="1" dirty="0">
                <a:effectLst/>
              </a:rPr>
              <a:t>Kalinda v The People (1966) Z.R. 29 - </a:t>
            </a:r>
            <a:r>
              <a:rPr lang="en-US" sz="2400" b="1" dirty="0">
                <a:effectLst/>
              </a:rPr>
              <a:t>In Zambia, a confession of past adultery or of intention to commit adultery is as serious provocation as being discovered in flagrante delicto and can form the basis of a valid defence to a murder charge. The retaliation was however disproportionate to the provocation.</a:t>
            </a:r>
          </a:p>
          <a:p>
            <a:pPr>
              <a:buFont typeface="Wingdings" panose="05000000000000000000" pitchFamily="2" charset="2"/>
              <a:buChar char="q"/>
            </a:pPr>
            <a:endParaRPr lang="en-GB" sz="2400" b="1" dirty="0">
              <a:effectLst/>
            </a:endParaRPr>
          </a:p>
          <a:p>
            <a:pPr>
              <a:buFont typeface="Wingdings" panose="05000000000000000000" pitchFamily="2" charset="2"/>
              <a:buChar char="q"/>
            </a:pPr>
            <a:r>
              <a:rPr lang="en-US" sz="2400" b="1" dirty="0" err="1">
                <a:effectLst/>
              </a:rPr>
              <a:t>Munkala</a:t>
            </a:r>
            <a:r>
              <a:rPr lang="en-US" sz="2400" b="1" dirty="0">
                <a:effectLst/>
              </a:rPr>
              <a:t> v The People (1966) Z.R, 12 - For provocation to reduce murder to manslaughter, it must be 'sudden'.</a:t>
            </a:r>
          </a:p>
          <a:p>
            <a:pPr>
              <a:buFont typeface="Wingdings" panose="05000000000000000000" pitchFamily="2" charset="2"/>
              <a:buChar char="q"/>
            </a:pPr>
            <a:endParaRPr lang="en-GB" sz="2400" b="1" dirty="0">
              <a:effectLst/>
            </a:endParaRPr>
          </a:p>
          <a:p>
            <a:endParaRPr lang="en-GB" dirty="0"/>
          </a:p>
        </p:txBody>
      </p:sp>
    </p:spTree>
    <p:extLst>
      <p:ext uri="{BB962C8B-B14F-4D97-AF65-F5344CB8AC3E}">
        <p14:creationId xmlns:p14="http://schemas.microsoft.com/office/powerpoint/2010/main" val="20136665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AEFA0-CEB9-48E8-B8F6-F2690F530180}"/>
              </a:ext>
            </a:extLst>
          </p:cNvPr>
          <p:cNvSpPr>
            <a:spLocks noGrp="1"/>
          </p:cNvSpPr>
          <p:nvPr>
            <p:ph type="title"/>
          </p:nvPr>
        </p:nvSpPr>
        <p:spPr>
          <a:xfrm>
            <a:off x="913795" y="96350"/>
            <a:ext cx="10353762" cy="970450"/>
          </a:xfrm>
        </p:spPr>
        <p:txBody>
          <a:bodyPr/>
          <a:lstStyle/>
          <a:p>
            <a:r>
              <a:rPr lang="en-US" b="1" dirty="0"/>
              <a:t>Cases</a:t>
            </a:r>
          </a:p>
        </p:txBody>
      </p:sp>
      <p:sp>
        <p:nvSpPr>
          <p:cNvPr id="3" name="Content Placeholder 2">
            <a:extLst>
              <a:ext uri="{FF2B5EF4-FFF2-40B4-BE49-F238E27FC236}">
                <a16:creationId xmlns:a16="http://schemas.microsoft.com/office/drawing/2014/main" id="{3F98F4B3-6F1B-4411-8587-D4D825F03C15}"/>
              </a:ext>
            </a:extLst>
          </p:cNvPr>
          <p:cNvSpPr>
            <a:spLocks noGrp="1"/>
          </p:cNvSpPr>
          <p:nvPr>
            <p:ph idx="1"/>
          </p:nvPr>
        </p:nvSpPr>
        <p:spPr>
          <a:xfrm>
            <a:off x="913795" y="1066801"/>
            <a:ext cx="10353762" cy="5570482"/>
          </a:xfrm>
        </p:spPr>
        <p:txBody>
          <a:bodyPr/>
          <a:lstStyle/>
          <a:p>
            <a:pPr>
              <a:buFont typeface="Wingdings" panose="05000000000000000000" pitchFamily="2" charset="2"/>
              <a:buChar char="q"/>
            </a:pPr>
            <a:r>
              <a:rPr lang="en-US" sz="2400" b="1" dirty="0" err="1"/>
              <a:t>Mvula</a:t>
            </a:r>
            <a:r>
              <a:rPr lang="en-US" sz="2400" b="1" dirty="0"/>
              <a:t> V The People (1990 - 1992) Z.R. 54 (S.C.) - Accused attempting to create provocation - Cannot rely on same</a:t>
            </a:r>
          </a:p>
          <a:p>
            <a:pPr marL="36900" indent="0">
              <a:buNone/>
            </a:pPr>
            <a:endParaRPr lang="en-US" sz="2400" b="1" dirty="0"/>
          </a:p>
          <a:p>
            <a:pPr>
              <a:buFont typeface="Wingdings" panose="05000000000000000000" pitchFamily="2" charset="2"/>
              <a:buChar char="q"/>
            </a:pPr>
            <a:r>
              <a:rPr lang="en-US" sz="2400" b="1" dirty="0"/>
              <a:t>Makomela v The People (1974) Z.R. 54 - A man who completely loses his temper on some trivial provocation and reacts with gross and savage violence cannot hope for a verdict of manslaughter on grounds of provocation</a:t>
            </a:r>
          </a:p>
          <a:p>
            <a:pPr>
              <a:buFont typeface="Wingdings" panose="05000000000000000000" pitchFamily="2" charset="2"/>
              <a:buChar char="q"/>
            </a:pPr>
            <a:r>
              <a:rPr lang="en-US" sz="2400" b="1" dirty="0" err="1"/>
              <a:t>Tembo</a:t>
            </a:r>
            <a:r>
              <a:rPr lang="en-US" sz="2400" b="1" dirty="0"/>
              <a:t> V The People (1972) ZR 22 where it was held that an argument which eventually resulted into a fight can amount to provocation sufficient to reduce murder to manslaughter.</a:t>
            </a:r>
          </a:p>
          <a:p>
            <a:pPr>
              <a:buFont typeface="Wingdings" panose="05000000000000000000" pitchFamily="2" charset="2"/>
              <a:buChar char="q"/>
            </a:pPr>
            <a:endParaRPr lang="en-US" b="1" dirty="0"/>
          </a:p>
        </p:txBody>
      </p:sp>
    </p:spTree>
    <p:extLst>
      <p:ext uri="{BB962C8B-B14F-4D97-AF65-F5344CB8AC3E}">
        <p14:creationId xmlns:p14="http://schemas.microsoft.com/office/powerpoint/2010/main" val="30948949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220717"/>
            <a:ext cx="10353762" cy="970450"/>
          </a:xfrm>
        </p:spPr>
        <p:txBody>
          <a:bodyPr>
            <a:normAutofit/>
          </a:bodyPr>
          <a:lstStyle/>
          <a:p>
            <a:pPr algn="ctr"/>
            <a:r>
              <a:rPr lang="en-GB" b="1" dirty="0"/>
              <a:t>Diminished Responsibility</a:t>
            </a:r>
          </a:p>
        </p:txBody>
      </p:sp>
      <p:sp>
        <p:nvSpPr>
          <p:cNvPr id="3" name="Content Placeholder 2"/>
          <p:cNvSpPr>
            <a:spLocks noGrp="1"/>
          </p:cNvSpPr>
          <p:nvPr>
            <p:ph idx="1"/>
          </p:nvPr>
        </p:nvSpPr>
        <p:spPr>
          <a:xfrm>
            <a:off x="913795" y="1324303"/>
            <a:ext cx="10353762" cy="5312980"/>
          </a:xfrm>
        </p:spPr>
        <p:txBody>
          <a:bodyPr>
            <a:noAutofit/>
          </a:bodyPr>
          <a:lstStyle/>
          <a:p>
            <a:pPr>
              <a:buFont typeface="Wingdings" panose="05000000000000000000" pitchFamily="2" charset="2"/>
              <a:buChar char="q"/>
            </a:pPr>
            <a:r>
              <a:rPr lang="en-GB" sz="2800" b="1" dirty="0">
                <a:latin typeface="+mj-lt"/>
                <a:cs typeface="Arial" panose="020B0604020202020204" pitchFamily="34" charset="0"/>
              </a:rPr>
              <a:t>Defence of Diminished Responsibility is introduced under sec 12A of PC</a:t>
            </a:r>
          </a:p>
          <a:p>
            <a:pPr marL="36900" indent="0">
              <a:buNone/>
            </a:pPr>
            <a:endParaRPr lang="en-GB" sz="2800" b="1" dirty="0">
              <a:latin typeface="+mj-lt"/>
              <a:cs typeface="Arial" panose="020B0604020202020204" pitchFamily="34" charset="0"/>
            </a:endParaRPr>
          </a:p>
          <a:p>
            <a:pPr>
              <a:buFont typeface="Wingdings" panose="05000000000000000000" pitchFamily="2" charset="2"/>
              <a:buChar char="q"/>
            </a:pPr>
            <a:r>
              <a:rPr lang="en-GB" sz="2800" b="1" dirty="0">
                <a:latin typeface="+mj-lt"/>
                <a:cs typeface="Arial" panose="020B0604020202020204" pitchFamily="34" charset="0"/>
              </a:rPr>
              <a:t>However a successful defence of diminished responsibility does not lead to an acquittal</a:t>
            </a:r>
          </a:p>
          <a:p>
            <a:pPr marL="36900" indent="0">
              <a:buNone/>
            </a:pPr>
            <a:endParaRPr lang="en-GB" sz="2800" b="1" dirty="0">
              <a:latin typeface="+mj-lt"/>
              <a:cs typeface="Arial" panose="020B0604020202020204" pitchFamily="34" charset="0"/>
            </a:endParaRPr>
          </a:p>
          <a:p>
            <a:pPr>
              <a:buFont typeface="Wingdings" panose="05000000000000000000" pitchFamily="2" charset="2"/>
              <a:buChar char="q"/>
            </a:pPr>
            <a:r>
              <a:rPr lang="en-GB" sz="2800" b="1" dirty="0">
                <a:latin typeface="+mj-lt"/>
                <a:cs typeface="Arial" panose="020B0604020202020204" pitchFamily="34" charset="0"/>
              </a:rPr>
              <a:t>It reduces murder to manslaughter</a:t>
            </a:r>
          </a:p>
          <a:p>
            <a:pPr marL="36900" indent="0">
              <a:buNone/>
            </a:pPr>
            <a:endParaRPr lang="en-GB" sz="2800" b="1" dirty="0">
              <a:latin typeface="+mj-lt"/>
              <a:cs typeface="Arial" panose="020B0604020202020204" pitchFamily="34" charset="0"/>
            </a:endParaRPr>
          </a:p>
          <a:p>
            <a:pPr>
              <a:buFont typeface="Wingdings" panose="05000000000000000000" pitchFamily="2" charset="2"/>
              <a:buChar char="q"/>
            </a:pPr>
            <a:r>
              <a:rPr lang="en-GB" sz="2800" b="1" dirty="0">
                <a:latin typeface="+mj-lt"/>
                <a:cs typeface="Arial" panose="020B0604020202020204" pitchFamily="34" charset="0"/>
              </a:rPr>
              <a:t>Defence is only available to the offence of murder</a:t>
            </a:r>
          </a:p>
          <a:p>
            <a:pPr>
              <a:buFont typeface="Wingdings" panose="05000000000000000000" pitchFamily="2" charset="2"/>
              <a:buChar char="q"/>
            </a:pPr>
            <a:endParaRPr lang="en-GB" sz="2800" b="1" dirty="0">
              <a:latin typeface="Arial" panose="020B0604020202020204" pitchFamily="34" charset="0"/>
              <a:cs typeface="Arial" panose="020B0604020202020204" pitchFamily="34" charset="0"/>
            </a:endParaRPr>
          </a:p>
          <a:p>
            <a:pPr>
              <a:buFont typeface="Wingdings" panose="05000000000000000000" pitchFamily="2" charset="2"/>
              <a:buChar char="ü"/>
            </a:pPr>
            <a:endParaRPr lang="en-GB"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708413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9119" y="135463"/>
            <a:ext cx="10353762" cy="841999"/>
          </a:xfrm>
        </p:spPr>
        <p:txBody>
          <a:bodyPr/>
          <a:lstStyle/>
          <a:p>
            <a:pPr algn="ctr"/>
            <a:r>
              <a:rPr lang="en-GB" b="1" dirty="0"/>
              <a:t>Diminished Responsibility cont’d</a:t>
            </a:r>
          </a:p>
        </p:txBody>
      </p:sp>
      <p:sp>
        <p:nvSpPr>
          <p:cNvPr id="3" name="Content Placeholder 2"/>
          <p:cNvSpPr>
            <a:spLocks noGrp="1"/>
          </p:cNvSpPr>
          <p:nvPr>
            <p:ph idx="1"/>
          </p:nvPr>
        </p:nvSpPr>
        <p:spPr>
          <a:xfrm>
            <a:off x="919119" y="1150883"/>
            <a:ext cx="10211335" cy="5407572"/>
          </a:xfrm>
        </p:spPr>
        <p:txBody>
          <a:bodyPr>
            <a:normAutofit/>
          </a:bodyPr>
          <a:lstStyle/>
          <a:p>
            <a:pPr>
              <a:buFont typeface="Wingdings" panose="05000000000000000000" pitchFamily="2" charset="2"/>
              <a:buChar char="q"/>
            </a:pPr>
            <a:r>
              <a:rPr lang="en-GB" sz="2800" b="1" dirty="0">
                <a:latin typeface="+mj-lt"/>
                <a:cs typeface="Arial" panose="020B0604020202020204" pitchFamily="34" charset="0"/>
              </a:rPr>
              <a:t>Defence of diminished responsibility is intended to provide a partial excuse for offenders with mental disorders who could not rely on sec 12.</a:t>
            </a:r>
          </a:p>
          <a:p>
            <a:pPr>
              <a:buFont typeface="Wingdings" panose="05000000000000000000" pitchFamily="2" charset="2"/>
              <a:buChar char="q"/>
            </a:pPr>
            <a:r>
              <a:rPr lang="en-GB" sz="2800" b="1" dirty="0">
                <a:latin typeface="+mj-lt"/>
                <a:cs typeface="Arial" panose="020B0604020202020204" pitchFamily="34" charset="0"/>
              </a:rPr>
              <a:t>In order for defence to be accepted by Court, three elements must be proved (under S12A).</a:t>
            </a:r>
          </a:p>
          <a:p>
            <a:pPr marL="762863" lvl="1" indent="-385763">
              <a:buAutoNum type="arabicPeriod"/>
            </a:pPr>
            <a:r>
              <a:rPr lang="en-GB" sz="2400" b="1" dirty="0">
                <a:latin typeface="+mj-lt"/>
                <a:cs typeface="Arial" panose="020B0604020202020204" pitchFamily="34" charset="0"/>
              </a:rPr>
              <a:t>X must be suffering from an abnormality of mind.</a:t>
            </a:r>
          </a:p>
          <a:p>
            <a:pPr marL="762863" lvl="1" indent="-385763">
              <a:buAutoNum type="arabicPeriod"/>
            </a:pPr>
            <a:r>
              <a:rPr lang="en-GB" sz="2400" b="1" dirty="0">
                <a:latin typeface="+mj-lt"/>
                <a:cs typeface="Arial" panose="020B0604020202020204" pitchFamily="34" charset="0"/>
              </a:rPr>
              <a:t>This must be due to one of the causes enclosed under sec 12A(1) PC – Thus (i)  condition of arrested development of mind or (ii) a condition of retarded development of mind or (iii) any inherent, or induced by disease or (v) induced by injury.</a:t>
            </a:r>
          </a:p>
          <a:p>
            <a:pPr marL="762863" lvl="1" indent="-385763">
              <a:buAutoNum type="arabicPeriod"/>
            </a:pPr>
            <a:r>
              <a:rPr lang="en-GB" sz="2400" b="1" dirty="0">
                <a:latin typeface="+mj-lt"/>
                <a:cs typeface="Arial" panose="020B0604020202020204" pitchFamily="34" charset="0"/>
              </a:rPr>
              <a:t>Any one of these causes or conditions has substantially impaired </a:t>
            </a:r>
            <a:r>
              <a:rPr lang="en-GB" sz="2000" b="1" dirty="0">
                <a:latin typeface="+mj-lt"/>
                <a:cs typeface="Arial" panose="020B0604020202020204" pitchFamily="34" charset="0"/>
              </a:rPr>
              <a:t>D </a:t>
            </a:r>
            <a:r>
              <a:rPr lang="en-GB" sz="2400" b="1" dirty="0">
                <a:latin typeface="+mj-lt"/>
                <a:cs typeface="Arial" panose="020B0604020202020204" pitchFamily="34" charset="0"/>
              </a:rPr>
              <a:t>mental responsibility.</a:t>
            </a:r>
          </a:p>
        </p:txBody>
      </p:sp>
    </p:spTree>
    <p:extLst>
      <p:ext uri="{BB962C8B-B14F-4D97-AF65-F5344CB8AC3E}">
        <p14:creationId xmlns:p14="http://schemas.microsoft.com/office/powerpoint/2010/main" val="14568955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7424" y="215462"/>
            <a:ext cx="10353762" cy="970450"/>
          </a:xfrm>
        </p:spPr>
        <p:txBody>
          <a:bodyPr>
            <a:normAutofit/>
          </a:bodyPr>
          <a:lstStyle/>
          <a:p>
            <a:pPr algn="ctr"/>
            <a:r>
              <a:rPr lang="en-GB" dirty="0"/>
              <a:t>‘</a:t>
            </a:r>
            <a:r>
              <a:rPr lang="en-GB" b="1" dirty="0"/>
              <a:t>Abnormality of Mind’</a:t>
            </a:r>
          </a:p>
        </p:txBody>
      </p:sp>
      <p:sp>
        <p:nvSpPr>
          <p:cNvPr id="3" name="Content Placeholder 2"/>
          <p:cNvSpPr>
            <a:spLocks noGrp="1"/>
          </p:cNvSpPr>
          <p:nvPr>
            <p:ph idx="1"/>
          </p:nvPr>
        </p:nvSpPr>
        <p:spPr>
          <a:xfrm>
            <a:off x="913795" y="1185912"/>
            <a:ext cx="10353762" cy="5151825"/>
          </a:xfrm>
        </p:spPr>
        <p:txBody>
          <a:bodyPr>
            <a:normAutofit/>
          </a:bodyPr>
          <a:lstStyle/>
          <a:p>
            <a:pPr>
              <a:buFont typeface="Wingdings" panose="05000000000000000000" pitchFamily="2" charset="2"/>
              <a:buChar char="q"/>
            </a:pPr>
            <a:r>
              <a:rPr lang="en-GB" sz="2400" b="1" dirty="0">
                <a:latin typeface="+mj-lt"/>
                <a:cs typeface="Arial" panose="020B0604020202020204" pitchFamily="34" charset="0"/>
              </a:rPr>
              <a:t>In order to establish Abnormality of Mind medical evidence is required ( R v. Byrne [1960] 3 ALL ER 1.</a:t>
            </a:r>
          </a:p>
          <a:p>
            <a:pPr marL="36900" indent="0">
              <a:buNone/>
            </a:pPr>
            <a:endParaRPr lang="en-GB" sz="2400" b="1" dirty="0">
              <a:latin typeface="+mj-lt"/>
              <a:cs typeface="Arial" panose="020B0604020202020204" pitchFamily="34" charset="0"/>
            </a:endParaRPr>
          </a:p>
          <a:p>
            <a:pPr>
              <a:buFont typeface="Wingdings" panose="05000000000000000000" pitchFamily="2" charset="2"/>
              <a:buChar char="q"/>
            </a:pPr>
            <a:r>
              <a:rPr lang="en-GB" sz="2400" b="1" dirty="0">
                <a:latin typeface="+mj-lt"/>
                <a:cs typeface="Arial" panose="020B0604020202020204" pitchFamily="34" charset="0"/>
              </a:rPr>
              <a:t>Abnormality of mind Lord Packer,  in </a:t>
            </a:r>
            <a:r>
              <a:rPr lang="en-GB" sz="2400" b="1" i="1" dirty="0">
                <a:latin typeface="+mj-lt"/>
                <a:cs typeface="Arial" panose="020B0604020202020204" pitchFamily="34" charset="0"/>
              </a:rPr>
              <a:t>R v Byrne </a:t>
            </a:r>
            <a:r>
              <a:rPr lang="en-GB" sz="2400" b="1" dirty="0">
                <a:latin typeface="+mj-lt"/>
                <a:cs typeface="Arial" panose="020B0604020202020204" pitchFamily="34" charset="0"/>
              </a:rPr>
              <a:t>(1960)  …… ‘</a:t>
            </a:r>
            <a:r>
              <a:rPr lang="en-GB" sz="2400" b="1" i="1" dirty="0">
                <a:latin typeface="+mj-lt"/>
                <a:cs typeface="Arial" panose="020B0604020202020204" pitchFamily="34" charset="0"/>
              </a:rPr>
              <a:t>Abnormality of mind… means a state of mind so different from the ordinary Human beings that the reasonable man would term it abnormal</a:t>
            </a:r>
            <a:r>
              <a:rPr lang="en-GB" sz="2400" b="1" dirty="0">
                <a:latin typeface="+mj-lt"/>
                <a:cs typeface="Arial" panose="020B0604020202020204" pitchFamily="34" charset="0"/>
              </a:rPr>
              <a:t>. </a:t>
            </a:r>
          </a:p>
          <a:p>
            <a:pPr marL="36900" indent="0">
              <a:buNone/>
            </a:pPr>
            <a:endParaRPr lang="en-GB" sz="2400" b="1" dirty="0">
              <a:latin typeface="+mj-lt"/>
              <a:cs typeface="Arial" panose="020B0604020202020204" pitchFamily="34" charset="0"/>
            </a:endParaRPr>
          </a:p>
          <a:p>
            <a:pPr>
              <a:buFont typeface="Wingdings" panose="05000000000000000000" pitchFamily="2" charset="2"/>
              <a:buChar char="q"/>
            </a:pPr>
            <a:r>
              <a:rPr lang="en-GB" sz="2400" b="1" dirty="0">
                <a:latin typeface="+mj-lt"/>
                <a:cs typeface="Arial" panose="020B0604020202020204" pitchFamily="34" charset="0"/>
              </a:rPr>
              <a:t>Abnormality of mind could include depression, jealousy &amp; other conditions which have the capacity of reducing the A’s will power to control actions.</a:t>
            </a:r>
          </a:p>
        </p:txBody>
      </p:sp>
    </p:spTree>
    <p:extLst>
      <p:ext uri="{BB962C8B-B14F-4D97-AF65-F5344CB8AC3E}">
        <p14:creationId xmlns:p14="http://schemas.microsoft.com/office/powerpoint/2010/main" val="3391499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7424" y="96350"/>
            <a:ext cx="10353762" cy="970450"/>
          </a:xfrm>
        </p:spPr>
        <p:txBody>
          <a:bodyPr>
            <a:normAutofit/>
          </a:bodyPr>
          <a:lstStyle/>
          <a:p>
            <a:pPr algn="ctr"/>
            <a:r>
              <a:rPr lang="en-GB" dirty="0"/>
              <a:t>‘</a:t>
            </a:r>
            <a:r>
              <a:rPr lang="en-GB" b="1" dirty="0"/>
              <a:t>Substantial impairment of responsibility</a:t>
            </a:r>
          </a:p>
        </p:txBody>
      </p:sp>
      <p:sp>
        <p:nvSpPr>
          <p:cNvPr id="3" name="Content Placeholder 2"/>
          <p:cNvSpPr>
            <a:spLocks noGrp="1"/>
          </p:cNvSpPr>
          <p:nvPr>
            <p:ph idx="1"/>
          </p:nvPr>
        </p:nvSpPr>
        <p:spPr>
          <a:xfrm>
            <a:off x="913795" y="1066800"/>
            <a:ext cx="10353762" cy="5397061"/>
          </a:xfrm>
        </p:spPr>
        <p:txBody>
          <a:bodyPr>
            <a:normAutofit/>
          </a:bodyPr>
          <a:lstStyle/>
          <a:p>
            <a:pPr>
              <a:buFont typeface="Wingdings" panose="05000000000000000000" pitchFamily="2" charset="2"/>
              <a:buChar char="q"/>
            </a:pPr>
            <a:r>
              <a:rPr lang="en-GB" sz="2800" b="1" dirty="0">
                <a:latin typeface="+mj-lt"/>
                <a:cs typeface="Arial" panose="020B0604020202020204" pitchFamily="34" charset="0"/>
              </a:rPr>
              <a:t>substantially impairment of responsibility suggests at least two requirements must be met.</a:t>
            </a:r>
          </a:p>
          <a:p>
            <a:pPr marL="762863" lvl="1" indent="-385763">
              <a:buFont typeface="+mj-lt"/>
              <a:buAutoNum type="arabicPeriod"/>
            </a:pPr>
            <a:r>
              <a:rPr lang="en-GB" sz="2600" b="1" dirty="0">
                <a:latin typeface="+mj-lt"/>
                <a:cs typeface="Arial" panose="020B0604020202020204" pitchFamily="34" charset="0"/>
              </a:rPr>
              <a:t>The abnormality of the mind had substantial effect on the accused capacity of judgement &amp; understanding or control.</a:t>
            </a:r>
          </a:p>
          <a:p>
            <a:pPr marL="762863" lvl="1" indent="-385763">
              <a:buFont typeface="+mj-lt"/>
              <a:buAutoNum type="arabicPeriod"/>
            </a:pPr>
            <a:r>
              <a:rPr lang="en-GB" sz="2600" b="1" dirty="0">
                <a:latin typeface="+mj-lt"/>
                <a:cs typeface="Arial" panose="020B0604020202020204" pitchFamily="34" charset="0"/>
              </a:rPr>
              <a:t>Such a condition reduces in a substantial way, the accused responsibility with the result that the accused’s criminal liability is reduced.</a:t>
            </a:r>
          </a:p>
          <a:p>
            <a:pPr>
              <a:buFont typeface="Wingdings" panose="05000000000000000000" pitchFamily="2" charset="2"/>
              <a:buChar char="q"/>
            </a:pPr>
            <a:r>
              <a:rPr lang="en-GB" sz="2800" b="1" dirty="0">
                <a:latin typeface="+mj-lt"/>
                <a:cs typeface="Arial" panose="020B0604020202020204" pitchFamily="34" charset="0"/>
              </a:rPr>
              <a:t>What constitutes ‘Substantial impairment’ is a matter of fact which must be proved in Court.</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415754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1DF04-310A-40FC-A7C6-57D49754EBFE}"/>
              </a:ext>
            </a:extLst>
          </p:cNvPr>
          <p:cNvSpPr>
            <a:spLocks noGrp="1"/>
          </p:cNvSpPr>
          <p:nvPr>
            <p:ph type="title"/>
          </p:nvPr>
        </p:nvSpPr>
        <p:spPr>
          <a:xfrm>
            <a:off x="913795" y="252248"/>
            <a:ext cx="10353762" cy="1056290"/>
          </a:xfrm>
        </p:spPr>
        <p:txBody>
          <a:bodyPr/>
          <a:lstStyle/>
          <a:p>
            <a:r>
              <a:rPr lang="en-US" b="1" dirty="0"/>
              <a:t>Cases</a:t>
            </a:r>
          </a:p>
        </p:txBody>
      </p:sp>
      <p:sp>
        <p:nvSpPr>
          <p:cNvPr id="3" name="Content Placeholder 2"/>
          <p:cNvSpPr>
            <a:spLocks noGrp="1"/>
          </p:cNvSpPr>
          <p:nvPr>
            <p:ph idx="1"/>
          </p:nvPr>
        </p:nvSpPr>
        <p:spPr>
          <a:xfrm>
            <a:off x="913795" y="1418897"/>
            <a:ext cx="10353762" cy="5186855"/>
          </a:xfrm>
        </p:spPr>
        <p:txBody>
          <a:bodyPr>
            <a:normAutofit/>
          </a:bodyPr>
          <a:lstStyle/>
          <a:p>
            <a:pPr marL="36900" indent="0">
              <a:buNone/>
            </a:pPr>
            <a:endParaRPr lang="en-GB" dirty="0">
              <a:latin typeface="Arial" panose="020B0604020202020204" pitchFamily="34" charset="0"/>
              <a:cs typeface="Arial" panose="020B0604020202020204" pitchFamily="34" charset="0"/>
            </a:endParaRPr>
          </a:p>
          <a:p>
            <a:pPr>
              <a:buFont typeface="Wingdings" panose="05000000000000000000" pitchFamily="2" charset="2"/>
              <a:buChar char="q"/>
            </a:pPr>
            <a:r>
              <a:rPr lang="en-GB" sz="2400" b="1" dirty="0" err="1">
                <a:latin typeface="+mj-lt"/>
                <a:cs typeface="Arial" panose="020B0604020202020204" pitchFamily="34" charset="0"/>
              </a:rPr>
              <a:t>Mvula</a:t>
            </a:r>
            <a:r>
              <a:rPr lang="en-GB" sz="2400" b="1" dirty="0">
                <a:latin typeface="+mj-lt"/>
                <a:cs typeface="Arial" panose="020B0604020202020204" pitchFamily="34" charset="0"/>
              </a:rPr>
              <a:t> V The People (1990 - 1992) Z.R. 54 (S.C.) - For the defence of diminished responsibility to succeed, the defence must prove, on a balance of probabilities, that the accused's mental responsibility for his acts or omissions in doing, or being a party to, the killing of another was substantially impaired</a:t>
            </a:r>
          </a:p>
          <a:p>
            <a:pPr>
              <a:buFont typeface="Wingdings" panose="05000000000000000000" pitchFamily="2" charset="2"/>
              <a:buChar char="q"/>
            </a:pPr>
            <a:r>
              <a:rPr lang="en-GB" sz="2400" b="1" dirty="0" err="1">
                <a:latin typeface="+mj-lt"/>
                <a:cs typeface="Arial" panose="020B0604020202020204" pitchFamily="34" charset="0"/>
              </a:rPr>
              <a:t>Mwabuka</a:t>
            </a:r>
            <a:r>
              <a:rPr lang="en-GB" sz="2400" b="1" dirty="0">
                <a:latin typeface="+mj-lt"/>
                <a:cs typeface="Arial" panose="020B0604020202020204" pitchFamily="34" charset="0"/>
              </a:rPr>
              <a:t> v The People [2014] ZMSC 29 </a:t>
            </a:r>
          </a:p>
          <a:p>
            <a:pPr>
              <a:buFont typeface="Wingdings" panose="05000000000000000000" pitchFamily="2" charset="2"/>
              <a:buChar char="q"/>
            </a:pPr>
            <a:r>
              <a:rPr lang="en-GB" sz="2400" b="1" dirty="0">
                <a:latin typeface="+mj-lt"/>
                <a:cs typeface="Arial" panose="020B0604020202020204" pitchFamily="34" charset="0"/>
              </a:rPr>
              <a:t>Ahluwalia, R v [1993] </a:t>
            </a:r>
            <a:r>
              <a:rPr lang="pt-BR" sz="2400" b="1" dirty="0">
                <a:latin typeface="+mj-lt"/>
                <a:cs typeface="Arial" panose="020B0604020202020204" pitchFamily="34" charset="0"/>
              </a:rPr>
              <a:t>(1993) 96 Cr App R 133</a:t>
            </a:r>
            <a:endParaRPr lang="en-GB" sz="2400" b="1" dirty="0">
              <a:latin typeface="+mj-lt"/>
              <a:cs typeface="Arial" panose="020B0604020202020204" pitchFamily="34" charset="0"/>
            </a:endParaRPr>
          </a:p>
          <a:p>
            <a:pPr>
              <a:buFont typeface="Wingdings" panose="05000000000000000000" pitchFamily="2" charset="2"/>
              <a:buChar char="q"/>
            </a:pPr>
            <a:r>
              <a:rPr lang="de-DE" sz="2400" b="1" dirty="0">
                <a:latin typeface="+mj-lt"/>
                <a:cs typeface="Arial" panose="020B0604020202020204" pitchFamily="34" charset="0"/>
              </a:rPr>
              <a:t>R v Dietschmann [2003] UKHL 10</a:t>
            </a:r>
          </a:p>
          <a:p>
            <a:pPr>
              <a:buFont typeface="Wingdings" panose="05000000000000000000" pitchFamily="2" charset="2"/>
              <a:buChar char="ü"/>
            </a:pPr>
            <a:endParaRPr lang="en-GB" dirty="0">
              <a:latin typeface="Arial" panose="020B0604020202020204" pitchFamily="34" charset="0"/>
              <a:cs typeface="Arial" panose="020B0604020202020204" pitchFamily="34" charset="0"/>
            </a:endParaRPr>
          </a:p>
          <a:p>
            <a:pPr>
              <a:buFont typeface="Wingdings" panose="05000000000000000000" pitchFamily="2" charset="2"/>
              <a:buChar char="ü"/>
            </a:pPr>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5530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9771D-0B90-4140-833B-145F20998DDA}"/>
              </a:ext>
            </a:extLst>
          </p:cNvPr>
          <p:cNvSpPr>
            <a:spLocks noGrp="1"/>
          </p:cNvSpPr>
          <p:nvPr>
            <p:ph type="title"/>
          </p:nvPr>
        </p:nvSpPr>
        <p:spPr>
          <a:xfrm>
            <a:off x="913795" y="124375"/>
            <a:ext cx="10353762" cy="970450"/>
          </a:xfrm>
        </p:spPr>
        <p:txBody>
          <a:bodyPr/>
          <a:lstStyle/>
          <a:p>
            <a:r>
              <a:rPr lang="en-US" b="1" dirty="0"/>
              <a:t>Homicide Cont’d</a:t>
            </a:r>
          </a:p>
        </p:txBody>
      </p:sp>
      <p:sp>
        <p:nvSpPr>
          <p:cNvPr id="3" name="Content Placeholder 2"/>
          <p:cNvSpPr>
            <a:spLocks noGrp="1"/>
          </p:cNvSpPr>
          <p:nvPr>
            <p:ph idx="1"/>
          </p:nvPr>
        </p:nvSpPr>
        <p:spPr>
          <a:xfrm>
            <a:off x="913795" y="1418897"/>
            <a:ext cx="10353762" cy="4829503"/>
          </a:xfrm>
        </p:spPr>
        <p:txBody>
          <a:bodyPr>
            <a:normAutofit/>
          </a:bodyPr>
          <a:lstStyle/>
          <a:p>
            <a:pPr>
              <a:buFont typeface="Wingdings" panose="05000000000000000000" pitchFamily="2" charset="2"/>
              <a:buChar char="q"/>
            </a:pPr>
            <a:r>
              <a:rPr lang="en-GB" sz="2800" b="1" dirty="0"/>
              <a:t>Murder &amp; manslaughter – have the same unlawful conduct – causing death (AR)</a:t>
            </a:r>
          </a:p>
          <a:p>
            <a:pPr>
              <a:buFont typeface="Wingdings" panose="05000000000000000000" pitchFamily="2" charset="2"/>
              <a:buChar char="q"/>
            </a:pPr>
            <a:r>
              <a:rPr lang="en-GB" sz="2800" b="1" dirty="0"/>
              <a:t>However state of mind (MR) of the accused (A) at the time of killing is different</a:t>
            </a:r>
          </a:p>
          <a:p>
            <a:pPr>
              <a:buFont typeface="Wingdings" panose="05000000000000000000" pitchFamily="2" charset="2"/>
              <a:buChar char="q"/>
            </a:pPr>
            <a:r>
              <a:rPr lang="en-GB" sz="2800" b="1" dirty="0"/>
              <a:t>Murder A intends to kill or cause grievous harm</a:t>
            </a:r>
          </a:p>
          <a:p>
            <a:pPr>
              <a:buFont typeface="Wingdings" panose="05000000000000000000" pitchFamily="2" charset="2"/>
              <a:buChar char="q"/>
            </a:pPr>
            <a:r>
              <a:rPr lang="en-GB" sz="2800" b="1" dirty="0"/>
              <a:t>Manslaughter A might have been reckless or negligent in causing death of the victim</a:t>
            </a:r>
          </a:p>
        </p:txBody>
      </p:sp>
    </p:spTree>
    <p:extLst>
      <p:ext uri="{BB962C8B-B14F-4D97-AF65-F5344CB8AC3E}">
        <p14:creationId xmlns:p14="http://schemas.microsoft.com/office/powerpoint/2010/main" val="41094898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231227"/>
            <a:ext cx="10353762" cy="970450"/>
          </a:xfrm>
        </p:spPr>
        <p:txBody>
          <a:bodyPr/>
          <a:lstStyle/>
          <a:p>
            <a:r>
              <a:rPr lang="en-GB" b="1" dirty="0"/>
              <a:t>Involuntary Manslaughter</a:t>
            </a:r>
          </a:p>
        </p:txBody>
      </p:sp>
      <p:sp>
        <p:nvSpPr>
          <p:cNvPr id="3" name="Content Placeholder 2"/>
          <p:cNvSpPr>
            <a:spLocks noGrp="1"/>
          </p:cNvSpPr>
          <p:nvPr>
            <p:ph idx="1"/>
          </p:nvPr>
        </p:nvSpPr>
        <p:spPr>
          <a:xfrm>
            <a:off x="913795" y="1450428"/>
            <a:ext cx="10353762" cy="5060731"/>
          </a:xfrm>
        </p:spPr>
        <p:txBody>
          <a:bodyPr>
            <a:normAutofit/>
          </a:bodyPr>
          <a:lstStyle/>
          <a:p>
            <a:pPr indent="-342900">
              <a:buFont typeface="Wingdings" panose="05000000000000000000" pitchFamily="2" charset="2"/>
              <a:buChar char="q"/>
            </a:pPr>
            <a:r>
              <a:rPr lang="en-US" sz="2400" b="1" dirty="0"/>
              <a:t>this is the unlawful killing when D does not have any intention to kill or to cause grievous bodily harm. The lack of intention is what distinguishes it from murder</a:t>
            </a:r>
          </a:p>
          <a:p>
            <a:pPr indent="-342900">
              <a:buFont typeface="Wingdings" panose="05000000000000000000" pitchFamily="2" charset="2"/>
              <a:buChar char="q"/>
            </a:pPr>
            <a:r>
              <a:rPr lang="en-US" sz="2400" b="1" dirty="0"/>
              <a:t>It is also important to know that it is different from Voluntary Manslaughter where D has the intention but due to circumstances they are able to use one of the special defences.</a:t>
            </a:r>
          </a:p>
          <a:p>
            <a:pPr indent="-342900">
              <a:buFont typeface="Wingdings" panose="05000000000000000000" pitchFamily="2" charset="2"/>
              <a:buChar char="q"/>
            </a:pPr>
            <a:r>
              <a:rPr lang="en-US" sz="2400" b="1" dirty="0"/>
              <a:t>Involuntary manslaughter is committed where death results from an unlawful act which any reasonable person would recognize as likely   to expose another to the risk of injury; and where death is caused by reckless or grossly negligent act or omission.</a:t>
            </a:r>
          </a:p>
          <a:p>
            <a:pPr indent="-342900">
              <a:buFont typeface="Wingdings" panose="05000000000000000000" pitchFamily="2" charset="2"/>
              <a:buChar char="q"/>
            </a:pPr>
            <a:r>
              <a:rPr lang="en-US" sz="2400" b="1" dirty="0"/>
              <a:t>Accidental killing is excluded as a crime of manslaughter</a:t>
            </a:r>
            <a:endParaRPr lang="en-GB" sz="2400" b="1" dirty="0"/>
          </a:p>
        </p:txBody>
      </p:sp>
    </p:spTree>
    <p:extLst>
      <p:ext uri="{BB962C8B-B14F-4D97-AF65-F5344CB8AC3E}">
        <p14:creationId xmlns:p14="http://schemas.microsoft.com/office/powerpoint/2010/main" val="41178512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331077"/>
            <a:ext cx="10353762" cy="825062"/>
          </a:xfrm>
        </p:spPr>
        <p:txBody>
          <a:bodyPr>
            <a:normAutofit/>
          </a:bodyPr>
          <a:lstStyle/>
          <a:p>
            <a:r>
              <a:rPr lang="en-GB" sz="3600" b="1" dirty="0"/>
              <a:t>Involuntary Manslaughter Cont’d</a:t>
            </a:r>
          </a:p>
        </p:txBody>
      </p:sp>
      <p:sp>
        <p:nvSpPr>
          <p:cNvPr id="3" name="Content Placeholder 2"/>
          <p:cNvSpPr>
            <a:spLocks noGrp="1"/>
          </p:cNvSpPr>
          <p:nvPr>
            <p:ph idx="1"/>
          </p:nvPr>
        </p:nvSpPr>
        <p:spPr>
          <a:xfrm>
            <a:off x="913795" y="1185912"/>
            <a:ext cx="10353762" cy="5341011"/>
          </a:xfrm>
        </p:spPr>
        <p:txBody>
          <a:bodyPr>
            <a:normAutofit/>
          </a:bodyPr>
          <a:lstStyle/>
          <a:p>
            <a:pPr marL="36900" indent="0">
              <a:buNone/>
            </a:pPr>
            <a:r>
              <a:rPr lang="en-US" sz="2800" b="1" dirty="0"/>
              <a:t>Manslaughter is basically where death results from:</a:t>
            </a:r>
          </a:p>
          <a:p>
            <a:pPr marL="494100" indent="-457200">
              <a:buFont typeface="+mj-lt"/>
              <a:buAutoNum type="alphaLcParenR"/>
            </a:pPr>
            <a:r>
              <a:rPr lang="en-US" sz="2800" b="1" dirty="0"/>
              <a:t>an unlawful act which any reasonable person would recognize as likely to expose another to the risk of injury; and</a:t>
            </a:r>
          </a:p>
          <a:p>
            <a:pPr marL="494100" indent="-457200">
              <a:buFont typeface="+mj-lt"/>
              <a:buAutoNum type="alphaLcParenR"/>
            </a:pPr>
            <a:r>
              <a:rPr lang="en-US" sz="2800" b="1" dirty="0"/>
              <a:t>where death is caused by a reckless or grossly negligent act or omission” </a:t>
            </a:r>
            <a:endParaRPr lang="en-GB" sz="2800" b="1" dirty="0"/>
          </a:p>
          <a:p>
            <a:pPr marL="36900" indent="0">
              <a:buNone/>
            </a:pPr>
            <a:endParaRPr lang="en-GB" dirty="0"/>
          </a:p>
        </p:txBody>
      </p:sp>
    </p:spTree>
    <p:extLst>
      <p:ext uri="{BB962C8B-B14F-4D97-AF65-F5344CB8AC3E}">
        <p14:creationId xmlns:p14="http://schemas.microsoft.com/office/powerpoint/2010/main" val="14026405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B4D74-07F3-4E8D-8037-BBC195EE56B2}"/>
              </a:ext>
            </a:extLst>
          </p:cNvPr>
          <p:cNvSpPr>
            <a:spLocks noGrp="1"/>
          </p:cNvSpPr>
          <p:nvPr>
            <p:ph type="title"/>
          </p:nvPr>
        </p:nvSpPr>
        <p:spPr>
          <a:xfrm>
            <a:off x="913795" y="141890"/>
            <a:ext cx="10353762" cy="924910"/>
          </a:xfrm>
        </p:spPr>
        <p:txBody>
          <a:bodyPr/>
          <a:lstStyle/>
          <a:p>
            <a:r>
              <a:rPr lang="en-US" b="1" dirty="0"/>
              <a:t>Recklessness</a:t>
            </a:r>
          </a:p>
        </p:txBody>
      </p:sp>
      <p:sp>
        <p:nvSpPr>
          <p:cNvPr id="3" name="Content Placeholder 2">
            <a:extLst>
              <a:ext uri="{FF2B5EF4-FFF2-40B4-BE49-F238E27FC236}">
                <a16:creationId xmlns:a16="http://schemas.microsoft.com/office/drawing/2014/main" id="{9D2A0C50-529A-4275-94DD-CA274E970366}"/>
              </a:ext>
            </a:extLst>
          </p:cNvPr>
          <p:cNvSpPr>
            <a:spLocks noGrp="1"/>
          </p:cNvSpPr>
          <p:nvPr>
            <p:ph idx="1"/>
          </p:nvPr>
        </p:nvSpPr>
        <p:spPr>
          <a:xfrm>
            <a:off x="913795" y="1066800"/>
            <a:ext cx="10353762" cy="5649309"/>
          </a:xfrm>
        </p:spPr>
        <p:txBody>
          <a:bodyPr/>
          <a:lstStyle/>
          <a:p>
            <a:pPr>
              <a:buFont typeface="Wingdings" panose="05000000000000000000" pitchFamily="2" charset="2"/>
              <a:buChar char="q"/>
            </a:pPr>
            <a:r>
              <a:rPr lang="en-US" sz="2800" b="1" dirty="0"/>
              <a:t>The question is did D foresee the risk of serious injury as highly probable and decide to take the unjustified risk of such harm occurring anyway?</a:t>
            </a:r>
          </a:p>
          <a:p>
            <a:pPr>
              <a:buFont typeface="Wingdings" panose="05000000000000000000" pitchFamily="2" charset="2"/>
              <a:buChar char="q"/>
            </a:pPr>
            <a:r>
              <a:rPr lang="en-US" sz="2800" b="1" dirty="0"/>
              <a:t>See the following cases:</a:t>
            </a:r>
          </a:p>
          <a:p>
            <a:pPr lvl="1">
              <a:buFont typeface="Courier New" panose="02070309020205020404" pitchFamily="49" charset="0"/>
              <a:buChar char="o"/>
            </a:pPr>
            <a:r>
              <a:rPr lang="en-US" sz="2400" b="1" dirty="0" err="1"/>
              <a:t>Constain</a:t>
            </a:r>
            <a:r>
              <a:rPr lang="en-US" sz="2400" b="1" dirty="0"/>
              <a:t> </a:t>
            </a:r>
            <a:r>
              <a:rPr lang="en-US" sz="2400" b="1" dirty="0" err="1"/>
              <a:t>Hamwenda</a:t>
            </a:r>
            <a:r>
              <a:rPr lang="en-US" sz="2400" b="1" dirty="0"/>
              <a:t> v The People (1980) Z.R. 63 (S.C.) </a:t>
            </a:r>
          </a:p>
          <a:p>
            <a:pPr lvl="1">
              <a:buFont typeface="Courier New" panose="02070309020205020404" pitchFamily="49" charset="0"/>
              <a:buChar char="o"/>
            </a:pPr>
            <a:r>
              <a:rPr lang="en-US" sz="2400" b="1" dirty="0"/>
              <a:t>People v </a:t>
            </a:r>
            <a:r>
              <a:rPr lang="en-US" sz="2400" b="1" dirty="0" err="1"/>
              <a:t>Muzungu</a:t>
            </a:r>
            <a:r>
              <a:rPr lang="en-US" sz="2400" b="1" dirty="0"/>
              <a:t> (2011) ZMHC 54</a:t>
            </a:r>
          </a:p>
          <a:p>
            <a:pPr>
              <a:buFont typeface="Wingdings" panose="05000000000000000000" pitchFamily="2" charset="2"/>
              <a:buChar char="q"/>
            </a:pPr>
            <a:endParaRPr lang="en-US" b="1" dirty="0"/>
          </a:p>
        </p:txBody>
      </p:sp>
    </p:spTree>
    <p:extLst>
      <p:ext uri="{BB962C8B-B14F-4D97-AF65-F5344CB8AC3E}">
        <p14:creationId xmlns:p14="http://schemas.microsoft.com/office/powerpoint/2010/main" val="23437695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126124"/>
            <a:ext cx="10353761" cy="945931"/>
          </a:xfrm>
        </p:spPr>
        <p:txBody>
          <a:bodyPr>
            <a:noAutofit/>
          </a:bodyPr>
          <a:lstStyle/>
          <a:p>
            <a:r>
              <a:rPr lang="en-GB" b="1" dirty="0"/>
              <a:t>Negligence</a:t>
            </a:r>
          </a:p>
        </p:txBody>
      </p:sp>
      <p:sp>
        <p:nvSpPr>
          <p:cNvPr id="3" name="Content Placeholder 2"/>
          <p:cNvSpPr>
            <a:spLocks noGrp="1"/>
          </p:cNvSpPr>
          <p:nvPr>
            <p:ph idx="1"/>
          </p:nvPr>
        </p:nvSpPr>
        <p:spPr>
          <a:xfrm>
            <a:off x="913795" y="1072054"/>
            <a:ext cx="10353762" cy="5659821"/>
          </a:xfrm>
        </p:spPr>
        <p:txBody>
          <a:bodyPr>
            <a:normAutofit/>
          </a:bodyPr>
          <a:lstStyle/>
          <a:p>
            <a:pPr indent="-342900">
              <a:buFont typeface="Wingdings" panose="05000000000000000000" pitchFamily="2" charset="2"/>
              <a:buChar char="q"/>
            </a:pPr>
            <a:r>
              <a:rPr lang="en-US" sz="2800" b="1" dirty="0"/>
              <a:t>In order for a D to be convicted for killing by gross negligence the following requirements must be satisfied;</a:t>
            </a:r>
            <a:endParaRPr lang="en-GB" sz="2800" b="1" dirty="0"/>
          </a:p>
          <a:p>
            <a:pPr marL="834300" lvl="1" indent="-457200">
              <a:buFont typeface="+mj-lt"/>
              <a:buAutoNum type="arabicPeriod"/>
            </a:pPr>
            <a:r>
              <a:rPr lang="en-GB" sz="2400" b="1" dirty="0"/>
              <a:t>Breach of a duty of care owed by the D to the victim</a:t>
            </a:r>
          </a:p>
          <a:p>
            <a:pPr marL="834300" lvl="1" indent="-457200">
              <a:buFont typeface="+mj-lt"/>
              <a:buAutoNum type="arabicPeriod"/>
            </a:pPr>
            <a:r>
              <a:rPr lang="en-GB" sz="2400" b="1" dirty="0"/>
              <a:t>That breach ( which was grossly negligent) caused the death of the victim ( or caused grievous bodily harm); &amp;</a:t>
            </a:r>
          </a:p>
          <a:p>
            <a:pPr marL="834300" lvl="1" indent="-457200">
              <a:buFont typeface="+mj-lt"/>
              <a:buAutoNum type="arabicPeriod"/>
            </a:pPr>
            <a:r>
              <a:rPr lang="en-GB" sz="2400" b="1" dirty="0"/>
              <a:t>That breach was more than serious to constitute gross negligence</a:t>
            </a:r>
          </a:p>
          <a:p>
            <a:pPr indent="-342900">
              <a:buFont typeface="Wingdings" panose="05000000000000000000" pitchFamily="2" charset="2"/>
              <a:buChar char="q"/>
            </a:pPr>
            <a:r>
              <a:rPr lang="en-GB" sz="2800" b="1" dirty="0"/>
              <a:t>Above is regarded as the principle of Bateman -</a:t>
            </a:r>
            <a:r>
              <a:rPr lang="pt-BR" sz="2800" b="1" dirty="0"/>
              <a:t> v Bateman (1925) 19 Cr App R 8</a:t>
            </a:r>
          </a:p>
          <a:p>
            <a:pPr indent="-342900">
              <a:buFont typeface="Wingdings" panose="05000000000000000000" pitchFamily="2" charset="2"/>
              <a:buChar char="q"/>
            </a:pPr>
            <a:r>
              <a:rPr lang="en-GB" sz="2800" b="1" dirty="0"/>
              <a:t>The principle was however endorsed in</a:t>
            </a:r>
          </a:p>
          <a:p>
            <a:pPr lvl="1" indent="-342900">
              <a:buFont typeface="Courier New" panose="02070309020205020404" pitchFamily="49" charset="0"/>
              <a:buChar char="o"/>
            </a:pPr>
            <a:r>
              <a:rPr lang="en-GB" sz="2400" b="1" dirty="0"/>
              <a:t>Andrews v DPP [1937] AC 576</a:t>
            </a:r>
          </a:p>
          <a:p>
            <a:pPr lvl="1" indent="-342900">
              <a:buFont typeface="Courier New" panose="02070309020205020404" pitchFamily="49" charset="0"/>
              <a:buChar char="o"/>
            </a:pPr>
            <a:r>
              <a:rPr lang="pt-BR" sz="2400" b="1" dirty="0"/>
              <a:t>R v Adomako [1995] 1 A.C</a:t>
            </a:r>
          </a:p>
          <a:p>
            <a:pPr lvl="1" indent="-342900">
              <a:buFont typeface="Courier New" panose="02070309020205020404" pitchFamily="49" charset="0"/>
              <a:buChar char="o"/>
            </a:pPr>
            <a:endParaRPr lang="en-GB" sz="2400" b="1" dirty="0"/>
          </a:p>
        </p:txBody>
      </p:sp>
    </p:spTree>
    <p:extLst>
      <p:ext uri="{BB962C8B-B14F-4D97-AF65-F5344CB8AC3E}">
        <p14:creationId xmlns:p14="http://schemas.microsoft.com/office/powerpoint/2010/main" val="18697476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8956" y="96350"/>
            <a:ext cx="10353762" cy="970450"/>
          </a:xfrm>
        </p:spPr>
        <p:txBody>
          <a:bodyPr/>
          <a:lstStyle/>
          <a:p>
            <a:pPr algn="ctr"/>
            <a:r>
              <a:rPr lang="en-GB" b="1" dirty="0"/>
              <a:t>Cases </a:t>
            </a:r>
          </a:p>
        </p:txBody>
      </p:sp>
      <p:sp>
        <p:nvSpPr>
          <p:cNvPr id="3" name="Content Placeholder 2"/>
          <p:cNvSpPr>
            <a:spLocks noGrp="1"/>
          </p:cNvSpPr>
          <p:nvPr>
            <p:ph idx="1"/>
          </p:nvPr>
        </p:nvSpPr>
        <p:spPr>
          <a:xfrm>
            <a:off x="913795" y="1066801"/>
            <a:ext cx="10353762" cy="5302468"/>
          </a:xfrm>
        </p:spPr>
        <p:txBody>
          <a:bodyPr/>
          <a:lstStyle/>
          <a:p>
            <a:pPr>
              <a:buFont typeface="Wingdings" panose="05000000000000000000" pitchFamily="2" charset="2"/>
              <a:buChar char="q"/>
            </a:pPr>
            <a:r>
              <a:rPr lang="en-US" sz="3200" b="1" dirty="0"/>
              <a:t>See the following cases:</a:t>
            </a:r>
          </a:p>
          <a:p>
            <a:pPr lvl="1">
              <a:buFont typeface="Courier New" panose="02070309020205020404" pitchFamily="49" charset="0"/>
              <a:buChar char="o"/>
            </a:pPr>
            <a:r>
              <a:rPr lang="en-US" sz="2800" b="1" dirty="0"/>
              <a:t>The People V Zulu (1968) Z.R. 88 </a:t>
            </a:r>
          </a:p>
          <a:p>
            <a:pPr lvl="1">
              <a:buFont typeface="Courier New" panose="02070309020205020404" pitchFamily="49" charset="0"/>
              <a:buChar char="o"/>
            </a:pPr>
            <a:r>
              <a:rPr lang="en-US" sz="2800" b="1" dirty="0"/>
              <a:t>Joel </a:t>
            </a:r>
            <a:r>
              <a:rPr lang="en-US" sz="2800" b="1" dirty="0" err="1"/>
              <a:t>Chikubabe</a:t>
            </a:r>
            <a:r>
              <a:rPr lang="en-US" sz="2800" b="1" dirty="0"/>
              <a:t> Lungu V The  People  (1985) Z.R. 155 (S.C.)</a:t>
            </a:r>
            <a:endParaRPr lang="en-GB" sz="2800" b="1" dirty="0"/>
          </a:p>
          <a:p>
            <a:pPr lvl="1">
              <a:buFont typeface="Courier New" panose="02070309020205020404" pitchFamily="49" charset="0"/>
              <a:buChar char="o"/>
            </a:pPr>
            <a:r>
              <a:rPr lang="en-GB" sz="2800" b="1" dirty="0"/>
              <a:t>John </a:t>
            </a:r>
            <a:r>
              <a:rPr lang="en-GB" sz="2800" b="1" dirty="0" err="1"/>
              <a:t>Mpande</a:t>
            </a:r>
            <a:r>
              <a:rPr lang="en-GB" sz="2800" b="1" dirty="0"/>
              <a:t> v the people (1977) Z.R 440</a:t>
            </a:r>
          </a:p>
          <a:p>
            <a:pPr lvl="1">
              <a:buFont typeface="Courier New" panose="02070309020205020404" pitchFamily="49" charset="0"/>
              <a:buChar char="o"/>
            </a:pPr>
            <a:r>
              <a:rPr lang="en-GB" sz="2800" b="1" dirty="0" err="1"/>
              <a:t>Kambarage</a:t>
            </a:r>
            <a:r>
              <a:rPr lang="en-GB" sz="2800" b="1" dirty="0"/>
              <a:t> </a:t>
            </a:r>
            <a:r>
              <a:rPr lang="en-GB" sz="2800" b="1" dirty="0" err="1"/>
              <a:t>Mpundu</a:t>
            </a:r>
            <a:r>
              <a:rPr lang="en-GB" sz="2800" b="1" dirty="0"/>
              <a:t> Kaunda v the People (1990/92) Z.R 215</a:t>
            </a:r>
          </a:p>
          <a:p>
            <a:endParaRPr lang="en-GB" dirty="0"/>
          </a:p>
        </p:txBody>
      </p:sp>
    </p:spTree>
    <p:extLst>
      <p:ext uri="{BB962C8B-B14F-4D97-AF65-F5344CB8AC3E}">
        <p14:creationId xmlns:p14="http://schemas.microsoft.com/office/powerpoint/2010/main" val="2711807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96350"/>
            <a:ext cx="10353762" cy="970450"/>
          </a:xfrm>
        </p:spPr>
        <p:txBody>
          <a:bodyPr/>
          <a:lstStyle/>
          <a:p>
            <a:r>
              <a:rPr lang="en-GB" dirty="0"/>
              <a:t>Infanticide </a:t>
            </a:r>
          </a:p>
        </p:txBody>
      </p:sp>
      <p:sp>
        <p:nvSpPr>
          <p:cNvPr id="3" name="Content Placeholder 2"/>
          <p:cNvSpPr>
            <a:spLocks noGrp="1"/>
          </p:cNvSpPr>
          <p:nvPr>
            <p:ph idx="1"/>
          </p:nvPr>
        </p:nvSpPr>
        <p:spPr>
          <a:xfrm>
            <a:off x="913795" y="1066801"/>
            <a:ext cx="10353762" cy="4724400"/>
          </a:xfrm>
        </p:spPr>
        <p:txBody>
          <a:bodyPr>
            <a:normAutofit/>
          </a:bodyPr>
          <a:lstStyle/>
          <a:p>
            <a:pPr>
              <a:buFont typeface="Wingdings" panose="05000000000000000000" pitchFamily="2" charset="2"/>
              <a:buChar char="q"/>
            </a:pPr>
            <a:r>
              <a:rPr lang="en-GB" sz="2400" b="1" dirty="0"/>
              <a:t>S.203 PC cap 87</a:t>
            </a:r>
          </a:p>
          <a:p>
            <a:pPr>
              <a:buFont typeface="Wingdings" panose="05000000000000000000" pitchFamily="2" charset="2"/>
              <a:buChar char="q"/>
            </a:pPr>
            <a:r>
              <a:rPr lang="en-GB" sz="2400" b="1" dirty="0"/>
              <a:t>Where a woman causes the death of her child by a wilful act or omission</a:t>
            </a:r>
          </a:p>
          <a:p>
            <a:pPr>
              <a:buFont typeface="Wingdings" panose="05000000000000000000" pitchFamily="2" charset="2"/>
              <a:buChar char="q"/>
            </a:pPr>
            <a:r>
              <a:rPr lang="en-GB" sz="2400" b="1" dirty="0"/>
              <a:t>Child needs to be under the age of twelve months</a:t>
            </a:r>
          </a:p>
          <a:p>
            <a:pPr>
              <a:buFont typeface="Wingdings" panose="05000000000000000000" pitchFamily="2" charset="2"/>
              <a:buChar char="q"/>
            </a:pPr>
            <a:r>
              <a:rPr lang="en-GB" sz="2400" b="1" dirty="0"/>
              <a:t>At the time of act or omission balance of her mind must have been disturbed by reason of her not having fully recovered from effect of child birth or lactation</a:t>
            </a:r>
          </a:p>
          <a:p>
            <a:pPr>
              <a:buFont typeface="Wingdings" panose="05000000000000000000" pitchFamily="2" charset="2"/>
              <a:buChar char="q"/>
            </a:pPr>
            <a:r>
              <a:rPr lang="en-GB" sz="2400" b="1" dirty="0"/>
              <a:t>Such a woman is guilty of a felony infanticide</a:t>
            </a:r>
          </a:p>
          <a:p>
            <a:pPr>
              <a:buFont typeface="Wingdings" panose="05000000000000000000" pitchFamily="2" charset="2"/>
              <a:buChar char="q"/>
            </a:pPr>
            <a:r>
              <a:rPr lang="en-GB" sz="2400" b="1" dirty="0"/>
              <a:t>Liable to be punished as if it were the offence of manslaughter </a:t>
            </a:r>
            <a:endParaRPr lang="en-GB" b="1" dirty="0"/>
          </a:p>
        </p:txBody>
      </p:sp>
    </p:spTree>
    <p:extLst>
      <p:ext uri="{BB962C8B-B14F-4D97-AF65-F5344CB8AC3E}">
        <p14:creationId xmlns:p14="http://schemas.microsoft.com/office/powerpoint/2010/main" val="411597528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9119" y="152400"/>
            <a:ext cx="10353762" cy="970450"/>
          </a:xfrm>
        </p:spPr>
        <p:txBody>
          <a:bodyPr/>
          <a:lstStyle/>
          <a:p>
            <a:r>
              <a:rPr lang="en-GB" b="1" dirty="0"/>
              <a:t>Infanticide- II</a:t>
            </a:r>
          </a:p>
        </p:txBody>
      </p:sp>
      <p:sp>
        <p:nvSpPr>
          <p:cNvPr id="3" name="Content Placeholder 2"/>
          <p:cNvSpPr>
            <a:spLocks noGrp="1"/>
          </p:cNvSpPr>
          <p:nvPr>
            <p:ph idx="1"/>
          </p:nvPr>
        </p:nvSpPr>
        <p:spPr>
          <a:xfrm>
            <a:off x="913795" y="1122850"/>
            <a:ext cx="10353762" cy="5309481"/>
          </a:xfrm>
        </p:spPr>
        <p:txBody>
          <a:bodyPr/>
          <a:lstStyle/>
          <a:p>
            <a:pPr>
              <a:buFont typeface="Wingdings" panose="05000000000000000000" pitchFamily="2" charset="2"/>
              <a:buChar char="q"/>
            </a:pPr>
            <a:r>
              <a:rPr lang="en-GB" sz="2400" b="1" dirty="0"/>
              <a:t>Need evidence to establish that birth of the child has affected the balance of mind of the mother or due to lactation that she causes the death of child</a:t>
            </a:r>
          </a:p>
          <a:p>
            <a:pPr>
              <a:buFont typeface="Wingdings" panose="05000000000000000000" pitchFamily="2" charset="2"/>
              <a:buChar char="q"/>
            </a:pPr>
            <a:r>
              <a:rPr lang="en-GB" sz="2400" b="1" dirty="0"/>
              <a:t>If there is evidence of serious emotional disturbance at the time of the commission then a community sentence would be appropriate</a:t>
            </a:r>
          </a:p>
          <a:p>
            <a:pPr lvl="1">
              <a:buFont typeface="Courier New" panose="02070309020205020404" pitchFamily="49" charset="0"/>
              <a:buChar char="o"/>
            </a:pPr>
            <a:r>
              <a:rPr lang="en-GB" sz="2200" b="1" dirty="0"/>
              <a:t>Rosemary Chilufya V The People (1986) Z.R. 32 (S.C.)</a:t>
            </a:r>
          </a:p>
          <a:p>
            <a:pPr>
              <a:buFont typeface="Wingdings" panose="05000000000000000000" pitchFamily="2" charset="2"/>
              <a:buChar char="q"/>
            </a:pPr>
            <a:r>
              <a:rPr lang="en-GB" sz="2400" b="1" dirty="0"/>
              <a:t>See S221 – Child destruction – any act not done in good faith for the purpose of preserving the life of the mother</a:t>
            </a:r>
          </a:p>
          <a:p>
            <a:pPr>
              <a:buFont typeface="Wingdings" panose="05000000000000000000" pitchFamily="2" charset="2"/>
              <a:buChar char="q"/>
            </a:pPr>
            <a:r>
              <a:rPr lang="en-GB" sz="2400" b="1" dirty="0"/>
              <a:t>Woman has to be pregnant twenty eight weeks or more</a:t>
            </a:r>
            <a:endParaRPr lang="en-GB" b="1" dirty="0"/>
          </a:p>
        </p:txBody>
      </p:sp>
    </p:spTree>
    <p:extLst>
      <p:ext uri="{BB962C8B-B14F-4D97-AF65-F5344CB8AC3E}">
        <p14:creationId xmlns:p14="http://schemas.microsoft.com/office/powerpoint/2010/main" val="901767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GB" dirty="0"/>
            </a:br>
            <a:r>
              <a:rPr lang="en-GB" b="1" dirty="0"/>
              <a:t>Murder- Definition - Institutes of the Laws of England, 1797):</a:t>
            </a:r>
            <a:br>
              <a:rPr lang="en-GB" b="1" dirty="0"/>
            </a:br>
            <a:endParaRPr lang="en-GB" b="1" dirty="0"/>
          </a:p>
        </p:txBody>
      </p:sp>
      <p:sp>
        <p:nvSpPr>
          <p:cNvPr id="3" name="Content Placeholder 2"/>
          <p:cNvSpPr>
            <a:spLocks noGrp="1"/>
          </p:cNvSpPr>
          <p:nvPr>
            <p:ph idx="1"/>
          </p:nvPr>
        </p:nvSpPr>
        <p:spPr>
          <a:xfrm>
            <a:off x="913795" y="1732449"/>
            <a:ext cx="10353762" cy="4747179"/>
          </a:xfrm>
        </p:spPr>
        <p:txBody>
          <a:bodyPr>
            <a:normAutofit/>
          </a:bodyPr>
          <a:lstStyle/>
          <a:p>
            <a:pPr>
              <a:buFontTx/>
              <a:buChar char="-"/>
            </a:pPr>
            <a:r>
              <a:rPr lang="en-GB" sz="2800" b="1" dirty="0"/>
              <a:t>Absence of definition of murder in the PC</a:t>
            </a:r>
          </a:p>
          <a:p>
            <a:pPr marL="0" indent="0">
              <a:buNone/>
            </a:pPr>
            <a:r>
              <a:rPr lang="en-GB" sz="2800" b="1" dirty="0"/>
              <a:t>Chief Justice Coke defines murder as follows;</a:t>
            </a:r>
          </a:p>
          <a:p>
            <a:pPr marL="0" indent="0">
              <a:buNone/>
            </a:pPr>
            <a:endParaRPr lang="en-GB" sz="2800" b="1" dirty="0"/>
          </a:p>
          <a:p>
            <a:pPr marL="0" indent="0">
              <a:buNone/>
            </a:pPr>
            <a:r>
              <a:rPr lang="en-GB" sz="2800" b="1" i="1" dirty="0"/>
              <a:t>Murder is when a man of sound memory &amp; the age of discretion unlawfully killeth… any reasonable creature in </a:t>
            </a:r>
            <a:r>
              <a:rPr lang="en-GB" sz="2800" b="1" i="1" dirty="0" err="1"/>
              <a:t>rerum</a:t>
            </a:r>
            <a:r>
              <a:rPr lang="en-GB" sz="2800" b="1" i="1" dirty="0"/>
              <a:t> </a:t>
            </a:r>
            <a:r>
              <a:rPr lang="en-GB" sz="2800" b="1" i="1" dirty="0" err="1"/>
              <a:t>natura</a:t>
            </a:r>
            <a:r>
              <a:rPr lang="en-GB" sz="2800" b="1" i="1" dirty="0"/>
              <a:t> under the king or queen’s peace with malice aforethought,….so as the party wounded or hurt etc., die of the wound or hurt etc….</a:t>
            </a:r>
          </a:p>
          <a:p>
            <a:pPr marL="0" indent="0">
              <a:buNone/>
            </a:pPr>
            <a:endParaRPr lang="en-GB" dirty="0"/>
          </a:p>
        </p:txBody>
      </p:sp>
    </p:spTree>
    <p:extLst>
      <p:ext uri="{BB962C8B-B14F-4D97-AF65-F5344CB8AC3E}">
        <p14:creationId xmlns:p14="http://schemas.microsoft.com/office/powerpoint/2010/main" val="10616237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96350"/>
            <a:ext cx="10353762" cy="970450"/>
          </a:xfrm>
        </p:spPr>
        <p:txBody>
          <a:bodyPr>
            <a:normAutofit/>
          </a:bodyPr>
          <a:lstStyle/>
          <a:p>
            <a:r>
              <a:rPr lang="en-GB" b="1" dirty="0"/>
              <a:t>Features of Coke’s definition of Murder</a:t>
            </a:r>
          </a:p>
        </p:txBody>
      </p:sp>
      <p:sp>
        <p:nvSpPr>
          <p:cNvPr id="3" name="Content Placeholder 2"/>
          <p:cNvSpPr>
            <a:spLocks noGrp="1"/>
          </p:cNvSpPr>
          <p:nvPr>
            <p:ph idx="1"/>
          </p:nvPr>
        </p:nvSpPr>
        <p:spPr>
          <a:xfrm>
            <a:off x="913795" y="1066800"/>
            <a:ext cx="10353762" cy="5207875"/>
          </a:xfrm>
        </p:spPr>
        <p:txBody>
          <a:bodyPr>
            <a:normAutofit/>
          </a:bodyPr>
          <a:lstStyle/>
          <a:p>
            <a:pPr marL="571500" indent="-571500">
              <a:buAutoNum type="romanLcParenBoth"/>
            </a:pPr>
            <a:r>
              <a:rPr lang="en-GB" sz="2800" b="1" dirty="0"/>
              <a:t>Sound memory &amp; age – excludes insane persons, persons below the age of eight &amp; those between the age of 8 &amp; 12 in exceptional circumstances </a:t>
            </a:r>
          </a:p>
          <a:p>
            <a:pPr marL="571500" indent="-571500">
              <a:buAutoNum type="romanLcParenBoth"/>
            </a:pPr>
            <a:r>
              <a:rPr lang="en-GB" sz="2800" b="1" dirty="0"/>
              <a:t>reasonable creature – human being</a:t>
            </a:r>
          </a:p>
          <a:p>
            <a:pPr marL="571500" indent="-571500">
              <a:buAutoNum type="romanLcParenBoth"/>
            </a:pPr>
            <a:r>
              <a:rPr lang="en-GB" sz="2800" b="1" i="1" dirty="0" err="1"/>
              <a:t>rerum</a:t>
            </a:r>
            <a:r>
              <a:rPr lang="en-GB" sz="2800" b="1" i="1" dirty="0"/>
              <a:t> </a:t>
            </a:r>
            <a:r>
              <a:rPr lang="en-GB" sz="2800" b="1" i="1" dirty="0" err="1"/>
              <a:t>natura</a:t>
            </a:r>
            <a:r>
              <a:rPr lang="en-GB" sz="2800" b="1" i="1" dirty="0"/>
              <a:t> </a:t>
            </a:r>
            <a:r>
              <a:rPr lang="en-GB" sz="2800" b="1" dirty="0"/>
              <a:t>– ‘in being’ raises issues in relation to the </a:t>
            </a:r>
            <a:r>
              <a:rPr lang="en-GB" sz="2800" b="1" dirty="0" err="1"/>
              <a:t>fetus</a:t>
            </a:r>
            <a:r>
              <a:rPr lang="en-GB" sz="2800" b="1" dirty="0"/>
              <a:t> – such as at what stage do we treat an unborn child as a human being?   </a:t>
            </a:r>
          </a:p>
          <a:p>
            <a:pPr marL="0" indent="0">
              <a:buNone/>
            </a:pPr>
            <a:r>
              <a:rPr lang="en-GB" sz="2800" b="1" dirty="0"/>
              <a:t> </a:t>
            </a:r>
            <a:r>
              <a:rPr lang="en-GB" sz="2800" b="1" i="1" dirty="0"/>
              <a:t>A child becomes a person capable of being killed when it has completely proceeded in a living state from the body of its mother</a:t>
            </a:r>
            <a:r>
              <a:rPr lang="en-GB" sz="2800" b="1" dirty="0"/>
              <a:t> - S208 PC </a:t>
            </a:r>
          </a:p>
          <a:p>
            <a:pPr marL="0" indent="0">
              <a:buNone/>
            </a:pPr>
            <a:endParaRPr lang="en-GB" dirty="0"/>
          </a:p>
          <a:p>
            <a:endParaRPr lang="en-GB" dirty="0"/>
          </a:p>
          <a:p>
            <a:endParaRPr lang="en-GB" dirty="0"/>
          </a:p>
        </p:txBody>
      </p:sp>
    </p:spTree>
    <p:extLst>
      <p:ext uri="{BB962C8B-B14F-4D97-AF65-F5344CB8AC3E}">
        <p14:creationId xmlns:p14="http://schemas.microsoft.com/office/powerpoint/2010/main" val="444038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F4651-6610-4C4F-9D48-80EFB1BA787B}"/>
              </a:ext>
            </a:extLst>
          </p:cNvPr>
          <p:cNvSpPr>
            <a:spLocks noGrp="1"/>
          </p:cNvSpPr>
          <p:nvPr>
            <p:ph type="title"/>
          </p:nvPr>
        </p:nvSpPr>
        <p:spPr>
          <a:xfrm>
            <a:off x="913795" y="268014"/>
            <a:ext cx="10353762" cy="1312036"/>
          </a:xfrm>
        </p:spPr>
        <p:txBody>
          <a:bodyPr>
            <a:normAutofit/>
          </a:bodyPr>
          <a:lstStyle/>
          <a:p>
            <a:r>
              <a:rPr lang="en-GB" b="1" dirty="0">
                <a:ln>
                  <a:solidFill>
                    <a:prstClr val="black">
                      <a:lumMod val="75000"/>
                      <a:lumOff val="25000"/>
                      <a:alpha val="10000"/>
                    </a:prstClr>
                  </a:solidFill>
                </a:ln>
                <a:solidFill>
                  <a:srgbClr val="DADADA"/>
                </a:solidFill>
                <a:effectLst>
                  <a:outerShdw blurRad="9525" dist="25400" dir="14640000" algn="tl" rotWithShape="0">
                    <a:prstClr val="black">
                      <a:alpha val="30000"/>
                    </a:prstClr>
                  </a:outerShdw>
                </a:effectLst>
              </a:rPr>
              <a:t>Features of Coke’s definition of Murder Cont’d</a:t>
            </a:r>
            <a:endParaRPr lang="en-US" dirty="0"/>
          </a:p>
        </p:txBody>
      </p:sp>
      <p:sp>
        <p:nvSpPr>
          <p:cNvPr id="3" name="Content Placeholder 2"/>
          <p:cNvSpPr>
            <a:spLocks noGrp="1"/>
          </p:cNvSpPr>
          <p:nvPr>
            <p:ph idx="1"/>
          </p:nvPr>
        </p:nvSpPr>
        <p:spPr>
          <a:xfrm>
            <a:off x="913795" y="1580050"/>
            <a:ext cx="10353762" cy="5009935"/>
          </a:xfrm>
        </p:spPr>
        <p:txBody>
          <a:bodyPr>
            <a:normAutofit/>
          </a:bodyPr>
          <a:lstStyle/>
          <a:p>
            <a:pPr marL="0" indent="0">
              <a:buNone/>
            </a:pPr>
            <a:r>
              <a:rPr lang="en-GB" sz="2800" b="1" dirty="0"/>
              <a:t>(iv) </a:t>
            </a:r>
            <a:r>
              <a:rPr lang="en-GB" sz="2800" b="1" i="1" dirty="0"/>
              <a:t>Under the king or queen’s peace – refers to protection of a sovereign state</a:t>
            </a:r>
            <a:r>
              <a:rPr lang="en-GB" sz="2800" b="1" dirty="0"/>
              <a:t>, excludes those who kill in the military force if operating under duty or kill enemy in an armed conflict that the sovereign state is involved. (i.e. prisoners of war whether combatant or non combatant</a:t>
            </a:r>
          </a:p>
          <a:p>
            <a:pPr>
              <a:buFontTx/>
              <a:buChar char="-"/>
            </a:pPr>
            <a:r>
              <a:rPr lang="en-GB" sz="2800" b="1" dirty="0"/>
              <a:t>However excludes the killings of rebels or terrorists fighting a government established by law</a:t>
            </a:r>
          </a:p>
          <a:p>
            <a:pPr>
              <a:buFontTx/>
              <a:buChar char="-"/>
            </a:pPr>
            <a:r>
              <a:rPr lang="en-GB" sz="2800" b="1" dirty="0"/>
              <a:t>Under the PC death must occur within a year &amp; a day or else the person is deemed not to have killed another s. 209 PC</a:t>
            </a:r>
          </a:p>
          <a:p>
            <a:pPr marL="0" indent="0">
              <a:buNone/>
            </a:pPr>
            <a:r>
              <a:rPr lang="en-GB" dirty="0"/>
              <a:t> </a:t>
            </a:r>
            <a:endParaRPr lang="en-GB" i="1" dirty="0"/>
          </a:p>
          <a:p>
            <a:endParaRPr lang="en-GB" dirty="0"/>
          </a:p>
        </p:txBody>
      </p:sp>
    </p:spTree>
    <p:extLst>
      <p:ext uri="{BB962C8B-B14F-4D97-AF65-F5344CB8AC3E}">
        <p14:creationId xmlns:p14="http://schemas.microsoft.com/office/powerpoint/2010/main" val="570501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B5B4D-1DAC-42F1-90B7-2FD665A71F08}"/>
              </a:ext>
            </a:extLst>
          </p:cNvPr>
          <p:cNvSpPr>
            <a:spLocks noGrp="1"/>
          </p:cNvSpPr>
          <p:nvPr>
            <p:ph type="title"/>
          </p:nvPr>
        </p:nvSpPr>
        <p:spPr>
          <a:xfrm>
            <a:off x="928956" y="215462"/>
            <a:ext cx="10353762" cy="970450"/>
          </a:xfrm>
        </p:spPr>
        <p:txBody>
          <a:bodyPr>
            <a:normAutofit fontScale="90000"/>
          </a:bodyPr>
          <a:lstStyle/>
          <a:p>
            <a:r>
              <a:rPr lang="en-GB" b="1" dirty="0">
                <a:ln>
                  <a:solidFill>
                    <a:prstClr val="black">
                      <a:lumMod val="75000"/>
                      <a:lumOff val="25000"/>
                      <a:alpha val="10000"/>
                    </a:prstClr>
                  </a:solidFill>
                </a:ln>
                <a:solidFill>
                  <a:srgbClr val="DADADA"/>
                </a:solidFill>
                <a:effectLst>
                  <a:outerShdw blurRad="9525" dist="25400" dir="14640000" algn="tl" rotWithShape="0">
                    <a:prstClr val="black">
                      <a:alpha val="30000"/>
                    </a:prstClr>
                  </a:outerShdw>
                </a:effectLst>
              </a:rPr>
              <a:t>Features of Coke’s definition of Murder Cont’d</a:t>
            </a:r>
            <a:endParaRPr lang="en-US" dirty="0"/>
          </a:p>
        </p:txBody>
      </p:sp>
      <p:sp>
        <p:nvSpPr>
          <p:cNvPr id="3" name="Content Placeholder 2"/>
          <p:cNvSpPr>
            <a:spLocks noGrp="1"/>
          </p:cNvSpPr>
          <p:nvPr>
            <p:ph idx="1"/>
          </p:nvPr>
        </p:nvSpPr>
        <p:spPr>
          <a:xfrm>
            <a:off x="913795" y="1185912"/>
            <a:ext cx="10353762" cy="5456625"/>
          </a:xfrm>
        </p:spPr>
        <p:txBody>
          <a:bodyPr/>
          <a:lstStyle/>
          <a:p>
            <a:pPr marL="0" indent="0">
              <a:buNone/>
            </a:pPr>
            <a:r>
              <a:rPr lang="en-GB" sz="2800" b="1" dirty="0"/>
              <a:t>(v) </a:t>
            </a:r>
            <a:r>
              <a:rPr lang="en-GB" sz="2800" b="1" i="1" dirty="0"/>
              <a:t>unlawfully </a:t>
            </a:r>
            <a:r>
              <a:rPr lang="en-GB" sz="2800" b="1" i="1" dirty="0" err="1"/>
              <a:t>killeth</a:t>
            </a:r>
            <a:r>
              <a:rPr lang="en-GB" sz="2800" b="1" i="1" dirty="0"/>
              <a:t> – </a:t>
            </a:r>
            <a:r>
              <a:rPr lang="en-GB" sz="2800" b="1" dirty="0"/>
              <a:t>The killing must be unlawful – therefore the killing of a human being in self defence or prevention of crime is accepted  </a:t>
            </a:r>
          </a:p>
          <a:p>
            <a:pPr marL="0" indent="0">
              <a:buNone/>
            </a:pPr>
            <a:endParaRPr lang="en-GB" sz="2800" b="1" dirty="0"/>
          </a:p>
          <a:p>
            <a:pPr marL="0" indent="0">
              <a:buNone/>
            </a:pPr>
            <a:r>
              <a:rPr lang="en-GB" sz="2800" b="1" dirty="0"/>
              <a:t>Killing undertaken by an officer when they are lawfully executing their duty, killing as a result of medical operation – provided that set procedures/requirements are met.</a:t>
            </a:r>
          </a:p>
          <a:p>
            <a:endParaRPr lang="en-GB" dirty="0"/>
          </a:p>
        </p:txBody>
      </p:sp>
    </p:spTree>
    <p:extLst>
      <p:ext uri="{BB962C8B-B14F-4D97-AF65-F5344CB8AC3E}">
        <p14:creationId xmlns:p14="http://schemas.microsoft.com/office/powerpoint/2010/main" val="2380466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96350"/>
            <a:ext cx="10353762" cy="970450"/>
          </a:xfrm>
        </p:spPr>
        <p:txBody>
          <a:bodyPr/>
          <a:lstStyle/>
          <a:p>
            <a:r>
              <a:rPr lang="en-GB" b="1" dirty="0"/>
              <a:t>The Law of murder</a:t>
            </a:r>
          </a:p>
        </p:txBody>
      </p:sp>
      <p:sp>
        <p:nvSpPr>
          <p:cNvPr id="3" name="Content Placeholder 2"/>
          <p:cNvSpPr>
            <a:spLocks noGrp="1"/>
          </p:cNvSpPr>
          <p:nvPr>
            <p:ph idx="1"/>
          </p:nvPr>
        </p:nvSpPr>
        <p:spPr>
          <a:xfrm>
            <a:off x="913795" y="1066801"/>
            <a:ext cx="10353762" cy="5428592"/>
          </a:xfrm>
        </p:spPr>
        <p:txBody>
          <a:bodyPr>
            <a:normAutofit/>
          </a:bodyPr>
          <a:lstStyle/>
          <a:p>
            <a:pPr>
              <a:buFont typeface="Wingdings" panose="05000000000000000000" pitchFamily="2" charset="2"/>
              <a:buChar char="q"/>
            </a:pPr>
            <a:r>
              <a:rPr lang="en-GB" sz="2800" b="1" dirty="0"/>
              <a:t>S200 PC – under the section murder is committed when a human being kills another being with the most blameworthy state of mind</a:t>
            </a:r>
          </a:p>
          <a:p>
            <a:pPr>
              <a:buFont typeface="Wingdings" panose="05000000000000000000" pitchFamily="2" charset="2"/>
              <a:buChar char="q"/>
            </a:pPr>
            <a:r>
              <a:rPr lang="en-GB" sz="2800" b="1" dirty="0"/>
              <a:t>S201 PC – punishment for murder is stipulated as (i) death or </a:t>
            </a:r>
          </a:p>
          <a:p>
            <a:pPr>
              <a:buFont typeface="Wingdings" panose="05000000000000000000" pitchFamily="2" charset="2"/>
              <a:buChar char="q"/>
            </a:pPr>
            <a:r>
              <a:rPr lang="en-GB" sz="2800" b="1" dirty="0"/>
              <a:t>(ii) any sentence other than death (extenuating circumstances would be considered based on applying the reasonable man test – standard of behaviour of an ordinary person of the community which the convicted person belongs</a:t>
            </a:r>
            <a:r>
              <a:rPr lang="en-GB" dirty="0"/>
              <a:t>) </a:t>
            </a:r>
          </a:p>
        </p:txBody>
      </p:sp>
    </p:spTree>
    <p:extLst>
      <p:ext uri="{BB962C8B-B14F-4D97-AF65-F5344CB8AC3E}">
        <p14:creationId xmlns:p14="http://schemas.microsoft.com/office/powerpoint/2010/main" val="14838085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96350"/>
            <a:ext cx="10353762" cy="970450"/>
          </a:xfrm>
        </p:spPr>
        <p:txBody>
          <a:bodyPr/>
          <a:lstStyle/>
          <a:p>
            <a:r>
              <a:rPr lang="en-GB" b="1" dirty="0"/>
              <a:t>Murder- </a:t>
            </a:r>
            <a:r>
              <a:rPr lang="en-GB" b="1" i="1" dirty="0" err="1"/>
              <a:t>Actus</a:t>
            </a:r>
            <a:r>
              <a:rPr lang="en-GB" b="1" i="1" dirty="0"/>
              <a:t> </a:t>
            </a:r>
            <a:r>
              <a:rPr lang="en-GB" b="1" i="1" dirty="0" err="1"/>
              <a:t>reus</a:t>
            </a:r>
            <a:r>
              <a:rPr lang="en-GB" b="1" i="1" dirty="0"/>
              <a:t> (AR)</a:t>
            </a:r>
          </a:p>
        </p:txBody>
      </p:sp>
      <p:sp>
        <p:nvSpPr>
          <p:cNvPr id="3" name="Content Placeholder 2"/>
          <p:cNvSpPr>
            <a:spLocks noGrp="1"/>
          </p:cNvSpPr>
          <p:nvPr>
            <p:ph idx="1"/>
          </p:nvPr>
        </p:nvSpPr>
        <p:spPr>
          <a:xfrm>
            <a:off x="913795" y="1066801"/>
            <a:ext cx="10353762" cy="5365530"/>
          </a:xfrm>
        </p:spPr>
        <p:txBody>
          <a:bodyPr>
            <a:normAutofit/>
          </a:bodyPr>
          <a:lstStyle/>
          <a:p>
            <a:pPr>
              <a:buFont typeface="Wingdings" panose="05000000000000000000" pitchFamily="2" charset="2"/>
              <a:buChar char="q"/>
            </a:pPr>
            <a:r>
              <a:rPr lang="en-GB" sz="2800" b="1" dirty="0"/>
              <a:t>S200  death of another person has to be as a result of an unlawful act or omission </a:t>
            </a:r>
          </a:p>
          <a:p>
            <a:pPr>
              <a:buFont typeface="Wingdings" panose="05000000000000000000" pitchFamily="2" charset="2"/>
              <a:buChar char="q"/>
            </a:pPr>
            <a:r>
              <a:rPr lang="en-GB" sz="2800" b="1" dirty="0"/>
              <a:t>AR - unlawful act or omission - causes death </a:t>
            </a:r>
          </a:p>
          <a:p>
            <a:pPr>
              <a:buFont typeface="Wingdings" panose="05000000000000000000" pitchFamily="2" charset="2"/>
              <a:buChar char="q"/>
            </a:pPr>
            <a:r>
              <a:rPr lang="en-GB" sz="2800" b="1" dirty="0"/>
              <a:t>The homicide in the unlawful killing of a human being by another human being death needs to occur within a year &amp; a day of D’s acts (S209 (i)) PC</a:t>
            </a:r>
          </a:p>
          <a:p>
            <a:pPr indent="-342900">
              <a:buFont typeface="Wingdings" panose="05000000000000000000" pitchFamily="2" charset="2"/>
              <a:buChar char="q"/>
            </a:pPr>
            <a:endParaRPr lang="en-GB" sz="2800" b="1" dirty="0"/>
          </a:p>
          <a:p>
            <a:pPr indent="-342900">
              <a:buFont typeface="Wingdings" panose="05000000000000000000" pitchFamily="2" charset="2"/>
              <a:buChar char="q"/>
            </a:pPr>
            <a:r>
              <a:rPr lang="en-GB" sz="2800" b="1" i="1" dirty="0"/>
              <a:t>A person is not deemed to have killed another if the death of that person does not take place within a year &amp; a day of the cause of death</a:t>
            </a:r>
          </a:p>
        </p:txBody>
      </p:sp>
    </p:spTree>
    <p:extLst>
      <p:ext uri="{BB962C8B-B14F-4D97-AF65-F5344CB8AC3E}">
        <p14:creationId xmlns:p14="http://schemas.microsoft.com/office/powerpoint/2010/main" val="40199865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lat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name="Slate" id="{C3F70B94-7CE9-428E-ADC1-3269CC2C3385}" vid="{3F2DE9A5-64E6-437C-A389-CC4477E817E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Slate</Template>
  <TotalTime>558</TotalTime>
  <Words>3696</Words>
  <Application>Microsoft Office PowerPoint</Application>
  <PresentationFormat>Widescreen</PresentationFormat>
  <Paragraphs>230</Paragraphs>
  <Slides>36</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36</vt:i4>
      </vt:variant>
    </vt:vector>
  </HeadingPairs>
  <TitlesOfParts>
    <vt:vector size="43" baseType="lpstr">
      <vt:lpstr>Arial</vt:lpstr>
      <vt:lpstr>Calibri</vt:lpstr>
      <vt:lpstr>Calisto MT</vt:lpstr>
      <vt:lpstr>Courier New</vt:lpstr>
      <vt:lpstr>Wingdings</vt:lpstr>
      <vt:lpstr>Wingdings 2</vt:lpstr>
      <vt:lpstr>Slate</vt:lpstr>
      <vt:lpstr>Unit 6 - Homicide</vt:lpstr>
      <vt:lpstr>Homicide</vt:lpstr>
      <vt:lpstr>Homicide Cont’d</vt:lpstr>
      <vt:lpstr> Murder- Definition - Institutes of the Laws of England, 1797): </vt:lpstr>
      <vt:lpstr>Features of Coke’s definition of Murder</vt:lpstr>
      <vt:lpstr>Features of Coke’s definition of Murder Cont’d</vt:lpstr>
      <vt:lpstr>Features of Coke’s definition of Murder Cont’d</vt:lpstr>
      <vt:lpstr>The Law of murder</vt:lpstr>
      <vt:lpstr>Murder- Actus reus (AR)</vt:lpstr>
      <vt:lpstr>Mens rea of Murder - I</vt:lpstr>
      <vt:lpstr>Mens rea of Murder - II</vt:lpstr>
      <vt:lpstr>The Definition Of Malice Aforethought</vt:lpstr>
      <vt:lpstr>The Punishment for murder</vt:lpstr>
      <vt:lpstr>Extenuating Circumstances Cont’d</vt:lpstr>
      <vt:lpstr>Read the following cases on Murder</vt:lpstr>
      <vt:lpstr>Manslaughter - I</vt:lpstr>
      <vt:lpstr>Manslaughter- II</vt:lpstr>
      <vt:lpstr>Manslaughter - III</vt:lpstr>
      <vt:lpstr>Provocation</vt:lpstr>
      <vt:lpstr>Provocation</vt:lpstr>
      <vt:lpstr>Provocation</vt:lpstr>
      <vt:lpstr>Simutenda v the people (1975) Z.R 294 (S.C)   </vt:lpstr>
      <vt:lpstr>Cases</vt:lpstr>
      <vt:lpstr>Cases</vt:lpstr>
      <vt:lpstr>Diminished Responsibility</vt:lpstr>
      <vt:lpstr>Diminished Responsibility cont’d</vt:lpstr>
      <vt:lpstr>‘Abnormality of Mind’</vt:lpstr>
      <vt:lpstr>‘Substantial impairment of responsibility</vt:lpstr>
      <vt:lpstr>Cases</vt:lpstr>
      <vt:lpstr>Involuntary Manslaughter</vt:lpstr>
      <vt:lpstr>Involuntary Manslaughter Cont’d</vt:lpstr>
      <vt:lpstr>Recklessness</vt:lpstr>
      <vt:lpstr>Negligence</vt:lpstr>
      <vt:lpstr>Cases </vt:lpstr>
      <vt:lpstr>Infanticide </vt:lpstr>
      <vt:lpstr>Infanticide- 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6 - Homicide</dc:title>
  <dc:creator>Lumbwe</dc:creator>
  <cp:lastModifiedBy>Lumbwe</cp:lastModifiedBy>
  <cp:revision>44</cp:revision>
  <dcterms:created xsi:type="dcterms:W3CDTF">2020-02-25T14:06:35Z</dcterms:created>
  <dcterms:modified xsi:type="dcterms:W3CDTF">2020-02-28T15:15:17Z</dcterms:modified>
</cp:coreProperties>
</file>