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sldIdLst>
    <p:sldId id="256" r:id="rId2"/>
    <p:sldId id="258" r:id="rId3"/>
    <p:sldId id="262" r:id="rId4"/>
    <p:sldId id="264" r:id="rId5"/>
    <p:sldId id="272" r:id="rId6"/>
    <p:sldId id="265" r:id="rId7"/>
    <p:sldId id="266" r:id="rId8"/>
    <p:sldId id="267" r:id="rId9"/>
    <p:sldId id="268" r:id="rId10"/>
    <p:sldId id="269" r:id="rId11"/>
    <p:sldId id="263" r:id="rId12"/>
    <p:sldId id="270" r:id="rId13"/>
    <p:sldId id="261" r:id="rId14"/>
    <p:sldId id="273" r:id="rId15"/>
    <p:sldId id="260" r:id="rId16"/>
    <p:sldId id="259" r:id="rId17"/>
    <p:sldId id="274" r:id="rId18"/>
    <p:sldId id="271" r:id="rId19"/>
    <p:sldId id="275" r:id="rId20"/>
    <p:sldId id="257" r:id="rId21"/>
    <p:sldId id="280" r:id="rId22"/>
    <p:sldId id="277" r:id="rId23"/>
    <p:sldId id="276" r:id="rId24"/>
    <p:sldId id="278" r:id="rId25"/>
    <p:sldId id="281" r:id="rId26"/>
    <p:sldId id="279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E78C0F-7062-4B2C-B471-C523E1D52DDE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3EDB0D-084A-4038-BA17-EA9C088B21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646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3EDB0D-084A-4038-BA17-EA9C088B21E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703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F32032E-353F-4389-BDAB-244FE1F5578D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4C6D171-CA79-4191-8282-AB6D1079AA54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2030" y="332656"/>
            <a:ext cx="8229600" cy="3528392"/>
          </a:xfrm>
        </p:spPr>
        <p:txBody>
          <a:bodyPr>
            <a:noAutofit/>
          </a:bodyPr>
          <a:lstStyle/>
          <a:p>
            <a:r>
              <a:rPr lang="en-GB" dirty="0" smtClean="0">
                <a:latin typeface="Arial Black" pitchFamily="34" charset="0"/>
              </a:rPr>
              <a:t>Part v</a:t>
            </a:r>
            <a:br>
              <a:rPr lang="en-GB" dirty="0" smtClean="0">
                <a:latin typeface="Arial Black" pitchFamily="34" charset="0"/>
              </a:rPr>
            </a:br>
            <a:r>
              <a:rPr lang="en-GB" dirty="0" smtClean="0">
                <a:latin typeface="Arial Black" pitchFamily="34" charset="0"/>
              </a:rPr>
              <a:t>TYPES OF OFFENCE – </a:t>
            </a:r>
            <a:r>
              <a:rPr lang="en-GB" sz="4400" dirty="0" smtClean="0">
                <a:latin typeface="Arial Black" pitchFamily="34" charset="0"/>
              </a:rPr>
              <a:t>INCHOATE/ preliminary OFFENCES</a:t>
            </a:r>
            <a:endParaRPr lang="en-GB" dirty="0"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4005064"/>
            <a:ext cx="8424936" cy="2520280"/>
          </a:xfrm>
        </p:spPr>
        <p:txBody>
          <a:bodyPr>
            <a:normAutofit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GB" sz="4000" b="1" dirty="0" smtClean="0">
                <a:latin typeface="Arial Black" pitchFamily="34" charset="0"/>
              </a:rPr>
              <a:t>Attempt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GB" sz="4000" b="1" dirty="0" smtClean="0">
                <a:latin typeface="Arial Black" pitchFamily="34" charset="0"/>
              </a:rPr>
              <a:t>Conspiracy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GB" sz="4000" b="1" dirty="0" smtClean="0">
                <a:latin typeface="Arial Black" pitchFamily="34" charset="0"/>
              </a:rPr>
              <a:t>incitement</a:t>
            </a:r>
            <a:endParaRPr lang="en-GB" sz="40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31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CASE LAW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3200" b="1" dirty="0" err="1">
                <a:latin typeface="Arial Black" pitchFamily="34" charset="0"/>
              </a:rPr>
              <a:t>Chilomba</a:t>
            </a:r>
            <a:r>
              <a:rPr lang="en-GB" sz="3200" b="1" dirty="0">
                <a:latin typeface="Arial Black" pitchFamily="34" charset="0"/>
              </a:rPr>
              <a:t> v. The people (1974) ZR 151 SC</a:t>
            </a:r>
          </a:p>
          <a:p>
            <a:pPr>
              <a:buFont typeface="Wingdings" pitchFamily="2" charset="2"/>
              <a:buChar char="ü"/>
            </a:pPr>
            <a:r>
              <a:rPr lang="en-GB" sz="3200" dirty="0">
                <a:latin typeface="Arial Black" pitchFamily="34" charset="0"/>
              </a:rPr>
              <a:t>Jonathan </a:t>
            </a:r>
            <a:r>
              <a:rPr lang="en-GB" sz="3200" dirty="0" err="1">
                <a:latin typeface="Arial Black" pitchFamily="34" charset="0"/>
              </a:rPr>
              <a:t>Phiri</a:t>
            </a:r>
            <a:r>
              <a:rPr lang="en-GB" sz="3200" dirty="0">
                <a:latin typeface="Arial Black" pitchFamily="34" charset="0"/>
              </a:rPr>
              <a:t> v. Queen (1964) ZR </a:t>
            </a:r>
            <a:r>
              <a:rPr lang="en-GB" sz="3200" dirty="0" smtClean="0">
                <a:latin typeface="Arial Black" pitchFamily="34" charset="0"/>
              </a:rPr>
              <a:t>24</a:t>
            </a: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The People V </a:t>
            </a:r>
            <a:r>
              <a:rPr lang="en-GB" sz="3200" dirty="0" err="1" smtClean="0">
                <a:latin typeface="Arial Black" pitchFamily="34" charset="0"/>
              </a:rPr>
              <a:t>Ackim</a:t>
            </a:r>
            <a:r>
              <a:rPr lang="en-GB" sz="3200" dirty="0" smtClean="0">
                <a:latin typeface="Arial Black" pitchFamily="34" charset="0"/>
              </a:rPr>
              <a:t> Manda and </a:t>
            </a:r>
            <a:r>
              <a:rPr lang="en-GB" sz="3200" dirty="0" err="1" smtClean="0">
                <a:latin typeface="Arial Black" pitchFamily="34" charset="0"/>
              </a:rPr>
              <a:t>Malie</a:t>
            </a:r>
            <a:r>
              <a:rPr lang="en-GB" sz="3200" dirty="0" smtClean="0">
                <a:latin typeface="Arial Black" pitchFamily="34" charset="0"/>
              </a:rPr>
              <a:t> </a:t>
            </a:r>
            <a:r>
              <a:rPr lang="en-GB" sz="3200" dirty="0" err="1" smtClean="0">
                <a:latin typeface="Arial Black" pitchFamily="34" charset="0"/>
              </a:rPr>
              <a:t>Simbeye</a:t>
            </a:r>
            <a:r>
              <a:rPr lang="en-GB" sz="3200" dirty="0" smtClean="0">
                <a:latin typeface="Arial Black" pitchFamily="34" charset="0"/>
              </a:rPr>
              <a:t> (</a:t>
            </a:r>
            <a:r>
              <a:rPr lang="en-GB" sz="3200" dirty="0">
                <a:latin typeface="Arial Black" pitchFamily="34" charset="0"/>
              </a:rPr>
              <a:t>1992) S.J. (H.C.)</a:t>
            </a:r>
            <a:endParaRPr lang="en-GB" sz="3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04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CONSPIRACY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ü"/>
            </a:pPr>
            <a:r>
              <a:rPr lang="en-GB" dirty="0" err="1">
                <a:latin typeface="Arial Black" pitchFamily="34" charset="0"/>
              </a:rPr>
              <a:t>Mulcahy</a:t>
            </a:r>
            <a:r>
              <a:rPr lang="en-GB" dirty="0">
                <a:latin typeface="Arial Black" pitchFamily="34" charset="0"/>
              </a:rPr>
              <a:t> v. R (1868) LR 3 HL 306. </a:t>
            </a:r>
          </a:p>
          <a:p>
            <a:pPr>
              <a:buFont typeface="Wingdings" pitchFamily="2" charset="2"/>
              <a:buChar char="ü"/>
            </a:pPr>
            <a:r>
              <a:rPr lang="en-GB" dirty="0" err="1">
                <a:latin typeface="Arial Black" pitchFamily="34" charset="0"/>
              </a:rPr>
              <a:t>Crt</a:t>
            </a:r>
            <a:r>
              <a:rPr lang="en-GB" dirty="0">
                <a:latin typeface="Arial Black" pitchFamily="34" charset="0"/>
              </a:rPr>
              <a:t> defined conspiracy </a:t>
            </a:r>
            <a:r>
              <a:rPr lang="en-GB" dirty="0" smtClean="0">
                <a:latin typeface="Arial Black" pitchFamily="34" charset="0"/>
              </a:rPr>
              <a:t> - ‘</a:t>
            </a:r>
            <a:r>
              <a:rPr lang="en-GB" dirty="0">
                <a:latin typeface="Arial Black" pitchFamily="34" charset="0"/>
              </a:rPr>
              <a:t>an agreement by two or more to do an unlawful act or do a lawful act in an unlawful way’</a:t>
            </a:r>
          </a:p>
          <a:p>
            <a:pPr>
              <a:buFont typeface="Wingdings" pitchFamily="2" charset="2"/>
              <a:buChar char="ü"/>
            </a:pP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Simplest definition – agreement to commit a crime</a:t>
            </a:r>
          </a:p>
          <a:p>
            <a:pPr>
              <a:buFont typeface="Wingdings" pitchFamily="2" charset="2"/>
              <a:buChar char="ü"/>
            </a:pP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Agreement is of the essence – </a:t>
            </a:r>
            <a:r>
              <a:rPr lang="en-GB" dirty="0" err="1" smtClean="0">
                <a:latin typeface="Arial Black" pitchFamily="34" charset="0"/>
              </a:rPr>
              <a:t>actus</a:t>
            </a:r>
            <a:r>
              <a:rPr lang="en-GB" dirty="0" smtClean="0">
                <a:latin typeface="Arial Black" pitchFamily="34" charset="0"/>
              </a:rPr>
              <a:t> </a:t>
            </a:r>
            <a:r>
              <a:rPr lang="en-GB" dirty="0" err="1" smtClean="0">
                <a:latin typeface="Arial Black" pitchFamily="34" charset="0"/>
              </a:rPr>
              <a:t>reus</a:t>
            </a: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71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CONSPIRACY CONT’D – ACTUS REUS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GB" sz="3200" b="1" dirty="0" smtClean="0">
                <a:latin typeface="Arial Black" pitchFamily="34" charset="0"/>
              </a:rPr>
              <a:t>Agreement can be express/implied</a:t>
            </a:r>
          </a:p>
          <a:p>
            <a:pPr marL="651510" indent="-514350">
              <a:buFont typeface="+mj-lt"/>
              <a:buAutoNum type="arabicPeriod"/>
            </a:pPr>
            <a:r>
              <a:rPr lang="en-GB" sz="3200" b="1" dirty="0" smtClean="0">
                <a:latin typeface="Arial Black" pitchFamily="34" charset="0"/>
              </a:rPr>
              <a:t>All parties need to be aware of the agreement</a:t>
            </a:r>
          </a:p>
          <a:p>
            <a:pPr marL="651510" indent="-514350">
              <a:buFont typeface="+mj-lt"/>
              <a:buAutoNum type="arabicPeriod"/>
            </a:pPr>
            <a:r>
              <a:rPr lang="en-GB" sz="3200" b="1" dirty="0" smtClean="0">
                <a:latin typeface="Arial Black" pitchFamily="34" charset="0"/>
              </a:rPr>
              <a:t>Agreement must be conclusive regarding the offence</a:t>
            </a:r>
          </a:p>
          <a:p>
            <a:pPr marL="651510" indent="-514350">
              <a:buFont typeface="+mj-lt"/>
              <a:buAutoNum type="arabicPeriod"/>
            </a:pPr>
            <a:r>
              <a:rPr lang="en-GB" sz="3200" b="1" dirty="0" smtClean="0">
                <a:latin typeface="Arial Black" pitchFamily="34" charset="0"/>
              </a:rPr>
              <a:t>All the parties need </a:t>
            </a:r>
            <a:r>
              <a:rPr lang="en-GB" sz="3200" b="1" u="sng" dirty="0" smtClean="0">
                <a:latin typeface="Arial Black" pitchFamily="34" charset="0"/>
              </a:rPr>
              <a:t>NOT</a:t>
            </a:r>
            <a:r>
              <a:rPr lang="en-GB" sz="3200" b="1" dirty="0" smtClean="0">
                <a:latin typeface="Arial Black" pitchFamily="34" charset="0"/>
              </a:rPr>
              <a:t> play a role in committing the </a:t>
            </a:r>
            <a:r>
              <a:rPr lang="en-GB" sz="3200" b="1" dirty="0" err="1" smtClean="0">
                <a:latin typeface="Arial Black" pitchFamily="34" charset="0"/>
              </a:rPr>
              <a:t>actus</a:t>
            </a:r>
            <a:r>
              <a:rPr lang="en-GB" sz="3200" b="1" dirty="0" smtClean="0">
                <a:latin typeface="Arial Black" pitchFamily="34" charset="0"/>
              </a:rPr>
              <a:t> </a:t>
            </a:r>
            <a:r>
              <a:rPr lang="en-GB" sz="3200" b="1" dirty="0" err="1" smtClean="0">
                <a:latin typeface="Arial Black" pitchFamily="34" charset="0"/>
              </a:rPr>
              <a:t>reus</a:t>
            </a:r>
            <a:endParaRPr lang="en-GB" sz="3200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15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CONSPIRACY CONT’D – </a:t>
            </a:r>
            <a:r>
              <a:rPr lang="en-GB" dirty="0" smtClean="0"/>
              <a:t>MENS REA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D must agree to pursue course of conduct </a:t>
            </a:r>
          </a:p>
          <a:p>
            <a:pPr>
              <a:buFont typeface="Wingdings" pitchFamily="2" charset="2"/>
              <a:buChar char="ü"/>
            </a:pP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There must also be intention or knowledge of the circumstances rendering the conduct criminal </a:t>
            </a:r>
            <a:endParaRPr lang="en-GB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660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CONSPIRACY CONT’D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Yip </a:t>
            </a:r>
            <a:r>
              <a:rPr lang="en-GB" dirty="0">
                <a:latin typeface="Arial Black" pitchFamily="34" charset="0"/>
              </a:rPr>
              <a:t>Chiu- Cheung v. The Queen [1995] 1 AC 111 Privy </a:t>
            </a:r>
            <a:r>
              <a:rPr lang="en-GB" dirty="0" smtClean="0">
                <a:latin typeface="Arial Black" pitchFamily="34" charset="0"/>
              </a:rPr>
              <a:t>Council</a:t>
            </a:r>
          </a:p>
          <a:p>
            <a:pPr>
              <a:buFont typeface="Wingdings" pitchFamily="2" charset="2"/>
              <a:buChar char="ü"/>
            </a:pP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>
                <a:latin typeface="Arial Black" pitchFamily="34" charset="0"/>
              </a:rPr>
              <a:t>R v Anderson [1986</a:t>
            </a:r>
            <a:r>
              <a:rPr lang="en-GB" dirty="0" smtClean="0">
                <a:latin typeface="Arial Black" pitchFamily="34" charset="0"/>
              </a:rPr>
              <a:t>] – AC 27 </a:t>
            </a:r>
          </a:p>
          <a:p>
            <a:pPr>
              <a:buFont typeface="Wingdings" pitchFamily="2" charset="2"/>
              <a:buChar char="ü"/>
            </a:pP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>
                <a:latin typeface="Arial Black" pitchFamily="34" charset="0"/>
              </a:rPr>
              <a:t>SHAMWANA AND 7 OTHERS v THE PEOPLE (1985) Z.R. 41 (S.C.)</a:t>
            </a: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66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CONSPIRACY - ZAMBIA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S. 394 PC – 396</a:t>
            </a: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Conspiracy: -</a:t>
            </a: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Two or more </a:t>
            </a:r>
            <a:r>
              <a:rPr lang="en-GB" sz="3200" dirty="0" err="1" smtClean="0">
                <a:latin typeface="Arial Black" pitchFamily="34" charset="0"/>
              </a:rPr>
              <a:t>prties</a:t>
            </a:r>
            <a:endParaRPr lang="en-GB" sz="3200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Intention – </a:t>
            </a:r>
            <a:r>
              <a:rPr lang="en-GB" sz="3200" dirty="0" err="1" smtClean="0">
                <a:latin typeface="Arial Black" pitchFamily="34" charset="0"/>
              </a:rPr>
              <a:t>mens</a:t>
            </a:r>
            <a:r>
              <a:rPr lang="en-GB" sz="3200" dirty="0" smtClean="0">
                <a:latin typeface="Arial Black" pitchFamily="34" charset="0"/>
              </a:rPr>
              <a:t> </a:t>
            </a:r>
            <a:r>
              <a:rPr lang="en-GB" sz="3200" dirty="0" err="1" smtClean="0">
                <a:latin typeface="Arial Black" pitchFamily="34" charset="0"/>
              </a:rPr>
              <a:t>rea</a:t>
            </a:r>
            <a:endParaRPr lang="en-GB" sz="3200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Agree to engage in an unlawful act</a:t>
            </a: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Within or outside Zambia</a:t>
            </a:r>
            <a:endParaRPr lang="en-GB" sz="3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7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INCITEMENT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Plan to commit a crime is communicated to another to persuade him to commit a crime.</a:t>
            </a:r>
          </a:p>
          <a:p>
            <a:pPr>
              <a:buFont typeface="Wingdings" pitchFamily="2" charset="2"/>
              <a:buChar char="ü"/>
            </a:pP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 err="1" smtClean="0">
                <a:latin typeface="Arial Black" pitchFamily="34" charset="0"/>
              </a:rPr>
              <a:t>Actus</a:t>
            </a:r>
            <a:r>
              <a:rPr lang="en-GB" dirty="0" smtClean="0">
                <a:latin typeface="Arial Black" pitchFamily="34" charset="0"/>
              </a:rPr>
              <a:t> </a:t>
            </a:r>
            <a:r>
              <a:rPr lang="en-GB" dirty="0" err="1" smtClean="0">
                <a:latin typeface="Arial Black" pitchFamily="34" charset="0"/>
              </a:rPr>
              <a:t>reus</a:t>
            </a:r>
            <a:r>
              <a:rPr lang="en-GB" dirty="0" smtClean="0">
                <a:latin typeface="Arial Black" pitchFamily="34" charset="0"/>
              </a:rPr>
              <a:t> – persuading or encouraging another to commit a crime – </a:t>
            </a:r>
            <a:r>
              <a:rPr lang="en-GB" dirty="0">
                <a:latin typeface="Arial Black" pitchFamily="34" charset="0"/>
              </a:rPr>
              <a:t>Race Relations Board v </a:t>
            </a:r>
            <a:r>
              <a:rPr lang="en-GB" dirty="0" err="1">
                <a:latin typeface="Arial Black" pitchFamily="34" charset="0"/>
              </a:rPr>
              <a:t>Applin</a:t>
            </a:r>
            <a:r>
              <a:rPr lang="en-GB" dirty="0">
                <a:latin typeface="Arial Black" pitchFamily="34" charset="0"/>
              </a:rPr>
              <a:t> [1973] 1 QB 815</a:t>
            </a:r>
          </a:p>
          <a:p>
            <a:pPr marL="137160" indent="0">
              <a:buNone/>
            </a:pP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556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INCITEMENT CONT’D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709160"/>
          </a:xfrm>
        </p:spPr>
        <p:txBody>
          <a:bodyPr/>
          <a:lstStyle/>
          <a:p>
            <a:pPr marL="137160" indent="0">
              <a:buNone/>
            </a:pPr>
            <a:r>
              <a:rPr lang="en-GB" dirty="0">
                <a:latin typeface="Arial Black" pitchFamily="34" charset="0"/>
              </a:rPr>
              <a:t>Mens Rea - The </a:t>
            </a:r>
            <a:r>
              <a:rPr lang="en-GB" dirty="0" smtClean="0">
                <a:latin typeface="Arial Black" pitchFamily="34" charset="0"/>
              </a:rPr>
              <a:t>inciter </a:t>
            </a:r>
            <a:r>
              <a:rPr lang="en-GB" dirty="0">
                <a:latin typeface="Arial Black" pitchFamily="34" charset="0"/>
              </a:rPr>
              <a:t>must intend that as a result of his persuasion, the </a:t>
            </a:r>
            <a:r>
              <a:rPr lang="en-GB" dirty="0" err="1">
                <a:latin typeface="Arial Black" pitchFamily="34" charset="0"/>
              </a:rPr>
              <a:t>incitee</a:t>
            </a:r>
            <a:r>
              <a:rPr lang="en-GB" dirty="0">
                <a:latin typeface="Arial Black" pitchFamily="34" charset="0"/>
              </a:rPr>
              <a:t> will bring about the </a:t>
            </a:r>
            <a:r>
              <a:rPr lang="en-GB" dirty="0" smtClean="0">
                <a:latin typeface="Arial Black" pitchFamily="34" charset="0"/>
              </a:rPr>
              <a:t>crime – </a:t>
            </a:r>
          </a:p>
          <a:p>
            <a:pPr marL="137160" indent="0">
              <a:buNone/>
            </a:pPr>
            <a:r>
              <a:rPr lang="pt-BR" dirty="0" smtClean="0">
                <a:latin typeface="Arial Black" pitchFamily="34" charset="0"/>
              </a:rPr>
              <a:t>R v Fitzmaurice </a:t>
            </a:r>
            <a:r>
              <a:rPr lang="pt-BR" dirty="0">
                <a:latin typeface="Arial Black" pitchFamily="34" charset="0"/>
              </a:rPr>
              <a:t>[1983] QB 1083 </a:t>
            </a:r>
            <a:endParaRPr lang="en-GB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91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INCITEMENT CONT’D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Zambian context?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S</a:t>
            </a:r>
            <a:r>
              <a:rPr lang="en-GB" dirty="0">
                <a:latin typeface="Arial Black" pitchFamily="34" charset="0"/>
              </a:rPr>
              <a:t>. 43 </a:t>
            </a:r>
            <a:r>
              <a:rPr lang="en-GB" dirty="0" smtClean="0">
                <a:latin typeface="Arial Black" pitchFamily="34" charset="0"/>
              </a:rPr>
              <a:t>– treason  </a:t>
            </a:r>
            <a:endParaRPr lang="en-GB" dirty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>
                <a:latin typeface="Arial Black" pitchFamily="34" charset="0"/>
              </a:rPr>
              <a:t>S. 48 - Mutiny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86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39552" y="2564904"/>
            <a:ext cx="8229600" cy="1143000"/>
          </a:xfrm>
        </p:spPr>
        <p:txBody>
          <a:bodyPr/>
          <a:lstStyle/>
          <a:p>
            <a:r>
              <a:rPr lang="en-GB" dirty="0" smtClean="0"/>
              <a:t>END OF LECTURE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375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INCHOATE OFFENCES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Applies where D intends to commit an offence but for some reason is unable to compete that particular crime</a:t>
            </a: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Concerned with either encouraging, planning or attempting to commit a crime</a:t>
            </a: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Legally termed – attempt, conspiracy, </a:t>
            </a:r>
            <a:r>
              <a:rPr lang="en-GB" sz="3200" dirty="0" err="1" smtClean="0">
                <a:latin typeface="Arial Black" pitchFamily="34" charset="0"/>
              </a:rPr>
              <a:t>incitment</a:t>
            </a:r>
            <a:endParaRPr lang="en-GB" sz="3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993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22030" y="116632"/>
            <a:ext cx="8229600" cy="3083768"/>
          </a:xfrm>
        </p:spPr>
        <p:txBody>
          <a:bodyPr>
            <a:normAutofit/>
          </a:bodyPr>
          <a:lstStyle/>
          <a:p>
            <a:r>
              <a:rPr lang="en-GB" sz="6000" dirty="0" smtClean="0"/>
              <a:t>NON FATAL OFFENCES AGAINST THE PERSON</a:t>
            </a:r>
            <a:endParaRPr lang="en-GB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11560" y="3331698"/>
            <a:ext cx="8208912" cy="3265654"/>
          </a:xfrm>
        </p:spPr>
        <p:txBody>
          <a:bodyPr>
            <a:normAutofit/>
          </a:bodyPr>
          <a:lstStyle/>
          <a:p>
            <a:pPr marL="742950" indent="-742950" algn="l">
              <a:buFont typeface="+mj-lt"/>
              <a:buAutoNum type="arabicPeriod"/>
            </a:pPr>
            <a:r>
              <a:rPr lang="en-GB" sz="3600" dirty="0" smtClean="0">
                <a:latin typeface="Arial Black" pitchFamily="34" charset="0"/>
              </a:rPr>
              <a:t>COMMON ASSAULT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GB" sz="3600" dirty="0" smtClean="0">
                <a:latin typeface="Arial Black" pitchFamily="34" charset="0"/>
              </a:rPr>
              <a:t>BATTERY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GB" sz="3600" dirty="0" smtClean="0">
                <a:latin typeface="Arial Black" pitchFamily="34" charset="0"/>
              </a:rPr>
              <a:t>CAUSING BODILY HARM</a:t>
            </a:r>
          </a:p>
          <a:p>
            <a:pPr marL="742950" indent="-742950" algn="l">
              <a:buFont typeface="+mj-lt"/>
              <a:buAutoNum type="arabicPeriod"/>
            </a:pPr>
            <a:r>
              <a:rPr lang="en-GB" sz="3600" dirty="0" smtClean="0">
                <a:latin typeface="Arial Black" pitchFamily="34" charset="0"/>
              </a:rPr>
              <a:t>ADMINISTERING POISON</a:t>
            </a:r>
            <a:endParaRPr lang="en-GB" sz="36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57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	ASSAULT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70916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Arial Black" panose="020B0A04020102020204" pitchFamily="34" charset="0"/>
              </a:rPr>
              <a:t>Assault </a:t>
            </a:r>
            <a:r>
              <a:rPr lang="en-GB" dirty="0" smtClean="0">
                <a:latin typeface="Arial Black" panose="020B0A04020102020204" pitchFamily="34" charset="0"/>
              </a:rPr>
              <a:t>- Placing </a:t>
            </a:r>
            <a:r>
              <a:rPr lang="en-GB" dirty="0">
                <a:latin typeface="Arial Black" panose="020B0A04020102020204" pitchFamily="34" charset="0"/>
              </a:rPr>
              <a:t>someone in fear of immediate unlawful force or </a:t>
            </a:r>
            <a:r>
              <a:rPr lang="en-GB" dirty="0" smtClean="0">
                <a:latin typeface="Arial Black" panose="020B0A04020102020204" pitchFamily="34" charset="0"/>
              </a:rPr>
              <a:t>violence (</a:t>
            </a:r>
            <a:r>
              <a:rPr lang="en-GB" dirty="0">
                <a:latin typeface="Arial Black" panose="020B0A04020102020204" pitchFamily="34" charset="0"/>
              </a:rPr>
              <a:t>technical’ </a:t>
            </a:r>
            <a:r>
              <a:rPr lang="en-GB" dirty="0" smtClean="0">
                <a:latin typeface="Arial Black" panose="020B0A04020102020204" pitchFamily="34" charset="0"/>
              </a:rPr>
              <a:t>assault).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Actus Reus - </a:t>
            </a:r>
            <a:r>
              <a:rPr lang="en-GB" dirty="0">
                <a:latin typeface="Arial Black" panose="020B0A04020102020204" pitchFamily="34" charset="0"/>
              </a:rPr>
              <a:t>any act including words spoken by X which causes Z to apprehend immediate &amp; unlawful personal </a:t>
            </a:r>
            <a:r>
              <a:rPr lang="en-GB" dirty="0" smtClean="0">
                <a:latin typeface="Arial Black" panose="020B0A04020102020204" pitchFamily="34" charset="0"/>
              </a:rPr>
              <a:t>violence.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Mens Rea - intentionally </a:t>
            </a:r>
            <a:r>
              <a:rPr lang="en-GB" dirty="0">
                <a:latin typeface="Arial Black" panose="020B0A04020102020204" pitchFamily="34" charset="0"/>
              </a:rPr>
              <a:t>or </a:t>
            </a:r>
            <a:r>
              <a:rPr lang="en-GB" dirty="0" smtClean="0">
                <a:latin typeface="Arial Black" panose="020B0A04020102020204" pitchFamily="34" charset="0"/>
              </a:rPr>
              <a:t>recklessly causing a person  </a:t>
            </a:r>
            <a:r>
              <a:rPr lang="en-GB" dirty="0">
                <a:latin typeface="Arial Black" panose="020B0A04020102020204" pitchFamily="34" charset="0"/>
              </a:rPr>
              <a:t>to apprehend the possibility of imminent violence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4176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	BATTERY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Battery - actual </a:t>
            </a:r>
            <a:r>
              <a:rPr lang="en-GB" dirty="0">
                <a:latin typeface="Arial Black" panose="020B0A04020102020204" pitchFamily="34" charset="0"/>
              </a:rPr>
              <a:t>infliction of unlawful force or violence on a </a:t>
            </a:r>
            <a:r>
              <a:rPr lang="en-GB" dirty="0" smtClean="0">
                <a:latin typeface="Arial Black" panose="020B0A04020102020204" pitchFamily="34" charset="0"/>
              </a:rPr>
              <a:t>person (</a:t>
            </a:r>
            <a:r>
              <a:rPr lang="en-GB" dirty="0">
                <a:latin typeface="Arial Black" panose="020B0A04020102020204" pitchFamily="34" charset="0"/>
              </a:rPr>
              <a:t>physical </a:t>
            </a:r>
            <a:r>
              <a:rPr lang="en-GB" dirty="0" smtClean="0">
                <a:latin typeface="Arial Black" panose="020B0A04020102020204" pitchFamily="34" charset="0"/>
              </a:rPr>
              <a:t>assault).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Actus Reus – infliction of force or violence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Mens Rea – Intentionally or recklessly inflicting force or violence on another. </a:t>
            </a:r>
            <a:endParaRPr lang="en-GB" dirty="0">
              <a:latin typeface="Arial Black" panose="020B0A04020102020204" pitchFamily="34" charset="0"/>
            </a:endParaRPr>
          </a:p>
          <a:p>
            <a:pPr marL="13716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334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COMMON ASSAULT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7638"/>
            <a:ext cx="8640960" cy="5251722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CHAPTER XXIV – Sec. 247 – 250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What is common assault?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Does common assault include battery?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See </a:t>
            </a:r>
            <a:r>
              <a:rPr lang="en-GB" dirty="0" err="1" smtClean="0">
                <a:latin typeface="Arial Black" panose="020B0A04020102020204" pitchFamily="34" charset="0"/>
              </a:rPr>
              <a:t>Kabika</a:t>
            </a:r>
            <a:r>
              <a:rPr lang="en-GB" dirty="0" smtClean="0">
                <a:latin typeface="Arial Black" panose="020B0A04020102020204" pitchFamily="34" charset="0"/>
              </a:rPr>
              <a:t> v. the People (1979) ZLR 352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8608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CAUSING BODILY HARM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Sec. 248 of the PC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Actus Reus of assault Occasioning Bodily Harm from Sec. 248?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Assault Occasioning Bodily Harm-</a:t>
            </a:r>
            <a:r>
              <a:rPr lang="en-GB" dirty="0">
                <a:latin typeface="Arial Black" panose="020B0A04020102020204" pitchFamily="34" charset="0"/>
              </a:rPr>
              <a:t> any hurt or injury which interferes with the health or comfort of the </a:t>
            </a:r>
            <a:r>
              <a:rPr lang="en-GB" dirty="0" smtClean="0">
                <a:latin typeface="Arial Black" panose="020B0A04020102020204" pitchFamily="34" charset="0"/>
              </a:rPr>
              <a:t>victim (R v Miller)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Mens rea? 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4778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GRIEVOUS HARM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Sec. 229 of the PC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Definition in Sec. 4 of the PC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Actus Reus? Mens Rea?</a:t>
            </a:r>
            <a:endParaRPr lang="en-GB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9367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UNLAWFUL WOUNDING OR POISONING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568952" cy="492514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Sec. 232 – PC</a:t>
            </a:r>
          </a:p>
          <a:p>
            <a:pPr marL="137160" indent="0">
              <a:buNone/>
            </a:pPr>
            <a:endParaRPr lang="en-GB" dirty="0" smtClean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Look at Sec. 4 of the PC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latin typeface="Arial Black" panose="020B0A04020102020204" pitchFamily="34" charset="0"/>
              </a:rPr>
              <a:t>Need for a piercing of both the outer and </a:t>
            </a:r>
            <a:r>
              <a:rPr lang="en-GB" dirty="0">
                <a:latin typeface="Arial Black" panose="020B0A04020102020204" pitchFamily="34" charset="0"/>
              </a:rPr>
              <a:t>inner skin - Zakalia v. The </a:t>
            </a:r>
            <a:r>
              <a:rPr lang="en-GB" dirty="0" smtClean="0">
                <a:latin typeface="Arial Black" panose="020B0A04020102020204" pitchFamily="34" charset="0"/>
              </a:rPr>
              <a:t>people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>
              <a:latin typeface="Arial Black" panose="020B0A04020102020204" pitchFamily="34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>
                <a:latin typeface="Arial Black" panose="020B0A04020102020204" pitchFamily="34" charset="0"/>
              </a:rPr>
              <a:t>There must be wounding which occurred in an unlawful </a:t>
            </a:r>
            <a:r>
              <a:rPr lang="en-GB" dirty="0" smtClean="0">
                <a:latin typeface="Arial Black" panose="020B0A04020102020204" pitchFamily="34" charset="0"/>
              </a:rPr>
              <a:t>manner - </a:t>
            </a:r>
            <a:r>
              <a:rPr lang="en-GB" dirty="0" err="1" smtClean="0">
                <a:latin typeface="Arial Black" panose="020B0A04020102020204" pitchFamily="34" charset="0"/>
              </a:rPr>
              <a:t>N’gambi</a:t>
            </a:r>
            <a:r>
              <a:rPr lang="en-GB" dirty="0" smtClean="0">
                <a:latin typeface="Arial Black" panose="020B0A04020102020204" pitchFamily="34" charset="0"/>
              </a:rPr>
              <a:t> </a:t>
            </a:r>
            <a:r>
              <a:rPr lang="en-GB" dirty="0">
                <a:latin typeface="Arial Black" panose="020B0A04020102020204" pitchFamily="34" charset="0"/>
              </a:rPr>
              <a:t>v. The people  </a:t>
            </a:r>
          </a:p>
        </p:txBody>
      </p:sp>
    </p:spTree>
    <p:extLst>
      <p:ext uri="{BB962C8B-B14F-4D97-AF65-F5344CB8AC3E}">
        <p14:creationId xmlns:p14="http://schemas.microsoft.com/office/powerpoint/2010/main" val="31087055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492896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End of Lecture!!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366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ATTEMPT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Engage in an overt act to try and commit the offence</a:t>
            </a:r>
          </a:p>
          <a:p>
            <a:pPr>
              <a:buFont typeface="Wingdings" pitchFamily="2" charset="2"/>
              <a:buChar char="ü"/>
            </a:pPr>
            <a:endParaRPr lang="en-GB" sz="3200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D penalized for intentionally attempting to engage in a legally prohibited act</a:t>
            </a: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Both </a:t>
            </a:r>
            <a:r>
              <a:rPr lang="en-GB" sz="3200" dirty="0" err="1" smtClean="0">
                <a:latin typeface="Arial Black" pitchFamily="34" charset="0"/>
              </a:rPr>
              <a:t>actus</a:t>
            </a:r>
            <a:r>
              <a:rPr lang="en-GB" sz="3200" dirty="0" smtClean="0">
                <a:latin typeface="Arial Black" pitchFamily="34" charset="0"/>
              </a:rPr>
              <a:t> </a:t>
            </a:r>
            <a:r>
              <a:rPr lang="en-GB" sz="3200" dirty="0" err="1" smtClean="0">
                <a:latin typeface="Arial Black" pitchFamily="34" charset="0"/>
              </a:rPr>
              <a:t>reus</a:t>
            </a:r>
            <a:r>
              <a:rPr lang="en-GB" sz="3200" dirty="0" smtClean="0">
                <a:latin typeface="Arial Black" pitchFamily="34" charset="0"/>
              </a:rPr>
              <a:t> and </a:t>
            </a:r>
            <a:r>
              <a:rPr lang="en-GB" sz="3200" dirty="0" err="1" smtClean="0">
                <a:latin typeface="Arial Black" pitchFamily="34" charset="0"/>
              </a:rPr>
              <a:t>mens</a:t>
            </a:r>
            <a:r>
              <a:rPr lang="en-GB" sz="3200" dirty="0" smtClean="0">
                <a:latin typeface="Arial Black" pitchFamily="34" charset="0"/>
              </a:rPr>
              <a:t> </a:t>
            </a:r>
            <a:r>
              <a:rPr lang="en-GB" sz="3200" dirty="0" err="1" smtClean="0">
                <a:latin typeface="Arial Black" pitchFamily="34" charset="0"/>
              </a:rPr>
              <a:t>rea</a:t>
            </a:r>
            <a:r>
              <a:rPr lang="en-GB" sz="3200" dirty="0" smtClean="0">
                <a:latin typeface="Arial Black" pitchFamily="34" charset="0"/>
              </a:rPr>
              <a:t> must be established</a:t>
            </a:r>
            <a:endParaRPr lang="en-GB" sz="3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04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gradFill>
                  <a:gsLst>
                    <a:gs pos="0">
                      <a:srgbClr val="CEB966">
                        <a:tint val="73000"/>
                        <a:satMod val="145000"/>
                      </a:srgbClr>
                    </a:gs>
                    <a:gs pos="73000">
                      <a:srgbClr val="CEB966">
                        <a:tint val="73000"/>
                        <a:satMod val="145000"/>
                      </a:srgbClr>
                    </a:gs>
                    <a:gs pos="100000">
                      <a:srgbClr val="CEB966">
                        <a:tint val="83000"/>
                        <a:satMod val="143000"/>
                      </a:srgbClr>
                    </a:gs>
                  </a:gsLst>
                  <a:lin ang="4800000" scaled="1"/>
                </a:gradFill>
              </a:rPr>
              <a:t>ATTEMPT CONT’D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285184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endParaRPr lang="en-GB" dirty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D needs to take positive steps towards committing the offence beyond the </a:t>
            </a:r>
            <a:r>
              <a:rPr lang="en-GB" u="sng" dirty="0" smtClean="0">
                <a:latin typeface="Arial Black" pitchFamily="34" charset="0"/>
              </a:rPr>
              <a:t>preparatory stage.</a:t>
            </a:r>
          </a:p>
          <a:p>
            <a:pPr marL="137160" indent="0">
              <a:buNone/>
            </a:pP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nb-NO" dirty="0">
                <a:latin typeface="Arial Black" pitchFamily="34" charset="0"/>
              </a:rPr>
              <a:t>R v. Gullefer (1990) 3 ALL 882 (CA</a:t>
            </a:r>
            <a:r>
              <a:rPr lang="nb-NO" dirty="0" smtClean="0">
                <a:latin typeface="Arial Black" pitchFamily="34" charset="0"/>
              </a:rPr>
              <a:t>)] -t</a:t>
            </a:r>
            <a:r>
              <a:rPr lang="en-GB" dirty="0" smtClean="0">
                <a:latin typeface="Arial Black" pitchFamily="34" charset="0"/>
              </a:rPr>
              <a:t>he </a:t>
            </a:r>
            <a:r>
              <a:rPr lang="en-GB" dirty="0">
                <a:latin typeface="Arial Black" pitchFamily="34" charset="0"/>
              </a:rPr>
              <a:t>offence is committed when the </a:t>
            </a:r>
            <a:r>
              <a:rPr lang="en-GB" dirty="0" smtClean="0">
                <a:latin typeface="Arial Black" pitchFamily="34" charset="0"/>
              </a:rPr>
              <a:t>mere preparatory </a:t>
            </a:r>
            <a:r>
              <a:rPr lang="en-GB" dirty="0">
                <a:latin typeface="Arial Black" pitchFamily="34" charset="0"/>
              </a:rPr>
              <a:t>acts come to an end and the defendant embarks upon the crime proper. </a:t>
            </a:r>
            <a:r>
              <a:rPr lang="en-GB" u="sng" dirty="0">
                <a:latin typeface="Arial Black" pitchFamily="34" charset="0"/>
              </a:rPr>
              <a:t>When that is will depend upon the facts in any particular case</a:t>
            </a:r>
          </a:p>
          <a:p>
            <a:pPr>
              <a:buFont typeface="Wingdings" pitchFamily="2" charset="2"/>
              <a:buChar char="ü"/>
            </a:pPr>
            <a:endParaRPr lang="en-GB" u="sng" dirty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endParaRPr lang="nb-NO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30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ATTEMPT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nb-NO" dirty="0">
                <a:latin typeface="Arial Black" pitchFamily="34" charset="0"/>
              </a:rPr>
              <a:t>R v. Campbel </a:t>
            </a:r>
            <a:r>
              <a:rPr lang="pt-BR" dirty="0">
                <a:latin typeface="Arial Black" pitchFamily="34" charset="0"/>
              </a:rPr>
              <a:t>(1991) 93 Cr App R 350</a:t>
            </a:r>
          </a:p>
          <a:p>
            <a:pPr>
              <a:buFont typeface="Wingdings" pitchFamily="2" charset="2"/>
              <a:buChar char="ü"/>
            </a:pPr>
            <a:r>
              <a:rPr lang="pt-BR" dirty="0">
                <a:latin typeface="Arial Black" pitchFamily="34" charset="0"/>
              </a:rPr>
              <a:t>R v. Jones (1991) 91 Cr App R 351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017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ATTEMPT CONT’D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S. 389 (1) of the PC</a:t>
            </a:r>
          </a:p>
          <a:p>
            <a:pPr>
              <a:buFont typeface="Wingdings" pitchFamily="2" charset="2"/>
              <a:buChar char="ü"/>
            </a:pPr>
            <a:endParaRPr lang="en-GB" sz="3200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Meaning of the words “overt act”?</a:t>
            </a:r>
          </a:p>
          <a:p>
            <a:pPr>
              <a:buFont typeface="Wingdings" pitchFamily="2" charset="2"/>
              <a:buChar char="ü"/>
            </a:pPr>
            <a:endParaRPr lang="en-GB" sz="3200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Look at S. 52 – although relates to offences against public order</a:t>
            </a:r>
            <a:endParaRPr lang="en-GB" sz="3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593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ATTEMPT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3200" dirty="0" err="1" smtClean="0">
                <a:latin typeface="Arial Black" pitchFamily="34" charset="0"/>
              </a:rPr>
              <a:t>Actus</a:t>
            </a:r>
            <a:r>
              <a:rPr lang="en-GB" sz="3200" dirty="0" smtClean="0">
                <a:latin typeface="Arial Black" pitchFamily="34" charset="0"/>
              </a:rPr>
              <a:t> </a:t>
            </a:r>
            <a:r>
              <a:rPr lang="en-GB" sz="3200" dirty="0" err="1" smtClean="0">
                <a:latin typeface="Arial Black" pitchFamily="34" charset="0"/>
              </a:rPr>
              <a:t>reus</a:t>
            </a:r>
            <a:r>
              <a:rPr lang="en-GB" sz="3200" dirty="0" smtClean="0">
                <a:latin typeface="Arial Black" pitchFamily="34" charset="0"/>
              </a:rPr>
              <a:t> – case by case consideration</a:t>
            </a:r>
          </a:p>
          <a:p>
            <a:pPr>
              <a:buFont typeface="Wingdings" pitchFamily="2" charset="2"/>
              <a:buChar char="ü"/>
            </a:pPr>
            <a:endParaRPr lang="en-GB" sz="3200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GB" sz="3200" dirty="0" err="1" smtClean="0">
                <a:latin typeface="Arial Black" pitchFamily="34" charset="0"/>
              </a:rPr>
              <a:t>Mens</a:t>
            </a:r>
            <a:r>
              <a:rPr lang="en-GB" sz="3200" dirty="0" smtClean="0">
                <a:latin typeface="Arial Black" pitchFamily="34" charset="0"/>
              </a:rPr>
              <a:t> </a:t>
            </a:r>
            <a:r>
              <a:rPr lang="en-GB" sz="3200" dirty="0" err="1" smtClean="0">
                <a:latin typeface="Arial Black" pitchFamily="34" charset="0"/>
              </a:rPr>
              <a:t>rea</a:t>
            </a:r>
            <a:r>
              <a:rPr lang="en-GB" sz="3200" dirty="0" smtClean="0">
                <a:latin typeface="Arial Black" pitchFamily="34" charset="0"/>
              </a:rPr>
              <a:t> – accused must intend to commit the alleged offence and prosecutor needs to prove this</a:t>
            </a:r>
            <a:endParaRPr lang="en-GB" sz="3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934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ATTEMPT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3200" dirty="0" smtClean="0">
                <a:latin typeface="Arial Black" pitchFamily="34" charset="0"/>
              </a:rPr>
              <a:t>Where the offence is impossible to commit, would D be held liable?</a:t>
            </a:r>
          </a:p>
        </p:txBody>
      </p:sp>
    </p:spTree>
    <p:extLst>
      <p:ext uri="{BB962C8B-B14F-4D97-AF65-F5344CB8AC3E}">
        <p14:creationId xmlns:p14="http://schemas.microsoft.com/office/powerpoint/2010/main" val="1002840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ATTEMPT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rial Black" pitchFamily="34" charset="0"/>
              </a:rPr>
              <a:t>Zambia yes: - S. 389 PC</a:t>
            </a:r>
          </a:p>
          <a:p>
            <a:pPr marL="624078" indent="-514350">
              <a:buAutoNum type="arabicPeriod"/>
            </a:pPr>
            <a:r>
              <a:rPr lang="en-GB" dirty="0">
                <a:latin typeface="Arial Black" pitchFamily="34" charset="0"/>
              </a:rPr>
              <a:t>Intention is prevented by circumstances independent of his </a:t>
            </a:r>
            <a:r>
              <a:rPr lang="en-GB" dirty="0" smtClean="0">
                <a:latin typeface="Arial Black" pitchFamily="34" charset="0"/>
              </a:rPr>
              <a:t>will</a:t>
            </a:r>
          </a:p>
          <a:p>
            <a:pPr marL="624078" indent="-514350">
              <a:buAutoNum type="arabicPeriod"/>
            </a:pPr>
            <a:endParaRPr lang="en-GB" dirty="0">
              <a:latin typeface="Arial Black" pitchFamily="34" charset="0"/>
            </a:endParaRPr>
          </a:p>
          <a:p>
            <a:pPr marL="624078" indent="-514350">
              <a:buFont typeface="Georgia"/>
              <a:buAutoNum type="arabicPeriod"/>
            </a:pPr>
            <a:r>
              <a:rPr lang="en-GB" dirty="0" smtClean="0">
                <a:latin typeface="Arial Black" pitchFamily="34" charset="0"/>
              </a:rPr>
              <a:t>He </a:t>
            </a:r>
            <a:r>
              <a:rPr lang="en-GB" dirty="0">
                <a:latin typeface="Arial Black" pitchFamily="34" charset="0"/>
              </a:rPr>
              <a:t>desists of his own </a:t>
            </a:r>
            <a:r>
              <a:rPr lang="en-GB" dirty="0" smtClean="0">
                <a:latin typeface="Arial Black" pitchFamily="34" charset="0"/>
              </a:rPr>
              <a:t>motion</a:t>
            </a:r>
          </a:p>
          <a:p>
            <a:pPr marL="624078" indent="-514350">
              <a:buFont typeface="Georgia"/>
              <a:buAutoNum type="arabicPeriod"/>
            </a:pPr>
            <a:endParaRPr lang="en-GB" dirty="0">
              <a:latin typeface="Arial Black" pitchFamily="34" charset="0"/>
            </a:endParaRPr>
          </a:p>
          <a:p>
            <a:pPr marL="624078" indent="-514350">
              <a:buFont typeface="Georgia"/>
              <a:buAutoNum type="arabicPeriod"/>
            </a:pPr>
            <a:r>
              <a:rPr lang="en-GB" dirty="0">
                <a:latin typeface="Arial Black" pitchFamily="34" charset="0"/>
              </a:rPr>
              <a:t>It is impossible to commit the offence due to circumstances unknown to the accused</a:t>
            </a:r>
            <a:endParaRPr lang="en-GB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GB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96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1379</TotalTime>
  <Words>873</Words>
  <Application>Microsoft Office PowerPoint</Application>
  <PresentationFormat>On-screen Show (4:3)</PresentationFormat>
  <Paragraphs>136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 Black</vt:lpstr>
      <vt:lpstr>Book Antiqua</vt:lpstr>
      <vt:lpstr>Calibri</vt:lpstr>
      <vt:lpstr>Georgia</vt:lpstr>
      <vt:lpstr>Lucida Sans</vt:lpstr>
      <vt:lpstr>Wingdings</vt:lpstr>
      <vt:lpstr>Wingdings 2</vt:lpstr>
      <vt:lpstr>Wingdings 3</vt:lpstr>
      <vt:lpstr>Apex</vt:lpstr>
      <vt:lpstr>Part v TYPES OF OFFENCE – INCHOATE/ preliminary OFFENCES</vt:lpstr>
      <vt:lpstr>INCHOATE OFFENCES</vt:lpstr>
      <vt:lpstr>ATTEMPT</vt:lpstr>
      <vt:lpstr>ATTEMPT CONT’D</vt:lpstr>
      <vt:lpstr>ATTEMPT CONT’D</vt:lpstr>
      <vt:lpstr>ATTEMPT CONT’D</vt:lpstr>
      <vt:lpstr>ATTEMPT CONT’D</vt:lpstr>
      <vt:lpstr>ATTEMPT CONT’D</vt:lpstr>
      <vt:lpstr>ATTEMPT CONT’D</vt:lpstr>
      <vt:lpstr>CASE LAW</vt:lpstr>
      <vt:lpstr>CONSPIRACY</vt:lpstr>
      <vt:lpstr>CONSPIRACY CONT’D – ACTUS REUS</vt:lpstr>
      <vt:lpstr>CONSPIRACY CONT’D – MENS REA</vt:lpstr>
      <vt:lpstr>CONSPIRACY CONT’D</vt:lpstr>
      <vt:lpstr>CONSPIRACY - ZAMBIA</vt:lpstr>
      <vt:lpstr>INCITEMENT</vt:lpstr>
      <vt:lpstr>INCITEMENT CONT’D</vt:lpstr>
      <vt:lpstr>INCITEMENT CONT’D</vt:lpstr>
      <vt:lpstr>END OF LECTURE</vt:lpstr>
      <vt:lpstr>NON FATAL OFFENCES AGAINST THE PERSON</vt:lpstr>
      <vt:lpstr>1. ASSAULT</vt:lpstr>
      <vt:lpstr>2. BATTERY</vt:lpstr>
      <vt:lpstr>COMMON ASSAULT </vt:lpstr>
      <vt:lpstr>CAUSING BODILY HARM</vt:lpstr>
      <vt:lpstr>GRIEVOUS HARM</vt:lpstr>
      <vt:lpstr>UNLAWFUL WOUNDING OR POISONING</vt:lpstr>
      <vt:lpstr>End of Lecture!!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 v TYPES OF OFFENCE – INCHOATE/ preliminary OFFENCES</dc:title>
  <dc:creator>ismail - [2010]</dc:creator>
  <cp:lastModifiedBy>Lumbiwe Mwanza</cp:lastModifiedBy>
  <cp:revision>60</cp:revision>
  <dcterms:created xsi:type="dcterms:W3CDTF">2016-03-21T09:46:40Z</dcterms:created>
  <dcterms:modified xsi:type="dcterms:W3CDTF">2016-05-27T16:08:53Z</dcterms:modified>
</cp:coreProperties>
</file>