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20" r:id="rId14"/>
    <p:sldId id="269" r:id="rId15"/>
    <p:sldId id="272" r:id="rId16"/>
    <p:sldId id="270" r:id="rId17"/>
    <p:sldId id="271" r:id="rId18"/>
    <p:sldId id="273" r:id="rId19"/>
    <p:sldId id="275" r:id="rId20"/>
    <p:sldId id="277" r:id="rId21"/>
    <p:sldId id="278" r:id="rId22"/>
    <p:sldId id="280" r:id="rId23"/>
    <p:sldId id="285" r:id="rId24"/>
    <p:sldId id="286" r:id="rId25"/>
    <p:sldId id="289" r:id="rId26"/>
    <p:sldId id="290" r:id="rId27"/>
    <p:sldId id="291" r:id="rId28"/>
    <p:sldId id="321" r:id="rId29"/>
    <p:sldId id="297" r:id="rId30"/>
    <p:sldId id="300" r:id="rId31"/>
    <p:sldId id="301" r:id="rId32"/>
    <p:sldId id="322" r:id="rId33"/>
    <p:sldId id="302" r:id="rId34"/>
    <p:sldId id="305" r:id="rId35"/>
    <p:sldId id="306" r:id="rId36"/>
    <p:sldId id="316" r:id="rId37"/>
    <p:sldId id="323" r:id="rId38"/>
    <p:sldId id="317" r:id="rId39"/>
    <p:sldId id="319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88" d="100"/>
          <a:sy n="88" d="100"/>
        </p:scale>
        <p:origin x="-27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719BE-383F-4A24-84B2-ED435EF5B575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BC924-4852-432E-AD91-B24D2E3093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3621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AAB07-BB28-462F-87E4-BDB06E1232C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179237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 smtClean="0"/>
              <a:t>R v. Bateman</a:t>
            </a:r>
            <a:r>
              <a:rPr lang="en-GB" i="1" baseline="0" dirty="0" smtClean="0"/>
              <a:t> </a:t>
            </a:r>
            <a:r>
              <a:rPr lang="en-GB" baseline="0" dirty="0" smtClean="0"/>
              <a:t>(1925) 19 Cr. </a:t>
            </a:r>
            <a:r>
              <a:rPr lang="en-GB" baseline="0" dirty="0" err="1" smtClean="0"/>
              <a:t>App.R</a:t>
            </a:r>
            <a:r>
              <a:rPr lang="en-GB" baseline="0" dirty="0" smtClean="0"/>
              <a:t>. 8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i="1" dirty="0" smtClean="0"/>
              <a:t>Andrews v. DPP </a:t>
            </a:r>
            <a:r>
              <a:rPr lang="en-GB" dirty="0" smtClean="0"/>
              <a:t>(1937) 2 AKK ER 552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3105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D9A4B-F5CC-4C53-BDB2-178662FD82B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83332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Intention &amp; recklessness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D9A4B-F5CC-4C53-BDB2-178662FD82B0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101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i="1" dirty="0" smtClean="0"/>
              <a:t>The people v. Njovu </a:t>
            </a:r>
            <a:r>
              <a:rPr lang="en-GB" dirty="0" smtClean="0"/>
              <a:t>(1968) ZR 132 (HC)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9875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=</a:t>
            </a:r>
            <a:r>
              <a:rPr lang="en-GB" baseline="0" dirty="0" smtClean="0"/>
              <a:t> Accused { In Lamb, X checked that there was no bullet in the chamber opposite the firing pin, fired a gun at Z &amp; killed him. Both X &amp; Z thought the gun would not fire.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53685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S. 3</a:t>
            </a:r>
            <a:r>
              <a:rPr lang="en-GB" baseline="0" dirty="0" smtClean="0"/>
              <a:t> Homicide Act, 1957.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2957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Read the law underlying provocation and understand circumstances when</a:t>
            </a:r>
            <a:r>
              <a:rPr lang="en-GB" baseline="0" dirty="0" smtClean="0"/>
              <a:t> the defence can be claimed successfully.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65328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Att</a:t>
            </a:r>
            <a:r>
              <a:rPr lang="en-GB" dirty="0" smtClean="0"/>
              <a:t>-Gen’s Reference (No. 3 of 1994) (1998) AC 245 – ( note example of Involuntary Manslaughter)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41379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case child died</a:t>
            </a:r>
            <a:r>
              <a:rPr lang="en-GB" baseline="0" dirty="0" smtClean="0"/>
              <a:t> three days after being admitted in hospital;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6BA6E-B9CF-46BE-A8EA-7A03BAF885BD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50818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038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941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50665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10465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24463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92405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40301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05160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845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1827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2208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5245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8313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125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6617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6618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558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A8F2A60-4A86-4D02-B508-0AF51E2E5A2E}" type="datetimeFigureOut">
              <a:rPr lang="en-GB" smtClean="0"/>
              <a:pPr/>
              <a:t>30/05/2017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27CFE-D2C4-4A49-BF53-FE3D4D0120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603547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505" y="1205596"/>
            <a:ext cx="9144000" cy="4215539"/>
          </a:xfrm>
        </p:spPr>
        <p:txBody>
          <a:bodyPr>
            <a:normAutofit/>
          </a:bodyPr>
          <a:lstStyle/>
          <a:p>
            <a:pPr algn="ctr"/>
            <a:r>
              <a:rPr lang="en-GB" sz="6600" dirty="0" smtClean="0">
                <a:latin typeface="Arial Black" panose="020B0A04020102020204" pitchFamily="34" charset="0"/>
              </a:rPr>
              <a:t>SEXUAL OFFENCES AND HOMICIDE LECTURE</a:t>
            </a:r>
            <a:endParaRPr lang="en-GB" sz="6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269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86106" cy="1174604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627322"/>
            <a:ext cx="11086105" cy="4621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Mens rea: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Intention – 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Recklessness - DPP v. Morgan (1976) AC 182 HL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6118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47973"/>
            <a:ext cx="10760642" cy="1164803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INDECENT ASSAULT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12776"/>
            <a:ext cx="10760642" cy="51845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Look at S137 PC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Claim that a girl/boy under the age of 12 consented to the act of indecency  cannot be a valid defence (S137(2)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S157 – indecent assault on boys under 14 – 7 years</a:t>
            </a:r>
          </a:p>
        </p:txBody>
      </p:sp>
    </p:spTree>
    <p:extLst>
      <p:ext uri="{BB962C8B-B14F-4D97-AF65-F5344CB8AC3E}">
        <p14:creationId xmlns:p14="http://schemas.microsoft.com/office/powerpoint/2010/main" xmlns="" val="452806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85980"/>
            <a:ext cx="10915625" cy="1053884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INDECENT ASSAULT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239864"/>
            <a:ext cx="10915625" cy="528548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200" dirty="0" smtClean="0">
                <a:latin typeface="Arial Black" panose="020B0A04020102020204" pitchFamily="34" charset="0"/>
              </a:rPr>
              <a:t>Actus Rea – 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GB" sz="2800" dirty="0" smtClean="0">
                <a:latin typeface="Arial Black" panose="020B0A04020102020204" pitchFamily="34" charset="0"/>
              </a:rPr>
              <a:t>Assault or battery or both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800" dirty="0" smtClean="0">
                <a:latin typeface="Arial Black" panose="020B0A04020102020204" pitchFamily="34" charset="0"/>
              </a:rPr>
              <a:t>Circumstances of indecency</a:t>
            </a:r>
          </a:p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Mwanza v The people (1976) ZR 154</a:t>
            </a:r>
          </a:p>
          <a:p>
            <a:pPr marL="0" indent="0">
              <a:buNone/>
            </a:pPr>
            <a:r>
              <a:rPr lang="en-GB" sz="2800" dirty="0" err="1">
                <a:latin typeface="Arial Black" panose="020B0A04020102020204" pitchFamily="34" charset="0"/>
              </a:rPr>
              <a:t>Miloslav</a:t>
            </a:r>
            <a:r>
              <a:rPr lang="en-GB" sz="2800" dirty="0">
                <a:latin typeface="Arial Black" panose="020B0A04020102020204" pitchFamily="34" charset="0"/>
              </a:rPr>
              <a:t> v The People [2014] ZMSC 142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The prosecution must prove the absence of consent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Arial Black" panose="020B0A04020102020204" pitchFamily="34" charset="0"/>
              </a:rPr>
              <a:t>Mens </a:t>
            </a:r>
            <a:r>
              <a:rPr lang="en-GB" sz="3200" dirty="0" smtClean="0">
                <a:latin typeface="Arial Black" panose="020B0A04020102020204" pitchFamily="34" charset="0"/>
              </a:rPr>
              <a:t>rea: </a:t>
            </a:r>
            <a:r>
              <a:rPr lang="en-GB" sz="2800" dirty="0" smtClean="0">
                <a:latin typeface="Arial Black" panose="020B0A04020102020204" pitchFamily="34" charset="0"/>
              </a:rPr>
              <a:t>Intention; Recklessness</a:t>
            </a:r>
            <a:endParaRPr lang="en-GB" sz="2800" dirty="0"/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019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604434"/>
            <a:ext cx="10807135" cy="5643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Look at the following on indecent assault: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>
                <a:latin typeface="Arial Black" panose="020B0A04020102020204" pitchFamily="34" charset="0"/>
              </a:rPr>
              <a:t>Kabwita</a:t>
            </a:r>
            <a:r>
              <a:rPr lang="en-GB" sz="2800" dirty="0">
                <a:latin typeface="Arial Black" panose="020B0A04020102020204" pitchFamily="34" charset="0"/>
              </a:rPr>
              <a:t> v The People  [2014] ZMSC 32 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>
                <a:latin typeface="Arial Black" panose="020B0A04020102020204" pitchFamily="34" charset="0"/>
              </a:rPr>
              <a:t>Habeenzu</a:t>
            </a:r>
            <a:r>
              <a:rPr lang="en-GB" sz="2800" dirty="0">
                <a:latin typeface="Arial Black" panose="020B0A04020102020204" pitchFamily="34" charset="0"/>
              </a:rPr>
              <a:t> v The People  [2012] ZMSC 65 </a:t>
            </a:r>
          </a:p>
        </p:txBody>
      </p:sp>
    </p:spTree>
    <p:extLst>
      <p:ext uri="{BB962C8B-B14F-4D97-AF65-F5344CB8AC3E}">
        <p14:creationId xmlns:p14="http://schemas.microsoft.com/office/powerpoint/2010/main" xmlns="" val="3743820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6111" y="278969"/>
            <a:ext cx="11132601" cy="1053885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DEFILEMENT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6112" y="1208868"/>
            <a:ext cx="10776140" cy="503953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S138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anose="020B0A04020102020204" pitchFamily="34" charset="0"/>
              </a:rPr>
              <a:t>PC</a:t>
            </a:r>
          </a:p>
          <a:p>
            <a:pPr marL="0" indent="0">
              <a:buNone/>
            </a:pP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Felony- : life imprisonment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err="1" smtClean="0">
                <a:latin typeface="Arial Black" panose="020B0A04020102020204" pitchFamily="34" charset="0"/>
              </a:rPr>
              <a:t>Actus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 err="1" smtClean="0">
                <a:latin typeface="Arial Black" panose="020B0A04020102020204" pitchFamily="34" charset="0"/>
              </a:rPr>
              <a:t>reus</a:t>
            </a:r>
            <a:r>
              <a:rPr lang="en-GB" sz="2800" dirty="0" smtClean="0">
                <a:latin typeface="Arial Black" panose="020B0A04020102020204" pitchFamily="34" charset="0"/>
              </a:rPr>
              <a:t>: -</a:t>
            </a:r>
            <a:endParaRPr lang="en-GB" sz="2800" dirty="0">
              <a:latin typeface="Arial Black" panose="020B0A04020102020204" pitchFamily="34" charset="0"/>
            </a:endParaRPr>
          </a:p>
          <a:p>
            <a:pPr marL="690372" indent="-571500">
              <a:buAutoNum type="romanLcParenBoth"/>
            </a:pPr>
            <a:r>
              <a:rPr lang="en-GB" sz="2800" dirty="0" smtClean="0">
                <a:latin typeface="Arial Black" panose="020B0A04020102020204" pitchFamily="34" charset="0"/>
              </a:rPr>
              <a:t>Sexual intercourse</a:t>
            </a:r>
            <a:endParaRPr lang="en-GB" sz="2800" dirty="0">
              <a:latin typeface="Arial Black" panose="020B0A04020102020204" pitchFamily="34" charset="0"/>
            </a:endParaRPr>
          </a:p>
          <a:p>
            <a:pPr marL="690372" indent="-571500">
              <a:buAutoNum type="romanLcParenBoth"/>
            </a:pPr>
            <a:r>
              <a:rPr lang="en-GB" sz="2800" dirty="0">
                <a:latin typeface="Arial Black" panose="020B0A04020102020204" pitchFamily="34" charset="0"/>
              </a:rPr>
              <a:t>With </a:t>
            </a:r>
            <a:r>
              <a:rPr lang="en-GB" sz="2800" dirty="0" smtClean="0">
                <a:latin typeface="Arial Black" panose="020B0A04020102020204" pitchFamily="34" charset="0"/>
              </a:rPr>
              <a:t>child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anose="020B0A04020102020204" pitchFamily="34" charset="0"/>
              </a:rPr>
              <a:t>below the age of 16</a:t>
            </a:r>
          </a:p>
          <a:p>
            <a:pPr>
              <a:buFont typeface="Wingdings" pitchFamily="2" charset="2"/>
              <a:buChar char="ü"/>
            </a:pPr>
            <a:endParaRPr lang="en-GB" sz="2800" i="1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i="1" dirty="0" smtClean="0">
                <a:latin typeface="Arial Black" panose="020B0A04020102020204" pitchFamily="34" charset="0"/>
              </a:rPr>
              <a:t>mens rea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>
                <a:latin typeface="Arial Black" panose="020B0A04020102020204" pitchFamily="34" charset="0"/>
              </a:rPr>
              <a:t>– intention, recklessness, 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Accused can raise defence </a:t>
            </a:r>
            <a:r>
              <a:rPr lang="en-GB" sz="2800" dirty="0">
                <a:latin typeface="Arial Black" panose="020B0A04020102020204" pitchFamily="34" charset="0"/>
              </a:rPr>
              <a:t>that the Child appeared to </a:t>
            </a:r>
            <a:r>
              <a:rPr lang="en-GB" sz="2800" dirty="0" smtClean="0">
                <a:latin typeface="Arial Black" panose="020B0A04020102020204" pitchFamily="34" charset="0"/>
              </a:rPr>
              <a:t>be16 years </a:t>
            </a:r>
            <a:r>
              <a:rPr lang="en-GB" sz="2800" dirty="0">
                <a:latin typeface="Arial Black" panose="020B0A04020102020204" pitchFamily="34" charset="0"/>
              </a:rPr>
              <a:t>&amp; above - reasonable </a:t>
            </a:r>
            <a:r>
              <a:rPr lang="en-GB" sz="2800" dirty="0" smtClean="0">
                <a:latin typeface="Arial Black" panose="020B0A04020102020204" pitchFamily="34" charset="0"/>
              </a:rPr>
              <a:t>belief – (mitigating factor) </a:t>
            </a:r>
          </a:p>
          <a:p>
            <a:pPr marL="118872" indent="0">
              <a:buNone/>
            </a:pPr>
            <a:endParaRPr lang="en-GB" dirty="0"/>
          </a:p>
          <a:p>
            <a:pPr marL="118872" indent="0">
              <a:buNone/>
            </a:pPr>
            <a:endParaRPr lang="en-GB" dirty="0" smtClean="0"/>
          </a:p>
          <a:p>
            <a:pPr marL="118872" indent="0">
              <a:buNone/>
            </a:pPr>
            <a:endParaRPr lang="en-GB" dirty="0"/>
          </a:p>
          <a:p>
            <a:pPr marL="118872" indent="0">
              <a:buNone/>
            </a:pPr>
            <a:endParaRPr lang="en-GB" dirty="0" smtClean="0"/>
          </a:p>
          <a:p>
            <a:pPr marL="690372" indent="-571500">
              <a:buAutoNum type="romanLcParenBoth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16802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949" y="201478"/>
            <a:ext cx="11267268" cy="110038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 smtClean="0">
                <a:latin typeface="Arial Black" panose="020B0A04020102020204" pitchFamily="34" charset="0"/>
              </a:rPr>
              <a:t>DEFILEMENT CONT’D</a:t>
            </a:r>
            <a:endParaRPr lang="en-GB" sz="48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49" y="1510662"/>
            <a:ext cx="11267268" cy="51845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b="1" i="1" dirty="0" smtClean="0">
                <a:latin typeface="Arial Black" panose="020B0A04020102020204" pitchFamily="34" charset="0"/>
              </a:rPr>
              <a:t>The People v. Stephen Hara </a:t>
            </a:r>
            <a:r>
              <a:rPr lang="en-GB" sz="2800" b="1" dirty="0" smtClean="0">
                <a:latin typeface="Arial Black" panose="020B0A04020102020204" pitchFamily="34" charset="0"/>
              </a:rPr>
              <a:t>(2004) HC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Accused  aged 39 was charged with defilement of a child aged 11 contrary to s.138(1) PC Cap 87 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Accused was sentenced to 25 years imprisonment with hard labour the harsh sentence was imposed to reflect the barbaric nature of the act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err="1" smtClean="0">
                <a:latin typeface="Arial Black" panose="020B0A04020102020204" pitchFamily="34" charset="0"/>
              </a:rPr>
              <a:t>Nsofu</a:t>
            </a:r>
            <a:r>
              <a:rPr lang="en-GB" sz="2800" dirty="0" smtClean="0">
                <a:latin typeface="Arial Black" panose="020B0A04020102020204" pitchFamily="34" charset="0"/>
              </a:rPr>
              <a:t> v the People (1973) ZR 287</a:t>
            </a:r>
          </a:p>
          <a:p>
            <a:pPr>
              <a:buFont typeface="Wingdings" pitchFamily="2" charset="2"/>
              <a:buChar char="ü"/>
            </a:pPr>
            <a:r>
              <a:rPr lang="en-GB" sz="2800" b="1" dirty="0" smtClean="0">
                <a:latin typeface="Arial Black" panose="020B0A04020102020204" pitchFamily="34" charset="0"/>
              </a:rPr>
              <a:t>Sole </a:t>
            </a:r>
            <a:r>
              <a:rPr lang="en-GB" sz="2800" b="1" dirty="0" err="1">
                <a:latin typeface="Arial Black" panose="020B0A04020102020204" pitchFamily="34" charset="0"/>
              </a:rPr>
              <a:t>S</a:t>
            </a:r>
            <a:r>
              <a:rPr lang="en-GB" sz="2800" b="1" dirty="0" err="1" smtClean="0">
                <a:latin typeface="Arial Black" panose="020B0A04020102020204" pitchFamily="34" charset="0"/>
              </a:rPr>
              <a:t>ikaonga</a:t>
            </a:r>
            <a:r>
              <a:rPr lang="en-GB" sz="2800" b="1" dirty="0" smtClean="0">
                <a:latin typeface="Arial Black" panose="020B0A04020102020204" pitchFamily="34" charset="0"/>
              </a:rPr>
              <a:t> v the people (</a:t>
            </a:r>
            <a:r>
              <a:rPr lang="en-GB" sz="2800" b="1" dirty="0">
                <a:latin typeface="Arial Black" panose="020B0A04020102020204" pitchFamily="34" charset="0"/>
              </a:rPr>
              <a:t>S</a:t>
            </a:r>
            <a:r>
              <a:rPr lang="en-GB" sz="2800" b="1" dirty="0" smtClean="0">
                <a:latin typeface="Arial Black" panose="020B0A04020102020204" pitchFamily="34" charset="0"/>
              </a:rPr>
              <a:t>.C.Z JUDGMENT no. 20 OF 2009) – 25 years</a:t>
            </a:r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75044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309966"/>
            <a:ext cx="11086106" cy="1146875"/>
          </a:xfrm>
        </p:spPr>
        <p:txBody>
          <a:bodyPr/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Attempted </a:t>
            </a:r>
            <a:r>
              <a:rPr lang="en-GB" sz="4400" dirty="0">
                <a:latin typeface="Arial Black" panose="020B0A04020102020204" pitchFamily="34" charset="0"/>
              </a:rPr>
              <a:t>Defilement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55364"/>
            <a:ext cx="8946541" cy="4993036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GB" sz="2800" dirty="0">
                <a:latin typeface="Arial Black" panose="020B0A04020102020204" pitchFamily="34" charset="0"/>
              </a:rPr>
              <a:t>PC </a:t>
            </a:r>
            <a:r>
              <a:rPr lang="en-GB" sz="2800" dirty="0" smtClean="0">
                <a:latin typeface="Arial Black" panose="020B0A04020102020204" pitchFamily="34" charset="0"/>
              </a:rPr>
              <a:t>s.138(2) attempted Defilement - 14</a:t>
            </a:r>
          </a:p>
          <a:p>
            <a:pPr>
              <a:buFont typeface="Arial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Therefore the following needs to be established to secure a conviction;</a:t>
            </a: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will </a:t>
            </a:r>
            <a:r>
              <a:rPr lang="en-GB" sz="2800" dirty="0">
                <a:latin typeface="Arial Black" panose="020B0A04020102020204" pitchFamily="34" charset="0"/>
              </a:rPr>
              <a:t>be established if </a:t>
            </a:r>
            <a:r>
              <a:rPr lang="en-GB" sz="2800" dirty="0" smtClean="0">
                <a:latin typeface="Arial Black" panose="020B0A04020102020204" pitchFamily="34" charset="0"/>
              </a:rPr>
              <a:t>;</a:t>
            </a:r>
          </a:p>
          <a:p>
            <a:pPr>
              <a:buFont typeface="Arial" charset="0"/>
              <a:buChar char="•"/>
            </a:pPr>
            <a:endParaRPr lang="en-GB" sz="2800" dirty="0">
              <a:latin typeface="Arial Black" panose="020B0A04020102020204" pitchFamily="34" charset="0"/>
            </a:endParaRPr>
          </a:p>
          <a:p>
            <a:pPr marL="690372" indent="-571500">
              <a:buAutoNum type="romanLcParenBoth"/>
            </a:pPr>
            <a:r>
              <a:rPr lang="en-GB" sz="2800" dirty="0" smtClean="0">
                <a:latin typeface="Arial Black" panose="020B0A04020102020204" pitchFamily="34" charset="0"/>
              </a:rPr>
              <a:t>Attempt </a:t>
            </a:r>
            <a:r>
              <a:rPr lang="en-GB" sz="2800" dirty="0">
                <a:latin typeface="Arial Black" panose="020B0A04020102020204" pitchFamily="34" charset="0"/>
              </a:rPr>
              <a:t>to have sexual intercourse</a:t>
            </a:r>
          </a:p>
          <a:p>
            <a:pPr marL="690372" indent="-571500">
              <a:buAutoNum type="romanLcParenBoth"/>
            </a:pPr>
            <a:r>
              <a:rPr lang="en-GB" sz="2800" dirty="0">
                <a:latin typeface="Arial Black" panose="020B0A04020102020204" pitchFamily="34" charset="0"/>
              </a:rPr>
              <a:t>With a </a:t>
            </a:r>
            <a:r>
              <a:rPr lang="en-GB" sz="2800" dirty="0" smtClean="0">
                <a:latin typeface="Arial Black" panose="020B0A04020102020204" pitchFamily="34" charset="0"/>
              </a:rPr>
              <a:t>child below 16</a:t>
            </a:r>
          </a:p>
          <a:p>
            <a:pPr marL="118872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 marL="118872" indent="0">
              <a:buNone/>
            </a:pPr>
            <a:endParaRPr lang="en-GB" dirty="0"/>
          </a:p>
          <a:p>
            <a:pPr marL="118872" indent="0">
              <a:buNone/>
            </a:pPr>
            <a:endParaRPr lang="en-GB" dirty="0"/>
          </a:p>
          <a:p>
            <a:pPr marL="118872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50337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24113" cy="988624"/>
          </a:xfrm>
        </p:spPr>
        <p:txBody>
          <a:bodyPr>
            <a:normAutofit/>
          </a:bodyPr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DEFILEMENT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41342"/>
            <a:ext cx="11024113" cy="4807057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endParaRPr lang="en-GB" dirty="0" smtClean="0"/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Defilement of Persons with Mental Illness (s139) PC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Such a person is liable to imprisonment of 14 years imprisonment.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Knowledge </a:t>
            </a:r>
            <a:r>
              <a:rPr lang="en-GB" sz="2800" dirty="0">
                <a:latin typeface="Arial Black" panose="020B0A04020102020204" pitchFamily="34" charset="0"/>
              </a:rPr>
              <a:t>to the </a:t>
            </a:r>
            <a:r>
              <a:rPr lang="en-GB" sz="2800" dirty="0" smtClean="0">
                <a:latin typeface="Arial Black" panose="020B0A04020102020204" pitchFamily="34" charset="0"/>
              </a:rPr>
              <a:t>accused that the victim is an Idiot </a:t>
            </a:r>
            <a:r>
              <a:rPr lang="en-GB" sz="2800" dirty="0">
                <a:latin typeface="Arial Black" panose="020B0A04020102020204" pitchFamily="34" charset="0"/>
              </a:rPr>
              <a:t>or </a:t>
            </a:r>
            <a:r>
              <a:rPr lang="en-GB" sz="2800" dirty="0" smtClean="0">
                <a:latin typeface="Arial Black" panose="020B0A04020102020204" pitchFamily="34" charset="0"/>
              </a:rPr>
              <a:t>imbecile 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There is need </a:t>
            </a:r>
            <a:r>
              <a:rPr lang="en-GB" sz="2800" dirty="0">
                <a:latin typeface="Arial Black" panose="020B0A04020102020204" pitchFamily="34" charset="0"/>
              </a:rPr>
              <a:t>to prove that D did not know that the victim had a </a:t>
            </a:r>
            <a:r>
              <a:rPr lang="en-GB" sz="2800" dirty="0" smtClean="0">
                <a:latin typeface="Arial Black" panose="020B0A04020102020204" pitchFamily="34" charset="0"/>
              </a:rPr>
              <a:t>mental disability</a:t>
            </a: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Arial" charset="0"/>
              <a:buChar char="•"/>
            </a:pPr>
            <a:endParaRPr lang="en-GB" sz="2800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78910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6941" y="260648"/>
            <a:ext cx="11112285" cy="1219200"/>
          </a:xfrm>
        </p:spPr>
        <p:txBody>
          <a:bodyPr>
            <a:noAutofit/>
          </a:bodyPr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INCEST</a:t>
            </a:r>
            <a:br>
              <a:rPr lang="en-GB" sz="4400" dirty="0" smtClean="0">
                <a:latin typeface="Arial Black" panose="020B0A04020102020204" pitchFamily="34" charset="0"/>
              </a:rPr>
            </a:b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6941" y="1124745"/>
            <a:ext cx="11112285" cy="52450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PC S159 – incest by males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Carnal knowledge of grandmother, mother, sister or daughter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Felony – five years/life imprisonment if the female is below 12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Consent immaterial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Black" panose="020B0A04020102020204" pitchFamily="34" charset="0"/>
              </a:rPr>
              <a:t>Attempt is a misdemeanour with an unspecified sentence in PC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726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53" y="452718"/>
            <a:ext cx="11344759" cy="1147482"/>
          </a:xfrm>
        </p:spPr>
        <p:txBody>
          <a:bodyPr>
            <a:normAutofit/>
          </a:bodyPr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INCEST CONT’D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953" y="1600200"/>
            <a:ext cx="11344759" cy="49251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S161 – incest by females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Female child above the age of 16 permits a grandfather, father, brother or son to have carnal knowledge with her is guilty of a felony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Liable to 5 years imprisonment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Mens </a:t>
            </a:r>
            <a:r>
              <a:rPr lang="en-GB" sz="2800" dirty="0">
                <a:latin typeface="Arial Black" panose="020B0A04020102020204" pitchFamily="34" charset="0"/>
              </a:rPr>
              <a:t>rea – intention, recklessness </a:t>
            </a:r>
            <a:r>
              <a:rPr lang="en-GB" sz="2800" dirty="0" smtClean="0">
                <a:latin typeface="Arial Black" panose="020B0A04020102020204" pitchFamily="34" charset="0"/>
              </a:rPr>
              <a:t>(Knowledge </a:t>
            </a:r>
            <a:r>
              <a:rPr lang="en-GB" sz="2800" dirty="0">
                <a:latin typeface="Arial Black" panose="020B0A04020102020204" pitchFamily="34" charset="0"/>
              </a:rPr>
              <a:t>as part of the fault </a:t>
            </a:r>
            <a:r>
              <a:rPr lang="en-GB" sz="2800" dirty="0" smtClean="0">
                <a:latin typeface="Arial Black" panose="020B0A04020102020204" pitchFamily="34" charset="0"/>
              </a:rPr>
              <a:t>element)</a:t>
            </a:r>
            <a:endParaRPr lang="en-GB" sz="2800" dirty="0">
              <a:latin typeface="Arial Black" panose="020B0A04020102020204" pitchFamily="34" charset="0"/>
            </a:endParaRP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1973391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85980"/>
            <a:ext cx="11132601" cy="1286359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177871"/>
            <a:ext cx="10993116" cy="53779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S.132 PC - Rape is unlawful carnal knowledge of a </a:t>
            </a:r>
            <a:r>
              <a:rPr lang="en-GB" sz="2800" b="1" dirty="0" smtClean="0">
                <a:latin typeface="Arial Black" panose="020B0A04020102020204" pitchFamily="34" charset="0"/>
              </a:rPr>
              <a:t>woman or girl </a:t>
            </a:r>
            <a:r>
              <a:rPr lang="en-GB" sz="2800" dirty="0" smtClean="0">
                <a:latin typeface="Arial Black" panose="020B0A04020102020204" pitchFamily="34" charset="0"/>
              </a:rPr>
              <a:t>without her consent or with ‘consent’ if consent is obtained by: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Arial Black" panose="020B0A04020102020204" pitchFamily="34" charset="0"/>
              </a:rPr>
              <a:t>Force,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Arial Black" panose="020B0A04020102020204" pitchFamily="34" charset="0"/>
              </a:rPr>
              <a:t>threats or intimidation,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Arial Black" panose="020B0A04020102020204" pitchFamily="34" charset="0"/>
              </a:rPr>
              <a:t>By fear of bodily harm,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Arial Black" panose="020B0A04020102020204" pitchFamily="34" charset="0"/>
              </a:rPr>
              <a:t>False representation as to the nature of the act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Arial Black" panose="020B0A04020102020204" pitchFamily="34" charset="0"/>
              </a:rPr>
              <a:t>personating a woman’s husband.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034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2132856"/>
            <a:ext cx="8229600" cy="1143000"/>
          </a:xfrm>
        </p:spPr>
        <p:txBody>
          <a:bodyPr/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END OF LECTURE</a:t>
            </a:r>
            <a:endParaRPr lang="en-GB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6601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4531" y="1863064"/>
            <a:ext cx="9404723" cy="1400530"/>
          </a:xfrm>
        </p:spPr>
        <p:txBody>
          <a:bodyPr/>
          <a:lstStyle/>
          <a:p>
            <a:pPr algn="ctr"/>
            <a:r>
              <a:rPr lang="en-GB" sz="7200" dirty="0" smtClean="0">
                <a:latin typeface="Arial Black" panose="020B0A04020102020204" pitchFamily="34" charset="0"/>
              </a:rPr>
              <a:t>HOMICIDE</a:t>
            </a:r>
            <a:endParaRPr lang="en-GB" sz="7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52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936" y="743920"/>
            <a:ext cx="10802318" cy="550448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Murder &amp; manslaughter – have the same unlawful conduct – causing death (AR)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However state of mind (MR) of the accused (A) at the time of killing is different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Murder A intends to kill or cause grievous bodily harm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Manslaughter A might have been reckless or negligent in causing death of the victim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42318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57" y="247974"/>
            <a:ext cx="11298264" cy="1131376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The Law of murder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958" y="1379350"/>
            <a:ext cx="11298264" cy="48690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S200 PC – under the section murder is committed when a human being kills another being with the most blameworthy state of mind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S201 PC – punishment is death or any sentence other than death (extenuating circumstances would be considered based on applying the reasonable man test)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4844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16976"/>
            <a:ext cx="10605659" cy="1146875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Murder Cont’d</a:t>
            </a:r>
            <a:endParaRPr lang="en-GB" i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72340"/>
            <a:ext cx="10605658" cy="47760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Arial Black" panose="020B0A04020102020204" pitchFamily="34" charset="0"/>
              </a:rPr>
              <a:t>S200 </a:t>
            </a:r>
            <a:r>
              <a:rPr lang="en-GB" sz="2800" dirty="0" smtClean="0">
                <a:latin typeface="Arial Black" panose="020B0A04020102020204" pitchFamily="34" charset="0"/>
              </a:rPr>
              <a:t>PC: </a:t>
            </a:r>
            <a:r>
              <a:rPr lang="en-GB" sz="2800" b="1" dirty="0" smtClean="0">
                <a:latin typeface="Arial Black" panose="020B0A04020102020204" pitchFamily="34" charset="0"/>
              </a:rPr>
              <a:t>death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>
                <a:latin typeface="Arial Black" panose="020B0A04020102020204" pitchFamily="34" charset="0"/>
              </a:rPr>
              <a:t>of another person </a:t>
            </a:r>
            <a:r>
              <a:rPr lang="en-GB" sz="2800" dirty="0" smtClean="0">
                <a:latin typeface="Arial Black" panose="020B0A04020102020204" pitchFamily="34" charset="0"/>
              </a:rPr>
              <a:t>has to be as a result of </a:t>
            </a:r>
            <a:r>
              <a:rPr lang="en-GB" sz="2800" dirty="0">
                <a:latin typeface="Arial Black" panose="020B0A04020102020204" pitchFamily="34" charset="0"/>
              </a:rPr>
              <a:t>an </a:t>
            </a:r>
            <a:r>
              <a:rPr lang="en-GB" sz="2800" b="1" dirty="0">
                <a:latin typeface="Arial Black" panose="020B0A04020102020204" pitchFamily="34" charset="0"/>
              </a:rPr>
              <a:t>unlawful act or omission </a:t>
            </a:r>
            <a:endParaRPr lang="en-GB" sz="2800" b="1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GB" sz="2800" b="1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(S209(i)) PC -: A person is not deemed to have killed another if the death of that person does not take place within a year &amp; a day of the cause of death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7491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574662" cy="942129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Murder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953" y="1394847"/>
            <a:ext cx="11034793" cy="495945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MENS REA: Malice </a:t>
            </a:r>
            <a:r>
              <a:rPr lang="en-GB" sz="2800" dirty="0">
                <a:latin typeface="Arial Black" panose="020B0A04020102020204" pitchFamily="34" charset="0"/>
              </a:rPr>
              <a:t>aforethought- most blameworthy state of mind or the intent to cause grievous bodily </a:t>
            </a:r>
            <a:r>
              <a:rPr lang="en-GB" sz="2800" dirty="0" smtClean="0">
                <a:latin typeface="Arial Black" panose="020B0A04020102020204" pitchFamily="34" charset="0"/>
              </a:rPr>
              <a:t>harm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The </a:t>
            </a:r>
            <a:r>
              <a:rPr lang="en-GB" sz="2800" dirty="0">
                <a:latin typeface="Arial Black" panose="020B0A04020102020204" pitchFamily="34" charset="0"/>
              </a:rPr>
              <a:t>people v. </a:t>
            </a:r>
            <a:r>
              <a:rPr lang="en-GB" sz="2800" dirty="0" err="1">
                <a:latin typeface="Arial Black" panose="020B0A04020102020204" pitchFamily="34" charset="0"/>
              </a:rPr>
              <a:t>Njovu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anose="020B0A04020102020204" pitchFamily="34" charset="0"/>
              </a:rPr>
              <a:t>– malice aforethought ‘relates </a:t>
            </a:r>
            <a:r>
              <a:rPr lang="en-GB" sz="2800" dirty="0">
                <a:latin typeface="Arial Black" panose="020B0A04020102020204" pitchFamily="34" charset="0"/>
              </a:rPr>
              <a:t>to the state of mind of the accused person at the time he caused the death of the deceased</a:t>
            </a:r>
            <a:r>
              <a:rPr lang="en-GB" sz="2800" dirty="0" smtClean="0">
                <a:latin typeface="Arial Black" panose="020B0A04020102020204" pitchFamily="34" charset="0"/>
              </a:rPr>
              <a:t>’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7083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08614" cy="1019621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Murder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48353"/>
            <a:ext cx="10745143" cy="522292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600" dirty="0">
                <a:latin typeface="Arial Black" panose="020B0A04020102020204" pitchFamily="34" charset="0"/>
              </a:rPr>
              <a:t>MR of murder – S204 PC sets out three kinds of malice </a:t>
            </a:r>
            <a:r>
              <a:rPr lang="en-GB" sz="2600" dirty="0" smtClean="0">
                <a:latin typeface="Arial Black" panose="020B0A04020102020204" pitchFamily="34" charset="0"/>
              </a:rPr>
              <a:t>aforethought</a:t>
            </a:r>
            <a:endParaRPr lang="en-GB" sz="2600" dirty="0">
              <a:latin typeface="Arial Black" panose="020B0A04020102020204" pitchFamily="34" charset="0"/>
            </a:endParaRPr>
          </a:p>
          <a:p>
            <a:pPr marL="571500" indent="-571500">
              <a:buAutoNum type="romanUcParenBoth"/>
            </a:pPr>
            <a:r>
              <a:rPr lang="en-GB" sz="2600" dirty="0" smtClean="0">
                <a:latin typeface="Arial Black" panose="020B0A04020102020204" pitchFamily="34" charset="0"/>
              </a:rPr>
              <a:t>Express </a:t>
            </a:r>
            <a:r>
              <a:rPr lang="en-GB" sz="2600" dirty="0">
                <a:latin typeface="Arial Black" panose="020B0A04020102020204" pitchFamily="34" charset="0"/>
              </a:rPr>
              <a:t>malice – s204(a) – intention to cause death or do grievous </a:t>
            </a:r>
            <a:r>
              <a:rPr lang="en-GB" sz="2600" dirty="0" smtClean="0">
                <a:latin typeface="Arial Black" panose="020B0A04020102020204" pitchFamily="34" charset="0"/>
              </a:rPr>
              <a:t>harm (direct intention </a:t>
            </a:r>
            <a:r>
              <a:rPr lang="en-GB" sz="2600" dirty="0" err="1" smtClean="0">
                <a:latin typeface="Arial Black" panose="020B0A04020102020204" pitchFamily="34" charset="0"/>
              </a:rPr>
              <a:t>ie</a:t>
            </a:r>
            <a:r>
              <a:rPr lang="en-GB" sz="2600" dirty="0" smtClean="0">
                <a:latin typeface="Arial Black" panose="020B0A04020102020204" pitchFamily="34" charset="0"/>
              </a:rPr>
              <a:t>. X hates Y, picks a gun and shoots him)</a:t>
            </a:r>
          </a:p>
          <a:p>
            <a:pPr marL="571500" indent="-571500">
              <a:buAutoNum type="romanUcParenBoth"/>
            </a:pPr>
            <a:endParaRPr lang="en-GB" sz="2600" dirty="0">
              <a:latin typeface="Arial Black" panose="020B0A04020102020204" pitchFamily="34" charset="0"/>
            </a:endParaRPr>
          </a:p>
          <a:p>
            <a:pPr marL="571500" indent="-571500">
              <a:buFont typeface="Wingdings 2"/>
              <a:buAutoNum type="romanUcParenBoth"/>
            </a:pPr>
            <a:r>
              <a:rPr lang="en-GB" sz="2600" dirty="0">
                <a:latin typeface="Arial Black" panose="020B0A04020102020204" pitchFamily="34" charset="0"/>
              </a:rPr>
              <a:t>Implied malice - s204(b) knowledge that act or omission is causing death or led to death or grievous </a:t>
            </a:r>
            <a:r>
              <a:rPr lang="en-GB" sz="2600" dirty="0" smtClean="0">
                <a:latin typeface="Arial Black" panose="020B0A04020102020204" pitchFamily="34" charset="0"/>
              </a:rPr>
              <a:t>harm – ( see </a:t>
            </a:r>
            <a:r>
              <a:rPr lang="en-GB" sz="2600" dirty="0" err="1" smtClean="0">
                <a:latin typeface="Arial Black" panose="020B0A04020102020204" pitchFamily="34" charset="0"/>
              </a:rPr>
              <a:t>Mbomena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Moola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smtClean="0">
                <a:latin typeface="Arial Black" panose="020B0A04020102020204" pitchFamily="34" charset="0"/>
              </a:rPr>
              <a:t>(2000) ZMSC 47</a:t>
            </a:r>
          </a:p>
          <a:p>
            <a:pPr marL="571500" indent="-571500">
              <a:buFont typeface="Wingdings 2"/>
              <a:buAutoNum type="romanUcParenBoth"/>
            </a:pPr>
            <a:endParaRPr lang="en-GB" sz="2600" dirty="0">
              <a:latin typeface="Arial Black" panose="020B0A04020102020204" pitchFamily="34" charset="0"/>
            </a:endParaRPr>
          </a:p>
          <a:p>
            <a:pPr marL="571500" indent="-571500">
              <a:buFont typeface="Wingdings 2"/>
              <a:buAutoNum type="romanUcParenBoth"/>
            </a:pPr>
            <a:r>
              <a:rPr lang="en-GB" sz="2600" dirty="0" smtClean="0">
                <a:latin typeface="Arial Black" panose="020B0A04020102020204" pitchFamily="34" charset="0"/>
              </a:rPr>
              <a:t>Constructive malice - s204(c)  intent to commit a felony – involves statutory interpretation leading to establishing a causal link -  It is present if the D causes death while committing or attempting to commit a felony - </a:t>
            </a:r>
            <a:r>
              <a:rPr lang="en-GB" sz="2600" dirty="0" err="1">
                <a:latin typeface="Arial Black" panose="020B0A04020102020204" pitchFamily="34" charset="0"/>
              </a:rPr>
              <a:t>Chitenge</a:t>
            </a:r>
            <a:r>
              <a:rPr lang="en-GB" sz="2600" dirty="0">
                <a:latin typeface="Arial Black" panose="020B0A04020102020204" pitchFamily="34" charset="0"/>
              </a:rPr>
              <a:t> v. The people (1966) ZR 37 </a:t>
            </a:r>
          </a:p>
          <a:p>
            <a:pPr marL="571500" indent="-571500">
              <a:buAutoNum type="romanUcParenBoth"/>
            </a:pPr>
            <a:endParaRPr lang="en-GB" dirty="0" smtClean="0"/>
          </a:p>
          <a:p>
            <a:pPr marL="0" indent="0">
              <a:buNone/>
            </a:pPr>
            <a:endParaRPr lang="en-GB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792446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1123" cy="942129"/>
          </a:xfrm>
        </p:spPr>
        <p:txBody>
          <a:bodyPr>
            <a:normAutofit/>
          </a:bodyPr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Murder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66" y="1394848"/>
            <a:ext cx="11391254" cy="53314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400" i="1" dirty="0" smtClean="0">
                <a:latin typeface="Arial Black" panose="020B0A04020102020204" pitchFamily="34" charset="0"/>
              </a:rPr>
              <a:t>The people v. </a:t>
            </a:r>
            <a:r>
              <a:rPr lang="en-GB" sz="2400" i="1" dirty="0" err="1" smtClean="0">
                <a:latin typeface="Arial Black" panose="020B0A04020102020204" pitchFamily="34" charset="0"/>
              </a:rPr>
              <a:t>Njovu</a:t>
            </a:r>
            <a:r>
              <a:rPr lang="en-GB" sz="2400" i="1" dirty="0" smtClean="0">
                <a:latin typeface="Arial Black" panose="020B0A04020102020204" pitchFamily="34" charset="0"/>
              </a:rPr>
              <a:t> - </a:t>
            </a:r>
            <a:r>
              <a:rPr lang="en-GB" sz="2400" dirty="0" smtClean="0">
                <a:latin typeface="Arial Black" panose="020B0A04020102020204" pitchFamily="34" charset="0"/>
              </a:rPr>
              <a:t>In order for the D to be charged of murder three factors had to be established 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Arial Black" panose="020B0A04020102020204" pitchFamily="34" charset="0"/>
              </a:rPr>
              <a:t>That the D caused the death of the deceased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Arial Black" panose="020B0A04020102020204" pitchFamily="34" charset="0"/>
              </a:rPr>
              <a:t>By an unlawful act &amp;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Arial Black" panose="020B0A04020102020204" pitchFamily="34" charset="0"/>
              </a:rPr>
              <a:t>With malice aforethought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Arial Black" panose="020B0A04020102020204" pitchFamily="34" charset="0"/>
              </a:rPr>
              <a:t>In order for malice aforethought to be established in this case the prosecution had to prove that the D either had actual intention to kill or cause grievous harm to the deceased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Arial Black" panose="020B0A04020102020204" pitchFamily="34" charset="0"/>
              </a:rPr>
              <a:t>Or that he was doing what was likely to cause death or grievous harm</a:t>
            </a:r>
          </a:p>
        </p:txBody>
      </p:sp>
    </p:spTree>
    <p:extLst>
      <p:ext uri="{BB962C8B-B14F-4D97-AF65-F5344CB8AC3E}">
        <p14:creationId xmlns:p14="http://schemas.microsoft.com/office/powerpoint/2010/main" xmlns="" val="14256898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956" y="573438"/>
            <a:ext cx="11081288" cy="593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>
                <a:latin typeface="Arial Black" panose="020B0A04020102020204" pitchFamily="34" charset="0"/>
              </a:rPr>
              <a:t>Read the following cases on murder:</a:t>
            </a:r>
          </a:p>
          <a:p>
            <a:pPr marL="0" indent="0">
              <a:buNone/>
            </a:pPr>
            <a:endParaRPr lang="en-GB" sz="32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 err="1" smtClean="0">
                <a:latin typeface="Arial Black" panose="020B0A04020102020204" pitchFamily="34" charset="0"/>
              </a:rPr>
              <a:t>Phiri</a:t>
            </a:r>
            <a:r>
              <a:rPr lang="en-GB" sz="3200" dirty="0" smtClean="0">
                <a:latin typeface="Arial Black" panose="020B0A04020102020204" pitchFamily="34" charset="0"/>
              </a:rPr>
              <a:t> v the people (2015) ZMSC 15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 err="1" smtClean="0">
                <a:latin typeface="Arial Black" panose="020B0A04020102020204" pitchFamily="34" charset="0"/>
              </a:rPr>
              <a:t>Sitali</a:t>
            </a:r>
            <a:r>
              <a:rPr lang="en-GB" sz="3200" dirty="0" smtClean="0">
                <a:latin typeface="Arial Black" panose="020B0A04020102020204" pitchFamily="34" charset="0"/>
              </a:rPr>
              <a:t> v the people (1972) ZR 139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 err="1" smtClean="0">
                <a:latin typeface="Arial Black" panose="020B0A04020102020204" pitchFamily="34" charset="0"/>
              </a:rPr>
              <a:t>Mushoke</a:t>
            </a:r>
            <a:r>
              <a:rPr lang="en-GB" sz="3200" dirty="0" smtClean="0">
                <a:latin typeface="Arial Black" panose="020B0A04020102020204" pitchFamily="34" charset="0"/>
              </a:rPr>
              <a:t> </a:t>
            </a:r>
            <a:r>
              <a:rPr lang="en-GB" sz="3200" dirty="0">
                <a:latin typeface="Arial Black" panose="020B0A04020102020204" pitchFamily="34" charset="0"/>
              </a:rPr>
              <a:t>v The People  [2014] ZMSC 117 </a:t>
            </a:r>
          </a:p>
        </p:txBody>
      </p:sp>
    </p:spTree>
    <p:extLst>
      <p:ext uri="{BB962C8B-B14F-4D97-AF65-F5344CB8AC3E}">
        <p14:creationId xmlns:p14="http://schemas.microsoft.com/office/powerpoint/2010/main" xmlns="" val="1876344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278969"/>
            <a:ext cx="11437749" cy="1146875"/>
          </a:xfrm>
        </p:spPr>
        <p:txBody>
          <a:bodyPr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Manslaughter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49" y="1301858"/>
            <a:ext cx="11360257" cy="4946541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Lesser charge to murder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Actus Rea – same as that for murder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Arial Black" panose="020B0A04020102020204" pitchFamily="34" charset="0"/>
              </a:rPr>
              <a:t>S199 any person who causes </a:t>
            </a:r>
            <a:r>
              <a:rPr lang="en-GB" sz="2800" b="1" dirty="0">
                <a:latin typeface="Arial Black" panose="020B0A04020102020204" pitchFamily="34" charset="0"/>
              </a:rPr>
              <a:t>death</a:t>
            </a:r>
            <a:r>
              <a:rPr lang="en-GB" sz="2800" dirty="0">
                <a:latin typeface="Arial Black" panose="020B0A04020102020204" pitchFamily="34" charset="0"/>
              </a:rPr>
              <a:t> of another person by an </a:t>
            </a:r>
            <a:r>
              <a:rPr lang="en-GB" sz="2800" b="1" dirty="0">
                <a:latin typeface="Arial Black" panose="020B0A04020102020204" pitchFamily="34" charset="0"/>
              </a:rPr>
              <a:t>unlawful act or omission </a:t>
            </a:r>
            <a:r>
              <a:rPr lang="en-GB" sz="2800" dirty="0">
                <a:latin typeface="Arial Black" panose="020B0A04020102020204" pitchFamily="34" charset="0"/>
              </a:rPr>
              <a:t>is guilty of a felony termed </a:t>
            </a:r>
            <a:r>
              <a:rPr lang="en-GB" sz="2800" dirty="0" smtClean="0">
                <a:latin typeface="Arial Black" panose="020B0A04020102020204" pitchFamily="34" charset="0"/>
              </a:rPr>
              <a:t>manslaughter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Mens rea: In manslaughter of every kind there must be a guilty mind without it the A must be acquitted (R v. Lamb)</a:t>
            </a:r>
            <a:endParaRPr lang="en-GB" sz="2800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9007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49832"/>
            <a:ext cx="8946541" cy="46985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The offence of attempted rape is considered to be as grave as the offence of Rape –  life imprisonment (PC 133);(PC 134)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5602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32601" cy="103511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900" dirty="0" smtClean="0">
                <a:latin typeface="Arial Black" panose="020B0A04020102020204" pitchFamily="34" charset="0"/>
              </a:rPr>
              <a:t>Voluntary Manslaughter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87838"/>
            <a:ext cx="11132601" cy="47605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Arial Black" panose="020B0A04020102020204" pitchFamily="34" charset="0"/>
              </a:rPr>
              <a:t>Actus reus and mens rea for murder are present but an additional factor exists which reduces the blameworthiness of 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Arial Black" panose="020B0A04020102020204" pitchFamily="34" charset="0"/>
              </a:rPr>
              <a:t>I.e. provocation or diminished responsibility</a:t>
            </a:r>
          </a:p>
          <a:p>
            <a:pPr marL="0" indent="0">
              <a:buNone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Arial Black" panose="020B0A04020102020204" pitchFamily="34" charset="0"/>
              </a:rPr>
              <a:t>i.e. </a:t>
            </a:r>
            <a:r>
              <a:rPr lang="en-GB" sz="2400" dirty="0">
                <a:latin typeface="Arial Black" panose="020B0A04020102020204" pitchFamily="34" charset="0"/>
              </a:rPr>
              <a:t>The people v. </a:t>
            </a:r>
            <a:r>
              <a:rPr lang="en-GB" sz="2400" dirty="0" err="1">
                <a:latin typeface="Arial Black" panose="020B0A04020102020204" pitchFamily="34" charset="0"/>
              </a:rPr>
              <a:t>Njovu</a:t>
            </a:r>
            <a:r>
              <a:rPr lang="en-GB" sz="2400" dirty="0">
                <a:latin typeface="Arial Black" panose="020B0A04020102020204" pitchFamily="34" charset="0"/>
              </a:rPr>
              <a:t> (1968) ZR 132 (HC</a:t>
            </a:r>
            <a:r>
              <a:rPr lang="en-GB" sz="2400" dirty="0" smtClean="0">
                <a:latin typeface="Arial Black" panose="020B0A04020102020204" pitchFamily="34" charset="0"/>
              </a:rPr>
              <a:t>)</a:t>
            </a:r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0871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309966"/>
            <a:ext cx="11256587" cy="1053885"/>
          </a:xfrm>
        </p:spPr>
        <p:txBody>
          <a:bodyPr/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Provocation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193370"/>
            <a:ext cx="11070607" cy="50550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S.205, 206 PC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 smtClean="0">
                <a:latin typeface="Arial Black" panose="020B0A04020102020204" pitchFamily="34" charset="0"/>
              </a:rPr>
              <a:t>Nyambe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 err="1" smtClean="0">
                <a:latin typeface="Arial Black" panose="020B0A04020102020204" pitchFamily="34" charset="0"/>
              </a:rPr>
              <a:t>Mubukwanu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 err="1" smtClean="0">
                <a:latin typeface="Arial Black" panose="020B0A04020102020204" pitchFamily="34" charset="0"/>
              </a:rPr>
              <a:t>Liyambi</a:t>
            </a:r>
            <a:r>
              <a:rPr lang="en-GB" sz="2800" dirty="0" smtClean="0">
                <a:latin typeface="Arial Black" panose="020B0A04020102020204" pitchFamily="34" charset="0"/>
              </a:rPr>
              <a:t> v the people (1978) ZR 25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There must be an act of </a:t>
            </a:r>
            <a:r>
              <a:rPr lang="en-GB" sz="2800" dirty="0" err="1" smtClean="0">
                <a:latin typeface="Arial Black" panose="020B0A04020102020204" pitchFamily="34" charset="0"/>
              </a:rPr>
              <a:t>provation</a:t>
            </a:r>
            <a:r>
              <a:rPr lang="en-GB" sz="2800" dirty="0" smtClean="0">
                <a:latin typeface="Arial Black" panose="020B0A04020102020204" pitchFamily="34" charset="0"/>
              </a:rPr>
              <a:t> which is a wrongful act or insult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There must be a loss of self control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Reasonable retaliation to the provocation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5276073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442" y="635432"/>
            <a:ext cx="10864312" cy="5612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Read the following cases on provocation: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Ester </a:t>
            </a:r>
            <a:r>
              <a:rPr lang="en-GB" sz="2800" dirty="0" err="1" smtClean="0">
                <a:latin typeface="Arial Black" panose="020B0A04020102020204" pitchFamily="34" charset="0"/>
              </a:rPr>
              <a:t>Mwiimbe</a:t>
            </a:r>
            <a:r>
              <a:rPr lang="en-GB" sz="2800" dirty="0" smtClean="0">
                <a:latin typeface="Arial Black" panose="020B0A04020102020204" pitchFamily="34" charset="0"/>
              </a:rPr>
              <a:t> v the people (1986) ZR 15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 smtClean="0">
                <a:latin typeface="Arial Black" panose="020B0A04020102020204" pitchFamily="34" charset="0"/>
              </a:rPr>
              <a:t>Lungu</a:t>
            </a:r>
            <a:r>
              <a:rPr lang="en-GB" sz="2800" dirty="0" smtClean="0">
                <a:latin typeface="Arial Black" panose="020B0A04020102020204" pitchFamily="34" charset="0"/>
              </a:rPr>
              <a:t> v the people (1972) ZR 95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>
                <a:latin typeface="Arial Black" panose="020B0A04020102020204" pitchFamily="34" charset="0"/>
              </a:rPr>
              <a:t>Mushoke</a:t>
            </a:r>
            <a:r>
              <a:rPr lang="en-GB" sz="2800" dirty="0">
                <a:latin typeface="Arial Black" panose="020B0A04020102020204" pitchFamily="34" charset="0"/>
              </a:rPr>
              <a:t> v The People </a:t>
            </a:r>
            <a:r>
              <a:rPr lang="en-GB" sz="2800" dirty="0" smtClean="0">
                <a:latin typeface="Arial Black" panose="020B0A04020102020204" pitchFamily="34" charset="0"/>
              </a:rPr>
              <a:t>[</a:t>
            </a:r>
            <a:r>
              <a:rPr lang="en-GB" sz="2800" dirty="0">
                <a:latin typeface="Arial Black" panose="020B0A04020102020204" pitchFamily="34" charset="0"/>
              </a:rPr>
              <a:t>2014] ZMSC 117 </a:t>
            </a:r>
          </a:p>
        </p:txBody>
      </p:sp>
    </p:spTree>
    <p:extLst>
      <p:ext uri="{BB962C8B-B14F-4D97-AF65-F5344CB8AC3E}">
        <p14:creationId xmlns:p14="http://schemas.microsoft.com/office/powerpoint/2010/main" xmlns="" val="18069311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24113" cy="988624"/>
          </a:xfrm>
        </p:spPr>
        <p:txBody>
          <a:bodyPr/>
          <a:lstStyle/>
          <a:p>
            <a:pPr algn="ctr"/>
            <a:r>
              <a:rPr lang="en-GB" sz="4800" dirty="0">
                <a:latin typeface="Arial Black" panose="020B0A04020102020204" pitchFamily="34" charset="0"/>
              </a:rPr>
              <a:t>Involuntary Manslaughter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17356"/>
            <a:ext cx="10900126" cy="51299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where D </a:t>
            </a:r>
            <a:r>
              <a:rPr lang="en-GB" sz="2800" dirty="0">
                <a:latin typeface="Arial Black" panose="020B0A04020102020204" pitchFamily="34" charset="0"/>
              </a:rPr>
              <a:t>killed without the fault elements required for the particular </a:t>
            </a:r>
            <a:r>
              <a:rPr lang="en-GB" sz="2800" dirty="0" smtClean="0">
                <a:latin typeface="Arial Black" panose="020B0A04020102020204" pitchFamily="34" charset="0"/>
              </a:rPr>
              <a:t>offence </a:t>
            </a: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Arial Black" panose="020B0A04020102020204" pitchFamily="34" charset="0"/>
              </a:rPr>
              <a:t> - absence of malice aforethought – involuntary manslaughter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Killing could be out of recklessness or constructive manslaughter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39087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461" y="449452"/>
            <a:ext cx="11236271" cy="57989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In </a:t>
            </a:r>
            <a:r>
              <a:rPr lang="en-GB" sz="2800" i="1" dirty="0" err="1" smtClean="0">
                <a:latin typeface="Arial Black" panose="020B0A04020102020204" pitchFamily="34" charset="0"/>
              </a:rPr>
              <a:t>Att</a:t>
            </a:r>
            <a:r>
              <a:rPr lang="en-GB" sz="2800" i="1" dirty="0" smtClean="0">
                <a:latin typeface="Arial Black" panose="020B0A04020102020204" pitchFamily="34" charset="0"/>
              </a:rPr>
              <a:t>-Gen’s Reference </a:t>
            </a:r>
            <a:r>
              <a:rPr lang="en-GB" sz="2800" dirty="0" smtClean="0">
                <a:latin typeface="Arial Black" panose="020B0A04020102020204" pitchFamily="34" charset="0"/>
              </a:rPr>
              <a:t>(No. 3 of 1994) (1998) AC 245 – constructive manslaughter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That the criminal act was intentionally or recklessly committed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That the act was unlawful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That the act was dangerous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smtClean="0">
                <a:latin typeface="Arial Black" panose="020B0A04020102020204" pitchFamily="34" charset="0"/>
              </a:rPr>
              <a:t>That the unlawful &amp; dangerous act caused the death</a:t>
            </a:r>
          </a:p>
        </p:txBody>
      </p:sp>
    </p:spTree>
    <p:extLst>
      <p:ext uri="{BB962C8B-B14F-4D97-AF65-F5344CB8AC3E}">
        <p14:creationId xmlns:p14="http://schemas.microsoft.com/office/powerpoint/2010/main" xmlns="" val="27213748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447" y="452718"/>
            <a:ext cx="10988299" cy="1400530"/>
          </a:xfrm>
        </p:spPr>
        <p:txBody>
          <a:bodyPr>
            <a:normAutofit/>
          </a:bodyPr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Manslaughter - Negligence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47" y="1487838"/>
            <a:ext cx="10988299" cy="52074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Death which is as a result of negligence &amp; that which is as a result of gross negligence will result to two different responses of the law. The former under tort &amp; the latter under criminal law.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i="1" dirty="0">
                <a:latin typeface="Arial Black" panose="020B0A04020102020204" pitchFamily="34" charset="0"/>
              </a:rPr>
              <a:t>Cicuto v Davidson &amp; Oliver </a:t>
            </a:r>
            <a:r>
              <a:rPr lang="en-GB" sz="2800" dirty="0">
                <a:latin typeface="Arial Black" panose="020B0A04020102020204" pitchFamily="34" charset="0"/>
              </a:rPr>
              <a:t>(1968) ZR 149 </a:t>
            </a:r>
            <a:r>
              <a:rPr lang="en-GB" sz="2800" dirty="0" smtClean="0">
                <a:latin typeface="Arial Black" panose="020B0A04020102020204" pitchFamily="34" charset="0"/>
              </a:rPr>
              <a:t>HC - negligence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i="1" dirty="0">
                <a:latin typeface="Arial Black" panose="020B0A04020102020204" pitchFamily="34" charset="0"/>
              </a:rPr>
              <a:t>R v. </a:t>
            </a:r>
            <a:r>
              <a:rPr lang="en-GB" sz="2800" i="1" dirty="0" err="1">
                <a:latin typeface="Arial Black" panose="020B0A04020102020204" pitchFamily="34" charset="0"/>
              </a:rPr>
              <a:t>Adomako</a:t>
            </a:r>
            <a:r>
              <a:rPr lang="en-GB" sz="2800" i="1" dirty="0">
                <a:latin typeface="Arial Black" panose="020B0A04020102020204" pitchFamily="34" charset="0"/>
              </a:rPr>
              <a:t> </a:t>
            </a:r>
            <a:r>
              <a:rPr lang="en-GB" sz="2800" dirty="0">
                <a:latin typeface="Arial Black" panose="020B0A04020102020204" pitchFamily="34" charset="0"/>
              </a:rPr>
              <a:t>[1995] 1 AC 171 </a:t>
            </a:r>
            <a:r>
              <a:rPr lang="en-GB" sz="2800" dirty="0" smtClean="0">
                <a:latin typeface="Arial Black" panose="020B0A04020102020204" pitchFamily="34" charset="0"/>
              </a:rPr>
              <a:t>HL – gross negligence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The People v Zulu (1968) ZR 88 HC – gross negligence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1276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468" y="542442"/>
            <a:ext cx="11453247" cy="57059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err="1" smtClean="0">
                <a:latin typeface="Arial Black" panose="020B0A04020102020204" pitchFamily="34" charset="0"/>
              </a:rPr>
              <a:t>Adamako</a:t>
            </a:r>
            <a:r>
              <a:rPr lang="en-GB" sz="2800" dirty="0" smtClean="0">
                <a:latin typeface="Arial Black" panose="020B0A04020102020204" pitchFamily="34" charset="0"/>
              </a:rPr>
              <a:t> - For </a:t>
            </a:r>
            <a:r>
              <a:rPr lang="en-GB" sz="2800" dirty="0">
                <a:latin typeface="Arial Black" panose="020B0A04020102020204" pitchFamily="34" charset="0"/>
              </a:rPr>
              <a:t>D to be convicted for killing by gross negligence the following requirements must be satisfied;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 marL="571500" indent="-571500">
              <a:buAutoNum type="romanLcParenBoth"/>
            </a:pPr>
            <a:r>
              <a:rPr lang="en-GB" sz="2800" dirty="0" smtClean="0">
                <a:latin typeface="Arial Black" panose="020B0A04020102020204" pitchFamily="34" charset="0"/>
              </a:rPr>
              <a:t>Breach of a duty of care owed by the D to the victim</a:t>
            </a:r>
          </a:p>
          <a:p>
            <a:pPr marL="571500" indent="-571500">
              <a:buAutoNum type="romanLcParenBoth"/>
            </a:pPr>
            <a:r>
              <a:rPr lang="en-GB" sz="2800" dirty="0" smtClean="0">
                <a:latin typeface="Arial Black" panose="020B0A04020102020204" pitchFamily="34" charset="0"/>
              </a:rPr>
              <a:t>That breach ( which was grossly negligent) caused the death of the victim ( or caused grievous bodily harm); </a:t>
            </a:r>
          </a:p>
          <a:p>
            <a:pPr marL="571500" indent="-571500">
              <a:buAutoNum type="romanLcParenBoth"/>
            </a:pPr>
            <a:r>
              <a:rPr lang="en-GB" sz="2800" dirty="0" smtClean="0">
                <a:latin typeface="Arial Black" panose="020B0A04020102020204" pitchFamily="34" charset="0"/>
              </a:rPr>
              <a:t>That breach was more than serious to constitute gross negligence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Bateman (1925) 19 CR APP. R. 8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96455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444" y="449452"/>
            <a:ext cx="10817817" cy="57989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Look at the reasoning of the court on manslaughter in the following cases: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Arial Black" panose="020B0A04020102020204" pitchFamily="34" charset="0"/>
              </a:rPr>
              <a:t>People v </a:t>
            </a:r>
            <a:r>
              <a:rPr lang="en-GB" sz="2800" dirty="0" err="1">
                <a:latin typeface="Arial Black" panose="020B0A04020102020204" pitchFamily="34" charset="0"/>
              </a:rPr>
              <a:t>Muzungu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anose="020B0A04020102020204" pitchFamily="34" charset="0"/>
              </a:rPr>
              <a:t>[</a:t>
            </a:r>
            <a:r>
              <a:rPr lang="en-GB" sz="2800" dirty="0">
                <a:latin typeface="Arial Black" panose="020B0A04020102020204" pitchFamily="34" charset="0"/>
              </a:rPr>
              <a:t>2011] ZMHC 54 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err="1">
                <a:latin typeface="Arial Black" panose="020B0A04020102020204" pitchFamily="34" charset="0"/>
              </a:rPr>
              <a:t>Njunga</a:t>
            </a:r>
            <a:r>
              <a:rPr lang="en-GB" sz="2800" dirty="0">
                <a:latin typeface="Arial Black" panose="020B0A04020102020204" pitchFamily="34" charset="0"/>
              </a:rPr>
              <a:t> and Others v People </a:t>
            </a:r>
            <a:r>
              <a:rPr lang="en-GB" sz="2800" dirty="0" smtClean="0">
                <a:latin typeface="Arial Black" panose="020B0A04020102020204" pitchFamily="34" charset="0"/>
              </a:rPr>
              <a:t>(</a:t>
            </a:r>
            <a:r>
              <a:rPr lang="en-GB" sz="2800" dirty="0">
                <a:latin typeface="Arial Black" panose="020B0A04020102020204" pitchFamily="34" charset="0"/>
              </a:rPr>
              <a:t>1988 - 1989 ) Z.R. 1 (S.C.)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Elisha </a:t>
            </a:r>
            <a:r>
              <a:rPr lang="en-GB" sz="2800" dirty="0" err="1" smtClean="0">
                <a:latin typeface="Arial Black" panose="020B0A04020102020204" pitchFamily="34" charset="0"/>
              </a:rPr>
              <a:t>Malume</a:t>
            </a:r>
            <a:r>
              <a:rPr lang="en-GB" sz="2800" dirty="0" smtClean="0">
                <a:latin typeface="Arial Black" panose="020B0A04020102020204" pitchFamily="34" charset="0"/>
              </a:rPr>
              <a:t> </a:t>
            </a:r>
            <a:r>
              <a:rPr lang="en-GB" sz="2800" dirty="0" err="1" smtClean="0">
                <a:latin typeface="Arial Black" panose="020B0A04020102020204" pitchFamily="34" charset="0"/>
              </a:rPr>
              <a:t>Tembo</a:t>
            </a:r>
            <a:r>
              <a:rPr lang="en-GB" sz="2800" dirty="0" smtClean="0">
                <a:latin typeface="Arial Black" panose="020B0A04020102020204" pitchFamily="34" charset="0"/>
              </a:rPr>
              <a:t> v The People (</a:t>
            </a:r>
            <a:r>
              <a:rPr lang="en-GB" sz="2800" dirty="0">
                <a:latin typeface="Arial Black" panose="020B0A04020102020204" pitchFamily="34" charset="0"/>
              </a:rPr>
              <a:t>1980) Z.R. 209 (S.C.) 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b="1" dirty="0" smtClean="0">
                <a:latin typeface="Arial Black" panose="020B0A04020102020204" pitchFamily="34" charset="0"/>
              </a:rPr>
              <a:t>The People </a:t>
            </a:r>
            <a:r>
              <a:rPr lang="en-GB" sz="2800" b="1" dirty="0">
                <a:latin typeface="Arial Black" panose="020B0A04020102020204" pitchFamily="34" charset="0"/>
              </a:rPr>
              <a:t>v Banda </a:t>
            </a:r>
            <a:r>
              <a:rPr lang="en-GB" sz="2800" b="1" dirty="0" smtClean="0">
                <a:latin typeface="Arial Black" panose="020B0A04020102020204" pitchFamily="34" charset="0"/>
              </a:rPr>
              <a:t>[</a:t>
            </a:r>
            <a:r>
              <a:rPr lang="en-GB" sz="2800" b="1" dirty="0">
                <a:latin typeface="Arial Black" panose="020B0A04020102020204" pitchFamily="34" charset="0"/>
              </a:rPr>
              <a:t>2012] ZMHC 73 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58195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93116" cy="1004123"/>
          </a:xfrm>
        </p:spPr>
        <p:txBody>
          <a:bodyPr/>
          <a:lstStyle/>
          <a:p>
            <a:pPr algn="ctr"/>
            <a:r>
              <a:rPr lang="en-GB" sz="4800" dirty="0" smtClean="0">
                <a:latin typeface="Arial Black" panose="020B0A04020102020204" pitchFamily="34" charset="0"/>
              </a:rPr>
              <a:t>Infanticide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963" y="1456841"/>
            <a:ext cx="11592732" cy="517643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S.203 PC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Where a woman causes the death of her child by a wilful act or omission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Child needs to be under the age of twelve months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At the time of act or omission balance of her mind must have been disturbed by reason of her not having fully recovered from effect of child birth or lactation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Such a woman is guilty of a felony infanticide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Arial Black" panose="020B0A04020102020204" pitchFamily="34" charset="0"/>
              </a:rPr>
              <a:t>Liable to be punished as if it were the offence of manslaughter 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06917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563" y="2386739"/>
            <a:ext cx="9404723" cy="1047336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END OF LECTURE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0451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528167" cy="1097113"/>
          </a:xfrm>
        </p:spPr>
        <p:txBody>
          <a:bodyPr/>
          <a:lstStyle/>
          <a:p>
            <a:pPr algn="ctr"/>
            <a:r>
              <a:rPr lang="en-GB" sz="4800" b="1" dirty="0" smtClean="0">
                <a:latin typeface="Arial Black" panose="020B0A04020102020204" pitchFamily="34" charset="0"/>
              </a:rPr>
              <a:t>RAPE CONT’D</a:t>
            </a:r>
            <a:endParaRPr lang="en-GB" sz="48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48354"/>
            <a:ext cx="10977618" cy="490004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sz="3600" dirty="0" smtClean="0">
                <a:latin typeface="Arial Black" panose="020B0A04020102020204" pitchFamily="34" charset="0"/>
              </a:rPr>
              <a:t> Actus reus for rape?</a:t>
            </a:r>
          </a:p>
          <a:p>
            <a:pPr marL="0" indent="0">
              <a:buNone/>
            </a:pPr>
            <a:endParaRPr lang="en-GB" sz="36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 Black" panose="020B0A04020102020204" pitchFamily="34" charset="0"/>
              </a:rPr>
              <a:t>1. there should be penetration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6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>
                <a:latin typeface="Arial Black" panose="020B0A04020102020204" pitchFamily="34" charset="0"/>
              </a:rPr>
              <a:t>2. without the consent of the woman or girl</a:t>
            </a:r>
          </a:p>
          <a:p>
            <a:pPr>
              <a:buFont typeface="Wingdings" pitchFamily="2" charset="2"/>
              <a:buChar char="ü"/>
            </a:pPr>
            <a:endParaRPr lang="en-GB" sz="3600" dirty="0">
              <a:latin typeface="Arial Black" panose="020B0A04020102020204" pitchFamily="34" charset="0"/>
            </a:endParaRPr>
          </a:p>
          <a:p>
            <a:pPr marL="118872" indent="0">
              <a:buNone/>
            </a:pPr>
            <a:endParaRPr lang="en-GB" sz="36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71427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451" y="154983"/>
            <a:ext cx="11158780" cy="1146875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37" y="1146875"/>
            <a:ext cx="11034794" cy="55224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>
                <a:latin typeface="Arial Black" pitchFamily="34" charset="0"/>
              </a:rPr>
              <a:t>1.	</a:t>
            </a:r>
            <a:r>
              <a:rPr lang="en-GB" sz="2800" b="1" dirty="0" smtClean="0">
                <a:latin typeface="Arial Black" pitchFamily="34" charset="0"/>
              </a:rPr>
              <a:t>PENETRATION</a:t>
            </a:r>
          </a:p>
          <a:p>
            <a:pPr>
              <a:buFont typeface="Wingdings" pitchFamily="2" charset="2"/>
              <a:buChar char="ü"/>
            </a:pPr>
            <a:r>
              <a:rPr lang="en-GB" sz="2800" i="1" dirty="0" smtClean="0">
                <a:latin typeface="Arial Black" panose="020B0A04020102020204" pitchFamily="34" charset="0"/>
              </a:rPr>
              <a:t>R v. </a:t>
            </a:r>
            <a:r>
              <a:rPr lang="en-GB" sz="2800" i="1" dirty="0" err="1" smtClean="0">
                <a:latin typeface="Arial Black" panose="020B0A04020102020204" pitchFamily="34" charset="0"/>
              </a:rPr>
              <a:t>Yohani</a:t>
            </a:r>
            <a:r>
              <a:rPr lang="en-GB" sz="2800" i="1" dirty="0" smtClean="0">
                <a:latin typeface="Arial Black" panose="020B0A04020102020204" pitchFamily="34" charset="0"/>
              </a:rPr>
              <a:t> </a:t>
            </a:r>
            <a:r>
              <a:rPr lang="en-GB" sz="2800" i="1" dirty="0" err="1" smtClean="0">
                <a:latin typeface="Arial Black" panose="020B0A04020102020204" pitchFamily="34" charset="0"/>
              </a:rPr>
              <a:t>Mporokoso</a:t>
            </a:r>
            <a:r>
              <a:rPr lang="en-GB" sz="2800" i="1" dirty="0" smtClean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anose="020B0A04020102020204" pitchFamily="34" charset="0"/>
              </a:rPr>
              <a:t>(1939) 2 NRLR 152 – held that the victim has to prove penetration or partial penetration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i="1" dirty="0" smtClean="0">
                <a:latin typeface="Arial Black" panose="020B0A04020102020204" pitchFamily="34" charset="0"/>
              </a:rPr>
              <a:t>Kaitamaki v. R </a:t>
            </a:r>
            <a:r>
              <a:rPr lang="en-GB" sz="2800" dirty="0" smtClean="0">
                <a:latin typeface="Arial Black" panose="020B0A04020102020204" pitchFamily="34" charset="0"/>
              </a:rPr>
              <a:t>(1985) AC 147 – where the woman revokes consent but D still continues with the intercourse, it is rape.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i="1" dirty="0" err="1" smtClean="0">
                <a:latin typeface="Arial Black" panose="020B0A04020102020204" pitchFamily="34" charset="0"/>
              </a:rPr>
              <a:t>Tembo</a:t>
            </a:r>
            <a:r>
              <a:rPr lang="en-GB" sz="2800" i="1" dirty="0" smtClean="0">
                <a:latin typeface="Arial Black" panose="020B0A04020102020204" pitchFamily="34" charset="0"/>
              </a:rPr>
              <a:t> v. The people </a:t>
            </a:r>
            <a:r>
              <a:rPr lang="en-GB" sz="2800" dirty="0" smtClean="0">
                <a:latin typeface="Arial Black" panose="020B0A04020102020204" pitchFamily="34" charset="0"/>
              </a:rPr>
              <a:t>(1966) ZR 126 (HC) </a:t>
            </a:r>
            <a:r>
              <a:rPr lang="en-GB" sz="2800" b="1" dirty="0" smtClean="0">
                <a:latin typeface="Arial Black" panose="020B0A04020102020204" pitchFamily="34" charset="0"/>
              </a:rPr>
              <a:t>– </a:t>
            </a:r>
            <a:r>
              <a:rPr lang="en-GB" sz="2800" dirty="0" smtClean="0">
                <a:latin typeface="Arial Black" panose="020B0A04020102020204" pitchFamily="34" charset="0"/>
              </a:rPr>
              <a:t>there should be medical evidence to support the claim (corroborated evidence).</a:t>
            </a:r>
          </a:p>
          <a:p>
            <a:pPr marL="0" indent="0">
              <a:buNone/>
            </a:pP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893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70482"/>
            <a:ext cx="10838133" cy="1379350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1410346"/>
            <a:ext cx="10693830" cy="4838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Arial Black" pitchFamily="34" charset="0"/>
              </a:rPr>
              <a:t>2</a:t>
            </a:r>
            <a:r>
              <a:rPr lang="en-GB" sz="2800" dirty="0" smtClean="0">
                <a:latin typeface="Arial Black" panose="020B0A04020102020204" pitchFamily="34" charset="0"/>
              </a:rPr>
              <a:t>. LACK OF CONSENT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  <a:buFont typeface="Wingdings" pitchFamily="2" charset="2"/>
              <a:buChar char="ü"/>
            </a:pPr>
            <a:r>
              <a:rPr lang="en-GB" sz="2600" dirty="0">
                <a:solidFill>
                  <a:prstClr val="white"/>
                </a:solidFill>
                <a:latin typeface="Arial Black" panose="020B0A04020102020204" pitchFamily="34" charset="0"/>
              </a:rPr>
              <a:t>Emmanuel </a:t>
            </a:r>
            <a:r>
              <a:rPr lang="en-GB" sz="2600" dirty="0" err="1">
                <a:solidFill>
                  <a:prstClr val="white"/>
                </a:solidFill>
                <a:latin typeface="Arial Black" panose="020B0A04020102020204" pitchFamily="34" charset="0"/>
              </a:rPr>
              <a:t>Phiri</a:t>
            </a:r>
            <a:r>
              <a:rPr lang="en-GB" sz="2600" dirty="0">
                <a:solidFill>
                  <a:prstClr val="white"/>
                </a:solidFill>
                <a:latin typeface="Arial Black" panose="020B0A04020102020204" pitchFamily="34" charset="0"/>
              </a:rPr>
              <a:t> v. The People (1982) ZR 77 (SC) –no consent - </a:t>
            </a:r>
            <a:r>
              <a:rPr lang="en-GB" sz="2600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rape</a:t>
            </a:r>
            <a:endParaRPr lang="en-GB" sz="2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i="1" dirty="0" smtClean="0">
                <a:latin typeface="Arial Black" panose="020B0A04020102020204" pitchFamily="34" charset="0"/>
              </a:rPr>
              <a:t>R v. </a:t>
            </a:r>
            <a:r>
              <a:rPr lang="en-GB" sz="2800" i="1" dirty="0" err="1" smtClean="0">
                <a:latin typeface="Arial Black" panose="020B0A04020102020204" pitchFamily="34" charset="0"/>
              </a:rPr>
              <a:t>Lineker</a:t>
            </a:r>
            <a:r>
              <a:rPr lang="en-GB" sz="2800" i="1" dirty="0" smtClean="0">
                <a:latin typeface="Arial Black" panose="020B0A04020102020204" pitchFamily="34" charset="0"/>
              </a:rPr>
              <a:t> </a:t>
            </a:r>
            <a:r>
              <a:rPr lang="en-GB" sz="2800" dirty="0" smtClean="0">
                <a:latin typeface="Arial Black" pitchFamily="34" charset="0"/>
              </a:rPr>
              <a:t>(1995) 3 ALL ER 70 (CA) – Sexual intercourse without consent is rape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en-GB" sz="28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015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93116" cy="942129"/>
          </a:xfrm>
        </p:spPr>
        <p:txBody>
          <a:bodyPr/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RAPE CONT’D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600200"/>
            <a:ext cx="10993116" cy="506916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GB" sz="2800" i="1" dirty="0" err="1" smtClean="0">
                <a:latin typeface="Arial Black" panose="020B0A04020102020204" pitchFamily="34" charset="0"/>
              </a:rPr>
              <a:t>Butembo</a:t>
            </a:r>
            <a:r>
              <a:rPr lang="en-GB" sz="2800" i="1" dirty="0" smtClean="0">
                <a:latin typeface="Arial Black" panose="020B0A04020102020204" pitchFamily="34" charset="0"/>
              </a:rPr>
              <a:t> v. The people </a:t>
            </a:r>
            <a:r>
              <a:rPr lang="en-GB" sz="2800" dirty="0" smtClean="0">
                <a:latin typeface="Arial Black" panose="020B0A04020102020204" pitchFamily="34" charset="0"/>
              </a:rPr>
              <a:t>(1976) ZR 193 - Circumstances under which the accused would have acted would be said to constitute ‘force’ – consent obtained through threats</a:t>
            </a:r>
          </a:p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GB" sz="2800" i="1" dirty="0" err="1" smtClean="0">
                <a:latin typeface="Arial Black" panose="020B0A04020102020204" pitchFamily="34" charset="0"/>
              </a:rPr>
              <a:t>Mweemba</a:t>
            </a:r>
            <a:r>
              <a:rPr lang="en-GB" sz="2800" i="1" dirty="0" smtClean="0">
                <a:latin typeface="Arial Black" panose="020B0A04020102020204" pitchFamily="34" charset="0"/>
              </a:rPr>
              <a:t> &amp; Another v. The people </a:t>
            </a:r>
            <a:r>
              <a:rPr lang="en-GB" sz="2800" dirty="0" smtClean="0">
                <a:latin typeface="Arial Black" panose="020B0A04020102020204" pitchFamily="34" charset="0"/>
              </a:rPr>
              <a:t>(1973) ZR 127 – court warned of the dangers of convicting on uncorroborated evidence of the victim- emphasis on corroborated evidence</a:t>
            </a:r>
          </a:p>
          <a:p>
            <a:pPr>
              <a:buFont typeface="Wingdings" pitchFamily="2" charset="2"/>
              <a:buChar char="ü"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dirty="0">
                <a:latin typeface="Arial Black" panose="020B0A04020102020204" pitchFamily="34" charset="0"/>
              </a:rPr>
              <a:t>ACKSON ZIMBA v THE PEOPLE  (1980) Z.R. 259 (S.C.) </a:t>
            </a:r>
          </a:p>
          <a:p>
            <a:pPr marL="0" indent="0">
              <a:buNone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8130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14147" cy="1400530"/>
          </a:xfrm>
        </p:spPr>
        <p:txBody>
          <a:bodyPr/>
          <a:lstStyle/>
          <a:p>
            <a:pPr algn="ctr"/>
            <a:r>
              <a:rPr lang="en-GB" dirty="0" smtClean="0">
                <a:latin typeface="Arial Black" panose="020B0A04020102020204" pitchFamily="34" charset="0"/>
              </a:rPr>
              <a:t>RAPE CONT’D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41342"/>
            <a:ext cx="10714147" cy="512993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endParaRPr lang="en-GB" sz="2800" i="1" dirty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2800" i="1" dirty="0" smtClean="0">
                <a:latin typeface="Arial Black" panose="020B0A04020102020204" pitchFamily="34" charset="0"/>
              </a:rPr>
              <a:t>R </a:t>
            </a:r>
            <a:r>
              <a:rPr lang="en-GB" sz="2800" i="1" dirty="0">
                <a:latin typeface="Arial Black" panose="020B0A04020102020204" pitchFamily="34" charset="0"/>
              </a:rPr>
              <a:t>v. </a:t>
            </a:r>
            <a:r>
              <a:rPr lang="en-GB" sz="2800" i="1" dirty="0" err="1">
                <a:latin typeface="Arial Black" panose="020B0A04020102020204" pitchFamily="34" charset="0"/>
              </a:rPr>
              <a:t>Mwila</a:t>
            </a:r>
            <a:r>
              <a:rPr lang="en-GB" sz="2800" i="1" dirty="0">
                <a:latin typeface="Arial Black" panose="020B0A04020102020204" pitchFamily="34" charset="0"/>
              </a:rPr>
              <a:t> </a:t>
            </a:r>
            <a:r>
              <a:rPr lang="en-GB" sz="2800" dirty="0">
                <a:latin typeface="Arial Black" panose="020B0A04020102020204" pitchFamily="34" charset="0"/>
              </a:rPr>
              <a:t>(1935) NRLR 77 </a:t>
            </a:r>
            <a:r>
              <a:rPr lang="en-GB" sz="2800" dirty="0" smtClean="0">
                <a:latin typeface="Arial Black" panose="020B0A04020102020204" pitchFamily="34" charset="0"/>
              </a:rPr>
              <a:t>-  consent obtained through intimidation is not consent – conviction quashed.</a:t>
            </a:r>
          </a:p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>  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GB" sz="2800" dirty="0">
                <a:latin typeface="Arial Black" panose="020B0A04020102020204" pitchFamily="34" charset="0"/>
              </a:rPr>
              <a:t>R v </a:t>
            </a:r>
            <a:r>
              <a:rPr lang="en-GB" sz="2800" dirty="0" err="1">
                <a:latin typeface="Arial Black" panose="020B0A04020102020204" pitchFamily="34" charset="0"/>
              </a:rPr>
              <a:t>Mporokoso</a:t>
            </a:r>
            <a:r>
              <a:rPr lang="en-GB" sz="2800" dirty="0">
                <a:latin typeface="Arial Black" panose="020B0A04020102020204" pitchFamily="34" charset="0"/>
              </a:rPr>
              <a:t> (1939) High </a:t>
            </a:r>
            <a:r>
              <a:rPr lang="en-GB" sz="2800" dirty="0" err="1">
                <a:latin typeface="Arial Black" panose="020B0A04020102020204" pitchFamily="34" charset="0"/>
              </a:rPr>
              <a:t>Crt</a:t>
            </a:r>
            <a:r>
              <a:rPr lang="en-GB" sz="2800" dirty="0">
                <a:latin typeface="Arial Black" panose="020B0A04020102020204" pitchFamily="34" charset="0"/>
              </a:rPr>
              <a:t> for Northern </a:t>
            </a:r>
            <a:r>
              <a:rPr lang="en-GB" sz="2800" dirty="0" smtClean="0">
                <a:latin typeface="Arial Black" panose="020B0A04020102020204" pitchFamily="34" charset="0"/>
              </a:rPr>
              <a:t>Rhodesia – misrepresentation or impersonation of the woman’s husband</a:t>
            </a:r>
            <a:endParaRPr lang="en-GB" sz="2800" dirty="0">
              <a:latin typeface="Arial Black" panose="020B0A04020102020204" pitchFamily="34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GB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 Black" panose="020B0A04020102020204" pitchFamily="34" charset="0"/>
              </a:rPr>
              <a:t/>
            </a:r>
            <a:br>
              <a:rPr lang="en-GB" sz="2800" dirty="0" smtClean="0">
                <a:latin typeface="Arial Black" panose="020B0A04020102020204" pitchFamily="34" charset="0"/>
              </a:rPr>
            </a:br>
            <a:endParaRPr lang="en-GB" sz="2800" dirty="0" smtClean="0">
              <a:latin typeface="Arial Black" panose="020B0A040201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6193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942" y="452718"/>
            <a:ext cx="10786821" cy="960059"/>
          </a:xfrm>
        </p:spPr>
        <p:txBody>
          <a:bodyPr/>
          <a:lstStyle/>
          <a:p>
            <a:pPr algn="ctr"/>
            <a:r>
              <a:rPr lang="en-GB" sz="4400" dirty="0" smtClean="0">
                <a:latin typeface="Arial Black" panose="020B0A04020102020204" pitchFamily="34" charset="0"/>
              </a:rPr>
              <a:t>RAPE CONT’D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942" y="1412777"/>
            <a:ext cx="10786821" cy="497252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GB" sz="3200" dirty="0" smtClean="0">
                <a:latin typeface="Arial Black" panose="020B0A04020102020204" pitchFamily="34" charset="0"/>
              </a:rPr>
              <a:t>Look at the following cases on misrepresentation:-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3200" dirty="0" smtClean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GB" sz="3200" dirty="0" smtClean="0">
                <a:latin typeface="Arial Black" panose="020B0A04020102020204" pitchFamily="34" charset="0"/>
              </a:rPr>
              <a:t>R </a:t>
            </a:r>
            <a:r>
              <a:rPr lang="en-GB" sz="3200" dirty="0">
                <a:latin typeface="Arial Black" panose="020B0A04020102020204" pitchFamily="34" charset="0"/>
              </a:rPr>
              <a:t>v. Elbekkay (1994) LT, 12 September </a:t>
            </a:r>
            <a:r>
              <a:rPr lang="en-GB" sz="3200" dirty="0" smtClean="0">
                <a:latin typeface="Arial Black" panose="020B0A04020102020204" pitchFamily="34" charset="0"/>
              </a:rPr>
              <a:t>1994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endParaRPr lang="en-GB" sz="3200" dirty="0" smtClean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GB" sz="3200" dirty="0">
                <a:latin typeface="Arial Black" panose="020B0A04020102020204" pitchFamily="34" charset="0"/>
              </a:rPr>
              <a:t>R v. </a:t>
            </a:r>
            <a:r>
              <a:rPr lang="en-GB" sz="3200" dirty="0" err="1">
                <a:latin typeface="Arial Black" panose="020B0A04020102020204" pitchFamily="34" charset="0"/>
              </a:rPr>
              <a:t>Flattey</a:t>
            </a:r>
            <a:r>
              <a:rPr lang="en-GB" sz="3200" dirty="0">
                <a:latin typeface="Arial Black" panose="020B0A04020102020204" pitchFamily="34" charset="0"/>
              </a:rPr>
              <a:t> (1877</a:t>
            </a:r>
            <a:r>
              <a:rPr lang="en-GB" sz="3200" dirty="0" smtClean="0">
                <a:latin typeface="Arial Black" panose="020B0A04020102020204" pitchFamily="34" charset="0"/>
              </a:rPr>
              <a:t>) 2 QB 410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endParaRPr lang="en-GB" sz="3200" dirty="0" smtClean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GB" sz="3200" dirty="0">
                <a:latin typeface="Arial Black" panose="020B0A04020102020204" pitchFamily="34" charset="0"/>
              </a:rPr>
              <a:t>R v. Williams (1923) 1 KB 340</a:t>
            </a:r>
          </a:p>
          <a:p>
            <a:endParaRPr lang="en-GB" sz="32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23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1274</TotalTime>
  <Words>1948</Words>
  <Application>Microsoft Office PowerPoint</Application>
  <PresentationFormat>Custom</PresentationFormat>
  <Paragraphs>254</Paragraphs>
  <Slides>39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Ion</vt:lpstr>
      <vt:lpstr>SEXUAL OFFENCES AND HOMICIDE LECTURE</vt:lpstr>
      <vt:lpstr>RAPE</vt:lpstr>
      <vt:lpstr>RAPE CONT’D</vt:lpstr>
      <vt:lpstr>RAPE CONT’D</vt:lpstr>
      <vt:lpstr>RAPE CONT’D</vt:lpstr>
      <vt:lpstr>RAPE CONT’D</vt:lpstr>
      <vt:lpstr>RAPE CONT’D</vt:lpstr>
      <vt:lpstr>RAPE CONT’D</vt:lpstr>
      <vt:lpstr>RAPE CONT’D</vt:lpstr>
      <vt:lpstr>RAPE CONT’D</vt:lpstr>
      <vt:lpstr>INDECENT ASSAULT</vt:lpstr>
      <vt:lpstr>INDECENT ASSAULT</vt:lpstr>
      <vt:lpstr>Slide 13</vt:lpstr>
      <vt:lpstr>DEFILEMENT</vt:lpstr>
      <vt:lpstr>DEFILEMENT CONT’D</vt:lpstr>
      <vt:lpstr>Attempted Defilement </vt:lpstr>
      <vt:lpstr>DEFILEMENT CONT’D</vt:lpstr>
      <vt:lpstr>INCEST </vt:lpstr>
      <vt:lpstr>INCEST CONT’D</vt:lpstr>
      <vt:lpstr>END OF LECTURE</vt:lpstr>
      <vt:lpstr>HOMICIDE</vt:lpstr>
      <vt:lpstr>Slide 22</vt:lpstr>
      <vt:lpstr>The Law of murder</vt:lpstr>
      <vt:lpstr>Murder Cont’d</vt:lpstr>
      <vt:lpstr>Murder Cont’d</vt:lpstr>
      <vt:lpstr>Murder Cont’d</vt:lpstr>
      <vt:lpstr>Murder Cont’d</vt:lpstr>
      <vt:lpstr>Slide 28</vt:lpstr>
      <vt:lpstr>Manslaughter </vt:lpstr>
      <vt:lpstr>Voluntary Manslaughter </vt:lpstr>
      <vt:lpstr>Provocation</vt:lpstr>
      <vt:lpstr>Slide 32</vt:lpstr>
      <vt:lpstr>Involuntary Manslaughter</vt:lpstr>
      <vt:lpstr>Slide 34</vt:lpstr>
      <vt:lpstr>Manslaughter - Negligence</vt:lpstr>
      <vt:lpstr>Slide 36</vt:lpstr>
      <vt:lpstr>Slide 37</vt:lpstr>
      <vt:lpstr>Infanticide</vt:lpstr>
      <vt:lpstr>END OF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OFFENCES AND HOMICIDE LECTURE</dc:title>
  <dc:creator>Lumbiwe Mwanza</dc:creator>
  <cp:lastModifiedBy>Colin</cp:lastModifiedBy>
  <cp:revision>49</cp:revision>
  <dcterms:created xsi:type="dcterms:W3CDTF">2016-04-29T06:25:52Z</dcterms:created>
  <dcterms:modified xsi:type="dcterms:W3CDTF">2017-05-30T19:30:34Z</dcterms:modified>
</cp:coreProperties>
</file>