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179358F-02A3-4E69-B6B6-E0B560942197}"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55801-9008-4BF7-8795-F5E868C90007}" type="slidenum">
              <a:rPr lang="en-US" smtClean="0"/>
              <a:t>‹#›</a:t>
            </a:fld>
            <a:endParaRPr lang="en-US"/>
          </a:p>
        </p:txBody>
      </p:sp>
    </p:spTree>
    <p:extLst>
      <p:ext uri="{BB962C8B-B14F-4D97-AF65-F5344CB8AC3E}">
        <p14:creationId xmlns:p14="http://schemas.microsoft.com/office/powerpoint/2010/main" val="3027758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79358F-02A3-4E69-B6B6-E0B560942197}"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55801-9008-4BF7-8795-F5E868C90007}" type="slidenum">
              <a:rPr lang="en-US" smtClean="0"/>
              <a:t>‹#›</a:t>
            </a:fld>
            <a:endParaRPr lang="en-US"/>
          </a:p>
        </p:txBody>
      </p:sp>
    </p:spTree>
    <p:extLst>
      <p:ext uri="{BB962C8B-B14F-4D97-AF65-F5344CB8AC3E}">
        <p14:creationId xmlns:p14="http://schemas.microsoft.com/office/powerpoint/2010/main" val="11418675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79358F-02A3-4E69-B6B6-E0B560942197}"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55801-9008-4BF7-8795-F5E868C90007}" type="slidenum">
              <a:rPr lang="en-US" smtClean="0"/>
              <a:t>‹#›</a:t>
            </a:fld>
            <a:endParaRPr lang="en-US"/>
          </a:p>
        </p:txBody>
      </p:sp>
    </p:spTree>
    <p:extLst>
      <p:ext uri="{BB962C8B-B14F-4D97-AF65-F5344CB8AC3E}">
        <p14:creationId xmlns:p14="http://schemas.microsoft.com/office/powerpoint/2010/main" val="3964859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79358F-02A3-4E69-B6B6-E0B560942197}"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55801-9008-4BF7-8795-F5E868C90007}" type="slidenum">
              <a:rPr lang="en-US" smtClean="0"/>
              <a:t>‹#›</a:t>
            </a:fld>
            <a:endParaRPr lang="en-US"/>
          </a:p>
        </p:txBody>
      </p:sp>
    </p:spTree>
    <p:extLst>
      <p:ext uri="{BB962C8B-B14F-4D97-AF65-F5344CB8AC3E}">
        <p14:creationId xmlns:p14="http://schemas.microsoft.com/office/powerpoint/2010/main" val="1439941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79358F-02A3-4E69-B6B6-E0B560942197}"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55801-9008-4BF7-8795-F5E868C90007}" type="slidenum">
              <a:rPr lang="en-US" smtClean="0"/>
              <a:t>‹#›</a:t>
            </a:fld>
            <a:endParaRPr lang="en-US"/>
          </a:p>
        </p:txBody>
      </p:sp>
    </p:spTree>
    <p:extLst>
      <p:ext uri="{BB962C8B-B14F-4D97-AF65-F5344CB8AC3E}">
        <p14:creationId xmlns:p14="http://schemas.microsoft.com/office/powerpoint/2010/main" val="3834809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179358F-02A3-4E69-B6B6-E0B560942197}"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C55801-9008-4BF7-8795-F5E868C90007}" type="slidenum">
              <a:rPr lang="en-US" smtClean="0"/>
              <a:t>‹#›</a:t>
            </a:fld>
            <a:endParaRPr lang="en-US"/>
          </a:p>
        </p:txBody>
      </p:sp>
    </p:spTree>
    <p:extLst>
      <p:ext uri="{BB962C8B-B14F-4D97-AF65-F5344CB8AC3E}">
        <p14:creationId xmlns:p14="http://schemas.microsoft.com/office/powerpoint/2010/main" val="2346491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179358F-02A3-4E69-B6B6-E0B560942197}" type="datetimeFigureOut">
              <a:rPr lang="en-US" smtClean="0"/>
              <a:t>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C55801-9008-4BF7-8795-F5E868C90007}" type="slidenum">
              <a:rPr lang="en-US" smtClean="0"/>
              <a:t>‹#›</a:t>
            </a:fld>
            <a:endParaRPr lang="en-US"/>
          </a:p>
        </p:txBody>
      </p:sp>
    </p:spTree>
    <p:extLst>
      <p:ext uri="{BB962C8B-B14F-4D97-AF65-F5344CB8AC3E}">
        <p14:creationId xmlns:p14="http://schemas.microsoft.com/office/powerpoint/2010/main" val="2202027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179358F-02A3-4E69-B6B6-E0B560942197}" type="datetimeFigureOut">
              <a:rPr lang="en-US" smtClean="0"/>
              <a:t>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C55801-9008-4BF7-8795-F5E868C90007}" type="slidenum">
              <a:rPr lang="en-US" smtClean="0"/>
              <a:t>‹#›</a:t>
            </a:fld>
            <a:endParaRPr lang="en-US"/>
          </a:p>
        </p:txBody>
      </p:sp>
    </p:spTree>
    <p:extLst>
      <p:ext uri="{BB962C8B-B14F-4D97-AF65-F5344CB8AC3E}">
        <p14:creationId xmlns:p14="http://schemas.microsoft.com/office/powerpoint/2010/main" val="2215895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79358F-02A3-4E69-B6B6-E0B560942197}" type="datetimeFigureOut">
              <a:rPr lang="en-US" smtClean="0"/>
              <a:t>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C55801-9008-4BF7-8795-F5E868C90007}" type="slidenum">
              <a:rPr lang="en-US" smtClean="0"/>
              <a:t>‹#›</a:t>
            </a:fld>
            <a:endParaRPr lang="en-US"/>
          </a:p>
        </p:txBody>
      </p:sp>
    </p:spTree>
    <p:extLst>
      <p:ext uri="{BB962C8B-B14F-4D97-AF65-F5344CB8AC3E}">
        <p14:creationId xmlns:p14="http://schemas.microsoft.com/office/powerpoint/2010/main" val="1645077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79358F-02A3-4E69-B6B6-E0B560942197}"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C55801-9008-4BF7-8795-F5E868C90007}" type="slidenum">
              <a:rPr lang="en-US" smtClean="0"/>
              <a:t>‹#›</a:t>
            </a:fld>
            <a:endParaRPr lang="en-US"/>
          </a:p>
        </p:txBody>
      </p:sp>
    </p:spTree>
    <p:extLst>
      <p:ext uri="{BB962C8B-B14F-4D97-AF65-F5344CB8AC3E}">
        <p14:creationId xmlns:p14="http://schemas.microsoft.com/office/powerpoint/2010/main" val="159562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79358F-02A3-4E69-B6B6-E0B560942197}"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C55801-9008-4BF7-8795-F5E868C90007}" type="slidenum">
              <a:rPr lang="en-US" smtClean="0"/>
              <a:t>‹#›</a:t>
            </a:fld>
            <a:endParaRPr lang="en-US"/>
          </a:p>
        </p:txBody>
      </p:sp>
    </p:spTree>
    <p:extLst>
      <p:ext uri="{BB962C8B-B14F-4D97-AF65-F5344CB8AC3E}">
        <p14:creationId xmlns:p14="http://schemas.microsoft.com/office/powerpoint/2010/main" val="1607026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79358F-02A3-4E69-B6B6-E0B560942197}" type="datetimeFigureOut">
              <a:rPr lang="en-US" smtClean="0"/>
              <a:t>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C55801-9008-4BF7-8795-F5E868C90007}" type="slidenum">
              <a:rPr lang="en-US" smtClean="0"/>
              <a:t>‹#›</a:t>
            </a:fld>
            <a:endParaRPr lang="en-US"/>
          </a:p>
        </p:txBody>
      </p:sp>
    </p:spTree>
    <p:extLst>
      <p:ext uri="{BB962C8B-B14F-4D97-AF65-F5344CB8AC3E}">
        <p14:creationId xmlns:p14="http://schemas.microsoft.com/office/powerpoint/2010/main" val="328621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INTENTION TO CREATE LEGAL RELATIONS</a:t>
            </a:r>
            <a:endParaRPr lang="en-US" dirty="0"/>
          </a:p>
        </p:txBody>
      </p:sp>
      <p:sp>
        <p:nvSpPr>
          <p:cNvPr id="3" name="Subtitle 2"/>
          <p:cNvSpPr>
            <a:spLocks noGrp="1"/>
          </p:cNvSpPr>
          <p:nvPr>
            <p:ph type="subTitle" idx="1"/>
          </p:nvPr>
        </p:nvSpPr>
        <p:spPr/>
        <p:txBody>
          <a:bodyPr/>
          <a:lstStyle/>
          <a:p>
            <a:r>
              <a:rPr lang="en-US" dirty="0" smtClean="0"/>
              <a:t>BY</a:t>
            </a:r>
          </a:p>
          <a:p>
            <a:r>
              <a:rPr lang="en-US" dirty="0" smtClean="0"/>
              <a:t>MRS SIMBOTWE</a:t>
            </a:r>
            <a:endParaRPr lang="en-US" dirty="0"/>
          </a:p>
        </p:txBody>
      </p:sp>
    </p:spTree>
    <p:extLst>
      <p:ext uri="{BB962C8B-B14F-4D97-AF65-F5344CB8AC3E}">
        <p14:creationId xmlns:p14="http://schemas.microsoft.com/office/powerpoint/2010/main" val="33819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The court held that the first agreement to study was a family arrangement and therefore not binding and even if it was, it could only be deemed to run for a reasonable time; in this case five years.</a:t>
            </a:r>
          </a:p>
          <a:p>
            <a:r>
              <a:rPr lang="en-US" dirty="0" smtClean="0"/>
              <a:t>However, where parties to the agreement share a household but are not related, the court will examine the circumstances.</a:t>
            </a:r>
            <a:endParaRPr lang="en-US" dirty="0"/>
          </a:p>
        </p:txBody>
      </p:sp>
    </p:spTree>
    <p:extLst>
      <p:ext uri="{BB962C8B-B14F-4D97-AF65-F5344CB8AC3E}">
        <p14:creationId xmlns:p14="http://schemas.microsoft.com/office/powerpoint/2010/main" val="511156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the case of </a:t>
            </a:r>
            <a:r>
              <a:rPr lang="en-US" b="1" i="1" dirty="0" smtClean="0"/>
              <a:t>Simpkins v Pays [1955] 3 All ER 10,</a:t>
            </a:r>
            <a:r>
              <a:rPr lang="en-US" dirty="0" smtClean="0"/>
              <a:t> the defendant, her granddaughter and a paying lodger shared the house. They had all contributed a one-third stake in entering a competition in the defendant’s name. one week a prize of 750 pounds was won but the defendant refused to share with the plaintiff. The plaintiff sued and the court held that the presence of the plaintiff who was essentially an outsider rebutted the presumption that the agreement was not intended to be binding.</a:t>
            </a:r>
            <a:endParaRPr lang="en-US" dirty="0"/>
          </a:p>
        </p:txBody>
      </p:sp>
    </p:spTree>
    <p:extLst>
      <p:ext uri="{BB962C8B-B14F-4D97-AF65-F5344CB8AC3E}">
        <p14:creationId xmlns:p14="http://schemas.microsoft.com/office/powerpoint/2010/main" val="3238166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BUSINESS OR COMMERCIAL AGREEMENTS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When it comes to business or commercial agreements, the general presumption is that the parties intend to be legally bound.</a:t>
            </a:r>
          </a:p>
          <a:p>
            <a:r>
              <a:rPr lang="en-US" dirty="0" smtClean="0"/>
              <a:t>This presumption can be rebutted if there is an express provision in a contract stating the parties do not intend to be legally bound.</a:t>
            </a:r>
          </a:p>
          <a:p>
            <a:r>
              <a:rPr lang="en-US" dirty="0" smtClean="0"/>
              <a:t>In the case of </a:t>
            </a:r>
            <a:r>
              <a:rPr lang="en-US" b="1" i="1" dirty="0" smtClean="0"/>
              <a:t>Rose and Frank Co v Crompton Bros Ltd [1925] 1 All ER 494, </a:t>
            </a:r>
            <a:r>
              <a:rPr lang="en-US" dirty="0" smtClean="0"/>
              <a:t>the agreement in this case contained clause which stated that the agreement would not subject to the legal jurisdiction of the courts but merely a record of the purpose and intention of the parties and the court held that the agreement was not binding owing to the clause.</a:t>
            </a:r>
            <a:endParaRPr lang="en-US" dirty="0"/>
          </a:p>
        </p:txBody>
      </p:sp>
    </p:spTree>
    <p:extLst>
      <p:ext uri="{BB962C8B-B14F-4D97-AF65-F5344CB8AC3E}">
        <p14:creationId xmlns:p14="http://schemas.microsoft.com/office/powerpoint/2010/main" val="32802772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However, if the clause inserted in an agreement is ambiguous, then the court will intervene and interpret it.</a:t>
            </a:r>
          </a:p>
          <a:p>
            <a:r>
              <a:rPr lang="en-US" dirty="0" smtClean="0"/>
              <a:t>In </a:t>
            </a:r>
            <a:r>
              <a:rPr lang="en-US" b="1" i="1" dirty="0" smtClean="0"/>
              <a:t>Edwards v Skyways [1964] 1 All ER 494, </a:t>
            </a:r>
            <a:r>
              <a:rPr lang="en-US" dirty="0" smtClean="0"/>
              <a:t>the court stated the agreement related to business matters and therefore the presumption was that it was binding. The words “ex gratia” were simply an indication that the party making the promise to pay did not admit liability on  his part and this did not preclude the plaintiff from legally enforcing the promise to pay in any way.</a:t>
            </a:r>
            <a:endParaRPr lang="en-US" dirty="0"/>
          </a:p>
        </p:txBody>
      </p:sp>
    </p:spTree>
    <p:extLst>
      <p:ext uri="{BB962C8B-B14F-4D97-AF65-F5344CB8AC3E}">
        <p14:creationId xmlns:p14="http://schemas.microsoft.com/office/powerpoint/2010/main" val="4260573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MERE PUFFS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Mere puffs are statements made in adverts by tradesmen that may be vague or slightly exaggerated. </a:t>
            </a:r>
          </a:p>
          <a:p>
            <a:r>
              <a:rPr lang="en-US" dirty="0" smtClean="0"/>
              <a:t>These statements are generally not regarded as creating an intention to be legally bound.</a:t>
            </a:r>
          </a:p>
          <a:p>
            <a:r>
              <a:rPr lang="en-US" dirty="0" smtClean="0"/>
              <a:t>However, there are instances were specific pledges may create an intention to be bound. For instance stating that “you will get your money back if you contact influenza subsequently to using our product.” as was the case in </a:t>
            </a:r>
            <a:r>
              <a:rPr lang="en-US" b="1" dirty="0" smtClean="0"/>
              <a:t>Carbolic Smoke Ball case</a:t>
            </a:r>
            <a:r>
              <a:rPr lang="en-US" dirty="0" smtClean="0"/>
              <a:t> may indicate an intention to create legal relations.</a:t>
            </a:r>
            <a:endParaRPr lang="en-US" dirty="0"/>
          </a:p>
        </p:txBody>
      </p:sp>
    </p:spTree>
    <p:extLst>
      <p:ext uri="{BB962C8B-B14F-4D97-AF65-F5344CB8AC3E}">
        <p14:creationId xmlns:p14="http://schemas.microsoft.com/office/powerpoint/2010/main" val="24822788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a:bodyPr>
          <a:lstStyle/>
          <a:p>
            <a:r>
              <a:rPr lang="en-US" dirty="0" smtClean="0"/>
              <a:t>A statement will not be legally binding if the court takes the view that it was not seriously meant.</a:t>
            </a:r>
          </a:p>
          <a:p>
            <a:r>
              <a:rPr lang="en-US" dirty="0" smtClean="0"/>
              <a:t>In the case of </a:t>
            </a:r>
            <a:r>
              <a:rPr lang="en-US" b="1" i="1" dirty="0" smtClean="0"/>
              <a:t>Weeks v </a:t>
            </a:r>
            <a:r>
              <a:rPr lang="en-US" b="1" i="1" dirty="0" err="1" smtClean="0"/>
              <a:t>Tybald</a:t>
            </a:r>
            <a:r>
              <a:rPr lang="en-US" b="1" i="1" dirty="0" smtClean="0"/>
              <a:t> (1605) </a:t>
            </a:r>
            <a:r>
              <a:rPr lang="en-US" b="1" i="1" dirty="0" err="1" smtClean="0"/>
              <a:t>Noy</a:t>
            </a:r>
            <a:r>
              <a:rPr lang="en-US" b="1" i="1" dirty="0" smtClean="0"/>
              <a:t> 11,</a:t>
            </a:r>
            <a:r>
              <a:rPr lang="en-US" dirty="0" smtClean="0"/>
              <a:t> the defendant stated that he would give “100 pounds to him that should marry his daughter with his consent.” the court held that “it is not reasonable that the defendant should be bound by general words spoken to excite suitors.”</a:t>
            </a:r>
            <a:endParaRPr lang="en-US" dirty="0"/>
          </a:p>
        </p:txBody>
      </p:sp>
    </p:spTree>
    <p:extLst>
      <p:ext uri="{BB962C8B-B14F-4D97-AF65-F5344CB8AC3E}">
        <p14:creationId xmlns:p14="http://schemas.microsoft.com/office/powerpoint/2010/main" val="40078012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LETTERS OF COMFORT OR INTENT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letter of comfort is a document given by a third party to a creditor, stating that they would ensure that the debtor will meet his obligations to the creditor.</a:t>
            </a:r>
          </a:p>
          <a:p>
            <a:r>
              <a:rPr lang="en-US" dirty="0" smtClean="0"/>
              <a:t>These may be binding depending on the terms.</a:t>
            </a:r>
          </a:p>
          <a:p>
            <a:r>
              <a:rPr lang="en-US" dirty="0" smtClean="0"/>
              <a:t>In </a:t>
            </a:r>
            <a:r>
              <a:rPr lang="en-US" b="1" i="1" dirty="0" smtClean="0"/>
              <a:t>Kleinwort Benson v Malaysia Mining Corp [1989] 1 All ER 785, </a:t>
            </a:r>
            <a:r>
              <a:rPr lang="en-US" dirty="0" smtClean="0"/>
              <a:t>there was no intention to create legal relations and there was no moral responsibility on the part of the defendants to meet the debt of their liquidated subsidiary.</a:t>
            </a:r>
            <a:endParaRPr lang="en-US" dirty="0"/>
          </a:p>
        </p:txBody>
      </p:sp>
    </p:spTree>
    <p:extLst>
      <p:ext uri="{BB962C8B-B14F-4D97-AF65-F5344CB8AC3E}">
        <p14:creationId xmlns:p14="http://schemas.microsoft.com/office/powerpoint/2010/main" val="38265536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Letters of intention are an indication that one party is likely to place a contract with another party but are not ready to be bound.</a:t>
            </a:r>
          </a:p>
          <a:p>
            <a:r>
              <a:rPr lang="en-US" dirty="0" smtClean="0"/>
              <a:t>If the language of such a letter does not negative contractual intention then the courts may hold that he is legally bound.</a:t>
            </a:r>
          </a:p>
          <a:p>
            <a:r>
              <a:rPr lang="en-US" dirty="0" smtClean="0"/>
              <a:t>This is especially the case where the parties act upon the document for an extensive period of time or expend large sums of money in reliance on the document.</a:t>
            </a:r>
            <a:endParaRPr lang="en-US" dirty="0"/>
          </a:p>
        </p:txBody>
      </p:sp>
    </p:spTree>
    <p:extLst>
      <p:ext uri="{BB962C8B-B14F-4D97-AF65-F5344CB8AC3E}">
        <p14:creationId xmlns:p14="http://schemas.microsoft.com/office/powerpoint/2010/main" val="11683936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FREE GIFTS</a:t>
            </a:r>
            <a:endParaRPr lang="en-US" dirty="0"/>
          </a:p>
        </p:txBody>
      </p:sp>
      <p:sp>
        <p:nvSpPr>
          <p:cNvPr id="3" name="Content Placeholder 2"/>
          <p:cNvSpPr>
            <a:spLocks noGrp="1"/>
          </p:cNvSpPr>
          <p:nvPr>
            <p:ph idx="1"/>
          </p:nvPr>
        </p:nvSpPr>
        <p:spPr/>
        <p:txBody>
          <a:bodyPr>
            <a:normAutofit lnSpcReduction="10000"/>
          </a:bodyPr>
          <a:lstStyle/>
          <a:p>
            <a:r>
              <a:rPr lang="en-US" dirty="0" smtClean="0"/>
              <a:t>In </a:t>
            </a:r>
            <a:r>
              <a:rPr lang="en-US" b="1" i="1" dirty="0" smtClean="0"/>
              <a:t>Esso Petroleum Co Ltd v Customs and Excise Commissioners [1976] 1 WLR,</a:t>
            </a:r>
            <a:r>
              <a:rPr lang="en-US" dirty="0" smtClean="0"/>
              <a:t> Esso had devised a sales promotion scheme to distribute millions of coins bearing the images of the English football players to petrol stations which sold Esso petrol. The coins themselves were of little intrinsic value. The defendants claimed that because the coins were produced in quantity for general sale, they were susceptible to tax .</a:t>
            </a:r>
            <a:endParaRPr lang="en-US" dirty="0"/>
          </a:p>
        </p:txBody>
      </p:sp>
    </p:spTree>
    <p:extLst>
      <p:ext uri="{BB962C8B-B14F-4D97-AF65-F5344CB8AC3E}">
        <p14:creationId xmlns:p14="http://schemas.microsoft.com/office/powerpoint/2010/main" val="30626432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Viscount </a:t>
            </a:r>
            <a:r>
              <a:rPr lang="en-US" dirty="0" err="1" smtClean="0"/>
              <a:t>Dilhorne</a:t>
            </a:r>
            <a:r>
              <a:rPr lang="en-US" dirty="0" smtClean="0"/>
              <a:t> stated that, “true it is that the respondents are engaged in business. True it is that they hope to promote sale of petrol but it does not seem to me necessarily to follow or to be inferred that there was an intention on their parts that their dealers should enter into legally binding contracts with regard to the coins.”</a:t>
            </a:r>
            <a:endParaRPr lang="en-US" dirty="0"/>
          </a:p>
        </p:txBody>
      </p:sp>
    </p:spTree>
    <p:extLst>
      <p:ext uri="{BB962C8B-B14F-4D97-AF65-F5344CB8AC3E}">
        <p14:creationId xmlns:p14="http://schemas.microsoft.com/office/powerpoint/2010/main" val="1002800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lnSpcReduction="10000"/>
          </a:bodyPr>
          <a:lstStyle/>
          <a:p>
            <a:r>
              <a:rPr lang="en-US" dirty="0" smtClean="0"/>
              <a:t>Parties to a contract must also intend for the agreement to be legally binding.</a:t>
            </a:r>
          </a:p>
          <a:p>
            <a:r>
              <a:rPr lang="en-US" dirty="0" smtClean="0"/>
              <a:t>The court will generally determine this by applying an objective test and judging the parties by what was said and done.</a:t>
            </a:r>
          </a:p>
          <a:p>
            <a:r>
              <a:rPr lang="en-US" dirty="0" smtClean="0"/>
              <a:t>There are two headings under intention to create legal relations and these are social and domestic agreements on one hand and business agreements on another.</a:t>
            </a:r>
            <a:endParaRPr lang="en-US" dirty="0"/>
          </a:p>
        </p:txBody>
      </p:sp>
    </p:spTree>
    <p:extLst>
      <p:ext uri="{BB962C8B-B14F-4D97-AF65-F5344CB8AC3E}">
        <p14:creationId xmlns:p14="http://schemas.microsoft.com/office/powerpoint/2010/main" val="3871672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The general presumption on social and domestic agreements is that they are not intended to be legally binding.</a:t>
            </a:r>
          </a:p>
          <a:p>
            <a:r>
              <a:rPr lang="en-US" dirty="0" smtClean="0"/>
              <a:t>While the general presumption on business or commercial agreements is that there is an intention to be legally bound.</a:t>
            </a:r>
          </a:p>
          <a:p>
            <a:r>
              <a:rPr lang="en-US" dirty="0" smtClean="0"/>
              <a:t>There are obviously instances where the general presumptions are rebuttable.</a:t>
            </a:r>
            <a:endParaRPr lang="en-US" dirty="0"/>
          </a:p>
        </p:txBody>
      </p:sp>
    </p:spTree>
    <p:extLst>
      <p:ext uri="{BB962C8B-B14F-4D97-AF65-F5344CB8AC3E}">
        <p14:creationId xmlns:p14="http://schemas.microsoft.com/office/powerpoint/2010/main" val="1787102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SOCIAL AND DOMESTIC AGREEMENTS</a:t>
            </a:r>
            <a:endParaRPr lang="en-US" b="1" dirty="0"/>
          </a:p>
        </p:txBody>
      </p:sp>
      <p:sp>
        <p:nvSpPr>
          <p:cNvPr id="3" name="Content Placeholder 2"/>
          <p:cNvSpPr>
            <a:spLocks noGrp="1"/>
          </p:cNvSpPr>
          <p:nvPr>
            <p:ph idx="1"/>
          </p:nvPr>
        </p:nvSpPr>
        <p:spPr/>
        <p:txBody>
          <a:bodyPr>
            <a:normAutofit fontScale="70000" lnSpcReduction="20000"/>
          </a:bodyPr>
          <a:lstStyle/>
          <a:p>
            <a:r>
              <a:rPr lang="en-US" b="1" u="sng" dirty="0" smtClean="0"/>
              <a:t>HUSBAND AND WIFE</a:t>
            </a:r>
          </a:p>
          <a:p>
            <a:r>
              <a:rPr lang="en-US" dirty="0" smtClean="0"/>
              <a:t>The general presumption is that an agreement between a husband and a wife is presumed not to be legally enforceable.</a:t>
            </a:r>
          </a:p>
          <a:p>
            <a:r>
              <a:rPr lang="en-US" dirty="0" smtClean="0"/>
              <a:t>The case of </a:t>
            </a:r>
            <a:r>
              <a:rPr lang="en-US" b="1" i="1" dirty="0" smtClean="0"/>
              <a:t>Balfour v Balfour [1912] 2 KB 571,</a:t>
            </a:r>
            <a:r>
              <a:rPr lang="en-US" dirty="0" smtClean="0"/>
              <a:t> the court held that the wife could not succeed. Warrington LJ stated that, “the matter really reduces itself to an absurdity when one considers it because if we were to hold that there was a contract in this case, we should have to hold that with regard to all the more or less trivial concerns of life where a wife at the request of her husband makes a promise to him, that is a promise which can be enforced in law. All I can say is that there is no such contract here. These two never intended to make a bargain which could be enforced in law.”</a:t>
            </a:r>
            <a:endParaRPr lang="en-US" dirty="0"/>
          </a:p>
        </p:txBody>
      </p:sp>
    </p:spTree>
    <p:extLst>
      <p:ext uri="{BB962C8B-B14F-4D97-AF65-F5344CB8AC3E}">
        <p14:creationId xmlns:p14="http://schemas.microsoft.com/office/powerpoint/2010/main" val="2954177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WHERE SPOUSES ARE NOT LIVING IN AMITY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Where parties are living together in amity, there domestic arrangements are ordinarily not intended to create legal relations.</a:t>
            </a:r>
          </a:p>
          <a:p>
            <a:r>
              <a:rPr lang="en-US" dirty="0" smtClean="0"/>
              <a:t>Where spouses are not living in amity, the presumption is that they intend to create legal relations.</a:t>
            </a:r>
          </a:p>
          <a:p>
            <a:r>
              <a:rPr lang="en-US" dirty="0" smtClean="0"/>
              <a:t>In the case of </a:t>
            </a:r>
            <a:r>
              <a:rPr lang="en-US" b="1" i="1" dirty="0" err="1" smtClean="0"/>
              <a:t>Merrit</a:t>
            </a:r>
            <a:r>
              <a:rPr lang="en-US" b="1" i="1" dirty="0" smtClean="0"/>
              <a:t> v </a:t>
            </a:r>
            <a:r>
              <a:rPr lang="en-US" b="1" i="1" dirty="0" err="1" smtClean="0"/>
              <a:t>Merrit</a:t>
            </a:r>
            <a:r>
              <a:rPr lang="en-US" b="1" i="1" dirty="0" smtClean="0"/>
              <a:t> [1970] 1WLR 1211,</a:t>
            </a:r>
            <a:r>
              <a:rPr lang="en-US" dirty="0" smtClean="0"/>
              <a:t> a husband had left his wife and agreed to pay her 40 pounds per month for maintenance and out of this amount she was to pay the mortgage. Once the mortgage was paid off, he would transfer the house from their joint names to her name.</a:t>
            </a:r>
          </a:p>
          <a:p>
            <a:endParaRPr lang="en-US" dirty="0"/>
          </a:p>
        </p:txBody>
      </p:sp>
    </p:spTree>
    <p:extLst>
      <p:ext uri="{BB962C8B-B14F-4D97-AF65-F5344CB8AC3E}">
        <p14:creationId xmlns:p14="http://schemas.microsoft.com/office/powerpoint/2010/main" val="3857625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Lord Denning stated that “in cases where parties are not living in amity but are separated or about to separate, they bargain keenly. They do not rely on honourable understandings. They want every cut and dried. It may safely be presumed that they intend to create legal relations.”</a:t>
            </a:r>
            <a:endParaRPr lang="en-US" dirty="0"/>
          </a:p>
        </p:txBody>
      </p:sp>
    </p:spTree>
    <p:extLst>
      <p:ext uri="{BB962C8B-B14F-4D97-AF65-F5344CB8AC3E}">
        <p14:creationId xmlns:p14="http://schemas.microsoft.com/office/powerpoint/2010/main" val="2829423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WHERE THE SOCIAL AGREEMENT HAS CONSEQUENCES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When it comes to social agreements, the general rule is that these agreements are not intended to create legal relations.</a:t>
            </a:r>
          </a:p>
          <a:p>
            <a:r>
              <a:rPr lang="en-US" dirty="0" smtClean="0"/>
              <a:t>However, where the social agreement has consequences, the presumption will be that the parties intend to create legal relations.</a:t>
            </a:r>
          </a:p>
          <a:p>
            <a:r>
              <a:rPr lang="en-US" dirty="0" smtClean="0"/>
              <a:t>This was illustrated in the case of  </a:t>
            </a:r>
            <a:r>
              <a:rPr lang="en-US" b="1" i="1" dirty="0" smtClean="0"/>
              <a:t>Parker v Clarke [1960] 1 All ER 93, </a:t>
            </a:r>
            <a:r>
              <a:rPr lang="en-US" dirty="0" smtClean="0"/>
              <a:t>in which the Parkers and the Clarkes made an agreement that the Parkers would sell their home and move in with the Clarkes. Later the couples fell out.</a:t>
            </a:r>
            <a:endParaRPr lang="en-US" dirty="0"/>
          </a:p>
        </p:txBody>
      </p:sp>
    </p:spTree>
    <p:extLst>
      <p:ext uri="{BB962C8B-B14F-4D97-AF65-F5344CB8AC3E}">
        <p14:creationId xmlns:p14="http://schemas.microsoft.com/office/powerpoint/2010/main" val="498228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court held that the exchange of letters signified that the two couples were serious and the agreement was intended to be legally binding. The parkers sold their own home and </a:t>
            </a:r>
            <a:r>
              <a:rPr lang="en-US" dirty="0" err="1" smtClean="0"/>
              <a:t>Mr</a:t>
            </a:r>
            <a:r>
              <a:rPr lang="en-US" dirty="0" smtClean="0"/>
              <a:t> Clarke changed his will thus the Parkers were entitled to damages.</a:t>
            </a:r>
          </a:p>
          <a:p>
            <a:r>
              <a:rPr lang="en-US" dirty="0" smtClean="0"/>
              <a:t>Similarly in Tanner v Tanner [1975] 1WLR 1346, a man had promised a woman (whom he was not married to) that the house in which they lived together should be available for her and their children. The court held that this promise had contractual force owing to the fact that in reliance on it of this promise the woman moved out of her flat.</a:t>
            </a:r>
            <a:endParaRPr lang="en-US" dirty="0"/>
          </a:p>
        </p:txBody>
      </p:sp>
    </p:spTree>
    <p:extLst>
      <p:ext uri="{BB962C8B-B14F-4D97-AF65-F5344CB8AC3E}">
        <p14:creationId xmlns:p14="http://schemas.microsoft.com/office/powerpoint/2010/main" val="425095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PARENTS AND CHILDREN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Generally, it is presumed that agreements between children and their parents are not intended to be legally binding.</a:t>
            </a:r>
          </a:p>
          <a:p>
            <a:r>
              <a:rPr lang="en-US" dirty="0" smtClean="0"/>
              <a:t>In the case of </a:t>
            </a:r>
            <a:r>
              <a:rPr lang="en-US" b="1" i="1" dirty="0" smtClean="0"/>
              <a:t>Jones v </a:t>
            </a:r>
            <a:r>
              <a:rPr lang="en-US" b="1" i="1" dirty="0" err="1" smtClean="0"/>
              <a:t>Padavatton</a:t>
            </a:r>
            <a:r>
              <a:rPr lang="en-US" b="1" i="1" dirty="0" smtClean="0"/>
              <a:t> [1969] 2 All ER 616,</a:t>
            </a:r>
            <a:r>
              <a:rPr lang="en-US" dirty="0" smtClean="0"/>
              <a:t> a mother offered a monthly allowance to her daughter on condition that she would give up her job in America and come to England to study to become a barrister. She bought a house in which the daughter lived and other tenants. They later had a disagreement and </a:t>
            </a:r>
            <a:r>
              <a:rPr lang="en-US" dirty="0" err="1" smtClean="0"/>
              <a:t>Mrs</a:t>
            </a:r>
            <a:r>
              <a:rPr lang="en-US" dirty="0" smtClean="0"/>
              <a:t> Jones claimed the house.</a:t>
            </a:r>
            <a:endParaRPr lang="en-US" dirty="0"/>
          </a:p>
        </p:txBody>
      </p:sp>
    </p:spTree>
    <p:extLst>
      <p:ext uri="{BB962C8B-B14F-4D97-AF65-F5344CB8AC3E}">
        <p14:creationId xmlns:p14="http://schemas.microsoft.com/office/powerpoint/2010/main" val="32270496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TotalTime>
  <Words>1605</Words>
  <Application>Microsoft Office PowerPoint</Application>
  <PresentationFormat>On-screen Show (4:3)</PresentationFormat>
  <Paragraphs>62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INTENTION TO CREATE LEGAL RELATIONS</vt:lpstr>
      <vt:lpstr>INTRODUCTION</vt:lpstr>
      <vt:lpstr>Cont’d</vt:lpstr>
      <vt:lpstr>SOCIAL AND DOMESTIC AGREEMENTS</vt:lpstr>
      <vt:lpstr>WHERE SPOUSES ARE NOT LIVING IN AMITY</vt:lpstr>
      <vt:lpstr>Cont’d</vt:lpstr>
      <vt:lpstr>WHERE THE SOCIAL AGREEMENT HAS CONSEQUENCES</vt:lpstr>
      <vt:lpstr>Cont’d</vt:lpstr>
      <vt:lpstr>PARENTS AND CHILDREN</vt:lpstr>
      <vt:lpstr>Cont’d</vt:lpstr>
      <vt:lpstr>Cont’d</vt:lpstr>
      <vt:lpstr>BUSINESS OR COMMERCIAL AGREEMENTS</vt:lpstr>
      <vt:lpstr>Cont’d</vt:lpstr>
      <vt:lpstr>MERE PUFFS</vt:lpstr>
      <vt:lpstr>Cont’d</vt:lpstr>
      <vt:lpstr>LETTERS OF COMFORT OR INTENT</vt:lpstr>
      <vt:lpstr>Cont’d</vt:lpstr>
      <vt:lpstr>FREE GIFTS</vt:lpstr>
      <vt:lpstr>Cont’d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INTENTION TO CREATE LEGAL RELATIONS</dc:title>
  <dc:creator>Chenela</dc:creator>
  <cp:lastModifiedBy>Chenela</cp:lastModifiedBy>
  <cp:revision>17</cp:revision>
  <dcterms:created xsi:type="dcterms:W3CDTF">2019-08-27T08:29:42Z</dcterms:created>
  <dcterms:modified xsi:type="dcterms:W3CDTF">2020-02-03T14:07:48Z</dcterms:modified>
</cp:coreProperties>
</file>