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95" r:id="rId2"/>
    <p:sldId id="296" r:id="rId3"/>
    <p:sldId id="297" r:id="rId4"/>
    <p:sldId id="308" r:id="rId5"/>
    <p:sldId id="309" r:id="rId6"/>
    <p:sldId id="299" r:id="rId7"/>
    <p:sldId id="310" r:id="rId8"/>
    <p:sldId id="313" r:id="rId9"/>
    <p:sldId id="314" r:id="rId10"/>
    <p:sldId id="318" r:id="rId11"/>
    <p:sldId id="312" r:id="rId12"/>
    <p:sldId id="315" r:id="rId13"/>
    <p:sldId id="311" r:id="rId14"/>
    <p:sldId id="316" r:id="rId15"/>
    <p:sldId id="307" r:id="rId16"/>
    <p:sldId id="317" r:id="rId17"/>
    <p:sldId id="30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87" autoAdjust="0"/>
    <p:restoredTop sz="94660"/>
  </p:normalViewPr>
  <p:slideViewPr>
    <p:cSldViewPr>
      <p:cViewPr varScale="1">
        <p:scale>
          <a:sx n="70" d="100"/>
          <a:sy n="70" d="100"/>
        </p:scale>
        <p:origin x="118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BD7DCD-7F8A-4236-92C0-A90B0957A3C6}" type="datetimeFigureOut">
              <a:rPr lang="en-US" smtClean="0"/>
              <a:pPr/>
              <a:t>9/22/2017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89461C-692B-4EEE-AEF7-FDD5E2AA1381}" type="slidenum">
              <a:rPr lang="en-US" smtClean="0"/>
              <a:pPr/>
              <a:t>‹#›</a:t>
            </a:fld>
            <a:endParaRPr lang="en-US"/>
          </a:p>
        </p:txBody>
      </p:sp>
    </p:spTree>
    <p:extLst>
      <p:ext uri="{BB962C8B-B14F-4D97-AF65-F5344CB8AC3E}">
        <p14:creationId xmlns:p14="http://schemas.microsoft.com/office/powerpoint/2010/main" val="166313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97DE043C-CA36-4C88-ACE3-322FE03F254F}" type="datetimeFigureOut">
              <a:rPr lang="en-US" smtClean="0"/>
              <a:pPr/>
              <a:t>9/22/2017</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1F4218E9-1C8F-4759-8FB1-17C9081ED20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DE043C-CA36-4C88-ACE3-322FE03F254F}"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7DE043C-CA36-4C88-ACE3-322FE03F254F}"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DE043C-CA36-4C88-ACE3-322FE03F254F}" type="datetimeFigureOut">
              <a:rPr lang="en-US" smtClean="0"/>
              <a:pPr/>
              <a:t>9/22/2017</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1F4218E9-1C8F-4759-8FB1-17C9081ED20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97DE043C-CA36-4C88-ACE3-322FE03F254F}" type="datetimeFigureOut">
              <a:rPr lang="en-US" smtClean="0"/>
              <a:pPr/>
              <a:t>9/22/2017</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1F4218E9-1C8F-4759-8FB1-17C9081ED20A}"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97DE043C-CA36-4C88-ACE3-322FE03F254F}" type="datetimeFigureOut">
              <a:rPr lang="en-US" smtClean="0"/>
              <a:pPr/>
              <a:t>9/22/2017</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97DE043C-CA36-4C88-ACE3-322FE03F254F}"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1F4218E9-1C8F-4759-8FB1-17C9081ED20A}"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97DE043C-CA36-4C88-ACE3-322FE03F254F}" type="datetimeFigureOut">
              <a:rPr lang="en-US" smtClean="0"/>
              <a:pPr/>
              <a:t>9/22/2017</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7DE043C-CA36-4C88-ACE3-322FE03F254F}" type="datetimeFigureOut">
              <a:rPr lang="en-US" smtClean="0"/>
              <a:pPr/>
              <a:t>9/22/2017</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97DE043C-CA36-4C88-ACE3-322FE03F254F}" type="datetimeFigureOut">
              <a:rPr lang="en-US" smtClean="0"/>
              <a:pPr/>
              <a:t>9/22/2017</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4218E9-1C8F-4759-8FB1-17C9081ED20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97DE043C-CA36-4C88-ACE3-322FE03F254F}"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F4218E9-1C8F-4759-8FB1-17C9081ED20A}"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7DE043C-CA36-4C88-ACE3-322FE03F254F}" type="datetimeFigureOut">
              <a:rPr lang="en-US" smtClean="0"/>
              <a:pPr/>
              <a:t>9/22/2017</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F4218E9-1C8F-4759-8FB1-17C9081ED20A}"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GB" sz="4800" dirty="0" smtClean="0">
                <a:latin typeface="Tahoma" pitchFamily="34" charset="0"/>
                <a:cs typeface="Tahoma" pitchFamily="34" charset="0"/>
              </a:rPr>
              <a:t>UNIT 5- PARLIAMENTARY SOVEREIGNTY</a:t>
            </a:r>
            <a:endParaRPr lang="en-US" sz="4800" dirty="0" smtClean="0"/>
          </a:p>
          <a:p>
            <a:pPr algn="ctr">
              <a:buNone/>
            </a:pPr>
            <a:endParaRPr lang="en-GB" sz="4800" dirty="0" smtClean="0">
              <a:latin typeface="Tahoma" pitchFamily="34" charset="0"/>
              <a:cs typeface="Tahoma" pitchFamily="34" charset="0"/>
            </a:endParaRPr>
          </a:p>
          <a:p>
            <a:pPr algn="ctr">
              <a:buNone/>
            </a:pPr>
            <a:r>
              <a:rPr lang="en-GB" sz="4800" dirty="0" smtClean="0">
                <a:latin typeface="Tahoma" pitchFamily="34" charset="0"/>
                <a:cs typeface="Tahoma" pitchFamily="34" charset="0"/>
              </a:rPr>
              <a:t>Mrs </a:t>
            </a:r>
            <a:r>
              <a:rPr lang="en-GB" sz="4800" dirty="0" err="1" smtClean="0">
                <a:latin typeface="Tahoma" pitchFamily="34" charset="0"/>
                <a:cs typeface="Tahoma" pitchFamily="34" charset="0"/>
              </a:rPr>
              <a:t>Kaswalale</a:t>
            </a:r>
            <a:r>
              <a:rPr lang="en-GB" sz="4800" dirty="0" smtClean="0">
                <a:latin typeface="Tahoma" pitchFamily="34" charset="0"/>
                <a:cs typeface="Tahoma" pitchFamily="34" charset="0"/>
              </a:rPr>
              <a:t> K </a:t>
            </a:r>
            <a:r>
              <a:rPr lang="en-GB" sz="4800" dirty="0" err="1" smtClean="0">
                <a:latin typeface="Tahoma" pitchFamily="34" charset="0"/>
                <a:cs typeface="Tahoma" pitchFamily="34" charset="0"/>
              </a:rPr>
              <a:t>Mwauluka</a:t>
            </a: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GB" dirty="0" smtClean="0"/>
              <a:t>Additionally, regardless of it holding the supreme power or authority to enact laws the existence of such laws are dependent on presidential assent</a:t>
            </a:r>
            <a:r>
              <a:rPr lang="en-GB" dirty="0" smtClean="0"/>
              <a:t>. This equally stands as a limitation. </a:t>
            </a:r>
            <a:r>
              <a:rPr lang="en-GB" dirty="0" smtClean="0"/>
              <a:t>This </a:t>
            </a:r>
            <a:r>
              <a:rPr lang="en-GB" dirty="0" smtClean="0"/>
              <a:t>is provided </a:t>
            </a:r>
            <a:r>
              <a:rPr lang="en-GB" dirty="0" smtClean="0"/>
              <a:t>for in Act No.2 of 2016 article 63 (1) states that parliament shall enact legislation through Bills passed by the National Assembly and assented to by the President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No parliament may be bound by a predecessor or bind a successor</a:t>
            </a:r>
            <a:br>
              <a:rPr lang="en-GB" dirty="0" smtClean="0"/>
            </a:br>
            <a:endParaRPr lang="en-US" dirty="0"/>
          </a:p>
        </p:txBody>
      </p:sp>
      <p:sp>
        <p:nvSpPr>
          <p:cNvPr id="3" name="Content Placeholder 2"/>
          <p:cNvSpPr>
            <a:spLocks noGrp="1"/>
          </p:cNvSpPr>
          <p:nvPr>
            <p:ph idx="1"/>
          </p:nvPr>
        </p:nvSpPr>
        <p:spPr>
          <a:xfrm>
            <a:off x="304800" y="1554162"/>
            <a:ext cx="8686800" cy="4999038"/>
          </a:xfrm>
        </p:spPr>
        <p:txBody>
          <a:bodyPr>
            <a:normAutofit fontScale="85000" lnSpcReduction="20000"/>
          </a:bodyPr>
          <a:lstStyle/>
          <a:p>
            <a:pPr algn="just">
              <a:buFont typeface="Wingdings" pitchFamily="2" charset="2"/>
              <a:buChar char="Ø"/>
            </a:pPr>
            <a:r>
              <a:rPr lang="en-GB" dirty="0" smtClean="0"/>
              <a:t>The second facet of parliamentary sovereignty is that no parliament may be bound by a predecessor or bind </a:t>
            </a:r>
            <a:r>
              <a:rPr lang="en-GB" smtClean="0"/>
              <a:t>a successor.</a:t>
            </a:r>
            <a:endParaRPr lang="en-GB" dirty="0" smtClean="0"/>
          </a:p>
          <a:p>
            <a:pPr algn="just">
              <a:buFont typeface="Wingdings" pitchFamily="2" charset="2"/>
              <a:buChar char="Ø"/>
            </a:pPr>
            <a:r>
              <a:rPr lang="en-GB" dirty="0" smtClean="0"/>
              <a:t>This rides on the consideration that parliament composition as per constitutional provisions is amended every 5 years.</a:t>
            </a:r>
          </a:p>
          <a:p>
            <a:pPr algn="just">
              <a:buFont typeface="Wingdings" pitchFamily="2" charset="2"/>
              <a:buChar char="Ø"/>
            </a:pPr>
            <a:r>
              <a:rPr lang="en-GB" dirty="0" smtClean="0"/>
              <a:t>Therefore each parliament must hold unlimited power as any parliament before it or even after it. </a:t>
            </a:r>
          </a:p>
          <a:p>
            <a:pPr algn="just">
              <a:buFont typeface="Wingdings" pitchFamily="2" charset="2"/>
              <a:buChar char="Ø"/>
            </a:pPr>
            <a:r>
              <a:rPr lang="en-GB" dirty="0" smtClean="0"/>
              <a:t>This facet is attached to the fact that sovereignty entails independence and self governance. Therefore if a parliament is bound by its predecessor or binds a successor this might water down the supremacy or sovereignty of parliament.</a:t>
            </a:r>
          </a:p>
          <a:p>
            <a:pPr algn="just">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Continuation.......</a:t>
            </a:r>
            <a:endParaRPr lang="en-US" dirty="0"/>
          </a:p>
        </p:txBody>
      </p:sp>
      <p:sp>
        <p:nvSpPr>
          <p:cNvPr id="3" name="Content Placeholder 2"/>
          <p:cNvSpPr>
            <a:spLocks noGrp="1"/>
          </p:cNvSpPr>
          <p:nvPr>
            <p:ph idx="1"/>
          </p:nvPr>
        </p:nvSpPr>
        <p:spPr/>
        <p:txBody>
          <a:bodyPr/>
          <a:lstStyle/>
          <a:p>
            <a:pPr algn="just">
              <a:buFont typeface="Wingdings" pitchFamily="2" charset="2"/>
              <a:buChar char="Ø"/>
            </a:pPr>
            <a:r>
              <a:rPr lang="en-GB" dirty="0" smtClean="0"/>
              <a:t>Therefore, no parliament may enact rules that will limit future parliaments.</a:t>
            </a:r>
          </a:p>
          <a:p>
            <a:pPr algn="just">
              <a:buFont typeface="Wingdings" pitchFamily="2" charset="2"/>
              <a:buChar char="Ø"/>
            </a:pPr>
            <a:r>
              <a:rPr lang="en-GB" dirty="0" smtClean="0"/>
              <a:t>This therefore, exists as a </a:t>
            </a:r>
            <a:r>
              <a:rPr lang="en-GB" dirty="0" smtClean="0"/>
              <a:t>limitation </a:t>
            </a:r>
            <a:r>
              <a:rPr lang="en-GB" dirty="0" smtClean="0"/>
              <a:t>of parliamentary sovereignty. In that regardless of the sovereignty enjoyed, parliament </a:t>
            </a:r>
            <a:r>
              <a:rPr lang="en-GB" dirty="0" smtClean="0"/>
              <a:t>cannot </a:t>
            </a:r>
            <a:r>
              <a:rPr lang="en-GB" dirty="0" smtClean="0"/>
              <a:t>be bound by a predecessor or bind a </a:t>
            </a:r>
            <a:r>
              <a:rPr lang="en-GB" dirty="0" smtClean="0"/>
              <a:t>successor.</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No person or body may question the validity of an enactment by parliament</a:t>
            </a:r>
            <a:endParaRPr lang="en-US"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Ø"/>
            </a:pPr>
            <a:r>
              <a:rPr lang="en-GB" dirty="0" smtClean="0"/>
              <a:t>The third facet of parliamentary sovereignty is that, no person or body may question the validity of an enactment by parliament.</a:t>
            </a:r>
          </a:p>
          <a:p>
            <a:pPr algn="just">
              <a:buFont typeface="Wingdings" pitchFamily="2" charset="2"/>
              <a:buChar char="Ø"/>
            </a:pPr>
            <a:r>
              <a:rPr lang="en-GB" dirty="0" smtClean="0"/>
              <a:t>This facet upholds the sovereignty of parliamentary sovereignty.</a:t>
            </a:r>
          </a:p>
          <a:p>
            <a:pPr algn="just">
              <a:buFont typeface="Wingdings" pitchFamily="2" charset="2"/>
              <a:buChar char="Ø"/>
            </a:pPr>
            <a:r>
              <a:rPr lang="en-GB" dirty="0" smtClean="0"/>
              <a:t>However, a limitation exists in that were a matter as to the validity of such law is brought before the courts of law, if established that such law </a:t>
            </a:r>
            <a:r>
              <a:rPr lang="en-GB" dirty="0" smtClean="0"/>
              <a:t>is against </a:t>
            </a:r>
            <a:r>
              <a:rPr lang="en-GB" dirty="0" smtClean="0"/>
              <a:t>moral standing, peace, order, natural justice, contravenes the constitution inter alia, such law shall be rendered null and void.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idx="1"/>
          </p:nvPr>
        </p:nvSpPr>
        <p:spPr/>
        <p:txBody>
          <a:bodyPr/>
          <a:lstStyle/>
          <a:p>
            <a:pPr algn="just"/>
            <a:r>
              <a:rPr lang="en-GB" dirty="0" smtClean="0"/>
              <a:t>Any enactment by Parliament that contravenes the constitution shall be rendered </a:t>
            </a:r>
            <a:r>
              <a:rPr lang="en-GB" dirty="0" smtClean="0"/>
              <a:t>void (Thomas Mumba v The People. Christine </a:t>
            </a:r>
            <a:r>
              <a:rPr lang="en-GB" dirty="0" err="1" smtClean="0"/>
              <a:t>Mulundika</a:t>
            </a:r>
            <a:r>
              <a:rPr lang="en-GB" dirty="0" smtClean="0"/>
              <a:t> and 7 Others v The People).</a:t>
            </a:r>
            <a:endParaRPr lang="en-GB" dirty="0" smtClean="0"/>
          </a:p>
          <a:p>
            <a:pPr algn="just"/>
            <a:r>
              <a:rPr lang="en-GB" dirty="0" smtClean="0"/>
              <a:t>Supremacy lies with the Constitution and any other Acts of Parliament or Statutes are subsidiary to the Constitution of Zambia.</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Parliamentary supremacy and the rule of law</a:t>
            </a:r>
            <a:endParaRPr lang="en-GB" dirty="0"/>
          </a:p>
        </p:txBody>
      </p:sp>
      <p:sp>
        <p:nvSpPr>
          <p:cNvPr id="3" name="Content Placeholder 2"/>
          <p:cNvSpPr>
            <a:spLocks noGrp="1"/>
          </p:cNvSpPr>
          <p:nvPr>
            <p:ph idx="1"/>
          </p:nvPr>
        </p:nvSpPr>
        <p:spPr/>
        <p:txBody>
          <a:bodyPr/>
          <a:lstStyle/>
          <a:p>
            <a:pPr algn="just">
              <a:buFont typeface="Wingdings" pitchFamily="2" charset="2"/>
              <a:buChar char="Ø"/>
            </a:pPr>
            <a:r>
              <a:rPr lang="en-GB" dirty="0" smtClean="0"/>
              <a:t>A relationship exists between parliamentary sovereignty and the rule of law.</a:t>
            </a:r>
          </a:p>
          <a:p>
            <a:pPr algn="just">
              <a:buFont typeface="Wingdings" pitchFamily="2" charset="2"/>
              <a:buChar char="Ø"/>
            </a:pPr>
            <a:r>
              <a:rPr lang="en-GB" dirty="0" smtClean="0"/>
              <a:t>In as much as parliament enjoys its sovereignty in so far as the promulgation of laws is </a:t>
            </a:r>
            <a:r>
              <a:rPr lang="en-GB" dirty="0" smtClean="0"/>
              <a:t>concerned, </a:t>
            </a:r>
            <a:r>
              <a:rPr lang="en-GB" dirty="0" smtClean="0"/>
              <a:t>there is great demand as to the adherence of the rule of law</a:t>
            </a:r>
            <a:r>
              <a:rPr lang="en-GB" dirty="0" smtClean="0"/>
              <a:t>. The rule of law as a concept of constitutionalism endeavours to curtail arbitrary ruling. </a:t>
            </a:r>
            <a:endParaRPr lang="en-GB" dirty="0"/>
          </a:p>
        </p:txBody>
      </p:sp>
    </p:spTree>
    <p:extLst>
      <p:ext uri="{BB962C8B-B14F-4D97-AF65-F5344CB8AC3E}">
        <p14:creationId xmlns:p14="http://schemas.microsoft.com/office/powerpoint/2010/main" val="4097644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cases</a:t>
            </a:r>
            <a:endParaRPr lang="en-US" dirty="0"/>
          </a:p>
        </p:txBody>
      </p:sp>
      <p:sp>
        <p:nvSpPr>
          <p:cNvPr id="3" name="Content Placeholder 2"/>
          <p:cNvSpPr>
            <a:spLocks noGrp="1"/>
          </p:cNvSpPr>
          <p:nvPr>
            <p:ph idx="1"/>
          </p:nvPr>
        </p:nvSpPr>
        <p:spPr/>
        <p:txBody>
          <a:bodyPr/>
          <a:lstStyle/>
          <a:p>
            <a:r>
              <a:rPr lang="en-GB" dirty="0" smtClean="0"/>
              <a:t>Thomas </a:t>
            </a:r>
            <a:r>
              <a:rPr lang="en-GB" dirty="0" err="1" smtClean="0"/>
              <a:t>Mumba</a:t>
            </a:r>
            <a:r>
              <a:rPr lang="en-GB" dirty="0" smtClean="0"/>
              <a:t> v the People</a:t>
            </a:r>
          </a:p>
          <a:p>
            <a:r>
              <a:rPr lang="en-GB" dirty="0" smtClean="0"/>
              <a:t>Christine </a:t>
            </a:r>
            <a:r>
              <a:rPr lang="en-GB" dirty="0" err="1" smtClean="0"/>
              <a:t>Mulundika</a:t>
            </a:r>
            <a:r>
              <a:rPr lang="en-GB" dirty="0" smtClean="0"/>
              <a:t> and Others v the People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a:t>
            </a:r>
            <a:endParaRPr lang="en-US" dirty="0"/>
          </a:p>
        </p:txBody>
      </p:sp>
      <p:sp>
        <p:nvSpPr>
          <p:cNvPr id="3" name="Content Placeholder 2"/>
          <p:cNvSpPr>
            <a:spLocks noGrp="1"/>
          </p:cNvSpPr>
          <p:nvPr>
            <p:ph idx="1"/>
          </p:nvPr>
        </p:nvSpPr>
        <p:spPr/>
        <p:txBody>
          <a:bodyPr/>
          <a:lstStyle/>
          <a:p>
            <a:r>
              <a:rPr lang="en-GB" dirty="0" smtClean="0"/>
              <a:t>What is your understanding of parliamentary sovereignty?</a:t>
            </a:r>
          </a:p>
          <a:p>
            <a:r>
              <a:rPr lang="en-GB" dirty="0" smtClean="0"/>
              <a:t>Regardless of the enjoyment of parliamentary sovereignty is this power unlimited?</a:t>
            </a:r>
          </a:p>
          <a:p>
            <a:r>
              <a:rPr lang="en-GB" dirty="0" smtClean="0"/>
              <a:t>What is the relationship between parliamentary sovereignty/supremacy and the rule of law?</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1">
              <a:buFont typeface="Wingdings" pitchFamily="2" charset="2"/>
              <a:buChar char="Ø"/>
            </a:pPr>
            <a:r>
              <a:rPr lang="en-GB" dirty="0" smtClean="0"/>
              <a:t>  Definition and meaning of the concept of parliamentary sovereignty or supremacy</a:t>
            </a:r>
          </a:p>
          <a:p>
            <a:pPr lvl="1">
              <a:buFont typeface="Wingdings" pitchFamily="2" charset="2"/>
              <a:buChar char="Ø"/>
            </a:pPr>
            <a:r>
              <a:rPr lang="en-GB" dirty="0" smtClean="0"/>
              <a:t>Facets of parliamentary sovereignty</a:t>
            </a:r>
          </a:p>
          <a:p>
            <a:pPr lvl="1">
              <a:buFont typeface="Wingdings" pitchFamily="2" charset="2"/>
              <a:buChar char="Ø"/>
            </a:pPr>
            <a:r>
              <a:rPr lang="en-GB" dirty="0" smtClean="0"/>
              <a:t>Parliamentary supremacy and the rule of law</a:t>
            </a:r>
            <a:endParaRPr lang="en-US" dirty="0" smtClean="0"/>
          </a:p>
          <a:p>
            <a:pPr lvl="1">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Definition and meaning of the concept of parliamentary supremacy/sovereignty</a:t>
            </a:r>
            <a:endParaRPr lang="en-US" dirty="0"/>
          </a:p>
        </p:txBody>
      </p:sp>
      <p:sp>
        <p:nvSpPr>
          <p:cNvPr id="3" name="Content Placeholder 2"/>
          <p:cNvSpPr>
            <a:spLocks noGrp="1"/>
          </p:cNvSpPr>
          <p:nvPr>
            <p:ph idx="1"/>
          </p:nvPr>
        </p:nvSpPr>
        <p:spPr/>
        <p:txBody>
          <a:bodyPr>
            <a:normAutofit fontScale="92500" lnSpcReduction="20000"/>
          </a:bodyPr>
          <a:lstStyle/>
          <a:p>
            <a:pPr lvl="1" algn="just">
              <a:buFont typeface="Wingdings" pitchFamily="2" charset="2"/>
              <a:buChar char="Ø"/>
            </a:pPr>
            <a:r>
              <a:rPr lang="en-GB" dirty="0" smtClean="0"/>
              <a:t>The term parliamentary is derived from the word parliament (comprising of the president and the national assembly).</a:t>
            </a:r>
          </a:p>
          <a:p>
            <a:pPr lvl="1" algn="just">
              <a:buFont typeface="Wingdings" pitchFamily="2" charset="2"/>
              <a:buChar char="Ø"/>
            </a:pPr>
            <a:r>
              <a:rPr lang="en-GB" dirty="0" smtClean="0"/>
              <a:t>Sovereignty refers to  supreme power/ authority or self governance.</a:t>
            </a:r>
          </a:p>
          <a:p>
            <a:pPr lvl="1" algn="just">
              <a:buFont typeface="Wingdings" pitchFamily="2" charset="2"/>
              <a:buChar char="Ø"/>
            </a:pPr>
            <a:r>
              <a:rPr lang="en-GB" dirty="0" smtClean="0"/>
              <a:t>Parliamentary sovereignty is an important concept of constitutional law.</a:t>
            </a:r>
          </a:p>
          <a:p>
            <a:pPr lvl="1" algn="just">
              <a:buFont typeface="Wingdings" pitchFamily="2" charset="2"/>
              <a:buChar char="Ø"/>
            </a:pPr>
            <a:r>
              <a:rPr lang="en-GB" dirty="0" smtClean="0"/>
              <a:t> It refers to the power or authority or independence that parliament has to enact, amend and or repeal law and that no person or body shall have the right to set aside/override the legislation promulgated by Parliament.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CONTINUATION......</a:t>
            </a:r>
            <a:endParaRPr lang="en-US" dirty="0"/>
          </a:p>
        </p:txBody>
      </p:sp>
      <p:sp>
        <p:nvSpPr>
          <p:cNvPr id="3" name="Content Placeholder 2"/>
          <p:cNvSpPr>
            <a:spLocks noGrp="1"/>
          </p:cNvSpPr>
          <p:nvPr>
            <p:ph idx="1"/>
          </p:nvPr>
        </p:nvSpPr>
        <p:spPr/>
        <p:txBody>
          <a:bodyPr>
            <a:normAutofit fontScale="77500" lnSpcReduction="20000"/>
          </a:bodyPr>
          <a:lstStyle/>
          <a:p>
            <a:pPr algn="just">
              <a:buFont typeface="Wingdings" pitchFamily="2" charset="2"/>
              <a:buChar char="Ø"/>
            </a:pPr>
            <a:r>
              <a:rPr lang="en-GB" dirty="0" smtClean="0"/>
              <a:t>Article 62 of the constitution provides for parliamentary sovereignty.</a:t>
            </a:r>
          </a:p>
          <a:p>
            <a:pPr algn="just">
              <a:buFont typeface="Wingdings" pitchFamily="2" charset="2"/>
              <a:buChar char="Ø"/>
            </a:pPr>
            <a:r>
              <a:rPr lang="en-GB" dirty="0" smtClean="0"/>
              <a:t>Parliamentary sovereignty/supremacy entails that the legislative body has absolute sovereignty and is supreme over all state institutions and arms of the government.</a:t>
            </a:r>
          </a:p>
          <a:p>
            <a:pPr algn="just">
              <a:buFont typeface="Wingdings" pitchFamily="2" charset="2"/>
              <a:buChar char="Ø"/>
            </a:pPr>
            <a:r>
              <a:rPr lang="en-GB" dirty="0" smtClean="0"/>
              <a:t> It also pertains to the fact that as a result of the sovereignty it </a:t>
            </a:r>
            <a:r>
              <a:rPr lang="en-GB" dirty="0" smtClean="0"/>
              <a:t>holds, </a:t>
            </a:r>
            <a:r>
              <a:rPr lang="en-GB" dirty="0" smtClean="0"/>
              <a:t>it can amend, enact or repeal any legislation. Therefore it is not bound by written law (not even the </a:t>
            </a:r>
            <a:r>
              <a:rPr lang="en-GB" dirty="0" smtClean="0"/>
              <a:t>constitution as this can also be subject to amendments) </a:t>
            </a:r>
            <a:r>
              <a:rPr lang="en-GB" dirty="0" smtClean="0"/>
              <a:t>or by precedent.</a:t>
            </a:r>
          </a:p>
          <a:p>
            <a:pPr algn="just">
              <a:buFont typeface="Wingdings" pitchFamily="2" charset="2"/>
              <a:buChar char="Ø"/>
            </a:pPr>
            <a:r>
              <a:rPr lang="en-GB" dirty="0" smtClean="0"/>
              <a:t>An example is that of amendments that have been made to the Constitution itself. </a:t>
            </a:r>
            <a:r>
              <a:rPr lang="en-GB" dirty="0" err="1" smtClean="0"/>
              <a:t>E.g</a:t>
            </a:r>
            <a:r>
              <a:rPr lang="en-GB" dirty="0" smtClean="0"/>
              <a:t> the enactment of Act No.2 of 2016 (the Constitution of Zambia in 2016).</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err="1" smtClean="0"/>
              <a:t>a.V</a:t>
            </a:r>
            <a:r>
              <a:rPr lang="en-GB" dirty="0" smtClean="0"/>
              <a:t> </a:t>
            </a:r>
            <a:r>
              <a:rPr lang="en-GB" dirty="0" err="1" smtClean="0"/>
              <a:t>dicey’s</a:t>
            </a:r>
            <a:r>
              <a:rPr lang="en-GB" dirty="0" smtClean="0"/>
              <a:t> definition of parliamentary sovereignty</a:t>
            </a:r>
            <a:endParaRPr lang="en-US" dirty="0"/>
          </a:p>
        </p:txBody>
      </p:sp>
      <p:sp>
        <p:nvSpPr>
          <p:cNvPr id="3" name="Content Placeholder 2"/>
          <p:cNvSpPr>
            <a:spLocks noGrp="1"/>
          </p:cNvSpPr>
          <p:nvPr>
            <p:ph idx="1"/>
          </p:nvPr>
        </p:nvSpPr>
        <p:spPr/>
        <p:txBody>
          <a:bodyPr>
            <a:normAutofit fontScale="92500" lnSpcReduction="20000"/>
          </a:bodyPr>
          <a:lstStyle/>
          <a:p>
            <a:pPr algn="just">
              <a:buFont typeface="Wingdings" pitchFamily="2" charset="2"/>
              <a:buChar char="Ø"/>
            </a:pPr>
            <a:r>
              <a:rPr lang="en-GB" dirty="0" smtClean="0"/>
              <a:t>AV Dicey provided a definition of parliamentary sovereignty in his works (</a:t>
            </a:r>
            <a:r>
              <a:rPr lang="en-GB" i="1" dirty="0" smtClean="0"/>
              <a:t>Introduction to the Study of the Law of the </a:t>
            </a:r>
            <a:r>
              <a:rPr lang="en-GB" i="1" dirty="0" smtClean="0"/>
              <a:t>Constitution 1885).</a:t>
            </a:r>
            <a:endParaRPr lang="en-GB" i="1" dirty="0" smtClean="0"/>
          </a:p>
          <a:p>
            <a:pPr algn="just">
              <a:buFont typeface="Wingdings" pitchFamily="2" charset="2"/>
              <a:buChar char="Ø"/>
            </a:pPr>
            <a:r>
              <a:rPr lang="en-GB" dirty="0" smtClean="0"/>
              <a:t>He stated that ‘</a:t>
            </a:r>
            <a:r>
              <a:rPr lang="en-GB" i="1" dirty="0" smtClean="0"/>
              <a:t>the principle of Parliamentary sovereignty means neither more nor less than this, namely that Parliament thus defined has, under the English constitution, the right to make or unmake any law whatever: and, further, that no person or body is recognised by the law of England as having a right to override or set aside the legislation of Parliament</a:t>
            </a:r>
            <a:r>
              <a:rPr lang="en-GB" dirty="0" smtClean="0"/>
              <a:t>’.</a:t>
            </a:r>
          </a:p>
          <a:p>
            <a:pPr>
              <a:buFont typeface="Wingdings" pitchFamily="2" charset="2"/>
              <a:buChar char="Ø"/>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Facets of parliamentary supremacy</a:t>
            </a:r>
            <a:endParaRPr lang="en-US" dirty="0"/>
          </a:p>
        </p:txBody>
      </p:sp>
      <p:sp>
        <p:nvSpPr>
          <p:cNvPr id="3" name="Content Placeholder 2"/>
          <p:cNvSpPr>
            <a:spLocks noGrp="1"/>
          </p:cNvSpPr>
          <p:nvPr>
            <p:ph idx="1"/>
          </p:nvPr>
        </p:nvSpPr>
        <p:spPr/>
        <p:txBody>
          <a:bodyPr>
            <a:normAutofit/>
          </a:bodyPr>
          <a:lstStyle/>
          <a:p>
            <a:pPr algn="just">
              <a:buNone/>
            </a:pPr>
            <a:r>
              <a:rPr lang="en-GB" dirty="0" smtClean="0"/>
              <a:t>Parliamentary sovereignty therefore, has three facets attached to it. These being:</a:t>
            </a:r>
          </a:p>
          <a:p>
            <a:pPr algn="just">
              <a:buFont typeface="Wingdings" pitchFamily="2" charset="2"/>
              <a:buChar char="Ø"/>
            </a:pPr>
            <a:r>
              <a:rPr lang="en-GB" dirty="0" smtClean="0"/>
              <a:t>Parliament is the supreme law making body and may enact laws on any subject matter</a:t>
            </a:r>
          </a:p>
          <a:p>
            <a:pPr algn="just">
              <a:buFont typeface="Wingdings" pitchFamily="2" charset="2"/>
              <a:buChar char="Ø"/>
            </a:pPr>
            <a:r>
              <a:rPr lang="en-GB" dirty="0" smtClean="0"/>
              <a:t>No parliament may be bound by a predecessor or bind a successor</a:t>
            </a:r>
          </a:p>
          <a:p>
            <a:pPr algn="just">
              <a:buFont typeface="Wingdings" pitchFamily="2" charset="2"/>
              <a:buChar char="Ø"/>
            </a:pPr>
            <a:r>
              <a:rPr lang="en-GB" dirty="0" smtClean="0"/>
              <a:t>No person or body may question the validity of an enactment by parliament.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686800" cy="838200"/>
          </a:xfrm>
        </p:spPr>
        <p:txBody>
          <a:bodyPr>
            <a:normAutofit fontScale="90000"/>
          </a:bodyPr>
          <a:lstStyle/>
          <a:p>
            <a:r>
              <a:rPr lang="en-GB" dirty="0" smtClean="0"/>
              <a:t>Parliament is the supreme law making body and may enact laws on any subject matter</a:t>
            </a:r>
            <a:br>
              <a:rPr lang="en-GB" dirty="0" smtClean="0"/>
            </a:br>
            <a:endParaRPr lang="en-US" dirty="0"/>
          </a:p>
        </p:txBody>
      </p:sp>
      <p:sp>
        <p:nvSpPr>
          <p:cNvPr id="3" name="Content Placeholder 2"/>
          <p:cNvSpPr>
            <a:spLocks noGrp="1"/>
          </p:cNvSpPr>
          <p:nvPr>
            <p:ph idx="1"/>
          </p:nvPr>
        </p:nvSpPr>
        <p:spPr/>
        <p:txBody>
          <a:bodyPr>
            <a:normAutofit fontScale="85000" lnSpcReduction="20000"/>
          </a:bodyPr>
          <a:lstStyle/>
          <a:p>
            <a:pPr algn="just">
              <a:buFont typeface="Wingdings" pitchFamily="2" charset="2"/>
              <a:buChar char="Ø"/>
            </a:pPr>
            <a:r>
              <a:rPr lang="en-GB" dirty="0" smtClean="0"/>
              <a:t>Article 62 (3) of the Constitution states that ‘a person or body, other than Parliament, shall not have power to enact legislation, except as conferred by this Constitution’.</a:t>
            </a:r>
          </a:p>
          <a:p>
            <a:pPr algn="just">
              <a:buFont typeface="Wingdings" pitchFamily="2" charset="2"/>
              <a:buChar char="Ø"/>
            </a:pPr>
            <a:r>
              <a:rPr lang="en-GB" dirty="0" smtClean="0"/>
              <a:t>This illustrates the supremacy of parliament.</a:t>
            </a:r>
          </a:p>
          <a:p>
            <a:pPr algn="just">
              <a:buFont typeface="Wingdings" pitchFamily="2" charset="2"/>
              <a:buChar char="Ø"/>
            </a:pPr>
            <a:r>
              <a:rPr lang="en-GB" dirty="0" smtClean="0"/>
              <a:t>However, a limitation is placed by virtue of the words “except as conferred by this Constitution”. </a:t>
            </a:r>
          </a:p>
          <a:p>
            <a:pPr algn="just">
              <a:buFont typeface="Wingdings" pitchFamily="2" charset="2"/>
              <a:buChar char="Ø"/>
            </a:pPr>
            <a:r>
              <a:rPr lang="en-GB" dirty="0" smtClean="0"/>
              <a:t>This entails that regardless of parliament holding the power/authority of enacting laws a limitation is placed in that if conferred by the Constitution another person or body can enact laws. An example is that of delegated legislation.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Continuation………….</a:t>
            </a:r>
            <a:endParaRPr lang="en-US" dirty="0"/>
          </a:p>
        </p:txBody>
      </p:sp>
      <p:sp>
        <p:nvSpPr>
          <p:cNvPr id="3" name="Content Placeholder 2"/>
          <p:cNvSpPr>
            <a:spLocks noGrp="1"/>
          </p:cNvSpPr>
          <p:nvPr>
            <p:ph idx="1"/>
          </p:nvPr>
        </p:nvSpPr>
        <p:spPr/>
        <p:txBody>
          <a:bodyPr>
            <a:normAutofit fontScale="92500" lnSpcReduction="10000"/>
          </a:bodyPr>
          <a:lstStyle/>
          <a:p>
            <a:r>
              <a:rPr lang="en-GB" dirty="0" smtClean="0"/>
              <a:t>This facet of parliamentary sovereignty entails that parliament has the mandate of enacting laws on any subject matter </a:t>
            </a:r>
            <a:r>
              <a:rPr lang="en-GB" dirty="0" err="1" smtClean="0"/>
              <a:t>i.e</a:t>
            </a:r>
            <a:r>
              <a:rPr lang="en-GB" dirty="0" smtClean="0"/>
              <a:t> there is no limit on any subject matter. </a:t>
            </a:r>
          </a:p>
          <a:p>
            <a:r>
              <a:rPr lang="en-GB" dirty="0" smtClean="0"/>
              <a:t>Parliament can therefore enact law (</a:t>
            </a:r>
            <a:r>
              <a:rPr lang="en-GB" dirty="0" err="1" smtClean="0"/>
              <a:t>i.e</a:t>
            </a:r>
            <a:r>
              <a:rPr lang="en-GB" dirty="0" smtClean="0"/>
              <a:t> make new law) or amend (</a:t>
            </a:r>
            <a:r>
              <a:rPr lang="en-GB" dirty="0" err="1" smtClean="0"/>
              <a:t>i.e</a:t>
            </a:r>
            <a:r>
              <a:rPr lang="en-GB" dirty="0" smtClean="0"/>
              <a:t> change existing law). An example is by virtue of Article 68 (2) (e)of Act No 2 of 2016 there was the creation of an office for two deputy speakers. The prior law provided for the existence of only one deputy speaker.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a:r>
              <a:rPr lang="en-GB" dirty="0" smtClean="0"/>
              <a:t>However, it is wise to point out that another existing limitation in relation to </a:t>
            </a:r>
            <a:r>
              <a:rPr lang="en-GB" dirty="0" smtClean="0"/>
              <a:t>parliament </a:t>
            </a:r>
            <a:r>
              <a:rPr lang="en-GB" dirty="0" smtClean="0"/>
              <a:t>being the supreme lawmaking body having power to enact law on any subject matter, is that any legislation enacted by Parliament that is in contravention of Constitutional provisions is rendered void</a:t>
            </a:r>
          </a:p>
          <a:p>
            <a:pPr algn="just"/>
            <a:r>
              <a:rPr lang="en-GB" dirty="0" smtClean="0"/>
              <a:t>Article 1 (1) of the Constitution stipulates that ‘this Constitution is the supreme law of the Republic of Zambia and any other written law, customary law and customary practice that is inconsistent with its provisions is void to the extent </a:t>
            </a:r>
            <a:r>
              <a:rPr lang="en-US" dirty="0" smtClean="0"/>
              <a:t>of the inconsistency’</a:t>
            </a:r>
            <a:r>
              <a:rPr lang="en-GB" dirty="0" smtClean="0"/>
              <a:t>. </a:t>
            </a:r>
          </a:p>
          <a:p>
            <a:pPr algn="just"/>
            <a:r>
              <a:rPr lang="en-GB" dirty="0" smtClean="0"/>
              <a:t>Thomas </a:t>
            </a:r>
            <a:r>
              <a:rPr lang="en-GB" dirty="0"/>
              <a:t>M</a:t>
            </a:r>
            <a:r>
              <a:rPr lang="en-GB" dirty="0" smtClean="0"/>
              <a:t>umba </a:t>
            </a:r>
            <a:r>
              <a:rPr lang="en-GB" dirty="0" smtClean="0"/>
              <a:t>v the people</a:t>
            </a:r>
          </a:p>
          <a:p>
            <a:pPr algn="just"/>
            <a:r>
              <a:rPr lang="en-GB" dirty="0" smtClean="0"/>
              <a:t>Christine </a:t>
            </a:r>
            <a:r>
              <a:rPr lang="en-GB" dirty="0" err="1"/>
              <a:t>M</a:t>
            </a:r>
            <a:r>
              <a:rPr lang="en-GB" dirty="0" err="1" smtClean="0"/>
              <a:t>ulundika</a:t>
            </a:r>
            <a:r>
              <a:rPr lang="en-GB" dirty="0" smtClean="0"/>
              <a:t> </a:t>
            </a:r>
            <a:r>
              <a:rPr lang="en-GB" dirty="0" smtClean="0"/>
              <a:t>v the people</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1920</TotalTime>
  <Words>1196</Words>
  <Application>Microsoft Office PowerPoint</Application>
  <PresentationFormat>On-screen Show (4:3)</PresentationFormat>
  <Paragraphs>62</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Calibri</vt:lpstr>
      <vt:lpstr>Franklin Gothic Book</vt:lpstr>
      <vt:lpstr>Franklin Gothic Medium</vt:lpstr>
      <vt:lpstr>Tahoma</vt:lpstr>
      <vt:lpstr>Wingdings</vt:lpstr>
      <vt:lpstr>Wingdings 2</vt:lpstr>
      <vt:lpstr>Trek</vt:lpstr>
      <vt:lpstr>PowerPoint Presentation</vt:lpstr>
      <vt:lpstr>PowerPoint Presentation</vt:lpstr>
      <vt:lpstr>Definition and meaning of the concept of parliamentary supremacy/sovereignty</vt:lpstr>
      <vt:lpstr>CONTINUATION......</vt:lpstr>
      <vt:lpstr>a.V dicey’s definition of parliamentary sovereignty</vt:lpstr>
      <vt:lpstr>Facets of parliamentary supremacy</vt:lpstr>
      <vt:lpstr>Parliament is the supreme law making body and may enact laws on any subject matter </vt:lpstr>
      <vt:lpstr>Continuation………….</vt:lpstr>
      <vt:lpstr>PowerPoint Presentation</vt:lpstr>
      <vt:lpstr>PowerPoint Presentation</vt:lpstr>
      <vt:lpstr>No parliament may be bound by a predecessor or bind a successor </vt:lpstr>
      <vt:lpstr>Continuation.......</vt:lpstr>
      <vt:lpstr>No person or body may question the validity of an enactment by parliament</vt:lpstr>
      <vt:lpstr>Continuation…..</vt:lpstr>
      <vt:lpstr>Parliamentary supremacy and the rule of law</vt:lpstr>
      <vt:lpstr>cases</vt:lpstr>
      <vt:lpstr>questions</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kmwansa</dc:creator>
  <cp:lastModifiedBy>admin</cp:lastModifiedBy>
  <cp:revision>184</cp:revision>
  <dcterms:created xsi:type="dcterms:W3CDTF">2011-02-18T08:19:51Z</dcterms:created>
  <dcterms:modified xsi:type="dcterms:W3CDTF">2017-09-22T08:27:50Z</dcterms:modified>
</cp:coreProperties>
</file>