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95" r:id="rId2"/>
    <p:sldId id="296" r:id="rId3"/>
    <p:sldId id="303" r:id="rId4"/>
    <p:sldId id="313" r:id="rId5"/>
    <p:sldId id="304" r:id="rId6"/>
    <p:sldId id="314" r:id="rId7"/>
    <p:sldId id="305" r:id="rId8"/>
    <p:sldId id="306" r:id="rId9"/>
    <p:sldId id="307" r:id="rId10"/>
    <p:sldId id="316" r:id="rId11"/>
    <p:sldId id="317" r:id="rId12"/>
    <p:sldId id="308" r:id="rId13"/>
    <p:sldId id="309" r:id="rId14"/>
    <p:sldId id="315" r:id="rId15"/>
    <p:sldId id="310" r:id="rId16"/>
    <p:sldId id="311" r:id="rId17"/>
    <p:sldId id="318" r:id="rId18"/>
    <p:sldId id="31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15" autoAdjust="0"/>
    <p:restoredTop sz="94660"/>
  </p:normalViewPr>
  <p:slideViewPr>
    <p:cSldViewPr>
      <p:cViewPr varScale="1">
        <p:scale>
          <a:sx n="68" d="100"/>
          <a:sy n="68" d="100"/>
        </p:scale>
        <p:origin x="-101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BD7DCD-7F8A-4236-92C0-A90B0957A3C6}" type="datetimeFigureOut">
              <a:rPr lang="en-US" smtClean="0"/>
              <a:pPr/>
              <a:t>07/09/2017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89461C-692B-4EEE-AEF7-FDD5E2AA1381}" type="slidenum">
              <a:rPr lang="en-US" smtClean="0"/>
              <a:pPr/>
              <a:t>‹#›</a:t>
            </a:fld>
            <a:endParaRPr lang="en-US"/>
          </a:p>
        </p:txBody>
      </p:sp>
    </p:spTree>
    <p:extLst>
      <p:ext uri="{BB962C8B-B14F-4D97-AF65-F5344CB8AC3E}">
        <p14:creationId xmlns:p14="http://schemas.microsoft.com/office/powerpoint/2010/main" xmlns="" val="12609183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97DE043C-CA36-4C88-ACE3-322FE03F254F}" type="datetimeFigureOut">
              <a:rPr lang="en-US" smtClean="0"/>
              <a:pPr/>
              <a:t>07/09/2017</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1F4218E9-1C8F-4759-8FB1-17C9081ED20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DE043C-CA36-4C88-ACE3-322FE03F254F}" type="datetimeFigureOut">
              <a:rPr lang="en-US" smtClean="0"/>
              <a:pPr/>
              <a:t>07/09/2017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4218E9-1C8F-4759-8FB1-17C9081ED20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DE043C-CA36-4C88-ACE3-322FE03F254F}" type="datetimeFigureOut">
              <a:rPr lang="en-US" smtClean="0"/>
              <a:pPr/>
              <a:t>07/09/2017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4218E9-1C8F-4759-8FB1-17C9081ED20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97DE043C-CA36-4C88-ACE3-322FE03F254F}" type="datetimeFigureOut">
              <a:rPr lang="en-US" smtClean="0"/>
              <a:pPr/>
              <a:t>07/09/2017</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1F4218E9-1C8F-4759-8FB1-17C9081ED20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97DE043C-CA36-4C88-ACE3-322FE03F254F}" type="datetimeFigureOut">
              <a:rPr lang="en-US" smtClean="0"/>
              <a:pPr/>
              <a:t>07/09/2017</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1F4218E9-1C8F-4759-8FB1-17C9081ED20A}"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97DE043C-CA36-4C88-ACE3-322FE03F254F}" type="datetimeFigureOut">
              <a:rPr lang="en-US" smtClean="0"/>
              <a:pPr/>
              <a:t>07/09/2017</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1F4218E9-1C8F-4759-8FB1-17C9081ED20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97DE043C-CA36-4C88-ACE3-322FE03F254F}" type="datetimeFigureOut">
              <a:rPr lang="en-US" smtClean="0"/>
              <a:pPr/>
              <a:t>07/09/2017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1F4218E9-1C8F-4759-8FB1-17C9081ED20A}"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97DE043C-CA36-4C88-ACE3-322FE03F254F}" type="datetimeFigureOut">
              <a:rPr lang="en-US" smtClean="0"/>
              <a:pPr/>
              <a:t>07/09/2017</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4218E9-1C8F-4759-8FB1-17C9081ED20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7DE043C-CA36-4C88-ACE3-322FE03F254F}" type="datetimeFigureOut">
              <a:rPr lang="en-US" smtClean="0"/>
              <a:pPr/>
              <a:t>07/09/2017</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4218E9-1C8F-4759-8FB1-17C9081ED20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97DE043C-CA36-4C88-ACE3-322FE03F254F}" type="datetimeFigureOut">
              <a:rPr lang="en-US" smtClean="0"/>
              <a:pPr/>
              <a:t>07/09/2017</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4218E9-1C8F-4759-8FB1-17C9081ED20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97DE043C-CA36-4C88-ACE3-322FE03F254F}" type="datetimeFigureOut">
              <a:rPr lang="en-US" smtClean="0"/>
              <a:pPr/>
              <a:t>07/09/2017</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1F4218E9-1C8F-4759-8FB1-17C9081ED20A}"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7DE043C-CA36-4C88-ACE3-322FE03F254F}" type="datetimeFigureOut">
              <a:rPr lang="en-US" smtClean="0"/>
              <a:pPr/>
              <a:t>07/09/2017</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1F4218E9-1C8F-4759-8FB1-17C9081ED20A}"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4800" dirty="0" smtClean="0">
                <a:latin typeface="Tahoma" pitchFamily="34" charset="0"/>
                <a:cs typeface="Tahoma" pitchFamily="34" charset="0"/>
              </a:rPr>
              <a:t>UNIT 4</a:t>
            </a:r>
          </a:p>
          <a:p>
            <a:pPr algn="ctr">
              <a:buNone/>
            </a:pPr>
            <a:r>
              <a:rPr lang="en-GB" sz="4800" dirty="0" smtClean="0"/>
              <a:t>THE DOCTRINE OF SEPARATION OF POWERS</a:t>
            </a:r>
            <a:endParaRPr lang="en-US" sz="4800" dirty="0" smtClean="0"/>
          </a:p>
          <a:p>
            <a:pPr algn="ctr">
              <a:buNone/>
            </a:pPr>
            <a:endParaRPr lang="en-GB" sz="4800" dirty="0" smtClean="0">
              <a:latin typeface="Tahoma" pitchFamily="34" charset="0"/>
              <a:cs typeface="Tahoma" pitchFamily="34" charset="0"/>
            </a:endParaRPr>
          </a:p>
          <a:p>
            <a:pPr algn="ctr">
              <a:buNone/>
            </a:pPr>
            <a:r>
              <a:rPr lang="en-GB" sz="4800" dirty="0" smtClean="0">
                <a:latin typeface="Tahoma" pitchFamily="34" charset="0"/>
                <a:cs typeface="Tahoma" pitchFamily="34" charset="0"/>
              </a:rPr>
              <a:t>Mrs </a:t>
            </a:r>
            <a:r>
              <a:rPr lang="en-GB" sz="4800" dirty="0" err="1" smtClean="0">
                <a:latin typeface="Tahoma" pitchFamily="34" charset="0"/>
                <a:cs typeface="Tahoma" pitchFamily="34" charset="0"/>
              </a:rPr>
              <a:t>Kaswalale</a:t>
            </a:r>
            <a:r>
              <a:rPr lang="en-GB" sz="4800" dirty="0" smtClean="0">
                <a:latin typeface="Tahoma" pitchFamily="34" charset="0"/>
                <a:cs typeface="Tahoma" pitchFamily="34" charset="0"/>
              </a:rPr>
              <a:t> K </a:t>
            </a:r>
            <a:r>
              <a:rPr lang="en-GB" sz="4800" dirty="0" err="1" smtClean="0">
                <a:latin typeface="Tahoma" pitchFamily="34" charset="0"/>
                <a:cs typeface="Tahoma" pitchFamily="34" charset="0"/>
              </a:rPr>
              <a:t>Mwauluka</a:t>
            </a:r>
            <a:endParaRPr lang="en-US"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Continuation……</a:t>
            </a:r>
            <a:endParaRPr lang="en-GB" dirty="0"/>
          </a:p>
        </p:txBody>
      </p:sp>
      <p:sp>
        <p:nvSpPr>
          <p:cNvPr id="3" name="Content Placeholder 2"/>
          <p:cNvSpPr>
            <a:spLocks noGrp="1"/>
          </p:cNvSpPr>
          <p:nvPr>
            <p:ph idx="1"/>
          </p:nvPr>
        </p:nvSpPr>
        <p:spPr/>
        <p:txBody>
          <a:bodyPr>
            <a:normAutofit/>
          </a:bodyPr>
          <a:lstStyle/>
          <a:p>
            <a:r>
              <a:rPr lang="en-GB" dirty="0"/>
              <a:t>Not only must Justice be done; it must also be seen to be done</a:t>
            </a:r>
            <a:r>
              <a:rPr lang="en-GB" dirty="0" smtClean="0"/>
              <a:t>.</a:t>
            </a:r>
          </a:p>
          <a:p>
            <a:r>
              <a:rPr lang="en-GB" dirty="0" smtClean="0"/>
              <a:t>The judiciary must be impartial in order to ensure independence.</a:t>
            </a:r>
          </a:p>
          <a:p>
            <a:pPr>
              <a:buNone/>
            </a:pPr>
            <a:endParaRPr lang="en-GB" dirty="0"/>
          </a:p>
        </p:txBody>
      </p:sp>
    </p:spTree>
    <p:extLst>
      <p:ext uri="{BB962C8B-B14F-4D97-AF65-F5344CB8AC3E}">
        <p14:creationId xmlns:p14="http://schemas.microsoft.com/office/powerpoint/2010/main" xmlns="" val="3017773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Overview&gt;&gt;&gt;&gt;&gt;</a:t>
            </a:r>
            <a:endParaRPr lang="en-GB" dirty="0"/>
          </a:p>
        </p:txBody>
      </p:sp>
      <p:sp>
        <p:nvSpPr>
          <p:cNvPr id="3" name="Content Placeholder 2"/>
          <p:cNvSpPr>
            <a:spLocks noGrp="1"/>
          </p:cNvSpPr>
          <p:nvPr>
            <p:ph idx="1"/>
          </p:nvPr>
        </p:nvSpPr>
        <p:spPr>
          <a:xfrm>
            <a:off x="304800" y="1554162"/>
            <a:ext cx="8686800" cy="5151438"/>
          </a:xfrm>
        </p:spPr>
        <p:txBody>
          <a:bodyPr>
            <a:normAutofit fontScale="85000" lnSpcReduction="20000"/>
          </a:bodyPr>
          <a:lstStyle/>
          <a:p>
            <a:pPr algn="just"/>
            <a:r>
              <a:rPr lang="en-GB" dirty="0" smtClean="0"/>
              <a:t>Legislature consists of Parliament…. Parliament is made up of the President and the National Assembly…. National Assembly is made up of members of parliament.</a:t>
            </a:r>
          </a:p>
          <a:p>
            <a:pPr algn="just"/>
            <a:r>
              <a:rPr lang="en-GB" dirty="0" smtClean="0"/>
              <a:t>Executive consists of the President and Ministers….. Ministers are appointed by the president from the list of members of parliament.</a:t>
            </a:r>
          </a:p>
          <a:p>
            <a:pPr algn="just"/>
            <a:r>
              <a:rPr lang="en-GB" dirty="0" smtClean="0"/>
              <a:t>Judiciary comprises of judges…… judges are appointed by the president on the recommendation of the Judicial Service Commission and subject to ratification by the National Assembly (article 140)</a:t>
            </a:r>
          </a:p>
          <a:p>
            <a:pPr marL="0" indent="0" algn="just">
              <a:buNone/>
            </a:pPr>
            <a:r>
              <a:rPr lang="en-GB" dirty="0" smtClean="0"/>
              <a:t>From your perspective- to what extent does the separation of powers </a:t>
            </a:r>
            <a:r>
              <a:rPr lang="en-GB" dirty="0" smtClean="0"/>
              <a:t>exist?</a:t>
            </a:r>
            <a:endParaRPr lang="en-GB" dirty="0"/>
          </a:p>
        </p:txBody>
      </p:sp>
    </p:spTree>
    <p:extLst>
      <p:ext uri="{BB962C8B-B14F-4D97-AF65-F5344CB8AC3E}">
        <p14:creationId xmlns:p14="http://schemas.microsoft.com/office/powerpoint/2010/main" xmlns="" val="123031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CHECKS AND BALANCES</a:t>
            </a:r>
            <a:endParaRPr lang="en-GB" dirty="0"/>
          </a:p>
        </p:txBody>
      </p:sp>
      <p:sp>
        <p:nvSpPr>
          <p:cNvPr id="3" name="Content Placeholder 2"/>
          <p:cNvSpPr>
            <a:spLocks noGrp="1"/>
          </p:cNvSpPr>
          <p:nvPr>
            <p:ph idx="1"/>
          </p:nvPr>
        </p:nvSpPr>
        <p:spPr/>
        <p:txBody>
          <a:bodyPr>
            <a:normAutofit fontScale="92500" lnSpcReduction="20000"/>
          </a:bodyPr>
          <a:lstStyle/>
          <a:p>
            <a:pPr algn="just"/>
            <a:r>
              <a:rPr lang="en-GB" dirty="0"/>
              <a:t>The separation of powers is a doctrine whose significance must be seriously considered not merely existing as a doctrine. It ensures that the organs of the government perform their functions effectively constitutionally. </a:t>
            </a:r>
            <a:r>
              <a:rPr lang="en-GB" dirty="0" smtClean="0"/>
              <a:t>This pertains to the principle of checks and balances among the different organs.</a:t>
            </a:r>
          </a:p>
          <a:p>
            <a:pPr algn="just"/>
            <a:r>
              <a:rPr lang="en-GB" dirty="0" smtClean="0"/>
              <a:t>Therefore there is a system of checks and balances between/among the organs of </a:t>
            </a:r>
            <a:r>
              <a:rPr lang="en-GB" dirty="0" err="1" smtClean="0"/>
              <a:t>govt</a:t>
            </a:r>
            <a:r>
              <a:rPr lang="en-GB" dirty="0" smtClean="0"/>
              <a:t> in order to ensure powers exercised are kept in “check and balanced”.</a:t>
            </a:r>
          </a:p>
        </p:txBody>
      </p:sp>
    </p:spTree>
    <p:extLst>
      <p:ext uri="{BB962C8B-B14F-4D97-AF65-F5344CB8AC3E}">
        <p14:creationId xmlns:p14="http://schemas.microsoft.com/office/powerpoint/2010/main" xmlns="" val="1201693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55" y="0"/>
            <a:ext cx="8686800" cy="838200"/>
          </a:xfrm>
        </p:spPr>
        <p:txBody>
          <a:bodyPr/>
          <a:lstStyle/>
          <a:p>
            <a:r>
              <a:rPr lang="en-GB" dirty="0" smtClean="0"/>
              <a:t>Legislature: executive and judiciary</a:t>
            </a:r>
            <a:endParaRPr lang="en-GB" dirty="0"/>
          </a:p>
        </p:txBody>
      </p:sp>
      <p:sp>
        <p:nvSpPr>
          <p:cNvPr id="3" name="Content Placeholder 2"/>
          <p:cNvSpPr>
            <a:spLocks noGrp="1"/>
          </p:cNvSpPr>
          <p:nvPr>
            <p:ph idx="1"/>
          </p:nvPr>
        </p:nvSpPr>
        <p:spPr>
          <a:xfrm>
            <a:off x="272955" y="1143000"/>
            <a:ext cx="8686800" cy="5075238"/>
          </a:xfrm>
        </p:spPr>
        <p:txBody>
          <a:bodyPr>
            <a:noAutofit/>
          </a:bodyPr>
          <a:lstStyle/>
          <a:p>
            <a:pPr algn="just"/>
            <a:r>
              <a:rPr lang="en-GB" sz="2800" dirty="0" smtClean="0"/>
              <a:t>As aforementioned, the function of the legislature is to promulgate laws therefore, this function is not to be performed by the other two organs. Laws are prescriptive and protective in nature, they bind all persons- non compliance entails liability.</a:t>
            </a:r>
          </a:p>
          <a:p>
            <a:pPr algn="just"/>
            <a:r>
              <a:rPr lang="en-GB" sz="2800" dirty="0" smtClean="0"/>
              <a:t>In order to curtail arbitrariness in the manner in which the legislature promulgates laws, a balance is brought about by the executive to exercise the power of veto. That is before a law comes into existence it is presented as a bill and subjected to scrutiny…… approval is given by having such a law assented to in order to become law and binding on people. </a:t>
            </a:r>
          </a:p>
          <a:p>
            <a:pPr marL="0" indent="0" algn="just">
              <a:buNone/>
            </a:pPr>
            <a:endParaRPr lang="en-GB" sz="2800" dirty="0" smtClean="0"/>
          </a:p>
        </p:txBody>
      </p:sp>
    </p:spTree>
    <p:extLst>
      <p:ext uri="{BB962C8B-B14F-4D97-AF65-F5344CB8AC3E}">
        <p14:creationId xmlns:p14="http://schemas.microsoft.com/office/powerpoint/2010/main" xmlns="" val="13315727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CONTINUATION.….</a:t>
            </a:r>
            <a:endParaRPr lang="en-GB" dirty="0"/>
          </a:p>
        </p:txBody>
      </p:sp>
      <p:sp>
        <p:nvSpPr>
          <p:cNvPr id="3" name="Content Placeholder 2"/>
          <p:cNvSpPr>
            <a:spLocks noGrp="1"/>
          </p:cNvSpPr>
          <p:nvPr>
            <p:ph idx="1"/>
          </p:nvPr>
        </p:nvSpPr>
        <p:spPr/>
        <p:txBody>
          <a:bodyPr>
            <a:normAutofit fontScale="92500" lnSpcReduction="10000"/>
          </a:bodyPr>
          <a:lstStyle/>
          <a:p>
            <a:pPr algn="just"/>
            <a:r>
              <a:rPr lang="en-GB" dirty="0"/>
              <a:t>The judiciary equally provides for checks and balances to the legislature in that </a:t>
            </a:r>
            <a:r>
              <a:rPr lang="en-GB" dirty="0" smtClean="0"/>
              <a:t>it is </a:t>
            </a:r>
            <a:r>
              <a:rPr lang="en-GB" dirty="0"/>
              <a:t>mandated to interpret the law and if such law created by the legislature is arbitrary or unconstitutional, the courts have the mandate to invalidate such a law by rendering it null and void. The courts cannot merely declare an Act of Parliament </a:t>
            </a:r>
            <a:r>
              <a:rPr lang="en-GB" dirty="0" smtClean="0"/>
              <a:t>null and void </a:t>
            </a:r>
            <a:r>
              <a:rPr lang="en-GB" dirty="0"/>
              <a:t>only in exceptional circumstances. </a:t>
            </a:r>
          </a:p>
          <a:p>
            <a:pPr algn="just"/>
            <a:r>
              <a:rPr lang="en-GB" dirty="0"/>
              <a:t>See the case of Thomas Mumba v The People</a:t>
            </a:r>
          </a:p>
          <a:p>
            <a:pPr algn="just"/>
            <a:r>
              <a:rPr lang="en-GB" dirty="0"/>
              <a:t>Christine </a:t>
            </a:r>
            <a:r>
              <a:rPr lang="en-GB" dirty="0" err="1"/>
              <a:t>Mulundika</a:t>
            </a:r>
            <a:r>
              <a:rPr lang="en-GB" dirty="0"/>
              <a:t> and Others v The People</a:t>
            </a:r>
          </a:p>
          <a:p>
            <a:endParaRPr lang="en-GB" dirty="0"/>
          </a:p>
        </p:txBody>
      </p:sp>
    </p:spTree>
    <p:extLst>
      <p:ext uri="{BB962C8B-B14F-4D97-AF65-F5344CB8AC3E}">
        <p14:creationId xmlns:p14="http://schemas.microsoft.com/office/powerpoint/2010/main" xmlns="" val="2541576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Executive: legislature and judiciary</a:t>
            </a:r>
            <a:endParaRPr lang="en-GB" dirty="0"/>
          </a:p>
        </p:txBody>
      </p:sp>
      <p:sp>
        <p:nvSpPr>
          <p:cNvPr id="3" name="Content Placeholder 2"/>
          <p:cNvSpPr>
            <a:spLocks noGrp="1"/>
          </p:cNvSpPr>
          <p:nvPr>
            <p:ph idx="1"/>
          </p:nvPr>
        </p:nvSpPr>
        <p:spPr>
          <a:xfrm>
            <a:off x="304800" y="1554162"/>
            <a:ext cx="8686800" cy="5075238"/>
          </a:xfrm>
        </p:spPr>
        <p:txBody>
          <a:bodyPr>
            <a:normAutofit fontScale="85000" lnSpcReduction="10000"/>
          </a:bodyPr>
          <a:lstStyle/>
          <a:p>
            <a:r>
              <a:rPr lang="en-GB" dirty="0" smtClean="0"/>
              <a:t>The executive is a branch of </a:t>
            </a:r>
            <a:r>
              <a:rPr lang="en-GB" dirty="0" err="1" smtClean="0"/>
              <a:t>govt</a:t>
            </a:r>
            <a:r>
              <a:rPr lang="en-GB" dirty="0" smtClean="0"/>
              <a:t> that is mandated with the formulation of policy. The president  being the head of the executive works with cabinet ministers. One of the functions of the executive is the creation of delegated legislation.</a:t>
            </a:r>
          </a:p>
          <a:p>
            <a:r>
              <a:rPr lang="en-GB" dirty="0" smtClean="0"/>
              <a:t>The legislature provides checks and balances by scrutinising and reviewing delegated legislation, approving international agreements and treaties before their ratification or accession, oversee performance of the executive by ensuring equal distribution of resources , scrutinise public expenditure, approval of public debt inter alia (Article 63)</a:t>
            </a:r>
          </a:p>
          <a:p>
            <a:r>
              <a:rPr lang="en-GB" dirty="0" smtClean="0"/>
              <a:t>Judiciary checks executive by way of judicial review.</a:t>
            </a:r>
            <a:endParaRPr lang="en-GB" dirty="0"/>
          </a:p>
          <a:p>
            <a:endParaRPr lang="en-GB" dirty="0"/>
          </a:p>
        </p:txBody>
      </p:sp>
    </p:spTree>
    <p:extLst>
      <p:ext uri="{BB962C8B-B14F-4D97-AF65-F5344CB8AC3E}">
        <p14:creationId xmlns:p14="http://schemas.microsoft.com/office/powerpoint/2010/main" xmlns="" val="886805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Judiciary: legislature and executive</a:t>
            </a:r>
            <a:endParaRPr lang="en-GB" dirty="0"/>
          </a:p>
        </p:txBody>
      </p:sp>
      <p:sp>
        <p:nvSpPr>
          <p:cNvPr id="3" name="Content Placeholder 2"/>
          <p:cNvSpPr>
            <a:spLocks noGrp="1"/>
          </p:cNvSpPr>
          <p:nvPr>
            <p:ph idx="1"/>
          </p:nvPr>
        </p:nvSpPr>
        <p:spPr/>
        <p:txBody>
          <a:bodyPr>
            <a:normAutofit fontScale="85000" lnSpcReduction="20000"/>
          </a:bodyPr>
          <a:lstStyle/>
          <a:p>
            <a:pPr algn="just"/>
            <a:r>
              <a:rPr lang="en-GB" dirty="0" smtClean="0"/>
              <a:t>The judiciary is mandated with the interpretation of laws. </a:t>
            </a:r>
          </a:p>
          <a:p>
            <a:pPr algn="just"/>
            <a:r>
              <a:rPr lang="en-GB" dirty="0" smtClean="0"/>
              <a:t>Legislature provides for checks and balances in that the judiciary have to conform to statutory provisions in order to render </a:t>
            </a:r>
            <a:r>
              <a:rPr lang="en-GB" dirty="0" smtClean="0"/>
              <a:t>a fair </a:t>
            </a:r>
            <a:r>
              <a:rPr lang="en-GB" dirty="0" smtClean="0"/>
              <a:t>and impartial judgement. However, members of parliament are barred from raising a debate over </a:t>
            </a:r>
            <a:r>
              <a:rPr lang="en-GB" dirty="0" smtClean="0"/>
              <a:t>proceedings </a:t>
            </a:r>
            <a:r>
              <a:rPr lang="en-GB" dirty="0" smtClean="0"/>
              <a:t>that </a:t>
            </a:r>
            <a:r>
              <a:rPr lang="en-GB" dirty="0" smtClean="0"/>
              <a:t>are before </a:t>
            </a:r>
            <a:r>
              <a:rPr lang="en-GB" dirty="0" smtClean="0"/>
              <a:t>the court or awaiting trial- this is referred to as the </a:t>
            </a:r>
            <a:r>
              <a:rPr lang="en-GB" b="1" dirty="0" err="1"/>
              <a:t>S</a:t>
            </a:r>
            <a:r>
              <a:rPr lang="en-GB" b="1" dirty="0" err="1" smtClean="0"/>
              <a:t>ubjudice</a:t>
            </a:r>
            <a:r>
              <a:rPr lang="en-GB" b="1" dirty="0" smtClean="0"/>
              <a:t> Rule</a:t>
            </a:r>
            <a:r>
              <a:rPr lang="en-GB" dirty="0" smtClean="0"/>
              <a:t>.</a:t>
            </a:r>
          </a:p>
          <a:p>
            <a:pPr algn="just"/>
            <a:r>
              <a:rPr lang="en-GB" dirty="0" smtClean="0"/>
              <a:t>Once a bill is passed into law, the judiciary must uphold the Acts of Parliament.</a:t>
            </a:r>
          </a:p>
          <a:p>
            <a:pPr algn="just"/>
            <a:r>
              <a:rPr lang="en-GB" dirty="0" smtClean="0"/>
              <a:t>Refer to article 144 of Act No 2 of 2016 on th</a:t>
            </a:r>
            <a:r>
              <a:rPr lang="en-GB" dirty="0" smtClean="0"/>
              <a:t>e procedure for the removal of a judge</a:t>
            </a:r>
            <a:r>
              <a:rPr lang="en-GB" dirty="0" smtClean="0"/>
              <a:t>.</a:t>
            </a:r>
            <a:endParaRPr lang="en-GB" dirty="0" smtClean="0"/>
          </a:p>
          <a:p>
            <a:pPr algn="just"/>
            <a:endParaRPr lang="en-GB" dirty="0" smtClean="0"/>
          </a:p>
        </p:txBody>
      </p:sp>
    </p:spTree>
    <p:extLst>
      <p:ext uri="{BB962C8B-B14F-4D97-AF65-F5344CB8AC3E}">
        <p14:creationId xmlns:p14="http://schemas.microsoft.com/office/powerpoint/2010/main" xmlns="" val="2057696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Matters to </a:t>
            </a:r>
            <a:r>
              <a:rPr lang="en-GB" dirty="0" smtClean="0"/>
              <a:t>consider?????</a:t>
            </a:r>
            <a:endParaRPr lang="en-GB" dirty="0"/>
          </a:p>
        </p:txBody>
      </p:sp>
      <p:sp>
        <p:nvSpPr>
          <p:cNvPr id="3" name="Content Placeholder 2"/>
          <p:cNvSpPr>
            <a:spLocks noGrp="1"/>
          </p:cNvSpPr>
          <p:nvPr>
            <p:ph idx="1"/>
          </p:nvPr>
        </p:nvSpPr>
        <p:spPr/>
        <p:txBody>
          <a:bodyPr/>
          <a:lstStyle/>
          <a:p>
            <a:r>
              <a:rPr lang="en-GB" dirty="0" smtClean="0"/>
              <a:t>One scholar </a:t>
            </a:r>
            <a:r>
              <a:rPr lang="en-GB" dirty="0" smtClean="0"/>
              <a:t>argued that </a:t>
            </a:r>
            <a:r>
              <a:rPr lang="en-GB" dirty="0" smtClean="0"/>
              <a:t>judges do make laws as a result of judicial precedent…….. What the legislature has not written, the court must write…. There is the application of statutory interpretation.</a:t>
            </a:r>
          </a:p>
          <a:p>
            <a:r>
              <a:rPr lang="en-GB" dirty="0" smtClean="0"/>
              <a:t>To what extent are the organs of government separate?</a:t>
            </a:r>
          </a:p>
        </p:txBody>
      </p:sp>
    </p:spTree>
    <p:extLst>
      <p:ext uri="{BB962C8B-B14F-4D97-AF65-F5344CB8AC3E}">
        <p14:creationId xmlns:p14="http://schemas.microsoft.com/office/powerpoint/2010/main" xmlns="" val="2251624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lgn="ctr">
              <a:buNone/>
            </a:pPr>
            <a:endParaRPr lang="en-GB" dirty="0" smtClean="0"/>
          </a:p>
          <a:p>
            <a:pPr marL="0" indent="0" algn="ctr">
              <a:buNone/>
            </a:pPr>
            <a:endParaRPr lang="en-GB" dirty="0"/>
          </a:p>
          <a:p>
            <a:pPr marL="0" indent="0" algn="ctr">
              <a:buNone/>
            </a:pPr>
            <a:endParaRPr lang="en-GB" dirty="0" smtClean="0"/>
          </a:p>
          <a:p>
            <a:pPr marL="0" indent="0" algn="ctr">
              <a:buNone/>
            </a:pPr>
            <a:r>
              <a:rPr lang="en-GB" sz="6600" b="1" dirty="0" smtClean="0"/>
              <a:t>END…………………..</a:t>
            </a:r>
            <a:endParaRPr lang="en-GB" sz="6600" b="1" dirty="0"/>
          </a:p>
        </p:txBody>
      </p:sp>
    </p:spTree>
    <p:extLst>
      <p:ext uri="{BB962C8B-B14F-4D97-AF65-F5344CB8AC3E}">
        <p14:creationId xmlns:p14="http://schemas.microsoft.com/office/powerpoint/2010/main" xmlns="" val="2242034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a:t>
            </a:r>
            <a:endParaRPr lang="en-US" dirty="0"/>
          </a:p>
        </p:txBody>
      </p:sp>
      <p:sp>
        <p:nvSpPr>
          <p:cNvPr id="3" name="Content Placeholder 2"/>
          <p:cNvSpPr>
            <a:spLocks noGrp="1"/>
          </p:cNvSpPr>
          <p:nvPr>
            <p:ph idx="1"/>
          </p:nvPr>
        </p:nvSpPr>
        <p:spPr/>
        <p:txBody>
          <a:bodyPr>
            <a:normAutofit/>
          </a:bodyPr>
          <a:lstStyle/>
          <a:p>
            <a:pPr lvl="1">
              <a:buFont typeface="Wingdings" panose="05000000000000000000" pitchFamily="2" charset="2"/>
              <a:buChar char="Ø"/>
            </a:pPr>
            <a:r>
              <a:rPr lang="en-US" dirty="0" smtClean="0"/>
              <a:t>Understand the theory of separation of powers</a:t>
            </a:r>
          </a:p>
          <a:p>
            <a:pPr marL="457200" lvl="1" indent="0">
              <a:buNone/>
            </a:pPr>
            <a:endParaRPr lang="en-US" dirty="0" smtClean="0"/>
          </a:p>
          <a:p>
            <a:pPr lvl="1">
              <a:buFont typeface="Wingdings" panose="05000000000000000000" pitchFamily="2" charset="2"/>
              <a:buChar char="Ø"/>
            </a:pPr>
            <a:r>
              <a:rPr lang="en-US" dirty="0" smtClean="0"/>
              <a:t>Understand the principle of checks and balances</a:t>
            </a:r>
          </a:p>
          <a:p>
            <a:pPr marL="457200" lvl="1" indent="0">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DOCTRINE OF SEPARATION OF POWERS</a:t>
            </a:r>
            <a:endParaRPr lang="en-US" dirty="0"/>
          </a:p>
        </p:txBody>
      </p:sp>
      <p:sp>
        <p:nvSpPr>
          <p:cNvPr id="3" name="Content Placeholder 2"/>
          <p:cNvSpPr>
            <a:spLocks noGrp="1"/>
          </p:cNvSpPr>
          <p:nvPr>
            <p:ph idx="1"/>
          </p:nvPr>
        </p:nvSpPr>
        <p:spPr/>
        <p:txBody>
          <a:bodyPr>
            <a:normAutofit fontScale="85000" lnSpcReduction="20000"/>
          </a:bodyPr>
          <a:lstStyle/>
          <a:p>
            <a:pPr lvl="1">
              <a:buFont typeface="Wingdings" panose="05000000000000000000" pitchFamily="2" charset="2"/>
              <a:buChar char="Ø"/>
            </a:pPr>
            <a:r>
              <a:rPr lang="en-US" dirty="0" smtClean="0"/>
              <a:t>The separation of powers is a fundamental concept of constitutionalism/constitutional governance. </a:t>
            </a:r>
          </a:p>
          <a:p>
            <a:pPr lvl="1">
              <a:buFont typeface="Wingdings" panose="05000000000000000000" pitchFamily="2" charset="2"/>
              <a:buChar char="Ø"/>
            </a:pPr>
            <a:r>
              <a:rPr lang="en-US" dirty="0" smtClean="0"/>
              <a:t>It was coined by Baron Montesquieu </a:t>
            </a:r>
            <a:r>
              <a:rPr lang="en-GB" dirty="0"/>
              <a:t>an 18th century French social and political </a:t>
            </a:r>
            <a:r>
              <a:rPr lang="en-GB" dirty="0" smtClean="0"/>
              <a:t>philosopher.</a:t>
            </a:r>
          </a:p>
          <a:p>
            <a:pPr lvl="1">
              <a:buFont typeface="Wingdings" panose="05000000000000000000" pitchFamily="2" charset="2"/>
              <a:buChar char="Ø"/>
            </a:pPr>
            <a:r>
              <a:rPr lang="en-GB" dirty="0" smtClean="0"/>
              <a:t>He proposed that a states political structure is divided into three arms/organs: legislature, executive an judiciary. It was stressed that in order to attain justice, the powers vested in these organs must be exercised independently. What then does this mean? Different interpretations have been given to this- it was stated by a scholar Sir Jennings that what Montesquieu referred did not mean that there will be no influence amongst the different organs but that neither in the exercise of their power should exercise the power of the other.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pPr algn="just"/>
            <a:r>
              <a:rPr lang="en-GB" dirty="0"/>
              <a:t>The doctrine of the separation of powers provides for the separation of institutions and non-interference of one institution in the functions of another unless it is operating as a check in order to balance powers</a:t>
            </a:r>
            <a:r>
              <a:rPr lang="en-GB" dirty="0" smtClean="0"/>
              <a:t>.</a:t>
            </a:r>
          </a:p>
          <a:p>
            <a:pPr algn="just"/>
            <a:r>
              <a:rPr lang="en-GB" dirty="0"/>
              <a:t>The separation of powers entails different organs of the government having the mandate to exercise their powers/functions independently without influence from other organs.</a:t>
            </a:r>
          </a:p>
          <a:p>
            <a:pPr algn="just"/>
            <a:r>
              <a:rPr lang="en-GB" dirty="0"/>
              <a:t>It equally entails the existence of checks and balances amongst them.</a:t>
            </a:r>
          </a:p>
          <a:p>
            <a:pPr marL="0" indent="0" algn="just">
              <a:buNone/>
            </a:pPr>
            <a:endParaRPr lang="en-GB" dirty="0"/>
          </a:p>
          <a:p>
            <a:endParaRPr lang="en-GB" dirty="0"/>
          </a:p>
        </p:txBody>
      </p:sp>
    </p:spTree>
    <p:extLst>
      <p:ext uri="{BB962C8B-B14F-4D97-AF65-F5344CB8AC3E}">
        <p14:creationId xmlns:p14="http://schemas.microsoft.com/office/powerpoint/2010/main" xmlns="" val="3937571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IMPORTANCE OF SEPARATION OF POWERS?</a:t>
            </a:r>
            <a:endParaRPr lang="en-US" dirty="0"/>
          </a:p>
        </p:txBody>
      </p:sp>
      <p:sp>
        <p:nvSpPr>
          <p:cNvPr id="3" name="Content Placeholder 2"/>
          <p:cNvSpPr>
            <a:spLocks noGrp="1"/>
          </p:cNvSpPr>
          <p:nvPr>
            <p:ph idx="1"/>
          </p:nvPr>
        </p:nvSpPr>
        <p:spPr/>
        <p:txBody>
          <a:bodyPr>
            <a:normAutofit/>
          </a:bodyPr>
          <a:lstStyle/>
          <a:p>
            <a:pPr lvl="1">
              <a:buFont typeface="Wingdings" panose="05000000000000000000" pitchFamily="2" charset="2"/>
              <a:buChar char="Ø"/>
            </a:pPr>
            <a:r>
              <a:rPr lang="en-US" dirty="0" smtClean="0"/>
              <a:t>The main purpose of separation of powers is to attain accountability.</a:t>
            </a:r>
          </a:p>
          <a:p>
            <a:pPr lvl="1">
              <a:buFont typeface="Wingdings" panose="05000000000000000000" pitchFamily="2" charset="2"/>
              <a:buChar char="Ø"/>
            </a:pPr>
            <a:r>
              <a:rPr lang="en-US" dirty="0" smtClean="0"/>
              <a:t>It provides for a balance in the constitutional structure, liberty and justice.</a:t>
            </a:r>
          </a:p>
          <a:p>
            <a:pPr lvl="1">
              <a:buFont typeface="Wingdings" panose="05000000000000000000" pitchFamily="2" charset="2"/>
              <a:buChar char="Ø"/>
            </a:pPr>
            <a:endParaRPr lang="en-US" dirty="0" smtClean="0"/>
          </a:p>
          <a:p>
            <a:pPr marL="971550" lvl="1" indent="-514350">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ORGANS OF THE GOVERNMENT</a:t>
            </a:r>
            <a:endParaRPr lang="en-GB" dirty="0"/>
          </a:p>
        </p:txBody>
      </p:sp>
      <p:sp>
        <p:nvSpPr>
          <p:cNvPr id="3" name="Content Placeholder 2"/>
          <p:cNvSpPr>
            <a:spLocks noGrp="1"/>
          </p:cNvSpPr>
          <p:nvPr>
            <p:ph idx="1"/>
          </p:nvPr>
        </p:nvSpPr>
        <p:spPr/>
        <p:txBody>
          <a:bodyPr/>
          <a:lstStyle/>
          <a:p>
            <a:pPr marL="0" indent="0">
              <a:buNone/>
            </a:pPr>
            <a:r>
              <a:rPr lang="en-GB" dirty="0" smtClean="0"/>
              <a:t>There are three organs of the government:</a:t>
            </a:r>
          </a:p>
          <a:p>
            <a:r>
              <a:rPr lang="en-GB" dirty="0" smtClean="0"/>
              <a:t>Legislature</a:t>
            </a:r>
          </a:p>
          <a:p>
            <a:r>
              <a:rPr lang="en-GB" dirty="0" smtClean="0"/>
              <a:t>Executive</a:t>
            </a:r>
          </a:p>
          <a:p>
            <a:r>
              <a:rPr lang="en-GB" dirty="0" smtClean="0"/>
              <a:t>Judiciary</a:t>
            </a:r>
            <a:endParaRPr lang="en-GB" dirty="0"/>
          </a:p>
        </p:txBody>
      </p:sp>
    </p:spTree>
    <p:extLst>
      <p:ext uri="{BB962C8B-B14F-4D97-AF65-F5344CB8AC3E}">
        <p14:creationId xmlns:p14="http://schemas.microsoft.com/office/powerpoint/2010/main" xmlns="" val="1352070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legislature</a:t>
            </a:r>
            <a:endParaRPr lang="en-US" dirty="0"/>
          </a:p>
        </p:txBody>
      </p:sp>
      <p:sp>
        <p:nvSpPr>
          <p:cNvPr id="3" name="Content Placeholder 2"/>
          <p:cNvSpPr>
            <a:spLocks noGrp="1"/>
          </p:cNvSpPr>
          <p:nvPr>
            <p:ph idx="1"/>
          </p:nvPr>
        </p:nvSpPr>
        <p:spPr/>
        <p:txBody>
          <a:bodyPr>
            <a:normAutofit fontScale="85000" lnSpcReduction="20000"/>
          </a:bodyPr>
          <a:lstStyle/>
          <a:p>
            <a:pPr lvl="1" algn="just">
              <a:buFont typeface="Wingdings" panose="05000000000000000000" pitchFamily="2" charset="2"/>
              <a:buChar char="Ø"/>
            </a:pPr>
            <a:r>
              <a:rPr lang="en-GB" b="1" dirty="0"/>
              <a:t>INDEPENDENCE: the function of the legislature is to enact legislation (article 62 (3)) and no other person or body is mandated to do </a:t>
            </a:r>
            <a:r>
              <a:rPr lang="en-GB" b="1" dirty="0" smtClean="0"/>
              <a:t>so</a:t>
            </a:r>
            <a:r>
              <a:rPr lang="en-GB" b="1" dirty="0"/>
              <a:t>.</a:t>
            </a:r>
            <a:endParaRPr lang="en-US" b="1" dirty="0" smtClean="0"/>
          </a:p>
          <a:p>
            <a:pPr lvl="1" algn="just">
              <a:buFont typeface="Wingdings" panose="05000000000000000000" pitchFamily="2" charset="2"/>
              <a:buChar char="Ø"/>
            </a:pPr>
            <a:r>
              <a:rPr lang="en-US" dirty="0" smtClean="0"/>
              <a:t>The organ provides for establishment of Parliament which consists of the President and the National Assembly. Members of the National Assembly are referred to as Members of Parliament. (Article </a:t>
            </a:r>
            <a:r>
              <a:rPr lang="en-US" dirty="0" smtClean="0"/>
              <a:t>62 (1) </a:t>
            </a:r>
            <a:r>
              <a:rPr lang="en-US" dirty="0" smtClean="0"/>
              <a:t>of the Constitution). </a:t>
            </a:r>
            <a:r>
              <a:rPr lang="en-GB" dirty="0"/>
              <a:t>Legislative power requires the making of </a:t>
            </a:r>
            <a:r>
              <a:rPr lang="en-GB" dirty="0" smtClean="0"/>
              <a:t>laws.</a:t>
            </a:r>
          </a:p>
          <a:p>
            <a:pPr lvl="1" algn="just">
              <a:buFont typeface="Wingdings" panose="05000000000000000000" pitchFamily="2" charset="2"/>
              <a:buChar char="Ø"/>
            </a:pPr>
            <a:r>
              <a:rPr lang="en-US" dirty="0" smtClean="0"/>
              <a:t>Parliament enacts legislation through bills passed by the National Assembly and assented to by the president. </a:t>
            </a:r>
          </a:p>
          <a:p>
            <a:pPr lvl="1" algn="just">
              <a:buFont typeface="Wingdings" panose="05000000000000000000" pitchFamily="2" charset="2"/>
              <a:buChar char="Ø"/>
            </a:pPr>
            <a:r>
              <a:rPr lang="en-US" dirty="0" smtClean="0"/>
              <a:t>The president is also a member of the executive but a member of Parliament (legislature)- how does the theory of separation of powers come into play?</a:t>
            </a:r>
          </a:p>
          <a:p>
            <a:pPr marL="971550" lvl="1" indent="-514350">
              <a:buNone/>
            </a:pPr>
            <a:endParaRPr lang="en-US" dirty="0" smtClean="0"/>
          </a:p>
          <a:p>
            <a:pPr marL="971550" lvl="1" indent="-514350">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executive</a:t>
            </a:r>
            <a:endParaRPr lang="en-GB" dirty="0"/>
          </a:p>
        </p:txBody>
      </p:sp>
      <p:sp>
        <p:nvSpPr>
          <p:cNvPr id="3" name="Content Placeholder 2"/>
          <p:cNvSpPr>
            <a:spLocks noGrp="1"/>
          </p:cNvSpPr>
          <p:nvPr>
            <p:ph idx="1"/>
          </p:nvPr>
        </p:nvSpPr>
        <p:spPr>
          <a:xfrm>
            <a:off x="304800" y="1295400"/>
            <a:ext cx="8686800" cy="5608638"/>
          </a:xfrm>
        </p:spPr>
        <p:txBody>
          <a:bodyPr>
            <a:normAutofit fontScale="77500" lnSpcReduction="20000"/>
          </a:bodyPr>
          <a:lstStyle/>
          <a:p>
            <a:pPr algn="just"/>
            <a:r>
              <a:rPr lang="en-GB" dirty="0" smtClean="0"/>
              <a:t>Executive authority is exercised in a manner compatible with the principles of social justice and for the people’s well-being and </a:t>
            </a:r>
            <a:r>
              <a:rPr lang="en-GB" dirty="0"/>
              <a:t>benefit. Executive power refers to the power to formulate and implement policies within the boundaries defined by law. </a:t>
            </a:r>
            <a:endParaRPr lang="en-GB" dirty="0" smtClean="0"/>
          </a:p>
          <a:p>
            <a:pPr algn="just"/>
            <a:r>
              <a:rPr lang="en-GB" dirty="0" smtClean="0"/>
              <a:t>Executive comprises of the vice president and cabinet ministers.</a:t>
            </a:r>
          </a:p>
          <a:p>
            <a:pPr algn="just"/>
            <a:r>
              <a:rPr lang="en-GB" dirty="0" smtClean="0"/>
              <a:t>Cabinet ministers consists of the president, vice president, ministers and attorney general (as </a:t>
            </a:r>
            <a:r>
              <a:rPr lang="en-GB" dirty="0" smtClean="0"/>
              <a:t>an ex-officio </a:t>
            </a:r>
            <a:r>
              <a:rPr lang="en-GB" dirty="0" smtClean="0"/>
              <a:t>member)- Article 113</a:t>
            </a:r>
          </a:p>
          <a:p>
            <a:pPr algn="just"/>
            <a:r>
              <a:rPr lang="en-GB" dirty="0" smtClean="0"/>
              <a:t>Article 116- the president appoints ministers from the list of members of parliament (members of parliament are members of the national assembly </a:t>
            </a:r>
            <a:r>
              <a:rPr lang="en-GB" dirty="0" err="1" smtClean="0"/>
              <a:t>i.e</a:t>
            </a:r>
            <a:r>
              <a:rPr lang="en-GB" dirty="0" smtClean="0"/>
              <a:t> the legislature). What is your view concerning separation of powers? Ministers are part of the executive, as members of parliament they are equally part of the legislature (belonging to national assembly).</a:t>
            </a:r>
            <a:endParaRPr lang="en-GB" dirty="0"/>
          </a:p>
        </p:txBody>
      </p:sp>
    </p:spTree>
    <p:extLst>
      <p:ext uri="{BB962C8B-B14F-4D97-AF65-F5344CB8AC3E}">
        <p14:creationId xmlns:p14="http://schemas.microsoft.com/office/powerpoint/2010/main" xmlns="" val="691364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judiciary</a:t>
            </a:r>
            <a:endParaRPr lang="en-GB" dirty="0"/>
          </a:p>
        </p:txBody>
      </p:sp>
      <p:sp>
        <p:nvSpPr>
          <p:cNvPr id="3" name="Content Placeholder 2"/>
          <p:cNvSpPr>
            <a:spLocks noGrp="1"/>
          </p:cNvSpPr>
          <p:nvPr>
            <p:ph idx="1"/>
          </p:nvPr>
        </p:nvSpPr>
        <p:spPr>
          <a:xfrm>
            <a:off x="304800" y="1554162"/>
            <a:ext cx="8686800" cy="5303838"/>
          </a:xfrm>
        </p:spPr>
        <p:txBody>
          <a:bodyPr>
            <a:normAutofit fontScale="77500" lnSpcReduction="20000"/>
          </a:bodyPr>
          <a:lstStyle/>
          <a:p>
            <a:pPr algn="just"/>
            <a:r>
              <a:rPr lang="en-GB" b="1" dirty="0"/>
              <a:t>INDEPENDENCE: in the exercise of judicial authority, the judiciary shall be subject to the Constitution and the law and </a:t>
            </a:r>
            <a:r>
              <a:rPr lang="en-GB" b="1" dirty="0" smtClean="0"/>
              <a:t>not </a:t>
            </a:r>
            <a:r>
              <a:rPr lang="en-GB" b="1" dirty="0"/>
              <a:t>be subject to the control or direction of a person or an authority (Article </a:t>
            </a:r>
            <a:r>
              <a:rPr lang="en-GB" b="1" dirty="0" smtClean="0"/>
              <a:t>122).</a:t>
            </a:r>
            <a:endParaRPr lang="en-GB" b="1" dirty="0" smtClean="0"/>
          </a:p>
          <a:p>
            <a:pPr algn="just"/>
            <a:r>
              <a:rPr lang="en-GB" dirty="0" smtClean="0"/>
              <a:t>Judicial authority must be exercised in a just manner and such exercise shall promote accountability</a:t>
            </a:r>
            <a:r>
              <a:rPr lang="en-GB" dirty="0"/>
              <a:t>. </a:t>
            </a:r>
            <a:endParaRPr lang="en-GB" dirty="0" smtClean="0"/>
          </a:p>
          <a:p>
            <a:pPr algn="just"/>
            <a:r>
              <a:rPr lang="en-GB" dirty="0" smtClean="0"/>
              <a:t>Judicial </a:t>
            </a:r>
            <a:r>
              <a:rPr lang="en-GB" dirty="0"/>
              <a:t>power is </a:t>
            </a:r>
            <a:r>
              <a:rPr lang="en-GB" dirty="0" smtClean="0"/>
              <a:t>concerned with </a:t>
            </a:r>
            <a:r>
              <a:rPr lang="en-GB" dirty="0" smtClean="0"/>
              <a:t>interpreting </a:t>
            </a:r>
            <a:r>
              <a:rPr lang="en-GB" dirty="0"/>
              <a:t>the law and settling disputes. </a:t>
            </a:r>
            <a:endParaRPr lang="en-GB" dirty="0" smtClean="0"/>
          </a:p>
          <a:p>
            <a:pPr algn="just"/>
            <a:r>
              <a:rPr lang="en-GB" dirty="0" smtClean="0"/>
              <a:t>This authority vests in the courts </a:t>
            </a:r>
            <a:r>
              <a:rPr lang="en-GB" dirty="0" smtClean="0"/>
              <a:t>and is exercised </a:t>
            </a:r>
            <a:r>
              <a:rPr lang="en-GB" dirty="0" smtClean="0"/>
              <a:t>by the courts in accordance with the Constitution and other laws (Article 119).</a:t>
            </a:r>
          </a:p>
          <a:p>
            <a:pPr algn="just"/>
            <a:r>
              <a:rPr lang="en-GB" dirty="0" smtClean="0"/>
              <a:t>The judiciary is a fundamental organ owing to the fact that it adjudicates upon conflicts arising in the state between individuals, state institutions inter alia. Great emphasis is placed on judicial independence.</a:t>
            </a:r>
          </a:p>
        </p:txBody>
      </p:sp>
    </p:spTree>
    <p:extLst>
      <p:ext uri="{BB962C8B-B14F-4D97-AF65-F5344CB8AC3E}">
        <p14:creationId xmlns:p14="http://schemas.microsoft.com/office/powerpoint/2010/main" xmlns="" val="344544725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1797</TotalTime>
  <Words>1332</Words>
  <Application>Microsoft Office PowerPoint</Application>
  <PresentationFormat>On-screen Show (4:3)</PresentationFormat>
  <Paragraphs>73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Trek</vt:lpstr>
      <vt:lpstr>Slide 1</vt:lpstr>
      <vt:lpstr>aims</vt:lpstr>
      <vt:lpstr>DOCTRINE OF SEPARATION OF POWERS</vt:lpstr>
      <vt:lpstr>Slide 4</vt:lpstr>
      <vt:lpstr>WHAT IS THE IMPORTANCE OF SEPARATION OF POWERS?</vt:lpstr>
      <vt:lpstr>ORGANS OF THE GOVERNMENT</vt:lpstr>
      <vt:lpstr>legislature</vt:lpstr>
      <vt:lpstr>executive</vt:lpstr>
      <vt:lpstr>judiciary</vt:lpstr>
      <vt:lpstr>Continuation……</vt:lpstr>
      <vt:lpstr>Overview&gt;&gt;&gt;&gt;&gt;</vt:lpstr>
      <vt:lpstr>CHECKS AND BALANCES</vt:lpstr>
      <vt:lpstr>Legislature: executive and judiciary</vt:lpstr>
      <vt:lpstr>CONTINUATION.….</vt:lpstr>
      <vt:lpstr>Executive: legislature and judiciary</vt:lpstr>
      <vt:lpstr>Judiciary: legislature and executive</vt:lpstr>
      <vt:lpstr>Matters to consider?????</vt:lpstr>
      <vt:lpstr>Slide 18</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dc:title>
  <dc:creator>kmwansa</dc:creator>
  <cp:lastModifiedBy>Kaswalale</cp:lastModifiedBy>
  <cp:revision>203</cp:revision>
  <dcterms:created xsi:type="dcterms:W3CDTF">2011-02-18T08:19:51Z</dcterms:created>
  <dcterms:modified xsi:type="dcterms:W3CDTF">2017-09-07T20:12:07Z</dcterms:modified>
</cp:coreProperties>
</file>