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56" r:id="rId2"/>
    <p:sldId id="373" r:id="rId3"/>
    <p:sldId id="362" r:id="rId4"/>
    <p:sldId id="364" r:id="rId5"/>
    <p:sldId id="378" r:id="rId6"/>
    <p:sldId id="374" r:id="rId7"/>
    <p:sldId id="375" r:id="rId8"/>
    <p:sldId id="365" r:id="rId9"/>
    <p:sldId id="435" r:id="rId10"/>
    <p:sldId id="436" r:id="rId11"/>
    <p:sldId id="432" r:id="rId12"/>
    <p:sldId id="376" r:id="rId13"/>
    <p:sldId id="379" r:id="rId14"/>
    <p:sldId id="437" r:id="rId15"/>
    <p:sldId id="438" r:id="rId16"/>
    <p:sldId id="439" r:id="rId17"/>
    <p:sldId id="440" r:id="rId18"/>
    <p:sldId id="441" r:id="rId19"/>
    <p:sldId id="442" r:id="rId20"/>
    <p:sldId id="443" r:id="rId21"/>
    <p:sldId id="444" r:id="rId22"/>
    <p:sldId id="445" r:id="rId23"/>
    <p:sldId id="491" r:id="rId24"/>
    <p:sldId id="466" r:id="rId25"/>
    <p:sldId id="450" r:id="rId26"/>
    <p:sldId id="451" r:id="rId27"/>
    <p:sldId id="492" r:id="rId28"/>
    <p:sldId id="490" r:id="rId29"/>
    <p:sldId id="454" r:id="rId30"/>
    <p:sldId id="455" r:id="rId31"/>
    <p:sldId id="456" r:id="rId32"/>
    <p:sldId id="457" r:id="rId33"/>
    <p:sldId id="458" r:id="rId34"/>
    <p:sldId id="459" r:id="rId35"/>
    <p:sldId id="460" r:id="rId36"/>
    <p:sldId id="461" r:id="rId37"/>
    <p:sldId id="462" r:id="rId38"/>
    <p:sldId id="463" r:id="rId39"/>
    <p:sldId id="464" r:id="rId40"/>
    <p:sldId id="415" r:id="rId41"/>
    <p:sldId id="366" r:id="rId42"/>
    <p:sldId id="367" r:id="rId43"/>
    <p:sldId id="393" r:id="rId44"/>
    <p:sldId id="468" r:id="rId45"/>
    <p:sldId id="469" r:id="rId46"/>
    <p:sldId id="470" r:id="rId47"/>
    <p:sldId id="471" r:id="rId48"/>
    <p:sldId id="472" r:id="rId49"/>
    <p:sldId id="486" r:id="rId50"/>
    <p:sldId id="481" r:id="rId51"/>
    <p:sldId id="488" r:id="rId52"/>
    <p:sldId id="489" r:id="rId53"/>
    <p:sldId id="484" r:id="rId54"/>
    <p:sldId id="417" r:id="rId55"/>
    <p:sldId id="429" r:id="rId56"/>
    <p:sldId id="411" r:id="rId57"/>
    <p:sldId id="473" r:id="rId58"/>
    <p:sldId id="409" r:id="rId59"/>
    <p:sldId id="413" r:id="rId60"/>
    <p:sldId id="420" r:id="rId61"/>
    <p:sldId id="419" r:id="rId62"/>
    <p:sldId id="493" r:id="rId63"/>
  </p:sldIdLst>
  <p:sldSz cx="25558750" cy="14162088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944" kern="1200">
        <a:solidFill>
          <a:schemeClr val="tx1"/>
        </a:solidFill>
        <a:latin typeface="Times New Roman" charset="0"/>
        <a:ea typeface="+mn-ea"/>
        <a:cs typeface="+mn-cs"/>
      </a:defRPr>
    </a:lvl1pPr>
    <a:lvl2pPr marL="1134288" algn="l" rtl="0" eaLnBrk="0" fontAlgn="base" hangingPunct="0">
      <a:spcBef>
        <a:spcPct val="0"/>
      </a:spcBef>
      <a:spcAft>
        <a:spcPct val="0"/>
      </a:spcAft>
      <a:defRPr sz="5944" kern="1200">
        <a:solidFill>
          <a:schemeClr val="tx1"/>
        </a:solidFill>
        <a:latin typeface="Times New Roman" charset="0"/>
        <a:ea typeface="+mn-ea"/>
        <a:cs typeface="+mn-cs"/>
      </a:defRPr>
    </a:lvl2pPr>
    <a:lvl3pPr marL="2268575" algn="l" rtl="0" eaLnBrk="0" fontAlgn="base" hangingPunct="0">
      <a:spcBef>
        <a:spcPct val="0"/>
      </a:spcBef>
      <a:spcAft>
        <a:spcPct val="0"/>
      </a:spcAft>
      <a:defRPr sz="5944" kern="1200">
        <a:solidFill>
          <a:schemeClr val="tx1"/>
        </a:solidFill>
        <a:latin typeface="Times New Roman" charset="0"/>
        <a:ea typeface="+mn-ea"/>
        <a:cs typeface="+mn-cs"/>
      </a:defRPr>
    </a:lvl3pPr>
    <a:lvl4pPr marL="3402868" algn="l" rtl="0" eaLnBrk="0" fontAlgn="base" hangingPunct="0">
      <a:spcBef>
        <a:spcPct val="0"/>
      </a:spcBef>
      <a:spcAft>
        <a:spcPct val="0"/>
      </a:spcAft>
      <a:defRPr sz="5944" kern="1200">
        <a:solidFill>
          <a:schemeClr val="tx1"/>
        </a:solidFill>
        <a:latin typeface="Times New Roman" charset="0"/>
        <a:ea typeface="+mn-ea"/>
        <a:cs typeface="+mn-cs"/>
      </a:defRPr>
    </a:lvl4pPr>
    <a:lvl5pPr marL="4537155" algn="l" rtl="0" eaLnBrk="0" fontAlgn="base" hangingPunct="0">
      <a:spcBef>
        <a:spcPct val="0"/>
      </a:spcBef>
      <a:spcAft>
        <a:spcPct val="0"/>
      </a:spcAft>
      <a:defRPr sz="5944" kern="1200">
        <a:solidFill>
          <a:schemeClr val="tx1"/>
        </a:solidFill>
        <a:latin typeface="Times New Roman" charset="0"/>
        <a:ea typeface="+mn-ea"/>
        <a:cs typeface="+mn-cs"/>
      </a:defRPr>
    </a:lvl5pPr>
    <a:lvl6pPr marL="5671445" algn="l" defTabSz="2268575" rtl="0" eaLnBrk="1" latinLnBrk="0" hangingPunct="1">
      <a:defRPr sz="5944" kern="1200">
        <a:solidFill>
          <a:schemeClr val="tx1"/>
        </a:solidFill>
        <a:latin typeface="Times New Roman" charset="0"/>
        <a:ea typeface="+mn-ea"/>
        <a:cs typeface="+mn-cs"/>
      </a:defRPr>
    </a:lvl6pPr>
    <a:lvl7pPr marL="6805734" algn="l" defTabSz="2268575" rtl="0" eaLnBrk="1" latinLnBrk="0" hangingPunct="1">
      <a:defRPr sz="5944" kern="1200">
        <a:solidFill>
          <a:schemeClr val="tx1"/>
        </a:solidFill>
        <a:latin typeface="Times New Roman" charset="0"/>
        <a:ea typeface="+mn-ea"/>
        <a:cs typeface="+mn-cs"/>
      </a:defRPr>
    </a:lvl7pPr>
    <a:lvl8pPr marL="7940021" algn="l" defTabSz="2268575" rtl="0" eaLnBrk="1" latinLnBrk="0" hangingPunct="1">
      <a:defRPr sz="5944" kern="1200">
        <a:solidFill>
          <a:schemeClr val="tx1"/>
        </a:solidFill>
        <a:latin typeface="Times New Roman" charset="0"/>
        <a:ea typeface="+mn-ea"/>
        <a:cs typeface="+mn-cs"/>
      </a:defRPr>
    </a:lvl8pPr>
    <a:lvl9pPr marL="9074310" algn="l" defTabSz="2268575" rtl="0" eaLnBrk="1" latinLnBrk="0" hangingPunct="1">
      <a:defRPr sz="5944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61" userDrawn="1">
          <p15:clr>
            <a:srgbClr val="A4A3A4"/>
          </p15:clr>
        </p15:guide>
        <p15:guide id="2" pos="80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418">
          <p15:clr>
            <a:srgbClr val="A4A3A4"/>
          </p15:clr>
        </p15:guide>
        <p15:guide id="2" pos="29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00"/>
    <a:srgbClr val="0000FF"/>
    <a:srgbClr val="66FFFF"/>
    <a:srgbClr val="00FF99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799" autoAdjust="0"/>
  </p:normalViewPr>
  <p:slideViewPr>
    <p:cSldViewPr>
      <p:cViewPr varScale="1">
        <p:scale>
          <a:sx n="37" d="100"/>
          <a:sy n="37" d="100"/>
        </p:scale>
        <p:origin x="282" y="84"/>
      </p:cViewPr>
      <p:guideLst>
        <p:guide orient="horz" pos="4461"/>
        <p:guide pos="805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notesViewPr>
    <p:cSldViewPr>
      <p:cViewPr varScale="1">
        <p:scale>
          <a:sx n="70" d="100"/>
          <a:sy n="70" d="100"/>
        </p:scale>
        <p:origin x="-1426" y="-62"/>
      </p:cViewPr>
      <p:guideLst>
        <p:guide orient="horz" pos="2418"/>
        <p:guide pos="29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331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>
              <a:defRPr sz="1100" i="1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7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t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74700"/>
            <a:ext cx="6899275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4" y="4861441"/>
            <a:ext cx="5206153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36" tIns="49868" rIns="99736" bIns="49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>
              <a:defRPr sz="1100" i="1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7" y="9722882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635" tIns="0" rIns="20635" bIns="0" numCol="1" anchor="b" anchorCtr="0" compatLnSpc="1">
            <a:prstTxWarp prst="textNoShape">
              <a:avLst/>
            </a:prstTxWarp>
          </a:bodyPr>
          <a:lstStyle>
            <a:lvl1pPr algn="r">
              <a:defRPr sz="1100" i="1"/>
            </a:lvl1pPr>
          </a:lstStyle>
          <a:p>
            <a:fld id="{03D2DC3E-8E76-4EC5-B843-7751E19F01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5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029" kern="1200">
        <a:solidFill>
          <a:schemeClr val="tx1"/>
        </a:solidFill>
        <a:latin typeface="Times New Roman" charset="0"/>
        <a:ea typeface="+mn-ea"/>
        <a:cs typeface="+mn-cs"/>
      </a:defRPr>
    </a:lvl1pPr>
    <a:lvl2pPr marL="1134288" algn="l" rtl="0" eaLnBrk="0" fontAlgn="base" hangingPunct="0">
      <a:spcBef>
        <a:spcPct val="30000"/>
      </a:spcBef>
      <a:spcAft>
        <a:spcPct val="0"/>
      </a:spcAft>
      <a:defRPr sz="3029" kern="1200">
        <a:solidFill>
          <a:schemeClr val="tx1"/>
        </a:solidFill>
        <a:latin typeface="Times New Roman" charset="0"/>
        <a:ea typeface="+mn-ea"/>
        <a:cs typeface="+mn-cs"/>
      </a:defRPr>
    </a:lvl2pPr>
    <a:lvl3pPr marL="2268575" algn="l" rtl="0" eaLnBrk="0" fontAlgn="base" hangingPunct="0">
      <a:spcBef>
        <a:spcPct val="30000"/>
      </a:spcBef>
      <a:spcAft>
        <a:spcPct val="0"/>
      </a:spcAft>
      <a:defRPr sz="3029" kern="1200">
        <a:solidFill>
          <a:schemeClr val="tx1"/>
        </a:solidFill>
        <a:latin typeface="Times New Roman" charset="0"/>
        <a:ea typeface="+mn-ea"/>
        <a:cs typeface="+mn-cs"/>
      </a:defRPr>
    </a:lvl3pPr>
    <a:lvl4pPr marL="3402868" algn="l" rtl="0" eaLnBrk="0" fontAlgn="base" hangingPunct="0">
      <a:spcBef>
        <a:spcPct val="30000"/>
      </a:spcBef>
      <a:spcAft>
        <a:spcPct val="0"/>
      </a:spcAft>
      <a:defRPr sz="3029" kern="1200">
        <a:solidFill>
          <a:schemeClr val="tx1"/>
        </a:solidFill>
        <a:latin typeface="Times New Roman" charset="0"/>
        <a:ea typeface="+mn-ea"/>
        <a:cs typeface="+mn-cs"/>
      </a:defRPr>
    </a:lvl4pPr>
    <a:lvl5pPr marL="4537155" algn="l" rtl="0" eaLnBrk="0" fontAlgn="base" hangingPunct="0">
      <a:spcBef>
        <a:spcPct val="30000"/>
      </a:spcBef>
      <a:spcAft>
        <a:spcPct val="0"/>
      </a:spcAft>
      <a:defRPr sz="3029" kern="1200">
        <a:solidFill>
          <a:schemeClr val="tx1"/>
        </a:solidFill>
        <a:latin typeface="Times New Roman" charset="0"/>
        <a:ea typeface="+mn-ea"/>
        <a:cs typeface="+mn-cs"/>
      </a:defRPr>
    </a:lvl5pPr>
    <a:lvl6pPr marL="5671445" algn="l" defTabSz="2268575" rtl="0" eaLnBrk="1" latinLnBrk="0" hangingPunct="1">
      <a:defRPr sz="3029" kern="1200">
        <a:solidFill>
          <a:schemeClr val="tx1"/>
        </a:solidFill>
        <a:latin typeface="+mn-lt"/>
        <a:ea typeface="+mn-ea"/>
        <a:cs typeface="+mn-cs"/>
      </a:defRPr>
    </a:lvl6pPr>
    <a:lvl7pPr marL="6805734" algn="l" defTabSz="2268575" rtl="0" eaLnBrk="1" latinLnBrk="0" hangingPunct="1">
      <a:defRPr sz="3029" kern="1200">
        <a:solidFill>
          <a:schemeClr val="tx1"/>
        </a:solidFill>
        <a:latin typeface="+mn-lt"/>
        <a:ea typeface="+mn-ea"/>
        <a:cs typeface="+mn-cs"/>
      </a:defRPr>
    </a:lvl7pPr>
    <a:lvl8pPr marL="7940021" algn="l" defTabSz="2268575" rtl="0" eaLnBrk="1" latinLnBrk="0" hangingPunct="1">
      <a:defRPr sz="3029" kern="1200">
        <a:solidFill>
          <a:schemeClr val="tx1"/>
        </a:solidFill>
        <a:latin typeface="+mn-lt"/>
        <a:ea typeface="+mn-ea"/>
        <a:cs typeface="+mn-cs"/>
      </a:defRPr>
    </a:lvl8pPr>
    <a:lvl9pPr marL="9074310" algn="l" defTabSz="2268575" rtl="0" eaLnBrk="1" latinLnBrk="0" hangingPunct="1">
      <a:defRPr sz="302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74700"/>
            <a:ext cx="6899275" cy="3824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2DC3E-8E76-4EC5-B843-7751E19F014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5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3" y="774700"/>
            <a:ext cx="6899275" cy="3824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2DC3E-8E76-4EC5-B843-7751E19F014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83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2" y="7081044"/>
            <a:ext cx="25558748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lIns="92558" tIns="46278" rIns="92558" bIns="46278" anchor="ctr"/>
          <a:lstStyle/>
          <a:p>
            <a:endParaRPr lang="en-US" sz="1053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1064952" y="4720696"/>
            <a:ext cx="21724937" cy="23603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33818" y="8025186"/>
            <a:ext cx="17891125" cy="3619200"/>
          </a:xfrm>
          <a:prstGeom prst="rect">
            <a:avLst/>
          </a:prstGeo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>
          <a:xfrm>
            <a:off x="1064952" y="12903239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8732574" y="12903239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DCW Nkhuwa (PhD)</a:t>
            </a: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9169066" y="12903239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32F9F9-6543-4621-80A6-23A03FC26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952" y="520162"/>
            <a:ext cx="21724937" cy="18389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3108" y="3461844"/>
            <a:ext cx="21600694" cy="849725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034642-19B3-43C0-82F9-A752C6CF8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636588" y="550752"/>
            <a:ext cx="5857214" cy="11408349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4951" y="550752"/>
            <a:ext cx="17145662" cy="114083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9842D6-E9F2-4CAB-B8F4-AD00DAAF0B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952" y="550750"/>
            <a:ext cx="21724937" cy="22816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93114" y="3461844"/>
            <a:ext cx="10587358" cy="84972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13906453" y="3461844"/>
            <a:ext cx="10587358" cy="84972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AB2A2E2-FB73-4F52-807A-2814833B3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952" y="520162"/>
            <a:ext cx="21724937" cy="18389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108" y="3461844"/>
            <a:ext cx="21600694" cy="84972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E77AEF-21CD-400D-A512-A8BFED215D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970" y="9100460"/>
            <a:ext cx="21724937" cy="2812748"/>
          </a:xfrm>
          <a:prstGeom prst="rect">
            <a:avLst/>
          </a:prstGeom>
        </p:spPr>
        <p:txBody>
          <a:bodyPr anchor="t"/>
          <a:lstStyle>
            <a:lvl1pPr algn="l">
              <a:defRPr sz="8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8970" y="6002499"/>
            <a:ext cx="21724937" cy="30979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151"/>
            </a:lvl1pPr>
            <a:lvl2pPr marL="944092" indent="0">
              <a:buNone/>
              <a:defRPr sz="3746"/>
            </a:lvl2pPr>
            <a:lvl3pPr marL="1888185" indent="0">
              <a:buNone/>
              <a:defRPr sz="3240"/>
            </a:lvl3pPr>
            <a:lvl4pPr marL="2832276" indent="0">
              <a:buNone/>
              <a:defRPr sz="2835"/>
            </a:lvl4pPr>
            <a:lvl5pPr marL="3776368" indent="0">
              <a:buNone/>
              <a:defRPr sz="2835"/>
            </a:lvl5pPr>
            <a:lvl6pPr marL="4720462" indent="0">
              <a:buNone/>
              <a:defRPr sz="2835"/>
            </a:lvl6pPr>
            <a:lvl7pPr marL="5664552" indent="0">
              <a:buNone/>
              <a:defRPr sz="2835"/>
            </a:lvl7pPr>
            <a:lvl8pPr marL="6608646" indent="0">
              <a:buNone/>
              <a:defRPr sz="2835"/>
            </a:lvl8pPr>
            <a:lvl9pPr marL="7552735" indent="0">
              <a:buNone/>
              <a:defRPr sz="283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F44E3D-BABF-48FA-8EE4-D4ECF5318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952" y="520162"/>
            <a:ext cx="21724937" cy="18389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3114" y="3461844"/>
            <a:ext cx="10587358" cy="8497253"/>
          </a:xfrm>
          <a:prstGeom prst="rect">
            <a:avLst/>
          </a:prstGeom>
        </p:spPr>
        <p:txBody>
          <a:bodyPr/>
          <a:lstStyle>
            <a:lvl1pPr>
              <a:defRPr sz="5772"/>
            </a:lvl1pPr>
            <a:lvl2pPr>
              <a:defRPr sz="4961"/>
            </a:lvl2pPr>
            <a:lvl3pPr>
              <a:defRPr sz="4151"/>
            </a:lvl3pPr>
            <a:lvl4pPr>
              <a:defRPr sz="3746"/>
            </a:lvl4pPr>
            <a:lvl5pPr>
              <a:defRPr sz="3746"/>
            </a:lvl5pPr>
            <a:lvl6pPr>
              <a:defRPr sz="3746"/>
            </a:lvl6pPr>
            <a:lvl7pPr>
              <a:defRPr sz="3746"/>
            </a:lvl7pPr>
            <a:lvl8pPr>
              <a:defRPr sz="3746"/>
            </a:lvl8pPr>
            <a:lvl9pPr>
              <a:defRPr sz="37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06453" y="3461844"/>
            <a:ext cx="10587358" cy="8497253"/>
          </a:xfrm>
          <a:prstGeom prst="rect">
            <a:avLst/>
          </a:prstGeom>
        </p:spPr>
        <p:txBody>
          <a:bodyPr/>
          <a:lstStyle>
            <a:lvl1pPr>
              <a:defRPr sz="5772"/>
            </a:lvl1pPr>
            <a:lvl2pPr>
              <a:defRPr sz="4961"/>
            </a:lvl2pPr>
            <a:lvl3pPr>
              <a:defRPr sz="4151"/>
            </a:lvl3pPr>
            <a:lvl4pPr>
              <a:defRPr sz="3746"/>
            </a:lvl4pPr>
            <a:lvl5pPr>
              <a:defRPr sz="3746"/>
            </a:lvl5pPr>
            <a:lvl6pPr>
              <a:defRPr sz="3746"/>
            </a:lvl6pPr>
            <a:lvl7pPr>
              <a:defRPr sz="3746"/>
            </a:lvl7pPr>
            <a:lvl8pPr>
              <a:defRPr sz="3746"/>
            </a:lvl8pPr>
            <a:lvl9pPr>
              <a:defRPr sz="374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9833B5-3668-4D54-9F65-01442A06E3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939" y="567141"/>
            <a:ext cx="23002875" cy="23603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940" y="3170079"/>
            <a:ext cx="11292887" cy="13211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961" b="1"/>
            </a:lvl1pPr>
            <a:lvl2pPr marL="944092" indent="0">
              <a:buNone/>
              <a:defRPr sz="4151" b="1"/>
            </a:lvl2pPr>
            <a:lvl3pPr marL="1888185" indent="0">
              <a:buNone/>
              <a:defRPr sz="3746" b="1"/>
            </a:lvl3pPr>
            <a:lvl4pPr marL="2832276" indent="0">
              <a:buNone/>
              <a:defRPr sz="3240" b="1"/>
            </a:lvl4pPr>
            <a:lvl5pPr marL="3776368" indent="0">
              <a:buNone/>
              <a:defRPr sz="3240" b="1"/>
            </a:lvl5pPr>
            <a:lvl6pPr marL="4720462" indent="0">
              <a:buNone/>
              <a:defRPr sz="3240" b="1"/>
            </a:lvl6pPr>
            <a:lvl7pPr marL="5664552" indent="0">
              <a:buNone/>
              <a:defRPr sz="3240" b="1"/>
            </a:lvl7pPr>
            <a:lvl8pPr marL="6608646" indent="0">
              <a:buNone/>
              <a:defRPr sz="3240" b="1"/>
            </a:lvl8pPr>
            <a:lvl9pPr marL="7552735" indent="0">
              <a:buNone/>
              <a:defRPr sz="3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940" y="4491219"/>
            <a:ext cx="11292887" cy="8159593"/>
          </a:xfrm>
          <a:prstGeom prst="rect">
            <a:avLst/>
          </a:prstGeom>
        </p:spPr>
        <p:txBody>
          <a:bodyPr/>
          <a:lstStyle>
            <a:lvl1pPr>
              <a:defRPr sz="4961"/>
            </a:lvl1pPr>
            <a:lvl2pPr>
              <a:defRPr sz="4151"/>
            </a:lvl2pPr>
            <a:lvl3pPr>
              <a:defRPr sz="3746"/>
            </a:lvl3pPr>
            <a:lvl4pPr>
              <a:defRPr sz="3240"/>
            </a:lvl4pPr>
            <a:lvl5pPr>
              <a:defRPr sz="3240"/>
            </a:lvl5pPr>
            <a:lvl6pPr>
              <a:defRPr sz="3240"/>
            </a:lvl6pPr>
            <a:lvl7pPr>
              <a:defRPr sz="3240"/>
            </a:lvl7pPr>
            <a:lvl8pPr>
              <a:defRPr sz="3240"/>
            </a:lvl8pPr>
            <a:lvl9pPr>
              <a:defRPr sz="32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983494" y="3170079"/>
            <a:ext cx="11297322" cy="13211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961" b="1"/>
            </a:lvl1pPr>
            <a:lvl2pPr marL="944092" indent="0">
              <a:buNone/>
              <a:defRPr sz="4151" b="1"/>
            </a:lvl2pPr>
            <a:lvl3pPr marL="1888185" indent="0">
              <a:buNone/>
              <a:defRPr sz="3746" b="1"/>
            </a:lvl3pPr>
            <a:lvl4pPr marL="2832276" indent="0">
              <a:buNone/>
              <a:defRPr sz="3240" b="1"/>
            </a:lvl4pPr>
            <a:lvl5pPr marL="3776368" indent="0">
              <a:buNone/>
              <a:defRPr sz="3240" b="1"/>
            </a:lvl5pPr>
            <a:lvl6pPr marL="4720462" indent="0">
              <a:buNone/>
              <a:defRPr sz="3240" b="1"/>
            </a:lvl6pPr>
            <a:lvl7pPr marL="5664552" indent="0">
              <a:buNone/>
              <a:defRPr sz="3240" b="1"/>
            </a:lvl7pPr>
            <a:lvl8pPr marL="6608646" indent="0">
              <a:buNone/>
              <a:defRPr sz="3240" b="1"/>
            </a:lvl8pPr>
            <a:lvl9pPr marL="7552735" indent="0">
              <a:buNone/>
              <a:defRPr sz="3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983494" y="4491219"/>
            <a:ext cx="11297322" cy="8159593"/>
          </a:xfrm>
          <a:prstGeom prst="rect">
            <a:avLst/>
          </a:prstGeom>
        </p:spPr>
        <p:txBody>
          <a:bodyPr/>
          <a:lstStyle>
            <a:lvl1pPr>
              <a:defRPr sz="4961"/>
            </a:lvl1pPr>
            <a:lvl2pPr>
              <a:defRPr sz="4151"/>
            </a:lvl2pPr>
            <a:lvl3pPr>
              <a:defRPr sz="3746"/>
            </a:lvl3pPr>
            <a:lvl4pPr>
              <a:defRPr sz="3240"/>
            </a:lvl4pPr>
            <a:lvl5pPr>
              <a:defRPr sz="3240"/>
            </a:lvl5pPr>
            <a:lvl6pPr>
              <a:defRPr sz="3240"/>
            </a:lvl6pPr>
            <a:lvl7pPr>
              <a:defRPr sz="3240"/>
            </a:lvl7pPr>
            <a:lvl8pPr>
              <a:defRPr sz="3240"/>
            </a:lvl8pPr>
            <a:lvl9pPr>
              <a:defRPr sz="32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C7FE50B-1F3F-4E38-9B2D-93A42A809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952" y="520162"/>
            <a:ext cx="21724937" cy="18389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9FFB70-7702-40E8-B47B-571FA567AD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6E5ECC-4E01-4B2F-A578-05C478C64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942" y="563863"/>
            <a:ext cx="8408653" cy="2399687"/>
          </a:xfrm>
          <a:prstGeom prst="rect">
            <a:avLst/>
          </a:prstGeom>
        </p:spPr>
        <p:txBody>
          <a:bodyPr/>
          <a:lstStyle>
            <a:lvl1pPr algn="l">
              <a:defRPr sz="415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2761" y="563866"/>
            <a:ext cx="14288051" cy="12086950"/>
          </a:xfrm>
          <a:prstGeom prst="rect">
            <a:avLst/>
          </a:prstGeom>
        </p:spPr>
        <p:txBody>
          <a:bodyPr/>
          <a:lstStyle>
            <a:lvl1pPr>
              <a:defRPr sz="6682"/>
            </a:lvl1pPr>
            <a:lvl2pPr>
              <a:defRPr sz="5772"/>
            </a:lvl2pPr>
            <a:lvl3pPr>
              <a:defRPr sz="4961"/>
            </a:lvl3pPr>
            <a:lvl4pPr>
              <a:defRPr sz="4151"/>
            </a:lvl4pPr>
            <a:lvl5pPr>
              <a:defRPr sz="4151"/>
            </a:lvl5pPr>
            <a:lvl6pPr>
              <a:defRPr sz="4151"/>
            </a:lvl6pPr>
            <a:lvl7pPr>
              <a:defRPr sz="4151"/>
            </a:lvl7pPr>
            <a:lvl8pPr>
              <a:defRPr sz="4151"/>
            </a:lvl8pPr>
            <a:lvl9pPr>
              <a:defRPr sz="415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7942" y="2963552"/>
            <a:ext cx="8408653" cy="96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  <a:lvl2pPr marL="944092" indent="0">
              <a:buNone/>
              <a:defRPr sz="2430"/>
            </a:lvl2pPr>
            <a:lvl3pPr marL="1888185" indent="0">
              <a:buNone/>
              <a:defRPr sz="2126"/>
            </a:lvl3pPr>
            <a:lvl4pPr marL="2832276" indent="0">
              <a:buNone/>
              <a:defRPr sz="1822"/>
            </a:lvl4pPr>
            <a:lvl5pPr marL="3776368" indent="0">
              <a:buNone/>
              <a:defRPr sz="1822"/>
            </a:lvl5pPr>
            <a:lvl6pPr marL="4720462" indent="0">
              <a:buNone/>
              <a:defRPr sz="1822"/>
            </a:lvl6pPr>
            <a:lvl7pPr marL="5664552" indent="0">
              <a:buNone/>
              <a:defRPr sz="1822"/>
            </a:lvl7pPr>
            <a:lvl8pPr marL="6608646" indent="0">
              <a:buNone/>
              <a:defRPr sz="1822"/>
            </a:lvl8pPr>
            <a:lvl9pPr marL="7552735" indent="0">
              <a:buNone/>
              <a:defRPr sz="18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9DDE18-72A3-4123-9AA8-C4A66D5927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697" y="9913464"/>
            <a:ext cx="15335250" cy="1170341"/>
          </a:xfrm>
          <a:prstGeom prst="rect">
            <a:avLst/>
          </a:prstGeom>
        </p:spPr>
        <p:txBody>
          <a:bodyPr/>
          <a:lstStyle>
            <a:lvl1pPr algn="l">
              <a:defRPr sz="415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09697" y="1265410"/>
            <a:ext cx="15335250" cy="84972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82"/>
            </a:lvl1pPr>
            <a:lvl2pPr marL="944092" indent="0">
              <a:buNone/>
              <a:defRPr sz="5772"/>
            </a:lvl2pPr>
            <a:lvl3pPr marL="1888185" indent="0">
              <a:buNone/>
              <a:defRPr sz="4961"/>
            </a:lvl3pPr>
            <a:lvl4pPr marL="2832276" indent="0">
              <a:buNone/>
              <a:defRPr sz="4151"/>
            </a:lvl4pPr>
            <a:lvl5pPr marL="3776368" indent="0">
              <a:buNone/>
              <a:defRPr sz="4151"/>
            </a:lvl5pPr>
            <a:lvl6pPr marL="4720462" indent="0">
              <a:buNone/>
              <a:defRPr sz="4151"/>
            </a:lvl6pPr>
            <a:lvl7pPr marL="5664552" indent="0">
              <a:buNone/>
              <a:defRPr sz="4151"/>
            </a:lvl7pPr>
            <a:lvl8pPr marL="6608646" indent="0">
              <a:buNone/>
              <a:defRPr sz="4151"/>
            </a:lvl8pPr>
            <a:lvl9pPr marL="7552735" indent="0">
              <a:buNone/>
              <a:defRPr sz="415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9697" y="11083806"/>
            <a:ext cx="15335250" cy="16620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35"/>
            </a:lvl1pPr>
            <a:lvl2pPr marL="944092" indent="0">
              <a:buNone/>
              <a:defRPr sz="2430"/>
            </a:lvl2pPr>
            <a:lvl3pPr marL="1888185" indent="0">
              <a:buNone/>
              <a:defRPr sz="2126"/>
            </a:lvl3pPr>
            <a:lvl4pPr marL="2832276" indent="0">
              <a:buNone/>
              <a:defRPr sz="1822"/>
            </a:lvl4pPr>
            <a:lvl5pPr marL="3776368" indent="0">
              <a:buNone/>
              <a:defRPr sz="1822"/>
            </a:lvl5pPr>
            <a:lvl6pPr marL="4720462" indent="0">
              <a:buNone/>
              <a:defRPr sz="1822"/>
            </a:lvl6pPr>
            <a:lvl7pPr marL="5664552" indent="0">
              <a:buNone/>
              <a:defRPr sz="1822"/>
            </a:lvl7pPr>
            <a:lvl8pPr marL="6608646" indent="0">
              <a:buNone/>
              <a:defRPr sz="1822"/>
            </a:lvl8pPr>
            <a:lvl9pPr marL="7552735" indent="0">
              <a:buNone/>
              <a:defRPr sz="182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64952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732574" y="12745883"/>
            <a:ext cx="8093605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169066" y="12745883"/>
            <a:ext cx="5324740" cy="944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B36263-A911-4C85-BF32-270B9CD6BA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25558750" cy="141620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753"/>
          </a:p>
        </p:txBody>
      </p:sp>
      <p:sp>
        <p:nvSpPr>
          <p:cNvPr id="9" name="Rectangle 8"/>
          <p:cNvSpPr/>
          <p:nvPr userDrawn="1"/>
        </p:nvSpPr>
        <p:spPr>
          <a:xfrm>
            <a:off x="320675" y="399102"/>
            <a:ext cx="24917400" cy="136007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753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38215" y="672332"/>
            <a:ext cx="21472895" cy="1506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338216" y="2586923"/>
            <a:ext cx="21463374" cy="1048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82442" y="13278559"/>
            <a:ext cx="2491595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82442" y="2286000"/>
            <a:ext cx="2491595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113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113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113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113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113">
          <a:solidFill>
            <a:schemeClr val="tx2"/>
          </a:solidFill>
          <a:latin typeface="Times New Roman" charset="0"/>
        </a:defRPr>
      </a:lvl5pPr>
      <a:lvl6pPr marL="944092" algn="l" rtl="0" eaLnBrk="0" fontAlgn="base" hangingPunct="0">
        <a:spcBef>
          <a:spcPct val="0"/>
        </a:spcBef>
        <a:spcAft>
          <a:spcPct val="0"/>
        </a:spcAft>
        <a:defRPr sz="9113">
          <a:solidFill>
            <a:schemeClr val="tx2"/>
          </a:solidFill>
          <a:latin typeface="Times New Roman" charset="0"/>
        </a:defRPr>
      </a:lvl6pPr>
      <a:lvl7pPr marL="1888185" algn="l" rtl="0" eaLnBrk="0" fontAlgn="base" hangingPunct="0">
        <a:spcBef>
          <a:spcPct val="0"/>
        </a:spcBef>
        <a:spcAft>
          <a:spcPct val="0"/>
        </a:spcAft>
        <a:defRPr sz="9113">
          <a:solidFill>
            <a:schemeClr val="tx2"/>
          </a:solidFill>
          <a:latin typeface="Times New Roman" charset="0"/>
        </a:defRPr>
      </a:lvl7pPr>
      <a:lvl8pPr marL="2832276" algn="l" rtl="0" eaLnBrk="0" fontAlgn="base" hangingPunct="0">
        <a:spcBef>
          <a:spcPct val="0"/>
        </a:spcBef>
        <a:spcAft>
          <a:spcPct val="0"/>
        </a:spcAft>
        <a:defRPr sz="9113">
          <a:solidFill>
            <a:schemeClr val="tx2"/>
          </a:solidFill>
          <a:latin typeface="Times New Roman" charset="0"/>
        </a:defRPr>
      </a:lvl8pPr>
      <a:lvl9pPr marL="3776368" algn="l" rtl="0" eaLnBrk="0" fontAlgn="base" hangingPunct="0">
        <a:spcBef>
          <a:spcPct val="0"/>
        </a:spcBef>
        <a:spcAft>
          <a:spcPct val="0"/>
        </a:spcAft>
        <a:defRPr sz="9113">
          <a:solidFill>
            <a:schemeClr val="tx2"/>
          </a:solidFill>
          <a:latin typeface="Times New Roman" charset="0"/>
        </a:defRPr>
      </a:lvl9pPr>
    </p:titleStyle>
    <p:bodyStyle>
      <a:lvl1pPr marL="708069" indent="-7080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6682">
          <a:solidFill>
            <a:schemeClr val="tx1"/>
          </a:solidFill>
          <a:latin typeface="+mn-lt"/>
          <a:ea typeface="+mn-ea"/>
          <a:cs typeface="+mn-cs"/>
        </a:defRPr>
      </a:lvl1pPr>
      <a:lvl2pPr marL="1534149" indent="-59005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5772">
          <a:solidFill>
            <a:schemeClr val="tx1"/>
          </a:solidFill>
          <a:latin typeface="+mn-lt"/>
        </a:defRPr>
      </a:lvl2pPr>
      <a:lvl3pPr marL="2360230" indent="-4720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4961">
          <a:solidFill>
            <a:schemeClr val="tx1"/>
          </a:solidFill>
          <a:latin typeface="+mn-lt"/>
        </a:defRPr>
      </a:lvl3pPr>
      <a:lvl4pPr marL="3304322" indent="-47204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4151">
          <a:solidFill>
            <a:schemeClr val="tx1"/>
          </a:solidFill>
          <a:latin typeface="+mn-lt"/>
        </a:defRPr>
      </a:lvl4pPr>
      <a:lvl5pPr marL="4248415" indent="-4720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4151">
          <a:solidFill>
            <a:schemeClr val="tx1"/>
          </a:solidFill>
          <a:latin typeface="+mn-lt"/>
        </a:defRPr>
      </a:lvl5pPr>
      <a:lvl6pPr marL="5192506" indent="-4720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4151">
          <a:solidFill>
            <a:schemeClr val="tx1"/>
          </a:solidFill>
          <a:latin typeface="+mn-lt"/>
        </a:defRPr>
      </a:lvl6pPr>
      <a:lvl7pPr marL="6136598" indent="-4720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4151">
          <a:solidFill>
            <a:schemeClr val="tx1"/>
          </a:solidFill>
          <a:latin typeface="+mn-lt"/>
        </a:defRPr>
      </a:lvl7pPr>
      <a:lvl8pPr marL="7080691" indent="-4720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4151">
          <a:solidFill>
            <a:schemeClr val="tx1"/>
          </a:solidFill>
          <a:latin typeface="+mn-lt"/>
        </a:defRPr>
      </a:lvl8pPr>
      <a:lvl9pPr marL="8024783" indent="-4720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415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88185" rtl="0" eaLnBrk="1" latinLnBrk="0" hangingPunct="1">
        <a:defRPr sz="3746" kern="1200">
          <a:solidFill>
            <a:schemeClr val="tx1"/>
          </a:solidFill>
          <a:latin typeface="+mn-lt"/>
          <a:ea typeface="+mn-ea"/>
          <a:cs typeface="+mn-cs"/>
        </a:defRPr>
      </a:lvl1pPr>
      <a:lvl2pPr marL="944092" algn="l" defTabSz="1888185" rtl="0" eaLnBrk="1" latinLnBrk="0" hangingPunct="1">
        <a:defRPr sz="3746" kern="1200">
          <a:solidFill>
            <a:schemeClr val="tx1"/>
          </a:solidFill>
          <a:latin typeface="+mn-lt"/>
          <a:ea typeface="+mn-ea"/>
          <a:cs typeface="+mn-cs"/>
        </a:defRPr>
      </a:lvl2pPr>
      <a:lvl3pPr marL="1888185" algn="l" defTabSz="1888185" rtl="0" eaLnBrk="1" latinLnBrk="0" hangingPunct="1">
        <a:defRPr sz="3746" kern="1200">
          <a:solidFill>
            <a:schemeClr val="tx1"/>
          </a:solidFill>
          <a:latin typeface="+mn-lt"/>
          <a:ea typeface="+mn-ea"/>
          <a:cs typeface="+mn-cs"/>
        </a:defRPr>
      </a:lvl3pPr>
      <a:lvl4pPr marL="2832276" algn="l" defTabSz="1888185" rtl="0" eaLnBrk="1" latinLnBrk="0" hangingPunct="1">
        <a:defRPr sz="3746" kern="1200">
          <a:solidFill>
            <a:schemeClr val="tx1"/>
          </a:solidFill>
          <a:latin typeface="+mn-lt"/>
          <a:ea typeface="+mn-ea"/>
          <a:cs typeface="+mn-cs"/>
        </a:defRPr>
      </a:lvl4pPr>
      <a:lvl5pPr marL="3776368" algn="l" defTabSz="1888185" rtl="0" eaLnBrk="1" latinLnBrk="0" hangingPunct="1">
        <a:defRPr sz="3746" kern="1200">
          <a:solidFill>
            <a:schemeClr val="tx1"/>
          </a:solidFill>
          <a:latin typeface="+mn-lt"/>
          <a:ea typeface="+mn-ea"/>
          <a:cs typeface="+mn-cs"/>
        </a:defRPr>
      </a:lvl5pPr>
      <a:lvl6pPr marL="4720462" algn="l" defTabSz="1888185" rtl="0" eaLnBrk="1" latinLnBrk="0" hangingPunct="1">
        <a:defRPr sz="3746" kern="1200">
          <a:solidFill>
            <a:schemeClr val="tx1"/>
          </a:solidFill>
          <a:latin typeface="+mn-lt"/>
          <a:ea typeface="+mn-ea"/>
          <a:cs typeface="+mn-cs"/>
        </a:defRPr>
      </a:lvl6pPr>
      <a:lvl7pPr marL="5664552" algn="l" defTabSz="1888185" rtl="0" eaLnBrk="1" latinLnBrk="0" hangingPunct="1">
        <a:defRPr sz="3746" kern="1200">
          <a:solidFill>
            <a:schemeClr val="tx1"/>
          </a:solidFill>
          <a:latin typeface="+mn-lt"/>
          <a:ea typeface="+mn-ea"/>
          <a:cs typeface="+mn-cs"/>
        </a:defRPr>
      </a:lvl7pPr>
      <a:lvl8pPr marL="6608646" algn="l" defTabSz="1888185" rtl="0" eaLnBrk="1" latinLnBrk="0" hangingPunct="1">
        <a:defRPr sz="3746" kern="1200">
          <a:solidFill>
            <a:schemeClr val="tx1"/>
          </a:solidFill>
          <a:latin typeface="+mn-lt"/>
          <a:ea typeface="+mn-ea"/>
          <a:cs typeface="+mn-cs"/>
        </a:defRPr>
      </a:lvl8pPr>
      <a:lvl9pPr marL="7552735" algn="l" defTabSz="1888185" rtl="0" eaLnBrk="1" latinLnBrk="0" hangingPunct="1">
        <a:defRPr sz="37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337984" y="0"/>
            <a:ext cx="472070" cy="629427"/>
          </a:xfrm>
          <a:prstGeom prst="rect">
            <a:avLst/>
          </a:prstGeom>
          <a:solidFill>
            <a:srgbClr val="3366FF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558" tIns="46278" rIns="92558" bIns="46278" anchor="ctr"/>
          <a:lstStyle/>
          <a:p>
            <a:endParaRPr lang="en-US" sz="10935" dirty="0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1748697" y="13532662"/>
            <a:ext cx="472070" cy="629427"/>
          </a:xfrm>
          <a:prstGeom prst="rect">
            <a:avLst/>
          </a:prstGeom>
          <a:solidFill>
            <a:srgbClr val="3366FF">
              <a:alpha val="50000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558" tIns="46278" rIns="92558" bIns="46278" anchor="ctr"/>
          <a:lstStyle/>
          <a:p>
            <a:endParaRPr lang="en-US" sz="10935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17263" y="5445345"/>
            <a:ext cx="16994505" cy="147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rtlCol="0" anchor="b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10326" kern="0" cap="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Geologic structures</a:t>
            </a:r>
            <a:endParaRPr lang="en-US" sz="10326" kern="0" cap="all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68278" y="2544540"/>
            <a:ext cx="20708509" cy="4799364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1157066" indent="-1157066" algn="just">
              <a:lnSpc>
                <a:spcPct val="130000"/>
              </a:lnSpc>
              <a:spcAft>
                <a:spcPts val="3000"/>
              </a:spcAft>
              <a:buFont typeface="+mj-lt"/>
              <a:buAutoNum type="alphaLcParenR" startAt="2"/>
            </a:pPr>
            <a:r>
              <a:rPr lang="en-GB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Extensional stress </a:t>
            </a:r>
            <a:r>
              <a:rPr lang="en-GB" sz="3646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(also called tensional stress) 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– pulls rock apart and is the opposite of tectonic compression.</a:t>
            </a:r>
          </a:p>
          <a:p>
            <a:pPr marL="1912374" lvl="1" indent="-888692" algn="just">
              <a:lnSpc>
                <a:spcPct val="13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5400" dirty="0">
                <a:latin typeface="Arial" pitchFamily="34" charset="0"/>
                <a:cs typeface="Arial" pitchFamily="34" charset="0"/>
              </a:rPr>
              <a:t>Rocks </a:t>
            </a:r>
            <a:r>
              <a:rPr lang="en-GB" sz="4000" dirty="0">
                <a:latin typeface="Arial" pitchFamily="34" charset="0"/>
                <a:cs typeface="Arial" pitchFamily="34" charset="0"/>
              </a:rPr>
              <a:t>@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 divergent plate boundary stretch and pull apart because they are subject to extensional stress.</a:t>
            </a:r>
          </a:p>
        </p:txBody>
      </p:sp>
      <p:pic>
        <p:nvPicPr>
          <p:cNvPr id="8" name="Picture 7" descr="ten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0303" y="7559045"/>
            <a:ext cx="9540370" cy="5175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55440" y="7559045"/>
            <a:ext cx="9649072" cy="517580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Secondary Structures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7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07767" y="7297068"/>
            <a:ext cx="7992888" cy="4856051"/>
          </a:xfrm>
          <a:prstGeom prst="rect">
            <a:avLst/>
          </a:prstGeom>
        </p:spPr>
      </p:pic>
      <p:pic>
        <p:nvPicPr>
          <p:cNvPr id="5" name="Picture 4" descr="shear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7647" y="7355007"/>
            <a:ext cx="6633782" cy="4816697"/>
          </a:xfrm>
          <a:prstGeom prst="rect">
            <a:avLst/>
          </a:prstGeom>
        </p:spPr>
      </p:pic>
      <p:pic>
        <p:nvPicPr>
          <p:cNvPr id="6" name="Picture 5" descr="straee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5186" y="7355007"/>
            <a:ext cx="6925377" cy="47981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22191" y="2217011"/>
            <a:ext cx="21499731" cy="4466965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1157066" indent="-1157066" algn="just">
              <a:lnSpc>
                <a:spcPct val="160000"/>
              </a:lnSpc>
              <a:spcAft>
                <a:spcPts val="3000"/>
              </a:spcAft>
              <a:buFont typeface="+mj-lt"/>
              <a:buAutoNum type="alphaLcParenR" startAt="2"/>
            </a:pPr>
            <a:r>
              <a:rPr lang="en-GB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Shear stress 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– acts in parallel but opposite directions.</a:t>
            </a:r>
          </a:p>
          <a:p>
            <a:pPr marL="1912374" lvl="1" indent="-888692" algn="just">
              <a:lnSpc>
                <a:spcPct val="16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5400" dirty="0">
                <a:latin typeface="Arial" pitchFamily="34" charset="0"/>
                <a:cs typeface="Arial" pitchFamily="34" charset="0"/>
              </a:rPr>
              <a:t>Shearing deforms rock by causing one part of a rock mass to slide past the other part – such as at transform boundary.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Secondary Structures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6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orce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2271" y="2393818"/>
            <a:ext cx="19082120" cy="10798533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Secondary Structures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9392469" y="2378335"/>
            <a:ext cx="6627266" cy="1081401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6024" tIns="53012" rIns="106024" bIns="53012" numCol="1" rtlCol="0" anchor="t" anchorCtr="0" compatLnSpc="1">
            <a:prstTxWarp prst="textNoShape">
              <a:avLst/>
            </a:prstTxWarp>
          </a:bodyPr>
          <a:lstStyle/>
          <a:p>
            <a:pPr defTabSz="1060222"/>
            <a:endParaRPr lang="en-GB" sz="2783"/>
          </a:p>
        </p:txBody>
      </p:sp>
      <p:sp>
        <p:nvSpPr>
          <p:cNvPr id="8" name="Rectangle 7"/>
          <p:cNvSpPr/>
          <p:nvPr/>
        </p:nvSpPr>
        <p:spPr bwMode="auto">
          <a:xfrm>
            <a:off x="16235760" y="2378335"/>
            <a:ext cx="5688632" cy="10814016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06024" tIns="53012" rIns="106024" bIns="53012" numCol="1" rtlCol="0" anchor="t" anchorCtr="0" compatLnSpc="1">
            <a:prstTxWarp prst="textNoShape">
              <a:avLst/>
            </a:prstTxWarp>
          </a:bodyPr>
          <a:lstStyle/>
          <a:p>
            <a:pPr defTabSz="1060222"/>
            <a:endParaRPr lang="en-GB" sz="2783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2835" y="4868300"/>
            <a:ext cx="4460996" cy="71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t" anchorCtr="0" compatLnSpc="1">
            <a:prstTxWarp prst="textNoShape">
              <a:avLst/>
            </a:prstTxWarp>
          </a:bodyPr>
          <a:lstStyle/>
          <a:p>
            <a:pPr marL="708069" indent="-708069">
              <a:lnSpc>
                <a:spcPct val="250000"/>
              </a:lnSpc>
              <a:spcBef>
                <a:spcPts val="0"/>
              </a:spcBef>
              <a:spcAft>
                <a:spcPts val="3000"/>
              </a:spcAft>
              <a:buSzPct val="90000"/>
              <a:buFont typeface="Wingdings" pitchFamily="2" charset="2"/>
              <a:buChar char="Ø"/>
              <a:defRPr/>
            </a:pPr>
            <a:r>
              <a:rPr lang="de-DE" sz="5400" i="1" kern="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Folds</a:t>
            </a:r>
            <a:endParaRPr lang="en-GB" sz="5400" kern="0" dirty="0">
              <a:solidFill>
                <a:srgbClr val="00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069" indent="-708069">
              <a:lnSpc>
                <a:spcPct val="250000"/>
              </a:lnSpc>
              <a:spcBef>
                <a:spcPts val="0"/>
              </a:spcBef>
              <a:spcAft>
                <a:spcPts val="3000"/>
              </a:spcAft>
              <a:buSzPct val="90000"/>
              <a:buFont typeface="Wingdings" pitchFamily="2" charset="2"/>
              <a:buChar char="Ø"/>
              <a:defRPr/>
            </a:pPr>
            <a:r>
              <a:rPr lang="de-DE" sz="5400" i="1" kern="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Faults</a:t>
            </a:r>
          </a:p>
          <a:p>
            <a:pPr marL="708069" indent="-708069">
              <a:lnSpc>
                <a:spcPct val="250000"/>
              </a:lnSpc>
              <a:spcBef>
                <a:spcPts val="0"/>
              </a:spcBef>
              <a:spcAft>
                <a:spcPts val="3000"/>
              </a:spcAft>
              <a:buSzPct val="90000"/>
              <a:buFont typeface="Wingdings" pitchFamily="2" charset="2"/>
              <a:buChar char="Ø"/>
              <a:defRPr/>
            </a:pPr>
            <a:r>
              <a:rPr lang="de-DE" sz="5400" i="1" kern="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68224" y="7834135"/>
            <a:ext cx="10127976" cy="924457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r>
              <a:rPr lang="de-DE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them occur in most rocks 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6621393" y="4824763"/>
            <a:ext cx="3271397" cy="7286293"/>
          </a:xfrm>
          <a:prstGeom prst="righ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8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2315" y="2688556"/>
            <a:ext cx="18512082" cy="924457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These produce such structures as: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Secondary Structures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6749" y="5768867"/>
            <a:ext cx="18882784" cy="2526488"/>
          </a:xfrm>
        </p:spPr>
        <p:txBody>
          <a:bodyPr>
            <a:normAutofit/>
          </a:bodyPr>
          <a:lstStyle/>
          <a:p>
            <a:pPr algn="ctr"/>
            <a:r>
              <a:rPr lang="en-GB" sz="12000" b="1" spc="607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FOLDS</a:t>
            </a:r>
          </a:p>
        </p:txBody>
      </p:sp>
    </p:spTree>
    <p:extLst>
      <p:ext uri="{BB962C8B-B14F-4D97-AF65-F5344CB8AC3E}">
        <p14:creationId xmlns:p14="http://schemas.microsoft.com/office/powerpoint/2010/main" val="4085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2191" y="2416508"/>
            <a:ext cx="21194163" cy="3762862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986721" indent="-986721">
              <a:lnSpc>
                <a:spcPct val="12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Are bends / wave-like features in </a:t>
            </a:r>
            <a:r>
              <a:rPr lang="en-GB" sz="54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layered rocks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86721" indent="-986721">
              <a:lnSpc>
                <a:spcPct val="12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usually result from compressive stresses,</a:t>
            </a:r>
          </a:p>
          <a:p>
            <a:pPr marL="986721" indent="-986721">
              <a:lnSpc>
                <a:spcPct val="120000"/>
              </a:lnSpc>
              <a:spcAft>
                <a:spcPts val="3000"/>
              </a:spcAft>
              <a:buFont typeface="Wingdings" panose="05000000000000000000" pitchFamily="2" charset="2"/>
              <a:buChar char="Ø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usually occur as repeating patterns as in illustration using clay.</a:t>
            </a:r>
          </a:p>
        </p:txBody>
      </p:sp>
      <p:pic>
        <p:nvPicPr>
          <p:cNvPr id="5" name="Picture 4" descr="anticl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0671" y="7872395"/>
            <a:ext cx="6899182" cy="5831896"/>
          </a:xfrm>
          <a:prstGeom prst="rect">
            <a:avLst/>
          </a:prstGeom>
          <a:noFill/>
        </p:spPr>
      </p:pic>
      <p:pic>
        <p:nvPicPr>
          <p:cNvPr id="6" name="Picture 5" descr="fol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14986" y="7872395"/>
            <a:ext cx="7208569" cy="58318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6849" y="7872395"/>
            <a:ext cx="6661021" cy="58318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46849" y="6563654"/>
            <a:ext cx="20944845" cy="924457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Folding always shortens horizontal distances in rock.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Folds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87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481410" y="2344344"/>
            <a:ext cx="20776130" cy="344055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Their Geometry includes </a:t>
            </a:r>
            <a:r>
              <a:rPr lang="en-GB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5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Limb, </a:t>
            </a:r>
            <a:r>
              <a:rPr lang="en-GB" sz="54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Hinge Line, 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sz="54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(iii) Axial Plane. </a:t>
            </a:r>
          </a:p>
        </p:txBody>
      </p:sp>
      <p:pic>
        <p:nvPicPr>
          <p:cNvPr id="7" name="Picture 6" descr="FOL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1133" y="5492788"/>
            <a:ext cx="9804225" cy="72589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69475" y="5492788"/>
            <a:ext cx="10090216" cy="725896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Folds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5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ld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712" y="3824319"/>
            <a:ext cx="15035629" cy="88557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2054" y="2549275"/>
            <a:ext cx="17332947" cy="924457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753963" indent="-753963" algn="just">
              <a:spcBef>
                <a:spcPts val="0"/>
              </a:spcBef>
              <a:spcAft>
                <a:spcPts val="0"/>
              </a:spcAft>
              <a:buSzPct val="90000"/>
              <a:buFont typeface="Wingdings" pitchFamily="2" charset="2"/>
              <a:buChar char="Ø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Fold Limbs – </a:t>
            </a:r>
            <a:r>
              <a:rPr lang="en-GB" sz="5400" i="1" dirty="0"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Anticline &amp; Syncline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Folds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78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74874" y="2561325"/>
            <a:ext cx="8373628" cy="4811314"/>
          </a:xfrm>
        </p:spPr>
        <p:txBody>
          <a:bodyPr>
            <a:normAutofit lnSpcReduction="10000"/>
          </a:bodyPr>
          <a:lstStyle/>
          <a:p>
            <a:pPr marL="1264739" indent="-1264739">
              <a:spcBef>
                <a:spcPts val="0"/>
              </a:spcBef>
              <a:spcAft>
                <a:spcPts val="3000"/>
              </a:spcAft>
              <a:buClrTx/>
              <a:buSzPct val="85000"/>
              <a:buFont typeface="+mj-lt"/>
              <a:buAutoNum type="alphaLcParenR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fold 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64739" indent="-1264739">
              <a:spcBef>
                <a:spcPts val="0"/>
              </a:spcBef>
              <a:spcAft>
                <a:spcPts val="3000"/>
              </a:spcAft>
              <a:buClrTx/>
              <a:buSzPct val="85000"/>
              <a:buFont typeface="+mj-lt"/>
              <a:buAutoNum type="alphaLcParenR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Isoclinal fold</a:t>
            </a:r>
          </a:p>
          <a:p>
            <a:pPr marL="1264739" indent="-1264739">
              <a:spcBef>
                <a:spcPts val="0"/>
              </a:spcBef>
              <a:spcAft>
                <a:spcPts val="3000"/>
              </a:spcAft>
              <a:buClrTx/>
              <a:buSzPct val="85000"/>
              <a:buFont typeface="+mj-lt"/>
              <a:buAutoNum type="alphaLcParenR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Overturned fold</a:t>
            </a:r>
          </a:p>
          <a:p>
            <a:pPr marL="1264739" indent="-1264739">
              <a:spcBef>
                <a:spcPts val="0"/>
              </a:spcBef>
              <a:spcAft>
                <a:spcPts val="3000"/>
              </a:spcAft>
              <a:buClrTx/>
              <a:buSzPct val="85000"/>
              <a:buFont typeface="+mj-lt"/>
              <a:buAutoNum type="alphaLcParenR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Recumbent fold</a:t>
            </a:r>
          </a:p>
          <a:p>
            <a:pPr>
              <a:spcAft>
                <a:spcPts val="3000"/>
              </a:spcAft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4874" y="7081046"/>
            <a:ext cx="18866096" cy="6048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22631" y="5213309"/>
            <a:ext cx="9577088" cy="924457"/>
          </a:xfrm>
          <a:prstGeom prst="rect">
            <a:avLst/>
          </a:prstGeom>
          <a:noFill/>
        </p:spPr>
        <p:txBody>
          <a:bodyPr wrap="square" lIns="92558" tIns="46278" rIns="92558" bIns="46278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Asymmetrical Folds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13501" y="3001520"/>
            <a:ext cx="9577088" cy="924457"/>
          </a:xfrm>
          <a:prstGeom prst="rect">
            <a:avLst/>
          </a:prstGeom>
          <a:noFill/>
        </p:spPr>
        <p:txBody>
          <a:bodyPr wrap="square" lIns="92558" tIns="46278" rIns="92558" bIns="46278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Symmetrical Folds</a:t>
            </a:r>
          </a:p>
        </p:txBody>
      </p:sp>
      <p:sp>
        <p:nvSpPr>
          <p:cNvPr id="9" name="Right Brace 8"/>
          <p:cNvSpPr/>
          <p:nvPr/>
        </p:nvSpPr>
        <p:spPr bwMode="auto">
          <a:xfrm>
            <a:off x="9611023" y="2561324"/>
            <a:ext cx="443544" cy="1968265"/>
          </a:xfrm>
          <a:prstGeom prst="rightBrac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558" tIns="46278" rIns="92558" bIns="46278" numCol="1" rtlCol="0" anchor="t" anchorCtr="0" compatLnSpc="1">
            <a:prstTxWarp prst="textNoShape">
              <a:avLst/>
            </a:prstTxWarp>
          </a:bodyPr>
          <a:lstStyle/>
          <a:p>
            <a:pPr defTabSz="925654"/>
            <a:endParaRPr lang="en-GB" sz="6682" b="1" dirty="0"/>
          </a:p>
        </p:txBody>
      </p:sp>
      <p:sp>
        <p:nvSpPr>
          <p:cNvPr id="11" name="Right Brace 10"/>
          <p:cNvSpPr/>
          <p:nvPr/>
        </p:nvSpPr>
        <p:spPr bwMode="auto">
          <a:xfrm>
            <a:off x="9611023" y="4966983"/>
            <a:ext cx="443544" cy="1676670"/>
          </a:xfrm>
          <a:prstGeom prst="rightBrace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558" tIns="46278" rIns="92558" bIns="46278" numCol="1" rtlCol="0" anchor="t" anchorCtr="0" compatLnSpc="1">
            <a:prstTxWarp prst="textNoShape">
              <a:avLst/>
            </a:prstTxWarp>
          </a:bodyPr>
          <a:lstStyle/>
          <a:p>
            <a:pPr defTabSz="925654"/>
            <a:endParaRPr lang="en-GB" sz="6682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Interpreting Folds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09063" y="2342630"/>
            <a:ext cx="20703232" cy="3420097"/>
          </a:xfrm>
        </p:spPr>
        <p:txBody>
          <a:bodyPr>
            <a:normAutofit/>
          </a:bodyPr>
          <a:lstStyle/>
          <a:p>
            <a:pPr marL="1307962" lvl="1" indent="-1307962" algn="just">
              <a:buFont typeface="+mj-lt"/>
              <a:buAutoNum type="alphaLcParenR"/>
            </a:pPr>
            <a:r>
              <a:rPr lang="en-US" sz="5400" b="1" dirty="0"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folds</a:t>
            </a:r>
            <a:r>
              <a:rPr lang="en-US" sz="5400" dirty="0"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have limbs that have a gentle slope.</a:t>
            </a:r>
          </a:p>
        </p:txBody>
      </p:sp>
      <p:pic>
        <p:nvPicPr>
          <p:cNvPr id="7" name="Picture 6" descr="open-fol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8575" y="4992812"/>
            <a:ext cx="11918183" cy="80660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21241" y="3761499"/>
            <a:ext cx="18953663" cy="924457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0" lvl="2" algn="just">
              <a:spcBef>
                <a:spcPts val="0"/>
              </a:spcBef>
            </a:pPr>
            <a:r>
              <a:rPr lang="en-US" sz="54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open the folds, the less intense the stress involved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Interpreting Folds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207" y="744340"/>
            <a:ext cx="18432330" cy="1620236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66207" y="2364576"/>
            <a:ext cx="21530392" cy="1069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58" tIns="46278" rIns="92558" bIns="46278"/>
          <a:lstStyle/>
          <a:p>
            <a:pPr algn="just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This lecture is devoted to review 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structures in rocks: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07962" lvl="2" indent="-930980" algn="just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Layering – </a:t>
            </a:r>
            <a:r>
              <a:rPr lang="en-US" sz="5400" i="1" dirty="0">
                <a:latin typeface="Arial" panose="020B0604020202020204" pitchFamily="34" charset="0"/>
                <a:cs typeface="Arial" panose="020B0604020202020204" pitchFamily="34" charset="0"/>
              </a:rPr>
              <a:t>bedding, foliation</a:t>
            </a:r>
          </a:p>
          <a:p>
            <a:pPr marL="1307962" lvl="2" indent="-930980" algn="just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Folds</a:t>
            </a:r>
          </a:p>
          <a:p>
            <a:pPr marL="1307962" lvl="2" indent="-930980" algn="just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Joints / fractures</a:t>
            </a:r>
          </a:p>
          <a:p>
            <a:pPr marL="1307962" lvl="2" indent="-930980" algn="just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Faults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73556" y="2269729"/>
            <a:ext cx="20703232" cy="3866197"/>
          </a:xfrm>
        </p:spPr>
        <p:txBody>
          <a:bodyPr>
            <a:normAutofit/>
          </a:bodyPr>
          <a:lstStyle/>
          <a:p>
            <a:pPr marL="1104720" lvl="1" indent="-1104720" algn="just">
              <a:lnSpc>
                <a:spcPct val="17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lphaLcParenR" startAt="2"/>
            </a:pPr>
            <a:r>
              <a:rPr lang="en-US" sz="5400" b="1" dirty="0"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Isoclinal folds</a:t>
            </a:r>
            <a:r>
              <a:rPr lang="en-US" sz="5400" dirty="0"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have limbs that are </a:t>
            </a:r>
            <a:r>
              <a:rPr lang="en-US" sz="5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to one another – implying intense compressive or shear stress</a:t>
            </a:r>
            <a:endParaRPr lang="en-US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isoclinal-fol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4599" y="5320632"/>
            <a:ext cx="12193388" cy="788109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Interpreting Folds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7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79906" y="1968476"/>
            <a:ext cx="20776129" cy="4749687"/>
          </a:xfrm>
        </p:spPr>
        <p:txBody>
          <a:bodyPr>
            <a:normAutofit/>
          </a:bodyPr>
          <a:lstStyle/>
          <a:p>
            <a:pPr marL="1104720" lvl="1" indent="-1104720" algn="just">
              <a:lnSpc>
                <a:spcPct val="16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lphaLcParenR" startAt="3"/>
            </a:pPr>
            <a:r>
              <a:rPr lang="en-US" sz="5400" b="1" dirty="0"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Overturned folds</a:t>
            </a:r>
            <a:r>
              <a:rPr lang="en-US" sz="5400" dirty="0"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– when axial plane is inclined to such a degree that fold limbs </a:t>
            </a:r>
            <a:r>
              <a: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in same direction – implying unequal compressive stresses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5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1800"/>
              </a:spcAft>
            </a:pP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overturned-f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771263" y="5496868"/>
            <a:ext cx="10861907" cy="75078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Interpreting Folds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22192" y="2331357"/>
            <a:ext cx="20863004" cy="4603890"/>
          </a:xfrm>
        </p:spPr>
        <p:txBody>
          <a:bodyPr>
            <a:normAutofit/>
          </a:bodyPr>
          <a:lstStyle/>
          <a:p>
            <a:pPr marL="1157066" lvl="1" indent="-1157066" algn="just">
              <a:lnSpc>
                <a:spcPct val="170000"/>
              </a:lnSpc>
              <a:spcBef>
                <a:spcPts val="0"/>
              </a:spcBef>
              <a:buFont typeface="+mj-lt"/>
              <a:buAutoNum type="alphaLcParenR" startAt="4"/>
            </a:pPr>
            <a:r>
              <a:rPr lang="en-US" sz="5400" b="1" dirty="0"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Recumbent folds</a:t>
            </a:r>
            <a:r>
              <a:rPr lang="en-US" sz="5400" dirty="0"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– those overturned to such an extent that limbs are essentially horizontal – indicating more intense compressive and/or shear stresses in one direction….</a:t>
            </a:r>
          </a:p>
        </p:txBody>
      </p:sp>
      <p:pic>
        <p:nvPicPr>
          <p:cNvPr id="8" name="Picture 7" descr="recumbent-fol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2703" y="6776764"/>
            <a:ext cx="10461981" cy="64249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Interpreting Folds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0378" y="4941669"/>
            <a:ext cx="7096463" cy="23901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4252"/>
              </a:spcBef>
            </a:pPr>
            <a:endParaRPr lang="en-GB" sz="2835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2835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Open (symmetrical)</a:t>
            </a:r>
          </a:p>
          <a:p>
            <a:pPr marL="626833">
              <a:lnSpc>
                <a:spcPct val="130000"/>
              </a:lnSpc>
            </a:pPr>
            <a:r>
              <a:rPr lang="en-GB" sz="2835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limbs </a:t>
            </a:r>
            <a:r>
              <a:rPr lang="en-GB" sz="2835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</a:t>
            </a:r>
            <a:r>
              <a:rPr lang="en-GB" sz="2835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equally away from axial plane</a:t>
            </a:r>
          </a:p>
        </p:txBody>
      </p:sp>
      <p:pic>
        <p:nvPicPr>
          <p:cNvPr id="4" name="Picture 2" descr="15"/>
          <p:cNvPicPr>
            <a:picLocks noChangeAspect="1" noChangeArrowheads="1"/>
          </p:cNvPicPr>
          <p:nvPr/>
        </p:nvPicPr>
        <p:blipFill rotWithShape="1">
          <a:blip r:embed="rId2" cstate="print"/>
          <a:srcRect l="49001" t="1099" r="1422" b="81399"/>
          <a:stretch/>
        </p:blipFill>
        <p:spPr bwMode="auto">
          <a:xfrm>
            <a:off x="2040378" y="2419257"/>
            <a:ext cx="7096463" cy="280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38713" y="5189408"/>
            <a:ext cx="7591617" cy="21076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endParaRPr lang="en-GB" sz="2835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GB" sz="2835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Isoclinal</a:t>
            </a:r>
          </a:p>
          <a:p>
            <a:pPr marL="454856">
              <a:lnSpc>
                <a:spcPct val="114000"/>
              </a:lnSpc>
            </a:pPr>
            <a:r>
              <a:rPr lang="en-GB" sz="2835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limbs are parallel to each other, regardless of dip of axial plane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32201" y="5116509"/>
            <a:ext cx="6563285" cy="22135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GB" sz="2835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835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Asymmetrical</a:t>
            </a:r>
          </a:p>
          <a:p>
            <a:pPr marL="454856">
              <a:lnSpc>
                <a:spcPct val="120000"/>
              </a:lnSpc>
            </a:pPr>
            <a:r>
              <a:rPr lang="en-GB" sz="2835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limb of fold dips more steeply than the other.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9153" y="11639765"/>
            <a:ext cx="9507032" cy="15129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037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Overturned</a:t>
            </a:r>
          </a:p>
          <a:p>
            <a:pPr marL="543256"/>
            <a:r>
              <a:rPr lang="en-GB" sz="3037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Strata in one limb have tilted beyond vertical. Both limbs dip in same direction but at different angles.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72857" y="11172392"/>
            <a:ext cx="8822117" cy="19860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037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Recumbent</a:t>
            </a:r>
          </a:p>
          <a:p>
            <a:pPr marL="454856"/>
            <a:r>
              <a:rPr lang="en-GB" sz="3037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 planes are horizontal or nearly so. Strata on lower limb of anticline and upper limb of syncline are upside down.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63266" y="4878413"/>
            <a:ext cx="2332758" cy="5351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35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 plane</a:t>
            </a:r>
          </a:p>
        </p:txBody>
      </p:sp>
      <p:pic>
        <p:nvPicPr>
          <p:cNvPr id="20" name="Picture 2" descr="15"/>
          <p:cNvPicPr>
            <a:picLocks noChangeAspect="1" noChangeArrowheads="1"/>
          </p:cNvPicPr>
          <p:nvPr/>
        </p:nvPicPr>
        <p:blipFill rotWithShape="1">
          <a:blip r:embed="rId2" cstate="print"/>
          <a:srcRect l="38624" t="18086" r="1422" b="61839"/>
          <a:stretch/>
        </p:blipFill>
        <p:spPr bwMode="auto">
          <a:xfrm>
            <a:off x="9248865" y="2400524"/>
            <a:ext cx="7581465" cy="284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280238" y="4836079"/>
            <a:ext cx="2332758" cy="5351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35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 plane</a:t>
            </a:r>
          </a:p>
        </p:txBody>
      </p:sp>
      <p:pic>
        <p:nvPicPr>
          <p:cNvPr id="21" name="Picture 2" descr="15"/>
          <p:cNvPicPr>
            <a:picLocks noChangeAspect="1" noChangeArrowheads="1"/>
          </p:cNvPicPr>
          <p:nvPr/>
        </p:nvPicPr>
        <p:blipFill rotWithShape="1">
          <a:blip r:embed="rId2" cstate="print"/>
          <a:srcRect l="47273" t="38090" r="3726" b="42350"/>
          <a:stretch/>
        </p:blipFill>
        <p:spPr bwMode="auto">
          <a:xfrm>
            <a:off x="16942353" y="2419258"/>
            <a:ext cx="6553133" cy="28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6942352" y="4959992"/>
            <a:ext cx="2332758" cy="5351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35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 plane</a:t>
            </a:r>
          </a:p>
        </p:txBody>
      </p:sp>
      <p:pic>
        <p:nvPicPr>
          <p:cNvPr id="22" name="Picture 2" descr="15"/>
          <p:cNvPicPr>
            <a:picLocks noChangeAspect="1" noChangeArrowheads="1"/>
          </p:cNvPicPr>
          <p:nvPr/>
        </p:nvPicPr>
        <p:blipFill rotWithShape="1">
          <a:blip r:embed="rId2" cstate="print"/>
          <a:srcRect l="39200" t="58236" r="3151" b="22203"/>
          <a:stretch/>
        </p:blipFill>
        <p:spPr bwMode="auto">
          <a:xfrm>
            <a:off x="2707522" y="7669579"/>
            <a:ext cx="9488665" cy="39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730409" y="11078916"/>
            <a:ext cx="2332758" cy="5666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037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 plane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906316" y="4941668"/>
            <a:ext cx="2551455" cy="541108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571" tIns="46286" rIns="92571" bIns="46286" numCol="1" rtlCol="0" anchor="t" anchorCtr="0" compatLnSpc="1">
            <a:prstTxWarp prst="textNoShape">
              <a:avLst/>
            </a:prstTxWarp>
          </a:bodyPr>
          <a:lstStyle/>
          <a:p>
            <a:pPr defTabSz="925784"/>
            <a:endParaRPr lang="en-GB" sz="2430"/>
          </a:p>
        </p:txBody>
      </p:sp>
      <p:sp>
        <p:nvSpPr>
          <p:cNvPr id="24" name="Rectangle 23"/>
          <p:cNvSpPr/>
          <p:nvPr/>
        </p:nvSpPr>
        <p:spPr bwMode="auto">
          <a:xfrm>
            <a:off x="7451854" y="10806971"/>
            <a:ext cx="3661908" cy="759895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571" tIns="46286" rIns="92571" bIns="46286" numCol="1" rtlCol="0" anchor="t" anchorCtr="0" compatLnSpc="1">
            <a:prstTxWarp prst="textNoShape">
              <a:avLst/>
            </a:prstTxWarp>
          </a:bodyPr>
          <a:lstStyle/>
          <a:p>
            <a:pPr defTabSz="925784"/>
            <a:endParaRPr lang="en-GB" sz="2430"/>
          </a:p>
        </p:txBody>
      </p:sp>
      <p:sp>
        <p:nvSpPr>
          <p:cNvPr id="14" name="TextBox 13"/>
          <p:cNvSpPr txBox="1"/>
          <p:nvPr/>
        </p:nvSpPr>
        <p:spPr>
          <a:xfrm>
            <a:off x="6302447" y="10910779"/>
            <a:ext cx="5540301" cy="4440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733"/>
              </a:lnSpc>
              <a:spcBef>
                <a:spcPts val="202"/>
              </a:spcBef>
              <a:spcAft>
                <a:spcPts val="202"/>
              </a:spcAft>
            </a:pPr>
            <a:r>
              <a:rPr lang="en-GB" sz="334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Overturned limb (</a:t>
            </a:r>
            <a:r>
              <a:rPr lang="en-GB" sz="3341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steep dip</a:t>
            </a:r>
            <a:r>
              <a:rPr lang="en-GB" sz="334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5" name="Picture 2" descr="15"/>
          <p:cNvPicPr>
            <a:picLocks noChangeAspect="1" noChangeArrowheads="1"/>
          </p:cNvPicPr>
          <p:nvPr/>
        </p:nvPicPr>
        <p:blipFill rotWithShape="1">
          <a:blip r:embed="rId2" cstate="print"/>
          <a:srcRect l="41507" t="77282" r="3151" b="2644"/>
          <a:stretch/>
        </p:blipFill>
        <p:spPr bwMode="auto">
          <a:xfrm>
            <a:off x="13872857" y="7522168"/>
            <a:ext cx="8822117" cy="3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4016252" y="10598167"/>
            <a:ext cx="2332758" cy="53514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2835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Axial plane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663675" y="7694222"/>
            <a:ext cx="2587904" cy="366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126"/>
              </a:lnSpc>
            </a:pPr>
            <a:r>
              <a:rPr lang="en-GB" sz="324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Beds normal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5541" y="10713220"/>
            <a:ext cx="2981096" cy="366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126"/>
              </a:lnSpc>
            </a:pPr>
            <a:r>
              <a:rPr lang="en-GB" sz="324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Beds inverted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65151" y="7904002"/>
            <a:ext cx="2540400" cy="8242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835"/>
              </a:lnSpc>
            </a:pPr>
            <a:r>
              <a:rPr lang="en-GB" sz="324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limb (</a:t>
            </a:r>
            <a:r>
              <a:rPr lang="en-GB" sz="324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gentle dip</a:t>
            </a:r>
            <a:r>
              <a:rPr lang="en-GB" sz="324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Interpreting Folds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9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5" grpId="0" animBg="1"/>
      <p:bldP spid="13" grpId="0" animBg="1"/>
      <p:bldP spid="12" grpId="0" animBg="1"/>
      <p:bldP spid="24" grpId="0" animBg="1"/>
      <p:bldP spid="14" grpId="0" animBg="1"/>
      <p:bldP spid="16" grpId="0" animBg="1"/>
      <p:bldP spid="19" grpId="0" animBg="1"/>
      <p:bldP spid="18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36828" y="6060461"/>
            <a:ext cx="21685094" cy="2707452"/>
          </a:xfrm>
        </p:spPr>
        <p:txBody>
          <a:bodyPr>
            <a:normAutofit/>
          </a:bodyPr>
          <a:lstStyle/>
          <a:p>
            <a:pPr algn="ctr"/>
            <a:r>
              <a:rPr lang="en-GB" sz="120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FAULTS</a:t>
            </a:r>
          </a:p>
        </p:txBody>
      </p:sp>
    </p:spTree>
    <p:extLst>
      <p:ext uri="{BB962C8B-B14F-4D97-AF65-F5344CB8AC3E}">
        <p14:creationId xmlns:p14="http://schemas.microsoft.com/office/powerpoint/2010/main" val="26384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Rot="1" noChangeArrowheads="1"/>
          </p:cNvSpPr>
          <p:nvPr/>
        </p:nvSpPr>
        <p:spPr bwMode="auto">
          <a:xfrm>
            <a:off x="2427759" y="2342628"/>
            <a:ext cx="20921928" cy="45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t" anchorCtr="0" compatLnSpc="1">
            <a:prstTxWarp prst="textNoShape">
              <a:avLst/>
            </a:prstTxWarp>
          </a:bodyPr>
          <a:lstStyle/>
          <a:p>
            <a:pPr marL="708069" indent="-708069" algn="just">
              <a:lnSpc>
                <a:spcPct val="125000"/>
              </a:lnSpc>
              <a:spcBef>
                <a:spcPts val="0"/>
              </a:spcBef>
              <a:spcAft>
                <a:spcPts val="607"/>
              </a:spcAft>
              <a:buSzPct val="85000"/>
              <a:buFont typeface="Wingdings" pitchFamily="2" charset="2"/>
              <a:buChar char="Ø"/>
              <a:defRPr/>
            </a:pPr>
            <a:r>
              <a:rPr lang="en-GB" sz="5400" kern="0" dirty="0">
                <a:latin typeface="Arial" panose="020B0604020202020204" pitchFamily="34" charset="0"/>
                <a:cs typeface="Arial" panose="020B0604020202020204" pitchFamily="34" charset="0"/>
              </a:rPr>
              <a:t>Structures with major displacement of rock material along cracks in a rock. Or </a:t>
            </a:r>
          </a:p>
          <a:p>
            <a:pPr marL="708069" indent="-708069" algn="just">
              <a:lnSpc>
                <a:spcPct val="125000"/>
              </a:lnSpc>
              <a:spcBef>
                <a:spcPts val="0"/>
              </a:spcBef>
              <a:spcAft>
                <a:spcPts val="607"/>
              </a:spcAft>
              <a:buSzPct val="85000"/>
              <a:buFont typeface="Wingdings" pitchFamily="2" charset="2"/>
              <a:buChar char="Ø"/>
              <a:defRPr/>
            </a:pPr>
            <a:r>
              <a:rPr lang="en-GB" sz="5400" kern="0" dirty="0">
                <a:latin typeface="Arial" panose="020B0604020202020204" pitchFamily="34" charset="0"/>
                <a:cs typeface="Arial" panose="020B0604020202020204" pitchFamily="34" charset="0"/>
              </a:rPr>
              <a:t>Cracks in Earth's crust along which noticeable movement has occurred.  </a:t>
            </a:r>
          </a:p>
        </p:txBody>
      </p:sp>
      <p:pic>
        <p:nvPicPr>
          <p:cNvPr id="5" name="Picture 4" descr="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4799" y="6072932"/>
            <a:ext cx="10217113" cy="693524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12539169" y="7733698"/>
            <a:ext cx="3012882" cy="442486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3634366" y="7733697"/>
            <a:ext cx="2668309" cy="482722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 flipH="1" flipV="1">
            <a:off x="7559095" y="7814564"/>
            <a:ext cx="5015775" cy="2950456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0" name="Group 19"/>
          <p:cNvGrpSpPr/>
          <p:nvPr/>
        </p:nvGrpSpPr>
        <p:grpSpPr>
          <a:xfrm>
            <a:off x="10447017" y="6088413"/>
            <a:ext cx="4011555" cy="6070151"/>
            <a:chOff x="13588289" y="7153833"/>
            <a:chExt cx="3962540" cy="5995984"/>
          </a:xfrm>
        </p:grpSpPr>
        <p:cxnSp>
          <p:nvCxnSpPr>
            <p:cNvPr id="7" name="Straight Connector 6"/>
            <p:cNvCxnSpPr/>
            <p:nvPr/>
          </p:nvCxnSpPr>
          <p:spPr bwMode="auto">
            <a:xfrm flipV="1">
              <a:off x="13588289" y="9326957"/>
              <a:ext cx="2066590" cy="382286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15654879" y="7153833"/>
              <a:ext cx="1895950" cy="2173124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Faults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39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22191" y="2256508"/>
            <a:ext cx="21008800" cy="11017224"/>
          </a:xfrm>
        </p:spPr>
        <p:txBody>
          <a:bodyPr>
            <a:normAutofit/>
          </a:bodyPr>
          <a:lstStyle/>
          <a:p>
            <a:pPr marL="0" lvl="1" indent="0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Geologists describe fault-movement in terms of direction of slippage.</a:t>
            </a:r>
          </a:p>
          <a:p>
            <a:pPr marL="753963" lvl="2" indent="-753963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US" sz="54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dip-slip fault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, movement is parallel to the dip of the fault surface.</a:t>
            </a:r>
          </a:p>
          <a:p>
            <a:pPr marL="753963" lvl="2" indent="-753963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strike-slip fault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indicates horizontal motion parallel to the strike of the fault surface.</a:t>
            </a:r>
          </a:p>
          <a:p>
            <a:pPr marL="753963" lvl="2" indent="-753963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54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oblique-slip fault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has both strike-slip and dip-slip components.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Faults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ult_types.jpg"/>
          <p:cNvPicPr>
            <a:picLocks noChangeAspect="1"/>
          </p:cNvPicPr>
          <p:nvPr/>
        </p:nvPicPr>
        <p:blipFill rotWithShape="1">
          <a:blip r:embed="rId2" cstate="print"/>
          <a:srcRect l="3245" t="6940" r="49823" b="68399"/>
          <a:stretch/>
        </p:blipFill>
        <p:spPr>
          <a:xfrm>
            <a:off x="2573559" y="2415529"/>
            <a:ext cx="8074931" cy="3177023"/>
          </a:xfrm>
          <a:prstGeom prst="rect">
            <a:avLst/>
          </a:prstGeom>
        </p:spPr>
      </p:pic>
      <p:pic>
        <p:nvPicPr>
          <p:cNvPr id="5" name="Picture 4" descr="fault_types.jpg"/>
          <p:cNvPicPr>
            <a:picLocks noChangeAspect="1"/>
          </p:cNvPicPr>
          <p:nvPr/>
        </p:nvPicPr>
        <p:blipFill rotWithShape="1">
          <a:blip r:embed="rId2" cstate="print"/>
          <a:srcRect l="3088" t="33459" r="50586" b="33082"/>
          <a:stretch/>
        </p:blipFill>
        <p:spPr>
          <a:xfrm>
            <a:off x="2573559" y="5695968"/>
            <a:ext cx="8074931" cy="4009429"/>
          </a:xfrm>
          <a:prstGeom prst="rect">
            <a:avLst/>
          </a:prstGeom>
        </p:spPr>
      </p:pic>
      <p:pic>
        <p:nvPicPr>
          <p:cNvPr id="6" name="Picture 5" descr="fault_types.jpg"/>
          <p:cNvPicPr>
            <a:picLocks noChangeAspect="1"/>
          </p:cNvPicPr>
          <p:nvPr/>
        </p:nvPicPr>
        <p:blipFill rotWithShape="1">
          <a:blip r:embed="rId2" cstate="print"/>
          <a:srcRect l="4059" t="68016" r="50772" b="-960"/>
          <a:stretch/>
        </p:blipFill>
        <p:spPr>
          <a:xfrm>
            <a:off x="2558681" y="9778296"/>
            <a:ext cx="8089808" cy="43066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19135" y="11024056"/>
            <a:ext cx="3224366" cy="1796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Reverse  Fault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72065" y="10283526"/>
            <a:ext cx="8018857" cy="3122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61" dirty="0">
                <a:latin typeface="Arial" panose="020B0604020202020204" pitchFamily="34" charset="0"/>
                <a:cs typeface="Arial" panose="020B0604020202020204" pitchFamily="34" charset="0"/>
              </a:rPr>
              <a:t>A fault generally steeply inclined, along which hanging-wall block has moved relatively upward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19135" y="6802217"/>
            <a:ext cx="2770151" cy="1796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Normal Fault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77542" y="5399313"/>
            <a:ext cx="8018857" cy="4378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568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 is vertical</a:t>
            </a:r>
          </a:p>
          <a:p>
            <a:pPr>
              <a:spcBef>
                <a:spcPts val="3037"/>
              </a:spcBef>
            </a:pPr>
            <a:r>
              <a:rPr lang="en-GB" sz="4861" dirty="0">
                <a:latin typeface="Arial" panose="020B0604020202020204" pitchFamily="34" charset="0"/>
                <a:cs typeface="Arial" panose="020B0604020202020204" pitchFamily="34" charset="0"/>
              </a:rPr>
              <a:t>A fault generally steeply inclined, along which hanging-wall block has moved relatively downward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72065" y="3131541"/>
            <a:ext cx="8018857" cy="160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61" dirty="0">
                <a:latin typeface="Arial" panose="020B0604020202020204" pitchFamily="34" charset="0"/>
                <a:cs typeface="Arial" panose="020B0604020202020204" pitchFamily="34" charset="0"/>
              </a:rPr>
              <a:t>Reference block before faulting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Faults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9" t="49385"/>
          <a:stretch/>
        </p:blipFill>
        <p:spPr>
          <a:xfrm>
            <a:off x="12852274" y="7585100"/>
            <a:ext cx="10351616" cy="5630865"/>
          </a:xfrm>
          <a:prstGeom prst="rect">
            <a:avLst/>
          </a:prstGeom>
        </p:spPr>
      </p:pic>
      <p:pic>
        <p:nvPicPr>
          <p:cNvPr id="4" name="Picture 3" descr="normal-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2274" y="2347315"/>
            <a:ext cx="10351616" cy="5221032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61398" y="2112492"/>
            <a:ext cx="10085841" cy="541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7559" tIns="103781" rIns="207559" bIns="10378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1018047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2036094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3054142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4072189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5090236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6108283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7126331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8144378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773040" indent="-773040" algn="just" defTabSz="2061443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SzPct val="75000"/>
              <a:buFont typeface="Wingdings" pitchFamily="2" charset="2"/>
              <a:buChar char="Ø"/>
              <a:defRPr/>
            </a:pPr>
            <a:r>
              <a:rPr lang="en-US" sz="5400" kern="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Normal  Fault</a:t>
            </a:r>
          </a:p>
          <a:p>
            <a:pPr marL="1420822" lvl="1" indent="-644201" algn="just" defTabSz="2061443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5400" kern="0" dirty="0">
                <a:latin typeface="Arial" pitchFamily="34" charset="0"/>
                <a:cs typeface="Arial" pitchFamily="34" charset="0"/>
              </a:rPr>
              <a:t>Forces pull apart </a:t>
            </a:r>
          </a:p>
          <a:p>
            <a:pPr marL="1420822" lvl="1" indent="-644201" algn="just" defTabSz="2061443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5400" kern="0" dirty="0">
                <a:latin typeface="Arial" pitchFamily="34" charset="0"/>
                <a:cs typeface="Arial" pitchFamily="34" charset="0"/>
              </a:rPr>
              <a:t>Middle block slides down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61398" y="7781043"/>
            <a:ext cx="10085841" cy="49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7559" tIns="103781" rIns="207559" bIns="103781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1018047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2036094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3054142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4072189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5090236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6108283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7126331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8144378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marL="773040" indent="-773040" algn="just" defTabSz="2061443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SzPct val="75000"/>
              <a:buFont typeface="Wingdings" pitchFamily="2" charset="2"/>
              <a:buChar char="Ø"/>
              <a:defRPr/>
            </a:pPr>
            <a:r>
              <a:rPr lang="en-US" sz="5400" kern="0" dirty="0">
                <a:solidFill>
                  <a:srgbClr val="66FFFF"/>
                </a:solidFill>
                <a:latin typeface="Arial" pitchFamily="34" charset="0"/>
                <a:cs typeface="Arial" pitchFamily="34" charset="0"/>
              </a:rPr>
              <a:t>Reverse Fault</a:t>
            </a:r>
          </a:p>
          <a:p>
            <a:pPr marL="1807343" lvl="1" indent="-984197" algn="just" defTabSz="2061443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5400" kern="0" dirty="0">
                <a:latin typeface="Arial" pitchFamily="34" charset="0"/>
                <a:cs typeface="Arial" pitchFamily="34" charset="0"/>
              </a:rPr>
              <a:t>Forces compress</a:t>
            </a:r>
          </a:p>
          <a:p>
            <a:pPr marL="1807343" lvl="1" indent="-984197" algn="just" defTabSz="2061443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sz="5400" kern="0" dirty="0">
                <a:latin typeface="Arial" pitchFamily="34" charset="0"/>
                <a:cs typeface="Arial" pitchFamily="34" charset="0"/>
              </a:rPr>
              <a:t>Middle block slides up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13070970" y="10391654"/>
            <a:ext cx="1033072" cy="134240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06128" tIns="103064" rIns="206128" bIns="10306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1018047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2036094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3054142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4072189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5090236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6108283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7126331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8144378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defTabSz="2061443"/>
            <a:endParaRPr lang="en-GB" sz="5367" dirty="0"/>
          </a:p>
        </p:txBody>
      </p:sp>
      <p:sp>
        <p:nvSpPr>
          <p:cNvPr id="9" name="Left Arrow 8"/>
          <p:cNvSpPr/>
          <p:nvPr/>
        </p:nvSpPr>
        <p:spPr bwMode="auto">
          <a:xfrm>
            <a:off x="21881115" y="10391654"/>
            <a:ext cx="1033187" cy="1342402"/>
          </a:xfrm>
          <a:prstGeom prst="leftArrow">
            <a:avLst/>
          </a:prstGeom>
          <a:solidFill>
            <a:srgbClr val="FF000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06128" tIns="103064" rIns="206128" bIns="10306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1018047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2036094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3054142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4072189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5090236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6108283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7126331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8144378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defTabSz="2061443"/>
            <a:endParaRPr lang="en-GB" sz="5367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1252727" y="4738869"/>
            <a:ext cx="1033072" cy="1342402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06128" tIns="103064" rIns="206128" bIns="10306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1018047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2036094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3054142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4072189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5090236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6108283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7126331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8144378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defTabSz="2061443"/>
            <a:endParaRPr lang="en-GB" sz="5367" dirty="0"/>
          </a:p>
        </p:txBody>
      </p:sp>
      <p:sp>
        <p:nvSpPr>
          <p:cNvPr id="11" name="Left Arrow 10"/>
          <p:cNvSpPr/>
          <p:nvPr/>
        </p:nvSpPr>
        <p:spPr bwMode="auto">
          <a:xfrm>
            <a:off x="13851944" y="4738869"/>
            <a:ext cx="1033187" cy="1342402"/>
          </a:xfrm>
          <a:prstGeom prst="leftArrow">
            <a:avLst/>
          </a:prstGeom>
          <a:solidFill>
            <a:srgbClr val="FF000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06128" tIns="103064" rIns="206128" bIns="103064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1018047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2036094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3054142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4072189" algn="l" rtl="0" eaLnBrk="0" fontAlgn="base" hangingPunct="0">
              <a:spcBef>
                <a:spcPct val="0"/>
              </a:spcBef>
              <a:spcAft>
                <a:spcPct val="0"/>
              </a:spcAft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5090236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6108283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7126331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8144378" algn="l" defTabSz="2036094" rtl="0" eaLnBrk="1" latinLnBrk="0" hangingPunct="1">
              <a:defRPr sz="53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 defTabSz="2061443"/>
            <a:endParaRPr lang="en-GB" sz="5367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Dip-Slip Faults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59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08874" y="2184500"/>
            <a:ext cx="21371701" cy="420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58" tIns="46278" rIns="92558" bIns="46278"/>
          <a:lstStyle/>
          <a:p>
            <a:pPr marL="753963" indent="-753963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SzPct val="100000"/>
              <a:buFont typeface="Wingdings" pitchFamily="2" charset="2"/>
              <a:buChar char="Ø"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Normal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reverse faults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– most common type</a:t>
            </a:r>
          </a:p>
          <a:p>
            <a:pPr marL="753963" indent="-753963" algn="just">
              <a:lnSpc>
                <a:spcPct val="140000"/>
              </a:lnSpc>
              <a:spcBef>
                <a:spcPts val="0"/>
              </a:spcBef>
              <a:spcAft>
                <a:spcPts val="3000"/>
              </a:spcAft>
              <a:buSzPct val="100000"/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Usually distinguished from each other on basis of relative movement of the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footwall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block &amp;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hanging wall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block.</a:t>
            </a:r>
          </a:p>
        </p:txBody>
      </p:sp>
      <p:pic>
        <p:nvPicPr>
          <p:cNvPr id="5" name="Picture 4" descr="hangingwall-foot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15279" y="5989891"/>
            <a:ext cx="10670275" cy="72838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4547" y="6000924"/>
            <a:ext cx="9073008" cy="3450469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753963" lvl="2" indent="-668732">
              <a:lnSpc>
                <a:spcPct val="14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Footwall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– surface </a:t>
            </a:r>
            <a:r>
              <a:rPr lang="en-US" sz="5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inclined fault plane.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8175" y="9745340"/>
            <a:ext cx="8716036" cy="3450469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753963" lvl="2" indent="-668732">
              <a:lnSpc>
                <a:spcPct val="140000"/>
              </a:lnSpc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Hanging wall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– surface </a:t>
            </a:r>
            <a:r>
              <a:rPr lang="en-US" sz="5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overlying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inclined fault plane.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Dip-Slip Faults</a:t>
            </a:r>
            <a:r>
              <a:rPr lang="en-GB" sz="4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376" y="2330581"/>
            <a:ext cx="21388271" cy="10295079"/>
          </a:xfrm>
        </p:spPr>
        <p:txBody>
          <a:bodyPr>
            <a:normAutofit/>
          </a:bodyPr>
          <a:lstStyle/>
          <a:p>
            <a:pPr algn="just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These structures may be:</a:t>
            </a:r>
          </a:p>
          <a:p>
            <a:pPr marL="995363" lvl="1" indent="-777875" algn="just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Wingdings" pitchFamily="2" charset="2"/>
              <a:buChar char="Ø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Global, macro or micro</a:t>
            </a:r>
          </a:p>
          <a:p>
            <a:pPr marL="995363" lvl="1" indent="-777875" algn="just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ClrTx/>
              <a:buSzPct val="100000"/>
              <a:buFont typeface="Wingdings" pitchFamily="2" charset="2"/>
              <a:buChar char="Ø"/>
            </a:pP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Primary or </a:t>
            </a:r>
            <a:r>
              <a:rPr lang="en-GB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secondary</a:t>
            </a:r>
          </a:p>
          <a:p>
            <a:pPr marL="1801813" lvl="1" indent="-806450" algn="just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SzPct val="90000"/>
              <a:buFont typeface="Wingdings" pitchFamily="2" charset="2"/>
              <a:buChar char="Ø"/>
            </a:pPr>
            <a:r>
              <a:rPr lang="de-DE" sz="5400" i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Structures </a:t>
            </a: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– those formed at </a:t>
            </a:r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time as </a:t>
            </a:r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rock</a:t>
            </a: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801813" lvl="1" indent="-806450" algn="just">
              <a:lnSpc>
                <a:spcPct val="210000"/>
              </a:lnSpc>
              <a:spcBef>
                <a:spcPts val="0"/>
              </a:spcBef>
              <a:spcAft>
                <a:spcPts val="3000"/>
              </a:spcAft>
              <a:buSzPct val="90000"/>
              <a:buFont typeface="Wingdings" pitchFamily="2" charset="2"/>
              <a:buChar char="Ø"/>
            </a:pPr>
            <a:r>
              <a:rPr lang="de-DE" sz="5400" i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Structures </a:t>
            </a: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– those formed after </a:t>
            </a:r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formtion </a:t>
            </a: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rock.</a:t>
            </a:r>
            <a:endParaRPr lang="de-D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40376" y="957554"/>
            <a:ext cx="18432330" cy="1401539"/>
          </a:xfrm>
        </p:spPr>
        <p:txBody>
          <a:bodyPr/>
          <a:lstStyle/>
          <a:p>
            <a:r>
              <a:rPr lang="en-GB" sz="5400" b="1" dirty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Introduction</a:t>
            </a:r>
            <a:r>
              <a:rPr lang="en-GB" sz="4400" b="1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191" y="2322648"/>
            <a:ext cx="21602400" cy="4758396"/>
          </a:xfrm>
        </p:spPr>
        <p:txBody>
          <a:bodyPr>
            <a:normAutofit/>
          </a:bodyPr>
          <a:lstStyle/>
          <a:p>
            <a:pPr marL="590058" lvl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In a </a:t>
            </a:r>
            <a:r>
              <a:rPr lang="en-US" sz="5400" b="1" u="sng" dirty="0">
                <a:latin typeface="Arial" panose="020B0604020202020204" pitchFamily="34" charset="0"/>
                <a:cs typeface="Arial" panose="020B0604020202020204" pitchFamily="34" charset="0"/>
              </a:rPr>
              <a:t>normal fault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53963" lvl="1" indent="-753963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hanging-wall block moves downward relative to footwall block.</a:t>
            </a:r>
          </a:p>
        </p:txBody>
      </p:sp>
      <p:pic>
        <p:nvPicPr>
          <p:cNvPr id="4" name="Picture 3" descr="normal_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4239" y="5424860"/>
            <a:ext cx="9319917" cy="6783644"/>
          </a:xfrm>
          <a:prstGeom prst="rect">
            <a:avLst/>
          </a:prstGeom>
        </p:spPr>
      </p:pic>
      <p:pic>
        <p:nvPicPr>
          <p:cNvPr id="5" name="Picture 4" descr="normal-fault-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06204" y="5436235"/>
            <a:ext cx="9441391" cy="678364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Normal Faults</a:t>
            </a:r>
            <a:r>
              <a:rPr lang="en-GB" sz="4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191" y="2616548"/>
            <a:ext cx="19567378" cy="1676670"/>
          </a:xfrm>
        </p:spPr>
        <p:txBody>
          <a:bodyPr>
            <a:normAutofit/>
          </a:bodyPr>
          <a:lstStyle/>
          <a:p>
            <a:pPr marL="708069" lvl="1" indent="-708069" algn="just">
              <a:buClrTx/>
              <a:buSzPct val="85000"/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Results from tension / extension / lengthening of crust</a:t>
            </a:r>
          </a:p>
        </p:txBody>
      </p:sp>
      <p:pic>
        <p:nvPicPr>
          <p:cNvPr id="4" name="Picture 3" descr="Normal-faul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8375" y="3768676"/>
            <a:ext cx="14423884" cy="936809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Normal Faults</a:t>
            </a:r>
            <a:r>
              <a:rPr lang="en-GB" sz="4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oded-normal-fault.jpg"/>
          <p:cNvPicPr>
            <a:picLocks noChangeAspect="1"/>
          </p:cNvPicPr>
          <p:nvPr/>
        </p:nvPicPr>
        <p:blipFill rotWithShape="1">
          <a:blip r:embed="rId3" cstate="print"/>
          <a:srcRect r="53466"/>
          <a:stretch/>
        </p:blipFill>
        <p:spPr>
          <a:xfrm>
            <a:off x="2142394" y="2688556"/>
            <a:ext cx="9431131" cy="9416494"/>
          </a:xfrm>
          <a:prstGeom prst="rect">
            <a:avLst/>
          </a:prstGeom>
        </p:spPr>
      </p:pic>
      <p:pic>
        <p:nvPicPr>
          <p:cNvPr id="7" name="Picture 6" descr="eroded-normal-fault.jpg"/>
          <p:cNvPicPr>
            <a:picLocks noChangeAspect="1"/>
          </p:cNvPicPr>
          <p:nvPr/>
        </p:nvPicPr>
        <p:blipFill rotWithShape="1">
          <a:blip r:embed="rId3" cstate="print"/>
          <a:srcRect l="50781"/>
          <a:stretch/>
        </p:blipFill>
        <p:spPr>
          <a:xfrm>
            <a:off x="12203311" y="2688556"/>
            <a:ext cx="9948785" cy="939142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Normal Faults</a:t>
            </a:r>
            <a:r>
              <a:rPr lang="en-GB" sz="4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191" y="2370535"/>
            <a:ext cx="21242360" cy="2230498"/>
          </a:xfrm>
        </p:spPr>
        <p:txBody>
          <a:bodyPr>
            <a:normAutofit/>
          </a:bodyPr>
          <a:lstStyle/>
          <a:p>
            <a:pPr marL="930980" lvl="1" indent="-773632" algn="just"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hanging-wall block moves upward relative to footwall block.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0320" y="11351320"/>
            <a:ext cx="19208469" cy="924457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708069" lvl="1" indent="-708069" algn="just">
              <a:buSzPct val="85000"/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Results from horizontal compressive forces</a:t>
            </a:r>
          </a:p>
        </p:txBody>
      </p:sp>
      <p:pic>
        <p:nvPicPr>
          <p:cNvPr id="5" name="Picture 4" descr="reverse-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6607" y="3840684"/>
            <a:ext cx="12435896" cy="716438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Reverse Faults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verse-_faults2.jpg"/>
          <p:cNvPicPr>
            <a:picLocks noChangeAspect="1"/>
          </p:cNvPicPr>
          <p:nvPr/>
        </p:nvPicPr>
        <p:blipFill rotWithShape="1">
          <a:blip r:embed="rId2" cstate="print"/>
          <a:srcRect l="483" t="-640" r="13" b="49453"/>
          <a:stretch/>
        </p:blipFill>
        <p:spPr>
          <a:xfrm>
            <a:off x="2122191" y="2356730"/>
            <a:ext cx="14361043" cy="5831896"/>
          </a:xfrm>
          <a:prstGeom prst="rect">
            <a:avLst/>
          </a:prstGeom>
        </p:spPr>
      </p:pic>
      <p:pic>
        <p:nvPicPr>
          <p:cNvPr id="7" name="Picture 6" descr="reverse-_faults2.jpg"/>
          <p:cNvPicPr>
            <a:picLocks noChangeAspect="1"/>
          </p:cNvPicPr>
          <p:nvPr/>
        </p:nvPicPr>
        <p:blipFill rotWithShape="1">
          <a:blip r:embed="rId2" cstate="print"/>
          <a:srcRect l="3865" t="51827" r="10640" b="-541"/>
          <a:stretch/>
        </p:blipFill>
        <p:spPr>
          <a:xfrm>
            <a:off x="10259095" y="7657108"/>
            <a:ext cx="12903070" cy="555017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Reverse Faults</a:t>
            </a:r>
            <a:r>
              <a:rPr lang="en-GB" sz="4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70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191" y="2328516"/>
            <a:ext cx="21746415" cy="10260290"/>
          </a:xfrm>
        </p:spPr>
        <p:txBody>
          <a:bodyPr>
            <a:normAutofit/>
          </a:bodyPr>
          <a:lstStyle/>
          <a:p>
            <a:pPr marL="1104720" lvl="1" indent="-1019490" algn="just">
              <a:lnSpc>
                <a:spcPct val="300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is a reverse fault with a low dip angle (&lt; 30</a:t>
            </a:r>
            <a:r>
              <a:rPr lang="en-US" sz="54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) or even horizontal.</a:t>
            </a:r>
          </a:p>
          <a:p>
            <a:pPr marL="1104720" lvl="2" indent="-1019490" algn="just">
              <a:lnSpc>
                <a:spcPct val="300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typically moves or thrusts older rocks on top of younger rocks.</a:t>
            </a:r>
          </a:p>
          <a:p>
            <a:pPr marL="1104720" lvl="2" indent="-1019490" algn="just">
              <a:lnSpc>
                <a:spcPct val="300000"/>
              </a:lnSpc>
              <a:spcBef>
                <a:spcPts val="0"/>
              </a:spcBef>
              <a:spcAft>
                <a:spcPts val="3000"/>
              </a:spcAft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results in an extreme shortening of crust.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Thrust Faults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rusting-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69086" y="228565"/>
            <a:ext cx="11065473" cy="1377785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12339001" y="8426894"/>
            <a:ext cx="892100" cy="89219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10" name="Left Arrow 9"/>
          <p:cNvSpPr/>
          <p:nvPr/>
        </p:nvSpPr>
        <p:spPr bwMode="auto">
          <a:xfrm>
            <a:off x="21932205" y="8278194"/>
            <a:ext cx="1560299" cy="892199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11" name="Right Arrow 10"/>
          <p:cNvSpPr/>
          <p:nvPr/>
        </p:nvSpPr>
        <p:spPr bwMode="auto">
          <a:xfrm>
            <a:off x="12339001" y="4709397"/>
            <a:ext cx="892100" cy="89219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12" name="Left Arrow 11"/>
          <p:cNvSpPr/>
          <p:nvPr/>
        </p:nvSpPr>
        <p:spPr bwMode="auto">
          <a:xfrm>
            <a:off x="21932205" y="4560700"/>
            <a:ext cx="1560299" cy="892199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12487702" y="12293092"/>
            <a:ext cx="892100" cy="89219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14" name="Left Arrow 13"/>
          <p:cNvSpPr/>
          <p:nvPr/>
        </p:nvSpPr>
        <p:spPr bwMode="auto">
          <a:xfrm>
            <a:off x="22080904" y="12144391"/>
            <a:ext cx="1411599" cy="892199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15" name="Right Arrow 14"/>
          <p:cNvSpPr/>
          <p:nvPr/>
        </p:nvSpPr>
        <p:spPr bwMode="auto">
          <a:xfrm>
            <a:off x="12339001" y="1438002"/>
            <a:ext cx="892100" cy="89219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16" name="Left Arrow 15"/>
          <p:cNvSpPr/>
          <p:nvPr/>
        </p:nvSpPr>
        <p:spPr bwMode="auto">
          <a:xfrm>
            <a:off x="21932205" y="1289303"/>
            <a:ext cx="1560299" cy="892199"/>
          </a:xfrm>
          <a:prstGeom prst="lef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21" name="TextBox 20"/>
          <p:cNvSpPr txBox="1"/>
          <p:nvPr/>
        </p:nvSpPr>
        <p:spPr>
          <a:xfrm>
            <a:off x="2122191" y="3120604"/>
            <a:ext cx="6840193" cy="924457"/>
          </a:xfrm>
          <a:prstGeom prst="rect">
            <a:avLst/>
          </a:prstGeom>
          <a:noFill/>
        </p:spPr>
        <p:txBody>
          <a:bodyPr wrap="square" lIns="92558" tIns="46278" rIns="92558" bIns="46278" rtlCol="0">
            <a:spAutoFit/>
          </a:bodyPr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Thrust Model</a:t>
            </a:r>
          </a:p>
        </p:txBody>
      </p:sp>
      <p:pic>
        <p:nvPicPr>
          <p:cNvPr id="22" name="Picture 21" descr="thrust-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8481" y="4527869"/>
            <a:ext cx="9531574" cy="5834622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Thrust Faults</a:t>
            </a:r>
            <a:r>
              <a:rPr lang="en-GB" sz="4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3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58415" y="2223866"/>
            <a:ext cx="10826467" cy="2120874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708069" lvl="1" indent="-708069">
              <a:lnSpc>
                <a:spcPct val="300000"/>
              </a:lnSpc>
              <a:spcAft>
                <a:spcPts val="3000"/>
              </a:spcAft>
              <a:buSzPct val="85000"/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Results from shearing forces.</a:t>
            </a:r>
          </a:p>
        </p:txBody>
      </p:sp>
      <p:pic>
        <p:nvPicPr>
          <p:cNvPr id="6" name="Picture 5" descr="shear-forc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3591" y="2355811"/>
            <a:ext cx="8602645" cy="108459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85516" y="5208836"/>
            <a:ext cx="11517995" cy="7106855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708069" lvl="1" indent="-708069">
              <a:lnSpc>
                <a:spcPct val="300000"/>
              </a:lnSpc>
              <a:spcAft>
                <a:spcPts val="3000"/>
              </a:spcAft>
              <a:buSzPct val="85000"/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movement (or slip) is predominantly horizontal &amp; parallel to strike of the fault.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Strike-Slip Faults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191" y="2388580"/>
            <a:ext cx="20954328" cy="10165072"/>
          </a:xfrm>
        </p:spPr>
        <p:txBody>
          <a:bodyPr>
            <a:normAutofit/>
          </a:bodyPr>
          <a:lstStyle/>
          <a:p>
            <a:pPr marL="930980" lvl="2" indent="-930980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SzPct val="85000"/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displacement along a strike-slip fault is either </a:t>
            </a:r>
            <a:r>
              <a:rPr lang="en-US" sz="54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left-lateral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5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right-lateral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and can be determined by looking across fault.</a:t>
            </a:r>
          </a:p>
          <a:p>
            <a:pPr marL="2032420" lvl="3" indent="-1088329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Tx/>
              <a:buSzPct val="85000"/>
              <a:buFont typeface="Wingdings" pitchFamily="2" charset="2"/>
              <a:buChar char="Ø"/>
            </a:pPr>
            <a:r>
              <a:rPr lang="en-US" sz="5400" b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Left-lateral fault</a:t>
            </a:r>
            <a:r>
              <a:rPr lang="en-US" sz="54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– when movement on other side of fault line is to the left.</a:t>
            </a:r>
          </a:p>
          <a:p>
            <a:pPr marL="2032420" lvl="3" indent="-1088329" algn="just">
              <a:lnSpc>
                <a:spcPct val="180000"/>
              </a:lnSpc>
              <a:spcBef>
                <a:spcPts val="0"/>
              </a:spcBef>
              <a:spcAft>
                <a:spcPts val="3000"/>
              </a:spcAft>
              <a:buClrTx/>
              <a:buSzPct val="85000"/>
              <a:buFont typeface="Wingdings" pitchFamily="2" charset="2"/>
              <a:buChar char="Ø"/>
            </a:pPr>
            <a:r>
              <a:rPr lang="en-US" sz="5400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Right-lateral fault</a:t>
            </a:r>
            <a:r>
              <a:rPr lang="en-US" sz="5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– when movement on other side of fault line is to the right.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Strike-Slip Faults</a:t>
            </a:r>
            <a:r>
              <a:rPr lang="en-GB" sz="4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1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rike-slip-faul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1583" y="6015571"/>
            <a:ext cx="9590093" cy="7081046"/>
          </a:xfrm>
          <a:prstGeom prst="rect">
            <a:avLst/>
          </a:prstGeom>
        </p:spPr>
      </p:pic>
      <p:pic>
        <p:nvPicPr>
          <p:cNvPr id="4" name="Picture 3" descr="strike-slip-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6788" y="2594550"/>
            <a:ext cx="10482290" cy="76758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19881" y="2473160"/>
            <a:ext cx="7659092" cy="924457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r>
              <a:rPr lang="en-US" sz="540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Right-lateral fault </a:t>
            </a: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4799" y="12067249"/>
            <a:ext cx="6983088" cy="1134475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algn="r"/>
            <a:r>
              <a:rPr lang="en-US" sz="5400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Left-lateral</a:t>
            </a:r>
            <a:r>
              <a:rPr lang="en-US" sz="6682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fault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Strike-Slip Faults</a:t>
            </a:r>
            <a:r>
              <a:rPr lang="en-GB" sz="4400" b="1" i="1" kern="0" dirty="0" smtClean="0">
                <a:solidFill>
                  <a:srgbClr val="FFFF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i="1" kern="0" dirty="0">
              <a:solidFill>
                <a:srgbClr val="FFFF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5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376" y="957553"/>
            <a:ext cx="18432330" cy="1401540"/>
          </a:xfrm>
        </p:spPr>
        <p:txBody>
          <a:bodyPr>
            <a:normAutofit/>
          </a:bodyPr>
          <a:lstStyle/>
          <a:p>
            <a:r>
              <a:rPr lang="de-DE" sz="5400" b="1" i="1" dirty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Structures</a:t>
            </a:r>
            <a:endParaRPr lang="en-GB" sz="5400" b="1" i="1" dirty="0">
              <a:solidFill>
                <a:srgbClr val="66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550" y="2765115"/>
            <a:ext cx="17130501" cy="1784398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1239"/>
              </a:spcAft>
              <a:buClrTx/>
              <a:buSzPct val="90000"/>
              <a:buFont typeface="Wingdings" pitchFamily="2" charset="2"/>
              <a:buChar char="Ø"/>
            </a:pPr>
            <a:r>
              <a:rPr lang="de-DE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Bedding</a:t>
            </a: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i="1" dirty="0">
                <a:latin typeface="Arial" panose="020B0604020202020204" pitchFamily="34" charset="0"/>
                <a:cs typeface="Arial" panose="020B0604020202020204" pitchFamily="34" charset="0"/>
              </a:rPr>
              <a:t>– sedimentary rocks</a:t>
            </a:r>
          </a:p>
        </p:txBody>
      </p:sp>
      <p:pic>
        <p:nvPicPr>
          <p:cNvPr id="4" name="Picture 3" descr="bed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3849" y="4540055"/>
            <a:ext cx="10218546" cy="7593150"/>
          </a:xfrm>
          <a:prstGeom prst="rect">
            <a:avLst/>
          </a:prstGeom>
        </p:spPr>
      </p:pic>
      <p:pic>
        <p:nvPicPr>
          <p:cNvPr id="13" name="Picture 12" descr="beddin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5770" y="4549513"/>
            <a:ext cx="9496473" cy="758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29645" y="5768869"/>
            <a:ext cx="18882784" cy="2342958"/>
          </a:xfrm>
        </p:spPr>
        <p:txBody>
          <a:bodyPr>
            <a:normAutofit/>
          </a:bodyPr>
          <a:lstStyle/>
          <a:p>
            <a:pPr algn="ctr"/>
            <a:r>
              <a:rPr lang="en-GB" sz="1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191" y="2488426"/>
            <a:ext cx="21530391" cy="4446820"/>
          </a:xfrm>
        </p:spPr>
        <p:txBody>
          <a:bodyPr>
            <a:normAutofit/>
          </a:bodyPr>
          <a:lstStyle/>
          <a:p>
            <a:pPr algn="just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ClrTx/>
              <a:buFont typeface="Wingdings" pitchFamily="2" charset="2"/>
              <a:buChar char="Ø"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Crack surfaces or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breaks in rock</a:t>
            </a:r>
            <a:r>
              <a:rPr lang="en-US" sz="5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which no movement has </a:t>
            </a:r>
            <a:r>
              <a:rPr lang="en-GB" sz="5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place</a:t>
            </a:r>
          </a:p>
          <a:p>
            <a:pPr algn="just" fontAlgn="auto">
              <a:lnSpc>
                <a:spcPct val="125000"/>
              </a:lnSpc>
              <a:spcBef>
                <a:spcPts val="0"/>
              </a:spcBef>
              <a:spcAft>
                <a:spcPts val="3000"/>
              </a:spcAft>
              <a:buClrTx/>
              <a:buFont typeface="Wingdings" pitchFamily="2" charset="2"/>
              <a:buChar char="Ø"/>
              <a:defRPr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Result from tectonic forces, e.g. Compressive, tensional or shearing</a:t>
            </a:r>
          </a:p>
        </p:txBody>
      </p:sp>
      <p:pic>
        <p:nvPicPr>
          <p:cNvPr id="4" name="Picture 3" descr="joint-se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6447" y="6288956"/>
            <a:ext cx="8144470" cy="6783644"/>
          </a:xfrm>
          <a:prstGeom prst="rect">
            <a:avLst/>
          </a:prstGeom>
        </p:spPr>
      </p:pic>
      <p:pic>
        <p:nvPicPr>
          <p:cNvPr id="5" name="Picture 4" descr="joint-se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95399" y="6259573"/>
            <a:ext cx="8178492" cy="678364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00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Joints</a:t>
            </a:r>
            <a:r>
              <a:rPr lang="en-GB" sz="4400" b="1" kern="0" dirty="0" smtClean="0">
                <a:solidFill>
                  <a:srgbClr val="00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00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152" y="2488427"/>
            <a:ext cx="18836216" cy="2825298"/>
          </a:xfrm>
        </p:spPr>
        <p:txBody>
          <a:bodyPr>
            <a:normAutofit lnSpcReduction="10000"/>
          </a:bodyPr>
          <a:lstStyle/>
          <a:p>
            <a:pPr marL="930980" indent="-930980" algn="just">
              <a:lnSpc>
                <a:spcPct val="150000"/>
              </a:lnSpc>
              <a:spcBef>
                <a:spcPts val="0"/>
              </a:spcBef>
              <a:buClrTx/>
              <a:buSzPct val="85000"/>
              <a:buFont typeface="Wingdings" pitchFamily="2" charset="2"/>
              <a:buChar char="Ø"/>
            </a:pPr>
            <a:r>
              <a:rPr lang="en-US" sz="6074" dirty="0">
                <a:latin typeface="Arial" panose="020B0604020202020204" pitchFamily="34" charset="0"/>
                <a:cs typeface="Arial" panose="020B0604020202020204" pitchFamily="34" charset="0"/>
              </a:rPr>
              <a:t>are one of the most commonly observed structures in rocks.</a:t>
            </a:r>
          </a:p>
        </p:txBody>
      </p:sp>
      <p:pic>
        <p:nvPicPr>
          <p:cNvPr id="6" name="Picture 5" descr="joint-set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87511" y="4602489"/>
            <a:ext cx="10260290" cy="82706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65153" y="5661645"/>
            <a:ext cx="8797926" cy="7190751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930980" indent="-930980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6074" dirty="0">
                <a:latin typeface="Arial" panose="020B0604020202020204" pitchFamily="34" charset="0"/>
                <a:cs typeface="Arial" panose="020B0604020202020204" pitchFamily="34" charset="0"/>
              </a:rPr>
              <a:t>Where joints are oriented approximately parallel to one another, they are called a </a:t>
            </a:r>
            <a:r>
              <a:rPr lang="en-US" sz="6074" b="1" dirty="0">
                <a:latin typeface="Arial" panose="020B0604020202020204" pitchFamily="34" charset="0"/>
                <a:cs typeface="Arial" panose="020B0604020202020204" pitchFamily="34" charset="0"/>
              </a:rPr>
              <a:t>joint set</a:t>
            </a:r>
            <a:endParaRPr lang="en-GB" sz="6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rot="16200000" flipH="1">
            <a:off x="11572287" y="8978661"/>
            <a:ext cx="6634944" cy="1338299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7516550" y="4840925"/>
            <a:ext cx="5031253" cy="24381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16200000" flipH="1">
            <a:off x="12613186" y="8681262"/>
            <a:ext cx="6634944" cy="193309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3923211" y="7371236"/>
            <a:ext cx="8549192" cy="237919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V="1">
            <a:off x="13838373" y="9899134"/>
            <a:ext cx="8634030" cy="838641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H="1">
            <a:off x="13282339" y="8160810"/>
            <a:ext cx="6783644" cy="282529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7157220" y="5089563"/>
            <a:ext cx="5168580" cy="2876473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3923211" y="5586836"/>
            <a:ext cx="8549192" cy="237919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00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Joints</a:t>
            </a:r>
            <a:r>
              <a:rPr lang="en-GB" sz="4400" b="1" kern="0" dirty="0" smtClean="0">
                <a:solidFill>
                  <a:srgbClr val="00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00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2431" y="3624660"/>
            <a:ext cx="12189447" cy="915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89587" y="2293621"/>
            <a:ext cx="19536851" cy="1039766"/>
          </a:xfrm>
          <a:prstGeom prst="rect">
            <a:avLst/>
          </a:prstGeom>
          <a:noFill/>
        </p:spPr>
        <p:txBody>
          <a:bodyPr wrap="square" lIns="92558" tIns="46278" rIns="92558" bIns="46278" rtlCol="0">
            <a:spAutoFit/>
          </a:bodyPr>
          <a:lstStyle/>
          <a:p>
            <a:r>
              <a:rPr lang="en-GB" sz="6074" dirty="0">
                <a:latin typeface="Arial" panose="020B0604020202020204" pitchFamily="34" charset="0"/>
                <a:cs typeface="Arial" panose="020B0604020202020204" pitchFamily="34" charset="0"/>
              </a:rPr>
              <a:t>Rock displaying Folding, jointing, faulting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00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Joints</a:t>
            </a:r>
            <a:r>
              <a:rPr lang="en-GB" sz="4400" b="1" kern="0" dirty="0" smtClean="0">
                <a:solidFill>
                  <a:srgbClr val="00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00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658" y="5331475"/>
            <a:ext cx="20557434" cy="4155226"/>
          </a:xfrm>
        </p:spPr>
        <p:txBody>
          <a:bodyPr/>
          <a:lstStyle/>
          <a:p>
            <a:pPr algn="ctr"/>
            <a:r>
              <a:rPr lang="en-GB" sz="12150" b="1" cap="all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Geologic Structures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1936828" y="2342628"/>
            <a:ext cx="2168509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1077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2253" y="2335507"/>
            <a:ext cx="20120042" cy="1065033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3037"/>
              </a:spcAft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According to the principle of </a:t>
            </a:r>
            <a:r>
              <a:rPr lang="en-US" b="1" i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horizontality</a:t>
            </a:r>
            <a:r>
              <a:rPr lang="en-US" b="1" dirty="0" smtClean="0">
                <a:solidFill>
                  <a:srgbClr val="66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sedimentary rocks are deposited as horizontal beds or strata.</a:t>
            </a:r>
          </a:p>
          <a:p>
            <a:pPr marL="904755" lvl="1" algn="just">
              <a:lnSpc>
                <a:spcPct val="150000"/>
              </a:lnSpc>
              <a:spcBef>
                <a:spcPts val="0"/>
              </a:spcBef>
              <a:spcAft>
                <a:spcPts val="3037"/>
              </a:spcAft>
              <a:buFontTx/>
              <a:buChar char="•"/>
            </a:pPr>
            <a:r>
              <a:rPr lang="en-US" sz="6682" dirty="0">
                <a:latin typeface="Arial" panose="020B0604020202020204" pitchFamily="34" charset="0"/>
                <a:cs typeface="Arial" panose="020B0604020202020204" pitchFamily="34" charset="0"/>
              </a:rPr>
              <a:t>Where these </a:t>
            </a:r>
            <a:r>
              <a:rPr lang="en-US" sz="6682" b="1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originally horizontal rocks </a:t>
            </a:r>
            <a:r>
              <a:rPr lang="en-US" sz="6682" dirty="0">
                <a:latin typeface="Arial" panose="020B0604020202020204" pitchFamily="34" charset="0"/>
                <a:cs typeface="Arial" panose="020B0604020202020204" pitchFamily="34" charset="0"/>
              </a:rPr>
              <a:t>are found tilted, this must have occurred after </a:t>
            </a:r>
            <a:r>
              <a:rPr lang="en-US" sz="6682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  <a:r>
              <a:rPr lang="en-US" sz="6682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6682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lithification.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661" y="957553"/>
            <a:ext cx="16050366" cy="1377954"/>
          </a:xfrm>
        </p:spPr>
        <p:txBody>
          <a:bodyPr>
            <a:normAutofit/>
          </a:bodyPr>
          <a:lstStyle/>
          <a:p>
            <a:pPr algn="just"/>
            <a:r>
              <a:rPr lang="en-US" sz="8099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Strike and Dip</a:t>
            </a:r>
          </a:p>
        </p:txBody>
      </p:sp>
    </p:spTree>
    <p:extLst>
      <p:ext uri="{BB962C8B-B14F-4D97-AF65-F5344CB8AC3E}">
        <p14:creationId xmlns:p14="http://schemas.microsoft.com/office/powerpoint/2010/main" val="27641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5252" y="884654"/>
            <a:ext cx="16050366" cy="1450853"/>
          </a:xfrm>
        </p:spPr>
        <p:txBody>
          <a:bodyPr>
            <a:normAutofit/>
          </a:bodyPr>
          <a:lstStyle/>
          <a:p>
            <a:pPr algn="just"/>
            <a:r>
              <a:rPr lang="en-US" sz="8099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Strike and Dip</a:t>
            </a:r>
            <a:r>
              <a:rPr lang="en-US" sz="4861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…..(2)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427762" y="2488427"/>
            <a:ext cx="20849028" cy="2530317"/>
          </a:xfrm>
          <a:prstGeom prst="rect">
            <a:avLst/>
          </a:prstGeom>
        </p:spPr>
        <p:txBody>
          <a:bodyPr vert="horz" lIns="188802" tIns="94400" rIns="188802" bIns="94400" rtlCol="0">
            <a:noAutofit/>
          </a:bodyPr>
          <a:lstStyle/>
          <a:p>
            <a:pPr marL="911311" indent="-911311" algn="just" eaLnBrk="1" fontAlgn="auto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6682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Strike:</a:t>
            </a:r>
            <a:r>
              <a:rPr lang="en-US" sz="6682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82" dirty="0">
                <a:latin typeface="Arial" panose="020B0604020202020204" pitchFamily="34" charset="0"/>
                <a:cs typeface="Arial" panose="020B0604020202020204" pitchFamily="34" charset="0"/>
              </a:rPr>
              <a:t>the compass direction of a line formed by the intersection of an inclined plane with a horizontal plane.</a:t>
            </a:r>
          </a:p>
        </p:txBody>
      </p:sp>
      <p:pic>
        <p:nvPicPr>
          <p:cNvPr id="6" name="Picture 5" descr="strike-and-d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6704" y="5171664"/>
            <a:ext cx="12810086" cy="802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2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152" y="2634225"/>
            <a:ext cx="20009978" cy="2439018"/>
          </a:xfrm>
        </p:spPr>
        <p:txBody>
          <a:bodyPr>
            <a:normAutofit lnSpcReduction="10000"/>
          </a:bodyPr>
          <a:lstStyle/>
          <a:p>
            <a:pPr marL="911311" lvl="2" indent="-911311" algn="just">
              <a:lnSpc>
                <a:spcPct val="125000"/>
              </a:lnSpc>
              <a:buClrTx/>
              <a:buSzPct val="90000"/>
              <a:buFont typeface="Wingdings" pitchFamily="2" charset="2"/>
              <a:buChar char="Ø"/>
            </a:pPr>
            <a:r>
              <a:rPr lang="en-US" sz="6682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Strike:</a:t>
            </a:r>
            <a:r>
              <a:rPr lang="en-US" sz="6682" dirty="0">
                <a:latin typeface="Arial" panose="020B0604020202020204" pitchFamily="34" charset="0"/>
                <a:cs typeface="Arial" panose="020B0604020202020204" pitchFamily="34" charset="0"/>
              </a:rPr>
              <a:t> measured in reference to northerly direction by degrees from 0</a:t>
            </a:r>
            <a:r>
              <a:rPr lang="en-US" sz="6682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682" dirty="0">
                <a:latin typeface="Arial" panose="020B0604020202020204" pitchFamily="34" charset="0"/>
                <a:cs typeface="Arial" panose="020B0604020202020204" pitchFamily="34" charset="0"/>
              </a:rPr>
              <a:t> – 90</a:t>
            </a:r>
            <a:r>
              <a:rPr lang="en-US" sz="6682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682" dirty="0">
                <a:latin typeface="Arial" panose="020B0604020202020204" pitchFamily="34" charset="0"/>
                <a:cs typeface="Arial" panose="020B0604020202020204" pitchFamily="34" charset="0"/>
              </a:rPr>
              <a:t> east or west.</a:t>
            </a:r>
          </a:p>
          <a:p>
            <a:pPr>
              <a:lnSpc>
                <a:spcPct val="125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865153" y="811757"/>
            <a:ext cx="16050366" cy="1484866"/>
          </a:xfrm>
        </p:spPr>
        <p:txBody>
          <a:bodyPr>
            <a:normAutofit/>
          </a:bodyPr>
          <a:lstStyle/>
          <a:p>
            <a:pPr algn="just"/>
            <a:r>
              <a:rPr lang="en-US" sz="7392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Strike and Dip</a:t>
            </a:r>
            <a:r>
              <a:rPr lang="en-US" sz="5367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…..(3)</a:t>
            </a:r>
            <a:endParaRPr lang="en-US" sz="7392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5" name="Picture 4" descr="new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9938" y="5398005"/>
            <a:ext cx="9441391" cy="7109524"/>
          </a:xfrm>
          <a:prstGeom prst="rect">
            <a:avLst/>
          </a:prstGeom>
        </p:spPr>
      </p:pic>
      <p:pic>
        <p:nvPicPr>
          <p:cNvPr id="6" name="Picture 5" descr="new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81261" y="5426485"/>
            <a:ext cx="9293869" cy="70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6458" y="2255265"/>
            <a:ext cx="20120041" cy="2493023"/>
          </a:xfrm>
        </p:spPr>
        <p:txBody>
          <a:bodyPr>
            <a:normAutofit lnSpcReduction="10000"/>
          </a:bodyPr>
          <a:lstStyle/>
          <a:p>
            <a:pPr marL="911311" indent="-911311" algn="just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607"/>
              </a:spcAft>
              <a:buClrTx/>
              <a:buSzTx/>
              <a:buFont typeface="Wingdings" pitchFamily="2" charset="2"/>
              <a:buChar char="Ø"/>
              <a:defRPr/>
            </a:pPr>
            <a:r>
              <a:rPr lang="en-US" b="1" kern="1200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Angle of Dip</a:t>
            </a:r>
            <a:r>
              <a:rPr lang="en-US" kern="1200" dirty="0" smtClean="0">
                <a:solidFill>
                  <a:srgbClr val="00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a measurement downward from the horizontal plane to the bedding plane.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7945" y="957553"/>
            <a:ext cx="16050366" cy="1297710"/>
          </a:xfrm>
        </p:spPr>
        <p:txBody>
          <a:bodyPr>
            <a:normAutofit/>
          </a:bodyPr>
          <a:lstStyle/>
          <a:p>
            <a:pPr algn="just"/>
            <a:r>
              <a:rPr lang="en-US" sz="7392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Strike and Dip</a:t>
            </a:r>
            <a:r>
              <a:rPr lang="en-US" sz="5367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…..(4)</a:t>
            </a:r>
            <a:endParaRPr lang="en-US" sz="7392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6" name="Picture 5" descr="new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3471" y="6430993"/>
            <a:ext cx="11207042" cy="68043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73556" y="4748286"/>
            <a:ext cx="20192941" cy="2591842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911311" lvl="1" indent="-911311"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1239"/>
              </a:spcAft>
              <a:buFont typeface="Wingdings" pitchFamily="2" charset="2"/>
              <a:buChar char="Ø"/>
              <a:defRPr/>
            </a:pPr>
            <a:r>
              <a:rPr lang="en-US" sz="6682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Dip Direction:  </a:t>
            </a:r>
            <a:r>
              <a:rPr lang="en-US" sz="6682" dirty="0">
                <a:latin typeface="Arial" panose="020B0604020202020204" pitchFamily="34" charset="0"/>
                <a:cs typeface="Arial" panose="020B0604020202020204" pitchFamily="34" charset="0"/>
              </a:rPr>
              <a:t>compass direction in which the angle of dip is measured.</a:t>
            </a:r>
            <a:endParaRPr lang="en-GB" sz="109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o000019"/>
          <p:cNvPicPr>
            <a:picLocks noChangeAspect="1" noChangeArrowheads="1"/>
          </p:cNvPicPr>
          <p:nvPr/>
        </p:nvPicPr>
        <p:blipFill rotWithShape="1">
          <a:blip r:embed="rId2" cstate="print"/>
          <a:srcRect t="1320" b="28087"/>
          <a:stretch/>
        </p:blipFill>
        <p:spPr bwMode="auto">
          <a:xfrm>
            <a:off x="6072695" y="2365365"/>
            <a:ext cx="13048869" cy="780016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77945" y="972021"/>
            <a:ext cx="16050366" cy="1370609"/>
          </a:xfrm>
        </p:spPr>
        <p:txBody>
          <a:bodyPr>
            <a:normAutofit/>
          </a:bodyPr>
          <a:lstStyle/>
          <a:p>
            <a:pPr algn="just"/>
            <a:r>
              <a:rPr lang="en-US" sz="7392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Strike and Dip</a:t>
            </a:r>
            <a:r>
              <a:rPr lang="en-US" sz="5367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…..(10)</a:t>
            </a:r>
            <a:endParaRPr lang="en-US" sz="7392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pic>
        <p:nvPicPr>
          <p:cNvPr id="7" name="Picture 6" descr="npo000019"/>
          <p:cNvPicPr>
            <a:picLocks noChangeAspect="1" noChangeArrowheads="1"/>
          </p:cNvPicPr>
          <p:nvPr/>
        </p:nvPicPr>
        <p:blipFill rotWithShape="1">
          <a:blip r:embed="rId2" cstate="print"/>
          <a:srcRect l="275" t="77190"/>
          <a:stretch/>
        </p:blipFill>
        <p:spPr bwMode="auto">
          <a:xfrm>
            <a:off x="6072695" y="10165525"/>
            <a:ext cx="13048869" cy="306174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00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ounging-dir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2191" y="2616548"/>
            <a:ext cx="13158888" cy="6313931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19335" y="6360964"/>
            <a:ext cx="10945216" cy="6829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2191" y="888356"/>
            <a:ext cx="18432330" cy="1328640"/>
          </a:xfrm>
        </p:spPr>
        <p:txBody>
          <a:bodyPr/>
          <a:lstStyle/>
          <a:p>
            <a:r>
              <a:rPr lang="en-GB" sz="5400" b="1" dirty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Primary Structures</a:t>
            </a:r>
            <a:r>
              <a:rPr lang="en-GB" sz="4400" b="1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-d-fol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7621" y="2328516"/>
            <a:ext cx="16558940" cy="10972038"/>
          </a:xfrm>
        </p:spPr>
      </p:pic>
      <p:sp>
        <p:nvSpPr>
          <p:cNvPr id="2" name="Rectangle 1"/>
          <p:cNvSpPr/>
          <p:nvPr/>
        </p:nvSpPr>
        <p:spPr bwMode="auto">
          <a:xfrm rot="1212257">
            <a:off x="5826993" y="7018393"/>
            <a:ext cx="10278717" cy="4692417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558" tIns="46278" rIns="92558" bIns="46278" numCol="1" rtlCol="0" anchor="t" anchorCtr="0" compatLnSpc="1">
            <a:prstTxWarp prst="textNoShape">
              <a:avLst/>
            </a:prstTxWarp>
          </a:bodyPr>
          <a:lstStyle/>
          <a:p>
            <a:pPr defTabSz="925654"/>
            <a:endParaRPr lang="en-GB" sz="2430" dirty="0"/>
          </a:p>
        </p:txBody>
      </p:sp>
      <p:sp>
        <p:nvSpPr>
          <p:cNvPr id="3" name="Rectangle 2"/>
          <p:cNvSpPr/>
          <p:nvPr/>
        </p:nvSpPr>
        <p:spPr bwMode="auto">
          <a:xfrm rot="19462310">
            <a:off x="14306585" y="7109801"/>
            <a:ext cx="7061290" cy="2820907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558" tIns="46278" rIns="92558" bIns="46278" numCol="1" rtlCol="0" anchor="t" anchorCtr="0" compatLnSpc="1">
            <a:prstTxWarp prst="textNoShape">
              <a:avLst/>
            </a:prstTxWarp>
          </a:bodyPr>
          <a:lstStyle/>
          <a:p>
            <a:pPr defTabSz="925654"/>
            <a:endParaRPr lang="en-GB" sz="243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4427900" y="11532369"/>
            <a:ext cx="6818659" cy="1695287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558" tIns="46278" rIns="92558" bIns="46278" numCol="1" rtlCol="0" anchor="t" anchorCtr="0" compatLnSpc="1">
            <a:prstTxWarp prst="textNoShape">
              <a:avLst/>
            </a:prstTxWarp>
          </a:bodyPr>
          <a:lstStyle/>
          <a:p>
            <a:pPr defTabSz="925654"/>
            <a:endParaRPr lang="en-GB" sz="243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7945" y="1117817"/>
            <a:ext cx="16050366" cy="1224811"/>
          </a:xfrm>
        </p:spPr>
        <p:txBody>
          <a:bodyPr>
            <a:normAutofit/>
          </a:bodyPr>
          <a:lstStyle/>
          <a:p>
            <a:pPr algn="just"/>
            <a:r>
              <a:rPr lang="en-US" sz="7392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Strike and Dip</a:t>
            </a:r>
            <a:r>
              <a:rPr lang="en-US" sz="5367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…..(9)</a:t>
            </a:r>
            <a:endParaRPr lang="en-US" sz="7392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5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ructural-basin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4559" y="3958724"/>
            <a:ext cx="11891396" cy="931621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66161" y="2595194"/>
            <a:ext cx="16912499" cy="1385074"/>
          </a:xfrm>
        </p:spPr>
        <p:txBody>
          <a:bodyPr/>
          <a:lstStyle/>
          <a:p>
            <a:pPr marL="0" indent="0" algn="just">
              <a:buClrTx/>
              <a:buSzPct val="90000"/>
              <a:buNone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Structural Dome / Structural Basin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77945" y="884654"/>
            <a:ext cx="16050366" cy="1443507"/>
          </a:xfrm>
        </p:spPr>
        <p:txBody>
          <a:bodyPr>
            <a:normAutofit/>
          </a:bodyPr>
          <a:lstStyle/>
          <a:p>
            <a:pPr algn="just"/>
            <a:r>
              <a:rPr lang="en-US" sz="7392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Strike and Dip</a:t>
            </a:r>
            <a:r>
              <a:rPr lang="en-US" sz="5367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…..(6)</a:t>
            </a:r>
            <a:endParaRPr lang="en-US" sz="7392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0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43777" y="2655002"/>
            <a:ext cx="11033807" cy="1372790"/>
          </a:xfrm>
        </p:spPr>
        <p:txBody>
          <a:bodyPr/>
          <a:lstStyle/>
          <a:p>
            <a:pPr lvl="0" algn="just">
              <a:buClrTx/>
              <a:buSzPct val="90000"/>
              <a:buFont typeface="Wingdings" pitchFamily="2" charset="2"/>
              <a:buChar char="Ø"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Structural Dome &amp;....</a:t>
            </a:r>
          </a:p>
          <a:p>
            <a:pPr>
              <a:buClrTx/>
              <a:buSzPct val="90000"/>
              <a:buFont typeface="Wingdings" pitchFamily="2" charset="2"/>
              <a:buChar char="Ø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structural-bas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35465" y="4748286"/>
            <a:ext cx="9143992" cy="7434992"/>
          </a:xfrm>
          <a:prstGeom prst="rect">
            <a:avLst/>
          </a:prstGeom>
        </p:spPr>
      </p:pic>
      <p:pic>
        <p:nvPicPr>
          <p:cNvPr id="6" name="Picture 5" descr="structural-d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635" y="4027792"/>
            <a:ext cx="9590091" cy="743499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192965" y="12457125"/>
            <a:ext cx="9070691" cy="1302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t" anchorCtr="0" compatLnSpc="1">
            <a:prstTxWarp prst="textNoShape">
              <a:avLst/>
            </a:prstTxWarp>
          </a:bodyPr>
          <a:lstStyle/>
          <a:p>
            <a:pPr marL="708069" indent="-708069" algn="just">
              <a:spcBef>
                <a:spcPct val="20000"/>
              </a:spcBef>
              <a:buSzPct val="90000"/>
              <a:buFont typeface="Wingdings" pitchFamily="2" charset="2"/>
              <a:buChar char="Ø"/>
              <a:defRPr/>
            </a:pPr>
            <a:r>
              <a:rPr lang="en-GB" sz="6682" kern="0" dirty="0">
                <a:latin typeface="Arial" panose="020B0604020202020204" pitchFamily="34" charset="0"/>
                <a:cs typeface="Arial" panose="020B0604020202020204" pitchFamily="34" charset="0"/>
              </a:rPr>
              <a:t>...Structural Basin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7945" y="899121"/>
            <a:ext cx="16050366" cy="1443507"/>
          </a:xfrm>
        </p:spPr>
        <p:txBody>
          <a:bodyPr>
            <a:normAutofit/>
          </a:bodyPr>
          <a:lstStyle/>
          <a:p>
            <a:pPr algn="just"/>
            <a:r>
              <a:rPr lang="en-US" sz="7392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Strike and Dip</a:t>
            </a:r>
            <a:r>
              <a:rPr lang="en-US" sz="5367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…..(7)</a:t>
            </a:r>
            <a:endParaRPr lang="en-US" sz="7392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1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77943" y="2496600"/>
            <a:ext cx="9486756" cy="55011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7943" y="8174525"/>
            <a:ext cx="9486756" cy="56056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14881" y="2668916"/>
            <a:ext cx="10351616" cy="5203431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>
              <a:lnSpc>
                <a:spcPct val="135000"/>
              </a:lnSpc>
            </a:pPr>
            <a:r>
              <a:rPr lang="en-GB" sz="6074" dirty="0">
                <a:latin typeface="GillSans-Light"/>
              </a:rPr>
              <a:t>Sedimentary layering dips away from a dome in all directions, and the outcrop pattern is circular or elliptical.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381706" y="12004169"/>
            <a:ext cx="10351616" cy="1796914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algn="just"/>
            <a:r>
              <a:rPr lang="en-GB" sz="5467" dirty="0">
                <a:latin typeface="GillSans-Light"/>
              </a:rPr>
              <a:t>Layers dip toward the centre of a basin.</a:t>
            </a:r>
            <a:endParaRPr lang="en-GB" sz="602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677945" y="899121"/>
            <a:ext cx="16050366" cy="1443507"/>
          </a:xfrm>
        </p:spPr>
        <p:txBody>
          <a:bodyPr>
            <a:normAutofit/>
          </a:bodyPr>
          <a:lstStyle/>
          <a:p>
            <a:pPr algn="just"/>
            <a:r>
              <a:rPr lang="en-US" sz="7392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Strike and Dip</a:t>
            </a:r>
            <a:r>
              <a:rPr lang="en-US" sz="5367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…..(8)</a:t>
            </a:r>
            <a:endParaRPr lang="en-US" sz="7392" b="1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19354" y="3071615"/>
            <a:ext cx="20120042" cy="6852478"/>
          </a:xfrm>
        </p:spPr>
        <p:txBody>
          <a:bodyPr/>
          <a:lstStyle/>
          <a:p>
            <a:pPr algn="ctr">
              <a:lnSpc>
                <a:spcPct val="135000"/>
              </a:lnSpc>
            </a:pPr>
            <a:r>
              <a:rPr lang="en-GB" b="1" cap="all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Significance of GEOLOGIC STRUCTURES in engineering practice</a:t>
            </a:r>
            <a:endParaRPr lang="en-GB" b="1" cap="all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936828" y="2342628"/>
            <a:ext cx="2168509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2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eame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6606" y="4047084"/>
            <a:ext cx="15381626" cy="971998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16059816" y="9340905"/>
            <a:ext cx="2352737" cy="2259860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6" name="Oval 5"/>
          <p:cNvSpPr/>
          <p:nvPr/>
        </p:nvSpPr>
        <p:spPr bwMode="auto">
          <a:xfrm>
            <a:off x="11029806" y="7372639"/>
            <a:ext cx="2825298" cy="2676598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7" name="Oval 6"/>
          <p:cNvSpPr/>
          <p:nvPr/>
        </p:nvSpPr>
        <p:spPr bwMode="auto">
          <a:xfrm>
            <a:off x="10901762" y="10413730"/>
            <a:ext cx="2825298" cy="2676598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9" name="Oval 8"/>
          <p:cNvSpPr/>
          <p:nvPr/>
        </p:nvSpPr>
        <p:spPr bwMode="auto">
          <a:xfrm>
            <a:off x="16039840" y="4398979"/>
            <a:ext cx="2825298" cy="2676598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10" name="Oval 9"/>
          <p:cNvSpPr/>
          <p:nvPr/>
        </p:nvSpPr>
        <p:spPr bwMode="auto">
          <a:xfrm>
            <a:off x="9936327" y="3946400"/>
            <a:ext cx="2825298" cy="2676598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11" name="Oval 10"/>
          <p:cNvSpPr/>
          <p:nvPr/>
        </p:nvSpPr>
        <p:spPr bwMode="auto">
          <a:xfrm>
            <a:off x="5288562" y="6352057"/>
            <a:ext cx="2825298" cy="2676598"/>
          </a:xfrm>
          <a:prstGeom prst="ellipse">
            <a:avLst/>
          </a:prstGeom>
          <a:noFill/>
          <a:ln w="6350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188802" tIns="94400" rIns="188802" bIns="94400" numCol="1" rtlCol="0" anchor="t" anchorCtr="0" compatLnSpc="1">
            <a:prstTxWarp prst="textNoShape">
              <a:avLst/>
            </a:prstTxWarp>
          </a:bodyPr>
          <a:lstStyle/>
          <a:p>
            <a:endParaRPr lang="en-GB" sz="10935" dirty="0"/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3010950" y="884656"/>
            <a:ext cx="20192941" cy="14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SzPct val="85000"/>
            </a:pPr>
            <a:r>
              <a:rPr lang="de-DE" sz="7289" i="1" dirty="0">
                <a:latin typeface="Arial" panose="020B0604020202020204" pitchFamily="34" charset="0"/>
                <a:cs typeface="Arial" panose="020B0604020202020204" pitchFamily="34" charset="0"/>
              </a:rPr>
              <a:t>Challenges posed by Geologic Structures...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156746" y="2488426"/>
            <a:ext cx="18224676" cy="12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b" anchorCtr="0" compatLnSpc="1">
            <a:prstTxWarp prst="textNoShape">
              <a:avLst/>
            </a:prstTxWarp>
          </a:bodyPr>
          <a:lstStyle/>
          <a:p>
            <a:pPr marL="816489" indent="-816489">
              <a:lnSpc>
                <a:spcPct val="80000"/>
              </a:lnSpc>
              <a:buSzPct val="85000"/>
              <a:buFont typeface="+mj-lt"/>
              <a:buAutoNum type="alphaLcParenR"/>
            </a:pPr>
            <a:r>
              <a:rPr lang="de-DE" sz="6074" i="1" dirty="0">
                <a:latin typeface="Arial" panose="020B0604020202020204" pitchFamily="34" charset="0"/>
                <a:cs typeface="Arial" panose="020B0604020202020204" pitchFamily="34" charset="0"/>
              </a:rPr>
              <a:t>They act as conduits </a:t>
            </a:r>
            <a:r>
              <a:rPr lang="de-DE" sz="4861" i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de-DE" sz="6074" i="1" dirty="0">
                <a:latin typeface="Arial" panose="020B0604020202020204" pitchFamily="34" charset="0"/>
                <a:cs typeface="Arial" panose="020B0604020202020204" pitchFamily="34" charset="0"/>
              </a:rPr>
              <a:t> stores for groundwater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arst-aquif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6605" y="4149254"/>
            <a:ext cx="13340464" cy="97816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8668024" y="4949216"/>
            <a:ext cx="1486999" cy="211870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10207807" y="5531003"/>
            <a:ext cx="7747376" cy="1622941"/>
            <a:chOff x="1763688" y="3573016"/>
            <a:chExt cx="2952328" cy="576064"/>
          </a:xfrm>
        </p:grpSpPr>
        <p:cxnSp>
          <p:nvCxnSpPr>
            <p:cNvPr id="10" name="Straight Connector 9"/>
            <p:cNvCxnSpPr/>
            <p:nvPr/>
          </p:nvCxnSpPr>
          <p:spPr bwMode="auto">
            <a:xfrm flipV="1">
              <a:off x="1763688" y="3789040"/>
              <a:ext cx="1080120" cy="36004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2843808" y="3645024"/>
              <a:ext cx="792088" cy="1440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3635896" y="3573016"/>
              <a:ext cx="1080120" cy="720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" name="Straight Connector 13"/>
          <p:cNvCxnSpPr/>
          <p:nvPr/>
        </p:nvCxnSpPr>
        <p:spPr bwMode="auto">
          <a:xfrm>
            <a:off x="17444894" y="5601475"/>
            <a:ext cx="84301" cy="600151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0082124" y="7081044"/>
            <a:ext cx="72899" cy="641508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itle 1"/>
          <p:cNvSpPr txBox="1">
            <a:spLocks/>
          </p:cNvSpPr>
          <p:nvPr/>
        </p:nvSpPr>
        <p:spPr bwMode="auto">
          <a:xfrm>
            <a:off x="2980766" y="2634225"/>
            <a:ext cx="18224676" cy="12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b" anchorCtr="0" compatLnSpc="1">
            <a:prstTxWarp prst="textNoShape">
              <a:avLst/>
            </a:prstTxWarp>
          </a:bodyPr>
          <a:lstStyle/>
          <a:p>
            <a:pPr marL="816489" indent="-816489">
              <a:lnSpc>
                <a:spcPct val="80000"/>
              </a:lnSpc>
              <a:buSzPct val="85000"/>
              <a:buFont typeface="+mj-lt"/>
              <a:buAutoNum type="alphaLcParenR"/>
            </a:pPr>
            <a:r>
              <a:rPr lang="de-DE" sz="6074" i="1" dirty="0">
                <a:latin typeface="Arial" panose="020B0604020202020204" pitchFamily="34" charset="0"/>
                <a:cs typeface="Arial" panose="020B0604020202020204" pitchFamily="34" charset="0"/>
              </a:rPr>
              <a:t>They act as conduits </a:t>
            </a:r>
            <a:r>
              <a:rPr lang="de-DE" sz="4861" i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de-DE" sz="6074" i="1" dirty="0">
                <a:latin typeface="Arial" panose="020B0604020202020204" pitchFamily="34" charset="0"/>
                <a:cs typeface="Arial" panose="020B0604020202020204" pitchFamily="34" charset="0"/>
              </a:rPr>
              <a:t> stores for groundwater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010950" y="884656"/>
            <a:ext cx="20192941" cy="14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SzPct val="85000"/>
            </a:pPr>
            <a:r>
              <a:rPr lang="de-DE" sz="7289" i="1" dirty="0">
                <a:latin typeface="Arial" panose="020B0604020202020204" pitchFamily="34" charset="0"/>
                <a:cs typeface="Arial" panose="020B0604020202020204" pitchFamily="34" charset="0"/>
              </a:rPr>
              <a:t>Challenges posed by Geologic Structures...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10950" y="2475250"/>
            <a:ext cx="19858163" cy="225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558" tIns="46278" rIns="92558" bIns="46278" anchor="ctr">
            <a:spAutoFit/>
          </a:bodyPr>
          <a:lstStyle/>
          <a:p>
            <a:pPr algn="just">
              <a:lnSpc>
                <a:spcPct val="114000"/>
              </a:lnSpc>
              <a:spcBef>
                <a:spcPts val="0"/>
              </a:spcBef>
            </a:pPr>
            <a:r>
              <a:rPr lang="en-GB" sz="6074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sz="607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sedimentary</a:t>
            </a:r>
            <a:r>
              <a:rPr lang="en-GB" sz="6074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6074" dirty="0">
                <a:latin typeface="Arial" panose="020B0604020202020204" pitchFamily="34" charset="0"/>
                <a:cs typeface="Arial" panose="020B0604020202020204" pitchFamily="34" charset="0"/>
              </a:rPr>
              <a:t>rock layers </a:t>
            </a:r>
            <a:r>
              <a:rPr lang="en-GB" sz="6074" dirty="0">
                <a:solidFill>
                  <a:srgbClr val="00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 in the same direction as slope</a:t>
            </a:r>
            <a:r>
              <a:rPr lang="en-GB" sz="6074" dirty="0">
                <a:latin typeface="Arial" panose="020B0604020202020204" pitchFamily="34" charset="0"/>
                <a:cs typeface="Arial" panose="020B0604020202020204" pitchFamily="34" charset="0"/>
              </a:rPr>
              <a:t>, upper layers may slide over the lower ones. </a:t>
            </a:r>
          </a:p>
        </p:txBody>
      </p:sp>
      <p:pic>
        <p:nvPicPr>
          <p:cNvPr id="6" name="Picture 5" descr="Dan 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7989" y="4949898"/>
            <a:ext cx="9739714" cy="56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an 03"/>
          <p:cNvPicPr>
            <a:picLocks noChangeAspect="1" noChangeArrowheads="1"/>
          </p:cNvPicPr>
          <p:nvPr/>
        </p:nvPicPr>
        <p:blipFill>
          <a:blip r:embed="rId3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13739945" y="4966932"/>
            <a:ext cx="8995548" cy="564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995588" y="10570623"/>
            <a:ext cx="10082115" cy="337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558" tIns="46278" rIns="92558" bIns="46278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5264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GB" sz="5264" dirty="0">
                <a:latin typeface="Arial" panose="020B0604020202020204" pitchFamily="34" charset="0"/>
                <a:cs typeface="Arial" panose="020B0604020202020204" pitchFamily="34" charset="0"/>
              </a:rPr>
              <a:t> If road cut undermines slope, </a:t>
            </a:r>
            <a:r>
              <a:rPr lang="en-GB" sz="5264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rocks dip parallel to slope,</a:t>
            </a:r>
            <a:r>
              <a:rPr lang="en-GB" sz="526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5264" dirty="0">
                <a:latin typeface="Arial" panose="020B0604020202020204" pitchFamily="34" charset="0"/>
                <a:cs typeface="Arial" panose="020B0604020202020204" pitchFamily="34" charset="0"/>
              </a:rPr>
              <a:t>dipping rock provides good sliding surface.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419" y="4894083"/>
            <a:ext cx="2065319" cy="1134475"/>
          </a:xfrm>
          <a:prstGeom prst="rect">
            <a:avLst/>
          </a:prstGeom>
          <a:noFill/>
        </p:spPr>
        <p:txBody>
          <a:bodyPr wrap="square" lIns="92558" tIns="46278" rIns="92558" bIns="46278" rtlCol="0">
            <a:spAutoFit/>
          </a:bodyPr>
          <a:lstStyle/>
          <a:p>
            <a:pPr algn="ctr"/>
            <a:r>
              <a:rPr lang="en-GB" sz="6682" b="1" dirty="0">
                <a:solidFill>
                  <a:srgbClr val="FF0000"/>
                </a:solidFill>
                <a:latin typeface="Tw Cen MT" pitchFamily="34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172400" y="5014201"/>
            <a:ext cx="2065319" cy="1134475"/>
          </a:xfrm>
          <a:prstGeom prst="rect">
            <a:avLst/>
          </a:prstGeom>
          <a:noFill/>
        </p:spPr>
        <p:txBody>
          <a:bodyPr wrap="square" lIns="92558" tIns="46278" rIns="92558" bIns="46278" rtlCol="0">
            <a:spAutoFit/>
          </a:bodyPr>
          <a:lstStyle/>
          <a:p>
            <a:pPr algn="ctr"/>
            <a:r>
              <a:rPr lang="en-GB" sz="6682" b="1" dirty="0">
                <a:solidFill>
                  <a:srgbClr val="FF0000"/>
                </a:solidFill>
                <a:latin typeface="Tw Cen MT" pitchFamily="34" charset="0"/>
              </a:rPr>
              <a:t>B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010950" y="884656"/>
            <a:ext cx="20192941" cy="14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SzPct val="85000"/>
            </a:pPr>
            <a:r>
              <a:rPr lang="de-DE" sz="7289" i="1" dirty="0">
                <a:latin typeface="Arial" panose="020B0604020202020204" pitchFamily="34" charset="0"/>
                <a:cs typeface="Arial" panose="020B0604020202020204" pitchFamily="34" charset="0"/>
              </a:rPr>
              <a:t>Challenges posed by Geologic Structures...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516813" y="10867895"/>
            <a:ext cx="9249684" cy="289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558" tIns="46278" rIns="92558" bIns="46278">
            <a:spAutoFit/>
          </a:bodyPr>
          <a:lstStyle/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en-GB" sz="5264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GB" sz="5264" dirty="0">
                <a:latin typeface="Arial" panose="020B0604020202020204" pitchFamily="34" charset="0"/>
                <a:cs typeface="Arial" panose="020B0604020202020204" pitchFamily="34" charset="0"/>
              </a:rPr>
              <a:t> Slope will remain stable even when undermined if rock layers dip away from cut. </a:t>
            </a:r>
          </a:p>
        </p:txBody>
      </p:sp>
    </p:spTree>
    <p:extLst>
      <p:ext uri="{BB962C8B-B14F-4D97-AF65-F5344CB8AC3E}">
        <p14:creationId xmlns:p14="http://schemas.microsoft.com/office/powerpoint/2010/main" val="13074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8791" y="2621640"/>
            <a:ext cx="19246113" cy="2591972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930980" indent="-930980" algn="just">
              <a:lnSpc>
                <a:spcPct val="80000"/>
              </a:lnSpc>
              <a:buSzPct val="85000"/>
              <a:buFont typeface="Wingdings" pitchFamily="2" charset="2"/>
              <a:buChar char="Ø"/>
            </a:pPr>
            <a:r>
              <a:rPr lang="de-DE" sz="6682" dirty="0">
                <a:latin typeface="Arial" panose="020B0604020202020204" pitchFamily="34" charset="0"/>
                <a:cs typeface="Arial" panose="020B0604020202020204" pitchFamily="34" charset="0"/>
              </a:rPr>
              <a:t>They may impair performance of engineering structures, if not adequately taken into consideration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163" t="976" r="2992" b="2068"/>
          <a:stretch/>
        </p:blipFill>
        <p:spPr bwMode="auto">
          <a:xfrm>
            <a:off x="4468923" y="5550172"/>
            <a:ext cx="6852478" cy="821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ollapsed roa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25261" y="5449107"/>
            <a:ext cx="10548983" cy="831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010950" y="884656"/>
            <a:ext cx="20192941" cy="14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SzPct val="85000"/>
            </a:pPr>
            <a:r>
              <a:rPr lang="de-DE" sz="7289" i="1" dirty="0">
                <a:latin typeface="Arial" panose="020B0604020202020204" pitchFamily="34" charset="0"/>
                <a:cs typeface="Arial" panose="020B0604020202020204" pitchFamily="34" charset="0"/>
              </a:rPr>
              <a:t>Challenges posed by Geologic Structures...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rstic-ter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3898" y="5748979"/>
            <a:ext cx="9962890" cy="7601355"/>
          </a:xfrm>
          <a:prstGeom prst="rect">
            <a:avLst/>
          </a:prstGeom>
        </p:spPr>
      </p:pic>
      <p:pic>
        <p:nvPicPr>
          <p:cNvPr id="5" name="Picture 4" descr="100-0018_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0949" y="5748979"/>
            <a:ext cx="10011354" cy="760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10949" y="2269731"/>
            <a:ext cx="19755548" cy="3216567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 marL="930980" indent="-930980" algn="just">
              <a:lnSpc>
                <a:spcPct val="150000"/>
              </a:lnSpc>
              <a:buSzPct val="85000"/>
              <a:buFont typeface="Wingdings" pitchFamily="2" charset="2"/>
              <a:buChar char="Ø"/>
            </a:pPr>
            <a:r>
              <a:rPr lang="de-DE" sz="6682" dirty="0">
                <a:latin typeface="Arial" panose="020B0604020202020204" pitchFamily="34" charset="0"/>
                <a:cs typeface="Arial" panose="020B0604020202020204" pitchFamily="34" charset="0"/>
              </a:rPr>
              <a:t>They may act as conduits for contaminants to the groundwater store (aquifer)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010950" y="884656"/>
            <a:ext cx="20192941" cy="14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SzPct val="85000"/>
            </a:pPr>
            <a:r>
              <a:rPr lang="de-DE" sz="7289" i="1" dirty="0">
                <a:latin typeface="Arial" panose="020B0604020202020204" pitchFamily="34" charset="0"/>
                <a:cs typeface="Arial" panose="020B0604020202020204" pitchFamily="34" charset="0"/>
              </a:rPr>
              <a:t>Challenges posed by Geologic Structures...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78175" y="2450908"/>
            <a:ext cx="17495689" cy="214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t" anchorCtr="0" compatLnSpc="1">
            <a:prstTxWarp prst="textNoShape">
              <a:avLst/>
            </a:prstTxWarp>
          </a:bodyPr>
          <a:lstStyle/>
          <a:p>
            <a:pPr marL="708069" indent="-708069" algn="just">
              <a:lnSpc>
                <a:spcPct val="125000"/>
              </a:lnSpc>
              <a:spcBef>
                <a:spcPts val="0"/>
              </a:spcBef>
              <a:spcAft>
                <a:spcPts val="1239"/>
              </a:spcAft>
              <a:buSzPct val="90000"/>
              <a:buFont typeface="Wingdings" pitchFamily="2" charset="2"/>
              <a:buChar char="Ø"/>
              <a:defRPr/>
            </a:pPr>
            <a:r>
              <a:rPr lang="de-DE" sz="5400" b="1" kern="0" dirty="0">
                <a:solidFill>
                  <a:srgbClr val="FFFF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Ripple Marks </a:t>
            </a:r>
            <a:r>
              <a:rPr lang="de-DE" sz="5400" i="1" kern="0" dirty="0">
                <a:latin typeface="Arial" panose="020B0604020202020204" pitchFamily="34" charset="0"/>
                <a:cs typeface="Arial" panose="020B0604020202020204" pitchFamily="34" charset="0"/>
              </a:rPr>
              <a:t>– sedimentary rocks.</a:t>
            </a:r>
          </a:p>
        </p:txBody>
      </p:sp>
      <p:pic>
        <p:nvPicPr>
          <p:cNvPr id="10" name="Picture 9" descr="ripple-mark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6251" y="6851168"/>
            <a:ext cx="8354170" cy="6278548"/>
          </a:xfrm>
          <a:prstGeom prst="rect">
            <a:avLst/>
          </a:prstGeom>
        </p:spPr>
      </p:pic>
      <p:pic>
        <p:nvPicPr>
          <p:cNvPr id="11" name="Picture 10" descr="ripple-mark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37803" y="6886434"/>
            <a:ext cx="8799628" cy="6243282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408006" y="4013140"/>
            <a:ext cx="20389426" cy="26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t" anchorCtr="0" compatLnSpc="1">
            <a:prstTxWarp prst="textNoShape">
              <a:avLst/>
            </a:prstTxWarp>
          </a:bodyPr>
          <a:lstStyle/>
          <a:p>
            <a:pPr marL="986721" indent="-927261" algn="just" eaLnBrk="1" hangingPunct="1"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Formed from currents and waves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470492" y="5576451"/>
            <a:ext cx="20756771" cy="242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t" anchorCtr="0" compatLnSpc="1">
            <a:prstTxWarp prst="textNoShape">
              <a:avLst/>
            </a:prstTxWarp>
          </a:bodyPr>
          <a:lstStyle/>
          <a:p>
            <a:pPr marL="927261" indent="-927261" algn="just" eaLnBrk="1" hangingPunct="1">
              <a:buFont typeface="Wingdings" pitchFamily="2" charset="2"/>
              <a:buChar char="Ø"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Evidence usually preserved and found in rocks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22191" y="888356"/>
            <a:ext cx="18432330" cy="1328640"/>
          </a:xfrm>
        </p:spPr>
        <p:txBody>
          <a:bodyPr/>
          <a:lstStyle/>
          <a:p>
            <a:r>
              <a:rPr lang="en-GB" sz="5400" b="1" dirty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Primary Structures</a:t>
            </a:r>
            <a:r>
              <a:rPr lang="en-GB" sz="4400" b="1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544" y="2561324"/>
            <a:ext cx="19099460" cy="10278717"/>
          </a:xfrm>
        </p:spPr>
        <p:txBody>
          <a:bodyPr/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  <a:spcAft>
                <a:spcPts val="3037"/>
              </a:spcAft>
              <a:buNone/>
            </a:pPr>
            <a:r>
              <a:rPr lang="en-US" sz="6074" dirty="0">
                <a:latin typeface="Arial" panose="020B0604020202020204" pitchFamily="34" charset="0"/>
                <a:cs typeface="Arial" panose="020B0604020202020204" pitchFamily="34" charset="0"/>
              </a:rPr>
              <a:t>G.S. can </a:t>
            </a:r>
            <a:r>
              <a:rPr lang="en-US" sz="6074" dirty="0" smtClean="0">
                <a:latin typeface="Arial" panose="020B0604020202020204" pitchFamily="34" charset="0"/>
                <a:cs typeface="Arial" panose="020B0604020202020204" pitchFamily="34" charset="0"/>
              </a:rPr>
              <a:t>also be </a:t>
            </a:r>
            <a:r>
              <a:rPr lang="en-US" sz="6074" dirty="0">
                <a:latin typeface="Arial" panose="020B0604020202020204" pitchFamily="34" charset="0"/>
                <a:cs typeface="Arial" panose="020B0604020202020204" pitchFamily="34" charset="0"/>
              </a:rPr>
              <a:t>a problem to mining. For instance;</a:t>
            </a:r>
          </a:p>
          <a:p>
            <a:pPr marL="898460" indent="-898460" algn="just">
              <a:lnSpc>
                <a:spcPct val="160000"/>
              </a:lnSpc>
              <a:spcBef>
                <a:spcPts val="0"/>
              </a:spcBef>
              <a:spcAft>
                <a:spcPts val="3037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6074" dirty="0">
                <a:latin typeface="Arial" panose="020B0604020202020204" pitchFamily="34" charset="0"/>
                <a:cs typeface="Arial" panose="020B0604020202020204" pitchFamily="34" charset="0"/>
              </a:rPr>
              <a:t>occurrence of joints, bedding and/or faults might cause failure of slopes.</a:t>
            </a:r>
          </a:p>
          <a:p>
            <a:pPr marL="898460" indent="-898460" algn="just">
              <a:lnSpc>
                <a:spcPct val="160000"/>
              </a:lnSpc>
              <a:spcBef>
                <a:spcPts val="0"/>
              </a:spcBef>
              <a:spcAft>
                <a:spcPts val="3037"/>
              </a:spcAft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6074" dirty="0">
                <a:latin typeface="Arial" panose="020B0604020202020204" pitchFamily="34" charset="0"/>
                <a:cs typeface="Arial" panose="020B0604020202020204" pitchFamily="34" charset="0"/>
              </a:rPr>
              <a:t>they might allow water to flow from surface into mine openings. This inflow might not only add costs to operations, but may also flood mines….</a:t>
            </a:r>
            <a:endParaRPr lang="en-GB" sz="60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10950" y="884656"/>
            <a:ext cx="20192941" cy="14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SzPct val="85000"/>
            </a:pPr>
            <a:r>
              <a:rPr lang="de-DE" sz="7289" i="1" dirty="0">
                <a:latin typeface="Arial" panose="020B0604020202020204" pitchFamily="34" charset="0"/>
                <a:cs typeface="Arial" panose="020B0604020202020204" pitchFamily="34" charset="0"/>
              </a:rPr>
              <a:t>Challenges posed by Geologic Structures...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8342" y="2561325"/>
            <a:ext cx="18734967" cy="9987122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3037"/>
              </a:spcAft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Geologic structures:</a:t>
            </a:r>
          </a:p>
          <a:p>
            <a:pPr marL="930980" indent="-930980" algn="just">
              <a:lnSpc>
                <a:spcPct val="150000"/>
              </a:lnSpc>
              <a:spcBef>
                <a:spcPts val="0"/>
              </a:spcBef>
              <a:spcAft>
                <a:spcPts val="3037"/>
              </a:spcAft>
              <a:buClrTx/>
              <a:buSzPct val="85000"/>
              <a:buFont typeface="Wingdings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come in different forms –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folds, faults joints</a:t>
            </a:r>
          </a:p>
          <a:p>
            <a:pPr marL="930980" indent="-930980" algn="just">
              <a:lnSpc>
                <a:spcPct val="150000"/>
              </a:lnSpc>
              <a:spcBef>
                <a:spcPts val="0"/>
              </a:spcBef>
              <a:spcAft>
                <a:spcPts val="3037"/>
              </a:spcAft>
              <a:buClrTx/>
              <a:buSzPct val="85000"/>
              <a:buFont typeface="Wingdings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pause problems in drilling for water such as hole collapse;</a:t>
            </a:r>
          </a:p>
          <a:p>
            <a:pPr marL="930980" indent="-930980" algn="just">
              <a:lnSpc>
                <a:spcPct val="150000"/>
              </a:lnSpc>
              <a:spcBef>
                <a:spcPts val="0"/>
              </a:spcBef>
              <a:spcAft>
                <a:spcPts val="3037"/>
              </a:spcAft>
              <a:buClrTx/>
              <a:buSzPct val="85000"/>
              <a:buFont typeface="Wingdings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 as passages for solutions from which mineral deposits are formed by precipitation.  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10950" y="884656"/>
            <a:ext cx="20192941" cy="143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b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SzPct val="85000"/>
            </a:pPr>
            <a:r>
              <a:rPr lang="de-DE" sz="7289" b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Concluding Remarks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259095" y="7153052"/>
            <a:ext cx="5831896" cy="1093481"/>
          </a:xfrm>
        </p:spPr>
        <p:txBody>
          <a:bodyPr/>
          <a:lstStyle/>
          <a:p>
            <a:pPr algn="just"/>
            <a:r>
              <a:rPr lang="en-GB" sz="6074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End of Lecture</a:t>
            </a:r>
          </a:p>
        </p:txBody>
      </p:sp>
    </p:spTree>
    <p:extLst>
      <p:ext uri="{BB962C8B-B14F-4D97-AF65-F5344CB8AC3E}">
        <p14:creationId xmlns:p14="http://schemas.microsoft.com/office/powerpoint/2010/main" val="17558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yer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8255" y="3812287"/>
            <a:ext cx="10153128" cy="683626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22191" y="2387573"/>
            <a:ext cx="17130501" cy="123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t" anchorCtr="0" compatLnSpc="1">
            <a:prstTxWarp prst="textNoShape">
              <a:avLst/>
            </a:prstTxWarp>
          </a:bodyPr>
          <a:lstStyle/>
          <a:p>
            <a:pPr marL="708069" indent="-708069" algn="just">
              <a:lnSpc>
                <a:spcPct val="125000"/>
              </a:lnSpc>
              <a:spcBef>
                <a:spcPts val="0"/>
              </a:spcBef>
              <a:spcAft>
                <a:spcPts val="1239"/>
              </a:spcAft>
              <a:buSzPct val="90000"/>
              <a:buFont typeface="Wingdings" pitchFamily="2" charset="2"/>
              <a:buChar char="Ø"/>
              <a:defRPr/>
            </a:pPr>
            <a:r>
              <a:rPr lang="de-DE" sz="5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Layering</a:t>
            </a:r>
            <a:r>
              <a:rPr lang="de-DE" sz="5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5400" i="1" kern="0" dirty="0">
                <a:latin typeface="Arial" panose="020B0604020202020204" pitchFamily="34" charset="0"/>
                <a:cs typeface="Arial" panose="020B0604020202020204" pitchFamily="34" charset="0"/>
              </a:rPr>
              <a:t>– igneous rocks</a:t>
            </a: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12876050" y="6659707"/>
            <a:ext cx="1100290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112" tIns="95057" rIns="190112" bIns="95057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405"/>
              </a:spcAft>
              <a:buClrTx/>
              <a:buSzPct val="90000"/>
              <a:buNone/>
              <a:defRPr/>
            </a:pPr>
            <a:r>
              <a:rPr lang="de-DE" sz="5400" dirty="0">
                <a:latin typeface="Arial" panose="020B0604020202020204" pitchFamily="34" charset="0"/>
                <a:cs typeface="Arial" panose="020B0604020202020204" pitchFamily="34" charset="0"/>
              </a:rPr>
              <a:t>As indicated earlier, primary structures form at the same time as the rock.</a:t>
            </a:r>
            <a:endParaRPr lang="de-DE" sz="5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22191" y="888356"/>
            <a:ext cx="18432330" cy="1328640"/>
          </a:xfrm>
        </p:spPr>
        <p:txBody>
          <a:bodyPr/>
          <a:lstStyle/>
          <a:p>
            <a:r>
              <a:rPr lang="en-GB" sz="5400" b="1" dirty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Primary Structures</a:t>
            </a:r>
            <a:r>
              <a:rPr lang="en-GB" sz="4400" b="1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0685" y="2544540"/>
            <a:ext cx="21121263" cy="7564672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>
              <a:lnSpc>
                <a:spcPct val="210000"/>
              </a:lnSpc>
              <a:spcAft>
                <a:spcPts val="3000"/>
              </a:spcAft>
            </a:pPr>
            <a:r>
              <a:rPr lang="de-DE" sz="5400" dirty="0">
                <a:latin typeface="Arial" pitchFamily="34" charset="0"/>
                <a:cs typeface="Arial" pitchFamily="34" charset="0"/>
              </a:rPr>
              <a:t>Formed:</a:t>
            </a:r>
          </a:p>
          <a:p>
            <a:pPr marL="895120" indent="-895120">
              <a:lnSpc>
                <a:spcPct val="21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de-DE" sz="5400" dirty="0">
                <a:latin typeface="Arial" pitchFamily="34" charset="0"/>
                <a:cs typeface="Arial" pitchFamily="34" charset="0"/>
              </a:rPr>
              <a:t>after formtion of rock</a:t>
            </a:r>
            <a:endParaRPr lang="en-GB" sz="5400" dirty="0">
              <a:latin typeface="Arial" pitchFamily="34" charset="0"/>
              <a:cs typeface="Arial" pitchFamily="34" charset="0"/>
            </a:endParaRPr>
          </a:p>
          <a:p>
            <a:pPr marL="895120" indent="-895120">
              <a:lnSpc>
                <a:spcPct val="210000"/>
              </a:lnSpc>
              <a:spcAft>
                <a:spcPts val="3000"/>
              </a:spcAft>
              <a:buFont typeface="Wingdings" pitchFamily="2" charset="2"/>
              <a:buChar char="Ø"/>
            </a:pPr>
            <a:r>
              <a:rPr lang="en-GB" sz="5400" dirty="0">
                <a:latin typeface="Arial" pitchFamily="34" charset="0"/>
                <a:cs typeface="Arial" pitchFamily="34" charset="0"/>
              </a:rPr>
              <a:t>by tectonic stresses – </a:t>
            </a:r>
            <a:r>
              <a:rPr lang="en-GB" sz="5400" dirty="0">
                <a:solidFill>
                  <a:srgbClr val="00FFFF"/>
                </a:solidFill>
                <a:latin typeface="Arial" pitchFamily="34" charset="0"/>
                <a:cs typeface="Arial" pitchFamily="34" charset="0"/>
              </a:rPr>
              <a:t>confining stress / pressure 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– on rock / sediment when these are buried.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3130304" y="10681444"/>
            <a:ext cx="18650072" cy="1339955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>
              <a:lnSpc>
                <a:spcPct val="150000"/>
              </a:lnSpc>
            </a:pPr>
            <a:r>
              <a:rPr lang="en-GB" sz="5400" dirty="0">
                <a:latin typeface="Arial" pitchFamily="34" charset="0"/>
                <a:cs typeface="Arial" pitchFamily="34" charset="0"/>
              </a:rPr>
              <a:t>Tectonic processes create three types of directed stress.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Secondary Structures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mpres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0143" y="6914613"/>
            <a:ext cx="6826011" cy="4833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09064" y="2256508"/>
            <a:ext cx="20708509" cy="4364565"/>
          </a:xfrm>
          <a:prstGeom prst="rect">
            <a:avLst/>
          </a:prstGeom>
        </p:spPr>
        <p:txBody>
          <a:bodyPr wrap="square" lIns="92558" tIns="46278" rIns="92558" bIns="46278">
            <a:spAutoFit/>
          </a:bodyPr>
          <a:lstStyle/>
          <a:p>
            <a:pPr>
              <a:lnSpc>
                <a:spcPct val="180000"/>
              </a:lnSpc>
            </a:pPr>
            <a:r>
              <a:rPr lang="en-GB" sz="5400" dirty="0">
                <a:latin typeface="Arial" pitchFamily="34" charset="0"/>
                <a:cs typeface="Arial" pitchFamily="34" charset="0"/>
              </a:rPr>
              <a:t>Tectonic processes create three types of directed stress:</a:t>
            </a:r>
          </a:p>
          <a:p>
            <a:pPr marL="1157066" indent="-1157066" algn="just">
              <a:lnSpc>
                <a:spcPct val="180000"/>
              </a:lnSpc>
              <a:buFont typeface="+mj-lt"/>
              <a:buAutoNum type="alphaLcParenR"/>
            </a:pPr>
            <a:r>
              <a:rPr lang="en-GB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Compressive stress 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– common in convergent plate boundaries, where two plates converge and rock crumples.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46928" y="6924282"/>
            <a:ext cx="7776863" cy="4833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810105" y="6914613"/>
            <a:ext cx="7488832" cy="481131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122191" y="888356"/>
            <a:ext cx="18432330" cy="1328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5pPr>
            <a:lvl6pPr marL="944092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6pPr>
            <a:lvl7pPr marL="1888185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7pPr>
            <a:lvl8pPr marL="2832276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8pPr>
            <a:lvl9pPr marL="3776368" algn="l" rtl="0" eaLnBrk="0" fontAlgn="base" hangingPunct="0">
              <a:spcBef>
                <a:spcPct val="0"/>
              </a:spcBef>
              <a:spcAft>
                <a:spcPct val="0"/>
              </a:spcAft>
              <a:defRPr sz="9113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GB" sz="5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Secondary Structures</a:t>
            </a:r>
            <a:r>
              <a:rPr lang="en-GB" sz="4400" b="1" kern="0" dirty="0" smtClean="0">
                <a:solidFill>
                  <a:srgbClr val="66FFFF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…..contd.</a:t>
            </a:r>
            <a:endParaRPr lang="en-GB" sz="4400" b="1" kern="0" dirty="0">
              <a:solidFill>
                <a:srgbClr val="66FFFF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24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de Bar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ide B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ide Bar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 Bar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 Bar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de Bar 1">
    <a:dk1>
      <a:srgbClr val="000099"/>
    </a:dk1>
    <a:lt1>
      <a:srgbClr val="FFFFFF"/>
    </a:lt1>
    <a:dk2>
      <a:srgbClr val="0000FF"/>
    </a:dk2>
    <a:lt2>
      <a:srgbClr val="FFFF00"/>
    </a:lt2>
    <a:accent1>
      <a:srgbClr val="FF6633"/>
    </a:accent1>
    <a:accent2>
      <a:srgbClr val="FF00FF"/>
    </a:accent2>
    <a:accent3>
      <a:srgbClr val="AAAAFF"/>
    </a:accent3>
    <a:accent4>
      <a:srgbClr val="DADADA"/>
    </a:accent4>
    <a:accent5>
      <a:srgbClr val="FFB8AD"/>
    </a:accent5>
    <a:accent6>
      <a:srgbClr val="E700E7"/>
    </a:accent6>
    <a:hlink>
      <a:srgbClr val="FF0000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Designs\Side Bar.pot</Template>
  <TotalTime>29688</TotalTime>
  <Words>1527</Words>
  <Application>Microsoft Office PowerPoint</Application>
  <PresentationFormat>Custom</PresentationFormat>
  <Paragraphs>204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Arial Rounded MT Bold</vt:lpstr>
      <vt:lpstr>GillSans-Light</vt:lpstr>
      <vt:lpstr>Monotype Sorts</vt:lpstr>
      <vt:lpstr>Times New Roman</vt:lpstr>
      <vt:lpstr>Tw Cen MT</vt:lpstr>
      <vt:lpstr>Wingdings</vt:lpstr>
      <vt:lpstr>Side Bar</vt:lpstr>
      <vt:lpstr>PowerPoint Presentation</vt:lpstr>
      <vt:lpstr>Introduction</vt:lpstr>
      <vt:lpstr>Introduction…..contd.</vt:lpstr>
      <vt:lpstr>Primary Structures</vt:lpstr>
      <vt:lpstr>Primary Structures…..contd.</vt:lpstr>
      <vt:lpstr>Primary Structures…..contd.</vt:lpstr>
      <vt:lpstr>Primary Structures…..contd.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JOINTS</vt:lpstr>
      <vt:lpstr>PowerPoint Presentation</vt:lpstr>
      <vt:lpstr>PowerPoint Presentation</vt:lpstr>
      <vt:lpstr>PowerPoint Presentation</vt:lpstr>
      <vt:lpstr>Measurement of Geologic Structures</vt:lpstr>
      <vt:lpstr>Strike and Dip</vt:lpstr>
      <vt:lpstr>Strike and Dip…..(2)</vt:lpstr>
      <vt:lpstr>Strike and Dip…..(3)</vt:lpstr>
      <vt:lpstr>Strike and Dip…..(4)</vt:lpstr>
      <vt:lpstr>Strike and Dip…..(10)</vt:lpstr>
      <vt:lpstr>Strike and Dip…..(9)</vt:lpstr>
      <vt:lpstr>Strike and Dip…..(6)</vt:lpstr>
      <vt:lpstr>Strike and Dip…..(7)</vt:lpstr>
      <vt:lpstr>Strike and Dip…..(8)</vt:lpstr>
      <vt:lpstr>Significance of GEOLOGIC STRUCTURES in engineering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in Action</dc:title>
  <dc:creator>Keith Clarke</dc:creator>
  <cp:lastModifiedBy>Dan CW Nkhuwa</cp:lastModifiedBy>
  <cp:revision>192</cp:revision>
  <dcterms:created xsi:type="dcterms:W3CDTF">1995-05-28T16:26:58Z</dcterms:created>
  <dcterms:modified xsi:type="dcterms:W3CDTF">2019-03-03T13:36:09Z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E:\ANNS_FOLDER\Prenhall\</vt:lpwstr>
  </property>
</Properties>
</file>