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1" r:id="rId3"/>
    <p:sldId id="270" r:id="rId4"/>
    <p:sldId id="279" r:id="rId5"/>
    <p:sldId id="271" r:id="rId6"/>
    <p:sldId id="257" r:id="rId7"/>
    <p:sldId id="280" r:id="rId8"/>
    <p:sldId id="272" r:id="rId9"/>
    <p:sldId id="258" r:id="rId10"/>
    <p:sldId id="259" r:id="rId11"/>
    <p:sldId id="260" r:id="rId12"/>
    <p:sldId id="273" r:id="rId13"/>
    <p:sldId id="261" r:id="rId14"/>
    <p:sldId id="274" r:id="rId15"/>
    <p:sldId id="262" r:id="rId16"/>
    <p:sldId id="263" r:id="rId17"/>
    <p:sldId id="264" r:id="rId18"/>
    <p:sldId id="275" r:id="rId19"/>
    <p:sldId id="265" r:id="rId20"/>
    <p:sldId id="276" r:id="rId21"/>
    <p:sldId id="266" r:id="rId22"/>
    <p:sldId id="277" r:id="rId23"/>
    <p:sldId id="267" r:id="rId24"/>
    <p:sldId id="268" r:id="rId25"/>
    <p:sldId id="269" r:id="rId26"/>
  </p:sldIdLst>
  <p:sldSz cx="27000200" cy="165227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243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4865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7298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9731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6216499" algn="l" defTabSz="24865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7459798" algn="l" defTabSz="24865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8703098" algn="l" defTabSz="24865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9946396" algn="l" defTabSz="24865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05" userDrawn="1">
          <p15:clr>
            <a:srgbClr val="A4A3A4"/>
          </p15:clr>
        </p15:guide>
        <p15:guide id="2" pos="8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9900"/>
    <a:srgbClr val="66FFFF"/>
    <a:srgbClr val="66CCFF"/>
    <a:srgbClr val="FF99FF"/>
    <a:srgbClr val="FFFF00"/>
    <a:srgbClr val="FF33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86323" autoAdjust="0"/>
  </p:normalViewPr>
  <p:slideViewPr>
    <p:cSldViewPr>
      <p:cViewPr varScale="1">
        <p:scale>
          <a:sx n="20" d="100"/>
          <a:sy n="20" d="100"/>
        </p:scale>
        <p:origin x="-864" y="-144"/>
      </p:cViewPr>
      <p:guideLst>
        <p:guide orient="horz" pos="5205"/>
        <p:guide pos="85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8C7AEB-E026-4F7C-A72F-E1ACB0B65A98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A77F5B4-A77A-4160-BA15-CCF0DA3C24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189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85FDA-FBE7-47EF-BACD-17A10C558671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279525"/>
            <a:ext cx="56419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1A74-AEBD-4CB8-8B54-2FBBC939E3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53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1pPr>
    <a:lvl2pPr marL="673948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2pPr>
    <a:lvl3pPr marL="1347897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3pPr>
    <a:lvl4pPr marL="2021845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4pPr>
    <a:lvl5pPr marL="2695793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5pPr>
    <a:lvl6pPr marL="3369741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6pPr>
    <a:lvl7pPr marL="4043689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7pPr>
    <a:lvl8pPr marL="4717637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8pPr>
    <a:lvl9pPr marL="5391586" algn="l" defTabSz="1347897" rtl="0" eaLnBrk="1" latinLnBrk="0" hangingPunct="1">
      <a:defRPr sz="17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279525"/>
            <a:ext cx="564197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1A74-AEBD-4CB8-8B54-2FBBC939E35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747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016" y="5132747"/>
            <a:ext cx="22950171" cy="354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031" y="9362863"/>
            <a:ext cx="18900140" cy="4222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2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6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3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2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A560-5951-447D-AC47-634B235CC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BBAF-A959-4C3F-BAA2-10729B0305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75146" y="661674"/>
            <a:ext cx="6075045" cy="140978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0010" y="661674"/>
            <a:ext cx="17775131" cy="140978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03D6-4270-4A0F-BD76-5A92B454A1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50011" y="669324"/>
            <a:ext cx="24300180" cy="1410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50011" y="15042543"/>
            <a:ext cx="6300047" cy="110151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25069" y="15054016"/>
            <a:ext cx="8550064" cy="110151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50144" y="15042543"/>
            <a:ext cx="6300047" cy="1101514"/>
          </a:xfrm>
        </p:spPr>
        <p:txBody>
          <a:bodyPr/>
          <a:lstStyle>
            <a:lvl1pPr>
              <a:defRPr/>
            </a:lvl1pPr>
          </a:lstStyle>
          <a:p>
            <a:fld id="{B077A5EE-0897-4B4B-811A-637983E416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11" y="669324"/>
            <a:ext cx="24300180" cy="27537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50011" y="3855300"/>
            <a:ext cx="11925089" cy="1091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25102" y="3855300"/>
            <a:ext cx="11925089" cy="1091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0011" y="15042543"/>
            <a:ext cx="6300047" cy="110151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25069" y="15054016"/>
            <a:ext cx="8550064" cy="110151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50144" y="15042543"/>
            <a:ext cx="6300047" cy="1101514"/>
          </a:xfrm>
        </p:spPr>
        <p:txBody>
          <a:bodyPr/>
          <a:lstStyle>
            <a:lvl1pPr>
              <a:defRPr/>
            </a:lvl1pPr>
          </a:lstStyle>
          <a:p>
            <a:fld id="{23E1C619-3A06-4A8D-BCE3-75C45FB1AF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9F48-71F7-4882-B077-E8EE3BF275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830" y="10617367"/>
            <a:ext cx="22950171" cy="3281592"/>
          </a:xfrm>
        </p:spPr>
        <p:txBody>
          <a:bodyPr anchor="t"/>
          <a:lstStyle>
            <a:lvl1pPr algn="l">
              <a:defRPr sz="5548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830" y="7003027"/>
            <a:ext cx="22950171" cy="3614340"/>
          </a:xfrm>
        </p:spPr>
        <p:txBody>
          <a:bodyPr anchor="b"/>
          <a:lstStyle>
            <a:lvl1pPr marL="0" indent="0">
              <a:buNone/>
              <a:defRPr sz="2774">
                <a:solidFill>
                  <a:schemeClr val="tx1">
                    <a:tint val="75000"/>
                  </a:schemeClr>
                </a:solidFill>
              </a:defRPr>
            </a:lvl1pPr>
            <a:lvl2pPr marL="634119" indent="0">
              <a:buNone/>
              <a:defRPr sz="2497">
                <a:solidFill>
                  <a:schemeClr val="tx1">
                    <a:tint val="75000"/>
                  </a:schemeClr>
                </a:solidFill>
              </a:defRPr>
            </a:lvl2pPr>
            <a:lvl3pPr marL="1268239" indent="0">
              <a:buNone/>
              <a:defRPr sz="2219">
                <a:solidFill>
                  <a:schemeClr val="tx1">
                    <a:tint val="75000"/>
                  </a:schemeClr>
                </a:solidFill>
              </a:defRPr>
            </a:lvl3pPr>
            <a:lvl4pPr marL="1902357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4pPr>
            <a:lvl5pPr marL="2536476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5pPr>
            <a:lvl6pPr marL="3170595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6pPr>
            <a:lvl7pPr marL="3804715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7pPr>
            <a:lvl8pPr marL="4438833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8pPr>
            <a:lvl9pPr marL="5072952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0DDD-A7C0-46FB-87FF-69C3FDF166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011" y="3855297"/>
            <a:ext cx="11925089" cy="10904219"/>
          </a:xfrm>
        </p:spPr>
        <p:txBody>
          <a:bodyPr/>
          <a:lstStyle>
            <a:lvl1pPr>
              <a:defRPr sz="3884"/>
            </a:lvl1pPr>
            <a:lvl2pPr>
              <a:defRPr sz="3329"/>
            </a:lvl2pPr>
            <a:lvl3pPr>
              <a:defRPr sz="2774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25102" y="3855297"/>
            <a:ext cx="11925089" cy="10904219"/>
          </a:xfrm>
        </p:spPr>
        <p:txBody>
          <a:bodyPr/>
          <a:lstStyle>
            <a:lvl1pPr>
              <a:defRPr sz="3884"/>
            </a:lvl1pPr>
            <a:lvl2pPr>
              <a:defRPr sz="3329"/>
            </a:lvl2pPr>
            <a:lvl3pPr>
              <a:defRPr sz="2774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6D2D-2842-4B42-A07A-5BF24628D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011" y="3698486"/>
            <a:ext cx="11929777" cy="1541352"/>
          </a:xfrm>
        </p:spPr>
        <p:txBody>
          <a:bodyPr anchor="b"/>
          <a:lstStyle>
            <a:lvl1pPr marL="0" indent="0">
              <a:buNone/>
              <a:defRPr sz="3329" b="1"/>
            </a:lvl1pPr>
            <a:lvl2pPr marL="634119" indent="0">
              <a:buNone/>
              <a:defRPr sz="2774" b="1"/>
            </a:lvl2pPr>
            <a:lvl3pPr marL="1268239" indent="0">
              <a:buNone/>
              <a:defRPr sz="2497" b="1"/>
            </a:lvl3pPr>
            <a:lvl4pPr marL="1902357" indent="0">
              <a:buNone/>
              <a:defRPr sz="2219" b="1"/>
            </a:lvl4pPr>
            <a:lvl5pPr marL="2536476" indent="0">
              <a:buNone/>
              <a:defRPr sz="2219" b="1"/>
            </a:lvl5pPr>
            <a:lvl6pPr marL="3170595" indent="0">
              <a:buNone/>
              <a:defRPr sz="2219" b="1"/>
            </a:lvl6pPr>
            <a:lvl7pPr marL="3804715" indent="0">
              <a:buNone/>
              <a:defRPr sz="2219" b="1"/>
            </a:lvl7pPr>
            <a:lvl8pPr marL="4438833" indent="0">
              <a:buNone/>
              <a:defRPr sz="2219" b="1"/>
            </a:lvl8pPr>
            <a:lvl9pPr marL="5072952" indent="0">
              <a:buNone/>
              <a:defRPr sz="22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0011" y="5239839"/>
            <a:ext cx="11929777" cy="9519677"/>
          </a:xfrm>
        </p:spPr>
        <p:txBody>
          <a:bodyPr/>
          <a:lstStyle>
            <a:lvl1pPr>
              <a:defRPr sz="3329"/>
            </a:lvl1pPr>
            <a:lvl2pPr>
              <a:defRPr sz="2774"/>
            </a:lvl2pPr>
            <a:lvl3pPr>
              <a:defRPr sz="2497"/>
            </a:lvl3pPr>
            <a:lvl4pPr>
              <a:defRPr sz="2219"/>
            </a:lvl4pPr>
            <a:lvl5pPr>
              <a:defRPr sz="2219"/>
            </a:lvl5pPr>
            <a:lvl6pPr>
              <a:defRPr sz="2219"/>
            </a:lvl6pPr>
            <a:lvl7pPr>
              <a:defRPr sz="2219"/>
            </a:lvl7pPr>
            <a:lvl8pPr>
              <a:defRPr sz="2219"/>
            </a:lvl8pPr>
            <a:lvl9pPr>
              <a:defRPr sz="22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15730" y="3698486"/>
            <a:ext cx="11934463" cy="1541352"/>
          </a:xfrm>
        </p:spPr>
        <p:txBody>
          <a:bodyPr anchor="b"/>
          <a:lstStyle>
            <a:lvl1pPr marL="0" indent="0">
              <a:buNone/>
              <a:defRPr sz="3329" b="1"/>
            </a:lvl1pPr>
            <a:lvl2pPr marL="634119" indent="0">
              <a:buNone/>
              <a:defRPr sz="2774" b="1"/>
            </a:lvl2pPr>
            <a:lvl3pPr marL="1268239" indent="0">
              <a:buNone/>
              <a:defRPr sz="2497" b="1"/>
            </a:lvl3pPr>
            <a:lvl4pPr marL="1902357" indent="0">
              <a:buNone/>
              <a:defRPr sz="2219" b="1"/>
            </a:lvl4pPr>
            <a:lvl5pPr marL="2536476" indent="0">
              <a:buNone/>
              <a:defRPr sz="2219" b="1"/>
            </a:lvl5pPr>
            <a:lvl6pPr marL="3170595" indent="0">
              <a:buNone/>
              <a:defRPr sz="2219" b="1"/>
            </a:lvl6pPr>
            <a:lvl7pPr marL="3804715" indent="0">
              <a:buNone/>
              <a:defRPr sz="2219" b="1"/>
            </a:lvl7pPr>
            <a:lvl8pPr marL="4438833" indent="0">
              <a:buNone/>
              <a:defRPr sz="2219" b="1"/>
            </a:lvl8pPr>
            <a:lvl9pPr marL="5072952" indent="0">
              <a:buNone/>
              <a:defRPr sz="22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15730" y="5239839"/>
            <a:ext cx="11934463" cy="9519677"/>
          </a:xfrm>
        </p:spPr>
        <p:txBody>
          <a:bodyPr/>
          <a:lstStyle>
            <a:lvl1pPr>
              <a:defRPr sz="3329"/>
            </a:lvl1pPr>
            <a:lvl2pPr>
              <a:defRPr sz="2774"/>
            </a:lvl2pPr>
            <a:lvl3pPr>
              <a:defRPr sz="2497"/>
            </a:lvl3pPr>
            <a:lvl4pPr>
              <a:defRPr sz="2219"/>
            </a:lvl4pPr>
            <a:lvl5pPr>
              <a:defRPr sz="2219"/>
            </a:lvl5pPr>
            <a:lvl6pPr>
              <a:defRPr sz="2219"/>
            </a:lvl6pPr>
            <a:lvl7pPr>
              <a:defRPr sz="2219"/>
            </a:lvl7pPr>
            <a:lvl8pPr>
              <a:defRPr sz="2219"/>
            </a:lvl8pPr>
            <a:lvl9pPr>
              <a:defRPr sz="22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5008-E441-4609-BF91-C7F86EFD0E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CA53-C123-410F-B4BC-9C88C078A7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2E45-8301-4C3D-AF09-3049ED4F41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12" y="657849"/>
            <a:ext cx="8882879" cy="2799681"/>
          </a:xfrm>
        </p:spPr>
        <p:txBody>
          <a:bodyPr anchor="b"/>
          <a:lstStyle>
            <a:lvl1pPr algn="l">
              <a:defRPr sz="277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329" y="657850"/>
            <a:ext cx="15093862" cy="14101667"/>
          </a:xfrm>
        </p:spPr>
        <p:txBody>
          <a:bodyPr/>
          <a:lstStyle>
            <a:lvl1pPr>
              <a:defRPr sz="4439"/>
            </a:lvl1pPr>
            <a:lvl2pPr>
              <a:defRPr sz="3884"/>
            </a:lvl2pPr>
            <a:lvl3pPr>
              <a:defRPr sz="3329"/>
            </a:lvl3pPr>
            <a:lvl4pPr>
              <a:defRPr sz="2774"/>
            </a:lvl4pPr>
            <a:lvl5pPr>
              <a:defRPr sz="2774"/>
            </a:lvl5pPr>
            <a:lvl6pPr>
              <a:defRPr sz="2774"/>
            </a:lvl6pPr>
            <a:lvl7pPr>
              <a:defRPr sz="2774"/>
            </a:lvl7pPr>
            <a:lvl8pPr>
              <a:defRPr sz="2774"/>
            </a:lvl8pPr>
            <a:lvl9pPr>
              <a:defRPr sz="277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012" y="3457530"/>
            <a:ext cx="8882879" cy="11301987"/>
          </a:xfrm>
        </p:spPr>
        <p:txBody>
          <a:bodyPr/>
          <a:lstStyle>
            <a:lvl1pPr marL="0" indent="0">
              <a:buNone/>
              <a:defRPr sz="1942"/>
            </a:lvl1pPr>
            <a:lvl2pPr marL="634119" indent="0">
              <a:buNone/>
              <a:defRPr sz="1664"/>
            </a:lvl2pPr>
            <a:lvl3pPr marL="1268239" indent="0">
              <a:buNone/>
              <a:defRPr sz="1387"/>
            </a:lvl3pPr>
            <a:lvl4pPr marL="1902357" indent="0">
              <a:buNone/>
              <a:defRPr sz="1248"/>
            </a:lvl4pPr>
            <a:lvl5pPr marL="2536476" indent="0">
              <a:buNone/>
              <a:defRPr sz="1248"/>
            </a:lvl5pPr>
            <a:lvl6pPr marL="3170595" indent="0">
              <a:buNone/>
              <a:defRPr sz="1248"/>
            </a:lvl6pPr>
            <a:lvl7pPr marL="3804715" indent="0">
              <a:buNone/>
              <a:defRPr sz="1248"/>
            </a:lvl7pPr>
            <a:lvl8pPr marL="4438833" indent="0">
              <a:buNone/>
              <a:defRPr sz="1248"/>
            </a:lvl8pPr>
            <a:lvl9pPr marL="5072952" indent="0">
              <a:buNone/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BF78-3F68-4C2C-9DED-D1725DFD63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229" y="11565892"/>
            <a:ext cx="16200120" cy="1365418"/>
          </a:xfrm>
        </p:spPr>
        <p:txBody>
          <a:bodyPr anchor="b"/>
          <a:lstStyle>
            <a:lvl1pPr algn="l">
              <a:defRPr sz="277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92229" y="1476335"/>
            <a:ext cx="16200120" cy="9913620"/>
          </a:xfrm>
        </p:spPr>
        <p:txBody>
          <a:bodyPr/>
          <a:lstStyle>
            <a:lvl1pPr marL="0" indent="0">
              <a:buNone/>
              <a:defRPr sz="4439"/>
            </a:lvl1pPr>
            <a:lvl2pPr marL="634119" indent="0">
              <a:buNone/>
              <a:defRPr sz="3884"/>
            </a:lvl2pPr>
            <a:lvl3pPr marL="1268239" indent="0">
              <a:buNone/>
              <a:defRPr sz="3329"/>
            </a:lvl3pPr>
            <a:lvl4pPr marL="1902357" indent="0">
              <a:buNone/>
              <a:defRPr sz="2774"/>
            </a:lvl4pPr>
            <a:lvl5pPr marL="2536476" indent="0">
              <a:buNone/>
              <a:defRPr sz="2774"/>
            </a:lvl5pPr>
            <a:lvl6pPr marL="3170595" indent="0">
              <a:buNone/>
              <a:defRPr sz="2774"/>
            </a:lvl6pPr>
            <a:lvl7pPr marL="3804715" indent="0">
              <a:buNone/>
              <a:defRPr sz="2774"/>
            </a:lvl7pPr>
            <a:lvl8pPr marL="4438833" indent="0">
              <a:buNone/>
              <a:defRPr sz="2774"/>
            </a:lvl8pPr>
            <a:lvl9pPr marL="5072952" indent="0">
              <a:buNone/>
              <a:defRPr sz="277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229" y="12931309"/>
            <a:ext cx="16200120" cy="1939121"/>
          </a:xfrm>
        </p:spPr>
        <p:txBody>
          <a:bodyPr/>
          <a:lstStyle>
            <a:lvl1pPr marL="0" indent="0">
              <a:buNone/>
              <a:defRPr sz="1942"/>
            </a:lvl1pPr>
            <a:lvl2pPr marL="634119" indent="0">
              <a:buNone/>
              <a:defRPr sz="1664"/>
            </a:lvl2pPr>
            <a:lvl3pPr marL="1268239" indent="0">
              <a:buNone/>
              <a:defRPr sz="1387"/>
            </a:lvl3pPr>
            <a:lvl4pPr marL="1902357" indent="0">
              <a:buNone/>
              <a:defRPr sz="1248"/>
            </a:lvl4pPr>
            <a:lvl5pPr marL="2536476" indent="0">
              <a:buNone/>
              <a:defRPr sz="1248"/>
            </a:lvl5pPr>
            <a:lvl6pPr marL="3170595" indent="0">
              <a:buNone/>
              <a:defRPr sz="1248"/>
            </a:lvl6pPr>
            <a:lvl7pPr marL="3804715" indent="0">
              <a:buNone/>
              <a:defRPr sz="1248"/>
            </a:lvl7pPr>
            <a:lvl8pPr marL="4438833" indent="0">
              <a:buNone/>
              <a:defRPr sz="1248"/>
            </a:lvl8pPr>
            <a:lvl9pPr marL="5072952" indent="0">
              <a:buNone/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9ACD-7F5D-4430-984B-5961E84CFF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0011" y="417837"/>
            <a:ext cx="24300180" cy="157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011" y="2288723"/>
            <a:ext cx="24300180" cy="1302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011" y="15314099"/>
            <a:ext cx="6300047" cy="879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5069" y="15314099"/>
            <a:ext cx="8550064" cy="879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50144" y="15314099"/>
            <a:ext cx="6300047" cy="879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C5F4-4FEC-4887-90A2-5A5B679E085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5606166"/>
            <a:ext cx="27000200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996654"/>
            <a:ext cx="27000200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defTabSz="1268239" rtl="0" eaLnBrk="1" latinLnBrk="0" hangingPunct="1">
        <a:spcBef>
          <a:spcPct val="0"/>
        </a:spcBef>
        <a:buNone/>
        <a:defRPr sz="61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5590" indent="-475590" algn="l" defTabSz="1268239" rtl="0" eaLnBrk="1" latinLnBrk="0" hangingPunct="1">
        <a:spcBef>
          <a:spcPct val="20000"/>
        </a:spcBef>
        <a:buFont typeface="Arial" pitchFamily="34" charset="0"/>
        <a:buChar char="•"/>
        <a:defRPr sz="4439" kern="1200">
          <a:solidFill>
            <a:schemeClr val="tx1"/>
          </a:solidFill>
          <a:latin typeface="+mn-lt"/>
          <a:ea typeface="+mn-ea"/>
          <a:cs typeface="+mn-cs"/>
        </a:defRPr>
      </a:lvl1pPr>
      <a:lvl2pPr marL="1030444" indent="-396324" algn="l" defTabSz="1268239" rtl="0" eaLnBrk="1" latinLnBrk="0" hangingPunct="1">
        <a:spcBef>
          <a:spcPct val="20000"/>
        </a:spcBef>
        <a:buFont typeface="Arial" pitchFamily="34" charset="0"/>
        <a:buChar char="–"/>
        <a:defRPr sz="3884" kern="1200">
          <a:solidFill>
            <a:schemeClr val="tx1"/>
          </a:solidFill>
          <a:latin typeface="+mn-lt"/>
          <a:ea typeface="+mn-ea"/>
          <a:cs typeface="+mn-cs"/>
        </a:defRPr>
      </a:lvl2pPr>
      <a:lvl3pPr marL="1585298" indent="-317059" algn="l" defTabSz="1268239" rtl="0" eaLnBrk="1" latinLnBrk="0" hangingPunct="1">
        <a:spcBef>
          <a:spcPct val="20000"/>
        </a:spcBef>
        <a:buFont typeface="Arial" pitchFamily="34" charset="0"/>
        <a:buChar char="•"/>
        <a:defRPr sz="3329" kern="1200">
          <a:solidFill>
            <a:schemeClr val="tx1"/>
          </a:solidFill>
          <a:latin typeface="+mn-lt"/>
          <a:ea typeface="+mn-ea"/>
          <a:cs typeface="+mn-cs"/>
        </a:defRPr>
      </a:lvl3pPr>
      <a:lvl4pPr marL="2219417" indent="-317059" algn="l" defTabSz="1268239" rtl="0" eaLnBrk="1" latinLnBrk="0" hangingPunct="1">
        <a:spcBef>
          <a:spcPct val="20000"/>
        </a:spcBef>
        <a:buFont typeface="Arial" pitchFamily="34" charset="0"/>
        <a:buChar char="–"/>
        <a:defRPr sz="2774" kern="1200">
          <a:solidFill>
            <a:schemeClr val="tx1"/>
          </a:solidFill>
          <a:latin typeface="+mn-lt"/>
          <a:ea typeface="+mn-ea"/>
          <a:cs typeface="+mn-cs"/>
        </a:defRPr>
      </a:lvl4pPr>
      <a:lvl5pPr marL="2853535" indent="-317059" algn="l" defTabSz="1268239" rtl="0" eaLnBrk="1" latinLnBrk="0" hangingPunct="1">
        <a:spcBef>
          <a:spcPct val="20000"/>
        </a:spcBef>
        <a:buFont typeface="Arial" pitchFamily="34" charset="0"/>
        <a:buChar char="»"/>
        <a:defRPr sz="2774" kern="1200">
          <a:solidFill>
            <a:schemeClr val="tx1"/>
          </a:solidFill>
          <a:latin typeface="+mn-lt"/>
          <a:ea typeface="+mn-ea"/>
          <a:cs typeface="+mn-cs"/>
        </a:defRPr>
      </a:lvl5pPr>
      <a:lvl6pPr marL="3487655" indent="-317059" algn="l" defTabSz="1268239" rtl="0" eaLnBrk="1" latinLnBrk="0" hangingPunct="1">
        <a:spcBef>
          <a:spcPct val="20000"/>
        </a:spcBef>
        <a:buFont typeface="Arial" pitchFamily="34" charset="0"/>
        <a:buChar char="•"/>
        <a:defRPr sz="2774" kern="1200">
          <a:solidFill>
            <a:schemeClr val="tx1"/>
          </a:solidFill>
          <a:latin typeface="+mn-lt"/>
          <a:ea typeface="+mn-ea"/>
          <a:cs typeface="+mn-cs"/>
        </a:defRPr>
      </a:lvl6pPr>
      <a:lvl7pPr marL="4121774" indent="-317059" algn="l" defTabSz="1268239" rtl="0" eaLnBrk="1" latinLnBrk="0" hangingPunct="1">
        <a:spcBef>
          <a:spcPct val="20000"/>
        </a:spcBef>
        <a:buFont typeface="Arial" pitchFamily="34" charset="0"/>
        <a:buChar char="•"/>
        <a:defRPr sz="2774" kern="1200">
          <a:solidFill>
            <a:schemeClr val="tx1"/>
          </a:solidFill>
          <a:latin typeface="+mn-lt"/>
          <a:ea typeface="+mn-ea"/>
          <a:cs typeface="+mn-cs"/>
        </a:defRPr>
      </a:lvl7pPr>
      <a:lvl8pPr marL="4755893" indent="-317059" algn="l" defTabSz="1268239" rtl="0" eaLnBrk="1" latinLnBrk="0" hangingPunct="1">
        <a:spcBef>
          <a:spcPct val="20000"/>
        </a:spcBef>
        <a:buFont typeface="Arial" pitchFamily="34" charset="0"/>
        <a:buChar char="•"/>
        <a:defRPr sz="2774" kern="1200">
          <a:solidFill>
            <a:schemeClr val="tx1"/>
          </a:solidFill>
          <a:latin typeface="+mn-lt"/>
          <a:ea typeface="+mn-ea"/>
          <a:cs typeface="+mn-cs"/>
        </a:defRPr>
      </a:lvl8pPr>
      <a:lvl9pPr marL="5390011" indent="-317059" algn="l" defTabSz="1268239" rtl="0" eaLnBrk="1" latinLnBrk="0" hangingPunct="1">
        <a:spcBef>
          <a:spcPct val="20000"/>
        </a:spcBef>
        <a:buFont typeface="Arial" pitchFamily="34" charset="0"/>
        <a:buChar char="•"/>
        <a:defRPr sz="27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1pPr>
      <a:lvl2pPr marL="634119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2pPr>
      <a:lvl3pPr marL="1268239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3pPr>
      <a:lvl4pPr marL="1902357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4pPr>
      <a:lvl5pPr marL="2536476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5pPr>
      <a:lvl6pPr marL="3170595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6pPr>
      <a:lvl7pPr marL="3804715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7pPr>
      <a:lvl8pPr marL="4438833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2" algn="l" defTabSz="1268239" rtl="0" eaLnBrk="1" latinLnBrk="0" hangingPunct="1">
        <a:defRPr sz="24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13774" y="6064162"/>
            <a:ext cx="21971886" cy="35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3315" kern="0" cap="all" spc="416" dirty="0">
                <a:solidFill>
                  <a:srgbClr val="FF0000"/>
                </a:solidFill>
                <a:effectLst>
                  <a:outerShdw blurRad="50800" dist="63500" dir="5220000" sx="98000" sy="98000" algn="ctr" rotWithShape="0">
                    <a:srgbClr val="000000">
                      <a:alpha val="59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Site investigations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462150"/>
            <a:ext cx="2700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996654"/>
            <a:ext cx="2700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70908" y="6029102"/>
            <a:ext cx="22178464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70908" y="9701510"/>
            <a:ext cx="22178464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86732" y="1780630"/>
            <a:ext cx="24410712" cy="136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itchFamily="18" charset="2"/>
              </a:rPr>
              <a:t>After decision to initiate project → need for desk </a:t>
            </a:r>
            <a:r>
              <a:rPr lang="en-GB" sz="6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itchFamily="18" charset="2"/>
              </a:rPr>
              <a:t>study, involving: </a:t>
            </a:r>
            <a:endParaRPr lang="en-GB" sz="6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Symbol" pitchFamily="18" charset="2"/>
            </a:endParaRPr>
          </a:p>
          <a:p>
            <a:pPr marL="979488" indent="-97948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Topographic,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Geological, and Geotechnical data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incorporating;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1958975" lvl="1" indent="-97948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All topographic maps</a:t>
            </a:r>
          </a:p>
          <a:p>
            <a:pPr marL="1958975" lvl="1" indent="-97948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Aerial photographs</a:t>
            </a:r>
          </a:p>
          <a:p>
            <a:pPr marL="1958975" lvl="1" indent="-97948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Geologic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hydrogeologic maps of site</a:t>
            </a:r>
          </a:p>
          <a:p>
            <a:pPr marL="1958975" lvl="1" indent="-97948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Site investigation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construction reports for adjacent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engineering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projects.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6692" y="997932"/>
            <a:ext cx="2117290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15975" indent="-815975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30748" y="1996654"/>
            <a:ext cx="23546616" cy="1160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Main idea for this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phase is: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815975" indent="-815975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To produce sufficient evidence to allow for formation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5463" lvl="1" indent="-914400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Geologic structure</a:t>
            </a:r>
          </a:p>
          <a:p>
            <a:pPr marL="1795463" lvl="1" indent="-914400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Nature of sedimentary deposits, if any,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site</a:t>
            </a:r>
          </a:p>
          <a:p>
            <a:pPr marL="1795463" lvl="1" indent="-914400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type of likely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engg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. problems which may arise as a result of prevailing ground conditions.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6692" y="997932"/>
            <a:ext cx="2117290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1120718" indent="-1120718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0900" y="1056928"/>
            <a:ext cx="23978664" cy="15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 achieve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that,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 following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need to be investigated:</a:t>
            </a:r>
          </a:p>
          <a:p>
            <a:pPr marL="1120718" indent="-1120718" algn="just" fontAlgn="auto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History and previous use of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site (was there a gas station, a railway line, a dumpsite?)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0718" indent="-1120718" algn="just" fontAlgn="auto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Any defects /failures of existing or former buildings attributable to foundation conditions</a:t>
            </a:r>
          </a:p>
          <a:p>
            <a:pPr marL="1120718" indent="-1120718" algn="just" fontAlgn="auto">
              <a:lnSpc>
                <a:spcPct val="22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Any special features –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of earthquakes, flooding, seasonal swelling </a:t>
            </a:r>
            <a:r>
              <a:rPr lang="en-GB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shrinkage of ground.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50900" y="0"/>
            <a:ext cx="2117290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1120718" indent="-1120718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project-model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18486" y="4156894"/>
            <a:ext cx="11055022" cy="9721080"/>
          </a:xfrm>
          <a:noFill/>
          <a:ln/>
        </p:spPr>
      </p:pic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26692" y="2053664"/>
            <a:ext cx="14160766" cy="116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6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Example</a:t>
            </a:r>
            <a:r>
              <a:rPr lang="en-GB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</a:t>
            </a:r>
            <a:endParaRPr lang="en-GB" sz="6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2" y="997932"/>
            <a:ext cx="2117290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26692" y="3468801"/>
            <a:ext cx="14160766" cy="35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Tall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office block in built-up area, incorporates basement for storage or car park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826692" y="7388532"/>
            <a:ext cx="14160766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01820" indent="-1001820" algn="just" fontAlgn="auto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Wingdings" pitchFamily="2" charset="2"/>
              <a:buChar char="Ø"/>
            </a:pPr>
            <a:r>
              <a:rPr lang="en-GB" sz="6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both sides are of varying age</a:t>
            </a:r>
          </a:p>
          <a:p>
            <a:pPr marL="1001820" indent="-1001820" algn="just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2 is very old and of antique design</a:t>
            </a:r>
          </a:p>
          <a:p>
            <a:pPr marL="1001820" indent="-1001820" algn="just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Clr>
                <a:srgbClr val="0000FF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4 is modern, but old</a:t>
            </a:r>
          </a:p>
          <a:p>
            <a:pPr marL="1001820" indent="-1001820" algn="just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Clr>
                <a:srgbClr val="00B050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1 </a:t>
            </a:r>
            <a:r>
              <a:rPr lang="en-GB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are modern and new. 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826692" y="1996654"/>
            <a:ext cx="24058839" cy="1317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Example</a:t>
            </a:r>
            <a:r>
              <a:rPr lang="en-GB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…..contd.</a:t>
            </a:r>
            <a:endParaRPr lang="en-GB" sz="55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475590" indent="-475590" algn="just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SzPct val="85000"/>
            </a:pPr>
            <a:r>
              <a:rPr lang="en-GB" sz="5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 addition, the following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 known of this site: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809625" indent="-809625" algn="just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Records of an old borehole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809625" indent="-809625" algn="just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Investigations records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foundation drawings for 1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809625" indent="-809625" algn="just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No geologic conditions are known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6693" y="997932"/>
            <a:ext cx="1360951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Project-mod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>
          <a:xfrm>
            <a:off x="14796244" y="2979123"/>
            <a:ext cx="11593288" cy="11401298"/>
          </a:xfrm>
          <a:noFill/>
          <a:ln/>
        </p:spPr>
      </p:pic>
      <p:sp>
        <p:nvSpPr>
          <p:cNvPr id="820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826694" y="1969402"/>
            <a:ext cx="13609512" cy="134207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None/>
            </a:pPr>
            <a:r>
              <a:rPr lang="en-GB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Example</a:t>
            </a:r>
            <a:r>
              <a:rPr lang="en-GB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…..contd.</a:t>
            </a:r>
            <a:endParaRPr lang="en-GB" sz="55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None/>
            </a:pPr>
            <a:r>
              <a:rPr lang="en-GB" sz="55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Site geology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hydrogeology can be deduced....</a:t>
            </a:r>
          </a:p>
          <a:p>
            <a:pPr marL="737604" indent="-737604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Granite most probably underlies proposed block and would seem likely to be deeper than bottom of proposed basement.</a:t>
            </a:r>
          </a:p>
          <a:p>
            <a:pPr marL="737604" indent="-737604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en-GB" sz="5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work must go on, it should begin with excavation of b/m </a:t>
            </a:r>
            <a:r>
              <a:rPr lang="en-GB" sz="5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withdrawal of support from surrounding ground.</a:t>
            </a:r>
            <a:endParaRPr lang="en-GB" sz="55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3" y="997932"/>
            <a:ext cx="1360951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6693" y="1996654"/>
            <a:ext cx="25490831" cy="135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Example</a:t>
            </a:r>
            <a:r>
              <a:rPr lang="en-GB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…..contd.</a:t>
            </a:r>
            <a:endParaRPr lang="en-GB" sz="55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Consequence of excavation:</a:t>
            </a:r>
          </a:p>
          <a:p>
            <a:pPr marL="620713" indent="-620713" algn="just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  <a:buFont typeface="Wingdings" pitchFamily="2" charset="2"/>
              <a:buChar char="Ø"/>
            </a:pPr>
            <a:r>
              <a:rPr lang="en-GB" sz="6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might </a:t>
            </a:r>
            <a:r>
              <a:rPr lang="en-GB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create problems with stability of excavated slope.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 determine this problem, requires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knowledge of </a:t>
            </a:r>
            <a:r>
              <a:rPr lang="en-GB" sz="6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geotech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en-GB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props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of soil/rock mass in the slope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Pct val="80000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Unfortunately, because of presence of adjacent buildings,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slope must be near vertical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…..</a:t>
            </a:r>
            <a:endParaRPr lang="en-GB" sz="6000" i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…and may thus, subsequently need some support.  To achieve this, it will require knowledge of: </a:t>
            </a:r>
          </a:p>
          <a:p>
            <a:pPr marL="914400" indent="-91440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Geotechnical properties of groundmass.</a:t>
            </a:r>
          </a:p>
          <a:p>
            <a:pPr marL="914400" indent="-91440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Foundation loads imposed by nearby buildings </a:t>
            </a:r>
            <a:r>
              <a:rPr lang="en-GB" sz="5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types, depth </a:t>
            </a:r>
            <a:r>
              <a:rPr lang="en-GB" sz="5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n-GB" sz="5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GB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5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6693" y="997932"/>
            <a:ext cx="1360951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6693" y="2080350"/>
            <a:ext cx="244978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5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Example</a:t>
            </a:r>
            <a:r>
              <a:rPr lang="en-GB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…..contd.</a:t>
            </a:r>
            <a:endParaRPr lang="en-GB" sz="4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Assuming foundation excavation can be made, </a:t>
            </a:r>
            <a:r>
              <a:rPr lang="en-GB" sz="55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depth to top of granite will need to be known.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6694" y="12955345"/>
            <a:ext cx="2449783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 granite is deep,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alluvium too weak to support building load, </a:t>
            </a:r>
            <a:r>
              <a:rPr lang="en-GB" sz="55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foundation may need to extend below bottom of </a:t>
            </a:r>
            <a:r>
              <a:rPr lang="en-GB" sz="55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</a:t>
            </a:r>
            <a:r>
              <a:rPr lang="en-GB" sz="55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asement</a:t>
            </a:r>
            <a:r>
              <a:rPr lang="en-GB" sz="55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55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 reach it.</a:t>
            </a:r>
          </a:p>
        </p:txBody>
      </p:sp>
      <p:pic>
        <p:nvPicPr>
          <p:cNvPr id="10249" name="Picture 9" descr="Project-model-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02364" y="4444925"/>
            <a:ext cx="16668386" cy="8510419"/>
          </a:xfrm>
          <a:noFill/>
          <a:ln w="1270">
            <a:solidFill>
              <a:schemeClr val="bg1">
                <a:lumMod val="50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26693" y="997932"/>
            <a:ext cx="1360951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826692" y="2068662"/>
            <a:ext cx="25058783" cy="1326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  <a:spcAft>
                <a:spcPts val="3000"/>
              </a:spcAft>
              <a:buClr>
                <a:srgbClr val="FF3399"/>
              </a:buClr>
            </a:pPr>
            <a:r>
              <a:rPr lang="en-GB" sz="4439" dirty="0">
                <a:latin typeface="Tw Cen MT" pitchFamily="34" charset="0"/>
                <a:sym typeface="Symbol" pitchFamily="18" charset="2"/>
              </a:rPr>
              <a:t> </a:t>
            </a:r>
            <a:r>
              <a:rPr lang="en-GB" sz="6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Example</a:t>
            </a:r>
            <a:r>
              <a:rPr lang="en-GB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…..contd.</a:t>
            </a:r>
            <a:endParaRPr lang="en-GB" sz="4439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lnSpc>
                <a:spcPct val="180000"/>
              </a:lnSpc>
              <a:spcAft>
                <a:spcPts val="3000"/>
              </a:spcAft>
              <a:buClr>
                <a:srgbClr val="FF3399"/>
              </a:buClr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Possible problems:</a:t>
            </a:r>
            <a:endParaRPr lang="en-GB" sz="6000" i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979488" indent="-979488" algn="just">
              <a:lnSpc>
                <a:spcPct val="180000"/>
              </a:lnSpc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Higher slope will be created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need for support</a:t>
            </a:r>
          </a:p>
          <a:p>
            <a:pPr marL="979488" indent="-979488" algn="just">
              <a:lnSpc>
                <a:spcPct val="180000"/>
              </a:lnSpc>
              <a:spcAft>
                <a:spcPts val="3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water table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 high in alluvium, water will flow into excavation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influence stability of slope…….</a:t>
            </a:r>
          </a:p>
          <a:p>
            <a:pPr algn="just">
              <a:lnSpc>
                <a:spcPct val="180000"/>
              </a:lnSpc>
              <a:spcAft>
                <a:spcPts val="3000"/>
              </a:spcAft>
              <a:buClr>
                <a:srgbClr val="FF3399"/>
              </a:buClr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Having assessed some likely problems that’d affect project,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basic practicability of project should be established!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3" y="997932"/>
            <a:ext cx="1360951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1.	Project Conception 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26692" y="1852638"/>
            <a:ext cx="25058784" cy="132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20000"/>
              </a:lnSpc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Foregoing will reveal gaps in basic knowledge of site. In this stage, limited exploration is carried out using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relatively simple</a:t>
            </a:r>
            <a:r>
              <a:rPr lang="en-GB" sz="6242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6242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inexpensive techniques to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marL="854299" indent="-854299" algn="just">
              <a:lnSpc>
                <a:spcPct val="220000"/>
              </a:lnSpc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Establish basic knowledge, and</a:t>
            </a:r>
          </a:p>
          <a:p>
            <a:pPr marL="854299" indent="-854299" algn="just">
              <a:lnSpc>
                <a:spcPct val="220000"/>
              </a:lnSpc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Define the main factors that’d influence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feasibility, cost </a:t>
            </a:r>
            <a:r>
              <a:rPr lang="en-GB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624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of project.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2" y="997932"/>
            <a:ext cx="18362039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Preliminary Investigation Stage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65904" y="2212678"/>
            <a:ext cx="23474608" cy="1195332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229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 investigation:</a:t>
            </a:r>
          </a:p>
          <a:p>
            <a:pPr marL="1169988" indent="-1169988" eaLnBrk="1" hangingPunct="1">
              <a:lnSpc>
                <a:spcPct val="229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the methodology of determining surface and subsurface features of the proposed area. </a:t>
            </a:r>
          </a:p>
          <a:p>
            <a:pPr marL="1169988" indent="-1169988" eaLnBrk="1" hangingPunct="1">
              <a:lnSpc>
                <a:spcPct val="28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determining the profile of natural soils/rocks at the site, taking samples and determining their properties.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65904" y="916534"/>
            <a:ext cx="1396955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Introduction </a:t>
            </a:r>
          </a:p>
        </p:txBody>
      </p:sp>
    </p:spTree>
    <p:extLst>
      <p:ext uri="{BB962C8B-B14F-4D97-AF65-F5344CB8AC3E}">
        <p14:creationId xmlns="" xmlns:p14="http://schemas.microsoft.com/office/powerpoint/2010/main" val="12336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6692" y="1996653"/>
            <a:ext cx="12169352" cy="82078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 granite is too deep,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alluvium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too weak,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adjacent foundations of uncertain nature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quality, design may need to be modified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6692" y="997932"/>
            <a:ext cx="18362039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Preliminary Investigation 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9" descr="Project-model-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860140" y="3365907"/>
            <a:ext cx="12655054" cy="7631747"/>
          </a:xfrm>
          <a:noFill/>
          <a:ln w="1270"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826692" y="9845526"/>
            <a:ext cx="1533770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5590" indent="-475590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4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444" indent="-396324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5298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9417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353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8765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1774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5893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0011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1820" indent="-1001820" algn="just" fontAlgn="auto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Ø"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Do without basement</a:t>
            </a:r>
          </a:p>
          <a:p>
            <a:pPr marL="1001820" indent="-1001820" algn="just" fontAlgn="auto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Char char="Ø"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Move to alternative site, if available.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26692" y="13373918"/>
            <a:ext cx="195141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5590" indent="-475590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4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444" indent="-396324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5298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9417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353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8765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1774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5893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0011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itchFamily="34" charset="0"/>
              <a:buNone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 from this stage design seems possible → next stage.</a:t>
            </a:r>
            <a:endParaRPr lang="en-GB" sz="6000" i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idx="1"/>
          </p:nvPr>
        </p:nvSpPr>
        <p:spPr>
          <a:xfrm>
            <a:off x="826693" y="2068662"/>
            <a:ext cx="24626735" cy="133214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None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Work done in this stage is </a:t>
            </a:r>
            <a:r>
              <a:rPr lang="en-GB" sz="5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 get detailed </a:t>
            </a:r>
            <a:r>
              <a:rPr lang="en-GB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appropriate parameters for foundation design</a:t>
            </a:r>
            <a:r>
              <a:rPr lang="en-GB" sz="55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</a:t>
            </a:r>
          </a:p>
          <a:p>
            <a:pPr marL="854299" indent="-854299" algn="just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Geotechnical props of groundmass thru extensive lab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in situ testing – </a:t>
            </a:r>
            <a:r>
              <a:rPr lang="en-GB" sz="5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permeability, shear strength,.. etc.</a:t>
            </a:r>
          </a:p>
          <a:p>
            <a:pPr marL="854299" indent="-854299" algn="just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Distribution of alluvium</a:t>
            </a:r>
          </a:p>
          <a:p>
            <a:pPr marL="854299" indent="-854299" algn="just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Ground conditions within zone affected by foundation pressures – </a:t>
            </a:r>
            <a:r>
              <a:rPr lang="en-GB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geophysical 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surveys, etc</a:t>
            </a:r>
            <a:r>
              <a:rPr lang="en-GB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4299" indent="-854299" algn="just" fontAlgn="auto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Ground water levels in various strata</a:t>
            </a:r>
          </a:p>
          <a:p>
            <a:pPr marL="854299" indent="-854299" algn="just" fontAlgn="auto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Nature, depth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conditions of foundations of adjacent buildings.</a:t>
            </a:r>
          </a:p>
          <a:p>
            <a:pPr marL="854299" indent="-854299" algn="just" fontAlgn="auto">
              <a:lnSpc>
                <a:spcPct val="13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character  of strata on/in under </a:t>
            </a:r>
            <a:r>
              <a:rPr lang="en-GB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6693" y="997932"/>
            <a:ext cx="15193688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3.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Main Investigation Stage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826693" y="2169146"/>
            <a:ext cx="24842759" cy="12184409"/>
          </a:xfrm>
          <a:prstGeom prst="rect">
            <a:avLst/>
          </a:prstGeom>
        </p:spPr>
        <p:txBody>
          <a:bodyPr vert="horz" lIns="126824" tIns="63412" rIns="126824" bIns="63412" rtlCol="0">
            <a:normAutofit/>
          </a:bodyPr>
          <a:lstStyle/>
          <a:p>
            <a:pPr marL="854299" indent="-854299" algn="just" fontAlgn="auto">
              <a:lnSpc>
                <a:spcPct val="30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environmental hazards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how they’d affect determined parameters.</a:t>
            </a:r>
          </a:p>
          <a:p>
            <a:pPr algn="just" fontAlgn="auto">
              <a:lnSpc>
                <a:spcPct val="30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defRPr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Subsequently, behaviour of ground to proposed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engg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 work → determined by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CALCULATION</a:t>
            </a:r>
            <a:r>
              <a:rPr lang="en-GB" sz="55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4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JUDGEMENT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3" y="997932"/>
            <a:ext cx="15193688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3.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Main Investigation 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Stage</a:t>
            </a:r>
            <a:r>
              <a:rPr lang="en-GB" sz="44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26694" y="1996654"/>
            <a:ext cx="24770750" cy="59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25000"/>
              </a:lnSpc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Results of MIS are rarely absolutely correct. Construction of project often reveals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DISCREPANCIES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between forecast </a:t>
            </a:r>
            <a:r>
              <a:rPr lang="en-GB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GRD CONDNS</a:t>
            </a:r>
            <a:r>
              <a:rPr lang="en-GB" sz="5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those encountered.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6693" y="997932"/>
            <a:ext cx="14545615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4.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Construction Investigation Stage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26694" y="8117334"/>
            <a:ext cx="24770750" cy="182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25000"/>
              </a:lnSpc>
              <a:spcAft>
                <a:spcPts val="3000"/>
              </a:spcAft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Sometimes need for project re-design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694" y="10373215"/>
            <a:ext cx="24770750" cy="39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25000"/>
              </a:lnSpc>
              <a:spcAft>
                <a:spcPts val="3000"/>
              </a:spcAft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All ground conditions encountered during construction must be </a:t>
            </a:r>
            <a:r>
              <a:rPr lang="en-GB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monitored, recorded</a:t>
            </a:r>
            <a:r>
              <a:rPr lang="en-GB" sz="5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&amp;</a:t>
            </a:r>
            <a:r>
              <a:rPr lang="en-GB" sz="5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assessed</a:t>
            </a:r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endParaRPr lang="en-GB" sz="6000" i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6693" y="2035130"/>
            <a:ext cx="24914767" cy="13283004"/>
          </a:xfrm>
        </p:spPr>
        <p:txBody>
          <a:bodyPr>
            <a:noAutofit/>
          </a:bodyPr>
          <a:lstStyle/>
          <a:p>
            <a:pPr marL="1239615" indent="-1004022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Monitors behaviour of completed engg work computed on basis of data acquired in earlier stages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comparing with predicted performance:</a:t>
            </a:r>
          </a:p>
          <a:p>
            <a:pPr marL="2057400" lvl="2" indent="-10033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If behaviour of structure is not same as anticipated,… need for further investigations.</a:t>
            </a:r>
          </a:p>
          <a:p>
            <a:pPr marL="2122537" lvl="2" indent="-88292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If there are anomalies, their cause must be established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remedial measures undertaken before severe damage/failure can occur.</a:t>
            </a:r>
          </a:p>
          <a:p>
            <a:pPr marL="1239615" lvl="1" indent="-1004022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Reveals discrepancies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forecast and actual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2155825" lvl="2" indent="-9794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itchFamily="2" charset="2"/>
              <a:buChar char="Ø"/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causes of these discrepancies so that appropriate remedial measures can be undertaken before severe damage / failure occurs. 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3" y="997932"/>
            <a:ext cx="1591376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5.</a:t>
            </a:r>
            <a:r>
              <a:rPr lang="en-GB" sz="57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GB" sz="5700" b="1" i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Post-Construction Investigation Stage</a:t>
            </a:r>
            <a:endParaRPr lang="en-GB" sz="4400" b="1" i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826693" y="2155627"/>
            <a:ext cx="24282734" cy="119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 most civil engg and building works worth of their name:</a:t>
            </a:r>
          </a:p>
          <a:p>
            <a:pPr marL="951178" indent="-951178" algn="just">
              <a:lnSpc>
                <a:spcPct val="18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 unexpected will </a:t>
            </a:r>
            <a:r>
              <a:rPr lang="en-GB" sz="6000" cap="all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always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happen.</a:t>
            </a:r>
          </a:p>
          <a:p>
            <a:pPr algn="just">
              <a:lnSpc>
                <a:spcPct val="180000"/>
              </a:lnSpc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To: </a:t>
            </a:r>
          </a:p>
          <a:p>
            <a:pPr marL="1001820" indent="-1001820" algn="just">
              <a:lnSpc>
                <a:spcPct val="18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 prepared for such eventualities, and</a:t>
            </a:r>
          </a:p>
          <a:p>
            <a:pPr marL="1001820" indent="-1001820" algn="just">
              <a:lnSpc>
                <a:spcPct val="18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forestall their effects, </a:t>
            </a:r>
          </a:p>
          <a:p>
            <a:pPr algn="just">
              <a:lnSpc>
                <a:spcPct val="180000"/>
              </a:lnSpc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 the test of good construction practice.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8700" y="14309021"/>
            <a:ext cx="25778864" cy="1298339"/>
          </a:xfrm>
        </p:spPr>
        <p:txBody>
          <a:bodyPr>
            <a:normAutofit/>
          </a:bodyPr>
          <a:lstStyle/>
          <a:p>
            <a:pPr algn="r"/>
            <a:r>
              <a:rPr lang="en-GB" sz="6658" spc="1387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 of lecture</a:t>
            </a:r>
          </a:p>
        </p:txBody>
      </p:sp>
      <p:sp>
        <p:nvSpPr>
          <p:cNvPr id="3" name="Rectangle 2"/>
          <p:cNvSpPr/>
          <p:nvPr/>
        </p:nvSpPr>
        <p:spPr>
          <a:xfrm rot="18110764">
            <a:off x="13155444" y="7356546"/>
            <a:ext cx="14069234" cy="296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sz="6000" dirty="0">
                <a:solidFill>
                  <a:srgbClr val="FF0000"/>
                </a:solidFill>
                <a:latin typeface="Arial" panose="020B0604020202020204" pitchFamily="34" charset="0"/>
              </a:rPr>
              <a:t>"Self-discipline is like a muscle; the more you exercise it, the stronger it gets.“ </a:t>
            </a:r>
            <a:r>
              <a:rPr lang="en-GB" sz="4400" i="1" dirty="0">
                <a:solidFill>
                  <a:srgbClr val="FF0000"/>
                </a:solidFill>
                <a:latin typeface="Arial" panose="020B0604020202020204" pitchFamily="34" charset="0"/>
              </a:rPr>
              <a:t>(Anonymous)</a:t>
            </a:r>
            <a:endParaRPr lang="en-GB" sz="4400" i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6693" y="997932"/>
            <a:ext cx="8496943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marL="881063" indent="-881063" algn="just" fontAlgn="auto">
              <a:spcAft>
                <a:spcPts val="0"/>
              </a:spcAft>
              <a:defRPr/>
            </a:pPr>
            <a:r>
              <a:rPr lang="en-GB" sz="57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Summary</a:t>
            </a:r>
            <a:endParaRPr lang="en-GB" sz="44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8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8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765300" y="2012950"/>
            <a:ext cx="24626736" cy="1288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Knowledge 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of fractures in rocks is important in engg practice because they:</a:t>
            </a:r>
          </a:p>
          <a:p>
            <a:pPr marL="984250" indent="-984250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control transport </a:t>
            </a:r>
            <a:r>
              <a:rPr lang="en-GB" sz="4800" dirty="0">
                <a:latin typeface="Arial" pitchFamily="34" charset="0"/>
                <a:cs typeface="Arial" pitchFamily="34" charset="0"/>
              </a:rPr>
              <a:t>&amp;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 circulation of various fluids  thru rocks</a:t>
            </a:r>
            <a:r>
              <a:rPr lang="en-GB" sz="60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984250" indent="-984250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determine </a:t>
            </a:r>
            <a:r>
              <a:rPr lang="en-GB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movement </a:t>
            </a:r>
            <a:r>
              <a:rPr lang="en-GB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GB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storage 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groundwater </a:t>
            </a:r>
            <a:r>
              <a:rPr lang="en-GB" sz="4800" dirty="0">
                <a:latin typeface="Arial" pitchFamily="34" charset="0"/>
                <a:cs typeface="Arial" pitchFamily="34" charset="0"/>
              </a:rPr>
              <a:t>&amp;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penetration 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of surface water into rocks</a:t>
            </a:r>
            <a:r>
              <a:rPr lang="en-GB" sz="60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144713" indent="-984250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en-GB" sz="6000" i="1" dirty="0">
                <a:latin typeface="Arial" pitchFamily="34" charset="0"/>
                <a:cs typeface="Arial" pitchFamily="34" charset="0"/>
              </a:rPr>
              <a:t>Well jointed rocks,</a:t>
            </a:r>
            <a:r>
              <a:rPr lang="en-GB" sz="6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6000" i="1" dirty="0">
                <a:latin typeface="Arial" pitchFamily="34" charset="0"/>
                <a:cs typeface="Arial" pitchFamily="34" charset="0"/>
              </a:rPr>
              <a:t>which are otherwise impermeable,</a:t>
            </a:r>
            <a:r>
              <a:rPr lang="en-GB" sz="6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6000" i="1" dirty="0">
                <a:latin typeface="Arial" pitchFamily="34" charset="0"/>
                <a:cs typeface="Arial" pitchFamily="34" charset="0"/>
              </a:rPr>
              <a:t>may form important water reservoirs.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18780" y="772518"/>
            <a:ext cx="1396955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r>
              <a:rPr lang="en-GB" sz="44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 </a:t>
            </a:r>
            <a:endParaRPr lang="en-GB" sz="44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rst-Feature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8717646" y="8405365"/>
            <a:ext cx="7889904" cy="62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ewater-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7646" y="2212678"/>
            <a:ext cx="7889904" cy="591765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8593" y="2059272"/>
            <a:ext cx="16492027" cy="54819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90000"/>
              </a:lnSpc>
              <a:spcBef>
                <a:spcPts val="0"/>
              </a:spcBef>
              <a:spcAft>
                <a:spcPts val="3000"/>
              </a:spcAft>
              <a:buSzPct val="80000"/>
              <a:buNone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Geologic features </a:t>
            </a:r>
            <a:r>
              <a:rPr lang="en-GB" sz="4800" dirty="0">
                <a:latin typeface="Arial" pitchFamily="34" charset="0"/>
                <a:cs typeface="Arial" pitchFamily="34" charset="0"/>
              </a:rPr>
              <a:t>&amp;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 info of importance to foundations on rock include:</a:t>
            </a:r>
          </a:p>
          <a:p>
            <a:pPr marL="984250" indent="-984250" algn="just">
              <a:lnSpc>
                <a:spcPct val="190000"/>
              </a:lnSpc>
              <a:spcBef>
                <a:spcPts val="0"/>
              </a:spcBef>
              <a:spcAft>
                <a:spcPts val="3000"/>
              </a:spcAft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Faults, joints, shear zones, stratigraphy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18780" y="772518"/>
            <a:ext cx="1396955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r>
              <a:rPr lang="en-GB" sz="44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 </a:t>
            </a:r>
            <a:endParaRPr lang="en-GB" sz="44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688593" y="8045326"/>
            <a:ext cx="16492027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75590" indent="-475590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4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444" indent="-396324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5298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9417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353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8765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1774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5893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0011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4250" indent="-984250" algn="just" fontAlgn="auto">
              <a:lnSpc>
                <a:spcPct val="190000"/>
              </a:lnSpc>
              <a:spcBef>
                <a:spcPts val="0"/>
              </a:spcBef>
              <a:spcAft>
                <a:spcPts val="3000"/>
              </a:spcAft>
              <a:buSzPct val="80000"/>
              <a:buFont typeface="Wingdings" pitchFamily="2" charset="2"/>
              <a:buChar char="Ø"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Groundwater levels, springs, surface water or other evidence of groundwater regimes.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688593" y="11717734"/>
            <a:ext cx="1649202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75590" indent="-475590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4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444" indent="-396324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5298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9417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353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87655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1774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5893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0011" indent="-317059" algn="l" defTabSz="1268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4250" indent="-984250" algn="just" fontAlgn="auto">
              <a:lnSpc>
                <a:spcPct val="190000"/>
              </a:lnSpc>
              <a:spcBef>
                <a:spcPts val="0"/>
              </a:spcBef>
              <a:spcAft>
                <a:spcPts val="3000"/>
              </a:spcAft>
              <a:buSzPct val="80000"/>
              <a:buFont typeface="Wingdings" pitchFamily="2" charset="2"/>
              <a:buChar char="Ø"/>
            </a:pPr>
            <a:r>
              <a:rPr lang="en-GB" sz="6000" dirty="0" smtClean="0">
                <a:latin typeface="Arial" pitchFamily="34" charset="0"/>
                <a:cs typeface="Arial" pitchFamily="34" charset="0"/>
              </a:rPr>
              <a:t>Potential cavities due to karstic formations, mines, and tunnels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65738" y="2068662"/>
            <a:ext cx="23399658" cy="13033448"/>
          </a:xfrm>
        </p:spPr>
        <p:txBody>
          <a:bodyPr>
            <a:noAutofit/>
          </a:bodyPr>
          <a:lstStyle/>
          <a:p>
            <a:pPr algn="just">
              <a:lnSpc>
                <a:spcPct val="175000"/>
              </a:lnSpc>
              <a:spcBef>
                <a:spcPts val="0"/>
              </a:spcBef>
              <a:spcAft>
                <a:spcPts val="3000"/>
              </a:spcAft>
              <a:buSzPct val="80000"/>
              <a:buNone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Other important features include:</a:t>
            </a:r>
          </a:p>
          <a:p>
            <a:pPr marL="882650" indent="-882650" algn="just">
              <a:lnSpc>
                <a:spcPct val="175000"/>
              </a:lnSpc>
              <a:spcBef>
                <a:spcPts val="0"/>
              </a:spcBef>
              <a:spcAft>
                <a:spcPts val="3000"/>
              </a:spcAft>
              <a:buSzPct val="100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Potential problem rocks subject to </a:t>
            </a:r>
            <a:r>
              <a:rPr lang="en-GB" sz="6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dissolving, swelling, shrinking, 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and/or </a:t>
            </a:r>
            <a:r>
              <a:rPr lang="en-GB" sz="6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erosion.</a:t>
            </a:r>
          </a:p>
          <a:p>
            <a:pPr marL="0" indent="0" algn="just">
              <a:lnSpc>
                <a:spcPct val="175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Joints under foundations:</a:t>
            </a:r>
          </a:p>
          <a:p>
            <a:pPr marL="997417" indent="-997417" algn="just">
              <a:lnSpc>
                <a:spcPct val="17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should be treated/sealed to;</a:t>
            </a:r>
          </a:p>
          <a:p>
            <a:pPr marL="1871532" lvl="1" indent="-874117" algn="just">
              <a:lnSpc>
                <a:spcPct val="175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latin typeface="Arial" pitchFamily="34" charset="0"/>
                <a:cs typeface="Arial" pitchFamily="34" charset="0"/>
              </a:rPr>
              <a:t>prevent water circulation that may lead to erosion of rock, leading to their enlargement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of joints into 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caverns.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18780" y="772518"/>
            <a:ext cx="13969552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r>
              <a:rPr lang="en-GB" sz="44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 </a:t>
            </a:r>
            <a:endParaRPr lang="en-GB" sz="44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6118" y="2140670"/>
            <a:ext cx="24194688" cy="12683770"/>
          </a:xfrm>
        </p:spPr>
        <p:txBody>
          <a:bodyPr>
            <a:noAutofit/>
          </a:bodyPr>
          <a:lstStyle/>
          <a:p>
            <a:pPr marL="0" indent="0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Process by which</a:t>
            </a:r>
          </a:p>
          <a:p>
            <a:pPr marL="1479611" indent="-1078883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Geologic</a:t>
            </a:r>
          </a:p>
          <a:p>
            <a:pPr marL="1479611" indent="-1078883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 smtClean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geotechnical</a:t>
            </a:r>
            <a:endParaRPr lang="en-GB" sz="6000" dirty="0">
              <a:solidFill>
                <a:srgbClr val="0033CC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479611" indent="-1078883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60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other relevant data/information</a:t>
            </a: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that may affect construction and/or performance of an engineering or building project – are acquired.</a:t>
            </a:r>
          </a:p>
          <a:p>
            <a:pPr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</a:pPr>
            <a:endParaRPr lang="en-GB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68754" y="925924"/>
            <a:ext cx="15879681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Site Investigations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732" y="1780630"/>
            <a:ext cx="24266696" cy="13321480"/>
          </a:xfrm>
        </p:spPr>
        <p:txBody>
          <a:bodyPr>
            <a:noAutofit/>
          </a:bodyPr>
          <a:lstStyle/>
          <a:p>
            <a:pPr marL="1090613" indent="-1090613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56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To assess suitability of a site </a:t>
            </a:r>
            <a:r>
              <a:rPr lang="en-GB" sz="4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&amp;</a:t>
            </a:r>
            <a:r>
              <a:rPr lang="en-GB" sz="56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its environs for proposed </a:t>
            </a:r>
            <a:r>
              <a:rPr lang="en-GB" sz="5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project –</a:t>
            </a:r>
            <a:r>
              <a:rPr lang="en-US" alt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geological </a:t>
            </a:r>
            <a:r>
              <a:rPr lang="en-US" altLang="en-US" sz="5600" dirty="0">
                <a:latin typeface="Arial" panose="020B0604020202020204" pitchFamily="34" charset="0"/>
                <a:cs typeface="Arial" panose="020B0604020202020204" pitchFamily="34" charset="0"/>
              </a:rPr>
              <a:t>condition of rock </a:t>
            </a: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r>
              <a:rPr lang="en-US" alt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– </a:t>
            </a:r>
            <a:r>
              <a:rPr lang="en-GB" sz="5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in order to:</a:t>
            </a:r>
          </a:p>
          <a:p>
            <a:pPr marL="2251075" lvl="1" indent="-914400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5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Determine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depth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suitable foundation – in terms of load-bearing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– for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 given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</a:p>
          <a:p>
            <a:pPr marL="2251075" lvl="1" indent="-914400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Estimation of probable settlement of a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structure,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immediate settlement;</a:t>
            </a:r>
          </a:p>
          <a:p>
            <a:pPr marL="1336675" lvl="1" indent="0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None/>
            </a:pP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6675" lvl="1" indent="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</a:pP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1075" lvl="1" indent="-914400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potential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foundation problems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(e.g., 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expansive soil, collapsible soil, sanitary landfill, and so </a:t>
            </a:r>
            <a:r>
              <a:rPr lang="en-US" sz="5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GB" sz="5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6692" y="997932"/>
            <a:ext cx="1937520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Objectives of Site Investigations 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635004" y="10205565"/>
            <a:ext cx="7374640" cy="2261498"/>
            <a:chOff x="1719" y="1636"/>
            <a:chExt cx="1571" cy="650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154" y="1998"/>
              <a:ext cx="1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8153">
                <a:latin typeface="Tw Cen MT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789" y="2007"/>
              <a:ext cx="27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73148" bIns="0" anchor="ctr">
              <a:spAutoFit/>
            </a:bodyPr>
            <a:lstStyle/>
            <a:p>
              <a:r>
                <a:rPr lang="en-US" sz="60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E</a:t>
              </a:r>
              <a:endParaRPr lang="de-DE" sz="60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155" y="1636"/>
              <a:ext cx="113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p </a:t>
              </a:r>
              <a:r>
                <a:rPr lang="de-DE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</a:t>
              </a:r>
              <a:r>
                <a:rPr lang="en-US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(1 - </a:t>
              </a:r>
              <a:r>
                <a:rPr lang="de-DE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</a:t>
              </a:r>
              <a:r>
                <a:rPr lang="en-US" sz="5400" b="1" i="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) </a:t>
              </a:r>
              <a:r>
                <a:rPr lang="de-DE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</a:t>
              </a:r>
              <a:r>
                <a:rPr lang="en-US" sz="54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b="1" i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5400" b="1" i="0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p</a:t>
              </a:r>
              <a:endParaRPr lang="en-GB" sz="5400" b="1" i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719" y="1841"/>
              <a:ext cx="37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60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</a:t>
              </a:r>
              <a:r>
                <a:rPr lang="en-US" sz="6000" b="1" i="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6000" b="1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=</a:t>
              </a:r>
              <a:endParaRPr lang="en-GB" sz="60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35004" y="9989542"/>
            <a:ext cx="7832545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1767980" y="9463126"/>
            <a:ext cx="14380046" cy="378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41196" tIns="120597" rIns="241196" bIns="120597">
            <a:spAutoFit/>
          </a:bodyPr>
          <a:lstStyle/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Wherein: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de-DE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uniform contact pressure; B </a:t>
            </a:r>
            <a:r>
              <a:rPr lang="de-DE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Width of foundation;</a:t>
            </a:r>
            <a:endParaRPr lang="de-DE" sz="36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m"/>
            </a:pPr>
            <a:r>
              <a:rPr lang="de-DE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Poisson‘s ratio of the soil; E </a:t>
            </a:r>
            <a:r>
              <a:rPr lang="de-DE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de-DE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Modulus of elasticity of the soil</a:t>
            </a:r>
          </a:p>
          <a:p>
            <a:pPr marL="958953" indent="-958953" algn="just">
              <a:lnSpc>
                <a:spcPct val="110000"/>
              </a:lnSpc>
              <a:spcBef>
                <a:spcPct val="30000"/>
              </a:spcBef>
              <a:tabLst>
                <a:tab pos="958953" algn="l"/>
              </a:tabLst>
            </a:pPr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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Influence factor depending upon dimensions of foundation, i.e. length (L) &amp; width (B).</a:t>
            </a:r>
            <a:endParaRPr lang="en-GB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732" y="1915612"/>
            <a:ext cx="24914768" cy="13546538"/>
          </a:xfrm>
        </p:spPr>
        <p:txBody>
          <a:bodyPr>
            <a:noAutofit/>
          </a:bodyPr>
          <a:lstStyle/>
          <a:p>
            <a:pPr marL="1120718" indent="-112071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To provide data for effects of proposed project on its environment </a:t>
            </a:r>
            <a:r>
              <a:rPr lang="en-GB" sz="6000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→ distress to neighbouring structures resulting from loss of ground &amp;/or </a:t>
            </a:r>
            <a:r>
              <a:rPr lang="en-GB" sz="6000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lowering of groundwater table (which would lead to legal action).</a:t>
            </a:r>
          </a:p>
          <a:p>
            <a:pPr marL="1120718" indent="-112071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 </a:t>
            </a: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observe </a:t>
            </a:r>
            <a:r>
              <a:rPr lang="en-GB" sz="4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&amp;</a:t>
            </a: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record any conditions that may have led to failure of existing or former structures</a:t>
            </a:r>
          </a:p>
          <a:p>
            <a:pPr marL="1120718" indent="-112071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To explore </a:t>
            </a:r>
            <a:r>
              <a:rPr lang="en-GB" sz="4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&amp;</a:t>
            </a: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locate sources of construction materials.</a:t>
            </a:r>
          </a:p>
          <a:p>
            <a:pPr marL="1120718" indent="-112071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6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Where alternatives exist, to advise on suitability of alternative sites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26692" y="997932"/>
            <a:ext cx="21172907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Objectives of Site Investigations</a:t>
            </a:r>
            <a:r>
              <a:rPr lang="en-GB" sz="44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…..contd. </a:t>
            </a:r>
            <a:endParaRPr lang="en-GB" sz="44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79500" y="3003550"/>
            <a:ext cx="24554728" cy="955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6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For an investigation to be successful, it must be:</a:t>
            </a:r>
          </a:p>
          <a:p>
            <a:pPr marL="1120718" indent="-112071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383113" algn="l"/>
              </a:tabLs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Well planned / organised</a:t>
            </a:r>
          </a:p>
          <a:p>
            <a:pPr marL="1120718" indent="-1120718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383113" algn="l"/>
              </a:tabLst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Undertaken in an orderly manner using appropriate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well maintained field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lab equipment.</a:t>
            </a:r>
          </a:p>
          <a:p>
            <a:pPr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</a:pPr>
            <a:r>
              <a:rPr lang="en-GB" sz="6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itchFamily="18" charset="2"/>
              </a:rPr>
              <a:t> Investigations are carried out in </a:t>
            </a:r>
            <a:r>
              <a:rPr lang="en-GB" sz="600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itchFamily="18" charset="2"/>
              </a:rPr>
              <a:t>STAGES</a:t>
            </a:r>
            <a:r>
              <a:rPr lang="en-GB" sz="6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Symbol" pitchFamily="18" charset="2"/>
              </a:rPr>
              <a:t>.</a:t>
            </a:r>
            <a:endParaRPr lang="en-GB" sz="6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700" y="997932"/>
            <a:ext cx="19586176" cy="9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820000" sx="147000" sy="147000" algn="ctr" rotWithShape="0">
              <a:schemeClr val="accent6">
                <a:alpha val="43000"/>
              </a:schemeClr>
            </a:outerShdw>
          </a:effectLst>
        </p:spPr>
        <p:txBody>
          <a:bodyPr vert="horz" wrap="square" lIns="126824" tIns="63412" rIns="126824" bIns="63412" numCol="1" anchor="ctr" anchorCtr="0" compatLnSpc="1">
            <a:prstTxWarp prst="textNoShape">
              <a:avLst/>
            </a:prstTxWarp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GB" sz="60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Organisation of Site Investigations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21823</TotalTime>
  <Words>1395</Words>
  <Application>Microsoft Office PowerPoint</Application>
  <PresentationFormat>Custom</PresentationFormat>
  <Paragraphs>146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End of lecture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INVESTIGATIONS</dc:title>
  <dc:creator>Dr D C W Nkhuwa</dc:creator>
  <cp:lastModifiedBy>Asus</cp:lastModifiedBy>
  <cp:revision>99</cp:revision>
  <cp:lastPrinted>2020-09-02T20:31:59Z</cp:lastPrinted>
  <dcterms:created xsi:type="dcterms:W3CDTF">2006-04-13T09:32:03Z</dcterms:created>
  <dcterms:modified xsi:type="dcterms:W3CDTF">2021-05-04T16:18:13Z</dcterms:modified>
</cp:coreProperties>
</file>