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38" r:id="rId3"/>
    <p:sldId id="257" r:id="rId4"/>
    <p:sldId id="373" r:id="rId5"/>
    <p:sldId id="258" r:id="rId6"/>
    <p:sldId id="374" r:id="rId7"/>
    <p:sldId id="375" r:id="rId8"/>
    <p:sldId id="372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430" r:id="rId17"/>
    <p:sldId id="442" r:id="rId18"/>
    <p:sldId id="456" r:id="rId19"/>
    <p:sldId id="457" r:id="rId20"/>
    <p:sldId id="458" r:id="rId21"/>
    <p:sldId id="459" r:id="rId22"/>
    <p:sldId id="443" r:id="rId23"/>
    <p:sldId id="445" r:id="rId24"/>
    <p:sldId id="446" r:id="rId25"/>
    <p:sldId id="447" r:id="rId26"/>
    <p:sldId id="449" r:id="rId27"/>
    <p:sldId id="451" r:id="rId28"/>
    <p:sldId id="452" r:id="rId29"/>
    <p:sldId id="463" r:id="rId30"/>
    <p:sldId id="464" r:id="rId31"/>
    <p:sldId id="485" r:id="rId32"/>
    <p:sldId id="465" r:id="rId33"/>
    <p:sldId id="467" r:id="rId34"/>
    <p:sldId id="468" r:id="rId35"/>
    <p:sldId id="424" r:id="rId36"/>
    <p:sldId id="435" r:id="rId37"/>
    <p:sldId id="436" r:id="rId38"/>
    <p:sldId id="437" r:id="rId39"/>
    <p:sldId id="409" r:id="rId40"/>
    <p:sldId id="410" r:id="rId41"/>
    <p:sldId id="441" r:id="rId42"/>
    <p:sldId id="439" r:id="rId43"/>
    <p:sldId id="371" r:id="rId44"/>
  </p:sldIdLst>
  <p:sldSz cx="27179588" cy="16379825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1244460" algn="l" rtl="0" fontAlgn="base">
      <a:spcBef>
        <a:spcPct val="0"/>
      </a:spcBef>
      <a:spcAft>
        <a:spcPct val="0"/>
      </a:spcAft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2488919" algn="l" rtl="0" fontAlgn="base">
      <a:spcBef>
        <a:spcPct val="0"/>
      </a:spcBef>
      <a:spcAft>
        <a:spcPct val="0"/>
      </a:spcAft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3733380" algn="l" rtl="0" fontAlgn="base">
      <a:spcBef>
        <a:spcPct val="0"/>
      </a:spcBef>
      <a:spcAft>
        <a:spcPct val="0"/>
      </a:spcAft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4977840" algn="l" rtl="0" fontAlgn="base">
      <a:spcBef>
        <a:spcPct val="0"/>
      </a:spcBef>
      <a:spcAft>
        <a:spcPct val="0"/>
      </a:spcAft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6222299" algn="l" defTabSz="2488919" rtl="0" eaLnBrk="1" latinLnBrk="0" hangingPunct="1"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7466759" algn="l" defTabSz="2488919" rtl="0" eaLnBrk="1" latinLnBrk="0" hangingPunct="1"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8711218" algn="l" defTabSz="2488919" rtl="0" eaLnBrk="1" latinLnBrk="0" hangingPunct="1"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9955679" algn="l" defTabSz="2488919" rtl="0" eaLnBrk="1" latinLnBrk="0" hangingPunct="1">
      <a:defRPr sz="6556" b="1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60" userDrawn="1">
          <p15:clr>
            <a:srgbClr val="A4A3A4"/>
          </p15:clr>
        </p15:guide>
        <p15:guide id="2" pos="85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993300"/>
    <a:srgbClr val="0033CC"/>
    <a:srgbClr val="66FFFF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5" autoAdjust="0"/>
    <p:restoredTop sz="94660"/>
  </p:normalViewPr>
  <p:slideViewPr>
    <p:cSldViewPr>
      <p:cViewPr varScale="1">
        <p:scale>
          <a:sx n="18" d="100"/>
          <a:sy n="18" d="100"/>
        </p:scale>
        <p:origin x="-1068" y="-144"/>
      </p:cViewPr>
      <p:guideLst>
        <p:guide orient="horz" pos="5160"/>
        <p:guide pos="8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844F-F911-455E-B008-6FED8A9CF7AF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F13C-A029-4E28-9105-0A6E8AE2A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14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6713" y="768350"/>
            <a:ext cx="63658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509A9ACF-340B-4535-9773-850D4E79D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167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3278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244460" algn="l" rtl="0" fontAlgn="base">
      <a:spcBef>
        <a:spcPct val="30000"/>
      </a:spcBef>
      <a:spcAft>
        <a:spcPct val="0"/>
      </a:spcAft>
      <a:defRPr sz="3278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488919" algn="l" rtl="0" fontAlgn="base">
      <a:spcBef>
        <a:spcPct val="30000"/>
      </a:spcBef>
      <a:spcAft>
        <a:spcPct val="0"/>
      </a:spcAft>
      <a:defRPr sz="3278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733380" algn="l" rtl="0" fontAlgn="base">
      <a:spcBef>
        <a:spcPct val="30000"/>
      </a:spcBef>
      <a:spcAft>
        <a:spcPct val="0"/>
      </a:spcAft>
      <a:defRPr sz="3278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977840" algn="l" rtl="0" fontAlgn="base">
      <a:spcBef>
        <a:spcPct val="30000"/>
      </a:spcBef>
      <a:spcAft>
        <a:spcPct val="0"/>
      </a:spcAft>
      <a:defRPr sz="3278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6222299" algn="l" defTabSz="2488919" rtl="0" eaLnBrk="1" latinLnBrk="0" hangingPunct="1">
      <a:defRPr sz="3278" kern="1200">
        <a:solidFill>
          <a:schemeClr val="tx1"/>
        </a:solidFill>
        <a:latin typeface="+mn-lt"/>
        <a:ea typeface="+mn-ea"/>
        <a:cs typeface="+mn-cs"/>
      </a:defRPr>
    </a:lvl6pPr>
    <a:lvl7pPr marL="7466759" algn="l" defTabSz="2488919" rtl="0" eaLnBrk="1" latinLnBrk="0" hangingPunct="1">
      <a:defRPr sz="3278" kern="1200">
        <a:solidFill>
          <a:schemeClr val="tx1"/>
        </a:solidFill>
        <a:latin typeface="+mn-lt"/>
        <a:ea typeface="+mn-ea"/>
        <a:cs typeface="+mn-cs"/>
      </a:defRPr>
    </a:lvl7pPr>
    <a:lvl8pPr marL="8711218" algn="l" defTabSz="2488919" rtl="0" eaLnBrk="1" latinLnBrk="0" hangingPunct="1">
      <a:defRPr sz="3278" kern="1200">
        <a:solidFill>
          <a:schemeClr val="tx1"/>
        </a:solidFill>
        <a:latin typeface="+mn-lt"/>
        <a:ea typeface="+mn-ea"/>
        <a:cs typeface="+mn-cs"/>
      </a:defRPr>
    </a:lvl8pPr>
    <a:lvl9pPr marL="9955679" algn="l" defTabSz="2488919" rtl="0" eaLnBrk="1" latinLnBrk="0" hangingPunct="1">
      <a:defRPr sz="32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46E50-ADDB-4036-8EEE-14DB89267181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768350"/>
            <a:ext cx="6365875" cy="383698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153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6308B-9DA4-4DE3-8A92-D44D248AC896}" type="slidenum">
              <a:rPr lang="tr-TR" smtClean="0"/>
              <a:pPr/>
              <a:t>28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32306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683E8-EBE9-4996-BDBB-3703D20F8043}" type="slidenum">
              <a:rPr lang="tr-TR" smtClean="0"/>
              <a:pPr/>
              <a:t>29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70866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80F32-A31A-4BC0-B56C-AF2D082378A1}" type="slidenum">
              <a:rPr lang="tr-TR" smtClean="0"/>
              <a:pPr/>
              <a:t>30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48603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E4A858-CD5C-4497-BEB4-9706E337706C}" type="slidenum">
              <a:rPr lang="tr-TR" smtClean="0"/>
              <a:pPr/>
              <a:t>32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59425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9B8F1-6C53-4B27-ACA4-E08235010287}" type="slidenum">
              <a:rPr lang="tr-TR" smtClean="0"/>
              <a:pPr/>
              <a:t>33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67123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7D283-72F7-446E-8108-77EDEDA80E36}" type="slidenum">
              <a:rPr lang="tr-TR" smtClean="0"/>
              <a:pPr/>
              <a:t>34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318784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CCCC2-DB71-410D-965E-9E39D18DB3C2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768350"/>
            <a:ext cx="636587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38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7DF7A-571B-4D2F-B244-402DF538EF83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768350"/>
            <a:ext cx="636587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55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665DB-A7A9-4E87-9C09-32F9992E50B8}" type="slidenum">
              <a:rPr lang="tr-TR" smtClean="0"/>
              <a:pPr/>
              <a:t>22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44032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84B05-98D9-4557-A65C-8CA7D55BF8F3}" type="slidenum">
              <a:rPr lang="tr-TR" smtClean="0"/>
              <a:pPr/>
              <a:t>23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53261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69840-30FA-4117-8764-FDA3989F3E23}" type="slidenum">
              <a:rPr lang="tr-TR" smtClean="0"/>
              <a:pPr/>
              <a:t>24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66602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03D16-7FC4-4898-932D-490965E5750F}" type="slidenum">
              <a:rPr lang="tr-TR" smtClean="0"/>
              <a:pPr/>
              <a:t>25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215181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F9592B-C512-4B87-944E-97B7EA8924B2}" type="slidenum">
              <a:rPr lang="tr-TR" smtClean="0"/>
              <a:pPr/>
              <a:t>26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406526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4200" y="685800"/>
            <a:ext cx="5689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022583-5A93-4DA7-91D7-699ADEBAA7C3}" type="slidenum">
              <a:rPr lang="tr-TR" smtClean="0"/>
              <a:pPr/>
              <a:t>27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7910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8471" y="5088363"/>
            <a:ext cx="23102650" cy="3511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6938" y="9281900"/>
            <a:ext cx="19025712" cy="4185955"/>
          </a:xfrm>
        </p:spPr>
        <p:txBody>
          <a:bodyPr/>
          <a:lstStyle>
            <a:lvl1pPr marL="0" indent="0" algn="ctr">
              <a:buNone/>
              <a:defRPr/>
            </a:lvl1pPr>
            <a:lvl2pPr marL="1237206" indent="0" algn="ctr">
              <a:buNone/>
              <a:defRPr/>
            </a:lvl2pPr>
            <a:lvl3pPr marL="2474410" indent="0" algn="ctr">
              <a:buNone/>
              <a:defRPr/>
            </a:lvl3pPr>
            <a:lvl4pPr marL="3711616" indent="0" algn="ctr">
              <a:buNone/>
              <a:defRPr/>
            </a:lvl4pPr>
            <a:lvl5pPr marL="4948821" indent="0" algn="ctr">
              <a:buNone/>
              <a:defRPr/>
            </a:lvl5pPr>
            <a:lvl6pPr marL="6186025" indent="0" algn="ctr">
              <a:buNone/>
              <a:defRPr/>
            </a:lvl6pPr>
            <a:lvl7pPr marL="7423231" indent="0" algn="ctr">
              <a:buNone/>
              <a:defRPr/>
            </a:lvl7pPr>
            <a:lvl8pPr marL="8660435" indent="0" algn="ctr">
              <a:buNone/>
              <a:defRPr/>
            </a:lvl8pPr>
            <a:lvl9pPr marL="98976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80944-B970-473B-9976-7FC01E7E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D128-E645-42D1-A79A-1408B73FF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05201" y="655954"/>
            <a:ext cx="6115408" cy="13975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8980" y="655954"/>
            <a:ext cx="17893229" cy="139759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376C-AB70-456A-9576-0442BCB73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58980" y="655954"/>
            <a:ext cx="24461629" cy="13975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58980" y="14916257"/>
            <a:ext cx="6341904" cy="1137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6360" y="14916257"/>
            <a:ext cx="8606869" cy="1137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78705" y="14916257"/>
            <a:ext cx="6341904" cy="1137488"/>
          </a:xfrm>
        </p:spPr>
        <p:txBody>
          <a:bodyPr/>
          <a:lstStyle>
            <a:lvl1pPr>
              <a:defRPr/>
            </a:lvl1pPr>
          </a:lstStyle>
          <a:p>
            <a:fld id="{F4DAD774-8CB9-44DD-8216-FB21975BF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565E-21C6-4790-A1F8-DD0A5CDE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001" y="10525555"/>
            <a:ext cx="23102650" cy="3253216"/>
          </a:xfrm>
        </p:spPr>
        <p:txBody>
          <a:bodyPr anchor="t"/>
          <a:lstStyle>
            <a:lvl1pPr algn="l">
              <a:defRPr sz="1086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001" y="6942471"/>
            <a:ext cx="23102650" cy="3583086"/>
          </a:xfrm>
        </p:spPr>
        <p:txBody>
          <a:bodyPr anchor="b"/>
          <a:lstStyle>
            <a:lvl1pPr marL="0" indent="0">
              <a:buNone/>
              <a:defRPr sz="5432"/>
            </a:lvl1pPr>
            <a:lvl2pPr marL="1237206" indent="0">
              <a:buNone/>
              <a:defRPr sz="4811"/>
            </a:lvl2pPr>
            <a:lvl3pPr marL="2474410" indent="0">
              <a:buNone/>
              <a:defRPr sz="4345"/>
            </a:lvl3pPr>
            <a:lvl4pPr marL="3711616" indent="0">
              <a:buNone/>
              <a:defRPr sz="3725"/>
            </a:lvl4pPr>
            <a:lvl5pPr marL="4948821" indent="0">
              <a:buNone/>
              <a:defRPr sz="3725"/>
            </a:lvl5pPr>
            <a:lvl6pPr marL="6186025" indent="0">
              <a:buNone/>
              <a:defRPr sz="3725"/>
            </a:lvl6pPr>
            <a:lvl7pPr marL="7423231" indent="0">
              <a:buNone/>
              <a:defRPr sz="3725"/>
            </a:lvl7pPr>
            <a:lvl8pPr marL="8660435" indent="0">
              <a:buNone/>
              <a:defRPr sz="3725"/>
            </a:lvl8pPr>
            <a:lvl9pPr marL="9897641" indent="0">
              <a:buNone/>
              <a:defRPr sz="37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31F44-1A3B-4BE8-B567-37DECE22B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8980" y="3821960"/>
            <a:ext cx="12004318" cy="10809928"/>
          </a:xfrm>
        </p:spPr>
        <p:txBody>
          <a:bodyPr/>
          <a:lstStyle>
            <a:lvl1pPr>
              <a:defRPr sz="7604"/>
            </a:lvl1pPr>
            <a:lvl2pPr>
              <a:defRPr sz="6518"/>
            </a:lvl2pPr>
            <a:lvl3pPr>
              <a:defRPr sz="5432"/>
            </a:lvl3pPr>
            <a:lvl4pPr>
              <a:defRPr sz="4811"/>
            </a:lvl4pPr>
            <a:lvl5pPr>
              <a:defRPr sz="4811"/>
            </a:lvl5pPr>
            <a:lvl6pPr>
              <a:defRPr sz="4811"/>
            </a:lvl6pPr>
            <a:lvl7pPr>
              <a:defRPr sz="4811"/>
            </a:lvl7pPr>
            <a:lvl8pPr>
              <a:defRPr sz="4811"/>
            </a:lvl8pPr>
            <a:lvl9pPr>
              <a:defRPr sz="48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16291" y="3821960"/>
            <a:ext cx="12004318" cy="10809928"/>
          </a:xfrm>
        </p:spPr>
        <p:txBody>
          <a:bodyPr/>
          <a:lstStyle>
            <a:lvl1pPr>
              <a:defRPr sz="7604"/>
            </a:lvl1pPr>
            <a:lvl2pPr>
              <a:defRPr sz="6518"/>
            </a:lvl2pPr>
            <a:lvl3pPr>
              <a:defRPr sz="5432"/>
            </a:lvl3pPr>
            <a:lvl4pPr>
              <a:defRPr sz="4811"/>
            </a:lvl4pPr>
            <a:lvl5pPr>
              <a:defRPr sz="4811"/>
            </a:lvl5pPr>
            <a:lvl6pPr>
              <a:defRPr sz="4811"/>
            </a:lvl6pPr>
            <a:lvl7pPr>
              <a:defRPr sz="4811"/>
            </a:lvl7pPr>
            <a:lvl8pPr>
              <a:defRPr sz="4811"/>
            </a:lvl8pPr>
            <a:lvl9pPr>
              <a:defRPr sz="48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D3CD-4DB5-4829-9712-A3440F61C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979" y="3666504"/>
            <a:ext cx="12009038" cy="1528024"/>
          </a:xfrm>
        </p:spPr>
        <p:txBody>
          <a:bodyPr anchor="b"/>
          <a:lstStyle>
            <a:lvl1pPr marL="0" indent="0">
              <a:buNone/>
              <a:defRPr sz="6518" b="1"/>
            </a:lvl1pPr>
            <a:lvl2pPr marL="1237206" indent="0">
              <a:buNone/>
              <a:defRPr sz="5432" b="1"/>
            </a:lvl2pPr>
            <a:lvl3pPr marL="2474410" indent="0">
              <a:buNone/>
              <a:defRPr sz="4811" b="1"/>
            </a:lvl3pPr>
            <a:lvl4pPr marL="3711616" indent="0">
              <a:buNone/>
              <a:defRPr sz="4345" b="1"/>
            </a:lvl4pPr>
            <a:lvl5pPr marL="4948821" indent="0">
              <a:buNone/>
              <a:defRPr sz="4345" b="1"/>
            </a:lvl5pPr>
            <a:lvl6pPr marL="6186025" indent="0">
              <a:buNone/>
              <a:defRPr sz="4345" b="1"/>
            </a:lvl6pPr>
            <a:lvl7pPr marL="7423231" indent="0">
              <a:buNone/>
              <a:defRPr sz="4345" b="1"/>
            </a:lvl7pPr>
            <a:lvl8pPr marL="8660435" indent="0">
              <a:buNone/>
              <a:defRPr sz="4345" b="1"/>
            </a:lvl8pPr>
            <a:lvl9pPr marL="9897641" indent="0">
              <a:buNone/>
              <a:defRPr sz="4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8979" y="5194528"/>
            <a:ext cx="12009038" cy="9437359"/>
          </a:xfrm>
        </p:spPr>
        <p:txBody>
          <a:bodyPr/>
          <a:lstStyle>
            <a:lvl1pPr>
              <a:defRPr sz="6518"/>
            </a:lvl1pPr>
            <a:lvl2pPr>
              <a:defRPr sz="5432"/>
            </a:lvl2pPr>
            <a:lvl3pPr>
              <a:defRPr sz="4811"/>
            </a:lvl3pPr>
            <a:lvl4pPr>
              <a:defRPr sz="4345"/>
            </a:lvl4pPr>
            <a:lvl5pPr>
              <a:defRPr sz="4345"/>
            </a:lvl5pPr>
            <a:lvl6pPr>
              <a:defRPr sz="4345"/>
            </a:lvl6pPr>
            <a:lvl7pPr>
              <a:defRPr sz="4345"/>
            </a:lvl7pPr>
            <a:lvl8pPr>
              <a:defRPr sz="4345"/>
            </a:lvl8pPr>
            <a:lvl9pPr>
              <a:defRPr sz="4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06854" y="3666504"/>
            <a:ext cx="12013756" cy="1528024"/>
          </a:xfrm>
        </p:spPr>
        <p:txBody>
          <a:bodyPr anchor="b"/>
          <a:lstStyle>
            <a:lvl1pPr marL="0" indent="0">
              <a:buNone/>
              <a:defRPr sz="6518" b="1"/>
            </a:lvl1pPr>
            <a:lvl2pPr marL="1237206" indent="0">
              <a:buNone/>
              <a:defRPr sz="5432" b="1"/>
            </a:lvl2pPr>
            <a:lvl3pPr marL="2474410" indent="0">
              <a:buNone/>
              <a:defRPr sz="4811" b="1"/>
            </a:lvl3pPr>
            <a:lvl4pPr marL="3711616" indent="0">
              <a:buNone/>
              <a:defRPr sz="4345" b="1"/>
            </a:lvl4pPr>
            <a:lvl5pPr marL="4948821" indent="0">
              <a:buNone/>
              <a:defRPr sz="4345" b="1"/>
            </a:lvl5pPr>
            <a:lvl6pPr marL="6186025" indent="0">
              <a:buNone/>
              <a:defRPr sz="4345" b="1"/>
            </a:lvl6pPr>
            <a:lvl7pPr marL="7423231" indent="0">
              <a:buNone/>
              <a:defRPr sz="4345" b="1"/>
            </a:lvl7pPr>
            <a:lvl8pPr marL="8660435" indent="0">
              <a:buNone/>
              <a:defRPr sz="4345" b="1"/>
            </a:lvl8pPr>
            <a:lvl9pPr marL="9897641" indent="0">
              <a:buNone/>
              <a:defRPr sz="4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06854" y="5194528"/>
            <a:ext cx="12013756" cy="9437359"/>
          </a:xfrm>
        </p:spPr>
        <p:txBody>
          <a:bodyPr/>
          <a:lstStyle>
            <a:lvl1pPr>
              <a:defRPr sz="6518"/>
            </a:lvl1pPr>
            <a:lvl2pPr>
              <a:defRPr sz="5432"/>
            </a:lvl2pPr>
            <a:lvl3pPr>
              <a:defRPr sz="4811"/>
            </a:lvl3pPr>
            <a:lvl4pPr>
              <a:defRPr sz="4345"/>
            </a:lvl4pPr>
            <a:lvl5pPr>
              <a:defRPr sz="4345"/>
            </a:lvl5pPr>
            <a:lvl6pPr>
              <a:defRPr sz="4345"/>
            </a:lvl6pPr>
            <a:lvl7pPr>
              <a:defRPr sz="4345"/>
            </a:lvl7pPr>
            <a:lvl8pPr>
              <a:defRPr sz="4345"/>
            </a:lvl8pPr>
            <a:lvl9pPr>
              <a:defRPr sz="4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90D9C-B60A-4A6C-BD58-31D4C934C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44BAF-70D1-4875-A0F0-997FEC778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B3E86-C991-438E-917A-8D2162456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82" y="652159"/>
            <a:ext cx="8941897" cy="2775471"/>
          </a:xfrm>
        </p:spPr>
        <p:txBody>
          <a:bodyPr anchor="b"/>
          <a:lstStyle>
            <a:lvl1pPr algn="l">
              <a:defRPr sz="5432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6465" y="652161"/>
            <a:ext cx="15194144" cy="13979727"/>
          </a:xfrm>
        </p:spPr>
        <p:txBody>
          <a:bodyPr/>
          <a:lstStyle>
            <a:lvl1pPr>
              <a:defRPr sz="8691"/>
            </a:lvl1pPr>
            <a:lvl2pPr>
              <a:defRPr sz="7604"/>
            </a:lvl2pPr>
            <a:lvl3pPr>
              <a:defRPr sz="6518"/>
            </a:lvl3pPr>
            <a:lvl4pPr>
              <a:defRPr sz="5432"/>
            </a:lvl4pPr>
            <a:lvl5pPr>
              <a:defRPr sz="5432"/>
            </a:lvl5pPr>
            <a:lvl6pPr>
              <a:defRPr sz="5432"/>
            </a:lvl6pPr>
            <a:lvl7pPr>
              <a:defRPr sz="5432"/>
            </a:lvl7pPr>
            <a:lvl8pPr>
              <a:defRPr sz="5432"/>
            </a:lvl8pPr>
            <a:lvl9pPr>
              <a:defRPr sz="54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8982" y="3427631"/>
            <a:ext cx="8941897" cy="11204257"/>
          </a:xfrm>
        </p:spPr>
        <p:txBody>
          <a:bodyPr/>
          <a:lstStyle>
            <a:lvl1pPr marL="0" indent="0">
              <a:buNone/>
              <a:defRPr sz="3725"/>
            </a:lvl1pPr>
            <a:lvl2pPr marL="1237206" indent="0">
              <a:buNone/>
              <a:defRPr sz="3259"/>
            </a:lvl2pPr>
            <a:lvl3pPr marL="2474410" indent="0">
              <a:buNone/>
              <a:defRPr sz="2638"/>
            </a:lvl3pPr>
            <a:lvl4pPr marL="3711616" indent="0">
              <a:buNone/>
              <a:defRPr sz="2483"/>
            </a:lvl4pPr>
            <a:lvl5pPr marL="4948821" indent="0">
              <a:buNone/>
              <a:defRPr sz="2483"/>
            </a:lvl5pPr>
            <a:lvl6pPr marL="6186025" indent="0">
              <a:buNone/>
              <a:defRPr sz="2483"/>
            </a:lvl6pPr>
            <a:lvl7pPr marL="7423231" indent="0">
              <a:buNone/>
              <a:defRPr sz="2483"/>
            </a:lvl7pPr>
            <a:lvl8pPr marL="8660435" indent="0">
              <a:buNone/>
              <a:defRPr sz="2483"/>
            </a:lvl8pPr>
            <a:lvl9pPr marL="9897641" indent="0">
              <a:buNone/>
              <a:defRPr sz="2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D8F26-0C53-40D3-BDCC-AB0BAC04C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389" y="11465878"/>
            <a:ext cx="16307753" cy="1353611"/>
          </a:xfrm>
        </p:spPr>
        <p:txBody>
          <a:bodyPr anchor="b"/>
          <a:lstStyle>
            <a:lvl1pPr algn="l">
              <a:defRPr sz="5432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7389" y="1463568"/>
            <a:ext cx="16307753" cy="9827895"/>
          </a:xfrm>
        </p:spPr>
        <p:txBody>
          <a:bodyPr/>
          <a:lstStyle>
            <a:lvl1pPr marL="0" indent="0">
              <a:buNone/>
              <a:defRPr sz="8691"/>
            </a:lvl1pPr>
            <a:lvl2pPr marL="1237206" indent="0">
              <a:buNone/>
              <a:defRPr sz="7604"/>
            </a:lvl2pPr>
            <a:lvl3pPr marL="2474410" indent="0">
              <a:buNone/>
              <a:defRPr sz="6518"/>
            </a:lvl3pPr>
            <a:lvl4pPr marL="3711616" indent="0">
              <a:buNone/>
              <a:defRPr sz="5432"/>
            </a:lvl4pPr>
            <a:lvl5pPr marL="4948821" indent="0">
              <a:buNone/>
              <a:defRPr sz="5432"/>
            </a:lvl5pPr>
            <a:lvl6pPr marL="6186025" indent="0">
              <a:buNone/>
              <a:defRPr sz="5432"/>
            </a:lvl6pPr>
            <a:lvl7pPr marL="7423231" indent="0">
              <a:buNone/>
              <a:defRPr sz="5432"/>
            </a:lvl7pPr>
            <a:lvl8pPr marL="8660435" indent="0">
              <a:buNone/>
              <a:defRPr sz="5432"/>
            </a:lvl8pPr>
            <a:lvl9pPr marL="9897641" indent="0">
              <a:buNone/>
              <a:defRPr sz="5432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7389" y="12819490"/>
            <a:ext cx="16307753" cy="1922353"/>
          </a:xfrm>
        </p:spPr>
        <p:txBody>
          <a:bodyPr/>
          <a:lstStyle>
            <a:lvl1pPr marL="0" indent="0">
              <a:buNone/>
              <a:defRPr sz="3725"/>
            </a:lvl1pPr>
            <a:lvl2pPr marL="1237206" indent="0">
              <a:buNone/>
              <a:defRPr sz="3259"/>
            </a:lvl2pPr>
            <a:lvl3pPr marL="2474410" indent="0">
              <a:buNone/>
              <a:defRPr sz="2638"/>
            </a:lvl3pPr>
            <a:lvl4pPr marL="3711616" indent="0">
              <a:buNone/>
              <a:defRPr sz="2483"/>
            </a:lvl4pPr>
            <a:lvl5pPr marL="4948821" indent="0">
              <a:buNone/>
              <a:defRPr sz="2483"/>
            </a:lvl5pPr>
            <a:lvl6pPr marL="6186025" indent="0">
              <a:buNone/>
              <a:defRPr sz="2483"/>
            </a:lvl6pPr>
            <a:lvl7pPr marL="7423231" indent="0">
              <a:buNone/>
              <a:defRPr sz="2483"/>
            </a:lvl7pPr>
            <a:lvl8pPr marL="8660435" indent="0">
              <a:buNone/>
              <a:defRPr sz="2483"/>
            </a:lvl8pPr>
            <a:lvl9pPr marL="9897641" indent="0">
              <a:buNone/>
              <a:defRPr sz="24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C1F7-D54F-493D-92D8-FC33A6853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8980" y="655953"/>
            <a:ext cx="24461629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8980" y="2627311"/>
            <a:ext cx="24461629" cy="122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8980" y="14916257"/>
            <a:ext cx="6341904" cy="11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t" anchorCtr="0" compatLnSpc="1">
            <a:prstTxWarp prst="textNoShape">
              <a:avLst/>
            </a:prstTxWarp>
          </a:bodyPr>
          <a:lstStyle>
            <a:lvl1pPr>
              <a:defRPr sz="3725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86360" y="14916257"/>
            <a:ext cx="8606869" cy="11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t" anchorCtr="0" compatLnSpc="1">
            <a:prstTxWarp prst="textNoShape">
              <a:avLst/>
            </a:prstTxWarp>
          </a:bodyPr>
          <a:lstStyle>
            <a:lvl1pPr algn="ctr">
              <a:defRPr sz="3725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478705" y="14916257"/>
            <a:ext cx="6341904" cy="11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t" anchorCtr="0" compatLnSpc="1">
            <a:prstTxWarp prst="textNoShape">
              <a:avLst/>
            </a:prstTxWarp>
          </a:bodyPr>
          <a:lstStyle>
            <a:lvl1pPr algn="r">
              <a:defRPr sz="3725" b="0">
                <a:solidFill>
                  <a:schemeClr val="tx1"/>
                </a:solidFill>
              </a:defRPr>
            </a:lvl1pPr>
          </a:lstStyle>
          <a:p>
            <a:fld id="{677E46E2-D2A1-44F6-A23A-3035FA4E6B2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2246313"/>
            <a:ext cx="2717958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5pPr>
      <a:lvl6pPr marL="1237206"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6pPr>
      <a:lvl7pPr marL="2474410"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7pPr>
      <a:lvl8pPr marL="3711616"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8pPr>
      <a:lvl9pPr marL="4948821" algn="ctr" rtl="0" fontAlgn="base">
        <a:spcBef>
          <a:spcPct val="0"/>
        </a:spcBef>
        <a:spcAft>
          <a:spcPct val="0"/>
        </a:spcAft>
        <a:defRPr sz="11950">
          <a:solidFill>
            <a:schemeClr val="tx2"/>
          </a:solidFill>
          <a:latin typeface="Arial" pitchFamily="34" charset="0"/>
        </a:defRPr>
      </a:lvl9pPr>
    </p:titleStyle>
    <p:bodyStyle>
      <a:lvl1pPr marL="927904" indent="-927904" algn="l" rtl="0" fontAlgn="base">
        <a:spcBef>
          <a:spcPct val="20000"/>
        </a:spcBef>
        <a:spcAft>
          <a:spcPct val="0"/>
        </a:spcAft>
        <a:buChar char="•"/>
        <a:defRPr sz="8691">
          <a:solidFill>
            <a:schemeClr val="tx1"/>
          </a:solidFill>
          <a:latin typeface="+mn-lt"/>
          <a:ea typeface="+mn-ea"/>
          <a:cs typeface="+mn-cs"/>
        </a:defRPr>
      </a:lvl1pPr>
      <a:lvl2pPr marL="2010459" indent="-773253" algn="l" rtl="0" fontAlgn="base">
        <a:spcBef>
          <a:spcPct val="20000"/>
        </a:spcBef>
        <a:spcAft>
          <a:spcPct val="0"/>
        </a:spcAft>
        <a:buChar char="–"/>
        <a:defRPr sz="7604">
          <a:solidFill>
            <a:schemeClr val="tx1"/>
          </a:solidFill>
          <a:latin typeface="+mn-lt"/>
        </a:defRPr>
      </a:lvl2pPr>
      <a:lvl3pPr marL="3093013" indent="-618603" algn="l" rtl="0" fontAlgn="base">
        <a:spcBef>
          <a:spcPct val="20000"/>
        </a:spcBef>
        <a:spcAft>
          <a:spcPct val="0"/>
        </a:spcAft>
        <a:buChar char="•"/>
        <a:defRPr sz="6518">
          <a:solidFill>
            <a:schemeClr val="tx1"/>
          </a:solidFill>
          <a:latin typeface="+mn-lt"/>
        </a:defRPr>
      </a:lvl3pPr>
      <a:lvl4pPr marL="4330218" indent="-618603" algn="l" rtl="0" fontAlgn="base">
        <a:spcBef>
          <a:spcPct val="20000"/>
        </a:spcBef>
        <a:spcAft>
          <a:spcPct val="0"/>
        </a:spcAft>
        <a:buChar char="–"/>
        <a:defRPr sz="5432">
          <a:solidFill>
            <a:schemeClr val="tx1"/>
          </a:solidFill>
          <a:latin typeface="+mn-lt"/>
        </a:defRPr>
      </a:lvl4pPr>
      <a:lvl5pPr marL="5567423" indent="-618603" algn="l" rtl="0" fontAlgn="base">
        <a:spcBef>
          <a:spcPct val="20000"/>
        </a:spcBef>
        <a:spcAft>
          <a:spcPct val="0"/>
        </a:spcAft>
        <a:buChar char="»"/>
        <a:defRPr sz="5432">
          <a:solidFill>
            <a:schemeClr val="tx1"/>
          </a:solidFill>
          <a:latin typeface="+mn-lt"/>
        </a:defRPr>
      </a:lvl5pPr>
      <a:lvl6pPr marL="6804628" indent="-618603" algn="l" rtl="0" fontAlgn="base">
        <a:spcBef>
          <a:spcPct val="20000"/>
        </a:spcBef>
        <a:spcAft>
          <a:spcPct val="0"/>
        </a:spcAft>
        <a:buChar char="»"/>
        <a:defRPr sz="5432">
          <a:solidFill>
            <a:schemeClr val="tx1"/>
          </a:solidFill>
          <a:latin typeface="+mn-lt"/>
        </a:defRPr>
      </a:lvl6pPr>
      <a:lvl7pPr marL="8041834" indent="-618603" algn="l" rtl="0" fontAlgn="base">
        <a:spcBef>
          <a:spcPct val="20000"/>
        </a:spcBef>
        <a:spcAft>
          <a:spcPct val="0"/>
        </a:spcAft>
        <a:buChar char="»"/>
        <a:defRPr sz="5432">
          <a:solidFill>
            <a:schemeClr val="tx1"/>
          </a:solidFill>
          <a:latin typeface="+mn-lt"/>
        </a:defRPr>
      </a:lvl7pPr>
      <a:lvl8pPr marL="9279038" indent="-618603" algn="l" rtl="0" fontAlgn="base">
        <a:spcBef>
          <a:spcPct val="20000"/>
        </a:spcBef>
        <a:spcAft>
          <a:spcPct val="0"/>
        </a:spcAft>
        <a:buChar char="»"/>
        <a:defRPr sz="5432">
          <a:solidFill>
            <a:schemeClr val="tx1"/>
          </a:solidFill>
          <a:latin typeface="+mn-lt"/>
        </a:defRPr>
      </a:lvl8pPr>
      <a:lvl9pPr marL="10516244" indent="-618603" algn="l" rtl="0" fontAlgn="base">
        <a:spcBef>
          <a:spcPct val="20000"/>
        </a:spcBef>
        <a:spcAft>
          <a:spcPct val="0"/>
        </a:spcAft>
        <a:buChar char="»"/>
        <a:defRPr sz="54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1pPr>
      <a:lvl2pPr marL="1237206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2pPr>
      <a:lvl3pPr marL="2474410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3pPr>
      <a:lvl4pPr marL="3711616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4pPr>
      <a:lvl5pPr marL="4948821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5pPr>
      <a:lvl6pPr marL="6186025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6pPr>
      <a:lvl7pPr marL="7423231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7pPr>
      <a:lvl8pPr marL="8660435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8pPr>
      <a:lvl9pPr marL="9897641" algn="l" defTabSz="2474410" rtl="0" eaLnBrk="1" latinLnBrk="0" hangingPunct="1">
        <a:defRPr sz="48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751512"/>
            <a:ext cx="27179588" cy="453537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defTabSz="1419057">
              <a:lnSpc>
                <a:spcPct val="135000"/>
              </a:lnSpc>
              <a:defRPr/>
            </a:pPr>
            <a:r>
              <a:rPr lang="en-US" sz="10000" kern="0" dirty="0">
                <a:solidFill>
                  <a:srgbClr val="0033CC"/>
                </a:solidFill>
                <a:ea typeface="+mj-ea"/>
                <a:cs typeface="Arial" pitchFamily="34" charset="0"/>
              </a:rPr>
              <a:t>INDUSTRIAL </a:t>
            </a:r>
            <a:r>
              <a:rPr lang="en-US" sz="10000" kern="0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/ </a:t>
            </a:r>
            <a:r>
              <a:rPr lang="en-US" sz="10000" kern="0" cap="all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Construction</a:t>
            </a:r>
            <a:r>
              <a:rPr lang="en-US" sz="10000" kern="0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 MATERIALS</a:t>
            </a:r>
            <a:r>
              <a:rPr lang="en-US" sz="9600" kern="0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 </a:t>
            </a:r>
            <a:r>
              <a:rPr lang="en-US" sz="8000" kern="0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&amp; </a:t>
            </a:r>
          </a:p>
          <a:p>
            <a:pPr algn="ctr" defTabSz="1419057">
              <a:lnSpc>
                <a:spcPct val="135000"/>
              </a:lnSpc>
              <a:defRPr/>
            </a:pPr>
            <a:r>
              <a:rPr lang="en-US" sz="10000" kern="0" cap="all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concrete</a:t>
            </a:r>
            <a:r>
              <a:rPr lang="en-US" sz="10243" kern="0" cap="all" dirty="0" smtClean="0">
                <a:solidFill>
                  <a:srgbClr val="0033CC"/>
                </a:solidFill>
                <a:ea typeface="+mj-ea"/>
                <a:cs typeface="Arial" pitchFamily="34" charset="0"/>
              </a:rPr>
              <a:t> </a:t>
            </a:r>
            <a:endParaRPr lang="en-US" sz="10243" kern="0" cap="all" dirty="0">
              <a:solidFill>
                <a:srgbClr val="0033CC"/>
              </a:solidFill>
              <a:ea typeface="+mj-ea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2246312"/>
            <a:ext cx="27179588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79491" y="2437068"/>
            <a:ext cx="25820608" cy="3924044"/>
          </a:xfrm>
          <a:prstGeom prst="rect">
            <a:avLst/>
          </a:prstGeom>
        </p:spPr>
        <p:txBody>
          <a:bodyPr lIns="247447" tIns="123724" rIns="247447" bIns="123724"/>
          <a:lstStyle/>
          <a:p>
            <a:pPr marL="2177999" indent="-1215727" algn="just">
              <a:lnSpc>
                <a:spcPct val="114000"/>
              </a:lnSpc>
              <a:spcBef>
                <a:spcPts val="1623"/>
              </a:spcBef>
              <a:buFont typeface="+mj-lt"/>
              <a:buAutoNum type="alphaUcPeriod" startAt="2"/>
            </a:pPr>
            <a:r>
              <a:rPr lang="en-US" sz="8000" kern="0" dirty="0" smtClean="0">
                <a:solidFill>
                  <a:srgbClr val="993300"/>
                </a:solidFill>
                <a:latin typeface="+mn-lt"/>
              </a:rPr>
              <a:t>Metamorphic </a:t>
            </a:r>
            <a:r>
              <a:rPr lang="en-US" sz="8000" kern="0" dirty="0">
                <a:solidFill>
                  <a:srgbClr val="993300"/>
                </a:solidFill>
                <a:latin typeface="+mn-lt"/>
              </a:rPr>
              <a:t>Rocks </a:t>
            </a:r>
            <a:r>
              <a:rPr lang="en-US" sz="8000" kern="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Gneiss, Slate, Quartzite, Marble…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127" t="5947" r="3759"/>
          <a:stretch/>
        </p:blipFill>
        <p:spPr bwMode="auto">
          <a:xfrm>
            <a:off x="12407279" y="5323338"/>
            <a:ext cx="9758777" cy="661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273" y="5323338"/>
            <a:ext cx="10309489" cy="661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4060" t="6866" r="7724"/>
          <a:stretch/>
        </p:blipFill>
        <p:spPr bwMode="auto">
          <a:xfrm>
            <a:off x="18356531" y="10151249"/>
            <a:ext cx="8720473" cy="61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26594" y="11936724"/>
            <a:ext cx="14630400" cy="1265527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 marL="1439111">
              <a:tabLst>
                <a:tab pos="10194057" algn="l"/>
                <a:tab pos="18429202" algn="l"/>
              </a:tabLst>
            </a:pPr>
            <a:r>
              <a:rPr lang="en-GB" sz="6600" dirty="0">
                <a:solidFill>
                  <a:srgbClr val="FF0000"/>
                </a:solidFill>
              </a:rPr>
              <a:t>Marble</a:t>
            </a:r>
            <a:r>
              <a:rPr lang="en-GB" sz="6600" dirty="0"/>
              <a:t>	</a:t>
            </a:r>
            <a:r>
              <a:rPr lang="en-GB" sz="6600" dirty="0" smtClean="0">
                <a:solidFill>
                  <a:schemeClr val="tx1"/>
                </a:solidFill>
              </a:rPr>
              <a:t>Gneiss</a:t>
            </a:r>
            <a:endParaRPr lang="en-GB" sz="6600" dirty="0">
              <a:solidFill>
                <a:srgbClr val="9933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515808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FF0000"/>
                </a:solidFill>
              </a:rPr>
              <a:t>Classification of Industrial Rocks</a:t>
            </a:r>
            <a:r>
              <a:rPr lang="en-US" sz="6600" i="1" dirty="0" smtClean="0">
                <a:solidFill>
                  <a:srgbClr val="FF0000"/>
                </a:solidFill>
              </a:rPr>
              <a:t>…..contd.</a:t>
            </a:r>
            <a:r>
              <a:rPr lang="en-US" sz="9777" i="1" dirty="0" smtClean="0">
                <a:solidFill>
                  <a:srgbClr val="FF0000"/>
                </a:solidFill>
              </a:rPr>
              <a:t> </a:t>
            </a:r>
            <a:endParaRPr lang="en-US" sz="9777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7762" y="14987726"/>
            <a:ext cx="6019800" cy="1265527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 marL="1439111">
              <a:tabLst>
                <a:tab pos="10194057" algn="l"/>
                <a:tab pos="18429202" algn="l"/>
              </a:tabLst>
            </a:pPr>
            <a:r>
              <a:rPr lang="en-GB" sz="6600" dirty="0" smtClean="0">
                <a:solidFill>
                  <a:srgbClr val="993300"/>
                </a:solidFill>
              </a:rPr>
              <a:t>Quartzite</a:t>
            </a:r>
            <a:endParaRPr lang="en-GB" sz="66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5988" y="2322512"/>
            <a:ext cx="25820608" cy="4953000"/>
          </a:xfrm>
          <a:prstGeom prst="rect">
            <a:avLst/>
          </a:prstGeom>
        </p:spPr>
        <p:txBody>
          <a:bodyPr lIns="247447" tIns="123724" rIns="247447" bIns="123724"/>
          <a:lstStyle/>
          <a:p>
            <a:pPr marL="2354127" indent="-1391856" algn="just">
              <a:lnSpc>
                <a:spcPct val="125000"/>
              </a:lnSpc>
              <a:spcBef>
                <a:spcPts val="0"/>
              </a:spcBef>
              <a:buFont typeface="+mj-lt"/>
              <a:buAutoNum type="alphaUcPeriod" startAt="3"/>
            </a:pPr>
            <a:r>
              <a:rPr lang="en-US" sz="8000" kern="0" dirty="0" smtClean="0">
                <a:solidFill>
                  <a:srgbClr val="0033CC"/>
                </a:solidFill>
                <a:latin typeface="+mn-lt"/>
              </a:rPr>
              <a:t>Sedimentary </a:t>
            </a:r>
            <a:r>
              <a:rPr lang="en-US" sz="8000" kern="0" dirty="0">
                <a:solidFill>
                  <a:srgbClr val="0033CC"/>
                </a:solidFill>
                <a:latin typeface="+mn-lt"/>
              </a:rPr>
              <a:t>Rocks </a:t>
            </a:r>
            <a:r>
              <a:rPr lang="en-US" sz="8000" kern="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Sandstone, Gypsum, Sand </a:t>
            </a:r>
            <a:r>
              <a:rPr lang="en-US" sz="7200" b="0" kern="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gravel; Salt, Clay, Limestone </a:t>
            </a:r>
            <a:r>
              <a:rPr lang="en-US" sz="7200" b="0" kern="0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dolomite, Phosphate rock….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1159" y="5630995"/>
            <a:ext cx="9826497" cy="605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0194" y="10388308"/>
            <a:ext cx="8777379" cy="56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594" y="8140476"/>
            <a:ext cx="10223559" cy="598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13973" y="14122761"/>
            <a:ext cx="8686799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>
              <a:tabLst>
                <a:tab pos="10194057" algn="l"/>
                <a:tab pos="18429202" algn="l"/>
              </a:tabLst>
            </a:pPr>
            <a:r>
              <a:rPr lang="en-GB" sz="6000" dirty="0">
                <a:solidFill>
                  <a:srgbClr val="FF0000"/>
                </a:solidFill>
              </a:rPr>
              <a:t>Crystalline </a:t>
            </a:r>
            <a:r>
              <a:rPr lang="en-GB" sz="6000" dirty="0" smtClean="0">
                <a:solidFill>
                  <a:srgbClr val="FF0000"/>
                </a:solidFill>
              </a:rPr>
              <a:t>Limestone</a:t>
            </a:r>
            <a:endParaRPr lang="en-GB" sz="6000" dirty="0">
              <a:solidFill>
                <a:srgbClr val="9933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515808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FF0000"/>
                </a:solidFill>
              </a:rPr>
              <a:t>Classification of Industrial Rocks</a:t>
            </a:r>
            <a:r>
              <a:rPr lang="en-US" sz="6600" i="1" dirty="0" smtClean="0">
                <a:solidFill>
                  <a:srgbClr val="FF0000"/>
                </a:solidFill>
              </a:rPr>
              <a:t>…..contd.</a:t>
            </a:r>
            <a:r>
              <a:rPr lang="en-US" sz="9777" i="1" dirty="0" smtClean="0">
                <a:solidFill>
                  <a:srgbClr val="FF0000"/>
                </a:solidFill>
              </a:rPr>
              <a:t> </a:t>
            </a:r>
            <a:endParaRPr lang="en-US" sz="9777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8328" y="6100730"/>
            <a:ext cx="3620961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 algn="r">
              <a:tabLst>
                <a:tab pos="10194057" algn="l"/>
                <a:tab pos="18429202" algn="l"/>
              </a:tabLst>
            </a:pPr>
            <a:r>
              <a:rPr lang="en-GB" sz="6000" dirty="0" smtClean="0">
                <a:solidFill>
                  <a:schemeClr val="tx1"/>
                </a:solidFill>
              </a:rPr>
              <a:t>Gypsum</a:t>
            </a:r>
            <a:endParaRPr lang="en-GB" sz="60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7353" y="14986136"/>
            <a:ext cx="4724400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>
              <a:tabLst>
                <a:tab pos="10194057" algn="l"/>
                <a:tab pos="18429202" algn="l"/>
              </a:tabLst>
            </a:pPr>
            <a:r>
              <a:rPr lang="en-GB" sz="6000" dirty="0" smtClean="0">
                <a:solidFill>
                  <a:srgbClr val="993300"/>
                </a:solidFill>
              </a:rPr>
              <a:t>Sandstone</a:t>
            </a:r>
            <a:endParaRPr lang="en-GB" sz="6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05986" y="2242470"/>
            <a:ext cx="25367616" cy="7166642"/>
          </a:xfrm>
        </p:spPr>
        <p:txBody>
          <a:bodyPr/>
          <a:lstStyle/>
          <a:p>
            <a:pPr marL="1220022" indent="-1220022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7600" b="1" dirty="0" smtClean="0">
                <a:solidFill>
                  <a:srgbClr val="92D050"/>
                </a:solidFill>
              </a:rPr>
              <a:t>Genetic </a:t>
            </a:r>
            <a:r>
              <a:rPr lang="en-US" sz="7600" b="1" dirty="0">
                <a:solidFill>
                  <a:srgbClr val="92D050"/>
                </a:solidFill>
              </a:rPr>
              <a:t>classification </a:t>
            </a:r>
            <a:r>
              <a:rPr lang="en-US" sz="7600" dirty="0"/>
              <a:t>–</a:t>
            </a:r>
            <a:r>
              <a:rPr lang="en-US" sz="7600" b="1" dirty="0"/>
              <a:t> </a:t>
            </a:r>
            <a:r>
              <a:rPr lang="en-US" sz="7600" dirty="0"/>
              <a:t>how they formed. Industrial MINERALS fall into;</a:t>
            </a:r>
            <a:endParaRPr lang="en-US" sz="7600" b="1" dirty="0"/>
          </a:p>
          <a:p>
            <a:pPr marL="2659133" indent="-1439111" algn="just">
              <a:lnSpc>
                <a:spcPct val="114000"/>
              </a:lnSpc>
              <a:buFont typeface="+mj-lt"/>
              <a:buAutoNum type="alphaUcPeriod"/>
            </a:pPr>
            <a:r>
              <a:rPr lang="en-US" sz="7600" b="1" dirty="0">
                <a:solidFill>
                  <a:srgbClr val="FF0000"/>
                </a:solidFill>
              </a:rPr>
              <a:t>Igneous Minerals</a:t>
            </a:r>
            <a:r>
              <a:rPr lang="en-US" sz="7600" b="1" dirty="0"/>
              <a:t> – </a:t>
            </a:r>
            <a:r>
              <a:rPr lang="en-US" sz="7600" dirty="0"/>
              <a:t>Mica, Nepheline, Feldspar, Lithium minerals, Beryl….</a:t>
            </a:r>
            <a:endParaRPr lang="en-US" sz="7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946" y="8551469"/>
            <a:ext cx="11468602" cy="66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257" y="8551469"/>
            <a:ext cx="9059863" cy="64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497" y="15170118"/>
            <a:ext cx="26726595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>
              <a:tabLst>
                <a:tab pos="7277173" algn="l"/>
                <a:tab pos="16251207" algn="l"/>
              </a:tabLst>
            </a:pPr>
            <a:r>
              <a:rPr lang="en-GB" sz="6000" dirty="0">
                <a:solidFill>
                  <a:srgbClr val="FF0000"/>
                </a:solidFill>
              </a:rPr>
              <a:t>	Feldspar</a:t>
            </a:r>
            <a:r>
              <a:rPr lang="en-GB" sz="6000" dirty="0"/>
              <a:t>		</a:t>
            </a:r>
            <a:r>
              <a:rPr lang="en-GB" sz="6000" dirty="0">
                <a:solidFill>
                  <a:srgbClr val="993300"/>
                </a:solidFill>
              </a:rPr>
              <a:t>Mica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0650200" cy="14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00B050"/>
                </a:solidFill>
              </a:rPr>
              <a:t>Classification of Industrial Minerals</a:t>
            </a:r>
            <a:endParaRPr lang="en-US" sz="9777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814388" y="2155563"/>
            <a:ext cx="25367616" cy="3705189"/>
          </a:xfrm>
        </p:spPr>
        <p:txBody>
          <a:bodyPr/>
          <a:lstStyle/>
          <a:p>
            <a:pPr marL="2659133" indent="-1439111" algn="just">
              <a:lnSpc>
                <a:spcPct val="150000"/>
              </a:lnSpc>
              <a:buFont typeface="+mj-lt"/>
              <a:buAutoNum type="alphaUcPeriod" startAt="2"/>
            </a:pPr>
            <a:r>
              <a:rPr lang="en-US" sz="8000" b="1" dirty="0" smtClean="0">
                <a:solidFill>
                  <a:srgbClr val="C00000"/>
                </a:solidFill>
              </a:rPr>
              <a:t>Vein </a:t>
            </a:r>
            <a:r>
              <a:rPr lang="en-US" sz="7604" b="1" dirty="0">
                <a:solidFill>
                  <a:srgbClr val="C00000"/>
                </a:solidFill>
              </a:rPr>
              <a:t>&amp;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</a:rPr>
              <a:t>Replacement Minerals </a:t>
            </a:r>
            <a:r>
              <a:rPr lang="en-US" sz="8000" b="1" dirty="0" smtClean="0"/>
              <a:t>– </a:t>
            </a:r>
            <a:r>
              <a:rPr lang="en-US" sz="8000" dirty="0" smtClean="0"/>
              <a:t>Quartz crystal, Fluorspar, Barite, Magnesite…</a:t>
            </a:r>
            <a:endParaRPr lang="en-US" sz="8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4819312"/>
            <a:ext cx="26953091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>
              <a:tabLst>
                <a:tab pos="9231786" algn="l"/>
                <a:tab pos="18205817" algn="l"/>
              </a:tabLst>
            </a:pPr>
            <a:r>
              <a:rPr lang="en-GB" sz="6000" dirty="0">
                <a:solidFill>
                  <a:srgbClr val="FF0000"/>
                </a:solidFill>
              </a:rPr>
              <a:t>    </a:t>
            </a:r>
            <a:r>
              <a:rPr lang="en-GB" sz="6000" dirty="0">
                <a:solidFill>
                  <a:srgbClr val="993300"/>
                </a:solidFill>
              </a:rPr>
              <a:t>Quartz Crystal	Fluorspar	Barite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r="7146"/>
          <a:stretch/>
        </p:blipFill>
        <p:spPr bwMode="auto">
          <a:xfrm>
            <a:off x="18390394" y="8647112"/>
            <a:ext cx="8289156" cy="61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515808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00B050"/>
                </a:solidFill>
              </a:rPr>
              <a:t>Classification of Industrial Minerals</a:t>
            </a:r>
            <a:r>
              <a:rPr lang="en-US" sz="6600" i="1" dirty="0" smtClean="0">
                <a:solidFill>
                  <a:srgbClr val="00B050"/>
                </a:solidFill>
              </a:rPr>
              <a:t>…..contd.</a:t>
            </a:r>
            <a:r>
              <a:rPr lang="en-US" sz="9777" i="1" dirty="0" smtClean="0">
                <a:solidFill>
                  <a:srgbClr val="00B050"/>
                </a:solidFill>
              </a:rPr>
              <a:t> </a:t>
            </a:r>
            <a:endParaRPr lang="en-US" sz="9777" i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384" r="4616" b="5405"/>
          <a:stretch/>
        </p:blipFill>
        <p:spPr bwMode="auto">
          <a:xfrm>
            <a:off x="9833359" y="6284912"/>
            <a:ext cx="925435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3281"/>
          <a:stretch/>
        </p:blipFill>
        <p:spPr bwMode="auto">
          <a:xfrm>
            <a:off x="870556" y="7161937"/>
            <a:ext cx="8985438" cy="70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788194" y="2439578"/>
            <a:ext cx="25367616" cy="3274756"/>
          </a:xfrm>
        </p:spPr>
        <p:txBody>
          <a:bodyPr/>
          <a:lstStyle/>
          <a:p>
            <a:pPr marL="2659133" indent="-1439111" algn="just">
              <a:lnSpc>
                <a:spcPct val="114000"/>
              </a:lnSpc>
              <a:spcBef>
                <a:spcPts val="0"/>
              </a:spcBef>
              <a:buFont typeface="+mj-lt"/>
              <a:buAutoNum type="alphaUcPeriod" startAt="3"/>
            </a:pPr>
            <a:r>
              <a:rPr lang="en-US" sz="8000" b="1" dirty="0" smtClean="0">
                <a:solidFill>
                  <a:srgbClr val="993300"/>
                </a:solidFill>
              </a:rPr>
              <a:t>Metamorphic </a:t>
            </a:r>
            <a:r>
              <a:rPr lang="en-US" sz="8000" b="1" dirty="0">
                <a:solidFill>
                  <a:srgbClr val="993300"/>
                </a:solidFill>
              </a:rPr>
              <a:t>Minerals </a:t>
            </a:r>
            <a:r>
              <a:rPr lang="en-US" sz="8000" b="1" dirty="0"/>
              <a:t>– </a:t>
            </a:r>
            <a:r>
              <a:rPr lang="en-US" sz="8000" dirty="0"/>
              <a:t>Vermiculite, Talc, Graphite, Asbestos …</a:t>
            </a:r>
            <a:endParaRPr lang="en-US" sz="8000" b="1" dirty="0"/>
          </a:p>
        </p:txBody>
      </p:sp>
      <p:pic>
        <p:nvPicPr>
          <p:cNvPr id="6" name="Picture 5" descr="talc.jpg"/>
          <p:cNvPicPr>
            <a:picLocks noChangeAspect="1"/>
          </p:cNvPicPr>
          <p:nvPr/>
        </p:nvPicPr>
        <p:blipFill rotWithShape="1">
          <a:blip r:embed="rId2" cstate="print"/>
          <a:srcRect l="2890" t="4707" r="5670" b="7722"/>
          <a:stretch/>
        </p:blipFill>
        <p:spPr>
          <a:xfrm>
            <a:off x="18599074" y="6056310"/>
            <a:ext cx="8035210" cy="6705601"/>
          </a:xfrm>
          <a:prstGeom prst="rect">
            <a:avLst/>
          </a:prstGeom>
        </p:spPr>
      </p:pic>
      <p:pic>
        <p:nvPicPr>
          <p:cNvPr id="7" name="Picture 6" descr="graphite.jpg"/>
          <p:cNvPicPr>
            <a:picLocks noChangeAspect="1"/>
          </p:cNvPicPr>
          <p:nvPr/>
        </p:nvPicPr>
        <p:blipFill rotWithShape="1">
          <a:blip r:embed="rId3" cstate="print"/>
          <a:srcRect l="2755" t="4647" r="3531"/>
          <a:stretch/>
        </p:blipFill>
        <p:spPr>
          <a:xfrm>
            <a:off x="1931192" y="6056311"/>
            <a:ext cx="8769761" cy="6705601"/>
          </a:xfrm>
          <a:prstGeom prst="rect">
            <a:avLst/>
          </a:prstGeom>
        </p:spPr>
      </p:pic>
      <p:pic>
        <p:nvPicPr>
          <p:cNvPr id="8" name="Picture 7" descr="asbestos.jpg"/>
          <p:cNvPicPr>
            <a:picLocks noChangeAspect="1"/>
          </p:cNvPicPr>
          <p:nvPr/>
        </p:nvPicPr>
        <p:blipFill rotWithShape="1">
          <a:blip r:embed="rId4" cstate="print"/>
          <a:srcRect l="3713" t="4282" r="3294" b="5341"/>
          <a:stretch/>
        </p:blipFill>
        <p:spPr>
          <a:xfrm>
            <a:off x="9655239" y="8878969"/>
            <a:ext cx="8955741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4594" y="14514512"/>
            <a:ext cx="23695760" cy="1265527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>
              <a:tabLst>
                <a:tab pos="533400" algn="l"/>
                <a:tab pos="9144000" algn="l"/>
                <a:tab pos="18935700" algn="l"/>
                <a:tab pos="21602700" algn="l"/>
                <a:tab pos="21793200" algn="l"/>
              </a:tabLst>
            </a:pPr>
            <a:r>
              <a:rPr lang="en-GB" sz="6600" dirty="0">
                <a:solidFill>
                  <a:srgbClr val="FF0000"/>
                </a:solidFill>
              </a:rPr>
              <a:t>      </a:t>
            </a:r>
            <a:r>
              <a:rPr lang="en-GB" sz="6600" dirty="0" smtClean="0">
                <a:solidFill>
                  <a:srgbClr val="993300"/>
                </a:solidFill>
              </a:rPr>
              <a:t>Graphite</a:t>
            </a:r>
            <a:r>
              <a:rPr lang="en-GB" sz="6600" dirty="0">
                <a:solidFill>
                  <a:srgbClr val="993300"/>
                </a:solidFill>
              </a:rPr>
              <a:t>	</a:t>
            </a:r>
            <a:r>
              <a:rPr lang="en-GB" sz="6600" dirty="0" smtClean="0">
                <a:solidFill>
                  <a:srgbClr val="993300"/>
                </a:solidFill>
              </a:rPr>
              <a:t>Asbestos	Talc</a:t>
            </a:r>
            <a:endParaRPr lang="en-GB" sz="6600" dirty="0">
              <a:solidFill>
                <a:srgbClr val="9933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515808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00B050"/>
                </a:solidFill>
              </a:rPr>
              <a:t>Classification of Industrial Minerals</a:t>
            </a:r>
            <a:r>
              <a:rPr lang="en-US" sz="6600" i="1" dirty="0" smtClean="0">
                <a:solidFill>
                  <a:srgbClr val="00B050"/>
                </a:solidFill>
              </a:rPr>
              <a:t>…..contd.</a:t>
            </a:r>
            <a:r>
              <a:rPr lang="en-US" sz="9777" i="1" dirty="0" smtClean="0">
                <a:solidFill>
                  <a:srgbClr val="00B050"/>
                </a:solidFill>
              </a:rPr>
              <a:t> </a:t>
            </a:r>
            <a:endParaRPr lang="en-US" sz="9777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mond.jpg"/>
          <p:cNvPicPr>
            <a:picLocks noChangeAspect="1"/>
          </p:cNvPicPr>
          <p:nvPr/>
        </p:nvPicPr>
        <p:blipFill rotWithShape="1">
          <a:blip r:embed="rId2" cstate="print"/>
          <a:srcRect l="4545" t="4881" r="4306"/>
          <a:stretch/>
        </p:blipFill>
        <p:spPr>
          <a:xfrm>
            <a:off x="2921794" y="7231836"/>
            <a:ext cx="7237537" cy="619167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69194" y="2428512"/>
            <a:ext cx="25367616" cy="5733313"/>
          </a:xfrm>
          <a:prstGeom prst="rect">
            <a:avLst/>
          </a:prstGeom>
        </p:spPr>
        <p:txBody>
          <a:bodyPr lIns="247447" tIns="123724" rIns="247447" bIns="123724"/>
          <a:lstStyle/>
          <a:p>
            <a:pPr marL="1439111" indent="-1439111" algn="just">
              <a:lnSpc>
                <a:spcPct val="114000"/>
              </a:lnSpc>
              <a:spcBef>
                <a:spcPts val="0"/>
              </a:spcBef>
              <a:buFont typeface="+mj-lt"/>
              <a:buAutoNum type="alphaUcPeriod" startAt="4"/>
            </a:pPr>
            <a:r>
              <a:rPr lang="en-US" sz="8000" kern="0" dirty="0" smtClean="0">
                <a:solidFill>
                  <a:srgbClr val="0033CC"/>
                </a:solidFill>
                <a:latin typeface="+mn-lt"/>
              </a:rPr>
              <a:t>Sedimentary </a:t>
            </a:r>
            <a:r>
              <a:rPr lang="en-US" sz="8000" kern="0" dirty="0">
                <a:solidFill>
                  <a:srgbClr val="0033CC"/>
                </a:solidFill>
                <a:latin typeface="+mn-lt"/>
              </a:rPr>
              <a:t>Minerals and sulfur </a:t>
            </a:r>
            <a:r>
              <a:rPr lang="en-US" sz="8000" kern="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Diamond, </a:t>
            </a:r>
            <a:r>
              <a:rPr lang="de-DE" sz="8000" b="0" kern="0" dirty="0">
                <a:solidFill>
                  <a:schemeClr val="tx1"/>
                </a:solidFill>
                <a:latin typeface="+mn-lt"/>
              </a:rPr>
              <a:t>Diatomite, Borate, Potash minerals, Sodium minerals, Nitrates, Sulfur</a:t>
            </a:r>
            <a:endParaRPr lang="en-US" sz="8000" b="0" kern="0" dirty="0">
              <a:solidFill>
                <a:schemeClr val="tx1"/>
              </a:solidFill>
              <a:latin typeface="+mn-lt"/>
            </a:endParaRPr>
          </a:p>
          <a:p>
            <a:pPr marL="927904" indent="-927904" defTabSz="2474410">
              <a:spcBef>
                <a:spcPct val="20000"/>
              </a:spcBef>
              <a:defRPr/>
            </a:pPr>
            <a:endParaRPr lang="en-US" sz="80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865" t="4420" r="6704" b="6297"/>
          <a:stretch/>
        </p:blipFill>
        <p:spPr bwMode="auto">
          <a:xfrm>
            <a:off x="18847594" y="7168467"/>
            <a:ext cx="7586982" cy="61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-nitrate.jpg"/>
          <p:cNvPicPr>
            <a:picLocks noChangeAspect="1"/>
          </p:cNvPicPr>
          <p:nvPr/>
        </p:nvPicPr>
        <p:blipFill rotWithShape="1">
          <a:blip r:embed="rId4" cstate="print"/>
          <a:srcRect l="4447" t="5327" r="2921" b="4124"/>
          <a:stretch/>
        </p:blipFill>
        <p:spPr>
          <a:xfrm>
            <a:off x="10541794" y="7168468"/>
            <a:ext cx="7899909" cy="6191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4826" y="13995789"/>
            <a:ext cx="24942544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>
              <a:tabLst>
                <a:tab pos="3505200" algn="l"/>
                <a:tab pos="10134600" algn="l"/>
                <a:tab pos="19735800" algn="l"/>
              </a:tabLst>
            </a:pPr>
            <a:r>
              <a:rPr lang="en-GB" sz="6000" dirty="0">
                <a:solidFill>
                  <a:schemeClr val="tx1"/>
                </a:solidFill>
              </a:rPr>
              <a:t>               </a:t>
            </a:r>
            <a:r>
              <a:rPr lang="en-GB" sz="6000" dirty="0" smtClean="0">
                <a:solidFill>
                  <a:schemeClr val="tx1"/>
                </a:solidFill>
              </a:rPr>
              <a:t>Diamond</a:t>
            </a:r>
            <a:r>
              <a:rPr lang="en-GB" sz="6000" dirty="0">
                <a:solidFill>
                  <a:schemeClr val="tx1"/>
                </a:solidFill>
              </a:rPr>
              <a:t>	Calcium Nitrate	Sulphur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515808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00B050"/>
                </a:solidFill>
              </a:rPr>
              <a:t>Classification of Industrial Minerals</a:t>
            </a:r>
            <a:r>
              <a:rPr lang="en-US" sz="6600" i="1" dirty="0" smtClean="0">
                <a:solidFill>
                  <a:srgbClr val="00B050"/>
                </a:solidFill>
              </a:rPr>
              <a:t>…..contd.</a:t>
            </a:r>
            <a:r>
              <a:rPr lang="en-US" sz="9777" i="1" dirty="0" smtClean="0">
                <a:solidFill>
                  <a:srgbClr val="00B050"/>
                </a:solidFill>
              </a:rPr>
              <a:t> </a:t>
            </a:r>
            <a:endParaRPr lang="en-US" sz="9777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88194" y="2170113"/>
            <a:ext cx="25298400" cy="8153400"/>
          </a:xfrm>
        </p:spPr>
        <p:txBody>
          <a:bodyPr/>
          <a:lstStyle/>
          <a:p>
            <a:pPr marL="914400" indent="-914400">
              <a:spcBef>
                <a:spcPts val="812"/>
              </a:spcBef>
              <a:spcAft>
                <a:spcPts val="812"/>
              </a:spcAft>
              <a:buFont typeface="+mj-lt"/>
              <a:buAutoNum type="arabicPeriod"/>
            </a:pPr>
            <a:r>
              <a:rPr lang="en-US" sz="7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Limestone/Calcite</a:t>
            </a:r>
            <a:endParaRPr lang="en-US" sz="7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81200" indent="-990600">
              <a:lnSpc>
                <a:spcPct val="114000"/>
              </a:lnSpc>
              <a:spcBef>
                <a:spcPts val="0"/>
              </a:spcBef>
              <a:spcAft>
                <a:spcPts val="1082"/>
              </a:spcAft>
              <a:buFont typeface="Wingdings" pitchFamily="2" charset="2"/>
              <a:buChar char="Ø"/>
            </a:pPr>
            <a:r>
              <a:rPr lang="en-US" sz="7600" kern="1200" dirty="0"/>
              <a:t>is a </a:t>
            </a:r>
            <a:r>
              <a:rPr lang="en-US" sz="7600" kern="1200" dirty="0">
                <a:solidFill>
                  <a:srgbClr val="0033CC"/>
                </a:solidFill>
              </a:rPr>
              <a:t>sedimentary rock </a:t>
            </a:r>
            <a:r>
              <a:rPr lang="en-US" sz="7600" kern="1200" dirty="0"/>
              <a:t>composed largely of </a:t>
            </a:r>
            <a:r>
              <a:rPr lang="en-US" sz="7600" kern="1200" dirty="0">
                <a:solidFill>
                  <a:srgbClr val="0033CC"/>
                </a:solidFill>
              </a:rPr>
              <a:t>Calcite</a:t>
            </a:r>
            <a:r>
              <a:rPr lang="en-US" sz="7600" kern="1200" dirty="0"/>
              <a:t> (calcium carbonate – CaCO3)</a:t>
            </a:r>
          </a:p>
          <a:p>
            <a:pPr marL="1981200" indent="-990600">
              <a:lnSpc>
                <a:spcPct val="114000"/>
              </a:lnSpc>
              <a:spcBef>
                <a:spcPts val="0"/>
              </a:spcBef>
              <a:spcAft>
                <a:spcPts val="1082"/>
              </a:spcAft>
              <a:buFont typeface="Wingdings" pitchFamily="2" charset="2"/>
              <a:buChar char="Ø"/>
            </a:pPr>
            <a:r>
              <a:rPr lang="en-US" sz="7600" kern="1200" dirty="0"/>
              <a:t>often contains variable amounts of </a:t>
            </a:r>
            <a:r>
              <a:rPr lang="en-US" sz="7600" kern="1200" dirty="0">
                <a:solidFill>
                  <a:srgbClr val="FF00FF"/>
                </a:solidFill>
              </a:rPr>
              <a:t>silica</a:t>
            </a:r>
            <a:r>
              <a:rPr lang="en-US" sz="7600" kern="1200" dirty="0"/>
              <a:t> in form of </a:t>
            </a:r>
            <a:r>
              <a:rPr lang="en-US" sz="7600" kern="1200" dirty="0">
                <a:solidFill>
                  <a:srgbClr val="FF00FF"/>
                </a:solidFill>
              </a:rPr>
              <a:t>chert</a:t>
            </a:r>
            <a:r>
              <a:rPr lang="en-US" sz="7600" kern="1200" dirty="0"/>
              <a:t> or </a:t>
            </a:r>
            <a:r>
              <a:rPr lang="en-US" sz="7600" kern="1200" dirty="0">
                <a:solidFill>
                  <a:srgbClr val="FF00FF"/>
                </a:solidFill>
              </a:rPr>
              <a:t>flint</a:t>
            </a:r>
            <a:r>
              <a:rPr lang="en-US" sz="7600" kern="1200" dirty="0"/>
              <a:t>, as well as varying amounts of </a:t>
            </a:r>
            <a:r>
              <a:rPr lang="en-US" sz="7600" kern="1200" dirty="0">
                <a:solidFill>
                  <a:srgbClr val="FF00FF"/>
                </a:solidFill>
              </a:rPr>
              <a:t>clay</a:t>
            </a:r>
            <a:r>
              <a:rPr lang="en-US" sz="7600" kern="1200" dirty="0"/>
              <a:t>, </a:t>
            </a:r>
            <a:r>
              <a:rPr lang="en-US" sz="7600" kern="1200" dirty="0">
                <a:solidFill>
                  <a:srgbClr val="FF00FF"/>
                </a:solidFill>
              </a:rPr>
              <a:t>silt </a:t>
            </a:r>
            <a:r>
              <a:rPr lang="en-US" sz="7600" kern="1200" dirty="0"/>
              <a:t>and </a:t>
            </a:r>
            <a:r>
              <a:rPr lang="en-US" sz="7600" kern="1200" dirty="0">
                <a:solidFill>
                  <a:srgbClr val="FF00FF"/>
                </a:solidFill>
              </a:rPr>
              <a:t>sand.</a:t>
            </a:r>
            <a:endParaRPr lang="en-GB" sz="7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994" y="9790112"/>
            <a:ext cx="7700884" cy="598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lc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08683" y="9969279"/>
            <a:ext cx="8833367" cy="58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4345" y="9790112"/>
            <a:ext cx="3397449" cy="1265527"/>
          </a:xfrm>
          <a:prstGeom prst="rect">
            <a:avLst/>
          </a:prstGeom>
          <a:solidFill>
            <a:schemeClr val="bg1"/>
          </a:solidFill>
        </p:spPr>
        <p:txBody>
          <a:bodyPr wrap="square" lIns="247447" tIns="123724" rIns="247447" bIns="123724" rtlCol="0">
            <a:spAutoFit/>
          </a:bodyPr>
          <a:lstStyle/>
          <a:p>
            <a:r>
              <a:rPr lang="en-GB" sz="6600" b="0" dirty="0">
                <a:solidFill>
                  <a:schemeClr val="tx1"/>
                </a:solidFill>
              </a:rPr>
              <a:t>Calcite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9088" y="9790111"/>
            <a:ext cx="4982925" cy="1265527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r>
              <a:rPr lang="en-GB" sz="6600" b="0" dirty="0">
                <a:solidFill>
                  <a:schemeClr val="tx1"/>
                </a:solidFill>
              </a:rPr>
              <a:t>Limestone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831800" cy="14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00B050"/>
                </a:solidFill>
              </a:rPr>
              <a:t>Examples of Industrial Minerals </a:t>
            </a:r>
            <a:r>
              <a:rPr lang="en-US" sz="6600" i="1" dirty="0" smtClean="0">
                <a:solidFill>
                  <a:srgbClr val="00B050"/>
                </a:solidFill>
              </a:rPr>
              <a:t>&amp;</a:t>
            </a:r>
            <a:r>
              <a:rPr lang="en-US" sz="8000" i="1" dirty="0" smtClean="0">
                <a:solidFill>
                  <a:srgbClr val="00B050"/>
                </a:solidFill>
              </a:rPr>
              <a:t> their Uses</a:t>
            </a:r>
            <a:endParaRPr lang="en-US" sz="9777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994" y="1408464"/>
            <a:ext cx="24461629" cy="12877800"/>
          </a:xfrm>
        </p:spPr>
        <p:txBody>
          <a:bodyPr/>
          <a:lstStyle/>
          <a:p>
            <a:pPr marL="0" indent="0" eaLnBrk="1" hangingPunct="1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dirty="0" smtClean="0"/>
              <a:t>In this section, we shall discuss:</a:t>
            </a:r>
          </a:p>
          <a:p>
            <a:pPr marL="2247900" indent="-1460500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dirty="0"/>
              <a:t>Aggregate </a:t>
            </a:r>
          </a:p>
          <a:p>
            <a:pPr marL="2247900" indent="-1460500" eaLnBrk="1" hangingPunct="1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Asphalt</a:t>
            </a:r>
          </a:p>
          <a:p>
            <a:pPr marL="2247900" indent="-1460500" eaLnBrk="1" hangingPunct="1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Brick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831800" cy="16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800" dirty="0" smtClean="0">
                <a:solidFill>
                  <a:srgbClr val="FF0000"/>
                </a:solidFill>
              </a:rPr>
              <a:t>Construction Materials</a:t>
            </a:r>
            <a:endParaRPr lang="en-US" sz="977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1120108" y="2246312"/>
            <a:ext cx="12469686" cy="13639800"/>
          </a:xfrm>
        </p:spPr>
        <p:txBody>
          <a:bodyPr/>
          <a:lstStyle/>
          <a:p>
            <a:pPr marL="990600" indent="-990600">
              <a:lnSpc>
                <a:spcPct val="14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cs typeface="Times New Roman" pitchFamily="18" charset="0"/>
              </a:rPr>
              <a:t>Collective term for </a:t>
            </a:r>
            <a:r>
              <a:rPr lang="tr-TR" sz="8000" i="1" dirty="0">
                <a:solidFill>
                  <a:srgbClr val="FF00FF"/>
                </a:solidFill>
                <a:cs typeface="Times New Roman" pitchFamily="18" charset="0"/>
              </a:rPr>
              <a:t>sand, gravel </a:t>
            </a:r>
            <a:r>
              <a:rPr lang="en-US" sz="6000" dirty="0" smtClean="0">
                <a:cs typeface="Times New Roman" pitchFamily="18" charset="0"/>
              </a:rPr>
              <a:t>&amp;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i="1" dirty="0">
                <a:solidFill>
                  <a:srgbClr val="FF00FF"/>
                </a:solidFill>
                <a:cs typeface="Times New Roman" pitchFamily="18" charset="0"/>
              </a:rPr>
              <a:t>crushed stone</a:t>
            </a:r>
            <a:r>
              <a:rPr lang="tr-TR" sz="8000" dirty="0">
                <a:cs typeface="Times New Roman" pitchFamily="18" charset="0"/>
              </a:rPr>
              <a:t> mineral materials </a:t>
            </a:r>
            <a:r>
              <a:rPr lang="tr-TR" sz="8000" dirty="0">
                <a:solidFill>
                  <a:srgbClr val="FF6600"/>
                </a:solidFill>
                <a:cs typeface="Times New Roman" pitchFamily="18" charset="0"/>
              </a:rPr>
              <a:t>in their </a:t>
            </a:r>
            <a:r>
              <a:rPr lang="tr-TR" sz="8000" dirty="0" smtClean="0">
                <a:solidFill>
                  <a:srgbClr val="FF6600"/>
                </a:solidFill>
                <a:cs typeface="Times New Roman" pitchFamily="18" charset="0"/>
              </a:rPr>
              <a:t>natural</a:t>
            </a:r>
            <a:r>
              <a:rPr lang="en-US" sz="8000" dirty="0" smtClean="0">
                <a:solidFill>
                  <a:srgbClr val="FF6600"/>
                </a:solidFill>
                <a:cs typeface="Times New Roman" pitchFamily="18" charset="0"/>
              </a:rPr>
              <a:t>/</a:t>
            </a:r>
            <a:r>
              <a:rPr lang="tr-TR" sz="8000" dirty="0" smtClean="0">
                <a:solidFill>
                  <a:srgbClr val="FF6600"/>
                </a:solidFill>
                <a:cs typeface="Times New Roman" pitchFamily="18" charset="0"/>
              </a:rPr>
              <a:t>processed state</a:t>
            </a:r>
            <a:r>
              <a:rPr lang="en-US" sz="8000" dirty="0" smtClean="0">
                <a:solidFill>
                  <a:srgbClr val="FF6600"/>
                </a:solidFill>
                <a:cs typeface="Times New Roman" pitchFamily="18" charset="0"/>
              </a:rPr>
              <a:t>.</a:t>
            </a:r>
            <a:endParaRPr lang="tr-TR" sz="8000" dirty="0">
              <a:solidFill>
                <a:srgbClr val="FF6600"/>
              </a:solidFill>
              <a:cs typeface="Times New Roman" pitchFamily="18" charset="0"/>
            </a:endParaRPr>
          </a:p>
          <a:p>
            <a:pPr marL="990600" indent="-990600">
              <a:lnSpc>
                <a:spcPct val="14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cs typeface="Times New Roman" pitchFamily="18" charset="0"/>
              </a:rPr>
              <a:t>Roads </a:t>
            </a:r>
            <a:r>
              <a:rPr lang="en-US" sz="6000" dirty="0" smtClean="0">
                <a:cs typeface="Times New Roman" pitchFamily="18" charset="0"/>
              </a:rPr>
              <a:t>&amp;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dirty="0">
                <a:cs typeface="Times New Roman" pitchFamily="18" charset="0"/>
              </a:rPr>
              <a:t>highways constitute </a:t>
            </a:r>
            <a:r>
              <a:rPr lang="tr-TR" sz="8000" dirty="0" smtClean="0">
                <a:cs typeface="Times New Roman" pitchFamily="18" charset="0"/>
              </a:rPr>
              <a:t>largest </a:t>
            </a:r>
            <a:r>
              <a:rPr lang="tr-TR" sz="8000" dirty="0">
                <a:cs typeface="Times New Roman" pitchFamily="18" charset="0"/>
              </a:rPr>
              <a:t>single use of aggregate at 40 percent of </a:t>
            </a:r>
            <a:r>
              <a:rPr lang="tr-TR" sz="8000" dirty="0" smtClean="0">
                <a:cs typeface="Times New Roman" pitchFamily="18" charset="0"/>
              </a:rPr>
              <a:t>total</a:t>
            </a:r>
            <a:r>
              <a:rPr lang="en-US" sz="8000" dirty="0" smtClean="0">
                <a:cs typeface="Times New Roman" pitchFamily="18" charset="0"/>
              </a:rPr>
              <a:t> </a:t>
            </a:r>
            <a:r>
              <a:rPr lang="en-US" sz="6000" dirty="0" smtClean="0">
                <a:cs typeface="Times New Roman" pitchFamily="18" charset="0"/>
              </a:rPr>
              <a:t>usage.</a:t>
            </a:r>
            <a:endParaRPr lang="tr-TR" sz="6000" dirty="0">
              <a:cs typeface="Times New Roman" pitchFamily="18" charset="0"/>
            </a:endParaRPr>
          </a:p>
        </p:txBody>
      </p:sp>
      <p:pic>
        <p:nvPicPr>
          <p:cNvPr id="58372" name="Picture 2" descr="lakeside"/>
          <p:cNvPicPr>
            <a:picLocks noChangeAspect="1" noChangeArrowheads="1"/>
          </p:cNvPicPr>
          <p:nvPr/>
        </p:nvPicPr>
        <p:blipFill rotWithShape="1">
          <a:blip r:embed="rId2" cstate="print"/>
          <a:srcRect l="2069" t="6897" r="2069"/>
          <a:stretch/>
        </p:blipFill>
        <p:spPr bwMode="auto">
          <a:xfrm>
            <a:off x="13615988" y="4875212"/>
            <a:ext cx="12915999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108" y="503552"/>
            <a:ext cx="24461629" cy="1590360"/>
          </a:xfrm>
        </p:spPr>
        <p:txBody>
          <a:bodyPr/>
          <a:lstStyle/>
          <a:p>
            <a:pPr algn="just" eaLnBrk="1" hangingPunct="1"/>
            <a:r>
              <a:rPr lang="en-US" sz="8000" b="1" i="1" spc="300" dirty="0" smtClean="0">
                <a:solidFill>
                  <a:srgbClr val="00B050"/>
                </a:solidFill>
                <a:latin typeface="+mn-lt"/>
              </a:rPr>
              <a:t>Aggregate</a:t>
            </a:r>
            <a:endParaRPr lang="tr-TR" sz="8000" b="1" i="1" spc="300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6303" y="2398712"/>
            <a:ext cx="24940291" cy="13411200"/>
          </a:xfrm>
        </p:spPr>
        <p:txBody>
          <a:bodyPr/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tr-TR" sz="8000" dirty="0">
                <a:cs typeface="Times New Roman" pitchFamily="18" charset="0"/>
              </a:rPr>
              <a:t>Can either be </a:t>
            </a:r>
            <a:r>
              <a:rPr lang="tr-TR" sz="8000" b="1" dirty="0">
                <a:cs typeface="Times New Roman" pitchFamily="18" charset="0"/>
              </a:rPr>
              <a:t>natural </a:t>
            </a:r>
            <a:r>
              <a:rPr lang="tr-TR" sz="8000" dirty="0">
                <a:cs typeface="Times New Roman" pitchFamily="18" charset="0"/>
              </a:rPr>
              <a:t>or </a:t>
            </a:r>
            <a:r>
              <a:rPr lang="tr-TR" sz="8000" b="1" dirty="0">
                <a:cs typeface="Times New Roman" pitchFamily="18" charset="0"/>
              </a:rPr>
              <a:t>manufactured</a:t>
            </a:r>
          </a:p>
          <a:p>
            <a:pPr marL="1066800" lvl="1" indent="-9255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tr-TR" sz="8000" dirty="0">
                <a:solidFill>
                  <a:srgbClr val="0033CC"/>
                </a:solidFill>
                <a:cs typeface="Times New Roman" pitchFamily="18" charset="0"/>
              </a:rPr>
              <a:t>Natural aggregates </a:t>
            </a:r>
            <a:r>
              <a:rPr lang="en-US" sz="8000" dirty="0" smtClean="0">
                <a:cs typeface="Times New Roman" pitchFamily="18" charset="0"/>
              </a:rPr>
              <a:t>– </a:t>
            </a:r>
            <a:r>
              <a:rPr lang="tr-TR" sz="8000" dirty="0" smtClean="0">
                <a:cs typeface="Times New Roman" pitchFamily="18" charset="0"/>
              </a:rPr>
              <a:t>generally</a:t>
            </a:r>
            <a:r>
              <a:rPr lang="en-US" sz="8000" dirty="0" smtClean="0">
                <a:cs typeface="Times New Roman" pitchFamily="18" charset="0"/>
              </a:rPr>
              <a:t> extracted from larger rock formations from quarrying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en-US" sz="8000" dirty="0" smtClean="0">
                <a:cs typeface="Times New Roman" pitchFamily="18" charset="0"/>
              </a:rPr>
              <a:t>(</a:t>
            </a:r>
            <a:r>
              <a:rPr lang="tr-TR" sz="8000" dirty="0" smtClean="0">
                <a:cs typeface="Times New Roman" pitchFamily="18" charset="0"/>
              </a:rPr>
              <a:t>open excavation</a:t>
            </a:r>
            <a:r>
              <a:rPr lang="en-US" sz="8000" dirty="0" smtClean="0">
                <a:cs typeface="Times New Roman" pitchFamily="18" charset="0"/>
              </a:rPr>
              <a:t>s)</a:t>
            </a:r>
            <a:endParaRPr lang="tr-TR" sz="8000" dirty="0">
              <a:cs typeface="Times New Roman" pitchFamily="18" charset="0"/>
            </a:endParaRPr>
          </a:p>
          <a:p>
            <a:pPr marL="1066800" lvl="1" indent="-925513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tr-TR" sz="8000" dirty="0">
                <a:solidFill>
                  <a:srgbClr val="FF0000"/>
                </a:solidFill>
                <a:cs typeface="Times New Roman" pitchFamily="18" charset="0"/>
              </a:rPr>
              <a:t>Manufactured rock </a:t>
            </a:r>
            <a:r>
              <a:rPr lang="en-US" sz="8000" dirty="0" smtClean="0">
                <a:cs typeface="Times New Roman" pitchFamily="18" charset="0"/>
              </a:rPr>
              <a:t>–</a:t>
            </a:r>
            <a:r>
              <a:rPr lang="en-US" sz="8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8000" dirty="0" smtClean="0">
                <a:cs typeface="Times New Roman" pitchFamily="18" charset="0"/>
              </a:rPr>
              <a:t>typically </a:t>
            </a:r>
            <a:r>
              <a:rPr lang="tr-TR" sz="8000" dirty="0">
                <a:cs typeface="Times New Roman" pitchFamily="18" charset="0"/>
              </a:rPr>
              <a:t>consists of industrial </a:t>
            </a:r>
            <a:r>
              <a:rPr lang="tr-TR" sz="8000" dirty="0" smtClean="0">
                <a:cs typeface="Times New Roman" pitchFamily="18" charset="0"/>
              </a:rPr>
              <a:t>by</a:t>
            </a:r>
            <a:r>
              <a:rPr lang="en-US" sz="8000" dirty="0" smtClean="0">
                <a:cs typeface="Times New Roman" pitchFamily="18" charset="0"/>
              </a:rPr>
              <a:t>-</a:t>
            </a:r>
            <a:r>
              <a:rPr lang="tr-TR" sz="8000" dirty="0" smtClean="0">
                <a:cs typeface="Times New Roman" pitchFamily="18" charset="0"/>
              </a:rPr>
              <a:t>products</a:t>
            </a:r>
            <a:r>
              <a:rPr lang="en-US" sz="8000" dirty="0" smtClean="0">
                <a:cs typeface="Times New Roman" pitchFamily="18" charset="0"/>
              </a:rPr>
              <a:t>, e.g. </a:t>
            </a:r>
            <a:r>
              <a:rPr lang="tr-TR" sz="8000" dirty="0" smtClean="0">
                <a:cs typeface="Times New Roman" pitchFamily="18" charset="0"/>
              </a:rPr>
              <a:t>slag </a:t>
            </a:r>
            <a:r>
              <a:rPr lang="tr-TR" sz="8000" dirty="0">
                <a:cs typeface="Times New Roman" pitchFamily="18" charset="0"/>
              </a:rPr>
              <a:t>(</a:t>
            </a:r>
            <a:r>
              <a:rPr lang="tr-TR" sz="8000" dirty="0" smtClean="0">
                <a:cs typeface="Times New Roman" pitchFamily="18" charset="0"/>
              </a:rPr>
              <a:t>by</a:t>
            </a:r>
            <a:r>
              <a:rPr lang="en-US" sz="8000" dirty="0" smtClean="0">
                <a:cs typeface="Times New Roman" pitchFamily="18" charset="0"/>
              </a:rPr>
              <a:t>-</a:t>
            </a:r>
            <a:r>
              <a:rPr lang="tr-TR" sz="8000" dirty="0" smtClean="0">
                <a:cs typeface="Times New Roman" pitchFamily="18" charset="0"/>
              </a:rPr>
              <a:t>product </a:t>
            </a:r>
            <a:r>
              <a:rPr lang="tr-TR" sz="8000" dirty="0">
                <a:cs typeface="Times New Roman" pitchFamily="18" charset="0"/>
              </a:rPr>
              <a:t>of </a:t>
            </a:r>
            <a:r>
              <a:rPr lang="tr-TR" sz="8000" dirty="0" smtClean="0">
                <a:cs typeface="Times New Roman" pitchFamily="18" charset="0"/>
              </a:rPr>
              <a:t>metallurgical </a:t>
            </a:r>
            <a:r>
              <a:rPr lang="tr-TR" sz="8000" dirty="0">
                <a:cs typeface="Times New Roman" pitchFamily="18" charset="0"/>
              </a:rPr>
              <a:t>processing </a:t>
            </a:r>
            <a:r>
              <a:rPr lang="en-US" sz="8000" dirty="0" smtClean="0">
                <a:cs typeface="Times New Roman" pitchFamily="18" charset="0"/>
              </a:rPr>
              <a:t>of </a:t>
            </a: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steel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, tin </a:t>
            </a:r>
            <a:r>
              <a:rPr lang="en-US" sz="6000" dirty="0" smtClean="0">
                <a:solidFill>
                  <a:srgbClr val="993300"/>
                </a:solidFill>
                <a:cs typeface="Times New Roman" pitchFamily="18" charset="0"/>
              </a:rPr>
              <a:t>&amp;</a:t>
            </a: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copper</a:t>
            </a:r>
            <a:r>
              <a:rPr lang="tr-TR" sz="8000" dirty="0">
                <a:cs typeface="Times New Roman" pitchFamily="18" charset="0"/>
              </a:rPr>
              <a:t>)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0109" y="503552"/>
            <a:ext cx="24204486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1" i="1" kern="0" dirty="0" smtClean="0">
                <a:solidFill>
                  <a:srgbClr val="00B050"/>
                </a:solidFill>
                <a:latin typeface="+mn-lt"/>
              </a:rPr>
              <a:t>Aggregate – Origin &amp; Production</a:t>
            </a:r>
            <a:endParaRPr lang="tr-TR" sz="8000" b="1" i="1" kern="0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9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20581" y="646112"/>
            <a:ext cx="24914621" cy="16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47447" tIns="123724" rIns="247447" bIns="123724">
            <a:spAutoFit/>
          </a:bodyPr>
          <a:lstStyle/>
          <a:p>
            <a:pPr marL="1066800" indent="-1066800" algn="just">
              <a:spcBef>
                <a:spcPct val="50000"/>
              </a:spcBef>
              <a:buFont typeface="+mj-lt"/>
              <a:buAutoNum type="arabicPeriod"/>
            </a:pPr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Non-Metallic (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/ Building) </a:t>
            </a:r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</a:p>
        </p:txBody>
      </p:sp>
      <p:pic>
        <p:nvPicPr>
          <p:cNvPr id="3" name="Picture1" descr="120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581" y="3869675"/>
            <a:ext cx="16081256" cy="104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C:\Users\AYÇA\Desktop\Aggreg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1929" y="3889927"/>
            <a:ext cx="12407659" cy="1039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2 İçerik Yer Tutucusu"/>
          <p:cNvSpPr>
            <a:spLocks noGrp="1"/>
          </p:cNvSpPr>
          <p:nvPr>
            <p:ph idx="1"/>
          </p:nvPr>
        </p:nvSpPr>
        <p:spPr>
          <a:xfrm>
            <a:off x="1120109" y="2398712"/>
            <a:ext cx="25271285" cy="13563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b="1" dirty="0">
                <a:cs typeface="Times New Roman" pitchFamily="18" charset="0"/>
              </a:rPr>
              <a:t>Toughness </a:t>
            </a:r>
            <a:r>
              <a:rPr lang="en-US" sz="6600" b="1" dirty="0" smtClean="0">
                <a:cs typeface="Times New Roman" pitchFamily="18" charset="0"/>
              </a:rPr>
              <a:t>&amp;</a:t>
            </a:r>
            <a:r>
              <a:rPr lang="tr-TR" sz="8000" b="1" dirty="0" smtClean="0">
                <a:cs typeface="Times New Roman" pitchFamily="18" charset="0"/>
              </a:rPr>
              <a:t> resistance</a:t>
            </a:r>
            <a:r>
              <a:rPr lang="en-US" sz="8000" b="1" dirty="0" smtClean="0">
                <a:cs typeface="Times New Roman" pitchFamily="18" charset="0"/>
              </a:rPr>
              <a:t> to </a:t>
            </a:r>
            <a:r>
              <a:rPr lang="tr-TR" sz="8000" b="1" dirty="0" smtClean="0">
                <a:cs typeface="Times New Roman" pitchFamily="18" charset="0"/>
              </a:rPr>
              <a:t>abrasion</a:t>
            </a:r>
            <a:r>
              <a:rPr lang="en-US" sz="8000" dirty="0">
                <a:cs typeface="Times New Roman" pitchFamily="18" charset="0"/>
              </a:rPr>
              <a:t> </a:t>
            </a:r>
            <a:r>
              <a:rPr lang="en-US" sz="8000" dirty="0" smtClean="0">
                <a:cs typeface="Times New Roman" pitchFamily="18" charset="0"/>
              </a:rPr>
              <a:t>– </a:t>
            </a:r>
            <a:r>
              <a:rPr lang="tr-TR" sz="8000" dirty="0" smtClean="0">
                <a:cs typeface="Times New Roman" pitchFamily="18" charset="0"/>
              </a:rPr>
              <a:t>Aggregates </a:t>
            </a:r>
            <a:r>
              <a:rPr lang="en-US" sz="8000" dirty="0" smtClean="0">
                <a:solidFill>
                  <a:srgbClr val="FF0000"/>
                </a:solidFill>
                <a:cs typeface="Times New Roman" pitchFamily="18" charset="0"/>
              </a:rPr>
              <a:t>must</a:t>
            </a:r>
            <a:r>
              <a:rPr lang="tr-TR" sz="8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8000" dirty="0">
                <a:solidFill>
                  <a:srgbClr val="FF0000"/>
                </a:solidFill>
                <a:cs typeface="Times New Roman" pitchFamily="18" charset="0"/>
              </a:rPr>
              <a:t>be hard </a:t>
            </a:r>
            <a:r>
              <a:rPr lang="en-US" sz="6600" dirty="0" smtClean="0">
                <a:solidFill>
                  <a:srgbClr val="FF0000"/>
                </a:solidFill>
                <a:cs typeface="Times New Roman" pitchFamily="18" charset="0"/>
              </a:rPr>
              <a:t>&amp;</a:t>
            </a:r>
            <a:r>
              <a:rPr lang="tr-TR" sz="8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8000" dirty="0">
                <a:solidFill>
                  <a:srgbClr val="FF0000"/>
                </a:solidFill>
                <a:cs typeface="Times New Roman" pitchFamily="18" charset="0"/>
              </a:rPr>
              <a:t>tough </a:t>
            </a:r>
            <a:r>
              <a:rPr lang="tr-TR" sz="8000" dirty="0">
                <a:cs typeface="Times New Roman" pitchFamily="18" charset="0"/>
              </a:rPr>
              <a:t>enough </a:t>
            </a:r>
            <a:r>
              <a:rPr lang="tr-TR" sz="8000" dirty="0">
                <a:solidFill>
                  <a:srgbClr val="FF6600"/>
                </a:solidFill>
                <a:cs typeface="Times New Roman" pitchFamily="18" charset="0"/>
              </a:rPr>
              <a:t>to resist crushing, degradation </a:t>
            </a:r>
            <a:r>
              <a:rPr lang="en-US" sz="6600" dirty="0" smtClean="0">
                <a:solidFill>
                  <a:srgbClr val="FF6600"/>
                </a:solidFill>
                <a:cs typeface="Times New Roman" pitchFamily="18" charset="0"/>
              </a:rPr>
              <a:t>&amp;</a:t>
            </a:r>
            <a:r>
              <a:rPr lang="tr-TR" sz="8000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tr-TR" sz="8000" dirty="0">
                <a:solidFill>
                  <a:srgbClr val="FF6600"/>
                </a:solidFill>
                <a:cs typeface="Times New Roman" pitchFamily="18" charset="0"/>
              </a:rPr>
              <a:t>disintegration</a:t>
            </a:r>
            <a:r>
              <a:rPr lang="tr-TR" sz="8000" dirty="0">
                <a:cs typeface="Times New Roman" pitchFamily="18" charset="0"/>
              </a:rPr>
              <a:t> from </a:t>
            </a:r>
            <a:r>
              <a:rPr lang="tr-TR" sz="8000" dirty="0" smtClean="0">
                <a:cs typeface="Times New Roman" pitchFamily="18" charset="0"/>
              </a:rPr>
              <a:t>activities</a:t>
            </a:r>
            <a:r>
              <a:rPr lang="en-US" sz="8000" dirty="0" smtClean="0">
                <a:cs typeface="Times New Roman" pitchFamily="18" charset="0"/>
              </a:rPr>
              <a:t>,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en-US" sz="8000" dirty="0" smtClean="0">
                <a:cs typeface="Times New Roman" pitchFamily="18" charset="0"/>
              </a:rPr>
              <a:t>e.g. </a:t>
            </a:r>
            <a:r>
              <a:rPr lang="tr-TR" sz="8000" i="1" dirty="0" smtClean="0">
                <a:cs typeface="Times New Roman" pitchFamily="18" charset="0"/>
              </a:rPr>
              <a:t>manufacturing</a:t>
            </a:r>
            <a:r>
              <a:rPr lang="tr-TR" sz="8000" i="1" dirty="0">
                <a:cs typeface="Times New Roman" pitchFamily="18" charset="0"/>
              </a:rPr>
              <a:t>, stockpiling, </a:t>
            </a:r>
            <a:r>
              <a:rPr lang="tr-TR" sz="8000" i="1" dirty="0" smtClean="0">
                <a:cs typeface="Times New Roman" pitchFamily="18" charset="0"/>
              </a:rPr>
              <a:t>placing</a:t>
            </a:r>
            <a:r>
              <a:rPr lang="en-US" sz="6600" i="1" dirty="0" smtClean="0">
                <a:cs typeface="Times New Roman" pitchFamily="18" charset="0"/>
              </a:rPr>
              <a:t> &amp; </a:t>
            </a:r>
            <a:r>
              <a:rPr lang="tr-TR" sz="8000" i="1" dirty="0" smtClean="0">
                <a:cs typeface="Times New Roman" pitchFamily="18" charset="0"/>
              </a:rPr>
              <a:t>compaction</a:t>
            </a:r>
            <a:r>
              <a:rPr lang="tr-TR" sz="8000" dirty="0">
                <a:cs typeface="Times New Roman" pitchFamily="18" charset="0"/>
              </a:rPr>
              <a:t>. 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b="1" dirty="0">
                <a:cs typeface="Times New Roman" pitchFamily="18" charset="0"/>
              </a:rPr>
              <a:t>Durability and soundness</a:t>
            </a:r>
            <a:r>
              <a:rPr lang="tr-TR" sz="8000" dirty="0">
                <a:cs typeface="Times New Roman" pitchFamily="18" charset="0"/>
              </a:rPr>
              <a:t>. </a:t>
            </a:r>
            <a:r>
              <a:rPr lang="tr-TR" sz="8000" dirty="0" smtClean="0">
                <a:cs typeface="Times New Roman" pitchFamily="18" charset="0"/>
              </a:rPr>
              <a:t>Aggregates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must be resistant to breakdown </a:t>
            </a:r>
            <a:r>
              <a:rPr lang="en-US" sz="6600" dirty="0" smtClean="0">
                <a:solidFill>
                  <a:srgbClr val="993300"/>
                </a:solidFill>
                <a:cs typeface="Times New Roman" pitchFamily="18" charset="0"/>
              </a:rPr>
              <a:t>&amp;</a:t>
            </a: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disintegration </a:t>
            </a:r>
            <a:r>
              <a:rPr lang="tr-TR" sz="8000" dirty="0">
                <a:cs typeface="Times New Roman" pitchFamily="18" charset="0"/>
              </a:rPr>
              <a:t>from weathering (wetting/drying</a:t>
            </a:r>
            <a:r>
              <a:rPr lang="tr-TR" sz="8000" dirty="0" smtClean="0">
                <a:cs typeface="Times New Roman" pitchFamily="18" charset="0"/>
              </a:rPr>
              <a:t>)</a:t>
            </a:r>
            <a:r>
              <a:rPr lang="en-US" sz="8000" dirty="0" smtClean="0">
                <a:cs typeface="Times New Roman" pitchFamily="18" charset="0"/>
              </a:rPr>
              <a:t>,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dirty="0">
                <a:cs typeface="Times New Roman" pitchFamily="18" charset="0"/>
              </a:rPr>
              <a:t>or </a:t>
            </a:r>
            <a:r>
              <a:rPr lang="tr-TR" sz="8000" dirty="0" smtClean="0">
                <a:cs typeface="Times New Roman" pitchFamily="18" charset="0"/>
              </a:rPr>
              <a:t>else</a:t>
            </a:r>
            <a:r>
              <a:rPr lang="en-US" sz="8000" dirty="0" smtClean="0">
                <a:cs typeface="Times New Roman" pitchFamily="18" charset="0"/>
              </a:rPr>
              <a:t>,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dirty="0">
                <a:cs typeface="Times New Roman" pitchFamily="18" charset="0"/>
              </a:rPr>
              <a:t>they </a:t>
            </a:r>
            <a:r>
              <a:rPr lang="en-US" sz="8000" dirty="0" smtClean="0">
                <a:cs typeface="Times New Roman" pitchFamily="18" charset="0"/>
              </a:rPr>
              <a:t>might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dirty="0">
                <a:cs typeface="Times New Roman" pitchFamily="18" charset="0"/>
              </a:rPr>
              <a:t>break </a:t>
            </a:r>
            <a:r>
              <a:rPr lang="en-US" sz="8000" dirty="0" smtClean="0">
                <a:cs typeface="Times New Roman" pitchFamily="18" charset="0"/>
              </a:rPr>
              <a:t>apart prematurely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en-US" sz="8000" dirty="0" smtClean="0">
                <a:cs typeface="Times New Roman" pitchFamily="18" charset="0"/>
              </a:rPr>
              <a:t> cause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dirty="0">
                <a:cs typeface="Times New Roman" pitchFamily="18" charset="0"/>
              </a:rPr>
              <a:t>pavement distress. 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0109" y="503552"/>
            <a:ext cx="24204486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1" i="1" kern="0" dirty="0" smtClean="0">
                <a:solidFill>
                  <a:srgbClr val="00B050"/>
                </a:solidFill>
                <a:latin typeface="+mn-lt"/>
              </a:rPr>
              <a:t>Aggregate Physical Properties</a:t>
            </a:r>
            <a:endParaRPr lang="tr-TR" sz="8000" b="1" i="1" kern="0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1995" y="2047479"/>
            <a:ext cx="25527000" cy="13838633"/>
          </a:xfrm>
        </p:spPr>
        <p:txBody>
          <a:bodyPr/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defRPr/>
            </a:pPr>
            <a:r>
              <a:rPr lang="tr-TR" sz="7700" b="1" dirty="0">
                <a:cs typeface="Times New Roman" pitchFamily="18" charset="0"/>
              </a:rPr>
              <a:t>Particle shape </a:t>
            </a:r>
            <a:r>
              <a:rPr lang="en-US" sz="6600" b="1" dirty="0" smtClean="0">
                <a:cs typeface="Times New Roman" pitchFamily="18" charset="0"/>
              </a:rPr>
              <a:t>&amp;</a:t>
            </a:r>
            <a:r>
              <a:rPr lang="en-US" sz="8000" b="1" dirty="0" smtClean="0">
                <a:cs typeface="Times New Roman" pitchFamily="18" charset="0"/>
              </a:rPr>
              <a:t> </a:t>
            </a:r>
            <a:r>
              <a:rPr lang="tr-TR" sz="7700" b="1" dirty="0" smtClean="0">
                <a:cs typeface="Times New Roman" pitchFamily="18" charset="0"/>
              </a:rPr>
              <a:t>surface texture</a:t>
            </a:r>
            <a:r>
              <a:rPr lang="en-US" sz="7700" dirty="0" smtClean="0">
                <a:cs typeface="Times New Roman" pitchFamily="18" charset="0"/>
              </a:rPr>
              <a:t> – </a:t>
            </a:r>
            <a:r>
              <a:rPr lang="tr-TR" sz="7700" dirty="0" smtClean="0">
                <a:cs typeface="Times New Roman" pitchFamily="18" charset="0"/>
              </a:rPr>
              <a:t>are </a:t>
            </a:r>
            <a:r>
              <a:rPr lang="tr-TR" sz="7700" dirty="0">
                <a:cs typeface="Times New Roman" pitchFamily="18" charset="0"/>
              </a:rPr>
              <a:t>important for proper compaction, load resistance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en-US" sz="8000" dirty="0" smtClean="0">
                <a:cs typeface="Times New Roman" pitchFamily="18" charset="0"/>
              </a:rPr>
              <a:t> </a:t>
            </a:r>
            <a:r>
              <a:rPr lang="tr-TR" sz="7700" dirty="0" smtClean="0">
                <a:cs typeface="Times New Roman" pitchFamily="18" charset="0"/>
              </a:rPr>
              <a:t>workability. Generally</a:t>
            </a:r>
            <a:r>
              <a:rPr lang="tr-TR" sz="7700" dirty="0">
                <a:cs typeface="Times New Roman" pitchFamily="18" charset="0"/>
              </a:rPr>
              <a:t>, </a:t>
            </a:r>
            <a:r>
              <a:rPr lang="tr-TR" sz="7700" dirty="0" smtClean="0">
                <a:solidFill>
                  <a:srgbClr val="0033CC"/>
                </a:solidFill>
                <a:cs typeface="Times New Roman" pitchFamily="18" charset="0"/>
              </a:rPr>
              <a:t>angular-shaped </a:t>
            </a:r>
            <a:r>
              <a:rPr lang="tr-TR" sz="7700" dirty="0">
                <a:solidFill>
                  <a:srgbClr val="0033CC"/>
                </a:solidFill>
                <a:cs typeface="Times New Roman" pitchFamily="18" charset="0"/>
              </a:rPr>
              <a:t>particles </a:t>
            </a:r>
            <a:r>
              <a:rPr lang="tr-TR" sz="7700" dirty="0">
                <a:cs typeface="Times New Roman" pitchFamily="18" charset="0"/>
              </a:rPr>
              <a:t>with a </a:t>
            </a:r>
            <a:r>
              <a:rPr lang="tr-TR" sz="7700" dirty="0">
                <a:solidFill>
                  <a:srgbClr val="FF6600"/>
                </a:solidFill>
                <a:cs typeface="Times New Roman" pitchFamily="18" charset="0"/>
              </a:rPr>
              <a:t>rough surface texture </a:t>
            </a:r>
            <a:r>
              <a:rPr lang="tr-TR" sz="7700" dirty="0">
                <a:cs typeface="Times New Roman" pitchFamily="18" charset="0"/>
              </a:rPr>
              <a:t>are best. 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defRPr/>
            </a:pPr>
            <a:r>
              <a:rPr lang="tr-TR" sz="7700" b="1" dirty="0" smtClean="0">
                <a:cs typeface="Times New Roman" pitchFamily="18" charset="0"/>
              </a:rPr>
              <a:t>Cleanliness</a:t>
            </a:r>
            <a:r>
              <a:rPr lang="tr-TR" sz="8000" b="1" dirty="0" smtClean="0">
                <a:cs typeface="Times New Roman" pitchFamily="18" charset="0"/>
              </a:rPr>
              <a:t> </a:t>
            </a:r>
            <a:r>
              <a:rPr lang="en-US" sz="6600" b="1" dirty="0" smtClean="0">
                <a:cs typeface="Times New Roman" pitchFamily="18" charset="0"/>
              </a:rPr>
              <a:t>&amp;</a:t>
            </a:r>
            <a:r>
              <a:rPr lang="tr-TR" sz="8000" b="1" dirty="0" smtClean="0">
                <a:cs typeface="Times New Roman" pitchFamily="18" charset="0"/>
              </a:rPr>
              <a:t> </a:t>
            </a:r>
            <a:r>
              <a:rPr lang="tr-TR" sz="7700" b="1" dirty="0">
                <a:cs typeface="Times New Roman" pitchFamily="18" charset="0"/>
              </a:rPr>
              <a:t>deleterious </a:t>
            </a:r>
            <a:r>
              <a:rPr lang="tr-TR" sz="7700" b="1" dirty="0" smtClean="0">
                <a:cs typeface="Times New Roman" pitchFamily="18" charset="0"/>
              </a:rPr>
              <a:t>materials</a:t>
            </a:r>
            <a:r>
              <a:rPr lang="en-US" sz="7700" dirty="0" smtClean="0">
                <a:cs typeface="Times New Roman" pitchFamily="18" charset="0"/>
              </a:rPr>
              <a:t> – </a:t>
            </a:r>
            <a:r>
              <a:rPr lang="tr-TR" sz="7700" dirty="0" smtClean="0">
                <a:solidFill>
                  <a:srgbClr val="00B050"/>
                </a:solidFill>
                <a:cs typeface="Times New Roman" pitchFamily="18" charset="0"/>
              </a:rPr>
              <a:t>Aggregates</a:t>
            </a:r>
            <a:r>
              <a:rPr lang="en-US" sz="7700" dirty="0" smtClean="0">
                <a:solidFill>
                  <a:srgbClr val="00B050"/>
                </a:solidFill>
                <a:cs typeface="Times New Roman" pitchFamily="18" charset="0"/>
              </a:rPr>
              <a:t> must be clean</a:t>
            </a:r>
            <a:r>
              <a:rPr lang="en-US" sz="7700" dirty="0" smtClean="0">
                <a:cs typeface="Times New Roman" pitchFamily="18" charset="0"/>
              </a:rPr>
              <a:t>…. vegetation matter, soft particles, clay lumps, </a:t>
            </a:r>
            <a:r>
              <a:rPr lang="en-US" sz="6600" dirty="0" smtClean="0">
                <a:cs typeface="Times New Roman" pitchFamily="18" charset="0"/>
              </a:rPr>
              <a:t>&amp; </a:t>
            </a:r>
            <a:r>
              <a:rPr lang="en-US" sz="7700" dirty="0" smtClean="0">
                <a:cs typeface="Times New Roman" pitchFamily="18" charset="0"/>
              </a:rPr>
              <a:t>excess dust might prevent </a:t>
            </a:r>
            <a:r>
              <a:rPr lang="en-US" sz="7700" dirty="0">
                <a:cs typeface="Times New Roman" pitchFamily="18" charset="0"/>
              </a:rPr>
              <a:t>binder-aggregate </a:t>
            </a:r>
            <a:r>
              <a:rPr lang="en-US" sz="7700" dirty="0" smtClean="0">
                <a:cs typeface="Times New Roman" pitchFamily="18" charset="0"/>
              </a:rPr>
              <a:t>bonding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en-US" sz="7700" dirty="0" smtClean="0">
                <a:cs typeface="Times New Roman" pitchFamily="18" charset="0"/>
              </a:rPr>
              <a:t> affect performance by quick degradation.</a:t>
            </a:r>
            <a:endParaRPr lang="tr-TR" sz="77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0109" y="503552"/>
            <a:ext cx="24204486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1" i="1" kern="0" dirty="0" smtClean="0">
                <a:solidFill>
                  <a:srgbClr val="00B050"/>
                </a:solidFill>
                <a:latin typeface="+mn-lt"/>
              </a:rPr>
              <a:t>Aggregate Physical Properties</a:t>
            </a:r>
            <a:r>
              <a:rPr lang="en-US" sz="6600" b="1" i="1" kern="0" dirty="0" smtClean="0">
                <a:solidFill>
                  <a:srgbClr val="00B050"/>
                </a:solidFill>
                <a:latin typeface="+mn-lt"/>
              </a:rPr>
              <a:t>…..contd.</a:t>
            </a:r>
            <a:endParaRPr lang="tr-TR" sz="8000" b="1" i="1" kern="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13324746" y="7198655"/>
            <a:ext cx="3352800" cy="1676400"/>
          </a:xfrm>
          <a:prstGeom prst="wedgeRectCallout">
            <a:avLst>
              <a:gd name="adj1" fmla="val -51515"/>
              <a:gd name="adj2" fmla="val 9431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2599194" y="8036855"/>
            <a:ext cx="9448800" cy="1448457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5508257" y="6862065"/>
            <a:ext cx="10730738" cy="2349579"/>
          </a:xfrm>
          <a:prstGeom prst="wedgeRoundRectCallout">
            <a:avLst>
              <a:gd name="adj1" fmla="val -69095"/>
              <a:gd name="adj2" fmla="val 64842"/>
              <a:gd name="adj3" fmla="val 16667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4400" b="0" dirty="0">
                <a:solidFill>
                  <a:schemeClr val="bg1"/>
                </a:solidFill>
              </a:rPr>
              <a:t>materials that are dangerous to health, or which might cause failures in buildings, or are damaging to environment.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8826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593" y="2282825"/>
            <a:ext cx="18127382" cy="13739456"/>
          </a:xfrm>
        </p:spPr>
        <p:txBody>
          <a:bodyPr/>
          <a:lstStyle/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700" dirty="0" smtClean="0">
                <a:cs typeface="Times New Roman" pitchFamily="18" charset="0"/>
              </a:rPr>
              <a:t>Is a</a:t>
            </a:r>
            <a:r>
              <a:rPr lang="tr-TR" sz="7700" dirty="0" smtClean="0">
                <a:cs typeface="Times New Roman" pitchFamily="18" charset="0"/>
              </a:rPr>
              <a:t>lso </a:t>
            </a:r>
            <a:r>
              <a:rPr lang="tr-TR" sz="7700" dirty="0">
                <a:cs typeface="Times New Roman" pitchFamily="18" charset="0"/>
              </a:rPr>
              <a:t>known as </a:t>
            </a:r>
            <a:r>
              <a:rPr lang="tr-TR" sz="7700" b="1" dirty="0">
                <a:cs typeface="Times New Roman" pitchFamily="18" charset="0"/>
              </a:rPr>
              <a:t>bitumen</a:t>
            </a:r>
          </a:p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700" dirty="0" smtClean="0">
                <a:cs typeface="Times New Roman" pitchFamily="18" charset="0"/>
              </a:rPr>
              <a:t>Is d</a:t>
            </a:r>
            <a:r>
              <a:rPr lang="tr-TR" sz="7700" dirty="0" smtClean="0">
                <a:cs typeface="Times New Roman" pitchFamily="18" charset="0"/>
              </a:rPr>
              <a:t>ark </a:t>
            </a:r>
            <a:r>
              <a:rPr lang="tr-TR" sz="7700" dirty="0">
                <a:cs typeface="Times New Roman" pitchFamily="18" charset="0"/>
              </a:rPr>
              <a:t>brown to </a:t>
            </a:r>
            <a:r>
              <a:rPr lang="tr-TR" sz="7700" dirty="0" smtClean="0">
                <a:cs typeface="Times New Roman" pitchFamily="18" charset="0"/>
              </a:rPr>
              <a:t>black</a:t>
            </a:r>
            <a:r>
              <a:rPr lang="en-US" sz="7700" dirty="0" smtClean="0">
                <a:cs typeface="Times New Roman" pitchFamily="18" charset="0"/>
              </a:rPr>
              <a:t>, in colour</a:t>
            </a:r>
            <a:endParaRPr lang="tr-TR" sz="7700" dirty="0">
              <a:cs typeface="Times New Roman" pitchFamily="18" charset="0"/>
            </a:endParaRPr>
          </a:p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cs typeface="Times New Roman" pitchFamily="18" charset="0"/>
              </a:rPr>
              <a:t>Is </a:t>
            </a:r>
            <a:r>
              <a:rPr lang="en-US" sz="8000" dirty="0" smtClean="0">
                <a:cs typeface="Times New Roman" pitchFamily="18" charset="0"/>
              </a:rPr>
              <a:t>h</a:t>
            </a:r>
            <a:r>
              <a:rPr lang="tr-TR" sz="8000" dirty="0" smtClean="0">
                <a:cs typeface="Times New Roman" pitchFamily="18" charset="0"/>
              </a:rPr>
              <a:t>ydrocarbon </a:t>
            </a:r>
            <a:r>
              <a:rPr lang="tr-TR" sz="8000" dirty="0">
                <a:cs typeface="Times New Roman" pitchFamily="18" charset="0"/>
              </a:rPr>
              <a:t>produc</a:t>
            </a:r>
            <a:r>
              <a:rPr lang="en-US" sz="8000" dirty="0">
                <a:cs typeface="Times New Roman" pitchFamily="18" charset="0"/>
              </a:rPr>
              <a:t>t of</a:t>
            </a:r>
            <a:r>
              <a:rPr lang="tr-TR" sz="8000" dirty="0">
                <a:cs typeface="Times New Roman" pitchFamily="18" charset="0"/>
              </a:rPr>
              <a:t> petroleum distillation residue. </a:t>
            </a:r>
            <a:endParaRPr lang="en-US" sz="8000" dirty="0" smtClean="0">
              <a:cs typeface="Times New Roman" pitchFamily="18" charset="0"/>
            </a:endParaRPr>
          </a:p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7700" dirty="0" smtClean="0">
                <a:cs typeface="Times New Roman" pitchFamily="18" charset="0"/>
              </a:rPr>
              <a:t>At </a:t>
            </a:r>
            <a:r>
              <a:rPr lang="tr-TR" sz="7700" dirty="0">
                <a:cs typeface="Times New Roman" pitchFamily="18" charset="0"/>
              </a:rPr>
              <a:t>least 80% carbon, which explains its deep black </a:t>
            </a:r>
            <a:r>
              <a:rPr lang="tr-TR" sz="7700" dirty="0" smtClean="0">
                <a:cs typeface="Times New Roman" pitchFamily="18" charset="0"/>
              </a:rPr>
              <a:t>color</a:t>
            </a:r>
            <a:r>
              <a:rPr lang="en-US" sz="7700" dirty="0" smtClean="0">
                <a:cs typeface="Times New Roman" pitchFamily="18" charset="0"/>
              </a:rPr>
              <a:t>,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en-US" sz="7700" dirty="0" smtClean="0">
                <a:cs typeface="Times New Roman" pitchFamily="18" charset="0"/>
              </a:rPr>
              <a:t> has sulphur.</a:t>
            </a:r>
            <a:endParaRPr lang="tr-TR" sz="7700" dirty="0">
              <a:cs typeface="Times New Roman" pitchFamily="18" charset="0"/>
            </a:endParaRPr>
          </a:p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7700" dirty="0" smtClean="0">
                <a:cs typeface="Times New Roman" pitchFamily="18" charset="0"/>
              </a:rPr>
              <a:t>Primarily </a:t>
            </a:r>
            <a:r>
              <a:rPr lang="tr-TR" sz="7700" dirty="0">
                <a:cs typeface="Times New Roman" pitchFamily="18" charset="0"/>
              </a:rPr>
              <a:t>used as </a:t>
            </a:r>
            <a:r>
              <a:rPr lang="tr-TR" sz="7700" dirty="0" smtClean="0">
                <a:solidFill>
                  <a:srgbClr val="00B050"/>
                </a:solidFill>
                <a:cs typeface="Times New Roman" pitchFamily="18" charset="0"/>
              </a:rPr>
              <a:t>sealant </a:t>
            </a:r>
            <a:r>
              <a:rPr lang="tr-TR" sz="7700" dirty="0">
                <a:solidFill>
                  <a:srgbClr val="00B050"/>
                </a:solidFill>
                <a:cs typeface="Times New Roman" pitchFamily="18" charset="0"/>
              </a:rPr>
              <a:t>for rooftops</a:t>
            </a:r>
            <a:r>
              <a:rPr lang="tr-TR" sz="76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6000" dirty="0" smtClean="0">
                <a:cs typeface="Times New Roman" pitchFamily="18" charset="0"/>
              </a:rPr>
              <a:t>&amp;</a:t>
            </a:r>
            <a:r>
              <a:rPr lang="tr-TR" sz="7600" dirty="0" smtClean="0">
                <a:cs typeface="Times New Roman" pitchFamily="18" charset="0"/>
              </a:rPr>
              <a:t> </a:t>
            </a:r>
            <a:r>
              <a:rPr lang="tr-TR" sz="7700" dirty="0">
                <a:cs typeface="Times New Roman" pitchFamily="18" charset="0"/>
              </a:rPr>
              <a:t>a </a:t>
            </a:r>
            <a:r>
              <a:rPr lang="tr-TR" sz="7700" dirty="0">
                <a:solidFill>
                  <a:srgbClr val="00B050"/>
                </a:solidFill>
                <a:cs typeface="Times New Roman" pitchFamily="18" charset="0"/>
              </a:rPr>
              <a:t>durable surface </a:t>
            </a:r>
            <a:r>
              <a:rPr lang="en-US" sz="7700" dirty="0" smtClean="0">
                <a:solidFill>
                  <a:srgbClr val="00B050"/>
                </a:solidFill>
                <a:cs typeface="Times New Roman" pitchFamily="18" charset="0"/>
              </a:rPr>
              <a:t>coat </a:t>
            </a:r>
            <a:r>
              <a:rPr lang="tr-TR" sz="7700" dirty="0" smtClean="0">
                <a:solidFill>
                  <a:srgbClr val="00B050"/>
                </a:solidFill>
                <a:cs typeface="Times New Roman" pitchFamily="18" charset="0"/>
              </a:rPr>
              <a:t>for </a:t>
            </a:r>
            <a:r>
              <a:rPr lang="tr-TR" sz="7700" dirty="0">
                <a:solidFill>
                  <a:srgbClr val="00B050"/>
                </a:solidFill>
                <a:cs typeface="Times New Roman" pitchFamily="18" charset="0"/>
              </a:rPr>
              <a:t>roads</a:t>
            </a:r>
            <a:r>
              <a:rPr lang="tr-TR" sz="7700" dirty="0">
                <a:cs typeface="Times New Roman" pitchFamily="18" charset="0"/>
              </a:rPr>
              <a:t>, airport runways, playgrounds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tr-TR" sz="7700" dirty="0" smtClean="0">
                <a:cs typeface="Times New Roman" pitchFamily="18" charset="0"/>
              </a:rPr>
              <a:t> </a:t>
            </a:r>
            <a:r>
              <a:rPr lang="tr-TR" sz="7700" dirty="0">
                <a:cs typeface="Times New Roman" pitchFamily="18" charset="0"/>
              </a:rPr>
              <a:t>parking lots.</a:t>
            </a:r>
            <a:r>
              <a:rPr lang="tr-TR" sz="7600" dirty="0"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153" t="14148" r="5176" b="6740"/>
          <a:stretch/>
        </p:blipFill>
        <p:spPr bwMode="auto">
          <a:xfrm>
            <a:off x="18647795" y="6284912"/>
            <a:ext cx="8200799" cy="547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9067975" y="11797683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/>
              <a:t>http://www.ekocozum.com/blog/wp-content/uploads/2008/05/asfalt.jpg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20109" y="503552"/>
            <a:ext cx="24204486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1" i="1" kern="0" dirty="0" smtClean="0">
                <a:solidFill>
                  <a:srgbClr val="00B050"/>
                </a:solidFill>
                <a:latin typeface="+mn-lt"/>
              </a:rPr>
              <a:t>Asphalt</a:t>
            </a:r>
            <a:endParaRPr lang="tr-TR" sz="8000" b="1" i="1" kern="0" dirty="0" smtClean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3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358981" y="655953"/>
            <a:ext cx="14745414" cy="1590360"/>
          </a:xfrm>
        </p:spPr>
        <p:txBody>
          <a:bodyPr/>
          <a:lstStyle/>
          <a:p>
            <a:pPr algn="just" eaLnBrk="1" hangingPunct="1"/>
            <a:r>
              <a:rPr lang="en-US" sz="8000" b="1" i="1" dirty="0" smtClean="0">
                <a:solidFill>
                  <a:srgbClr val="00B050"/>
                </a:solidFill>
                <a:latin typeface="+mn-lt"/>
              </a:rPr>
              <a:t>Types of Asphalt</a:t>
            </a:r>
            <a:endParaRPr lang="tr-TR" sz="8000" b="1" i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766888" y="2474912"/>
            <a:ext cx="12813506" cy="13079942"/>
          </a:xfrm>
        </p:spPr>
        <p:txBody>
          <a:bodyPr/>
          <a:lstStyle/>
          <a:p>
            <a:pPr marL="0" indent="0" eaLnBrk="1" hangingPunct="1">
              <a:lnSpc>
                <a:spcPct val="26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8000" dirty="0" smtClean="0">
                <a:cs typeface="Times New Roman" pitchFamily="18" charset="0"/>
              </a:rPr>
              <a:t>Two m</a:t>
            </a:r>
            <a:r>
              <a:rPr lang="tr-TR" sz="8000" dirty="0" smtClean="0">
                <a:cs typeface="Times New Roman" pitchFamily="18" charset="0"/>
              </a:rPr>
              <a:t>ajor </a:t>
            </a:r>
            <a:r>
              <a:rPr lang="tr-TR" sz="8000" dirty="0">
                <a:cs typeface="Times New Roman" pitchFamily="18" charset="0"/>
              </a:rPr>
              <a:t>types </a:t>
            </a:r>
            <a:r>
              <a:rPr lang="en-US" sz="8000" dirty="0" smtClean="0">
                <a:cs typeface="Times New Roman" pitchFamily="18" charset="0"/>
              </a:rPr>
              <a:t>are </a:t>
            </a:r>
            <a:r>
              <a:rPr lang="tr-TR" sz="8000" dirty="0" smtClean="0">
                <a:cs typeface="Times New Roman" pitchFamily="18" charset="0"/>
              </a:rPr>
              <a:t>used </a:t>
            </a:r>
            <a:r>
              <a:rPr lang="tr-TR" sz="8000" dirty="0">
                <a:cs typeface="Times New Roman" pitchFamily="18" charset="0"/>
              </a:rPr>
              <a:t>in </a:t>
            </a:r>
            <a:r>
              <a:rPr lang="tr-TR" sz="8000" dirty="0" smtClean="0">
                <a:cs typeface="Times New Roman" pitchFamily="18" charset="0"/>
              </a:rPr>
              <a:t>construction</a:t>
            </a:r>
            <a:r>
              <a:rPr lang="en-US" sz="8000" dirty="0" smtClean="0">
                <a:cs typeface="Times New Roman" pitchFamily="18" charset="0"/>
              </a:rPr>
              <a:t>:</a:t>
            </a:r>
            <a:endParaRPr lang="tr-TR" sz="8000" dirty="0">
              <a:cs typeface="Times New Roman" pitchFamily="18" charset="0"/>
            </a:endParaRPr>
          </a:p>
          <a:p>
            <a:pPr marL="1066800" indent="-1066800" eaLnBrk="1" hangingPunct="1">
              <a:lnSpc>
                <a:spcPct val="26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cs typeface="Times New Roman" pitchFamily="18" charset="0"/>
              </a:rPr>
              <a:t>Rolled asphalt </a:t>
            </a:r>
          </a:p>
          <a:p>
            <a:pPr marL="1066800" indent="-1066800" eaLnBrk="1" hangingPunct="1">
              <a:lnSpc>
                <a:spcPct val="26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cs typeface="Times New Roman" pitchFamily="18" charset="0"/>
              </a:rPr>
              <a:t>Mastic asphalt. 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0394" y="2728382"/>
            <a:ext cx="9809419" cy="73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66394" y="8799512"/>
            <a:ext cx="10026994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78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371600" indent="-1371600" algn="just" eaLnBrk="1" hangingPunct="1">
              <a:buFont typeface="+mj-lt"/>
              <a:buAutoNum type="arabicParenR"/>
            </a:pPr>
            <a:r>
              <a:rPr lang="tr-TR" sz="8000" i="1" dirty="0">
                <a:solidFill>
                  <a:srgbClr val="00B050"/>
                </a:solidFill>
              </a:rPr>
              <a:t>Rolled Asphalt</a:t>
            </a:r>
            <a:r>
              <a:rPr lang="tr-TR" sz="8000" i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359" y="2627312"/>
            <a:ext cx="24474249" cy="13106400"/>
          </a:xfrm>
        </p:spPr>
        <p:txBody>
          <a:bodyPr/>
          <a:lstStyle/>
          <a:p>
            <a:pPr marL="1066800" indent="-1066800" algn="just" eaLnBrk="1" hangingPunct="1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cs typeface="Times New Roman" pitchFamily="18" charset="0"/>
              </a:rPr>
              <a:t>Made </a:t>
            </a:r>
            <a:r>
              <a:rPr lang="tr-TR" sz="8000" dirty="0">
                <a:cs typeface="Times New Roman" pitchFamily="18" charset="0"/>
              </a:rPr>
              <a:t>of </a:t>
            </a:r>
            <a:r>
              <a:rPr lang="tr-TR" sz="8000" i="1" dirty="0">
                <a:solidFill>
                  <a:srgbClr val="FF0000"/>
                </a:solidFill>
                <a:cs typeface="Times New Roman" pitchFamily="18" charset="0"/>
              </a:rPr>
              <a:t>aggregate, or solid </a:t>
            </a:r>
            <a:r>
              <a:rPr lang="tr-TR" sz="8000" i="1" dirty="0" smtClean="0">
                <a:solidFill>
                  <a:srgbClr val="FF0000"/>
                </a:solidFill>
                <a:cs typeface="Times New Roman" pitchFamily="18" charset="0"/>
              </a:rPr>
              <a:t>materials</a:t>
            </a:r>
            <a:r>
              <a:rPr lang="en-US" sz="8000" i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7200" dirty="0" smtClean="0">
                <a:cs typeface="Times New Roman" pitchFamily="18" charset="0"/>
              </a:rPr>
              <a:t>e.g.,</a:t>
            </a:r>
            <a:r>
              <a:rPr lang="tr-TR" sz="7200" dirty="0" smtClean="0">
                <a:cs typeface="Times New Roman" pitchFamily="18" charset="0"/>
              </a:rPr>
              <a:t> </a:t>
            </a:r>
            <a:r>
              <a:rPr lang="tr-TR" sz="8000" dirty="0" smtClean="0">
                <a:solidFill>
                  <a:srgbClr val="0033CC"/>
                </a:solidFill>
                <a:cs typeface="Times New Roman" pitchFamily="18" charset="0"/>
              </a:rPr>
              <a:t>sand</a:t>
            </a:r>
            <a:r>
              <a:rPr lang="tr-TR" sz="8000" dirty="0">
                <a:solidFill>
                  <a:srgbClr val="0033CC"/>
                </a:solidFill>
                <a:cs typeface="Times New Roman" pitchFamily="18" charset="0"/>
              </a:rPr>
              <a:t>, gravel, or recycled concrete, with an asphalt binder</a:t>
            </a:r>
            <a:r>
              <a:rPr lang="tr-TR" sz="8000" dirty="0">
                <a:cs typeface="Times New Roman" pitchFamily="18" charset="0"/>
              </a:rPr>
              <a:t>. </a:t>
            </a:r>
          </a:p>
          <a:p>
            <a:pPr marL="1066800" indent="-1066800" algn="just" eaLnBrk="1" hangingPunct="1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Used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to make roads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tr-TR" sz="8000" dirty="0" smtClean="0">
                <a:cs typeface="Times New Roman" pitchFamily="18" charset="0"/>
              </a:rPr>
              <a:t> </a:t>
            </a:r>
            <a:r>
              <a:rPr lang="tr-TR" sz="8000" dirty="0">
                <a:cs typeface="Times New Roman" pitchFamily="18" charset="0"/>
              </a:rPr>
              <a:t>other surfaces, </a:t>
            </a:r>
            <a:r>
              <a:rPr lang="en-US" sz="7200" dirty="0" smtClean="0">
                <a:cs typeface="Times New Roman" pitchFamily="18" charset="0"/>
              </a:rPr>
              <a:t>e.g., </a:t>
            </a:r>
            <a:r>
              <a:rPr lang="tr-TR" sz="8000" dirty="0" smtClean="0">
                <a:solidFill>
                  <a:srgbClr val="00B050"/>
                </a:solidFill>
                <a:cs typeface="Times New Roman" pitchFamily="18" charset="0"/>
              </a:rPr>
              <a:t>parking </a:t>
            </a:r>
            <a:r>
              <a:rPr lang="tr-TR" sz="8000" dirty="0">
                <a:solidFill>
                  <a:srgbClr val="00B050"/>
                </a:solidFill>
                <a:cs typeface="Times New Roman" pitchFamily="18" charset="0"/>
              </a:rPr>
              <a:t>lots</a:t>
            </a:r>
            <a:r>
              <a:rPr lang="tr-TR" sz="8000" dirty="0">
                <a:cs typeface="Times New Roman" pitchFamily="18" charset="0"/>
              </a:rPr>
              <a:t>, by being applied in layers and compacted. </a:t>
            </a:r>
          </a:p>
          <a:p>
            <a:pPr marL="1066800" indent="-1066800" algn="just" eaLnBrk="1" hangingPunct="1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cs typeface="Times New Roman" pitchFamily="18" charset="0"/>
              </a:rPr>
              <a:t>Different types </a:t>
            </a:r>
            <a:r>
              <a:rPr lang="tr-TR" sz="5400" dirty="0" smtClean="0">
                <a:cs typeface="Times New Roman" pitchFamily="18" charset="0"/>
              </a:rPr>
              <a:t>of rolled asphalt </a:t>
            </a:r>
            <a:r>
              <a:rPr lang="tr-TR" sz="8000" dirty="0" smtClean="0">
                <a:cs typeface="Times New Roman" pitchFamily="18" charset="0"/>
              </a:rPr>
              <a:t>are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distinguished according to </a:t>
            </a: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process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used to bind </a:t>
            </a: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aggregate </a:t>
            </a:r>
            <a:r>
              <a:rPr lang="tr-TR" sz="8000" dirty="0">
                <a:solidFill>
                  <a:srgbClr val="993300"/>
                </a:solidFill>
                <a:cs typeface="Times New Roman" pitchFamily="18" charset="0"/>
              </a:rPr>
              <a:t>with </a:t>
            </a:r>
            <a:r>
              <a:rPr lang="tr-TR" sz="8000" dirty="0" smtClean="0">
                <a:solidFill>
                  <a:srgbClr val="993300"/>
                </a:solidFill>
                <a:cs typeface="Times New Roman" pitchFamily="18" charset="0"/>
              </a:rPr>
              <a:t>asphalt</a:t>
            </a:r>
            <a:r>
              <a:rPr lang="tr-TR" sz="8000" dirty="0">
                <a:cs typeface="Times New Roman" pitchFamily="18" charset="0"/>
              </a:rPr>
              <a:t>.</a:t>
            </a:r>
            <a:endParaRPr lang="tr-TR" sz="8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358980" y="2398712"/>
            <a:ext cx="17945814" cy="13639800"/>
          </a:xfrm>
        </p:spPr>
        <p:txBody>
          <a:bodyPr/>
          <a:lstStyle/>
          <a:p>
            <a:pPr marL="1066800" indent="-10668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tr-TR" sz="7500" b="1" dirty="0">
                <a:cs typeface="Times New Roman" pitchFamily="18" charset="0"/>
              </a:rPr>
              <a:t>Hot mix asphalt concrete (HMAC)</a:t>
            </a:r>
            <a:r>
              <a:rPr lang="tr-TR" sz="7500" dirty="0">
                <a:cs typeface="Times New Roman" pitchFamily="18" charset="0"/>
              </a:rPr>
              <a:t> </a:t>
            </a:r>
            <a:endParaRPr lang="en-US" sz="7500" dirty="0" smtClean="0">
              <a:cs typeface="Times New Roman" pitchFamily="18" charset="0"/>
            </a:endParaRPr>
          </a:p>
          <a:p>
            <a:pPr marL="1981200" indent="-9144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7500" dirty="0" smtClean="0">
                <a:cs typeface="Times New Roman" pitchFamily="18" charset="0"/>
              </a:rPr>
              <a:t>Is </a:t>
            </a:r>
            <a:r>
              <a:rPr lang="tr-TR" sz="7500" dirty="0" smtClean="0">
                <a:cs typeface="Times New Roman" pitchFamily="18" charset="0"/>
              </a:rPr>
              <a:t>roduced </a:t>
            </a:r>
            <a:r>
              <a:rPr lang="tr-TR" sz="7500" dirty="0">
                <a:cs typeface="Times New Roman" pitchFamily="18" charset="0"/>
              </a:rPr>
              <a:t>at </a:t>
            </a:r>
            <a:r>
              <a:rPr lang="tr-TR" sz="7500" dirty="0" smtClean="0">
                <a:cs typeface="Times New Roman" pitchFamily="18" charset="0"/>
              </a:rPr>
              <a:t>160</a:t>
            </a:r>
            <a:r>
              <a:rPr lang="en-US" sz="7500" baseline="30000" dirty="0" smtClean="0">
                <a:cs typeface="Times New Roman" pitchFamily="18" charset="0"/>
              </a:rPr>
              <a:t>o</a:t>
            </a:r>
            <a:r>
              <a:rPr lang="en-US" sz="7500" dirty="0" smtClean="0">
                <a:cs typeface="Times New Roman" pitchFamily="18" charset="0"/>
              </a:rPr>
              <a:t> C</a:t>
            </a:r>
            <a:r>
              <a:rPr lang="tr-TR" sz="7500" dirty="0" smtClean="0">
                <a:cs typeface="Times New Roman" pitchFamily="18" charset="0"/>
              </a:rPr>
              <a:t>. </a:t>
            </a:r>
            <a:endParaRPr lang="tr-TR" sz="7500" dirty="0">
              <a:cs typeface="Times New Roman" pitchFamily="18" charset="0"/>
            </a:endParaRPr>
          </a:p>
          <a:p>
            <a:pPr marL="3048000" lvl="2" indent="-9906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7500" dirty="0" smtClean="0">
                <a:cs typeface="Times New Roman" pitchFamily="18" charset="0"/>
              </a:rPr>
              <a:t>t</a:t>
            </a:r>
            <a:r>
              <a:rPr lang="tr-TR" sz="7500" dirty="0" smtClean="0">
                <a:cs typeface="Times New Roman" pitchFamily="18" charset="0"/>
              </a:rPr>
              <a:t>his </a:t>
            </a:r>
            <a:r>
              <a:rPr lang="tr-TR" sz="7500" dirty="0">
                <a:cs typeface="Times New Roman" pitchFamily="18" charset="0"/>
              </a:rPr>
              <a:t>high temperature </a:t>
            </a:r>
            <a:r>
              <a:rPr lang="tr-TR" sz="7500" dirty="0">
                <a:solidFill>
                  <a:srgbClr val="FF6600"/>
                </a:solidFill>
                <a:cs typeface="Times New Roman" pitchFamily="18" charset="0"/>
              </a:rPr>
              <a:t>serves to decrease viscosity</a:t>
            </a:r>
            <a:r>
              <a:rPr lang="tr-TR" sz="7500" dirty="0">
                <a:cs typeface="Times New Roman" pitchFamily="18" charset="0"/>
              </a:rPr>
              <a:t> </a:t>
            </a:r>
            <a:r>
              <a:rPr lang="en-US" sz="6600" dirty="0" smtClean="0">
                <a:cs typeface="Times New Roman" pitchFamily="18" charset="0"/>
              </a:rPr>
              <a:t>&amp;</a:t>
            </a:r>
            <a:r>
              <a:rPr lang="tr-TR" sz="7500" dirty="0" smtClean="0">
                <a:cs typeface="Times New Roman" pitchFamily="18" charset="0"/>
              </a:rPr>
              <a:t> </a:t>
            </a:r>
            <a:r>
              <a:rPr lang="tr-TR" sz="7500" dirty="0">
                <a:solidFill>
                  <a:srgbClr val="FF6600"/>
                </a:solidFill>
                <a:cs typeface="Times New Roman" pitchFamily="18" charset="0"/>
              </a:rPr>
              <a:t>moisture</a:t>
            </a:r>
            <a:r>
              <a:rPr lang="tr-TR" sz="7500" dirty="0">
                <a:cs typeface="Times New Roman" pitchFamily="18" charset="0"/>
              </a:rPr>
              <a:t> during </a:t>
            </a:r>
            <a:r>
              <a:rPr lang="tr-TR" sz="7500" dirty="0" smtClean="0">
                <a:cs typeface="Times New Roman" pitchFamily="18" charset="0"/>
              </a:rPr>
              <a:t>manufacturing </a:t>
            </a:r>
            <a:r>
              <a:rPr lang="tr-TR" sz="7500" dirty="0">
                <a:cs typeface="Times New Roman" pitchFamily="18" charset="0"/>
              </a:rPr>
              <a:t>process, resulting in a very durable material. </a:t>
            </a:r>
          </a:p>
          <a:p>
            <a:pPr marL="2057400" lvl="2" indent="-9906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tr-TR" sz="7500" dirty="0" smtClean="0">
                <a:cs typeface="Times New Roman" pitchFamily="18" charset="0"/>
              </a:rPr>
              <a:t>is </a:t>
            </a:r>
            <a:r>
              <a:rPr lang="tr-TR" sz="7500" dirty="0">
                <a:cs typeface="Times New Roman" pitchFamily="18" charset="0"/>
              </a:rPr>
              <a:t>most commonly used for high-traffic areas, </a:t>
            </a:r>
            <a:r>
              <a:rPr lang="en-US" sz="7500" dirty="0" smtClean="0">
                <a:cs typeface="Times New Roman" pitchFamily="18" charset="0"/>
              </a:rPr>
              <a:t>e.g., </a:t>
            </a:r>
            <a:r>
              <a:rPr lang="tr-TR" sz="7500" dirty="0" smtClean="0">
                <a:cs typeface="Times New Roman" pitchFamily="18" charset="0"/>
              </a:rPr>
              <a:t>busy </a:t>
            </a:r>
            <a:r>
              <a:rPr lang="tr-TR" sz="7500" dirty="0">
                <a:cs typeface="Times New Roman" pitchFamily="18" charset="0"/>
              </a:rPr>
              <a:t>highways </a:t>
            </a:r>
            <a:r>
              <a:rPr lang="tr-TR" sz="6600" dirty="0">
                <a:cs typeface="Times New Roman" pitchFamily="18" charset="0"/>
              </a:rPr>
              <a:t>and </a:t>
            </a:r>
            <a:r>
              <a:rPr lang="tr-TR" sz="7500" dirty="0">
                <a:cs typeface="Times New Roman" pitchFamily="18" charset="0"/>
              </a:rPr>
              <a:t>airports.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tr-TR" sz="7500" dirty="0" smtClean="0">
              <a:cs typeface="Times New Roman" pitchFamily="18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994" y="4532312"/>
            <a:ext cx="9073001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58980" y="655953"/>
            <a:ext cx="24461629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993300"/>
                </a:solidFill>
              </a:rPr>
              <a:t>Types of </a:t>
            </a:r>
            <a:r>
              <a:rPr lang="tr-TR" sz="8000" b="0" i="1" kern="0" dirty="0" smtClean="0">
                <a:solidFill>
                  <a:srgbClr val="993300"/>
                </a:solidFill>
              </a:rPr>
              <a:t>Rolled Asphalt </a:t>
            </a:r>
          </a:p>
        </p:txBody>
      </p:sp>
    </p:spTree>
    <p:extLst>
      <p:ext uri="{BB962C8B-B14F-4D97-AF65-F5344CB8AC3E}">
        <p14:creationId xmlns:p14="http://schemas.microsoft.com/office/powerpoint/2010/main" xmlns="" val="9954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092994" y="2246313"/>
            <a:ext cx="16574214" cy="13563599"/>
          </a:xfrm>
        </p:spPr>
        <p:txBody>
          <a:bodyPr/>
          <a:lstStyle/>
          <a:p>
            <a:pPr marL="1143000" indent="-1143000" eaLnBrk="1" hangingPunct="1">
              <a:lnSpc>
                <a:spcPct val="105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lphaLcParenR" startAt="2"/>
            </a:pPr>
            <a:r>
              <a:rPr lang="tr-TR" sz="7800" b="1" dirty="0">
                <a:cs typeface="Times New Roman" pitchFamily="18" charset="0"/>
              </a:rPr>
              <a:t>Cold mix asphalt concrete</a:t>
            </a:r>
            <a:r>
              <a:rPr lang="tr-TR" sz="7800" dirty="0" smtClean="0">
                <a:cs typeface="Times New Roman" pitchFamily="18" charset="0"/>
              </a:rPr>
              <a:t>,</a:t>
            </a:r>
            <a:endParaRPr lang="tr-TR" sz="7800" dirty="0">
              <a:cs typeface="Times New Roman" pitchFamily="18" charset="0"/>
            </a:endParaRPr>
          </a:p>
          <a:p>
            <a:pPr marL="2324100" indent="-1193800" eaLnBrk="1" hangingPunct="1">
              <a:lnSpc>
                <a:spcPct val="10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7800" dirty="0" smtClean="0">
                <a:cs typeface="Times New Roman" pitchFamily="18" charset="0"/>
              </a:rPr>
              <a:t>Is e</a:t>
            </a:r>
            <a:r>
              <a:rPr lang="tr-TR" sz="7800" dirty="0" smtClean="0">
                <a:cs typeface="Times New Roman" pitchFamily="18" charset="0"/>
              </a:rPr>
              <a:t>mulsified </a:t>
            </a:r>
            <a:r>
              <a:rPr lang="tr-TR" sz="7800" dirty="0">
                <a:cs typeface="Times New Roman" pitchFamily="18" charset="0"/>
              </a:rPr>
              <a:t>in soapy water before mixing it with </a:t>
            </a:r>
            <a:r>
              <a:rPr lang="tr-TR" sz="7800" dirty="0" smtClean="0">
                <a:cs typeface="Times New Roman" pitchFamily="18" charset="0"/>
              </a:rPr>
              <a:t>aggregate</a:t>
            </a:r>
            <a:r>
              <a:rPr lang="tr-TR" sz="7800" dirty="0">
                <a:cs typeface="Times New Roman" pitchFamily="18" charset="0"/>
              </a:rPr>
              <a:t>, t</a:t>
            </a:r>
            <a:r>
              <a:rPr lang="en-US" sz="7800" dirty="0" smtClean="0">
                <a:cs typeface="Times New Roman" pitchFamily="18" charset="0"/>
              </a:rPr>
              <a:t>o </a:t>
            </a:r>
            <a:r>
              <a:rPr lang="tr-TR" sz="7800" dirty="0" smtClean="0">
                <a:cs typeface="Times New Roman" pitchFamily="18" charset="0"/>
              </a:rPr>
              <a:t>eliminat</a:t>
            </a:r>
            <a:r>
              <a:rPr lang="en-US" sz="7800" dirty="0" smtClean="0">
                <a:cs typeface="Times New Roman" pitchFamily="18" charset="0"/>
              </a:rPr>
              <a:t>e</a:t>
            </a:r>
            <a:r>
              <a:rPr lang="tr-TR" sz="7800" dirty="0" smtClean="0">
                <a:cs typeface="Times New Roman" pitchFamily="18" charset="0"/>
              </a:rPr>
              <a:t> need </a:t>
            </a:r>
            <a:r>
              <a:rPr lang="tr-TR" sz="7800" dirty="0">
                <a:cs typeface="Times New Roman" pitchFamily="18" charset="0"/>
              </a:rPr>
              <a:t>for high temperatures altogether. </a:t>
            </a:r>
          </a:p>
          <a:p>
            <a:pPr marL="2324100" indent="-1193800" eaLnBrk="1" hangingPunct="1">
              <a:lnSpc>
                <a:spcPct val="10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7800" dirty="0" smtClean="0">
                <a:cs typeface="Times New Roman" pitchFamily="18" charset="0"/>
              </a:rPr>
              <a:t>The asphalt produced is </a:t>
            </a:r>
            <a:r>
              <a:rPr lang="tr-TR" sz="7800" dirty="0">
                <a:cs typeface="Times New Roman" pitchFamily="18" charset="0"/>
              </a:rPr>
              <a:t>not nearly as durable as HMAC </a:t>
            </a:r>
            <a:endParaRPr lang="en-US" sz="7800" dirty="0" smtClean="0">
              <a:cs typeface="Times New Roman" pitchFamily="18" charset="0"/>
            </a:endParaRPr>
          </a:p>
          <a:p>
            <a:pPr marL="2324100" indent="-1193800" eaLnBrk="1" hangingPunct="1">
              <a:lnSpc>
                <a:spcPct val="10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7800" dirty="0" smtClean="0">
                <a:cs typeface="Times New Roman" pitchFamily="18" charset="0"/>
              </a:rPr>
              <a:t>Is t</a:t>
            </a:r>
            <a:r>
              <a:rPr lang="tr-TR" sz="7800" dirty="0" smtClean="0">
                <a:cs typeface="Times New Roman" pitchFamily="18" charset="0"/>
              </a:rPr>
              <a:t>ypically </a:t>
            </a:r>
            <a:r>
              <a:rPr lang="tr-TR" sz="7800" dirty="0">
                <a:cs typeface="Times New Roman" pitchFamily="18" charset="0"/>
              </a:rPr>
              <a:t>used for low traffic </a:t>
            </a:r>
            <a:r>
              <a:rPr lang="tr-TR" sz="7800" dirty="0" smtClean="0">
                <a:cs typeface="Times New Roman" pitchFamily="18" charset="0"/>
              </a:rPr>
              <a:t>areas</a:t>
            </a:r>
            <a:r>
              <a:rPr lang="en-US" sz="7800" dirty="0" smtClean="0">
                <a:cs typeface="Times New Roman" pitchFamily="18" charset="0"/>
              </a:rPr>
              <a:t>,</a:t>
            </a:r>
            <a:r>
              <a:rPr lang="tr-TR" sz="7800" dirty="0" smtClean="0">
                <a:cs typeface="Times New Roman" pitchFamily="18" charset="0"/>
              </a:rPr>
              <a:t> </a:t>
            </a:r>
            <a:r>
              <a:rPr lang="tr-TR" sz="7800" dirty="0">
                <a:cs typeface="Times New Roman" pitchFamily="18" charset="0"/>
              </a:rPr>
              <a:t>or to patch damaged HMAC.</a:t>
            </a:r>
            <a:endParaRPr lang="tr-TR" sz="7800" b="1" dirty="0">
              <a:cs typeface="Times New Roman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spcAft>
                <a:spcPts val="3000"/>
              </a:spcAft>
            </a:pPr>
            <a:endParaRPr lang="tr-TR" sz="7800" dirty="0" smtClean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3097" r="11327" b="4360"/>
          <a:stretch/>
        </p:blipFill>
        <p:spPr bwMode="auto">
          <a:xfrm>
            <a:off x="17667208" y="3313112"/>
            <a:ext cx="9239621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2994" y="655953"/>
            <a:ext cx="24461629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993300"/>
                </a:solidFill>
              </a:rPr>
              <a:t>Types of </a:t>
            </a:r>
            <a:r>
              <a:rPr lang="tr-TR" sz="8000" b="0" i="1" kern="0" dirty="0" smtClean="0">
                <a:solidFill>
                  <a:srgbClr val="993300"/>
                </a:solidFill>
              </a:rPr>
              <a:t>Rolled Asphalt</a:t>
            </a:r>
            <a:r>
              <a:rPr lang="en-US" sz="6600" b="0" i="1" kern="0" dirty="0" smtClean="0">
                <a:solidFill>
                  <a:srgbClr val="993300"/>
                </a:solidFill>
              </a:rPr>
              <a:t>…..contd.</a:t>
            </a:r>
            <a:r>
              <a:rPr lang="tr-TR" sz="8000" b="0" i="1" kern="0" dirty="0" smtClean="0">
                <a:solidFill>
                  <a:srgbClr val="99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683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3380" y="2322512"/>
            <a:ext cx="13450014" cy="13258801"/>
          </a:xfrm>
        </p:spPr>
        <p:txBody>
          <a:bodyPr/>
          <a:lstStyle/>
          <a:p>
            <a:pPr eaLnBrk="1" hangingPunct="1">
              <a:lnSpc>
                <a:spcPct val="14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lso 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tr-TR" sz="7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 asphalt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4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Has l</a:t>
            </a: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ower 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bitumen content than </a:t>
            </a: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rolled 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asphalt. </a:t>
            </a:r>
          </a:p>
          <a:p>
            <a:pPr eaLnBrk="1" hangingPunct="1">
              <a:lnSpc>
                <a:spcPct val="14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Is u</a:t>
            </a: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for some roads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footpaths.</a:t>
            </a:r>
          </a:p>
          <a:p>
            <a:pPr eaLnBrk="1" hangingPunct="1">
              <a:lnSpc>
                <a:spcPct val="14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sed in </a:t>
            </a: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roofing and </a:t>
            </a:r>
            <a:r>
              <a:rPr lang="tr-TR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flooring</a:t>
            </a:r>
            <a:r>
              <a:rPr lang="en-US" sz="7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7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45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None/>
            </a:pPr>
            <a:r>
              <a:rPr lang="tr-TR" sz="7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794" y="4965091"/>
            <a:ext cx="10617726" cy="79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58981" y="655953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1371600" indent="-1371600" algn="just">
              <a:buFont typeface="+mj-lt"/>
              <a:buAutoNum type="arabicParenR" startAt="2"/>
            </a:pPr>
            <a:r>
              <a:rPr lang="en-US" sz="8000" b="0" i="1" kern="0" dirty="0" smtClean="0">
                <a:solidFill>
                  <a:srgbClr val="00B050"/>
                </a:solidFill>
              </a:rPr>
              <a:t>Mastic</a:t>
            </a:r>
            <a:r>
              <a:rPr lang="tr-TR" sz="8000" b="0" i="1" kern="0" dirty="0" smtClean="0">
                <a:solidFill>
                  <a:srgbClr val="00B050"/>
                </a:solidFill>
              </a:rPr>
              <a:t> Asphalt </a:t>
            </a:r>
          </a:p>
        </p:txBody>
      </p:sp>
    </p:spTree>
    <p:extLst>
      <p:ext uri="{BB962C8B-B14F-4D97-AF65-F5344CB8AC3E}">
        <p14:creationId xmlns:p14="http://schemas.microsoft.com/office/powerpoint/2010/main" xmlns="" val="11010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769393" y="2322512"/>
            <a:ext cx="22783801" cy="13487400"/>
          </a:xfrm>
        </p:spPr>
        <p:txBody>
          <a:bodyPr/>
          <a:lstStyle/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 mastic asphalt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(SMA), is another variety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Becoming increasingly popular as an alternative to rolled asphalt. </a:t>
            </a:r>
          </a:p>
          <a:p>
            <a:pPr marL="1066800" indent="-1066800" eaLnBrk="1" hangingPunct="1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Benefits include </a:t>
            </a:r>
          </a:p>
          <a:p>
            <a:pPr marL="2247900" lvl="1" indent="-118110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Anti-skid </a:t>
            </a:r>
            <a:r>
              <a:rPr lang="tr-TR" sz="8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</a:p>
          <a:p>
            <a:pPr marL="2247900" lvl="1" indent="-118110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8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8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bsence </a:t>
            </a:r>
            <a:r>
              <a:rPr lang="tr-TR" sz="8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air pockets </a:t>
            </a:r>
          </a:p>
          <a:p>
            <a:pPr marL="990600" indent="0" eaLnBrk="1" hangingPunct="1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improperly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laid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it might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slippery road conditions.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8981" y="655953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1371600" indent="-1371600" algn="just">
              <a:buFont typeface="+mj-lt"/>
              <a:buAutoNum type="arabicParenR" startAt="2"/>
            </a:pPr>
            <a:r>
              <a:rPr lang="en-US" sz="8000" b="0" i="1" kern="0" dirty="0" smtClean="0">
                <a:solidFill>
                  <a:srgbClr val="00B050"/>
                </a:solidFill>
              </a:rPr>
              <a:t>Mastic</a:t>
            </a:r>
            <a:r>
              <a:rPr lang="tr-TR" sz="8000" b="0" i="1" kern="0" dirty="0" smtClean="0">
                <a:solidFill>
                  <a:srgbClr val="00B050"/>
                </a:solidFill>
              </a:rPr>
              <a:t> Asphalt</a:t>
            </a:r>
            <a:r>
              <a:rPr lang="en-US" sz="6600" b="0" i="1" kern="0" dirty="0" smtClean="0">
                <a:solidFill>
                  <a:srgbClr val="00B050"/>
                </a:solidFill>
              </a:rPr>
              <a:t>…..contd.</a:t>
            </a:r>
            <a:r>
              <a:rPr lang="tr-TR" sz="8000" b="0" i="1" kern="0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152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194" y="2322512"/>
            <a:ext cx="25146000" cy="14057313"/>
          </a:xfrm>
        </p:spPr>
        <p:txBody>
          <a:bodyPr/>
          <a:lstStyle/>
          <a:p>
            <a:pPr marL="1066800" indent="-10668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Masonry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(pieces of bricks and stone used to make a building) and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oes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not infer any particular 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(bricks can be made from different materials/soils)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indent="-10668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bricks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form of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, while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indent="-10668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 are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crushed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rock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, while</a:t>
            </a:r>
          </a:p>
          <a:p>
            <a:pPr marL="1066800" indent="-10668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yet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others, are </a:t>
            </a:r>
            <a:r>
              <a:rPr lang="tr-TR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tr-TR" sz="6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sand </a:t>
            </a:r>
            <a:r>
              <a:rPr lang="en-US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tr-TR" sz="6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6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sometimes with </a:t>
            </a:r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</a:t>
            </a:r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of crushed flint.</a:t>
            </a:r>
          </a:p>
          <a:p>
            <a:pPr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endParaRPr lang="tr-TR" sz="7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endParaRPr lang="tr-TR" sz="7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endParaRPr lang="tr-TR" sz="7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8194" y="0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1181100" indent="-1181100" algn="just">
              <a:buFont typeface="+mj-lt"/>
              <a:buAutoNum type="arabicParenR" startAt="3"/>
            </a:pPr>
            <a:r>
              <a:rPr lang="en-US" sz="8000" b="0" i="1" kern="0" dirty="0" smtClean="0">
                <a:solidFill>
                  <a:srgbClr val="00B050"/>
                </a:solidFill>
              </a:rPr>
              <a:t>Brick</a:t>
            </a:r>
            <a:endParaRPr lang="tr-TR" sz="8000" b="0" i="1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11973" y="493712"/>
            <a:ext cx="22876153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11973" y="2635765"/>
            <a:ext cx="23329146" cy="102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lnSpc>
                <a:spcPct val="250000"/>
              </a:lnSpc>
              <a:spcBef>
                <a:spcPts val="0"/>
              </a:spcBef>
            </a:pPr>
            <a:r>
              <a:rPr lang="en-US" sz="8691" b="0" dirty="0">
                <a:solidFill>
                  <a:schemeClr val="tx1"/>
                </a:solidFill>
              </a:rPr>
              <a:t>Virtually everything we</a:t>
            </a:r>
            <a:r>
              <a:rPr lang="en-US" sz="8691" dirty="0">
                <a:solidFill>
                  <a:schemeClr val="tx1"/>
                </a:solidFill>
              </a:rPr>
              <a:t> use </a:t>
            </a:r>
            <a:r>
              <a:rPr lang="en-US" sz="8691" b="0" dirty="0">
                <a:solidFill>
                  <a:schemeClr val="tx1"/>
                </a:solidFill>
              </a:rPr>
              <a:t>or</a:t>
            </a:r>
            <a:r>
              <a:rPr lang="en-US" sz="8691" dirty="0">
                <a:solidFill>
                  <a:schemeClr val="tx1"/>
                </a:solidFill>
              </a:rPr>
              <a:t> build </a:t>
            </a:r>
            <a:r>
              <a:rPr lang="en-US" sz="8691" b="0" dirty="0">
                <a:solidFill>
                  <a:schemeClr val="tx1"/>
                </a:solidFill>
              </a:rPr>
              <a:t>or</a:t>
            </a:r>
            <a:r>
              <a:rPr lang="en-US" sz="8691" dirty="0">
                <a:solidFill>
                  <a:schemeClr val="tx1"/>
                </a:solidFill>
              </a:rPr>
              <a:t> create </a:t>
            </a:r>
            <a:r>
              <a:rPr lang="en-US" sz="8691" b="0" dirty="0">
                <a:solidFill>
                  <a:schemeClr val="tx1"/>
                </a:solidFill>
              </a:rPr>
              <a:t>in modern life </a:t>
            </a:r>
            <a:r>
              <a:rPr lang="en-US" sz="8691" dirty="0">
                <a:solidFill>
                  <a:schemeClr val="tx1"/>
                </a:solidFill>
              </a:rPr>
              <a:t>involves rock, mineral and fuel resources </a:t>
            </a:r>
            <a:r>
              <a:rPr lang="en-US" sz="8691" b="0" dirty="0">
                <a:solidFill>
                  <a:schemeClr val="tx1"/>
                </a:solidFill>
              </a:rPr>
              <a:t>taken from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2246313"/>
            <a:ext cx="14070806" cy="13335000"/>
          </a:xfrm>
        </p:spPr>
        <p:txBody>
          <a:bodyPr/>
          <a:lstStyle/>
          <a:p>
            <a:pPr marL="1257300" indent="-1257300" eaLnBrk="1" hangingPunct="1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b="1" dirty="0">
                <a:cs typeface="Times New Roman" pitchFamily="18" charset="0"/>
              </a:rPr>
              <a:t>Common unit</a:t>
            </a:r>
            <a:r>
              <a:rPr lang="tr-TR" sz="8000" dirty="0">
                <a:cs typeface="Times New Roman" pitchFamily="18" charset="0"/>
              </a:rPr>
              <a:t> - suitable for general construction,with no special claim to give an attractive appereance</a:t>
            </a:r>
            <a:r>
              <a:rPr lang="tr-TR" sz="8000" dirty="0" smtClean="0">
                <a:cs typeface="Times New Roman" pitchFamily="18" charset="0"/>
              </a:rPr>
              <a:t>.</a:t>
            </a:r>
            <a:endParaRPr lang="tr-TR" sz="8000" dirty="0"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8194" y="655953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00B050"/>
                </a:solidFill>
              </a:rPr>
              <a:t>Types of Brick</a:t>
            </a:r>
            <a:endParaRPr lang="tr-TR" sz="8000" b="0" i="1" kern="0" dirty="0" smtClean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1874" t="16489" r="1623" b="11621"/>
          <a:stretch/>
        </p:blipFill>
        <p:spPr bwMode="auto">
          <a:xfrm>
            <a:off x="14694694" y="5370512"/>
            <a:ext cx="117729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34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175" y="1487645"/>
            <a:ext cx="12840413" cy="13712667"/>
          </a:xfrm>
        </p:spPr>
        <p:txBody>
          <a:bodyPr/>
          <a:lstStyle/>
          <a:p>
            <a:pPr marL="1181100" indent="-1181100">
              <a:lnSpc>
                <a:spcPct val="2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8800" b="1" dirty="0">
                <a:cs typeface="Times New Roman" pitchFamily="18" charset="0"/>
              </a:rPr>
              <a:t>Facing unit</a:t>
            </a:r>
            <a:r>
              <a:rPr lang="tr-TR" sz="8800" dirty="0">
                <a:cs typeface="Times New Roman" pitchFamily="18" charset="0"/>
              </a:rPr>
              <a:t> - speacilly </a:t>
            </a:r>
            <a:r>
              <a:rPr lang="tr-TR" sz="8800" dirty="0" smtClean="0">
                <a:cs typeface="Times New Roman" pitchFamily="18" charset="0"/>
              </a:rPr>
              <a:t>made</a:t>
            </a:r>
            <a:r>
              <a:rPr lang="en-US" sz="8800" dirty="0" smtClean="0">
                <a:cs typeface="Times New Roman" pitchFamily="18" charset="0"/>
              </a:rPr>
              <a:t>,</a:t>
            </a:r>
            <a:r>
              <a:rPr lang="tr-TR" sz="8800" dirty="0" smtClean="0">
                <a:cs typeface="Times New Roman" pitchFamily="18" charset="0"/>
              </a:rPr>
              <a:t> </a:t>
            </a:r>
            <a:r>
              <a:rPr lang="tr-TR" sz="8800" dirty="0">
                <a:cs typeface="Times New Roman" pitchFamily="18" charset="0"/>
              </a:rPr>
              <a:t>or </a:t>
            </a:r>
            <a:r>
              <a:rPr lang="tr-TR" sz="8800" dirty="0" smtClean="0">
                <a:cs typeface="Times New Roman" pitchFamily="18" charset="0"/>
              </a:rPr>
              <a:t>selected</a:t>
            </a:r>
            <a:r>
              <a:rPr lang="en-US" sz="8800" dirty="0" smtClean="0">
                <a:cs typeface="Times New Roman" pitchFamily="18" charset="0"/>
              </a:rPr>
              <a:t>,</a:t>
            </a:r>
            <a:r>
              <a:rPr lang="tr-TR" sz="8800" dirty="0" smtClean="0">
                <a:cs typeface="Times New Roman" pitchFamily="18" charset="0"/>
              </a:rPr>
              <a:t> </a:t>
            </a:r>
            <a:r>
              <a:rPr lang="tr-TR" sz="8800" dirty="0">
                <a:cs typeface="Times New Roman" pitchFamily="18" charset="0"/>
              </a:rPr>
              <a:t>to give an attractive </a:t>
            </a:r>
            <a:r>
              <a:rPr lang="tr-TR" sz="8800" dirty="0" smtClean="0">
                <a:cs typeface="Times New Roman" pitchFamily="18" charset="0"/>
              </a:rPr>
              <a:t>appearance</a:t>
            </a:r>
            <a:r>
              <a:rPr lang="en-US" sz="8800" dirty="0" smtClean="0">
                <a:cs typeface="Times New Roman" pitchFamily="18" charset="0"/>
              </a:rPr>
              <a:t> to </a:t>
            </a:r>
            <a:r>
              <a:rPr lang="en-US" sz="8800" dirty="0" err="1" smtClean="0">
                <a:cs typeface="Times New Roman" pitchFamily="18" charset="0"/>
              </a:rPr>
              <a:t>blg</a:t>
            </a:r>
            <a:r>
              <a:rPr lang="en-US" sz="8800" dirty="0" smtClean="0">
                <a:cs typeface="Times New Roman" pitchFamily="18" charset="0"/>
              </a:rPr>
              <a:t>.</a:t>
            </a:r>
            <a:endParaRPr lang="tr-TR" sz="8800" dirty="0">
              <a:cs typeface="Times New Roman" pitchFamily="18" charset="0"/>
            </a:endParaRPr>
          </a:p>
          <a:p>
            <a:pPr>
              <a:lnSpc>
                <a:spcPct val="2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3" descr="C:\Users\serkan\Desktop\brick_all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3682" y="3914847"/>
            <a:ext cx="12232888" cy="112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8194" y="655953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00B050"/>
                </a:solidFill>
              </a:rPr>
              <a:t>Types of Brick</a:t>
            </a:r>
            <a:r>
              <a:rPr lang="en-US" sz="6600" b="0" i="1" kern="0" dirty="0" smtClean="0">
                <a:solidFill>
                  <a:srgbClr val="00B050"/>
                </a:solidFill>
              </a:rPr>
              <a:t>…..contd.</a:t>
            </a:r>
            <a:endParaRPr lang="tr-TR" sz="8000" b="0" i="1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0"/>
          <p:cNvSpPr>
            <a:spLocks noGrp="1" noChangeArrowheads="1"/>
          </p:cNvSpPr>
          <p:nvPr>
            <p:ph idx="1"/>
          </p:nvPr>
        </p:nvSpPr>
        <p:spPr>
          <a:xfrm>
            <a:off x="1245394" y="2017712"/>
            <a:ext cx="25222200" cy="13335000"/>
          </a:xfrm>
        </p:spPr>
        <p:txBody>
          <a:bodyPr/>
          <a:lstStyle/>
          <a:p>
            <a:pPr marL="1257300" indent="-1257300" eaLnBrk="1" hangingPunct="1">
              <a:lnSpc>
                <a:spcPct val="1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8000" b="1" dirty="0">
                <a:latin typeface="Arial" panose="020B0604020202020204" pitchFamily="34" charset="0"/>
                <a:cs typeface="Arial" panose="020B0604020202020204" pitchFamily="34" charset="0"/>
              </a:rPr>
              <a:t>Engineering brick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- fired clay brick,having a dense and strong semi-vitreous body,conforming to defined limits for water absorbtion and compressive strength</a:t>
            </a:r>
          </a:p>
          <a:p>
            <a:pPr marL="1257300" indent="-1257300" eaLnBrk="1" hangingPunct="1">
              <a:lnSpc>
                <a:spcPct val="1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tr-TR" sz="8000" b="1" dirty="0">
                <a:latin typeface="Arial" panose="020B0604020202020204" pitchFamily="34" charset="0"/>
                <a:cs typeface="Arial" panose="020B0604020202020204" pitchFamily="34" charset="0"/>
              </a:rPr>
              <a:t>mud bricks-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burned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high temperature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to achieve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8194" y="655953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00B050"/>
                </a:solidFill>
              </a:rPr>
              <a:t>Types of Brick</a:t>
            </a:r>
            <a:r>
              <a:rPr lang="en-US" sz="6600" b="0" i="1" kern="0" dirty="0" smtClean="0">
                <a:solidFill>
                  <a:srgbClr val="00B050"/>
                </a:solidFill>
              </a:rPr>
              <a:t>…..contd.</a:t>
            </a:r>
            <a:endParaRPr lang="tr-TR" sz="8000" b="0" i="1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2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2246313"/>
            <a:ext cx="17602200" cy="13487399"/>
          </a:xfrm>
        </p:spPr>
        <p:txBody>
          <a:bodyPr/>
          <a:lstStyle/>
          <a:p>
            <a:pPr marL="1257300" indent="-12573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metallurgical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industryglass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industry for lining furnaces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12573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as a refractory (silica, magnesia bricks)</a:t>
            </a:r>
          </a:p>
          <a:p>
            <a:pPr marL="1257300" indent="-1257300"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Used t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fences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barbeques, etc.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</a:pP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spcAft>
                <a:spcPts val="3000"/>
              </a:spcAft>
            </a:pP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716" t="17545" r="4042" b="10680"/>
          <a:stretch/>
        </p:blipFill>
        <p:spPr bwMode="auto">
          <a:xfrm>
            <a:off x="15989089" y="4532312"/>
            <a:ext cx="10290387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8194" y="655953"/>
            <a:ext cx="14669214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00B050"/>
                </a:solidFill>
              </a:rPr>
              <a:t>Uses of Brick</a:t>
            </a:r>
            <a:endParaRPr lang="tr-TR" sz="8000" b="0" i="1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6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194" y="2246312"/>
            <a:ext cx="24461629" cy="13335000"/>
          </a:xfrm>
        </p:spPr>
        <p:txBody>
          <a:bodyPr/>
          <a:lstStyle/>
          <a:p>
            <a:pPr marL="1181100" indent="-1181100" eaLnBrk="1" hangingPunct="1">
              <a:lnSpc>
                <a:spcPct val="15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</a:p>
          <a:p>
            <a:pPr marL="1181100" indent="-1181100">
              <a:lnSpc>
                <a:spcPct val="15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Compact </a:t>
            </a:r>
          </a:p>
          <a:p>
            <a:pPr marL="1181100" indent="-1181100" eaLnBrk="1" hangingPunct="1">
              <a:lnSpc>
                <a:spcPct val="15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Durable 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0" indent="-1181100">
              <a:lnSpc>
                <a:spcPct val="15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Cheap </a:t>
            </a:r>
          </a:p>
          <a:p>
            <a:pPr marL="1181100" indent="-1181100">
              <a:lnSpc>
                <a:spcPct val="15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Come in several earth-tone colors </a:t>
            </a:r>
          </a:p>
          <a:p>
            <a:pPr marL="1181100" indent="-1181100" eaLnBrk="1" hangingPunct="1">
              <a:lnSpc>
                <a:spcPct val="15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heat well/insulates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8194" y="655953"/>
            <a:ext cx="19888200" cy="15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9444" tIns="79722" rIns="159444" bIns="797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5pPr>
            <a:lvl6pPr marL="123720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6pPr>
            <a:lvl7pPr marL="2474410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7pPr>
            <a:lvl8pPr marL="3711616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8pPr>
            <a:lvl9pPr marL="4948821" algn="ctr" rtl="0" fontAlgn="base">
              <a:spcBef>
                <a:spcPct val="0"/>
              </a:spcBef>
              <a:spcAft>
                <a:spcPct val="0"/>
              </a:spcAft>
              <a:defRPr sz="1195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8000" b="0" i="1" kern="0" dirty="0" smtClean="0">
                <a:solidFill>
                  <a:srgbClr val="00B050"/>
                </a:solidFill>
              </a:rPr>
              <a:t>General Properties of Brick</a:t>
            </a:r>
            <a:endParaRPr lang="tr-TR" sz="8000" b="0" i="1" kern="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0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0431" y="874712"/>
            <a:ext cx="25150178" cy="161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quarter" idx="4294967295"/>
          </p:nvPr>
        </p:nvSpPr>
        <p:spPr>
          <a:xfrm>
            <a:off x="1014705" y="2487207"/>
            <a:ext cx="24461629" cy="1110829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7449" b="1" dirty="0">
                <a:solidFill>
                  <a:srgbClr val="C00000"/>
                </a:solidFill>
              </a:rPr>
              <a:t>Geologically</a:t>
            </a:r>
            <a:r>
              <a:rPr lang="en-US" sz="7449" dirty="0"/>
              <a:t>, most industrial minerals:</a:t>
            </a:r>
          </a:p>
          <a:p>
            <a:pPr marL="1696863" indent="-1696863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7449" dirty="0"/>
              <a:t>are widespread</a:t>
            </a:r>
          </a:p>
          <a:p>
            <a:pPr marL="1696863" indent="-1696863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7449" dirty="0"/>
              <a:t>have enormous reserves</a:t>
            </a:r>
          </a:p>
          <a:p>
            <a:pPr marL="1696863" indent="-1696863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7449" dirty="0"/>
              <a:t>are easily 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1033" y="664938"/>
            <a:ext cx="24235132" cy="23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buFontTx/>
              <a:buChar char="•"/>
              <a:defRPr/>
            </a:pPr>
            <a:endParaRPr lang="en-US" sz="8691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quarter" idx="4294967295"/>
          </p:nvPr>
        </p:nvSpPr>
        <p:spPr>
          <a:xfrm>
            <a:off x="818934" y="2246312"/>
            <a:ext cx="25707360" cy="125887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49" b="1" dirty="0">
                <a:solidFill>
                  <a:srgbClr val="0033CC"/>
                </a:solidFill>
              </a:rPr>
              <a:t>Economically:</a:t>
            </a:r>
          </a:p>
          <a:p>
            <a:pPr marL="1439111" indent="-143911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7449" dirty="0"/>
              <a:t>development of </a:t>
            </a:r>
            <a:r>
              <a:rPr lang="en-US" sz="7449" dirty="0" smtClean="0"/>
              <a:t>industrial minerals </a:t>
            </a:r>
            <a:r>
              <a:rPr lang="en-US" sz="7449" dirty="0"/>
              <a:t>needs less investments </a:t>
            </a:r>
          </a:p>
          <a:p>
            <a:pPr marL="1439111" indent="-143911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7449" dirty="0"/>
              <a:t>are cheaper to obtain</a:t>
            </a:r>
          </a:p>
          <a:p>
            <a:pPr marL="2435749" lvl="1" indent="-119854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7449" dirty="0"/>
              <a:t>If they are closer to the market</a:t>
            </a:r>
          </a:p>
          <a:p>
            <a:pPr marL="2435749" lvl="1" indent="-119854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7449" dirty="0"/>
              <a:t>As some specialty minerals demand a higher market price than metals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727" y="1023269"/>
            <a:ext cx="26047104" cy="12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  <a:r>
              <a:rPr lang="en-US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…..contd.</a:t>
            </a:r>
            <a:endParaRPr lang="en-US" sz="6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sz="quarter" idx="4294967295"/>
          </p:nvPr>
        </p:nvSpPr>
        <p:spPr>
          <a:xfrm>
            <a:off x="1145752" y="2261053"/>
            <a:ext cx="25367616" cy="1272079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Technologically</a:t>
            </a:r>
            <a:r>
              <a:rPr lang="en-US" dirty="0" smtClean="0"/>
              <a:t>, industrial minerals:</a:t>
            </a:r>
          </a:p>
          <a:p>
            <a:pPr marL="1649608" indent="-1391856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smtClean="0"/>
              <a:t>need </a:t>
            </a:r>
            <a:r>
              <a:rPr lang="en-US" dirty="0"/>
              <a:t>less processing</a:t>
            </a:r>
          </a:p>
          <a:p>
            <a:pPr marL="1649608" indent="-1391856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smtClean="0"/>
              <a:t>need </a:t>
            </a:r>
            <a:r>
              <a:rPr lang="en-US" dirty="0"/>
              <a:t>less energy</a:t>
            </a:r>
          </a:p>
          <a:p>
            <a:pPr marL="1649608" indent="-1391856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smtClean="0"/>
              <a:t>have less –</a:t>
            </a:r>
            <a:r>
              <a:rPr lang="en-US" dirty="0" err="1" smtClean="0"/>
              <a:t>ve</a:t>
            </a:r>
            <a:r>
              <a:rPr lang="en-US" dirty="0" smtClean="0"/>
              <a:t> impact on </a:t>
            </a:r>
            <a:r>
              <a:rPr lang="en-US" dirty="0"/>
              <a:t>the environment</a:t>
            </a:r>
          </a:p>
          <a:p>
            <a:pPr marL="1649608" indent="-1391856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possess exceptionally attractive properties for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2727" y="1023269"/>
            <a:ext cx="26047104" cy="12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  <a:r>
              <a:rPr lang="en-US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…..contd.</a:t>
            </a:r>
            <a:endParaRPr lang="en-US" sz="6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64394" y="2551112"/>
            <a:ext cx="24461629" cy="11645795"/>
          </a:xfrm>
          <a:prstGeom prst="rect">
            <a:avLst/>
          </a:prstGeom>
        </p:spPr>
        <p:txBody>
          <a:bodyPr vert="horz" lIns="247447" tIns="123724" rIns="247447" bIns="123724" rtlCol="0">
            <a:normAutofit fontScale="92500"/>
          </a:bodyPr>
          <a:lstStyle/>
          <a:p>
            <a:pPr marL="1220022" indent="-1220022" algn="just" defTabSz="24744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691" b="0" i="1" dirty="0">
                <a:solidFill>
                  <a:srgbClr val="FF6600"/>
                </a:solidFill>
                <a:latin typeface="+mn-lt"/>
              </a:rPr>
              <a:t>Without a market, an industrial mineral deposit is merely a </a:t>
            </a:r>
            <a:r>
              <a:rPr lang="en-US" sz="8691" i="1" dirty="0">
                <a:solidFill>
                  <a:srgbClr val="FF6600"/>
                </a:solidFill>
                <a:latin typeface="+mn-lt"/>
              </a:rPr>
              <a:t>geological curiosity</a:t>
            </a:r>
            <a:r>
              <a:rPr lang="en-US" sz="8691" b="0" i="1" dirty="0">
                <a:solidFill>
                  <a:srgbClr val="FF6600"/>
                </a:solidFill>
                <a:latin typeface="+mn-lt"/>
              </a:rPr>
              <a:t>.</a:t>
            </a:r>
            <a:endParaRPr lang="en-US" sz="8691" b="0" dirty="0">
              <a:solidFill>
                <a:srgbClr val="FF6600"/>
              </a:solidFill>
              <a:latin typeface="+mn-lt"/>
            </a:endParaRPr>
          </a:p>
          <a:p>
            <a:pPr marL="1220022" indent="-1220022" algn="just" defTabSz="24744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691" b="0" dirty="0">
                <a:solidFill>
                  <a:schemeClr val="tx1"/>
                </a:solidFill>
                <a:latin typeface="+mn-lt"/>
              </a:rPr>
              <a:t>Demand </a:t>
            </a:r>
            <a:r>
              <a:rPr lang="en-US" sz="10174" b="0" dirty="0">
                <a:solidFill>
                  <a:schemeClr val="tx1"/>
                </a:solidFill>
                <a:latin typeface="+mn-lt"/>
              </a:rPr>
              <a:t>for IMs </a:t>
            </a:r>
            <a:r>
              <a:rPr lang="en-US" sz="8691" b="0" dirty="0">
                <a:solidFill>
                  <a:schemeClr val="tx1"/>
                </a:solidFill>
                <a:latin typeface="+mn-lt"/>
              </a:rPr>
              <a:t>feeds back from the end-use market, to the end product, to the intermediate end product, and back to the mineral supplier.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727" y="1023269"/>
            <a:ext cx="26047104" cy="12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  <a:r>
              <a:rPr lang="en-US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…..contd.</a:t>
            </a:r>
            <a:endParaRPr lang="en-US" sz="6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58980" y="2635765"/>
            <a:ext cx="24461629" cy="12683466"/>
          </a:xfrm>
        </p:spPr>
        <p:txBody>
          <a:bodyPr/>
          <a:lstStyle/>
          <a:p>
            <a:pPr marL="1220022" indent="-122002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existence and performance of a Mineral consuming market directly affects demand for </a:t>
            </a:r>
            <a:r>
              <a:rPr lang="en-GB" dirty="0" smtClean="0"/>
              <a:t>mineral raw materials, i.e. </a:t>
            </a:r>
            <a:r>
              <a:rPr lang="en-US" dirty="0" smtClean="0"/>
              <a:t>industrial</a:t>
            </a:r>
            <a:r>
              <a:rPr lang="en-GB" dirty="0" smtClean="0"/>
              <a:t> minerals </a:t>
            </a:r>
          </a:p>
          <a:p>
            <a:pPr marL="1220022" indent="-122002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When there is no market demand, there will be no mineral supply, </a:t>
            </a:r>
            <a:r>
              <a:rPr lang="en-US" sz="6518" dirty="0"/>
              <a:t>&amp;</a:t>
            </a:r>
            <a:r>
              <a:rPr lang="en-US" dirty="0" smtClean="0"/>
              <a:t> therefore, </a:t>
            </a:r>
            <a:r>
              <a:rPr lang="en-GB" dirty="0" smtClean="0"/>
              <a:t>no mineral development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2727" y="1023269"/>
            <a:ext cx="26047104" cy="12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  <a:r>
              <a:rPr lang="en-US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…..contd.</a:t>
            </a:r>
            <a:endParaRPr lang="en-US" sz="6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174" y="2240216"/>
            <a:ext cx="25130935" cy="13669628"/>
          </a:xfrm>
          <a:prstGeom prst="rect">
            <a:avLst/>
          </a:prstGeom>
        </p:spPr>
        <p:txBody>
          <a:bodyPr wrap="square" lIns="247447" tIns="123724" rIns="247447" bIns="123724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6828" b="0" dirty="0">
                <a:solidFill>
                  <a:schemeClr val="tx1"/>
                </a:solidFill>
              </a:rPr>
              <a:t>Earth has </a:t>
            </a:r>
            <a:r>
              <a:rPr lang="en-US" sz="6828" dirty="0">
                <a:solidFill>
                  <a:schemeClr val="tx1"/>
                </a:solidFill>
              </a:rPr>
              <a:t>92 natural elements. </a:t>
            </a:r>
            <a:r>
              <a:rPr lang="en-US" sz="6828" b="0" dirty="0">
                <a:solidFill>
                  <a:schemeClr val="tx1"/>
                </a:solidFill>
              </a:rPr>
              <a:t>About</a:t>
            </a:r>
            <a:r>
              <a:rPr lang="en-US" sz="6828" dirty="0">
                <a:solidFill>
                  <a:schemeClr val="tx1"/>
                </a:solidFill>
              </a:rPr>
              <a:t> 99.7% </a:t>
            </a:r>
            <a:r>
              <a:rPr lang="en-US" sz="6828" b="0" dirty="0">
                <a:solidFill>
                  <a:schemeClr val="tx1"/>
                </a:solidFill>
              </a:rPr>
              <a:t>of it’s crust is comprised of only</a:t>
            </a:r>
            <a:r>
              <a:rPr lang="en-US" sz="6828" dirty="0">
                <a:solidFill>
                  <a:schemeClr val="tx1"/>
                </a:solidFill>
              </a:rPr>
              <a:t> EIGHT </a:t>
            </a:r>
            <a:r>
              <a:rPr lang="en-US" sz="6828" b="0" dirty="0">
                <a:solidFill>
                  <a:schemeClr val="tx1"/>
                </a:solidFill>
              </a:rPr>
              <a:t>of these:</a:t>
            </a:r>
          </a:p>
          <a:p>
            <a:pPr algn="just">
              <a:lnSpc>
                <a:spcPct val="114000"/>
              </a:lnSpc>
              <a:spcBef>
                <a:spcPts val="1862"/>
              </a:spcBef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Oxygen	O		 46.3%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Silicon	Si		 28.2%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Aluminum	Al		 8.2%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Iron	Fe		 5.6%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Calcium	Ca		 4.1%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Sodium	Na		 2.4%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Magnesium 	Mg		 2.3%</a:t>
            </a:r>
          </a:p>
          <a:p>
            <a:pPr algn="just">
              <a:lnSpc>
                <a:spcPct val="114000"/>
              </a:lnSpc>
              <a:tabLst>
                <a:tab pos="2916885" algn="l"/>
                <a:tab pos="9712922" algn="l"/>
                <a:tab pos="14807800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Potassium	K		 2.1%</a:t>
            </a:r>
          </a:p>
          <a:p>
            <a:pPr algn="just">
              <a:lnSpc>
                <a:spcPct val="114000"/>
              </a:lnSpc>
              <a:tabLst>
                <a:tab pos="2914488" algn="l"/>
                <a:tab pos="9711674" algn="l"/>
                <a:tab pos="15732813" algn="l"/>
              </a:tabLst>
            </a:pPr>
            <a:r>
              <a:rPr lang="en-US" sz="6828" b="0" dirty="0">
                <a:solidFill>
                  <a:schemeClr val="tx1"/>
                </a:solidFill>
              </a:rPr>
              <a:t>	Titanium	Ti	0.5%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58980" y="485772"/>
            <a:ext cx="19025711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…..contd.</a:t>
            </a:r>
            <a:r>
              <a:rPr lang="en-US" sz="977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77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32484" y="2439215"/>
            <a:ext cx="25594112" cy="13437455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None/>
            </a:pPr>
            <a:r>
              <a:rPr lang="en-GB" sz="7449" dirty="0"/>
              <a:t>Factors influencing Industrial Minerals’ pricing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GB" sz="7449" dirty="0"/>
              <a:t>Source &amp; Volume of mineral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US" sz="7449" dirty="0"/>
              <a:t>Quality of mineral dictated by desired end use 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GB" sz="7449" dirty="0"/>
              <a:t>Further processing requirements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US" sz="7449" dirty="0"/>
              <a:t>Freight/shipping costs of mineral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2727" y="1023269"/>
            <a:ext cx="26047104" cy="12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  <a:r>
              <a:rPr lang="en-US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…..contd.</a:t>
            </a:r>
            <a:endParaRPr lang="en-US" sz="6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1132484" y="2439215"/>
            <a:ext cx="25594112" cy="13437455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None/>
            </a:pPr>
            <a:r>
              <a:rPr lang="en-GB" sz="7449" dirty="0"/>
              <a:t>Factors influencing Industrial Minerals’ pricing </a:t>
            </a:r>
            <a:r>
              <a:rPr lang="en-GB" sz="5587" i="1" dirty="0"/>
              <a:t>(contd.)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GB" sz="7449" dirty="0"/>
              <a:t>Port </a:t>
            </a:r>
            <a:r>
              <a:rPr lang="en-GB" sz="7449" dirty="0" smtClean="0"/>
              <a:t>handling/ cost of materials </a:t>
            </a:r>
            <a:r>
              <a:rPr lang="en-GB" sz="7449" smtClean="0"/>
              <a:t>handling equipment</a:t>
            </a:r>
            <a:endParaRPr lang="en-GB" sz="7449" dirty="0"/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GB" sz="7449" dirty="0"/>
              <a:t>Warehousing/storage costs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GB" sz="7449" dirty="0"/>
              <a:t>Mineral inspection &amp; Insurance costs</a:t>
            </a:r>
          </a:p>
          <a:p>
            <a:pPr marL="1220022" indent="-1220022" algn="just">
              <a:lnSpc>
                <a:spcPct val="200000"/>
              </a:lnSpc>
              <a:spcBef>
                <a:spcPts val="0"/>
              </a:spcBef>
              <a:spcAft>
                <a:spcPts val="1862"/>
              </a:spcAft>
              <a:buFont typeface="Wingdings" pitchFamily="2" charset="2"/>
              <a:buChar char="Ø"/>
            </a:pPr>
            <a:r>
              <a:rPr lang="en-GB" sz="7449" dirty="0"/>
              <a:t>Relationship of buyer &amp; seller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727" y="1023269"/>
            <a:ext cx="26047104" cy="12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7447" tIns="123724" rIns="247447" bIns="123724" numCol="1" anchor="t" anchorCtr="0" compatLnSpc="1">
            <a:prstTxWarp prst="textNoShape">
              <a:avLst/>
            </a:prstTxWarp>
          </a:bodyPr>
          <a:lstStyle/>
          <a:p>
            <a:pPr marL="927904" indent="-927904" defTabSz="2474410">
              <a:spcBef>
                <a:spcPct val="20000"/>
              </a:spcBef>
              <a:defRPr/>
            </a:pPr>
            <a:r>
              <a:rPr lang="en-US" sz="7449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Characteristics of Industrial Minerals</a:t>
            </a:r>
            <a:r>
              <a:rPr lang="en-US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…..contd.</a:t>
            </a:r>
            <a:endParaRPr lang="en-US" sz="60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1358980" y="621413"/>
            <a:ext cx="24461629" cy="146304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62"/>
              </a:spcAft>
              <a:buNone/>
            </a:pPr>
            <a:r>
              <a:rPr lang="en-GB" sz="744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&amp; Conclusions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Industrial Minerals: </a:t>
            </a:r>
          </a:p>
          <a:p>
            <a:pPr marL="1241675" indent="-1241675">
              <a:lnSpc>
                <a:spcPct val="13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are high volume, low value, but vital </a:t>
            </a:r>
            <a:r>
              <a:rPr lang="en-GB" dirty="0" smtClean="0"/>
              <a:t>commodities</a:t>
            </a:r>
          </a:p>
          <a:p>
            <a:pPr marL="1241675" indent="-1241675">
              <a:lnSpc>
                <a:spcPct val="13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are prerequisite raw materials for a wide range of industrial and domestic products</a:t>
            </a:r>
          </a:p>
          <a:p>
            <a:pPr marL="1241675" indent="-1241675">
              <a:lnSpc>
                <a:spcPct val="13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Supply is driven by Market demand</a:t>
            </a:r>
          </a:p>
          <a:p>
            <a:pPr marL="1241675" indent="-1241675">
              <a:lnSpc>
                <a:spcPct val="13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supply chain employs people &amp;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0981" y="7007334"/>
            <a:ext cx="24461629" cy="1655609"/>
          </a:xfrm>
        </p:spPr>
        <p:txBody>
          <a:bodyPr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1623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End of lecture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11971" y="2322512"/>
            <a:ext cx="24431408" cy="13563600"/>
          </a:xfrm>
          <a:prstGeom prst="rect">
            <a:avLst/>
          </a:prstGeom>
        </p:spPr>
        <p:txBody>
          <a:bodyPr lIns="247447" tIns="123724" rIns="247447" bIns="123724"/>
          <a:lstStyle/>
          <a:p>
            <a:pPr marL="927904" indent="-927904" algn="just" defTabSz="247441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7449" b="0" kern="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7449" kern="0" dirty="0">
                <a:solidFill>
                  <a:schemeClr val="tx1"/>
                </a:solidFill>
                <a:latin typeface="+mn-lt"/>
              </a:rPr>
              <a:t>EIGHT</a:t>
            </a:r>
            <a:r>
              <a:rPr lang="en-US" sz="7449" b="0" kern="0" dirty="0">
                <a:solidFill>
                  <a:schemeClr val="tx1"/>
                </a:solidFill>
                <a:latin typeface="+mn-lt"/>
              </a:rPr>
              <a:t> common elements combine with 1000’s of rare elements to form +/- 3,000 different minerals</a:t>
            </a:r>
          </a:p>
          <a:p>
            <a:pPr marL="927904" indent="-927904" defTabSz="247441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7449" b="0" kern="0" dirty="0">
                <a:solidFill>
                  <a:schemeClr val="tx1"/>
                </a:solidFill>
                <a:latin typeface="+mn-lt"/>
              </a:rPr>
              <a:t>Key here is that:</a:t>
            </a:r>
          </a:p>
          <a:p>
            <a:pPr marL="1958908" lvl="2" indent="-996638" algn="just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Ø"/>
            </a:pPr>
            <a:r>
              <a:rPr lang="en-US" sz="7449" b="0" kern="0" dirty="0">
                <a:solidFill>
                  <a:srgbClr val="00B050"/>
                </a:solidFill>
                <a:latin typeface="+mn-lt"/>
              </a:rPr>
              <a:t>Each mineral is potentially a resource, if people find a use for it.</a:t>
            </a:r>
          </a:p>
          <a:p>
            <a:pPr marL="962271" indent="-962271" algn="just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7449" b="0" dirty="0">
                <a:solidFill>
                  <a:schemeClr val="tx1"/>
                </a:solidFill>
              </a:rPr>
              <a:t>Minerals are valued primarily for their mechanical or chemical properties</a:t>
            </a:r>
          </a:p>
          <a:p>
            <a:pPr marL="1958908" lvl="1" indent="-996638" algn="just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7449" b="0" dirty="0">
                <a:solidFill>
                  <a:srgbClr val="FF6600"/>
                </a:solidFill>
              </a:rPr>
              <a:t>As technologies evolve, so too do the related values of mineral resources.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58980" y="485772"/>
            <a:ext cx="19025711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…..contd.</a:t>
            </a:r>
            <a:r>
              <a:rPr lang="en-US" sz="977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77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32484" y="2098266"/>
            <a:ext cx="25141119" cy="13258289"/>
          </a:xfrm>
          <a:prstGeom prst="rect">
            <a:avLst/>
          </a:prstGeom>
        </p:spPr>
        <p:txBody>
          <a:bodyPr lIns="247447" tIns="123724" rIns="247447" bIns="123724"/>
          <a:lstStyle/>
          <a:p>
            <a:pPr marL="962271" indent="-962271" algn="just" defTabSz="2474410">
              <a:lnSpc>
                <a:spcPct val="200000"/>
              </a:lnSpc>
              <a:spcBef>
                <a:spcPts val="0"/>
              </a:spcBef>
              <a:spcAft>
                <a:spcPts val="1623"/>
              </a:spcAft>
              <a:buFont typeface="Wingdings" pitchFamily="2" charset="2"/>
              <a:buChar char="Ø"/>
              <a:defRPr/>
            </a:pP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Minerals are either </a:t>
            </a:r>
            <a:r>
              <a:rPr lang="en-US" sz="8000" b="0" i="1" kern="0" dirty="0">
                <a:solidFill>
                  <a:srgbClr val="FF0000"/>
                </a:solidFill>
                <a:latin typeface="+mn-lt"/>
              </a:rPr>
              <a:t>metallic</a:t>
            </a:r>
            <a:r>
              <a:rPr lang="en-US" sz="8000" b="0" kern="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8000" b="0" i="1" kern="0" dirty="0">
                <a:solidFill>
                  <a:srgbClr val="FF0000"/>
                </a:solidFill>
                <a:latin typeface="+mn-lt"/>
              </a:rPr>
              <a:t>nonmetallic</a:t>
            </a:r>
          </a:p>
          <a:p>
            <a:pPr marL="962271" indent="-962271" algn="just" defTabSz="2474410">
              <a:lnSpc>
                <a:spcPct val="200000"/>
              </a:lnSpc>
              <a:spcBef>
                <a:spcPts val="0"/>
              </a:spcBef>
              <a:spcAft>
                <a:spcPts val="1623"/>
              </a:spcAft>
              <a:buFont typeface="Wingdings" pitchFamily="2" charset="2"/>
              <a:buChar char="Ø"/>
              <a:defRPr/>
            </a:pPr>
            <a:r>
              <a:rPr lang="en-US" sz="8000" b="0" i="1" kern="0" dirty="0">
                <a:solidFill>
                  <a:schemeClr val="tx1"/>
                </a:solidFill>
                <a:latin typeface="+mn-lt"/>
              </a:rPr>
              <a:t>Weight-wise, 90% of minerals that humans use are </a:t>
            </a:r>
            <a:r>
              <a:rPr lang="en-US" sz="8000" i="1" kern="0" dirty="0">
                <a:solidFill>
                  <a:srgbClr val="C00000"/>
                </a:solidFill>
                <a:latin typeface="+mn-lt"/>
              </a:rPr>
              <a:t>nonmetallic!!</a:t>
            </a:r>
          </a:p>
          <a:p>
            <a:pPr marL="2177999" lvl="1" indent="-1215727" algn="just" defTabSz="2474410">
              <a:lnSpc>
                <a:spcPct val="200000"/>
              </a:lnSpc>
              <a:spcBef>
                <a:spcPts val="0"/>
              </a:spcBef>
              <a:spcAft>
                <a:spcPts val="1623"/>
              </a:spcAft>
              <a:buFont typeface="Wingdings" pitchFamily="2" charset="2"/>
              <a:buChar char="Ø"/>
              <a:defRPr/>
            </a:pPr>
            <a:r>
              <a:rPr lang="en-US" sz="8000" i="1" kern="0" dirty="0">
                <a:solidFill>
                  <a:srgbClr val="FF6600"/>
                </a:solidFill>
                <a:latin typeface="+mn-lt"/>
              </a:rPr>
              <a:t>Metallic minerals </a:t>
            </a:r>
            <a:r>
              <a:rPr lang="en-US" sz="8000" b="0" i="1" kern="0" dirty="0">
                <a:solidFill>
                  <a:schemeClr val="tx1"/>
                </a:solidFill>
                <a:latin typeface="+mn-lt"/>
              </a:rPr>
              <a:t>have other, economic-based value…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8980" y="485772"/>
            <a:ext cx="19025711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…..contd.</a:t>
            </a:r>
            <a:r>
              <a:rPr lang="en-US" sz="977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77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58980" y="2453039"/>
            <a:ext cx="24461629" cy="12359310"/>
          </a:xfrm>
        </p:spPr>
        <p:txBody>
          <a:bodyPr/>
          <a:lstStyle/>
          <a:p>
            <a:pPr marL="962271" indent="-96227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8000" dirty="0"/>
              <a:t>90% of </a:t>
            </a:r>
            <a:r>
              <a:rPr lang="en-US" sz="8000" dirty="0">
                <a:solidFill>
                  <a:srgbClr val="FF0000"/>
                </a:solidFill>
              </a:rPr>
              <a:t>nonmetallic</a:t>
            </a:r>
            <a:r>
              <a:rPr lang="en-US" sz="8000" dirty="0"/>
              <a:t> mineral extraction is used for:</a:t>
            </a:r>
          </a:p>
          <a:p>
            <a:pPr marL="2177999" lvl="2" indent="-121572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8000" dirty="0">
                <a:solidFill>
                  <a:srgbClr val="0070C0"/>
                </a:solidFill>
              </a:rPr>
              <a:t>Building materials</a:t>
            </a:r>
          </a:p>
          <a:p>
            <a:pPr marL="3398020" lvl="3" indent="-122002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8000" dirty="0"/>
              <a:t>Building stones / large stones</a:t>
            </a:r>
          </a:p>
          <a:p>
            <a:pPr marL="3398020" lvl="3" indent="-122002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8000" dirty="0"/>
              <a:t>Coarse gravel</a:t>
            </a:r>
          </a:p>
          <a:p>
            <a:pPr marL="3398020" lvl="3" indent="-122002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8000" dirty="0"/>
              <a:t>Fine sand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58980" y="485772"/>
            <a:ext cx="19025711" cy="175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…..contd.</a:t>
            </a:r>
            <a:r>
              <a:rPr lang="en-US" sz="977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77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788194" y="2474912"/>
            <a:ext cx="25820608" cy="12725400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ts val="3247"/>
              </a:spcBef>
              <a:buNone/>
            </a:pPr>
            <a:r>
              <a:rPr lang="en-US" sz="8000" dirty="0" smtClean="0">
                <a:sym typeface="Symbol"/>
              </a:rPr>
              <a:t>These </a:t>
            </a:r>
            <a:r>
              <a:rPr lang="en-US" sz="8000" dirty="0">
                <a:sym typeface="Symbol"/>
              </a:rPr>
              <a:t>are </a:t>
            </a:r>
            <a:r>
              <a:rPr lang="en-US" sz="8000" b="1" dirty="0"/>
              <a:t>rocks, minerals, </a:t>
            </a:r>
            <a:r>
              <a:rPr lang="en-US" sz="8000" dirty="0"/>
              <a:t>or other </a:t>
            </a:r>
            <a:r>
              <a:rPr lang="en-US" sz="8000" b="1" dirty="0"/>
              <a:t>naturally occurring</a:t>
            </a:r>
            <a:r>
              <a:rPr lang="en-US" sz="8000" dirty="0"/>
              <a:t> substance:</a:t>
            </a:r>
          </a:p>
          <a:p>
            <a:pPr marL="1220022" indent="-1220022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8000" dirty="0"/>
              <a:t>of </a:t>
            </a:r>
            <a:r>
              <a:rPr lang="en-US" sz="8000" b="1" dirty="0"/>
              <a:t>economic value, </a:t>
            </a:r>
            <a:r>
              <a:rPr lang="en-US" sz="8000" dirty="0"/>
              <a:t>but which generally </a:t>
            </a:r>
            <a:r>
              <a:rPr lang="en-US" sz="8000" b="1" dirty="0"/>
              <a:t>excludes metals, fuels, </a:t>
            </a:r>
            <a:r>
              <a:rPr lang="en-US" sz="8000" dirty="0"/>
              <a:t>&amp;</a:t>
            </a:r>
            <a:r>
              <a:rPr lang="en-US" sz="8000" b="1" dirty="0"/>
              <a:t> gemstones</a:t>
            </a:r>
            <a:r>
              <a:rPr lang="en-US" sz="8000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8194" y="569912"/>
            <a:ext cx="25515808" cy="16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800" dirty="0" smtClean="0">
                <a:solidFill>
                  <a:srgbClr val="FF0000"/>
                </a:solidFill>
              </a:rPr>
              <a:t>Non-Metallic (Industrial/Building) Materials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93387" y="2103082"/>
            <a:ext cx="25820608" cy="8068030"/>
          </a:xfrm>
          <a:prstGeom prst="rect">
            <a:avLst/>
          </a:prstGeom>
        </p:spPr>
        <p:txBody>
          <a:bodyPr lIns="247447" tIns="123724" rIns="247447" bIns="123724"/>
          <a:lstStyle/>
          <a:p>
            <a:pPr marL="927904" indent="-927904" defTabSz="2474410">
              <a:lnSpc>
                <a:spcPct val="114000"/>
              </a:lnSpc>
              <a:spcBef>
                <a:spcPct val="20000"/>
              </a:spcBef>
              <a:defRPr/>
            </a:pPr>
            <a:r>
              <a:rPr lang="en-US" sz="7800" b="0" kern="0" dirty="0" smtClean="0">
                <a:solidFill>
                  <a:schemeClr val="tx1"/>
                </a:solidFill>
                <a:latin typeface="+mn-lt"/>
              </a:rPr>
              <a:t>Two </a:t>
            </a:r>
            <a:r>
              <a:rPr lang="en-US" sz="7800" b="0" kern="0" dirty="0">
                <a:solidFill>
                  <a:schemeClr val="tx1"/>
                </a:solidFill>
                <a:latin typeface="+mn-lt"/>
              </a:rPr>
              <a:t>of the methods of classification include:</a:t>
            </a:r>
          </a:p>
          <a:p>
            <a:pPr marL="962271" indent="-962271" defTabSz="247441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7800" kern="0" dirty="0">
                <a:solidFill>
                  <a:srgbClr val="92D050"/>
                </a:solidFill>
                <a:latin typeface="+mn-lt"/>
              </a:rPr>
              <a:t>Genetic classification </a:t>
            </a:r>
            <a:r>
              <a:rPr lang="en-US" sz="7800" b="0" kern="0" dirty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78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7800" b="0" kern="0" dirty="0">
                <a:solidFill>
                  <a:schemeClr val="tx1"/>
                </a:solidFill>
                <a:latin typeface="+mn-lt"/>
              </a:rPr>
              <a:t>how the have formed. Industrial ROCKS fall into;   </a:t>
            </a:r>
          </a:p>
          <a:p>
            <a:pPr marL="2177999" lvl="1" indent="-1215727" algn="just">
              <a:lnSpc>
                <a:spcPct val="114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7800" kern="0" dirty="0">
                <a:solidFill>
                  <a:srgbClr val="FF0000"/>
                </a:solidFill>
                <a:latin typeface="+mn-lt"/>
              </a:rPr>
              <a:t>Igneous Rocks </a:t>
            </a:r>
            <a:r>
              <a:rPr lang="en-US" sz="7800" kern="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7800" b="0" kern="0" dirty="0">
                <a:solidFill>
                  <a:schemeClr val="tx1"/>
                </a:solidFill>
                <a:latin typeface="+mn-lt"/>
              </a:rPr>
              <a:t>Granite, Basalt &amp; </a:t>
            </a:r>
            <a:r>
              <a:rPr lang="en-US" sz="7800" b="0" kern="0" dirty="0" err="1">
                <a:solidFill>
                  <a:schemeClr val="tx1"/>
                </a:solidFill>
                <a:latin typeface="+mn-lt"/>
              </a:rPr>
              <a:t>Diabase</a:t>
            </a:r>
            <a:r>
              <a:rPr lang="en-US" sz="7800" b="0" kern="0" dirty="0">
                <a:solidFill>
                  <a:schemeClr val="tx1"/>
                </a:solidFill>
                <a:latin typeface="+mn-lt"/>
              </a:rPr>
              <a:t>, Pumice and </a:t>
            </a:r>
            <a:r>
              <a:rPr lang="en-US" sz="7800" b="0" kern="0" dirty="0" err="1">
                <a:solidFill>
                  <a:schemeClr val="tx1"/>
                </a:solidFill>
                <a:latin typeface="+mn-lt"/>
              </a:rPr>
              <a:t>pumicite</a:t>
            </a:r>
            <a:r>
              <a:rPr lang="en-US" sz="7800" b="0" kern="0" dirty="0">
                <a:solidFill>
                  <a:schemeClr val="tx1"/>
                </a:solidFill>
                <a:latin typeface="+mn-lt"/>
              </a:rPr>
              <a:t>….</a:t>
            </a:r>
            <a:endParaRPr lang="en-US" sz="7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194" y="9496273"/>
            <a:ext cx="8379254" cy="55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035" y="9442485"/>
            <a:ext cx="8578359" cy="55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8461" y="9444074"/>
            <a:ext cx="7593934" cy="55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21793" y="14998224"/>
            <a:ext cx="21793201" cy="1173194"/>
          </a:xfrm>
          <a:prstGeom prst="rect">
            <a:avLst/>
          </a:prstGeom>
          <a:noFill/>
        </p:spPr>
        <p:txBody>
          <a:bodyPr wrap="square" lIns="247447" tIns="123724" rIns="247447" bIns="123724" rtlCol="0">
            <a:spAutoFit/>
          </a:bodyPr>
          <a:lstStyle/>
          <a:p>
            <a:pPr marL="1439111">
              <a:tabLst>
                <a:tab pos="10194057" algn="l"/>
                <a:tab pos="18429202" algn="l"/>
              </a:tabLst>
            </a:pPr>
            <a:r>
              <a:rPr lang="en-GB" sz="6000" dirty="0">
                <a:solidFill>
                  <a:srgbClr val="FF0000"/>
                </a:solidFill>
              </a:rPr>
              <a:t>Granite</a:t>
            </a:r>
            <a:r>
              <a:rPr lang="en-GB" sz="6000" dirty="0"/>
              <a:t>	</a:t>
            </a:r>
            <a:r>
              <a:rPr lang="en-GB" sz="6000" dirty="0">
                <a:solidFill>
                  <a:schemeClr val="tx1"/>
                </a:solidFill>
              </a:rPr>
              <a:t>Basalt</a:t>
            </a:r>
            <a:r>
              <a:rPr lang="en-GB" sz="6000" dirty="0"/>
              <a:t>	</a:t>
            </a:r>
            <a:r>
              <a:rPr lang="en-GB" sz="6000" dirty="0">
                <a:solidFill>
                  <a:srgbClr val="993300"/>
                </a:solidFill>
              </a:rPr>
              <a:t>Pumice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8194" y="820193"/>
            <a:ext cx="25515808" cy="14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7447" tIns="123724" rIns="247447" bIns="12372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8000" i="1" dirty="0" smtClean="0">
                <a:solidFill>
                  <a:srgbClr val="FF0000"/>
                </a:solidFill>
              </a:rPr>
              <a:t>Classification of Industrial Rocks</a:t>
            </a:r>
            <a:endParaRPr lang="en-US" sz="9777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1474</Words>
  <Application>Microsoft Office PowerPoint</Application>
  <PresentationFormat>Custom</PresentationFormat>
  <Paragraphs>206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Aggregate</vt:lpstr>
      <vt:lpstr>Slide 19</vt:lpstr>
      <vt:lpstr>Slide 20</vt:lpstr>
      <vt:lpstr>Slide 21</vt:lpstr>
      <vt:lpstr>Slide 22</vt:lpstr>
      <vt:lpstr>Types of Asphalt</vt:lpstr>
      <vt:lpstr>Rolled Asphalt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Dept. of Earth &amp; Planetary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Deane</dc:creator>
  <cp:lastModifiedBy>Asus</cp:lastModifiedBy>
  <cp:revision>163</cp:revision>
  <cp:lastPrinted>2015-05-26T15:23:35Z</cp:lastPrinted>
  <dcterms:created xsi:type="dcterms:W3CDTF">2007-03-02T21:56:12Z</dcterms:created>
  <dcterms:modified xsi:type="dcterms:W3CDTF">2021-04-20T23:32:14Z</dcterms:modified>
</cp:coreProperties>
</file>