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3" r:id="rId2"/>
    <p:sldId id="257" r:id="rId3"/>
    <p:sldId id="268" r:id="rId4"/>
    <p:sldId id="269" r:id="rId5"/>
    <p:sldId id="270" r:id="rId6"/>
    <p:sldId id="258" r:id="rId7"/>
    <p:sldId id="280" r:id="rId8"/>
    <p:sldId id="271" r:id="rId9"/>
    <p:sldId id="274" r:id="rId10"/>
    <p:sldId id="285" r:id="rId11"/>
    <p:sldId id="272" r:id="rId12"/>
    <p:sldId id="273" r:id="rId13"/>
    <p:sldId id="281" r:id="rId14"/>
    <p:sldId id="275" r:id="rId15"/>
    <p:sldId id="286" r:id="rId16"/>
    <p:sldId id="276" r:id="rId17"/>
    <p:sldId id="277" r:id="rId18"/>
    <p:sldId id="282" r:id="rId19"/>
    <p:sldId id="278" r:id="rId20"/>
    <p:sldId id="279"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Handia" initials="CH" lastIdx="1" clrIdx="0">
    <p:extLst>
      <p:ext uri="{19B8F6BF-5375-455C-9EA6-DF929625EA0E}">
        <p15:presenceInfo xmlns="" xmlns:p15="http://schemas.microsoft.com/office/powerpoint/2012/main" userId="S-1-5-21-1736132715-3221829228-73618809-1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5" autoAdjust="0"/>
    <p:restoredTop sz="90929"/>
  </p:normalViewPr>
  <p:slideViewPr>
    <p:cSldViewPr>
      <p:cViewPr varScale="1">
        <p:scale>
          <a:sx n="66" d="100"/>
          <a:sy n="66"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lt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6B41D6B-5264-4EE7-849A-6BCC0FE55383}" type="slidenum">
              <a:rPr lang="en-GB" altLang="en-US"/>
              <a:pPr>
                <a:defRPr/>
              </a:pPr>
              <a:t>‹#›</a:t>
            </a:fld>
            <a:endParaRPr lang="en-GB" altLang="en-US"/>
          </a:p>
        </p:txBody>
      </p:sp>
    </p:spTree>
    <p:extLst>
      <p:ext uri="{BB962C8B-B14F-4D97-AF65-F5344CB8AC3E}">
        <p14:creationId xmlns="" xmlns:p14="http://schemas.microsoft.com/office/powerpoint/2010/main" val="7670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34B09-1297-4891-807C-352FEE02F062}" type="datetimeFigureOut">
              <a:rPr lang="en-US" smtClean="0"/>
              <a:pPr/>
              <a:t>7/9/2020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EDD21-1DB9-4F95-A112-0673C74247B8}" type="slidenum">
              <a:rPr lang="en-US" smtClean="0"/>
              <a:pPr/>
              <a:t>‹#›</a:t>
            </a:fld>
            <a:endParaRPr lang="en-US"/>
          </a:p>
        </p:txBody>
      </p:sp>
    </p:spTree>
    <p:extLst>
      <p:ext uri="{BB962C8B-B14F-4D97-AF65-F5344CB8AC3E}">
        <p14:creationId xmlns="" xmlns:p14="http://schemas.microsoft.com/office/powerpoint/2010/main" val="300134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AEDD21-1DB9-4F95-A112-0673C74247B8}" type="slidenum">
              <a:rPr lang="en-US" smtClean="0"/>
              <a:pPr/>
              <a:t>7</a:t>
            </a:fld>
            <a:endParaRPr lang="en-US"/>
          </a:p>
        </p:txBody>
      </p:sp>
    </p:spTree>
    <p:extLst>
      <p:ext uri="{BB962C8B-B14F-4D97-AF65-F5344CB8AC3E}">
        <p14:creationId xmlns="" xmlns:p14="http://schemas.microsoft.com/office/powerpoint/2010/main" val="154643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8D8C25-BD25-44C8-9219-412AAC6CEC0A}" type="slidenum">
              <a:rPr lang="en-US" altLang="en-US"/>
              <a:pPr>
                <a:defRPr/>
              </a:pPr>
              <a:t>‹#›</a:t>
            </a:fld>
            <a:endParaRPr lang="en-US" altLang="en-US"/>
          </a:p>
        </p:txBody>
      </p:sp>
    </p:spTree>
    <p:extLst>
      <p:ext uri="{BB962C8B-B14F-4D97-AF65-F5344CB8AC3E}">
        <p14:creationId xmlns="" xmlns:p14="http://schemas.microsoft.com/office/powerpoint/2010/main" val="254305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69919C-A0CD-4EB8-BB0E-0A80AB6114BF}" type="slidenum">
              <a:rPr lang="en-US" altLang="en-US"/>
              <a:pPr>
                <a:defRPr/>
              </a:pPr>
              <a:t>‹#›</a:t>
            </a:fld>
            <a:endParaRPr lang="en-US" altLang="en-US"/>
          </a:p>
        </p:txBody>
      </p:sp>
    </p:spTree>
    <p:extLst>
      <p:ext uri="{BB962C8B-B14F-4D97-AF65-F5344CB8AC3E}">
        <p14:creationId xmlns="" xmlns:p14="http://schemas.microsoft.com/office/powerpoint/2010/main" val="180041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C98CF8-6A07-48C1-A870-3F8D164312DC}" type="slidenum">
              <a:rPr lang="en-US" altLang="en-US"/>
              <a:pPr>
                <a:defRPr/>
              </a:pPr>
              <a:t>‹#›</a:t>
            </a:fld>
            <a:endParaRPr lang="en-US" altLang="en-US"/>
          </a:p>
        </p:txBody>
      </p:sp>
    </p:spTree>
    <p:extLst>
      <p:ext uri="{BB962C8B-B14F-4D97-AF65-F5344CB8AC3E}">
        <p14:creationId xmlns="" xmlns:p14="http://schemas.microsoft.com/office/powerpoint/2010/main" val="341059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CCAC29-7936-4519-8221-5BA2E558871A}" type="slidenum">
              <a:rPr lang="en-US" altLang="en-US"/>
              <a:pPr>
                <a:defRPr/>
              </a:pPr>
              <a:t>‹#›</a:t>
            </a:fld>
            <a:endParaRPr lang="en-US" altLang="en-US"/>
          </a:p>
        </p:txBody>
      </p:sp>
    </p:spTree>
    <p:extLst>
      <p:ext uri="{BB962C8B-B14F-4D97-AF65-F5344CB8AC3E}">
        <p14:creationId xmlns="" xmlns:p14="http://schemas.microsoft.com/office/powerpoint/2010/main" val="301221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5CC1CB-2149-4681-9C3E-0996FF1EC6E2}" type="slidenum">
              <a:rPr lang="en-US" altLang="en-US"/>
              <a:pPr>
                <a:defRPr/>
              </a:pPr>
              <a:t>‹#›</a:t>
            </a:fld>
            <a:endParaRPr lang="en-US" altLang="en-US"/>
          </a:p>
        </p:txBody>
      </p:sp>
    </p:spTree>
    <p:extLst>
      <p:ext uri="{BB962C8B-B14F-4D97-AF65-F5344CB8AC3E}">
        <p14:creationId xmlns="" xmlns:p14="http://schemas.microsoft.com/office/powerpoint/2010/main" val="60290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FBB2CB4-DC69-41A0-8440-4B2387C7A9A0}" type="slidenum">
              <a:rPr lang="en-US" altLang="en-US"/>
              <a:pPr>
                <a:defRPr/>
              </a:pPr>
              <a:t>‹#›</a:t>
            </a:fld>
            <a:endParaRPr lang="en-US" altLang="en-US"/>
          </a:p>
        </p:txBody>
      </p:sp>
    </p:spTree>
    <p:extLst>
      <p:ext uri="{BB962C8B-B14F-4D97-AF65-F5344CB8AC3E}">
        <p14:creationId xmlns="" xmlns:p14="http://schemas.microsoft.com/office/powerpoint/2010/main" val="29450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80EE648-2DBB-490D-8E4D-3BE9A21CD684}" type="slidenum">
              <a:rPr lang="en-US" altLang="en-US"/>
              <a:pPr>
                <a:defRPr/>
              </a:pPr>
              <a:t>‹#›</a:t>
            </a:fld>
            <a:endParaRPr lang="en-US" altLang="en-US"/>
          </a:p>
        </p:txBody>
      </p:sp>
    </p:spTree>
    <p:extLst>
      <p:ext uri="{BB962C8B-B14F-4D97-AF65-F5344CB8AC3E}">
        <p14:creationId xmlns="" xmlns:p14="http://schemas.microsoft.com/office/powerpoint/2010/main" val="310829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A873591-29F8-4DA1-921E-894AA2FE2B4F}" type="slidenum">
              <a:rPr lang="en-US" altLang="en-US"/>
              <a:pPr>
                <a:defRPr/>
              </a:pPr>
              <a:t>‹#›</a:t>
            </a:fld>
            <a:endParaRPr lang="en-US" altLang="en-US"/>
          </a:p>
        </p:txBody>
      </p:sp>
    </p:spTree>
    <p:extLst>
      <p:ext uri="{BB962C8B-B14F-4D97-AF65-F5344CB8AC3E}">
        <p14:creationId xmlns="" xmlns:p14="http://schemas.microsoft.com/office/powerpoint/2010/main" val="171124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3B90353-08F8-41AC-986D-2ACBDC3ABE10}" type="slidenum">
              <a:rPr lang="en-US" altLang="en-US"/>
              <a:pPr>
                <a:defRPr/>
              </a:pPr>
              <a:t>‹#›</a:t>
            </a:fld>
            <a:endParaRPr lang="en-US" altLang="en-US"/>
          </a:p>
        </p:txBody>
      </p:sp>
    </p:spTree>
    <p:extLst>
      <p:ext uri="{BB962C8B-B14F-4D97-AF65-F5344CB8AC3E}">
        <p14:creationId xmlns="" xmlns:p14="http://schemas.microsoft.com/office/powerpoint/2010/main" val="179325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22CF53-7E0D-4A01-BF96-7CB6D2DB5659}" type="slidenum">
              <a:rPr lang="en-US" altLang="en-US"/>
              <a:pPr>
                <a:defRPr/>
              </a:pPr>
              <a:t>‹#›</a:t>
            </a:fld>
            <a:endParaRPr lang="en-US" altLang="en-US"/>
          </a:p>
        </p:txBody>
      </p:sp>
    </p:spTree>
    <p:extLst>
      <p:ext uri="{BB962C8B-B14F-4D97-AF65-F5344CB8AC3E}">
        <p14:creationId xmlns="" xmlns:p14="http://schemas.microsoft.com/office/powerpoint/2010/main" val="20835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FF918B-8513-4F3B-AA09-C09FF9199467}" type="slidenum">
              <a:rPr lang="en-US" altLang="en-US"/>
              <a:pPr>
                <a:defRPr/>
              </a:pPr>
              <a:t>‹#›</a:t>
            </a:fld>
            <a:endParaRPr lang="en-US" altLang="en-US"/>
          </a:p>
        </p:txBody>
      </p:sp>
    </p:spTree>
    <p:extLst>
      <p:ext uri="{BB962C8B-B14F-4D97-AF65-F5344CB8AC3E}">
        <p14:creationId xmlns="" xmlns:p14="http://schemas.microsoft.com/office/powerpoint/2010/main" val="424646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2A04287-1A17-470C-A632-EACB413904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78160"/>
            <a:ext cx="9175298" cy="5949280"/>
          </a:xfrm>
          <a:prstGeom prst="rect">
            <a:avLst/>
          </a:prstGeom>
        </p:spPr>
      </p:pic>
      <p:sp>
        <p:nvSpPr>
          <p:cNvPr id="2050" name="Rectangle 3"/>
          <p:cNvSpPr>
            <a:spLocks noGrp="1" noChangeArrowheads="1"/>
          </p:cNvSpPr>
          <p:nvPr>
            <p:ph type="body" idx="1"/>
          </p:nvPr>
        </p:nvSpPr>
        <p:spPr>
          <a:xfrm>
            <a:off x="685800" y="609600"/>
            <a:ext cx="7772400" cy="5486400"/>
          </a:xfrm>
        </p:spPr>
        <p:txBody>
          <a:bodyPr/>
          <a:lstStyle/>
          <a:p>
            <a:pPr algn="ctr" eaLnBrk="1" hangingPunct="1"/>
            <a:endParaRPr lang="en-US" altLang="en-US" dirty="0"/>
          </a:p>
          <a:p>
            <a:pPr algn="ctr" eaLnBrk="1" hangingPunct="1"/>
            <a:endParaRPr lang="en-US" altLang="en-US" dirty="0"/>
          </a:p>
          <a:p>
            <a:pPr marL="0" indent="0" algn="ctr" eaLnBrk="1" hangingPunct="1">
              <a:buNone/>
            </a:pPr>
            <a:r>
              <a:rPr lang="en-US" altLang="en-US" sz="3600" dirty="0">
                <a:solidFill>
                  <a:srgbClr val="FF9900"/>
                </a:solidFill>
              </a:rPr>
              <a:t>Fluid Mechanics CEE 3311</a:t>
            </a:r>
          </a:p>
          <a:p>
            <a:pPr algn="ctr" eaLnBrk="1" hangingPunct="1">
              <a:buFontTx/>
              <a:buNone/>
            </a:pPr>
            <a:r>
              <a:rPr lang="en-US" altLang="en-US" sz="3600" dirty="0">
                <a:solidFill>
                  <a:srgbClr val="FF9900"/>
                </a:solidFill>
              </a:rPr>
              <a:t>LECTURE 3</a:t>
            </a:r>
          </a:p>
          <a:p>
            <a:pPr algn="ctr" eaLnBrk="1" hangingPunct="1">
              <a:buFontTx/>
              <a:buNone/>
            </a:pPr>
            <a:endParaRPr lang="en-US" altLang="en-US" sz="3600" b="1" u="sng" dirty="0">
              <a:solidFill>
                <a:srgbClr val="FF9900"/>
              </a:solidFill>
              <a:cs typeface="Times New Roman" pitchFamily="18" charset="0"/>
            </a:endParaRPr>
          </a:p>
          <a:p>
            <a:pPr algn="ctr" eaLnBrk="1" hangingPunct="1">
              <a:buNone/>
              <a:defRPr/>
            </a:pPr>
            <a:r>
              <a:rPr lang="en-US" altLang="en-US" sz="3600" dirty="0">
                <a:solidFill>
                  <a:srgbClr val="FF9900"/>
                </a:solidFill>
              </a:rPr>
              <a:t>Forces on submerged surfaces</a:t>
            </a:r>
          </a:p>
          <a:p>
            <a:pPr algn="ctr" eaLnBrk="1" hangingPunct="1">
              <a:buNone/>
            </a:pPr>
            <a:endParaRPr lang="en-US" altLang="en-US" sz="3600" dirty="0">
              <a:solidFill>
                <a:srgbClr val="FF9900"/>
              </a:solidFill>
            </a:endParaRPr>
          </a:p>
          <a:p>
            <a:pPr algn="ctr" eaLnBrk="1" hangingPunct="1">
              <a:buFontTx/>
              <a:buNone/>
            </a:pPr>
            <a:r>
              <a:rPr lang="en-US" altLang="en-US" sz="3600" dirty="0">
                <a:solidFill>
                  <a:srgbClr val="FF9900"/>
                </a:solidFill>
              </a:rPr>
              <a:t>L. </a:t>
            </a:r>
            <a:r>
              <a:rPr lang="en-US" altLang="en-US" sz="3600" dirty="0" err="1">
                <a:solidFill>
                  <a:srgbClr val="FF9900"/>
                </a:solidFill>
              </a:rPr>
              <a:t>Handia</a:t>
            </a:r>
            <a:endParaRPr lang="en-US" altLang="en-US" sz="3600" dirty="0">
              <a:solidFill>
                <a:srgbClr val="FF9900"/>
              </a:solidFill>
            </a:endParaRPr>
          </a:p>
        </p:txBody>
      </p:sp>
    </p:spTree>
    <p:extLst>
      <p:ext uri="{BB962C8B-B14F-4D97-AF65-F5344CB8AC3E}">
        <p14:creationId xmlns="" xmlns:p14="http://schemas.microsoft.com/office/powerpoint/2010/main" val="3018052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297761"/>
            <a:ext cx="6622611" cy="37143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10" name="Object 9"/>
          <p:cNvGraphicFramePr>
            <a:graphicFrameLocks noChangeAspect="1"/>
          </p:cNvGraphicFramePr>
          <p:nvPr>
            <p:extLst>
              <p:ext uri="{D42A27DB-BD31-4B8C-83A1-F6EECF244321}">
                <p14:modId xmlns="" xmlns:p14="http://schemas.microsoft.com/office/powerpoint/2010/main" val="3121356495"/>
              </p:ext>
            </p:extLst>
          </p:nvPr>
        </p:nvGraphicFramePr>
        <p:xfrm>
          <a:off x="846138" y="1482725"/>
          <a:ext cx="7177087" cy="746125"/>
        </p:xfrm>
        <a:graphic>
          <a:graphicData uri="http://schemas.openxmlformats.org/presentationml/2006/ole">
            <p:oleObj spid="_x0000_s2075" name="Equation" r:id="rId4" imgW="3543120" imgH="368280" progId="Equation.3">
              <p:embed/>
            </p:oleObj>
          </a:graphicData>
        </a:graphic>
      </p:graphicFrame>
      <p:pic>
        <p:nvPicPr>
          <p:cNvPr id="12" name="Picture 11"/>
          <p:cNvPicPr>
            <a:picLocks noChangeAspect="1"/>
          </p:cNvPicPr>
          <p:nvPr/>
        </p:nvPicPr>
        <p:blipFill>
          <a:blip r:embed="rId5"/>
          <a:stretch>
            <a:fillRect/>
          </a:stretch>
        </p:blipFill>
        <p:spPr>
          <a:xfrm>
            <a:off x="251520" y="3849"/>
            <a:ext cx="7887714" cy="1055717"/>
          </a:xfrm>
          <a:prstGeom prst="rect">
            <a:avLst/>
          </a:prstGeom>
        </p:spPr>
      </p:pic>
      <p:graphicFrame>
        <p:nvGraphicFramePr>
          <p:cNvPr id="13" name="Object 12"/>
          <p:cNvGraphicFramePr>
            <a:graphicFrameLocks noChangeAspect="1"/>
          </p:cNvGraphicFramePr>
          <p:nvPr>
            <p:extLst>
              <p:ext uri="{D42A27DB-BD31-4B8C-83A1-F6EECF244321}">
                <p14:modId xmlns="" xmlns:p14="http://schemas.microsoft.com/office/powerpoint/2010/main" val="4003534565"/>
              </p:ext>
            </p:extLst>
          </p:nvPr>
        </p:nvGraphicFramePr>
        <p:xfrm>
          <a:off x="3024188" y="493713"/>
          <a:ext cx="2057400" cy="746125"/>
        </p:xfrm>
        <a:graphic>
          <a:graphicData uri="http://schemas.openxmlformats.org/presentationml/2006/ole">
            <p:oleObj spid="_x0000_s2076" name="Equation" r:id="rId6" imgW="1015920" imgH="368280" progId="Equation.3">
              <p:embed/>
            </p:oleObj>
          </a:graphicData>
        </a:graphic>
      </p:graphicFrame>
      <p:pic>
        <p:nvPicPr>
          <p:cNvPr id="14" name="Picture 13"/>
          <p:cNvPicPr>
            <a:picLocks noChangeAspect="1"/>
          </p:cNvPicPr>
          <p:nvPr/>
        </p:nvPicPr>
        <p:blipFill>
          <a:blip r:embed="rId7"/>
          <a:stretch>
            <a:fillRect/>
          </a:stretch>
        </p:blipFill>
        <p:spPr>
          <a:xfrm>
            <a:off x="107504" y="2477984"/>
            <a:ext cx="2590800" cy="409575"/>
          </a:xfrm>
          <a:prstGeom prst="rect">
            <a:avLst/>
          </a:prstGeom>
        </p:spPr>
      </p:pic>
      <p:cxnSp>
        <p:nvCxnSpPr>
          <p:cNvPr id="16" name="Straight Arrow Connector 15"/>
          <p:cNvCxnSpPr/>
          <p:nvPr/>
        </p:nvCxnSpPr>
        <p:spPr>
          <a:xfrm flipV="1">
            <a:off x="1691680" y="1916832"/>
            <a:ext cx="360040" cy="62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8"/>
          <a:stretch>
            <a:fillRect/>
          </a:stretch>
        </p:blipFill>
        <p:spPr>
          <a:xfrm>
            <a:off x="2698304" y="2614089"/>
            <a:ext cx="6388115" cy="891649"/>
          </a:xfrm>
          <a:prstGeom prst="rect">
            <a:avLst/>
          </a:prstGeom>
        </p:spPr>
      </p:pic>
      <p:cxnSp>
        <p:nvCxnSpPr>
          <p:cNvPr id="5" name="Straight Arrow Connector 4"/>
          <p:cNvCxnSpPr/>
          <p:nvPr/>
        </p:nvCxnSpPr>
        <p:spPr>
          <a:xfrm>
            <a:off x="3280436" y="1059566"/>
            <a:ext cx="1698605" cy="4817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021801" y="978446"/>
            <a:ext cx="1290223" cy="3098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202896" y="978446"/>
            <a:ext cx="1422650" cy="3098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532440" y="1482725"/>
            <a:ext cx="553979" cy="461665"/>
          </a:xfrm>
          <a:prstGeom prst="rect">
            <a:avLst/>
          </a:prstGeom>
          <a:noFill/>
        </p:spPr>
        <p:txBody>
          <a:bodyPr wrap="square" rtlCol="0">
            <a:spAutoFit/>
          </a:bodyPr>
          <a:lstStyle/>
          <a:p>
            <a:r>
              <a:rPr lang="en-US" dirty="0"/>
              <a:t>7</a:t>
            </a:r>
            <a:endParaRPr lang="en-ZM" dirty="0"/>
          </a:p>
        </p:txBody>
      </p:sp>
      <p:cxnSp>
        <p:nvCxnSpPr>
          <p:cNvPr id="31" name="Straight Arrow Connector 30"/>
          <p:cNvCxnSpPr/>
          <p:nvPr/>
        </p:nvCxnSpPr>
        <p:spPr>
          <a:xfrm>
            <a:off x="2339752" y="978446"/>
            <a:ext cx="2949352" cy="2810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3059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0473" y="3632301"/>
            <a:ext cx="4277695" cy="2399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 xmlns:p14="http://schemas.microsoft.com/office/powerpoint/2010/main" val="1797841175"/>
              </p:ext>
            </p:extLst>
          </p:nvPr>
        </p:nvGraphicFramePr>
        <p:xfrm>
          <a:off x="5169804" y="5364445"/>
          <a:ext cx="1471613" cy="368300"/>
        </p:xfrm>
        <a:graphic>
          <a:graphicData uri="http://schemas.openxmlformats.org/presentationml/2006/ole">
            <p:oleObj spid="_x0000_s4117" name="Equation" r:id="rId4" imgW="965160" imgH="241200" progId="Equation.3">
              <p:embed/>
            </p:oleObj>
          </a:graphicData>
        </a:graphic>
      </p:graphicFrame>
      <p:sp>
        <p:nvSpPr>
          <p:cNvPr id="9" name="TextBox 8"/>
          <p:cNvSpPr txBox="1"/>
          <p:nvPr/>
        </p:nvSpPr>
        <p:spPr>
          <a:xfrm>
            <a:off x="8807021" y="5226585"/>
            <a:ext cx="432048" cy="369332"/>
          </a:xfrm>
          <a:prstGeom prst="rect">
            <a:avLst/>
          </a:prstGeom>
          <a:noFill/>
        </p:spPr>
        <p:txBody>
          <a:bodyPr wrap="square" rtlCol="0">
            <a:spAutoFit/>
          </a:bodyPr>
          <a:lstStyle/>
          <a:p>
            <a:r>
              <a:rPr lang="en-US" sz="1800" dirty="0"/>
              <a:t>7</a:t>
            </a:r>
            <a:endParaRPr lang="en-ZM" sz="1800" dirty="0"/>
          </a:p>
        </p:txBody>
      </p:sp>
      <p:pic>
        <p:nvPicPr>
          <p:cNvPr id="10" name="Picture 9"/>
          <p:cNvPicPr>
            <a:picLocks noChangeAspect="1"/>
          </p:cNvPicPr>
          <p:nvPr/>
        </p:nvPicPr>
        <p:blipFill>
          <a:blip r:embed="rId5"/>
          <a:stretch>
            <a:fillRect/>
          </a:stretch>
        </p:blipFill>
        <p:spPr>
          <a:xfrm>
            <a:off x="5124450" y="4967231"/>
            <a:ext cx="4019550" cy="361950"/>
          </a:xfrm>
          <a:prstGeom prst="rect">
            <a:avLst/>
          </a:prstGeom>
        </p:spPr>
      </p:pic>
      <p:pic>
        <p:nvPicPr>
          <p:cNvPr id="11" name="Picture 10"/>
          <p:cNvPicPr>
            <a:picLocks noChangeAspect="1"/>
          </p:cNvPicPr>
          <p:nvPr/>
        </p:nvPicPr>
        <p:blipFill>
          <a:blip r:embed="rId6"/>
          <a:stretch>
            <a:fillRect/>
          </a:stretch>
        </p:blipFill>
        <p:spPr>
          <a:xfrm>
            <a:off x="179512" y="63535"/>
            <a:ext cx="8627509" cy="3752428"/>
          </a:xfrm>
          <a:prstGeom prst="rect">
            <a:avLst/>
          </a:prstGeom>
        </p:spPr>
      </p:pic>
      <p:cxnSp>
        <p:nvCxnSpPr>
          <p:cNvPr id="13" name="Straight Arrow Connector 12"/>
          <p:cNvCxnSpPr/>
          <p:nvPr/>
        </p:nvCxnSpPr>
        <p:spPr>
          <a:xfrm flipH="1" flipV="1">
            <a:off x="5475002" y="2492896"/>
            <a:ext cx="706209" cy="2918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 xmlns:p14="http://schemas.microsoft.com/office/powerpoint/2010/main" val="4196496518"/>
              </p:ext>
            </p:extLst>
          </p:nvPr>
        </p:nvGraphicFramePr>
        <p:xfrm>
          <a:off x="2536520" y="6044152"/>
          <a:ext cx="6486525" cy="755650"/>
        </p:xfrm>
        <a:graphic>
          <a:graphicData uri="http://schemas.openxmlformats.org/presentationml/2006/ole">
            <p:oleObj spid="_x0000_s4118" name="Equation" r:id="rId7" imgW="4254480" imgH="495000" progId="Equation.3">
              <p:embed/>
            </p:oleObj>
          </a:graphicData>
        </a:graphic>
      </p:graphicFrame>
      <p:cxnSp>
        <p:nvCxnSpPr>
          <p:cNvPr id="24" name="Straight Connector 23"/>
          <p:cNvCxnSpPr/>
          <p:nvPr/>
        </p:nvCxnSpPr>
        <p:spPr>
          <a:xfrm>
            <a:off x="3891732" y="3215923"/>
            <a:ext cx="1080120" cy="4163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668344" y="3215923"/>
            <a:ext cx="648072" cy="416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26" name="TextBox 25"/>
          <p:cNvSpPr txBox="1"/>
          <p:nvPr/>
        </p:nvSpPr>
        <p:spPr>
          <a:xfrm>
            <a:off x="7589611" y="3370691"/>
            <a:ext cx="648072" cy="523220"/>
          </a:xfrm>
          <a:prstGeom prst="rect">
            <a:avLst/>
          </a:prstGeom>
          <a:noFill/>
        </p:spPr>
        <p:txBody>
          <a:bodyPr wrap="square" rtlCol="0">
            <a:spAutoFit/>
          </a:bodyPr>
          <a:lstStyle/>
          <a:p>
            <a:r>
              <a:rPr lang="en-US" sz="2800" dirty="0"/>
              <a:t>10</a:t>
            </a:r>
            <a:endParaRPr lang="en-ZM" sz="2800" dirty="0"/>
          </a:p>
        </p:txBody>
      </p:sp>
      <mc:AlternateContent xmlns:mc="http://schemas.openxmlformats.org/markup-compatibility/2006">
        <mc:Choice xmlns="" xmlns:a14="http://schemas.microsoft.com/office/drawing/2010/main" Requires="a14">
          <p:sp>
            <p:nvSpPr>
              <p:cNvPr id="3" name="TextBox 2"/>
              <p:cNvSpPr txBox="1"/>
              <p:nvPr/>
            </p:nvSpPr>
            <p:spPr>
              <a:xfrm>
                <a:off x="3716193" y="3049059"/>
                <a:ext cx="1440160" cy="803682"/>
              </a:xfrm>
              <a:prstGeom prst="rect">
                <a:avLst/>
              </a:prstGeom>
              <a:solidFill>
                <a:schemeClr val="accent3"/>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0" baseline="0" smtClean="0">
                          <a:latin typeface="Cambria Math" panose="02040503050406030204" pitchFamily="18" charset="0"/>
                        </a:rPr>
                        <m:t>=</m:t>
                      </m:r>
                      <m:acc>
                        <m:accPr>
                          <m:chr m:val="̅"/>
                          <m:ctrlPr>
                            <a:rPr lang="en-US" i="1" smtClean="0">
                              <a:latin typeface="Cambria Math" panose="02040503050406030204" pitchFamily="18" charset="0"/>
                            </a:rPr>
                          </m:ctrlPr>
                        </m:accPr>
                        <m:e>
                          <m:r>
                            <m:rPr>
                              <m:sty m:val="p"/>
                            </m:rPr>
                            <a:rPr lang="en-US" b="0" i="0" baseline="0" smtClean="0">
                              <a:latin typeface="Cambria Math" panose="02040503050406030204" pitchFamily="18" charset="0"/>
                            </a:rPr>
                            <m:t>y</m:t>
                          </m:r>
                        </m:e>
                      </m:acc>
                      <m:r>
                        <a:rPr lang="en-US" b="0" i="0" baseline="0" smtClean="0">
                          <a:latin typeface="Cambria Math" panose="02040503050406030204" pitchFamily="18" charset="0"/>
                        </a:rPr>
                        <m:t>+</m:t>
                      </m:r>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m:rPr>
                                  <m:sty m:val="p"/>
                                </m:rPr>
                                <a:rPr lang="en-US" b="0" i="0" baseline="0" smtClean="0">
                                  <a:latin typeface="Cambria Math" panose="02040503050406030204" pitchFamily="18" charset="0"/>
                                </a:rPr>
                                <m:t>I</m:t>
                              </m:r>
                            </m:e>
                          </m:acc>
                        </m:num>
                        <m:den>
                          <m:r>
                            <m:rPr>
                              <m:sty m:val="p"/>
                            </m:rPr>
                            <a:rPr lang="en-US" b="0" i="0" baseline="0" smtClean="0">
                              <a:latin typeface="Cambria Math" panose="02040503050406030204" pitchFamily="18" charset="0"/>
                            </a:rPr>
                            <m:t>A</m:t>
                          </m:r>
                          <m:acc>
                            <m:accPr>
                              <m:chr m:val="̅"/>
                              <m:ctrlPr>
                                <a:rPr lang="en-US" i="1" smtClean="0">
                                  <a:latin typeface="Cambria Math" panose="02040503050406030204" pitchFamily="18" charset="0"/>
                                </a:rPr>
                              </m:ctrlPr>
                            </m:accPr>
                            <m:e>
                              <m:r>
                                <m:rPr>
                                  <m:sty m:val="p"/>
                                </m:rPr>
                                <a:rPr lang="en-US" b="0" i="0" baseline="0" smtClean="0">
                                  <a:latin typeface="Cambria Math" panose="02040503050406030204" pitchFamily="18" charset="0"/>
                                </a:rPr>
                                <m:t>y</m:t>
                              </m:r>
                            </m:e>
                          </m:acc>
                        </m:den>
                      </m:f>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3716193" y="3049059"/>
                <a:ext cx="1440160" cy="803682"/>
              </a:xfrm>
              <a:prstGeom prst="rect">
                <a:avLst/>
              </a:prstGeom>
              <a:blipFill>
                <a:blip r:embed="rId8"/>
                <a:stretch>
                  <a:fillRect/>
                </a:stretch>
              </a:blipFill>
            </p:spPr>
            <p:txBody>
              <a:bodyPr/>
              <a:lstStyle/>
              <a:p>
                <a:r>
                  <a:rPr lang="en-ZM">
                    <a:noFill/>
                  </a:rPr>
                  <a:t> </a:t>
                </a:r>
              </a:p>
            </p:txBody>
          </p:sp>
        </mc:Fallback>
      </mc:AlternateContent>
      <p:cxnSp>
        <p:nvCxnSpPr>
          <p:cNvPr id="18" name="Straight Arrow Connector 17"/>
          <p:cNvCxnSpPr/>
          <p:nvPr/>
        </p:nvCxnSpPr>
        <p:spPr>
          <a:xfrm flipH="1" flipV="1">
            <a:off x="3419872" y="2924945"/>
            <a:ext cx="1749932" cy="262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124451" y="3015390"/>
            <a:ext cx="350550" cy="2313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627784" y="3619618"/>
            <a:ext cx="1438818" cy="141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t="740" b="740"/>
          <a:stretch>
            <a:fillRect/>
          </a:stretch>
        </p:blipFill>
        <p:spPr bwMode="auto">
          <a:xfrm>
            <a:off x="1116013" y="2112963"/>
            <a:ext cx="7332662" cy="2792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683568" y="332656"/>
            <a:ext cx="8136904" cy="6399509"/>
          </a:xfrm>
          <a:prstGeom prst="rect">
            <a:avLst/>
          </a:prstGeom>
          <a:blipFill rotWithShape="1">
            <a:blip r:embed="rId3"/>
            <a:stretch>
              <a:fillRect l="-1124" t="-763" b="-1335"/>
            </a:stretch>
          </a:blipFill>
        </p:spPr>
        <p:txBody>
          <a:bodyPr/>
          <a:lstStyle/>
          <a:p>
            <a:pPr>
              <a:defRPr/>
            </a:pPr>
            <a:r>
              <a:rPr lang="en-US">
                <a:noFill/>
              </a:rPr>
              <a:t> </a:t>
            </a:r>
          </a:p>
        </p:txBody>
      </p:sp>
      <p:sp>
        <p:nvSpPr>
          <p:cNvPr id="10244" name="TextBox 2"/>
          <p:cNvSpPr txBox="1">
            <a:spLocks noChangeArrowheads="1"/>
          </p:cNvSpPr>
          <p:nvPr/>
        </p:nvSpPr>
        <p:spPr bwMode="auto">
          <a:xfrm>
            <a:off x="1149350" y="4879975"/>
            <a:ext cx="8197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i="1"/>
              <a:t>Fig 3.2 Force on a plane area with top edge in a free surface</a:t>
            </a:r>
          </a:p>
        </p:txBody>
      </p:sp>
      <p:sp>
        <p:nvSpPr>
          <p:cNvPr id="4" name="TextBox 3"/>
          <p:cNvSpPr txBox="1"/>
          <p:nvPr/>
        </p:nvSpPr>
        <p:spPr>
          <a:xfrm>
            <a:off x="1763688" y="761144"/>
            <a:ext cx="6552728" cy="461665"/>
          </a:xfrm>
          <a:prstGeom prst="rect">
            <a:avLst/>
          </a:prstGeom>
          <a:noFill/>
        </p:spPr>
        <p:txBody>
          <a:bodyPr wrap="square" rtlCol="0">
            <a:spAutoFit/>
          </a:bodyPr>
          <a:lstStyle/>
          <a:p>
            <a:r>
              <a:rPr lang="en-US" dirty="0">
                <a:solidFill>
                  <a:srgbClr val="00B050"/>
                </a:solidFill>
              </a:rPr>
              <a:t>(Insert Appendix C or refer to tables with formulas)</a:t>
            </a:r>
          </a:p>
        </p:txBody>
      </p:sp>
      <p:grpSp>
        <p:nvGrpSpPr>
          <p:cNvPr id="5" name="Group 4"/>
          <p:cNvGrpSpPr/>
          <p:nvPr/>
        </p:nvGrpSpPr>
        <p:grpSpPr>
          <a:xfrm>
            <a:off x="539552" y="1151152"/>
            <a:ext cx="8208912" cy="5534530"/>
            <a:chOff x="539552" y="1151152"/>
            <a:chExt cx="8208912" cy="5534530"/>
          </a:xfrm>
        </p:grpSpPr>
        <p:grpSp>
          <p:nvGrpSpPr>
            <p:cNvPr id="6" name="Group 5"/>
            <p:cNvGrpSpPr/>
            <p:nvPr/>
          </p:nvGrpSpPr>
          <p:grpSpPr>
            <a:xfrm>
              <a:off x="611560" y="1151152"/>
              <a:ext cx="8015163" cy="3703928"/>
              <a:chOff x="971600" y="3356992"/>
              <a:chExt cx="6984776" cy="3187132"/>
            </a:xfrm>
          </p:grpSpPr>
          <p:pic>
            <p:nvPicPr>
              <p:cNvPr id="7"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1600" y="3356992"/>
                <a:ext cx="4680520" cy="3187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5652120" y="3356992"/>
                <a:ext cx="230425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39552" y="4879975"/>
              <a:ext cx="8208912" cy="180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t="740" b="740"/>
          <a:stretch>
            <a:fillRect/>
          </a:stretch>
        </p:blipFill>
        <p:spPr bwMode="auto">
          <a:xfrm>
            <a:off x="1116013" y="2112963"/>
            <a:ext cx="7332662" cy="2792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a:spLocks noRot="1" noChangeAspect="1" noMove="1" noResize="1" noEditPoints="1" noAdjustHandles="1" noChangeArrowheads="1" noChangeShapeType="1" noTextEdit="1"/>
          </p:cNvSpPr>
          <p:nvPr/>
        </p:nvSpPr>
        <p:spPr>
          <a:xfrm>
            <a:off x="683568" y="332656"/>
            <a:ext cx="8136904" cy="6399509"/>
          </a:xfrm>
          <a:prstGeom prst="rect">
            <a:avLst/>
          </a:prstGeom>
          <a:blipFill rotWithShape="1">
            <a:blip r:embed="rId3"/>
            <a:stretch>
              <a:fillRect l="-1124" t="-763" b="-1335"/>
            </a:stretch>
          </a:blipFill>
        </p:spPr>
        <p:txBody>
          <a:bodyPr/>
          <a:lstStyle/>
          <a:p>
            <a:pPr>
              <a:defRPr/>
            </a:pPr>
            <a:r>
              <a:rPr lang="en-US">
                <a:noFill/>
              </a:rPr>
              <a:t> </a:t>
            </a:r>
          </a:p>
        </p:txBody>
      </p:sp>
      <p:sp>
        <p:nvSpPr>
          <p:cNvPr id="10244" name="TextBox 2"/>
          <p:cNvSpPr txBox="1">
            <a:spLocks noChangeArrowheads="1"/>
          </p:cNvSpPr>
          <p:nvPr/>
        </p:nvSpPr>
        <p:spPr bwMode="auto">
          <a:xfrm>
            <a:off x="1149350" y="4879975"/>
            <a:ext cx="8197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i="1"/>
              <a:t>Fig 3.2 Force on a plane area with top edge in a free surface</a:t>
            </a:r>
          </a:p>
        </p:txBody>
      </p:sp>
      <p:sp>
        <p:nvSpPr>
          <p:cNvPr id="4" name="TextBox 3"/>
          <p:cNvSpPr txBox="1"/>
          <p:nvPr/>
        </p:nvSpPr>
        <p:spPr>
          <a:xfrm>
            <a:off x="1763688" y="761144"/>
            <a:ext cx="6552728" cy="461665"/>
          </a:xfrm>
          <a:prstGeom prst="rect">
            <a:avLst/>
          </a:prstGeom>
          <a:noFill/>
        </p:spPr>
        <p:txBody>
          <a:bodyPr wrap="square" rtlCol="0">
            <a:spAutoFit/>
          </a:bodyPr>
          <a:lstStyle/>
          <a:p>
            <a:r>
              <a:rPr lang="en-US" dirty="0">
                <a:solidFill>
                  <a:srgbClr val="00B050"/>
                </a:solidFill>
              </a:rPr>
              <a:t>(Insert Appendix C or refer to tables with formulas)</a:t>
            </a:r>
          </a:p>
        </p:txBody>
      </p:sp>
      <p:sp>
        <p:nvSpPr>
          <p:cNvPr id="3" name="Rectangle 2"/>
          <p:cNvSpPr/>
          <p:nvPr/>
        </p:nvSpPr>
        <p:spPr>
          <a:xfrm>
            <a:off x="670516" y="365100"/>
            <a:ext cx="7859390" cy="7920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6" name="TextBox 5"/>
              <p:cNvSpPr txBox="1"/>
              <p:nvPr/>
            </p:nvSpPr>
            <p:spPr>
              <a:xfrm>
                <a:off x="2915816" y="188038"/>
                <a:ext cx="1584176" cy="803938"/>
              </a:xfrm>
              <a:prstGeom prst="rect">
                <a:avLst/>
              </a:prstGeom>
              <a:solidFill>
                <a:schemeClr val="accent3"/>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y</m:t>
                      </m:r>
                      <m:r>
                        <m:rPr>
                          <m:sty m:val="p"/>
                        </m:rPr>
                        <a:rPr lang="en-US" b="0" i="0" baseline="-25000" smtClean="0">
                          <a:latin typeface="Cambria Math" panose="02040503050406030204" pitchFamily="18" charset="0"/>
                        </a:rPr>
                        <m:t>p</m:t>
                      </m:r>
                      <m:r>
                        <a:rPr lang="en-US" b="0" i="0" baseline="0" smtClean="0">
                          <a:latin typeface="Cambria Math" panose="02040503050406030204" pitchFamily="18" charset="0"/>
                        </a:rPr>
                        <m:t>=</m:t>
                      </m:r>
                      <m:acc>
                        <m:accPr>
                          <m:chr m:val="̅"/>
                          <m:ctrlPr>
                            <a:rPr lang="en-US" i="1" smtClean="0">
                              <a:latin typeface="Cambria Math" panose="02040503050406030204" pitchFamily="18" charset="0"/>
                            </a:rPr>
                          </m:ctrlPr>
                        </m:accPr>
                        <m:e>
                          <m:r>
                            <m:rPr>
                              <m:sty m:val="p"/>
                            </m:rPr>
                            <a:rPr lang="en-US" b="0" i="0" baseline="0" smtClean="0">
                              <a:latin typeface="Cambria Math" panose="02040503050406030204" pitchFamily="18" charset="0"/>
                            </a:rPr>
                            <m:t>y</m:t>
                          </m:r>
                        </m:e>
                      </m:acc>
                      <m:r>
                        <a:rPr lang="en-US" b="0" i="0" baseline="0" smtClean="0">
                          <a:latin typeface="Cambria Math" panose="02040503050406030204" pitchFamily="18" charset="0"/>
                        </a:rPr>
                        <m:t>+</m:t>
                      </m:r>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m:rPr>
                                  <m:sty m:val="p"/>
                                </m:rPr>
                                <a:rPr lang="en-US" b="0" i="0" baseline="0" smtClean="0">
                                  <a:latin typeface="Cambria Math" panose="02040503050406030204" pitchFamily="18" charset="0"/>
                                </a:rPr>
                                <m:t>I</m:t>
                              </m:r>
                            </m:e>
                          </m:acc>
                        </m:num>
                        <m:den>
                          <m:r>
                            <m:rPr>
                              <m:sty m:val="p"/>
                            </m:rPr>
                            <a:rPr lang="en-US" b="0" i="0" baseline="0" smtClean="0">
                              <a:latin typeface="Cambria Math" panose="02040503050406030204" pitchFamily="18" charset="0"/>
                            </a:rPr>
                            <m:t>A</m:t>
                          </m:r>
                          <m:acc>
                            <m:accPr>
                              <m:chr m:val="̅"/>
                              <m:ctrlPr>
                                <a:rPr lang="en-US" i="1" smtClean="0">
                                  <a:latin typeface="Cambria Math" panose="02040503050406030204" pitchFamily="18" charset="0"/>
                                </a:rPr>
                              </m:ctrlPr>
                            </m:accPr>
                            <m:e>
                              <m:r>
                                <m:rPr>
                                  <m:sty m:val="p"/>
                                </m:rPr>
                                <a:rPr lang="en-US" b="0" i="0" baseline="0" smtClean="0">
                                  <a:latin typeface="Cambria Math" panose="02040503050406030204" pitchFamily="18" charset="0"/>
                                </a:rPr>
                                <m:t>y</m:t>
                              </m:r>
                            </m:e>
                          </m:acc>
                        </m:den>
                      </m:f>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2915816" y="188038"/>
                <a:ext cx="1584176" cy="803938"/>
              </a:xfrm>
              <a:prstGeom prst="rect">
                <a:avLst/>
              </a:prstGeom>
              <a:blipFill rotWithShape="0">
                <a:blip r:embed="rId4"/>
                <a:stretch>
                  <a:fillRect/>
                </a:stretch>
              </a:blipFill>
            </p:spPr>
            <p:txBody>
              <a:bodyPr/>
              <a:lstStyle/>
              <a:p>
                <a:r>
                  <a:rPr lang="en-US">
                    <a:noFill/>
                  </a:rPr>
                  <a:t> </a:t>
                </a:r>
              </a:p>
            </p:txBody>
          </p:sp>
        </mc:Fallback>
      </mc:AlternateContent>
      <p:cxnSp>
        <p:nvCxnSpPr>
          <p:cNvPr id="7" name="Straight Arrow Connector 6"/>
          <p:cNvCxnSpPr/>
          <p:nvPr/>
        </p:nvCxnSpPr>
        <p:spPr>
          <a:xfrm flipV="1">
            <a:off x="2771800" y="991976"/>
            <a:ext cx="216024" cy="197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89591" y="468756"/>
            <a:ext cx="648072" cy="523220"/>
          </a:xfrm>
          <a:prstGeom prst="rect">
            <a:avLst/>
          </a:prstGeom>
          <a:noFill/>
        </p:spPr>
        <p:txBody>
          <a:bodyPr wrap="square" rtlCol="0">
            <a:spAutoFit/>
          </a:bodyPr>
          <a:lstStyle/>
          <a:p>
            <a:r>
              <a:rPr lang="en-US" sz="2800" dirty="0"/>
              <a:t>10</a:t>
            </a:r>
            <a:endParaRPr lang="en-ZM" sz="2800" dirty="0"/>
          </a:p>
        </p:txBody>
      </p:sp>
      <p:cxnSp>
        <p:nvCxnSpPr>
          <p:cNvPr id="11" name="Straight Arrow Connector 10"/>
          <p:cNvCxnSpPr/>
          <p:nvPr/>
        </p:nvCxnSpPr>
        <p:spPr>
          <a:xfrm>
            <a:off x="5857884" y="1928802"/>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7250925" y="2464587"/>
            <a:ext cx="150019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72396" y="3286124"/>
            <a:ext cx="642942" cy="338554"/>
          </a:xfrm>
          <a:prstGeom prst="rect">
            <a:avLst/>
          </a:prstGeom>
          <a:noFill/>
        </p:spPr>
        <p:txBody>
          <a:bodyPr wrap="square" rtlCol="0">
            <a:spAutoFit/>
          </a:bodyPr>
          <a:lstStyle/>
          <a:p>
            <a:r>
              <a:rPr lang="en-US" sz="1600" dirty="0" smtClean="0"/>
              <a:t>2/3H</a:t>
            </a:r>
            <a:endParaRPr lang="en-US" sz="1600" dirty="0"/>
          </a:p>
        </p:txBody>
      </p:sp>
      <p:cxnSp>
        <p:nvCxnSpPr>
          <p:cNvPr id="17" name="Straight Arrow Connector 16"/>
          <p:cNvCxnSpPr/>
          <p:nvPr/>
        </p:nvCxnSpPr>
        <p:spPr>
          <a:xfrm rot="5400000">
            <a:off x="7108049" y="3393281"/>
            <a:ext cx="1071570" cy="158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05613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71600" y="404664"/>
            <a:ext cx="7416824" cy="6808980"/>
            <a:chOff x="971600" y="404664"/>
            <a:chExt cx="7416824" cy="6808980"/>
          </a:xfrm>
        </p:grpSpPr>
        <p:sp>
          <p:nvSpPr>
            <p:cNvPr id="2" name="TextBox 1"/>
            <p:cNvSpPr txBox="1">
              <a:spLocks noRot="1" noChangeAspect="1" noMove="1" noResize="1" noEditPoints="1" noAdjustHandles="1" noChangeArrowheads="1" noChangeShapeType="1" noTextEdit="1"/>
            </p:cNvSpPr>
            <p:nvPr/>
          </p:nvSpPr>
          <p:spPr>
            <a:xfrm>
              <a:off x="971600" y="404664"/>
              <a:ext cx="7416824" cy="6808980"/>
            </a:xfrm>
            <a:prstGeom prst="rect">
              <a:avLst/>
            </a:prstGeom>
            <a:blipFill rotWithShape="1">
              <a:blip r:embed="rId2"/>
              <a:stretch>
                <a:fillRect l="-1233" t="-716"/>
              </a:stretch>
            </a:blipFill>
          </p:spPr>
          <p:txBody>
            <a:bodyPr/>
            <a:lstStyle/>
            <a:p>
              <a:pPr>
                <a:defRPr/>
              </a:pPr>
              <a:r>
                <a:rPr lang="en-US">
                  <a:noFill/>
                </a:rPr>
                <a:t> </a:t>
              </a:r>
            </a:p>
          </p:txBody>
        </p:sp>
        <p:sp>
          <p:nvSpPr>
            <p:cNvPr id="3" name="TextBox 2"/>
            <p:cNvSpPr txBox="1"/>
            <p:nvPr/>
          </p:nvSpPr>
          <p:spPr>
            <a:xfrm>
              <a:off x="3491880" y="4653136"/>
              <a:ext cx="792088" cy="400110"/>
            </a:xfrm>
            <a:prstGeom prst="rect">
              <a:avLst/>
            </a:prstGeom>
            <a:solidFill>
              <a:schemeClr val="bg1"/>
            </a:solidFill>
          </p:spPr>
          <p:txBody>
            <a:bodyPr wrap="square" rtlCol="0">
              <a:spAutoFit/>
            </a:bodyPr>
            <a:lstStyle/>
            <a:p>
              <a:r>
                <a:rPr lang="en-US" sz="1800" dirty="0"/>
                <a:t> </a:t>
              </a:r>
              <a:r>
                <a:rPr lang="en-US" sz="2000" dirty="0"/>
                <a:t>&amp; 13</a:t>
              </a:r>
            </a:p>
          </p:txBody>
        </p:sp>
        <p:sp>
          <p:nvSpPr>
            <p:cNvPr id="4" name="TextBox 3"/>
            <p:cNvSpPr txBox="1"/>
            <p:nvPr/>
          </p:nvSpPr>
          <p:spPr>
            <a:xfrm>
              <a:off x="5364088" y="4653136"/>
              <a:ext cx="792088" cy="400110"/>
            </a:xfrm>
            <a:prstGeom prst="rect">
              <a:avLst/>
            </a:prstGeom>
            <a:solidFill>
              <a:schemeClr val="bg1"/>
            </a:solidFill>
          </p:spPr>
          <p:txBody>
            <a:bodyPr wrap="square" rtlCol="0">
              <a:spAutoFit/>
            </a:bodyPr>
            <a:lstStyle/>
            <a:p>
              <a:r>
                <a:rPr lang="en-US" sz="2000" dirty="0"/>
                <a:t>11 &amp;</a:t>
              </a:r>
            </a:p>
          </p:txBody>
        </p:sp>
      </p:grpSp>
      <p:sp>
        <p:nvSpPr>
          <p:cNvPr id="8" name="Rectangle 7"/>
          <p:cNvSpPr/>
          <p:nvPr/>
        </p:nvSpPr>
        <p:spPr>
          <a:xfrm>
            <a:off x="1000100" y="3786190"/>
            <a:ext cx="7429552" cy="30718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4414" y="3680445"/>
            <a:ext cx="5357850" cy="30049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00100" y="-3214734"/>
            <a:ext cx="7416824" cy="6808980"/>
            <a:chOff x="971600" y="404664"/>
            <a:chExt cx="7416824" cy="6808980"/>
          </a:xfrm>
        </p:grpSpPr>
        <p:sp>
          <p:nvSpPr>
            <p:cNvPr id="2" name="TextBox 1"/>
            <p:cNvSpPr txBox="1">
              <a:spLocks noRot="1" noChangeAspect="1" noMove="1" noResize="1" noEditPoints="1" noAdjustHandles="1" noChangeArrowheads="1" noChangeShapeType="1" noTextEdit="1"/>
            </p:cNvSpPr>
            <p:nvPr/>
          </p:nvSpPr>
          <p:spPr>
            <a:xfrm>
              <a:off x="971600" y="404664"/>
              <a:ext cx="7416824" cy="6808980"/>
            </a:xfrm>
            <a:prstGeom prst="rect">
              <a:avLst/>
            </a:prstGeom>
            <a:blipFill rotWithShape="1">
              <a:blip r:embed="rId2"/>
              <a:stretch>
                <a:fillRect l="-1233" t="-716"/>
              </a:stretch>
            </a:blipFill>
          </p:spPr>
          <p:txBody>
            <a:bodyPr/>
            <a:lstStyle/>
            <a:p>
              <a:pPr>
                <a:defRPr/>
              </a:pPr>
              <a:r>
                <a:rPr lang="en-US">
                  <a:noFill/>
                </a:rPr>
                <a:t> </a:t>
              </a:r>
            </a:p>
          </p:txBody>
        </p:sp>
        <p:sp>
          <p:nvSpPr>
            <p:cNvPr id="3" name="TextBox 2"/>
            <p:cNvSpPr txBox="1"/>
            <p:nvPr/>
          </p:nvSpPr>
          <p:spPr>
            <a:xfrm>
              <a:off x="3491880" y="4653136"/>
              <a:ext cx="792088" cy="400110"/>
            </a:xfrm>
            <a:prstGeom prst="rect">
              <a:avLst/>
            </a:prstGeom>
            <a:solidFill>
              <a:schemeClr val="bg1"/>
            </a:solidFill>
          </p:spPr>
          <p:txBody>
            <a:bodyPr wrap="square" rtlCol="0">
              <a:spAutoFit/>
            </a:bodyPr>
            <a:lstStyle/>
            <a:p>
              <a:r>
                <a:rPr lang="en-US" sz="1800" dirty="0"/>
                <a:t> </a:t>
              </a:r>
              <a:r>
                <a:rPr lang="en-US" sz="2000" dirty="0"/>
                <a:t>&amp; 13</a:t>
              </a:r>
            </a:p>
          </p:txBody>
        </p:sp>
        <p:sp>
          <p:nvSpPr>
            <p:cNvPr id="4" name="TextBox 3"/>
            <p:cNvSpPr txBox="1"/>
            <p:nvPr/>
          </p:nvSpPr>
          <p:spPr>
            <a:xfrm>
              <a:off x="5364088" y="4653136"/>
              <a:ext cx="792088" cy="400110"/>
            </a:xfrm>
            <a:prstGeom prst="rect">
              <a:avLst/>
            </a:prstGeom>
            <a:solidFill>
              <a:schemeClr val="bg1"/>
            </a:solidFill>
          </p:spPr>
          <p:txBody>
            <a:bodyPr wrap="square" rtlCol="0">
              <a:spAutoFit/>
            </a:bodyPr>
            <a:lstStyle/>
            <a:p>
              <a:r>
                <a:rPr lang="en-US" sz="2000" dirty="0"/>
                <a:t>11 &amp;</a:t>
              </a:r>
            </a:p>
          </p:txBody>
        </p:sp>
      </p:grpSp>
      <p:sp>
        <p:nvSpPr>
          <p:cNvPr id="8" name="Rectangle 7"/>
          <p:cNvSpPr/>
          <p:nvPr/>
        </p:nvSpPr>
        <p:spPr>
          <a:xfrm>
            <a:off x="1000100" y="-3071810"/>
            <a:ext cx="7429552" cy="307181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7" name="Picture 3"/>
          <p:cNvPicPr>
            <a:picLocks noChangeAspect="1" noChangeArrowheads="1"/>
          </p:cNvPicPr>
          <p:nvPr/>
        </p:nvPicPr>
        <p:blipFill>
          <a:blip r:embed="rId3"/>
          <a:srcRect/>
          <a:stretch>
            <a:fillRect/>
          </a:stretch>
        </p:blipFill>
        <p:spPr bwMode="auto">
          <a:xfrm>
            <a:off x="3923036" y="3786190"/>
            <a:ext cx="5220964" cy="504826"/>
          </a:xfrm>
          <a:prstGeom prst="rect">
            <a:avLst/>
          </a:prstGeom>
          <a:noFill/>
          <a:ln w="9525">
            <a:noFill/>
            <a:miter lim="800000"/>
            <a:headEnd/>
            <a:tailEnd/>
          </a:ln>
          <a:effectLst/>
        </p:spPr>
      </p:pic>
      <p:sp>
        <p:nvSpPr>
          <p:cNvPr id="9" name="TextBox 8"/>
          <p:cNvSpPr txBox="1"/>
          <p:nvPr/>
        </p:nvSpPr>
        <p:spPr>
          <a:xfrm>
            <a:off x="1000100" y="2714620"/>
            <a:ext cx="7572428" cy="1938992"/>
          </a:xfrm>
          <a:prstGeom prst="rect">
            <a:avLst/>
          </a:prstGeom>
          <a:noFill/>
        </p:spPr>
        <p:txBody>
          <a:bodyPr wrap="square" rtlCol="0">
            <a:spAutoFit/>
          </a:bodyPr>
          <a:lstStyle/>
          <a:p>
            <a:r>
              <a:rPr lang="en-US" dirty="0" smtClean="0"/>
              <a:t>	  :   x</a:t>
            </a:r>
            <a:r>
              <a:rPr lang="en-US" baseline="-25000" dirty="0" smtClean="0"/>
              <a:t>p</a:t>
            </a:r>
            <a:r>
              <a:rPr lang="en-US" dirty="0" smtClean="0"/>
              <a:t>,y</a:t>
            </a:r>
            <a:r>
              <a:rPr lang="en-US" baseline="-25000" dirty="0" smtClean="0"/>
              <a:t>p</a:t>
            </a:r>
            <a:endParaRPr lang="en-US" baseline="-25000" dirty="0" smtClean="0"/>
          </a:p>
          <a:p>
            <a:endParaRPr lang="en-US" dirty="0" smtClean="0"/>
          </a:p>
          <a:p>
            <a:endParaRPr lang="en-US" dirty="0" smtClean="0"/>
          </a:p>
          <a:p>
            <a:r>
              <a:rPr lang="en-US" dirty="0" smtClean="0"/>
              <a:t>The magnitude is F</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683568" y="260648"/>
            <a:ext cx="8064896" cy="6903108"/>
          </a:xfrm>
          <a:prstGeom prst="rect">
            <a:avLst/>
          </a:prstGeom>
          <a:blipFill rotWithShape="1">
            <a:blip r:embed="rId2"/>
            <a:stretch>
              <a:fillRect l="-983" t="-707" r="-1361"/>
            </a:stretch>
          </a:blipFill>
        </p:spPr>
        <p:txBody>
          <a:bodyPr/>
          <a:lstStyle/>
          <a:p>
            <a:pPr>
              <a:defRPr/>
            </a:pPr>
            <a:r>
              <a:rPr lang="en-US">
                <a:noFill/>
              </a:rPr>
              <a:t> </a:t>
            </a:r>
          </a:p>
        </p:txBody>
      </p:sp>
      <p:pic>
        <p:nvPicPr>
          <p:cNvPr id="1229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3888" y="1125538"/>
            <a:ext cx="7896225" cy="297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292" name="TextBox 3"/>
          <p:cNvSpPr txBox="1">
            <a:spLocks noChangeArrowheads="1"/>
          </p:cNvSpPr>
          <p:nvPr/>
        </p:nvSpPr>
        <p:spPr bwMode="auto">
          <a:xfrm>
            <a:off x="941388" y="4097338"/>
            <a:ext cx="81978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i="1" dirty="0"/>
              <a:t>Fig 3.3 Pressure prism: (a) rectangular area (b) pressure distribution (c) pressure prism</a:t>
            </a:r>
          </a:p>
        </p:txBody>
      </p:sp>
      <p:sp>
        <p:nvSpPr>
          <p:cNvPr id="3" name="TextBox 2"/>
          <p:cNvSpPr txBox="1"/>
          <p:nvPr/>
        </p:nvSpPr>
        <p:spPr>
          <a:xfrm>
            <a:off x="3258202" y="6309320"/>
            <a:ext cx="5472608" cy="430887"/>
          </a:xfrm>
          <a:prstGeom prst="rect">
            <a:avLst/>
          </a:prstGeom>
          <a:noFill/>
        </p:spPr>
        <p:txBody>
          <a:bodyPr wrap="square" rtlCol="0">
            <a:spAutoFit/>
          </a:bodyPr>
          <a:lstStyle/>
          <a:p>
            <a:r>
              <a:rPr lang="en-US" sz="2200" dirty="0">
                <a:solidFill>
                  <a:srgbClr val="FF0000"/>
                </a:solidFill>
              </a:rPr>
              <a:t>Note: not centroid of plane surface</a:t>
            </a:r>
          </a:p>
        </p:txBody>
      </p:sp>
      <p:cxnSp>
        <p:nvCxnSpPr>
          <p:cNvPr id="7" name="Straight Arrow Connector 6"/>
          <p:cNvCxnSpPr/>
          <p:nvPr/>
        </p:nvCxnSpPr>
        <p:spPr>
          <a:xfrm rot="10800000">
            <a:off x="2357422" y="2928934"/>
            <a:ext cx="1357322"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55286" y="642918"/>
            <a:ext cx="1088714" cy="7413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638" y="476250"/>
            <a:ext cx="9123362" cy="121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79512" y="0"/>
            <a:ext cx="1296144" cy="461665"/>
          </a:xfrm>
          <a:prstGeom prst="rect">
            <a:avLst/>
          </a:prstGeom>
          <a:noFill/>
        </p:spPr>
        <p:txBody>
          <a:bodyPr wrap="square" rtlCol="0">
            <a:spAutoFit/>
          </a:bodyPr>
          <a:lstStyle/>
          <a:p>
            <a:r>
              <a:rPr lang="en-US" dirty="0"/>
              <a:t>Example</a:t>
            </a:r>
          </a:p>
        </p:txBody>
      </p:sp>
      <p:sp>
        <p:nvSpPr>
          <p:cNvPr id="5" name="Rectangle 4"/>
          <p:cNvSpPr/>
          <p:nvPr/>
        </p:nvSpPr>
        <p:spPr>
          <a:xfrm rot="3120000">
            <a:off x="8025605" y="3740236"/>
            <a:ext cx="37118" cy="219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Arrow Connector 5"/>
          <p:cNvCxnSpPr/>
          <p:nvPr/>
        </p:nvCxnSpPr>
        <p:spPr>
          <a:xfrm>
            <a:off x="6680396" y="5043487"/>
            <a:ext cx="427097" cy="480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7615877" y="5141627"/>
            <a:ext cx="556523" cy="618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30777" y="4669514"/>
            <a:ext cx="230560" cy="374812"/>
          </a:xfrm>
          <a:prstGeom prst="rect">
            <a:avLst/>
          </a:prstGeom>
          <a:noFill/>
        </p:spPr>
        <p:txBody>
          <a:bodyPr wrap="square" rtlCol="0">
            <a:spAutoFit/>
          </a:bodyPr>
          <a:lstStyle/>
          <a:p>
            <a:r>
              <a:rPr lang="en-US" dirty="0"/>
              <a:t>P</a:t>
            </a:r>
          </a:p>
        </p:txBody>
      </p:sp>
      <p:sp>
        <p:nvSpPr>
          <p:cNvPr id="9" name="TextBox 8"/>
          <p:cNvSpPr txBox="1"/>
          <p:nvPr/>
        </p:nvSpPr>
        <p:spPr>
          <a:xfrm>
            <a:off x="8172724" y="5630312"/>
            <a:ext cx="230560" cy="374812"/>
          </a:xfrm>
          <a:prstGeom prst="rect">
            <a:avLst/>
          </a:prstGeom>
          <a:noFill/>
        </p:spPr>
        <p:txBody>
          <a:bodyPr wrap="square" rtlCol="0">
            <a:spAutoFit/>
          </a:bodyPr>
          <a:lstStyle/>
          <a:p>
            <a:r>
              <a:rPr lang="en-US" dirty="0"/>
              <a:t>F</a:t>
            </a:r>
          </a:p>
        </p:txBody>
      </p:sp>
      <p:sp>
        <p:nvSpPr>
          <p:cNvPr id="10" name="Oval 9"/>
          <p:cNvSpPr/>
          <p:nvPr/>
        </p:nvSpPr>
        <p:spPr>
          <a:xfrm flipH="1">
            <a:off x="8918607" y="4050278"/>
            <a:ext cx="92101" cy="10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72153" y="1844824"/>
            <a:ext cx="6241708" cy="40471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3140968"/>
            <a:ext cx="8567737" cy="413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79512" y="0"/>
            <a:ext cx="1296144" cy="461665"/>
          </a:xfrm>
          <a:prstGeom prst="rect">
            <a:avLst/>
          </a:prstGeom>
          <a:noFill/>
        </p:spPr>
        <p:txBody>
          <a:bodyPr wrap="square" rtlCol="0">
            <a:spAutoFit/>
          </a:bodyPr>
          <a:lstStyle/>
          <a:p>
            <a:r>
              <a:rPr lang="en-US" dirty="0"/>
              <a:t>Example</a:t>
            </a:r>
          </a:p>
        </p:txBody>
      </p:sp>
      <p:pic>
        <p:nvPicPr>
          <p:cNvPr id="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67744" y="146152"/>
            <a:ext cx="4392487" cy="2989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p:nvPicPr>
        <p:blipFill>
          <a:blip r:embed="rId4"/>
          <a:srcRect/>
          <a:stretch>
            <a:fillRect/>
          </a:stretch>
        </p:blipFill>
        <p:spPr bwMode="auto">
          <a:xfrm>
            <a:off x="3286125" y="0"/>
            <a:ext cx="5857875" cy="733425"/>
          </a:xfrm>
          <a:prstGeom prst="rect">
            <a:avLst/>
          </a:prstGeom>
          <a:noFill/>
          <a:ln w="9525">
            <a:noFill/>
            <a:miter lim="800000"/>
            <a:headEnd/>
            <a:tailEnd/>
          </a:ln>
          <a:effectLst/>
        </p:spPr>
      </p:pic>
      <p:cxnSp>
        <p:nvCxnSpPr>
          <p:cNvPr id="7" name="Straight Arrow Connector 6"/>
          <p:cNvCxnSpPr/>
          <p:nvPr/>
        </p:nvCxnSpPr>
        <p:spPr>
          <a:xfrm rot="16200000" flipH="1">
            <a:off x="5036347" y="5107793"/>
            <a:ext cx="121444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58417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750" y="549275"/>
            <a:ext cx="7993063" cy="24876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3034067"/>
            <a:ext cx="4968875"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85800" y="533400"/>
            <a:ext cx="7772400" cy="5562600"/>
          </a:xfrm>
        </p:spPr>
        <p:txBody>
          <a:bodyPr/>
          <a:lstStyle/>
          <a:p>
            <a:pPr eaLnBrk="1" hangingPunct="1">
              <a:buFontTx/>
              <a:buNone/>
              <a:defRPr/>
            </a:pPr>
            <a:r>
              <a:rPr lang="en-US" altLang="en-US" b="1" u="sng" dirty="0">
                <a:cs typeface="Times New Roman" pitchFamily="18" charset="0"/>
              </a:rPr>
              <a:t>Forces on submerged surfaces</a:t>
            </a:r>
          </a:p>
          <a:p>
            <a:pPr marL="114300" indent="-457200" eaLnBrk="1" hangingPunct="1">
              <a:buFont typeface="Wingdings" panose="05000000000000000000" pitchFamily="2" charset="2"/>
              <a:buChar char="Ø"/>
              <a:defRPr/>
            </a:pPr>
            <a:r>
              <a:rPr lang="en-US" altLang="en-US" sz="2200" dirty="0" smtClean="0">
                <a:cs typeface="Times New Roman" pitchFamily="18" charset="0"/>
              </a:rPr>
              <a:t>Pressure was discussed in the previous lecture,. This lecture uses the knowledge on pressure from the previous lecture to compute the magnitude and location of the force due to that pressure.</a:t>
            </a:r>
          </a:p>
          <a:p>
            <a:pPr marL="114300" indent="-457200" eaLnBrk="1" hangingPunct="1">
              <a:buFont typeface="Wingdings" panose="05000000000000000000" pitchFamily="2" charset="2"/>
              <a:buChar char="Ø"/>
              <a:defRPr/>
            </a:pPr>
            <a:r>
              <a:rPr lang="en-US" altLang="en-US" dirty="0" smtClean="0">
                <a:cs typeface="Times New Roman" pitchFamily="18" charset="0"/>
              </a:rPr>
              <a:t>In </a:t>
            </a:r>
            <a:r>
              <a:rPr lang="en-US" altLang="en-US" dirty="0">
                <a:cs typeface="Times New Roman" pitchFamily="18" charset="0"/>
              </a:rPr>
              <a:t>the design of devices and objects that are submerged, it is necessary to calculate the </a:t>
            </a:r>
            <a:r>
              <a:rPr lang="en-US" altLang="en-US" dirty="0">
                <a:solidFill>
                  <a:srgbClr val="0070C0"/>
                </a:solidFill>
                <a:cs typeface="Times New Roman" pitchFamily="18" charset="0"/>
              </a:rPr>
              <a:t>magnitudes</a:t>
            </a:r>
            <a:r>
              <a:rPr lang="en-US" altLang="en-US" dirty="0">
                <a:cs typeface="Times New Roman" pitchFamily="18" charset="0"/>
              </a:rPr>
              <a:t> and l</a:t>
            </a:r>
            <a:r>
              <a:rPr lang="en-US" altLang="en-US" dirty="0">
                <a:solidFill>
                  <a:srgbClr val="0070C0"/>
                </a:solidFill>
                <a:cs typeface="Times New Roman" pitchFamily="18" charset="0"/>
              </a:rPr>
              <a:t>ocations</a:t>
            </a:r>
            <a:r>
              <a:rPr lang="en-US" altLang="en-US" dirty="0">
                <a:cs typeface="Times New Roman" pitchFamily="18" charset="0"/>
              </a:rPr>
              <a:t> of forces that act on both </a:t>
            </a:r>
            <a:r>
              <a:rPr lang="en-US" altLang="en-US" dirty="0">
                <a:solidFill>
                  <a:srgbClr val="0070C0"/>
                </a:solidFill>
                <a:cs typeface="Times New Roman" pitchFamily="18" charset="0"/>
              </a:rPr>
              <a:t>plane</a:t>
            </a:r>
            <a:r>
              <a:rPr lang="en-US" altLang="en-US" dirty="0">
                <a:cs typeface="Times New Roman" pitchFamily="18" charset="0"/>
              </a:rPr>
              <a:t> and </a:t>
            </a:r>
            <a:r>
              <a:rPr lang="en-US" altLang="en-US" dirty="0">
                <a:solidFill>
                  <a:srgbClr val="0070C0"/>
                </a:solidFill>
                <a:cs typeface="Times New Roman" pitchFamily="18" charset="0"/>
              </a:rPr>
              <a:t>curved</a:t>
            </a:r>
            <a:r>
              <a:rPr lang="en-US" altLang="en-US" dirty="0">
                <a:cs typeface="Times New Roman" pitchFamily="18" charset="0"/>
              </a:rPr>
              <a:t> surfaces.</a:t>
            </a:r>
          </a:p>
          <a:p>
            <a:pPr marL="0" eaLnBrk="1" hangingPunct="1">
              <a:buFont typeface="Wingdings" panose="05000000000000000000" pitchFamily="2" charset="2"/>
              <a:buChar char="Ø"/>
              <a:defRPr/>
            </a:pPr>
            <a:r>
              <a:rPr lang="en-US" altLang="en-US" dirty="0">
                <a:cs typeface="Times New Roman" pitchFamily="18" charset="0"/>
              </a:rPr>
              <a:t>Examples:</a:t>
            </a:r>
          </a:p>
          <a:p>
            <a:pPr marL="0" eaLnBrk="1" hangingPunct="1">
              <a:buFont typeface="Wingdings" panose="05000000000000000000" pitchFamily="2" charset="2"/>
              <a:buChar char="§"/>
              <a:defRPr/>
            </a:pPr>
            <a:r>
              <a:rPr lang="en-US" altLang="en-US" sz="2400" dirty="0">
                <a:cs typeface="Times New Roman" pitchFamily="18" charset="0"/>
              </a:rPr>
              <a:t>dams</a:t>
            </a:r>
          </a:p>
          <a:p>
            <a:pPr marL="0" eaLnBrk="1" hangingPunct="1">
              <a:buFont typeface="Wingdings" panose="05000000000000000000" pitchFamily="2" charset="2"/>
              <a:buChar char="§"/>
              <a:defRPr/>
            </a:pPr>
            <a:r>
              <a:rPr lang="en-US" altLang="en-US" sz="2400" dirty="0">
                <a:cs typeface="Times New Roman" pitchFamily="18" charset="0"/>
              </a:rPr>
              <a:t>flow obstructions</a:t>
            </a:r>
          </a:p>
          <a:p>
            <a:pPr marL="0" eaLnBrk="1" hangingPunct="1">
              <a:buFont typeface="Wingdings" panose="05000000000000000000" pitchFamily="2" charset="2"/>
              <a:buChar char="§"/>
              <a:defRPr/>
            </a:pPr>
            <a:r>
              <a:rPr lang="en-US" altLang="en-US" sz="2400" dirty="0">
                <a:cs typeface="Times New Roman" pitchFamily="18" charset="0"/>
              </a:rPr>
              <a:t>surfaces on ships and submarines</a:t>
            </a:r>
          </a:p>
          <a:p>
            <a:pPr marL="0" eaLnBrk="1" hangingPunct="1">
              <a:buFont typeface="Wingdings" panose="05000000000000000000" pitchFamily="2" charset="2"/>
              <a:buChar char="§"/>
              <a:defRPr/>
            </a:pPr>
            <a:r>
              <a:rPr lang="en-US" altLang="en-US" sz="2400" dirty="0">
                <a:cs typeface="Times New Roman" pitchFamily="18" charset="0"/>
              </a:rPr>
              <a:t>holding tanks</a:t>
            </a:r>
            <a:endParaRPr lang="en-US"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47813" y="404813"/>
            <a:ext cx="4968875" cy="3381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3"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700" y="4287838"/>
            <a:ext cx="9131300" cy="4810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4"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31913" y="5084763"/>
            <a:ext cx="6492875" cy="15128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Rectangle 6"/>
          <p:cNvSpPr/>
          <p:nvPr/>
        </p:nvSpPr>
        <p:spPr>
          <a:xfrm rot="3120000">
            <a:off x="7880872" y="1664555"/>
            <a:ext cx="37118" cy="2190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 name="Straight Arrow Connector 3"/>
          <p:cNvCxnSpPr/>
          <p:nvPr/>
        </p:nvCxnSpPr>
        <p:spPr>
          <a:xfrm flipH="1" flipV="1">
            <a:off x="7087590" y="3389041"/>
            <a:ext cx="388898" cy="447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36405" y="2646959"/>
            <a:ext cx="384769" cy="40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45804" y="3755070"/>
            <a:ext cx="230560" cy="374812"/>
          </a:xfrm>
          <a:prstGeom prst="rect">
            <a:avLst/>
          </a:prstGeom>
          <a:noFill/>
        </p:spPr>
        <p:txBody>
          <a:bodyPr wrap="square" rtlCol="0">
            <a:spAutoFit/>
          </a:bodyPr>
          <a:lstStyle/>
          <a:p>
            <a:r>
              <a:rPr lang="en-US" dirty="0"/>
              <a:t>P</a:t>
            </a:r>
          </a:p>
        </p:txBody>
      </p:sp>
      <p:sp>
        <p:nvSpPr>
          <p:cNvPr id="13" name="TextBox 12"/>
          <p:cNvSpPr txBox="1"/>
          <p:nvPr/>
        </p:nvSpPr>
        <p:spPr>
          <a:xfrm>
            <a:off x="6857030" y="2357106"/>
            <a:ext cx="230560" cy="374812"/>
          </a:xfrm>
          <a:prstGeom prst="rect">
            <a:avLst/>
          </a:prstGeom>
          <a:noFill/>
        </p:spPr>
        <p:txBody>
          <a:bodyPr wrap="square" rtlCol="0">
            <a:spAutoFit/>
          </a:bodyPr>
          <a:lstStyle/>
          <a:p>
            <a:r>
              <a:rPr lang="en-US" dirty="0"/>
              <a:t>F</a:t>
            </a:r>
          </a:p>
        </p:txBody>
      </p:sp>
      <p:sp>
        <p:nvSpPr>
          <p:cNvPr id="10" name="Oval 9"/>
          <p:cNvSpPr/>
          <p:nvPr/>
        </p:nvSpPr>
        <p:spPr>
          <a:xfrm>
            <a:off x="8752664" y="2041620"/>
            <a:ext cx="64128" cy="58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V="1">
            <a:off x="3143240" y="3857628"/>
            <a:ext cx="157163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357686" y="3643314"/>
            <a:ext cx="357190"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607719" y="3536157"/>
            <a:ext cx="28575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536281" y="2250273"/>
            <a:ext cx="1357322"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72000" y="3643314"/>
            <a:ext cx="214314" cy="142876"/>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786314" y="3214686"/>
            <a:ext cx="714380" cy="428628"/>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750463" y="3750471"/>
            <a:ext cx="1643074"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43174" y="5143512"/>
            <a:ext cx="8572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00662" y="6572272"/>
            <a:ext cx="3643338" cy="285728"/>
          </a:xfrm>
          <a:prstGeom prst="rect">
            <a:avLst/>
          </a:prstGeom>
          <a:noFill/>
        </p:spPr>
        <p:txBody>
          <a:bodyPr wrap="square" rtlCol="0">
            <a:spAutoFit/>
          </a:bodyPr>
          <a:lstStyle/>
          <a:p>
            <a:r>
              <a:rPr lang="en-US" sz="1200" dirty="0" smtClean="0"/>
              <a:t>Note: P has to be smaller because of the moment arm</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533400"/>
            <a:ext cx="7772400" cy="5562600"/>
          </a:xfrm>
        </p:spPr>
        <p:txBody>
          <a:bodyPr/>
          <a:lstStyle/>
          <a:p>
            <a:pPr eaLnBrk="1" hangingPunct="1">
              <a:buFontTx/>
              <a:buNone/>
            </a:pPr>
            <a:r>
              <a:rPr lang="en-US" altLang="en-US" b="1" dirty="0">
                <a:cs typeface="Times New Roman" pitchFamily="18" charset="0"/>
              </a:rPr>
              <a:t>Forces on Plane surfaces</a:t>
            </a:r>
          </a:p>
          <a:p>
            <a:pPr eaLnBrk="1" hangingPunct="1">
              <a:buFontTx/>
              <a:buNone/>
            </a:pPr>
            <a:r>
              <a:rPr lang="en-US" altLang="en-US" dirty="0">
                <a:cs typeface="Times New Roman" pitchFamily="18" charset="0"/>
              </a:rPr>
              <a:t>The forces on one side of a plane surface is</a:t>
            </a:r>
          </a:p>
          <a:p>
            <a:pPr eaLnBrk="1" hangingPunct="1">
              <a:buFontTx/>
              <a:buNone/>
            </a:pPr>
            <a:r>
              <a:rPr lang="en-US" altLang="en-US" b="1" dirty="0">
                <a:cs typeface="Times New Roman" pitchFamily="18" charset="0"/>
              </a:rPr>
              <a:t>always</a:t>
            </a:r>
            <a:r>
              <a:rPr lang="en-US" altLang="en-US" dirty="0">
                <a:cs typeface="Times New Roman" pitchFamily="18" charset="0"/>
              </a:rPr>
              <a:t> </a:t>
            </a:r>
            <a:r>
              <a:rPr lang="en-US" altLang="en-US" i="1" dirty="0">
                <a:cs typeface="Times New Roman" pitchFamily="18" charset="0"/>
              </a:rPr>
              <a:t>normal </a:t>
            </a:r>
            <a:r>
              <a:rPr lang="en-US" altLang="en-US" dirty="0">
                <a:cs typeface="Times New Roman" pitchFamily="18" charset="0"/>
              </a:rPr>
              <a:t>to the surface, no matter what</a:t>
            </a:r>
          </a:p>
          <a:p>
            <a:pPr eaLnBrk="1" hangingPunct="1">
              <a:buFontTx/>
              <a:buNone/>
            </a:pPr>
            <a:r>
              <a:rPr lang="en-US" altLang="en-US" dirty="0">
                <a:cs typeface="Times New Roman" pitchFamily="18" charset="0"/>
              </a:rPr>
              <a:t>inclination the </a:t>
            </a:r>
            <a:r>
              <a:rPr lang="en-US" altLang="en-US" dirty="0" smtClean="0">
                <a:cs typeface="Times New Roman" pitchFamily="18" charset="0"/>
              </a:rPr>
              <a:t>surface takes </a:t>
            </a:r>
            <a:r>
              <a:rPr lang="en-US" altLang="en-US" dirty="0">
                <a:cs typeface="Times New Roman" pitchFamily="18" charset="0"/>
              </a:rPr>
              <a:t>to the surface of</a:t>
            </a:r>
          </a:p>
          <a:p>
            <a:pPr eaLnBrk="1" hangingPunct="1">
              <a:buFontTx/>
              <a:buNone/>
            </a:pPr>
            <a:r>
              <a:rPr lang="en-US" altLang="en-US" dirty="0">
                <a:cs typeface="Times New Roman" pitchFamily="18" charset="0"/>
              </a:rPr>
              <a:t>the fluid in which it is submerged.</a:t>
            </a:r>
          </a:p>
          <a:p>
            <a:pPr eaLnBrk="1" hangingPunct="1"/>
            <a:endParaRPr lang="en-US" altLang="en-US" dirty="0"/>
          </a:p>
        </p:txBody>
      </p:sp>
      <p:pic>
        <p:nvPicPr>
          <p:cNvPr id="3"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5786" y="3537246"/>
            <a:ext cx="4572032" cy="31112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5" name="Straight Arrow Connector 4"/>
          <p:cNvCxnSpPr/>
          <p:nvPr/>
        </p:nvCxnSpPr>
        <p:spPr>
          <a:xfrm rot="5400000">
            <a:off x="1285852" y="3357562"/>
            <a:ext cx="264320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46725" y="115888"/>
            <a:ext cx="3597275" cy="24495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755576" y="2564904"/>
            <a:ext cx="7272808" cy="5056321"/>
          </a:xfrm>
          <a:prstGeom prst="rect">
            <a:avLst/>
          </a:prstGeom>
          <a:blipFill rotWithShape="1">
            <a:blip r:embed="rId3"/>
            <a:stretch>
              <a:fillRect l="-1341" t="-965" r="-2012"/>
            </a:stretch>
          </a:blipFill>
        </p:spPr>
        <p:txBody>
          <a:bodyPr/>
          <a:lstStyle/>
          <a:p>
            <a:pPr>
              <a:defRPr/>
            </a:pPr>
            <a:r>
              <a:rPr lang="en-US">
                <a:noFill/>
              </a:rPr>
              <a:t> </a:t>
            </a:r>
          </a:p>
        </p:txBody>
      </p:sp>
      <p:sp>
        <p:nvSpPr>
          <p:cNvPr id="2" name="TextBox 1"/>
          <p:cNvSpPr txBox="1"/>
          <p:nvPr/>
        </p:nvSpPr>
        <p:spPr>
          <a:xfrm>
            <a:off x="5454091" y="5733256"/>
            <a:ext cx="2088232" cy="369332"/>
          </a:xfrm>
          <a:prstGeom prst="rect">
            <a:avLst/>
          </a:prstGeom>
          <a:noFill/>
        </p:spPr>
        <p:txBody>
          <a:bodyPr wrap="square" rtlCol="0">
            <a:spAutoFit/>
          </a:bodyPr>
          <a:lstStyle/>
          <a:p>
            <a:r>
              <a:rPr lang="en-US" sz="1800" dirty="0"/>
              <a:t>Since h = y sin</a:t>
            </a:r>
            <a:r>
              <a:rPr lang="el-GR" sz="1800" dirty="0"/>
              <a:t>α</a:t>
            </a:r>
            <a:endParaRPr lang="en-US" sz="1800" dirty="0"/>
          </a:p>
        </p:txBody>
      </p:sp>
      <p:grpSp>
        <p:nvGrpSpPr>
          <p:cNvPr id="13" name="Group 12"/>
          <p:cNvGrpSpPr/>
          <p:nvPr/>
        </p:nvGrpSpPr>
        <p:grpSpPr>
          <a:xfrm>
            <a:off x="3707904" y="476548"/>
            <a:ext cx="1115616" cy="1728192"/>
            <a:chOff x="8028384" y="404664"/>
            <a:chExt cx="1115616" cy="1728192"/>
          </a:xfrm>
        </p:grpSpPr>
        <p:cxnSp>
          <p:nvCxnSpPr>
            <p:cNvPr id="9" name="Straight Arrow Connector 8"/>
            <p:cNvCxnSpPr/>
            <p:nvPr/>
          </p:nvCxnSpPr>
          <p:spPr>
            <a:xfrm flipH="1" flipV="1">
              <a:off x="8460432" y="404664"/>
              <a:ext cx="683568"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028384" y="1484784"/>
              <a:ext cx="111561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923928" y="67012"/>
            <a:ext cx="432048" cy="461665"/>
          </a:xfrm>
          <a:prstGeom prst="rect">
            <a:avLst/>
          </a:prstGeom>
          <a:noFill/>
        </p:spPr>
        <p:txBody>
          <a:bodyPr wrap="square" rtlCol="0">
            <a:spAutoFit/>
          </a:bodyPr>
          <a:lstStyle/>
          <a:p>
            <a:r>
              <a:rPr lang="en-US" dirty="0"/>
              <a:t>x</a:t>
            </a:r>
          </a:p>
        </p:txBody>
      </p:sp>
      <p:sp>
        <p:nvSpPr>
          <p:cNvPr id="16" name="TextBox 15"/>
          <p:cNvSpPr txBox="1"/>
          <p:nvPr/>
        </p:nvSpPr>
        <p:spPr>
          <a:xfrm>
            <a:off x="3419872" y="1973907"/>
            <a:ext cx="432048" cy="461665"/>
          </a:xfrm>
          <a:prstGeom prst="rect">
            <a:avLst/>
          </a:prstGeom>
          <a:noFill/>
        </p:spPr>
        <p:txBody>
          <a:bodyPr wrap="square" rtlCol="0">
            <a:spAutoFit/>
          </a:bodyPr>
          <a:lstStyle/>
          <a:p>
            <a:r>
              <a:rPr lang="en-US" dirty="0"/>
              <a:t>y</a:t>
            </a:r>
          </a:p>
        </p:txBody>
      </p:sp>
      <p:cxnSp>
        <p:nvCxnSpPr>
          <p:cNvPr id="11" name="Straight Arrow Connector 10"/>
          <p:cNvCxnSpPr/>
          <p:nvPr/>
        </p:nvCxnSpPr>
        <p:spPr>
          <a:xfrm flipV="1">
            <a:off x="2357422" y="1643050"/>
            <a:ext cx="5214974" cy="1857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971600" y="404664"/>
            <a:ext cx="7416824" cy="5548122"/>
          </a:xfrm>
          <a:prstGeom prst="rect">
            <a:avLst/>
          </a:prstGeom>
          <a:blipFill rotWithShape="1">
            <a:blip r:embed="rId3"/>
            <a:stretch>
              <a:fillRect l="-1233" t="-878" r="-1315" b="-1537"/>
            </a:stretch>
          </a:blipFill>
        </p:spPr>
        <p:txBody>
          <a:bodyPr/>
          <a:lstStyle/>
          <a:p>
            <a:pPr>
              <a:defRPr/>
            </a:pPr>
            <a:r>
              <a:rPr lang="en-US" dirty="0">
                <a:noFill/>
              </a:rPr>
              <a:t> </a:t>
            </a:r>
          </a:p>
        </p:txBody>
      </p:sp>
      <p:grpSp>
        <p:nvGrpSpPr>
          <p:cNvPr id="5" name="Group 4"/>
          <p:cNvGrpSpPr/>
          <p:nvPr/>
        </p:nvGrpSpPr>
        <p:grpSpPr>
          <a:xfrm>
            <a:off x="935374" y="2902425"/>
            <a:ext cx="6984776" cy="3187132"/>
            <a:chOff x="971600" y="3356992"/>
            <a:chExt cx="6984776" cy="3187132"/>
          </a:xfrm>
        </p:grpSpPr>
        <p:pic>
          <p:nvPicPr>
            <p:cNvPr id="3"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1600" y="3356992"/>
              <a:ext cx="4680520" cy="3187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5652120" y="3356992"/>
              <a:ext cx="230425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827584" y="2049417"/>
            <a:ext cx="525658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graphicFrame>
        <p:nvGraphicFramePr>
          <p:cNvPr id="11" name="Object 10"/>
          <p:cNvGraphicFramePr>
            <a:graphicFrameLocks noChangeAspect="1"/>
          </p:cNvGraphicFramePr>
          <p:nvPr>
            <p:extLst>
              <p:ext uri="{D42A27DB-BD31-4B8C-83A1-F6EECF244321}">
                <p14:modId xmlns="" xmlns:p14="http://schemas.microsoft.com/office/powerpoint/2010/main" val="3800448745"/>
              </p:ext>
            </p:extLst>
          </p:nvPr>
        </p:nvGraphicFramePr>
        <p:xfrm>
          <a:off x="2839440" y="1538984"/>
          <a:ext cx="4862946" cy="747323"/>
        </p:xfrm>
        <a:graphic>
          <a:graphicData uri="http://schemas.openxmlformats.org/presentationml/2006/ole">
            <p:oleObj spid="_x0000_s1058" name="Equation" r:id="rId5" imgW="2400120" imgH="368280" progId="Equation.3">
              <p:embed/>
            </p:oleObj>
          </a:graphicData>
        </a:graphic>
      </p:graphicFrame>
      <p:cxnSp>
        <p:nvCxnSpPr>
          <p:cNvPr id="9" name="Straight Arrow Connector 8"/>
          <p:cNvCxnSpPr/>
          <p:nvPr/>
        </p:nvCxnSpPr>
        <p:spPr>
          <a:xfrm>
            <a:off x="2051720" y="836712"/>
            <a:ext cx="751494"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572000" y="1196752"/>
            <a:ext cx="3168352" cy="180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32440" y="1587752"/>
            <a:ext cx="432048" cy="461665"/>
          </a:xfrm>
          <a:prstGeom prst="rect">
            <a:avLst/>
          </a:prstGeom>
          <a:noFill/>
        </p:spPr>
        <p:txBody>
          <a:bodyPr wrap="square" rtlCol="0">
            <a:spAutoFit/>
          </a:bodyPr>
          <a:lstStyle/>
          <a:p>
            <a:r>
              <a:rPr lang="en-US" dirty="0"/>
              <a:t>3</a:t>
            </a:r>
            <a:endParaRPr lang="en-ZM"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6750" y="333375"/>
            <a:ext cx="7810500" cy="5314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99" name="TextBox 2"/>
          <p:cNvSpPr txBox="1">
            <a:spLocks noChangeArrowheads="1"/>
          </p:cNvSpPr>
          <p:nvPr/>
        </p:nvSpPr>
        <p:spPr bwMode="auto">
          <a:xfrm>
            <a:off x="900113" y="5648325"/>
            <a:ext cx="72723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i="1" dirty="0"/>
              <a:t>Figure 3.1 Forces on an inclined plane area</a:t>
            </a:r>
          </a:p>
        </p:txBody>
      </p:sp>
      <p:sp>
        <p:nvSpPr>
          <p:cNvPr id="2" name="TextBox 1"/>
          <p:cNvSpPr txBox="1"/>
          <p:nvPr/>
        </p:nvSpPr>
        <p:spPr>
          <a:xfrm>
            <a:off x="902712" y="6027003"/>
            <a:ext cx="7992367" cy="707886"/>
          </a:xfrm>
          <a:prstGeom prst="rect">
            <a:avLst/>
          </a:prstGeom>
          <a:noFill/>
        </p:spPr>
        <p:txBody>
          <a:bodyPr wrap="square" rtlCol="0">
            <a:spAutoFit/>
          </a:bodyPr>
          <a:lstStyle/>
          <a:p>
            <a:r>
              <a:rPr lang="en-US" sz="2000" dirty="0"/>
              <a:t>Centroid is the center of mass. If you cut a shape out of a piece of card it will balance perfectly on its centroid.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971600" y="404664"/>
            <a:ext cx="7416824" cy="5548122"/>
          </a:xfrm>
          <a:prstGeom prst="rect">
            <a:avLst/>
          </a:prstGeom>
          <a:blipFill rotWithShape="1">
            <a:blip r:embed="rId3"/>
            <a:stretch>
              <a:fillRect l="-1233" t="-878" r="-1315" b="-1537"/>
            </a:stretch>
          </a:blipFill>
        </p:spPr>
        <p:txBody>
          <a:bodyPr/>
          <a:lstStyle/>
          <a:p>
            <a:pPr>
              <a:defRPr/>
            </a:pPr>
            <a:r>
              <a:rPr lang="en-US">
                <a:noFill/>
              </a:rPr>
              <a:t> </a:t>
            </a:r>
          </a:p>
        </p:txBody>
      </p:sp>
      <p:grpSp>
        <p:nvGrpSpPr>
          <p:cNvPr id="4" name="Group 3"/>
          <p:cNvGrpSpPr/>
          <p:nvPr/>
        </p:nvGrpSpPr>
        <p:grpSpPr>
          <a:xfrm>
            <a:off x="998066" y="116632"/>
            <a:ext cx="7246342" cy="2723400"/>
            <a:chOff x="971600" y="3356992"/>
            <a:chExt cx="6984776" cy="3187132"/>
          </a:xfrm>
        </p:grpSpPr>
        <p:pic>
          <p:nvPicPr>
            <p:cNvPr id="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1600" y="3356992"/>
              <a:ext cx="4680520" cy="3187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5652120" y="3356992"/>
              <a:ext cx="230425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851920" y="2840032"/>
            <a:ext cx="504056" cy="461665"/>
          </a:xfrm>
          <a:prstGeom prst="rect">
            <a:avLst/>
          </a:prstGeom>
          <a:noFill/>
        </p:spPr>
        <p:txBody>
          <a:bodyPr wrap="square" rtlCol="0">
            <a:spAutoFit/>
          </a:bodyPr>
          <a:lstStyle/>
          <a:p>
            <a:r>
              <a:rPr lang="en-US" dirty="0"/>
              <a:t>F</a:t>
            </a:r>
          </a:p>
        </p:txBody>
      </p:sp>
    </p:spTree>
    <p:extLst>
      <p:ext uri="{BB962C8B-B14F-4D97-AF65-F5344CB8AC3E}">
        <p14:creationId xmlns="" xmlns:p14="http://schemas.microsoft.com/office/powerpoint/2010/main" val="78770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632" y="260648"/>
            <a:ext cx="6467475" cy="2962275"/>
          </a:xfrm>
          <a:prstGeom prst="rect">
            <a:avLst/>
          </a:prstGeom>
        </p:spPr>
      </p:pic>
      <p:grpSp>
        <p:nvGrpSpPr>
          <p:cNvPr id="6" name="Group 5"/>
          <p:cNvGrpSpPr/>
          <p:nvPr/>
        </p:nvGrpSpPr>
        <p:grpSpPr>
          <a:xfrm>
            <a:off x="1475656" y="3789040"/>
            <a:ext cx="7246342" cy="2723400"/>
            <a:chOff x="971600" y="3356992"/>
            <a:chExt cx="6984776" cy="3187132"/>
          </a:xfrm>
        </p:grpSpPr>
        <p:pic>
          <p:nvPicPr>
            <p:cNvPr id="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1600" y="3356992"/>
              <a:ext cx="4680520" cy="3187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7"/>
            <p:cNvSpPr/>
            <p:nvPr/>
          </p:nvSpPr>
          <p:spPr>
            <a:xfrm>
              <a:off x="5652120" y="3356992"/>
              <a:ext cx="230425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971550" y="404813"/>
            <a:ext cx="7416800" cy="304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 typeface="Wingdings" pitchFamily="2" charset="2"/>
              <a:buChar char="Ø"/>
            </a:pPr>
            <a:r>
              <a:rPr lang="en-US" altLang="en-US" sz="2400" dirty="0"/>
              <a:t>The force does </a:t>
            </a:r>
            <a:r>
              <a:rPr lang="en-US" altLang="en-US" sz="2400" i="1" dirty="0"/>
              <a:t>not</a:t>
            </a:r>
            <a:r>
              <a:rPr lang="en-US" altLang="en-US" sz="2400" dirty="0"/>
              <a:t>, in general, act at the </a:t>
            </a:r>
            <a:r>
              <a:rPr lang="en-US" altLang="en-US" sz="2400" i="1" dirty="0"/>
              <a:t>centroid</a:t>
            </a:r>
            <a:r>
              <a:rPr lang="en-US" altLang="en-US" sz="2400" dirty="0"/>
              <a:t> (but the </a:t>
            </a:r>
            <a:r>
              <a:rPr lang="en-US" altLang="en-US" sz="2400" i="1" dirty="0"/>
              <a:t>center of pressure</a:t>
            </a:r>
            <a:r>
              <a:rPr lang="en-US" altLang="en-US" sz="2400" dirty="0"/>
              <a:t>).</a:t>
            </a:r>
          </a:p>
          <a:p>
            <a:pPr eaLnBrk="1" hangingPunct="1">
              <a:spcBef>
                <a:spcPct val="0"/>
              </a:spcBef>
              <a:buFont typeface="Wingdings" pitchFamily="2" charset="2"/>
              <a:buChar char="Ø"/>
            </a:pPr>
            <a:r>
              <a:rPr lang="en-US" altLang="en-US" sz="2400" dirty="0"/>
              <a:t>To find the </a:t>
            </a:r>
            <a:r>
              <a:rPr lang="en-US" altLang="en-US" sz="2400" dirty="0">
                <a:solidFill>
                  <a:srgbClr val="0070C0"/>
                </a:solidFill>
              </a:rPr>
              <a:t>location</a:t>
            </a:r>
            <a:r>
              <a:rPr lang="en-US" altLang="en-US" sz="2400" dirty="0"/>
              <a:t> of the resultant force F, we note that the sum of the </a:t>
            </a:r>
            <a:r>
              <a:rPr lang="en-US" altLang="en-US" sz="2400" b="1" i="1" dirty="0"/>
              <a:t>moments of all the infinitesimal pressure forces</a:t>
            </a:r>
            <a:r>
              <a:rPr lang="en-US" altLang="en-US" sz="2400" dirty="0"/>
              <a:t> (</a:t>
            </a:r>
            <a:r>
              <a:rPr lang="en-US" altLang="en-US" sz="2400" i="1" dirty="0"/>
              <a:t>p </a:t>
            </a:r>
            <a:r>
              <a:rPr lang="en-US" altLang="en-US" sz="2400" i="1" dirty="0" err="1"/>
              <a:t>dA</a:t>
            </a:r>
            <a:r>
              <a:rPr lang="en-US" altLang="en-US" sz="2400" dirty="0"/>
              <a:t>) acting on the area A (            ) must </a:t>
            </a:r>
            <a:r>
              <a:rPr lang="en-US" altLang="en-US" sz="2400" b="1" i="1" dirty="0"/>
              <a:t>equal</a:t>
            </a:r>
            <a:r>
              <a:rPr lang="en-US" altLang="en-US" sz="2400" dirty="0"/>
              <a:t> the </a:t>
            </a:r>
            <a:r>
              <a:rPr lang="en-US" altLang="en-US" sz="2400" b="1" i="1" dirty="0"/>
              <a:t>moment of the resultant force </a:t>
            </a:r>
            <a:r>
              <a:rPr lang="en-US" altLang="en-US" sz="2400" dirty="0"/>
              <a:t>(       ).</a:t>
            </a:r>
          </a:p>
          <a:p>
            <a:pPr eaLnBrk="1" hangingPunct="1">
              <a:spcBef>
                <a:spcPct val="0"/>
              </a:spcBef>
              <a:buFont typeface="Wingdings" pitchFamily="2" charset="2"/>
              <a:buChar char="Ø"/>
            </a:pPr>
            <a:r>
              <a:rPr lang="en-US" altLang="en-US" sz="2400" dirty="0"/>
              <a:t>Let the force F act at the point (</a:t>
            </a:r>
            <a:r>
              <a:rPr lang="en-US" altLang="en-US" sz="2400" dirty="0" err="1"/>
              <a:t>x</a:t>
            </a:r>
            <a:r>
              <a:rPr lang="en-US" altLang="en-US" sz="1400" dirty="0" err="1"/>
              <a:t>p</a:t>
            </a:r>
            <a:r>
              <a:rPr lang="en-US" altLang="en-US" sz="2400" dirty="0"/>
              <a:t>, </a:t>
            </a:r>
            <a:r>
              <a:rPr lang="en-US" altLang="en-US" sz="2400" dirty="0" err="1"/>
              <a:t>y</a:t>
            </a:r>
            <a:r>
              <a:rPr lang="en-US" altLang="en-US" sz="1400" dirty="0" err="1"/>
              <a:t>p</a:t>
            </a:r>
            <a:r>
              <a:rPr lang="en-US" altLang="en-US" sz="2400" dirty="0"/>
              <a:t>), </a:t>
            </a:r>
            <a:r>
              <a:rPr lang="en-US" altLang="en-US" sz="2400" b="1" i="1" dirty="0"/>
              <a:t>the center of pressure</a:t>
            </a:r>
            <a:r>
              <a:rPr lang="en-US" altLang="en-US" sz="2400" dirty="0"/>
              <a:t> (</a:t>
            </a:r>
            <a:r>
              <a:rPr lang="en-US" altLang="en-US" sz="2400" dirty="0" err="1"/>
              <a:t>c.p</a:t>
            </a:r>
            <a:r>
              <a:rPr lang="en-US" altLang="en-US" sz="2400" dirty="0"/>
              <a:t>.).</a:t>
            </a:r>
          </a:p>
        </p:txBody>
      </p:sp>
      <p:grpSp>
        <p:nvGrpSpPr>
          <p:cNvPr id="3" name="Group 2"/>
          <p:cNvGrpSpPr/>
          <p:nvPr/>
        </p:nvGrpSpPr>
        <p:grpSpPr>
          <a:xfrm>
            <a:off x="1475656" y="3789040"/>
            <a:ext cx="7246342" cy="2723400"/>
            <a:chOff x="971600" y="3356992"/>
            <a:chExt cx="6984776" cy="3187132"/>
          </a:xfrm>
        </p:grpSpPr>
        <p:pic>
          <p:nvPicPr>
            <p:cNvPr id="4"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600" y="3356992"/>
              <a:ext cx="4680520" cy="3187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5652120" y="3356992"/>
              <a:ext cx="2304256"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3"/>
          <a:stretch>
            <a:fillRect/>
          </a:stretch>
        </p:blipFill>
        <p:spPr>
          <a:xfrm>
            <a:off x="7245647" y="2306910"/>
            <a:ext cx="504056" cy="415625"/>
          </a:xfrm>
          <a:prstGeom prst="rect">
            <a:avLst/>
          </a:prstGeom>
        </p:spPr>
      </p:pic>
      <p:pic>
        <p:nvPicPr>
          <p:cNvPr id="8" name="Picture 7"/>
          <p:cNvPicPr>
            <a:picLocks noChangeAspect="1"/>
          </p:cNvPicPr>
          <p:nvPr/>
        </p:nvPicPr>
        <p:blipFill>
          <a:blip r:embed="rId4"/>
          <a:stretch>
            <a:fillRect/>
          </a:stretch>
        </p:blipFill>
        <p:spPr>
          <a:xfrm>
            <a:off x="6826157" y="1939057"/>
            <a:ext cx="923546" cy="367853"/>
          </a:xfrm>
          <a:prstGeom prst="rect">
            <a:avLst/>
          </a:prstGeom>
        </p:spPr>
      </p:pic>
      <p:cxnSp>
        <p:nvCxnSpPr>
          <p:cNvPr id="6" name="Straight Arrow Connector 5"/>
          <p:cNvCxnSpPr/>
          <p:nvPr/>
        </p:nvCxnSpPr>
        <p:spPr>
          <a:xfrm>
            <a:off x="2627784" y="2306910"/>
            <a:ext cx="1008112" cy="2130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TotalTime>
  <Words>371</Words>
  <Application>Microsoft Office PowerPoint</Application>
  <PresentationFormat>On-screen Show (4:3)</PresentationFormat>
  <Paragraphs>68</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150</cp:revision>
  <dcterms:created xsi:type="dcterms:W3CDTF">2005-08-28T00:45:48Z</dcterms:created>
  <dcterms:modified xsi:type="dcterms:W3CDTF">2020-07-09T20:11:38Z</dcterms:modified>
</cp:coreProperties>
</file>